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313" r:id="rId2"/>
    <p:sldId id="331" r:id="rId3"/>
    <p:sldId id="333" r:id="rId4"/>
    <p:sldId id="338" r:id="rId5"/>
    <p:sldId id="348" r:id="rId6"/>
    <p:sldId id="337" r:id="rId7"/>
    <p:sldId id="349" r:id="rId8"/>
    <p:sldId id="346" r:id="rId9"/>
    <p:sldId id="336" r:id="rId10"/>
    <p:sldId id="339" r:id="rId11"/>
    <p:sldId id="350" r:id="rId12"/>
    <p:sldId id="340" r:id="rId13"/>
    <p:sldId id="351" r:id="rId14"/>
    <p:sldId id="347" r:id="rId15"/>
    <p:sldId id="342" r:id="rId16"/>
    <p:sldId id="344" r:id="rId17"/>
    <p:sldId id="352" r:id="rId18"/>
    <p:sldId id="341" r:id="rId19"/>
    <p:sldId id="343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4"/>
    <a:srgbClr val="0DAEFA"/>
    <a:srgbClr val="032C4F"/>
    <a:srgbClr val="07589A"/>
    <a:srgbClr val="384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06" autoAdjust="0"/>
    <p:restoredTop sz="87659" autoAdjust="0"/>
  </p:normalViewPr>
  <p:slideViewPr>
    <p:cSldViewPr>
      <p:cViewPr>
        <p:scale>
          <a:sx n="100" d="100"/>
          <a:sy n="100" d="100"/>
        </p:scale>
        <p:origin x="-49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FF3B-E980-46BD-B730-D13362C0DDCF}" type="datetimeFigureOut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8FCA-B9BA-4EA3-BDA5-162FB9EBB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3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Have more</a:t>
            </a:r>
            <a:r>
              <a:rPr lang="en-US" altLang="ko-KR" baseline="0" dirty="0" smtClean="0"/>
              <a:t> distance between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8FCA-B9BA-4EA3-BDA5-162FB9EBB79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68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Anomalies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vs</a:t>
            </a:r>
            <a:r>
              <a:rPr lang="en-US" altLang="ko-KR" baseline="0" dirty="0" smtClean="0"/>
              <a:t> attack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8FCA-B9BA-4EA3-BDA5-162FB9EBB79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04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Too much complexity.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8FCA-B9BA-4EA3-BDA5-162FB9EBB79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45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537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E9D-2D82-43FC-8223-3BC99DAC1769}" type="datetime1">
              <a:rPr lang="ko-KR" altLang="en-US" smtClean="0"/>
              <a:pPr/>
              <a:t>2012-10-08</a:t>
            </a:fld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84984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 userDrawn="1"/>
        </p:nvCxnSpPr>
        <p:spPr>
          <a:xfrm flipV="1">
            <a:off x="703981" y="1316852"/>
            <a:ext cx="3336" cy="198574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436096" y="6096"/>
            <a:ext cx="3543672" cy="30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51D5-64F3-45C4-9F89-A9C7166E8F04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69972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699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337-9577-4DA3-8718-8776C1773B50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80" y="404664"/>
            <a:ext cx="8229600" cy="990600"/>
          </a:xfr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B051-9861-4F75-B2DC-4771B2463129}" type="datetime1">
              <a:rPr lang="ko-KR" altLang="en-US" smtClean="0"/>
              <a:pPr/>
              <a:t>2012-10-08</a:t>
            </a:fld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9656" y="6528816"/>
            <a:ext cx="10668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Straight Connector 7"/>
          <p:cNvCxnSpPr/>
          <p:nvPr userDrawn="1"/>
        </p:nvCxnSpPr>
        <p:spPr>
          <a:xfrm flipV="1">
            <a:off x="470880" y="399749"/>
            <a:ext cx="0" cy="9928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 userDrawn="1"/>
        </p:nvCxnSpPr>
        <p:spPr>
          <a:xfrm>
            <a:off x="470880" y="1392621"/>
            <a:ext cx="820557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bg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ACE-9436-4BFB-9632-250F6C943C15}" type="datetime1">
              <a:rPr lang="ko-KR" altLang="en-US" smtClean="0"/>
              <a:pPr/>
              <a:t>2012-10-08</a:t>
            </a:fld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63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63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011E-F81E-4C39-B6FC-3C940ED56F3E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2577-5EBD-49CE-A642-1DFFB9A324C0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985-ED93-4552-AC53-49B2BA755BC5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7D2B-7C59-4C24-AD3C-62D54F05778C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4B7-463F-4FE2-BB0B-881FA1FC3B2B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30C-7BD2-44A3-AECE-31E61658EB6E}" type="datetime1">
              <a:rPr lang="ko-KR" altLang="en-US" smtClean="0"/>
              <a:pPr/>
              <a:t>2012-10-08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900" y="364258"/>
            <a:ext cx="91291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B45918-58A9-4242-8F91-335ED3AA920E}" type="datetime1">
              <a:rPr lang="ko-KR" altLang="en-US" smtClean="0"/>
              <a:pPr/>
              <a:t>2012-10-08</a:t>
            </a:fld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117D5E-69F1-403D-9652-D9E5D21CC0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rgbClr val="0064B4"/>
              </a:gs>
              <a:gs pos="100000">
                <a:srgbClr val="0DAE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247973" y="6096"/>
            <a:ext cx="3831704" cy="30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/>
              <a:t>EE515/IS523: Security 101: Think Like an Adversary</a:t>
            </a: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5" y="6300788"/>
            <a:ext cx="1676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75371"/>
            <a:ext cx="8062664" cy="1927225"/>
          </a:xfrm>
        </p:spPr>
        <p:txBody>
          <a:bodyPr/>
          <a:lstStyle/>
          <a:p>
            <a:pPr algn="ctr"/>
            <a:r>
              <a:rPr lang="es-ES" sz="3600" b="1" cap="none" dirty="0" smtClean="0">
                <a:latin typeface="+mn-lt"/>
              </a:rPr>
              <a:t>Evading Anomarly Detection through Variance Injection Attacks on PCA</a:t>
            </a:r>
            <a:br>
              <a:rPr lang="es-ES" sz="3600" b="1" cap="none" dirty="0" smtClean="0">
                <a:latin typeface="+mn-lt"/>
              </a:rPr>
            </a:br>
            <a:endParaRPr lang="es-ES" sz="3600" b="1" cap="none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Benjamin I.P. Rubinstein, Blaine Nelson, Anthony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>
                <a:solidFill>
                  <a:schemeClr val="tx1"/>
                </a:solidFill>
              </a:rPr>
              <a:t>. Joseph, </a:t>
            </a:r>
            <a:r>
              <a:rPr lang="en-US" sz="1600" dirty="0" err="1">
                <a:solidFill>
                  <a:schemeClr val="tx1"/>
                </a:solidFill>
              </a:rPr>
              <a:t>Shing-hon</a:t>
            </a:r>
            <a:r>
              <a:rPr lang="en-US" sz="1600" dirty="0">
                <a:solidFill>
                  <a:schemeClr val="tx1"/>
                </a:solidFill>
              </a:rPr>
              <a:t> Lau, </a:t>
            </a:r>
            <a:r>
              <a:rPr lang="en-US" sz="1600" dirty="0" err="1" smtClean="0">
                <a:solidFill>
                  <a:schemeClr val="tx1"/>
                </a:solidFill>
              </a:rPr>
              <a:t>NinaTaft</a:t>
            </a:r>
            <a:r>
              <a:rPr lang="en-US" sz="1600" dirty="0">
                <a:solidFill>
                  <a:schemeClr val="tx1"/>
                </a:solidFill>
              </a:rPr>
              <a:t>, J. D. </a:t>
            </a:r>
            <a:r>
              <a:rPr lang="en-US" sz="1600" dirty="0" err="1" smtClean="0">
                <a:solidFill>
                  <a:schemeClr val="tx1"/>
                </a:solidFill>
              </a:rPr>
              <a:t>Tygar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RAID 2008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Presented by: Dong-Jae Shin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Vulnerabilities of PCA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PCA-based Detection can be easily poisoned when only using </a:t>
            </a:r>
            <a:r>
              <a:rPr lang="en-US" altLang="ko-KR" dirty="0" smtClean="0">
                <a:solidFill>
                  <a:srgbClr val="FF0000"/>
                </a:solidFill>
              </a:rPr>
              <a:t>single compromised </a:t>
            </a:r>
            <a:r>
              <a:rPr lang="en-US" altLang="ko-KR" dirty="0" err="1" smtClean="0">
                <a:solidFill>
                  <a:srgbClr val="FF0000"/>
                </a:solidFill>
              </a:rPr>
              <a:t>PoP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System uses only </a:t>
            </a:r>
            <a:r>
              <a:rPr lang="en-US" altLang="ko-KR" dirty="0" smtClean="0">
                <a:solidFill>
                  <a:srgbClr val="FF0000"/>
                </a:solidFill>
              </a:rPr>
              <a:t>Volume Anomaly</a:t>
            </a:r>
          </a:p>
          <a:p>
            <a:r>
              <a:rPr lang="en-US" altLang="ko-KR" dirty="0" smtClean="0"/>
              <a:t>Machine learning techniques can be deceived in </a:t>
            </a:r>
            <a:r>
              <a:rPr lang="en-US" altLang="ko-KR" dirty="0" smtClean="0">
                <a:solidFill>
                  <a:srgbClr val="FF0000"/>
                </a:solidFill>
              </a:rPr>
              <a:t>learning phase</a:t>
            </a:r>
          </a:p>
          <a:p>
            <a:pPr lvl="1"/>
            <a:r>
              <a:rPr lang="en-US" altLang="ko-KR" dirty="0" smtClean="0"/>
              <a:t>Adversary can </a:t>
            </a:r>
            <a:r>
              <a:rPr lang="en-US" altLang="ko-KR" dirty="0" smtClean="0">
                <a:solidFill>
                  <a:srgbClr val="FF0000"/>
                </a:solidFill>
              </a:rPr>
              <a:t>put poisoned data </a:t>
            </a:r>
            <a:r>
              <a:rPr lang="en-US" altLang="ko-KR" dirty="0" smtClean="0"/>
              <a:t>in learning phase to deceive the system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90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3.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Motivation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240360" cy="270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3337967" y="5716853"/>
            <a:ext cx="1512168" cy="37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19672" y="5716853"/>
            <a:ext cx="164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Poisoned Data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345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Chaff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Chaff?</a:t>
            </a:r>
          </a:p>
          <a:p>
            <a:pPr lvl="1"/>
            <a:r>
              <a:rPr lang="en-US" altLang="ko-KR" dirty="0" smtClean="0"/>
              <a:t>Original mean : Disturbing equipment for radar countermeasure</a:t>
            </a:r>
          </a:p>
          <a:p>
            <a:pPr lvl="1"/>
            <a:r>
              <a:rPr lang="en-US" altLang="ko-KR" dirty="0" smtClean="0"/>
              <a:t>This paper : Disturbing data against anomaly detection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90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3.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Motivation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4098" name="Picture 2" descr="http://2.bp.blogspot.com/_NyXGIFk_jjk/TFEYxWSNFoI/AAAAAAAAAuo/MFldb0_h7_0/s400/ch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752528" cy="2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rdtech-industries.com/2products/Chaff/Chaff-sequ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8" y="2996952"/>
            <a:ext cx="3229456" cy="28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997968" y="6165304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/>
              <a:t>http://www.ordtech-industries.com/2products/Chaff/Chaff.html</a:t>
            </a:r>
            <a:br>
              <a:rPr lang="en-US" altLang="ko-KR" sz="800" dirty="0"/>
            </a:br>
            <a:r>
              <a:rPr lang="en-US" altLang="ko-KR" sz="800" dirty="0"/>
              <a:t>http://2.bp.blogspot.com/_NyXGIFk_jjk/TFEYxWSNFoI/AAAAAAAAAuo/MFldb0_h7_0/s400/chaff.jpg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8633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40295"/>
          </a:xfrm>
        </p:spPr>
        <p:txBody>
          <a:bodyPr/>
          <a:lstStyle/>
          <a:p>
            <a:r>
              <a:rPr lang="en-US" altLang="ko-KR" dirty="0" smtClean="0"/>
              <a:t>Chaff</a:t>
            </a:r>
          </a:p>
          <a:p>
            <a:pPr lvl="1"/>
            <a:r>
              <a:rPr lang="en-US" altLang="ko-KR" dirty="0" smtClean="0"/>
              <a:t>Half normal chaff</a:t>
            </a:r>
          </a:p>
          <a:p>
            <a:pPr lvl="2"/>
            <a:r>
              <a:rPr lang="en-US" altLang="ko-KR" dirty="0" smtClean="0"/>
              <a:t>Zero-mean </a:t>
            </a:r>
            <a:r>
              <a:rPr lang="en-US" altLang="ko-KR" dirty="0" smtClean="0"/>
              <a:t>Gaussian </a:t>
            </a:r>
            <a:r>
              <a:rPr lang="en-US" altLang="ko-KR" dirty="0" smtClean="0"/>
              <a:t>distribution</a:t>
            </a:r>
          </a:p>
          <a:p>
            <a:pPr lvl="1"/>
            <a:r>
              <a:rPr lang="en-US" altLang="ko-KR" dirty="0" smtClean="0"/>
              <a:t>Scaled Bernoulli chaff</a:t>
            </a:r>
          </a:p>
          <a:p>
            <a:pPr lvl="2"/>
            <a:r>
              <a:rPr lang="en-US" altLang="ko-KR" dirty="0" smtClean="0"/>
              <a:t>Bernoulli random variables</a:t>
            </a:r>
          </a:p>
          <a:p>
            <a:pPr lvl="1"/>
            <a:r>
              <a:rPr lang="en-US" altLang="ko-KR" dirty="0" smtClean="0"/>
              <a:t>Add-Constant-If-Big </a:t>
            </a:r>
          </a:p>
          <a:p>
            <a:pPr lvl="2"/>
            <a:r>
              <a:rPr lang="en-US" altLang="ko-KR" dirty="0" smtClean="0"/>
              <a:t>Add constant if traffic exceeds a threshold</a:t>
            </a:r>
          </a:p>
          <a:p>
            <a:pPr lvl="1"/>
            <a:r>
              <a:rPr lang="en-US" altLang="ko-KR" dirty="0" smtClean="0"/>
              <a:t>Add-More-If-Bigger</a:t>
            </a:r>
          </a:p>
          <a:p>
            <a:pPr lvl="2"/>
            <a:r>
              <a:rPr lang="en-US" altLang="ko-KR" dirty="0" smtClean="0"/>
              <a:t>Adds more chaff </a:t>
            </a:r>
            <a:r>
              <a:rPr lang="en-US" altLang="ko-KR" dirty="0"/>
              <a:t>if traffic exceeds a </a:t>
            </a:r>
            <a:r>
              <a:rPr lang="en-US" altLang="ko-KR" dirty="0" smtClean="0"/>
              <a:t>threshold</a:t>
            </a:r>
          </a:p>
          <a:p>
            <a:r>
              <a:rPr lang="en-US" altLang="ko-KR" dirty="0" smtClean="0"/>
              <a:t>Boiling Frog Attacks</a:t>
            </a:r>
          </a:p>
          <a:p>
            <a:pPr lvl="1"/>
            <a:r>
              <a:rPr lang="en-US" altLang="ko-KR" dirty="0" smtClean="0"/>
              <a:t>Slowly </a:t>
            </a:r>
            <a:r>
              <a:rPr lang="en-US" altLang="ko-KR" dirty="0" smtClean="0"/>
              <a:t>increasing (</a:t>
            </a:r>
            <a:r>
              <a:rPr lang="el-GR" altLang="ko-KR" b="1" dirty="0" smtClean="0">
                <a:solidFill>
                  <a:schemeClr val="tx2"/>
                </a:solidFill>
              </a:rPr>
              <a:t>θ</a:t>
            </a:r>
            <a:r>
              <a:rPr lang="en-US" altLang="ko-KR" dirty="0" smtClean="0"/>
              <a:t>) </a:t>
            </a:r>
            <a:r>
              <a:rPr lang="en-US" altLang="ko-KR" dirty="0" smtClean="0"/>
              <a:t>the chaffs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023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4.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Main Idea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71" y="2204864"/>
            <a:ext cx="23336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92" y="2780928"/>
            <a:ext cx="106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19" y="3573016"/>
            <a:ext cx="1914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 bwMode="auto">
          <a:xfrm>
            <a:off x="4644008" y="5589240"/>
            <a:ext cx="4320480" cy="93610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Various spoiled traffic to deceive machine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l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earning based decision process.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False negative rate </a:t>
            </a:r>
            <a:r>
              <a:rPr lang="ko-KR" altLang="en-US" sz="1600" b="1" kern="0" dirty="0" smtClean="0">
                <a:solidFill>
                  <a:sysClr val="windowText" lastClr="000000"/>
                </a:solidFill>
                <a:latin typeface="Arial" charset="0"/>
              </a:rPr>
              <a:t>↑</a:t>
            </a:r>
            <a:endParaRPr lang="en-US" altLang="ko-KR" sz="1600" b="1" kern="0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5623"/>
            <a:ext cx="1543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65" y="2885702"/>
            <a:ext cx="1362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714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62761" y="1484784"/>
            <a:ext cx="3082974" cy="56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l-GR" altLang="ko-KR" sz="1400" b="1" dirty="0" smtClean="0"/>
              <a:t>θ</a:t>
            </a:r>
            <a:r>
              <a:rPr lang="en-US" altLang="ko-KR" sz="1400" b="1" dirty="0" smtClean="0"/>
              <a:t>  </a:t>
            </a:r>
            <a:r>
              <a:rPr lang="en-US" altLang="ko-KR" sz="1400" dirty="0" smtClean="0"/>
              <a:t>: Attack parameter</a:t>
            </a:r>
          </a:p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400" b="1" dirty="0" err="1" smtClean="0"/>
              <a:t>c</a:t>
            </a:r>
            <a:r>
              <a:rPr lang="en-US" altLang="ko-KR" sz="1400" b="1" baseline="-25000" dirty="0" err="1" smtClean="0"/>
              <a:t>t</a:t>
            </a:r>
            <a:r>
              <a:rPr lang="en-US" altLang="ko-KR" sz="1400" dirty="0" smtClean="0"/>
              <a:t> : Chaff  traffic</a:t>
            </a:r>
          </a:p>
        </p:txBody>
      </p:sp>
    </p:spTree>
    <p:extLst>
      <p:ext uri="{BB962C8B-B14F-4D97-AF65-F5344CB8AC3E}">
        <p14:creationId xmlns:p14="http://schemas.microsoft.com/office/powerpoint/2010/main" val="185401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they want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2016224"/>
          </a:xfrm>
        </p:spPr>
        <p:txBody>
          <a:bodyPr/>
          <a:lstStyle/>
          <a:p>
            <a:r>
              <a:rPr lang="en-US" altLang="ko-KR" dirty="0" smtClean="0"/>
              <a:t>Detecting is based on </a:t>
            </a:r>
            <a:r>
              <a:rPr lang="en-US" altLang="ko-KR" dirty="0">
                <a:solidFill>
                  <a:schemeClr val="tx2"/>
                </a:solidFill>
              </a:rPr>
              <a:t>rapid change </a:t>
            </a:r>
            <a:r>
              <a:rPr lang="en-US" altLang="ko-KR" dirty="0" smtClean="0">
                <a:solidFill>
                  <a:schemeClr val="tx2"/>
                </a:solidFill>
              </a:rPr>
              <a:t>of residual</a:t>
            </a:r>
          </a:p>
          <a:p>
            <a:r>
              <a:rPr lang="en-US" altLang="ko-KR" dirty="0" smtClean="0"/>
              <a:t>Chaff and Boiling frog attack makes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 smtClean="0">
                <a:solidFill>
                  <a:srgbClr val="0070C0"/>
                </a:solidFill>
              </a:rPr>
              <a:t>normal traffic</a:t>
            </a:r>
            <a:r>
              <a:rPr lang="en-US" altLang="ko-KR" dirty="0" smtClean="0"/>
              <a:t> big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 smtClean="0">
                <a:solidFill>
                  <a:schemeClr val="tx2"/>
                </a:solidFill>
              </a:rPr>
              <a:t>residual traffic</a:t>
            </a:r>
            <a:r>
              <a:rPr lang="en-US" altLang="ko-KR" dirty="0" smtClean="0"/>
              <a:t> of anomaly </a:t>
            </a:r>
            <a:r>
              <a:rPr lang="en-US" altLang="ko-KR" dirty="0" smtClean="0">
                <a:solidFill>
                  <a:schemeClr val="tx2"/>
                </a:solidFill>
              </a:rPr>
              <a:t>small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71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5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Evaluation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00" y="1628800"/>
            <a:ext cx="3752879" cy="114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화살표 연결선 8"/>
          <p:cNvCxnSpPr/>
          <p:nvPr/>
        </p:nvCxnSpPr>
        <p:spPr>
          <a:xfrm>
            <a:off x="6300192" y="2045237"/>
            <a:ext cx="0" cy="59587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322068" y="2022749"/>
            <a:ext cx="0" cy="59587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4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Environments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System</a:t>
            </a:r>
          </a:p>
          <a:p>
            <a:pPr lvl="1"/>
            <a:r>
              <a:rPr lang="en-US" altLang="ko-KR" dirty="0" smtClean="0"/>
              <a:t>Abilene’s backbone network with 12 </a:t>
            </a:r>
            <a:r>
              <a:rPr lang="en-US" altLang="ko-KR" dirty="0" err="1" smtClean="0"/>
              <a:t>PoPs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15 </a:t>
            </a:r>
            <a:r>
              <a:rPr lang="en-US" altLang="ko-KR" dirty="0" smtClean="0"/>
              <a:t>bi-directional inter-</a:t>
            </a:r>
            <a:r>
              <a:rPr lang="en-US" altLang="ko-KR" dirty="0" err="1" smtClean="0"/>
              <a:t>PoP</a:t>
            </a:r>
            <a:r>
              <a:rPr lang="en-US" altLang="ko-KR" dirty="0" smtClean="0"/>
              <a:t> </a:t>
            </a:r>
            <a:r>
              <a:rPr lang="en-US" altLang="ko-KR" dirty="0" smtClean="0"/>
              <a:t>links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Sampling</a:t>
            </a:r>
          </a:p>
          <a:p>
            <a:pPr lvl="1"/>
            <a:r>
              <a:rPr lang="en-US" altLang="ko-KR" dirty="0" smtClean="0"/>
              <a:t>2016 measurements per week</a:t>
            </a:r>
          </a:p>
          <a:p>
            <a:pPr lvl="1"/>
            <a:r>
              <a:rPr lang="en-US" altLang="ko-KR" dirty="0" smtClean="0"/>
              <a:t>5 minute intervals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71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5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Evaluation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88543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4495" y="5517232"/>
            <a:ext cx="301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Abilene’s backbone network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225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/>
          <a:lstStyle/>
          <a:p>
            <a:r>
              <a:rPr lang="en-US" altLang="ko-KR" dirty="0" smtClean="0"/>
              <a:t>Attacks with chaffs and its FNR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71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5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Evaluation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55855" cy="37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 bwMode="auto">
          <a:xfrm>
            <a:off x="4499992" y="4581128"/>
            <a:ext cx="4320480" cy="93610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Chaffs (18% Total traffic) using Add-More-If-Bigger method </a:t>
            </a: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record over 50% of FNR</a:t>
            </a:r>
            <a:endParaRPr lang="en-US" altLang="ko-KR" sz="1600" b="1" kern="0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889" y="1484784"/>
            <a:ext cx="2407543" cy="720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smtClean="0"/>
              <a:t>FNR</a:t>
            </a:r>
            <a:endParaRPr lang="en-US" altLang="ko-KR" sz="1200" b="1" dirty="0"/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200" dirty="0" smtClean="0"/>
              <a:t>False Negative Rate</a:t>
            </a:r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200" dirty="0" smtClean="0"/>
              <a:t>Rate of evading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139952" y="2636912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X-axis : How many chaffs to </a:t>
            </a:r>
            <a:r>
              <a:rPr lang="en-US" altLang="ko-KR" dirty="0" err="1" smtClean="0"/>
              <a:t>PoP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Y-axis : False Negative Rate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46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r>
              <a:rPr lang="en-US" altLang="ko-KR" dirty="0" smtClean="0"/>
              <a:t>Attacks with Boiling Frog and Add-More-If-Bigger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71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5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Evaluation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649" y="6049863"/>
            <a:ext cx="308297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400" dirty="0" smtClean="0"/>
              <a:t>Growth rate : Multiplied factor of </a:t>
            </a:r>
            <a:r>
              <a:rPr lang="el-GR" altLang="ko-KR" sz="1400" b="1" dirty="0"/>
              <a:t>θ</a:t>
            </a:r>
            <a:endParaRPr lang="en-US" altLang="ko-KR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217775" cy="39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모서리가 둥근 직사각형 8"/>
          <p:cNvSpPr/>
          <p:nvPr/>
        </p:nvSpPr>
        <p:spPr bwMode="auto">
          <a:xfrm>
            <a:off x="4644008" y="4509120"/>
            <a:ext cx="4176464" cy="93610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Boiling Frog method is effective on even small growth rates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139952" y="2636912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X-axis : Attack duration (weeks)</a:t>
            </a:r>
          </a:p>
          <a:p>
            <a:pPr lvl="1"/>
            <a:r>
              <a:rPr lang="en-US" altLang="ko-KR" dirty="0" smtClean="0"/>
              <a:t>Y-axis : False Negative Rate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0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Attack Rejection Rate for Boling Frog Attacks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571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5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Evaluation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949280"/>
            <a:ext cx="25922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400" dirty="0" smtClean="0"/>
              <a:t>Rate : Multiplied factor of </a:t>
            </a:r>
            <a:r>
              <a:rPr lang="el-GR" altLang="ko-KR" sz="1400" b="1" dirty="0"/>
              <a:t>θ</a:t>
            </a:r>
            <a:endParaRPr lang="en-US" altLang="ko-KR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1950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모서리가 둥근 직사각형 8"/>
          <p:cNvSpPr/>
          <p:nvPr/>
        </p:nvSpPr>
        <p:spPr bwMode="auto">
          <a:xfrm>
            <a:off x="4644008" y="4509120"/>
            <a:ext cx="4176464" cy="93610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Boiling Frog method effectively poison PCA-based system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139952" y="2636912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X-axis : Attack duration (weeks)</a:t>
            </a:r>
          </a:p>
          <a:p>
            <a:pPr lvl="1"/>
            <a:r>
              <a:rPr lang="en-US" altLang="ko-KR" dirty="0" smtClean="0"/>
              <a:t>Y-axis : Chaff rejection rate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33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 &amp; 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r>
              <a:rPr lang="en-US" altLang="ko-KR" dirty="0" smtClean="0"/>
              <a:t>Conclusion</a:t>
            </a:r>
          </a:p>
          <a:p>
            <a:pPr lvl="1"/>
            <a:r>
              <a:rPr lang="en-US" altLang="ko-KR" dirty="0" smtClean="0"/>
              <a:t>PCA-based anomaly detectors can be compromised by simple data poisoning strategies</a:t>
            </a:r>
          </a:p>
          <a:p>
            <a:pPr lvl="2"/>
            <a:r>
              <a:rPr lang="en-US" altLang="ko-KR" dirty="0" smtClean="0"/>
              <a:t>Chaffs</a:t>
            </a:r>
          </a:p>
          <a:p>
            <a:pPr lvl="2"/>
            <a:r>
              <a:rPr lang="en-US" altLang="ko-KR" dirty="0" smtClean="0"/>
              <a:t>Boiling frog attacks</a:t>
            </a:r>
          </a:p>
          <a:p>
            <a:pPr lvl="1"/>
            <a:r>
              <a:rPr lang="en-US" altLang="ko-KR" dirty="0" smtClean="0"/>
              <a:t>Increase the chance of evading </a:t>
            </a:r>
            <a:r>
              <a:rPr lang="en-US" altLang="ko-KR" dirty="0" err="1"/>
              <a:t>DDoS</a:t>
            </a:r>
            <a:r>
              <a:rPr lang="en-US" altLang="ko-KR" dirty="0"/>
              <a:t> attacks </a:t>
            </a:r>
            <a:r>
              <a:rPr lang="en-US" altLang="ko-KR" dirty="0" smtClean="0"/>
              <a:t>detections by </a:t>
            </a:r>
            <a:r>
              <a:rPr lang="en-US" altLang="ko-KR" dirty="0" err="1" smtClean="0"/>
              <a:t>sixfold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dirty="0" smtClean="0"/>
              <a:t>Counter-measure based on Robust formulations of PCA</a:t>
            </a:r>
          </a:p>
          <a:p>
            <a:pPr lvl="1"/>
            <a:r>
              <a:rPr lang="en-US" altLang="ko-KR" dirty="0" smtClean="0"/>
              <a:t>Poisoning strategies for increasing PCA’s false positive rate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32672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noProof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6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Conclusion &amp; Future Work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03648" y="3798565"/>
            <a:ext cx="6696744" cy="43204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kern="0" dirty="0">
                <a:solidFill>
                  <a:sysClr val="windowText" lastClr="000000"/>
                </a:solidFill>
                <a:latin typeface="Arial" charset="0"/>
              </a:rPr>
              <a:t>50%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of success with </a:t>
            </a:r>
            <a:r>
              <a:rPr lang="en-US" altLang="ko-KR" sz="1600" b="1" kern="0" dirty="0">
                <a:solidFill>
                  <a:sysClr val="windowText" lastClr="000000"/>
                </a:solidFill>
                <a:latin typeface="Arial" charset="0"/>
              </a:rPr>
              <a:t>18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% of adding traffic, 5% traffic increase</a:t>
            </a:r>
            <a:endParaRPr lang="en-US" altLang="ko-KR" sz="1600" b="1" kern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7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en-US" altLang="ko-KR" dirty="0" smtClean="0"/>
              <a:t>B</a:t>
            </a:r>
            <a:r>
              <a:rPr lang="en-US" altLang="ko-KR" dirty="0"/>
              <a:t>. I. P. </a:t>
            </a:r>
            <a:r>
              <a:rPr lang="en-US" altLang="ko-KR" dirty="0" smtClean="0"/>
              <a:t>Rubinstein et. al., “</a:t>
            </a:r>
            <a:r>
              <a:rPr lang="en-US" altLang="ko-KR" dirty="0"/>
              <a:t>Evading </a:t>
            </a:r>
            <a:r>
              <a:rPr lang="en-US" altLang="ko-KR" dirty="0" smtClean="0"/>
              <a:t>anomaly detection </a:t>
            </a:r>
            <a:r>
              <a:rPr lang="en-US" altLang="ko-KR" dirty="0"/>
              <a:t>through variance injection attacks on </a:t>
            </a:r>
            <a:r>
              <a:rPr lang="en-US" altLang="ko-KR" dirty="0" smtClean="0"/>
              <a:t>PCA</a:t>
            </a:r>
          </a:p>
          <a:p>
            <a:r>
              <a:rPr lang="en-US" altLang="ko-KR" dirty="0" smtClean="0"/>
              <a:t>B</a:t>
            </a:r>
            <a:r>
              <a:rPr lang="en-US" altLang="ko-KR" dirty="0"/>
              <a:t>. I. P. Rubinstein et. al.</a:t>
            </a:r>
            <a:r>
              <a:rPr lang="en-US" altLang="ko-KR" dirty="0" smtClean="0"/>
              <a:t> “Compromising </a:t>
            </a:r>
            <a:r>
              <a:rPr lang="en-US" altLang="ko-KR" dirty="0"/>
              <a:t>PCA-based anomaly detectors for network-wide </a:t>
            </a:r>
            <a:r>
              <a:rPr lang="en-US" altLang="ko-KR" dirty="0" smtClean="0"/>
              <a:t>traffic</a:t>
            </a:r>
            <a:r>
              <a:rPr lang="en-US" altLang="ko-KR" dirty="0" smtClean="0"/>
              <a:t>”</a:t>
            </a:r>
          </a:p>
          <a:p>
            <a:r>
              <a:rPr lang="en-US" altLang="ko-KR" dirty="0" err="1"/>
              <a:t>Lakhina</a:t>
            </a:r>
            <a:r>
              <a:rPr lang="en-US" altLang="ko-KR" dirty="0"/>
              <a:t>, et. al., “Diagnosing network-wide traffic anomalies</a:t>
            </a:r>
            <a:r>
              <a:rPr lang="en-US" altLang="ko-KR" dirty="0" smtClean="0"/>
              <a:t>”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98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/>
              <a:t>PCA (Principal Component Analysis</a:t>
            </a:r>
            <a:r>
              <a:rPr lang="en-US" dirty="0" smtClean="0"/>
              <a:t>)</a:t>
            </a:r>
          </a:p>
          <a:p>
            <a:r>
              <a:rPr lang="en-US" altLang="ko-KR" dirty="0" smtClean="0"/>
              <a:t>Related </a:t>
            </a:r>
            <a:r>
              <a:rPr lang="en-US" altLang="ko-KR" dirty="0"/>
              <a:t>Work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Main Idea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Machine learning (ML)</a:t>
            </a:r>
          </a:p>
          <a:p>
            <a:pPr lvl="1"/>
            <a:r>
              <a:rPr lang="en-US" altLang="ko-KR" dirty="0" smtClean="0"/>
              <a:t>Design and develop algorithms by machine using patterns or predictions</a:t>
            </a:r>
          </a:p>
          <a:p>
            <a:r>
              <a:rPr lang="en-US" altLang="ko-KR" dirty="0" smtClean="0"/>
              <a:t>Benefits</a:t>
            </a:r>
          </a:p>
          <a:p>
            <a:pPr lvl="1"/>
            <a:r>
              <a:rPr lang="en-US" altLang="ko-KR" dirty="0" smtClean="0"/>
              <a:t>Adaptability</a:t>
            </a:r>
          </a:p>
          <a:p>
            <a:pPr lvl="1"/>
            <a:r>
              <a:rPr lang="en-US" altLang="ko-KR" dirty="0" smtClean="0"/>
              <a:t>Scalable</a:t>
            </a:r>
          </a:p>
          <a:p>
            <a:pPr lvl="1"/>
            <a:r>
              <a:rPr lang="en-US" altLang="ko-KR" dirty="0" smtClean="0"/>
              <a:t>Statistical decision-making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6946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1.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Background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07704" y="6453336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/>
              <a:t>http://1.bp.blogspot.com/-tn9GwuoC45w/TvtQvP6_UFI/AAAAAAAAAHI/ECpLGjyH6AI/s1600/machine_learning_course.png</a:t>
            </a:r>
            <a:endParaRPr lang="ko-KR" alt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25" y="4221088"/>
            <a:ext cx="7557663" cy="217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1.bp.blogspot.com/-tn9GwuoC45w/TvtQvP6_UFI/AAAAAAAAAHI/ECpLGjyH6AI/s1600/machine_learning_cou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1368152" cy="10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내용 개체 틀 2"/>
          <p:cNvSpPr txBox="1">
            <a:spLocks/>
          </p:cNvSpPr>
          <p:nvPr/>
        </p:nvSpPr>
        <p:spPr>
          <a:xfrm>
            <a:off x="467544" y="4149080"/>
            <a:ext cx="8229600" cy="17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Deriving principal vectors</a:t>
            </a:r>
          </a:p>
          <a:p>
            <a:pPr lvl="2"/>
            <a:r>
              <a:rPr lang="en-US" altLang="ko-KR" dirty="0" smtClean="0"/>
              <a:t>Deriving the principal vector which captures the </a:t>
            </a:r>
            <a:r>
              <a:rPr lang="en-US" altLang="ko-KR" dirty="0" smtClean="0">
                <a:solidFill>
                  <a:srgbClr val="FF0000"/>
                </a:solidFill>
              </a:rPr>
              <a:t>maximum variance</a:t>
            </a:r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Find next component</a:t>
            </a:r>
          </a:p>
          <a:p>
            <a:pPr lvl="2"/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PCA </a:t>
            </a:r>
            <a:r>
              <a:rPr lang="en-US" altLang="ko-KR" dirty="0"/>
              <a:t>(Principal Component Analysis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19100"/>
            <a:ext cx="8229600" cy="12052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PCA </a:t>
            </a:r>
            <a:r>
              <a:rPr lang="en-US" altLang="ko-KR" dirty="0"/>
              <a:t>(Principal </a:t>
            </a:r>
            <a:r>
              <a:rPr lang="en-US" altLang="ko-KR" dirty="0" smtClean="0"/>
              <a:t>Component Analysis)</a:t>
            </a:r>
          </a:p>
          <a:p>
            <a:pPr lvl="1"/>
            <a:r>
              <a:rPr lang="en-US" altLang="ko-KR" dirty="0" smtClean="0"/>
              <a:t>Orthogonal transformation to </a:t>
            </a:r>
            <a:r>
              <a:rPr lang="en-US" altLang="ko-KR" dirty="0" smtClean="0">
                <a:solidFill>
                  <a:srgbClr val="FF0000"/>
                </a:solidFill>
              </a:rPr>
              <a:t>reduce dimension</a:t>
            </a:r>
          </a:p>
          <a:p>
            <a:pPr lvl="1"/>
            <a:r>
              <a:rPr lang="en-US" altLang="ko-KR" dirty="0" smtClean="0"/>
              <a:t>Most </a:t>
            </a:r>
            <a:r>
              <a:rPr lang="en-US" altLang="ko-KR" dirty="0" smtClean="0">
                <a:solidFill>
                  <a:srgbClr val="FF0000"/>
                </a:solidFill>
              </a:rPr>
              <a:t>data patterns </a:t>
            </a:r>
            <a:r>
              <a:rPr lang="en-US" altLang="ko-KR" dirty="0" smtClean="0"/>
              <a:t>are captured by the </a:t>
            </a:r>
            <a:r>
              <a:rPr lang="en-US" altLang="ko-KR" dirty="0" smtClean="0">
                <a:solidFill>
                  <a:srgbClr val="FF0000"/>
                </a:solidFill>
              </a:rPr>
              <a:t>several principal vectors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6946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1.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Background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2052" name="Picture 4" descr="\mathbf{w}_1&#10; = \underset{\Vert \mathbf{w} \Vert = 1}{\operatorname{\arg\,max}}\,\operatorname{Var}\{ \mathbf{w}^{\rm T} \mathbf{X} \}&#10; = \underset{\Vert \mathbf{w} \Vert = 1}{\operatorname{\arg\,max}}\,E\left\{ \left( \mathbf{w}^{\rm T} \mathbf{X}\right)^2 \right\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78" y="4797152"/>
            <a:ext cx="4054558" cy="4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mathbf{\hat{X}}_{k - 1}&#10; = \mathbf{X} -&#10; \sum_{i = 1}^{k - 1}&#10; \mathbf{w}_i \mathbf{w}_i^{\rm T} \mathbf{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79" y="5517232"/>
            <a:ext cx="1534277" cy="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mathbf{w}_k&#10; = \underset{\Vert \mathbf{w} \Vert = 1}{\operatorname{arg\,max}}\,E\left\{&#10; \left( \mathbf{w}^{\rm T} \mathbf{\hat{X}}_{k - 1}&#10; \right)^2 \right\}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78" y="5943012"/>
            <a:ext cx="2470382" cy="4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224256" y="3068960"/>
                <a:ext cx="1069524" cy="55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11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22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56" y="3068960"/>
                <a:ext cx="1069524" cy="559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79712" y="3011968"/>
                <a:ext cx="160492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11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22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23</m:t>
                            </m:r>
                          </m:e>
                        </m:m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altLang="ko-KR" i="1" baseline="-2500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32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altLang="ko-KR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ko-KR" b="0" i="1" baseline="-25000" smtClean="0">
                                <a:latin typeface="Cambria Math"/>
                              </a:rPr>
                              <m:t>33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011968"/>
                <a:ext cx="1604927" cy="7788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오른쪽 화살표 28"/>
          <p:cNvSpPr/>
          <p:nvPr/>
        </p:nvSpPr>
        <p:spPr>
          <a:xfrm>
            <a:off x="3995936" y="3278402"/>
            <a:ext cx="864096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126273" y="3265239"/>
            <a:ext cx="661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PCA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594031" y="3140968"/>
            <a:ext cx="17943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Data preservation 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(not perfectly)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8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PCA </a:t>
            </a:r>
            <a:r>
              <a:rPr lang="en-US" altLang="ko-KR" dirty="0"/>
              <a:t>(Principal Component Analysis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19100"/>
            <a:ext cx="8229600" cy="4697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PCA </a:t>
            </a:r>
            <a:r>
              <a:rPr lang="en-US" altLang="ko-KR" dirty="0" smtClean="0"/>
              <a:t>Example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6946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1.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Background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2050" name="Picture 2" descr="http://pds22.egloos.com/pds/201202/15/52/c0078552_4f3b8114c0b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25" y="1497253"/>
            <a:ext cx="4311539" cy="32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159802" y="6495147"/>
            <a:ext cx="2300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http://kimhj8574.egloos.com/5632409</a:t>
            </a:r>
            <a:endParaRPr lang="ko-KR" altLang="en-US" sz="1000" dirty="0"/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1458450" y="2636914"/>
            <a:ext cx="645983" cy="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4273" y="2761186"/>
            <a:ext cx="1794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Original coordinates</a:t>
            </a:r>
            <a:endParaRPr lang="ko-KR" altLang="en-US" sz="1400" dirty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1513329" y="2060848"/>
            <a:ext cx="0" cy="5760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 flipV="1">
            <a:off x="1135458" y="2211331"/>
            <a:ext cx="336744" cy="44040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오른쪽 화살표 14"/>
          <p:cNvSpPr/>
          <p:nvPr/>
        </p:nvSpPr>
        <p:spPr>
          <a:xfrm>
            <a:off x="3275856" y="1497252"/>
            <a:ext cx="2952328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376205" y="1484089"/>
            <a:ext cx="661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PCA</a:t>
            </a:r>
            <a:endParaRPr lang="ko-KR" altLang="en-US" sz="1400" dirty="0"/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658466" y="4817344"/>
            <a:ext cx="3600400" cy="9519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0055" y="2763099"/>
            <a:ext cx="1794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New coordinates</a:t>
            </a:r>
            <a:endParaRPr lang="ko-KR" altLang="en-US" sz="1400" dirty="0"/>
          </a:p>
        </p:txBody>
      </p:sp>
      <p:cxnSp>
        <p:nvCxnSpPr>
          <p:cNvPr id="27" name="직선 화살표 연결선 26"/>
          <p:cNvCxnSpPr/>
          <p:nvPr/>
        </p:nvCxnSpPr>
        <p:spPr>
          <a:xfrm flipH="1" flipV="1">
            <a:off x="6447833" y="5013176"/>
            <a:ext cx="2444647" cy="62939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7594478" y="2060848"/>
            <a:ext cx="357951" cy="39174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7160341" y="2444227"/>
            <a:ext cx="447890" cy="28652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 flipV="1">
            <a:off x="7160341" y="2060848"/>
            <a:ext cx="447889" cy="40656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다이아몬드 31"/>
          <p:cNvSpPr/>
          <p:nvPr/>
        </p:nvSpPr>
        <p:spPr>
          <a:xfrm>
            <a:off x="645128" y="5661248"/>
            <a:ext cx="242031" cy="216024"/>
          </a:xfrm>
          <a:prstGeom prst="diamond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899592" y="4365104"/>
            <a:ext cx="222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Projection to 1</a:t>
            </a:r>
            <a:r>
              <a:rPr lang="en-US" altLang="ko-KR" sz="1400" baseline="30000" dirty="0" smtClean="0"/>
              <a:t>st</a:t>
            </a:r>
            <a:r>
              <a:rPr lang="en-US" altLang="ko-KR" sz="1400" dirty="0" smtClean="0"/>
              <a:t> basis</a:t>
            </a:r>
          </a:p>
          <a:p>
            <a:r>
              <a:rPr lang="en-US" altLang="ko-KR" sz="1400" dirty="0" smtClean="0"/>
              <a:t>(maximum variance)</a:t>
            </a:r>
            <a:endParaRPr lang="ko-KR" altLang="en-US" sz="1400" dirty="0"/>
          </a:p>
        </p:txBody>
      </p:sp>
      <p:cxnSp>
        <p:nvCxnSpPr>
          <p:cNvPr id="20" name="구부러진 연결선 19"/>
          <p:cNvCxnSpPr>
            <a:endCxn id="17" idx="2"/>
          </p:cNvCxnSpPr>
          <p:nvPr/>
        </p:nvCxnSpPr>
        <p:spPr>
          <a:xfrm rot="10800000">
            <a:off x="1561470" y="3068964"/>
            <a:ext cx="2578482" cy="79208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구부러진 연결선 36"/>
          <p:cNvCxnSpPr>
            <a:endCxn id="25" idx="2"/>
          </p:cNvCxnSpPr>
          <p:nvPr/>
        </p:nvCxnSpPr>
        <p:spPr>
          <a:xfrm flipV="1">
            <a:off x="5652120" y="3070876"/>
            <a:ext cx="2055132" cy="39413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10055" y="4293096"/>
            <a:ext cx="222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Projection to 2</a:t>
            </a:r>
            <a:r>
              <a:rPr lang="en-US" altLang="ko-KR" sz="1400" baseline="30000" dirty="0" smtClean="0"/>
              <a:t>nd</a:t>
            </a:r>
            <a:r>
              <a:rPr lang="en-US" altLang="ko-KR" sz="1400" dirty="0" smtClean="0"/>
              <a:t>  basis</a:t>
            </a:r>
          </a:p>
          <a:p>
            <a:r>
              <a:rPr lang="en-US" altLang="ko-KR" sz="1400" dirty="0" smtClean="0"/>
              <a:t>(next maximum variance)</a:t>
            </a:r>
            <a:endParaRPr lang="ko-KR" altLang="en-US" sz="1400" dirty="0"/>
          </a:p>
        </p:txBody>
      </p:sp>
      <p:sp>
        <p:nvSpPr>
          <p:cNvPr id="42" name="다이아몬드 41"/>
          <p:cNvSpPr/>
          <p:nvPr/>
        </p:nvSpPr>
        <p:spPr>
          <a:xfrm>
            <a:off x="1561469" y="5409975"/>
            <a:ext cx="242031" cy="216024"/>
          </a:xfrm>
          <a:prstGeom prst="diamond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2213342" y="5230711"/>
            <a:ext cx="242031" cy="216024"/>
          </a:xfrm>
          <a:prstGeom prst="diamond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2884734" y="5051276"/>
            <a:ext cx="242031" cy="216024"/>
          </a:xfrm>
          <a:prstGeom prst="diamond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다이아몬드 45"/>
          <p:cNvSpPr/>
          <p:nvPr/>
        </p:nvSpPr>
        <p:spPr>
          <a:xfrm>
            <a:off x="3779912" y="4818852"/>
            <a:ext cx="242031" cy="216024"/>
          </a:xfrm>
          <a:prstGeom prst="diamond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6725686" y="5034084"/>
            <a:ext cx="242031" cy="216024"/>
          </a:xfrm>
          <a:prstGeom prst="diamond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다이아몬드 49"/>
          <p:cNvSpPr/>
          <p:nvPr/>
        </p:nvSpPr>
        <p:spPr>
          <a:xfrm>
            <a:off x="7298781" y="5164514"/>
            <a:ext cx="242031" cy="216024"/>
          </a:xfrm>
          <a:prstGeom prst="diamond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7750792" y="5276971"/>
            <a:ext cx="242031" cy="216024"/>
          </a:xfrm>
          <a:prstGeom prst="diamond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다이아몬드 51"/>
          <p:cNvSpPr/>
          <p:nvPr/>
        </p:nvSpPr>
        <p:spPr>
          <a:xfrm>
            <a:off x="8211306" y="5398724"/>
            <a:ext cx="242031" cy="216024"/>
          </a:xfrm>
          <a:prstGeom prst="diamond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다이아몬드 52"/>
          <p:cNvSpPr/>
          <p:nvPr/>
        </p:nvSpPr>
        <p:spPr>
          <a:xfrm>
            <a:off x="8650449" y="5522935"/>
            <a:ext cx="242031" cy="216024"/>
          </a:xfrm>
          <a:prstGeom prst="diamond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1753248" y="5661248"/>
            <a:ext cx="6491160" cy="69917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Maximum variance means good preservation of information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Dimension reduction using important bases</a:t>
            </a:r>
            <a:endParaRPr lang="en-US" altLang="ko-KR" sz="1600" b="1" kern="0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79912" y="4726885"/>
            <a:ext cx="28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&gt;</a:t>
            </a:r>
          </a:p>
          <a:p>
            <a:pPr algn="ctr"/>
            <a:r>
              <a:rPr lang="en-US" altLang="ko-KR" sz="2000" b="1" dirty="0" smtClean="0"/>
              <a:t>More preserved data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4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Diagnosing Network-Wide Traffic Anomalies, </a:t>
            </a:r>
            <a:r>
              <a:rPr lang="en-US" altLang="ko-KR" sz="3200" dirty="0"/>
              <a:t>SIGCOMM 2004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72208"/>
          </a:xfrm>
        </p:spPr>
        <p:txBody>
          <a:bodyPr/>
          <a:lstStyle/>
          <a:p>
            <a:pPr lvl="1"/>
            <a:r>
              <a:rPr lang="en-US" altLang="ko-KR" dirty="0" smtClean="0"/>
              <a:t>Goal</a:t>
            </a:r>
          </a:p>
          <a:p>
            <a:pPr lvl="2"/>
            <a:r>
              <a:rPr lang="en-US" altLang="ko-KR" dirty="0" smtClean="0"/>
              <a:t>Diagnosing </a:t>
            </a:r>
            <a:r>
              <a:rPr lang="en-US" altLang="ko-KR" b="1" dirty="0" smtClean="0"/>
              <a:t>network-wide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anomalies</a:t>
            </a:r>
          </a:p>
          <a:p>
            <a:pPr lvl="1"/>
            <a:r>
              <a:rPr lang="en-US" altLang="ko-KR" dirty="0" smtClean="0"/>
              <a:t>Problem</a:t>
            </a:r>
          </a:p>
          <a:p>
            <a:pPr lvl="2"/>
            <a:r>
              <a:rPr lang="en-US" altLang="ko-KR" dirty="0" smtClean="0"/>
              <a:t>Detecting anomalies are difficult because of large amount of </a:t>
            </a:r>
            <a:r>
              <a:rPr lang="en-US" altLang="ko-KR" dirty="0" smtClean="0">
                <a:solidFill>
                  <a:srgbClr val="FF0000"/>
                </a:solidFill>
              </a:rPr>
              <a:t>high-dimensional</a:t>
            </a:r>
            <a:r>
              <a:rPr lang="en-US" altLang="ko-KR" dirty="0" smtClean="0"/>
              <a:t> and </a:t>
            </a:r>
            <a:r>
              <a:rPr lang="en-US" altLang="ko-KR" dirty="0" smtClean="0">
                <a:solidFill>
                  <a:srgbClr val="FF0000"/>
                </a:solidFill>
              </a:rPr>
              <a:t>noisy data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891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2.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Related Work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48538"/>
              </p:ext>
            </p:extLst>
          </p:nvPr>
        </p:nvGraphicFramePr>
        <p:xfrm>
          <a:off x="827584" y="4490737"/>
          <a:ext cx="1944216" cy="548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48072"/>
                <a:gridCol w="648072"/>
                <a:gridCol w="648072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Src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Dest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Data</a:t>
                      </a:r>
                      <a:endParaRPr lang="ko-KR" altLang="en-US" sz="12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1.2.3.4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5.6.7.8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DDos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4067944" y="4058022"/>
            <a:ext cx="1237794" cy="1512168"/>
            <a:chOff x="3923928" y="3140968"/>
            <a:chExt cx="1080120" cy="13681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356992"/>
              <a:ext cx="1065065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99992" y="3140968"/>
              <a:ext cx="504056" cy="83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b="1" dirty="0" smtClean="0">
                  <a:solidFill>
                    <a:srgbClr val="FF0000"/>
                  </a:solidFill>
                </a:rPr>
                <a:t>?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3" name="Picture 5" descr="http://en.clipart-fr.com/data/clipart/cartoon/cartoon_2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90" y="3212976"/>
            <a:ext cx="687794" cy="14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clipartist.net/RSS/openclipart.org/2012/Julio/router_symbol-555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90" y="5105935"/>
            <a:ext cx="1172854" cy="7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://clipartist.net/RSS/openclipart.org/2012/Julio/router_symbol-555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84" y="3521759"/>
            <a:ext cx="1172854" cy="7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clipartist.net/RSS/openclipart.org/2012/Julio/router_symbol-555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93" y="5033927"/>
            <a:ext cx="1172854" cy="7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화살표 연결선 18"/>
          <p:cNvCxnSpPr/>
          <p:nvPr/>
        </p:nvCxnSpPr>
        <p:spPr>
          <a:xfrm>
            <a:off x="4092803" y="5545807"/>
            <a:ext cx="1245165" cy="179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0" idx="3"/>
            <a:endCxn id="2056" idx="1"/>
          </p:cNvCxnSpPr>
          <p:nvPr/>
        </p:nvCxnSpPr>
        <p:spPr>
          <a:xfrm>
            <a:off x="5305738" y="3907428"/>
            <a:ext cx="1368152" cy="70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90" y="3501008"/>
            <a:ext cx="559304" cy="8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직선 화살표 연결선 40"/>
          <p:cNvCxnSpPr>
            <a:stCxn id="21" idx="3"/>
            <a:endCxn id="2056" idx="2"/>
          </p:cNvCxnSpPr>
          <p:nvPr/>
        </p:nvCxnSpPr>
        <p:spPr>
          <a:xfrm flipV="1">
            <a:off x="6520347" y="4315250"/>
            <a:ext cx="433195" cy="11043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3811"/>
            <a:ext cx="884511" cy="11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직선 화살표 연결선 45"/>
          <p:cNvCxnSpPr/>
          <p:nvPr/>
        </p:nvCxnSpPr>
        <p:spPr>
          <a:xfrm flipV="1">
            <a:off x="6444208" y="4293096"/>
            <a:ext cx="360040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64614"/>
              </p:ext>
            </p:extLst>
          </p:nvPr>
        </p:nvGraphicFramePr>
        <p:xfrm>
          <a:off x="1763688" y="5877272"/>
          <a:ext cx="1944216" cy="548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/>
                <a:gridCol w="648072"/>
                <a:gridCol w="648072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Src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Dest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Data</a:t>
                      </a:r>
                      <a:endParaRPr lang="ko-KR" altLang="en-US" sz="12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4.3.2.1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5.6.7.8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Mail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0" y="5275262"/>
            <a:ext cx="1167772" cy="103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직선 화살표 연결선 48"/>
          <p:cNvCxnSpPr>
            <a:stCxn id="21" idx="0"/>
            <a:endCxn id="20" idx="3"/>
          </p:cNvCxnSpPr>
          <p:nvPr/>
        </p:nvCxnSpPr>
        <p:spPr>
          <a:xfrm flipH="1" flipV="1">
            <a:off x="5305738" y="3907428"/>
            <a:ext cx="628182" cy="112649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2058" idx="3"/>
            <a:endCxn id="2055" idx="1"/>
          </p:cNvCxnSpPr>
          <p:nvPr/>
        </p:nvCxnSpPr>
        <p:spPr>
          <a:xfrm flipV="1">
            <a:off x="1619672" y="5491604"/>
            <a:ext cx="1275418" cy="3006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057" idx="3"/>
            <a:endCxn id="20" idx="1"/>
          </p:cNvCxnSpPr>
          <p:nvPr/>
        </p:nvCxnSpPr>
        <p:spPr>
          <a:xfrm>
            <a:off x="1568079" y="3885462"/>
            <a:ext cx="2564805" cy="219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2055" idx="0"/>
            <a:endCxn id="20" idx="1"/>
          </p:cNvCxnSpPr>
          <p:nvPr/>
        </p:nvCxnSpPr>
        <p:spPr>
          <a:xfrm flipV="1">
            <a:off x="3481517" y="3907428"/>
            <a:ext cx="651367" cy="119850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5288485" y="3789040"/>
            <a:ext cx="138540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5288485" y="4077072"/>
            <a:ext cx="507651" cy="9656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>
            <a:off x="3679329" y="4149080"/>
            <a:ext cx="490400" cy="9568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>
            <a:off x="4067944" y="5661248"/>
            <a:ext cx="13337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6732240" y="6021288"/>
            <a:ext cx="60835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 flipV="1">
            <a:off x="6736944" y="6309319"/>
            <a:ext cx="603646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71" name="TextBox 2070"/>
          <p:cNvSpPr txBox="1"/>
          <p:nvPr/>
        </p:nvSpPr>
        <p:spPr>
          <a:xfrm>
            <a:off x="7412598" y="5826750"/>
            <a:ext cx="111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Attack</a:t>
            </a:r>
            <a:endParaRPr lang="ko-KR" alt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7416789" y="6148690"/>
            <a:ext cx="1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Normal Data</a:t>
            </a:r>
            <a:endParaRPr lang="ko-KR" alt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5220072" y="1396631"/>
            <a:ext cx="3888432" cy="880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600" b="1" dirty="0"/>
              <a:t>Anomaly</a:t>
            </a:r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600" dirty="0"/>
              <a:t>A pattern in the data that does </a:t>
            </a:r>
            <a:r>
              <a:rPr lang="en-US" altLang="ko-KR" sz="1600" dirty="0">
                <a:solidFill>
                  <a:srgbClr val="FF0000"/>
                </a:solidFill>
              </a:rPr>
              <a:t>not</a:t>
            </a:r>
            <a:r>
              <a:rPr lang="en-US" altLang="ko-KR" sz="1600" dirty="0"/>
              <a:t> conform to the </a:t>
            </a:r>
            <a:r>
              <a:rPr lang="en-US" altLang="ko-KR" sz="1600" dirty="0">
                <a:solidFill>
                  <a:srgbClr val="FF0000"/>
                </a:solidFill>
              </a:rPr>
              <a:t>expected </a:t>
            </a:r>
            <a:r>
              <a:rPr lang="en-US" altLang="ko-KR" sz="1600" dirty="0" smtClean="0">
                <a:solidFill>
                  <a:srgbClr val="FF0000"/>
                </a:solidFill>
              </a:rPr>
              <a:t>behavior</a:t>
            </a:r>
            <a:endParaRPr lang="en-US" altLang="ko-KR" sz="1600" dirty="0" smtClean="0"/>
          </a:p>
        </p:txBody>
      </p:sp>
      <p:cxnSp>
        <p:nvCxnSpPr>
          <p:cNvPr id="2074" name="직선 화살표 연결선 2073"/>
          <p:cNvCxnSpPr/>
          <p:nvPr/>
        </p:nvCxnSpPr>
        <p:spPr>
          <a:xfrm flipV="1">
            <a:off x="4703145" y="1556792"/>
            <a:ext cx="5853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Diagnosing Network-Wide Traffic Anomalies, </a:t>
            </a:r>
            <a:r>
              <a:rPr lang="en-US" altLang="ko-KR" sz="3200" dirty="0"/>
              <a:t>SIGCOMM 2004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/>
          <a:lstStyle/>
          <a:p>
            <a:pPr lvl="1"/>
            <a:r>
              <a:rPr lang="en-US" altLang="ko-KR" dirty="0" smtClean="0"/>
              <a:t>Example of Link Traffic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891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2.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Related Work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3528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8214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233242" y="3068960"/>
            <a:ext cx="83470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2815891" y="3645024"/>
            <a:ext cx="1252053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2483768" y="4117640"/>
            <a:ext cx="1584176" cy="103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2555776" y="4637416"/>
            <a:ext cx="1512168" cy="1095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96136" y="1484784"/>
            <a:ext cx="3082974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smtClean="0"/>
              <a:t>OD flow</a:t>
            </a:r>
            <a:endParaRPr lang="en-US" altLang="ko-KR" sz="1200" b="1" dirty="0"/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</a:rPr>
              <a:t>Origin-Destination flow </a:t>
            </a:r>
            <a:r>
              <a:rPr lang="en-US" altLang="ko-KR" sz="1200" dirty="0" smtClean="0"/>
              <a:t>between </a:t>
            </a:r>
            <a:r>
              <a:rPr lang="en-US" altLang="ko-KR" sz="1200" dirty="0" err="1" smtClean="0"/>
              <a:t>PoPs</a:t>
            </a:r>
            <a:endParaRPr lang="en-US" altLang="ko-KR" sz="1200" dirty="0"/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2627784" y="6309320"/>
            <a:ext cx="4464496" cy="36004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504D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Too much complexity to monitor every links</a:t>
            </a:r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6372200" y="2775595"/>
            <a:ext cx="576064" cy="221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74929" y="2863969"/>
            <a:ext cx="15414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smtClean="0"/>
              <a:t>Network anomaly </a:t>
            </a:r>
            <a:endParaRPr lang="en-US" altLang="ko-KR" sz="1200" b="1" dirty="0"/>
          </a:p>
        </p:txBody>
      </p:sp>
      <p:sp>
        <p:nvSpPr>
          <p:cNvPr id="16" name="타원 15"/>
          <p:cNvSpPr/>
          <p:nvPr/>
        </p:nvSpPr>
        <p:spPr>
          <a:xfrm>
            <a:off x="2392710" y="4806677"/>
            <a:ext cx="576064" cy="5760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2433105" y="5373216"/>
            <a:ext cx="7707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err="1" smtClean="0"/>
              <a:t>i</a:t>
            </a:r>
            <a:r>
              <a:rPr lang="en-US" altLang="ko-KR" sz="1200" b="1" dirty="0" smtClean="0"/>
              <a:t> start</a:t>
            </a:r>
            <a:endParaRPr lang="en-US" altLang="ko-KR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879850" y="2060848"/>
            <a:ext cx="7707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smtClean="0"/>
              <a:t>b end</a:t>
            </a:r>
            <a:endParaRPr lang="en-US" altLang="ko-KR" sz="1200" b="1" dirty="0"/>
          </a:p>
        </p:txBody>
      </p:sp>
      <p:sp>
        <p:nvSpPr>
          <p:cNvPr id="57" name="타원 56"/>
          <p:cNvSpPr/>
          <p:nvPr/>
        </p:nvSpPr>
        <p:spPr>
          <a:xfrm>
            <a:off x="2916635" y="2348880"/>
            <a:ext cx="576064" cy="5760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5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Diagnosing Network-Wide Traffic Anomalies, </a:t>
            </a:r>
            <a:r>
              <a:rPr lang="en-US" altLang="ko-KR" sz="3200" dirty="0"/>
              <a:t>SIGCOMM 2004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2088232"/>
          </a:xfrm>
        </p:spPr>
        <p:txBody>
          <a:bodyPr/>
          <a:lstStyle/>
          <a:p>
            <a:pPr lvl="1"/>
            <a:r>
              <a:rPr lang="en-US" altLang="ko-KR" dirty="0"/>
              <a:t>Solution</a:t>
            </a:r>
          </a:p>
          <a:p>
            <a:pPr lvl="2"/>
            <a:r>
              <a:rPr lang="en-US" altLang="ko-KR" dirty="0"/>
              <a:t>Separate normal &amp; anomalous traffic </a:t>
            </a:r>
            <a:r>
              <a:rPr lang="en-US" altLang="ko-KR" dirty="0">
                <a:solidFill>
                  <a:srgbClr val="FF0000"/>
                </a:solidFill>
              </a:rPr>
              <a:t>using Volume Anomaly </a:t>
            </a:r>
            <a:r>
              <a:rPr lang="en-US" altLang="ko-KR" dirty="0"/>
              <a:t>with </a:t>
            </a:r>
            <a:r>
              <a:rPr lang="en-US" altLang="ko-KR" dirty="0" smtClean="0">
                <a:solidFill>
                  <a:srgbClr val="FF0000"/>
                </a:solidFill>
              </a:rPr>
              <a:t>PCA</a:t>
            </a:r>
          </a:p>
          <a:p>
            <a:pPr lvl="3"/>
            <a:r>
              <a:rPr lang="en-US" altLang="ko-KR" dirty="0" smtClean="0"/>
              <a:t>Information : </a:t>
            </a:r>
            <a:r>
              <a:rPr lang="en-US" altLang="ko-KR" b="1" dirty="0" smtClean="0"/>
              <a:t>Volume Anomaly </a:t>
            </a:r>
            <a:r>
              <a:rPr lang="en-US" altLang="ko-KR" dirty="0" smtClean="0">
                <a:sym typeface="Wingdings" pitchFamily="2" charset="2"/>
              </a:rPr>
              <a:t> Simple measure</a:t>
            </a:r>
          </a:p>
          <a:p>
            <a:pPr lvl="3"/>
            <a:r>
              <a:rPr lang="en-US" altLang="ko-KR" dirty="0" smtClean="0">
                <a:sym typeface="Wingdings" pitchFamily="2" charset="2"/>
              </a:rPr>
              <a:t>Method : </a:t>
            </a:r>
            <a:r>
              <a:rPr lang="en-US" altLang="ko-KR" b="1" dirty="0" smtClean="0">
                <a:sym typeface="Wingdings" pitchFamily="2" charset="2"/>
              </a:rPr>
              <a:t>PCA </a:t>
            </a:r>
            <a:r>
              <a:rPr lang="en-US" altLang="ko-KR" dirty="0" smtClean="0">
                <a:sym typeface="Wingdings" pitchFamily="2" charset="2"/>
              </a:rPr>
              <a:t> Simplify vectors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5" y="3649478"/>
            <a:ext cx="2758295" cy="230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336245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190" lvl="1" indent="-28575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dirty="0" smtClean="0"/>
              <a:t>Measure Volume Anomaly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891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2.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Related Work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412776"/>
            <a:ext cx="3888432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/>
              <a:t>Volume Anomaly</a:t>
            </a:r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200" dirty="0"/>
              <a:t>A sudden positive(+) or negative(-) </a:t>
            </a:r>
            <a:r>
              <a:rPr lang="en-US" altLang="ko-KR" sz="1200" dirty="0">
                <a:solidFill>
                  <a:srgbClr val="FF0000"/>
                </a:solidFill>
              </a:rPr>
              <a:t>change</a:t>
            </a:r>
            <a:r>
              <a:rPr lang="en-US" altLang="ko-KR" sz="1200" dirty="0"/>
              <a:t> in an </a:t>
            </a:r>
            <a:r>
              <a:rPr lang="en-US" altLang="ko-KR" sz="1200" dirty="0">
                <a:solidFill>
                  <a:srgbClr val="FF0000"/>
                </a:solidFill>
              </a:rPr>
              <a:t>Origin-Destination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810722"/>
            <a:ext cx="2304256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b="1" dirty="0" err="1" smtClean="0"/>
              <a:t>PoP</a:t>
            </a:r>
            <a:endParaRPr lang="en-US" altLang="ko-KR" sz="1200" b="1" dirty="0"/>
          </a:p>
          <a:p>
            <a:pPr marL="274320" lvl="1" indent="-18288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FF0000"/>
                </a:solidFill>
              </a:rPr>
              <a:t>Node</a:t>
            </a:r>
            <a:r>
              <a:rPr lang="en-US" altLang="ko-KR" sz="1200" dirty="0"/>
              <a:t> of backbone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33625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190" lvl="1" indent="-285750">
              <a:spcBef>
                <a:spcPct val="20000"/>
              </a:spcBef>
              <a:buClr>
                <a:srgbClr val="93A299"/>
              </a:buClr>
              <a:buSzPct val="90000"/>
              <a:buFont typeface="Arial" pitchFamily="34" charset="0"/>
              <a:buChar char="•"/>
            </a:pPr>
            <a:r>
              <a:rPr lang="en-US" altLang="ko-KR" dirty="0" smtClean="0"/>
              <a:t>Detecting using PCA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5868144" y="3861048"/>
            <a:ext cx="1440160" cy="1669232"/>
            <a:chOff x="6012160" y="3861048"/>
            <a:chExt cx="1440160" cy="166923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012160" y="3861048"/>
              <a:ext cx="1440160" cy="1669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PCA</a:t>
              </a:r>
            </a:p>
            <a:p>
              <a:pPr algn="ctr"/>
              <a:endParaRPr lang="en-US" altLang="ko-KR" dirty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  <p:pic>
          <p:nvPicPr>
            <p:cNvPr id="5122" name="Picture 2" descr="http://pds22.egloos.com/pds/201202/15/52/c0078552_4f3b8114c0bf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436" y="4365104"/>
              <a:ext cx="1303876" cy="976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직선 화살표 연결선 18"/>
          <p:cNvCxnSpPr/>
          <p:nvPr/>
        </p:nvCxnSpPr>
        <p:spPr>
          <a:xfrm>
            <a:off x="7438529" y="4853186"/>
            <a:ext cx="603646" cy="2319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7438529" y="4149080"/>
            <a:ext cx="603646" cy="20074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91105" y="5191726"/>
            <a:ext cx="1263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Anomalous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649904" y="3778092"/>
            <a:ext cx="1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Normal</a:t>
            </a:r>
            <a:endParaRPr lang="ko-KR" altLang="en-US" sz="1600" dirty="0"/>
          </a:p>
        </p:txBody>
      </p:sp>
      <p:cxnSp>
        <p:nvCxnSpPr>
          <p:cNvPr id="27" name="직선 화살표 연결선 26"/>
          <p:cNvCxnSpPr>
            <a:endCxn id="13" idx="1"/>
          </p:cNvCxnSpPr>
          <p:nvPr/>
        </p:nvCxnSpPr>
        <p:spPr>
          <a:xfrm flipV="1">
            <a:off x="4860032" y="4695664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7944" y="4254187"/>
            <a:ext cx="132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Measured Volume anomaly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23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Diagnosing Network-Wide Traffic Anomalies, </a:t>
            </a:r>
            <a:r>
              <a:rPr lang="en-US" altLang="ko-KR" sz="3200" dirty="0"/>
              <a:t>SIGCOMM 2004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7D5E-69F1-403D-9652-D9E5D21CC08D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66961" y="2691071"/>
            <a:ext cx="8237487" cy="2682145"/>
            <a:chOff x="366961" y="3068960"/>
            <a:chExt cx="8237487" cy="26821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935" y="3068960"/>
              <a:ext cx="6240513" cy="2682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오른쪽 화살표 5"/>
            <p:cNvSpPr/>
            <p:nvPr/>
          </p:nvSpPr>
          <p:spPr>
            <a:xfrm>
              <a:off x="1787871" y="3645024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5" y="3590865"/>
              <a:ext cx="1152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Traffic</a:t>
              </a:r>
            </a:p>
            <a:p>
              <a:r>
                <a:rPr lang="en-US" altLang="ko-KR" sz="1200" dirty="0" smtClean="0"/>
                <a:t>vector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961" y="4797459"/>
              <a:ext cx="1152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Residual</a:t>
              </a:r>
              <a:endParaRPr lang="ko-KR" altLang="en-US" sz="1200" dirty="0"/>
            </a:p>
          </p:txBody>
        </p:sp>
        <p:sp>
          <p:nvSpPr>
            <p:cNvPr id="10" name="오른쪽 화살표 9"/>
            <p:cNvSpPr/>
            <p:nvPr/>
          </p:nvSpPr>
          <p:spPr>
            <a:xfrm>
              <a:off x="1787871" y="4775423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2987824" y="4437112"/>
              <a:ext cx="1728192" cy="93041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796136" y="4374561"/>
              <a:ext cx="2088232" cy="99296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5017" y="44624"/>
            <a:ext cx="1891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굴림" charset="-127"/>
              </a:rPr>
              <a:t>2. </a:t>
            </a:r>
            <a:r>
              <a:rPr lang="en-US" altLang="ko-KR" sz="1600" b="1" kern="0" dirty="0" smtClean="0">
                <a:solidFill>
                  <a:srgbClr val="DDDDDD">
                    <a:lumMod val="50000"/>
                  </a:srgbClr>
                </a:solidFill>
                <a:latin typeface="Georgia" pitchFamily="18" charset="0"/>
                <a:ea typeface="굴림" charset="-127"/>
              </a:rPr>
              <a:t>Related Work</a:t>
            </a: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DDDDDD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굴림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467544" y="1556792"/>
            <a:ext cx="8229600" cy="721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Result</a:t>
            </a:r>
          </a:p>
          <a:p>
            <a:pPr lvl="2"/>
            <a:r>
              <a:rPr lang="en-US" altLang="ko-KR" dirty="0" smtClean="0"/>
              <a:t>Comparison between </a:t>
            </a:r>
            <a:r>
              <a:rPr lang="en-US" altLang="ko-KR" b="1" dirty="0" smtClean="0"/>
              <a:t>traffic vector </a:t>
            </a:r>
            <a:r>
              <a:rPr lang="en-US" altLang="ko-KR" dirty="0" smtClean="0"/>
              <a:t>of all links and </a:t>
            </a:r>
            <a:r>
              <a:rPr lang="en-US" altLang="ko-KR" b="1" dirty="0" smtClean="0"/>
              <a:t>residual vector</a:t>
            </a:r>
            <a:endParaRPr lang="en-US" altLang="ko-KR" b="1" dirty="0"/>
          </a:p>
        </p:txBody>
      </p:sp>
      <p:sp>
        <p:nvSpPr>
          <p:cNvPr id="19" name="Rounded Rectangle 13"/>
          <p:cNvSpPr/>
          <p:nvPr/>
        </p:nvSpPr>
        <p:spPr bwMode="auto">
          <a:xfrm>
            <a:off x="5004048" y="5589240"/>
            <a:ext cx="3456384" cy="731916"/>
          </a:xfrm>
          <a:prstGeom prst="roundRect">
            <a:avLst>
              <a:gd name="adj" fmla="val 7143"/>
            </a:avLst>
          </a:prstGeom>
          <a:solidFill>
            <a:srgbClr val="E4A098">
              <a:lumMod val="60000"/>
              <a:lumOff val="40000"/>
              <a:alpha val="5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Arial" charset="0"/>
              </a:rPr>
              <a:t>Heuristic method can be subverted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Rounded Rectangle 13"/>
          <p:cNvSpPr/>
          <p:nvPr/>
        </p:nvSpPr>
        <p:spPr bwMode="auto">
          <a:xfrm>
            <a:off x="1403648" y="5601076"/>
            <a:ext cx="3384376" cy="731916"/>
          </a:xfrm>
          <a:prstGeom prst="roundRect">
            <a:avLst>
              <a:gd name="adj" fmla="val 7143"/>
            </a:avLst>
          </a:prstGeom>
          <a:solidFill>
            <a:srgbClr val="7BA5BE">
              <a:lumMod val="75000"/>
              <a:lumOff val="25000"/>
              <a:alpha val="7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Easy to detect, identify, quantify traffic anomalies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81062"/>
            <a:ext cx="1872208" cy="57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71" y="3140968"/>
            <a:ext cx="761799" cy="5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76781"/>
            <a:ext cx="744263" cy="52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직선 화살표 연결선 24"/>
          <p:cNvCxnSpPr/>
          <p:nvPr/>
        </p:nvCxnSpPr>
        <p:spPr>
          <a:xfrm flipH="1">
            <a:off x="4139952" y="2154360"/>
            <a:ext cx="78954" cy="348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5652120" y="2218346"/>
            <a:ext cx="1224136" cy="348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7" y="2371329"/>
            <a:ext cx="202844" cy="2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69157" y="2364513"/>
            <a:ext cx="25922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ct val="20000"/>
              </a:spcBef>
              <a:buClr>
                <a:srgbClr val="93A299"/>
              </a:buClr>
              <a:buSzPct val="90000"/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: </a:t>
            </a:r>
            <a:r>
              <a:rPr lang="en-US" altLang="ko-KR" sz="1200" dirty="0" smtClean="0"/>
              <a:t>Projection vector using PCA </a:t>
            </a:r>
            <a:endParaRPr lang="en-US" altLang="ko-K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236343" y="3861048"/>
            <a:ext cx="184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Anomaly Detected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88559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seawall-wji</Template>
  <TotalTime>8589</TotalTime>
  <Words>910</Words>
  <Application>Microsoft Office PowerPoint</Application>
  <PresentationFormat>화면 슬라이드 쇼(4:3)</PresentationFormat>
  <Paragraphs>226</Paragraphs>
  <Slides>19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1</vt:lpstr>
      <vt:lpstr>Evading Anomarly Detection through Variance Injection Attacks on PCA </vt:lpstr>
      <vt:lpstr>Outline</vt:lpstr>
      <vt:lpstr>Machine Learning</vt:lpstr>
      <vt:lpstr>PCA (Principal Component Analysis)</vt:lpstr>
      <vt:lpstr>PCA (Principal Component Analysis)</vt:lpstr>
      <vt:lpstr>Diagnosing Network-Wide Traffic Anomalies, SIGCOMM 2004</vt:lpstr>
      <vt:lpstr>Diagnosing Network-Wide Traffic Anomalies, SIGCOMM 2004</vt:lpstr>
      <vt:lpstr>Diagnosing Network-Wide Traffic Anomalies, SIGCOMM 2004</vt:lpstr>
      <vt:lpstr>Diagnosing Network-Wide Traffic Anomalies, SIGCOMM 2004</vt:lpstr>
      <vt:lpstr>Vulnerabilities of PCA</vt:lpstr>
      <vt:lpstr>Chaff</vt:lpstr>
      <vt:lpstr>Attack Method</vt:lpstr>
      <vt:lpstr>What they want</vt:lpstr>
      <vt:lpstr>Environments</vt:lpstr>
      <vt:lpstr>Evaluation</vt:lpstr>
      <vt:lpstr>Evaluation</vt:lpstr>
      <vt:lpstr>Evaluation</vt:lpstr>
      <vt:lpstr>Conclusion &amp; Future Work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of the Diebold Accuvote-ts</dc:title>
  <dc:creator>Jiseong Noh</dc:creator>
  <cp:lastModifiedBy>Dong-Jae Shin</cp:lastModifiedBy>
  <cp:revision>199</cp:revision>
  <dcterms:created xsi:type="dcterms:W3CDTF">2012-02-28T06:22:54Z</dcterms:created>
  <dcterms:modified xsi:type="dcterms:W3CDTF">2012-10-09T19:29:34Z</dcterms:modified>
</cp:coreProperties>
</file>