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7"/>
  </p:notesMasterIdLst>
  <p:sldIdLst>
    <p:sldId id="571" r:id="rId2"/>
    <p:sldId id="572" r:id="rId3"/>
    <p:sldId id="573" r:id="rId4"/>
    <p:sldId id="574" r:id="rId5"/>
    <p:sldId id="577" r:id="rId6"/>
    <p:sldId id="578" r:id="rId7"/>
    <p:sldId id="579" r:id="rId8"/>
    <p:sldId id="580" r:id="rId9"/>
    <p:sldId id="582" r:id="rId10"/>
    <p:sldId id="583" r:id="rId11"/>
    <p:sldId id="584" r:id="rId12"/>
    <p:sldId id="585" r:id="rId13"/>
    <p:sldId id="586" r:id="rId14"/>
    <p:sldId id="587" r:id="rId15"/>
    <p:sldId id="588"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3CCFF"/>
    <a:srgbClr val="9A3130"/>
    <a:srgbClr val="CC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879" autoAdjust="0"/>
  </p:normalViewPr>
  <p:slideViewPr>
    <p:cSldViewPr snapToGrid="0" snapToObjects="1">
      <p:cViewPr>
        <p:scale>
          <a:sx n="69" d="100"/>
          <a:sy n="69" d="100"/>
        </p:scale>
        <p:origin x="-1224" y="-72"/>
      </p:cViewPr>
      <p:guideLst>
        <p:guide orient="horz" pos="2160"/>
        <p:guide pos="2880"/>
      </p:guideLst>
    </p:cSldViewPr>
  </p:slideViewPr>
  <p:notesTextViewPr>
    <p:cViewPr>
      <p:scale>
        <a:sx n="155" d="100"/>
        <a:sy n="155"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EE8E6D6B-6553-4C3E-94FB-727C904BF9D2}" type="datetime1">
              <a:rPr lang="en-US"/>
              <a:pPr/>
              <a:t>10/27/2012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E5E670B8-4A64-46B1-B8E9-186A5B19D81D}" type="slidenum">
              <a:rPr lang="en-US"/>
              <a:pPr/>
              <a:t>‹#›</a:t>
            </a:fld>
            <a:endParaRPr lang="en-US"/>
          </a:p>
        </p:txBody>
      </p:sp>
    </p:spTree>
    <p:extLst>
      <p:ext uri="{BB962C8B-B14F-4D97-AF65-F5344CB8AC3E}">
        <p14:creationId xmlns="" xmlns:p14="http://schemas.microsoft.com/office/powerpoint/2010/main" val="353217976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6818A-841B-164C-ABEF-7977F4C1BC7A}" type="slidenum">
              <a:rPr lang="en-US"/>
              <a:pPr/>
              <a:t>1</a:t>
            </a:fld>
            <a:endParaRPr lang="en-US"/>
          </a:p>
        </p:txBody>
      </p:sp>
      <p:sp>
        <p:nvSpPr>
          <p:cNvPr id="2099202" name="Rectangle 2"/>
          <p:cNvSpPr>
            <a:spLocks noGrp="1" noRot="1" noChangeAspect="1" noChangeArrowheads="1" noTextEdit="1"/>
          </p:cNvSpPr>
          <p:nvPr>
            <p:ph type="sldImg"/>
          </p:nvPr>
        </p:nvSpPr>
        <p:spPr bwMode="auto">
          <a:xfrm>
            <a:off x="1143000" y="687388"/>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2099203" name="Rectangle 3"/>
          <p:cNvSpPr>
            <a:spLocks noGrp="1" noChangeArrowheads="1"/>
          </p:cNvSpPr>
          <p:nvPr>
            <p:ph type="body" idx="1"/>
          </p:nvPr>
        </p:nvSpPr>
        <p:spPr bwMode="auto">
          <a:xfrm>
            <a:off x="915081" y="4343798"/>
            <a:ext cx="5027839" cy="4113609"/>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altLang="ko-KR" dirty="0" smtClean="0">
                <a:ea typeface="굴림" charset="-127"/>
              </a:rPr>
              <a:t>Hi, I’m Hong </a:t>
            </a:r>
            <a:r>
              <a:rPr lang="en-US" altLang="ko-KR" dirty="0" err="1" smtClean="0">
                <a:ea typeface="굴림" charset="-127"/>
              </a:rPr>
              <a:t>il</a:t>
            </a:r>
            <a:r>
              <a:rPr lang="en-US" altLang="ko-KR" dirty="0" smtClean="0">
                <a:ea typeface="굴림" charset="-127"/>
              </a:rPr>
              <a:t> Kim. Today, the topic of this presentation is about attacking the </a:t>
            </a:r>
            <a:r>
              <a:rPr lang="en-US" altLang="ko-KR" dirty="0" err="1" smtClean="0">
                <a:ea typeface="굴림" charset="-127"/>
              </a:rPr>
              <a:t>Kad</a:t>
            </a:r>
            <a:r>
              <a:rPr lang="en-US" altLang="ko-KR" dirty="0" smtClean="0">
                <a:ea typeface="굴림" charset="-127"/>
              </a:rPr>
              <a:t> Network. </a:t>
            </a:r>
            <a:endParaRPr lang="ko-KR" altLang="ko-KR" dirty="0" smtClean="0">
              <a:ea typeface="굴림" charset="-127"/>
            </a:endParaRP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077C9-40E8-9A47-8DDC-83734C0AF22D}" type="slidenum">
              <a:rPr lang="en-US"/>
              <a:pPr/>
              <a:t>10</a:t>
            </a:fld>
            <a:endParaRPr lang="en-US"/>
          </a:p>
        </p:txBody>
      </p:sp>
      <p:sp>
        <p:nvSpPr>
          <p:cNvPr id="2069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69507" name="Rectangle 3"/>
          <p:cNvSpPr>
            <a:spLocks noGrp="1" noChangeArrowheads="1"/>
          </p:cNvSpPr>
          <p:nvPr>
            <p:ph type="body" idx="1"/>
          </p:nvPr>
        </p:nvSpPr>
        <p:spPr/>
        <p:txBody>
          <a:bodyPr/>
          <a:lstStyle/>
          <a:p>
            <a:r>
              <a:rPr lang="en-US" dirty="0" smtClean="0"/>
              <a:t>This is the experimental results</a:t>
            </a:r>
            <a:r>
              <a:rPr lang="en-US" baseline="0" dirty="0" smtClean="0"/>
              <a:t> in those attack in </a:t>
            </a:r>
            <a:r>
              <a:rPr lang="en-US" baseline="0" dirty="0" err="1" smtClean="0"/>
              <a:t>eMule</a:t>
            </a:r>
            <a:r>
              <a:rPr lang="en-US" baseline="0" dirty="0" smtClean="0"/>
              <a:t>.</a:t>
            </a:r>
          </a:p>
          <a:p>
            <a:r>
              <a:rPr lang="en-US" baseline="0" dirty="0" smtClean="0"/>
              <a:t>As you can see, this node can’t get any result of windows , blues, rock, </a:t>
            </a:r>
            <a:r>
              <a:rPr lang="en-US" baseline="0" dirty="0" err="1" smtClean="0"/>
              <a:t>simpsons</a:t>
            </a:r>
            <a:r>
              <a:rPr lang="en-US" baseline="0" dirty="0" smtClean="0"/>
              <a: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4C805-90F5-3842-AA32-984BC30F3744}" type="slidenum">
              <a:rPr lang="en-US"/>
              <a:pPr/>
              <a:t>11</a:t>
            </a:fld>
            <a:endParaRPr lang="en-US"/>
          </a:p>
        </p:txBody>
      </p:sp>
      <p:sp>
        <p:nvSpPr>
          <p:cNvPr id="2117634" name="Rectangle 2"/>
          <p:cNvSpPr>
            <a:spLocks noGrp="1" noRot="1" noChangeAspect="1" noChangeArrowheads="1"/>
          </p:cNvSpPr>
          <p:nvPr>
            <p:ph type="sldImg"/>
          </p:nvPr>
        </p:nvSpPr>
        <p:spPr bwMode="auto">
          <a:xfrm>
            <a:off x="1106488" y="652463"/>
            <a:ext cx="4645025" cy="3484562"/>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2117635" name="Rectangle 3"/>
          <p:cNvSpPr>
            <a:spLocks noGrp="1" noChangeArrowheads="1"/>
          </p:cNvSpPr>
          <p:nvPr>
            <p:ph type="body" idx="1"/>
          </p:nvPr>
        </p:nvSpPr>
        <p:spPr bwMode="auto">
          <a:xfrm>
            <a:off x="928688" y="4353719"/>
            <a:ext cx="5000625" cy="4137423"/>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r>
              <a:rPr lang="en-US" dirty="0" smtClean="0"/>
              <a:t>Doing</a:t>
            </a:r>
            <a:r>
              <a:rPr lang="en-US" baseline="0" dirty="0" smtClean="0"/>
              <a:t> large scale simulation, this paper assume that there are total 1M nodes,….</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Simply we</a:t>
            </a:r>
            <a:r>
              <a:rPr lang="en-US" altLang="ko-KR" baseline="0" dirty="0" smtClean="0"/>
              <a:t> can see  that if hijacked contacts increases, then also the percentage of query failure is increased.</a:t>
            </a:r>
            <a:endParaRPr lang="ko-KR" altLang="en-US" dirty="0"/>
          </a:p>
        </p:txBody>
      </p:sp>
      <p:sp>
        <p:nvSpPr>
          <p:cNvPr id="4" name="슬라이드 번호 개체 틀 3"/>
          <p:cNvSpPr>
            <a:spLocks noGrp="1"/>
          </p:cNvSpPr>
          <p:nvPr>
            <p:ph type="sldNum" sz="quarter" idx="10"/>
          </p:nvPr>
        </p:nvSpPr>
        <p:spPr/>
        <p:txBody>
          <a:bodyPr/>
          <a:lstStyle/>
          <a:p>
            <a:fld id="{E5E670B8-4A64-46B1-B8E9-186A5B19D81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We</a:t>
            </a:r>
            <a:r>
              <a:rPr lang="en-US" altLang="ko-KR" baseline="0" dirty="0" smtClean="0"/>
              <a:t> can simply think that ,to reduce the ongoing cost of the attack, just change the victim’s routing table with A’s IP itself. This is called Self reflection attack. If we see this figure, at the point of attack, we can see that 100% queries failed. And nodes are recovered slowly. And its because in routing table, some other normal nodes could send the </a:t>
            </a:r>
            <a:r>
              <a:rPr lang="en-US" altLang="ko-KR" baseline="0" dirty="0" err="1" smtClean="0"/>
              <a:t>Hello_request</a:t>
            </a:r>
            <a:r>
              <a:rPr lang="en-US" altLang="ko-KR" baseline="0" smtClean="0"/>
              <a:t> message to node A.</a:t>
            </a:r>
            <a:endParaRPr lang="ko-KR" altLang="en-US" dirty="0"/>
          </a:p>
        </p:txBody>
      </p:sp>
      <p:sp>
        <p:nvSpPr>
          <p:cNvPr id="4" name="슬라이드 번호 개체 틀 3"/>
          <p:cNvSpPr>
            <a:spLocks noGrp="1"/>
          </p:cNvSpPr>
          <p:nvPr>
            <p:ph type="sldNum" sz="quarter" idx="10"/>
          </p:nvPr>
        </p:nvSpPr>
        <p:spPr/>
        <p:txBody>
          <a:bodyPr/>
          <a:lstStyle/>
          <a:p>
            <a:fld id="{E5E670B8-4A64-46B1-B8E9-186A5B19D81D}"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4EF4E4-85BE-DB4E-861E-9FB7142FB26E}" type="slidenum">
              <a:rPr lang="en-US"/>
              <a:pPr/>
              <a:t>2</a:t>
            </a:fld>
            <a:endParaRPr lang="en-US"/>
          </a:p>
        </p:txBody>
      </p:sp>
      <p:sp>
        <p:nvSpPr>
          <p:cNvPr id="2018306" name="Rectangle 2"/>
          <p:cNvSpPr>
            <a:spLocks noGrp="1" noRot="1" noChangeAspect="1" noChangeArrowheads="1" noTextEdit="1"/>
          </p:cNvSpPr>
          <p:nvPr>
            <p:ph type="sldImg"/>
          </p:nvPr>
        </p:nvSpPr>
        <p:spPr bwMode="auto">
          <a:xfrm>
            <a:off x="1143000" y="687388"/>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2018307" name="Rectangle 3"/>
          <p:cNvSpPr>
            <a:spLocks noGrp="1" noChangeArrowheads="1"/>
          </p:cNvSpPr>
          <p:nvPr>
            <p:ph type="body" idx="1"/>
          </p:nvPr>
        </p:nvSpPr>
        <p:spPr bwMode="auto">
          <a:xfrm>
            <a:off x="915081" y="4343798"/>
            <a:ext cx="5027839" cy="4113609"/>
          </a:xfrm>
          <a:prstGeom prst="rect">
            <a:avLst/>
          </a:prstGeom>
          <a:solidFill>
            <a:srgbClr val="FFFFFF"/>
          </a:solidFill>
          <a:ln>
            <a:solidFill>
              <a:srgbClr val="000000"/>
            </a:solidFill>
            <a:miter lim="800000"/>
            <a:headEnd/>
            <a:tailEnd/>
          </a:ln>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altLang="ko-KR" sz="1200" kern="1200" dirty="0" smtClean="0">
                <a:solidFill>
                  <a:schemeClr val="tx1"/>
                </a:solidFill>
                <a:latin typeface="+mn-lt"/>
                <a:ea typeface="ＭＳ Ｐゴシック" charset="-128"/>
                <a:cs typeface="+mn-cs"/>
              </a:rPr>
              <a:t>I think most of you have experienced with using any kinds of P2P program. Or as you can see here, there are a lot of P2P applications like file sharing, Skype, </a:t>
            </a:r>
            <a:r>
              <a:rPr lang="en-US" altLang="ko-KR" sz="1200" kern="1200" dirty="0" err="1" smtClean="0">
                <a:solidFill>
                  <a:schemeClr val="tx1"/>
                </a:solidFill>
                <a:latin typeface="+mn-lt"/>
                <a:ea typeface="ＭＳ Ｐゴシック" charset="-128"/>
                <a:cs typeface="+mn-cs"/>
              </a:rPr>
              <a:t>bitTorrent</a:t>
            </a:r>
            <a:r>
              <a:rPr lang="en-US" altLang="ko-KR" sz="1200" kern="1200" dirty="0" smtClean="0">
                <a:solidFill>
                  <a:schemeClr val="tx1"/>
                </a:solidFill>
                <a:latin typeface="+mn-lt"/>
                <a:ea typeface="ＭＳ Ｐゴシック" charset="-128"/>
                <a:cs typeface="+mn-cs"/>
              </a:rPr>
              <a:t>. And also it is used for research area. </a:t>
            </a:r>
            <a:endParaRPr lang="ko-KR" altLang="ko-KR" sz="1200" kern="1200" dirty="0" smtClean="0">
              <a:solidFill>
                <a:schemeClr val="tx1"/>
              </a:solidFill>
              <a:latin typeface="+mn-lt"/>
              <a:ea typeface="ＭＳ Ｐゴシック" charset="-128"/>
              <a:cs typeface="+mn-cs"/>
            </a:endParaRPr>
          </a:p>
          <a:p>
            <a:endParaRPr lang="en-US" dirty="0" smtClean="0"/>
          </a:p>
          <a:p>
            <a:endParaRPr lang="en-US" dirty="0" smtClean="0"/>
          </a:p>
          <a:p>
            <a:endParaRPr lang="en-US" dirty="0" smtClean="0"/>
          </a:p>
          <a:p>
            <a:r>
              <a:rPr lang="en-US" dirty="0" smtClean="0"/>
              <a:t>How </a:t>
            </a:r>
            <a:r>
              <a:rPr lang="en-US" dirty="0"/>
              <a:t>many of you have used P2P systems?</a:t>
            </a:r>
          </a:p>
          <a:p>
            <a:endParaRPr lang="en-US" sz="1000" dirty="0">
              <a:solidFill>
                <a:srgbClr val="FF6666"/>
              </a:solidFill>
              <a:sym typeface="Wingdings" charset="0"/>
            </a:endParaRPr>
          </a:p>
          <a:p>
            <a:r>
              <a:rPr lang="en-US" sz="1000" dirty="0">
                <a:solidFill>
                  <a:srgbClr val="FF6666"/>
                </a:solidFill>
                <a:sym typeface="Wingdings" charset="0"/>
              </a:rPr>
              <a:t>Motivation to be part of network is there!</a:t>
            </a:r>
          </a:p>
          <a:p>
            <a:r>
              <a:rPr lang="en-US" sz="1000" dirty="0">
                <a:sym typeface="Wingdings" charset="0"/>
              </a:rPr>
              <a:t>Resulting good is more than simple aggregation!</a:t>
            </a:r>
          </a:p>
          <a:p>
            <a:r>
              <a:rPr lang="en-US" sz="1000" dirty="0">
                <a:sym typeface="Wingdings" charset="0"/>
              </a:rPr>
              <a:t>Skype!</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3EE24-6257-B04E-B5C4-3D8BA39ED3C8}" type="slidenum">
              <a:rPr lang="en-US"/>
              <a:pPr/>
              <a:t>3</a:t>
            </a:fld>
            <a:endParaRPr lang="en-US"/>
          </a:p>
        </p:txBody>
      </p:sp>
      <p:sp>
        <p:nvSpPr>
          <p:cNvPr id="2020354" name="Rectangle 2"/>
          <p:cNvSpPr>
            <a:spLocks noGrp="1" noRot="1" noChangeAspect="1" noChangeArrowheads="1" noTextEdit="1"/>
          </p:cNvSpPr>
          <p:nvPr>
            <p:ph type="sldImg"/>
          </p:nvPr>
        </p:nvSpPr>
        <p:spPr bwMode="auto">
          <a:xfrm>
            <a:off x="1143000" y="687388"/>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2020355" name="Rectangle 3"/>
          <p:cNvSpPr>
            <a:spLocks noGrp="1" noChangeArrowheads="1"/>
          </p:cNvSpPr>
          <p:nvPr>
            <p:ph type="body" idx="1"/>
          </p:nvPr>
        </p:nvSpPr>
        <p:spPr bwMode="auto">
          <a:xfrm>
            <a:off x="915081" y="4343798"/>
            <a:ext cx="5027839" cy="4113609"/>
          </a:xfrm>
          <a:prstGeom prst="rect">
            <a:avLst/>
          </a:prstGeom>
          <a:solidFill>
            <a:srgbClr val="FFFFFF"/>
          </a:solidFill>
          <a:ln>
            <a:solidFill>
              <a:srgbClr val="000000"/>
            </a:solidFill>
            <a:miter lim="800000"/>
            <a:headEnd/>
            <a:tailEnd/>
          </a:ln>
        </p:spPr>
        <p:txBody>
          <a:bodyPr/>
          <a:lstStyle/>
          <a:p>
            <a:r>
              <a:rPr lang="en-US" sz="400" dirty="0" smtClean="0"/>
              <a:t>In P2P</a:t>
            </a:r>
            <a:r>
              <a:rPr lang="en-US" sz="400" baseline="0" dirty="0" smtClean="0"/>
              <a:t> system, we can separate it into two methods. First one is centralized structured system. It is used by Napster. And it is </a:t>
            </a:r>
            <a:r>
              <a:rPr lang="en-US" sz="400" baseline="0" dirty="0" err="1" smtClean="0"/>
              <a:t>controled</a:t>
            </a:r>
            <a:r>
              <a:rPr lang="en-US" sz="400" baseline="0" dirty="0" smtClean="0"/>
              <a:t> by one center of system. So as you can easily think, single point of failure can be serious problem in this system. </a:t>
            </a:r>
            <a:endParaRPr lang="en-US" sz="400" dirty="0" smtClean="0"/>
          </a:p>
          <a:p>
            <a:r>
              <a:rPr lang="en-US" sz="400" dirty="0" smtClean="0"/>
              <a:t>Next</a:t>
            </a:r>
            <a:r>
              <a:rPr lang="en-US" sz="400" baseline="0" dirty="0" smtClean="0"/>
              <a:t> one is decentralized </a:t>
            </a:r>
            <a:r>
              <a:rPr lang="en-US" sz="400" baseline="0" dirty="0" err="1" smtClean="0"/>
              <a:t>unstructored</a:t>
            </a:r>
            <a:r>
              <a:rPr lang="en-US" sz="400" baseline="0" dirty="0" smtClean="0"/>
              <a:t> system, it is used by Gnutella, there are no controlling center and each distributed node is used for contents sharing. In this case, we can avoid the single point of failure problem, but bandwidth usage between peers can be very inefficient. So, to solve the problems of both system, we use decentralized structured system, that is Decentralized Hash Table. So each node have a piece of key and value pair routing table, and using this </a:t>
            </a:r>
            <a:r>
              <a:rPr lang="en-US" sz="400" baseline="0" dirty="0" err="1" smtClean="0"/>
              <a:t>querier</a:t>
            </a:r>
            <a:r>
              <a:rPr lang="en-US" sz="400" baseline="0" dirty="0" smtClean="0"/>
              <a:t> can easily get the peer information who can have the wanted content. </a:t>
            </a:r>
            <a:endParaRPr lang="en-US" sz="400" dirty="0" smtClean="0"/>
          </a:p>
          <a:p>
            <a:endParaRPr lang="en-US" sz="400" dirty="0" smtClean="0"/>
          </a:p>
          <a:p>
            <a:endParaRPr lang="en-US" sz="400" dirty="0" smtClean="0"/>
          </a:p>
          <a:p>
            <a:endParaRPr lang="en-US" sz="400" dirty="0" smtClean="0"/>
          </a:p>
          <a:p>
            <a:endParaRPr lang="en-US" sz="400" dirty="0" smtClean="0"/>
          </a:p>
          <a:p>
            <a:endParaRPr lang="en-US" sz="400" dirty="0" smtClean="0"/>
          </a:p>
          <a:p>
            <a:endParaRPr lang="en-US" sz="400" dirty="0" smtClean="0"/>
          </a:p>
          <a:p>
            <a:endParaRPr lang="en-US" sz="400" dirty="0" smtClean="0"/>
          </a:p>
          <a:p>
            <a:r>
              <a:rPr lang="en-US" sz="400" dirty="0" smtClean="0"/>
              <a:t>Peer-to-peer </a:t>
            </a:r>
            <a:r>
              <a:rPr lang="en-US" sz="400" dirty="0"/>
              <a:t>systems are popular. We all know the following peer-to-peer systems. …</a:t>
            </a:r>
          </a:p>
          <a:p>
            <a:r>
              <a:rPr lang="en-US" sz="400" dirty="0"/>
              <a:t>The popularity of these systems signified a revolutionary paradigm shift of building large-scale distributed systems.</a:t>
            </a:r>
          </a:p>
          <a:p>
            <a:r>
              <a:rPr lang="en-US" sz="400" dirty="0"/>
              <a:t>A main question these systems need to address is how to find the desired information. </a:t>
            </a:r>
          </a:p>
          <a:p>
            <a:r>
              <a:rPr lang="en-US" sz="400" dirty="0"/>
              <a:t>Solutions evolved from Centralized à decentralized from Unstructured à structured. </a:t>
            </a:r>
          </a:p>
          <a:p>
            <a:r>
              <a:rPr lang="en-US" sz="400" dirty="0"/>
              <a:t>The Decentralized structured solution is also referred as DHT.</a:t>
            </a:r>
          </a:p>
          <a:p>
            <a:r>
              <a:rPr lang="en-US" sz="400" dirty="0"/>
              <a:t>DHT provides hash-table like functionality. Nodes in a DHT network can efficiently store and retrieve data objects.</a:t>
            </a:r>
          </a:p>
          <a:p>
            <a:endParaRPr lang="en-US" sz="4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If</a:t>
            </a:r>
            <a:r>
              <a:rPr lang="en-US" altLang="ko-KR" baseline="0" dirty="0" smtClean="0"/>
              <a:t> we see more </a:t>
            </a:r>
            <a:r>
              <a:rPr lang="en-US" altLang="ko-KR" baseline="0" dirty="0" err="1" smtClean="0"/>
              <a:t>specifical</a:t>
            </a:r>
            <a:r>
              <a:rPr lang="en-US" altLang="ko-KR" baseline="0" dirty="0" smtClean="0"/>
              <a:t> things in DHT, Every node has a unique ID like hash of IP, and also key value like hash of contents. Then keys </a:t>
            </a:r>
            <a:r>
              <a:rPr lang="en-US" altLang="ko-KR" baseline="0" dirty="0" err="1" smtClean="0"/>
              <a:t>ans</a:t>
            </a:r>
            <a:r>
              <a:rPr lang="en-US" altLang="ko-KR" baseline="0" dirty="0" smtClean="0"/>
              <a:t> node pair object is logically arranged on a ring topology and data object is stored at its root(key)  and replica roots are neighbor nodes of root(key). And it works for the case root(key) node is attacked by adversary. So if A queries this k content then  so each node can get the answer of query recursively in O(log(N)) time complexity.</a:t>
            </a:r>
            <a:endParaRPr lang="ko-KR" altLang="en-US" dirty="0"/>
          </a:p>
        </p:txBody>
      </p:sp>
      <p:sp>
        <p:nvSpPr>
          <p:cNvPr id="4" name="슬라이드 번호 개체 틀 3"/>
          <p:cNvSpPr>
            <a:spLocks noGrp="1"/>
          </p:cNvSpPr>
          <p:nvPr>
            <p:ph type="sldNum" sz="quarter" idx="10"/>
          </p:nvPr>
        </p:nvSpPr>
        <p:spPr/>
        <p:txBody>
          <a:bodyPr/>
          <a:lstStyle/>
          <a:p>
            <a:fld id="{E5E670B8-4A64-46B1-B8E9-186A5B19D81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E3FAC-3D7F-8343-AC9B-466EB57B6956}" type="slidenum">
              <a:rPr lang="en-US"/>
              <a:pPr/>
              <a:t>5</a:t>
            </a:fld>
            <a:endParaRPr lang="en-US"/>
          </a:p>
        </p:txBody>
      </p:sp>
      <p:sp>
        <p:nvSpPr>
          <p:cNvPr id="20254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25475" name="Rectangle 3"/>
          <p:cNvSpPr>
            <a:spLocks noGrp="1" noChangeArrowheads="1"/>
          </p:cNvSpPr>
          <p:nvPr>
            <p:ph type="body" idx="1"/>
          </p:nvPr>
        </p:nvSpPr>
        <p:spPr/>
        <p:txBody>
          <a:bodyPr/>
          <a:lstStyle/>
          <a:p>
            <a:r>
              <a:rPr lang="en-US" dirty="0" smtClean="0"/>
              <a:t>So</a:t>
            </a:r>
            <a:r>
              <a:rPr lang="en-US" baseline="0" dirty="0" smtClean="0"/>
              <a:t> </a:t>
            </a:r>
            <a:r>
              <a:rPr lang="en-US" baseline="0" dirty="0" err="1" smtClean="0"/>
              <a:t>Kad</a:t>
            </a:r>
            <a:r>
              <a:rPr lang="en-US" baseline="0" dirty="0" smtClean="0"/>
              <a:t> is a peer-to-peer DHT based on </a:t>
            </a:r>
            <a:r>
              <a:rPr lang="en-US" baseline="0" dirty="0" err="1" smtClean="0"/>
              <a:t>Kademlia</a:t>
            </a:r>
            <a:r>
              <a:rPr lang="en-US" baseline="0" dirty="0" smtClean="0"/>
              <a:t>. </a:t>
            </a:r>
          </a:p>
          <a:p>
            <a:r>
              <a:rPr lang="en-US" baseline="0" dirty="0" smtClean="0"/>
              <a:t>And </a:t>
            </a:r>
            <a:r>
              <a:rPr lang="en-US" baseline="0" dirty="0" err="1" smtClean="0"/>
              <a:t>Kad</a:t>
            </a:r>
            <a:r>
              <a:rPr lang="en-US" baseline="0" dirty="0" smtClean="0"/>
              <a:t> Network has three kinds of system. </a:t>
            </a:r>
          </a:p>
          <a:p>
            <a:r>
              <a:rPr lang="en-US" baseline="0" dirty="0" smtClean="0"/>
              <a:t>This paper targeted this system, and so we </a:t>
            </a:r>
            <a:r>
              <a:rPr lang="en-US" baseline="0" dirty="0" err="1" smtClean="0"/>
              <a:t>wiil</a:t>
            </a:r>
            <a:r>
              <a:rPr lang="en-US" baseline="0" dirty="0" smtClean="0"/>
              <a:t> see the attack of this system.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E1E967-8634-794D-8FAC-5236E648ADED}" type="slidenum">
              <a:rPr lang="en-US"/>
              <a:pPr/>
              <a:t>6</a:t>
            </a:fld>
            <a:endParaRPr lang="en-US"/>
          </a:p>
        </p:txBody>
      </p:sp>
      <p:sp>
        <p:nvSpPr>
          <p:cNvPr id="20480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48003" name="Rectangle 3"/>
          <p:cNvSpPr>
            <a:spLocks noGrp="1" noChangeArrowheads="1"/>
          </p:cNvSpPr>
          <p:nvPr>
            <p:ph type="body" idx="1"/>
          </p:nvPr>
        </p:nvSpPr>
        <p:spPr/>
        <p:txBody>
          <a:bodyPr/>
          <a:lstStyle/>
          <a:p>
            <a:r>
              <a:rPr lang="en-US" dirty="0" smtClean="0"/>
              <a:t>Before attacking the </a:t>
            </a:r>
            <a:r>
              <a:rPr lang="en-US" dirty="0" err="1" smtClean="0"/>
              <a:t>Kad</a:t>
            </a:r>
            <a:r>
              <a:rPr lang="en-US" dirty="0" smtClean="0"/>
              <a:t> network</a:t>
            </a:r>
            <a:r>
              <a:rPr lang="en-US" baseline="0" dirty="0" smtClean="0"/>
              <a:t>, I’ll explain the concept of </a:t>
            </a:r>
            <a:r>
              <a:rPr lang="en-US" baseline="0" dirty="0" err="1" smtClean="0"/>
              <a:t>Kademlia</a:t>
            </a:r>
            <a:r>
              <a:rPr lang="en-US" baseline="0" dirty="0" smtClean="0"/>
              <a:t> and </a:t>
            </a:r>
            <a:r>
              <a:rPr lang="en-US" baseline="0" dirty="0" err="1" smtClean="0"/>
              <a:t>Kad</a:t>
            </a:r>
            <a:r>
              <a:rPr lang="en-US" baseline="0" dirty="0" smtClean="0"/>
              <a:t> protocol. Because </a:t>
            </a:r>
            <a:r>
              <a:rPr lang="en-US" baseline="0" dirty="0" err="1" smtClean="0"/>
              <a:t>Kad</a:t>
            </a:r>
            <a:r>
              <a:rPr lang="en-US" baseline="0" dirty="0" smtClean="0"/>
              <a:t> network is based on DHT but the routing </a:t>
            </a:r>
            <a:r>
              <a:rPr lang="en-US" baseline="0" dirty="0" err="1" smtClean="0"/>
              <a:t>alorithm</a:t>
            </a:r>
            <a:r>
              <a:rPr lang="en-US" baseline="0" dirty="0" smtClean="0"/>
              <a:t> and topology used in </a:t>
            </a:r>
            <a:r>
              <a:rPr lang="en-US" baseline="0" dirty="0" err="1" smtClean="0"/>
              <a:t>Kademlia</a:t>
            </a:r>
            <a:r>
              <a:rPr lang="en-US" baseline="0" dirty="0" smtClean="0"/>
              <a:t> is different from DHT. </a:t>
            </a:r>
          </a:p>
          <a:p>
            <a:r>
              <a:rPr lang="en-US" baseline="0" dirty="0" smtClean="0"/>
              <a:t>So  the whole node is structured like this tree structure something like biased. And each node has a k bucket routing table. Usually 20 buckets in 1million nodes. And the rule of the distance of two nodes is calculated by ‘bitwise XOR’ using the two node IDs. </a:t>
            </a:r>
          </a:p>
          <a:p>
            <a:r>
              <a:rPr lang="en-US" baseline="0" dirty="0" smtClean="0"/>
              <a:t>Then suppose my </a:t>
            </a:r>
            <a:r>
              <a:rPr lang="en-US" baseline="0" dirty="0" err="1" smtClean="0"/>
              <a:t>nodeID</a:t>
            </a:r>
            <a:r>
              <a:rPr lang="en-US" baseline="0" dirty="0" smtClean="0"/>
              <a:t> is 10101100 and my node wants to find 11001011 node.</a:t>
            </a:r>
          </a:p>
          <a:p>
            <a:r>
              <a:rPr lang="en-US" baseline="0" dirty="0" smtClean="0"/>
              <a:t>So using the prefix-matching algorithm, first bit </a:t>
            </a:r>
            <a:r>
              <a:rPr lang="en-US" baseline="0" dirty="0" err="1" smtClean="0"/>
              <a:t>xor</a:t>
            </a:r>
            <a:r>
              <a:rPr lang="en-US" baseline="0" dirty="0" smtClean="0"/>
              <a:t> goes 0 and second bit </a:t>
            </a:r>
            <a:r>
              <a:rPr lang="ko-KR" altLang="en-US" baseline="0" dirty="0" err="1" smtClean="0"/>
              <a:t>택</a:t>
            </a:r>
            <a:r>
              <a:rPr lang="en-US" baseline="0" dirty="0" smtClean="0"/>
              <a:t> goes 1.</a:t>
            </a:r>
          </a:p>
          <a:p>
            <a:r>
              <a:rPr lang="en-US" baseline="0" dirty="0" smtClean="0"/>
              <a:t>And in this node’s routing table, find the most prefix-matched </a:t>
            </a:r>
            <a:r>
              <a:rPr lang="en-US" baseline="0" dirty="0" err="1" smtClean="0"/>
              <a:t>nodeID</a:t>
            </a:r>
            <a:r>
              <a:rPr lang="en-US" baseline="0" dirty="0" smtClean="0"/>
              <a:t>, it is 11000100 and in this node’ routing table finds iteratively. </a:t>
            </a:r>
          </a:p>
          <a:p>
            <a:r>
              <a:rPr lang="en-US" baseline="0" dirty="0" smtClean="0"/>
              <a:t>In real network, node queries to each three nodes in </a:t>
            </a:r>
            <a:r>
              <a:rPr lang="en-US" baseline="0" dirty="0" err="1" smtClean="0"/>
              <a:t>parrallel</a:t>
            </a:r>
            <a:r>
              <a:rPr lang="en-US" baseline="0" dirty="0" smtClean="0"/>
              <a:t>, so we call </a:t>
            </a:r>
            <a:r>
              <a:rPr lang="en-US" baseline="0" dirty="0" err="1" smtClean="0"/>
              <a:t>Kademlia</a:t>
            </a:r>
            <a:r>
              <a:rPr lang="en-US" baseline="0" dirty="0" smtClean="0"/>
              <a:t> protocol as parallel, iterative, prefix-</a:t>
            </a:r>
            <a:r>
              <a:rPr lang="en-US" baseline="0" dirty="0" err="1" smtClean="0"/>
              <a:t>mathcing</a:t>
            </a:r>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BF4AB6-95D2-F84D-BCCB-B96E6A1BEF0E}" type="slidenum">
              <a:rPr lang="en-US"/>
              <a:pPr/>
              <a:t>7</a:t>
            </a:fld>
            <a:endParaRPr lang="en-US"/>
          </a:p>
        </p:txBody>
      </p:sp>
      <p:sp>
        <p:nvSpPr>
          <p:cNvPr id="20623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62339" name="Rectangle 3"/>
          <p:cNvSpPr>
            <a:spLocks noGrp="1" noChangeArrowheads="1"/>
          </p:cNvSpPr>
          <p:nvPr>
            <p:ph type="body" idx="1"/>
          </p:nvPr>
        </p:nvSpPr>
        <p:spPr/>
        <p:txBody>
          <a:bodyPr/>
          <a:lstStyle/>
          <a:p>
            <a:r>
              <a:rPr lang="en-US" dirty="0" smtClean="0"/>
              <a:t>And</a:t>
            </a:r>
            <a:r>
              <a:rPr lang="en-US" baseline="0" dirty="0" smtClean="0"/>
              <a:t> the </a:t>
            </a:r>
            <a:r>
              <a:rPr lang="en-US" baseline="0" dirty="0" err="1" smtClean="0"/>
              <a:t>Kad</a:t>
            </a:r>
            <a:r>
              <a:rPr lang="en-US" baseline="0" dirty="0" smtClean="0"/>
              <a:t> protocol uses wide tree structured routing table, so the number of prefix-matched bit will increase and this will make shorter routing path.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F2FFCC-C10F-D14E-ADBB-FADF198D68D6}" type="slidenum">
              <a:rPr lang="en-US"/>
              <a:pPr/>
              <a:t>8</a:t>
            </a:fld>
            <a:endParaRPr lang="en-US"/>
          </a:p>
        </p:txBody>
      </p:sp>
      <p:sp>
        <p:nvSpPr>
          <p:cNvPr id="2063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63363" name="Rectangle 3"/>
          <p:cNvSpPr>
            <a:spLocks noGrp="1" noChangeArrowheads="1"/>
          </p:cNvSpPr>
          <p:nvPr>
            <p:ph type="body" idx="1"/>
          </p:nvPr>
        </p:nvSpPr>
        <p:spPr/>
        <p:txBody>
          <a:bodyPr/>
          <a:lstStyle/>
          <a:p>
            <a:r>
              <a:rPr lang="en-US" dirty="0" smtClean="0"/>
              <a:t>So the vulnerabilities</a:t>
            </a:r>
            <a:r>
              <a:rPr lang="en-US" baseline="0" dirty="0" smtClean="0"/>
              <a:t> of </a:t>
            </a:r>
            <a:r>
              <a:rPr lang="en-US" baseline="0" dirty="0" err="1" smtClean="0"/>
              <a:t>Kad</a:t>
            </a:r>
            <a:r>
              <a:rPr lang="en-US" baseline="0" dirty="0" smtClean="0"/>
              <a:t> is simple,</a:t>
            </a:r>
          </a:p>
          <a:p>
            <a:r>
              <a:rPr lang="en-US" baseline="0" dirty="0" smtClean="0"/>
              <a:t>No verifiable binding means, in </a:t>
            </a:r>
            <a:r>
              <a:rPr lang="en-US" baseline="0" dirty="0" err="1" smtClean="0"/>
              <a:t>Kad</a:t>
            </a:r>
            <a:r>
              <a:rPr lang="en-US" baseline="0" dirty="0" smtClean="0"/>
              <a:t> protocol, there’s no relation between host and its ID</a:t>
            </a:r>
          </a:p>
          <a:p>
            <a:r>
              <a:rPr lang="en-US" baseline="0" dirty="0" smtClean="0"/>
              <a:t>So attacker can generate an arbitrary number of IDs to collect the whole routing table.</a:t>
            </a:r>
          </a:p>
          <a:p>
            <a:r>
              <a:rPr lang="en-US" baseline="0" dirty="0" smtClean="0"/>
              <a:t>And </a:t>
            </a:r>
            <a:r>
              <a:rPr lang="en-US" baseline="0" dirty="0" err="1" smtClean="0"/>
              <a:t>Kad</a:t>
            </a:r>
            <a:r>
              <a:rPr lang="en-US" baseline="0" dirty="0" smtClean="0"/>
              <a:t> prefers not to change node’ ID. So in the case, peer who is </a:t>
            </a:r>
            <a:r>
              <a:rPr lang="en-US" baseline="0" dirty="0" err="1" smtClean="0"/>
              <a:t>downlaoding</a:t>
            </a:r>
            <a:r>
              <a:rPr lang="en-US" baseline="0" dirty="0" smtClean="0"/>
              <a:t> some file moves another network then </a:t>
            </a:r>
            <a:r>
              <a:rPr lang="en-US" baseline="0" dirty="0" err="1" smtClean="0"/>
              <a:t>Kad</a:t>
            </a:r>
            <a:r>
              <a:rPr lang="en-US" baseline="0" dirty="0" smtClean="0"/>
              <a:t> node simply sends the message like “node’s IP is changed” then it works without any verification.</a:t>
            </a:r>
          </a:p>
          <a:p>
            <a:endParaRPr lang="en-US" baseline="0" dirty="0" smtClean="0"/>
          </a:p>
          <a:p>
            <a:r>
              <a:rPr lang="en-US" baseline="0" dirty="0" smtClean="0"/>
              <a:t>If node A receives more than 300 matches, then query terminates. So if an attacker sends more</a:t>
            </a:r>
            <a:r>
              <a:rPr lang="ko-KR" altLang="en-US" baseline="0" dirty="0" smtClean="0"/>
              <a:t> </a:t>
            </a:r>
            <a:r>
              <a:rPr lang="en-US" altLang="ko-KR" baseline="0" dirty="0" smtClean="0"/>
              <a:t>than 300 faulty matches earlier, that peer would have no meaningful results</a:t>
            </a:r>
            <a:endParaRPr lang="en-US" baseline="0" dirty="0" smtClean="0"/>
          </a:p>
          <a:p>
            <a:endParaRPr lang="en-US" baseline="0"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71BB5-BAAE-4F43-923C-A384CBA05CF7}" type="slidenum">
              <a:rPr lang="en-US"/>
              <a:pPr/>
              <a:t>9</a:t>
            </a:fld>
            <a:endParaRPr lang="en-US"/>
          </a:p>
        </p:txBody>
      </p:sp>
      <p:sp>
        <p:nvSpPr>
          <p:cNvPr id="20664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66435" name="Rectangle 3"/>
          <p:cNvSpPr>
            <a:spLocks noGrp="1" noChangeArrowheads="1"/>
          </p:cNvSpPr>
          <p:nvPr>
            <p:ph type="body" idx="1"/>
          </p:nvPr>
        </p:nvSpPr>
        <p:spPr/>
        <p:txBody>
          <a:bodyPr/>
          <a:lstStyle/>
          <a:p>
            <a:r>
              <a:rPr lang="en-US" dirty="0" smtClean="0"/>
              <a:t>Using</a:t>
            </a:r>
            <a:r>
              <a:rPr lang="en-US" baseline="0" dirty="0" smtClean="0"/>
              <a:t> those vulnerabilities of </a:t>
            </a:r>
            <a:r>
              <a:rPr lang="en-US" baseline="0" dirty="0" err="1" smtClean="0"/>
              <a:t>Kad</a:t>
            </a:r>
            <a:r>
              <a:rPr lang="en-US" baseline="0" dirty="0" smtClean="0"/>
              <a:t>, Actual Attack is divided into two parts.</a:t>
            </a:r>
          </a:p>
          <a:p>
            <a:r>
              <a:rPr lang="en-US" baseline="0" dirty="0" smtClean="0"/>
              <a:t>In Preparation phase, simply attacker M sends the hello message to A that node B’s IP address is changed to IP of node M.  Then node A will update its routing table like this.</a:t>
            </a:r>
          </a:p>
          <a:p>
            <a:r>
              <a:rPr lang="en-US" baseline="0" dirty="0" smtClean="0"/>
              <a:t>So attacker sends this message to all nodes that exists in its routing table.</a:t>
            </a:r>
          </a:p>
          <a:p>
            <a:endParaRPr lang="en-US" baseline="0" dirty="0" smtClean="0"/>
          </a:p>
          <a:p>
            <a:r>
              <a:rPr lang="en-US" baseline="0" dirty="0" smtClean="0"/>
              <a:t>After that, In Execution phase, if query message comes to node M, then answer with non-existing contacts. Then, </a:t>
            </a:r>
            <a:r>
              <a:rPr lang="en-US" baseline="0" dirty="0" err="1" smtClean="0"/>
              <a:t>querier</a:t>
            </a:r>
            <a:r>
              <a:rPr lang="en-US" baseline="0" dirty="0" smtClean="0"/>
              <a:t> node can’t get any appropriate results.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4ED81B1-BC0B-4A4E-B497-72E10948530C}" type="datetime1">
              <a:rPr lang="en-US" smtClean="0"/>
              <a:pPr/>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B07A4-6CA6-4E51-A501-D80B8AF6C8DF}" type="datetime1">
              <a:rPr lang="en-US" smtClean="0"/>
              <a:pPr/>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E186C-5BD7-4283-A7D0-75D2C7601A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F40522-F687-495D-8C0A-E512DBFC29B7}" type="datetime1">
              <a:rPr lang="en-US" smtClean="0"/>
              <a:pPr/>
              <a:t>10/27/2012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5A79483-FFA7-4896-AF5B-4EEB69417A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7EEF5F-D9FA-4646-90B0-C8A9ACA728CF}" type="datetime1">
              <a:rPr lang="en-US" smtClean="0"/>
              <a:pPr/>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D6A1-76E0-4447-BCBE-084AF169C8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282EA-A0FC-47FA-838C-FFA25B4AD018}" type="datetime1">
              <a:rPr lang="en-US" smtClean="0"/>
              <a:pPr/>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2D937-C5EA-4950-AEA5-212363E0B7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97D640-F52D-49D4-80E6-4A98EEF3E336}" type="datetime1">
              <a:rPr lang="en-US" smtClean="0"/>
              <a:pPr/>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B9D8D-29F9-4830-A3D8-69D38B519B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89DD3A-6849-4904-AFED-97EB744D1534}" type="datetime1">
              <a:rPr lang="en-US" smtClean="0"/>
              <a:pPr/>
              <a:t>10/27/2012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A3DCE-9D1C-47E4-956F-5F70B23BF8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BB7D77-D8F6-4FDF-B694-4B1005890557}" type="datetime1">
              <a:rPr lang="en-US" smtClean="0"/>
              <a:pPr/>
              <a:t>10/27/2012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1B6A65-EB64-48C3-B4E0-1064783539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586C7-81DA-4256-9494-E5A0FDCFC4F0}" type="datetime1">
              <a:rPr lang="en-US" smtClean="0"/>
              <a:pPr/>
              <a:t>10/27/2012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8657AD-9A1F-4661-9605-1647890D39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132A9F-DDA7-4E6C-BA6A-10C2C3FB5CA7}" type="datetime1">
              <a:rPr lang="en-US" smtClean="0"/>
              <a:pPr/>
              <a:t>10/27/2012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4B49B-8D33-4402-9096-A266EE19979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E2CB748-B424-433A-912B-76030C6DEE9A}" type="datetime1">
              <a:rPr lang="en-US" smtClean="0"/>
              <a:pPr/>
              <a:t>10/27/2012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8B1B620-516A-43C5-8811-E694A2EEC0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895E3BC3-72AB-40AD-BCD3-5C7669271978}" type="datetime1">
              <a:rPr lang="en-US" smtClean="0"/>
              <a:pPr/>
              <a:t>10/27/2012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41503A50-757F-4640-ABC3-C20DD69B9B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sers.cs.umn.edu/~kyd/doc/kad_attack_journal.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8179" name="Rectangle 3"/>
          <p:cNvSpPr>
            <a:spLocks noGrp="1" noChangeArrowheads="1"/>
          </p:cNvSpPr>
          <p:nvPr>
            <p:ph type="ctrTitle"/>
          </p:nvPr>
        </p:nvSpPr>
        <p:spPr>
          <a:xfrm>
            <a:off x="685800" y="2620608"/>
            <a:ext cx="8077200" cy="1673352"/>
          </a:xfrm>
        </p:spPr>
        <p:txBody>
          <a:bodyPr>
            <a:normAutofit fontScale="90000"/>
          </a:bodyPr>
          <a:lstStyle/>
          <a:p>
            <a:r>
              <a:rPr lang="en-US" altLang="zh-CN" sz="5400" dirty="0">
                <a:solidFill>
                  <a:schemeClr val="accent2">
                    <a:lumMod val="60000"/>
                    <a:lumOff val="40000"/>
                  </a:schemeClr>
                </a:solidFill>
                <a:ea typeface="SimSun" charset="0"/>
                <a:cs typeface="SimSun" charset="0"/>
              </a:rPr>
              <a:t/>
            </a:r>
            <a:br>
              <a:rPr lang="en-US" altLang="zh-CN" sz="5400" dirty="0">
                <a:solidFill>
                  <a:schemeClr val="accent2">
                    <a:lumMod val="60000"/>
                    <a:lumOff val="40000"/>
                  </a:schemeClr>
                </a:solidFill>
                <a:ea typeface="SimSun" charset="0"/>
                <a:cs typeface="SimSun" charset="0"/>
              </a:rPr>
            </a:br>
            <a:r>
              <a:rPr lang="en-US" altLang="zh-CN" sz="5400" dirty="0">
                <a:solidFill>
                  <a:schemeClr val="accent2">
                    <a:lumMod val="60000"/>
                    <a:lumOff val="40000"/>
                  </a:schemeClr>
                </a:solidFill>
                <a:ea typeface="SimSun" charset="0"/>
                <a:cs typeface="SimSun" charset="0"/>
              </a:rPr>
              <a:t>Attacking </a:t>
            </a:r>
            <a:br>
              <a:rPr lang="en-US" altLang="zh-CN" sz="5400" dirty="0">
                <a:solidFill>
                  <a:schemeClr val="accent2">
                    <a:lumMod val="60000"/>
                    <a:lumOff val="40000"/>
                  </a:schemeClr>
                </a:solidFill>
                <a:ea typeface="SimSun" charset="0"/>
                <a:cs typeface="SimSun" charset="0"/>
              </a:rPr>
            </a:br>
            <a:r>
              <a:rPr lang="en-US" altLang="zh-CN" sz="5400" dirty="0" err="1">
                <a:solidFill>
                  <a:schemeClr val="accent2">
                    <a:lumMod val="60000"/>
                    <a:lumOff val="40000"/>
                  </a:schemeClr>
                </a:solidFill>
                <a:ea typeface="SimSun" charset="0"/>
                <a:cs typeface="SimSun" charset="0"/>
              </a:rPr>
              <a:t>Kad</a:t>
            </a:r>
            <a:r>
              <a:rPr lang="en-US" altLang="zh-CN" sz="5400" dirty="0">
                <a:solidFill>
                  <a:schemeClr val="accent2">
                    <a:lumMod val="60000"/>
                    <a:lumOff val="40000"/>
                  </a:schemeClr>
                </a:solidFill>
                <a:ea typeface="SimSun" charset="0"/>
                <a:cs typeface="SimSun" charset="0"/>
              </a:rPr>
              <a:t> Network</a:t>
            </a:r>
            <a:br>
              <a:rPr lang="en-US" altLang="zh-CN" sz="5400" dirty="0">
                <a:solidFill>
                  <a:schemeClr val="accent2">
                    <a:lumMod val="60000"/>
                    <a:lumOff val="40000"/>
                  </a:schemeClr>
                </a:solidFill>
                <a:ea typeface="SimSun" charset="0"/>
                <a:cs typeface="SimSun" charset="0"/>
              </a:rPr>
            </a:br>
            <a:r>
              <a:rPr lang="en-US" altLang="zh-CN" sz="5400" dirty="0">
                <a:solidFill>
                  <a:schemeClr val="accent2">
                    <a:lumMod val="60000"/>
                    <a:lumOff val="40000"/>
                  </a:schemeClr>
                </a:solidFill>
                <a:ea typeface="SimSun" charset="0"/>
                <a:cs typeface="SimSun" charset="0"/>
              </a:rPr>
              <a:t/>
            </a:r>
            <a:br>
              <a:rPr lang="en-US" altLang="zh-CN" sz="5400" dirty="0">
                <a:solidFill>
                  <a:schemeClr val="accent2">
                    <a:lumMod val="60000"/>
                    <a:lumOff val="40000"/>
                  </a:schemeClr>
                </a:solidFill>
                <a:ea typeface="SimSun" charset="0"/>
                <a:cs typeface="SimSun" charset="0"/>
              </a:rPr>
            </a:br>
            <a:r>
              <a:rPr lang="en-US" altLang="zh-CN" sz="5400" dirty="0">
                <a:solidFill>
                  <a:schemeClr val="accent2">
                    <a:lumMod val="60000"/>
                    <a:lumOff val="40000"/>
                  </a:schemeClr>
                </a:solidFill>
                <a:ea typeface="SimSun" charset="0"/>
                <a:cs typeface="SimSun" charset="0"/>
              </a:rPr>
              <a:t/>
            </a:r>
            <a:br>
              <a:rPr lang="en-US" altLang="zh-CN" sz="5400" dirty="0">
                <a:solidFill>
                  <a:schemeClr val="accent2">
                    <a:lumMod val="60000"/>
                    <a:lumOff val="40000"/>
                  </a:schemeClr>
                </a:solidFill>
                <a:ea typeface="SimSun" charset="0"/>
                <a:cs typeface="SimSun" charset="0"/>
              </a:rPr>
            </a:br>
            <a:endParaRPr lang="en-US" altLang="zh-CN" dirty="0">
              <a:solidFill>
                <a:schemeClr val="accent2">
                  <a:lumMod val="60000"/>
                  <a:lumOff val="40000"/>
                </a:schemeClr>
              </a:solidFill>
              <a:ea typeface="SimSun" charset="0"/>
              <a:cs typeface="SimSun" charset="0"/>
            </a:endParaRPr>
          </a:p>
        </p:txBody>
      </p:sp>
      <p:sp>
        <p:nvSpPr>
          <p:cNvPr id="2098180" name="Rectangle 4"/>
          <p:cNvSpPr>
            <a:spLocks noGrp="1" noChangeArrowheads="1"/>
          </p:cNvSpPr>
          <p:nvPr>
            <p:ph type="subTitle" idx="1"/>
          </p:nvPr>
        </p:nvSpPr>
        <p:spPr>
          <a:xfrm>
            <a:off x="0" y="4724400"/>
            <a:ext cx="9144000" cy="1676400"/>
          </a:xfrm>
        </p:spPr>
        <p:txBody>
          <a:bodyPr/>
          <a:lstStyle/>
          <a:p>
            <a:pPr marL="381000" indent="-381000"/>
            <a:r>
              <a:rPr lang="en-US" altLang="zh-CN" sz="2400" dirty="0" smtClean="0">
                <a:ea typeface="SimSun" charset="0"/>
                <a:cs typeface="SimSun" charset="0"/>
              </a:rPr>
              <a:t> 20090304 </a:t>
            </a:r>
            <a:r>
              <a:rPr lang="en-US" altLang="zh-CN" sz="2400" dirty="0" err="1" smtClean="0">
                <a:ea typeface="SimSun" charset="0"/>
                <a:cs typeface="SimSun" charset="0"/>
              </a:rPr>
              <a:t>Hongil</a:t>
            </a:r>
            <a:r>
              <a:rPr lang="en-US" altLang="zh-CN" sz="2400" dirty="0" smtClean="0">
                <a:ea typeface="SimSun" charset="0"/>
                <a:cs typeface="SimSun" charset="0"/>
              </a:rPr>
              <a:t> Kim</a:t>
            </a:r>
            <a:endParaRPr lang="en-US" altLang="zh-CN" sz="2400" dirty="0">
              <a:ea typeface="SimSun" charset="0"/>
              <a:cs typeface="SimSun" charset="0"/>
            </a:endParaRPr>
          </a:p>
          <a:p>
            <a:pPr marL="381000" indent="-381000"/>
            <a:endParaRPr lang="en-US" altLang="zh-CN" sz="1400" dirty="0">
              <a:ea typeface="SimSun" charset="0"/>
              <a:cs typeface="SimSun" charset="0"/>
            </a:endParaRPr>
          </a:p>
          <a:p>
            <a:pPr marL="381000" indent="-381000"/>
            <a:r>
              <a:rPr lang="en-US" altLang="ko-KR" sz="1400" dirty="0" smtClean="0"/>
              <a:t>E. Chan-Tin, P. Wang, J. </a:t>
            </a:r>
            <a:r>
              <a:rPr lang="en-US" altLang="ko-KR" sz="1400" dirty="0" err="1" smtClean="0"/>
              <a:t>Tyra</a:t>
            </a:r>
            <a:r>
              <a:rPr lang="en-US" altLang="ko-KR" sz="1400" dirty="0" smtClean="0"/>
              <a:t>, T. </a:t>
            </a:r>
            <a:r>
              <a:rPr lang="en-US" altLang="ko-KR" sz="1400" dirty="0" err="1" smtClean="0"/>
              <a:t>Malchow</a:t>
            </a:r>
            <a:r>
              <a:rPr lang="en-US" altLang="ko-KR" sz="1400" dirty="0" smtClean="0"/>
              <a:t>, D. </a:t>
            </a:r>
            <a:r>
              <a:rPr lang="en-US" altLang="ko-KR" sz="1400" dirty="0" err="1" smtClean="0"/>
              <a:t>Foo</a:t>
            </a:r>
            <a:r>
              <a:rPr lang="en-US" altLang="ko-KR" sz="1400" dirty="0" smtClean="0"/>
              <a:t> </a:t>
            </a:r>
            <a:r>
              <a:rPr lang="en-US" altLang="ko-KR" sz="1400" dirty="0" err="1" smtClean="0"/>
              <a:t>Kune</a:t>
            </a:r>
            <a:r>
              <a:rPr lang="en-US" altLang="ko-KR" sz="1400" dirty="0" smtClean="0"/>
              <a:t>, N. Hopper, Y. Kim, "</a:t>
            </a:r>
            <a:r>
              <a:rPr lang="en-US" altLang="ko-KR" sz="1400" dirty="0" smtClean="0">
                <a:hlinkClick r:id="rId3"/>
              </a:rPr>
              <a:t>Attacking the </a:t>
            </a:r>
            <a:r>
              <a:rPr lang="en-US" altLang="ko-KR" sz="1400" dirty="0" err="1" smtClean="0">
                <a:hlinkClick r:id="rId3"/>
              </a:rPr>
              <a:t>Kad</a:t>
            </a:r>
            <a:r>
              <a:rPr lang="en-US" altLang="ko-KR" sz="1400" dirty="0" smtClean="0">
                <a:hlinkClick r:id="rId3"/>
              </a:rPr>
              <a:t> Network - Real World Evaluation and High Fidelity Simulation using DVN -</a:t>
            </a:r>
            <a:r>
              <a:rPr lang="en-US" altLang="ko-KR" sz="1400" dirty="0" smtClean="0"/>
              <a:t>", Wiley Security and Communication Networks 2009</a:t>
            </a:r>
            <a:endParaRPr lang="en-US" sz="1200" dirty="0"/>
          </a:p>
        </p:txBody>
      </p:sp>
      <p:sp>
        <p:nvSpPr>
          <p:cNvPr id="2" name="Slide Number Placeholder 1"/>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1</a:t>
            </a:fld>
            <a:endParaRPr kumimoji="0" lang="en-US" dirty="0">
              <a:solidFill>
                <a:schemeClr val="tx2">
                  <a:shade val="90000"/>
                </a:schemeClr>
              </a:solidFill>
            </a:endParaRPr>
          </a:p>
        </p:txBody>
      </p:sp>
    </p:spTree>
    <p:extLst>
      <p:ext uri="{BB962C8B-B14F-4D97-AF65-F5344CB8AC3E}">
        <p14:creationId xmlns="" xmlns:p14="http://schemas.microsoft.com/office/powerpoint/2010/main" val="4096948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290" name="Rectangle 2"/>
          <p:cNvSpPr>
            <a:spLocks noGrp="1" noChangeArrowheads="1"/>
          </p:cNvSpPr>
          <p:nvPr>
            <p:ph type="title"/>
          </p:nvPr>
        </p:nvSpPr>
        <p:spPr/>
        <p:txBody>
          <a:bodyPr/>
          <a:lstStyle/>
          <a:p>
            <a:r>
              <a:rPr lang="en-US"/>
              <a:t>Screen Shots</a:t>
            </a:r>
          </a:p>
        </p:txBody>
      </p:sp>
      <p:pic>
        <p:nvPicPr>
          <p:cNvPr id="2060292" name="Picture 4" descr="windows_stopped"/>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2400" y="1556568"/>
            <a:ext cx="8839200" cy="5345113"/>
          </a:xfrm>
          <a:prstGeom prst="rect">
            <a:avLst/>
          </a:prstGeom>
          <a:noFill/>
          <a:extLst>
            <a:ext uri="{909E8E84-426E-40dd-AFC4-6F175D3DCCD1}">
              <a14:hiddenFill xmlns="" xmlns:a14="http://schemas.microsoft.com/office/drawing/2010/main">
                <a:solidFill>
                  <a:srgbClr val="FFFFFF"/>
                </a:solidFill>
              </a14:hiddenFill>
            </a:ext>
          </a:extLst>
        </p:spPr>
      </p:pic>
      <p:pic>
        <p:nvPicPr>
          <p:cNvPr id="2060293" name="Picture 5" descr="windows_stopped_zoomed"/>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28600" y="2623368"/>
            <a:ext cx="6218238" cy="1762125"/>
          </a:xfrm>
          <a:prstGeom prst="rect">
            <a:avLst/>
          </a:prstGeom>
          <a:noFill/>
          <a:ln w="28575">
            <a:solidFill>
              <a:srgbClr val="0000FF"/>
            </a:solidFill>
            <a:miter lim="800000"/>
            <a:headEnd/>
            <a:tailEnd/>
          </a:ln>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59DED6A1-76E0-4447-BCBE-084AF169C88E}" type="slidenum">
              <a:rPr lang="en-US" smtClean="0"/>
              <a:pPr/>
              <a:t>10</a:t>
            </a:fld>
            <a:endParaRPr lang="en-US"/>
          </a:p>
        </p:txBody>
      </p:sp>
    </p:spTree>
    <p:extLst>
      <p:ext uri="{BB962C8B-B14F-4D97-AF65-F5344CB8AC3E}">
        <p14:creationId xmlns="" xmlns:p14="http://schemas.microsoft.com/office/powerpoint/2010/main" val="3329748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060293"/>
                                        </p:tgtEl>
                                        <p:attrNameLst>
                                          <p:attrName>style.visibility</p:attrName>
                                        </p:attrNameLst>
                                      </p:cBhvr>
                                      <p:to>
                                        <p:strVal val="visible"/>
                                      </p:to>
                                    </p:set>
                                    <p:anim calcmode="lin" valueType="num">
                                      <p:cBhvr>
                                        <p:cTn id="7" dur="1000" fill="hold"/>
                                        <p:tgtEl>
                                          <p:spTgt spid="2060293"/>
                                        </p:tgtEl>
                                        <p:attrNameLst>
                                          <p:attrName>ppt_w</p:attrName>
                                        </p:attrNameLst>
                                      </p:cBhvr>
                                      <p:tavLst>
                                        <p:tav tm="0">
                                          <p:val>
                                            <p:fltVal val="0"/>
                                          </p:val>
                                        </p:tav>
                                        <p:tav tm="100000">
                                          <p:val>
                                            <p:strVal val="#ppt_w"/>
                                          </p:val>
                                        </p:tav>
                                      </p:tavLst>
                                    </p:anim>
                                    <p:anim calcmode="lin" valueType="num">
                                      <p:cBhvr>
                                        <p:cTn id="8" dur="1000" fill="hold"/>
                                        <p:tgtEl>
                                          <p:spTgt spid="20602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6610" name="Rectangle 2"/>
          <p:cNvSpPr>
            <a:spLocks noGrp="1" noChangeArrowheads="1"/>
          </p:cNvSpPr>
          <p:nvPr>
            <p:ph type="title"/>
          </p:nvPr>
        </p:nvSpPr>
        <p:spPr/>
        <p:txBody>
          <a:bodyPr/>
          <a:lstStyle/>
          <a:p>
            <a:r>
              <a:rPr lang="en-US"/>
              <a:t>Summary of Estimated Cost</a:t>
            </a:r>
          </a:p>
        </p:txBody>
      </p:sp>
      <p:sp>
        <p:nvSpPr>
          <p:cNvPr id="2116611" name="Rectangle 3"/>
          <p:cNvSpPr>
            <a:spLocks noGrp="1" noChangeArrowheads="1"/>
          </p:cNvSpPr>
          <p:nvPr>
            <p:ph type="body" idx="1"/>
          </p:nvPr>
        </p:nvSpPr>
        <p:spPr/>
        <p:txBody>
          <a:bodyPr/>
          <a:lstStyle/>
          <a:p>
            <a:r>
              <a:rPr lang="en-US" sz="2400"/>
              <a:t>Assumption</a:t>
            </a:r>
          </a:p>
          <a:p>
            <a:pPr lvl="1"/>
            <a:r>
              <a:rPr lang="en-US" sz="2000"/>
              <a:t>Total 1M nodes</a:t>
            </a:r>
          </a:p>
          <a:p>
            <a:pPr lvl="1"/>
            <a:r>
              <a:rPr lang="en-US" sz="2000"/>
              <a:t>800 routing table entries</a:t>
            </a:r>
          </a:p>
          <a:p>
            <a:pPr lvl="1"/>
            <a:r>
              <a:rPr lang="en-US" sz="2000"/>
              <a:t>100 Mbps network link</a:t>
            </a:r>
          </a:p>
          <a:p>
            <a:endParaRPr lang="en-US" sz="2400"/>
          </a:p>
          <a:p>
            <a:r>
              <a:rPr lang="en-US" sz="2400"/>
              <a:t>Preparation cost</a:t>
            </a:r>
          </a:p>
          <a:p>
            <a:pPr lvl="1"/>
            <a:r>
              <a:rPr lang="en-US" sz="2000"/>
              <a:t>41.2GB bandwidth to hijack 30% of routing table</a:t>
            </a:r>
          </a:p>
          <a:p>
            <a:pPr lvl="1"/>
            <a:r>
              <a:rPr lang="en-US" sz="2000"/>
              <a:t>Takes 55 minutes with 100 Mbps link</a:t>
            </a:r>
          </a:p>
          <a:p>
            <a:endParaRPr lang="en-US" sz="2400"/>
          </a:p>
          <a:p>
            <a:r>
              <a:rPr lang="en-US" sz="2400"/>
              <a:t>Query prevention</a:t>
            </a:r>
          </a:p>
          <a:p>
            <a:pPr lvl="1"/>
            <a:r>
              <a:rPr lang="en-US" sz="2000"/>
              <a:t>100 Mbps link is sufficient to stop 65% of WHOLE query messages.</a:t>
            </a:r>
          </a:p>
        </p:txBody>
      </p:sp>
      <p:sp>
        <p:nvSpPr>
          <p:cNvPr id="2" name="Slide Number Placeholder 1"/>
          <p:cNvSpPr>
            <a:spLocks noGrp="1"/>
          </p:cNvSpPr>
          <p:nvPr>
            <p:ph type="sldNum" sz="quarter" idx="12"/>
          </p:nvPr>
        </p:nvSpPr>
        <p:spPr/>
        <p:txBody>
          <a:bodyPr/>
          <a:lstStyle/>
          <a:p>
            <a:fld id="{59DED6A1-76E0-4447-BCBE-084AF169C88E}" type="slidenum">
              <a:rPr lang="en-US" smtClean="0"/>
              <a:pPr/>
              <a:t>11</a:t>
            </a:fld>
            <a:endParaRPr lang="en-US"/>
          </a:p>
        </p:txBody>
      </p:sp>
    </p:spTree>
    <p:extLst>
      <p:ext uri="{BB962C8B-B14F-4D97-AF65-F5344CB8AC3E}">
        <p14:creationId xmlns="" xmlns:p14="http://schemas.microsoft.com/office/powerpoint/2010/main" val="195505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8658" name="Rectangle 2"/>
          <p:cNvSpPr>
            <a:spLocks noGrp="1" noChangeArrowheads="1"/>
          </p:cNvSpPr>
          <p:nvPr>
            <p:ph type="title"/>
          </p:nvPr>
        </p:nvSpPr>
        <p:spPr/>
        <p:txBody>
          <a:bodyPr/>
          <a:lstStyle/>
          <a:p>
            <a:r>
              <a:rPr lang="en-US"/>
              <a:t>Large scale simulation</a:t>
            </a:r>
          </a:p>
        </p:txBody>
      </p:sp>
      <p:sp>
        <p:nvSpPr>
          <p:cNvPr id="2118659" name="Rectangle 3"/>
          <p:cNvSpPr>
            <a:spLocks noGrp="1" noChangeArrowheads="1"/>
          </p:cNvSpPr>
          <p:nvPr>
            <p:ph type="body" idx="1"/>
          </p:nvPr>
        </p:nvSpPr>
        <p:spPr>
          <a:xfrm>
            <a:off x="228600" y="1490124"/>
            <a:ext cx="8686800" cy="914400"/>
          </a:xfrm>
        </p:spPr>
        <p:txBody>
          <a:bodyPr/>
          <a:lstStyle/>
          <a:p>
            <a:pPr>
              <a:lnSpc>
                <a:spcPct val="90000"/>
              </a:lnSpc>
            </a:pPr>
            <a:r>
              <a:rPr lang="en-US" sz="2400"/>
              <a:t>11,303 ~ 16,105 Kad nodes running on ~500 PlanetLab machines</a:t>
            </a:r>
          </a:p>
        </p:txBody>
      </p:sp>
      <p:pic>
        <p:nvPicPr>
          <p:cNvPr id="2118660" name="Picture 4" descr="planetlab_message"/>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048000" y="2404524"/>
            <a:ext cx="3048000" cy="2460625"/>
          </a:xfrm>
          <a:prstGeom prst="rect">
            <a:avLst/>
          </a:prstGeom>
          <a:noFill/>
          <a:extLst>
            <a:ext uri="{909E8E84-426E-40dd-AFC4-6F175D3DCCD1}">
              <a14:hiddenFill xmlns="" xmlns:a14="http://schemas.microsoft.com/office/drawing/2010/main">
                <a:solidFill>
                  <a:srgbClr val="FFFFFF"/>
                </a:solidFill>
              </a14:hiddenFill>
            </a:ext>
          </a:extLst>
        </p:spPr>
      </p:pic>
      <p:pic>
        <p:nvPicPr>
          <p:cNvPr id="2118661" name="Picture 5" descr="planetlab_query"/>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5400" y="2404524"/>
            <a:ext cx="3073400" cy="2484438"/>
          </a:xfrm>
          <a:prstGeom prst="rect">
            <a:avLst/>
          </a:prstGeom>
          <a:noFill/>
          <a:extLst>
            <a:ext uri="{909E8E84-426E-40dd-AFC4-6F175D3DCCD1}">
              <a14:hiddenFill xmlns="" xmlns:a14="http://schemas.microsoft.com/office/drawing/2010/main">
                <a:solidFill>
                  <a:srgbClr val="FFFFFF"/>
                </a:solidFill>
              </a14:hiddenFill>
            </a:ext>
          </a:extLst>
        </p:spPr>
      </p:pic>
      <p:pic>
        <p:nvPicPr>
          <p:cNvPr id="2118662" name="Picture 6" descr="planetlab_bytes"/>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6172200" y="2414049"/>
            <a:ext cx="2971800" cy="2443163"/>
          </a:xfrm>
          <a:prstGeom prst="rect">
            <a:avLst/>
          </a:prstGeom>
          <a:noFill/>
          <a:extLst>
            <a:ext uri="{909E8E84-426E-40dd-AFC4-6F175D3DCCD1}">
              <a14:hiddenFill xmlns="" xmlns:a14="http://schemas.microsoft.com/office/drawing/2010/main">
                <a:solidFill>
                  <a:srgbClr val="FFFFFF"/>
                </a:solidFill>
              </a14:hiddenFill>
            </a:ext>
          </a:extLst>
        </p:spPr>
      </p:pic>
      <p:sp>
        <p:nvSpPr>
          <p:cNvPr id="2118663" name="Rectangle 7"/>
          <p:cNvSpPr>
            <a:spLocks noChangeArrowheads="1"/>
          </p:cNvSpPr>
          <p:nvPr/>
        </p:nvSpPr>
        <p:spPr bwMode="auto">
          <a:xfrm>
            <a:off x="228600" y="5071524"/>
            <a:ext cx="868680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spcBef>
                <a:spcPct val="20000"/>
              </a:spcBef>
              <a:buClr>
                <a:srgbClr val="FF0000"/>
              </a:buClr>
              <a:buFont typeface="Monotype Sorts" charset="0"/>
              <a:buChar char="^"/>
            </a:pPr>
            <a:r>
              <a:rPr lang="en-US" sz="2400">
                <a:latin typeface="Verdana" charset="0"/>
                <a:ea typeface="Osaka" charset="0"/>
                <a:cs typeface="Osaka" charset="0"/>
              </a:rPr>
              <a:t>Comparison between expected and measured </a:t>
            </a:r>
          </a:p>
          <a:p>
            <a:pPr marL="742950" lvl="1" indent="-285750">
              <a:spcBef>
                <a:spcPct val="20000"/>
              </a:spcBef>
              <a:buClr>
                <a:schemeClr val="accent2"/>
              </a:buClr>
              <a:buFont typeface="Webdings" charset="0"/>
              <a:buChar char="4"/>
            </a:pPr>
            <a:r>
              <a:rPr lang="en-US" sz="2000">
                <a:latin typeface="Verdana" charset="0"/>
                <a:ea typeface="Osaka" charset="0"/>
                <a:cs typeface="Osaka" charset="0"/>
              </a:rPr>
              <a:t>keyword query failures</a:t>
            </a:r>
          </a:p>
          <a:p>
            <a:pPr marL="742950" lvl="1" indent="-285750">
              <a:spcBef>
                <a:spcPct val="20000"/>
              </a:spcBef>
              <a:buClr>
                <a:schemeClr val="accent2"/>
              </a:buClr>
              <a:buFont typeface="Webdings" charset="0"/>
              <a:buChar char="4"/>
            </a:pPr>
            <a:r>
              <a:rPr lang="en-US" sz="2000">
                <a:latin typeface="Verdana" charset="0"/>
                <a:ea typeface="Osaka" charset="0"/>
                <a:cs typeface="Osaka" charset="0"/>
              </a:rPr>
              <a:t>Number of messages used to attack one node</a:t>
            </a:r>
          </a:p>
          <a:p>
            <a:pPr marL="742950" lvl="1" indent="-285750">
              <a:spcBef>
                <a:spcPct val="20000"/>
              </a:spcBef>
              <a:buClr>
                <a:schemeClr val="accent2"/>
              </a:buClr>
              <a:buFont typeface="Webdings" charset="0"/>
              <a:buChar char="4"/>
            </a:pPr>
            <a:r>
              <a:rPr lang="en-US" sz="2000">
                <a:latin typeface="Verdana" charset="0"/>
                <a:ea typeface="Osaka" charset="0"/>
                <a:cs typeface="Osaka" charset="0"/>
              </a:rPr>
              <a:t>Bandwidth usage</a:t>
            </a:r>
          </a:p>
        </p:txBody>
      </p:sp>
      <p:sp>
        <p:nvSpPr>
          <p:cNvPr id="2" name="Slide Number Placeholder 1"/>
          <p:cNvSpPr>
            <a:spLocks noGrp="1"/>
          </p:cNvSpPr>
          <p:nvPr>
            <p:ph type="sldNum" sz="quarter" idx="12"/>
          </p:nvPr>
        </p:nvSpPr>
        <p:spPr/>
        <p:txBody>
          <a:bodyPr/>
          <a:lstStyle/>
          <a:p>
            <a:fld id="{59DED6A1-76E0-4447-BCBE-084AF169C88E}" type="slidenum">
              <a:rPr lang="en-US" smtClean="0"/>
              <a:pPr/>
              <a:t>12</a:t>
            </a:fld>
            <a:endParaRPr lang="en-US"/>
          </a:p>
        </p:txBody>
      </p:sp>
    </p:spTree>
    <p:extLst>
      <p:ext uri="{BB962C8B-B14F-4D97-AF65-F5344CB8AC3E}">
        <p14:creationId xmlns="" xmlns:p14="http://schemas.microsoft.com/office/powerpoint/2010/main" val="1910560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82" name="Rectangle 2"/>
          <p:cNvSpPr>
            <a:spLocks noGrp="1" noChangeArrowheads="1"/>
          </p:cNvSpPr>
          <p:nvPr>
            <p:ph type="title"/>
          </p:nvPr>
        </p:nvSpPr>
        <p:spPr/>
        <p:txBody>
          <a:bodyPr/>
          <a:lstStyle/>
          <a:p>
            <a:r>
              <a:rPr lang="en-US"/>
              <a:t>Self reflection attack</a:t>
            </a:r>
          </a:p>
        </p:txBody>
      </p:sp>
      <p:sp>
        <p:nvSpPr>
          <p:cNvPr id="2119683" name="Rectangle 3"/>
          <p:cNvSpPr>
            <a:spLocks noGrp="1" noChangeArrowheads="1"/>
          </p:cNvSpPr>
          <p:nvPr>
            <p:ph type="body" idx="1"/>
          </p:nvPr>
        </p:nvSpPr>
        <p:spPr>
          <a:xfrm>
            <a:off x="228600" y="1351320"/>
            <a:ext cx="8686800" cy="2133600"/>
          </a:xfrm>
          <a:noFill/>
          <a:ln/>
          <a:extLst>
            <a:ext uri="{91240B29-F687-4f45-9708-019B960494DF}">
              <a14:hiddenLine xmlns="" xmlns:a14="http://schemas.microsoft.com/office/drawing/2010/main" w="12700" cmpd="sng">
                <a:solidFill>
                  <a:schemeClr val="tx1"/>
                </a:solidFill>
                <a:miter lim="800000"/>
                <a:headEnd/>
                <a:tailEnd/>
              </a14:hiddenLine>
            </a:ext>
          </a:extLst>
        </p:spPr>
        <p:txBody>
          <a:bodyPr/>
          <a:lstStyle/>
          <a:p>
            <a:r>
              <a:rPr lang="en-US" sz="2000"/>
              <a:t>Fill node A</a:t>
            </a:r>
            <a:r>
              <a:rPr lang="ja-JP" altLang="en-US" sz="2000"/>
              <a:t>’</a:t>
            </a:r>
            <a:r>
              <a:rPr lang="en-US" sz="2000"/>
              <a:t>s routing table with A itself.</a:t>
            </a:r>
          </a:p>
        </p:txBody>
      </p:sp>
      <p:sp>
        <p:nvSpPr>
          <p:cNvPr id="2119684" name="Oval 4"/>
          <p:cNvSpPr>
            <a:spLocks noChangeArrowheads="1"/>
          </p:cNvSpPr>
          <p:nvPr/>
        </p:nvSpPr>
        <p:spPr bwMode="auto">
          <a:xfrm>
            <a:off x="457200" y="1808520"/>
            <a:ext cx="1524000" cy="1447800"/>
          </a:xfrm>
          <a:prstGeom prst="ellipse">
            <a:avLst/>
          </a:prstGeom>
          <a:solidFill>
            <a:srgbClr val="E4FF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A            </a:t>
            </a:r>
          </a:p>
          <a:p>
            <a:pPr algn="ctr"/>
            <a:endParaRPr lang="en-US"/>
          </a:p>
          <a:p>
            <a:pPr algn="ctr"/>
            <a:endParaRPr lang="en-US"/>
          </a:p>
          <a:p>
            <a:pPr algn="ctr"/>
            <a:endParaRPr lang="en-US"/>
          </a:p>
        </p:txBody>
      </p:sp>
      <p:sp>
        <p:nvSpPr>
          <p:cNvPr id="2119685" name="Rectangle 5"/>
          <p:cNvSpPr>
            <a:spLocks noChangeArrowheads="1"/>
          </p:cNvSpPr>
          <p:nvPr/>
        </p:nvSpPr>
        <p:spPr bwMode="auto">
          <a:xfrm>
            <a:off x="914400" y="2265720"/>
            <a:ext cx="914400" cy="685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19686" name="Line 6"/>
          <p:cNvSpPr>
            <a:spLocks noChangeShapeType="1"/>
          </p:cNvSpPr>
          <p:nvPr/>
        </p:nvSpPr>
        <p:spPr bwMode="auto">
          <a:xfrm>
            <a:off x="1295400" y="2265720"/>
            <a:ext cx="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687" name="Line 7"/>
          <p:cNvSpPr>
            <a:spLocks noChangeShapeType="1"/>
          </p:cNvSpPr>
          <p:nvPr/>
        </p:nvSpPr>
        <p:spPr bwMode="auto">
          <a:xfrm>
            <a:off x="914400" y="2494320"/>
            <a:ext cx="914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688" name="Line 8"/>
          <p:cNvSpPr>
            <a:spLocks noChangeShapeType="1"/>
          </p:cNvSpPr>
          <p:nvPr/>
        </p:nvSpPr>
        <p:spPr bwMode="auto">
          <a:xfrm>
            <a:off x="914400" y="2722920"/>
            <a:ext cx="914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689" name="Rectangle 9"/>
          <p:cNvSpPr>
            <a:spLocks noChangeArrowheads="1"/>
          </p:cNvSpPr>
          <p:nvPr/>
        </p:nvSpPr>
        <p:spPr bwMode="auto">
          <a:xfrm>
            <a:off x="914400" y="2203808"/>
            <a:ext cx="349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C</a:t>
            </a:r>
          </a:p>
        </p:txBody>
      </p:sp>
      <p:sp>
        <p:nvSpPr>
          <p:cNvPr id="2119690" name="Rectangle 10"/>
          <p:cNvSpPr>
            <a:spLocks noChangeArrowheads="1"/>
          </p:cNvSpPr>
          <p:nvPr/>
        </p:nvSpPr>
        <p:spPr bwMode="auto">
          <a:xfrm>
            <a:off x="914400" y="2661008"/>
            <a:ext cx="3619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G</a:t>
            </a:r>
          </a:p>
        </p:txBody>
      </p:sp>
      <p:sp>
        <p:nvSpPr>
          <p:cNvPr id="2119691" name="Rectangle 11"/>
          <p:cNvSpPr>
            <a:spLocks noChangeArrowheads="1"/>
          </p:cNvSpPr>
          <p:nvPr/>
        </p:nvSpPr>
        <p:spPr bwMode="auto">
          <a:xfrm>
            <a:off x="882650" y="2356208"/>
            <a:ext cx="4127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a:t>
            </a:r>
          </a:p>
        </p:txBody>
      </p:sp>
      <p:sp>
        <p:nvSpPr>
          <p:cNvPr id="2119692" name="Oval 12"/>
          <p:cNvSpPr>
            <a:spLocks noChangeArrowheads="1"/>
          </p:cNvSpPr>
          <p:nvPr/>
        </p:nvSpPr>
        <p:spPr bwMode="auto">
          <a:xfrm>
            <a:off x="2743200" y="2722920"/>
            <a:ext cx="381000" cy="381000"/>
          </a:xfrm>
          <a:prstGeom prst="ellipse">
            <a:avLst/>
          </a:prstGeom>
          <a:solidFill>
            <a:srgbClr val="E4FF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G</a:t>
            </a:r>
          </a:p>
        </p:txBody>
      </p:sp>
      <p:sp>
        <p:nvSpPr>
          <p:cNvPr id="2119693" name="Oval 13"/>
          <p:cNvSpPr>
            <a:spLocks noChangeArrowheads="1"/>
          </p:cNvSpPr>
          <p:nvPr/>
        </p:nvSpPr>
        <p:spPr bwMode="auto">
          <a:xfrm>
            <a:off x="2743200" y="2037120"/>
            <a:ext cx="381000" cy="381000"/>
          </a:xfrm>
          <a:prstGeom prst="ellipse">
            <a:avLst/>
          </a:prstGeom>
          <a:solidFill>
            <a:srgbClr val="E4FF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C</a:t>
            </a:r>
          </a:p>
        </p:txBody>
      </p:sp>
      <p:sp>
        <p:nvSpPr>
          <p:cNvPr id="2119694" name="Line 14"/>
          <p:cNvSpPr>
            <a:spLocks noChangeShapeType="1"/>
          </p:cNvSpPr>
          <p:nvPr/>
        </p:nvSpPr>
        <p:spPr bwMode="auto">
          <a:xfrm flipV="1">
            <a:off x="1752600" y="2265720"/>
            <a:ext cx="990600" cy="15240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695" name="Line 15"/>
          <p:cNvSpPr>
            <a:spLocks noChangeShapeType="1"/>
          </p:cNvSpPr>
          <p:nvPr/>
        </p:nvSpPr>
        <p:spPr bwMode="auto">
          <a:xfrm>
            <a:off x="1752600" y="2875320"/>
            <a:ext cx="9906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696" name="Oval 16"/>
          <p:cNvSpPr>
            <a:spLocks noChangeArrowheads="1"/>
          </p:cNvSpPr>
          <p:nvPr/>
        </p:nvSpPr>
        <p:spPr bwMode="auto">
          <a:xfrm>
            <a:off x="5918200" y="1808520"/>
            <a:ext cx="1524000" cy="1447800"/>
          </a:xfrm>
          <a:prstGeom prst="ellipse">
            <a:avLst/>
          </a:prstGeom>
          <a:solidFill>
            <a:srgbClr val="E4FF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A            </a:t>
            </a:r>
          </a:p>
          <a:p>
            <a:pPr algn="ctr"/>
            <a:endParaRPr lang="en-US"/>
          </a:p>
          <a:p>
            <a:pPr algn="ctr"/>
            <a:endParaRPr lang="en-US"/>
          </a:p>
          <a:p>
            <a:pPr algn="ctr"/>
            <a:endParaRPr lang="en-US"/>
          </a:p>
        </p:txBody>
      </p:sp>
      <p:sp>
        <p:nvSpPr>
          <p:cNvPr id="2119697" name="Rectangle 17"/>
          <p:cNvSpPr>
            <a:spLocks noChangeArrowheads="1"/>
          </p:cNvSpPr>
          <p:nvPr/>
        </p:nvSpPr>
        <p:spPr bwMode="auto">
          <a:xfrm>
            <a:off x="6375400" y="2265720"/>
            <a:ext cx="914400" cy="685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19698" name="Line 18"/>
          <p:cNvSpPr>
            <a:spLocks noChangeShapeType="1"/>
          </p:cNvSpPr>
          <p:nvPr/>
        </p:nvSpPr>
        <p:spPr bwMode="auto">
          <a:xfrm>
            <a:off x="6832600" y="2265720"/>
            <a:ext cx="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699" name="Line 19"/>
          <p:cNvSpPr>
            <a:spLocks noChangeShapeType="1"/>
          </p:cNvSpPr>
          <p:nvPr/>
        </p:nvSpPr>
        <p:spPr bwMode="auto">
          <a:xfrm>
            <a:off x="6375400" y="2494320"/>
            <a:ext cx="914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700" name="Line 20"/>
          <p:cNvSpPr>
            <a:spLocks noChangeShapeType="1"/>
          </p:cNvSpPr>
          <p:nvPr/>
        </p:nvSpPr>
        <p:spPr bwMode="auto">
          <a:xfrm>
            <a:off x="6375400" y="2722920"/>
            <a:ext cx="914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701" name="Rectangle 21"/>
          <p:cNvSpPr>
            <a:spLocks noChangeArrowheads="1"/>
          </p:cNvSpPr>
          <p:nvPr/>
        </p:nvSpPr>
        <p:spPr bwMode="auto">
          <a:xfrm>
            <a:off x="6451600" y="2203808"/>
            <a:ext cx="349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C</a:t>
            </a:r>
          </a:p>
        </p:txBody>
      </p:sp>
      <p:sp>
        <p:nvSpPr>
          <p:cNvPr id="2119702" name="Rectangle 22"/>
          <p:cNvSpPr>
            <a:spLocks noChangeArrowheads="1"/>
          </p:cNvSpPr>
          <p:nvPr/>
        </p:nvSpPr>
        <p:spPr bwMode="auto">
          <a:xfrm>
            <a:off x="6451600" y="2661008"/>
            <a:ext cx="3619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G</a:t>
            </a:r>
          </a:p>
        </p:txBody>
      </p:sp>
      <p:sp>
        <p:nvSpPr>
          <p:cNvPr id="2119703" name="Rectangle 23"/>
          <p:cNvSpPr>
            <a:spLocks noChangeArrowheads="1"/>
          </p:cNvSpPr>
          <p:nvPr/>
        </p:nvSpPr>
        <p:spPr bwMode="auto">
          <a:xfrm>
            <a:off x="6419850" y="2356208"/>
            <a:ext cx="4127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a:t>
            </a:r>
          </a:p>
        </p:txBody>
      </p:sp>
      <p:sp>
        <p:nvSpPr>
          <p:cNvPr id="2119704" name="Oval 24"/>
          <p:cNvSpPr>
            <a:spLocks noChangeArrowheads="1"/>
          </p:cNvSpPr>
          <p:nvPr/>
        </p:nvSpPr>
        <p:spPr bwMode="auto">
          <a:xfrm>
            <a:off x="8229600" y="2722920"/>
            <a:ext cx="381000" cy="381000"/>
          </a:xfrm>
          <a:prstGeom prst="ellipse">
            <a:avLst/>
          </a:prstGeom>
          <a:solidFill>
            <a:srgbClr val="E4FF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G</a:t>
            </a:r>
          </a:p>
        </p:txBody>
      </p:sp>
      <p:sp>
        <p:nvSpPr>
          <p:cNvPr id="2119705" name="Oval 25"/>
          <p:cNvSpPr>
            <a:spLocks noChangeArrowheads="1"/>
          </p:cNvSpPr>
          <p:nvPr/>
        </p:nvSpPr>
        <p:spPr bwMode="auto">
          <a:xfrm>
            <a:off x="8229600" y="2037120"/>
            <a:ext cx="381000" cy="381000"/>
          </a:xfrm>
          <a:prstGeom prst="ellipse">
            <a:avLst/>
          </a:prstGeom>
          <a:solidFill>
            <a:srgbClr val="E4FF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C</a:t>
            </a:r>
          </a:p>
        </p:txBody>
      </p:sp>
      <p:sp>
        <p:nvSpPr>
          <p:cNvPr id="2119706" name="Freeform 26"/>
          <p:cNvSpPr>
            <a:spLocks/>
          </p:cNvSpPr>
          <p:nvPr/>
        </p:nvSpPr>
        <p:spPr bwMode="auto">
          <a:xfrm>
            <a:off x="7061200" y="2037120"/>
            <a:ext cx="863600" cy="381000"/>
          </a:xfrm>
          <a:custGeom>
            <a:avLst/>
            <a:gdLst>
              <a:gd name="T0" fmla="*/ 0 w 544"/>
              <a:gd name="T1" fmla="*/ 240 h 240"/>
              <a:gd name="T2" fmla="*/ 528 w 544"/>
              <a:gd name="T3" fmla="*/ 48 h 240"/>
              <a:gd name="T4" fmla="*/ 96 w 544"/>
              <a:gd name="T5" fmla="*/ 0 h 240"/>
            </a:gdLst>
            <a:ahLst/>
            <a:cxnLst>
              <a:cxn ang="0">
                <a:pos x="T0" y="T1"/>
              </a:cxn>
              <a:cxn ang="0">
                <a:pos x="T2" y="T3"/>
              </a:cxn>
              <a:cxn ang="0">
                <a:pos x="T4" y="T5"/>
              </a:cxn>
            </a:cxnLst>
            <a:rect l="0" t="0" r="r" b="b"/>
            <a:pathLst>
              <a:path w="544" h="240">
                <a:moveTo>
                  <a:pt x="0" y="240"/>
                </a:moveTo>
                <a:cubicBezTo>
                  <a:pt x="256" y="164"/>
                  <a:pt x="512" y="88"/>
                  <a:pt x="528" y="48"/>
                </a:cubicBezTo>
                <a:cubicBezTo>
                  <a:pt x="544" y="8"/>
                  <a:pt x="168" y="8"/>
                  <a:pt x="96" y="0"/>
                </a:cubicBezTo>
              </a:path>
            </a:pathLst>
          </a:custGeom>
          <a:noFill/>
          <a:ln w="28575" cmpd="sng">
            <a:solidFill>
              <a:srgbClr val="FF0000"/>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707" name="Freeform 27"/>
          <p:cNvSpPr>
            <a:spLocks/>
          </p:cNvSpPr>
          <p:nvPr/>
        </p:nvSpPr>
        <p:spPr bwMode="auto">
          <a:xfrm>
            <a:off x="7061200" y="2875320"/>
            <a:ext cx="762000" cy="304800"/>
          </a:xfrm>
          <a:custGeom>
            <a:avLst/>
            <a:gdLst>
              <a:gd name="T0" fmla="*/ 0 w 480"/>
              <a:gd name="T1" fmla="*/ 0 h 192"/>
              <a:gd name="T2" fmla="*/ 480 w 480"/>
              <a:gd name="T3" fmla="*/ 48 h 192"/>
              <a:gd name="T4" fmla="*/ 0 w 480"/>
              <a:gd name="T5" fmla="*/ 192 h 192"/>
            </a:gdLst>
            <a:ahLst/>
            <a:cxnLst>
              <a:cxn ang="0">
                <a:pos x="T0" y="T1"/>
              </a:cxn>
              <a:cxn ang="0">
                <a:pos x="T2" y="T3"/>
              </a:cxn>
              <a:cxn ang="0">
                <a:pos x="T4" y="T5"/>
              </a:cxn>
            </a:cxnLst>
            <a:rect l="0" t="0" r="r" b="b"/>
            <a:pathLst>
              <a:path w="480" h="192">
                <a:moveTo>
                  <a:pt x="0" y="0"/>
                </a:moveTo>
                <a:cubicBezTo>
                  <a:pt x="240" y="8"/>
                  <a:pt x="480" y="16"/>
                  <a:pt x="480" y="48"/>
                </a:cubicBezTo>
                <a:cubicBezTo>
                  <a:pt x="480" y="80"/>
                  <a:pt x="240" y="136"/>
                  <a:pt x="0" y="192"/>
                </a:cubicBezTo>
              </a:path>
            </a:pathLst>
          </a:custGeom>
          <a:noFill/>
          <a:ln w="28575" cmpd="sng">
            <a:solidFill>
              <a:srgbClr val="FF0000"/>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708" name="Text Box 28"/>
          <p:cNvSpPr txBox="1">
            <a:spLocks noChangeArrowheads="1"/>
          </p:cNvSpPr>
          <p:nvPr/>
        </p:nvSpPr>
        <p:spPr bwMode="auto">
          <a:xfrm>
            <a:off x="4038600" y="2722920"/>
            <a:ext cx="10318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t>Attack</a:t>
            </a:r>
          </a:p>
        </p:txBody>
      </p:sp>
      <p:sp>
        <p:nvSpPr>
          <p:cNvPr id="2119709" name="Rectangle 29"/>
          <p:cNvSpPr>
            <a:spLocks noChangeArrowheads="1"/>
          </p:cNvSpPr>
          <p:nvPr/>
        </p:nvSpPr>
        <p:spPr bwMode="auto">
          <a:xfrm>
            <a:off x="1238250" y="2189520"/>
            <a:ext cx="4762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IP</a:t>
            </a:r>
            <a:r>
              <a:rPr lang="en-US" sz="1600" baseline="-25000"/>
              <a:t>C</a:t>
            </a:r>
          </a:p>
        </p:txBody>
      </p:sp>
      <p:sp>
        <p:nvSpPr>
          <p:cNvPr id="2119710" name="Rectangle 30"/>
          <p:cNvSpPr>
            <a:spLocks noChangeArrowheads="1"/>
          </p:cNvSpPr>
          <p:nvPr/>
        </p:nvSpPr>
        <p:spPr bwMode="auto">
          <a:xfrm>
            <a:off x="1219200" y="2646720"/>
            <a:ext cx="48418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IP</a:t>
            </a:r>
            <a:r>
              <a:rPr lang="en-US" sz="1600" baseline="-25000"/>
              <a:t>G</a:t>
            </a:r>
          </a:p>
        </p:txBody>
      </p:sp>
      <p:pic>
        <p:nvPicPr>
          <p:cNvPr id="2119711" name="Picture 31" descr="PercQueriesSucc"/>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57200" y="4704120"/>
            <a:ext cx="3581400" cy="2266950"/>
          </a:xfrm>
          <a:prstGeom prst="rect">
            <a:avLst/>
          </a:prstGeom>
          <a:noFill/>
          <a:extLst>
            <a:ext uri="{909E8E84-426E-40dd-AFC4-6F175D3DCCD1}">
              <a14:hiddenFill xmlns="" xmlns:a14="http://schemas.microsoft.com/office/drawing/2010/main">
                <a:solidFill>
                  <a:srgbClr val="FFFFFF"/>
                </a:solidFill>
              </a14:hiddenFill>
            </a:ext>
          </a:extLst>
        </p:spPr>
      </p:pic>
      <p:pic>
        <p:nvPicPr>
          <p:cNvPr id="2119712" name="Picture 32" descr="SelfHijack3"/>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572000" y="3962400"/>
            <a:ext cx="3429000" cy="2670175"/>
          </a:xfrm>
          <a:prstGeom prst="rect">
            <a:avLst/>
          </a:prstGeom>
          <a:noFill/>
          <a:extLst>
            <a:ext uri="{909E8E84-426E-40dd-AFC4-6F175D3DCCD1}">
              <a14:hiddenFill xmlns="" xmlns:a14="http://schemas.microsoft.com/office/drawing/2010/main">
                <a:solidFill>
                  <a:srgbClr val="FFFFFF"/>
                </a:solidFill>
              </a14:hiddenFill>
            </a:ext>
          </a:extLst>
        </p:spPr>
      </p:pic>
      <p:sp>
        <p:nvSpPr>
          <p:cNvPr id="2119713" name="Rectangle 33"/>
          <p:cNvSpPr>
            <a:spLocks noChangeArrowheads="1"/>
          </p:cNvSpPr>
          <p:nvPr/>
        </p:nvSpPr>
        <p:spPr bwMode="auto">
          <a:xfrm>
            <a:off x="228600" y="3484920"/>
            <a:ext cx="8686800" cy="53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spcBef>
                <a:spcPct val="20000"/>
              </a:spcBef>
              <a:buClr>
                <a:srgbClr val="FF0000"/>
              </a:buClr>
              <a:buFont typeface="Monotype Sorts" charset="0"/>
              <a:buChar char="^"/>
            </a:pPr>
            <a:r>
              <a:rPr lang="en-US" sz="2000" b="1">
                <a:latin typeface="Verdana" charset="0"/>
                <a:ea typeface="Osaka" charset="0"/>
                <a:cs typeface="Osaka" charset="0"/>
              </a:rPr>
              <a:t>≈ </a:t>
            </a:r>
            <a:r>
              <a:rPr lang="en-US" sz="2000">
                <a:latin typeface="Verdana" charset="0"/>
                <a:ea typeface="Osaka" charset="0"/>
                <a:cs typeface="Osaka" charset="0"/>
              </a:rPr>
              <a:t>100% queries failed after attack</a:t>
            </a:r>
          </a:p>
          <a:p>
            <a:pPr marL="342900" indent="-342900">
              <a:spcBef>
                <a:spcPct val="20000"/>
              </a:spcBef>
              <a:buClr>
                <a:srgbClr val="FF0000"/>
              </a:buClr>
              <a:buFont typeface="Monotype Sorts" charset="0"/>
              <a:buChar char="^"/>
            </a:pPr>
            <a:r>
              <a:rPr lang="en-US" sz="2000">
                <a:latin typeface="Verdana" charset="0"/>
                <a:ea typeface="Osaka" charset="0"/>
                <a:cs typeface="Osaka" charset="0"/>
              </a:rPr>
              <a:t>Nodes can recover slowly</a:t>
            </a:r>
          </a:p>
          <a:p>
            <a:pPr marL="342900" indent="-342900">
              <a:spcBef>
                <a:spcPct val="20000"/>
              </a:spcBef>
              <a:buClr>
                <a:srgbClr val="FF0000"/>
              </a:buClr>
              <a:buFont typeface="Monotype Sorts" charset="0"/>
              <a:buChar char="^"/>
            </a:pPr>
            <a:r>
              <a:rPr lang="en-US" sz="2000">
                <a:latin typeface="Verdana" charset="0"/>
                <a:ea typeface="Osaka" charset="0"/>
                <a:cs typeface="Osaka" charset="0"/>
              </a:rPr>
              <a:t>Second round of attack</a:t>
            </a:r>
          </a:p>
        </p:txBody>
      </p:sp>
      <p:sp>
        <p:nvSpPr>
          <p:cNvPr id="2119714" name="Line 34"/>
          <p:cNvSpPr>
            <a:spLocks noChangeShapeType="1"/>
          </p:cNvSpPr>
          <p:nvPr/>
        </p:nvSpPr>
        <p:spPr bwMode="auto">
          <a:xfrm>
            <a:off x="3581400" y="2722920"/>
            <a:ext cx="1981200" cy="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19715" name="Rectangle 35"/>
          <p:cNvSpPr>
            <a:spLocks noChangeArrowheads="1"/>
          </p:cNvSpPr>
          <p:nvPr/>
        </p:nvSpPr>
        <p:spPr bwMode="auto">
          <a:xfrm>
            <a:off x="3962400" y="2418120"/>
            <a:ext cx="1371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Hello, X, IP</a:t>
            </a:r>
            <a:r>
              <a:rPr lang="en-US" baseline="-25000"/>
              <a:t>A</a:t>
            </a:r>
            <a:endParaRPr lang="en-US"/>
          </a:p>
        </p:txBody>
      </p:sp>
      <p:sp>
        <p:nvSpPr>
          <p:cNvPr id="2" name="Slide Number Placeholder 1"/>
          <p:cNvSpPr>
            <a:spLocks noGrp="1"/>
          </p:cNvSpPr>
          <p:nvPr>
            <p:ph type="sldNum" sz="quarter" idx="12"/>
          </p:nvPr>
        </p:nvSpPr>
        <p:spPr/>
        <p:txBody>
          <a:bodyPr/>
          <a:lstStyle/>
          <a:p>
            <a:fld id="{59DED6A1-76E0-4447-BCBE-084AF169C88E}" type="slidenum">
              <a:rPr lang="en-US" smtClean="0"/>
              <a:pPr/>
              <a:t>13</a:t>
            </a:fld>
            <a:endParaRPr lang="en-US"/>
          </a:p>
        </p:txBody>
      </p:sp>
    </p:spTree>
    <p:extLst>
      <p:ext uri="{BB962C8B-B14F-4D97-AF65-F5344CB8AC3E}">
        <p14:creationId xmlns="" xmlns:p14="http://schemas.microsoft.com/office/powerpoint/2010/main" val="1632299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grpId="0" nodeType="withEffect">
                                  <p:stCondLst>
                                    <p:cond delay="0"/>
                                  </p:stCondLst>
                                  <p:childTnLst>
                                    <p:set>
                                      <p:cBhvr>
                                        <p:cTn id="6" dur="1" fill="hold">
                                          <p:stCondLst>
                                            <p:cond delay="0"/>
                                          </p:stCondLst>
                                        </p:cTn>
                                        <p:tgtEl>
                                          <p:spTgt spid="2119715"/>
                                        </p:tgtEl>
                                        <p:attrNameLst>
                                          <p:attrName>style.visibility</p:attrName>
                                        </p:attrNameLst>
                                      </p:cBhvr>
                                      <p:to>
                                        <p:strVal val="visible"/>
                                      </p:to>
                                    </p:set>
                                    <p:anim calcmode="lin" valueType="num">
                                      <p:cBhvr>
                                        <p:cTn id="7" dur="1000" fill="hold"/>
                                        <p:tgtEl>
                                          <p:spTgt spid="2119715"/>
                                        </p:tgtEl>
                                        <p:attrNameLst>
                                          <p:attrName>ppt_x</p:attrName>
                                        </p:attrNameLst>
                                      </p:cBhvr>
                                      <p:tavLst>
                                        <p:tav tm="0">
                                          <p:val>
                                            <p:strVal val="#ppt_x+#ppt_w/2"/>
                                          </p:val>
                                        </p:tav>
                                        <p:tav tm="100000">
                                          <p:val>
                                            <p:strVal val="#ppt_x"/>
                                          </p:val>
                                        </p:tav>
                                      </p:tavLst>
                                    </p:anim>
                                    <p:anim calcmode="lin" valueType="num">
                                      <p:cBhvr>
                                        <p:cTn id="8" dur="1000" fill="hold"/>
                                        <p:tgtEl>
                                          <p:spTgt spid="2119715"/>
                                        </p:tgtEl>
                                        <p:attrNameLst>
                                          <p:attrName>ppt_y</p:attrName>
                                        </p:attrNameLst>
                                      </p:cBhvr>
                                      <p:tavLst>
                                        <p:tav tm="0">
                                          <p:val>
                                            <p:strVal val="#ppt_y"/>
                                          </p:val>
                                        </p:tav>
                                        <p:tav tm="100000">
                                          <p:val>
                                            <p:strVal val="#ppt_y"/>
                                          </p:val>
                                        </p:tav>
                                      </p:tavLst>
                                    </p:anim>
                                    <p:anim calcmode="lin" valueType="num">
                                      <p:cBhvr>
                                        <p:cTn id="9" dur="1000" fill="hold"/>
                                        <p:tgtEl>
                                          <p:spTgt spid="2119715"/>
                                        </p:tgtEl>
                                        <p:attrNameLst>
                                          <p:attrName>ppt_w</p:attrName>
                                        </p:attrNameLst>
                                      </p:cBhvr>
                                      <p:tavLst>
                                        <p:tav tm="0">
                                          <p:val>
                                            <p:fltVal val="0"/>
                                          </p:val>
                                        </p:tav>
                                        <p:tav tm="100000">
                                          <p:val>
                                            <p:strVal val="#ppt_w"/>
                                          </p:val>
                                        </p:tav>
                                      </p:tavLst>
                                    </p:anim>
                                    <p:anim calcmode="lin" valueType="num">
                                      <p:cBhvr>
                                        <p:cTn id="10" dur="1000" fill="hold"/>
                                        <p:tgtEl>
                                          <p:spTgt spid="21197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Mitigations</a:t>
            </a:r>
          </a:p>
        </p:txBody>
      </p:sp>
      <p:sp>
        <p:nvSpPr>
          <p:cNvPr id="3" name="Content Placeholder 2"/>
          <p:cNvSpPr>
            <a:spLocks noGrp="1"/>
          </p:cNvSpPr>
          <p:nvPr>
            <p:ph idx="1"/>
          </p:nvPr>
        </p:nvSpPr>
        <p:spPr>
          <a:xfrm>
            <a:off x="457200" y="1539323"/>
            <a:ext cx="8229600" cy="4861478"/>
          </a:xfrm>
        </p:spPr>
        <p:txBody>
          <a:bodyPr>
            <a:normAutofit/>
          </a:bodyPr>
          <a:lstStyle/>
          <a:p>
            <a:r>
              <a:rPr lang="en-US" sz="2800" dirty="0"/>
              <a:t>Identity authentication</a:t>
            </a:r>
          </a:p>
          <a:p>
            <a:endParaRPr lang="en-US" sz="2800" dirty="0" smtClean="0"/>
          </a:p>
          <a:p>
            <a:endParaRPr lang="en-US" sz="2800" dirty="0"/>
          </a:p>
          <a:p>
            <a:endParaRPr lang="en-US" sz="2800" dirty="0" smtClean="0"/>
          </a:p>
          <a:p>
            <a:pPr marL="118872" indent="0">
              <a:buNone/>
            </a:pPr>
            <a:endParaRPr lang="en-US" sz="2800" dirty="0"/>
          </a:p>
          <a:p>
            <a:endParaRPr lang="en-US" sz="2800" dirty="0" smtClean="0"/>
          </a:p>
          <a:p>
            <a:r>
              <a:rPr lang="en-US" sz="2800" dirty="0" smtClean="0"/>
              <a:t>Routing </a:t>
            </a:r>
            <a:r>
              <a:rPr lang="en-US" sz="2800" dirty="0"/>
              <a:t>correctness</a:t>
            </a:r>
          </a:p>
          <a:p>
            <a:pPr lvl="1"/>
            <a:r>
              <a:rPr lang="en-US" sz="2400" dirty="0"/>
              <a:t>Independent parallel routes</a:t>
            </a:r>
          </a:p>
          <a:p>
            <a:pPr lvl="2"/>
            <a:r>
              <a:rPr lang="en-US" sz="2000" dirty="0"/>
              <a:t>Incrementally deployable</a:t>
            </a:r>
          </a:p>
        </p:txBody>
      </p:sp>
      <p:sp>
        <p:nvSpPr>
          <p:cNvPr id="4" name="Slide Number Placeholder 3"/>
          <p:cNvSpPr>
            <a:spLocks noGrp="1"/>
          </p:cNvSpPr>
          <p:nvPr>
            <p:ph type="sldNum" sz="quarter" idx="12"/>
          </p:nvPr>
        </p:nvSpPr>
        <p:spPr/>
        <p:txBody>
          <a:bodyPr/>
          <a:lstStyle/>
          <a:p>
            <a:fld id="{59DED6A1-76E0-4447-BCBE-084AF169C88E}" type="slidenum">
              <a:rPr lang="en-US" smtClean="0"/>
              <a:pPr/>
              <a:t>14</a:t>
            </a:fld>
            <a:endParaRPr lang="en-US"/>
          </a:p>
        </p:txBody>
      </p:sp>
      <p:graphicFrame>
        <p:nvGraphicFramePr>
          <p:cNvPr id="6" name="Group 4"/>
          <p:cNvGraphicFramePr>
            <a:graphicFrameLocks noGrp="1"/>
          </p:cNvGraphicFramePr>
          <p:nvPr>
            <p:extLst>
              <p:ext uri="{D42A27DB-BD31-4B8C-83A1-F6EECF244321}">
                <p14:modId xmlns="" xmlns:p14="http://schemas.microsoft.com/office/powerpoint/2010/main" val="2298505729"/>
              </p:ext>
            </p:extLst>
          </p:nvPr>
        </p:nvGraphicFramePr>
        <p:xfrm>
          <a:off x="381000" y="2279316"/>
          <a:ext cx="8534400" cy="1676400"/>
        </p:xfrm>
        <a:graphic>
          <a:graphicData uri="http://schemas.openxmlformats.org/drawingml/2006/table">
            <a:tbl>
              <a:tblPr/>
              <a:tblGrid>
                <a:gridCol w="3162300"/>
                <a:gridCol w="955675"/>
                <a:gridCol w="1619250"/>
                <a:gridCol w="2797175"/>
              </a:tblGrid>
              <a:tr h="241300">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dirty="0">
                          <a:ln>
                            <a:noFill/>
                          </a:ln>
                          <a:solidFill>
                            <a:schemeClr val="tx1"/>
                          </a:solidFill>
                          <a:effectLst/>
                          <a:latin typeface="Verdana" charset="0"/>
                          <a:ea typeface="Osaka" charset="0"/>
                          <a:cs typeface="Osaka" charset="0"/>
                        </a:rPr>
                        <a:t>Method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Secure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Persistent 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Incremental deployable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 Verify the liveness of old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No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 Drop Hello with new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 ID=hash(IP)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dirty="0">
                          <a:ln>
                            <a:noFill/>
                          </a:ln>
                          <a:solidFill>
                            <a:schemeClr val="tx1"/>
                          </a:solidFill>
                          <a:effectLst/>
                          <a:latin typeface="Verdana" charset="0"/>
                          <a:ea typeface="Osaka" charset="0"/>
                          <a:cs typeface="Osaka" charset="0"/>
                        </a:rPr>
                        <a:t> ID=hash(Public Key)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dirty="0">
                          <a:ln>
                            <a:noFill/>
                          </a:ln>
                          <a:solidFill>
                            <a:schemeClr val="tx1"/>
                          </a:solidFill>
                          <a:effectLst/>
                          <a:latin typeface="Verdana" charset="0"/>
                          <a:ea typeface="Osaka" charset="0"/>
                          <a:cs typeface="Osaka"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dirty="0">
                          <a:ln>
                            <a:noFill/>
                          </a:ln>
                          <a:solidFill>
                            <a:schemeClr val="tx1"/>
                          </a:solidFill>
                          <a:effectLst/>
                          <a:latin typeface="Verdana" charset="0"/>
                          <a:ea typeface="Osaka" charset="0"/>
                          <a:cs typeface="Osaka"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47"/>
          <p:cNvGraphicFramePr>
            <a:graphicFrameLocks/>
          </p:cNvGraphicFramePr>
          <p:nvPr>
            <p:extLst>
              <p:ext uri="{D42A27DB-BD31-4B8C-83A1-F6EECF244321}">
                <p14:modId xmlns="" xmlns:p14="http://schemas.microsoft.com/office/powerpoint/2010/main" val="633720577"/>
              </p:ext>
            </p:extLst>
          </p:nvPr>
        </p:nvGraphicFramePr>
        <p:xfrm>
          <a:off x="1295400" y="5576170"/>
          <a:ext cx="6553200" cy="1008380"/>
        </p:xfrm>
        <a:graphic>
          <a:graphicData uri="http://schemas.openxmlformats.org/drawingml/2006/table">
            <a:tbl>
              <a:tblPr/>
              <a:tblGrid>
                <a:gridCol w="1619250"/>
                <a:gridCol w="1809750"/>
                <a:gridCol w="3124200"/>
              </a:tblGrid>
              <a:tr h="336550">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backpointers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Current method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Independent parallel routes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98% fail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45% fail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dirty="0">
                          <a:ln>
                            <a:noFill/>
                          </a:ln>
                          <a:solidFill>
                            <a:schemeClr val="tx1"/>
                          </a:solidFill>
                          <a:effectLst/>
                          <a:latin typeface="Verdana" charset="0"/>
                          <a:ea typeface="Osaka" charset="0"/>
                          <a:cs typeface="Osaka"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a:ln>
                            <a:noFill/>
                          </a:ln>
                          <a:solidFill>
                            <a:schemeClr val="tx1"/>
                          </a:solidFill>
                          <a:effectLst/>
                          <a:latin typeface="Verdana" charset="0"/>
                          <a:ea typeface="Osaka" charset="0"/>
                          <a:cs typeface="Osaka" charset="0"/>
                        </a:rPr>
                        <a:t>59.5% fail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Tx/>
                        <a:buFont typeface="Monotype Sorts" charset="0"/>
                        <a:buNone/>
                        <a:tabLst/>
                      </a:pPr>
                      <a:r>
                        <a:rPr kumimoji="0" lang="en-US" sz="1600" b="0" i="0" u="none" strike="noStrike" cap="none" normalizeH="0" baseline="0" dirty="0">
                          <a:ln>
                            <a:noFill/>
                          </a:ln>
                          <a:solidFill>
                            <a:schemeClr val="tx1"/>
                          </a:solidFill>
                          <a:effectLst/>
                          <a:latin typeface="Verdana" charset="0"/>
                          <a:ea typeface="Osaka" charset="0"/>
                          <a:cs typeface="Osaka" charset="0"/>
                        </a:rPr>
                        <a:t>1.7% fail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2354700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a:xfrm>
            <a:off x="1191483" y="2715499"/>
            <a:ext cx="5985164" cy="3477491"/>
          </a:xfrm>
        </p:spPr>
        <p:txBody>
          <a:bodyPr>
            <a:normAutofit/>
          </a:bodyPr>
          <a:lstStyle/>
          <a:p>
            <a:pPr algn="ctr">
              <a:buNone/>
            </a:pPr>
            <a:r>
              <a:rPr lang="en-US" altLang="ko-KR" sz="4000" dirty="0" smtClean="0"/>
              <a:t>Thank  you</a:t>
            </a:r>
          </a:p>
          <a:p>
            <a:pPr algn="ctr">
              <a:buNone/>
            </a:pPr>
            <a:r>
              <a:rPr lang="en-US" altLang="ko-KR" sz="4000" dirty="0" smtClean="0"/>
              <a:t>Any Questions?</a:t>
            </a:r>
            <a:endParaRPr lang="ko-KR" alt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82" name="Rectangle 2"/>
          <p:cNvSpPr>
            <a:spLocks noGrp="1" noChangeArrowheads="1"/>
          </p:cNvSpPr>
          <p:nvPr>
            <p:ph type="title"/>
          </p:nvPr>
        </p:nvSpPr>
        <p:spPr/>
        <p:txBody>
          <a:bodyPr/>
          <a:lstStyle/>
          <a:p>
            <a:r>
              <a:rPr lang="en-US" dirty="0"/>
              <a:t>P2P Applications</a:t>
            </a:r>
          </a:p>
        </p:txBody>
      </p:sp>
      <p:sp>
        <p:nvSpPr>
          <p:cNvPr id="2017283" name="Rectangle 3"/>
          <p:cNvSpPr>
            <a:spLocks noGrp="1" noChangeArrowheads="1"/>
          </p:cNvSpPr>
          <p:nvPr>
            <p:ph type="body" idx="1"/>
          </p:nvPr>
        </p:nvSpPr>
        <p:spPr/>
        <p:txBody>
          <a:bodyPr/>
          <a:lstStyle/>
          <a:p>
            <a:r>
              <a:rPr lang="en-US" sz="2400" dirty="0"/>
              <a:t>File Sharing : </a:t>
            </a:r>
            <a:r>
              <a:rPr lang="en-US" sz="2600" dirty="0"/>
              <a:t>Napster, Gnutella, </a:t>
            </a:r>
            <a:r>
              <a:rPr lang="en-US" sz="2600" dirty="0" err="1"/>
              <a:t>BitTorrent</a:t>
            </a:r>
            <a:r>
              <a:rPr lang="en-US" sz="2600" dirty="0"/>
              <a:t>, </a:t>
            </a:r>
            <a:r>
              <a:rPr lang="en-US" sz="2600" dirty="0" err="1"/>
              <a:t>etc</a:t>
            </a:r>
            <a:r>
              <a:rPr lang="en-US" sz="2600" dirty="0"/>
              <a:t> </a:t>
            </a:r>
            <a:endParaRPr lang="en-US" sz="2400" dirty="0"/>
          </a:p>
          <a:p>
            <a:r>
              <a:rPr lang="en-US" sz="2400" dirty="0"/>
              <a:t>Recent Commercial Applications</a:t>
            </a:r>
          </a:p>
          <a:p>
            <a:pPr lvl="1"/>
            <a:r>
              <a:rPr lang="en-US" sz="2000" dirty="0"/>
              <a:t>Skype</a:t>
            </a:r>
          </a:p>
          <a:p>
            <a:pPr lvl="1"/>
            <a:r>
              <a:rPr lang="en-US" sz="2000" dirty="0" err="1"/>
              <a:t>BitTorrent</a:t>
            </a:r>
            <a:r>
              <a:rPr lang="en-US" sz="2000" dirty="0"/>
              <a:t> becomes legit</a:t>
            </a:r>
          </a:p>
          <a:p>
            <a:pPr lvl="1"/>
            <a:r>
              <a:rPr lang="en-US" sz="2000" dirty="0"/>
              <a:t>P2P TV by Yahoo Japan</a:t>
            </a:r>
          </a:p>
          <a:p>
            <a:r>
              <a:rPr lang="en-US" sz="2400" dirty="0"/>
              <a:t>Research community</a:t>
            </a:r>
          </a:p>
          <a:p>
            <a:pPr lvl="1"/>
            <a:r>
              <a:rPr lang="en-US" sz="2000" dirty="0"/>
              <a:t>P2P File and archival systems: Ivy, </a:t>
            </a:r>
            <a:r>
              <a:rPr lang="en-US" sz="2000" dirty="0" err="1"/>
              <a:t>Kosha</a:t>
            </a:r>
            <a:r>
              <a:rPr lang="en-US" sz="2000" dirty="0"/>
              <a:t>, </a:t>
            </a:r>
            <a:r>
              <a:rPr lang="en-US" sz="2000" dirty="0" err="1"/>
              <a:t>Oceanstore</a:t>
            </a:r>
            <a:r>
              <a:rPr lang="en-US" sz="2000" dirty="0"/>
              <a:t>, CFS</a:t>
            </a:r>
          </a:p>
          <a:p>
            <a:pPr lvl="1"/>
            <a:r>
              <a:rPr lang="en-US" sz="2000" dirty="0"/>
              <a:t>Web caching: Squirrel, Coral</a:t>
            </a:r>
          </a:p>
          <a:p>
            <a:pPr lvl="1"/>
            <a:r>
              <a:rPr lang="en-US" sz="2000" dirty="0"/>
              <a:t>Multicast systems: SCRIBE </a:t>
            </a:r>
          </a:p>
          <a:p>
            <a:pPr lvl="1"/>
            <a:r>
              <a:rPr lang="en-US" sz="2000" dirty="0"/>
              <a:t>P2P DNS: </a:t>
            </a:r>
            <a:r>
              <a:rPr lang="en-US" sz="2000" dirty="0" err="1"/>
              <a:t>CoDNS</a:t>
            </a:r>
            <a:r>
              <a:rPr lang="en-US" sz="2000" dirty="0"/>
              <a:t> and </a:t>
            </a:r>
            <a:r>
              <a:rPr lang="en-US" sz="2000" dirty="0" err="1"/>
              <a:t>CoDoNS</a:t>
            </a:r>
            <a:endParaRPr lang="en-US" sz="2000" dirty="0"/>
          </a:p>
          <a:p>
            <a:pPr lvl="1"/>
            <a:r>
              <a:rPr lang="en-US" sz="2000" dirty="0"/>
              <a:t>Internet routing: RON </a:t>
            </a:r>
          </a:p>
          <a:p>
            <a:pPr lvl="1"/>
            <a:r>
              <a:rPr lang="en-US" sz="2000" dirty="0"/>
              <a:t>Next generation Internet Architecture: I3</a:t>
            </a:r>
          </a:p>
        </p:txBody>
      </p:sp>
      <p:sp>
        <p:nvSpPr>
          <p:cNvPr id="2" name="Slide Number Placeholder 1"/>
          <p:cNvSpPr>
            <a:spLocks noGrp="1"/>
          </p:cNvSpPr>
          <p:nvPr>
            <p:ph type="sldNum" sz="quarter" idx="12"/>
          </p:nvPr>
        </p:nvSpPr>
        <p:spPr/>
        <p:txBody>
          <a:bodyPr/>
          <a:lstStyle/>
          <a:p>
            <a:fld id="{59DED6A1-76E0-4447-BCBE-084AF169C88E}" type="slidenum">
              <a:rPr lang="en-US" smtClean="0"/>
              <a:pPr/>
              <a:t>2</a:t>
            </a:fld>
            <a:endParaRPr lang="en-US"/>
          </a:p>
        </p:txBody>
      </p:sp>
    </p:spTree>
    <p:extLst>
      <p:ext uri="{BB962C8B-B14F-4D97-AF65-F5344CB8AC3E}">
        <p14:creationId xmlns="" xmlns:p14="http://schemas.microsoft.com/office/powerpoint/2010/main" val="135476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9330" name="Rectangle 2"/>
          <p:cNvSpPr>
            <a:spLocks noGrp="1" noChangeArrowheads="1"/>
          </p:cNvSpPr>
          <p:nvPr>
            <p:ph type="title"/>
          </p:nvPr>
        </p:nvSpPr>
        <p:spPr/>
        <p:txBody>
          <a:bodyPr/>
          <a:lstStyle/>
          <a:p>
            <a:r>
              <a:rPr lang="en-US"/>
              <a:t>P2P Systems</a:t>
            </a:r>
          </a:p>
        </p:txBody>
      </p:sp>
      <p:sp>
        <p:nvSpPr>
          <p:cNvPr id="2019331" name="Rectangle 3"/>
          <p:cNvSpPr>
            <a:spLocks noGrp="1" noChangeArrowheads="1"/>
          </p:cNvSpPr>
          <p:nvPr>
            <p:ph type="body" idx="1"/>
          </p:nvPr>
        </p:nvSpPr>
        <p:spPr/>
        <p:txBody>
          <a:bodyPr/>
          <a:lstStyle/>
          <a:p>
            <a:r>
              <a:rPr lang="en-US" sz="2400" dirty="0"/>
              <a:t>How to find the desired information?</a:t>
            </a:r>
          </a:p>
          <a:p>
            <a:pPr lvl="1"/>
            <a:r>
              <a:rPr lang="en-US" sz="2200" dirty="0"/>
              <a:t>Centralized </a:t>
            </a:r>
            <a:r>
              <a:rPr lang="en-US" sz="2200" dirty="0">
                <a:sym typeface="Wingdings" charset="0"/>
              </a:rPr>
              <a:t>structured: Napster</a:t>
            </a:r>
            <a:endParaRPr lang="en-US" sz="2200" dirty="0"/>
          </a:p>
          <a:p>
            <a:pPr lvl="1"/>
            <a:r>
              <a:rPr lang="en-US" sz="2200" dirty="0"/>
              <a:t>Decentralized unstructured: Gnutella</a:t>
            </a:r>
          </a:p>
          <a:p>
            <a:pPr lvl="1"/>
            <a:r>
              <a:rPr lang="en-US" sz="2200" dirty="0"/>
              <a:t>Decentralized structured: </a:t>
            </a:r>
            <a:r>
              <a:rPr lang="en-US" sz="2200" dirty="0">
                <a:solidFill>
                  <a:srgbClr val="FF0000"/>
                </a:solidFill>
              </a:rPr>
              <a:t>Distributed Hash Table</a:t>
            </a:r>
          </a:p>
          <a:p>
            <a:pPr lvl="2"/>
            <a:r>
              <a:rPr lang="en-US" dirty="0"/>
              <a:t>Content Addressable!</a:t>
            </a:r>
          </a:p>
          <a:p>
            <a:pPr>
              <a:buFont typeface="Monotype Sorts" charset="0"/>
              <a:buNone/>
            </a:pPr>
            <a:endParaRPr lang="en-US" sz="2400" dirty="0"/>
          </a:p>
          <a:p>
            <a:r>
              <a:rPr lang="en-US" sz="2400" dirty="0"/>
              <a:t>A DHT provides a hash </a:t>
            </a:r>
            <a:r>
              <a:rPr lang="en-US" sz="2400" dirty="0" smtClean="0"/>
              <a:t>table’s </a:t>
            </a:r>
            <a:r>
              <a:rPr lang="en-US" sz="2400" dirty="0"/>
              <a:t>simple put/get interface</a:t>
            </a:r>
          </a:p>
          <a:p>
            <a:pPr lvl="1"/>
            <a:r>
              <a:rPr lang="en-US" sz="2200" dirty="0"/>
              <a:t>Insert a data object, i.e., key-value pair (</a:t>
            </a:r>
            <a:r>
              <a:rPr lang="en-US" sz="2200" dirty="0" err="1"/>
              <a:t>k,v</a:t>
            </a:r>
            <a:r>
              <a:rPr lang="en-US" sz="2200" dirty="0"/>
              <a:t>)</a:t>
            </a:r>
          </a:p>
          <a:p>
            <a:pPr lvl="1"/>
            <a:r>
              <a:rPr lang="en-US" sz="2200" dirty="0"/>
              <a:t>Retrieve the value v using key k</a:t>
            </a:r>
          </a:p>
        </p:txBody>
      </p:sp>
      <p:grpSp>
        <p:nvGrpSpPr>
          <p:cNvPr id="2019332" name="Group 4"/>
          <p:cNvGrpSpPr>
            <a:grpSpLocks/>
          </p:cNvGrpSpPr>
          <p:nvPr/>
        </p:nvGrpSpPr>
        <p:grpSpPr bwMode="auto">
          <a:xfrm>
            <a:off x="2438400" y="1981200"/>
            <a:ext cx="4114800" cy="4165600"/>
            <a:chOff x="288" y="1056"/>
            <a:chExt cx="1920" cy="2352"/>
          </a:xfrm>
        </p:grpSpPr>
        <p:sp>
          <p:nvSpPr>
            <p:cNvPr id="2019333" name="Oval 5"/>
            <p:cNvSpPr>
              <a:spLocks noChangeArrowheads="1"/>
            </p:cNvSpPr>
            <p:nvPr/>
          </p:nvSpPr>
          <p:spPr bwMode="auto">
            <a:xfrm>
              <a:off x="864" y="1392"/>
              <a:ext cx="768" cy="768"/>
            </a:xfrm>
            <a:prstGeom prst="ellipse">
              <a:avLst/>
            </a:prstGeom>
            <a:solidFill>
              <a:srgbClr val="CCCC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solidFill>
                    <a:srgbClr val="FF00FF"/>
                  </a:solidFill>
                </a:rPr>
                <a:t>Napster</a:t>
              </a:r>
            </a:p>
          </p:txBody>
        </p:sp>
        <p:sp>
          <p:nvSpPr>
            <p:cNvPr id="2019334" name="Oval 6"/>
            <p:cNvSpPr>
              <a:spLocks noChangeArrowheads="1"/>
            </p:cNvSpPr>
            <p:nvPr/>
          </p:nvSpPr>
          <p:spPr bwMode="auto">
            <a:xfrm>
              <a:off x="864" y="3072"/>
              <a:ext cx="336" cy="336"/>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latin typeface="Times New Roman" charset="0"/>
                </a:rPr>
                <a:t>B</a:t>
              </a:r>
            </a:p>
          </p:txBody>
        </p:sp>
        <p:sp>
          <p:nvSpPr>
            <p:cNvPr id="2019335" name="Oval 7"/>
            <p:cNvSpPr>
              <a:spLocks noChangeArrowheads="1"/>
            </p:cNvSpPr>
            <p:nvPr/>
          </p:nvSpPr>
          <p:spPr bwMode="auto">
            <a:xfrm>
              <a:off x="288" y="3072"/>
              <a:ext cx="336" cy="336"/>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latin typeface="Times New Roman" charset="0"/>
                </a:rPr>
                <a:t>A</a:t>
              </a:r>
            </a:p>
          </p:txBody>
        </p:sp>
        <p:sp>
          <p:nvSpPr>
            <p:cNvPr id="2019336" name="Oval 8"/>
            <p:cNvSpPr>
              <a:spLocks noChangeArrowheads="1"/>
            </p:cNvSpPr>
            <p:nvPr/>
          </p:nvSpPr>
          <p:spPr bwMode="auto">
            <a:xfrm>
              <a:off x="1824" y="3072"/>
              <a:ext cx="336" cy="336"/>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400">
                  <a:latin typeface="Times New Roman" charset="0"/>
                </a:rPr>
                <a:t>X</a:t>
              </a:r>
            </a:p>
          </p:txBody>
        </p:sp>
        <p:sp>
          <p:nvSpPr>
            <p:cNvPr id="2019337" name="Text Box 9"/>
            <p:cNvSpPr txBox="1">
              <a:spLocks noChangeArrowheads="1"/>
            </p:cNvSpPr>
            <p:nvPr/>
          </p:nvSpPr>
          <p:spPr bwMode="auto">
            <a:xfrm>
              <a:off x="1344" y="2928"/>
              <a:ext cx="480" cy="3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kumimoji="1" lang="en-US" sz="4000">
                  <a:latin typeface="Times New Roman"/>
                  <a:ea typeface="SimSun" charset="0"/>
                  <a:cs typeface="SimSun" charset="0"/>
                </a:rPr>
                <a:t>…</a:t>
              </a:r>
              <a:endParaRPr kumimoji="1" lang="en-US" sz="4000">
                <a:latin typeface="Tahoma" charset="0"/>
                <a:ea typeface="SimSun" charset="0"/>
                <a:cs typeface="SimSun" charset="0"/>
              </a:endParaRPr>
            </a:p>
          </p:txBody>
        </p:sp>
        <p:sp>
          <p:nvSpPr>
            <p:cNvPr id="2019338" name="Line 10"/>
            <p:cNvSpPr>
              <a:spLocks noChangeShapeType="1"/>
            </p:cNvSpPr>
            <p:nvPr/>
          </p:nvSpPr>
          <p:spPr bwMode="auto">
            <a:xfrm flipH="1">
              <a:off x="480" y="2064"/>
              <a:ext cx="528" cy="1008"/>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39" name="Line 11"/>
            <p:cNvSpPr>
              <a:spLocks noChangeShapeType="1"/>
            </p:cNvSpPr>
            <p:nvPr/>
          </p:nvSpPr>
          <p:spPr bwMode="auto">
            <a:xfrm flipH="1">
              <a:off x="1056" y="2160"/>
              <a:ext cx="144" cy="912"/>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0" name="Line 12"/>
            <p:cNvSpPr>
              <a:spLocks noChangeShapeType="1"/>
            </p:cNvSpPr>
            <p:nvPr/>
          </p:nvSpPr>
          <p:spPr bwMode="auto">
            <a:xfrm>
              <a:off x="1488" y="2064"/>
              <a:ext cx="480" cy="1008"/>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1" name="Text Box 13"/>
            <p:cNvSpPr txBox="1">
              <a:spLocks noChangeArrowheads="1"/>
            </p:cNvSpPr>
            <p:nvPr/>
          </p:nvSpPr>
          <p:spPr bwMode="auto">
            <a:xfrm>
              <a:off x="624" y="1056"/>
              <a:ext cx="1248" cy="2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kumimoji="1" lang="en-US" sz="2400">
                  <a:solidFill>
                    <a:srgbClr val="FF00FF"/>
                  </a:solidFill>
                  <a:ea typeface="SimSun" charset="0"/>
                  <a:cs typeface="SimSun" charset="0"/>
                </a:rPr>
                <a:t>Napster.com</a:t>
              </a:r>
            </a:p>
          </p:txBody>
        </p:sp>
        <p:sp>
          <p:nvSpPr>
            <p:cNvPr id="2019342" name="Rectangle 14"/>
            <p:cNvSpPr>
              <a:spLocks noChangeArrowheads="1"/>
            </p:cNvSpPr>
            <p:nvPr/>
          </p:nvSpPr>
          <p:spPr bwMode="auto">
            <a:xfrm>
              <a:off x="1776" y="1392"/>
              <a:ext cx="432" cy="864"/>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343" name="Line 15"/>
            <p:cNvSpPr>
              <a:spLocks noChangeShapeType="1"/>
            </p:cNvSpPr>
            <p:nvPr/>
          </p:nvSpPr>
          <p:spPr bwMode="auto">
            <a:xfrm>
              <a:off x="1776" y="1488"/>
              <a:ext cx="432" cy="0"/>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4" name="Line 16"/>
            <p:cNvSpPr>
              <a:spLocks noChangeShapeType="1"/>
            </p:cNvSpPr>
            <p:nvPr/>
          </p:nvSpPr>
          <p:spPr bwMode="auto">
            <a:xfrm>
              <a:off x="1776" y="1584"/>
              <a:ext cx="432" cy="0"/>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5" name="Line 17"/>
            <p:cNvSpPr>
              <a:spLocks noChangeShapeType="1"/>
            </p:cNvSpPr>
            <p:nvPr/>
          </p:nvSpPr>
          <p:spPr bwMode="auto">
            <a:xfrm>
              <a:off x="1776" y="1680"/>
              <a:ext cx="432" cy="0"/>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6" name="Line 18"/>
            <p:cNvSpPr>
              <a:spLocks noChangeShapeType="1"/>
            </p:cNvSpPr>
            <p:nvPr/>
          </p:nvSpPr>
          <p:spPr bwMode="auto">
            <a:xfrm>
              <a:off x="1776" y="1776"/>
              <a:ext cx="432" cy="0"/>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7" name="Line 19"/>
            <p:cNvSpPr>
              <a:spLocks noChangeShapeType="1"/>
            </p:cNvSpPr>
            <p:nvPr/>
          </p:nvSpPr>
          <p:spPr bwMode="auto">
            <a:xfrm>
              <a:off x="1776" y="1872"/>
              <a:ext cx="432" cy="0"/>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8" name="Line 20"/>
            <p:cNvSpPr>
              <a:spLocks noChangeShapeType="1"/>
            </p:cNvSpPr>
            <p:nvPr/>
          </p:nvSpPr>
          <p:spPr bwMode="auto">
            <a:xfrm>
              <a:off x="1968" y="1968"/>
              <a:ext cx="0" cy="192"/>
            </a:xfrm>
            <a:prstGeom prst="line">
              <a:avLst/>
            </a:prstGeom>
            <a:noFill/>
            <a:ln w="57150">
              <a:solidFill>
                <a:schemeClr val="tx1"/>
              </a:solidFill>
              <a:prstDash val="sysDot"/>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19349" name="Line 21"/>
            <p:cNvSpPr>
              <a:spLocks noChangeShapeType="1"/>
            </p:cNvSpPr>
            <p:nvPr/>
          </p:nvSpPr>
          <p:spPr bwMode="auto">
            <a:xfrm>
              <a:off x="1968" y="1392"/>
              <a:ext cx="0" cy="480"/>
            </a:xfrm>
            <a:prstGeom prst="line">
              <a:avLst/>
            </a:prstGeom>
            <a:noFill/>
            <a:ln w="9525">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grpSp>
        <p:nvGrpSpPr>
          <p:cNvPr id="2019350" name="Group 22"/>
          <p:cNvGrpSpPr>
            <a:grpSpLocks/>
          </p:cNvGrpSpPr>
          <p:nvPr/>
        </p:nvGrpSpPr>
        <p:grpSpPr bwMode="auto">
          <a:xfrm>
            <a:off x="1219200" y="2286000"/>
            <a:ext cx="6477000" cy="4065588"/>
            <a:chOff x="672" y="816"/>
            <a:chExt cx="4896" cy="3201"/>
          </a:xfrm>
        </p:grpSpPr>
        <p:sp>
          <p:nvSpPr>
            <p:cNvPr id="2019351" name="Line 23"/>
            <p:cNvSpPr>
              <a:spLocks noChangeShapeType="1"/>
            </p:cNvSpPr>
            <p:nvPr/>
          </p:nvSpPr>
          <p:spPr bwMode="auto">
            <a:xfrm>
              <a:off x="1296" y="960"/>
              <a:ext cx="912" cy="672"/>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52" name="Line 24"/>
            <p:cNvSpPr>
              <a:spLocks noChangeShapeType="1"/>
            </p:cNvSpPr>
            <p:nvPr/>
          </p:nvSpPr>
          <p:spPr bwMode="auto">
            <a:xfrm flipH="1">
              <a:off x="4608" y="1728"/>
              <a:ext cx="144" cy="768"/>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53" name="Line 25"/>
            <p:cNvSpPr>
              <a:spLocks noChangeShapeType="1"/>
            </p:cNvSpPr>
            <p:nvPr/>
          </p:nvSpPr>
          <p:spPr bwMode="auto">
            <a:xfrm flipH="1">
              <a:off x="3360" y="1680"/>
              <a:ext cx="1440" cy="0"/>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54" name="Line 26"/>
            <p:cNvSpPr>
              <a:spLocks noChangeShapeType="1"/>
            </p:cNvSpPr>
            <p:nvPr/>
          </p:nvSpPr>
          <p:spPr bwMode="auto">
            <a:xfrm flipH="1">
              <a:off x="1920" y="2736"/>
              <a:ext cx="816" cy="144"/>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55" name="Line 27"/>
            <p:cNvSpPr>
              <a:spLocks noChangeShapeType="1"/>
            </p:cNvSpPr>
            <p:nvPr/>
          </p:nvSpPr>
          <p:spPr bwMode="auto">
            <a:xfrm flipH="1" flipV="1">
              <a:off x="4080" y="1104"/>
              <a:ext cx="528" cy="384"/>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56" name="Oval 28"/>
            <p:cNvSpPr>
              <a:spLocks noChangeArrowheads="1"/>
            </p:cNvSpPr>
            <p:nvPr/>
          </p:nvSpPr>
          <p:spPr bwMode="auto">
            <a:xfrm>
              <a:off x="4416" y="2496"/>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20000"/>
                </a:spcBef>
                <a:buClr>
                  <a:schemeClr val="tx2"/>
                </a:buClr>
                <a:buSzPct val="75000"/>
                <a:buFont typeface="Wingdings" charset="0"/>
                <a:buNone/>
              </a:pPr>
              <a:r>
                <a:rPr lang="en-US" altLang="zh-CN" sz="3200">
                  <a:solidFill>
                    <a:schemeClr val="tx2"/>
                  </a:solidFill>
                  <a:effectLst>
                    <a:outerShdw blurRad="38100" dist="38100" dir="2700000" algn="tl">
                      <a:srgbClr val="FFFFFF"/>
                    </a:outerShdw>
                  </a:effectLst>
                  <a:latin typeface="Times New Roman" charset="0"/>
                  <a:ea typeface="SimSun" charset="0"/>
                  <a:cs typeface="SimSun" charset="0"/>
                </a:rPr>
                <a:t>P</a:t>
              </a:r>
            </a:p>
          </p:txBody>
        </p:sp>
        <p:sp>
          <p:nvSpPr>
            <p:cNvPr id="2019357" name="Oval 29"/>
            <p:cNvSpPr>
              <a:spLocks noChangeArrowheads="1"/>
            </p:cNvSpPr>
            <p:nvPr/>
          </p:nvSpPr>
          <p:spPr bwMode="auto">
            <a:xfrm>
              <a:off x="4608" y="1488"/>
              <a:ext cx="288" cy="288"/>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358" name="Oval 30"/>
            <p:cNvSpPr>
              <a:spLocks noChangeArrowheads="1"/>
            </p:cNvSpPr>
            <p:nvPr/>
          </p:nvSpPr>
          <p:spPr bwMode="auto">
            <a:xfrm>
              <a:off x="3696" y="960"/>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359" name="Line 31"/>
            <p:cNvSpPr>
              <a:spLocks noChangeShapeType="1"/>
            </p:cNvSpPr>
            <p:nvPr/>
          </p:nvSpPr>
          <p:spPr bwMode="auto">
            <a:xfrm>
              <a:off x="3936" y="1152"/>
              <a:ext cx="672" cy="432"/>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60" name="Oval 32"/>
            <p:cNvSpPr>
              <a:spLocks noChangeArrowheads="1"/>
            </p:cNvSpPr>
            <p:nvPr/>
          </p:nvSpPr>
          <p:spPr bwMode="auto">
            <a:xfrm>
              <a:off x="2880" y="2688"/>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20000"/>
                </a:spcBef>
                <a:buClr>
                  <a:schemeClr val="tx2"/>
                </a:buClr>
                <a:buSzPct val="75000"/>
                <a:buFont typeface="Wingdings" charset="0"/>
                <a:buNone/>
              </a:pPr>
              <a:endParaRPr lang="en-US" sz="3200">
                <a:solidFill>
                  <a:schemeClr val="tx2"/>
                </a:solidFill>
                <a:effectLst>
                  <a:outerShdw blurRad="38100" dist="38100" dir="2700000" algn="tl">
                    <a:srgbClr val="FFFFFF"/>
                  </a:outerShdw>
                </a:effectLst>
                <a:latin typeface="Times New Roman" charset="0"/>
                <a:ea typeface="SimSun" charset="0"/>
                <a:cs typeface="SimSun" charset="0"/>
              </a:endParaRPr>
            </a:p>
          </p:txBody>
        </p:sp>
        <p:sp>
          <p:nvSpPr>
            <p:cNvPr id="2019361" name="Line 33"/>
            <p:cNvSpPr>
              <a:spLocks noChangeShapeType="1"/>
            </p:cNvSpPr>
            <p:nvPr/>
          </p:nvSpPr>
          <p:spPr bwMode="auto">
            <a:xfrm flipV="1">
              <a:off x="3168" y="2688"/>
              <a:ext cx="1296" cy="144"/>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62" name="Oval 34"/>
            <p:cNvSpPr>
              <a:spLocks noChangeArrowheads="1"/>
            </p:cNvSpPr>
            <p:nvPr/>
          </p:nvSpPr>
          <p:spPr bwMode="auto">
            <a:xfrm>
              <a:off x="1584" y="2832"/>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363" name="Line 35"/>
            <p:cNvSpPr>
              <a:spLocks noChangeShapeType="1"/>
            </p:cNvSpPr>
            <p:nvPr/>
          </p:nvSpPr>
          <p:spPr bwMode="auto">
            <a:xfrm>
              <a:off x="2400" y="1776"/>
              <a:ext cx="624" cy="1056"/>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64" name="Oval 36"/>
            <p:cNvSpPr>
              <a:spLocks noChangeArrowheads="1"/>
            </p:cNvSpPr>
            <p:nvPr/>
          </p:nvSpPr>
          <p:spPr bwMode="auto">
            <a:xfrm>
              <a:off x="2160" y="1536"/>
              <a:ext cx="288" cy="288"/>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20000"/>
                </a:spcBef>
                <a:buClr>
                  <a:schemeClr val="tx2"/>
                </a:buClr>
                <a:buSzPct val="75000"/>
                <a:buFont typeface="Wingdings" charset="0"/>
                <a:buNone/>
              </a:pPr>
              <a:endParaRPr lang="en-US" sz="2800">
                <a:effectLst>
                  <a:outerShdw blurRad="38100" dist="38100" dir="2700000" algn="tl">
                    <a:srgbClr val="FFFFFF"/>
                  </a:outerShdw>
                </a:effectLst>
                <a:latin typeface="Times New Roman" charset="0"/>
                <a:ea typeface="SimSun" charset="0"/>
                <a:cs typeface="SimSun" charset="0"/>
              </a:endParaRPr>
            </a:p>
          </p:txBody>
        </p:sp>
        <p:sp>
          <p:nvSpPr>
            <p:cNvPr id="2019365" name="Line 37"/>
            <p:cNvSpPr>
              <a:spLocks noChangeShapeType="1"/>
            </p:cNvSpPr>
            <p:nvPr/>
          </p:nvSpPr>
          <p:spPr bwMode="auto">
            <a:xfrm flipH="1">
              <a:off x="3408" y="1152"/>
              <a:ext cx="336" cy="528"/>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66" name="Line 38"/>
            <p:cNvSpPr>
              <a:spLocks noChangeShapeType="1"/>
            </p:cNvSpPr>
            <p:nvPr/>
          </p:nvSpPr>
          <p:spPr bwMode="auto">
            <a:xfrm flipV="1">
              <a:off x="1728" y="2832"/>
              <a:ext cx="1296" cy="144"/>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67" name="Oval 39"/>
            <p:cNvSpPr>
              <a:spLocks noChangeArrowheads="1"/>
            </p:cNvSpPr>
            <p:nvPr/>
          </p:nvSpPr>
          <p:spPr bwMode="auto">
            <a:xfrm>
              <a:off x="1152" y="816"/>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368" name="Text Box 40"/>
            <p:cNvSpPr txBox="1">
              <a:spLocks noChangeArrowheads="1"/>
            </p:cNvSpPr>
            <p:nvPr/>
          </p:nvSpPr>
          <p:spPr bwMode="auto">
            <a:xfrm>
              <a:off x="815" y="3265"/>
              <a:ext cx="2240" cy="556"/>
            </a:xfrm>
            <a:prstGeom prst="rect">
              <a:avLst/>
            </a:prstGeom>
            <a:noFill/>
            <a:ln w="9525">
              <a:solidFill>
                <a:srgbClr val="FF99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5000"/>
                <a:buFont typeface="Wingdings" charset="0"/>
                <a:buNone/>
              </a:pPr>
              <a:r>
                <a:rPr lang="en-US" altLang="zh-CN">
                  <a:ea typeface="SimSun" charset="0"/>
                  <a:cs typeface="SimSun" charset="0"/>
                </a:rPr>
                <a:t>P:   a node looking for a file</a:t>
              </a:r>
            </a:p>
            <a:p>
              <a:pPr>
                <a:spcBef>
                  <a:spcPct val="20000"/>
                </a:spcBef>
                <a:buClr>
                  <a:schemeClr val="tx2"/>
                </a:buClr>
                <a:buSzPct val="75000"/>
                <a:buFont typeface="Wingdings" charset="0"/>
                <a:buNone/>
              </a:pPr>
              <a:r>
                <a:rPr lang="en-US" altLang="zh-CN">
                  <a:ea typeface="SimSun" charset="0"/>
                  <a:cs typeface="SimSun" charset="0"/>
                </a:rPr>
                <a:t>O:  offerer of the file</a:t>
              </a:r>
            </a:p>
          </p:txBody>
        </p:sp>
        <p:sp>
          <p:nvSpPr>
            <p:cNvPr id="2019369" name="Text Box 41"/>
            <p:cNvSpPr txBox="1">
              <a:spLocks noChangeArrowheads="1"/>
            </p:cNvSpPr>
            <p:nvPr/>
          </p:nvSpPr>
          <p:spPr bwMode="auto">
            <a:xfrm>
              <a:off x="3637" y="2988"/>
              <a:ext cx="311" cy="4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5000"/>
                <a:buFont typeface="Wingdings" charset="0"/>
                <a:buChar char="n"/>
              </a:pPr>
              <a:endParaRPr lang="en-US" sz="3200">
                <a:effectLst>
                  <a:outerShdw blurRad="38100" dist="38100" dir="2700000" algn="tl">
                    <a:srgbClr val="DDDDDD"/>
                  </a:outerShdw>
                </a:effectLst>
                <a:latin typeface="Times New Roman" charset="0"/>
                <a:ea typeface="SimSun" charset="0"/>
                <a:cs typeface="SimSun" charset="0"/>
              </a:endParaRPr>
            </a:p>
          </p:txBody>
        </p:sp>
        <p:sp>
          <p:nvSpPr>
            <p:cNvPr id="2019370" name="Line 42"/>
            <p:cNvSpPr>
              <a:spLocks noChangeShapeType="1"/>
            </p:cNvSpPr>
            <p:nvPr/>
          </p:nvSpPr>
          <p:spPr bwMode="auto">
            <a:xfrm flipV="1">
              <a:off x="3744" y="3264"/>
              <a:ext cx="336" cy="96"/>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1" name="Line 43"/>
            <p:cNvSpPr>
              <a:spLocks noChangeShapeType="1"/>
            </p:cNvSpPr>
            <p:nvPr/>
          </p:nvSpPr>
          <p:spPr bwMode="auto">
            <a:xfrm flipV="1">
              <a:off x="3744" y="3504"/>
              <a:ext cx="336" cy="96"/>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2" name="Text Box 44"/>
            <p:cNvSpPr txBox="1">
              <a:spLocks noChangeArrowheads="1"/>
            </p:cNvSpPr>
            <p:nvPr/>
          </p:nvSpPr>
          <p:spPr bwMode="auto">
            <a:xfrm>
              <a:off x="4166" y="3129"/>
              <a:ext cx="994" cy="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5000"/>
                <a:buFont typeface="Wingdings" charset="0"/>
                <a:buNone/>
              </a:pPr>
              <a:r>
                <a:rPr lang="en-US" altLang="zh-CN" sz="2000">
                  <a:ea typeface="SimSun" charset="0"/>
                  <a:cs typeface="SimSun" charset="0"/>
                </a:rPr>
                <a:t>Query</a:t>
              </a:r>
            </a:p>
            <a:p>
              <a:pPr>
                <a:spcBef>
                  <a:spcPct val="20000"/>
                </a:spcBef>
                <a:buClr>
                  <a:schemeClr val="tx2"/>
                </a:buClr>
                <a:buSzPct val="75000"/>
                <a:buFont typeface="Wingdings" charset="0"/>
                <a:buNone/>
              </a:pPr>
              <a:r>
                <a:rPr lang="en-US" altLang="zh-CN" sz="2000">
                  <a:ea typeface="SimSun" charset="0"/>
                  <a:cs typeface="SimSun" charset="0"/>
                </a:rPr>
                <a:t>QueryHit</a:t>
              </a:r>
            </a:p>
            <a:p>
              <a:pPr>
                <a:spcBef>
                  <a:spcPct val="20000"/>
                </a:spcBef>
                <a:buClr>
                  <a:schemeClr val="tx2"/>
                </a:buClr>
                <a:buSzPct val="75000"/>
                <a:buFont typeface="Wingdings" charset="0"/>
                <a:buNone/>
              </a:pPr>
              <a:r>
                <a:rPr lang="en-US" altLang="zh-CN" sz="2000">
                  <a:ea typeface="SimSun" charset="0"/>
                  <a:cs typeface="SimSun" charset="0"/>
                </a:rPr>
                <a:t>Download</a:t>
              </a:r>
            </a:p>
          </p:txBody>
        </p:sp>
        <p:sp>
          <p:nvSpPr>
            <p:cNvPr id="2019373" name="Line 45"/>
            <p:cNvSpPr>
              <a:spLocks noChangeShapeType="1"/>
            </p:cNvSpPr>
            <p:nvPr/>
          </p:nvSpPr>
          <p:spPr bwMode="auto">
            <a:xfrm flipV="1">
              <a:off x="4704" y="1872"/>
              <a:ext cx="96" cy="624"/>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4" name="Line 46"/>
            <p:cNvSpPr>
              <a:spLocks noChangeShapeType="1"/>
            </p:cNvSpPr>
            <p:nvPr/>
          </p:nvSpPr>
          <p:spPr bwMode="auto">
            <a:xfrm flipH="1">
              <a:off x="3312" y="2784"/>
              <a:ext cx="1104" cy="144"/>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5" name="Line 47"/>
            <p:cNvSpPr>
              <a:spLocks noChangeShapeType="1"/>
            </p:cNvSpPr>
            <p:nvPr/>
          </p:nvSpPr>
          <p:spPr bwMode="auto">
            <a:xfrm flipH="1" flipV="1">
              <a:off x="2544" y="1824"/>
              <a:ext cx="480" cy="816"/>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6" name="Line 48"/>
            <p:cNvSpPr>
              <a:spLocks noChangeShapeType="1"/>
            </p:cNvSpPr>
            <p:nvPr/>
          </p:nvSpPr>
          <p:spPr bwMode="auto">
            <a:xfrm>
              <a:off x="2352" y="1920"/>
              <a:ext cx="480" cy="768"/>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7" name="Line 49"/>
            <p:cNvSpPr>
              <a:spLocks noChangeShapeType="1"/>
            </p:cNvSpPr>
            <p:nvPr/>
          </p:nvSpPr>
          <p:spPr bwMode="auto">
            <a:xfrm flipV="1">
              <a:off x="3216" y="2592"/>
              <a:ext cx="1104" cy="144"/>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8" name="Line 50"/>
            <p:cNvSpPr>
              <a:spLocks noChangeShapeType="1"/>
            </p:cNvSpPr>
            <p:nvPr/>
          </p:nvSpPr>
          <p:spPr bwMode="auto">
            <a:xfrm flipH="1" flipV="1">
              <a:off x="1632" y="1104"/>
              <a:ext cx="528" cy="384"/>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79" name="Line 51"/>
            <p:cNvSpPr>
              <a:spLocks noChangeShapeType="1"/>
            </p:cNvSpPr>
            <p:nvPr/>
          </p:nvSpPr>
          <p:spPr bwMode="auto">
            <a:xfrm flipH="1">
              <a:off x="3408" y="1200"/>
              <a:ext cx="192" cy="288"/>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80" name="Oval 52"/>
            <p:cNvSpPr>
              <a:spLocks noChangeArrowheads="1"/>
            </p:cNvSpPr>
            <p:nvPr/>
          </p:nvSpPr>
          <p:spPr bwMode="auto">
            <a:xfrm>
              <a:off x="3216" y="1536"/>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381" name="Line 53"/>
            <p:cNvSpPr>
              <a:spLocks noChangeShapeType="1"/>
            </p:cNvSpPr>
            <p:nvPr/>
          </p:nvSpPr>
          <p:spPr bwMode="auto">
            <a:xfrm flipH="1">
              <a:off x="3696" y="1776"/>
              <a:ext cx="864" cy="0"/>
            </a:xfrm>
            <a:prstGeom prst="line">
              <a:avLst/>
            </a:prstGeom>
            <a:noFill/>
            <a:ln w="28575">
              <a:solidFill>
                <a:srgbClr val="FF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82" name="Oval 54"/>
            <p:cNvSpPr>
              <a:spLocks noChangeArrowheads="1"/>
            </p:cNvSpPr>
            <p:nvPr/>
          </p:nvSpPr>
          <p:spPr bwMode="auto">
            <a:xfrm>
              <a:off x="2160" y="1536"/>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20000"/>
                </a:spcBef>
                <a:buClr>
                  <a:schemeClr val="tx2"/>
                </a:buClr>
                <a:buSzPct val="75000"/>
                <a:buFont typeface="Wingdings" charset="0"/>
                <a:buNone/>
              </a:pPr>
              <a:r>
                <a:rPr lang="en-US" altLang="zh-CN" sz="2400">
                  <a:solidFill>
                    <a:schemeClr val="tx2"/>
                  </a:solidFill>
                  <a:effectLst>
                    <a:outerShdw blurRad="38100" dist="38100" dir="2700000" algn="tl">
                      <a:srgbClr val="FFFFFF"/>
                    </a:outerShdw>
                  </a:effectLst>
                  <a:latin typeface="Times New Roman" charset="0"/>
                  <a:ea typeface="SimSun" charset="0"/>
                  <a:cs typeface="SimSun" charset="0"/>
                </a:rPr>
                <a:t>O</a:t>
              </a:r>
            </a:p>
          </p:txBody>
        </p:sp>
        <p:sp>
          <p:nvSpPr>
            <p:cNvPr id="2019383" name="Text Box 55"/>
            <p:cNvSpPr txBox="1">
              <a:spLocks noChangeArrowheads="1"/>
            </p:cNvSpPr>
            <p:nvPr/>
          </p:nvSpPr>
          <p:spPr bwMode="auto">
            <a:xfrm>
              <a:off x="2400" y="1343"/>
              <a:ext cx="624" cy="2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Clr>
                  <a:schemeClr val="tx2"/>
                </a:buClr>
                <a:buSzPct val="75000"/>
                <a:buFont typeface="Wingdings" charset="0"/>
                <a:buNone/>
              </a:pPr>
              <a:r>
                <a:rPr lang="en-US" altLang="zh-CN">
                  <a:ea typeface="SimSun" charset="0"/>
                  <a:cs typeface="SimSun" charset="0"/>
                </a:rPr>
                <a:t>Match</a:t>
              </a:r>
            </a:p>
          </p:txBody>
        </p:sp>
        <p:sp>
          <p:nvSpPr>
            <p:cNvPr id="2019384" name="Line 56"/>
            <p:cNvSpPr>
              <a:spLocks noChangeShapeType="1"/>
            </p:cNvSpPr>
            <p:nvPr/>
          </p:nvSpPr>
          <p:spPr bwMode="auto">
            <a:xfrm>
              <a:off x="2448" y="1680"/>
              <a:ext cx="2016" cy="864"/>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85" name="Oval 57"/>
            <p:cNvSpPr>
              <a:spLocks noChangeArrowheads="1"/>
            </p:cNvSpPr>
            <p:nvPr/>
          </p:nvSpPr>
          <p:spPr bwMode="auto">
            <a:xfrm>
              <a:off x="4608" y="1488"/>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spcBef>
                  <a:spcPct val="20000"/>
                </a:spcBef>
                <a:buClr>
                  <a:schemeClr val="tx2"/>
                </a:buClr>
                <a:buSzPct val="75000"/>
                <a:buFont typeface="Wingdings" charset="0"/>
                <a:buNone/>
              </a:pPr>
              <a:r>
                <a:rPr lang="en-US" altLang="zh-CN" sz="2400">
                  <a:solidFill>
                    <a:schemeClr val="tx2"/>
                  </a:solidFill>
                  <a:effectLst>
                    <a:outerShdw blurRad="38100" dist="38100" dir="2700000" algn="tl">
                      <a:srgbClr val="FFFFFF"/>
                    </a:outerShdw>
                  </a:effectLst>
                  <a:latin typeface="Times New Roman" charset="0"/>
                  <a:ea typeface="SimSun" charset="0"/>
                  <a:cs typeface="SimSun" charset="0"/>
                </a:rPr>
                <a:t>O</a:t>
              </a:r>
            </a:p>
          </p:txBody>
        </p:sp>
        <p:sp>
          <p:nvSpPr>
            <p:cNvPr id="2019386" name="Line 58"/>
            <p:cNvSpPr>
              <a:spLocks noChangeShapeType="1"/>
            </p:cNvSpPr>
            <p:nvPr/>
          </p:nvSpPr>
          <p:spPr bwMode="auto">
            <a:xfrm flipH="1">
              <a:off x="4512" y="1776"/>
              <a:ext cx="144" cy="67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87" name="Text Box 59"/>
            <p:cNvSpPr txBox="1">
              <a:spLocks noChangeArrowheads="1"/>
            </p:cNvSpPr>
            <p:nvPr/>
          </p:nvSpPr>
          <p:spPr bwMode="auto">
            <a:xfrm>
              <a:off x="4944" y="1393"/>
              <a:ext cx="624" cy="2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Clr>
                  <a:schemeClr val="tx2"/>
                </a:buClr>
                <a:buSzPct val="75000"/>
                <a:buFont typeface="Wingdings" charset="0"/>
                <a:buNone/>
              </a:pPr>
              <a:r>
                <a:rPr lang="en-US" altLang="zh-CN">
                  <a:ea typeface="SimSun" charset="0"/>
                  <a:cs typeface="SimSun" charset="0"/>
                </a:rPr>
                <a:t>Match</a:t>
              </a:r>
              <a:endParaRPr lang="en-US" altLang="zh-CN" sz="2000">
                <a:ea typeface="SimSun" charset="0"/>
                <a:cs typeface="SimSun" charset="0"/>
              </a:endParaRPr>
            </a:p>
          </p:txBody>
        </p:sp>
        <p:sp>
          <p:nvSpPr>
            <p:cNvPr id="2019388" name="Line 60"/>
            <p:cNvSpPr>
              <a:spLocks noChangeShapeType="1"/>
            </p:cNvSpPr>
            <p:nvPr/>
          </p:nvSpPr>
          <p:spPr bwMode="auto">
            <a:xfrm flipV="1">
              <a:off x="3792" y="3744"/>
              <a:ext cx="288" cy="96"/>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9389" name="Oval 61"/>
            <p:cNvSpPr>
              <a:spLocks noChangeArrowheads="1"/>
            </p:cNvSpPr>
            <p:nvPr/>
          </p:nvSpPr>
          <p:spPr bwMode="auto">
            <a:xfrm>
              <a:off x="672" y="1536"/>
              <a:ext cx="288" cy="288"/>
            </a:xfrm>
            <a:prstGeom prst="ellipse">
              <a:avLst/>
            </a:prstGeom>
            <a:solidFill>
              <a:srgbClr val="FF00FF"/>
            </a:solidFill>
            <a:ln w="9525">
              <a:solidFill>
                <a:srgbClr val="4A37B9"/>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390" name="Line 62"/>
            <p:cNvSpPr>
              <a:spLocks noChangeShapeType="1"/>
            </p:cNvSpPr>
            <p:nvPr/>
          </p:nvSpPr>
          <p:spPr bwMode="auto">
            <a:xfrm flipH="1">
              <a:off x="864" y="1056"/>
              <a:ext cx="384" cy="576"/>
            </a:xfrm>
            <a:prstGeom prst="line">
              <a:avLst/>
            </a:prstGeom>
            <a:noFill/>
            <a:ln w="1905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2019391" name="Group 63"/>
          <p:cNvGrpSpPr>
            <a:grpSpLocks/>
          </p:cNvGrpSpPr>
          <p:nvPr/>
        </p:nvGrpSpPr>
        <p:grpSpPr bwMode="auto">
          <a:xfrm>
            <a:off x="1360488" y="3179763"/>
            <a:ext cx="6183312" cy="3221037"/>
            <a:chOff x="480" y="1065"/>
            <a:chExt cx="5073" cy="2762"/>
          </a:xfrm>
        </p:grpSpPr>
        <p:pic>
          <p:nvPicPr>
            <p:cNvPr id="2019392" name="Picture 64"/>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44" y="1740"/>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393" name="Picture 65"/>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04" y="18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394" name="Picture 66"/>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44" y="2364"/>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395" name="Picture 67"/>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264" y="2940"/>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396" name="Picture 68"/>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92" y="231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397" name="Picture 69"/>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632" y="3132"/>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398" name="Picture 70"/>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320" y="1404"/>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399" name="Picture 71"/>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704" y="2460"/>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400" name="Picture 72"/>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688" y="1308"/>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19401" name="Line 73"/>
            <p:cNvSpPr>
              <a:spLocks noChangeShapeType="1"/>
            </p:cNvSpPr>
            <p:nvPr/>
          </p:nvSpPr>
          <p:spPr bwMode="auto">
            <a:xfrm>
              <a:off x="1488" y="2028"/>
              <a:ext cx="0" cy="33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2" name="Line 74"/>
            <p:cNvSpPr>
              <a:spLocks noChangeShapeType="1"/>
            </p:cNvSpPr>
            <p:nvPr/>
          </p:nvSpPr>
          <p:spPr bwMode="auto">
            <a:xfrm flipV="1">
              <a:off x="1584" y="1404"/>
              <a:ext cx="1152" cy="38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3" name="Line 75"/>
            <p:cNvSpPr>
              <a:spLocks noChangeShapeType="1"/>
            </p:cNvSpPr>
            <p:nvPr/>
          </p:nvSpPr>
          <p:spPr bwMode="auto">
            <a:xfrm flipH="1">
              <a:off x="2736" y="1596"/>
              <a:ext cx="96" cy="72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4" name="Line 76"/>
            <p:cNvSpPr>
              <a:spLocks noChangeShapeType="1"/>
            </p:cNvSpPr>
            <p:nvPr/>
          </p:nvSpPr>
          <p:spPr bwMode="auto">
            <a:xfrm>
              <a:off x="1488" y="2652"/>
              <a:ext cx="192" cy="48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5" name="Line 77"/>
            <p:cNvSpPr>
              <a:spLocks noChangeShapeType="1"/>
            </p:cNvSpPr>
            <p:nvPr/>
          </p:nvSpPr>
          <p:spPr bwMode="auto">
            <a:xfrm flipH="1">
              <a:off x="1872" y="2604"/>
              <a:ext cx="768" cy="52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6" name="Line 78"/>
            <p:cNvSpPr>
              <a:spLocks noChangeShapeType="1"/>
            </p:cNvSpPr>
            <p:nvPr/>
          </p:nvSpPr>
          <p:spPr bwMode="auto">
            <a:xfrm>
              <a:off x="2976" y="1404"/>
              <a:ext cx="576" cy="48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7" name="Line 79"/>
            <p:cNvSpPr>
              <a:spLocks noChangeShapeType="1"/>
            </p:cNvSpPr>
            <p:nvPr/>
          </p:nvSpPr>
          <p:spPr bwMode="auto">
            <a:xfrm flipV="1">
              <a:off x="2832" y="1980"/>
              <a:ext cx="672" cy="43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8" name="Line 80"/>
            <p:cNvSpPr>
              <a:spLocks noChangeShapeType="1"/>
            </p:cNvSpPr>
            <p:nvPr/>
          </p:nvSpPr>
          <p:spPr bwMode="auto">
            <a:xfrm flipH="1">
              <a:off x="3408" y="2124"/>
              <a:ext cx="192" cy="76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09" name="Line 81"/>
            <p:cNvSpPr>
              <a:spLocks noChangeShapeType="1"/>
            </p:cNvSpPr>
            <p:nvPr/>
          </p:nvSpPr>
          <p:spPr bwMode="auto">
            <a:xfrm flipV="1">
              <a:off x="1968" y="3084"/>
              <a:ext cx="1296"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10" name="Line 82"/>
            <p:cNvSpPr>
              <a:spLocks noChangeShapeType="1"/>
            </p:cNvSpPr>
            <p:nvPr/>
          </p:nvSpPr>
          <p:spPr bwMode="auto">
            <a:xfrm>
              <a:off x="2832" y="2556"/>
              <a:ext cx="480" cy="38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11" name="Line 83"/>
            <p:cNvSpPr>
              <a:spLocks noChangeShapeType="1"/>
            </p:cNvSpPr>
            <p:nvPr/>
          </p:nvSpPr>
          <p:spPr bwMode="auto">
            <a:xfrm>
              <a:off x="2976" y="1356"/>
              <a:ext cx="1344"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12" name="Line 84"/>
            <p:cNvSpPr>
              <a:spLocks noChangeShapeType="1"/>
            </p:cNvSpPr>
            <p:nvPr/>
          </p:nvSpPr>
          <p:spPr bwMode="auto">
            <a:xfrm>
              <a:off x="4464" y="1692"/>
              <a:ext cx="336" cy="76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13" name="Line 85"/>
            <p:cNvSpPr>
              <a:spLocks noChangeShapeType="1"/>
            </p:cNvSpPr>
            <p:nvPr/>
          </p:nvSpPr>
          <p:spPr bwMode="auto">
            <a:xfrm>
              <a:off x="3744" y="2076"/>
              <a:ext cx="960" cy="52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14" name="Line 86"/>
            <p:cNvSpPr>
              <a:spLocks noChangeShapeType="1"/>
            </p:cNvSpPr>
            <p:nvPr/>
          </p:nvSpPr>
          <p:spPr bwMode="auto">
            <a:xfrm flipV="1">
              <a:off x="3504" y="2652"/>
              <a:ext cx="1200" cy="38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15" name="Line 87"/>
            <p:cNvSpPr>
              <a:spLocks noChangeShapeType="1"/>
            </p:cNvSpPr>
            <p:nvPr/>
          </p:nvSpPr>
          <p:spPr bwMode="auto">
            <a:xfrm>
              <a:off x="1680" y="1932"/>
              <a:ext cx="912" cy="48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019416" name="Picture 88"/>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752" y="3228"/>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2019417" name="Picture 89"/>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68" y="30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2019418" name="Line 90"/>
            <p:cNvSpPr>
              <a:spLocks noChangeShapeType="1"/>
            </p:cNvSpPr>
            <p:nvPr/>
          </p:nvSpPr>
          <p:spPr bwMode="auto">
            <a:xfrm flipH="1">
              <a:off x="1056" y="2652"/>
              <a:ext cx="384" cy="38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19" name="Line 91"/>
            <p:cNvSpPr>
              <a:spLocks noChangeShapeType="1"/>
            </p:cNvSpPr>
            <p:nvPr/>
          </p:nvSpPr>
          <p:spPr bwMode="auto">
            <a:xfrm>
              <a:off x="1056" y="3132"/>
              <a:ext cx="576" cy="9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20" name="Line 92"/>
            <p:cNvSpPr>
              <a:spLocks noChangeShapeType="1"/>
            </p:cNvSpPr>
            <p:nvPr/>
          </p:nvSpPr>
          <p:spPr bwMode="auto">
            <a:xfrm>
              <a:off x="4848" y="2748"/>
              <a:ext cx="48" cy="48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21" name="Line 93"/>
            <p:cNvSpPr>
              <a:spLocks noChangeShapeType="1"/>
            </p:cNvSpPr>
            <p:nvPr/>
          </p:nvSpPr>
          <p:spPr bwMode="auto">
            <a:xfrm>
              <a:off x="3504" y="3084"/>
              <a:ext cx="1248" cy="33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22" name="Line 94"/>
            <p:cNvSpPr>
              <a:spLocks noChangeShapeType="1"/>
            </p:cNvSpPr>
            <p:nvPr/>
          </p:nvSpPr>
          <p:spPr bwMode="auto">
            <a:xfrm flipH="1" flipV="1">
              <a:off x="4800" y="2748"/>
              <a:ext cx="48" cy="432"/>
            </a:xfrm>
            <a:prstGeom prst="line">
              <a:avLst/>
            </a:prstGeom>
            <a:noFill/>
            <a:ln w="2857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23" name="Line 95"/>
            <p:cNvSpPr>
              <a:spLocks noChangeShapeType="1"/>
            </p:cNvSpPr>
            <p:nvPr/>
          </p:nvSpPr>
          <p:spPr bwMode="auto">
            <a:xfrm flipH="1" flipV="1">
              <a:off x="3744" y="2124"/>
              <a:ext cx="960" cy="528"/>
            </a:xfrm>
            <a:prstGeom prst="line">
              <a:avLst/>
            </a:prstGeom>
            <a:noFill/>
            <a:ln w="2857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24" name="Line 96"/>
            <p:cNvSpPr>
              <a:spLocks noChangeShapeType="1"/>
            </p:cNvSpPr>
            <p:nvPr/>
          </p:nvSpPr>
          <p:spPr bwMode="auto">
            <a:xfrm flipH="1" flipV="1">
              <a:off x="3024" y="1548"/>
              <a:ext cx="480" cy="384"/>
            </a:xfrm>
            <a:prstGeom prst="line">
              <a:avLst/>
            </a:prstGeom>
            <a:noFill/>
            <a:ln w="28575">
              <a:solidFill>
                <a:srgbClr val="FF33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25" name="Text Box 97"/>
            <p:cNvSpPr txBox="1">
              <a:spLocks noChangeArrowheads="1"/>
            </p:cNvSpPr>
            <p:nvPr/>
          </p:nvSpPr>
          <p:spPr bwMode="auto">
            <a:xfrm>
              <a:off x="4404" y="3513"/>
              <a:ext cx="1149" cy="3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accent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a:ea typeface="SimSun" charset="0"/>
                  <a:cs typeface="SimSun" charset="0"/>
                </a:rPr>
                <a:t>retrieve (K</a:t>
              </a:r>
              <a:r>
                <a:rPr lang="en-US" baseline="-25000">
                  <a:ea typeface="SimSun" charset="0"/>
                  <a:cs typeface="SimSun" charset="0"/>
                </a:rPr>
                <a:t>1</a:t>
              </a:r>
              <a:r>
                <a:rPr lang="en-US">
                  <a:ea typeface="SimSun" charset="0"/>
                  <a:cs typeface="SimSun" charset="0"/>
                </a:rPr>
                <a:t>)</a:t>
              </a:r>
            </a:p>
          </p:txBody>
        </p:sp>
        <p:grpSp>
          <p:nvGrpSpPr>
            <p:cNvPr id="2019426" name="Group 98"/>
            <p:cNvGrpSpPr>
              <a:grpSpLocks/>
            </p:cNvGrpSpPr>
            <p:nvPr/>
          </p:nvGrpSpPr>
          <p:grpSpPr bwMode="auto">
            <a:xfrm>
              <a:off x="3504" y="3129"/>
              <a:ext cx="387" cy="387"/>
              <a:chOff x="240" y="1389"/>
              <a:chExt cx="387" cy="387"/>
            </a:xfrm>
          </p:grpSpPr>
          <p:grpSp>
            <p:nvGrpSpPr>
              <p:cNvPr id="2019427" name="Group 99"/>
              <p:cNvGrpSpPr>
                <a:grpSpLocks/>
              </p:cNvGrpSpPr>
              <p:nvPr/>
            </p:nvGrpSpPr>
            <p:grpSpPr bwMode="auto">
              <a:xfrm>
                <a:off x="282" y="1530"/>
                <a:ext cx="198" cy="246"/>
                <a:chOff x="282" y="1530"/>
                <a:chExt cx="252" cy="300"/>
              </a:xfrm>
            </p:grpSpPr>
            <p:sp>
              <p:nvSpPr>
                <p:cNvPr id="2019428" name="Rectangle 10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29" name="AutoShape 101"/>
                <p:cNvCxnSpPr>
                  <a:cxnSpLocks noChangeShapeType="1"/>
                  <a:stCxn id="2019428" idx="0"/>
                  <a:endCxn id="201942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430" name="AutoShape 102"/>
                <p:cNvCxnSpPr>
                  <a:cxnSpLocks noChangeShapeType="1"/>
                  <a:stCxn id="2019428" idx="1"/>
                  <a:endCxn id="201942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431" name="Line 10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32" name="Line 10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33" name="Line 10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34" name="Line 10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435" name="Text Box 107"/>
              <p:cNvSpPr txBox="1">
                <a:spLocks noChangeArrowheads="1"/>
              </p:cNvSpPr>
              <p:nvPr/>
            </p:nvSpPr>
            <p:spPr bwMode="auto">
              <a:xfrm>
                <a:off x="240" y="1389"/>
                <a:ext cx="387"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436" name="Group 108"/>
            <p:cNvGrpSpPr>
              <a:grpSpLocks/>
            </p:cNvGrpSpPr>
            <p:nvPr/>
          </p:nvGrpSpPr>
          <p:grpSpPr bwMode="auto">
            <a:xfrm>
              <a:off x="1104" y="1497"/>
              <a:ext cx="387" cy="387"/>
              <a:chOff x="240" y="1389"/>
              <a:chExt cx="387" cy="387"/>
            </a:xfrm>
          </p:grpSpPr>
          <p:grpSp>
            <p:nvGrpSpPr>
              <p:cNvPr id="2019437" name="Group 109"/>
              <p:cNvGrpSpPr>
                <a:grpSpLocks/>
              </p:cNvGrpSpPr>
              <p:nvPr/>
            </p:nvGrpSpPr>
            <p:grpSpPr bwMode="auto">
              <a:xfrm>
                <a:off x="282" y="1530"/>
                <a:ext cx="198" cy="246"/>
                <a:chOff x="282" y="1530"/>
                <a:chExt cx="252" cy="300"/>
              </a:xfrm>
            </p:grpSpPr>
            <p:sp>
              <p:nvSpPr>
                <p:cNvPr id="2019438" name="Rectangle 11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39" name="AutoShape 111"/>
                <p:cNvCxnSpPr>
                  <a:cxnSpLocks noChangeShapeType="1"/>
                  <a:stCxn id="2019438" idx="0"/>
                  <a:endCxn id="201943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440" name="AutoShape 112"/>
                <p:cNvCxnSpPr>
                  <a:cxnSpLocks noChangeShapeType="1"/>
                  <a:stCxn id="2019438" idx="1"/>
                  <a:endCxn id="201943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441" name="Line 11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42" name="Line 11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43" name="Line 11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44" name="Line 11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445" name="Text Box 117"/>
              <p:cNvSpPr txBox="1">
                <a:spLocks noChangeArrowheads="1"/>
              </p:cNvSpPr>
              <p:nvPr/>
            </p:nvSpPr>
            <p:spPr bwMode="auto">
              <a:xfrm>
                <a:off x="240" y="1389"/>
                <a:ext cx="387"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446" name="Group 118"/>
            <p:cNvGrpSpPr>
              <a:grpSpLocks/>
            </p:cNvGrpSpPr>
            <p:nvPr/>
          </p:nvGrpSpPr>
          <p:grpSpPr bwMode="auto">
            <a:xfrm>
              <a:off x="3744" y="1641"/>
              <a:ext cx="387" cy="387"/>
              <a:chOff x="240" y="1389"/>
              <a:chExt cx="387" cy="387"/>
            </a:xfrm>
          </p:grpSpPr>
          <p:grpSp>
            <p:nvGrpSpPr>
              <p:cNvPr id="2019447" name="Group 119"/>
              <p:cNvGrpSpPr>
                <a:grpSpLocks/>
              </p:cNvGrpSpPr>
              <p:nvPr/>
            </p:nvGrpSpPr>
            <p:grpSpPr bwMode="auto">
              <a:xfrm>
                <a:off x="282" y="1530"/>
                <a:ext cx="198" cy="246"/>
                <a:chOff x="282" y="1530"/>
                <a:chExt cx="252" cy="300"/>
              </a:xfrm>
            </p:grpSpPr>
            <p:sp>
              <p:nvSpPr>
                <p:cNvPr id="2019448" name="Rectangle 12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49" name="AutoShape 121"/>
                <p:cNvCxnSpPr>
                  <a:cxnSpLocks noChangeShapeType="1"/>
                  <a:stCxn id="2019448" idx="0"/>
                  <a:endCxn id="201944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450" name="AutoShape 122"/>
                <p:cNvCxnSpPr>
                  <a:cxnSpLocks noChangeShapeType="1"/>
                  <a:stCxn id="2019448" idx="1"/>
                  <a:endCxn id="201944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451" name="Line 12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52" name="Line 12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53" name="Line 12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54" name="Line 12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455" name="Text Box 127"/>
              <p:cNvSpPr txBox="1">
                <a:spLocks noChangeArrowheads="1"/>
              </p:cNvSpPr>
              <p:nvPr/>
            </p:nvSpPr>
            <p:spPr bwMode="auto">
              <a:xfrm>
                <a:off x="240" y="1389"/>
                <a:ext cx="387"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456" name="Group 128"/>
            <p:cNvGrpSpPr>
              <a:grpSpLocks/>
            </p:cNvGrpSpPr>
            <p:nvPr/>
          </p:nvGrpSpPr>
          <p:grpSpPr bwMode="auto">
            <a:xfrm>
              <a:off x="4944" y="2217"/>
              <a:ext cx="386" cy="387"/>
              <a:chOff x="240" y="1389"/>
              <a:chExt cx="386" cy="387"/>
            </a:xfrm>
          </p:grpSpPr>
          <p:grpSp>
            <p:nvGrpSpPr>
              <p:cNvPr id="2019457" name="Group 129"/>
              <p:cNvGrpSpPr>
                <a:grpSpLocks/>
              </p:cNvGrpSpPr>
              <p:nvPr/>
            </p:nvGrpSpPr>
            <p:grpSpPr bwMode="auto">
              <a:xfrm>
                <a:off x="282" y="1530"/>
                <a:ext cx="198" cy="246"/>
                <a:chOff x="282" y="1530"/>
                <a:chExt cx="252" cy="300"/>
              </a:xfrm>
            </p:grpSpPr>
            <p:sp>
              <p:nvSpPr>
                <p:cNvPr id="2019458" name="Rectangle 13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59" name="AutoShape 131"/>
                <p:cNvCxnSpPr>
                  <a:cxnSpLocks noChangeShapeType="1"/>
                  <a:stCxn id="2019458" idx="0"/>
                  <a:endCxn id="201945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460" name="AutoShape 132"/>
                <p:cNvCxnSpPr>
                  <a:cxnSpLocks noChangeShapeType="1"/>
                  <a:stCxn id="2019458" idx="1"/>
                  <a:endCxn id="201945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461" name="Line 13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62" name="Line 13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63" name="Line 13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64" name="Line 13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465" name="Text Box 137"/>
              <p:cNvSpPr txBox="1">
                <a:spLocks noChangeArrowheads="1"/>
              </p:cNvSpPr>
              <p:nvPr/>
            </p:nvSpPr>
            <p:spPr bwMode="auto">
              <a:xfrm>
                <a:off x="240" y="1389"/>
                <a:ext cx="386"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466" name="Group 138"/>
            <p:cNvGrpSpPr>
              <a:grpSpLocks/>
            </p:cNvGrpSpPr>
            <p:nvPr/>
          </p:nvGrpSpPr>
          <p:grpSpPr bwMode="auto">
            <a:xfrm>
              <a:off x="4559" y="1162"/>
              <a:ext cx="387" cy="386"/>
              <a:chOff x="239" y="1390"/>
              <a:chExt cx="387" cy="386"/>
            </a:xfrm>
          </p:grpSpPr>
          <p:grpSp>
            <p:nvGrpSpPr>
              <p:cNvPr id="2019467" name="Group 139"/>
              <p:cNvGrpSpPr>
                <a:grpSpLocks/>
              </p:cNvGrpSpPr>
              <p:nvPr/>
            </p:nvGrpSpPr>
            <p:grpSpPr bwMode="auto">
              <a:xfrm>
                <a:off x="282" y="1530"/>
                <a:ext cx="198" cy="246"/>
                <a:chOff x="282" y="1530"/>
                <a:chExt cx="252" cy="300"/>
              </a:xfrm>
            </p:grpSpPr>
            <p:sp>
              <p:nvSpPr>
                <p:cNvPr id="2019468" name="Rectangle 14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69" name="AutoShape 141"/>
                <p:cNvCxnSpPr>
                  <a:cxnSpLocks noChangeShapeType="1"/>
                  <a:stCxn id="2019468" idx="0"/>
                  <a:endCxn id="201946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470" name="AutoShape 142"/>
                <p:cNvCxnSpPr>
                  <a:cxnSpLocks noChangeShapeType="1"/>
                  <a:stCxn id="2019468" idx="1"/>
                  <a:endCxn id="201946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471" name="Line 14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72" name="Line 14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73" name="Line 14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74" name="Line 14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475" name="Text Box 147"/>
              <p:cNvSpPr txBox="1">
                <a:spLocks noChangeArrowheads="1"/>
              </p:cNvSpPr>
              <p:nvPr/>
            </p:nvSpPr>
            <p:spPr bwMode="auto">
              <a:xfrm>
                <a:off x="239" y="1390"/>
                <a:ext cx="387"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476" name="Group 148"/>
            <p:cNvGrpSpPr>
              <a:grpSpLocks/>
            </p:cNvGrpSpPr>
            <p:nvPr/>
          </p:nvGrpSpPr>
          <p:grpSpPr bwMode="auto">
            <a:xfrm>
              <a:off x="1872" y="3273"/>
              <a:ext cx="387" cy="393"/>
              <a:chOff x="1584" y="3549"/>
              <a:chExt cx="387" cy="393"/>
            </a:xfrm>
          </p:grpSpPr>
          <p:grpSp>
            <p:nvGrpSpPr>
              <p:cNvPr id="2019477" name="Group 149"/>
              <p:cNvGrpSpPr>
                <a:grpSpLocks/>
              </p:cNvGrpSpPr>
              <p:nvPr/>
            </p:nvGrpSpPr>
            <p:grpSpPr bwMode="auto">
              <a:xfrm>
                <a:off x="1632" y="3696"/>
                <a:ext cx="198" cy="246"/>
                <a:chOff x="282" y="1530"/>
                <a:chExt cx="252" cy="300"/>
              </a:xfrm>
            </p:grpSpPr>
            <p:sp>
              <p:nvSpPr>
                <p:cNvPr id="2019478" name="Rectangle 15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79" name="AutoShape 151"/>
                <p:cNvCxnSpPr>
                  <a:cxnSpLocks noChangeShapeType="1"/>
                  <a:stCxn id="2019478" idx="0"/>
                  <a:endCxn id="201947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480" name="AutoShape 152"/>
                <p:cNvCxnSpPr>
                  <a:cxnSpLocks noChangeShapeType="1"/>
                  <a:stCxn id="2019478" idx="1"/>
                  <a:endCxn id="201947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481" name="Line 15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82" name="Line 15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83" name="Line 15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84" name="Line 15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485" name="Text Box 157"/>
              <p:cNvSpPr txBox="1">
                <a:spLocks noChangeArrowheads="1"/>
              </p:cNvSpPr>
              <p:nvPr/>
            </p:nvSpPr>
            <p:spPr bwMode="auto">
              <a:xfrm>
                <a:off x="1584" y="3549"/>
                <a:ext cx="387"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CC66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486" name="Group 158"/>
            <p:cNvGrpSpPr>
              <a:grpSpLocks/>
            </p:cNvGrpSpPr>
            <p:nvPr/>
          </p:nvGrpSpPr>
          <p:grpSpPr bwMode="auto">
            <a:xfrm>
              <a:off x="4992" y="3033"/>
              <a:ext cx="387" cy="387"/>
              <a:chOff x="240" y="1389"/>
              <a:chExt cx="387" cy="387"/>
            </a:xfrm>
          </p:grpSpPr>
          <p:grpSp>
            <p:nvGrpSpPr>
              <p:cNvPr id="2019487" name="Group 159"/>
              <p:cNvGrpSpPr>
                <a:grpSpLocks/>
              </p:cNvGrpSpPr>
              <p:nvPr/>
            </p:nvGrpSpPr>
            <p:grpSpPr bwMode="auto">
              <a:xfrm>
                <a:off x="282" y="1530"/>
                <a:ext cx="198" cy="246"/>
                <a:chOff x="282" y="1530"/>
                <a:chExt cx="252" cy="300"/>
              </a:xfrm>
            </p:grpSpPr>
            <p:sp>
              <p:nvSpPr>
                <p:cNvPr id="2019488" name="Rectangle 16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89" name="AutoShape 161"/>
                <p:cNvCxnSpPr>
                  <a:cxnSpLocks noChangeShapeType="1"/>
                  <a:stCxn id="2019488" idx="0"/>
                  <a:endCxn id="201948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490" name="AutoShape 162"/>
                <p:cNvCxnSpPr>
                  <a:cxnSpLocks noChangeShapeType="1"/>
                  <a:stCxn id="2019488" idx="1"/>
                  <a:endCxn id="201948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491" name="Line 16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92" name="Line 16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93" name="Line 16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494" name="Line 16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495" name="Text Box 167"/>
              <p:cNvSpPr txBox="1">
                <a:spLocks noChangeArrowheads="1"/>
              </p:cNvSpPr>
              <p:nvPr/>
            </p:nvSpPr>
            <p:spPr bwMode="auto">
              <a:xfrm>
                <a:off x="240" y="1389"/>
                <a:ext cx="387" cy="2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496" name="Group 168"/>
            <p:cNvGrpSpPr>
              <a:grpSpLocks/>
            </p:cNvGrpSpPr>
            <p:nvPr/>
          </p:nvGrpSpPr>
          <p:grpSpPr bwMode="auto">
            <a:xfrm>
              <a:off x="480" y="2745"/>
              <a:ext cx="387" cy="387"/>
              <a:chOff x="240" y="1389"/>
              <a:chExt cx="387" cy="387"/>
            </a:xfrm>
          </p:grpSpPr>
          <p:grpSp>
            <p:nvGrpSpPr>
              <p:cNvPr id="2019497" name="Group 169"/>
              <p:cNvGrpSpPr>
                <a:grpSpLocks/>
              </p:cNvGrpSpPr>
              <p:nvPr/>
            </p:nvGrpSpPr>
            <p:grpSpPr bwMode="auto">
              <a:xfrm>
                <a:off x="282" y="1530"/>
                <a:ext cx="198" cy="246"/>
                <a:chOff x="282" y="1530"/>
                <a:chExt cx="252" cy="300"/>
              </a:xfrm>
            </p:grpSpPr>
            <p:sp>
              <p:nvSpPr>
                <p:cNvPr id="2019498" name="Rectangle 17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499" name="AutoShape 171"/>
                <p:cNvCxnSpPr>
                  <a:cxnSpLocks noChangeShapeType="1"/>
                  <a:stCxn id="2019498" idx="0"/>
                  <a:endCxn id="201949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500" name="AutoShape 172"/>
                <p:cNvCxnSpPr>
                  <a:cxnSpLocks noChangeShapeType="1"/>
                  <a:stCxn id="2019498" idx="1"/>
                  <a:endCxn id="201949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501" name="Line 17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02" name="Line 17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03" name="Line 17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04" name="Line 17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505" name="Text Box 177"/>
              <p:cNvSpPr txBox="1">
                <a:spLocks noChangeArrowheads="1"/>
              </p:cNvSpPr>
              <p:nvPr/>
            </p:nvSpPr>
            <p:spPr bwMode="auto">
              <a:xfrm>
                <a:off x="240" y="1389"/>
                <a:ext cx="387"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506" name="Group 178"/>
            <p:cNvGrpSpPr>
              <a:grpSpLocks/>
            </p:cNvGrpSpPr>
            <p:nvPr/>
          </p:nvGrpSpPr>
          <p:grpSpPr bwMode="auto">
            <a:xfrm>
              <a:off x="2448" y="1929"/>
              <a:ext cx="387" cy="387"/>
              <a:chOff x="240" y="1389"/>
              <a:chExt cx="387" cy="387"/>
            </a:xfrm>
          </p:grpSpPr>
          <p:grpSp>
            <p:nvGrpSpPr>
              <p:cNvPr id="2019507" name="Group 179"/>
              <p:cNvGrpSpPr>
                <a:grpSpLocks/>
              </p:cNvGrpSpPr>
              <p:nvPr/>
            </p:nvGrpSpPr>
            <p:grpSpPr bwMode="auto">
              <a:xfrm>
                <a:off x="282" y="1530"/>
                <a:ext cx="198" cy="246"/>
                <a:chOff x="282" y="1530"/>
                <a:chExt cx="252" cy="300"/>
              </a:xfrm>
            </p:grpSpPr>
            <p:sp>
              <p:nvSpPr>
                <p:cNvPr id="2019508" name="Rectangle 18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509" name="AutoShape 181"/>
                <p:cNvCxnSpPr>
                  <a:cxnSpLocks noChangeShapeType="1"/>
                  <a:stCxn id="2019508" idx="0"/>
                  <a:endCxn id="201950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510" name="AutoShape 182"/>
                <p:cNvCxnSpPr>
                  <a:cxnSpLocks noChangeShapeType="1"/>
                  <a:stCxn id="2019508" idx="1"/>
                  <a:endCxn id="201950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511" name="Line 18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12" name="Line 18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13" name="Line 18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14" name="Line 18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515" name="Text Box 187"/>
              <p:cNvSpPr txBox="1">
                <a:spLocks noChangeArrowheads="1"/>
              </p:cNvSpPr>
              <p:nvPr/>
            </p:nvSpPr>
            <p:spPr bwMode="auto">
              <a:xfrm>
                <a:off x="240" y="1389"/>
                <a:ext cx="387" cy="2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516" name="Group 188"/>
            <p:cNvGrpSpPr>
              <a:grpSpLocks/>
            </p:cNvGrpSpPr>
            <p:nvPr/>
          </p:nvGrpSpPr>
          <p:grpSpPr bwMode="auto">
            <a:xfrm>
              <a:off x="1631" y="2266"/>
              <a:ext cx="387" cy="386"/>
              <a:chOff x="239" y="1390"/>
              <a:chExt cx="387" cy="386"/>
            </a:xfrm>
          </p:grpSpPr>
          <p:grpSp>
            <p:nvGrpSpPr>
              <p:cNvPr id="2019517" name="Group 189"/>
              <p:cNvGrpSpPr>
                <a:grpSpLocks/>
              </p:cNvGrpSpPr>
              <p:nvPr/>
            </p:nvGrpSpPr>
            <p:grpSpPr bwMode="auto">
              <a:xfrm>
                <a:off x="282" y="1530"/>
                <a:ext cx="198" cy="246"/>
                <a:chOff x="282" y="1530"/>
                <a:chExt cx="252" cy="300"/>
              </a:xfrm>
            </p:grpSpPr>
            <p:sp>
              <p:nvSpPr>
                <p:cNvPr id="2019518" name="Rectangle 190"/>
                <p:cNvSpPr>
                  <a:spLocks noChangeArrowheads="1"/>
                </p:cNvSpPr>
                <p:nvPr/>
              </p:nvSpPr>
              <p:spPr bwMode="auto">
                <a:xfrm>
                  <a:off x="288" y="1536"/>
                  <a:ext cx="240" cy="288"/>
                </a:xfrm>
                <a:prstGeom prst="rect">
                  <a:avLst/>
                </a:prstGeom>
                <a:noFill/>
                <a:ln w="19050">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519" name="AutoShape 191"/>
                <p:cNvCxnSpPr>
                  <a:cxnSpLocks noChangeShapeType="1"/>
                  <a:stCxn id="2019518" idx="0"/>
                  <a:endCxn id="2019518" idx="2"/>
                </p:cNvCxnSpPr>
                <p:nvPr/>
              </p:nvCxnSpPr>
              <p:spPr bwMode="auto">
                <a:xfrm>
                  <a:off x="408" y="1530"/>
                  <a:ext cx="0" cy="30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520" name="AutoShape 192"/>
                <p:cNvCxnSpPr>
                  <a:cxnSpLocks noChangeShapeType="1"/>
                  <a:stCxn id="2019518" idx="1"/>
                  <a:endCxn id="2019518" idx="3"/>
                </p:cNvCxnSpPr>
                <p:nvPr/>
              </p:nvCxnSpPr>
              <p:spPr bwMode="auto">
                <a:xfrm>
                  <a:off x="282" y="1680"/>
                  <a:ext cx="252" cy="0"/>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521" name="Line 193"/>
                <p:cNvSpPr>
                  <a:spLocks noChangeShapeType="1"/>
                </p:cNvSpPr>
                <p:nvPr/>
              </p:nvSpPr>
              <p:spPr bwMode="auto">
                <a:xfrm>
                  <a:off x="288" y="1584"/>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22" name="Line 194"/>
                <p:cNvSpPr>
                  <a:spLocks noChangeShapeType="1"/>
                </p:cNvSpPr>
                <p:nvPr/>
              </p:nvSpPr>
              <p:spPr bwMode="auto">
                <a:xfrm>
                  <a:off x="288" y="1632"/>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23" name="Line 195"/>
                <p:cNvSpPr>
                  <a:spLocks noChangeShapeType="1"/>
                </p:cNvSpPr>
                <p:nvPr/>
              </p:nvSpPr>
              <p:spPr bwMode="auto">
                <a:xfrm>
                  <a:off x="288" y="1728"/>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24" name="Line 196"/>
                <p:cNvSpPr>
                  <a:spLocks noChangeShapeType="1"/>
                </p:cNvSpPr>
                <p:nvPr/>
              </p:nvSpPr>
              <p:spPr bwMode="auto">
                <a:xfrm>
                  <a:off x="288" y="1776"/>
                  <a:ext cx="24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19525" name="Text Box 197"/>
              <p:cNvSpPr txBox="1">
                <a:spLocks noChangeArrowheads="1"/>
              </p:cNvSpPr>
              <p:nvPr/>
            </p:nvSpPr>
            <p:spPr bwMode="auto">
              <a:xfrm>
                <a:off x="239" y="1390"/>
                <a:ext cx="387" cy="2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nvGrpSpPr>
            <p:cNvPr id="2019526" name="Group 198"/>
            <p:cNvGrpSpPr>
              <a:grpSpLocks/>
            </p:cNvGrpSpPr>
            <p:nvPr/>
          </p:nvGrpSpPr>
          <p:grpSpPr bwMode="auto">
            <a:xfrm>
              <a:off x="2448" y="1065"/>
              <a:ext cx="387" cy="387"/>
              <a:chOff x="2160" y="1341"/>
              <a:chExt cx="387" cy="387"/>
            </a:xfrm>
          </p:grpSpPr>
          <p:sp>
            <p:nvSpPr>
              <p:cNvPr id="2019527" name="Rectangle 199"/>
              <p:cNvSpPr>
                <a:spLocks noChangeArrowheads="1"/>
              </p:cNvSpPr>
              <p:nvPr/>
            </p:nvSpPr>
            <p:spPr bwMode="auto">
              <a:xfrm>
                <a:off x="2207" y="1487"/>
                <a:ext cx="188" cy="236"/>
              </a:xfrm>
              <a:prstGeom prst="rect">
                <a:avLst/>
              </a:prstGeom>
              <a:noFill/>
              <a:ln w="19050">
                <a:solidFill>
                  <a:srgbClr val="FF3300"/>
                </a:solidFill>
                <a:miter lim="800000"/>
                <a:headEnd/>
                <a:tailEnd/>
              </a:ln>
              <a:effectLst>
                <a:outerShdw blurRad="63500" dist="38099" dir="2700000" algn="ctr" rotWithShape="0">
                  <a:schemeClr val="bg2">
                    <a:alpha val="74998"/>
                  </a:schemeClr>
                </a:outerShdw>
              </a:effectLst>
              <a:extLst>
                <a:ext uri="{909E8E84-426E-40dd-AFC4-6F175D3DCCD1}">
                  <a14:hiddenFill xmlns="" xmlns:a14="http://schemas.microsoft.com/office/drawing/2010/main">
                    <a:solidFill>
                      <a:schemeClr val="accent1"/>
                    </a:solidFill>
                  </a14:hiddenFill>
                </a:ext>
              </a:extLst>
            </p:spPr>
            <p:txBody>
              <a:bodyPr wrap="none" anchor="ctr"/>
              <a:lstStyle/>
              <a:p>
                <a:endParaRPr lang="en-US"/>
              </a:p>
            </p:txBody>
          </p:sp>
          <p:cxnSp>
            <p:nvCxnSpPr>
              <p:cNvPr id="2019528" name="AutoShape 200"/>
              <p:cNvCxnSpPr>
                <a:cxnSpLocks noChangeShapeType="1"/>
                <a:stCxn id="2019527" idx="0"/>
                <a:endCxn id="2019527" idx="2"/>
              </p:cNvCxnSpPr>
              <p:nvPr/>
            </p:nvCxnSpPr>
            <p:spPr bwMode="auto">
              <a:xfrm>
                <a:off x="2301" y="1482"/>
                <a:ext cx="0" cy="246"/>
              </a:xfrm>
              <a:prstGeom prst="straightConnector1">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19529" name="AutoShape 201"/>
              <p:cNvCxnSpPr>
                <a:cxnSpLocks noChangeShapeType="1"/>
                <a:stCxn id="2019527" idx="1"/>
                <a:endCxn id="2019527" idx="3"/>
              </p:cNvCxnSpPr>
              <p:nvPr/>
            </p:nvCxnSpPr>
            <p:spPr bwMode="auto">
              <a:xfrm>
                <a:off x="2202" y="1605"/>
                <a:ext cx="198" cy="0"/>
              </a:xfrm>
              <a:prstGeom prst="straightConnector1">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19530" name="Line 202"/>
              <p:cNvSpPr>
                <a:spLocks noChangeShapeType="1"/>
              </p:cNvSpPr>
              <p:nvPr/>
            </p:nvSpPr>
            <p:spPr bwMode="auto">
              <a:xfrm>
                <a:off x="2207" y="1526"/>
                <a:ext cx="188" cy="0"/>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31" name="Line 203"/>
              <p:cNvSpPr>
                <a:spLocks noChangeShapeType="1"/>
              </p:cNvSpPr>
              <p:nvPr/>
            </p:nvSpPr>
            <p:spPr bwMode="auto">
              <a:xfrm>
                <a:off x="2207" y="1566"/>
                <a:ext cx="188" cy="0"/>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32" name="Line 204"/>
              <p:cNvSpPr>
                <a:spLocks noChangeShapeType="1"/>
              </p:cNvSpPr>
              <p:nvPr/>
            </p:nvSpPr>
            <p:spPr bwMode="auto">
              <a:xfrm>
                <a:off x="2207" y="1644"/>
                <a:ext cx="188" cy="0"/>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33" name="Line 205"/>
              <p:cNvSpPr>
                <a:spLocks noChangeShapeType="1"/>
              </p:cNvSpPr>
              <p:nvPr/>
            </p:nvSpPr>
            <p:spPr bwMode="auto">
              <a:xfrm>
                <a:off x="2207" y="1684"/>
                <a:ext cx="188" cy="0"/>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19534" name="Text Box 206"/>
              <p:cNvSpPr txBox="1">
                <a:spLocks noChangeArrowheads="1"/>
              </p:cNvSpPr>
              <p:nvPr/>
            </p:nvSpPr>
            <p:spPr bwMode="auto">
              <a:xfrm>
                <a:off x="2160" y="1341"/>
                <a:ext cx="387" cy="2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FF33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ea typeface="SimSun" charset="0"/>
                    <a:cs typeface="SimSun" charset="0"/>
                  </a:rPr>
                  <a:t>K  V</a:t>
                </a:r>
              </a:p>
            </p:txBody>
          </p:sp>
        </p:grpSp>
      </p:grpSp>
      <p:sp>
        <p:nvSpPr>
          <p:cNvPr id="2" name="Slide Number Placeholder 1"/>
          <p:cNvSpPr>
            <a:spLocks noGrp="1"/>
          </p:cNvSpPr>
          <p:nvPr>
            <p:ph type="sldNum" sz="quarter" idx="12"/>
          </p:nvPr>
        </p:nvSpPr>
        <p:spPr/>
        <p:txBody>
          <a:bodyPr/>
          <a:lstStyle/>
          <a:p>
            <a:fld id="{59DED6A1-76E0-4447-BCBE-084AF169C88E}" type="slidenum">
              <a:rPr lang="en-US" smtClean="0"/>
              <a:pPr/>
              <a:t>3</a:t>
            </a:fld>
            <a:endParaRPr lang="en-US"/>
          </a:p>
        </p:txBody>
      </p:sp>
    </p:spTree>
    <p:extLst>
      <p:ext uri="{BB962C8B-B14F-4D97-AF65-F5344CB8AC3E}">
        <p14:creationId xmlns="" xmlns:p14="http://schemas.microsoft.com/office/powerpoint/2010/main" val="452603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19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193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19332"/>
                                        </p:tgtEl>
                                        <p:attrNameLst>
                                          <p:attrName>style.visibility</p:attrName>
                                        </p:attrNameLst>
                                      </p:cBhvr>
                                      <p:to>
                                        <p:strVal val="visible"/>
                                      </p:to>
                                    </p:set>
                                  </p:childTnLst>
                                  <p:subTnLst>
                                    <p:set>
                                      <p:cBhvr override="childStyle">
                                        <p:cTn dur="1" fill="hold" display="0" masterRel="nextClick" afterEffect="1"/>
                                        <p:tgtEl>
                                          <p:spTgt spid="2019332"/>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1933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19350"/>
                                        </p:tgtEl>
                                        <p:attrNameLst>
                                          <p:attrName>style.visibility</p:attrName>
                                        </p:attrNameLst>
                                      </p:cBhvr>
                                      <p:to>
                                        <p:strVal val="visible"/>
                                      </p:to>
                                    </p:set>
                                  </p:childTnLst>
                                  <p:subTnLst>
                                    <p:set>
                                      <p:cBhvr override="childStyle">
                                        <p:cTn dur="1" fill="hold" display="0" masterRel="nextClick" afterEffect="1"/>
                                        <p:tgtEl>
                                          <p:spTgt spid="2019350"/>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19331">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019391"/>
                                        </p:tgtEl>
                                        <p:attrNameLst>
                                          <p:attrName>style.visibility</p:attrName>
                                        </p:attrNameLst>
                                      </p:cBhvr>
                                      <p:to>
                                        <p:strVal val="visible"/>
                                      </p:to>
                                    </p:set>
                                  </p:childTnLst>
                                  <p:subTnLst>
                                    <p:set>
                                      <p:cBhvr override="childStyle">
                                        <p:cTn dur="1" fill="hold" display="0" masterRel="nextClick" afterEffect="1"/>
                                        <p:tgtEl>
                                          <p:spTgt spid="2019391"/>
                                        </p:tgtEl>
                                        <p:attrNameLst>
                                          <p:attrName>style.visibility</p:attrName>
                                        </p:attrNameLst>
                                      </p:cBhvr>
                                      <p:to>
                                        <p:strVal val="hidden"/>
                                      </p:to>
                                    </p:set>
                                  </p:subTnLst>
                                </p:cTn>
                              </p:par>
                              <p:par>
                                <p:cTn id="31" presetID="1" presetClass="entr" presetSubtype="0" fill="hold" grpId="0" nodeType="withEffect">
                                  <p:stCondLst>
                                    <p:cond delay="0"/>
                                  </p:stCondLst>
                                  <p:childTnLst>
                                    <p:set>
                                      <p:cBhvr>
                                        <p:cTn id="32" dur="1" fill="hold">
                                          <p:stCondLst>
                                            <p:cond delay="0"/>
                                          </p:stCondLst>
                                        </p:cTn>
                                        <p:tgtEl>
                                          <p:spTgt spid="2019331">
                                            <p:txEl>
                                              <p:pRg st="4" end="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19331">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19331">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193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93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DHT: Terminologies</a:t>
            </a:r>
          </a:p>
        </p:txBody>
      </p:sp>
      <p:sp>
        <p:nvSpPr>
          <p:cNvPr id="5" name="Content Placeholder 4"/>
          <p:cNvSpPr>
            <a:spLocks noGrp="1"/>
          </p:cNvSpPr>
          <p:nvPr>
            <p:ph sz="half" idx="1"/>
          </p:nvPr>
        </p:nvSpPr>
        <p:spPr>
          <a:xfrm>
            <a:off x="166779" y="1603461"/>
            <a:ext cx="6310221" cy="5254540"/>
          </a:xfrm>
        </p:spPr>
        <p:txBody>
          <a:bodyPr>
            <a:normAutofit/>
          </a:bodyPr>
          <a:lstStyle/>
          <a:p>
            <a:pPr marL="469900" indent="-469900"/>
            <a:r>
              <a:rPr lang="en-US" altLang="zh-CN" sz="2400" dirty="0">
                <a:ea typeface="SimSun" charset="0"/>
                <a:cs typeface="SimSun" charset="0"/>
              </a:rPr>
              <a:t>Every node has a unique ID: </a:t>
            </a:r>
            <a:r>
              <a:rPr lang="en-US" altLang="zh-CN" sz="2400" i="1" dirty="0" err="1">
                <a:solidFill>
                  <a:srgbClr val="FF0000"/>
                </a:solidFill>
                <a:ea typeface="SimSun" charset="0"/>
                <a:cs typeface="SimSun" charset="0"/>
              </a:rPr>
              <a:t>nodeID</a:t>
            </a:r>
            <a:endParaRPr lang="en-US" sz="2400" dirty="0"/>
          </a:p>
          <a:p>
            <a:pPr marL="469900" indent="-469900"/>
            <a:r>
              <a:rPr lang="en-US" altLang="zh-CN" sz="2400" dirty="0">
                <a:ea typeface="SimSun" charset="0"/>
                <a:cs typeface="SimSun" charset="0"/>
              </a:rPr>
              <a:t>Every object has a unique ID: </a:t>
            </a:r>
            <a:r>
              <a:rPr lang="en-US" altLang="zh-CN" sz="2400" i="1" dirty="0">
                <a:solidFill>
                  <a:srgbClr val="FF0000"/>
                </a:solidFill>
                <a:ea typeface="SimSun" charset="0"/>
                <a:cs typeface="SimSun" charset="0"/>
              </a:rPr>
              <a:t>key</a:t>
            </a:r>
            <a:endParaRPr lang="en-US" altLang="zh-CN" sz="2400" i="1" dirty="0">
              <a:solidFill>
                <a:srgbClr val="CC0000"/>
              </a:solidFill>
              <a:ea typeface="SimSun" charset="0"/>
              <a:cs typeface="SimSun" charset="0"/>
            </a:endParaRPr>
          </a:p>
          <a:p>
            <a:pPr marL="469900" indent="-469900"/>
            <a:r>
              <a:rPr lang="en-US" altLang="zh-CN" sz="2400" dirty="0">
                <a:ea typeface="SimSun" charset="0"/>
                <a:cs typeface="SimSun" charset="0"/>
              </a:rPr>
              <a:t>Keys and </a:t>
            </a:r>
            <a:r>
              <a:rPr lang="en-US" altLang="zh-CN" sz="2400" dirty="0" err="1">
                <a:ea typeface="SimSun" charset="0"/>
                <a:cs typeface="SimSun" charset="0"/>
              </a:rPr>
              <a:t>nodeIDs</a:t>
            </a:r>
            <a:r>
              <a:rPr lang="en-US" altLang="zh-CN" sz="2400" dirty="0">
                <a:ea typeface="SimSun" charset="0"/>
                <a:cs typeface="SimSun" charset="0"/>
              </a:rPr>
              <a:t> are logically </a:t>
            </a:r>
          </a:p>
          <a:p>
            <a:pPr marL="469900" indent="-469900">
              <a:buFont typeface="Monotype Sorts" charset="0"/>
              <a:buNone/>
            </a:pPr>
            <a:r>
              <a:rPr lang="en-US" altLang="zh-CN" sz="2400" dirty="0">
                <a:ea typeface="SimSun" charset="0"/>
                <a:cs typeface="SimSun" charset="0"/>
              </a:rPr>
              <a:t>	arranged on a </a:t>
            </a:r>
            <a:r>
              <a:rPr lang="en-US" altLang="zh-CN" sz="2400" i="1" dirty="0">
                <a:solidFill>
                  <a:srgbClr val="FF0000"/>
                </a:solidFill>
                <a:ea typeface="SimSun" charset="0"/>
                <a:cs typeface="SimSun" charset="0"/>
              </a:rPr>
              <a:t>ring</a:t>
            </a:r>
            <a:r>
              <a:rPr lang="en-US" altLang="zh-CN" sz="2400" dirty="0">
                <a:ea typeface="SimSun" charset="0"/>
                <a:cs typeface="SimSun" charset="0"/>
              </a:rPr>
              <a:t> (</a:t>
            </a:r>
            <a:r>
              <a:rPr lang="en-US" altLang="zh-CN" sz="2400" i="1" dirty="0">
                <a:solidFill>
                  <a:srgbClr val="FF0000"/>
                </a:solidFill>
                <a:ea typeface="SimSun" charset="0"/>
                <a:cs typeface="SimSun" charset="0"/>
              </a:rPr>
              <a:t>ID space</a:t>
            </a:r>
            <a:r>
              <a:rPr lang="en-US" altLang="zh-CN" sz="2400" dirty="0">
                <a:ea typeface="SimSun" charset="0"/>
                <a:cs typeface="SimSun" charset="0"/>
              </a:rPr>
              <a:t>)</a:t>
            </a:r>
          </a:p>
          <a:p>
            <a:pPr marL="469900" indent="-469900"/>
            <a:r>
              <a:rPr lang="en-US" altLang="zh-CN" sz="2400" dirty="0">
                <a:ea typeface="SimSun" charset="0"/>
                <a:cs typeface="SimSun" charset="0"/>
              </a:rPr>
              <a:t>A data object is stored at its </a:t>
            </a:r>
            <a:r>
              <a:rPr lang="en-US" altLang="zh-CN" sz="2400" i="1" dirty="0">
                <a:solidFill>
                  <a:srgbClr val="FF0000"/>
                </a:solidFill>
                <a:ea typeface="SimSun" charset="0"/>
                <a:cs typeface="SimSun" charset="0"/>
              </a:rPr>
              <a:t>root(key)</a:t>
            </a:r>
            <a:r>
              <a:rPr lang="en-US" altLang="zh-CN" sz="2400" i="1" dirty="0">
                <a:solidFill>
                  <a:srgbClr val="CC0000"/>
                </a:solidFill>
                <a:ea typeface="SimSun" charset="0"/>
                <a:cs typeface="SimSun" charset="0"/>
              </a:rPr>
              <a:t> </a:t>
            </a:r>
          </a:p>
          <a:p>
            <a:pPr marL="469900" indent="-469900">
              <a:buFont typeface="Monotype Sorts" charset="0"/>
              <a:buNone/>
            </a:pPr>
            <a:r>
              <a:rPr lang="en-US" altLang="zh-CN" sz="2400" dirty="0">
                <a:ea typeface="SimSun" charset="0"/>
                <a:cs typeface="SimSun" charset="0"/>
              </a:rPr>
              <a:t>	and several</a:t>
            </a:r>
            <a:r>
              <a:rPr lang="en-US" altLang="zh-CN" sz="2400" i="1" dirty="0">
                <a:solidFill>
                  <a:srgbClr val="CC0000"/>
                </a:solidFill>
                <a:ea typeface="SimSun" charset="0"/>
                <a:cs typeface="SimSun" charset="0"/>
              </a:rPr>
              <a:t> </a:t>
            </a:r>
            <a:r>
              <a:rPr lang="en-US" altLang="zh-CN" sz="2400" i="1" dirty="0">
                <a:solidFill>
                  <a:srgbClr val="FF0000"/>
                </a:solidFill>
                <a:ea typeface="SimSun" charset="0"/>
                <a:cs typeface="SimSun" charset="0"/>
              </a:rPr>
              <a:t>replica roots</a:t>
            </a:r>
            <a:endParaRPr lang="en-US" altLang="zh-CN" sz="2400" dirty="0">
              <a:ea typeface="SimSun" charset="0"/>
              <a:cs typeface="SimSun" charset="0"/>
            </a:endParaRPr>
          </a:p>
          <a:p>
            <a:pPr marL="908050" lvl="1" indent="-436563"/>
            <a:r>
              <a:rPr lang="en-US" altLang="zh-CN" sz="1800" dirty="0">
                <a:ea typeface="SimSun" charset="0"/>
                <a:cs typeface="SimSun" charset="0"/>
              </a:rPr>
              <a:t>Closest </a:t>
            </a:r>
            <a:r>
              <a:rPr lang="en-US" altLang="zh-CN" sz="1800" dirty="0" err="1">
                <a:ea typeface="SimSun" charset="0"/>
                <a:cs typeface="SimSun" charset="0"/>
              </a:rPr>
              <a:t>nodeID</a:t>
            </a:r>
            <a:r>
              <a:rPr lang="en-US" altLang="zh-CN" sz="1800" dirty="0">
                <a:ea typeface="SimSun" charset="0"/>
                <a:cs typeface="SimSun" charset="0"/>
              </a:rPr>
              <a:t> to the key (or successor of k)</a:t>
            </a:r>
          </a:p>
          <a:p>
            <a:pPr marL="469900" indent="-469900"/>
            <a:r>
              <a:rPr lang="en-US" altLang="zh-CN" sz="2400" i="1" dirty="0">
                <a:solidFill>
                  <a:srgbClr val="FF0000"/>
                </a:solidFill>
                <a:ea typeface="SimSun" charset="0"/>
                <a:cs typeface="SimSun" charset="0"/>
              </a:rPr>
              <a:t>Range:</a:t>
            </a:r>
            <a:r>
              <a:rPr lang="en-US" altLang="zh-CN" sz="2400" i="1" dirty="0">
                <a:solidFill>
                  <a:srgbClr val="CC0000"/>
                </a:solidFill>
                <a:ea typeface="SimSun" charset="0"/>
                <a:cs typeface="SimSun" charset="0"/>
              </a:rPr>
              <a:t> </a:t>
            </a:r>
            <a:r>
              <a:rPr lang="en-US" altLang="zh-CN" sz="2400" dirty="0">
                <a:ea typeface="SimSun" charset="0"/>
                <a:cs typeface="SimSun" charset="0"/>
              </a:rPr>
              <a:t>the set of keys that a node is responsible for</a:t>
            </a:r>
          </a:p>
          <a:p>
            <a:pPr marL="469900" indent="-469900"/>
            <a:r>
              <a:rPr lang="en-US" altLang="zh-CN" sz="2400" dirty="0">
                <a:ea typeface="SimSun" charset="0"/>
                <a:cs typeface="SimSun" charset="0"/>
              </a:rPr>
              <a:t>Routing table size: O(log(N))</a:t>
            </a:r>
          </a:p>
          <a:p>
            <a:pPr marL="469900" indent="-469900"/>
            <a:r>
              <a:rPr lang="en-US" altLang="zh-CN" sz="2400" dirty="0">
                <a:ea typeface="SimSun" charset="0"/>
                <a:cs typeface="SimSun" charset="0"/>
              </a:rPr>
              <a:t>Routing delay: O(log(N)) hops</a:t>
            </a:r>
          </a:p>
          <a:p>
            <a:pPr marL="469900" indent="-469900"/>
            <a:r>
              <a:rPr lang="en-US" altLang="zh-CN" sz="2400" dirty="0">
                <a:ea typeface="SimSun" charset="0"/>
                <a:cs typeface="SimSun" charset="0"/>
              </a:rPr>
              <a:t>Content addressable</a:t>
            </a:r>
            <a:r>
              <a:rPr lang="en-US" altLang="zh-CN" sz="2400" dirty="0" smtClean="0">
                <a:ea typeface="SimSun" charset="0"/>
                <a:cs typeface="SimSun" charset="0"/>
              </a:rPr>
              <a:t>!</a:t>
            </a:r>
            <a:endParaRPr lang="en-US" altLang="zh-CN" sz="2400" dirty="0">
              <a:ea typeface="SimSun" charset="0"/>
              <a:cs typeface="SimSun" charset="0"/>
            </a:endParaRPr>
          </a:p>
        </p:txBody>
      </p:sp>
      <p:sp>
        <p:nvSpPr>
          <p:cNvPr id="4" name="Slide Number Placeholder 3"/>
          <p:cNvSpPr>
            <a:spLocks noGrp="1"/>
          </p:cNvSpPr>
          <p:nvPr>
            <p:ph type="sldNum" sz="quarter" idx="12"/>
          </p:nvPr>
        </p:nvSpPr>
        <p:spPr/>
        <p:txBody>
          <a:bodyPr/>
          <a:lstStyle/>
          <a:p>
            <a:fld id="{59DED6A1-76E0-4447-BCBE-084AF169C88E}" type="slidenum">
              <a:rPr lang="en-US" smtClean="0"/>
              <a:pPr/>
              <a:t>4</a:t>
            </a:fld>
            <a:endParaRPr lang="en-US"/>
          </a:p>
        </p:txBody>
      </p:sp>
      <p:grpSp>
        <p:nvGrpSpPr>
          <p:cNvPr id="7" name="Group 4"/>
          <p:cNvGrpSpPr>
            <a:grpSpLocks/>
          </p:cNvGrpSpPr>
          <p:nvPr/>
        </p:nvGrpSpPr>
        <p:grpSpPr bwMode="auto">
          <a:xfrm>
            <a:off x="6096000" y="1900238"/>
            <a:ext cx="2590800" cy="2824162"/>
            <a:chOff x="3600" y="576"/>
            <a:chExt cx="1920" cy="2145"/>
          </a:xfrm>
        </p:grpSpPr>
        <p:sp>
          <p:nvSpPr>
            <p:cNvPr id="8" name="Oval 5"/>
            <p:cNvSpPr>
              <a:spLocks noChangeArrowheads="1"/>
            </p:cNvSpPr>
            <p:nvPr/>
          </p:nvSpPr>
          <p:spPr bwMode="auto">
            <a:xfrm>
              <a:off x="3696" y="672"/>
              <a:ext cx="1728" cy="172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 name="Oval 6"/>
            <p:cNvSpPr>
              <a:spLocks noChangeArrowheads="1"/>
            </p:cNvSpPr>
            <p:nvPr/>
          </p:nvSpPr>
          <p:spPr bwMode="auto">
            <a:xfrm>
              <a:off x="4464" y="576"/>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C</a:t>
              </a:r>
            </a:p>
          </p:txBody>
        </p:sp>
        <p:sp>
          <p:nvSpPr>
            <p:cNvPr id="10" name="Oval 7"/>
            <p:cNvSpPr>
              <a:spLocks noChangeArrowheads="1"/>
            </p:cNvSpPr>
            <p:nvPr/>
          </p:nvSpPr>
          <p:spPr bwMode="auto">
            <a:xfrm>
              <a:off x="3936" y="2112"/>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B</a:t>
              </a:r>
            </a:p>
          </p:txBody>
        </p:sp>
        <p:sp>
          <p:nvSpPr>
            <p:cNvPr id="11" name="Oval 8"/>
            <p:cNvSpPr>
              <a:spLocks noChangeArrowheads="1"/>
            </p:cNvSpPr>
            <p:nvPr/>
          </p:nvSpPr>
          <p:spPr bwMode="auto">
            <a:xfrm>
              <a:off x="4224" y="2256"/>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R</a:t>
              </a:r>
            </a:p>
          </p:txBody>
        </p:sp>
        <p:sp>
          <p:nvSpPr>
            <p:cNvPr id="12" name="Oval 9"/>
            <p:cNvSpPr>
              <a:spLocks noChangeArrowheads="1"/>
            </p:cNvSpPr>
            <p:nvPr/>
          </p:nvSpPr>
          <p:spPr bwMode="auto">
            <a:xfrm>
              <a:off x="5184" y="960"/>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Q</a:t>
              </a:r>
            </a:p>
          </p:txBody>
        </p:sp>
        <p:sp>
          <p:nvSpPr>
            <p:cNvPr id="13" name="Oval 10"/>
            <p:cNvSpPr>
              <a:spLocks noChangeArrowheads="1"/>
            </p:cNvSpPr>
            <p:nvPr/>
          </p:nvSpPr>
          <p:spPr bwMode="auto">
            <a:xfrm>
              <a:off x="5328" y="1440"/>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D</a:t>
              </a:r>
            </a:p>
          </p:txBody>
        </p:sp>
        <p:sp>
          <p:nvSpPr>
            <p:cNvPr id="14" name="Oval 11"/>
            <p:cNvSpPr>
              <a:spLocks noChangeArrowheads="1"/>
            </p:cNvSpPr>
            <p:nvPr/>
          </p:nvSpPr>
          <p:spPr bwMode="auto">
            <a:xfrm>
              <a:off x="5040" y="2064"/>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Y</a:t>
              </a:r>
            </a:p>
          </p:txBody>
        </p:sp>
        <p:sp>
          <p:nvSpPr>
            <p:cNvPr id="15" name="Oval 12"/>
            <p:cNvSpPr>
              <a:spLocks noChangeArrowheads="1"/>
            </p:cNvSpPr>
            <p:nvPr/>
          </p:nvSpPr>
          <p:spPr bwMode="auto">
            <a:xfrm>
              <a:off x="3600" y="1392"/>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X</a:t>
              </a:r>
            </a:p>
          </p:txBody>
        </p:sp>
        <p:sp>
          <p:nvSpPr>
            <p:cNvPr id="16" name="Oval 13"/>
            <p:cNvSpPr>
              <a:spLocks noChangeArrowheads="1"/>
            </p:cNvSpPr>
            <p:nvPr/>
          </p:nvSpPr>
          <p:spPr bwMode="auto">
            <a:xfrm>
              <a:off x="3744" y="1008"/>
              <a:ext cx="192" cy="192"/>
            </a:xfrm>
            <a:prstGeom prst="ellipse">
              <a:avLst/>
            </a:prstGeom>
            <a:solidFill>
              <a:schemeClr val="bg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A</a:t>
              </a:r>
            </a:p>
          </p:txBody>
        </p:sp>
        <p:grpSp>
          <p:nvGrpSpPr>
            <p:cNvPr id="17" name="Group 14"/>
            <p:cNvGrpSpPr>
              <a:grpSpLocks/>
            </p:cNvGrpSpPr>
            <p:nvPr/>
          </p:nvGrpSpPr>
          <p:grpSpPr bwMode="auto">
            <a:xfrm>
              <a:off x="4016" y="2304"/>
              <a:ext cx="688" cy="417"/>
              <a:chOff x="4160" y="2496"/>
              <a:chExt cx="688" cy="417"/>
            </a:xfrm>
          </p:grpSpPr>
          <p:sp>
            <p:nvSpPr>
              <p:cNvPr id="18" name="Rectangle 15"/>
              <p:cNvSpPr>
                <a:spLocks noChangeArrowheads="1"/>
              </p:cNvSpPr>
              <p:nvPr/>
            </p:nvSpPr>
            <p:spPr bwMode="auto">
              <a:xfrm>
                <a:off x="4704" y="2496"/>
                <a:ext cx="144" cy="192"/>
              </a:xfrm>
              <a:prstGeom prst="rect">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sz="1600" b="1">
                    <a:latin typeface="Tahoma" charset="0"/>
                  </a:rPr>
                  <a:t>k</a:t>
                </a:r>
              </a:p>
            </p:txBody>
          </p:sp>
          <p:sp>
            <p:nvSpPr>
              <p:cNvPr id="19" name="Text Box 16"/>
              <p:cNvSpPr txBox="1">
                <a:spLocks noChangeArrowheads="1"/>
              </p:cNvSpPr>
              <p:nvPr/>
            </p:nvSpPr>
            <p:spPr bwMode="auto">
              <a:xfrm>
                <a:off x="4160" y="2657"/>
                <a:ext cx="448" cy="2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0" hangingPunct="0"/>
                <a:r>
                  <a:rPr lang="en-US" sz="1600">
                    <a:latin typeface="Tahoma" charset="0"/>
                  </a:rPr>
                  <a:t>(k,v)</a:t>
                </a:r>
              </a:p>
            </p:txBody>
          </p:sp>
        </p:grpSp>
      </p:grpSp>
      <p:sp>
        <p:nvSpPr>
          <p:cNvPr id="20" name="Freeform 17"/>
          <p:cNvSpPr>
            <a:spLocks/>
          </p:cNvSpPr>
          <p:nvPr/>
        </p:nvSpPr>
        <p:spPr bwMode="auto">
          <a:xfrm>
            <a:off x="6477000" y="2586038"/>
            <a:ext cx="1828800" cy="393700"/>
          </a:xfrm>
          <a:custGeom>
            <a:avLst/>
            <a:gdLst>
              <a:gd name="T0" fmla="*/ 0 w 1152"/>
              <a:gd name="T1" fmla="*/ 48 h 248"/>
              <a:gd name="T2" fmla="*/ 576 w 1152"/>
              <a:gd name="T3" fmla="*/ 240 h 248"/>
              <a:gd name="T4" fmla="*/ 1152 w 1152"/>
              <a:gd name="T5" fmla="*/ 0 h 248"/>
            </a:gdLst>
            <a:ahLst/>
            <a:cxnLst>
              <a:cxn ang="0">
                <a:pos x="T0" y="T1"/>
              </a:cxn>
              <a:cxn ang="0">
                <a:pos x="T2" y="T3"/>
              </a:cxn>
              <a:cxn ang="0">
                <a:pos x="T4" y="T5"/>
              </a:cxn>
            </a:cxnLst>
            <a:rect l="0" t="0" r="r" b="b"/>
            <a:pathLst>
              <a:path w="1152" h="248">
                <a:moveTo>
                  <a:pt x="0" y="48"/>
                </a:moveTo>
                <a:cubicBezTo>
                  <a:pt x="192" y="148"/>
                  <a:pt x="384" y="248"/>
                  <a:pt x="576" y="240"/>
                </a:cubicBezTo>
                <a:cubicBezTo>
                  <a:pt x="768" y="232"/>
                  <a:pt x="960" y="116"/>
                  <a:pt x="1152" y="0"/>
                </a:cubicBezTo>
              </a:path>
            </a:pathLst>
          </a:custGeom>
          <a:noFill/>
          <a:ln w="9525">
            <a:solidFill>
              <a:schemeClr val="tx1"/>
            </a:solidFill>
            <a:round/>
            <a:headEn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 name="Freeform 18"/>
          <p:cNvSpPr>
            <a:spLocks/>
          </p:cNvSpPr>
          <p:nvPr/>
        </p:nvSpPr>
        <p:spPr bwMode="auto">
          <a:xfrm>
            <a:off x="7810500" y="2586038"/>
            <a:ext cx="495300" cy="1295400"/>
          </a:xfrm>
          <a:custGeom>
            <a:avLst/>
            <a:gdLst>
              <a:gd name="T0" fmla="*/ 312 w 312"/>
              <a:gd name="T1" fmla="*/ 0 h 816"/>
              <a:gd name="T2" fmla="*/ 24 w 312"/>
              <a:gd name="T3" fmla="*/ 432 h 816"/>
              <a:gd name="T4" fmla="*/ 168 w 312"/>
              <a:gd name="T5" fmla="*/ 816 h 816"/>
            </a:gdLst>
            <a:ahLst/>
            <a:cxnLst>
              <a:cxn ang="0">
                <a:pos x="T0" y="T1"/>
              </a:cxn>
              <a:cxn ang="0">
                <a:pos x="T2" y="T3"/>
              </a:cxn>
              <a:cxn ang="0">
                <a:pos x="T4" y="T5"/>
              </a:cxn>
            </a:cxnLst>
            <a:rect l="0" t="0" r="r" b="b"/>
            <a:pathLst>
              <a:path w="312" h="816">
                <a:moveTo>
                  <a:pt x="312" y="0"/>
                </a:moveTo>
                <a:cubicBezTo>
                  <a:pt x="180" y="148"/>
                  <a:pt x="48" y="296"/>
                  <a:pt x="24" y="432"/>
                </a:cubicBezTo>
                <a:cubicBezTo>
                  <a:pt x="0" y="568"/>
                  <a:pt x="84" y="692"/>
                  <a:pt x="168" y="816"/>
                </a:cubicBezTo>
              </a:path>
            </a:pathLst>
          </a:custGeom>
          <a:noFill/>
          <a:ln w="9525">
            <a:solidFill>
              <a:schemeClr val="tx1"/>
            </a:solidFill>
            <a:round/>
            <a:headEn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 name="Freeform 19"/>
          <p:cNvSpPr>
            <a:spLocks/>
          </p:cNvSpPr>
          <p:nvPr/>
        </p:nvSpPr>
        <p:spPr bwMode="auto">
          <a:xfrm>
            <a:off x="7162800" y="3767138"/>
            <a:ext cx="914400" cy="342900"/>
          </a:xfrm>
          <a:custGeom>
            <a:avLst/>
            <a:gdLst>
              <a:gd name="T0" fmla="*/ 576 w 576"/>
              <a:gd name="T1" fmla="*/ 72 h 216"/>
              <a:gd name="T2" fmla="*/ 240 w 576"/>
              <a:gd name="T3" fmla="*/ 24 h 216"/>
              <a:gd name="T4" fmla="*/ 0 w 576"/>
              <a:gd name="T5" fmla="*/ 216 h 216"/>
            </a:gdLst>
            <a:ahLst/>
            <a:cxnLst>
              <a:cxn ang="0">
                <a:pos x="T0" y="T1"/>
              </a:cxn>
              <a:cxn ang="0">
                <a:pos x="T2" y="T3"/>
              </a:cxn>
              <a:cxn ang="0">
                <a:pos x="T4" y="T5"/>
              </a:cxn>
            </a:cxnLst>
            <a:rect l="0" t="0" r="r" b="b"/>
            <a:pathLst>
              <a:path w="576" h="216">
                <a:moveTo>
                  <a:pt x="576" y="72"/>
                </a:moveTo>
                <a:cubicBezTo>
                  <a:pt x="456" y="36"/>
                  <a:pt x="336" y="0"/>
                  <a:pt x="240" y="24"/>
                </a:cubicBezTo>
                <a:cubicBezTo>
                  <a:pt x="144" y="48"/>
                  <a:pt x="72" y="132"/>
                  <a:pt x="0" y="216"/>
                </a:cubicBezTo>
              </a:path>
            </a:pathLst>
          </a:custGeom>
          <a:noFill/>
          <a:ln w="9525">
            <a:solidFill>
              <a:schemeClr val="tx1"/>
            </a:solidFill>
            <a:round/>
            <a:headEn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 xmlns:p14="http://schemas.microsoft.com/office/powerpoint/2010/main" val="336422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3426" name="Rectangle 2"/>
          <p:cNvSpPr>
            <a:spLocks noGrp="1" noChangeArrowheads="1"/>
          </p:cNvSpPr>
          <p:nvPr>
            <p:ph type="title"/>
          </p:nvPr>
        </p:nvSpPr>
        <p:spPr/>
        <p:txBody>
          <a:bodyPr/>
          <a:lstStyle/>
          <a:p>
            <a:r>
              <a:rPr lang="en-US"/>
              <a:t>Target P2P System</a:t>
            </a:r>
          </a:p>
        </p:txBody>
      </p:sp>
      <p:sp>
        <p:nvSpPr>
          <p:cNvPr id="2023427" name="Rectangle 3"/>
          <p:cNvSpPr>
            <a:spLocks noGrp="1" noChangeArrowheads="1"/>
          </p:cNvSpPr>
          <p:nvPr>
            <p:ph type="body" idx="1"/>
          </p:nvPr>
        </p:nvSpPr>
        <p:spPr/>
        <p:txBody>
          <a:bodyPr/>
          <a:lstStyle/>
          <a:p>
            <a:r>
              <a:rPr lang="en-US" sz="2400"/>
              <a:t>Kad</a:t>
            </a:r>
          </a:p>
          <a:p>
            <a:pPr lvl="1"/>
            <a:r>
              <a:rPr lang="en-US" sz="2000">
                <a:latin typeface="Arial" charset="0"/>
              </a:rPr>
              <a:t>A peer-to-peer DHT based on Kademlia</a:t>
            </a:r>
          </a:p>
          <a:p>
            <a:endParaRPr lang="en-US" sz="2400">
              <a:latin typeface="Arial" charset="0"/>
            </a:endParaRPr>
          </a:p>
          <a:p>
            <a:r>
              <a:rPr lang="en-US" sz="2400">
                <a:latin typeface="Arial" charset="0"/>
              </a:rPr>
              <a:t>Kad Network</a:t>
            </a:r>
          </a:p>
          <a:p>
            <a:pPr lvl="1"/>
            <a:r>
              <a:rPr lang="en-US" sz="2000">
                <a:latin typeface="Arial" charset="0"/>
              </a:rPr>
              <a:t>Overnet: an overlay built on top of eDonkey clients</a:t>
            </a:r>
          </a:p>
          <a:p>
            <a:pPr lvl="2"/>
            <a:r>
              <a:rPr lang="en-US" sz="1800">
                <a:latin typeface="Arial" charset="0"/>
              </a:rPr>
              <a:t>Used by P2P Bots</a:t>
            </a:r>
          </a:p>
          <a:p>
            <a:pPr lvl="1"/>
            <a:r>
              <a:rPr lang="en-US" sz="2000">
                <a:latin typeface="Arial" charset="0"/>
              </a:rPr>
              <a:t>Overlay built using eD2K series clients</a:t>
            </a:r>
          </a:p>
          <a:p>
            <a:pPr lvl="2"/>
            <a:r>
              <a:rPr lang="en-US" sz="1800">
                <a:latin typeface="Arial" charset="0"/>
              </a:rPr>
              <a:t>eMule, aMule, MLDonkey</a:t>
            </a:r>
          </a:p>
          <a:p>
            <a:pPr lvl="2"/>
            <a:r>
              <a:rPr lang="en-US" sz="1800">
                <a:latin typeface="Arial" charset="0"/>
              </a:rPr>
              <a:t>Over 1 million nodes, many more firewalled users</a:t>
            </a:r>
          </a:p>
          <a:p>
            <a:pPr lvl="1"/>
            <a:r>
              <a:rPr lang="en-US" sz="2000">
                <a:latin typeface="Arial" charset="0"/>
              </a:rPr>
              <a:t>BT series clients</a:t>
            </a:r>
          </a:p>
          <a:p>
            <a:pPr lvl="2"/>
            <a:r>
              <a:rPr lang="en-US" sz="1800">
                <a:latin typeface="Arial" charset="0"/>
              </a:rPr>
              <a:t>Overlay on Azureus</a:t>
            </a:r>
          </a:p>
          <a:p>
            <a:pPr lvl="2"/>
            <a:r>
              <a:rPr lang="en-US" sz="1800">
                <a:latin typeface="Arial" charset="0"/>
              </a:rPr>
              <a:t>Overlay on Mainline and BitComet</a:t>
            </a:r>
          </a:p>
        </p:txBody>
      </p:sp>
      <p:sp>
        <p:nvSpPr>
          <p:cNvPr id="2" name="Slide Number Placeholder 1"/>
          <p:cNvSpPr>
            <a:spLocks noGrp="1"/>
          </p:cNvSpPr>
          <p:nvPr>
            <p:ph type="sldNum" sz="quarter" idx="12"/>
          </p:nvPr>
        </p:nvSpPr>
        <p:spPr/>
        <p:txBody>
          <a:bodyPr/>
          <a:lstStyle/>
          <a:p>
            <a:fld id="{59DED6A1-76E0-4447-BCBE-084AF169C88E}" type="slidenum">
              <a:rPr lang="en-US" smtClean="0"/>
              <a:pPr/>
              <a:t>5</a:t>
            </a:fld>
            <a:endParaRPr lang="en-US"/>
          </a:p>
        </p:txBody>
      </p:sp>
    </p:spTree>
    <p:extLst>
      <p:ext uri="{BB962C8B-B14F-4D97-AF65-F5344CB8AC3E}">
        <p14:creationId xmlns="" xmlns:p14="http://schemas.microsoft.com/office/powerpoint/2010/main" val="1654081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2023427">
                                            <p:txEl>
                                              <p:pRg st="6" end="6"/>
                                            </p:txEl>
                                          </p:spTgt>
                                        </p:tgtEl>
                                        <p:attrNameLst>
                                          <p:attrName>style.color</p:attrName>
                                        </p:attrNameLst>
                                      </p:cBhvr>
                                      <p:to>
                                        <a:srgbClr val="FF0000"/>
                                      </p:to>
                                    </p:animClr>
                                  </p:childTnLst>
                                </p:cTn>
                              </p:par>
                              <p:par>
                                <p:cTn id="7" presetID="3" presetClass="emph" presetSubtype="2" fill="hold" grpId="0" nodeType="withEffect">
                                  <p:stCondLst>
                                    <p:cond delay="0"/>
                                  </p:stCondLst>
                                  <p:childTnLst>
                                    <p:animClr clrSpc="rgb" dir="cw">
                                      <p:cBhvr override="childStyle">
                                        <p:cTn id="8" dur="2000" fill="hold"/>
                                        <p:tgtEl>
                                          <p:spTgt spid="2023427">
                                            <p:txEl>
                                              <p:pRg st="7" end="7"/>
                                            </p:txEl>
                                          </p:spTgt>
                                        </p:tgtEl>
                                        <p:attrNameLst>
                                          <p:attrName>style.color</p:attrName>
                                        </p:attrNameLst>
                                      </p:cBhvr>
                                      <p:to>
                                        <a:srgbClr val="FF0000"/>
                                      </p:to>
                                    </p:animClr>
                                  </p:childTnLst>
                                </p:cTn>
                              </p:par>
                              <p:par>
                                <p:cTn id="9" presetID="3" presetClass="emph" presetSubtype="2" fill="hold" grpId="0" nodeType="withEffect">
                                  <p:stCondLst>
                                    <p:cond delay="0"/>
                                  </p:stCondLst>
                                  <p:childTnLst>
                                    <p:animClr clrSpc="rgb" dir="cw">
                                      <p:cBhvr override="childStyle">
                                        <p:cTn id="10" dur="2000" fill="hold"/>
                                        <p:tgtEl>
                                          <p:spTgt spid="2023427">
                                            <p:txEl>
                                              <p:pRg st="8" end="8"/>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34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6978" name="Rectangle 2"/>
          <p:cNvSpPr>
            <a:spLocks noGrp="1" noChangeArrowheads="1"/>
          </p:cNvSpPr>
          <p:nvPr>
            <p:ph type="title"/>
          </p:nvPr>
        </p:nvSpPr>
        <p:spPr/>
        <p:txBody>
          <a:bodyPr/>
          <a:lstStyle/>
          <a:p>
            <a:r>
              <a:rPr lang="en-US"/>
              <a:t>Kademlia Protocol</a:t>
            </a:r>
          </a:p>
        </p:txBody>
      </p:sp>
      <p:sp>
        <p:nvSpPr>
          <p:cNvPr id="2046979" name="Rectangle 3"/>
          <p:cNvSpPr>
            <a:spLocks noGrp="1" noChangeArrowheads="1"/>
          </p:cNvSpPr>
          <p:nvPr>
            <p:ph type="body" sz="half" idx="1"/>
          </p:nvPr>
        </p:nvSpPr>
        <p:spPr>
          <a:xfrm>
            <a:off x="228600" y="4830096"/>
            <a:ext cx="4419600" cy="1905000"/>
          </a:xfrm>
        </p:spPr>
        <p:txBody>
          <a:bodyPr/>
          <a:lstStyle/>
          <a:p>
            <a:r>
              <a:rPr lang="en-US" sz="1800" dirty="0"/>
              <a:t>d(X, Y) = X </a:t>
            </a:r>
            <a:r>
              <a:rPr lang="en-US" sz="1800" dirty="0">
                <a:latin typeface="cmsy10" charset="0"/>
              </a:rPr>
              <a:t> </a:t>
            </a:r>
            <a:r>
              <a:rPr lang="en-US" sz="1800" dirty="0" smtClean="0">
                <a:latin typeface="cmsy10" charset="0"/>
              </a:rPr>
              <a:t>XOR </a:t>
            </a:r>
            <a:r>
              <a:rPr lang="en-US" sz="1800" dirty="0" smtClean="0"/>
              <a:t>Y</a:t>
            </a:r>
            <a:endParaRPr lang="en-US" sz="1800" dirty="0"/>
          </a:p>
          <a:p>
            <a:r>
              <a:rPr lang="en-US" sz="1800" dirty="0"/>
              <a:t>An entry in k-bucket shares at least k-bit prefix with the </a:t>
            </a:r>
            <a:r>
              <a:rPr lang="en-US" sz="1800" dirty="0" err="1"/>
              <a:t>nodeID</a:t>
            </a:r>
            <a:endParaRPr lang="en-US" sz="1800" dirty="0"/>
          </a:p>
          <a:p>
            <a:pPr lvl="1"/>
            <a:r>
              <a:rPr lang="en-US" sz="1600" dirty="0"/>
              <a:t>k=20 in </a:t>
            </a:r>
            <a:r>
              <a:rPr lang="en-US" sz="1600" dirty="0" err="1"/>
              <a:t>overnet</a:t>
            </a:r>
            <a:endParaRPr lang="en-US" sz="1600" dirty="0"/>
          </a:p>
          <a:p>
            <a:r>
              <a:rPr lang="en-US" sz="1800" dirty="0"/>
              <a:t>Add new contact if</a:t>
            </a:r>
          </a:p>
          <a:p>
            <a:pPr lvl="1"/>
            <a:r>
              <a:rPr lang="en-US" sz="1600" dirty="0"/>
              <a:t>k-bucket is not full</a:t>
            </a:r>
          </a:p>
        </p:txBody>
      </p:sp>
      <p:sp>
        <p:nvSpPr>
          <p:cNvPr id="2046980" name="Rectangle 4"/>
          <p:cNvSpPr>
            <a:spLocks noGrp="1" noChangeArrowheads="1"/>
          </p:cNvSpPr>
          <p:nvPr>
            <p:ph type="body" sz="half" idx="2"/>
          </p:nvPr>
        </p:nvSpPr>
        <p:spPr>
          <a:xfrm>
            <a:off x="4648200" y="5896896"/>
            <a:ext cx="4267200" cy="914400"/>
          </a:xfrm>
        </p:spPr>
        <p:txBody>
          <a:bodyPr/>
          <a:lstStyle/>
          <a:p>
            <a:pPr>
              <a:lnSpc>
                <a:spcPct val="90000"/>
              </a:lnSpc>
            </a:pPr>
            <a:r>
              <a:rPr lang="en-US" sz="1800"/>
              <a:t>Parallel, iterative, prefix-matching routing</a:t>
            </a:r>
          </a:p>
          <a:p>
            <a:pPr>
              <a:lnSpc>
                <a:spcPct val="90000"/>
              </a:lnSpc>
            </a:pPr>
            <a:r>
              <a:rPr lang="en-US" sz="1800"/>
              <a:t>Replica roots: k closest nodes</a:t>
            </a:r>
          </a:p>
        </p:txBody>
      </p:sp>
      <p:sp>
        <p:nvSpPr>
          <p:cNvPr id="2046981" name="Oval 5"/>
          <p:cNvSpPr>
            <a:spLocks noChangeArrowheads="1"/>
          </p:cNvSpPr>
          <p:nvPr/>
        </p:nvSpPr>
        <p:spPr bwMode="auto">
          <a:xfrm>
            <a:off x="2209800" y="22392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6982" name="Oval 6"/>
          <p:cNvSpPr>
            <a:spLocks noChangeArrowheads="1"/>
          </p:cNvSpPr>
          <p:nvPr/>
        </p:nvSpPr>
        <p:spPr bwMode="auto">
          <a:xfrm>
            <a:off x="2971800" y="22392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83" name="Line 7"/>
          <p:cNvSpPr>
            <a:spLocks noChangeShapeType="1"/>
          </p:cNvSpPr>
          <p:nvPr/>
        </p:nvSpPr>
        <p:spPr bwMode="auto">
          <a:xfrm flipH="1" flipV="1">
            <a:off x="2743200" y="18582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84" name="Line 8"/>
          <p:cNvSpPr>
            <a:spLocks noChangeShapeType="1"/>
          </p:cNvSpPr>
          <p:nvPr/>
        </p:nvSpPr>
        <p:spPr bwMode="auto">
          <a:xfrm flipH="1">
            <a:off x="2362200" y="18582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85" name="Oval 9"/>
          <p:cNvSpPr>
            <a:spLocks noChangeArrowheads="1"/>
          </p:cNvSpPr>
          <p:nvPr/>
        </p:nvSpPr>
        <p:spPr bwMode="auto">
          <a:xfrm>
            <a:off x="3124200" y="20106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6986" name="Oval 10"/>
          <p:cNvSpPr>
            <a:spLocks noChangeArrowheads="1"/>
          </p:cNvSpPr>
          <p:nvPr/>
        </p:nvSpPr>
        <p:spPr bwMode="auto">
          <a:xfrm>
            <a:off x="2590800" y="29250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6987" name="Oval 11"/>
          <p:cNvSpPr>
            <a:spLocks noChangeArrowheads="1"/>
          </p:cNvSpPr>
          <p:nvPr/>
        </p:nvSpPr>
        <p:spPr bwMode="auto">
          <a:xfrm>
            <a:off x="3352800" y="29250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88" name="Line 12"/>
          <p:cNvSpPr>
            <a:spLocks noChangeShapeType="1"/>
          </p:cNvSpPr>
          <p:nvPr/>
        </p:nvSpPr>
        <p:spPr bwMode="auto">
          <a:xfrm flipH="1" flipV="1">
            <a:off x="3124200" y="25440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89" name="Line 13"/>
          <p:cNvSpPr>
            <a:spLocks noChangeShapeType="1"/>
          </p:cNvSpPr>
          <p:nvPr/>
        </p:nvSpPr>
        <p:spPr bwMode="auto">
          <a:xfrm flipH="1">
            <a:off x="2743200" y="25440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90" name="Oval 14"/>
          <p:cNvSpPr>
            <a:spLocks noChangeArrowheads="1"/>
          </p:cNvSpPr>
          <p:nvPr/>
        </p:nvSpPr>
        <p:spPr bwMode="auto">
          <a:xfrm>
            <a:off x="3505200" y="26964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6991" name="Oval 15"/>
          <p:cNvSpPr>
            <a:spLocks noChangeArrowheads="1"/>
          </p:cNvSpPr>
          <p:nvPr/>
        </p:nvSpPr>
        <p:spPr bwMode="auto">
          <a:xfrm>
            <a:off x="2971800" y="36108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6992" name="Oval 16"/>
          <p:cNvSpPr>
            <a:spLocks noChangeArrowheads="1"/>
          </p:cNvSpPr>
          <p:nvPr/>
        </p:nvSpPr>
        <p:spPr bwMode="auto">
          <a:xfrm>
            <a:off x="3733800" y="36108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93" name="Line 17"/>
          <p:cNvSpPr>
            <a:spLocks noChangeShapeType="1"/>
          </p:cNvSpPr>
          <p:nvPr/>
        </p:nvSpPr>
        <p:spPr bwMode="auto">
          <a:xfrm flipH="1" flipV="1">
            <a:off x="3505200" y="32298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94" name="Line 18"/>
          <p:cNvSpPr>
            <a:spLocks noChangeShapeType="1"/>
          </p:cNvSpPr>
          <p:nvPr/>
        </p:nvSpPr>
        <p:spPr bwMode="auto">
          <a:xfrm flipH="1">
            <a:off x="3124200" y="32298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95" name="Oval 19"/>
          <p:cNvSpPr>
            <a:spLocks noChangeArrowheads="1"/>
          </p:cNvSpPr>
          <p:nvPr/>
        </p:nvSpPr>
        <p:spPr bwMode="auto">
          <a:xfrm>
            <a:off x="3886200" y="33822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6996" name="Oval 20"/>
          <p:cNvSpPr>
            <a:spLocks noChangeArrowheads="1"/>
          </p:cNvSpPr>
          <p:nvPr/>
        </p:nvSpPr>
        <p:spPr bwMode="auto">
          <a:xfrm>
            <a:off x="3352800" y="42966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6997" name="Oval 21"/>
          <p:cNvSpPr>
            <a:spLocks noChangeArrowheads="1"/>
          </p:cNvSpPr>
          <p:nvPr/>
        </p:nvSpPr>
        <p:spPr bwMode="auto">
          <a:xfrm>
            <a:off x="4114800" y="42966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98" name="Line 22"/>
          <p:cNvSpPr>
            <a:spLocks noChangeShapeType="1"/>
          </p:cNvSpPr>
          <p:nvPr/>
        </p:nvSpPr>
        <p:spPr bwMode="auto">
          <a:xfrm flipH="1" flipV="1">
            <a:off x="3886200" y="39156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6999" name="Line 23"/>
          <p:cNvSpPr>
            <a:spLocks noChangeShapeType="1"/>
          </p:cNvSpPr>
          <p:nvPr/>
        </p:nvSpPr>
        <p:spPr bwMode="auto">
          <a:xfrm flipH="1">
            <a:off x="3505200" y="39156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00" name="Oval 24"/>
          <p:cNvSpPr>
            <a:spLocks noChangeArrowheads="1"/>
          </p:cNvSpPr>
          <p:nvPr/>
        </p:nvSpPr>
        <p:spPr bwMode="auto">
          <a:xfrm>
            <a:off x="4267200" y="40680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7001" name="Rectangle 25"/>
          <p:cNvSpPr>
            <a:spLocks noChangeArrowheads="1"/>
          </p:cNvSpPr>
          <p:nvPr/>
        </p:nvSpPr>
        <p:spPr bwMode="auto">
          <a:xfrm>
            <a:off x="762000" y="18582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01001011</a:t>
            </a:r>
          </a:p>
        </p:txBody>
      </p:sp>
      <p:sp>
        <p:nvSpPr>
          <p:cNvPr id="2047002" name="Rectangle 26"/>
          <p:cNvSpPr>
            <a:spLocks noChangeArrowheads="1"/>
          </p:cNvSpPr>
          <p:nvPr/>
        </p:nvSpPr>
        <p:spPr bwMode="auto">
          <a:xfrm>
            <a:off x="762000" y="20106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00100101</a:t>
            </a:r>
          </a:p>
        </p:txBody>
      </p:sp>
      <p:sp>
        <p:nvSpPr>
          <p:cNvPr id="2047003" name="Rectangle 27"/>
          <p:cNvSpPr>
            <a:spLocks noChangeArrowheads="1"/>
          </p:cNvSpPr>
          <p:nvPr/>
        </p:nvSpPr>
        <p:spPr bwMode="auto">
          <a:xfrm>
            <a:off x="762000" y="21630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01011010</a:t>
            </a:r>
          </a:p>
        </p:txBody>
      </p:sp>
      <p:sp>
        <p:nvSpPr>
          <p:cNvPr id="2047004" name="Rectangle 28"/>
          <p:cNvSpPr>
            <a:spLocks noChangeArrowheads="1"/>
          </p:cNvSpPr>
          <p:nvPr/>
        </p:nvSpPr>
        <p:spPr bwMode="auto">
          <a:xfrm>
            <a:off x="762000" y="2178971"/>
            <a:ext cx="1371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a:t>
            </a:r>
          </a:p>
        </p:txBody>
      </p:sp>
      <p:sp>
        <p:nvSpPr>
          <p:cNvPr id="2047005" name="Rectangle 29"/>
          <p:cNvSpPr>
            <a:spLocks noChangeArrowheads="1"/>
          </p:cNvSpPr>
          <p:nvPr/>
        </p:nvSpPr>
        <p:spPr bwMode="auto">
          <a:xfrm>
            <a:off x="762000" y="24678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01000001</a:t>
            </a:r>
          </a:p>
        </p:txBody>
      </p:sp>
      <p:sp>
        <p:nvSpPr>
          <p:cNvPr id="2047006" name="Rectangle 30"/>
          <p:cNvSpPr>
            <a:spLocks noChangeArrowheads="1"/>
          </p:cNvSpPr>
          <p:nvPr/>
        </p:nvSpPr>
        <p:spPr bwMode="auto">
          <a:xfrm rot="-5400000">
            <a:off x="190500" y="2124996"/>
            <a:ext cx="9144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t>K bucket</a:t>
            </a:r>
          </a:p>
        </p:txBody>
      </p:sp>
      <p:sp>
        <p:nvSpPr>
          <p:cNvPr id="2047007" name="Rectangle 31"/>
          <p:cNvSpPr>
            <a:spLocks noChangeArrowheads="1"/>
          </p:cNvSpPr>
          <p:nvPr/>
        </p:nvSpPr>
        <p:spPr bwMode="auto">
          <a:xfrm>
            <a:off x="1981200" y="1553496"/>
            <a:ext cx="1524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rgbClr val="FF0000"/>
                </a:solidFill>
              </a:rPr>
              <a:t>10101100</a:t>
            </a:r>
          </a:p>
        </p:txBody>
      </p:sp>
      <p:sp>
        <p:nvSpPr>
          <p:cNvPr id="2047008" name="Rectangle 32"/>
          <p:cNvSpPr>
            <a:spLocks noChangeArrowheads="1"/>
          </p:cNvSpPr>
          <p:nvPr/>
        </p:nvSpPr>
        <p:spPr bwMode="auto">
          <a:xfrm>
            <a:off x="1447800" y="18582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123.24.3.1</a:t>
            </a:r>
          </a:p>
        </p:txBody>
      </p:sp>
      <p:sp>
        <p:nvSpPr>
          <p:cNvPr id="2047009" name="Rectangle 33"/>
          <p:cNvSpPr>
            <a:spLocks noChangeArrowheads="1"/>
          </p:cNvSpPr>
          <p:nvPr/>
        </p:nvSpPr>
        <p:spPr bwMode="auto">
          <a:xfrm>
            <a:off x="1447800" y="20106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23.37.12.13</a:t>
            </a:r>
          </a:p>
        </p:txBody>
      </p:sp>
      <p:sp>
        <p:nvSpPr>
          <p:cNvPr id="2047010" name="Rectangle 34"/>
          <p:cNvSpPr>
            <a:spLocks noChangeArrowheads="1"/>
          </p:cNvSpPr>
          <p:nvPr/>
        </p:nvSpPr>
        <p:spPr bwMode="auto">
          <a:xfrm>
            <a:off x="1447800" y="21630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311.1.3.4</a:t>
            </a:r>
          </a:p>
        </p:txBody>
      </p:sp>
      <p:sp>
        <p:nvSpPr>
          <p:cNvPr id="2047011" name="Rectangle 35"/>
          <p:cNvSpPr>
            <a:spLocks noChangeArrowheads="1"/>
          </p:cNvSpPr>
          <p:nvPr/>
        </p:nvSpPr>
        <p:spPr bwMode="auto">
          <a:xfrm>
            <a:off x="1447800" y="24678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t>129.5.3.1</a:t>
            </a:r>
          </a:p>
        </p:txBody>
      </p:sp>
      <p:sp>
        <p:nvSpPr>
          <p:cNvPr id="2047012" name="Rectangle 36"/>
          <p:cNvSpPr>
            <a:spLocks noChangeArrowheads="1"/>
          </p:cNvSpPr>
          <p:nvPr/>
        </p:nvSpPr>
        <p:spPr bwMode="auto">
          <a:xfrm>
            <a:off x="1371600" y="26964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a:t>
            </a:r>
            <a:r>
              <a:rPr lang="en-US" sz="1000"/>
              <a:t>1011011</a:t>
            </a:r>
          </a:p>
        </p:txBody>
      </p:sp>
      <p:sp>
        <p:nvSpPr>
          <p:cNvPr id="2047013" name="Rectangle 37"/>
          <p:cNvSpPr>
            <a:spLocks noChangeArrowheads="1"/>
          </p:cNvSpPr>
          <p:nvPr/>
        </p:nvSpPr>
        <p:spPr bwMode="auto">
          <a:xfrm>
            <a:off x="1371600" y="28488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a:t>
            </a:r>
            <a:r>
              <a:rPr lang="en-US" sz="1000"/>
              <a:t>1000100</a:t>
            </a:r>
          </a:p>
        </p:txBody>
      </p:sp>
      <p:sp>
        <p:nvSpPr>
          <p:cNvPr id="2047014" name="Rectangle 38"/>
          <p:cNvSpPr>
            <a:spLocks noChangeArrowheads="1"/>
          </p:cNvSpPr>
          <p:nvPr/>
        </p:nvSpPr>
        <p:spPr bwMode="auto">
          <a:xfrm>
            <a:off x="1371600" y="30012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a:t>
            </a:r>
            <a:r>
              <a:rPr lang="en-US" sz="1000"/>
              <a:t>1111110</a:t>
            </a:r>
          </a:p>
        </p:txBody>
      </p:sp>
      <p:sp>
        <p:nvSpPr>
          <p:cNvPr id="2047015" name="Rectangle 39"/>
          <p:cNvSpPr>
            <a:spLocks noChangeArrowheads="1"/>
          </p:cNvSpPr>
          <p:nvPr/>
        </p:nvSpPr>
        <p:spPr bwMode="auto">
          <a:xfrm>
            <a:off x="1371600" y="3017171"/>
            <a:ext cx="990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a:t>
            </a:r>
          </a:p>
        </p:txBody>
      </p:sp>
      <p:sp>
        <p:nvSpPr>
          <p:cNvPr id="2047016" name="Rectangle 40"/>
          <p:cNvSpPr>
            <a:spLocks noChangeArrowheads="1"/>
          </p:cNvSpPr>
          <p:nvPr/>
        </p:nvSpPr>
        <p:spPr bwMode="auto">
          <a:xfrm>
            <a:off x="1371600" y="33060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a:t>
            </a:r>
            <a:r>
              <a:rPr lang="en-US" sz="1000"/>
              <a:t>1010001</a:t>
            </a:r>
          </a:p>
        </p:txBody>
      </p:sp>
      <p:sp>
        <p:nvSpPr>
          <p:cNvPr id="2047017" name="Rectangle 41"/>
          <p:cNvSpPr>
            <a:spLocks noChangeArrowheads="1"/>
          </p:cNvSpPr>
          <p:nvPr/>
        </p:nvSpPr>
        <p:spPr bwMode="auto">
          <a:xfrm>
            <a:off x="2057400" y="26964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18" name="Rectangle 42"/>
          <p:cNvSpPr>
            <a:spLocks noChangeArrowheads="1"/>
          </p:cNvSpPr>
          <p:nvPr/>
        </p:nvSpPr>
        <p:spPr bwMode="auto">
          <a:xfrm>
            <a:off x="2057400" y="28488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19" name="Rectangle 43"/>
          <p:cNvSpPr>
            <a:spLocks noChangeArrowheads="1"/>
          </p:cNvSpPr>
          <p:nvPr/>
        </p:nvSpPr>
        <p:spPr bwMode="auto">
          <a:xfrm>
            <a:off x="2057400" y="30012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20" name="Rectangle 44"/>
          <p:cNvSpPr>
            <a:spLocks noChangeArrowheads="1"/>
          </p:cNvSpPr>
          <p:nvPr/>
        </p:nvSpPr>
        <p:spPr bwMode="auto">
          <a:xfrm>
            <a:off x="2057400" y="33060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21" name="Rectangle 45"/>
          <p:cNvSpPr>
            <a:spLocks noChangeArrowheads="1"/>
          </p:cNvSpPr>
          <p:nvPr/>
        </p:nvSpPr>
        <p:spPr bwMode="auto">
          <a:xfrm>
            <a:off x="1905000" y="35346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10</a:t>
            </a:r>
            <a:r>
              <a:rPr lang="en-US" sz="1000"/>
              <a:t>001011</a:t>
            </a:r>
          </a:p>
        </p:txBody>
      </p:sp>
      <p:sp>
        <p:nvSpPr>
          <p:cNvPr id="2047022" name="Rectangle 46"/>
          <p:cNvSpPr>
            <a:spLocks noChangeArrowheads="1"/>
          </p:cNvSpPr>
          <p:nvPr/>
        </p:nvSpPr>
        <p:spPr bwMode="auto">
          <a:xfrm>
            <a:off x="1905000" y="36870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10</a:t>
            </a:r>
            <a:r>
              <a:rPr lang="en-US" sz="1000"/>
              <a:t>010100</a:t>
            </a:r>
          </a:p>
        </p:txBody>
      </p:sp>
      <p:sp>
        <p:nvSpPr>
          <p:cNvPr id="2047023" name="Rectangle 47"/>
          <p:cNvSpPr>
            <a:spLocks noChangeArrowheads="1"/>
          </p:cNvSpPr>
          <p:nvPr/>
        </p:nvSpPr>
        <p:spPr bwMode="auto">
          <a:xfrm>
            <a:off x="1905000" y="38394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10</a:t>
            </a:r>
            <a:r>
              <a:rPr lang="en-US" sz="1000"/>
              <a:t>001110</a:t>
            </a:r>
          </a:p>
        </p:txBody>
      </p:sp>
      <p:sp>
        <p:nvSpPr>
          <p:cNvPr id="2047024" name="Rectangle 48"/>
          <p:cNvSpPr>
            <a:spLocks noChangeArrowheads="1"/>
          </p:cNvSpPr>
          <p:nvPr/>
        </p:nvSpPr>
        <p:spPr bwMode="auto">
          <a:xfrm>
            <a:off x="1905000" y="3855371"/>
            <a:ext cx="990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a:t>
            </a:r>
          </a:p>
        </p:txBody>
      </p:sp>
      <p:sp>
        <p:nvSpPr>
          <p:cNvPr id="2047025" name="Rectangle 49"/>
          <p:cNvSpPr>
            <a:spLocks noChangeArrowheads="1"/>
          </p:cNvSpPr>
          <p:nvPr/>
        </p:nvSpPr>
        <p:spPr bwMode="auto">
          <a:xfrm>
            <a:off x="1905000" y="4144296"/>
            <a:ext cx="685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000">
                <a:solidFill>
                  <a:srgbClr val="0000FF"/>
                </a:solidFill>
              </a:rPr>
              <a:t>10</a:t>
            </a:r>
            <a:r>
              <a:rPr lang="en-US" sz="1000"/>
              <a:t>000001</a:t>
            </a:r>
          </a:p>
        </p:txBody>
      </p:sp>
      <p:sp>
        <p:nvSpPr>
          <p:cNvPr id="2047026" name="Rectangle 50"/>
          <p:cNvSpPr>
            <a:spLocks noChangeArrowheads="1"/>
          </p:cNvSpPr>
          <p:nvPr/>
        </p:nvSpPr>
        <p:spPr bwMode="auto">
          <a:xfrm>
            <a:off x="2590800" y="35346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27" name="Rectangle 51"/>
          <p:cNvSpPr>
            <a:spLocks noChangeArrowheads="1"/>
          </p:cNvSpPr>
          <p:nvPr/>
        </p:nvSpPr>
        <p:spPr bwMode="auto">
          <a:xfrm>
            <a:off x="2590800" y="36870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28" name="Rectangle 52"/>
          <p:cNvSpPr>
            <a:spLocks noChangeArrowheads="1"/>
          </p:cNvSpPr>
          <p:nvPr/>
        </p:nvSpPr>
        <p:spPr bwMode="auto">
          <a:xfrm>
            <a:off x="2590800" y="38394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29" name="Rectangle 53"/>
          <p:cNvSpPr>
            <a:spLocks noChangeArrowheads="1"/>
          </p:cNvSpPr>
          <p:nvPr/>
        </p:nvSpPr>
        <p:spPr bwMode="auto">
          <a:xfrm>
            <a:off x="2590800" y="4144296"/>
            <a:ext cx="304800" cy="152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000"/>
          </a:p>
        </p:txBody>
      </p:sp>
      <p:sp>
        <p:nvSpPr>
          <p:cNvPr id="2047030" name="Rectangle 54"/>
          <p:cNvSpPr>
            <a:spLocks noChangeArrowheads="1"/>
          </p:cNvSpPr>
          <p:nvPr/>
        </p:nvSpPr>
        <p:spPr bwMode="auto">
          <a:xfrm rot="-5400000">
            <a:off x="4457700" y="2429796"/>
            <a:ext cx="1905000" cy="4572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rgbClr val="FF0000"/>
                </a:solidFill>
              </a:rPr>
              <a:t>10101100</a:t>
            </a:r>
          </a:p>
        </p:txBody>
      </p:sp>
      <p:sp>
        <p:nvSpPr>
          <p:cNvPr id="2047031" name="Rectangle 55"/>
          <p:cNvSpPr>
            <a:spLocks noChangeArrowheads="1"/>
          </p:cNvSpPr>
          <p:nvPr/>
        </p:nvSpPr>
        <p:spPr bwMode="auto">
          <a:xfrm>
            <a:off x="6248400" y="2163096"/>
            <a:ext cx="1447800" cy="381000"/>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11000100</a:t>
            </a:r>
          </a:p>
        </p:txBody>
      </p:sp>
      <p:sp>
        <p:nvSpPr>
          <p:cNvPr id="2047032" name="Rectangle 56"/>
          <p:cNvSpPr>
            <a:spLocks noChangeArrowheads="1"/>
          </p:cNvSpPr>
          <p:nvPr/>
        </p:nvSpPr>
        <p:spPr bwMode="auto">
          <a:xfrm>
            <a:off x="7315200" y="3229896"/>
            <a:ext cx="1447800" cy="381000"/>
          </a:xfrm>
          <a:prstGeom prst="rect">
            <a:avLst/>
          </a:prstGeom>
          <a:noFill/>
          <a:ln w="28575">
            <a:solidFill>
              <a:srgbClr val="00B2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rgbClr val="00B200"/>
                </a:solidFill>
              </a:rPr>
              <a:t>11001010</a:t>
            </a:r>
          </a:p>
        </p:txBody>
      </p:sp>
      <p:sp>
        <p:nvSpPr>
          <p:cNvPr id="2047033" name="Line 57"/>
          <p:cNvSpPr>
            <a:spLocks noChangeShapeType="1"/>
          </p:cNvSpPr>
          <p:nvPr/>
        </p:nvSpPr>
        <p:spPr bwMode="auto">
          <a:xfrm>
            <a:off x="5638800" y="2239296"/>
            <a:ext cx="6096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34" name="Rectangle 58"/>
          <p:cNvSpPr>
            <a:spLocks noChangeArrowheads="1"/>
          </p:cNvSpPr>
          <p:nvPr/>
        </p:nvSpPr>
        <p:spPr bwMode="auto">
          <a:xfrm>
            <a:off x="6705600" y="2696496"/>
            <a:ext cx="1447800" cy="381000"/>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11001100</a:t>
            </a:r>
          </a:p>
        </p:txBody>
      </p:sp>
      <p:sp>
        <p:nvSpPr>
          <p:cNvPr id="2047035" name="Line 59"/>
          <p:cNvSpPr>
            <a:spLocks noChangeShapeType="1"/>
          </p:cNvSpPr>
          <p:nvPr/>
        </p:nvSpPr>
        <p:spPr bwMode="auto">
          <a:xfrm>
            <a:off x="5638800" y="2772696"/>
            <a:ext cx="10668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36" name="Rectangle 60"/>
          <p:cNvSpPr>
            <a:spLocks noChangeArrowheads="1"/>
          </p:cNvSpPr>
          <p:nvPr/>
        </p:nvSpPr>
        <p:spPr bwMode="auto">
          <a:xfrm>
            <a:off x="5486400" y="1705896"/>
            <a:ext cx="1447800" cy="38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rgbClr val="0000FF"/>
                </a:solidFill>
              </a:rPr>
              <a:t>11001011</a:t>
            </a:r>
          </a:p>
        </p:txBody>
      </p:sp>
      <p:sp>
        <p:nvSpPr>
          <p:cNvPr id="2047037" name="Line 61"/>
          <p:cNvSpPr>
            <a:spLocks noChangeShapeType="1"/>
          </p:cNvSpPr>
          <p:nvPr/>
        </p:nvSpPr>
        <p:spPr bwMode="auto">
          <a:xfrm>
            <a:off x="5638800" y="3306096"/>
            <a:ext cx="16764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38" name="Line 62"/>
          <p:cNvSpPr>
            <a:spLocks noChangeShapeType="1"/>
          </p:cNvSpPr>
          <p:nvPr/>
        </p:nvSpPr>
        <p:spPr bwMode="auto">
          <a:xfrm flipH="1">
            <a:off x="5638800" y="3382296"/>
            <a:ext cx="16764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39" name="Line 63"/>
          <p:cNvSpPr>
            <a:spLocks noChangeShapeType="1"/>
          </p:cNvSpPr>
          <p:nvPr/>
        </p:nvSpPr>
        <p:spPr bwMode="auto">
          <a:xfrm flipH="1">
            <a:off x="5638800" y="2459959"/>
            <a:ext cx="6096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40" name="Line 64"/>
          <p:cNvSpPr>
            <a:spLocks noChangeShapeType="1"/>
          </p:cNvSpPr>
          <p:nvPr/>
        </p:nvSpPr>
        <p:spPr bwMode="auto">
          <a:xfrm flipH="1">
            <a:off x="5638800" y="3001296"/>
            <a:ext cx="1066800" cy="0"/>
          </a:xfrm>
          <a:prstGeom prst="line">
            <a:avLst/>
          </a:prstGeom>
          <a:noFill/>
          <a:ln w="190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41" name="Line 65"/>
          <p:cNvSpPr>
            <a:spLocks noChangeShapeType="1"/>
          </p:cNvSpPr>
          <p:nvPr/>
        </p:nvSpPr>
        <p:spPr bwMode="auto">
          <a:xfrm>
            <a:off x="5638800" y="3458496"/>
            <a:ext cx="1676400" cy="0"/>
          </a:xfrm>
          <a:prstGeom prst="line">
            <a:avLst/>
          </a:prstGeom>
          <a:noFill/>
          <a:ln w="19050">
            <a:solidFill>
              <a:srgbClr val="CC66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42" name="Rectangle 66"/>
          <p:cNvSpPr>
            <a:spLocks noChangeArrowheads="1"/>
          </p:cNvSpPr>
          <p:nvPr/>
        </p:nvSpPr>
        <p:spPr bwMode="auto">
          <a:xfrm>
            <a:off x="5638800" y="3458496"/>
            <a:ext cx="16764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rgbClr val="CC66FF"/>
                </a:solidFill>
              </a:rPr>
              <a:t>Find/store</a:t>
            </a:r>
          </a:p>
        </p:txBody>
      </p:sp>
      <p:sp>
        <p:nvSpPr>
          <p:cNvPr id="2047043" name="Oval 67"/>
          <p:cNvSpPr>
            <a:spLocks noChangeArrowheads="1"/>
          </p:cNvSpPr>
          <p:nvPr/>
        </p:nvSpPr>
        <p:spPr bwMode="auto">
          <a:xfrm>
            <a:off x="5029200" y="4601496"/>
            <a:ext cx="457200" cy="4572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2047062" name="Group 86"/>
          <p:cNvGrpSpPr>
            <a:grpSpLocks/>
          </p:cNvGrpSpPr>
          <p:nvPr/>
        </p:nvGrpSpPr>
        <p:grpSpPr bwMode="auto">
          <a:xfrm>
            <a:off x="5419725" y="3991896"/>
            <a:ext cx="1057275" cy="1676400"/>
            <a:chOff x="3222" y="2016"/>
            <a:chExt cx="666" cy="1056"/>
          </a:xfrm>
        </p:grpSpPr>
        <p:sp>
          <p:nvSpPr>
            <p:cNvPr id="2047044" name="Oval 68"/>
            <p:cNvSpPr>
              <a:spLocks noChangeArrowheads="1"/>
            </p:cNvSpPr>
            <p:nvPr/>
          </p:nvSpPr>
          <p:spPr bwMode="auto">
            <a:xfrm>
              <a:off x="3600" y="2400"/>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45" name="Oval 69"/>
            <p:cNvSpPr>
              <a:spLocks noChangeArrowheads="1"/>
            </p:cNvSpPr>
            <p:nvPr/>
          </p:nvSpPr>
          <p:spPr bwMode="auto">
            <a:xfrm>
              <a:off x="3600" y="2016"/>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46" name="Oval 70"/>
            <p:cNvSpPr>
              <a:spLocks noChangeArrowheads="1"/>
            </p:cNvSpPr>
            <p:nvPr/>
          </p:nvSpPr>
          <p:spPr bwMode="auto">
            <a:xfrm>
              <a:off x="3600" y="2784"/>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2047047" name="AutoShape 71"/>
            <p:cNvCxnSpPr>
              <a:cxnSpLocks noChangeShapeType="1"/>
              <a:stCxn id="2047043" idx="7"/>
              <a:endCxn id="2047045" idx="2"/>
            </p:cNvCxnSpPr>
            <p:nvPr/>
          </p:nvCxnSpPr>
          <p:spPr bwMode="auto">
            <a:xfrm flipV="1">
              <a:off x="3222" y="2160"/>
              <a:ext cx="378" cy="290"/>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47048" name="AutoShape 72"/>
            <p:cNvCxnSpPr>
              <a:cxnSpLocks noChangeShapeType="1"/>
              <a:stCxn id="2047043" idx="6"/>
              <a:endCxn id="2047044" idx="2"/>
            </p:cNvCxnSpPr>
            <p:nvPr/>
          </p:nvCxnSpPr>
          <p:spPr bwMode="auto">
            <a:xfrm flipV="1">
              <a:off x="3264" y="2544"/>
              <a:ext cx="336" cy="8"/>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47049" name="AutoShape 73"/>
            <p:cNvCxnSpPr>
              <a:cxnSpLocks noChangeShapeType="1"/>
              <a:stCxn id="2047043" idx="5"/>
              <a:endCxn id="2047046" idx="2"/>
            </p:cNvCxnSpPr>
            <p:nvPr/>
          </p:nvCxnSpPr>
          <p:spPr bwMode="auto">
            <a:xfrm>
              <a:off x="3222" y="2654"/>
              <a:ext cx="378" cy="274"/>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2047063" name="Group 87"/>
          <p:cNvGrpSpPr>
            <a:grpSpLocks/>
          </p:cNvGrpSpPr>
          <p:nvPr/>
        </p:nvGrpSpPr>
        <p:grpSpPr bwMode="auto">
          <a:xfrm>
            <a:off x="5419725" y="3991896"/>
            <a:ext cx="2124075" cy="1676400"/>
            <a:chOff x="3222" y="2016"/>
            <a:chExt cx="1338" cy="1056"/>
          </a:xfrm>
        </p:grpSpPr>
        <p:sp>
          <p:nvSpPr>
            <p:cNvPr id="2047050" name="Oval 74"/>
            <p:cNvSpPr>
              <a:spLocks noChangeArrowheads="1"/>
            </p:cNvSpPr>
            <p:nvPr/>
          </p:nvSpPr>
          <p:spPr bwMode="auto">
            <a:xfrm>
              <a:off x="4272" y="2400"/>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51" name="Oval 75"/>
            <p:cNvSpPr>
              <a:spLocks noChangeArrowheads="1"/>
            </p:cNvSpPr>
            <p:nvPr/>
          </p:nvSpPr>
          <p:spPr bwMode="auto">
            <a:xfrm>
              <a:off x="4272" y="2016"/>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52" name="Oval 76"/>
            <p:cNvSpPr>
              <a:spLocks noChangeArrowheads="1"/>
            </p:cNvSpPr>
            <p:nvPr/>
          </p:nvSpPr>
          <p:spPr bwMode="auto">
            <a:xfrm>
              <a:off x="4272" y="2784"/>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2047053" name="AutoShape 77"/>
            <p:cNvCxnSpPr>
              <a:cxnSpLocks noChangeShapeType="1"/>
              <a:stCxn id="2047043" idx="7"/>
              <a:endCxn id="2047051" idx="2"/>
            </p:cNvCxnSpPr>
            <p:nvPr/>
          </p:nvCxnSpPr>
          <p:spPr bwMode="auto">
            <a:xfrm flipV="1">
              <a:off x="3222" y="2160"/>
              <a:ext cx="1050" cy="290"/>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47054" name="AutoShape 78"/>
            <p:cNvCxnSpPr>
              <a:cxnSpLocks noChangeShapeType="1"/>
              <a:stCxn id="2047043" idx="6"/>
              <a:endCxn id="2047050" idx="2"/>
            </p:cNvCxnSpPr>
            <p:nvPr/>
          </p:nvCxnSpPr>
          <p:spPr bwMode="auto">
            <a:xfrm flipV="1">
              <a:off x="3264" y="2544"/>
              <a:ext cx="1008" cy="8"/>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47055" name="AutoShape 79"/>
            <p:cNvCxnSpPr>
              <a:cxnSpLocks noChangeShapeType="1"/>
              <a:stCxn id="2047043" idx="5"/>
              <a:endCxn id="2047052" idx="2"/>
            </p:cNvCxnSpPr>
            <p:nvPr/>
          </p:nvCxnSpPr>
          <p:spPr bwMode="auto">
            <a:xfrm>
              <a:off x="3222" y="2654"/>
              <a:ext cx="1050" cy="274"/>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2047064" name="Group 88"/>
          <p:cNvGrpSpPr>
            <a:grpSpLocks/>
          </p:cNvGrpSpPr>
          <p:nvPr/>
        </p:nvGrpSpPr>
        <p:grpSpPr bwMode="auto">
          <a:xfrm>
            <a:off x="5419725" y="3991896"/>
            <a:ext cx="3190875" cy="1676400"/>
            <a:chOff x="3222" y="2016"/>
            <a:chExt cx="2010" cy="1056"/>
          </a:xfrm>
        </p:grpSpPr>
        <p:sp>
          <p:nvSpPr>
            <p:cNvPr id="2047056" name="Oval 80"/>
            <p:cNvSpPr>
              <a:spLocks noChangeArrowheads="1"/>
            </p:cNvSpPr>
            <p:nvPr/>
          </p:nvSpPr>
          <p:spPr bwMode="auto">
            <a:xfrm>
              <a:off x="4944" y="2400"/>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57" name="Oval 81"/>
            <p:cNvSpPr>
              <a:spLocks noChangeArrowheads="1"/>
            </p:cNvSpPr>
            <p:nvPr/>
          </p:nvSpPr>
          <p:spPr bwMode="auto">
            <a:xfrm>
              <a:off x="4944" y="2016"/>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7058" name="Oval 82"/>
            <p:cNvSpPr>
              <a:spLocks noChangeArrowheads="1"/>
            </p:cNvSpPr>
            <p:nvPr/>
          </p:nvSpPr>
          <p:spPr bwMode="auto">
            <a:xfrm>
              <a:off x="4944" y="2784"/>
              <a:ext cx="288" cy="288"/>
            </a:xfrm>
            <a:prstGeom prst="ellipse">
              <a:avLst/>
            </a:prstGeom>
            <a:noFill/>
            <a:ln w="2857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2047059" name="AutoShape 83"/>
            <p:cNvCxnSpPr>
              <a:cxnSpLocks noChangeShapeType="1"/>
              <a:stCxn id="2047043" idx="7"/>
              <a:endCxn id="2047057" idx="2"/>
            </p:cNvCxnSpPr>
            <p:nvPr/>
          </p:nvCxnSpPr>
          <p:spPr bwMode="auto">
            <a:xfrm flipV="1">
              <a:off x="3222" y="2160"/>
              <a:ext cx="1722" cy="290"/>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47060" name="AutoShape 84"/>
            <p:cNvCxnSpPr>
              <a:cxnSpLocks noChangeShapeType="1"/>
              <a:stCxn id="2047043" idx="6"/>
              <a:endCxn id="2047056" idx="2"/>
            </p:cNvCxnSpPr>
            <p:nvPr/>
          </p:nvCxnSpPr>
          <p:spPr bwMode="auto">
            <a:xfrm flipV="1">
              <a:off x="3264" y="2544"/>
              <a:ext cx="1680" cy="8"/>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47061" name="AutoShape 85"/>
            <p:cNvCxnSpPr>
              <a:cxnSpLocks noChangeShapeType="1"/>
              <a:stCxn id="2047043" idx="5"/>
              <a:endCxn id="2047058" idx="2"/>
            </p:cNvCxnSpPr>
            <p:nvPr/>
          </p:nvCxnSpPr>
          <p:spPr bwMode="auto">
            <a:xfrm>
              <a:off x="3222" y="2654"/>
              <a:ext cx="1722" cy="274"/>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
        <p:nvSpPr>
          <p:cNvPr id="2" name="Slide Number Placeholder 1"/>
          <p:cNvSpPr>
            <a:spLocks noGrp="1"/>
          </p:cNvSpPr>
          <p:nvPr>
            <p:ph type="sldNum" sz="quarter" idx="12"/>
          </p:nvPr>
        </p:nvSpPr>
        <p:spPr/>
        <p:txBody>
          <a:bodyPr/>
          <a:lstStyle/>
          <a:p>
            <a:fld id="{30BB9D8D-29F9-4830-A3D8-69D38B519B91}" type="slidenum">
              <a:rPr lang="en-US" smtClean="0"/>
              <a:pPr/>
              <a:t>6</a:t>
            </a:fld>
            <a:endParaRPr lang="en-US"/>
          </a:p>
        </p:txBody>
      </p:sp>
    </p:spTree>
    <p:extLst>
      <p:ext uri="{BB962C8B-B14F-4D97-AF65-F5344CB8AC3E}">
        <p14:creationId xmlns="" xmlns:p14="http://schemas.microsoft.com/office/powerpoint/2010/main" val="1950622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70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2047033"/>
                                        </p:tgtEl>
                                        <p:attrNameLst>
                                          <p:attrName>style.visibility</p:attrName>
                                        </p:attrNameLst>
                                      </p:cBhvr>
                                      <p:to>
                                        <p:strVal val="visible"/>
                                      </p:to>
                                    </p:set>
                                    <p:anim calcmode="lin" valueType="num">
                                      <p:cBhvr>
                                        <p:cTn id="11" dur="2000" fill="hold"/>
                                        <p:tgtEl>
                                          <p:spTgt spid="2047033"/>
                                        </p:tgtEl>
                                        <p:attrNameLst>
                                          <p:attrName>ppt_x</p:attrName>
                                        </p:attrNameLst>
                                      </p:cBhvr>
                                      <p:tavLst>
                                        <p:tav tm="0">
                                          <p:val>
                                            <p:strVal val="#ppt_x-#ppt_w/2"/>
                                          </p:val>
                                        </p:tav>
                                        <p:tav tm="100000">
                                          <p:val>
                                            <p:strVal val="#ppt_x"/>
                                          </p:val>
                                        </p:tav>
                                      </p:tavLst>
                                    </p:anim>
                                    <p:anim calcmode="lin" valueType="num">
                                      <p:cBhvr>
                                        <p:cTn id="12" dur="2000" fill="hold"/>
                                        <p:tgtEl>
                                          <p:spTgt spid="2047033"/>
                                        </p:tgtEl>
                                        <p:attrNameLst>
                                          <p:attrName>ppt_y</p:attrName>
                                        </p:attrNameLst>
                                      </p:cBhvr>
                                      <p:tavLst>
                                        <p:tav tm="0">
                                          <p:val>
                                            <p:strVal val="#ppt_y"/>
                                          </p:val>
                                        </p:tav>
                                        <p:tav tm="100000">
                                          <p:val>
                                            <p:strVal val="#ppt_y"/>
                                          </p:val>
                                        </p:tav>
                                      </p:tavLst>
                                    </p:anim>
                                    <p:anim calcmode="lin" valueType="num">
                                      <p:cBhvr>
                                        <p:cTn id="13" dur="2000" fill="hold"/>
                                        <p:tgtEl>
                                          <p:spTgt spid="2047033"/>
                                        </p:tgtEl>
                                        <p:attrNameLst>
                                          <p:attrName>ppt_w</p:attrName>
                                        </p:attrNameLst>
                                      </p:cBhvr>
                                      <p:tavLst>
                                        <p:tav tm="0">
                                          <p:val>
                                            <p:fltVal val="0"/>
                                          </p:val>
                                        </p:tav>
                                        <p:tav tm="100000">
                                          <p:val>
                                            <p:strVal val="#ppt_w"/>
                                          </p:val>
                                        </p:tav>
                                      </p:tavLst>
                                    </p:anim>
                                    <p:anim calcmode="lin" valueType="num">
                                      <p:cBhvr>
                                        <p:cTn id="14" dur="2000" fill="hold"/>
                                        <p:tgtEl>
                                          <p:spTgt spid="2047033"/>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2" fill="hold" grpId="0" nodeType="clickEffect">
                                  <p:stCondLst>
                                    <p:cond delay="0"/>
                                  </p:stCondLst>
                                  <p:childTnLst>
                                    <p:set>
                                      <p:cBhvr>
                                        <p:cTn id="18" dur="1" fill="hold">
                                          <p:stCondLst>
                                            <p:cond delay="0"/>
                                          </p:stCondLst>
                                        </p:cTn>
                                        <p:tgtEl>
                                          <p:spTgt spid="2047039"/>
                                        </p:tgtEl>
                                        <p:attrNameLst>
                                          <p:attrName>style.visibility</p:attrName>
                                        </p:attrNameLst>
                                      </p:cBhvr>
                                      <p:to>
                                        <p:strVal val="visible"/>
                                      </p:to>
                                    </p:set>
                                    <p:anim calcmode="lin" valueType="num">
                                      <p:cBhvr>
                                        <p:cTn id="19" dur="1000" fill="hold"/>
                                        <p:tgtEl>
                                          <p:spTgt spid="2047039"/>
                                        </p:tgtEl>
                                        <p:attrNameLst>
                                          <p:attrName>ppt_x</p:attrName>
                                        </p:attrNameLst>
                                      </p:cBhvr>
                                      <p:tavLst>
                                        <p:tav tm="0">
                                          <p:val>
                                            <p:strVal val="#ppt_x+#ppt_w/2"/>
                                          </p:val>
                                        </p:tav>
                                        <p:tav tm="100000">
                                          <p:val>
                                            <p:strVal val="#ppt_x"/>
                                          </p:val>
                                        </p:tav>
                                      </p:tavLst>
                                    </p:anim>
                                    <p:anim calcmode="lin" valueType="num">
                                      <p:cBhvr>
                                        <p:cTn id="20" dur="1000" fill="hold"/>
                                        <p:tgtEl>
                                          <p:spTgt spid="2047039"/>
                                        </p:tgtEl>
                                        <p:attrNameLst>
                                          <p:attrName>ppt_y</p:attrName>
                                        </p:attrNameLst>
                                      </p:cBhvr>
                                      <p:tavLst>
                                        <p:tav tm="0">
                                          <p:val>
                                            <p:strVal val="#ppt_y"/>
                                          </p:val>
                                        </p:tav>
                                        <p:tav tm="100000">
                                          <p:val>
                                            <p:strVal val="#ppt_y"/>
                                          </p:val>
                                        </p:tav>
                                      </p:tavLst>
                                    </p:anim>
                                    <p:anim calcmode="lin" valueType="num">
                                      <p:cBhvr>
                                        <p:cTn id="21" dur="1000" fill="hold"/>
                                        <p:tgtEl>
                                          <p:spTgt spid="2047039"/>
                                        </p:tgtEl>
                                        <p:attrNameLst>
                                          <p:attrName>ppt_w</p:attrName>
                                        </p:attrNameLst>
                                      </p:cBhvr>
                                      <p:tavLst>
                                        <p:tav tm="0">
                                          <p:val>
                                            <p:fltVal val="0"/>
                                          </p:val>
                                        </p:tav>
                                        <p:tav tm="100000">
                                          <p:val>
                                            <p:strVal val="#ppt_w"/>
                                          </p:val>
                                        </p:tav>
                                      </p:tavLst>
                                    </p:anim>
                                    <p:anim calcmode="lin" valueType="num">
                                      <p:cBhvr>
                                        <p:cTn id="22" dur="1000" fill="hold"/>
                                        <p:tgtEl>
                                          <p:spTgt spid="2047039"/>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703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047035"/>
                                        </p:tgtEl>
                                        <p:attrNameLst>
                                          <p:attrName>style.visibility</p:attrName>
                                        </p:attrNameLst>
                                      </p:cBhvr>
                                      <p:to>
                                        <p:strVal val="visible"/>
                                      </p:to>
                                    </p:set>
                                    <p:anim calcmode="lin" valueType="num">
                                      <p:cBhvr>
                                        <p:cTn id="31" dur="2000" fill="hold"/>
                                        <p:tgtEl>
                                          <p:spTgt spid="2047035"/>
                                        </p:tgtEl>
                                        <p:attrNameLst>
                                          <p:attrName>ppt_x</p:attrName>
                                        </p:attrNameLst>
                                      </p:cBhvr>
                                      <p:tavLst>
                                        <p:tav tm="0">
                                          <p:val>
                                            <p:strVal val="#ppt_x-#ppt_w/2"/>
                                          </p:val>
                                        </p:tav>
                                        <p:tav tm="100000">
                                          <p:val>
                                            <p:strVal val="#ppt_x"/>
                                          </p:val>
                                        </p:tav>
                                      </p:tavLst>
                                    </p:anim>
                                    <p:anim calcmode="lin" valueType="num">
                                      <p:cBhvr>
                                        <p:cTn id="32" dur="2000" fill="hold"/>
                                        <p:tgtEl>
                                          <p:spTgt spid="2047035"/>
                                        </p:tgtEl>
                                        <p:attrNameLst>
                                          <p:attrName>ppt_y</p:attrName>
                                        </p:attrNameLst>
                                      </p:cBhvr>
                                      <p:tavLst>
                                        <p:tav tm="0">
                                          <p:val>
                                            <p:strVal val="#ppt_y"/>
                                          </p:val>
                                        </p:tav>
                                        <p:tav tm="100000">
                                          <p:val>
                                            <p:strVal val="#ppt_y"/>
                                          </p:val>
                                        </p:tav>
                                      </p:tavLst>
                                    </p:anim>
                                    <p:anim calcmode="lin" valueType="num">
                                      <p:cBhvr>
                                        <p:cTn id="33" dur="2000" fill="hold"/>
                                        <p:tgtEl>
                                          <p:spTgt spid="2047035"/>
                                        </p:tgtEl>
                                        <p:attrNameLst>
                                          <p:attrName>ppt_w</p:attrName>
                                        </p:attrNameLst>
                                      </p:cBhvr>
                                      <p:tavLst>
                                        <p:tav tm="0">
                                          <p:val>
                                            <p:fltVal val="0"/>
                                          </p:val>
                                        </p:tav>
                                        <p:tav tm="100000">
                                          <p:val>
                                            <p:strVal val="#ppt_w"/>
                                          </p:val>
                                        </p:tav>
                                      </p:tavLst>
                                    </p:anim>
                                    <p:anim calcmode="lin" valueType="num">
                                      <p:cBhvr>
                                        <p:cTn id="34" dur="2000" fill="hold"/>
                                        <p:tgtEl>
                                          <p:spTgt spid="2047035"/>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2047040"/>
                                        </p:tgtEl>
                                        <p:attrNameLst>
                                          <p:attrName>style.visibility</p:attrName>
                                        </p:attrNameLst>
                                      </p:cBhvr>
                                      <p:to>
                                        <p:strVal val="visible"/>
                                      </p:to>
                                    </p:set>
                                    <p:anim calcmode="lin" valueType="num">
                                      <p:cBhvr>
                                        <p:cTn id="39" dur="1000" fill="hold"/>
                                        <p:tgtEl>
                                          <p:spTgt spid="2047040"/>
                                        </p:tgtEl>
                                        <p:attrNameLst>
                                          <p:attrName>ppt_x</p:attrName>
                                        </p:attrNameLst>
                                      </p:cBhvr>
                                      <p:tavLst>
                                        <p:tav tm="0">
                                          <p:val>
                                            <p:strVal val="#ppt_x+#ppt_w/2"/>
                                          </p:val>
                                        </p:tav>
                                        <p:tav tm="100000">
                                          <p:val>
                                            <p:strVal val="#ppt_x"/>
                                          </p:val>
                                        </p:tav>
                                      </p:tavLst>
                                    </p:anim>
                                    <p:anim calcmode="lin" valueType="num">
                                      <p:cBhvr>
                                        <p:cTn id="40" dur="1000" fill="hold"/>
                                        <p:tgtEl>
                                          <p:spTgt spid="2047040"/>
                                        </p:tgtEl>
                                        <p:attrNameLst>
                                          <p:attrName>ppt_y</p:attrName>
                                        </p:attrNameLst>
                                      </p:cBhvr>
                                      <p:tavLst>
                                        <p:tav tm="0">
                                          <p:val>
                                            <p:strVal val="#ppt_y"/>
                                          </p:val>
                                        </p:tav>
                                        <p:tav tm="100000">
                                          <p:val>
                                            <p:strVal val="#ppt_y"/>
                                          </p:val>
                                        </p:tav>
                                      </p:tavLst>
                                    </p:anim>
                                    <p:anim calcmode="lin" valueType="num">
                                      <p:cBhvr>
                                        <p:cTn id="41" dur="1000" fill="hold"/>
                                        <p:tgtEl>
                                          <p:spTgt spid="2047040"/>
                                        </p:tgtEl>
                                        <p:attrNameLst>
                                          <p:attrName>ppt_w</p:attrName>
                                        </p:attrNameLst>
                                      </p:cBhvr>
                                      <p:tavLst>
                                        <p:tav tm="0">
                                          <p:val>
                                            <p:fltVal val="0"/>
                                          </p:val>
                                        </p:tav>
                                        <p:tav tm="100000">
                                          <p:val>
                                            <p:strVal val="#ppt_w"/>
                                          </p:val>
                                        </p:tav>
                                      </p:tavLst>
                                    </p:anim>
                                    <p:anim calcmode="lin" valueType="num">
                                      <p:cBhvr>
                                        <p:cTn id="42" dur="1000" fill="hold"/>
                                        <p:tgtEl>
                                          <p:spTgt spid="2047040"/>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4703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7" presetClass="entr" presetSubtype="8" fill="hold" grpId="0" nodeType="clickEffect">
                                  <p:stCondLst>
                                    <p:cond delay="0"/>
                                  </p:stCondLst>
                                  <p:childTnLst>
                                    <p:set>
                                      <p:cBhvr>
                                        <p:cTn id="50" dur="1" fill="hold">
                                          <p:stCondLst>
                                            <p:cond delay="0"/>
                                          </p:stCondLst>
                                        </p:cTn>
                                        <p:tgtEl>
                                          <p:spTgt spid="2047037"/>
                                        </p:tgtEl>
                                        <p:attrNameLst>
                                          <p:attrName>style.visibility</p:attrName>
                                        </p:attrNameLst>
                                      </p:cBhvr>
                                      <p:to>
                                        <p:strVal val="visible"/>
                                      </p:to>
                                    </p:set>
                                    <p:anim calcmode="lin" valueType="num">
                                      <p:cBhvr>
                                        <p:cTn id="51" dur="2000" fill="hold"/>
                                        <p:tgtEl>
                                          <p:spTgt spid="2047037"/>
                                        </p:tgtEl>
                                        <p:attrNameLst>
                                          <p:attrName>ppt_x</p:attrName>
                                        </p:attrNameLst>
                                      </p:cBhvr>
                                      <p:tavLst>
                                        <p:tav tm="0">
                                          <p:val>
                                            <p:strVal val="#ppt_x-#ppt_w/2"/>
                                          </p:val>
                                        </p:tav>
                                        <p:tav tm="100000">
                                          <p:val>
                                            <p:strVal val="#ppt_x"/>
                                          </p:val>
                                        </p:tav>
                                      </p:tavLst>
                                    </p:anim>
                                    <p:anim calcmode="lin" valueType="num">
                                      <p:cBhvr>
                                        <p:cTn id="52" dur="2000" fill="hold"/>
                                        <p:tgtEl>
                                          <p:spTgt spid="2047037"/>
                                        </p:tgtEl>
                                        <p:attrNameLst>
                                          <p:attrName>ppt_y</p:attrName>
                                        </p:attrNameLst>
                                      </p:cBhvr>
                                      <p:tavLst>
                                        <p:tav tm="0">
                                          <p:val>
                                            <p:strVal val="#ppt_y"/>
                                          </p:val>
                                        </p:tav>
                                        <p:tav tm="100000">
                                          <p:val>
                                            <p:strVal val="#ppt_y"/>
                                          </p:val>
                                        </p:tav>
                                      </p:tavLst>
                                    </p:anim>
                                    <p:anim calcmode="lin" valueType="num">
                                      <p:cBhvr>
                                        <p:cTn id="53" dur="2000" fill="hold"/>
                                        <p:tgtEl>
                                          <p:spTgt spid="2047037"/>
                                        </p:tgtEl>
                                        <p:attrNameLst>
                                          <p:attrName>ppt_w</p:attrName>
                                        </p:attrNameLst>
                                      </p:cBhvr>
                                      <p:tavLst>
                                        <p:tav tm="0">
                                          <p:val>
                                            <p:fltVal val="0"/>
                                          </p:val>
                                        </p:tav>
                                        <p:tav tm="100000">
                                          <p:val>
                                            <p:strVal val="#ppt_w"/>
                                          </p:val>
                                        </p:tav>
                                      </p:tavLst>
                                    </p:anim>
                                    <p:anim calcmode="lin" valueType="num">
                                      <p:cBhvr>
                                        <p:cTn id="54" dur="2000" fill="hold"/>
                                        <p:tgtEl>
                                          <p:spTgt spid="2047037"/>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7" presetClass="entr" presetSubtype="2" fill="hold" grpId="0" nodeType="clickEffect">
                                  <p:stCondLst>
                                    <p:cond delay="0"/>
                                  </p:stCondLst>
                                  <p:childTnLst>
                                    <p:set>
                                      <p:cBhvr>
                                        <p:cTn id="58" dur="1" fill="hold">
                                          <p:stCondLst>
                                            <p:cond delay="0"/>
                                          </p:stCondLst>
                                        </p:cTn>
                                        <p:tgtEl>
                                          <p:spTgt spid="2047038"/>
                                        </p:tgtEl>
                                        <p:attrNameLst>
                                          <p:attrName>style.visibility</p:attrName>
                                        </p:attrNameLst>
                                      </p:cBhvr>
                                      <p:to>
                                        <p:strVal val="visible"/>
                                      </p:to>
                                    </p:set>
                                    <p:anim calcmode="lin" valueType="num">
                                      <p:cBhvr>
                                        <p:cTn id="59" dur="1000" fill="hold"/>
                                        <p:tgtEl>
                                          <p:spTgt spid="2047038"/>
                                        </p:tgtEl>
                                        <p:attrNameLst>
                                          <p:attrName>ppt_x</p:attrName>
                                        </p:attrNameLst>
                                      </p:cBhvr>
                                      <p:tavLst>
                                        <p:tav tm="0">
                                          <p:val>
                                            <p:strVal val="#ppt_x+#ppt_w/2"/>
                                          </p:val>
                                        </p:tav>
                                        <p:tav tm="100000">
                                          <p:val>
                                            <p:strVal val="#ppt_x"/>
                                          </p:val>
                                        </p:tav>
                                      </p:tavLst>
                                    </p:anim>
                                    <p:anim calcmode="lin" valueType="num">
                                      <p:cBhvr>
                                        <p:cTn id="60" dur="1000" fill="hold"/>
                                        <p:tgtEl>
                                          <p:spTgt spid="2047038"/>
                                        </p:tgtEl>
                                        <p:attrNameLst>
                                          <p:attrName>ppt_y</p:attrName>
                                        </p:attrNameLst>
                                      </p:cBhvr>
                                      <p:tavLst>
                                        <p:tav tm="0">
                                          <p:val>
                                            <p:strVal val="#ppt_y"/>
                                          </p:val>
                                        </p:tav>
                                        <p:tav tm="100000">
                                          <p:val>
                                            <p:strVal val="#ppt_y"/>
                                          </p:val>
                                        </p:tav>
                                      </p:tavLst>
                                    </p:anim>
                                    <p:anim calcmode="lin" valueType="num">
                                      <p:cBhvr>
                                        <p:cTn id="61" dur="1000" fill="hold"/>
                                        <p:tgtEl>
                                          <p:spTgt spid="2047038"/>
                                        </p:tgtEl>
                                        <p:attrNameLst>
                                          <p:attrName>ppt_w</p:attrName>
                                        </p:attrNameLst>
                                      </p:cBhvr>
                                      <p:tavLst>
                                        <p:tav tm="0">
                                          <p:val>
                                            <p:fltVal val="0"/>
                                          </p:val>
                                        </p:tav>
                                        <p:tav tm="100000">
                                          <p:val>
                                            <p:strVal val="#ppt_w"/>
                                          </p:val>
                                        </p:tav>
                                      </p:tavLst>
                                    </p:anim>
                                    <p:anim calcmode="lin" valueType="num">
                                      <p:cBhvr>
                                        <p:cTn id="62" dur="1000" fill="hold"/>
                                        <p:tgtEl>
                                          <p:spTgt spid="2047038"/>
                                        </p:tgtEl>
                                        <p:attrNameLst>
                                          <p:attrName>ppt_h</p:attrName>
                                        </p:attrNameLst>
                                      </p:cBhvr>
                                      <p:tavLst>
                                        <p:tav tm="0">
                                          <p:val>
                                            <p:strVal val="#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7" presetClass="entr" presetSubtype="8" fill="hold" grpId="0" nodeType="clickEffect">
                                  <p:stCondLst>
                                    <p:cond delay="0"/>
                                  </p:stCondLst>
                                  <p:childTnLst>
                                    <p:set>
                                      <p:cBhvr>
                                        <p:cTn id="66" dur="1" fill="hold">
                                          <p:stCondLst>
                                            <p:cond delay="0"/>
                                          </p:stCondLst>
                                        </p:cTn>
                                        <p:tgtEl>
                                          <p:spTgt spid="2047041"/>
                                        </p:tgtEl>
                                        <p:attrNameLst>
                                          <p:attrName>style.visibility</p:attrName>
                                        </p:attrNameLst>
                                      </p:cBhvr>
                                      <p:to>
                                        <p:strVal val="visible"/>
                                      </p:to>
                                    </p:set>
                                    <p:anim calcmode="lin" valueType="num">
                                      <p:cBhvr>
                                        <p:cTn id="67" dur="1000" fill="hold"/>
                                        <p:tgtEl>
                                          <p:spTgt spid="2047041"/>
                                        </p:tgtEl>
                                        <p:attrNameLst>
                                          <p:attrName>ppt_x</p:attrName>
                                        </p:attrNameLst>
                                      </p:cBhvr>
                                      <p:tavLst>
                                        <p:tav tm="0">
                                          <p:val>
                                            <p:strVal val="#ppt_x-#ppt_w/2"/>
                                          </p:val>
                                        </p:tav>
                                        <p:tav tm="100000">
                                          <p:val>
                                            <p:strVal val="#ppt_x"/>
                                          </p:val>
                                        </p:tav>
                                      </p:tavLst>
                                    </p:anim>
                                    <p:anim calcmode="lin" valueType="num">
                                      <p:cBhvr>
                                        <p:cTn id="68" dur="1000" fill="hold"/>
                                        <p:tgtEl>
                                          <p:spTgt spid="2047041"/>
                                        </p:tgtEl>
                                        <p:attrNameLst>
                                          <p:attrName>ppt_y</p:attrName>
                                        </p:attrNameLst>
                                      </p:cBhvr>
                                      <p:tavLst>
                                        <p:tav tm="0">
                                          <p:val>
                                            <p:strVal val="#ppt_y"/>
                                          </p:val>
                                        </p:tav>
                                        <p:tav tm="100000">
                                          <p:val>
                                            <p:strVal val="#ppt_y"/>
                                          </p:val>
                                        </p:tav>
                                      </p:tavLst>
                                    </p:anim>
                                    <p:anim calcmode="lin" valueType="num">
                                      <p:cBhvr>
                                        <p:cTn id="69" dur="1000" fill="hold"/>
                                        <p:tgtEl>
                                          <p:spTgt spid="2047041"/>
                                        </p:tgtEl>
                                        <p:attrNameLst>
                                          <p:attrName>ppt_w</p:attrName>
                                        </p:attrNameLst>
                                      </p:cBhvr>
                                      <p:tavLst>
                                        <p:tav tm="0">
                                          <p:val>
                                            <p:fltVal val="0"/>
                                          </p:val>
                                        </p:tav>
                                        <p:tav tm="100000">
                                          <p:val>
                                            <p:strVal val="#ppt_w"/>
                                          </p:val>
                                        </p:tav>
                                      </p:tavLst>
                                    </p:anim>
                                    <p:anim calcmode="lin" valueType="num">
                                      <p:cBhvr>
                                        <p:cTn id="70" dur="1000" fill="hold"/>
                                        <p:tgtEl>
                                          <p:spTgt spid="2047041"/>
                                        </p:tgtEl>
                                        <p:attrNameLst>
                                          <p:attrName>ppt_h</p:attrName>
                                        </p:attrNameLst>
                                      </p:cBhvr>
                                      <p:tavLst>
                                        <p:tav tm="0">
                                          <p:val>
                                            <p:strVal val="#ppt_h"/>
                                          </p:val>
                                        </p:tav>
                                        <p:tav tm="100000">
                                          <p:val>
                                            <p:strVal val="#ppt_h"/>
                                          </p:val>
                                        </p:tav>
                                      </p:tavLst>
                                    </p:anim>
                                  </p:childTnLst>
                                </p:cTn>
                              </p:par>
                              <p:par>
                                <p:cTn id="71" presetID="17" presetClass="entr" presetSubtype="8" fill="hold" grpId="0" nodeType="withEffect">
                                  <p:stCondLst>
                                    <p:cond delay="0"/>
                                  </p:stCondLst>
                                  <p:childTnLst>
                                    <p:set>
                                      <p:cBhvr>
                                        <p:cTn id="72" dur="1" fill="hold">
                                          <p:stCondLst>
                                            <p:cond delay="0"/>
                                          </p:stCondLst>
                                        </p:cTn>
                                        <p:tgtEl>
                                          <p:spTgt spid="2047042"/>
                                        </p:tgtEl>
                                        <p:attrNameLst>
                                          <p:attrName>style.visibility</p:attrName>
                                        </p:attrNameLst>
                                      </p:cBhvr>
                                      <p:to>
                                        <p:strVal val="visible"/>
                                      </p:to>
                                    </p:set>
                                    <p:anim calcmode="lin" valueType="num">
                                      <p:cBhvr>
                                        <p:cTn id="73" dur="500" fill="hold"/>
                                        <p:tgtEl>
                                          <p:spTgt spid="2047042"/>
                                        </p:tgtEl>
                                        <p:attrNameLst>
                                          <p:attrName>ppt_x</p:attrName>
                                        </p:attrNameLst>
                                      </p:cBhvr>
                                      <p:tavLst>
                                        <p:tav tm="0">
                                          <p:val>
                                            <p:strVal val="#ppt_x-#ppt_w/2"/>
                                          </p:val>
                                        </p:tav>
                                        <p:tav tm="100000">
                                          <p:val>
                                            <p:strVal val="#ppt_x"/>
                                          </p:val>
                                        </p:tav>
                                      </p:tavLst>
                                    </p:anim>
                                    <p:anim calcmode="lin" valueType="num">
                                      <p:cBhvr>
                                        <p:cTn id="74" dur="500" fill="hold"/>
                                        <p:tgtEl>
                                          <p:spTgt spid="2047042"/>
                                        </p:tgtEl>
                                        <p:attrNameLst>
                                          <p:attrName>ppt_y</p:attrName>
                                        </p:attrNameLst>
                                      </p:cBhvr>
                                      <p:tavLst>
                                        <p:tav tm="0">
                                          <p:val>
                                            <p:strVal val="#ppt_y"/>
                                          </p:val>
                                        </p:tav>
                                        <p:tav tm="100000">
                                          <p:val>
                                            <p:strVal val="#ppt_y"/>
                                          </p:val>
                                        </p:tav>
                                      </p:tavLst>
                                    </p:anim>
                                    <p:anim calcmode="lin" valueType="num">
                                      <p:cBhvr>
                                        <p:cTn id="75" dur="500" fill="hold"/>
                                        <p:tgtEl>
                                          <p:spTgt spid="2047042"/>
                                        </p:tgtEl>
                                        <p:attrNameLst>
                                          <p:attrName>ppt_w</p:attrName>
                                        </p:attrNameLst>
                                      </p:cBhvr>
                                      <p:tavLst>
                                        <p:tav tm="0">
                                          <p:val>
                                            <p:fltVal val="0"/>
                                          </p:val>
                                        </p:tav>
                                        <p:tav tm="100000">
                                          <p:val>
                                            <p:strVal val="#ppt_w"/>
                                          </p:val>
                                        </p:tav>
                                      </p:tavLst>
                                    </p:anim>
                                    <p:anim calcmode="lin" valueType="num">
                                      <p:cBhvr>
                                        <p:cTn id="76" dur="500" fill="hold"/>
                                        <p:tgtEl>
                                          <p:spTgt spid="2047042"/>
                                        </p:tgtEl>
                                        <p:attrNameLst>
                                          <p:attrName>ppt_h</p:attrName>
                                        </p:attrNameLst>
                                      </p:cBhvr>
                                      <p:tavLst>
                                        <p:tav tm="0">
                                          <p:val>
                                            <p:strVal val="#ppt_h"/>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047043"/>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7" presetClass="entr" presetSubtype="8" fill="hold" nodeType="clickEffect">
                                  <p:stCondLst>
                                    <p:cond delay="0"/>
                                  </p:stCondLst>
                                  <p:childTnLst>
                                    <p:set>
                                      <p:cBhvr>
                                        <p:cTn id="84" dur="1" fill="hold">
                                          <p:stCondLst>
                                            <p:cond delay="0"/>
                                          </p:stCondLst>
                                        </p:cTn>
                                        <p:tgtEl>
                                          <p:spTgt spid="2047062"/>
                                        </p:tgtEl>
                                        <p:attrNameLst>
                                          <p:attrName>style.visibility</p:attrName>
                                        </p:attrNameLst>
                                      </p:cBhvr>
                                      <p:to>
                                        <p:strVal val="visible"/>
                                      </p:to>
                                    </p:set>
                                    <p:anim calcmode="lin" valueType="num">
                                      <p:cBhvr>
                                        <p:cTn id="85" dur="500" fill="hold"/>
                                        <p:tgtEl>
                                          <p:spTgt spid="2047062"/>
                                        </p:tgtEl>
                                        <p:attrNameLst>
                                          <p:attrName>ppt_x</p:attrName>
                                        </p:attrNameLst>
                                      </p:cBhvr>
                                      <p:tavLst>
                                        <p:tav tm="0">
                                          <p:val>
                                            <p:strVal val="#ppt_x-#ppt_w/2"/>
                                          </p:val>
                                        </p:tav>
                                        <p:tav tm="100000">
                                          <p:val>
                                            <p:strVal val="#ppt_x"/>
                                          </p:val>
                                        </p:tav>
                                      </p:tavLst>
                                    </p:anim>
                                    <p:anim calcmode="lin" valueType="num">
                                      <p:cBhvr>
                                        <p:cTn id="86" dur="500" fill="hold"/>
                                        <p:tgtEl>
                                          <p:spTgt spid="2047062"/>
                                        </p:tgtEl>
                                        <p:attrNameLst>
                                          <p:attrName>ppt_y</p:attrName>
                                        </p:attrNameLst>
                                      </p:cBhvr>
                                      <p:tavLst>
                                        <p:tav tm="0">
                                          <p:val>
                                            <p:strVal val="#ppt_y"/>
                                          </p:val>
                                        </p:tav>
                                        <p:tav tm="100000">
                                          <p:val>
                                            <p:strVal val="#ppt_y"/>
                                          </p:val>
                                        </p:tav>
                                      </p:tavLst>
                                    </p:anim>
                                    <p:anim calcmode="lin" valueType="num">
                                      <p:cBhvr>
                                        <p:cTn id="87" dur="500" fill="hold"/>
                                        <p:tgtEl>
                                          <p:spTgt spid="2047062"/>
                                        </p:tgtEl>
                                        <p:attrNameLst>
                                          <p:attrName>ppt_w</p:attrName>
                                        </p:attrNameLst>
                                      </p:cBhvr>
                                      <p:tavLst>
                                        <p:tav tm="0">
                                          <p:val>
                                            <p:fltVal val="0"/>
                                          </p:val>
                                        </p:tav>
                                        <p:tav tm="100000">
                                          <p:val>
                                            <p:strVal val="#ppt_w"/>
                                          </p:val>
                                        </p:tav>
                                      </p:tavLst>
                                    </p:anim>
                                    <p:anim calcmode="lin" valueType="num">
                                      <p:cBhvr>
                                        <p:cTn id="88" dur="500" fill="hold"/>
                                        <p:tgtEl>
                                          <p:spTgt spid="2047062"/>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047062"/>
                                        </p:tgtEl>
                                        <p:attrNameLst>
                                          <p:attrName>style.visibility</p:attrName>
                                        </p:attrNameLst>
                                      </p:cBhvr>
                                      <p:to>
                                        <p:strVal val="hidden"/>
                                      </p:to>
                                    </p:set>
                                  </p:subTnLst>
                                </p:cTn>
                              </p:par>
                            </p:childTnLst>
                          </p:cTn>
                        </p:par>
                      </p:childTnLst>
                    </p:cTn>
                  </p:par>
                  <p:par>
                    <p:cTn id="89" fill="hold" nodeType="clickPar">
                      <p:stCondLst>
                        <p:cond delay="indefinite"/>
                      </p:stCondLst>
                      <p:childTnLst>
                        <p:par>
                          <p:cTn id="90" fill="hold" nodeType="withGroup">
                            <p:stCondLst>
                              <p:cond delay="0"/>
                            </p:stCondLst>
                            <p:childTnLst>
                              <p:par>
                                <p:cTn id="91" presetID="17" presetClass="entr" presetSubtype="8" fill="hold" nodeType="clickEffect">
                                  <p:stCondLst>
                                    <p:cond delay="0"/>
                                  </p:stCondLst>
                                  <p:childTnLst>
                                    <p:set>
                                      <p:cBhvr>
                                        <p:cTn id="92" dur="1" fill="hold">
                                          <p:stCondLst>
                                            <p:cond delay="0"/>
                                          </p:stCondLst>
                                        </p:cTn>
                                        <p:tgtEl>
                                          <p:spTgt spid="2047063"/>
                                        </p:tgtEl>
                                        <p:attrNameLst>
                                          <p:attrName>style.visibility</p:attrName>
                                        </p:attrNameLst>
                                      </p:cBhvr>
                                      <p:to>
                                        <p:strVal val="visible"/>
                                      </p:to>
                                    </p:set>
                                    <p:anim calcmode="lin" valueType="num">
                                      <p:cBhvr>
                                        <p:cTn id="93" dur="500" fill="hold"/>
                                        <p:tgtEl>
                                          <p:spTgt spid="2047063"/>
                                        </p:tgtEl>
                                        <p:attrNameLst>
                                          <p:attrName>ppt_x</p:attrName>
                                        </p:attrNameLst>
                                      </p:cBhvr>
                                      <p:tavLst>
                                        <p:tav tm="0">
                                          <p:val>
                                            <p:strVal val="#ppt_x-#ppt_w/2"/>
                                          </p:val>
                                        </p:tav>
                                        <p:tav tm="100000">
                                          <p:val>
                                            <p:strVal val="#ppt_x"/>
                                          </p:val>
                                        </p:tav>
                                      </p:tavLst>
                                    </p:anim>
                                    <p:anim calcmode="lin" valueType="num">
                                      <p:cBhvr>
                                        <p:cTn id="94" dur="500" fill="hold"/>
                                        <p:tgtEl>
                                          <p:spTgt spid="2047063"/>
                                        </p:tgtEl>
                                        <p:attrNameLst>
                                          <p:attrName>ppt_y</p:attrName>
                                        </p:attrNameLst>
                                      </p:cBhvr>
                                      <p:tavLst>
                                        <p:tav tm="0">
                                          <p:val>
                                            <p:strVal val="#ppt_y"/>
                                          </p:val>
                                        </p:tav>
                                        <p:tav tm="100000">
                                          <p:val>
                                            <p:strVal val="#ppt_y"/>
                                          </p:val>
                                        </p:tav>
                                      </p:tavLst>
                                    </p:anim>
                                    <p:anim calcmode="lin" valueType="num">
                                      <p:cBhvr>
                                        <p:cTn id="95" dur="500" fill="hold"/>
                                        <p:tgtEl>
                                          <p:spTgt spid="2047063"/>
                                        </p:tgtEl>
                                        <p:attrNameLst>
                                          <p:attrName>ppt_w</p:attrName>
                                        </p:attrNameLst>
                                      </p:cBhvr>
                                      <p:tavLst>
                                        <p:tav tm="0">
                                          <p:val>
                                            <p:fltVal val="0"/>
                                          </p:val>
                                        </p:tav>
                                        <p:tav tm="100000">
                                          <p:val>
                                            <p:strVal val="#ppt_w"/>
                                          </p:val>
                                        </p:tav>
                                      </p:tavLst>
                                    </p:anim>
                                    <p:anim calcmode="lin" valueType="num">
                                      <p:cBhvr>
                                        <p:cTn id="96" dur="500" fill="hold"/>
                                        <p:tgtEl>
                                          <p:spTgt spid="204706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047063"/>
                                        </p:tgtEl>
                                        <p:attrNameLst>
                                          <p:attrName>style.visibility</p:attrName>
                                        </p:attrNameLst>
                                      </p:cBhvr>
                                      <p:to>
                                        <p:strVal val="hidden"/>
                                      </p:to>
                                    </p:set>
                                  </p:subTnLst>
                                </p:cTn>
                              </p:par>
                            </p:childTnLst>
                          </p:cTn>
                        </p:par>
                      </p:childTnLst>
                    </p:cTn>
                  </p:par>
                  <p:par>
                    <p:cTn id="97" fill="hold" nodeType="clickPar">
                      <p:stCondLst>
                        <p:cond delay="indefinite"/>
                      </p:stCondLst>
                      <p:childTnLst>
                        <p:par>
                          <p:cTn id="98" fill="hold" nodeType="withGroup">
                            <p:stCondLst>
                              <p:cond delay="0"/>
                            </p:stCondLst>
                            <p:childTnLst>
                              <p:par>
                                <p:cTn id="99" presetID="17" presetClass="entr" presetSubtype="8" fill="hold" nodeType="clickEffect">
                                  <p:stCondLst>
                                    <p:cond delay="0"/>
                                  </p:stCondLst>
                                  <p:childTnLst>
                                    <p:set>
                                      <p:cBhvr>
                                        <p:cTn id="100" dur="1" fill="hold">
                                          <p:stCondLst>
                                            <p:cond delay="0"/>
                                          </p:stCondLst>
                                        </p:cTn>
                                        <p:tgtEl>
                                          <p:spTgt spid="2047064"/>
                                        </p:tgtEl>
                                        <p:attrNameLst>
                                          <p:attrName>style.visibility</p:attrName>
                                        </p:attrNameLst>
                                      </p:cBhvr>
                                      <p:to>
                                        <p:strVal val="visible"/>
                                      </p:to>
                                    </p:set>
                                    <p:anim calcmode="lin" valueType="num">
                                      <p:cBhvr>
                                        <p:cTn id="101" dur="500" fill="hold"/>
                                        <p:tgtEl>
                                          <p:spTgt spid="2047064"/>
                                        </p:tgtEl>
                                        <p:attrNameLst>
                                          <p:attrName>ppt_x</p:attrName>
                                        </p:attrNameLst>
                                      </p:cBhvr>
                                      <p:tavLst>
                                        <p:tav tm="0">
                                          <p:val>
                                            <p:strVal val="#ppt_x-#ppt_w/2"/>
                                          </p:val>
                                        </p:tav>
                                        <p:tav tm="100000">
                                          <p:val>
                                            <p:strVal val="#ppt_x"/>
                                          </p:val>
                                        </p:tav>
                                      </p:tavLst>
                                    </p:anim>
                                    <p:anim calcmode="lin" valueType="num">
                                      <p:cBhvr>
                                        <p:cTn id="102" dur="500" fill="hold"/>
                                        <p:tgtEl>
                                          <p:spTgt spid="2047064"/>
                                        </p:tgtEl>
                                        <p:attrNameLst>
                                          <p:attrName>ppt_y</p:attrName>
                                        </p:attrNameLst>
                                      </p:cBhvr>
                                      <p:tavLst>
                                        <p:tav tm="0">
                                          <p:val>
                                            <p:strVal val="#ppt_y"/>
                                          </p:val>
                                        </p:tav>
                                        <p:tav tm="100000">
                                          <p:val>
                                            <p:strVal val="#ppt_y"/>
                                          </p:val>
                                        </p:tav>
                                      </p:tavLst>
                                    </p:anim>
                                    <p:anim calcmode="lin" valueType="num">
                                      <p:cBhvr>
                                        <p:cTn id="103" dur="500" fill="hold"/>
                                        <p:tgtEl>
                                          <p:spTgt spid="2047064"/>
                                        </p:tgtEl>
                                        <p:attrNameLst>
                                          <p:attrName>ppt_w</p:attrName>
                                        </p:attrNameLst>
                                      </p:cBhvr>
                                      <p:tavLst>
                                        <p:tav tm="0">
                                          <p:val>
                                            <p:fltVal val="0"/>
                                          </p:val>
                                        </p:tav>
                                        <p:tav tm="100000">
                                          <p:val>
                                            <p:strVal val="#ppt_w"/>
                                          </p:val>
                                        </p:tav>
                                      </p:tavLst>
                                    </p:anim>
                                    <p:anim calcmode="lin" valueType="num">
                                      <p:cBhvr>
                                        <p:cTn id="104" dur="500" fill="hold"/>
                                        <p:tgtEl>
                                          <p:spTgt spid="204706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04706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7031" grpId="0" animBg="1"/>
      <p:bldP spid="2047032" grpId="0" animBg="1"/>
      <p:bldP spid="2047033" grpId="0" animBg="1"/>
      <p:bldP spid="2047034" grpId="0" animBg="1"/>
      <p:bldP spid="2047035" grpId="0" animBg="1"/>
      <p:bldP spid="2047037" grpId="0" animBg="1"/>
      <p:bldP spid="2047038" grpId="0" animBg="1"/>
      <p:bldP spid="2047039" grpId="0" animBg="1"/>
      <p:bldP spid="2047040" grpId="0" animBg="1"/>
      <p:bldP spid="2047041" grpId="0" animBg="1"/>
      <p:bldP spid="2047042" grpId="0"/>
      <p:bldP spid="20470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026" name="Rectangle 2"/>
          <p:cNvSpPr>
            <a:spLocks noGrp="1" noChangeArrowheads="1"/>
          </p:cNvSpPr>
          <p:nvPr>
            <p:ph type="title"/>
          </p:nvPr>
        </p:nvSpPr>
        <p:spPr/>
        <p:txBody>
          <a:bodyPr/>
          <a:lstStyle/>
          <a:p>
            <a:r>
              <a:rPr lang="en-US"/>
              <a:t>Kad Protocol</a:t>
            </a:r>
          </a:p>
        </p:txBody>
      </p:sp>
      <p:sp>
        <p:nvSpPr>
          <p:cNvPr id="2049027" name="Rectangle 3"/>
          <p:cNvSpPr>
            <a:spLocks noGrp="1" noChangeArrowheads="1"/>
          </p:cNvSpPr>
          <p:nvPr>
            <p:ph type="body" sz="half" idx="1"/>
          </p:nvPr>
        </p:nvSpPr>
        <p:spPr>
          <a:xfrm>
            <a:off x="0" y="4753896"/>
            <a:ext cx="3962400" cy="1981200"/>
          </a:xfrm>
        </p:spPr>
        <p:txBody>
          <a:bodyPr/>
          <a:lstStyle/>
          <a:p>
            <a:r>
              <a:rPr lang="en-US" sz="2000" dirty="0"/>
              <a:t>No restriction on </a:t>
            </a:r>
            <a:r>
              <a:rPr lang="en-US" sz="2000" dirty="0" err="1"/>
              <a:t>nodeID</a:t>
            </a:r>
            <a:endParaRPr lang="en-US" sz="2000" dirty="0"/>
          </a:p>
          <a:p>
            <a:r>
              <a:rPr lang="en-US" sz="2000" dirty="0"/>
              <a:t>Replica root: </a:t>
            </a:r>
            <a:r>
              <a:rPr lang="en-US" sz="2000" dirty="0" smtClean="0"/>
              <a:t>|r, k| </a:t>
            </a:r>
            <a:r>
              <a:rPr lang="en-US" sz="2000" dirty="0"/>
              <a:t>&lt; </a:t>
            </a:r>
            <a:r>
              <a:rPr lang="en-US" sz="2000" dirty="0">
                <a:latin typeface="Symbol" charset="0"/>
                <a:sym typeface="Symbol" charset="0"/>
              </a:rPr>
              <a:t></a:t>
            </a:r>
          </a:p>
          <a:p>
            <a:r>
              <a:rPr lang="en-US" sz="2000" dirty="0"/>
              <a:t>K buckets with index [0,4] can be split if new contact is added to full bucket</a:t>
            </a:r>
            <a:endParaRPr lang="en-US" sz="1800" dirty="0"/>
          </a:p>
        </p:txBody>
      </p:sp>
      <p:sp>
        <p:nvSpPr>
          <p:cNvPr id="2049028" name="Rectangle 4"/>
          <p:cNvSpPr>
            <a:spLocks noGrp="1" noChangeArrowheads="1"/>
          </p:cNvSpPr>
          <p:nvPr>
            <p:ph type="body" sz="half" idx="2"/>
          </p:nvPr>
        </p:nvSpPr>
        <p:spPr>
          <a:xfrm>
            <a:off x="3810000" y="4220496"/>
            <a:ext cx="5334000" cy="2514600"/>
          </a:xfrm>
        </p:spPr>
        <p:txBody>
          <a:bodyPr>
            <a:noAutofit/>
          </a:bodyPr>
          <a:lstStyle/>
          <a:p>
            <a:r>
              <a:rPr lang="en-US" sz="2000" dirty="0"/>
              <a:t>Wide routing table </a:t>
            </a:r>
            <a:r>
              <a:rPr lang="en-US" sz="2000" dirty="0">
                <a:sym typeface="Wingdings" charset="0"/>
              </a:rPr>
              <a:t> short routing path</a:t>
            </a:r>
            <a:endParaRPr lang="en-US" sz="1800" dirty="0"/>
          </a:p>
          <a:p>
            <a:r>
              <a:rPr lang="en-US" sz="2000" dirty="0">
                <a:sym typeface="Wingdings" charset="0"/>
              </a:rPr>
              <a:t>K bucket in </a:t>
            </a:r>
            <a:r>
              <a:rPr lang="en-US" sz="2000" dirty="0" err="1">
                <a:sym typeface="Wingdings" charset="0"/>
              </a:rPr>
              <a:t>i-th</a:t>
            </a:r>
            <a:r>
              <a:rPr lang="en-US" sz="2000" dirty="0">
                <a:sym typeface="Wingdings" charset="0"/>
              </a:rPr>
              <a:t> level covers 1/2</a:t>
            </a:r>
            <a:r>
              <a:rPr lang="en-US" sz="2000" baseline="30000" dirty="0">
                <a:sym typeface="Wingdings" charset="0"/>
              </a:rPr>
              <a:t>i</a:t>
            </a:r>
            <a:r>
              <a:rPr lang="en-US" sz="2000" dirty="0">
                <a:sym typeface="Wingdings" charset="0"/>
              </a:rPr>
              <a:t> ID space</a:t>
            </a:r>
          </a:p>
          <a:p>
            <a:r>
              <a:rPr lang="en-US" sz="2000" dirty="0"/>
              <a:t>A knows new node by asking or contact from other nodes</a:t>
            </a:r>
          </a:p>
          <a:p>
            <a:r>
              <a:rPr lang="en-US" sz="2000" dirty="0" err="1"/>
              <a:t>Hello_req</a:t>
            </a:r>
            <a:r>
              <a:rPr lang="en-US" sz="2000" dirty="0"/>
              <a:t> is used for </a:t>
            </a:r>
            <a:r>
              <a:rPr lang="en-US" sz="2000" dirty="0" err="1"/>
              <a:t>liveness</a:t>
            </a:r>
            <a:endParaRPr lang="en-US" sz="2000" dirty="0"/>
          </a:p>
          <a:p>
            <a:pPr lvl="1"/>
            <a:r>
              <a:rPr lang="en-US" sz="1800" dirty="0"/>
              <a:t>routing request can be used</a:t>
            </a:r>
          </a:p>
        </p:txBody>
      </p:sp>
      <p:sp>
        <p:nvSpPr>
          <p:cNvPr id="2049029" name="Oval 5"/>
          <p:cNvSpPr>
            <a:spLocks noChangeArrowheads="1"/>
          </p:cNvSpPr>
          <p:nvPr/>
        </p:nvSpPr>
        <p:spPr bwMode="auto">
          <a:xfrm>
            <a:off x="762000" y="22392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9030" name="Oval 6"/>
          <p:cNvSpPr>
            <a:spLocks noChangeArrowheads="1"/>
          </p:cNvSpPr>
          <p:nvPr/>
        </p:nvSpPr>
        <p:spPr bwMode="auto">
          <a:xfrm>
            <a:off x="1524000" y="22392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31" name="Line 7"/>
          <p:cNvSpPr>
            <a:spLocks noChangeShapeType="1"/>
          </p:cNvSpPr>
          <p:nvPr/>
        </p:nvSpPr>
        <p:spPr bwMode="auto">
          <a:xfrm flipH="1" flipV="1">
            <a:off x="1295400" y="18582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32" name="Line 8"/>
          <p:cNvSpPr>
            <a:spLocks noChangeShapeType="1"/>
          </p:cNvSpPr>
          <p:nvPr/>
        </p:nvSpPr>
        <p:spPr bwMode="auto">
          <a:xfrm flipH="1">
            <a:off x="914400" y="18582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33" name="Oval 9"/>
          <p:cNvSpPr>
            <a:spLocks noChangeArrowheads="1"/>
          </p:cNvSpPr>
          <p:nvPr/>
        </p:nvSpPr>
        <p:spPr bwMode="auto">
          <a:xfrm>
            <a:off x="1676400" y="20106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9034" name="Oval 10"/>
          <p:cNvSpPr>
            <a:spLocks noChangeArrowheads="1"/>
          </p:cNvSpPr>
          <p:nvPr/>
        </p:nvSpPr>
        <p:spPr bwMode="auto">
          <a:xfrm>
            <a:off x="1143000" y="29250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9035" name="Oval 11"/>
          <p:cNvSpPr>
            <a:spLocks noChangeArrowheads="1"/>
          </p:cNvSpPr>
          <p:nvPr/>
        </p:nvSpPr>
        <p:spPr bwMode="auto">
          <a:xfrm>
            <a:off x="1905000" y="29250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36" name="Line 12"/>
          <p:cNvSpPr>
            <a:spLocks noChangeShapeType="1"/>
          </p:cNvSpPr>
          <p:nvPr/>
        </p:nvSpPr>
        <p:spPr bwMode="auto">
          <a:xfrm flipH="1" flipV="1">
            <a:off x="1676400" y="25440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37" name="Line 13"/>
          <p:cNvSpPr>
            <a:spLocks noChangeShapeType="1"/>
          </p:cNvSpPr>
          <p:nvPr/>
        </p:nvSpPr>
        <p:spPr bwMode="auto">
          <a:xfrm flipH="1">
            <a:off x="1295400" y="25440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38" name="Oval 14"/>
          <p:cNvSpPr>
            <a:spLocks noChangeArrowheads="1"/>
          </p:cNvSpPr>
          <p:nvPr/>
        </p:nvSpPr>
        <p:spPr bwMode="auto">
          <a:xfrm>
            <a:off x="2057400" y="26964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9039" name="Oval 15"/>
          <p:cNvSpPr>
            <a:spLocks noChangeArrowheads="1"/>
          </p:cNvSpPr>
          <p:nvPr/>
        </p:nvSpPr>
        <p:spPr bwMode="auto">
          <a:xfrm>
            <a:off x="1524000" y="36108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9040" name="Oval 16"/>
          <p:cNvSpPr>
            <a:spLocks noChangeArrowheads="1"/>
          </p:cNvSpPr>
          <p:nvPr/>
        </p:nvSpPr>
        <p:spPr bwMode="auto">
          <a:xfrm>
            <a:off x="2286000" y="36108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41" name="Line 17"/>
          <p:cNvSpPr>
            <a:spLocks noChangeShapeType="1"/>
          </p:cNvSpPr>
          <p:nvPr/>
        </p:nvSpPr>
        <p:spPr bwMode="auto">
          <a:xfrm flipH="1" flipV="1">
            <a:off x="2057400" y="32298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42" name="Line 18"/>
          <p:cNvSpPr>
            <a:spLocks noChangeShapeType="1"/>
          </p:cNvSpPr>
          <p:nvPr/>
        </p:nvSpPr>
        <p:spPr bwMode="auto">
          <a:xfrm flipH="1">
            <a:off x="1676400" y="32298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43" name="Oval 19"/>
          <p:cNvSpPr>
            <a:spLocks noChangeArrowheads="1"/>
          </p:cNvSpPr>
          <p:nvPr/>
        </p:nvSpPr>
        <p:spPr bwMode="auto">
          <a:xfrm>
            <a:off x="2438400" y="33822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9044" name="Oval 20"/>
          <p:cNvSpPr>
            <a:spLocks noChangeArrowheads="1"/>
          </p:cNvSpPr>
          <p:nvPr/>
        </p:nvSpPr>
        <p:spPr bwMode="auto">
          <a:xfrm>
            <a:off x="1905000" y="42966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1</a:t>
            </a:r>
          </a:p>
        </p:txBody>
      </p:sp>
      <p:sp>
        <p:nvSpPr>
          <p:cNvPr id="2049045" name="Oval 21"/>
          <p:cNvSpPr>
            <a:spLocks noChangeArrowheads="1"/>
          </p:cNvSpPr>
          <p:nvPr/>
        </p:nvSpPr>
        <p:spPr bwMode="auto">
          <a:xfrm>
            <a:off x="2667000" y="4296696"/>
            <a:ext cx="304800" cy="3048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46" name="Line 22"/>
          <p:cNvSpPr>
            <a:spLocks noChangeShapeType="1"/>
          </p:cNvSpPr>
          <p:nvPr/>
        </p:nvSpPr>
        <p:spPr bwMode="auto">
          <a:xfrm flipH="1" flipV="1">
            <a:off x="2438400" y="39156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47" name="Line 23"/>
          <p:cNvSpPr>
            <a:spLocks noChangeShapeType="1"/>
          </p:cNvSpPr>
          <p:nvPr/>
        </p:nvSpPr>
        <p:spPr bwMode="auto">
          <a:xfrm flipH="1">
            <a:off x="2057400" y="3915696"/>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048" name="Oval 24"/>
          <p:cNvSpPr>
            <a:spLocks noChangeArrowheads="1"/>
          </p:cNvSpPr>
          <p:nvPr/>
        </p:nvSpPr>
        <p:spPr bwMode="auto">
          <a:xfrm>
            <a:off x="2819400" y="4068096"/>
            <a:ext cx="304800" cy="3048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a:t>
            </a:r>
          </a:p>
        </p:txBody>
      </p:sp>
      <p:sp>
        <p:nvSpPr>
          <p:cNvPr id="2049049" name="Rectangle 25"/>
          <p:cNvSpPr>
            <a:spLocks noChangeArrowheads="1"/>
          </p:cNvSpPr>
          <p:nvPr/>
        </p:nvSpPr>
        <p:spPr bwMode="auto">
          <a:xfrm>
            <a:off x="533400" y="1553496"/>
            <a:ext cx="1524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solidFill>
                  <a:srgbClr val="FF0000"/>
                </a:solidFill>
              </a:rPr>
              <a:t>10101100</a:t>
            </a:r>
          </a:p>
        </p:txBody>
      </p:sp>
      <p:grpSp>
        <p:nvGrpSpPr>
          <p:cNvPr id="2049242" name="Group 218"/>
          <p:cNvGrpSpPr>
            <a:grpSpLocks/>
          </p:cNvGrpSpPr>
          <p:nvPr/>
        </p:nvGrpSpPr>
        <p:grpSpPr bwMode="auto">
          <a:xfrm>
            <a:off x="3657600" y="1934496"/>
            <a:ext cx="4724400" cy="1828800"/>
            <a:chOff x="-288" y="1968"/>
            <a:chExt cx="5904" cy="1152"/>
          </a:xfrm>
        </p:grpSpPr>
        <p:sp>
          <p:nvSpPr>
            <p:cNvPr id="2049243" name="Line 219"/>
            <p:cNvSpPr>
              <a:spLocks noChangeShapeType="1"/>
            </p:cNvSpPr>
            <p:nvPr/>
          </p:nvSpPr>
          <p:spPr bwMode="auto">
            <a:xfrm flipV="1">
              <a:off x="3840"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44" name="Line 220"/>
            <p:cNvSpPr>
              <a:spLocks noChangeShapeType="1"/>
            </p:cNvSpPr>
            <p:nvPr/>
          </p:nvSpPr>
          <p:spPr bwMode="auto">
            <a:xfrm flipH="1" flipV="1">
              <a:off x="3936"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45" name="Line 221"/>
            <p:cNvSpPr>
              <a:spLocks noChangeShapeType="1"/>
            </p:cNvSpPr>
            <p:nvPr/>
          </p:nvSpPr>
          <p:spPr bwMode="auto">
            <a:xfrm flipV="1">
              <a:off x="4224"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46" name="Line 222"/>
            <p:cNvSpPr>
              <a:spLocks noChangeShapeType="1"/>
            </p:cNvSpPr>
            <p:nvPr/>
          </p:nvSpPr>
          <p:spPr bwMode="auto">
            <a:xfrm flipH="1" flipV="1">
              <a:off x="4320"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47" name="Line 223"/>
            <p:cNvSpPr>
              <a:spLocks noChangeShapeType="1"/>
            </p:cNvSpPr>
            <p:nvPr/>
          </p:nvSpPr>
          <p:spPr bwMode="auto">
            <a:xfrm flipV="1">
              <a:off x="4608"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48" name="Line 224"/>
            <p:cNvSpPr>
              <a:spLocks noChangeShapeType="1"/>
            </p:cNvSpPr>
            <p:nvPr/>
          </p:nvSpPr>
          <p:spPr bwMode="auto">
            <a:xfrm flipH="1" flipV="1">
              <a:off x="4704"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49" name="Line 225"/>
            <p:cNvSpPr>
              <a:spLocks noChangeShapeType="1"/>
            </p:cNvSpPr>
            <p:nvPr/>
          </p:nvSpPr>
          <p:spPr bwMode="auto">
            <a:xfrm flipV="1">
              <a:off x="4992"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0" name="Line 226"/>
            <p:cNvSpPr>
              <a:spLocks noChangeShapeType="1"/>
            </p:cNvSpPr>
            <p:nvPr/>
          </p:nvSpPr>
          <p:spPr bwMode="auto">
            <a:xfrm flipH="1" flipV="1">
              <a:off x="5088"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1" name="Line 227"/>
            <p:cNvSpPr>
              <a:spLocks noChangeShapeType="1"/>
            </p:cNvSpPr>
            <p:nvPr/>
          </p:nvSpPr>
          <p:spPr bwMode="auto">
            <a:xfrm flipV="1">
              <a:off x="5376"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2" name="Line 228"/>
            <p:cNvSpPr>
              <a:spLocks noChangeShapeType="1"/>
            </p:cNvSpPr>
            <p:nvPr/>
          </p:nvSpPr>
          <p:spPr bwMode="auto">
            <a:xfrm flipH="1" flipV="1">
              <a:off x="5472" y="2736"/>
              <a:ext cx="9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3" name="Line 229"/>
            <p:cNvSpPr>
              <a:spLocks noChangeShapeType="1"/>
            </p:cNvSpPr>
            <p:nvPr/>
          </p:nvSpPr>
          <p:spPr bwMode="auto">
            <a:xfrm flipV="1">
              <a:off x="2784"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4" name="Line 230"/>
            <p:cNvSpPr>
              <a:spLocks noChangeShapeType="1"/>
            </p:cNvSpPr>
            <p:nvPr/>
          </p:nvSpPr>
          <p:spPr bwMode="auto">
            <a:xfrm flipH="1" flipV="1">
              <a:off x="2976"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5" name="Line 231"/>
            <p:cNvSpPr>
              <a:spLocks noChangeShapeType="1"/>
            </p:cNvSpPr>
            <p:nvPr/>
          </p:nvSpPr>
          <p:spPr bwMode="auto">
            <a:xfrm flipV="1">
              <a:off x="3552"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6" name="Line 232"/>
            <p:cNvSpPr>
              <a:spLocks noChangeShapeType="1"/>
            </p:cNvSpPr>
            <p:nvPr/>
          </p:nvSpPr>
          <p:spPr bwMode="auto">
            <a:xfrm flipH="1" flipV="1">
              <a:off x="3744"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7" name="Line 233"/>
            <p:cNvSpPr>
              <a:spLocks noChangeShapeType="1"/>
            </p:cNvSpPr>
            <p:nvPr/>
          </p:nvSpPr>
          <p:spPr bwMode="auto">
            <a:xfrm flipV="1">
              <a:off x="4320"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8" name="Line 234"/>
            <p:cNvSpPr>
              <a:spLocks noChangeShapeType="1"/>
            </p:cNvSpPr>
            <p:nvPr/>
          </p:nvSpPr>
          <p:spPr bwMode="auto">
            <a:xfrm flipH="1" flipV="1">
              <a:off x="4512"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59" name="Line 235"/>
            <p:cNvSpPr>
              <a:spLocks noChangeShapeType="1"/>
            </p:cNvSpPr>
            <p:nvPr/>
          </p:nvSpPr>
          <p:spPr bwMode="auto">
            <a:xfrm flipV="1">
              <a:off x="5088"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0" name="Line 236"/>
            <p:cNvSpPr>
              <a:spLocks noChangeShapeType="1"/>
            </p:cNvSpPr>
            <p:nvPr/>
          </p:nvSpPr>
          <p:spPr bwMode="auto">
            <a:xfrm flipH="1" flipV="1">
              <a:off x="5280"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1" name="Line 237"/>
            <p:cNvSpPr>
              <a:spLocks noChangeShapeType="1"/>
            </p:cNvSpPr>
            <p:nvPr/>
          </p:nvSpPr>
          <p:spPr bwMode="auto">
            <a:xfrm flipV="1">
              <a:off x="2976"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2" name="Line 238"/>
            <p:cNvSpPr>
              <a:spLocks noChangeShapeType="1"/>
            </p:cNvSpPr>
            <p:nvPr/>
          </p:nvSpPr>
          <p:spPr bwMode="auto">
            <a:xfrm flipH="1" flipV="1">
              <a:off x="3360"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3" name="Line 239"/>
            <p:cNvSpPr>
              <a:spLocks noChangeShapeType="1"/>
            </p:cNvSpPr>
            <p:nvPr/>
          </p:nvSpPr>
          <p:spPr bwMode="auto">
            <a:xfrm flipV="1">
              <a:off x="4512"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4" name="Line 240"/>
            <p:cNvSpPr>
              <a:spLocks noChangeShapeType="1"/>
            </p:cNvSpPr>
            <p:nvPr/>
          </p:nvSpPr>
          <p:spPr bwMode="auto">
            <a:xfrm flipH="1" flipV="1">
              <a:off x="4896"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5" name="Line 241"/>
            <p:cNvSpPr>
              <a:spLocks noChangeShapeType="1"/>
            </p:cNvSpPr>
            <p:nvPr/>
          </p:nvSpPr>
          <p:spPr bwMode="auto">
            <a:xfrm flipV="1">
              <a:off x="3360" y="2160"/>
              <a:ext cx="76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6" name="Line 242"/>
            <p:cNvSpPr>
              <a:spLocks noChangeShapeType="1"/>
            </p:cNvSpPr>
            <p:nvPr/>
          </p:nvSpPr>
          <p:spPr bwMode="auto">
            <a:xfrm flipH="1" flipV="1">
              <a:off x="4128" y="2160"/>
              <a:ext cx="76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7" name="Line 243"/>
            <p:cNvSpPr>
              <a:spLocks noChangeShapeType="1"/>
            </p:cNvSpPr>
            <p:nvPr/>
          </p:nvSpPr>
          <p:spPr bwMode="auto">
            <a:xfrm flipV="1">
              <a:off x="4752"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8" name="Line 244"/>
            <p:cNvSpPr>
              <a:spLocks noChangeShapeType="1"/>
            </p:cNvSpPr>
            <p:nvPr/>
          </p:nvSpPr>
          <p:spPr bwMode="auto">
            <a:xfrm flipH="1" flipV="1">
              <a:off x="4800"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69" name="Line 245"/>
            <p:cNvSpPr>
              <a:spLocks noChangeShapeType="1"/>
            </p:cNvSpPr>
            <p:nvPr/>
          </p:nvSpPr>
          <p:spPr bwMode="auto">
            <a:xfrm flipV="1">
              <a:off x="4944"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0" name="Line 246"/>
            <p:cNvSpPr>
              <a:spLocks noChangeShapeType="1"/>
            </p:cNvSpPr>
            <p:nvPr/>
          </p:nvSpPr>
          <p:spPr bwMode="auto">
            <a:xfrm flipH="1" flipV="1">
              <a:off x="4992"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1" name="Line 247"/>
            <p:cNvSpPr>
              <a:spLocks noChangeShapeType="1"/>
            </p:cNvSpPr>
            <p:nvPr/>
          </p:nvSpPr>
          <p:spPr bwMode="auto">
            <a:xfrm flipV="1">
              <a:off x="5136"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2" name="Line 248"/>
            <p:cNvSpPr>
              <a:spLocks noChangeShapeType="1"/>
            </p:cNvSpPr>
            <p:nvPr/>
          </p:nvSpPr>
          <p:spPr bwMode="auto">
            <a:xfrm flipH="1" flipV="1">
              <a:off x="5184"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3" name="Line 249"/>
            <p:cNvSpPr>
              <a:spLocks noChangeShapeType="1"/>
            </p:cNvSpPr>
            <p:nvPr/>
          </p:nvSpPr>
          <p:spPr bwMode="auto">
            <a:xfrm flipV="1">
              <a:off x="5328"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4" name="Line 250"/>
            <p:cNvSpPr>
              <a:spLocks noChangeShapeType="1"/>
            </p:cNvSpPr>
            <p:nvPr/>
          </p:nvSpPr>
          <p:spPr bwMode="auto">
            <a:xfrm flipH="1" flipV="1">
              <a:off x="5376"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5" name="Line 251"/>
            <p:cNvSpPr>
              <a:spLocks noChangeShapeType="1"/>
            </p:cNvSpPr>
            <p:nvPr/>
          </p:nvSpPr>
          <p:spPr bwMode="auto">
            <a:xfrm flipV="1">
              <a:off x="5520"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6" name="Line 252"/>
            <p:cNvSpPr>
              <a:spLocks noChangeShapeType="1"/>
            </p:cNvSpPr>
            <p:nvPr/>
          </p:nvSpPr>
          <p:spPr bwMode="auto">
            <a:xfrm flipH="1" flipV="1">
              <a:off x="5568" y="2928"/>
              <a:ext cx="4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7" name="Line 253"/>
            <p:cNvSpPr>
              <a:spLocks noChangeShapeType="1"/>
            </p:cNvSpPr>
            <p:nvPr/>
          </p:nvSpPr>
          <p:spPr bwMode="auto">
            <a:xfrm flipV="1">
              <a:off x="-288"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8" name="Line 254"/>
            <p:cNvSpPr>
              <a:spLocks noChangeShapeType="1"/>
            </p:cNvSpPr>
            <p:nvPr/>
          </p:nvSpPr>
          <p:spPr bwMode="auto">
            <a:xfrm flipH="1" flipV="1">
              <a:off x="-96"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79" name="Line 255"/>
            <p:cNvSpPr>
              <a:spLocks noChangeShapeType="1"/>
            </p:cNvSpPr>
            <p:nvPr/>
          </p:nvSpPr>
          <p:spPr bwMode="auto">
            <a:xfrm flipV="1">
              <a:off x="480"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0" name="Line 256"/>
            <p:cNvSpPr>
              <a:spLocks noChangeShapeType="1"/>
            </p:cNvSpPr>
            <p:nvPr/>
          </p:nvSpPr>
          <p:spPr bwMode="auto">
            <a:xfrm flipH="1" flipV="1">
              <a:off x="672"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1" name="Line 257"/>
            <p:cNvSpPr>
              <a:spLocks noChangeShapeType="1"/>
            </p:cNvSpPr>
            <p:nvPr/>
          </p:nvSpPr>
          <p:spPr bwMode="auto">
            <a:xfrm flipV="1">
              <a:off x="1248"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2" name="Line 258"/>
            <p:cNvSpPr>
              <a:spLocks noChangeShapeType="1"/>
            </p:cNvSpPr>
            <p:nvPr/>
          </p:nvSpPr>
          <p:spPr bwMode="auto">
            <a:xfrm flipH="1" flipV="1">
              <a:off x="1440"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3" name="Line 259"/>
            <p:cNvSpPr>
              <a:spLocks noChangeShapeType="1"/>
            </p:cNvSpPr>
            <p:nvPr/>
          </p:nvSpPr>
          <p:spPr bwMode="auto">
            <a:xfrm flipV="1">
              <a:off x="2016"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4" name="Line 260"/>
            <p:cNvSpPr>
              <a:spLocks noChangeShapeType="1"/>
            </p:cNvSpPr>
            <p:nvPr/>
          </p:nvSpPr>
          <p:spPr bwMode="auto">
            <a:xfrm flipH="1" flipV="1">
              <a:off x="2208" y="2544"/>
              <a:ext cx="192"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5" name="Line 261"/>
            <p:cNvSpPr>
              <a:spLocks noChangeShapeType="1"/>
            </p:cNvSpPr>
            <p:nvPr/>
          </p:nvSpPr>
          <p:spPr bwMode="auto">
            <a:xfrm flipV="1">
              <a:off x="-96"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6" name="Line 262"/>
            <p:cNvSpPr>
              <a:spLocks noChangeShapeType="1"/>
            </p:cNvSpPr>
            <p:nvPr/>
          </p:nvSpPr>
          <p:spPr bwMode="auto">
            <a:xfrm flipH="1" flipV="1">
              <a:off x="288"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7" name="Line 263"/>
            <p:cNvSpPr>
              <a:spLocks noChangeShapeType="1"/>
            </p:cNvSpPr>
            <p:nvPr/>
          </p:nvSpPr>
          <p:spPr bwMode="auto">
            <a:xfrm flipV="1">
              <a:off x="1440"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8" name="Line 264"/>
            <p:cNvSpPr>
              <a:spLocks noChangeShapeType="1"/>
            </p:cNvSpPr>
            <p:nvPr/>
          </p:nvSpPr>
          <p:spPr bwMode="auto">
            <a:xfrm flipH="1" flipV="1">
              <a:off x="1824" y="2352"/>
              <a:ext cx="384"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89" name="Line 265"/>
            <p:cNvSpPr>
              <a:spLocks noChangeShapeType="1"/>
            </p:cNvSpPr>
            <p:nvPr/>
          </p:nvSpPr>
          <p:spPr bwMode="auto">
            <a:xfrm flipV="1">
              <a:off x="288" y="2160"/>
              <a:ext cx="76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90" name="Line 266"/>
            <p:cNvSpPr>
              <a:spLocks noChangeShapeType="1"/>
            </p:cNvSpPr>
            <p:nvPr/>
          </p:nvSpPr>
          <p:spPr bwMode="auto">
            <a:xfrm flipH="1" flipV="1">
              <a:off x="1056" y="2160"/>
              <a:ext cx="768"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91" name="Line 267"/>
            <p:cNvSpPr>
              <a:spLocks noChangeShapeType="1"/>
            </p:cNvSpPr>
            <p:nvPr/>
          </p:nvSpPr>
          <p:spPr bwMode="auto">
            <a:xfrm flipV="1">
              <a:off x="1056" y="1968"/>
              <a:ext cx="153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9292" name="Line 268"/>
            <p:cNvSpPr>
              <a:spLocks noChangeShapeType="1"/>
            </p:cNvSpPr>
            <p:nvPr/>
          </p:nvSpPr>
          <p:spPr bwMode="auto">
            <a:xfrm flipH="1" flipV="1">
              <a:off x="2592" y="1968"/>
              <a:ext cx="1536" cy="19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2049293" name="Oval 269"/>
          <p:cNvSpPr>
            <a:spLocks noChangeArrowheads="1"/>
          </p:cNvSpPr>
          <p:nvPr/>
        </p:nvSpPr>
        <p:spPr bwMode="auto">
          <a:xfrm>
            <a:off x="3565525"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15</a:t>
            </a:r>
          </a:p>
        </p:txBody>
      </p:sp>
      <p:sp>
        <p:nvSpPr>
          <p:cNvPr id="2049294" name="Oval 270"/>
          <p:cNvSpPr>
            <a:spLocks noChangeArrowheads="1"/>
          </p:cNvSpPr>
          <p:nvPr/>
        </p:nvSpPr>
        <p:spPr bwMode="auto">
          <a:xfrm>
            <a:off x="3830638"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14</a:t>
            </a:r>
          </a:p>
        </p:txBody>
      </p:sp>
      <p:sp>
        <p:nvSpPr>
          <p:cNvPr id="2049295" name="Oval 271"/>
          <p:cNvSpPr>
            <a:spLocks noChangeArrowheads="1"/>
          </p:cNvSpPr>
          <p:nvPr/>
        </p:nvSpPr>
        <p:spPr bwMode="auto">
          <a:xfrm>
            <a:off x="4175125"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13</a:t>
            </a:r>
          </a:p>
        </p:txBody>
      </p:sp>
      <p:sp>
        <p:nvSpPr>
          <p:cNvPr id="2049296" name="Oval 272"/>
          <p:cNvSpPr>
            <a:spLocks noChangeArrowheads="1"/>
          </p:cNvSpPr>
          <p:nvPr/>
        </p:nvSpPr>
        <p:spPr bwMode="auto">
          <a:xfrm>
            <a:off x="4443413"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12</a:t>
            </a:r>
          </a:p>
        </p:txBody>
      </p:sp>
      <p:sp>
        <p:nvSpPr>
          <p:cNvPr id="2049297" name="Oval 273"/>
          <p:cNvSpPr>
            <a:spLocks noChangeArrowheads="1"/>
          </p:cNvSpPr>
          <p:nvPr/>
        </p:nvSpPr>
        <p:spPr bwMode="auto">
          <a:xfrm>
            <a:off x="4776788"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11</a:t>
            </a:r>
          </a:p>
        </p:txBody>
      </p:sp>
      <p:sp>
        <p:nvSpPr>
          <p:cNvPr id="2049298" name="Oval 274"/>
          <p:cNvSpPr>
            <a:spLocks noChangeArrowheads="1"/>
          </p:cNvSpPr>
          <p:nvPr/>
        </p:nvSpPr>
        <p:spPr bwMode="auto">
          <a:xfrm>
            <a:off x="5060950"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10</a:t>
            </a:r>
          </a:p>
        </p:txBody>
      </p:sp>
      <p:sp>
        <p:nvSpPr>
          <p:cNvPr id="2049299" name="Oval 275"/>
          <p:cNvSpPr>
            <a:spLocks noChangeArrowheads="1"/>
          </p:cNvSpPr>
          <p:nvPr/>
        </p:nvSpPr>
        <p:spPr bwMode="auto">
          <a:xfrm>
            <a:off x="5402263"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9</a:t>
            </a:r>
          </a:p>
        </p:txBody>
      </p:sp>
      <p:sp>
        <p:nvSpPr>
          <p:cNvPr id="2049300" name="Oval 276"/>
          <p:cNvSpPr>
            <a:spLocks noChangeArrowheads="1"/>
          </p:cNvSpPr>
          <p:nvPr/>
        </p:nvSpPr>
        <p:spPr bwMode="auto">
          <a:xfrm>
            <a:off x="5670550"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8</a:t>
            </a:r>
          </a:p>
        </p:txBody>
      </p:sp>
      <p:sp>
        <p:nvSpPr>
          <p:cNvPr id="2049301" name="Oval 277"/>
          <p:cNvSpPr>
            <a:spLocks noChangeArrowheads="1"/>
          </p:cNvSpPr>
          <p:nvPr/>
        </p:nvSpPr>
        <p:spPr bwMode="auto">
          <a:xfrm>
            <a:off x="6027738"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7</a:t>
            </a:r>
          </a:p>
        </p:txBody>
      </p:sp>
      <p:sp>
        <p:nvSpPr>
          <p:cNvPr id="2049302" name="Oval 278"/>
          <p:cNvSpPr>
            <a:spLocks noChangeArrowheads="1"/>
          </p:cNvSpPr>
          <p:nvPr/>
        </p:nvSpPr>
        <p:spPr bwMode="auto">
          <a:xfrm>
            <a:off x="6305550"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6</a:t>
            </a:r>
          </a:p>
        </p:txBody>
      </p:sp>
      <p:sp>
        <p:nvSpPr>
          <p:cNvPr id="2049303" name="Oval 279"/>
          <p:cNvSpPr>
            <a:spLocks noChangeArrowheads="1"/>
          </p:cNvSpPr>
          <p:nvPr/>
        </p:nvSpPr>
        <p:spPr bwMode="auto">
          <a:xfrm>
            <a:off x="6613525" y="31536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5</a:t>
            </a:r>
          </a:p>
        </p:txBody>
      </p:sp>
      <p:sp>
        <p:nvSpPr>
          <p:cNvPr id="2049304" name="Oval 280"/>
          <p:cNvSpPr>
            <a:spLocks noChangeArrowheads="1"/>
          </p:cNvSpPr>
          <p:nvPr/>
        </p:nvSpPr>
        <p:spPr bwMode="auto">
          <a:xfrm>
            <a:off x="5105400" y="19344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05" name="Oval 281"/>
          <p:cNvSpPr>
            <a:spLocks noChangeArrowheads="1"/>
          </p:cNvSpPr>
          <p:nvPr/>
        </p:nvSpPr>
        <p:spPr bwMode="auto">
          <a:xfrm>
            <a:off x="4191000" y="22392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06" name="Oval 282"/>
          <p:cNvSpPr>
            <a:spLocks noChangeArrowheads="1"/>
          </p:cNvSpPr>
          <p:nvPr/>
        </p:nvSpPr>
        <p:spPr bwMode="auto">
          <a:xfrm>
            <a:off x="37338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07" name="Oval 283"/>
          <p:cNvSpPr>
            <a:spLocks noChangeArrowheads="1"/>
          </p:cNvSpPr>
          <p:nvPr/>
        </p:nvSpPr>
        <p:spPr bwMode="auto">
          <a:xfrm>
            <a:off x="3513138"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08" name="Oval 284"/>
          <p:cNvSpPr>
            <a:spLocks noChangeArrowheads="1"/>
          </p:cNvSpPr>
          <p:nvPr/>
        </p:nvSpPr>
        <p:spPr bwMode="auto">
          <a:xfrm>
            <a:off x="3886200"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09" name="Oval 285"/>
          <p:cNvSpPr>
            <a:spLocks noChangeArrowheads="1"/>
          </p:cNvSpPr>
          <p:nvPr/>
        </p:nvSpPr>
        <p:spPr bwMode="auto">
          <a:xfrm>
            <a:off x="4114800"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10" name="Oval 286"/>
          <p:cNvSpPr>
            <a:spLocks noChangeArrowheads="1"/>
          </p:cNvSpPr>
          <p:nvPr/>
        </p:nvSpPr>
        <p:spPr bwMode="auto">
          <a:xfrm>
            <a:off x="4487863"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11" name="Oval 287"/>
          <p:cNvSpPr>
            <a:spLocks noChangeArrowheads="1"/>
          </p:cNvSpPr>
          <p:nvPr/>
        </p:nvSpPr>
        <p:spPr bwMode="auto">
          <a:xfrm>
            <a:off x="4732338"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12" name="Oval 288"/>
          <p:cNvSpPr>
            <a:spLocks noChangeArrowheads="1"/>
          </p:cNvSpPr>
          <p:nvPr/>
        </p:nvSpPr>
        <p:spPr bwMode="auto">
          <a:xfrm>
            <a:off x="5105400"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13" name="Oval 289"/>
          <p:cNvSpPr>
            <a:spLocks noChangeArrowheads="1"/>
          </p:cNvSpPr>
          <p:nvPr/>
        </p:nvSpPr>
        <p:spPr bwMode="auto">
          <a:xfrm>
            <a:off x="5349875"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14" name="Oval 290"/>
          <p:cNvSpPr>
            <a:spLocks noChangeArrowheads="1"/>
          </p:cNvSpPr>
          <p:nvPr/>
        </p:nvSpPr>
        <p:spPr bwMode="auto">
          <a:xfrm>
            <a:off x="5722938"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15" name="Oval 291"/>
          <p:cNvSpPr>
            <a:spLocks noChangeArrowheads="1"/>
          </p:cNvSpPr>
          <p:nvPr/>
        </p:nvSpPr>
        <p:spPr bwMode="auto">
          <a:xfrm>
            <a:off x="5967413"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16" name="Oval 292"/>
          <p:cNvSpPr>
            <a:spLocks noChangeArrowheads="1"/>
          </p:cNvSpPr>
          <p:nvPr/>
        </p:nvSpPr>
        <p:spPr bwMode="auto">
          <a:xfrm>
            <a:off x="6340475"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17" name="Oval 293"/>
          <p:cNvSpPr>
            <a:spLocks noChangeArrowheads="1"/>
          </p:cNvSpPr>
          <p:nvPr/>
        </p:nvSpPr>
        <p:spPr bwMode="auto">
          <a:xfrm>
            <a:off x="6584950"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18" name="Oval 294"/>
          <p:cNvSpPr>
            <a:spLocks noChangeArrowheads="1"/>
          </p:cNvSpPr>
          <p:nvPr/>
        </p:nvSpPr>
        <p:spPr bwMode="auto">
          <a:xfrm>
            <a:off x="6958013" y="2925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19" name="Oval 295"/>
          <p:cNvSpPr>
            <a:spLocks noChangeArrowheads="1"/>
          </p:cNvSpPr>
          <p:nvPr/>
        </p:nvSpPr>
        <p:spPr bwMode="auto">
          <a:xfrm>
            <a:off x="42672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20" name="Oval 296"/>
          <p:cNvSpPr>
            <a:spLocks noChangeArrowheads="1"/>
          </p:cNvSpPr>
          <p:nvPr/>
        </p:nvSpPr>
        <p:spPr bwMode="auto">
          <a:xfrm>
            <a:off x="49530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21" name="Oval 297"/>
          <p:cNvSpPr>
            <a:spLocks noChangeArrowheads="1"/>
          </p:cNvSpPr>
          <p:nvPr/>
        </p:nvSpPr>
        <p:spPr bwMode="auto">
          <a:xfrm>
            <a:off x="54864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22" name="Oval 298"/>
          <p:cNvSpPr>
            <a:spLocks noChangeArrowheads="1"/>
          </p:cNvSpPr>
          <p:nvPr/>
        </p:nvSpPr>
        <p:spPr bwMode="auto">
          <a:xfrm>
            <a:off x="61722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23" name="Oval 299"/>
          <p:cNvSpPr>
            <a:spLocks noChangeArrowheads="1"/>
          </p:cNvSpPr>
          <p:nvPr/>
        </p:nvSpPr>
        <p:spPr bwMode="auto">
          <a:xfrm>
            <a:off x="67056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24" name="Oval 300"/>
          <p:cNvSpPr>
            <a:spLocks noChangeArrowheads="1"/>
          </p:cNvSpPr>
          <p:nvPr/>
        </p:nvSpPr>
        <p:spPr bwMode="auto">
          <a:xfrm>
            <a:off x="73914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25" name="Oval 301"/>
          <p:cNvSpPr>
            <a:spLocks noChangeArrowheads="1"/>
          </p:cNvSpPr>
          <p:nvPr/>
        </p:nvSpPr>
        <p:spPr bwMode="auto">
          <a:xfrm>
            <a:off x="7924800" y="25440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26" name="Oval 302"/>
          <p:cNvSpPr>
            <a:spLocks noChangeArrowheads="1"/>
          </p:cNvSpPr>
          <p:nvPr/>
        </p:nvSpPr>
        <p:spPr bwMode="auto">
          <a:xfrm>
            <a:off x="5029200" y="22392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27" name="Oval 303"/>
          <p:cNvSpPr>
            <a:spLocks noChangeArrowheads="1"/>
          </p:cNvSpPr>
          <p:nvPr/>
        </p:nvSpPr>
        <p:spPr bwMode="auto">
          <a:xfrm>
            <a:off x="6629400" y="22392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1</a:t>
            </a:r>
          </a:p>
        </p:txBody>
      </p:sp>
      <p:sp>
        <p:nvSpPr>
          <p:cNvPr id="2049328" name="Oval 304"/>
          <p:cNvSpPr>
            <a:spLocks noChangeArrowheads="1"/>
          </p:cNvSpPr>
          <p:nvPr/>
        </p:nvSpPr>
        <p:spPr bwMode="auto">
          <a:xfrm>
            <a:off x="7467600" y="22392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29" name="Oval 305"/>
          <p:cNvSpPr>
            <a:spLocks noChangeArrowheads="1"/>
          </p:cNvSpPr>
          <p:nvPr/>
        </p:nvSpPr>
        <p:spPr bwMode="auto">
          <a:xfrm>
            <a:off x="6705600" y="19344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t>0</a:t>
            </a:r>
          </a:p>
        </p:txBody>
      </p:sp>
      <p:sp>
        <p:nvSpPr>
          <p:cNvPr id="2049330" name="Oval 306"/>
          <p:cNvSpPr>
            <a:spLocks noChangeArrowheads="1"/>
          </p:cNvSpPr>
          <p:nvPr/>
        </p:nvSpPr>
        <p:spPr bwMode="auto">
          <a:xfrm>
            <a:off x="7010400" y="30774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4</a:t>
            </a:r>
          </a:p>
        </p:txBody>
      </p:sp>
      <p:sp>
        <p:nvSpPr>
          <p:cNvPr id="2049331" name="Oval 307"/>
          <p:cNvSpPr>
            <a:spLocks noChangeArrowheads="1"/>
          </p:cNvSpPr>
          <p:nvPr/>
        </p:nvSpPr>
        <p:spPr bwMode="auto">
          <a:xfrm>
            <a:off x="7315200" y="30774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3</a:t>
            </a:r>
          </a:p>
        </p:txBody>
      </p:sp>
      <p:sp>
        <p:nvSpPr>
          <p:cNvPr id="2049332" name="Oval 308"/>
          <p:cNvSpPr>
            <a:spLocks noChangeArrowheads="1"/>
          </p:cNvSpPr>
          <p:nvPr/>
        </p:nvSpPr>
        <p:spPr bwMode="auto">
          <a:xfrm>
            <a:off x="7620000" y="30774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2</a:t>
            </a:r>
          </a:p>
        </p:txBody>
      </p:sp>
      <p:sp>
        <p:nvSpPr>
          <p:cNvPr id="2049333" name="Oval 309"/>
          <p:cNvSpPr>
            <a:spLocks noChangeArrowheads="1"/>
          </p:cNvSpPr>
          <p:nvPr/>
        </p:nvSpPr>
        <p:spPr bwMode="auto">
          <a:xfrm>
            <a:off x="7924800" y="30774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1</a:t>
            </a:r>
          </a:p>
        </p:txBody>
      </p:sp>
      <p:sp>
        <p:nvSpPr>
          <p:cNvPr id="2049334" name="Oval 310"/>
          <p:cNvSpPr>
            <a:spLocks noChangeArrowheads="1"/>
          </p:cNvSpPr>
          <p:nvPr/>
        </p:nvSpPr>
        <p:spPr bwMode="auto">
          <a:xfrm>
            <a:off x="8229600" y="3077496"/>
            <a:ext cx="228600" cy="228600"/>
          </a:xfrm>
          <a:prstGeom prst="ellips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200">
                <a:solidFill>
                  <a:srgbClr val="0000FF"/>
                </a:solidFill>
              </a:rPr>
              <a:t>0</a:t>
            </a:r>
          </a:p>
        </p:txBody>
      </p:sp>
      <p:sp>
        <p:nvSpPr>
          <p:cNvPr id="2" name="Slide Number Placeholder 1"/>
          <p:cNvSpPr>
            <a:spLocks noGrp="1"/>
          </p:cNvSpPr>
          <p:nvPr>
            <p:ph type="sldNum" sz="quarter" idx="12"/>
          </p:nvPr>
        </p:nvSpPr>
        <p:spPr/>
        <p:txBody>
          <a:bodyPr/>
          <a:lstStyle/>
          <a:p>
            <a:fld id="{30BB9D8D-29F9-4830-A3D8-69D38B519B91}" type="slidenum">
              <a:rPr lang="en-US" smtClean="0"/>
              <a:pPr/>
              <a:t>7</a:t>
            </a:fld>
            <a:endParaRPr lang="en-US"/>
          </a:p>
        </p:txBody>
      </p:sp>
    </p:spTree>
    <p:extLst>
      <p:ext uri="{BB962C8B-B14F-4D97-AF65-F5344CB8AC3E}">
        <p14:creationId xmlns="" xmlns:p14="http://schemas.microsoft.com/office/powerpoint/2010/main" val="2004966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074" name="Rectangle 2"/>
          <p:cNvSpPr>
            <a:spLocks noGrp="1" noChangeArrowheads="1"/>
          </p:cNvSpPr>
          <p:nvPr>
            <p:ph type="title"/>
          </p:nvPr>
        </p:nvSpPr>
        <p:spPr/>
        <p:txBody>
          <a:bodyPr/>
          <a:lstStyle/>
          <a:p>
            <a:r>
              <a:rPr lang="en-US"/>
              <a:t>Vulnerabilities of Kad</a:t>
            </a:r>
          </a:p>
        </p:txBody>
      </p:sp>
      <p:sp>
        <p:nvSpPr>
          <p:cNvPr id="2051075" name="Rectangle 3"/>
          <p:cNvSpPr>
            <a:spLocks noGrp="1" noChangeArrowheads="1"/>
          </p:cNvSpPr>
          <p:nvPr>
            <p:ph type="body" idx="1"/>
          </p:nvPr>
        </p:nvSpPr>
        <p:spPr/>
        <p:txBody>
          <a:bodyPr/>
          <a:lstStyle/>
          <a:p>
            <a:r>
              <a:rPr lang="en-US" sz="2400">
                <a:solidFill>
                  <a:srgbClr val="FF0000"/>
                </a:solidFill>
              </a:rPr>
              <a:t>No admission control, no verifiable binding</a:t>
            </a:r>
          </a:p>
          <a:p>
            <a:pPr lvl="1"/>
            <a:r>
              <a:rPr lang="en-US" sz="2000"/>
              <a:t>An attacker can launch a Sybil attack by generating an arbitrary number of IDs</a:t>
            </a:r>
          </a:p>
          <a:p>
            <a:pPr>
              <a:lnSpc>
                <a:spcPct val="90000"/>
              </a:lnSpc>
            </a:pPr>
            <a:r>
              <a:rPr lang="en-US" sz="2400">
                <a:solidFill>
                  <a:srgbClr val="FF0000"/>
                </a:solidFill>
              </a:rPr>
              <a:t>Eclipse Attack</a:t>
            </a:r>
          </a:p>
          <a:p>
            <a:pPr lvl="1">
              <a:lnSpc>
                <a:spcPct val="90000"/>
              </a:lnSpc>
            </a:pPr>
            <a:r>
              <a:rPr lang="en-US" sz="2000">
                <a:solidFill>
                  <a:srgbClr val="00B200"/>
                </a:solidFill>
              </a:rPr>
              <a:t>Stay long enough</a:t>
            </a:r>
            <a:r>
              <a:rPr lang="en-US" sz="2000"/>
              <a:t>: Kad prefers long-lived contact </a:t>
            </a:r>
          </a:p>
          <a:p>
            <a:pPr lvl="1">
              <a:lnSpc>
                <a:spcPct val="90000"/>
              </a:lnSpc>
            </a:pPr>
            <a:r>
              <a:rPr lang="en-US" sz="2000">
                <a:solidFill>
                  <a:srgbClr val="00B200"/>
                </a:solidFill>
              </a:rPr>
              <a:t>(ID, IP) update</a:t>
            </a:r>
            <a:r>
              <a:rPr lang="en-US" sz="2000"/>
              <a:t>: Kad client will update IP for a given ID without any verification</a:t>
            </a:r>
            <a:endParaRPr lang="en-US" sz="2000">
              <a:solidFill>
                <a:srgbClr val="FF0000"/>
              </a:solidFill>
            </a:endParaRPr>
          </a:p>
          <a:p>
            <a:pPr>
              <a:lnSpc>
                <a:spcPct val="90000"/>
              </a:lnSpc>
            </a:pPr>
            <a:r>
              <a:rPr lang="en-US" sz="2400">
                <a:solidFill>
                  <a:srgbClr val="FF0000"/>
                </a:solidFill>
              </a:rPr>
              <a:t>Termination condition</a:t>
            </a:r>
          </a:p>
          <a:p>
            <a:pPr lvl="1">
              <a:lnSpc>
                <a:spcPct val="90000"/>
              </a:lnSpc>
            </a:pPr>
            <a:r>
              <a:rPr lang="en-US" sz="2000"/>
              <a:t>Query terminates when A receives 300 matches.</a:t>
            </a:r>
            <a:endParaRPr lang="en-US" sz="2000">
              <a:solidFill>
                <a:srgbClr val="FF0000"/>
              </a:solidFill>
            </a:endParaRPr>
          </a:p>
          <a:p>
            <a:pPr>
              <a:lnSpc>
                <a:spcPct val="90000"/>
              </a:lnSpc>
            </a:pPr>
            <a:r>
              <a:rPr lang="en-US" sz="2400">
                <a:solidFill>
                  <a:srgbClr val="FF0000"/>
                </a:solidFill>
              </a:rPr>
              <a:t>Timeout</a:t>
            </a:r>
          </a:p>
          <a:p>
            <a:pPr lvl="1">
              <a:lnSpc>
                <a:spcPct val="90000"/>
              </a:lnSpc>
            </a:pPr>
            <a:r>
              <a:rPr lang="en-US" sz="2000"/>
              <a:t>When M returns many contacts close to K, A contacts only those nodes and timeouts.</a:t>
            </a:r>
            <a:endParaRPr lang="en-US">
              <a:solidFill>
                <a:srgbClr val="FF0000"/>
              </a:solidFill>
            </a:endParaRPr>
          </a:p>
        </p:txBody>
      </p:sp>
      <p:sp>
        <p:nvSpPr>
          <p:cNvPr id="2" name="Slide Number Placeholder 1"/>
          <p:cNvSpPr>
            <a:spLocks noGrp="1"/>
          </p:cNvSpPr>
          <p:nvPr>
            <p:ph type="sldNum" sz="quarter" idx="12"/>
          </p:nvPr>
        </p:nvSpPr>
        <p:spPr/>
        <p:txBody>
          <a:bodyPr/>
          <a:lstStyle/>
          <a:p>
            <a:fld id="{59DED6A1-76E0-4447-BCBE-084AF169C88E}" type="slidenum">
              <a:rPr lang="en-US" smtClean="0"/>
              <a:pPr/>
              <a:t>8</a:t>
            </a:fld>
            <a:endParaRPr lang="en-US"/>
          </a:p>
        </p:txBody>
      </p:sp>
    </p:spTree>
    <p:extLst>
      <p:ext uri="{BB962C8B-B14F-4D97-AF65-F5344CB8AC3E}">
        <p14:creationId xmlns="" xmlns:p14="http://schemas.microsoft.com/office/powerpoint/2010/main" val="2106302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218" name="Rectangle 2"/>
          <p:cNvSpPr>
            <a:spLocks noGrp="1" noChangeArrowheads="1"/>
          </p:cNvSpPr>
          <p:nvPr>
            <p:ph type="title"/>
          </p:nvPr>
        </p:nvSpPr>
        <p:spPr/>
        <p:txBody>
          <a:bodyPr/>
          <a:lstStyle/>
          <a:p>
            <a:r>
              <a:rPr lang="en-US" dirty="0">
                <a:solidFill>
                  <a:srgbClr val="0000FF"/>
                </a:solidFill>
              </a:rPr>
              <a:t>Actual Attack</a:t>
            </a:r>
            <a:endParaRPr lang="en-US" dirty="0"/>
          </a:p>
        </p:txBody>
      </p:sp>
      <p:sp>
        <p:nvSpPr>
          <p:cNvPr id="2057219" name="Rectangle 3"/>
          <p:cNvSpPr>
            <a:spLocks noGrp="1" noChangeArrowheads="1"/>
          </p:cNvSpPr>
          <p:nvPr>
            <p:ph type="body" idx="1"/>
          </p:nvPr>
        </p:nvSpPr>
        <p:spPr/>
        <p:txBody>
          <a:bodyPr>
            <a:normAutofit fontScale="92500" lnSpcReduction="20000"/>
          </a:bodyPr>
          <a:lstStyle/>
          <a:p>
            <a:r>
              <a:rPr lang="en-US"/>
              <a:t>Preparation phase</a:t>
            </a:r>
          </a:p>
          <a:p>
            <a:pPr lvl="1"/>
            <a:r>
              <a:rPr lang="en-US"/>
              <a:t>Backpointer Hijacking: </a:t>
            </a:r>
            <a:r>
              <a:rPr lang="en-US">
                <a:latin typeface="cmsy10" charset="0"/>
              </a:rPr>
              <a:t>8</a:t>
            </a:r>
            <a:r>
              <a:rPr lang="en-US"/>
              <a:t> A, attacker M</a:t>
            </a:r>
          </a:p>
          <a:p>
            <a:pPr lvl="2"/>
            <a:r>
              <a:rPr lang="en-US"/>
              <a:t>Learns A</a:t>
            </a:r>
            <a:r>
              <a:rPr lang="ja-JP" altLang="en-US"/>
              <a:t>’</a:t>
            </a:r>
            <a:r>
              <a:rPr lang="en-US"/>
              <a:t>s Routing Table by sending appropriate queries</a:t>
            </a:r>
          </a:p>
          <a:p>
            <a:pPr lvl="2"/>
            <a:r>
              <a:rPr lang="en-US"/>
              <a:t>Then, change routing table by sending the following message.</a:t>
            </a:r>
          </a:p>
          <a:p>
            <a:pPr lvl="2">
              <a:buFont typeface="Webdings" charset="0"/>
              <a:buNone/>
            </a:pPr>
            <a:endParaRPr lang="en-US"/>
          </a:p>
          <a:p>
            <a:pPr lvl="2">
              <a:buFont typeface="Webdings" charset="0"/>
              <a:buNone/>
            </a:pPr>
            <a:endParaRPr lang="en-US"/>
          </a:p>
          <a:p>
            <a:pPr lvl="2">
              <a:buFont typeface="Webdings" charset="0"/>
              <a:buNone/>
            </a:pPr>
            <a:endParaRPr lang="en-US"/>
          </a:p>
          <a:p>
            <a:pPr lvl="2">
              <a:buFont typeface="Webdings" charset="0"/>
              <a:buNone/>
            </a:pPr>
            <a:endParaRPr lang="en-US"/>
          </a:p>
          <a:p>
            <a:r>
              <a:rPr lang="en-US"/>
              <a:t>Execution phase</a:t>
            </a:r>
            <a:endParaRPr lang="en-US">
              <a:sym typeface="Wingdings" charset="0"/>
            </a:endParaRPr>
          </a:p>
          <a:p>
            <a:pPr lvl="1"/>
            <a:r>
              <a:rPr lang="en-US">
                <a:solidFill>
                  <a:srgbClr val="00B200"/>
                </a:solidFill>
              </a:rPr>
              <a:t>Provide many non-existing contacts</a:t>
            </a:r>
            <a:endParaRPr lang="en-US"/>
          </a:p>
          <a:p>
            <a:pPr lvl="2"/>
            <a:r>
              <a:rPr lang="en-US"/>
              <a:t>Fact: Query will timeout after trying 25 contacts.</a:t>
            </a:r>
          </a:p>
        </p:txBody>
      </p:sp>
      <p:sp>
        <p:nvSpPr>
          <p:cNvPr id="2057220" name="Oval 4"/>
          <p:cNvSpPr>
            <a:spLocks noChangeArrowheads="1"/>
          </p:cNvSpPr>
          <p:nvPr/>
        </p:nvSpPr>
        <p:spPr bwMode="auto">
          <a:xfrm>
            <a:off x="6019800" y="3864384"/>
            <a:ext cx="381000" cy="381000"/>
          </a:xfrm>
          <a:prstGeom prst="ellipse">
            <a:avLst/>
          </a:prstGeom>
          <a:solidFill>
            <a:srgbClr val="FF0000"/>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M</a:t>
            </a:r>
          </a:p>
        </p:txBody>
      </p:sp>
      <p:sp>
        <p:nvSpPr>
          <p:cNvPr id="2057221" name="Oval 5"/>
          <p:cNvSpPr>
            <a:spLocks noChangeArrowheads="1"/>
          </p:cNvSpPr>
          <p:nvPr/>
        </p:nvSpPr>
        <p:spPr bwMode="auto">
          <a:xfrm>
            <a:off x="3733800" y="3864384"/>
            <a:ext cx="381000" cy="381000"/>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A</a:t>
            </a:r>
          </a:p>
        </p:txBody>
      </p:sp>
      <p:sp>
        <p:nvSpPr>
          <p:cNvPr id="2057222" name="Rectangle 6"/>
          <p:cNvSpPr>
            <a:spLocks noChangeArrowheads="1"/>
          </p:cNvSpPr>
          <p:nvPr/>
        </p:nvSpPr>
        <p:spPr bwMode="auto">
          <a:xfrm>
            <a:off x="2133600" y="3864384"/>
            <a:ext cx="990600" cy="304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0xD00D</a:t>
            </a:r>
          </a:p>
        </p:txBody>
      </p:sp>
      <p:sp>
        <p:nvSpPr>
          <p:cNvPr id="2057223" name="Rectangle 7"/>
          <p:cNvSpPr>
            <a:spLocks noChangeArrowheads="1"/>
          </p:cNvSpPr>
          <p:nvPr/>
        </p:nvSpPr>
        <p:spPr bwMode="auto">
          <a:xfrm>
            <a:off x="3124200" y="3864384"/>
            <a:ext cx="457200" cy="304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IP</a:t>
            </a:r>
            <a:r>
              <a:rPr lang="en-US" baseline="-25000"/>
              <a:t>B</a:t>
            </a:r>
            <a:endParaRPr lang="en-US"/>
          </a:p>
        </p:txBody>
      </p:sp>
      <p:sp>
        <p:nvSpPr>
          <p:cNvPr id="2057225" name="Rectangle 9"/>
          <p:cNvSpPr>
            <a:spLocks noChangeArrowheads="1"/>
          </p:cNvSpPr>
          <p:nvPr/>
        </p:nvSpPr>
        <p:spPr bwMode="auto">
          <a:xfrm>
            <a:off x="3124200" y="3864384"/>
            <a:ext cx="457200" cy="3048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IP</a:t>
            </a:r>
            <a:r>
              <a:rPr lang="en-US" baseline="-25000"/>
              <a:t>M</a:t>
            </a:r>
            <a:endParaRPr lang="en-US"/>
          </a:p>
        </p:txBody>
      </p:sp>
      <p:cxnSp>
        <p:nvCxnSpPr>
          <p:cNvPr id="2057226" name="AutoShape 10"/>
          <p:cNvCxnSpPr>
            <a:cxnSpLocks noChangeShapeType="1"/>
            <a:stCxn id="2057220" idx="2"/>
            <a:endCxn id="2057221" idx="6"/>
          </p:cNvCxnSpPr>
          <p:nvPr/>
        </p:nvCxnSpPr>
        <p:spPr bwMode="auto">
          <a:xfrm flipH="1">
            <a:off x="4114800" y="4054884"/>
            <a:ext cx="1905000" cy="0"/>
          </a:xfrm>
          <a:prstGeom prst="straightConnector1">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057227" name="Rectangle 11"/>
          <p:cNvSpPr>
            <a:spLocks noChangeArrowheads="1"/>
          </p:cNvSpPr>
          <p:nvPr/>
        </p:nvSpPr>
        <p:spPr bwMode="auto">
          <a:xfrm>
            <a:off x="4419600" y="3711984"/>
            <a:ext cx="1371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t>Hello, B, IP</a:t>
            </a:r>
            <a:r>
              <a:rPr lang="en-US" baseline="-25000"/>
              <a:t>M</a:t>
            </a:r>
            <a:endParaRPr lang="en-US"/>
          </a:p>
        </p:txBody>
      </p:sp>
      <p:sp>
        <p:nvSpPr>
          <p:cNvPr id="2" name="Slide Number Placeholder 1"/>
          <p:cNvSpPr>
            <a:spLocks noGrp="1"/>
          </p:cNvSpPr>
          <p:nvPr>
            <p:ph type="sldNum" sz="quarter" idx="12"/>
          </p:nvPr>
        </p:nvSpPr>
        <p:spPr/>
        <p:txBody>
          <a:bodyPr/>
          <a:lstStyle/>
          <a:p>
            <a:fld id="{59DED6A1-76E0-4447-BCBE-084AF169C88E}" type="slidenum">
              <a:rPr lang="en-US" smtClean="0"/>
              <a:pPr/>
              <a:t>9</a:t>
            </a:fld>
            <a:endParaRPr lang="en-US"/>
          </a:p>
        </p:txBody>
      </p:sp>
    </p:spTree>
    <p:extLst>
      <p:ext uri="{BB962C8B-B14F-4D97-AF65-F5344CB8AC3E}">
        <p14:creationId xmlns="" xmlns:p14="http://schemas.microsoft.com/office/powerpoint/2010/main" val="1759496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nodeType="clickEffect">
                                  <p:stCondLst>
                                    <p:cond delay="0"/>
                                  </p:stCondLst>
                                  <p:childTnLst>
                                    <p:set>
                                      <p:cBhvr>
                                        <p:cTn id="6" dur="1" fill="hold">
                                          <p:stCondLst>
                                            <p:cond delay="0"/>
                                          </p:stCondLst>
                                        </p:cTn>
                                        <p:tgtEl>
                                          <p:spTgt spid="2057226"/>
                                        </p:tgtEl>
                                        <p:attrNameLst>
                                          <p:attrName>style.visibility</p:attrName>
                                        </p:attrNameLst>
                                      </p:cBhvr>
                                      <p:to>
                                        <p:strVal val="visible"/>
                                      </p:to>
                                    </p:set>
                                    <p:anim calcmode="lin" valueType="num">
                                      <p:cBhvr>
                                        <p:cTn id="7" dur="1000" fill="hold"/>
                                        <p:tgtEl>
                                          <p:spTgt spid="2057226"/>
                                        </p:tgtEl>
                                        <p:attrNameLst>
                                          <p:attrName>ppt_x</p:attrName>
                                        </p:attrNameLst>
                                      </p:cBhvr>
                                      <p:tavLst>
                                        <p:tav tm="0">
                                          <p:val>
                                            <p:strVal val="#ppt_x+#ppt_w/2"/>
                                          </p:val>
                                        </p:tav>
                                        <p:tav tm="100000">
                                          <p:val>
                                            <p:strVal val="#ppt_x"/>
                                          </p:val>
                                        </p:tav>
                                      </p:tavLst>
                                    </p:anim>
                                    <p:anim calcmode="lin" valueType="num">
                                      <p:cBhvr>
                                        <p:cTn id="8" dur="1000" fill="hold"/>
                                        <p:tgtEl>
                                          <p:spTgt spid="2057226"/>
                                        </p:tgtEl>
                                        <p:attrNameLst>
                                          <p:attrName>ppt_y</p:attrName>
                                        </p:attrNameLst>
                                      </p:cBhvr>
                                      <p:tavLst>
                                        <p:tav tm="0">
                                          <p:val>
                                            <p:strVal val="#ppt_y"/>
                                          </p:val>
                                        </p:tav>
                                        <p:tav tm="100000">
                                          <p:val>
                                            <p:strVal val="#ppt_y"/>
                                          </p:val>
                                        </p:tav>
                                      </p:tavLst>
                                    </p:anim>
                                    <p:anim calcmode="lin" valueType="num">
                                      <p:cBhvr>
                                        <p:cTn id="9" dur="1000" fill="hold"/>
                                        <p:tgtEl>
                                          <p:spTgt spid="2057226"/>
                                        </p:tgtEl>
                                        <p:attrNameLst>
                                          <p:attrName>ppt_w</p:attrName>
                                        </p:attrNameLst>
                                      </p:cBhvr>
                                      <p:tavLst>
                                        <p:tav tm="0">
                                          <p:val>
                                            <p:fltVal val="0"/>
                                          </p:val>
                                        </p:tav>
                                        <p:tav tm="100000">
                                          <p:val>
                                            <p:strVal val="#ppt_w"/>
                                          </p:val>
                                        </p:tav>
                                      </p:tavLst>
                                    </p:anim>
                                    <p:anim calcmode="lin" valueType="num">
                                      <p:cBhvr>
                                        <p:cTn id="10" dur="1000" fill="hold"/>
                                        <p:tgtEl>
                                          <p:spTgt spid="2057226"/>
                                        </p:tgtEl>
                                        <p:attrNameLst>
                                          <p:attrName>ppt_h</p:attrName>
                                        </p:attrNameLst>
                                      </p:cBhvr>
                                      <p:tavLst>
                                        <p:tav tm="0">
                                          <p:val>
                                            <p:strVal val="#ppt_h"/>
                                          </p:val>
                                        </p:tav>
                                        <p:tav tm="100000">
                                          <p:val>
                                            <p:strVal val="#ppt_h"/>
                                          </p:val>
                                        </p:tav>
                                      </p:tavLst>
                                    </p:anim>
                                  </p:childTnLst>
                                </p:cTn>
                              </p:par>
                              <p:par>
                                <p:cTn id="11" presetID="17" presetClass="entr" presetSubtype="2" fill="hold" grpId="0" nodeType="withEffect">
                                  <p:stCondLst>
                                    <p:cond delay="0"/>
                                  </p:stCondLst>
                                  <p:childTnLst>
                                    <p:set>
                                      <p:cBhvr>
                                        <p:cTn id="12" dur="1" fill="hold">
                                          <p:stCondLst>
                                            <p:cond delay="0"/>
                                          </p:stCondLst>
                                        </p:cTn>
                                        <p:tgtEl>
                                          <p:spTgt spid="2057227"/>
                                        </p:tgtEl>
                                        <p:attrNameLst>
                                          <p:attrName>style.visibility</p:attrName>
                                        </p:attrNameLst>
                                      </p:cBhvr>
                                      <p:to>
                                        <p:strVal val="visible"/>
                                      </p:to>
                                    </p:set>
                                    <p:anim calcmode="lin" valueType="num">
                                      <p:cBhvr>
                                        <p:cTn id="13" dur="1000" fill="hold"/>
                                        <p:tgtEl>
                                          <p:spTgt spid="2057227"/>
                                        </p:tgtEl>
                                        <p:attrNameLst>
                                          <p:attrName>ppt_x</p:attrName>
                                        </p:attrNameLst>
                                      </p:cBhvr>
                                      <p:tavLst>
                                        <p:tav tm="0">
                                          <p:val>
                                            <p:strVal val="#ppt_x+#ppt_w/2"/>
                                          </p:val>
                                        </p:tav>
                                        <p:tav tm="100000">
                                          <p:val>
                                            <p:strVal val="#ppt_x"/>
                                          </p:val>
                                        </p:tav>
                                      </p:tavLst>
                                    </p:anim>
                                    <p:anim calcmode="lin" valueType="num">
                                      <p:cBhvr>
                                        <p:cTn id="14" dur="1000" fill="hold"/>
                                        <p:tgtEl>
                                          <p:spTgt spid="2057227"/>
                                        </p:tgtEl>
                                        <p:attrNameLst>
                                          <p:attrName>ppt_y</p:attrName>
                                        </p:attrNameLst>
                                      </p:cBhvr>
                                      <p:tavLst>
                                        <p:tav tm="0">
                                          <p:val>
                                            <p:strVal val="#ppt_y"/>
                                          </p:val>
                                        </p:tav>
                                        <p:tav tm="100000">
                                          <p:val>
                                            <p:strVal val="#ppt_y"/>
                                          </p:val>
                                        </p:tav>
                                      </p:tavLst>
                                    </p:anim>
                                    <p:anim calcmode="lin" valueType="num">
                                      <p:cBhvr>
                                        <p:cTn id="15" dur="1000" fill="hold"/>
                                        <p:tgtEl>
                                          <p:spTgt spid="2057227"/>
                                        </p:tgtEl>
                                        <p:attrNameLst>
                                          <p:attrName>ppt_w</p:attrName>
                                        </p:attrNameLst>
                                      </p:cBhvr>
                                      <p:tavLst>
                                        <p:tav tm="0">
                                          <p:val>
                                            <p:fltVal val="0"/>
                                          </p:val>
                                        </p:tav>
                                        <p:tav tm="100000">
                                          <p:val>
                                            <p:strVal val="#ppt_w"/>
                                          </p:val>
                                        </p:tav>
                                      </p:tavLst>
                                    </p:anim>
                                    <p:anim calcmode="lin" valueType="num">
                                      <p:cBhvr>
                                        <p:cTn id="16" dur="1000" fill="hold"/>
                                        <p:tgtEl>
                                          <p:spTgt spid="2057227"/>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057225"/>
                                        </p:tgtEl>
                                        <p:attrNameLst>
                                          <p:attrName>style.visibility</p:attrName>
                                        </p:attrNameLst>
                                      </p:cBhvr>
                                      <p:to>
                                        <p:strVal val="visible"/>
                                      </p:to>
                                    </p:set>
                                    <p:animEffect transition="in" filter="checkerboard(across)">
                                      <p:cBhvr>
                                        <p:cTn id="21" dur="500"/>
                                        <p:tgtEl>
                                          <p:spTgt spid="2057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225" grpId="0" animBg="1"/>
      <p:bldP spid="20572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62460</TotalTime>
  <Words>1934</Words>
  <Application>Microsoft Office PowerPoint</Application>
  <PresentationFormat>화면 슬라이드 쇼(4:3)</PresentationFormat>
  <Paragraphs>383</Paragraphs>
  <Slides>15</Slides>
  <Notes>13</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Module</vt:lpstr>
      <vt:lpstr> Attacking  Kad Network   </vt:lpstr>
      <vt:lpstr>P2P Applications</vt:lpstr>
      <vt:lpstr>P2P Systems</vt:lpstr>
      <vt:lpstr>DHT: Terminologies</vt:lpstr>
      <vt:lpstr>Target P2P System</vt:lpstr>
      <vt:lpstr>Kademlia Protocol</vt:lpstr>
      <vt:lpstr>Kad Protocol</vt:lpstr>
      <vt:lpstr>Vulnerabilities of Kad</vt:lpstr>
      <vt:lpstr>Actual Attack</vt:lpstr>
      <vt:lpstr>Screen Shots</vt:lpstr>
      <vt:lpstr>Summary of Estimated Cost</vt:lpstr>
      <vt:lpstr>Large scale simulation</vt:lpstr>
      <vt:lpstr>Self reflection attack</vt:lpstr>
      <vt:lpstr>Mitigations</vt:lpstr>
      <vt:lpstr>슬라이드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Threat Model</dc:title>
  <dc:creator>Denis Foo Kune</dc:creator>
  <cp:lastModifiedBy>Joon</cp:lastModifiedBy>
  <cp:revision>299</cp:revision>
  <cp:lastPrinted>2009-12-23T21:52:01Z</cp:lastPrinted>
  <dcterms:created xsi:type="dcterms:W3CDTF">2010-05-27T15:44:50Z</dcterms:created>
  <dcterms:modified xsi:type="dcterms:W3CDTF">2012-10-27T04:52:06Z</dcterms:modified>
</cp:coreProperties>
</file>