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0" r:id="rId3"/>
    <p:sldId id="299" r:id="rId4"/>
    <p:sldId id="260" r:id="rId5"/>
    <p:sldId id="263" r:id="rId6"/>
    <p:sldId id="302" r:id="rId7"/>
    <p:sldId id="303" r:id="rId8"/>
    <p:sldId id="304" r:id="rId9"/>
    <p:sldId id="272" r:id="rId10"/>
    <p:sldId id="274" r:id="rId11"/>
    <p:sldId id="275" r:id="rId12"/>
    <p:sldId id="277" r:id="rId13"/>
    <p:sldId id="281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73" r:id="rId23"/>
    <p:sldId id="298" r:id="rId24"/>
  </p:sldIdLst>
  <p:sldSz cx="9144000" cy="6858000" type="screen4x3"/>
  <p:notesSz cx="9874250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38" autoAdjust="0"/>
  </p:normalViewPr>
  <p:slideViewPr>
    <p:cSldViewPr>
      <p:cViewPr>
        <p:scale>
          <a:sx n="82" d="100"/>
          <a:sy n="82" d="100"/>
        </p:scale>
        <p:origin x="-240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64F0B-8189-4232-8E04-91D24907B552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A7D90-4985-42F5-9A80-E16F4FAAFE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36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1ECDD-1ED2-4864-82AA-B023463DE837}" type="datetimeFigureOut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85F34-E8E8-4737-940F-78B2F6CB3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427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Hello, my</a:t>
            </a:r>
            <a:r>
              <a:rPr lang="en-US" altLang="ko-KR" baseline="0" dirty="0" smtClean="0"/>
              <a:t> name is </a:t>
            </a:r>
            <a:r>
              <a:rPr lang="en-US" altLang="ko-KR" baseline="0" dirty="0" err="1" smtClean="0"/>
              <a:t>Seunghoon</a:t>
            </a:r>
            <a:r>
              <a:rPr lang="en-US" altLang="ko-KR" baseline="0" dirty="0" smtClean="0"/>
              <a:t> </a:t>
            </a:r>
            <a:r>
              <a:rPr lang="en-US" altLang="ko-KR" baseline="0" dirty="0" err="1" smtClean="0"/>
              <a:t>Jeong</a:t>
            </a:r>
            <a:r>
              <a:rPr lang="en-US" altLang="ko-KR" baseline="0" dirty="0" smtClean="0"/>
              <a:t>, and </a:t>
            </a:r>
            <a:r>
              <a:rPr lang="en-US" altLang="ko-KR" dirty="0" smtClean="0"/>
              <a:t>I’ll </a:t>
            </a:r>
            <a:r>
              <a:rPr lang="en-US" altLang="ko-KR" dirty="0" smtClean="0"/>
              <a:t>talk about a paper</a:t>
            </a:r>
            <a:r>
              <a:rPr lang="en-US" altLang="ko-KR" baseline="0" dirty="0" smtClean="0"/>
              <a:t> of the frog-boiling attack </a:t>
            </a:r>
            <a:r>
              <a:rPr lang="en-US" altLang="ko-KR" baseline="0" dirty="0" smtClean="0"/>
              <a:t>in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the context of the </a:t>
            </a:r>
            <a:r>
              <a:rPr lang="en-US" altLang="ko-KR" baseline="0" dirty="0" smtClean="0"/>
              <a:t>network coordinate </a:t>
            </a:r>
            <a:r>
              <a:rPr lang="en-US" altLang="ko-KR" baseline="0" dirty="0" smtClean="0"/>
              <a:t>system today. </a:t>
            </a:r>
            <a:r>
              <a:rPr lang="en-US" altLang="ko-KR" baseline="0" dirty="0" smtClean="0"/>
              <a:t>This paper was published in TISSEC 2011</a:t>
            </a:r>
          </a:p>
          <a:p>
            <a:r>
              <a:rPr lang="en-US" altLang="ko-KR" baseline="0" dirty="0" smtClean="0"/>
              <a:t>I’ll start.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850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Targeted attack has three variants</a:t>
            </a:r>
          </a:p>
          <a:p>
            <a:r>
              <a:rPr lang="en-US" altLang="ko-KR" dirty="0" smtClean="0"/>
              <a:t>The basic targeted attack transfers victim</a:t>
            </a:r>
            <a:r>
              <a:rPr lang="en-US" altLang="ko-KR" baseline="0" dirty="0" smtClean="0"/>
              <a:t> nodes to some coordinate</a:t>
            </a:r>
          </a:p>
          <a:p>
            <a:r>
              <a:rPr lang="en-US" altLang="ko-KR" baseline="0" dirty="0" smtClean="0"/>
              <a:t>Network-Partition attack applies the scheme to group of nodes in a network and partitions the network into several </a:t>
            </a:r>
            <a:r>
              <a:rPr lang="en-US" altLang="ko-KR" baseline="0" dirty="0" err="1" smtClean="0"/>
              <a:t>subnetworks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Finally, the closest-node attack enables the attacker to be the closest node of the victims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슬라이드 노트 개체 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ko-KR" dirty="0" err="1" smtClean="0"/>
                  <a:t>Mahalanobis</a:t>
                </a:r>
                <a:r>
                  <a:rPr lang="en-US" altLang="ko-KR" dirty="0" smtClean="0"/>
                  <a:t> distance</a:t>
                </a:r>
                <a:r>
                  <a:rPr lang="en-US" altLang="ko-KR" baseline="0" dirty="0" smtClean="0"/>
                  <a:t> is a distance measure based on the correlation among variables, which measures a distance of a point from a group of values.</a:t>
                </a:r>
              </a:p>
              <a:p>
                <a:r>
                  <a:rPr lang="en-US" altLang="ko-KR" baseline="0" dirty="0" smtClean="0"/>
                  <a:t>Given a point x and a group of values with mean </a:t>
                </a:r>
                <a14:m>
                  <m:oMath xmlns:m="http://schemas.openxmlformats.org/officeDocument/2006/math">
                    <m:r>
                      <a:rPr lang="ko-KR" altLang="en-US" sz="1200" i="1" smtClean="0">
                        <a:latin typeface="Cambria Math"/>
                        <a:ea typeface="굴림" charset="-127"/>
                        <a:cs typeface="Calibri" pitchFamily="34" charset="0"/>
                      </a:rPr>
                      <m:t>𝜇</m:t>
                    </m:r>
                  </m:oMath>
                </a14:m>
                <a:r>
                  <a:rPr lang="en-US" altLang="ko-KR" baseline="0" dirty="0" smtClean="0"/>
                  <a:t> and its covariance S, the </a:t>
                </a:r>
                <a:r>
                  <a:rPr lang="en-US" altLang="ko-KR" baseline="0" dirty="0" err="1" smtClean="0"/>
                  <a:t>Mahalanobis</a:t>
                </a:r>
                <a:r>
                  <a:rPr lang="en-US" altLang="ko-KR" baseline="0" dirty="0" smtClean="0"/>
                  <a:t> distance is calculated like this.</a:t>
                </a:r>
              </a:p>
              <a:p>
                <a:pPr marL="0" marR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baseline="0" dirty="0" smtClean="0"/>
                  <a:t>Simply put, when the distribution is like an ellipsoid, </a:t>
                </a:r>
                <a:r>
                  <a:rPr lang="en-US" altLang="ko-KR" sz="120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the distance of the test point from the center of mass is divided by the width of the ellipsoid in the direction of the test point. So, it is scale-invariant</a:t>
                </a:r>
              </a:p>
            </p:txBody>
          </p:sp>
        </mc:Choice>
        <mc:Fallback xmlns="">
          <p:sp>
            <p:nvSpPr>
              <p:cNvPr id="3" name="슬라이드 노트 개체 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ko-KR" dirty="0" err="1" smtClean="0"/>
                  <a:t>Mahalanobis</a:t>
                </a:r>
                <a:r>
                  <a:rPr lang="en-US" altLang="ko-KR" dirty="0" smtClean="0"/>
                  <a:t> distance</a:t>
                </a:r>
                <a:r>
                  <a:rPr lang="en-US" altLang="ko-KR" baseline="0" dirty="0" smtClean="0"/>
                  <a:t> is a distance measure based on the correlation between </a:t>
                </a:r>
                <a:r>
                  <a:rPr lang="en-US" altLang="ko-KR" baseline="0" dirty="0" smtClean="0"/>
                  <a:t>variables, which measures a distance of a point from a group of values.</a:t>
                </a:r>
              </a:p>
              <a:p>
                <a:r>
                  <a:rPr lang="en-US" altLang="ko-KR" baseline="0" dirty="0" smtClean="0"/>
                  <a:t>Given a point x and a group of values with mean </a:t>
                </a:r>
                <a:r>
                  <a:rPr lang="ko-KR" altLang="en-US" sz="1200" i="0" smtClean="0">
                    <a:latin typeface="Cambria Math"/>
                    <a:ea typeface="굴림" charset="-127"/>
                    <a:cs typeface="Calibri" pitchFamily="34" charset="0"/>
                  </a:rPr>
                  <a:t>𝜇</a:t>
                </a:r>
                <a:r>
                  <a:rPr lang="en-US" altLang="ko-KR" baseline="0" dirty="0" smtClean="0"/>
                  <a:t> and its covariance S, the </a:t>
                </a:r>
                <a:r>
                  <a:rPr lang="en-US" altLang="ko-KR" baseline="0" dirty="0" err="1" smtClean="0"/>
                  <a:t>Mahalanobis</a:t>
                </a:r>
                <a:r>
                  <a:rPr lang="en-US" altLang="ko-KR" baseline="0" dirty="0" smtClean="0"/>
                  <a:t> distance is calculated like this.</a:t>
                </a:r>
                <a:endParaRPr lang="en-US" altLang="ko-KR" baseline="0" dirty="0" smtClean="0"/>
              </a:p>
              <a:p>
                <a:pPr marL="0" marR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baseline="0" dirty="0" smtClean="0"/>
                  <a:t>Simply put, when the distribution is like an ellipsoid, </a:t>
                </a:r>
                <a:r>
                  <a:rPr lang="en-US" altLang="ko-KR" sz="120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the distance of the test point from the center of mass divided by the width of the ellipsoid in the direction of the test point.</a:t>
                </a:r>
              </a:p>
              <a:p>
                <a:pPr marL="0" marR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20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So, it is scale-invariant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Mahalanobis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outlier detection algorithm uses two filters for anomaly detection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a peer reports its coordinate change, two filters check if the reported data falls inside an ellipsoid defined by previously seen vectors.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peer’s data fails to pass the filter the data is discarded, which means the data is not used for updating coordinate and history for filters.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two filters use the displayed variables for each.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This</a:t>
            </a:r>
            <a:r>
              <a:rPr lang="en-US" altLang="ko-KR" baseline="0" dirty="0" smtClean="0"/>
              <a:t> is the initial test to find the convergence time and overhead of the coordinate system.</a:t>
            </a:r>
          </a:p>
          <a:p>
            <a:r>
              <a:rPr lang="en-US" altLang="ko-KR" baseline="0" dirty="0" smtClean="0"/>
              <a:t>The system was setup with 400 </a:t>
            </a:r>
            <a:r>
              <a:rPr lang="en-US" altLang="ko-KR" baseline="0" dirty="0" err="1" smtClean="0"/>
              <a:t>Planetlab</a:t>
            </a:r>
            <a:r>
              <a:rPr lang="en-US" altLang="ko-KR" baseline="0" dirty="0" smtClean="0"/>
              <a:t> nodes and run for 2 days.</a:t>
            </a:r>
          </a:p>
          <a:p>
            <a:r>
              <a:rPr lang="en-US" altLang="ko-KR" baseline="0" dirty="0" smtClean="0"/>
              <a:t>(a) Is median relative error, (b) is RRL, and (c) is RALP</a:t>
            </a:r>
          </a:p>
          <a:p>
            <a:r>
              <a:rPr lang="en-US" altLang="ko-KR" baseline="0" dirty="0" smtClean="0"/>
              <a:t>You can find that after 2 hours the network start to stabilize and in the end all the metric values go below 0.1, which implies coordinate system is very accurate.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The low value of RALP indicates that the coordinate system does not impose a high latency penalty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To establish a baseline to compare, the authors implemented the previously proposed</a:t>
            </a:r>
            <a:r>
              <a:rPr lang="en-US" altLang="ko-KR" baseline="0" dirty="0" smtClean="0"/>
              <a:t> “coordinate oscillation attack”</a:t>
            </a:r>
          </a:p>
          <a:p>
            <a:r>
              <a:rPr lang="en-US" altLang="ko-KR" baseline="0" dirty="0" smtClean="0"/>
              <a:t>Without defense scheme, at time 120m when the system was stabilized, attacker nodes started random coordinate attack and the result is as shown, </a:t>
            </a:r>
          </a:p>
          <a:p>
            <a:r>
              <a:rPr lang="en-US" altLang="ko-KR" baseline="0" dirty="0" smtClean="0"/>
              <a:t>Next, authors evaluated basic-targeted attack. </a:t>
            </a:r>
            <a:r>
              <a:rPr lang="en-US" altLang="ko-KR" dirty="0" smtClean="0"/>
              <a:t>With this </a:t>
            </a:r>
            <a:r>
              <a:rPr lang="en-US" altLang="ko-KR" baseline="0" dirty="0" smtClean="0"/>
              <a:t>attack attackers attempts to change the victim’s coordinate in small steps.</a:t>
            </a:r>
          </a:p>
          <a:p>
            <a:r>
              <a:rPr lang="en-US" altLang="ko-KR" baseline="0" dirty="0" smtClean="0"/>
              <a:t>With 11% of attackers, the relative error increases twice at time 500m, which is comparable to the value 0.23 in random attack.</a:t>
            </a:r>
          </a:p>
          <a:p>
            <a:r>
              <a:rPr lang="en-US" altLang="ko-KR" baseline="0" dirty="0" smtClean="0"/>
              <a:t>At time 1000m with only 5% attackers, the relative error is greater than 0.5, the </a:t>
            </a:r>
            <a:r>
              <a:rPr lang="en-US" altLang="ko-KR" baseline="0" dirty="0" err="1" smtClean="0"/>
              <a:t>rrl</a:t>
            </a:r>
            <a:r>
              <a:rPr lang="en-US" altLang="ko-KR" baseline="0" dirty="0" smtClean="0"/>
              <a:t> value is greater 40%, RALP is 0.45 </a:t>
            </a:r>
          </a:p>
          <a:p>
            <a:r>
              <a:rPr lang="en-US" altLang="ko-KR" baseline="0" dirty="0" smtClean="0"/>
              <a:t>implying that frog boiling attack successfully subverted the network coordinate system even with </a:t>
            </a:r>
            <a:r>
              <a:rPr lang="en-US" altLang="ko-KR" baseline="0" dirty="0" err="1" smtClean="0"/>
              <a:t>Mahalanobis</a:t>
            </a:r>
            <a:r>
              <a:rPr lang="en-US" altLang="ko-KR" baseline="0" dirty="0" smtClean="0"/>
              <a:t> outlier detection system.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The authors tested the effect</a:t>
            </a:r>
            <a:r>
              <a:rPr lang="en-US" altLang="ko-KR" baseline="0" dirty="0" smtClean="0"/>
              <a:t> of a more aggressive attack with different step sizes.</a:t>
            </a:r>
          </a:p>
          <a:p>
            <a:r>
              <a:rPr lang="en-US" altLang="ko-KR" baseline="0" dirty="0" smtClean="0"/>
              <a:t>With </a:t>
            </a:r>
            <a:r>
              <a:rPr lang="el-GR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δ</a:t>
            </a:r>
            <a:r>
              <a:rPr lang="en-US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 equal to 5</a:t>
            </a:r>
            <a:r>
              <a:rPr lang="en-US" altLang="ko-KR" sz="1200" baseline="0" dirty="0" smtClean="0">
                <a:latin typeface="Calibri" pitchFamily="34" charset="0"/>
                <a:ea typeface="굴림" charset="-127"/>
                <a:cs typeface="Calibri" pitchFamily="34" charset="0"/>
              </a:rPr>
              <a:t> and 10</a:t>
            </a:r>
            <a:r>
              <a:rPr lang="en-US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, the relative error starts to increase at time 4 hours while with </a:t>
            </a:r>
            <a:r>
              <a:rPr lang="el-GR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δ</a:t>
            </a:r>
            <a:r>
              <a:rPr lang="en-US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=2</a:t>
            </a:r>
            <a:r>
              <a:rPr lang="en-US" altLang="ko-KR" sz="1200" baseline="0" dirty="0" smtClean="0">
                <a:latin typeface="Calibri" pitchFamily="34" charset="0"/>
                <a:ea typeface="굴림" charset="-127"/>
                <a:cs typeface="Calibri" pitchFamily="34" charset="0"/>
              </a:rPr>
              <a:t>, it does after 6 hours.</a:t>
            </a:r>
          </a:p>
          <a:p>
            <a:r>
              <a:rPr lang="en-US" altLang="ko-KR" sz="1200" baseline="0" dirty="0" smtClean="0">
                <a:latin typeface="Calibri" pitchFamily="34" charset="0"/>
                <a:ea typeface="굴림" charset="-127"/>
                <a:cs typeface="Calibri" pitchFamily="34" charset="0"/>
              </a:rPr>
              <a:t>Moreover, RRL and RALP start to increase as soon as the attackers join the network at 2 hours.</a:t>
            </a:r>
          </a:p>
          <a:p>
            <a:r>
              <a:rPr lang="en-US" altLang="ko-KR" sz="1200" baseline="0" dirty="0" smtClean="0">
                <a:latin typeface="Calibri" pitchFamily="34" charset="0"/>
                <a:ea typeface="굴림" charset="-127"/>
                <a:cs typeface="Calibri" pitchFamily="34" charset="0"/>
              </a:rPr>
              <a:t>The attack is less effective with </a:t>
            </a:r>
            <a:r>
              <a:rPr lang="el-GR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δ</a:t>
            </a:r>
            <a:r>
              <a:rPr lang="en-US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 of 50 or 100, seeing that at 16 hours the median relative error is 0.5, which is smaller than</a:t>
            </a:r>
            <a:r>
              <a:rPr lang="en-US" altLang="ko-KR" sz="1200" baseline="0" dirty="0" smtClean="0">
                <a:latin typeface="Calibri" pitchFamily="34" charset="0"/>
                <a:ea typeface="굴림" charset="-127"/>
                <a:cs typeface="Calibri" pitchFamily="34" charset="0"/>
              </a:rPr>
              <a:t> 0.6 when </a:t>
            </a:r>
            <a:r>
              <a:rPr lang="el-GR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δ</a:t>
            </a:r>
            <a:r>
              <a:rPr lang="en-US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 =10.</a:t>
            </a:r>
          </a:p>
          <a:p>
            <a:r>
              <a:rPr lang="en-US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The</a:t>
            </a:r>
            <a:r>
              <a:rPr lang="en-US" altLang="ko-KR" sz="1200" baseline="0" dirty="0" smtClean="0">
                <a:latin typeface="Calibri" pitchFamily="34" charset="0"/>
                <a:ea typeface="굴림" charset="-127"/>
                <a:cs typeface="Calibri" pitchFamily="34" charset="0"/>
              </a:rPr>
              <a:t> result</a:t>
            </a:r>
            <a:r>
              <a:rPr lang="en-US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 is even worse with</a:t>
            </a:r>
            <a:r>
              <a:rPr lang="en-US" altLang="ko-KR" sz="1200" baseline="0" dirty="0" smtClean="0">
                <a:latin typeface="Calibri" pitchFamily="34" charset="0"/>
                <a:ea typeface="굴림" charset="-127"/>
                <a:cs typeface="Calibri" pitchFamily="34" charset="0"/>
              </a:rPr>
              <a:t> </a:t>
            </a:r>
            <a:r>
              <a:rPr lang="el-GR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δ</a:t>
            </a:r>
            <a:r>
              <a:rPr lang="en-US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=250.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Network partition</a:t>
            </a:r>
            <a:r>
              <a:rPr lang="en-US" altLang="ko-KR" baseline="0" dirty="0" smtClean="0"/>
              <a:t> is similar to the basic targeted attack. Both the victim nodes and the rest of the network are moved somewhere</a:t>
            </a:r>
          </a:p>
          <a:p>
            <a:r>
              <a:rPr lang="en-US" altLang="ko-KR" baseline="0" dirty="0" smtClean="0"/>
              <a:t>6%, 37%, and 57% nodes were assigned to adversaries, network1, and network2.</a:t>
            </a:r>
          </a:p>
          <a:p>
            <a:r>
              <a:rPr lang="en-US" altLang="ko-KR" baseline="0" dirty="0" smtClean="0"/>
              <a:t>At time 500 min, the two networks start to diverge, but intended coordinates is not reached because the two clusters continue to pull each other.</a:t>
            </a:r>
          </a:p>
          <a:p>
            <a:r>
              <a:rPr lang="en-US" altLang="ko-KR" baseline="0" dirty="0" smtClean="0"/>
              <a:t>The right graph is the ratio of the </a:t>
            </a:r>
            <a:r>
              <a:rPr lang="en-US" altLang="ko-KR" baseline="0" dirty="0" err="1" smtClean="0"/>
              <a:t>intercluster</a:t>
            </a:r>
            <a:r>
              <a:rPr lang="en-US" altLang="ko-KR" baseline="0" dirty="0" smtClean="0"/>
              <a:t> distance to the </a:t>
            </a:r>
            <a:r>
              <a:rPr lang="en-US" altLang="ko-KR" baseline="0" dirty="0" err="1" smtClean="0"/>
              <a:t>intracluster</a:t>
            </a:r>
            <a:r>
              <a:rPr lang="en-US" altLang="ko-KR" baseline="0" dirty="0" smtClean="0"/>
              <a:t> distance.t</a:t>
            </a:r>
          </a:p>
          <a:p>
            <a:r>
              <a:rPr lang="en-US" altLang="ko-KR" baseline="0" dirty="0" smtClean="0"/>
              <a:t>As time goes the two partitions continue to be away and the network partition is more effective with more number of attackers.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슬라이드 노트 개체 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In</a:t>
                </a:r>
                <a:r>
                  <a:rPr lang="en-US" altLang="ko-KR" baseline="0" dirty="0" smtClean="0"/>
                  <a:t> this attack, an adversary tries to become the closest node to victim nodes.</a:t>
                </a:r>
              </a:p>
              <a:p>
                <a:r>
                  <a:rPr lang="en-US" altLang="ko-KR" baseline="0" dirty="0" smtClean="0"/>
                  <a:t>To achieve it, the attackers reply to victims with coordinates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200" i="1" smtClean="0">
                            <a:latin typeface="Cambria Math"/>
                            <a:ea typeface="굴림" charset="-127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ko-KR" sz="1200" b="0" i="1" smtClean="0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𝐶</m:t>
                        </m:r>
                      </m:e>
                      <m:sub>
                        <m:r>
                          <a:rPr lang="en-US" altLang="ko-KR" sz="1200" b="0" i="1" smtClean="0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𝑣</m:t>
                        </m:r>
                      </m:sub>
                    </m:sSub>
                    <m:r>
                      <a:rPr lang="en-US" altLang="ko-KR" sz="1200" b="0" i="1" smtClean="0">
                        <a:latin typeface="Cambria Math"/>
                        <a:ea typeface="굴림" charset="-127"/>
                        <a:cs typeface="Calibri" pitchFamily="34" charset="0"/>
                      </a:rPr>
                      <m:t>+</m:t>
                    </m:r>
                  </m:oMath>
                </a14:m>
                <a:r>
                  <a:rPr lang="el-GR" altLang="ko-KR" sz="120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δ</a:t>
                </a:r>
                <a:endParaRPr lang="en-US" altLang="ko-KR" sz="1200" dirty="0" smtClean="0">
                  <a:latin typeface="Calibri" pitchFamily="34" charset="0"/>
                  <a:ea typeface="굴림" charset="-127"/>
                  <a:cs typeface="Calibri" pitchFamily="34" charset="0"/>
                </a:endParaRPr>
              </a:p>
              <a:p>
                <a:r>
                  <a:rPr lang="en-US" altLang="ko-KR" sz="120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Every victim node reports the closest neighbor at 10 minute</a:t>
                </a:r>
                <a:r>
                  <a:rPr lang="en-US" altLang="ko-KR" sz="1200" baseline="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, and the fraction of attackers was estimated.</a:t>
                </a:r>
              </a:p>
              <a:p>
                <a:r>
                  <a:rPr lang="en-US" altLang="ko-KR" sz="1200" baseline="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The result shows that with only 11% of attackers, an attacker is able to become the closest neighbor to a victim node 41% of the time.</a:t>
                </a:r>
              </a:p>
              <a:p>
                <a:r>
                  <a:rPr lang="en-US" altLang="ko-KR" sz="1200" baseline="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After only one day 11% of attackers have almost a 60% chance of the time.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슬라이드 노트 개체 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In</a:t>
                </a:r>
                <a:r>
                  <a:rPr lang="en-US" altLang="ko-KR" baseline="0" dirty="0" smtClean="0"/>
                  <a:t> this attack, an adversary tries to become the closest node to victim nodes.</a:t>
                </a:r>
              </a:p>
              <a:p>
                <a:r>
                  <a:rPr lang="en-US" altLang="ko-KR" baseline="0" dirty="0" smtClean="0"/>
                  <a:t>To achieve it, the attackers reply to victims with coordinates </a:t>
                </a:r>
                <a:r>
                  <a:rPr lang="en-US" altLang="ko-KR" sz="1200" b="0" i="0" smtClean="0">
                    <a:latin typeface="Cambria Math"/>
                    <a:ea typeface="굴림" charset="-127"/>
                    <a:cs typeface="Calibri" pitchFamily="34" charset="0"/>
                  </a:rPr>
                  <a:t>𝐶</a:t>
                </a:r>
                <a:r>
                  <a:rPr lang="en-US" altLang="ko-KR" sz="1200" b="0" i="0" smtClean="0">
                    <a:latin typeface="Cambria Math"/>
                    <a:ea typeface="굴림" charset="-127"/>
                    <a:cs typeface="Calibri" pitchFamily="34" charset="0"/>
                  </a:rPr>
                  <a:t>_</a:t>
                </a:r>
                <a:r>
                  <a:rPr lang="en-US" altLang="ko-KR" sz="1200" b="0" i="0" smtClean="0">
                    <a:latin typeface="Cambria Math"/>
                    <a:ea typeface="굴림" charset="-127"/>
                    <a:cs typeface="Calibri" pitchFamily="34" charset="0"/>
                  </a:rPr>
                  <a:t>𝑣+</a:t>
                </a:r>
                <a:r>
                  <a:rPr lang="el-GR" altLang="ko-KR" sz="120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δ</a:t>
                </a:r>
                <a:endParaRPr lang="en-US" altLang="ko-KR" sz="1200" dirty="0" smtClean="0">
                  <a:latin typeface="Calibri" pitchFamily="34" charset="0"/>
                  <a:ea typeface="굴림" charset="-127"/>
                  <a:cs typeface="Calibri" pitchFamily="34" charset="0"/>
                </a:endParaRPr>
              </a:p>
              <a:p>
                <a:r>
                  <a:rPr lang="en-US" altLang="ko-KR" sz="120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The</a:t>
                </a:r>
                <a:r>
                  <a:rPr lang="en-US" altLang="ko-KR" sz="1200" baseline="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 closest neighbor is reported every 10min by victims, and the fraction of attackers was estimated</a:t>
                </a:r>
              </a:p>
              <a:p>
                <a:r>
                  <a:rPr lang="en-US" altLang="ko-KR" sz="1200" baseline="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The result shows that with only 11% of attackers, an attack is able to become the closest neighbor to a victim node 41% of the time.</a:t>
                </a:r>
              </a:p>
              <a:p>
                <a:r>
                  <a:rPr lang="en-US" altLang="ko-KR" sz="1200" baseline="0" dirty="0" smtClean="0">
                    <a:latin typeface="Calibri" pitchFamily="34" charset="0"/>
                    <a:ea typeface="굴림" charset="-127"/>
                    <a:cs typeface="Calibri" pitchFamily="34" charset="0"/>
                  </a:rPr>
                  <a:t>After only one day 11% of attackers have almost a 60% chance of the time.</a:t>
                </a:r>
                <a:endParaRPr lang="ko-KR" altLang="en-US" dirty="0"/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 err="1" smtClean="0"/>
              <a:t>Kalman</a:t>
            </a:r>
            <a:r>
              <a:rPr lang="en-US" altLang="ko-KR" baseline="0" dirty="0" smtClean="0"/>
              <a:t> filter is another scheme suggested to secure a coordinate network system.</a:t>
            </a:r>
          </a:p>
          <a:p>
            <a:r>
              <a:rPr lang="en-US" altLang="ko-KR" dirty="0" err="1" smtClean="0"/>
              <a:t>Kalman</a:t>
            </a:r>
            <a:r>
              <a:rPr lang="en-US" altLang="ko-KR" baseline="0" dirty="0" smtClean="0"/>
              <a:t> filter has trusted nodes and it calculates parameters used in </a:t>
            </a:r>
            <a:r>
              <a:rPr lang="en-US" altLang="ko-KR" baseline="0" dirty="0" err="1" smtClean="0"/>
              <a:t>Kalman</a:t>
            </a:r>
            <a:r>
              <a:rPr lang="en-US" altLang="ko-KR" baseline="0" dirty="0" smtClean="0"/>
              <a:t> filter contacting only among them.</a:t>
            </a:r>
          </a:p>
          <a:p>
            <a:r>
              <a:rPr lang="en-US" altLang="ko-KR" baseline="0" dirty="0" smtClean="0"/>
              <a:t>Untrusted nodes contact the trusted node to obtain the parameter value and calculate the difference between the predicted relative error and measured error</a:t>
            </a:r>
          </a:p>
          <a:p>
            <a:r>
              <a:rPr lang="en-US" altLang="ko-KR" baseline="0" dirty="0" smtClean="0"/>
              <a:t>Based on their past relative errors and the parameters.</a:t>
            </a:r>
          </a:p>
          <a:p>
            <a:r>
              <a:rPr lang="en-US" altLang="ko-KR" baseline="0" dirty="0" smtClean="0"/>
              <a:t>If the difference is bigger than the threshold, the update is rejected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In the</a:t>
            </a:r>
            <a:r>
              <a:rPr lang="en-US" altLang="ko-KR" baseline="0" dirty="0" smtClean="0"/>
              <a:t> evaluation of the </a:t>
            </a:r>
            <a:r>
              <a:rPr lang="en-US" altLang="ko-KR" baseline="0" dirty="0" err="1" smtClean="0"/>
              <a:t>Kalman</a:t>
            </a:r>
            <a:r>
              <a:rPr lang="en-US" altLang="ko-KR" baseline="0" dirty="0" smtClean="0"/>
              <a:t> filter attack, only network partition attack was done since the other attacks are weak version of it.</a:t>
            </a:r>
          </a:p>
          <a:p>
            <a:r>
              <a:rPr lang="en-US" altLang="ko-KR" baseline="0" dirty="0" smtClean="0"/>
              <a:t>8% of the nodes were set to be trusted with </a:t>
            </a:r>
            <a:r>
              <a:rPr lang="el-GR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δ</a:t>
            </a:r>
            <a:r>
              <a:rPr lang="en-US" altLang="ko-KR" sz="1200" dirty="0" smtClean="0">
                <a:latin typeface="Calibri" pitchFamily="34" charset="0"/>
                <a:ea typeface="굴림" charset="-127"/>
                <a:cs typeface="Calibri" pitchFamily="34" charset="0"/>
              </a:rPr>
              <a:t>=10</a:t>
            </a:r>
            <a:r>
              <a:rPr lang="en-US" altLang="ko-KR" baseline="0" dirty="0" smtClean="0"/>
              <a:t>. Even though the median relative error remains unchanged,</a:t>
            </a:r>
          </a:p>
          <a:p>
            <a:r>
              <a:rPr lang="en-US" altLang="ko-KR" baseline="0" dirty="0" smtClean="0"/>
              <a:t>the </a:t>
            </a:r>
            <a:r>
              <a:rPr lang="en-US" altLang="ko-KR" baseline="0" dirty="0" err="1" smtClean="0"/>
              <a:t>intercluster</a:t>
            </a:r>
            <a:r>
              <a:rPr lang="en-US" altLang="ko-KR" baseline="0" dirty="0" smtClean="0"/>
              <a:t>/</a:t>
            </a:r>
            <a:r>
              <a:rPr lang="en-US" altLang="ko-KR" baseline="0" dirty="0" err="1" smtClean="0"/>
              <a:t>intracluster</a:t>
            </a:r>
            <a:r>
              <a:rPr lang="en-US" altLang="ko-KR" baseline="0" dirty="0" smtClean="0"/>
              <a:t> ratio increases, implying the attack was successful.</a:t>
            </a:r>
          </a:p>
          <a:p>
            <a:r>
              <a:rPr lang="en-US" altLang="ko-KR" baseline="0" dirty="0" smtClean="0"/>
              <a:t>Moreover, contrary to the case of the </a:t>
            </a:r>
            <a:r>
              <a:rPr lang="en-US" altLang="ko-KR" baseline="0" dirty="0" err="1" smtClean="0"/>
              <a:t>Mahalanobis</a:t>
            </a:r>
            <a:r>
              <a:rPr lang="en-US" altLang="ko-KR" baseline="0" dirty="0" smtClean="0"/>
              <a:t> distance, the attack starts having an immediate effect on the network.</a:t>
            </a:r>
          </a:p>
          <a:p>
            <a:r>
              <a:rPr lang="en-US" altLang="ko-KR" baseline="0" dirty="0" smtClean="0"/>
              <a:t>By the end of the attack with 20% attackers, </a:t>
            </a:r>
            <a:r>
              <a:rPr lang="en-US" altLang="ko-KR" baseline="0" dirty="0" err="1" smtClean="0"/>
              <a:t>intercluster</a:t>
            </a:r>
            <a:r>
              <a:rPr lang="en-US" altLang="ko-KR" baseline="0" dirty="0" smtClean="0"/>
              <a:t>/</a:t>
            </a:r>
            <a:r>
              <a:rPr lang="en-US" altLang="ko-KR" baseline="0" dirty="0" err="1" smtClean="0"/>
              <a:t>intraclust</a:t>
            </a:r>
            <a:r>
              <a:rPr lang="en-US" altLang="ko-KR" baseline="0" dirty="0" smtClean="0"/>
              <a:t> ratio increases 2.2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At present, P2P, CDN, Distributed Hash Tables are popular. You may also have downloading experience in P2P.</a:t>
            </a:r>
            <a:endParaRPr lang="en-US" altLang="ko-K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One</a:t>
            </a:r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 issue in p2p system is to get the file fast. How </a:t>
            </a:r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to find the closest </a:t>
            </a:r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node among the ones scattered in the Internet? </a:t>
            </a:r>
          </a:p>
          <a:p>
            <a:endParaRPr lang="en-US" altLang="ko-KR" sz="2400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the Cartesian coordinate system, you can measure the distance between a pair of nodes.</a:t>
            </a:r>
          </a:p>
          <a:p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For example, the distance of A and B can be calculated using the Pythagoras formula.</a:t>
            </a:r>
          </a:p>
          <a:p>
            <a:endParaRPr lang="en-US" altLang="ko-KR" sz="2400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Likewise</a:t>
            </a:r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, a P2P file system also requires a distance measuring </a:t>
            </a:r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system. This </a:t>
            </a:r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is the network coordinate system. </a:t>
            </a:r>
            <a:endParaRPr lang="en-US" altLang="ko-KR" sz="2400" baseline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It assigns a virtual coordinates to each node in a network and allows efficient estimation of latency.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aseline="0" dirty="0" smtClean="0">
                <a:latin typeface="Arial" pitchFamily="34" charset="0"/>
                <a:cs typeface="Arial" pitchFamily="34" charset="0"/>
              </a:rPr>
              <a:t>Without the coordinate system, it will take O(n^2) time in a network with n nodes.</a:t>
            </a:r>
          </a:p>
          <a:p>
            <a:endParaRPr lang="en-US" altLang="ko-K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64001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Veracity is another </a:t>
            </a:r>
            <a:r>
              <a:rPr lang="en-US" altLang="ko-KR" baseline="0" dirty="0" smtClean="0"/>
              <a:t>mitigation method against attacks on the coordinate system.</a:t>
            </a:r>
          </a:p>
          <a:p>
            <a:r>
              <a:rPr lang="en-US" altLang="ko-KR" baseline="0" dirty="0" smtClean="0"/>
              <a:t>It uses two step methods. The first step verifies the correctness of peer’s self-reported network coordinate using ‘VSET’</a:t>
            </a:r>
          </a:p>
          <a:p>
            <a:r>
              <a:rPr lang="en-US" altLang="ko-KR" baseline="0" dirty="0" smtClean="0"/>
              <a:t>The second step prevents a peer from delaying its reply so as to inflate the network latency using ‘RSET’, which compares V’s current and new average error ratio.</a:t>
            </a:r>
          </a:p>
          <a:p>
            <a:r>
              <a:rPr lang="en-US" altLang="ko-KR" baseline="0" dirty="0" smtClean="0"/>
              <a:t>If an update fails to pass either of the two steps, the update information is rejected.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In the evaluation, only network-partition attack is experimented with the same reason as</a:t>
            </a:r>
            <a:r>
              <a:rPr lang="en-US" altLang="ko-KR" baseline="0" dirty="0" smtClean="0"/>
              <a:t> in the </a:t>
            </a:r>
            <a:r>
              <a:rPr lang="en-US" altLang="ko-KR" baseline="0" dirty="0" err="1" smtClean="0"/>
              <a:t>Kalman</a:t>
            </a:r>
            <a:r>
              <a:rPr lang="en-US" altLang="ko-KR" baseline="0" dirty="0" smtClean="0"/>
              <a:t> filter’s case.</a:t>
            </a:r>
          </a:p>
          <a:p>
            <a:r>
              <a:rPr lang="en-US" altLang="ko-KR" baseline="0" dirty="0" smtClean="0"/>
              <a:t>Each attack shifts its coordinate based on the victim’s unique ID.</a:t>
            </a:r>
          </a:p>
          <a:p>
            <a:r>
              <a:rPr lang="en-US" altLang="ko-KR" baseline="0" dirty="0" smtClean="0"/>
              <a:t>To bypass the first step, the attacker sends out message to the VSET members before replying with the forged coordinate to a victim node.</a:t>
            </a:r>
          </a:p>
          <a:p>
            <a:r>
              <a:rPr lang="en-US" altLang="ko-KR" baseline="0" dirty="0" smtClean="0"/>
              <a:t>Delaying RTT is not necessary for this attack to succeed.</a:t>
            </a:r>
          </a:p>
          <a:p>
            <a:r>
              <a:rPr lang="en-US" altLang="ko-KR" baseline="0" dirty="0" smtClean="0"/>
              <a:t>As seen in the right figure, the attacker started to attack at 33min, and the effect is seen almost immediately, as the two networks begin to drift apart.</a:t>
            </a:r>
          </a:p>
          <a:p>
            <a:r>
              <a:rPr lang="en-US" altLang="ko-KR" baseline="0" dirty="0" smtClean="0"/>
              <a:t>The first figure shows that the more the number of the attackers increase, the more the effect becomes.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This paper shows that a frog-boiling attack can disrupt</a:t>
            </a:r>
            <a:r>
              <a:rPr lang="en-US" altLang="ko-KR" baseline="0" dirty="0" smtClean="0"/>
              <a:t> a distributed coordinate network even if it is equipped with known security mechanisms.</a:t>
            </a:r>
          </a:p>
          <a:p>
            <a:r>
              <a:rPr lang="en-US" altLang="ko-KR" baseline="0" dirty="0" smtClean="0"/>
              <a:t>The authors indicate that a secure network coordinate system should provide some mechanism to verify a node’s reported coordinates and/or RTT</a:t>
            </a:r>
            <a:endParaRPr lang="en-US" altLang="ko-KR" baseline="0" dirty="0"/>
          </a:p>
          <a:p>
            <a:r>
              <a:rPr lang="en-US" altLang="ko-KR" baseline="0" dirty="0" smtClean="0"/>
              <a:t>which the known schemes failed. However, it is a very challenging problem.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network coordinate systems have embedding error. Embedding error is the difference between real value and estimated value in a coordinate system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first graph, the left one is with real data and the right one is with estimated data. Can you find any problem in this picture?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can find that the real value may not conform to the triangular inequality, meanwhile the embedded values should depend on the triangular inequality.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the embedding error increases, a coordinate system becomes inaccurate and unstable.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coordinate system repeatedly updates a node position in a way to diminish any  embedding error comparing the real RTT and estimated RTT.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It’s like a spring network in the right picture. This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way how a coordinate system operates.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Vivaldi is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algorithm of network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coordinate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decentralized, ‘decentralized’ means that there are not dedicated trusted nodes assigning virtual coordinate.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Vivalid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provides resilience to a dynamic network conditions. For example, in P2P network, join and leave are very frequent.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Pyxida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 implementation of Vivaldi. It is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designed to operate on a P2P network.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Its main function is to estimate the latencies between hosts </a:t>
            </a:r>
            <a:r>
              <a:rPr lang="en-US" altLang="ko-KR" dirty="0" smtClean="0"/>
              <a:t>with </a:t>
            </a:r>
            <a:r>
              <a:rPr lang="en-US" altLang="ko-KR" dirty="0" smtClean="0"/>
              <a:t>stable and accurate network coordinates.</a:t>
            </a:r>
            <a:endParaRPr lang="en-US" altLang="ko-K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altLang="ko-K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Pixida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each node updates its coordinate to reduce relative error.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Relative error is the difference between estimated RTT and real RTT divided by real value.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example, in the example, the RTT is 25ms and estimated RTT is 19.8ms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Alice computes relative error to Bob and moves its coordinate to reduce error.</a:t>
            </a:r>
            <a:endParaRPr lang="en-US" altLang="ko-K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adjust dynamic network conditions, Vivaldi changes its coordinate using neighbors’ coordinates.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weakness comes from the point that an attacker can lie about its reported coordinates and delay its response, but Vivaldi has no verification mechanism.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example, attacker reports its coordinate A’, and Victim estimate real RTT. Then it can know that its coordinate is too close to A’ and moves to the direction of T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way, an attacker can move a victim to a target point.</a:t>
            </a:r>
          </a:p>
          <a:p>
            <a:endParaRPr lang="en-US" altLang="ko-K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Of course, there are several counter measures</a:t>
            </a:r>
          </a:p>
          <a:p>
            <a:r>
              <a:rPr lang="en-US" altLang="ko-KR" dirty="0" err="1" smtClean="0"/>
              <a:t>Mahalanobis</a:t>
            </a:r>
            <a:r>
              <a:rPr lang="en-US" altLang="ko-KR" dirty="0" smtClean="0"/>
              <a:t> outlier</a:t>
            </a:r>
            <a:r>
              <a:rPr lang="en-US" altLang="ko-KR" baseline="0" dirty="0" smtClean="0"/>
              <a:t> detection and </a:t>
            </a:r>
            <a:r>
              <a:rPr lang="en-US" altLang="ko-KR" baseline="0" dirty="0" err="1" smtClean="0"/>
              <a:t>Kalman</a:t>
            </a:r>
            <a:r>
              <a:rPr lang="en-US" altLang="ko-KR" baseline="0" dirty="0" smtClean="0"/>
              <a:t> Filter</a:t>
            </a:r>
            <a:r>
              <a:rPr lang="en-US" altLang="ko-KR" dirty="0" smtClean="0"/>
              <a:t> uses</a:t>
            </a:r>
            <a:r>
              <a:rPr lang="en-US" altLang="ko-KR" baseline="0" dirty="0" smtClean="0"/>
              <a:t> a statistical method to determine the acceptability of a reported coordinate.</a:t>
            </a:r>
          </a:p>
          <a:p>
            <a:r>
              <a:rPr lang="en-US" altLang="ko-KR" baseline="0" dirty="0" smtClean="0"/>
              <a:t>If the displacement exceed the boundary, the system reject the update data.</a:t>
            </a:r>
          </a:p>
          <a:p>
            <a:r>
              <a:rPr lang="en-US" altLang="ko-KR" baseline="0" dirty="0" smtClean="0"/>
              <a:t>Veracity is a distributed reputation system using two step methods.</a:t>
            </a:r>
          </a:p>
          <a:p>
            <a:endParaRPr lang="en-US" altLang="ko-K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Intuitive attack</a:t>
            </a:r>
            <a:r>
              <a:rPr lang="en-US" altLang="ko-KR" baseline="0" dirty="0" smtClean="0"/>
              <a:t> to the existing scheme is frog-boiling attack you know.</a:t>
            </a:r>
            <a:endParaRPr lang="en-US" altLang="ko-KR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If attacker A continually</a:t>
            </a:r>
            <a:r>
              <a:rPr lang="en-US" altLang="ko-KR" baseline="0" dirty="0" smtClean="0"/>
              <a:t> reports to Victim V its coordinates as a near point of V so that the movement does not exceed the detection boundary,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Then, the victim is gradually moved to the target point as the attacker wishes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the goal of this attack is to make a victim report incorrect</a:t>
            </a:r>
            <a:r>
              <a:rPr lang="en-US" altLang="ko-KR" baseline="0" dirty="0" smtClean="0"/>
              <a:t> coordinate to the rest of the world moving to a target.</a:t>
            </a:r>
          </a:p>
          <a:p>
            <a:r>
              <a:rPr lang="en-US" altLang="ko-KR" baseline="0" dirty="0" smtClean="0"/>
              <a:t>Then</a:t>
            </a:r>
            <a:r>
              <a:rPr lang="en-US" altLang="ko-KR" baseline="0" dirty="0" smtClean="0"/>
              <a:t>, the secure coordinate mechanisms flag the nodes as outliers, and their data are not accepted and the nodes become isolated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However, the frog-boiling attack is not so simple because attackers are not the only neighbors of the victims and good friends can send back</a:t>
            </a:r>
          </a:p>
          <a:p>
            <a:r>
              <a:rPr lang="en-US" altLang="ko-KR" baseline="0" dirty="0" smtClean="0"/>
              <a:t>the victims. Therefore, an elaborate scheme is necessary so that a portion of attackers are always in the victims’ neighbor list.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5F34-E8E8-4737-940F-78B2F6CB32F4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3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BA4A-9BD8-4AB0-9BDF-12D3C011BA71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268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3CE1-62CC-4951-B32F-A40CF214C333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51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2072-299E-416A-9261-0A6B9456BB09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54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C937-F2F8-4D32-842E-60E830889363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239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65FD-4EFF-41C8-9831-0FA5475E922D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66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9011-8015-4E09-8BF3-F76926CEE9C3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77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773A-9CD4-4D1F-9540-61DDF08011F5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57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105E-9B6B-4C1E-B344-7BD973A4B954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727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0850-F639-4609-8BAE-C7A74CDEEB25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43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5334-2F0A-408E-BAE6-0249195416A2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06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955C-43EE-41A3-8B5C-B1BAE469C604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28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D1BF7-F51D-4404-B512-240A17789D0B}" type="datetime1">
              <a:rPr lang="ko-KR" altLang="en-US" smtClean="0"/>
              <a:t>2012-10-22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3E937-126D-45C5-BB02-FA4937D7B6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958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/index.php?title=File:Cartesian-coordinate-system.svg&amp;page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ko-KR" sz="2800" dirty="0" smtClean="0">
                <a:latin typeface="Calibri" pitchFamily="34" charset="0"/>
                <a:cs typeface="Calibri" pitchFamily="34" charset="0"/>
              </a:rPr>
              <a:t>The Frog-Boiling Attack: Limitations of Secure Network Coordinate Systems</a:t>
            </a:r>
            <a:endParaRPr lang="ko-KR" alt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IS523 Class Presentation</a:t>
            </a:r>
          </a:p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KAIST</a:t>
            </a:r>
            <a:endParaRPr lang="en-US" altLang="ko-KR" dirty="0">
              <a:latin typeface="Calibri" pitchFamily="34" charset="0"/>
              <a:cs typeface="Calibri" pitchFamily="34" charset="0"/>
            </a:endParaRPr>
          </a:p>
          <a:p>
            <a:r>
              <a:rPr lang="en-US" altLang="ko-KR" dirty="0" err="1" smtClean="0">
                <a:latin typeface="Calibri" pitchFamily="34" charset="0"/>
                <a:cs typeface="Calibri" pitchFamily="34" charset="0"/>
              </a:rPr>
              <a:t>Seunghoon</a:t>
            </a: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dirty="0" err="1" smtClean="0">
                <a:latin typeface="Calibri" pitchFamily="34" charset="0"/>
                <a:cs typeface="Calibri" pitchFamily="34" charset="0"/>
              </a:rPr>
              <a:t>Jeong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12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Three Variant Attacks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b="1" dirty="0" smtClean="0">
                <a:latin typeface="Calibri" pitchFamily="34" charset="0"/>
                <a:ea typeface="굴림" charset="-127"/>
                <a:cs typeface="Calibri" pitchFamily="34" charset="0"/>
              </a:rPr>
              <a:t>Basic-Targeted Attack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: moves targeted nodes to some coordinate (a)</a:t>
            </a:r>
          </a:p>
          <a:p>
            <a:r>
              <a:rPr lang="en-US" altLang="ko-KR" sz="2400" b="1" dirty="0" smtClean="0">
                <a:latin typeface="Calibri" pitchFamily="34" charset="0"/>
                <a:ea typeface="굴림" charset="-127"/>
                <a:cs typeface="Calibri" pitchFamily="34" charset="0"/>
              </a:rPr>
              <a:t>Network-Partition Attack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: partitions a network into several </a:t>
            </a:r>
            <a:r>
              <a:rPr lang="en-US" altLang="ko-KR" sz="2400" dirty="0" err="1" smtClean="0">
                <a:latin typeface="Calibri" pitchFamily="34" charset="0"/>
                <a:ea typeface="굴림" charset="-127"/>
                <a:cs typeface="Calibri" pitchFamily="34" charset="0"/>
              </a:rPr>
              <a:t>subnetworks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 (b) </a:t>
            </a:r>
          </a:p>
          <a:p>
            <a:r>
              <a:rPr lang="en-US" altLang="ko-KR" sz="2400" b="1" dirty="0" smtClean="0">
                <a:latin typeface="Calibri" pitchFamily="34" charset="0"/>
                <a:ea typeface="굴림" charset="-127"/>
                <a:cs typeface="Calibri" pitchFamily="34" charset="0"/>
              </a:rPr>
              <a:t>Closest-Node Attack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: attacker becomes the closest node to the victim (c) </a:t>
            </a: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44" y="4348152"/>
            <a:ext cx="7308304" cy="169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623731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Honest nodes are shaded whereas malicious nodes are white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6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>
                <a:latin typeface="Arial" pitchFamily="34" charset="0"/>
                <a:cs typeface="Arial" pitchFamily="34" charset="0"/>
              </a:rPr>
              <a:t>Mahalanobis</a:t>
            </a:r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 Distance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Distance </a:t>
            </a:r>
            <a:r>
              <a:rPr lang="en-US" altLang="ko-KR" sz="2400" dirty="0"/>
              <a:t>measure </a:t>
            </a:r>
            <a:r>
              <a:rPr lang="en-US" altLang="ko-KR" sz="2400" dirty="0" smtClean="0"/>
              <a:t>of a point from a group of values based </a:t>
            </a:r>
            <a:r>
              <a:rPr lang="en-US" altLang="ko-KR" sz="2400" dirty="0"/>
              <a:t>on the correlation between variables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.</a:t>
            </a:r>
          </a:p>
          <a:p>
            <a:endParaRPr lang="en-US" altLang="ko-KR" sz="24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ko-KR" sz="24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ko-KR" sz="24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1270" name="Picture 6" descr="http://www.jennessent.com/images/graph_illustration_small_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25528"/>
            <a:ext cx="3816424" cy="374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1560" y="2882279"/>
                <a:ext cx="4392488" cy="2755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i="1" dirty="0" smtClean="0">
                    <a:latin typeface="Cambria Math"/>
                    <a:ea typeface="굴림" charset="-127"/>
                    <a:cs typeface="Calibri" pitchFamily="34" charset="0"/>
                  </a:rPr>
                  <a:t>Given</a:t>
                </a:r>
              </a:p>
              <a:p>
                <a14:m>
                  <m:oMath xmlns:m="http://schemas.openxmlformats.org/officeDocument/2006/math">
                    <m:r>
                      <a:rPr lang="en-US" altLang="ko-KR" sz="2400" i="1">
                        <a:latin typeface="Cambria Math"/>
                        <a:ea typeface="굴림" charset="-127"/>
                        <a:cs typeface="Calibri" pitchFamily="34" charset="0"/>
                      </a:rPr>
                      <m:t>𝑥</m:t>
                    </m:r>
                    <m:r>
                      <a:rPr lang="en-US" altLang="ko-KR" sz="2400" i="1">
                        <a:latin typeface="Cambria Math"/>
                        <a:ea typeface="굴림" charset="-127"/>
                        <a:cs typeface="Calibri" pitchFamily="34" charset="0"/>
                      </a:rPr>
                      <m:t>=(</m:t>
                    </m:r>
                    <m:sSub>
                      <m:sSubPr>
                        <m:ctrlP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1</m:t>
                        </m:r>
                      </m:sub>
                    </m:sSub>
                    <m:r>
                      <a:rPr lang="en-US" altLang="ko-KR" sz="2400" i="1">
                        <a:latin typeface="Cambria Math"/>
                        <a:ea typeface="굴림" charset="-127"/>
                        <a:cs typeface="Calibri" pitchFamily="34" charset="0"/>
                      </a:rPr>
                      <m:t>,</m:t>
                    </m:r>
                  </m:oMath>
                </a14:m>
                <a:r>
                  <a:rPr lang="en-US" altLang="ko-KR" sz="2400" dirty="0">
                    <a:ea typeface="굴림" charset="-127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2</m:t>
                        </m:r>
                      </m:sub>
                    </m:sSub>
                    <m:r>
                      <a:rPr lang="en-US" altLang="ko-KR" sz="2400" i="1">
                        <a:latin typeface="Cambria Math"/>
                        <a:ea typeface="굴림" charset="-127"/>
                        <a:cs typeface="Calibri" pitchFamily="34" charset="0"/>
                      </a:rPr>
                      <m:t>,</m:t>
                    </m:r>
                  </m:oMath>
                </a14:m>
                <a:r>
                  <a:rPr lang="en-US" altLang="ko-KR" sz="2400" dirty="0">
                    <a:ea typeface="굴림" charset="-127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3</m:t>
                        </m:r>
                      </m:sub>
                    </m:sSub>
                    <m:r>
                      <a:rPr lang="en-US" altLang="ko-KR" sz="2400" i="1">
                        <a:latin typeface="Cambria Math"/>
                        <a:ea typeface="굴림" charset="-127"/>
                        <a:cs typeface="Calibri" pitchFamily="34" charset="0"/>
                      </a:rPr>
                      <m:t>,</m:t>
                    </m:r>
                  </m:oMath>
                </a14:m>
                <a:r>
                  <a:rPr lang="en-US" altLang="ko-KR" sz="2400" dirty="0">
                    <a:ea typeface="굴림" charset="-127"/>
                    <a:cs typeface="Calibri" pitchFamily="34" charset="0"/>
                  </a:rPr>
                  <a:t>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𝑁</m:t>
                        </m:r>
                      </m:sub>
                    </m:sSub>
                    <m:sSup>
                      <m:sSupPr>
                        <m:ctrlP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)</m:t>
                        </m:r>
                      </m:e>
                      <m:sup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ko-KR" sz="2400" dirty="0" smtClean="0"/>
                  <a:t>,</a:t>
                </a:r>
              </a:p>
              <a:p>
                <a14:m>
                  <m:oMath xmlns:m="http://schemas.openxmlformats.org/officeDocument/2006/math">
                    <m:r>
                      <a:rPr lang="ko-KR" altLang="en-US" sz="2400" i="1">
                        <a:latin typeface="Cambria Math"/>
                        <a:ea typeface="굴림" charset="-127"/>
                        <a:cs typeface="Calibri" pitchFamily="34" charset="0"/>
                      </a:rPr>
                      <m:t>𝜇</m:t>
                    </m:r>
                    <m:r>
                      <a:rPr lang="en-US" altLang="ko-KR" sz="2400" i="1">
                        <a:latin typeface="Cambria Math"/>
                        <a:ea typeface="굴림" charset="-127"/>
                        <a:cs typeface="Calibri" pitchFamily="34" charset="0"/>
                      </a:rPr>
                      <m:t>=(</m:t>
                    </m:r>
                    <m:sSub>
                      <m:sSubPr>
                        <m:ctrlP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ko-KR" altLang="en-US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1</m:t>
                        </m:r>
                      </m:sub>
                    </m:sSub>
                    <m:r>
                      <a:rPr lang="en-US" altLang="ko-KR" sz="2400" i="1">
                        <a:latin typeface="Cambria Math"/>
                        <a:ea typeface="굴림" charset="-127"/>
                        <a:cs typeface="Calibri" pitchFamily="34" charset="0"/>
                      </a:rPr>
                      <m:t>,</m:t>
                    </m:r>
                  </m:oMath>
                </a14:m>
                <a:r>
                  <a:rPr lang="en-US" altLang="ko-KR" sz="2400" dirty="0">
                    <a:ea typeface="굴림" charset="-127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ko-KR" altLang="en-US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2</m:t>
                        </m:r>
                      </m:sub>
                    </m:sSub>
                    <m:r>
                      <a:rPr lang="en-US" altLang="ko-KR" sz="2400" i="1">
                        <a:latin typeface="Cambria Math"/>
                        <a:ea typeface="굴림" charset="-127"/>
                        <a:cs typeface="Calibri" pitchFamily="34" charset="0"/>
                      </a:rPr>
                      <m:t>,</m:t>
                    </m:r>
                  </m:oMath>
                </a14:m>
                <a:r>
                  <a:rPr lang="en-US" altLang="ko-KR" sz="2400" dirty="0">
                    <a:ea typeface="굴림" charset="-127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ko-KR" altLang="en-US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3</m:t>
                        </m:r>
                      </m:sub>
                    </m:sSub>
                    <m:r>
                      <a:rPr lang="en-US" altLang="ko-KR" sz="2400" i="1">
                        <a:latin typeface="Cambria Math"/>
                        <a:ea typeface="굴림" charset="-127"/>
                        <a:cs typeface="Calibri" pitchFamily="34" charset="0"/>
                      </a:rPr>
                      <m:t>,</m:t>
                    </m:r>
                  </m:oMath>
                </a14:m>
                <a:r>
                  <a:rPr lang="en-US" altLang="ko-KR" sz="2400" dirty="0">
                    <a:ea typeface="굴림" charset="-127"/>
                    <a:cs typeface="Calibri" pitchFamily="34" charset="0"/>
                  </a:rPr>
                  <a:t>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</m:ctrlPr>
                      </m:sSubPr>
                      <m:e>
                        <m:r>
                          <a:rPr lang="ko-KR" altLang="en-US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𝑁</m:t>
                        </m:r>
                      </m:sub>
                    </m:sSub>
                    <m:sSup>
                      <m:sSupPr>
                        <m:ctrlP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)</m:t>
                        </m:r>
                      </m:e>
                      <m:sup>
                        <m:r>
                          <a:rPr lang="en-US" altLang="ko-KR" sz="2400" i="1">
                            <a:latin typeface="Cambria Math"/>
                            <a:ea typeface="굴림" charset="-127"/>
                            <a:cs typeface="Calibri" pitchFamily="34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ko-KR" sz="2400" dirty="0" smtClean="0"/>
                  <a:t>,</a:t>
                </a:r>
              </a:p>
              <a:p>
                <a:r>
                  <a:rPr lang="en-US" altLang="ko-KR" sz="2400" dirty="0">
                    <a:latin typeface="Calibri" pitchFamily="34" charset="0"/>
                    <a:ea typeface="굴림" charset="-127"/>
                    <a:cs typeface="Calibri" pitchFamily="34" charset="0"/>
                  </a:rPr>
                  <a:t>covariance matrix </a:t>
                </a:r>
                <a14:m>
                  <m:oMath xmlns:m="http://schemas.openxmlformats.org/officeDocument/2006/math">
                    <m:r>
                      <a:rPr lang="en-US" altLang="ko-KR" sz="2400" i="1">
                        <a:latin typeface="Cambria Math"/>
                        <a:ea typeface="굴림" charset="-127"/>
                        <a:cs typeface="Calibri" pitchFamily="34" charset="0"/>
                      </a:rPr>
                      <m:t>𝑆</m:t>
                    </m:r>
                    <m:r>
                      <a:rPr lang="en-US" altLang="ko-KR" sz="2400" b="0" i="0" smtClean="0">
                        <a:latin typeface="Cambria Math"/>
                        <a:ea typeface="굴림" charset="-127"/>
                        <a:cs typeface="Calibri" pitchFamily="34" charset="0"/>
                      </a:rPr>
                      <m:t>,</m:t>
                    </m:r>
                  </m:oMath>
                </a14:m>
                <a:endParaRPr lang="en-US" altLang="ko-KR" sz="2400" dirty="0" smtClean="0"/>
              </a:p>
              <a:p>
                <a:endParaRPr lang="en-US" altLang="ko-KR" sz="2400" dirty="0" smtClean="0"/>
              </a:p>
              <a:p>
                <a:r>
                  <a:rPr lang="en-US" altLang="ko-KR" sz="2400" i="1" dirty="0" smtClean="0"/>
                  <a:t>Then,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400" i="1">
                              <a:latin typeface="Cambria Math"/>
                              <a:ea typeface="굴림" charset="-127"/>
                              <a:cs typeface="Calibri" pitchFamily="34" charset="0"/>
                            </a:rPr>
                          </m:ctrlPr>
                        </m:sSubPr>
                        <m:e>
                          <m:r>
                            <a:rPr lang="en-US" altLang="ko-KR" sz="2400" i="1">
                              <a:latin typeface="Cambria Math"/>
                              <a:ea typeface="굴림" charset="-127"/>
                              <a:cs typeface="Calibri" pitchFamily="34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ko-KR" sz="2400" i="1">
                              <a:latin typeface="Cambria Math"/>
                              <a:ea typeface="굴림" charset="-127"/>
                              <a:cs typeface="Calibri" pitchFamily="34" charset="0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en-US" altLang="ko-KR" sz="2400" i="1">
                              <a:latin typeface="Cambria Math"/>
                              <a:ea typeface="굴림" charset="-127"/>
                              <a:cs typeface="Calibri" pitchFamily="34" charset="0"/>
                            </a:rPr>
                          </m:ctrlPr>
                        </m:dPr>
                        <m:e>
                          <m:r>
                            <a:rPr lang="en-US" altLang="ko-KR" sz="2400" i="1">
                              <a:latin typeface="Cambria Math"/>
                              <a:ea typeface="굴림" charset="-127"/>
                              <a:cs typeface="Calibri" pitchFamily="34" charset="0"/>
                            </a:rPr>
                            <m:t>𝑥</m:t>
                          </m:r>
                        </m:e>
                      </m:d>
                      <m:r>
                        <a:rPr lang="en-US" altLang="ko-KR" sz="2400" i="1">
                          <a:latin typeface="Cambria Math"/>
                          <a:ea typeface="굴림" charset="-127"/>
                          <a:cs typeface="Calibri" pitchFamily="34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altLang="ko-KR" sz="2400" i="1">
                              <a:latin typeface="Cambria Math"/>
                              <a:ea typeface="굴림" charset="-127"/>
                              <a:cs typeface="Calibri" pitchFamily="34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ko-KR" sz="2400" i="1">
                                  <a:latin typeface="Cambria Math"/>
                                  <a:ea typeface="굴림" charset="-127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sz="2400" i="1">
                                      <a:latin typeface="Cambria Math"/>
                                      <a:ea typeface="굴림" charset="-127"/>
                                      <a:cs typeface="Calibri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2400" i="1">
                                      <a:latin typeface="Cambria Math"/>
                                      <a:ea typeface="굴림" charset="-127"/>
                                      <a:cs typeface="Calibri" pitchFamily="34" charset="0"/>
                                    </a:rPr>
                                    <m:t>𝑥</m:t>
                                  </m:r>
                                  <m:r>
                                    <a:rPr lang="en-US" altLang="ko-KR" sz="2400" i="1">
                                      <a:latin typeface="Cambria Math"/>
                                      <a:ea typeface="굴림" charset="-127"/>
                                      <a:cs typeface="Calibri" pitchFamily="34" charset="0"/>
                                    </a:rPr>
                                    <m:t>−</m:t>
                                  </m:r>
                                  <m:r>
                                    <a:rPr lang="ko-KR" altLang="en-US" sz="2400" i="1">
                                      <a:latin typeface="Cambria Math"/>
                                      <a:ea typeface="굴림" charset="-127"/>
                                      <a:cs typeface="Calibri" pitchFamily="34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ko-KR" sz="2400" i="1">
                                  <a:latin typeface="Cambria Math"/>
                                  <a:ea typeface="굴림" charset="-127"/>
                                  <a:cs typeface="Calibri" pitchFamily="34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ko-KR" sz="2400" i="1">
                                  <a:latin typeface="Cambria Math"/>
                                  <a:ea typeface="굴림" charset="-127"/>
                                  <a:cs typeface="Calibri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2400" i="1">
                                  <a:latin typeface="Cambria Math"/>
                                  <a:ea typeface="굴림" charset="-127"/>
                                  <a:cs typeface="Calibri" pitchFamily="34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altLang="ko-KR" sz="2400" i="1">
                                  <a:latin typeface="Cambria Math"/>
                                  <a:ea typeface="굴림" charset="-127"/>
                                  <a:cs typeface="Calibri" pitchFamily="34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altLang="ko-KR" sz="2400" i="1">
                              <a:latin typeface="Cambria Math"/>
                              <a:ea typeface="굴림" charset="-127"/>
                              <a:cs typeface="Calibri" pitchFamily="34" charset="0"/>
                            </a:rPr>
                            <m:t>(</m:t>
                          </m:r>
                          <m:r>
                            <a:rPr lang="en-US" altLang="ko-KR" sz="2400" i="1">
                              <a:latin typeface="Cambria Math"/>
                              <a:ea typeface="굴림" charset="-127"/>
                              <a:cs typeface="Calibri" pitchFamily="34" charset="0"/>
                            </a:rPr>
                            <m:t>𝑥</m:t>
                          </m:r>
                          <m:r>
                            <a:rPr lang="en-US" altLang="ko-KR" sz="2400" i="1">
                              <a:latin typeface="Cambria Math"/>
                              <a:ea typeface="굴림" charset="-127"/>
                              <a:cs typeface="Calibri" pitchFamily="34" charset="0"/>
                            </a:rPr>
                            <m:t>−</m:t>
                          </m:r>
                          <m:r>
                            <a:rPr lang="ko-KR" altLang="en-US" sz="2400" i="1">
                              <a:latin typeface="Cambria Math"/>
                              <a:ea typeface="굴림" charset="-127"/>
                              <a:cs typeface="Calibri" pitchFamily="34" charset="0"/>
                            </a:rPr>
                            <m:t>𝜇</m:t>
                          </m:r>
                        </m:e>
                      </m:rad>
                      <m:r>
                        <a:rPr lang="en-US" altLang="ko-KR" sz="2400" i="1">
                          <a:latin typeface="Cambria Math"/>
                          <a:ea typeface="굴림" charset="-127"/>
                          <a:cs typeface="Calibri" pitchFamily="34" charset="0"/>
                        </a:rPr>
                        <m:t>)</m:t>
                      </m:r>
                    </m:oMath>
                  </m:oMathPara>
                </a14:m>
                <a:endParaRPr lang="en-US" altLang="ko-KR" sz="2400" dirty="0">
                  <a:latin typeface="Calibri" pitchFamily="34" charset="0"/>
                  <a:ea typeface="굴림" charset="-127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82279"/>
                <a:ext cx="4392488" cy="2755563"/>
              </a:xfrm>
              <a:prstGeom prst="rect">
                <a:avLst/>
              </a:prstGeom>
              <a:blipFill rotWithShape="1">
                <a:blip r:embed="rId4"/>
                <a:stretch>
                  <a:fillRect l="-2080" t="-177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15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>
                <a:latin typeface="Arial" pitchFamily="34" charset="0"/>
                <a:cs typeface="Arial" pitchFamily="34" charset="0"/>
              </a:rPr>
              <a:t>Mahalanobis</a:t>
            </a:r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 Outlier </a:t>
            </a:r>
            <a:r>
              <a:rPr lang="en-US" altLang="ko-KR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etection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12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3987641" y="1693283"/>
            <a:ext cx="936104" cy="8838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H="1">
            <a:off x="5355793" y="1693283"/>
            <a:ext cx="840506" cy="9113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5355793" y="2604622"/>
            <a:ext cx="0" cy="3395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flipH="1">
            <a:off x="4923745" y="2580785"/>
            <a:ext cx="5698" cy="3633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rot="2677733">
                <a:off x="3892568" y="1676550"/>
                <a:ext cx="13339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𝑟𝑡𝑡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677733">
                <a:off x="3892568" y="1676550"/>
                <a:ext cx="1333955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3500" b="-404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18915556">
                <a:off x="5110992" y="1572640"/>
                <a:ext cx="1330108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𝑟𝑡𝑡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15556">
                <a:off x="5110992" y="1572640"/>
                <a:ext cx="1330108" cy="391646"/>
              </a:xfrm>
              <a:prstGeom prst="rect">
                <a:avLst/>
              </a:prstGeom>
              <a:blipFill rotWithShape="1">
                <a:blip r:embed="rId4"/>
                <a:stretch>
                  <a:fillRect r="-1990" b="-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rot="17879352">
                <a:off x="4501702" y="1641587"/>
                <a:ext cx="15126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𝑟𝑡𝑡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879352">
                <a:off x="4501702" y="1641587"/>
                <a:ext cx="1512658" cy="369332"/>
              </a:xfrm>
              <a:prstGeom prst="rect">
                <a:avLst/>
              </a:prstGeom>
              <a:blipFill rotWithShape="1">
                <a:blip r:embed="rId5"/>
                <a:stretch>
                  <a:fillRect r="-2924" b="-241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직선 연결선 27"/>
          <p:cNvCxnSpPr/>
          <p:nvPr/>
        </p:nvCxnSpPr>
        <p:spPr>
          <a:xfrm flipH="1">
            <a:off x="899593" y="2950684"/>
            <a:ext cx="754717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6754" y="2087057"/>
            <a:ext cx="1097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Vivaldi</a:t>
            </a:r>
            <a:endParaRPr lang="ko-KR" alt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613076" y="3281191"/>
            <a:ext cx="18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 smtClean="0"/>
              <a:t>Mahalanobis</a:t>
            </a:r>
            <a:r>
              <a:rPr lang="en-US" altLang="ko-KR" sz="1600" dirty="0" smtClean="0"/>
              <a:t> Outlier Detection</a:t>
            </a:r>
            <a:endParaRPr lang="ko-KR" altLang="en-US" sz="1600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4131657" y="2951527"/>
            <a:ext cx="2064641" cy="8340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4131624" y="4263080"/>
            <a:ext cx="2064641" cy="8340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7" name="직선 연결선 36"/>
          <p:cNvCxnSpPr>
            <a:stCxn id="34" idx="2"/>
            <a:endCxn id="36" idx="0"/>
          </p:cNvCxnSpPr>
          <p:nvPr/>
        </p:nvCxnSpPr>
        <p:spPr>
          <a:xfrm flipH="1">
            <a:off x="5163945" y="3785595"/>
            <a:ext cx="33" cy="47748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>
            <a:stCxn id="36" idx="2"/>
          </p:cNvCxnSpPr>
          <p:nvPr/>
        </p:nvCxnSpPr>
        <p:spPr>
          <a:xfrm>
            <a:off x="5163945" y="5097148"/>
            <a:ext cx="1873" cy="342902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39614" y="2961255"/>
            <a:ext cx="301126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Calibri" pitchFamily="34" charset="0"/>
                <a:ea typeface="굴림" charset="-127"/>
                <a:cs typeface="Calibri" pitchFamily="34" charset="0"/>
              </a:rPr>
              <a:t>Spatial </a:t>
            </a:r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filter’s vector</a:t>
            </a:r>
          </a:p>
          <a:p>
            <a:r>
              <a:rPr lang="en-US" altLang="ko-KR" sz="1400" dirty="0" smtClean="0">
                <a:latin typeface="Calibri" pitchFamily="34" charset="0"/>
                <a:ea typeface="굴림" charset="-127"/>
                <a:cs typeface="Calibri" pitchFamily="34" charset="0"/>
              </a:rPr>
              <a:t>[ Peer’s </a:t>
            </a:r>
            <a:r>
              <a:rPr lang="en-US" altLang="ko-KR" sz="1400" dirty="0">
                <a:latin typeface="Calibri" pitchFamily="34" charset="0"/>
                <a:ea typeface="굴림" charset="-127"/>
                <a:cs typeface="Calibri" pitchFamily="34" charset="0"/>
              </a:rPr>
              <a:t>reported error, </a:t>
            </a:r>
            <a:endParaRPr lang="en-US" altLang="ko-KR" sz="1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r>
              <a:rPr lang="en-US" altLang="ko-KR" sz="1400" dirty="0" smtClean="0">
                <a:latin typeface="Calibri" pitchFamily="34" charset="0"/>
                <a:ea typeface="굴림" charset="-127"/>
                <a:cs typeface="Calibri" pitchFamily="34" charset="0"/>
              </a:rPr>
              <a:t>change </a:t>
            </a:r>
            <a:r>
              <a:rPr lang="en-US" altLang="ko-KR" sz="1400" dirty="0">
                <a:latin typeface="Calibri" pitchFamily="34" charset="0"/>
                <a:ea typeface="굴림" charset="-127"/>
                <a:cs typeface="Calibri" pitchFamily="34" charset="0"/>
              </a:rPr>
              <a:t>in the peer’s coordinate, </a:t>
            </a:r>
            <a:endParaRPr lang="en-US" altLang="ko-KR" sz="1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r>
              <a:rPr lang="en-US" altLang="ko-KR" sz="1400" dirty="0" smtClean="0">
                <a:latin typeface="Calibri" pitchFamily="34" charset="0"/>
                <a:ea typeface="굴림" charset="-127"/>
                <a:cs typeface="Calibri" pitchFamily="34" charset="0"/>
              </a:rPr>
              <a:t>the latency ]</a:t>
            </a:r>
            <a:endParaRPr lang="en-US" altLang="ko-KR" sz="1400" dirty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cxnSp>
        <p:nvCxnSpPr>
          <p:cNvPr id="49" name="직선 연결선 48"/>
          <p:cNvCxnSpPr>
            <a:stCxn id="65" idx="5"/>
            <a:endCxn id="9218" idx="1"/>
          </p:cNvCxnSpPr>
          <p:nvPr/>
        </p:nvCxnSpPr>
        <p:spPr>
          <a:xfrm>
            <a:off x="5898973" y="3471492"/>
            <a:ext cx="760942" cy="1487146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>
            <a:stCxn id="71" idx="5"/>
            <a:endCxn id="9218" idx="1"/>
          </p:cNvCxnSpPr>
          <p:nvPr/>
        </p:nvCxnSpPr>
        <p:spPr>
          <a:xfrm>
            <a:off x="5842618" y="4586796"/>
            <a:ext cx="817297" cy="371842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타원 58"/>
          <p:cNvSpPr/>
          <p:nvPr/>
        </p:nvSpPr>
        <p:spPr>
          <a:xfrm rot="19991946">
            <a:off x="4575959" y="3058852"/>
            <a:ext cx="1120633" cy="61941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4929443" y="3435234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5776048" y="3352382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타원 66"/>
          <p:cNvSpPr/>
          <p:nvPr/>
        </p:nvSpPr>
        <p:spPr>
          <a:xfrm rot="1512192">
            <a:off x="4575959" y="4370406"/>
            <a:ext cx="1120633" cy="61941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5209584" y="3169638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타원 68"/>
          <p:cNvSpPr/>
          <p:nvPr/>
        </p:nvSpPr>
        <p:spPr>
          <a:xfrm>
            <a:off x="5055202" y="4680114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타원 70"/>
          <p:cNvSpPr/>
          <p:nvPr/>
        </p:nvSpPr>
        <p:spPr>
          <a:xfrm>
            <a:off x="5719693" y="4467686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218" name="Picture 2" descr="http://us.123rf.com/400wm/400/400/serezniy/serezniy1110/serezniy111001334/11070043-metal-trash-bin-from-paper-on-wooden-floor-on-gray-backgroun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915" y="4168686"/>
            <a:ext cx="1560048" cy="157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타원 80"/>
          <p:cNvSpPr/>
          <p:nvPr/>
        </p:nvSpPr>
        <p:spPr>
          <a:xfrm>
            <a:off x="5091935" y="5370277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TextBox 85"/>
          <p:cNvSpPr txBox="1"/>
          <p:nvPr/>
        </p:nvSpPr>
        <p:spPr>
          <a:xfrm>
            <a:off x="829154" y="4235226"/>
            <a:ext cx="301126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Calibri" pitchFamily="34" charset="0"/>
                <a:ea typeface="굴림" charset="-127"/>
                <a:cs typeface="Calibri" pitchFamily="34" charset="0"/>
              </a:rPr>
              <a:t>Temporal </a:t>
            </a:r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filter’s vector</a:t>
            </a:r>
          </a:p>
          <a:p>
            <a:r>
              <a:rPr lang="en-US" altLang="ko-KR" sz="1400" dirty="0" smtClean="0">
                <a:latin typeface="Calibri" pitchFamily="34" charset="0"/>
                <a:ea typeface="굴림" charset="-127"/>
                <a:cs typeface="Calibri" pitchFamily="34" charset="0"/>
              </a:rPr>
              <a:t>[ The </a:t>
            </a:r>
            <a:r>
              <a:rPr lang="en-US" altLang="ko-KR" sz="1400" dirty="0">
                <a:latin typeface="Calibri" pitchFamily="34" charset="0"/>
                <a:ea typeface="굴림" charset="-127"/>
                <a:cs typeface="Calibri" pitchFamily="34" charset="0"/>
              </a:rPr>
              <a:t>remote error, local error, latency, change in the peer’s coordinate, </a:t>
            </a:r>
            <a:endParaRPr lang="en-US" altLang="ko-KR" sz="1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r>
              <a:rPr lang="en-US" altLang="ko-KR" sz="1400" dirty="0" smtClean="0">
                <a:latin typeface="Calibri" pitchFamily="34" charset="0"/>
                <a:ea typeface="굴림" charset="-127"/>
                <a:cs typeface="Calibri" pitchFamily="34" charset="0"/>
              </a:rPr>
              <a:t>local </a:t>
            </a:r>
            <a:r>
              <a:rPr lang="en-US" altLang="ko-KR" sz="1400" dirty="0">
                <a:latin typeface="Calibri" pitchFamily="34" charset="0"/>
                <a:ea typeface="굴림" charset="-127"/>
                <a:cs typeface="Calibri" pitchFamily="34" charset="0"/>
              </a:rPr>
              <a:t>coordinate </a:t>
            </a:r>
            <a:r>
              <a:rPr lang="en-US" altLang="ko-KR" sz="1400" dirty="0" smtClean="0">
                <a:latin typeface="Calibri" pitchFamily="34" charset="0"/>
                <a:ea typeface="굴림" charset="-127"/>
                <a:cs typeface="Calibri" pitchFamily="34" charset="0"/>
              </a:rPr>
              <a:t>change ]</a:t>
            </a:r>
            <a:endParaRPr lang="en-US" altLang="ko-KR" sz="1400" dirty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144313" y="5541796"/>
            <a:ext cx="2241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Used to update</a:t>
            </a:r>
          </a:p>
          <a:p>
            <a:pPr marL="342900" indent="-342900">
              <a:buAutoNum type="arabicPeriod"/>
            </a:pPr>
            <a:r>
              <a:rPr lang="en-US" altLang="ko-KR" sz="1400" dirty="0" smtClean="0">
                <a:latin typeface="Calibri" pitchFamily="34" charset="0"/>
                <a:ea typeface="굴림" charset="-127"/>
                <a:cs typeface="Calibri" pitchFamily="34" charset="0"/>
              </a:rPr>
              <a:t>Coordinate</a:t>
            </a:r>
          </a:p>
          <a:p>
            <a:pPr marL="342900" indent="-342900">
              <a:buAutoNum type="arabicPeriod"/>
            </a:pPr>
            <a:r>
              <a:rPr lang="en-US" altLang="ko-KR" sz="1400" dirty="0" smtClean="0">
                <a:latin typeface="Calibri" pitchFamily="34" charset="0"/>
                <a:ea typeface="굴림" charset="-127"/>
                <a:cs typeface="Calibri" pitchFamily="34" charset="0"/>
              </a:rPr>
              <a:t>History </a:t>
            </a:r>
            <a:r>
              <a:rPr lang="en-US" altLang="ko-KR" sz="1400" dirty="0">
                <a:latin typeface="Calibri" pitchFamily="34" charset="0"/>
                <a:ea typeface="굴림" charset="-127"/>
                <a:cs typeface="Calibri" pitchFamily="34" charset="0"/>
              </a:rPr>
              <a:t>for </a:t>
            </a:r>
            <a:r>
              <a:rPr lang="en-US" altLang="ko-KR" sz="1400" dirty="0" smtClean="0">
                <a:latin typeface="Calibri" pitchFamily="34" charset="0"/>
                <a:ea typeface="굴림" charset="-127"/>
                <a:cs typeface="Calibri" pitchFamily="34" charset="0"/>
              </a:rPr>
              <a:t>filters</a:t>
            </a:r>
            <a:endParaRPr lang="en-US" altLang="ko-KR" sz="1400" dirty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0" y="3649636"/>
            <a:ext cx="862965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Convergence Time and Overhead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Long-Running Experiment</a:t>
            </a: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400 </a:t>
            </a:r>
            <a:r>
              <a:rPr lang="en-US" altLang="ko-KR" sz="2000" dirty="0" err="1" smtClean="0">
                <a:latin typeface="Calibri" pitchFamily="34" charset="0"/>
                <a:ea typeface="굴림" charset="-127"/>
                <a:cs typeface="Calibri" pitchFamily="34" charset="0"/>
              </a:rPr>
              <a:t>PlanetLab</a:t>
            </a:r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 nodes for almost 2 days with no attackers</a:t>
            </a: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Stabilized after 2 hours with low median relative error, </a:t>
            </a:r>
            <a:r>
              <a:rPr lang="en-US" altLang="ko-KR" sz="2000" dirty="0" err="1" smtClean="0">
                <a:latin typeface="Calibri" pitchFamily="34" charset="0"/>
                <a:ea typeface="굴림" charset="-127"/>
                <a:cs typeface="Calibri" pitchFamily="34" charset="0"/>
              </a:rPr>
              <a:t>rrl</a:t>
            </a:r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, </a:t>
            </a:r>
            <a:r>
              <a:rPr lang="en-US" altLang="ko-KR" sz="2000" dirty="0" err="1" smtClean="0">
                <a:latin typeface="Calibri" pitchFamily="34" charset="0"/>
                <a:ea typeface="굴림" charset="-127"/>
                <a:cs typeface="Calibri" pitchFamily="34" charset="0"/>
              </a:rPr>
              <a:t>ralp</a:t>
            </a:r>
            <a:endParaRPr lang="en-US" altLang="ko-KR" sz="20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A network coordinate system does not impose high latency penalty</a:t>
            </a:r>
            <a:endParaRPr lang="en-US" altLang="ko-KR" sz="20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13</a:t>
            </a:fld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>
            <a:off x="839159" y="5073609"/>
            <a:ext cx="20882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3745187" y="5021561"/>
            <a:ext cx="20882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6660232" y="5096759"/>
            <a:ext cx="20882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960025" y="4653136"/>
            <a:ext cx="0" cy="6827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866053" y="4792305"/>
            <a:ext cx="0" cy="5460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6769523" y="4653136"/>
            <a:ext cx="0" cy="68519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3568" y="5877272"/>
            <a:ext cx="7488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RRL(Relative Rank Loss): pairwise orderings of each neighbor</a:t>
            </a:r>
          </a:p>
          <a:p>
            <a:r>
              <a:rPr lang="en-US" altLang="ko-KR" dirty="0" smtClean="0"/>
              <a:t>RLAP(Relative Application Latency Penalty: percentage of lost latency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89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50" y="3926725"/>
            <a:ext cx="88201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Basic-Targeted Attack Evaluation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Coordinate oscillation attack as a baseline</a:t>
            </a: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At time 120m, attacker nodes(11%) start to random coordinate attack</a:t>
            </a: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Basic-Targeted Attack</a:t>
            </a: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14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1691680" y="5139667"/>
            <a:ext cx="0" cy="52158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16" y="2508233"/>
            <a:ext cx="7733285" cy="726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타원 12"/>
          <p:cNvSpPr/>
          <p:nvPr/>
        </p:nvSpPr>
        <p:spPr>
          <a:xfrm>
            <a:off x="5508104" y="2795584"/>
            <a:ext cx="608008" cy="453320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1503674" y="5013174"/>
            <a:ext cx="376012" cy="353151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연결선 18"/>
          <p:cNvCxnSpPr/>
          <p:nvPr/>
        </p:nvCxnSpPr>
        <p:spPr>
          <a:xfrm>
            <a:off x="1176049" y="4509120"/>
            <a:ext cx="0" cy="114055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4151527" y="4725144"/>
            <a:ext cx="0" cy="91288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7141138" y="4509120"/>
            <a:ext cx="0" cy="112897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4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Aggressive Frog-Boiling Attack Evaluation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Aggressive step size</a:t>
            </a: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Different step size </a:t>
            </a:r>
            <a:r>
              <a:rPr lang="el-GR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δ</a:t>
            </a:r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 is used: 2, 5, 10, 50, 100, 250 (</a:t>
            </a:r>
            <a:r>
              <a:rPr lang="en-US" altLang="ko-KR" sz="2000" dirty="0" err="1" smtClean="0">
                <a:latin typeface="Calibri" pitchFamily="34" charset="0"/>
                <a:ea typeface="굴림" charset="-127"/>
                <a:cs typeface="Calibri" pitchFamily="34" charset="0"/>
              </a:rPr>
              <a:t>ms</a:t>
            </a:r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)</a:t>
            </a:r>
          </a:p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Effectiveness</a:t>
            </a: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For the value of 5 or 10, the attack is </a:t>
            </a:r>
            <a:r>
              <a:rPr lang="en-US" altLang="ko-KR" sz="2000" dirty="0" smtClean="0">
                <a:solidFill>
                  <a:srgbClr val="FF0000"/>
                </a:solidFill>
                <a:latin typeface="Calibri" pitchFamily="34" charset="0"/>
                <a:ea typeface="굴림" charset="-127"/>
                <a:cs typeface="Calibri" pitchFamily="34" charset="0"/>
              </a:rPr>
              <a:t>very effective and fast</a:t>
            </a: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For higher values of 50 or 100, the attack is </a:t>
            </a:r>
            <a:r>
              <a:rPr lang="en-US" altLang="ko-KR" sz="2000" dirty="0" smtClean="0">
                <a:solidFill>
                  <a:srgbClr val="FF0000"/>
                </a:solidFill>
                <a:latin typeface="Calibri" pitchFamily="34" charset="0"/>
                <a:ea typeface="굴림" charset="-127"/>
                <a:cs typeface="Calibri" pitchFamily="34" charset="0"/>
              </a:rPr>
              <a:t>less effective</a:t>
            </a: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For the value of 250, the frog-boiling attack is </a:t>
            </a:r>
            <a:r>
              <a:rPr lang="en-US" altLang="ko-KR" sz="2000" dirty="0" smtClean="0">
                <a:solidFill>
                  <a:srgbClr val="FF0000"/>
                </a:solidFill>
                <a:latin typeface="Calibri" pitchFamily="34" charset="0"/>
                <a:ea typeface="굴림" charset="-127"/>
                <a:cs typeface="Calibri" pitchFamily="34" charset="0"/>
              </a:rPr>
              <a:t>not successful</a:t>
            </a:r>
            <a:endParaRPr lang="en-US" altLang="ko-KR" sz="2000" dirty="0">
              <a:solidFill>
                <a:srgbClr val="FF0000"/>
              </a:solidFill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15</a:t>
            </a:fld>
            <a:endParaRPr lang="ko-KR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77072"/>
            <a:ext cx="8676456" cy="204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직선 연결선 7"/>
          <p:cNvCxnSpPr/>
          <p:nvPr/>
        </p:nvCxnSpPr>
        <p:spPr>
          <a:xfrm>
            <a:off x="1271207" y="5439701"/>
            <a:ext cx="0" cy="30247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1539357" y="5479448"/>
            <a:ext cx="0" cy="2499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995936" y="5479448"/>
            <a:ext cx="0" cy="24997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6948264" y="5431224"/>
            <a:ext cx="0" cy="30247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2797508" y="4653136"/>
            <a:ext cx="0" cy="10793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0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Network Partition Attack Evaluation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Both the victim nodes and the rest of the network are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moved</a:t>
            </a: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Adversaries</a:t>
            </a:r>
            <a:r>
              <a:rPr lang="en-US" altLang="ko-KR" sz="2000" dirty="0">
                <a:latin typeface="Calibri" pitchFamily="34" charset="0"/>
                <a:ea typeface="굴림" charset="-127"/>
                <a:cs typeface="Calibri" pitchFamily="34" charset="0"/>
              </a:rPr>
              <a:t>: 6%, Network1: 37%, Network2: 57%</a:t>
            </a: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Network1 is pushed to the location (1000,1000,1000,1000) with height 1000 while Network2 is pushed to the location (-1000, -1000,-1000,-1000) with height -1000</a:t>
            </a:r>
          </a:p>
          <a:p>
            <a:pPr lvl="1"/>
            <a:endParaRPr lang="en-US" altLang="ko-KR" sz="20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16</a:t>
            </a:fld>
            <a:endParaRPr lang="ko-KR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64" y="3429000"/>
            <a:ext cx="8763458" cy="299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직선 연결선 9"/>
          <p:cNvCxnSpPr/>
          <p:nvPr/>
        </p:nvCxnSpPr>
        <p:spPr>
          <a:xfrm>
            <a:off x="4033331" y="4137505"/>
            <a:ext cx="0" cy="140661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5724128" y="3573016"/>
            <a:ext cx="1080120" cy="56448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1241988" y="4843410"/>
            <a:ext cx="392771" cy="403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1452506" y="5229200"/>
            <a:ext cx="0" cy="65299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74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Closest-Node Attack Evaluation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Attacker nodes tries to become the closest node</a:t>
            </a:r>
            <a:endParaRPr lang="en-US" altLang="ko-KR" sz="24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Every victim node reports the closest neighbor at 10 minutes interval</a:t>
            </a:r>
          </a:p>
          <a:p>
            <a:pPr lvl="1"/>
            <a:r>
              <a:rPr lang="en-US" altLang="ko-KR" sz="2000" dirty="0">
                <a:latin typeface="Calibri" pitchFamily="34" charset="0"/>
                <a:ea typeface="굴림" charset="-127"/>
                <a:cs typeface="Calibri" pitchFamily="34" charset="0"/>
              </a:rPr>
              <a:t>T</a:t>
            </a:r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he fraction of attackers was estimated</a:t>
            </a:r>
          </a:p>
          <a:p>
            <a:pPr lvl="1"/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Snapshot of 500 minutes</a:t>
            </a:r>
          </a:p>
          <a:p>
            <a:pPr lvl="1"/>
            <a:endParaRPr lang="en-US" altLang="ko-KR" sz="2000" dirty="0" smtClean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17</a:t>
            </a:fld>
            <a:endParaRPr lang="ko-KR" alt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6992"/>
            <a:ext cx="8519864" cy="2855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직선 연결선 7"/>
          <p:cNvCxnSpPr>
            <a:stCxn id="9" idx="4"/>
          </p:cNvCxnSpPr>
          <p:nvPr/>
        </p:nvCxnSpPr>
        <p:spPr>
          <a:xfrm flipH="1">
            <a:off x="3964722" y="3869985"/>
            <a:ext cx="1" cy="18499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3768337" y="3466283"/>
            <a:ext cx="392771" cy="403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1" name="직선 연결선 10"/>
          <p:cNvCxnSpPr>
            <a:stCxn id="12" idx="4"/>
          </p:cNvCxnSpPr>
          <p:nvPr/>
        </p:nvCxnSpPr>
        <p:spPr>
          <a:xfrm flipH="1">
            <a:off x="8497715" y="3835373"/>
            <a:ext cx="1" cy="184990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타원 11"/>
          <p:cNvSpPr/>
          <p:nvPr/>
        </p:nvSpPr>
        <p:spPr>
          <a:xfrm>
            <a:off x="8301330" y="3431671"/>
            <a:ext cx="392771" cy="40370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9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>
                <a:latin typeface="Arial" pitchFamily="34" charset="0"/>
                <a:cs typeface="Arial" pitchFamily="34" charset="0"/>
              </a:rPr>
              <a:t>Kalman</a:t>
            </a:r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 Filter anomaly detection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932040" y="2276872"/>
            <a:ext cx="3312368" cy="2880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1043608" y="3031163"/>
            <a:ext cx="1656184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1331640" y="3586036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245159" y="3335951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1871700" y="4331777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2359447" y="3480522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/>
          <p:cNvCxnSpPr>
            <a:stCxn id="9" idx="4"/>
            <a:endCxn id="11" idx="0"/>
          </p:cNvCxnSpPr>
          <p:nvPr/>
        </p:nvCxnSpPr>
        <p:spPr>
          <a:xfrm>
            <a:off x="1403648" y="3725582"/>
            <a:ext cx="540060" cy="60619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12" idx="2"/>
            <a:endCxn id="11" idx="7"/>
          </p:cNvCxnSpPr>
          <p:nvPr/>
        </p:nvCxnSpPr>
        <p:spPr>
          <a:xfrm flipH="1">
            <a:off x="1994625" y="3550295"/>
            <a:ext cx="364822" cy="80191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12" idx="2"/>
            <a:endCxn id="9" idx="5"/>
          </p:cNvCxnSpPr>
          <p:nvPr/>
        </p:nvCxnSpPr>
        <p:spPr>
          <a:xfrm flipH="1">
            <a:off x="1454565" y="3550295"/>
            <a:ext cx="904882" cy="15485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타원 26"/>
          <p:cNvSpPr/>
          <p:nvPr/>
        </p:nvSpPr>
        <p:spPr>
          <a:xfrm>
            <a:off x="5575691" y="3732102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7566248" y="4773737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6516216" y="4538736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7638256" y="2835722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6657895" y="2929414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7370684" y="3321559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6372200" y="3805370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7103824" y="4103624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아래로 구부러진 화살표 44"/>
          <p:cNvSpPr/>
          <p:nvPr/>
        </p:nvSpPr>
        <p:spPr>
          <a:xfrm rot="1443948">
            <a:off x="2360125" y="3114284"/>
            <a:ext cx="554973" cy="34580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9339" y="2482547"/>
            <a:ext cx="2944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Expectation-Maximization + Parameter calculation</a:t>
            </a:r>
            <a:endParaRPr lang="ko-KR" altLang="en-US" sz="1600" dirty="0"/>
          </a:p>
        </p:txBody>
      </p:sp>
      <p:cxnSp>
        <p:nvCxnSpPr>
          <p:cNvPr id="55" name="직선 화살표 연결선 54"/>
          <p:cNvCxnSpPr/>
          <p:nvPr/>
        </p:nvCxnSpPr>
        <p:spPr>
          <a:xfrm>
            <a:off x="2503463" y="3801875"/>
            <a:ext cx="2954569" cy="476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916631" y="3772909"/>
            <a:ext cx="1991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Parameter passing</a:t>
            </a:r>
          </a:p>
          <a:p>
            <a:r>
              <a:rPr lang="en-US" altLang="ko-KR" sz="1600" dirty="0" smtClean="0"/>
              <a:t>For </a:t>
            </a:r>
            <a:r>
              <a:rPr lang="en-US" altLang="ko-KR" sz="1600" dirty="0" err="1" smtClean="0"/>
              <a:t>Kalman</a:t>
            </a:r>
            <a:r>
              <a:rPr lang="en-US" altLang="ko-KR" sz="1600" dirty="0" smtClean="0"/>
              <a:t> filter</a:t>
            </a:r>
            <a:endParaRPr lang="ko-KR" altLang="en-US" sz="1600" dirty="0"/>
          </a:p>
        </p:txBody>
      </p:sp>
      <p:cxnSp>
        <p:nvCxnSpPr>
          <p:cNvPr id="60" name="직선 화살표 연결선 59"/>
          <p:cNvCxnSpPr>
            <a:stCxn id="36" idx="3"/>
            <a:endCxn id="27" idx="6"/>
          </p:cNvCxnSpPr>
          <p:nvPr/>
        </p:nvCxnSpPr>
        <p:spPr>
          <a:xfrm flipH="1" flipV="1">
            <a:off x="5719707" y="3801875"/>
            <a:ext cx="673584" cy="12260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화살표 연결선 62"/>
          <p:cNvCxnSpPr>
            <a:stCxn id="10" idx="4"/>
            <a:endCxn id="27" idx="0"/>
          </p:cNvCxnSpPr>
          <p:nvPr/>
        </p:nvCxnSpPr>
        <p:spPr>
          <a:xfrm flipH="1">
            <a:off x="5647699" y="3475497"/>
            <a:ext cx="669468" cy="25660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화살표 연결선 65"/>
          <p:cNvCxnSpPr>
            <a:stCxn id="30" idx="0"/>
            <a:endCxn id="27" idx="4"/>
          </p:cNvCxnSpPr>
          <p:nvPr/>
        </p:nvCxnSpPr>
        <p:spPr>
          <a:xfrm flipH="1" flipV="1">
            <a:off x="5647699" y="3871648"/>
            <a:ext cx="940525" cy="6670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타원 71"/>
          <p:cNvSpPr/>
          <p:nvPr/>
        </p:nvSpPr>
        <p:spPr>
          <a:xfrm>
            <a:off x="5991069" y="2532893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TextBox 72"/>
          <p:cNvSpPr txBox="1"/>
          <p:nvPr/>
        </p:nvSpPr>
        <p:spPr>
          <a:xfrm>
            <a:off x="4891793" y="1364407"/>
            <a:ext cx="3928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Comparison of predicted relative error</a:t>
            </a:r>
          </a:p>
          <a:p>
            <a:r>
              <a:rPr lang="en-US" altLang="ko-KR" sz="1600" dirty="0" smtClean="0"/>
              <a:t>and measured error </a:t>
            </a:r>
          </a:p>
          <a:p>
            <a:r>
              <a:rPr lang="en-US" altLang="ko-KR" sz="1600" dirty="0" smtClean="0"/>
              <a:t>with history and parameter</a:t>
            </a:r>
            <a:endParaRPr lang="ko-KR" altLang="en-US" sz="1600" dirty="0"/>
          </a:p>
        </p:txBody>
      </p:sp>
      <p:sp>
        <p:nvSpPr>
          <p:cNvPr id="75" name="아래로 구부러진 화살표 74"/>
          <p:cNvSpPr/>
          <p:nvPr/>
        </p:nvSpPr>
        <p:spPr>
          <a:xfrm rot="19493337">
            <a:off x="874298" y="3281655"/>
            <a:ext cx="554973" cy="34580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6" name="아래로 구부러진 화살표 75"/>
          <p:cNvSpPr/>
          <p:nvPr/>
        </p:nvSpPr>
        <p:spPr>
          <a:xfrm rot="10136885">
            <a:off x="1738228" y="4498766"/>
            <a:ext cx="554973" cy="34580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85" name="직선 화살표 연결선 84"/>
          <p:cNvCxnSpPr>
            <a:stCxn id="73" idx="2"/>
          </p:cNvCxnSpPr>
          <p:nvPr/>
        </p:nvCxnSpPr>
        <p:spPr>
          <a:xfrm flipH="1">
            <a:off x="5719709" y="2195404"/>
            <a:ext cx="1136424" cy="1390632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088491" y="5341858"/>
            <a:ext cx="181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Trusted nodes</a:t>
            </a:r>
            <a:endParaRPr lang="ko-KR" altLang="en-US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5702742" y="5341858"/>
            <a:ext cx="205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/>
              <a:t>Unrusted</a:t>
            </a:r>
            <a:r>
              <a:rPr lang="en-US" altLang="ko-KR" b="1" dirty="0" smtClean="0"/>
              <a:t> nodes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3810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>
                <a:latin typeface="Arial" pitchFamily="34" charset="0"/>
                <a:cs typeface="Arial" pitchFamily="34" charset="0"/>
              </a:rPr>
              <a:t>Kalman</a:t>
            </a:r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 Filter Attack Evaluation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7067128" cy="532655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8% of nodes are set to trusted nodes with </a:t>
            </a:r>
            <a:r>
              <a:rPr lang="en-US" altLang="ko-KR" sz="2400" dirty="0">
                <a:latin typeface="Calibri" pitchFamily="34" charset="0"/>
                <a:ea typeface="굴림" charset="-127"/>
                <a:cs typeface="Calibri" pitchFamily="34" charset="0"/>
              </a:rPr>
              <a:t> </a:t>
            </a:r>
            <a:r>
              <a:rPr lang="el-GR" altLang="ko-KR" sz="2400" dirty="0">
                <a:latin typeface="Calibri" pitchFamily="34" charset="0"/>
                <a:ea typeface="굴림" charset="-127"/>
                <a:cs typeface="Calibri" pitchFamily="34" charset="0"/>
              </a:rPr>
              <a:t>δ</a:t>
            </a:r>
            <a:r>
              <a:rPr lang="en-US" altLang="ko-KR" sz="2400" dirty="0">
                <a:latin typeface="Calibri" pitchFamily="34" charset="0"/>
                <a:ea typeface="굴림" charset="-127"/>
                <a:cs typeface="Calibri" pitchFamily="34" charset="0"/>
              </a:rPr>
              <a:t> 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=10</a:t>
            </a: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19</a:t>
            </a:fld>
            <a:endParaRPr lang="ko-KR" alt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795680" cy="2319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직선 연결선 8"/>
          <p:cNvCxnSpPr/>
          <p:nvPr/>
        </p:nvCxnSpPr>
        <p:spPr>
          <a:xfrm flipH="1">
            <a:off x="1691680" y="3429000"/>
            <a:ext cx="25202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타원 11"/>
          <p:cNvSpPr/>
          <p:nvPr/>
        </p:nvSpPr>
        <p:spPr>
          <a:xfrm>
            <a:off x="5148064" y="3645024"/>
            <a:ext cx="392771" cy="40370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70C0"/>
              </a:solidFill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7584182" y="2220701"/>
            <a:ext cx="392771" cy="40370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4" name="직선 연결선 13"/>
          <p:cNvCxnSpPr/>
          <p:nvPr/>
        </p:nvCxnSpPr>
        <p:spPr>
          <a:xfrm flipH="1">
            <a:off x="5344449" y="2422552"/>
            <a:ext cx="2436118" cy="10811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813" y="4367225"/>
            <a:ext cx="6765634" cy="229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타원 18"/>
          <p:cNvSpPr/>
          <p:nvPr/>
        </p:nvSpPr>
        <p:spPr>
          <a:xfrm>
            <a:off x="4951678" y="4201126"/>
            <a:ext cx="392771" cy="40370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70C0"/>
              </a:solidFill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1351553" y="4201126"/>
            <a:ext cx="392771" cy="40370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What is Network Coordinate </a:t>
            </a:r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System?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Calibri" pitchFamily="34" charset="0"/>
                <a:cs typeface="Calibri" pitchFamily="34" charset="0"/>
              </a:rPr>
              <a:t>P2P, CDN, DHT, … </a:t>
            </a:r>
          </a:p>
          <a:p>
            <a:r>
              <a:rPr lang="en-US" altLang="ko-KR" sz="2800" dirty="0" smtClean="0">
                <a:latin typeface="Calibri" pitchFamily="34" charset="0"/>
                <a:cs typeface="Calibri" pitchFamily="34" charset="0"/>
              </a:rPr>
              <a:t>How to measure distance between a pair of nodes</a:t>
            </a:r>
            <a:endParaRPr lang="en-US" altLang="ko-K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altLang="ko-KR" sz="2800" dirty="0">
                <a:latin typeface="Calibri" pitchFamily="34" charset="0"/>
                <a:cs typeface="Calibri" pitchFamily="34" charset="0"/>
              </a:rPr>
              <a:t>E</a:t>
            </a:r>
            <a:r>
              <a:rPr lang="en-US" altLang="ko-KR" sz="2800" dirty="0" smtClean="0">
                <a:latin typeface="Calibri" pitchFamily="34" charset="0"/>
                <a:cs typeface="Calibri" pitchFamily="34" charset="0"/>
              </a:rPr>
              <a:t>fficient estimation of latency</a:t>
            </a:r>
          </a:p>
        </p:txBody>
      </p:sp>
      <p:pic>
        <p:nvPicPr>
          <p:cNvPr id="1028" name="Picture 4" descr="http://upload.wikimedia.org/wikipedia/commons/thumb/0/0e/Cartesian-coordinate-system.svg/250px-Cartesian-coordinate-system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12976"/>
            <a:ext cx="3105186" cy="310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2</a:t>
            </a:fld>
            <a:endParaRPr lang="ko-KR" altLang="en-US"/>
          </a:p>
        </p:txBody>
      </p:sp>
      <p:pic>
        <p:nvPicPr>
          <p:cNvPr id="1026" name="Picture 2" descr="http://www.cs.virginia.edu/~mngroup/hypercast/images/networ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315" y="3573017"/>
            <a:ext cx="3220384" cy="250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91880" y="320368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7704" y="37199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02556" y="570673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C</a:t>
            </a:r>
            <a:endParaRPr lang="ko-KR" altLang="en-US" dirty="0"/>
          </a:p>
        </p:txBody>
      </p:sp>
      <p:cxnSp>
        <p:nvCxnSpPr>
          <p:cNvPr id="7" name="직선 화살표 연결선 6"/>
          <p:cNvCxnSpPr/>
          <p:nvPr/>
        </p:nvCxnSpPr>
        <p:spPr>
          <a:xfrm flipV="1">
            <a:off x="2051720" y="3823765"/>
            <a:ext cx="1584176" cy="6480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97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Veracity Reputation System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5930697" y="1726126"/>
            <a:ext cx="1296309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6160484" y="2309920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6722868" y="2638689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6583077" y="1923534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312884" y="2638689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6232492" y="1978633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6962287" y="2304425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583077" y="2240147"/>
            <a:ext cx="144016" cy="1395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6074713" y="4065038"/>
            <a:ext cx="1296309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6362828" y="4425078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7020739" y="4830005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6346165" y="4758563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6675530" y="4285532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6653653" y="4796684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6955294" y="4494851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6858392" y="5073150"/>
            <a:ext cx="144016" cy="139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1555649" y="3233795"/>
            <a:ext cx="648072" cy="6480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P</a:t>
            </a:r>
            <a:endParaRPr lang="ko-KR" altLang="en-US" sz="1600" dirty="0"/>
          </a:p>
        </p:txBody>
      </p:sp>
      <p:sp>
        <p:nvSpPr>
          <p:cNvPr id="25" name="타원 24"/>
          <p:cNvSpPr/>
          <p:nvPr/>
        </p:nvSpPr>
        <p:spPr>
          <a:xfrm>
            <a:off x="4011858" y="3233796"/>
            <a:ext cx="648072" cy="6480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V</a:t>
            </a:r>
            <a:endParaRPr lang="ko-KR" altLang="en-US" sz="1600" dirty="0"/>
          </a:p>
        </p:txBody>
      </p:sp>
      <p:cxnSp>
        <p:nvCxnSpPr>
          <p:cNvPr id="26" name="직선 화살표 연결선 25"/>
          <p:cNvCxnSpPr>
            <a:stCxn id="24" idx="6"/>
            <a:endCxn id="25" idx="2"/>
          </p:cNvCxnSpPr>
          <p:nvPr/>
        </p:nvCxnSpPr>
        <p:spPr>
          <a:xfrm>
            <a:off x="2203721" y="3557831"/>
            <a:ext cx="1808137" cy="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03721" y="3574091"/>
            <a:ext cx="1868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1. Coordinate report</a:t>
            </a:r>
            <a:endParaRPr lang="ko-KR" altLang="en-US" sz="1400" dirty="0"/>
          </a:p>
        </p:txBody>
      </p:sp>
      <p:cxnSp>
        <p:nvCxnSpPr>
          <p:cNvPr id="33" name="직선 화살표 연결선 32"/>
          <p:cNvCxnSpPr>
            <a:stCxn id="6" idx="2"/>
            <a:endCxn id="24" idx="7"/>
          </p:cNvCxnSpPr>
          <p:nvPr/>
        </p:nvCxnSpPr>
        <p:spPr>
          <a:xfrm flipH="1">
            <a:off x="2108813" y="2374198"/>
            <a:ext cx="3821884" cy="95450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09479" y="2395970"/>
            <a:ext cx="2834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2. Coordinate verification test</a:t>
            </a:r>
            <a:endParaRPr lang="ko-KR" altLang="en-US" sz="1400" dirty="0"/>
          </a:p>
        </p:txBody>
      </p:sp>
      <p:cxnSp>
        <p:nvCxnSpPr>
          <p:cNvPr id="50" name="직선 화살표 연결선 49"/>
          <p:cNvCxnSpPr>
            <a:stCxn id="14" idx="2"/>
            <a:endCxn id="25" idx="6"/>
          </p:cNvCxnSpPr>
          <p:nvPr/>
        </p:nvCxnSpPr>
        <p:spPr>
          <a:xfrm flipH="1" flipV="1">
            <a:off x="4659930" y="3557832"/>
            <a:ext cx="1414783" cy="115527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649660" y="4530145"/>
            <a:ext cx="2510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3. RTT delay verification test</a:t>
            </a:r>
            <a:endParaRPr lang="ko-KR" alt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66674" y="3079907"/>
            <a:ext cx="2373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V’s </a:t>
            </a:r>
            <a:r>
              <a:rPr lang="en-US" altLang="ko-KR" sz="1400" b="1" dirty="0" smtClean="0"/>
              <a:t>VSET</a:t>
            </a:r>
            <a:r>
              <a:rPr lang="en-US" altLang="ko-KR" sz="1400" dirty="0" smtClean="0"/>
              <a:t> (determined by V)</a:t>
            </a:r>
            <a:endParaRPr lang="ko-KR" alt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5538682" y="5389111"/>
            <a:ext cx="2849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V’s </a:t>
            </a:r>
            <a:r>
              <a:rPr lang="en-US" altLang="ko-KR" sz="1400" b="1" dirty="0"/>
              <a:t>R</a:t>
            </a:r>
            <a:r>
              <a:rPr lang="en-US" altLang="ko-KR" sz="1400" b="1" dirty="0" smtClean="0"/>
              <a:t>SET</a:t>
            </a:r>
            <a:r>
              <a:rPr lang="en-US" altLang="ko-KR" sz="1400" dirty="0" smtClean="0"/>
              <a:t> (randomly chosen by V)</a:t>
            </a:r>
            <a:endParaRPr lang="ko-KR" altLang="en-US" sz="1400" dirty="0"/>
          </a:p>
        </p:txBody>
      </p:sp>
      <p:sp>
        <p:nvSpPr>
          <p:cNvPr id="62" name="직사각형 61"/>
          <p:cNvSpPr/>
          <p:nvPr/>
        </p:nvSpPr>
        <p:spPr>
          <a:xfrm>
            <a:off x="7099310" y="1609301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ko-KR" dirty="0">
                <a:latin typeface="Calibri" pitchFamily="34" charset="0"/>
                <a:ea typeface="굴림" charset="-127"/>
                <a:cs typeface="Calibri" pitchFamily="34" charset="0"/>
              </a:rPr>
              <a:t>Γ</a:t>
            </a:r>
            <a:r>
              <a:rPr lang="en-US" altLang="ko-KR" dirty="0">
                <a:latin typeface="Calibri" pitchFamily="34" charset="0"/>
                <a:ea typeface="굴림" charset="-127"/>
                <a:cs typeface="Calibri" pitchFamily="34" charset="0"/>
              </a:rPr>
              <a:t> = 7</a:t>
            </a:r>
            <a:endParaRPr lang="ko-KR" altLang="en-US" dirty="0"/>
          </a:p>
        </p:txBody>
      </p:sp>
      <p:sp>
        <p:nvSpPr>
          <p:cNvPr id="63" name="직사각형 62"/>
          <p:cNvSpPr/>
          <p:nvPr/>
        </p:nvSpPr>
        <p:spPr>
          <a:xfrm>
            <a:off x="7148513" y="3983487"/>
            <a:ext cx="601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ko-KR" dirty="0">
                <a:latin typeface="Calibri" pitchFamily="34" charset="0"/>
                <a:ea typeface="굴림" charset="-127"/>
                <a:cs typeface="Calibri" pitchFamily="34" charset="0"/>
              </a:rPr>
              <a:t>Λ</a:t>
            </a:r>
            <a:r>
              <a:rPr lang="en-US" altLang="ko-KR" dirty="0">
                <a:latin typeface="Calibri" pitchFamily="34" charset="0"/>
                <a:ea typeface="굴림" charset="-127"/>
                <a:cs typeface="Calibri" pitchFamily="34" charset="0"/>
              </a:rPr>
              <a:t> =7</a:t>
            </a:r>
          </a:p>
        </p:txBody>
      </p:sp>
    </p:spTree>
    <p:extLst>
      <p:ext uri="{BB962C8B-B14F-4D97-AF65-F5344CB8AC3E}">
        <p14:creationId xmlns:p14="http://schemas.microsoft.com/office/powerpoint/2010/main" val="5683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Veracity Attack Evaluation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δ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 = 0.4, </a:t>
            </a:r>
            <a:r>
              <a:rPr lang="el-GR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Δ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 = 20%, </a:t>
            </a:r>
            <a:r>
              <a:rPr lang="el-GR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Γ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 = 7, </a:t>
            </a:r>
            <a:r>
              <a:rPr lang="el-GR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Λ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 =7</a:t>
            </a:r>
          </a:p>
          <a:p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Each attack shifts its coordinate by +</a:t>
            </a:r>
            <a:r>
              <a:rPr lang="el-GR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δ </a:t>
            </a:r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or -</a:t>
            </a:r>
            <a:r>
              <a:rPr lang="el-GR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 δ </a:t>
            </a:r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based on the victim’s unique global identifier GUID</a:t>
            </a:r>
          </a:p>
          <a:p>
            <a:r>
              <a:rPr lang="en-US" altLang="ko-KR" sz="2000" dirty="0" smtClean="0">
                <a:latin typeface="Calibri" pitchFamily="34" charset="0"/>
                <a:ea typeface="굴림" charset="-127"/>
                <a:cs typeface="Calibri" pitchFamily="34" charset="0"/>
              </a:rPr>
              <a:t>Before replying with the forged coordinate to a victim node, the attacker sends out messages to the VSET members to compromise the first step of coordinate verification. Delaying RTT is not necessary.</a:t>
            </a: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21</a:t>
            </a:fld>
            <a:endParaRPr lang="ko-KR" alt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91608"/>
            <a:ext cx="7557864" cy="261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직선 연결선 10"/>
          <p:cNvCxnSpPr/>
          <p:nvPr/>
        </p:nvCxnSpPr>
        <p:spPr>
          <a:xfrm flipV="1">
            <a:off x="5868144" y="5589240"/>
            <a:ext cx="0" cy="57606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5868144" y="4077072"/>
            <a:ext cx="2232248" cy="18202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1665972" y="3958764"/>
            <a:ext cx="1656184" cy="6364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09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Summary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A decentralized network coordinate system with proposed secure mechanisms can be entirely disrupted by more clever attack of the frog-boiling attack.</a:t>
            </a:r>
          </a:p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Frog-boiling attack manipulates peers’ required property of coordinate update, and the adversary slowly expands the range of data accepted by the node by influencing the node’s recent history.</a:t>
            </a:r>
          </a:p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A secure network coordinate system will need to provide some mechanism to verify a node’s reported coordinates and/or RTTs, which is a challenging problem.</a:t>
            </a: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597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Considerations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Limitary </a:t>
            </a:r>
            <a:r>
              <a:rPr lang="en-US" altLang="ko-KR" sz="2400" dirty="0">
                <a:solidFill>
                  <a:srgbClr val="FF0000"/>
                </a:solidFill>
                <a:latin typeface="Calibri" pitchFamily="34" charset="0"/>
                <a:ea typeface="굴림" charset="-127"/>
                <a:cs typeface="Calibri" pitchFamily="34" charset="0"/>
              </a:rPr>
              <a:t>authentication mechanism </a:t>
            </a:r>
            <a:r>
              <a:rPr lang="en-US" altLang="ko-KR" sz="2400" dirty="0">
                <a:latin typeface="Calibri" pitchFamily="34" charset="0"/>
                <a:ea typeface="굴림" charset="-127"/>
                <a:cs typeface="Calibri" pitchFamily="34" charset="0"/>
              </a:rPr>
              <a:t>dedicated for secure coordinate update can be 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considered</a:t>
            </a:r>
          </a:p>
          <a:p>
            <a:r>
              <a:rPr lang="en-US" altLang="ko-KR" sz="2400" dirty="0">
                <a:solidFill>
                  <a:srgbClr val="FF0000"/>
                </a:solidFill>
                <a:latin typeface="Calibri" pitchFamily="34" charset="0"/>
                <a:ea typeface="굴림" charset="-127"/>
                <a:cs typeface="Calibri" pitchFamily="34" charset="0"/>
              </a:rPr>
              <a:t>Mixing geographical information </a:t>
            </a:r>
            <a:r>
              <a:rPr lang="en-US" altLang="ko-KR" sz="2400" dirty="0">
                <a:latin typeface="Calibri" pitchFamily="34" charset="0"/>
                <a:ea typeface="굴림" charset="-127"/>
                <a:cs typeface="Calibri" pitchFamily="34" charset="0"/>
              </a:rPr>
              <a:t>with a virtual coordinated can limit the range of victims 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that attackers </a:t>
            </a:r>
            <a:r>
              <a:rPr lang="en-US" altLang="ko-KR" sz="2400" dirty="0">
                <a:latin typeface="Calibri" pitchFamily="34" charset="0"/>
                <a:ea typeface="굴림" charset="-127"/>
                <a:cs typeface="Calibri" pitchFamily="34" charset="0"/>
              </a:rPr>
              <a:t>can manipulate</a:t>
            </a:r>
          </a:p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Each </a:t>
            </a:r>
            <a:r>
              <a:rPr lang="en-US" altLang="ko-KR" sz="2400" dirty="0">
                <a:latin typeface="Calibri" pitchFamily="34" charset="0"/>
                <a:ea typeface="굴림" charset="-127"/>
                <a:cs typeface="Calibri" pitchFamily="34" charset="0"/>
              </a:rPr>
              <a:t>node can be assigned a set of </a:t>
            </a:r>
            <a:r>
              <a:rPr lang="en-US" altLang="ko-KR" sz="2400" dirty="0">
                <a:solidFill>
                  <a:srgbClr val="FF0000"/>
                </a:solidFill>
                <a:latin typeface="Calibri" pitchFamily="34" charset="0"/>
                <a:ea typeface="굴림" charset="-127"/>
                <a:cs typeface="Calibri" pitchFamily="34" charset="0"/>
              </a:rPr>
              <a:t>trusted nodes </a:t>
            </a:r>
            <a:r>
              <a:rPr lang="en-US" altLang="ko-KR" sz="2400" dirty="0">
                <a:latin typeface="Calibri" pitchFamily="34" charset="0"/>
                <a:ea typeface="굴림" charset="-127"/>
                <a:cs typeface="Calibri" pitchFamily="34" charset="0"/>
              </a:rPr>
              <a:t>so that their coordinate information impacts </a:t>
            </a:r>
            <a:r>
              <a:rPr lang="en-US" altLang="ko-KR" sz="2400" dirty="0">
                <a:solidFill>
                  <a:srgbClr val="FF0000"/>
                </a:solidFill>
                <a:latin typeface="Calibri" pitchFamily="34" charset="0"/>
                <a:ea typeface="굴림" charset="-127"/>
                <a:cs typeface="Calibri" pitchFamily="34" charset="0"/>
              </a:rPr>
              <a:t>majority of portion </a:t>
            </a:r>
            <a:r>
              <a:rPr lang="en-US" altLang="ko-KR" sz="2400" dirty="0">
                <a:latin typeface="Calibri" pitchFamily="34" charset="0"/>
                <a:ea typeface="굴림" charset="-127"/>
                <a:cs typeface="Calibri" pitchFamily="34" charset="0"/>
              </a:rPr>
              <a:t>in a node’s coordinate change.</a:t>
            </a:r>
          </a:p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Periodically, each node can be made to verify its coordinate to a set of trusted nodes. If embedding error exceeds a boundary, its coordinate can be made reset by those trusted nodes and its neighbor list is reconstructed.</a:t>
            </a:r>
            <a:endParaRPr lang="en-US" altLang="ko-KR" sz="24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7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Embedding Error in Network Coordinates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Calibri" pitchFamily="34" charset="0"/>
                <a:ea typeface="굴림" charset="-127"/>
                <a:cs typeface="Calibri" pitchFamily="34" charset="0"/>
              </a:rPr>
              <a:t>Real value  ≈ Estimated value?</a:t>
            </a:r>
          </a:p>
          <a:p>
            <a:r>
              <a:rPr lang="en-US" altLang="ko-KR" sz="2800" dirty="0" smtClean="0">
                <a:solidFill>
                  <a:srgbClr val="FF0000"/>
                </a:solidFill>
                <a:latin typeface="Calibri" pitchFamily="34" charset="0"/>
                <a:ea typeface="굴림" charset="-127"/>
                <a:cs typeface="Calibri" pitchFamily="34" charset="0"/>
              </a:rPr>
              <a:t>What if the error is very big?</a:t>
            </a:r>
          </a:p>
          <a:p>
            <a:r>
              <a:rPr lang="en-US" altLang="ko-KR" sz="2800" dirty="0" smtClean="0">
                <a:latin typeface="Calibri" pitchFamily="34" charset="0"/>
                <a:ea typeface="굴림" charset="-127"/>
                <a:cs typeface="Calibri" pitchFamily="34" charset="0"/>
              </a:rPr>
              <a:t>What a coordinate system should do?</a:t>
            </a:r>
            <a:endParaRPr lang="en-US" altLang="ko-KR" sz="28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ko-KR" alt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ko-KR" altLang="en-US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http://www.cs.umd.edu/projects/peerwise/images/tivembex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4508698" cy="143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4098" name="Picture 2" descr="http://upload.wikimedia.org/wikipedia/en/thumb/e/e7/MassSpringNetwork.jpg/400px-MassSpringNetwor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537" y="3843584"/>
            <a:ext cx="4067374" cy="203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9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Existing Network Coordinate </a:t>
            </a:r>
            <a:r>
              <a:rPr lang="en-US" altLang="ko-KR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ystems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b="1" i="1" dirty="0" smtClean="0">
                <a:latin typeface="Calibri" pitchFamily="34" charset="0"/>
                <a:cs typeface="Calibri" pitchFamily="34" charset="0"/>
              </a:rPr>
              <a:t>Vivaldi</a:t>
            </a:r>
            <a:endParaRPr lang="en-US" altLang="ko-KR" sz="28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Decentralized</a:t>
            </a:r>
          </a:p>
          <a:p>
            <a:pPr lvl="1"/>
            <a:r>
              <a:rPr lang="en-US" altLang="ko-KR" sz="2400" dirty="0" smtClean="0">
                <a:solidFill>
                  <a:srgbClr val="FF0000"/>
                </a:solidFill>
                <a:latin typeface="Calibri" pitchFamily="34" charset="0"/>
                <a:ea typeface="굴림" charset="-127"/>
                <a:cs typeface="Calibri" pitchFamily="34" charset="0"/>
              </a:rPr>
              <a:t>Resilient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 to network dynamics</a:t>
            </a:r>
          </a:p>
          <a:p>
            <a:pPr lvl="1"/>
            <a:endParaRPr lang="en-US" altLang="ko-KR" sz="20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pPr lvl="1"/>
            <a:endParaRPr lang="en-US" altLang="ko-KR" sz="20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r>
              <a:rPr lang="en-US" altLang="ko-KR" sz="2800" b="1" i="1" dirty="0" err="1" smtClean="0">
                <a:latin typeface="Calibri" pitchFamily="34" charset="0"/>
                <a:cs typeface="Calibri" pitchFamily="34" charset="0"/>
              </a:rPr>
              <a:t>Pyxida</a:t>
            </a:r>
            <a:endParaRPr lang="en-US" altLang="ko-KR" sz="2800" b="1" i="1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Implementation </a:t>
            </a:r>
            <a:r>
              <a:rPr lang="en-US" altLang="ko-KR" sz="2400" dirty="0">
                <a:latin typeface="Calibri" pitchFamily="34" charset="0"/>
                <a:ea typeface="굴림" charset="-127"/>
                <a:cs typeface="Calibri" pitchFamily="34" charset="0"/>
              </a:rPr>
              <a:t>of Vivaldi</a:t>
            </a:r>
          </a:p>
          <a:p>
            <a:pPr lvl="1"/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Open source designed to operate on P2P</a:t>
            </a:r>
            <a:endParaRPr lang="en-US" altLang="ko-KR" sz="2400" dirty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ko-KR" alt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ko-KR" alt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4</a:t>
            </a:fld>
            <a:endParaRPr lang="ko-KR" altLang="en-US"/>
          </a:p>
        </p:txBody>
      </p:sp>
      <p:pic>
        <p:nvPicPr>
          <p:cNvPr id="2050" name="Picture 2" descr="http://www.ourdropspot.com/Decentralized%20and%20Centraliz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3650847" cy="212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90182" y="29249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itchFamily="34" charset="0"/>
                <a:ea typeface="굴림" charset="-127"/>
                <a:cs typeface="Calibri" pitchFamily="34" charset="0"/>
              </a:rPr>
              <a:t>[</a:t>
            </a:r>
            <a:r>
              <a:rPr lang="en-US" altLang="ko-KR" i="1" dirty="0" err="1" smtClean="0">
                <a:latin typeface="Calibri" pitchFamily="34" charset="0"/>
                <a:ea typeface="굴림" charset="-127"/>
                <a:cs typeface="Calibri" pitchFamily="34" charset="0"/>
              </a:rPr>
              <a:t>Dabek</a:t>
            </a:r>
            <a:r>
              <a:rPr lang="en-US" altLang="ko-KR" i="1" dirty="0" smtClean="0">
                <a:latin typeface="Calibri" pitchFamily="34" charset="0"/>
                <a:ea typeface="굴림" charset="-127"/>
                <a:cs typeface="Calibri" pitchFamily="34" charset="0"/>
              </a:rPr>
              <a:t> </a:t>
            </a:r>
            <a:r>
              <a:rPr lang="en-US" altLang="ko-KR" i="1" dirty="0">
                <a:latin typeface="Calibri" pitchFamily="34" charset="0"/>
                <a:ea typeface="굴림" charset="-127"/>
                <a:cs typeface="Calibri" pitchFamily="34" charset="0"/>
              </a:rPr>
              <a:t>et al. ,</a:t>
            </a:r>
            <a:r>
              <a:rPr lang="en-US" altLang="ko-KR" i="1" dirty="0" smtClean="0">
                <a:latin typeface="Calibri" pitchFamily="34" charset="0"/>
                <a:ea typeface="굴림" charset="-127"/>
                <a:cs typeface="Calibri" pitchFamily="34" charset="0"/>
              </a:rPr>
              <a:t>2004</a:t>
            </a:r>
            <a:r>
              <a:rPr lang="en-US" altLang="ko-KR" dirty="0">
                <a:latin typeface="Calibri" pitchFamily="34" charset="0"/>
                <a:ea typeface="굴림" charset="-127"/>
                <a:cs typeface="Calibri" pitchFamily="34" charset="0"/>
              </a:rPr>
              <a:t>]</a:t>
            </a:r>
            <a:endParaRPr lang="en-US" altLang="ko-K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757" y="4403896"/>
            <a:ext cx="18478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90182" y="5067933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en-US" altLang="ko-KR" dirty="0" err="1" smtClean="0"/>
              <a:t>Pyxida</a:t>
            </a:r>
            <a:r>
              <a:rPr lang="en-US" altLang="ko-KR" dirty="0" smtClean="0"/>
              <a:t> 2009]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1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Coordinate Update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5</a:t>
            </a:fld>
            <a:endParaRPr lang="ko-KR" altLang="en-US" dirty="0"/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555" y="1558895"/>
            <a:ext cx="10128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199" y="3267811"/>
            <a:ext cx="1147763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377704" y="2258076"/>
            <a:ext cx="1012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0070C0"/>
                </a:solidFill>
              </a:rPr>
              <a:t>(1,20)</a:t>
            </a:r>
            <a:endParaRPr lang="ko-KR" altLang="en-US" sz="20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91675" y="4275923"/>
            <a:ext cx="868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(14,5)</a:t>
            </a:r>
            <a:endParaRPr lang="ko-KR" alt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552199" y="1996466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Relative Error</a:t>
            </a:r>
          </a:p>
          <a:p>
            <a:r>
              <a:rPr lang="en-US" altLang="ko-KR" dirty="0" smtClean="0"/>
              <a:t>=|Estimated-Real|/Real</a:t>
            </a:r>
          </a:p>
          <a:p>
            <a:r>
              <a:rPr lang="en-US" altLang="ko-KR" dirty="0" smtClean="0"/>
              <a:t>=|19.8-25|/25 = 20.8%</a:t>
            </a:r>
            <a:endParaRPr lang="ko-KR" altLang="en-US" dirty="0"/>
          </a:p>
        </p:txBody>
      </p:sp>
      <p:cxnSp>
        <p:nvCxnSpPr>
          <p:cNvPr id="27" name="구부러진 연결선 26"/>
          <p:cNvCxnSpPr>
            <a:stCxn id="18" idx="3"/>
            <a:endCxn id="17" idx="1"/>
          </p:cNvCxnSpPr>
          <p:nvPr/>
        </p:nvCxnSpPr>
        <p:spPr>
          <a:xfrm flipV="1">
            <a:off x="2699962" y="2122458"/>
            <a:ext cx="3674593" cy="1606522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V="1">
            <a:off x="2843808" y="3429000"/>
            <a:ext cx="1693450" cy="56241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59632" y="5373216"/>
            <a:ext cx="669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Alice update coordinate that reduces error</a:t>
            </a:r>
            <a:endParaRPr lang="ko-KR" alt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608003" y="2780928"/>
            <a:ext cx="90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25ms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40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Vivaldi is not secure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6</a:t>
            </a:fld>
            <a:endParaRPr lang="ko-KR" altLang="en-US" dirty="0"/>
          </a:p>
        </p:txBody>
      </p:sp>
      <p:cxnSp>
        <p:nvCxnSpPr>
          <p:cNvPr id="27" name="구부러진 연결선 26"/>
          <p:cNvCxnSpPr>
            <a:stCxn id="16" idx="6"/>
            <a:endCxn id="13" idx="2"/>
          </p:cNvCxnSpPr>
          <p:nvPr/>
        </p:nvCxnSpPr>
        <p:spPr>
          <a:xfrm flipV="1">
            <a:off x="3088334" y="2420888"/>
            <a:ext cx="1373824" cy="1662568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16" idx="6"/>
            <a:endCxn id="20" idx="2"/>
          </p:cNvCxnSpPr>
          <p:nvPr/>
        </p:nvCxnSpPr>
        <p:spPr>
          <a:xfrm flipV="1">
            <a:off x="3088334" y="3759420"/>
            <a:ext cx="1843706" cy="32403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4462158" y="2096852"/>
            <a:ext cx="648072" cy="6480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A</a:t>
            </a:r>
            <a:endParaRPr lang="ko-KR" altLang="en-US" sz="1600" dirty="0"/>
          </a:p>
        </p:txBody>
      </p:sp>
      <p:sp>
        <p:nvSpPr>
          <p:cNvPr id="15" name="타원 14"/>
          <p:cNvSpPr/>
          <p:nvPr/>
        </p:nvSpPr>
        <p:spPr>
          <a:xfrm>
            <a:off x="6983827" y="3111348"/>
            <a:ext cx="648072" cy="6480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T</a:t>
            </a:r>
            <a:endParaRPr lang="ko-KR" altLang="en-US" sz="1600" dirty="0"/>
          </a:p>
        </p:txBody>
      </p:sp>
      <p:sp>
        <p:nvSpPr>
          <p:cNvPr id="16" name="타원 15"/>
          <p:cNvSpPr/>
          <p:nvPr/>
        </p:nvSpPr>
        <p:spPr>
          <a:xfrm>
            <a:off x="2440262" y="3759420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</a:t>
            </a:r>
            <a:endParaRPr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4932040" y="3435384"/>
            <a:ext cx="648072" cy="648072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V’</a:t>
            </a:r>
            <a:endParaRPr lang="ko-KR" altLang="en-US" dirty="0"/>
          </a:p>
        </p:txBody>
      </p:sp>
      <p:sp>
        <p:nvSpPr>
          <p:cNvPr id="23" name="타원 22"/>
          <p:cNvSpPr/>
          <p:nvPr/>
        </p:nvSpPr>
        <p:spPr>
          <a:xfrm>
            <a:off x="1476097" y="3918976"/>
            <a:ext cx="648072" cy="648072"/>
          </a:xfrm>
          <a:prstGeom prst="ellipse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A’</a:t>
            </a:r>
            <a:endParaRPr lang="ko-KR" alt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742594" y="2882840"/>
            <a:ext cx="1147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Real RTT</a:t>
            </a:r>
            <a:endParaRPr lang="ko-KR" altLang="en-US" dirty="0"/>
          </a:p>
        </p:txBody>
      </p:sp>
      <p:cxnSp>
        <p:nvCxnSpPr>
          <p:cNvPr id="26" name="직선 화살표 연결선 25"/>
          <p:cNvCxnSpPr/>
          <p:nvPr/>
        </p:nvCxnSpPr>
        <p:spPr>
          <a:xfrm flipV="1">
            <a:off x="2124169" y="4190816"/>
            <a:ext cx="337356" cy="398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501968" y="5517232"/>
            <a:ext cx="191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Measured RTT</a:t>
            </a:r>
            <a:endParaRPr lang="ko-KR" altLang="en-US" dirty="0"/>
          </a:p>
        </p:txBody>
      </p:sp>
      <p:cxnSp>
        <p:nvCxnSpPr>
          <p:cNvPr id="40" name="직선 화살표 연결선 39"/>
          <p:cNvCxnSpPr>
            <a:stCxn id="38" idx="0"/>
          </p:cNvCxnSpPr>
          <p:nvPr/>
        </p:nvCxnSpPr>
        <p:spPr>
          <a:xfrm flipH="1" flipV="1">
            <a:off x="2292847" y="4243012"/>
            <a:ext cx="168678" cy="1274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81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/>
          <p:cNvSpPr/>
          <p:nvPr/>
        </p:nvSpPr>
        <p:spPr>
          <a:xfrm>
            <a:off x="1835696" y="2867729"/>
            <a:ext cx="3218458" cy="2431454"/>
          </a:xfrm>
          <a:prstGeom prst="ellipse">
            <a:avLst/>
          </a:prstGeom>
          <a:solidFill>
            <a:srgbClr val="92D050">
              <a:alpha val="46000"/>
            </a:srgbClr>
          </a:solidFill>
          <a:ln w="22225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Existing secure mechanism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7</a:t>
            </a:fld>
            <a:endParaRPr lang="ko-KR" altLang="en-US" dirty="0"/>
          </a:p>
        </p:txBody>
      </p:sp>
      <p:cxnSp>
        <p:nvCxnSpPr>
          <p:cNvPr id="27" name="구부러진 연결선 26"/>
          <p:cNvCxnSpPr>
            <a:stCxn id="16" idx="6"/>
            <a:endCxn id="13" idx="2"/>
          </p:cNvCxnSpPr>
          <p:nvPr/>
        </p:nvCxnSpPr>
        <p:spPr>
          <a:xfrm flipV="1">
            <a:off x="3768961" y="2133410"/>
            <a:ext cx="2423430" cy="1950046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16" idx="6"/>
            <a:endCxn id="20" idx="2"/>
          </p:cNvCxnSpPr>
          <p:nvPr/>
        </p:nvCxnSpPr>
        <p:spPr>
          <a:xfrm flipV="1">
            <a:off x="3768961" y="3757013"/>
            <a:ext cx="2455263" cy="326443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6192391" y="1809374"/>
            <a:ext cx="648072" cy="6480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A</a:t>
            </a:r>
            <a:endParaRPr lang="ko-KR" altLang="en-US" sz="1600" dirty="0"/>
          </a:p>
        </p:txBody>
      </p:sp>
      <p:sp>
        <p:nvSpPr>
          <p:cNvPr id="16" name="타원 15"/>
          <p:cNvSpPr/>
          <p:nvPr/>
        </p:nvSpPr>
        <p:spPr>
          <a:xfrm>
            <a:off x="3120889" y="3759420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</a:t>
            </a:r>
            <a:endParaRPr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6224224" y="3432977"/>
            <a:ext cx="648072" cy="648072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V’</a:t>
            </a:r>
            <a:endParaRPr lang="ko-KR" altLang="en-US" dirty="0"/>
          </a:p>
        </p:txBody>
      </p:sp>
      <p:sp>
        <p:nvSpPr>
          <p:cNvPr id="6" name="곱셈 기호 5"/>
          <p:cNvSpPr/>
          <p:nvPr/>
        </p:nvSpPr>
        <p:spPr>
          <a:xfrm>
            <a:off x="4766122" y="3597402"/>
            <a:ext cx="576064" cy="6480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195736" y="570189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err="1">
                <a:latin typeface="Calibri" pitchFamily="34" charset="0"/>
                <a:ea typeface="굴림" charset="-127"/>
                <a:cs typeface="Calibri" pitchFamily="34" charset="0"/>
              </a:rPr>
              <a:t>Mahalanobis</a:t>
            </a:r>
            <a:r>
              <a:rPr lang="en-US" altLang="ko-KR" dirty="0">
                <a:latin typeface="Calibri" pitchFamily="34" charset="0"/>
                <a:ea typeface="굴림" charset="-127"/>
                <a:cs typeface="Calibri" pitchFamily="34" charset="0"/>
              </a:rPr>
              <a:t> </a:t>
            </a:r>
            <a:r>
              <a:rPr lang="en-US" altLang="ko-KR" dirty="0" smtClean="0">
                <a:latin typeface="Calibri" pitchFamily="34" charset="0"/>
                <a:ea typeface="굴림" charset="-127"/>
                <a:cs typeface="Calibri" pitchFamily="34" charset="0"/>
              </a:rPr>
              <a:t>distance, </a:t>
            </a:r>
            <a:r>
              <a:rPr lang="en-US" altLang="ko-KR" dirty="0" err="1" smtClean="0">
                <a:latin typeface="Calibri" pitchFamily="34" charset="0"/>
                <a:ea typeface="굴림" charset="-127"/>
                <a:cs typeface="Calibri" pitchFamily="34" charset="0"/>
              </a:rPr>
              <a:t>Kalman</a:t>
            </a:r>
            <a:r>
              <a:rPr lang="en-US" altLang="ko-KR" dirty="0" smtClean="0">
                <a:latin typeface="Calibri" pitchFamily="34" charset="0"/>
                <a:ea typeface="굴림" charset="-127"/>
                <a:cs typeface="Calibri" pitchFamily="34" charset="0"/>
              </a:rPr>
              <a:t> Filter, Veracity</a:t>
            </a:r>
            <a:endParaRPr lang="en-US" altLang="ko-KR" dirty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타원 13"/>
          <p:cNvSpPr/>
          <p:nvPr/>
        </p:nvSpPr>
        <p:spPr>
          <a:xfrm>
            <a:off x="3057761" y="2538870"/>
            <a:ext cx="3218458" cy="2431454"/>
          </a:xfrm>
          <a:prstGeom prst="ellipse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1847381" y="2697679"/>
            <a:ext cx="3218458" cy="2431454"/>
          </a:xfrm>
          <a:prstGeom prst="ellipse">
            <a:avLst/>
          </a:prstGeom>
          <a:solidFill>
            <a:srgbClr val="92D050">
              <a:alpha val="46000"/>
            </a:srgbClr>
          </a:solidFill>
          <a:ln w="22225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Frog-Boiling Attack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8</a:t>
            </a:fld>
            <a:endParaRPr lang="ko-KR" altLang="en-US" dirty="0"/>
          </a:p>
        </p:txBody>
      </p:sp>
      <p:cxnSp>
        <p:nvCxnSpPr>
          <p:cNvPr id="27" name="구부러진 연결선 26"/>
          <p:cNvCxnSpPr>
            <a:stCxn id="16" idx="7"/>
            <a:endCxn id="13" idx="2"/>
          </p:cNvCxnSpPr>
          <p:nvPr/>
        </p:nvCxnSpPr>
        <p:spPr>
          <a:xfrm rot="5400000" flipH="1" flipV="1">
            <a:off x="4084448" y="1564650"/>
            <a:ext cx="1720918" cy="2518338"/>
          </a:xfrm>
          <a:prstGeom prst="curved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16" idx="6"/>
            <a:endCxn id="20" idx="2"/>
          </p:cNvCxnSpPr>
          <p:nvPr/>
        </p:nvCxnSpPr>
        <p:spPr>
          <a:xfrm flipV="1">
            <a:off x="3780646" y="3754597"/>
            <a:ext cx="562308" cy="15880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6204076" y="1639324"/>
            <a:ext cx="648072" cy="6480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A</a:t>
            </a:r>
            <a:endParaRPr lang="ko-KR" altLang="en-US" sz="1600" dirty="0"/>
          </a:p>
        </p:txBody>
      </p:sp>
      <p:sp>
        <p:nvSpPr>
          <p:cNvPr id="16" name="타원 15"/>
          <p:cNvSpPr/>
          <p:nvPr/>
        </p:nvSpPr>
        <p:spPr>
          <a:xfrm>
            <a:off x="3132574" y="3589370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</a:t>
            </a:r>
            <a:endParaRPr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4342954" y="3430561"/>
            <a:ext cx="648072" cy="648072"/>
          </a:xfrm>
          <a:prstGeom prst="ellipse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V’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195736" y="5701898"/>
            <a:ext cx="4008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Calibri" pitchFamily="34" charset="0"/>
                <a:ea typeface="굴림" charset="-127"/>
                <a:cs typeface="Calibri" pitchFamily="34" charset="0"/>
              </a:rPr>
              <a:t>Displacements falls inside the threshold</a:t>
            </a:r>
            <a:endParaRPr lang="en-US" altLang="ko-KR" dirty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타원 9225"/>
          <p:cNvSpPr/>
          <p:nvPr/>
        </p:nvSpPr>
        <p:spPr>
          <a:xfrm>
            <a:off x="5645327" y="4221088"/>
            <a:ext cx="982854" cy="18722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Arial" pitchFamily="34" charset="0"/>
                <a:cs typeface="Arial" pitchFamily="34" charset="0"/>
              </a:rPr>
              <a:t>Targeted Attack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b="1" dirty="0" smtClean="0">
                <a:latin typeface="Calibri" pitchFamily="34" charset="0"/>
                <a:ea typeface="굴림" charset="-127"/>
                <a:cs typeface="Calibri" pitchFamily="34" charset="0"/>
              </a:rPr>
              <a:t>Goal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: 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make victim report </a:t>
            </a:r>
            <a:r>
              <a:rPr lang="en-US" altLang="ko-KR" sz="2400" dirty="0">
                <a:latin typeface="Calibri" pitchFamily="34" charset="0"/>
                <a:ea typeface="굴림" charset="-127"/>
                <a:cs typeface="Calibri" pitchFamily="34" charset="0"/>
              </a:rPr>
              <a:t>spoiled coordinate to the rest of the 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network and 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flagged as 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outliers and </a:t>
            </a:r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isolated</a:t>
            </a:r>
          </a:p>
          <a:p>
            <a:r>
              <a:rPr lang="en-US" altLang="ko-KR" sz="2400" dirty="0" smtClean="0">
                <a:latin typeface="Calibri" pitchFamily="34" charset="0"/>
                <a:ea typeface="굴림" charset="-127"/>
                <a:cs typeface="Calibri" pitchFamily="34" charset="0"/>
              </a:rPr>
              <a:t>Is frog-boiling attack simple to achieve?</a:t>
            </a: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  <a:p>
            <a:endParaRPr lang="en-US" altLang="ko-KR" sz="2400" dirty="0" smtClean="0">
              <a:latin typeface="Calibri" pitchFamily="34" charset="0"/>
              <a:ea typeface="굴림" charset="-127"/>
              <a:cs typeface="Calibri" pitchFamily="34" charset="0"/>
            </a:endParaRPr>
          </a:p>
        </p:txBody>
      </p:sp>
      <p:sp>
        <p:nvSpPr>
          <p:cNvPr id="4" name="AutoShape 4" descr="data:image/jpeg;base64,/9j/4AAQSkZJRgABAQAAAQABAAD/2wCEAAkGBhISEBQQEhQVFRQUFBUUFBQUFRYUFBUUFBQVFhQUFBQXHSYfGBkjGhUUHy8gJCcpLCwsFR4xNTAqNScrLCkBCQoKDgwOGg8PGiocHBwpLCwpKSoqKTQpLCwpLCosKSkpKSksNSkpLSwsKSkpKS8tLzQpKSwwKSkqLy0pLSkpKf/AABEIALcBEwMBIgACEQEDEQH/xAAcAAABBQEBAQAAAAAAAAAAAAAAAQIDBAUGBwj/xABJEAABAwEEBAcLCgUEAwEAAAABAAIDEQQSITEFBkFREyJTYXGR0hYXMlJUc4GToaOzBxQjNEJykrHB0UNigqLwFTOy4SR002P/xAAZAQEBAQEBAQAAAAAAAAAAAAAAAQIDBAX/xAArEQEBAAECBAQFBQEAAAAAAAAAAQIDERIhQVEEIjGRExRhcfAygbHB4aH/2gAMAwEAAhEDEQA/APUNXtXrKbJZybPASYIiSYo6kmNtScFodzdk8mg9TH2Uat/U7N5iH4bVooM7ubsnk0HqY+yjubsnk0HqY+ytFCDO7m7J5NB6mPso7m7J5NB6mPsrRQgzu5uyeTQepj7KO5uyeTQepj7K0UIM7ubsnk0HqY+yk7m7J5NB6mPsrSQgy3at2TyaD1MfZTe52y+TQepj7K1kx6DM7nbL5NB6mPspDq7ZfJoPUx9laKRFZp1esvk0HqY+yk7n7L5PB6mPsrRISUQZ/c/ZfJoPUx9lJ3P2XyeD1MXZWjRNJUGd/oFl8ng9TF2Un+g2XyeD1EXZWgVG5QUHaDsvk8HqIuymf6JZvJ4PURdlXyFG5Nh55r9oGDh4KRRNbLHJG67GxuNRQ4DP6TPmXlB0YInAFrcatxAzbt9NCvbPlDZSGGXxJvzY4/mwLxnWG2uFvfDXiNk4opscyufS5WM1A6Fu1rfwj9kcA3xW/hClJTCf8/f2KCEwN8Vv4Rzp+g9BfOrX83YIw4tc4FwFDdAcRUgitCch9lMdIBmesgKvFpIsna6N5BLJRVhoQ50T2AgtxGDlLvtyWO8j+SF58N8YG4NNP7WNUGmfkvgigkfw8Yexj3NHFYC4NJDTeftXGvcXHjOc77znOP8AccEwwNuk0GR2D0Lj5u7py7IBdIDqChAOQwqB+tU2cta0mg6gqkekQ1rRTIUPWf8ApMm0heBFM+dd3IG3N8UexNNt/lb1KC6N/sKW6Ofq/wC1oK6ck1oOpCYW8xSor7P1b+p2bzEPw2rRWdq39Ts3mIfhtWigEIQgEIQgEIQgEiVJRAhKYVImkIGJEqEDUJUiBEwhPQQoIymOCkLU0hBCQoyFM5qYQg5fX4N+YvLjS7JEQecyBtKneHEelfPusdo4S1OljDiSGE0FaPa0NN3moAcd5X0H8ocF/R8jCAQXRAg5EcKzA9K8gt+g2PbcFQRS65zsQSAA2RjTTg/BAIxbnkUSuNNntLsTwuP8rx+wUTtGSfaIH3pIx+b1qPsVCWubRzTdIIxBGxRGADZ1Im7O/wBN3yR/jvf8QVoWGOKMD6Qk1JLWtfQkBwZxnAeMT6U0xJGxrNi7rz7Yw7HHq/dRTW8XSA3YRsVYMO5IbO7xSpwruyjZimmErUNnf4jvYcN+aiczfh7FrdN1WJ7m4NwrnkfYU4vf4x/JTcHuS/N3eKeooik+tcz1pVLNCQcQdn5IVV9j6t/U7N5iH4bVorO1b+p2bzEPw2rRVUIQhAIQhAIQhAIQhAJpCchAwhNIUiQhBHRIQnlqaQgaQkT00hAhTCE9IQoIiFEQpyFG4IOW+UPDR0xGYuY7vpG4heTWqrrMJq0ebPeJGZJjrXpBoV69r9Fe0fM3fwY65WLyYQkwCz1Ak4AMLTsPBgYozVK0RfPIPnTG/TRl0crQMJLl0kt56PaR94jcsFzaio9C6jVKG457S6pa6Z9A2mLxCHg44U4JpG+rvFKy9L2Kn0zQLrqF9PBDnZPbuY7HodUJKMKZ1EsBqp5YqhZs7XNOGwgkHJw3FFazbM40oK1xG2oxxA2jA9Sc2zvyundz1GeA2ra0daI7VEHN4j2UyNHRu2UIpxTsp7CFHJYpRUF5Ir48lCd9CaVWVUImJtttAa2rq0ywBdnlkrvzOmbgP85yo5I46EF4NRSmB9gqqOantZcSOM3xRUgEDb0qq55O0n0lW9IWC6QMSD4Ltx3FMjsUjmXrjaDAvJdj6Af0RGc4mqVWrXYSx5aXRVFPBcHNyGRGaRVX2Hq39Ts3mIfhtWis7Vv6nZvMQ/DatFUCEIQCEIQCEIQCEIQCEIQCEIQJRNonpKIIyEiluphagYUicQkogjc1MIU1E0tUGfb7GyVjopBVrwQRzHcdh2grxnW3Rj7O6VjiQ+ON7o3jC+y6br+sYjYQvcZGLl9cdX2WuB0RN191wjfTFpc2h6WnaOg7AqljynRFqY93D1o90XBStGALpIw+N1Oc8UdPMnwvY69BUOkjHGaRxS1+bThQggiu6o2hZ2gbCYrVNFIxweGta4OoQOCutocN10g5EKPRQLrRaThUvmJrtDGzG6SMaGg/CFEUtIWExPpjcdW4Tnhmx38zfaMVQngquytdjbJFdOVAH0o5zXNFLwpm9uRG0VG5ctNC5jix1KjaPBcDk5p2tIxVVjmZ8VXMJFcDQuaR0FpH7LsrJYY5YGSwvvObjefxrzq1c2QOrt2Y05wuZtMO5RaP0o6zue4F117SKNu4PA4jiHNNQDmBQ0wqFmq3X2F4NCBWt4/7edKYUyw2dCUWV27/AD0KtQzxA8K517G8OKA7ddbToosguLTccwFzcTefJjiTnwgBFMMAMt9UG9PZRQh5aAdhw/NVNG6WDXcFK9rmnAPJBHQ85enasJrRzdQTgERf0qyESuuuF3i0o+o8EZGqFiTRi8UKj7I1b+p2bzEPw2rRWdq39Ts3mIfhtWiqoQhCAQhCAQhCAQhCAQhCAQhCAQhCAQhCBCEwtUiQhBFRNIUjgmFBE9qp2iGquuUT2pB53rfq+L/zto47GFklPtR1rWm0tpXoruC880VZx89lYTQOe+hw/ixShno4SaHrXvNss9QvJNZ9VHx2xskTC6KQEENDjccMaG7U0wY5vm7qWbw6uZselBHabSXGjHSNJz4tWDjD9eYcy0NL6MD2gDBwJ4M7A45xu/kcctx9CuSaB4W/esjwXOLbxZJHwpxIc17W+LTPIg7FVtEjw57JGuABcLrxjSgLqUGLcaVzy9DZHKuGYIoQaEHMEZgqha4c/aP1XR6SspeBIB9IGAkZmRgAqa7ZGbfGGPRj+EK9SgZq1fM4hjAN+vFLg2pDS7iFxoXUFANtablbt7WSGtARQXTvGeB9KxbXZ9uzbzFWdC21rXXH7cGurgDupsrv/RRSFsO/qLj+SQGPd7CfzWhpTRtfpGZ/abv5xz821Z5tLQSTCzECgrIA0gUJDa0NTQ0dUbMsgqWqRt80GGGzmCElqnBeSGNaD9kVoMMhXGnTVIqj7C1b+p2bzEPw2rRWdq39Ts3mIfhtWiqoQhCAQhCAQhCAQhUrVpRrDcaC+TYxuJ6XHJo5ys5ZTGb1rHG5XaLqp2fSHCSEMF6NtQ6SvFvggXGD7VManIZYmtIG2GSXGd1G8iwkN/rcPC6MulS2vScMAa1xAOAZG0VcaZBjG4n0LMy3m95T6mcmHXf+F5CyDNapcGNbAw/ak48vSGA0HpPoWqwUABNTTPfzrUu7Eu5yx5dY2RyOjkfEC05cJddQ4ioeAK0IycthULfYrxqyOFxPhGQbhQZNNfSpnvtydMOHfzGx6w2YivCsHM5wBUkWmrO7wZoz/W391SOr94ULbO2viWcV/EXe2iY/VONwo57j/TC32tjve1Y31O357um2l9fz9m41wIqDUbwoTbI63b7a7rwr1VWFJqpZw0i/K3fdleDT8VPYsW1atNADGu4SLGgmYL7STWscoIJzOYKvxOH9c9ubPw+L9F9+TunKJ0zRm4DpIC8ztOj5IHHiktaz7Uwfm7C7GBhjvpnzrPdb37GgL36GhNbHixtn3n+vHrat0cuG7X7X/HqE2l4G5ys/ED7BVU5dZbOPtE9DHfqAvNzb5OZILTKcsegV/JeqeCxnrXm+bvSOx1g1gY+EsjD77i26XNAbg9pNTU7AdixBpJ0rcnNzBALgKjddOWII5iFBDZ7Y9tRG+g2llG9bhRNj0FaBM4SUB4PhCBRwpep9kUrhsWLpaWHWX925qamfS+zO0poeJwJe0kZm++S708c0WA+CARSNjEQLCC7g6UfXCmHMXDPcuut2rQe0OJYQSW4sHhAeDXrp0FYlp0AGNtJaxgEcBffFWYHwXGhHGJF26a49C4a3BcfLty+7rpccvm3/AOMYQAsADsqFjxQkEYtcP8xBI2rE0jZ6EyABuIErB4LHuyc3/wDN+Y3GoThanx2Szvb40YdztIdUH2exal5srBLHR2BbdOAe2tHxP6vQccq18ru5qRtVk2yz06Nh/RbtssnBkFtTG6twnPDwo3bntII9HSqk0VRzbf3UC2LTA4IMe4l9aGoOWFMRnu9HQpZy4M4QNJH4aDfQitFhzwlp58wV02h9KiYXXU4QZjY4eMP1CiubtFrq4mlMttdnQhXtJaNYJXBtQMDQZCoBw5sUKj621b+p2bzEPw2rRXI6G1qa2y2doYTSCEYkD+G3pVh2trtjG+lxP6Bd5o53o53Vx7umQuSk1tk2mMf5zlU5dbX8qB0Afstzw2dZuvjHcoXnkmtjuVeejBQv1mJ+1If6j+61PCZsfMYvR3PAzIHSo22yMm6HtJArSoyGZXmb9PE5NJ6Som6TmLwWRCTA1aS8CmFKlmNObJM/C5Y42mPiMblI7+W3OmJbG65EMHS7XHa2Ov8AySN0jZoBcZmdjQXvcd52uK5uPWWcMAdCG4UuxQOcBTIBznt/JZ0usk9SGse3fVrWD0ta019NelfP+DqTzbb3vt/HZ7Lq45Thxsxn1/vu62XSU0hLW/8AjsGb3i/LTmjHgdLqU3KHRmlLGx7hDfnl+29rXTSH70gwA5qgLnrIeE/3RNIyteDaycMzx4rG54mnHpjkt6AspdhsU9McHOMTep7sFZo6nrZ7/mzEujOdvFfo6Rkzi0G4RUVo4gEcxpUVToi7G9Tmp0Y19Kxo9GSOp9G2Ec0sr3dTC0D8RV2y6IukOfJJKRiA93FB3hoz5i6pCS5dnSzGdWgs/S1plYAWCoJoQGOkdU5UAIwzxJWghayx4pt6MS7c2NG+Z+d9v4Wn+2qq6Rtxj4uFdvCztYOrEu6l0JiBBBAoRQjYQdiis9iij8BjGfdaG/kuXwm+O7evts5izutUhutEbG+M0Svd/eGNx3rZsuinhuLg0nNwaDJT7xy9q07wTTMFvHTkc1V+iIjEYXNqx3hVJqTW9UuzrUA15lXZq3Zm5Qs/qF7/AJVWgbQo3TrtMrJtKlxl9YhZoyFuUUY6GN/ZTAAZYdGH5KJ06Y6Ypd76kmyZxWJarGfnLHgVYWua87hR5H9xHWFfe8qCSRNlVZQLt1sdM82sDanaRXHHFcBrpoU3WytF1rS0SNwPFa6rCaGhAJOdaXqjIrv5nlYmkY3EGoqDWozGOwhNh5ZNG1nBWe7Vr7wzpdEbb1Rz1ugLHsszrHKIpCeDLZHVpX7VQ4U9Nf8AoLo9OaN4KeC9UR8I5l7O62ZjmUP3XXekEc6z9JWZksLWO4sjmvEda1qBxg47ss+ZROqa3WNpDqg3XeHTNpGAlaPGFMd46MecmidG8xvpUUxGTmnJzd4IW7YdIFj4bNIKEwNdeOBvNqC13ob1hP0pokPaGigIP0R8Vxzid/I7ZuOG5QcrabOCKdR3FZkbzFI14GLSDSpFeaoxxC1wc2kUINCDgQRmDzqpbLNXp2fsoI7VpcPeX0IrTCoOQA3cyFmvGKVFe5aNLzDEKn/ajwH3GrSh0PO/KOQ/0up+S9G1ajaLHZ6AD6CHIAfw2rT4QL6Hzt6R4/lZ1rzGPU+0n+EfSWj8yrcWoloOYY3pd+wK9CMwTDaQsXxmpezc8Lg46D5PXfblaPutLvzorsWoEQ8KR56A1v7rojauZIbSVzviNW9W5oYToy4dS7K3Nrnfecf0or1k0HBE68yMA0pXE4GmdTzBScOUCQrnlnnl610mGM9InFnb4o6glLB/mCr4oulc2kxjG/8AVFwb1EGOS8G5BJd509p51FwRThGUElUhem8Gjg0COkUZcVMIktwIqtQpLis8GkMaCsWJCxWDGm3VUQXEnBqxRFE3Ffg00wDcrNEham4qmzhQTWQFXyFG9qbq43WDVxkjHNIwPMDQjEGh2g0K8v0nY5BaooiBwgEzabCaMkaW12ODDTq2Fe8TwAii4TXXVXhmtc2okicHsIpxgK1jx2EEj085S8ycq8i1ltX0uQN+ykHmIc81HpBHpWzofSN+9ZpOM+NjKurUSNLQb1d+I6wVh61tHDtpl83fn0y1rz1zWZZp3AFrMH/QOY+uI8AU6K3epRmOn07osurI3GRo4w2ysH2/vtwB34bxTBLKtDvsnAHZVddYtINmDqcV8b7pG1rxt5wcRzioWPpSxCJzpQ36F5pMwfw3nKRp3HAg/wCAOVtUfHPo/IIVu3WNwkIHGGFHDIgtBB6kIPq3QA/8Sz/+vD8Jiv3CoNXGD5nZv/Xh+E1aQaFd1VeCThArKE3FcWdOFnCmQoIxCE4MCchAl1KhCAQhCAQhCAQhCAQhCAQhCATC1PTSgjISJSUiBChKkQNITCpCE0oIXtVC2Wa8FpkKF7VR458o+qF4OnjBvXXBwG9wpU8xNK89DtK8ktLaB+8Rxc2xi+qNK2AOacNlCNhBzBC8L+UTVN0LnyNqWvu57gQMXcwujHZQ76Kjn7JpB0b3OjqZPnFJBskZSQ9fhexdgyVkrb7KPabzXA5OAJDmOrkd37FcC6Qtke5poRaG0PODKtXQmlRBdFbzZZnteNrDWgcOtvTRQU9J6JLZXNjkqzC7XMAgG6ecVp6ELR07E02h5oDUMxwNeI3ahB9Qat/U7N5iH4bVorO1b+p2bzEPw2rRRQhCEAhCEAhCEAhCEAhCEAhCEAhCEAhCEAhCEAmkJya4II3BInuamUQCRKkQIkKckKBhTHBSFNKCvJGuZ1j0EyaNzHCoPNWhpStD05bQSNq6p4Va0QgiisHzJrPoF9nlLS3wpw7DHMOOHNiaHdzgrJsM9x7HUBBmcCDtBDQf+S91111XEzK3avaQW0wLgDW6Dvzp0kZErw6awmJ8THZ8MdlKisWI/wA5ksRUaySgpIabMT1JFSKFFfZ+rf1OzeYh+G1aKztW/qdm8xD8Nq0UAhCEAhCEAhCEAhCEAhCEAhCEAhCEAhCEAhCECFI5KXJqBhKRPLUhCBqRKSkQCQpUhCBE0pyRAwqJ7VOo3BFZ1ssocF5P8oGqILm2huF14c7DAEkVdzB1BU7DQ7SvY3tWTpWwB7TUVqCCN4OwrSV8mPiINDmhdxrVqw1lslaLtKtIqHV4zGuxocTjntQoj3bQOvlhbZYGumoWwxAjg5cxG0H7Cv8AfBsHL+7l7CRCil74Ng5f3cvYR3wbBy/u5ewkQgXvg2Dl/dy9hHfBsHL+7l7CRCBe+DYOX93L2Ed8Gwcv7uXsJEIF74Ng5f3cvYR3wbBy/u5ewkQgXvg2Dl/dy9hHfBsHL+7l7CRCBe+DYOX93L2Ed8Gwcv7uXsJEIF74Ng5f3cvYR3wbBy/u5ewkQgO+DYOX93L2EvfBsHL+7l7CRCBe+DYOX93L2EnfCsHL+7l7CEIDvg2Dl/dy9hJ3wbBy/u5uwkQgTu/sHL+7m7CTu/sHL+7m7CVCBvd/YOX93N2Ed31g5cerm7CEIEOv1g5cerm7CTu9sHLj1c3YQhAd3tg5cerm7CQ6+WDlx6ubsIQgO7ywcuPVzdhIde7By49XN2EiEDHa8WDygerm7Chk11sB/jj1c3/zSoVHlWuelrM+2yvZIC0iOhuvGUTAcC2uYKEIQf/Z"/>
          <p:cNvSpPr>
            <a:spLocks noChangeAspect="1" noChangeArrowheads="1"/>
          </p:cNvSpPr>
          <p:nvPr/>
        </p:nvSpPr>
        <p:spPr bwMode="auto">
          <a:xfrm>
            <a:off x="762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937-126D-45C5-BB02-FA4937D7B6D0}" type="slidenum">
              <a:rPr lang="ko-KR" altLang="en-US" smtClean="0"/>
              <a:t>9</a:t>
            </a:fld>
            <a:endParaRPr lang="ko-KR" altLang="en-US"/>
          </a:p>
        </p:txBody>
      </p:sp>
      <p:pic>
        <p:nvPicPr>
          <p:cNvPr id="6146" name="Picture 2" descr="http://waterman99.files.wordpress.com/2010/11/push-off-clif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3024336" cy="2012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타원 7"/>
          <p:cNvSpPr/>
          <p:nvPr/>
        </p:nvSpPr>
        <p:spPr>
          <a:xfrm>
            <a:off x="7547996" y="4833156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</a:t>
            </a:r>
            <a:endParaRPr lang="ko-KR" altLang="en-US" dirty="0"/>
          </a:p>
        </p:txBody>
      </p:sp>
      <p:sp>
        <p:nvSpPr>
          <p:cNvPr id="9" name="타원 8"/>
          <p:cNvSpPr/>
          <p:nvPr/>
        </p:nvSpPr>
        <p:spPr>
          <a:xfrm>
            <a:off x="5998352" y="5517805"/>
            <a:ext cx="324036" cy="32403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10" name="타원 9"/>
          <p:cNvSpPr/>
          <p:nvPr/>
        </p:nvSpPr>
        <p:spPr>
          <a:xfrm>
            <a:off x="5974736" y="4427332"/>
            <a:ext cx="324036" cy="32403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11" name="타원 10"/>
          <p:cNvSpPr/>
          <p:nvPr/>
        </p:nvSpPr>
        <p:spPr>
          <a:xfrm>
            <a:off x="5812718" y="4960238"/>
            <a:ext cx="324036" cy="32403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" idx="6"/>
            <a:endCxn id="8" idx="1"/>
          </p:cNvCxnSpPr>
          <p:nvPr/>
        </p:nvCxnSpPr>
        <p:spPr>
          <a:xfrm>
            <a:off x="6298772" y="4589350"/>
            <a:ext cx="1344132" cy="338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11" idx="6"/>
            <a:endCxn id="8" idx="2"/>
          </p:cNvCxnSpPr>
          <p:nvPr/>
        </p:nvCxnSpPr>
        <p:spPr>
          <a:xfrm>
            <a:off x="6136754" y="5122256"/>
            <a:ext cx="1411242" cy="34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9" idx="7"/>
            <a:endCxn id="8" idx="3"/>
          </p:cNvCxnSpPr>
          <p:nvPr/>
        </p:nvCxnSpPr>
        <p:spPr>
          <a:xfrm flipV="1">
            <a:off x="6274934" y="5386320"/>
            <a:ext cx="1367970" cy="1789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0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5156</TotalTime>
  <Words>3033</Words>
  <Application>Microsoft Office PowerPoint</Application>
  <PresentationFormat>화면 슬라이드 쇼(4:3)</PresentationFormat>
  <Paragraphs>306</Paragraphs>
  <Slides>23</Slides>
  <Notes>23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The Frog-Boiling Attack: Limitations of Secure Network Coordinate Systems</vt:lpstr>
      <vt:lpstr>What is Network Coordinate System?</vt:lpstr>
      <vt:lpstr>Embedding Error in Network Coordinates</vt:lpstr>
      <vt:lpstr>Existing Network Coordinate Systems</vt:lpstr>
      <vt:lpstr>Coordinate Update</vt:lpstr>
      <vt:lpstr>Vivaldi is not secure</vt:lpstr>
      <vt:lpstr>Existing secure mechanism</vt:lpstr>
      <vt:lpstr>Frog-Boiling Attack</vt:lpstr>
      <vt:lpstr>Targeted Attack</vt:lpstr>
      <vt:lpstr>Three Variant Attacks</vt:lpstr>
      <vt:lpstr>Mahalanobis Distance</vt:lpstr>
      <vt:lpstr>Mahalanobis Outlier Detection</vt:lpstr>
      <vt:lpstr>Convergence Time and Overhead</vt:lpstr>
      <vt:lpstr>Basic-Targeted Attack Evaluation</vt:lpstr>
      <vt:lpstr>Aggressive Frog-Boiling Attack Evaluation</vt:lpstr>
      <vt:lpstr>Network Partition Attack Evaluation</vt:lpstr>
      <vt:lpstr>Closest-Node Attack Evaluation</vt:lpstr>
      <vt:lpstr>Kalman Filter anomaly detection</vt:lpstr>
      <vt:lpstr>Kalman Filter Attack Evaluation</vt:lpstr>
      <vt:lpstr>Veracity Reputation System</vt:lpstr>
      <vt:lpstr>Veracity Attack Evaluation</vt:lpstr>
      <vt:lpstr>Summary</vt:lpstr>
      <vt:lpstr>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Frog-Boiling Attack: Limitations of Secure Network Coordinate Systems</dc:title>
  <dc:creator>seunghoon</dc:creator>
  <cp:lastModifiedBy>anlab</cp:lastModifiedBy>
  <cp:revision>186</cp:revision>
  <cp:lastPrinted>2012-10-22T04:53:29Z</cp:lastPrinted>
  <dcterms:created xsi:type="dcterms:W3CDTF">2012-10-16T12:00:08Z</dcterms:created>
  <dcterms:modified xsi:type="dcterms:W3CDTF">2012-10-22T06:11:48Z</dcterms:modified>
</cp:coreProperties>
</file>