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32"/>
  </p:notesMasterIdLst>
  <p:sldIdLst>
    <p:sldId id="256" r:id="rId2"/>
    <p:sldId id="284" r:id="rId3"/>
    <p:sldId id="259" r:id="rId4"/>
    <p:sldId id="260" r:id="rId5"/>
    <p:sldId id="261" r:id="rId6"/>
    <p:sldId id="262" r:id="rId7"/>
    <p:sldId id="285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5" r:id="rId19"/>
    <p:sldId id="276" r:id="rId20"/>
    <p:sldId id="277" r:id="rId21"/>
    <p:sldId id="278" r:id="rId22"/>
    <p:sldId id="279" r:id="rId23"/>
    <p:sldId id="280" r:id="rId24"/>
    <p:sldId id="282" r:id="rId25"/>
    <p:sldId id="283" r:id="rId26"/>
    <p:sldId id="281" r:id="rId27"/>
    <p:sldId id="286" r:id="rId28"/>
    <p:sldId id="287" r:id="rId29"/>
    <p:sldId id="257" r:id="rId30"/>
    <p:sldId id="258" r:id="rId3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489" autoAdjust="0"/>
  </p:normalViewPr>
  <p:slideViewPr>
    <p:cSldViewPr>
      <p:cViewPr varScale="1">
        <p:scale>
          <a:sx n="103" d="100"/>
          <a:sy n="103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71E581-08A5-47DF-863F-D17B7AA1E24E}" type="datetimeFigureOut">
              <a:rPr lang="ko-KR" altLang="en-US" smtClean="0"/>
              <a:t>2012-10-28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C4DFC-676F-4EA3-B60B-F3195EB7EA9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446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C4DFC-676F-4EA3-B60B-F3195EB7EA92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2364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48640" lvl="1" indent="-274320">
              <a:spcBef>
                <a:spcPts val="500"/>
              </a:spcBef>
              <a:buClr>
                <a:srgbClr val="9FB8CD"/>
              </a:buClr>
              <a:buSzPct val="76000"/>
              <a:buFont typeface="Wingdings 3"/>
              <a:buChar char=""/>
            </a:pPr>
            <a:r>
              <a:rPr lang="en-US" altLang="ko-KR" sz="2300" dirty="0" smtClean="0">
                <a:solidFill>
                  <a:srgbClr val="464653"/>
                </a:solidFill>
              </a:rPr>
              <a:t>IDLE:  The device is unregistered and unavailable.</a:t>
            </a:r>
          </a:p>
          <a:p>
            <a:pPr marL="548640" lvl="1" indent="-274320">
              <a:spcBef>
                <a:spcPts val="500"/>
              </a:spcBef>
              <a:buClr>
                <a:srgbClr val="9FB8CD"/>
              </a:buClr>
              <a:buSzPct val="76000"/>
              <a:buFont typeface="Wingdings 3"/>
              <a:buChar char=""/>
            </a:pPr>
            <a:r>
              <a:rPr lang="en-US" altLang="ko-KR" sz="2300" dirty="0" smtClean="0">
                <a:solidFill>
                  <a:srgbClr val="464653"/>
                </a:solidFill>
              </a:rPr>
              <a:t>STANDBY:  The device is in power-saving state and periodically listening for “wake up” messages (pages).</a:t>
            </a:r>
          </a:p>
          <a:p>
            <a:pPr marL="548640" lvl="1" indent="-274320">
              <a:spcBef>
                <a:spcPts val="500"/>
              </a:spcBef>
              <a:buClr>
                <a:srgbClr val="9FB8CD"/>
              </a:buClr>
              <a:buSzPct val="76000"/>
              <a:buFont typeface="Wingdings 3"/>
              <a:buChar char=""/>
            </a:pPr>
            <a:r>
              <a:rPr lang="en-US" altLang="ko-KR" sz="2300" dirty="0" smtClean="0">
                <a:solidFill>
                  <a:srgbClr val="464653"/>
                </a:solidFill>
              </a:rPr>
              <a:t>READY:  The device is listening for packets.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C4DFC-676F-4EA3-B60B-F3195EB7EA92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8966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 smtClean="0"/>
              <a:t>SGSN creates paging messages to be sent from a number of base stations.</a:t>
            </a:r>
            <a:endParaRPr lang="ko-KR" altLang="en-US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C4DFC-676F-4EA3-B60B-F3195EB7EA92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07197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 smtClean="0"/>
              <a:t>SGSN creates paging messages to be sent from a number of base stations.</a:t>
            </a:r>
            <a:endParaRPr lang="ko-KR" altLang="en-US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C4DFC-676F-4EA3-B60B-F3195EB7EA92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07197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Shared control channel among voice and data.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Base station transmits paging request to multiple sectors.</a:t>
            </a:r>
          </a:p>
          <a:p>
            <a:r>
              <a:rPr lang="en-US" altLang="ko-KR" dirty="0" smtClean="0"/>
              <a:t>The paging process requires multiple iterations.</a:t>
            </a:r>
          </a:p>
          <a:p>
            <a:r>
              <a:rPr lang="en-US" altLang="ko-KR" dirty="0" smtClean="0"/>
              <a:t>When target device becomes awake and hears it, it responds to PRACH (Packet Random Access Channel).</a:t>
            </a:r>
          </a:p>
          <a:p>
            <a:r>
              <a:rPr lang="en-US" altLang="ko-KR" dirty="0" smtClean="0"/>
              <a:t>After PDTCH (Packet Data Traffic Channel) assigned, it can receive packet.</a:t>
            </a:r>
            <a:endParaRPr lang="ko-KR" altLang="en-US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C4DFC-676F-4EA3-B60B-F3195EB7EA92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67504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Why do this?</a:t>
            </a:r>
          </a:p>
          <a:p>
            <a:r>
              <a:rPr lang="en-US" altLang="ko-KR" dirty="0" smtClean="0"/>
              <a:t>There was</a:t>
            </a:r>
            <a:r>
              <a:rPr lang="en-US" altLang="ko-KR" baseline="0" dirty="0" smtClean="0"/>
              <a:t> only Traffic channel (TCH) and Control Channel (CCH) on GSM.</a:t>
            </a:r>
            <a:endParaRPr lang="en-US" altLang="ko-KR" dirty="0" smtClean="0"/>
          </a:p>
          <a:p>
            <a:r>
              <a:rPr lang="en-US" altLang="ko-KR" dirty="0" smtClean="0"/>
              <a:t>They have to share</a:t>
            </a:r>
            <a:r>
              <a:rPr lang="en-US" altLang="ko-KR" baseline="0" dirty="0" smtClean="0"/>
              <a:t> single physical channel between voice and data service.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C4DFC-676F-4EA3-B60B-F3195EB7EA92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37877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err="1" smtClean="0"/>
              <a:t>Multiframe</a:t>
            </a:r>
            <a:r>
              <a:rPr lang="en-US" altLang="ko-KR" dirty="0" smtClean="0"/>
              <a:t> is subdivided into 12, four timeslot </a:t>
            </a:r>
            <a:r>
              <a:rPr lang="en-US" altLang="ko-KR" dirty="0" smtClean="0">
                <a:solidFill>
                  <a:srgbClr val="FF0000"/>
                </a:solidFill>
              </a:rPr>
              <a:t>blocks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Logical channels mapped onto each block.</a:t>
            </a:r>
            <a:endParaRPr lang="ko-KR" altLang="en-US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C4DFC-676F-4EA3-B60B-F3195EB7EA92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55253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Reliable delivery,</a:t>
            </a:r>
            <a:r>
              <a:rPr lang="en-US" altLang="ko-KR" baseline="0" dirty="0" smtClean="0"/>
              <a:t> content confidentiality and in-order arrival: all responsibility of higher layer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C4DFC-676F-4EA3-B60B-F3195EB7EA92}" type="slidenum">
              <a:rPr lang="ko-KR" altLang="en-US" smtClean="0"/>
              <a:t>24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16280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There are some researches</a:t>
            </a:r>
            <a:r>
              <a:rPr lang="en-US" altLang="ko-KR" baseline="0" dirty="0" smtClean="0"/>
              <a:t> to reduce paging overhead and the mobile network is actually evolving with larger flow pool and shorter paging.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C4DFC-676F-4EA3-B60B-F3195EB7EA92}" type="slidenum">
              <a:rPr lang="ko-KR" altLang="en-US" smtClean="0"/>
              <a:t>25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6559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20B08036-0845-4806-8EED-6CE602A909ED}" type="datetime1">
              <a:rPr lang="ko-KR" altLang="en-US" smtClean="0"/>
              <a:t>2012-10-28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26EF453-4530-4D4B-B48C-B75D0BCFFD06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1" name="직사각형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직사각형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직사각형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직사각형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35ACD-63FB-41C1-8268-85E914543906}" type="datetime1">
              <a:rPr lang="ko-KR" altLang="en-US" smtClean="0"/>
              <a:t>2012-10-28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F453-4530-4D4B-B48C-B75D0BCFFD0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24D5A-3194-437C-9B26-B95D38AD8108}" type="datetime1">
              <a:rPr lang="ko-KR" altLang="en-US" smtClean="0"/>
              <a:t>2012-10-28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F453-4530-4D4B-B48C-B75D0BCFFD06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직선 연결선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이등변 삼각형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6A99B-01F6-4E2A-B9AD-26BE6E3F8F8D}" type="datetime1">
              <a:rPr lang="ko-KR" altLang="en-US" smtClean="0"/>
              <a:t>2012-10-28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F453-4530-4D4B-B48C-B75D0BCFFD06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5D5A84A-0C4B-4BC4-8FF4-6D2A88E9B61A}" type="datetime1">
              <a:rPr lang="ko-KR" altLang="en-US" smtClean="0"/>
              <a:t>2012-10-28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26EF453-4530-4D4B-B48C-B75D0BCFFD06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2BF8C-423F-4763-90BA-B6CA22264A60}" type="datetime1">
              <a:rPr lang="ko-KR" altLang="en-US" smtClean="0"/>
              <a:t>2012-10-28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F453-4530-4D4B-B48C-B75D0BCFFD06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4C6A-E41F-4A36-B8C6-C882D2FE97A7}" type="datetime1">
              <a:rPr lang="ko-KR" altLang="en-US" smtClean="0"/>
              <a:t>2012-10-28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F453-4530-4D4B-B48C-B75D0BCFFD06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E9B21-0660-4A09-9F4A-025C452DFCFC}" type="datetime1">
              <a:rPr lang="ko-KR" altLang="en-US" smtClean="0"/>
              <a:t>2012-10-28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F453-4530-4D4B-B48C-B75D0BCFFD06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6" name="이등변 삼각형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AD6D5-280A-455C-AED4-0AE96260380A}" type="datetime1">
              <a:rPr lang="ko-KR" altLang="en-US" smtClean="0"/>
              <a:t>2012-10-28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F453-4530-4D4B-B48C-B75D0BCFFD06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5" name="직선 연결선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이등변 삼각형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D8308-6A58-4602-A075-973385FBBED3}" type="datetime1">
              <a:rPr lang="ko-KR" altLang="en-US" smtClean="0"/>
              <a:t>2012-10-28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F453-4530-4D4B-B48C-B75D0BCFFD06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직선 연결선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이등변 삼각형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내용 개체 틀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91CA9-88F0-4260-9B66-81F46D25C501}" type="datetime1">
              <a:rPr lang="ko-KR" altLang="en-US" smtClean="0"/>
              <a:t>2012-10-28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F453-4530-4D4B-B48C-B75D0BCFFD06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이등변 삼각형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79054E1-7441-4B95-BF16-B701BEBB519A}" type="datetime1">
              <a:rPr lang="ko-KR" altLang="en-US" smtClean="0"/>
              <a:t>2012-10-28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26EF453-4530-4D4B-B48C-B75D0BCFFD06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8" name="직선 연결선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직선 연결선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이등변 삼각형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rtl="0" eaLnBrk="1" latinLnBrk="1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1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1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1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1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1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1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1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953200" cy="990600"/>
          </a:xfrm>
        </p:spPr>
        <p:txBody>
          <a:bodyPr>
            <a:noAutofit/>
          </a:bodyPr>
          <a:lstStyle/>
          <a:p>
            <a:r>
              <a:rPr lang="en-US" altLang="ko-KR" dirty="0" smtClean="0"/>
              <a:t>On Attack Causality in Internet-Connected Cellular Networks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Presented by </a:t>
            </a:r>
            <a:r>
              <a:rPr lang="en-US" altLang="ko-KR" dirty="0" err="1" smtClean="0"/>
              <a:t>EunYoung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Jeong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786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Packet Multiplexing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F453-4530-4D4B-B48C-B75D0BCFFD06}" type="slidenum">
              <a:rPr lang="ko-KR" altLang="en-US" smtClean="0"/>
              <a:t>10</a:t>
            </a:fld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GPRS multiplex multiple traffic flows to serve large number of users on a single physical channel concurrently.</a:t>
            </a:r>
          </a:p>
          <a:p>
            <a:r>
              <a:rPr lang="en-US" altLang="ko-KR" dirty="0" smtClean="0"/>
              <a:t>8 time slots -&gt; a frame</a:t>
            </a:r>
          </a:p>
          <a:p>
            <a:r>
              <a:rPr lang="en-US" altLang="ko-KR" dirty="0" smtClean="0"/>
              <a:t>52 frames -&gt; </a:t>
            </a:r>
            <a:r>
              <a:rPr lang="en-US" altLang="ko-KR" dirty="0" err="1" smtClean="0"/>
              <a:t>multiframe</a:t>
            </a:r>
            <a:endParaRPr lang="ko-KR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296853"/>
            <a:ext cx="3265479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700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GPRS Channel Structure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F453-4530-4D4B-B48C-B75D0BCFFD06}" type="slidenum">
              <a:rPr lang="ko-KR" altLang="en-US" smtClean="0"/>
              <a:t>11</a:t>
            </a:fld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646" y="1628800"/>
            <a:ext cx="7772023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75656" y="3901698"/>
            <a:ext cx="750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PPCH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339752" y="3901698"/>
            <a:ext cx="946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PDTCH</a:t>
            </a:r>
            <a:endParaRPr lang="ko-KR" altLang="en-US" dirty="0"/>
          </a:p>
        </p:txBody>
      </p:sp>
      <p:cxnSp>
        <p:nvCxnSpPr>
          <p:cNvPr id="8" name="직선 화살표 연결선 7"/>
          <p:cNvCxnSpPr/>
          <p:nvPr/>
        </p:nvCxnSpPr>
        <p:spPr>
          <a:xfrm flipH="1" flipV="1">
            <a:off x="1691680" y="3573016"/>
            <a:ext cx="88603" cy="33779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화살표 연결선 9"/>
          <p:cNvCxnSpPr/>
          <p:nvPr/>
        </p:nvCxnSpPr>
        <p:spPr>
          <a:xfrm flipH="1" flipV="1">
            <a:off x="2483768" y="3573016"/>
            <a:ext cx="88603" cy="33779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화살표 연결선 10"/>
          <p:cNvCxnSpPr>
            <a:stCxn id="7" idx="3"/>
          </p:cNvCxnSpPr>
          <p:nvPr/>
        </p:nvCxnSpPr>
        <p:spPr>
          <a:xfrm flipV="1">
            <a:off x="3285845" y="3573016"/>
            <a:ext cx="1372728" cy="51334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그룹 24"/>
          <p:cNvGrpSpPr/>
          <p:nvPr/>
        </p:nvGrpSpPr>
        <p:grpSpPr>
          <a:xfrm>
            <a:off x="2005540" y="3347756"/>
            <a:ext cx="816494" cy="150427"/>
            <a:chOff x="2005540" y="2987716"/>
            <a:chExt cx="816494" cy="150427"/>
          </a:xfrm>
        </p:grpSpPr>
        <p:cxnSp>
          <p:nvCxnSpPr>
            <p:cNvPr id="18" name="직선 연결선 17"/>
            <p:cNvCxnSpPr/>
            <p:nvPr/>
          </p:nvCxnSpPr>
          <p:spPr>
            <a:xfrm>
              <a:off x="2822034" y="2988600"/>
              <a:ext cx="0" cy="14954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직선 연결선 20"/>
            <p:cNvCxnSpPr/>
            <p:nvPr/>
          </p:nvCxnSpPr>
          <p:spPr>
            <a:xfrm>
              <a:off x="2014776" y="2987716"/>
              <a:ext cx="0" cy="14954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직선 연결선 21"/>
            <p:cNvCxnSpPr/>
            <p:nvPr/>
          </p:nvCxnSpPr>
          <p:spPr>
            <a:xfrm>
              <a:off x="2005540" y="3129911"/>
              <a:ext cx="807258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그룹 26"/>
          <p:cNvGrpSpPr/>
          <p:nvPr/>
        </p:nvGrpSpPr>
        <p:grpSpPr>
          <a:xfrm>
            <a:off x="1198282" y="3350582"/>
            <a:ext cx="816494" cy="150427"/>
            <a:chOff x="2005540" y="2987716"/>
            <a:chExt cx="816494" cy="150427"/>
          </a:xfrm>
        </p:grpSpPr>
        <p:cxnSp>
          <p:nvCxnSpPr>
            <p:cNvPr id="28" name="직선 연결선 27"/>
            <p:cNvCxnSpPr/>
            <p:nvPr/>
          </p:nvCxnSpPr>
          <p:spPr>
            <a:xfrm>
              <a:off x="2822034" y="2988600"/>
              <a:ext cx="0" cy="14954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직선 연결선 28"/>
            <p:cNvCxnSpPr/>
            <p:nvPr/>
          </p:nvCxnSpPr>
          <p:spPr>
            <a:xfrm>
              <a:off x="2014776" y="2987716"/>
              <a:ext cx="0" cy="14954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직선 연결선 29"/>
            <p:cNvCxnSpPr/>
            <p:nvPr/>
          </p:nvCxnSpPr>
          <p:spPr>
            <a:xfrm>
              <a:off x="2005540" y="3129911"/>
              <a:ext cx="807258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그룹 30"/>
          <p:cNvGrpSpPr/>
          <p:nvPr/>
        </p:nvGrpSpPr>
        <p:grpSpPr>
          <a:xfrm>
            <a:off x="4658573" y="3343225"/>
            <a:ext cx="816494" cy="150427"/>
            <a:chOff x="2005540" y="2987716"/>
            <a:chExt cx="816494" cy="150427"/>
          </a:xfrm>
        </p:grpSpPr>
        <p:cxnSp>
          <p:nvCxnSpPr>
            <p:cNvPr id="32" name="직선 연결선 31"/>
            <p:cNvCxnSpPr/>
            <p:nvPr/>
          </p:nvCxnSpPr>
          <p:spPr>
            <a:xfrm>
              <a:off x="2822034" y="2988600"/>
              <a:ext cx="0" cy="14954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직선 연결선 32"/>
            <p:cNvCxnSpPr/>
            <p:nvPr/>
          </p:nvCxnSpPr>
          <p:spPr>
            <a:xfrm>
              <a:off x="2014776" y="2987716"/>
              <a:ext cx="0" cy="14954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직선 연결선 33"/>
            <p:cNvCxnSpPr/>
            <p:nvPr/>
          </p:nvCxnSpPr>
          <p:spPr>
            <a:xfrm>
              <a:off x="2005540" y="3129911"/>
              <a:ext cx="807258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그룹 22"/>
          <p:cNvGrpSpPr/>
          <p:nvPr/>
        </p:nvGrpSpPr>
        <p:grpSpPr>
          <a:xfrm>
            <a:off x="2812798" y="3352130"/>
            <a:ext cx="816494" cy="150427"/>
            <a:chOff x="2005540" y="2987716"/>
            <a:chExt cx="816494" cy="150427"/>
          </a:xfrm>
        </p:grpSpPr>
        <p:cxnSp>
          <p:nvCxnSpPr>
            <p:cNvPr id="24" name="직선 연결선 23"/>
            <p:cNvCxnSpPr/>
            <p:nvPr/>
          </p:nvCxnSpPr>
          <p:spPr>
            <a:xfrm>
              <a:off x="2822034" y="2988600"/>
              <a:ext cx="0" cy="14954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직선 연결선 25"/>
            <p:cNvCxnSpPr/>
            <p:nvPr/>
          </p:nvCxnSpPr>
          <p:spPr>
            <a:xfrm>
              <a:off x="2014776" y="2987716"/>
              <a:ext cx="0" cy="14954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직선 연결선 34"/>
            <p:cNvCxnSpPr/>
            <p:nvPr/>
          </p:nvCxnSpPr>
          <p:spPr>
            <a:xfrm>
              <a:off x="2005540" y="3129911"/>
              <a:ext cx="807258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그룹 35"/>
          <p:cNvGrpSpPr/>
          <p:nvPr/>
        </p:nvGrpSpPr>
        <p:grpSpPr>
          <a:xfrm>
            <a:off x="3851315" y="3342782"/>
            <a:ext cx="816494" cy="150427"/>
            <a:chOff x="2005540" y="2987716"/>
            <a:chExt cx="816494" cy="150427"/>
          </a:xfrm>
        </p:grpSpPr>
        <p:cxnSp>
          <p:nvCxnSpPr>
            <p:cNvPr id="37" name="직선 연결선 36"/>
            <p:cNvCxnSpPr/>
            <p:nvPr/>
          </p:nvCxnSpPr>
          <p:spPr>
            <a:xfrm>
              <a:off x="2822034" y="2988600"/>
              <a:ext cx="0" cy="14954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직선 연결선 37"/>
            <p:cNvCxnSpPr/>
            <p:nvPr/>
          </p:nvCxnSpPr>
          <p:spPr>
            <a:xfrm>
              <a:off x="2014776" y="2987716"/>
              <a:ext cx="0" cy="14954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직선 연결선 38"/>
            <p:cNvCxnSpPr/>
            <p:nvPr/>
          </p:nvCxnSpPr>
          <p:spPr>
            <a:xfrm>
              <a:off x="2005540" y="3129911"/>
              <a:ext cx="807258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그룹 39"/>
          <p:cNvGrpSpPr/>
          <p:nvPr/>
        </p:nvGrpSpPr>
        <p:grpSpPr>
          <a:xfrm>
            <a:off x="5467358" y="3343786"/>
            <a:ext cx="816494" cy="150427"/>
            <a:chOff x="2005540" y="2987716"/>
            <a:chExt cx="816494" cy="150427"/>
          </a:xfrm>
        </p:grpSpPr>
        <p:cxnSp>
          <p:nvCxnSpPr>
            <p:cNvPr id="41" name="직선 연결선 40"/>
            <p:cNvCxnSpPr/>
            <p:nvPr/>
          </p:nvCxnSpPr>
          <p:spPr>
            <a:xfrm>
              <a:off x="2822034" y="2988600"/>
              <a:ext cx="0" cy="14954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직선 연결선 41"/>
            <p:cNvCxnSpPr/>
            <p:nvPr/>
          </p:nvCxnSpPr>
          <p:spPr>
            <a:xfrm>
              <a:off x="2014776" y="2987716"/>
              <a:ext cx="0" cy="14954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직선 연결선 42"/>
            <p:cNvCxnSpPr/>
            <p:nvPr/>
          </p:nvCxnSpPr>
          <p:spPr>
            <a:xfrm>
              <a:off x="2005540" y="3129911"/>
              <a:ext cx="807258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3278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Optimizations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F453-4530-4D4B-B48C-B75D0BCFFD06}" type="slidenum">
              <a:rPr lang="ko-KR" altLang="en-US" smtClean="0"/>
              <a:t>12</a:t>
            </a:fld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As paging is expensive, paging for every packet is impossible.</a:t>
            </a:r>
          </a:p>
          <a:p>
            <a:pPr lvl="1"/>
            <a:r>
              <a:rPr lang="en-US" altLang="ko-KR" dirty="0" smtClean="0"/>
              <a:t>Paging a device takes over 5 seconds.</a:t>
            </a:r>
          </a:p>
          <a:p>
            <a:r>
              <a:rPr lang="en-US" altLang="ko-KR" dirty="0" smtClean="0"/>
              <a:t>End devices continue listening to PDTCH for a number of seconds before returning to STANDBY.</a:t>
            </a:r>
          </a:p>
          <a:p>
            <a:pPr lvl="1"/>
            <a:r>
              <a:rPr lang="en-US" altLang="ko-KR" dirty="0" smtClean="0"/>
              <a:t>Typically 5 seconds (same as paging overhead)</a:t>
            </a:r>
          </a:p>
          <a:p>
            <a:r>
              <a:rPr lang="en-US" altLang="ko-KR" dirty="0" smtClean="0"/>
              <a:t>For this, GPRS differentiates packets at the MAC layer by </a:t>
            </a:r>
            <a:r>
              <a:rPr lang="en-US" altLang="ko-KR" dirty="0" smtClean="0">
                <a:solidFill>
                  <a:srgbClr val="FF0000"/>
                </a:solidFill>
              </a:rPr>
              <a:t>Temporary Block flows</a:t>
            </a:r>
            <a:r>
              <a:rPr lang="en-US" altLang="ko-KR" dirty="0" smtClean="0"/>
              <a:t> </a:t>
            </a:r>
            <a:r>
              <a:rPr lang="en-US" altLang="ko-KR" dirty="0" smtClean="0">
                <a:solidFill>
                  <a:srgbClr val="FF0000"/>
                </a:solidFill>
              </a:rPr>
              <a:t>(TBFs) </a:t>
            </a:r>
            <a:r>
              <a:rPr lang="en-US" altLang="ko-KR" dirty="0" smtClean="0"/>
              <a:t>and they are identified by 5-bit </a:t>
            </a:r>
            <a:r>
              <a:rPr lang="en-US" altLang="ko-KR" dirty="0" smtClean="0">
                <a:solidFill>
                  <a:srgbClr val="FF0000"/>
                </a:solidFill>
              </a:rPr>
              <a:t>Temporary Flow IDs (TFIs).</a:t>
            </a:r>
            <a:endParaRPr lang="ko-KR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61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Exploiting Connection Teardown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F453-4530-4D4B-B48C-B75D0BCFFD06}" type="slidenum">
              <a:rPr lang="ko-KR" altLang="en-US" smtClean="0"/>
              <a:t>13</a:t>
            </a:fld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TFIs are implemented as 5-bit fields.</a:t>
            </a:r>
          </a:p>
          <a:p>
            <a:pPr lvl="1"/>
            <a:r>
              <a:rPr lang="en-US" altLang="ko-KR" dirty="0" smtClean="0"/>
              <a:t>There can be maximum 32 concurrent flows for each sector.</a:t>
            </a:r>
          </a:p>
          <a:p>
            <a:r>
              <a:rPr lang="en-US" altLang="ko-KR" dirty="0" smtClean="0"/>
              <a:t>If an adversary send a message to a phone once every 5 seconds before returning to STANDBY, the targeted device maintains its TFI.</a:t>
            </a:r>
          </a:p>
          <a:p>
            <a:r>
              <a:rPr lang="en-US" altLang="ko-KR" dirty="0" smtClean="0"/>
              <a:t>An adversary can block legitimate flows by sending 32 messages to each sector every 5 seconds.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463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Exploiting Connection Teardown (Cont.)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F453-4530-4D4B-B48C-B75D0BCFFD06}" type="slidenum">
              <a:rPr lang="ko-KR" altLang="en-US" smtClean="0"/>
              <a:t>14</a:t>
            </a:fld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55 sectors on Manhattan</a:t>
            </a:r>
          </a:p>
          <a:p>
            <a:r>
              <a:rPr lang="en-US" altLang="ko-KR" dirty="0" smtClean="0"/>
              <a:t>32 messages for each sector</a:t>
            </a:r>
          </a:p>
          <a:p>
            <a:r>
              <a:rPr lang="en-US" altLang="ko-KR" dirty="0" smtClean="0"/>
              <a:t>41 bytes for each packet (TCP/IP header + 1 byte)</a:t>
            </a:r>
          </a:p>
          <a:p>
            <a:r>
              <a:rPr lang="en-US" altLang="ko-KR" dirty="0" smtClean="0"/>
              <a:t>Every 5 second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An adversary can deny service with only </a:t>
            </a:r>
            <a:r>
              <a:rPr lang="en-US" altLang="ko-KR" dirty="0" smtClean="0">
                <a:solidFill>
                  <a:srgbClr val="FF0000"/>
                </a:solidFill>
              </a:rPr>
              <a:t>110 Kbps</a:t>
            </a:r>
            <a:r>
              <a:rPr lang="en-US" altLang="ko-KR" dirty="0" smtClean="0"/>
              <a:t> traffic.</a:t>
            </a:r>
            <a:endParaRPr lang="ko-KR" alt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30607"/>
            <a:ext cx="8324478" cy="1466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123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Exploiting Connection Setup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F453-4530-4D4B-B48C-B75D0BCFFD06}" type="slidenum">
              <a:rPr lang="ko-KR" altLang="en-US" smtClean="0"/>
              <a:t>15</a:t>
            </a:fld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PRACH (or </a:t>
            </a:r>
            <a:r>
              <a:rPr lang="en-US" altLang="ko-KR" dirty="0" smtClean="0">
                <a:solidFill>
                  <a:srgbClr val="FF0000"/>
                </a:solidFill>
              </a:rPr>
              <a:t>RACH</a:t>
            </a:r>
            <a:r>
              <a:rPr lang="en-US" altLang="ko-KR" dirty="0" smtClean="0"/>
              <a:t>) channel is shared by all hosts attempting to establish connection.</a:t>
            </a:r>
          </a:p>
          <a:p>
            <a:pPr lvl="1"/>
            <a:r>
              <a:rPr lang="en-US" altLang="ko-KR" dirty="0" smtClean="0"/>
              <a:t>Slotted-ALOHA protocol is used to minimize contention.</a:t>
            </a:r>
          </a:p>
          <a:p>
            <a:pPr lvl="1"/>
            <a:r>
              <a:rPr lang="en-US" altLang="ko-KR" dirty="0" smtClean="0"/>
              <a:t>The maximum theoretical utilization is 0.368.</a:t>
            </a:r>
          </a:p>
          <a:p>
            <a:pPr lvl="1"/>
            <a:r>
              <a:rPr lang="en-US" altLang="ko-KR" dirty="0">
                <a:solidFill>
                  <a:srgbClr val="FF0000"/>
                </a:solidFill>
              </a:rPr>
              <a:t>Potential system bottleneck</a:t>
            </a:r>
            <a:r>
              <a:rPr lang="en-US" altLang="ko-KR" dirty="0"/>
              <a:t>.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Given a large number of paging requests, </a:t>
            </a:r>
          </a:p>
          <a:p>
            <a:pPr lvl="1"/>
            <a:r>
              <a:rPr lang="en-US" altLang="ko-KR" dirty="0" smtClean="0"/>
              <a:t>RACH becomes very busy.</a:t>
            </a:r>
          </a:p>
          <a:p>
            <a:pPr lvl="1"/>
            <a:r>
              <a:rPr lang="en-US" altLang="ko-KR" dirty="0" smtClean="0"/>
              <a:t>Many of connection requests may fail.</a:t>
            </a:r>
          </a:p>
          <a:p>
            <a:pPr lvl="1"/>
            <a:r>
              <a:rPr lang="en-US" altLang="ko-KR" dirty="0" smtClean="0">
                <a:solidFill>
                  <a:srgbClr val="FF0000"/>
                </a:solidFill>
              </a:rPr>
              <a:t>It blocks voice connection as well as data connection.</a:t>
            </a:r>
            <a:endParaRPr lang="ko-KR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11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Teardown Attack Simulation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F453-4530-4D4B-B48C-B75D0BCFFD06}" type="slidenum">
              <a:rPr lang="ko-KR" altLang="en-US" smtClean="0"/>
              <a:t>16</a:t>
            </a:fld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Target</a:t>
            </a:r>
          </a:p>
          <a:p>
            <a:pPr lvl="1"/>
            <a:r>
              <a:rPr lang="en-US" altLang="ko-KR" dirty="0" smtClean="0"/>
              <a:t>Manhattan cellular data service</a:t>
            </a:r>
          </a:p>
          <a:p>
            <a:pPr lvl="1"/>
            <a:r>
              <a:rPr lang="en-US" altLang="ko-KR" dirty="0" smtClean="0">
                <a:solidFill>
                  <a:srgbClr val="FF0000"/>
                </a:solidFill>
              </a:rPr>
              <a:t>Exhaust TFIs</a:t>
            </a:r>
            <a:r>
              <a:rPr lang="en-US" altLang="ko-KR" dirty="0" smtClean="0"/>
              <a:t> of data service with malicious traffic</a:t>
            </a:r>
          </a:p>
          <a:p>
            <a:r>
              <a:rPr lang="en-US" altLang="ko-KR" dirty="0" smtClean="0"/>
              <a:t>Legitimate traffic</a:t>
            </a:r>
          </a:p>
          <a:p>
            <a:pPr lvl="1"/>
            <a:r>
              <a:rPr lang="en-US" altLang="ko-KR" dirty="0" smtClean="0"/>
              <a:t>Modeled as Poisson random process</a:t>
            </a:r>
          </a:p>
          <a:p>
            <a:pPr lvl="1"/>
            <a:r>
              <a:rPr lang="en-US" altLang="ko-KR" dirty="0" smtClean="0"/>
              <a:t>Voice calls: 50,000 per hour (120 seconds duration)</a:t>
            </a:r>
          </a:p>
          <a:p>
            <a:pPr lvl="1"/>
            <a:r>
              <a:rPr lang="en-US" altLang="ko-KR" dirty="0" smtClean="0"/>
              <a:t>Data calls: 20,000 per hour (10 seconds duration)</a:t>
            </a:r>
          </a:p>
          <a:p>
            <a:r>
              <a:rPr lang="en-US" altLang="ko-KR" dirty="0" smtClean="0"/>
              <a:t>Attack flows</a:t>
            </a:r>
          </a:p>
          <a:p>
            <a:pPr lvl="1"/>
            <a:r>
              <a:rPr lang="en-US" altLang="ko-KR" dirty="0" smtClean="0"/>
              <a:t>Modeled by Poisson random process</a:t>
            </a:r>
          </a:p>
          <a:p>
            <a:pPr lvl="1"/>
            <a:r>
              <a:rPr lang="en-US" altLang="ko-KR" dirty="0" smtClean="0"/>
              <a:t>100 - 200 Kbps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812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Teardown Attack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F453-4530-4D4B-B48C-B75D0BCFFD06}" type="slidenum">
              <a:rPr lang="ko-KR" altLang="en-US" smtClean="0"/>
              <a:t>17</a:t>
            </a:fld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At rate &gt; 160 Kbps, the cellular data service within Manhattan is virtually nonexistent.</a:t>
            </a:r>
          </a:p>
          <a:p>
            <a:r>
              <a:rPr lang="en-US" altLang="ko-KR" dirty="0" smtClean="0"/>
              <a:t>Voice channel is not affected. (separate use of channel)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30239"/>
            <a:ext cx="4164386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0824" y="1687006"/>
            <a:ext cx="4075632" cy="2838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164288" y="1340768"/>
            <a:ext cx="1359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At 200 Kbps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815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Setup Attack Simulation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F453-4530-4D4B-B48C-B75D0BCFFD06}" type="slidenum">
              <a:rPr lang="ko-KR" altLang="en-US" smtClean="0"/>
              <a:t>18</a:t>
            </a:fld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Target</a:t>
            </a:r>
          </a:p>
          <a:p>
            <a:pPr lvl="1"/>
            <a:r>
              <a:rPr lang="en-US" altLang="ko-KR" dirty="0" smtClean="0"/>
              <a:t>Manhattan cellular voice and data service</a:t>
            </a:r>
          </a:p>
          <a:p>
            <a:pPr lvl="1"/>
            <a:r>
              <a:rPr lang="en-US" altLang="ko-KR" dirty="0" smtClean="0">
                <a:solidFill>
                  <a:srgbClr val="FF0000"/>
                </a:solidFill>
              </a:rPr>
              <a:t>Exhaust RACH channel </a:t>
            </a:r>
            <a:r>
              <a:rPr lang="en-US" altLang="ko-KR" dirty="0" smtClean="0"/>
              <a:t>that is shared by voice and data</a:t>
            </a:r>
          </a:p>
          <a:p>
            <a:r>
              <a:rPr lang="en-US" altLang="ko-KR" dirty="0" smtClean="0"/>
              <a:t>Legitimate traffic</a:t>
            </a:r>
          </a:p>
          <a:p>
            <a:pPr lvl="1"/>
            <a:r>
              <a:rPr lang="en-US" altLang="ko-KR" dirty="0" smtClean="0"/>
              <a:t>Modeled as Poisson random process</a:t>
            </a:r>
          </a:p>
          <a:p>
            <a:pPr lvl="1"/>
            <a:r>
              <a:rPr lang="en-US" altLang="ko-KR" dirty="0" smtClean="0"/>
              <a:t>Voice calls: 50,000 per hour (120 seconds duration)</a:t>
            </a:r>
          </a:p>
          <a:p>
            <a:pPr lvl="1"/>
            <a:r>
              <a:rPr lang="en-US" altLang="ko-KR" dirty="0" smtClean="0"/>
              <a:t>Data calls: 20,000 per hour (10 seconds duration)</a:t>
            </a:r>
          </a:p>
          <a:p>
            <a:r>
              <a:rPr lang="en-US" altLang="ko-KR" dirty="0" smtClean="0"/>
              <a:t>Attack flows</a:t>
            </a:r>
          </a:p>
          <a:p>
            <a:pPr lvl="1"/>
            <a:r>
              <a:rPr lang="en-US" altLang="ko-KR" dirty="0" smtClean="0"/>
              <a:t>Modeled by Poisson random process</a:t>
            </a:r>
          </a:p>
          <a:p>
            <a:pPr lvl="1"/>
            <a:r>
              <a:rPr lang="en-US" altLang="ko-KR" dirty="0" smtClean="0"/>
              <a:t>2200 – 4950 Kbps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1262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Teardown Attack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F453-4530-4D4B-B48C-B75D0BCFFD06}" type="slidenum">
              <a:rPr lang="ko-KR" altLang="en-US" smtClean="0"/>
              <a:t>19</a:t>
            </a:fld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Both voice and data flows experience blocking on the RACH.</a:t>
            </a:r>
          </a:p>
          <a:p>
            <a:r>
              <a:rPr lang="en-US" altLang="ko-KR" dirty="0" smtClean="0"/>
              <a:t>The dual use of control channel allows interference.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948264" y="1340768"/>
            <a:ext cx="1475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At 4950 Kbps</a:t>
            </a:r>
            <a:endParaRPr lang="ko-KR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37377"/>
            <a:ext cx="4061272" cy="2888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0822" y="1692079"/>
            <a:ext cx="4033134" cy="2833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912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What’s new?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F453-4530-4D4B-B48C-B75D0BCFFD06}" type="slidenum">
              <a:rPr lang="ko-KR" altLang="en-US" smtClean="0"/>
              <a:t>2</a:t>
            </a:fld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2G GSM</a:t>
            </a:r>
          </a:p>
          <a:p>
            <a:pPr lvl="1"/>
            <a:r>
              <a:rPr lang="en-US" altLang="ko-KR" dirty="0" smtClean="0"/>
              <a:t>Only voice call, SMS service</a:t>
            </a:r>
          </a:p>
          <a:p>
            <a:r>
              <a:rPr lang="en-US" altLang="ko-KR" dirty="0" smtClean="0"/>
              <a:t>2.5G GSM</a:t>
            </a:r>
          </a:p>
          <a:p>
            <a:pPr lvl="1"/>
            <a:r>
              <a:rPr lang="en-US" altLang="ko-KR" dirty="0" smtClean="0"/>
              <a:t>GPRS: General Packet Radio Service</a:t>
            </a:r>
          </a:p>
          <a:p>
            <a:pPr lvl="1"/>
            <a:r>
              <a:rPr lang="en-US" altLang="ko-KR" dirty="0" smtClean="0"/>
              <a:t>Introduce data service on GSM network.</a:t>
            </a:r>
          </a:p>
          <a:p>
            <a:pPr lvl="1"/>
            <a:r>
              <a:rPr lang="en-US" altLang="ko-KR" dirty="0" smtClean="0"/>
              <a:t>Enables mobile devices to be connected to the Internet.</a:t>
            </a:r>
          </a:p>
          <a:p>
            <a:pPr lvl="1"/>
            <a:r>
              <a:rPr lang="en-US" altLang="ko-KR" dirty="0" smtClean="0"/>
              <a:t>Divide CCH (Control Channel) of GSM network to provide data delivery.</a:t>
            </a:r>
          </a:p>
          <a:p>
            <a:pPr lvl="2"/>
            <a:r>
              <a:rPr lang="en-US" altLang="ko-KR" dirty="0" smtClean="0"/>
              <a:t>Control signal, SMS, and data service over CCH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2017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Possible Mitigation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F453-4530-4D4B-B48C-B75D0BCFFD06}" type="slidenum">
              <a:rPr lang="ko-KR" altLang="en-US" smtClean="0"/>
              <a:t>20</a:t>
            </a:fld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Adding more range of TFI values</a:t>
            </a:r>
          </a:p>
          <a:p>
            <a:pPr lvl="1"/>
            <a:r>
              <a:rPr lang="en-US" altLang="ko-KR" dirty="0" smtClean="0"/>
              <a:t>32 concurrent flow/sector is requisite concession.</a:t>
            </a:r>
          </a:p>
          <a:p>
            <a:pPr lvl="1"/>
            <a:r>
              <a:rPr lang="en-US" altLang="ko-KR" dirty="0" smtClean="0"/>
              <a:t>Increasing it will degrade individual connectivity.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Adding more bandwidth</a:t>
            </a:r>
          </a:p>
          <a:p>
            <a:pPr lvl="1"/>
            <a:r>
              <a:rPr lang="en-US" altLang="ko-KR" dirty="0"/>
              <a:t>High cost of connection establishment is same.</a:t>
            </a:r>
          </a:p>
          <a:p>
            <a:pPr lvl="1"/>
            <a:r>
              <a:rPr lang="en-US" altLang="ko-KR" dirty="0" smtClean="0"/>
              <a:t>Effect of adding bandwidth is limited.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5023" y="4437112"/>
            <a:ext cx="6264697" cy="1059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91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Failure of Bandwidth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F453-4530-4D4B-B48C-B75D0BCFFD06}" type="slidenum">
              <a:rPr lang="ko-KR" altLang="en-US" smtClean="0"/>
              <a:t>21</a:t>
            </a:fld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Channel throughput is saturated!</a:t>
            </a:r>
            <a:endParaRPr lang="ko-KR" alt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484784"/>
            <a:ext cx="5605809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72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Possible Mitigation (Cont.)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F453-4530-4D4B-B48C-B75D0BCFFD06}" type="slidenum">
              <a:rPr lang="ko-KR" altLang="en-US" smtClean="0"/>
              <a:t>22</a:t>
            </a:fld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Adding more channels</a:t>
            </a:r>
          </a:p>
          <a:p>
            <a:pPr lvl="1"/>
            <a:r>
              <a:rPr lang="en-US" altLang="ko-KR" dirty="0" smtClean="0"/>
              <a:t>Decrease individual throughput.</a:t>
            </a:r>
          </a:p>
          <a:p>
            <a:pPr lvl="1"/>
            <a:r>
              <a:rPr lang="en-US" altLang="ko-KR" dirty="0" smtClean="0"/>
              <a:t>Increase contention to RACH.</a:t>
            </a:r>
          </a:p>
          <a:p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636912"/>
            <a:ext cx="4967258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987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Connecting the Dots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F453-4530-4D4B-B48C-B75D0BCFFD06}" type="slidenum">
              <a:rPr lang="ko-KR" altLang="en-US" smtClean="0"/>
              <a:t>23</a:t>
            </a:fld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The concept of connection</a:t>
            </a:r>
          </a:p>
          <a:p>
            <a:pPr lvl="1"/>
            <a:r>
              <a:rPr lang="en-US" altLang="ko-KR" dirty="0"/>
              <a:t>Data networks</a:t>
            </a:r>
          </a:p>
          <a:p>
            <a:pPr lvl="2"/>
            <a:r>
              <a:rPr lang="en-US" altLang="ko-KR" dirty="0"/>
              <a:t>Connection </a:t>
            </a:r>
            <a:r>
              <a:rPr lang="en-US" altLang="ko-KR" dirty="0" smtClean="0"/>
              <a:t>unaware</a:t>
            </a:r>
            <a:endParaRPr lang="en-US" altLang="ko-KR" dirty="0"/>
          </a:p>
          <a:p>
            <a:pPr lvl="2"/>
            <a:r>
              <a:rPr lang="en-US" altLang="ko-KR" dirty="0"/>
              <a:t>Simply forward packet for connection</a:t>
            </a:r>
          </a:p>
          <a:p>
            <a:pPr lvl="1"/>
            <a:r>
              <a:rPr lang="en-US" altLang="ko-KR" dirty="0" smtClean="0"/>
              <a:t>Cellular networks</a:t>
            </a:r>
          </a:p>
          <a:p>
            <a:pPr lvl="2"/>
            <a:r>
              <a:rPr lang="en-US" altLang="ko-KR" dirty="0" smtClean="0"/>
              <a:t>Lack of power and computation  in end devices</a:t>
            </a:r>
          </a:p>
          <a:p>
            <a:pPr lvl="2"/>
            <a:r>
              <a:rPr lang="en-US" altLang="ko-KR" dirty="0" smtClean="0"/>
              <a:t>Page, wake and negotiate for connection</a:t>
            </a:r>
          </a:p>
          <a:p>
            <a:r>
              <a:rPr lang="en-US" altLang="ko-KR" dirty="0" smtClean="0"/>
              <a:t>Amplifying a single incoming packet to expensive connection mechanism is the source of the attacks.</a:t>
            </a:r>
            <a:endParaRPr lang="ko-KR" alt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869160"/>
            <a:ext cx="6881600" cy="1418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586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Clash of Design Philosophies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F453-4530-4D4B-B48C-B75D0BCFFD06}" type="slidenum">
              <a:rPr lang="ko-KR" altLang="en-US" smtClean="0"/>
              <a:t>24</a:t>
            </a:fld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Data network</a:t>
            </a:r>
          </a:p>
          <a:p>
            <a:pPr lvl="1"/>
            <a:r>
              <a:rPr lang="en-US" altLang="ko-KR" dirty="0" smtClean="0"/>
              <a:t>Built on the </a:t>
            </a:r>
            <a:r>
              <a:rPr lang="en-US" altLang="ko-KR" dirty="0" smtClean="0">
                <a:solidFill>
                  <a:srgbClr val="FF0000"/>
                </a:solidFill>
              </a:rPr>
              <a:t>end-to-end principle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Applications do not expect nothing other than best effort delivery.</a:t>
            </a:r>
          </a:p>
          <a:p>
            <a:r>
              <a:rPr lang="en-US" altLang="ko-KR" dirty="0" smtClean="0"/>
              <a:t>Cellular data network</a:t>
            </a:r>
          </a:p>
          <a:p>
            <a:pPr lvl="1"/>
            <a:r>
              <a:rPr lang="en-US" altLang="ko-KR" dirty="0" smtClean="0"/>
              <a:t>Still fundamentally </a:t>
            </a:r>
            <a:r>
              <a:rPr lang="en-US" altLang="ko-KR" dirty="0" smtClean="0">
                <a:solidFill>
                  <a:srgbClr val="FF0000"/>
                </a:solidFill>
              </a:rPr>
              <a:t>circuit-switched systems</a:t>
            </a:r>
          </a:p>
          <a:p>
            <a:pPr lvl="1"/>
            <a:r>
              <a:rPr lang="en-US" altLang="ko-KR" dirty="0" smtClean="0"/>
              <a:t>Specialized to mobile devices and ensures a device is ready to receive.</a:t>
            </a:r>
          </a:p>
          <a:p>
            <a:r>
              <a:rPr lang="en-US" altLang="ko-KR" dirty="0">
                <a:solidFill>
                  <a:srgbClr val="FF0000"/>
                </a:solidFill>
              </a:rPr>
              <a:t>Rigidity</a:t>
            </a:r>
            <a:r>
              <a:rPr lang="en-US" altLang="ko-KR" dirty="0"/>
              <a:t> from specialized network</a:t>
            </a:r>
          </a:p>
          <a:p>
            <a:pPr lvl="1"/>
            <a:r>
              <a:rPr lang="en-US" altLang="ko-KR" dirty="0"/>
              <a:t>Unable to adapt to meet changing requirements and conditions</a:t>
            </a:r>
          </a:p>
          <a:p>
            <a:pPr lvl="1"/>
            <a:r>
              <a:rPr lang="en-US" altLang="ko-KR" dirty="0"/>
              <a:t>When conditions change, the rigidity causes break.</a:t>
            </a:r>
            <a:endParaRPr lang="ko-KR" altLang="en-US" dirty="0"/>
          </a:p>
          <a:p>
            <a:pPr lvl="1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2187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For Robust Cellular Data Network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F453-4530-4D4B-B48C-B75D0BCFFD06}" type="slidenum">
              <a:rPr lang="ko-KR" altLang="en-US" smtClean="0"/>
              <a:t>25</a:t>
            </a:fld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18112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The move to larger flow pool or shorter paging</a:t>
            </a:r>
          </a:p>
          <a:p>
            <a:pPr lvl="1"/>
            <a:r>
              <a:rPr lang="en-US" altLang="ko-KR" dirty="0" smtClean="0"/>
              <a:t>Mitigation possible for this work</a:t>
            </a:r>
          </a:p>
          <a:p>
            <a:pPr lvl="1"/>
            <a:r>
              <a:rPr lang="en-US" altLang="ko-KR" dirty="0" smtClean="0"/>
              <a:t>Eventual security?</a:t>
            </a:r>
          </a:p>
          <a:p>
            <a:r>
              <a:rPr lang="en-US" altLang="ko-KR" dirty="0" smtClean="0"/>
              <a:t>As long as there is difference in delivering packet, exploitable mechanisms will exist.</a:t>
            </a:r>
          </a:p>
          <a:p>
            <a:r>
              <a:rPr lang="en-US" altLang="ko-KR" dirty="0" smtClean="0"/>
              <a:t>Can we just forward packet?</a:t>
            </a:r>
          </a:p>
          <a:p>
            <a:pPr lvl="1"/>
            <a:r>
              <a:rPr lang="en-US" altLang="ko-KR" dirty="0" smtClean="0"/>
              <a:t>Eliminating needs for paging</a:t>
            </a:r>
          </a:p>
          <a:p>
            <a:pPr lvl="2"/>
            <a:r>
              <a:rPr lang="en-US" altLang="ko-KR" dirty="0"/>
              <a:t>Smarter end devices</a:t>
            </a:r>
          </a:p>
          <a:p>
            <a:pPr lvl="2"/>
            <a:r>
              <a:rPr lang="en-US" altLang="ko-KR" dirty="0" smtClean="0"/>
              <a:t>Location-awareness</a:t>
            </a:r>
          </a:p>
          <a:p>
            <a:pPr lvl="1"/>
            <a:r>
              <a:rPr lang="en-US" altLang="ko-KR" dirty="0" smtClean="0"/>
              <a:t>Power problem</a:t>
            </a:r>
          </a:p>
          <a:p>
            <a:pPr lvl="2"/>
            <a:r>
              <a:rPr lang="en-US" altLang="ko-KR" dirty="0" smtClean="0"/>
              <a:t>Shorter sleep cycle</a:t>
            </a:r>
          </a:p>
          <a:p>
            <a:pPr lvl="2"/>
            <a:r>
              <a:rPr lang="en-US" altLang="ko-KR" dirty="0" smtClean="0"/>
              <a:t>More computation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6619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F453-4530-4D4B-B48C-B75D0BCFFD06}" type="slidenum">
              <a:rPr lang="ko-KR" altLang="en-US" smtClean="0"/>
              <a:t>26</a:t>
            </a:fld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They find two new vulnerabilities to demonstrate that low bandwidth </a:t>
            </a:r>
            <a:r>
              <a:rPr lang="en-US" altLang="ko-KR" dirty="0" err="1" smtClean="0"/>
              <a:t>DoS</a:t>
            </a:r>
            <a:r>
              <a:rPr lang="en-US" altLang="ko-KR" dirty="0" smtClean="0"/>
              <a:t> attacks can block legitimate cellular traffic.</a:t>
            </a:r>
          </a:p>
          <a:p>
            <a:r>
              <a:rPr lang="en-US" altLang="ko-KR" dirty="0" smtClean="0"/>
              <a:t>These attacks are from not mismatch of bandwidth rather from different network topology “smart” and “dumb”.</a:t>
            </a:r>
          </a:p>
          <a:p>
            <a:r>
              <a:rPr lang="en-US" altLang="ko-KR" dirty="0" smtClean="0"/>
              <a:t>Rigidity fails to adapt changing conditions.</a:t>
            </a:r>
          </a:p>
          <a:p>
            <a:r>
              <a:rPr lang="en-US" altLang="ko-KR" dirty="0" smtClean="0"/>
              <a:t>Without fundamental change in cellular data network design, the low-bandwidth exploits are not easy to be solved.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4705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Questions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F453-4530-4D4B-B48C-B75D0BCFFD06}" type="slidenum">
              <a:rPr lang="ko-KR" altLang="en-US" smtClean="0"/>
              <a:t>27</a:t>
            </a:fld>
            <a:endParaRPr lang="ko-KR" altLang="en-US"/>
          </a:p>
        </p:txBody>
      </p:sp>
      <p:pic>
        <p:nvPicPr>
          <p:cNvPr id="2050" name="Picture 2" descr="C:\Users\EunYoung\AppData\Local\Microsoft\Windows\Temporary Internet Files\Content.IE5\IQOESQ8L\MP900315598[1]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383218"/>
            <a:ext cx="3657600" cy="2609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31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Garbage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F453-4530-4D4B-B48C-B75D0BCFFD06}" type="slidenum">
              <a:rPr lang="ko-KR" altLang="en-US" smtClean="0"/>
              <a:t>28</a:t>
            </a:fld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5626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2" name="내용 개체 틀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The interconnection of cellular networks and the Internet</a:t>
            </a:r>
          </a:p>
          <a:p>
            <a:pPr lvl="1"/>
            <a:r>
              <a:rPr lang="en-US" altLang="ko-KR" dirty="0" smtClean="0"/>
              <a:t>Significant expand of the services on telecommunications subscribers</a:t>
            </a:r>
          </a:p>
          <a:p>
            <a:r>
              <a:rPr lang="en-US" altLang="ko-KR" dirty="0" smtClean="0"/>
              <a:t>New vulnerabilities from conflicting design philosophies</a:t>
            </a:r>
          </a:p>
          <a:p>
            <a:pPr lvl="1"/>
            <a:r>
              <a:rPr lang="en-US" altLang="ko-KR" dirty="0" smtClean="0"/>
              <a:t>Cellular networks</a:t>
            </a:r>
          </a:p>
          <a:p>
            <a:pPr lvl="2"/>
            <a:r>
              <a:rPr lang="en-US" altLang="ko-KR" dirty="0" smtClean="0"/>
              <a:t>Smart, controlled</a:t>
            </a:r>
          </a:p>
          <a:p>
            <a:pPr lvl="1"/>
            <a:r>
              <a:rPr lang="en-US" altLang="ko-KR" dirty="0" smtClean="0"/>
              <a:t>The Internet</a:t>
            </a:r>
          </a:p>
          <a:p>
            <a:pPr lvl="2"/>
            <a:r>
              <a:rPr lang="en-US" altLang="ko-KR" dirty="0" smtClean="0"/>
              <a:t>Dumb, best effort service</a:t>
            </a:r>
          </a:p>
          <a:p>
            <a:pPr lvl="1"/>
            <a:r>
              <a:rPr lang="en-US" altLang="ko-KR" dirty="0" smtClean="0"/>
              <a:t>None have examined the inherent security issues caused by the connection of two systems built on opposing design tenets.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F453-4530-4D4B-B48C-B75D0BCFFD06}" type="slidenum">
              <a:rPr lang="ko-KR" altLang="en-US" smtClean="0"/>
              <a:t>29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024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GPRS/EDGE Architecture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536" y="1368887"/>
            <a:ext cx="8117401" cy="4485932"/>
          </a:xfrm>
          <a:prstGeom prst="rect">
            <a:avLst/>
          </a:prstGeom>
        </p:spPr>
      </p:pic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F453-4530-4D4B-B48C-B75D0BCFFD06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355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Vulnerabilities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To new vulnerabilities that can deny cellular data services and voice services.</a:t>
            </a:r>
          </a:p>
          <a:p>
            <a:pPr lvl="1"/>
            <a:r>
              <a:rPr lang="en-US" altLang="ko-KR" dirty="0" smtClean="0"/>
              <a:t>Exploiting Connection Teardown</a:t>
            </a:r>
          </a:p>
          <a:p>
            <a:pPr lvl="1"/>
            <a:r>
              <a:rPr lang="en-US" altLang="ko-KR" dirty="0" smtClean="0"/>
              <a:t>Exploiting Connection Setup</a:t>
            </a:r>
          </a:p>
          <a:p>
            <a:r>
              <a:rPr lang="en-US" altLang="ko-KR" dirty="0" smtClean="0"/>
              <a:t>These attacks target connection teardown and setup procedures in networks implementing General Packet Radio Service (GPRS).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F453-4530-4D4B-B48C-B75D0BCFFD06}" type="slidenum">
              <a:rPr lang="ko-KR" altLang="en-US" smtClean="0"/>
              <a:t>30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744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Authentication/Registration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sz="2400" dirty="0" smtClean="0"/>
          </a:p>
          <a:p>
            <a:r>
              <a:rPr lang="en-US" altLang="ko-KR" sz="2400" dirty="0" smtClean="0"/>
              <a:t>After PDP context setup, mobile device can exchange packets.</a:t>
            </a:r>
            <a:endParaRPr lang="ko-KR" altLang="en-US" sz="24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536" y="1175316"/>
            <a:ext cx="8117401" cy="4485932"/>
          </a:xfrm>
          <a:prstGeom prst="rect">
            <a:avLst/>
          </a:prstGeom>
        </p:spPr>
      </p:pic>
      <p:cxnSp>
        <p:nvCxnSpPr>
          <p:cNvPr id="6" name="직선 화살표 연결선 5"/>
          <p:cNvCxnSpPr/>
          <p:nvPr/>
        </p:nvCxnSpPr>
        <p:spPr>
          <a:xfrm flipH="1">
            <a:off x="6804248" y="4366845"/>
            <a:ext cx="936104" cy="14401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화살표 연결선 6"/>
          <p:cNvCxnSpPr/>
          <p:nvPr/>
        </p:nvCxnSpPr>
        <p:spPr>
          <a:xfrm flipH="1" flipV="1">
            <a:off x="6012160" y="3574757"/>
            <a:ext cx="288032" cy="129614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화살표 연결선 8"/>
          <p:cNvCxnSpPr/>
          <p:nvPr/>
        </p:nvCxnSpPr>
        <p:spPr>
          <a:xfrm flipH="1" flipV="1">
            <a:off x="5076056" y="2278613"/>
            <a:ext cx="648072" cy="7920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화살표 연결선 10"/>
          <p:cNvCxnSpPr/>
          <p:nvPr/>
        </p:nvCxnSpPr>
        <p:spPr>
          <a:xfrm flipH="1">
            <a:off x="4211960" y="3286725"/>
            <a:ext cx="1224136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948264" y="4654877"/>
            <a:ext cx="1348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GPRS attach</a:t>
            </a:r>
            <a:endParaRPr lang="ko-KR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711448" y="1232649"/>
            <a:ext cx="33007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Home Location Register: </a:t>
            </a:r>
          </a:p>
          <a:p>
            <a:r>
              <a:rPr lang="en-US" altLang="ko-KR" dirty="0" smtClean="0"/>
              <a:t>User location, availability, services</a:t>
            </a:r>
            <a:endParaRPr lang="ko-KR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611566" y="5013176"/>
            <a:ext cx="3678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Packet Data Protocol (PDP) context: </a:t>
            </a:r>
          </a:p>
          <a:p>
            <a:r>
              <a:rPr lang="en-US" altLang="ko-KR" dirty="0" smtClean="0"/>
              <a:t>IP address, billing, …</a:t>
            </a:r>
            <a:endParaRPr lang="ko-KR" altLang="en-US" dirty="0"/>
          </a:p>
        </p:txBody>
      </p:sp>
      <p:cxnSp>
        <p:nvCxnSpPr>
          <p:cNvPr id="16" name="직선 화살표 연결선 15"/>
          <p:cNvCxnSpPr>
            <a:endCxn id="15" idx="0"/>
          </p:cNvCxnSpPr>
          <p:nvPr/>
        </p:nvCxnSpPr>
        <p:spPr>
          <a:xfrm flipH="1">
            <a:off x="4450948" y="3574757"/>
            <a:ext cx="1273180" cy="143841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화살표 연결선 18"/>
          <p:cNvCxnSpPr>
            <a:endCxn id="15" idx="0"/>
          </p:cNvCxnSpPr>
          <p:nvPr/>
        </p:nvCxnSpPr>
        <p:spPr>
          <a:xfrm>
            <a:off x="3995936" y="3487450"/>
            <a:ext cx="455012" cy="15257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슬라이드 번호 개체 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F453-4530-4D4B-B48C-B75D0BCFFD06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8488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Packet Arrival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536" y="1368887"/>
            <a:ext cx="8117401" cy="4485932"/>
          </a:xfrm>
          <a:prstGeom prst="rect">
            <a:avLst/>
          </a:prstGeom>
        </p:spPr>
      </p:pic>
      <p:cxnSp>
        <p:nvCxnSpPr>
          <p:cNvPr id="5" name="직선 화살표 연결선 4"/>
          <p:cNvCxnSpPr/>
          <p:nvPr/>
        </p:nvCxnSpPr>
        <p:spPr>
          <a:xfrm>
            <a:off x="2267744" y="3429000"/>
            <a:ext cx="108012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화살표 연결선 6"/>
          <p:cNvCxnSpPr/>
          <p:nvPr/>
        </p:nvCxnSpPr>
        <p:spPr>
          <a:xfrm flipH="1">
            <a:off x="3275856" y="3789040"/>
            <a:ext cx="216024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화살표 연결선 8"/>
          <p:cNvCxnSpPr/>
          <p:nvPr/>
        </p:nvCxnSpPr>
        <p:spPr>
          <a:xfrm flipH="1" flipV="1">
            <a:off x="3995936" y="3789040"/>
            <a:ext cx="360040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/>
          <p:nvPr/>
        </p:nvCxnSpPr>
        <p:spPr>
          <a:xfrm>
            <a:off x="4323916" y="3611853"/>
            <a:ext cx="1184188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슬라이드 번호 개체 틀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F453-4530-4D4B-B48C-B75D0BCFFD06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9820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Receiving device status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To save power, mobile devices are not constantly listening for incoming packets.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7544" y="2132856"/>
            <a:ext cx="450326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lvl="0" indent="-274320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en-US" altLang="ko-KR" sz="2600" dirty="0">
                <a:solidFill>
                  <a:prstClr val="black"/>
                </a:solidFill>
              </a:rPr>
              <a:t>States of </a:t>
            </a:r>
            <a:r>
              <a:rPr lang="en-US" altLang="ko-KR" sz="2600" dirty="0" smtClean="0">
                <a:solidFill>
                  <a:prstClr val="black"/>
                </a:solidFill>
              </a:rPr>
              <a:t>devices</a:t>
            </a:r>
            <a:endParaRPr lang="en-US" altLang="ko-KR" sz="2600" dirty="0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F453-4530-4D4B-B48C-B75D0BCFFD06}" type="slidenum">
              <a:rPr lang="ko-KR" altLang="en-US" smtClean="0"/>
              <a:t>6</a:t>
            </a:fld>
            <a:endParaRPr lang="ko-KR" altLang="en-US" dirty="0"/>
          </a:p>
        </p:txBody>
      </p:sp>
      <p:sp>
        <p:nvSpPr>
          <p:cNvPr id="4" name="타원 3"/>
          <p:cNvSpPr/>
          <p:nvPr/>
        </p:nvSpPr>
        <p:spPr>
          <a:xfrm>
            <a:off x="1475656" y="3645024"/>
            <a:ext cx="1584176" cy="108012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/>
              <a:t>IDLE</a:t>
            </a:r>
            <a:endParaRPr lang="ko-KR" altLang="en-US" sz="2400" dirty="0"/>
          </a:p>
        </p:txBody>
      </p:sp>
      <p:sp>
        <p:nvSpPr>
          <p:cNvPr id="8" name="타원 7"/>
          <p:cNvSpPr/>
          <p:nvPr/>
        </p:nvSpPr>
        <p:spPr>
          <a:xfrm>
            <a:off x="3417922" y="3645024"/>
            <a:ext cx="1584176" cy="108012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/>
              <a:t>READY</a:t>
            </a:r>
            <a:endParaRPr lang="ko-KR" altLang="en-US" sz="2400" dirty="0"/>
          </a:p>
        </p:txBody>
      </p:sp>
      <p:sp>
        <p:nvSpPr>
          <p:cNvPr id="9" name="타원 8"/>
          <p:cNvSpPr/>
          <p:nvPr/>
        </p:nvSpPr>
        <p:spPr>
          <a:xfrm>
            <a:off x="5321437" y="3645024"/>
            <a:ext cx="1944216" cy="108012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dirty="0" smtClean="0"/>
              <a:t>STANDBY</a:t>
            </a:r>
            <a:endParaRPr lang="ko-KR" altLang="en-US" sz="2000" dirty="0"/>
          </a:p>
        </p:txBody>
      </p:sp>
      <p:cxnSp>
        <p:nvCxnSpPr>
          <p:cNvPr id="10" name="구부러진 연결선 9"/>
          <p:cNvCxnSpPr>
            <a:stCxn id="4" idx="4"/>
            <a:endCxn id="8" idx="4"/>
          </p:cNvCxnSpPr>
          <p:nvPr/>
        </p:nvCxnSpPr>
        <p:spPr>
          <a:xfrm rot="16200000" flipH="1">
            <a:off x="3238877" y="3754011"/>
            <a:ext cx="12700" cy="1942266"/>
          </a:xfrm>
          <a:prstGeom prst="curvedConnector3">
            <a:avLst>
              <a:gd name="adj1" fmla="val 3843244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571004" y="5229200"/>
            <a:ext cx="1348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GPRS attach</a:t>
            </a:r>
            <a:endParaRPr lang="ko-KR" altLang="en-US" dirty="0"/>
          </a:p>
        </p:txBody>
      </p:sp>
      <p:cxnSp>
        <p:nvCxnSpPr>
          <p:cNvPr id="18" name="구부러진 연결선 17"/>
          <p:cNvCxnSpPr/>
          <p:nvPr/>
        </p:nvCxnSpPr>
        <p:spPr>
          <a:xfrm rot="16200000" flipH="1">
            <a:off x="5233624" y="3797981"/>
            <a:ext cx="12700" cy="1942266"/>
          </a:xfrm>
          <a:prstGeom prst="curvedConnector3">
            <a:avLst>
              <a:gd name="adj1" fmla="val 3843244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471398" y="5301208"/>
            <a:ext cx="1537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READY expire</a:t>
            </a:r>
            <a:endParaRPr lang="ko-KR" altLang="en-US" dirty="0"/>
          </a:p>
        </p:txBody>
      </p:sp>
      <p:cxnSp>
        <p:nvCxnSpPr>
          <p:cNvPr id="20" name="구부러진 연결선 19"/>
          <p:cNvCxnSpPr>
            <a:stCxn id="9" idx="0"/>
            <a:endCxn id="8" idx="0"/>
          </p:cNvCxnSpPr>
          <p:nvPr/>
        </p:nvCxnSpPr>
        <p:spPr>
          <a:xfrm rot="16200000" flipV="1">
            <a:off x="5251778" y="2603256"/>
            <a:ext cx="12700" cy="2083535"/>
          </a:xfrm>
          <a:prstGeom prst="curvedConnector3">
            <a:avLst>
              <a:gd name="adj1" fmla="val 4621606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구부러진 연결선 23"/>
          <p:cNvCxnSpPr/>
          <p:nvPr/>
        </p:nvCxnSpPr>
        <p:spPr>
          <a:xfrm rot="16200000" flipV="1">
            <a:off x="3117926" y="2673891"/>
            <a:ext cx="12700" cy="1942266"/>
          </a:xfrm>
          <a:prstGeom prst="curvedConnector3">
            <a:avLst>
              <a:gd name="adj1" fmla="val 4524331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489552" y="2625299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Paging Request</a:t>
            </a:r>
            <a:endParaRPr lang="ko-KR" alt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453985" y="2666665"/>
            <a:ext cx="1401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GPRS detach</a:t>
            </a:r>
            <a:endParaRPr lang="ko-KR" altLang="en-US" dirty="0"/>
          </a:p>
        </p:txBody>
      </p:sp>
      <p:cxnSp>
        <p:nvCxnSpPr>
          <p:cNvPr id="31" name="구부러진 연결선 30"/>
          <p:cNvCxnSpPr/>
          <p:nvPr/>
        </p:nvCxnSpPr>
        <p:spPr>
          <a:xfrm rot="5400000">
            <a:off x="4247192" y="2768914"/>
            <a:ext cx="12700" cy="4025801"/>
          </a:xfrm>
          <a:prstGeom prst="curvedConnector3">
            <a:avLst>
              <a:gd name="adj1" fmla="val 1104326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321437" y="5877272"/>
            <a:ext cx="1836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STANDBY expire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36193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6" grpId="0"/>
      <p:bldP spid="19" grpId="0"/>
      <p:bldP spid="29" grpId="0"/>
      <p:bldP spid="30" grpId="0"/>
      <p:bldP spid="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536" y="1196752"/>
            <a:ext cx="8117401" cy="4485932"/>
          </a:xfrm>
          <a:prstGeom prst="rect">
            <a:avLst/>
          </a:prstGeom>
        </p:spPr>
      </p:pic>
      <p:cxnSp>
        <p:nvCxnSpPr>
          <p:cNvPr id="5" name="직선 화살표 연결선 4"/>
          <p:cNvCxnSpPr/>
          <p:nvPr/>
        </p:nvCxnSpPr>
        <p:spPr>
          <a:xfrm>
            <a:off x="2267744" y="3256865"/>
            <a:ext cx="108012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화살표 연결선 5"/>
          <p:cNvCxnSpPr/>
          <p:nvPr/>
        </p:nvCxnSpPr>
        <p:spPr>
          <a:xfrm flipH="1">
            <a:off x="3275856" y="3616905"/>
            <a:ext cx="216024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화살표 연결선 6"/>
          <p:cNvCxnSpPr/>
          <p:nvPr/>
        </p:nvCxnSpPr>
        <p:spPr>
          <a:xfrm flipH="1" flipV="1">
            <a:off x="3995936" y="3616905"/>
            <a:ext cx="360040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화살표 연결선 7"/>
          <p:cNvCxnSpPr/>
          <p:nvPr/>
        </p:nvCxnSpPr>
        <p:spPr>
          <a:xfrm>
            <a:off x="4323916" y="3439718"/>
            <a:ext cx="1184188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화살표 연결선 9"/>
          <p:cNvCxnSpPr/>
          <p:nvPr/>
        </p:nvCxnSpPr>
        <p:spPr>
          <a:xfrm>
            <a:off x="6012160" y="3562280"/>
            <a:ext cx="360040" cy="149478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/>
          <p:nvPr/>
        </p:nvCxnSpPr>
        <p:spPr>
          <a:xfrm flipV="1">
            <a:off x="6660232" y="4481001"/>
            <a:ext cx="1008112" cy="45429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Packet Arrival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443568"/>
            <a:ext cx="8229600" cy="4937760"/>
          </a:xfrm>
        </p:spPr>
        <p:txBody>
          <a:bodyPr>
            <a:normAutofit/>
          </a:bodyPr>
          <a:lstStyle/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</p:txBody>
      </p:sp>
      <p:sp>
        <p:nvSpPr>
          <p:cNvPr id="20" name="슬라이드 번호 개체 틀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F453-4530-4D4B-B48C-B75D0BCFFD06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1254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536" y="1196752"/>
            <a:ext cx="8117401" cy="4485932"/>
          </a:xfrm>
          <a:prstGeom prst="rect">
            <a:avLst/>
          </a:prstGeom>
        </p:spPr>
      </p:pic>
      <p:cxnSp>
        <p:nvCxnSpPr>
          <p:cNvPr id="5" name="직선 화살표 연결선 4"/>
          <p:cNvCxnSpPr/>
          <p:nvPr/>
        </p:nvCxnSpPr>
        <p:spPr>
          <a:xfrm>
            <a:off x="2267744" y="3256865"/>
            <a:ext cx="108012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화살표 연결선 5"/>
          <p:cNvCxnSpPr/>
          <p:nvPr/>
        </p:nvCxnSpPr>
        <p:spPr>
          <a:xfrm flipH="1">
            <a:off x="3275856" y="3616905"/>
            <a:ext cx="216024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화살표 연결선 6"/>
          <p:cNvCxnSpPr/>
          <p:nvPr/>
        </p:nvCxnSpPr>
        <p:spPr>
          <a:xfrm flipH="1" flipV="1">
            <a:off x="3995936" y="3616905"/>
            <a:ext cx="360040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화살표 연결선 7"/>
          <p:cNvCxnSpPr/>
          <p:nvPr/>
        </p:nvCxnSpPr>
        <p:spPr>
          <a:xfrm>
            <a:off x="4323916" y="3439718"/>
            <a:ext cx="1184188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화살표 연결선 9"/>
          <p:cNvCxnSpPr/>
          <p:nvPr/>
        </p:nvCxnSpPr>
        <p:spPr>
          <a:xfrm>
            <a:off x="6012160" y="3562280"/>
            <a:ext cx="360040" cy="149478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/>
          <p:nvPr/>
        </p:nvCxnSpPr>
        <p:spPr>
          <a:xfrm flipV="1">
            <a:off x="6660232" y="4481001"/>
            <a:ext cx="1008112" cy="45429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화살표 연결선 12"/>
          <p:cNvCxnSpPr/>
          <p:nvPr/>
        </p:nvCxnSpPr>
        <p:spPr>
          <a:xfrm flipV="1">
            <a:off x="5940152" y="1744697"/>
            <a:ext cx="504056" cy="137684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화살표 연결선 13"/>
          <p:cNvCxnSpPr/>
          <p:nvPr/>
        </p:nvCxnSpPr>
        <p:spPr>
          <a:xfrm flipV="1">
            <a:off x="6192180" y="3337564"/>
            <a:ext cx="972108" cy="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화살표 연결선 15"/>
          <p:cNvCxnSpPr/>
          <p:nvPr/>
        </p:nvCxnSpPr>
        <p:spPr>
          <a:xfrm flipV="1">
            <a:off x="7452320" y="2608793"/>
            <a:ext cx="972108" cy="2160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화살표 연결선 17"/>
          <p:cNvCxnSpPr/>
          <p:nvPr/>
        </p:nvCxnSpPr>
        <p:spPr>
          <a:xfrm flipV="1">
            <a:off x="6660232" y="1486500"/>
            <a:ext cx="972108" cy="2160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Packet Arrival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443568"/>
            <a:ext cx="8229600" cy="4937760"/>
          </a:xfrm>
        </p:spPr>
        <p:txBody>
          <a:bodyPr>
            <a:normAutofit/>
          </a:bodyPr>
          <a:lstStyle/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</p:txBody>
      </p:sp>
      <p:sp>
        <p:nvSpPr>
          <p:cNvPr id="19" name="TextBox 18"/>
          <p:cNvSpPr txBox="1"/>
          <p:nvPr/>
        </p:nvSpPr>
        <p:spPr>
          <a:xfrm>
            <a:off x="6983159" y="5044534"/>
            <a:ext cx="15297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Paging request</a:t>
            </a:r>
            <a:endParaRPr lang="ko-KR" altLang="en-US" dirty="0"/>
          </a:p>
        </p:txBody>
      </p:sp>
      <p:sp>
        <p:nvSpPr>
          <p:cNvPr id="20" name="슬라이드 번호 개체 틀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F453-4530-4D4B-B48C-B75D0BCFFD06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9806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Paging Procedure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F453-4530-4D4B-B48C-B75D0BCFFD06}" type="slidenum">
              <a:rPr lang="ko-KR" altLang="en-US" smtClean="0"/>
              <a:t>9</a:t>
            </a:fld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34489"/>
            <a:ext cx="2238375" cy="221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2780928"/>
            <a:ext cx="1257300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8" name="그룹 17"/>
          <p:cNvGrpSpPr/>
          <p:nvPr/>
        </p:nvGrpSpPr>
        <p:grpSpPr>
          <a:xfrm>
            <a:off x="2561903" y="1484784"/>
            <a:ext cx="4890417" cy="717657"/>
            <a:chOff x="2561903" y="1916832"/>
            <a:chExt cx="4890417" cy="717657"/>
          </a:xfrm>
        </p:grpSpPr>
        <p:cxnSp>
          <p:nvCxnSpPr>
            <p:cNvPr id="10" name="직선 화살표 연결선 9"/>
            <p:cNvCxnSpPr/>
            <p:nvPr/>
          </p:nvCxnSpPr>
          <p:spPr>
            <a:xfrm>
              <a:off x="2561903" y="2449823"/>
              <a:ext cx="4890417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3733185" y="1916832"/>
              <a:ext cx="22536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Packet Paging Request</a:t>
              </a:r>
              <a:endParaRPr lang="ko-KR" alt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336441" y="2265157"/>
              <a:ext cx="3047181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Packet Paging Channel (PPCH)</a:t>
              </a:r>
              <a:endParaRPr lang="ko-KR" altLang="en-US" dirty="0"/>
            </a:p>
          </p:txBody>
        </p:sp>
      </p:grpSp>
      <p:grpSp>
        <p:nvGrpSpPr>
          <p:cNvPr id="28" name="그룹 27"/>
          <p:cNvGrpSpPr/>
          <p:nvPr/>
        </p:nvGrpSpPr>
        <p:grpSpPr>
          <a:xfrm>
            <a:off x="2561903" y="2492896"/>
            <a:ext cx="4890417" cy="665762"/>
            <a:chOff x="2561903" y="2731880"/>
            <a:chExt cx="4890417" cy="665762"/>
          </a:xfrm>
        </p:grpSpPr>
        <p:cxnSp>
          <p:nvCxnSpPr>
            <p:cNvPr id="14" name="직선 화살표 연결선 13"/>
            <p:cNvCxnSpPr/>
            <p:nvPr/>
          </p:nvCxnSpPr>
          <p:spPr>
            <a:xfrm flipH="1">
              <a:off x="2561903" y="3212976"/>
              <a:ext cx="4890417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3568075" y="2731880"/>
              <a:ext cx="25839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Packet Channel Response</a:t>
              </a:r>
              <a:endParaRPr lang="ko-KR" alt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042230" y="3028310"/>
              <a:ext cx="4067652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Packet Random Access Channel (</a:t>
              </a:r>
              <a:r>
                <a:rPr lang="en-US" altLang="ko-KR" dirty="0" smtClean="0">
                  <a:solidFill>
                    <a:srgbClr val="FF0000"/>
                  </a:solidFill>
                </a:rPr>
                <a:t>PRACH</a:t>
              </a:r>
              <a:r>
                <a:rPr lang="en-US" altLang="ko-KR" dirty="0" smtClean="0"/>
                <a:t>)</a:t>
              </a:r>
              <a:endParaRPr lang="ko-KR" altLang="en-US" dirty="0"/>
            </a:p>
          </p:txBody>
        </p:sp>
      </p:grpSp>
      <p:grpSp>
        <p:nvGrpSpPr>
          <p:cNvPr id="32" name="그룹 31"/>
          <p:cNvGrpSpPr/>
          <p:nvPr/>
        </p:nvGrpSpPr>
        <p:grpSpPr>
          <a:xfrm>
            <a:off x="2601968" y="3424887"/>
            <a:ext cx="4890417" cy="715269"/>
            <a:chOff x="2561903" y="1919220"/>
            <a:chExt cx="4890417" cy="715269"/>
          </a:xfrm>
        </p:grpSpPr>
        <p:cxnSp>
          <p:nvCxnSpPr>
            <p:cNvPr id="33" name="직선 화살표 연결선 32"/>
            <p:cNvCxnSpPr/>
            <p:nvPr/>
          </p:nvCxnSpPr>
          <p:spPr>
            <a:xfrm>
              <a:off x="2561903" y="2449823"/>
              <a:ext cx="4890417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3610985" y="1919220"/>
              <a:ext cx="28500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Packet Resource Assignment</a:t>
              </a:r>
              <a:endParaRPr lang="ko-KR" alt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063277" y="2265157"/>
              <a:ext cx="3887667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Packet Access Grant Channel (PAGCH)</a:t>
              </a:r>
              <a:endParaRPr lang="ko-KR" altLang="en-US" dirty="0"/>
            </a:p>
          </p:txBody>
        </p:sp>
      </p:grpSp>
      <p:grpSp>
        <p:nvGrpSpPr>
          <p:cNvPr id="36" name="그룹 35"/>
          <p:cNvGrpSpPr/>
          <p:nvPr/>
        </p:nvGrpSpPr>
        <p:grpSpPr>
          <a:xfrm>
            <a:off x="2555776" y="4365104"/>
            <a:ext cx="4890417" cy="720080"/>
            <a:chOff x="2561903" y="2677562"/>
            <a:chExt cx="4890417" cy="720080"/>
          </a:xfrm>
        </p:grpSpPr>
        <p:cxnSp>
          <p:nvCxnSpPr>
            <p:cNvPr id="37" name="직선 화살표 연결선 36"/>
            <p:cNvCxnSpPr/>
            <p:nvPr/>
          </p:nvCxnSpPr>
          <p:spPr>
            <a:xfrm flipH="1">
              <a:off x="2561903" y="3212976"/>
              <a:ext cx="4890417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3698743" y="2677562"/>
              <a:ext cx="23915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Packet Paging Response</a:t>
              </a:r>
              <a:endParaRPr lang="ko-KR" alt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849935" y="3028310"/>
              <a:ext cx="4441344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Packet Associated Control Channel (PACCH)</a:t>
              </a:r>
              <a:endParaRPr lang="ko-KR" altLang="en-US" dirty="0"/>
            </a:p>
          </p:txBody>
        </p:sp>
      </p:grpSp>
      <p:grpSp>
        <p:nvGrpSpPr>
          <p:cNvPr id="40" name="그룹 39"/>
          <p:cNvGrpSpPr/>
          <p:nvPr/>
        </p:nvGrpSpPr>
        <p:grpSpPr>
          <a:xfrm>
            <a:off x="2617142" y="5306019"/>
            <a:ext cx="4890417" cy="715269"/>
            <a:chOff x="2561903" y="1919220"/>
            <a:chExt cx="4890417" cy="715269"/>
          </a:xfrm>
        </p:grpSpPr>
        <p:cxnSp>
          <p:nvCxnSpPr>
            <p:cNvPr id="41" name="직선 화살표 연결선 40"/>
            <p:cNvCxnSpPr/>
            <p:nvPr/>
          </p:nvCxnSpPr>
          <p:spPr>
            <a:xfrm>
              <a:off x="2561903" y="2449823"/>
              <a:ext cx="4890417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3940697" y="1919220"/>
              <a:ext cx="20975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Packet Data Transfer</a:t>
              </a:r>
              <a:endParaRPr lang="ko-KR" altLang="en-US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063277" y="2265157"/>
              <a:ext cx="389036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Packet Data Traffic Channels (</a:t>
              </a:r>
              <a:r>
                <a:rPr lang="en-US" altLang="ko-KR" dirty="0" smtClean="0">
                  <a:solidFill>
                    <a:srgbClr val="FF0000"/>
                  </a:solidFill>
                </a:rPr>
                <a:t>PDTCHs</a:t>
              </a:r>
              <a:r>
                <a:rPr lang="en-US" altLang="ko-KR" dirty="0" smtClean="0"/>
                <a:t>)</a:t>
              </a:r>
              <a:endParaRPr lang="ko-KR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364271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원본">
  <a:themeElements>
    <a:clrScheme name="원본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원본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원본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TC101790492[[fn=스케치북]]</Template>
  <TotalTime>2504</TotalTime>
  <Words>1306</Words>
  <Application>Microsoft Office PowerPoint</Application>
  <PresentationFormat>화면 슬라이드 쇼(4:3)</PresentationFormat>
  <Paragraphs>291</Paragraphs>
  <Slides>30</Slides>
  <Notes>9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30</vt:i4>
      </vt:variant>
    </vt:vector>
  </HeadingPairs>
  <TitlesOfParts>
    <vt:vector size="31" baseType="lpstr">
      <vt:lpstr>원본</vt:lpstr>
      <vt:lpstr>On Attack Causality in Internet-Connected Cellular Networks</vt:lpstr>
      <vt:lpstr>What’s new?</vt:lpstr>
      <vt:lpstr>GPRS/EDGE Architecture</vt:lpstr>
      <vt:lpstr>Authentication/Registration</vt:lpstr>
      <vt:lpstr>Packet Arrival</vt:lpstr>
      <vt:lpstr>Receiving device status</vt:lpstr>
      <vt:lpstr>Packet Arrival</vt:lpstr>
      <vt:lpstr>Packet Arrival</vt:lpstr>
      <vt:lpstr>Paging Procedure</vt:lpstr>
      <vt:lpstr>Packet Multiplexing</vt:lpstr>
      <vt:lpstr>GPRS Channel Structure</vt:lpstr>
      <vt:lpstr>Optimizations</vt:lpstr>
      <vt:lpstr>Exploiting Connection Teardown</vt:lpstr>
      <vt:lpstr>Exploiting Connection Teardown (Cont.)</vt:lpstr>
      <vt:lpstr>Exploiting Connection Setup</vt:lpstr>
      <vt:lpstr>Teardown Attack Simulation</vt:lpstr>
      <vt:lpstr>Teardown Attack</vt:lpstr>
      <vt:lpstr>Setup Attack Simulation</vt:lpstr>
      <vt:lpstr>Teardown Attack</vt:lpstr>
      <vt:lpstr>Possible Mitigation</vt:lpstr>
      <vt:lpstr>Failure of Bandwidth</vt:lpstr>
      <vt:lpstr>Possible Mitigation (Cont.)</vt:lpstr>
      <vt:lpstr>Connecting the Dots</vt:lpstr>
      <vt:lpstr>Clash of Design Philosophies</vt:lpstr>
      <vt:lpstr>For Robust Cellular Data Network</vt:lpstr>
      <vt:lpstr>Conclusion</vt:lpstr>
      <vt:lpstr>Questions</vt:lpstr>
      <vt:lpstr>Garbage</vt:lpstr>
      <vt:lpstr>Introduction</vt:lpstr>
      <vt:lpstr>Vulnerabilities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Attack Causality in Internet-Connected Cellular Networks</dc:title>
  <dc:creator>정은영</dc:creator>
  <cp:lastModifiedBy>정은영</cp:lastModifiedBy>
  <cp:revision>48</cp:revision>
  <dcterms:created xsi:type="dcterms:W3CDTF">2012-10-26T08:26:44Z</dcterms:created>
  <dcterms:modified xsi:type="dcterms:W3CDTF">2012-10-28T08:41:54Z</dcterms:modified>
</cp:coreProperties>
</file>