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256" r:id="rId2"/>
    <p:sldId id="307" r:id="rId3"/>
    <p:sldId id="308" r:id="rId4"/>
    <p:sldId id="273" r:id="rId5"/>
    <p:sldId id="274" r:id="rId6"/>
    <p:sldId id="267" r:id="rId7"/>
    <p:sldId id="276" r:id="rId8"/>
    <p:sldId id="285" r:id="rId9"/>
    <p:sldId id="303" r:id="rId10"/>
    <p:sldId id="277" r:id="rId11"/>
    <p:sldId id="306" r:id="rId12"/>
    <p:sldId id="309" r:id="rId13"/>
    <p:sldId id="314" r:id="rId14"/>
    <p:sldId id="278" r:id="rId15"/>
    <p:sldId id="280" r:id="rId16"/>
    <p:sldId id="311" r:id="rId17"/>
    <p:sldId id="312" r:id="rId18"/>
    <p:sldId id="279" r:id="rId19"/>
    <p:sldId id="286" r:id="rId20"/>
    <p:sldId id="287" r:id="rId21"/>
    <p:sldId id="289" r:id="rId22"/>
    <p:sldId id="288" r:id="rId23"/>
    <p:sldId id="290" r:id="rId24"/>
    <p:sldId id="291" r:id="rId25"/>
    <p:sldId id="293" r:id="rId26"/>
    <p:sldId id="295" r:id="rId27"/>
    <p:sldId id="313" r:id="rId28"/>
    <p:sldId id="296" r:id="rId29"/>
    <p:sldId id="297" r:id="rId30"/>
    <p:sldId id="310" r:id="rId31"/>
    <p:sldId id="298" r:id="rId32"/>
    <p:sldId id="299" r:id="rId33"/>
    <p:sldId id="300" r:id="rId34"/>
    <p:sldId id="305" r:id="rId35"/>
    <p:sldId id="301" r:id="rId36"/>
    <p:sldId id="302" r:id="rId3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297" autoAdjust="0"/>
  </p:normalViewPr>
  <p:slideViewPr>
    <p:cSldViewPr>
      <p:cViewPr>
        <p:scale>
          <a:sx n="66" d="100"/>
          <a:sy n="66" d="100"/>
        </p:scale>
        <p:origin x="-208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79C39-0042-4EB1-BE13-49BDC7028118}" type="datetimeFigureOut">
              <a:rPr lang="ko-KR" altLang="en-US" smtClean="0"/>
              <a:t>2012-10-31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3B007-5128-4A31-8CC2-C86033EEC2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72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Goal of</a:t>
            </a:r>
            <a:r>
              <a:rPr lang="en-US" altLang="ko-KR" baseline="0" dirty="0" smtClean="0"/>
              <a:t> this presentation is to go through the slides ASAP, and finish it before any of you fall asleep.</a:t>
            </a:r>
          </a:p>
          <a:p>
            <a:r>
              <a:rPr lang="en-US" altLang="ko-KR" baseline="0" dirty="0" smtClean="0"/>
              <a:t>So please give me your attention and supportive reactions.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B007-5128-4A31-8CC2-C86033EEC20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06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First, the attacker, the red guy,</a:t>
            </a:r>
            <a:r>
              <a:rPr lang="en-US" altLang="ko-KR" baseline="0" dirty="0" smtClean="0"/>
              <a:t> who is called bot master, spreads out a malware with Trojan virus in it.</a:t>
            </a:r>
            <a:endParaRPr lang="en-US" altLang="ko-KR" dirty="0" smtClean="0"/>
          </a:p>
          <a:p>
            <a:r>
              <a:rPr lang="en-US" altLang="ko-KR" dirty="0" smtClean="0"/>
              <a:t>And then, if</a:t>
            </a:r>
            <a:r>
              <a:rPr lang="en-US" altLang="ko-KR" baseline="0" dirty="0" smtClean="0"/>
              <a:t> the user executes the malware without any suspicion, the machine </a:t>
            </a:r>
            <a:r>
              <a:rPr lang="en-US" altLang="ko-KR" dirty="0" smtClean="0"/>
              <a:t>w/o</a:t>
            </a:r>
            <a:r>
              <a:rPr lang="en-US" altLang="ko-KR" baseline="0" dirty="0" smtClean="0"/>
              <a:t> any prevention can be</a:t>
            </a:r>
            <a:r>
              <a:rPr lang="en-US" altLang="ko-KR" dirty="0" smtClean="0"/>
              <a:t> infected by Trojan</a:t>
            </a:r>
            <a:r>
              <a:rPr lang="en-US" altLang="ko-KR" baseline="0" dirty="0" smtClean="0"/>
              <a:t> horse virus.</a:t>
            </a:r>
          </a:p>
          <a:p>
            <a:r>
              <a:rPr lang="en-US" altLang="ko-KR" baseline="0" dirty="0" smtClean="0"/>
              <a:t>After then, bot master can control the compromised machines remotely.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If black guy comes to red guy and pay some money to say “KAIST mail server sucks, please attack it!”</a:t>
            </a:r>
          </a:p>
          <a:p>
            <a:r>
              <a:rPr lang="en-US" altLang="ko-KR" baseline="0" dirty="0" smtClean="0"/>
              <a:t>And then red guy can use his thousands of (or even millions of) machines to flooding ping packets or SYN packets to the mail server.</a:t>
            </a:r>
          </a:p>
          <a:p>
            <a:r>
              <a:rPr lang="en-US" altLang="ko-KR" baseline="0" dirty="0" smtClean="0"/>
              <a:t>For the tremendous amount of packets coming in, the mail server could not do anything, so that any mail service would not work.</a:t>
            </a:r>
          </a:p>
          <a:p>
            <a:r>
              <a:rPr lang="en-US" altLang="ko-KR" baseline="0" dirty="0" smtClean="0"/>
              <a:t>BOOM! That’s it.</a:t>
            </a:r>
          </a:p>
          <a:p>
            <a:r>
              <a:rPr lang="en-US" altLang="ko-KR" baseline="0" dirty="0" smtClean="0"/>
              <a:t>This is a very typical story of botnets and </a:t>
            </a:r>
            <a:r>
              <a:rPr lang="en-US" altLang="ko-KR" baseline="0" dirty="0" err="1" smtClean="0"/>
              <a:t>DDoS</a:t>
            </a:r>
            <a:r>
              <a:rPr lang="en-US" altLang="ko-KR" baseline="0" dirty="0" smtClean="0"/>
              <a:t> attacks.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B007-5128-4A31-8CC2-C86033EEC20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988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 can we become famous</a:t>
            </a:r>
            <a:r>
              <a:rPr lang="en-US" altLang="ko-KR" baseline="0" dirty="0" smtClean="0"/>
              <a:t>? What system should we break down?</a:t>
            </a:r>
          </a:p>
          <a:p>
            <a:r>
              <a:rPr lang="en-US" altLang="ko-KR" baseline="0" dirty="0" smtClean="0"/>
              <a:t>The author’s answer was ‘hey, how about cellular network’?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Cellular network is like an “air” to us nowadays.</a:t>
            </a:r>
          </a:p>
          <a:p>
            <a:r>
              <a:rPr lang="en-US" altLang="ko-KR" baseline="0" dirty="0" smtClean="0"/>
              <a:t>Everyday, we makes a phone call, send SMS messages, and so on.</a:t>
            </a:r>
          </a:p>
          <a:p>
            <a:r>
              <a:rPr lang="en-US" altLang="ko-KR" baseline="0" dirty="0" smtClean="0"/>
              <a:t>Even more, these days, we do </a:t>
            </a:r>
            <a:r>
              <a:rPr lang="en-US" altLang="ko-KR" baseline="0" dirty="0" err="1" smtClean="0"/>
              <a:t>kakaotalk</a:t>
            </a:r>
            <a:r>
              <a:rPr lang="en-US" altLang="ko-KR" baseline="0" dirty="0" smtClean="0"/>
              <a:t> and web </a:t>
            </a:r>
            <a:r>
              <a:rPr lang="en-US" altLang="ko-KR" baseline="0" dirty="0" err="1" smtClean="0"/>
              <a:t>serfing</a:t>
            </a:r>
            <a:r>
              <a:rPr lang="en-US" altLang="ko-KR" baseline="0" dirty="0" smtClean="0"/>
              <a:t> using 3G or 4G network.</a:t>
            </a:r>
          </a:p>
          <a:p>
            <a:r>
              <a:rPr lang="en-US" altLang="ko-KR" baseline="0" dirty="0" smtClean="0"/>
              <a:t>So it is very nice and yummy target for the attackers.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Can we break down the whole cellular network?</a:t>
            </a:r>
          </a:p>
          <a:p>
            <a:r>
              <a:rPr lang="en-US" altLang="ko-KR" baseline="0" dirty="0" smtClean="0"/>
              <a:t>According to these authors, the answer was “YES”.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B007-5128-4A31-8CC2-C86033EEC20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289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To</a:t>
            </a:r>
            <a:r>
              <a:rPr lang="en-US" altLang="ko-KR" baseline="0" dirty="0" smtClean="0"/>
              <a:t> understand how to do it, </a:t>
            </a:r>
            <a:r>
              <a:rPr lang="en-US" altLang="ko-KR" dirty="0" smtClean="0"/>
              <a:t>Let’s go a</a:t>
            </a:r>
            <a:r>
              <a:rPr lang="en-US" altLang="ko-KR" baseline="0" dirty="0" smtClean="0"/>
              <a:t> little bit deeper into the cell network.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B007-5128-4A31-8CC2-C86033EEC20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0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3B007-5128-4A31-8CC2-C86033EEC20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19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109A5-394C-445E-A3C6-2A8111E253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965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7311D-7797-4A8B-931F-1EC29F3D01B0}" type="datetime1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2D7E1E-B4DF-4EE5-95F9-4AFEE11565F1}" type="datetime1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1D5DB0-F40A-4FBA-B28E-C88BEFE51E65}" type="datetime1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63439C-CAAD-41CF-A44E-6E75E7B9A3F7}" type="datetime1">
              <a:rPr lang="ko-KR" altLang="en-US" smtClean="0"/>
              <a:pPr/>
              <a:t>2012-10-31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smtClean="0"/>
              <a:t>What’s Up?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9694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First: </a:t>
            </a:r>
            <a:r>
              <a:rPr lang="ko-KR" altLang="en-US" dirty="0" smtClean="0"/>
              <a:t>마스터 텍스트 스타일을 </a:t>
            </a:r>
          </a:p>
          <a:p>
            <a:pPr lvl="1"/>
            <a:r>
              <a:rPr lang="en-US" altLang="ko-KR" dirty="0" smtClean="0"/>
              <a:t>Second: </a:t>
            </a:r>
            <a:r>
              <a:rPr lang="ko-KR" altLang="en-US" dirty="0" smtClean="0"/>
              <a:t>둘째 수준</a:t>
            </a:r>
          </a:p>
          <a:p>
            <a:pPr lvl="2"/>
            <a:r>
              <a:rPr lang="en-US" altLang="ko-KR" dirty="0" smtClean="0"/>
              <a:t>Third: </a:t>
            </a:r>
            <a:r>
              <a:rPr lang="ko-KR" altLang="en-US" dirty="0" smtClean="0"/>
              <a:t>셋째 수준</a:t>
            </a:r>
          </a:p>
          <a:p>
            <a:pPr lvl="3"/>
            <a:r>
              <a:rPr lang="en-US" altLang="ko-KR" dirty="0" smtClean="0"/>
              <a:t>Fourth: </a:t>
            </a:r>
            <a:r>
              <a:rPr lang="ko-KR" altLang="en-US" dirty="0" smtClean="0"/>
              <a:t>넷째 수준</a:t>
            </a:r>
          </a:p>
          <a:p>
            <a:pPr lvl="4"/>
            <a:r>
              <a:rPr lang="en-US" altLang="ko-KR" dirty="0" smtClean="0"/>
              <a:t>Fifth: </a:t>
            </a:r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50997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917A-A0FC-4C1D-A82C-ACFA6652F6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42844" y="142852"/>
            <a:ext cx="8858312" cy="614366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2946" name="Picture 2" descr="http://www.wiopt.org/images/logo_kaist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28384" y="6381328"/>
            <a:ext cx="1008112" cy="3780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US" altLang="zh-TW" sz="3600" dirty="0">
                <a:latin typeface="Arial" pitchFamily="34" charset="0"/>
                <a:cs typeface="Arial" pitchFamily="34" charset="0"/>
              </a:rPr>
              <a:t>On Cellular Botnets: </a:t>
            </a:r>
            <a:br>
              <a:rPr lang="en-US" altLang="zh-TW" sz="3600" dirty="0">
                <a:latin typeface="Arial" pitchFamily="34" charset="0"/>
                <a:cs typeface="Arial" pitchFamily="34" charset="0"/>
              </a:rPr>
            </a:br>
            <a:r>
              <a:rPr lang="en-US" altLang="zh-TW" sz="3600" dirty="0">
                <a:latin typeface="Arial" pitchFamily="34" charset="0"/>
                <a:cs typeface="Arial" pitchFamily="34" charset="0"/>
              </a:rPr>
              <a:t>Measuring the Impact of Malicious </a:t>
            </a:r>
            <a:r>
              <a:rPr lang="en-US" altLang="zh-TW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altLang="zh-TW" sz="3600" dirty="0" smtClean="0">
                <a:latin typeface="Arial" pitchFamily="34" charset="0"/>
                <a:cs typeface="Arial" pitchFamily="34" charset="0"/>
              </a:rPr>
            </a:br>
            <a:r>
              <a:rPr lang="en-US" altLang="zh-TW" sz="3600" dirty="0" smtClean="0">
                <a:latin typeface="Arial" pitchFamily="34" charset="0"/>
                <a:cs typeface="Arial" pitchFamily="34" charset="0"/>
              </a:rPr>
              <a:t>Devices </a:t>
            </a:r>
            <a:r>
              <a:rPr lang="en-US" altLang="zh-TW" sz="3600" dirty="0">
                <a:latin typeface="Arial" pitchFamily="34" charset="0"/>
                <a:cs typeface="Arial" pitchFamily="34" charset="0"/>
              </a:rPr>
              <a:t>on a Cellular Network Core</a:t>
            </a:r>
            <a:endParaRPr lang="ko-KR" alt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883" y="3356992"/>
            <a:ext cx="6400800" cy="1705744"/>
          </a:xfrm>
        </p:spPr>
        <p:txBody>
          <a:bodyPr>
            <a:normAutofit/>
          </a:bodyPr>
          <a:lstStyle/>
          <a:p>
            <a:pPr algn="r"/>
            <a:r>
              <a:rPr lang="en-US" altLang="zh-TW" dirty="0"/>
              <a:t>Patrick </a:t>
            </a:r>
            <a:r>
              <a:rPr lang="en-US" altLang="zh-TW" dirty="0" err="1" smtClean="0"/>
              <a:t>Traynor</a:t>
            </a:r>
            <a:r>
              <a:rPr lang="en-US" altLang="zh-TW" dirty="0" smtClean="0"/>
              <a:t>, Michael </a:t>
            </a:r>
            <a:r>
              <a:rPr lang="en-US" altLang="zh-TW" dirty="0"/>
              <a:t>Lin,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Machigar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Ongtang</a:t>
            </a:r>
            <a:r>
              <a:rPr lang="en-US" altLang="zh-TW" dirty="0"/>
              <a:t>, </a:t>
            </a:r>
            <a:r>
              <a:rPr lang="en-US" altLang="zh-TW" dirty="0" err="1"/>
              <a:t>Vikhyath</a:t>
            </a:r>
            <a:r>
              <a:rPr lang="en-US" altLang="zh-TW" dirty="0"/>
              <a:t> </a:t>
            </a:r>
            <a:r>
              <a:rPr lang="en-US" altLang="zh-TW" dirty="0" err="1"/>
              <a:t>Rao</a:t>
            </a:r>
            <a:r>
              <a:rPr lang="en-US" altLang="zh-TW" dirty="0"/>
              <a:t>, Trent </a:t>
            </a:r>
            <a:r>
              <a:rPr lang="en-US" altLang="zh-TW" dirty="0" smtClean="0"/>
              <a:t>Jaeger,</a:t>
            </a:r>
            <a:br>
              <a:rPr lang="en-US" altLang="zh-TW" dirty="0" smtClean="0"/>
            </a:br>
            <a:r>
              <a:rPr lang="en-US" altLang="zh-TW" dirty="0" smtClean="0"/>
              <a:t>Patrick </a:t>
            </a:r>
            <a:r>
              <a:rPr lang="en-US" altLang="zh-TW" dirty="0"/>
              <a:t>McDaniel and Thomas La </a:t>
            </a:r>
            <a:r>
              <a:rPr lang="en-US" altLang="zh-TW" dirty="0" err="1" smtClean="0"/>
              <a:t>Porta</a:t>
            </a:r>
            <a:endParaRPr lang="en-US" altLang="zh-TW" dirty="0"/>
          </a:p>
          <a:p>
            <a:pPr algn="r"/>
            <a:r>
              <a:rPr lang="en-US" altLang="zh-TW" dirty="0"/>
              <a:t>ACM CCS 2009</a:t>
            </a:r>
            <a:endParaRPr lang="zh-TW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016224" y="5179839"/>
            <a:ext cx="5148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 smtClean="0"/>
              <a:t>Oct. 31th, 2012</a:t>
            </a:r>
          </a:p>
          <a:p>
            <a:pPr algn="ctr"/>
            <a:r>
              <a:rPr lang="en-US" altLang="zh-TW" sz="2000" dirty="0" smtClean="0"/>
              <a:t>Presented by </a:t>
            </a:r>
            <a:r>
              <a:rPr lang="en-US" altLang="zh-TW" sz="2400" b="1" dirty="0" err="1" smtClean="0"/>
              <a:t>YoungGyoun</a:t>
            </a:r>
            <a:r>
              <a:rPr lang="en-US" altLang="zh-TW" sz="2400" b="1" dirty="0" smtClean="0"/>
              <a:t> Moon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433591"/>
            <a:ext cx="6705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 Slides are partially brought from the authors’ presentation in ACM CCS 2009.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Characterizing HLR Performance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Telecom One (TM1) Benchmarking Suite</a:t>
            </a:r>
          </a:p>
          <a:p>
            <a:pPr lvl="1"/>
            <a:r>
              <a:rPr lang="en-US" altLang="zh-TW" sz="2400" dirty="0" err="1"/>
              <a:t>MQTh</a:t>
            </a:r>
            <a:r>
              <a:rPr lang="en-US" altLang="zh-TW" sz="2400" dirty="0"/>
              <a:t>: Maximum Qualified </a:t>
            </a:r>
            <a:r>
              <a:rPr lang="en-US" altLang="zh-TW" sz="2400" dirty="0" smtClean="0"/>
              <a:t>Throughput</a:t>
            </a:r>
            <a:br>
              <a:rPr lang="en-US" altLang="zh-TW" sz="2400" dirty="0" smtClean="0"/>
            </a:br>
            <a:endParaRPr lang="en-US" altLang="zh-TW" sz="2400" dirty="0"/>
          </a:p>
          <a:p>
            <a:r>
              <a:rPr lang="en-US" altLang="zh-TW" sz="2800" dirty="0" smtClean="0"/>
              <a:t>Setting:</a:t>
            </a:r>
            <a:endParaRPr lang="en-US" altLang="zh-TW" sz="2800" dirty="0"/>
          </a:p>
          <a:p>
            <a:pPr lvl="1"/>
            <a:r>
              <a:rPr lang="en-US" altLang="zh-TW" sz="2400" dirty="0"/>
              <a:t>HLR: </a:t>
            </a:r>
          </a:p>
          <a:p>
            <a:pPr lvl="2"/>
            <a:r>
              <a:rPr lang="en-US" altLang="zh-TW" sz="2000" dirty="0"/>
              <a:t>Xeon 2.3 GHz * 2 + 8 GB RAM</a:t>
            </a:r>
          </a:p>
          <a:p>
            <a:pPr lvl="2"/>
            <a:r>
              <a:rPr lang="en-US" altLang="zh-TW" sz="2000" dirty="0"/>
              <a:t>Linux 2.6.22</a:t>
            </a:r>
          </a:p>
          <a:p>
            <a:pPr lvl="2"/>
            <a:r>
              <a:rPr lang="en-US" altLang="zh-TW" sz="2000" dirty="0"/>
              <a:t>MySQL </a:t>
            </a:r>
            <a:r>
              <a:rPr lang="en-US" altLang="zh-TW" sz="2000" dirty="0" smtClean="0"/>
              <a:t>5.0.45 and </a:t>
            </a:r>
            <a:r>
              <a:rPr lang="en-US" altLang="zh-TW" sz="2000" dirty="0" err="1" smtClean="0"/>
              <a:t>SolidDB</a:t>
            </a:r>
            <a:r>
              <a:rPr lang="en-US" altLang="zh-TW" sz="2000" dirty="0" smtClean="0"/>
              <a:t> 6.0</a:t>
            </a:r>
            <a:endParaRPr lang="en-US" altLang="zh-TW" sz="2000" dirty="0"/>
          </a:p>
          <a:p>
            <a:pPr lvl="1"/>
            <a:endParaRPr lang="en-US" altLang="zh-TW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6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Characterizing HLR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Types of HLR service requests</a:t>
            </a:r>
            <a:endParaRPr lang="en-US" altLang="ko-KR" dirty="0" smtClean="0"/>
          </a:p>
          <a:p>
            <a:pPr lvl="1"/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2026146"/>
            <a:ext cx="6112116" cy="298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146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Characterizing HLR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Writing operation vs. Reading operation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or doing BOTH?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8194" name="Picture 2" descr="http://i154.photobucket.com/albums/s244/basket_komputer/wri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2" y="2276872"/>
            <a:ext cx="4078798" cy="27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dn.coolest-gadgets.com/wp-content/uploads/6a00d8341c5dea53ef013487bc654b970c-800w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3662105" cy="32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7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Characterizing HLR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Types of HLR service requests</a:t>
            </a:r>
            <a:endParaRPr lang="en-US" altLang="ko-KR" dirty="0" smtClean="0"/>
          </a:p>
          <a:p>
            <a:pPr lvl="1"/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2026146"/>
            <a:ext cx="6112116" cy="298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Characterizing HLR Performance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40160"/>
            <a:ext cx="8229600" cy="470912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altLang="ko-KR" sz="2800" dirty="0" smtClean="0"/>
              <a:t>HLR throughput for different requests</a:t>
            </a:r>
          </a:p>
          <a:p>
            <a:pPr lvl="1">
              <a:lnSpc>
                <a:spcPct val="114000"/>
              </a:lnSpc>
            </a:pPr>
            <a:r>
              <a:rPr lang="en-US" altLang="ko-KR" dirty="0" smtClean="0"/>
              <a:t>500K subscribers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b="21119"/>
          <a:stretch/>
        </p:blipFill>
        <p:spPr bwMode="auto">
          <a:xfrm>
            <a:off x="755576" y="2276872"/>
            <a:ext cx="6264696" cy="363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그룹 18"/>
          <p:cNvGrpSpPr/>
          <p:nvPr/>
        </p:nvGrpSpPr>
        <p:grpSpPr>
          <a:xfrm>
            <a:off x="1619672" y="4092643"/>
            <a:ext cx="7488832" cy="791361"/>
            <a:chOff x="1547664" y="4509847"/>
            <a:chExt cx="7488832" cy="791361"/>
          </a:xfrm>
        </p:grpSpPr>
        <p:sp>
          <p:nvSpPr>
            <p:cNvPr id="6" name="직사각형 5"/>
            <p:cNvSpPr/>
            <p:nvPr/>
          </p:nvSpPr>
          <p:spPr>
            <a:xfrm>
              <a:off x="1547664" y="4509847"/>
              <a:ext cx="5256584" cy="647345"/>
            </a:xfrm>
            <a:prstGeom prst="rect">
              <a:avLst/>
            </a:prstGeom>
            <a:noFill/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내용 개체 틀 2"/>
            <p:cNvSpPr txBox="1">
              <a:spLocks/>
            </p:cNvSpPr>
            <p:nvPr/>
          </p:nvSpPr>
          <p:spPr>
            <a:xfrm>
              <a:off x="7145560" y="4572744"/>
              <a:ext cx="1890936" cy="72846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Gill Sans MT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Gill Sans MT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Gill Sans MT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Gill Sans MT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Gill Sans MT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4000"/>
                </a:lnSpc>
                <a:buNone/>
              </a:pPr>
              <a:r>
                <a:rPr lang="en-US" altLang="ko-KR" sz="1800" b="1" dirty="0" smtClean="0"/>
                <a:t>Expensive about 5x more</a:t>
              </a:r>
              <a:endParaRPr lang="en-US" altLang="ko-KR" sz="1600" b="1" dirty="0" smtClean="0"/>
            </a:p>
          </p:txBody>
        </p:sp>
        <p:cxnSp>
          <p:nvCxnSpPr>
            <p:cNvPr id="16" name="직선 화살표 연결선 15"/>
            <p:cNvCxnSpPr>
              <a:endCxn id="6" idx="3"/>
            </p:cNvCxnSpPr>
            <p:nvPr/>
          </p:nvCxnSpPr>
          <p:spPr>
            <a:xfrm flipH="1" flipV="1">
              <a:off x="6804248" y="4833520"/>
              <a:ext cx="360040" cy="1076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769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Characterizing HLR Performance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Different commands </a:t>
            </a:r>
            <a:r>
              <a:rPr lang="en-US" altLang="zh-TW" sz="2800" dirty="0" err="1" smtClean="0"/>
              <a:t>vs</a:t>
            </a:r>
            <a:r>
              <a:rPr lang="en-US" altLang="zh-TW" sz="2800" dirty="0" smtClean="0"/>
              <a:t> Number of subscribers</a:t>
            </a:r>
          </a:p>
          <a:p>
            <a:pPr lvl="1"/>
            <a:r>
              <a:rPr lang="en-US" altLang="zh-TW" sz="2400" dirty="0" smtClean="0"/>
              <a:t>MySQL (</a:t>
            </a:r>
            <a:r>
              <a:rPr lang="en-US" altLang="zh-TW" sz="2400" dirty="0"/>
              <a:t>Only caching data and indexes </a:t>
            </a:r>
            <a:r>
              <a:rPr lang="en-US" altLang="zh-TW" sz="2400" dirty="0" smtClean="0"/>
              <a:t>in memory)</a:t>
            </a:r>
            <a:endParaRPr lang="zh-TW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/>
          <a:srcRect b="21930"/>
          <a:stretch/>
        </p:blipFill>
        <p:spPr bwMode="auto">
          <a:xfrm>
            <a:off x="1475656" y="2348880"/>
            <a:ext cx="621808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509970" y="6356350"/>
            <a:ext cx="2133600" cy="365125"/>
          </a:xfrm>
        </p:spPr>
        <p:txBody>
          <a:bodyPr/>
          <a:lstStyle/>
          <a:p>
            <a:fld id="{9CC2917A-A0FC-4C1D-A82C-ACFA6652F6EB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3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Characterizing HLR Performance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Different commands </a:t>
            </a:r>
            <a:r>
              <a:rPr lang="en-US" altLang="zh-TW" sz="2800" dirty="0" err="1" smtClean="0"/>
              <a:t>vs</a:t>
            </a:r>
            <a:r>
              <a:rPr lang="en-US" altLang="zh-TW" sz="2800" dirty="0" smtClean="0"/>
              <a:t> Number of subscribers</a:t>
            </a:r>
          </a:p>
          <a:p>
            <a:pPr lvl="1"/>
            <a:r>
              <a:rPr lang="en-US" altLang="zh-TW" sz="2400" dirty="0" err="1" smtClean="0"/>
              <a:t>SolidDB</a:t>
            </a:r>
            <a:r>
              <a:rPr lang="en-US" altLang="zh-TW" sz="2400" dirty="0" smtClean="0"/>
              <a:t> (All in memory)</a:t>
            </a:r>
            <a:endParaRPr lang="zh-TW" altLang="en-US" dirty="0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509970" y="6356350"/>
            <a:ext cx="2133600" cy="365125"/>
          </a:xfrm>
        </p:spPr>
        <p:txBody>
          <a:bodyPr/>
          <a:lstStyle/>
          <a:p>
            <a:fld id="{9CC2917A-A0FC-4C1D-A82C-ACFA6652F6EB}" type="slidenum">
              <a:rPr lang="ko-KR" altLang="en-US" smtClean="0"/>
              <a:pPr/>
              <a:t>16</a:t>
            </a:fld>
            <a:endParaRPr lang="ko-KR" alt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/>
          <a:srcRect b="17726"/>
          <a:stretch/>
        </p:blipFill>
        <p:spPr bwMode="auto">
          <a:xfrm>
            <a:off x="1403648" y="2339235"/>
            <a:ext cx="6624736" cy="387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2290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Characterizing HLR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68052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Bottom line</a:t>
            </a:r>
          </a:p>
          <a:p>
            <a:pPr lvl="1"/>
            <a:r>
              <a:rPr lang="en-US" altLang="ko-KR" sz="2400" dirty="0" smtClean="0"/>
              <a:t>Selecting certain subsets of requests can improve the efficiency for attack.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More information of core network will be useful.</a:t>
            </a:r>
            <a:br>
              <a:rPr lang="en-US" altLang="ko-KR" sz="2400" dirty="0" smtClean="0"/>
            </a:br>
            <a:r>
              <a:rPr lang="en-US" altLang="ko-KR" sz="2400" dirty="0" smtClean="0"/>
              <a:t>(i.e. which DB used in HLR)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0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Profiling Network Behavior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Measure the impact of the HLR requests on a live network.</a:t>
            </a:r>
          </a:p>
          <a:p>
            <a:endParaRPr lang="en-US" altLang="zh-TW" sz="1600" dirty="0"/>
          </a:p>
          <a:p>
            <a:r>
              <a:rPr lang="en-US" altLang="zh-TW" sz="2800" dirty="0" smtClean="0"/>
              <a:t>Setting</a:t>
            </a:r>
            <a:r>
              <a:rPr lang="en-US" altLang="zh-TW" sz="2800" dirty="0"/>
              <a:t>:</a:t>
            </a:r>
          </a:p>
          <a:p>
            <a:pPr lvl="1"/>
            <a:r>
              <a:rPr lang="en-US" altLang="zh-TW" sz="2400" dirty="0"/>
              <a:t>Nokia 9500 with Symbian S80</a:t>
            </a:r>
          </a:p>
          <a:p>
            <a:pPr lvl="1"/>
            <a:r>
              <a:rPr lang="en-US" altLang="zh-TW" sz="2400" dirty="0"/>
              <a:t>Motorola A1200 with Linux kernel 2.4.20</a:t>
            </a:r>
          </a:p>
          <a:p>
            <a:pPr lvl="1"/>
            <a:r>
              <a:rPr lang="en-US" altLang="zh-TW" sz="2400" dirty="0"/>
              <a:t>Live cellular network</a:t>
            </a:r>
          </a:p>
          <a:p>
            <a:pPr lvl="1"/>
            <a:r>
              <a:rPr lang="en-US" altLang="zh-TW" sz="2400" dirty="0"/>
              <a:t>AT command + </a:t>
            </a:r>
            <a:r>
              <a:rPr lang="en-US" altLang="zh-TW" sz="2400" u="sng" dirty="0"/>
              <a:t>2 sec delay</a:t>
            </a:r>
          </a:p>
          <a:p>
            <a:pPr lvl="2"/>
            <a:r>
              <a:rPr lang="en-US" altLang="zh-TW" sz="2000" dirty="0" smtClean="0"/>
              <a:t>Some </a:t>
            </a:r>
            <a:r>
              <a:rPr lang="en-US" altLang="zh-TW" sz="2000" dirty="0"/>
              <a:t>phones caused extended delays as immediate 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execution</a:t>
            </a:r>
            <a:endParaRPr lang="zh-TW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6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/>
              <a:t>Profiling Network Behavior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579296" cy="45651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dirty="0" smtClean="0"/>
              <a:t>Calculate how much </a:t>
            </a:r>
            <a:r>
              <a:rPr lang="en-US" altLang="zh-TW" b="1" i="1" u="sng" dirty="0" smtClean="0"/>
              <a:t>commands per second </a:t>
            </a:r>
            <a:r>
              <a:rPr lang="en-US" altLang="zh-TW" dirty="0" smtClean="0"/>
              <a:t> available</a:t>
            </a:r>
            <a:br>
              <a:rPr lang="en-US" altLang="zh-TW" dirty="0" smtClean="0"/>
            </a:br>
            <a:r>
              <a:rPr lang="en-US" altLang="zh-TW" dirty="0" smtClean="0"/>
              <a:t>for following 4 commands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GPRS Attach:</a:t>
            </a:r>
            <a:r>
              <a:rPr lang="en-US" altLang="zh-TW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2400" dirty="0" err="1" smtClean="0">
                <a:latin typeface="Consolas" pitchFamily="49" charset="0"/>
                <a:cs typeface="Consolas" pitchFamily="49" charset="0"/>
              </a:rPr>
              <a:t>update_location</a:t>
            </a:r>
            <a:endParaRPr lang="zh-TW" altLang="en-US" sz="2400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Call Waiting:</a:t>
            </a:r>
            <a:r>
              <a:rPr lang="en-US" altLang="ko-KR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2400" dirty="0" err="1" smtClean="0">
                <a:latin typeface="Consolas" pitchFamily="49" charset="0"/>
                <a:cs typeface="Consolas" pitchFamily="49" charset="0"/>
              </a:rPr>
              <a:t>update_subscriber_data</a:t>
            </a:r>
            <a:endParaRPr lang="en-US" altLang="ko-KR" sz="2400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Insert Call Forwarding:  </a:t>
            </a:r>
            <a:r>
              <a:rPr lang="en-US" altLang="ko-KR" sz="2400" dirty="0" err="1" smtClean="0">
                <a:latin typeface="Consolas" pitchFamily="49" charset="0"/>
                <a:cs typeface="Consolas" pitchFamily="49" charset="0"/>
              </a:rPr>
              <a:t>insert_call_forwarding</a:t>
            </a:r>
            <a:endParaRPr lang="en-US" altLang="ko-KR" sz="2400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ko-KR" sz="2400" dirty="0" smtClean="0"/>
              <a:t>Delete Call Forwarding: </a:t>
            </a:r>
            <a:r>
              <a:rPr lang="en-US" altLang="ko-KR" sz="2400" dirty="0" err="1" smtClean="0">
                <a:latin typeface="Consolas" pitchFamily="49" charset="0"/>
                <a:cs typeface="Consolas" pitchFamily="49" charset="0"/>
              </a:rPr>
              <a:t>delete_call_forwarding</a:t>
            </a:r>
            <a:endParaRPr lang="en-US" altLang="ko-KR" sz="2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endParaRPr lang="en-US" altLang="ko-KR" sz="2800" dirty="0"/>
          </a:p>
          <a:p>
            <a:pPr>
              <a:lnSpc>
                <a:spcPct val="120000"/>
              </a:lnSpc>
            </a:pPr>
            <a:endParaRPr lang="en-US" altLang="ko-KR" sz="2800" dirty="0"/>
          </a:p>
          <a:p>
            <a:pPr>
              <a:lnSpc>
                <a:spcPct val="120000"/>
              </a:lnSpc>
            </a:pP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15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04056"/>
          </a:xfrm>
        </p:spPr>
        <p:txBody>
          <a:bodyPr>
            <a:noAutofit/>
          </a:bodyPr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896544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Botnet</a:t>
            </a:r>
          </a:p>
          <a:p>
            <a:pPr lvl="1"/>
            <a:r>
              <a:rPr lang="en-US" altLang="ko-KR" sz="2400" dirty="0" smtClean="0"/>
              <a:t>A set of compromised network-connected machines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6" name="Picture 4" descr="File:Botnet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92" y="2363417"/>
            <a:ext cx="494400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8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(1) GPRS Attach: </a:t>
            </a:r>
            <a:r>
              <a:rPr lang="en-US" altLang="ko-KR" dirty="0" err="1" smtClean="0"/>
              <a:t>update_location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Caching algorithm</a:t>
            </a:r>
          </a:p>
          <a:p>
            <a:pPr lvl="1"/>
            <a:r>
              <a:rPr lang="en-US" altLang="ko-KR" sz="2400" dirty="0" smtClean="0"/>
              <a:t>Grouping 5 commands into one vector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20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227" y="2852936"/>
            <a:ext cx="789106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직사각형 6"/>
          <p:cNvSpPr/>
          <p:nvPr/>
        </p:nvSpPr>
        <p:spPr>
          <a:xfrm>
            <a:off x="467544" y="314096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39552" y="38610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39552" y="486916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51520" y="486916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51520" y="38610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26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6.33673E-6 C 0.02396 0.00138 0.04896 0.00277 0.07274 0.00878 C 0.08351 0.01156 0.09618 0.01433 0.10521 0.02266 C 0.10607 0.02428 0.1066 0.02636 0.10781 0.02775 C 0.11024 0.03052 0.11562 0.03468 0.11562 0.03468 C 0.11719 0.03769 0.12673 0.05504 0.12726 0.0555 C 0.13646 0.06359 0.14496 0.06637 0.1559 0.06937 C 0.19184 0.06776 0.19948 0.06729 0.22864 0.0555 C 0.23698 0.0481 0.24618 0.0407 0.2533 0.03121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14 0.00324 C -0.01354 0.00347 -0.00104 0.0044 0.0033 0.00671 C 0.01389 0.01203 0.02344 0.01966 0.03438 0.02405 C 0.04254 0.02729 0.05104 0.02868 0.05903 0.03261 C 0.07483 0.05296 0.10729 0.05227 0.12657 0.05343 C 0.13959 0.05227 0.15261 0.05181 0.16563 0.04996 C 0.17691 0.04834 0.18629 0.04047 0.1967 0.03608 C 0.20469 0.02891 0.21302 0.0222 0.21997 0.01365 C 0.22518 0.00763 0.229 -0.00069 0.2342 -0.00555 C 0.23629 -0.01272 0.23907 -0.01896 0.2408 -0.02613 C 0.24115 -0.04186 0.24341 -0.06683 0.24341 -0.0851 " pathEditMode="relative" ptsTypes="f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22664E-6 C 0.00937 0.00394 0.01909 0.00116 0.02847 0.00509 C 0.03333 0.01157 0.04184 0.02313 0.04809 0.02591 C 0.06493 0.03308 0.0835 0.03539 0.10121 0.03793 C 0.11093 0.0414 0.13107 0.04325 0.13107 0.04325 C 0.15503 0.0421 0.16284 0.04418 0.18055 0.03793 C 0.18628 0.03262 0.19218 0.03331 0.19739 0.02591 C 0.21093 0.00695 0.19149 0.03516 0.20382 0.01365 C 0.20833 0.00602 0.21354 -0.00138 0.21823 -0.00878 C 0.22239 -0.01549 0.22621 -0.02243 0.22986 -0.0296 C 0.23073 -0.03121 0.23246 -0.03468 0.23246 -0.03468 C 0.2342 -0.04185 0.23715 -0.04925 0.24027 -0.0555 C 0.24253 -0.06498 0.24774 -0.07307 0.25191 -0.0814 C 0.25364 -0.08487 0.25711 -0.09181 0.25711 -0.09181 C 0.25868 -0.09851 0.25746 -0.09574 0.26093 -0.10036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C 0.02726 0.00046 0.05434 0.00046 0.0816 0.00115 C 0.08906 0.00138 0.09479 0.0074 0.10069 0.01226 C 0.10972 0.01967 0.11944 0.02615 0.12743 0.03541 C 0.13368 0.04259 0.13906 0.05324 0.14583 0.05879 C 0.14879 0.06527 0.15538 0.06944 0.1599 0.0743 C 0.16146 0.07592 0.16372 0.07662 0.16493 0.07893 C 0.16684 0.08263 0.16823 0.08425 0.17153 0.08541 C 0.17431 0.08796 0.17604 0.09074 0.17917 0.09212 C 0.18247 0.09699 0.19427 0.10671 0.19913 0.10879 C 0.20104 0.11064 0.21076 0.11875 0.2125 0.11875 " pathEditMode="relative" rAng="0" ptsTypes="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C 0.01858 0.00046 0.03733 0.00046 0.0559 0.00115 C 0.06493 0.00162 0.07344 0.01412 0.08177 0.01782 C 0.08264 0.01898 0.08334 0.02013 0.0842 0.02106 C 0.08577 0.02268 0.08785 0.02384 0.08924 0.02569 C 0.09427 0.03217 0.1 0.03935 0.10677 0.04236 C 0.10903 0.04722 0.11268 0.04884 0.1158 0.05231 C 0.1217 0.05879 0.12795 0.06851 0.13594 0.07013 C 0.1441 0.07176 0.13924 0.07083 0.15087 0.07222 C 0.16979 0.07152 0.18663 0.07176 0.20417 0.06342 C 0.21215 0.06388 0.22049 0.06319 0.2283 0.06551 C 0.23698 0.06805 0.24549 0.07338 0.25417 0.07662 C 0.25521 0.08773 0.25313 0.08449 0.25677 0.08888 " pathEditMode="relative" ptsTypes="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11 0.01365 L 0.43299 0.0115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1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952 -0.09445 L 0.43316 -0.099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74" y="-2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0.11551 L 0.44896 -0.1155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58 0.19398 L 0.46458 0.189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27 0.06296 L 0.44896 0.0629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(1) GPRS </a:t>
            </a:r>
            <a:r>
              <a:rPr lang="en-US" altLang="ko-KR" dirty="0" smtClean="0"/>
              <a:t>Attach: </a:t>
            </a:r>
            <a:r>
              <a:rPr lang="en-US" altLang="ko-KR" dirty="0" err="1" smtClean="0"/>
              <a:t>update_location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Average response time from HLR (peak)</a:t>
            </a:r>
          </a:p>
          <a:p>
            <a:pPr marL="457200" lvl="1" indent="0">
              <a:buNone/>
            </a:pPr>
            <a:r>
              <a:rPr lang="en-US" altLang="ko-KR" sz="2400" dirty="0" smtClean="0"/>
              <a:t>=  3 seconds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21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b="21471"/>
          <a:stretch/>
        </p:blipFill>
        <p:spPr bwMode="auto">
          <a:xfrm>
            <a:off x="1547664" y="2420888"/>
            <a:ext cx="5841954" cy="341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32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(1) GPRS </a:t>
            </a:r>
            <a:r>
              <a:rPr lang="en-US" altLang="ko-KR" dirty="0" smtClean="0"/>
              <a:t>Attach: </a:t>
            </a:r>
            <a:r>
              <a:rPr lang="en-US" altLang="ko-KR" dirty="0" err="1" smtClean="0"/>
              <a:t>update_location</a:t>
            </a:r>
            <a:endParaRPr lang="zh-TW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70912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Turnaround time</a:t>
            </a:r>
          </a:p>
          <a:p>
            <a:pPr lvl="1"/>
            <a:r>
              <a:rPr lang="en-US" altLang="ko-KR" sz="2400" dirty="0" smtClean="0"/>
              <a:t>3 sec response time + 2 sec command delay</a:t>
            </a:r>
          </a:p>
          <a:p>
            <a:pPr lvl="1"/>
            <a:r>
              <a:rPr lang="en-US" altLang="ko-KR" sz="2400" dirty="0" smtClean="0"/>
              <a:t>0.2 commands per second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But, Only one of five commands reaches the HLR</a:t>
            </a:r>
          </a:p>
          <a:p>
            <a:pPr lvl="1"/>
            <a:r>
              <a:rPr lang="en-US" altLang="ko-KR" sz="2400" dirty="0" smtClean="0"/>
              <a:t>0.2 / 5 = </a:t>
            </a:r>
            <a:r>
              <a:rPr lang="en-US" altLang="ko-KR" sz="2400" b="1" dirty="0" smtClean="0"/>
              <a:t>0.04 commands per second</a:t>
            </a:r>
          </a:p>
          <a:p>
            <a:pPr lvl="1"/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2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(2) </a:t>
            </a:r>
            <a:r>
              <a:rPr lang="en-US" altLang="zh-TW" dirty="0" smtClean="0"/>
              <a:t>Call Waiting: </a:t>
            </a:r>
            <a:r>
              <a:rPr lang="en-US" altLang="zh-TW" dirty="0" err="1" smtClean="0"/>
              <a:t>update_subscriber_data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709120"/>
          </a:xfrm>
        </p:spPr>
        <p:txBody>
          <a:bodyPr/>
          <a:lstStyle/>
          <a:p>
            <a:r>
              <a:rPr lang="en-US" altLang="ko-KR" sz="2800" dirty="0" smtClean="0"/>
              <a:t>Average response time</a:t>
            </a:r>
          </a:p>
          <a:p>
            <a:pPr lvl="1"/>
            <a:r>
              <a:rPr lang="en-US" altLang="ko-KR" dirty="0" smtClean="0"/>
              <a:t>2.5</a:t>
            </a:r>
            <a:r>
              <a:rPr lang="en-US" altLang="ko-KR" sz="2000" dirty="0" smtClean="0"/>
              <a:t> seconds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23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/>
          <a:srcRect b="9589"/>
          <a:stretch/>
        </p:blipFill>
        <p:spPr bwMode="auto">
          <a:xfrm>
            <a:off x="1719786" y="2704688"/>
            <a:ext cx="5760640" cy="353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09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04056"/>
          </a:xfrm>
        </p:spPr>
        <p:txBody>
          <a:bodyPr>
            <a:noAutofit/>
          </a:bodyPr>
          <a:lstStyle/>
          <a:p>
            <a:r>
              <a:rPr lang="en-US" altLang="zh-TW" sz="2600" dirty="0" smtClean="0"/>
              <a:t>(3) </a:t>
            </a:r>
            <a:r>
              <a:rPr lang="en-US" altLang="zh-TW" sz="2600" dirty="0" err="1" smtClean="0"/>
              <a:t>insert_call_forwarding</a:t>
            </a:r>
            <a:r>
              <a:rPr lang="en-US" altLang="zh-TW" sz="2600" dirty="0" smtClean="0"/>
              <a:t> </a:t>
            </a:r>
            <a:r>
              <a:rPr lang="en-US" altLang="zh-TW" sz="2600" dirty="0"/>
              <a:t>/ </a:t>
            </a:r>
            <a:r>
              <a:rPr lang="en-US" altLang="zh-TW" sz="2600" dirty="0" smtClean="0"/>
              <a:t>(4) </a:t>
            </a:r>
            <a:r>
              <a:rPr lang="en-US" altLang="zh-TW" sz="2600" dirty="0" err="1" smtClean="0"/>
              <a:t>delete_call_forwarding</a:t>
            </a:r>
            <a:endParaRPr lang="en-US" altLang="zh-TW" sz="2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70912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Average </a:t>
            </a:r>
            <a:r>
              <a:rPr lang="en-US" altLang="ko-KR" sz="2800" dirty="0"/>
              <a:t>response </a:t>
            </a:r>
            <a:r>
              <a:rPr lang="en-US" altLang="ko-KR" sz="2800" dirty="0" smtClean="0"/>
              <a:t>time</a:t>
            </a:r>
          </a:p>
          <a:p>
            <a:pPr lvl="1"/>
            <a:r>
              <a:rPr lang="en-US" altLang="ko-KR" dirty="0" smtClean="0"/>
              <a:t>Insert : 2.7 sec                             - Delete : 2.5 sec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24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b="12767"/>
          <a:stretch/>
        </p:blipFill>
        <p:spPr bwMode="auto">
          <a:xfrm>
            <a:off x="294953" y="2996952"/>
            <a:ext cx="4257997" cy="252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/>
          <a:srcRect b="10106"/>
          <a:stretch/>
        </p:blipFill>
        <p:spPr bwMode="auto">
          <a:xfrm>
            <a:off x="4479622" y="3011181"/>
            <a:ext cx="4412858" cy="265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52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dirty="0" smtClean="0"/>
              <a:t>Comparison</a:t>
            </a:r>
            <a:endParaRPr lang="zh-TW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09120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Turnaround time</a:t>
            </a:r>
          </a:p>
          <a:p>
            <a:pPr lvl="1"/>
            <a:r>
              <a:rPr lang="en-US" altLang="ko-KR" sz="2400" dirty="0" err="1" smtClean="0"/>
              <a:t>update_location</a:t>
            </a:r>
            <a:r>
              <a:rPr lang="en-US" altLang="ko-KR" sz="2400" dirty="0" smtClean="0"/>
              <a:t> : 0.04 commands/sec</a:t>
            </a:r>
          </a:p>
          <a:p>
            <a:pPr lvl="1"/>
            <a:r>
              <a:rPr lang="en-US" altLang="ko-KR" sz="2400" dirty="0" err="1" smtClean="0"/>
              <a:t>update_subscriber_data</a:t>
            </a:r>
            <a:r>
              <a:rPr lang="en-US" altLang="ko-KR" sz="2400" dirty="0" smtClean="0"/>
              <a:t> : 0.22 commands/sec</a:t>
            </a:r>
          </a:p>
          <a:p>
            <a:pPr lvl="1"/>
            <a:r>
              <a:rPr lang="en-US" altLang="ko-KR" sz="2400" dirty="0" err="1" smtClean="0"/>
              <a:t>insert_call_forwarding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: 0.21 </a:t>
            </a:r>
            <a:r>
              <a:rPr lang="en-US" altLang="ko-KR" sz="2400" dirty="0" smtClean="0"/>
              <a:t>commands/sec</a:t>
            </a:r>
            <a:endParaRPr lang="en-US" altLang="ko-KR" sz="2400" dirty="0"/>
          </a:p>
          <a:p>
            <a:pPr lvl="1"/>
            <a:r>
              <a:rPr lang="en-US" altLang="ko-KR" sz="2400" dirty="0" err="1" smtClean="0"/>
              <a:t>delete_call_forwarding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: 0.19 </a:t>
            </a:r>
            <a:r>
              <a:rPr lang="en-US" altLang="ko-KR" sz="2400" dirty="0" smtClean="0"/>
              <a:t>commands/sec</a:t>
            </a:r>
            <a:br>
              <a:rPr lang="en-US" altLang="ko-KR" sz="2400" dirty="0" smtClean="0"/>
            </a:br>
            <a:endParaRPr lang="en-US" altLang="ko-KR" sz="2400" dirty="0" smtClean="0"/>
          </a:p>
          <a:p>
            <a:pPr marL="457200" lvl="1" indent="0">
              <a:buNone/>
            </a:pPr>
            <a:endParaRPr lang="en-US" altLang="ko-KR" sz="2400" dirty="0"/>
          </a:p>
          <a:p>
            <a:pPr lvl="1"/>
            <a:r>
              <a:rPr lang="en-US" altLang="ko-KR" sz="2400" dirty="0" smtClean="0"/>
              <a:t>Choose </a:t>
            </a:r>
            <a:r>
              <a:rPr lang="en-US" altLang="ko-KR" sz="2400" b="1" dirty="0" err="1" smtClean="0"/>
              <a:t>insert_call_forwarding</a:t>
            </a:r>
            <a:endParaRPr lang="en-US" altLang="ko-KR" sz="2400" b="1" dirty="0" smtClean="0"/>
          </a:p>
          <a:p>
            <a:pPr lvl="1"/>
            <a:endParaRPr lang="en-US" altLang="ko-KR" sz="2400" dirty="0"/>
          </a:p>
          <a:p>
            <a:endParaRPr lang="en-US" altLang="ko-KR" sz="2800" dirty="0"/>
          </a:p>
          <a:p>
            <a:pPr lvl="1"/>
            <a:endParaRPr lang="en-US" altLang="ko-KR" sz="2400" dirty="0" smtClean="0"/>
          </a:p>
          <a:p>
            <a:pPr lvl="1"/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31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Measuring the Attack Impacts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196752"/>
            <a:ext cx="8579296" cy="456510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dirty="0"/>
              <a:t>The effect of an attack on </a:t>
            </a:r>
            <a:r>
              <a:rPr lang="en-US" altLang="zh-TW" dirty="0" smtClean="0"/>
              <a:t>HLR</a:t>
            </a:r>
            <a:r>
              <a:rPr lang="en-US" altLang="zh-TW" dirty="0"/>
              <a:t> </a:t>
            </a:r>
            <a:r>
              <a:rPr lang="en-US" altLang="zh-TW" dirty="0" smtClean="0"/>
              <a:t>(using MySQL)</a:t>
            </a:r>
          </a:p>
          <a:p>
            <a:pPr lvl="1">
              <a:lnSpc>
                <a:spcPct val="120000"/>
              </a:lnSpc>
            </a:pPr>
            <a:r>
              <a:rPr lang="en-US" altLang="zh-TW" dirty="0" smtClean="0"/>
              <a:t>Attack traffic consists of </a:t>
            </a:r>
            <a:r>
              <a:rPr lang="en-US" altLang="zh-TW" b="1" dirty="0" err="1" smtClean="0"/>
              <a:t>insert_call_forwarding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query</a:t>
            </a:r>
          </a:p>
          <a:p>
            <a:pPr lvl="1">
              <a:lnSpc>
                <a:spcPct val="120000"/>
              </a:lnSpc>
            </a:pPr>
            <a:r>
              <a:rPr lang="en-US" altLang="zh-TW" dirty="0" smtClean="0"/>
              <a:t>with </a:t>
            </a:r>
            <a:r>
              <a:rPr lang="en-US" altLang="zh-TW" dirty="0"/>
              <a:t>1 million </a:t>
            </a:r>
            <a:r>
              <a:rPr lang="en-US" altLang="zh-TW" dirty="0" smtClean="0"/>
              <a:t>users</a:t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26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t="2286" b="22879"/>
          <a:stretch/>
        </p:blipFill>
        <p:spPr bwMode="auto">
          <a:xfrm>
            <a:off x="1835696" y="2780928"/>
            <a:ext cx="5629123" cy="329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21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Measuring the Attack Impacts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196752"/>
            <a:ext cx="8579296" cy="4565104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dirty="0"/>
              <a:t>The effect of an attack on </a:t>
            </a:r>
            <a:r>
              <a:rPr lang="en-US" altLang="zh-TW" dirty="0" smtClean="0"/>
              <a:t>HLR</a:t>
            </a:r>
            <a:r>
              <a:rPr lang="en-US" altLang="zh-TW" dirty="0"/>
              <a:t> </a:t>
            </a:r>
            <a:r>
              <a:rPr lang="en-US" altLang="zh-TW" dirty="0" smtClean="0"/>
              <a:t>(using </a:t>
            </a:r>
            <a:r>
              <a:rPr lang="en-US" altLang="zh-TW" dirty="0" err="1" smtClean="0"/>
              <a:t>SolidDB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altLang="zh-TW" dirty="0" smtClean="0"/>
              <a:t>with 1 million users</a:t>
            </a:r>
            <a:br>
              <a:rPr lang="en-US" altLang="zh-TW" dirty="0" smtClean="0"/>
            </a:br>
            <a:endParaRPr lang="en-US" altLang="zh-TW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27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/>
          <a:srcRect b="25813"/>
          <a:stretch/>
        </p:blipFill>
        <p:spPr bwMode="auto">
          <a:xfrm>
            <a:off x="1835696" y="2564904"/>
            <a:ext cx="5962696" cy="346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15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Measuring the Attack Impacts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28800"/>
            <a:ext cx="8579296" cy="45651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TW" sz="2600" dirty="0" smtClean="0"/>
              <a:t># of infected phones required to shutdown HLR</a:t>
            </a:r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MySQL with Normal condition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Requires 2500 TPS of attack traffic</a:t>
            </a:r>
            <a:endParaRPr lang="en-US" altLang="zh-TW" sz="2000" dirty="0"/>
          </a:p>
          <a:p>
            <a:pPr marL="914400" lvl="2" indent="0">
              <a:lnSpc>
                <a:spcPct val="120000"/>
              </a:lnSpc>
              <a:buNone/>
            </a:pPr>
            <a:r>
              <a:rPr lang="en-US" altLang="zh-TW" sz="2000" dirty="0" smtClean="0"/>
              <a:t>    = 11750 </a:t>
            </a:r>
            <a:r>
              <a:rPr lang="en-US" altLang="zh-TW" sz="2000" dirty="0"/>
              <a:t>infected mobile </a:t>
            </a:r>
            <a:r>
              <a:rPr lang="en-US" altLang="zh-TW" sz="2000" dirty="0" smtClean="0"/>
              <a:t>phones (</a:t>
            </a:r>
            <a:r>
              <a:rPr lang="en-US" altLang="zh-TW" sz="2000" b="1" dirty="0" smtClean="0"/>
              <a:t>1.2% of total</a:t>
            </a:r>
            <a:r>
              <a:rPr lang="en-US" altLang="zh-TW" sz="2000" dirty="0" smtClean="0"/>
              <a:t>)</a:t>
            </a:r>
            <a:endParaRPr lang="en-US" altLang="zh-TW" sz="2000" dirty="0"/>
          </a:p>
          <a:p>
            <a:pPr lvl="1">
              <a:lnSpc>
                <a:spcPct val="120000"/>
              </a:lnSpc>
            </a:pPr>
            <a:r>
              <a:rPr lang="en-US" altLang="zh-TW" sz="2400" dirty="0" smtClean="0"/>
              <a:t>MySQL with High traffic</a:t>
            </a:r>
          </a:p>
          <a:p>
            <a:pPr lvl="2">
              <a:lnSpc>
                <a:spcPct val="120000"/>
              </a:lnSpc>
            </a:pPr>
            <a:r>
              <a:rPr lang="en-US" altLang="zh-TW" sz="2000" dirty="0" smtClean="0"/>
              <a:t>Requires 5000TPS of the attack traffic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en-US" altLang="zh-TW" sz="2000" dirty="0" smtClean="0"/>
              <a:t>   = 23500 </a:t>
            </a:r>
            <a:r>
              <a:rPr lang="en-US" altLang="zh-TW" sz="2000" dirty="0"/>
              <a:t>infected mobile </a:t>
            </a:r>
            <a:r>
              <a:rPr lang="en-US" altLang="zh-TW" sz="2000" dirty="0" smtClean="0"/>
              <a:t>phones (2.4% of total)</a:t>
            </a:r>
          </a:p>
          <a:p>
            <a:pPr lvl="1"/>
            <a:r>
              <a:rPr lang="en-US" altLang="zh-TW" sz="2400" dirty="0" err="1"/>
              <a:t>SolidDB</a:t>
            </a:r>
            <a:r>
              <a:rPr lang="en-US" altLang="zh-TW" sz="2400" dirty="0"/>
              <a:t>:</a:t>
            </a:r>
          </a:p>
          <a:p>
            <a:pPr lvl="2"/>
            <a:r>
              <a:rPr lang="en-US" altLang="zh-TW" sz="2000" dirty="0"/>
              <a:t>141000 infected mobile </a:t>
            </a:r>
            <a:r>
              <a:rPr lang="en-US" altLang="zh-TW" sz="2000" dirty="0" smtClean="0"/>
              <a:t>phones (14.1% of total)</a:t>
            </a:r>
            <a:endParaRPr lang="zh-TW" altLang="en-US" sz="2000" dirty="0"/>
          </a:p>
          <a:p>
            <a:pPr marL="914400" lvl="2" indent="0">
              <a:lnSpc>
                <a:spcPct val="120000"/>
              </a:lnSpc>
              <a:buNone/>
            </a:pPr>
            <a:endParaRPr lang="en-US" altLang="zh-TW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8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Avoiding Wireless Bottlenecks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Wireless portion of the cellular network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29</a:t>
            </a:fld>
            <a:endParaRPr lang="ko-KR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/>
          <a:srcRect l="44155"/>
          <a:stretch/>
        </p:blipFill>
        <p:spPr bwMode="auto">
          <a:xfrm>
            <a:off x="1475656" y="2084573"/>
            <a:ext cx="5616624" cy="33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/>
          <a:srcRect l="92265" t="26744" r="1318" b="50854"/>
          <a:stretch/>
        </p:blipFill>
        <p:spPr bwMode="auto">
          <a:xfrm>
            <a:off x="6372200" y="3757146"/>
            <a:ext cx="645401" cy="74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/>
          <a:srcRect l="92265" t="26744" r="1318" b="50854"/>
          <a:stretch/>
        </p:blipFill>
        <p:spPr bwMode="auto">
          <a:xfrm>
            <a:off x="6372199" y="2138929"/>
            <a:ext cx="645401" cy="74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직선 화살표 연결선 9"/>
          <p:cNvCxnSpPr/>
          <p:nvPr/>
        </p:nvCxnSpPr>
        <p:spPr>
          <a:xfrm flipH="1">
            <a:off x="5580112" y="2636912"/>
            <a:ext cx="792088" cy="6480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 flipV="1">
            <a:off x="5580112" y="3573016"/>
            <a:ext cx="792088" cy="6480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곱셈 기호 16"/>
          <p:cNvSpPr/>
          <p:nvPr/>
        </p:nvSpPr>
        <p:spPr>
          <a:xfrm>
            <a:off x="4740504" y="3254235"/>
            <a:ext cx="1119696" cy="1078326"/>
          </a:xfrm>
          <a:prstGeom prst="mathMultiply">
            <a:avLst>
              <a:gd name="adj1" fmla="val 129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곱셈 기호 17"/>
          <p:cNvSpPr/>
          <p:nvPr/>
        </p:nvSpPr>
        <p:spPr>
          <a:xfrm>
            <a:off x="2411760" y="3736583"/>
            <a:ext cx="1119696" cy="1078326"/>
          </a:xfrm>
          <a:prstGeom prst="mathMultiply">
            <a:avLst>
              <a:gd name="adj1" fmla="val 129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74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Botnet (cont</a:t>
            </a:r>
            <a:r>
              <a:rPr lang="en-US" altLang="ko-KR" sz="2800" dirty="0"/>
              <a:t>.</a:t>
            </a:r>
            <a:r>
              <a:rPr lang="en-US" altLang="ko-KR" sz="2800" dirty="0" smtClean="0"/>
              <a:t>)</a:t>
            </a:r>
          </a:p>
          <a:p>
            <a:pPr lvl="1"/>
            <a:r>
              <a:rPr lang="en-US" altLang="ko-KR" sz="2400" dirty="0" smtClean="0"/>
              <a:t>Spamming</a:t>
            </a:r>
          </a:p>
          <a:p>
            <a:pPr lvl="1"/>
            <a:r>
              <a:rPr lang="en-US" altLang="ko-KR" sz="2400" dirty="0" err="1" smtClean="0"/>
              <a:t>DDoS</a:t>
            </a:r>
            <a:r>
              <a:rPr lang="en-US" altLang="ko-KR" sz="2400" dirty="0" smtClean="0"/>
              <a:t> (Distributed Denial-of-Service)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Cellular network vs. Internet network</a:t>
            </a:r>
          </a:p>
          <a:p>
            <a:pPr lvl="1"/>
            <a:r>
              <a:rPr lang="en-US" altLang="ko-KR" sz="2400" dirty="0" smtClean="0"/>
              <a:t>Centralized structure vs. Distributed structure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smtClean="0"/>
              <a:t>Let’s break down cellular network using cellular botnets!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91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Avoiding Wireless Bottlenecks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Wireless portion of the cellular network</a:t>
            </a:r>
          </a:p>
          <a:p>
            <a:pPr lvl="1"/>
            <a:r>
              <a:rPr lang="en-US" altLang="ko-KR" sz="2400" dirty="0" smtClean="0"/>
              <a:t>Possibility of congestion in two channels: RACH and SDCCH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RACH (Random Access Channel)</a:t>
            </a:r>
          </a:p>
          <a:p>
            <a:pPr lvl="2"/>
            <a:r>
              <a:rPr lang="en-US" altLang="ko-KR" sz="2200" dirty="0" smtClean="0"/>
              <a:t>The attack would need to be distributed over α base stations:</a:t>
            </a:r>
          </a:p>
          <a:p>
            <a:pPr lvl="2"/>
            <a:endParaRPr lang="ko-KR" altLang="en-US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30</a:t>
            </a:fld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22645"/>
              </p:ext>
            </p:extLst>
          </p:nvPr>
        </p:nvGraphicFramePr>
        <p:xfrm>
          <a:off x="1763688" y="4437112"/>
          <a:ext cx="615156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959100" imgH="584200" progId="Equation.3">
                  <p:embed/>
                </p:oleObj>
              </mc:Choice>
              <mc:Fallback>
                <p:oleObj name="Equation" r:id="rId3" imgW="29591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437112"/>
                        <a:ext cx="615156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98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Avoiding Wireless Bottlenecks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600" dirty="0"/>
              <a:t>SDDCH </a:t>
            </a:r>
            <a:r>
              <a:rPr lang="en-US" altLang="ko-KR" sz="2600" dirty="0" smtClean="0"/>
              <a:t>(Standalone </a:t>
            </a:r>
            <a:r>
              <a:rPr lang="en-US" altLang="ko-KR" sz="2600" dirty="0"/>
              <a:t>Dedicated Control </a:t>
            </a:r>
            <a:r>
              <a:rPr lang="en-US" altLang="ko-KR" sz="2600" dirty="0" smtClean="0"/>
              <a:t>Channels)</a:t>
            </a:r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pPr marL="0" indent="0">
              <a:buNone/>
            </a:pPr>
            <a:r>
              <a:rPr lang="en-US" altLang="ko-KR" sz="2600" dirty="0" smtClean="0"/>
              <a:t/>
            </a:r>
            <a:br>
              <a:rPr lang="en-US" altLang="ko-KR" sz="2600" dirty="0" smtClean="0"/>
            </a:br>
            <a:endParaRPr lang="en-US" altLang="ko-KR" sz="2600" dirty="0" smtClean="0"/>
          </a:p>
          <a:p>
            <a:endParaRPr lang="en-US" altLang="ko-KR" sz="2600" dirty="0"/>
          </a:p>
          <a:p>
            <a:r>
              <a:rPr lang="en-US" altLang="ko-KR" sz="2600" dirty="0" smtClean="0"/>
              <a:t>Then, how to distribute and control infected phones over &gt; 375 base stations?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31</a:t>
            </a:fld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73778"/>
              </p:ext>
            </p:extLst>
          </p:nvPr>
        </p:nvGraphicFramePr>
        <p:xfrm>
          <a:off x="2555776" y="1916832"/>
          <a:ext cx="4193657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171700" imgH="1155700" progId="Equation.3">
                  <p:embed/>
                </p:oleObj>
              </mc:Choice>
              <mc:Fallback>
                <p:oleObj name="Equation" r:id="rId3" imgW="2171700" imgH="11557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916832"/>
                        <a:ext cx="4193657" cy="2232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dirty="0"/>
              <a:t>Command and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Internet Coordination</a:t>
            </a:r>
          </a:p>
          <a:p>
            <a:pPr lvl="1"/>
            <a:r>
              <a:rPr lang="en-US" altLang="zh-TW" sz="2400" dirty="0"/>
              <a:t>3G / </a:t>
            </a:r>
            <a:r>
              <a:rPr lang="en-US" altLang="zh-TW" sz="2400" dirty="0" err="1" smtClean="0"/>
              <a:t>WiFi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 (we now have smartphones!)</a:t>
            </a:r>
            <a:endParaRPr lang="en-US" altLang="zh-TW" sz="2400" dirty="0"/>
          </a:p>
          <a:p>
            <a:r>
              <a:rPr lang="en-US" altLang="zh-TW" sz="2800" dirty="0"/>
              <a:t>Local Wireless Coordination</a:t>
            </a:r>
          </a:p>
          <a:p>
            <a:pPr lvl="1"/>
            <a:r>
              <a:rPr lang="en-US" altLang="zh-TW" sz="2400" dirty="0" smtClean="0"/>
              <a:t>Bluetooth</a:t>
            </a:r>
            <a:endParaRPr lang="en-US" altLang="zh-TW" sz="2400" dirty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Indirect </a:t>
            </a:r>
            <a:r>
              <a:rPr lang="en-US" altLang="zh-TW" sz="2800" dirty="0"/>
              <a:t>Local Coordination</a:t>
            </a:r>
          </a:p>
          <a:p>
            <a:pPr lvl="1"/>
            <a:r>
              <a:rPr lang="en-US" altLang="zh-TW" sz="2400" dirty="0"/>
              <a:t>Via </a:t>
            </a:r>
            <a:r>
              <a:rPr lang="en-US" altLang="zh-TW" sz="2400" dirty="0" smtClean="0"/>
              <a:t>RACH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Suggestion: use exponential back-off algorithm</a:t>
            </a:r>
          </a:p>
          <a:p>
            <a:pPr lvl="2"/>
            <a:r>
              <a:rPr lang="en-US" altLang="zh-TW" sz="2400" dirty="0" smtClean="0"/>
              <a:t>to rapidly react to channel conditions</a:t>
            </a:r>
            <a:endParaRPr lang="en-US" altLang="zh-TW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6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Possible Mitigations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HLR </a:t>
            </a:r>
            <a:r>
              <a:rPr lang="en-US" altLang="ko-KR" sz="2800" dirty="0" smtClean="0"/>
              <a:t>Replication</a:t>
            </a:r>
          </a:p>
          <a:p>
            <a:pPr lvl="1"/>
            <a:r>
              <a:rPr lang="en-US" altLang="ko-KR" sz="2400" dirty="0" smtClean="0"/>
              <a:t>Common way of defending </a:t>
            </a:r>
            <a:r>
              <a:rPr lang="en-US" altLang="ko-KR" sz="2400" dirty="0" err="1" smtClean="0"/>
              <a:t>DoS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atttack</a:t>
            </a:r>
            <a:endParaRPr lang="en-US" altLang="ko-KR" sz="2400" dirty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Use robust database system</a:t>
            </a:r>
          </a:p>
          <a:p>
            <a:pPr lvl="1"/>
            <a:r>
              <a:rPr lang="en-US" altLang="ko-KR" sz="2400" dirty="0" smtClean="0"/>
              <a:t>i.e. </a:t>
            </a:r>
            <a:r>
              <a:rPr lang="en-US" altLang="ko-KR" sz="2400" dirty="0" err="1" smtClean="0"/>
              <a:t>SolidDB</a:t>
            </a:r>
            <a:r>
              <a:rPr lang="en-US" altLang="ko-KR" sz="2400" dirty="0" smtClean="0"/>
              <a:t> than MySQL</a:t>
            </a:r>
            <a:endParaRPr lang="en-US" altLang="ko-KR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Filtering</a:t>
            </a:r>
          </a:p>
          <a:p>
            <a:pPr lvl="1"/>
            <a:r>
              <a:rPr lang="en-US" altLang="ko-KR" sz="2400" dirty="0" smtClean="0"/>
              <a:t>i.e. When a large volume of </a:t>
            </a:r>
            <a:r>
              <a:rPr lang="en-US" altLang="ko-KR" sz="2400" b="1" dirty="0" err="1" smtClean="0">
                <a:latin typeface="Courier New" pitchFamily="49" charset="0"/>
                <a:cs typeface="Courier New" pitchFamily="49" charset="0"/>
              </a:rPr>
              <a:t>insert_call_forwarding</a:t>
            </a:r>
            <a:r>
              <a:rPr lang="en-US" altLang="ko-KR" sz="2400" dirty="0" smtClean="0"/>
              <a:t> arrives</a:t>
            </a:r>
            <a:endParaRPr lang="en-US" altLang="ko-KR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9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Where to attack?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HLR (central database)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How </a:t>
            </a:r>
            <a:r>
              <a:rPr lang="en-US" altLang="ko-KR" dirty="0"/>
              <a:t>to attack</a:t>
            </a:r>
            <a:r>
              <a:rPr lang="en-US" altLang="ko-KR" dirty="0" smtClean="0"/>
              <a:t>?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by flooding </a:t>
            </a:r>
            <a:r>
              <a:rPr lang="en-US" altLang="ko-KR" b="1" dirty="0" err="1" smtClean="0">
                <a:latin typeface="Courier New" pitchFamily="49" charset="0"/>
                <a:cs typeface="Courier New" pitchFamily="49" charset="0"/>
              </a:rPr>
              <a:t>insert_call_forwarding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What do we need?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compromised cell phones (1.2% of total, MySQL case)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Any limitations?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local wireless bottlenecks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2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Small cellular botnets can perform </a:t>
            </a:r>
            <a:r>
              <a:rPr lang="en-US" altLang="ko-KR" sz="2800" dirty="0" err="1" smtClean="0"/>
              <a:t>DoS</a:t>
            </a:r>
            <a:r>
              <a:rPr lang="en-US" altLang="ko-KR" sz="2800" dirty="0" smtClean="0"/>
              <a:t> attack on HLR to degrade all the network.</a:t>
            </a:r>
          </a:p>
          <a:p>
            <a:r>
              <a:rPr lang="en-US" altLang="ko-KR" sz="2800" dirty="0" smtClean="0"/>
              <a:t>Local channel capacity in cellular network is the main obstacle to perform </a:t>
            </a:r>
            <a:r>
              <a:rPr lang="en-US" altLang="ko-KR" sz="2800" dirty="0" err="1" smtClean="0"/>
              <a:t>DoS</a:t>
            </a:r>
            <a:r>
              <a:rPr lang="en-US" altLang="ko-KR" sz="2800" dirty="0" smtClean="0"/>
              <a:t> attack.</a:t>
            </a:r>
          </a:p>
          <a:p>
            <a:endParaRPr lang="en-US" altLang="ko-KR" sz="1600" dirty="0" smtClean="0"/>
          </a:p>
          <a:p>
            <a:r>
              <a:rPr lang="en-US" altLang="ko-KR" sz="2800" dirty="0" smtClean="0"/>
              <a:t>More and more threats these days</a:t>
            </a:r>
          </a:p>
          <a:p>
            <a:pPr lvl="1"/>
            <a:r>
              <a:rPr lang="en-US" altLang="ko-KR" sz="2400" dirty="0"/>
              <a:t>S</a:t>
            </a:r>
            <a:r>
              <a:rPr lang="en-US" altLang="ko-KR" sz="2400" dirty="0" smtClean="0"/>
              <a:t>ecurity holes in smartphones</a:t>
            </a:r>
          </a:p>
          <a:p>
            <a:pPr lvl="1"/>
            <a:r>
              <a:rPr lang="en-US" altLang="ko-KR" sz="2400" dirty="0" smtClean="0"/>
              <a:t>Increased channel capacity of LTE network</a:t>
            </a:r>
          </a:p>
          <a:p>
            <a:r>
              <a:rPr lang="en-US" altLang="ko-KR" sz="2800" dirty="0" smtClean="0"/>
              <a:t>Be aware of it!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1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n-US" altLang="ko-KR" sz="3600" dirty="0" smtClean="0"/>
              <a:t>Thanks for Listening!</a:t>
            </a:r>
            <a:endParaRPr lang="ko-KR" altLang="en-US" sz="3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36</a:t>
            </a:fld>
            <a:endParaRPr lang="ko-KR" altLang="en-US"/>
          </a:p>
        </p:txBody>
      </p:sp>
      <p:pic>
        <p:nvPicPr>
          <p:cNvPr id="4099" name="Picture 3" descr="C:\Users\MOON\AppData\Local\Microsoft\Windows\Temporary Internet Files\Content.IE5\OIEJ4JG7\MC9003361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23642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Cellular Systems</a:t>
            </a:r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100811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SGSN </a:t>
            </a:r>
            <a:r>
              <a:rPr lang="en-US" altLang="ko-KR" dirty="0" smtClean="0"/>
              <a:t>(Serving GPRS support node)</a:t>
            </a:r>
          </a:p>
          <a:p>
            <a:pPr lvl="1"/>
            <a:r>
              <a:rPr lang="en-US" altLang="ko-KR" sz="2400" dirty="0" smtClean="0"/>
              <a:t>Delivers data </a:t>
            </a:r>
            <a:r>
              <a:rPr lang="en-US" altLang="ko-KR" sz="2400" dirty="0"/>
              <a:t>packets from and to the mobile stations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505200" y="6381328"/>
            <a:ext cx="2133600" cy="365125"/>
          </a:xfrm>
        </p:spPr>
        <p:txBody>
          <a:bodyPr/>
          <a:lstStyle/>
          <a:p>
            <a:fld id="{9CC2917A-A0FC-4C1D-A82C-ACFA6652F6EB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1026" name="Picture 2" descr="C:\Users\MOON\Desktop\GPRS_core_struc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14" y="2130896"/>
            <a:ext cx="57054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547664" y="2346920"/>
            <a:ext cx="6120680" cy="32403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4067944" y="3427040"/>
            <a:ext cx="1152128" cy="144016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Cellular </a:t>
            </a:r>
            <a:r>
              <a:rPr lang="en-US" altLang="ko-KR" dirty="0"/>
              <a:t>Systems</a:t>
            </a:r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18011" y="1124744"/>
            <a:ext cx="8435280" cy="1008112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HLR </a:t>
            </a:r>
            <a:r>
              <a:rPr lang="en-US" altLang="ko-KR" dirty="0" smtClean="0"/>
              <a:t>(Home location register)</a:t>
            </a:r>
          </a:p>
          <a:p>
            <a:pPr lvl="1"/>
            <a:r>
              <a:rPr lang="en-US" altLang="ko-KR" sz="2400" dirty="0" smtClean="0"/>
              <a:t>Central </a:t>
            </a:r>
            <a:r>
              <a:rPr lang="en-US" altLang="ko-KR" sz="2400" dirty="0"/>
              <a:t>database </a:t>
            </a:r>
            <a:r>
              <a:rPr lang="en-US" altLang="ko-KR" sz="2400" dirty="0" smtClean="0"/>
              <a:t>with each </a:t>
            </a:r>
            <a:r>
              <a:rPr lang="en-US" altLang="ko-KR" sz="2400" dirty="0"/>
              <a:t>mobile </a:t>
            </a:r>
            <a:r>
              <a:rPr lang="en-US" altLang="ko-KR" sz="2400" dirty="0" smtClean="0"/>
              <a:t>phone’s information</a:t>
            </a:r>
            <a:endParaRPr lang="ko-KR" altLang="en-US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518520" y="6381328"/>
            <a:ext cx="2133600" cy="365125"/>
          </a:xfrm>
        </p:spPr>
        <p:txBody>
          <a:bodyPr/>
          <a:lstStyle/>
          <a:p>
            <a:fld id="{9CC2917A-A0FC-4C1D-A82C-ACFA6652F6EB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1026" name="Picture 2" descr="C:\Users\MOON\Desktop\GPRS_core_stru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14" y="2276872"/>
            <a:ext cx="57054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547664" y="2420888"/>
            <a:ext cx="6120680" cy="32403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03848" y="2564904"/>
            <a:ext cx="1152128" cy="1091372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9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Attack Overview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36815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altLang="ko-KR" dirty="0"/>
              <a:t>GOAL : To overwhelm a specific HLR </a:t>
            </a:r>
            <a:r>
              <a:rPr lang="en-US" altLang="ko-KR" dirty="0" smtClean="0"/>
              <a:t>using a </a:t>
            </a:r>
            <a:r>
              <a:rPr lang="en-US" altLang="ko-KR" dirty="0"/>
              <a:t>set of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      compromised </a:t>
            </a:r>
            <a:r>
              <a:rPr lang="en-US" altLang="ko-KR" dirty="0"/>
              <a:t>phones</a:t>
            </a:r>
          </a:p>
          <a:p>
            <a:pPr marL="0" indent="0">
              <a:lnSpc>
                <a:spcPct val="114000"/>
              </a:lnSpc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570" y="1998132"/>
            <a:ext cx="789106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4"/>
          <p:cNvSpPr txBox="1"/>
          <p:nvPr/>
        </p:nvSpPr>
        <p:spPr>
          <a:xfrm>
            <a:off x="668760" y="1628800"/>
            <a:ext cx="186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Attacker</a:t>
            </a:r>
            <a:endParaRPr lang="zh-TW" altLang="en-US" dirty="0"/>
          </a:p>
        </p:txBody>
      </p:sp>
      <p:sp>
        <p:nvSpPr>
          <p:cNvPr id="7" name="文字方塊 5"/>
          <p:cNvSpPr txBox="1"/>
          <p:nvPr/>
        </p:nvSpPr>
        <p:spPr>
          <a:xfrm>
            <a:off x="6947850" y="2286164"/>
            <a:ext cx="2016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Legitimate </a:t>
            </a:r>
            <a:r>
              <a:rPr lang="en-US" altLang="zh-TW" dirty="0"/>
              <a:t>U</a:t>
            </a:r>
            <a:r>
              <a:rPr lang="en-US" altLang="zh-TW" dirty="0" smtClean="0"/>
              <a:t>ser</a:t>
            </a:r>
            <a:endParaRPr lang="zh-TW" altLang="en-US" dirty="0"/>
          </a:p>
        </p:txBody>
      </p:sp>
      <p:sp>
        <p:nvSpPr>
          <p:cNvPr id="9" name="곱셈 기호 8"/>
          <p:cNvSpPr/>
          <p:nvPr/>
        </p:nvSpPr>
        <p:spPr>
          <a:xfrm>
            <a:off x="3884352" y="3142762"/>
            <a:ext cx="1119696" cy="1078326"/>
          </a:xfrm>
          <a:prstGeom prst="mathMultiply">
            <a:avLst>
              <a:gd name="adj1" fmla="val 1293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373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Attack Overview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altLang="zh-TW" sz="2800" dirty="0" smtClean="0"/>
              <a:t>Different from </a:t>
            </a:r>
            <a:r>
              <a:rPr lang="en-US" altLang="zh-TW" sz="2800" dirty="0" err="1" smtClean="0"/>
              <a:t>DoS</a:t>
            </a:r>
            <a:r>
              <a:rPr lang="en-US" altLang="zh-TW" sz="2800" dirty="0" smtClean="0"/>
              <a:t> on Internet</a:t>
            </a:r>
          </a:p>
          <a:p>
            <a:pPr lvl="1">
              <a:lnSpc>
                <a:spcPct val="114000"/>
              </a:lnSpc>
            </a:pPr>
            <a:r>
              <a:rPr lang="en-US" altLang="zh-TW" sz="2400" dirty="0" smtClean="0"/>
              <a:t>Only specific types of messages are acceptable.</a:t>
            </a:r>
          </a:p>
          <a:p>
            <a:pPr lvl="1">
              <a:lnSpc>
                <a:spcPct val="114000"/>
              </a:lnSpc>
            </a:pPr>
            <a:r>
              <a:rPr lang="en-US" altLang="zh-TW" sz="2400" dirty="0" smtClean="0"/>
              <a:t>The goal is widespread outage over whole network.</a:t>
            </a:r>
            <a:br>
              <a:rPr lang="en-US" altLang="zh-TW" sz="2400" dirty="0" smtClean="0"/>
            </a:br>
            <a:r>
              <a:rPr lang="en-US" altLang="zh-TW" sz="2400" dirty="0" smtClean="0"/>
              <a:t>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dirty="0" smtClean="0"/>
              <a:t>Local congestion should be avoided.</a:t>
            </a:r>
          </a:p>
          <a:p>
            <a:pPr lvl="1">
              <a:lnSpc>
                <a:spcPct val="114000"/>
              </a:lnSpc>
            </a:pPr>
            <a:endParaRPr lang="en-US" altLang="zh-TW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6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Attack Overview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altLang="zh-TW" sz="2800" dirty="0" smtClean="0"/>
              <a:t>Goal of this paper</a:t>
            </a:r>
          </a:p>
          <a:p>
            <a:pPr lvl="1">
              <a:lnSpc>
                <a:spcPct val="114000"/>
              </a:lnSpc>
            </a:pPr>
            <a:r>
              <a:rPr lang="en-US" altLang="zh-TW" sz="2400" dirty="0" smtClean="0"/>
              <a:t>Find the most effective way to attack</a:t>
            </a:r>
          </a:p>
          <a:p>
            <a:pPr lvl="2">
              <a:lnSpc>
                <a:spcPct val="114000"/>
              </a:lnSpc>
            </a:pPr>
            <a:r>
              <a:rPr lang="en-US" altLang="zh-TW" sz="2000" dirty="0" smtClean="0"/>
              <a:t>Determine the operations which creates biggest workload</a:t>
            </a:r>
          </a:p>
          <a:p>
            <a:pPr lvl="1">
              <a:lnSpc>
                <a:spcPct val="114000"/>
              </a:lnSpc>
            </a:pPr>
            <a:r>
              <a:rPr lang="en-US" altLang="zh-TW" sz="2400" dirty="0" smtClean="0"/>
              <a:t>Estimate the required size of cellular botnets</a:t>
            </a:r>
          </a:p>
          <a:p>
            <a:pPr lvl="1">
              <a:lnSpc>
                <a:spcPct val="114000"/>
              </a:lnSpc>
            </a:pPr>
            <a:r>
              <a:rPr lang="en-US" altLang="zh-TW" sz="2400" dirty="0" smtClean="0"/>
              <a:t>Find out how to avoid network bottlenecks</a:t>
            </a:r>
          </a:p>
          <a:p>
            <a:pPr lvl="1">
              <a:lnSpc>
                <a:spcPct val="114000"/>
              </a:lnSpc>
            </a:pPr>
            <a:endParaRPr lang="en-US" altLang="zh-TW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5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Outline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sz="2800" dirty="0" smtClean="0">
                <a:solidFill>
                  <a:schemeClr val="bg1">
                    <a:lumMod val="65000"/>
                  </a:schemeClr>
                </a:solidFill>
              </a:rPr>
              <a:t>Attack Overview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sz="2800" dirty="0" smtClean="0"/>
              <a:t>Characterizing HLR Performance</a:t>
            </a:r>
            <a:endParaRPr lang="en-US" altLang="zh-TW" sz="2800" dirty="0"/>
          </a:p>
          <a:p>
            <a:r>
              <a:rPr lang="en-US" altLang="zh-TW" sz="2800" dirty="0" smtClean="0"/>
              <a:t>Profiling Network Behavior</a:t>
            </a:r>
            <a:endParaRPr lang="en-US" altLang="zh-TW" sz="2800" dirty="0"/>
          </a:p>
          <a:p>
            <a:r>
              <a:rPr lang="en-US" altLang="zh-TW" sz="2800" dirty="0" smtClean="0"/>
              <a:t>Measuring the Attack Impact</a:t>
            </a:r>
            <a:endParaRPr lang="en-US" altLang="zh-TW" sz="2800" dirty="0"/>
          </a:p>
          <a:p>
            <a:r>
              <a:rPr lang="en-US" altLang="zh-TW" sz="2800" dirty="0"/>
              <a:t>Conclusion</a:t>
            </a:r>
            <a:endParaRPr lang="zh-TW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17A-A0FC-4C1D-A82C-ACFA6652F6EB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4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901_packetshader_sigcom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100901_packetshader_sigcomm</Template>
  <TotalTime>2749</TotalTime>
  <Words>1136</Words>
  <Application>Microsoft Office PowerPoint</Application>
  <PresentationFormat>화면 슬라이드 쇼(4:3)</PresentationFormat>
  <Paragraphs>260</Paragraphs>
  <Slides>36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36</vt:i4>
      </vt:variant>
    </vt:vector>
  </HeadingPairs>
  <TitlesOfParts>
    <vt:vector size="38" baseType="lpstr">
      <vt:lpstr>100901_packetshader_sigcomm</vt:lpstr>
      <vt:lpstr>Equation</vt:lpstr>
      <vt:lpstr>On Cellular Botnets:  Measuring the Impact of Malicious  Devices on a Cellular Network Core</vt:lpstr>
      <vt:lpstr>Introduction</vt:lpstr>
      <vt:lpstr>Introduction</vt:lpstr>
      <vt:lpstr>Cellular Systems</vt:lpstr>
      <vt:lpstr>Cellular Systems</vt:lpstr>
      <vt:lpstr>Attack Overview</vt:lpstr>
      <vt:lpstr>Attack Overview</vt:lpstr>
      <vt:lpstr>Attack Overview</vt:lpstr>
      <vt:lpstr>Outline</vt:lpstr>
      <vt:lpstr>Characterizing HLR Performance</vt:lpstr>
      <vt:lpstr>Characterizing HLR Performance</vt:lpstr>
      <vt:lpstr>Characterizing HLR Performance</vt:lpstr>
      <vt:lpstr>Characterizing HLR Performance</vt:lpstr>
      <vt:lpstr>Characterizing HLR Performance</vt:lpstr>
      <vt:lpstr>Characterizing HLR Performance</vt:lpstr>
      <vt:lpstr>Characterizing HLR Performance</vt:lpstr>
      <vt:lpstr>Characterizing HLR Performance</vt:lpstr>
      <vt:lpstr>Profiling Network Behavior</vt:lpstr>
      <vt:lpstr>Profiling Network Behavior</vt:lpstr>
      <vt:lpstr>(1) GPRS Attach: update_location</vt:lpstr>
      <vt:lpstr>(1) GPRS Attach: update_location</vt:lpstr>
      <vt:lpstr>(1) GPRS Attach: update_location</vt:lpstr>
      <vt:lpstr>(2) Call Waiting: update_subscriber_data</vt:lpstr>
      <vt:lpstr>(3) insert_call_forwarding / (4) delete_call_forwarding</vt:lpstr>
      <vt:lpstr>Comparison</vt:lpstr>
      <vt:lpstr>Measuring the Attack Impacts</vt:lpstr>
      <vt:lpstr>Measuring the Attack Impacts</vt:lpstr>
      <vt:lpstr>Measuring the Attack Impacts</vt:lpstr>
      <vt:lpstr>Avoiding Wireless Bottlenecks</vt:lpstr>
      <vt:lpstr>Avoiding Wireless Bottlenecks</vt:lpstr>
      <vt:lpstr>Avoiding Wireless Bottlenecks</vt:lpstr>
      <vt:lpstr>Command and Control</vt:lpstr>
      <vt:lpstr>Possible Mitigations</vt:lpstr>
      <vt:lpstr>Summary</vt:lpstr>
      <vt:lpstr>Conclusion</vt:lpstr>
      <vt:lpstr>Thanks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</dc:title>
  <dc:creator>MOON</dc:creator>
  <cp:lastModifiedBy>MOON</cp:lastModifiedBy>
  <cp:revision>101</cp:revision>
  <dcterms:created xsi:type="dcterms:W3CDTF">2012-07-16T02:22:06Z</dcterms:created>
  <dcterms:modified xsi:type="dcterms:W3CDTF">2012-10-31T08:34:01Z</dcterms:modified>
</cp:coreProperties>
</file>