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317" r:id="rId3"/>
    <p:sldId id="258" r:id="rId4"/>
    <p:sldId id="260" r:id="rId5"/>
    <p:sldId id="261" r:id="rId6"/>
    <p:sldId id="269" r:id="rId7"/>
    <p:sldId id="271" r:id="rId8"/>
    <p:sldId id="276" r:id="rId9"/>
    <p:sldId id="277" r:id="rId10"/>
    <p:sldId id="278" r:id="rId11"/>
    <p:sldId id="280" r:id="rId12"/>
    <p:sldId id="282" r:id="rId13"/>
    <p:sldId id="309" r:id="rId14"/>
    <p:sldId id="283" r:id="rId15"/>
    <p:sldId id="310" r:id="rId16"/>
    <p:sldId id="311" r:id="rId17"/>
    <p:sldId id="312" r:id="rId18"/>
    <p:sldId id="286" r:id="rId19"/>
    <p:sldId id="287" r:id="rId20"/>
    <p:sldId id="313" r:id="rId21"/>
    <p:sldId id="293" r:id="rId22"/>
    <p:sldId id="294" r:id="rId23"/>
    <p:sldId id="314" r:id="rId24"/>
    <p:sldId id="315" r:id="rId25"/>
    <p:sldId id="295" r:id="rId26"/>
    <p:sldId id="316" r:id="rId27"/>
    <p:sldId id="296" r:id="rId28"/>
    <p:sldId id="302" r:id="rId29"/>
    <p:sldId id="304" r:id="rId30"/>
    <p:sldId id="305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16" autoAdjust="0"/>
  </p:normalViewPr>
  <p:slideViewPr>
    <p:cSldViewPr>
      <p:cViewPr>
        <p:scale>
          <a:sx n="66" d="100"/>
          <a:sy n="66" d="100"/>
        </p:scale>
        <p:origin x="-20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6A998-015B-4553-98C3-DC7371AC1777}" type="datetimeFigureOut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B86CE-D54E-4254-8775-4AA11017230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3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Lines</a:t>
            </a:r>
            <a:r>
              <a:rPr lang="en-US" altLang="ko-KR" baseline="0" dirty="0" smtClean="0"/>
              <a:t> of code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804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Dead codes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mtClean="0"/>
              <a:t>Middle</a:t>
            </a:r>
            <a:r>
              <a:rPr lang="en-US" altLang="zh-TW" baseline="0" smtClean="0"/>
              <a:t> company</a:t>
            </a:r>
            <a:endParaRPr lang="en-US" altLang="zh-TW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47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Grep</a:t>
            </a:r>
            <a:r>
              <a:rPr lang="en-US" altLang="ko-KR" dirty="0" smtClean="0"/>
              <a:t> your phone number and send to developer</a:t>
            </a:r>
          </a:p>
          <a:p>
            <a:r>
              <a:rPr lang="en-US" altLang="ko-KR" dirty="0" smtClean="0"/>
              <a:t>!?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856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Private information logging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Location, client’s status …</a:t>
            </a:r>
            <a:endParaRPr lang="en-US" altLang="ko-KR" dirty="0" smtClean="0"/>
          </a:p>
          <a:p>
            <a:r>
              <a:rPr lang="en-US" altLang="ko-KR" dirty="0" smtClean="0"/>
              <a:t>Intent address is derived from untrusted input – attack specifying victim</a:t>
            </a:r>
            <a:r>
              <a:rPr lang="en-US" altLang="ko-KR" baseline="0" dirty="0" smtClean="0"/>
              <a:t> name directly, controlling action string</a:t>
            </a:r>
            <a:endParaRPr lang="en-US" altLang="ko-KR" dirty="0" smtClean="0"/>
          </a:p>
          <a:p>
            <a:r>
              <a:rPr lang="en-US" altLang="ko-KR" dirty="0" smtClean="0"/>
              <a:t>Apps crash, unexpected</a:t>
            </a:r>
            <a:r>
              <a:rPr lang="en-US" altLang="ko-KR" baseline="0" dirty="0" smtClean="0"/>
              <a:t> behavior</a:t>
            </a:r>
          </a:p>
          <a:p>
            <a:r>
              <a:rPr lang="en-US" altLang="ko-KR" baseline="0" dirty="0" err="1" smtClean="0"/>
              <a:t>Sdcard</a:t>
            </a:r>
            <a:r>
              <a:rPr lang="en-US" altLang="ko-KR" baseline="0" dirty="0" smtClean="0"/>
              <a:t> data</a:t>
            </a:r>
          </a:p>
          <a:p>
            <a:r>
              <a:rPr lang="en-US" altLang="ko-KR" baseline="0" dirty="0" smtClean="0"/>
              <a:t>Java Native Interface inherent dangers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 memory check</a:t>
            </a:r>
            <a:r>
              <a:rPr lang="ko-KR" altLang="en-US" dirty="0" smtClean="0"/>
              <a:t> </a:t>
            </a:r>
            <a:r>
              <a:rPr lang="en-US" altLang="ko-KR" dirty="0" smtClean="0"/>
              <a:t>for extended code in other language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365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Program analysis tool cannot compute data and control flows for IPC</a:t>
            </a:r>
            <a:r>
              <a:rPr lang="en-US" altLang="ko-KR" baseline="0" dirty="0" smtClean="0"/>
              <a:t> between components</a:t>
            </a:r>
          </a:p>
          <a:p>
            <a:r>
              <a:rPr lang="en-US" altLang="ko-KR" baseline="0" dirty="0" smtClean="0"/>
              <a:t>Missing data and control flows may </a:t>
            </a:r>
            <a:r>
              <a:rPr lang="en-US" altLang="ko-KR" baseline="0" smtClean="0"/>
              <a:t>lead to false </a:t>
            </a:r>
            <a:r>
              <a:rPr lang="en-US" altLang="ko-KR" baseline="0" dirty="0" smtClean="0"/>
              <a:t>negatives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471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Fernflower</a:t>
            </a:r>
            <a:r>
              <a:rPr lang="en-US" altLang="ko-KR" dirty="0" smtClean="0"/>
              <a:t> – 98.04%</a:t>
            </a:r>
            <a:r>
              <a:rPr lang="en-US" altLang="ko-KR" baseline="0" dirty="0" smtClean="0"/>
              <a:t> recovery rate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26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Info</a:t>
            </a:r>
            <a:r>
              <a:rPr lang="en-US" altLang="zh-TW" baseline="0" dirty="0" smtClean="0"/>
              <a:t> related to methods: #(DVM register used), local variable table, operand stack sizes</a:t>
            </a:r>
          </a:p>
          <a:p>
            <a:r>
              <a:rPr lang="en-US" altLang="zh-TW" baseline="0" dirty="0" smtClean="0"/>
              <a:t>Architecture, instruction set, pool structure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Grep</a:t>
            </a:r>
            <a:r>
              <a:rPr lang="en-US" altLang="ko-KR" dirty="0" smtClean="0"/>
              <a:t> a token,</a:t>
            </a:r>
            <a:r>
              <a:rPr lang="en-US" altLang="ko-KR" baseline="0" dirty="0" smtClean="0"/>
              <a:t> every instances has actual flow</a:t>
            </a:r>
          </a:p>
          <a:p>
            <a:r>
              <a:rPr lang="en-US" altLang="ko-KR" baseline="0" dirty="0" smtClean="0"/>
              <a:t>variables </a:t>
            </a:r>
            <a:r>
              <a:rPr lang="en-US" altLang="ko-KR" baseline="0" dirty="0" err="1" smtClean="0"/>
              <a:t>vs</a:t>
            </a:r>
            <a:r>
              <a:rPr lang="en-US" altLang="ko-KR" baseline="0" dirty="0" smtClean="0"/>
              <a:t> method, </a:t>
            </a:r>
            <a:r>
              <a:rPr lang="en-US" altLang="ko-KR" dirty="0" smtClean="0"/>
              <a:t>Class of method, super</a:t>
            </a:r>
            <a:r>
              <a:rPr lang="en-US" altLang="ko-KR" baseline="0" dirty="0" smtClean="0"/>
              <a:t> class of method</a:t>
            </a:r>
          </a:p>
          <a:p>
            <a:r>
              <a:rPr lang="en-US" altLang="ko-KR" baseline="0" dirty="0" smtClean="0"/>
              <a:t>Potential values, Hard coded </a:t>
            </a:r>
            <a:r>
              <a:rPr lang="en-US" altLang="ko-KR" baseline="0" dirty="0" err="1" smtClean="0"/>
              <a:t>sms</a:t>
            </a:r>
            <a:r>
              <a:rPr lang="en-US" altLang="ko-KR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43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your wireless device is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turned on, how your device is functioning, device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 strength, where it is located, what device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using, what you have purchased with your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device, how you are using it, and what sites you visit.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34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1. </a:t>
            </a:r>
            <a:r>
              <a:rPr lang="en-US" altLang="ko-KR" dirty="0" err="1" smtClean="0"/>
              <a:t>Sdcard</a:t>
            </a:r>
            <a:r>
              <a:rPr lang="en-US" altLang="ko-KR" baseline="0" dirty="0" smtClean="0"/>
              <a:t> serial number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en-US" altLang="ko-KR" dirty="0" err="1" smtClean="0"/>
              <a:t>Everthing</a:t>
            </a:r>
            <a:r>
              <a:rPr lang="en-US" altLang="ko-KR" dirty="0" smtClean="0"/>
              <a:t> about device, </a:t>
            </a:r>
            <a:r>
              <a:rPr lang="en-US" altLang="ko-KR" dirty="0" err="1" smtClean="0"/>
              <a:t>os</a:t>
            </a:r>
            <a:r>
              <a:rPr lang="en-US" altLang="ko-KR" dirty="0" smtClean="0"/>
              <a:t> information…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01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Users information</a:t>
            </a:r>
            <a:r>
              <a:rPr lang="en-US" altLang="ko-KR" baseline="0" dirty="0" smtClean="0"/>
              <a:t> to advertisement and analytics server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86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err="1" smtClean="0"/>
              <a:t>Taintdroid</a:t>
            </a:r>
            <a:r>
              <a:rPr lang="en-US" altLang="zh-TW" baseline="0" dirty="0" smtClean="0"/>
              <a:t>: </a:t>
            </a:r>
            <a:r>
              <a:rPr lang="en-US" altLang="zh-TW" baseline="0" dirty="0" err="1" smtClean="0"/>
              <a:t>realtime</a:t>
            </a:r>
            <a:r>
              <a:rPr lang="en-US" altLang="zh-TW" baseline="0" dirty="0" smtClean="0"/>
              <a:t> privacy monitoring tool</a:t>
            </a:r>
          </a:p>
          <a:p>
            <a:r>
              <a:rPr lang="en-US" altLang="zh-TW" baseline="0" dirty="0" err="1" smtClean="0"/>
              <a:t>AdMob</a:t>
            </a:r>
            <a:r>
              <a:rPr lang="en-US" altLang="zh-TW" baseline="0" dirty="0" smtClean="0"/>
              <a:t>: banner , advertisement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Trojans</a:t>
            </a:r>
            <a:r>
              <a:rPr lang="en-US" altLang="ko-KR" baseline="0" dirty="0" smtClean="0"/>
              <a:t> …</a:t>
            </a:r>
            <a:endParaRPr lang="en-US" altLang="ko-KR" dirty="0" smtClean="0"/>
          </a:p>
          <a:p>
            <a:r>
              <a:rPr lang="en-US" altLang="ko-KR" dirty="0" smtClean="0"/>
              <a:t>Telephony service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B86CE-D54E-4254-8775-4AA110172309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62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A0FD31-E44B-47C8-BF79-F1C7F5781C08}" type="datetime1">
              <a:rPr lang="zh-TW" altLang="en-US" smtClean="0"/>
              <a:pPr/>
              <a:t>2012/10/31</a:t>
            </a:fld>
            <a:endParaRPr lang="zh-TW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D695BB-F95B-48BC-A5C2-F352527C26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83768" y="2996952"/>
            <a:ext cx="6172200" cy="1894362"/>
          </a:xfrm>
        </p:spPr>
        <p:txBody>
          <a:bodyPr/>
          <a:lstStyle/>
          <a:p>
            <a:r>
              <a:rPr lang="en-US" altLang="zh-TW" dirty="0" smtClean="0"/>
              <a:t>A Study of Android Application Security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altLang="zh-TW" sz="2000" dirty="0" smtClean="0"/>
              <a:t>William </a:t>
            </a:r>
            <a:r>
              <a:rPr lang="en-US" altLang="zh-TW" sz="2000" dirty="0" err="1" smtClean="0"/>
              <a:t>Enck</a:t>
            </a:r>
            <a:r>
              <a:rPr lang="en-US" altLang="zh-TW" sz="2000" dirty="0" smtClean="0"/>
              <a:t>, Damien </a:t>
            </a:r>
            <a:r>
              <a:rPr lang="en-US" altLang="zh-TW" sz="2000" dirty="0" err="1" smtClean="0"/>
              <a:t>Octeau</a:t>
            </a:r>
            <a:r>
              <a:rPr lang="en-US" altLang="zh-TW" sz="2000" dirty="0" smtClean="0"/>
              <a:t>, Patrick McDaniel, </a:t>
            </a:r>
            <a:r>
              <a:rPr lang="en-US" altLang="zh-TW" sz="2000" dirty="0" err="1" smtClean="0"/>
              <a:t>Swarat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Chaudhuri</a:t>
            </a:r>
            <a:endParaRPr lang="en-US" altLang="zh-TW" sz="2000" dirty="0" smtClean="0"/>
          </a:p>
          <a:p>
            <a:pPr algn="r"/>
            <a:r>
              <a:rPr lang="en-US" altLang="zh-TW" sz="2000" dirty="0" smtClean="0"/>
              <a:t>System and Internet Infrastructure Security Laboratory</a:t>
            </a:r>
          </a:p>
          <a:p>
            <a:pPr algn="r"/>
            <a:r>
              <a:rPr lang="en-US" altLang="zh-TW" sz="2000" dirty="0" smtClean="0"/>
              <a:t>Department of Computer Science and Engineering</a:t>
            </a:r>
          </a:p>
          <a:p>
            <a:pPr algn="r"/>
            <a:r>
              <a:rPr lang="en-US" altLang="zh-TW" sz="2000" dirty="0" smtClean="0"/>
              <a:t>The Pennsylvania State University</a:t>
            </a:r>
          </a:p>
          <a:p>
            <a:pPr algn="r"/>
            <a:r>
              <a:rPr lang="en-US" altLang="zh-TW" sz="2000" dirty="0" smtClean="0"/>
              <a:t>USENIX Security Symposium 2011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44208" y="56612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Dongkwan</a:t>
            </a:r>
            <a:r>
              <a:rPr lang="en-US" altLang="ko-KR" dirty="0" smtClean="0"/>
              <a:t> Kim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ded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decompiler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Retargeting Failures</a:t>
            </a:r>
          </a:p>
          <a:p>
            <a:pPr lvl="1"/>
            <a:r>
              <a:rPr lang="en-US" altLang="zh-TW" dirty="0" smtClean="0"/>
              <a:t>0.59% of classes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Unresolved reference</a:t>
            </a:r>
          </a:p>
          <a:p>
            <a:pPr lvl="1"/>
            <a:r>
              <a:rPr lang="en-US" altLang="zh-TW" dirty="0" smtClean="0"/>
              <a:t>Type violations by </a:t>
            </a:r>
          </a:p>
          <a:p>
            <a:pPr marL="36576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Android </a:t>
            </a:r>
            <a:r>
              <a:rPr lang="en-US" altLang="zh-TW" dirty="0" err="1" smtClean="0"/>
              <a:t>dex</a:t>
            </a:r>
            <a:r>
              <a:rPr lang="en-US" altLang="zh-TW" dirty="0" smtClean="0"/>
              <a:t> compiler</a:t>
            </a:r>
          </a:p>
          <a:p>
            <a:pPr lvl="1"/>
            <a:r>
              <a:rPr lang="en-US" altLang="zh-TW" dirty="0" err="1" smtClean="0"/>
              <a:t>ded</a:t>
            </a:r>
            <a:r>
              <a:rPr lang="en-US" altLang="zh-TW" dirty="0" smtClean="0"/>
              <a:t> produces </a:t>
            </a:r>
          </a:p>
          <a:p>
            <a:pPr marL="365760" lvl="1" indent="0">
              <a:buNone/>
            </a:pPr>
            <a:r>
              <a:rPr lang="en-US" altLang="zh-TW" dirty="0" smtClean="0"/>
              <a:t>    illegal </a:t>
            </a:r>
            <a:r>
              <a:rPr lang="en-US" altLang="zh-TW" dirty="0" err="1" smtClean="0"/>
              <a:t>bytecode</a:t>
            </a:r>
            <a:r>
              <a:rPr lang="en-US" altLang="zh-TW" dirty="0" smtClean="0"/>
              <a:t> (rare)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 dirty="0" err="1" smtClean="0"/>
              <a:t>Decompilation</a:t>
            </a:r>
            <a:r>
              <a:rPr lang="en-US" altLang="zh-TW" dirty="0" smtClean="0"/>
              <a:t> Failures</a:t>
            </a:r>
          </a:p>
          <a:p>
            <a:pPr lvl="1"/>
            <a:r>
              <a:rPr lang="en-US" altLang="zh-TW" dirty="0"/>
              <a:t>5% of classes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Soot was able to </a:t>
            </a:r>
          </a:p>
          <a:p>
            <a:pPr marL="36576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decompile 94.59%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Analysis Specification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Using Fortify SCA custom rules</a:t>
            </a:r>
          </a:p>
          <a:p>
            <a:pPr lvl="1"/>
            <a:r>
              <a:rPr lang="en-US" altLang="zh-TW" sz="2400" dirty="0" smtClean="0"/>
              <a:t>Control flow analysis</a:t>
            </a:r>
          </a:p>
          <a:p>
            <a:pPr lvl="2"/>
            <a:r>
              <a:rPr lang="en-US" altLang="zh-TW" sz="2000" dirty="0" smtClean="0"/>
              <a:t>Look at API options</a:t>
            </a:r>
          </a:p>
          <a:p>
            <a:pPr lvl="1"/>
            <a:r>
              <a:rPr lang="en-US" altLang="zh-TW" sz="2400" dirty="0" smtClean="0"/>
              <a:t>Data flow analysis</a:t>
            </a:r>
          </a:p>
          <a:p>
            <a:pPr lvl="2"/>
            <a:r>
              <a:rPr lang="en-US" altLang="zh-TW" sz="2000" dirty="0" smtClean="0"/>
              <a:t>Information leaks, injection attacks</a:t>
            </a:r>
          </a:p>
          <a:p>
            <a:pPr lvl="1"/>
            <a:r>
              <a:rPr lang="en-US" altLang="zh-TW" sz="2400" dirty="0" smtClean="0"/>
              <a:t>Structural analysis</a:t>
            </a:r>
          </a:p>
          <a:p>
            <a:pPr lvl="2"/>
            <a:r>
              <a:rPr lang="en-US" altLang="zh-TW" sz="2000" dirty="0" err="1" smtClean="0"/>
              <a:t>Grep</a:t>
            </a:r>
            <a:r>
              <a:rPr lang="en-US" altLang="zh-TW" sz="2000" dirty="0" smtClean="0"/>
              <a:t> on steroids</a:t>
            </a:r>
          </a:p>
          <a:p>
            <a:pPr lvl="1"/>
            <a:r>
              <a:rPr lang="en-US" altLang="zh-TW" sz="2400" dirty="0" smtClean="0"/>
              <a:t>Semantic </a:t>
            </a:r>
            <a:r>
              <a:rPr lang="en-US" altLang="zh-TW" sz="2400" dirty="0"/>
              <a:t>analysis</a:t>
            </a:r>
          </a:p>
          <a:p>
            <a:pPr lvl="2"/>
            <a:r>
              <a:rPr lang="en-US" altLang="zh-TW" sz="2000" dirty="0" smtClean="0"/>
              <a:t>Look at possible variable values</a:t>
            </a:r>
            <a:endParaRPr lang="zh-TW" altLang="en-US" sz="2000" dirty="0"/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7" y="1590675"/>
            <a:ext cx="4188649" cy="291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8662"/>
            <a:ext cx="4220591" cy="307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Phone Identifier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246 apps uses phone identifier</a:t>
            </a:r>
          </a:p>
          <a:p>
            <a:r>
              <a:rPr lang="en-US" altLang="ko-KR" dirty="0" smtClean="0"/>
              <a:t>Only 210 has READ_PHONE_STATE permission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13</a:t>
            </a:fld>
            <a:endParaRPr lang="zh-TW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259632" y="2600908"/>
            <a:ext cx="5688632" cy="2811159"/>
            <a:chOff x="1381730" y="1376772"/>
            <a:chExt cx="5688632" cy="28111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1730" y="2240868"/>
              <a:ext cx="4104456" cy="194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直線圖說文字 2 7"/>
            <p:cNvSpPr/>
            <p:nvPr/>
          </p:nvSpPr>
          <p:spPr>
            <a:xfrm>
              <a:off x="5198154" y="1376772"/>
              <a:ext cx="1080120" cy="6480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51659"/>
                <a:gd name="adj6" fmla="val -11997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22.4%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直線圖說文字 2 8"/>
            <p:cNvSpPr/>
            <p:nvPr/>
          </p:nvSpPr>
          <p:spPr>
            <a:xfrm>
              <a:off x="5990242" y="2600908"/>
              <a:ext cx="1080120" cy="6480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4917"/>
                <a:gd name="adj6" fmla="val -1909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19.6%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圓角矩形 11"/>
            <p:cNvSpPr/>
            <p:nvPr/>
          </p:nvSpPr>
          <p:spPr>
            <a:xfrm>
              <a:off x="3397954" y="2888940"/>
              <a:ext cx="576064" cy="21602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12"/>
            <p:cNvSpPr/>
            <p:nvPr/>
          </p:nvSpPr>
          <p:spPr>
            <a:xfrm>
              <a:off x="3397954" y="3537012"/>
              <a:ext cx="576064" cy="21602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04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Phone Identifier </a:t>
            </a:r>
            <a:r>
              <a:rPr lang="en-US" altLang="zh-TW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en-US" altLang="zh-TW" dirty="0" smtClean="0"/>
              <a:t>Phone identifiers (ph.#, IMEI, IMSI, 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)</a:t>
            </a:r>
            <a:r>
              <a:rPr lang="zh-TW" altLang="en-US" dirty="0"/>
              <a:t> </a:t>
            </a:r>
            <a:r>
              <a:rPr lang="en-US" altLang="zh-TW" dirty="0" smtClean="0"/>
              <a:t>sent to network servers, but how are they used?</a:t>
            </a:r>
          </a:p>
          <a:p>
            <a:pPr lvl="1"/>
            <a:r>
              <a:rPr lang="en-US" altLang="zh-TW" dirty="0" smtClean="0"/>
              <a:t>Program analysis pin-pointed </a:t>
            </a:r>
            <a:r>
              <a:rPr lang="en-US" altLang="zh-TW" dirty="0" smtClean="0">
                <a:solidFill>
                  <a:srgbClr val="FF0000"/>
                </a:solidFill>
              </a:rPr>
              <a:t>33 apps</a:t>
            </a:r>
            <a:r>
              <a:rPr lang="en-US" altLang="zh-TW" dirty="0" smtClean="0"/>
              <a:t> leaking Phone IDs</a:t>
            </a:r>
          </a:p>
          <a:p>
            <a:endParaRPr lang="en-US" altLang="zh-TW" dirty="0"/>
          </a:p>
          <a:p>
            <a:r>
              <a:rPr lang="en-US" altLang="zh-TW" sz="2300" dirty="0"/>
              <a:t>Finding 2 - d</a:t>
            </a:r>
            <a:r>
              <a:rPr lang="en-US" altLang="zh-TW" sz="2300" i="1" dirty="0"/>
              <a:t>evice fingerprints</a:t>
            </a:r>
          </a:p>
          <a:p>
            <a:r>
              <a:rPr lang="en-US" altLang="zh-TW" sz="2300" dirty="0"/>
              <a:t>Finding 3 – </a:t>
            </a:r>
            <a:r>
              <a:rPr lang="en-US" altLang="zh-TW" sz="2300" i="1" dirty="0"/>
              <a:t>tracking actions</a:t>
            </a:r>
          </a:p>
          <a:p>
            <a:r>
              <a:rPr lang="en-US" altLang="zh-TW" sz="2300" dirty="0"/>
              <a:t>Finding 4 – along with registration and login</a:t>
            </a:r>
            <a:endParaRPr lang="zh-TW" altLang="en-US" sz="2300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Device Fingerprints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80920" cy="367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1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Tracking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6640"/>
            <a:ext cx="7467600" cy="452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Registration </a:t>
            </a:r>
            <a:r>
              <a:rPr lang="en-US" altLang="ko-KR" smtClean="0"/>
              <a:t>and Login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5533312"/>
            <a:ext cx="7467600" cy="940639"/>
          </a:xfrm>
        </p:spPr>
        <p:txBody>
          <a:bodyPr/>
          <a:lstStyle/>
          <a:p>
            <a:r>
              <a:rPr lang="en-US" altLang="ko-KR" dirty="0"/>
              <a:t>P</a:t>
            </a:r>
            <a:r>
              <a:rPr lang="en-US" altLang="ko-KR" dirty="0" smtClean="0"/>
              <a:t>ros and cons…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5" y="1700808"/>
            <a:ext cx="7467600" cy="383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Location Information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505 applications attempt to access location</a:t>
            </a:r>
          </a:p>
          <a:p>
            <a:r>
              <a:rPr lang="en-US" altLang="zh-TW" dirty="0" smtClean="0"/>
              <a:t>304 have the permission.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18</a:t>
            </a:fld>
            <a:endParaRPr lang="zh-TW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221723" y="1153920"/>
            <a:ext cx="6948264" cy="4392488"/>
            <a:chOff x="2195736" y="2060848"/>
            <a:chExt cx="6948264" cy="439248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789040"/>
              <a:ext cx="6417713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直線圖說文字 2 5"/>
            <p:cNvSpPr/>
            <p:nvPr/>
          </p:nvSpPr>
          <p:spPr>
            <a:xfrm>
              <a:off x="8063880" y="3356992"/>
              <a:ext cx="1080120" cy="6480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51659"/>
                <a:gd name="adj6" fmla="val -11997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45.9%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直線圖說文字 2 6"/>
            <p:cNvSpPr/>
            <p:nvPr/>
          </p:nvSpPr>
          <p:spPr>
            <a:xfrm>
              <a:off x="8063880" y="2060848"/>
              <a:ext cx="1080120" cy="6480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51924"/>
                <a:gd name="adj6" fmla="val -25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27.6%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156176" y="5445224"/>
              <a:ext cx="576064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7380312" y="5445224"/>
              <a:ext cx="648072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Location Information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r>
              <a:rPr lang="en-US" altLang="zh-TW" dirty="0" smtClean="0"/>
              <a:t>Found </a:t>
            </a:r>
            <a:r>
              <a:rPr lang="en-US" altLang="zh-TW" dirty="0" smtClean="0">
                <a:solidFill>
                  <a:srgbClr val="FF0000"/>
                </a:solidFill>
              </a:rPr>
              <a:t>13 apps </a:t>
            </a:r>
            <a:r>
              <a:rPr lang="en-US" altLang="zh-TW" dirty="0" smtClean="0"/>
              <a:t>with geographic location data flows to </a:t>
            </a:r>
            <a:r>
              <a:rPr lang="en-US" altLang="zh-TW" smtClean="0"/>
              <a:t>the network</a:t>
            </a:r>
            <a:endParaRPr lang="en-US" altLang="zh-TW" dirty="0" smtClean="0"/>
          </a:p>
          <a:p>
            <a:pPr lvl="1"/>
            <a:r>
              <a:rPr lang="en-US" altLang="ko-KR" dirty="0" smtClean="0"/>
              <a:t>Many</a:t>
            </a:r>
            <a:r>
              <a:rPr lang="ko-KR" altLang="en-US" dirty="0"/>
              <a:t> </a:t>
            </a:r>
            <a:r>
              <a:rPr lang="en-US" altLang="ko-KR" dirty="0" smtClean="0"/>
              <a:t>were legitimate: weather, classifieds, points of interest, and social networking services</a:t>
            </a:r>
          </a:p>
          <a:p>
            <a:r>
              <a:rPr lang="en-US" altLang="zh-TW" dirty="0" smtClean="0"/>
              <a:t>Several instances sent to </a:t>
            </a:r>
          </a:p>
          <a:p>
            <a:pPr marL="0" indent="0">
              <a:buNone/>
            </a:pPr>
            <a:r>
              <a:rPr lang="en-US" altLang="zh-TW" dirty="0" smtClean="0"/>
              <a:t>    advertisers (same as </a:t>
            </a:r>
            <a:r>
              <a:rPr lang="en-US" altLang="zh-TW" dirty="0" err="1" smtClean="0"/>
              <a:t>TaintDroid</a:t>
            </a:r>
            <a:r>
              <a:rPr lang="en-US" altLang="zh-TW" dirty="0" smtClean="0"/>
              <a:t>).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Code recovery error in 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AdMob</a:t>
            </a:r>
            <a:r>
              <a:rPr lang="en-US" altLang="zh-TW" dirty="0" smtClean="0"/>
              <a:t> library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4098" name="Picture 2" descr="http://cfile22.uf.tistory.com/image/1827FB344D2056572FE7B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232248" cy="28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Boom!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1" y="1700808"/>
            <a:ext cx="60388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4389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8" y="1412776"/>
            <a:ext cx="54387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04837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0" y="2523034"/>
            <a:ext cx="10288098" cy="178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Phone Misuse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No evidence of abuse in sample set</a:t>
            </a:r>
          </a:p>
          <a:p>
            <a:pPr lvl="1"/>
            <a:r>
              <a:rPr lang="en-US" altLang="ko-KR" sz="2400" dirty="0" smtClean="0"/>
              <a:t>Hard-coded numbers for SMS/voice </a:t>
            </a:r>
          </a:p>
          <a:p>
            <a:pPr lvl="2"/>
            <a:r>
              <a:rPr lang="en-US" altLang="ko-KR" dirty="0" smtClean="0"/>
              <a:t>premium-rate</a:t>
            </a:r>
          </a:p>
          <a:p>
            <a:pPr lvl="1"/>
            <a:r>
              <a:rPr lang="en-US" altLang="ko-KR" sz="2400" dirty="0" smtClean="0"/>
              <a:t>Background audio/video recording</a:t>
            </a:r>
          </a:p>
          <a:p>
            <a:pPr lvl="1"/>
            <a:r>
              <a:rPr lang="en-US" altLang="ko-KR" sz="2400" dirty="0" smtClean="0"/>
              <a:t>Socket API use (not HTTP wrappers)</a:t>
            </a:r>
          </a:p>
          <a:p>
            <a:pPr lvl="1"/>
            <a:r>
              <a:rPr lang="en-US" altLang="ko-KR" sz="2400" dirty="0" smtClean="0"/>
              <a:t>Harvesting list of installed applications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5124" name="Picture 4" descr="http://www.thetechblock.com/wp-content/uploads/2012/01/Android-and-the-F-Word-header-9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6120680" cy="19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00billionscandal.typepad.com/.a/6a00d83451da3169e20148c87586bb970c-200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296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>
          <a:xfrm flipV="1">
            <a:off x="5760132" y="5301208"/>
            <a:ext cx="1800200" cy="13037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4440000" flipV="1">
            <a:off x="5684323" y="5261192"/>
            <a:ext cx="1800200" cy="13037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0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Ad/Analytics Libraries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51% of the apps included an ad or analytics library (many also included custom functionality)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21</a:t>
            </a:fld>
            <a:endParaRPr lang="zh-TW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976671" y="2379812"/>
            <a:ext cx="7272808" cy="4149080"/>
            <a:chOff x="971600" y="2708920"/>
            <a:chExt cx="7272808" cy="41490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2798168"/>
              <a:ext cx="3552353" cy="4059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圓角矩形 5"/>
            <p:cNvSpPr/>
            <p:nvPr/>
          </p:nvSpPr>
          <p:spPr>
            <a:xfrm>
              <a:off x="4211960" y="3140968"/>
              <a:ext cx="432048" cy="14401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直線圖說文字 2 6"/>
            <p:cNvSpPr/>
            <p:nvPr/>
          </p:nvSpPr>
          <p:spPr>
            <a:xfrm>
              <a:off x="7164288" y="2708920"/>
              <a:ext cx="1080120" cy="6480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8287"/>
                <a:gd name="adj6" fmla="val -23184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29%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直線圖說文字 2 7"/>
            <p:cNvSpPr/>
            <p:nvPr/>
          </p:nvSpPr>
          <p:spPr>
            <a:xfrm>
              <a:off x="971600" y="4581128"/>
              <a:ext cx="1080120" cy="648072"/>
            </a:xfrm>
            <a:prstGeom prst="borderCallout2">
              <a:avLst>
                <a:gd name="adj1" fmla="val 14971"/>
                <a:gd name="adj2" fmla="val -5309"/>
                <a:gd name="adj3" fmla="val 178742"/>
                <a:gd name="adj4" fmla="val -10620"/>
                <a:gd name="adj5" fmla="val 267254"/>
                <a:gd name="adj6" fmla="val 30709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51%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4211960" y="6237312"/>
              <a:ext cx="432048" cy="14401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211960" y="3284984"/>
              <a:ext cx="432048" cy="14401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直線圖說文字 2 10"/>
            <p:cNvSpPr/>
            <p:nvPr/>
          </p:nvSpPr>
          <p:spPr>
            <a:xfrm>
              <a:off x="7164288" y="3717032"/>
              <a:ext cx="1080120" cy="6480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5250"/>
                <a:gd name="adj6" fmla="val -23637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18.7%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Ad/Analytics Libraries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 few libraries were used most frequently</a:t>
            </a:r>
          </a:p>
          <a:p>
            <a:r>
              <a:rPr lang="en-US" altLang="zh-TW" dirty="0" smtClean="0"/>
              <a:t>Use of phone id, and location sometimes configurable by developer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520420" cy="303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Probing </a:t>
            </a:r>
            <a:r>
              <a:rPr lang="en-US" altLang="ko-KR" smtClean="0"/>
              <a:t>for Permissions (1)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5047"/>
            <a:ext cx="7467600" cy="420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0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Probing for Permissions (2)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0720"/>
            <a:ext cx="7467600" cy="435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4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Developer Toolkits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Some developer toolkits replicate dangerous functionality</a:t>
            </a:r>
            <a:endParaRPr lang="en-US" altLang="zh-TW" dirty="0"/>
          </a:p>
          <a:p>
            <a:pPr lvl="1"/>
            <a:r>
              <a:rPr lang="en-US" altLang="zh-TW" dirty="0" smtClean="0"/>
              <a:t>Probing for permissions</a:t>
            </a:r>
          </a:p>
          <a:p>
            <a:pPr lvl="2"/>
            <a:r>
              <a:rPr lang="en-US" altLang="zh-TW" dirty="0" smtClean="0"/>
              <a:t>Ex) Android API, catch </a:t>
            </a:r>
            <a:r>
              <a:rPr lang="en-US" altLang="zh-TW" dirty="0" err="1" smtClean="0"/>
              <a:t>SecurityException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Well-known brands sometimes </a:t>
            </a:r>
          </a:p>
          <a:p>
            <a:pPr marL="36576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commission developers that </a:t>
            </a:r>
          </a:p>
          <a:p>
            <a:pPr marL="36576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include dangerous functionality.</a:t>
            </a:r>
          </a:p>
          <a:p>
            <a:pPr lvl="2"/>
            <a:r>
              <a:rPr lang="en-US" altLang="zh-TW" dirty="0" smtClean="0"/>
              <a:t>“USA Today” and “FOX News” </a:t>
            </a:r>
          </a:p>
          <a:p>
            <a:pPr marL="731520" lvl="2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developed Mercury </a:t>
            </a:r>
            <a:r>
              <a:rPr lang="en-US" altLang="zh-TW" dirty="0" err="1" smtClean="0"/>
              <a:t>Intermedia</a:t>
            </a:r>
            <a:r>
              <a:rPr lang="en-US" altLang="zh-TW" dirty="0" smtClean="0"/>
              <a:t> </a:t>
            </a:r>
          </a:p>
          <a:p>
            <a:pPr marL="731520" lvl="2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(com/</a:t>
            </a:r>
            <a:r>
              <a:rPr lang="en-US" altLang="zh-TW" dirty="0" err="1" smtClean="0"/>
              <a:t>mercuryintermedia</a:t>
            </a:r>
            <a:r>
              <a:rPr lang="en-US" altLang="zh-TW" dirty="0" smtClean="0"/>
              <a:t>), </a:t>
            </a:r>
          </a:p>
          <a:p>
            <a:pPr marL="731520" lvl="2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en-US" altLang="zh-TW" dirty="0"/>
              <a:t>which grabs IMEI on startup</a:t>
            </a:r>
          </a:p>
          <a:p>
            <a:pPr marL="731520" lvl="2" indent="0">
              <a:buNone/>
            </a:pPr>
            <a:endParaRPr lang="en-US" altLang="zh-TW" dirty="0" smtClean="0"/>
          </a:p>
          <a:p>
            <a:pPr marL="731520" lvl="2" indent="0">
              <a:buNone/>
            </a:pPr>
            <a:r>
              <a:rPr lang="en-US" altLang="zh-TW" dirty="0"/>
              <a:t>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9218" name="Picture 2" descr="http://www.ozandroid.info/wp-content/uploads/2012/03/android_tools-62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375619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Custom Exceptions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0580"/>
            <a:ext cx="7467600" cy="301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Intent Vulnerabilities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Leaking information to Logs</a:t>
            </a:r>
          </a:p>
          <a:p>
            <a:r>
              <a:rPr lang="en-US" altLang="zh-TW" dirty="0"/>
              <a:t>Leaking information via </a:t>
            </a:r>
            <a:r>
              <a:rPr lang="en-US" altLang="zh-TW" dirty="0" smtClean="0"/>
              <a:t>IPC</a:t>
            </a:r>
          </a:p>
          <a:p>
            <a:r>
              <a:rPr lang="en-US" altLang="zh-TW" dirty="0" smtClean="0"/>
              <a:t>Unprotected </a:t>
            </a:r>
            <a:r>
              <a:rPr lang="en-US" altLang="zh-TW" dirty="0" err="1" smtClean="0"/>
              <a:t>bcast</a:t>
            </a:r>
            <a:r>
              <a:rPr lang="en-US" altLang="zh-TW" dirty="0" smtClean="0"/>
              <a:t> receivers</a:t>
            </a:r>
          </a:p>
          <a:p>
            <a:r>
              <a:rPr lang="en-US" altLang="zh-TW" dirty="0" smtClean="0"/>
              <a:t>Intent injection attacks</a:t>
            </a:r>
          </a:p>
          <a:p>
            <a:pPr lvl="1"/>
            <a:r>
              <a:rPr lang="en-US" altLang="zh-TW" dirty="0" smtClean="0"/>
              <a:t>16 apps had potential </a:t>
            </a:r>
            <a:r>
              <a:rPr lang="en-US" altLang="zh-TW" dirty="0" err="1" smtClean="0"/>
              <a:t>vulns</a:t>
            </a:r>
            <a:endParaRPr lang="en-US" altLang="zh-TW" dirty="0" smtClean="0"/>
          </a:p>
          <a:p>
            <a:r>
              <a:rPr lang="en-US" altLang="zh-TW" dirty="0" smtClean="0"/>
              <a:t>Delegating control</a:t>
            </a:r>
          </a:p>
          <a:p>
            <a:pPr lvl="1"/>
            <a:r>
              <a:rPr lang="en-US" altLang="zh-TW" dirty="0" smtClean="0"/>
              <a:t>Pending intents are tricky to analyze – get permissions</a:t>
            </a:r>
          </a:p>
          <a:p>
            <a:pPr marL="36576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(notification, alarm, and widget APIs) – no </a:t>
            </a:r>
            <a:r>
              <a:rPr lang="en-US" altLang="zh-TW" dirty="0" err="1" smtClean="0"/>
              <a:t>vuln</a:t>
            </a:r>
            <a:r>
              <a:rPr lang="en-US" altLang="zh-TW" dirty="0" smtClean="0"/>
              <a:t> found</a:t>
            </a:r>
            <a:endParaRPr lang="en-US" altLang="zh-TW" dirty="0"/>
          </a:p>
          <a:p>
            <a:r>
              <a:rPr lang="en-US" altLang="zh-TW" dirty="0" smtClean="0"/>
              <a:t>Null checks on IPC input</a:t>
            </a:r>
          </a:p>
          <a:p>
            <a:pPr lvl="1"/>
            <a:r>
              <a:rPr lang="en-US" altLang="zh-TW" dirty="0" smtClean="0"/>
              <a:t>3925 potential null dereferences in 591 apps (53.7%)</a:t>
            </a:r>
          </a:p>
          <a:p>
            <a:r>
              <a:rPr lang="en-US" altLang="zh-TW" dirty="0" err="1" smtClean="0"/>
              <a:t>Sdcard</a:t>
            </a:r>
            <a:r>
              <a:rPr lang="en-US" altLang="zh-TW" dirty="0" smtClean="0"/>
              <a:t>/JNI Use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919739" cy="16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Study Limitations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The sample set</a:t>
            </a:r>
          </a:p>
          <a:p>
            <a:r>
              <a:rPr lang="en-US" altLang="zh-TW" sz="2800" dirty="0" smtClean="0"/>
              <a:t>Code recovery failures</a:t>
            </a:r>
          </a:p>
          <a:p>
            <a:r>
              <a:rPr lang="en-US" altLang="zh-TW" sz="2800" dirty="0" smtClean="0"/>
              <a:t>Android IPC data flows</a:t>
            </a:r>
          </a:p>
          <a:p>
            <a:r>
              <a:rPr lang="en-US" altLang="zh-TW" sz="2800" dirty="0" smtClean="0"/>
              <a:t>Fortify SCA language</a:t>
            </a:r>
          </a:p>
          <a:p>
            <a:r>
              <a:rPr lang="en-US" altLang="zh-TW" sz="2800" dirty="0" smtClean="0"/>
              <a:t>Obfuscation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&amp; 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ded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decompiler</a:t>
            </a:r>
            <a:endParaRPr lang="en-US" altLang="zh-TW" dirty="0" smtClean="0"/>
          </a:p>
          <a:p>
            <a:r>
              <a:rPr lang="en-US" altLang="zh-TW" dirty="0" smtClean="0"/>
              <a:t>Wide </a:t>
            </a:r>
            <a:r>
              <a:rPr lang="en-US" altLang="zh-TW" dirty="0"/>
              <a:t>misuse of privacy sensitive information</a:t>
            </a:r>
          </a:p>
          <a:p>
            <a:r>
              <a:rPr lang="en-US" altLang="zh-TW" dirty="0" smtClean="0"/>
              <a:t>Ad </a:t>
            </a:r>
            <a:r>
              <a:rPr lang="en-US" altLang="zh-TW" dirty="0"/>
              <a:t>and analytic network libraries (</a:t>
            </a:r>
            <a:r>
              <a:rPr lang="en-US" altLang="zh-TW" dirty="0" smtClean="0"/>
              <a:t>51</a:t>
            </a:r>
            <a:r>
              <a:rPr lang="en-US" altLang="zh-TW" dirty="0"/>
              <a:t>% </a:t>
            </a:r>
            <a:r>
              <a:rPr lang="en-US" altLang="zh-TW" dirty="0" smtClean="0"/>
              <a:t>apps)</a:t>
            </a:r>
            <a:endParaRPr lang="en-US" altLang="zh-TW" dirty="0"/>
          </a:p>
          <a:p>
            <a:r>
              <a:rPr lang="en-US" altLang="zh-TW" dirty="0"/>
              <a:t>Failed to securely use Android </a:t>
            </a:r>
            <a:r>
              <a:rPr lang="en-US" altLang="zh-TW" dirty="0" smtClean="0"/>
              <a:t>APIs</a:t>
            </a:r>
          </a:p>
          <a:p>
            <a:r>
              <a:rPr lang="en-US" altLang="zh-TW" dirty="0" smtClean="0"/>
              <a:t>Potential </a:t>
            </a:r>
            <a:r>
              <a:rPr lang="en-US" altLang="zh-TW" dirty="0" err="1" smtClean="0"/>
              <a:t>vulns</a:t>
            </a:r>
            <a:endParaRPr lang="en-US" altLang="zh-TW" dirty="0" smtClean="0"/>
          </a:p>
          <a:p>
            <a:r>
              <a:rPr lang="en-US" altLang="zh-TW" dirty="0"/>
              <a:t>Found no evidence of telephony </a:t>
            </a:r>
            <a:r>
              <a:rPr lang="en-US" altLang="zh-TW" dirty="0" smtClean="0"/>
              <a:t>misuse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Future Directions</a:t>
            </a:r>
          </a:p>
          <a:p>
            <a:pPr lvl="1"/>
            <a:r>
              <a:rPr lang="en-US" altLang="zh-TW" dirty="0" smtClean="0"/>
              <a:t>Code recovery – </a:t>
            </a:r>
            <a:r>
              <a:rPr lang="en-US" altLang="zh-TW" dirty="0" err="1" smtClean="0"/>
              <a:t>Fernflower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Automated certification</a:t>
            </a:r>
          </a:p>
          <a:p>
            <a:pPr lvl="1"/>
            <a:r>
              <a:rPr lang="en-US" altLang="zh-TW" dirty="0" smtClean="0"/>
              <a:t>App markets need transparency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84168" y="4927459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 smtClean="0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Markets are not in a position to provide security in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more than a superficial way</a:t>
            </a:r>
          </a:p>
          <a:p>
            <a:r>
              <a:rPr lang="en-US" altLang="zh-TW" dirty="0" smtClean="0"/>
              <a:t>To broadly characterize the security of applications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in the Android Market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Contributions</a:t>
            </a:r>
          </a:p>
          <a:p>
            <a:pPr lvl="1"/>
            <a:r>
              <a:rPr lang="en-US" altLang="zh-TW" dirty="0" err="1" smtClean="0"/>
              <a:t>ded</a:t>
            </a:r>
            <a:r>
              <a:rPr lang="en-US" altLang="zh-TW" dirty="0" smtClean="0"/>
              <a:t>: A </a:t>
            </a:r>
            <a:r>
              <a:rPr lang="en-US" altLang="zh-TW" dirty="0" err="1" smtClean="0"/>
              <a:t>Dalvik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decompiler</a:t>
            </a:r>
            <a:r>
              <a:rPr lang="en-US" altLang="zh-TW" dirty="0" smtClean="0"/>
              <a:t>. </a:t>
            </a:r>
          </a:p>
          <a:p>
            <a:pPr lvl="2"/>
            <a:r>
              <a:rPr lang="en-US" altLang="zh-TW" dirty="0" smtClean="0"/>
              <a:t>DVM-to-JVM </a:t>
            </a:r>
            <a:r>
              <a:rPr lang="en-US" altLang="zh-TW" dirty="0" err="1" smtClean="0"/>
              <a:t>bytecode</a:t>
            </a:r>
            <a:r>
              <a:rPr lang="en-US" altLang="zh-TW" dirty="0" smtClean="0"/>
              <a:t> retargeting.</a:t>
            </a:r>
          </a:p>
          <a:p>
            <a:pPr lvl="1"/>
            <a:r>
              <a:rPr lang="en-US" altLang="zh-TW" dirty="0" smtClean="0"/>
              <a:t>Analyze 21 million </a:t>
            </a:r>
            <a:r>
              <a:rPr lang="en-US" altLang="zh-TW" dirty="0" err="1" smtClean="0"/>
              <a:t>LoC</a:t>
            </a:r>
            <a:r>
              <a:rPr lang="en-US" altLang="zh-TW" dirty="0" smtClean="0"/>
              <a:t> from the top 1100 free 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- Thank you -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`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0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Android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257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Dalvik</a:t>
            </a:r>
            <a:r>
              <a:rPr lang="en-US" altLang="zh-TW" dirty="0" smtClean="0"/>
              <a:t> Virtual Machine</a:t>
            </a:r>
          </a:p>
          <a:p>
            <a:pPr lvl="1"/>
            <a:r>
              <a:rPr lang="en-US" altLang="zh-TW" dirty="0" smtClean="0"/>
              <a:t>JVM =&gt; .class</a:t>
            </a:r>
          </a:p>
          <a:p>
            <a:pPr lvl="1"/>
            <a:r>
              <a:rPr lang="en-US" altLang="zh-TW" dirty="0" smtClean="0"/>
              <a:t>DVM =&gt; .</a:t>
            </a:r>
            <a:r>
              <a:rPr lang="en-US" altLang="zh-TW" dirty="0" err="1" smtClean="0"/>
              <a:t>dex</a:t>
            </a:r>
            <a:endParaRPr lang="en-US" altLang="zh-TW" dirty="0" smtClean="0"/>
          </a:p>
          <a:p>
            <a:r>
              <a:rPr lang="en-US" altLang="zh-TW" dirty="0" err="1" smtClean="0"/>
              <a:t>Dalvik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dx</a:t>
            </a:r>
            <a:r>
              <a:rPr lang="en-US" altLang="zh-TW" dirty="0" smtClean="0"/>
              <a:t> compiler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89040"/>
            <a:ext cx="4119252" cy="25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直線圖說文字 1 5"/>
          <p:cNvSpPr/>
          <p:nvPr/>
        </p:nvSpPr>
        <p:spPr>
          <a:xfrm>
            <a:off x="5652120" y="2492896"/>
            <a:ext cx="3168352" cy="1440160"/>
          </a:xfrm>
          <a:prstGeom prst="borderCallout1">
            <a:avLst>
              <a:gd name="adj1" fmla="val 18750"/>
              <a:gd name="adj2" fmla="val -8333"/>
              <a:gd name="adj3" fmla="val 142633"/>
              <a:gd name="adj4" fmla="val -12896"/>
            </a:avLst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Constant Pool: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schemeClr val="tx1"/>
                </a:solidFill>
              </a:rPr>
              <a:t>References to other classes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schemeClr val="tx1"/>
                </a:solidFill>
              </a:rPr>
              <a:t>Method names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schemeClr val="tx1"/>
                </a:solidFill>
              </a:rPr>
              <a:t>Numerical constants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直線圖說文字 1 6"/>
          <p:cNvSpPr/>
          <p:nvPr/>
        </p:nvSpPr>
        <p:spPr>
          <a:xfrm>
            <a:off x="6516216" y="3284984"/>
            <a:ext cx="1836712" cy="1224136"/>
          </a:xfrm>
          <a:prstGeom prst="borderCallout1">
            <a:avLst>
              <a:gd name="adj1" fmla="val 18750"/>
              <a:gd name="adj2" fmla="val -8333"/>
              <a:gd name="adj3" fmla="val 148584"/>
              <a:gd name="adj4" fmla="val -55600"/>
            </a:avLst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Class Definition: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schemeClr val="tx1"/>
                </a:solidFill>
              </a:rPr>
              <a:t>Access flags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schemeClr val="tx1"/>
                </a:solidFill>
              </a:rPr>
              <a:t>Class names</a:t>
            </a:r>
          </a:p>
        </p:txBody>
      </p:sp>
      <p:sp>
        <p:nvSpPr>
          <p:cNvPr id="8" name="直線圖說文字 1 7"/>
          <p:cNvSpPr/>
          <p:nvPr/>
        </p:nvSpPr>
        <p:spPr>
          <a:xfrm>
            <a:off x="6228184" y="4077072"/>
            <a:ext cx="2808312" cy="1728192"/>
          </a:xfrm>
          <a:prstGeom prst="borderCallout1">
            <a:avLst>
              <a:gd name="adj1" fmla="val 18750"/>
              <a:gd name="adj2" fmla="val -8333"/>
              <a:gd name="adj3" fmla="val 81060"/>
              <a:gd name="adj4" fmla="val -27551"/>
            </a:avLst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Data: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schemeClr val="tx1"/>
                </a:solidFill>
              </a:rPr>
              <a:t>Method code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schemeClr val="tx1"/>
                </a:solidFill>
              </a:rPr>
              <a:t>Info related to methods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schemeClr val="tx1"/>
                </a:solidFill>
              </a:rPr>
              <a:t>Variables</a:t>
            </a:r>
          </a:p>
        </p:txBody>
      </p:sp>
      <p:sp>
        <p:nvSpPr>
          <p:cNvPr id="10" name="矩形 9"/>
          <p:cNvSpPr/>
          <p:nvPr/>
        </p:nvSpPr>
        <p:spPr>
          <a:xfrm>
            <a:off x="4860032" y="4365104"/>
            <a:ext cx="108012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860032" y="4797152"/>
            <a:ext cx="10801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60032" y="5301208"/>
            <a:ext cx="108012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ded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decompiler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Decompiler</a:t>
            </a:r>
            <a:r>
              <a:rPr lang="en-US" altLang="zh-TW" dirty="0" smtClean="0"/>
              <a:t> from DEX to Java</a:t>
            </a:r>
          </a:p>
          <a:p>
            <a:pPr lvl="1"/>
            <a:r>
              <a:rPr lang="en-US" altLang="zh-TW" dirty="0" smtClean="0"/>
              <a:t>Leverage existing tools for code analysis</a:t>
            </a:r>
          </a:p>
          <a:p>
            <a:pPr lvl="1"/>
            <a:r>
              <a:rPr lang="en-US" altLang="zh-TW" dirty="0" smtClean="0"/>
              <a:t>Require access to source code to identify false-positives resulting from automated code analysis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Three stages</a:t>
            </a:r>
          </a:p>
          <a:p>
            <a:pPr lvl="1"/>
            <a:r>
              <a:rPr lang="en-US" altLang="zh-TW" dirty="0" smtClean="0"/>
              <a:t>Retargeting</a:t>
            </a:r>
          </a:p>
          <a:p>
            <a:pPr lvl="1"/>
            <a:r>
              <a:rPr lang="en-US" altLang="zh-TW" dirty="0" smtClean="0"/>
              <a:t>Optimization</a:t>
            </a:r>
          </a:p>
          <a:p>
            <a:pPr lvl="1"/>
            <a:r>
              <a:rPr lang="en-US" altLang="zh-TW" dirty="0" err="1" smtClean="0"/>
              <a:t>Decompilation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ded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decompiler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ded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decompiler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Optimization and </a:t>
            </a:r>
            <a:r>
              <a:rPr lang="en-US" altLang="zh-TW" sz="2800" dirty="0" err="1" smtClean="0"/>
              <a:t>Decompilation</a:t>
            </a:r>
            <a:endParaRPr lang="en-US" altLang="zh-TW" sz="2800" dirty="0" smtClean="0"/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Soot</a:t>
            </a:r>
            <a:r>
              <a:rPr lang="en-US" altLang="zh-TW" sz="2400" dirty="0" smtClean="0"/>
              <a:t> as a post-retargeting optimizer</a:t>
            </a:r>
          </a:p>
          <a:p>
            <a:pPr lvl="1"/>
            <a:endParaRPr lang="en-US" altLang="zh-TW" sz="2400" dirty="0" smtClean="0"/>
          </a:p>
          <a:p>
            <a:pPr lvl="1"/>
            <a:r>
              <a:rPr lang="en-US" altLang="zh-TW" sz="2400" dirty="0" smtClean="0"/>
              <a:t>Java </a:t>
            </a:r>
            <a:r>
              <a:rPr lang="en-US" altLang="zh-TW" sz="2400" dirty="0" err="1" smtClean="0"/>
              <a:t>bytecode</a:t>
            </a:r>
            <a:r>
              <a:rPr lang="en-US" altLang="zh-TW" sz="2400" dirty="0" smtClean="0"/>
              <a:t> generated by </a:t>
            </a:r>
            <a:r>
              <a:rPr lang="en-US" altLang="zh-TW" sz="2400" dirty="0" err="1" smtClean="0"/>
              <a:t>ded</a:t>
            </a:r>
            <a:r>
              <a:rPr lang="en-US" altLang="zh-TW" sz="2400" dirty="0" smtClean="0"/>
              <a:t> is legal</a:t>
            </a:r>
            <a:endParaRPr lang="en-US" altLang="zh-TW" sz="2400" dirty="0"/>
          </a:p>
          <a:p>
            <a:pPr lvl="1"/>
            <a:endParaRPr lang="en-US" altLang="zh-TW" sz="2400" dirty="0" smtClean="0"/>
          </a:p>
          <a:p>
            <a:pPr lvl="1"/>
            <a:r>
              <a:rPr lang="en-US" altLang="zh-TW" sz="2400" dirty="0" smtClean="0"/>
              <a:t>Source code failure rate is almost entirely </a:t>
            </a:r>
          </a:p>
          <a:p>
            <a:pPr marL="365760" lvl="1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due to Soot’s inability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ded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decompiler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95BB-F95B-48BC-A5C2-F352527C2647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Source Code Recovery Validations</a:t>
            </a:r>
          </a:p>
          <a:p>
            <a:pPr lvl="1"/>
            <a:r>
              <a:rPr lang="en-US" altLang="zh-TW" sz="2400" dirty="0" smtClean="0"/>
              <a:t>All 1,100 apps</a:t>
            </a:r>
          </a:p>
          <a:p>
            <a:pPr lvl="1"/>
            <a:r>
              <a:rPr lang="en-US" altLang="zh-TW" sz="2400" dirty="0" err="1" smtClean="0"/>
              <a:t>decompilation</a:t>
            </a:r>
            <a:r>
              <a:rPr lang="en-US" altLang="zh-TW" sz="2400" dirty="0" smtClean="0"/>
              <a:t> time: </a:t>
            </a:r>
          </a:p>
          <a:p>
            <a:pPr marL="365760" lvl="1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 497.7 hours</a:t>
            </a:r>
          </a:p>
          <a:p>
            <a:pPr lvl="1"/>
            <a:r>
              <a:rPr lang="en-US" altLang="zh-TW" sz="2400" dirty="0" smtClean="0"/>
              <a:t>99.97% of total time -&gt; Soot</a:t>
            </a:r>
            <a:endParaRPr lang="zh-TW" altLang="en-US" sz="24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032448" cy="529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1012</TotalTime>
  <Words>938</Words>
  <Application>Microsoft Office PowerPoint</Application>
  <PresentationFormat>화면 슬라이드 쇼(4:3)</PresentationFormat>
  <Paragraphs>249</Paragraphs>
  <Slides>30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오렌지</vt:lpstr>
      <vt:lpstr>A Study of Android Application Security</vt:lpstr>
      <vt:lpstr>Boom!</vt:lpstr>
      <vt:lpstr>What?</vt:lpstr>
      <vt:lpstr>Background</vt:lpstr>
      <vt:lpstr>Background</vt:lpstr>
      <vt:lpstr>The ded decompiler</vt:lpstr>
      <vt:lpstr>The ded decompiler</vt:lpstr>
      <vt:lpstr>The ded decompiler</vt:lpstr>
      <vt:lpstr>The ded decompiler</vt:lpstr>
      <vt:lpstr>The ded decompiler</vt:lpstr>
      <vt:lpstr>Analysis Specification</vt:lpstr>
      <vt:lpstr>Analysis Overview</vt:lpstr>
      <vt:lpstr>Phone Identifier</vt:lpstr>
      <vt:lpstr>Phone Identifier (cont.)</vt:lpstr>
      <vt:lpstr>Device Fingerprints</vt:lpstr>
      <vt:lpstr>Tracking</vt:lpstr>
      <vt:lpstr>Registration and Login</vt:lpstr>
      <vt:lpstr>Location Information</vt:lpstr>
      <vt:lpstr>Location Information (cont.)</vt:lpstr>
      <vt:lpstr>Phone Misuse</vt:lpstr>
      <vt:lpstr>Ad/Analytics Libraries</vt:lpstr>
      <vt:lpstr>Ad/Analytics Libraries (cont.)</vt:lpstr>
      <vt:lpstr>Probing for Permissions (1)</vt:lpstr>
      <vt:lpstr>Probing for Permissions (2)</vt:lpstr>
      <vt:lpstr>Developer Toolkits</vt:lpstr>
      <vt:lpstr>Custom Exceptions</vt:lpstr>
      <vt:lpstr>Intent Vulnerabilities</vt:lpstr>
      <vt:lpstr>Study Limitations</vt:lpstr>
      <vt:lpstr>Summary &amp; Conclusion</vt:lpstr>
      <vt:lpstr> - Thank you - </vt:lpstr>
    </vt:vector>
  </TitlesOfParts>
  <Company>ADLab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Android Application Security</dc:title>
  <dc:creator>nfsnfs</dc:creator>
  <cp:lastModifiedBy>insino</cp:lastModifiedBy>
  <cp:revision>193</cp:revision>
  <dcterms:created xsi:type="dcterms:W3CDTF">2011-05-23T12:02:18Z</dcterms:created>
  <dcterms:modified xsi:type="dcterms:W3CDTF">2012-10-31T07:09:01Z</dcterms:modified>
</cp:coreProperties>
</file>