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7"/>
  </p:notesMasterIdLst>
  <p:sldIdLst>
    <p:sldId id="256" r:id="rId2"/>
    <p:sldId id="395" r:id="rId3"/>
    <p:sldId id="396" r:id="rId4"/>
    <p:sldId id="397" r:id="rId5"/>
    <p:sldId id="398" r:id="rId6"/>
    <p:sldId id="399" r:id="rId7"/>
    <p:sldId id="400" r:id="rId8"/>
    <p:sldId id="409" r:id="rId9"/>
    <p:sldId id="410" r:id="rId10"/>
    <p:sldId id="401" r:id="rId11"/>
    <p:sldId id="402" r:id="rId12"/>
    <p:sldId id="403" r:id="rId13"/>
    <p:sldId id="404" r:id="rId14"/>
    <p:sldId id="406" r:id="rId15"/>
    <p:sldId id="40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3130"/>
    <a:srgbClr val="CC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41" autoAdjust="0"/>
  </p:normalViewPr>
  <p:slideViewPr>
    <p:cSldViewPr snapToGrid="0" snapToObjects="1">
      <p:cViewPr varScale="1">
        <p:scale>
          <a:sx n="100" d="100"/>
          <a:sy n="100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8E6D6B-6553-4C3E-94FB-727C904BF9D2}" type="datetime1">
              <a:rPr lang="en-US"/>
              <a:pPr/>
              <a:t>11/4/12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E670B8-4A64-46B1-B8E9-186A5B19D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9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Home Location Register (HLR), a database containing the subscription information and location information.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Visitor Location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Reguster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(VLR), in charge of one or multiple areas where mobile stations may roam in and out of. This entity handles the temporary IDs (TMSI) of the mobile stations.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TheMobileServicesSwitchingCenter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(MSC)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handlestheregistrationandhandoverformobile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stations roaming in and out of the area it is responsible for.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Base Station System (BSS) is a network of base station transceivers and controllers re-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sponsible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for communicating directly with the mobile station. Those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equipments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are typically what is at a cellular network tower.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Mobile Station (MS) is the mobile device carried by the user. It is composed of the actual device and a Subscriber Identity Module (SIM).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0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IMSI (International Mobile Subscriber Identity), TMSI (Temporary Mobile Subscriber Identity), LAC</a:t>
            </a:r>
            <a:r>
              <a:rPr lang="en-US" sz="1050" baseline="0" dirty="0" smtClean="0"/>
              <a:t> (Location Area Code), </a:t>
            </a:r>
            <a:r>
              <a:rPr lang="en-US" sz="1050" dirty="0" smtClean="0"/>
              <a:t>absolute radio-frequency channel number (ARFCN)</a:t>
            </a:r>
          </a:p>
          <a:p>
            <a:endParaRPr lang="en-US" sz="1050" dirty="0" smtClean="0"/>
          </a:p>
          <a:p>
            <a:r>
              <a:rPr lang="en-US" sz="1050" dirty="0" smtClean="0"/>
              <a:t>Call the victim to ensure they have their phone on (The network uses an ID unknown to us)</a:t>
            </a:r>
          </a:p>
          <a:p>
            <a:r>
              <a:rPr lang="en-US" sz="1050" dirty="0" smtClean="0"/>
              <a:t>Watermark calls:</a:t>
            </a:r>
            <a:r>
              <a:rPr lang="en-US" sz="1050" baseline="0" dirty="0" smtClean="0"/>
              <a:t> </a:t>
            </a:r>
            <a:r>
              <a:rPr lang="en-US" sz="1050" dirty="0" smtClean="0"/>
              <a:t>2 or 3 calls with known delays in between, Abort each call before completion, 5 seconds after dialing, Paging messages issued, but victim’s phone never rings</a:t>
            </a:r>
          </a:p>
          <a:p>
            <a:r>
              <a:rPr lang="en-US" sz="1050" dirty="0" smtClean="0"/>
              <a:t>Attempt to recover the watermark on the paging channel, Find paging messages with IDs and delays similar to the ones we used</a:t>
            </a:r>
          </a:p>
          <a:p>
            <a:r>
              <a:rPr lang="en-US" sz="1050" dirty="0" smtClean="0"/>
              <a:t>Result</a:t>
            </a:r>
          </a:p>
          <a:p>
            <a:pPr lvl="1"/>
            <a:r>
              <a:rPr lang="en-US" sz="1050" dirty="0" smtClean="0"/>
              <a:t>Case 1: watermark on PCCH is heard, The victim is in the same LAC</a:t>
            </a:r>
          </a:p>
          <a:p>
            <a:pPr lvl="1"/>
            <a:r>
              <a:rPr lang="en-US" sz="1050" dirty="0" smtClean="0"/>
              <a:t>Case 2: immediate assignment on AGCH is heard “regularly”, The victim is within the same cell tower</a:t>
            </a:r>
          </a:p>
          <a:p>
            <a:pPr lvl="1"/>
            <a:r>
              <a:rPr lang="en-US" sz="1050" dirty="0" smtClean="0"/>
              <a:t>Case 3: the RACH traffic from the victim’s phone is heard, They are really close (20 m)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left box plot shows the time difference between the paging request for our target TMSI and the very next Immediate Assignment.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middle boxplot shows the difference between the TMSI timestamp and the IA messages if we are listening on a different ARFCN.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Finally the last boxplot shows a control by picking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a random time and the next IA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Grey area is T-Mobile LAC 747d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cell phone will likely</a:t>
            </a:r>
            <a:r>
              <a:rPr lang="en-US" baseline="0" dirty="0" smtClean="0"/>
              <a:t> pick the tower that has the highest signal strength (RSSI).  This map indicates where that phone might be if they are on a particular tower.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1B1-BC0B-4A4E-B497-72E10948530C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07A4-6CA6-4E51-A501-D80B8AF6C8DF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186C-5BD7-4283-A7D0-75D2C7601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522-F687-495D-8C0A-E512DBFC29B7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9483-FFA7-4896-AF5B-4EEB69417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EF5F-D9FA-4646-90B0-C8A9ACA728CF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2EA-A0FC-47FA-838C-FFA25B4AD018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937-C5EA-4950-AEA5-212363E0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640-F52D-49D4-80E6-4A98EEF3E336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DD3A-6849-4904-AFED-97EB744D1534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3DCE-9D1C-47E4-956F-5F70B23BF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D77-D8F6-4FDF-B694-4B1005890557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A65-EB64-48C3-B4E0-106478353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86C7-81DA-4256-9494-E5A0FDCFC4F0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7AD-9A1F-4661-9605-1647890D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2A9F-DDA7-4E6C-BA6A-10C2C3FB5CA7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49B-8D33-4402-9096-A266EE199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2CB748-B424-433A-912B-76030C6DEE9A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B1B620-516A-43C5-8811-E694A2EEC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95E3BC3-72AB-40AD-BCD3-5C7669271978}" type="datetime1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1503A50-757F-4640-ABC3-C20DD69B9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722376" y="1337369"/>
            <a:ext cx="7772400" cy="1828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Location Leaks on GSM Air Interface</a:t>
            </a:r>
            <a:endParaRPr lang="en-US" sz="6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009"/>
            <a:ext cx="8077200" cy="1499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D. Foo </a:t>
            </a:r>
            <a:r>
              <a:rPr lang="en-US" sz="3200" dirty="0" err="1" smtClean="0">
                <a:solidFill>
                  <a:schemeClr val="tx1"/>
                </a:solidFill>
              </a:rPr>
              <a:t>Kune</a:t>
            </a:r>
            <a:r>
              <a:rPr lang="en-US" sz="3200" dirty="0" smtClean="0">
                <a:solidFill>
                  <a:schemeClr val="tx1"/>
                </a:solidFill>
              </a:rPr>
              <a:t>, J. </a:t>
            </a:r>
            <a:r>
              <a:rPr lang="en-US" sz="3200" dirty="0" err="1" smtClean="0">
                <a:solidFill>
                  <a:schemeClr val="tx1"/>
                </a:solidFill>
              </a:rPr>
              <a:t>Koelndorfer</a:t>
            </a:r>
            <a:r>
              <a:rPr lang="en-US" sz="3200" dirty="0" smtClean="0">
                <a:solidFill>
                  <a:schemeClr val="tx1"/>
                </a:solidFill>
              </a:rPr>
              <a:t>, N. Hopper, Y. </a:t>
            </a:r>
            <a:r>
              <a:rPr lang="en-US" sz="3200" dirty="0" smtClean="0">
                <a:solidFill>
                  <a:schemeClr val="tx1"/>
                </a:solidFill>
              </a:rPr>
              <a:t>Kim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Assignment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1303"/>
            <a:ext cx="4538870" cy="5113131"/>
          </a:xfrm>
        </p:spPr>
        <p:txBody>
          <a:bodyPr/>
          <a:lstStyle/>
          <a:p>
            <a:r>
              <a:rPr lang="en-US" dirty="0" smtClean="0"/>
              <a:t>Is IA message sent to all towers in the same LAC?</a:t>
            </a:r>
          </a:p>
          <a:p>
            <a:r>
              <a:rPr lang="en-US" dirty="0" smtClean="0"/>
              <a:t>How do we identify IA message?</a:t>
            </a:r>
          </a:p>
          <a:p>
            <a:pPr lvl="1"/>
            <a:r>
              <a:rPr lang="en-US" dirty="0" smtClean="0"/>
              <a:t>No identifiable information</a:t>
            </a:r>
          </a:p>
          <a:p>
            <a:pPr lvl="1"/>
            <a:endParaRPr lang="en-US" dirty="0"/>
          </a:p>
          <a:p>
            <a:r>
              <a:rPr lang="en-US" dirty="0" smtClean="0"/>
              <a:t>Check the correlation between IA and Paging request</a:t>
            </a:r>
            <a:endParaRPr lang="en-US" dirty="0"/>
          </a:p>
        </p:txBody>
      </p:sp>
      <p:pic>
        <p:nvPicPr>
          <p:cNvPr id="9" name="Content Placeholder 8" descr="detecting_arfc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3353"/>
          <a:stretch>
            <a:fillRect/>
          </a:stretch>
        </p:blipFill>
        <p:spPr>
          <a:xfrm>
            <a:off x="4373563" y="1601788"/>
            <a:ext cx="4770437" cy="5113337"/>
          </a:xfrm>
        </p:spPr>
      </p:pic>
    </p:spTree>
    <p:extLst>
      <p:ext uri="{BB962C8B-B14F-4D97-AF65-F5344CB8AC3E}">
        <p14:creationId xmlns:p14="http://schemas.microsoft.com/office/powerpoint/2010/main" val="381077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Area Code (LAC)</a:t>
            </a:r>
            <a:endParaRPr lang="en-US" dirty="0"/>
          </a:p>
        </p:txBody>
      </p:sp>
      <p:pic>
        <p:nvPicPr>
          <p:cNvPr id="4" name="Picture 3" descr="neighbors747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8" y="1831552"/>
            <a:ext cx="4627217" cy="4668903"/>
          </a:xfrm>
          <a:prstGeom prst="rect">
            <a:avLst/>
          </a:prstGeom>
        </p:spPr>
      </p:pic>
      <p:pic>
        <p:nvPicPr>
          <p:cNvPr id="3" name="Picture 2" descr="lac747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" y="1831553"/>
            <a:ext cx="4304328" cy="4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 to discover towers</a:t>
            </a:r>
            <a:endParaRPr lang="en-US" dirty="0"/>
          </a:p>
        </p:txBody>
      </p:sp>
      <p:pic>
        <p:nvPicPr>
          <p:cNvPr id="4" name="Content Placeholder 3" descr="hill_climbing_zoom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3207" b="-1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71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cell signal strength</a:t>
            </a:r>
            <a:endParaRPr lang="en-US" dirty="0"/>
          </a:p>
        </p:txBody>
      </p:sp>
      <p:pic>
        <p:nvPicPr>
          <p:cNvPr id="4" name="Content Placeholder 3" descr="arfcn_map_mesh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466" r="-6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35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2-15 at 3.21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883105"/>
            <a:ext cx="3746500" cy="38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area with 1 antenna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11718" y="2886802"/>
            <a:ext cx="2005944" cy="1990646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234299" y="5209338"/>
            <a:ext cx="2452501" cy="1451503"/>
          </a:xfrm>
          <a:prstGeom prst="wedgeRoundRectCallout">
            <a:avLst>
              <a:gd name="adj1" fmla="val -25702"/>
              <a:gd name="adj2" fmla="val -1011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Towers in this area are observable with a rooftop 12 db gain antenna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332795" y="2655175"/>
            <a:ext cx="1414262" cy="612648"/>
          </a:xfrm>
          <a:prstGeom prst="wedgeRoundRectCallout">
            <a:avLst>
              <a:gd name="adj1" fmla="val 30187"/>
              <a:gd name="adj2" fmla="val 1166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Observer</a:t>
            </a:r>
            <a:endParaRPr lang="en-US" dirty="0"/>
          </a:p>
        </p:txBody>
      </p:sp>
      <p:pic>
        <p:nvPicPr>
          <p:cNvPr id="10" name="Picture 9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7813" y="2481268"/>
            <a:ext cx="4186549" cy="312682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57978" y="1551215"/>
            <a:ext cx="1456902" cy="1125676"/>
          </a:xfrm>
          <a:prstGeom prst="wedgeRoundRectCallout">
            <a:avLst>
              <a:gd name="adj1" fmla="val -87604"/>
              <a:gd name="adj2" fmla="val 576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Downtown Minneapolis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171761" y="5709107"/>
            <a:ext cx="1795819" cy="1052744"/>
          </a:xfrm>
          <a:prstGeom prst="wedgeRoundRectCallout">
            <a:avLst>
              <a:gd name="adj1" fmla="val -40528"/>
              <a:gd name="adj2" fmla="val -833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John’s newly shaved head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49860" y="5197659"/>
            <a:ext cx="1456902" cy="1125676"/>
          </a:xfrm>
          <a:prstGeom prst="wedgeRoundRectCallout">
            <a:avLst>
              <a:gd name="adj1" fmla="val -119302"/>
              <a:gd name="adj2" fmla="val -923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Yagi</a:t>
            </a:r>
            <a:r>
              <a:rPr lang="en-US" dirty="0" smtClean="0"/>
              <a:t> 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5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a walking person</a:t>
            </a:r>
            <a:endParaRPr lang="en-US" dirty="0"/>
          </a:p>
        </p:txBody>
      </p:sp>
      <p:pic>
        <p:nvPicPr>
          <p:cNvPr id="4" name="Content Placeholder 3" descr="Screen Shot 2011-12-15 at 2.56.3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56" r="-11456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3906290" y="1835312"/>
            <a:ext cx="1911832" cy="1493373"/>
          </a:xfrm>
          <a:prstGeom prst="ellipse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95947" y="2410382"/>
            <a:ext cx="1367587" cy="1874341"/>
          </a:xfrm>
          <a:prstGeom prst="ellipse">
            <a:avLst/>
          </a:prstGeom>
          <a:solidFill>
            <a:schemeClr val="accent3">
              <a:lumMod val="50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5608" y="2581998"/>
            <a:ext cx="1911832" cy="1493373"/>
          </a:xfrm>
          <a:prstGeom prst="ellipse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1510" y="3035587"/>
            <a:ext cx="2344437" cy="1493373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963535" y="1547746"/>
            <a:ext cx="1283858" cy="862636"/>
          </a:xfrm>
          <a:prstGeom prst="wedgeRoundRectCallout">
            <a:avLst>
              <a:gd name="adj1" fmla="val -32078"/>
              <a:gd name="adj2" fmla="val 1205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Observer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764667" y="3035587"/>
            <a:ext cx="922133" cy="553009"/>
          </a:xfrm>
          <a:prstGeom prst="wedgeRoundRectCallout">
            <a:avLst>
              <a:gd name="adj1" fmla="val -89585"/>
              <a:gd name="adj2" fmla="val -3590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53569" y="2911482"/>
            <a:ext cx="922133" cy="553009"/>
          </a:xfrm>
          <a:prstGeom prst="wedgeRoundRectCallout">
            <a:avLst>
              <a:gd name="adj1" fmla="val 39049"/>
              <a:gd name="adj2" fmla="val 1281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821930" y="4959877"/>
            <a:ext cx="2168720" cy="1632940"/>
          </a:xfrm>
          <a:prstGeom prst="wedgeRoundRectCallout">
            <a:avLst>
              <a:gd name="adj1" fmla="val 56482"/>
              <a:gd name="adj2" fmla="val -1000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Approximate areas covered by towers to which the victim’s phone was attached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5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Nov 2011: Carrier IQ </a:t>
            </a:r>
          </a:p>
          <a:p>
            <a:pPr lvl="1"/>
            <a:r>
              <a:rPr lang="en-US" dirty="0" smtClean="0"/>
              <a:t>Oct 2011: HTC Android phone location leakage</a:t>
            </a:r>
          </a:p>
          <a:p>
            <a:pPr lvl="1"/>
            <a:r>
              <a:rPr lang="en-US" dirty="0" smtClean="0"/>
              <a:t>April 2011: iPhone and Android location information</a:t>
            </a:r>
          </a:p>
          <a:p>
            <a:endParaRPr lang="en-US" dirty="0" smtClean="0"/>
          </a:p>
          <a:p>
            <a:r>
              <a:rPr lang="en-US" dirty="0" smtClean="0"/>
              <a:t>Default options</a:t>
            </a:r>
          </a:p>
          <a:p>
            <a:pPr lvl="1"/>
            <a:r>
              <a:rPr lang="en-US" dirty="0" smtClean="0"/>
              <a:t>HLR (Home Location Register)</a:t>
            </a:r>
          </a:p>
          <a:p>
            <a:pPr lvl="1"/>
            <a:r>
              <a:rPr lang="en-US" dirty="0" smtClean="0"/>
              <a:t>Apps allowing location tracking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Privacy Leaks on </a:t>
            </a:r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3970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the victim’s</a:t>
            </a:r>
            <a:r>
              <a:rPr lang="en-US" dirty="0" smtClean="0"/>
              <a:t> mobile phone number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detect if the victim is </a:t>
            </a:r>
            <a:r>
              <a:rPr lang="en-US" dirty="0" smtClean="0"/>
              <a:t>in/out of </a:t>
            </a:r>
            <a:r>
              <a:rPr lang="en-US" dirty="0"/>
              <a:t>an area of interest?</a:t>
            </a:r>
          </a:p>
          <a:p>
            <a:pPr lvl="1"/>
            <a:r>
              <a:rPr lang="en-US" dirty="0"/>
              <a:t>Granularity</a:t>
            </a:r>
            <a:r>
              <a:rPr lang="en-US" dirty="0" smtClean="0"/>
              <a:t>? 100 km</a:t>
            </a:r>
            <a:r>
              <a:rPr lang="en-US" baseline="30000" dirty="0" smtClean="0"/>
              <a:t>2</a:t>
            </a:r>
            <a:r>
              <a:rPr lang="en-US" dirty="0" smtClean="0"/>
              <a:t>?  1km</a:t>
            </a:r>
            <a:r>
              <a:rPr lang="en-US" baseline="30000" dirty="0" smtClean="0"/>
              <a:t>2</a:t>
            </a:r>
            <a:r>
              <a:rPr lang="en-US" dirty="0" smtClean="0"/>
              <a:t>? Next door?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collaboration from service </a:t>
            </a:r>
            <a:r>
              <a:rPr lang="en-US" dirty="0" smtClean="0"/>
              <a:t>provider</a:t>
            </a:r>
          </a:p>
          <a:p>
            <a:pPr lvl="1"/>
            <a:r>
              <a:rPr lang="en-US" dirty="0" smtClean="0"/>
              <a:t>i.e. How much information leaks from the HLR over broadcast messages?</a:t>
            </a:r>
          </a:p>
          <a:p>
            <a:endParaRPr lang="en-US" dirty="0" smtClean="0"/>
          </a:p>
          <a:p>
            <a:r>
              <a:rPr lang="en-US" dirty="0" smtClean="0"/>
              <a:t>Attacks by passively listening</a:t>
            </a:r>
          </a:p>
          <a:p>
            <a:pPr lvl="1"/>
            <a:r>
              <a:rPr lang="en-US" dirty="0"/>
              <a:t>Paging channel</a:t>
            </a:r>
          </a:p>
          <a:p>
            <a:pPr lvl="1"/>
            <a:r>
              <a:rPr lang="en-US" dirty="0"/>
              <a:t>Random access </a:t>
            </a:r>
            <a:r>
              <a:rPr lang="en-US" dirty="0" smtClean="0"/>
              <a:t>channel</a:t>
            </a:r>
            <a:endParaRPr lang="en-US" dirty="0"/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038" y="5904332"/>
            <a:ext cx="91319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/>
              <a:t>Location leaks on the GSM air interface, D. F. </a:t>
            </a:r>
            <a:r>
              <a:rPr lang="en-US" sz="1600" dirty="0" err="1"/>
              <a:t>Kune</a:t>
            </a:r>
            <a:r>
              <a:rPr lang="en-US" sz="1600" dirty="0"/>
              <a:t>, J. </a:t>
            </a:r>
            <a:r>
              <a:rPr lang="en-US" sz="1600" dirty="0" err="1"/>
              <a:t>Koelndorfer</a:t>
            </a:r>
            <a:r>
              <a:rPr lang="en-US" sz="1600" dirty="0"/>
              <a:t>, N. </a:t>
            </a:r>
            <a:r>
              <a:rPr lang="en-US" sz="1600" dirty="0" smtClean="0"/>
              <a:t>Hopper, </a:t>
            </a:r>
            <a:r>
              <a:rPr lang="en-US" sz="1600" dirty="0"/>
              <a:t>Y. Kim, NDSS </a:t>
            </a:r>
            <a:r>
              <a:rPr lang="en-US" sz="1600" dirty="0" smtClean="0"/>
              <a:t>2012</a:t>
            </a:r>
          </a:p>
          <a:p>
            <a:pPr marL="0" lvl="1"/>
            <a:endParaRPr lang="en-US" sz="1400" dirty="0" smtClean="0"/>
          </a:p>
          <a:p>
            <a:pPr marL="0" lvl="1"/>
            <a:r>
              <a:rPr lang="en-US" sz="1400" dirty="0" smtClean="0"/>
              <a:t>Media: </a:t>
            </a:r>
            <a:r>
              <a:rPr lang="en-US" sz="1400" dirty="0" err="1" smtClean="0"/>
              <a:t>Ars</a:t>
            </a:r>
            <a:r>
              <a:rPr lang="en-US" sz="1400" dirty="0" smtClean="0"/>
              <a:t> </a:t>
            </a:r>
            <a:r>
              <a:rPr lang="en-US" sz="1400" dirty="0" err="1"/>
              <a:t>Technica</a:t>
            </a:r>
            <a:r>
              <a:rPr lang="en-US" sz="1400" dirty="0"/>
              <a:t>, Slashdot, MPR, Fox Twin Cities, </a:t>
            </a:r>
            <a:r>
              <a:rPr lang="en-US" sz="1400" dirty="0" err="1"/>
              <a:t>Physorg</a:t>
            </a:r>
            <a:r>
              <a:rPr lang="en-US" sz="1400" dirty="0"/>
              <a:t>, TG Daily, Network World, e! Science News, Scientific </a:t>
            </a:r>
            <a:r>
              <a:rPr lang="en-US" sz="1400" dirty="0" smtClean="0"/>
              <a:t>Computing</a:t>
            </a:r>
            <a:r>
              <a:rPr lang="en-US" sz="1400" dirty="0"/>
              <a:t>, </a:t>
            </a:r>
            <a:r>
              <a:rPr lang="en-US" sz="1400" dirty="0" err="1"/>
              <a:t>gizmag</a:t>
            </a:r>
            <a:r>
              <a:rPr lang="en-US" sz="1400" dirty="0"/>
              <a:t>, Crazy Engineers, PC Advisor, Mobile Magazine, The </a:t>
            </a:r>
            <a:r>
              <a:rPr lang="en-US" sz="1400" dirty="0" err="1"/>
              <a:t>CyberJungle</a:t>
            </a:r>
            <a:r>
              <a:rPr lang="en-US" sz="1400" dirty="0"/>
              <a:t>, </a:t>
            </a:r>
            <a:r>
              <a:rPr lang="en-US" sz="1400" dirty="0" err="1"/>
              <a:t>Inquisitr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8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Network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21302" y="5240655"/>
            <a:ext cx="1489442" cy="822960"/>
          </a:xfrm>
          <a:prstGeom prst="clou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2400"/>
              </a:spcBef>
            </a:pPr>
            <a:r>
              <a:rPr lang="en-US" sz="2400" dirty="0" smtClean="0"/>
              <a:t>PSTN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98597" y="5362575"/>
            <a:ext cx="1553112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MSC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091516" y="5358839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BSC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35945" y="4132431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VLR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35945" y="2876286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ATR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600432" y="2876286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HLR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170517" y="2193653"/>
            <a:ext cx="2690091" cy="14316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/>
              <a:t>HSS</a:t>
            </a:r>
            <a:endParaRPr lang="en-US" sz="3600" dirty="0"/>
          </a:p>
        </p:txBody>
      </p:sp>
      <p:cxnSp>
        <p:nvCxnSpPr>
          <p:cNvPr id="14" name="Straight Connector 13"/>
          <p:cNvCxnSpPr>
            <a:stCxn id="5" idx="0"/>
            <a:endCxn id="8" idx="2"/>
          </p:cNvCxnSpPr>
          <p:nvPr/>
        </p:nvCxnSpPr>
        <p:spPr>
          <a:xfrm flipH="1" flipV="1">
            <a:off x="2868767" y="4723218"/>
            <a:ext cx="606386" cy="63935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  <a:endCxn id="8" idx="0"/>
          </p:cNvCxnSpPr>
          <p:nvPr/>
        </p:nvCxnSpPr>
        <p:spPr>
          <a:xfrm>
            <a:off x="2868767" y="3467073"/>
            <a:ext cx="0" cy="66535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</p:cNvCxnSpPr>
          <p:nvPr/>
        </p:nvCxnSpPr>
        <p:spPr>
          <a:xfrm flipV="1">
            <a:off x="3475153" y="4723218"/>
            <a:ext cx="658101" cy="63935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4133254" y="3467073"/>
            <a:ext cx="0" cy="1256145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5091516" y="3653933"/>
            <a:ext cx="1065643" cy="822960"/>
          </a:xfrm>
          <a:prstGeom prst="triangl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91516" y="3966921"/>
            <a:ext cx="1065643" cy="5907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/>
              <a:t>BTS</a:t>
            </a:r>
            <a:endParaRPr lang="en-US" sz="3600" dirty="0"/>
          </a:p>
        </p:txBody>
      </p:sp>
      <p:cxnSp>
        <p:nvCxnSpPr>
          <p:cNvPr id="28" name="Straight Connector 27"/>
          <p:cNvCxnSpPr>
            <a:endCxn id="6" idx="0"/>
          </p:cNvCxnSpPr>
          <p:nvPr/>
        </p:nvCxnSpPr>
        <p:spPr>
          <a:xfrm>
            <a:off x="5624338" y="4476893"/>
            <a:ext cx="0" cy="881946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3"/>
            <a:endCxn id="6" idx="1"/>
          </p:cNvCxnSpPr>
          <p:nvPr/>
        </p:nvCxnSpPr>
        <p:spPr>
          <a:xfrm flipV="1">
            <a:off x="4251709" y="5654233"/>
            <a:ext cx="839807" cy="3736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0"/>
            <a:endCxn id="5" idx="1"/>
          </p:cNvCxnSpPr>
          <p:nvPr/>
        </p:nvCxnSpPr>
        <p:spPr>
          <a:xfrm>
            <a:off x="2009503" y="5652135"/>
            <a:ext cx="689094" cy="5834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46868" y="3306086"/>
            <a:ext cx="147203" cy="140667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>
            <a:endCxn id="39" idx="4"/>
          </p:cNvCxnSpPr>
          <p:nvPr/>
        </p:nvCxnSpPr>
        <p:spPr>
          <a:xfrm flipV="1">
            <a:off x="5620470" y="3446753"/>
            <a:ext cx="0" cy="398477"/>
          </a:xfrm>
          <a:prstGeom prst="line">
            <a:avLst/>
          </a:prstGeom>
          <a:ln w="38100" cmpd="sng">
            <a:solidFill>
              <a:srgbClr val="66CC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5118764" y="3040627"/>
            <a:ext cx="822960" cy="822960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5144168" y="2869766"/>
            <a:ext cx="978355" cy="952373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12491" y="3790977"/>
            <a:ext cx="617679" cy="119405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MS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8047299" y="3309585"/>
            <a:ext cx="147203" cy="140667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9" name="Straight Connector 48"/>
          <p:cNvCxnSpPr>
            <a:endCxn id="48" idx="4"/>
          </p:cNvCxnSpPr>
          <p:nvPr/>
        </p:nvCxnSpPr>
        <p:spPr>
          <a:xfrm flipV="1">
            <a:off x="8120901" y="3450252"/>
            <a:ext cx="0" cy="398477"/>
          </a:xfrm>
          <a:prstGeom prst="line">
            <a:avLst/>
          </a:prstGeom>
          <a:ln w="38100" cmpd="sng">
            <a:solidFill>
              <a:srgbClr val="66CC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6200000">
            <a:off x="7788065" y="3032187"/>
            <a:ext cx="822960" cy="822960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Arc 50"/>
          <p:cNvSpPr/>
          <p:nvPr/>
        </p:nvSpPr>
        <p:spPr>
          <a:xfrm rot="16200000">
            <a:off x="7605659" y="2861326"/>
            <a:ext cx="978355" cy="952373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Left-Right Arrow 51"/>
          <p:cNvSpPr/>
          <p:nvPr/>
        </p:nvSpPr>
        <p:spPr>
          <a:xfrm>
            <a:off x="5546868" y="2182086"/>
            <a:ext cx="2823587" cy="496456"/>
          </a:xfrm>
          <a:prstGeom prst="leftRightArrow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GSM Air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Leaks on Cellular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57721" y="1570181"/>
            <a:ext cx="4583545" cy="51839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IMSI </a:t>
            </a:r>
            <a:endParaRPr lang="en-US" dirty="0" smtClean="0"/>
          </a:p>
          <a:p>
            <a:pPr lvl="1"/>
            <a:r>
              <a:rPr lang="en-US" dirty="0" smtClean="0"/>
              <a:t>a unique # associated with all GSM</a:t>
            </a:r>
            <a:endParaRPr lang="en-US" dirty="0"/>
          </a:p>
          <a:p>
            <a:r>
              <a:rPr lang="en-US" dirty="0" smtClean="0"/>
              <a:t>TMSI</a:t>
            </a:r>
            <a:endParaRPr lang="en-US" dirty="0"/>
          </a:p>
          <a:p>
            <a:pPr lvl="1"/>
            <a:r>
              <a:rPr lang="en-US" dirty="0"/>
              <a:t>Randomly assigned by the </a:t>
            </a:r>
            <a:r>
              <a:rPr lang="en-US" dirty="0" smtClean="0"/>
              <a:t>VLR</a:t>
            </a:r>
          </a:p>
          <a:p>
            <a:pPr lvl="1"/>
            <a:r>
              <a:rPr lang="en-US" dirty="0" smtClean="0"/>
              <a:t>Updated </a:t>
            </a:r>
            <a:r>
              <a:rPr lang="en-US" dirty="0"/>
              <a:t>in a new </a:t>
            </a:r>
            <a:r>
              <a:rPr lang="en-US" dirty="0" smtClean="0"/>
              <a:t>area</a:t>
            </a:r>
          </a:p>
          <a:p>
            <a:endParaRPr lang="en-US" dirty="0" smtClean="0"/>
          </a:p>
          <a:p>
            <a:r>
              <a:rPr lang="en-US" dirty="0" smtClean="0"/>
              <a:t>PCCH</a:t>
            </a:r>
          </a:p>
          <a:p>
            <a:pPr lvl="1"/>
            <a:r>
              <a:rPr lang="en-US" dirty="0" smtClean="0"/>
              <a:t>Broadcast paging channel</a:t>
            </a:r>
          </a:p>
          <a:p>
            <a:r>
              <a:rPr lang="en-US" dirty="0" smtClean="0"/>
              <a:t>RACH</a:t>
            </a:r>
          </a:p>
          <a:p>
            <a:pPr lvl="1"/>
            <a:r>
              <a:rPr lang="en-US" dirty="0" smtClean="0"/>
              <a:t>Random Access Channel</a:t>
            </a:r>
          </a:p>
          <a:p>
            <a:r>
              <a:rPr lang="en-US" dirty="0" smtClean="0"/>
              <a:t>SDCCH</a:t>
            </a:r>
          </a:p>
          <a:p>
            <a:pPr lvl="1"/>
            <a:r>
              <a:rPr lang="en-US" dirty="0" smtClean="0"/>
              <a:t>Standalone </a:t>
            </a:r>
            <a:r>
              <a:rPr lang="en-US" dirty="0"/>
              <a:t>Dedicated Control </a:t>
            </a:r>
            <a:r>
              <a:rPr lang="en-US" dirty="0" smtClean="0"/>
              <a:t>Channel</a:t>
            </a:r>
          </a:p>
          <a:p>
            <a:endParaRPr lang="en-US" dirty="0" smtClean="0"/>
          </a:p>
          <a:p>
            <a:r>
              <a:rPr lang="en-US" dirty="0" smtClean="0"/>
              <a:t>LAC has multiple cell towers that uses different ARFCN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3452" y="1570181"/>
            <a:ext cx="946727" cy="450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53398" y="1570181"/>
            <a:ext cx="946727" cy="450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4906816" y="2020455"/>
            <a:ext cx="11545" cy="473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8626762" y="2020455"/>
            <a:ext cx="0" cy="473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06816" y="2470727"/>
            <a:ext cx="3719946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1995" y="2078189"/>
            <a:ext cx="182731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Paging Request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PCCH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918361" y="3372079"/>
            <a:ext cx="3708401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1438" y="2985224"/>
            <a:ext cx="19684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Channel Request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RACH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09131" y="4284797"/>
            <a:ext cx="371994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8119" y="3892259"/>
            <a:ext cx="25197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Immediate Assignment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PCCH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920676" y="5186148"/>
            <a:ext cx="3708401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54480" y="4799293"/>
            <a:ext cx="200698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Paging Response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SDCCH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20676" y="6216003"/>
            <a:ext cx="3708401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63529" y="5829148"/>
            <a:ext cx="178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Setup and Data</a:t>
            </a:r>
          </a:p>
        </p:txBody>
      </p:sp>
      <p:pic>
        <p:nvPicPr>
          <p:cNvPr id="19" name="Picture 18" descr="lac747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552"/>
            <a:ext cx="4433452" cy="4808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9000" y="2078189"/>
            <a:ext cx="4152900" cy="723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6000"/>
                </a:schemeClr>
              </a:gs>
              <a:gs pos="100000">
                <a:schemeClr val="bg1">
                  <a:alpha val="29000"/>
                </a:schemeClr>
              </a:gs>
              <a:gs pos="50000">
                <a:schemeClr val="accent3">
                  <a:lumMod val="75000"/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9000" y="3894289"/>
            <a:ext cx="4152900" cy="723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6000"/>
                </a:schemeClr>
              </a:gs>
              <a:gs pos="100000">
                <a:schemeClr val="bg1">
                  <a:alpha val="29000"/>
                </a:schemeClr>
              </a:gs>
              <a:gs pos="50000">
                <a:schemeClr val="accent3">
                  <a:lumMod val="75000"/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000" y="4821389"/>
            <a:ext cx="4152900" cy="723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6000"/>
                </a:schemeClr>
              </a:gs>
              <a:gs pos="100000">
                <a:schemeClr val="bg1">
                  <a:alpha val="29000"/>
                </a:schemeClr>
              </a:gs>
              <a:gs pos="50000">
                <a:schemeClr val="accent3">
                  <a:lumMod val="75000"/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9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97"/>
            <a:ext cx="8229600" cy="52704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Call the victim to ensure they have their phone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The network uses an ID unknown to us</a:t>
            </a:r>
          </a:p>
          <a:p>
            <a:r>
              <a:rPr lang="en-US" dirty="0" smtClean="0"/>
              <a:t>Watermark calls</a:t>
            </a:r>
          </a:p>
          <a:p>
            <a:pPr lvl="1"/>
            <a:r>
              <a:rPr lang="en-US" dirty="0" smtClean="0"/>
              <a:t>2 or 3 calls with known delays in between</a:t>
            </a:r>
          </a:p>
          <a:p>
            <a:pPr lvl="1"/>
            <a:r>
              <a:rPr lang="en-US" dirty="0"/>
              <a:t>Abort each call before </a:t>
            </a:r>
            <a:r>
              <a:rPr lang="en-US" dirty="0" smtClean="0"/>
              <a:t>completion, 5 seconds after dialing</a:t>
            </a:r>
          </a:p>
          <a:p>
            <a:pPr lvl="1"/>
            <a:r>
              <a:rPr lang="en-US" dirty="0" smtClean="0"/>
              <a:t>Paging messages issued, but victim’s </a:t>
            </a:r>
            <a:r>
              <a:rPr lang="en-US" dirty="0"/>
              <a:t>phone never </a:t>
            </a:r>
            <a:r>
              <a:rPr lang="en-US" dirty="0" smtClean="0"/>
              <a:t>rings</a:t>
            </a:r>
          </a:p>
          <a:p>
            <a:r>
              <a:rPr lang="en-US" dirty="0"/>
              <a:t>Attempt to recover the </a:t>
            </a:r>
            <a:r>
              <a:rPr lang="en-US" dirty="0" smtClean="0"/>
              <a:t>watermark </a:t>
            </a:r>
            <a:r>
              <a:rPr lang="en-US" dirty="0"/>
              <a:t>on the paging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Find paging messages with IDs and delays similar to the ones we used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Case 1: </a:t>
            </a:r>
            <a:r>
              <a:rPr lang="en-US" dirty="0"/>
              <a:t>watermark </a:t>
            </a:r>
            <a:r>
              <a:rPr lang="en-US" dirty="0" smtClean="0"/>
              <a:t>on PCCH is heard</a:t>
            </a:r>
          </a:p>
          <a:p>
            <a:pPr lvl="2"/>
            <a:r>
              <a:rPr lang="en-US" dirty="0" smtClean="0"/>
              <a:t>The victim is in the same LAC</a:t>
            </a:r>
            <a:endParaRPr lang="en-US" dirty="0"/>
          </a:p>
          <a:p>
            <a:pPr lvl="1"/>
            <a:r>
              <a:rPr lang="en-US" dirty="0" smtClean="0"/>
              <a:t>Case 2: immediate assignment on AGCH is heard “regularly”</a:t>
            </a:r>
          </a:p>
          <a:p>
            <a:pPr lvl="2"/>
            <a:r>
              <a:rPr lang="en-US" dirty="0" smtClean="0"/>
              <a:t>The victim is within the same cell tower</a:t>
            </a:r>
          </a:p>
          <a:p>
            <a:pPr lvl="1"/>
            <a:r>
              <a:rPr lang="en-US" dirty="0" smtClean="0"/>
              <a:t>Case 3: the </a:t>
            </a:r>
            <a:r>
              <a:rPr lang="en-US" dirty="0"/>
              <a:t>RACH traffic from the victim’s </a:t>
            </a:r>
            <a:r>
              <a:rPr lang="en-US" dirty="0" smtClean="0"/>
              <a:t>phone is heard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are really </a:t>
            </a:r>
            <a:r>
              <a:rPr lang="en-US" dirty="0" smtClean="0"/>
              <a:t>close (20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4" name="Picture 3" descr="osmocombb_plat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" y="1415784"/>
            <a:ext cx="7406640" cy="55321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326363" y="3782280"/>
            <a:ext cx="1315257" cy="614097"/>
          </a:xfrm>
          <a:prstGeom prst="wedgeRoundRectCallout">
            <a:avLst>
              <a:gd name="adj1" fmla="val -31593"/>
              <a:gd name="adj2" fmla="val 10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Motorola C118 ($30)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668734" y="1772507"/>
            <a:ext cx="1972886" cy="1074670"/>
          </a:xfrm>
          <a:prstGeom prst="wedgeRoundRectCallout">
            <a:avLst>
              <a:gd name="adj1" fmla="val -65545"/>
              <a:gd name="adj2" fmla="val -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VirtualBox</a:t>
            </a:r>
            <a:r>
              <a:rPr lang="en-US" dirty="0" smtClean="0"/>
              <a:t> running </a:t>
            </a:r>
            <a:r>
              <a:rPr lang="en-US" dirty="0" err="1" smtClean="0"/>
              <a:t>Ubuntu</a:t>
            </a:r>
            <a:r>
              <a:rPr lang="en-US" dirty="0" smtClean="0"/>
              <a:t> and </a:t>
            </a:r>
            <a:r>
              <a:rPr lang="en-US" dirty="0" err="1" smtClean="0"/>
              <a:t>OsmosomBB</a:t>
            </a:r>
            <a:r>
              <a:rPr lang="en-US" dirty="0" smtClean="0"/>
              <a:t> software (free)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521277"/>
            <a:ext cx="1972886" cy="1074670"/>
          </a:xfrm>
          <a:prstGeom prst="wedgeRoundRectCallout">
            <a:avLst>
              <a:gd name="adj1" fmla="val 74508"/>
              <a:gd name="adj2" fmla="val 1423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cable and </a:t>
            </a:r>
            <a:r>
              <a:rPr lang="en-US" dirty="0" err="1" smtClean="0"/>
              <a:t>reprogrammer</a:t>
            </a:r>
            <a:r>
              <a:rPr lang="en-US" dirty="0" smtClean="0"/>
              <a:t> cable ($30)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8635" y="3321707"/>
            <a:ext cx="1972886" cy="1074670"/>
          </a:xfrm>
          <a:prstGeom prst="wedgeRoundRectCallout">
            <a:avLst>
              <a:gd name="adj1" fmla="val 15091"/>
              <a:gd name="adj2" fmla="val 787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HTC Dream with custom Android Kernel ($100)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5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number-TMSI mapping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028226" y="4440075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164306" y="4440075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05758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59030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12302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50292" y="444402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86372" y="444402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27824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81096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34368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48852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84932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26384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79656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32928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080273" y="2876053"/>
            <a:ext cx="72407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072095" y="4517551"/>
            <a:ext cx="72407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86608" y="2662189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8173" y="4335977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PCH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299247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7502" y="4895056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751649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887729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59947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01382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147551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867645" y="280422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74130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411638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029181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182453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335725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953248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373952" y="2662189"/>
            <a:ext cx="26021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335725" y="2300943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000174" y="4989132"/>
            <a:ext cx="2590013" cy="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050678" y="4989684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 bwMode="auto">
          <a:xfrm rot="16200000">
            <a:off x="4310734" y="4376364"/>
            <a:ext cx="212586" cy="8248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2" name="Left Brace 41"/>
          <p:cNvSpPr/>
          <p:nvPr/>
        </p:nvSpPr>
        <p:spPr bwMode="auto">
          <a:xfrm rot="16200000">
            <a:off x="2013854" y="4390875"/>
            <a:ext cx="212586" cy="8248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Paging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27808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Delay between the call initiation and the paging request: </a:t>
            </a:r>
            <a:r>
              <a:rPr lang="en-US" sz="2800" dirty="0" smtClean="0">
                <a:solidFill>
                  <a:srgbClr val="FF0000"/>
                </a:solidFill>
              </a:rPr>
              <a:t>3 sec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Median delay between call initiation and ring: </a:t>
            </a:r>
            <a:r>
              <a:rPr lang="en-US" sz="2400" dirty="0" smtClean="0">
                <a:solidFill>
                  <a:srgbClr val="FF0000"/>
                </a:solidFill>
              </a:rPr>
              <a:t>6 sec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pstn_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044" y="1893499"/>
            <a:ext cx="5486400" cy="2743200"/>
          </a:xfrm>
          <a:prstGeom prst="rect">
            <a:avLst/>
          </a:prstGeom>
        </p:spPr>
      </p:pic>
      <p:pic>
        <p:nvPicPr>
          <p:cNvPr id="8" name="Picture 7" descr="pstn_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598" y="4481427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42410</TotalTime>
  <Words>991</Words>
  <Application>Microsoft Macintosh PowerPoint</Application>
  <PresentationFormat>On-screen Show (4:3)</PresentationFormat>
  <Paragraphs>144</Paragraphs>
  <Slides>15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Location Leaks on GSM Air Interface</vt:lpstr>
      <vt:lpstr>Location Privacy</vt:lpstr>
      <vt:lpstr>Location Privacy Leaks on GSM</vt:lpstr>
      <vt:lpstr>Cellular Network</vt:lpstr>
      <vt:lpstr>Location Leaks on Cellular Network</vt:lpstr>
      <vt:lpstr>Attack</vt:lpstr>
      <vt:lpstr>Platform</vt:lpstr>
      <vt:lpstr>Phone number-TMSI mapping</vt:lpstr>
      <vt:lpstr>Silent Paging</vt:lpstr>
      <vt:lpstr>Immediate Assignment </vt:lpstr>
      <vt:lpstr>Location Area Code (LAC)</vt:lpstr>
      <vt:lpstr>Hill Climbing to discover towers</vt:lpstr>
      <vt:lpstr>Mapping cell signal strength</vt:lpstr>
      <vt:lpstr>Coverage area with 1 antenna</vt:lpstr>
      <vt:lpstr>Following a walking person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Threat Model</dc:title>
  <dc:creator>Denis Foo Kune</dc:creator>
  <cp:lastModifiedBy>김용대</cp:lastModifiedBy>
  <cp:revision>129</cp:revision>
  <cp:lastPrinted>2009-12-23T21:52:01Z</cp:lastPrinted>
  <dcterms:created xsi:type="dcterms:W3CDTF">2010-05-27T15:44:50Z</dcterms:created>
  <dcterms:modified xsi:type="dcterms:W3CDTF">2012-11-05T05:54:21Z</dcterms:modified>
</cp:coreProperties>
</file>