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13" r:id="rId2"/>
    <p:sldId id="345" r:id="rId3"/>
    <p:sldId id="347" r:id="rId4"/>
    <p:sldId id="348" r:id="rId5"/>
    <p:sldId id="338" r:id="rId6"/>
    <p:sldId id="333" r:id="rId7"/>
    <p:sldId id="349" r:id="rId8"/>
    <p:sldId id="350" r:id="rId9"/>
    <p:sldId id="351" r:id="rId10"/>
    <p:sldId id="352" r:id="rId11"/>
    <p:sldId id="346" r:id="rId12"/>
    <p:sldId id="334" r:id="rId13"/>
    <p:sldId id="335" r:id="rId14"/>
    <p:sldId id="341" r:id="rId15"/>
    <p:sldId id="340" r:id="rId16"/>
    <p:sldId id="343" r:id="rId17"/>
    <p:sldId id="342" r:id="rId18"/>
    <p:sldId id="337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4B4"/>
    <a:srgbClr val="0DAEFA"/>
    <a:srgbClr val="032C4F"/>
    <a:srgbClr val="07589A"/>
    <a:srgbClr val="3840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06" autoAdjust="0"/>
    <p:restoredTop sz="94678" autoAdjust="0"/>
  </p:normalViewPr>
  <p:slideViewPr>
    <p:cSldViewPr>
      <p:cViewPr>
        <p:scale>
          <a:sx n="100" d="100"/>
          <a:sy n="100" d="100"/>
        </p:scale>
        <p:origin x="-3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35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C88D8-5FE4-4F9C-B8CB-FC8452C8337E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25173-A668-426D-B67B-32BE213A59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FF3B-E980-46BD-B730-D13362C0DDCF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F8FCA-B9BA-4EA3-BDA5-162FB9EBB7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3263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8FCA-B9BA-4EA3-BDA5-162FB9EBB793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8FCA-B9BA-4EA3-BDA5-162FB9EBB793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8FCA-B9BA-4EA3-BDA5-162FB9EBB793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8FCA-B9BA-4EA3-BDA5-162FB9EBB793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8FCA-B9BA-4EA3-BDA5-162FB9EBB793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537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284984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"/>
          <p:cNvCxnSpPr/>
          <p:nvPr userDrawn="1"/>
        </p:nvCxnSpPr>
        <p:spPr>
          <a:xfrm flipV="1">
            <a:off x="703981" y="1316852"/>
            <a:ext cx="3336" cy="198574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6D4351D5-64F3-45C4-9F89-A9C7166E8F04}" type="datetime1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69972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69972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9CBA6337-9577-4DA3-8718-8776C1773B50}" type="datetime1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80" y="404664"/>
            <a:ext cx="8229600" cy="990600"/>
          </a:xfr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0BDB051-9861-4F75-B2DC-4771B2463129}" type="datetime1">
              <a:rPr lang="ko-KR" altLang="en-US" smtClean="0"/>
              <a:pPr/>
              <a:t>2012-10-07</a:t>
            </a:fld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09656" y="6528816"/>
            <a:ext cx="1066800" cy="329184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7" name="Straight Connector 7"/>
          <p:cNvCxnSpPr/>
          <p:nvPr userDrawn="1"/>
        </p:nvCxnSpPr>
        <p:spPr>
          <a:xfrm flipV="1">
            <a:off x="470880" y="399749"/>
            <a:ext cx="0" cy="99287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"/>
          <p:cNvCxnSpPr/>
          <p:nvPr userDrawn="1"/>
        </p:nvCxnSpPr>
        <p:spPr>
          <a:xfrm>
            <a:off x="470880" y="1392621"/>
            <a:ext cx="8205576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bg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6359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6359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F58011E-F81E-4C39-B6FC-3C940ED56F3E}" type="datetime1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94C2577-5EBD-49CE-A642-1DFFB9A324C0}" type="datetime1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80A6985-ED93-4552-AC53-49B2BA755BC5}" type="datetime1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45047D2B-7C59-4C24-AD3C-62D54F05778C}" type="datetime1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4F6B4B7-463F-4FE2-BB0B-881FA1FC3B2B}" type="datetime1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336C30C-7BD2-44A3-AECE-31E61658EB6E}" type="datetime1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900" y="364258"/>
            <a:ext cx="9129100" cy="11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0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52881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0117D5E-69F1-403D-9652-D9E5D21CC0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gradFill flip="none" rotWithShape="1">
            <a:gsLst>
              <a:gs pos="0">
                <a:srgbClr val="0064B4"/>
              </a:gs>
              <a:gs pos="100000">
                <a:srgbClr val="0DAE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965" y="6300788"/>
            <a:ext cx="16764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4000" cap="none" dirty="0" smtClean="0"/>
              <a:t>Exploiting Machine Learning to </a:t>
            </a:r>
            <a:br>
              <a:rPr lang="es-ES" sz="4000" cap="none" dirty="0" smtClean="0"/>
            </a:br>
            <a:r>
              <a:rPr lang="es-ES" sz="4000" cap="none" dirty="0" smtClean="0"/>
              <a:t>Subvert Your Spam Filter</a:t>
            </a:r>
            <a:endParaRPr lang="es-ES" sz="4000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066940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Blaine Nelson / Marco </a:t>
            </a:r>
            <a:r>
              <a:rPr lang="en-US" sz="1600" dirty="0" err="1" smtClean="0">
                <a:solidFill>
                  <a:schemeClr val="tx1"/>
                </a:solidFill>
              </a:rPr>
              <a:t>Barreno</a:t>
            </a:r>
            <a:r>
              <a:rPr lang="en-US" sz="1600" dirty="0" smtClean="0">
                <a:solidFill>
                  <a:schemeClr val="tx1"/>
                </a:solidFill>
              </a:rPr>
              <a:t> /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fuching</a:t>
            </a:r>
            <a:r>
              <a:rPr lang="ko-KR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Jack Chi / Anthony D. Joseph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Benjamin I. P. Rubinstein / </a:t>
            </a:r>
            <a:r>
              <a:rPr lang="en-US" sz="1600" dirty="0" err="1" smtClean="0">
                <a:solidFill>
                  <a:schemeClr val="tx1"/>
                </a:solidFill>
              </a:rPr>
              <a:t>Udam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Saini</a:t>
            </a:r>
            <a:r>
              <a:rPr lang="en-US" sz="1600" dirty="0" smtClean="0">
                <a:solidFill>
                  <a:schemeClr val="tx1"/>
                </a:solidFill>
              </a:rPr>
              <a:t> / Charles Sutton / J.D. </a:t>
            </a:r>
            <a:r>
              <a:rPr lang="en-US" sz="1600" dirty="0" err="1" smtClean="0">
                <a:solidFill>
                  <a:schemeClr val="tx1"/>
                </a:solidFill>
              </a:rPr>
              <a:t>Tygar</a:t>
            </a:r>
            <a:r>
              <a:rPr lang="en-US" sz="1600" dirty="0" smtClean="0">
                <a:solidFill>
                  <a:schemeClr val="tx1"/>
                </a:solidFill>
              </a:rPr>
              <a:t> / Kai Xia</a:t>
            </a: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University of California, Berkeley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April, 2008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Presented by: </a:t>
            </a:r>
            <a:r>
              <a:rPr lang="en-US" sz="1600" dirty="0" err="1" smtClean="0">
                <a:solidFill>
                  <a:schemeClr val="tx1"/>
                </a:solidFill>
              </a:rPr>
              <a:t>GyuYoung</a:t>
            </a:r>
            <a:r>
              <a:rPr lang="en-US" sz="1600" dirty="0" smtClean="0">
                <a:solidFill>
                  <a:schemeClr val="tx1"/>
                </a:solidFill>
              </a:rPr>
              <a:t> Lee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1"/>
            <a:endParaRPr lang="es-ES" altLang="ko-KR" dirty="0" smtClean="0">
              <a:latin typeface="바탕"/>
              <a:ea typeface="바탕"/>
            </a:endParaRPr>
          </a:p>
          <a:p>
            <a:pPr marL="182880" lvl="1"/>
            <a:r>
              <a:rPr lang="es-ES" altLang="ko-KR" dirty="0" smtClean="0">
                <a:latin typeface="바탕"/>
                <a:ea typeface="바탕"/>
              </a:rPr>
              <a:t>③ </a:t>
            </a:r>
            <a:r>
              <a:rPr lang="es-ES" altLang="ko-KR" dirty="0" smtClean="0"/>
              <a:t>Evaluate the possibility that the e-mail can be spam</a:t>
            </a:r>
            <a:br>
              <a:rPr lang="es-ES" altLang="ko-KR" dirty="0" smtClean="0"/>
            </a:br>
            <a:r>
              <a:rPr lang="es-ES" altLang="ko-KR" dirty="0" smtClean="0"/>
              <a:t>     </a:t>
            </a:r>
          </a:p>
          <a:p>
            <a:pPr marL="182880" lvl="1">
              <a:buNone/>
            </a:pPr>
            <a:endParaRPr lang="es-ES" altLang="ko-KR" dirty="0" smtClean="0"/>
          </a:p>
          <a:p>
            <a:pPr marL="182880" lvl="1">
              <a:buNone/>
            </a:pPr>
            <a:endParaRPr lang="es-ES" altLang="ko-KR" dirty="0" smtClean="0"/>
          </a:p>
          <a:p>
            <a:pPr marL="182880" lvl="1">
              <a:buNone/>
            </a:pPr>
            <a:endParaRPr lang="es-ES" altLang="ko-KR" dirty="0" smtClean="0"/>
          </a:p>
          <a:p>
            <a:pPr marL="182880" lvl="1">
              <a:buNone/>
            </a:pPr>
            <a:r>
              <a:rPr lang="es-ES" altLang="ko-KR" dirty="0" smtClean="0"/>
              <a:t>         </a:t>
            </a:r>
            <a:r>
              <a:rPr lang="es-ES" altLang="ko-KR" dirty="0" smtClean="0">
                <a:latin typeface="바탕"/>
                <a:ea typeface="바탕"/>
              </a:rPr>
              <a:t>☞ </a:t>
            </a:r>
            <a:r>
              <a:rPr lang="es-ES" altLang="ko-KR" dirty="0" smtClean="0">
                <a:solidFill>
                  <a:srgbClr val="0064B4"/>
                </a:solidFill>
                <a:latin typeface="바탕"/>
                <a:ea typeface="바탕"/>
              </a:rPr>
              <a:t>If</a:t>
            </a:r>
            <a:r>
              <a:rPr lang="es-ES" altLang="ko-KR" dirty="0" smtClean="0">
                <a:latin typeface="바탕"/>
                <a:ea typeface="바탕"/>
              </a:rPr>
              <a:t> (Pr &gt; Threshold) </a:t>
            </a:r>
          </a:p>
          <a:p>
            <a:pPr marL="182880" lvl="1">
              <a:buNone/>
            </a:pPr>
            <a:r>
              <a:rPr lang="es-ES" altLang="ko-KR" dirty="0" smtClean="0">
                <a:latin typeface="바탕"/>
                <a:ea typeface="바탕"/>
              </a:rPr>
              <a:t> </a:t>
            </a:r>
            <a:r>
              <a:rPr lang="es-ES" altLang="ko-KR" dirty="0" smtClean="0">
                <a:latin typeface="바탕"/>
                <a:ea typeface="바탕"/>
              </a:rPr>
              <a:t>              </a:t>
            </a:r>
            <a:r>
              <a:rPr lang="es-ES" altLang="ko-KR" dirty="0" smtClean="0">
                <a:solidFill>
                  <a:srgbClr val="0064B4"/>
                </a:solidFill>
                <a:latin typeface="바탕"/>
                <a:ea typeface="바탕"/>
              </a:rPr>
              <a:t>then</a:t>
            </a:r>
            <a:r>
              <a:rPr lang="es-ES" altLang="ko-KR" dirty="0" smtClean="0">
                <a:latin typeface="바탕"/>
                <a:ea typeface="바탕"/>
              </a:rPr>
              <a:t> regard the e-mail as Spam</a:t>
            </a:r>
            <a:endParaRPr lang="es-ES" altLang="ko-KR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Bayesian Spam Filtering - </a:t>
            </a:r>
            <a:r>
              <a:rPr lang="en-US" altLang="ko-KR" dirty="0" smtClean="0">
                <a:solidFill>
                  <a:srgbClr val="0064B4"/>
                </a:solidFill>
              </a:rPr>
              <a:t>Steps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605087"/>
            <a:ext cx="40005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64B4"/>
                </a:solidFill>
              </a:rPr>
              <a:t>Traditional </a:t>
            </a:r>
            <a:r>
              <a:rPr lang="en-US" dirty="0" smtClean="0">
                <a:solidFill>
                  <a:srgbClr val="0064B4"/>
                </a:solidFill>
              </a:rPr>
              <a:t>attack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바탕"/>
                <a:ea typeface="바탕"/>
              </a:rPr>
              <a:t>: </a:t>
            </a:r>
            <a:r>
              <a:rPr lang="en-US" dirty="0" smtClean="0"/>
              <a:t>modify </a:t>
            </a:r>
            <a:r>
              <a:rPr lang="en-US" dirty="0" smtClean="0"/>
              <a:t>spam emails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</a:t>
            </a:r>
            <a:r>
              <a:rPr lang="en-US" dirty="0" smtClean="0"/>
              <a:t>evade </a:t>
            </a:r>
            <a:r>
              <a:rPr lang="en-US" dirty="0" smtClean="0"/>
              <a:t>spam filter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Attack in this paper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바탕"/>
                <a:ea typeface="바탕"/>
              </a:rPr>
              <a:t>: </a:t>
            </a:r>
            <a:r>
              <a:rPr lang="en-US" altLang="ko-KR" dirty="0" smtClean="0"/>
              <a:t>subvert </a:t>
            </a:r>
            <a:r>
              <a:rPr lang="en-US" altLang="ko-KR" dirty="0" smtClean="0"/>
              <a:t>the spam filter </a:t>
            </a: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en-US" altLang="ko-KR" dirty="0" smtClean="0"/>
              <a:t> </a:t>
            </a:r>
            <a:r>
              <a:rPr lang="en-US" altLang="ko-KR" dirty="0" smtClean="0"/>
              <a:t>drop legitimate </a:t>
            </a:r>
            <a:r>
              <a:rPr lang="en-US" altLang="ko-KR" dirty="0" smtClean="0"/>
              <a:t>emails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Dictionary attack</a:t>
            </a:r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s-ES" dirty="0" smtClean="0"/>
              <a:t>Include </a:t>
            </a:r>
            <a:r>
              <a:rPr lang="es-ES" dirty="0" smtClean="0">
                <a:solidFill>
                  <a:srgbClr val="0064B4"/>
                </a:solidFill>
              </a:rPr>
              <a:t>entire</a:t>
            </a:r>
            <a:r>
              <a:rPr lang="es-ES" dirty="0" smtClean="0"/>
              <a:t> dictionary</a:t>
            </a:r>
            <a:br>
              <a:rPr lang="es-ES" dirty="0" smtClean="0"/>
            </a:br>
            <a:r>
              <a:rPr lang="es-ES" dirty="0" smtClean="0">
                <a:latin typeface="바탕"/>
                <a:ea typeface="바탕"/>
              </a:rPr>
              <a:t>☞ </a:t>
            </a:r>
            <a:r>
              <a:rPr lang="es-ES" dirty="0" smtClean="0">
                <a:solidFill>
                  <a:srgbClr val="0064B4"/>
                </a:solidFill>
              </a:rPr>
              <a:t>spam score of all tokens </a:t>
            </a:r>
            <a:endParaRPr lang="es-ES" dirty="0" smtClean="0">
              <a:solidFill>
                <a:srgbClr val="0064B4"/>
              </a:solidFill>
            </a:endParaRPr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s-ES" dirty="0" smtClean="0"/>
              <a:t>Legitimate </a:t>
            </a:r>
            <a:r>
              <a:rPr lang="es-ES" dirty="0" smtClean="0"/>
              <a:t>email </a:t>
            </a:r>
            <a:r>
              <a:rPr lang="es-ES" dirty="0" smtClean="0"/>
              <a:t> </a:t>
            </a:r>
            <a:r>
              <a:rPr lang="es-ES" altLang="ko-KR" dirty="0" smtClean="0">
                <a:latin typeface="바탕"/>
                <a:ea typeface="바탕"/>
              </a:rPr>
              <a:t>☞</a:t>
            </a:r>
            <a:r>
              <a:rPr lang="es-ES" dirty="0" smtClean="0"/>
              <a:t>  </a:t>
            </a:r>
            <a:r>
              <a:rPr lang="es-ES" altLang="ko-KR" dirty="0" smtClean="0"/>
              <a:t>marked </a:t>
            </a:r>
            <a:r>
              <a:rPr lang="es-ES" altLang="ko-KR" dirty="0" smtClean="0"/>
              <a:t>as spam</a:t>
            </a:r>
          </a:p>
          <a:p>
            <a:pPr>
              <a:lnSpc>
                <a:spcPct val="200000"/>
              </a:lnSpc>
            </a:pPr>
            <a:endParaRPr lang="es-ES" dirty="0" smtClean="0"/>
          </a:p>
          <a:p>
            <a:pPr>
              <a:lnSpc>
                <a:spcPct val="200000"/>
              </a:lnSpc>
            </a:pPr>
            <a:r>
              <a:rPr lang="es-ES" dirty="0" smtClean="0"/>
              <a:t>Focused attack</a:t>
            </a:r>
            <a:endParaRPr lang="en-US" dirty="0" smtClean="0"/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n-US" altLang="ko-KR" dirty="0" smtClean="0"/>
              <a:t>Include </a:t>
            </a:r>
            <a:r>
              <a:rPr lang="en-US" altLang="ko-KR" dirty="0" smtClean="0">
                <a:solidFill>
                  <a:srgbClr val="0064B4"/>
                </a:solidFill>
              </a:rPr>
              <a:t>only tokens</a:t>
            </a:r>
            <a:r>
              <a:rPr lang="en-US" altLang="ko-KR" dirty="0" smtClean="0"/>
              <a:t>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a particular </a:t>
            </a:r>
            <a:r>
              <a:rPr lang="en-US" altLang="ko-KR" dirty="0" smtClean="0"/>
              <a:t>target </a:t>
            </a:r>
            <a:r>
              <a:rPr lang="en-US" altLang="ko-KR" dirty="0" smtClean="0"/>
              <a:t>e-mail</a:t>
            </a:r>
            <a:endParaRPr lang="es-ES" altLang="ko-KR" dirty="0" smtClean="0"/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s-ES" altLang="ko-KR" dirty="0" smtClean="0"/>
              <a:t>Target message </a:t>
            </a:r>
            <a:r>
              <a:rPr lang="es-ES" altLang="ko-KR" dirty="0" smtClean="0"/>
              <a:t> </a:t>
            </a:r>
            <a:r>
              <a:rPr lang="es-ES" altLang="ko-KR" dirty="0" smtClean="0">
                <a:latin typeface="바탕"/>
                <a:ea typeface="바탕"/>
              </a:rPr>
              <a:t>☞</a:t>
            </a:r>
            <a:r>
              <a:rPr lang="es-ES" altLang="ko-KR" dirty="0" smtClean="0"/>
              <a:t>  marked as spam</a:t>
            </a:r>
            <a:endParaRPr lang="en-US" dirty="0" smtClean="0"/>
          </a:p>
          <a:p>
            <a:endParaRPr lang="es-ES" dirty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 Styles</a:t>
            </a:r>
            <a:endParaRPr lang="en-US" dirty="0"/>
          </a:p>
        </p:txBody>
      </p:sp>
      <p:sp>
        <p:nvSpPr>
          <p:cNvPr id="4" name="위쪽 화살표 3"/>
          <p:cNvSpPr/>
          <p:nvPr/>
        </p:nvSpPr>
        <p:spPr>
          <a:xfrm>
            <a:off x="4000496" y="2786058"/>
            <a:ext cx="214314" cy="35719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64B4"/>
                </a:solidFill>
              </a:rPr>
              <a:t>We can find</a:t>
            </a:r>
            <a:endParaRPr lang="en-US" dirty="0" smtClean="0">
              <a:solidFill>
                <a:srgbClr val="0064B4"/>
              </a:solidFill>
            </a:endParaRPr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n-US" dirty="0" smtClean="0"/>
              <a:t>1% attack emails</a:t>
            </a:r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n-US" dirty="0" smtClean="0"/>
              <a:t>Accuracy falls </a:t>
            </a:r>
            <a:br>
              <a:rPr lang="en-US" dirty="0" smtClean="0"/>
            </a:br>
            <a:r>
              <a:rPr lang="en-US" dirty="0" smtClean="0"/>
              <a:t>significantly</a:t>
            </a:r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n-US" dirty="0" smtClean="0"/>
              <a:t>Filter unusable</a:t>
            </a:r>
            <a:endParaRPr lang="es-ES" dirty="0" smtClean="0"/>
          </a:p>
          <a:p>
            <a:pPr>
              <a:buNone/>
            </a:pPr>
            <a:endParaRPr lang="es-ES" dirty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Experiments – dictionary attack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681181"/>
            <a:ext cx="48006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altLang="ko-KR" dirty="0" smtClean="0"/>
              <a:t>Probability of guessing</a:t>
            </a:r>
          </a:p>
          <a:p>
            <a:pPr lvl="1">
              <a:lnSpc>
                <a:spcPct val="200000"/>
              </a:lnSpc>
            </a:pPr>
            <a:r>
              <a:rPr lang="en-US" altLang="ko-KR" dirty="0" smtClean="0"/>
              <a:t>Guessing p increase </a:t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 Attack is more Effective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srgbClr val="0064B4"/>
                </a:solidFill>
              </a:rPr>
              <a:t>We can </a:t>
            </a:r>
            <a:r>
              <a:rPr lang="en-US" altLang="ko-KR" dirty="0" smtClean="0">
                <a:solidFill>
                  <a:srgbClr val="0064B4"/>
                </a:solidFill>
              </a:rPr>
              <a:t>find</a:t>
            </a:r>
            <a:endParaRPr lang="en-US" altLang="ko-KR" dirty="0" smtClean="0"/>
          </a:p>
          <a:p>
            <a:pPr lvl="1">
              <a:lnSpc>
                <a:spcPct val="200000"/>
              </a:lnSpc>
            </a:pPr>
            <a:r>
              <a:rPr lang="es-ES" dirty="0" smtClean="0"/>
              <a:t>Success of target attack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ym typeface="Wingdings" pitchFamily="2" charset="2"/>
              </a:rPr>
              <a:t> depends on </a:t>
            </a:r>
            <a:br>
              <a:rPr lang="es-ES" dirty="0" smtClean="0">
                <a:sym typeface="Wingdings" pitchFamily="2" charset="2"/>
              </a:rPr>
            </a:br>
            <a:r>
              <a:rPr lang="es-ES" dirty="0" smtClean="0">
                <a:sym typeface="Wingdings" pitchFamily="2" charset="2"/>
              </a:rPr>
              <a:t>     prior knowledge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Experiments – focused attack #1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205" y="1571612"/>
            <a:ext cx="47910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Condition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Fix Guessing p to 0.5</a:t>
            </a:r>
            <a:endParaRPr lang="es-ES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X-axis</a:t>
            </a:r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N of </a:t>
            </a:r>
            <a:r>
              <a:rPr lang="en-US" altLang="ko-KR" dirty="0" err="1" smtClean="0"/>
              <a:t>msgs</a:t>
            </a:r>
            <a:r>
              <a:rPr lang="en-US" altLang="ko-KR" dirty="0" smtClean="0"/>
              <a:t> in the attack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Y-axis</a:t>
            </a:r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% of </a:t>
            </a:r>
            <a:r>
              <a:rPr lang="en-US" altLang="ko-KR" dirty="0" err="1" smtClean="0"/>
              <a:t>msgs</a:t>
            </a:r>
            <a:r>
              <a:rPr lang="en-US" altLang="ko-KR" dirty="0" smtClean="0"/>
              <a:t> misclassified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0064B4"/>
                </a:solidFill>
              </a:rPr>
              <a:t>We can find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s-ES" dirty="0" smtClean="0"/>
              <a:t>Target e-mail is quickly blocked by the filter</a:t>
            </a:r>
            <a:endParaRPr lang="es-ES" dirty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Experiments – focused attack #2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857365"/>
            <a:ext cx="453947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RONI (Reject on Negative Impact) defense</a:t>
            </a:r>
            <a:endParaRPr lang="es-ES" dirty="0" smtClean="0"/>
          </a:p>
          <a:p>
            <a:pPr marL="73152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es-ES" dirty="0" smtClean="0"/>
              <a:t>Idea</a:t>
            </a:r>
            <a:br>
              <a:rPr lang="es-ES" dirty="0" smtClean="0"/>
            </a:br>
            <a:r>
              <a:rPr lang="es-ES" altLang="ko-KR" dirty="0" smtClean="0">
                <a:latin typeface="바탕"/>
                <a:ea typeface="바탕"/>
              </a:rPr>
              <a:t> ☞</a:t>
            </a:r>
            <a:r>
              <a:rPr lang="es-ES" altLang="ko-KR" dirty="0" smtClean="0"/>
              <a:t> </a:t>
            </a:r>
            <a:r>
              <a:rPr lang="es-ES" altLang="ko-KR" dirty="0" smtClean="0"/>
              <a:t>Measuring </a:t>
            </a:r>
            <a:r>
              <a:rPr lang="es-ES" altLang="ko-KR" dirty="0" smtClean="0"/>
              <a:t>each email’s </a:t>
            </a:r>
            <a:r>
              <a:rPr lang="es-ES" altLang="ko-KR" dirty="0" smtClean="0"/>
              <a:t>impact</a:t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 ☞</a:t>
            </a:r>
            <a:r>
              <a:rPr lang="es-ES" altLang="ko-KR" dirty="0" smtClean="0"/>
              <a:t> </a:t>
            </a:r>
            <a:r>
              <a:rPr lang="es-ES" altLang="ko-KR" dirty="0" smtClean="0"/>
              <a:t>Removing </a:t>
            </a:r>
            <a:r>
              <a:rPr lang="es-ES" altLang="ko-KR" dirty="0" smtClean="0"/>
              <a:t>deleterious messages from </a:t>
            </a:r>
            <a:r>
              <a:rPr lang="es-ES" altLang="ko-KR" dirty="0" smtClean="0"/>
              <a:t>training </a:t>
            </a:r>
            <a:r>
              <a:rPr lang="es-ES" altLang="ko-KR" dirty="0" smtClean="0"/>
              <a:t>set </a:t>
            </a:r>
            <a:endParaRPr lang="es-ES" dirty="0" smtClean="0"/>
          </a:p>
          <a:p>
            <a:pPr marL="73152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es-ES" altLang="ko-KR" dirty="0" smtClean="0"/>
              <a:t>Method</a:t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☞ </a:t>
            </a:r>
            <a:r>
              <a:rPr lang="es-ES" altLang="ko-KR" dirty="0" smtClean="0"/>
              <a:t>Measuring the effect of email</a:t>
            </a:r>
            <a:r>
              <a:rPr lang="es-ES" altLang="ko-KR" dirty="0" smtClean="0">
                <a:latin typeface="바탕"/>
                <a:ea typeface="바탕"/>
              </a:rPr>
              <a:t/>
            </a:r>
            <a:br>
              <a:rPr lang="es-ES" altLang="ko-KR" dirty="0" smtClean="0">
                <a:latin typeface="바탕"/>
                <a:ea typeface="바탕"/>
              </a:rPr>
            </a:br>
            <a:r>
              <a:rPr lang="es-ES" altLang="ko-KR" dirty="0" smtClean="0">
                <a:latin typeface="바탕"/>
                <a:ea typeface="바탕"/>
              </a:rPr>
              <a:t>☞ </a:t>
            </a:r>
            <a:r>
              <a:rPr lang="es-ES" altLang="ko-KR" dirty="0" smtClean="0"/>
              <a:t>Testing performance difference with and without that e-mail</a:t>
            </a:r>
          </a:p>
          <a:p>
            <a:pPr marL="73152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es-ES" altLang="ko-KR" dirty="0" smtClean="0"/>
              <a:t>Effect</a:t>
            </a:r>
            <a:r>
              <a:rPr lang="es-ES" altLang="ko-KR" dirty="0" smtClean="0"/>
              <a:t/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☞ </a:t>
            </a:r>
            <a:r>
              <a:rPr lang="es-ES" altLang="ko-KR" dirty="0" smtClean="0"/>
              <a:t>P</a:t>
            </a:r>
            <a:r>
              <a:rPr lang="es-ES" altLang="ko-KR" dirty="0" smtClean="0"/>
              <a:t>erfectly identify all dictionary </a:t>
            </a:r>
            <a:r>
              <a:rPr lang="es-ES" altLang="ko-KR" dirty="0" smtClean="0"/>
              <a:t>attacks</a:t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☞ </a:t>
            </a:r>
            <a:r>
              <a:rPr lang="es-ES" altLang="ko-KR" dirty="0" smtClean="0"/>
              <a:t>Hard </a:t>
            </a:r>
            <a:r>
              <a:rPr lang="es-ES" altLang="ko-KR" dirty="0" smtClean="0"/>
              <a:t>to </a:t>
            </a:r>
            <a:r>
              <a:rPr lang="es-ES" altLang="ko-KR" dirty="0" smtClean="0"/>
              <a:t>identify </a:t>
            </a:r>
            <a:r>
              <a:rPr lang="es-ES" altLang="ko-KR" dirty="0" smtClean="0"/>
              <a:t>focused attack </a:t>
            </a:r>
            <a:r>
              <a:rPr lang="es-ES" altLang="ko-KR" dirty="0" smtClean="0"/>
              <a:t>emails</a:t>
            </a:r>
            <a:endParaRPr lang="es-ES" altLang="ko-KR" dirty="0" smtClean="0"/>
          </a:p>
          <a:p>
            <a:pPr marL="731520" lvl="1" indent="-457200">
              <a:buFont typeface="+mj-ea"/>
              <a:buAutoNum type="circleNumDbPlain"/>
            </a:pPr>
            <a:endParaRPr lang="es-ES" altLang="ko-KR" dirty="0" smtClean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Defenses – RONI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Dynamic threshold defense</a:t>
            </a:r>
            <a:endParaRPr lang="es-ES" dirty="0" smtClean="0"/>
          </a:p>
          <a:p>
            <a:pPr marL="73152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es-ES" altLang="ko-KR" dirty="0" smtClean="0"/>
              <a:t>Method</a:t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☞ </a:t>
            </a:r>
            <a:r>
              <a:rPr lang="es-ES" altLang="ko-KR" dirty="0" smtClean="0"/>
              <a:t>Dynamically adjusts two spots of threshold</a:t>
            </a:r>
          </a:p>
          <a:p>
            <a:pPr marL="73152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es-ES" altLang="ko-KR" dirty="0" smtClean="0"/>
              <a:t>Effect</a:t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 ☞</a:t>
            </a:r>
            <a:r>
              <a:rPr lang="es-ES" altLang="ko-KR" dirty="0" smtClean="0"/>
              <a:t> Compared to SpamBayes alone, </a:t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 ☞</a:t>
            </a:r>
            <a:r>
              <a:rPr lang="es-ES" altLang="ko-KR" dirty="0" smtClean="0"/>
              <a:t> Misclassification is significantly reduced</a:t>
            </a:r>
          </a:p>
          <a:p>
            <a:pPr marL="731520" lvl="1" indent="-457200">
              <a:buNone/>
            </a:pPr>
            <a:endParaRPr lang="es-ES" altLang="ko-KR" dirty="0" smtClean="0"/>
          </a:p>
          <a:p>
            <a:pPr marL="731520" lvl="1" indent="-457200">
              <a:buNone/>
            </a:pPr>
            <a:endParaRPr lang="es-ES" altLang="ko-KR" dirty="0" smtClean="0"/>
          </a:p>
          <a:p>
            <a:pPr marL="731520" lvl="1" indent="-457200">
              <a:buFont typeface="+mj-ea"/>
              <a:buAutoNum type="circleNumDbPlain"/>
            </a:pPr>
            <a:endParaRPr lang="es-ES" altLang="ko-KR" dirty="0" smtClean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Defenses – dynamic threshold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36" y="4714884"/>
            <a:ext cx="7888297" cy="1481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Adversary can disable </a:t>
            </a:r>
            <a:r>
              <a:rPr lang="en-US" dirty="0" err="1" smtClean="0"/>
              <a:t>SpamBayes</a:t>
            </a:r>
            <a:r>
              <a:rPr lang="en-US" dirty="0" smtClean="0"/>
              <a:t> filter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Dictionary </a:t>
            </a:r>
            <a:r>
              <a:rPr lang="en-US" dirty="0" smtClean="0"/>
              <a:t>attack </a:t>
            </a:r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Only </a:t>
            </a:r>
            <a:r>
              <a:rPr lang="en-US" altLang="ko-KR" dirty="0" smtClean="0"/>
              <a:t>1% </a:t>
            </a:r>
            <a:r>
              <a:rPr lang="en-US" altLang="ko-KR" dirty="0" smtClean="0"/>
              <a:t>control </a:t>
            </a:r>
            <a:r>
              <a:rPr lang="en-US" dirty="0" smtClean="0">
                <a:latin typeface="바탕"/>
                <a:ea typeface="바탕"/>
                <a:sym typeface="Wingdings" pitchFamily="2" charset="2"/>
              </a:rPr>
              <a:t></a:t>
            </a:r>
            <a:r>
              <a:rPr lang="en-US" dirty="0" smtClean="0">
                <a:latin typeface="바탕"/>
                <a:ea typeface="바탕"/>
              </a:rPr>
              <a:t> </a:t>
            </a:r>
            <a:r>
              <a:rPr lang="en-US" altLang="ko-KR" dirty="0" smtClean="0"/>
              <a:t>36% </a:t>
            </a:r>
            <a:r>
              <a:rPr lang="en-US" dirty="0" smtClean="0"/>
              <a:t>misclassification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RONI can defense it effectively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Dynamic threshold can mitigate it effectively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Focused </a:t>
            </a:r>
            <a:r>
              <a:rPr lang="en-US" dirty="0" err="1" smtClean="0"/>
              <a:t>attackhard</a:t>
            </a:r>
            <a:r>
              <a:rPr lang="en-US" dirty="0" smtClean="0"/>
              <a:t> to defend by attack’s knowledge</a:t>
            </a:r>
            <a:endParaRPr lang="es-ES" dirty="0" smtClean="0"/>
          </a:p>
          <a:p>
            <a:pPr>
              <a:lnSpc>
                <a:spcPct val="150000"/>
              </a:lnSpc>
            </a:pPr>
            <a:r>
              <a:rPr lang="es-ES" dirty="0" smtClean="0"/>
              <a:t>These Techniques can be effective</a:t>
            </a:r>
          </a:p>
          <a:p>
            <a:pPr lvl="1">
              <a:lnSpc>
                <a:spcPct val="150000"/>
              </a:lnSpc>
            </a:pPr>
            <a:r>
              <a:rPr lang="es-ES" dirty="0" smtClean="0"/>
              <a:t>Similar learning algorithms (ex) Bogo Filter</a:t>
            </a:r>
          </a:p>
          <a:p>
            <a:pPr lvl="1">
              <a:lnSpc>
                <a:spcPct val="150000"/>
              </a:lnSpc>
            </a:pPr>
            <a:r>
              <a:rPr lang="es-ES" dirty="0" smtClean="0"/>
              <a:t>Other learning system (ex) worm or intrusion detection</a:t>
            </a:r>
            <a:endParaRPr lang="en-U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Do you know ?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☞ </a:t>
            </a:r>
            <a:r>
              <a:rPr lang="en-US" altLang="ko-KR" dirty="0" smtClean="0"/>
              <a:t>Spam Filtering System</a:t>
            </a:r>
          </a:p>
          <a:p>
            <a:pPr lvl="1">
              <a:lnSpc>
                <a:spcPct val="200000"/>
              </a:lnSpc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☞ </a:t>
            </a:r>
            <a:r>
              <a:rPr lang="en-US" altLang="ko-KR" dirty="0" smtClean="0"/>
              <a:t>Machine learning is applied to Spam Filtering</a:t>
            </a:r>
          </a:p>
          <a:p>
            <a:pPr lvl="1">
              <a:lnSpc>
                <a:spcPct val="200000"/>
              </a:lnSpc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☞ </a:t>
            </a:r>
            <a:r>
              <a:rPr lang="en-US" altLang="ko-KR" sz="2400" b="1" dirty="0" smtClean="0"/>
              <a:t>Adversary can exploit machine learning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dirty="0" smtClean="0"/>
              <a:t>     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en-US" altLang="ko-KR" dirty="0" smtClean="0">
                <a:sym typeface="Wingdings" pitchFamily="2" charset="2"/>
              </a:rPr>
              <a:t>Making Spam </a:t>
            </a:r>
            <a:r>
              <a:rPr lang="en-US" altLang="ko-KR" dirty="0" smtClean="0">
                <a:sym typeface="Wingdings" pitchFamily="2" charset="2"/>
              </a:rPr>
              <a:t>Filter</a:t>
            </a:r>
            <a:r>
              <a:rPr lang="en-US" altLang="ko-KR" dirty="0" smtClean="0"/>
              <a:t> to be useless</a:t>
            </a:r>
            <a:br>
              <a:rPr lang="en-US" altLang="ko-KR" dirty="0" smtClean="0"/>
            </a:br>
            <a:r>
              <a:rPr lang="en-US" altLang="ko-KR" dirty="0" smtClean="0"/>
              <a:t>      </a:t>
            </a:r>
            <a:r>
              <a:rPr lang="en-US" altLang="ko-KR" dirty="0" smtClean="0">
                <a:sym typeface="Wingdings" pitchFamily="2" charset="2"/>
              </a:rPr>
              <a:t> User give up using Spam Filter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026" name="Picture 2" descr="http://www.k12usa.com/images/howspamtrakker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71480"/>
            <a:ext cx="3267075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 smtClean="0"/>
              <a:t>Which part is most weak ?</a:t>
            </a:r>
            <a:endParaRPr lang="en-US" altLang="ko-KR" dirty="0" smtClean="0"/>
          </a:p>
          <a:p>
            <a:pPr lvl="1">
              <a:lnSpc>
                <a:spcPct val="200000"/>
              </a:lnSpc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☞ </a:t>
            </a:r>
            <a:r>
              <a:rPr lang="en-US" altLang="ko-KR" dirty="0" smtClean="0"/>
              <a:t>Machine Learning</a:t>
            </a:r>
          </a:p>
          <a:p>
            <a:pPr lvl="1">
              <a:lnSpc>
                <a:spcPct val="200000"/>
              </a:lnSpc>
              <a:buNone/>
            </a:pP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 smtClean="0"/>
              <a:t>How can we attack ?</a:t>
            </a:r>
          </a:p>
          <a:p>
            <a:pPr lvl="1">
              <a:lnSpc>
                <a:spcPct val="200000"/>
              </a:lnSpc>
            </a:pPr>
            <a:r>
              <a:rPr lang="en-US" altLang="ko-KR" dirty="0" smtClean="0">
                <a:latin typeface="바탕"/>
                <a:ea typeface="바탕"/>
              </a:rPr>
              <a:t>☞ </a:t>
            </a:r>
            <a:r>
              <a:rPr lang="en-US" altLang="ko-KR" dirty="0" smtClean="0"/>
              <a:t>Poisoning</a:t>
            </a:r>
            <a:r>
              <a:rPr lang="en-US" altLang="ko-KR" dirty="0" smtClean="0"/>
              <a:t> Training Set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Spam Filtering System</a:t>
            </a:r>
            <a:endParaRPr lang="en-US" dirty="0"/>
          </a:p>
        </p:txBody>
      </p:sp>
      <p:pic>
        <p:nvPicPr>
          <p:cNvPr id="32770" name="Picture 2" descr="http://members3.jcom.home.ne.jp/support_seimitsu/mcat/images_en/gen_spamfil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7788" y="1714488"/>
            <a:ext cx="3257550" cy="3838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endParaRPr lang="en-US" altLang="ko-KR" dirty="0" smtClean="0"/>
          </a:p>
          <a:p>
            <a:pPr>
              <a:lnSpc>
                <a:spcPct val="200000"/>
              </a:lnSpc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Poisoning Training Set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67084"/>
            <a:ext cx="6979428" cy="457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타원형 설명선 8"/>
          <p:cNvSpPr/>
          <p:nvPr/>
        </p:nvSpPr>
        <p:spPr>
          <a:xfrm>
            <a:off x="7286644" y="3714752"/>
            <a:ext cx="1571636" cy="714356"/>
          </a:xfrm>
          <a:prstGeom prst="wedgeEllipseCallout">
            <a:avLst>
              <a:gd name="adj1" fmla="val -88833"/>
              <a:gd name="adj2" fmla="val 8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False</a:t>
            </a:r>
          </a:p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Negative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" name="타원형 설명선 9"/>
          <p:cNvSpPr/>
          <p:nvPr/>
        </p:nvSpPr>
        <p:spPr>
          <a:xfrm>
            <a:off x="7429488" y="5000636"/>
            <a:ext cx="1500230" cy="714356"/>
          </a:xfrm>
          <a:prstGeom prst="wedgeEllipseCallout">
            <a:avLst>
              <a:gd name="adj1" fmla="val -90500"/>
              <a:gd name="adj2" fmla="val 678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64B4"/>
                </a:solidFill>
              </a:rPr>
              <a:t>False</a:t>
            </a:r>
          </a:p>
          <a:p>
            <a:pPr algn="ctr"/>
            <a:r>
              <a:rPr lang="en-US" altLang="ko-KR" dirty="0" smtClean="0">
                <a:solidFill>
                  <a:srgbClr val="0064B4"/>
                </a:solidFill>
              </a:rPr>
              <a:t>Positive</a:t>
            </a:r>
            <a:endParaRPr lang="ko-KR" altLang="en-US" dirty="0">
              <a:solidFill>
                <a:srgbClr val="0064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If attacker wins at contaminating attack? </a:t>
            </a:r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s-ES" altLang="ko-KR" dirty="0" smtClean="0"/>
              <a:t>High false positives</a:t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☞ </a:t>
            </a:r>
            <a:r>
              <a:rPr lang="es-ES" altLang="ko-KR" dirty="0" smtClean="0"/>
              <a:t>User loses so many legitimate e-mails</a:t>
            </a:r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s-ES" altLang="ko-KR" dirty="0" smtClean="0"/>
              <a:t>High </a:t>
            </a:r>
            <a:r>
              <a:rPr lang="es-ES" altLang="ko-KR" dirty="0" smtClean="0"/>
              <a:t>false negatives</a:t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 ☞ </a:t>
            </a:r>
            <a:r>
              <a:rPr lang="es-ES" altLang="ko-KR" dirty="0" smtClean="0"/>
              <a:t>User </a:t>
            </a:r>
            <a:r>
              <a:rPr lang="es-ES" altLang="ko-KR" dirty="0" smtClean="0"/>
              <a:t>encounters so many spam </a:t>
            </a:r>
            <a:r>
              <a:rPr lang="es-ES" altLang="ko-KR" dirty="0" smtClean="0"/>
              <a:t>e-mails</a:t>
            </a:r>
            <a:endParaRPr lang="es-ES" altLang="ko-KR" dirty="0" smtClean="0"/>
          </a:p>
          <a:p>
            <a:pPr marL="731520" lvl="1" indent="-457200">
              <a:lnSpc>
                <a:spcPct val="200000"/>
              </a:lnSpc>
              <a:buFont typeface="+mj-ea"/>
              <a:buAutoNum type="circleNumDbPlain"/>
            </a:pPr>
            <a:r>
              <a:rPr lang="es-ES" altLang="ko-KR" dirty="0" smtClean="0"/>
              <a:t>High </a:t>
            </a:r>
            <a:r>
              <a:rPr lang="es-ES" altLang="ko-KR" dirty="0" smtClean="0"/>
              <a:t>unsure messages</a:t>
            </a:r>
            <a:br>
              <a:rPr lang="es-ES" altLang="ko-KR" dirty="0" smtClean="0"/>
            </a:br>
            <a:r>
              <a:rPr lang="es-ES" altLang="ko-KR" dirty="0" smtClean="0">
                <a:latin typeface="바탕"/>
                <a:ea typeface="바탕"/>
              </a:rPr>
              <a:t> ☞ </a:t>
            </a:r>
            <a:r>
              <a:rPr lang="es-ES" altLang="ko-KR" dirty="0" smtClean="0"/>
              <a:t>so many </a:t>
            </a:r>
            <a:r>
              <a:rPr lang="es-ES" altLang="ko-KR" dirty="0" smtClean="0">
                <a:sym typeface="Wingdings" pitchFamily="2" charset="2"/>
              </a:rPr>
              <a:t>human </a:t>
            </a:r>
            <a:r>
              <a:rPr lang="es-ES" altLang="ko-KR" dirty="0" smtClean="0">
                <a:sym typeface="Wingdings" pitchFamily="2" charset="2"/>
              </a:rPr>
              <a:t>decision </a:t>
            </a:r>
            <a:r>
              <a:rPr lang="es-ES" altLang="ko-KR" dirty="0" smtClean="0">
                <a:sym typeface="Wingdings" pitchFamily="2" charset="2"/>
              </a:rPr>
              <a:t>required  No time saving</a:t>
            </a:r>
            <a:endParaRPr lang="es-ES" altLang="ko-KR" dirty="0" smtClean="0">
              <a:sym typeface="Wingdings" pitchFamily="2" charset="2"/>
            </a:endParaRPr>
          </a:p>
          <a:p>
            <a:pPr marL="731520" lvl="1" indent="-457200">
              <a:lnSpc>
                <a:spcPct val="200000"/>
              </a:lnSpc>
              <a:buNone/>
            </a:pPr>
            <a:r>
              <a:rPr lang="es-ES" altLang="ko-KR" dirty="0" smtClean="0">
                <a:latin typeface="바탕"/>
                <a:ea typeface="바탕"/>
                <a:sym typeface="Wingdings" pitchFamily="2" charset="2"/>
              </a:rPr>
              <a:t>▣   </a:t>
            </a:r>
            <a:r>
              <a:rPr lang="es-ES" altLang="ko-KR" dirty="0" smtClean="0"/>
              <a:t>Finally, user </a:t>
            </a:r>
            <a:r>
              <a:rPr lang="es-ES" altLang="ko-KR" dirty="0" smtClean="0">
                <a:sym typeface="Wingdings" pitchFamily="2" charset="2"/>
              </a:rPr>
              <a:t>gives </a:t>
            </a:r>
            <a:r>
              <a:rPr lang="es-ES" altLang="ko-KR" dirty="0" smtClean="0">
                <a:sym typeface="Wingdings" pitchFamily="2" charset="2"/>
              </a:rPr>
              <a:t>up using </a:t>
            </a:r>
            <a:r>
              <a:rPr lang="es-ES" altLang="ko-KR" dirty="0" smtClean="0">
                <a:sym typeface="Wingdings" pitchFamily="2" charset="2"/>
              </a:rPr>
              <a:t>spam filter</a:t>
            </a:r>
            <a:endParaRPr lang="es-ES" altLang="ko-KR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Poisoning Effect</a:t>
            </a:r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000240"/>
            <a:ext cx="272511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Bayesian spam filter</a:t>
            </a:r>
          </a:p>
          <a:p>
            <a:pPr lvl="1"/>
            <a:r>
              <a:rPr lang="en-US" dirty="0" smtClean="0"/>
              <a:t>Three classifications</a:t>
            </a:r>
          </a:p>
          <a:p>
            <a:pPr marL="891540" lvl="2" indent="-342900">
              <a:buFont typeface="+mj-ea"/>
              <a:buAutoNum type="circleNumDbPlain"/>
            </a:pPr>
            <a:r>
              <a:rPr lang="en-US" dirty="0" smtClean="0"/>
              <a:t>Spam</a:t>
            </a:r>
          </a:p>
          <a:p>
            <a:pPr marL="891540" lvl="2" indent="-342900">
              <a:buFont typeface="+mj-ea"/>
              <a:buAutoNum type="circleNumDbPlain"/>
            </a:pPr>
            <a:r>
              <a:rPr lang="en-US" dirty="0" smtClean="0"/>
              <a:t>Ham(non-spam)</a:t>
            </a:r>
          </a:p>
          <a:p>
            <a:pPr marL="891540" lvl="2" indent="-342900">
              <a:buFont typeface="+mj-ea"/>
              <a:buAutoNum type="circleNumDbPlain"/>
            </a:pPr>
            <a:r>
              <a:rPr lang="en-US" dirty="0" smtClean="0"/>
              <a:t>Unsure</a:t>
            </a:r>
          </a:p>
          <a:p>
            <a:pPr lvl="1"/>
            <a:r>
              <a:rPr lang="en-US" dirty="0" smtClean="0"/>
              <a:t>Score</a:t>
            </a:r>
          </a:p>
          <a:p>
            <a:pPr lvl="2"/>
            <a:r>
              <a:rPr lang="en-US" dirty="0" smtClean="0"/>
              <a:t>Spam filter generate one score for ham and another for spam</a:t>
            </a:r>
            <a:br>
              <a:rPr lang="en-US" dirty="0" smtClean="0"/>
            </a:br>
            <a:endParaRPr lang="es-ES" dirty="0"/>
          </a:p>
          <a:p>
            <a:endParaRPr lang="es-ES" dirty="0"/>
          </a:p>
          <a:p>
            <a:pPr lvl="1"/>
            <a:endParaRPr lang="en-US" dirty="0" smtClean="0"/>
          </a:p>
          <a:p>
            <a:endParaRPr lang="es-ES" dirty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Bayesian Spam </a:t>
            </a:r>
            <a:r>
              <a:rPr lang="en-US" altLang="ko-KR" dirty="0" smtClean="0"/>
              <a:t>Filtering - </a:t>
            </a:r>
            <a:r>
              <a:rPr lang="en-US" altLang="ko-KR" dirty="0" smtClean="0">
                <a:solidFill>
                  <a:srgbClr val="0064B4"/>
                </a:solidFill>
              </a:rPr>
              <a:t>Concept</a:t>
            </a:r>
            <a:endParaRPr lang="en-US" dirty="0">
              <a:solidFill>
                <a:srgbClr val="0064B4"/>
              </a:solidFill>
            </a:endParaRPr>
          </a:p>
        </p:txBody>
      </p:sp>
      <p:graphicFrame>
        <p:nvGraphicFramePr>
          <p:cNvPr id="5" name="Group 64"/>
          <p:cNvGraphicFramePr>
            <a:graphicFrameLocks noGrp="1"/>
          </p:cNvGraphicFramePr>
          <p:nvPr/>
        </p:nvGraphicFramePr>
        <p:xfrm>
          <a:off x="1142976" y="4214818"/>
          <a:ext cx="6500858" cy="2286000"/>
        </p:xfrm>
        <a:graphic>
          <a:graphicData uri="http://schemas.openxmlformats.org/drawingml/2006/table">
            <a:tbl>
              <a:tblPr/>
              <a:tblGrid>
                <a:gridCol w="2071702"/>
                <a:gridCol w="2214578"/>
                <a:gridCol w="2214578"/>
              </a:tblGrid>
              <a:tr h="38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message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Spam score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Ham score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4B4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spam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4B4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ham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4B4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unsure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4B4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unsure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64"/>
          <p:cNvGraphicFramePr>
            <a:graphicFrameLocks noGrp="1"/>
          </p:cNvGraphicFramePr>
          <p:nvPr/>
        </p:nvGraphicFramePr>
        <p:xfrm>
          <a:off x="4000496" y="1785926"/>
          <a:ext cx="4429156" cy="1743456"/>
        </p:xfrm>
        <a:graphic>
          <a:graphicData uri="http://schemas.openxmlformats.org/drawingml/2006/table">
            <a:tbl>
              <a:tblPr/>
              <a:tblGrid>
                <a:gridCol w="1643074"/>
                <a:gridCol w="2786082"/>
              </a:tblGrid>
              <a:tr h="38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Strength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↓ false positives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↓ false negatives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Weakness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↑ </a:t>
                      </a:r>
                      <a:r>
                        <a:rPr kumimoji="1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unsures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울릉도M" pitchFamily="18" charset="-127"/>
                        <a:ea typeface="HY울릉도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울릉도M" pitchFamily="18" charset="-127"/>
                          <a:ea typeface="HY울릉도M" pitchFamily="18" charset="-127"/>
                        </a:rPr>
                        <a:t>(need human decision)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E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1">
              <a:lnSpc>
                <a:spcPct val="300000"/>
              </a:lnSpc>
            </a:pPr>
            <a:r>
              <a:rPr lang="es-ES" altLang="ko-KR" sz="2400" b="1" dirty="0" smtClean="0"/>
              <a:t>Spamicity </a:t>
            </a:r>
            <a:r>
              <a:rPr lang="es-ES" altLang="ko-KR" sz="2400" b="1" dirty="0" smtClean="0"/>
              <a:t>of words included in the e-mail</a:t>
            </a:r>
            <a:endParaRPr lang="es-ES" altLang="ko-KR" sz="2400" b="1" dirty="0" smtClean="0"/>
          </a:p>
          <a:p>
            <a:pPr marL="617220" lvl="2" indent="-342900">
              <a:lnSpc>
                <a:spcPct val="300000"/>
              </a:lnSpc>
              <a:buFont typeface="+mj-ea"/>
              <a:buAutoNum type="circleNumDbPlain"/>
            </a:pPr>
            <a:r>
              <a:rPr lang="es-ES" altLang="ko-KR" sz="2000" dirty="0" smtClean="0"/>
              <a:t>Measure them respectively</a:t>
            </a:r>
          </a:p>
          <a:p>
            <a:pPr marL="617220" lvl="2" indent="-342900">
              <a:lnSpc>
                <a:spcPct val="300000"/>
              </a:lnSpc>
              <a:buFont typeface="+mj-ea"/>
              <a:buAutoNum type="circleNumDbPlain"/>
            </a:pPr>
            <a:r>
              <a:rPr lang="es-ES" altLang="ko-KR" sz="2000" dirty="0" smtClean="0"/>
              <a:t>Combine them</a:t>
            </a:r>
          </a:p>
          <a:p>
            <a:pPr marL="617220" lvl="2" indent="-342900">
              <a:lnSpc>
                <a:spcPct val="300000"/>
              </a:lnSpc>
              <a:buFont typeface="+mj-ea"/>
              <a:buAutoNum type="circleNumDbPlain"/>
            </a:pPr>
            <a:r>
              <a:rPr lang="es-ES" altLang="ko-KR" sz="2000" dirty="0" smtClean="0"/>
              <a:t>Evaluate the possibility that the e-mail can be spam </a:t>
            </a:r>
            <a:endParaRPr lang="en-US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Bayesian Spam Filtering - </a:t>
            </a:r>
            <a:r>
              <a:rPr lang="en-US" altLang="ko-KR" dirty="0" smtClean="0">
                <a:solidFill>
                  <a:srgbClr val="0064B4"/>
                </a:solidFill>
              </a:rPr>
              <a:t>Steps</a:t>
            </a:r>
            <a:endParaRPr lang="en-US" dirty="0">
              <a:solidFill>
                <a:srgbClr val="0064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1"/>
            <a:r>
              <a:rPr lang="es-ES" altLang="ko-KR" dirty="0" smtClean="0">
                <a:latin typeface="바탕"/>
                <a:ea typeface="바탕"/>
              </a:rPr>
              <a:t>① </a:t>
            </a:r>
            <a:r>
              <a:rPr lang="es-ES" altLang="ko-KR" dirty="0" smtClean="0"/>
              <a:t>Measure Spamicity </a:t>
            </a:r>
            <a:r>
              <a:rPr lang="es-ES" altLang="ko-KR" dirty="0" smtClean="0"/>
              <a:t>of words </a:t>
            </a:r>
            <a:r>
              <a:rPr lang="es-ES" altLang="ko-KR" dirty="0" smtClean="0"/>
              <a:t>respectively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Bayesian Spam Filtering - </a:t>
            </a:r>
            <a:r>
              <a:rPr lang="en-US" altLang="ko-KR" dirty="0" smtClean="0">
                <a:solidFill>
                  <a:srgbClr val="0064B4"/>
                </a:solidFill>
              </a:rPr>
              <a:t>Details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433783"/>
            <a:ext cx="81057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962150"/>
            <a:ext cx="49053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1"/>
            <a:endParaRPr lang="es-ES" altLang="ko-KR" dirty="0" smtClean="0">
              <a:latin typeface="바탕"/>
              <a:ea typeface="바탕"/>
            </a:endParaRPr>
          </a:p>
          <a:p>
            <a:pPr marL="182880" lvl="1"/>
            <a:r>
              <a:rPr lang="es-ES" altLang="ko-KR" dirty="0" smtClean="0">
                <a:latin typeface="바탕"/>
                <a:ea typeface="바탕"/>
              </a:rPr>
              <a:t>② </a:t>
            </a:r>
            <a:r>
              <a:rPr lang="es-ES" altLang="ko-KR" dirty="0" smtClean="0"/>
              <a:t>Combine </a:t>
            </a:r>
            <a:r>
              <a:rPr lang="es-ES" altLang="ko-KR" dirty="0" smtClean="0"/>
              <a:t>Spamicity of </a:t>
            </a:r>
            <a:r>
              <a:rPr lang="es-ES" altLang="ko-KR" dirty="0" smtClean="0"/>
              <a:t>words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Bayesian Spam Filtering - </a:t>
            </a:r>
            <a:r>
              <a:rPr lang="en-US" altLang="ko-KR" dirty="0" smtClean="0">
                <a:solidFill>
                  <a:srgbClr val="0064B4"/>
                </a:solidFill>
              </a:rPr>
              <a:t>Steps</a:t>
            </a: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41" y="2869066"/>
            <a:ext cx="8405839" cy="184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seawall-wji</Template>
  <TotalTime>7914</TotalTime>
  <Words>390</Words>
  <Application>Microsoft Office PowerPoint</Application>
  <PresentationFormat>화면 슬라이드 쇼(4:3)</PresentationFormat>
  <Paragraphs>140</Paragraphs>
  <Slides>18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1</vt:lpstr>
      <vt:lpstr>Exploiting Machine Learning to  Subvert Your Spam Filter</vt:lpstr>
      <vt:lpstr>Introduction</vt:lpstr>
      <vt:lpstr>Spam Filtering System</vt:lpstr>
      <vt:lpstr>Poisoning Training Set</vt:lpstr>
      <vt:lpstr>Poisoning Effect</vt:lpstr>
      <vt:lpstr>Bayesian Spam Filtering - Concept</vt:lpstr>
      <vt:lpstr>Bayesian Spam Filtering - Steps</vt:lpstr>
      <vt:lpstr>Bayesian Spam Filtering - Details</vt:lpstr>
      <vt:lpstr>Bayesian Spam Filtering - Steps</vt:lpstr>
      <vt:lpstr>Bayesian Spam Filtering - Steps</vt:lpstr>
      <vt:lpstr>Attack Strategies</vt:lpstr>
      <vt:lpstr>Attack Styles</vt:lpstr>
      <vt:lpstr>Experiments – dictionary attack</vt:lpstr>
      <vt:lpstr>Experiments – focused attack #1</vt:lpstr>
      <vt:lpstr>Experiments – focused attack #2</vt:lpstr>
      <vt:lpstr>Defenses – RONI</vt:lpstr>
      <vt:lpstr>Defenses – dynamic threshold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Analysis of the Diebold Accuvote-ts</dc:title>
  <dc:creator>Jiseong Noh</dc:creator>
  <cp:lastModifiedBy>이규영</cp:lastModifiedBy>
  <cp:revision>234</cp:revision>
  <dcterms:created xsi:type="dcterms:W3CDTF">2012-02-28T06:22:54Z</dcterms:created>
  <dcterms:modified xsi:type="dcterms:W3CDTF">2012-10-07T18:42:51Z</dcterms:modified>
</cp:coreProperties>
</file>