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8"/>
  </p:notesMasterIdLst>
  <p:sldIdLst>
    <p:sldId id="256" r:id="rId2"/>
    <p:sldId id="877" r:id="rId3"/>
    <p:sldId id="878" r:id="rId4"/>
    <p:sldId id="879" r:id="rId5"/>
    <p:sldId id="880" r:id="rId6"/>
    <p:sldId id="881" r:id="rId7"/>
    <p:sldId id="882" r:id="rId8"/>
    <p:sldId id="883" r:id="rId9"/>
    <p:sldId id="884" r:id="rId10"/>
    <p:sldId id="885" r:id="rId11"/>
    <p:sldId id="886" r:id="rId12"/>
    <p:sldId id="887" r:id="rId13"/>
    <p:sldId id="888" r:id="rId14"/>
    <p:sldId id="889" r:id="rId15"/>
    <p:sldId id="890" r:id="rId16"/>
    <p:sldId id="891" r:id="rId17"/>
    <p:sldId id="892" r:id="rId18"/>
    <p:sldId id="893" r:id="rId19"/>
    <p:sldId id="894" r:id="rId20"/>
    <p:sldId id="895" r:id="rId21"/>
    <p:sldId id="762" r:id="rId22"/>
    <p:sldId id="859" r:id="rId23"/>
    <p:sldId id="941" r:id="rId24"/>
    <p:sldId id="899" r:id="rId25"/>
    <p:sldId id="925" r:id="rId26"/>
    <p:sldId id="898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C3CCFF"/>
    <a:srgbClr val="9A3130"/>
    <a:srgbClr val="CC8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40" autoAdjust="0"/>
  </p:normalViewPr>
  <p:slideViewPr>
    <p:cSldViewPr snapToGrid="0" snapToObjects="1">
      <p:cViewPr varScale="1">
        <p:scale>
          <a:sx n="103" d="100"/>
          <a:sy n="103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00" d="100"/>
        <a:sy n="100" d="100"/>
      </p:scale>
      <p:origin x="0" y="26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E8E6D6B-6553-4C3E-94FB-727C904BF9D2}" type="datetime1">
              <a:rPr lang="en-US"/>
              <a:pPr/>
              <a:t>14. 10. 28.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5E670B8-4A64-46B1-B8E9-186A5B19D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79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2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• The Home Location Register (HLR), a database containing the subscription information and location information.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• The Visitor Location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Reguster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(VLR), in charge of one or multiple areas where mobile stations may roam in and out of. This entity handles the temporary IDs (TMSI) of the mobile stations.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•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TheMobileServicesSwitchingCenter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(MSC)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handlestheregistrationandhandoverformobile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stations roaming in and out of the area it is responsible for.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• The Base Station System (BSS) is a network of base station transceivers and controllers re-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sponsible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for communicating directly with the mobile station. Those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equipments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are typically what is at a cellular network tower.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• The Mobile Station (MS) is the mobile device carried by the user. It is composed of the actual device and a Subscriber Identity Module (SIM).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0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IMSI (International Mobile Subscriber Identity), TMSI (Temporary Mobile Subscriber Identity), LAC</a:t>
            </a:r>
            <a:r>
              <a:rPr lang="en-US" sz="1050" baseline="0" dirty="0" smtClean="0"/>
              <a:t> (Location Area Code), </a:t>
            </a:r>
            <a:r>
              <a:rPr lang="en-US" sz="1050" dirty="0" smtClean="0"/>
              <a:t>absolute radio-frequency channel number (ARFCN)</a:t>
            </a:r>
          </a:p>
          <a:p>
            <a:endParaRPr lang="en-US" sz="1050" dirty="0" smtClean="0"/>
          </a:p>
          <a:p>
            <a:r>
              <a:rPr lang="en-US" sz="1050" dirty="0" smtClean="0"/>
              <a:t>Call the victim to ensure they have their phone on (The network uses an ID unknown to us)</a:t>
            </a:r>
          </a:p>
          <a:p>
            <a:r>
              <a:rPr lang="en-US" sz="1050" dirty="0" smtClean="0"/>
              <a:t>Watermark calls:</a:t>
            </a:r>
            <a:r>
              <a:rPr lang="en-US" sz="1050" baseline="0" dirty="0" smtClean="0"/>
              <a:t> </a:t>
            </a:r>
            <a:r>
              <a:rPr lang="en-US" sz="1050" dirty="0" smtClean="0"/>
              <a:t>2 or 3 calls with known delays in between, Abort each call before completion, 5 seconds after dialing, Paging messages issued, but victim’s phone never rings</a:t>
            </a:r>
          </a:p>
          <a:p>
            <a:r>
              <a:rPr lang="en-US" sz="1050" dirty="0" smtClean="0"/>
              <a:t>Attempt to recover the watermark on the paging channel, Find paging messages with IDs and delays similar to the ones we used</a:t>
            </a:r>
          </a:p>
          <a:p>
            <a:r>
              <a:rPr lang="en-US" sz="1050" dirty="0" smtClean="0"/>
              <a:t>Result</a:t>
            </a:r>
          </a:p>
          <a:p>
            <a:pPr lvl="1"/>
            <a:r>
              <a:rPr lang="en-US" sz="1050" dirty="0" smtClean="0"/>
              <a:t>Case 1: watermark on PCCH is heard, The victim is in the same LAC</a:t>
            </a:r>
          </a:p>
          <a:p>
            <a:pPr lvl="1"/>
            <a:r>
              <a:rPr lang="en-US" sz="1050" dirty="0" smtClean="0"/>
              <a:t>Case 2: immediate assignment on AGCH is heard “regularly”, The victim is within the same cell tower</a:t>
            </a:r>
          </a:p>
          <a:p>
            <a:pPr lvl="1"/>
            <a:r>
              <a:rPr lang="en-US" sz="1050" dirty="0" smtClean="0"/>
              <a:t>Case 3: the RACH traffic from the victim’s phone is heard, They are really close (20 m)</a:t>
            </a:r>
          </a:p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9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left box plot shows the time difference between the paging request for our target TMSI and the very next Immediate Assignment.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The middle boxplot shows the difference between the TMSI timestamp and the IA messages if we are listening on a different ARFCN.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Finally the last boxplot shows a control by picking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t> a random time and the next IA 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Grey area is T-Mobile LAC 747d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cell phone will likely</a:t>
            </a:r>
            <a:r>
              <a:rPr lang="en-US" baseline="0" dirty="0" smtClean="0"/>
              <a:t> pick the tower that has the highest signal strength (RSSI).  This map indicates where that phone might be if they are on a particular tower.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670B8-4A64-46B1-B8E9-186A5B19D8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0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There were some</a:t>
            </a:r>
            <a:r>
              <a:rPr lang="en-US" altLang="ko-KR" baseline="0" dirty="0" smtClean="0"/>
              <a:t> researches on attacking </a:t>
            </a:r>
            <a:r>
              <a:rPr lang="en-US" altLang="ko-KR" baseline="0" dirty="0" err="1" smtClean="0"/>
              <a:t>femtocells</a:t>
            </a:r>
            <a:r>
              <a:rPr lang="en-US" altLang="ko-KR" baseline="0" dirty="0" smtClean="0"/>
              <a:t> already.</a:t>
            </a:r>
            <a:endParaRPr lang="en-US" altLang="ko-KR" dirty="0" smtClean="0"/>
          </a:p>
          <a:p>
            <a:r>
              <a:rPr lang="en-US" altLang="ko-KR" dirty="0" smtClean="0"/>
              <a:t>SFR – </a:t>
            </a:r>
            <a:r>
              <a:rPr lang="en-US" altLang="ko-KR" dirty="0" err="1" smtClean="0"/>
              <a:t>french</a:t>
            </a:r>
            <a:endParaRPr lang="en-US" altLang="ko-KR" dirty="0" smtClean="0"/>
          </a:p>
          <a:p>
            <a:r>
              <a:rPr lang="en-US" altLang="ko-KR" dirty="0" smtClean="0"/>
              <a:t>Vodafone –</a:t>
            </a:r>
            <a:r>
              <a:rPr lang="en-US" altLang="ko-KR" baseline="0" dirty="0" smtClean="0"/>
              <a:t> UK</a:t>
            </a:r>
          </a:p>
          <a:p>
            <a:r>
              <a:rPr lang="en-US" altLang="ko-KR" baseline="0" dirty="0" smtClean="0"/>
              <a:t>Verizon – American their </a:t>
            </a:r>
            <a:r>
              <a:rPr lang="en-US" altLang="ko-KR" baseline="0" dirty="0" err="1" smtClean="0"/>
              <a:t>femtocells</a:t>
            </a:r>
            <a:r>
              <a:rPr lang="en-US" altLang="ko-KR" baseline="0" dirty="0" smtClean="0"/>
              <a:t> already hacked.</a:t>
            </a:r>
          </a:p>
          <a:p>
            <a:r>
              <a:rPr lang="en-US" altLang="ko-KR" dirty="0" smtClean="0"/>
              <a:t>As shown in those previous</a:t>
            </a:r>
            <a:r>
              <a:rPr lang="en-US" altLang="ko-KR" baseline="0" dirty="0" smtClean="0"/>
              <a:t> works, </a:t>
            </a:r>
            <a:r>
              <a:rPr lang="en-US" altLang="ko-KR" baseline="0" dirty="0" err="1" smtClean="0"/>
              <a:t>femtocell</a:t>
            </a:r>
            <a:r>
              <a:rPr lang="en-US" altLang="ko-KR" baseline="0" dirty="0" smtClean="0"/>
              <a:t> were hacked in many other countries.</a:t>
            </a:r>
          </a:p>
          <a:p>
            <a:r>
              <a:rPr lang="en-US" altLang="ko-KR" baseline="0" dirty="0" smtClean="0"/>
              <a:t>So we begin to pay attention on the security of </a:t>
            </a:r>
            <a:r>
              <a:rPr lang="en-US" altLang="ko-KR" baseline="0" dirty="0" err="1" smtClean="0"/>
              <a:t>femtocells</a:t>
            </a:r>
            <a:r>
              <a:rPr lang="en-US" altLang="ko-KR" baseline="0" dirty="0" smtClean="0"/>
              <a:t> in Korea.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1DF54-2477-40E7-BAA2-0FFBF104D98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87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D81B1-BC0B-4A4E-B497-72E10948530C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B07A4-6CA6-4E51-A501-D80B8AF6C8DF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E186C-5BD7-4283-A7D0-75D2C7601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0522-F687-495D-8C0A-E512DBFC29B7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79483-FFA7-4896-AF5B-4EEB69417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239"/>
          <a:stretch/>
        </p:blipFill>
        <p:spPr>
          <a:xfrm>
            <a:off x="0" y="6208898"/>
            <a:ext cx="9180000" cy="659535"/>
          </a:xfrm>
          <a:prstGeom prst="rect">
            <a:avLst/>
          </a:prstGeom>
        </p:spPr>
      </p:pic>
      <p:sp>
        <p:nvSpPr>
          <p:cNvPr id="8" name="Slide Number Placeholder 6"/>
          <p:cNvSpPr txBox="1">
            <a:spLocks/>
          </p:cNvSpPr>
          <p:nvPr/>
        </p:nvSpPr>
        <p:spPr>
          <a:xfrm>
            <a:off x="143939" y="6356103"/>
            <a:ext cx="1800000" cy="365125"/>
          </a:xfrm>
          <a:prstGeom prst="rect">
            <a:avLst/>
          </a:prstGeom>
        </p:spPr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13EE3A-D8CE-4681-A21F-70D7208A28BB}" type="slidenum">
              <a:rPr lang="ko-KR" altLang="en-US" sz="1000" smtClean="0"/>
              <a:pPr/>
              <a:t>‹#›</a:t>
            </a:fld>
            <a:endParaRPr lang="ko-KR" alt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2424" y="6364329"/>
            <a:ext cx="929791" cy="348672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1716" y="167107"/>
            <a:ext cx="7886700" cy="756000"/>
          </a:xfrm>
        </p:spPr>
        <p:txBody>
          <a:bodyPr>
            <a:normAutofit/>
          </a:bodyPr>
          <a:lstStyle>
            <a:lvl1pPr>
              <a:defRPr sz="4400" b="0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13" name="직사각형 12"/>
          <p:cNvSpPr/>
          <p:nvPr userDrawn="1"/>
        </p:nvSpPr>
        <p:spPr>
          <a:xfrm>
            <a:off x="432000" y="949349"/>
            <a:ext cx="8280000" cy="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141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98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4294967295" orient="horz" pos="2160">
          <p15:clr>
            <a:srgbClr val="FBAE40"/>
          </p15:clr>
        </p15:guide>
        <p15:guide id="4294967295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EEF5F-D9FA-4646-90B0-C8A9ACA728CF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6A1-76E0-4447-BCBE-084AF169C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82EA-A0FC-47FA-838C-FFA25B4AD018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D937-C5EA-4950-AEA5-212363E0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D640-F52D-49D4-80E6-4A98EEF3E336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B9D8D-29F9-4830-A3D8-69D38B519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9DD3A-6849-4904-AFED-97EB744D1534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3DCE-9D1C-47E4-956F-5F70B23BF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7D77-D8F6-4FDF-B694-4B1005890557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B6A65-EB64-48C3-B4E0-106478353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86C7-81DA-4256-9494-E5A0FDCFC4F0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57AD-9A1F-4661-9605-1647890D3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2A9F-DDA7-4E6C-BA6A-10C2C3FB5CA7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49B-8D33-4402-9096-A266EE199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E2CB748-B424-433A-912B-76030C6DEE9A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8B1B620-516A-43C5-8811-E694A2EEC0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95E3BC3-72AB-40AD-BCD3-5C7669271978}" type="datetime1">
              <a:rPr lang="en-US" smtClean="0"/>
              <a:pPr/>
              <a:t>14. 10. 28.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1503A50-757F-4640-ABC3-C20DD69B9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5400" b="1" kern="1200">
          <a:solidFill>
            <a:schemeClr val="accent1">
              <a:satMod val="150000"/>
            </a:schemeClr>
          </a:solidFill>
          <a:effectLst/>
          <a:latin typeface="나눔손글씨 펜"/>
          <a:ea typeface="나눔손글씨 펜"/>
          <a:cs typeface="나눔손글씨 펜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6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32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8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400" kern="1200">
          <a:solidFill>
            <a:schemeClr val="tx1"/>
          </a:solidFill>
          <a:latin typeface="나눔손글씨 펜"/>
          <a:ea typeface="나눔손글씨 펜"/>
          <a:cs typeface="나눔손글씨 펜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400" kern="1200" smtClean="0">
          <a:solidFill>
            <a:schemeClr val="tx1"/>
          </a:solidFill>
          <a:latin typeface="나눔손글씨 펜"/>
          <a:ea typeface="나눔손글씨 펜"/>
          <a:cs typeface="나눔손글씨 펜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34499" y="1337369"/>
            <a:ext cx="8411477" cy="1828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Cellular Networks II</a:t>
            </a:r>
            <a:endParaRPr lang="en-US" sz="6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5009"/>
            <a:ext cx="8077200" cy="1499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 smtClean="0">
                <a:solidFill>
                  <a:srgbClr val="898989"/>
                </a:solidFill>
              </a:rPr>
              <a:t>KAIST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tx1"/>
                </a:solidFill>
              </a:rPr>
              <a:t>Yongdae Kim </a:t>
            </a:r>
          </a:p>
          <a:p>
            <a:pPr>
              <a:lnSpc>
                <a:spcPct val="80000"/>
              </a:lnSpc>
            </a:pPr>
            <a:endParaRPr lang="en-US" sz="22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Network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21302" y="5240655"/>
            <a:ext cx="1489442" cy="822960"/>
          </a:xfrm>
          <a:prstGeom prst="cloud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Bef>
                <a:spcPts val="2400"/>
              </a:spcBef>
            </a:pPr>
            <a:r>
              <a:rPr lang="en-US" sz="2400" dirty="0" smtClean="0"/>
              <a:t>PSTN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698597" y="5362575"/>
            <a:ext cx="1553112" cy="590787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MSC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091516" y="5358839"/>
            <a:ext cx="1065643" cy="590787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BSC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335945" y="4132431"/>
            <a:ext cx="1065643" cy="590787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VLR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335945" y="2876286"/>
            <a:ext cx="1065643" cy="590787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ATR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600432" y="2876286"/>
            <a:ext cx="1065643" cy="590787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HLR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170517" y="2193653"/>
            <a:ext cx="2690091" cy="143163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/>
              <a:t>HSS</a:t>
            </a:r>
            <a:endParaRPr lang="en-US" sz="3600" dirty="0"/>
          </a:p>
        </p:txBody>
      </p:sp>
      <p:cxnSp>
        <p:nvCxnSpPr>
          <p:cNvPr id="14" name="Straight Connector 13"/>
          <p:cNvCxnSpPr>
            <a:stCxn id="5" idx="0"/>
            <a:endCxn id="8" idx="2"/>
          </p:cNvCxnSpPr>
          <p:nvPr/>
        </p:nvCxnSpPr>
        <p:spPr>
          <a:xfrm flipH="1" flipV="1">
            <a:off x="2868767" y="4723218"/>
            <a:ext cx="606386" cy="639357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2"/>
            <a:endCxn id="8" idx="0"/>
          </p:cNvCxnSpPr>
          <p:nvPr/>
        </p:nvCxnSpPr>
        <p:spPr>
          <a:xfrm>
            <a:off x="2868767" y="3467073"/>
            <a:ext cx="0" cy="665358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0"/>
          </p:cNvCxnSpPr>
          <p:nvPr/>
        </p:nvCxnSpPr>
        <p:spPr>
          <a:xfrm flipV="1">
            <a:off x="3475153" y="4723218"/>
            <a:ext cx="658101" cy="639357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</p:cNvCxnSpPr>
          <p:nvPr/>
        </p:nvCxnSpPr>
        <p:spPr>
          <a:xfrm>
            <a:off x="4133254" y="3467073"/>
            <a:ext cx="0" cy="1256145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>
            <a:off x="5091516" y="3653933"/>
            <a:ext cx="1065643" cy="822960"/>
          </a:xfrm>
          <a:prstGeom prst="triangl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91516" y="3966921"/>
            <a:ext cx="1065643" cy="5907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800" dirty="0" smtClean="0"/>
              <a:t>BTS</a:t>
            </a:r>
            <a:endParaRPr lang="en-US" sz="3600" dirty="0"/>
          </a:p>
        </p:txBody>
      </p:sp>
      <p:cxnSp>
        <p:nvCxnSpPr>
          <p:cNvPr id="28" name="Straight Connector 27"/>
          <p:cNvCxnSpPr>
            <a:endCxn id="6" idx="0"/>
          </p:cNvCxnSpPr>
          <p:nvPr/>
        </p:nvCxnSpPr>
        <p:spPr>
          <a:xfrm>
            <a:off x="5624338" y="4476893"/>
            <a:ext cx="0" cy="881946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5" idx="3"/>
            <a:endCxn id="6" idx="1"/>
          </p:cNvCxnSpPr>
          <p:nvPr/>
        </p:nvCxnSpPr>
        <p:spPr>
          <a:xfrm flipV="1">
            <a:off x="4251709" y="5654233"/>
            <a:ext cx="839807" cy="3736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0"/>
            <a:endCxn id="5" idx="1"/>
          </p:cNvCxnSpPr>
          <p:nvPr/>
        </p:nvCxnSpPr>
        <p:spPr>
          <a:xfrm>
            <a:off x="2009503" y="5652135"/>
            <a:ext cx="689094" cy="5834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546868" y="3306086"/>
            <a:ext cx="147203" cy="140667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1" name="Straight Connector 40"/>
          <p:cNvCxnSpPr>
            <a:endCxn id="39" idx="4"/>
          </p:cNvCxnSpPr>
          <p:nvPr/>
        </p:nvCxnSpPr>
        <p:spPr>
          <a:xfrm flipV="1">
            <a:off x="5620470" y="3446753"/>
            <a:ext cx="0" cy="398477"/>
          </a:xfrm>
          <a:prstGeom prst="line">
            <a:avLst/>
          </a:prstGeom>
          <a:ln w="38100" cmpd="sng">
            <a:solidFill>
              <a:srgbClr val="66CC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>
            <a:off x="5118764" y="3040627"/>
            <a:ext cx="822960" cy="822960"/>
          </a:xfrm>
          <a:prstGeom prst="arc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Arc 45"/>
          <p:cNvSpPr/>
          <p:nvPr/>
        </p:nvSpPr>
        <p:spPr>
          <a:xfrm>
            <a:off x="5144168" y="2869766"/>
            <a:ext cx="978355" cy="952373"/>
          </a:xfrm>
          <a:prstGeom prst="arc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12491" y="3790977"/>
            <a:ext cx="617679" cy="119405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MS</a:t>
            </a:r>
            <a:endParaRPr lang="en-US" sz="3200" dirty="0"/>
          </a:p>
        </p:txBody>
      </p:sp>
      <p:sp>
        <p:nvSpPr>
          <p:cNvPr id="48" name="Oval 47"/>
          <p:cNvSpPr/>
          <p:nvPr/>
        </p:nvSpPr>
        <p:spPr>
          <a:xfrm>
            <a:off x="8047299" y="3309585"/>
            <a:ext cx="147203" cy="140667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9" name="Straight Connector 48"/>
          <p:cNvCxnSpPr>
            <a:endCxn id="48" idx="4"/>
          </p:cNvCxnSpPr>
          <p:nvPr/>
        </p:nvCxnSpPr>
        <p:spPr>
          <a:xfrm flipV="1">
            <a:off x="8120901" y="3450252"/>
            <a:ext cx="0" cy="398477"/>
          </a:xfrm>
          <a:prstGeom prst="line">
            <a:avLst/>
          </a:prstGeom>
          <a:ln w="38100" cmpd="sng">
            <a:solidFill>
              <a:srgbClr val="66CC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16200000">
            <a:off x="7788065" y="3032187"/>
            <a:ext cx="822960" cy="822960"/>
          </a:xfrm>
          <a:prstGeom prst="arc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Arc 50"/>
          <p:cNvSpPr/>
          <p:nvPr/>
        </p:nvSpPr>
        <p:spPr>
          <a:xfrm rot="16200000">
            <a:off x="7605659" y="2861326"/>
            <a:ext cx="978355" cy="952373"/>
          </a:xfrm>
          <a:prstGeom prst="arc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Left-Right Arrow 51"/>
          <p:cNvSpPr/>
          <p:nvPr/>
        </p:nvSpPr>
        <p:spPr>
          <a:xfrm>
            <a:off x="5546868" y="2182086"/>
            <a:ext cx="2823587" cy="496456"/>
          </a:xfrm>
          <a:prstGeom prst="leftRightArrow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GSM Air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5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 Leaks on Cellular Network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57721" y="1570181"/>
            <a:ext cx="4583545" cy="51839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IMSI </a:t>
            </a:r>
            <a:endParaRPr lang="en-US" dirty="0" smtClean="0"/>
          </a:p>
          <a:p>
            <a:pPr lvl="1"/>
            <a:r>
              <a:rPr lang="en-US" dirty="0" smtClean="0"/>
              <a:t>a unique # associated with all GSM</a:t>
            </a:r>
            <a:endParaRPr lang="en-US" dirty="0"/>
          </a:p>
          <a:p>
            <a:r>
              <a:rPr lang="en-US" dirty="0" smtClean="0"/>
              <a:t>TMSI</a:t>
            </a:r>
            <a:endParaRPr lang="en-US" dirty="0"/>
          </a:p>
          <a:p>
            <a:pPr lvl="1"/>
            <a:r>
              <a:rPr lang="en-US" dirty="0"/>
              <a:t>Randomly assigned by the </a:t>
            </a:r>
            <a:r>
              <a:rPr lang="en-US" dirty="0" smtClean="0"/>
              <a:t>VLR</a:t>
            </a:r>
          </a:p>
          <a:p>
            <a:pPr lvl="1"/>
            <a:r>
              <a:rPr lang="en-US" dirty="0" smtClean="0"/>
              <a:t>Updated </a:t>
            </a:r>
            <a:r>
              <a:rPr lang="en-US" dirty="0"/>
              <a:t>in a new </a:t>
            </a:r>
            <a:r>
              <a:rPr lang="en-US" dirty="0" smtClean="0"/>
              <a:t>area</a:t>
            </a:r>
          </a:p>
          <a:p>
            <a:endParaRPr lang="en-US" dirty="0" smtClean="0"/>
          </a:p>
          <a:p>
            <a:r>
              <a:rPr lang="en-US" dirty="0" smtClean="0"/>
              <a:t>PCCH</a:t>
            </a:r>
          </a:p>
          <a:p>
            <a:pPr lvl="1"/>
            <a:r>
              <a:rPr lang="en-US" dirty="0" smtClean="0"/>
              <a:t>Broadcast paging channel</a:t>
            </a:r>
          </a:p>
          <a:p>
            <a:r>
              <a:rPr lang="en-US" dirty="0" smtClean="0"/>
              <a:t>RACH</a:t>
            </a:r>
          </a:p>
          <a:p>
            <a:pPr lvl="1"/>
            <a:r>
              <a:rPr lang="en-US" dirty="0" smtClean="0"/>
              <a:t>Random Access Channel</a:t>
            </a:r>
          </a:p>
          <a:p>
            <a:r>
              <a:rPr lang="en-US" dirty="0" smtClean="0"/>
              <a:t>SDCCH</a:t>
            </a:r>
          </a:p>
          <a:p>
            <a:pPr lvl="1"/>
            <a:r>
              <a:rPr lang="en-US" dirty="0" smtClean="0"/>
              <a:t>Standalone </a:t>
            </a:r>
            <a:r>
              <a:rPr lang="en-US" dirty="0"/>
              <a:t>Dedicated Control </a:t>
            </a:r>
            <a:r>
              <a:rPr lang="en-US" dirty="0" smtClean="0"/>
              <a:t>Channel</a:t>
            </a:r>
          </a:p>
          <a:p>
            <a:endParaRPr lang="en-US" dirty="0" smtClean="0"/>
          </a:p>
          <a:p>
            <a:r>
              <a:rPr lang="en-US" dirty="0" smtClean="0"/>
              <a:t>LAC has multiple cell towers that uses different ARFCN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33452" y="1570181"/>
            <a:ext cx="946727" cy="450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53398" y="1570181"/>
            <a:ext cx="946727" cy="4502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MS</a:t>
            </a:r>
            <a:endParaRPr lang="en-US" dirty="0"/>
          </a:p>
        </p:txBody>
      </p:sp>
      <p:cxnSp>
        <p:nvCxnSpPr>
          <p:cNvPr id="9" name="Straight Connector 8"/>
          <p:cNvCxnSpPr>
            <a:stCxn id="6" idx="2"/>
          </p:cNvCxnSpPr>
          <p:nvPr/>
        </p:nvCxnSpPr>
        <p:spPr>
          <a:xfrm>
            <a:off x="4906816" y="2020455"/>
            <a:ext cx="11545" cy="4733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>
            <a:off x="8626762" y="2020455"/>
            <a:ext cx="0" cy="47336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906816" y="2470727"/>
            <a:ext cx="3719946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41995" y="2078189"/>
            <a:ext cx="182731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Paging Request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PCCH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918361" y="3372079"/>
            <a:ext cx="3708401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71438" y="2985224"/>
            <a:ext cx="196843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Channel Request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RACH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909131" y="4284797"/>
            <a:ext cx="3719946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98119" y="3892259"/>
            <a:ext cx="251970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Immediate Assignment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PCCH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920676" y="5186148"/>
            <a:ext cx="3708401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54480" y="4799293"/>
            <a:ext cx="200698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Paging Response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SDCCH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920676" y="6216003"/>
            <a:ext cx="3708401" cy="0"/>
          </a:xfrm>
          <a:prstGeom prst="straightConnector1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63529" y="5829148"/>
            <a:ext cx="178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Setup and Data</a:t>
            </a:r>
          </a:p>
        </p:txBody>
      </p:sp>
      <p:pic>
        <p:nvPicPr>
          <p:cNvPr id="19" name="Picture 18" descr="lac747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552"/>
            <a:ext cx="4433452" cy="4808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9000" y="2078189"/>
            <a:ext cx="4152900" cy="7232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6000"/>
                </a:schemeClr>
              </a:gs>
              <a:gs pos="100000">
                <a:schemeClr val="bg1">
                  <a:alpha val="29000"/>
                </a:schemeClr>
              </a:gs>
              <a:gs pos="50000">
                <a:schemeClr val="accent3">
                  <a:lumMod val="75000"/>
                  <a:alpha val="2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99000" y="3894289"/>
            <a:ext cx="4152900" cy="7232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6000"/>
                </a:schemeClr>
              </a:gs>
              <a:gs pos="100000">
                <a:schemeClr val="bg1">
                  <a:alpha val="29000"/>
                </a:schemeClr>
              </a:gs>
              <a:gs pos="50000">
                <a:schemeClr val="accent3">
                  <a:lumMod val="75000"/>
                  <a:alpha val="2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pic>
        <p:nvPicPr>
          <p:cNvPr id="4" name="Picture 3" descr="osmocombb_platfo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4" y="1415784"/>
            <a:ext cx="7406640" cy="553212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326363" y="3782280"/>
            <a:ext cx="1315257" cy="614097"/>
          </a:xfrm>
          <a:prstGeom prst="wedgeRoundRectCallout">
            <a:avLst>
              <a:gd name="adj1" fmla="val -31593"/>
              <a:gd name="adj2" fmla="val 1056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Motorola C118 ($30)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668734" y="1772507"/>
            <a:ext cx="1972886" cy="1074670"/>
          </a:xfrm>
          <a:prstGeom prst="wedgeRoundRectCallout">
            <a:avLst>
              <a:gd name="adj1" fmla="val -65545"/>
              <a:gd name="adj2" fmla="val -56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VirtualBox</a:t>
            </a:r>
            <a:r>
              <a:rPr lang="en-US" dirty="0" smtClean="0"/>
              <a:t> running </a:t>
            </a:r>
            <a:r>
              <a:rPr lang="en-US" dirty="0" err="1" smtClean="0"/>
              <a:t>Ubuntu</a:t>
            </a:r>
            <a:r>
              <a:rPr lang="en-US" dirty="0" smtClean="0"/>
              <a:t> and </a:t>
            </a:r>
            <a:r>
              <a:rPr lang="en-US" dirty="0" err="1" smtClean="0"/>
              <a:t>OsmosomBB</a:t>
            </a:r>
            <a:r>
              <a:rPr lang="en-US" dirty="0" smtClean="0"/>
              <a:t> software (free)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1521277"/>
            <a:ext cx="1972886" cy="1074670"/>
          </a:xfrm>
          <a:prstGeom prst="wedgeRoundRectCallout">
            <a:avLst>
              <a:gd name="adj1" fmla="val 74508"/>
              <a:gd name="adj2" fmla="val 1423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 cable and </a:t>
            </a:r>
            <a:r>
              <a:rPr lang="en-US" dirty="0" err="1" smtClean="0"/>
              <a:t>reprogrammer</a:t>
            </a:r>
            <a:r>
              <a:rPr lang="en-US" dirty="0" smtClean="0"/>
              <a:t> cable ($30)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88635" y="3321707"/>
            <a:ext cx="1972886" cy="1074670"/>
          </a:xfrm>
          <a:prstGeom prst="wedgeRoundRectCallout">
            <a:avLst>
              <a:gd name="adj1" fmla="val 15091"/>
              <a:gd name="adj2" fmla="val 787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HTC Dream with custom Android Kernel ($100)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05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number-TMSI mapping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028226" y="4440075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164306" y="4440075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05758" y="443918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459030" y="443918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12302" y="443918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50292" y="444402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86372" y="444402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27824" y="4443143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81096" y="4443143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34368" y="4443143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048852" y="4443143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184932" y="4443143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326384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479656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632928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1080273" y="2876053"/>
            <a:ext cx="72407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1072095" y="4517551"/>
            <a:ext cx="724074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86608" y="2662189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PSTN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8173" y="4335977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PCH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299247" y="2803058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7502" y="4895056"/>
            <a:ext cx="689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751649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887729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559947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901382" y="2803058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147551" y="2803058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867645" y="280422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774130" y="4442257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411638" y="4439189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2029181" y="4441371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182453" y="4441371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335725" y="4441371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1953248" y="4441371"/>
            <a:ext cx="160581" cy="1554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1373952" y="2662189"/>
            <a:ext cx="26021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2335725" y="2300943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dt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2000174" y="4989132"/>
            <a:ext cx="2590013" cy="5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050678" y="4989684"/>
            <a:ext cx="37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dt</a:t>
            </a:r>
            <a:endParaRPr lang="en-US" dirty="0"/>
          </a:p>
        </p:txBody>
      </p:sp>
      <p:sp>
        <p:nvSpPr>
          <p:cNvPr id="41" name="Left Brace 40"/>
          <p:cNvSpPr/>
          <p:nvPr/>
        </p:nvSpPr>
        <p:spPr bwMode="auto">
          <a:xfrm rot="16200000">
            <a:off x="4310734" y="4376364"/>
            <a:ext cx="212586" cy="82480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42" name="Left Brace 41"/>
          <p:cNvSpPr/>
          <p:nvPr/>
        </p:nvSpPr>
        <p:spPr bwMode="auto">
          <a:xfrm rot="16200000">
            <a:off x="2013854" y="4390875"/>
            <a:ext cx="212586" cy="82480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49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40" grpId="0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Paging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600200"/>
            <a:ext cx="8229600" cy="427808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Delay between the call initiation and the paging request: </a:t>
            </a:r>
            <a:r>
              <a:rPr lang="en-US" sz="2800" dirty="0" smtClean="0">
                <a:solidFill>
                  <a:srgbClr val="FF0000"/>
                </a:solidFill>
              </a:rPr>
              <a:t>3 sec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600" dirty="0" smtClean="0"/>
          </a:p>
          <a:p>
            <a:r>
              <a:rPr lang="en-US" sz="2800" dirty="0" smtClean="0"/>
              <a:t>Median delay between call initiation and ring: </a:t>
            </a:r>
            <a:r>
              <a:rPr lang="en-US" sz="2400" dirty="0" smtClean="0">
                <a:solidFill>
                  <a:srgbClr val="FF0000"/>
                </a:solidFill>
              </a:rPr>
              <a:t>6 sec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 descr="pstn_p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044" y="1893499"/>
            <a:ext cx="5486400" cy="2743200"/>
          </a:xfrm>
          <a:prstGeom prst="rect">
            <a:avLst/>
          </a:prstGeom>
        </p:spPr>
      </p:pic>
      <p:pic>
        <p:nvPicPr>
          <p:cNvPr id="8" name="Picture 7" descr="pstn_r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598" y="4481427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Assignment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601303"/>
            <a:ext cx="4538870" cy="5113131"/>
          </a:xfrm>
        </p:spPr>
        <p:txBody>
          <a:bodyPr/>
          <a:lstStyle/>
          <a:p>
            <a:r>
              <a:rPr lang="en-US" dirty="0" smtClean="0"/>
              <a:t>Is IA message sent to all towers in the same LAC?</a:t>
            </a:r>
          </a:p>
          <a:p>
            <a:r>
              <a:rPr lang="en-US" dirty="0" smtClean="0"/>
              <a:t>How do we identify IA message?</a:t>
            </a:r>
          </a:p>
          <a:p>
            <a:pPr lvl="1"/>
            <a:r>
              <a:rPr lang="en-US" dirty="0" smtClean="0"/>
              <a:t>No identifiable information</a:t>
            </a:r>
          </a:p>
          <a:p>
            <a:pPr lvl="1"/>
            <a:endParaRPr lang="en-US" dirty="0"/>
          </a:p>
          <a:p>
            <a:r>
              <a:rPr lang="en-US" dirty="0" smtClean="0"/>
              <a:t>Check the correlation between IA and Paging request</a:t>
            </a:r>
            <a:endParaRPr lang="en-US" dirty="0"/>
          </a:p>
        </p:txBody>
      </p:sp>
      <p:pic>
        <p:nvPicPr>
          <p:cNvPr id="9" name="Content Placeholder 8" descr="detecting_arfcn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r="3353"/>
          <a:stretch>
            <a:fillRect/>
          </a:stretch>
        </p:blipFill>
        <p:spPr>
          <a:xfrm>
            <a:off x="4373563" y="1601788"/>
            <a:ext cx="4770437" cy="5113337"/>
          </a:xfrm>
        </p:spPr>
      </p:pic>
    </p:spTree>
    <p:extLst>
      <p:ext uri="{BB962C8B-B14F-4D97-AF65-F5344CB8AC3E}">
        <p14:creationId xmlns:p14="http://schemas.microsoft.com/office/powerpoint/2010/main" val="398765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Area Code (LAC)</a:t>
            </a:r>
            <a:endParaRPr lang="en-US" dirty="0"/>
          </a:p>
        </p:txBody>
      </p:sp>
      <p:pic>
        <p:nvPicPr>
          <p:cNvPr id="4" name="Picture 3" descr="neighbors747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68" y="1831552"/>
            <a:ext cx="4627217" cy="4668903"/>
          </a:xfrm>
          <a:prstGeom prst="rect">
            <a:avLst/>
          </a:prstGeom>
        </p:spPr>
      </p:pic>
      <p:pic>
        <p:nvPicPr>
          <p:cNvPr id="3" name="Picture 2" descr="lac747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5" y="1831553"/>
            <a:ext cx="4304328" cy="466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53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 Climbing to discover towers</a:t>
            </a:r>
            <a:endParaRPr lang="en-US" dirty="0"/>
          </a:p>
        </p:txBody>
      </p:sp>
      <p:pic>
        <p:nvPicPr>
          <p:cNvPr id="4" name="Content Placeholder 3" descr="hill_climbing_zoom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3207" b="-13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599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cell signal strength</a:t>
            </a:r>
            <a:endParaRPr lang="en-US" dirty="0"/>
          </a:p>
        </p:txBody>
      </p:sp>
      <p:pic>
        <p:nvPicPr>
          <p:cNvPr id="4" name="Content Placeholder 3" descr="arfcn_map_mesh.pdf"/>
          <p:cNvPicPr>
            <a:picLocks noGrp="1" noChangeAspect="1"/>
          </p:cNvPicPr>
          <p:nvPr>
            <p:ph idx="1"/>
          </p:nvPr>
        </p:nvPicPr>
        <p:blipFill>
          <a:blip r:embed="rId3"/>
          <a:srcRect l="-6466" r="-6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886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2-15 at 3.21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1883105"/>
            <a:ext cx="3746500" cy="389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area with 1 antenna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11718" y="2886802"/>
            <a:ext cx="2005944" cy="1990646"/>
          </a:xfrm>
          <a:prstGeom prst="ellipse">
            <a:avLst/>
          </a:prstGeom>
          <a:solidFill>
            <a:schemeClr val="accent2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234299" y="5209338"/>
            <a:ext cx="2452501" cy="1451503"/>
          </a:xfrm>
          <a:prstGeom prst="wedgeRoundRectCallout">
            <a:avLst>
              <a:gd name="adj1" fmla="val -25702"/>
              <a:gd name="adj2" fmla="val -10118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Towers in this area are observable with a rooftop 12 db gain antenna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332795" y="2655175"/>
            <a:ext cx="1414262" cy="612648"/>
          </a:xfrm>
          <a:prstGeom prst="wedgeRoundRectCallout">
            <a:avLst>
              <a:gd name="adj1" fmla="val 30187"/>
              <a:gd name="adj2" fmla="val 1166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Observer</a:t>
            </a:r>
            <a:endParaRPr lang="en-US" dirty="0"/>
          </a:p>
        </p:txBody>
      </p:sp>
      <p:pic>
        <p:nvPicPr>
          <p:cNvPr id="10" name="Picture 9" descr="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67813" y="2481268"/>
            <a:ext cx="4186549" cy="312682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057978" y="1551215"/>
            <a:ext cx="1456902" cy="1125676"/>
          </a:xfrm>
          <a:prstGeom prst="wedgeRoundRectCallout">
            <a:avLst>
              <a:gd name="adj1" fmla="val -87604"/>
              <a:gd name="adj2" fmla="val 576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Downtown Minneapolis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171761" y="5709107"/>
            <a:ext cx="1795819" cy="1052744"/>
          </a:xfrm>
          <a:prstGeom prst="wedgeRoundRectCallout">
            <a:avLst>
              <a:gd name="adj1" fmla="val -40528"/>
              <a:gd name="adj2" fmla="val -833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John’s newly shaved head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249860" y="5197659"/>
            <a:ext cx="1456902" cy="1125676"/>
          </a:xfrm>
          <a:prstGeom prst="wedgeRoundRectCallout">
            <a:avLst>
              <a:gd name="adj1" fmla="val -119302"/>
              <a:gd name="adj2" fmla="val -923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Yagi</a:t>
            </a:r>
            <a:r>
              <a:rPr lang="en-US" dirty="0" smtClean="0"/>
              <a:t> antenna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9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IMSI Catcher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Man-in-the-middle between the MS and BST</a:t>
            </a:r>
          </a:p>
          <a:p>
            <a:pPr lvl="1"/>
            <a:r>
              <a:rPr lang="en-US" sz="2000" dirty="0" smtClean="0"/>
              <a:t>Eavesdropping </a:t>
            </a:r>
            <a:r>
              <a:rPr lang="en-US" sz="2000" dirty="0"/>
              <a:t>device used for interception </a:t>
            </a:r>
            <a:endParaRPr lang="en-US" sz="2000" dirty="0" smtClean="0"/>
          </a:p>
          <a:p>
            <a:pPr lvl="1"/>
            <a:r>
              <a:rPr lang="en-US" sz="2000" dirty="0" smtClean="0"/>
              <a:t>Tracking </a:t>
            </a:r>
            <a:r>
              <a:rPr lang="en-US" sz="2000" dirty="0"/>
              <a:t>of cellular </a:t>
            </a:r>
            <a:r>
              <a:rPr lang="en-US" sz="2000" dirty="0" smtClean="0"/>
              <a:t>phones</a:t>
            </a:r>
          </a:p>
          <a:p>
            <a:pPr lvl="1"/>
            <a:r>
              <a:rPr lang="en-US" sz="2000" dirty="0" smtClean="0"/>
              <a:t>Undetectable </a:t>
            </a:r>
            <a:r>
              <a:rPr lang="en-US" sz="2000" dirty="0"/>
              <a:t>for the users of mobile </a:t>
            </a:r>
            <a:r>
              <a:rPr lang="en-US" sz="2000" dirty="0" smtClean="0"/>
              <a:t>phones</a:t>
            </a:r>
            <a:endParaRPr lang="en-US" sz="2400" dirty="0" smtClean="0"/>
          </a:p>
          <a:p>
            <a:r>
              <a:rPr lang="en-US" sz="2400" dirty="0" smtClean="0"/>
              <a:t>GSM uses one-way authentication</a:t>
            </a:r>
          </a:p>
          <a:p>
            <a:pPr lvl="1"/>
            <a:r>
              <a:rPr lang="en-US" sz="2000" dirty="0" smtClean="0"/>
              <a:t>UMTS uses mutual authentication, but backward compatible to GSM</a:t>
            </a:r>
          </a:p>
          <a:p>
            <a:endParaRPr lang="en-US" sz="2400" dirty="0" smtClean="0"/>
          </a:p>
          <a:p>
            <a:r>
              <a:rPr lang="en-US" sz="2400" dirty="0" smtClean="0"/>
              <a:t>Manufacturers</a:t>
            </a:r>
          </a:p>
          <a:p>
            <a:pPr lvl="1"/>
            <a:r>
              <a:rPr lang="en-US" sz="2000" dirty="0" err="1" smtClean="0"/>
              <a:t>Meganet</a:t>
            </a:r>
            <a:r>
              <a:rPr lang="en-US" sz="2000" dirty="0" smtClean="0"/>
              <a:t>, </a:t>
            </a:r>
            <a:r>
              <a:rPr lang="en-US" sz="2000" dirty="0" err="1" smtClean="0"/>
              <a:t>NeoSoft</a:t>
            </a:r>
            <a:r>
              <a:rPr lang="en-US" sz="2000" dirty="0" smtClean="0"/>
              <a:t>, </a:t>
            </a:r>
            <a:r>
              <a:rPr lang="en-US" sz="2000" dirty="0" err="1" smtClean="0"/>
              <a:t>Shoghi</a:t>
            </a:r>
            <a:r>
              <a:rPr lang="en-US" sz="2000" dirty="0" smtClean="0"/>
              <a:t>, </a:t>
            </a:r>
            <a:r>
              <a:rPr lang="en-US" sz="2000" dirty="0" err="1" smtClean="0"/>
              <a:t>Proximus</a:t>
            </a:r>
            <a:endParaRPr lang="en-US" sz="2000" dirty="0" smtClean="0"/>
          </a:p>
          <a:p>
            <a:pPr lvl="1"/>
            <a:r>
              <a:rPr lang="en-US" sz="2000" dirty="0" smtClean="0"/>
              <a:t>Chris Paget built a custom one for</a:t>
            </a:r>
          </a:p>
          <a:p>
            <a:pPr marL="457200" lvl="1" indent="0">
              <a:buNone/>
            </a:pPr>
            <a:r>
              <a:rPr lang="en-US" sz="2000" dirty="0" smtClean="0"/>
              <a:t>      $1,500.</a:t>
            </a:r>
            <a:endParaRPr lang="en-US" sz="2000" dirty="0"/>
          </a:p>
          <a:p>
            <a:r>
              <a:rPr lang="en-US" sz="2400" dirty="0" smtClean="0"/>
              <a:t>Detection of IMSI catcher?</a:t>
            </a:r>
          </a:p>
          <a:p>
            <a:pPr lvl="1"/>
            <a:r>
              <a:rPr lang="en-US" sz="2000" dirty="0"/>
              <a:t>2011. </a:t>
            </a:r>
            <a:r>
              <a:rPr lang="en-US" sz="2000" dirty="0" err="1"/>
              <a:t>Karsten</a:t>
            </a:r>
            <a:r>
              <a:rPr lang="en-US" sz="2000" dirty="0"/>
              <a:t> </a:t>
            </a:r>
            <a:r>
              <a:rPr lang="en-US" sz="2000" dirty="0" err="1" smtClean="0"/>
              <a:t>Nohl</a:t>
            </a:r>
            <a:r>
              <a:rPr lang="en-US" sz="2000" dirty="0" smtClean="0"/>
              <a:t>. catcher catcher!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426" y="3954595"/>
            <a:ext cx="3952280" cy="29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3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a walking person</a:t>
            </a:r>
            <a:endParaRPr lang="en-US" dirty="0"/>
          </a:p>
        </p:txBody>
      </p:sp>
      <p:pic>
        <p:nvPicPr>
          <p:cNvPr id="4" name="Content Placeholder 3" descr="Screen Shot 2011-12-15 at 2.56.3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456" r="-11456"/>
          <a:stretch>
            <a:fillRect/>
          </a:stretch>
        </p:blipFill>
        <p:spPr/>
      </p:pic>
      <p:sp>
        <p:nvSpPr>
          <p:cNvPr id="8" name="Oval 7"/>
          <p:cNvSpPr/>
          <p:nvPr/>
        </p:nvSpPr>
        <p:spPr>
          <a:xfrm>
            <a:off x="3906290" y="1835312"/>
            <a:ext cx="1911832" cy="1493373"/>
          </a:xfrm>
          <a:prstGeom prst="ellipse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95947" y="2410382"/>
            <a:ext cx="1367587" cy="1874341"/>
          </a:xfrm>
          <a:prstGeom prst="ellipse">
            <a:avLst/>
          </a:prstGeom>
          <a:solidFill>
            <a:schemeClr val="accent3">
              <a:lumMod val="50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5608" y="2581998"/>
            <a:ext cx="1911832" cy="1493373"/>
          </a:xfrm>
          <a:prstGeom prst="ellipse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51510" y="3035587"/>
            <a:ext cx="2344437" cy="1493373"/>
          </a:xfrm>
          <a:prstGeom prst="ellipse">
            <a:avLst/>
          </a:prstGeom>
          <a:solidFill>
            <a:schemeClr val="accent2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963535" y="1547746"/>
            <a:ext cx="1283858" cy="862636"/>
          </a:xfrm>
          <a:prstGeom prst="wedgeRoundRectCallout">
            <a:avLst>
              <a:gd name="adj1" fmla="val -32078"/>
              <a:gd name="adj2" fmla="val 1205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Observer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764667" y="3035587"/>
            <a:ext cx="922133" cy="553009"/>
          </a:xfrm>
          <a:prstGeom prst="wedgeRoundRectCallout">
            <a:avLst>
              <a:gd name="adj1" fmla="val -89585"/>
              <a:gd name="adj2" fmla="val -3590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753569" y="2911482"/>
            <a:ext cx="922133" cy="553009"/>
          </a:xfrm>
          <a:prstGeom prst="wedgeRoundRectCallout">
            <a:avLst>
              <a:gd name="adj1" fmla="val 39049"/>
              <a:gd name="adj2" fmla="val 12813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2821930" y="4959877"/>
            <a:ext cx="2168720" cy="1632940"/>
          </a:xfrm>
          <a:prstGeom prst="wedgeRoundRectCallout">
            <a:avLst>
              <a:gd name="adj1" fmla="val 56482"/>
              <a:gd name="adj2" fmla="val -10001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Approximate areas covered by towers to which the victim’s phone was attached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3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5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</a:t>
            </a:r>
            <a:r>
              <a:rPr lang="en-US" dirty="0" smtClean="0"/>
              <a:t> and 3G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Solutions </a:t>
            </a:r>
            <a:r>
              <a:rPr lang="en-US" sz="2800" dirty="0"/>
              <a:t>to </a:t>
            </a:r>
            <a:r>
              <a:rPr lang="en-US" sz="2800" dirty="0" smtClean="0"/>
              <a:t>offload traffic to other </a:t>
            </a:r>
            <a:r>
              <a:rPr lang="en-US" sz="2800" dirty="0"/>
              <a:t>networks</a:t>
            </a:r>
          </a:p>
          <a:p>
            <a:r>
              <a:rPr lang="en-US" sz="2800" dirty="0" smtClean="0"/>
              <a:t>Small</a:t>
            </a:r>
            <a:r>
              <a:rPr lang="en-US" sz="2800" dirty="0"/>
              <a:t>/cheap cells in </a:t>
            </a:r>
            <a:r>
              <a:rPr lang="en-US" sz="2800" dirty="0" smtClean="0"/>
              <a:t>residential environments </a:t>
            </a:r>
          </a:p>
          <a:p>
            <a:r>
              <a:rPr lang="en-US" sz="2800" dirty="0" smtClean="0"/>
              <a:t>~ </a:t>
            </a:r>
            <a:r>
              <a:rPr lang="en-US" sz="2800" dirty="0"/>
              <a:t>Q2 2011, 31 operators in 20 </a:t>
            </a:r>
            <a:r>
              <a:rPr lang="en-US" sz="2800" dirty="0" smtClean="0"/>
              <a:t>countries adopted </a:t>
            </a:r>
            <a:r>
              <a:rPr lang="en-US" sz="2800" dirty="0" err="1" smtClean="0"/>
              <a:t>femtocell</a:t>
            </a:r>
            <a:endParaRPr lang="en-US" sz="2800" dirty="0" smtClean="0"/>
          </a:p>
          <a:p>
            <a:r>
              <a:rPr lang="en-US" sz="2800" dirty="0" smtClean="0"/>
              <a:t>100,000 </a:t>
            </a:r>
            <a:r>
              <a:rPr lang="en-US" sz="2800" dirty="0" err="1" smtClean="0"/>
              <a:t>Femtocells</a:t>
            </a:r>
            <a:r>
              <a:rPr lang="en-US" sz="2800" dirty="0" smtClean="0"/>
              <a:t> are deployed in S. Korea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Rooting is assumed, which is available in </a:t>
            </a:r>
            <a:endParaRPr lang="en-US" sz="2800" dirty="0"/>
          </a:p>
          <a:p>
            <a:pPr lvl="1"/>
            <a:r>
              <a:rPr lang="en-US" sz="2400" dirty="0" err="1" smtClean="0"/>
              <a:t>Borgaonkar</a:t>
            </a:r>
            <a:r>
              <a:rPr lang="en-US" sz="2400" dirty="0"/>
              <a:t>, </a:t>
            </a:r>
            <a:r>
              <a:rPr lang="en-US" sz="2400" dirty="0" smtClean="0"/>
              <a:t>Redon, Seifert</a:t>
            </a:r>
            <a:r>
              <a:rPr lang="en-US" sz="2400" dirty="0"/>
              <a:t>. "Security Analysis of a </a:t>
            </a:r>
            <a:r>
              <a:rPr lang="en-US" sz="2400" dirty="0" err="1"/>
              <a:t>Femtocell</a:t>
            </a:r>
            <a:r>
              <a:rPr lang="en-US" sz="2400" dirty="0"/>
              <a:t> device"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863" y="6499011"/>
            <a:ext cx="8386052" cy="358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나눔손글씨 펜"/>
                <a:ea typeface="나눔손글씨 펜"/>
                <a:cs typeface="나눔손글씨 펜"/>
              </a:rPr>
              <a:t>Femtocells</a:t>
            </a:r>
            <a:r>
              <a:rPr lang="en-US" dirty="0">
                <a:latin typeface="나눔손글씨 펜"/>
                <a:ea typeface="나눔손글씨 펜"/>
                <a:cs typeface="나눔손글씨 펜"/>
              </a:rPr>
              <a:t>: A Poisonous Needle in the Operator’s Hay Stack, </a:t>
            </a:r>
            <a:r>
              <a:rPr lang="en-US" dirty="0" err="1">
                <a:latin typeface="나눔손글씨 펜"/>
                <a:ea typeface="나눔손글씨 펜"/>
                <a:cs typeface="나눔손글씨 펜"/>
              </a:rPr>
              <a:t>Borgaonkar</a:t>
            </a:r>
            <a:r>
              <a:rPr lang="en-US" dirty="0">
                <a:latin typeface="나눔손글씨 펜"/>
                <a:ea typeface="나눔손글씨 펜"/>
                <a:cs typeface="나눔손글씨 펜"/>
              </a:rPr>
              <a:t>, </a:t>
            </a:r>
            <a:r>
              <a:rPr lang="en-US" dirty="0" err="1" smtClean="0">
                <a:latin typeface="나눔손글씨 펜"/>
                <a:ea typeface="나눔손글씨 펜"/>
                <a:cs typeface="나눔손글씨 펜"/>
              </a:rPr>
              <a:t>Golde</a:t>
            </a:r>
            <a:r>
              <a:rPr lang="en-US" dirty="0" smtClean="0">
                <a:latin typeface="나눔손글씨 펜"/>
                <a:ea typeface="나눔손글씨 펜"/>
                <a:cs typeface="나눔손글씨 펜"/>
              </a:rPr>
              <a:t>, Redon, Blackhat’11</a:t>
            </a:r>
            <a:endParaRPr lang="en-US" dirty="0">
              <a:latin typeface="나눔손글씨 펜"/>
              <a:ea typeface="나눔손글씨 펜"/>
              <a:cs typeface="나눔손글씨 펜"/>
            </a:endParaRPr>
          </a:p>
        </p:txBody>
      </p:sp>
    </p:spTree>
    <p:extLst>
      <p:ext uri="{BB962C8B-B14F-4D97-AF65-F5344CB8AC3E}">
        <p14:creationId xmlns:p14="http://schemas.microsoft.com/office/powerpoint/2010/main" val="201328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Femtocell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75" r="75"/>
          <a:stretch>
            <a:fillRect/>
          </a:stretch>
        </p:blipFill>
        <p:spPr/>
      </p:pic>
      <p:sp>
        <p:nvSpPr>
          <p:cNvPr id="3" name="모서리가 둥근 직사각형 2"/>
          <p:cNvSpPr/>
          <p:nvPr/>
        </p:nvSpPr>
        <p:spPr>
          <a:xfrm>
            <a:off x="2034283" y="3678148"/>
            <a:ext cx="3750068" cy="258908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88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3936"/>
            <a:ext cx="4648200" cy="4623816"/>
          </a:xfrm>
        </p:spPr>
        <p:txBody>
          <a:bodyPr/>
          <a:lstStyle/>
          <a:p>
            <a:r>
              <a:rPr lang="en-US" dirty="0" smtClean="0"/>
              <a:t>End Users</a:t>
            </a:r>
          </a:p>
          <a:p>
            <a:pPr lvl="1"/>
            <a:r>
              <a:rPr lang="en-US" dirty="0" smtClean="0"/>
              <a:t>IMSI Catching</a:t>
            </a:r>
          </a:p>
          <a:p>
            <a:pPr lvl="1"/>
            <a:r>
              <a:rPr lang="en-US" dirty="0" smtClean="0"/>
              <a:t>Voice/data recording</a:t>
            </a:r>
          </a:p>
          <a:p>
            <a:pPr lvl="1"/>
            <a:r>
              <a:rPr lang="en-US" dirty="0" err="1" smtClean="0"/>
              <a:t>MitM</a:t>
            </a:r>
            <a:r>
              <a:rPr lang="en-US" dirty="0" smtClean="0"/>
              <a:t> (Impersonation or injection)</a:t>
            </a:r>
          </a:p>
          <a:p>
            <a:pPr lvl="1"/>
            <a:r>
              <a:rPr lang="en-US" dirty="0" smtClean="0"/>
              <a:t>Detach subscriber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495800" cy="4623816"/>
          </a:xfrm>
        </p:spPr>
        <p:txBody>
          <a:bodyPr/>
          <a:lstStyle/>
          <a:p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Data mining subscriber information</a:t>
            </a:r>
          </a:p>
          <a:p>
            <a:pPr lvl="1"/>
            <a:r>
              <a:rPr lang="en-US" dirty="0" err="1" smtClean="0"/>
              <a:t>Signalling</a:t>
            </a:r>
            <a:r>
              <a:rPr lang="en-US" dirty="0" smtClean="0"/>
              <a:t> </a:t>
            </a:r>
            <a:r>
              <a:rPr lang="en-US" dirty="0" err="1" smtClean="0"/>
              <a:t>DDoS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97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Mobile Tapping</a:t>
            </a:r>
            <a:endParaRPr lang="ko-KR" altLang="en-US" dirty="0"/>
          </a:p>
        </p:txBody>
      </p:sp>
      <p:sp>
        <p:nvSpPr>
          <p:cNvPr id="14" name="내용 개체 틀 13"/>
          <p:cNvSpPr>
            <a:spLocks noGrp="1"/>
          </p:cNvSpPr>
          <p:nvPr>
            <p:ph idx="1"/>
          </p:nvPr>
        </p:nvSpPr>
        <p:spPr>
          <a:xfrm>
            <a:off x="5064368" y="1760201"/>
            <a:ext cx="3828423" cy="4464000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/>
              <a:t>Wi-Fi provides Internet link: </a:t>
            </a:r>
            <a:r>
              <a:rPr lang="en-US" altLang="ko-KR" sz="2800" dirty="0" err="1" smtClean="0"/>
              <a:t>WiBro</a:t>
            </a:r>
            <a:r>
              <a:rPr lang="en-US" altLang="ko-KR" sz="2800" dirty="0" smtClean="0"/>
              <a:t>, other 3G/LTE network</a:t>
            </a:r>
          </a:p>
          <a:p>
            <a:r>
              <a:rPr lang="en-US" altLang="ko-KR" sz="2800" dirty="0" err="1" smtClean="0"/>
              <a:t>tcpdump</a:t>
            </a:r>
            <a:r>
              <a:rPr lang="en-US" altLang="ko-KR" sz="2800" dirty="0" smtClean="0"/>
              <a:t> runs on Raspberry Pi</a:t>
            </a:r>
          </a:p>
          <a:p>
            <a:r>
              <a:rPr lang="en-US" altLang="ko-KR" sz="2800" dirty="0" smtClean="0"/>
              <a:t>Power supply from battery or car cigar jack</a:t>
            </a:r>
          </a:p>
          <a:p>
            <a:r>
              <a:rPr lang="en-US" altLang="ko-KR" sz="2800" dirty="0" err="1" smtClean="0"/>
              <a:t>Femtocell</a:t>
            </a:r>
            <a:r>
              <a:rPr lang="en-US" altLang="ko-KR" sz="2800" dirty="0" smtClean="0"/>
              <a:t>, power source, mobile internet connection not included in price</a:t>
            </a:r>
            <a:endParaRPr lang="ko-KR" altLang="en-US" sz="2800" dirty="0"/>
          </a:p>
        </p:txBody>
      </p:sp>
      <p:grpSp>
        <p:nvGrpSpPr>
          <p:cNvPr id="25" name="그룹 24"/>
          <p:cNvGrpSpPr/>
          <p:nvPr/>
        </p:nvGrpSpPr>
        <p:grpSpPr>
          <a:xfrm>
            <a:off x="462224" y="1913321"/>
            <a:ext cx="4530330" cy="4129307"/>
            <a:chOff x="1959428" y="1568109"/>
            <a:chExt cx="4530330" cy="4129307"/>
          </a:xfrm>
        </p:grpSpPr>
        <p:pic>
          <p:nvPicPr>
            <p:cNvPr id="15" name="내용 개체 틀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4" t="14951" r="25920" b="3815"/>
            <a:stretch/>
          </p:blipFill>
          <p:spPr>
            <a:xfrm>
              <a:off x="1959428" y="2090058"/>
              <a:ext cx="4511709" cy="360735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375676" y="1568109"/>
              <a:ext cx="4079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dirty="0" smtClean="0"/>
                <a:t>Raspberry Pi + Case: 50,000 Won</a:t>
              </a:r>
              <a:endParaRPr lang="ko-KR" alt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1786" y="2186296"/>
              <a:ext cx="2284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USB Wi-Fi: \15000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692580" y="2160396"/>
              <a:ext cx="964642" cy="9043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160396" y="4320791"/>
              <a:ext cx="984738" cy="11555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66884" y="3822447"/>
              <a:ext cx="2488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2GB SD Card: \2000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555066" y="3165231"/>
              <a:ext cx="1102156" cy="10048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235569" y="5034225"/>
              <a:ext cx="482321" cy="44212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31856" y="4270550"/>
              <a:ext cx="23714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Ethernet connection to </a:t>
              </a:r>
              <a:r>
                <a:rPr lang="en-US" altLang="ko-KR" b="1" dirty="0" err="1" smtClean="0">
                  <a:solidFill>
                    <a:srgbClr val="FF0000"/>
                  </a:solidFill>
                </a:rPr>
                <a:t>Femtocell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45364" y="4922073"/>
              <a:ext cx="27443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Power required for </a:t>
              </a:r>
              <a:r>
                <a:rPr lang="en-US" altLang="ko-KR" b="1" dirty="0" err="1" smtClean="0">
                  <a:solidFill>
                    <a:srgbClr val="FF0000"/>
                  </a:solidFill>
                </a:rPr>
                <a:t>RPi</a:t>
              </a:r>
              <a:r>
                <a:rPr lang="en-US" altLang="ko-KR" b="1" dirty="0" smtClean="0">
                  <a:solidFill>
                    <a:srgbClr val="FF0000"/>
                  </a:solidFill>
                </a:rPr>
                <a:t>, </a:t>
              </a:r>
              <a:r>
                <a:rPr lang="en-US" altLang="ko-KR" b="1" dirty="0" err="1" smtClean="0">
                  <a:solidFill>
                    <a:srgbClr val="FF0000"/>
                  </a:solidFill>
                </a:rPr>
                <a:t>Femtocell</a:t>
              </a:r>
              <a:r>
                <a:rPr lang="en-US" altLang="ko-KR" b="1" dirty="0" smtClean="0">
                  <a:solidFill>
                    <a:srgbClr val="FF0000"/>
                  </a:solidFill>
                </a:rPr>
                <a:t>, Backhaul link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18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Known Attacks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2012 SFR (</a:t>
            </a:r>
            <a:r>
              <a:rPr lang="en-US" altLang="ko-KR" dirty="0" err="1" smtClean="0"/>
              <a:t>Nico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Golde</a:t>
            </a:r>
            <a:r>
              <a:rPr lang="en-US" altLang="ko-KR" dirty="0" smtClean="0"/>
              <a:t>, NDSS 2012)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2012 Vodafone (</a:t>
            </a:r>
            <a:r>
              <a:rPr lang="en-US" altLang="ko-KR" dirty="0"/>
              <a:t>The Hacker’s </a:t>
            </a:r>
            <a:r>
              <a:rPr lang="en-US" altLang="ko-KR" dirty="0" smtClean="0"/>
              <a:t>Choice, 2011)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2013 Verizon (</a:t>
            </a:r>
            <a:r>
              <a:rPr lang="en-US" altLang="ko-KR" dirty="0" err="1" smtClean="0"/>
              <a:t>iSecPartners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Blackhat</a:t>
            </a:r>
            <a:r>
              <a:rPr lang="en-US" altLang="ko-KR" dirty="0" smtClean="0"/>
              <a:t> 2013)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79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Femtocell</a:t>
            </a:r>
            <a:r>
              <a:rPr lang="en-US" altLang="ko-KR" dirty="0" smtClean="0"/>
              <a:t> Detection Apps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747872"/>
            <a:ext cx="7886700" cy="514295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All released apps are based on cell ID/LAC</a:t>
            </a:r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606631" y="2554956"/>
            <a:ext cx="7930739" cy="3574252"/>
            <a:chOff x="670654" y="2222073"/>
            <a:chExt cx="7930739" cy="3574252"/>
          </a:xfrm>
        </p:grpSpPr>
        <p:pic>
          <p:nvPicPr>
            <p:cNvPr id="10241" name="_x101878864" descr="EMB000004d0818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" t="983"/>
            <a:stretch>
              <a:fillRect/>
            </a:stretch>
          </p:blipFill>
          <p:spPr bwMode="auto">
            <a:xfrm>
              <a:off x="3894543" y="2222073"/>
              <a:ext cx="1411288" cy="1430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_x102497032" descr="EMB000004d0818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1707" y="2222073"/>
              <a:ext cx="1531938" cy="1484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307444" y="3849183"/>
              <a:ext cx="1148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err="1" smtClean="0"/>
                <a:t>MyCell</a:t>
              </a:r>
              <a:endParaRPr lang="ko-KR" alt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0654" y="4562509"/>
              <a:ext cx="24216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Preselect nearest cell and notifies when cell ID changed</a:t>
              </a:r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87924" y="3849183"/>
              <a:ext cx="22156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err="1" smtClean="0"/>
                <a:t>Femto</a:t>
              </a:r>
              <a:r>
                <a:rPr lang="en-US" altLang="ko-KR" sz="2400" b="1" dirty="0" smtClean="0"/>
                <a:t> Widget</a:t>
              </a:r>
              <a:endParaRPr lang="ko-KR" altLang="en-US" sz="2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64239" y="4562509"/>
              <a:ext cx="24718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Determine </a:t>
              </a:r>
              <a:r>
                <a:rPr lang="en-US" altLang="ko-KR" dirty="0" err="1" smtClean="0"/>
                <a:t>femtocell</a:t>
              </a:r>
              <a:r>
                <a:rPr lang="en-US" altLang="ko-KR" dirty="0" smtClean="0"/>
                <a:t> by predefined range of LAC code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30184" y="3849183"/>
              <a:ext cx="2274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b="1" dirty="0" err="1" smtClean="0"/>
                <a:t>Femto</a:t>
              </a:r>
              <a:r>
                <a:rPr lang="en-US" altLang="ko-KR" sz="2400" b="1" dirty="0" smtClean="0"/>
                <a:t> Catcher</a:t>
              </a:r>
              <a:endParaRPr lang="ko-KR" alt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33957" y="4318997"/>
              <a:ext cx="26674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Uses </a:t>
              </a:r>
              <a:r>
                <a:rPr lang="en-US" altLang="ko-KR" dirty="0"/>
                <a:t>predefined range of network </a:t>
              </a:r>
              <a:r>
                <a:rPr lang="en-US" altLang="ko-KR" dirty="0" smtClean="0"/>
                <a:t>ID.</a:t>
              </a:r>
              <a:endParaRPr lang="ko-KR" altLang="en-US" dirty="0"/>
            </a:p>
            <a:p>
              <a:pPr algn="ctr"/>
              <a:r>
                <a:rPr lang="en-US" altLang="ko-KR" dirty="0" smtClean="0"/>
                <a:t>Only works on Verizon CDMA. Presented on Black Hat 2013</a:t>
              </a:r>
              <a:endParaRPr lang="ko-KR" altLang="en-US" dirty="0"/>
            </a:p>
          </p:txBody>
        </p:sp>
        <p:pic>
          <p:nvPicPr>
            <p:cNvPr id="10245" name="_x102497912" descr="EMB000004d0818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" t="346" r="922"/>
            <a:stretch>
              <a:fillRect/>
            </a:stretch>
          </p:blipFill>
          <p:spPr bwMode="auto">
            <a:xfrm>
              <a:off x="1161391" y="2222073"/>
              <a:ext cx="1441450" cy="1462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2208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Decrypting  Phone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Dec. 2010. </a:t>
            </a:r>
            <a:r>
              <a:rPr lang="en-US" sz="2400" dirty="0" err="1" smtClean="0"/>
              <a:t>Karsten</a:t>
            </a:r>
            <a:r>
              <a:rPr lang="en-US" sz="2400" dirty="0" smtClean="0"/>
              <a:t> </a:t>
            </a:r>
            <a:r>
              <a:rPr lang="en-US" sz="2400" dirty="0" err="1" smtClean="0"/>
              <a:t>Nohl</a:t>
            </a:r>
            <a:r>
              <a:rPr lang="en-US" sz="2400" dirty="0" smtClean="0"/>
              <a:t> at CCC</a:t>
            </a:r>
          </a:p>
          <a:p>
            <a:r>
              <a:rPr lang="en-US" sz="2400" dirty="0" smtClean="0"/>
              <a:t>$15 phone and open-source software</a:t>
            </a:r>
          </a:p>
          <a:p>
            <a:r>
              <a:rPr lang="en-US" sz="2400" dirty="0" err="1" smtClean="0"/>
              <a:t>OsmocomBB</a:t>
            </a:r>
            <a:endParaRPr lang="en-US" sz="2400" dirty="0" smtClean="0"/>
          </a:p>
          <a:p>
            <a:pPr lvl="1"/>
            <a:r>
              <a:rPr lang="en-US" sz="2000" dirty="0" smtClean="0"/>
              <a:t>Free/Open </a:t>
            </a:r>
            <a:r>
              <a:rPr lang="en-US" sz="2000" dirty="0"/>
              <a:t>Source GSM Baseband software implementation.</a:t>
            </a:r>
          </a:p>
          <a:p>
            <a:pPr lvl="1"/>
            <a:r>
              <a:rPr lang="en-US" sz="2000" dirty="0" smtClean="0"/>
              <a:t>Replace </a:t>
            </a:r>
            <a:r>
              <a:rPr lang="en-US" sz="2000" dirty="0"/>
              <a:t>the need for a proprietary GSM baseband </a:t>
            </a:r>
            <a:r>
              <a:rPr lang="en-US" sz="2000" dirty="0" smtClean="0"/>
              <a:t>software</a:t>
            </a:r>
            <a:endParaRPr lang="en-US" sz="2000" dirty="0"/>
          </a:p>
          <a:p>
            <a:pPr lvl="2"/>
            <a:r>
              <a:rPr lang="en-US" sz="1800" dirty="0"/>
              <a:t>drivers for the GSM analog and digital baseband </a:t>
            </a:r>
            <a:r>
              <a:rPr lang="en-US" sz="1800" dirty="0" smtClean="0"/>
              <a:t>peripherals</a:t>
            </a:r>
            <a:endParaRPr lang="en-US" sz="1800" dirty="0"/>
          </a:p>
          <a:p>
            <a:pPr lvl="2"/>
            <a:r>
              <a:rPr lang="en-US" sz="1800" dirty="0"/>
              <a:t>the GSM phone-side protocol stack, from layer 1 up to layer 3</a:t>
            </a:r>
            <a:endParaRPr lang="en-US" sz="1800" dirty="0" smtClean="0"/>
          </a:p>
          <a:p>
            <a:r>
              <a:rPr lang="en-US" sz="2400" dirty="0" smtClean="0"/>
              <a:t>2009: GSM A5/1 encryption can be </a:t>
            </a:r>
            <a:r>
              <a:rPr lang="en-US" sz="2400" dirty="0" err="1" smtClean="0"/>
              <a:t>decryptable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How about 3G and LTE?</a:t>
            </a:r>
          </a:p>
          <a:p>
            <a:pPr lvl="1"/>
            <a:r>
              <a:rPr lang="en-US" sz="2000" dirty="0"/>
              <a:t>Debugger for the Qualcomm baseband chip </a:t>
            </a:r>
            <a:r>
              <a:rPr lang="en-US" sz="2000" dirty="0" smtClean="0"/>
              <a:t>MSM6280</a:t>
            </a:r>
          </a:p>
          <a:p>
            <a:pPr lvl="1"/>
            <a:r>
              <a:rPr lang="en-US" sz="2000" dirty="0" smtClean="0"/>
              <a:t>CDMA </a:t>
            </a:r>
            <a:r>
              <a:rPr lang="en-US" sz="2000" dirty="0" err="1" smtClean="0"/>
              <a:t>longcode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408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pic>
        <p:nvPicPr>
          <p:cNvPr id="4" name="Picture 3" descr="osmocombb_platfor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4" y="1415784"/>
            <a:ext cx="7406640" cy="553212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326363" y="3782280"/>
            <a:ext cx="1315257" cy="614097"/>
          </a:xfrm>
          <a:prstGeom prst="wedgeRoundRectCallout">
            <a:avLst>
              <a:gd name="adj1" fmla="val -31593"/>
              <a:gd name="adj2" fmla="val 1056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Motorola C118 ($30)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668734" y="1772507"/>
            <a:ext cx="1972886" cy="1074670"/>
          </a:xfrm>
          <a:prstGeom prst="wedgeRoundRectCallout">
            <a:avLst>
              <a:gd name="adj1" fmla="val -65545"/>
              <a:gd name="adj2" fmla="val -56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VirtualBox</a:t>
            </a:r>
            <a:r>
              <a:rPr lang="en-US" dirty="0" smtClean="0"/>
              <a:t> running </a:t>
            </a:r>
            <a:r>
              <a:rPr lang="en-US" dirty="0" err="1" smtClean="0"/>
              <a:t>Ubuntu</a:t>
            </a:r>
            <a:r>
              <a:rPr lang="en-US" dirty="0" smtClean="0"/>
              <a:t> and </a:t>
            </a:r>
            <a:r>
              <a:rPr lang="en-US" dirty="0" err="1" smtClean="0"/>
              <a:t>OsmosomBB</a:t>
            </a:r>
            <a:r>
              <a:rPr lang="en-US" dirty="0" smtClean="0"/>
              <a:t> software (free)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1521277"/>
            <a:ext cx="1972886" cy="1074670"/>
          </a:xfrm>
          <a:prstGeom prst="wedgeRoundRectCallout">
            <a:avLst>
              <a:gd name="adj1" fmla="val 74508"/>
              <a:gd name="adj2" fmla="val 14237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 cable and </a:t>
            </a:r>
            <a:r>
              <a:rPr lang="en-US" dirty="0" err="1" smtClean="0"/>
              <a:t>reprogrammer</a:t>
            </a:r>
            <a:r>
              <a:rPr lang="en-US" dirty="0" smtClean="0"/>
              <a:t> cable ($30)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88635" y="3321707"/>
            <a:ext cx="1972886" cy="1074670"/>
          </a:xfrm>
          <a:prstGeom prst="wedgeRoundRectCallout">
            <a:avLst>
              <a:gd name="adj1" fmla="val 15091"/>
              <a:gd name="adj2" fmla="val 787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HTC Dream with custom Android Kernel ($100)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28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Phone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Location Privacy</a:t>
            </a:r>
          </a:p>
          <a:p>
            <a:pPr lvl="1"/>
            <a:r>
              <a:rPr lang="en-US" sz="2400" dirty="0" smtClean="0"/>
              <a:t>Marie </a:t>
            </a:r>
            <a:r>
              <a:rPr lang="en-US" sz="2400" dirty="0"/>
              <a:t>Colvin: Syria regime accused of </a:t>
            </a:r>
            <a:r>
              <a:rPr lang="en-US" sz="2400" dirty="0" smtClean="0"/>
              <a:t>murder </a:t>
            </a:r>
            <a:r>
              <a:rPr lang="en-US" sz="2400" dirty="0"/>
              <a:t>(Aug. 2012)</a:t>
            </a:r>
            <a:endParaRPr lang="en-US" sz="2400" dirty="0" smtClean="0"/>
          </a:p>
          <a:p>
            <a:pPr lvl="2"/>
            <a:r>
              <a:rPr lang="en-US" sz="2000" dirty="0"/>
              <a:t>Syrian forces had </a:t>
            </a:r>
            <a:r>
              <a:rPr lang="en-US" sz="2000" dirty="0" smtClean="0"/>
              <a:t>“locked on” </a:t>
            </a:r>
            <a:r>
              <a:rPr lang="en-US" sz="2000" dirty="0"/>
              <a:t>to their satellite phone </a:t>
            </a:r>
            <a:r>
              <a:rPr lang="en-US" sz="2000" dirty="0" smtClean="0"/>
              <a:t>signals</a:t>
            </a:r>
          </a:p>
          <a:p>
            <a:pPr lvl="1"/>
            <a:r>
              <a:rPr lang="en-US" sz="2400" dirty="0" err="1" smtClean="0"/>
              <a:t>Appelbaum</a:t>
            </a:r>
            <a:endParaRPr lang="en-US" sz="2400" dirty="0" smtClean="0"/>
          </a:p>
          <a:p>
            <a:pPr lvl="2"/>
            <a:r>
              <a:rPr lang="en-US" sz="2000" dirty="0" smtClean="0"/>
              <a:t>“These </a:t>
            </a:r>
            <a:r>
              <a:rPr lang="en-US" sz="2000" dirty="0"/>
              <a:t>phone protocols are intentionally </a:t>
            </a:r>
            <a:r>
              <a:rPr lang="en-US" sz="2000" dirty="0" smtClean="0"/>
              <a:t>insecure”</a:t>
            </a:r>
          </a:p>
          <a:p>
            <a:pPr lvl="2"/>
            <a:r>
              <a:rPr lang="en-US" sz="2000" dirty="0" smtClean="0"/>
              <a:t>“Tracking </a:t>
            </a:r>
            <a:r>
              <a:rPr lang="en-US" sz="2000" dirty="0"/>
              <a:t>people is sometimes considered a </a:t>
            </a:r>
            <a:r>
              <a:rPr lang="en-US" sz="2000" dirty="0" smtClean="0"/>
              <a:t>feature”</a:t>
            </a:r>
          </a:p>
          <a:p>
            <a:endParaRPr lang="en-US" sz="2800" dirty="0" smtClean="0"/>
          </a:p>
          <a:p>
            <a:r>
              <a:rPr lang="en-US" sz="2800" dirty="0" smtClean="0"/>
              <a:t>Confidentiality</a:t>
            </a:r>
          </a:p>
          <a:p>
            <a:pPr lvl="1"/>
            <a:r>
              <a:rPr lang="en-US" sz="2400" dirty="0" err="1"/>
              <a:t>Driessen</a:t>
            </a:r>
            <a:r>
              <a:rPr lang="en-US" sz="2400" dirty="0"/>
              <a:t> and </a:t>
            </a:r>
            <a:r>
              <a:rPr lang="en-US" sz="2400" dirty="0" err="1" smtClean="0"/>
              <a:t>Hund</a:t>
            </a:r>
            <a:r>
              <a:rPr lang="en-US" sz="2400" dirty="0" smtClean="0"/>
              <a:t> have showed that both GMR-1 and GMR-2 are broken. (Feb. 2012)</a:t>
            </a:r>
          </a:p>
          <a:p>
            <a:pPr lvl="1"/>
            <a:r>
              <a:rPr lang="en-US" sz="2400" dirty="0" smtClean="0"/>
              <a:t>Completely reverse-engineered the encryption algorithm</a:t>
            </a:r>
          </a:p>
          <a:p>
            <a:pPr lvl="1"/>
            <a:r>
              <a:rPr lang="en-US" sz="2400" dirty="0" smtClean="0"/>
              <a:t>Took less than 30 min due to insecure design of the algorith</a:t>
            </a:r>
            <a:r>
              <a:rPr lang="en-US" sz="2400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89485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590" y="2471297"/>
            <a:ext cx="6559556" cy="4386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Cellular Networks and 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Targeting 2.5G GSM networks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863" y="6499011"/>
            <a:ext cx="8386052" cy="358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Exploiting Open Functionality in SMS-Capable Cellular Networks, McDaniel et. al., ACM CCS 2005 (</a:t>
            </a:r>
            <a:r>
              <a:rPr lang="en-US" sz="1200" dirty="0" err="1" smtClean="0"/>
              <a:t>Mobicom</a:t>
            </a:r>
            <a:r>
              <a:rPr lang="en-US" sz="1200" dirty="0" smtClean="0"/>
              <a:t>, </a:t>
            </a:r>
            <a:r>
              <a:rPr lang="en-US" sz="1200" dirty="0" err="1" smtClean="0"/>
              <a:t>Usenix</a:t>
            </a:r>
            <a:r>
              <a:rPr lang="en-US" sz="1200" dirty="0" smtClean="0"/>
              <a:t> Security, …)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4942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 of SMS: Bottlenecks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systems have bottlenecks; finding them reveals a weak point</a:t>
            </a:r>
          </a:p>
          <a:p>
            <a:r>
              <a:rPr lang="en-US" dirty="0" smtClean="0"/>
              <a:t>SMSCs have per-user queues; once reached, texts are dropped</a:t>
            </a:r>
          </a:p>
          <a:p>
            <a:pPr lvl="1"/>
            <a:r>
              <a:rPr lang="en-US" dirty="0" smtClean="0"/>
              <a:t>Sprint: 30 messages; Verizon: 100: ATT: 400+</a:t>
            </a:r>
          </a:p>
          <a:p>
            <a:r>
              <a:rPr lang="en-US" dirty="0" smtClean="0"/>
              <a:t>Delivery rate from SMSC to MH measured at 7-8 seconds</a:t>
            </a:r>
          </a:p>
          <a:p>
            <a:pPr lvl="1"/>
            <a:r>
              <a:rPr lang="en-US" dirty="0" smtClean="0"/>
              <a:t>Can send messages via Internet in 0.71 seconds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2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attack: local 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Phone network can be </a:t>
            </a:r>
            <a:r>
              <a:rPr lang="en-US" sz="2800" dirty="0" err="1" smtClean="0"/>
              <a:t>DOSed</a:t>
            </a:r>
            <a:r>
              <a:rPr lang="en-US" sz="2800" dirty="0" smtClean="0"/>
              <a:t> with enough text</a:t>
            </a:r>
          </a:p>
          <a:p>
            <a:pPr lvl="1"/>
            <a:r>
              <a:rPr lang="en-US" sz="2400" dirty="0" smtClean="0"/>
              <a:t>Same channels used to initiate voice calls and deliver text</a:t>
            </a:r>
          </a:p>
          <a:p>
            <a:r>
              <a:rPr lang="en-US" sz="2800" dirty="0" smtClean="0"/>
              <a:t>How many text messages does it take?</a:t>
            </a:r>
          </a:p>
          <a:p>
            <a:pPr lvl="1"/>
            <a:r>
              <a:rPr lang="en-US" sz="2400" dirty="0" smtClean="0"/>
              <a:t>Estimate Washington, D.C. can handle 240 </a:t>
            </a:r>
            <a:r>
              <a:rPr lang="en-US" sz="2400" dirty="0" err="1" smtClean="0"/>
              <a:t>msg</a:t>
            </a:r>
            <a:r>
              <a:rPr lang="en-US" sz="2400" dirty="0" smtClean="0"/>
              <a:t>/sec</a:t>
            </a:r>
          </a:p>
          <a:p>
            <a:endParaRPr lang="en-US" sz="2800" dirty="0" smtClean="0"/>
          </a:p>
          <a:p>
            <a:r>
              <a:rPr lang="en-US" sz="2800" dirty="0" smtClean="0"/>
              <a:t>Internet-based attacker needs only 2.8 Mbps</a:t>
            </a:r>
          </a:p>
          <a:p>
            <a:r>
              <a:rPr lang="en-US" sz="2800" dirty="0" smtClean="0"/>
              <a:t>Some networks allow sending to 10 people at once</a:t>
            </a:r>
          </a:p>
          <a:p>
            <a:pPr lvl="1"/>
            <a:r>
              <a:rPr lang="en-US" sz="2400" dirty="0" smtClean="0"/>
              <a:t>Reduces needed bandwidth to 280 kbps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692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Privacy Leaks on </a:t>
            </a:r>
            <a:r>
              <a:rPr lang="en-US" dirty="0" smtClean="0"/>
              <a:t>GSM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4230"/>
            <a:ext cx="8229600" cy="43970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have the victim’s</a:t>
            </a:r>
            <a:r>
              <a:rPr lang="en-US" dirty="0" smtClean="0"/>
              <a:t> mobile phone number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we detect if the victim is </a:t>
            </a:r>
            <a:r>
              <a:rPr lang="en-US" dirty="0" smtClean="0"/>
              <a:t>in/out of </a:t>
            </a:r>
            <a:r>
              <a:rPr lang="en-US" dirty="0"/>
              <a:t>an area of interest?</a:t>
            </a:r>
          </a:p>
          <a:p>
            <a:pPr lvl="1"/>
            <a:r>
              <a:rPr lang="en-US" dirty="0"/>
              <a:t>Granularity</a:t>
            </a:r>
            <a:r>
              <a:rPr lang="en-US" dirty="0" smtClean="0"/>
              <a:t>? 100 km</a:t>
            </a:r>
            <a:r>
              <a:rPr lang="en-US" baseline="30000" dirty="0" smtClean="0"/>
              <a:t>2</a:t>
            </a:r>
            <a:r>
              <a:rPr lang="en-US" dirty="0" smtClean="0"/>
              <a:t>?  1km</a:t>
            </a:r>
            <a:r>
              <a:rPr lang="en-US" baseline="30000" dirty="0" smtClean="0"/>
              <a:t>2</a:t>
            </a:r>
            <a:r>
              <a:rPr lang="en-US" dirty="0" smtClean="0"/>
              <a:t>? Next door?</a:t>
            </a:r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collaboration from service </a:t>
            </a:r>
            <a:r>
              <a:rPr lang="en-US" dirty="0" smtClean="0"/>
              <a:t>provider</a:t>
            </a:r>
          </a:p>
          <a:p>
            <a:pPr lvl="1"/>
            <a:r>
              <a:rPr lang="en-US" dirty="0" smtClean="0"/>
              <a:t>i.e. How much information leaks from the HLR over broadcast messages?</a:t>
            </a:r>
          </a:p>
          <a:p>
            <a:endParaRPr lang="en-US" dirty="0" smtClean="0"/>
          </a:p>
          <a:p>
            <a:r>
              <a:rPr lang="en-US" dirty="0" smtClean="0"/>
              <a:t>Attacks by passively listening</a:t>
            </a:r>
          </a:p>
          <a:p>
            <a:pPr lvl="1"/>
            <a:r>
              <a:rPr lang="en-US" dirty="0"/>
              <a:t>Paging channel</a:t>
            </a:r>
          </a:p>
          <a:p>
            <a:pPr lvl="1"/>
            <a:r>
              <a:rPr lang="en-US" dirty="0"/>
              <a:t>Random access </a:t>
            </a:r>
            <a:r>
              <a:rPr lang="en-US" dirty="0" smtClean="0"/>
              <a:t>channel</a:t>
            </a:r>
            <a:endParaRPr lang="en-US" dirty="0"/>
          </a:p>
          <a:p>
            <a:pPr marL="457200" lvl="1" indent="0">
              <a:buNone/>
            </a:pPr>
            <a:endParaRPr lang="en-US" sz="23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1863" y="6026685"/>
            <a:ext cx="8386052" cy="8313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00" dirty="0"/>
              <a:t>Location leaks on the GSM air interface, D. F. </a:t>
            </a:r>
            <a:r>
              <a:rPr lang="en-US" sz="1200" dirty="0" err="1"/>
              <a:t>Kune</a:t>
            </a:r>
            <a:r>
              <a:rPr lang="en-US" sz="1200" dirty="0"/>
              <a:t>, J. </a:t>
            </a:r>
            <a:r>
              <a:rPr lang="en-US" sz="1200" dirty="0" err="1"/>
              <a:t>Koelndorfer</a:t>
            </a:r>
            <a:r>
              <a:rPr lang="en-US" sz="1200" dirty="0"/>
              <a:t>, N. Hopper, Y. Kim, NDSS 2012</a:t>
            </a:r>
          </a:p>
          <a:p>
            <a:pPr algn="just"/>
            <a:r>
              <a:rPr lang="en-US" sz="300" dirty="0" smtClean="0"/>
              <a:t>	</a:t>
            </a:r>
            <a:endParaRPr lang="en-US" sz="500" dirty="0" smtClean="0"/>
          </a:p>
          <a:p>
            <a:pPr algn="just"/>
            <a:r>
              <a:rPr lang="en-US" sz="1200" dirty="0" smtClean="0"/>
              <a:t>Media</a:t>
            </a:r>
            <a:r>
              <a:rPr lang="en-US" sz="1200" dirty="0"/>
              <a:t>: </a:t>
            </a:r>
            <a:r>
              <a:rPr lang="en-US" sz="1200" dirty="0" err="1"/>
              <a:t>Ars</a:t>
            </a:r>
            <a:r>
              <a:rPr lang="en-US" sz="1200" dirty="0"/>
              <a:t> </a:t>
            </a:r>
            <a:r>
              <a:rPr lang="en-US" sz="1200" dirty="0" err="1"/>
              <a:t>Technica</a:t>
            </a:r>
            <a:r>
              <a:rPr lang="en-US" sz="1200" dirty="0"/>
              <a:t>, Slashdot, MPR, Fox Twin Cities, </a:t>
            </a:r>
            <a:r>
              <a:rPr lang="en-US" sz="1200" dirty="0" err="1"/>
              <a:t>Physorg</a:t>
            </a:r>
            <a:r>
              <a:rPr lang="en-US" sz="1200" dirty="0"/>
              <a:t>, TG Daily, Network World, e! Science News, Scientific Computing, </a:t>
            </a:r>
            <a:r>
              <a:rPr lang="en-US" sz="1200" dirty="0" err="1"/>
              <a:t>gizmag</a:t>
            </a:r>
            <a:r>
              <a:rPr lang="en-US" sz="1200" dirty="0"/>
              <a:t>, Crazy Engineers, PC Advisor, Mobile Magazine, The </a:t>
            </a:r>
            <a:r>
              <a:rPr lang="en-US" sz="1200" dirty="0" err="1"/>
              <a:t>CyberJungle</a:t>
            </a:r>
            <a:r>
              <a:rPr lang="en-US" sz="1200" dirty="0"/>
              <a:t>, </a:t>
            </a:r>
            <a:r>
              <a:rPr lang="en-US" sz="1200" dirty="0" err="1"/>
              <a:t>Inquisitr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656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64546</TotalTime>
  <Words>1534</Words>
  <Application>Microsoft Macintosh PowerPoint</Application>
  <PresentationFormat>On-screen Show (4:3)</PresentationFormat>
  <Paragraphs>234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Module</vt:lpstr>
      <vt:lpstr>Cellular Networks II</vt:lpstr>
      <vt:lpstr>IMSI Catcher</vt:lpstr>
      <vt:lpstr>Decrypting  Phone Calls</vt:lpstr>
      <vt:lpstr>Platform</vt:lpstr>
      <vt:lpstr>Satellite Phone System</vt:lpstr>
      <vt:lpstr>Cellular Networks and SMS</vt:lpstr>
      <vt:lpstr>Weaknesses of SMS: Bottlenecks</vt:lpstr>
      <vt:lpstr>Possible attack: local DOS</vt:lpstr>
      <vt:lpstr>Location Privacy Leaks on GSM</vt:lpstr>
      <vt:lpstr>Cellular Network</vt:lpstr>
      <vt:lpstr>Location Leaks on Cellular Network</vt:lpstr>
      <vt:lpstr>Platform</vt:lpstr>
      <vt:lpstr>Phone number-TMSI mapping</vt:lpstr>
      <vt:lpstr>Silent Paging</vt:lpstr>
      <vt:lpstr>Immediate Assignment </vt:lpstr>
      <vt:lpstr>Location Area Code (LAC)</vt:lpstr>
      <vt:lpstr>Hill Climbing to discover towers</vt:lpstr>
      <vt:lpstr>Mapping cell signal strength</vt:lpstr>
      <vt:lpstr>Coverage area with 1 antenna</vt:lpstr>
      <vt:lpstr>Following a walking person</vt:lpstr>
      <vt:lpstr>Femtocell and 3G</vt:lpstr>
      <vt:lpstr>Femtocell Architecture</vt:lpstr>
      <vt:lpstr>Threats</vt:lpstr>
      <vt:lpstr>Mobile Tapping</vt:lpstr>
      <vt:lpstr>Known Attacks</vt:lpstr>
      <vt:lpstr>Femtocell Detection Apps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Threat Model</dc:title>
  <dc:creator>Denis Foo Kune</dc:creator>
  <cp:lastModifiedBy>YongdaeKim</cp:lastModifiedBy>
  <cp:revision>337</cp:revision>
  <cp:lastPrinted>2009-12-23T21:52:01Z</cp:lastPrinted>
  <dcterms:created xsi:type="dcterms:W3CDTF">2010-05-27T15:44:50Z</dcterms:created>
  <dcterms:modified xsi:type="dcterms:W3CDTF">2014-10-28T14:30:48Z</dcterms:modified>
</cp:coreProperties>
</file>