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57"/>
  </p:notesMasterIdLst>
  <p:sldIdLst>
    <p:sldId id="256" r:id="rId2"/>
    <p:sldId id="838" r:id="rId3"/>
    <p:sldId id="840" r:id="rId4"/>
    <p:sldId id="800" r:id="rId5"/>
    <p:sldId id="762" r:id="rId6"/>
    <p:sldId id="859" r:id="rId7"/>
    <p:sldId id="842" r:id="rId8"/>
    <p:sldId id="897" r:id="rId9"/>
    <p:sldId id="899" r:id="rId10"/>
    <p:sldId id="925" r:id="rId11"/>
    <p:sldId id="926" r:id="rId12"/>
    <p:sldId id="927" r:id="rId13"/>
    <p:sldId id="928" r:id="rId14"/>
    <p:sldId id="929" r:id="rId15"/>
    <p:sldId id="930" r:id="rId16"/>
    <p:sldId id="931" r:id="rId17"/>
    <p:sldId id="932" r:id="rId18"/>
    <p:sldId id="898" r:id="rId19"/>
    <p:sldId id="856" r:id="rId20"/>
    <p:sldId id="845" r:id="rId21"/>
    <p:sldId id="780" r:id="rId22"/>
    <p:sldId id="896" r:id="rId23"/>
    <p:sldId id="860" r:id="rId24"/>
    <p:sldId id="933" r:id="rId25"/>
    <p:sldId id="937" r:id="rId26"/>
    <p:sldId id="938" r:id="rId27"/>
    <p:sldId id="905" r:id="rId28"/>
    <p:sldId id="906" r:id="rId29"/>
    <p:sldId id="907" r:id="rId30"/>
    <p:sldId id="908" r:id="rId31"/>
    <p:sldId id="909" r:id="rId32"/>
    <p:sldId id="910" r:id="rId33"/>
    <p:sldId id="911" r:id="rId34"/>
    <p:sldId id="912" r:id="rId35"/>
    <p:sldId id="913" r:id="rId36"/>
    <p:sldId id="914" r:id="rId37"/>
    <p:sldId id="915" r:id="rId38"/>
    <p:sldId id="916" r:id="rId39"/>
    <p:sldId id="917" r:id="rId40"/>
    <p:sldId id="918" r:id="rId41"/>
    <p:sldId id="919" r:id="rId42"/>
    <p:sldId id="920" r:id="rId43"/>
    <p:sldId id="921" r:id="rId44"/>
    <p:sldId id="922" r:id="rId45"/>
    <p:sldId id="923" r:id="rId46"/>
    <p:sldId id="924" r:id="rId47"/>
    <p:sldId id="939" r:id="rId48"/>
    <p:sldId id="940" r:id="rId49"/>
    <p:sldId id="941" r:id="rId50"/>
    <p:sldId id="942" r:id="rId51"/>
    <p:sldId id="943" r:id="rId52"/>
    <p:sldId id="944" r:id="rId53"/>
    <p:sldId id="945" r:id="rId54"/>
    <p:sldId id="946" r:id="rId55"/>
    <p:sldId id="799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80"/>
    <a:srgbClr val="C3CCFF"/>
    <a:srgbClr val="9A3130"/>
    <a:srgbClr val="CC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40" autoAdjust="0"/>
  </p:normalViewPr>
  <p:slideViewPr>
    <p:cSldViewPr snapToGrid="0" snapToObjects="1">
      <p:cViewPr varScale="1">
        <p:scale>
          <a:sx n="116" d="100"/>
          <a:sy n="116" d="100"/>
        </p:scale>
        <p:origin x="-1304" y="-112"/>
      </p:cViewPr>
      <p:guideLst>
        <p:guide orient="horz" pos="2160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00" d="100"/>
        <a:sy n="100" d="100"/>
      </p:scale>
      <p:origin x="0" y="26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E8E6D6B-6553-4C3E-94FB-727C904BF9D2}" type="datetime1">
              <a:rPr lang="en-US"/>
              <a:pPr/>
              <a:t>2014. 11. 2.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5E670B8-4A64-46B1-B8E9-186A5B19D8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79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Attacker</a:t>
            </a:r>
            <a:r>
              <a:rPr lang="ko-KR" altLang="en-US" dirty="0" smtClean="0"/>
              <a:t>의 화면</a:t>
            </a:r>
            <a:r>
              <a:rPr lang="ko-KR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dirty="0" smtClean="0"/>
              <a:t>Assumption:</a:t>
            </a:r>
            <a:r>
              <a:rPr lang="en-US" baseline="0" dirty="0" smtClean="0"/>
              <a:t> Attacker knows IP of a </a:t>
            </a:r>
            <a:r>
              <a:rPr lang="en-US" baseline="0" dirty="0" err="1" smtClean="0"/>
              <a:t>femtocell</a:t>
            </a:r>
            <a:endParaRPr lang="en-US" baseline="0" dirty="0" smtClean="0"/>
          </a:p>
          <a:p>
            <a:r>
              <a:rPr lang="ko-KR" altLang="en-US" baseline="0" dirty="0" smtClean="0"/>
              <a:t>웹페이지 파일 목록 </a:t>
            </a:r>
            <a:r>
              <a:rPr lang="en-US" altLang="ko-KR" baseline="0" dirty="0" smtClean="0"/>
              <a:t>(system dump from Flash memory and reversing)</a:t>
            </a:r>
            <a:endParaRPr lang="en-US" baseline="0" dirty="0" smtClean="0"/>
          </a:p>
          <a:p>
            <a:r>
              <a:rPr lang="en-US" baseline="0" dirty="0" smtClean="0"/>
              <a:t>Firmware upgrade page </a:t>
            </a:r>
            <a:r>
              <a:rPr lang="ko-KR" altLang="en-US" baseline="0" dirty="0" smtClean="0"/>
              <a:t>접근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인증 없음 확인</a:t>
            </a:r>
            <a:endParaRPr lang="en-US" altLang="ko-KR" baseline="0" dirty="0" smtClean="0"/>
          </a:p>
          <a:p>
            <a:r>
              <a:rPr lang="en-US" altLang="ko-KR" baseline="0" dirty="0" smtClean="0"/>
              <a:t>Local</a:t>
            </a:r>
            <a:r>
              <a:rPr lang="ko-KR" altLang="en-US" baseline="0" dirty="0" smtClean="0"/>
              <a:t>에 </a:t>
            </a:r>
            <a:r>
              <a:rPr lang="en-US" altLang="ko-KR" baseline="0" dirty="0" err="1" smtClean="0"/>
              <a:t>Webshell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및 공격 코드 작성 </a:t>
            </a:r>
            <a:r>
              <a:rPr lang="en-US" altLang="ko-KR" baseline="0" dirty="0" smtClean="0"/>
              <a:t>(html, </a:t>
            </a:r>
            <a:r>
              <a:rPr lang="en-US" altLang="ko-KR" baseline="0" dirty="0" err="1" smtClean="0"/>
              <a:t>php</a:t>
            </a:r>
            <a:r>
              <a:rPr lang="en-US" altLang="ko-KR" baseline="0" dirty="0" smtClean="0"/>
              <a:t>),</a:t>
            </a:r>
            <a:r>
              <a:rPr lang="ko-KR" altLang="en-US" baseline="0" dirty="0" smtClean="0"/>
              <a:t> 직접 접근할 수 있는 웹페이지를 만듬</a:t>
            </a:r>
            <a:r>
              <a:rPr lang="en-US" altLang="ko-KR" baseline="0" dirty="0" smtClean="0"/>
              <a:t>, </a:t>
            </a:r>
            <a:r>
              <a:rPr lang="en-US" altLang="ko-KR" baseline="0" dirty="0" err="1" smtClean="0"/>
              <a:t>Webshell</a:t>
            </a:r>
            <a:r>
              <a:rPr lang="en-US" altLang="ko-KR" baseline="0" dirty="0" smtClean="0"/>
              <a:t> upload, </a:t>
            </a:r>
            <a:r>
              <a:rPr lang="ko-KR" altLang="en-US" baseline="0" dirty="0" smtClean="0"/>
              <a:t>가능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손상되었으나 </a:t>
            </a:r>
            <a:r>
              <a:rPr lang="en-US" altLang="ko-KR" baseline="0" dirty="0" smtClean="0"/>
              <a:t>OK, root </a:t>
            </a:r>
            <a:r>
              <a:rPr lang="ko-KR" altLang="en-US" baseline="0" dirty="0" smtClean="0"/>
              <a:t>밑에 깔림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add </a:t>
            </a:r>
            <a:r>
              <a:rPr lang="en-US" altLang="ko-KR" baseline="0" dirty="0" err="1" smtClean="0"/>
              <a:t>cmd</a:t>
            </a:r>
            <a:endParaRPr lang="en-US" altLang="ko-KR" baseline="0" dirty="0" smtClean="0"/>
          </a:p>
          <a:p>
            <a:r>
              <a:rPr lang="en-US" altLang="ko-KR" baseline="0" dirty="0" err="1" smtClean="0"/>
              <a:t>Tcpdump</a:t>
            </a:r>
            <a:r>
              <a:rPr lang="ko-KR" altLang="en-US" baseline="0" dirty="0" smtClean="0"/>
              <a:t>가 깔려 있음</a:t>
            </a:r>
            <a:endParaRPr lang="en-US" altLang="ko-KR" baseline="0" dirty="0" smtClean="0"/>
          </a:p>
          <a:p>
            <a:r>
              <a:rPr lang="en-US" altLang="ko-KR" baseline="0" dirty="0" smtClean="0"/>
              <a:t>http, </a:t>
            </a:r>
            <a:r>
              <a:rPr lang="en-US" altLang="ko-KR" baseline="0" dirty="0" err="1" smtClean="0"/>
              <a:t>sms</a:t>
            </a:r>
            <a:r>
              <a:rPr lang="en-US" altLang="ko-KR" baseline="0" dirty="0" smtClean="0"/>
              <a:t> request</a:t>
            </a:r>
            <a:r>
              <a:rPr lang="ko-KR" altLang="en-US" baseline="0" dirty="0" smtClean="0"/>
              <a:t>는 암호화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response</a:t>
            </a:r>
            <a:r>
              <a:rPr lang="ko-KR" altLang="en-US" baseline="0" dirty="0" smtClean="0"/>
              <a:t>는 </a:t>
            </a:r>
            <a:r>
              <a:rPr lang="en-US" altLang="ko-KR" baseline="0" dirty="0" err="1" smtClean="0"/>
              <a:t>sms</a:t>
            </a:r>
            <a:r>
              <a:rPr lang="en-US" altLang="ko-KR" baseline="0" dirty="0" smtClean="0"/>
              <a:t>, http </a:t>
            </a:r>
            <a:r>
              <a:rPr lang="ko-KR" altLang="en-US" baseline="0" dirty="0" smtClean="0"/>
              <a:t>평문도 보임</a:t>
            </a:r>
            <a:endParaRPr lang="en-US" altLang="ko-KR" baseline="0" dirty="0" smtClean="0"/>
          </a:p>
          <a:p>
            <a:r>
              <a:rPr lang="ko-KR" altLang="en-US" baseline="0" dirty="0" smtClean="0"/>
              <a:t>키를 구하면 양쪽 다 가능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670B8-4A64-46B1-B8E9-186A5B19D81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64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USIM </a:t>
            </a:r>
            <a:r>
              <a:rPr lang="ko-KR" altLang="en-US" dirty="0" smtClean="0"/>
              <a:t>직전에 풀리는 사례 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8695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파란색</a:t>
            </a:r>
            <a:r>
              <a:rPr lang="en-US" altLang="ko-KR" dirty="0" smtClean="0"/>
              <a:t>:</a:t>
            </a:r>
            <a:r>
              <a:rPr lang="ko-KR" altLang="en-US" dirty="0" smtClean="0"/>
              <a:t> 사용자 비밀 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6497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빨간색</a:t>
            </a:r>
            <a:r>
              <a:rPr lang="en-US" altLang="ko-KR" dirty="0" smtClean="0"/>
              <a:t>:</a:t>
            </a:r>
            <a:r>
              <a:rPr lang="ko-KR" altLang="en-US" dirty="0" smtClean="0"/>
              <a:t> </a:t>
            </a:r>
            <a:r>
              <a:rPr lang="en-US" altLang="ko-KR" dirty="0" smtClean="0"/>
              <a:t>PC</a:t>
            </a:r>
            <a:r>
              <a:rPr lang="ko-KR" altLang="en-US" dirty="0" smtClean="0"/>
              <a:t>에서 생성한 임의의 </a:t>
            </a:r>
            <a:r>
              <a:rPr lang="en-US" altLang="ko-KR" dirty="0" smtClean="0"/>
              <a:t>nonce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216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녹색</a:t>
            </a:r>
            <a:r>
              <a:rPr lang="en-US" altLang="ko-KR" dirty="0" smtClean="0"/>
              <a:t>:</a:t>
            </a:r>
            <a:r>
              <a:rPr lang="ko-KR" altLang="en-US" dirty="0" smtClean="0"/>
              <a:t> 사용자가 선택한 </a:t>
            </a:r>
            <a:r>
              <a:rPr lang="en-US" altLang="ko-KR" dirty="0" smtClean="0"/>
              <a:t>PIN </a:t>
            </a:r>
            <a:r>
              <a:rPr lang="ko-KR" altLang="en-US" dirty="0" smtClean="0"/>
              <a:t>번호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3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APDU </a:t>
            </a:r>
            <a:r>
              <a:rPr lang="ko-KR" altLang="en-US" dirty="0" smtClean="0"/>
              <a:t>노출 사례 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610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Installation/transaction </a:t>
            </a:r>
            <a:r>
              <a:rPr lang="ko-KR" altLang="en-US" dirty="0" smtClean="0"/>
              <a:t>둘 다 설명할 것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0796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817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071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0111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SCTP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패킷은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Common Header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Chunk</a:t>
            </a:r>
            <a:r>
              <a:rPr lang="ko-KR" altLang="en-US" baseline="0" dirty="0" smtClean="0"/>
              <a:t>로 구분된다</a:t>
            </a:r>
            <a:r>
              <a:rPr lang="en-US" altLang="ko-KR" baseline="0" dirty="0" smtClean="0"/>
              <a:t>. Common </a:t>
            </a:r>
            <a:r>
              <a:rPr lang="en-US" altLang="ko-KR" baseline="0" dirty="0" err="1" smtClean="0"/>
              <a:t>heade</a:t>
            </a:r>
            <a:r>
              <a:rPr lang="ko-KR" altLang="en-US" baseline="0" dirty="0" smtClean="0"/>
              <a:t>에는 </a:t>
            </a:r>
            <a:r>
              <a:rPr lang="en-US" altLang="ko-KR" baseline="0" dirty="0" smtClean="0"/>
              <a:t>Association</a:t>
            </a:r>
            <a:r>
              <a:rPr lang="ko-KR" altLang="en-US" baseline="0" dirty="0" smtClean="0"/>
              <a:t>이 설정된 </a:t>
            </a:r>
            <a:r>
              <a:rPr lang="en-US" altLang="ko-KR" baseline="0" dirty="0" smtClean="0"/>
              <a:t>Endpoint</a:t>
            </a:r>
            <a:r>
              <a:rPr lang="ko-KR" altLang="en-US" baseline="0" dirty="0" smtClean="0"/>
              <a:t>들을 유일하게 식별할 수 있는 </a:t>
            </a:r>
            <a:r>
              <a:rPr lang="en-US" altLang="ko-KR" baseline="0" dirty="0" smtClean="0"/>
              <a:t>32bit nonce </a:t>
            </a:r>
            <a:r>
              <a:rPr lang="ko-KR" altLang="en-US" baseline="0" dirty="0" smtClean="0"/>
              <a:t>값이 있고</a:t>
            </a:r>
            <a:r>
              <a:rPr lang="en-US" altLang="ko-KR" baseline="0" dirty="0" smtClean="0"/>
              <a:t>, Adler-32 </a:t>
            </a:r>
            <a:r>
              <a:rPr lang="ko-KR" altLang="en-US" baseline="0" dirty="0" smtClean="0"/>
              <a:t>알고리즘을 이용한 </a:t>
            </a:r>
            <a:r>
              <a:rPr lang="en-US" altLang="ko-KR" baseline="0" dirty="0" smtClean="0"/>
              <a:t>SCTP </a:t>
            </a:r>
            <a:r>
              <a:rPr lang="ko-KR" altLang="en-US" baseline="0" dirty="0" err="1" smtClean="0"/>
              <a:t>패킷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체크섬이</a:t>
            </a:r>
            <a:r>
              <a:rPr lang="ko-KR" altLang="en-US" baseline="0" dirty="0" smtClean="0"/>
              <a:t> 있다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dirty="0" smtClean="0"/>
              <a:t>Chunk</a:t>
            </a:r>
            <a:r>
              <a:rPr lang="ko-KR" altLang="en-US" dirty="0" smtClean="0"/>
              <a:t>들은 </a:t>
            </a:r>
            <a:r>
              <a:rPr lang="en-US" altLang="ko-KR" dirty="0" smtClean="0"/>
              <a:t>SCTP</a:t>
            </a:r>
            <a:r>
              <a:rPr lang="ko-KR" altLang="en-US" dirty="0" smtClean="0"/>
              <a:t>의 연결 설정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에러 </a:t>
            </a:r>
            <a:r>
              <a:rPr lang="ko-KR" altLang="en-US" dirty="0" err="1" smtClean="0"/>
              <a:t>전송등을</a:t>
            </a:r>
            <a:r>
              <a:rPr lang="ko-KR" altLang="en-US" dirty="0" smtClean="0"/>
              <a:t> 위한 </a:t>
            </a:r>
            <a:r>
              <a:rPr lang="en-US" altLang="ko-KR" dirty="0" smtClean="0"/>
              <a:t>Control Chunk</a:t>
            </a:r>
            <a:r>
              <a:rPr lang="ko-KR" altLang="en-US" dirty="0" smtClean="0"/>
              <a:t>와 데이터 전송을 위한 </a:t>
            </a:r>
            <a:r>
              <a:rPr lang="en-US" altLang="ko-KR" dirty="0" smtClean="0"/>
              <a:t>Data Chunk </a:t>
            </a:r>
            <a:r>
              <a:rPr lang="ko-KR" altLang="en-US" dirty="0" smtClean="0"/>
              <a:t>응답을 위한 </a:t>
            </a:r>
            <a:r>
              <a:rPr lang="en-US" altLang="ko-KR" dirty="0" smtClean="0"/>
              <a:t>Sack Chunk </a:t>
            </a:r>
            <a:r>
              <a:rPr lang="ko-KR" altLang="en-US" dirty="0" smtClean="0"/>
              <a:t>등이 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Data:</a:t>
            </a:r>
            <a:r>
              <a:rPr lang="en-US" altLang="ko-KR" baseline="0" dirty="0" smtClean="0"/>
              <a:t> User data, Stream Identifier + Stream sequence number (</a:t>
            </a:r>
            <a:r>
              <a:rPr lang="ko-KR" altLang="en-US" baseline="0" dirty="0" smtClean="0"/>
              <a:t>이것 덕분에 </a:t>
            </a:r>
            <a:r>
              <a:rPr lang="ko-KR" altLang="en-US" baseline="0" dirty="0" err="1" smtClean="0"/>
              <a:t>멀티스트리밍가능</a:t>
            </a:r>
            <a:r>
              <a:rPr lang="en-US" altLang="ko-KR" baseline="0" dirty="0" smtClean="0"/>
              <a:t>)</a:t>
            </a:r>
          </a:p>
          <a:p>
            <a:r>
              <a:rPr lang="en-US" altLang="ko-KR" baseline="0" dirty="0" smtClean="0"/>
              <a:t>SACK: </a:t>
            </a:r>
            <a:r>
              <a:rPr lang="ko-KR" altLang="en-US" baseline="0" dirty="0" smtClean="0"/>
              <a:t>수신된 </a:t>
            </a:r>
            <a:r>
              <a:rPr lang="en-US" altLang="ko-KR" baseline="0" dirty="0" smtClean="0"/>
              <a:t>DATA Chunk</a:t>
            </a:r>
            <a:r>
              <a:rPr lang="ko-KR" altLang="en-US" baseline="0" dirty="0" smtClean="0"/>
              <a:t>의 결과와 손실된 데이터의 갭을 통보하는 역할</a:t>
            </a:r>
            <a:endParaRPr lang="en-US" altLang="ko-KR" dirty="0" smtClean="0"/>
          </a:p>
          <a:p>
            <a:r>
              <a:rPr lang="en-US" altLang="ko-KR" dirty="0" smtClean="0"/>
              <a:t>INIT: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엔드포인트</a:t>
            </a:r>
            <a:r>
              <a:rPr lang="ko-KR" altLang="en-US" baseline="0" dirty="0" smtClean="0"/>
              <a:t> 사이에 </a:t>
            </a:r>
            <a:r>
              <a:rPr lang="en-US" altLang="ko-KR" baseline="0" dirty="0" err="1" smtClean="0"/>
              <a:t>associatio</a:t>
            </a:r>
            <a:r>
              <a:rPr lang="ko-KR" altLang="en-US" baseline="0" dirty="0" smtClean="0"/>
              <a:t>을 하기 위해 사용 </a:t>
            </a:r>
            <a:r>
              <a:rPr lang="en-US" altLang="ko-KR" baseline="0" dirty="0" smtClean="0"/>
              <a:t>– </a:t>
            </a:r>
            <a:r>
              <a:rPr lang="ko-KR" altLang="en-US" baseline="0" dirty="0" err="1" smtClean="0"/>
              <a:t>스트림의</a:t>
            </a:r>
            <a:r>
              <a:rPr lang="ko-KR" altLang="en-US" baseline="0" dirty="0" smtClean="0"/>
              <a:t> 수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윈도우 사이즈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사용 가능한 </a:t>
            </a:r>
            <a:r>
              <a:rPr lang="en-US" altLang="ko-KR" baseline="0" dirty="0" smtClean="0"/>
              <a:t>IP </a:t>
            </a:r>
            <a:r>
              <a:rPr lang="ko-KR" altLang="en-US" baseline="0" dirty="0" smtClean="0"/>
              <a:t>등이 </a:t>
            </a:r>
            <a:r>
              <a:rPr lang="ko-KR" altLang="en-US" baseline="0" dirty="0" err="1" smtClean="0"/>
              <a:t>파라미터에</a:t>
            </a:r>
            <a:r>
              <a:rPr lang="ko-KR" altLang="en-US" baseline="0" dirty="0" smtClean="0"/>
              <a:t> 포함되어 전송</a:t>
            </a:r>
            <a:endParaRPr lang="en-US" altLang="ko-KR" baseline="0" dirty="0" smtClean="0"/>
          </a:p>
          <a:p>
            <a:r>
              <a:rPr lang="en-US" altLang="ko-KR" baseline="0" dirty="0" smtClean="0"/>
              <a:t>Heartbeat: </a:t>
            </a:r>
            <a:r>
              <a:rPr lang="ko-KR" altLang="en-US" baseline="0" dirty="0" err="1" smtClean="0"/>
              <a:t>멀티호밍에</a:t>
            </a:r>
            <a:r>
              <a:rPr lang="ko-KR" altLang="en-US" baseline="0" dirty="0" smtClean="0"/>
              <a:t> 의해 생성된 다른 </a:t>
            </a:r>
            <a:r>
              <a:rPr lang="en-US" altLang="ko-KR" baseline="0" dirty="0" smtClean="0"/>
              <a:t>path</a:t>
            </a:r>
            <a:r>
              <a:rPr lang="ko-KR" altLang="en-US" baseline="0" dirty="0" smtClean="0"/>
              <a:t>가 데이터 전송이 가능한지를 판별하기 위해 보내지는 </a:t>
            </a:r>
            <a:r>
              <a:rPr lang="en-US" altLang="ko-KR" baseline="0" dirty="0" smtClean="0"/>
              <a:t>chunk</a:t>
            </a:r>
          </a:p>
          <a:p>
            <a:r>
              <a:rPr lang="en-US" altLang="ko-KR" baseline="0" dirty="0" smtClean="0"/>
              <a:t>null echo: association</a:t>
            </a:r>
            <a:r>
              <a:rPr lang="ko-KR" altLang="en-US" baseline="0" dirty="0" smtClean="0"/>
              <a:t>의 초기화 </a:t>
            </a:r>
            <a:r>
              <a:rPr lang="ko-KR" altLang="en-US" baseline="0" smtClean="0"/>
              <a:t>동안 사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92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There were some</a:t>
            </a:r>
            <a:r>
              <a:rPr lang="en-US" altLang="ko-KR" baseline="0" dirty="0" smtClean="0"/>
              <a:t> researches on attacking </a:t>
            </a:r>
            <a:r>
              <a:rPr lang="en-US" altLang="ko-KR" baseline="0" dirty="0" err="1" smtClean="0"/>
              <a:t>femtocells</a:t>
            </a:r>
            <a:r>
              <a:rPr lang="en-US" altLang="ko-KR" baseline="0" dirty="0" smtClean="0"/>
              <a:t> already.</a:t>
            </a:r>
            <a:endParaRPr lang="en-US" altLang="ko-KR" dirty="0" smtClean="0"/>
          </a:p>
          <a:p>
            <a:r>
              <a:rPr lang="en-US" altLang="ko-KR" dirty="0" smtClean="0"/>
              <a:t>SFR – </a:t>
            </a:r>
            <a:r>
              <a:rPr lang="en-US" altLang="ko-KR" dirty="0" err="1" smtClean="0"/>
              <a:t>french</a:t>
            </a:r>
            <a:endParaRPr lang="en-US" altLang="ko-KR" dirty="0" smtClean="0"/>
          </a:p>
          <a:p>
            <a:r>
              <a:rPr lang="en-US" altLang="ko-KR" dirty="0" smtClean="0"/>
              <a:t>Vodafone –</a:t>
            </a:r>
            <a:r>
              <a:rPr lang="en-US" altLang="ko-KR" baseline="0" dirty="0" smtClean="0"/>
              <a:t> UK</a:t>
            </a:r>
          </a:p>
          <a:p>
            <a:r>
              <a:rPr lang="en-US" altLang="ko-KR" baseline="0" dirty="0" smtClean="0"/>
              <a:t>Verizon – American their </a:t>
            </a:r>
            <a:r>
              <a:rPr lang="en-US" altLang="ko-KR" baseline="0" dirty="0" err="1" smtClean="0"/>
              <a:t>femtocells</a:t>
            </a:r>
            <a:r>
              <a:rPr lang="en-US" altLang="ko-KR" baseline="0" dirty="0" smtClean="0"/>
              <a:t> already hacked.</a:t>
            </a:r>
          </a:p>
          <a:p>
            <a:r>
              <a:rPr lang="en-US" altLang="ko-KR" dirty="0" smtClean="0"/>
              <a:t>As shown in those previous</a:t>
            </a:r>
            <a:r>
              <a:rPr lang="en-US" altLang="ko-KR" baseline="0" dirty="0" smtClean="0"/>
              <a:t> works, </a:t>
            </a:r>
            <a:r>
              <a:rPr lang="en-US" altLang="ko-KR" baseline="0" dirty="0" err="1" smtClean="0"/>
              <a:t>femtocell</a:t>
            </a:r>
            <a:r>
              <a:rPr lang="en-US" altLang="ko-KR" baseline="0" dirty="0" smtClean="0"/>
              <a:t> were hacked in many other countries.</a:t>
            </a:r>
          </a:p>
          <a:p>
            <a:r>
              <a:rPr lang="en-US" altLang="ko-KR" baseline="0" dirty="0" smtClean="0"/>
              <a:t>So we begin to pay attention on the security of </a:t>
            </a:r>
            <a:r>
              <a:rPr lang="en-US" altLang="ko-KR" baseline="0" dirty="0" err="1" smtClean="0"/>
              <a:t>femtocells</a:t>
            </a:r>
            <a:r>
              <a:rPr lang="en-US" altLang="ko-KR" baseline="0" dirty="0" smtClean="0"/>
              <a:t> in Korea.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387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등록된 </a:t>
            </a:r>
            <a:r>
              <a:rPr lang="ko-KR" altLang="en-US" dirty="0" err="1" smtClean="0"/>
              <a:t>주소등을</a:t>
            </a:r>
            <a:r>
              <a:rPr lang="ko-KR" altLang="en-US" dirty="0" smtClean="0"/>
              <a:t> </a:t>
            </a:r>
            <a:r>
              <a:rPr lang="en-US" altLang="ko-KR" dirty="0" smtClean="0"/>
              <a:t>return, 2. INVITE</a:t>
            </a:r>
            <a:r>
              <a:rPr lang="en-US" altLang="ko-KR" baseline="0" dirty="0" smtClean="0"/>
              <a:t> request</a:t>
            </a:r>
            <a:r>
              <a:rPr lang="ko-KR" altLang="en-US" baseline="0" dirty="0" smtClean="0"/>
              <a:t>를 보낸 </a:t>
            </a:r>
            <a:r>
              <a:rPr lang="en-US" altLang="ko-KR" baseline="0" dirty="0" smtClean="0"/>
              <a:t>URI </a:t>
            </a:r>
            <a:r>
              <a:rPr lang="ko-KR" altLang="en-US" baseline="0" dirty="0" smtClean="0"/>
              <a:t>정보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퍼스널한것과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비지니스용이</a:t>
            </a:r>
            <a:r>
              <a:rPr lang="ko-KR" altLang="en-US" baseline="0" dirty="0" smtClean="0"/>
              <a:t> 있는 등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3. </a:t>
            </a:r>
            <a:r>
              <a:rPr lang="ko-KR" altLang="en-US" baseline="0" dirty="0" err="1" smtClean="0"/>
              <a:t>홈네트워크의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visited network, subscriber</a:t>
            </a:r>
            <a:r>
              <a:rPr lang="ko-KR" altLang="en-US" baseline="0" dirty="0" smtClean="0"/>
              <a:t>정보 </a:t>
            </a:r>
            <a:r>
              <a:rPr lang="en-US" altLang="ko-KR" baseline="0" dirty="0" smtClean="0"/>
              <a:t>4. radio cell identity etc. 5. 6. </a:t>
            </a:r>
            <a:r>
              <a:rPr lang="ko-KR" altLang="en-US" baseline="0" dirty="0" err="1" smtClean="0"/>
              <a:t>차징</a:t>
            </a:r>
            <a:r>
              <a:rPr lang="ko-KR" altLang="en-US" baseline="0" dirty="0" smtClean="0"/>
              <a:t> 함수 정보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168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등록된 </a:t>
            </a:r>
            <a:r>
              <a:rPr lang="ko-KR" altLang="en-US" dirty="0" err="1" smtClean="0"/>
              <a:t>주소등을</a:t>
            </a:r>
            <a:r>
              <a:rPr lang="ko-KR" altLang="en-US" dirty="0" smtClean="0"/>
              <a:t> </a:t>
            </a:r>
            <a:r>
              <a:rPr lang="en-US" altLang="ko-KR" dirty="0" smtClean="0"/>
              <a:t>return, 2. INVITE</a:t>
            </a:r>
            <a:r>
              <a:rPr lang="en-US" altLang="ko-KR" baseline="0" dirty="0" smtClean="0"/>
              <a:t> request</a:t>
            </a:r>
            <a:r>
              <a:rPr lang="ko-KR" altLang="en-US" baseline="0" dirty="0" smtClean="0"/>
              <a:t>를 보낸 </a:t>
            </a:r>
            <a:r>
              <a:rPr lang="en-US" altLang="ko-KR" baseline="0" dirty="0" smtClean="0"/>
              <a:t>URI </a:t>
            </a:r>
            <a:r>
              <a:rPr lang="ko-KR" altLang="en-US" baseline="0" dirty="0" smtClean="0"/>
              <a:t>정보 </a:t>
            </a:r>
            <a:r>
              <a:rPr lang="en-US" altLang="ko-KR" baseline="0" dirty="0" smtClean="0"/>
              <a:t>3. </a:t>
            </a:r>
            <a:r>
              <a:rPr lang="ko-KR" altLang="en-US" baseline="0" dirty="0" err="1" smtClean="0"/>
              <a:t>홈네트워크의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visited network, subscriber</a:t>
            </a:r>
            <a:r>
              <a:rPr lang="ko-KR" altLang="en-US" baseline="0" dirty="0" smtClean="0"/>
              <a:t>정보 </a:t>
            </a:r>
            <a:r>
              <a:rPr lang="en-US" altLang="ko-KR" baseline="0" dirty="0" smtClean="0"/>
              <a:t>4. radio cell identity etc. 5. 6. </a:t>
            </a:r>
            <a:r>
              <a:rPr lang="ko-KR" altLang="en-US" baseline="0" dirty="0" err="1" smtClean="0"/>
              <a:t>차징</a:t>
            </a:r>
            <a:r>
              <a:rPr lang="ko-KR" altLang="en-US" baseline="0" dirty="0" smtClean="0"/>
              <a:t> 함수 정보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111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등록된 </a:t>
            </a:r>
            <a:r>
              <a:rPr lang="ko-KR" altLang="en-US" dirty="0" err="1" smtClean="0"/>
              <a:t>주소등을</a:t>
            </a:r>
            <a:r>
              <a:rPr lang="ko-KR" altLang="en-US" dirty="0" smtClean="0"/>
              <a:t> </a:t>
            </a:r>
            <a:r>
              <a:rPr lang="en-US" altLang="ko-KR" dirty="0" smtClean="0"/>
              <a:t>return, 2. INVITE</a:t>
            </a:r>
            <a:r>
              <a:rPr lang="en-US" altLang="ko-KR" baseline="0" dirty="0" smtClean="0"/>
              <a:t> request</a:t>
            </a:r>
            <a:r>
              <a:rPr lang="ko-KR" altLang="en-US" baseline="0" dirty="0" smtClean="0"/>
              <a:t>를 보낸 </a:t>
            </a:r>
            <a:r>
              <a:rPr lang="en-US" altLang="ko-KR" baseline="0" dirty="0" smtClean="0"/>
              <a:t>URI </a:t>
            </a:r>
            <a:r>
              <a:rPr lang="ko-KR" altLang="en-US" baseline="0" dirty="0" smtClean="0"/>
              <a:t>정보 </a:t>
            </a:r>
            <a:r>
              <a:rPr lang="en-US" altLang="ko-KR" baseline="0" dirty="0" smtClean="0"/>
              <a:t>3. </a:t>
            </a:r>
            <a:r>
              <a:rPr lang="ko-KR" altLang="en-US" baseline="0" dirty="0" err="1" smtClean="0"/>
              <a:t>홈네트워크의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visited network, subscriber</a:t>
            </a:r>
            <a:r>
              <a:rPr lang="ko-KR" altLang="en-US" baseline="0" dirty="0" smtClean="0"/>
              <a:t>정보 </a:t>
            </a:r>
            <a:r>
              <a:rPr lang="en-US" altLang="ko-KR" baseline="0" dirty="0" smtClean="0"/>
              <a:t>4. radio cell identity etc. 5. 6. </a:t>
            </a:r>
            <a:r>
              <a:rPr lang="ko-KR" altLang="en-US" baseline="0" dirty="0" err="1" smtClean="0"/>
              <a:t>차징</a:t>
            </a:r>
            <a:r>
              <a:rPr lang="ko-KR" altLang="en-US" baseline="0" dirty="0" smtClean="0"/>
              <a:t> 함수 정보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70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 got three </a:t>
            </a:r>
            <a:r>
              <a:rPr lang="en-US" altLang="ko-KR" dirty="0" err="1" smtClean="0"/>
              <a:t>femtocells</a:t>
            </a:r>
            <a:r>
              <a:rPr lang="en-US" altLang="ko-KR" dirty="0" smtClean="0"/>
              <a:t> from three major cellular</a:t>
            </a:r>
            <a:r>
              <a:rPr lang="en-US" altLang="ko-KR" baseline="0" dirty="0" smtClean="0"/>
              <a:t> providers in Korea.</a:t>
            </a:r>
          </a:p>
          <a:p>
            <a:r>
              <a:rPr lang="en-US" altLang="ko-KR" baseline="0" dirty="0" smtClean="0"/>
              <a:t>First, we collected basic information of them. The table shows the information. Most embedded devices have serial port for debugging.</a:t>
            </a:r>
          </a:p>
          <a:p>
            <a:r>
              <a:rPr lang="en-US" altLang="ko-KR" baseline="0" dirty="0" smtClean="0"/>
              <a:t>We also port scanned </a:t>
            </a:r>
            <a:r>
              <a:rPr lang="en-US" altLang="ko-KR" baseline="0" dirty="0" err="1" smtClean="0"/>
              <a:t>femtocells</a:t>
            </a:r>
            <a:r>
              <a:rPr lang="en-US" altLang="ko-KR" baseline="0" dirty="0" smtClean="0"/>
              <a:t> to find opened network ports.</a:t>
            </a:r>
          </a:p>
          <a:p>
            <a:r>
              <a:rPr lang="en-US" altLang="ko-KR" baseline="0" dirty="0" smtClean="0"/>
              <a:t>Those network ports are main target of attack because we can connect remotely on the ports.</a:t>
            </a:r>
          </a:p>
          <a:p>
            <a:r>
              <a:rPr lang="en-US" altLang="ko-KR" baseline="0" dirty="0" smtClean="0"/>
              <a:t>From now, I will talk about problems each </a:t>
            </a:r>
            <a:r>
              <a:rPr lang="en-US" altLang="ko-KR" baseline="0" dirty="0" err="1" smtClean="0"/>
              <a:t>femtocell</a:t>
            </a:r>
            <a:r>
              <a:rPr lang="en-US" altLang="ko-KR" baseline="0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321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First,</a:t>
            </a:r>
            <a:r>
              <a:rPr lang="en-US" altLang="ko-KR" baseline="0" dirty="0" smtClean="0"/>
              <a:t> three G </a:t>
            </a:r>
            <a:r>
              <a:rPr lang="en-US" altLang="ko-KR" baseline="0" dirty="0" err="1" smtClean="0"/>
              <a:t>femtocell</a:t>
            </a:r>
            <a:r>
              <a:rPr lang="en-US" altLang="ko-KR" baseline="0" dirty="0" smtClean="0"/>
              <a:t> from A provider.</a:t>
            </a:r>
          </a:p>
          <a:p>
            <a:r>
              <a:rPr lang="en-US" altLang="ko-KR" baseline="0" dirty="0" smtClean="0"/>
              <a:t>When we removed the cover of </a:t>
            </a:r>
            <a:r>
              <a:rPr lang="en-US" altLang="ko-KR" baseline="0" dirty="0" err="1" smtClean="0"/>
              <a:t>femtocell</a:t>
            </a:r>
            <a:r>
              <a:rPr lang="en-US" altLang="ko-KR" baseline="0" dirty="0" smtClean="0"/>
              <a:t>, we could find UART serial port.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53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There were some challenges when analyzing LTE </a:t>
            </a:r>
            <a:r>
              <a:rPr lang="en-US" altLang="ko-KR" dirty="0" err="1" smtClean="0"/>
              <a:t>femtocells</a:t>
            </a:r>
            <a:r>
              <a:rPr lang="en-US" altLang="ko-KR" dirty="0" smtClean="0"/>
              <a:t> from B and C</a:t>
            </a:r>
          </a:p>
          <a:p>
            <a:r>
              <a:rPr lang="en-US" altLang="ko-KR" dirty="0" smtClean="0"/>
              <a:t>The CPU is specially</a:t>
            </a:r>
            <a:r>
              <a:rPr lang="en-US" altLang="ko-KR" baseline="0" dirty="0" smtClean="0"/>
              <a:t> designed for network devices. The system has weird structure on string reference or function calls.</a:t>
            </a:r>
          </a:p>
          <a:p>
            <a:r>
              <a:rPr lang="en-US" altLang="ko-KR" baseline="0" dirty="0" smtClean="0"/>
              <a:t>Also some instructions are not analyzed in disassemblers.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1DF54-2477-40E7-BAA2-0FFBF104D98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755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smtClean="0"/>
              <a:t>GTP</a:t>
            </a:r>
            <a:r>
              <a:rPr lang="ko-KR" altLang="en-US" sz="1200" dirty="0" smtClean="0"/>
              <a:t>는 </a:t>
            </a:r>
            <a:r>
              <a:rPr lang="en-US" altLang="ko-KR" sz="1200" dirty="0" smtClean="0"/>
              <a:t>GPRS</a:t>
            </a:r>
            <a:r>
              <a:rPr lang="ko-KR" altLang="en-US" sz="1200" dirty="0" smtClean="0"/>
              <a:t>망 내 </a:t>
            </a:r>
            <a:r>
              <a:rPr lang="en-US" altLang="ko-KR" sz="1200" dirty="0" smtClean="0"/>
              <a:t>SGSN</a:t>
            </a:r>
            <a:r>
              <a:rPr lang="ko-KR" altLang="en-US" sz="1200" dirty="0" smtClean="0"/>
              <a:t>과 </a:t>
            </a:r>
            <a:r>
              <a:rPr lang="en-US" altLang="ko-KR" sz="1200" dirty="0" smtClean="0"/>
              <a:t>GGSN </a:t>
            </a:r>
            <a:r>
              <a:rPr lang="ko-KR" altLang="en-US" sz="1200" dirty="0" smtClean="0"/>
              <a:t>간 패킷 데이터와 시그널링 정보 흐름을 처리한다</a:t>
            </a:r>
            <a:endParaRPr lang="en-US" altLang="ko-KR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GGSN</a:t>
            </a:r>
            <a:r>
              <a:rPr lang="en-US" sz="1200" baseline="0" dirty="0" smtClean="0"/>
              <a:t> fingerprint: “GTP Create PDP Context Request sent” to all IP in SKT, If response, the IP address is from the GGSN</a:t>
            </a:r>
          </a:p>
          <a:p>
            <a:r>
              <a:rPr lang="en-US" sz="1200" baseline="0" dirty="0" smtClean="0"/>
              <a:t>SGSN fingerprint: “GTP Echo request” to all IP in SKT. If echo response, it must be either GGSN or SGSN. Subtract GGSN. </a:t>
            </a:r>
          </a:p>
          <a:p>
            <a:endParaRPr lang="en-US" sz="1200" baseline="0" dirty="0" smtClean="0"/>
          </a:p>
          <a:p>
            <a:r>
              <a:rPr lang="en-US" sz="1200" baseline="0" dirty="0" err="1" smtClean="0"/>
              <a:t>Nmap</a:t>
            </a:r>
            <a:r>
              <a:rPr lang="en-US" sz="1200" baseline="0" dirty="0" smtClean="0"/>
              <a:t> to discover </a:t>
            </a:r>
            <a:r>
              <a:rPr lang="en-US" sz="1200" baseline="0" smtClean="0"/>
              <a:t>information about GGSN and SGSN.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670B8-4A64-46B1-B8E9-186A5B19D81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7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C0BF4-0ACA-48E5-875C-E469F8C2ABC8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545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C0BF4-0ACA-48E5-875C-E469F8C2ABC8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875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C0BF4-0ACA-48E5-875C-E469F8C2ABC8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67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81B1-BC0B-4A4E-B497-72E10948530C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B07A4-6CA6-4E51-A501-D80B8AF6C8DF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186C-5BD7-4283-A7D0-75D2C7601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0522-F687-495D-8C0A-E512DBFC29B7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9483-FFA7-4896-AF5B-4EEB69417A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0" y="6208898"/>
            <a:ext cx="9180000" cy="659535"/>
          </a:xfrm>
          <a:prstGeom prst="rect">
            <a:avLst/>
          </a:prstGeom>
        </p:spPr>
      </p:pic>
      <p:sp>
        <p:nvSpPr>
          <p:cNvPr id="8" name="Slide Number Placeholder 6"/>
          <p:cNvSpPr txBox="1">
            <a:spLocks/>
          </p:cNvSpPr>
          <p:nvPr/>
        </p:nvSpPr>
        <p:spPr>
          <a:xfrm>
            <a:off x="143939" y="6356103"/>
            <a:ext cx="1800000" cy="365125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endParaRPr lang="ko-KR" alt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2424" y="6364329"/>
            <a:ext cx="929791" cy="3486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1716" y="167107"/>
            <a:ext cx="78867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13" name="직사각형 12"/>
          <p:cNvSpPr/>
          <p:nvPr userDrawn="1"/>
        </p:nvSpPr>
        <p:spPr>
          <a:xfrm>
            <a:off x="432000" y="949349"/>
            <a:ext cx="828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98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EF5F-D9FA-4646-90B0-C8A9ACA728CF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6A1-76E0-4447-BCBE-084AF169C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82EA-A0FC-47FA-838C-FFA25B4AD018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D937-C5EA-4950-AEA5-212363E0B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D640-F52D-49D4-80E6-4A98EEF3E336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9D8D-29F9-4830-A3D8-69D38B519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DD3A-6849-4904-AFED-97EB744D1534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3DCE-9D1C-47E4-956F-5F70B23BF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D77-D8F6-4FDF-B694-4B1005890557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A65-EB64-48C3-B4E0-106478353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86C7-81DA-4256-9494-E5A0FDCFC4F0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57AD-9A1F-4661-9605-1647890D3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2A9F-DDA7-4E6C-BA6A-10C2C3FB5CA7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B49B-8D33-4402-9096-A266EE199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FE2CB748-B424-433A-912B-76030C6DEE9A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8B1B620-516A-43C5-8811-E694A2EE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895E3BC3-72AB-40AD-BCD3-5C7669271978}" type="datetime1">
              <a:rPr lang="en-US" smtClean="0"/>
              <a:pPr/>
              <a:t>2014. 11. 2.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1503A50-757F-4640-ABC3-C20DD69B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1" latinLnBrk="0" hangingPunct="1">
        <a:spcBef>
          <a:spcPct val="0"/>
        </a:spcBef>
        <a:buNone/>
        <a:defRPr kumimoji="0" sz="5400" b="1" kern="1200">
          <a:solidFill>
            <a:schemeClr val="accent1">
              <a:satMod val="150000"/>
            </a:schemeClr>
          </a:solidFill>
          <a:effectLst/>
          <a:latin typeface="나눔손글씨 펜"/>
          <a:ea typeface="나눔손글씨 펜"/>
          <a:cs typeface="나눔손글씨 펜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600" kern="1200">
          <a:solidFill>
            <a:schemeClr val="tx1"/>
          </a:solidFill>
          <a:latin typeface="나눔손글씨 펜"/>
          <a:ea typeface="나눔손글씨 펜"/>
          <a:cs typeface="나눔손글씨 펜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3200" kern="1200">
          <a:solidFill>
            <a:schemeClr val="tx1"/>
          </a:solidFill>
          <a:latin typeface="나눔손글씨 펜"/>
          <a:ea typeface="나눔손글씨 펜"/>
          <a:cs typeface="나눔손글씨 펜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800" kern="1200">
          <a:solidFill>
            <a:schemeClr val="tx1"/>
          </a:solidFill>
          <a:latin typeface="나눔손글씨 펜"/>
          <a:ea typeface="나눔손글씨 펜"/>
          <a:cs typeface="나눔손글씨 펜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400" kern="1200">
          <a:solidFill>
            <a:schemeClr val="tx1"/>
          </a:solidFill>
          <a:latin typeface="나눔손글씨 펜"/>
          <a:ea typeface="나눔손글씨 펜"/>
          <a:cs typeface="나눔손글씨 펜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400" kern="1200" smtClean="0">
          <a:solidFill>
            <a:schemeClr val="tx1"/>
          </a:solidFill>
          <a:latin typeface="나눔손글씨 펜"/>
          <a:ea typeface="나눔손글씨 펜"/>
          <a:cs typeface="나눔손글씨 펜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2.wdp"/><Relationship Id="rId5" Type="http://schemas.openxmlformats.org/officeDocument/2006/relationships/image" Target="../media/image33.png"/><Relationship Id="rId6" Type="http://schemas.microsoft.com/office/2007/relationships/hdphoto" Target="../media/hdphoto3.wdp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wmf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wmf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wmf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5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yongdaek@kaist.ac.kr" TargetMode="External"/><Relationship Id="rId4" Type="http://schemas.openxmlformats.org/officeDocument/2006/relationships/hyperlink" Target="http://www.facebook.com/y0ngdaek" TargetMode="External"/><Relationship Id="rId5" Type="http://schemas.openxmlformats.org/officeDocument/2006/relationships/hyperlink" Target="https://twitter.com/yongdaek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yssec.kaist.ac.kr/~yongdaek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blog.olleh.com/3412" TargetMode="External"/><Relationship Id="rId4" Type="http://schemas.openxmlformats.org/officeDocument/2006/relationships/hyperlink" Target="http://blog.uplus.co.kr/m/post/view/id/1555" TargetMode="Externa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434499" y="1337369"/>
            <a:ext cx="8411477" cy="18288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Korean Cellular Security</a:t>
            </a:r>
            <a:endParaRPr lang="en-US" sz="60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95009"/>
            <a:ext cx="8077200" cy="149961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898989"/>
                </a:solidFill>
              </a:rPr>
              <a:t>KAIST</a:t>
            </a:r>
          </a:p>
          <a:p>
            <a:pPr>
              <a:lnSpc>
                <a:spcPct val="80000"/>
              </a:lnSpc>
            </a:pPr>
            <a:endParaRPr lang="en-US" sz="2200" dirty="0" smtClean="0">
              <a:solidFill>
                <a:srgbClr val="89898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Yongdae Kim </a:t>
            </a:r>
          </a:p>
          <a:p>
            <a:pPr>
              <a:lnSpc>
                <a:spcPct val="80000"/>
              </a:lnSpc>
            </a:pPr>
            <a:endParaRPr lang="en-US" sz="22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Known Attacks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2012 SFR (</a:t>
            </a:r>
            <a:r>
              <a:rPr lang="en-US" altLang="ko-KR" dirty="0" err="1" smtClean="0"/>
              <a:t>Nico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Golde</a:t>
            </a:r>
            <a:r>
              <a:rPr lang="en-US" altLang="ko-KR" dirty="0" smtClean="0"/>
              <a:t>, NDSS 2012)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2012 Vodafone (</a:t>
            </a:r>
            <a:r>
              <a:rPr lang="en-US" altLang="ko-KR" dirty="0"/>
              <a:t>The Hacker’s </a:t>
            </a:r>
            <a:r>
              <a:rPr lang="en-US" altLang="ko-KR" dirty="0" smtClean="0"/>
              <a:t>Choice, 2011)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2013 Verizon (</a:t>
            </a:r>
            <a:r>
              <a:rPr lang="en-US" altLang="ko-KR" dirty="0" err="1" smtClean="0"/>
              <a:t>iSecPartners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Blackhat</a:t>
            </a:r>
            <a:r>
              <a:rPr lang="en-US" altLang="ko-KR" dirty="0" smtClean="0"/>
              <a:t> 2013)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079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Targets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819091"/>
              </p:ext>
            </p:extLst>
          </p:nvPr>
        </p:nvGraphicFramePr>
        <p:xfrm>
          <a:off x="457200" y="4208457"/>
          <a:ext cx="845228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783"/>
                <a:gridCol w="1918952"/>
                <a:gridCol w="2292439"/>
                <a:gridCol w="2284114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Cellular Provider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B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Type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3G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en-US" altLang="ko-KR" sz="1600" dirty="0" err="1" smtClean="0"/>
                        <a:t>Femtocell</a:t>
                      </a:r>
                      <a:r>
                        <a:rPr lang="ko-KR" altLang="en-US" sz="1600" dirty="0" smtClean="0"/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LTE </a:t>
                      </a:r>
                      <a:r>
                        <a:rPr lang="en-US" altLang="ko-KR" sz="1600" dirty="0" err="1" smtClean="0"/>
                        <a:t>Femtocell</a:t>
                      </a:r>
                      <a:r>
                        <a:rPr lang="ko-KR" altLang="en-US" sz="1600" dirty="0" smtClean="0"/>
                        <a:t> 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LTE </a:t>
                      </a:r>
                      <a:r>
                        <a:rPr lang="en-US" altLang="ko-KR" sz="1600" dirty="0" err="1" smtClean="0"/>
                        <a:t>Femtocell</a:t>
                      </a:r>
                      <a:r>
                        <a:rPr lang="ko-KR" altLang="en-US" sz="1600" dirty="0" smtClean="0"/>
                        <a:t> </a:t>
                      </a:r>
                      <a:endParaRPr lang="ko-KR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Architecture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ARM+MIPS (32bit)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MIPS 64bit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MIPS</a:t>
                      </a:r>
                      <a:r>
                        <a:rPr lang="en-US" altLang="ko-KR" sz="1600" baseline="0" dirty="0" smtClean="0"/>
                        <a:t> 64bit</a:t>
                      </a:r>
                      <a:endParaRPr lang="ko-KR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Serial Port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UART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Mini USB-B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USB-B</a:t>
                      </a:r>
                      <a:endParaRPr lang="ko-KR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Opened</a:t>
                      </a:r>
                      <a:r>
                        <a:rPr lang="en-US" altLang="ko-KR" sz="1600" baseline="0" dirty="0" smtClean="0"/>
                        <a:t> Ports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Web, telnet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telnet, unknown ports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telnet, unknown</a:t>
                      </a:r>
                      <a:r>
                        <a:rPr lang="en-US" altLang="ko-KR" sz="1600" baseline="0" dirty="0" smtClean="0"/>
                        <a:t> ports</a:t>
                      </a:r>
                      <a:endParaRPr lang="ko-KR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내용 개체 틀 2"/>
          <p:cNvSpPr txBox="1">
            <a:spLocks/>
          </p:cNvSpPr>
          <p:nvPr/>
        </p:nvSpPr>
        <p:spPr>
          <a:xfrm>
            <a:off x="628650" y="1778671"/>
            <a:ext cx="78867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나눔고딕" panose="020D0604000000000000" pitchFamily="50" charset="-127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 err="1" smtClean="0"/>
              <a:t>Femtocells</a:t>
            </a:r>
            <a:r>
              <a:rPr lang="en-US" altLang="ko-KR" sz="2800" dirty="0" smtClean="0"/>
              <a:t> from 3 Korean cellular providers.</a:t>
            </a:r>
          </a:p>
          <a:p>
            <a:pPr lvl="1"/>
            <a:endParaRPr lang="en-US" altLang="ko-KR" sz="2000" dirty="0" smtClean="0"/>
          </a:p>
          <a:p>
            <a:r>
              <a:rPr lang="en-US" altLang="ko-KR" sz="2800" dirty="0" smtClean="0"/>
              <a:t>Collecting Basic information of  </a:t>
            </a:r>
            <a:r>
              <a:rPr lang="en-US" altLang="ko-KR" sz="2800" dirty="0" err="1" smtClean="0"/>
              <a:t>Femtocells</a:t>
            </a:r>
            <a:endParaRPr lang="en-US" altLang="ko-KR" sz="2800" dirty="0" smtClean="0"/>
          </a:p>
          <a:p>
            <a:pPr lvl="1"/>
            <a:r>
              <a:rPr lang="en-US" altLang="ko-KR" sz="2000" dirty="0" smtClean="0"/>
              <a:t>Serial Ports are mainly used for debugging</a:t>
            </a:r>
          </a:p>
          <a:p>
            <a:pPr lvl="1"/>
            <a:r>
              <a:rPr lang="en-US" altLang="ko-KR" sz="2000" dirty="0" smtClean="0"/>
              <a:t>Other network ports for management</a:t>
            </a:r>
          </a:p>
          <a:p>
            <a:pPr marL="0" indent="0">
              <a:buNone/>
            </a:pP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18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3G </a:t>
            </a:r>
            <a:r>
              <a:rPr lang="en-US" altLang="ko-KR" dirty="0" err="1" smtClean="0"/>
              <a:t>Femtocell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 smtClean="0"/>
              <a:t>Firmware Extraction using UART</a:t>
            </a:r>
          </a:p>
          <a:p>
            <a:pPr lvl="1"/>
            <a:r>
              <a:rPr lang="en-US" altLang="ko-KR" dirty="0" smtClean="0"/>
              <a:t>Connect</a:t>
            </a:r>
            <a:r>
              <a:rPr lang="ko-KR" altLang="en-US" dirty="0" smtClean="0"/>
              <a:t> </a:t>
            </a:r>
            <a:r>
              <a:rPr lang="en-US" altLang="ko-KR" dirty="0" smtClean="0"/>
              <a:t>UART</a:t>
            </a:r>
            <a:r>
              <a:rPr lang="ko-KR" altLang="en-US" dirty="0" smtClean="0"/>
              <a:t> </a:t>
            </a:r>
            <a:r>
              <a:rPr lang="en-US" altLang="ko-KR" dirty="0" smtClean="0"/>
              <a:t>Port</a:t>
            </a:r>
            <a:r>
              <a:rPr lang="ko-KR" altLang="en-US" dirty="0" smtClean="0"/>
              <a:t> </a:t>
            </a:r>
            <a:r>
              <a:rPr lang="en-US" altLang="ko-KR" dirty="0" smtClean="0"/>
              <a:t>in PCB of the </a:t>
            </a:r>
            <a:r>
              <a:rPr lang="en-US" altLang="ko-KR" dirty="0" err="1" smtClean="0"/>
              <a:t>femtocell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en-US" altLang="ko-KR" dirty="0" smtClean="0"/>
              <a:t>Extract firmware by sending </a:t>
            </a:r>
            <a:r>
              <a:rPr lang="en-US" altLang="ko-KR" dirty="0" err="1" smtClean="0"/>
              <a:t>Uboot</a:t>
            </a:r>
            <a:r>
              <a:rPr lang="en-US" altLang="ko-KR" dirty="0" smtClean="0"/>
              <a:t> command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Firmware analysis</a:t>
            </a:r>
          </a:p>
          <a:p>
            <a:pPr lvl="1"/>
            <a:r>
              <a:rPr lang="en-US" altLang="ko-KR" dirty="0" smtClean="0"/>
              <a:t>Many trials to detect format of firmware</a:t>
            </a:r>
            <a:endParaRPr lang="en-US" altLang="ko-KR" dirty="0"/>
          </a:p>
          <a:p>
            <a:pPr lvl="1"/>
            <a:r>
              <a:rPr lang="en-US" altLang="ko-KR" dirty="0" smtClean="0"/>
              <a:t>Found web interface in file system</a:t>
            </a:r>
            <a:endParaRPr lang="ko-KR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2592570"/>
            <a:ext cx="3438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2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</a:t>
            </a:r>
            <a:r>
              <a:rPr lang="ko-KR" altLang="en-US" dirty="0"/>
              <a:t> </a:t>
            </a:r>
            <a:r>
              <a:rPr lang="en-US" altLang="ko-KR" dirty="0" smtClean="0"/>
              <a:t>3G </a:t>
            </a:r>
            <a:r>
              <a:rPr lang="en-US" altLang="ko-KR" dirty="0" err="1" smtClean="0"/>
              <a:t>Femtocell</a:t>
            </a:r>
            <a:r>
              <a:rPr lang="en-US" altLang="ko-KR" dirty="0" smtClean="0"/>
              <a:t> Vulnerability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 smtClean="0"/>
              <a:t>Web Interface security analysis</a:t>
            </a:r>
          </a:p>
          <a:p>
            <a:pPr lvl="1"/>
            <a:r>
              <a:rPr lang="en-US" altLang="ko-KR" dirty="0" smtClean="0"/>
              <a:t>Arbitrary File upload vulnerability in firmware update page</a:t>
            </a:r>
          </a:p>
          <a:p>
            <a:pPr lvl="1"/>
            <a:r>
              <a:rPr lang="en-US" altLang="ko-KR" dirty="0" err="1" smtClean="0"/>
              <a:t>Webshell</a:t>
            </a:r>
            <a:r>
              <a:rPr lang="en-US" altLang="ko-KR" dirty="0" smtClean="0"/>
              <a:t> can be uploaded</a:t>
            </a:r>
          </a:p>
          <a:p>
            <a:pPr lvl="1"/>
            <a:r>
              <a:rPr lang="en-US" altLang="ko-KR" dirty="0" smtClean="0"/>
              <a:t>Permission of web server was “root”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r>
              <a:rPr lang="en-US" altLang="ko-KR" dirty="0" smtClean="0"/>
              <a:t>Remotely exploitable via internet</a:t>
            </a:r>
          </a:p>
          <a:p>
            <a:pPr lvl="1"/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00" y="3197200"/>
            <a:ext cx="3667125" cy="229552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00" y="3429000"/>
            <a:ext cx="46101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1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167179"/>
            <a:ext cx="36861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3184635"/>
            <a:ext cx="45434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B,C</a:t>
            </a:r>
            <a:r>
              <a:rPr lang="ko-KR" altLang="en-US" dirty="0" smtClean="0"/>
              <a:t> </a:t>
            </a:r>
            <a:r>
              <a:rPr lang="en-US" altLang="ko-KR" dirty="0" smtClean="0"/>
              <a:t>LTE </a:t>
            </a:r>
            <a:r>
              <a:rPr lang="en-US" altLang="ko-KR" dirty="0" err="1" smtClean="0"/>
              <a:t>Femtocell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42899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/>
              <a:t>Firmware Extraction using </a:t>
            </a:r>
            <a:r>
              <a:rPr lang="en-US" altLang="ko-KR" dirty="0" smtClean="0"/>
              <a:t>USB debug port</a:t>
            </a:r>
          </a:p>
          <a:p>
            <a:pPr lvl="1"/>
            <a:r>
              <a:rPr lang="en-US" altLang="ko-KR" dirty="0"/>
              <a:t>Extract firmware by sending </a:t>
            </a:r>
            <a:r>
              <a:rPr lang="en-US" altLang="ko-KR" dirty="0" err="1"/>
              <a:t>Uboot</a:t>
            </a:r>
            <a:r>
              <a:rPr lang="en-US" altLang="ko-KR" dirty="0"/>
              <a:t> command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en-US" altLang="ko-KR" dirty="0"/>
              <a:t>Firmware analysis</a:t>
            </a:r>
          </a:p>
          <a:p>
            <a:pPr lvl="1"/>
            <a:r>
              <a:rPr lang="en-US" altLang="ko-KR" dirty="0"/>
              <a:t>Many trials to detect format of firmware</a:t>
            </a:r>
          </a:p>
          <a:p>
            <a:pPr lvl="1"/>
            <a:r>
              <a:rPr lang="en-US" altLang="ko-KR" dirty="0" smtClean="0"/>
              <a:t>Reverse engineered programs in </a:t>
            </a:r>
            <a:r>
              <a:rPr lang="en-US" altLang="ko-KR" dirty="0"/>
              <a:t>file system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936724" y="3549033"/>
            <a:ext cx="441434" cy="3941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8050923" y="3549033"/>
            <a:ext cx="439609" cy="346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570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MIPS64, </a:t>
            </a:r>
            <a:r>
              <a:rPr lang="en-US" altLang="ko-KR" dirty="0" err="1" smtClean="0"/>
              <a:t>Cavium</a:t>
            </a:r>
            <a:r>
              <a:rPr lang="en-US" altLang="ko-KR" dirty="0" smtClean="0"/>
              <a:t> Networks </a:t>
            </a:r>
            <a:r>
              <a:rPr lang="en-US" altLang="ko-KR" dirty="0" err="1" smtClean="0"/>
              <a:t>Octeon</a:t>
            </a:r>
            <a:r>
              <a:rPr lang="en-US" altLang="ko-KR" dirty="0" smtClean="0"/>
              <a:t> CPU</a:t>
            </a:r>
          </a:p>
          <a:p>
            <a:pPr lvl="1"/>
            <a:r>
              <a:rPr lang="en-US" altLang="ko-KR" dirty="0" smtClean="0"/>
              <a:t>Weird String reference and</a:t>
            </a:r>
            <a:r>
              <a:rPr lang="ko-KR" altLang="en-US" dirty="0" smtClean="0"/>
              <a:t> </a:t>
            </a:r>
            <a:r>
              <a:rPr lang="en-US" altLang="ko-KR" dirty="0" smtClean="0"/>
              <a:t>Function call</a:t>
            </a:r>
          </a:p>
          <a:p>
            <a:pPr lvl="1"/>
            <a:r>
              <a:rPr lang="en-US" altLang="ko-KR" dirty="0" smtClean="0"/>
              <a:t>Unanalyzed</a:t>
            </a:r>
            <a:r>
              <a:rPr lang="ko-KR" altLang="en-US" dirty="0" smtClean="0"/>
              <a:t> </a:t>
            </a:r>
            <a:r>
              <a:rPr lang="en-US" altLang="ko-KR" dirty="0" smtClean="0"/>
              <a:t>Instruction in disassembler</a:t>
            </a:r>
          </a:p>
          <a:p>
            <a:pPr lvl="1"/>
            <a:r>
              <a:rPr lang="en-US" altLang="ko-KR" dirty="0" smtClean="0"/>
              <a:t>Difficulty in reverse engineering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Static analysis Only</a:t>
            </a:r>
          </a:p>
          <a:p>
            <a:pPr lvl="1"/>
            <a:r>
              <a:rPr lang="en-US" altLang="ko-KR" dirty="0" smtClean="0"/>
              <a:t>No environment for debugging</a:t>
            </a:r>
          </a:p>
          <a:p>
            <a:pPr lvl="1"/>
            <a:r>
              <a:rPr lang="en-US" altLang="ko-KR" dirty="0" smtClean="0"/>
              <a:t>Even QEMU</a:t>
            </a:r>
            <a:r>
              <a:rPr lang="ko-KR" altLang="en-US" dirty="0" smtClean="0"/>
              <a:t> </a:t>
            </a:r>
            <a:r>
              <a:rPr lang="en-US" altLang="ko-KR" dirty="0" smtClean="0"/>
              <a:t>doesn’t support the</a:t>
            </a:r>
            <a:r>
              <a:rPr lang="ko-KR" altLang="en-US" dirty="0" smtClean="0"/>
              <a:t> </a:t>
            </a:r>
            <a:r>
              <a:rPr lang="en-US" altLang="ko-KR" dirty="0" smtClean="0"/>
              <a:t>CPU</a:t>
            </a:r>
            <a:endParaRPr lang="en-US" altLang="ko-KR" dirty="0"/>
          </a:p>
          <a:p>
            <a:pPr lvl="1"/>
            <a:endParaRPr lang="ko-KR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3983904"/>
            <a:ext cx="69437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5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</a:t>
            </a:r>
            <a:r>
              <a:rPr lang="ko-KR" altLang="en-US" dirty="0" smtClean="0"/>
              <a:t> </a:t>
            </a:r>
            <a:r>
              <a:rPr lang="en-US" altLang="ko-KR" dirty="0" smtClean="0"/>
              <a:t>LTE </a:t>
            </a:r>
            <a:r>
              <a:rPr lang="en-US" altLang="ko-KR" dirty="0" err="1" smtClean="0"/>
              <a:t>Femtocell</a:t>
            </a:r>
            <a:r>
              <a:rPr lang="en-US" altLang="ko-KR" dirty="0" smtClean="0"/>
              <a:t> Vulnerability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System control program</a:t>
            </a:r>
            <a:r>
              <a:rPr lang="ko-KR" altLang="en-US" dirty="0" smtClean="0"/>
              <a:t> </a:t>
            </a:r>
            <a:r>
              <a:rPr lang="en-US" altLang="ko-KR" dirty="0" smtClean="0"/>
              <a:t>“X”</a:t>
            </a:r>
          </a:p>
          <a:p>
            <a:pPr lvl="1"/>
            <a:r>
              <a:rPr lang="en-US" altLang="ko-KR" dirty="0" smtClean="0"/>
              <a:t>Requires “root” permissioned terminal to execute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System management program</a:t>
            </a:r>
            <a:r>
              <a:rPr lang="ko-KR" altLang="en-US" dirty="0" smtClean="0"/>
              <a:t> </a:t>
            </a:r>
            <a:r>
              <a:rPr lang="en-US" altLang="ko-KR" dirty="0" smtClean="0"/>
              <a:t>“Y”</a:t>
            </a:r>
          </a:p>
          <a:p>
            <a:pPr lvl="1"/>
            <a:r>
              <a:rPr lang="en-US" altLang="ko-KR" dirty="0" smtClean="0"/>
              <a:t>Uses “X” in management</a:t>
            </a:r>
          </a:p>
          <a:p>
            <a:pPr lvl="1"/>
            <a:r>
              <a:rPr lang="en-US" altLang="ko-KR" dirty="0" smtClean="0"/>
              <a:t>Makes telnet connection to </a:t>
            </a:r>
            <a:r>
              <a:rPr lang="en-US" altLang="ko-KR" dirty="0" err="1" smtClean="0"/>
              <a:t>localhost</a:t>
            </a:r>
            <a:r>
              <a:rPr lang="en-US" altLang="ko-KR" dirty="0" smtClean="0"/>
              <a:t> with “root” id</a:t>
            </a:r>
            <a:endParaRPr lang="en-US" altLang="ko-KR" dirty="0"/>
          </a:p>
          <a:p>
            <a:r>
              <a:rPr lang="en-US" altLang="ko-KR" dirty="0" smtClean="0"/>
              <a:t>Reverse-engineering “Y”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Can login using the credentials from remote</a:t>
            </a:r>
            <a:endParaRPr lang="ko-KR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12" y="4477308"/>
            <a:ext cx="4658179" cy="112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07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</a:t>
            </a:r>
            <a:r>
              <a:rPr lang="ko-KR" altLang="en-US" dirty="0" smtClean="0"/>
              <a:t> </a:t>
            </a:r>
            <a:r>
              <a:rPr lang="en-US" altLang="ko-KR" dirty="0"/>
              <a:t>LTE </a:t>
            </a:r>
            <a:r>
              <a:rPr lang="en-US" altLang="ko-KR" dirty="0" err="1"/>
              <a:t>Femtocell</a:t>
            </a:r>
            <a:r>
              <a:rPr lang="en-US" altLang="ko-KR" dirty="0"/>
              <a:t> </a:t>
            </a:r>
            <a:r>
              <a:rPr lang="en-US" altLang="ko-KR" dirty="0" smtClean="0"/>
              <a:t>Vulnerability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Remote management program</a:t>
            </a:r>
          </a:p>
          <a:p>
            <a:pPr lvl="1"/>
            <a:r>
              <a:rPr lang="en-US" altLang="ko-KR" dirty="0" smtClean="0"/>
              <a:t>Receives commands in specific format</a:t>
            </a:r>
          </a:p>
          <a:p>
            <a:pPr lvl="1"/>
            <a:r>
              <a:rPr lang="en-US" altLang="ko-KR" dirty="0" smtClean="0"/>
              <a:t>Remotely accessible via internet</a:t>
            </a:r>
          </a:p>
          <a:p>
            <a:pPr lvl="1"/>
            <a:r>
              <a:rPr lang="en-US" altLang="ko-KR" dirty="0" smtClean="0"/>
              <a:t>No authentication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RCE Vulnerability in the program</a:t>
            </a:r>
          </a:p>
          <a:p>
            <a:pPr lvl="1"/>
            <a:r>
              <a:rPr lang="en-US" altLang="ko-KR" dirty="0" smtClean="0"/>
              <a:t>system function is used while handling some commands</a:t>
            </a:r>
          </a:p>
          <a:p>
            <a:pPr lvl="1"/>
            <a:r>
              <a:rPr lang="en-US" altLang="ko-KR" dirty="0" smtClean="0"/>
              <a:t>Any shell commands can be injected</a:t>
            </a:r>
          </a:p>
          <a:p>
            <a:pPr lvl="1"/>
            <a:r>
              <a:rPr lang="en-US" altLang="ko-KR" dirty="0" smtClean="0"/>
              <a:t>“root” permission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406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Femtocell</a:t>
            </a:r>
            <a:r>
              <a:rPr lang="en-US" altLang="ko-KR" dirty="0" smtClean="0"/>
              <a:t> Detection Apps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747872"/>
            <a:ext cx="7886700" cy="514295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All released apps are based on cell ID/LAC</a:t>
            </a:r>
            <a:endParaRPr lang="ko-KR" altLang="en-US" dirty="0"/>
          </a:p>
        </p:txBody>
      </p:sp>
      <p:grpSp>
        <p:nvGrpSpPr>
          <p:cNvPr id="16" name="그룹 15"/>
          <p:cNvGrpSpPr/>
          <p:nvPr/>
        </p:nvGrpSpPr>
        <p:grpSpPr>
          <a:xfrm>
            <a:off x="606631" y="2554956"/>
            <a:ext cx="7930739" cy="3574252"/>
            <a:chOff x="670654" y="2222073"/>
            <a:chExt cx="7930739" cy="3574252"/>
          </a:xfrm>
        </p:grpSpPr>
        <p:pic>
          <p:nvPicPr>
            <p:cNvPr id="10241" name="_x101878864" descr="EMB000004d0818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" t="983"/>
            <a:stretch>
              <a:fillRect/>
            </a:stretch>
          </p:blipFill>
          <p:spPr bwMode="auto">
            <a:xfrm>
              <a:off x="3894543" y="2222073"/>
              <a:ext cx="1411288" cy="1430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_x102497032" descr="EMB000004d0818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707" y="2222073"/>
              <a:ext cx="1531938" cy="148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07444" y="3849183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err="1" smtClean="0"/>
                <a:t>MyCell</a:t>
              </a:r>
              <a:endParaRPr lang="ko-KR" altLang="en-US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654" y="4562509"/>
              <a:ext cx="2421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Preselect nearest cell and notifies when cell ID changed</a:t>
              </a:r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87924" y="3849183"/>
              <a:ext cx="2215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err="1" smtClean="0"/>
                <a:t>Femto</a:t>
              </a:r>
              <a:r>
                <a:rPr lang="en-US" altLang="ko-KR" sz="2400" b="1" dirty="0" smtClean="0"/>
                <a:t> Widget</a:t>
              </a:r>
              <a:endParaRPr lang="ko-KR" alt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64239" y="4562509"/>
              <a:ext cx="24718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Determine </a:t>
              </a:r>
              <a:r>
                <a:rPr lang="en-US" altLang="ko-KR" dirty="0" err="1" smtClean="0"/>
                <a:t>femtocell</a:t>
              </a:r>
              <a:r>
                <a:rPr lang="en-US" altLang="ko-KR" dirty="0" smtClean="0"/>
                <a:t> by predefined range of LAC code</a:t>
              </a:r>
              <a:endParaRPr lang="ko-KR" alt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0184" y="3849183"/>
              <a:ext cx="2274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b="1" dirty="0" err="1" smtClean="0"/>
                <a:t>Femto</a:t>
              </a:r>
              <a:r>
                <a:rPr lang="en-US" altLang="ko-KR" sz="2400" b="1" dirty="0" smtClean="0"/>
                <a:t> Catcher</a:t>
              </a:r>
              <a:endParaRPr lang="ko-KR" alt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3957" y="4318997"/>
              <a:ext cx="26674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Uses </a:t>
              </a:r>
              <a:r>
                <a:rPr lang="en-US" altLang="ko-KR" dirty="0"/>
                <a:t>predefined range of network </a:t>
              </a:r>
              <a:r>
                <a:rPr lang="en-US" altLang="ko-KR" dirty="0" smtClean="0"/>
                <a:t>ID.</a:t>
              </a:r>
              <a:endParaRPr lang="ko-KR" altLang="en-US" dirty="0"/>
            </a:p>
            <a:p>
              <a:pPr algn="ctr"/>
              <a:r>
                <a:rPr lang="en-US" altLang="ko-KR" dirty="0" smtClean="0"/>
                <a:t>Only works on Verizon CDMA. Presented on Black Hat 2013</a:t>
              </a:r>
              <a:endParaRPr lang="ko-KR" altLang="en-US" dirty="0"/>
            </a:p>
          </p:txBody>
        </p:sp>
        <p:pic>
          <p:nvPicPr>
            <p:cNvPr id="10245" name="_x102497912" descr="EMB000004d0818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" t="346" r="922"/>
            <a:stretch>
              <a:fillRect/>
            </a:stretch>
          </p:blipFill>
          <p:spPr bwMode="auto">
            <a:xfrm>
              <a:off x="1161391" y="2222073"/>
              <a:ext cx="1441450" cy="146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220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4G Egg Authentication Bypass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Assumptions</a:t>
            </a:r>
          </a:p>
          <a:p>
            <a:pPr lvl="1"/>
            <a:r>
              <a:rPr lang="en-US" altLang="ko-KR" dirty="0" smtClean="0"/>
              <a:t>Attacker </a:t>
            </a:r>
            <a:r>
              <a:rPr lang="en-US" altLang="ko-KR" dirty="0"/>
              <a:t>and victim shares same LTE Router</a:t>
            </a:r>
          </a:p>
          <a:p>
            <a:pPr lvl="1"/>
            <a:r>
              <a:rPr lang="en-US" altLang="ko-KR" dirty="0"/>
              <a:t>Attacker knows WEP key of LTE Router</a:t>
            </a:r>
          </a:p>
          <a:p>
            <a:pPr lvl="2"/>
            <a:r>
              <a:rPr lang="en-US" altLang="ko-KR" dirty="0"/>
              <a:t>Using tools like </a:t>
            </a:r>
            <a:r>
              <a:rPr lang="en-US" altLang="ko-KR" dirty="0" err="1"/>
              <a:t>Aircrack</a:t>
            </a:r>
            <a:r>
              <a:rPr lang="en-US" altLang="ko-KR" dirty="0"/>
              <a:t> can reveal WEP </a:t>
            </a:r>
            <a:r>
              <a:rPr lang="en-US" altLang="ko-KR" dirty="0" smtClean="0"/>
              <a:t>key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Main problems</a:t>
            </a:r>
          </a:p>
          <a:p>
            <a:pPr lvl="1"/>
            <a:r>
              <a:rPr lang="en-US" altLang="ko-KR" dirty="0"/>
              <a:t>Most of “restricted” functionality works without </a:t>
            </a:r>
            <a:r>
              <a:rPr lang="en-US" altLang="ko-KR" dirty="0" smtClean="0"/>
              <a:t>login </a:t>
            </a:r>
            <a:r>
              <a:rPr lang="en-US" altLang="ko-KR" dirty="0" smtClean="0">
                <a:sym typeface="Wingdings"/>
              </a:rPr>
              <a:t></a:t>
            </a:r>
            <a:endParaRPr lang="en-US" altLang="ko-KR" dirty="0"/>
          </a:p>
          <a:p>
            <a:pPr lvl="1"/>
            <a:r>
              <a:rPr lang="en-US" altLang="ko-KR" dirty="0"/>
              <a:t>Preventing mouse right button click is </a:t>
            </a:r>
            <a:r>
              <a:rPr lang="en-US" altLang="ko-KR" dirty="0" smtClean="0"/>
              <a:t>no-no </a:t>
            </a:r>
            <a:r>
              <a:rPr lang="en-US" altLang="ko-KR" dirty="0" smtClean="0">
                <a:sym typeface="Wingdings"/>
              </a:rPr>
              <a:t>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927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List of Botnet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1409" y="1496325"/>
          <a:ext cx="8946247" cy="51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886"/>
                <a:gridCol w="1648873"/>
                <a:gridCol w="1738000"/>
                <a:gridCol w="1827129"/>
                <a:gridCol w="21613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Creation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Name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#</a:t>
                      </a:r>
                      <a:r>
                        <a:rPr lang="en-US" sz="2800" baseline="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 of Bots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Spam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Control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2004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나눔손글씨 펜"/>
                          <a:ea typeface="나눔손글씨 펜"/>
                          <a:cs typeface="나눔손글씨 펜"/>
                        </a:rPr>
                        <a:t>Bagle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230K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5.7  B/day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Centralized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2007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Storm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&gt; 1,000K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3     B/day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P2P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2008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Mariposa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12,000K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?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Centralized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2008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나눔손글씨 펜"/>
                          <a:ea typeface="나눔손글씨 펜"/>
                          <a:cs typeface="나눔손글씨 펜"/>
                        </a:rPr>
                        <a:t>Waledac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80K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?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Centralized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2008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나눔손글씨 펜"/>
                          <a:ea typeface="나눔손글씨 펜"/>
                          <a:cs typeface="나눔손글씨 펜"/>
                        </a:rPr>
                        <a:t>Conficker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&gt;10,000K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10   B/day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나눔손글씨 펜"/>
                          <a:ea typeface="나눔손글씨 펜"/>
                          <a:cs typeface="나눔손글씨 펜"/>
                        </a:rPr>
                        <a:t>Ctrlzd</a:t>
                      </a:r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/P2P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2009?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Mega-D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4,500K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10   B/day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Centralized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2009?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Zeus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&gt;3,600K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?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2009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나눔손글씨 펜"/>
                          <a:ea typeface="나눔손글씨 펜"/>
                          <a:cs typeface="나눔손글씨 펜"/>
                        </a:rPr>
                        <a:t>BredoLab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30,000K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3.6  B/day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Centralized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TDL4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4,500K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?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나눔손글씨 펜"/>
                          <a:ea typeface="나눔손글씨 펜"/>
                          <a:cs typeface="나눔손글씨 펜"/>
                        </a:rPr>
                        <a:t>P2P</a:t>
                      </a:r>
                      <a:endParaRPr lang="en-US" sz="2800" dirty="0">
                        <a:latin typeface="나눔손글씨 펜"/>
                        <a:ea typeface="나눔손글씨 펜"/>
                        <a:cs typeface="나눔손글씨 펜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4G Egg Password Reveal Exploit</a:t>
            </a:r>
            <a:endParaRPr lang="ko-KR" altLang="en-US" dirty="0"/>
          </a:p>
        </p:txBody>
      </p:sp>
      <p:pic>
        <p:nvPicPr>
          <p:cNvPr id="6" name="lte_egg_exploit_censor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017" y="1774825"/>
            <a:ext cx="6167966" cy="4625975"/>
          </a:xfrm>
        </p:spPr>
      </p:pic>
    </p:spTree>
    <p:extLst>
      <p:ext uri="{BB962C8B-B14F-4D97-AF65-F5344CB8AC3E}">
        <p14:creationId xmlns:p14="http://schemas.microsoft.com/office/powerpoint/2010/main" val="76213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GTP Attack</a:t>
            </a:r>
            <a:endParaRPr lang="en-US" dirty="0"/>
          </a:p>
        </p:txBody>
      </p:sp>
      <p:pic>
        <p:nvPicPr>
          <p:cNvPr id="97" name="_x222620968" descr="EMB000005f05d6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30"/>
          <a:stretch/>
        </p:blipFill>
        <p:spPr bwMode="auto">
          <a:xfrm>
            <a:off x="256244" y="2465871"/>
            <a:ext cx="8656580" cy="2786372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아래쪽 화살표 2"/>
          <p:cNvSpPr/>
          <p:nvPr/>
        </p:nvSpPr>
        <p:spPr>
          <a:xfrm rot="18656474">
            <a:off x="599114" y="3445364"/>
            <a:ext cx="369870" cy="544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://mrcracker.com/wp-content/uploads/2010/05/crac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7073"/>
            <a:ext cx="1491597" cy="98971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아래쪽 화살표 97"/>
          <p:cNvSpPr/>
          <p:nvPr/>
        </p:nvSpPr>
        <p:spPr>
          <a:xfrm rot="14196734">
            <a:off x="1532726" y="3538999"/>
            <a:ext cx="274628" cy="544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아래쪽 화살표 98"/>
          <p:cNvSpPr/>
          <p:nvPr/>
        </p:nvSpPr>
        <p:spPr>
          <a:xfrm rot="17355616">
            <a:off x="2841573" y="2951177"/>
            <a:ext cx="274628" cy="15329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왼쪽/오른쪽 화살표 3"/>
          <p:cNvSpPr/>
          <p:nvPr/>
        </p:nvSpPr>
        <p:spPr>
          <a:xfrm>
            <a:off x="4676429" y="3859057"/>
            <a:ext cx="1532906" cy="255182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75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GTP Attack</a:t>
            </a:r>
            <a:endParaRPr lang="en-US" dirty="0"/>
          </a:p>
        </p:txBody>
      </p:sp>
      <p:grpSp>
        <p:nvGrpSpPr>
          <p:cNvPr id="50" name="그룹 161"/>
          <p:cNvGrpSpPr/>
          <p:nvPr/>
        </p:nvGrpSpPr>
        <p:grpSpPr>
          <a:xfrm>
            <a:off x="642142" y="2037138"/>
            <a:ext cx="8382432" cy="3485565"/>
            <a:chOff x="1904784" y="1686217"/>
            <a:chExt cx="8382432" cy="3485565"/>
          </a:xfrm>
        </p:grpSpPr>
        <p:sp>
          <p:nvSpPr>
            <p:cNvPr id="51" name="구름 115"/>
            <p:cNvSpPr/>
            <p:nvPr/>
          </p:nvSpPr>
          <p:spPr>
            <a:xfrm>
              <a:off x="6673268" y="2436058"/>
              <a:ext cx="2210030" cy="255709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52" name="구름 116"/>
            <p:cNvSpPr/>
            <p:nvPr/>
          </p:nvSpPr>
          <p:spPr>
            <a:xfrm>
              <a:off x="9113156" y="2399244"/>
              <a:ext cx="1174060" cy="68660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dirty="0" smtClean="0"/>
                <a:t>Internet</a:t>
              </a:r>
              <a:endParaRPr lang="ko-KR" altLang="en-US" sz="1200" dirty="0"/>
            </a:p>
          </p:txBody>
        </p:sp>
        <p:sp>
          <p:nvSpPr>
            <p:cNvPr id="53" name="구름 117"/>
            <p:cNvSpPr/>
            <p:nvPr/>
          </p:nvSpPr>
          <p:spPr>
            <a:xfrm>
              <a:off x="4022520" y="2369869"/>
              <a:ext cx="1831234" cy="753046"/>
            </a:xfrm>
            <a:prstGeom prst="clou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pic>
          <p:nvPicPr>
            <p:cNvPr id="54" name="Picture 17" descr="NW_Switch_Workgroup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D9DA"/>
                </a:clrFrom>
                <a:clrTo>
                  <a:srgbClr val="FFD9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683" y="2433887"/>
              <a:ext cx="355071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9"/>
            <p:cNvSpPr txBox="1"/>
            <p:nvPr/>
          </p:nvSpPr>
          <p:spPr>
            <a:xfrm>
              <a:off x="6830832" y="2915353"/>
              <a:ext cx="504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SGSN</a:t>
              </a:r>
              <a:endParaRPr lang="ko-KR" altLang="en-US" sz="800" b="1" dirty="0"/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8150589" y="3010991"/>
              <a:ext cx="504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GGSN</a:t>
              </a:r>
              <a:endParaRPr lang="ko-KR" altLang="en-US" sz="800" b="1" dirty="0"/>
            </a:p>
          </p:txBody>
        </p:sp>
        <p:sp>
          <p:nvSpPr>
            <p:cNvPr id="57" name="TextBox 11"/>
            <p:cNvSpPr txBox="1"/>
            <p:nvPr/>
          </p:nvSpPr>
          <p:spPr>
            <a:xfrm>
              <a:off x="5420345" y="2758444"/>
              <a:ext cx="504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RNC</a:t>
              </a:r>
              <a:endParaRPr lang="ko-KR" altLang="en-US" sz="800" b="1" dirty="0"/>
            </a:p>
          </p:txBody>
        </p:sp>
        <p:grpSp>
          <p:nvGrpSpPr>
            <p:cNvPr id="58" name="그룹 122"/>
            <p:cNvGrpSpPr/>
            <p:nvPr/>
          </p:nvGrpSpPr>
          <p:grpSpPr>
            <a:xfrm>
              <a:off x="4109687" y="2428231"/>
              <a:ext cx="624446" cy="825920"/>
              <a:chOff x="1187625" y="4805501"/>
              <a:chExt cx="504055" cy="825920"/>
            </a:xfrm>
          </p:grpSpPr>
          <p:pic>
            <p:nvPicPr>
              <p:cNvPr id="9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5347" y="4805501"/>
                <a:ext cx="280932" cy="567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3" name="TextBox 14"/>
              <p:cNvSpPr txBox="1"/>
              <p:nvPr/>
            </p:nvSpPr>
            <p:spPr>
              <a:xfrm>
                <a:off x="1187625" y="5415977"/>
                <a:ext cx="50405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800" b="1" dirty="0" smtClean="0"/>
                  <a:t>Node-B</a:t>
                </a:r>
                <a:endParaRPr lang="ko-KR" altLang="en-US" sz="800" b="1" dirty="0"/>
              </a:p>
            </p:txBody>
          </p:sp>
          <p:pic>
            <p:nvPicPr>
              <p:cNvPr id="9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4877509"/>
                <a:ext cx="280932" cy="567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2079" y="5032028"/>
                <a:ext cx="241718" cy="488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59" name="직선 연결선 123"/>
            <p:cNvCxnSpPr>
              <a:stCxn id="54" idx="3"/>
            </p:cNvCxnSpPr>
            <p:nvPr/>
          </p:nvCxnSpPr>
          <p:spPr>
            <a:xfrm>
              <a:off x="5853754" y="2629150"/>
              <a:ext cx="977078" cy="81502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직선 연결선 124"/>
            <p:cNvCxnSpPr>
              <a:stCxn id="84" idx="3"/>
              <a:endCxn id="52" idx="2"/>
            </p:cNvCxnSpPr>
            <p:nvPr/>
          </p:nvCxnSpPr>
          <p:spPr>
            <a:xfrm flipV="1">
              <a:off x="8592898" y="2742547"/>
              <a:ext cx="523900" cy="67591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61" name="Picture 22" descr="Server-Disk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87" y="3176296"/>
              <a:ext cx="776018" cy="440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20"/>
            <p:cNvSpPr txBox="1"/>
            <p:nvPr/>
          </p:nvSpPr>
          <p:spPr>
            <a:xfrm>
              <a:off x="7120063" y="2354362"/>
              <a:ext cx="1258678" cy="2616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100" dirty="0" smtClean="0"/>
                <a:t>PS(</a:t>
              </a:r>
              <a:r>
                <a:rPr lang="en-US" altLang="ko-KR" sz="1100" dirty="0" err="1" smtClean="0"/>
                <a:t>PacketSwitch</a:t>
              </a:r>
              <a:r>
                <a:rPr lang="en-US" altLang="ko-KR" sz="1100" dirty="0" smtClean="0"/>
                <a:t>)</a:t>
              </a:r>
              <a:endParaRPr lang="ko-KR" altLang="en-US" sz="1100" dirty="0"/>
            </a:p>
          </p:txBody>
        </p:sp>
        <p:pic>
          <p:nvPicPr>
            <p:cNvPr id="6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2013" y="2220034"/>
              <a:ext cx="320427" cy="630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6029" y="2813512"/>
              <a:ext cx="320427" cy="630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5" name="Group 39"/>
            <p:cNvGrpSpPr>
              <a:grpSpLocks/>
            </p:cNvGrpSpPr>
            <p:nvPr/>
          </p:nvGrpSpPr>
          <p:grpSpPr bwMode="auto">
            <a:xfrm>
              <a:off x="3590473" y="2644193"/>
              <a:ext cx="551315" cy="295921"/>
              <a:chOff x="2496" y="2256"/>
              <a:chExt cx="960" cy="384"/>
            </a:xfrm>
          </p:grpSpPr>
          <p:sp>
            <p:nvSpPr>
              <p:cNvPr id="89" name="Freeform 40"/>
              <p:cNvSpPr>
                <a:spLocks/>
              </p:cNvSpPr>
              <p:nvPr/>
            </p:nvSpPr>
            <p:spPr bwMode="auto">
              <a:xfrm>
                <a:off x="2592" y="2256"/>
                <a:ext cx="384" cy="384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0" y="0"/>
                  </a:cxn>
                  <a:cxn ang="0">
                    <a:pos x="96" y="0"/>
                  </a:cxn>
                  <a:cxn ang="0">
                    <a:pos x="96" y="384"/>
                  </a:cxn>
                  <a:cxn ang="0">
                    <a:pos x="192" y="384"/>
                  </a:cxn>
                  <a:cxn ang="0">
                    <a:pos x="192" y="0"/>
                  </a:cxn>
                  <a:cxn ang="0">
                    <a:pos x="288" y="0"/>
                  </a:cxn>
                  <a:cxn ang="0">
                    <a:pos x="288" y="384"/>
                  </a:cxn>
                  <a:cxn ang="0">
                    <a:pos x="384" y="384"/>
                  </a:cxn>
                  <a:cxn ang="0">
                    <a:pos x="384" y="192"/>
                  </a:cxn>
                </a:cxnLst>
                <a:rect l="0" t="0" r="r" b="b"/>
                <a:pathLst>
                  <a:path w="384" h="384">
                    <a:moveTo>
                      <a:pt x="0" y="192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384"/>
                    </a:lnTo>
                    <a:lnTo>
                      <a:pt x="192" y="384"/>
                    </a:lnTo>
                    <a:lnTo>
                      <a:pt x="192" y="0"/>
                    </a:lnTo>
                    <a:lnTo>
                      <a:pt x="288" y="0"/>
                    </a:lnTo>
                    <a:lnTo>
                      <a:pt x="288" y="384"/>
                    </a:lnTo>
                    <a:lnTo>
                      <a:pt x="384" y="384"/>
                    </a:lnTo>
                    <a:lnTo>
                      <a:pt x="384" y="192"/>
                    </a:lnTo>
                  </a:path>
                </a:pathLst>
              </a:custGeom>
              <a:ln w="19050">
                <a:solidFill>
                  <a:srgbClr val="FF0000"/>
                </a:solidFill>
                <a:prstDash val="sysDot"/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auto">
              <a:xfrm>
                <a:off x="2976" y="2256"/>
                <a:ext cx="384" cy="384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0" y="0"/>
                  </a:cxn>
                  <a:cxn ang="0">
                    <a:pos x="96" y="0"/>
                  </a:cxn>
                  <a:cxn ang="0">
                    <a:pos x="96" y="384"/>
                  </a:cxn>
                  <a:cxn ang="0">
                    <a:pos x="192" y="384"/>
                  </a:cxn>
                  <a:cxn ang="0">
                    <a:pos x="192" y="0"/>
                  </a:cxn>
                  <a:cxn ang="0">
                    <a:pos x="288" y="0"/>
                  </a:cxn>
                  <a:cxn ang="0">
                    <a:pos x="288" y="384"/>
                  </a:cxn>
                  <a:cxn ang="0">
                    <a:pos x="384" y="384"/>
                  </a:cxn>
                  <a:cxn ang="0">
                    <a:pos x="384" y="192"/>
                  </a:cxn>
                </a:cxnLst>
                <a:rect l="0" t="0" r="r" b="b"/>
                <a:pathLst>
                  <a:path w="384" h="384">
                    <a:moveTo>
                      <a:pt x="0" y="192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384"/>
                    </a:lnTo>
                    <a:lnTo>
                      <a:pt x="192" y="384"/>
                    </a:lnTo>
                    <a:lnTo>
                      <a:pt x="192" y="0"/>
                    </a:lnTo>
                    <a:lnTo>
                      <a:pt x="288" y="0"/>
                    </a:lnTo>
                    <a:lnTo>
                      <a:pt x="288" y="384"/>
                    </a:lnTo>
                    <a:lnTo>
                      <a:pt x="384" y="384"/>
                    </a:lnTo>
                    <a:lnTo>
                      <a:pt x="384" y="192"/>
                    </a:lnTo>
                  </a:path>
                </a:pathLst>
              </a:custGeom>
              <a:ln w="19050">
                <a:solidFill>
                  <a:srgbClr val="FF0000"/>
                </a:solidFill>
                <a:prstDash val="sysDot"/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91" name="Line 42"/>
              <p:cNvSpPr>
                <a:spLocks noChangeShapeType="1"/>
              </p:cNvSpPr>
              <p:nvPr/>
            </p:nvSpPr>
            <p:spPr bwMode="auto">
              <a:xfrm>
                <a:off x="2496" y="2448"/>
                <a:ext cx="96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ot"/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sp>
          <p:nvSpPr>
            <p:cNvPr id="66" name="TextBox 27"/>
            <p:cNvSpPr txBox="1"/>
            <p:nvPr/>
          </p:nvSpPr>
          <p:spPr>
            <a:xfrm>
              <a:off x="7243983" y="4956338"/>
              <a:ext cx="1075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CN(</a:t>
              </a:r>
              <a:r>
                <a:rPr lang="en-US" altLang="ko-KR" sz="800" b="1" dirty="0" err="1" smtClean="0"/>
                <a:t>CoreNetWork</a:t>
              </a:r>
              <a:r>
                <a:rPr lang="en-US" altLang="ko-KR" sz="800" b="1" dirty="0" smtClean="0"/>
                <a:t>)</a:t>
              </a:r>
              <a:endParaRPr lang="ko-KR" altLang="en-US" sz="800" b="1" dirty="0"/>
            </a:p>
          </p:txBody>
        </p:sp>
        <p:sp>
          <p:nvSpPr>
            <p:cNvPr id="67" name="TextBox 28"/>
            <p:cNvSpPr txBox="1"/>
            <p:nvPr/>
          </p:nvSpPr>
          <p:spPr>
            <a:xfrm>
              <a:off x="6673268" y="4039114"/>
              <a:ext cx="504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SGSN</a:t>
              </a:r>
              <a:endParaRPr lang="ko-KR" altLang="en-US" sz="800" b="1" dirty="0"/>
            </a:p>
          </p:txBody>
        </p:sp>
        <p:sp>
          <p:nvSpPr>
            <p:cNvPr id="68" name="TextBox 29"/>
            <p:cNvSpPr txBox="1"/>
            <p:nvPr/>
          </p:nvSpPr>
          <p:spPr>
            <a:xfrm>
              <a:off x="8229174" y="3894212"/>
              <a:ext cx="504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GGSN</a:t>
              </a:r>
              <a:endParaRPr lang="ko-KR" altLang="en-US" sz="800" b="1" dirty="0"/>
            </a:p>
          </p:txBody>
        </p:sp>
        <p:sp>
          <p:nvSpPr>
            <p:cNvPr id="69" name="TextBox 30"/>
            <p:cNvSpPr txBox="1"/>
            <p:nvPr/>
          </p:nvSpPr>
          <p:spPr>
            <a:xfrm>
              <a:off x="8067891" y="4410954"/>
              <a:ext cx="504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GGSN</a:t>
              </a:r>
              <a:endParaRPr lang="ko-KR" altLang="en-US" sz="800" b="1" dirty="0"/>
            </a:p>
          </p:txBody>
        </p:sp>
        <p:sp>
          <p:nvSpPr>
            <p:cNvPr id="70" name="TextBox 31"/>
            <p:cNvSpPr txBox="1"/>
            <p:nvPr/>
          </p:nvSpPr>
          <p:spPr>
            <a:xfrm>
              <a:off x="2924978" y="3372162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000" b="1" dirty="0" err="1" smtClean="0"/>
                <a:t>스마트</a:t>
              </a:r>
              <a:r>
                <a:rPr lang="ko-KR" altLang="en-US" sz="1000" b="1" dirty="0" err="1"/>
                <a:t>폰</a:t>
              </a:r>
              <a:endParaRPr lang="ko-KR" altLang="en-US" sz="1000" b="1" dirty="0"/>
            </a:p>
          </p:txBody>
        </p:sp>
        <p:cxnSp>
          <p:nvCxnSpPr>
            <p:cNvPr id="71" name="직선 연결선 136"/>
            <p:cNvCxnSpPr>
              <a:endCxn id="74" idx="0"/>
            </p:cNvCxnSpPr>
            <p:nvPr/>
          </p:nvCxnSpPr>
          <p:spPr>
            <a:xfrm flipV="1">
              <a:off x="8527137" y="3237312"/>
              <a:ext cx="311756" cy="56337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2" name="직선 연결선 137"/>
            <p:cNvCxnSpPr/>
            <p:nvPr/>
          </p:nvCxnSpPr>
          <p:spPr>
            <a:xfrm flipV="1">
              <a:off x="8592898" y="3226435"/>
              <a:ext cx="352604" cy="88322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73" name="Picture 84" descr="router logica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684332" y="3074200"/>
              <a:ext cx="341031" cy="190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Box 36"/>
            <p:cNvSpPr txBox="1"/>
            <p:nvPr/>
          </p:nvSpPr>
          <p:spPr>
            <a:xfrm>
              <a:off x="8581450" y="3237312"/>
              <a:ext cx="5148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b="1" dirty="0" smtClean="0"/>
                <a:t>Router</a:t>
              </a:r>
              <a:endParaRPr lang="ko-KR" altLang="en-US" sz="800" b="1" dirty="0"/>
            </a:p>
          </p:txBody>
        </p:sp>
        <p:pic>
          <p:nvPicPr>
            <p:cNvPr id="75" name="그림 140" descr="화면 캡처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784" y="1686217"/>
              <a:ext cx="742553" cy="533817"/>
            </a:xfrm>
            <a:prstGeom prst="rect">
              <a:avLst/>
            </a:prstGeom>
          </p:spPr>
        </p:pic>
        <p:cxnSp>
          <p:nvCxnSpPr>
            <p:cNvPr id="76" name="구부러진 연결선 141"/>
            <p:cNvCxnSpPr>
              <a:stCxn id="75" idx="3"/>
              <a:endCxn id="63" idx="1"/>
            </p:cNvCxnSpPr>
            <p:nvPr/>
          </p:nvCxnSpPr>
          <p:spPr>
            <a:xfrm>
              <a:off x="2647337" y="1953126"/>
              <a:ext cx="334676" cy="582237"/>
            </a:xfrm>
            <a:prstGeom prst="curvedConnector3">
              <a:avLst/>
            </a:prstGeom>
            <a:ln>
              <a:headEnd type="triangle" w="lg" len="med"/>
              <a:tailEnd type="triangle" w="lg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TextBox 39"/>
            <p:cNvSpPr txBox="1"/>
            <p:nvPr/>
          </p:nvSpPr>
          <p:spPr>
            <a:xfrm>
              <a:off x="2669122" y="1953125"/>
              <a:ext cx="9764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00" dirty="0" smtClean="0"/>
                <a:t>USB</a:t>
              </a:r>
              <a:r>
                <a:rPr lang="ko-KR" altLang="en-US" sz="1000" dirty="0" err="1" smtClean="0"/>
                <a:t>테더링</a:t>
              </a:r>
              <a:endParaRPr lang="ko-KR" altLang="en-US" sz="1000" dirty="0"/>
            </a:p>
          </p:txBody>
        </p:sp>
        <p:sp>
          <p:nvSpPr>
            <p:cNvPr id="78" name="TextBox 45"/>
            <p:cNvSpPr txBox="1"/>
            <p:nvPr/>
          </p:nvSpPr>
          <p:spPr>
            <a:xfrm>
              <a:off x="1991366" y="2220034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000" dirty="0" smtClean="0"/>
                <a:t>공격자</a:t>
              </a:r>
              <a:endParaRPr lang="ko-KR" altLang="en-US" sz="1000" dirty="0"/>
            </a:p>
          </p:txBody>
        </p:sp>
        <p:pic>
          <p:nvPicPr>
            <p:cNvPr id="79" name="Picture 84" descr="router logica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08371" y="3586517"/>
              <a:ext cx="341031" cy="190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직선 연결선 145"/>
            <p:cNvCxnSpPr>
              <a:endCxn id="79" idx="1"/>
            </p:cNvCxnSpPr>
            <p:nvPr/>
          </p:nvCxnSpPr>
          <p:spPr>
            <a:xfrm>
              <a:off x="7334887" y="3518999"/>
              <a:ext cx="73484" cy="16275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직선 연결선 146"/>
            <p:cNvCxnSpPr>
              <a:endCxn id="79" idx="2"/>
            </p:cNvCxnSpPr>
            <p:nvPr/>
          </p:nvCxnSpPr>
          <p:spPr>
            <a:xfrm flipV="1">
              <a:off x="7334887" y="3776993"/>
              <a:ext cx="244000" cy="17650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2" name="Picture 22" descr="Server-Disk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3268" y="3699203"/>
              <a:ext cx="776018" cy="440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3" name="직선 연결선 148"/>
            <p:cNvCxnSpPr>
              <a:stCxn id="79" idx="0"/>
            </p:cNvCxnSpPr>
            <p:nvPr/>
          </p:nvCxnSpPr>
          <p:spPr>
            <a:xfrm flipV="1">
              <a:off x="7578887" y="3396620"/>
              <a:ext cx="367835" cy="18989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4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76" b="-14151"/>
            <a:stretch>
              <a:fillRect/>
            </a:stretch>
          </p:blipFill>
          <p:spPr bwMode="auto">
            <a:xfrm>
              <a:off x="7818656" y="3176722"/>
              <a:ext cx="774242" cy="48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5" name="직선 연결선 150"/>
            <p:cNvCxnSpPr>
              <a:stCxn id="79" idx="2"/>
            </p:cNvCxnSpPr>
            <p:nvPr/>
          </p:nvCxnSpPr>
          <p:spPr>
            <a:xfrm>
              <a:off x="7578887" y="3776993"/>
              <a:ext cx="422811" cy="43803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6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76" b="-14151"/>
            <a:stretch>
              <a:fillRect/>
            </a:stretch>
          </p:blipFill>
          <p:spPr bwMode="auto">
            <a:xfrm>
              <a:off x="7817781" y="3990432"/>
              <a:ext cx="774242" cy="48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7" name="직선 연결선 152"/>
            <p:cNvCxnSpPr>
              <a:stCxn id="79" idx="3"/>
            </p:cNvCxnSpPr>
            <p:nvPr/>
          </p:nvCxnSpPr>
          <p:spPr>
            <a:xfrm>
              <a:off x="7749402" y="3681755"/>
              <a:ext cx="197320" cy="11893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8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176" b="-14151"/>
            <a:stretch>
              <a:fillRect/>
            </a:stretch>
          </p:blipFill>
          <p:spPr bwMode="auto">
            <a:xfrm>
              <a:off x="7763468" y="3586517"/>
              <a:ext cx="774242" cy="48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6" name="폭발 1 55"/>
          <p:cNvSpPr/>
          <p:nvPr/>
        </p:nvSpPr>
        <p:spPr>
          <a:xfrm>
            <a:off x="2215208" y="3058824"/>
            <a:ext cx="110263" cy="149307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565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0208 C 0.02655 -0.0037 0.03696 -0.00555 0.05883 -0.00208 C 0.06248 -0.00162 0.06612 0.00115 0.06977 0.00277 C 0.07219 0.0037 0.07705 0.00601 0.07705 0.00601 C 0.0899 0.00532 0.10291 0.00555 0.11593 0.00439 C 0.11836 0.00393 0.12669 -0.00116 0.12947 -0.00208 C 0.14873 -0.00995 0.16747 -0.01874 0.18778 -0.02152 C 0.19368 -0.02429 0.2001 -0.02545 0.20618 -0.02799 C 0.22197 -0.02753 0.23776 -0.02753 0.25356 -0.02637 C 0.25477 -0.02637 0.25616 -0.02614 0.2572 -0.02475 C 0.2598 -0.02128 0.26154 -0.01434 0.26466 -0.01018 C 0.26622 -0.00394 0.26761 -0.00116 0.27195 0.00277 C 0.2723 0.00439 0.27213 0.00624 0.27317 0.00763 C 0.27403 0.00879 0.2756 0.00832 0.27681 0.00925 C 0.28011 0.01203 0.28289 0.01642 0.28653 0.01897 C 0.29816 0.0266 0.3084 0.0384 0.31933 0.04811 C 0.32836 0.06616 0.3471 0.07032 0.36202 0.07587 C 0.38059 0.08258 0.36133 0.07541 0.37296 0.08235 C 0.37782 0.08512 0.38337 0.08697 0.38875 0.08882 C 0.39951 0.09831 0.41426 0.1027 0.42659 0.10826 C 0.43978 0.12144 0.43544 0.11612 0.4606 0.11473 C 0.46633 0.11219 0.47049 0.1108 0.47535 0.10664 C 0.48733 0.08235 0.49618 0.08559 0.51787 0.08397 C 0.52586 0.08027 0.53384 0.07726 0.54234 0.07587 C 0.55067 0.07194 0.55796 0.06569 0.56664 0.06292 C 0.56786 0.06176 0.5689 0.06014 0.57029 0.05945 C 0.57254 0.05783 0.57757 0.05621 0.57757 0.05621 C 0.58764 0.05783 0.58729 0.05644 0.59215 0.06616 C 0.59389 0.07541 0.59458 0.07633 0.59215 0.08882 C 0.59146 0.09183 0.58938 0.09391 0.58851 0.09692 C 0.584 0.10964 0.58434 0.12746 0.57515 0.13578 C 0.57462 0.13902 0.57306 0.15128 0.5715 0.15359 C 0.56959 0.15614 0.56768 0.15845 0.56664 0.16192 C 0.5623 0.17464 0.56699 0.16886 0.56057 0.17488 C 0.55935 0.18459 0.56039 0.18899 0.55449 0.19431 C 0.55154 0.20564 0.55553 0.19176 0.54963 0.20402 C 0.54772 0.20772 0.54738 0.21166 0.54477 0.21536 " pathEditMode="relative" ptsTypes="ffffffffffffffffffffffffffffffffffffA">
                                      <p:cBhvr>
                                        <p:cTn id="6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IP addresses of GGSN</a:t>
            </a:r>
            <a:r>
              <a:rPr lang="en-US" altLang="ko-KR" dirty="0"/>
              <a:t>/</a:t>
            </a:r>
            <a:r>
              <a:rPr lang="en-US" altLang="ko-KR" dirty="0" smtClean="0"/>
              <a:t>SGSN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GGSN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/>
              <a:t>192.168.143.204</a:t>
            </a:r>
          </a:p>
          <a:p>
            <a:r>
              <a:rPr lang="en-US" sz="2800" dirty="0" smtClean="0"/>
              <a:t>192.168.149.28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SGSN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192.168.149.10</a:t>
            </a:r>
          </a:p>
          <a:p>
            <a:r>
              <a:rPr lang="en-US" sz="2800" dirty="0" smtClean="0"/>
              <a:t>192.168.52.130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497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101713" y="5109806"/>
            <a:ext cx="2011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Attacker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6745062" y="3609773"/>
            <a:ext cx="2310803" cy="1441216"/>
          </a:xfrm>
          <a:prstGeom prst="cloud">
            <a:avLst/>
          </a:prstGeom>
          <a:solidFill>
            <a:srgbClr val="92D9FA"/>
          </a:solidFill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Internet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IP Spoofing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0352" y="3786232"/>
            <a:ext cx="1061883" cy="1061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9026" y="2703930"/>
            <a:ext cx="1648233" cy="2741415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950498" y="2529283"/>
            <a:ext cx="482034" cy="672945"/>
            <a:chOff x="954770" y="3028736"/>
            <a:chExt cx="482034" cy="672945"/>
          </a:xfrm>
        </p:grpSpPr>
        <p:sp>
          <p:nvSpPr>
            <p:cNvPr id="93" name="Rounded Rectangle 92"/>
            <p:cNvSpPr/>
            <p:nvPr/>
          </p:nvSpPr>
          <p:spPr>
            <a:xfrm>
              <a:off x="954770" y="3216997"/>
              <a:ext cx="313475" cy="48468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007423" y="3264547"/>
              <a:ext cx="208168" cy="154127"/>
            </a:xfrm>
            <a:prstGeom prst="roundRect">
              <a:avLst>
                <a:gd name="adj" fmla="val 258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Flowchart: Terminator 94"/>
            <p:cNvSpPr/>
            <p:nvPr/>
          </p:nvSpPr>
          <p:spPr>
            <a:xfrm rot="16200000">
              <a:off x="1166412" y="3188388"/>
              <a:ext cx="88550" cy="47584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997372" y="3452485"/>
              <a:ext cx="57600" cy="206331"/>
              <a:chOff x="981188" y="3453835"/>
              <a:chExt cx="57600" cy="206331"/>
            </a:xfrm>
          </p:grpSpPr>
          <p:sp>
            <p:nvSpPr>
              <p:cNvPr id="108" name="Flowchart: Connector 107"/>
              <p:cNvSpPr/>
              <p:nvPr/>
            </p:nvSpPr>
            <p:spPr>
              <a:xfrm>
                <a:off x="981188" y="3453835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Flowchart: Connector 108"/>
              <p:cNvSpPr/>
              <p:nvPr/>
            </p:nvSpPr>
            <p:spPr>
              <a:xfrm>
                <a:off x="981188" y="3528200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Flowchart: Connector 109"/>
              <p:cNvSpPr/>
              <p:nvPr/>
            </p:nvSpPr>
            <p:spPr>
              <a:xfrm>
                <a:off x="981188" y="3602566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1083280" y="3452485"/>
              <a:ext cx="57600" cy="206332"/>
              <a:chOff x="1081767" y="3453160"/>
              <a:chExt cx="57600" cy="206332"/>
            </a:xfrm>
          </p:grpSpPr>
          <p:sp>
            <p:nvSpPr>
              <p:cNvPr id="105" name="Flowchart: Connector 104"/>
              <p:cNvSpPr/>
              <p:nvPr/>
            </p:nvSpPr>
            <p:spPr>
              <a:xfrm>
                <a:off x="1081767" y="3453160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Flowchart: Connector 105"/>
              <p:cNvSpPr/>
              <p:nvPr/>
            </p:nvSpPr>
            <p:spPr>
              <a:xfrm>
                <a:off x="1081767" y="3527526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Flowchart: Connector 106"/>
              <p:cNvSpPr/>
              <p:nvPr/>
            </p:nvSpPr>
            <p:spPr>
              <a:xfrm>
                <a:off x="1081767" y="3601892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1169188" y="3452485"/>
              <a:ext cx="57600" cy="206332"/>
              <a:chOff x="1169188" y="3452485"/>
              <a:chExt cx="57600" cy="206332"/>
            </a:xfrm>
          </p:grpSpPr>
          <p:sp>
            <p:nvSpPr>
              <p:cNvPr id="102" name="Flowchart: Connector 101"/>
              <p:cNvSpPr/>
              <p:nvPr/>
            </p:nvSpPr>
            <p:spPr>
              <a:xfrm>
                <a:off x="1169188" y="3452485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1169188" y="3526851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Flowchart: Connector 103"/>
              <p:cNvSpPr/>
              <p:nvPr/>
            </p:nvSpPr>
            <p:spPr>
              <a:xfrm>
                <a:off x="1169188" y="3601217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9" name="Block Arc 98"/>
            <p:cNvSpPr/>
            <p:nvPr/>
          </p:nvSpPr>
          <p:spPr>
            <a:xfrm rot="1597229">
              <a:off x="1166036" y="3115866"/>
              <a:ext cx="160555" cy="99184"/>
            </a:xfrm>
            <a:prstGeom prst="blockArc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Block Arc 99"/>
            <p:cNvSpPr/>
            <p:nvPr/>
          </p:nvSpPr>
          <p:spPr>
            <a:xfrm rot="1292430">
              <a:off x="1175292" y="3074419"/>
              <a:ext cx="203651" cy="104382"/>
            </a:xfrm>
            <a:prstGeom prst="blockArc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Block Arc 100"/>
            <p:cNvSpPr/>
            <p:nvPr/>
          </p:nvSpPr>
          <p:spPr>
            <a:xfrm rot="1428675">
              <a:off x="1191975" y="3028736"/>
              <a:ext cx="244829" cy="113928"/>
            </a:xfrm>
            <a:prstGeom prst="blockArc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99834" y="1743571"/>
            <a:ext cx="2486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NAT/Firewall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691293" y="3165370"/>
            <a:ext cx="2364572" cy="3954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143.248.0.10:3000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127831" y="3437716"/>
            <a:ext cx="2364572" cy="3954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10.0.0.100:1000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3369144" y="3516057"/>
            <a:ext cx="933148" cy="933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0" name="직선 화살표 연결선 89"/>
          <p:cNvCxnSpPr/>
          <p:nvPr/>
        </p:nvCxnSpPr>
        <p:spPr>
          <a:xfrm flipH="1" flipV="1">
            <a:off x="1599218" y="2878546"/>
            <a:ext cx="2122649" cy="81707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직선 화살표 연결선 90"/>
          <p:cNvCxnSpPr/>
          <p:nvPr/>
        </p:nvCxnSpPr>
        <p:spPr>
          <a:xfrm flipH="1" flipV="1">
            <a:off x="3930290" y="3695617"/>
            <a:ext cx="2217210" cy="74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/>
          <p:nvPr/>
        </p:nvCxnSpPr>
        <p:spPr>
          <a:xfrm flipV="1">
            <a:off x="1548527" y="4252043"/>
            <a:ext cx="2186191" cy="60850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직선 화살표 연결선 111"/>
          <p:cNvCxnSpPr/>
          <p:nvPr/>
        </p:nvCxnSpPr>
        <p:spPr>
          <a:xfrm>
            <a:off x="3943142" y="4252043"/>
            <a:ext cx="2217210" cy="74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137445" y="4253776"/>
            <a:ext cx="2364572" cy="1281516"/>
            <a:chOff x="233211" y="3995096"/>
            <a:chExt cx="2364572" cy="1281516"/>
          </a:xfrm>
        </p:grpSpPr>
        <p:grpSp>
          <p:nvGrpSpPr>
            <p:cNvPr id="113" name="Group 7"/>
            <p:cNvGrpSpPr/>
            <p:nvPr/>
          </p:nvGrpSpPr>
          <p:grpSpPr>
            <a:xfrm>
              <a:off x="1258760" y="4029391"/>
              <a:ext cx="482034" cy="672945"/>
              <a:chOff x="5058234" y="2023975"/>
              <a:chExt cx="482034" cy="672945"/>
            </a:xfrm>
          </p:grpSpPr>
          <p:sp>
            <p:nvSpPr>
              <p:cNvPr id="114" name="Flowchart: Terminator 68"/>
              <p:cNvSpPr/>
              <p:nvPr/>
            </p:nvSpPr>
            <p:spPr>
              <a:xfrm rot="16200000">
                <a:off x="5269876" y="2183627"/>
                <a:ext cx="88550" cy="47584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C00000"/>
                  </a:gs>
                  <a:gs pos="48000">
                    <a:srgbClr val="FF0000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Rounded Rectangle 66"/>
              <p:cNvSpPr/>
              <p:nvPr/>
            </p:nvSpPr>
            <p:spPr>
              <a:xfrm>
                <a:off x="5058234" y="2212236"/>
                <a:ext cx="313475" cy="484684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0000"/>
                  </a:gs>
                  <a:gs pos="48000">
                    <a:srgbClr val="FF0000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Rounded Rectangle 67"/>
              <p:cNvSpPr/>
              <p:nvPr/>
            </p:nvSpPr>
            <p:spPr>
              <a:xfrm>
                <a:off x="5110887" y="2259786"/>
                <a:ext cx="208168" cy="154127"/>
              </a:xfrm>
              <a:prstGeom prst="roundRect">
                <a:avLst>
                  <a:gd name="adj" fmla="val 258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7" name="Group 69"/>
              <p:cNvGrpSpPr/>
              <p:nvPr/>
            </p:nvGrpSpPr>
            <p:grpSpPr>
              <a:xfrm>
                <a:off x="5100836" y="2447724"/>
                <a:ext cx="57600" cy="206331"/>
                <a:chOff x="981188" y="3453835"/>
                <a:chExt cx="57600" cy="206331"/>
              </a:xfrm>
            </p:grpSpPr>
            <p:sp>
              <p:nvSpPr>
                <p:cNvPr id="129" name="Flowchart: Connector 87"/>
                <p:cNvSpPr/>
                <p:nvPr/>
              </p:nvSpPr>
              <p:spPr>
                <a:xfrm>
                  <a:off x="981188" y="3453835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Flowchart: Connector 88"/>
                <p:cNvSpPr/>
                <p:nvPr/>
              </p:nvSpPr>
              <p:spPr>
                <a:xfrm>
                  <a:off x="981188" y="3528200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Flowchart: Connector 90"/>
                <p:cNvSpPr/>
                <p:nvPr/>
              </p:nvSpPr>
              <p:spPr>
                <a:xfrm>
                  <a:off x="981188" y="3602566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8" name="Group 70"/>
              <p:cNvGrpSpPr/>
              <p:nvPr/>
            </p:nvGrpSpPr>
            <p:grpSpPr>
              <a:xfrm>
                <a:off x="5186744" y="2447724"/>
                <a:ext cx="57600" cy="206332"/>
                <a:chOff x="1081767" y="3453160"/>
                <a:chExt cx="57600" cy="206332"/>
              </a:xfrm>
            </p:grpSpPr>
            <p:sp>
              <p:nvSpPr>
                <p:cNvPr id="126" name="Flowchart: Connector 84"/>
                <p:cNvSpPr/>
                <p:nvPr/>
              </p:nvSpPr>
              <p:spPr>
                <a:xfrm>
                  <a:off x="1081767" y="3453160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7" name="Flowchart: Connector 85"/>
                <p:cNvSpPr/>
                <p:nvPr/>
              </p:nvSpPr>
              <p:spPr>
                <a:xfrm>
                  <a:off x="1081767" y="3527526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Flowchart: Connector 86"/>
                <p:cNvSpPr/>
                <p:nvPr/>
              </p:nvSpPr>
              <p:spPr>
                <a:xfrm>
                  <a:off x="1081767" y="3601892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9" name="Group 74"/>
              <p:cNvGrpSpPr/>
              <p:nvPr/>
            </p:nvGrpSpPr>
            <p:grpSpPr>
              <a:xfrm>
                <a:off x="5272652" y="2447724"/>
                <a:ext cx="57600" cy="206332"/>
                <a:chOff x="1169188" y="3452485"/>
                <a:chExt cx="57600" cy="206332"/>
              </a:xfrm>
            </p:grpSpPr>
            <p:sp>
              <p:nvSpPr>
                <p:cNvPr id="123" name="Flowchart: Connector 78"/>
                <p:cNvSpPr/>
                <p:nvPr/>
              </p:nvSpPr>
              <p:spPr>
                <a:xfrm>
                  <a:off x="1169188" y="3452485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Flowchart: Connector 79"/>
                <p:cNvSpPr/>
                <p:nvPr/>
              </p:nvSpPr>
              <p:spPr>
                <a:xfrm>
                  <a:off x="1169188" y="3526851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5" name="Flowchart: Connector 80"/>
                <p:cNvSpPr/>
                <p:nvPr/>
              </p:nvSpPr>
              <p:spPr>
                <a:xfrm>
                  <a:off x="1169188" y="3601217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20" name="Block Arc 75"/>
              <p:cNvSpPr/>
              <p:nvPr/>
            </p:nvSpPr>
            <p:spPr>
              <a:xfrm rot="1597229">
                <a:off x="5269500" y="2111105"/>
                <a:ext cx="160555" cy="99184"/>
              </a:xfrm>
              <a:prstGeom prst="blockArc">
                <a:avLst/>
              </a:prstGeom>
              <a:solidFill>
                <a:srgbClr val="FF3300"/>
              </a:solidFill>
              <a:ln w="12700">
                <a:solidFill>
                  <a:schemeClr val="lt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Block Arc 76"/>
              <p:cNvSpPr/>
              <p:nvPr/>
            </p:nvSpPr>
            <p:spPr>
              <a:xfrm rot="1292430">
                <a:off x="5278756" y="2069658"/>
                <a:ext cx="203651" cy="104382"/>
              </a:xfrm>
              <a:prstGeom prst="blockArc">
                <a:avLst/>
              </a:prstGeom>
              <a:solidFill>
                <a:srgbClr val="FF3300"/>
              </a:solidFill>
              <a:ln w="12700">
                <a:solidFill>
                  <a:schemeClr val="lt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lock Arc 77"/>
              <p:cNvSpPr/>
              <p:nvPr/>
            </p:nvSpPr>
            <p:spPr>
              <a:xfrm rot="1428675">
                <a:off x="5295439" y="2023975"/>
                <a:ext cx="244829" cy="113928"/>
              </a:xfrm>
              <a:prstGeom prst="blockArc">
                <a:avLst/>
              </a:prstGeom>
              <a:solidFill>
                <a:srgbClr val="FF3300"/>
              </a:solidFill>
              <a:ln w="12700">
                <a:solidFill>
                  <a:schemeClr val="lt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2" name="Picture 2" descr="Mobico icons — Law Enforcement and Crime : Vector Art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4138" y="3995096"/>
              <a:ext cx="463280" cy="464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직사각형 132"/>
            <p:cNvSpPr/>
            <p:nvPr/>
          </p:nvSpPr>
          <p:spPr>
            <a:xfrm>
              <a:off x="233211" y="4881141"/>
              <a:ext cx="2364572" cy="39547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10.0.0.200:1000</a:t>
              </a:r>
              <a:endParaRPr lang="ko-KR" altLang="en-US" dirty="0"/>
            </a:p>
          </p:txBody>
        </p:sp>
      </p:grpSp>
      <p:sp>
        <p:nvSpPr>
          <p:cNvPr id="134" name="직사각형 133"/>
          <p:cNvSpPr/>
          <p:nvPr/>
        </p:nvSpPr>
        <p:spPr>
          <a:xfrm>
            <a:off x="5488346" y="3358200"/>
            <a:ext cx="2084134" cy="772500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SYN+ACK Packet</a:t>
            </a:r>
          </a:p>
          <a:p>
            <a:pPr algn="ctr"/>
            <a:r>
              <a:rPr lang="en-US" altLang="ko-KR" dirty="0"/>
              <a:t>2</a:t>
            </a:r>
            <a:r>
              <a:rPr lang="en-US" altLang="ko-KR" dirty="0" smtClean="0"/>
              <a:t>0.0.0.</a:t>
            </a:r>
            <a:r>
              <a:rPr lang="en-US" altLang="ko-KR" dirty="0" smtClean="0">
                <a:solidFill>
                  <a:srgbClr val="006666"/>
                </a:solidFill>
              </a:rPr>
              <a:t>100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137445" y="4572316"/>
            <a:ext cx="2364572" cy="772500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TCP SYN Packet</a:t>
            </a:r>
          </a:p>
          <a:p>
            <a:pPr algn="ctr"/>
            <a:r>
              <a:rPr lang="en-US" altLang="ko-KR" dirty="0" smtClean="0"/>
              <a:t>10.0.0.</a:t>
            </a:r>
            <a:r>
              <a:rPr lang="en-US" altLang="ko-KR" b="1" dirty="0" smtClean="0">
                <a:solidFill>
                  <a:srgbClr val="006666"/>
                </a:solidFill>
              </a:rPr>
              <a:t>100</a:t>
            </a:r>
            <a:r>
              <a:rPr lang="en-US" altLang="ko-KR" b="1" dirty="0" smtClean="0">
                <a:solidFill>
                  <a:schemeClr val="bg1"/>
                </a:solidFill>
              </a:rPr>
              <a:t>:1000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1713" y="2082893"/>
            <a:ext cx="2011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Victim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1712" y="5508976"/>
            <a:ext cx="2011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Attacker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1" name="직사각형 57"/>
          <p:cNvSpPr/>
          <p:nvPr/>
        </p:nvSpPr>
        <p:spPr>
          <a:xfrm>
            <a:off x="3270886" y="5525822"/>
            <a:ext cx="2364572" cy="39547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20.0.0.</a:t>
            </a:r>
            <a:r>
              <a:rPr lang="en-US" altLang="ko-KR" dirty="0">
                <a:solidFill>
                  <a:srgbClr val="006666"/>
                </a:solidFill>
              </a:rPr>
              <a:t>100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3113264" y="3765116"/>
            <a:ext cx="2365200" cy="774000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TCP SYN Packet</a:t>
            </a:r>
          </a:p>
          <a:p>
            <a:pPr algn="ctr"/>
            <a:r>
              <a:rPr lang="en-US" altLang="ko-KR" dirty="0"/>
              <a:t>20.0.0.</a:t>
            </a:r>
            <a:r>
              <a:rPr lang="en-US" altLang="ko-KR" dirty="0">
                <a:solidFill>
                  <a:srgbClr val="006666"/>
                </a:solidFill>
              </a:rPr>
              <a:t>100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26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28177 -0.1002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6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2842 -0.00694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6232 -0.00162 -0.20764 0.01297 -0.29878 -0.0081 C -0.3901 -0.0294 -0.49913 -0.0993 -0.54653 -0.12615 " pathEditMode="relative" rAng="0" ptsTypes="AAA">
                                      <p:cBhvr>
                                        <p:cTn id="8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26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  <p:bldP spid="134" grpId="2" animBg="1"/>
      <p:bldP spid="134" grpId="3" animBg="1"/>
      <p:bldP spid="134" grpId="4" animBg="1"/>
      <p:bldP spid="134" grpId="5" animBg="1"/>
      <p:bldP spid="46" grpId="0" animBg="1"/>
      <p:bldP spid="46" grpId="1" animBg="1"/>
      <p:bldP spid="46" grpId="2" animBg="1"/>
      <p:bldP spid="6" grpId="0" animBg="1"/>
      <p:bldP spid="6" grpId="1" animBg="1"/>
      <p:bldP spid="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Mobico icons — Law Enforcement and Crime : Vector Art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0984" y="2720408"/>
            <a:ext cx="463280" cy="4648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loud 13"/>
          <p:cNvSpPr/>
          <p:nvPr/>
        </p:nvSpPr>
        <p:spPr>
          <a:xfrm>
            <a:off x="6745062" y="2965531"/>
            <a:ext cx="2310803" cy="1441216"/>
          </a:xfrm>
          <a:prstGeom prst="cloud">
            <a:avLst/>
          </a:prstGeom>
          <a:solidFill>
            <a:srgbClr val="92D9FA"/>
          </a:solidFill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Internet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23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0352" y="3131599"/>
            <a:ext cx="1061883" cy="106188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19026" y="2049297"/>
            <a:ext cx="1648233" cy="2741415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950498" y="1874650"/>
            <a:ext cx="482034" cy="672945"/>
            <a:chOff x="954770" y="3028736"/>
            <a:chExt cx="482034" cy="672945"/>
          </a:xfrm>
        </p:grpSpPr>
        <p:sp>
          <p:nvSpPr>
            <p:cNvPr id="93" name="Rounded Rectangle 92"/>
            <p:cNvSpPr/>
            <p:nvPr/>
          </p:nvSpPr>
          <p:spPr>
            <a:xfrm>
              <a:off x="954770" y="3216997"/>
              <a:ext cx="313475" cy="48468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007423" y="3264547"/>
              <a:ext cx="208168" cy="154127"/>
            </a:xfrm>
            <a:prstGeom prst="roundRect">
              <a:avLst>
                <a:gd name="adj" fmla="val 258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Flowchart: Terminator 94"/>
            <p:cNvSpPr/>
            <p:nvPr/>
          </p:nvSpPr>
          <p:spPr>
            <a:xfrm rot="16200000">
              <a:off x="1166412" y="3188388"/>
              <a:ext cx="88550" cy="47584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997372" y="3452485"/>
              <a:ext cx="57600" cy="206331"/>
              <a:chOff x="981188" y="3453835"/>
              <a:chExt cx="57600" cy="206331"/>
            </a:xfrm>
          </p:grpSpPr>
          <p:sp>
            <p:nvSpPr>
              <p:cNvPr id="108" name="Flowchart: Connector 107"/>
              <p:cNvSpPr/>
              <p:nvPr/>
            </p:nvSpPr>
            <p:spPr>
              <a:xfrm>
                <a:off x="981188" y="3453835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Flowchart: Connector 108"/>
              <p:cNvSpPr/>
              <p:nvPr/>
            </p:nvSpPr>
            <p:spPr>
              <a:xfrm>
                <a:off x="981188" y="3528200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Flowchart: Connector 109"/>
              <p:cNvSpPr/>
              <p:nvPr/>
            </p:nvSpPr>
            <p:spPr>
              <a:xfrm>
                <a:off x="981188" y="3602566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1083280" y="3452485"/>
              <a:ext cx="57600" cy="206332"/>
              <a:chOff x="1081767" y="3453160"/>
              <a:chExt cx="57600" cy="206332"/>
            </a:xfrm>
          </p:grpSpPr>
          <p:sp>
            <p:nvSpPr>
              <p:cNvPr id="105" name="Flowchart: Connector 104"/>
              <p:cNvSpPr/>
              <p:nvPr/>
            </p:nvSpPr>
            <p:spPr>
              <a:xfrm>
                <a:off x="1081767" y="3453160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Flowchart: Connector 105"/>
              <p:cNvSpPr/>
              <p:nvPr/>
            </p:nvSpPr>
            <p:spPr>
              <a:xfrm>
                <a:off x="1081767" y="3527526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Flowchart: Connector 106"/>
              <p:cNvSpPr/>
              <p:nvPr/>
            </p:nvSpPr>
            <p:spPr>
              <a:xfrm>
                <a:off x="1081767" y="3601892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1169188" y="3452485"/>
              <a:ext cx="57600" cy="206332"/>
              <a:chOff x="1169188" y="3452485"/>
              <a:chExt cx="57600" cy="206332"/>
            </a:xfrm>
          </p:grpSpPr>
          <p:sp>
            <p:nvSpPr>
              <p:cNvPr id="102" name="Flowchart: Connector 101"/>
              <p:cNvSpPr/>
              <p:nvPr/>
            </p:nvSpPr>
            <p:spPr>
              <a:xfrm>
                <a:off x="1169188" y="3452485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1169188" y="3526851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Flowchart: Connector 103"/>
              <p:cNvSpPr/>
              <p:nvPr/>
            </p:nvSpPr>
            <p:spPr>
              <a:xfrm>
                <a:off x="1169188" y="3601217"/>
                <a:ext cx="57600" cy="576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9" name="Block Arc 98"/>
            <p:cNvSpPr/>
            <p:nvPr/>
          </p:nvSpPr>
          <p:spPr>
            <a:xfrm rot="1597229">
              <a:off x="1166036" y="3115866"/>
              <a:ext cx="160555" cy="99184"/>
            </a:xfrm>
            <a:prstGeom prst="blockArc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Block Arc 99"/>
            <p:cNvSpPr/>
            <p:nvPr/>
          </p:nvSpPr>
          <p:spPr>
            <a:xfrm rot="1292430">
              <a:off x="1175292" y="3074419"/>
              <a:ext cx="203651" cy="104382"/>
            </a:xfrm>
            <a:prstGeom prst="blockArc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Block Arc 100"/>
            <p:cNvSpPr/>
            <p:nvPr/>
          </p:nvSpPr>
          <p:spPr>
            <a:xfrm rot="1428675">
              <a:off x="1191975" y="3028736"/>
              <a:ext cx="244829" cy="113928"/>
            </a:xfrm>
            <a:prstGeom prst="blockArc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99834" y="1088938"/>
            <a:ext cx="2486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NAT/Firewall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691293" y="2521128"/>
            <a:ext cx="2364572" cy="3954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143.248.0.10:3000</a:t>
            </a:r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127831" y="2783083"/>
            <a:ext cx="2364572" cy="3954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10.0.0.100:1000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3369144" y="2861424"/>
            <a:ext cx="933148" cy="933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0" name="직선 화살표 연결선 89"/>
          <p:cNvCxnSpPr/>
          <p:nvPr/>
        </p:nvCxnSpPr>
        <p:spPr>
          <a:xfrm flipH="1" flipV="1">
            <a:off x="1599218" y="2223913"/>
            <a:ext cx="2122649" cy="81707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직선 화살표 연결선 90"/>
          <p:cNvCxnSpPr/>
          <p:nvPr/>
        </p:nvCxnSpPr>
        <p:spPr>
          <a:xfrm flipH="1" flipV="1">
            <a:off x="3930290" y="3040984"/>
            <a:ext cx="2217210" cy="74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/>
          <p:nvPr/>
        </p:nvCxnSpPr>
        <p:spPr>
          <a:xfrm flipV="1">
            <a:off x="1548527" y="3597410"/>
            <a:ext cx="2186191" cy="60850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직선 화살표 연결선 111"/>
          <p:cNvCxnSpPr/>
          <p:nvPr/>
        </p:nvCxnSpPr>
        <p:spPr>
          <a:xfrm>
            <a:off x="3943142" y="3597410"/>
            <a:ext cx="2217210" cy="743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137445" y="3599143"/>
            <a:ext cx="2364572" cy="1281516"/>
            <a:chOff x="233211" y="3995096"/>
            <a:chExt cx="2364572" cy="1281516"/>
          </a:xfrm>
        </p:grpSpPr>
        <p:grpSp>
          <p:nvGrpSpPr>
            <p:cNvPr id="113" name="Group 7"/>
            <p:cNvGrpSpPr/>
            <p:nvPr/>
          </p:nvGrpSpPr>
          <p:grpSpPr>
            <a:xfrm>
              <a:off x="1258760" y="4029391"/>
              <a:ext cx="482034" cy="672945"/>
              <a:chOff x="5058234" y="2023975"/>
              <a:chExt cx="482034" cy="672945"/>
            </a:xfrm>
          </p:grpSpPr>
          <p:sp>
            <p:nvSpPr>
              <p:cNvPr id="114" name="Flowchart: Terminator 68"/>
              <p:cNvSpPr/>
              <p:nvPr/>
            </p:nvSpPr>
            <p:spPr>
              <a:xfrm rot="16200000">
                <a:off x="5269876" y="2183627"/>
                <a:ext cx="88550" cy="47584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C00000"/>
                  </a:gs>
                  <a:gs pos="48000">
                    <a:srgbClr val="FF0000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Rounded Rectangle 66"/>
              <p:cNvSpPr/>
              <p:nvPr/>
            </p:nvSpPr>
            <p:spPr>
              <a:xfrm>
                <a:off x="5058234" y="2212236"/>
                <a:ext cx="313475" cy="484684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0000"/>
                  </a:gs>
                  <a:gs pos="48000">
                    <a:srgbClr val="FF0000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Rounded Rectangle 67"/>
              <p:cNvSpPr/>
              <p:nvPr/>
            </p:nvSpPr>
            <p:spPr>
              <a:xfrm>
                <a:off x="5110887" y="2259786"/>
                <a:ext cx="208168" cy="154127"/>
              </a:xfrm>
              <a:prstGeom prst="roundRect">
                <a:avLst>
                  <a:gd name="adj" fmla="val 258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7" name="Group 69"/>
              <p:cNvGrpSpPr/>
              <p:nvPr/>
            </p:nvGrpSpPr>
            <p:grpSpPr>
              <a:xfrm>
                <a:off x="5100836" y="2447724"/>
                <a:ext cx="57600" cy="206331"/>
                <a:chOff x="981188" y="3453835"/>
                <a:chExt cx="57600" cy="206331"/>
              </a:xfrm>
            </p:grpSpPr>
            <p:sp>
              <p:nvSpPr>
                <p:cNvPr id="129" name="Flowchart: Connector 87"/>
                <p:cNvSpPr/>
                <p:nvPr/>
              </p:nvSpPr>
              <p:spPr>
                <a:xfrm>
                  <a:off x="981188" y="3453835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Flowchart: Connector 88"/>
                <p:cNvSpPr/>
                <p:nvPr/>
              </p:nvSpPr>
              <p:spPr>
                <a:xfrm>
                  <a:off x="981188" y="3528200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Flowchart: Connector 90"/>
                <p:cNvSpPr/>
                <p:nvPr/>
              </p:nvSpPr>
              <p:spPr>
                <a:xfrm>
                  <a:off x="981188" y="3602566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8" name="Group 70"/>
              <p:cNvGrpSpPr/>
              <p:nvPr/>
            </p:nvGrpSpPr>
            <p:grpSpPr>
              <a:xfrm>
                <a:off x="5186744" y="2447724"/>
                <a:ext cx="57600" cy="206332"/>
                <a:chOff x="1081767" y="3453160"/>
                <a:chExt cx="57600" cy="206332"/>
              </a:xfrm>
            </p:grpSpPr>
            <p:sp>
              <p:nvSpPr>
                <p:cNvPr id="126" name="Flowchart: Connector 84"/>
                <p:cNvSpPr/>
                <p:nvPr/>
              </p:nvSpPr>
              <p:spPr>
                <a:xfrm>
                  <a:off x="1081767" y="3453160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7" name="Flowchart: Connector 85"/>
                <p:cNvSpPr/>
                <p:nvPr/>
              </p:nvSpPr>
              <p:spPr>
                <a:xfrm>
                  <a:off x="1081767" y="3527526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Flowchart: Connector 86"/>
                <p:cNvSpPr/>
                <p:nvPr/>
              </p:nvSpPr>
              <p:spPr>
                <a:xfrm>
                  <a:off x="1081767" y="3601892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9" name="Group 74"/>
              <p:cNvGrpSpPr/>
              <p:nvPr/>
            </p:nvGrpSpPr>
            <p:grpSpPr>
              <a:xfrm>
                <a:off x="5272652" y="2447724"/>
                <a:ext cx="57600" cy="206332"/>
                <a:chOff x="1169188" y="3452485"/>
                <a:chExt cx="57600" cy="206332"/>
              </a:xfrm>
            </p:grpSpPr>
            <p:sp>
              <p:nvSpPr>
                <p:cNvPr id="123" name="Flowchart: Connector 78"/>
                <p:cNvSpPr/>
                <p:nvPr/>
              </p:nvSpPr>
              <p:spPr>
                <a:xfrm>
                  <a:off x="1169188" y="3452485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Flowchart: Connector 79"/>
                <p:cNvSpPr/>
                <p:nvPr/>
              </p:nvSpPr>
              <p:spPr>
                <a:xfrm>
                  <a:off x="1169188" y="3526851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5" name="Flowchart: Connector 80"/>
                <p:cNvSpPr/>
                <p:nvPr/>
              </p:nvSpPr>
              <p:spPr>
                <a:xfrm>
                  <a:off x="1169188" y="3601217"/>
                  <a:ext cx="57600" cy="57600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20" name="Block Arc 75"/>
              <p:cNvSpPr/>
              <p:nvPr/>
            </p:nvSpPr>
            <p:spPr>
              <a:xfrm rot="1597229">
                <a:off x="5269500" y="2111105"/>
                <a:ext cx="160555" cy="99184"/>
              </a:xfrm>
              <a:prstGeom prst="blockArc">
                <a:avLst/>
              </a:prstGeom>
              <a:solidFill>
                <a:srgbClr val="FF3300"/>
              </a:solidFill>
              <a:ln w="12700">
                <a:solidFill>
                  <a:schemeClr val="lt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Block Arc 76"/>
              <p:cNvSpPr/>
              <p:nvPr/>
            </p:nvSpPr>
            <p:spPr>
              <a:xfrm rot="1292430">
                <a:off x="5278756" y="2069658"/>
                <a:ext cx="203651" cy="104382"/>
              </a:xfrm>
              <a:prstGeom prst="blockArc">
                <a:avLst/>
              </a:prstGeom>
              <a:solidFill>
                <a:srgbClr val="FF3300"/>
              </a:solidFill>
              <a:ln w="12700">
                <a:solidFill>
                  <a:schemeClr val="lt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Block Arc 77"/>
              <p:cNvSpPr/>
              <p:nvPr/>
            </p:nvSpPr>
            <p:spPr>
              <a:xfrm rot="1428675">
                <a:off x="5295439" y="2023975"/>
                <a:ext cx="244829" cy="113928"/>
              </a:xfrm>
              <a:prstGeom prst="blockArc">
                <a:avLst/>
              </a:prstGeom>
              <a:solidFill>
                <a:srgbClr val="FF3300"/>
              </a:solidFill>
              <a:ln w="12700">
                <a:solidFill>
                  <a:schemeClr val="lt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2" name="Picture 2" descr="Mobico icons — Law Enforcement and Crime : Vector Art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4138" y="3995096"/>
              <a:ext cx="463280" cy="464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직사각형 132"/>
            <p:cNvSpPr/>
            <p:nvPr/>
          </p:nvSpPr>
          <p:spPr>
            <a:xfrm>
              <a:off x="233211" y="4881141"/>
              <a:ext cx="2364572" cy="39547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10.0.0.200:1000</a:t>
              </a:r>
              <a:endParaRPr lang="ko-KR" altLang="en-US" dirty="0"/>
            </a:p>
          </p:txBody>
        </p:sp>
      </p:grpSp>
      <p:sp>
        <p:nvSpPr>
          <p:cNvPr id="134" name="직사각형 133"/>
          <p:cNvSpPr/>
          <p:nvPr/>
        </p:nvSpPr>
        <p:spPr>
          <a:xfrm>
            <a:off x="5488346" y="2703567"/>
            <a:ext cx="2084134" cy="772500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UDP Packet</a:t>
            </a:r>
          </a:p>
          <a:p>
            <a:pPr algn="ctr"/>
            <a:r>
              <a:rPr lang="en-US" altLang="ko-KR" dirty="0" smtClean="0"/>
              <a:t>10.0.0.</a:t>
            </a:r>
            <a:r>
              <a:rPr lang="en-US" altLang="ko-KR" dirty="0" smtClean="0">
                <a:solidFill>
                  <a:srgbClr val="006666"/>
                </a:solidFill>
              </a:rPr>
              <a:t>100</a:t>
            </a:r>
            <a:r>
              <a:rPr lang="en-US" altLang="ko-KR" dirty="0" smtClean="0"/>
              <a:t>:1000</a:t>
            </a:r>
            <a:endParaRPr lang="ko-KR" altLang="en-US" dirty="0"/>
          </a:p>
        </p:txBody>
      </p:sp>
      <p:sp>
        <p:nvSpPr>
          <p:cNvPr id="135" name="직사각형 134"/>
          <p:cNvSpPr/>
          <p:nvPr/>
        </p:nvSpPr>
        <p:spPr>
          <a:xfrm>
            <a:off x="353052" y="2047991"/>
            <a:ext cx="2084134" cy="395471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Charged</a:t>
            </a:r>
            <a:r>
              <a:rPr lang="ko-KR" altLang="en-US" dirty="0" smtClean="0"/>
              <a:t> </a:t>
            </a:r>
            <a:r>
              <a:rPr lang="en-US" altLang="ko-KR" dirty="0" smtClean="0"/>
              <a:t>₩ Bomb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137445" y="3917683"/>
            <a:ext cx="2364572" cy="772500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UDP Packet</a:t>
            </a:r>
          </a:p>
          <a:p>
            <a:pPr algn="ctr"/>
            <a:r>
              <a:rPr lang="en-US" altLang="ko-KR" dirty="0" smtClean="0"/>
              <a:t>10.0.0.</a:t>
            </a:r>
            <a:r>
              <a:rPr lang="en-US" altLang="ko-KR" b="1" dirty="0" smtClean="0">
                <a:solidFill>
                  <a:srgbClr val="006666"/>
                </a:solidFill>
              </a:rPr>
              <a:t>100</a:t>
            </a:r>
            <a:r>
              <a:rPr lang="en-US" altLang="ko-KR" dirty="0" smtClean="0"/>
              <a:t>:1000</a:t>
            </a:r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Overbilling Scenario</a:t>
            </a:r>
            <a:endParaRPr lang="ko-KR" altLang="en-US" dirty="0"/>
          </a:p>
        </p:txBody>
      </p:sp>
      <p:sp>
        <p:nvSpPr>
          <p:cNvPr id="58" name="직사각형 45"/>
          <p:cNvSpPr/>
          <p:nvPr/>
        </p:nvSpPr>
        <p:spPr>
          <a:xfrm>
            <a:off x="3019562" y="3452767"/>
            <a:ext cx="2364572" cy="772500"/>
          </a:xfrm>
          <a:prstGeom prst="rect">
            <a:avLst/>
          </a:prstGeom>
          <a:solidFill>
            <a:srgbClr val="FF7C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UDP Packet</a:t>
            </a:r>
          </a:p>
          <a:p>
            <a:pPr algn="ctr"/>
            <a:r>
              <a:rPr lang="en-US" altLang="ko-KR" dirty="0"/>
              <a:t>20.0.0.</a:t>
            </a:r>
            <a:r>
              <a:rPr lang="en-US" altLang="ko-KR" dirty="0">
                <a:solidFill>
                  <a:srgbClr val="006666"/>
                </a:solidFill>
              </a:rPr>
              <a:t>100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380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28178 -0.1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28177 -0.1002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6232 -0.00162 -0.20764 0.01297 -0.29878 -0.0081 C -0.3901 -0.0294 -0.49913 -0.0993 -0.54653 -0.12615 " pathEditMode="relative" rAng="0" ptsTypes="AAA">
                                      <p:cBhvr>
                                        <p:cTn id="6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26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  <p:bldP spid="134" grpId="2" animBg="1"/>
      <p:bldP spid="135" grpId="0" animBg="1"/>
      <p:bldP spid="135" grpId="1" animBg="1"/>
      <p:bldP spid="46" grpId="0" animBg="1"/>
      <p:bldP spid="46" grpId="1" animBg="1"/>
      <p:bldP spid="46" grpId="2" animBg="1"/>
      <p:bldP spid="46" grpId="3" animBg="1"/>
      <p:bldP spid="58" grpId="0" animBg="1"/>
      <p:bldP spid="58" grpId="1" animBg="1"/>
      <p:bldP spid="58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03" y="4827061"/>
            <a:ext cx="4480762" cy="863266"/>
          </a:xfrm>
          <a:prstGeom prst="rect">
            <a:avLst/>
          </a:prstGeom>
          <a:ln>
            <a:solidFill>
              <a:srgbClr val="83838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Overbilling Attack evaluation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08219" y="3718450"/>
            <a:ext cx="23275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b="1" dirty="0" smtClean="0"/>
              <a:t>A </a:t>
            </a:r>
            <a:r>
              <a:rPr lang="ko-KR" altLang="en-US" sz="2300" b="1" dirty="0" smtClean="0"/>
              <a:t>통신사</a:t>
            </a:r>
            <a:r>
              <a:rPr lang="en-US" altLang="ko-KR" sz="2300" b="1" dirty="0" smtClean="0"/>
              <a:t>(+1MB)</a:t>
            </a:r>
            <a:endParaRPr lang="ko-KR" alt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25456" y="5905080"/>
            <a:ext cx="23275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b="1" dirty="0" smtClean="0"/>
              <a:t>B </a:t>
            </a:r>
            <a:r>
              <a:rPr lang="ko-KR" altLang="en-US" sz="2300" b="1" dirty="0" smtClean="0"/>
              <a:t>통신사</a:t>
            </a:r>
            <a:r>
              <a:rPr lang="en-US" altLang="ko-KR" sz="2300" b="1" dirty="0" smtClean="0"/>
              <a:t>(+</a:t>
            </a:r>
            <a:r>
              <a:rPr lang="en-US" altLang="ko-KR" sz="2300" b="1" dirty="0"/>
              <a:t>1</a:t>
            </a:r>
            <a:r>
              <a:rPr lang="en-US" altLang="ko-KR" sz="2300" b="1" dirty="0" smtClean="0"/>
              <a:t>MB)</a:t>
            </a:r>
            <a:endParaRPr lang="ko-KR" altLang="en-US" sz="2300" b="1" dirty="0"/>
          </a:p>
        </p:txBody>
      </p:sp>
      <p:sp>
        <p:nvSpPr>
          <p:cNvPr id="11" name="Rectangle 10"/>
          <p:cNvSpPr/>
          <p:nvPr/>
        </p:nvSpPr>
        <p:spPr>
          <a:xfrm>
            <a:off x="480060" y="1691658"/>
            <a:ext cx="80183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en-US" altLang="ko-KR" sz="2800" dirty="0" smtClean="0">
                <a:solidFill>
                  <a:prstClr val="black"/>
                </a:solidFill>
                <a:latin typeface="+mn-ea"/>
              </a:rPr>
              <a:t>Sends 1,000 1024 </a:t>
            </a:r>
            <a:r>
              <a:rPr lang="en-US" altLang="ko-KR" sz="2800" dirty="0">
                <a:solidFill>
                  <a:prstClr val="black"/>
                </a:solidFill>
                <a:latin typeface="+mn-ea"/>
              </a:rPr>
              <a:t>Byte UDP Packet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3878" y="2655686"/>
            <a:ext cx="4104360" cy="962097"/>
          </a:xfrm>
          <a:prstGeom prst="rect">
            <a:avLst/>
          </a:prstGeom>
          <a:ln>
            <a:solidFill>
              <a:srgbClr val="83838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" y="2642224"/>
            <a:ext cx="4404225" cy="975559"/>
          </a:xfrm>
          <a:prstGeom prst="rect">
            <a:avLst/>
          </a:prstGeom>
          <a:ln>
            <a:solidFill>
              <a:srgbClr val="838383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9140" y="4827061"/>
            <a:ext cx="4525290" cy="861960"/>
          </a:xfrm>
          <a:prstGeom prst="rect">
            <a:avLst/>
          </a:prstGeom>
          <a:ln>
            <a:solidFill>
              <a:srgbClr val="838383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325456" y="3224575"/>
            <a:ext cx="1221644" cy="277816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/>
        </p:nvSpPr>
        <p:spPr>
          <a:xfrm>
            <a:off x="7536594" y="3204346"/>
            <a:ext cx="1221644" cy="277816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/>
          <p:cNvSpPr/>
          <p:nvPr/>
        </p:nvSpPr>
        <p:spPr>
          <a:xfrm>
            <a:off x="3193210" y="5328706"/>
            <a:ext cx="1221644" cy="277816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7722337" y="5328706"/>
            <a:ext cx="1221644" cy="277816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533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Sysmocom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SIMtrace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MitM</a:t>
            </a:r>
            <a:r>
              <a:rPr lang="en-US" altLang="ko-KR" dirty="0" smtClean="0"/>
              <a:t> device for USIM card</a:t>
            </a:r>
          </a:p>
          <a:p>
            <a:r>
              <a:rPr lang="en-US" altLang="ko-KR" dirty="0" smtClean="0"/>
              <a:t>Sits between mobile phone and USIM card</a:t>
            </a:r>
          </a:p>
          <a:p>
            <a:r>
              <a:rPr lang="en-US" altLang="ko-KR" dirty="0" smtClean="0"/>
              <a:t>Environment</a:t>
            </a:r>
          </a:p>
          <a:p>
            <a:pPr lvl="1"/>
            <a:r>
              <a:rPr lang="en-US" altLang="ko-KR" dirty="0" smtClean="0"/>
              <a:t>3.3V, 115.2Kbps card only (Answer to Reset contains card characteristics)</a:t>
            </a:r>
          </a:p>
          <a:p>
            <a:pPr lvl="1"/>
            <a:r>
              <a:rPr lang="en-US" altLang="ko-KR" dirty="0" smtClean="0"/>
              <a:t>Most of Korean USIM cards are supported</a:t>
            </a:r>
          </a:p>
          <a:p>
            <a:pPr lvl="1"/>
            <a:r>
              <a:rPr lang="en-US" altLang="ko-KR" dirty="0" smtClean="0"/>
              <a:t>PC program available only for Linux</a:t>
            </a:r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016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Sysmocom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SIMtrace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6" y="2180480"/>
            <a:ext cx="3554719" cy="266548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16" y="1684421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6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Wireshark Integration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69" y="1408176"/>
            <a:ext cx="6787662" cy="5451266"/>
          </a:xfrm>
        </p:spPr>
      </p:pic>
    </p:spTree>
    <p:extLst>
      <p:ext uri="{BB962C8B-B14F-4D97-AF65-F5344CB8AC3E}">
        <p14:creationId xmlns:p14="http://schemas.microsoft.com/office/powerpoint/2010/main" val="160758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3ooGbps </a:t>
            </a:r>
            <a:r>
              <a:rPr lang="en-US" dirty="0" err="1" smtClean="0"/>
              <a:t>DDoS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Gbps</a:t>
            </a:r>
            <a:r>
              <a:rPr lang="en-US" dirty="0" smtClean="0"/>
              <a:t> </a:t>
            </a:r>
            <a:r>
              <a:rPr lang="en-US" dirty="0" err="1" smtClean="0"/>
              <a:t>DDoS</a:t>
            </a:r>
            <a:r>
              <a:rPr lang="en-US" dirty="0" smtClean="0"/>
              <a:t> against </a:t>
            </a:r>
            <a:r>
              <a:rPr lang="en-US" dirty="0" err="1" smtClean="0"/>
              <a:t>Spamhous</a:t>
            </a:r>
            <a:r>
              <a:rPr lang="en-US" dirty="0" smtClean="0"/>
              <a:t> from </a:t>
            </a:r>
            <a:r>
              <a:rPr lang="en-US" dirty="0" err="1" smtClean="0"/>
              <a:t>Stophous</a:t>
            </a:r>
            <a:endParaRPr lang="en-US" dirty="0" smtClean="0"/>
          </a:p>
          <a:p>
            <a:r>
              <a:rPr lang="en-US" dirty="0" smtClean="0"/>
              <a:t>Mitigation by </a:t>
            </a:r>
            <a:r>
              <a:rPr lang="en-US" dirty="0" err="1" smtClean="0"/>
              <a:t>CloudFlare</a:t>
            </a:r>
            <a:r>
              <a:rPr lang="en-US" dirty="0" smtClean="0"/>
              <a:t> using </a:t>
            </a:r>
            <a:r>
              <a:rPr lang="en-US" dirty="0" err="1" smtClean="0"/>
              <a:t>anycast</a:t>
            </a:r>
            <a:endParaRPr lang="en-US" dirty="0" smtClean="0"/>
          </a:p>
          <a:p>
            <a:r>
              <a:rPr lang="en-US" dirty="0" err="1" smtClean="0"/>
              <a:t>Stophous</a:t>
            </a:r>
            <a:r>
              <a:rPr lang="en-US" dirty="0" smtClean="0"/>
              <a:t> turn targets to IX (Internet Exchange)</a:t>
            </a:r>
          </a:p>
          <a:p>
            <a:r>
              <a:rPr lang="en-US" dirty="0" smtClean="0"/>
              <a:t>Korea – World IX Bandwidth</a:t>
            </a:r>
          </a:p>
          <a:p>
            <a:pPr lvl="1"/>
            <a:r>
              <a:rPr lang="en-US" dirty="0" smtClean="0"/>
              <a:t>KT: 560 </a:t>
            </a:r>
            <a:r>
              <a:rPr lang="en-US" dirty="0" err="1" smtClean="0"/>
              <a:t>Gbps</a:t>
            </a:r>
            <a:r>
              <a:rPr lang="en-US" dirty="0" smtClean="0"/>
              <a:t>, SKB: 235 </a:t>
            </a:r>
            <a:r>
              <a:rPr lang="en-US" dirty="0" err="1" smtClean="0"/>
              <a:t>Gbps</a:t>
            </a:r>
            <a:r>
              <a:rPr lang="en-US" dirty="0" smtClean="0"/>
              <a:t>, LGU+: 145 </a:t>
            </a:r>
            <a:r>
              <a:rPr lang="en-US" dirty="0" err="1" smtClean="0"/>
              <a:t>Gbps</a:t>
            </a:r>
            <a:r>
              <a:rPr lang="en-US" dirty="0" smtClean="0"/>
              <a:t>, SKT: 100 </a:t>
            </a:r>
            <a:r>
              <a:rPr lang="en-US" dirty="0" err="1" smtClean="0"/>
              <a:t>Gbps</a:t>
            </a:r>
            <a:endParaRPr lang="en-US" dirty="0" smtClean="0"/>
          </a:p>
          <a:p>
            <a:pPr lvl="1"/>
            <a:r>
              <a:rPr lang="en-US" dirty="0" smtClean="0"/>
              <a:t>Total: 1 </a:t>
            </a:r>
            <a:r>
              <a:rPr lang="en-US" dirty="0" err="1" smtClean="0"/>
              <a:t>Tbps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6A1-76E0-4447-BCBE-084AF169C88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3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USIM Certificate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Raonsecure</a:t>
            </a:r>
            <a:r>
              <a:rPr lang="en-US" altLang="ko-KR" dirty="0" smtClean="0"/>
              <a:t>: SKT, LG U+</a:t>
            </a:r>
          </a:p>
          <a:p>
            <a:r>
              <a:rPr lang="en-US" altLang="ko-KR" dirty="0" err="1" smtClean="0"/>
              <a:t>Dreamsecurity</a:t>
            </a:r>
            <a:r>
              <a:rPr lang="en-US" altLang="ko-KR" dirty="0" smtClean="0"/>
              <a:t>: SKT, KT</a:t>
            </a:r>
          </a:p>
          <a:p>
            <a:endParaRPr lang="en-US" altLang="ko-KR" dirty="0"/>
          </a:p>
          <a:p>
            <a:r>
              <a:rPr lang="en-US" altLang="ko-KR" dirty="0" smtClean="0"/>
              <a:t>Components</a:t>
            </a:r>
          </a:p>
          <a:p>
            <a:pPr lvl="1"/>
            <a:r>
              <a:rPr lang="en-US" altLang="ko-KR" dirty="0" smtClean="0"/>
              <a:t>PC handler application (</a:t>
            </a:r>
            <a:r>
              <a:rPr lang="ko-KR" altLang="en-US" dirty="0" smtClean="0"/>
              <a:t>보안토큰</a:t>
            </a:r>
            <a:r>
              <a:rPr lang="en-US" altLang="ko-KR" dirty="0" smtClean="0"/>
              <a:t>,</a:t>
            </a:r>
            <a:r>
              <a:rPr lang="ko-KR" altLang="en-US" dirty="0" smtClean="0"/>
              <a:t> 스마트인증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dirty="0" smtClean="0"/>
              <a:t>Android application to control USIM</a:t>
            </a:r>
          </a:p>
          <a:p>
            <a:pPr lvl="1"/>
            <a:r>
              <a:rPr lang="en-US" altLang="ko-KR" dirty="0" smtClean="0"/>
              <a:t>USIM applet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315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</a:p>
          <a:p>
            <a:pPr lvl="1"/>
            <a:r>
              <a:rPr lang="en-US" altLang="ko-KR" dirty="0" smtClean="0"/>
              <a:t>Logcat sniffing on Android:</a:t>
            </a:r>
            <a:r>
              <a:rPr lang="en-US" altLang="ko-KR" dirty="0"/>
              <a:t> </a:t>
            </a:r>
            <a:r>
              <a:rPr lang="en-US" altLang="ko-KR" dirty="0" smtClean="0"/>
              <a:t>mining P, Q, PIN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Certificate usage</a:t>
            </a:r>
          </a:p>
          <a:p>
            <a:pPr lvl="1"/>
            <a:r>
              <a:rPr lang="en-US" altLang="ko-KR" dirty="0" smtClean="0"/>
              <a:t>Logcat sniffing: mining PIN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SSL certificate validation problem</a:t>
            </a:r>
          </a:p>
        </p:txBody>
      </p:sp>
    </p:spTree>
    <p:extLst>
      <p:ext uri="{BB962C8B-B14F-4D97-AF65-F5344CB8AC3E}">
        <p14:creationId xmlns:p14="http://schemas.microsoft.com/office/powerpoint/2010/main" val="307577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775191"/>
            <a:ext cx="3622431" cy="462560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PC</a:t>
            </a:r>
          </a:p>
          <a:p>
            <a:pPr lvl="1"/>
            <a:r>
              <a:rPr lang="en-US" altLang="ko-KR" dirty="0" smtClean="0"/>
              <a:t>One-time password or QR code</a:t>
            </a:r>
          </a:p>
          <a:p>
            <a:r>
              <a:rPr lang="en-US" altLang="ko-KR" dirty="0" smtClean="0"/>
              <a:t>Phone</a:t>
            </a:r>
          </a:p>
          <a:p>
            <a:pPr lvl="1"/>
            <a:r>
              <a:rPr lang="en-US" altLang="ko-KR" dirty="0" smtClean="0"/>
              <a:t>Preinstalled certificate from NPKI folder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98" y="1775191"/>
            <a:ext cx="2297834" cy="4084393"/>
          </a:xfrm>
        </p:spPr>
      </p:pic>
      <p:pic>
        <p:nvPicPr>
          <p:cNvPr id="5" name="내용 개체 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1" y="1775191"/>
            <a:ext cx="2450636" cy="40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8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pic>
        <p:nvPicPr>
          <p:cNvPr id="4" name="내용 개체 틀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2554770" y="4945841"/>
            <a:ext cx="359517" cy="492820"/>
            <a:chOff x="1113123" y="5086333"/>
            <a:chExt cx="359517" cy="492820"/>
          </a:xfrm>
        </p:grpSpPr>
        <p:sp>
          <p:nvSpPr>
            <p:cNvPr id="86" name="모서리가 둥근 직사각형 85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1" name="Group 78"/>
          <p:cNvGrpSpPr>
            <a:grpSpLocks noChangeAspect="1"/>
          </p:cNvGrpSpPr>
          <p:nvPr/>
        </p:nvGrpSpPr>
        <p:grpSpPr bwMode="auto">
          <a:xfrm>
            <a:off x="2696447" y="5201205"/>
            <a:ext cx="449923" cy="582854"/>
            <a:chOff x="2660" y="1875"/>
            <a:chExt cx="440" cy="570"/>
          </a:xfrm>
        </p:grpSpPr>
        <p:sp>
          <p:nvSpPr>
            <p:cNvPr id="92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353315" y="1707889"/>
            <a:ext cx="28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Dream/</a:t>
            </a:r>
            <a:r>
              <a:rPr lang="en-US" altLang="ko-KR" dirty="0" err="1" smtClean="0"/>
              <a:t>Raon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19243" y="3866785"/>
            <a:ext cx="200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Select Certificate</a:t>
            </a:r>
            <a:endParaRPr lang="ko-KR" altLang="en-US" dirty="0"/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2270974" y="4711380"/>
            <a:ext cx="1081093" cy="125771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72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pic>
        <p:nvPicPr>
          <p:cNvPr id="4" name="내용 개체 틀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2554770" y="4945841"/>
            <a:ext cx="359517" cy="492820"/>
            <a:chOff x="1113123" y="5086333"/>
            <a:chExt cx="359517" cy="492820"/>
          </a:xfrm>
        </p:grpSpPr>
        <p:sp>
          <p:nvSpPr>
            <p:cNvPr id="86" name="모서리가 둥근 직사각형 85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1" name="Group 78"/>
          <p:cNvGrpSpPr>
            <a:grpSpLocks noChangeAspect="1"/>
          </p:cNvGrpSpPr>
          <p:nvPr/>
        </p:nvGrpSpPr>
        <p:grpSpPr bwMode="auto">
          <a:xfrm>
            <a:off x="2696447" y="5201205"/>
            <a:ext cx="449923" cy="582854"/>
            <a:chOff x="2660" y="1875"/>
            <a:chExt cx="440" cy="570"/>
          </a:xfrm>
        </p:grpSpPr>
        <p:sp>
          <p:nvSpPr>
            <p:cNvPr id="92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353315" y="1707889"/>
            <a:ext cx="28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Dream/</a:t>
            </a:r>
            <a:r>
              <a:rPr lang="en-US" altLang="ko-KR" dirty="0" err="1" smtClean="0"/>
              <a:t>Raon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19243" y="3866785"/>
            <a:ext cx="305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Enter Certificate Password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1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2270974" y="4479010"/>
            <a:ext cx="1186342" cy="1490080"/>
            <a:chOff x="2270974" y="4127310"/>
            <a:chExt cx="1186342" cy="1490080"/>
          </a:xfrm>
        </p:grpSpPr>
        <p:sp>
          <p:nvSpPr>
            <p:cNvPr id="116" name="모서리가 둥근 직사각형 115"/>
            <p:cNvSpPr/>
            <p:nvPr/>
          </p:nvSpPr>
          <p:spPr>
            <a:xfrm>
              <a:off x="2270974" y="4359680"/>
              <a:ext cx="1081093" cy="12577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3146370" y="4127310"/>
              <a:ext cx="310946" cy="426240"/>
              <a:chOff x="3169067" y="5358111"/>
              <a:chExt cx="310946" cy="426240"/>
            </a:xfrm>
          </p:grpSpPr>
          <p:sp>
            <p:nvSpPr>
              <p:cNvPr id="112" name="모서리가 둥근 직사각형 111"/>
              <p:cNvSpPr/>
              <p:nvPr/>
            </p:nvSpPr>
            <p:spPr>
              <a:xfrm>
                <a:off x="3169067" y="5518490"/>
                <a:ext cx="310946" cy="26586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Freeform 73"/>
              <p:cNvSpPr>
                <a:spLocks/>
              </p:cNvSpPr>
              <p:nvPr/>
            </p:nvSpPr>
            <p:spPr bwMode="auto">
              <a:xfrm>
                <a:off x="3217596" y="5358111"/>
                <a:ext cx="213888" cy="167912"/>
              </a:xfrm>
              <a:custGeom>
                <a:avLst/>
                <a:gdLst>
                  <a:gd name="T0" fmla="*/ 374 w 428"/>
                  <a:gd name="T1" fmla="*/ 242 h 336"/>
                  <a:gd name="T2" fmla="*/ 374 w 428"/>
                  <a:gd name="T3" fmla="*/ 222 h 336"/>
                  <a:gd name="T4" fmla="*/ 368 w 428"/>
                  <a:gd name="T5" fmla="*/ 184 h 336"/>
                  <a:gd name="T6" fmla="*/ 354 w 428"/>
                  <a:gd name="T7" fmla="*/ 152 h 336"/>
                  <a:gd name="T8" fmla="*/ 336 w 428"/>
                  <a:gd name="T9" fmla="*/ 122 h 336"/>
                  <a:gd name="T10" fmla="*/ 326 w 428"/>
                  <a:gd name="T11" fmla="*/ 108 h 336"/>
                  <a:gd name="T12" fmla="*/ 314 w 428"/>
                  <a:gd name="T13" fmla="*/ 96 h 336"/>
                  <a:gd name="T14" fmla="*/ 290 w 428"/>
                  <a:gd name="T15" fmla="*/ 76 h 336"/>
                  <a:gd name="T16" fmla="*/ 260 w 428"/>
                  <a:gd name="T17" fmla="*/ 62 h 336"/>
                  <a:gd name="T18" fmla="*/ 230 w 428"/>
                  <a:gd name="T19" fmla="*/ 56 h 336"/>
                  <a:gd name="T20" fmla="*/ 214 w 428"/>
                  <a:gd name="T21" fmla="*/ 54 h 336"/>
                  <a:gd name="T22" fmla="*/ 198 w 428"/>
                  <a:gd name="T23" fmla="*/ 56 h 336"/>
                  <a:gd name="T24" fmla="*/ 166 w 428"/>
                  <a:gd name="T25" fmla="*/ 62 h 336"/>
                  <a:gd name="T26" fmla="*/ 138 w 428"/>
                  <a:gd name="T27" fmla="*/ 76 h 336"/>
                  <a:gd name="T28" fmla="*/ 112 w 428"/>
                  <a:gd name="T29" fmla="*/ 96 h 336"/>
                  <a:gd name="T30" fmla="*/ 102 w 428"/>
                  <a:gd name="T31" fmla="*/ 108 h 336"/>
                  <a:gd name="T32" fmla="*/ 90 w 428"/>
                  <a:gd name="T33" fmla="*/ 122 h 336"/>
                  <a:gd name="T34" fmla="*/ 74 w 428"/>
                  <a:gd name="T35" fmla="*/ 152 h 336"/>
                  <a:gd name="T36" fmla="*/ 60 w 428"/>
                  <a:gd name="T37" fmla="*/ 184 h 336"/>
                  <a:gd name="T38" fmla="*/ 54 w 428"/>
                  <a:gd name="T39" fmla="*/ 222 h 336"/>
                  <a:gd name="T40" fmla="*/ 52 w 428"/>
                  <a:gd name="T41" fmla="*/ 242 h 336"/>
                  <a:gd name="T42" fmla="*/ 54 w 428"/>
                  <a:gd name="T43" fmla="*/ 302 h 336"/>
                  <a:gd name="T44" fmla="*/ 50 w 428"/>
                  <a:gd name="T45" fmla="*/ 312 h 336"/>
                  <a:gd name="T46" fmla="*/ 36 w 428"/>
                  <a:gd name="T47" fmla="*/ 326 h 336"/>
                  <a:gd name="T48" fmla="*/ 26 w 428"/>
                  <a:gd name="T49" fmla="*/ 328 h 336"/>
                  <a:gd name="T50" fmla="*/ 16 w 428"/>
                  <a:gd name="T51" fmla="*/ 326 h 336"/>
                  <a:gd name="T52" fmla="*/ 2 w 428"/>
                  <a:gd name="T53" fmla="*/ 312 h 336"/>
                  <a:gd name="T54" fmla="*/ 0 w 428"/>
                  <a:gd name="T55" fmla="*/ 302 h 336"/>
                  <a:gd name="T56" fmla="*/ 0 w 428"/>
                  <a:gd name="T57" fmla="*/ 242 h 336"/>
                  <a:gd name="T58" fmla="*/ 4 w 428"/>
                  <a:gd name="T59" fmla="*/ 194 h 336"/>
                  <a:gd name="T60" fmla="*/ 16 w 428"/>
                  <a:gd name="T61" fmla="*/ 148 h 336"/>
                  <a:gd name="T62" fmla="*/ 36 w 428"/>
                  <a:gd name="T63" fmla="*/ 108 h 336"/>
                  <a:gd name="T64" fmla="*/ 60 w 428"/>
                  <a:gd name="T65" fmla="*/ 72 h 336"/>
                  <a:gd name="T66" fmla="*/ 60 w 428"/>
                  <a:gd name="T67" fmla="*/ 72 h 336"/>
                  <a:gd name="T68" fmla="*/ 92 w 428"/>
                  <a:gd name="T69" fmla="*/ 42 h 336"/>
                  <a:gd name="T70" fmla="*/ 130 w 428"/>
                  <a:gd name="T71" fmla="*/ 20 h 336"/>
                  <a:gd name="T72" fmla="*/ 170 w 428"/>
                  <a:gd name="T73" fmla="*/ 6 h 336"/>
                  <a:gd name="T74" fmla="*/ 214 w 428"/>
                  <a:gd name="T75" fmla="*/ 0 h 336"/>
                  <a:gd name="T76" fmla="*/ 214 w 428"/>
                  <a:gd name="T77" fmla="*/ 0 h 336"/>
                  <a:gd name="T78" fmla="*/ 258 w 428"/>
                  <a:gd name="T79" fmla="*/ 6 h 336"/>
                  <a:gd name="T80" fmla="*/ 298 w 428"/>
                  <a:gd name="T81" fmla="*/ 20 h 336"/>
                  <a:gd name="T82" fmla="*/ 336 w 428"/>
                  <a:gd name="T83" fmla="*/ 42 h 336"/>
                  <a:gd name="T84" fmla="*/ 366 w 428"/>
                  <a:gd name="T85" fmla="*/ 72 h 336"/>
                  <a:gd name="T86" fmla="*/ 366 w 428"/>
                  <a:gd name="T87" fmla="*/ 72 h 336"/>
                  <a:gd name="T88" fmla="*/ 392 w 428"/>
                  <a:gd name="T89" fmla="*/ 108 h 336"/>
                  <a:gd name="T90" fmla="*/ 412 w 428"/>
                  <a:gd name="T91" fmla="*/ 148 h 336"/>
                  <a:gd name="T92" fmla="*/ 424 w 428"/>
                  <a:gd name="T93" fmla="*/ 194 h 336"/>
                  <a:gd name="T94" fmla="*/ 428 w 428"/>
                  <a:gd name="T95" fmla="*/ 242 h 336"/>
                  <a:gd name="T96" fmla="*/ 428 w 428"/>
                  <a:gd name="T97" fmla="*/ 310 h 336"/>
                  <a:gd name="T98" fmla="*/ 426 w 428"/>
                  <a:gd name="T99" fmla="*/ 320 h 336"/>
                  <a:gd name="T100" fmla="*/ 412 w 428"/>
                  <a:gd name="T101" fmla="*/ 334 h 336"/>
                  <a:gd name="T102" fmla="*/ 402 w 428"/>
                  <a:gd name="T103" fmla="*/ 336 h 336"/>
                  <a:gd name="T104" fmla="*/ 390 w 428"/>
                  <a:gd name="T105" fmla="*/ 334 h 336"/>
                  <a:gd name="T106" fmla="*/ 376 w 428"/>
                  <a:gd name="T107" fmla="*/ 320 h 336"/>
                  <a:gd name="T108" fmla="*/ 374 w 428"/>
                  <a:gd name="T109" fmla="*/ 31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8" h="336">
                    <a:moveTo>
                      <a:pt x="374" y="310"/>
                    </a:moveTo>
                    <a:lnTo>
                      <a:pt x="374" y="242"/>
                    </a:lnTo>
                    <a:lnTo>
                      <a:pt x="374" y="242"/>
                    </a:lnTo>
                    <a:lnTo>
                      <a:pt x="374" y="222"/>
                    </a:lnTo>
                    <a:lnTo>
                      <a:pt x="372" y="204"/>
                    </a:lnTo>
                    <a:lnTo>
                      <a:pt x="368" y="184"/>
                    </a:lnTo>
                    <a:lnTo>
                      <a:pt x="362" y="168"/>
                    </a:lnTo>
                    <a:lnTo>
                      <a:pt x="354" y="152"/>
                    </a:lnTo>
                    <a:lnTo>
                      <a:pt x="346" y="136"/>
                    </a:lnTo>
                    <a:lnTo>
                      <a:pt x="336" y="122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14" y="96"/>
                    </a:lnTo>
                    <a:lnTo>
                      <a:pt x="302" y="86"/>
                    </a:lnTo>
                    <a:lnTo>
                      <a:pt x="290" y="76"/>
                    </a:lnTo>
                    <a:lnTo>
                      <a:pt x="276" y="68"/>
                    </a:lnTo>
                    <a:lnTo>
                      <a:pt x="260" y="62"/>
                    </a:lnTo>
                    <a:lnTo>
                      <a:pt x="246" y="58"/>
                    </a:lnTo>
                    <a:lnTo>
                      <a:pt x="230" y="56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198" y="56"/>
                    </a:lnTo>
                    <a:lnTo>
                      <a:pt x="182" y="58"/>
                    </a:lnTo>
                    <a:lnTo>
                      <a:pt x="166" y="62"/>
                    </a:lnTo>
                    <a:lnTo>
                      <a:pt x="152" y="68"/>
                    </a:lnTo>
                    <a:lnTo>
                      <a:pt x="138" y="76"/>
                    </a:lnTo>
                    <a:lnTo>
                      <a:pt x="126" y="86"/>
                    </a:lnTo>
                    <a:lnTo>
                      <a:pt x="112" y="96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90" y="122"/>
                    </a:lnTo>
                    <a:lnTo>
                      <a:pt x="82" y="136"/>
                    </a:lnTo>
                    <a:lnTo>
                      <a:pt x="74" y="152"/>
                    </a:lnTo>
                    <a:lnTo>
                      <a:pt x="66" y="168"/>
                    </a:lnTo>
                    <a:lnTo>
                      <a:pt x="60" y="184"/>
                    </a:lnTo>
                    <a:lnTo>
                      <a:pt x="56" y="204"/>
                    </a:lnTo>
                    <a:lnTo>
                      <a:pt x="54" y="222"/>
                    </a:lnTo>
                    <a:lnTo>
                      <a:pt x="52" y="242"/>
                    </a:lnTo>
                    <a:lnTo>
                      <a:pt x="52" y="242"/>
                    </a:lnTo>
                    <a:lnTo>
                      <a:pt x="52" y="302"/>
                    </a:lnTo>
                    <a:lnTo>
                      <a:pt x="54" y="302"/>
                    </a:lnTo>
                    <a:lnTo>
                      <a:pt x="54" y="302"/>
                    </a:lnTo>
                    <a:lnTo>
                      <a:pt x="50" y="312"/>
                    </a:lnTo>
                    <a:lnTo>
                      <a:pt x="46" y="320"/>
                    </a:lnTo>
                    <a:lnTo>
                      <a:pt x="36" y="326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16" y="326"/>
                    </a:lnTo>
                    <a:lnTo>
                      <a:pt x="8" y="320"/>
                    </a:lnTo>
                    <a:lnTo>
                      <a:pt x="2" y="31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18"/>
                    </a:lnTo>
                    <a:lnTo>
                      <a:pt x="4" y="194"/>
                    </a:lnTo>
                    <a:lnTo>
                      <a:pt x="8" y="170"/>
                    </a:lnTo>
                    <a:lnTo>
                      <a:pt x="16" y="148"/>
                    </a:lnTo>
                    <a:lnTo>
                      <a:pt x="24" y="128"/>
                    </a:lnTo>
                    <a:lnTo>
                      <a:pt x="36" y="108"/>
                    </a:lnTo>
                    <a:lnTo>
                      <a:pt x="48" y="90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76" y="56"/>
                    </a:lnTo>
                    <a:lnTo>
                      <a:pt x="92" y="42"/>
                    </a:lnTo>
                    <a:lnTo>
                      <a:pt x="110" y="30"/>
                    </a:lnTo>
                    <a:lnTo>
                      <a:pt x="130" y="20"/>
                    </a:lnTo>
                    <a:lnTo>
                      <a:pt x="148" y="12"/>
                    </a:lnTo>
                    <a:lnTo>
                      <a:pt x="170" y="6"/>
                    </a:lnTo>
                    <a:lnTo>
                      <a:pt x="192" y="2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36" y="2"/>
                    </a:lnTo>
                    <a:lnTo>
                      <a:pt x="258" y="6"/>
                    </a:lnTo>
                    <a:lnTo>
                      <a:pt x="278" y="12"/>
                    </a:lnTo>
                    <a:lnTo>
                      <a:pt x="298" y="20"/>
                    </a:lnTo>
                    <a:lnTo>
                      <a:pt x="318" y="30"/>
                    </a:lnTo>
                    <a:lnTo>
                      <a:pt x="336" y="42"/>
                    </a:lnTo>
                    <a:lnTo>
                      <a:pt x="352" y="56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80" y="90"/>
                    </a:lnTo>
                    <a:lnTo>
                      <a:pt x="392" y="108"/>
                    </a:lnTo>
                    <a:lnTo>
                      <a:pt x="404" y="128"/>
                    </a:lnTo>
                    <a:lnTo>
                      <a:pt x="412" y="148"/>
                    </a:lnTo>
                    <a:lnTo>
                      <a:pt x="418" y="170"/>
                    </a:lnTo>
                    <a:lnTo>
                      <a:pt x="424" y="194"/>
                    </a:lnTo>
                    <a:lnTo>
                      <a:pt x="428" y="218"/>
                    </a:lnTo>
                    <a:lnTo>
                      <a:pt x="428" y="242"/>
                    </a:lnTo>
                    <a:lnTo>
                      <a:pt x="428" y="242"/>
                    </a:lnTo>
                    <a:lnTo>
                      <a:pt x="428" y="310"/>
                    </a:lnTo>
                    <a:lnTo>
                      <a:pt x="428" y="310"/>
                    </a:lnTo>
                    <a:lnTo>
                      <a:pt x="426" y="320"/>
                    </a:lnTo>
                    <a:lnTo>
                      <a:pt x="420" y="328"/>
                    </a:lnTo>
                    <a:lnTo>
                      <a:pt x="412" y="334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390" y="334"/>
                    </a:lnTo>
                    <a:lnTo>
                      <a:pt x="382" y="328"/>
                    </a:lnTo>
                    <a:lnTo>
                      <a:pt x="376" y="320"/>
                    </a:lnTo>
                    <a:lnTo>
                      <a:pt x="374" y="310"/>
                    </a:lnTo>
                    <a:lnTo>
                      <a:pt x="374" y="3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74"/>
              <p:cNvSpPr>
                <a:spLocks/>
              </p:cNvSpPr>
              <p:nvPr/>
            </p:nvSpPr>
            <p:spPr bwMode="auto">
              <a:xfrm>
                <a:off x="3291557" y="5585455"/>
                <a:ext cx="65965" cy="65965"/>
              </a:xfrm>
              <a:custGeom>
                <a:avLst/>
                <a:gdLst>
                  <a:gd name="T0" fmla="*/ 132 w 132"/>
                  <a:gd name="T1" fmla="*/ 66 h 132"/>
                  <a:gd name="T2" fmla="*/ 132 w 132"/>
                  <a:gd name="T3" fmla="*/ 66 h 132"/>
                  <a:gd name="T4" fmla="*/ 130 w 132"/>
                  <a:gd name="T5" fmla="*/ 78 h 132"/>
                  <a:gd name="T6" fmla="*/ 126 w 132"/>
                  <a:gd name="T7" fmla="*/ 92 h 132"/>
                  <a:gd name="T8" fmla="*/ 120 w 132"/>
                  <a:gd name="T9" fmla="*/ 102 h 132"/>
                  <a:gd name="T10" fmla="*/ 112 w 132"/>
                  <a:gd name="T11" fmla="*/ 112 h 132"/>
                  <a:gd name="T12" fmla="*/ 102 w 132"/>
                  <a:gd name="T13" fmla="*/ 120 h 132"/>
                  <a:gd name="T14" fmla="*/ 92 w 132"/>
                  <a:gd name="T15" fmla="*/ 126 h 132"/>
                  <a:gd name="T16" fmla="*/ 78 w 132"/>
                  <a:gd name="T17" fmla="*/ 130 h 132"/>
                  <a:gd name="T18" fmla="*/ 66 w 132"/>
                  <a:gd name="T19" fmla="*/ 132 h 132"/>
                  <a:gd name="T20" fmla="*/ 66 w 132"/>
                  <a:gd name="T21" fmla="*/ 132 h 132"/>
                  <a:gd name="T22" fmla="*/ 52 w 132"/>
                  <a:gd name="T23" fmla="*/ 130 h 132"/>
                  <a:gd name="T24" fmla="*/ 40 w 132"/>
                  <a:gd name="T25" fmla="*/ 126 h 132"/>
                  <a:gd name="T26" fmla="*/ 28 w 132"/>
                  <a:gd name="T27" fmla="*/ 120 h 132"/>
                  <a:gd name="T28" fmla="*/ 20 w 132"/>
                  <a:gd name="T29" fmla="*/ 112 h 132"/>
                  <a:gd name="T30" fmla="*/ 12 w 132"/>
                  <a:gd name="T31" fmla="*/ 102 h 132"/>
                  <a:gd name="T32" fmla="*/ 6 w 132"/>
                  <a:gd name="T33" fmla="*/ 92 h 132"/>
                  <a:gd name="T34" fmla="*/ 2 w 132"/>
                  <a:gd name="T35" fmla="*/ 78 h 132"/>
                  <a:gd name="T36" fmla="*/ 0 w 132"/>
                  <a:gd name="T37" fmla="*/ 66 h 132"/>
                  <a:gd name="T38" fmla="*/ 0 w 132"/>
                  <a:gd name="T39" fmla="*/ 66 h 132"/>
                  <a:gd name="T40" fmla="*/ 2 w 132"/>
                  <a:gd name="T41" fmla="*/ 52 h 132"/>
                  <a:gd name="T42" fmla="*/ 6 w 132"/>
                  <a:gd name="T43" fmla="*/ 40 h 132"/>
                  <a:gd name="T44" fmla="*/ 12 w 132"/>
                  <a:gd name="T45" fmla="*/ 30 h 132"/>
                  <a:gd name="T46" fmla="*/ 20 w 132"/>
                  <a:gd name="T47" fmla="*/ 20 h 132"/>
                  <a:gd name="T48" fmla="*/ 28 w 132"/>
                  <a:gd name="T49" fmla="*/ 12 h 132"/>
                  <a:gd name="T50" fmla="*/ 40 w 132"/>
                  <a:gd name="T51" fmla="*/ 6 h 132"/>
                  <a:gd name="T52" fmla="*/ 52 w 132"/>
                  <a:gd name="T53" fmla="*/ 2 h 132"/>
                  <a:gd name="T54" fmla="*/ 66 w 132"/>
                  <a:gd name="T55" fmla="*/ 0 h 132"/>
                  <a:gd name="T56" fmla="*/ 66 w 132"/>
                  <a:gd name="T57" fmla="*/ 0 h 132"/>
                  <a:gd name="T58" fmla="*/ 78 w 132"/>
                  <a:gd name="T59" fmla="*/ 2 h 132"/>
                  <a:gd name="T60" fmla="*/ 92 w 132"/>
                  <a:gd name="T61" fmla="*/ 6 h 132"/>
                  <a:gd name="T62" fmla="*/ 102 w 132"/>
                  <a:gd name="T63" fmla="*/ 12 h 132"/>
                  <a:gd name="T64" fmla="*/ 112 w 132"/>
                  <a:gd name="T65" fmla="*/ 20 h 132"/>
                  <a:gd name="T66" fmla="*/ 120 w 132"/>
                  <a:gd name="T67" fmla="*/ 30 h 132"/>
                  <a:gd name="T68" fmla="*/ 126 w 132"/>
                  <a:gd name="T69" fmla="*/ 40 h 132"/>
                  <a:gd name="T70" fmla="*/ 130 w 132"/>
                  <a:gd name="T71" fmla="*/ 52 h 132"/>
                  <a:gd name="T72" fmla="*/ 132 w 132"/>
                  <a:gd name="T73" fmla="*/ 66 h 132"/>
                  <a:gd name="T74" fmla="*/ 132 w 132"/>
                  <a:gd name="T75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2" h="132">
                    <a:moveTo>
                      <a:pt x="132" y="66"/>
                    </a:moveTo>
                    <a:lnTo>
                      <a:pt x="132" y="66"/>
                    </a:lnTo>
                    <a:lnTo>
                      <a:pt x="130" y="78"/>
                    </a:lnTo>
                    <a:lnTo>
                      <a:pt x="126" y="92"/>
                    </a:lnTo>
                    <a:lnTo>
                      <a:pt x="120" y="102"/>
                    </a:lnTo>
                    <a:lnTo>
                      <a:pt x="112" y="112"/>
                    </a:lnTo>
                    <a:lnTo>
                      <a:pt x="102" y="120"/>
                    </a:lnTo>
                    <a:lnTo>
                      <a:pt x="92" y="126"/>
                    </a:lnTo>
                    <a:lnTo>
                      <a:pt x="78" y="130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52" y="130"/>
                    </a:lnTo>
                    <a:lnTo>
                      <a:pt x="40" y="126"/>
                    </a:lnTo>
                    <a:lnTo>
                      <a:pt x="28" y="120"/>
                    </a:lnTo>
                    <a:lnTo>
                      <a:pt x="20" y="112"/>
                    </a:lnTo>
                    <a:lnTo>
                      <a:pt x="12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0" y="20"/>
                    </a:lnTo>
                    <a:lnTo>
                      <a:pt x="28" y="12"/>
                    </a:lnTo>
                    <a:lnTo>
                      <a:pt x="40" y="6"/>
                    </a:lnTo>
                    <a:lnTo>
                      <a:pt x="52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8" y="2"/>
                    </a:lnTo>
                    <a:lnTo>
                      <a:pt x="92" y="6"/>
                    </a:lnTo>
                    <a:lnTo>
                      <a:pt x="102" y="12"/>
                    </a:lnTo>
                    <a:lnTo>
                      <a:pt x="112" y="20"/>
                    </a:lnTo>
                    <a:lnTo>
                      <a:pt x="120" y="30"/>
                    </a:lnTo>
                    <a:lnTo>
                      <a:pt x="126" y="40"/>
                    </a:lnTo>
                    <a:lnTo>
                      <a:pt x="130" y="52"/>
                    </a:lnTo>
                    <a:lnTo>
                      <a:pt x="132" y="66"/>
                    </a:lnTo>
                    <a:lnTo>
                      <a:pt x="132" y="6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75"/>
              <p:cNvSpPr>
                <a:spLocks/>
              </p:cNvSpPr>
              <p:nvPr/>
            </p:nvSpPr>
            <p:spPr bwMode="auto">
              <a:xfrm>
                <a:off x="3309047" y="5618437"/>
                <a:ext cx="30984" cy="111941"/>
              </a:xfrm>
              <a:custGeom>
                <a:avLst/>
                <a:gdLst>
                  <a:gd name="T0" fmla="*/ 0 w 62"/>
                  <a:gd name="T1" fmla="*/ 192 h 224"/>
                  <a:gd name="T2" fmla="*/ 0 w 62"/>
                  <a:gd name="T3" fmla="*/ 30 h 224"/>
                  <a:gd name="T4" fmla="*/ 0 w 62"/>
                  <a:gd name="T5" fmla="*/ 30 h 224"/>
                  <a:gd name="T6" fmla="*/ 2 w 62"/>
                  <a:gd name="T7" fmla="*/ 24 h 224"/>
                  <a:gd name="T8" fmla="*/ 4 w 62"/>
                  <a:gd name="T9" fmla="*/ 18 h 224"/>
                  <a:gd name="T10" fmla="*/ 10 w 62"/>
                  <a:gd name="T11" fmla="*/ 10 h 224"/>
                  <a:gd name="T12" fmla="*/ 20 w 62"/>
                  <a:gd name="T13" fmla="*/ 2 h 224"/>
                  <a:gd name="T14" fmla="*/ 26 w 62"/>
                  <a:gd name="T15" fmla="*/ 0 h 224"/>
                  <a:gd name="T16" fmla="*/ 32 w 62"/>
                  <a:gd name="T17" fmla="*/ 0 h 224"/>
                  <a:gd name="T18" fmla="*/ 32 w 62"/>
                  <a:gd name="T19" fmla="*/ 0 h 224"/>
                  <a:gd name="T20" fmla="*/ 32 w 62"/>
                  <a:gd name="T21" fmla="*/ 0 h 224"/>
                  <a:gd name="T22" fmla="*/ 38 w 62"/>
                  <a:gd name="T23" fmla="*/ 0 h 224"/>
                  <a:gd name="T24" fmla="*/ 44 w 62"/>
                  <a:gd name="T25" fmla="*/ 2 h 224"/>
                  <a:gd name="T26" fmla="*/ 54 w 62"/>
                  <a:gd name="T27" fmla="*/ 10 h 224"/>
                  <a:gd name="T28" fmla="*/ 60 w 62"/>
                  <a:gd name="T29" fmla="*/ 18 h 224"/>
                  <a:gd name="T30" fmla="*/ 62 w 62"/>
                  <a:gd name="T31" fmla="*/ 24 h 224"/>
                  <a:gd name="T32" fmla="*/ 62 w 62"/>
                  <a:gd name="T33" fmla="*/ 30 h 224"/>
                  <a:gd name="T34" fmla="*/ 62 w 62"/>
                  <a:gd name="T35" fmla="*/ 30 h 224"/>
                  <a:gd name="T36" fmla="*/ 62 w 62"/>
                  <a:gd name="T37" fmla="*/ 192 h 224"/>
                  <a:gd name="T38" fmla="*/ 62 w 62"/>
                  <a:gd name="T39" fmla="*/ 192 h 224"/>
                  <a:gd name="T40" fmla="*/ 62 w 62"/>
                  <a:gd name="T41" fmla="*/ 200 h 224"/>
                  <a:gd name="T42" fmla="*/ 60 w 62"/>
                  <a:gd name="T43" fmla="*/ 204 h 224"/>
                  <a:gd name="T44" fmla="*/ 54 w 62"/>
                  <a:gd name="T45" fmla="*/ 214 h 224"/>
                  <a:gd name="T46" fmla="*/ 44 w 62"/>
                  <a:gd name="T47" fmla="*/ 222 h 224"/>
                  <a:gd name="T48" fmla="*/ 38 w 62"/>
                  <a:gd name="T49" fmla="*/ 224 h 224"/>
                  <a:gd name="T50" fmla="*/ 32 w 62"/>
                  <a:gd name="T51" fmla="*/ 224 h 224"/>
                  <a:gd name="T52" fmla="*/ 32 w 62"/>
                  <a:gd name="T53" fmla="*/ 224 h 224"/>
                  <a:gd name="T54" fmla="*/ 32 w 62"/>
                  <a:gd name="T55" fmla="*/ 224 h 224"/>
                  <a:gd name="T56" fmla="*/ 26 w 62"/>
                  <a:gd name="T57" fmla="*/ 224 h 224"/>
                  <a:gd name="T58" fmla="*/ 20 w 62"/>
                  <a:gd name="T59" fmla="*/ 222 h 224"/>
                  <a:gd name="T60" fmla="*/ 10 w 62"/>
                  <a:gd name="T61" fmla="*/ 214 h 224"/>
                  <a:gd name="T62" fmla="*/ 4 w 62"/>
                  <a:gd name="T63" fmla="*/ 204 h 224"/>
                  <a:gd name="T64" fmla="*/ 2 w 62"/>
                  <a:gd name="T65" fmla="*/ 200 h 224"/>
                  <a:gd name="T66" fmla="*/ 0 w 62"/>
                  <a:gd name="T67" fmla="*/ 192 h 224"/>
                  <a:gd name="T68" fmla="*/ 0 w 62"/>
                  <a:gd name="T69" fmla="*/ 19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24">
                    <a:moveTo>
                      <a:pt x="0" y="19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10" y="10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4" y="10"/>
                    </a:lnTo>
                    <a:lnTo>
                      <a:pt x="60" y="18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192"/>
                    </a:lnTo>
                    <a:lnTo>
                      <a:pt x="62" y="192"/>
                    </a:lnTo>
                    <a:lnTo>
                      <a:pt x="62" y="200"/>
                    </a:lnTo>
                    <a:lnTo>
                      <a:pt x="60" y="204"/>
                    </a:lnTo>
                    <a:lnTo>
                      <a:pt x="54" y="214"/>
                    </a:lnTo>
                    <a:lnTo>
                      <a:pt x="44" y="222"/>
                    </a:lnTo>
                    <a:lnTo>
                      <a:pt x="38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26" y="224"/>
                    </a:lnTo>
                    <a:lnTo>
                      <a:pt x="20" y="222"/>
                    </a:lnTo>
                    <a:lnTo>
                      <a:pt x="10" y="214"/>
                    </a:lnTo>
                    <a:lnTo>
                      <a:pt x="4" y="204"/>
                    </a:lnTo>
                    <a:lnTo>
                      <a:pt x="2" y="200"/>
                    </a:lnTo>
                    <a:lnTo>
                      <a:pt x="0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4" name="내용 개체 틀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2554770" y="4945841"/>
            <a:ext cx="591600" cy="838218"/>
            <a:chOff x="2554770" y="4594141"/>
            <a:chExt cx="591600" cy="838218"/>
          </a:xfrm>
        </p:grpSpPr>
        <p:grpSp>
          <p:nvGrpSpPr>
            <p:cNvPr id="89" name="그룹 88"/>
            <p:cNvGrpSpPr/>
            <p:nvPr/>
          </p:nvGrpSpPr>
          <p:grpSpPr>
            <a:xfrm>
              <a:off x="2554770" y="4594141"/>
              <a:ext cx="359517" cy="492820"/>
              <a:chOff x="1113123" y="5086333"/>
              <a:chExt cx="359517" cy="492820"/>
            </a:xfrm>
          </p:grpSpPr>
          <p:sp>
            <p:nvSpPr>
              <p:cNvPr id="86" name="모서리가 둥근 직사각형 85"/>
              <p:cNvSpPr/>
              <p:nvPr/>
            </p:nvSpPr>
            <p:spPr>
              <a:xfrm>
                <a:off x="1113123" y="5271764"/>
                <a:ext cx="359517" cy="3073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77D1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Freeform 73"/>
              <p:cNvSpPr>
                <a:spLocks/>
              </p:cNvSpPr>
              <p:nvPr/>
            </p:nvSpPr>
            <p:spPr bwMode="auto">
              <a:xfrm>
                <a:off x="1169232" y="5086333"/>
                <a:ext cx="247298" cy="194140"/>
              </a:xfrm>
              <a:custGeom>
                <a:avLst/>
                <a:gdLst>
                  <a:gd name="T0" fmla="*/ 374 w 428"/>
                  <a:gd name="T1" fmla="*/ 242 h 336"/>
                  <a:gd name="T2" fmla="*/ 374 w 428"/>
                  <a:gd name="T3" fmla="*/ 222 h 336"/>
                  <a:gd name="T4" fmla="*/ 368 w 428"/>
                  <a:gd name="T5" fmla="*/ 184 h 336"/>
                  <a:gd name="T6" fmla="*/ 354 w 428"/>
                  <a:gd name="T7" fmla="*/ 152 h 336"/>
                  <a:gd name="T8" fmla="*/ 336 w 428"/>
                  <a:gd name="T9" fmla="*/ 122 h 336"/>
                  <a:gd name="T10" fmla="*/ 326 w 428"/>
                  <a:gd name="T11" fmla="*/ 108 h 336"/>
                  <a:gd name="T12" fmla="*/ 314 w 428"/>
                  <a:gd name="T13" fmla="*/ 96 h 336"/>
                  <a:gd name="T14" fmla="*/ 290 w 428"/>
                  <a:gd name="T15" fmla="*/ 76 h 336"/>
                  <a:gd name="T16" fmla="*/ 260 w 428"/>
                  <a:gd name="T17" fmla="*/ 62 h 336"/>
                  <a:gd name="T18" fmla="*/ 230 w 428"/>
                  <a:gd name="T19" fmla="*/ 56 h 336"/>
                  <a:gd name="T20" fmla="*/ 214 w 428"/>
                  <a:gd name="T21" fmla="*/ 54 h 336"/>
                  <a:gd name="T22" fmla="*/ 198 w 428"/>
                  <a:gd name="T23" fmla="*/ 56 h 336"/>
                  <a:gd name="T24" fmla="*/ 166 w 428"/>
                  <a:gd name="T25" fmla="*/ 62 h 336"/>
                  <a:gd name="T26" fmla="*/ 138 w 428"/>
                  <a:gd name="T27" fmla="*/ 76 h 336"/>
                  <a:gd name="T28" fmla="*/ 112 w 428"/>
                  <a:gd name="T29" fmla="*/ 96 h 336"/>
                  <a:gd name="T30" fmla="*/ 102 w 428"/>
                  <a:gd name="T31" fmla="*/ 108 h 336"/>
                  <a:gd name="T32" fmla="*/ 90 w 428"/>
                  <a:gd name="T33" fmla="*/ 122 h 336"/>
                  <a:gd name="T34" fmla="*/ 74 w 428"/>
                  <a:gd name="T35" fmla="*/ 152 h 336"/>
                  <a:gd name="T36" fmla="*/ 60 w 428"/>
                  <a:gd name="T37" fmla="*/ 184 h 336"/>
                  <a:gd name="T38" fmla="*/ 54 w 428"/>
                  <a:gd name="T39" fmla="*/ 222 h 336"/>
                  <a:gd name="T40" fmla="*/ 52 w 428"/>
                  <a:gd name="T41" fmla="*/ 242 h 336"/>
                  <a:gd name="T42" fmla="*/ 54 w 428"/>
                  <a:gd name="T43" fmla="*/ 302 h 336"/>
                  <a:gd name="T44" fmla="*/ 50 w 428"/>
                  <a:gd name="T45" fmla="*/ 312 h 336"/>
                  <a:gd name="T46" fmla="*/ 36 w 428"/>
                  <a:gd name="T47" fmla="*/ 326 h 336"/>
                  <a:gd name="T48" fmla="*/ 26 w 428"/>
                  <a:gd name="T49" fmla="*/ 328 h 336"/>
                  <a:gd name="T50" fmla="*/ 16 w 428"/>
                  <a:gd name="T51" fmla="*/ 326 h 336"/>
                  <a:gd name="T52" fmla="*/ 2 w 428"/>
                  <a:gd name="T53" fmla="*/ 312 h 336"/>
                  <a:gd name="T54" fmla="*/ 0 w 428"/>
                  <a:gd name="T55" fmla="*/ 302 h 336"/>
                  <a:gd name="T56" fmla="*/ 0 w 428"/>
                  <a:gd name="T57" fmla="*/ 242 h 336"/>
                  <a:gd name="T58" fmla="*/ 4 w 428"/>
                  <a:gd name="T59" fmla="*/ 194 h 336"/>
                  <a:gd name="T60" fmla="*/ 16 w 428"/>
                  <a:gd name="T61" fmla="*/ 148 h 336"/>
                  <a:gd name="T62" fmla="*/ 36 w 428"/>
                  <a:gd name="T63" fmla="*/ 108 h 336"/>
                  <a:gd name="T64" fmla="*/ 60 w 428"/>
                  <a:gd name="T65" fmla="*/ 72 h 336"/>
                  <a:gd name="T66" fmla="*/ 60 w 428"/>
                  <a:gd name="T67" fmla="*/ 72 h 336"/>
                  <a:gd name="T68" fmla="*/ 92 w 428"/>
                  <a:gd name="T69" fmla="*/ 42 h 336"/>
                  <a:gd name="T70" fmla="*/ 130 w 428"/>
                  <a:gd name="T71" fmla="*/ 20 h 336"/>
                  <a:gd name="T72" fmla="*/ 170 w 428"/>
                  <a:gd name="T73" fmla="*/ 6 h 336"/>
                  <a:gd name="T74" fmla="*/ 214 w 428"/>
                  <a:gd name="T75" fmla="*/ 0 h 336"/>
                  <a:gd name="T76" fmla="*/ 214 w 428"/>
                  <a:gd name="T77" fmla="*/ 0 h 336"/>
                  <a:gd name="T78" fmla="*/ 258 w 428"/>
                  <a:gd name="T79" fmla="*/ 6 h 336"/>
                  <a:gd name="T80" fmla="*/ 298 w 428"/>
                  <a:gd name="T81" fmla="*/ 20 h 336"/>
                  <a:gd name="T82" fmla="*/ 336 w 428"/>
                  <a:gd name="T83" fmla="*/ 42 h 336"/>
                  <a:gd name="T84" fmla="*/ 366 w 428"/>
                  <a:gd name="T85" fmla="*/ 72 h 336"/>
                  <a:gd name="T86" fmla="*/ 366 w 428"/>
                  <a:gd name="T87" fmla="*/ 72 h 336"/>
                  <a:gd name="T88" fmla="*/ 392 w 428"/>
                  <a:gd name="T89" fmla="*/ 108 h 336"/>
                  <a:gd name="T90" fmla="*/ 412 w 428"/>
                  <a:gd name="T91" fmla="*/ 148 h 336"/>
                  <a:gd name="T92" fmla="*/ 424 w 428"/>
                  <a:gd name="T93" fmla="*/ 194 h 336"/>
                  <a:gd name="T94" fmla="*/ 428 w 428"/>
                  <a:gd name="T95" fmla="*/ 242 h 336"/>
                  <a:gd name="T96" fmla="*/ 428 w 428"/>
                  <a:gd name="T97" fmla="*/ 310 h 336"/>
                  <a:gd name="T98" fmla="*/ 426 w 428"/>
                  <a:gd name="T99" fmla="*/ 320 h 336"/>
                  <a:gd name="T100" fmla="*/ 412 w 428"/>
                  <a:gd name="T101" fmla="*/ 334 h 336"/>
                  <a:gd name="T102" fmla="*/ 402 w 428"/>
                  <a:gd name="T103" fmla="*/ 336 h 336"/>
                  <a:gd name="T104" fmla="*/ 390 w 428"/>
                  <a:gd name="T105" fmla="*/ 334 h 336"/>
                  <a:gd name="T106" fmla="*/ 376 w 428"/>
                  <a:gd name="T107" fmla="*/ 320 h 336"/>
                  <a:gd name="T108" fmla="*/ 374 w 428"/>
                  <a:gd name="T109" fmla="*/ 31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8" h="336">
                    <a:moveTo>
                      <a:pt x="374" y="310"/>
                    </a:moveTo>
                    <a:lnTo>
                      <a:pt x="374" y="242"/>
                    </a:lnTo>
                    <a:lnTo>
                      <a:pt x="374" y="242"/>
                    </a:lnTo>
                    <a:lnTo>
                      <a:pt x="374" y="222"/>
                    </a:lnTo>
                    <a:lnTo>
                      <a:pt x="372" y="204"/>
                    </a:lnTo>
                    <a:lnTo>
                      <a:pt x="368" y="184"/>
                    </a:lnTo>
                    <a:lnTo>
                      <a:pt x="362" y="168"/>
                    </a:lnTo>
                    <a:lnTo>
                      <a:pt x="354" y="152"/>
                    </a:lnTo>
                    <a:lnTo>
                      <a:pt x="346" y="136"/>
                    </a:lnTo>
                    <a:lnTo>
                      <a:pt x="336" y="122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14" y="96"/>
                    </a:lnTo>
                    <a:lnTo>
                      <a:pt x="302" y="86"/>
                    </a:lnTo>
                    <a:lnTo>
                      <a:pt x="290" y="76"/>
                    </a:lnTo>
                    <a:lnTo>
                      <a:pt x="276" y="68"/>
                    </a:lnTo>
                    <a:lnTo>
                      <a:pt x="260" y="62"/>
                    </a:lnTo>
                    <a:lnTo>
                      <a:pt x="246" y="58"/>
                    </a:lnTo>
                    <a:lnTo>
                      <a:pt x="230" y="56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198" y="56"/>
                    </a:lnTo>
                    <a:lnTo>
                      <a:pt x="182" y="58"/>
                    </a:lnTo>
                    <a:lnTo>
                      <a:pt x="166" y="62"/>
                    </a:lnTo>
                    <a:lnTo>
                      <a:pt x="152" y="68"/>
                    </a:lnTo>
                    <a:lnTo>
                      <a:pt x="138" y="76"/>
                    </a:lnTo>
                    <a:lnTo>
                      <a:pt x="126" y="86"/>
                    </a:lnTo>
                    <a:lnTo>
                      <a:pt x="112" y="96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90" y="122"/>
                    </a:lnTo>
                    <a:lnTo>
                      <a:pt x="82" y="136"/>
                    </a:lnTo>
                    <a:lnTo>
                      <a:pt x="74" y="152"/>
                    </a:lnTo>
                    <a:lnTo>
                      <a:pt x="66" y="168"/>
                    </a:lnTo>
                    <a:lnTo>
                      <a:pt x="60" y="184"/>
                    </a:lnTo>
                    <a:lnTo>
                      <a:pt x="56" y="204"/>
                    </a:lnTo>
                    <a:lnTo>
                      <a:pt x="54" y="222"/>
                    </a:lnTo>
                    <a:lnTo>
                      <a:pt x="52" y="242"/>
                    </a:lnTo>
                    <a:lnTo>
                      <a:pt x="52" y="242"/>
                    </a:lnTo>
                    <a:lnTo>
                      <a:pt x="52" y="302"/>
                    </a:lnTo>
                    <a:lnTo>
                      <a:pt x="54" y="302"/>
                    </a:lnTo>
                    <a:lnTo>
                      <a:pt x="54" y="302"/>
                    </a:lnTo>
                    <a:lnTo>
                      <a:pt x="50" y="312"/>
                    </a:lnTo>
                    <a:lnTo>
                      <a:pt x="46" y="320"/>
                    </a:lnTo>
                    <a:lnTo>
                      <a:pt x="36" y="326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16" y="326"/>
                    </a:lnTo>
                    <a:lnTo>
                      <a:pt x="8" y="320"/>
                    </a:lnTo>
                    <a:lnTo>
                      <a:pt x="2" y="31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18"/>
                    </a:lnTo>
                    <a:lnTo>
                      <a:pt x="4" y="194"/>
                    </a:lnTo>
                    <a:lnTo>
                      <a:pt x="8" y="170"/>
                    </a:lnTo>
                    <a:lnTo>
                      <a:pt x="16" y="148"/>
                    </a:lnTo>
                    <a:lnTo>
                      <a:pt x="24" y="128"/>
                    </a:lnTo>
                    <a:lnTo>
                      <a:pt x="36" y="108"/>
                    </a:lnTo>
                    <a:lnTo>
                      <a:pt x="48" y="90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76" y="56"/>
                    </a:lnTo>
                    <a:lnTo>
                      <a:pt x="92" y="42"/>
                    </a:lnTo>
                    <a:lnTo>
                      <a:pt x="110" y="30"/>
                    </a:lnTo>
                    <a:lnTo>
                      <a:pt x="130" y="20"/>
                    </a:lnTo>
                    <a:lnTo>
                      <a:pt x="148" y="12"/>
                    </a:lnTo>
                    <a:lnTo>
                      <a:pt x="170" y="6"/>
                    </a:lnTo>
                    <a:lnTo>
                      <a:pt x="192" y="2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36" y="2"/>
                    </a:lnTo>
                    <a:lnTo>
                      <a:pt x="258" y="6"/>
                    </a:lnTo>
                    <a:lnTo>
                      <a:pt x="278" y="12"/>
                    </a:lnTo>
                    <a:lnTo>
                      <a:pt x="298" y="20"/>
                    </a:lnTo>
                    <a:lnTo>
                      <a:pt x="318" y="30"/>
                    </a:lnTo>
                    <a:lnTo>
                      <a:pt x="336" y="42"/>
                    </a:lnTo>
                    <a:lnTo>
                      <a:pt x="352" y="56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80" y="90"/>
                    </a:lnTo>
                    <a:lnTo>
                      <a:pt x="392" y="108"/>
                    </a:lnTo>
                    <a:lnTo>
                      <a:pt x="404" y="128"/>
                    </a:lnTo>
                    <a:lnTo>
                      <a:pt x="412" y="148"/>
                    </a:lnTo>
                    <a:lnTo>
                      <a:pt x="418" y="170"/>
                    </a:lnTo>
                    <a:lnTo>
                      <a:pt x="424" y="194"/>
                    </a:lnTo>
                    <a:lnTo>
                      <a:pt x="428" y="218"/>
                    </a:lnTo>
                    <a:lnTo>
                      <a:pt x="428" y="242"/>
                    </a:lnTo>
                    <a:lnTo>
                      <a:pt x="428" y="242"/>
                    </a:lnTo>
                    <a:lnTo>
                      <a:pt x="428" y="310"/>
                    </a:lnTo>
                    <a:lnTo>
                      <a:pt x="428" y="310"/>
                    </a:lnTo>
                    <a:lnTo>
                      <a:pt x="426" y="320"/>
                    </a:lnTo>
                    <a:lnTo>
                      <a:pt x="420" y="328"/>
                    </a:lnTo>
                    <a:lnTo>
                      <a:pt x="412" y="334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390" y="334"/>
                    </a:lnTo>
                    <a:lnTo>
                      <a:pt x="382" y="328"/>
                    </a:lnTo>
                    <a:lnTo>
                      <a:pt x="376" y="320"/>
                    </a:lnTo>
                    <a:lnTo>
                      <a:pt x="374" y="310"/>
                    </a:lnTo>
                    <a:lnTo>
                      <a:pt x="374" y="310"/>
                    </a:lnTo>
                    <a:close/>
                  </a:path>
                </a:pathLst>
              </a:custGeom>
              <a:solidFill>
                <a:srgbClr val="77D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74"/>
              <p:cNvSpPr>
                <a:spLocks/>
              </p:cNvSpPr>
              <p:nvPr/>
            </p:nvSpPr>
            <p:spPr bwMode="auto">
              <a:xfrm>
                <a:off x="1254747" y="5349189"/>
                <a:ext cx="76269" cy="76269"/>
              </a:xfrm>
              <a:custGeom>
                <a:avLst/>
                <a:gdLst>
                  <a:gd name="T0" fmla="*/ 132 w 132"/>
                  <a:gd name="T1" fmla="*/ 66 h 132"/>
                  <a:gd name="T2" fmla="*/ 132 w 132"/>
                  <a:gd name="T3" fmla="*/ 66 h 132"/>
                  <a:gd name="T4" fmla="*/ 130 w 132"/>
                  <a:gd name="T5" fmla="*/ 78 h 132"/>
                  <a:gd name="T6" fmla="*/ 126 w 132"/>
                  <a:gd name="T7" fmla="*/ 92 h 132"/>
                  <a:gd name="T8" fmla="*/ 120 w 132"/>
                  <a:gd name="T9" fmla="*/ 102 h 132"/>
                  <a:gd name="T10" fmla="*/ 112 w 132"/>
                  <a:gd name="T11" fmla="*/ 112 h 132"/>
                  <a:gd name="T12" fmla="*/ 102 w 132"/>
                  <a:gd name="T13" fmla="*/ 120 h 132"/>
                  <a:gd name="T14" fmla="*/ 92 w 132"/>
                  <a:gd name="T15" fmla="*/ 126 h 132"/>
                  <a:gd name="T16" fmla="*/ 78 w 132"/>
                  <a:gd name="T17" fmla="*/ 130 h 132"/>
                  <a:gd name="T18" fmla="*/ 66 w 132"/>
                  <a:gd name="T19" fmla="*/ 132 h 132"/>
                  <a:gd name="T20" fmla="*/ 66 w 132"/>
                  <a:gd name="T21" fmla="*/ 132 h 132"/>
                  <a:gd name="T22" fmla="*/ 52 w 132"/>
                  <a:gd name="T23" fmla="*/ 130 h 132"/>
                  <a:gd name="T24" fmla="*/ 40 w 132"/>
                  <a:gd name="T25" fmla="*/ 126 h 132"/>
                  <a:gd name="T26" fmla="*/ 28 w 132"/>
                  <a:gd name="T27" fmla="*/ 120 h 132"/>
                  <a:gd name="T28" fmla="*/ 20 w 132"/>
                  <a:gd name="T29" fmla="*/ 112 h 132"/>
                  <a:gd name="T30" fmla="*/ 12 w 132"/>
                  <a:gd name="T31" fmla="*/ 102 h 132"/>
                  <a:gd name="T32" fmla="*/ 6 w 132"/>
                  <a:gd name="T33" fmla="*/ 92 h 132"/>
                  <a:gd name="T34" fmla="*/ 2 w 132"/>
                  <a:gd name="T35" fmla="*/ 78 h 132"/>
                  <a:gd name="T36" fmla="*/ 0 w 132"/>
                  <a:gd name="T37" fmla="*/ 66 h 132"/>
                  <a:gd name="T38" fmla="*/ 0 w 132"/>
                  <a:gd name="T39" fmla="*/ 66 h 132"/>
                  <a:gd name="T40" fmla="*/ 2 w 132"/>
                  <a:gd name="T41" fmla="*/ 52 h 132"/>
                  <a:gd name="T42" fmla="*/ 6 w 132"/>
                  <a:gd name="T43" fmla="*/ 40 h 132"/>
                  <a:gd name="T44" fmla="*/ 12 w 132"/>
                  <a:gd name="T45" fmla="*/ 30 h 132"/>
                  <a:gd name="T46" fmla="*/ 20 w 132"/>
                  <a:gd name="T47" fmla="*/ 20 h 132"/>
                  <a:gd name="T48" fmla="*/ 28 w 132"/>
                  <a:gd name="T49" fmla="*/ 12 h 132"/>
                  <a:gd name="T50" fmla="*/ 40 w 132"/>
                  <a:gd name="T51" fmla="*/ 6 h 132"/>
                  <a:gd name="T52" fmla="*/ 52 w 132"/>
                  <a:gd name="T53" fmla="*/ 2 h 132"/>
                  <a:gd name="T54" fmla="*/ 66 w 132"/>
                  <a:gd name="T55" fmla="*/ 0 h 132"/>
                  <a:gd name="T56" fmla="*/ 66 w 132"/>
                  <a:gd name="T57" fmla="*/ 0 h 132"/>
                  <a:gd name="T58" fmla="*/ 78 w 132"/>
                  <a:gd name="T59" fmla="*/ 2 h 132"/>
                  <a:gd name="T60" fmla="*/ 92 w 132"/>
                  <a:gd name="T61" fmla="*/ 6 h 132"/>
                  <a:gd name="T62" fmla="*/ 102 w 132"/>
                  <a:gd name="T63" fmla="*/ 12 h 132"/>
                  <a:gd name="T64" fmla="*/ 112 w 132"/>
                  <a:gd name="T65" fmla="*/ 20 h 132"/>
                  <a:gd name="T66" fmla="*/ 120 w 132"/>
                  <a:gd name="T67" fmla="*/ 30 h 132"/>
                  <a:gd name="T68" fmla="*/ 126 w 132"/>
                  <a:gd name="T69" fmla="*/ 40 h 132"/>
                  <a:gd name="T70" fmla="*/ 130 w 132"/>
                  <a:gd name="T71" fmla="*/ 52 h 132"/>
                  <a:gd name="T72" fmla="*/ 132 w 132"/>
                  <a:gd name="T73" fmla="*/ 66 h 132"/>
                  <a:gd name="T74" fmla="*/ 132 w 132"/>
                  <a:gd name="T75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2" h="132">
                    <a:moveTo>
                      <a:pt x="132" y="66"/>
                    </a:moveTo>
                    <a:lnTo>
                      <a:pt x="132" y="66"/>
                    </a:lnTo>
                    <a:lnTo>
                      <a:pt x="130" y="78"/>
                    </a:lnTo>
                    <a:lnTo>
                      <a:pt x="126" y="92"/>
                    </a:lnTo>
                    <a:lnTo>
                      <a:pt x="120" y="102"/>
                    </a:lnTo>
                    <a:lnTo>
                      <a:pt x="112" y="112"/>
                    </a:lnTo>
                    <a:lnTo>
                      <a:pt x="102" y="120"/>
                    </a:lnTo>
                    <a:lnTo>
                      <a:pt x="92" y="126"/>
                    </a:lnTo>
                    <a:lnTo>
                      <a:pt x="78" y="130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52" y="130"/>
                    </a:lnTo>
                    <a:lnTo>
                      <a:pt x="40" y="126"/>
                    </a:lnTo>
                    <a:lnTo>
                      <a:pt x="28" y="120"/>
                    </a:lnTo>
                    <a:lnTo>
                      <a:pt x="20" y="112"/>
                    </a:lnTo>
                    <a:lnTo>
                      <a:pt x="12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0" y="20"/>
                    </a:lnTo>
                    <a:lnTo>
                      <a:pt x="28" y="12"/>
                    </a:lnTo>
                    <a:lnTo>
                      <a:pt x="40" y="6"/>
                    </a:lnTo>
                    <a:lnTo>
                      <a:pt x="52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8" y="2"/>
                    </a:lnTo>
                    <a:lnTo>
                      <a:pt x="92" y="6"/>
                    </a:lnTo>
                    <a:lnTo>
                      <a:pt x="102" y="12"/>
                    </a:lnTo>
                    <a:lnTo>
                      <a:pt x="112" y="20"/>
                    </a:lnTo>
                    <a:lnTo>
                      <a:pt x="120" y="30"/>
                    </a:lnTo>
                    <a:lnTo>
                      <a:pt x="126" y="40"/>
                    </a:lnTo>
                    <a:lnTo>
                      <a:pt x="130" y="52"/>
                    </a:lnTo>
                    <a:lnTo>
                      <a:pt x="132" y="66"/>
                    </a:lnTo>
                    <a:lnTo>
                      <a:pt x="132" y="66"/>
                    </a:lnTo>
                    <a:close/>
                  </a:path>
                </a:pathLst>
              </a:custGeom>
              <a:solidFill>
                <a:srgbClr val="77D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75"/>
              <p:cNvSpPr>
                <a:spLocks/>
              </p:cNvSpPr>
              <p:nvPr/>
            </p:nvSpPr>
            <p:spPr bwMode="auto">
              <a:xfrm>
                <a:off x="1274969" y="5387323"/>
                <a:ext cx="35824" cy="129427"/>
              </a:xfrm>
              <a:custGeom>
                <a:avLst/>
                <a:gdLst>
                  <a:gd name="T0" fmla="*/ 0 w 62"/>
                  <a:gd name="T1" fmla="*/ 192 h 224"/>
                  <a:gd name="T2" fmla="*/ 0 w 62"/>
                  <a:gd name="T3" fmla="*/ 30 h 224"/>
                  <a:gd name="T4" fmla="*/ 0 w 62"/>
                  <a:gd name="T5" fmla="*/ 30 h 224"/>
                  <a:gd name="T6" fmla="*/ 2 w 62"/>
                  <a:gd name="T7" fmla="*/ 24 h 224"/>
                  <a:gd name="T8" fmla="*/ 4 w 62"/>
                  <a:gd name="T9" fmla="*/ 18 h 224"/>
                  <a:gd name="T10" fmla="*/ 10 w 62"/>
                  <a:gd name="T11" fmla="*/ 10 h 224"/>
                  <a:gd name="T12" fmla="*/ 20 w 62"/>
                  <a:gd name="T13" fmla="*/ 2 h 224"/>
                  <a:gd name="T14" fmla="*/ 26 w 62"/>
                  <a:gd name="T15" fmla="*/ 0 h 224"/>
                  <a:gd name="T16" fmla="*/ 32 w 62"/>
                  <a:gd name="T17" fmla="*/ 0 h 224"/>
                  <a:gd name="T18" fmla="*/ 32 w 62"/>
                  <a:gd name="T19" fmla="*/ 0 h 224"/>
                  <a:gd name="T20" fmla="*/ 32 w 62"/>
                  <a:gd name="T21" fmla="*/ 0 h 224"/>
                  <a:gd name="T22" fmla="*/ 38 w 62"/>
                  <a:gd name="T23" fmla="*/ 0 h 224"/>
                  <a:gd name="T24" fmla="*/ 44 w 62"/>
                  <a:gd name="T25" fmla="*/ 2 h 224"/>
                  <a:gd name="T26" fmla="*/ 54 w 62"/>
                  <a:gd name="T27" fmla="*/ 10 h 224"/>
                  <a:gd name="T28" fmla="*/ 60 w 62"/>
                  <a:gd name="T29" fmla="*/ 18 h 224"/>
                  <a:gd name="T30" fmla="*/ 62 w 62"/>
                  <a:gd name="T31" fmla="*/ 24 h 224"/>
                  <a:gd name="T32" fmla="*/ 62 w 62"/>
                  <a:gd name="T33" fmla="*/ 30 h 224"/>
                  <a:gd name="T34" fmla="*/ 62 w 62"/>
                  <a:gd name="T35" fmla="*/ 30 h 224"/>
                  <a:gd name="T36" fmla="*/ 62 w 62"/>
                  <a:gd name="T37" fmla="*/ 192 h 224"/>
                  <a:gd name="T38" fmla="*/ 62 w 62"/>
                  <a:gd name="T39" fmla="*/ 192 h 224"/>
                  <a:gd name="T40" fmla="*/ 62 w 62"/>
                  <a:gd name="T41" fmla="*/ 200 h 224"/>
                  <a:gd name="T42" fmla="*/ 60 w 62"/>
                  <a:gd name="T43" fmla="*/ 204 h 224"/>
                  <a:gd name="T44" fmla="*/ 54 w 62"/>
                  <a:gd name="T45" fmla="*/ 214 h 224"/>
                  <a:gd name="T46" fmla="*/ 44 w 62"/>
                  <a:gd name="T47" fmla="*/ 222 h 224"/>
                  <a:gd name="T48" fmla="*/ 38 w 62"/>
                  <a:gd name="T49" fmla="*/ 224 h 224"/>
                  <a:gd name="T50" fmla="*/ 32 w 62"/>
                  <a:gd name="T51" fmla="*/ 224 h 224"/>
                  <a:gd name="T52" fmla="*/ 32 w 62"/>
                  <a:gd name="T53" fmla="*/ 224 h 224"/>
                  <a:gd name="T54" fmla="*/ 32 w 62"/>
                  <a:gd name="T55" fmla="*/ 224 h 224"/>
                  <a:gd name="T56" fmla="*/ 26 w 62"/>
                  <a:gd name="T57" fmla="*/ 224 h 224"/>
                  <a:gd name="T58" fmla="*/ 20 w 62"/>
                  <a:gd name="T59" fmla="*/ 222 h 224"/>
                  <a:gd name="T60" fmla="*/ 10 w 62"/>
                  <a:gd name="T61" fmla="*/ 214 h 224"/>
                  <a:gd name="T62" fmla="*/ 4 w 62"/>
                  <a:gd name="T63" fmla="*/ 204 h 224"/>
                  <a:gd name="T64" fmla="*/ 2 w 62"/>
                  <a:gd name="T65" fmla="*/ 200 h 224"/>
                  <a:gd name="T66" fmla="*/ 0 w 62"/>
                  <a:gd name="T67" fmla="*/ 192 h 224"/>
                  <a:gd name="T68" fmla="*/ 0 w 62"/>
                  <a:gd name="T69" fmla="*/ 19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24">
                    <a:moveTo>
                      <a:pt x="0" y="19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10" y="10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4" y="10"/>
                    </a:lnTo>
                    <a:lnTo>
                      <a:pt x="60" y="18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192"/>
                    </a:lnTo>
                    <a:lnTo>
                      <a:pt x="62" y="192"/>
                    </a:lnTo>
                    <a:lnTo>
                      <a:pt x="62" y="200"/>
                    </a:lnTo>
                    <a:lnTo>
                      <a:pt x="60" y="204"/>
                    </a:lnTo>
                    <a:lnTo>
                      <a:pt x="54" y="214"/>
                    </a:lnTo>
                    <a:lnTo>
                      <a:pt x="44" y="222"/>
                    </a:lnTo>
                    <a:lnTo>
                      <a:pt x="38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26" y="224"/>
                    </a:lnTo>
                    <a:lnTo>
                      <a:pt x="20" y="222"/>
                    </a:lnTo>
                    <a:lnTo>
                      <a:pt x="10" y="214"/>
                    </a:lnTo>
                    <a:lnTo>
                      <a:pt x="4" y="204"/>
                    </a:lnTo>
                    <a:lnTo>
                      <a:pt x="2" y="200"/>
                    </a:lnTo>
                    <a:lnTo>
                      <a:pt x="0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77D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91" name="Group 78"/>
            <p:cNvGrpSpPr>
              <a:grpSpLocks noChangeAspect="1"/>
            </p:cNvGrpSpPr>
            <p:nvPr/>
          </p:nvGrpSpPr>
          <p:grpSpPr bwMode="auto">
            <a:xfrm>
              <a:off x="2696447" y="4849505"/>
              <a:ext cx="449923" cy="582854"/>
              <a:chOff x="2660" y="1875"/>
              <a:chExt cx="440" cy="570"/>
            </a:xfrm>
          </p:grpSpPr>
          <p:sp>
            <p:nvSpPr>
              <p:cNvPr id="92" name="AutoShape 77"/>
              <p:cNvSpPr>
                <a:spLocks noChangeAspect="1" noChangeArrowheads="1" noTextEdit="1"/>
              </p:cNvSpPr>
              <p:nvPr/>
            </p:nvSpPr>
            <p:spPr bwMode="auto">
              <a:xfrm>
                <a:off x="2660" y="1875"/>
                <a:ext cx="440" cy="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79"/>
              <p:cNvSpPr>
                <a:spLocks/>
              </p:cNvSpPr>
              <p:nvPr/>
            </p:nvSpPr>
            <p:spPr bwMode="auto">
              <a:xfrm>
                <a:off x="2692" y="1885"/>
                <a:ext cx="408" cy="560"/>
              </a:xfrm>
              <a:custGeom>
                <a:avLst/>
                <a:gdLst>
                  <a:gd name="T0" fmla="*/ 390 w 816"/>
                  <a:gd name="T1" fmla="*/ 8 h 1120"/>
                  <a:gd name="T2" fmla="*/ 435 w 816"/>
                  <a:gd name="T3" fmla="*/ 20 h 1120"/>
                  <a:gd name="T4" fmla="*/ 494 w 816"/>
                  <a:gd name="T5" fmla="*/ 35 h 1120"/>
                  <a:gd name="T6" fmla="*/ 543 w 816"/>
                  <a:gd name="T7" fmla="*/ 46 h 1120"/>
                  <a:gd name="T8" fmla="*/ 582 w 816"/>
                  <a:gd name="T9" fmla="*/ 52 h 1120"/>
                  <a:gd name="T10" fmla="*/ 615 w 816"/>
                  <a:gd name="T11" fmla="*/ 63 h 1120"/>
                  <a:gd name="T12" fmla="*/ 643 w 816"/>
                  <a:gd name="T13" fmla="*/ 81 h 1120"/>
                  <a:gd name="T14" fmla="*/ 671 w 816"/>
                  <a:gd name="T15" fmla="*/ 113 h 1120"/>
                  <a:gd name="T16" fmla="*/ 700 w 816"/>
                  <a:gd name="T17" fmla="*/ 178 h 1120"/>
                  <a:gd name="T18" fmla="*/ 707 w 816"/>
                  <a:gd name="T19" fmla="*/ 263 h 1120"/>
                  <a:gd name="T20" fmla="*/ 704 w 816"/>
                  <a:gd name="T21" fmla="*/ 357 h 1120"/>
                  <a:gd name="T22" fmla="*/ 714 w 816"/>
                  <a:gd name="T23" fmla="*/ 449 h 1120"/>
                  <a:gd name="T24" fmla="*/ 721 w 816"/>
                  <a:gd name="T25" fmla="*/ 508 h 1120"/>
                  <a:gd name="T26" fmla="*/ 694 w 816"/>
                  <a:gd name="T27" fmla="*/ 566 h 1120"/>
                  <a:gd name="T28" fmla="*/ 661 w 816"/>
                  <a:gd name="T29" fmla="*/ 600 h 1120"/>
                  <a:gd name="T30" fmla="*/ 625 w 816"/>
                  <a:gd name="T31" fmla="*/ 617 h 1120"/>
                  <a:gd name="T32" fmla="*/ 618 w 816"/>
                  <a:gd name="T33" fmla="*/ 632 h 1120"/>
                  <a:gd name="T34" fmla="*/ 648 w 816"/>
                  <a:gd name="T35" fmla="*/ 684 h 1120"/>
                  <a:gd name="T36" fmla="*/ 693 w 816"/>
                  <a:gd name="T37" fmla="*/ 761 h 1120"/>
                  <a:gd name="T38" fmla="*/ 744 w 816"/>
                  <a:gd name="T39" fmla="*/ 847 h 1120"/>
                  <a:gd name="T40" fmla="*/ 792 w 816"/>
                  <a:gd name="T41" fmla="*/ 923 h 1120"/>
                  <a:gd name="T42" fmla="*/ 783 w 816"/>
                  <a:gd name="T43" fmla="*/ 964 h 1120"/>
                  <a:gd name="T44" fmla="*/ 698 w 816"/>
                  <a:gd name="T45" fmla="*/ 984 h 1120"/>
                  <a:gd name="T46" fmla="*/ 634 w 816"/>
                  <a:gd name="T47" fmla="*/ 1014 h 1120"/>
                  <a:gd name="T48" fmla="*/ 591 w 816"/>
                  <a:gd name="T49" fmla="*/ 1045 h 1120"/>
                  <a:gd name="T50" fmla="*/ 565 w 816"/>
                  <a:gd name="T51" fmla="*/ 1069 h 1120"/>
                  <a:gd name="T52" fmla="*/ 557 w 816"/>
                  <a:gd name="T53" fmla="*/ 1079 h 1120"/>
                  <a:gd name="T54" fmla="*/ 547 w 816"/>
                  <a:gd name="T55" fmla="*/ 1011 h 1120"/>
                  <a:gd name="T56" fmla="*/ 522 w 816"/>
                  <a:gd name="T57" fmla="*/ 907 h 1120"/>
                  <a:gd name="T58" fmla="*/ 470 w 816"/>
                  <a:gd name="T59" fmla="*/ 797 h 1120"/>
                  <a:gd name="T60" fmla="*/ 466 w 816"/>
                  <a:gd name="T61" fmla="*/ 1071 h 1120"/>
                  <a:gd name="T62" fmla="*/ 466 w 816"/>
                  <a:gd name="T63" fmla="*/ 1119 h 1120"/>
                  <a:gd name="T64" fmla="*/ 439 w 816"/>
                  <a:gd name="T65" fmla="*/ 1115 h 1120"/>
                  <a:gd name="T66" fmla="*/ 388 w 816"/>
                  <a:gd name="T67" fmla="*/ 1110 h 1120"/>
                  <a:gd name="T68" fmla="*/ 320 w 816"/>
                  <a:gd name="T69" fmla="*/ 1104 h 1120"/>
                  <a:gd name="T70" fmla="*/ 236 w 816"/>
                  <a:gd name="T71" fmla="*/ 1102 h 1120"/>
                  <a:gd name="T72" fmla="*/ 191 w 816"/>
                  <a:gd name="T73" fmla="*/ 1060 h 1120"/>
                  <a:gd name="T74" fmla="*/ 236 w 816"/>
                  <a:gd name="T75" fmla="*/ 906 h 1120"/>
                  <a:gd name="T76" fmla="*/ 265 w 816"/>
                  <a:gd name="T77" fmla="*/ 739 h 1120"/>
                  <a:gd name="T78" fmla="*/ 257 w 816"/>
                  <a:gd name="T79" fmla="*/ 685 h 1120"/>
                  <a:gd name="T80" fmla="*/ 235 w 816"/>
                  <a:gd name="T81" fmla="*/ 679 h 1120"/>
                  <a:gd name="T82" fmla="*/ 211 w 816"/>
                  <a:gd name="T83" fmla="*/ 670 h 1120"/>
                  <a:gd name="T84" fmla="*/ 137 w 816"/>
                  <a:gd name="T85" fmla="*/ 612 h 1120"/>
                  <a:gd name="T86" fmla="*/ 117 w 816"/>
                  <a:gd name="T87" fmla="*/ 532 h 1120"/>
                  <a:gd name="T88" fmla="*/ 81 w 816"/>
                  <a:gd name="T89" fmla="*/ 440 h 1120"/>
                  <a:gd name="T90" fmla="*/ 57 w 816"/>
                  <a:gd name="T91" fmla="*/ 401 h 1120"/>
                  <a:gd name="T92" fmla="*/ 37 w 816"/>
                  <a:gd name="T93" fmla="*/ 375 h 1120"/>
                  <a:gd name="T94" fmla="*/ 27 w 816"/>
                  <a:gd name="T95" fmla="*/ 363 h 1120"/>
                  <a:gd name="T96" fmla="*/ 6 w 816"/>
                  <a:gd name="T97" fmla="*/ 327 h 1120"/>
                  <a:gd name="T98" fmla="*/ 15 w 816"/>
                  <a:gd name="T99" fmla="*/ 245 h 1120"/>
                  <a:gd name="T100" fmla="*/ 80 w 816"/>
                  <a:gd name="T101" fmla="*/ 176 h 1120"/>
                  <a:gd name="T102" fmla="*/ 134 w 816"/>
                  <a:gd name="T103" fmla="*/ 138 h 1120"/>
                  <a:gd name="T104" fmla="*/ 167 w 816"/>
                  <a:gd name="T105" fmla="*/ 102 h 1120"/>
                  <a:gd name="T106" fmla="*/ 198 w 816"/>
                  <a:gd name="T107" fmla="*/ 63 h 1120"/>
                  <a:gd name="T108" fmla="*/ 236 w 816"/>
                  <a:gd name="T109" fmla="*/ 29 h 1120"/>
                  <a:gd name="T110" fmla="*/ 289 w 816"/>
                  <a:gd name="T111" fmla="*/ 6 h 1120"/>
                  <a:gd name="T112" fmla="*/ 346 w 816"/>
                  <a:gd name="T113" fmla="*/ 0 h 1120"/>
                  <a:gd name="T114" fmla="*/ 363 w 816"/>
                  <a:gd name="T115" fmla="*/ 3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16" h="1120">
                    <a:moveTo>
                      <a:pt x="363" y="3"/>
                    </a:moveTo>
                    <a:lnTo>
                      <a:pt x="377" y="5"/>
                    </a:lnTo>
                    <a:lnTo>
                      <a:pt x="390" y="8"/>
                    </a:lnTo>
                    <a:lnTo>
                      <a:pt x="404" y="11"/>
                    </a:lnTo>
                    <a:lnTo>
                      <a:pt x="419" y="16"/>
                    </a:lnTo>
                    <a:lnTo>
                      <a:pt x="435" y="20"/>
                    </a:lnTo>
                    <a:lnTo>
                      <a:pt x="452" y="25"/>
                    </a:lnTo>
                    <a:lnTo>
                      <a:pt x="472" y="29"/>
                    </a:lnTo>
                    <a:lnTo>
                      <a:pt x="494" y="35"/>
                    </a:lnTo>
                    <a:lnTo>
                      <a:pt x="511" y="39"/>
                    </a:lnTo>
                    <a:lnTo>
                      <a:pt x="528" y="42"/>
                    </a:lnTo>
                    <a:lnTo>
                      <a:pt x="543" y="46"/>
                    </a:lnTo>
                    <a:lnTo>
                      <a:pt x="557" y="48"/>
                    </a:lnTo>
                    <a:lnTo>
                      <a:pt x="571" y="50"/>
                    </a:lnTo>
                    <a:lnTo>
                      <a:pt x="582" y="52"/>
                    </a:lnTo>
                    <a:lnTo>
                      <a:pt x="594" y="56"/>
                    </a:lnTo>
                    <a:lnTo>
                      <a:pt x="604" y="59"/>
                    </a:lnTo>
                    <a:lnTo>
                      <a:pt x="615" y="63"/>
                    </a:lnTo>
                    <a:lnTo>
                      <a:pt x="625" y="69"/>
                    </a:lnTo>
                    <a:lnTo>
                      <a:pt x="634" y="74"/>
                    </a:lnTo>
                    <a:lnTo>
                      <a:pt x="643" y="81"/>
                    </a:lnTo>
                    <a:lnTo>
                      <a:pt x="653" y="90"/>
                    </a:lnTo>
                    <a:lnTo>
                      <a:pt x="662" y="101"/>
                    </a:lnTo>
                    <a:lnTo>
                      <a:pt x="671" y="113"/>
                    </a:lnTo>
                    <a:lnTo>
                      <a:pt x="680" y="128"/>
                    </a:lnTo>
                    <a:lnTo>
                      <a:pt x="692" y="153"/>
                    </a:lnTo>
                    <a:lnTo>
                      <a:pt x="700" y="178"/>
                    </a:lnTo>
                    <a:lnTo>
                      <a:pt x="704" y="205"/>
                    </a:lnTo>
                    <a:lnTo>
                      <a:pt x="707" y="234"/>
                    </a:lnTo>
                    <a:lnTo>
                      <a:pt x="707" y="263"/>
                    </a:lnTo>
                    <a:lnTo>
                      <a:pt x="706" y="294"/>
                    </a:lnTo>
                    <a:lnTo>
                      <a:pt x="704" y="325"/>
                    </a:lnTo>
                    <a:lnTo>
                      <a:pt x="704" y="357"/>
                    </a:lnTo>
                    <a:lnTo>
                      <a:pt x="706" y="394"/>
                    </a:lnTo>
                    <a:lnTo>
                      <a:pt x="710" y="424"/>
                    </a:lnTo>
                    <a:lnTo>
                      <a:pt x="714" y="449"/>
                    </a:lnTo>
                    <a:lnTo>
                      <a:pt x="718" y="470"/>
                    </a:lnTo>
                    <a:lnTo>
                      <a:pt x="721" y="490"/>
                    </a:lnTo>
                    <a:lnTo>
                      <a:pt x="721" y="508"/>
                    </a:lnTo>
                    <a:lnTo>
                      <a:pt x="715" y="528"/>
                    </a:lnTo>
                    <a:lnTo>
                      <a:pt x="704" y="549"/>
                    </a:lnTo>
                    <a:lnTo>
                      <a:pt x="694" y="566"/>
                    </a:lnTo>
                    <a:lnTo>
                      <a:pt x="683" y="579"/>
                    </a:lnTo>
                    <a:lnTo>
                      <a:pt x="672" y="591"/>
                    </a:lnTo>
                    <a:lnTo>
                      <a:pt x="661" y="600"/>
                    </a:lnTo>
                    <a:lnTo>
                      <a:pt x="649" y="607"/>
                    </a:lnTo>
                    <a:lnTo>
                      <a:pt x="638" y="613"/>
                    </a:lnTo>
                    <a:lnTo>
                      <a:pt x="625" y="617"/>
                    </a:lnTo>
                    <a:lnTo>
                      <a:pt x="611" y="621"/>
                    </a:lnTo>
                    <a:lnTo>
                      <a:pt x="612" y="624"/>
                    </a:lnTo>
                    <a:lnTo>
                      <a:pt x="618" y="632"/>
                    </a:lnTo>
                    <a:lnTo>
                      <a:pt x="625" y="645"/>
                    </a:lnTo>
                    <a:lnTo>
                      <a:pt x="635" y="663"/>
                    </a:lnTo>
                    <a:lnTo>
                      <a:pt x="648" y="684"/>
                    </a:lnTo>
                    <a:lnTo>
                      <a:pt x="662" y="708"/>
                    </a:lnTo>
                    <a:lnTo>
                      <a:pt x="677" y="733"/>
                    </a:lnTo>
                    <a:lnTo>
                      <a:pt x="693" y="761"/>
                    </a:lnTo>
                    <a:lnTo>
                      <a:pt x="710" y="790"/>
                    </a:lnTo>
                    <a:lnTo>
                      <a:pt x="727" y="819"/>
                    </a:lnTo>
                    <a:lnTo>
                      <a:pt x="744" y="847"/>
                    </a:lnTo>
                    <a:lnTo>
                      <a:pt x="761" y="875"/>
                    </a:lnTo>
                    <a:lnTo>
                      <a:pt x="777" y="900"/>
                    </a:lnTo>
                    <a:lnTo>
                      <a:pt x="792" y="923"/>
                    </a:lnTo>
                    <a:lnTo>
                      <a:pt x="804" y="944"/>
                    </a:lnTo>
                    <a:lnTo>
                      <a:pt x="816" y="960"/>
                    </a:lnTo>
                    <a:lnTo>
                      <a:pt x="783" y="964"/>
                    </a:lnTo>
                    <a:lnTo>
                      <a:pt x="752" y="969"/>
                    </a:lnTo>
                    <a:lnTo>
                      <a:pt x="724" y="976"/>
                    </a:lnTo>
                    <a:lnTo>
                      <a:pt x="698" y="984"/>
                    </a:lnTo>
                    <a:lnTo>
                      <a:pt x="675" y="993"/>
                    </a:lnTo>
                    <a:lnTo>
                      <a:pt x="653" y="1004"/>
                    </a:lnTo>
                    <a:lnTo>
                      <a:pt x="634" y="1014"/>
                    </a:lnTo>
                    <a:lnTo>
                      <a:pt x="618" y="1025"/>
                    </a:lnTo>
                    <a:lnTo>
                      <a:pt x="603" y="1035"/>
                    </a:lnTo>
                    <a:lnTo>
                      <a:pt x="591" y="1045"/>
                    </a:lnTo>
                    <a:lnTo>
                      <a:pt x="580" y="1054"/>
                    </a:lnTo>
                    <a:lnTo>
                      <a:pt x="572" y="1062"/>
                    </a:lnTo>
                    <a:lnTo>
                      <a:pt x="565" y="1069"/>
                    </a:lnTo>
                    <a:lnTo>
                      <a:pt x="561" y="1074"/>
                    </a:lnTo>
                    <a:lnTo>
                      <a:pt x="558" y="1077"/>
                    </a:lnTo>
                    <a:lnTo>
                      <a:pt x="557" y="1079"/>
                    </a:lnTo>
                    <a:lnTo>
                      <a:pt x="555" y="1061"/>
                    </a:lnTo>
                    <a:lnTo>
                      <a:pt x="551" y="1038"/>
                    </a:lnTo>
                    <a:lnTo>
                      <a:pt x="547" y="1011"/>
                    </a:lnTo>
                    <a:lnTo>
                      <a:pt x="541" y="979"/>
                    </a:lnTo>
                    <a:lnTo>
                      <a:pt x="532" y="944"/>
                    </a:lnTo>
                    <a:lnTo>
                      <a:pt x="522" y="907"/>
                    </a:lnTo>
                    <a:lnTo>
                      <a:pt x="509" y="868"/>
                    </a:lnTo>
                    <a:lnTo>
                      <a:pt x="493" y="828"/>
                    </a:lnTo>
                    <a:lnTo>
                      <a:pt x="470" y="797"/>
                    </a:lnTo>
                    <a:lnTo>
                      <a:pt x="466" y="897"/>
                    </a:lnTo>
                    <a:lnTo>
                      <a:pt x="465" y="992"/>
                    </a:lnTo>
                    <a:lnTo>
                      <a:pt x="466" y="1071"/>
                    </a:lnTo>
                    <a:lnTo>
                      <a:pt x="472" y="1120"/>
                    </a:lnTo>
                    <a:lnTo>
                      <a:pt x="471" y="1120"/>
                    </a:lnTo>
                    <a:lnTo>
                      <a:pt x="466" y="1119"/>
                    </a:lnTo>
                    <a:lnTo>
                      <a:pt x="459" y="1118"/>
                    </a:lnTo>
                    <a:lnTo>
                      <a:pt x="450" y="1117"/>
                    </a:lnTo>
                    <a:lnTo>
                      <a:pt x="439" y="1115"/>
                    </a:lnTo>
                    <a:lnTo>
                      <a:pt x="424" y="1113"/>
                    </a:lnTo>
                    <a:lnTo>
                      <a:pt x="408" y="1112"/>
                    </a:lnTo>
                    <a:lnTo>
                      <a:pt x="388" y="1110"/>
                    </a:lnTo>
                    <a:lnTo>
                      <a:pt x="367" y="1107"/>
                    </a:lnTo>
                    <a:lnTo>
                      <a:pt x="346" y="1106"/>
                    </a:lnTo>
                    <a:lnTo>
                      <a:pt x="320" y="1104"/>
                    </a:lnTo>
                    <a:lnTo>
                      <a:pt x="294" y="1103"/>
                    </a:lnTo>
                    <a:lnTo>
                      <a:pt x="266" y="1102"/>
                    </a:lnTo>
                    <a:lnTo>
                      <a:pt x="236" y="1102"/>
                    </a:lnTo>
                    <a:lnTo>
                      <a:pt x="205" y="1102"/>
                    </a:lnTo>
                    <a:lnTo>
                      <a:pt x="173" y="1102"/>
                    </a:lnTo>
                    <a:lnTo>
                      <a:pt x="191" y="1060"/>
                    </a:lnTo>
                    <a:lnTo>
                      <a:pt x="207" y="1013"/>
                    </a:lnTo>
                    <a:lnTo>
                      <a:pt x="222" y="961"/>
                    </a:lnTo>
                    <a:lnTo>
                      <a:pt x="236" y="906"/>
                    </a:lnTo>
                    <a:lnTo>
                      <a:pt x="248" y="850"/>
                    </a:lnTo>
                    <a:lnTo>
                      <a:pt x="257" y="793"/>
                    </a:lnTo>
                    <a:lnTo>
                      <a:pt x="265" y="739"/>
                    </a:lnTo>
                    <a:lnTo>
                      <a:pt x="271" y="687"/>
                    </a:lnTo>
                    <a:lnTo>
                      <a:pt x="264" y="686"/>
                    </a:lnTo>
                    <a:lnTo>
                      <a:pt x="257" y="685"/>
                    </a:lnTo>
                    <a:lnTo>
                      <a:pt x="250" y="683"/>
                    </a:lnTo>
                    <a:lnTo>
                      <a:pt x="243" y="682"/>
                    </a:lnTo>
                    <a:lnTo>
                      <a:pt x="235" y="679"/>
                    </a:lnTo>
                    <a:lnTo>
                      <a:pt x="227" y="676"/>
                    </a:lnTo>
                    <a:lnTo>
                      <a:pt x="219" y="674"/>
                    </a:lnTo>
                    <a:lnTo>
                      <a:pt x="211" y="670"/>
                    </a:lnTo>
                    <a:lnTo>
                      <a:pt x="175" y="652"/>
                    </a:lnTo>
                    <a:lnTo>
                      <a:pt x="151" y="632"/>
                    </a:lnTo>
                    <a:lnTo>
                      <a:pt x="137" y="612"/>
                    </a:lnTo>
                    <a:lnTo>
                      <a:pt x="129" y="589"/>
                    </a:lnTo>
                    <a:lnTo>
                      <a:pt x="124" y="562"/>
                    </a:lnTo>
                    <a:lnTo>
                      <a:pt x="117" y="532"/>
                    </a:lnTo>
                    <a:lnTo>
                      <a:pt x="107" y="498"/>
                    </a:lnTo>
                    <a:lnTo>
                      <a:pt x="90" y="457"/>
                    </a:lnTo>
                    <a:lnTo>
                      <a:pt x="81" y="440"/>
                    </a:lnTo>
                    <a:lnTo>
                      <a:pt x="72" y="425"/>
                    </a:lnTo>
                    <a:lnTo>
                      <a:pt x="64" y="413"/>
                    </a:lnTo>
                    <a:lnTo>
                      <a:pt x="57" y="401"/>
                    </a:lnTo>
                    <a:lnTo>
                      <a:pt x="50" y="391"/>
                    </a:lnTo>
                    <a:lnTo>
                      <a:pt x="43" y="383"/>
                    </a:lnTo>
                    <a:lnTo>
                      <a:pt x="37" y="375"/>
                    </a:lnTo>
                    <a:lnTo>
                      <a:pt x="31" y="368"/>
                    </a:lnTo>
                    <a:lnTo>
                      <a:pt x="29" y="365"/>
                    </a:lnTo>
                    <a:lnTo>
                      <a:pt x="27" y="363"/>
                    </a:lnTo>
                    <a:lnTo>
                      <a:pt x="25" y="360"/>
                    </a:lnTo>
                    <a:lnTo>
                      <a:pt x="21" y="355"/>
                    </a:lnTo>
                    <a:lnTo>
                      <a:pt x="6" y="327"/>
                    </a:lnTo>
                    <a:lnTo>
                      <a:pt x="0" y="299"/>
                    </a:lnTo>
                    <a:lnTo>
                      <a:pt x="5" y="272"/>
                    </a:lnTo>
                    <a:lnTo>
                      <a:pt x="15" y="245"/>
                    </a:lnTo>
                    <a:lnTo>
                      <a:pt x="33" y="219"/>
                    </a:lnTo>
                    <a:lnTo>
                      <a:pt x="54" y="196"/>
                    </a:lnTo>
                    <a:lnTo>
                      <a:pt x="80" y="176"/>
                    </a:lnTo>
                    <a:lnTo>
                      <a:pt x="106" y="158"/>
                    </a:lnTo>
                    <a:lnTo>
                      <a:pt x="121" y="149"/>
                    </a:lnTo>
                    <a:lnTo>
                      <a:pt x="134" y="138"/>
                    </a:lnTo>
                    <a:lnTo>
                      <a:pt x="145" y="126"/>
                    </a:lnTo>
                    <a:lnTo>
                      <a:pt x="157" y="115"/>
                    </a:lnTo>
                    <a:lnTo>
                      <a:pt x="167" y="102"/>
                    </a:lnTo>
                    <a:lnTo>
                      <a:pt x="178" y="88"/>
                    </a:lnTo>
                    <a:lnTo>
                      <a:pt x="188" y="75"/>
                    </a:lnTo>
                    <a:lnTo>
                      <a:pt x="198" y="63"/>
                    </a:lnTo>
                    <a:lnTo>
                      <a:pt x="210" y="51"/>
                    </a:lnTo>
                    <a:lnTo>
                      <a:pt x="222" y="40"/>
                    </a:lnTo>
                    <a:lnTo>
                      <a:pt x="236" y="29"/>
                    </a:lnTo>
                    <a:lnTo>
                      <a:pt x="251" y="20"/>
                    </a:lnTo>
                    <a:lnTo>
                      <a:pt x="270" y="12"/>
                    </a:lnTo>
                    <a:lnTo>
                      <a:pt x="289" y="6"/>
                    </a:lnTo>
                    <a:lnTo>
                      <a:pt x="311" y="2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2" y="0"/>
                    </a:lnTo>
                    <a:lnTo>
                      <a:pt x="358" y="2"/>
                    </a:lnTo>
                    <a:lnTo>
                      <a:pt x="363" y="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80"/>
              <p:cNvSpPr>
                <a:spLocks/>
              </p:cNvSpPr>
              <p:nvPr/>
            </p:nvSpPr>
            <p:spPr bwMode="auto">
              <a:xfrm>
                <a:off x="2768" y="2100"/>
                <a:ext cx="322" cy="334"/>
              </a:xfrm>
              <a:custGeom>
                <a:avLst/>
                <a:gdLst>
                  <a:gd name="T0" fmla="*/ 344 w 643"/>
                  <a:gd name="T1" fmla="*/ 5 h 667"/>
                  <a:gd name="T2" fmla="*/ 360 w 643"/>
                  <a:gd name="T3" fmla="*/ 36 h 667"/>
                  <a:gd name="T4" fmla="*/ 390 w 643"/>
                  <a:gd name="T5" fmla="*/ 92 h 667"/>
                  <a:gd name="T6" fmla="*/ 430 w 643"/>
                  <a:gd name="T7" fmla="*/ 166 h 667"/>
                  <a:gd name="T8" fmla="*/ 476 w 643"/>
                  <a:gd name="T9" fmla="*/ 250 h 667"/>
                  <a:gd name="T10" fmla="*/ 526 w 643"/>
                  <a:gd name="T11" fmla="*/ 337 h 667"/>
                  <a:gd name="T12" fmla="*/ 575 w 643"/>
                  <a:gd name="T13" fmla="*/ 420 h 667"/>
                  <a:gd name="T14" fmla="*/ 623 w 643"/>
                  <a:gd name="T15" fmla="*/ 493 h 667"/>
                  <a:gd name="T16" fmla="*/ 621 w 643"/>
                  <a:gd name="T17" fmla="*/ 522 h 667"/>
                  <a:gd name="T18" fmla="*/ 579 w 643"/>
                  <a:gd name="T19" fmla="*/ 529 h 667"/>
                  <a:gd name="T20" fmla="*/ 536 w 643"/>
                  <a:gd name="T21" fmla="*/ 543 h 667"/>
                  <a:gd name="T22" fmla="*/ 497 w 643"/>
                  <a:gd name="T23" fmla="*/ 562 h 667"/>
                  <a:gd name="T24" fmla="*/ 463 w 643"/>
                  <a:gd name="T25" fmla="*/ 584 h 667"/>
                  <a:gd name="T26" fmla="*/ 435 w 643"/>
                  <a:gd name="T27" fmla="*/ 606 h 667"/>
                  <a:gd name="T28" fmla="*/ 414 w 643"/>
                  <a:gd name="T29" fmla="*/ 622 h 667"/>
                  <a:gd name="T30" fmla="*/ 403 w 643"/>
                  <a:gd name="T31" fmla="*/ 633 h 667"/>
                  <a:gd name="T32" fmla="*/ 397 w 643"/>
                  <a:gd name="T33" fmla="*/ 614 h 667"/>
                  <a:gd name="T34" fmla="*/ 379 w 643"/>
                  <a:gd name="T35" fmla="*/ 559 h 667"/>
                  <a:gd name="T36" fmla="*/ 351 w 643"/>
                  <a:gd name="T37" fmla="*/ 485 h 667"/>
                  <a:gd name="T38" fmla="*/ 317 w 643"/>
                  <a:gd name="T39" fmla="*/ 401 h 667"/>
                  <a:gd name="T40" fmla="*/ 294 w 643"/>
                  <a:gd name="T41" fmla="*/ 455 h 667"/>
                  <a:gd name="T42" fmla="*/ 292 w 643"/>
                  <a:gd name="T43" fmla="*/ 620 h 667"/>
                  <a:gd name="T44" fmla="*/ 296 w 643"/>
                  <a:gd name="T45" fmla="*/ 667 h 667"/>
                  <a:gd name="T46" fmla="*/ 281 w 643"/>
                  <a:gd name="T47" fmla="*/ 665 h 667"/>
                  <a:gd name="T48" fmla="*/ 253 w 643"/>
                  <a:gd name="T49" fmla="*/ 661 h 667"/>
                  <a:gd name="T50" fmla="*/ 217 w 643"/>
                  <a:gd name="T51" fmla="*/ 658 h 667"/>
                  <a:gd name="T52" fmla="*/ 172 w 643"/>
                  <a:gd name="T53" fmla="*/ 654 h 667"/>
                  <a:gd name="T54" fmla="*/ 123 w 643"/>
                  <a:gd name="T55" fmla="*/ 651 h 667"/>
                  <a:gd name="T56" fmla="*/ 73 w 643"/>
                  <a:gd name="T57" fmla="*/ 649 h 667"/>
                  <a:gd name="T58" fmla="*/ 23 w 643"/>
                  <a:gd name="T59" fmla="*/ 649 h 667"/>
                  <a:gd name="T60" fmla="*/ 31 w 643"/>
                  <a:gd name="T61" fmla="*/ 572 h 667"/>
                  <a:gd name="T62" fmla="*/ 73 w 643"/>
                  <a:gd name="T63" fmla="*/ 381 h 667"/>
                  <a:gd name="T64" fmla="*/ 93 w 643"/>
                  <a:gd name="T65" fmla="*/ 195 h 667"/>
                  <a:gd name="T66" fmla="*/ 100 w 643"/>
                  <a:gd name="T67" fmla="*/ 76 h 667"/>
                  <a:gd name="T68" fmla="*/ 160 w 643"/>
                  <a:gd name="T69" fmla="*/ 48 h 667"/>
                  <a:gd name="T70" fmla="*/ 342 w 643"/>
                  <a:gd name="T71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43" h="667">
                    <a:moveTo>
                      <a:pt x="342" y="0"/>
                    </a:moveTo>
                    <a:lnTo>
                      <a:pt x="344" y="5"/>
                    </a:lnTo>
                    <a:lnTo>
                      <a:pt x="350" y="16"/>
                    </a:lnTo>
                    <a:lnTo>
                      <a:pt x="360" y="36"/>
                    </a:lnTo>
                    <a:lnTo>
                      <a:pt x="374" y="61"/>
                    </a:lnTo>
                    <a:lnTo>
                      <a:pt x="390" y="92"/>
                    </a:lnTo>
                    <a:lnTo>
                      <a:pt x="409" y="126"/>
                    </a:lnTo>
                    <a:lnTo>
                      <a:pt x="430" y="166"/>
                    </a:lnTo>
                    <a:lnTo>
                      <a:pt x="452" y="206"/>
                    </a:lnTo>
                    <a:lnTo>
                      <a:pt x="476" y="250"/>
                    </a:lnTo>
                    <a:lnTo>
                      <a:pt x="501" y="293"/>
                    </a:lnTo>
                    <a:lnTo>
                      <a:pt x="526" y="337"/>
                    </a:lnTo>
                    <a:lnTo>
                      <a:pt x="551" y="380"/>
                    </a:lnTo>
                    <a:lnTo>
                      <a:pt x="575" y="420"/>
                    </a:lnTo>
                    <a:lnTo>
                      <a:pt x="600" y="459"/>
                    </a:lnTo>
                    <a:lnTo>
                      <a:pt x="623" y="493"/>
                    </a:lnTo>
                    <a:lnTo>
                      <a:pt x="643" y="523"/>
                    </a:lnTo>
                    <a:lnTo>
                      <a:pt x="621" y="522"/>
                    </a:lnTo>
                    <a:lnTo>
                      <a:pt x="601" y="524"/>
                    </a:lnTo>
                    <a:lnTo>
                      <a:pt x="579" y="529"/>
                    </a:lnTo>
                    <a:lnTo>
                      <a:pt x="557" y="535"/>
                    </a:lnTo>
                    <a:lnTo>
                      <a:pt x="536" y="543"/>
                    </a:lnTo>
                    <a:lnTo>
                      <a:pt x="517" y="553"/>
                    </a:lnTo>
                    <a:lnTo>
                      <a:pt x="497" y="562"/>
                    </a:lnTo>
                    <a:lnTo>
                      <a:pt x="480" y="574"/>
                    </a:lnTo>
                    <a:lnTo>
                      <a:pt x="463" y="584"/>
                    </a:lnTo>
                    <a:lnTo>
                      <a:pt x="448" y="596"/>
                    </a:lnTo>
                    <a:lnTo>
                      <a:pt x="435" y="606"/>
                    </a:lnTo>
                    <a:lnTo>
                      <a:pt x="424" y="614"/>
                    </a:lnTo>
                    <a:lnTo>
                      <a:pt x="414" y="622"/>
                    </a:lnTo>
                    <a:lnTo>
                      <a:pt x="407" y="628"/>
                    </a:lnTo>
                    <a:lnTo>
                      <a:pt x="403" y="633"/>
                    </a:lnTo>
                    <a:lnTo>
                      <a:pt x="402" y="634"/>
                    </a:lnTo>
                    <a:lnTo>
                      <a:pt x="397" y="614"/>
                    </a:lnTo>
                    <a:lnTo>
                      <a:pt x="390" y="589"/>
                    </a:lnTo>
                    <a:lnTo>
                      <a:pt x="379" y="559"/>
                    </a:lnTo>
                    <a:lnTo>
                      <a:pt x="366" y="524"/>
                    </a:lnTo>
                    <a:lnTo>
                      <a:pt x="351" y="485"/>
                    </a:lnTo>
                    <a:lnTo>
                      <a:pt x="334" y="444"/>
                    </a:lnTo>
                    <a:lnTo>
                      <a:pt x="317" y="401"/>
                    </a:lnTo>
                    <a:lnTo>
                      <a:pt x="297" y="357"/>
                    </a:lnTo>
                    <a:lnTo>
                      <a:pt x="294" y="455"/>
                    </a:lnTo>
                    <a:lnTo>
                      <a:pt x="291" y="546"/>
                    </a:lnTo>
                    <a:lnTo>
                      <a:pt x="292" y="620"/>
                    </a:lnTo>
                    <a:lnTo>
                      <a:pt x="298" y="667"/>
                    </a:lnTo>
                    <a:lnTo>
                      <a:pt x="296" y="667"/>
                    </a:lnTo>
                    <a:lnTo>
                      <a:pt x="290" y="666"/>
                    </a:lnTo>
                    <a:lnTo>
                      <a:pt x="281" y="665"/>
                    </a:lnTo>
                    <a:lnTo>
                      <a:pt x="268" y="664"/>
                    </a:lnTo>
                    <a:lnTo>
                      <a:pt x="253" y="661"/>
                    </a:lnTo>
                    <a:lnTo>
                      <a:pt x="236" y="660"/>
                    </a:lnTo>
                    <a:lnTo>
                      <a:pt x="217" y="658"/>
                    </a:lnTo>
                    <a:lnTo>
                      <a:pt x="195" y="656"/>
                    </a:lnTo>
                    <a:lnTo>
                      <a:pt x="172" y="654"/>
                    </a:lnTo>
                    <a:lnTo>
                      <a:pt x="148" y="652"/>
                    </a:lnTo>
                    <a:lnTo>
                      <a:pt x="123" y="651"/>
                    </a:lnTo>
                    <a:lnTo>
                      <a:pt x="98" y="650"/>
                    </a:lnTo>
                    <a:lnTo>
                      <a:pt x="73" y="649"/>
                    </a:lnTo>
                    <a:lnTo>
                      <a:pt x="47" y="649"/>
                    </a:lnTo>
                    <a:lnTo>
                      <a:pt x="23" y="649"/>
                    </a:lnTo>
                    <a:lnTo>
                      <a:pt x="0" y="650"/>
                    </a:lnTo>
                    <a:lnTo>
                      <a:pt x="31" y="572"/>
                    </a:lnTo>
                    <a:lnTo>
                      <a:pt x="54" y="480"/>
                    </a:lnTo>
                    <a:lnTo>
                      <a:pt x="73" y="381"/>
                    </a:lnTo>
                    <a:lnTo>
                      <a:pt x="85" y="284"/>
                    </a:lnTo>
                    <a:lnTo>
                      <a:pt x="93" y="195"/>
                    </a:lnTo>
                    <a:lnTo>
                      <a:pt x="98" y="124"/>
                    </a:lnTo>
                    <a:lnTo>
                      <a:pt x="100" y="76"/>
                    </a:lnTo>
                    <a:lnTo>
                      <a:pt x="100" y="57"/>
                    </a:lnTo>
                    <a:lnTo>
                      <a:pt x="160" y="48"/>
                    </a:lnTo>
                    <a:lnTo>
                      <a:pt x="150" y="24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2E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81"/>
              <p:cNvSpPr>
                <a:spLocks/>
              </p:cNvSpPr>
              <p:nvPr/>
            </p:nvSpPr>
            <p:spPr bwMode="auto">
              <a:xfrm>
                <a:off x="2813" y="2118"/>
                <a:ext cx="76" cy="311"/>
              </a:xfrm>
              <a:custGeom>
                <a:avLst/>
                <a:gdLst>
                  <a:gd name="T0" fmla="*/ 0 w 152"/>
                  <a:gd name="T1" fmla="*/ 615 h 623"/>
                  <a:gd name="T2" fmla="*/ 14 w 152"/>
                  <a:gd name="T3" fmla="*/ 615 h 623"/>
                  <a:gd name="T4" fmla="*/ 28 w 152"/>
                  <a:gd name="T5" fmla="*/ 616 h 623"/>
                  <a:gd name="T6" fmla="*/ 43 w 152"/>
                  <a:gd name="T7" fmla="*/ 617 h 623"/>
                  <a:gd name="T8" fmla="*/ 59 w 152"/>
                  <a:gd name="T9" fmla="*/ 618 h 623"/>
                  <a:gd name="T10" fmla="*/ 74 w 152"/>
                  <a:gd name="T11" fmla="*/ 619 h 623"/>
                  <a:gd name="T12" fmla="*/ 89 w 152"/>
                  <a:gd name="T13" fmla="*/ 620 h 623"/>
                  <a:gd name="T14" fmla="*/ 101 w 152"/>
                  <a:gd name="T15" fmla="*/ 622 h 623"/>
                  <a:gd name="T16" fmla="*/ 114 w 152"/>
                  <a:gd name="T17" fmla="*/ 623 h 623"/>
                  <a:gd name="T18" fmla="*/ 115 w 152"/>
                  <a:gd name="T19" fmla="*/ 572 h 623"/>
                  <a:gd name="T20" fmla="*/ 120 w 152"/>
                  <a:gd name="T21" fmla="*/ 490 h 623"/>
                  <a:gd name="T22" fmla="*/ 125 w 152"/>
                  <a:gd name="T23" fmla="*/ 389 h 623"/>
                  <a:gd name="T24" fmla="*/ 133 w 152"/>
                  <a:gd name="T25" fmla="*/ 280 h 623"/>
                  <a:gd name="T26" fmla="*/ 140 w 152"/>
                  <a:gd name="T27" fmla="*/ 175 h 623"/>
                  <a:gd name="T28" fmla="*/ 146 w 152"/>
                  <a:gd name="T29" fmla="*/ 86 h 623"/>
                  <a:gd name="T30" fmla="*/ 151 w 152"/>
                  <a:gd name="T31" fmla="*/ 23 h 623"/>
                  <a:gd name="T32" fmla="*/ 152 w 152"/>
                  <a:gd name="T33" fmla="*/ 0 h 623"/>
                  <a:gd name="T34" fmla="*/ 78 w 152"/>
                  <a:gd name="T35" fmla="*/ 13 h 623"/>
                  <a:gd name="T36" fmla="*/ 77 w 152"/>
                  <a:gd name="T37" fmla="*/ 27 h 623"/>
                  <a:gd name="T38" fmla="*/ 75 w 152"/>
                  <a:gd name="T39" fmla="*/ 64 h 623"/>
                  <a:gd name="T40" fmla="*/ 70 w 152"/>
                  <a:gd name="T41" fmla="*/ 124 h 623"/>
                  <a:gd name="T42" fmla="*/ 63 w 152"/>
                  <a:gd name="T43" fmla="*/ 199 h 623"/>
                  <a:gd name="T44" fmla="*/ 53 w 152"/>
                  <a:gd name="T45" fmla="*/ 290 h 623"/>
                  <a:gd name="T46" fmla="*/ 39 w 152"/>
                  <a:gd name="T47" fmla="*/ 392 h 623"/>
                  <a:gd name="T48" fmla="*/ 22 w 152"/>
                  <a:gd name="T49" fmla="*/ 501 h 623"/>
                  <a:gd name="T50" fmla="*/ 0 w 152"/>
                  <a:gd name="T51" fmla="*/ 615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2" h="623">
                    <a:moveTo>
                      <a:pt x="0" y="615"/>
                    </a:moveTo>
                    <a:lnTo>
                      <a:pt x="14" y="615"/>
                    </a:lnTo>
                    <a:lnTo>
                      <a:pt x="28" y="616"/>
                    </a:lnTo>
                    <a:lnTo>
                      <a:pt x="43" y="617"/>
                    </a:lnTo>
                    <a:lnTo>
                      <a:pt x="59" y="618"/>
                    </a:lnTo>
                    <a:lnTo>
                      <a:pt x="74" y="619"/>
                    </a:lnTo>
                    <a:lnTo>
                      <a:pt x="89" y="620"/>
                    </a:lnTo>
                    <a:lnTo>
                      <a:pt x="101" y="622"/>
                    </a:lnTo>
                    <a:lnTo>
                      <a:pt x="114" y="623"/>
                    </a:lnTo>
                    <a:lnTo>
                      <a:pt x="115" y="572"/>
                    </a:lnTo>
                    <a:lnTo>
                      <a:pt x="120" y="490"/>
                    </a:lnTo>
                    <a:lnTo>
                      <a:pt x="125" y="389"/>
                    </a:lnTo>
                    <a:lnTo>
                      <a:pt x="133" y="280"/>
                    </a:lnTo>
                    <a:lnTo>
                      <a:pt x="140" y="175"/>
                    </a:lnTo>
                    <a:lnTo>
                      <a:pt x="146" y="86"/>
                    </a:lnTo>
                    <a:lnTo>
                      <a:pt x="151" y="23"/>
                    </a:lnTo>
                    <a:lnTo>
                      <a:pt x="152" y="0"/>
                    </a:lnTo>
                    <a:lnTo>
                      <a:pt x="78" y="13"/>
                    </a:lnTo>
                    <a:lnTo>
                      <a:pt x="77" y="27"/>
                    </a:lnTo>
                    <a:lnTo>
                      <a:pt x="75" y="64"/>
                    </a:lnTo>
                    <a:lnTo>
                      <a:pt x="70" y="124"/>
                    </a:lnTo>
                    <a:lnTo>
                      <a:pt x="63" y="199"/>
                    </a:lnTo>
                    <a:lnTo>
                      <a:pt x="53" y="290"/>
                    </a:lnTo>
                    <a:lnTo>
                      <a:pt x="39" y="392"/>
                    </a:lnTo>
                    <a:lnTo>
                      <a:pt x="22" y="501"/>
                    </a:lnTo>
                    <a:lnTo>
                      <a:pt x="0" y="615"/>
                    </a:lnTo>
                    <a:close/>
                  </a:path>
                </a:pathLst>
              </a:custGeom>
              <a:solidFill>
                <a:srgbClr val="CCF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82"/>
              <p:cNvSpPr>
                <a:spLocks/>
              </p:cNvSpPr>
              <p:nvPr/>
            </p:nvSpPr>
            <p:spPr bwMode="auto">
              <a:xfrm>
                <a:off x="2881" y="2104"/>
                <a:ext cx="161" cy="283"/>
              </a:xfrm>
              <a:custGeom>
                <a:avLst/>
                <a:gdLst>
                  <a:gd name="T0" fmla="*/ 323 w 323"/>
                  <a:gd name="T1" fmla="*/ 531 h 567"/>
                  <a:gd name="T2" fmla="*/ 314 w 323"/>
                  <a:gd name="T3" fmla="*/ 535 h 567"/>
                  <a:gd name="T4" fmla="*/ 305 w 323"/>
                  <a:gd name="T5" fmla="*/ 539 h 567"/>
                  <a:gd name="T6" fmla="*/ 297 w 323"/>
                  <a:gd name="T7" fmla="*/ 543 h 567"/>
                  <a:gd name="T8" fmla="*/ 287 w 323"/>
                  <a:gd name="T9" fmla="*/ 547 h 567"/>
                  <a:gd name="T10" fmla="*/ 278 w 323"/>
                  <a:gd name="T11" fmla="*/ 552 h 567"/>
                  <a:gd name="T12" fmla="*/ 270 w 323"/>
                  <a:gd name="T13" fmla="*/ 557 h 567"/>
                  <a:gd name="T14" fmla="*/ 262 w 323"/>
                  <a:gd name="T15" fmla="*/ 562 h 567"/>
                  <a:gd name="T16" fmla="*/ 254 w 323"/>
                  <a:gd name="T17" fmla="*/ 567 h 567"/>
                  <a:gd name="T18" fmla="*/ 250 w 323"/>
                  <a:gd name="T19" fmla="*/ 560 h 567"/>
                  <a:gd name="T20" fmla="*/ 242 w 323"/>
                  <a:gd name="T21" fmla="*/ 542 h 567"/>
                  <a:gd name="T22" fmla="*/ 230 w 323"/>
                  <a:gd name="T23" fmla="*/ 514 h 567"/>
                  <a:gd name="T24" fmla="*/ 214 w 323"/>
                  <a:gd name="T25" fmla="*/ 478 h 567"/>
                  <a:gd name="T26" fmla="*/ 194 w 323"/>
                  <a:gd name="T27" fmla="*/ 436 h 567"/>
                  <a:gd name="T28" fmla="*/ 172 w 323"/>
                  <a:gd name="T29" fmla="*/ 389 h 567"/>
                  <a:gd name="T30" fmla="*/ 149 w 323"/>
                  <a:gd name="T31" fmla="*/ 338 h 567"/>
                  <a:gd name="T32" fmla="*/ 126 w 323"/>
                  <a:gd name="T33" fmla="*/ 285 h 567"/>
                  <a:gd name="T34" fmla="*/ 102 w 323"/>
                  <a:gd name="T35" fmla="*/ 233 h 567"/>
                  <a:gd name="T36" fmla="*/ 79 w 323"/>
                  <a:gd name="T37" fmla="*/ 183 h 567"/>
                  <a:gd name="T38" fmla="*/ 58 w 323"/>
                  <a:gd name="T39" fmla="*/ 136 h 567"/>
                  <a:gd name="T40" fmla="*/ 39 w 323"/>
                  <a:gd name="T41" fmla="*/ 94 h 567"/>
                  <a:gd name="T42" fmla="*/ 23 w 323"/>
                  <a:gd name="T43" fmla="*/ 59 h 567"/>
                  <a:gd name="T44" fmla="*/ 10 w 323"/>
                  <a:gd name="T45" fmla="*/ 31 h 567"/>
                  <a:gd name="T46" fmla="*/ 2 w 323"/>
                  <a:gd name="T47" fmla="*/ 12 h 567"/>
                  <a:gd name="T48" fmla="*/ 0 w 323"/>
                  <a:gd name="T49" fmla="*/ 7 h 567"/>
                  <a:gd name="T50" fmla="*/ 56 w 323"/>
                  <a:gd name="T51" fmla="*/ 0 h 567"/>
                  <a:gd name="T52" fmla="*/ 60 w 323"/>
                  <a:gd name="T53" fmla="*/ 6 h 567"/>
                  <a:gd name="T54" fmla="*/ 68 w 323"/>
                  <a:gd name="T55" fmla="*/ 23 h 567"/>
                  <a:gd name="T56" fmla="*/ 80 w 323"/>
                  <a:gd name="T57" fmla="*/ 49 h 567"/>
                  <a:gd name="T58" fmla="*/ 98 w 323"/>
                  <a:gd name="T59" fmla="*/ 83 h 567"/>
                  <a:gd name="T60" fmla="*/ 118 w 323"/>
                  <a:gd name="T61" fmla="*/ 123 h 567"/>
                  <a:gd name="T62" fmla="*/ 140 w 323"/>
                  <a:gd name="T63" fmla="*/ 168 h 567"/>
                  <a:gd name="T64" fmla="*/ 164 w 323"/>
                  <a:gd name="T65" fmla="*/ 216 h 567"/>
                  <a:gd name="T66" fmla="*/ 190 w 323"/>
                  <a:gd name="T67" fmla="*/ 266 h 567"/>
                  <a:gd name="T68" fmla="*/ 215 w 323"/>
                  <a:gd name="T69" fmla="*/ 316 h 567"/>
                  <a:gd name="T70" fmla="*/ 239 w 323"/>
                  <a:gd name="T71" fmla="*/ 363 h 567"/>
                  <a:gd name="T72" fmla="*/ 261 w 323"/>
                  <a:gd name="T73" fmla="*/ 408 h 567"/>
                  <a:gd name="T74" fmla="*/ 282 w 323"/>
                  <a:gd name="T75" fmla="*/ 448 h 567"/>
                  <a:gd name="T76" fmla="*/ 299 w 323"/>
                  <a:gd name="T77" fmla="*/ 483 h 567"/>
                  <a:gd name="T78" fmla="*/ 311 w 323"/>
                  <a:gd name="T79" fmla="*/ 508 h 567"/>
                  <a:gd name="T80" fmla="*/ 320 w 323"/>
                  <a:gd name="T81" fmla="*/ 526 h 567"/>
                  <a:gd name="T82" fmla="*/ 323 w 323"/>
                  <a:gd name="T83" fmla="*/ 531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3" h="567">
                    <a:moveTo>
                      <a:pt x="323" y="531"/>
                    </a:moveTo>
                    <a:lnTo>
                      <a:pt x="314" y="535"/>
                    </a:lnTo>
                    <a:lnTo>
                      <a:pt x="305" y="539"/>
                    </a:lnTo>
                    <a:lnTo>
                      <a:pt x="297" y="543"/>
                    </a:lnTo>
                    <a:lnTo>
                      <a:pt x="287" y="547"/>
                    </a:lnTo>
                    <a:lnTo>
                      <a:pt x="278" y="552"/>
                    </a:lnTo>
                    <a:lnTo>
                      <a:pt x="270" y="557"/>
                    </a:lnTo>
                    <a:lnTo>
                      <a:pt x="262" y="562"/>
                    </a:lnTo>
                    <a:lnTo>
                      <a:pt x="254" y="567"/>
                    </a:lnTo>
                    <a:lnTo>
                      <a:pt x="250" y="560"/>
                    </a:lnTo>
                    <a:lnTo>
                      <a:pt x="242" y="542"/>
                    </a:lnTo>
                    <a:lnTo>
                      <a:pt x="230" y="514"/>
                    </a:lnTo>
                    <a:lnTo>
                      <a:pt x="214" y="478"/>
                    </a:lnTo>
                    <a:lnTo>
                      <a:pt x="194" y="436"/>
                    </a:lnTo>
                    <a:lnTo>
                      <a:pt x="172" y="389"/>
                    </a:lnTo>
                    <a:lnTo>
                      <a:pt x="149" y="338"/>
                    </a:lnTo>
                    <a:lnTo>
                      <a:pt x="126" y="285"/>
                    </a:lnTo>
                    <a:lnTo>
                      <a:pt x="102" y="233"/>
                    </a:lnTo>
                    <a:lnTo>
                      <a:pt x="79" y="183"/>
                    </a:lnTo>
                    <a:lnTo>
                      <a:pt x="58" y="136"/>
                    </a:lnTo>
                    <a:lnTo>
                      <a:pt x="39" y="94"/>
                    </a:lnTo>
                    <a:lnTo>
                      <a:pt x="23" y="59"/>
                    </a:lnTo>
                    <a:lnTo>
                      <a:pt x="10" y="31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56" y="0"/>
                    </a:lnTo>
                    <a:lnTo>
                      <a:pt x="60" y="6"/>
                    </a:lnTo>
                    <a:lnTo>
                      <a:pt x="68" y="23"/>
                    </a:lnTo>
                    <a:lnTo>
                      <a:pt x="80" y="49"/>
                    </a:lnTo>
                    <a:lnTo>
                      <a:pt x="98" y="83"/>
                    </a:lnTo>
                    <a:lnTo>
                      <a:pt x="118" y="123"/>
                    </a:lnTo>
                    <a:lnTo>
                      <a:pt x="140" y="168"/>
                    </a:lnTo>
                    <a:lnTo>
                      <a:pt x="164" y="216"/>
                    </a:lnTo>
                    <a:lnTo>
                      <a:pt x="190" y="266"/>
                    </a:lnTo>
                    <a:lnTo>
                      <a:pt x="215" y="316"/>
                    </a:lnTo>
                    <a:lnTo>
                      <a:pt x="239" y="363"/>
                    </a:lnTo>
                    <a:lnTo>
                      <a:pt x="261" y="408"/>
                    </a:lnTo>
                    <a:lnTo>
                      <a:pt x="282" y="448"/>
                    </a:lnTo>
                    <a:lnTo>
                      <a:pt x="299" y="483"/>
                    </a:lnTo>
                    <a:lnTo>
                      <a:pt x="311" y="508"/>
                    </a:lnTo>
                    <a:lnTo>
                      <a:pt x="320" y="526"/>
                    </a:lnTo>
                    <a:lnTo>
                      <a:pt x="323" y="531"/>
                    </a:lnTo>
                    <a:close/>
                  </a:path>
                </a:pathLst>
              </a:custGeom>
              <a:solidFill>
                <a:srgbClr val="CCF9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83"/>
              <p:cNvSpPr>
                <a:spLocks/>
              </p:cNvSpPr>
              <p:nvPr/>
            </p:nvSpPr>
            <p:spPr bwMode="auto">
              <a:xfrm>
                <a:off x="2806" y="2094"/>
                <a:ext cx="185" cy="209"/>
              </a:xfrm>
              <a:custGeom>
                <a:avLst/>
                <a:gdLst>
                  <a:gd name="T0" fmla="*/ 256 w 371"/>
                  <a:gd name="T1" fmla="*/ 223 h 418"/>
                  <a:gd name="T2" fmla="*/ 242 w 371"/>
                  <a:gd name="T3" fmla="*/ 418 h 418"/>
                  <a:gd name="T4" fmla="*/ 220 w 371"/>
                  <a:gd name="T5" fmla="*/ 374 h 418"/>
                  <a:gd name="T6" fmla="*/ 230 w 371"/>
                  <a:gd name="T7" fmla="*/ 229 h 418"/>
                  <a:gd name="T8" fmla="*/ 229 w 371"/>
                  <a:gd name="T9" fmla="*/ 230 h 418"/>
                  <a:gd name="T10" fmla="*/ 224 w 371"/>
                  <a:gd name="T11" fmla="*/ 232 h 418"/>
                  <a:gd name="T12" fmla="*/ 218 w 371"/>
                  <a:gd name="T13" fmla="*/ 234 h 418"/>
                  <a:gd name="T14" fmla="*/ 208 w 371"/>
                  <a:gd name="T15" fmla="*/ 237 h 418"/>
                  <a:gd name="T16" fmla="*/ 197 w 371"/>
                  <a:gd name="T17" fmla="*/ 242 h 418"/>
                  <a:gd name="T18" fmla="*/ 184 w 371"/>
                  <a:gd name="T19" fmla="*/ 246 h 418"/>
                  <a:gd name="T20" fmla="*/ 169 w 371"/>
                  <a:gd name="T21" fmla="*/ 251 h 418"/>
                  <a:gd name="T22" fmla="*/ 153 w 371"/>
                  <a:gd name="T23" fmla="*/ 256 h 418"/>
                  <a:gd name="T24" fmla="*/ 136 w 371"/>
                  <a:gd name="T25" fmla="*/ 260 h 418"/>
                  <a:gd name="T26" fmla="*/ 119 w 371"/>
                  <a:gd name="T27" fmla="*/ 265 h 418"/>
                  <a:gd name="T28" fmla="*/ 100 w 371"/>
                  <a:gd name="T29" fmla="*/ 268 h 418"/>
                  <a:gd name="T30" fmla="*/ 82 w 371"/>
                  <a:gd name="T31" fmla="*/ 272 h 418"/>
                  <a:gd name="T32" fmla="*/ 63 w 371"/>
                  <a:gd name="T33" fmla="*/ 274 h 418"/>
                  <a:gd name="T34" fmla="*/ 46 w 371"/>
                  <a:gd name="T35" fmla="*/ 275 h 418"/>
                  <a:gd name="T36" fmla="*/ 28 w 371"/>
                  <a:gd name="T37" fmla="*/ 275 h 418"/>
                  <a:gd name="T38" fmla="*/ 12 w 371"/>
                  <a:gd name="T39" fmla="*/ 274 h 418"/>
                  <a:gd name="T40" fmla="*/ 14 w 371"/>
                  <a:gd name="T41" fmla="*/ 250 h 418"/>
                  <a:gd name="T42" fmla="*/ 17 w 371"/>
                  <a:gd name="T43" fmla="*/ 195 h 418"/>
                  <a:gd name="T44" fmla="*/ 22 w 371"/>
                  <a:gd name="T45" fmla="*/ 141 h 418"/>
                  <a:gd name="T46" fmla="*/ 23 w 371"/>
                  <a:gd name="T47" fmla="*/ 115 h 418"/>
                  <a:gd name="T48" fmla="*/ 7 w 371"/>
                  <a:gd name="T49" fmla="*/ 104 h 418"/>
                  <a:gd name="T50" fmla="*/ 0 w 371"/>
                  <a:gd name="T51" fmla="*/ 91 h 418"/>
                  <a:gd name="T52" fmla="*/ 1 w 371"/>
                  <a:gd name="T53" fmla="*/ 79 h 418"/>
                  <a:gd name="T54" fmla="*/ 8 w 371"/>
                  <a:gd name="T55" fmla="*/ 64 h 418"/>
                  <a:gd name="T56" fmla="*/ 23 w 371"/>
                  <a:gd name="T57" fmla="*/ 51 h 418"/>
                  <a:gd name="T58" fmla="*/ 42 w 371"/>
                  <a:gd name="T59" fmla="*/ 37 h 418"/>
                  <a:gd name="T60" fmla="*/ 65 w 371"/>
                  <a:gd name="T61" fmla="*/ 26 h 418"/>
                  <a:gd name="T62" fmla="*/ 91 w 371"/>
                  <a:gd name="T63" fmla="*/ 15 h 418"/>
                  <a:gd name="T64" fmla="*/ 119 w 371"/>
                  <a:gd name="T65" fmla="*/ 7 h 418"/>
                  <a:gd name="T66" fmla="*/ 147 w 371"/>
                  <a:gd name="T67" fmla="*/ 3 h 418"/>
                  <a:gd name="T68" fmla="*/ 177 w 371"/>
                  <a:gd name="T69" fmla="*/ 0 h 418"/>
                  <a:gd name="T70" fmla="*/ 205 w 371"/>
                  <a:gd name="T71" fmla="*/ 1 h 418"/>
                  <a:gd name="T72" fmla="*/ 231 w 371"/>
                  <a:gd name="T73" fmla="*/ 8 h 418"/>
                  <a:gd name="T74" fmla="*/ 256 w 371"/>
                  <a:gd name="T75" fmla="*/ 19 h 418"/>
                  <a:gd name="T76" fmla="*/ 275 w 371"/>
                  <a:gd name="T77" fmla="*/ 35 h 418"/>
                  <a:gd name="T78" fmla="*/ 290 w 371"/>
                  <a:gd name="T79" fmla="*/ 57 h 418"/>
                  <a:gd name="T80" fmla="*/ 299 w 371"/>
                  <a:gd name="T81" fmla="*/ 75 h 418"/>
                  <a:gd name="T82" fmla="*/ 307 w 371"/>
                  <a:gd name="T83" fmla="*/ 91 h 418"/>
                  <a:gd name="T84" fmla="*/ 315 w 371"/>
                  <a:gd name="T85" fmla="*/ 106 h 418"/>
                  <a:gd name="T86" fmla="*/ 325 w 371"/>
                  <a:gd name="T87" fmla="*/ 122 h 418"/>
                  <a:gd name="T88" fmla="*/ 334 w 371"/>
                  <a:gd name="T89" fmla="*/ 138 h 418"/>
                  <a:gd name="T90" fmla="*/ 344 w 371"/>
                  <a:gd name="T91" fmla="*/ 158 h 418"/>
                  <a:gd name="T92" fmla="*/ 357 w 371"/>
                  <a:gd name="T93" fmla="*/ 180 h 418"/>
                  <a:gd name="T94" fmla="*/ 371 w 371"/>
                  <a:gd name="T95" fmla="*/ 206 h 418"/>
                  <a:gd name="T96" fmla="*/ 358 w 371"/>
                  <a:gd name="T97" fmla="*/ 208 h 418"/>
                  <a:gd name="T98" fmla="*/ 345 w 371"/>
                  <a:gd name="T99" fmla="*/ 210 h 418"/>
                  <a:gd name="T100" fmla="*/ 331 w 371"/>
                  <a:gd name="T101" fmla="*/ 212 h 418"/>
                  <a:gd name="T102" fmla="*/ 318 w 371"/>
                  <a:gd name="T103" fmla="*/ 214 h 418"/>
                  <a:gd name="T104" fmla="*/ 303 w 371"/>
                  <a:gd name="T105" fmla="*/ 215 h 418"/>
                  <a:gd name="T106" fmla="*/ 288 w 371"/>
                  <a:gd name="T107" fmla="*/ 218 h 418"/>
                  <a:gd name="T108" fmla="*/ 272 w 371"/>
                  <a:gd name="T109" fmla="*/ 221 h 418"/>
                  <a:gd name="T110" fmla="*/ 256 w 371"/>
                  <a:gd name="T111" fmla="*/ 223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1" h="418">
                    <a:moveTo>
                      <a:pt x="256" y="223"/>
                    </a:moveTo>
                    <a:lnTo>
                      <a:pt x="242" y="418"/>
                    </a:lnTo>
                    <a:lnTo>
                      <a:pt x="220" y="374"/>
                    </a:lnTo>
                    <a:lnTo>
                      <a:pt x="230" y="229"/>
                    </a:lnTo>
                    <a:lnTo>
                      <a:pt x="229" y="230"/>
                    </a:lnTo>
                    <a:lnTo>
                      <a:pt x="224" y="232"/>
                    </a:lnTo>
                    <a:lnTo>
                      <a:pt x="218" y="234"/>
                    </a:lnTo>
                    <a:lnTo>
                      <a:pt x="208" y="237"/>
                    </a:lnTo>
                    <a:lnTo>
                      <a:pt x="197" y="242"/>
                    </a:lnTo>
                    <a:lnTo>
                      <a:pt x="184" y="246"/>
                    </a:lnTo>
                    <a:lnTo>
                      <a:pt x="169" y="251"/>
                    </a:lnTo>
                    <a:lnTo>
                      <a:pt x="153" y="256"/>
                    </a:lnTo>
                    <a:lnTo>
                      <a:pt x="136" y="260"/>
                    </a:lnTo>
                    <a:lnTo>
                      <a:pt x="119" y="265"/>
                    </a:lnTo>
                    <a:lnTo>
                      <a:pt x="100" y="268"/>
                    </a:lnTo>
                    <a:lnTo>
                      <a:pt x="82" y="272"/>
                    </a:lnTo>
                    <a:lnTo>
                      <a:pt x="63" y="274"/>
                    </a:lnTo>
                    <a:lnTo>
                      <a:pt x="46" y="275"/>
                    </a:lnTo>
                    <a:lnTo>
                      <a:pt x="28" y="275"/>
                    </a:lnTo>
                    <a:lnTo>
                      <a:pt x="12" y="274"/>
                    </a:lnTo>
                    <a:lnTo>
                      <a:pt x="14" y="250"/>
                    </a:lnTo>
                    <a:lnTo>
                      <a:pt x="17" y="195"/>
                    </a:lnTo>
                    <a:lnTo>
                      <a:pt x="22" y="141"/>
                    </a:lnTo>
                    <a:lnTo>
                      <a:pt x="23" y="115"/>
                    </a:lnTo>
                    <a:lnTo>
                      <a:pt x="7" y="104"/>
                    </a:lnTo>
                    <a:lnTo>
                      <a:pt x="0" y="91"/>
                    </a:lnTo>
                    <a:lnTo>
                      <a:pt x="1" y="79"/>
                    </a:lnTo>
                    <a:lnTo>
                      <a:pt x="8" y="64"/>
                    </a:lnTo>
                    <a:lnTo>
                      <a:pt x="23" y="51"/>
                    </a:lnTo>
                    <a:lnTo>
                      <a:pt x="42" y="37"/>
                    </a:lnTo>
                    <a:lnTo>
                      <a:pt x="65" y="26"/>
                    </a:lnTo>
                    <a:lnTo>
                      <a:pt x="91" y="15"/>
                    </a:lnTo>
                    <a:lnTo>
                      <a:pt x="119" y="7"/>
                    </a:lnTo>
                    <a:lnTo>
                      <a:pt x="147" y="3"/>
                    </a:lnTo>
                    <a:lnTo>
                      <a:pt x="177" y="0"/>
                    </a:lnTo>
                    <a:lnTo>
                      <a:pt x="205" y="1"/>
                    </a:lnTo>
                    <a:lnTo>
                      <a:pt x="231" y="8"/>
                    </a:lnTo>
                    <a:lnTo>
                      <a:pt x="256" y="19"/>
                    </a:lnTo>
                    <a:lnTo>
                      <a:pt x="275" y="35"/>
                    </a:lnTo>
                    <a:lnTo>
                      <a:pt x="290" y="57"/>
                    </a:lnTo>
                    <a:lnTo>
                      <a:pt x="299" y="75"/>
                    </a:lnTo>
                    <a:lnTo>
                      <a:pt x="307" y="91"/>
                    </a:lnTo>
                    <a:lnTo>
                      <a:pt x="315" y="106"/>
                    </a:lnTo>
                    <a:lnTo>
                      <a:pt x="325" y="122"/>
                    </a:lnTo>
                    <a:lnTo>
                      <a:pt x="334" y="138"/>
                    </a:lnTo>
                    <a:lnTo>
                      <a:pt x="344" y="158"/>
                    </a:lnTo>
                    <a:lnTo>
                      <a:pt x="357" y="180"/>
                    </a:lnTo>
                    <a:lnTo>
                      <a:pt x="371" y="206"/>
                    </a:lnTo>
                    <a:lnTo>
                      <a:pt x="358" y="208"/>
                    </a:lnTo>
                    <a:lnTo>
                      <a:pt x="345" y="210"/>
                    </a:lnTo>
                    <a:lnTo>
                      <a:pt x="331" y="212"/>
                    </a:lnTo>
                    <a:lnTo>
                      <a:pt x="318" y="214"/>
                    </a:lnTo>
                    <a:lnTo>
                      <a:pt x="303" y="215"/>
                    </a:lnTo>
                    <a:lnTo>
                      <a:pt x="288" y="218"/>
                    </a:lnTo>
                    <a:lnTo>
                      <a:pt x="272" y="221"/>
                    </a:lnTo>
                    <a:lnTo>
                      <a:pt x="256" y="223"/>
                    </a:lnTo>
                    <a:close/>
                  </a:path>
                </a:pathLst>
              </a:custGeom>
              <a:solidFill>
                <a:srgbClr val="DDB7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84"/>
              <p:cNvSpPr>
                <a:spLocks/>
              </p:cNvSpPr>
              <p:nvPr/>
            </p:nvSpPr>
            <p:spPr bwMode="auto">
              <a:xfrm>
                <a:off x="2843" y="2118"/>
                <a:ext cx="46" cy="112"/>
              </a:xfrm>
              <a:custGeom>
                <a:avLst/>
                <a:gdLst>
                  <a:gd name="T0" fmla="*/ 0 w 92"/>
                  <a:gd name="T1" fmla="*/ 226 h 226"/>
                  <a:gd name="T2" fmla="*/ 9 w 92"/>
                  <a:gd name="T3" fmla="*/ 140 h 226"/>
                  <a:gd name="T4" fmla="*/ 15 w 92"/>
                  <a:gd name="T5" fmla="*/ 72 h 226"/>
                  <a:gd name="T6" fmla="*/ 17 w 92"/>
                  <a:gd name="T7" fmla="*/ 28 h 226"/>
                  <a:gd name="T8" fmla="*/ 18 w 92"/>
                  <a:gd name="T9" fmla="*/ 13 h 226"/>
                  <a:gd name="T10" fmla="*/ 92 w 92"/>
                  <a:gd name="T11" fmla="*/ 0 h 226"/>
                  <a:gd name="T12" fmla="*/ 91 w 92"/>
                  <a:gd name="T13" fmla="*/ 17 h 226"/>
                  <a:gd name="T14" fmla="*/ 87 w 92"/>
                  <a:gd name="T15" fmla="*/ 61 h 226"/>
                  <a:gd name="T16" fmla="*/ 83 w 92"/>
                  <a:gd name="T17" fmla="*/ 128 h 226"/>
                  <a:gd name="T18" fmla="*/ 78 w 92"/>
                  <a:gd name="T19" fmla="*/ 210 h 226"/>
                  <a:gd name="T20" fmla="*/ 69 w 92"/>
                  <a:gd name="T21" fmla="*/ 212 h 226"/>
                  <a:gd name="T22" fmla="*/ 60 w 92"/>
                  <a:gd name="T23" fmla="*/ 214 h 226"/>
                  <a:gd name="T24" fmla="*/ 49 w 92"/>
                  <a:gd name="T25" fmla="*/ 217 h 226"/>
                  <a:gd name="T26" fmla="*/ 40 w 92"/>
                  <a:gd name="T27" fmla="*/ 219 h 226"/>
                  <a:gd name="T28" fmla="*/ 30 w 92"/>
                  <a:gd name="T29" fmla="*/ 221 h 226"/>
                  <a:gd name="T30" fmla="*/ 19 w 92"/>
                  <a:gd name="T31" fmla="*/ 222 h 226"/>
                  <a:gd name="T32" fmla="*/ 10 w 92"/>
                  <a:gd name="T33" fmla="*/ 225 h 226"/>
                  <a:gd name="T34" fmla="*/ 0 w 92"/>
                  <a:gd name="T35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226">
                    <a:moveTo>
                      <a:pt x="0" y="226"/>
                    </a:moveTo>
                    <a:lnTo>
                      <a:pt x="9" y="140"/>
                    </a:lnTo>
                    <a:lnTo>
                      <a:pt x="15" y="72"/>
                    </a:lnTo>
                    <a:lnTo>
                      <a:pt x="17" y="28"/>
                    </a:lnTo>
                    <a:lnTo>
                      <a:pt x="18" y="13"/>
                    </a:lnTo>
                    <a:lnTo>
                      <a:pt x="92" y="0"/>
                    </a:lnTo>
                    <a:lnTo>
                      <a:pt x="91" y="17"/>
                    </a:lnTo>
                    <a:lnTo>
                      <a:pt x="87" y="61"/>
                    </a:lnTo>
                    <a:lnTo>
                      <a:pt x="83" y="128"/>
                    </a:lnTo>
                    <a:lnTo>
                      <a:pt x="78" y="210"/>
                    </a:lnTo>
                    <a:lnTo>
                      <a:pt x="69" y="212"/>
                    </a:lnTo>
                    <a:lnTo>
                      <a:pt x="60" y="214"/>
                    </a:lnTo>
                    <a:lnTo>
                      <a:pt x="49" y="217"/>
                    </a:lnTo>
                    <a:lnTo>
                      <a:pt x="40" y="219"/>
                    </a:lnTo>
                    <a:lnTo>
                      <a:pt x="30" y="221"/>
                    </a:lnTo>
                    <a:lnTo>
                      <a:pt x="19" y="222"/>
                    </a:lnTo>
                    <a:lnTo>
                      <a:pt x="10" y="225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93C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85"/>
              <p:cNvSpPr>
                <a:spLocks/>
              </p:cNvSpPr>
              <p:nvPr/>
            </p:nvSpPr>
            <p:spPr bwMode="auto">
              <a:xfrm>
                <a:off x="2881" y="2104"/>
                <a:ext cx="77" cy="117"/>
              </a:xfrm>
              <a:custGeom>
                <a:avLst/>
                <a:gdLst>
                  <a:gd name="T0" fmla="*/ 103 w 154"/>
                  <a:gd name="T1" fmla="*/ 235 h 235"/>
                  <a:gd name="T2" fmla="*/ 83 w 154"/>
                  <a:gd name="T3" fmla="*/ 190 h 235"/>
                  <a:gd name="T4" fmla="*/ 64 w 154"/>
                  <a:gd name="T5" fmla="*/ 148 h 235"/>
                  <a:gd name="T6" fmla="*/ 46 w 154"/>
                  <a:gd name="T7" fmla="*/ 109 h 235"/>
                  <a:gd name="T8" fmla="*/ 31 w 154"/>
                  <a:gd name="T9" fmla="*/ 76 h 235"/>
                  <a:gd name="T10" fmla="*/ 18 w 154"/>
                  <a:gd name="T11" fmla="*/ 47 h 235"/>
                  <a:gd name="T12" fmla="*/ 8 w 154"/>
                  <a:gd name="T13" fmla="*/ 25 h 235"/>
                  <a:gd name="T14" fmla="*/ 2 w 154"/>
                  <a:gd name="T15" fmla="*/ 11 h 235"/>
                  <a:gd name="T16" fmla="*/ 0 w 154"/>
                  <a:gd name="T17" fmla="*/ 7 h 235"/>
                  <a:gd name="T18" fmla="*/ 56 w 154"/>
                  <a:gd name="T19" fmla="*/ 0 h 235"/>
                  <a:gd name="T20" fmla="*/ 154 w 154"/>
                  <a:gd name="T21" fmla="*/ 195 h 235"/>
                  <a:gd name="T22" fmla="*/ 148 w 154"/>
                  <a:gd name="T23" fmla="*/ 197 h 235"/>
                  <a:gd name="T24" fmla="*/ 142 w 154"/>
                  <a:gd name="T25" fmla="*/ 198 h 235"/>
                  <a:gd name="T26" fmla="*/ 137 w 154"/>
                  <a:gd name="T27" fmla="*/ 198 h 235"/>
                  <a:gd name="T28" fmla="*/ 131 w 154"/>
                  <a:gd name="T29" fmla="*/ 199 h 235"/>
                  <a:gd name="T30" fmla="*/ 124 w 154"/>
                  <a:gd name="T31" fmla="*/ 200 h 235"/>
                  <a:gd name="T32" fmla="*/ 118 w 154"/>
                  <a:gd name="T33" fmla="*/ 201 h 235"/>
                  <a:gd name="T34" fmla="*/ 112 w 154"/>
                  <a:gd name="T35" fmla="*/ 202 h 235"/>
                  <a:gd name="T36" fmla="*/ 106 w 154"/>
                  <a:gd name="T37" fmla="*/ 203 h 235"/>
                  <a:gd name="T38" fmla="*/ 103 w 154"/>
                  <a:gd name="T39" fmla="*/ 23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4" h="235">
                    <a:moveTo>
                      <a:pt x="103" y="235"/>
                    </a:moveTo>
                    <a:lnTo>
                      <a:pt x="83" y="190"/>
                    </a:lnTo>
                    <a:lnTo>
                      <a:pt x="64" y="148"/>
                    </a:lnTo>
                    <a:lnTo>
                      <a:pt x="46" y="109"/>
                    </a:lnTo>
                    <a:lnTo>
                      <a:pt x="31" y="76"/>
                    </a:lnTo>
                    <a:lnTo>
                      <a:pt x="18" y="47"/>
                    </a:lnTo>
                    <a:lnTo>
                      <a:pt x="8" y="25"/>
                    </a:lnTo>
                    <a:lnTo>
                      <a:pt x="2" y="11"/>
                    </a:lnTo>
                    <a:lnTo>
                      <a:pt x="0" y="7"/>
                    </a:lnTo>
                    <a:lnTo>
                      <a:pt x="56" y="0"/>
                    </a:lnTo>
                    <a:lnTo>
                      <a:pt x="154" y="195"/>
                    </a:lnTo>
                    <a:lnTo>
                      <a:pt x="148" y="197"/>
                    </a:lnTo>
                    <a:lnTo>
                      <a:pt x="142" y="198"/>
                    </a:lnTo>
                    <a:lnTo>
                      <a:pt x="137" y="198"/>
                    </a:lnTo>
                    <a:lnTo>
                      <a:pt x="131" y="199"/>
                    </a:lnTo>
                    <a:lnTo>
                      <a:pt x="124" y="200"/>
                    </a:lnTo>
                    <a:lnTo>
                      <a:pt x="118" y="201"/>
                    </a:lnTo>
                    <a:lnTo>
                      <a:pt x="112" y="202"/>
                    </a:lnTo>
                    <a:lnTo>
                      <a:pt x="106" y="203"/>
                    </a:lnTo>
                    <a:lnTo>
                      <a:pt x="103" y="235"/>
                    </a:lnTo>
                    <a:close/>
                  </a:path>
                </a:pathLst>
              </a:custGeom>
              <a:solidFill>
                <a:srgbClr val="93C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86"/>
              <p:cNvSpPr>
                <a:spLocks/>
              </p:cNvSpPr>
              <p:nvPr/>
            </p:nvSpPr>
            <p:spPr bwMode="auto">
              <a:xfrm>
                <a:off x="2684" y="1881"/>
                <a:ext cx="361" cy="345"/>
              </a:xfrm>
              <a:custGeom>
                <a:avLst/>
                <a:gdLst>
                  <a:gd name="T0" fmla="*/ 253 w 724"/>
                  <a:gd name="T1" fmla="*/ 16 h 689"/>
                  <a:gd name="T2" fmla="*/ 214 w 724"/>
                  <a:gd name="T3" fmla="*/ 41 h 689"/>
                  <a:gd name="T4" fmla="*/ 189 w 724"/>
                  <a:gd name="T5" fmla="*/ 72 h 689"/>
                  <a:gd name="T6" fmla="*/ 162 w 724"/>
                  <a:gd name="T7" fmla="*/ 108 h 689"/>
                  <a:gd name="T8" fmla="*/ 124 w 724"/>
                  <a:gd name="T9" fmla="*/ 146 h 689"/>
                  <a:gd name="T10" fmla="*/ 78 w 724"/>
                  <a:gd name="T11" fmla="*/ 180 h 689"/>
                  <a:gd name="T12" fmla="*/ 34 w 724"/>
                  <a:gd name="T13" fmla="*/ 219 h 689"/>
                  <a:gd name="T14" fmla="*/ 5 w 724"/>
                  <a:gd name="T15" fmla="*/ 267 h 689"/>
                  <a:gd name="T16" fmla="*/ 0 w 724"/>
                  <a:gd name="T17" fmla="*/ 318 h 689"/>
                  <a:gd name="T18" fmla="*/ 9 w 724"/>
                  <a:gd name="T19" fmla="*/ 351 h 689"/>
                  <a:gd name="T20" fmla="*/ 29 w 724"/>
                  <a:gd name="T21" fmla="*/ 379 h 689"/>
                  <a:gd name="T22" fmla="*/ 59 w 724"/>
                  <a:gd name="T23" fmla="*/ 423 h 689"/>
                  <a:gd name="T24" fmla="*/ 94 w 724"/>
                  <a:gd name="T25" fmla="*/ 495 h 689"/>
                  <a:gd name="T26" fmla="*/ 111 w 724"/>
                  <a:gd name="T27" fmla="*/ 560 h 689"/>
                  <a:gd name="T28" fmla="*/ 124 w 724"/>
                  <a:gd name="T29" fmla="*/ 609 h 689"/>
                  <a:gd name="T30" fmla="*/ 162 w 724"/>
                  <a:gd name="T31" fmla="*/ 650 h 689"/>
                  <a:gd name="T32" fmla="*/ 218 w 724"/>
                  <a:gd name="T33" fmla="*/ 675 h 689"/>
                  <a:gd name="T34" fmla="*/ 252 w 724"/>
                  <a:gd name="T35" fmla="*/ 685 h 689"/>
                  <a:gd name="T36" fmla="*/ 283 w 724"/>
                  <a:gd name="T37" fmla="*/ 689 h 689"/>
                  <a:gd name="T38" fmla="*/ 312 w 724"/>
                  <a:gd name="T39" fmla="*/ 686 h 689"/>
                  <a:gd name="T40" fmla="*/ 338 w 724"/>
                  <a:gd name="T41" fmla="*/ 681 h 689"/>
                  <a:gd name="T42" fmla="*/ 366 w 724"/>
                  <a:gd name="T43" fmla="*/ 671 h 689"/>
                  <a:gd name="T44" fmla="*/ 396 w 724"/>
                  <a:gd name="T45" fmla="*/ 662 h 689"/>
                  <a:gd name="T46" fmla="*/ 429 w 724"/>
                  <a:gd name="T47" fmla="*/ 651 h 689"/>
                  <a:gd name="T48" fmla="*/ 471 w 724"/>
                  <a:gd name="T49" fmla="*/ 640 h 689"/>
                  <a:gd name="T50" fmla="*/ 513 w 724"/>
                  <a:gd name="T51" fmla="*/ 633 h 689"/>
                  <a:gd name="T52" fmla="*/ 551 w 724"/>
                  <a:gd name="T53" fmla="*/ 630 h 689"/>
                  <a:gd name="T54" fmla="*/ 586 w 724"/>
                  <a:gd name="T55" fmla="*/ 625 h 689"/>
                  <a:gd name="T56" fmla="*/ 617 w 724"/>
                  <a:gd name="T57" fmla="*/ 620 h 689"/>
                  <a:gd name="T58" fmla="*/ 645 w 724"/>
                  <a:gd name="T59" fmla="*/ 609 h 689"/>
                  <a:gd name="T60" fmla="*/ 671 w 724"/>
                  <a:gd name="T61" fmla="*/ 593 h 689"/>
                  <a:gd name="T62" fmla="*/ 695 w 724"/>
                  <a:gd name="T63" fmla="*/ 567 h 689"/>
                  <a:gd name="T64" fmla="*/ 718 w 724"/>
                  <a:gd name="T65" fmla="*/ 528 h 689"/>
                  <a:gd name="T66" fmla="*/ 724 w 724"/>
                  <a:gd name="T67" fmla="*/ 485 h 689"/>
                  <a:gd name="T68" fmla="*/ 718 w 724"/>
                  <a:gd name="T69" fmla="*/ 440 h 689"/>
                  <a:gd name="T70" fmla="*/ 710 w 724"/>
                  <a:gd name="T71" fmla="*/ 380 h 689"/>
                  <a:gd name="T72" fmla="*/ 709 w 724"/>
                  <a:gd name="T73" fmla="*/ 313 h 689"/>
                  <a:gd name="T74" fmla="*/ 709 w 724"/>
                  <a:gd name="T75" fmla="*/ 253 h 689"/>
                  <a:gd name="T76" fmla="*/ 704 w 724"/>
                  <a:gd name="T77" fmla="*/ 198 h 689"/>
                  <a:gd name="T78" fmla="*/ 690 w 724"/>
                  <a:gd name="T79" fmla="*/ 147 h 689"/>
                  <a:gd name="T80" fmla="*/ 670 w 724"/>
                  <a:gd name="T81" fmla="*/ 109 h 689"/>
                  <a:gd name="T82" fmla="*/ 650 w 724"/>
                  <a:gd name="T83" fmla="*/ 86 h 689"/>
                  <a:gd name="T84" fmla="*/ 629 w 724"/>
                  <a:gd name="T85" fmla="*/ 70 h 689"/>
                  <a:gd name="T86" fmla="*/ 609 w 724"/>
                  <a:gd name="T87" fmla="*/ 59 h 689"/>
                  <a:gd name="T88" fmla="*/ 586 w 724"/>
                  <a:gd name="T89" fmla="*/ 53 h 689"/>
                  <a:gd name="T90" fmla="*/ 560 w 724"/>
                  <a:gd name="T91" fmla="*/ 48 h 689"/>
                  <a:gd name="T92" fmla="*/ 532 w 724"/>
                  <a:gd name="T93" fmla="*/ 43 h 689"/>
                  <a:gd name="T94" fmla="*/ 499 w 724"/>
                  <a:gd name="T95" fmla="*/ 38 h 689"/>
                  <a:gd name="T96" fmla="*/ 464 w 724"/>
                  <a:gd name="T97" fmla="*/ 30 h 689"/>
                  <a:gd name="T98" fmla="*/ 435 w 724"/>
                  <a:gd name="T99" fmla="*/ 22 h 689"/>
                  <a:gd name="T100" fmla="*/ 410 w 724"/>
                  <a:gd name="T101" fmla="*/ 15 h 689"/>
                  <a:gd name="T102" fmla="*/ 387 w 724"/>
                  <a:gd name="T103" fmla="*/ 8 h 689"/>
                  <a:gd name="T104" fmla="*/ 365 w 724"/>
                  <a:gd name="T105" fmla="*/ 3 h 689"/>
                  <a:gd name="T106" fmla="*/ 344 w 724"/>
                  <a:gd name="T107" fmla="*/ 0 h 689"/>
                  <a:gd name="T108" fmla="*/ 321 w 724"/>
                  <a:gd name="T109" fmla="*/ 0 h 689"/>
                  <a:gd name="T110" fmla="*/ 297 w 724"/>
                  <a:gd name="T111" fmla="*/ 3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24" h="689">
                    <a:moveTo>
                      <a:pt x="283" y="7"/>
                    </a:moveTo>
                    <a:lnTo>
                      <a:pt x="253" y="16"/>
                    </a:lnTo>
                    <a:lnTo>
                      <a:pt x="231" y="27"/>
                    </a:lnTo>
                    <a:lnTo>
                      <a:pt x="214" y="41"/>
                    </a:lnTo>
                    <a:lnTo>
                      <a:pt x="200" y="56"/>
                    </a:lnTo>
                    <a:lnTo>
                      <a:pt x="189" y="72"/>
                    </a:lnTo>
                    <a:lnTo>
                      <a:pt x="176" y="89"/>
                    </a:lnTo>
                    <a:lnTo>
                      <a:pt x="162" y="108"/>
                    </a:lnTo>
                    <a:lnTo>
                      <a:pt x="145" y="127"/>
                    </a:lnTo>
                    <a:lnTo>
                      <a:pt x="124" y="146"/>
                    </a:lnTo>
                    <a:lnTo>
                      <a:pt x="101" y="163"/>
                    </a:lnTo>
                    <a:lnTo>
                      <a:pt x="78" y="180"/>
                    </a:lnTo>
                    <a:lnTo>
                      <a:pt x="55" y="199"/>
                    </a:lnTo>
                    <a:lnTo>
                      <a:pt x="34" y="219"/>
                    </a:lnTo>
                    <a:lnTo>
                      <a:pt x="16" y="241"/>
                    </a:lnTo>
                    <a:lnTo>
                      <a:pt x="5" y="267"/>
                    </a:lnTo>
                    <a:lnTo>
                      <a:pt x="0" y="295"/>
                    </a:lnTo>
                    <a:lnTo>
                      <a:pt x="0" y="318"/>
                    </a:lnTo>
                    <a:lnTo>
                      <a:pt x="4" y="337"/>
                    </a:lnTo>
                    <a:lnTo>
                      <a:pt x="9" y="351"/>
                    </a:lnTo>
                    <a:lnTo>
                      <a:pt x="19" y="364"/>
                    </a:lnTo>
                    <a:lnTo>
                      <a:pt x="29" y="379"/>
                    </a:lnTo>
                    <a:lnTo>
                      <a:pt x="43" y="399"/>
                    </a:lnTo>
                    <a:lnTo>
                      <a:pt x="59" y="423"/>
                    </a:lnTo>
                    <a:lnTo>
                      <a:pt x="77" y="456"/>
                    </a:lnTo>
                    <a:lnTo>
                      <a:pt x="94" y="495"/>
                    </a:lnTo>
                    <a:lnTo>
                      <a:pt x="104" y="530"/>
                    </a:lnTo>
                    <a:lnTo>
                      <a:pt x="111" y="560"/>
                    </a:lnTo>
                    <a:lnTo>
                      <a:pt x="116" y="586"/>
                    </a:lnTo>
                    <a:lnTo>
                      <a:pt x="124" y="609"/>
                    </a:lnTo>
                    <a:lnTo>
                      <a:pt x="138" y="630"/>
                    </a:lnTo>
                    <a:lnTo>
                      <a:pt x="162" y="650"/>
                    </a:lnTo>
                    <a:lnTo>
                      <a:pt x="198" y="668"/>
                    </a:lnTo>
                    <a:lnTo>
                      <a:pt x="218" y="675"/>
                    </a:lnTo>
                    <a:lnTo>
                      <a:pt x="236" y="681"/>
                    </a:lnTo>
                    <a:lnTo>
                      <a:pt x="252" y="685"/>
                    </a:lnTo>
                    <a:lnTo>
                      <a:pt x="268" y="688"/>
                    </a:lnTo>
                    <a:lnTo>
                      <a:pt x="283" y="689"/>
                    </a:lnTo>
                    <a:lnTo>
                      <a:pt x="298" y="688"/>
                    </a:lnTo>
                    <a:lnTo>
                      <a:pt x="312" y="686"/>
                    </a:lnTo>
                    <a:lnTo>
                      <a:pt x="325" y="684"/>
                    </a:lnTo>
                    <a:lnTo>
                      <a:pt x="338" y="681"/>
                    </a:lnTo>
                    <a:lnTo>
                      <a:pt x="352" y="676"/>
                    </a:lnTo>
                    <a:lnTo>
                      <a:pt x="366" y="671"/>
                    </a:lnTo>
                    <a:lnTo>
                      <a:pt x="381" y="667"/>
                    </a:lnTo>
                    <a:lnTo>
                      <a:pt x="396" y="662"/>
                    </a:lnTo>
                    <a:lnTo>
                      <a:pt x="412" y="657"/>
                    </a:lnTo>
                    <a:lnTo>
                      <a:pt x="429" y="651"/>
                    </a:lnTo>
                    <a:lnTo>
                      <a:pt x="448" y="646"/>
                    </a:lnTo>
                    <a:lnTo>
                      <a:pt x="471" y="640"/>
                    </a:lnTo>
                    <a:lnTo>
                      <a:pt x="493" y="637"/>
                    </a:lnTo>
                    <a:lnTo>
                      <a:pt x="513" y="633"/>
                    </a:lnTo>
                    <a:lnTo>
                      <a:pt x="533" y="631"/>
                    </a:lnTo>
                    <a:lnTo>
                      <a:pt x="551" y="630"/>
                    </a:lnTo>
                    <a:lnTo>
                      <a:pt x="570" y="628"/>
                    </a:lnTo>
                    <a:lnTo>
                      <a:pt x="586" y="625"/>
                    </a:lnTo>
                    <a:lnTo>
                      <a:pt x="602" y="623"/>
                    </a:lnTo>
                    <a:lnTo>
                      <a:pt x="617" y="620"/>
                    </a:lnTo>
                    <a:lnTo>
                      <a:pt x="632" y="615"/>
                    </a:lnTo>
                    <a:lnTo>
                      <a:pt x="645" y="609"/>
                    </a:lnTo>
                    <a:lnTo>
                      <a:pt x="658" y="602"/>
                    </a:lnTo>
                    <a:lnTo>
                      <a:pt x="671" y="593"/>
                    </a:lnTo>
                    <a:lnTo>
                      <a:pt x="683" y="581"/>
                    </a:lnTo>
                    <a:lnTo>
                      <a:pt x="695" y="567"/>
                    </a:lnTo>
                    <a:lnTo>
                      <a:pt x="706" y="550"/>
                    </a:lnTo>
                    <a:lnTo>
                      <a:pt x="718" y="528"/>
                    </a:lnTo>
                    <a:lnTo>
                      <a:pt x="723" y="506"/>
                    </a:lnTo>
                    <a:lnTo>
                      <a:pt x="724" y="485"/>
                    </a:lnTo>
                    <a:lnTo>
                      <a:pt x="721" y="463"/>
                    </a:lnTo>
                    <a:lnTo>
                      <a:pt x="718" y="440"/>
                    </a:lnTo>
                    <a:lnTo>
                      <a:pt x="713" y="413"/>
                    </a:lnTo>
                    <a:lnTo>
                      <a:pt x="710" y="380"/>
                    </a:lnTo>
                    <a:lnTo>
                      <a:pt x="709" y="344"/>
                    </a:lnTo>
                    <a:lnTo>
                      <a:pt x="709" y="313"/>
                    </a:lnTo>
                    <a:lnTo>
                      <a:pt x="709" y="281"/>
                    </a:lnTo>
                    <a:lnTo>
                      <a:pt x="709" y="253"/>
                    </a:lnTo>
                    <a:lnTo>
                      <a:pt x="708" y="225"/>
                    </a:lnTo>
                    <a:lnTo>
                      <a:pt x="704" y="198"/>
                    </a:lnTo>
                    <a:lnTo>
                      <a:pt x="700" y="172"/>
                    </a:lnTo>
                    <a:lnTo>
                      <a:pt x="690" y="147"/>
                    </a:lnTo>
                    <a:lnTo>
                      <a:pt x="679" y="124"/>
                    </a:lnTo>
                    <a:lnTo>
                      <a:pt x="670" y="109"/>
                    </a:lnTo>
                    <a:lnTo>
                      <a:pt x="659" y="96"/>
                    </a:lnTo>
                    <a:lnTo>
                      <a:pt x="650" y="86"/>
                    </a:lnTo>
                    <a:lnTo>
                      <a:pt x="640" y="78"/>
                    </a:lnTo>
                    <a:lnTo>
                      <a:pt x="629" y="70"/>
                    </a:lnTo>
                    <a:lnTo>
                      <a:pt x="619" y="64"/>
                    </a:lnTo>
                    <a:lnTo>
                      <a:pt x="609" y="59"/>
                    </a:lnTo>
                    <a:lnTo>
                      <a:pt x="597" y="56"/>
                    </a:lnTo>
                    <a:lnTo>
                      <a:pt x="586" y="53"/>
                    </a:lnTo>
                    <a:lnTo>
                      <a:pt x="573" y="50"/>
                    </a:lnTo>
                    <a:lnTo>
                      <a:pt x="560" y="48"/>
                    </a:lnTo>
                    <a:lnTo>
                      <a:pt x="547" y="46"/>
                    </a:lnTo>
                    <a:lnTo>
                      <a:pt x="532" y="43"/>
                    </a:lnTo>
                    <a:lnTo>
                      <a:pt x="516" y="41"/>
                    </a:lnTo>
                    <a:lnTo>
                      <a:pt x="499" y="38"/>
                    </a:lnTo>
                    <a:lnTo>
                      <a:pt x="481" y="34"/>
                    </a:lnTo>
                    <a:lnTo>
                      <a:pt x="464" y="30"/>
                    </a:lnTo>
                    <a:lnTo>
                      <a:pt x="449" y="26"/>
                    </a:lnTo>
                    <a:lnTo>
                      <a:pt x="435" y="22"/>
                    </a:lnTo>
                    <a:lnTo>
                      <a:pt x="421" y="18"/>
                    </a:lnTo>
                    <a:lnTo>
                      <a:pt x="410" y="15"/>
                    </a:lnTo>
                    <a:lnTo>
                      <a:pt x="397" y="11"/>
                    </a:lnTo>
                    <a:lnTo>
                      <a:pt x="387" y="8"/>
                    </a:lnTo>
                    <a:lnTo>
                      <a:pt x="375" y="4"/>
                    </a:lnTo>
                    <a:lnTo>
                      <a:pt x="365" y="3"/>
                    </a:lnTo>
                    <a:lnTo>
                      <a:pt x="354" y="1"/>
                    </a:lnTo>
                    <a:lnTo>
                      <a:pt x="344" y="0"/>
                    </a:lnTo>
                    <a:lnTo>
                      <a:pt x="333" y="0"/>
                    </a:lnTo>
                    <a:lnTo>
                      <a:pt x="321" y="0"/>
                    </a:lnTo>
                    <a:lnTo>
                      <a:pt x="310" y="1"/>
                    </a:lnTo>
                    <a:lnTo>
                      <a:pt x="297" y="3"/>
                    </a:lnTo>
                    <a:lnTo>
                      <a:pt x="283" y="7"/>
                    </a:lnTo>
                    <a:close/>
                  </a:path>
                </a:pathLst>
              </a:custGeom>
              <a:solidFill>
                <a:srgbClr val="F91E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87"/>
              <p:cNvSpPr>
                <a:spLocks/>
              </p:cNvSpPr>
              <p:nvPr/>
            </p:nvSpPr>
            <p:spPr bwMode="auto">
              <a:xfrm>
                <a:off x="2725" y="1914"/>
                <a:ext cx="300" cy="286"/>
              </a:xfrm>
              <a:custGeom>
                <a:avLst/>
                <a:gdLst>
                  <a:gd name="T0" fmla="*/ 105 w 600"/>
                  <a:gd name="T1" fmla="*/ 70 h 572"/>
                  <a:gd name="T2" fmla="*/ 90 w 600"/>
                  <a:gd name="T3" fmla="*/ 99 h 572"/>
                  <a:gd name="T4" fmla="*/ 79 w 600"/>
                  <a:gd name="T5" fmla="*/ 133 h 572"/>
                  <a:gd name="T6" fmla="*/ 68 w 600"/>
                  <a:gd name="T7" fmla="*/ 170 h 572"/>
                  <a:gd name="T8" fmla="*/ 51 w 600"/>
                  <a:gd name="T9" fmla="*/ 212 h 572"/>
                  <a:gd name="T10" fmla="*/ 26 w 600"/>
                  <a:gd name="T11" fmla="*/ 259 h 572"/>
                  <a:gd name="T12" fmla="*/ 6 w 600"/>
                  <a:gd name="T13" fmla="*/ 311 h 572"/>
                  <a:gd name="T14" fmla="*/ 1 w 600"/>
                  <a:gd name="T15" fmla="*/ 361 h 572"/>
                  <a:gd name="T16" fmla="*/ 15 w 600"/>
                  <a:gd name="T17" fmla="*/ 395 h 572"/>
                  <a:gd name="T18" fmla="*/ 30 w 600"/>
                  <a:gd name="T19" fmla="*/ 407 h 572"/>
                  <a:gd name="T20" fmla="*/ 52 w 600"/>
                  <a:gd name="T21" fmla="*/ 418 h 572"/>
                  <a:gd name="T22" fmla="*/ 85 w 600"/>
                  <a:gd name="T23" fmla="*/ 439 h 572"/>
                  <a:gd name="T24" fmla="*/ 122 w 600"/>
                  <a:gd name="T25" fmla="*/ 470 h 572"/>
                  <a:gd name="T26" fmla="*/ 150 w 600"/>
                  <a:gd name="T27" fmla="*/ 493 h 572"/>
                  <a:gd name="T28" fmla="*/ 174 w 600"/>
                  <a:gd name="T29" fmla="*/ 513 h 572"/>
                  <a:gd name="T30" fmla="*/ 198 w 600"/>
                  <a:gd name="T31" fmla="*/ 532 h 572"/>
                  <a:gd name="T32" fmla="*/ 223 w 600"/>
                  <a:gd name="T33" fmla="*/ 547 h 572"/>
                  <a:gd name="T34" fmla="*/ 250 w 600"/>
                  <a:gd name="T35" fmla="*/ 558 h 572"/>
                  <a:gd name="T36" fmla="*/ 278 w 600"/>
                  <a:gd name="T37" fmla="*/ 566 h 572"/>
                  <a:gd name="T38" fmla="*/ 312 w 600"/>
                  <a:gd name="T39" fmla="*/ 571 h 572"/>
                  <a:gd name="T40" fmla="*/ 362 w 600"/>
                  <a:gd name="T41" fmla="*/ 568 h 572"/>
                  <a:gd name="T42" fmla="*/ 410 w 600"/>
                  <a:gd name="T43" fmla="*/ 543 h 572"/>
                  <a:gd name="T44" fmla="*/ 446 w 600"/>
                  <a:gd name="T45" fmla="*/ 503 h 572"/>
                  <a:gd name="T46" fmla="*/ 484 w 600"/>
                  <a:gd name="T47" fmla="*/ 458 h 572"/>
                  <a:gd name="T48" fmla="*/ 536 w 600"/>
                  <a:gd name="T49" fmla="*/ 416 h 572"/>
                  <a:gd name="T50" fmla="*/ 575 w 600"/>
                  <a:gd name="T51" fmla="*/ 381 h 572"/>
                  <a:gd name="T52" fmla="*/ 595 w 600"/>
                  <a:gd name="T53" fmla="*/ 350 h 572"/>
                  <a:gd name="T54" fmla="*/ 600 w 600"/>
                  <a:gd name="T55" fmla="*/ 314 h 572"/>
                  <a:gd name="T56" fmla="*/ 598 w 600"/>
                  <a:gd name="T57" fmla="*/ 273 h 572"/>
                  <a:gd name="T58" fmla="*/ 586 w 600"/>
                  <a:gd name="T59" fmla="*/ 239 h 572"/>
                  <a:gd name="T60" fmla="*/ 565 w 600"/>
                  <a:gd name="T61" fmla="*/ 208 h 572"/>
                  <a:gd name="T62" fmla="*/ 541 w 600"/>
                  <a:gd name="T63" fmla="*/ 168 h 572"/>
                  <a:gd name="T64" fmla="*/ 519 w 600"/>
                  <a:gd name="T65" fmla="*/ 116 h 572"/>
                  <a:gd name="T66" fmla="*/ 500 w 600"/>
                  <a:gd name="T67" fmla="*/ 72 h 572"/>
                  <a:gd name="T68" fmla="*/ 477 w 600"/>
                  <a:gd name="T69" fmla="*/ 36 h 572"/>
                  <a:gd name="T70" fmla="*/ 446 w 600"/>
                  <a:gd name="T71" fmla="*/ 11 h 572"/>
                  <a:gd name="T72" fmla="*/ 412 w 600"/>
                  <a:gd name="T73" fmla="*/ 3 h 572"/>
                  <a:gd name="T74" fmla="*/ 386 w 600"/>
                  <a:gd name="T75" fmla="*/ 0 h 572"/>
                  <a:gd name="T76" fmla="*/ 363 w 600"/>
                  <a:gd name="T77" fmla="*/ 1 h 572"/>
                  <a:gd name="T78" fmla="*/ 342 w 600"/>
                  <a:gd name="T79" fmla="*/ 4 h 572"/>
                  <a:gd name="T80" fmla="*/ 321 w 600"/>
                  <a:gd name="T81" fmla="*/ 7 h 572"/>
                  <a:gd name="T82" fmla="*/ 299 w 600"/>
                  <a:gd name="T83" fmla="*/ 13 h 572"/>
                  <a:gd name="T84" fmla="*/ 276 w 600"/>
                  <a:gd name="T85" fmla="*/ 19 h 572"/>
                  <a:gd name="T86" fmla="*/ 250 w 600"/>
                  <a:gd name="T87" fmla="*/ 24 h 572"/>
                  <a:gd name="T88" fmla="*/ 209 w 600"/>
                  <a:gd name="T89" fmla="*/ 30 h 572"/>
                  <a:gd name="T90" fmla="*/ 170 w 600"/>
                  <a:gd name="T91" fmla="*/ 35 h 572"/>
                  <a:gd name="T92" fmla="*/ 145 w 600"/>
                  <a:gd name="T93" fmla="*/ 39 h 572"/>
                  <a:gd name="T94" fmla="*/ 124 w 600"/>
                  <a:gd name="T95" fmla="*/ 49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0" h="572">
                    <a:moveTo>
                      <a:pt x="115" y="58"/>
                    </a:moveTo>
                    <a:lnTo>
                      <a:pt x="105" y="70"/>
                    </a:lnTo>
                    <a:lnTo>
                      <a:pt x="97" y="84"/>
                    </a:lnTo>
                    <a:lnTo>
                      <a:pt x="90" y="99"/>
                    </a:lnTo>
                    <a:lnTo>
                      <a:pt x="85" y="115"/>
                    </a:lnTo>
                    <a:lnTo>
                      <a:pt x="79" y="133"/>
                    </a:lnTo>
                    <a:lnTo>
                      <a:pt x="75" y="151"/>
                    </a:lnTo>
                    <a:lnTo>
                      <a:pt x="68" y="170"/>
                    </a:lnTo>
                    <a:lnTo>
                      <a:pt x="60" y="191"/>
                    </a:lnTo>
                    <a:lnTo>
                      <a:pt x="51" y="212"/>
                    </a:lnTo>
                    <a:lnTo>
                      <a:pt x="38" y="235"/>
                    </a:lnTo>
                    <a:lnTo>
                      <a:pt x="26" y="259"/>
                    </a:lnTo>
                    <a:lnTo>
                      <a:pt x="15" y="284"/>
                    </a:lnTo>
                    <a:lnTo>
                      <a:pt x="6" y="311"/>
                    </a:lnTo>
                    <a:lnTo>
                      <a:pt x="0" y="336"/>
                    </a:lnTo>
                    <a:lnTo>
                      <a:pt x="1" y="361"/>
                    </a:lnTo>
                    <a:lnTo>
                      <a:pt x="8" y="384"/>
                    </a:lnTo>
                    <a:lnTo>
                      <a:pt x="15" y="395"/>
                    </a:lnTo>
                    <a:lnTo>
                      <a:pt x="22" y="402"/>
                    </a:lnTo>
                    <a:lnTo>
                      <a:pt x="30" y="407"/>
                    </a:lnTo>
                    <a:lnTo>
                      <a:pt x="39" y="412"/>
                    </a:lnTo>
                    <a:lnTo>
                      <a:pt x="52" y="418"/>
                    </a:lnTo>
                    <a:lnTo>
                      <a:pt x="67" y="426"/>
                    </a:lnTo>
                    <a:lnTo>
                      <a:pt x="85" y="439"/>
                    </a:lnTo>
                    <a:lnTo>
                      <a:pt x="108" y="457"/>
                    </a:lnTo>
                    <a:lnTo>
                      <a:pt x="122" y="470"/>
                    </a:lnTo>
                    <a:lnTo>
                      <a:pt x="136" y="481"/>
                    </a:lnTo>
                    <a:lnTo>
                      <a:pt x="150" y="493"/>
                    </a:lnTo>
                    <a:lnTo>
                      <a:pt x="161" y="503"/>
                    </a:lnTo>
                    <a:lnTo>
                      <a:pt x="174" y="513"/>
                    </a:lnTo>
                    <a:lnTo>
                      <a:pt x="186" y="522"/>
                    </a:lnTo>
                    <a:lnTo>
                      <a:pt x="198" y="532"/>
                    </a:lnTo>
                    <a:lnTo>
                      <a:pt x="210" y="539"/>
                    </a:lnTo>
                    <a:lnTo>
                      <a:pt x="223" y="547"/>
                    </a:lnTo>
                    <a:lnTo>
                      <a:pt x="236" y="552"/>
                    </a:lnTo>
                    <a:lnTo>
                      <a:pt x="250" y="558"/>
                    </a:lnTo>
                    <a:lnTo>
                      <a:pt x="263" y="563"/>
                    </a:lnTo>
                    <a:lnTo>
                      <a:pt x="278" y="566"/>
                    </a:lnTo>
                    <a:lnTo>
                      <a:pt x="294" y="570"/>
                    </a:lnTo>
                    <a:lnTo>
                      <a:pt x="312" y="571"/>
                    </a:lnTo>
                    <a:lnTo>
                      <a:pt x="330" y="572"/>
                    </a:lnTo>
                    <a:lnTo>
                      <a:pt x="362" y="568"/>
                    </a:lnTo>
                    <a:lnTo>
                      <a:pt x="388" y="558"/>
                    </a:lnTo>
                    <a:lnTo>
                      <a:pt x="410" y="543"/>
                    </a:lnTo>
                    <a:lnTo>
                      <a:pt x="429" y="524"/>
                    </a:lnTo>
                    <a:lnTo>
                      <a:pt x="446" y="503"/>
                    </a:lnTo>
                    <a:lnTo>
                      <a:pt x="465" y="480"/>
                    </a:lnTo>
                    <a:lnTo>
                      <a:pt x="484" y="458"/>
                    </a:lnTo>
                    <a:lnTo>
                      <a:pt x="507" y="437"/>
                    </a:lnTo>
                    <a:lnTo>
                      <a:pt x="536" y="416"/>
                    </a:lnTo>
                    <a:lnTo>
                      <a:pt x="559" y="397"/>
                    </a:lnTo>
                    <a:lnTo>
                      <a:pt x="575" y="381"/>
                    </a:lnTo>
                    <a:lnTo>
                      <a:pt x="587" y="365"/>
                    </a:lnTo>
                    <a:lnTo>
                      <a:pt x="595" y="350"/>
                    </a:lnTo>
                    <a:lnTo>
                      <a:pt x="599" y="333"/>
                    </a:lnTo>
                    <a:lnTo>
                      <a:pt x="600" y="314"/>
                    </a:lnTo>
                    <a:lnTo>
                      <a:pt x="600" y="292"/>
                    </a:lnTo>
                    <a:lnTo>
                      <a:pt x="598" y="273"/>
                    </a:lnTo>
                    <a:lnTo>
                      <a:pt x="594" y="256"/>
                    </a:lnTo>
                    <a:lnTo>
                      <a:pt x="586" y="239"/>
                    </a:lnTo>
                    <a:lnTo>
                      <a:pt x="576" y="225"/>
                    </a:lnTo>
                    <a:lnTo>
                      <a:pt x="565" y="208"/>
                    </a:lnTo>
                    <a:lnTo>
                      <a:pt x="553" y="190"/>
                    </a:lnTo>
                    <a:lnTo>
                      <a:pt x="541" y="168"/>
                    </a:lnTo>
                    <a:lnTo>
                      <a:pt x="528" y="141"/>
                    </a:lnTo>
                    <a:lnTo>
                      <a:pt x="519" y="116"/>
                    </a:lnTo>
                    <a:lnTo>
                      <a:pt x="510" y="93"/>
                    </a:lnTo>
                    <a:lnTo>
                      <a:pt x="500" y="72"/>
                    </a:lnTo>
                    <a:lnTo>
                      <a:pt x="490" y="52"/>
                    </a:lnTo>
                    <a:lnTo>
                      <a:pt x="477" y="36"/>
                    </a:lnTo>
                    <a:lnTo>
                      <a:pt x="464" y="21"/>
                    </a:lnTo>
                    <a:lnTo>
                      <a:pt x="446" y="11"/>
                    </a:lnTo>
                    <a:lnTo>
                      <a:pt x="426" y="5"/>
                    </a:lnTo>
                    <a:lnTo>
                      <a:pt x="412" y="3"/>
                    </a:lnTo>
                    <a:lnTo>
                      <a:pt x="398" y="1"/>
                    </a:lnTo>
                    <a:lnTo>
                      <a:pt x="386" y="0"/>
                    </a:lnTo>
                    <a:lnTo>
                      <a:pt x="374" y="0"/>
                    </a:lnTo>
                    <a:lnTo>
                      <a:pt x="363" y="1"/>
                    </a:lnTo>
                    <a:lnTo>
                      <a:pt x="352" y="3"/>
                    </a:lnTo>
                    <a:lnTo>
                      <a:pt x="342" y="4"/>
                    </a:lnTo>
                    <a:lnTo>
                      <a:pt x="331" y="5"/>
                    </a:lnTo>
                    <a:lnTo>
                      <a:pt x="321" y="7"/>
                    </a:lnTo>
                    <a:lnTo>
                      <a:pt x="311" y="11"/>
                    </a:lnTo>
                    <a:lnTo>
                      <a:pt x="299" y="13"/>
                    </a:lnTo>
                    <a:lnTo>
                      <a:pt x="288" y="15"/>
                    </a:lnTo>
                    <a:lnTo>
                      <a:pt x="276" y="19"/>
                    </a:lnTo>
                    <a:lnTo>
                      <a:pt x="263" y="21"/>
                    </a:lnTo>
                    <a:lnTo>
                      <a:pt x="250" y="24"/>
                    </a:lnTo>
                    <a:lnTo>
                      <a:pt x="235" y="27"/>
                    </a:lnTo>
                    <a:lnTo>
                      <a:pt x="209" y="30"/>
                    </a:lnTo>
                    <a:lnTo>
                      <a:pt x="187" y="32"/>
                    </a:lnTo>
                    <a:lnTo>
                      <a:pt x="170" y="35"/>
                    </a:lnTo>
                    <a:lnTo>
                      <a:pt x="156" y="37"/>
                    </a:lnTo>
                    <a:lnTo>
                      <a:pt x="145" y="39"/>
                    </a:lnTo>
                    <a:lnTo>
                      <a:pt x="135" y="43"/>
                    </a:lnTo>
                    <a:lnTo>
                      <a:pt x="124" y="49"/>
                    </a:lnTo>
                    <a:lnTo>
                      <a:pt x="115" y="58"/>
                    </a:lnTo>
                    <a:close/>
                  </a:path>
                </a:pathLst>
              </a:custGeom>
              <a:solidFill>
                <a:srgbClr val="C90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88"/>
              <p:cNvSpPr>
                <a:spLocks/>
              </p:cNvSpPr>
              <p:nvPr/>
            </p:nvSpPr>
            <p:spPr bwMode="auto">
              <a:xfrm>
                <a:off x="2754" y="1938"/>
                <a:ext cx="241" cy="232"/>
              </a:xfrm>
              <a:custGeom>
                <a:avLst/>
                <a:gdLst>
                  <a:gd name="T0" fmla="*/ 1 w 481"/>
                  <a:gd name="T1" fmla="*/ 260 h 463"/>
                  <a:gd name="T2" fmla="*/ 1 w 481"/>
                  <a:gd name="T3" fmla="*/ 212 h 463"/>
                  <a:gd name="T4" fmla="*/ 10 w 481"/>
                  <a:gd name="T5" fmla="*/ 169 h 463"/>
                  <a:gd name="T6" fmla="*/ 28 w 481"/>
                  <a:gd name="T7" fmla="*/ 126 h 463"/>
                  <a:gd name="T8" fmla="*/ 55 w 481"/>
                  <a:gd name="T9" fmla="*/ 89 h 463"/>
                  <a:gd name="T10" fmla="*/ 88 w 481"/>
                  <a:gd name="T11" fmla="*/ 57 h 463"/>
                  <a:gd name="T12" fmla="*/ 127 w 481"/>
                  <a:gd name="T13" fmla="*/ 31 h 463"/>
                  <a:gd name="T14" fmla="*/ 173 w 481"/>
                  <a:gd name="T15" fmla="*/ 11 h 463"/>
                  <a:gd name="T16" fmla="*/ 223 w 481"/>
                  <a:gd name="T17" fmla="*/ 1 h 463"/>
                  <a:gd name="T18" fmla="*/ 271 w 481"/>
                  <a:gd name="T19" fmla="*/ 0 h 463"/>
                  <a:gd name="T20" fmla="*/ 316 w 481"/>
                  <a:gd name="T21" fmla="*/ 8 h 463"/>
                  <a:gd name="T22" fmla="*/ 358 w 481"/>
                  <a:gd name="T23" fmla="*/ 24 h 463"/>
                  <a:gd name="T24" fmla="*/ 395 w 481"/>
                  <a:gd name="T25" fmla="*/ 47 h 463"/>
                  <a:gd name="T26" fmla="*/ 426 w 481"/>
                  <a:gd name="T27" fmla="*/ 78 h 463"/>
                  <a:gd name="T28" fmla="*/ 452 w 481"/>
                  <a:gd name="T29" fmla="*/ 113 h 463"/>
                  <a:gd name="T30" fmla="*/ 470 w 481"/>
                  <a:gd name="T31" fmla="*/ 156 h 463"/>
                  <a:gd name="T32" fmla="*/ 479 w 481"/>
                  <a:gd name="T33" fmla="*/ 202 h 463"/>
                  <a:gd name="T34" fmla="*/ 480 w 481"/>
                  <a:gd name="T35" fmla="*/ 248 h 463"/>
                  <a:gd name="T36" fmla="*/ 472 w 481"/>
                  <a:gd name="T37" fmla="*/ 293 h 463"/>
                  <a:gd name="T38" fmla="*/ 456 w 481"/>
                  <a:gd name="T39" fmla="*/ 335 h 463"/>
                  <a:gd name="T40" fmla="*/ 432 w 481"/>
                  <a:gd name="T41" fmla="*/ 372 h 463"/>
                  <a:gd name="T42" fmla="*/ 401 w 481"/>
                  <a:gd name="T43" fmla="*/ 406 h 463"/>
                  <a:gd name="T44" fmla="*/ 363 w 481"/>
                  <a:gd name="T45" fmla="*/ 432 h 463"/>
                  <a:gd name="T46" fmla="*/ 318 w 481"/>
                  <a:gd name="T47" fmla="*/ 452 h 463"/>
                  <a:gd name="T48" fmla="*/ 269 w 481"/>
                  <a:gd name="T49" fmla="*/ 462 h 463"/>
                  <a:gd name="T50" fmla="*/ 220 w 481"/>
                  <a:gd name="T51" fmla="*/ 463 h 463"/>
                  <a:gd name="T52" fmla="*/ 173 w 481"/>
                  <a:gd name="T53" fmla="*/ 455 h 463"/>
                  <a:gd name="T54" fmla="*/ 129 w 481"/>
                  <a:gd name="T55" fmla="*/ 439 h 463"/>
                  <a:gd name="T56" fmla="*/ 90 w 481"/>
                  <a:gd name="T57" fmla="*/ 415 h 463"/>
                  <a:gd name="T58" fmla="*/ 56 w 481"/>
                  <a:gd name="T59" fmla="*/ 385 h 463"/>
                  <a:gd name="T60" fmla="*/ 29 w 481"/>
                  <a:gd name="T61" fmla="*/ 348 h 463"/>
                  <a:gd name="T62" fmla="*/ 10 w 481"/>
                  <a:gd name="T63" fmla="*/ 306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81" h="463">
                    <a:moveTo>
                      <a:pt x="4" y="283"/>
                    </a:moveTo>
                    <a:lnTo>
                      <a:pt x="1" y="260"/>
                    </a:lnTo>
                    <a:lnTo>
                      <a:pt x="0" y="235"/>
                    </a:lnTo>
                    <a:lnTo>
                      <a:pt x="1" y="212"/>
                    </a:lnTo>
                    <a:lnTo>
                      <a:pt x="4" y="190"/>
                    </a:lnTo>
                    <a:lnTo>
                      <a:pt x="10" y="169"/>
                    </a:lnTo>
                    <a:lnTo>
                      <a:pt x="18" y="147"/>
                    </a:lnTo>
                    <a:lnTo>
                      <a:pt x="28" y="126"/>
                    </a:lnTo>
                    <a:lnTo>
                      <a:pt x="41" y="108"/>
                    </a:lnTo>
                    <a:lnTo>
                      <a:pt x="55" y="89"/>
                    </a:lnTo>
                    <a:lnTo>
                      <a:pt x="71" y="72"/>
                    </a:lnTo>
                    <a:lnTo>
                      <a:pt x="88" y="57"/>
                    </a:lnTo>
                    <a:lnTo>
                      <a:pt x="108" y="42"/>
                    </a:lnTo>
                    <a:lnTo>
                      <a:pt x="127" y="31"/>
                    </a:lnTo>
                    <a:lnTo>
                      <a:pt x="150" y="20"/>
                    </a:lnTo>
                    <a:lnTo>
                      <a:pt x="173" y="11"/>
                    </a:lnTo>
                    <a:lnTo>
                      <a:pt x="197" y="5"/>
                    </a:lnTo>
                    <a:lnTo>
                      <a:pt x="223" y="1"/>
                    </a:lnTo>
                    <a:lnTo>
                      <a:pt x="247" y="0"/>
                    </a:lnTo>
                    <a:lnTo>
                      <a:pt x="271" y="0"/>
                    </a:lnTo>
                    <a:lnTo>
                      <a:pt x="294" y="3"/>
                    </a:lnTo>
                    <a:lnTo>
                      <a:pt x="316" y="8"/>
                    </a:lnTo>
                    <a:lnTo>
                      <a:pt x="338" y="14"/>
                    </a:lnTo>
                    <a:lnTo>
                      <a:pt x="358" y="24"/>
                    </a:lnTo>
                    <a:lnTo>
                      <a:pt x="377" y="34"/>
                    </a:lnTo>
                    <a:lnTo>
                      <a:pt x="395" y="47"/>
                    </a:lnTo>
                    <a:lnTo>
                      <a:pt x="411" y="62"/>
                    </a:lnTo>
                    <a:lnTo>
                      <a:pt x="426" y="78"/>
                    </a:lnTo>
                    <a:lnTo>
                      <a:pt x="440" y="95"/>
                    </a:lnTo>
                    <a:lnTo>
                      <a:pt x="452" y="113"/>
                    </a:lnTo>
                    <a:lnTo>
                      <a:pt x="462" y="134"/>
                    </a:lnTo>
                    <a:lnTo>
                      <a:pt x="470" y="156"/>
                    </a:lnTo>
                    <a:lnTo>
                      <a:pt x="476" y="179"/>
                    </a:lnTo>
                    <a:lnTo>
                      <a:pt x="479" y="202"/>
                    </a:lnTo>
                    <a:lnTo>
                      <a:pt x="481" y="225"/>
                    </a:lnTo>
                    <a:lnTo>
                      <a:pt x="480" y="248"/>
                    </a:lnTo>
                    <a:lnTo>
                      <a:pt x="477" y="271"/>
                    </a:lnTo>
                    <a:lnTo>
                      <a:pt x="472" y="293"/>
                    </a:lnTo>
                    <a:lnTo>
                      <a:pt x="465" y="315"/>
                    </a:lnTo>
                    <a:lnTo>
                      <a:pt x="456" y="335"/>
                    </a:lnTo>
                    <a:lnTo>
                      <a:pt x="445" y="354"/>
                    </a:lnTo>
                    <a:lnTo>
                      <a:pt x="432" y="372"/>
                    </a:lnTo>
                    <a:lnTo>
                      <a:pt x="417" y="390"/>
                    </a:lnTo>
                    <a:lnTo>
                      <a:pt x="401" y="406"/>
                    </a:lnTo>
                    <a:lnTo>
                      <a:pt x="383" y="419"/>
                    </a:lnTo>
                    <a:lnTo>
                      <a:pt x="363" y="432"/>
                    </a:lnTo>
                    <a:lnTo>
                      <a:pt x="341" y="442"/>
                    </a:lnTo>
                    <a:lnTo>
                      <a:pt x="318" y="452"/>
                    </a:lnTo>
                    <a:lnTo>
                      <a:pt x="294" y="457"/>
                    </a:lnTo>
                    <a:lnTo>
                      <a:pt x="269" y="462"/>
                    </a:lnTo>
                    <a:lnTo>
                      <a:pt x="245" y="463"/>
                    </a:lnTo>
                    <a:lnTo>
                      <a:pt x="220" y="463"/>
                    </a:lnTo>
                    <a:lnTo>
                      <a:pt x="196" y="460"/>
                    </a:lnTo>
                    <a:lnTo>
                      <a:pt x="173" y="455"/>
                    </a:lnTo>
                    <a:lnTo>
                      <a:pt x="150" y="448"/>
                    </a:lnTo>
                    <a:lnTo>
                      <a:pt x="129" y="439"/>
                    </a:lnTo>
                    <a:lnTo>
                      <a:pt x="109" y="427"/>
                    </a:lnTo>
                    <a:lnTo>
                      <a:pt x="90" y="415"/>
                    </a:lnTo>
                    <a:lnTo>
                      <a:pt x="72" y="401"/>
                    </a:lnTo>
                    <a:lnTo>
                      <a:pt x="56" y="385"/>
                    </a:lnTo>
                    <a:lnTo>
                      <a:pt x="42" y="367"/>
                    </a:lnTo>
                    <a:lnTo>
                      <a:pt x="29" y="348"/>
                    </a:lnTo>
                    <a:lnTo>
                      <a:pt x="19" y="327"/>
                    </a:lnTo>
                    <a:lnTo>
                      <a:pt x="10" y="306"/>
                    </a:lnTo>
                    <a:lnTo>
                      <a:pt x="4" y="283"/>
                    </a:lnTo>
                    <a:close/>
                  </a:path>
                </a:pathLst>
              </a:custGeom>
              <a:solidFill>
                <a:srgbClr val="F91E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auto">
              <a:xfrm>
                <a:off x="2814" y="1954"/>
                <a:ext cx="128" cy="197"/>
              </a:xfrm>
              <a:custGeom>
                <a:avLst/>
                <a:gdLst>
                  <a:gd name="T0" fmla="*/ 256 w 258"/>
                  <a:gd name="T1" fmla="*/ 256 h 393"/>
                  <a:gd name="T2" fmla="*/ 242 w 258"/>
                  <a:gd name="T3" fmla="*/ 219 h 393"/>
                  <a:gd name="T4" fmla="*/ 219 w 258"/>
                  <a:gd name="T5" fmla="*/ 192 h 393"/>
                  <a:gd name="T6" fmla="*/ 192 w 258"/>
                  <a:gd name="T7" fmla="*/ 172 h 393"/>
                  <a:gd name="T8" fmla="*/ 140 w 258"/>
                  <a:gd name="T9" fmla="*/ 144 h 393"/>
                  <a:gd name="T10" fmla="*/ 120 w 258"/>
                  <a:gd name="T11" fmla="*/ 131 h 393"/>
                  <a:gd name="T12" fmla="*/ 104 w 258"/>
                  <a:gd name="T13" fmla="*/ 116 h 393"/>
                  <a:gd name="T14" fmla="*/ 93 w 258"/>
                  <a:gd name="T15" fmla="*/ 99 h 393"/>
                  <a:gd name="T16" fmla="*/ 89 w 258"/>
                  <a:gd name="T17" fmla="*/ 79 h 393"/>
                  <a:gd name="T18" fmla="*/ 92 w 258"/>
                  <a:gd name="T19" fmla="*/ 58 h 393"/>
                  <a:gd name="T20" fmla="*/ 104 w 258"/>
                  <a:gd name="T21" fmla="*/ 42 h 393"/>
                  <a:gd name="T22" fmla="*/ 122 w 258"/>
                  <a:gd name="T23" fmla="*/ 31 h 393"/>
                  <a:gd name="T24" fmla="*/ 147 w 258"/>
                  <a:gd name="T25" fmla="*/ 26 h 393"/>
                  <a:gd name="T26" fmla="*/ 175 w 258"/>
                  <a:gd name="T27" fmla="*/ 33 h 393"/>
                  <a:gd name="T28" fmla="*/ 196 w 258"/>
                  <a:gd name="T29" fmla="*/ 50 h 393"/>
                  <a:gd name="T30" fmla="*/ 212 w 258"/>
                  <a:gd name="T31" fmla="*/ 73 h 393"/>
                  <a:gd name="T32" fmla="*/ 222 w 258"/>
                  <a:gd name="T33" fmla="*/ 96 h 393"/>
                  <a:gd name="T34" fmla="*/ 234 w 258"/>
                  <a:gd name="T35" fmla="*/ 101 h 393"/>
                  <a:gd name="T36" fmla="*/ 244 w 258"/>
                  <a:gd name="T37" fmla="*/ 95 h 393"/>
                  <a:gd name="T38" fmla="*/ 241 w 258"/>
                  <a:gd name="T39" fmla="*/ 45 h 393"/>
                  <a:gd name="T40" fmla="*/ 234 w 258"/>
                  <a:gd name="T41" fmla="*/ 14 h 393"/>
                  <a:gd name="T42" fmla="*/ 224 w 258"/>
                  <a:gd name="T43" fmla="*/ 11 h 393"/>
                  <a:gd name="T44" fmla="*/ 214 w 258"/>
                  <a:gd name="T45" fmla="*/ 9 h 393"/>
                  <a:gd name="T46" fmla="*/ 197 w 258"/>
                  <a:gd name="T47" fmla="*/ 4 h 393"/>
                  <a:gd name="T48" fmla="*/ 181 w 258"/>
                  <a:gd name="T49" fmla="*/ 2 h 393"/>
                  <a:gd name="T50" fmla="*/ 165 w 258"/>
                  <a:gd name="T51" fmla="*/ 0 h 393"/>
                  <a:gd name="T52" fmla="*/ 150 w 258"/>
                  <a:gd name="T53" fmla="*/ 0 h 393"/>
                  <a:gd name="T54" fmla="*/ 94 w 258"/>
                  <a:gd name="T55" fmla="*/ 8 h 393"/>
                  <a:gd name="T56" fmla="*/ 53 w 258"/>
                  <a:gd name="T57" fmla="*/ 30 h 393"/>
                  <a:gd name="T58" fmla="*/ 27 w 258"/>
                  <a:gd name="T59" fmla="*/ 65 h 393"/>
                  <a:gd name="T60" fmla="*/ 17 w 258"/>
                  <a:gd name="T61" fmla="*/ 109 h 393"/>
                  <a:gd name="T62" fmla="*/ 25 w 258"/>
                  <a:gd name="T63" fmla="*/ 147 h 393"/>
                  <a:gd name="T64" fmla="*/ 45 w 258"/>
                  <a:gd name="T65" fmla="*/ 178 h 393"/>
                  <a:gd name="T66" fmla="*/ 73 w 258"/>
                  <a:gd name="T67" fmla="*/ 201 h 393"/>
                  <a:gd name="T68" fmla="*/ 104 w 258"/>
                  <a:gd name="T69" fmla="*/ 219 h 393"/>
                  <a:gd name="T70" fmla="*/ 130 w 258"/>
                  <a:gd name="T71" fmla="*/ 234 h 393"/>
                  <a:gd name="T72" fmla="*/ 155 w 258"/>
                  <a:gd name="T73" fmla="*/ 254 h 393"/>
                  <a:gd name="T74" fmla="*/ 174 w 258"/>
                  <a:gd name="T75" fmla="*/ 278 h 393"/>
                  <a:gd name="T76" fmla="*/ 181 w 258"/>
                  <a:gd name="T77" fmla="*/ 309 h 393"/>
                  <a:gd name="T78" fmla="*/ 177 w 258"/>
                  <a:gd name="T79" fmla="*/ 330 h 393"/>
                  <a:gd name="T80" fmla="*/ 166 w 258"/>
                  <a:gd name="T81" fmla="*/ 348 h 393"/>
                  <a:gd name="T82" fmla="*/ 146 w 258"/>
                  <a:gd name="T83" fmla="*/ 362 h 393"/>
                  <a:gd name="T84" fmla="*/ 120 w 258"/>
                  <a:gd name="T85" fmla="*/ 367 h 393"/>
                  <a:gd name="T86" fmla="*/ 85 w 258"/>
                  <a:gd name="T87" fmla="*/ 358 h 393"/>
                  <a:gd name="T88" fmla="*/ 58 w 258"/>
                  <a:gd name="T89" fmla="*/ 336 h 393"/>
                  <a:gd name="T90" fmla="*/ 36 w 258"/>
                  <a:gd name="T91" fmla="*/ 308 h 393"/>
                  <a:gd name="T92" fmla="*/ 22 w 258"/>
                  <a:gd name="T93" fmla="*/ 278 h 393"/>
                  <a:gd name="T94" fmla="*/ 12 w 258"/>
                  <a:gd name="T95" fmla="*/ 274 h 393"/>
                  <a:gd name="T96" fmla="*/ 0 w 258"/>
                  <a:gd name="T97" fmla="*/ 279 h 393"/>
                  <a:gd name="T98" fmla="*/ 6 w 258"/>
                  <a:gd name="T99" fmla="*/ 336 h 393"/>
                  <a:gd name="T100" fmla="*/ 19 w 258"/>
                  <a:gd name="T101" fmla="*/ 371 h 393"/>
                  <a:gd name="T102" fmla="*/ 31 w 258"/>
                  <a:gd name="T103" fmla="*/ 377 h 393"/>
                  <a:gd name="T104" fmla="*/ 52 w 258"/>
                  <a:gd name="T105" fmla="*/ 385 h 393"/>
                  <a:gd name="T106" fmla="*/ 80 w 258"/>
                  <a:gd name="T107" fmla="*/ 391 h 393"/>
                  <a:gd name="T108" fmla="*/ 115 w 258"/>
                  <a:gd name="T109" fmla="*/ 393 h 393"/>
                  <a:gd name="T110" fmla="*/ 174 w 258"/>
                  <a:gd name="T111" fmla="*/ 385 h 393"/>
                  <a:gd name="T112" fmla="*/ 219 w 258"/>
                  <a:gd name="T113" fmla="*/ 362 h 393"/>
                  <a:gd name="T114" fmla="*/ 247 w 258"/>
                  <a:gd name="T115" fmla="*/ 325 h 393"/>
                  <a:gd name="T116" fmla="*/ 258 w 258"/>
                  <a:gd name="T117" fmla="*/ 27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8" h="393">
                    <a:moveTo>
                      <a:pt x="258" y="278"/>
                    </a:moveTo>
                    <a:lnTo>
                      <a:pt x="256" y="256"/>
                    </a:lnTo>
                    <a:lnTo>
                      <a:pt x="250" y="237"/>
                    </a:lnTo>
                    <a:lnTo>
                      <a:pt x="242" y="219"/>
                    </a:lnTo>
                    <a:lnTo>
                      <a:pt x="231" y="205"/>
                    </a:lnTo>
                    <a:lnTo>
                      <a:pt x="219" y="192"/>
                    </a:lnTo>
                    <a:lnTo>
                      <a:pt x="205" y="180"/>
                    </a:lnTo>
                    <a:lnTo>
                      <a:pt x="192" y="172"/>
                    </a:lnTo>
                    <a:lnTo>
                      <a:pt x="178" y="164"/>
                    </a:lnTo>
                    <a:lnTo>
                      <a:pt x="140" y="144"/>
                    </a:lnTo>
                    <a:lnTo>
                      <a:pt x="130" y="138"/>
                    </a:lnTo>
                    <a:lnTo>
                      <a:pt x="120" y="131"/>
                    </a:lnTo>
                    <a:lnTo>
                      <a:pt x="112" y="124"/>
                    </a:lnTo>
                    <a:lnTo>
                      <a:pt x="104" y="116"/>
                    </a:lnTo>
                    <a:lnTo>
                      <a:pt x="98" y="107"/>
                    </a:lnTo>
                    <a:lnTo>
                      <a:pt x="93" y="99"/>
                    </a:lnTo>
                    <a:lnTo>
                      <a:pt x="90" y="88"/>
                    </a:lnTo>
                    <a:lnTo>
                      <a:pt x="89" y="79"/>
                    </a:lnTo>
                    <a:lnTo>
                      <a:pt x="90" y="69"/>
                    </a:lnTo>
                    <a:lnTo>
                      <a:pt x="92" y="58"/>
                    </a:lnTo>
                    <a:lnTo>
                      <a:pt x="97" y="49"/>
                    </a:lnTo>
                    <a:lnTo>
                      <a:pt x="104" y="42"/>
                    </a:lnTo>
                    <a:lnTo>
                      <a:pt x="112" y="35"/>
                    </a:lnTo>
                    <a:lnTo>
                      <a:pt x="122" y="31"/>
                    </a:lnTo>
                    <a:lnTo>
                      <a:pt x="134" y="27"/>
                    </a:lnTo>
                    <a:lnTo>
                      <a:pt x="147" y="26"/>
                    </a:lnTo>
                    <a:lnTo>
                      <a:pt x="161" y="29"/>
                    </a:lnTo>
                    <a:lnTo>
                      <a:pt x="175" y="33"/>
                    </a:lnTo>
                    <a:lnTo>
                      <a:pt x="186" y="41"/>
                    </a:lnTo>
                    <a:lnTo>
                      <a:pt x="196" y="50"/>
                    </a:lnTo>
                    <a:lnTo>
                      <a:pt x="205" y="62"/>
                    </a:lnTo>
                    <a:lnTo>
                      <a:pt x="212" y="73"/>
                    </a:lnTo>
                    <a:lnTo>
                      <a:pt x="218" y="85"/>
                    </a:lnTo>
                    <a:lnTo>
                      <a:pt x="222" y="96"/>
                    </a:lnTo>
                    <a:lnTo>
                      <a:pt x="227" y="100"/>
                    </a:lnTo>
                    <a:lnTo>
                      <a:pt x="234" y="101"/>
                    </a:lnTo>
                    <a:lnTo>
                      <a:pt x="241" y="99"/>
                    </a:lnTo>
                    <a:lnTo>
                      <a:pt x="244" y="95"/>
                    </a:lnTo>
                    <a:lnTo>
                      <a:pt x="243" y="69"/>
                    </a:lnTo>
                    <a:lnTo>
                      <a:pt x="241" y="45"/>
                    </a:lnTo>
                    <a:lnTo>
                      <a:pt x="237" y="26"/>
                    </a:lnTo>
                    <a:lnTo>
                      <a:pt x="234" y="14"/>
                    </a:lnTo>
                    <a:lnTo>
                      <a:pt x="229" y="12"/>
                    </a:lnTo>
                    <a:lnTo>
                      <a:pt x="224" y="11"/>
                    </a:lnTo>
                    <a:lnTo>
                      <a:pt x="220" y="10"/>
                    </a:lnTo>
                    <a:lnTo>
                      <a:pt x="214" y="9"/>
                    </a:lnTo>
                    <a:lnTo>
                      <a:pt x="206" y="7"/>
                    </a:lnTo>
                    <a:lnTo>
                      <a:pt x="197" y="4"/>
                    </a:lnTo>
                    <a:lnTo>
                      <a:pt x="189" y="3"/>
                    </a:lnTo>
                    <a:lnTo>
                      <a:pt x="181" y="2"/>
                    </a:lnTo>
                    <a:lnTo>
                      <a:pt x="173" y="1"/>
                    </a:lnTo>
                    <a:lnTo>
                      <a:pt x="165" y="0"/>
                    </a:lnTo>
                    <a:lnTo>
                      <a:pt x="157" y="0"/>
                    </a:lnTo>
                    <a:lnTo>
                      <a:pt x="150" y="0"/>
                    </a:lnTo>
                    <a:lnTo>
                      <a:pt x="120" y="2"/>
                    </a:lnTo>
                    <a:lnTo>
                      <a:pt x="94" y="8"/>
                    </a:lnTo>
                    <a:lnTo>
                      <a:pt x="71" y="17"/>
                    </a:lnTo>
                    <a:lnTo>
                      <a:pt x="53" y="30"/>
                    </a:lnTo>
                    <a:lnTo>
                      <a:pt x="37" y="46"/>
                    </a:lnTo>
                    <a:lnTo>
                      <a:pt x="27" y="65"/>
                    </a:lnTo>
                    <a:lnTo>
                      <a:pt x="20" y="86"/>
                    </a:lnTo>
                    <a:lnTo>
                      <a:pt x="17" y="109"/>
                    </a:lnTo>
                    <a:lnTo>
                      <a:pt x="20" y="129"/>
                    </a:lnTo>
                    <a:lnTo>
                      <a:pt x="25" y="147"/>
                    </a:lnTo>
                    <a:lnTo>
                      <a:pt x="35" y="163"/>
                    </a:lnTo>
                    <a:lnTo>
                      <a:pt x="45" y="178"/>
                    </a:lnTo>
                    <a:lnTo>
                      <a:pt x="59" y="191"/>
                    </a:lnTo>
                    <a:lnTo>
                      <a:pt x="73" y="201"/>
                    </a:lnTo>
                    <a:lnTo>
                      <a:pt x="88" y="211"/>
                    </a:lnTo>
                    <a:lnTo>
                      <a:pt x="104" y="219"/>
                    </a:lnTo>
                    <a:lnTo>
                      <a:pt x="116" y="226"/>
                    </a:lnTo>
                    <a:lnTo>
                      <a:pt x="130" y="234"/>
                    </a:lnTo>
                    <a:lnTo>
                      <a:pt x="143" y="244"/>
                    </a:lnTo>
                    <a:lnTo>
                      <a:pt x="155" y="254"/>
                    </a:lnTo>
                    <a:lnTo>
                      <a:pt x="166" y="265"/>
                    </a:lnTo>
                    <a:lnTo>
                      <a:pt x="174" y="278"/>
                    </a:lnTo>
                    <a:lnTo>
                      <a:pt x="178" y="293"/>
                    </a:lnTo>
                    <a:lnTo>
                      <a:pt x="181" y="309"/>
                    </a:lnTo>
                    <a:lnTo>
                      <a:pt x="180" y="320"/>
                    </a:lnTo>
                    <a:lnTo>
                      <a:pt x="177" y="330"/>
                    </a:lnTo>
                    <a:lnTo>
                      <a:pt x="173" y="340"/>
                    </a:lnTo>
                    <a:lnTo>
                      <a:pt x="166" y="348"/>
                    </a:lnTo>
                    <a:lnTo>
                      <a:pt x="158" y="356"/>
                    </a:lnTo>
                    <a:lnTo>
                      <a:pt x="146" y="362"/>
                    </a:lnTo>
                    <a:lnTo>
                      <a:pt x="135" y="366"/>
                    </a:lnTo>
                    <a:lnTo>
                      <a:pt x="120" y="367"/>
                    </a:lnTo>
                    <a:lnTo>
                      <a:pt x="103" y="364"/>
                    </a:lnTo>
                    <a:lnTo>
                      <a:pt x="85" y="358"/>
                    </a:lnTo>
                    <a:lnTo>
                      <a:pt x="70" y="348"/>
                    </a:lnTo>
                    <a:lnTo>
                      <a:pt x="58" y="336"/>
                    </a:lnTo>
                    <a:lnTo>
                      <a:pt x="45" y="322"/>
                    </a:lnTo>
                    <a:lnTo>
                      <a:pt x="36" y="308"/>
                    </a:lnTo>
                    <a:lnTo>
                      <a:pt x="28" y="292"/>
                    </a:lnTo>
                    <a:lnTo>
                      <a:pt x="22" y="278"/>
                    </a:lnTo>
                    <a:lnTo>
                      <a:pt x="17" y="275"/>
                    </a:lnTo>
                    <a:lnTo>
                      <a:pt x="12" y="274"/>
                    </a:lnTo>
                    <a:lnTo>
                      <a:pt x="5" y="275"/>
                    </a:lnTo>
                    <a:lnTo>
                      <a:pt x="0" y="279"/>
                    </a:lnTo>
                    <a:lnTo>
                      <a:pt x="1" y="308"/>
                    </a:lnTo>
                    <a:lnTo>
                      <a:pt x="6" y="336"/>
                    </a:lnTo>
                    <a:lnTo>
                      <a:pt x="12" y="358"/>
                    </a:lnTo>
                    <a:lnTo>
                      <a:pt x="19" y="371"/>
                    </a:lnTo>
                    <a:lnTo>
                      <a:pt x="24" y="375"/>
                    </a:lnTo>
                    <a:lnTo>
                      <a:pt x="31" y="377"/>
                    </a:lnTo>
                    <a:lnTo>
                      <a:pt x="40" y="382"/>
                    </a:lnTo>
                    <a:lnTo>
                      <a:pt x="52" y="385"/>
                    </a:lnTo>
                    <a:lnTo>
                      <a:pt x="65" y="389"/>
                    </a:lnTo>
                    <a:lnTo>
                      <a:pt x="80" y="391"/>
                    </a:lnTo>
                    <a:lnTo>
                      <a:pt x="97" y="392"/>
                    </a:lnTo>
                    <a:lnTo>
                      <a:pt x="115" y="393"/>
                    </a:lnTo>
                    <a:lnTo>
                      <a:pt x="146" y="391"/>
                    </a:lnTo>
                    <a:lnTo>
                      <a:pt x="174" y="385"/>
                    </a:lnTo>
                    <a:lnTo>
                      <a:pt x="198" y="375"/>
                    </a:lnTo>
                    <a:lnTo>
                      <a:pt x="219" y="362"/>
                    </a:lnTo>
                    <a:lnTo>
                      <a:pt x="235" y="345"/>
                    </a:lnTo>
                    <a:lnTo>
                      <a:pt x="247" y="325"/>
                    </a:lnTo>
                    <a:lnTo>
                      <a:pt x="256" y="303"/>
                    </a:lnTo>
                    <a:lnTo>
                      <a:pt x="258" y="278"/>
                    </a:lnTo>
                    <a:close/>
                  </a:path>
                </a:pathLst>
              </a:custGeom>
              <a:solidFill>
                <a:srgbClr val="C90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Freeform 90"/>
              <p:cNvSpPr>
                <a:spLocks/>
              </p:cNvSpPr>
              <p:nvPr/>
            </p:nvSpPr>
            <p:spPr bwMode="auto">
              <a:xfrm>
                <a:off x="2771" y="1947"/>
                <a:ext cx="136" cy="151"/>
              </a:xfrm>
              <a:custGeom>
                <a:avLst/>
                <a:gdLst>
                  <a:gd name="T0" fmla="*/ 253 w 273"/>
                  <a:gd name="T1" fmla="*/ 1 h 301"/>
                  <a:gd name="T2" fmla="*/ 265 w 273"/>
                  <a:gd name="T3" fmla="*/ 6 h 301"/>
                  <a:gd name="T4" fmla="*/ 271 w 273"/>
                  <a:gd name="T5" fmla="*/ 15 h 301"/>
                  <a:gd name="T6" fmla="*/ 273 w 273"/>
                  <a:gd name="T7" fmla="*/ 29 h 301"/>
                  <a:gd name="T8" fmla="*/ 266 w 273"/>
                  <a:gd name="T9" fmla="*/ 46 h 301"/>
                  <a:gd name="T10" fmla="*/ 251 w 273"/>
                  <a:gd name="T11" fmla="*/ 64 h 301"/>
                  <a:gd name="T12" fmla="*/ 225 w 273"/>
                  <a:gd name="T13" fmla="*/ 83 h 301"/>
                  <a:gd name="T14" fmla="*/ 190 w 273"/>
                  <a:gd name="T15" fmla="*/ 99 h 301"/>
                  <a:gd name="T16" fmla="*/ 143 w 273"/>
                  <a:gd name="T17" fmla="*/ 113 h 301"/>
                  <a:gd name="T18" fmla="*/ 112 w 273"/>
                  <a:gd name="T19" fmla="*/ 126 h 301"/>
                  <a:gd name="T20" fmla="*/ 86 w 273"/>
                  <a:gd name="T21" fmla="*/ 150 h 301"/>
                  <a:gd name="T22" fmla="*/ 66 w 273"/>
                  <a:gd name="T23" fmla="*/ 180 h 301"/>
                  <a:gd name="T24" fmla="*/ 49 w 273"/>
                  <a:gd name="T25" fmla="*/ 214 h 301"/>
                  <a:gd name="T26" fmla="*/ 38 w 273"/>
                  <a:gd name="T27" fmla="*/ 247 h 301"/>
                  <a:gd name="T28" fmla="*/ 31 w 273"/>
                  <a:gd name="T29" fmla="*/ 275 h 301"/>
                  <a:gd name="T30" fmla="*/ 26 w 273"/>
                  <a:gd name="T31" fmla="*/ 294 h 301"/>
                  <a:gd name="T32" fmla="*/ 25 w 273"/>
                  <a:gd name="T33" fmla="*/ 301 h 301"/>
                  <a:gd name="T34" fmla="*/ 14 w 273"/>
                  <a:gd name="T35" fmla="*/ 297 h 301"/>
                  <a:gd name="T36" fmla="*/ 5 w 273"/>
                  <a:gd name="T37" fmla="*/ 276 h 301"/>
                  <a:gd name="T38" fmla="*/ 0 w 273"/>
                  <a:gd name="T39" fmla="*/ 245 h 301"/>
                  <a:gd name="T40" fmla="*/ 0 w 273"/>
                  <a:gd name="T41" fmla="*/ 207 h 301"/>
                  <a:gd name="T42" fmla="*/ 7 w 273"/>
                  <a:gd name="T43" fmla="*/ 163 h 301"/>
                  <a:gd name="T44" fmla="*/ 22 w 273"/>
                  <a:gd name="T45" fmla="*/ 121 h 301"/>
                  <a:gd name="T46" fmla="*/ 46 w 273"/>
                  <a:gd name="T47" fmla="*/ 80 h 301"/>
                  <a:gd name="T48" fmla="*/ 82 w 273"/>
                  <a:gd name="T49" fmla="*/ 47 h 301"/>
                  <a:gd name="T50" fmla="*/ 113 w 273"/>
                  <a:gd name="T51" fmla="*/ 29 h 301"/>
                  <a:gd name="T52" fmla="*/ 144 w 273"/>
                  <a:gd name="T53" fmla="*/ 16 h 301"/>
                  <a:gd name="T54" fmla="*/ 173 w 273"/>
                  <a:gd name="T55" fmla="*/ 7 h 301"/>
                  <a:gd name="T56" fmla="*/ 199 w 273"/>
                  <a:gd name="T57" fmla="*/ 2 h 301"/>
                  <a:gd name="T58" fmla="*/ 221 w 273"/>
                  <a:gd name="T59" fmla="*/ 0 h 301"/>
                  <a:gd name="T60" fmla="*/ 238 w 273"/>
                  <a:gd name="T61" fmla="*/ 0 h 301"/>
                  <a:gd name="T62" fmla="*/ 250 w 273"/>
                  <a:gd name="T63" fmla="*/ 1 h 301"/>
                  <a:gd name="T64" fmla="*/ 253 w 273"/>
                  <a:gd name="T65" fmla="*/ 1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3" h="301">
                    <a:moveTo>
                      <a:pt x="253" y="1"/>
                    </a:moveTo>
                    <a:lnTo>
                      <a:pt x="265" y="6"/>
                    </a:lnTo>
                    <a:lnTo>
                      <a:pt x="271" y="15"/>
                    </a:lnTo>
                    <a:lnTo>
                      <a:pt x="273" y="29"/>
                    </a:lnTo>
                    <a:lnTo>
                      <a:pt x="266" y="46"/>
                    </a:lnTo>
                    <a:lnTo>
                      <a:pt x="251" y="64"/>
                    </a:lnTo>
                    <a:lnTo>
                      <a:pt x="225" y="83"/>
                    </a:lnTo>
                    <a:lnTo>
                      <a:pt x="190" y="99"/>
                    </a:lnTo>
                    <a:lnTo>
                      <a:pt x="143" y="113"/>
                    </a:lnTo>
                    <a:lnTo>
                      <a:pt x="112" y="126"/>
                    </a:lnTo>
                    <a:lnTo>
                      <a:pt x="86" y="150"/>
                    </a:lnTo>
                    <a:lnTo>
                      <a:pt x="66" y="180"/>
                    </a:lnTo>
                    <a:lnTo>
                      <a:pt x="49" y="214"/>
                    </a:lnTo>
                    <a:lnTo>
                      <a:pt x="38" y="247"/>
                    </a:lnTo>
                    <a:lnTo>
                      <a:pt x="31" y="275"/>
                    </a:lnTo>
                    <a:lnTo>
                      <a:pt x="26" y="294"/>
                    </a:lnTo>
                    <a:lnTo>
                      <a:pt x="25" y="301"/>
                    </a:lnTo>
                    <a:lnTo>
                      <a:pt x="14" y="297"/>
                    </a:lnTo>
                    <a:lnTo>
                      <a:pt x="5" y="276"/>
                    </a:lnTo>
                    <a:lnTo>
                      <a:pt x="0" y="245"/>
                    </a:lnTo>
                    <a:lnTo>
                      <a:pt x="0" y="207"/>
                    </a:lnTo>
                    <a:lnTo>
                      <a:pt x="7" y="163"/>
                    </a:lnTo>
                    <a:lnTo>
                      <a:pt x="22" y="121"/>
                    </a:lnTo>
                    <a:lnTo>
                      <a:pt x="46" y="80"/>
                    </a:lnTo>
                    <a:lnTo>
                      <a:pt x="82" y="47"/>
                    </a:lnTo>
                    <a:lnTo>
                      <a:pt x="113" y="29"/>
                    </a:lnTo>
                    <a:lnTo>
                      <a:pt x="144" y="16"/>
                    </a:lnTo>
                    <a:lnTo>
                      <a:pt x="173" y="7"/>
                    </a:lnTo>
                    <a:lnTo>
                      <a:pt x="199" y="2"/>
                    </a:lnTo>
                    <a:lnTo>
                      <a:pt x="221" y="0"/>
                    </a:lnTo>
                    <a:lnTo>
                      <a:pt x="238" y="0"/>
                    </a:lnTo>
                    <a:lnTo>
                      <a:pt x="250" y="1"/>
                    </a:lnTo>
                    <a:lnTo>
                      <a:pt x="253" y="1"/>
                    </a:lnTo>
                    <a:close/>
                  </a:path>
                </a:pathLst>
              </a:custGeom>
              <a:solidFill>
                <a:srgbClr val="FC7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Freeform 91"/>
              <p:cNvSpPr>
                <a:spLocks/>
              </p:cNvSpPr>
              <p:nvPr/>
            </p:nvSpPr>
            <p:spPr bwMode="auto">
              <a:xfrm>
                <a:off x="2822" y="1954"/>
                <a:ext cx="87" cy="60"/>
              </a:xfrm>
              <a:custGeom>
                <a:avLst/>
                <a:gdLst>
                  <a:gd name="T0" fmla="*/ 2 w 174"/>
                  <a:gd name="T1" fmla="*/ 119 h 119"/>
                  <a:gd name="T2" fmla="*/ 2 w 174"/>
                  <a:gd name="T3" fmla="*/ 117 h 119"/>
                  <a:gd name="T4" fmla="*/ 2 w 174"/>
                  <a:gd name="T5" fmla="*/ 114 h 119"/>
                  <a:gd name="T6" fmla="*/ 0 w 174"/>
                  <a:gd name="T7" fmla="*/ 111 h 119"/>
                  <a:gd name="T8" fmla="*/ 0 w 174"/>
                  <a:gd name="T9" fmla="*/ 109 h 119"/>
                  <a:gd name="T10" fmla="*/ 3 w 174"/>
                  <a:gd name="T11" fmla="*/ 86 h 119"/>
                  <a:gd name="T12" fmla="*/ 10 w 174"/>
                  <a:gd name="T13" fmla="*/ 65 h 119"/>
                  <a:gd name="T14" fmla="*/ 20 w 174"/>
                  <a:gd name="T15" fmla="*/ 46 h 119"/>
                  <a:gd name="T16" fmla="*/ 36 w 174"/>
                  <a:gd name="T17" fmla="*/ 30 h 119"/>
                  <a:gd name="T18" fmla="*/ 54 w 174"/>
                  <a:gd name="T19" fmla="*/ 17 h 119"/>
                  <a:gd name="T20" fmla="*/ 77 w 174"/>
                  <a:gd name="T21" fmla="*/ 8 h 119"/>
                  <a:gd name="T22" fmla="*/ 103 w 174"/>
                  <a:gd name="T23" fmla="*/ 2 h 119"/>
                  <a:gd name="T24" fmla="*/ 133 w 174"/>
                  <a:gd name="T25" fmla="*/ 0 h 119"/>
                  <a:gd name="T26" fmla="*/ 137 w 174"/>
                  <a:gd name="T27" fmla="*/ 0 h 119"/>
                  <a:gd name="T28" fmla="*/ 142 w 174"/>
                  <a:gd name="T29" fmla="*/ 0 h 119"/>
                  <a:gd name="T30" fmla="*/ 146 w 174"/>
                  <a:gd name="T31" fmla="*/ 0 h 119"/>
                  <a:gd name="T32" fmla="*/ 151 w 174"/>
                  <a:gd name="T33" fmla="*/ 1 h 119"/>
                  <a:gd name="T34" fmla="*/ 156 w 174"/>
                  <a:gd name="T35" fmla="*/ 1 h 119"/>
                  <a:gd name="T36" fmla="*/ 160 w 174"/>
                  <a:gd name="T37" fmla="*/ 2 h 119"/>
                  <a:gd name="T38" fmla="*/ 166 w 174"/>
                  <a:gd name="T39" fmla="*/ 2 h 119"/>
                  <a:gd name="T40" fmla="*/ 171 w 174"/>
                  <a:gd name="T41" fmla="*/ 3 h 119"/>
                  <a:gd name="T42" fmla="*/ 174 w 174"/>
                  <a:gd name="T43" fmla="*/ 9 h 119"/>
                  <a:gd name="T44" fmla="*/ 174 w 174"/>
                  <a:gd name="T45" fmla="*/ 17 h 119"/>
                  <a:gd name="T46" fmla="*/ 172 w 174"/>
                  <a:gd name="T47" fmla="*/ 27 h 119"/>
                  <a:gd name="T48" fmla="*/ 165 w 174"/>
                  <a:gd name="T49" fmla="*/ 38 h 119"/>
                  <a:gd name="T50" fmla="*/ 161 w 174"/>
                  <a:gd name="T51" fmla="*/ 35 h 119"/>
                  <a:gd name="T52" fmla="*/ 157 w 174"/>
                  <a:gd name="T53" fmla="*/ 33 h 119"/>
                  <a:gd name="T54" fmla="*/ 152 w 174"/>
                  <a:gd name="T55" fmla="*/ 31 h 119"/>
                  <a:gd name="T56" fmla="*/ 149 w 174"/>
                  <a:gd name="T57" fmla="*/ 30 h 119"/>
                  <a:gd name="T58" fmla="*/ 144 w 174"/>
                  <a:gd name="T59" fmla="*/ 29 h 119"/>
                  <a:gd name="T60" fmla="*/ 140 w 174"/>
                  <a:gd name="T61" fmla="*/ 27 h 119"/>
                  <a:gd name="T62" fmla="*/ 135 w 174"/>
                  <a:gd name="T63" fmla="*/ 26 h 119"/>
                  <a:gd name="T64" fmla="*/ 130 w 174"/>
                  <a:gd name="T65" fmla="*/ 26 h 119"/>
                  <a:gd name="T66" fmla="*/ 117 w 174"/>
                  <a:gd name="T67" fmla="*/ 27 h 119"/>
                  <a:gd name="T68" fmla="*/ 105 w 174"/>
                  <a:gd name="T69" fmla="*/ 31 h 119"/>
                  <a:gd name="T70" fmla="*/ 95 w 174"/>
                  <a:gd name="T71" fmla="*/ 35 h 119"/>
                  <a:gd name="T72" fmla="*/ 87 w 174"/>
                  <a:gd name="T73" fmla="*/ 42 h 119"/>
                  <a:gd name="T74" fmla="*/ 80 w 174"/>
                  <a:gd name="T75" fmla="*/ 49 h 119"/>
                  <a:gd name="T76" fmla="*/ 75 w 174"/>
                  <a:gd name="T77" fmla="*/ 58 h 119"/>
                  <a:gd name="T78" fmla="*/ 73 w 174"/>
                  <a:gd name="T79" fmla="*/ 69 h 119"/>
                  <a:gd name="T80" fmla="*/ 72 w 174"/>
                  <a:gd name="T81" fmla="*/ 79 h 119"/>
                  <a:gd name="T82" fmla="*/ 72 w 174"/>
                  <a:gd name="T83" fmla="*/ 81 h 119"/>
                  <a:gd name="T84" fmla="*/ 72 w 174"/>
                  <a:gd name="T85" fmla="*/ 84 h 119"/>
                  <a:gd name="T86" fmla="*/ 72 w 174"/>
                  <a:gd name="T87" fmla="*/ 87 h 119"/>
                  <a:gd name="T88" fmla="*/ 73 w 174"/>
                  <a:gd name="T89" fmla="*/ 89 h 119"/>
                  <a:gd name="T90" fmla="*/ 65 w 174"/>
                  <a:gd name="T91" fmla="*/ 92 h 119"/>
                  <a:gd name="T92" fmla="*/ 57 w 174"/>
                  <a:gd name="T93" fmla="*/ 93 h 119"/>
                  <a:gd name="T94" fmla="*/ 49 w 174"/>
                  <a:gd name="T95" fmla="*/ 95 h 119"/>
                  <a:gd name="T96" fmla="*/ 41 w 174"/>
                  <a:gd name="T97" fmla="*/ 98 h 119"/>
                  <a:gd name="T98" fmla="*/ 35 w 174"/>
                  <a:gd name="T99" fmla="*/ 99 h 119"/>
                  <a:gd name="T100" fmla="*/ 29 w 174"/>
                  <a:gd name="T101" fmla="*/ 101 h 119"/>
                  <a:gd name="T102" fmla="*/ 23 w 174"/>
                  <a:gd name="T103" fmla="*/ 103 h 119"/>
                  <a:gd name="T104" fmla="*/ 19 w 174"/>
                  <a:gd name="T105" fmla="*/ 106 h 119"/>
                  <a:gd name="T106" fmla="*/ 14 w 174"/>
                  <a:gd name="T107" fmla="*/ 109 h 119"/>
                  <a:gd name="T108" fmla="*/ 10 w 174"/>
                  <a:gd name="T109" fmla="*/ 112 h 119"/>
                  <a:gd name="T110" fmla="*/ 5 w 174"/>
                  <a:gd name="T111" fmla="*/ 116 h 119"/>
                  <a:gd name="T112" fmla="*/ 2 w 174"/>
                  <a:gd name="T11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4" h="119">
                    <a:moveTo>
                      <a:pt x="2" y="119"/>
                    </a:moveTo>
                    <a:lnTo>
                      <a:pt x="2" y="117"/>
                    </a:lnTo>
                    <a:lnTo>
                      <a:pt x="2" y="114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3" y="86"/>
                    </a:lnTo>
                    <a:lnTo>
                      <a:pt x="10" y="65"/>
                    </a:lnTo>
                    <a:lnTo>
                      <a:pt x="20" y="46"/>
                    </a:lnTo>
                    <a:lnTo>
                      <a:pt x="36" y="30"/>
                    </a:lnTo>
                    <a:lnTo>
                      <a:pt x="54" y="17"/>
                    </a:lnTo>
                    <a:lnTo>
                      <a:pt x="77" y="8"/>
                    </a:lnTo>
                    <a:lnTo>
                      <a:pt x="103" y="2"/>
                    </a:lnTo>
                    <a:lnTo>
                      <a:pt x="133" y="0"/>
                    </a:lnTo>
                    <a:lnTo>
                      <a:pt x="137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1" y="1"/>
                    </a:lnTo>
                    <a:lnTo>
                      <a:pt x="156" y="1"/>
                    </a:lnTo>
                    <a:lnTo>
                      <a:pt x="160" y="2"/>
                    </a:lnTo>
                    <a:lnTo>
                      <a:pt x="166" y="2"/>
                    </a:lnTo>
                    <a:lnTo>
                      <a:pt x="171" y="3"/>
                    </a:lnTo>
                    <a:lnTo>
                      <a:pt x="174" y="9"/>
                    </a:lnTo>
                    <a:lnTo>
                      <a:pt x="174" y="17"/>
                    </a:lnTo>
                    <a:lnTo>
                      <a:pt x="172" y="27"/>
                    </a:lnTo>
                    <a:lnTo>
                      <a:pt x="165" y="38"/>
                    </a:lnTo>
                    <a:lnTo>
                      <a:pt x="161" y="35"/>
                    </a:lnTo>
                    <a:lnTo>
                      <a:pt x="157" y="33"/>
                    </a:lnTo>
                    <a:lnTo>
                      <a:pt x="152" y="31"/>
                    </a:lnTo>
                    <a:lnTo>
                      <a:pt x="149" y="30"/>
                    </a:lnTo>
                    <a:lnTo>
                      <a:pt x="144" y="29"/>
                    </a:lnTo>
                    <a:lnTo>
                      <a:pt x="140" y="27"/>
                    </a:lnTo>
                    <a:lnTo>
                      <a:pt x="135" y="26"/>
                    </a:lnTo>
                    <a:lnTo>
                      <a:pt x="130" y="26"/>
                    </a:lnTo>
                    <a:lnTo>
                      <a:pt x="117" y="27"/>
                    </a:lnTo>
                    <a:lnTo>
                      <a:pt x="105" y="31"/>
                    </a:lnTo>
                    <a:lnTo>
                      <a:pt x="95" y="35"/>
                    </a:lnTo>
                    <a:lnTo>
                      <a:pt x="87" y="42"/>
                    </a:lnTo>
                    <a:lnTo>
                      <a:pt x="80" y="49"/>
                    </a:lnTo>
                    <a:lnTo>
                      <a:pt x="75" y="58"/>
                    </a:lnTo>
                    <a:lnTo>
                      <a:pt x="73" y="69"/>
                    </a:lnTo>
                    <a:lnTo>
                      <a:pt x="72" y="79"/>
                    </a:lnTo>
                    <a:lnTo>
                      <a:pt x="72" y="81"/>
                    </a:lnTo>
                    <a:lnTo>
                      <a:pt x="72" y="84"/>
                    </a:lnTo>
                    <a:lnTo>
                      <a:pt x="72" y="87"/>
                    </a:lnTo>
                    <a:lnTo>
                      <a:pt x="73" y="89"/>
                    </a:lnTo>
                    <a:lnTo>
                      <a:pt x="65" y="92"/>
                    </a:lnTo>
                    <a:lnTo>
                      <a:pt x="57" y="93"/>
                    </a:lnTo>
                    <a:lnTo>
                      <a:pt x="49" y="95"/>
                    </a:lnTo>
                    <a:lnTo>
                      <a:pt x="41" y="98"/>
                    </a:lnTo>
                    <a:lnTo>
                      <a:pt x="35" y="99"/>
                    </a:lnTo>
                    <a:lnTo>
                      <a:pt x="29" y="101"/>
                    </a:lnTo>
                    <a:lnTo>
                      <a:pt x="23" y="103"/>
                    </a:lnTo>
                    <a:lnTo>
                      <a:pt x="19" y="106"/>
                    </a:lnTo>
                    <a:lnTo>
                      <a:pt x="14" y="109"/>
                    </a:lnTo>
                    <a:lnTo>
                      <a:pt x="10" y="112"/>
                    </a:lnTo>
                    <a:lnTo>
                      <a:pt x="5" y="116"/>
                    </a:lnTo>
                    <a:lnTo>
                      <a:pt x="2" y="119"/>
                    </a:lnTo>
                    <a:close/>
                  </a:path>
                </a:pathLst>
              </a:custGeom>
              <a:solidFill>
                <a:srgbClr val="F91E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92"/>
              <p:cNvSpPr>
                <a:spLocks/>
              </p:cNvSpPr>
              <p:nvPr/>
            </p:nvSpPr>
            <p:spPr bwMode="auto">
              <a:xfrm>
                <a:off x="2677" y="1880"/>
                <a:ext cx="183" cy="184"/>
              </a:xfrm>
              <a:custGeom>
                <a:avLst/>
                <a:gdLst>
                  <a:gd name="T0" fmla="*/ 347 w 364"/>
                  <a:gd name="T1" fmla="*/ 10 h 367"/>
                  <a:gd name="T2" fmla="*/ 329 w 364"/>
                  <a:gd name="T3" fmla="*/ 8 h 367"/>
                  <a:gd name="T4" fmla="*/ 310 w 364"/>
                  <a:gd name="T5" fmla="*/ 12 h 367"/>
                  <a:gd name="T6" fmla="*/ 294 w 364"/>
                  <a:gd name="T7" fmla="*/ 16 h 367"/>
                  <a:gd name="T8" fmla="*/ 278 w 364"/>
                  <a:gd name="T9" fmla="*/ 25 h 367"/>
                  <a:gd name="T10" fmla="*/ 263 w 364"/>
                  <a:gd name="T11" fmla="*/ 34 h 367"/>
                  <a:gd name="T12" fmla="*/ 248 w 364"/>
                  <a:gd name="T13" fmla="*/ 45 h 367"/>
                  <a:gd name="T14" fmla="*/ 234 w 364"/>
                  <a:gd name="T15" fmla="*/ 58 h 367"/>
                  <a:gd name="T16" fmla="*/ 220 w 364"/>
                  <a:gd name="T17" fmla="*/ 72 h 367"/>
                  <a:gd name="T18" fmla="*/ 208 w 364"/>
                  <a:gd name="T19" fmla="*/ 87 h 367"/>
                  <a:gd name="T20" fmla="*/ 195 w 364"/>
                  <a:gd name="T21" fmla="*/ 102 h 367"/>
                  <a:gd name="T22" fmla="*/ 182 w 364"/>
                  <a:gd name="T23" fmla="*/ 115 h 367"/>
                  <a:gd name="T24" fmla="*/ 170 w 364"/>
                  <a:gd name="T25" fmla="*/ 130 h 367"/>
                  <a:gd name="T26" fmla="*/ 157 w 364"/>
                  <a:gd name="T27" fmla="*/ 144 h 367"/>
                  <a:gd name="T28" fmla="*/ 143 w 364"/>
                  <a:gd name="T29" fmla="*/ 156 h 367"/>
                  <a:gd name="T30" fmla="*/ 131 w 364"/>
                  <a:gd name="T31" fmla="*/ 167 h 367"/>
                  <a:gd name="T32" fmla="*/ 117 w 364"/>
                  <a:gd name="T33" fmla="*/ 176 h 367"/>
                  <a:gd name="T34" fmla="*/ 90 w 364"/>
                  <a:gd name="T35" fmla="*/ 192 h 367"/>
                  <a:gd name="T36" fmla="*/ 67 w 364"/>
                  <a:gd name="T37" fmla="*/ 211 h 367"/>
                  <a:gd name="T38" fmla="*/ 48 w 364"/>
                  <a:gd name="T39" fmla="*/ 232 h 367"/>
                  <a:gd name="T40" fmla="*/ 34 w 364"/>
                  <a:gd name="T41" fmla="*/ 252 h 367"/>
                  <a:gd name="T42" fmla="*/ 24 w 364"/>
                  <a:gd name="T43" fmla="*/ 274 h 367"/>
                  <a:gd name="T44" fmla="*/ 20 w 364"/>
                  <a:gd name="T45" fmla="*/ 296 h 367"/>
                  <a:gd name="T46" fmla="*/ 21 w 364"/>
                  <a:gd name="T47" fmla="*/ 317 h 367"/>
                  <a:gd name="T48" fmla="*/ 29 w 364"/>
                  <a:gd name="T49" fmla="*/ 337 h 367"/>
                  <a:gd name="T50" fmla="*/ 36 w 364"/>
                  <a:gd name="T51" fmla="*/ 355 h 367"/>
                  <a:gd name="T52" fmla="*/ 35 w 364"/>
                  <a:gd name="T53" fmla="*/ 366 h 367"/>
                  <a:gd name="T54" fmla="*/ 29 w 364"/>
                  <a:gd name="T55" fmla="*/ 367 h 367"/>
                  <a:gd name="T56" fmla="*/ 20 w 364"/>
                  <a:gd name="T57" fmla="*/ 356 h 367"/>
                  <a:gd name="T58" fmla="*/ 5 w 364"/>
                  <a:gd name="T59" fmla="*/ 328 h 367"/>
                  <a:gd name="T60" fmla="*/ 0 w 364"/>
                  <a:gd name="T61" fmla="*/ 299 h 367"/>
                  <a:gd name="T62" fmla="*/ 4 w 364"/>
                  <a:gd name="T63" fmla="*/ 273 h 367"/>
                  <a:gd name="T64" fmla="*/ 14 w 364"/>
                  <a:gd name="T65" fmla="*/ 245 h 367"/>
                  <a:gd name="T66" fmla="*/ 32 w 364"/>
                  <a:gd name="T67" fmla="*/ 220 h 367"/>
                  <a:gd name="T68" fmla="*/ 54 w 364"/>
                  <a:gd name="T69" fmla="*/ 197 h 367"/>
                  <a:gd name="T70" fmla="*/ 79 w 364"/>
                  <a:gd name="T71" fmla="*/ 176 h 367"/>
                  <a:gd name="T72" fmla="*/ 105 w 364"/>
                  <a:gd name="T73" fmla="*/ 159 h 367"/>
                  <a:gd name="T74" fmla="*/ 120 w 364"/>
                  <a:gd name="T75" fmla="*/ 150 h 367"/>
                  <a:gd name="T76" fmla="*/ 133 w 364"/>
                  <a:gd name="T77" fmla="*/ 140 h 367"/>
                  <a:gd name="T78" fmla="*/ 144 w 364"/>
                  <a:gd name="T79" fmla="*/ 128 h 367"/>
                  <a:gd name="T80" fmla="*/ 156 w 364"/>
                  <a:gd name="T81" fmla="*/ 115 h 367"/>
                  <a:gd name="T82" fmla="*/ 166 w 364"/>
                  <a:gd name="T83" fmla="*/ 103 h 367"/>
                  <a:gd name="T84" fmla="*/ 177 w 364"/>
                  <a:gd name="T85" fmla="*/ 90 h 367"/>
                  <a:gd name="T86" fmla="*/ 187 w 364"/>
                  <a:gd name="T87" fmla="*/ 77 h 367"/>
                  <a:gd name="T88" fmla="*/ 197 w 364"/>
                  <a:gd name="T89" fmla="*/ 65 h 367"/>
                  <a:gd name="T90" fmla="*/ 209 w 364"/>
                  <a:gd name="T91" fmla="*/ 52 h 367"/>
                  <a:gd name="T92" fmla="*/ 222 w 364"/>
                  <a:gd name="T93" fmla="*/ 41 h 367"/>
                  <a:gd name="T94" fmla="*/ 235 w 364"/>
                  <a:gd name="T95" fmla="*/ 30 h 367"/>
                  <a:gd name="T96" fmla="*/ 250 w 364"/>
                  <a:gd name="T97" fmla="*/ 21 h 367"/>
                  <a:gd name="T98" fmla="*/ 269 w 364"/>
                  <a:gd name="T99" fmla="*/ 13 h 367"/>
                  <a:gd name="T100" fmla="*/ 288 w 364"/>
                  <a:gd name="T101" fmla="*/ 7 h 367"/>
                  <a:gd name="T102" fmla="*/ 310 w 364"/>
                  <a:gd name="T103" fmla="*/ 3 h 367"/>
                  <a:gd name="T104" fmla="*/ 335 w 364"/>
                  <a:gd name="T105" fmla="*/ 0 h 367"/>
                  <a:gd name="T106" fmla="*/ 346 w 364"/>
                  <a:gd name="T107" fmla="*/ 0 h 367"/>
                  <a:gd name="T108" fmla="*/ 354 w 364"/>
                  <a:gd name="T109" fmla="*/ 2 h 367"/>
                  <a:gd name="T110" fmla="*/ 360 w 364"/>
                  <a:gd name="T111" fmla="*/ 3 h 367"/>
                  <a:gd name="T112" fmla="*/ 364 w 364"/>
                  <a:gd name="T113" fmla="*/ 5 h 367"/>
                  <a:gd name="T114" fmla="*/ 364 w 364"/>
                  <a:gd name="T115" fmla="*/ 6 h 367"/>
                  <a:gd name="T116" fmla="*/ 362 w 364"/>
                  <a:gd name="T117" fmla="*/ 8 h 367"/>
                  <a:gd name="T118" fmla="*/ 356 w 364"/>
                  <a:gd name="T119" fmla="*/ 10 h 367"/>
                  <a:gd name="T120" fmla="*/ 347 w 364"/>
                  <a:gd name="T121" fmla="*/ 1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4" h="367">
                    <a:moveTo>
                      <a:pt x="347" y="10"/>
                    </a:moveTo>
                    <a:lnTo>
                      <a:pt x="329" y="8"/>
                    </a:lnTo>
                    <a:lnTo>
                      <a:pt x="310" y="12"/>
                    </a:lnTo>
                    <a:lnTo>
                      <a:pt x="294" y="16"/>
                    </a:lnTo>
                    <a:lnTo>
                      <a:pt x="278" y="25"/>
                    </a:lnTo>
                    <a:lnTo>
                      <a:pt x="263" y="34"/>
                    </a:lnTo>
                    <a:lnTo>
                      <a:pt x="248" y="45"/>
                    </a:lnTo>
                    <a:lnTo>
                      <a:pt x="234" y="58"/>
                    </a:lnTo>
                    <a:lnTo>
                      <a:pt x="220" y="72"/>
                    </a:lnTo>
                    <a:lnTo>
                      <a:pt x="208" y="87"/>
                    </a:lnTo>
                    <a:lnTo>
                      <a:pt x="195" y="102"/>
                    </a:lnTo>
                    <a:lnTo>
                      <a:pt x="182" y="115"/>
                    </a:lnTo>
                    <a:lnTo>
                      <a:pt x="170" y="130"/>
                    </a:lnTo>
                    <a:lnTo>
                      <a:pt x="157" y="144"/>
                    </a:lnTo>
                    <a:lnTo>
                      <a:pt x="143" y="156"/>
                    </a:lnTo>
                    <a:lnTo>
                      <a:pt x="131" y="167"/>
                    </a:lnTo>
                    <a:lnTo>
                      <a:pt x="117" y="176"/>
                    </a:lnTo>
                    <a:lnTo>
                      <a:pt x="90" y="192"/>
                    </a:lnTo>
                    <a:lnTo>
                      <a:pt x="67" y="211"/>
                    </a:lnTo>
                    <a:lnTo>
                      <a:pt x="48" y="232"/>
                    </a:lnTo>
                    <a:lnTo>
                      <a:pt x="34" y="252"/>
                    </a:lnTo>
                    <a:lnTo>
                      <a:pt x="24" y="274"/>
                    </a:lnTo>
                    <a:lnTo>
                      <a:pt x="20" y="296"/>
                    </a:lnTo>
                    <a:lnTo>
                      <a:pt x="21" y="317"/>
                    </a:lnTo>
                    <a:lnTo>
                      <a:pt x="29" y="337"/>
                    </a:lnTo>
                    <a:lnTo>
                      <a:pt x="36" y="355"/>
                    </a:lnTo>
                    <a:lnTo>
                      <a:pt x="35" y="366"/>
                    </a:lnTo>
                    <a:lnTo>
                      <a:pt x="29" y="367"/>
                    </a:lnTo>
                    <a:lnTo>
                      <a:pt x="20" y="356"/>
                    </a:lnTo>
                    <a:lnTo>
                      <a:pt x="5" y="328"/>
                    </a:lnTo>
                    <a:lnTo>
                      <a:pt x="0" y="299"/>
                    </a:lnTo>
                    <a:lnTo>
                      <a:pt x="4" y="273"/>
                    </a:lnTo>
                    <a:lnTo>
                      <a:pt x="14" y="245"/>
                    </a:lnTo>
                    <a:lnTo>
                      <a:pt x="32" y="220"/>
                    </a:lnTo>
                    <a:lnTo>
                      <a:pt x="54" y="197"/>
                    </a:lnTo>
                    <a:lnTo>
                      <a:pt x="79" y="176"/>
                    </a:lnTo>
                    <a:lnTo>
                      <a:pt x="105" y="159"/>
                    </a:lnTo>
                    <a:lnTo>
                      <a:pt x="120" y="150"/>
                    </a:lnTo>
                    <a:lnTo>
                      <a:pt x="133" y="140"/>
                    </a:lnTo>
                    <a:lnTo>
                      <a:pt x="144" y="128"/>
                    </a:lnTo>
                    <a:lnTo>
                      <a:pt x="156" y="115"/>
                    </a:lnTo>
                    <a:lnTo>
                      <a:pt x="166" y="103"/>
                    </a:lnTo>
                    <a:lnTo>
                      <a:pt x="177" y="90"/>
                    </a:lnTo>
                    <a:lnTo>
                      <a:pt x="187" y="77"/>
                    </a:lnTo>
                    <a:lnTo>
                      <a:pt x="197" y="65"/>
                    </a:lnTo>
                    <a:lnTo>
                      <a:pt x="209" y="52"/>
                    </a:lnTo>
                    <a:lnTo>
                      <a:pt x="222" y="41"/>
                    </a:lnTo>
                    <a:lnTo>
                      <a:pt x="235" y="30"/>
                    </a:lnTo>
                    <a:lnTo>
                      <a:pt x="250" y="21"/>
                    </a:lnTo>
                    <a:lnTo>
                      <a:pt x="269" y="13"/>
                    </a:lnTo>
                    <a:lnTo>
                      <a:pt x="288" y="7"/>
                    </a:lnTo>
                    <a:lnTo>
                      <a:pt x="310" y="3"/>
                    </a:lnTo>
                    <a:lnTo>
                      <a:pt x="335" y="0"/>
                    </a:lnTo>
                    <a:lnTo>
                      <a:pt x="346" y="0"/>
                    </a:lnTo>
                    <a:lnTo>
                      <a:pt x="354" y="2"/>
                    </a:lnTo>
                    <a:lnTo>
                      <a:pt x="360" y="3"/>
                    </a:lnTo>
                    <a:lnTo>
                      <a:pt x="364" y="5"/>
                    </a:lnTo>
                    <a:lnTo>
                      <a:pt x="364" y="6"/>
                    </a:lnTo>
                    <a:lnTo>
                      <a:pt x="362" y="8"/>
                    </a:lnTo>
                    <a:lnTo>
                      <a:pt x="356" y="10"/>
                    </a:lnTo>
                    <a:lnTo>
                      <a:pt x="347" y="10"/>
                    </a:lnTo>
                    <a:close/>
                  </a:path>
                </a:pathLst>
              </a:custGeom>
              <a:solidFill>
                <a:srgbClr val="FC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07" name="TextBox 106"/>
          <p:cNvSpPr txBox="1"/>
          <p:nvPr/>
        </p:nvSpPr>
        <p:spPr>
          <a:xfrm>
            <a:off x="3353315" y="1707889"/>
            <a:ext cx="28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Dream/</a:t>
            </a:r>
            <a:r>
              <a:rPr lang="en-US" altLang="ko-KR" dirty="0" err="1" smtClean="0"/>
              <a:t>Raon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19243" y="3866785"/>
            <a:ext cx="233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Encrypt Once More</a:t>
            </a:r>
            <a:endParaRPr lang="ko-KR" altLang="en-US" dirty="0"/>
          </a:p>
        </p:txBody>
      </p:sp>
      <p:cxnSp>
        <p:nvCxnSpPr>
          <p:cNvPr id="77" name="직선 화살표 연결선 76"/>
          <p:cNvCxnSpPr/>
          <p:nvPr/>
        </p:nvCxnSpPr>
        <p:spPr>
          <a:xfrm flipV="1">
            <a:off x="2862100" y="3639431"/>
            <a:ext cx="1373777" cy="878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961799" y="3709334"/>
            <a:ext cx="75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SSL</a:t>
            </a:r>
            <a:endParaRPr lang="ko-KR" altLang="en-US" dirty="0"/>
          </a:p>
        </p:txBody>
      </p:sp>
      <p:grpSp>
        <p:nvGrpSpPr>
          <p:cNvPr id="117" name="그룹 116"/>
          <p:cNvGrpSpPr/>
          <p:nvPr/>
        </p:nvGrpSpPr>
        <p:grpSpPr>
          <a:xfrm>
            <a:off x="2557399" y="4950603"/>
            <a:ext cx="359517" cy="492820"/>
            <a:chOff x="1113123" y="5086333"/>
            <a:chExt cx="359517" cy="492820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22" name="Group 78"/>
          <p:cNvGrpSpPr>
            <a:grpSpLocks noChangeAspect="1"/>
          </p:cNvGrpSpPr>
          <p:nvPr/>
        </p:nvGrpSpPr>
        <p:grpSpPr bwMode="auto">
          <a:xfrm>
            <a:off x="2699076" y="5205967"/>
            <a:ext cx="449923" cy="582854"/>
            <a:chOff x="2660" y="1875"/>
            <a:chExt cx="440" cy="570"/>
          </a:xfrm>
        </p:grpSpPr>
        <p:sp>
          <p:nvSpPr>
            <p:cNvPr id="123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069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pic>
        <p:nvPicPr>
          <p:cNvPr id="4" name="내용 개체 틀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268355" y="1707889"/>
            <a:ext cx="304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err="1" smtClean="0"/>
              <a:t>Dreamsecurity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19243" y="3648418"/>
            <a:ext cx="200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4-digit one time verification code</a:t>
            </a:r>
            <a:endParaRPr lang="ko-KR" alt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725552" y="4223183"/>
            <a:ext cx="289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User enters last 2 digits</a:t>
            </a:r>
            <a:endParaRPr lang="ko-KR" altLang="en-US" dirty="0"/>
          </a:p>
        </p:txBody>
      </p:sp>
      <p:grpSp>
        <p:nvGrpSpPr>
          <p:cNvPr id="113" name="그룹 112"/>
          <p:cNvGrpSpPr/>
          <p:nvPr/>
        </p:nvGrpSpPr>
        <p:grpSpPr>
          <a:xfrm>
            <a:off x="2557399" y="4950603"/>
            <a:ext cx="359517" cy="492820"/>
            <a:chOff x="1113123" y="5086333"/>
            <a:chExt cx="359517" cy="492820"/>
          </a:xfrm>
        </p:grpSpPr>
        <p:sp>
          <p:nvSpPr>
            <p:cNvPr id="114" name="모서리가 둥근 직사각형 113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8" name="Group 78"/>
          <p:cNvGrpSpPr>
            <a:grpSpLocks noChangeAspect="1"/>
          </p:cNvGrpSpPr>
          <p:nvPr/>
        </p:nvGrpSpPr>
        <p:grpSpPr bwMode="auto">
          <a:xfrm>
            <a:off x="2699076" y="5205967"/>
            <a:ext cx="449923" cy="582854"/>
            <a:chOff x="2660" y="1875"/>
            <a:chExt cx="440" cy="570"/>
          </a:xfrm>
        </p:grpSpPr>
        <p:sp>
          <p:nvSpPr>
            <p:cNvPr id="119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3547495" y="2608710"/>
            <a:ext cx="1186342" cy="1490080"/>
            <a:chOff x="2270974" y="4127310"/>
            <a:chExt cx="1186342" cy="1490080"/>
          </a:xfrm>
        </p:grpSpPr>
        <p:sp>
          <p:nvSpPr>
            <p:cNvPr id="142" name="모서리가 둥근 직사각형 141"/>
            <p:cNvSpPr/>
            <p:nvPr/>
          </p:nvSpPr>
          <p:spPr>
            <a:xfrm>
              <a:off x="2270974" y="4359680"/>
              <a:ext cx="1081093" cy="12577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3" name="그룹 142"/>
            <p:cNvGrpSpPr/>
            <p:nvPr/>
          </p:nvGrpSpPr>
          <p:grpSpPr>
            <a:xfrm>
              <a:off x="3146370" y="4127310"/>
              <a:ext cx="310946" cy="426240"/>
              <a:chOff x="3169067" y="5358111"/>
              <a:chExt cx="310946" cy="426240"/>
            </a:xfrm>
          </p:grpSpPr>
          <p:sp>
            <p:nvSpPr>
              <p:cNvPr id="144" name="모서리가 둥근 직사각형 143"/>
              <p:cNvSpPr/>
              <p:nvPr/>
            </p:nvSpPr>
            <p:spPr>
              <a:xfrm>
                <a:off x="3169067" y="5518490"/>
                <a:ext cx="310946" cy="26586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5" name="Freeform 73"/>
              <p:cNvSpPr>
                <a:spLocks/>
              </p:cNvSpPr>
              <p:nvPr/>
            </p:nvSpPr>
            <p:spPr bwMode="auto">
              <a:xfrm>
                <a:off x="3217596" y="5358111"/>
                <a:ext cx="213888" cy="167912"/>
              </a:xfrm>
              <a:custGeom>
                <a:avLst/>
                <a:gdLst>
                  <a:gd name="T0" fmla="*/ 374 w 428"/>
                  <a:gd name="T1" fmla="*/ 242 h 336"/>
                  <a:gd name="T2" fmla="*/ 374 w 428"/>
                  <a:gd name="T3" fmla="*/ 222 h 336"/>
                  <a:gd name="T4" fmla="*/ 368 w 428"/>
                  <a:gd name="T5" fmla="*/ 184 h 336"/>
                  <a:gd name="T6" fmla="*/ 354 w 428"/>
                  <a:gd name="T7" fmla="*/ 152 h 336"/>
                  <a:gd name="T8" fmla="*/ 336 w 428"/>
                  <a:gd name="T9" fmla="*/ 122 h 336"/>
                  <a:gd name="T10" fmla="*/ 326 w 428"/>
                  <a:gd name="T11" fmla="*/ 108 h 336"/>
                  <a:gd name="T12" fmla="*/ 314 w 428"/>
                  <a:gd name="T13" fmla="*/ 96 h 336"/>
                  <a:gd name="T14" fmla="*/ 290 w 428"/>
                  <a:gd name="T15" fmla="*/ 76 h 336"/>
                  <a:gd name="T16" fmla="*/ 260 w 428"/>
                  <a:gd name="T17" fmla="*/ 62 h 336"/>
                  <a:gd name="T18" fmla="*/ 230 w 428"/>
                  <a:gd name="T19" fmla="*/ 56 h 336"/>
                  <a:gd name="T20" fmla="*/ 214 w 428"/>
                  <a:gd name="T21" fmla="*/ 54 h 336"/>
                  <a:gd name="T22" fmla="*/ 198 w 428"/>
                  <a:gd name="T23" fmla="*/ 56 h 336"/>
                  <a:gd name="T24" fmla="*/ 166 w 428"/>
                  <a:gd name="T25" fmla="*/ 62 h 336"/>
                  <a:gd name="T26" fmla="*/ 138 w 428"/>
                  <a:gd name="T27" fmla="*/ 76 h 336"/>
                  <a:gd name="T28" fmla="*/ 112 w 428"/>
                  <a:gd name="T29" fmla="*/ 96 h 336"/>
                  <a:gd name="T30" fmla="*/ 102 w 428"/>
                  <a:gd name="T31" fmla="*/ 108 h 336"/>
                  <a:gd name="T32" fmla="*/ 90 w 428"/>
                  <a:gd name="T33" fmla="*/ 122 h 336"/>
                  <a:gd name="T34" fmla="*/ 74 w 428"/>
                  <a:gd name="T35" fmla="*/ 152 h 336"/>
                  <a:gd name="T36" fmla="*/ 60 w 428"/>
                  <a:gd name="T37" fmla="*/ 184 h 336"/>
                  <a:gd name="T38" fmla="*/ 54 w 428"/>
                  <a:gd name="T39" fmla="*/ 222 h 336"/>
                  <a:gd name="T40" fmla="*/ 52 w 428"/>
                  <a:gd name="T41" fmla="*/ 242 h 336"/>
                  <a:gd name="T42" fmla="*/ 54 w 428"/>
                  <a:gd name="T43" fmla="*/ 302 h 336"/>
                  <a:gd name="T44" fmla="*/ 50 w 428"/>
                  <a:gd name="T45" fmla="*/ 312 h 336"/>
                  <a:gd name="T46" fmla="*/ 36 w 428"/>
                  <a:gd name="T47" fmla="*/ 326 h 336"/>
                  <a:gd name="T48" fmla="*/ 26 w 428"/>
                  <a:gd name="T49" fmla="*/ 328 h 336"/>
                  <a:gd name="T50" fmla="*/ 16 w 428"/>
                  <a:gd name="T51" fmla="*/ 326 h 336"/>
                  <a:gd name="T52" fmla="*/ 2 w 428"/>
                  <a:gd name="T53" fmla="*/ 312 h 336"/>
                  <a:gd name="T54" fmla="*/ 0 w 428"/>
                  <a:gd name="T55" fmla="*/ 302 h 336"/>
                  <a:gd name="T56" fmla="*/ 0 w 428"/>
                  <a:gd name="T57" fmla="*/ 242 h 336"/>
                  <a:gd name="T58" fmla="*/ 4 w 428"/>
                  <a:gd name="T59" fmla="*/ 194 h 336"/>
                  <a:gd name="T60" fmla="*/ 16 w 428"/>
                  <a:gd name="T61" fmla="*/ 148 h 336"/>
                  <a:gd name="T62" fmla="*/ 36 w 428"/>
                  <a:gd name="T63" fmla="*/ 108 h 336"/>
                  <a:gd name="T64" fmla="*/ 60 w 428"/>
                  <a:gd name="T65" fmla="*/ 72 h 336"/>
                  <a:gd name="T66" fmla="*/ 60 w 428"/>
                  <a:gd name="T67" fmla="*/ 72 h 336"/>
                  <a:gd name="T68" fmla="*/ 92 w 428"/>
                  <a:gd name="T69" fmla="*/ 42 h 336"/>
                  <a:gd name="T70" fmla="*/ 130 w 428"/>
                  <a:gd name="T71" fmla="*/ 20 h 336"/>
                  <a:gd name="T72" fmla="*/ 170 w 428"/>
                  <a:gd name="T73" fmla="*/ 6 h 336"/>
                  <a:gd name="T74" fmla="*/ 214 w 428"/>
                  <a:gd name="T75" fmla="*/ 0 h 336"/>
                  <a:gd name="T76" fmla="*/ 214 w 428"/>
                  <a:gd name="T77" fmla="*/ 0 h 336"/>
                  <a:gd name="T78" fmla="*/ 258 w 428"/>
                  <a:gd name="T79" fmla="*/ 6 h 336"/>
                  <a:gd name="T80" fmla="*/ 298 w 428"/>
                  <a:gd name="T81" fmla="*/ 20 h 336"/>
                  <a:gd name="T82" fmla="*/ 336 w 428"/>
                  <a:gd name="T83" fmla="*/ 42 h 336"/>
                  <a:gd name="T84" fmla="*/ 366 w 428"/>
                  <a:gd name="T85" fmla="*/ 72 h 336"/>
                  <a:gd name="T86" fmla="*/ 366 w 428"/>
                  <a:gd name="T87" fmla="*/ 72 h 336"/>
                  <a:gd name="T88" fmla="*/ 392 w 428"/>
                  <a:gd name="T89" fmla="*/ 108 h 336"/>
                  <a:gd name="T90" fmla="*/ 412 w 428"/>
                  <a:gd name="T91" fmla="*/ 148 h 336"/>
                  <a:gd name="T92" fmla="*/ 424 w 428"/>
                  <a:gd name="T93" fmla="*/ 194 h 336"/>
                  <a:gd name="T94" fmla="*/ 428 w 428"/>
                  <a:gd name="T95" fmla="*/ 242 h 336"/>
                  <a:gd name="T96" fmla="*/ 428 w 428"/>
                  <a:gd name="T97" fmla="*/ 310 h 336"/>
                  <a:gd name="T98" fmla="*/ 426 w 428"/>
                  <a:gd name="T99" fmla="*/ 320 h 336"/>
                  <a:gd name="T100" fmla="*/ 412 w 428"/>
                  <a:gd name="T101" fmla="*/ 334 h 336"/>
                  <a:gd name="T102" fmla="*/ 402 w 428"/>
                  <a:gd name="T103" fmla="*/ 336 h 336"/>
                  <a:gd name="T104" fmla="*/ 390 w 428"/>
                  <a:gd name="T105" fmla="*/ 334 h 336"/>
                  <a:gd name="T106" fmla="*/ 376 w 428"/>
                  <a:gd name="T107" fmla="*/ 320 h 336"/>
                  <a:gd name="T108" fmla="*/ 374 w 428"/>
                  <a:gd name="T109" fmla="*/ 31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8" h="336">
                    <a:moveTo>
                      <a:pt x="374" y="310"/>
                    </a:moveTo>
                    <a:lnTo>
                      <a:pt x="374" y="242"/>
                    </a:lnTo>
                    <a:lnTo>
                      <a:pt x="374" y="242"/>
                    </a:lnTo>
                    <a:lnTo>
                      <a:pt x="374" y="222"/>
                    </a:lnTo>
                    <a:lnTo>
                      <a:pt x="372" y="204"/>
                    </a:lnTo>
                    <a:lnTo>
                      <a:pt x="368" y="184"/>
                    </a:lnTo>
                    <a:lnTo>
                      <a:pt x="362" y="168"/>
                    </a:lnTo>
                    <a:lnTo>
                      <a:pt x="354" y="152"/>
                    </a:lnTo>
                    <a:lnTo>
                      <a:pt x="346" y="136"/>
                    </a:lnTo>
                    <a:lnTo>
                      <a:pt x="336" y="122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14" y="96"/>
                    </a:lnTo>
                    <a:lnTo>
                      <a:pt x="302" y="86"/>
                    </a:lnTo>
                    <a:lnTo>
                      <a:pt x="290" y="76"/>
                    </a:lnTo>
                    <a:lnTo>
                      <a:pt x="276" y="68"/>
                    </a:lnTo>
                    <a:lnTo>
                      <a:pt x="260" y="62"/>
                    </a:lnTo>
                    <a:lnTo>
                      <a:pt x="246" y="58"/>
                    </a:lnTo>
                    <a:lnTo>
                      <a:pt x="230" y="56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198" y="56"/>
                    </a:lnTo>
                    <a:lnTo>
                      <a:pt x="182" y="58"/>
                    </a:lnTo>
                    <a:lnTo>
                      <a:pt x="166" y="62"/>
                    </a:lnTo>
                    <a:lnTo>
                      <a:pt x="152" y="68"/>
                    </a:lnTo>
                    <a:lnTo>
                      <a:pt x="138" y="76"/>
                    </a:lnTo>
                    <a:lnTo>
                      <a:pt x="126" y="86"/>
                    </a:lnTo>
                    <a:lnTo>
                      <a:pt x="112" y="96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90" y="122"/>
                    </a:lnTo>
                    <a:lnTo>
                      <a:pt x="82" y="136"/>
                    </a:lnTo>
                    <a:lnTo>
                      <a:pt x="74" y="152"/>
                    </a:lnTo>
                    <a:lnTo>
                      <a:pt x="66" y="168"/>
                    </a:lnTo>
                    <a:lnTo>
                      <a:pt x="60" y="184"/>
                    </a:lnTo>
                    <a:lnTo>
                      <a:pt x="56" y="204"/>
                    </a:lnTo>
                    <a:lnTo>
                      <a:pt x="54" y="222"/>
                    </a:lnTo>
                    <a:lnTo>
                      <a:pt x="52" y="242"/>
                    </a:lnTo>
                    <a:lnTo>
                      <a:pt x="52" y="242"/>
                    </a:lnTo>
                    <a:lnTo>
                      <a:pt x="52" y="302"/>
                    </a:lnTo>
                    <a:lnTo>
                      <a:pt x="54" y="302"/>
                    </a:lnTo>
                    <a:lnTo>
                      <a:pt x="54" y="302"/>
                    </a:lnTo>
                    <a:lnTo>
                      <a:pt x="50" y="312"/>
                    </a:lnTo>
                    <a:lnTo>
                      <a:pt x="46" y="320"/>
                    </a:lnTo>
                    <a:lnTo>
                      <a:pt x="36" y="326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16" y="326"/>
                    </a:lnTo>
                    <a:lnTo>
                      <a:pt x="8" y="320"/>
                    </a:lnTo>
                    <a:lnTo>
                      <a:pt x="2" y="31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18"/>
                    </a:lnTo>
                    <a:lnTo>
                      <a:pt x="4" y="194"/>
                    </a:lnTo>
                    <a:lnTo>
                      <a:pt x="8" y="170"/>
                    </a:lnTo>
                    <a:lnTo>
                      <a:pt x="16" y="148"/>
                    </a:lnTo>
                    <a:lnTo>
                      <a:pt x="24" y="128"/>
                    </a:lnTo>
                    <a:lnTo>
                      <a:pt x="36" y="108"/>
                    </a:lnTo>
                    <a:lnTo>
                      <a:pt x="48" y="90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76" y="56"/>
                    </a:lnTo>
                    <a:lnTo>
                      <a:pt x="92" y="42"/>
                    </a:lnTo>
                    <a:lnTo>
                      <a:pt x="110" y="30"/>
                    </a:lnTo>
                    <a:lnTo>
                      <a:pt x="130" y="20"/>
                    </a:lnTo>
                    <a:lnTo>
                      <a:pt x="148" y="12"/>
                    </a:lnTo>
                    <a:lnTo>
                      <a:pt x="170" y="6"/>
                    </a:lnTo>
                    <a:lnTo>
                      <a:pt x="192" y="2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36" y="2"/>
                    </a:lnTo>
                    <a:lnTo>
                      <a:pt x="258" y="6"/>
                    </a:lnTo>
                    <a:lnTo>
                      <a:pt x="278" y="12"/>
                    </a:lnTo>
                    <a:lnTo>
                      <a:pt x="298" y="20"/>
                    </a:lnTo>
                    <a:lnTo>
                      <a:pt x="318" y="30"/>
                    </a:lnTo>
                    <a:lnTo>
                      <a:pt x="336" y="42"/>
                    </a:lnTo>
                    <a:lnTo>
                      <a:pt x="352" y="56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80" y="90"/>
                    </a:lnTo>
                    <a:lnTo>
                      <a:pt x="392" y="108"/>
                    </a:lnTo>
                    <a:lnTo>
                      <a:pt x="404" y="128"/>
                    </a:lnTo>
                    <a:lnTo>
                      <a:pt x="412" y="148"/>
                    </a:lnTo>
                    <a:lnTo>
                      <a:pt x="418" y="170"/>
                    </a:lnTo>
                    <a:lnTo>
                      <a:pt x="424" y="194"/>
                    </a:lnTo>
                    <a:lnTo>
                      <a:pt x="428" y="218"/>
                    </a:lnTo>
                    <a:lnTo>
                      <a:pt x="428" y="242"/>
                    </a:lnTo>
                    <a:lnTo>
                      <a:pt x="428" y="242"/>
                    </a:lnTo>
                    <a:lnTo>
                      <a:pt x="428" y="310"/>
                    </a:lnTo>
                    <a:lnTo>
                      <a:pt x="428" y="310"/>
                    </a:lnTo>
                    <a:lnTo>
                      <a:pt x="426" y="320"/>
                    </a:lnTo>
                    <a:lnTo>
                      <a:pt x="420" y="328"/>
                    </a:lnTo>
                    <a:lnTo>
                      <a:pt x="412" y="334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390" y="334"/>
                    </a:lnTo>
                    <a:lnTo>
                      <a:pt x="382" y="328"/>
                    </a:lnTo>
                    <a:lnTo>
                      <a:pt x="376" y="320"/>
                    </a:lnTo>
                    <a:lnTo>
                      <a:pt x="374" y="310"/>
                    </a:lnTo>
                    <a:lnTo>
                      <a:pt x="374" y="3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Freeform 74"/>
              <p:cNvSpPr>
                <a:spLocks/>
              </p:cNvSpPr>
              <p:nvPr/>
            </p:nvSpPr>
            <p:spPr bwMode="auto">
              <a:xfrm>
                <a:off x="3291557" y="5585455"/>
                <a:ext cx="65965" cy="65965"/>
              </a:xfrm>
              <a:custGeom>
                <a:avLst/>
                <a:gdLst>
                  <a:gd name="T0" fmla="*/ 132 w 132"/>
                  <a:gd name="T1" fmla="*/ 66 h 132"/>
                  <a:gd name="T2" fmla="*/ 132 w 132"/>
                  <a:gd name="T3" fmla="*/ 66 h 132"/>
                  <a:gd name="T4" fmla="*/ 130 w 132"/>
                  <a:gd name="T5" fmla="*/ 78 h 132"/>
                  <a:gd name="T6" fmla="*/ 126 w 132"/>
                  <a:gd name="T7" fmla="*/ 92 h 132"/>
                  <a:gd name="T8" fmla="*/ 120 w 132"/>
                  <a:gd name="T9" fmla="*/ 102 h 132"/>
                  <a:gd name="T10" fmla="*/ 112 w 132"/>
                  <a:gd name="T11" fmla="*/ 112 h 132"/>
                  <a:gd name="T12" fmla="*/ 102 w 132"/>
                  <a:gd name="T13" fmla="*/ 120 h 132"/>
                  <a:gd name="T14" fmla="*/ 92 w 132"/>
                  <a:gd name="T15" fmla="*/ 126 h 132"/>
                  <a:gd name="T16" fmla="*/ 78 w 132"/>
                  <a:gd name="T17" fmla="*/ 130 h 132"/>
                  <a:gd name="T18" fmla="*/ 66 w 132"/>
                  <a:gd name="T19" fmla="*/ 132 h 132"/>
                  <a:gd name="T20" fmla="*/ 66 w 132"/>
                  <a:gd name="T21" fmla="*/ 132 h 132"/>
                  <a:gd name="T22" fmla="*/ 52 w 132"/>
                  <a:gd name="T23" fmla="*/ 130 h 132"/>
                  <a:gd name="T24" fmla="*/ 40 w 132"/>
                  <a:gd name="T25" fmla="*/ 126 h 132"/>
                  <a:gd name="T26" fmla="*/ 28 w 132"/>
                  <a:gd name="T27" fmla="*/ 120 h 132"/>
                  <a:gd name="T28" fmla="*/ 20 w 132"/>
                  <a:gd name="T29" fmla="*/ 112 h 132"/>
                  <a:gd name="T30" fmla="*/ 12 w 132"/>
                  <a:gd name="T31" fmla="*/ 102 h 132"/>
                  <a:gd name="T32" fmla="*/ 6 w 132"/>
                  <a:gd name="T33" fmla="*/ 92 h 132"/>
                  <a:gd name="T34" fmla="*/ 2 w 132"/>
                  <a:gd name="T35" fmla="*/ 78 h 132"/>
                  <a:gd name="T36" fmla="*/ 0 w 132"/>
                  <a:gd name="T37" fmla="*/ 66 h 132"/>
                  <a:gd name="T38" fmla="*/ 0 w 132"/>
                  <a:gd name="T39" fmla="*/ 66 h 132"/>
                  <a:gd name="T40" fmla="*/ 2 w 132"/>
                  <a:gd name="T41" fmla="*/ 52 h 132"/>
                  <a:gd name="T42" fmla="*/ 6 w 132"/>
                  <a:gd name="T43" fmla="*/ 40 h 132"/>
                  <a:gd name="T44" fmla="*/ 12 w 132"/>
                  <a:gd name="T45" fmla="*/ 30 h 132"/>
                  <a:gd name="T46" fmla="*/ 20 w 132"/>
                  <a:gd name="T47" fmla="*/ 20 h 132"/>
                  <a:gd name="T48" fmla="*/ 28 w 132"/>
                  <a:gd name="T49" fmla="*/ 12 h 132"/>
                  <a:gd name="T50" fmla="*/ 40 w 132"/>
                  <a:gd name="T51" fmla="*/ 6 h 132"/>
                  <a:gd name="T52" fmla="*/ 52 w 132"/>
                  <a:gd name="T53" fmla="*/ 2 h 132"/>
                  <a:gd name="T54" fmla="*/ 66 w 132"/>
                  <a:gd name="T55" fmla="*/ 0 h 132"/>
                  <a:gd name="T56" fmla="*/ 66 w 132"/>
                  <a:gd name="T57" fmla="*/ 0 h 132"/>
                  <a:gd name="T58" fmla="*/ 78 w 132"/>
                  <a:gd name="T59" fmla="*/ 2 h 132"/>
                  <a:gd name="T60" fmla="*/ 92 w 132"/>
                  <a:gd name="T61" fmla="*/ 6 h 132"/>
                  <a:gd name="T62" fmla="*/ 102 w 132"/>
                  <a:gd name="T63" fmla="*/ 12 h 132"/>
                  <a:gd name="T64" fmla="*/ 112 w 132"/>
                  <a:gd name="T65" fmla="*/ 20 h 132"/>
                  <a:gd name="T66" fmla="*/ 120 w 132"/>
                  <a:gd name="T67" fmla="*/ 30 h 132"/>
                  <a:gd name="T68" fmla="*/ 126 w 132"/>
                  <a:gd name="T69" fmla="*/ 40 h 132"/>
                  <a:gd name="T70" fmla="*/ 130 w 132"/>
                  <a:gd name="T71" fmla="*/ 52 h 132"/>
                  <a:gd name="T72" fmla="*/ 132 w 132"/>
                  <a:gd name="T73" fmla="*/ 66 h 132"/>
                  <a:gd name="T74" fmla="*/ 132 w 132"/>
                  <a:gd name="T75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2" h="132">
                    <a:moveTo>
                      <a:pt x="132" y="66"/>
                    </a:moveTo>
                    <a:lnTo>
                      <a:pt x="132" y="66"/>
                    </a:lnTo>
                    <a:lnTo>
                      <a:pt x="130" y="78"/>
                    </a:lnTo>
                    <a:lnTo>
                      <a:pt x="126" y="92"/>
                    </a:lnTo>
                    <a:lnTo>
                      <a:pt x="120" y="102"/>
                    </a:lnTo>
                    <a:lnTo>
                      <a:pt x="112" y="112"/>
                    </a:lnTo>
                    <a:lnTo>
                      <a:pt x="102" y="120"/>
                    </a:lnTo>
                    <a:lnTo>
                      <a:pt x="92" y="126"/>
                    </a:lnTo>
                    <a:lnTo>
                      <a:pt x="78" y="130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52" y="130"/>
                    </a:lnTo>
                    <a:lnTo>
                      <a:pt x="40" y="126"/>
                    </a:lnTo>
                    <a:lnTo>
                      <a:pt x="28" y="120"/>
                    </a:lnTo>
                    <a:lnTo>
                      <a:pt x="20" y="112"/>
                    </a:lnTo>
                    <a:lnTo>
                      <a:pt x="12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0" y="20"/>
                    </a:lnTo>
                    <a:lnTo>
                      <a:pt x="28" y="12"/>
                    </a:lnTo>
                    <a:lnTo>
                      <a:pt x="40" y="6"/>
                    </a:lnTo>
                    <a:lnTo>
                      <a:pt x="52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8" y="2"/>
                    </a:lnTo>
                    <a:lnTo>
                      <a:pt x="92" y="6"/>
                    </a:lnTo>
                    <a:lnTo>
                      <a:pt x="102" y="12"/>
                    </a:lnTo>
                    <a:lnTo>
                      <a:pt x="112" y="20"/>
                    </a:lnTo>
                    <a:lnTo>
                      <a:pt x="120" y="30"/>
                    </a:lnTo>
                    <a:lnTo>
                      <a:pt x="126" y="40"/>
                    </a:lnTo>
                    <a:lnTo>
                      <a:pt x="130" y="52"/>
                    </a:lnTo>
                    <a:lnTo>
                      <a:pt x="132" y="66"/>
                    </a:lnTo>
                    <a:lnTo>
                      <a:pt x="132" y="6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Freeform 75"/>
              <p:cNvSpPr>
                <a:spLocks/>
              </p:cNvSpPr>
              <p:nvPr/>
            </p:nvSpPr>
            <p:spPr bwMode="auto">
              <a:xfrm>
                <a:off x="3309047" y="5618437"/>
                <a:ext cx="30984" cy="111941"/>
              </a:xfrm>
              <a:custGeom>
                <a:avLst/>
                <a:gdLst>
                  <a:gd name="T0" fmla="*/ 0 w 62"/>
                  <a:gd name="T1" fmla="*/ 192 h 224"/>
                  <a:gd name="T2" fmla="*/ 0 w 62"/>
                  <a:gd name="T3" fmla="*/ 30 h 224"/>
                  <a:gd name="T4" fmla="*/ 0 w 62"/>
                  <a:gd name="T5" fmla="*/ 30 h 224"/>
                  <a:gd name="T6" fmla="*/ 2 w 62"/>
                  <a:gd name="T7" fmla="*/ 24 h 224"/>
                  <a:gd name="T8" fmla="*/ 4 w 62"/>
                  <a:gd name="T9" fmla="*/ 18 h 224"/>
                  <a:gd name="T10" fmla="*/ 10 w 62"/>
                  <a:gd name="T11" fmla="*/ 10 h 224"/>
                  <a:gd name="T12" fmla="*/ 20 w 62"/>
                  <a:gd name="T13" fmla="*/ 2 h 224"/>
                  <a:gd name="T14" fmla="*/ 26 w 62"/>
                  <a:gd name="T15" fmla="*/ 0 h 224"/>
                  <a:gd name="T16" fmla="*/ 32 w 62"/>
                  <a:gd name="T17" fmla="*/ 0 h 224"/>
                  <a:gd name="T18" fmla="*/ 32 w 62"/>
                  <a:gd name="T19" fmla="*/ 0 h 224"/>
                  <a:gd name="T20" fmla="*/ 32 w 62"/>
                  <a:gd name="T21" fmla="*/ 0 h 224"/>
                  <a:gd name="T22" fmla="*/ 38 w 62"/>
                  <a:gd name="T23" fmla="*/ 0 h 224"/>
                  <a:gd name="T24" fmla="*/ 44 w 62"/>
                  <a:gd name="T25" fmla="*/ 2 h 224"/>
                  <a:gd name="T26" fmla="*/ 54 w 62"/>
                  <a:gd name="T27" fmla="*/ 10 h 224"/>
                  <a:gd name="T28" fmla="*/ 60 w 62"/>
                  <a:gd name="T29" fmla="*/ 18 h 224"/>
                  <a:gd name="T30" fmla="*/ 62 w 62"/>
                  <a:gd name="T31" fmla="*/ 24 h 224"/>
                  <a:gd name="T32" fmla="*/ 62 w 62"/>
                  <a:gd name="T33" fmla="*/ 30 h 224"/>
                  <a:gd name="T34" fmla="*/ 62 w 62"/>
                  <a:gd name="T35" fmla="*/ 30 h 224"/>
                  <a:gd name="T36" fmla="*/ 62 w 62"/>
                  <a:gd name="T37" fmla="*/ 192 h 224"/>
                  <a:gd name="T38" fmla="*/ 62 w 62"/>
                  <a:gd name="T39" fmla="*/ 192 h 224"/>
                  <a:gd name="T40" fmla="*/ 62 w 62"/>
                  <a:gd name="T41" fmla="*/ 200 h 224"/>
                  <a:gd name="T42" fmla="*/ 60 w 62"/>
                  <a:gd name="T43" fmla="*/ 204 h 224"/>
                  <a:gd name="T44" fmla="*/ 54 w 62"/>
                  <a:gd name="T45" fmla="*/ 214 h 224"/>
                  <a:gd name="T46" fmla="*/ 44 w 62"/>
                  <a:gd name="T47" fmla="*/ 222 h 224"/>
                  <a:gd name="T48" fmla="*/ 38 w 62"/>
                  <a:gd name="T49" fmla="*/ 224 h 224"/>
                  <a:gd name="T50" fmla="*/ 32 w 62"/>
                  <a:gd name="T51" fmla="*/ 224 h 224"/>
                  <a:gd name="T52" fmla="*/ 32 w 62"/>
                  <a:gd name="T53" fmla="*/ 224 h 224"/>
                  <a:gd name="T54" fmla="*/ 32 w 62"/>
                  <a:gd name="T55" fmla="*/ 224 h 224"/>
                  <a:gd name="T56" fmla="*/ 26 w 62"/>
                  <a:gd name="T57" fmla="*/ 224 h 224"/>
                  <a:gd name="T58" fmla="*/ 20 w 62"/>
                  <a:gd name="T59" fmla="*/ 222 h 224"/>
                  <a:gd name="T60" fmla="*/ 10 w 62"/>
                  <a:gd name="T61" fmla="*/ 214 h 224"/>
                  <a:gd name="T62" fmla="*/ 4 w 62"/>
                  <a:gd name="T63" fmla="*/ 204 h 224"/>
                  <a:gd name="T64" fmla="*/ 2 w 62"/>
                  <a:gd name="T65" fmla="*/ 200 h 224"/>
                  <a:gd name="T66" fmla="*/ 0 w 62"/>
                  <a:gd name="T67" fmla="*/ 192 h 224"/>
                  <a:gd name="T68" fmla="*/ 0 w 62"/>
                  <a:gd name="T69" fmla="*/ 19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24">
                    <a:moveTo>
                      <a:pt x="0" y="19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10" y="10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4" y="10"/>
                    </a:lnTo>
                    <a:lnTo>
                      <a:pt x="60" y="18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192"/>
                    </a:lnTo>
                    <a:lnTo>
                      <a:pt x="62" y="192"/>
                    </a:lnTo>
                    <a:lnTo>
                      <a:pt x="62" y="200"/>
                    </a:lnTo>
                    <a:lnTo>
                      <a:pt x="60" y="204"/>
                    </a:lnTo>
                    <a:lnTo>
                      <a:pt x="54" y="214"/>
                    </a:lnTo>
                    <a:lnTo>
                      <a:pt x="44" y="222"/>
                    </a:lnTo>
                    <a:lnTo>
                      <a:pt x="38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26" y="224"/>
                    </a:lnTo>
                    <a:lnTo>
                      <a:pt x="20" y="222"/>
                    </a:lnTo>
                    <a:lnTo>
                      <a:pt x="10" y="214"/>
                    </a:lnTo>
                    <a:lnTo>
                      <a:pt x="4" y="204"/>
                    </a:lnTo>
                    <a:lnTo>
                      <a:pt x="2" y="200"/>
                    </a:lnTo>
                    <a:lnTo>
                      <a:pt x="0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48" name="그룹 147"/>
          <p:cNvGrpSpPr/>
          <p:nvPr/>
        </p:nvGrpSpPr>
        <p:grpSpPr>
          <a:xfrm>
            <a:off x="3831291" y="3075541"/>
            <a:ext cx="359517" cy="492820"/>
            <a:chOff x="1113123" y="5086333"/>
            <a:chExt cx="359517" cy="492820"/>
          </a:xfrm>
        </p:grpSpPr>
        <p:sp>
          <p:nvSpPr>
            <p:cNvPr id="149" name="모서리가 둥근 직사각형 148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3" name="Group 78"/>
          <p:cNvGrpSpPr>
            <a:grpSpLocks noChangeAspect="1"/>
          </p:cNvGrpSpPr>
          <p:nvPr/>
        </p:nvGrpSpPr>
        <p:grpSpPr bwMode="auto">
          <a:xfrm>
            <a:off x="3972968" y="3330905"/>
            <a:ext cx="449923" cy="582854"/>
            <a:chOff x="2660" y="1875"/>
            <a:chExt cx="440" cy="570"/>
          </a:xfrm>
        </p:grpSpPr>
        <p:sp>
          <p:nvSpPr>
            <p:cNvPr id="154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2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1" name="모서리가 둥근 직사각형 70"/>
          <p:cNvSpPr/>
          <p:nvPr/>
        </p:nvSpPr>
        <p:spPr>
          <a:xfrm>
            <a:off x="1908227" y="4894937"/>
            <a:ext cx="1639268" cy="4651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/>
              <a:t>****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5643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48246 -1.85185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71" grpId="0" animBg="1"/>
      <p:bldP spid="7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pic>
        <p:nvPicPr>
          <p:cNvPr id="4" name="내용 개체 틀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411020" y="1707889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Raonsecure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19243" y="3648418"/>
            <a:ext cx="200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QR Code with Server and Key</a:t>
            </a:r>
            <a:endParaRPr lang="ko-KR" alt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6005659" y="4223183"/>
            <a:ext cx="233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Read </a:t>
            </a:r>
            <a:r>
              <a:rPr lang="en-US" altLang="ko-KR" dirty="0"/>
              <a:t>U</a:t>
            </a:r>
            <a:r>
              <a:rPr lang="en-US" altLang="ko-KR" dirty="0" smtClean="0"/>
              <a:t>sing Camera</a:t>
            </a:r>
            <a:endParaRPr lang="ko-KR" altLang="en-US" dirty="0"/>
          </a:p>
        </p:txBody>
      </p:sp>
      <p:grpSp>
        <p:nvGrpSpPr>
          <p:cNvPr id="113" name="그룹 112"/>
          <p:cNvGrpSpPr/>
          <p:nvPr/>
        </p:nvGrpSpPr>
        <p:grpSpPr>
          <a:xfrm>
            <a:off x="2557399" y="4950603"/>
            <a:ext cx="359517" cy="492820"/>
            <a:chOff x="1113123" y="5086333"/>
            <a:chExt cx="359517" cy="492820"/>
          </a:xfrm>
        </p:grpSpPr>
        <p:sp>
          <p:nvSpPr>
            <p:cNvPr id="114" name="모서리가 둥근 직사각형 113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8" name="Group 78"/>
          <p:cNvGrpSpPr>
            <a:grpSpLocks noChangeAspect="1"/>
          </p:cNvGrpSpPr>
          <p:nvPr/>
        </p:nvGrpSpPr>
        <p:grpSpPr bwMode="auto">
          <a:xfrm>
            <a:off x="2699076" y="5205967"/>
            <a:ext cx="449923" cy="582854"/>
            <a:chOff x="2660" y="1875"/>
            <a:chExt cx="440" cy="570"/>
          </a:xfrm>
        </p:grpSpPr>
        <p:sp>
          <p:nvSpPr>
            <p:cNvPr id="119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61" y="4700488"/>
            <a:ext cx="930262" cy="930262"/>
          </a:xfrm>
          <a:prstGeom prst="rect">
            <a:avLst/>
          </a:prstGeom>
        </p:spPr>
      </p:pic>
      <p:grpSp>
        <p:nvGrpSpPr>
          <p:cNvPr id="141" name="그룹 140"/>
          <p:cNvGrpSpPr/>
          <p:nvPr/>
        </p:nvGrpSpPr>
        <p:grpSpPr>
          <a:xfrm>
            <a:off x="3547495" y="2608710"/>
            <a:ext cx="1186342" cy="1490080"/>
            <a:chOff x="2270974" y="4127310"/>
            <a:chExt cx="1186342" cy="1490080"/>
          </a:xfrm>
        </p:grpSpPr>
        <p:sp>
          <p:nvSpPr>
            <p:cNvPr id="142" name="모서리가 둥근 직사각형 141"/>
            <p:cNvSpPr/>
            <p:nvPr/>
          </p:nvSpPr>
          <p:spPr>
            <a:xfrm>
              <a:off x="2270974" y="4359680"/>
              <a:ext cx="1081093" cy="12577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3" name="그룹 142"/>
            <p:cNvGrpSpPr/>
            <p:nvPr/>
          </p:nvGrpSpPr>
          <p:grpSpPr>
            <a:xfrm>
              <a:off x="3146370" y="4127310"/>
              <a:ext cx="310946" cy="426240"/>
              <a:chOff x="3169067" y="5358111"/>
              <a:chExt cx="310946" cy="426240"/>
            </a:xfrm>
          </p:grpSpPr>
          <p:sp>
            <p:nvSpPr>
              <p:cNvPr id="144" name="모서리가 둥근 직사각형 143"/>
              <p:cNvSpPr/>
              <p:nvPr/>
            </p:nvSpPr>
            <p:spPr>
              <a:xfrm>
                <a:off x="3169067" y="5518490"/>
                <a:ext cx="310946" cy="26586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5" name="Freeform 73"/>
              <p:cNvSpPr>
                <a:spLocks/>
              </p:cNvSpPr>
              <p:nvPr/>
            </p:nvSpPr>
            <p:spPr bwMode="auto">
              <a:xfrm>
                <a:off x="3217596" y="5358111"/>
                <a:ext cx="213888" cy="167912"/>
              </a:xfrm>
              <a:custGeom>
                <a:avLst/>
                <a:gdLst>
                  <a:gd name="T0" fmla="*/ 374 w 428"/>
                  <a:gd name="T1" fmla="*/ 242 h 336"/>
                  <a:gd name="T2" fmla="*/ 374 w 428"/>
                  <a:gd name="T3" fmla="*/ 222 h 336"/>
                  <a:gd name="T4" fmla="*/ 368 w 428"/>
                  <a:gd name="T5" fmla="*/ 184 h 336"/>
                  <a:gd name="T6" fmla="*/ 354 w 428"/>
                  <a:gd name="T7" fmla="*/ 152 h 336"/>
                  <a:gd name="T8" fmla="*/ 336 w 428"/>
                  <a:gd name="T9" fmla="*/ 122 h 336"/>
                  <a:gd name="T10" fmla="*/ 326 w 428"/>
                  <a:gd name="T11" fmla="*/ 108 h 336"/>
                  <a:gd name="T12" fmla="*/ 314 w 428"/>
                  <a:gd name="T13" fmla="*/ 96 h 336"/>
                  <a:gd name="T14" fmla="*/ 290 w 428"/>
                  <a:gd name="T15" fmla="*/ 76 h 336"/>
                  <a:gd name="T16" fmla="*/ 260 w 428"/>
                  <a:gd name="T17" fmla="*/ 62 h 336"/>
                  <a:gd name="T18" fmla="*/ 230 w 428"/>
                  <a:gd name="T19" fmla="*/ 56 h 336"/>
                  <a:gd name="T20" fmla="*/ 214 w 428"/>
                  <a:gd name="T21" fmla="*/ 54 h 336"/>
                  <a:gd name="T22" fmla="*/ 198 w 428"/>
                  <a:gd name="T23" fmla="*/ 56 h 336"/>
                  <a:gd name="T24" fmla="*/ 166 w 428"/>
                  <a:gd name="T25" fmla="*/ 62 h 336"/>
                  <a:gd name="T26" fmla="*/ 138 w 428"/>
                  <a:gd name="T27" fmla="*/ 76 h 336"/>
                  <a:gd name="T28" fmla="*/ 112 w 428"/>
                  <a:gd name="T29" fmla="*/ 96 h 336"/>
                  <a:gd name="T30" fmla="*/ 102 w 428"/>
                  <a:gd name="T31" fmla="*/ 108 h 336"/>
                  <a:gd name="T32" fmla="*/ 90 w 428"/>
                  <a:gd name="T33" fmla="*/ 122 h 336"/>
                  <a:gd name="T34" fmla="*/ 74 w 428"/>
                  <a:gd name="T35" fmla="*/ 152 h 336"/>
                  <a:gd name="T36" fmla="*/ 60 w 428"/>
                  <a:gd name="T37" fmla="*/ 184 h 336"/>
                  <a:gd name="T38" fmla="*/ 54 w 428"/>
                  <a:gd name="T39" fmla="*/ 222 h 336"/>
                  <a:gd name="T40" fmla="*/ 52 w 428"/>
                  <a:gd name="T41" fmla="*/ 242 h 336"/>
                  <a:gd name="T42" fmla="*/ 54 w 428"/>
                  <a:gd name="T43" fmla="*/ 302 h 336"/>
                  <a:gd name="T44" fmla="*/ 50 w 428"/>
                  <a:gd name="T45" fmla="*/ 312 h 336"/>
                  <a:gd name="T46" fmla="*/ 36 w 428"/>
                  <a:gd name="T47" fmla="*/ 326 h 336"/>
                  <a:gd name="T48" fmla="*/ 26 w 428"/>
                  <a:gd name="T49" fmla="*/ 328 h 336"/>
                  <a:gd name="T50" fmla="*/ 16 w 428"/>
                  <a:gd name="T51" fmla="*/ 326 h 336"/>
                  <a:gd name="T52" fmla="*/ 2 w 428"/>
                  <a:gd name="T53" fmla="*/ 312 h 336"/>
                  <a:gd name="T54" fmla="*/ 0 w 428"/>
                  <a:gd name="T55" fmla="*/ 302 h 336"/>
                  <a:gd name="T56" fmla="*/ 0 w 428"/>
                  <a:gd name="T57" fmla="*/ 242 h 336"/>
                  <a:gd name="T58" fmla="*/ 4 w 428"/>
                  <a:gd name="T59" fmla="*/ 194 h 336"/>
                  <a:gd name="T60" fmla="*/ 16 w 428"/>
                  <a:gd name="T61" fmla="*/ 148 h 336"/>
                  <a:gd name="T62" fmla="*/ 36 w 428"/>
                  <a:gd name="T63" fmla="*/ 108 h 336"/>
                  <a:gd name="T64" fmla="*/ 60 w 428"/>
                  <a:gd name="T65" fmla="*/ 72 h 336"/>
                  <a:gd name="T66" fmla="*/ 60 w 428"/>
                  <a:gd name="T67" fmla="*/ 72 h 336"/>
                  <a:gd name="T68" fmla="*/ 92 w 428"/>
                  <a:gd name="T69" fmla="*/ 42 h 336"/>
                  <a:gd name="T70" fmla="*/ 130 w 428"/>
                  <a:gd name="T71" fmla="*/ 20 h 336"/>
                  <a:gd name="T72" fmla="*/ 170 w 428"/>
                  <a:gd name="T73" fmla="*/ 6 h 336"/>
                  <a:gd name="T74" fmla="*/ 214 w 428"/>
                  <a:gd name="T75" fmla="*/ 0 h 336"/>
                  <a:gd name="T76" fmla="*/ 214 w 428"/>
                  <a:gd name="T77" fmla="*/ 0 h 336"/>
                  <a:gd name="T78" fmla="*/ 258 w 428"/>
                  <a:gd name="T79" fmla="*/ 6 h 336"/>
                  <a:gd name="T80" fmla="*/ 298 w 428"/>
                  <a:gd name="T81" fmla="*/ 20 h 336"/>
                  <a:gd name="T82" fmla="*/ 336 w 428"/>
                  <a:gd name="T83" fmla="*/ 42 h 336"/>
                  <a:gd name="T84" fmla="*/ 366 w 428"/>
                  <a:gd name="T85" fmla="*/ 72 h 336"/>
                  <a:gd name="T86" fmla="*/ 366 w 428"/>
                  <a:gd name="T87" fmla="*/ 72 h 336"/>
                  <a:gd name="T88" fmla="*/ 392 w 428"/>
                  <a:gd name="T89" fmla="*/ 108 h 336"/>
                  <a:gd name="T90" fmla="*/ 412 w 428"/>
                  <a:gd name="T91" fmla="*/ 148 h 336"/>
                  <a:gd name="T92" fmla="*/ 424 w 428"/>
                  <a:gd name="T93" fmla="*/ 194 h 336"/>
                  <a:gd name="T94" fmla="*/ 428 w 428"/>
                  <a:gd name="T95" fmla="*/ 242 h 336"/>
                  <a:gd name="T96" fmla="*/ 428 w 428"/>
                  <a:gd name="T97" fmla="*/ 310 h 336"/>
                  <a:gd name="T98" fmla="*/ 426 w 428"/>
                  <a:gd name="T99" fmla="*/ 320 h 336"/>
                  <a:gd name="T100" fmla="*/ 412 w 428"/>
                  <a:gd name="T101" fmla="*/ 334 h 336"/>
                  <a:gd name="T102" fmla="*/ 402 w 428"/>
                  <a:gd name="T103" fmla="*/ 336 h 336"/>
                  <a:gd name="T104" fmla="*/ 390 w 428"/>
                  <a:gd name="T105" fmla="*/ 334 h 336"/>
                  <a:gd name="T106" fmla="*/ 376 w 428"/>
                  <a:gd name="T107" fmla="*/ 320 h 336"/>
                  <a:gd name="T108" fmla="*/ 374 w 428"/>
                  <a:gd name="T109" fmla="*/ 31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8" h="336">
                    <a:moveTo>
                      <a:pt x="374" y="310"/>
                    </a:moveTo>
                    <a:lnTo>
                      <a:pt x="374" y="242"/>
                    </a:lnTo>
                    <a:lnTo>
                      <a:pt x="374" y="242"/>
                    </a:lnTo>
                    <a:lnTo>
                      <a:pt x="374" y="222"/>
                    </a:lnTo>
                    <a:lnTo>
                      <a:pt x="372" y="204"/>
                    </a:lnTo>
                    <a:lnTo>
                      <a:pt x="368" y="184"/>
                    </a:lnTo>
                    <a:lnTo>
                      <a:pt x="362" y="168"/>
                    </a:lnTo>
                    <a:lnTo>
                      <a:pt x="354" y="152"/>
                    </a:lnTo>
                    <a:lnTo>
                      <a:pt x="346" y="136"/>
                    </a:lnTo>
                    <a:lnTo>
                      <a:pt x="336" y="122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14" y="96"/>
                    </a:lnTo>
                    <a:lnTo>
                      <a:pt x="302" y="86"/>
                    </a:lnTo>
                    <a:lnTo>
                      <a:pt x="290" y="76"/>
                    </a:lnTo>
                    <a:lnTo>
                      <a:pt x="276" y="68"/>
                    </a:lnTo>
                    <a:lnTo>
                      <a:pt x="260" y="62"/>
                    </a:lnTo>
                    <a:lnTo>
                      <a:pt x="246" y="58"/>
                    </a:lnTo>
                    <a:lnTo>
                      <a:pt x="230" y="56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198" y="56"/>
                    </a:lnTo>
                    <a:lnTo>
                      <a:pt x="182" y="58"/>
                    </a:lnTo>
                    <a:lnTo>
                      <a:pt x="166" y="62"/>
                    </a:lnTo>
                    <a:lnTo>
                      <a:pt x="152" y="68"/>
                    </a:lnTo>
                    <a:lnTo>
                      <a:pt x="138" y="76"/>
                    </a:lnTo>
                    <a:lnTo>
                      <a:pt x="126" y="86"/>
                    </a:lnTo>
                    <a:lnTo>
                      <a:pt x="112" y="96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90" y="122"/>
                    </a:lnTo>
                    <a:lnTo>
                      <a:pt x="82" y="136"/>
                    </a:lnTo>
                    <a:lnTo>
                      <a:pt x="74" y="152"/>
                    </a:lnTo>
                    <a:lnTo>
                      <a:pt x="66" y="168"/>
                    </a:lnTo>
                    <a:lnTo>
                      <a:pt x="60" y="184"/>
                    </a:lnTo>
                    <a:lnTo>
                      <a:pt x="56" y="204"/>
                    </a:lnTo>
                    <a:lnTo>
                      <a:pt x="54" y="222"/>
                    </a:lnTo>
                    <a:lnTo>
                      <a:pt x="52" y="242"/>
                    </a:lnTo>
                    <a:lnTo>
                      <a:pt x="52" y="242"/>
                    </a:lnTo>
                    <a:lnTo>
                      <a:pt x="52" y="302"/>
                    </a:lnTo>
                    <a:lnTo>
                      <a:pt x="54" y="302"/>
                    </a:lnTo>
                    <a:lnTo>
                      <a:pt x="54" y="302"/>
                    </a:lnTo>
                    <a:lnTo>
                      <a:pt x="50" y="312"/>
                    </a:lnTo>
                    <a:lnTo>
                      <a:pt x="46" y="320"/>
                    </a:lnTo>
                    <a:lnTo>
                      <a:pt x="36" y="326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16" y="326"/>
                    </a:lnTo>
                    <a:lnTo>
                      <a:pt x="8" y="320"/>
                    </a:lnTo>
                    <a:lnTo>
                      <a:pt x="2" y="31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18"/>
                    </a:lnTo>
                    <a:lnTo>
                      <a:pt x="4" y="194"/>
                    </a:lnTo>
                    <a:lnTo>
                      <a:pt x="8" y="170"/>
                    </a:lnTo>
                    <a:lnTo>
                      <a:pt x="16" y="148"/>
                    </a:lnTo>
                    <a:lnTo>
                      <a:pt x="24" y="128"/>
                    </a:lnTo>
                    <a:lnTo>
                      <a:pt x="36" y="108"/>
                    </a:lnTo>
                    <a:lnTo>
                      <a:pt x="48" y="90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76" y="56"/>
                    </a:lnTo>
                    <a:lnTo>
                      <a:pt x="92" y="42"/>
                    </a:lnTo>
                    <a:lnTo>
                      <a:pt x="110" y="30"/>
                    </a:lnTo>
                    <a:lnTo>
                      <a:pt x="130" y="20"/>
                    </a:lnTo>
                    <a:lnTo>
                      <a:pt x="148" y="12"/>
                    </a:lnTo>
                    <a:lnTo>
                      <a:pt x="170" y="6"/>
                    </a:lnTo>
                    <a:lnTo>
                      <a:pt x="192" y="2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36" y="2"/>
                    </a:lnTo>
                    <a:lnTo>
                      <a:pt x="258" y="6"/>
                    </a:lnTo>
                    <a:lnTo>
                      <a:pt x="278" y="12"/>
                    </a:lnTo>
                    <a:lnTo>
                      <a:pt x="298" y="20"/>
                    </a:lnTo>
                    <a:lnTo>
                      <a:pt x="318" y="30"/>
                    </a:lnTo>
                    <a:lnTo>
                      <a:pt x="336" y="42"/>
                    </a:lnTo>
                    <a:lnTo>
                      <a:pt x="352" y="56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80" y="90"/>
                    </a:lnTo>
                    <a:lnTo>
                      <a:pt x="392" y="108"/>
                    </a:lnTo>
                    <a:lnTo>
                      <a:pt x="404" y="128"/>
                    </a:lnTo>
                    <a:lnTo>
                      <a:pt x="412" y="148"/>
                    </a:lnTo>
                    <a:lnTo>
                      <a:pt x="418" y="170"/>
                    </a:lnTo>
                    <a:lnTo>
                      <a:pt x="424" y="194"/>
                    </a:lnTo>
                    <a:lnTo>
                      <a:pt x="428" y="218"/>
                    </a:lnTo>
                    <a:lnTo>
                      <a:pt x="428" y="242"/>
                    </a:lnTo>
                    <a:lnTo>
                      <a:pt x="428" y="242"/>
                    </a:lnTo>
                    <a:lnTo>
                      <a:pt x="428" y="310"/>
                    </a:lnTo>
                    <a:lnTo>
                      <a:pt x="428" y="310"/>
                    </a:lnTo>
                    <a:lnTo>
                      <a:pt x="426" y="320"/>
                    </a:lnTo>
                    <a:lnTo>
                      <a:pt x="420" y="328"/>
                    </a:lnTo>
                    <a:lnTo>
                      <a:pt x="412" y="334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390" y="334"/>
                    </a:lnTo>
                    <a:lnTo>
                      <a:pt x="382" y="328"/>
                    </a:lnTo>
                    <a:lnTo>
                      <a:pt x="376" y="320"/>
                    </a:lnTo>
                    <a:lnTo>
                      <a:pt x="374" y="310"/>
                    </a:lnTo>
                    <a:lnTo>
                      <a:pt x="374" y="3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Freeform 74"/>
              <p:cNvSpPr>
                <a:spLocks/>
              </p:cNvSpPr>
              <p:nvPr/>
            </p:nvSpPr>
            <p:spPr bwMode="auto">
              <a:xfrm>
                <a:off x="3291557" y="5585455"/>
                <a:ext cx="65965" cy="65965"/>
              </a:xfrm>
              <a:custGeom>
                <a:avLst/>
                <a:gdLst>
                  <a:gd name="T0" fmla="*/ 132 w 132"/>
                  <a:gd name="T1" fmla="*/ 66 h 132"/>
                  <a:gd name="T2" fmla="*/ 132 w 132"/>
                  <a:gd name="T3" fmla="*/ 66 h 132"/>
                  <a:gd name="T4" fmla="*/ 130 w 132"/>
                  <a:gd name="T5" fmla="*/ 78 h 132"/>
                  <a:gd name="T6" fmla="*/ 126 w 132"/>
                  <a:gd name="T7" fmla="*/ 92 h 132"/>
                  <a:gd name="T8" fmla="*/ 120 w 132"/>
                  <a:gd name="T9" fmla="*/ 102 h 132"/>
                  <a:gd name="T10" fmla="*/ 112 w 132"/>
                  <a:gd name="T11" fmla="*/ 112 h 132"/>
                  <a:gd name="T12" fmla="*/ 102 w 132"/>
                  <a:gd name="T13" fmla="*/ 120 h 132"/>
                  <a:gd name="T14" fmla="*/ 92 w 132"/>
                  <a:gd name="T15" fmla="*/ 126 h 132"/>
                  <a:gd name="T16" fmla="*/ 78 w 132"/>
                  <a:gd name="T17" fmla="*/ 130 h 132"/>
                  <a:gd name="T18" fmla="*/ 66 w 132"/>
                  <a:gd name="T19" fmla="*/ 132 h 132"/>
                  <a:gd name="T20" fmla="*/ 66 w 132"/>
                  <a:gd name="T21" fmla="*/ 132 h 132"/>
                  <a:gd name="T22" fmla="*/ 52 w 132"/>
                  <a:gd name="T23" fmla="*/ 130 h 132"/>
                  <a:gd name="T24" fmla="*/ 40 w 132"/>
                  <a:gd name="T25" fmla="*/ 126 h 132"/>
                  <a:gd name="T26" fmla="*/ 28 w 132"/>
                  <a:gd name="T27" fmla="*/ 120 h 132"/>
                  <a:gd name="T28" fmla="*/ 20 w 132"/>
                  <a:gd name="T29" fmla="*/ 112 h 132"/>
                  <a:gd name="T30" fmla="*/ 12 w 132"/>
                  <a:gd name="T31" fmla="*/ 102 h 132"/>
                  <a:gd name="T32" fmla="*/ 6 w 132"/>
                  <a:gd name="T33" fmla="*/ 92 h 132"/>
                  <a:gd name="T34" fmla="*/ 2 w 132"/>
                  <a:gd name="T35" fmla="*/ 78 h 132"/>
                  <a:gd name="T36" fmla="*/ 0 w 132"/>
                  <a:gd name="T37" fmla="*/ 66 h 132"/>
                  <a:gd name="T38" fmla="*/ 0 w 132"/>
                  <a:gd name="T39" fmla="*/ 66 h 132"/>
                  <a:gd name="T40" fmla="*/ 2 w 132"/>
                  <a:gd name="T41" fmla="*/ 52 h 132"/>
                  <a:gd name="T42" fmla="*/ 6 w 132"/>
                  <a:gd name="T43" fmla="*/ 40 h 132"/>
                  <a:gd name="T44" fmla="*/ 12 w 132"/>
                  <a:gd name="T45" fmla="*/ 30 h 132"/>
                  <a:gd name="T46" fmla="*/ 20 w 132"/>
                  <a:gd name="T47" fmla="*/ 20 h 132"/>
                  <a:gd name="T48" fmla="*/ 28 w 132"/>
                  <a:gd name="T49" fmla="*/ 12 h 132"/>
                  <a:gd name="T50" fmla="*/ 40 w 132"/>
                  <a:gd name="T51" fmla="*/ 6 h 132"/>
                  <a:gd name="T52" fmla="*/ 52 w 132"/>
                  <a:gd name="T53" fmla="*/ 2 h 132"/>
                  <a:gd name="T54" fmla="*/ 66 w 132"/>
                  <a:gd name="T55" fmla="*/ 0 h 132"/>
                  <a:gd name="T56" fmla="*/ 66 w 132"/>
                  <a:gd name="T57" fmla="*/ 0 h 132"/>
                  <a:gd name="T58" fmla="*/ 78 w 132"/>
                  <a:gd name="T59" fmla="*/ 2 h 132"/>
                  <a:gd name="T60" fmla="*/ 92 w 132"/>
                  <a:gd name="T61" fmla="*/ 6 h 132"/>
                  <a:gd name="T62" fmla="*/ 102 w 132"/>
                  <a:gd name="T63" fmla="*/ 12 h 132"/>
                  <a:gd name="T64" fmla="*/ 112 w 132"/>
                  <a:gd name="T65" fmla="*/ 20 h 132"/>
                  <a:gd name="T66" fmla="*/ 120 w 132"/>
                  <a:gd name="T67" fmla="*/ 30 h 132"/>
                  <a:gd name="T68" fmla="*/ 126 w 132"/>
                  <a:gd name="T69" fmla="*/ 40 h 132"/>
                  <a:gd name="T70" fmla="*/ 130 w 132"/>
                  <a:gd name="T71" fmla="*/ 52 h 132"/>
                  <a:gd name="T72" fmla="*/ 132 w 132"/>
                  <a:gd name="T73" fmla="*/ 66 h 132"/>
                  <a:gd name="T74" fmla="*/ 132 w 132"/>
                  <a:gd name="T75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2" h="132">
                    <a:moveTo>
                      <a:pt x="132" y="66"/>
                    </a:moveTo>
                    <a:lnTo>
                      <a:pt x="132" y="66"/>
                    </a:lnTo>
                    <a:lnTo>
                      <a:pt x="130" y="78"/>
                    </a:lnTo>
                    <a:lnTo>
                      <a:pt x="126" y="92"/>
                    </a:lnTo>
                    <a:lnTo>
                      <a:pt x="120" y="102"/>
                    </a:lnTo>
                    <a:lnTo>
                      <a:pt x="112" y="112"/>
                    </a:lnTo>
                    <a:lnTo>
                      <a:pt x="102" y="120"/>
                    </a:lnTo>
                    <a:lnTo>
                      <a:pt x="92" y="126"/>
                    </a:lnTo>
                    <a:lnTo>
                      <a:pt x="78" y="130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52" y="130"/>
                    </a:lnTo>
                    <a:lnTo>
                      <a:pt x="40" y="126"/>
                    </a:lnTo>
                    <a:lnTo>
                      <a:pt x="28" y="120"/>
                    </a:lnTo>
                    <a:lnTo>
                      <a:pt x="20" y="112"/>
                    </a:lnTo>
                    <a:lnTo>
                      <a:pt x="12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0" y="20"/>
                    </a:lnTo>
                    <a:lnTo>
                      <a:pt x="28" y="12"/>
                    </a:lnTo>
                    <a:lnTo>
                      <a:pt x="40" y="6"/>
                    </a:lnTo>
                    <a:lnTo>
                      <a:pt x="52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8" y="2"/>
                    </a:lnTo>
                    <a:lnTo>
                      <a:pt x="92" y="6"/>
                    </a:lnTo>
                    <a:lnTo>
                      <a:pt x="102" y="12"/>
                    </a:lnTo>
                    <a:lnTo>
                      <a:pt x="112" y="20"/>
                    </a:lnTo>
                    <a:lnTo>
                      <a:pt x="120" y="30"/>
                    </a:lnTo>
                    <a:lnTo>
                      <a:pt x="126" y="40"/>
                    </a:lnTo>
                    <a:lnTo>
                      <a:pt x="130" y="52"/>
                    </a:lnTo>
                    <a:lnTo>
                      <a:pt x="132" y="66"/>
                    </a:lnTo>
                    <a:lnTo>
                      <a:pt x="132" y="6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Freeform 75"/>
              <p:cNvSpPr>
                <a:spLocks/>
              </p:cNvSpPr>
              <p:nvPr/>
            </p:nvSpPr>
            <p:spPr bwMode="auto">
              <a:xfrm>
                <a:off x="3309047" y="5618437"/>
                <a:ext cx="30984" cy="111941"/>
              </a:xfrm>
              <a:custGeom>
                <a:avLst/>
                <a:gdLst>
                  <a:gd name="T0" fmla="*/ 0 w 62"/>
                  <a:gd name="T1" fmla="*/ 192 h 224"/>
                  <a:gd name="T2" fmla="*/ 0 w 62"/>
                  <a:gd name="T3" fmla="*/ 30 h 224"/>
                  <a:gd name="T4" fmla="*/ 0 w 62"/>
                  <a:gd name="T5" fmla="*/ 30 h 224"/>
                  <a:gd name="T6" fmla="*/ 2 w 62"/>
                  <a:gd name="T7" fmla="*/ 24 h 224"/>
                  <a:gd name="T8" fmla="*/ 4 w 62"/>
                  <a:gd name="T9" fmla="*/ 18 h 224"/>
                  <a:gd name="T10" fmla="*/ 10 w 62"/>
                  <a:gd name="T11" fmla="*/ 10 h 224"/>
                  <a:gd name="T12" fmla="*/ 20 w 62"/>
                  <a:gd name="T13" fmla="*/ 2 h 224"/>
                  <a:gd name="T14" fmla="*/ 26 w 62"/>
                  <a:gd name="T15" fmla="*/ 0 h 224"/>
                  <a:gd name="T16" fmla="*/ 32 w 62"/>
                  <a:gd name="T17" fmla="*/ 0 h 224"/>
                  <a:gd name="T18" fmla="*/ 32 w 62"/>
                  <a:gd name="T19" fmla="*/ 0 h 224"/>
                  <a:gd name="T20" fmla="*/ 32 w 62"/>
                  <a:gd name="T21" fmla="*/ 0 h 224"/>
                  <a:gd name="T22" fmla="*/ 38 w 62"/>
                  <a:gd name="T23" fmla="*/ 0 h 224"/>
                  <a:gd name="T24" fmla="*/ 44 w 62"/>
                  <a:gd name="T25" fmla="*/ 2 h 224"/>
                  <a:gd name="T26" fmla="*/ 54 w 62"/>
                  <a:gd name="T27" fmla="*/ 10 h 224"/>
                  <a:gd name="T28" fmla="*/ 60 w 62"/>
                  <a:gd name="T29" fmla="*/ 18 h 224"/>
                  <a:gd name="T30" fmla="*/ 62 w 62"/>
                  <a:gd name="T31" fmla="*/ 24 h 224"/>
                  <a:gd name="T32" fmla="*/ 62 w 62"/>
                  <a:gd name="T33" fmla="*/ 30 h 224"/>
                  <a:gd name="T34" fmla="*/ 62 w 62"/>
                  <a:gd name="T35" fmla="*/ 30 h 224"/>
                  <a:gd name="T36" fmla="*/ 62 w 62"/>
                  <a:gd name="T37" fmla="*/ 192 h 224"/>
                  <a:gd name="T38" fmla="*/ 62 w 62"/>
                  <a:gd name="T39" fmla="*/ 192 h 224"/>
                  <a:gd name="T40" fmla="*/ 62 w 62"/>
                  <a:gd name="T41" fmla="*/ 200 h 224"/>
                  <a:gd name="T42" fmla="*/ 60 w 62"/>
                  <a:gd name="T43" fmla="*/ 204 h 224"/>
                  <a:gd name="T44" fmla="*/ 54 w 62"/>
                  <a:gd name="T45" fmla="*/ 214 h 224"/>
                  <a:gd name="T46" fmla="*/ 44 w 62"/>
                  <a:gd name="T47" fmla="*/ 222 h 224"/>
                  <a:gd name="T48" fmla="*/ 38 w 62"/>
                  <a:gd name="T49" fmla="*/ 224 h 224"/>
                  <a:gd name="T50" fmla="*/ 32 w 62"/>
                  <a:gd name="T51" fmla="*/ 224 h 224"/>
                  <a:gd name="T52" fmla="*/ 32 w 62"/>
                  <a:gd name="T53" fmla="*/ 224 h 224"/>
                  <a:gd name="T54" fmla="*/ 32 w 62"/>
                  <a:gd name="T55" fmla="*/ 224 h 224"/>
                  <a:gd name="T56" fmla="*/ 26 w 62"/>
                  <a:gd name="T57" fmla="*/ 224 h 224"/>
                  <a:gd name="T58" fmla="*/ 20 w 62"/>
                  <a:gd name="T59" fmla="*/ 222 h 224"/>
                  <a:gd name="T60" fmla="*/ 10 w 62"/>
                  <a:gd name="T61" fmla="*/ 214 h 224"/>
                  <a:gd name="T62" fmla="*/ 4 w 62"/>
                  <a:gd name="T63" fmla="*/ 204 h 224"/>
                  <a:gd name="T64" fmla="*/ 2 w 62"/>
                  <a:gd name="T65" fmla="*/ 200 h 224"/>
                  <a:gd name="T66" fmla="*/ 0 w 62"/>
                  <a:gd name="T67" fmla="*/ 192 h 224"/>
                  <a:gd name="T68" fmla="*/ 0 w 62"/>
                  <a:gd name="T69" fmla="*/ 19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24">
                    <a:moveTo>
                      <a:pt x="0" y="19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10" y="10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4" y="10"/>
                    </a:lnTo>
                    <a:lnTo>
                      <a:pt x="60" y="18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192"/>
                    </a:lnTo>
                    <a:lnTo>
                      <a:pt x="62" y="192"/>
                    </a:lnTo>
                    <a:lnTo>
                      <a:pt x="62" y="200"/>
                    </a:lnTo>
                    <a:lnTo>
                      <a:pt x="60" y="204"/>
                    </a:lnTo>
                    <a:lnTo>
                      <a:pt x="54" y="214"/>
                    </a:lnTo>
                    <a:lnTo>
                      <a:pt x="44" y="222"/>
                    </a:lnTo>
                    <a:lnTo>
                      <a:pt x="38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26" y="224"/>
                    </a:lnTo>
                    <a:lnTo>
                      <a:pt x="20" y="222"/>
                    </a:lnTo>
                    <a:lnTo>
                      <a:pt x="10" y="214"/>
                    </a:lnTo>
                    <a:lnTo>
                      <a:pt x="4" y="204"/>
                    </a:lnTo>
                    <a:lnTo>
                      <a:pt x="2" y="200"/>
                    </a:lnTo>
                    <a:lnTo>
                      <a:pt x="0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48" name="그룹 147"/>
          <p:cNvGrpSpPr/>
          <p:nvPr/>
        </p:nvGrpSpPr>
        <p:grpSpPr>
          <a:xfrm>
            <a:off x="3831291" y="3075541"/>
            <a:ext cx="359517" cy="492820"/>
            <a:chOff x="1113123" y="5086333"/>
            <a:chExt cx="359517" cy="492820"/>
          </a:xfrm>
        </p:grpSpPr>
        <p:sp>
          <p:nvSpPr>
            <p:cNvPr id="149" name="모서리가 둥근 직사각형 148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3" name="Group 78"/>
          <p:cNvGrpSpPr>
            <a:grpSpLocks noChangeAspect="1"/>
          </p:cNvGrpSpPr>
          <p:nvPr/>
        </p:nvGrpSpPr>
        <p:grpSpPr bwMode="auto">
          <a:xfrm>
            <a:off x="3972968" y="3330905"/>
            <a:ext cx="449923" cy="582854"/>
            <a:chOff x="2660" y="1875"/>
            <a:chExt cx="440" cy="570"/>
          </a:xfrm>
        </p:grpSpPr>
        <p:sp>
          <p:nvSpPr>
            <p:cNvPr id="154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2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230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48246 -1.8518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3547495" y="2608710"/>
            <a:ext cx="1186342" cy="1490080"/>
            <a:chOff x="2270974" y="4127310"/>
            <a:chExt cx="1186342" cy="1490080"/>
          </a:xfrm>
        </p:grpSpPr>
        <p:sp>
          <p:nvSpPr>
            <p:cNvPr id="116" name="모서리가 둥근 직사각형 115"/>
            <p:cNvSpPr/>
            <p:nvPr/>
          </p:nvSpPr>
          <p:spPr>
            <a:xfrm>
              <a:off x="2270974" y="4359680"/>
              <a:ext cx="1081093" cy="12577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3146370" y="4127310"/>
              <a:ext cx="310946" cy="426240"/>
              <a:chOff x="3169067" y="5358111"/>
              <a:chExt cx="310946" cy="426240"/>
            </a:xfrm>
          </p:grpSpPr>
          <p:sp>
            <p:nvSpPr>
              <p:cNvPr id="112" name="모서리가 둥근 직사각형 111"/>
              <p:cNvSpPr/>
              <p:nvPr/>
            </p:nvSpPr>
            <p:spPr>
              <a:xfrm>
                <a:off x="3169067" y="5518490"/>
                <a:ext cx="310946" cy="26586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Freeform 73"/>
              <p:cNvSpPr>
                <a:spLocks/>
              </p:cNvSpPr>
              <p:nvPr/>
            </p:nvSpPr>
            <p:spPr bwMode="auto">
              <a:xfrm>
                <a:off x="3217596" y="5358111"/>
                <a:ext cx="213888" cy="167912"/>
              </a:xfrm>
              <a:custGeom>
                <a:avLst/>
                <a:gdLst>
                  <a:gd name="T0" fmla="*/ 374 w 428"/>
                  <a:gd name="T1" fmla="*/ 242 h 336"/>
                  <a:gd name="T2" fmla="*/ 374 w 428"/>
                  <a:gd name="T3" fmla="*/ 222 h 336"/>
                  <a:gd name="T4" fmla="*/ 368 w 428"/>
                  <a:gd name="T5" fmla="*/ 184 h 336"/>
                  <a:gd name="T6" fmla="*/ 354 w 428"/>
                  <a:gd name="T7" fmla="*/ 152 h 336"/>
                  <a:gd name="T8" fmla="*/ 336 w 428"/>
                  <a:gd name="T9" fmla="*/ 122 h 336"/>
                  <a:gd name="T10" fmla="*/ 326 w 428"/>
                  <a:gd name="T11" fmla="*/ 108 h 336"/>
                  <a:gd name="T12" fmla="*/ 314 w 428"/>
                  <a:gd name="T13" fmla="*/ 96 h 336"/>
                  <a:gd name="T14" fmla="*/ 290 w 428"/>
                  <a:gd name="T15" fmla="*/ 76 h 336"/>
                  <a:gd name="T16" fmla="*/ 260 w 428"/>
                  <a:gd name="T17" fmla="*/ 62 h 336"/>
                  <a:gd name="T18" fmla="*/ 230 w 428"/>
                  <a:gd name="T19" fmla="*/ 56 h 336"/>
                  <a:gd name="T20" fmla="*/ 214 w 428"/>
                  <a:gd name="T21" fmla="*/ 54 h 336"/>
                  <a:gd name="T22" fmla="*/ 198 w 428"/>
                  <a:gd name="T23" fmla="*/ 56 h 336"/>
                  <a:gd name="T24" fmla="*/ 166 w 428"/>
                  <a:gd name="T25" fmla="*/ 62 h 336"/>
                  <a:gd name="T26" fmla="*/ 138 w 428"/>
                  <a:gd name="T27" fmla="*/ 76 h 336"/>
                  <a:gd name="T28" fmla="*/ 112 w 428"/>
                  <a:gd name="T29" fmla="*/ 96 h 336"/>
                  <a:gd name="T30" fmla="*/ 102 w 428"/>
                  <a:gd name="T31" fmla="*/ 108 h 336"/>
                  <a:gd name="T32" fmla="*/ 90 w 428"/>
                  <a:gd name="T33" fmla="*/ 122 h 336"/>
                  <a:gd name="T34" fmla="*/ 74 w 428"/>
                  <a:gd name="T35" fmla="*/ 152 h 336"/>
                  <a:gd name="T36" fmla="*/ 60 w 428"/>
                  <a:gd name="T37" fmla="*/ 184 h 336"/>
                  <a:gd name="T38" fmla="*/ 54 w 428"/>
                  <a:gd name="T39" fmla="*/ 222 h 336"/>
                  <a:gd name="T40" fmla="*/ 52 w 428"/>
                  <a:gd name="T41" fmla="*/ 242 h 336"/>
                  <a:gd name="T42" fmla="*/ 54 w 428"/>
                  <a:gd name="T43" fmla="*/ 302 h 336"/>
                  <a:gd name="T44" fmla="*/ 50 w 428"/>
                  <a:gd name="T45" fmla="*/ 312 h 336"/>
                  <a:gd name="T46" fmla="*/ 36 w 428"/>
                  <a:gd name="T47" fmla="*/ 326 h 336"/>
                  <a:gd name="T48" fmla="*/ 26 w 428"/>
                  <a:gd name="T49" fmla="*/ 328 h 336"/>
                  <a:gd name="T50" fmla="*/ 16 w 428"/>
                  <a:gd name="T51" fmla="*/ 326 h 336"/>
                  <a:gd name="T52" fmla="*/ 2 w 428"/>
                  <a:gd name="T53" fmla="*/ 312 h 336"/>
                  <a:gd name="T54" fmla="*/ 0 w 428"/>
                  <a:gd name="T55" fmla="*/ 302 h 336"/>
                  <a:gd name="T56" fmla="*/ 0 w 428"/>
                  <a:gd name="T57" fmla="*/ 242 h 336"/>
                  <a:gd name="T58" fmla="*/ 4 w 428"/>
                  <a:gd name="T59" fmla="*/ 194 h 336"/>
                  <a:gd name="T60" fmla="*/ 16 w 428"/>
                  <a:gd name="T61" fmla="*/ 148 h 336"/>
                  <a:gd name="T62" fmla="*/ 36 w 428"/>
                  <a:gd name="T63" fmla="*/ 108 h 336"/>
                  <a:gd name="T64" fmla="*/ 60 w 428"/>
                  <a:gd name="T65" fmla="*/ 72 h 336"/>
                  <a:gd name="T66" fmla="*/ 60 w 428"/>
                  <a:gd name="T67" fmla="*/ 72 h 336"/>
                  <a:gd name="T68" fmla="*/ 92 w 428"/>
                  <a:gd name="T69" fmla="*/ 42 h 336"/>
                  <a:gd name="T70" fmla="*/ 130 w 428"/>
                  <a:gd name="T71" fmla="*/ 20 h 336"/>
                  <a:gd name="T72" fmla="*/ 170 w 428"/>
                  <a:gd name="T73" fmla="*/ 6 h 336"/>
                  <a:gd name="T74" fmla="*/ 214 w 428"/>
                  <a:gd name="T75" fmla="*/ 0 h 336"/>
                  <a:gd name="T76" fmla="*/ 214 w 428"/>
                  <a:gd name="T77" fmla="*/ 0 h 336"/>
                  <a:gd name="T78" fmla="*/ 258 w 428"/>
                  <a:gd name="T79" fmla="*/ 6 h 336"/>
                  <a:gd name="T80" fmla="*/ 298 w 428"/>
                  <a:gd name="T81" fmla="*/ 20 h 336"/>
                  <a:gd name="T82" fmla="*/ 336 w 428"/>
                  <a:gd name="T83" fmla="*/ 42 h 336"/>
                  <a:gd name="T84" fmla="*/ 366 w 428"/>
                  <a:gd name="T85" fmla="*/ 72 h 336"/>
                  <a:gd name="T86" fmla="*/ 366 w 428"/>
                  <a:gd name="T87" fmla="*/ 72 h 336"/>
                  <a:gd name="T88" fmla="*/ 392 w 428"/>
                  <a:gd name="T89" fmla="*/ 108 h 336"/>
                  <a:gd name="T90" fmla="*/ 412 w 428"/>
                  <a:gd name="T91" fmla="*/ 148 h 336"/>
                  <a:gd name="T92" fmla="*/ 424 w 428"/>
                  <a:gd name="T93" fmla="*/ 194 h 336"/>
                  <a:gd name="T94" fmla="*/ 428 w 428"/>
                  <a:gd name="T95" fmla="*/ 242 h 336"/>
                  <a:gd name="T96" fmla="*/ 428 w 428"/>
                  <a:gd name="T97" fmla="*/ 310 h 336"/>
                  <a:gd name="T98" fmla="*/ 426 w 428"/>
                  <a:gd name="T99" fmla="*/ 320 h 336"/>
                  <a:gd name="T100" fmla="*/ 412 w 428"/>
                  <a:gd name="T101" fmla="*/ 334 h 336"/>
                  <a:gd name="T102" fmla="*/ 402 w 428"/>
                  <a:gd name="T103" fmla="*/ 336 h 336"/>
                  <a:gd name="T104" fmla="*/ 390 w 428"/>
                  <a:gd name="T105" fmla="*/ 334 h 336"/>
                  <a:gd name="T106" fmla="*/ 376 w 428"/>
                  <a:gd name="T107" fmla="*/ 320 h 336"/>
                  <a:gd name="T108" fmla="*/ 374 w 428"/>
                  <a:gd name="T109" fmla="*/ 31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8" h="336">
                    <a:moveTo>
                      <a:pt x="374" y="310"/>
                    </a:moveTo>
                    <a:lnTo>
                      <a:pt x="374" y="242"/>
                    </a:lnTo>
                    <a:lnTo>
                      <a:pt x="374" y="242"/>
                    </a:lnTo>
                    <a:lnTo>
                      <a:pt x="374" y="222"/>
                    </a:lnTo>
                    <a:lnTo>
                      <a:pt x="372" y="204"/>
                    </a:lnTo>
                    <a:lnTo>
                      <a:pt x="368" y="184"/>
                    </a:lnTo>
                    <a:lnTo>
                      <a:pt x="362" y="168"/>
                    </a:lnTo>
                    <a:lnTo>
                      <a:pt x="354" y="152"/>
                    </a:lnTo>
                    <a:lnTo>
                      <a:pt x="346" y="136"/>
                    </a:lnTo>
                    <a:lnTo>
                      <a:pt x="336" y="122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26" y="108"/>
                    </a:lnTo>
                    <a:lnTo>
                      <a:pt x="314" y="96"/>
                    </a:lnTo>
                    <a:lnTo>
                      <a:pt x="302" y="86"/>
                    </a:lnTo>
                    <a:lnTo>
                      <a:pt x="290" y="76"/>
                    </a:lnTo>
                    <a:lnTo>
                      <a:pt x="276" y="68"/>
                    </a:lnTo>
                    <a:lnTo>
                      <a:pt x="260" y="62"/>
                    </a:lnTo>
                    <a:lnTo>
                      <a:pt x="246" y="58"/>
                    </a:lnTo>
                    <a:lnTo>
                      <a:pt x="230" y="56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214" y="54"/>
                    </a:lnTo>
                    <a:lnTo>
                      <a:pt x="198" y="56"/>
                    </a:lnTo>
                    <a:lnTo>
                      <a:pt x="182" y="58"/>
                    </a:lnTo>
                    <a:lnTo>
                      <a:pt x="166" y="62"/>
                    </a:lnTo>
                    <a:lnTo>
                      <a:pt x="152" y="68"/>
                    </a:lnTo>
                    <a:lnTo>
                      <a:pt x="138" y="76"/>
                    </a:lnTo>
                    <a:lnTo>
                      <a:pt x="126" y="86"/>
                    </a:lnTo>
                    <a:lnTo>
                      <a:pt x="112" y="96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90" y="122"/>
                    </a:lnTo>
                    <a:lnTo>
                      <a:pt x="82" y="136"/>
                    </a:lnTo>
                    <a:lnTo>
                      <a:pt x="74" y="152"/>
                    </a:lnTo>
                    <a:lnTo>
                      <a:pt x="66" y="168"/>
                    </a:lnTo>
                    <a:lnTo>
                      <a:pt x="60" y="184"/>
                    </a:lnTo>
                    <a:lnTo>
                      <a:pt x="56" y="204"/>
                    </a:lnTo>
                    <a:lnTo>
                      <a:pt x="54" y="222"/>
                    </a:lnTo>
                    <a:lnTo>
                      <a:pt x="52" y="242"/>
                    </a:lnTo>
                    <a:lnTo>
                      <a:pt x="52" y="242"/>
                    </a:lnTo>
                    <a:lnTo>
                      <a:pt x="52" y="302"/>
                    </a:lnTo>
                    <a:lnTo>
                      <a:pt x="54" y="302"/>
                    </a:lnTo>
                    <a:lnTo>
                      <a:pt x="54" y="302"/>
                    </a:lnTo>
                    <a:lnTo>
                      <a:pt x="50" y="312"/>
                    </a:lnTo>
                    <a:lnTo>
                      <a:pt x="46" y="320"/>
                    </a:lnTo>
                    <a:lnTo>
                      <a:pt x="36" y="326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26" y="328"/>
                    </a:lnTo>
                    <a:lnTo>
                      <a:pt x="16" y="326"/>
                    </a:lnTo>
                    <a:lnTo>
                      <a:pt x="8" y="320"/>
                    </a:lnTo>
                    <a:lnTo>
                      <a:pt x="2" y="31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18"/>
                    </a:lnTo>
                    <a:lnTo>
                      <a:pt x="4" y="194"/>
                    </a:lnTo>
                    <a:lnTo>
                      <a:pt x="8" y="170"/>
                    </a:lnTo>
                    <a:lnTo>
                      <a:pt x="16" y="148"/>
                    </a:lnTo>
                    <a:lnTo>
                      <a:pt x="24" y="128"/>
                    </a:lnTo>
                    <a:lnTo>
                      <a:pt x="36" y="108"/>
                    </a:lnTo>
                    <a:lnTo>
                      <a:pt x="48" y="90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76" y="56"/>
                    </a:lnTo>
                    <a:lnTo>
                      <a:pt x="92" y="42"/>
                    </a:lnTo>
                    <a:lnTo>
                      <a:pt x="110" y="30"/>
                    </a:lnTo>
                    <a:lnTo>
                      <a:pt x="130" y="20"/>
                    </a:lnTo>
                    <a:lnTo>
                      <a:pt x="148" y="12"/>
                    </a:lnTo>
                    <a:lnTo>
                      <a:pt x="170" y="6"/>
                    </a:lnTo>
                    <a:lnTo>
                      <a:pt x="192" y="2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36" y="2"/>
                    </a:lnTo>
                    <a:lnTo>
                      <a:pt x="258" y="6"/>
                    </a:lnTo>
                    <a:lnTo>
                      <a:pt x="278" y="12"/>
                    </a:lnTo>
                    <a:lnTo>
                      <a:pt x="298" y="20"/>
                    </a:lnTo>
                    <a:lnTo>
                      <a:pt x="318" y="30"/>
                    </a:lnTo>
                    <a:lnTo>
                      <a:pt x="336" y="42"/>
                    </a:lnTo>
                    <a:lnTo>
                      <a:pt x="352" y="56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80" y="90"/>
                    </a:lnTo>
                    <a:lnTo>
                      <a:pt x="392" y="108"/>
                    </a:lnTo>
                    <a:lnTo>
                      <a:pt x="404" y="128"/>
                    </a:lnTo>
                    <a:lnTo>
                      <a:pt x="412" y="148"/>
                    </a:lnTo>
                    <a:lnTo>
                      <a:pt x="418" y="170"/>
                    </a:lnTo>
                    <a:lnTo>
                      <a:pt x="424" y="194"/>
                    </a:lnTo>
                    <a:lnTo>
                      <a:pt x="428" y="218"/>
                    </a:lnTo>
                    <a:lnTo>
                      <a:pt x="428" y="242"/>
                    </a:lnTo>
                    <a:lnTo>
                      <a:pt x="428" y="242"/>
                    </a:lnTo>
                    <a:lnTo>
                      <a:pt x="428" y="310"/>
                    </a:lnTo>
                    <a:lnTo>
                      <a:pt x="428" y="310"/>
                    </a:lnTo>
                    <a:lnTo>
                      <a:pt x="426" y="320"/>
                    </a:lnTo>
                    <a:lnTo>
                      <a:pt x="420" y="328"/>
                    </a:lnTo>
                    <a:lnTo>
                      <a:pt x="412" y="334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402" y="336"/>
                    </a:lnTo>
                    <a:lnTo>
                      <a:pt x="390" y="334"/>
                    </a:lnTo>
                    <a:lnTo>
                      <a:pt x="382" y="328"/>
                    </a:lnTo>
                    <a:lnTo>
                      <a:pt x="376" y="320"/>
                    </a:lnTo>
                    <a:lnTo>
                      <a:pt x="374" y="310"/>
                    </a:lnTo>
                    <a:lnTo>
                      <a:pt x="374" y="3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74"/>
              <p:cNvSpPr>
                <a:spLocks/>
              </p:cNvSpPr>
              <p:nvPr/>
            </p:nvSpPr>
            <p:spPr bwMode="auto">
              <a:xfrm>
                <a:off x="3291557" y="5585455"/>
                <a:ext cx="65965" cy="65965"/>
              </a:xfrm>
              <a:custGeom>
                <a:avLst/>
                <a:gdLst>
                  <a:gd name="T0" fmla="*/ 132 w 132"/>
                  <a:gd name="T1" fmla="*/ 66 h 132"/>
                  <a:gd name="T2" fmla="*/ 132 w 132"/>
                  <a:gd name="T3" fmla="*/ 66 h 132"/>
                  <a:gd name="T4" fmla="*/ 130 w 132"/>
                  <a:gd name="T5" fmla="*/ 78 h 132"/>
                  <a:gd name="T6" fmla="*/ 126 w 132"/>
                  <a:gd name="T7" fmla="*/ 92 h 132"/>
                  <a:gd name="T8" fmla="*/ 120 w 132"/>
                  <a:gd name="T9" fmla="*/ 102 h 132"/>
                  <a:gd name="T10" fmla="*/ 112 w 132"/>
                  <a:gd name="T11" fmla="*/ 112 h 132"/>
                  <a:gd name="T12" fmla="*/ 102 w 132"/>
                  <a:gd name="T13" fmla="*/ 120 h 132"/>
                  <a:gd name="T14" fmla="*/ 92 w 132"/>
                  <a:gd name="T15" fmla="*/ 126 h 132"/>
                  <a:gd name="T16" fmla="*/ 78 w 132"/>
                  <a:gd name="T17" fmla="*/ 130 h 132"/>
                  <a:gd name="T18" fmla="*/ 66 w 132"/>
                  <a:gd name="T19" fmla="*/ 132 h 132"/>
                  <a:gd name="T20" fmla="*/ 66 w 132"/>
                  <a:gd name="T21" fmla="*/ 132 h 132"/>
                  <a:gd name="T22" fmla="*/ 52 w 132"/>
                  <a:gd name="T23" fmla="*/ 130 h 132"/>
                  <a:gd name="T24" fmla="*/ 40 w 132"/>
                  <a:gd name="T25" fmla="*/ 126 h 132"/>
                  <a:gd name="T26" fmla="*/ 28 w 132"/>
                  <a:gd name="T27" fmla="*/ 120 h 132"/>
                  <a:gd name="T28" fmla="*/ 20 w 132"/>
                  <a:gd name="T29" fmla="*/ 112 h 132"/>
                  <a:gd name="T30" fmla="*/ 12 w 132"/>
                  <a:gd name="T31" fmla="*/ 102 h 132"/>
                  <a:gd name="T32" fmla="*/ 6 w 132"/>
                  <a:gd name="T33" fmla="*/ 92 h 132"/>
                  <a:gd name="T34" fmla="*/ 2 w 132"/>
                  <a:gd name="T35" fmla="*/ 78 h 132"/>
                  <a:gd name="T36" fmla="*/ 0 w 132"/>
                  <a:gd name="T37" fmla="*/ 66 h 132"/>
                  <a:gd name="T38" fmla="*/ 0 w 132"/>
                  <a:gd name="T39" fmla="*/ 66 h 132"/>
                  <a:gd name="T40" fmla="*/ 2 w 132"/>
                  <a:gd name="T41" fmla="*/ 52 h 132"/>
                  <a:gd name="T42" fmla="*/ 6 w 132"/>
                  <a:gd name="T43" fmla="*/ 40 h 132"/>
                  <a:gd name="T44" fmla="*/ 12 w 132"/>
                  <a:gd name="T45" fmla="*/ 30 h 132"/>
                  <a:gd name="T46" fmla="*/ 20 w 132"/>
                  <a:gd name="T47" fmla="*/ 20 h 132"/>
                  <a:gd name="T48" fmla="*/ 28 w 132"/>
                  <a:gd name="T49" fmla="*/ 12 h 132"/>
                  <a:gd name="T50" fmla="*/ 40 w 132"/>
                  <a:gd name="T51" fmla="*/ 6 h 132"/>
                  <a:gd name="T52" fmla="*/ 52 w 132"/>
                  <a:gd name="T53" fmla="*/ 2 h 132"/>
                  <a:gd name="T54" fmla="*/ 66 w 132"/>
                  <a:gd name="T55" fmla="*/ 0 h 132"/>
                  <a:gd name="T56" fmla="*/ 66 w 132"/>
                  <a:gd name="T57" fmla="*/ 0 h 132"/>
                  <a:gd name="T58" fmla="*/ 78 w 132"/>
                  <a:gd name="T59" fmla="*/ 2 h 132"/>
                  <a:gd name="T60" fmla="*/ 92 w 132"/>
                  <a:gd name="T61" fmla="*/ 6 h 132"/>
                  <a:gd name="T62" fmla="*/ 102 w 132"/>
                  <a:gd name="T63" fmla="*/ 12 h 132"/>
                  <a:gd name="T64" fmla="*/ 112 w 132"/>
                  <a:gd name="T65" fmla="*/ 20 h 132"/>
                  <a:gd name="T66" fmla="*/ 120 w 132"/>
                  <a:gd name="T67" fmla="*/ 30 h 132"/>
                  <a:gd name="T68" fmla="*/ 126 w 132"/>
                  <a:gd name="T69" fmla="*/ 40 h 132"/>
                  <a:gd name="T70" fmla="*/ 130 w 132"/>
                  <a:gd name="T71" fmla="*/ 52 h 132"/>
                  <a:gd name="T72" fmla="*/ 132 w 132"/>
                  <a:gd name="T73" fmla="*/ 66 h 132"/>
                  <a:gd name="T74" fmla="*/ 132 w 132"/>
                  <a:gd name="T75" fmla="*/ 6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2" h="132">
                    <a:moveTo>
                      <a:pt x="132" y="66"/>
                    </a:moveTo>
                    <a:lnTo>
                      <a:pt x="132" y="66"/>
                    </a:lnTo>
                    <a:lnTo>
                      <a:pt x="130" y="78"/>
                    </a:lnTo>
                    <a:lnTo>
                      <a:pt x="126" y="92"/>
                    </a:lnTo>
                    <a:lnTo>
                      <a:pt x="120" y="102"/>
                    </a:lnTo>
                    <a:lnTo>
                      <a:pt x="112" y="112"/>
                    </a:lnTo>
                    <a:lnTo>
                      <a:pt x="102" y="120"/>
                    </a:lnTo>
                    <a:lnTo>
                      <a:pt x="92" y="126"/>
                    </a:lnTo>
                    <a:lnTo>
                      <a:pt x="78" y="130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52" y="130"/>
                    </a:lnTo>
                    <a:lnTo>
                      <a:pt x="40" y="126"/>
                    </a:lnTo>
                    <a:lnTo>
                      <a:pt x="28" y="120"/>
                    </a:lnTo>
                    <a:lnTo>
                      <a:pt x="20" y="112"/>
                    </a:lnTo>
                    <a:lnTo>
                      <a:pt x="12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0" y="20"/>
                    </a:lnTo>
                    <a:lnTo>
                      <a:pt x="28" y="12"/>
                    </a:lnTo>
                    <a:lnTo>
                      <a:pt x="40" y="6"/>
                    </a:lnTo>
                    <a:lnTo>
                      <a:pt x="52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8" y="2"/>
                    </a:lnTo>
                    <a:lnTo>
                      <a:pt x="92" y="6"/>
                    </a:lnTo>
                    <a:lnTo>
                      <a:pt x="102" y="12"/>
                    </a:lnTo>
                    <a:lnTo>
                      <a:pt x="112" y="20"/>
                    </a:lnTo>
                    <a:lnTo>
                      <a:pt x="120" y="30"/>
                    </a:lnTo>
                    <a:lnTo>
                      <a:pt x="126" y="40"/>
                    </a:lnTo>
                    <a:lnTo>
                      <a:pt x="130" y="52"/>
                    </a:lnTo>
                    <a:lnTo>
                      <a:pt x="132" y="66"/>
                    </a:lnTo>
                    <a:lnTo>
                      <a:pt x="132" y="6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75"/>
              <p:cNvSpPr>
                <a:spLocks/>
              </p:cNvSpPr>
              <p:nvPr/>
            </p:nvSpPr>
            <p:spPr bwMode="auto">
              <a:xfrm>
                <a:off x="3309047" y="5618437"/>
                <a:ext cx="30984" cy="111941"/>
              </a:xfrm>
              <a:custGeom>
                <a:avLst/>
                <a:gdLst>
                  <a:gd name="T0" fmla="*/ 0 w 62"/>
                  <a:gd name="T1" fmla="*/ 192 h 224"/>
                  <a:gd name="T2" fmla="*/ 0 w 62"/>
                  <a:gd name="T3" fmla="*/ 30 h 224"/>
                  <a:gd name="T4" fmla="*/ 0 w 62"/>
                  <a:gd name="T5" fmla="*/ 30 h 224"/>
                  <a:gd name="T6" fmla="*/ 2 w 62"/>
                  <a:gd name="T7" fmla="*/ 24 h 224"/>
                  <a:gd name="T8" fmla="*/ 4 w 62"/>
                  <a:gd name="T9" fmla="*/ 18 h 224"/>
                  <a:gd name="T10" fmla="*/ 10 w 62"/>
                  <a:gd name="T11" fmla="*/ 10 h 224"/>
                  <a:gd name="T12" fmla="*/ 20 w 62"/>
                  <a:gd name="T13" fmla="*/ 2 h 224"/>
                  <a:gd name="T14" fmla="*/ 26 w 62"/>
                  <a:gd name="T15" fmla="*/ 0 h 224"/>
                  <a:gd name="T16" fmla="*/ 32 w 62"/>
                  <a:gd name="T17" fmla="*/ 0 h 224"/>
                  <a:gd name="T18" fmla="*/ 32 w 62"/>
                  <a:gd name="T19" fmla="*/ 0 h 224"/>
                  <a:gd name="T20" fmla="*/ 32 w 62"/>
                  <a:gd name="T21" fmla="*/ 0 h 224"/>
                  <a:gd name="T22" fmla="*/ 38 w 62"/>
                  <a:gd name="T23" fmla="*/ 0 h 224"/>
                  <a:gd name="T24" fmla="*/ 44 w 62"/>
                  <a:gd name="T25" fmla="*/ 2 h 224"/>
                  <a:gd name="T26" fmla="*/ 54 w 62"/>
                  <a:gd name="T27" fmla="*/ 10 h 224"/>
                  <a:gd name="T28" fmla="*/ 60 w 62"/>
                  <a:gd name="T29" fmla="*/ 18 h 224"/>
                  <a:gd name="T30" fmla="*/ 62 w 62"/>
                  <a:gd name="T31" fmla="*/ 24 h 224"/>
                  <a:gd name="T32" fmla="*/ 62 w 62"/>
                  <a:gd name="T33" fmla="*/ 30 h 224"/>
                  <a:gd name="T34" fmla="*/ 62 w 62"/>
                  <a:gd name="T35" fmla="*/ 30 h 224"/>
                  <a:gd name="T36" fmla="*/ 62 w 62"/>
                  <a:gd name="T37" fmla="*/ 192 h 224"/>
                  <a:gd name="T38" fmla="*/ 62 w 62"/>
                  <a:gd name="T39" fmla="*/ 192 h 224"/>
                  <a:gd name="T40" fmla="*/ 62 w 62"/>
                  <a:gd name="T41" fmla="*/ 200 h 224"/>
                  <a:gd name="T42" fmla="*/ 60 w 62"/>
                  <a:gd name="T43" fmla="*/ 204 h 224"/>
                  <a:gd name="T44" fmla="*/ 54 w 62"/>
                  <a:gd name="T45" fmla="*/ 214 h 224"/>
                  <a:gd name="T46" fmla="*/ 44 w 62"/>
                  <a:gd name="T47" fmla="*/ 222 h 224"/>
                  <a:gd name="T48" fmla="*/ 38 w 62"/>
                  <a:gd name="T49" fmla="*/ 224 h 224"/>
                  <a:gd name="T50" fmla="*/ 32 w 62"/>
                  <a:gd name="T51" fmla="*/ 224 h 224"/>
                  <a:gd name="T52" fmla="*/ 32 w 62"/>
                  <a:gd name="T53" fmla="*/ 224 h 224"/>
                  <a:gd name="T54" fmla="*/ 32 w 62"/>
                  <a:gd name="T55" fmla="*/ 224 h 224"/>
                  <a:gd name="T56" fmla="*/ 26 w 62"/>
                  <a:gd name="T57" fmla="*/ 224 h 224"/>
                  <a:gd name="T58" fmla="*/ 20 w 62"/>
                  <a:gd name="T59" fmla="*/ 222 h 224"/>
                  <a:gd name="T60" fmla="*/ 10 w 62"/>
                  <a:gd name="T61" fmla="*/ 214 h 224"/>
                  <a:gd name="T62" fmla="*/ 4 w 62"/>
                  <a:gd name="T63" fmla="*/ 204 h 224"/>
                  <a:gd name="T64" fmla="*/ 2 w 62"/>
                  <a:gd name="T65" fmla="*/ 200 h 224"/>
                  <a:gd name="T66" fmla="*/ 0 w 62"/>
                  <a:gd name="T67" fmla="*/ 192 h 224"/>
                  <a:gd name="T68" fmla="*/ 0 w 62"/>
                  <a:gd name="T69" fmla="*/ 19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24">
                    <a:moveTo>
                      <a:pt x="0" y="19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10" y="10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4" y="10"/>
                    </a:lnTo>
                    <a:lnTo>
                      <a:pt x="60" y="18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192"/>
                    </a:lnTo>
                    <a:lnTo>
                      <a:pt x="62" y="192"/>
                    </a:lnTo>
                    <a:lnTo>
                      <a:pt x="62" y="200"/>
                    </a:lnTo>
                    <a:lnTo>
                      <a:pt x="60" y="204"/>
                    </a:lnTo>
                    <a:lnTo>
                      <a:pt x="54" y="214"/>
                    </a:lnTo>
                    <a:lnTo>
                      <a:pt x="44" y="222"/>
                    </a:lnTo>
                    <a:lnTo>
                      <a:pt x="38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26" y="224"/>
                    </a:lnTo>
                    <a:lnTo>
                      <a:pt x="20" y="222"/>
                    </a:lnTo>
                    <a:lnTo>
                      <a:pt x="10" y="214"/>
                    </a:lnTo>
                    <a:lnTo>
                      <a:pt x="4" y="204"/>
                    </a:lnTo>
                    <a:lnTo>
                      <a:pt x="2" y="200"/>
                    </a:lnTo>
                    <a:lnTo>
                      <a:pt x="0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4" name="내용 개체 틀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3831291" y="3075541"/>
            <a:ext cx="359517" cy="492820"/>
            <a:chOff x="1113123" y="5086333"/>
            <a:chExt cx="359517" cy="492820"/>
          </a:xfrm>
        </p:grpSpPr>
        <p:sp>
          <p:nvSpPr>
            <p:cNvPr id="86" name="모서리가 둥근 직사각형 85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1" name="Group 78"/>
          <p:cNvGrpSpPr>
            <a:grpSpLocks noChangeAspect="1"/>
          </p:cNvGrpSpPr>
          <p:nvPr/>
        </p:nvGrpSpPr>
        <p:grpSpPr bwMode="auto">
          <a:xfrm>
            <a:off x="3972968" y="3330905"/>
            <a:ext cx="449923" cy="582854"/>
            <a:chOff x="2660" y="1875"/>
            <a:chExt cx="440" cy="570"/>
          </a:xfrm>
        </p:grpSpPr>
        <p:sp>
          <p:nvSpPr>
            <p:cNvPr id="92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353315" y="1707889"/>
            <a:ext cx="28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Dream/</a:t>
            </a:r>
            <a:r>
              <a:rPr lang="en-US" altLang="ko-KR" dirty="0" err="1" smtClean="0"/>
              <a:t>Raon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214086" y="3729458"/>
            <a:ext cx="75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SSL</a:t>
            </a:r>
            <a:endParaRPr lang="ko-KR" alt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864602" y="3707445"/>
            <a:ext cx="2617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Connect to Server and download/decrypt certificate</a:t>
            </a:r>
            <a:endParaRPr lang="ko-KR" altLang="en-US" dirty="0"/>
          </a:p>
        </p:txBody>
      </p:sp>
      <p:cxnSp>
        <p:nvCxnSpPr>
          <p:cNvPr id="77" name="직선 화살표 연결선 76"/>
          <p:cNvCxnSpPr/>
          <p:nvPr/>
        </p:nvCxnSpPr>
        <p:spPr>
          <a:xfrm>
            <a:off x="4904103" y="3813659"/>
            <a:ext cx="1373777" cy="878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그룹 116"/>
          <p:cNvGrpSpPr/>
          <p:nvPr/>
        </p:nvGrpSpPr>
        <p:grpSpPr>
          <a:xfrm>
            <a:off x="2557399" y="4950603"/>
            <a:ext cx="359517" cy="492820"/>
            <a:chOff x="1113123" y="5086333"/>
            <a:chExt cx="359517" cy="492820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22" name="Group 78"/>
          <p:cNvGrpSpPr>
            <a:grpSpLocks noChangeAspect="1"/>
          </p:cNvGrpSpPr>
          <p:nvPr/>
        </p:nvGrpSpPr>
        <p:grpSpPr bwMode="auto">
          <a:xfrm>
            <a:off x="2699076" y="5205967"/>
            <a:ext cx="449923" cy="582854"/>
            <a:chOff x="2660" y="1875"/>
            <a:chExt cx="440" cy="570"/>
          </a:xfrm>
        </p:grpSpPr>
        <p:sp>
          <p:nvSpPr>
            <p:cNvPr id="123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507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05501"/>
            <a:ext cx="1106169" cy="153393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Certificate Installation</a:t>
            </a:r>
            <a:endParaRPr lang="ko-KR" altLang="en-US" dirty="0"/>
          </a:p>
        </p:txBody>
      </p:sp>
      <p:pic>
        <p:nvPicPr>
          <p:cNvPr id="4" name="내용 개체 틀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3566" y="4692130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448051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831075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353315" y="1707889"/>
            <a:ext cx="28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Dream/</a:t>
            </a:r>
            <a:r>
              <a:rPr lang="en-US" altLang="ko-KR" dirty="0" err="1" smtClean="0"/>
              <a:t>Raon</a:t>
            </a:r>
            <a:r>
              <a:rPr lang="en-US" altLang="ko-KR" dirty="0" smtClean="0"/>
              <a:t> Relay Server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59498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594984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848430" y="3454556"/>
            <a:ext cx="2649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Store certificate into USIM</a:t>
            </a:r>
            <a:br>
              <a:rPr lang="en-US" altLang="ko-KR" dirty="0" smtClean="0"/>
            </a:br>
            <a:r>
              <a:rPr lang="en-US" altLang="ko-KR" dirty="0" smtClean="0"/>
              <a:t>Authenticated by service PIN</a:t>
            </a:r>
            <a:endParaRPr lang="ko-KR" altLang="en-US" dirty="0"/>
          </a:p>
        </p:txBody>
      </p:sp>
      <p:grpSp>
        <p:nvGrpSpPr>
          <p:cNvPr id="117" name="그룹 116"/>
          <p:cNvGrpSpPr/>
          <p:nvPr/>
        </p:nvGrpSpPr>
        <p:grpSpPr>
          <a:xfrm>
            <a:off x="2557399" y="4950603"/>
            <a:ext cx="359517" cy="492820"/>
            <a:chOff x="1113123" y="5086333"/>
            <a:chExt cx="359517" cy="492820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1113123" y="527176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77D1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Freeform 73"/>
            <p:cNvSpPr>
              <a:spLocks/>
            </p:cNvSpPr>
            <p:nvPr/>
          </p:nvSpPr>
          <p:spPr bwMode="auto">
            <a:xfrm>
              <a:off x="1169232" y="508633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74"/>
            <p:cNvSpPr>
              <a:spLocks/>
            </p:cNvSpPr>
            <p:nvPr/>
          </p:nvSpPr>
          <p:spPr bwMode="auto">
            <a:xfrm>
              <a:off x="1254747" y="534918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75"/>
            <p:cNvSpPr>
              <a:spLocks/>
            </p:cNvSpPr>
            <p:nvPr/>
          </p:nvSpPr>
          <p:spPr bwMode="auto">
            <a:xfrm>
              <a:off x="1274969" y="538732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77D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22" name="Group 78"/>
          <p:cNvGrpSpPr>
            <a:grpSpLocks noChangeAspect="1"/>
          </p:cNvGrpSpPr>
          <p:nvPr/>
        </p:nvGrpSpPr>
        <p:grpSpPr bwMode="auto">
          <a:xfrm>
            <a:off x="2699076" y="5205967"/>
            <a:ext cx="449923" cy="582854"/>
            <a:chOff x="2660" y="1875"/>
            <a:chExt cx="440" cy="570"/>
          </a:xfrm>
        </p:grpSpPr>
        <p:sp>
          <p:nvSpPr>
            <p:cNvPr id="123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184852" y="4950603"/>
            <a:ext cx="359517" cy="492820"/>
            <a:chOff x="6184852" y="4598903"/>
            <a:chExt cx="359517" cy="492820"/>
          </a:xfrm>
        </p:grpSpPr>
        <p:sp>
          <p:nvSpPr>
            <p:cNvPr id="139" name="모서리가 둥근 직사각형 138"/>
            <p:cNvSpPr/>
            <p:nvPr/>
          </p:nvSpPr>
          <p:spPr>
            <a:xfrm>
              <a:off x="6184852" y="478433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0" name="Freeform 73"/>
            <p:cNvSpPr>
              <a:spLocks/>
            </p:cNvSpPr>
            <p:nvPr/>
          </p:nvSpPr>
          <p:spPr bwMode="auto">
            <a:xfrm>
              <a:off x="6240961" y="459890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1" name="Freeform 74"/>
            <p:cNvSpPr>
              <a:spLocks/>
            </p:cNvSpPr>
            <p:nvPr/>
          </p:nvSpPr>
          <p:spPr bwMode="auto">
            <a:xfrm>
              <a:off x="6326476" y="486175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Freeform 75"/>
            <p:cNvSpPr>
              <a:spLocks/>
            </p:cNvSpPr>
            <p:nvPr/>
          </p:nvSpPr>
          <p:spPr bwMode="auto">
            <a:xfrm>
              <a:off x="6346698" y="489989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43" name="Group 78"/>
          <p:cNvGrpSpPr>
            <a:grpSpLocks noChangeAspect="1"/>
          </p:cNvGrpSpPr>
          <p:nvPr/>
        </p:nvGrpSpPr>
        <p:grpSpPr bwMode="auto">
          <a:xfrm>
            <a:off x="6326529" y="5205967"/>
            <a:ext cx="449923" cy="582854"/>
            <a:chOff x="2660" y="1875"/>
            <a:chExt cx="440" cy="570"/>
          </a:xfrm>
        </p:grpSpPr>
        <p:sp>
          <p:nvSpPr>
            <p:cNvPr id="144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6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7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59" name="폭발 2 158"/>
          <p:cNvSpPr/>
          <p:nvPr/>
        </p:nvSpPr>
        <p:spPr>
          <a:xfrm>
            <a:off x="6269146" y="4226563"/>
            <a:ext cx="2911806" cy="1895551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Log Sniffing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042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CellNet</a:t>
            </a:r>
            <a:r>
              <a:rPr lang="en-US" altLang="ko-KR" dirty="0" smtClean="0"/>
              <a:t> Fundamental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Capacity between Internet and 3G/4G</a:t>
            </a:r>
          </a:p>
          <a:p>
            <a:r>
              <a:rPr lang="en-US" dirty="0" smtClean="0"/>
              <a:t>NAT box in GGSN useless</a:t>
            </a:r>
            <a:endParaRPr lang="en-US" dirty="0"/>
          </a:p>
        </p:txBody>
      </p:sp>
      <p:pic>
        <p:nvPicPr>
          <p:cNvPr id="5" name="_x222620968" descr="EMB000005f05d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30"/>
          <a:stretch/>
        </p:blipFill>
        <p:spPr bwMode="auto">
          <a:xfrm>
            <a:off x="923210" y="1775191"/>
            <a:ext cx="7543972" cy="2222459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8104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Log Sniffing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Logcat shows debug messages and APDU</a:t>
            </a:r>
          </a:p>
          <a:p>
            <a:pPr lvl="1"/>
            <a:r>
              <a:rPr lang="en-US" altLang="ko-KR" dirty="0" smtClean="0"/>
              <a:t>PIN number to access secure storage</a:t>
            </a:r>
          </a:p>
          <a:p>
            <a:pPr lvl="1"/>
            <a:r>
              <a:rPr lang="en-US" altLang="ko-KR" dirty="0" smtClean="0"/>
              <a:t>RSA prime p, q during certificate install</a:t>
            </a:r>
          </a:p>
          <a:p>
            <a:pPr lvl="1"/>
            <a:r>
              <a:rPr lang="en-US" altLang="ko-KR" dirty="0" smtClean="0"/>
              <a:t>Plaintext to be signed</a:t>
            </a:r>
          </a:p>
          <a:p>
            <a:pPr lvl="1"/>
            <a:r>
              <a:rPr lang="en-US" altLang="ko-KR" dirty="0" smtClean="0"/>
              <a:t>Structural analysis of application</a:t>
            </a:r>
          </a:p>
          <a:p>
            <a:r>
              <a:rPr lang="en-US" altLang="ko-KR" dirty="0" smtClean="0"/>
              <a:t>Mallory can watch log output and reconstruct private key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7" y="1891492"/>
            <a:ext cx="7719646" cy="4261245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572000" y="4956044"/>
            <a:ext cx="28321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RSA Values, PIN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445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Test Results (KT)</a:t>
            </a:r>
            <a:endParaRPr lang="ko-KR" altLang="en-US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74825"/>
          <a:ext cx="8229600" cy="392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802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Phone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OS Version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Result</a:t>
                      </a:r>
                      <a:endParaRPr lang="ko-KR" altLang="en-US" dirty="0"/>
                    </a:p>
                  </a:txBody>
                  <a:tcPr marL="95416" marR="95416"/>
                </a:tc>
              </a:tr>
              <a:tr h="6894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mtClean="0"/>
                        <a:t>LG G Pro (LG-F240K)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4.1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Full</a:t>
                      </a:r>
                      <a:r>
                        <a:rPr lang="en-US" altLang="ko-KR" baseline="0" dirty="0" smtClean="0"/>
                        <a:t> APDU/Vulnerable</a:t>
                      </a:r>
                      <a:endParaRPr lang="ko-KR" altLang="en-US" dirty="0"/>
                    </a:p>
                  </a:txBody>
                  <a:tcPr marL="95416" marR="95416"/>
                </a:tc>
              </a:tr>
              <a:tr h="6894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LG G Pro (LG-F240K)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4.4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Partial APDU/Okay</a:t>
                      </a:r>
                      <a:endParaRPr lang="ko-KR" altLang="en-US" dirty="0"/>
                    </a:p>
                  </a:txBody>
                  <a:tcPr marL="95416" marR="95416"/>
                </a:tc>
              </a:tr>
              <a:tr h="6894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Samsung Galaxy S3 (SHV-E210K)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4.1</a:t>
                      </a:r>
                      <a:endParaRPr lang="ko-KR" altLang="en-US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Full APDU</a:t>
                      </a:r>
                      <a:r>
                        <a:rPr lang="en-US" altLang="ko-KR" baseline="0" dirty="0" smtClean="0"/>
                        <a:t>/Vulnerable</a:t>
                      </a:r>
                      <a:endParaRPr lang="ko-KR" altLang="en-US" dirty="0"/>
                    </a:p>
                  </a:txBody>
                  <a:tcPr marL="95416" marR="95416"/>
                </a:tc>
              </a:tr>
              <a:tr h="6894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Samsung Galaxy S4 Mini (SHV-E370K)</a:t>
                      </a:r>
                      <a:endParaRPr lang="ko-KR" altLang="en-US" b="1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4.2</a:t>
                      </a:r>
                      <a:endParaRPr lang="ko-KR" altLang="en-US" b="1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Full APDU</a:t>
                      </a:r>
                      <a:r>
                        <a:rPr lang="en-US" altLang="ko-KR" b="1" baseline="0" dirty="0" smtClean="0"/>
                        <a:t>/Vulnerable</a:t>
                      </a:r>
                      <a:endParaRPr lang="ko-KR" altLang="en-US" b="1" dirty="0"/>
                    </a:p>
                  </a:txBody>
                  <a:tcPr marL="95416" marR="95416"/>
                </a:tc>
              </a:tr>
              <a:tr h="6894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Samsung Galaxy S5 (SM-G900K)</a:t>
                      </a:r>
                      <a:endParaRPr lang="ko-KR" altLang="en-US" b="1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4.4</a:t>
                      </a:r>
                      <a:endParaRPr lang="ko-KR" altLang="en-US" b="1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/>
                        <a:t>Full APDU</a:t>
                      </a:r>
                      <a:r>
                        <a:rPr lang="en-US" altLang="ko-KR" b="1" baseline="0" dirty="0" smtClean="0"/>
                        <a:t>/Vulnerable</a:t>
                      </a:r>
                      <a:endParaRPr lang="ko-KR" altLang="en-US" b="1" dirty="0"/>
                    </a:p>
                  </a:txBody>
                  <a:tcPr marL="95416" marR="95416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24232" y="6030772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srgbClr val="FF0000"/>
                </a:solidFill>
              </a:rPr>
              <a:t>* SKT and LG U+ are not affected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2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SSL Validation Results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Dreamsecurity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SSL </a:t>
            </a:r>
            <a:r>
              <a:rPr lang="en-US" altLang="ko-KR" dirty="0" err="1" smtClean="0"/>
              <a:t>MitM</a:t>
            </a:r>
            <a:r>
              <a:rPr lang="en-US" altLang="ko-KR" dirty="0" smtClean="0"/>
              <a:t> possible for notification and SKP server</a:t>
            </a:r>
          </a:p>
          <a:p>
            <a:pPr lvl="1"/>
            <a:r>
              <a:rPr lang="en-US" altLang="ko-KR" dirty="0" smtClean="0"/>
              <a:t>Not possible for </a:t>
            </a:r>
            <a:r>
              <a:rPr lang="en-US" altLang="ko-KR" dirty="0" err="1" smtClean="0"/>
              <a:t>Dreamsecurity</a:t>
            </a:r>
            <a:r>
              <a:rPr lang="en-US" altLang="ko-KR" dirty="0" smtClean="0"/>
              <a:t> relay server</a:t>
            </a:r>
          </a:p>
          <a:p>
            <a:r>
              <a:rPr lang="en-US" altLang="ko-KR" dirty="0" err="1" smtClean="0"/>
              <a:t>Raonsecure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SSL </a:t>
            </a:r>
            <a:r>
              <a:rPr lang="en-US" altLang="ko-KR" dirty="0" err="1" smtClean="0"/>
              <a:t>MitM</a:t>
            </a:r>
            <a:r>
              <a:rPr lang="en-US" altLang="ko-KR" dirty="0" smtClean="0"/>
              <a:t> possible for all servers</a:t>
            </a:r>
          </a:p>
          <a:p>
            <a:pPr lvl="1"/>
            <a:r>
              <a:rPr lang="en-US" altLang="ko-KR" dirty="0" smtClean="0"/>
              <a:t>Improper encryption of PIN using </a:t>
            </a:r>
            <a:r>
              <a:rPr lang="ko-KR" altLang="en-US" dirty="0" smtClean="0"/>
              <a:t>보안토큰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69320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스마트인증</a:t>
            </a:r>
            <a:endParaRPr lang="ko-KR" altLang="en-US" dirty="0"/>
          </a:p>
        </p:txBody>
      </p:sp>
      <p:pic>
        <p:nvPicPr>
          <p:cNvPr id="9" name="내용 개체 틀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98" y="1774825"/>
            <a:ext cx="2602522" cy="4625975"/>
          </a:xfrm>
          <a:prstGeom prst="rect">
            <a:avLst/>
          </a:prstGeom>
        </p:spPr>
      </p:pic>
      <p:pic>
        <p:nvPicPr>
          <p:cNvPr id="7" name="내용 개체 틀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74826"/>
            <a:ext cx="3159125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Possible Attack Scenario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SSL hijacking</a:t>
            </a:r>
          </a:p>
          <a:p>
            <a:pPr lvl="1"/>
            <a:r>
              <a:rPr lang="en-US" altLang="ko-KR" dirty="0" err="1" smtClean="0"/>
              <a:t>Dreamsecurity</a:t>
            </a:r>
            <a:r>
              <a:rPr lang="en-US" altLang="ko-KR" dirty="0" smtClean="0"/>
              <a:t>: Not possible</a:t>
            </a:r>
          </a:p>
          <a:p>
            <a:pPr lvl="1"/>
            <a:r>
              <a:rPr lang="en-US" altLang="ko-KR" dirty="0" err="1" smtClean="0"/>
              <a:t>Raonsecure</a:t>
            </a:r>
            <a:r>
              <a:rPr lang="en-US" altLang="ko-KR" dirty="0" smtClean="0"/>
              <a:t>: Message properly encrypted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Application repackaging</a:t>
            </a:r>
          </a:p>
          <a:p>
            <a:pPr lvl="1"/>
            <a:r>
              <a:rPr lang="en-US" altLang="ko-KR" dirty="0" smtClean="0"/>
              <a:t>Modify application to show hacker’s predefined messages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Trusted user interface required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100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User Interface Problem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45" y="1774825"/>
            <a:ext cx="2602110" cy="4625975"/>
          </a:xfrm>
        </p:spPr>
      </p:pic>
    </p:spTree>
    <p:extLst>
      <p:ext uri="{BB962C8B-B14F-4D97-AF65-F5344CB8AC3E}">
        <p14:creationId xmlns:p14="http://schemas.microsoft.com/office/powerpoint/2010/main" val="39002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77" y="2193422"/>
            <a:ext cx="1106169" cy="153393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pic>
        <p:nvPicPr>
          <p:cNvPr id="4" name="내용 개체 틀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3566" y="4780051"/>
            <a:ext cx="639717" cy="1210483"/>
          </a:xfrm>
          <a:prstGeom prst="rect">
            <a:avLst/>
          </a:prstGeom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356" y="4535972"/>
            <a:ext cx="1882792" cy="1452577"/>
            <a:chOff x="229" y="2042"/>
            <a:chExt cx="1186" cy="91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9" y="2042"/>
              <a:ext cx="1186" cy="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42" y="2120"/>
              <a:ext cx="458" cy="453"/>
            </a:xfrm>
            <a:custGeom>
              <a:avLst/>
              <a:gdLst>
                <a:gd name="T0" fmla="*/ 106 w 916"/>
                <a:gd name="T1" fmla="*/ 27 h 907"/>
                <a:gd name="T2" fmla="*/ 216 w 916"/>
                <a:gd name="T3" fmla="*/ 15 h 907"/>
                <a:gd name="T4" fmla="*/ 328 w 916"/>
                <a:gd name="T5" fmla="*/ 9 h 907"/>
                <a:gd name="T6" fmla="*/ 438 w 916"/>
                <a:gd name="T7" fmla="*/ 11 h 907"/>
                <a:gd name="T8" fmla="*/ 548 w 916"/>
                <a:gd name="T9" fmla="*/ 25 h 907"/>
                <a:gd name="T10" fmla="*/ 638 w 916"/>
                <a:gd name="T11" fmla="*/ 46 h 907"/>
                <a:gd name="T12" fmla="*/ 692 w 916"/>
                <a:gd name="T13" fmla="*/ 64 h 907"/>
                <a:gd name="T14" fmla="*/ 742 w 916"/>
                <a:gd name="T15" fmla="*/ 88 h 907"/>
                <a:gd name="T16" fmla="*/ 785 w 916"/>
                <a:gd name="T17" fmla="*/ 121 h 907"/>
                <a:gd name="T18" fmla="*/ 822 w 916"/>
                <a:gd name="T19" fmla="*/ 161 h 907"/>
                <a:gd name="T20" fmla="*/ 852 w 916"/>
                <a:gd name="T21" fmla="*/ 212 h 907"/>
                <a:gd name="T22" fmla="*/ 882 w 916"/>
                <a:gd name="T23" fmla="*/ 310 h 907"/>
                <a:gd name="T24" fmla="*/ 893 w 916"/>
                <a:gd name="T25" fmla="*/ 412 h 907"/>
                <a:gd name="T26" fmla="*/ 893 w 916"/>
                <a:gd name="T27" fmla="*/ 512 h 907"/>
                <a:gd name="T28" fmla="*/ 876 w 916"/>
                <a:gd name="T29" fmla="*/ 608 h 907"/>
                <a:gd name="T30" fmla="*/ 836 w 916"/>
                <a:gd name="T31" fmla="*/ 694 h 907"/>
                <a:gd name="T32" fmla="*/ 795 w 916"/>
                <a:gd name="T33" fmla="*/ 742 h 907"/>
                <a:gd name="T34" fmla="*/ 757 w 916"/>
                <a:gd name="T35" fmla="*/ 771 h 907"/>
                <a:gd name="T36" fmla="*/ 715 w 916"/>
                <a:gd name="T37" fmla="*/ 792 h 907"/>
                <a:gd name="T38" fmla="*/ 671 w 916"/>
                <a:gd name="T39" fmla="*/ 811 h 907"/>
                <a:gd name="T40" fmla="*/ 626 w 916"/>
                <a:gd name="T41" fmla="*/ 826 h 907"/>
                <a:gd name="T42" fmla="*/ 562 w 916"/>
                <a:gd name="T43" fmla="*/ 843 h 907"/>
                <a:gd name="T44" fmla="*/ 452 w 916"/>
                <a:gd name="T45" fmla="*/ 864 h 907"/>
                <a:gd name="T46" fmla="*/ 339 w 916"/>
                <a:gd name="T47" fmla="*/ 873 h 907"/>
                <a:gd name="T48" fmla="*/ 226 w 916"/>
                <a:gd name="T49" fmla="*/ 871 h 907"/>
                <a:gd name="T50" fmla="*/ 116 w 916"/>
                <a:gd name="T51" fmla="*/ 855 h 907"/>
                <a:gd name="T52" fmla="*/ 10 w 916"/>
                <a:gd name="T53" fmla="*/ 825 h 907"/>
                <a:gd name="T54" fmla="*/ 3 w 916"/>
                <a:gd name="T55" fmla="*/ 836 h 907"/>
                <a:gd name="T56" fmla="*/ 41 w 916"/>
                <a:gd name="T57" fmla="*/ 859 h 907"/>
                <a:gd name="T58" fmla="*/ 92 w 916"/>
                <a:gd name="T59" fmla="*/ 879 h 907"/>
                <a:gd name="T60" fmla="*/ 143 w 916"/>
                <a:gd name="T61" fmla="*/ 892 h 907"/>
                <a:gd name="T62" fmla="*/ 196 w 916"/>
                <a:gd name="T63" fmla="*/ 901 h 907"/>
                <a:gd name="T64" fmla="*/ 251 w 916"/>
                <a:gd name="T65" fmla="*/ 905 h 907"/>
                <a:gd name="T66" fmla="*/ 308 w 916"/>
                <a:gd name="T67" fmla="*/ 907 h 907"/>
                <a:gd name="T68" fmla="*/ 374 w 916"/>
                <a:gd name="T69" fmla="*/ 905 h 907"/>
                <a:gd name="T70" fmla="*/ 441 w 916"/>
                <a:gd name="T71" fmla="*/ 901 h 907"/>
                <a:gd name="T72" fmla="*/ 506 w 916"/>
                <a:gd name="T73" fmla="*/ 892 h 907"/>
                <a:gd name="T74" fmla="*/ 572 w 916"/>
                <a:gd name="T75" fmla="*/ 880 h 907"/>
                <a:gd name="T76" fmla="*/ 636 w 916"/>
                <a:gd name="T77" fmla="*/ 864 h 907"/>
                <a:gd name="T78" fmla="*/ 684 w 916"/>
                <a:gd name="T79" fmla="*/ 848 h 907"/>
                <a:gd name="T80" fmla="*/ 731 w 916"/>
                <a:gd name="T81" fmla="*/ 827 h 907"/>
                <a:gd name="T82" fmla="*/ 776 w 916"/>
                <a:gd name="T83" fmla="*/ 802 h 907"/>
                <a:gd name="T84" fmla="*/ 816 w 916"/>
                <a:gd name="T85" fmla="*/ 771 h 907"/>
                <a:gd name="T86" fmla="*/ 852 w 916"/>
                <a:gd name="T87" fmla="*/ 732 h 907"/>
                <a:gd name="T88" fmla="*/ 895 w 916"/>
                <a:gd name="T89" fmla="*/ 655 h 907"/>
                <a:gd name="T90" fmla="*/ 914 w 916"/>
                <a:gd name="T91" fmla="*/ 548 h 907"/>
                <a:gd name="T92" fmla="*/ 913 w 916"/>
                <a:gd name="T93" fmla="*/ 440 h 907"/>
                <a:gd name="T94" fmla="*/ 901 w 916"/>
                <a:gd name="T95" fmla="*/ 335 h 907"/>
                <a:gd name="T96" fmla="*/ 873 w 916"/>
                <a:gd name="T97" fmla="*/ 235 h 907"/>
                <a:gd name="T98" fmla="*/ 825 w 916"/>
                <a:gd name="T99" fmla="*/ 151 h 907"/>
                <a:gd name="T100" fmla="*/ 767 w 916"/>
                <a:gd name="T101" fmla="*/ 96 h 907"/>
                <a:gd name="T102" fmla="*/ 697 w 916"/>
                <a:gd name="T103" fmla="*/ 58 h 907"/>
                <a:gd name="T104" fmla="*/ 595 w 916"/>
                <a:gd name="T105" fmla="*/ 26 h 907"/>
                <a:gd name="T106" fmla="*/ 476 w 916"/>
                <a:gd name="T107" fmla="*/ 5 h 907"/>
                <a:gd name="T108" fmla="*/ 353 w 916"/>
                <a:gd name="T109" fmla="*/ 0 h 907"/>
                <a:gd name="T110" fmla="*/ 231 w 916"/>
                <a:gd name="T111" fmla="*/ 6 h 907"/>
                <a:gd name="T112" fmla="*/ 110 w 916"/>
                <a:gd name="T113" fmla="*/ 20 h 907"/>
                <a:gd name="T114" fmla="*/ 32 w 916"/>
                <a:gd name="T115" fmla="*/ 35 h 907"/>
                <a:gd name="T116" fmla="*/ 35 w 916"/>
                <a:gd name="T117" fmla="*/ 39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6" h="907">
                  <a:moveTo>
                    <a:pt x="35" y="39"/>
                  </a:moveTo>
                  <a:lnTo>
                    <a:pt x="71" y="33"/>
                  </a:lnTo>
                  <a:lnTo>
                    <a:pt x="106" y="27"/>
                  </a:lnTo>
                  <a:lnTo>
                    <a:pt x="143" y="23"/>
                  </a:lnTo>
                  <a:lnTo>
                    <a:pt x="179" y="18"/>
                  </a:lnTo>
                  <a:lnTo>
                    <a:pt x="216" y="15"/>
                  </a:lnTo>
                  <a:lnTo>
                    <a:pt x="254" y="11"/>
                  </a:lnTo>
                  <a:lnTo>
                    <a:pt x="291" y="10"/>
                  </a:lnTo>
                  <a:lnTo>
                    <a:pt x="328" y="9"/>
                  </a:lnTo>
                  <a:lnTo>
                    <a:pt x="365" y="9"/>
                  </a:lnTo>
                  <a:lnTo>
                    <a:pt x="402" y="10"/>
                  </a:lnTo>
                  <a:lnTo>
                    <a:pt x="438" y="11"/>
                  </a:lnTo>
                  <a:lnTo>
                    <a:pt x="475" y="15"/>
                  </a:lnTo>
                  <a:lnTo>
                    <a:pt x="512" y="19"/>
                  </a:lnTo>
                  <a:lnTo>
                    <a:pt x="548" y="25"/>
                  </a:lnTo>
                  <a:lnTo>
                    <a:pt x="584" y="32"/>
                  </a:lnTo>
                  <a:lnTo>
                    <a:pt x="619" y="40"/>
                  </a:lnTo>
                  <a:lnTo>
                    <a:pt x="638" y="46"/>
                  </a:lnTo>
                  <a:lnTo>
                    <a:pt x="656" y="50"/>
                  </a:lnTo>
                  <a:lnTo>
                    <a:pt x="675" y="57"/>
                  </a:lnTo>
                  <a:lnTo>
                    <a:pt x="692" y="64"/>
                  </a:lnTo>
                  <a:lnTo>
                    <a:pt x="709" y="71"/>
                  </a:lnTo>
                  <a:lnTo>
                    <a:pt x="725" y="80"/>
                  </a:lnTo>
                  <a:lnTo>
                    <a:pt x="742" y="88"/>
                  </a:lnTo>
                  <a:lnTo>
                    <a:pt x="757" y="99"/>
                  </a:lnTo>
                  <a:lnTo>
                    <a:pt x="772" y="109"/>
                  </a:lnTo>
                  <a:lnTo>
                    <a:pt x="785" y="121"/>
                  </a:lnTo>
                  <a:lnTo>
                    <a:pt x="798" y="133"/>
                  </a:lnTo>
                  <a:lnTo>
                    <a:pt x="811" y="147"/>
                  </a:lnTo>
                  <a:lnTo>
                    <a:pt x="822" y="161"/>
                  </a:lnTo>
                  <a:lnTo>
                    <a:pt x="833" y="177"/>
                  </a:lnTo>
                  <a:lnTo>
                    <a:pt x="843" y="193"/>
                  </a:lnTo>
                  <a:lnTo>
                    <a:pt x="852" y="212"/>
                  </a:lnTo>
                  <a:lnTo>
                    <a:pt x="865" y="243"/>
                  </a:lnTo>
                  <a:lnTo>
                    <a:pt x="875" y="276"/>
                  </a:lnTo>
                  <a:lnTo>
                    <a:pt x="882" y="310"/>
                  </a:lnTo>
                  <a:lnTo>
                    <a:pt x="887" y="343"/>
                  </a:lnTo>
                  <a:lnTo>
                    <a:pt x="890" y="378"/>
                  </a:lnTo>
                  <a:lnTo>
                    <a:pt x="893" y="412"/>
                  </a:lnTo>
                  <a:lnTo>
                    <a:pt x="894" y="447"/>
                  </a:lnTo>
                  <a:lnTo>
                    <a:pt x="894" y="480"/>
                  </a:lnTo>
                  <a:lnTo>
                    <a:pt x="893" y="512"/>
                  </a:lnTo>
                  <a:lnTo>
                    <a:pt x="889" y="545"/>
                  </a:lnTo>
                  <a:lnTo>
                    <a:pt x="884" y="577"/>
                  </a:lnTo>
                  <a:lnTo>
                    <a:pt x="876" y="608"/>
                  </a:lnTo>
                  <a:lnTo>
                    <a:pt x="866" y="638"/>
                  </a:lnTo>
                  <a:lnTo>
                    <a:pt x="852" y="667"/>
                  </a:lnTo>
                  <a:lnTo>
                    <a:pt x="836" y="694"/>
                  </a:lnTo>
                  <a:lnTo>
                    <a:pt x="816" y="720"/>
                  </a:lnTo>
                  <a:lnTo>
                    <a:pt x="806" y="731"/>
                  </a:lnTo>
                  <a:lnTo>
                    <a:pt x="795" y="742"/>
                  </a:lnTo>
                  <a:lnTo>
                    <a:pt x="782" y="752"/>
                  </a:lnTo>
                  <a:lnTo>
                    <a:pt x="769" y="761"/>
                  </a:lnTo>
                  <a:lnTo>
                    <a:pt x="757" y="771"/>
                  </a:lnTo>
                  <a:lnTo>
                    <a:pt x="743" y="777"/>
                  </a:lnTo>
                  <a:lnTo>
                    <a:pt x="729" y="786"/>
                  </a:lnTo>
                  <a:lnTo>
                    <a:pt x="715" y="792"/>
                  </a:lnTo>
                  <a:lnTo>
                    <a:pt x="701" y="799"/>
                  </a:lnTo>
                  <a:lnTo>
                    <a:pt x="686" y="805"/>
                  </a:lnTo>
                  <a:lnTo>
                    <a:pt x="671" y="811"/>
                  </a:lnTo>
                  <a:lnTo>
                    <a:pt x="656" y="815"/>
                  </a:lnTo>
                  <a:lnTo>
                    <a:pt x="641" y="821"/>
                  </a:lnTo>
                  <a:lnTo>
                    <a:pt x="626" y="826"/>
                  </a:lnTo>
                  <a:lnTo>
                    <a:pt x="612" y="829"/>
                  </a:lnTo>
                  <a:lnTo>
                    <a:pt x="597" y="834"/>
                  </a:lnTo>
                  <a:lnTo>
                    <a:pt x="562" y="843"/>
                  </a:lnTo>
                  <a:lnTo>
                    <a:pt x="526" y="851"/>
                  </a:lnTo>
                  <a:lnTo>
                    <a:pt x="489" y="858"/>
                  </a:lnTo>
                  <a:lnTo>
                    <a:pt x="452" y="864"/>
                  </a:lnTo>
                  <a:lnTo>
                    <a:pt x="415" y="868"/>
                  </a:lnTo>
                  <a:lnTo>
                    <a:pt x="377" y="871"/>
                  </a:lnTo>
                  <a:lnTo>
                    <a:pt x="339" y="873"/>
                  </a:lnTo>
                  <a:lnTo>
                    <a:pt x="302" y="874"/>
                  </a:lnTo>
                  <a:lnTo>
                    <a:pt x="264" y="873"/>
                  </a:lnTo>
                  <a:lnTo>
                    <a:pt x="226" y="871"/>
                  </a:lnTo>
                  <a:lnTo>
                    <a:pt x="189" y="867"/>
                  </a:lnTo>
                  <a:lnTo>
                    <a:pt x="153" y="862"/>
                  </a:lnTo>
                  <a:lnTo>
                    <a:pt x="116" y="855"/>
                  </a:lnTo>
                  <a:lnTo>
                    <a:pt x="80" y="847"/>
                  </a:lnTo>
                  <a:lnTo>
                    <a:pt x="44" y="836"/>
                  </a:lnTo>
                  <a:lnTo>
                    <a:pt x="10" y="825"/>
                  </a:lnTo>
                  <a:lnTo>
                    <a:pt x="2" y="825"/>
                  </a:lnTo>
                  <a:lnTo>
                    <a:pt x="0" y="829"/>
                  </a:lnTo>
                  <a:lnTo>
                    <a:pt x="3" y="836"/>
                  </a:lnTo>
                  <a:lnTo>
                    <a:pt x="9" y="842"/>
                  </a:lnTo>
                  <a:lnTo>
                    <a:pt x="25" y="851"/>
                  </a:lnTo>
                  <a:lnTo>
                    <a:pt x="41" y="859"/>
                  </a:lnTo>
                  <a:lnTo>
                    <a:pt x="57" y="866"/>
                  </a:lnTo>
                  <a:lnTo>
                    <a:pt x="74" y="873"/>
                  </a:lnTo>
                  <a:lnTo>
                    <a:pt x="92" y="879"/>
                  </a:lnTo>
                  <a:lnTo>
                    <a:pt x="108" y="883"/>
                  </a:lnTo>
                  <a:lnTo>
                    <a:pt x="126" y="888"/>
                  </a:lnTo>
                  <a:lnTo>
                    <a:pt x="143" y="892"/>
                  </a:lnTo>
                  <a:lnTo>
                    <a:pt x="161" y="895"/>
                  </a:lnTo>
                  <a:lnTo>
                    <a:pt x="179" y="898"/>
                  </a:lnTo>
                  <a:lnTo>
                    <a:pt x="196" y="901"/>
                  </a:lnTo>
                  <a:lnTo>
                    <a:pt x="215" y="902"/>
                  </a:lnTo>
                  <a:lnTo>
                    <a:pt x="232" y="904"/>
                  </a:lnTo>
                  <a:lnTo>
                    <a:pt x="251" y="905"/>
                  </a:lnTo>
                  <a:lnTo>
                    <a:pt x="268" y="907"/>
                  </a:lnTo>
                  <a:lnTo>
                    <a:pt x="286" y="907"/>
                  </a:lnTo>
                  <a:lnTo>
                    <a:pt x="308" y="907"/>
                  </a:lnTo>
                  <a:lnTo>
                    <a:pt x="330" y="907"/>
                  </a:lnTo>
                  <a:lnTo>
                    <a:pt x="352" y="907"/>
                  </a:lnTo>
                  <a:lnTo>
                    <a:pt x="374" y="905"/>
                  </a:lnTo>
                  <a:lnTo>
                    <a:pt x="396" y="904"/>
                  </a:lnTo>
                  <a:lnTo>
                    <a:pt x="419" y="903"/>
                  </a:lnTo>
                  <a:lnTo>
                    <a:pt x="441" y="901"/>
                  </a:lnTo>
                  <a:lnTo>
                    <a:pt x="463" y="898"/>
                  </a:lnTo>
                  <a:lnTo>
                    <a:pt x="485" y="895"/>
                  </a:lnTo>
                  <a:lnTo>
                    <a:pt x="506" y="892"/>
                  </a:lnTo>
                  <a:lnTo>
                    <a:pt x="528" y="888"/>
                  </a:lnTo>
                  <a:lnTo>
                    <a:pt x="550" y="885"/>
                  </a:lnTo>
                  <a:lnTo>
                    <a:pt x="572" y="880"/>
                  </a:lnTo>
                  <a:lnTo>
                    <a:pt x="593" y="874"/>
                  </a:lnTo>
                  <a:lnTo>
                    <a:pt x="615" y="870"/>
                  </a:lnTo>
                  <a:lnTo>
                    <a:pt x="636" y="864"/>
                  </a:lnTo>
                  <a:lnTo>
                    <a:pt x="652" y="859"/>
                  </a:lnTo>
                  <a:lnTo>
                    <a:pt x="668" y="853"/>
                  </a:lnTo>
                  <a:lnTo>
                    <a:pt x="684" y="848"/>
                  </a:lnTo>
                  <a:lnTo>
                    <a:pt x="700" y="841"/>
                  </a:lnTo>
                  <a:lnTo>
                    <a:pt x="716" y="834"/>
                  </a:lnTo>
                  <a:lnTo>
                    <a:pt x="731" y="827"/>
                  </a:lnTo>
                  <a:lnTo>
                    <a:pt x="747" y="819"/>
                  </a:lnTo>
                  <a:lnTo>
                    <a:pt x="761" y="810"/>
                  </a:lnTo>
                  <a:lnTo>
                    <a:pt x="776" y="802"/>
                  </a:lnTo>
                  <a:lnTo>
                    <a:pt x="790" y="791"/>
                  </a:lnTo>
                  <a:lnTo>
                    <a:pt x="804" y="781"/>
                  </a:lnTo>
                  <a:lnTo>
                    <a:pt x="816" y="771"/>
                  </a:lnTo>
                  <a:lnTo>
                    <a:pt x="829" y="759"/>
                  </a:lnTo>
                  <a:lnTo>
                    <a:pt x="841" y="746"/>
                  </a:lnTo>
                  <a:lnTo>
                    <a:pt x="852" y="732"/>
                  </a:lnTo>
                  <a:lnTo>
                    <a:pt x="863" y="719"/>
                  </a:lnTo>
                  <a:lnTo>
                    <a:pt x="881" y="689"/>
                  </a:lnTo>
                  <a:lnTo>
                    <a:pt x="895" y="655"/>
                  </a:lnTo>
                  <a:lnTo>
                    <a:pt x="905" y="621"/>
                  </a:lnTo>
                  <a:lnTo>
                    <a:pt x="911" y="585"/>
                  </a:lnTo>
                  <a:lnTo>
                    <a:pt x="914" y="548"/>
                  </a:lnTo>
                  <a:lnTo>
                    <a:pt x="916" y="511"/>
                  </a:lnTo>
                  <a:lnTo>
                    <a:pt x="916" y="476"/>
                  </a:lnTo>
                  <a:lnTo>
                    <a:pt x="913" y="440"/>
                  </a:lnTo>
                  <a:lnTo>
                    <a:pt x="910" y="405"/>
                  </a:lnTo>
                  <a:lnTo>
                    <a:pt x="906" y="369"/>
                  </a:lnTo>
                  <a:lnTo>
                    <a:pt x="901" y="335"/>
                  </a:lnTo>
                  <a:lnTo>
                    <a:pt x="894" y="302"/>
                  </a:lnTo>
                  <a:lnTo>
                    <a:pt x="884" y="268"/>
                  </a:lnTo>
                  <a:lnTo>
                    <a:pt x="873" y="235"/>
                  </a:lnTo>
                  <a:lnTo>
                    <a:pt x="858" y="204"/>
                  </a:lnTo>
                  <a:lnTo>
                    <a:pt x="841" y="172"/>
                  </a:lnTo>
                  <a:lnTo>
                    <a:pt x="825" y="151"/>
                  </a:lnTo>
                  <a:lnTo>
                    <a:pt x="807" y="130"/>
                  </a:lnTo>
                  <a:lnTo>
                    <a:pt x="788" y="113"/>
                  </a:lnTo>
                  <a:lnTo>
                    <a:pt x="767" y="96"/>
                  </a:lnTo>
                  <a:lnTo>
                    <a:pt x="744" y="83"/>
                  </a:lnTo>
                  <a:lnTo>
                    <a:pt x="721" y="70"/>
                  </a:lnTo>
                  <a:lnTo>
                    <a:pt x="697" y="58"/>
                  </a:lnTo>
                  <a:lnTo>
                    <a:pt x="671" y="49"/>
                  </a:lnTo>
                  <a:lnTo>
                    <a:pt x="633" y="36"/>
                  </a:lnTo>
                  <a:lnTo>
                    <a:pt x="595" y="26"/>
                  </a:lnTo>
                  <a:lnTo>
                    <a:pt x="556" y="18"/>
                  </a:lnTo>
                  <a:lnTo>
                    <a:pt x="517" y="11"/>
                  </a:lnTo>
                  <a:lnTo>
                    <a:pt x="476" y="5"/>
                  </a:lnTo>
                  <a:lnTo>
                    <a:pt x="435" y="2"/>
                  </a:lnTo>
                  <a:lnTo>
                    <a:pt x="395" y="1"/>
                  </a:lnTo>
                  <a:lnTo>
                    <a:pt x="353" y="0"/>
                  </a:lnTo>
                  <a:lnTo>
                    <a:pt x="313" y="1"/>
                  </a:lnTo>
                  <a:lnTo>
                    <a:pt x="271" y="3"/>
                  </a:lnTo>
                  <a:lnTo>
                    <a:pt x="231" y="6"/>
                  </a:lnTo>
                  <a:lnTo>
                    <a:pt x="189" y="10"/>
                  </a:lnTo>
                  <a:lnTo>
                    <a:pt x="149" y="16"/>
                  </a:lnTo>
                  <a:lnTo>
                    <a:pt x="110" y="20"/>
                  </a:lnTo>
                  <a:lnTo>
                    <a:pt x="71" y="27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7" y="2133"/>
              <a:ext cx="508" cy="207"/>
            </a:xfrm>
            <a:custGeom>
              <a:avLst/>
              <a:gdLst>
                <a:gd name="T0" fmla="*/ 352 w 1018"/>
                <a:gd name="T1" fmla="*/ 251 h 414"/>
                <a:gd name="T2" fmla="*/ 438 w 1018"/>
                <a:gd name="T3" fmla="*/ 318 h 414"/>
                <a:gd name="T4" fmla="*/ 445 w 1018"/>
                <a:gd name="T5" fmla="*/ 385 h 414"/>
                <a:gd name="T6" fmla="*/ 384 w 1018"/>
                <a:gd name="T7" fmla="*/ 408 h 414"/>
                <a:gd name="T8" fmla="*/ 329 w 1018"/>
                <a:gd name="T9" fmla="*/ 403 h 414"/>
                <a:gd name="T10" fmla="*/ 276 w 1018"/>
                <a:gd name="T11" fmla="*/ 388 h 414"/>
                <a:gd name="T12" fmla="*/ 190 w 1018"/>
                <a:gd name="T13" fmla="*/ 348 h 414"/>
                <a:gd name="T14" fmla="*/ 104 w 1018"/>
                <a:gd name="T15" fmla="*/ 281 h 414"/>
                <a:gd name="T16" fmla="*/ 57 w 1018"/>
                <a:gd name="T17" fmla="*/ 232 h 414"/>
                <a:gd name="T18" fmla="*/ 27 w 1018"/>
                <a:gd name="T19" fmla="*/ 186 h 414"/>
                <a:gd name="T20" fmla="*/ 12 w 1018"/>
                <a:gd name="T21" fmla="*/ 123 h 414"/>
                <a:gd name="T22" fmla="*/ 50 w 1018"/>
                <a:gd name="T23" fmla="*/ 70 h 414"/>
                <a:gd name="T24" fmla="*/ 103 w 1018"/>
                <a:gd name="T25" fmla="*/ 37 h 414"/>
                <a:gd name="T26" fmla="*/ 164 w 1018"/>
                <a:gd name="T27" fmla="*/ 20 h 414"/>
                <a:gd name="T28" fmla="*/ 229 w 1018"/>
                <a:gd name="T29" fmla="*/ 12 h 414"/>
                <a:gd name="T30" fmla="*/ 293 w 1018"/>
                <a:gd name="T31" fmla="*/ 8 h 414"/>
                <a:gd name="T32" fmla="*/ 353 w 1018"/>
                <a:gd name="T33" fmla="*/ 8 h 414"/>
                <a:gd name="T34" fmla="*/ 414 w 1018"/>
                <a:gd name="T35" fmla="*/ 12 h 414"/>
                <a:gd name="T36" fmla="*/ 475 w 1018"/>
                <a:gd name="T37" fmla="*/ 16 h 414"/>
                <a:gd name="T38" fmla="*/ 536 w 1018"/>
                <a:gd name="T39" fmla="*/ 23 h 414"/>
                <a:gd name="T40" fmla="*/ 597 w 1018"/>
                <a:gd name="T41" fmla="*/ 30 h 414"/>
                <a:gd name="T42" fmla="*/ 659 w 1018"/>
                <a:gd name="T43" fmla="*/ 39 h 414"/>
                <a:gd name="T44" fmla="*/ 720 w 1018"/>
                <a:gd name="T45" fmla="*/ 52 h 414"/>
                <a:gd name="T46" fmla="*/ 782 w 1018"/>
                <a:gd name="T47" fmla="*/ 67 h 414"/>
                <a:gd name="T48" fmla="*/ 838 w 1018"/>
                <a:gd name="T49" fmla="*/ 83 h 414"/>
                <a:gd name="T50" fmla="*/ 893 w 1018"/>
                <a:gd name="T51" fmla="*/ 101 h 414"/>
                <a:gd name="T52" fmla="*/ 946 w 1018"/>
                <a:gd name="T53" fmla="*/ 126 h 414"/>
                <a:gd name="T54" fmla="*/ 994 w 1018"/>
                <a:gd name="T55" fmla="*/ 158 h 414"/>
                <a:gd name="T56" fmla="*/ 1018 w 1018"/>
                <a:gd name="T57" fmla="*/ 169 h 414"/>
                <a:gd name="T58" fmla="*/ 981 w 1018"/>
                <a:gd name="T59" fmla="*/ 134 h 414"/>
                <a:gd name="T60" fmla="*/ 924 w 1018"/>
                <a:gd name="T61" fmla="*/ 101 h 414"/>
                <a:gd name="T62" fmla="*/ 862 w 1018"/>
                <a:gd name="T63" fmla="*/ 80 h 414"/>
                <a:gd name="T64" fmla="*/ 800 w 1018"/>
                <a:gd name="T65" fmla="*/ 62 h 414"/>
                <a:gd name="T66" fmla="*/ 724 w 1018"/>
                <a:gd name="T67" fmla="*/ 43 h 414"/>
                <a:gd name="T68" fmla="*/ 641 w 1018"/>
                <a:gd name="T69" fmla="*/ 27 h 414"/>
                <a:gd name="T70" fmla="*/ 558 w 1018"/>
                <a:gd name="T71" fmla="*/ 15 h 414"/>
                <a:gd name="T72" fmla="*/ 475 w 1018"/>
                <a:gd name="T73" fmla="*/ 7 h 414"/>
                <a:gd name="T74" fmla="*/ 393 w 1018"/>
                <a:gd name="T75" fmla="*/ 1 h 414"/>
                <a:gd name="T76" fmla="*/ 314 w 1018"/>
                <a:gd name="T77" fmla="*/ 0 h 414"/>
                <a:gd name="T78" fmla="*/ 234 w 1018"/>
                <a:gd name="T79" fmla="*/ 5 h 414"/>
                <a:gd name="T80" fmla="*/ 153 w 1018"/>
                <a:gd name="T81" fmla="*/ 14 h 414"/>
                <a:gd name="T82" fmla="*/ 52 w 1018"/>
                <a:gd name="T83" fmla="*/ 51 h 414"/>
                <a:gd name="T84" fmla="*/ 0 w 1018"/>
                <a:gd name="T85" fmla="*/ 144 h 414"/>
                <a:gd name="T86" fmla="*/ 32 w 1018"/>
                <a:gd name="T87" fmla="*/ 216 h 414"/>
                <a:gd name="T88" fmla="*/ 76 w 1018"/>
                <a:gd name="T89" fmla="*/ 267 h 414"/>
                <a:gd name="T90" fmla="*/ 128 w 1018"/>
                <a:gd name="T91" fmla="*/ 311 h 414"/>
                <a:gd name="T92" fmla="*/ 182 w 1018"/>
                <a:gd name="T93" fmla="*/ 349 h 414"/>
                <a:gd name="T94" fmla="*/ 227 w 1018"/>
                <a:gd name="T95" fmla="*/ 375 h 414"/>
                <a:gd name="T96" fmla="*/ 274 w 1018"/>
                <a:gd name="T97" fmla="*/ 394 h 414"/>
                <a:gd name="T98" fmla="*/ 323 w 1018"/>
                <a:gd name="T99" fmla="*/ 408 h 414"/>
                <a:gd name="T100" fmla="*/ 372 w 1018"/>
                <a:gd name="T101" fmla="*/ 414 h 414"/>
                <a:gd name="T102" fmla="*/ 439 w 1018"/>
                <a:gd name="T103" fmla="*/ 398 h 414"/>
                <a:gd name="T104" fmla="*/ 461 w 1018"/>
                <a:gd name="T105" fmla="*/ 339 h 414"/>
                <a:gd name="T106" fmla="*/ 393 w 1018"/>
                <a:gd name="T107" fmla="*/ 270 h 414"/>
                <a:gd name="T108" fmla="*/ 301 w 1018"/>
                <a:gd name="T109" fmla="*/ 229 h 414"/>
                <a:gd name="T110" fmla="*/ 274 w 1018"/>
                <a:gd name="T111" fmla="*/ 22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414">
                  <a:moveTo>
                    <a:pt x="277" y="227"/>
                  </a:moveTo>
                  <a:lnTo>
                    <a:pt x="301" y="233"/>
                  </a:lnTo>
                  <a:lnTo>
                    <a:pt x="326" y="241"/>
                  </a:lnTo>
                  <a:lnTo>
                    <a:pt x="352" y="251"/>
                  </a:lnTo>
                  <a:lnTo>
                    <a:pt x="377" y="264"/>
                  </a:lnTo>
                  <a:lnTo>
                    <a:pt x="400" y="280"/>
                  </a:lnTo>
                  <a:lnTo>
                    <a:pt x="421" y="299"/>
                  </a:lnTo>
                  <a:lnTo>
                    <a:pt x="438" y="318"/>
                  </a:lnTo>
                  <a:lnTo>
                    <a:pt x="451" y="340"/>
                  </a:lnTo>
                  <a:lnTo>
                    <a:pt x="455" y="358"/>
                  </a:lnTo>
                  <a:lnTo>
                    <a:pt x="453" y="373"/>
                  </a:lnTo>
                  <a:lnTo>
                    <a:pt x="445" y="385"/>
                  </a:lnTo>
                  <a:lnTo>
                    <a:pt x="432" y="394"/>
                  </a:lnTo>
                  <a:lnTo>
                    <a:pt x="416" y="401"/>
                  </a:lnTo>
                  <a:lnTo>
                    <a:pt x="400" y="406"/>
                  </a:lnTo>
                  <a:lnTo>
                    <a:pt x="384" y="408"/>
                  </a:lnTo>
                  <a:lnTo>
                    <a:pt x="370" y="409"/>
                  </a:lnTo>
                  <a:lnTo>
                    <a:pt x="356" y="408"/>
                  </a:lnTo>
                  <a:lnTo>
                    <a:pt x="342" y="407"/>
                  </a:lnTo>
                  <a:lnTo>
                    <a:pt x="329" y="403"/>
                  </a:lnTo>
                  <a:lnTo>
                    <a:pt x="315" y="401"/>
                  </a:lnTo>
                  <a:lnTo>
                    <a:pt x="302" y="398"/>
                  </a:lnTo>
                  <a:lnTo>
                    <a:pt x="288" y="393"/>
                  </a:lnTo>
                  <a:lnTo>
                    <a:pt x="276" y="388"/>
                  </a:lnTo>
                  <a:lnTo>
                    <a:pt x="263" y="384"/>
                  </a:lnTo>
                  <a:lnTo>
                    <a:pt x="237" y="373"/>
                  </a:lnTo>
                  <a:lnTo>
                    <a:pt x="213" y="362"/>
                  </a:lnTo>
                  <a:lnTo>
                    <a:pt x="190" y="348"/>
                  </a:lnTo>
                  <a:lnTo>
                    <a:pt x="167" y="333"/>
                  </a:lnTo>
                  <a:lnTo>
                    <a:pt x="145" y="317"/>
                  </a:lnTo>
                  <a:lnTo>
                    <a:pt x="123" y="300"/>
                  </a:lnTo>
                  <a:lnTo>
                    <a:pt x="104" y="281"/>
                  </a:lnTo>
                  <a:lnTo>
                    <a:pt x="84" y="262"/>
                  </a:lnTo>
                  <a:lnTo>
                    <a:pt x="75" y="252"/>
                  </a:lnTo>
                  <a:lnTo>
                    <a:pt x="66" y="242"/>
                  </a:lnTo>
                  <a:lnTo>
                    <a:pt x="57" y="232"/>
                  </a:lnTo>
                  <a:lnTo>
                    <a:pt x="48" y="220"/>
                  </a:lnTo>
                  <a:lnTo>
                    <a:pt x="40" y="210"/>
                  </a:lnTo>
                  <a:lnTo>
                    <a:pt x="33" y="198"/>
                  </a:lnTo>
                  <a:lnTo>
                    <a:pt x="27" y="186"/>
                  </a:lnTo>
                  <a:lnTo>
                    <a:pt x="20" y="174"/>
                  </a:lnTo>
                  <a:lnTo>
                    <a:pt x="13" y="156"/>
                  </a:lnTo>
                  <a:lnTo>
                    <a:pt x="10" y="140"/>
                  </a:lnTo>
                  <a:lnTo>
                    <a:pt x="12" y="123"/>
                  </a:lnTo>
                  <a:lnTo>
                    <a:pt x="17" y="108"/>
                  </a:lnTo>
                  <a:lnTo>
                    <a:pt x="25" y="95"/>
                  </a:lnTo>
                  <a:lnTo>
                    <a:pt x="37" y="82"/>
                  </a:lnTo>
                  <a:lnTo>
                    <a:pt x="50" y="70"/>
                  </a:lnTo>
                  <a:lnTo>
                    <a:pt x="63" y="59"/>
                  </a:lnTo>
                  <a:lnTo>
                    <a:pt x="76" y="51"/>
                  </a:lnTo>
                  <a:lnTo>
                    <a:pt x="89" y="43"/>
                  </a:lnTo>
                  <a:lnTo>
                    <a:pt x="103" y="37"/>
                  </a:lnTo>
                  <a:lnTo>
                    <a:pt x="118" y="31"/>
                  </a:lnTo>
                  <a:lnTo>
                    <a:pt x="133" y="27"/>
                  </a:lnTo>
                  <a:lnTo>
                    <a:pt x="148" y="23"/>
                  </a:lnTo>
                  <a:lnTo>
                    <a:pt x="164" y="20"/>
                  </a:lnTo>
                  <a:lnTo>
                    <a:pt x="180" y="16"/>
                  </a:lnTo>
                  <a:lnTo>
                    <a:pt x="197" y="14"/>
                  </a:lnTo>
                  <a:lnTo>
                    <a:pt x="213" y="13"/>
                  </a:lnTo>
                  <a:lnTo>
                    <a:pt x="229" y="12"/>
                  </a:lnTo>
                  <a:lnTo>
                    <a:pt x="246" y="10"/>
                  </a:lnTo>
                  <a:lnTo>
                    <a:pt x="262" y="9"/>
                  </a:lnTo>
                  <a:lnTo>
                    <a:pt x="277" y="9"/>
                  </a:lnTo>
                  <a:lnTo>
                    <a:pt x="293" y="8"/>
                  </a:lnTo>
                  <a:lnTo>
                    <a:pt x="307" y="8"/>
                  </a:lnTo>
                  <a:lnTo>
                    <a:pt x="322" y="8"/>
                  </a:lnTo>
                  <a:lnTo>
                    <a:pt x="337" y="8"/>
                  </a:lnTo>
                  <a:lnTo>
                    <a:pt x="353" y="8"/>
                  </a:lnTo>
                  <a:lnTo>
                    <a:pt x="368" y="9"/>
                  </a:lnTo>
                  <a:lnTo>
                    <a:pt x="383" y="9"/>
                  </a:lnTo>
                  <a:lnTo>
                    <a:pt x="398" y="10"/>
                  </a:lnTo>
                  <a:lnTo>
                    <a:pt x="414" y="12"/>
                  </a:lnTo>
                  <a:lnTo>
                    <a:pt x="429" y="13"/>
                  </a:lnTo>
                  <a:lnTo>
                    <a:pt x="444" y="14"/>
                  </a:lnTo>
                  <a:lnTo>
                    <a:pt x="460" y="15"/>
                  </a:lnTo>
                  <a:lnTo>
                    <a:pt x="475" y="16"/>
                  </a:lnTo>
                  <a:lnTo>
                    <a:pt x="490" y="17"/>
                  </a:lnTo>
                  <a:lnTo>
                    <a:pt x="505" y="20"/>
                  </a:lnTo>
                  <a:lnTo>
                    <a:pt x="521" y="21"/>
                  </a:lnTo>
                  <a:lnTo>
                    <a:pt x="536" y="23"/>
                  </a:lnTo>
                  <a:lnTo>
                    <a:pt x="551" y="24"/>
                  </a:lnTo>
                  <a:lnTo>
                    <a:pt x="566" y="27"/>
                  </a:lnTo>
                  <a:lnTo>
                    <a:pt x="582" y="28"/>
                  </a:lnTo>
                  <a:lnTo>
                    <a:pt x="597" y="30"/>
                  </a:lnTo>
                  <a:lnTo>
                    <a:pt x="613" y="32"/>
                  </a:lnTo>
                  <a:lnTo>
                    <a:pt x="628" y="35"/>
                  </a:lnTo>
                  <a:lnTo>
                    <a:pt x="644" y="37"/>
                  </a:lnTo>
                  <a:lnTo>
                    <a:pt x="659" y="39"/>
                  </a:lnTo>
                  <a:lnTo>
                    <a:pt x="674" y="43"/>
                  </a:lnTo>
                  <a:lnTo>
                    <a:pt x="690" y="45"/>
                  </a:lnTo>
                  <a:lnTo>
                    <a:pt x="705" y="48"/>
                  </a:lnTo>
                  <a:lnTo>
                    <a:pt x="720" y="52"/>
                  </a:lnTo>
                  <a:lnTo>
                    <a:pt x="735" y="55"/>
                  </a:lnTo>
                  <a:lnTo>
                    <a:pt x="752" y="59"/>
                  </a:lnTo>
                  <a:lnTo>
                    <a:pt x="767" y="62"/>
                  </a:lnTo>
                  <a:lnTo>
                    <a:pt x="782" y="67"/>
                  </a:lnTo>
                  <a:lnTo>
                    <a:pt x="796" y="70"/>
                  </a:lnTo>
                  <a:lnTo>
                    <a:pt x="810" y="74"/>
                  </a:lnTo>
                  <a:lnTo>
                    <a:pt x="824" y="78"/>
                  </a:lnTo>
                  <a:lnTo>
                    <a:pt x="838" y="83"/>
                  </a:lnTo>
                  <a:lnTo>
                    <a:pt x="852" y="87"/>
                  </a:lnTo>
                  <a:lnTo>
                    <a:pt x="866" y="91"/>
                  </a:lnTo>
                  <a:lnTo>
                    <a:pt x="879" y="96"/>
                  </a:lnTo>
                  <a:lnTo>
                    <a:pt x="893" y="101"/>
                  </a:lnTo>
                  <a:lnTo>
                    <a:pt x="907" y="107"/>
                  </a:lnTo>
                  <a:lnTo>
                    <a:pt x="920" y="113"/>
                  </a:lnTo>
                  <a:lnTo>
                    <a:pt x="934" y="119"/>
                  </a:lnTo>
                  <a:lnTo>
                    <a:pt x="946" y="126"/>
                  </a:lnTo>
                  <a:lnTo>
                    <a:pt x="959" y="133"/>
                  </a:lnTo>
                  <a:lnTo>
                    <a:pt x="971" y="141"/>
                  </a:lnTo>
                  <a:lnTo>
                    <a:pt x="982" y="150"/>
                  </a:lnTo>
                  <a:lnTo>
                    <a:pt x="994" y="158"/>
                  </a:lnTo>
                  <a:lnTo>
                    <a:pt x="1005" y="168"/>
                  </a:lnTo>
                  <a:lnTo>
                    <a:pt x="1009" y="169"/>
                  </a:lnTo>
                  <a:lnTo>
                    <a:pt x="1014" y="171"/>
                  </a:lnTo>
                  <a:lnTo>
                    <a:pt x="1018" y="169"/>
                  </a:lnTo>
                  <a:lnTo>
                    <a:pt x="1018" y="167"/>
                  </a:lnTo>
                  <a:lnTo>
                    <a:pt x="1006" y="156"/>
                  </a:lnTo>
                  <a:lnTo>
                    <a:pt x="994" y="144"/>
                  </a:lnTo>
                  <a:lnTo>
                    <a:pt x="981" y="134"/>
                  </a:lnTo>
                  <a:lnTo>
                    <a:pt x="967" y="125"/>
                  </a:lnTo>
                  <a:lnTo>
                    <a:pt x="953" y="116"/>
                  </a:lnTo>
                  <a:lnTo>
                    <a:pt x="939" y="108"/>
                  </a:lnTo>
                  <a:lnTo>
                    <a:pt x="924" y="101"/>
                  </a:lnTo>
                  <a:lnTo>
                    <a:pt x="909" y="96"/>
                  </a:lnTo>
                  <a:lnTo>
                    <a:pt x="893" y="90"/>
                  </a:lnTo>
                  <a:lnTo>
                    <a:pt x="878" y="84"/>
                  </a:lnTo>
                  <a:lnTo>
                    <a:pt x="862" y="80"/>
                  </a:lnTo>
                  <a:lnTo>
                    <a:pt x="847" y="75"/>
                  </a:lnTo>
                  <a:lnTo>
                    <a:pt x="831" y="70"/>
                  </a:lnTo>
                  <a:lnTo>
                    <a:pt x="816" y="66"/>
                  </a:lnTo>
                  <a:lnTo>
                    <a:pt x="800" y="62"/>
                  </a:lnTo>
                  <a:lnTo>
                    <a:pt x="785" y="58"/>
                  </a:lnTo>
                  <a:lnTo>
                    <a:pt x="764" y="52"/>
                  </a:lnTo>
                  <a:lnTo>
                    <a:pt x="745" y="47"/>
                  </a:lnTo>
                  <a:lnTo>
                    <a:pt x="724" y="43"/>
                  </a:lnTo>
                  <a:lnTo>
                    <a:pt x="703" y="38"/>
                  </a:lnTo>
                  <a:lnTo>
                    <a:pt x="682" y="33"/>
                  </a:lnTo>
                  <a:lnTo>
                    <a:pt x="662" y="30"/>
                  </a:lnTo>
                  <a:lnTo>
                    <a:pt x="641" y="27"/>
                  </a:lnTo>
                  <a:lnTo>
                    <a:pt x="620" y="23"/>
                  </a:lnTo>
                  <a:lnTo>
                    <a:pt x="599" y="21"/>
                  </a:lnTo>
                  <a:lnTo>
                    <a:pt x="579" y="17"/>
                  </a:lnTo>
                  <a:lnTo>
                    <a:pt x="558" y="15"/>
                  </a:lnTo>
                  <a:lnTo>
                    <a:pt x="537" y="13"/>
                  </a:lnTo>
                  <a:lnTo>
                    <a:pt x="516" y="10"/>
                  </a:lnTo>
                  <a:lnTo>
                    <a:pt x="496" y="8"/>
                  </a:lnTo>
                  <a:lnTo>
                    <a:pt x="475" y="7"/>
                  </a:lnTo>
                  <a:lnTo>
                    <a:pt x="454" y="5"/>
                  </a:lnTo>
                  <a:lnTo>
                    <a:pt x="433" y="4"/>
                  </a:lnTo>
                  <a:lnTo>
                    <a:pt x="414" y="2"/>
                  </a:lnTo>
                  <a:lnTo>
                    <a:pt x="393" y="1"/>
                  </a:lnTo>
                  <a:lnTo>
                    <a:pt x="373" y="1"/>
                  </a:lnTo>
                  <a:lnTo>
                    <a:pt x="353" y="0"/>
                  </a:lnTo>
                  <a:lnTo>
                    <a:pt x="333" y="0"/>
                  </a:lnTo>
                  <a:lnTo>
                    <a:pt x="314" y="0"/>
                  </a:lnTo>
                  <a:lnTo>
                    <a:pt x="293" y="1"/>
                  </a:lnTo>
                  <a:lnTo>
                    <a:pt x="273" y="2"/>
                  </a:lnTo>
                  <a:lnTo>
                    <a:pt x="254" y="4"/>
                  </a:lnTo>
                  <a:lnTo>
                    <a:pt x="234" y="5"/>
                  </a:lnTo>
                  <a:lnTo>
                    <a:pt x="213" y="7"/>
                  </a:lnTo>
                  <a:lnTo>
                    <a:pt x="194" y="8"/>
                  </a:lnTo>
                  <a:lnTo>
                    <a:pt x="174" y="12"/>
                  </a:lnTo>
                  <a:lnTo>
                    <a:pt x="153" y="14"/>
                  </a:lnTo>
                  <a:lnTo>
                    <a:pt x="134" y="17"/>
                  </a:lnTo>
                  <a:lnTo>
                    <a:pt x="105" y="24"/>
                  </a:lnTo>
                  <a:lnTo>
                    <a:pt x="77" y="36"/>
                  </a:lnTo>
                  <a:lnTo>
                    <a:pt x="52" y="51"/>
                  </a:lnTo>
                  <a:lnTo>
                    <a:pt x="29" y="69"/>
                  </a:lnTo>
                  <a:lnTo>
                    <a:pt x="12" y="91"/>
                  </a:lnTo>
                  <a:lnTo>
                    <a:pt x="1" y="116"/>
                  </a:lnTo>
                  <a:lnTo>
                    <a:pt x="0" y="144"/>
                  </a:lnTo>
                  <a:lnTo>
                    <a:pt x="8" y="174"/>
                  </a:lnTo>
                  <a:lnTo>
                    <a:pt x="15" y="188"/>
                  </a:lnTo>
                  <a:lnTo>
                    <a:pt x="23" y="203"/>
                  </a:lnTo>
                  <a:lnTo>
                    <a:pt x="32" y="216"/>
                  </a:lnTo>
                  <a:lnTo>
                    <a:pt x="43" y="229"/>
                  </a:lnTo>
                  <a:lnTo>
                    <a:pt x="53" y="242"/>
                  </a:lnTo>
                  <a:lnTo>
                    <a:pt x="65" y="255"/>
                  </a:lnTo>
                  <a:lnTo>
                    <a:pt x="76" y="267"/>
                  </a:lnTo>
                  <a:lnTo>
                    <a:pt x="89" y="279"/>
                  </a:lnTo>
                  <a:lnTo>
                    <a:pt x="101" y="290"/>
                  </a:lnTo>
                  <a:lnTo>
                    <a:pt x="115" y="301"/>
                  </a:lnTo>
                  <a:lnTo>
                    <a:pt x="128" y="311"/>
                  </a:lnTo>
                  <a:lnTo>
                    <a:pt x="142" y="322"/>
                  </a:lnTo>
                  <a:lnTo>
                    <a:pt x="156" y="331"/>
                  </a:lnTo>
                  <a:lnTo>
                    <a:pt x="169" y="340"/>
                  </a:lnTo>
                  <a:lnTo>
                    <a:pt x="182" y="349"/>
                  </a:lnTo>
                  <a:lnTo>
                    <a:pt x="196" y="357"/>
                  </a:lnTo>
                  <a:lnTo>
                    <a:pt x="206" y="363"/>
                  </a:lnTo>
                  <a:lnTo>
                    <a:pt x="217" y="369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50" y="385"/>
                  </a:lnTo>
                  <a:lnTo>
                    <a:pt x="262" y="390"/>
                  </a:lnTo>
                  <a:lnTo>
                    <a:pt x="274" y="394"/>
                  </a:lnTo>
                  <a:lnTo>
                    <a:pt x="286" y="399"/>
                  </a:lnTo>
                  <a:lnTo>
                    <a:pt x="299" y="402"/>
                  </a:lnTo>
                  <a:lnTo>
                    <a:pt x="311" y="406"/>
                  </a:lnTo>
                  <a:lnTo>
                    <a:pt x="323" y="408"/>
                  </a:lnTo>
                  <a:lnTo>
                    <a:pt x="335" y="410"/>
                  </a:lnTo>
                  <a:lnTo>
                    <a:pt x="348" y="413"/>
                  </a:lnTo>
                  <a:lnTo>
                    <a:pt x="361" y="414"/>
                  </a:lnTo>
                  <a:lnTo>
                    <a:pt x="372" y="414"/>
                  </a:lnTo>
                  <a:lnTo>
                    <a:pt x="385" y="414"/>
                  </a:lnTo>
                  <a:lnTo>
                    <a:pt x="403" y="411"/>
                  </a:lnTo>
                  <a:lnTo>
                    <a:pt x="422" y="406"/>
                  </a:lnTo>
                  <a:lnTo>
                    <a:pt x="439" y="398"/>
                  </a:lnTo>
                  <a:lnTo>
                    <a:pt x="452" y="386"/>
                  </a:lnTo>
                  <a:lnTo>
                    <a:pt x="461" y="372"/>
                  </a:lnTo>
                  <a:lnTo>
                    <a:pt x="465" y="356"/>
                  </a:lnTo>
                  <a:lnTo>
                    <a:pt x="461" y="339"/>
                  </a:lnTo>
                  <a:lnTo>
                    <a:pt x="448" y="319"/>
                  </a:lnTo>
                  <a:lnTo>
                    <a:pt x="432" y="301"/>
                  </a:lnTo>
                  <a:lnTo>
                    <a:pt x="413" y="285"/>
                  </a:lnTo>
                  <a:lnTo>
                    <a:pt x="393" y="270"/>
                  </a:lnTo>
                  <a:lnTo>
                    <a:pt x="371" y="257"/>
                  </a:lnTo>
                  <a:lnTo>
                    <a:pt x="348" y="246"/>
                  </a:lnTo>
                  <a:lnTo>
                    <a:pt x="325" y="236"/>
                  </a:lnTo>
                  <a:lnTo>
                    <a:pt x="301" y="229"/>
                  </a:lnTo>
                  <a:lnTo>
                    <a:pt x="277" y="225"/>
                  </a:lnTo>
                  <a:lnTo>
                    <a:pt x="276" y="225"/>
                  </a:lnTo>
                  <a:lnTo>
                    <a:pt x="274" y="226"/>
                  </a:lnTo>
                  <a:lnTo>
                    <a:pt x="274" y="226"/>
                  </a:lnTo>
                  <a:lnTo>
                    <a:pt x="277" y="227"/>
                  </a:lnTo>
                  <a:lnTo>
                    <a:pt x="277" y="227"/>
                  </a:lnTo>
                  <a:close/>
                </a:path>
              </a:pathLst>
            </a:custGeom>
            <a:solidFill>
              <a:srgbClr val="93B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75" y="2640"/>
              <a:ext cx="439" cy="269"/>
            </a:xfrm>
            <a:custGeom>
              <a:avLst/>
              <a:gdLst>
                <a:gd name="T0" fmla="*/ 118 w 878"/>
                <a:gd name="T1" fmla="*/ 69 h 539"/>
                <a:gd name="T2" fmla="*/ 136 w 878"/>
                <a:gd name="T3" fmla="*/ 82 h 539"/>
                <a:gd name="T4" fmla="*/ 159 w 878"/>
                <a:gd name="T5" fmla="*/ 85 h 539"/>
                <a:gd name="T6" fmla="*/ 176 w 878"/>
                <a:gd name="T7" fmla="*/ 69 h 539"/>
                <a:gd name="T8" fmla="*/ 149 w 878"/>
                <a:gd name="T9" fmla="*/ 28 h 539"/>
                <a:gd name="T10" fmla="*/ 90 w 878"/>
                <a:gd name="T11" fmla="*/ 1 h 539"/>
                <a:gd name="T12" fmla="*/ 30 w 878"/>
                <a:gd name="T13" fmla="*/ 12 h 539"/>
                <a:gd name="T14" fmla="*/ 0 w 878"/>
                <a:gd name="T15" fmla="*/ 69 h 539"/>
                <a:gd name="T16" fmla="*/ 24 w 878"/>
                <a:gd name="T17" fmla="*/ 131 h 539"/>
                <a:gd name="T18" fmla="*/ 73 w 878"/>
                <a:gd name="T19" fmla="*/ 172 h 539"/>
                <a:gd name="T20" fmla="*/ 117 w 878"/>
                <a:gd name="T21" fmla="*/ 195 h 539"/>
                <a:gd name="T22" fmla="*/ 163 w 878"/>
                <a:gd name="T23" fmla="*/ 218 h 539"/>
                <a:gd name="T24" fmla="*/ 264 w 878"/>
                <a:gd name="T25" fmla="*/ 265 h 539"/>
                <a:gd name="T26" fmla="*/ 391 w 878"/>
                <a:gd name="T27" fmla="*/ 325 h 539"/>
                <a:gd name="T28" fmla="*/ 521 w 878"/>
                <a:gd name="T29" fmla="*/ 385 h 539"/>
                <a:gd name="T30" fmla="*/ 650 w 878"/>
                <a:gd name="T31" fmla="*/ 443 h 539"/>
                <a:gd name="T32" fmla="*/ 779 w 878"/>
                <a:gd name="T33" fmla="*/ 501 h 539"/>
                <a:gd name="T34" fmla="*/ 869 w 878"/>
                <a:gd name="T35" fmla="*/ 539 h 539"/>
                <a:gd name="T36" fmla="*/ 877 w 878"/>
                <a:gd name="T37" fmla="*/ 534 h 539"/>
                <a:gd name="T38" fmla="*/ 789 w 878"/>
                <a:gd name="T39" fmla="*/ 487 h 539"/>
                <a:gd name="T40" fmla="*/ 699 w 878"/>
                <a:gd name="T41" fmla="*/ 446 h 539"/>
                <a:gd name="T42" fmla="*/ 608 w 878"/>
                <a:gd name="T43" fmla="*/ 407 h 539"/>
                <a:gd name="T44" fmla="*/ 516 w 878"/>
                <a:gd name="T45" fmla="*/ 369 h 539"/>
                <a:gd name="T46" fmla="*/ 424 w 878"/>
                <a:gd name="T47" fmla="*/ 330 h 539"/>
                <a:gd name="T48" fmla="*/ 359 w 878"/>
                <a:gd name="T49" fmla="*/ 301 h 539"/>
                <a:gd name="T50" fmla="*/ 308 w 878"/>
                <a:gd name="T51" fmla="*/ 278 h 539"/>
                <a:gd name="T52" fmla="*/ 258 w 878"/>
                <a:gd name="T53" fmla="*/ 255 h 539"/>
                <a:gd name="T54" fmla="*/ 207 w 878"/>
                <a:gd name="T55" fmla="*/ 232 h 539"/>
                <a:gd name="T56" fmla="*/ 158 w 878"/>
                <a:gd name="T57" fmla="*/ 206 h 539"/>
                <a:gd name="T58" fmla="*/ 116 w 878"/>
                <a:gd name="T59" fmla="*/ 187 h 539"/>
                <a:gd name="T60" fmla="*/ 91 w 878"/>
                <a:gd name="T61" fmla="*/ 174 h 539"/>
                <a:gd name="T62" fmla="*/ 66 w 878"/>
                <a:gd name="T63" fmla="*/ 159 h 539"/>
                <a:gd name="T64" fmla="*/ 34 w 878"/>
                <a:gd name="T65" fmla="*/ 133 h 539"/>
                <a:gd name="T66" fmla="*/ 12 w 878"/>
                <a:gd name="T67" fmla="*/ 93 h 539"/>
                <a:gd name="T68" fmla="*/ 15 w 878"/>
                <a:gd name="T69" fmla="*/ 46 h 539"/>
                <a:gd name="T70" fmla="*/ 56 w 878"/>
                <a:gd name="T71" fmla="*/ 9 h 539"/>
                <a:gd name="T72" fmla="*/ 115 w 878"/>
                <a:gd name="T73" fmla="*/ 17 h 539"/>
                <a:gd name="T74" fmla="*/ 151 w 878"/>
                <a:gd name="T75" fmla="*/ 40 h 539"/>
                <a:gd name="T76" fmla="*/ 161 w 878"/>
                <a:gd name="T77" fmla="*/ 52 h 539"/>
                <a:gd name="T78" fmla="*/ 168 w 878"/>
                <a:gd name="T79" fmla="*/ 73 h 539"/>
                <a:gd name="T80" fmla="*/ 144 w 878"/>
                <a:gd name="T81" fmla="*/ 71 h 539"/>
                <a:gd name="T82" fmla="*/ 109 w 878"/>
                <a:gd name="T83" fmla="*/ 56 h 539"/>
                <a:gd name="T84" fmla="*/ 107 w 878"/>
                <a:gd name="T85" fmla="*/ 5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8" h="539">
                  <a:moveTo>
                    <a:pt x="107" y="58"/>
                  </a:moveTo>
                  <a:lnTo>
                    <a:pt x="113" y="63"/>
                  </a:lnTo>
                  <a:lnTo>
                    <a:pt x="118" y="69"/>
                  </a:lnTo>
                  <a:lnTo>
                    <a:pt x="124" y="75"/>
                  </a:lnTo>
                  <a:lnTo>
                    <a:pt x="130" y="78"/>
                  </a:lnTo>
                  <a:lnTo>
                    <a:pt x="136" y="82"/>
                  </a:lnTo>
                  <a:lnTo>
                    <a:pt x="143" y="84"/>
                  </a:lnTo>
                  <a:lnTo>
                    <a:pt x="151" y="85"/>
                  </a:lnTo>
                  <a:lnTo>
                    <a:pt x="159" y="85"/>
                  </a:lnTo>
                  <a:lnTo>
                    <a:pt x="169" y="82"/>
                  </a:lnTo>
                  <a:lnTo>
                    <a:pt x="175" y="76"/>
                  </a:lnTo>
                  <a:lnTo>
                    <a:pt x="176" y="69"/>
                  </a:lnTo>
                  <a:lnTo>
                    <a:pt x="174" y="59"/>
                  </a:lnTo>
                  <a:lnTo>
                    <a:pt x="163" y="42"/>
                  </a:lnTo>
                  <a:lnTo>
                    <a:pt x="149" y="28"/>
                  </a:lnTo>
                  <a:lnTo>
                    <a:pt x="131" y="15"/>
                  </a:lnTo>
                  <a:lnTo>
                    <a:pt x="110" y="6"/>
                  </a:lnTo>
                  <a:lnTo>
                    <a:pt x="90" y="1"/>
                  </a:lnTo>
                  <a:lnTo>
                    <a:pt x="68" y="0"/>
                  </a:lnTo>
                  <a:lnTo>
                    <a:pt x="48" y="3"/>
                  </a:lnTo>
                  <a:lnTo>
                    <a:pt x="30" y="12"/>
                  </a:lnTo>
                  <a:lnTo>
                    <a:pt x="12" y="29"/>
                  </a:lnTo>
                  <a:lnTo>
                    <a:pt x="2" y="48"/>
                  </a:lnTo>
                  <a:lnTo>
                    <a:pt x="0" y="69"/>
                  </a:lnTo>
                  <a:lnTo>
                    <a:pt x="3" y="91"/>
                  </a:lnTo>
                  <a:lnTo>
                    <a:pt x="11" y="112"/>
                  </a:lnTo>
                  <a:lnTo>
                    <a:pt x="24" y="131"/>
                  </a:lnTo>
                  <a:lnTo>
                    <a:pt x="40" y="149"/>
                  </a:lnTo>
                  <a:lnTo>
                    <a:pt x="58" y="163"/>
                  </a:lnTo>
                  <a:lnTo>
                    <a:pt x="73" y="172"/>
                  </a:lnTo>
                  <a:lnTo>
                    <a:pt x="87" y="180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32" y="203"/>
                  </a:lnTo>
                  <a:lnTo>
                    <a:pt x="148" y="210"/>
                  </a:lnTo>
                  <a:lnTo>
                    <a:pt x="163" y="218"/>
                  </a:lnTo>
                  <a:lnTo>
                    <a:pt x="178" y="225"/>
                  </a:lnTo>
                  <a:lnTo>
                    <a:pt x="221" y="245"/>
                  </a:lnTo>
                  <a:lnTo>
                    <a:pt x="264" y="265"/>
                  </a:lnTo>
                  <a:lnTo>
                    <a:pt x="306" y="286"/>
                  </a:lnTo>
                  <a:lnTo>
                    <a:pt x="349" y="305"/>
                  </a:lnTo>
                  <a:lnTo>
                    <a:pt x="391" y="325"/>
                  </a:lnTo>
                  <a:lnTo>
                    <a:pt x="435" y="346"/>
                  </a:lnTo>
                  <a:lnTo>
                    <a:pt x="478" y="365"/>
                  </a:lnTo>
                  <a:lnTo>
                    <a:pt x="521" y="385"/>
                  </a:lnTo>
                  <a:lnTo>
                    <a:pt x="563" y="405"/>
                  </a:lnTo>
                  <a:lnTo>
                    <a:pt x="607" y="424"/>
                  </a:lnTo>
                  <a:lnTo>
                    <a:pt x="650" y="443"/>
                  </a:lnTo>
                  <a:lnTo>
                    <a:pt x="692" y="462"/>
                  </a:lnTo>
                  <a:lnTo>
                    <a:pt x="735" y="482"/>
                  </a:lnTo>
                  <a:lnTo>
                    <a:pt x="779" y="501"/>
                  </a:lnTo>
                  <a:lnTo>
                    <a:pt x="821" y="520"/>
                  </a:lnTo>
                  <a:lnTo>
                    <a:pt x="864" y="539"/>
                  </a:lnTo>
                  <a:lnTo>
                    <a:pt x="869" y="539"/>
                  </a:lnTo>
                  <a:lnTo>
                    <a:pt x="874" y="538"/>
                  </a:lnTo>
                  <a:lnTo>
                    <a:pt x="878" y="536"/>
                  </a:lnTo>
                  <a:lnTo>
                    <a:pt x="877" y="534"/>
                  </a:lnTo>
                  <a:lnTo>
                    <a:pt x="848" y="517"/>
                  </a:lnTo>
                  <a:lnTo>
                    <a:pt x="819" y="502"/>
                  </a:lnTo>
                  <a:lnTo>
                    <a:pt x="789" y="487"/>
                  </a:lnTo>
                  <a:lnTo>
                    <a:pt x="759" y="474"/>
                  </a:lnTo>
                  <a:lnTo>
                    <a:pt x="729" y="460"/>
                  </a:lnTo>
                  <a:lnTo>
                    <a:pt x="699" y="446"/>
                  </a:lnTo>
                  <a:lnTo>
                    <a:pt x="669" y="433"/>
                  </a:lnTo>
                  <a:lnTo>
                    <a:pt x="638" y="420"/>
                  </a:lnTo>
                  <a:lnTo>
                    <a:pt x="608" y="407"/>
                  </a:lnTo>
                  <a:lnTo>
                    <a:pt x="577" y="394"/>
                  </a:lnTo>
                  <a:lnTo>
                    <a:pt x="546" y="381"/>
                  </a:lnTo>
                  <a:lnTo>
                    <a:pt x="516" y="369"/>
                  </a:lnTo>
                  <a:lnTo>
                    <a:pt x="485" y="355"/>
                  </a:lnTo>
                  <a:lnTo>
                    <a:pt x="454" y="342"/>
                  </a:lnTo>
                  <a:lnTo>
                    <a:pt x="424" y="330"/>
                  </a:lnTo>
                  <a:lnTo>
                    <a:pt x="394" y="316"/>
                  </a:lnTo>
                  <a:lnTo>
                    <a:pt x="376" y="308"/>
                  </a:lnTo>
                  <a:lnTo>
                    <a:pt x="359" y="301"/>
                  </a:lnTo>
                  <a:lnTo>
                    <a:pt x="343" y="293"/>
                  </a:lnTo>
                  <a:lnTo>
                    <a:pt x="326" y="286"/>
                  </a:lnTo>
                  <a:lnTo>
                    <a:pt x="308" y="278"/>
                  </a:lnTo>
                  <a:lnTo>
                    <a:pt x="292" y="270"/>
                  </a:lnTo>
                  <a:lnTo>
                    <a:pt x="275" y="263"/>
                  </a:lnTo>
                  <a:lnTo>
                    <a:pt x="258" y="255"/>
                  </a:lnTo>
                  <a:lnTo>
                    <a:pt x="242" y="247"/>
                  </a:lnTo>
                  <a:lnTo>
                    <a:pt x="224" y="239"/>
                  </a:lnTo>
                  <a:lnTo>
                    <a:pt x="207" y="232"/>
                  </a:lnTo>
                  <a:lnTo>
                    <a:pt x="191" y="224"/>
                  </a:lnTo>
                  <a:lnTo>
                    <a:pt x="174" y="216"/>
                  </a:lnTo>
                  <a:lnTo>
                    <a:pt x="158" y="206"/>
                  </a:lnTo>
                  <a:lnTo>
                    <a:pt x="140" y="198"/>
                  </a:lnTo>
                  <a:lnTo>
                    <a:pt x="124" y="190"/>
                  </a:lnTo>
                  <a:lnTo>
                    <a:pt x="116" y="187"/>
                  </a:lnTo>
                  <a:lnTo>
                    <a:pt x="108" y="182"/>
                  </a:lnTo>
                  <a:lnTo>
                    <a:pt x="99" y="178"/>
                  </a:lnTo>
                  <a:lnTo>
                    <a:pt x="91" y="174"/>
                  </a:lnTo>
                  <a:lnTo>
                    <a:pt x="83" y="169"/>
                  </a:lnTo>
                  <a:lnTo>
                    <a:pt x="75" y="165"/>
                  </a:lnTo>
                  <a:lnTo>
                    <a:pt x="66" y="159"/>
                  </a:lnTo>
                  <a:lnTo>
                    <a:pt x="58" y="154"/>
                  </a:lnTo>
                  <a:lnTo>
                    <a:pt x="46" y="144"/>
                  </a:lnTo>
                  <a:lnTo>
                    <a:pt x="34" y="133"/>
                  </a:lnTo>
                  <a:lnTo>
                    <a:pt x="25" y="121"/>
                  </a:lnTo>
                  <a:lnTo>
                    <a:pt x="18" y="107"/>
                  </a:lnTo>
                  <a:lnTo>
                    <a:pt x="12" y="93"/>
                  </a:lnTo>
                  <a:lnTo>
                    <a:pt x="10" y="78"/>
                  </a:lnTo>
                  <a:lnTo>
                    <a:pt x="11" y="62"/>
                  </a:lnTo>
                  <a:lnTo>
                    <a:pt x="15" y="46"/>
                  </a:lnTo>
                  <a:lnTo>
                    <a:pt x="25" y="28"/>
                  </a:lnTo>
                  <a:lnTo>
                    <a:pt x="39" y="15"/>
                  </a:lnTo>
                  <a:lnTo>
                    <a:pt x="56" y="9"/>
                  </a:lnTo>
                  <a:lnTo>
                    <a:pt x="76" y="8"/>
                  </a:lnTo>
                  <a:lnTo>
                    <a:pt x="95" y="10"/>
                  </a:lnTo>
                  <a:lnTo>
                    <a:pt x="115" y="17"/>
                  </a:lnTo>
                  <a:lnTo>
                    <a:pt x="132" y="27"/>
                  </a:lnTo>
                  <a:lnTo>
                    <a:pt x="147" y="37"/>
                  </a:lnTo>
                  <a:lnTo>
                    <a:pt x="151" y="40"/>
                  </a:lnTo>
                  <a:lnTo>
                    <a:pt x="154" y="44"/>
                  </a:lnTo>
                  <a:lnTo>
                    <a:pt x="158" y="47"/>
                  </a:lnTo>
                  <a:lnTo>
                    <a:pt x="161" y="52"/>
                  </a:lnTo>
                  <a:lnTo>
                    <a:pt x="167" y="61"/>
                  </a:lnTo>
                  <a:lnTo>
                    <a:pt x="169" y="68"/>
                  </a:lnTo>
                  <a:lnTo>
                    <a:pt x="168" y="73"/>
                  </a:lnTo>
                  <a:lnTo>
                    <a:pt x="163" y="75"/>
                  </a:lnTo>
                  <a:lnTo>
                    <a:pt x="155" y="74"/>
                  </a:lnTo>
                  <a:lnTo>
                    <a:pt x="144" y="71"/>
                  </a:lnTo>
                  <a:lnTo>
                    <a:pt x="129" y="65"/>
                  </a:lnTo>
                  <a:lnTo>
                    <a:pt x="110" y="56"/>
                  </a:lnTo>
                  <a:lnTo>
                    <a:pt x="109" y="56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0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57" y="2686"/>
              <a:ext cx="633" cy="230"/>
            </a:xfrm>
            <a:custGeom>
              <a:avLst/>
              <a:gdLst>
                <a:gd name="T0" fmla="*/ 1260 w 1266"/>
                <a:gd name="T1" fmla="*/ 32 h 461"/>
                <a:gd name="T2" fmla="*/ 1224 w 1266"/>
                <a:gd name="T3" fmla="*/ 59 h 461"/>
                <a:gd name="T4" fmla="*/ 1183 w 1266"/>
                <a:gd name="T5" fmla="*/ 73 h 461"/>
                <a:gd name="T6" fmla="*/ 1133 w 1266"/>
                <a:gd name="T7" fmla="*/ 89 h 461"/>
                <a:gd name="T8" fmla="*/ 1082 w 1266"/>
                <a:gd name="T9" fmla="*/ 105 h 461"/>
                <a:gd name="T10" fmla="*/ 1021 w 1266"/>
                <a:gd name="T11" fmla="*/ 125 h 461"/>
                <a:gd name="T12" fmla="*/ 944 w 1266"/>
                <a:gd name="T13" fmla="*/ 150 h 461"/>
                <a:gd name="T14" fmla="*/ 865 w 1266"/>
                <a:gd name="T15" fmla="*/ 174 h 461"/>
                <a:gd name="T16" fmla="*/ 787 w 1266"/>
                <a:gd name="T17" fmla="*/ 200 h 461"/>
                <a:gd name="T18" fmla="*/ 709 w 1266"/>
                <a:gd name="T19" fmla="*/ 224 h 461"/>
                <a:gd name="T20" fmla="*/ 630 w 1266"/>
                <a:gd name="T21" fmla="*/ 248 h 461"/>
                <a:gd name="T22" fmla="*/ 551 w 1266"/>
                <a:gd name="T23" fmla="*/ 272 h 461"/>
                <a:gd name="T24" fmla="*/ 471 w 1266"/>
                <a:gd name="T25" fmla="*/ 296 h 461"/>
                <a:gd name="T26" fmla="*/ 393 w 1266"/>
                <a:gd name="T27" fmla="*/ 321 h 461"/>
                <a:gd name="T28" fmla="*/ 313 w 1266"/>
                <a:gd name="T29" fmla="*/ 344 h 461"/>
                <a:gd name="T30" fmla="*/ 234 w 1266"/>
                <a:gd name="T31" fmla="*/ 368 h 461"/>
                <a:gd name="T32" fmla="*/ 171 w 1266"/>
                <a:gd name="T33" fmla="*/ 386 h 461"/>
                <a:gd name="T34" fmla="*/ 118 w 1266"/>
                <a:gd name="T35" fmla="*/ 402 h 461"/>
                <a:gd name="T36" fmla="*/ 65 w 1266"/>
                <a:gd name="T37" fmla="*/ 419 h 461"/>
                <a:gd name="T38" fmla="*/ 41 w 1266"/>
                <a:gd name="T39" fmla="*/ 427 h 461"/>
                <a:gd name="T40" fmla="*/ 18 w 1266"/>
                <a:gd name="T41" fmla="*/ 436 h 461"/>
                <a:gd name="T42" fmla="*/ 0 w 1266"/>
                <a:gd name="T43" fmla="*/ 445 h 461"/>
                <a:gd name="T44" fmla="*/ 15 w 1266"/>
                <a:gd name="T45" fmla="*/ 461 h 461"/>
                <a:gd name="T46" fmla="*/ 56 w 1266"/>
                <a:gd name="T47" fmla="*/ 451 h 461"/>
                <a:gd name="T48" fmla="*/ 98 w 1266"/>
                <a:gd name="T49" fmla="*/ 439 h 461"/>
                <a:gd name="T50" fmla="*/ 140 w 1266"/>
                <a:gd name="T51" fmla="*/ 427 h 461"/>
                <a:gd name="T52" fmla="*/ 182 w 1266"/>
                <a:gd name="T53" fmla="*/ 414 h 461"/>
                <a:gd name="T54" fmla="*/ 223 w 1266"/>
                <a:gd name="T55" fmla="*/ 400 h 461"/>
                <a:gd name="T56" fmla="*/ 295 w 1266"/>
                <a:gd name="T57" fmla="*/ 377 h 461"/>
                <a:gd name="T58" fmla="*/ 380 w 1266"/>
                <a:gd name="T59" fmla="*/ 349 h 461"/>
                <a:gd name="T60" fmla="*/ 465 w 1266"/>
                <a:gd name="T61" fmla="*/ 322 h 461"/>
                <a:gd name="T62" fmla="*/ 551 w 1266"/>
                <a:gd name="T63" fmla="*/ 295 h 461"/>
                <a:gd name="T64" fmla="*/ 637 w 1266"/>
                <a:gd name="T65" fmla="*/ 268 h 461"/>
                <a:gd name="T66" fmla="*/ 720 w 1266"/>
                <a:gd name="T67" fmla="*/ 241 h 461"/>
                <a:gd name="T68" fmla="*/ 800 w 1266"/>
                <a:gd name="T69" fmla="*/ 215 h 461"/>
                <a:gd name="T70" fmla="*/ 878 w 1266"/>
                <a:gd name="T71" fmla="*/ 189 h 461"/>
                <a:gd name="T72" fmla="*/ 958 w 1266"/>
                <a:gd name="T73" fmla="*/ 163 h 461"/>
                <a:gd name="T74" fmla="*/ 1037 w 1266"/>
                <a:gd name="T75" fmla="*/ 137 h 461"/>
                <a:gd name="T76" fmla="*/ 1115 w 1266"/>
                <a:gd name="T77" fmla="*/ 111 h 461"/>
                <a:gd name="T78" fmla="*/ 1149 w 1266"/>
                <a:gd name="T79" fmla="*/ 100 h 461"/>
                <a:gd name="T80" fmla="*/ 1194 w 1266"/>
                <a:gd name="T81" fmla="*/ 87 h 461"/>
                <a:gd name="T82" fmla="*/ 1236 w 1266"/>
                <a:gd name="T83" fmla="*/ 67 h 461"/>
                <a:gd name="T84" fmla="*/ 1264 w 1266"/>
                <a:gd name="T85" fmla="*/ 43 h 461"/>
                <a:gd name="T86" fmla="*/ 1262 w 1266"/>
                <a:gd name="T87" fmla="*/ 13 h 461"/>
                <a:gd name="T88" fmla="*/ 1249 w 1266"/>
                <a:gd name="T89" fmla="*/ 1 h 461"/>
                <a:gd name="T90" fmla="*/ 1251 w 1266"/>
                <a:gd name="T91" fmla="*/ 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66" h="461">
                  <a:moveTo>
                    <a:pt x="1251" y="6"/>
                  </a:moveTo>
                  <a:lnTo>
                    <a:pt x="1261" y="20"/>
                  </a:lnTo>
                  <a:lnTo>
                    <a:pt x="1260" y="32"/>
                  </a:lnTo>
                  <a:lnTo>
                    <a:pt x="1251" y="43"/>
                  </a:lnTo>
                  <a:lnTo>
                    <a:pt x="1239" y="51"/>
                  </a:lnTo>
                  <a:lnTo>
                    <a:pt x="1224" y="59"/>
                  </a:lnTo>
                  <a:lnTo>
                    <a:pt x="1208" y="65"/>
                  </a:lnTo>
                  <a:lnTo>
                    <a:pt x="1194" y="69"/>
                  </a:lnTo>
                  <a:lnTo>
                    <a:pt x="1183" y="73"/>
                  </a:lnTo>
                  <a:lnTo>
                    <a:pt x="1166" y="79"/>
                  </a:lnTo>
                  <a:lnTo>
                    <a:pt x="1150" y="84"/>
                  </a:lnTo>
                  <a:lnTo>
                    <a:pt x="1133" y="89"/>
                  </a:lnTo>
                  <a:lnTo>
                    <a:pt x="1115" y="95"/>
                  </a:lnTo>
                  <a:lnTo>
                    <a:pt x="1099" y="100"/>
                  </a:lnTo>
                  <a:lnTo>
                    <a:pt x="1082" y="105"/>
                  </a:lnTo>
                  <a:lnTo>
                    <a:pt x="1065" y="111"/>
                  </a:lnTo>
                  <a:lnTo>
                    <a:pt x="1047" y="117"/>
                  </a:lnTo>
                  <a:lnTo>
                    <a:pt x="1021" y="125"/>
                  </a:lnTo>
                  <a:lnTo>
                    <a:pt x="996" y="134"/>
                  </a:lnTo>
                  <a:lnTo>
                    <a:pt x="969" y="142"/>
                  </a:lnTo>
                  <a:lnTo>
                    <a:pt x="944" y="150"/>
                  </a:lnTo>
                  <a:lnTo>
                    <a:pt x="917" y="158"/>
                  </a:lnTo>
                  <a:lnTo>
                    <a:pt x="892" y="166"/>
                  </a:lnTo>
                  <a:lnTo>
                    <a:pt x="865" y="174"/>
                  </a:lnTo>
                  <a:lnTo>
                    <a:pt x="839" y="182"/>
                  </a:lnTo>
                  <a:lnTo>
                    <a:pt x="813" y="190"/>
                  </a:lnTo>
                  <a:lnTo>
                    <a:pt x="787" y="200"/>
                  </a:lnTo>
                  <a:lnTo>
                    <a:pt x="760" y="208"/>
                  </a:lnTo>
                  <a:lnTo>
                    <a:pt x="735" y="216"/>
                  </a:lnTo>
                  <a:lnTo>
                    <a:pt x="709" y="224"/>
                  </a:lnTo>
                  <a:lnTo>
                    <a:pt x="682" y="232"/>
                  </a:lnTo>
                  <a:lnTo>
                    <a:pt x="657" y="240"/>
                  </a:lnTo>
                  <a:lnTo>
                    <a:pt x="630" y="248"/>
                  </a:lnTo>
                  <a:lnTo>
                    <a:pt x="604" y="256"/>
                  </a:lnTo>
                  <a:lnTo>
                    <a:pt x="577" y="264"/>
                  </a:lnTo>
                  <a:lnTo>
                    <a:pt x="551" y="272"/>
                  </a:lnTo>
                  <a:lnTo>
                    <a:pt x="524" y="280"/>
                  </a:lnTo>
                  <a:lnTo>
                    <a:pt x="498" y="288"/>
                  </a:lnTo>
                  <a:lnTo>
                    <a:pt x="471" y="296"/>
                  </a:lnTo>
                  <a:lnTo>
                    <a:pt x="445" y="304"/>
                  </a:lnTo>
                  <a:lnTo>
                    <a:pt x="419" y="313"/>
                  </a:lnTo>
                  <a:lnTo>
                    <a:pt x="393" y="321"/>
                  </a:lnTo>
                  <a:lnTo>
                    <a:pt x="366" y="329"/>
                  </a:lnTo>
                  <a:lnTo>
                    <a:pt x="340" y="337"/>
                  </a:lnTo>
                  <a:lnTo>
                    <a:pt x="313" y="344"/>
                  </a:lnTo>
                  <a:lnTo>
                    <a:pt x="287" y="352"/>
                  </a:lnTo>
                  <a:lnTo>
                    <a:pt x="260" y="360"/>
                  </a:lnTo>
                  <a:lnTo>
                    <a:pt x="234" y="368"/>
                  </a:lnTo>
                  <a:lnTo>
                    <a:pt x="207" y="376"/>
                  </a:lnTo>
                  <a:lnTo>
                    <a:pt x="190" y="382"/>
                  </a:lnTo>
                  <a:lnTo>
                    <a:pt x="171" y="386"/>
                  </a:lnTo>
                  <a:lnTo>
                    <a:pt x="154" y="392"/>
                  </a:lnTo>
                  <a:lnTo>
                    <a:pt x="137" y="397"/>
                  </a:lnTo>
                  <a:lnTo>
                    <a:pt x="118" y="402"/>
                  </a:lnTo>
                  <a:lnTo>
                    <a:pt x="101" y="408"/>
                  </a:lnTo>
                  <a:lnTo>
                    <a:pt x="83" y="413"/>
                  </a:lnTo>
                  <a:lnTo>
                    <a:pt x="65" y="419"/>
                  </a:lnTo>
                  <a:lnTo>
                    <a:pt x="57" y="421"/>
                  </a:lnTo>
                  <a:lnTo>
                    <a:pt x="49" y="424"/>
                  </a:lnTo>
                  <a:lnTo>
                    <a:pt x="41" y="427"/>
                  </a:lnTo>
                  <a:lnTo>
                    <a:pt x="34" y="430"/>
                  </a:lnTo>
                  <a:lnTo>
                    <a:pt x="26" y="434"/>
                  </a:lnTo>
                  <a:lnTo>
                    <a:pt x="18" y="436"/>
                  </a:lnTo>
                  <a:lnTo>
                    <a:pt x="10" y="439"/>
                  </a:lnTo>
                  <a:lnTo>
                    <a:pt x="3" y="440"/>
                  </a:lnTo>
                  <a:lnTo>
                    <a:pt x="0" y="445"/>
                  </a:lnTo>
                  <a:lnTo>
                    <a:pt x="2" y="452"/>
                  </a:lnTo>
                  <a:lnTo>
                    <a:pt x="8" y="459"/>
                  </a:lnTo>
                  <a:lnTo>
                    <a:pt x="15" y="461"/>
                  </a:lnTo>
                  <a:lnTo>
                    <a:pt x="29" y="458"/>
                  </a:lnTo>
                  <a:lnTo>
                    <a:pt x="42" y="454"/>
                  </a:lnTo>
                  <a:lnTo>
                    <a:pt x="56" y="451"/>
                  </a:lnTo>
                  <a:lnTo>
                    <a:pt x="70" y="447"/>
                  </a:lnTo>
                  <a:lnTo>
                    <a:pt x="84" y="444"/>
                  </a:lnTo>
                  <a:lnTo>
                    <a:pt x="98" y="439"/>
                  </a:lnTo>
                  <a:lnTo>
                    <a:pt x="112" y="436"/>
                  </a:lnTo>
                  <a:lnTo>
                    <a:pt x="127" y="431"/>
                  </a:lnTo>
                  <a:lnTo>
                    <a:pt x="140" y="427"/>
                  </a:lnTo>
                  <a:lnTo>
                    <a:pt x="154" y="423"/>
                  </a:lnTo>
                  <a:lnTo>
                    <a:pt x="168" y="419"/>
                  </a:lnTo>
                  <a:lnTo>
                    <a:pt x="182" y="414"/>
                  </a:lnTo>
                  <a:lnTo>
                    <a:pt x="196" y="409"/>
                  </a:lnTo>
                  <a:lnTo>
                    <a:pt x="210" y="405"/>
                  </a:lnTo>
                  <a:lnTo>
                    <a:pt x="223" y="400"/>
                  </a:lnTo>
                  <a:lnTo>
                    <a:pt x="237" y="395"/>
                  </a:lnTo>
                  <a:lnTo>
                    <a:pt x="266" y="386"/>
                  </a:lnTo>
                  <a:lnTo>
                    <a:pt x="295" y="377"/>
                  </a:lnTo>
                  <a:lnTo>
                    <a:pt x="324" y="368"/>
                  </a:lnTo>
                  <a:lnTo>
                    <a:pt x="351" y="359"/>
                  </a:lnTo>
                  <a:lnTo>
                    <a:pt x="380" y="349"/>
                  </a:lnTo>
                  <a:lnTo>
                    <a:pt x="409" y="340"/>
                  </a:lnTo>
                  <a:lnTo>
                    <a:pt x="438" y="331"/>
                  </a:lnTo>
                  <a:lnTo>
                    <a:pt x="465" y="322"/>
                  </a:lnTo>
                  <a:lnTo>
                    <a:pt x="494" y="314"/>
                  </a:lnTo>
                  <a:lnTo>
                    <a:pt x="523" y="304"/>
                  </a:lnTo>
                  <a:lnTo>
                    <a:pt x="551" y="295"/>
                  </a:lnTo>
                  <a:lnTo>
                    <a:pt x="580" y="286"/>
                  </a:lnTo>
                  <a:lnTo>
                    <a:pt x="608" y="277"/>
                  </a:lnTo>
                  <a:lnTo>
                    <a:pt x="637" y="268"/>
                  </a:lnTo>
                  <a:lnTo>
                    <a:pt x="665" y="258"/>
                  </a:lnTo>
                  <a:lnTo>
                    <a:pt x="694" y="249"/>
                  </a:lnTo>
                  <a:lnTo>
                    <a:pt x="720" y="241"/>
                  </a:lnTo>
                  <a:lnTo>
                    <a:pt x="747" y="232"/>
                  </a:lnTo>
                  <a:lnTo>
                    <a:pt x="773" y="224"/>
                  </a:lnTo>
                  <a:lnTo>
                    <a:pt x="800" y="215"/>
                  </a:lnTo>
                  <a:lnTo>
                    <a:pt x="826" y="207"/>
                  </a:lnTo>
                  <a:lnTo>
                    <a:pt x="853" y="197"/>
                  </a:lnTo>
                  <a:lnTo>
                    <a:pt x="878" y="189"/>
                  </a:lnTo>
                  <a:lnTo>
                    <a:pt x="905" y="180"/>
                  </a:lnTo>
                  <a:lnTo>
                    <a:pt x="931" y="172"/>
                  </a:lnTo>
                  <a:lnTo>
                    <a:pt x="958" y="163"/>
                  </a:lnTo>
                  <a:lnTo>
                    <a:pt x="984" y="155"/>
                  </a:lnTo>
                  <a:lnTo>
                    <a:pt x="1011" y="145"/>
                  </a:lnTo>
                  <a:lnTo>
                    <a:pt x="1037" y="137"/>
                  </a:lnTo>
                  <a:lnTo>
                    <a:pt x="1064" y="128"/>
                  </a:lnTo>
                  <a:lnTo>
                    <a:pt x="1089" y="120"/>
                  </a:lnTo>
                  <a:lnTo>
                    <a:pt x="1115" y="111"/>
                  </a:lnTo>
                  <a:lnTo>
                    <a:pt x="1125" y="109"/>
                  </a:lnTo>
                  <a:lnTo>
                    <a:pt x="1135" y="105"/>
                  </a:lnTo>
                  <a:lnTo>
                    <a:pt x="1149" y="100"/>
                  </a:lnTo>
                  <a:lnTo>
                    <a:pt x="1163" y="97"/>
                  </a:lnTo>
                  <a:lnTo>
                    <a:pt x="1178" y="91"/>
                  </a:lnTo>
                  <a:lnTo>
                    <a:pt x="1194" y="87"/>
                  </a:lnTo>
                  <a:lnTo>
                    <a:pt x="1209" y="80"/>
                  </a:lnTo>
                  <a:lnTo>
                    <a:pt x="1223" y="74"/>
                  </a:lnTo>
                  <a:lnTo>
                    <a:pt x="1236" y="67"/>
                  </a:lnTo>
                  <a:lnTo>
                    <a:pt x="1248" y="59"/>
                  </a:lnTo>
                  <a:lnTo>
                    <a:pt x="1257" y="51"/>
                  </a:lnTo>
                  <a:lnTo>
                    <a:pt x="1264" y="43"/>
                  </a:lnTo>
                  <a:lnTo>
                    <a:pt x="1266" y="32"/>
                  </a:lnTo>
                  <a:lnTo>
                    <a:pt x="1266" y="23"/>
                  </a:lnTo>
                  <a:lnTo>
                    <a:pt x="1262" y="13"/>
                  </a:lnTo>
                  <a:lnTo>
                    <a:pt x="1253" y="1"/>
                  </a:lnTo>
                  <a:lnTo>
                    <a:pt x="1250" y="0"/>
                  </a:lnTo>
                  <a:lnTo>
                    <a:pt x="1249" y="1"/>
                  </a:lnTo>
                  <a:lnTo>
                    <a:pt x="1249" y="4"/>
                  </a:lnTo>
                  <a:lnTo>
                    <a:pt x="1251" y="6"/>
                  </a:lnTo>
                  <a:lnTo>
                    <a:pt x="125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29" y="2655"/>
              <a:ext cx="356" cy="153"/>
            </a:xfrm>
            <a:custGeom>
              <a:avLst/>
              <a:gdLst>
                <a:gd name="T0" fmla="*/ 23 w 711"/>
                <a:gd name="T1" fmla="*/ 15 h 306"/>
                <a:gd name="T2" fmla="*/ 67 w 711"/>
                <a:gd name="T3" fmla="*/ 35 h 306"/>
                <a:gd name="T4" fmla="*/ 112 w 711"/>
                <a:gd name="T5" fmla="*/ 54 h 306"/>
                <a:gd name="T6" fmla="*/ 156 w 711"/>
                <a:gd name="T7" fmla="*/ 73 h 306"/>
                <a:gd name="T8" fmla="*/ 200 w 711"/>
                <a:gd name="T9" fmla="*/ 90 h 306"/>
                <a:gd name="T10" fmla="*/ 245 w 711"/>
                <a:gd name="T11" fmla="*/ 108 h 306"/>
                <a:gd name="T12" fmla="*/ 290 w 711"/>
                <a:gd name="T13" fmla="*/ 126 h 306"/>
                <a:gd name="T14" fmla="*/ 335 w 711"/>
                <a:gd name="T15" fmla="*/ 145 h 306"/>
                <a:gd name="T16" fmla="*/ 379 w 711"/>
                <a:gd name="T17" fmla="*/ 164 h 306"/>
                <a:gd name="T18" fmla="*/ 423 w 711"/>
                <a:gd name="T19" fmla="*/ 185 h 306"/>
                <a:gd name="T20" fmla="*/ 467 w 711"/>
                <a:gd name="T21" fmla="*/ 204 h 306"/>
                <a:gd name="T22" fmla="*/ 511 w 711"/>
                <a:gd name="T23" fmla="*/ 224 h 306"/>
                <a:gd name="T24" fmla="*/ 554 w 711"/>
                <a:gd name="T25" fmla="*/ 243 h 306"/>
                <a:gd name="T26" fmla="*/ 598 w 711"/>
                <a:gd name="T27" fmla="*/ 262 h 306"/>
                <a:gd name="T28" fmla="*/ 642 w 711"/>
                <a:gd name="T29" fmla="*/ 280 h 306"/>
                <a:gd name="T30" fmla="*/ 687 w 711"/>
                <a:gd name="T31" fmla="*/ 297 h 306"/>
                <a:gd name="T32" fmla="*/ 711 w 711"/>
                <a:gd name="T33" fmla="*/ 304 h 306"/>
                <a:gd name="T34" fmla="*/ 710 w 711"/>
                <a:gd name="T35" fmla="*/ 297 h 306"/>
                <a:gd name="T36" fmla="*/ 687 w 711"/>
                <a:gd name="T37" fmla="*/ 286 h 306"/>
                <a:gd name="T38" fmla="*/ 643 w 711"/>
                <a:gd name="T39" fmla="*/ 266 h 306"/>
                <a:gd name="T40" fmla="*/ 599 w 711"/>
                <a:gd name="T41" fmla="*/ 247 h 306"/>
                <a:gd name="T42" fmla="*/ 555 w 711"/>
                <a:gd name="T43" fmla="*/ 228 h 306"/>
                <a:gd name="T44" fmla="*/ 511 w 711"/>
                <a:gd name="T45" fmla="*/ 209 h 306"/>
                <a:gd name="T46" fmla="*/ 467 w 711"/>
                <a:gd name="T47" fmla="*/ 189 h 306"/>
                <a:gd name="T48" fmla="*/ 423 w 711"/>
                <a:gd name="T49" fmla="*/ 170 h 306"/>
                <a:gd name="T50" fmla="*/ 379 w 711"/>
                <a:gd name="T51" fmla="*/ 151 h 306"/>
                <a:gd name="T52" fmla="*/ 335 w 711"/>
                <a:gd name="T53" fmla="*/ 133 h 306"/>
                <a:gd name="T54" fmla="*/ 290 w 711"/>
                <a:gd name="T55" fmla="*/ 114 h 306"/>
                <a:gd name="T56" fmla="*/ 245 w 711"/>
                <a:gd name="T57" fmla="*/ 97 h 306"/>
                <a:gd name="T58" fmla="*/ 202 w 711"/>
                <a:gd name="T59" fmla="*/ 81 h 306"/>
                <a:gd name="T60" fmla="*/ 157 w 711"/>
                <a:gd name="T61" fmla="*/ 64 h 306"/>
                <a:gd name="T62" fmla="*/ 112 w 711"/>
                <a:gd name="T63" fmla="*/ 46 h 306"/>
                <a:gd name="T64" fmla="*/ 67 w 711"/>
                <a:gd name="T65" fmla="*/ 29 h 306"/>
                <a:gd name="T66" fmla="*/ 23 w 711"/>
                <a:gd name="T67" fmla="*/ 9 h 306"/>
                <a:gd name="T68" fmla="*/ 0 w 711"/>
                <a:gd name="T69" fmla="*/ 0 h 306"/>
                <a:gd name="T70" fmla="*/ 0 w 711"/>
                <a:gd name="T71" fmla="*/ 4 h 306"/>
                <a:gd name="T72" fmla="*/ 1 w 711"/>
                <a:gd name="T73" fmla="*/ 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1" h="306">
                  <a:moveTo>
                    <a:pt x="1" y="5"/>
                  </a:moveTo>
                  <a:lnTo>
                    <a:pt x="23" y="15"/>
                  </a:lnTo>
                  <a:lnTo>
                    <a:pt x="45" y="25"/>
                  </a:lnTo>
                  <a:lnTo>
                    <a:pt x="67" y="35"/>
                  </a:lnTo>
                  <a:lnTo>
                    <a:pt x="89" y="45"/>
                  </a:lnTo>
                  <a:lnTo>
                    <a:pt x="112" y="54"/>
                  </a:lnTo>
                  <a:lnTo>
                    <a:pt x="134" y="64"/>
                  </a:lnTo>
                  <a:lnTo>
                    <a:pt x="156" y="73"/>
                  </a:lnTo>
                  <a:lnTo>
                    <a:pt x="179" y="81"/>
                  </a:lnTo>
                  <a:lnTo>
                    <a:pt x="200" y="90"/>
                  </a:lnTo>
                  <a:lnTo>
                    <a:pt x="224" y="99"/>
                  </a:lnTo>
                  <a:lnTo>
                    <a:pt x="245" y="108"/>
                  </a:lnTo>
                  <a:lnTo>
                    <a:pt x="267" y="118"/>
                  </a:lnTo>
                  <a:lnTo>
                    <a:pt x="290" y="126"/>
                  </a:lnTo>
                  <a:lnTo>
                    <a:pt x="312" y="136"/>
                  </a:lnTo>
                  <a:lnTo>
                    <a:pt x="335" y="145"/>
                  </a:lnTo>
                  <a:lnTo>
                    <a:pt x="357" y="155"/>
                  </a:lnTo>
                  <a:lnTo>
                    <a:pt x="379" y="164"/>
                  </a:lnTo>
                  <a:lnTo>
                    <a:pt x="401" y="174"/>
                  </a:lnTo>
                  <a:lnTo>
                    <a:pt x="423" y="185"/>
                  </a:lnTo>
                  <a:lnTo>
                    <a:pt x="445" y="194"/>
                  </a:lnTo>
                  <a:lnTo>
                    <a:pt x="467" y="204"/>
                  </a:lnTo>
                  <a:lnTo>
                    <a:pt x="489" y="213"/>
                  </a:lnTo>
                  <a:lnTo>
                    <a:pt x="511" y="224"/>
                  </a:lnTo>
                  <a:lnTo>
                    <a:pt x="532" y="233"/>
                  </a:lnTo>
                  <a:lnTo>
                    <a:pt x="554" y="243"/>
                  </a:lnTo>
                  <a:lnTo>
                    <a:pt x="576" y="253"/>
                  </a:lnTo>
                  <a:lnTo>
                    <a:pt x="598" y="262"/>
                  </a:lnTo>
                  <a:lnTo>
                    <a:pt x="620" y="271"/>
                  </a:lnTo>
                  <a:lnTo>
                    <a:pt x="642" y="280"/>
                  </a:lnTo>
                  <a:lnTo>
                    <a:pt x="664" y="289"/>
                  </a:lnTo>
                  <a:lnTo>
                    <a:pt x="687" y="297"/>
                  </a:lnTo>
                  <a:lnTo>
                    <a:pt x="709" y="306"/>
                  </a:lnTo>
                  <a:lnTo>
                    <a:pt x="711" y="304"/>
                  </a:lnTo>
                  <a:lnTo>
                    <a:pt x="711" y="301"/>
                  </a:lnTo>
                  <a:lnTo>
                    <a:pt x="710" y="297"/>
                  </a:lnTo>
                  <a:lnTo>
                    <a:pt x="709" y="295"/>
                  </a:lnTo>
                  <a:lnTo>
                    <a:pt x="687" y="286"/>
                  </a:lnTo>
                  <a:lnTo>
                    <a:pt x="665" y="276"/>
                  </a:lnTo>
                  <a:lnTo>
                    <a:pt x="643" y="266"/>
                  </a:lnTo>
                  <a:lnTo>
                    <a:pt x="621" y="257"/>
                  </a:lnTo>
                  <a:lnTo>
                    <a:pt x="599" y="247"/>
                  </a:lnTo>
                  <a:lnTo>
                    <a:pt x="577" y="238"/>
                  </a:lnTo>
                  <a:lnTo>
                    <a:pt x="555" y="228"/>
                  </a:lnTo>
                  <a:lnTo>
                    <a:pt x="534" y="218"/>
                  </a:lnTo>
                  <a:lnTo>
                    <a:pt x="511" y="209"/>
                  </a:lnTo>
                  <a:lnTo>
                    <a:pt x="489" y="198"/>
                  </a:lnTo>
                  <a:lnTo>
                    <a:pt x="467" y="189"/>
                  </a:lnTo>
                  <a:lnTo>
                    <a:pt x="445" y="180"/>
                  </a:lnTo>
                  <a:lnTo>
                    <a:pt x="423" y="170"/>
                  </a:lnTo>
                  <a:lnTo>
                    <a:pt x="401" y="160"/>
                  </a:lnTo>
                  <a:lnTo>
                    <a:pt x="379" y="151"/>
                  </a:lnTo>
                  <a:lnTo>
                    <a:pt x="357" y="142"/>
                  </a:lnTo>
                  <a:lnTo>
                    <a:pt x="335" y="133"/>
                  </a:lnTo>
                  <a:lnTo>
                    <a:pt x="313" y="123"/>
                  </a:lnTo>
                  <a:lnTo>
                    <a:pt x="290" y="114"/>
                  </a:lnTo>
                  <a:lnTo>
                    <a:pt x="268" y="106"/>
                  </a:lnTo>
                  <a:lnTo>
                    <a:pt x="245" y="97"/>
                  </a:lnTo>
                  <a:lnTo>
                    <a:pt x="224" y="89"/>
                  </a:lnTo>
                  <a:lnTo>
                    <a:pt x="202" y="81"/>
                  </a:lnTo>
                  <a:lnTo>
                    <a:pt x="179" y="72"/>
                  </a:lnTo>
                  <a:lnTo>
                    <a:pt x="157" y="64"/>
                  </a:lnTo>
                  <a:lnTo>
                    <a:pt x="134" y="55"/>
                  </a:lnTo>
                  <a:lnTo>
                    <a:pt x="112" y="46"/>
                  </a:lnTo>
                  <a:lnTo>
                    <a:pt x="90" y="37"/>
                  </a:lnTo>
                  <a:lnTo>
                    <a:pt x="67" y="29"/>
                  </a:lnTo>
                  <a:lnTo>
                    <a:pt x="45" y="20"/>
                  </a:lnTo>
                  <a:lnTo>
                    <a:pt x="23" y="9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759" y="2801"/>
              <a:ext cx="53" cy="143"/>
            </a:xfrm>
            <a:custGeom>
              <a:avLst/>
              <a:gdLst>
                <a:gd name="T0" fmla="*/ 3 w 107"/>
                <a:gd name="T1" fmla="*/ 34 h 284"/>
                <a:gd name="T2" fmla="*/ 8 w 107"/>
                <a:gd name="T3" fmla="*/ 19 h 284"/>
                <a:gd name="T4" fmla="*/ 16 w 107"/>
                <a:gd name="T5" fmla="*/ 13 h 284"/>
                <a:gd name="T6" fmla="*/ 26 w 107"/>
                <a:gd name="T7" fmla="*/ 11 h 284"/>
                <a:gd name="T8" fmla="*/ 36 w 107"/>
                <a:gd name="T9" fmla="*/ 15 h 284"/>
                <a:gd name="T10" fmla="*/ 47 w 107"/>
                <a:gd name="T11" fmla="*/ 22 h 284"/>
                <a:gd name="T12" fmla="*/ 58 w 107"/>
                <a:gd name="T13" fmla="*/ 30 h 284"/>
                <a:gd name="T14" fmla="*/ 66 w 107"/>
                <a:gd name="T15" fmla="*/ 39 h 284"/>
                <a:gd name="T16" fmla="*/ 73 w 107"/>
                <a:gd name="T17" fmla="*/ 47 h 284"/>
                <a:gd name="T18" fmla="*/ 83 w 107"/>
                <a:gd name="T19" fmla="*/ 67 h 284"/>
                <a:gd name="T20" fmla="*/ 91 w 107"/>
                <a:gd name="T21" fmla="*/ 89 h 284"/>
                <a:gd name="T22" fmla="*/ 96 w 107"/>
                <a:gd name="T23" fmla="*/ 110 h 284"/>
                <a:gd name="T24" fmla="*/ 99 w 107"/>
                <a:gd name="T25" fmla="*/ 131 h 284"/>
                <a:gd name="T26" fmla="*/ 100 w 107"/>
                <a:gd name="T27" fmla="*/ 169 h 284"/>
                <a:gd name="T28" fmla="*/ 98 w 107"/>
                <a:gd name="T29" fmla="*/ 208 h 284"/>
                <a:gd name="T30" fmla="*/ 91 w 107"/>
                <a:gd name="T31" fmla="*/ 246 h 284"/>
                <a:gd name="T32" fmla="*/ 83 w 107"/>
                <a:gd name="T33" fmla="*/ 283 h 284"/>
                <a:gd name="T34" fmla="*/ 83 w 107"/>
                <a:gd name="T35" fmla="*/ 284 h 284"/>
                <a:gd name="T36" fmla="*/ 86 w 107"/>
                <a:gd name="T37" fmla="*/ 284 h 284"/>
                <a:gd name="T38" fmla="*/ 87 w 107"/>
                <a:gd name="T39" fmla="*/ 284 h 284"/>
                <a:gd name="T40" fmla="*/ 87 w 107"/>
                <a:gd name="T41" fmla="*/ 284 h 284"/>
                <a:gd name="T42" fmla="*/ 95 w 107"/>
                <a:gd name="T43" fmla="*/ 253 h 284"/>
                <a:gd name="T44" fmla="*/ 102 w 107"/>
                <a:gd name="T45" fmla="*/ 221 h 284"/>
                <a:gd name="T46" fmla="*/ 105 w 107"/>
                <a:gd name="T47" fmla="*/ 189 h 284"/>
                <a:gd name="T48" fmla="*/ 107 w 107"/>
                <a:gd name="T49" fmla="*/ 157 h 284"/>
                <a:gd name="T50" fmla="*/ 105 w 107"/>
                <a:gd name="T51" fmla="*/ 125 h 284"/>
                <a:gd name="T52" fmla="*/ 98 w 107"/>
                <a:gd name="T53" fmla="*/ 94 h 284"/>
                <a:gd name="T54" fmla="*/ 88 w 107"/>
                <a:gd name="T55" fmla="*/ 64 h 284"/>
                <a:gd name="T56" fmla="*/ 72 w 107"/>
                <a:gd name="T57" fmla="*/ 36 h 284"/>
                <a:gd name="T58" fmla="*/ 62 w 107"/>
                <a:gd name="T59" fmla="*/ 23 h 284"/>
                <a:gd name="T60" fmla="*/ 52 w 107"/>
                <a:gd name="T61" fmla="*/ 13 h 284"/>
                <a:gd name="T62" fmla="*/ 41 w 107"/>
                <a:gd name="T63" fmla="*/ 4 h 284"/>
                <a:gd name="T64" fmla="*/ 30 w 107"/>
                <a:gd name="T65" fmla="*/ 0 h 284"/>
                <a:gd name="T66" fmla="*/ 20 w 107"/>
                <a:gd name="T67" fmla="*/ 0 h 284"/>
                <a:gd name="T68" fmla="*/ 12 w 107"/>
                <a:gd name="T69" fmla="*/ 4 h 284"/>
                <a:gd name="T70" fmla="*/ 5 w 107"/>
                <a:gd name="T71" fmla="*/ 15 h 284"/>
                <a:gd name="T72" fmla="*/ 0 w 107"/>
                <a:gd name="T73" fmla="*/ 33 h 284"/>
                <a:gd name="T74" fmla="*/ 0 w 107"/>
                <a:gd name="T75" fmla="*/ 34 h 284"/>
                <a:gd name="T76" fmla="*/ 1 w 107"/>
                <a:gd name="T77" fmla="*/ 34 h 284"/>
                <a:gd name="T78" fmla="*/ 3 w 107"/>
                <a:gd name="T79" fmla="*/ 34 h 284"/>
                <a:gd name="T80" fmla="*/ 3 w 107"/>
                <a:gd name="T81" fmla="*/ 34 h 284"/>
                <a:gd name="T82" fmla="*/ 3 w 107"/>
                <a:gd name="T83" fmla="*/ 3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84">
                  <a:moveTo>
                    <a:pt x="3" y="34"/>
                  </a:moveTo>
                  <a:lnTo>
                    <a:pt x="8" y="19"/>
                  </a:lnTo>
                  <a:lnTo>
                    <a:pt x="16" y="13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22"/>
                  </a:lnTo>
                  <a:lnTo>
                    <a:pt x="58" y="30"/>
                  </a:lnTo>
                  <a:lnTo>
                    <a:pt x="66" y="39"/>
                  </a:lnTo>
                  <a:lnTo>
                    <a:pt x="73" y="47"/>
                  </a:lnTo>
                  <a:lnTo>
                    <a:pt x="83" y="67"/>
                  </a:lnTo>
                  <a:lnTo>
                    <a:pt x="91" y="89"/>
                  </a:lnTo>
                  <a:lnTo>
                    <a:pt x="96" y="110"/>
                  </a:lnTo>
                  <a:lnTo>
                    <a:pt x="99" y="131"/>
                  </a:lnTo>
                  <a:lnTo>
                    <a:pt x="100" y="169"/>
                  </a:lnTo>
                  <a:lnTo>
                    <a:pt x="98" y="208"/>
                  </a:lnTo>
                  <a:lnTo>
                    <a:pt x="91" y="246"/>
                  </a:lnTo>
                  <a:lnTo>
                    <a:pt x="83" y="283"/>
                  </a:lnTo>
                  <a:lnTo>
                    <a:pt x="83" y="284"/>
                  </a:lnTo>
                  <a:lnTo>
                    <a:pt x="86" y="284"/>
                  </a:lnTo>
                  <a:lnTo>
                    <a:pt x="87" y="284"/>
                  </a:lnTo>
                  <a:lnTo>
                    <a:pt x="87" y="284"/>
                  </a:lnTo>
                  <a:lnTo>
                    <a:pt x="95" y="253"/>
                  </a:lnTo>
                  <a:lnTo>
                    <a:pt x="102" y="221"/>
                  </a:lnTo>
                  <a:lnTo>
                    <a:pt x="105" y="189"/>
                  </a:lnTo>
                  <a:lnTo>
                    <a:pt x="107" y="157"/>
                  </a:lnTo>
                  <a:lnTo>
                    <a:pt x="105" y="125"/>
                  </a:lnTo>
                  <a:lnTo>
                    <a:pt x="98" y="94"/>
                  </a:lnTo>
                  <a:lnTo>
                    <a:pt x="88" y="64"/>
                  </a:lnTo>
                  <a:lnTo>
                    <a:pt x="72" y="36"/>
                  </a:lnTo>
                  <a:lnTo>
                    <a:pt x="62" y="23"/>
                  </a:lnTo>
                  <a:lnTo>
                    <a:pt x="52" y="13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5" y="15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59" y="2671"/>
              <a:ext cx="443" cy="194"/>
            </a:xfrm>
            <a:custGeom>
              <a:avLst/>
              <a:gdLst>
                <a:gd name="T0" fmla="*/ 25 w 886"/>
                <a:gd name="T1" fmla="*/ 20 h 388"/>
                <a:gd name="T2" fmla="*/ 75 w 886"/>
                <a:gd name="T3" fmla="*/ 49 h 388"/>
                <a:gd name="T4" fmla="*/ 128 w 886"/>
                <a:gd name="T5" fmla="*/ 74 h 388"/>
                <a:gd name="T6" fmla="*/ 184 w 886"/>
                <a:gd name="T7" fmla="*/ 97 h 388"/>
                <a:gd name="T8" fmla="*/ 239 w 886"/>
                <a:gd name="T9" fmla="*/ 118 h 388"/>
                <a:gd name="T10" fmla="*/ 294 w 886"/>
                <a:gd name="T11" fmla="*/ 139 h 388"/>
                <a:gd name="T12" fmla="*/ 350 w 886"/>
                <a:gd name="T13" fmla="*/ 158 h 388"/>
                <a:gd name="T14" fmla="*/ 405 w 886"/>
                <a:gd name="T15" fmla="*/ 179 h 388"/>
                <a:gd name="T16" fmla="*/ 460 w 886"/>
                <a:gd name="T17" fmla="*/ 201 h 388"/>
                <a:gd name="T18" fmla="*/ 518 w 886"/>
                <a:gd name="T19" fmla="*/ 224 h 388"/>
                <a:gd name="T20" fmla="*/ 574 w 886"/>
                <a:gd name="T21" fmla="*/ 247 h 388"/>
                <a:gd name="T22" fmla="*/ 632 w 886"/>
                <a:gd name="T23" fmla="*/ 270 h 388"/>
                <a:gd name="T24" fmla="*/ 689 w 886"/>
                <a:gd name="T25" fmla="*/ 294 h 388"/>
                <a:gd name="T26" fmla="*/ 744 w 886"/>
                <a:gd name="T27" fmla="*/ 320 h 388"/>
                <a:gd name="T28" fmla="*/ 800 w 886"/>
                <a:gd name="T29" fmla="*/ 346 h 388"/>
                <a:gd name="T30" fmla="*/ 855 w 886"/>
                <a:gd name="T31" fmla="*/ 374 h 388"/>
                <a:gd name="T32" fmla="*/ 883 w 886"/>
                <a:gd name="T33" fmla="*/ 388 h 388"/>
                <a:gd name="T34" fmla="*/ 886 w 886"/>
                <a:gd name="T35" fmla="*/ 384 h 388"/>
                <a:gd name="T36" fmla="*/ 860 w 886"/>
                <a:gd name="T37" fmla="*/ 369 h 388"/>
                <a:gd name="T38" fmla="*/ 807 w 886"/>
                <a:gd name="T39" fmla="*/ 342 h 388"/>
                <a:gd name="T40" fmla="*/ 754 w 886"/>
                <a:gd name="T41" fmla="*/ 316 h 388"/>
                <a:gd name="T42" fmla="*/ 700 w 886"/>
                <a:gd name="T43" fmla="*/ 291 h 388"/>
                <a:gd name="T44" fmla="*/ 646 w 886"/>
                <a:gd name="T45" fmla="*/ 268 h 388"/>
                <a:gd name="T46" fmla="*/ 591 w 886"/>
                <a:gd name="T47" fmla="*/ 245 h 388"/>
                <a:gd name="T48" fmla="*/ 536 w 886"/>
                <a:gd name="T49" fmla="*/ 223 h 388"/>
                <a:gd name="T50" fmla="*/ 481 w 886"/>
                <a:gd name="T51" fmla="*/ 201 h 388"/>
                <a:gd name="T52" fmla="*/ 426 w 886"/>
                <a:gd name="T53" fmla="*/ 180 h 388"/>
                <a:gd name="T54" fmla="*/ 368 w 886"/>
                <a:gd name="T55" fmla="*/ 158 h 388"/>
                <a:gd name="T56" fmla="*/ 311 w 886"/>
                <a:gd name="T57" fmla="*/ 139 h 388"/>
                <a:gd name="T58" fmla="*/ 253 w 886"/>
                <a:gd name="T59" fmla="*/ 118 h 388"/>
                <a:gd name="T60" fmla="*/ 195 w 886"/>
                <a:gd name="T61" fmla="*/ 96 h 388"/>
                <a:gd name="T62" fmla="*/ 138 w 886"/>
                <a:gd name="T63" fmla="*/ 72 h 388"/>
                <a:gd name="T64" fmla="*/ 82 w 886"/>
                <a:gd name="T65" fmla="*/ 45 h 388"/>
                <a:gd name="T66" fmla="*/ 29 w 886"/>
                <a:gd name="T67" fmla="*/ 17 h 388"/>
                <a:gd name="T68" fmla="*/ 3 w 886"/>
                <a:gd name="T69" fmla="*/ 0 h 388"/>
                <a:gd name="T70" fmla="*/ 0 w 886"/>
                <a:gd name="T71" fmla="*/ 3 h 388"/>
                <a:gd name="T72" fmla="*/ 0 w 886"/>
                <a:gd name="T73" fmla="*/ 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388">
                  <a:moveTo>
                    <a:pt x="0" y="4"/>
                  </a:moveTo>
                  <a:lnTo>
                    <a:pt x="25" y="20"/>
                  </a:lnTo>
                  <a:lnTo>
                    <a:pt x="50" y="35"/>
                  </a:lnTo>
                  <a:lnTo>
                    <a:pt x="75" y="49"/>
                  </a:lnTo>
                  <a:lnTo>
                    <a:pt x="102" y="61"/>
                  </a:lnTo>
                  <a:lnTo>
                    <a:pt x="128" y="74"/>
                  </a:lnTo>
                  <a:lnTo>
                    <a:pt x="156" y="86"/>
                  </a:lnTo>
                  <a:lnTo>
                    <a:pt x="184" y="97"/>
                  </a:lnTo>
                  <a:lnTo>
                    <a:pt x="211" y="108"/>
                  </a:lnTo>
                  <a:lnTo>
                    <a:pt x="239" y="118"/>
                  </a:lnTo>
                  <a:lnTo>
                    <a:pt x="267" y="128"/>
                  </a:lnTo>
                  <a:lnTo>
                    <a:pt x="294" y="139"/>
                  </a:lnTo>
                  <a:lnTo>
                    <a:pt x="322" y="148"/>
                  </a:lnTo>
                  <a:lnTo>
                    <a:pt x="350" y="158"/>
                  </a:lnTo>
                  <a:lnTo>
                    <a:pt x="377" y="169"/>
                  </a:lnTo>
                  <a:lnTo>
                    <a:pt x="405" y="179"/>
                  </a:lnTo>
                  <a:lnTo>
                    <a:pt x="432" y="189"/>
                  </a:lnTo>
                  <a:lnTo>
                    <a:pt x="460" y="201"/>
                  </a:lnTo>
                  <a:lnTo>
                    <a:pt x="489" y="212"/>
                  </a:lnTo>
                  <a:lnTo>
                    <a:pt x="518" y="224"/>
                  </a:lnTo>
                  <a:lnTo>
                    <a:pt x="546" y="236"/>
                  </a:lnTo>
                  <a:lnTo>
                    <a:pt x="574" y="247"/>
                  </a:lnTo>
                  <a:lnTo>
                    <a:pt x="603" y="259"/>
                  </a:lnTo>
                  <a:lnTo>
                    <a:pt x="632" y="270"/>
                  </a:lnTo>
                  <a:lnTo>
                    <a:pt x="660" y="283"/>
                  </a:lnTo>
                  <a:lnTo>
                    <a:pt x="689" y="294"/>
                  </a:lnTo>
                  <a:lnTo>
                    <a:pt x="716" y="307"/>
                  </a:lnTo>
                  <a:lnTo>
                    <a:pt x="744" y="320"/>
                  </a:lnTo>
                  <a:lnTo>
                    <a:pt x="772" y="333"/>
                  </a:lnTo>
                  <a:lnTo>
                    <a:pt x="800" y="346"/>
                  </a:lnTo>
                  <a:lnTo>
                    <a:pt x="827" y="360"/>
                  </a:lnTo>
                  <a:lnTo>
                    <a:pt x="855" y="374"/>
                  </a:lnTo>
                  <a:lnTo>
                    <a:pt x="882" y="388"/>
                  </a:lnTo>
                  <a:lnTo>
                    <a:pt x="883" y="388"/>
                  </a:lnTo>
                  <a:lnTo>
                    <a:pt x="885" y="385"/>
                  </a:lnTo>
                  <a:lnTo>
                    <a:pt x="886" y="384"/>
                  </a:lnTo>
                  <a:lnTo>
                    <a:pt x="886" y="383"/>
                  </a:lnTo>
                  <a:lnTo>
                    <a:pt x="860" y="369"/>
                  </a:lnTo>
                  <a:lnTo>
                    <a:pt x="834" y="355"/>
                  </a:lnTo>
                  <a:lnTo>
                    <a:pt x="807" y="342"/>
                  </a:lnTo>
                  <a:lnTo>
                    <a:pt x="781" y="329"/>
                  </a:lnTo>
                  <a:lnTo>
                    <a:pt x="754" y="316"/>
                  </a:lnTo>
                  <a:lnTo>
                    <a:pt x="728" y="303"/>
                  </a:lnTo>
                  <a:lnTo>
                    <a:pt x="700" y="291"/>
                  </a:lnTo>
                  <a:lnTo>
                    <a:pt x="674" y="279"/>
                  </a:lnTo>
                  <a:lnTo>
                    <a:pt x="646" y="268"/>
                  </a:lnTo>
                  <a:lnTo>
                    <a:pt x="618" y="256"/>
                  </a:lnTo>
                  <a:lnTo>
                    <a:pt x="591" y="245"/>
                  </a:lnTo>
                  <a:lnTo>
                    <a:pt x="564" y="234"/>
                  </a:lnTo>
                  <a:lnTo>
                    <a:pt x="536" y="223"/>
                  </a:lnTo>
                  <a:lnTo>
                    <a:pt x="509" y="212"/>
                  </a:lnTo>
                  <a:lnTo>
                    <a:pt x="481" y="201"/>
                  </a:lnTo>
                  <a:lnTo>
                    <a:pt x="453" y="191"/>
                  </a:lnTo>
                  <a:lnTo>
                    <a:pt x="426" y="180"/>
                  </a:lnTo>
                  <a:lnTo>
                    <a:pt x="397" y="169"/>
                  </a:lnTo>
                  <a:lnTo>
                    <a:pt x="368" y="158"/>
                  </a:lnTo>
                  <a:lnTo>
                    <a:pt x="339" y="149"/>
                  </a:lnTo>
                  <a:lnTo>
                    <a:pt x="311" y="139"/>
                  </a:lnTo>
                  <a:lnTo>
                    <a:pt x="282" y="128"/>
                  </a:lnTo>
                  <a:lnTo>
                    <a:pt x="253" y="118"/>
                  </a:lnTo>
                  <a:lnTo>
                    <a:pt x="224" y="106"/>
                  </a:lnTo>
                  <a:lnTo>
                    <a:pt x="195" y="96"/>
                  </a:lnTo>
                  <a:lnTo>
                    <a:pt x="166" y="85"/>
                  </a:lnTo>
                  <a:lnTo>
                    <a:pt x="138" y="72"/>
                  </a:lnTo>
                  <a:lnTo>
                    <a:pt x="110" y="59"/>
                  </a:lnTo>
                  <a:lnTo>
                    <a:pt x="82" y="45"/>
                  </a:lnTo>
                  <a:lnTo>
                    <a:pt x="56" y="32"/>
                  </a:lnTo>
                  <a:lnTo>
                    <a:pt x="29" y="17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08" y="2546"/>
              <a:ext cx="483" cy="190"/>
            </a:xfrm>
            <a:custGeom>
              <a:avLst/>
              <a:gdLst>
                <a:gd name="T0" fmla="*/ 33 w 966"/>
                <a:gd name="T1" fmla="*/ 8 h 381"/>
                <a:gd name="T2" fmla="*/ 101 w 966"/>
                <a:gd name="T3" fmla="*/ 21 h 381"/>
                <a:gd name="T4" fmla="*/ 169 w 966"/>
                <a:gd name="T5" fmla="*/ 35 h 381"/>
                <a:gd name="T6" fmla="*/ 236 w 966"/>
                <a:gd name="T7" fmla="*/ 50 h 381"/>
                <a:gd name="T8" fmla="*/ 304 w 966"/>
                <a:gd name="T9" fmla="*/ 65 h 381"/>
                <a:gd name="T10" fmla="*/ 371 w 966"/>
                <a:gd name="T11" fmla="*/ 80 h 381"/>
                <a:gd name="T12" fmla="*/ 438 w 966"/>
                <a:gd name="T13" fmla="*/ 95 h 381"/>
                <a:gd name="T14" fmla="*/ 506 w 966"/>
                <a:gd name="T15" fmla="*/ 110 h 381"/>
                <a:gd name="T16" fmla="*/ 554 w 966"/>
                <a:gd name="T17" fmla="*/ 120 h 381"/>
                <a:gd name="T18" fmla="*/ 585 w 966"/>
                <a:gd name="T19" fmla="*/ 126 h 381"/>
                <a:gd name="T20" fmla="*/ 617 w 966"/>
                <a:gd name="T21" fmla="*/ 133 h 381"/>
                <a:gd name="T22" fmla="*/ 648 w 966"/>
                <a:gd name="T23" fmla="*/ 139 h 381"/>
                <a:gd name="T24" fmla="*/ 678 w 966"/>
                <a:gd name="T25" fmla="*/ 146 h 381"/>
                <a:gd name="T26" fmla="*/ 708 w 966"/>
                <a:gd name="T27" fmla="*/ 152 h 381"/>
                <a:gd name="T28" fmla="*/ 739 w 966"/>
                <a:gd name="T29" fmla="*/ 161 h 381"/>
                <a:gd name="T30" fmla="*/ 769 w 966"/>
                <a:gd name="T31" fmla="*/ 167 h 381"/>
                <a:gd name="T32" fmla="*/ 799 w 966"/>
                <a:gd name="T33" fmla="*/ 177 h 381"/>
                <a:gd name="T34" fmla="*/ 827 w 966"/>
                <a:gd name="T35" fmla="*/ 185 h 381"/>
                <a:gd name="T36" fmla="*/ 857 w 966"/>
                <a:gd name="T37" fmla="*/ 193 h 381"/>
                <a:gd name="T38" fmla="*/ 886 w 966"/>
                <a:gd name="T39" fmla="*/ 203 h 381"/>
                <a:gd name="T40" fmla="*/ 915 w 966"/>
                <a:gd name="T41" fmla="*/ 216 h 381"/>
                <a:gd name="T42" fmla="*/ 939 w 966"/>
                <a:gd name="T43" fmla="*/ 232 h 381"/>
                <a:gd name="T44" fmla="*/ 957 w 966"/>
                <a:gd name="T45" fmla="*/ 255 h 381"/>
                <a:gd name="T46" fmla="*/ 961 w 966"/>
                <a:gd name="T47" fmla="*/ 290 h 381"/>
                <a:gd name="T48" fmla="*/ 954 w 966"/>
                <a:gd name="T49" fmla="*/ 328 h 381"/>
                <a:gd name="T50" fmla="*/ 942 w 966"/>
                <a:gd name="T51" fmla="*/ 359 h 381"/>
                <a:gd name="T52" fmla="*/ 933 w 966"/>
                <a:gd name="T53" fmla="*/ 376 h 381"/>
                <a:gd name="T54" fmla="*/ 936 w 966"/>
                <a:gd name="T55" fmla="*/ 381 h 381"/>
                <a:gd name="T56" fmla="*/ 946 w 966"/>
                <a:gd name="T57" fmla="*/ 363 h 381"/>
                <a:gd name="T58" fmla="*/ 961 w 966"/>
                <a:gd name="T59" fmla="*/ 325 h 381"/>
                <a:gd name="T60" fmla="*/ 966 w 966"/>
                <a:gd name="T61" fmla="*/ 287 h 381"/>
                <a:gd name="T62" fmla="*/ 960 w 966"/>
                <a:gd name="T63" fmla="*/ 249 h 381"/>
                <a:gd name="T64" fmla="*/ 944 w 966"/>
                <a:gd name="T65" fmla="*/ 222 h 381"/>
                <a:gd name="T66" fmla="*/ 922 w 966"/>
                <a:gd name="T67" fmla="*/ 205 h 381"/>
                <a:gd name="T68" fmla="*/ 893 w 966"/>
                <a:gd name="T69" fmla="*/ 193 h 381"/>
                <a:gd name="T70" fmla="*/ 867 w 966"/>
                <a:gd name="T71" fmla="*/ 184 h 381"/>
                <a:gd name="T72" fmla="*/ 836 w 966"/>
                <a:gd name="T73" fmla="*/ 173 h 381"/>
                <a:gd name="T74" fmla="*/ 795 w 966"/>
                <a:gd name="T75" fmla="*/ 162 h 381"/>
                <a:gd name="T76" fmla="*/ 754 w 966"/>
                <a:gd name="T77" fmla="*/ 150 h 381"/>
                <a:gd name="T78" fmla="*/ 712 w 966"/>
                <a:gd name="T79" fmla="*/ 140 h 381"/>
                <a:gd name="T80" fmla="*/ 670 w 966"/>
                <a:gd name="T81" fmla="*/ 131 h 381"/>
                <a:gd name="T82" fmla="*/ 627 w 966"/>
                <a:gd name="T83" fmla="*/ 121 h 381"/>
                <a:gd name="T84" fmla="*/ 584 w 966"/>
                <a:gd name="T85" fmla="*/ 113 h 381"/>
                <a:gd name="T86" fmla="*/ 542 w 966"/>
                <a:gd name="T87" fmla="*/ 104 h 381"/>
                <a:gd name="T88" fmla="*/ 498 w 966"/>
                <a:gd name="T89" fmla="*/ 96 h 381"/>
                <a:gd name="T90" fmla="*/ 455 w 966"/>
                <a:gd name="T91" fmla="*/ 88 h 381"/>
                <a:gd name="T92" fmla="*/ 413 w 966"/>
                <a:gd name="T93" fmla="*/ 81 h 381"/>
                <a:gd name="T94" fmla="*/ 370 w 966"/>
                <a:gd name="T95" fmla="*/ 73 h 381"/>
                <a:gd name="T96" fmla="*/ 326 w 966"/>
                <a:gd name="T97" fmla="*/ 64 h 381"/>
                <a:gd name="T98" fmla="*/ 282 w 966"/>
                <a:gd name="T99" fmla="*/ 56 h 381"/>
                <a:gd name="T100" fmla="*/ 240 w 966"/>
                <a:gd name="T101" fmla="*/ 46 h 381"/>
                <a:gd name="T102" fmla="*/ 196 w 966"/>
                <a:gd name="T103" fmla="*/ 37 h 381"/>
                <a:gd name="T104" fmla="*/ 152 w 966"/>
                <a:gd name="T105" fmla="*/ 28 h 381"/>
                <a:gd name="T106" fmla="*/ 108 w 966"/>
                <a:gd name="T107" fmla="*/ 19 h 381"/>
                <a:gd name="T108" fmla="*/ 66 w 966"/>
                <a:gd name="T109" fmla="*/ 11 h 381"/>
                <a:gd name="T110" fmla="*/ 22 w 966"/>
                <a:gd name="T111" fmla="*/ 4 h 381"/>
                <a:gd name="T112" fmla="*/ 0 w 966"/>
                <a:gd name="T113" fmla="*/ 0 h 381"/>
                <a:gd name="T114" fmla="*/ 0 w 966"/>
                <a:gd name="T115" fmla="*/ 3 h 381"/>
                <a:gd name="T116" fmla="*/ 0 w 966"/>
                <a:gd name="T117" fmla="*/ 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6" h="381">
                  <a:moveTo>
                    <a:pt x="0" y="3"/>
                  </a:moveTo>
                  <a:lnTo>
                    <a:pt x="33" y="8"/>
                  </a:lnTo>
                  <a:lnTo>
                    <a:pt x="68" y="14"/>
                  </a:lnTo>
                  <a:lnTo>
                    <a:pt x="101" y="21"/>
                  </a:lnTo>
                  <a:lnTo>
                    <a:pt x="135" y="28"/>
                  </a:lnTo>
                  <a:lnTo>
                    <a:pt x="169" y="35"/>
                  </a:lnTo>
                  <a:lnTo>
                    <a:pt x="203" y="42"/>
                  </a:lnTo>
                  <a:lnTo>
                    <a:pt x="236" y="50"/>
                  </a:lnTo>
                  <a:lnTo>
                    <a:pt x="270" y="57"/>
                  </a:lnTo>
                  <a:lnTo>
                    <a:pt x="304" y="65"/>
                  </a:lnTo>
                  <a:lnTo>
                    <a:pt x="338" y="73"/>
                  </a:lnTo>
                  <a:lnTo>
                    <a:pt x="371" y="80"/>
                  </a:lnTo>
                  <a:lnTo>
                    <a:pt x="404" y="88"/>
                  </a:lnTo>
                  <a:lnTo>
                    <a:pt x="438" y="95"/>
                  </a:lnTo>
                  <a:lnTo>
                    <a:pt x="472" y="103"/>
                  </a:lnTo>
                  <a:lnTo>
                    <a:pt x="506" y="110"/>
                  </a:lnTo>
                  <a:lnTo>
                    <a:pt x="539" y="117"/>
                  </a:lnTo>
                  <a:lnTo>
                    <a:pt x="554" y="120"/>
                  </a:lnTo>
                  <a:lnTo>
                    <a:pt x="570" y="122"/>
                  </a:lnTo>
                  <a:lnTo>
                    <a:pt x="585" y="126"/>
                  </a:lnTo>
                  <a:lnTo>
                    <a:pt x="602" y="129"/>
                  </a:lnTo>
                  <a:lnTo>
                    <a:pt x="617" y="133"/>
                  </a:lnTo>
                  <a:lnTo>
                    <a:pt x="631" y="135"/>
                  </a:lnTo>
                  <a:lnTo>
                    <a:pt x="648" y="139"/>
                  </a:lnTo>
                  <a:lnTo>
                    <a:pt x="663" y="142"/>
                  </a:lnTo>
                  <a:lnTo>
                    <a:pt x="678" y="146"/>
                  </a:lnTo>
                  <a:lnTo>
                    <a:pt x="693" y="149"/>
                  </a:lnTo>
                  <a:lnTo>
                    <a:pt x="708" y="152"/>
                  </a:lnTo>
                  <a:lnTo>
                    <a:pt x="723" y="156"/>
                  </a:lnTo>
                  <a:lnTo>
                    <a:pt x="739" y="161"/>
                  </a:lnTo>
                  <a:lnTo>
                    <a:pt x="754" y="164"/>
                  </a:lnTo>
                  <a:lnTo>
                    <a:pt x="769" y="167"/>
                  </a:lnTo>
                  <a:lnTo>
                    <a:pt x="784" y="172"/>
                  </a:lnTo>
                  <a:lnTo>
                    <a:pt x="799" y="177"/>
                  </a:lnTo>
                  <a:lnTo>
                    <a:pt x="812" y="180"/>
                  </a:lnTo>
                  <a:lnTo>
                    <a:pt x="827" y="185"/>
                  </a:lnTo>
                  <a:lnTo>
                    <a:pt x="842" y="188"/>
                  </a:lnTo>
                  <a:lnTo>
                    <a:pt x="857" y="193"/>
                  </a:lnTo>
                  <a:lnTo>
                    <a:pt x="871" y="197"/>
                  </a:lnTo>
                  <a:lnTo>
                    <a:pt x="886" y="203"/>
                  </a:lnTo>
                  <a:lnTo>
                    <a:pt x="900" y="209"/>
                  </a:lnTo>
                  <a:lnTo>
                    <a:pt x="915" y="216"/>
                  </a:lnTo>
                  <a:lnTo>
                    <a:pt x="928" y="223"/>
                  </a:lnTo>
                  <a:lnTo>
                    <a:pt x="939" y="232"/>
                  </a:lnTo>
                  <a:lnTo>
                    <a:pt x="950" y="242"/>
                  </a:lnTo>
                  <a:lnTo>
                    <a:pt x="957" y="255"/>
                  </a:lnTo>
                  <a:lnTo>
                    <a:pt x="961" y="270"/>
                  </a:lnTo>
                  <a:lnTo>
                    <a:pt x="961" y="290"/>
                  </a:lnTo>
                  <a:lnTo>
                    <a:pt x="959" y="311"/>
                  </a:lnTo>
                  <a:lnTo>
                    <a:pt x="954" y="328"/>
                  </a:lnTo>
                  <a:lnTo>
                    <a:pt x="948" y="344"/>
                  </a:lnTo>
                  <a:lnTo>
                    <a:pt x="942" y="359"/>
                  </a:lnTo>
                  <a:lnTo>
                    <a:pt x="933" y="375"/>
                  </a:lnTo>
                  <a:lnTo>
                    <a:pt x="933" y="376"/>
                  </a:lnTo>
                  <a:lnTo>
                    <a:pt x="935" y="379"/>
                  </a:lnTo>
                  <a:lnTo>
                    <a:pt x="936" y="381"/>
                  </a:lnTo>
                  <a:lnTo>
                    <a:pt x="937" y="381"/>
                  </a:lnTo>
                  <a:lnTo>
                    <a:pt x="946" y="363"/>
                  </a:lnTo>
                  <a:lnTo>
                    <a:pt x="954" y="345"/>
                  </a:lnTo>
                  <a:lnTo>
                    <a:pt x="961" y="325"/>
                  </a:lnTo>
                  <a:lnTo>
                    <a:pt x="965" y="307"/>
                  </a:lnTo>
                  <a:lnTo>
                    <a:pt x="966" y="287"/>
                  </a:lnTo>
                  <a:lnTo>
                    <a:pt x="965" y="268"/>
                  </a:lnTo>
                  <a:lnTo>
                    <a:pt x="960" y="249"/>
                  </a:lnTo>
                  <a:lnTo>
                    <a:pt x="952" y="231"/>
                  </a:lnTo>
                  <a:lnTo>
                    <a:pt x="944" y="222"/>
                  </a:lnTo>
                  <a:lnTo>
                    <a:pt x="933" y="212"/>
                  </a:lnTo>
                  <a:lnTo>
                    <a:pt x="922" y="205"/>
                  </a:lnTo>
                  <a:lnTo>
                    <a:pt x="908" y="199"/>
                  </a:lnTo>
                  <a:lnTo>
                    <a:pt x="893" y="193"/>
                  </a:lnTo>
                  <a:lnTo>
                    <a:pt x="879" y="188"/>
                  </a:lnTo>
                  <a:lnTo>
                    <a:pt x="867" y="184"/>
                  </a:lnTo>
                  <a:lnTo>
                    <a:pt x="855" y="180"/>
                  </a:lnTo>
                  <a:lnTo>
                    <a:pt x="836" y="173"/>
                  </a:lnTo>
                  <a:lnTo>
                    <a:pt x="815" y="167"/>
                  </a:lnTo>
                  <a:lnTo>
                    <a:pt x="795" y="162"/>
                  </a:lnTo>
                  <a:lnTo>
                    <a:pt x="774" y="156"/>
                  </a:lnTo>
                  <a:lnTo>
                    <a:pt x="754" y="150"/>
                  </a:lnTo>
                  <a:lnTo>
                    <a:pt x="733" y="144"/>
                  </a:lnTo>
                  <a:lnTo>
                    <a:pt x="712" y="140"/>
                  </a:lnTo>
                  <a:lnTo>
                    <a:pt x="691" y="135"/>
                  </a:lnTo>
                  <a:lnTo>
                    <a:pt x="670" y="131"/>
                  </a:lnTo>
                  <a:lnTo>
                    <a:pt x="649" y="126"/>
                  </a:lnTo>
                  <a:lnTo>
                    <a:pt x="627" y="121"/>
                  </a:lnTo>
                  <a:lnTo>
                    <a:pt x="606" y="117"/>
                  </a:lnTo>
                  <a:lnTo>
                    <a:pt x="584" y="113"/>
                  </a:lnTo>
                  <a:lnTo>
                    <a:pt x="562" y="109"/>
                  </a:lnTo>
                  <a:lnTo>
                    <a:pt x="542" y="104"/>
                  </a:lnTo>
                  <a:lnTo>
                    <a:pt x="520" y="101"/>
                  </a:lnTo>
                  <a:lnTo>
                    <a:pt x="498" y="96"/>
                  </a:lnTo>
                  <a:lnTo>
                    <a:pt x="477" y="93"/>
                  </a:lnTo>
                  <a:lnTo>
                    <a:pt x="455" y="88"/>
                  </a:lnTo>
                  <a:lnTo>
                    <a:pt x="433" y="84"/>
                  </a:lnTo>
                  <a:lnTo>
                    <a:pt x="413" y="81"/>
                  </a:lnTo>
                  <a:lnTo>
                    <a:pt x="391" y="76"/>
                  </a:lnTo>
                  <a:lnTo>
                    <a:pt x="370" y="73"/>
                  </a:lnTo>
                  <a:lnTo>
                    <a:pt x="348" y="68"/>
                  </a:lnTo>
                  <a:lnTo>
                    <a:pt x="326" y="64"/>
                  </a:lnTo>
                  <a:lnTo>
                    <a:pt x="304" y="60"/>
                  </a:lnTo>
                  <a:lnTo>
                    <a:pt x="282" y="56"/>
                  </a:lnTo>
                  <a:lnTo>
                    <a:pt x="260" y="51"/>
                  </a:lnTo>
                  <a:lnTo>
                    <a:pt x="240" y="46"/>
                  </a:lnTo>
                  <a:lnTo>
                    <a:pt x="218" y="42"/>
                  </a:lnTo>
                  <a:lnTo>
                    <a:pt x="196" y="37"/>
                  </a:lnTo>
                  <a:lnTo>
                    <a:pt x="174" y="33"/>
                  </a:lnTo>
                  <a:lnTo>
                    <a:pt x="152" y="28"/>
                  </a:lnTo>
                  <a:lnTo>
                    <a:pt x="130" y="23"/>
                  </a:lnTo>
                  <a:lnTo>
                    <a:pt x="108" y="19"/>
                  </a:lnTo>
                  <a:lnTo>
                    <a:pt x="87" y="14"/>
                  </a:lnTo>
                  <a:lnTo>
                    <a:pt x="66" y="11"/>
                  </a:lnTo>
                  <a:lnTo>
                    <a:pt x="44" y="7"/>
                  </a:lnTo>
                  <a:lnTo>
                    <a:pt x="2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9" y="2550"/>
              <a:ext cx="551" cy="98"/>
            </a:xfrm>
            <a:custGeom>
              <a:avLst/>
              <a:gdLst>
                <a:gd name="T0" fmla="*/ 1067 w 1102"/>
                <a:gd name="T1" fmla="*/ 5 h 197"/>
                <a:gd name="T2" fmla="*/ 1001 w 1102"/>
                <a:gd name="T3" fmla="*/ 14 h 197"/>
                <a:gd name="T4" fmla="*/ 934 w 1102"/>
                <a:gd name="T5" fmla="*/ 26 h 197"/>
                <a:gd name="T6" fmla="*/ 868 w 1102"/>
                <a:gd name="T7" fmla="*/ 38 h 197"/>
                <a:gd name="T8" fmla="*/ 802 w 1102"/>
                <a:gd name="T9" fmla="*/ 51 h 197"/>
                <a:gd name="T10" fmla="*/ 736 w 1102"/>
                <a:gd name="T11" fmla="*/ 64 h 197"/>
                <a:gd name="T12" fmla="*/ 670 w 1102"/>
                <a:gd name="T13" fmla="*/ 76 h 197"/>
                <a:gd name="T14" fmla="*/ 604 w 1102"/>
                <a:gd name="T15" fmla="*/ 88 h 197"/>
                <a:gd name="T16" fmla="*/ 553 w 1102"/>
                <a:gd name="T17" fmla="*/ 96 h 197"/>
                <a:gd name="T18" fmla="*/ 517 w 1102"/>
                <a:gd name="T19" fmla="*/ 102 h 197"/>
                <a:gd name="T20" fmla="*/ 481 w 1102"/>
                <a:gd name="T21" fmla="*/ 107 h 197"/>
                <a:gd name="T22" fmla="*/ 445 w 1102"/>
                <a:gd name="T23" fmla="*/ 113 h 197"/>
                <a:gd name="T24" fmla="*/ 408 w 1102"/>
                <a:gd name="T25" fmla="*/ 118 h 197"/>
                <a:gd name="T26" fmla="*/ 373 w 1102"/>
                <a:gd name="T27" fmla="*/ 124 h 197"/>
                <a:gd name="T28" fmla="*/ 336 w 1102"/>
                <a:gd name="T29" fmla="*/ 128 h 197"/>
                <a:gd name="T30" fmla="*/ 300 w 1102"/>
                <a:gd name="T31" fmla="*/ 134 h 197"/>
                <a:gd name="T32" fmla="*/ 266 w 1102"/>
                <a:gd name="T33" fmla="*/ 139 h 197"/>
                <a:gd name="T34" fmla="*/ 231 w 1102"/>
                <a:gd name="T35" fmla="*/ 143 h 197"/>
                <a:gd name="T36" fmla="*/ 198 w 1102"/>
                <a:gd name="T37" fmla="*/ 148 h 197"/>
                <a:gd name="T38" fmla="*/ 163 w 1102"/>
                <a:gd name="T39" fmla="*/ 152 h 197"/>
                <a:gd name="T40" fmla="*/ 130 w 1102"/>
                <a:gd name="T41" fmla="*/ 158 h 197"/>
                <a:gd name="T42" fmla="*/ 95 w 1102"/>
                <a:gd name="T43" fmla="*/ 164 h 197"/>
                <a:gd name="T44" fmla="*/ 62 w 1102"/>
                <a:gd name="T45" fmla="*/ 170 h 197"/>
                <a:gd name="T46" fmla="*/ 28 w 1102"/>
                <a:gd name="T47" fmla="*/ 177 h 197"/>
                <a:gd name="T48" fmla="*/ 5 w 1102"/>
                <a:gd name="T49" fmla="*/ 186 h 197"/>
                <a:gd name="T50" fmla="*/ 0 w 1102"/>
                <a:gd name="T51" fmla="*/ 196 h 197"/>
                <a:gd name="T52" fmla="*/ 24 w 1102"/>
                <a:gd name="T53" fmla="*/ 195 h 197"/>
                <a:gd name="T54" fmla="*/ 55 w 1102"/>
                <a:gd name="T55" fmla="*/ 192 h 197"/>
                <a:gd name="T56" fmla="*/ 87 w 1102"/>
                <a:gd name="T57" fmla="*/ 187 h 197"/>
                <a:gd name="T58" fmla="*/ 119 w 1102"/>
                <a:gd name="T59" fmla="*/ 182 h 197"/>
                <a:gd name="T60" fmla="*/ 150 w 1102"/>
                <a:gd name="T61" fmla="*/ 178 h 197"/>
                <a:gd name="T62" fmla="*/ 183 w 1102"/>
                <a:gd name="T63" fmla="*/ 173 h 197"/>
                <a:gd name="T64" fmla="*/ 214 w 1102"/>
                <a:gd name="T65" fmla="*/ 169 h 197"/>
                <a:gd name="T66" fmla="*/ 245 w 1102"/>
                <a:gd name="T67" fmla="*/ 163 h 197"/>
                <a:gd name="T68" fmla="*/ 278 w 1102"/>
                <a:gd name="T69" fmla="*/ 158 h 197"/>
                <a:gd name="T70" fmla="*/ 312 w 1102"/>
                <a:gd name="T71" fmla="*/ 152 h 197"/>
                <a:gd name="T72" fmla="*/ 345 w 1102"/>
                <a:gd name="T73" fmla="*/ 147 h 197"/>
                <a:gd name="T74" fmla="*/ 380 w 1102"/>
                <a:gd name="T75" fmla="*/ 141 h 197"/>
                <a:gd name="T76" fmla="*/ 413 w 1102"/>
                <a:gd name="T77" fmla="*/ 135 h 197"/>
                <a:gd name="T78" fmla="*/ 448 w 1102"/>
                <a:gd name="T79" fmla="*/ 130 h 197"/>
                <a:gd name="T80" fmla="*/ 481 w 1102"/>
                <a:gd name="T81" fmla="*/ 125 h 197"/>
                <a:gd name="T82" fmla="*/ 515 w 1102"/>
                <a:gd name="T83" fmla="*/ 119 h 197"/>
                <a:gd name="T84" fmla="*/ 568 w 1102"/>
                <a:gd name="T85" fmla="*/ 109 h 197"/>
                <a:gd name="T86" fmla="*/ 638 w 1102"/>
                <a:gd name="T87" fmla="*/ 95 h 197"/>
                <a:gd name="T88" fmla="*/ 708 w 1102"/>
                <a:gd name="T89" fmla="*/ 81 h 197"/>
                <a:gd name="T90" fmla="*/ 778 w 1102"/>
                <a:gd name="T91" fmla="*/ 65 h 197"/>
                <a:gd name="T92" fmla="*/ 849 w 1102"/>
                <a:gd name="T93" fmla="*/ 50 h 197"/>
                <a:gd name="T94" fmla="*/ 919 w 1102"/>
                <a:gd name="T95" fmla="*/ 36 h 197"/>
                <a:gd name="T96" fmla="*/ 991 w 1102"/>
                <a:gd name="T97" fmla="*/ 22 h 197"/>
                <a:gd name="T98" fmla="*/ 1061 w 1102"/>
                <a:gd name="T99" fmla="*/ 11 h 197"/>
                <a:gd name="T100" fmla="*/ 1099 w 1102"/>
                <a:gd name="T101" fmla="*/ 5 h 197"/>
                <a:gd name="T102" fmla="*/ 1102 w 1102"/>
                <a:gd name="T103" fmla="*/ 0 h 197"/>
                <a:gd name="T104" fmla="*/ 1100 w 1102"/>
                <a:gd name="T10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2" h="197">
                  <a:moveTo>
                    <a:pt x="1100" y="0"/>
                  </a:moveTo>
                  <a:lnTo>
                    <a:pt x="1067" y="5"/>
                  </a:lnTo>
                  <a:lnTo>
                    <a:pt x="1033" y="9"/>
                  </a:lnTo>
                  <a:lnTo>
                    <a:pt x="1001" y="14"/>
                  </a:lnTo>
                  <a:lnTo>
                    <a:pt x="967" y="20"/>
                  </a:lnTo>
                  <a:lnTo>
                    <a:pt x="934" y="26"/>
                  </a:lnTo>
                  <a:lnTo>
                    <a:pt x="901" y="31"/>
                  </a:lnTo>
                  <a:lnTo>
                    <a:pt x="868" y="38"/>
                  </a:lnTo>
                  <a:lnTo>
                    <a:pt x="835" y="44"/>
                  </a:lnTo>
                  <a:lnTo>
                    <a:pt x="802" y="51"/>
                  </a:lnTo>
                  <a:lnTo>
                    <a:pt x="769" y="57"/>
                  </a:lnTo>
                  <a:lnTo>
                    <a:pt x="736" y="64"/>
                  </a:lnTo>
                  <a:lnTo>
                    <a:pt x="704" y="69"/>
                  </a:lnTo>
                  <a:lnTo>
                    <a:pt x="670" y="76"/>
                  </a:lnTo>
                  <a:lnTo>
                    <a:pt x="637" y="82"/>
                  </a:lnTo>
                  <a:lnTo>
                    <a:pt x="604" y="88"/>
                  </a:lnTo>
                  <a:lnTo>
                    <a:pt x="571" y="94"/>
                  </a:lnTo>
                  <a:lnTo>
                    <a:pt x="553" y="96"/>
                  </a:lnTo>
                  <a:lnTo>
                    <a:pt x="535" y="99"/>
                  </a:lnTo>
                  <a:lnTo>
                    <a:pt x="517" y="102"/>
                  </a:lnTo>
                  <a:lnTo>
                    <a:pt x="500" y="105"/>
                  </a:lnTo>
                  <a:lnTo>
                    <a:pt x="481" y="107"/>
                  </a:lnTo>
                  <a:lnTo>
                    <a:pt x="463" y="110"/>
                  </a:lnTo>
                  <a:lnTo>
                    <a:pt x="445" y="113"/>
                  </a:lnTo>
                  <a:lnTo>
                    <a:pt x="427" y="115"/>
                  </a:lnTo>
                  <a:lnTo>
                    <a:pt x="408" y="118"/>
                  </a:lnTo>
                  <a:lnTo>
                    <a:pt x="390" y="120"/>
                  </a:lnTo>
                  <a:lnTo>
                    <a:pt x="373" y="124"/>
                  </a:lnTo>
                  <a:lnTo>
                    <a:pt x="354" y="126"/>
                  </a:lnTo>
                  <a:lnTo>
                    <a:pt x="336" y="128"/>
                  </a:lnTo>
                  <a:lnTo>
                    <a:pt x="317" y="130"/>
                  </a:lnTo>
                  <a:lnTo>
                    <a:pt x="300" y="134"/>
                  </a:lnTo>
                  <a:lnTo>
                    <a:pt x="282" y="136"/>
                  </a:lnTo>
                  <a:lnTo>
                    <a:pt x="266" y="139"/>
                  </a:lnTo>
                  <a:lnTo>
                    <a:pt x="248" y="141"/>
                  </a:lnTo>
                  <a:lnTo>
                    <a:pt x="231" y="143"/>
                  </a:lnTo>
                  <a:lnTo>
                    <a:pt x="215" y="145"/>
                  </a:lnTo>
                  <a:lnTo>
                    <a:pt x="198" y="148"/>
                  </a:lnTo>
                  <a:lnTo>
                    <a:pt x="180" y="150"/>
                  </a:lnTo>
                  <a:lnTo>
                    <a:pt x="163" y="152"/>
                  </a:lnTo>
                  <a:lnTo>
                    <a:pt x="147" y="155"/>
                  </a:lnTo>
                  <a:lnTo>
                    <a:pt x="130" y="158"/>
                  </a:lnTo>
                  <a:lnTo>
                    <a:pt x="112" y="160"/>
                  </a:lnTo>
                  <a:lnTo>
                    <a:pt x="95" y="164"/>
                  </a:lnTo>
                  <a:lnTo>
                    <a:pt x="79" y="166"/>
                  </a:lnTo>
                  <a:lnTo>
                    <a:pt x="62" y="170"/>
                  </a:lnTo>
                  <a:lnTo>
                    <a:pt x="45" y="173"/>
                  </a:lnTo>
                  <a:lnTo>
                    <a:pt x="28" y="177"/>
                  </a:lnTo>
                  <a:lnTo>
                    <a:pt x="12" y="181"/>
                  </a:lnTo>
                  <a:lnTo>
                    <a:pt x="5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7" y="197"/>
                  </a:lnTo>
                  <a:lnTo>
                    <a:pt x="24" y="195"/>
                  </a:lnTo>
                  <a:lnTo>
                    <a:pt x="39" y="194"/>
                  </a:lnTo>
                  <a:lnTo>
                    <a:pt x="55" y="192"/>
                  </a:lnTo>
                  <a:lnTo>
                    <a:pt x="71" y="189"/>
                  </a:lnTo>
                  <a:lnTo>
                    <a:pt x="87" y="187"/>
                  </a:lnTo>
                  <a:lnTo>
                    <a:pt x="103" y="185"/>
                  </a:lnTo>
                  <a:lnTo>
                    <a:pt x="119" y="182"/>
                  </a:lnTo>
                  <a:lnTo>
                    <a:pt x="134" y="180"/>
                  </a:lnTo>
                  <a:lnTo>
                    <a:pt x="150" y="178"/>
                  </a:lnTo>
                  <a:lnTo>
                    <a:pt x="166" y="175"/>
                  </a:lnTo>
                  <a:lnTo>
                    <a:pt x="183" y="173"/>
                  </a:lnTo>
                  <a:lnTo>
                    <a:pt x="199" y="171"/>
                  </a:lnTo>
                  <a:lnTo>
                    <a:pt x="214" y="169"/>
                  </a:lnTo>
                  <a:lnTo>
                    <a:pt x="230" y="165"/>
                  </a:lnTo>
                  <a:lnTo>
                    <a:pt x="245" y="163"/>
                  </a:lnTo>
                  <a:lnTo>
                    <a:pt x="261" y="160"/>
                  </a:lnTo>
                  <a:lnTo>
                    <a:pt x="278" y="158"/>
                  </a:lnTo>
                  <a:lnTo>
                    <a:pt x="294" y="155"/>
                  </a:lnTo>
                  <a:lnTo>
                    <a:pt x="312" y="152"/>
                  </a:lnTo>
                  <a:lnTo>
                    <a:pt x="329" y="149"/>
                  </a:lnTo>
                  <a:lnTo>
                    <a:pt x="345" y="147"/>
                  </a:lnTo>
                  <a:lnTo>
                    <a:pt x="362" y="144"/>
                  </a:lnTo>
                  <a:lnTo>
                    <a:pt x="380" y="141"/>
                  </a:lnTo>
                  <a:lnTo>
                    <a:pt x="397" y="139"/>
                  </a:lnTo>
                  <a:lnTo>
                    <a:pt x="413" y="135"/>
                  </a:lnTo>
                  <a:lnTo>
                    <a:pt x="430" y="133"/>
                  </a:lnTo>
                  <a:lnTo>
                    <a:pt x="448" y="130"/>
                  </a:lnTo>
                  <a:lnTo>
                    <a:pt x="464" y="127"/>
                  </a:lnTo>
                  <a:lnTo>
                    <a:pt x="481" y="125"/>
                  </a:lnTo>
                  <a:lnTo>
                    <a:pt x="498" y="121"/>
                  </a:lnTo>
                  <a:lnTo>
                    <a:pt x="515" y="119"/>
                  </a:lnTo>
                  <a:lnTo>
                    <a:pt x="532" y="115"/>
                  </a:lnTo>
                  <a:lnTo>
                    <a:pt x="568" y="109"/>
                  </a:lnTo>
                  <a:lnTo>
                    <a:pt x="602" y="102"/>
                  </a:lnTo>
                  <a:lnTo>
                    <a:pt x="638" y="95"/>
                  </a:lnTo>
                  <a:lnTo>
                    <a:pt x="674" y="88"/>
                  </a:lnTo>
                  <a:lnTo>
                    <a:pt x="708" y="81"/>
                  </a:lnTo>
                  <a:lnTo>
                    <a:pt x="744" y="73"/>
                  </a:lnTo>
                  <a:lnTo>
                    <a:pt x="778" y="65"/>
                  </a:lnTo>
                  <a:lnTo>
                    <a:pt x="814" y="58"/>
                  </a:lnTo>
                  <a:lnTo>
                    <a:pt x="849" y="50"/>
                  </a:lnTo>
                  <a:lnTo>
                    <a:pt x="885" y="43"/>
                  </a:lnTo>
                  <a:lnTo>
                    <a:pt x="919" y="36"/>
                  </a:lnTo>
                  <a:lnTo>
                    <a:pt x="955" y="29"/>
                  </a:lnTo>
                  <a:lnTo>
                    <a:pt x="991" y="22"/>
                  </a:lnTo>
                  <a:lnTo>
                    <a:pt x="1025" y="16"/>
                  </a:lnTo>
                  <a:lnTo>
                    <a:pt x="1061" y="11"/>
                  </a:lnTo>
                  <a:lnTo>
                    <a:pt x="1097" y="6"/>
                  </a:lnTo>
                  <a:lnTo>
                    <a:pt x="1099" y="5"/>
                  </a:lnTo>
                  <a:lnTo>
                    <a:pt x="1101" y="3"/>
                  </a:lnTo>
                  <a:lnTo>
                    <a:pt x="1102" y="0"/>
                  </a:lnTo>
                  <a:lnTo>
                    <a:pt x="1100" y="0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768" y="2666"/>
              <a:ext cx="624" cy="159"/>
            </a:xfrm>
            <a:custGeom>
              <a:avLst/>
              <a:gdLst>
                <a:gd name="T0" fmla="*/ 1227 w 1248"/>
                <a:gd name="T1" fmla="*/ 5 h 318"/>
                <a:gd name="T2" fmla="*/ 1176 w 1248"/>
                <a:gd name="T3" fmla="*/ 16 h 318"/>
                <a:gd name="T4" fmla="*/ 1113 w 1248"/>
                <a:gd name="T5" fmla="*/ 31 h 318"/>
                <a:gd name="T6" fmla="*/ 1038 w 1248"/>
                <a:gd name="T7" fmla="*/ 50 h 318"/>
                <a:gd name="T8" fmla="*/ 955 w 1248"/>
                <a:gd name="T9" fmla="*/ 70 h 318"/>
                <a:gd name="T10" fmla="*/ 866 w 1248"/>
                <a:gd name="T11" fmla="*/ 93 h 318"/>
                <a:gd name="T12" fmla="*/ 772 w 1248"/>
                <a:gd name="T13" fmla="*/ 118 h 318"/>
                <a:gd name="T14" fmla="*/ 674 w 1248"/>
                <a:gd name="T15" fmla="*/ 143 h 318"/>
                <a:gd name="T16" fmla="*/ 576 w 1248"/>
                <a:gd name="T17" fmla="*/ 169 h 318"/>
                <a:gd name="T18" fmla="*/ 478 w 1248"/>
                <a:gd name="T19" fmla="*/ 195 h 318"/>
                <a:gd name="T20" fmla="*/ 383 w 1248"/>
                <a:gd name="T21" fmla="*/ 219 h 318"/>
                <a:gd name="T22" fmla="*/ 294 w 1248"/>
                <a:gd name="T23" fmla="*/ 242 h 318"/>
                <a:gd name="T24" fmla="*/ 211 w 1248"/>
                <a:gd name="T25" fmla="*/ 263 h 318"/>
                <a:gd name="T26" fmla="*/ 136 w 1248"/>
                <a:gd name="T27" fmla="*/ 281 h 318"/>
                <a:gd name="T28" fmla="*/ 72 w 1248"/>
                <a:gd name="T29" fmla="*/ 296 h 318"/>
                <a:gd name="T30" fmla="*/ 22 w 1248"/>
                <a:gd name="T31" fmla="*/ 308 h 318"/>
                <a:gd name="T32" fmla="*/ 0 w 1248"/>
                <a:gd name="T33" fmla="*/ 313 h 318"/>
                <a:gd name="T34" fmla="*/ 0 w 1248"/>
                <a:gd name="T35" fmla="*/ 317 h 318"/>
                <a:gd name="T36" fmla="*/ 22 w 1248"/>
                <a:gd name="T37" fmla="*/ 315 h 318"/>
                <a:gd name="T38" fmla="*/ 72 w 1248"/>
                <a:gd name="T39" fmla="*/ 305 h 318"/>
                <a:gd name="T40" fmla="*/ 137 w 1248"/>
                <a:gd name="T41" fmla="*/ 292 h 318"/>
                <a:gd name="T42" fmla="*/ 211 w 1248"/>
                <a:gd name="T43" fmla="*/ 273 h 318"/>
                <a:gd name="T44" fmla="*/ 294 w 1248"/>
                <a:gd name="T45" fmla="*/ 252 h 318"/>
                <a:gd name="T46" fmla="*/ 383 w 1248"/>
                <a:gd name="T47" fmla="*/ 229 h 318"/>
                <a:gd name="T48" fmla="*/ 478 w 1248"/>
                <a:gd name="T49" fmla="*/ 205 h 318"/>
                <a:gd name="T50" fmla="*/ 576 w 1248"/>
                <a:gd name="T51" fmla="*/ 180 h 318"/>
                <a:gd name="T52" fmla="*/ 674 w 1248"/>
                <a:gd name="T53" fmla="*/ 153 h 318"/>
                <a:gd name="T54" fmla="*/ 772 w 1248"/>
                <a:gd name="T55" fmla="*/ 127 h 318"/>
                <a:gd name="T56" fmla="*/ 866 w 1248"/>
                <a:gd name="T57" fmla="*/ 101 h 318"/>
                <a:gd name="T58" fmla="*/ 956 w 1248"/>
                <a:gd name="T59" fmla="*/ 77 h 318"/>
                <a:gd name="T60" fmla="*/ 1038 w 1248"/>
                <a:gd name="T61" fmla="*/ 55 h 318"/>
                <a:gd name="T62" fmla="*/ 1113 w 1248"/>
                <a:gd name="T63" fmla="*/ 37 h 318"/>
                <a:gd name="T64" fmla="*/ 1176 w 1248"/>
                <a:gd name="T65" fmla="*/ 21 h 318"/>
                <a:gd name="T66" fmla="*/ 1227 w 1248"/>
                <a:gd name="T67" fmla="*/ 9 h 318"/>
                <a:gd name="T68" fmla="*/ 1248 w 1248"/>
                <a:gd name="T69" fmla="*/ 3 h 318"/>
                <a:gd name="T70" fmla="*/ 1248 w 1248"/>
                <a:gd name="T71" fmla="*/ 1 h 318"/>
                <a:gd name="T72" fmla="*/ 1247 w 1248"/>
                <a:gd name="T7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8" h="318">
                  <a:moveTo>
                    <a:pt x="1247" y="0"/>
                  </a:moveTo>
                  <a:lnTo>
                    <a:pt x="1227" y="5"/>
                  </a:lnTo>
                  <a:lnTo>
                    <a:pt x="1203" y="9"/>
                  </a:lnTo>
                  <a:lnTo>
                    <a:pt x="1176" y="16"/>
                  </a:lnTo>
                  <a:lnTo>
                    <a:pt x="1145" y="23"/>
                  </a:lnTo>
                  <a:lnTo>
                    <a:pt x="1113" y="31"/>
                  </a:lnTo>
                  <a:lnTo>
                    <a:pt x="1076" y="40"/>
                  </a:lnTo>
                  <a:lnTo>
                    <a:pt x="1038" y="50"/>
                  </a:lnTo>
                  <a:lnTo>
                    <a:pt x="998" y="60"/>
                  </a:lnTo>
                  <a:lnTo>
                    <a:pt x="955" y="70"/>
                  </a:lnTo>
                  <a:lnTo>
                    <a:pt x="911" y="82"/>
                  </a:lnTo>
                  <a:lnTo>
                    <a:pt x="866" y="93"/>
                  </a:lnTo>
                  <a:lnTo>
                    <a:pt x="819" y="106"/>
                  </a:lnTo>
                  <a:lnTo>
                    <a:pt x="772" y="118"/>
                  </a:lnTo>
                  <a:lnTo>
                    <a:pt x="722" y="130"/>
                  </a:lnTo>
                  <a:lnTo>
                    <a:pt x="674" y="143"/>
                  </a:lnTo>
                  <a:lnTo>
                    <a:pt x="624" y="156"/>
                  </a:lnTo>
                  <a:lnTo>
                    <a:pt x="576" y="169"/>
                  </a:lnTo>
                  <a:lnTo>
                    <a:pt x="526" y="182"/>
                  </a:lnTo>
                  <a:lnTo>
                    <a:pt x="478" y="195"/>
                  </a:lnTo>
                  <a:lnTo>
                    <a:pt x="430" y="206"/>
                  </a:lnTo>
                  <a:lnTo>
                    <a:pt x="383" y="219"/>
                  </a:lnTo>
                  <a:lnTo>
                    <a:pt x="337" y="231"/>
                  </a:lnTo>
                  <a:lnTo>
                    <a:pt x="294" y="242"/>
                  </a:lnTo>
                  <a:lnTo>
                    <a:pt x="251" y="252"/>
                  </a:lnTo>
                  <a:lnTo>
                    <a:pt x="211" y="263"/>
                  </a:lnTo>
                  <a:lnTo>
                    <a:pt x="171" y="272"/>
                  </a:lnTo>
                  <a:lnTo>
                    <a:pt x="136" y="281"/>
                  </a:lnTo>
                  <a:lnTo>
                    <a:pt x="102" y="289"/>
                  </a:lnTo>
                  <a:lnTo>
                    <a:pt x="72" y="296"/>
                  </a:lnTo>
                  <a:lnTo>
                    <a:pt x="45" y="303"/>
                  </a:lnTo>
                  <a:lnTo>
                    <a:pt x="22" y="308"/>
                  </a:lnTo>
                  <a:lnTo>
                    <a:pt x="1" y="312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1" y="318"/>
                  </a:lnTo>
                  <a:lnTo>
                    <a:pt x="22" y="315"/>
                  </a:lnTo>
                  <a:lnTo>
                    <a:pt x="45" y="311"/>
                  </a:lnTo>
                  <a:lnTo>
                    <a:pt x="72" y="305"/>
                  </a:lnTo>
                  <a:lnTo>
                    <a:pt x="103" y="299"/>
                  </a:lnTo>
                  <a:lnTo>
                    <a:pt x="137" y="292"/>
                  </a:lnTo>
                  <a:lnTo>
                    <a:pt x="173" y="282"/>
                  </a:lnTo>
                  <a:lnTo>
                    <a:pt x="211" y="273"/>
                  </a:lnTo>
                  <a:lnTo>
                    <a:pt x="251" y="264"/>
                  </a:lnTo>
                  <a:lnTo>
                    <a:pt x="294" y="252"/>
                  </a:lnTo>
                  <a:lnTo>
                    <a:pt x="339" y="242"/>
                  </a:lnTo>
                  <a:lnTo>
                    <a:pt x="383" y="229"/>
                  </a:lnTo>
                  <a:lnTo>
                    <a:pt x="431" y="218"/>
                  </a:lnTo>
                  <a:lnTo>
                    <a:pt x="478" y="205"/>
                  </a:lnTo>
                  <a:lnTo>
                    <a:pt x="526" y="192"/>
                  </a:lnTo>
                  <a:lnTo>
                    <a:pt x="576" y="180"/>
                  </a:lnTo>
                  <a:lnTo>
                    <a:pt x="626" y="166"/>
                  </a:lnTo>
                  <a:lnTo>
                    <a:pt x="674" y="153"/>
                  </a:lnTo>
                  <a:lnTo>
                    <a:pt x="723" y="139"/>
                  </a:lnTo>
                  <a:lnTo>
                    <a:pt x="772" y="127"/>
                  </a:lnTo>
                  <a:lnTo>
                    <a:pt x="819" y="114"/>
                  </a:lnTo>
                  <a:lnTo>
                    <a:pt x="866" y="101"/>
                  </a:lnTo>
                  <a:lnTo>
                    <a:pt x="911" y="90"/>
                  </a:lnTo>
                  <a:lnTo>
                    <a:pt x="956" y="77"/>
                  </a:lnTo>
                  <a:lnTo>
                    <a:pt x="998" y="67"/>
                  </a:lnTo>
                  <a:lnTo>
                    <a:pt x="1038" y="55"/>
                  </a:lnTo>
                  <a:lnTo>
                    <a:pt x="1077" y="46"/>
                  </a:lnTo>
                  <a:lnTo>
                    <a:pt x="1113" y="37"/>
                  </a:lnTo>
                  <a:lnTo>
                    <a:pt x="1145" y="29"/>
                  </a:lnTo>
                  <a:lnTo>
                    <a:pt x="1176" y="21"/>
                  </a:lnTo>
                  <a:lnTo>
                    <a:pt x="1203" y="14"/>
                  </a:lnTo>
                  <a:lnTo>
                    <a:pt x="1227" y="9"/>
                  </a:lnTo>
                  <a:lnTo>
                    <a:pt x="1247" y="5"/>
                  </a:lnTo>
                  <a:lnTo>
                    <a:pt x="1248" y="3"/>
                  </a:lnTo>
                  <a:lnTo>
                    <a:pt x="1248" y="2"/>
                  </a:lnTo>
                  <a:lnTo>
                    <a:pt x="1248" y="1"/>
                  </a:lnTo>
                  <a:lnTo>
                    <a:pt x="1247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4" y="2088"/>
              <a:ext cx="125" cy="516"/>
            </a:xfrm>
            <a:custGeom>
              <a:avLst/>
              <a:gdLst>
                <a:gd name="T0" fmla="*/ 0 w 249"/>
                <a:gd name="T1" fmla="*/ 1 h 1033"/>
                <a:gd name="T2" fmla="*/ 16 w 249"/>
                <a:gd name="T3" fmla="*/ 64 h 1033"/>
                <a:gd name="T4" fmla="*/ 33 w 249"/>
                <a:gd name="T5" fmla="*/ 127 h 1033"/>
                <a:gd name="T6" fmla="*/ 47 w 249"/>
                <a:gd name="T7" fmla="*/ 189 h 1033"/>
                <a:gd name="T8" fmla="*/ 64 w 249"/>
                <a:gd name="T9" fmla="*/ 253 h 1033"/>
                <a:gd name="T10" fmla="*/ 79 w 249"/>
                <a:gd name="T11" fmla="*/ 315 h 1033"/>
                <a:gd name="T12" fmla="*/ 92 w 249"/>
                <a:gd name="T13" fmla="*/ 378 h 1033"/>
                <a:gd name="T14" fmla="*/ 107 w 249"/>
                <a:gd name="T15" fmla="*/ 442 h 1033"/>
                <a:gd name="T16" fmla="*/ 121 w 249"/>
                <a:gd name="T17" fmla="*/ 505 h 1033"/>
                <a:gd name="T18" fmla="*/ 136 w 249"/>
                <a:gd name="T19" fmla="*/ 571 h 1033"/>
                <a:gd name="T20" fmla="*/ 152 w 249"/>
                <a:gd name="T21" fmla="*/ 636 h 1033"/>
                <a:gd name="T22" fmla="*/ 167 w 249"/>
                <a:gd name="T23" fmla="*/ 701 h 1033"/>
                <a:gd name="T24" fmla="*/ 184 w 249"/>
                <a:gd name="T25" fmla="*/ 767 h 1033"/>
                <a:gd name="T26" fmla="*/ 200 w 249"/>
                <a:gd name="T27" fmla="*/ 831 h 1033"/>
                <a:gd name="T28" fmla="*/ 215 w 249"/>
                <a:gd name="T29" fmla="*/ 897 h 1033"/>
                <a:gd name="T30" fmla="*/ 228 w 249"/>
                <a:gd name="T31" fmla="*/ 962 h 1033"/>
                <a:gd name="T32" fmla="*/ 242 w 249"/>
                <a:gd name="T33" fmla="*/ 1028 h 1033"/>
                <a:gd name="T34" fmla="*/ 243 w 249"/>
                <a:gd name="T35" fmla="*/ 1030 h 1033"/>
                <a:gd name="T36" fmla="*/ 246 w 249"/>
                <a:gd name="T37" fmla="*/ 1032 h 1033"/>
                <a:gd name="T38" fmla="*/ 248 w 249"/>
                <a:gd name="T39" fmla="*/ 1033 h 1033"/>
                <a:gd name="T40" fmla="*/ 249 w 249"/>
                <a:gd name="T41" fmla="*/ 1032 h 1033"/>
                <a:gd name="T42" fmla="*/ 238 w 249"/>
                <a:gd name="T43" fmla="*/ 968 h 1033"/>
                <a:gd name="T44" fmla="*/ 225 w 249"/>
                <a:gd name="T45" fmla="*/ 905 h 1033"/>
                <a:gd name="T46" fmla="*/ 211 w 249"/>
                <a:gd name="T47" fmla="*/ 841 h 1033"/>
                <a:gd name="T48" fmla="*/ 195 w 249"/>
                <a:gd name="T49" fmla="*/ 779 h 1033"/>
                <a:gd name="T50" fmla="*/ 180 w 249"/>
                <a:gd name="T51" fmla="*/ 716 h 1033"/>
                <a:gd name="T52" fmla="*/ 164 w 249"/>
                <a:gd name="T53" fmla="*/ 654 h 1033"/>
                <a:gd name="T54" fmla="*/ 149 w 249"/>
                <a:gd name="T55" fmla="*/ 591 h 1033"/>
                <a:gd name="T56" fmla="*/ 134 w 249"/>
                <a:gd name="T57" fmla="*/ 528 h 1033"/>
                <a:gd name="T58" fmla="*/ 119 w 249"/>
                <a:gd name="T59" fmla="*/ 462 h 1033"/>
                <a:gd name="T60" fmla="*/ 105 w 249"/>
                <a:gd name="T61" fmla="*/ 397 h 1033"/>
                <a:gd name="T62" fmla="*/ 89 w 249"/>
                <a:gd name="T63" fmla="*/ 331 h 1033"/>
                <a:gd name="T64" fmla="*/ 74 w 249"/>
                <a:gd name="T65" fmla="*/ 266 h 1033"/>
                <a:gd name="T66" fmla="*/ 58 w 249"/>
                <a:gd name="T67" fmla="*/ 201 h 1033"/>
                <a:gd name="T68" fmla="*/ 41 w 249"/>
                <a:gd name="T69" fmla="*/ 135 h 1033"/>
                <a:gd name="T70" fmla="*/ 24 w 249"/>
                <a:gd name="T71" fmla="*/ 70 h 1033"/>
                <a:gd name="T72" fmla="*/ 7 w 249"/>
                <a:gd name="T73" fmla="*/ 5 h 1033"/>
                <a:gd name="T74" fmla="*/ 6 w 249"/>
                <a:gd name="T75" fmla="*/ 2 h 1033"/>
                <a:gd name="T76" fmla="*/ 4 w 249"/>
                <a:gd name="T77" fmla="*/ 1 h 1033"/>
                <a:gd name="T78" fmla="*/ 1 w 249"/>
                <a:gd name="T79" fmla="*/ 0 h 1033"/>
                <a:gd name="T80" fmla="*/ 0 w 249"/>
                <a:gd name="T81" fmla="*/ 1 h 1033"/>
                <a:gd name="T82" fmla="*/ 0 w 249"/>
                <a:gd name="T83" fmla="*/ 1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1033">
                  <a:moveTo>
                    <a:pt x="0" y="1"/>
                  </a:moveTo>
                  <a:lnTo>
                    <a:pt x="16" y="64"/>
                  </a:lnTo>
                  <a:lnTo>
                    <a:pt x="33" y="127"/>
                  </a:lnTo>
                  <a:lnTo>
                    <a:pt x="47" y="189"/>
                  </a:lnTo>
                  <a:lnTo>
                    <a:pt x="64" y="253"/>
                  </a:lnTo>
                  <a:lnTo>
                    <a:pt x="79" y="315"/>
                  </a:lnTo>
                  <a:lnTo>
                    <a:pt x="92" y="378"/>
                  </a:lnTo>
                  <a:lnTo>
                    <a:pt x="107" y="442"/>
                  </a:lnTo>
                  <a:lnTo>
                    <a:pt x="121" y="505"/>
                  </a:lnTo>
                  <a:lnTo>
                    <a:pt x="136" y="571"/>
                  </a:lnTo>
                  <a:lnTo>
                    <a:pt x="152" y="636"/>
                  </a:lnTo>
                  <a:lnTo>
                    <a:pt x="167" y="701"/>
                  </a:lnTo>
                  <a:lnTo>
                    <a:pt x="184" y="767"/>
                  </a:lnTo>
                  <a:lnTo>
                    <a:pt x="200" y="831"/>
                  </a:lnTo>
                  <a:lnTo>
                    <a:pt x="215" y="897"/>
                  </a:lnTo>
                  <a:lnTo>
                    <a:pt x="228" y="962"/>
                  </a:lnTo>
                  <a:lnTo>
                    <a:pt x="242" y="1028"/>
                  </a:lnTo>
                  <a:lnTo>
                    <a:pt x="243" y="1030"/>
                  </a:lnTo>
                  <a:lnTo>
                    <a:pt x="246" y="1032"/>
                  </a:lnTo>
                  <a:lnTo>
                    <a:pt x="248" y="1033"/>
                  </a:lnTo>
                  <a:lnTo>
                    <a:pt x="249" y="1032"/>
                  </a:lnTo>
                  <a:lnTo>
                    <a:pt x="238" y="968"/>
                  </a:lnTo>
                  <a:lnTo>
                    <a:pt x="225" y="905"/>
                  </a:lnTo>
                  <a:lnTo>
                    <a:pt x="211" y="841"/>
                  </a:lnTo>
                  <a:lnTo>
                    <a:pt x="195" y="779"/>
                  </a:lnTo>
                  <a:lnTo>
                    <a:pt x="180" y="716"/>
                  </a:lnTo>
                  <a:lnTo>
                    <a:pt x="164" y="654"/>
                  </a:lnTo>
                  <a:lnTo>
                    <a:pt x="149" y="591"/>
                  </a:lnTo>
                  <a:lnTo>
                    <a:pt x="134" y="528"/>
                  </a:lnTo>
                  <a:lnTo>
                    <a:pt x="119" y="462"/>
                  </a:lnTo>
                  <a:lnTo>
                    <a:pt x="105" y="397"/>
                  </a:lnTo>
                  <a:lnTo>
                    <a:pt x="89" y="331"/>
                  </a:lnTo>
                  <a:lnTo>
                    <a:pt x="74" y="266"/>
                  </a:lnTo>
                  <a:lnTo>
                    <a:pt x="58" y="201"/>
                  </a:lnTo>
                  <a:lnTo>
                    <a:pt x="41" y="135"/>
                  </a:lnTo>
                  <a:lnTo>
                    <a:pt x="24" y="70"/>
                  </a:lnTo>
                  <a:lnTo>
                    <a:pt x="7" y="5"/>
                  </a:lnTo>
                  <a:lnTo>
                    <a:pt x="6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83" y="2045"/>
              <a:ext cx="696" cy="62"/>
            </a:xfrm>
            <a:custGeom>
              <a:avLst/>
              <a:gdLst>
                <a:gd name="T0" fmla="*/ 31 w 1393"/>
                <a:gd name="T1" fmla="*/ 108 h 124"/>
                <a:gd name="T2" fmla="*/ 5 w 1393"/>
                <a:gd name="T3" fmla="*/ 48 h 124"/>
                <a:gd name="T4" fmla="*/ 35 w 1393"/>
                <a:gd name="T5" fmla="*/ 6 h 124"/>
                <a:gd name="T6" fmla="*/ 53 w 1393"/>
                <a:gd name="T7" fmla="*/ 4 h 124"/>
                <a:gd name="T8" fmla="*/ 88 w 1393"/>
                <a:gd name="T9" fmla="*/ 6 h 124"/>
                <a:gd name="T10" fmla="*/ 132 w 1393"/>
                <a:gd name="T11" fmla="*/ 7 h 124"/>
                <a:gd name="T12" fmla="*/ 175 w 1393"/>
                <a:gd name="T13" fmla="*/ 8 h 124"/>
                <a:gd name="T14" fmla="*/ 253 w 1393"/>
                <a:gd name="T15" fmla="*/ 11 h 124"/>
                <a:gd name="T16" fmla="*/ 330 w 1393"/>
                <a:gd name="T17" fmla="*/ 15 h 124"/>
                <a:gd name="T18" fmla="*/ 407 w 1393"/>
                <a:gd name="T19" fmla="*/ 18 h 124"/>
                <a:gd name="T20" fmla="*/ 484 w 1393"/>
                <a:gd name="T21" fmla="*/ 22 h 124"/>
                <a:gd name="T22" fmla="*/ 561 w 1393"/>
                <a:gd name="T23" fmla="*/ 26 h 124"/>
                <a:gd name="T24" fmla="*/ 646 w 1393"/>
                <a:gd name="T25" fmla="*/ 31 h 124"/>
                <a:gd name="T26" fmla="*/ 736 w 1393"/>
                <a:gd name="T27" fmla="*/ 37 h 124"/>
                <a:gd name="T28" fmla="*/ 824 w 1393"/>
                <a:gd name="T29" fmla="*/ 42 h 124"/>
                <a:gd name="T30" fmla="*/ 913 w 1393"/>
                <a:gd name="T31" fmla="*/ 48 h 124"/>
                <a:gd name="T32" fmla="*/ 1002 w 1393"/>
                <a:gd name="T33" fmla="*/ 54 h 124"/>
                <a:gd name="T34" fmla="*/ 1081 w 1393"/>
                <a:gd name="T35" fmla="*/ 59 h 124"/>
                <a:gd name="T36" fmla="*/ 1142 w 1393"/>
                <a:gd name="T37" fmla="*/ 63 h 124"/>
                <a:gd name="T38" fmla="*/ 1205 w 1393"/>
                <a:gd name="T39" fmla="*/ 69 h 124"/>
                <a:gd name="T40" fmla="*/ 1267 w 1393"/>
                <a:gd name="T41" fmla="*/ 74 h 124"/>
                <a:gd name="T42" fmla="*/ 1328 w 1393"/>
                <a:gd name="T43" fmla="*/ 77 h 124"/>
                <a:gd name="T44" fmla="*/ 1390 w 1393"/>
                <a:gd name="T45" fmla="*/ 79 h 124"/>
                <a:gd name="T46" fmla="*/ 1391 w 1393"/>
                <a:gd name="T47" fmla="*/ 70 h 124"/>
                <a:gd name="T48" fmla="*/ 1342 w 1393"/>
                <a:gd name="T49" fmla="*/ 61 h 124"/>
                <a:gd name="T50" fmla="*/ 1270 w 1393"/>
                <a:gd name="T51" fmla="*/ 54 h 124"/>
                <a:gd name="T52" fmla="*/ 1199 w 1393"/>
                <a:gd name="T53" fmla="*/ 49 h 124"/>
                <a:gd name="T54" fmla="*/ 1126 w 1393"/>
                <a:gd name="T55" fmla="*/ 47 h 124"/>
                <a:gd name="T56" fmla="*/ 1055 w 1393"/>
                <a:gd name="T57" fmla="*/ 45 h 124"/>
                <a:gd name="T58" fmla="*/ 974 w 1393"/>
                <a:gd name="T59" fmla="*/ 41 h 124"/>
                <a:gd name="T60" fmla="*/ 875 w 1393"/>
                <a:gd name="T61" fmla="*/ 35 h 124"/>
                <a:gd name="T62" fmla="*/ 775 w 1393"/>
                <a:gd name="T63" fmla="*/ 31 h 124"/>
                <a:gd name="T64" fmla="*/ 674 w 1393"/>
                <a:gd name="T65" fmla="*/ 26 h 124"/>
                <a:gd name="T66" fmla="*/ 575 w 1393"/>
                <a:gd name="T67" fmla="*/ 22 h 124"/>
                <a:gd name="T68" fmla="*/ 475 w 1393"/>
                <a:gd name="T69" fmla="*/ 18 h 124"/>
                <a:gd name="T70" fmla="*/ 401 w 1393"/>
                <a:gd name="T71" fmla="*/ 16 h 124"/>
                <a:gd name="T72" fmla="*/ 328 w 1393"/>
                <a:gd name="T73" fmla="*/ 12 h 124"/>
                <a:gd name="T74" fmla="*/ 254 w 1393"/>
                <a:gd name="T75" fmla="*/ 9 h 124"/>
                <a:gd name="T76" fmla="*/ 181 w 1393"/>
                <a:gd name="T77" fmla="*/ 6 h 124"/>
                <a:gd name="T78" fmla="*/ 107 w 1393"/>
                <a:gd name="T79" fmla="*/ 3 h 124"/>
                <a:gd name="T80" fmla="*/ 67 w 1393"/>
                <a:gd name="T81" fmla="*/ 1 h 124"/>
                <a:gd name="T82" fmla="*/ 36 w 1393"/>
                <a:gd name="T83" fmla="*/ 0 h 124"/>
                <a:gd name="T84" fmla="*/ 13 w 1393"/>
                <a:gd name="T85" fmla="*/ 9 h 124"/>
                <a:gd name="T86" fmla="*/ 1 w 1393"/>
                <a:gd name="T87" fmla="*/ 69 h 124"/>
                <a:gd name="T88" fmla="*/ 34 w 1393"/>
                <a:gd name="T89" fmla="*/ 118 h 124"/>
                <a:gd name="T90" fmla="*/ 74 w 1393"/>
                <a:gd name="T91" fmla="*/ 122 h 124"/>
                <a:gd name="T92" fmla="*/ 73 w 1393"/>
                <a:gd name="T93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3" h="124">
                  <a:moveTo>
                    <a:pt x="73" y="118"/>
                  </a:moveTo>
                  <a:lnTo>
                    <a:pt x="50" y="118"/>
                  </a:lnTo>
                  <a:lnTo>
                    <a:pt x="31" y="108"/>
                  </a:lnTo>
                  <a:lnTo>
                    <a:pt x="17" y="91"/>
                  </a:lnTo>
                  <a:lnTo>
                    <a:pt x="8" y="70"/>
                  </a:lnTo>
                  <a:lnTo>
                    <a:pt x="5" y="48"/>
                  </a:lnTo>
                  <a:lnTo>
                    <a:pt x="8" y="27"/>
                  </a:lnTo>
                  <a:lnTo>
                    <a:pt x="17" y="12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3" y="4"/>
                  </a:lnTo>
                  <a:lnTo>
                    <a:pt x="59" y="6"/>
                  </a:lnTo>
                  <a:lnTo>
                    <a:pt x="73" y="6"/>
                  </a:lnTo>
                  <a:lnTo>
                    <a:pt x="88" y="6"/>
                  </a:lnTo>
                  <a:lnTo>
                    <a:pt x="102" y="6"/>
                  </a:lnTo>
                  <a:lnTo>
                    <a:pt x="117" y="7"/>
                  </a:lnTo>
                  <a:lnTo>
                    <a:pt x="132" y="7"/>
                  </a:lnTo>
                  <a:lnTo>
                    <a:pt x="147" y="7"/>
                  </a:lnTo>
                  <a:lnTo>
                    <a:pt x="160" y="8"/>
                  </a:lnTo>
                  <a:lnTo>
                    <a:pt x="175" y="8"/>
                  </a:lnTo>
                  <a:lnTo>
                    <a:pt x="201" y="9"/>
                  </a:lnTo>
                  <a:lnTo>
                    <a:pt x="227" y="10"/>
                  </a:lnTo>
                  <a:lnTo>
                    <a:pt x="253" y="11"/>
                  </a:lnTo>
                  <a:lnTo>
                    <a:pt x="278" y="11"/>
                  </a:lnTo>
                  <a:lnTo>
                    <a:pt x="304" y="14"/>
                  </a:lnTo>
                  <a:lnTo>
                    <a:pt x="330" y="15"/>
                  </a:lnTo>
                  <a:lnTo>
                    <a:pt x="355" y="16"/>
                  </a:lnTo>
                  <a:lnTo>
                    <a:pt x="382" y="17"/>
                  </a:lnTo>
                  <a:lnTo>
                    <a:pt x="407" y="18"/>
                  </a:lnTo>
                  <a:lnTo>
                    <a:pt x="432" y="19"/>
                  </a:lnTo>
                  <a:lnTo>
                    <a:pt x="458" y="21"/>
                  </a:lnTo>
                  <a:lnTo>
                    <a:pt x="484" y="22"/>
                  </a:lnTo>
                  <a:lnTo>
                    <a:pt x="510" y="24"/>
                  </a:lnTo>
                  <a:lnTo>
                    <a:pt x="535" y="25"/>
                  </a:lnTo>
                  <a:lnTo>
                    <a:pt x="561" y="26"/>
                  </a:lnTo>
                  <a:lnTo>
                    <a:pt x="587" y="27"/>
                  </a:lnTo>
                  <a:lnTo>
                    <a:pt x="617" y="30"/>
                  </a:lnTo>
                  <a:lnTo>
                    <a:pt x="646" y="31"/>
                  </a:lnTo>
                  <a:lnTo>
                    <a:pt x="676" y="33"/>
                  </a:lnTo>
                  <a:lnTo>
                    <a:pt x="706" y="34"/>
                  </a:lnTo>
                  <a:lnTo>
                    <a:pt x="736" y="37"/>
                  </a:lnTo>
                  <a:lnTo>
                    <a:pt x="764" y="38"/>
                  </a:lnTo>
                  <a:lnTo>
                    <a:pt x="794" y="40"/>
                  </a:lnTo>
                  <a:lnTo>
                    <a:pt x="824" y="42"/>
                  </a:lnTo>
                  <a:lnTo>
                    <a:pt x="854" y="44"/>
                  </a:lnTo>
                  <a:lnTo>
                    <a:pt x="883" y="46"/>
                  </a:lnTo>
                  <a:lnTo>
                    <a:pt x="913" y="48"/>
                  </a:lnTo>
                  <a:lnTo>
                    <a:pt x="943" y="49"/>
                  </a:lnTo>
                  <a:lnTo>
                    <a:pt x="972" y="52"/>
                  </a:lnTo>
                  <a:lnTo>
                    <a:pt x="1002" y="54"/>
                  </a:lnTo>
                  <a:lnTo>
                    <a:pt x="1031" y="55"/>
                  </a:lnTo>
                  <a:lnTo>
                    <a:pt x="1061" y="57"/>
                  </a:lnTo>
                  <a:lnTo>
                    <a:pt x="1081" y="59"/>
                  </a:lnTo>
                  <a:lnTo>
                    <a:pt x="1102" y="60"/>
                  </a:lnTo>
                  <a:lnTo>
                    <a:pt x="1123" y="62"/>
                  </a:lnTo>
                  <a:lnTo>
                    <a:pt x="1142" y="63"/>
                  </a:lnTo>
                  <a:lnTo>
                    <a:pt x="1163" y="65"/>
                  </a:lnTo>
                  <a:lnTo>
                    <a:pt x="1184" y="67"/>
                  </a:lnTo>
                  <a:lnTo>
                    <a:pt x="1205" y="69"/>
                  </a:lnTo>
                  <a:lnTo>
                    <a:pt x="1225" y="70"/>
                  </a:lnTo>
                  <a:lnTo>
                    <a:pt x="1246" y="71"/>
                  </a:lnTo>
                  <a:lnTo>
                    <a:pt x="1267" y="74"/>
                  </a:lnTo>
                  <a:lnTo>
                    <a:pt x="1288" y="75"/>
                  </a:lnTo>
                  <a:lnTo>
                    <a:pt x="1308" y="76"/>
                  </a:lnTo>
                  <a:lnTo>
                    <a:pt x="1328" y="77"/>
                  </a:lnTo>
                  <a:lnTo>
                    <a:pt x="1349" y="78"/>
                  </a:lnTo>
                  <a:lnTo>
                    <a:pt x="1369" y="79"/>
                  </a:lnTo>
                  <a:lnTo>
                    <a:pt x="1390" y="79"/>
                  </a:lnTo>
                  <a:lnTo>
                    <a:pt x="1393" y="78"/>
                  </a:lnTo>
                  <a:lnTo>
                    <a:pt x="1393" y="75"/>
                  </a:lnTo>
                  <a:lnTo>
                    <a:pt x="1391" y="70"/>
                  </a:lnTo>
                  <a:lnTo>
                    <a:pt x="1389" y="68"/>
                  </a:lnTo>
                  <a:lnTo>
                    <a:pt x="1366" y="64"/>
                  </a:lnTo>
                  <a:lnTo>
                    <a:pt x="1342" y="61"/>
                  </a:lnTo>
                  <a:lnTo>
                    <a:pt x="1319" y="59"/>
                  </a:lnTo>
                  <a:lnTo>
                    <a:pt x="1295" y="56"/>
                  </a:lnTo>
                  <a:lnTo>
                    <a:pt x="1270" y="54"/>
                  </a:lnTo>
                  <a:lnTo>
                    <a:pt x="1247" y="52"/>
                  </a:lnTo>
                  <a:lnTo>
                    <a:pt x="1223" y="50"/>
                  </a:lnTo>
                  <a:lnTo>
                    <a:pt x="1199" y="49"/>
                  </a:lnTo>
                  <a:lnTo>
                    <a:pt x="1175" y="48"/>
                  </a:lnTo>
                  <a:lnTo>
                    <a:pt x="1150" y="47"/>
                  </a:lnTo>
                  <a:lnTo>
                    <a:pt x="1126" y="47"/>
                  </a:lnTo>
                  <a:lnTo>
                    <a:pt x="1103" y="46"/>
                  </a:lnTo>
                  <a:lnTo>
                    <a:pt x="1079" y="45"/>
                  </a:lnTo>
                  <a:lnTo>
                    <a:pt x="1055" y="45"/>
                  </a:lnTo>
                  <a:lnTo>
                    <a:pt x="1031" y="44"/>
                  </a:lnTo>
                  <a:lnTo>
                    <a:pt x="1008" y="42"/>
                  </a:lnTo>
                  <a:lnTo>
                    <a:pt x="974" y="41"/>
                  </a:lnTo>
                  <a:lnTo>
                    <a:pt x="941" y="39"/>
                  </a:lnTo>
                  <a:lnTo>
                    <a:pt x="907" y="38"/>
                  </a:lnTo>
                  <a:lnTo>
                    <a:pt x="875" y="35"/>
                  </a:lnTo>
                  <a:lnTo>
                    <a:pt x="842" y="34"/>
                  </a:lnTo>
                  <a:lnTo>
                    <a:pt x="808" y="32"/>
                  </a:lnTo>
                  <a:lnTo>
                    <a:pt x="775" y="31"/>
                  </a:lnTo>
                  <a:lnTo>
                    <a:pt x="741" y="30"/>
                  </a:lnTo>
                  <a:lnTo>
                    <a:pt x="708" y="27"/>
                  </a:lnTo>
                  <a:lnTo>
                    <a:pt x="674" y="26"/>
                  </a:lnTo>
                  <a:lnTo>
                    <a:pt x="641" y="25"/>
                  </a:lnTo>
                  <a:lnTo>
                    <a:pt x="609" y="24"/>
                  </a:lnTo>
                  <a:lnTo>
                    <a:pt x="575" y="22"/>
                  </a:lnTo>
                  <a:lnTo>
                    <a:pt x="542" y="21"/>
                  </a:lnTo>
                  <a:lnTo>
                    <a:pt x="508" y="19"/>
                  </a:lnTo>
                  <a:lnTo>
                    <a:pt x="475" y="18"/>
                  </a:lnTo>
                  <a:lnTo>
                    <a:pt x="451" y="17"/>
                  </a:lnTo>
                  <a:lnTo>
                    <a:pt x="425" y="16"/>
                  </a:lnTo>
                  <a:lnTo>
                    <a:pt x="401" y="16"/>
                  </a:lnTo>
                  <a:lnTo>
                    <a:pt x="377" y="15"/>
                  </a:lnTo>
                  <a:lnTo>
                    <a:pt x="352" y="14"/>
                  </a:lnTo>
                  <a:lnTo>
                    <a:pt x="328" y="12"/>
                  </a:lnTo>
                  <a:lnTo>
                    <a:pt x="303" y="11"/>
                  </a:lnTo>
                  <a:lnTo>
                    <a:pt x="279" y="10"/>
                  </a:lnTo>
                  <a:lnTo>
                    <a:pt x="254" y="9"/>
                  </a:lnTo>
                  <a:lnTo>
                    <a:pt x="230" y="8"/>
                  </a:lnTo>
                  <a:lnTo>
                    <a:pt x="205" y="7"/>
                  </a:lnTo>
                  <a:lnTo>
                    <a:pt x="181" y="6"/>
                  </a:lnTo>
                  <a:lnTo>
                    <a:pt x="157" y="4"/>
                  </a:lnTo>
                  <a:lnTo>
                    <a:pt x="132" y="4"/>
                  </a:lnTo>
                  <a:lnTo>
                    <a:pt x="107" y="3"/>
                  </a:lnTo>
                  <a:lnTo>
                    <a:pt x="83" y="2"/>
                  </a:lnTo>
                  <a:lnTo>
                    <a:pt x="76" y="2"/>
                  </a:lnTo>
                  <a:lnTo>
                    <a:pt x="67" y="1"/>
                  </a:lnTo>
                  <a:lnTo>
                    <a:pt x="57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7" y="2"/>
                  </a:lnTo>
                  <a:lnTo>
                    <a:pt x="19" y="4"/>
                  </a:lnTo>
                  <a:lnTo>
                    <a:pt x="13" y="9"/>
                  </a:lnTo>
                  <a:lnTo>
                    <a:pt x="4" y="27"/>
                  </a:lnTo>
                  <a:lnTo>
                    <a:pt x="0" y="47"/>
                  </a:lnTo>
                  <a:lnTo>
                    <a:pt x="1" y="69"/>
                  </a:lnTo>
                  <a:lnTo>
                    <a:pt x="8" y="88"/>
                  </a:lnTo>
                  <a:lnTo>
                    <a:pt x="19" y="106"/>
                  </a:lnTo>
                  <a:lnTo>
                    <a:pt x="34" y="118"/>
                  </a:lnTo>
                  <a:lnTo>
                    <a:pt x="52" y="124"/>
                  </a:lnTo>
                  <a:lnTo>
                    <a:pt x="73" y="123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3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904" y="2049"/>
              <a:ext cx="42" cy="508"/>
            </a:xfrm>
            <a:custGeom>
              <a:avLst/>
              <a:gdLst>
                <a:gd name="T0" fmla="*/ 25 w 84"/>
                <a:gd name="T1" fmla="*/ 3 h 1016"/>
                <a:gd name="T2" fmla="*/ 51 w 84"/>
                <a:gd name="T3" fmla="*/ 19 h 1016"/>
                <a:gd name="T4" fmla="*/ 59 w 84"/>
                <a:gd name="T5" fmla="*/ 47 h 1016"/>
                <a:gd name="T6" fmla="*/ 57 w 84"/>
                <a:gd name="T7" fmla="*/ 78 h 1016"/>
                <a:gd name="T8" fmla="*/ 56 w 84"/>
                <a:gd name="T9" fmla="*/ 121 h 1016"/>
                <a:gd name="T10" fmla="*/ 56 w 84"/>
                <a:gd name="T11" fmla="*/ 176 h 1016"/>
                <a:gd name="T12" fmla="*/ 56 w 84"/>
                <a:gd name="T13" fmla="*/ 233 h 1016"/>
                <a:gd name="T14" fmla="*/ 56 w 84"/>
                <a:gd name="T15" fmla="*/ 288 h 1016"/>
                <a:gd name="T16" fmla="*/ 55 w 84"/>
                <a:gd name="T17" fmla="*/ 378 h 1016"/>
                <a:gd name="T18" fmla="*/ 53 w 84"/>
                <a:gd name="T19" fmla="*/ 501 h 1016"/>
                <a:gd name="T20" fmla="*/ 51 w 84"/>
                <a:gd name="T21" fmla="*/ 631 h 1016"/>
                <a:gd name="T22" fmla="*/ 47 w 84"/>
                <a:gd name="T23" fmla="*/ 766 h 1016"/>
                <a:gd name="T24" fmla="*/ 42 w 84"/>
                <a:gd name="T25" fmla="*/ 876 h 1016"/>
                <a:gd name="T26" fmla="*/ 37 w 84"/>
                <a:gd name="T27" fmla="*/ 964 h 1016"/>
                <a:gd name="T28" fmla="*/ 47 w 84"/>
                <a:gd name="T29" fmla="*/ 1013 h 1016"/>
                <a:gd name="T30" fmla="*/ 68 w 84"/>
                <a:gd name="T31" fmla="*/ 1015 h 1016"/>
                <a:gd name="T32" fmla="*/ 79 w 84"/>
                <a:gd name="T33" fmla="*/ 993 h 1016"/>
                <a:gd name="T34" fmla="*/ 83 w 84"/>
                <a:gd name="T35" fmla="*/ 956 h 1016"/>
                <a:gd name="T36" fmla="*/ 84 w 84"/>
                <a:gd name="T37" fmla="*/ 904 h 1016"/>
                <a:gd name="T38" fmla="*/ 84 w 84"/>
                <a:gd name="T39" fmla="*/ 839 h 1016"/>
                <a:gd name="T40" fmla="*/ 84 w 84"/>
                <a:gd name="T41" fmla="*/ 728 h 1016"/>
                <a:gd name="T42" fmla="*/ 84 w 84"/>
                <a:gd name="T43" fmla="*/ 570 h 1016"/>
                <a:gd name="T44" fmla="*/ 83 w 84"/>
                <a:gd name="T45" fmla="*/ 430 h 1016"/>
                <a:gd name="T46" fmla="*/ 80 w 84"/>
                <a:gd name="T47" fmla="*/ 305 h 1016"/>
                <a:gd name="T48" fmla="*/ 78 w 84"/>
                <a:gd name="T49" fmla="*/ 190 h 1016"/>
                <a:gd name="T50" fmla="*/ 72 w 84"/>
                <a:gd name="T51" fmla="*/ 83 h 1016"/>
                <a:gd name="T52" fmla="*/ 63 w 84"/>
                <a:gd name="T53" fmla="*/ 19 h 1016"/>
                <a:gd name="T54" fmla="*/ 51 w 84"/>
                <a:gd name="T55" fmla="*/ 6 h 1016"/>
                <a:gd name="T56" fmla="*/ 32 w 84"/>
                <a:gd name="T57" fmla="*/ 0 h 1016"/>
                <a:gd name="T58" fmla="*/ 11 w 84"/>
                <a:gd name="T59" fmla="*/ 0 h 1016"/>
                <a:gd name="T60" fmla="*/ 0 w 84"/>
                <a:gd name="T61" fmla="*/ 0 h 1016"/>
                <a:gd name="T62" fmla="*/ 1 w 84"/>
                <a:gd name="T63" fmla="*/ 1 h 1016"/>
                <a:gd name="T64" fmla="*/ 2 w 84"/>
                <a:gd name="T65" fmla="*/ 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016">
                  <a:moveTo>
                    <a:pt x="2" y="1"/>
                  </a:moveTo>
                  <a:lnTo>
                    <a:pt x="25" y="3"/>
                  </a:lnTo>
                  <a:lnTo>
                    <a:pt x="40" y="9"/>
                  </a:lnTo>
                  <a:lnTo>
                    <a:pt x="51" y="19"/>
                  </a:lnTo>
                  <a:lnTo>
                    <a:pt x="56" y="32"/>
                  </a:lnTo>
                  <a:lnTo>
                    <a:pt x="59" y="47"/>
                  </a:lnTo>
                  <a:lnTo>
                    <a:pt x="59" y="62"/>
                  </a:lnTo>
                  <a:lnTo>
                    <a:pt x="57" y="78"/>
                  </a:lnTo>
                  <a:lnTo>
                    <a:pt x="56" y="94"/>
                  </a:lnTo>
                  <a:lnTo>
                    <a:pt x="56" y="121"/>
                  </a:lnTo>
                  <a:lnTo>
                    <a:pt x="56" y="148"/>
                  </a:lnTo>
                  <a:lnTo>
                    <a:pt x="56" y="176"/>
                  </a:lnTo>
                  <a:lnTo>
                    <a:pt x="56" y="204"/>
                  </a:lnTo>
                  <a:lnTo>
                    <a:pt x="56" y="233"/>
                  </a:lnTo>
                  <a:lnTo>
                    <a:pt x="56" y="260"/>
                  </a:lnTo>
                  <a:lnTo>
                    <a:pt x="56" y="288"/>
                  </a:lnTo>
                  <a:lnTo>
                    <a:pt x="56" y="317"/>
                  </a:lnTo>
                  <a:lnTo>
                    <a:pt x="55" y="378"/>
                  </a:lnTo>
                  <a:lnTo>
                    <a:pt x="54" y="440"/>
                  </a:lnTo>
                  <a:lnTo>
                    <a:pt x="53" y="501"/>
                  </a:lnTo>
                  <a:lnTo>
                    <a:pt x="52" y="563"/>
                  </a:lnTo>
                  <a:lnTo>
                    <a:pt x="51" y="631"/>
                  </a:lnTo>
                  <a:lnTo>
                    <a:pt x="49" y="698"/>
                  </a:lnTo>
                  <a:lnTo>
                    <a:pt x="47" y="766"/>
                  </a:lnTo>
                  <a:lnTo>
                    <a:pt x="46" y="833"/>
                  </a:lnTo>
                  <a:lnTo>
                    <a:pt x="42" y="876"/>
                  </a:lnTo>
                  <a:lnTo>
                    <a:pt x="39" y="919"/>
                  </a:lnTo>
                  <a:lnTo>
                    <a:pt x="37" y="964"/>
                  </a:lnTo>
                  <a:lnTo>
                    <a:pt x="41" y="1006"/>
                  </a:lnTo>
                  <a:lnTo>
                    <a:pt x="47" y="1013"/>
                  </a:lnTo>
                  <a:lnTo>
                    <a:pt x="57" y="1016"/>
                  </a:lnTo>
                  <a:lnTo>
                    <a:pt x="68" y="1015"/>
                  </a:lnTo>
                  <a:lnTo>
                    <a:pt x="75" y="1010"/>
                  </a:lnTo>
                  <a:lnTo>
                    <a:pt x="79" y="993"/>
                  </a:lnTo>
                  <a:lnTo>
                    <a:pt x="82" y="975"/>
                  </a:lnTo>
                  <a:lnTo>
                    <a:pt x="83" y="956"/>
                  </a:lnTo>
                  <a:lnTo>
                    <a:pt x="83" y="938"/>
                  </a:lnTo>
                  <a:lnTo>
                    <a:pt x="84" y="904"/>
                  </a:lnTo>
                  <a:lnTo>
                    <a:pt x="84" y="871"/>
                  </a:lnTo>
                  <a:lnTo>
                    <a:pt x="84" y="839"/>
                  </a:lnTo>
                  <a:lnTo>
                    <a:pt x="84" y="807"/>
                  </a:lnTo>
                  <a:lnTo>
                    <a:pt x="84" y="728"/>
                  </a:lnTo>
                  <a:lnTo>
                    <a:pt x="84" y="649"/>
                  </a:lnTo>
                  <a:lnTo>
                    <a:pt x="84" y="570"/>
                  </a:lnTo>
                  <a:lnTo>
                    <a:pt x="83" y="492"/>
                  </a:lnTo>
                  <a:lnTo>
                    <a:pt x="83" y="430"/>
                  </a:lnTo>
                  <a:lnTo>
                    <a:pt x="82" y="367"/>
                  </a:lnTo>
                  <a:lnTo>
                    <a:pt x="80" y="305"/>
                  </a:lnTo>
                  <a:lnTo>
                    <a:pt x="79" y="243"/>
                  </a:lnTo>
                  <a:lnTo>
                    <a:pt x="78" y="190"/>
                  </a:lnTo>
                  <a:lnTo>
                    <a:pt x="76" y="137"/>
                  </a:lnTo>
                  <a:lnTo>
                    <a:pt x="72" y="83"/>
                  </a:lnTo>
                  <a:lnTo>
                    <a:pt x="67" y="31"/>
                  </a:lnTo>
                  <a:lnTo>
                    <a:pt x="63" y="19"/>
                  </a:lnTo>
                  <a:lnTo>
                    <a:pt x="57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44" y="2050"/>
              <a:ext cx="81" cy="57"/>
            </a:xfrm>
            <a:custGeom>
              <a:avLst/>
              <a:gdLst>
                <a:gd name="T0" fmla="*/ 1 w 161"/>
                <a:gd name="T1" fmla="*/ 113 h 113"/>
                <a:gd name="T2" fmla="*/ 22 w 161"/>
                <a:gd name="T3" fmla="*/ 100 h 113"/>
                <a:gd name="T4" fmla="*/ 43 w 161"/>
                <a:gd name="T5" fmla="*/ 88 h 113"/>
                <a:gd name="T6" fmla="*/ 63 w 161"/>
                <a:gd name="T7" fmla="*/ 76 h 113"/>
                <a:gd name="T8" fmla="*/ 84 w 161"/>
                <a:gd name="T9" fmla="*/ 64 h 113"/>
                <a:gd name="T10" fmla="*/ 104 w 161"/>
                <a:gd name="T11" fmla="*/ 52 h 113"/>
                <a:gd name="T12" fmla="*/ 124 w 161"/>
                <a:gd name="T13" fmla="*/ 38 h 113"/>
                <a:gd name="T14" fmla="*/ 143 w 161"/>
                <a:gd name="T15" fmla="*/ 24 h 113"/>
                <a:gd name="T16" fmla="*/ 161 w 161"/>
                <a:gd name="T17" fmla="*/ 8 h 113"/>
                <a:gd name="T18" fmla="*/ 161 w 161"/>
                <a:gd name="T19" fmla="*/ 6 h 113"/>
                <a:gd name="T20" fmla="*/ 161 w 161"/>
                <a:gd name="T21" fmla="*/ 2 h 113"/>
                <a:gd name="T22" fmla="*/ 160 w 161"/>
                <a:gd name="T23" fmla="*/ 0 h 113"/>
                <a:gd name="T24" fmla="*/ 159 w 161"/>
                <a:gd name="T25" fmla="*/ 0 h 113"/>
                <a:gd name="T26" fmla="*/ 150 w 161"/>
                <a:gd name="T27" fmla="*/ 7 h 113"/>
                <a:gd name="T28" fmla="*/ 141 w 161"/>
                <a:gd name="T29" fmla="*/ 14 h 113"/>
                <a:gd name="T30" fmla="*/ 131 w 161"/>
                <a:gd name="T31" fmla="*/ 21 h 113"/>
                <a:gd name="T32" fmla="*/ 123 w 161"/>
                <a:gd name="T33" fmla="*/ 28 h 113"/>
                <a:gd name="T34" fmla="*/ 114 w 161"/>
                <a:gd name="T35" fmla="*/ 35 h 113"/>
                <a:gd name="T36" fmla="*/ 105 w 161"/>
                <a:gd name="T37" fmla="*/ 42 h 113"/>
                <a:gd name="T38" fmla="*/ 96 w 161"/>
                <a:gd name="T39" fmla="*/ 47 h 113"/>
                <a:gd name="T40" fmla="*/ 86 w 161"/>
                <a:gd name="T41" fmla="*/ 54 h 113"/>
                <a:gd name="T42" fmla="*/ 76 w 161"/>
                <a:gd name="T43" fmla="*/ 61 h 113"/>
                <a:gd name="T44" fmla="*/ 66 w 161"/>
                <a:gd name="T45" fmla="*/ 68 h 113"/>
                <a:gd name="T46" fmla="*/ 54 w 161"/>
                <a:gd name="T47" fmla="*/ 75 h 113"/>
                <a:gd name="T48" fmla="*/ 44 w 161"/>
                <a:gd name="T49" fmla="*/ 82 h 113"/>
                <a:gd name="T50" fmla="*/ 32 w 161"/>
                <a:gd name="T51" fmla="*/ 89 h 113"/>
                <a:gd name="T52" fmla="*/ 22 w 161"/>
                <a:gd name="T53" fmla="*/ 96 h 113"/>
                <a:gd name="T54" fmla="*/ 10 w 161"/>
                <a:gd name="T55" fmla="*/ 103 h 113"/>
                <a:gd name="T56" fmla="*/ 0 w 161"/>
                <a:gd name="T57" fmla="*/ 110 h 113"/>
                <a:gd name="T58" fmla="*/ 0 w 161"/>
                <a:gd name="T59" fmla="*/ 111 h 113"/>
                <a:gd name="T60" fmla="*/ 0 w 161"/>
                <a:gd name="T61" fmla="*/ 112 h 113"/>
                <a:gd name="T62" fmla="*/ 0 w 161"/>
                <a:gd name="T63" fmla="*/ 113 h 113"/>
                <a:gd name="T64" fmla="*/ 1 w 161"/>
                <a:gd name="T65" fmla="*/ 113 h 113"/>
                <a:gd name="T66" fmla="*/ 1 w 161"/>
                <a:gd name="T6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1" h="113">
                  <a:moveTo>
                    <a:pt x="1" y="113"/>
                  </a:moveTo>
                  <a:lnTo>
                    <a:pt x="22" y="100"/>
                  </a:lnTo>
                  <a:lnTo>
                    <a:pt x="43" y="88"/>
                  </a:lnTo>
                  <a:lnTo>
                    <a:pt x="63" y="76"/>
                  </a:lnTo>
                  <a:lnTo>
                    <a:pt x="84" y="64"/>
                  </a:lnTo>
                  <a:lnTo>
                    <a:pt x="104" y="52"/>
                  </a:lnTo>
                  <a:lnTo>
                    <a:pt x="124" y="38"/>
                  </a:lnTo>
                  <a:lnTo>
                    <a:pt x="143" y="24"/>
                  </a:lnTo>
                  <a:lnTo>
                    <a:pt x="161" y="8"/>
                  </a:lnTo>
                  <a:lnTo>
                    <a:pt x="161" y="6"/>
                  </a:lnTo>
                  <a:lnTo>
                    <a:pt x="161" y="2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0" y="7"/>
                  </a:lnTo>
                  <a:lnTo>
                    <a:pt x="141" y="14"/>
                  </a:lnTo>
                  <a:lnTo>
                    <a:pt x="131" y="21"/>
                  </a:lnTo>
                  <a:lnTo>
                    <a:pt x="123" y="28"/>
                  </a:lnTo>
                  <a:lnTo>
                    <a:pt x="114" y="35"/>
                  </a:lnTo>
                  <a:lnTo>
                    <a:pt x="105" y="42"/>
                  </a:lnTo>
                  <a:lnTo>
                    <a:pt x="96" y="47"/>
                  </a:lnTo>
                  <a:lnTo>
                    <a:pt x="86" y="54"/>
                  </a:lnTo>
                  <a:lnTo>
                    <a:pt x="76" y="61"/>
                  </a:lnTo>
                  <a:lnTo>
                    <a:pt x="66" y="68"/>
                  </a:lnTo>
                  <a:lnTo>
                    <a:pt x="54" y="75"/>
                  </a:lnTo>
                  <a:lnTo>
                    <a:pt x="44" y="82"/>
                  </a:lnTo>
                  <a:lnTo>
                    <a:pt x="32" y="89"/>
                  </a:lnTo>
                  <a:lnTo>
                    <a:pt x="22" y="96"/>
                  </a:lnTo>
                  <a:lnTo>
                    <a:pt x="10" y="103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266" y="2089"/>
              <a:ext cx="160" cy="565"/>
            </a:xfrm>
            <a:custGeom>
              <a:avLst/>
              <a:gdLst>
                <a:gd name="T0" fmla="*/ 18 w 319"/>
                <a:gd name="T1" fmla="*/ 78 h 1131"/>
                <a:gd name="T2" fmla="*/ 55 w 319"/>
                <a:gd name="T3" fmla="*/ 226 h 1131"/>
                <a:gd name="T4" fmla="*/ 91 w 319"/>
                <a:gd name="T5" fmla="*/ 375 h 1131"/>
                <a:gd name="T6" fmla="*/ 127 w 319"/>
                <a:gd name="T7" fmla="*/ 524 h 1131"/>
                <a:gd name="T8" fmla="*/ 154 w 319"/>
                <a:gd name="T9" fmla="*/ 635 h 1131"/>
                <a:gd name="T10" fmla="*/ 173 w 319"/>
                <a:gd name="T11" fmla="*/ 708 h 1131"/>
                <a:gd name="T12" fmla="*/ 191 w 319"/>
                <a:gd name="T13" fmla="*/ 782 h 1131"/>
                <a:gd name="T14" fmla="*/ 210 w 319"/>
                <a:gd name="T15" fmla="*/ 854 h 1131"/>
                <a:gd name="T16" fmla="*/ 224 w 319"/>
                <a:gd name="T17" fmla="*/ 908 h 1131"/>
                <a:gd name="T18" fmla="*/ 232 w 319"/>
                <a:gd name="T19" fmla="*/ 944 h 1131"/>
                <a:gd name="T20" fmla="*/ 240 w 319"/>
                <a:gd name="T21" fmla="*/ 979 h 1131"/>
                <a:gd name="T22" fmla="*/ 249 w 319"/>
                <a:gd name="T23" fmla="*/ 1014 h 1131"/>
                <a:gd name="T24" fmla="*/ 258 w 319"/>
                <a:gd name="T25" fmla="*/ 1044 h 1131"/>
                <a:gd name="T26" fmla="*/ 265 w 319"/>
                <a:gd name="T27" fmla="*/ 1071 h 1131"/>
                <a:gd name="T28" fmla="*/ 273 w 319"/>
                <a:gd name="T29" fmla="*/ 1097 h 1131"/>
                <a:gd name="T30" fmla="*/ 285 w 319"/>
                <a:gd name="T31" fmla="*/ 1120 h 1131"/>
                <a:gd name="T32" fmla="*/ 302 w 319"/>
                <a:gd name="T33" fmla="*/ 1131 h 1131"/>
                <a:gd name="T34" fmla="*/ 319 w 319"/>
                <a:gd name="T35" fmla="*/ 1119 h 1131"/>
                <a:gd name="T36" fmla="*/ 311 w 319"/>
                <a:gd name="T37" fmla="*/ 1101 h 1131"/>
                <a:gd name="T38" fmla="*/ 300 w 319"/>
                <a:gd name="T39" fmla="*/ 1073 h 1131"/>
                <a:gd name="T40" fmla="*/ 290 w 319"/>
                <a:gd name="T41" fmla="*/ 1042 h 1131"/>
                <a:gd name="T42" fmla="*/ 283 w 319"/>
                <a:gd name="T43" fmla="*/ 1012 h 1131"/>
                <a:gd name="T44" fmla="*/ 275 w 319"/>
                <a:gd name="T45" fmla="*/ 981 h 1131"/>
                <a:gd name="T46" fmla="*/ 266 w 319"/>
                <a:gd name="T47" fmla="*/ 946 h 1131"/>
                <a:gd name="T48" fmla="*/ 257 w 319"/>
                <a:gd name="T49" fmla="*/ 912 h 1131"/>
                <a:gd name="T50" fmla="*/ 248 w 319"/>
                <a:gd name="T51" fmla="*/ 877 h 1131"/>
                <a:gd name="T52" fmla="*/ 233 w 319"/>
                <a:gd name="T53" fmla="*/ 823 h 1131"/>
                <a:gd name="T54" fmla="*/ 213 w 319"/>
                <a:gd name="T55" fmla="*/ 751 h 1131"/>
                <a:gd name="T56" fmla="*/ 195 w 319"/>
                <a:gd name="T57" fmla="*/ 678 h 1131"/>
                <a:gd name="T58" fmla="*/ 175 w 319"/>
                <a:gd name="T59" fmla="*/ 605 h 1131"/>
                <a:gd name="T60" fmla="*/ 145 w 319"/>
                <a:gd name="T61" fmla="*/ 498 h 1131"/>
                <a:gd name="T62" fmla="*/ 107 w 319"/>
                <a:gd name="T63" fmla="*/ 355 h 1131"/>
                <a:gd name="T64" fmla="*/ 67 w 319"/>
                <a:gd name="T65" fmla="*/ 214 h 1131"/>
                <a:gd name="T66" fmla="*/ 26 w 319"/>
                <a:gd name="T67" fmla="*/ 72 h 1131"/>
                <a:gd name="T68" fmla="*/ 3 w 319"/>
                <a:gd name="T69" fmla="*/ 0 h 1131"/>
                <a:gd name="T70" fmla="*/ 0 w 319"/>
                <a:gd name="T71" fmla="*/ 1 h 1131"/>
                <a:gd name="T72" fmla="*/ 0 w 319"/>
                <a:gd name="T73" fmla="*/ 3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9" h="1131">
                  <a:moveTo>
                    <a:pt x="0" y="3"/>
                  </a:moveTo>
                  <a:lnTo>
                    <a:pt x="18" y="78"/>
                  </a:lnTo>
                  <a:lnTo>
                    <a:pt x="37" y="151"/>
                  </a:lnTo>
                  <a:lnTo>
                    <a:pt x="55" y="226"/>
                  </a:lnTo>
                  <a:lnTo>
                    <a:pt x="73" y="300"/>
                  </a:lnTo>
                  <a:lnTo>
                    <a:pt x="91" y="375"/>
                  </a:lnTo>
                  <a:lnTo>
                    <a:pt x="109" y="450"/>
                  </a:lnTo>
                  <a:lnTo>
                    <a:pt x="127" y="524"/>
                  </a:lnTo>
                  <a:lnTo>
                    <a:pt x="145" y="598"/>
                  </a:lnTo>
                  <a:lnTo>
                    <a:pt x="154" y="635"/>
                  </a:lnTo>
                  <a:lnTo>
                    <a:pt x="164" y="672"/>
                  </a:lnTo>
                  <a:lnTo>
                    <a:pt x="173" y="708"/>
                  </a:lnTo>
                  <a:lnTo>
                    <a:pt x="182" y="745"/>
                  </a:lnTo>
                  <a:lnTo>
                    <a:pt x="191" y="782"/>
                  </a:lnTo>
                  <a:lnTo>
                    <a:pt x="200" y="817"/>
                  </a:lnTo>
                  <a:lnTo>
                    <a:pt x="210" y="854"/>
                  </a:lnTo>
                  <a:lnTo>
                    <a:pt x="219" y="891"/>
                  </a:lnTo>
                  <a:lnTo>
                    <a:pt x="224" y="908"/>
                  </a:lnTo>
                  <a:lnTo>
                    <a:pt x="227" y="926"/>
                  </a:lnTo>
                  <a:lnTo>
                    <a:pt x="232" y="944"/>
                  </a:lnTo>
                  <a:lnTo>
                    <a:pt x="235" y="961"/>
                  </a:lnTo>
                  <a:lnTo>
                    <a:pt x="240" y="979"/>
                  </a:lnTo>
                  <a:lnTo>
                    <a:pt x="244" y="997"/>
                  </a:lnTo>
                  <a:lnTo>
                    <a:pt x="249" y="1014"/>
                  </a:lnTo>
                  <a:lnTo>
                    <a:pt x="255" y="1032"/>
                  </a:lnTo>
                  <a:lnTo>
                    <a:pt x="258" y="1044"/>
                  </a:lnTo>
                  <a:lnTo>
                    <a:pt x="262" y="1057"/>
                  </a:lnTo>
                  <a:lnTo>
                    <a:pt x="265" y="1071"/>
                  </a:lnTo>
                  <a:lnTo>
                    <a:pt x="268" y="1084"/>
                  </a:lnTo>
                  <a:lnTo>
                    <a:pt x="273" y="1097"/>
                  </a:lnTo>
                  <a:lnTo>
                    <a:pt x="278" y="1109"/>
                  </a:lnTo>
                  <a:lnTo>
                    <a:pt x="285" y="1120"/>
                  </a:lnTo>
                  <a:lnTo>
                    <a:pt x="294" y="1130"/>
                  </a:lnTo>
                  <a:lnTo>
                    <a:pt x="302" y="1131"/>
                  </a:lnTo>
                  <a:lnTo>
                    <a:pt x="312" y="1126"/>
                  </a:lnTo>
                  <a:lnTo>
                    <a:pt x="319" y="1119"/>
                  </a:lnTo>
                  <a:lnTo>
                    <a:pt x="319" y="1112"/>
                  </a:lnTo>
                  <a:lnTo>
                    <a:pt x="311" y="1101"/>
                  </a:lnTo>
                  <a:lnTo>
                    <a:pt x="305" y="1087"/>
                  </a:lnTo>
                  <a:lnTo>
                    <a:pt x="300" y="1073"/>
                  </a:lnTo>
                  <a:lnTo>
                    <a:pt x="295" y="1058"/>
                  </a:lnTo>
                  <a:lnTo>
                    <a:pt x="290" y="1042"/>
                  </a:lnTo>
                  <a:lnTo>
                    <a:pt x="287" y="1027"/>
                  </a:lnTo>
                  <a:lnTo>
                    <a:pt x="283" y="1012"/>
                  </a:lnTo>
                  <a:lnTo>
                    <a:pt x="280" y="998"/>
                  </a:lnTo>
                  <a:lnTo>
                    <a:pt x="275" y="981"/>
                  </a:lnTo>
                  <a:lnTo>
                    <a:pt x="271" y="964"/>
                  </a:lnTo>
                  <a:lnTo>
                    <a:pt x="266" y="946"/>
                  </a:lnTo>
                  <a:lnTo>
                    <a:pt x="262" y="929"/>
                  </a:lnTo>
                  <a:lnTo>
                    <a:pt x="257" y="912"/>
                  </a:lnTo>
                  <a:lnTo>
                    <a:pt x="252" y="895"/>
                  </a:lnTo>
                  <a:lnTo>
                    <a:pt x="248" y="877"/>
                  </a:lnTo>
                  <a:lnTo>
                    <a:pt x="243" y="860"/>
                  </a:lnTo>
                  <a:lnTo>
                    <a:pt x="233" y="823"/>
                  </a:lnTo>
                  <a:lnTo>
                    <a:pt x="224" y="787"/>
                  </a:lnTo>
                  <a:lnTo>
                    <a:pt x="213" y="751"/>
                  </a:lnTo>
                  <a:lnTo>
                    <a:pt x="204" y="715"/>
                  </a:lnTo>
                  <a:lnTo>
                    <a:pt x="195" y="678"/>
                  </a:lnTo>
                  <a:lnTo>
                    <a:pt x="184" y="642"/>
                  </a:lnTo>
                  <a:lnTo>
                    <a:pt x="175" y="605"/>
                  </a:lnTo>
                  <a:lnTo>
                    <a:pt x="165" y="570"/>
                  </a:lnTo>
                  <a:lnTo>
                    <a:pt x="145" y="498"/>
                  </a:lnTo>
                  <a:lnTo>
                    <a:pt x="127" y="427"/>
                  </a:lnTo>
                  <a:lnTo>
                    <a:pt x="107" y="355"/>
                  </a:lnTo>
                  <a:lnTo>
                    <a:pt x="88" y="285"/>
                  </a:lnTo>
                  <a:lnTo>
                    <a:pt x="67" y="214"/>
                  </a:lnTo>
                  <a:lnTo>
                    <a:pt x="47" y="142"/>
                  </a:lnTo>
                  <a:lnTo>
                    <a:pt x="26" y="7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259" y="2714"/>
              <a:ext cx="194" cy="241"/>
            </a:xfrm>
            <a:custGeom>
              <a:avLst/>
              <a:gdLst>
                <a:gd name="T0" fmla="*/ 14 w 388"/>
                <a:gd name="T1" fmla="*/ 420 h 480"/>
                <a:gd name="T2" fmla="*/ 39 w 388"/>
                <a:gd name="T3" fmla="*/ 435 h 480"/>
                <a:gd name="T4" fmla="*/ 67 w 388"/>
                <a:gd name="T5" fmla="*/ 448 h 480"/>
                <a:gd name="T6" fmla="*/ 94 w 388"/>
                <a:gd name="T7" fmla="*/ 460 h 480"/>
                <a:gd name="T8" fmla="*/ 124 w 388"/>
                <a:gd name="T9" fmla="*/ 469 h 480"/>
                <a:gd name="T10" fmla="*/ 153 w 388"/>
                <a:gd name="T11" fmla="*/ 475 h 480"/>
                <a:gd name="T12" fmla="*/ 183 w 388"/>
                <a:gd name="T13" fmla="*/ 479 h 480"/>
                <a:gd name="T14" fmla="*/ 213 w 388"/>
                <a:gd name="T15" fmla="*/ 480 h 480"/>
                <a:gd name="T16" fmla="*/ 256 w 388"/>
                <a:gd name="T17" fmla="*/ 473 h 480"/>
                <a:gd name="T18" fmla="*/ 289 w 388"/>
                <a:gd name="T19" fmla="*/ 446 h 480"/>
                <a:gd name="T20" fmla="*/ 294 w 388"/>
                <a:gd name="T21" fmla="*/ 404 h 480"/>
                <a:gd name="T22" fmla="*/ 278 w 388"/>
                <a:gd name="T23" fmla="*/ 359 h 480"/>
                <a:gd name="T24" fmla="*/ 251 w 388"/>
                <a:gd name="T25" fmla="*/ 325 h 480"/>
                <a:gd name="T26" fmla="*/ 225 w 388"/>
                <a:gd name="T27" fmla="*/ 296 h 480"/>
                <a:gd name="T28" fmla="*/ 198 w 388"/>
                <a:gd name="T29" fmla="*/ 268 h 480"/>
                <a:gd name="T30" fmla="*/ 169 w 388"/>
                <a:gd name="T31" fmla="*/ 243 h 480"/>
                <a:gd name="T32" fmla="*/ 138 w 388"/>
                <a:gd name="T33" fmla="*/ 215 h 480"/>
                <a:gd name="T34" fmla="*/ 103 w 388"/>
                <a:gd name="T35" fmla="*/ 181 h 480"/>
                <a:gd name="T36" fmla="*/ 71 w 388"/>
                <a:gd name="T37" fmla="*/ 140 h 480"/>
                <a:gd name="T38" fmla="*/ 58 w 388"/>
                <a:gd name="T39" fmla="*/ 97 h 480"/>
                <a:gd name="T40" fmla="*/ 69 w 388"/>
                <a:gd name="T41" fmla="*/ 57 h 480"/>
                <a:gd name="T42" fmla="*/ 106 w 388"/>
                <a:gd name="T43" fmla="*/ 36 h 480"/>
                <a:gd name="T44" fmla="*/ 154 w 388"/>
                <a:gd name="T45" fmla="*/ 26 h 480"/>
                <a:gd name="T46" fmla="*/ 202 w 388"/>
                <a:gd name="T47" fmla="*/ 26 h 480"/>
                <a:gd name="T48" fmla="*/ 240 w 388"/>
                <a:gd name="T49" fmla="*/ 28 h 480"/>
                <a:gd name="T50" fmla="*/ 281 w 388"/>
                <a:gd name="T51" fmla="*/ 30 h 480"/>
                <a:gd name="T52" fmla="*/ 323 w 388"/>
                <a:gd name="T53" fmla="*/ 33 h 480"/>
                <a:gd name="T54" fmla="*/ 364 w 388"/>
                <a:gd name="T55" fmla="*/ 32 h 480"/>
                <a:gd name="T56" fmla="*/ 388 w 388"/>
                <a:gd name="T57" fmla="*/ 25 h 480"/>
                <a:gd name="T58" fmla="*/ 379 w 388"/>
                <a:gd name="T59" fmla="*/ 13 h 480"/>
                <a:gd name="T60" fmla="*/ 356 w 388"/>
                <a:gd name="T61" fmla="*/ 7 h 480"/>
                <a:gd name="T62" fmla="*/ 305 w 388"/>
                <a:gd name="T63" fmla="*/ 2 h 480"/>
                <a:gd name="T64" fmla="*/ 242 w 388"/>
                <a:gd name="T65" fmla="*/ 0 h 480"/>
                <a:gd name="T66" fmla="*/ 175 w 388"/>
                <a:gd name="T67" fmla="*/ 3 h 480"/>
                <a:gd name="T68" fmla="*/ 113 w 388"/>
                <a:gd name="T69" fmla="*/ 14 h 480"/>
                <a:gd name="T70" fmla="*/ 66 w 388"/>
                <a:gd name="T71" fmla="*/ 34 h 480"/>
                <a:gd name="T72" fmla="*/ 40 w 388"/>
                <a:gd name="T73" fmla="*/ 68 h 480"/>
                <a:gd name="T74" fmla="*/ 46 w 388"/>
                <a:gd name="T75" fmla="*/ 115 h 480"/>
                <a:gd name="T76" fmla="*/ 76 w 388"/>
                <a:gd name="T77" fmla="*/ 160 h 480"/>
                <a:gd name="T78" fmla="*/ 101 w 388"/>
                <a:gd name="T79" fmla="*/ 188 h 480"/>
                <a:gd name="T80" fmla="*/ 129 w 388"/>
                <a:gd name="T81" fmla="*/ 214 h 480"/>
                <a:gd name="T82" fmla="*/ 157 w 388"/>
                <a:gd name="T83" fmla="*/ 240 h 480"/>
                <a:gd name="T84" fmla="*/ 185 w 388"/>
                <a:gd name="T85" fmla="*/ 265 h 480"/>
                <a:gd name="T86" fmla="*/ 213 w 388"/>
                <a:gd name="T87" fmla="*/ 291 h 480"/>
                <a:gd name="T88" fmla="*/ 239 w 388"/>
                <a:gd name="T89" fmla="*/ 318 h 480"/>
                <a:gd name="T90" fmla="*/ 262 w 388"/>
                <a:gd name="T91" fmla="*/ 347 h 480"/>
                <a:gd name="T92" fmla="*/ 285 w 388"/>
                <a:gd name="T93" fmla="*/ 391 h 480"/>
                <a:gd name="T94" fmla="*/ 281 w 388"/>
                <a:gd name="T95" fmla="*/ 433 h 480"/>
                <a:gd name="T96" fmla="*/ 251 w 388"/>
                <a:gd name="T97" fmla="*/ 460 h 480"/>
                <a:gd name="T98" fmla="*/ 204 w 388"/>
                <a:gd name="T99" fmla="*/ 471 h 480"/>
                <a:gd name="T100" fmla="*/ 156 w 388"/>
                <a:gd name="T101" fmla="*/ 469 h 480"/>
                <a:gd name="T102" fmla="*/ 109 w 388"/>
                <a:gd name="T103" fmla="*/ 458 h 480"/>
                <a:gd name="T104" fmla="*/ 63 w 388"/>
                <a:gd name="T105" fmla="*/ 444 h 480"/>
                <a:gd name="T106" fmla="*/ 21 w 388"/>
                <a:gd name="T107" fmla="*/ 423 h 480"/>
                <a:gd name="T108" fmla="*/ 0 w 388"/>
                <a:gd name="T109" fmla="*/ 409 h 480"/>
                <a:gd name="T110" fmla="*/ 0 w 388"/>
                <a:gd name="T111" fmla="*/ 411 h 480"/>
                <a:gd name="T112" fmla="*/ 1 w 388"/>
                <a:gd name="T113" fmla="*/ 41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" h="480">
                  <a:moveTo>
                    <a:pt x="1" y="412"/>
                  </a:moveTo>
                  <a:lnTo>
                    <a:pt x="14" y="420"/>
                  </a:lnTo>
                  <a:lnTo>
                    <a:pt x="26" y="429"/>
                  </a:lnTo>
                  <a:lnTo>
                    <a:pt x="39" y="435"/>
                  </a:lnTo>
                  <a:lnTo>
                    <a:pt x="53" y="442"/>
                  </a:lnTo>
                  <a:lnTo>
                    <a:pt x="67" y="448"/>
                  </a:lnTo>
                  <a:lnTo>
                    <a:pt x="81" y="454"/>
                  </a:lnTo>
                  <a:lnTo>
                    <a:pt x="94" y="460"/>
                  </a:lnTo>
                  <a:lnTo>
                    <a:pt x="109" y="464"/>
                  </a:lnTo>
                  <a:lnTo>
                    <a:pt x="124" y="469"/>
                  </a:lnTo>
                  <a:lnTo>
                    <a:pt x="138" y="472"/>
                  </a:lnTo>
                  <a:lnTo>
                    <a:pt x="153" y="475"/>
                  </a:lnTo>
                  <a:lnTo>
                    <a:pt x="168" y="477"/>
                  </a:lnTo>
                  <a:lnTo>
                    <a:pt x="183" y="479"/>
                  </a:lnTo>
                  <a:lnTo>
                    <a:pt x="198" y="480"/>
                  </a:lnTo>
                  <a:lnTo>
                    <a:pt x="213" y="480"/>
                  </a:lnTo>
                  <a:lnTo>
                    <a:pt x="227" y="479"/>
                  </a:lnTo>
                  <a:lnTo>
                    <a:pt x="256" y="473"/>
                  </a:lnTo>
                  <a:lnTo>
                    <a:pt x="277" y="462"/>
                  </a:lnTo>
                  <a:lnTo>
                    <a:pt x="289" y="446"/>
                  </a:lnTo>
                  <a:lnTo>
                    <a:pt x="295" y="426"/>
                  </a:lnTo>
                  <a:lnTo>
                    <a:pt x="294" y="404"/>
                  </a:lnTo>
                  <a:lnTo>
                    <a:pt x="288" y="382"/>
                  </a:lnTo>
                  <a:lnTo>
                    <a:pt x="278" y="359"/>
                  </a:lnTo>
                  <a:lnTo>
                    <a:pt x="263" y="339"/>
                  </a:lnTo>
                  <a:lnTo>
                    <a:pt x="251" y="325"/>
                  </a:lnTo>
                  <a:lnTo>
                    <a:pt x="239" y="310"/>
                  </a:lnTo>
                  <a:lnTo>
                    <a:pt x="225" y="296"/>
                  </a:lnTo>
                  <a:lnTo>
                    <a:pt x="212" y="282"/>
                  </a:lnTo>
                  <a:lnTo>
                    <a:pt x="198" y="268"/>
                  </a:lnTo>
                  <a:lnTo>
                    <a:pt x="184" y="256"/>
                  </a:lnTo>
                  <a:lnTo>
                    <a:pt x="169" y="243"/>
                  </a:lnTo>
                  <a:lnTo>
                    <a:pt x="156" y="230"/>
                  </a:lnTo>
                  <a:lnTo>
                    <a:pt x="138" y="215"/>
                  </a:lnTo>
                  <a:lnTo>
                    <a:pt x="121" y="199"/>
                  </a:lnTo>
                  <a:lnTo>
                    <a:pt x="103" y="181"/>
                  </a:lnTo>
                  <a:lnTo>
                    <a:pt x="85" y="161"/>
                  </a:lnTo>
                  <a:lnTo>
                    <a:pt x="71" y="140"/>
                  </a:lnTo>
                  <a:lnTo>
                    <a:pt x="62" y="120"/>
                  </a:lnTo>
                  <a:lnTo>
                    <a:pt x="58" y="97"/>
                  </a:lnTo>
                  <a:lnTo>
                    <a:pt x="60" y="75"/>
                  </a:lnTo>
                  <a:lnTo>
                    <a:pt x="69" y="57"/>
                  </a:lnTo>
                  <a:lnTo>
                    <a:pt x="85" y="44"/>
                  </a:lnTo>
                  <a:lnTo>
                    <a:pt x="106" y="36"/>
                  </a:lnTo>
                  <a:lnTo>
                    <a:pt x="130" y="30"/>
                  </a:lnTo>
                  <a:lnTo>
                    <a:pt x="154" y="26"/>
                  </a:lnTo>
                  <a:lnTo>
                    <a:pt x="180" y="26"/>
                  </a:lnTo>
                  <a:lnTo>
                    <a:pt x="202" y="26"/>
                  </a:lnTo>
                  <a:lnTo>
                    <a:pt x="219" y="26"/>
                  </a:lnTo>
                  <a:lnTo>
                    <a:pt x="240" y="28"/>
                  </a:lnTo>
                  <a:lnTo>
                    <a:pt x="260" y="29"/>
                  </a:lnTo>
                  <a:lnTo>
                    <a:pt x="281" y="30"/>
                  </a:lnTo>
                  <a:lnTo>
                    <a:pt x="302" y="32"/>
                  </a:lnTo>
                  <a:lnTo>
                    <a:pt x="323" y="33"/>
                  </a:lnTo>
                  <a:lnTo>
                    <a:pt x="343" y="33"/>
                  </a:lnTo>
                  <a:lnTo>
                    <a:pt x="364" y="32"/>
                  </a:lnTo>
                  <a:lnTo>
                    <a:pt x="385" y="29"/>
                  </a:lnTo>
                  <a:lnTo>
                    <a:pt x="388" y="25"/>
                  </a:lnTo>
                  <a:lnTo>
                    <a:pt x="385" y="18"/>
                  </a:lnTo>
                  <a:lnTo>
                    <a:pt x="379" y="13"/>
                  </a:lnTo>
                  <a:lnTo>
                    <a:pt x="375" y="9"/>
                  </a:lnTo>
                  <a:lnTo>
                    <a:pt x="356" y="7"/>
                  </a:lnTo>
                  <a:lnTo>
                    <a:pt x="333" y="4"/>
                  </a:lnTo>
                  <a:lnTo>
                    <a:pt x="305" y="2"/>
                  </a:lnTo>
                  <a:lnTo>
                    <a:pt x="275" y="0"/>
                  </a:lnTo>
                  <a:lnTo>
                    <a:pt x="242" y="0"/>
                  </a:lnTo>
                  <a:lnTo>
                    <a:pt x="209" y="1"/>
                  </a:lnTo>
                  <a:lnTo>
                    <a:pt x="175" y="3"/>
                  </a:lnTo>
                  <a:lnTo>
                    <a:pt x="143" y="8"/>
                  </a:lnTo>
                  <a:lnTo>
                    <a:pt x="113" y="14"/>
                  </a:lnTo>
                  <a:lnTo>
                    <a:pt x="86" y="23"/>
                  </a:lnTo>
                  <a:lnTo>
                    <a:pt x="66" y="34"/>
                  </a:lnTo>
                  <a:lnTo>
                    <a:pt x="49" y="49"/>
                  </a:lnTo>
                  <a:lnTo>
                    <a:pt x="40" y="68"/>
                  </a:lnTo>
                  <a:lnTo>
                    <a:pt x="39" y="90"/>
                  </a:lnTo>
                  <a:lnTo>
                    <a:pt x="46" y="115"/>
                  </a:lnTo>
                  <a:lnTo>
                    <a:pt x="64" y="145"/>
                  </a:lnTo>
                  <a:lnTo>
                    <a:pt x="76" y="160"/>
                  </a:lnTo>
                  <a:lnTo>
                    <a:pt x="89" y="174"/>
                  </a:lnTo>
                  <a:lnTo>
                    <a:pt x="101" y="188"/>
                  </a:lnTo>
                  <a:lnTo>
                    <a:pt x="115" y="202"/>
                  </a:lnTo>
                  <a:lnTo>
                    <a:pt x="129" y="214"/>
                  </a:lnTo>
                  <a:lnTo>
                    <a:pt x="143" y="227"/>
                  </a:lnTo>
                  <a:lnTo>
                    <a:pt x="157" y="240"/>
                  </a:lnTo>
                  <a:lnTo>
                    <a:pt x="172" y="252"/>
                  </a:lnTo>
                  <a:lnTo>
                    <a:pt x="185" y="265"/>
                  </a:lnTo>
                  <a:lnTo>
                    <a:pt x="199" y="278"/>
                  </a:lnTo>
                  <a:lnTo>
                    <a:pt x="213" y="291"/>
                  </a:lnTo>
                  <a:lnTo>
                    <a:pt x="226" y="304"/>
                  </a:lnTo>
                  <a:lnTo>
                    <a:pt x="239" y="318"/>
                  </a:lnTo>
                  <a:lnTo>
                    <a:pt x="250" y="333"/>
                  </a:lnTo>
                  <a:lnTo>
                    <a:pt x="262" y="347"/>
                  </a:lnTo>
                  <a:lnTo>
                    <a:pt x="272" y="363"/>
                  </a:lnTo>
                  <a:lnTo>
                    <a:pt x="285" y="391"/>
                  </a:lnTo>
                  <a:lnTo>
                    <a:pt x="287" y="414"/>
                  </a:lnTo>
                  <a:lnTo>
                    <a:pt x="281" y="433"/>
                  </a:lnTo>
                  <a:lnTo>
                    <a:pt x="268" y="448"/>
                  </a:lnTo>
                  <a:lnTo>
                    <a:pt x="251" y="460"/>
                  </a:lnTo>
                  <a:lnTo>
                    <a:pt x="228" y="468"/>
                  </a:lnTo>
                  <a:lnTo>
                    <a:pt x="204" y="471"/>
                  </a:lnTo>
                  <a:lnTo>
                    <a:pt x="179" y="471"/>
                  </a:lnTo>
                  <a:lnTo>
                    <a:pt x="156" y="469"/>
                  </a:lnTo>
                  <a:lnTo>
                    <a:pt x="132" y="464"/>
                  </a:lnTo>
                  <a:lnTo>
                    <a:pt x="109" y="458"/>
                  </a:lnTo>
                  <a:lnTo>
                    <a:pt x="86" y="452"/>
                  </a:lnTo>
                  <a:lnTo>
                    <a:pt x="63" y="444"/>
                  </a:lnTo>
                  <a:lnTo>
                    <a:pt x="41" y="433"/>
                  </a:lnTo>
                  <a:lnTo>
                    <a:pt x="21" y="423"/>
                  </a:lnTo>
                  <a:lnTo>
                    <a:pt x="1" y="410"/>
                  </a:lnTo>
                  <a:lnTo>
                    <a:pt x="0" y="409"/>
                  </a:lnTo>
                  <a:lnTo>
                    <a:pt x="0" y="410"/>
                  </a:lnTo>
                  <a:lnTo>
                    <a:pt x="0" y="411"/>
                  </a:lnTo>
                  <a:lnTo>
                    <a:pt x="1" y="412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4" y="2086"/>
              <a:ext cx="90" cy="475"/>
            </a:xfrm>
            <a:custGeom>
              <a:avLst/>
              <a:gdLst>
                <a:gd name="T0" fmla="*/ 29 w 179"/>
                <a:gd name="T1" fmla="*/ 0 h 950"/>
                <a:gd name="T2" fmla="*/ 16 w 179"/>
                <a:gd name="T3" fmla="*/ 2 h 950"/>
                <a:gd name="T4" fmla="*/ 7 w 179"/>
                <a:gd name="T5" fmla="*/ 9 h 950"/>
                <a:gd name="T6" fmla="*/ 2 w 179"/>
                <a:gd name="T7" fmla="*/ 19 h 950"/>
                <a:gd name="T8" fmla="*/ 0 w 179"/>
                <a:gd name="T9" fmla="*/ 32 h 950"/>
                <a:gd name="T10" fmla="*/ 0 w 179"/>
                <a:gd name="T11" fmla="*/ 46 h 950"/>
                <a:gd name="T12" fmla="*/ 1 w 179"/>
                <a:gd name="T13" fmla="*/ 60 h 950"/>
                <a:gd name="T14" fmla="*/ 3 w 179"/>
                <a:gd name="T15" fmla="*/ 73 h 950"/>
                <a:gd name="T16" fmla="*/ 6 w 179"/>
                <a:gd name="T17" fmla="*/ 84 h 950"/>
                <a:gd name="T18" fmla="*/ 11 w 179"/>
                <a:gd name="T19" fmla="*/ 114 h 950"/>
                <a:gd name="T20" fmla="*/ 17 w 179"/>
                <a:gd name="T21" fmla="*/ 144 h 950"/>
                <a:gd name="T22" fmla="*/ 23 w 179"/>
                <a:gd name="T23" fmla="*/ 174 h 950"/>
                <a:gd name="T24" fmla="*/ 29 w 179"/>
                <a:gd name="T25" fmla="*/ 202 h 950"/>
                <a:gd name="T26" fmla="*/ 36 w 179"/>
                <a:gd name="T27" fmla="*/ 232 h 950"/>
                <a:gd name="T28" fmla="*/ 41 w 179"/>
                <a:gd name="T29" fmla="*/ 262 h 950"/>
                <a:gd name="T30" fmla="*/ 47 w 179"/>
                <a:gd name="T31" fmla="*/ 292 h 950"/>
                <a:gd name="T32" fmla="*/ 54 w 179"/>
                <a:gd name="T33" fmla="*/ 322 h 950"/>
                <a:gd name="T34" fmla="*/ 70 w 179"/>
                <a:gd name="T35" fmla="*/ 401 h 950"/>
                <a:gd name="T36" fmla="*/ 86 w 179"/>
                <a:gd name="T37" fmla="*/ 479 h 950"/>
                <a:gd name="T38" fmla="*/ 102 w 179"/>
                <a:gd name="T39" fmla="*/ 557 h 950"/>
                <a:gd name="T40" fmla="*/ 117 w 179"/>
                <a:gd name="T41" fmla="*/ 636 h 950"/>
                <a:gd name="T42" fmla="*/ 132 w 179"/>
                <a:gd name="T43" fmla="*/ 715 h 950"/>
                <a:gd name="T44" fmla="*/ 147 w 179"/>
                <a:gd name="T45" fmla="*/ 794 h 950"/>
                <a:gd name="T46" fmla="*/ 161 w 179"/>
                <a:gd name="T47" fmla="*/ 872 h 950"/>
                <a:gd name="T48" fmla="*/ 175 w 179"/>
                <a:gd name="T49" fmla="*/ 950 h 950"/>
                <a:gd name="T50" fmla="*/ 176 w 179"/>
                <a:gd name="T51" fmla="*/ 950 h 950"/>
                <a:gd name="T52" fmla="*/ 177 w 179"/>
                <a:gd name="T53" fmla="*/ 949 h 950"/>
                <a:gd name="T54" fmla="*/ 179 w 179"/>
                <a:gd name="T55" fmla="*/ 947 h 950"/>
                <a:gd name="T56" fmla="*/ 179 w 179"/>
                <a:gd name="T57" fmla="*/ 946 h 950"/>
                <a:gd name="T58" fmla="*/ 169 w 179"/>
                <a:gd name="T59" fmla="*/ 878 h 950"/>
                <a:gd name="T60" fmla="*/ 159 w 179"/>
                <a:gd name="T61" fmla="*/ 811 h 950"/>
                <a:gd name="T62" fmla="*/ 147 w 179"/>
                <a:gd name="T63" fmla="*/ 743 h 950"/>
                <a:gd name="T64" fmla="*/ 135 w 179"/>
                <a:gd name="T65" fmla="*/ 676 h 950"/>
                <a:gd name="T66" fmla="*/ 122 w 179"/>
                <a:gd name="T67" fmla="*/ 609 h 950"/>
                <a:gd name="T68" fmla="*/ 108 w 179"/>
                <a:gd name="T69" fmla="*/ 544 h 950"/>
                <a:gd name="T70" fmla="*/ 94 w 179"/>
                <a:gd name="T71" fmla="*/ 477 h 950"/>
                <a:gd name="T72" fmla="*/ 81 w 179"/>
                <a:gd name="T73" fmla="*/ 410 h 950"/>
                <a:gd name="T74" fmla="*/ 74 w 179"/>
                <a:gd name="T75" fmla="*/ 378 h 950"/>
                <a:gd name="T76" fmla="*/ 68 w 179"/>
                <a:gd name="T77" fmla="*/ 345 h 950"/>
                <a:gd name="T78" fmla="*/ 61 w 179"/>
                <a:gd name="T79" fmla="*/ 313 h 950"/>
                <a:gd name="T80" fmla="*/ 55 w 179"/>
                <a:gd name="T81" fmla="*/ 281 h 950"/>
                <a:gd name="T82" fmla="*/ 48 w 179"/>
                <a:gd name="T83" fmla="*/ 248 h 950"/>
                <a:gd name="T84" fmla="*/ 41 w 179"/>
                <a:gd name="T85" fmla="*/ 217 h 950"/>
                <a:gd name="T86" fmla="*/ 36 w 179"/>
                <a:gd name="T87" fmla="*/ 185 h 950"/>
                <a:gd name="T88" fmla="*/ 29 w 179"/>
                <a:gd name="T89" fmla="*/ 153 h 950"/>
                <a:gd name="T90" fmla="*/ 25 w 179"/>
                <a:gd name="T91" fmla="*/ 142 h 950"/>
                <a:gd name="T92" fmla="*/ 21 w 179"/>
                <a:gd name="T93" fmla="*/ 123 h 950"/>
                <a:gd name="T94" fmla="*/ 15 w 179"/>
                <a:gd name="T95" fmla="*/ 100 h 950"/>
                <a:gd name="T96" fmla="*/ 10 w 179"/>
                <a:gd name="T97" fmla="*/ 73 h 950"/>
                <a:gd name="T98" fmla="*/ 7 w 179"/>
                <a:gd name="T99" fmla="*/ 48 h 950"/>
                <a:gd name="T100" fmla="*/ 8 w 179"/>
                <a:gd name="T101" fmla="*/ 26 h 950"/>
                <a:gd name="T102" fmla="*/ 14 w 179"/>
                <a:gd name="T103" fmla="*/ 10 h 950"/>
                <a:gd name="T104" fmla="*/ 26 w 179"/>
                <a:gd name="T105" fmla="*/ 3 h 950"/>
                <a:gd name="T106" fmla="*/ 28 w 179"/>
                <a:gd name="T107" fmla="*/ 3 h 950"/>
                <a:gd name="T108" fmla="*/ 29 w 179"/>
                <a:gd name="T109" fmla="*/ 1 h 950"/>
                <a:gd name="T110" fmla="*/ 29 w 179"/>
                <a:gd name="T111" fmla="*/ 0 h 950"/>
                <a:gd name="T112" fmla="*/ 29 w 179"/>
                <a:gd name="T113" fmla="*/ 0 h 950"/>
                <a:gd name="T114" fmla="*/ 29 w 179"/>
                <a:gd name="T11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9" h="950">
                  <a:moveTo>
                    <a:pt x="29" y="0"/>
                  </a:moveTo>
                  <a:lnTo>
                    <a:pt x="16" y="2"/>
                  </a:lnTo>
                  <a:lnTo>
                    <a:pt x="7" y="9"/>
                  </a:lnTo>
                  <a:lnTo>
                    <a:pt x="2" y="19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3" y="73"/>
                  </a:lnTo>
                  <a:lnTo>
                    <a:pt x="6" y="84"/>
                  </a:lnTo>
                  <a:lnTo>
                    <a:pt x="11" y="114"/>
                  </a:lnTo>
                  <a:lnTo>
                    <a:pt x="17" y="144"/>
                  </a:lnTo>
                  <a:lnTo>
                    <a:pt x="23" y="174"/>
                  </a:lnTo>
                  <a:lnTo>
                    <a:pt x="29" y="202"/>
                  </a:lnTo>
                  <a:lnTo>
                    <a:pt x="36" y="232"/>
                  </a:lnTo>
                  <a:lnTo>
                    <a:pt x="41" y="262"/>
                  </a:lnTo>
                  <a:lnTo>
                    <a:pt x="47" y="292"/>
                  </a:lnTo>
                  <a:lnTo>
                    <a:pt x="54" y="322"/>
                  </a:lnTo>
                  <a:lnTo>
                    <a:pt x="70" y="401"/>
                  </a:lnTo>
                  <a:lnTo>
                    <a:pt x="86" y="479"/>
                  </a:lnTo>
                  <a:lnTo>
                    <a:pt x="102" y="557"/>
                  </a:lnTo>
                  <a:lnTo>
                    <a:pt x="117" y="636"/>
                  </a:lnTo>
                  <a:lnTo>
                    <a:pt x="132" y="715"/>
                  </a:lnTo>
                  <a:lnTo>
                    <a:pt x="147" y="794"/>
                  </a:lnTo>
                  <a:lnTo>
                    <a:pt x="161" y="872"/>
                  </a:lnTo>
                  <a:lnTo>
                    <a:pt x="175" y="950"/>
                  </a:lnTo>
                  <a:lnTo>
                    <a:pt x="176" y="950"/>
                  </a:lnTo>
                  <a:lnTo>
                    <a:pt x="177" y="949"/>
                  </a:lnTo>
                  <a:lnTo>
                    <a:pt x="179" y="947"/>
                  </a:lnTo>
                  <a:lnTo>
                    <a:pt x="179" y="946"/>
                  </a:lnTo>
                  <a:lnTo>
                    <a:pt x="169" y="878"/>
                  </a:lnTo>
                  <a:lnTo>
                    <a:pt x="159" y="811"/>
                  </a:lnTo>
                  <a:lnTo>
                    <a:pt x="147" y="743"/>
                  </a:lnTo>
                  <a:lnTo>
                    <a:pt x="135" y="676"/>
                  </a:lnTo>
                  <a:lnTo>
                    <a:pt x="122" y="609"/>
                  </a:lnTo>
                  <a:lnTo>
                    <a:pt x="108" y="544"/>
                  </a:lnTo>
                  <a:lnTo>
                    <a:pt x="94" y="477"/>
                  </a:lnTo>
                  <a:lnTo>
                    <a:pt x="81" y="410"/>
                  </a:lnTo>
                  <a:lnTo>
                    <a:pt x="74" y="378"/>
                  </a:lnTo>
                  <a:lnTo>
                    <a:pt x="68" y="345"/>
                  </a:lnTo>
                  <a:lnTo>
                    <a:pt x="61" y="313"/>
                  </a:lnTo>
                  <a:lnTo>
                    <a:pt x="55" y="281"/>
                  </a:lnTo>
                  <a:lnTo>
                    <a:pt x="48" y="248"/>
                  </a:lnTo>
                  <a:lnTo>
                    <a:pt x="41" y="217"/>
                  </a:lnTo>
                  <a:lnTo>
                    <a:pt x="36" y="185"/>
                  </a:lnTo>
                  <a:lnTo>
                    <a:pt x="29" y="153"/>
                  </a:lnTo>
                  <a:lnTo>
                    <a:pt x="25" y="142"/>
                  </a:lnTo>
                  <a:lnTo>
                    <a:pt x="21" y="123"/>
                  </a:lnTo>
                  <a:lnTo>
                    <a:pt x="15" y="100"/>
                  </a:lnTo>
                  <a:lnTo>
                    <a:pt x="10" y="73"/>
                  </a:lnTo>
                  <a:lnTo>
                    <a:pt x="7" y="48"/>
                  </a:lnTo>
                  <a:lnTo>
                    <a:pt x="8" y="26"/>
                  </a:lnTo>
                  <a:lnTo>
                    <a:pt x="14" y="10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861" y="2100"/>
              <a:ext cx="43" cy="443"/>
            </a:xfrm>
            <a:custGeom>
              <a:avLst/>
              <a:gdLst>
                <a:gd name="T0" fmla="*/ 2 w 86"/>
                <a:gd name="T1" fmla="*/ 19 h 887"/>
                <a:gd name="T2" fmla="*/ 11 w 86"/>
                <a:gd name="T3" fmla="*/ 15 h 887"/>
                <a:gd name="T4" fmla="*/ 22 w 86"/>
                <a:gd name="T5" fmla="*/ 11 h 887"/>
                <a:gd name="T6" fmla="*/ 35 w 86"/>
                <a:gd name="T7" fmla="*/ 8 h 887"/>
                <a:gd name="T8" fmla="*/ 49 w 86"/>
                <a:gd name="T9" fmla="*/ 7 h 887"/>
                <a:gd name="T10" fmla="*/ 61 w 86"/>
                <a:gd name="T11" fmla="*/ 8 h 887"/>
                <a:gd name="T12" fmla="*/ 72 w 86"/>
                <a:gd name="T13" fmla="*/ 13 h 887"/>
                <a:gd name="T14" fmla="*/ 79 w 86"/>
                <a:gd name="T15" fmla="*/ 22 h 887"/>
                <a:gd name="T16" fmla="*/ 82 w 86"/>
                <a:gd name="T17" fmla="*/ 35 h 887"/>
                <a:gd name="T18" fmla="*/ 82 w 86"/>
                <a:gd name="T19" fmla="*/ 41 h 887"/>
                <a:gd name="T20" fmla="*/ 82 w 86"/>
                <a:gd name="T21" fmla="*/ 48 h 887"/>
                <a:gd name="T22" fmla="*/ 82 w 86"/>
                <a:gd name="T23" fmla="*/ 53 h 887"/>
                <a:gd name="T24" fmla="*/ 82 w 86"/>
                <a:gd name="T25" fmla="*/ 60 h 887"/>
                <a:gd name="T26" fmla="*/ 82 w 86"/>
                <a:gd name="T27" fmla="*/ 82 h 887"/>
                <a:gd name="T28" fmla="*/ 82 w 86"/>
                <a:gd name="T29" fmla="*/ 104 h 887"/>
                <a:gd name="T30" fmla="*/ 81 w 86"/>
                <a:gd name="T31" fmla="*/ 126 h 887"/>
                <a:gd name="T32" fmla="*/ 81 w 86"/>
                <a:gd name="T33" fmla="*/ 148 h 887"/>
                <a:gd name="T34" fmla="*/ 79 w 86"/>
                <a:gd name="T35" fmla="*/ 218 h 887"/>
                <a:gd name="T36" fmla="*/ 78 w 86"/>
                <a:gd name="T37" fmla="*/ 288 h 887"/>
                <a:gd name="T38" fmla="*/ 75 w 86"/>
                <a:gd name="T39" fmla="*/ 360 h 887"/>
                <a:gd name="T40" fmla="*/ 73 w 86"/>
                <a:gd name="T41" fmla="*/ 430 h 887"/>
                <a:gd name="T42" fmla="*/ 70 w 86"/>
                <a:gd name="T43" fmla="*/ 543 h 887"/>
                <a:gd name="T44" fmla="*/ 66 w 86"/>
                <a:gd name="T45" fmla="*/ 655 h 887"/>
                <a:gd name="T46" fmla="*/ 61 w 86"/>
                <a:gd name="T47" fmla="*/ 768 h 887"/>
                <a:gd name="T48" fmla="*/ 56 w 86"/>
                <a:gd name="T49" fmla="*/ 881 h 887"/>
                <a:gd name="T50" fmla="*/ 56 w 86"/>
                <a:gd name="T51" fmla="*/ 883 h 887"/>
                <a:gd name="T52" fmla="*/ 58 w 86"/>
                <a:gd name="T53" fmla="*/ 885 h 887"/>
                <a:gd name="T54" fmla="*/ 59 w 86"/>
                <a:gd name="T55" fmla="*/ 887 h 887"/>
                <a:gd name="T56" fmla="*/ 60 w 86"/>
                <a:gd name="T57" fmla="*/ 884 h 887"/>
                <a:gd name="T58" fmla="*/ 71 w 86"/>
                <a:gd name="T59" fmla="*/ 756 h 887"/>
                <a:gd name="T60" fmla="*/ 75 w 86"/>
                <a:gd name="T61" fmla="*/ 626 h 887"/>
                <a:gd name="T62" fmla="*/ 76 w 86"/>
                <a:gd name="T63" fmla="*/ 497 h 887"/>
                <a:gd name="T64" fmla="*/ 79 w 86"/>
                <a:gd name="T65" fmla="*/ 368 h 887"/>
                <a:gd name="T66" fmla="*/ 81 w 86"/>
                <a:gd name="T67" fmla="*/ 298 h 887"/>
                <a:gd name="T68" fmla="*/ 83 w 86"/>
                <a:gd name="T69" fmla="*/ 227 h 887"/>
                <a:gd name="T70" fmla="*/ 85 w 86"/>
                <a:gd name="T71" fmla="*/ 158 h 887"/>
                <a:gd name="T72" fmla="*/ 86 w 86"/>
                <a:gd name="T73" fmla="*/ 88 h 887"/>
                <a:gd name="T74" fmla="*/ 86 w 86"/>
                <a:gd name="T75" fmla="*/ 73 h 887"/>
                <a:gd name="T76" fmla="*/ 86 w 86"/>
                <a:gd name="T77" fmla="*/ 58 h 887"/>
                <a:gd name="T78" fmla="*/ 86 w 86"/>
                <a:gd name="T79" fmla="*/ 44 h 887"/>
                <a:gd name="T80" fmla="*/ 86 w 86"/>
                <a:gd name="T81" fmla="*/ 29 h 887"/>
                <a:gd name="T82" fmla="*/ 82 w 86"/>
                <a:gd name="T83" fmla="*/ 17 h 887"/>
                <a:gd name="T84" fmla="*/ 74 w 86"/>
                <a:gd name="T85" fmla="*/ 7 h 887"/>
                <a:gd name="T86" fmla="*/ 64 w 86"/>
                <a:gd name="T87" fmla="*/ 3 h 887"/>
                <a:gd name="T88" fmla="*/ 50 w 86"/>
                <a:gd name="T89" fmla="*/ 0 h 887"/>
                <a:gd name="T90" fmla="*/ 36 w 86"/>
                <a:gd name="T91" fmla="*/ 2 h 887"/>
                <a:gd name="T92" fmla="*/ 23 w 86"/>
                <a:gd name="T93" fmla="*/ 5 h 887"/>
                <a:gd name="T94" fmla="*/ 11 w 86"/>
                <a:gd name="T95" fmla="*/ 10 h 887"/>
                <a:gd name="T96" fmla="*/ 0 w 86"/>
                <a:gd name="T97" fmla="*/ 14 h 887"/>
                <a:gd name="T98" fmla="*/ 0 w 86"/>
                <a:gd name="T99" fmla="*/ 15 h 887"/>
                <a:gd name="T100" fmla="*/ 0 w 86"/>
                <a:gd name="T101" fmla="*/ 17 h 887"/>
                <a:gd name="T102" fmla="*/ 0 w 86"/>
                <a:gd name="T103" fmla="*/ 19 h 887"/>
                <a:gd name="T104" fmla="*/ 2 w 86"/>
                <a:gd name="T105" fmla="*/ 19 h 887"/>
                <a:gd name="T106" fmla="*/ 2 w 86"/>
                <a:gd name="T107" fmla="*/ 19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87">
                  <a:moveTo>
                    <a:pt x="2" y="19"/>
                  </a:moveTo>
                  <a:lnTo>
                    <a:pt x="11" y="15"/>
                  </a:lnTo>
                  <a:lnTo>
                    <a:pt x="22" y="11"/>
                  </a:lnTo>
                  <a:lnTo>
                    <a:pt x="35" y="8"/>
                  </a:lnTo>
                  <a:lnTo>
                    <a:pt x="49" y="7"/>
                  </a:lnTo>
                  <a:lnTo>
                    <a:pt x="61" y="8"/>
                  </a:lnTo>
                  <a:lnTo>
                    <a:pt x="72" y="13"/>
                  </a:lnTo>
                  <a:lnTo>
                    <a:pt x="79" y="22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3"/>
                  </a:lnTo>
                  <a:lnTo>
                    <a:pt x="82" y="60"/>
                  </a:lnTo>
                  <a:lnTo>
                    <a:pt x="82" y="82"/>
                  </a:lnTo>
                  <a:lnTo>
                    <a:pt x="82" y="104"/>
                  </a:lnTo>
                  <a:lnTo>
                    <a:pt x="81" y="126"/>
                  </a:lnTo>
                  <a:lnTo>
                    <a:pt x="81" y="148"/>
                  </a:lnTo>
                  <a:lnTo>
                    <a:pt x="79" y="218"/>
                  </a:lnTo>
                  <a:lnTo>
                    <a:pt x="78" y="288"/>
                  </a:lnTo>
                  <a:lnTo>
                    <a:pt x="75" y="360"/>
                  </a:lnTo>
                  <a:lnTo>
                    <a:pt x="73" y="430"/>
                  </a:lnTo>
                  <a:lnTo>
                    <a:pt x="70" y="543"/>
                  </a:lnTo>
                  <a:lnTo>
                    <a:pt x="66" y="655"/>
                  </a:lnTo>
                  <a:lnTo>
                    <a:pt x="61" y="768"/>
                  </a:lnTo>
                  <a:lnTo>
                    <a:pt x="56" y="881"/>
                  </a:lnTo>
                  <a:lnTo>
                    <a:pt x="56" y="883"/>
                  </a:lnTo>
                  <a:lnTo>
                    <a:pt x="58" y="885"/>
                  </a:lnTo>
                  <a:lnTo>
                    <a:pt x="59" y="887"/>
                  </a:lnTo>
                  <a:lnTo>
                    <a:pt x="60" y="884"/>
                  </a:lnTo>
                  <a:lnTo>
                    <a:pt x="71" y="756"/>
                  </a:lnTo>
                  <a:lnTo>
                    <a:pt x="75" y="626"/>
                  </a:lnTo>
                  <a:lnTo>
                    <a:pt x="76" y="497"/>
                  </a:lnTo>
                  <a:lnTo>
                    <a:pt x="79" y="368"/>
                  </a:lnTo>
                  <a:lnTo>
                    <a:pt x="81" y="298"/>
                  </a:lnTo>
                  <a:lnTo>
                    <a:pt x="83" y="227"/>
                  </a:lnTo>
                  <a:lnTo>
                    <a:pt x="85" y="158"/>
                  </a:lnTo>
                  <a:lnTo>
                    <a:pt x="86" y="88"/>
                  </a:lnTo>
                  <a:lnTo>
                    <a:pt x="86" y="73"/>
                  </a:lnTo>
                  <a:lnTo>
                    <a:pt x="86" y="58"/>
                  </a:lnTo>
                  <a:lnTo>
                    <a:pt x="86" y="44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4" y="7"/>
                  </a:lnTo>
                  <a:lnTo>
                    <a:pt x="64" y="3"/>
                  </a:lnTo>
                  <a:lnTo>
                    <a:pt x="50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45" y="2516"/>
              <a:ext cx="471" cy="72"/>
            </a:xfrm>
            <a:custGeom>
              <a:avLst/>
              <a:gdLst>
                <a:gd name="T0" fmla="*/ 2 w 943"/>
                <a:gd name="T1" fmla="*/ 75 h 143"/>
                <a:gd name="T2" fmla="*/ 6 w 943"/>
                <a:gd name="T3" fmla="*/ 102 h 143"/>
                <a:gd name="T4" fmla="*/ 12 w 943"/>
                <a:gd name="T5" fmla="*/ 125 h 143"/>
                <a:gd name="T6" fmla="*/ 29 w 943"/>
                <a:gd name="T7" fmla="*/ 140 h 143"/>
                <a:gd name="T8" fmla="*/ 51 w 943"/>
                <a:gd name="T9" fmla="*/ 143 h 143"/>
                <a:gd name="T10" fmla="*/ 68 w 943"/>
                <a:gd name="T11" fmla="*/ 142 h 143"/>
                <a:gd name="T12" fmla="*/ 84 w 943"/>
                <a:gd name="T13" fmla="*/ 140 h 143"/>
                <a:gd name="T14" fmla="*/ 101 w 943"/>
                <a:gd name="T15" fmla="*/ 136 h 143"/>
                <a:gd name="T16" fmla="*/ 127 w 943"/>
                <a:gd name="T17" fmla="*/ 133 h 143"/>
                <a:gd name="T18" fmla="*/ 160 w 943"/>
                <a:gd name="T19" fmla="*/ 128 h 143"/>
                <a:gd name="T20" fmla="*/ 194 w 943"/>
                <a:gd name="T21" fmla="*/ 125 h 143"/>
                <a:gd name="T22" fmla="*/ 227 w 943"/>
                <a:gd name="T23" fmla="*/ 120 h 143"/>
                <a:gd name="T24" fmla="*/ 262 w 943"/>
                <a:gd name="T25" fmla="*/ 116 h 143"/>
                <a:gd name="T26" fmla="*/ 295 w 943"/>
                <a:gd name="T27" fmla="*/ 111 h 143"/>
                <a:gd name="T28" fmla="*/ 329 w 943"/>
                <a:gd name="T29" fmla="*/ 108 h 143"/>
                <a:gd name="T30" fmla="*/ 362 w 943"/>
                <a:gd name="T31" fmla="*/ 103 h 143"/>
                <a:gd name="T32" fmla="*/ 400 w 943"/>
                <a:gd name="T33" fmla="*/ 98 h 143"/>
                <a:gd name="T34" fmla="*/ 440 w 943"/>
                <a:gd name="T35" fmla="*/ 93 h 143"/>
                <a:gd name="T36" fmla="*/ 481 w 943"/>
                <a:gd name="T37" fmla="*/ 88 h 143"/>
                <a:gd name="T38" fmla="*/ 521 w 943"/>
                <a:gd name="T39" fmla="*/ 82 h 143"/>
                <a:gd name="T40" fmla="*/ 561 w 943"/>
                <a:gd name="T41" fmla="*/ 78 h 143"/>
                <a:gd name="T42" fmla="*/ 603 w 943"/>
                <a:gd name="T43" fmla="*/ 72 h 143"/>
                <a:gd name="T44" fmla="*/ 643 w 943"/>
                <a:gd name="T45" fmla="*/ 67 h 143"/>
                <a:gd name="T46" fmla="*/ 684 w 943"/>
                <a:gd name="T47" fmla="*/ 61 h 143"/>
                <a:gd name="T48" fmla="*/ 716 w 943"/>
                <a:gd name="T49" fmla="*/ 58 h 143"/>
                <a:gd name="T50" fmla="*/ 745 w 943"/>
                <a:gd name="T51" fmla="*/ 55 h 143"/>
                <a:gd name="T52" fmla="*/ 773 w 943"/>
                <a:gd name="T53" fmla="*/ 52 h 143"/>
                <a:gd name="T54" fmla="*/ 803 w 943"/>
                <a:gd name="T55" fmla="*/ 50 h 143"/>
                <a:gd name="T56" fmla="*/ 833 w 943"/>
                <a:gd name="T57" fmla="*/ 47 h 143"/>
                <a:gd name="T58" fmla="*/ 863 w 943"/>
                <a:gd name="T59" fmla="*/ 42 h 143"/>
                <a:gd name="T60" fmla="*/ 891 w 943"/>
                <a:gd name="T61" fmla="*/ 36 h 143"/>
                <a:gd name="T62" fmla="*/ 918 w 943"/>
                <a:gd name="T63" fmla="*/ 28 h 143"/>
                <a:gd name="T64" fmla="*/ 936 w 943"/>
                <a:gd name="T65" fmla="*/ 19 h 143"/>
                <a:gd name="T66" fmla="*/ 943 w 943"/>
                <a:gd name="T67" fmla="*/ 3 h 143"/>
                <a:gd name="T68" fmla="*/ 905 w 943"/>
                <a:gd name="T69" fmla="*/ 7 h 143"/>
                <a:gd name="T70" fmla="*/ 841 w 943"/>
                <a:gd name="T71" fmla="*/ 20 h 143"/>
                <a:gd name="T72" fmla="*/ 777 w 943"/>
                <a:gd name="T73" fmla="*/ 30 h 143"/>
                <a:gd name="T74" fmla="*/ 711 w 943"/>
                <a:gd name="T75" fmla="*/ 41 h 143"/>
                <a:gd name="T76" fmla="*/ 646 w 943"/>
                <a:gd name="T77" fmla="*/ 49 h 143"/>
                <a:gd name="T78" fmla="*/ 581 w 943"/>
                <a:gd name="T79" fmla="*/ 57 h 143"/>
                <a:gd name="T80" fmla="*/ 515 w 943"/>
                <a:gd name="T81" fmla="*/ 65 h 143"/>
                <a:gd name="T82" fmla="*/ 451 w 943"/>
                <a:gd name="T83" fmla="*/ 74 h 143"/>
                <a:gd name="T84" fmla="*/ 401 w 943"/>
                <a:gd name="T85" fmla="*/ 81 h 143"/>
                <a:gd name="T86" fmla="*/ 367 w 943"/>
                <a:gd name="T87" fmla="*/ 87 h 143"/>
                <a:gd name="T88" fmla="*/ 333 w 943"/>
                <a:gd name="T89" fmla="*/ 91 h 143"/>
                <a:gd name="T90" fmla="*/ 299 w 943"/>
                <a:gd name="T91" fmla="*/ 97 h 143"/>
                <a:gd name="T92" fmla="*/ 264 w 943"/>
                <a:gd name="T93" fmla="*/ 102 h 143"/>
                <a:gd name="T94" fmla="*/ 229 w 943"/>
                <a:gd name="T95" fmla="*/ 108 h 143"/>
                <a:gd name="T96" fmla="*/ 196 w 943"/>
                <a:gd name="T97" fmla="*/ 112 h 143"/>
                <a:gd name="T98" fmla="*/ 161 w 943"/>
                <a:gd name="T99" fmla="*/ 118 h 143"/>
                <a:gd name="T100" fmla="*/ 136 w 943"/>
                <a:gd name="T101" fmla="*/ 121 h 143"/>
                <a:gd name="T102" fmla="*/ 120 w 943"/>
                <a:gd name="T103" fmla="*/ 124 h 143"/>
                <a:gd name="T104" fmla="*/ 104 w 943"/>
                <a:gd name="T105" fmla="*/ 127 h 143"/>
                <a:gd name="T106" fmla="*/ 88 w 943"/>
                <a:gd name="T107" fmla="*/ 129 h 143"/>
                <a:gd name="T108" fmla="*/ 57 w 943"/>
                <a:gd name="T109" fmla="*/ 133 h 143"/>
                <a:gd name="T110" fmla="*/ 29 w 943"/>
                <a:gd name="T111" fmla="*/ 126 h 143"/>
                <a:gd name="T112" fmla="*/ 16 w 943"/>
                <a:gd name="T113" fmla="*/ 106 h 143"/>
                <a:gd name="T114" fmla="*/ 8 w 943"/>
                <a:gd name="T115" fmla="*/ 76 h 143"/>
                <a:gd name="T116" fmla="*/ 2 w 943"/>
                <a:gd name="T117" fmla="*/ 59 h 143"/>
                <a:gd name="T118" fmla="*/ 0 w 943"/>
                <a:gd name="T119" fmla="*/ 61 h 143"/>
                <a:gd name="T120" fmla="*/ 0 w 943"/>
                <a:gd name="T121" fmla="*/ 6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3" h="143">
                  <a:moveTo>
                    <a:pt x="0" y="63"/>
                  </a:moveTo>
                  <a:lnTo>
                    <a:pt x="2" y="75"/>
                  </a:lnTo>
                  <a:lnTo>
                    <a:pt x="5" y="89"/>
                  </a:lnTo>
                  <a:lnTo>
                    <a:pt x="6" y="102"/>
                  </a:lnTo>
                  <a:lnTo>
                    <a:pt x="8" y="113"/>
                  </a:lnTo>
                  <a:lnTo>
                    <a:pt x="12" y="125"/>
                  </a:lnTo>
                  <a:lnTo>
                    <a:pt x="19" y="133"/>
                  </a:lnTo>
                  <a:lnTo>
                    <a:pt x="29" y="140"/>
                  </a:lnTo>
                  <a:lnTo>
                    <a:pt x="43" y="143"/>
                  </a:lnTo>
                  <a:lnTo>
                    <a:pt x="51" y="143"/>
                  </a:lnTo>
                  <a:lnTo>
                    <a:pt x="59" y="143"/>
                  </a:lnTo>
                  <a:lnTo>
                    <a:pt x="68" y="142"/>
                  </a:lnTo>
                  <a:lnTo>
                    <a:pt x="76" y="141"/>
                  </a:lnTo>
                  <a:lnTo>
                    <a:pt x="84" y="140"/>
                  </a:lnTo>
                  <a:lnTo>
                    <a:pt x="93" y="139"/>
                  </a:lnTo>
                  <a:lnTo>
                    <a:pt x="101" y="136"/>
                  </a:lnTo>
                  <a:lnTo>
                    <a:pt x="110" y="135"/>
                  </a:lnTo>
                  <a:lnTo>
                    <a:pt x="127" y="133"/>
                  </a:lnTo>
                  <a:lnTo>
                    <a:pt x="143" y="131"/>
                  </a:lnTo>
                  <a:lnTo>
                    <a:pt x="160" y="128"/>
                  </a:lnTo>
                  <a:lnTo>
                    <a:pt x="178" y="126"/>
                  </a:lnTo>
                  <a:lnTo>
                    <a:pt x="194" y="125"/>
                  </a:lnTo>
                  <a:lnTo>
                    <a:pt x="211" y="123"/>
                  </a:lnTo>
                  <a:lnTo>
                    <a:pt x="227" y="120"/>
                  </a:lnTo>
                  <a:lnTo>
                    <a:pt x="244" y="118"/>
                  </a:lnTo>
                  <a:lnTo>
                    <a:pt x="262" y="116"/>
                  </a:lnTo>
                  <a:lnTo>
                    <a:pt x="278" y="113"/>
                  </a:lnTo>
                  <a:lnTo>
                    <a:pt x="295" y="111"/>
                  </a:lnTo>
                  <a:lnTo>
                    <a:pt x="312" y="109"/>
                  </a:lnTo>
                  <a:lnTo>
                    <a:pt x="329" y="108"/>
                  </a:lnTo>
                  <a:lnTo>
                    <a:pt x="346" y="105"/>
                  </a:lnTo>
                  <a:lnTo>
                    <a:pt x="362" y="103"/>
                  </a:lnTo>
                  <a:lnTo>
                    <a:pt x="379" y="101"/>
                  </a:lnTo>
                  <a:lnTo>
                    <a:pt x="400" y="98"/>
                  </a:lnTo>
                  <a:lnTo>
                    <a:pt x="420" y="95"/>
                  </a:lnTo>
                  <a:lnTo>
                    <a:pt x="440" y="93"/>
                  </a:lnTo>
                  <a:lnTo>
                    <a:pt x="460" y="90"/>
                  </a:lnTo>
                  <a:lnTo>
                    <a:pt x="481" y="88"/>
                  </a:lnTo>
                  <a:lnTo>
                    <a:pt x="501" y="85"/>
                  </a:lnTo>
                  <a:lnTo>
                    <a:pt x="521" y="82"/>
                  </a:lnTo>
                  <a:lnTo>
                    <a:pt x="542" y="80"/>
                  </a:lnTo>
                  <a:lnTo>
                    <a:pt x="561" y="78"/>
                  </a:lnTo>
                  <a:lnTo>
                    <a:pt x="582" y="74"/>
                  </a:lnTo>
                  <a:lnTo>
                    <a:pt x="603" y="72"/>
                  </a:lnTo>
                  <a:lnTo>
                    <a:pt x="622" y="70"/>
                  </a:lnTo>
                  <a:lnTo>
                    <a:pt x="643" y="67"/>
                  </a:lnTo>
                  <a:lnTo>
                    <a:pt x="663" y="64"/>
                  </a:lnTo>
                  <a:lnTo>
                    <a:pt x="684" y="61"/>
                  </a:lnTo>
                  <a:lnTo>
                    <a:pt x="703" y="59"/>
                  </a:lnTo>
                  <a:lnTo>
                    <a:pt x="716" y="58"/>
                  </a:lnTo>
                  <a:lnTo>
                    <a:pt x="730" y="56"/>
                  </a:lnTo>
                  <a:lnTo>
                    <a:pt x="745" y="55"/>
                  </a:lnTo>
                  <a:lnTo>
                    <a:pt x="758" y="53"/>
                  </a:lnTo>
                  <a:lnTo>
                    <a:pt x="773" y="52"/>
                  </a:lnTo>
                  <a:lnTo>
                    <a:pt x="788" y="51"/>
                  </a:lnTo>
                  <a:lnTo>
                    <a:pt x="803" y="50"/>
                  </a:lnTo>
                  <a:lnTo>
                    <a:pt x="818" y="48"/>
                  </a:lnTo>
                  <a:lnTo>
                    <a:pt x="833" y="47"/>
                  </a:lnTo>
                  <a:lnTo>
                    <a:pt x="848" y="44"/>
                  </a:lnTo>
                  <a:lnTo>
                    <a:pt x="863" y="42"/>
                  </a:lnTo>
                  <a:lnTo>
                    <a:pt x="877" y="40"/>
                  </a:lnTo>
                  <a:lnTo>
                    <a:pt x="891" y="36"/>
                  </a:lnTo>
                  <a:lnTo>
                    <a:pt x="905" y="33"/>
                  </a:lnTo>
                  <a:lnTo>
                    <a:pt x="918" y="28"/>
                  </a:lnTo>
                  <a:lnTo>
                    <a:pt x="930" y="23"/>
                  </a:lnTo>
                  <a:lnTo>
                    <a:pt x="936" y="19"/>
                  </a:lnTo>
                  <a:lnTo>
                    <a:pt x="941" y="10"/>
                  </a:lnTo>
                  <a:lnTo>
                    <a:pt x="943" y="3"/>
                  </a:lnTo>
                  <a:lnTo>
                    <a:pt x="937" y="0"/>
                  </a:lnTo>
                  <a:lnTo>
                    <a:pt x="905" y="7"/>
                  </a:lnTo>
                  <a:lnTo>
                    <a:pt x="874" y="14"/>
                  </a:lnTo>
                  <a:lnTo>
                    <a:pt x="841" y="20"/>
                  </a:lnTo>
                  <a:lnTo>
                    <a:pt x="809" y="26"/>
                  </a:lnTo>
                  <a:lnTo>
                    <a:pt x="777" y="30"/>
                  </a:lnTo>
                  <a:lnTo>
                    <a:pt x="743" y="36"/>
                  </a:lnTo>
                  <a:lnTo>
                    <a:pt x="711" y="41"/>
                  </a:lnTo>
                  <a:lnTo>
                    <a:pt x="679" y="44"/>
                  </a:lnTo>
                  <a:lnTo>
                    <a:pt x="646" y="49"/>
                  </a:lnTo>
                  <a:lnTo>
                    <a:pt x="613" y="53"/>
                  </a:lnTo>
                  <a:lnTo>
                    <a:pt x="581" y="57"/>
                  </a:lnTo>
                  <a:lnTo>
                    <a:pt x="549" y="61"/>
                  </a:lnTo>
                  <a:lnTo>
                    <a:pt x="515" y="65"/>
                  </a:lnTo>
                  <a:lnTo>
                    <a:pt x="483" y="70"/>
                  </a:lnTo>
                  <a:lnTo>
                    <a:pt x="451" y="74"/>
                  </a:lnTo>
                  <a:lnTo>
                    <a:pt x="418" y="79"/>
                  </a:lnTo>
                  <a:lnTo>
                    <a:pt x="401" y="81"/>
                  </a:lnTo>
                  <a:lnTo>
                    <a:pt x="384" y="83"/>
                  </a:lnTo>
                  <a:lnTo>
                    <a:pt x="367" y="87"/>
                  </a:lnTo>
                  <a:lnTo>
                    <a:pt x="350" y="89"/>
                  </a:lnTo>
                  <a:lnTo>
                    <a:pt x="333" y="91"/>
                  </a:lnTo>
                  <a:lnTo>
                    <a:pt x="316" y="94"/>
                  </a:lnTo>
                  <a:lnTo>
                    <a:pt x="299" y="97"/>
                  </a:lnTo>
                  <a:lnTo>
                    <a:pt x="281" y="100"/>
                  </a:lnTo>
                  <a:lnTo>
                    <a:pt x="264" y="102"/>
                  </a:lnTo>
                  <a:lnTo>
                    <a:pt x="247" y="104"/>
                  </a:lnTo>
                  <a:lnTo>
                    <a:pt x="229" y="108"/>
                  </a:lnTo>
                  <a:lnTo>
                    <a:pt x="212" y="110"/>
                  </a:lnTo>
                  <a:lnTo>
                    <a:pt x="196" y="112"/>
                  </a:lnTo>
                  <a:lnTo>
                    <a:pt x="179" y="115"/>
                  </a:lnTo>
                  <a:lnTo>
                    <a:pt x="161" y="118"/>
                  </a:lnTo>
                  <a:lnTo>
                    <a:pt x="144" y="120"/>
                  </a:lnTo>
                  <a:lnTo>
                    <a:pt x="136" y="121"/>
                  </a:lnTo>
                  <a:lnTo>
                    <a:pt x="128" y="123"/>
                  </a:lnTo>
                  <a:lnTo>
                    <a:pt x="120" y="124"/>
                  </a:lnTo>
                  <a:lnTo>
                    <a:pt x="112" y="125"/>
                  </a:lnTo>
                  <a:lnTo>
                    <a:pt x="104" y="127"/>
                  </a:lnTo>
                  <a:lnTo>
                    <a:pt x="96" y="128"/>
                  </a:lnTo>
                  <a:lnTo>
                    <a:pt x="88" y="129"/>
                  </a:lnTo>
                  <a:lnTo>
                    <a:pt x="80" y="131"/>
                  </a:lnTo>
                  <a:lnTo>
                    <a:pt x="57" y="133"/>
                  </a:lnTo>
                  <a:lnTo>
                    <a:pt x="40" y="132"/>
                  </a:lnTo>
                  <a:lnTo>
                    <a:pt x="29" y="126"/>
                  </a:lnTo>
                  <a:lnTo>
                    <a:pt x="22" y="118"/>
                  </a:lnTo>
                  <a:lnTo>
                    <a:pt x="16" y="106"/>
                  </a:lnTo>
                  <a:lnTo>
                    <a:pt x="13" y="93"/>
                  </a:lnTo>
                  <a:lnTo>
                    <a:pt x="8" y="76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1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61" y="2097"/>
              <a:ext cx="553" cy="26"/>
            </a:xfrm>
            <a:custGeom>
              <a:avLst/>
              <a:gdLst>
                <a:gd name="T0" fmla="*/ 1087 w 1105"/>
                <a:gd name="T1" fmla="*/ 47 h 52"/>
                <a:gd name="T2" fmla="*/ 1040 w 1105"/>
                <a:gd name="T3" fmla="*/ 41 h 52"/>
                <a:gd name="T4" fmla="*/ 980 w 1105"/>
                <a:gd name="T5" fmla="*/ 36 h 52"/>
                <a:gd name="T6" fmla="*/ 910 w 1105"/>
                <a:gd name="T7" fmla="*/ 32 h 52"/>
                <a:gd name="T8" fmla="*/ 833 w 1105"/>
                <a:gd name="T9" fmla="*/ 27 h 52"/>
                <a:gd name="T10" fmla="*/ 749 w 1105"/>
                <a:gd name="T11" fmla="*/ 22 h 52"/>
                <a:gd name="T12" fmla="*/ 663 w 1105"/>
                <a:gd name="T13" fmla="*/ 18 h 52"/>
                <a:gd name="T14" fmla="*/ 573 w 1105"/>
                <a:gd name="T15" fmla="*/ 14 h 52"/>
                <a:gd name="T16" fmla="*/ 483 w 1105"/>
                <a:gd name="T17" fmla="*/ 11 h 52"/>
                <a:gd name="T18" fmla="*/ 396 w 1105"/>
                <a:gd name="T19" fmla="*/ 9 h 52"/>
                <a:gd name="T20" fmla="*/ 312 w 1105"/>
                <a:gd name="T21" fmla="*/ 5 h 52"/>
                <a:gd name="T22" fmla="*/ 235 w 1105"/>
                <a:gd name="T23" fmla="*/ 4 h 52"/>
                <a:gd name="T24" fmla="*/ 166 w 1105"/>
                <a:gd name="T25" fmla="*/ 2 h 52"/>
                <a:gd name="T26" fmla="*/ 106 w 1105"/>
                <a:gd name="T27" fmla="*/ 2 h 52"/>
                <a:gd name="T28" fmla="*/ 59 w 1105"/>
                <a:gd name="T29" fmla="*/ 0 h 52"/>
                <a:gd name="T30" fmla="*/ 24 w 1105"/>
                <a:gd name="T31" fmla="*/ 2 h 52"/>
                <a:gd name="T32" fmla="*/ 7 w 1105"/>
                <a:gd name="T33" fmla="*/ 5 h 52"/>
                <a:gd name="T34" fmla="*/ 0 w 1105"/>
                <a:gd name="T35" fmla="*/ 20 h 52"/>
                <a:gd name="T36" fmla="*/ 14 w 1105"/>
                <a:gd name="T37" fmla="*/ 26 h 52"/>
                <a:gd name="T38" fmla="*/ 46 w 1105"/>
                <a:gd name="T39" fmla="*/ 27 h 52"/>
                <a:gd name="T40" fmla="*/ 93 w 1105"/>
                <a:gd name="T41" fmla="*/ 28 h 52"/>
                <a:gd name="T42" fmla="*/ 153 w 1105"/>
                <a:gd name="T43" fmla="*/ 29 h 52"/>
                <a:gd name="T44" fmla="*/ 222 w 1105"/>
                <a:gd name="T45" fmla="*/ 30 h 52"/>
                <a:gd name="T46" fmla="*/ 301 w 1105"/>
                <a:gd name="T47" fmla="*/ 32 h 52"/>
                <a:gd name="T48" fmla="*/ 385 w 1105"/>
                <a:gd name="T49" fmla="*/ 33 h 52"/>
                <a:gd name="T50" fmla="*/ 474 w 1105"/>
                <a:gd name="T51" fmla="*/ 33 h 52"/>
                <a:gd name="T52" fmla="*/ 564 w 1105"/>
                <a:gd name="T53" fmla="*/ 34 h 52"/>
                <a:gd name="T54" fmla="*/ 655 w 1105"/>
                <a:gd name="T55" fmla="*/ 35 h 52"/>
                <a:gd name="T56" fmla="*/ 743 w 1105"/>
                <a:gd name="T57" fmla="*/ 37 h 52"/>
                <a:gd name="T58" fmla="*/ 827 w 1105"/>
                <a:gd name="T59" fmla="*/ 39 h 52"/>
                <a:gd name="T60" fmla="*/ 906 w 1105"/>
                <a:gd name="T61" fmla="*/ 41 h 52"/>
                <a:gd name="T62" fmla="*/ 976 w 1105"/>
                <a:gd name="T63" fmla="*/ 43 h 52"/>
                <a:gd name="T64" fmla="*/ 1036 w 1105"/>
                <a:gd name="T65" fmla="*/ 47 h 52"/>
                <a:gd name="T66" fmla="*/ 1085 w 1105"/>
                <a:gd name="T67" fmla="*/ 50 h 52"/>
                <a:gd name="T68" fmla="*/ 1104 w 1105"/>
                <a:gd name="T69" fmla="*/ 52 h 52"/>
                <a:gd name="T70" fmla="*/ 1105 w 1105"/>
                <a:gd name="T71" fmla="*/ 49 h 52"/>
                <a:gd name="T72" fmla="*/ 1105 w 1105"/>
                <a:gd name="T7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5" h="52">
                  <a:moveTo>
                    <a:pt x="1105" y="49"/>
                  </a:moveTo>
                  <a:lnTo>
                    <a:pt x="1087" y="47"/>
                  </a:lnTo>
                  <a:lnTo>
                    <a:pt x="1065" y="44"/>
                  </a:lnTo>
                  <a:lnTo>
                    <a:pt x="1040" y="41"/>
                  </a:lnTo>
                  <a:lnTo>
                    <a:pt x="1011" y="39"/>
                  </a:lnTo>
                  <a:lnTo>
                    <a:pt x="980" y="36"/>
                  </a:lnTo>
                  <a:lnTo>
                    <a:pt x="946" y="34"/>
                  </a:lnTo>
                  <a:lnTo>
                    <a:pt x="910" y="32"/>
                  </a:lnTo>
                  <a:lnTo>
                    <a:pt x="872" y="29"/>
                  </a:lnTo>
                  <a:lnTo>
                    <a:pt x="833" y="27"/>
                  </a:lnTo>
                  <a:lnTo>
                    <a:pt x="792" y="25"/>
                  </a:lnTo>
                  <a:lnTo>
                    <a:pt x="749" y="22"/>
                  </a:lnTo>
                  <a:lnTo>
                    <a:pt x="706" y="20"/>
                  </a:lnTo>
                  <a:lnTo>
                    <a:pt x="663" y="18"/>
                  </a:lnTo>
                  <a:lnTo>
                    <a:pt x="618" y="17"/>
                  </a:lnTo>
                  <a:lnTo>
                    <a:pt x="573" y="14"/>
                  </a:lnTo>
                  <a:lnTo>
                    <a:pt x="528" y="13"/>
                  </a:lnTo>
                  <a:lnTo>
                    <a:pt x="483" y="11"/>
                  </a:lnTo>
                  <a:lnTo>
                    <a:pt x="439" y="10"/>
                  </a:lnTo>
                  <a:lnTo>
                    <a:pt x="396" y="9"/>
                  </a:lnTo>
                  <a:lnTo>
                    <a:pt x="354" y="6"/>
                  </a:lnTo>
                  <a:lnTo>
                    <a:pt x="312" y="5"/>
                  </a:lnTo>
                  <a:lnTo>
                    <a:pt x="273" y="4"/>
                  </a:lnTo>
                  <a:lnTo>
                    <a:pt x="235" y="4"/>
                  </a:lnTo>
                  <a:lnTo>
                    <a:pt x="199" y="3"/>
                  </a:lnTo>
                  <a:lnTo>
                    <a:pt x="166" y="2"/>
                  </a:lnTo>
                  <a:lnTo>
                    <a:pt x="135" y="2"/>
                  </a:lnTo>
                  <a:lnTo>
                    <a:pt x="106" y="2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24" y="2"/>
                  </a:lnTo>
                  <a:lnTo>
                    <a:pt x="14" y="2"/>
                  </a:lnTo>
                  <a:lnTo>
                    <a:pt x="7" y="5"/>
                  </a:lnTo>
                  <a:lnTo>
                    <a:pt x="2" y="13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14" y="26"/>
                  </a:lnTo>
                  <a:lnTo>
                    <a:pt x="29" y="27"/>
                  </a:lnTo>
                  <a:lnTo>
                    <a:pt x="46" y="27"/>
                  </a:lnTo>
                  <a:lnTo>
                    <a:pt x="68" y="28"/>
                  </a:lnTo>
                  <a:lnTo>
                    <a:pt x="93" y="28"/>
                  </a:lnTo>
                  <a:lnTo>
                    <a:pt x="122" y="29"/>
                  </a:lnTo>
                  <a:lnTo>
                    <a:pt x="153" y="29"/>
                  </a:lnTo>
                  <a:lnTo>
                    <a:pt x="187" y="30"/>
                  </a:lnTo>
                  <a:lnTo>
                    <a:pt x="222" y="30"/>
                  </a:lnTo>
                  <a:lnTo>
                    <a:pt x="262" y="32"/>
                  </a:lnTo>
                  <a:lnTo>
                    <a:pt x="301" y="32"/>
                  </a:lnTo>
                  <a:lnTo>
                    <a:pt x="342" y="32"/>
                  </a:lnTo>
                  <a:lnTo>
                    <a:pt x="385" y="33"/>
                  </a:lnTo>
                  <a:lnTo>
                    <a:pt x="429" y="33"/>
                  </a:lnTo>
                  <a:lnTo>
                    <a:pt x="474" y="33"/>
                  </a:lnTo>
                  <a:lnTo>
                    <a:pt x="519" y="34"/>
                  </a:lnTo>
                  <a:lnTo>
                    <a:pt x="564" y="34"/>
                  </a:lnTo>
                  <a:lnTo>
                    <a:pt x="610" y="35"/>
                  </a:lnTo>
                  <a:lnTo>
                    <a:pt x="655" y="35"/>
                  </a:lnTo>
                  <a:lnTo>
                    <a:pt x="700" y="36"/>
                  </a:lnTo>
                  <a:lnTo>
                    <a:pt x="743" y="37"/>
                  </a:lnTo>
                  <a:lnTo>
                    <a:pt x="786" y="37"/>
                  </a:lnTo>
                  <a:lnTo>
                    <a:pt x="827" y="39"/>
                  </a:lnTo>
                  <a:lnTo>
                    <a:pt x="868" y="40"/>
                  </a:lnTo>
                  <a:lnTo>
                    <a:pt x="906" y="41"/>
                  </a:lnTo>
                  <a:lnTo>
                    <a:pt x="943" y="42"/>
                  </a:lnTo>
                  <a:lnTo>
                    <a:pt x="976" y="43"/>
                  </a:lnTo>
                  <a:lnTo>
                    <a:pt x="1007" y="45"/>
                  </a:lnTo>
                  <a:lnTo>
                    <a:pt x="1036" y="47"/>
                  </a:lnTo>
                  <a:lnTo>
                    <a:pt x="1061" y="49"/>
                  </a:lnTo>
                  <a:lnTo>
                    <a:pt x="1085" y="50"/>
                  </a:lnTo>
                  <a:lnTo>
                    <a:pt x="1103" y="52"/>
                  </a:lnTo>
                  <a:lnTo>
                    <a:pt x="1104" y="52"/>
                  </a:lnTo>
                  <a:lnTo>
                    <a:pt x="1104" y="50"/>
                  </a:lnTo>
                  <a:lnTo>
                    <a:pt x="1105" y="49"/>
                  </a:lnTo>
                  <a:lnTo>
                    <a:pt x="1105" y="49"/>
                  </a:lnTo>
                  <a:lnTo>
                    <a:pt x="1105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892" y="2693"/>
              <a:ext cx="124" cy="48"/>
            </a:xfrm>
            <a:custGeom>
              <a:avLst/>
              <a:gdLst>
                <a:gd name="T0" fmla="*/ 3 w 249"/>
                <a:gd name="T1" fmla="*/ 5 h 96"/>
                <a:gd name="T2" fmla="*/ 18 w 249"/>
                <a:gd name="T3" fmla="*/ 11 h 96"/>
                <a:gd name="T4" fmla="*/ 34 w 249"/>
                <a:gd name="T5" fmla="*/ 16 h 96"/>
                <a:gd name="T6" fmla="*/ 49 w 249"/>
                <a:gd name="T7" fmla="*/ 23 h 96"/>
                <a:gd name="T8" fmla="*/ 64 w 249"/>
                <a:gd name="T9" fmla="*/ 29 h 96"/>
                <a:gd name="T10" fmla="*/ 79 w 249"/>
                <a:gd name="T11" fmla="*/ 35 h 96"/>
                <a:gd name="T12" fmla="*/ 95 w 249"/>
                <a:gd name="T13" fmla="*/ 41 h 96"/>
                <a:gd name="T14" fmla="*/ 110 w 249"/>
                <a:gd name="T15" fmla="*/ 46 h 96"/>
                <a:gd name="T16" fmla="*/ 125 w 249"/>
                <a:gd name="T17" fmla="*/ 52 h 96"/>
                <a:gd name="T18" fmla="*/ 141 w 249"/>
                <a:gd name="T19" fmla="*/ 58 h 96"/>
                <a:gd name="T20" fmla="*/ 156 w 249"/>
                <a:gd name="T21" fmla="*/ 64 h 96"/>
                <a:gd name="T22" fmla="*/ 171 w 249"/>
                <a:gd name="T23" fmla="*/ 69 h 96"/>
                <a:gd name="T24" fmla="*/ 187 w 249"/>
                <a:gd name="T25" fmla="*/ 75 h 96"/>
                <a:gd name="T26" fmla="*/ 202 w 249"/>
                <a:gd name="T27" fmla="*/ 81 h 96"/>
                <a:gd name="T28" fmla="*/ 218 w 249"/>
                <a:gd name="T29" fmla="*/ 85 h 96"/>
                <a:gd name="T30" fmla="*/ 233 w 249"/>
                <a:gd name="T31" fmla="*/ 91 h 96"/>
                <a:gd name="T32" fmla="*/ 249 w 249"/>
                <a:gd name="T33" fmla="*/ 96 h 96"/>
                <a:gd name="T34" fmla="*/ 249 w 249"/>
                <a:gd name="T35" fmla="*/ 96 h 96"/>
                <a:gd name="T36" fmla="*/ 249 w 249"/>
                <a:gd name="T37" fmla="*/ 94 h 96"/>
                <a:gd name="T38" fmla="*/ 249 w 249"/>
                <a:gd name="T39" fmla="*/ 92 h 96"/>
                <a:gd name="T40" fmla="*/ 248 w 249"/>
                <a:gd name="T41" fmla="*/ 92 h 96"/>
                <a:gd name="T42" fmla="*/ 233 w 249"/>
                <a:gd name="T43" fmla="*/ 87 h 96"/>
                <a:gd name="T44" fmla="*/ 217 w 249"/>
                <a:gd name="T45" fmla="*/ 81 h 96"/>
                <a:gd name="T46" fmla="*/ 202 w 249"/>
                <a:gd name="T47" fmla="*/ 76 h 96"/>
                <a:gd name="T48" fmla="*/ 186 w 249"/>
                <a:gd name="T49" fmla="*/ 71 h 96"/>
                <a:gd name="T50" fmla="*/ 171 w 249"/>
                <a:gd name="T51" fmla="*/ 65 h 96"/>
                <a:gd name="T52" fmla="*/ 155 w 249"/>
                <a:gd name="T53" fmla="*/ 59 h 96"/>
                <a:gd name="T54" fmla="*/ 140 w 249"/>
                <a:gd name="T55" fmla="*/ 53 h 96"/>
                <a:gd name="T56" fmla="*/ 125 w 249"/>
                <a:gd name="T57" fmla="*/ 47 h 96"/>
                <a:gd name="T58" fmla="*/ 109 w 249"/>
                <a:gd name="T59" fmla="*/ 42 h 96"/>
                <a:gd name="T60" fmla="*/ 94 w 249"/>
                <a:gd name="T61" fmla="*/ 36 h 96"/>
                <a:gd name="T62" fmla="*/ 79 w 249"/>
                <a:gd name="T63" fmla="*/ 29 h 96"/>
                <a:gd name="T64" fmla="*/ 63 w 249"/>
                <a:gd name="T65" fmla="*/ 23 h 96"/>
                <a:gd name="T66" fmla="*/ 48 w 249"/>
                <a:gd name="T67" fmla="*/ 17 h 96"/>
                <a:gd name="T68" fmla="*/ 33 w 249"/>
                <a:gd name="T69" fmla="*/ 12 h 96"/>
                <a:gd name="T70" fmla="*/ 17 w 249"/>
                <a:gd name="T71" fmla="*/ 6 h 96"/>
                <a:gd name="T72" fmla="*/ 2 w 249"/>
                <a:gd name="T73" fmla="*/ 0 h 96"/>
                <a:gd name="T74" fmla="*/ 0 w 249"/>
                <a:gd name="T75" fmla="*/ 0 h 96"/>
                <a:gd name="T76" fmla="*/ 0 w 249"/>
                <a:gd name="T77" fmla="*/ 3 h 96"/>
                <a:gd name="T78" fmla="*/ 2 w 249"/>
                <a:gd name="T79" fmla="*/ 4 h 96"/>
                <a:gd name="T80" fmla="*/ 3 w 249"/>
                <a:gd name="T81" fmla="*/ 5 h 96"/>
                <a:gd name="T82" fmla="*/ 3 w 249"/>
                <a:gd name="T83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96">
                  <a:moveTo>
                    <a:pt x="3" y="5"/>
                  </a:moveTo>
                  <a:lnTo>
                    <a:pt x="18" y="11"/>
                  </a:lnTo>
                  <a:lnTo>
                    <a:pt x="34" y="16"/>
                  </a:lnTo>
                  <a:lnTo>
                    <a:pt x="49" y="23"/>
                  </a:lnTo>
                  <a:lnTo>
                    <a:pt x="64" y="29"/>
                  </a:lnTo>
                  <a:lnTo>
                    <a:pt x="79" y="35"/>
                  </a:lnTo>
                  <a:lnTo>
                    <a:pt x="95" y="41"/>
                  </a:lnTo>
                  <a:lnTo>
                    <a:pt x="110" y="46"/>
                  </a:lnTo>
                  <a:lnTo>
                    <a:pt x="125" y="52"/>
                  </a:lnTo>
                  <a:lnTo>
                    <a:pt x="141" y="58"/>
                  </a:lnTo>
                  <a:lnTo>
                    <a:pt x="156" y="64"/>
                  </a:lnTo>
                  <a:lnTo>
                    <a:pt x="171" y="69"/>
                  </a:lnTo>
                  <a:lnTo>
                    <a:pt x="187" y="75"/>
                  </a:lnTo>
                  <a:lnTo>
                    <a:pt x="202" y="81"/>
                  </a:lnTo>
                  <a:lnTo>
                    <a:pt x="218" y="85"/>
                  </a:lnTo>
                  <a:lnTo>
                    <a:pt x="233" y="91"/>
                  </a:lnTo>
                  <a:lnTo>
                    <a:pt x="249" y="96"/>
                  </a:lnTo>
                  <a:lnTo>
                    <a:pt x="249" y="96"/>
                  </a:lnTo>
                  <a:lnTo>
                    <a:pt x="249" y="94"/>
                  </a:lnTo>
                  <a:lnTo>
                    <a:pt x="249" y="92"/>
                  </a:lnTo>
                  <a:lnTo>
                    <a:pt x="248" y="92"/>
                  </a:lnTo>
                  <a:lnTo>
                    <a:pt x="233" y="87"/>
                  </a:lnTo>
                  <a:lnTo>
                    <a:pt x="217" y="81"/>
                  </a:lnTo>
                  <a:lnTo>
                    <a:pt x="202" y="76"/>
                  </a:lnTo>
                  <a:lnTo>
                    <a:pt x="186" y="71"/>
                  </a:lnTo>
                  <a:lnTo>
                    <a:pt x="171" y="65"/>
                  </a:lnTo>
                  <a:lnTo>
                    <a:pt x="155" y="59"/>
                  </a:lnTo>
                  <a:lnTo>
                    <a:pt x="140" y="53"/>
                  </a:lnTo>
                  <a:lnTo>
                    <a:pt x="125" y="47"/>
                  </a:lnTo>
                  <a:lnTo>
                    <a:pt x="109" y="42"/>
                  </a:lnTo>
                  <a:lnTo>
                    <a:pt x="94" y="36"/>
                  </a:lnTo>
                  <a:lnTo>
                    <a:pt x="79" y="29"/>
                  </a:lnTo>
                  <a:lnTo>
                    <a:pt x="63" y="23"/>
                  </a:lnTo>
                  <a:lnTo>
                    <a:pt x="48" y="17"/>
                  </a:lnTo>
                  <a:lnTo>
                    <a:pt x="3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971" y="2695"/>
              <a:ext cx="203" cy="51"/>
            </a:xfrm>
            <a:custGeom>
              <a:avLst/>
              <a:gdLst>
                <a:gd name="T0" fmla="*/ 404 w 407"/>
                <a:gd name="T1" fmla="*/ 0 h 102"/>
                <a:gd name="T2" fmla="*/ 378 w 407"/>
                <a:gd name="T3" fmla="*/ 5 h 102"/>
                <a:gd name="T4" fmla="*/ 354 w 407"/>
                <a:gd name="T5" fmla="*/ 10 h 102"/>
                <a:gd name="T6" fmla="*/ 329 w 407"/>
                <a:gd name="T7" fmla="*/ 16 h 102"/>
                <a:gd name="T8" fmla="*/ 303 w 407"/>
                <a:gd name="T9" fmla="*/ 20 h 102"/>
                <a:gd name="T10" fmla="*/ 278 w 407"/>
                <a:gd name="T11" fmla="*/ 26 h 102"/>
                <a:gd name="T12" fmla="*/ 253 w 407"/>
                <a:gd name="T13" fmla="*/ 31 h 102"/>
                <a:gd name="T14" fmla="*/ 227 w 407"/>
                <a:gd name="T15" fmla="*/ 35 h 102"/>
                <a:gd name="T16" fmla="*/ 202 w 407"/>
                <a:gd name="T17" fmla="*/ 40 h 102"/>
                <a:gd name="T18" fmla="*/ 177 w 407"/>
                <a:gd name="T19" fmla="*/ 46 h 102"/>
                <a:gd name="T20" fmla="*/ 151 w 407"/>
                <a:gd name="T21" fmla="*/ 52 h 102"/>
                <a:gd name="T22" fmla="*/ 127 w 407"/>
                <a:gd name="T23" fmla="*/ 56 h 102"/>
                <a:gd name="T24" fmla="*/ 102 w 407"/>
                <a:gd name="T25" fmla="*/ 62 h 102"/>
                <a:gd name="T26" fmla="*/ 76 w 407"/>
                <a:gd name="T27" fmla="*/ 68 h 102"/>
                <a:gd name="T28" fmla="*/ 52 w 407"/>
                <a:gd name="T29" fmla="*/ 75 h 102"/>
                <a:gd name="T30" fmla="*/ 27 w 407"/>
                <a:gd name="T31" fmla="*/ 81 h 102"/>
                <a:gd name="T32" fmla="*/ 3 w 407"/>
                <a:gd name="T33" fmla="*/ 88 h 102"/>
                <a:gd name="T34" fmla="*/ 0 w 407"/>
                <a:gd name="T35" fmla="*/ 92 h 102"/>
                <a:gd name="T36" fmla="*/ 0 w 407"/>
                <a:gd name="T37" fmla="*/ 96 h 102"/>
                <a:gd name="T38" fmla="*/ 2 w 407"/>
                <a:gd name="T39" fmla="*/ 100 h 102"/>
                <a:gd name="T40" fmla="*/ 5 w 407"/>
                <a:gd name="T41" fmla="*/ 102 h 102"/>
                <a:gd name="T42" fmla="*/ 30 w 407"/>
                <a:gd name="T43" fmla="*/ 98 h 102"/>
                <a:gd name="T44" fmla="*/ 56 w 407"/>
                <a:gd name="T45" fmla="*/ 93 h 102"/>
                <a:gd name="T46" fmla="*/ 80 w 407"/>
                <a:gd name="T47" fmla="*/ 87 h 102"/>
                <a:gd name="T48" fmla="*/ 105 w 407"/>
                <a:gd name="T49" fmla="*/ 83 h 102"/>
                <a:gd name="T50" fmla="*/ 131 w 407"/>
                <a:gd name="T51" fmla="*/ 77 h 102"/>
                <a:gd name="T52" fmla="*/ 156 w 407"/>
                <a:gd name="T53" fmla="*/ 71 h 102"/>
                <a:gd name="T54" fmla="*/ 181 w 407"/>
                <a:gd name="T55" fmla="*/ 65 h 102"/>
                <a:gd name="T56" fmla="*/ 206 w 407"/>
                <a:gd name="T57" fmla="*/ 58 h 102"/>
                <a:gd name="T58" fmla="*/ 231 w 407"/>
                <a:gd name="T59" fmla="*/ 53 h 102"/>
                <a:gd name="T60" fmla="*/ 256 w 407"/>
                <a:gd name="T61" fmla="*/ 47 h 102"/>
                <a:gd name="T62" fmla="*/ 282 w 407"/>
                <a:gd name="T63" fmla="*/ 40 h 102"/>
                <a:gd name="T64" fmla="*/ 306 w 407"/>
                <a:gd name="T65" fmla="*/ 34 h 102"/>
                <a:gd name="T66" fmla="*/ 331 w 407"/>
                <a:gd name="T67" fmla="*/ 27 h 102"/>
                <a:gd name="T68" fmla="*/ 357 w 407"/>
                <a:gd name="T69" fmla="*/ 20 h 102"/>
                <a:gd name="T70" fmla="*/ 381 w 407"/>
                <a:gd name="T71" fmla="*/ 15 h 102"/>
                <a:gd name="T72" fmla="*/ 406 w 407"/>
                <a:gd name="T73" fmla="*/ 8 h 102"/>
                <a:gd name="T74" fmla="*/ 407 w 407"/>
                <a:gd name="T75" fmla="*/ 7 h 102"/>
                <a:gd name="T76" fmla="*/ 407 w 407"/>
                <a:gd name="T77" fmla="*/ 3 h 102"/>
                <a:gd name="T78" fmla="*/ 406 w 407"/>
                <a:gd name="T79" fmla="*/ 1 h 102"/>
                <a:gd name="T80" fmla="*/ 404 w 407"/>
                <a:gd name="T81" fmla="*/ 0 h 102"/>
                <a:gd name="T82" fmla="*/ 404 w 407"/>
                <a:gd name="T8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7" h="102">
                  <a:moveTo>
                    <a:pt x="404" y="0"/>
                  </a:moveTo>
                  <a:lnTo>
                    <a:pt x="378" y="5"/>
                  </a:lnTo>
                  <a:lnTo>
                    <a:pt x="354" y="10"/>
                  </a:lnTo>
                  <a:lnTo>
                    <a:pt x="329" y="16"/>
                  </a:lnTo>
                  <a:lnTo>
                    <a:pt x="303" y="20"/>
                  </a:lnTo>
                  <a:lnTo>
                    <a:pt x="278" y="26"/>
                  </a:lnTo>
                  <a:lnTo>
                    <a:pt x="253" y="31"/>
                  </a:lnTo>
                  <a:lnTo>
                    <a:pt x="227" y="35"/>
                  </a:lnTo>
                  <a:lnTo>
                    <a:pt x="202" y="40"/>
                  </a:lnTo>
                  <a:lnTo>
                    <a:pt x="177" y="46"/>
                  </a:lnTo>
                  <a:lnTo>
                    <a:pt x="151" y="52"/>
                  </a:lnTo>
                  <a:lnTo>
                    <a:pt x="127" y="56"/>
                  </a:lnTo>
                  <a:lnTo>
                    <a:pt x="102" y="62"/>
                  </a:lnTo>
                  <a:lnTo>
                    <a:pt x="76" y="68"/>
                  </a:lnTo>
                  <a:lnTo>
                    <a:pt x="52" y="75"/>
                  </a:lnTo>
                  <a:lnTo>
                    <a:pt x="27" y="81"/>
                  </a:lnTo>
                  <a:lnTo>
                    <a:pt x="3" y="88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5" y="102"/>
                  </a:lnTo>
                  <a:lnTo>
                    <a:pt x="30" y="98"/>
                  </a:lnTo>
                  <a:lnTo>
                    <a:pt x="56" y="93"/>
                  </a:lnTo>
                  <a:lnTo>
                    <a:pt x="80" y="87"/>
                  </a:lnTo>
                  <a:lnTo>
                    <a:pt x="105" y="83"/>
                  </a:lnTo>
                  <a:lnTo>
                    <a:pt x="131" y="77"/>
                  </a:lnTo>
                  <a:lnTo>
                    <a:pt x="156" y="71"/>
                  </a:lnTo>
                  <a:lnTo>
                    <a:pt x="181" y="65"/>
                  </a:lnTo>
                  <a:lnTo>
                    <a:pt x="206" y="58"/>
                  </a:lnTo>
                  <a:lnTo>
                    <a:pt x="231" y="53"/>
                  </a:lnTo>
                  <a:lnTo>
                    <a:pt x="256" y="47"/>
                  </a:lnTo>
                  <a:lnTo>
                    <a:pt x="282" y="40"/>
                  </a:lnTo>
                  <a:lnTo>
                    <a:pt x="306" y="34"/>
                  </a:lnTo>
                  <a:lnTo>
                    <a:pt x="331" y="27"/>
                  </a:lnTo>
                  <a:lnTo>
                    <a:pt x="357" y="20"/>
                  </a:lnTo>
                  <a:lnTo>
                    <a:pt x="381" y="15"/>
                  </a:lnTo>
                  <a:lnTo>
                    <a:pt x="406" y="8"/>
                  </a:lnTo>
                  <a:lnTo>
                    <a:pt x="407" y="7"/>
                  </a:lnTo>
                  <a:lnTo>
                    <a:pt x="407" y="3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514" y="2656"/>
              <a:ext cx="48" cy="18"/>
            </a:xfrm>
            <a:custGeom>
              <a:avLst/>
              <a:gdLst>
                <a:gd name="T0" fmla="*/ 4 w 95"/>
                <a:gd name="T1" fmla="*/ 6 h 36"/>
                <a:gd name="T2" fmla="*/ 16 w 95"/>
                <a:gd name="T3" fmla="*/ 9 h 36"/>
                <a:gd name="T4" fmla="*/ 26 w 95"/>
                <a:gd name="T5" fmla="*/ 11 h 36"/>
                <a:gd name="T6" fmla="*/ 36 w 95"/>
                <a:gd name="T7" fmla="*/ 15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2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3 h 36"/>
                <a:gd name="T24" fmla="*/ 93 w 95"/>
                <a:gd name="T25" fmla="*/ 30 h 36"/>
                <a:gd name="T26" fmla="*/ 83 w 95"/>
                <a:gd name="T27" fmla="*/ 25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10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2 h 36"/>
                <a:gd name="T40" fmla="*/ 1 w 95"/>
                <a:gd name="T41" fmla="*/ 0 h 36"/>
                <a:gd name="T42" fmla="*/ 0 w 95"/>
                <a:gd name="T43" fmla="*/ 2 h 36"/>
                <a:gd name="T44" fmla="*/ 0 w 95"/>
                <a:gd name="T45" fmla="*/ 3 h 36"/>
                <a:gd name="T46" fmla="*/ 2 w 95"/>
                <a:gd name="T47" fmla="*/ 5 h 36"/>
                <a:gd name="T48" fmla="*/ 4 w 95"/>
                <a:gd name="T49" fmla="*/ 6 h 36"/>
                <a:gd name="T50" fmla="*/ 4 w 95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6"/>
                  </a:moveTo>
                  <a:lnTo>
                    <a:pt x="16" y="9"/>
                  </a:lnTo>
                  <a:lnTo>
                    <a:pt x="26" y="11"/>
                  </a:lnTo>
                  <a:lnTo>
                    <a:pt x="36" y="15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10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503" y="2638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2 h 36"/>
                <a:gd name="T20" fmla="*/ 99 w 160"/>
                <a:gd name="T21" fmla="*/ 32 h 36"/>
                <a:gd name="T22" fmla="*/ 110 w 160"/>
                <a:gd name="T23" fmla="*/ 31 h 36"/>
                <a:gd name="T24" fmla="*/ 121 w 160"/>
                <a:gd name="T25" fmla="*/ 31 h 36"/>
                <a:gd name="T26" fmla="*/ 132 w 160"/>
                <a:gd name="T27" fmla="*/ 28 h 36"/>
                <a:gd name="T28" fmla="*/ 143 w 160"/>
                <a:gd name="T29" fmla="*/ 26 h 36"/>
                <a:gd name="T30" fmla="*/ 152 w 160"/>
                <a:gd name="T31" fmla="*/ 23 h 36"/>
                <a:gd name="T32" fmla="*/ 159 w 160"/>
                <a:gd name="T33" fmla="*/ 18 h 36"/>
                <a:gd name="T34" fmla="*/ 160 w 160"/>
                <a:gd name="T35" fmla="*/ 13 h 36"/>
                <a:gd name="T36" fmla="*/ 158 w 160"/>
                <a:gd name="T37" fmla="*/ 9 h 36"/>
                <a:gd name="T38" fmla="*/ 154 w 160"/>
                <a:gd name="T39" fmla="*/ 4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2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8 h 36"/>
                <a:gd name="T64" fmla="*/ 35 w 160"/>
                <a:gd name="T65" fmla="*/ 19 h 36"/>
                <a:gd name="T66" fmla="*/ 26 w 160"/>
                <a:gd name="T67" fmla="*/ 21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6 h 36"/>
                <a:gd name="T74" fmla="*/ 0 w 160"/>
                <a:gd name="T75" fmla="*/ 28 h 36"/>
                <a:gd name="T76" fmla="*/ 2 w 160"/>
                <a:gd name="T77" fmla="*/ 32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8"/>
                  </a:lnTo>
                  <a:lnTo>
                    <a:pt x="35" y="19"/>
                  </a:lnTo>
                  <a:lnTo>
                    <a:pt x="26" y="21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598" y="264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6 w 97"/>
                <a:gd name="T5" fmla="*/ 11 h 36"/>
                <a:gd name="T6" fmla="*/ 37 w 97"/>
                <a:gd name="T7" fmla="*/ 14 h 36"/>
                <a:gd name="T8" fmla="*/ 47 w 97"/>
                <a:gd name="T9" fmla="*/ 19 h 36"/>
                <a:gd name="T10" fmla="*/ 57 w 97"/>
                <a:gd name="T11" fmla="*/ 24 h 36"/>
                <a:gd name="T12" fmla="*/ 69 w 97"/>
                <a:gd name="T13" fmla="*/ 28 h 36"/>
                <a:gd name="T14" fmla="*/ 79 w 97"/>
                <a:gd name="T15" fmla="*/ 32 h 36"/>
                <a:gd name="T16" fmla="*/ 90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5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1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7 w 97"/>
                <a:gd name="T35" fmla="*/ 7 h 36"/>
                <a:gd name="T36" fmla="*/ 25 w 97"/>
                <a:gd name="T37" fmla="*/ 4 h 36"/>
                <a:gd name="T38" fmla="*/ 12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2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9"/>
                  </a:lnTo>
                  <a:lnTo>
                    <a:pt x="57" y="24"/>
                  </a:lnTo>
                  <a:lnTo>
                    <a:pt x="69" y="28"/>
                  </a:lnTo>
                  <a:lnTo>
                    <a:pt x="79" y="32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5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1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7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587" y="2623"/>
              <a:ext cx="81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4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70 w 160"/>
                <a:gd name="T15" fmla="*/ 33 h 35"/>
                <a:gd name="T16" fmla="*/ 79 w 160"/>
                <a:gd name="T17" fmla="*/ 32 h 35"/>
                <a:gd name="T18" fmla="*/ 89 w 160"/>
                <a:gd name="T19" fmla="*/ 31 h 35"/>
                <a:gd name="T20" fmla="*/ 99 w 160"/>
                <a:gd name="T21" fmla="*/ 31 h 35"/>
                <a:gd name="T22" fmla="*/ 111 w 160"/>
                <a:gd name="T23" fmla="*/ 31 h 35"/>
                <a:gd name="T24" fmla="*/ 121 w 160"/>
                <a:gd name="T25" fmla="*/ 30 h 35"/>
                <a:gd name="T26" fmla="*/ 132 w 160"/>
                <a:gd name="T27" fmla="*/ 28 h 35"/>
                <a:gd name="T28" fmla="*/ 143 w 160"/>
                <a:gd name="T29" fmla="*/ 26 h 35"/>
                <a:gd name="T30" fmla="*/ 152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9 w 160"/>
                <a:gd name="T37" fmla="*/ 9 h 35"/>
                <a:gd name="T38" fmla="*/ 154 w 160"/>
                <a:gd name="T39" fmla="*/ 4 h 35"/>
                <a:gd name="T40" fmla="*/ 151 w 160"/>
                <a:gd name="T41" fmla="*/ 2 h 35"/>
                <a:gd name="T42" fmla="*/ 141 w 160"/>
                <a:gd name="T43" fmla="*/ 0 h 35"/>
                <a:gd name="T44" fmla="*/ 131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9 w 160"/>
                <a:gd name="T51" fmla="*/ 5 h 35"/>
                <a:gd name="T52" fmla="*/ 89 w 160"/>
                <a:gd name="T53" fmla="*/ 8 h 35"/>
                <a:gd name="T54" fmla="*/ 78 w 160"/>
                <a:gd name="T55" fmla="*/ 10 h 35"/>
                <a:gd name="T56" fmla="*/ 69 w 160"/>
                <a:gd name="T57" fmla="*/ 12 h 35"/>
                <a:gd name="T58" fmla="*/ 61 w 160"/>
                <a:gd name="T59" fmla="*/ 15 h 35"/>
                <a:gd name="T60" fmla="*/ 52 w 160"/>
                <a:gd name="T61" fmla="*/ 16 h 35"/>
                <a:gd name="T62" fmla="*/ 44 w 160"/>
                <a:gd name="T63" fmla="*/ 18 h 35"/>
                <a:gd name="T64" fmla="*/ 36 w 160"/>
                <a:gd name="T65" fmla="*/ 19 h 35"/>
                <a:gd name="T66" fmla="*/ 26 w 160"/>
                <a:gd name="T67" fmla="*/ 22 h 35"/>
                <a:gd name="T68" fmla="*/ 18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7 h 35"/>
                <a:gd name="T76" fmla="*/ 2 w 160"/>
                <a:gd name="T77" fmla="*/ 31 h 35"/>
                <a:gd name="T78" fmla="*/ 5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4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9" y="31"/>
                  </a:lnTo>
                  <a:lnTo>
                    <a:pt x="99" y="31"/>
                  </a:lnTo>
                  <a:lnTo>
                    <a:pt x="111" y="31"/>
                  </a:lnTo>
                  <a:lnTo>
                    <a:pt x="121" y="30"/>
                  </a:lnTo>
                  <a:lnTo>
                    <a:pt x="132" y="28"/>
                  </a:lnTo>
                  <a:lnTo>
                    <a:pt x="143" y="26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9" y="9"/>
                  </a:lnTo>
                  <a:lnTo>
                    <a:pt x="154" y="4"/>
                  </a:lnTo>
                  <a:lnTo>
                    <a:pt x="151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9" y="8"/>
                  </a:lnTo>
                  <a:lnTo>
                    <a:pt x="78" y="10"/>
                  </a:lnTo>
                  <a:lnTo>
                    <a:pt x="69" y="12"/>
                  </a:lnTo>
                  <a:lnTo>
                    <a:pt x="61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6" y="19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83" y="2626"/>
              <a:ext cx="48" cy="18"/>
            </a:xfrm>
            <a:custGeom>
              <a:avLst/>
              <a:gdLst>
                <a:gd name="T0" fmla="*/ 5 w 97"/>
                <a:gd name="T1" fmla="*/ 4 h 34"/>
                <a:gd name="T2" fmla="*/ 16 w 97"/>
                <a:gd name="T3" fmla="*/ 6 h 34"/>
                <a:gd name="T4" fmla="*/ 27 w 97"/>
                <a:gd name="T5" fmla="*/ 10 h 34"/>
                <a:gd name="T6" fmla="*/ 38 w 97"/>
                <a:gd name="T7" fmla="*/ 13 h 34"/>
                <a:gd name="T8" fmla="*/ 48 w 97"/>
                <a:gd name="T9" fmla="*/ 17 h 34"/>
                <a:gd name="T10" fmla="*/ 59 w 97"/>
                <a:gd name="T11" fmla="*/ 21 h 34"/>
                <a:gd name="T12" fmla="*/ 69 w 97"/>
                <a:gd name="T13" fmla="*/ 26 h 34"/>
                <a:gd name="T14" fmla="*/ 80 w 97"/>
                <a:gd name="T15" fmla="*/ 31 h 34"/>
                <a:gd name="T16" fmla="*/ 90 w 97"/>
                <a:gd name="T17" fmla="*/ 34 h 34"/>
                <a:gd name="T18" fmla="*/ 95 w 97"/>
                <a:gd name="T19" fmla="*/ 34 h 34"/>
                <a:gd name="T20" fmla="*/ 97 w 97"/>
                <a:gd name="T21" fmla="*/ 33 h 34"/>
                <a:gd name="T22" fmla="*/ 96 w 97"/>
                <a:gd name="T23" fmla="*/ 31 h 34"/>
                <a:gd name="T24" fmla="*/ 93 w 97"/>
                <a:gd name="T25" fmla="*/ 28 h 34"/>
                <a:gd name="T26" fmla="*/ 83 w 97"/>
                <a:gd name="T27" fmla="*/ 23 h 34"/>
                <a:gd name="T28" fmla="*/ 72 w 97"/>
                <a:gd name="T29" fmla="*/ 17 h 34"/>
                <a:gd name="T30" fmla="*/ 61 w 97"/>
                <a:gd name="T31" fmla="*/ 12 h 34"/>
                <a:gd name="T32" fmla="*/ 50 w 97"/>
                <a:gd name="T33" fmla="*/ 9 h 34"/>
                <a:gd name="T34" fmla="*/ 37 w 97"/>
                <a:gd name="T35" fmla="*/ 5 h 34"/>
                <a:gd name="T36" fmla="*/ 25 w 97"/>
                <a:gd name="T37" fmla="*/ 3 h 34"/>
                <a:gd name="T38" fmla="*/ 13 w 97"/>
                <a:gd name="T39" fmla="*/ 1 h 34"/>
                <a:gd name="T40" fmla="*/ 1 w 97"/>
                <a:gd name="T41" fmla="*/ 0 h 34"/>
                <a:gd name="T42" fmla="*/ 0 w 97"/>
                <a:gd name="T43" fmla="*/ 1 h 34"/>
                <a:gd name="T44" fmla="*/ 0 w 97"/>
                <a:gd name="T45" fmla="*/ 2 h 34"/>
                <a:gd name="T46" fmla="*/ 2 w 97"/>
                <a:gd name="T47" fmla="*/ 3 h 34"/>
                <a:gd name="T48" fmla="*/ 5 w 97"/>
                <a:gd name="T49" fmla="*/ 4 h 34"/>
                <a:gd name="T50" fmla="*/ 5 w 9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8" y="13"/>
                  </a:lnTo>
                  <a:lnTo>
                    <a:pt x="48" y="17"/>
                  </a:lnTo>
                  <a:lnTo>
                    <a:pt x="59" y="21"/>
                  </a:lnTo>
                  <a:lnTo>
                    <a:pt x="69" y="26"/>
                  </a:lnTo>
                  <a:lnTo>
                    <a:pt x="80" y="31"/>
                  </a:lnTo>
                  <a:lnTo>
                    <a:pt x="90" y="34"/>
                  </a:lnTo>
                  <a:lnTo>
                    <a:pt x="95" y="34"/>
                  </a:lnTo>
                  <a:lnTo>
                    <a:pt x="97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3" y="23"/>
                  </a:lnTo>
                  <a:lnTo>
                    <a:pt x="72" y="17"/>
                  </a:lnTo>
                  <a:lnTo>
                    <a:pt x="61" y="12"/>
                  </a:lnTo>
                  <a:lnTo>
                    <a:pt x="50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672" y="2607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2 h 37"/>
                <a:gd name="T24" fmla="*/ 120 w 159"/>
                <a:gd name="T25" fmla="*/ 32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4 h 37"/>
                <a:gd name="T32" fmla="*/ 158 w 159"/>
                <a:gd name="T33" fmla="*/ 19 h 37"/>
                <a:gd name="T34" fmla="*/ 159 w 159"/>
                <a:gd name="T35" fmla="*/ 15 h 37"/>
                <a:gd name="T36" fmla="*/ 158 w 159"/>
                <a:gd name="T37" fmla="*/ 10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2 h 37"/>
                <a:gd name="T44" fmla="*/ 131 w 159"/>
                <a:gd name="T45" fmla="*/ 0 h 37"/>
                <a:gd name="T46" fmla="*/ 119 w 159"/>
                <a:gd name="T47" fmla="*/ 2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9 h 37"/>
                <a:gd name="T54" fmla="*/ 78 w 159"/>
                <a:gd name="T55" fmla="*/ 12 h 37"/>
                <a:gd name="T56" fmla="*/ 68 w 159"/>
                <a:gd name="T57" fmla="*/ 14 h 37"/>
                <a:gd name="T58" fmla="*/ 60 w 159"/>
                <a:gd name="T59" fmla="*/ 15 h 37"/>
                <a:gd name="T60" fmla="*/ 51 w 159"/>
                <a:gd name="T61" fmla="*/ 18 h 37"/>
                <a:gd name="T62" fmla="*/ 43 w 159"/>
                <a:gd name="T63" fmla="*/ 19 h 37"/>
                <a:gd name="T64" fmla="*/ 35 w 159"/>
                <a:gd name="T65" fmla="*/ 21 h 37"/>
                <a:gd name="T66" fmla="*/ 26 w 159"/>
                <a:gd name="T67" fmla="*/ 22 h 37"/>
                <a:gd name="T68" fmla="*/ 18 w 159"/>
                <a:gd name="T69" fmla="*/ 25 h 37"/>
                <a:gd name="T70" fmla="*/ 10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2"/>
                  </a:lnTo>
                  <a:lnTo>
                    <a:pt x="120" y="32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4"/>
                  </a:lnTo>
                  <a:lnTo>
                    <a:pt x="158" y="19"/>
                  </a:lnTo>
                  <a:lnTo>
                    <a:pt x="159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2"/>
                  </a:lnTo>
                  <a:lnTo>
                    <a:pt x="131" y="0"/>
                  </a:lnTo>
                  <a:lnTo>
                    <a:pt x="119" y="2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6" y="22"/>
                  </a:lnTo>
                  <a:lnTo>
                    <a:pt x="18" y="25"/>
                  </a:lnTo>
                  <a:lnTo>
                    <a:pt x="10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67" y="2611"/>
              <a:ext cx="48" cy="18"/>
            </a:xfrm>
            <a:custGeom>
              <a:avLst/>
              <a:gdLst>
                <a:gd name="T0" fmla="*/ 5 w 96"/>
                <a:gd name="T1" fmla="*/ 4 h 34"/>
                <a:gd name="T2" fmla="*/ 16 w 96"/>
                <a:gd name="T3" fmla="*/ 6 h 34"/>
                <a:gd name="T4" fmla="*/ 27 w 96"/>
                <a:gd name="T5" fmla="*/ 10 h 34"/>
                <a:gd name="T6" fmla="*/ 37 w 96"/>
                <a:gd name="T7" fmla="*/ 13 h 34"/>
                <a:gd name="T8" fmla="*/ 48 w 96"/>
                <a:gd name="T9" fmla="*/ 17 h 34"/>
                <a:gd name="T10" fmla="*/ 58 w 96"/>
                <a:gd name="T11" fmla="*/ 21 h 34"/>
                <a:gd name="T12" fmla="*/ 68 w 96"/>
                <a:gd name="T13" fmla="*/ 26 h 34"/>
                <a:gd name="T14" fmla="*/ 79 w 96"/>
                <a:gd name="T15" fmla="*/ 31 h 34"/>
                <a:gd name="T16" fmla="*/ 90 w 96"/>
                <a:gd name="T17" fmla="*/ 34 h 34"/>
                <a:gd name="T18" fmla="*/ 94 w 96"/>
                <a:gd name="T19" fmla="*/ 34 h 34"/>
                <a:gd name="T20" fmla="*/ 96 w 96"/>
                <a:gd name="T21" fmla="*/ 33 h 34"/>
                <a:gd name="T22" fmla="*/ 96 w 96"/>
                <a:gd name="T23" fmla="*/ 31 h 34"/>
                <a:gd name="T24" fmla="*/ 93 w 96"/>
                <a:gd name="T25" fmla="*/ 28 h 34"/>
                <a:gd name="T26" fmla="*/ 82 w 96"/>
                <a:gd name="T27" fmla="*/ 23 h 34"/>
                <a:gd name="T28" fmla="*/ 71 w 96"/>
                <a:gd name="T29" fmla="*/ 17 h 34"/>
                <a:gd name="T30" fmla="*/ 60 w 96"/>
                <a:gd name="T31" fmla="*/ 12 h 34"/>
                <a:gd name="T32" fmla="*/ 49 w 96"/>
                <a:gd name="T33" fmla="*/ 9 h 34"/>
                <a:gd name="T34" fmla="*/ 37 w 96"/>
                <a:gd name="T35" fmla="*/ 5 h 34"/>
                <a:gd name="T36" fmla="*/ 25 w 96"/>
                <a:gd name="T37" fmla="*/ 3 h 34"/>
                <a:gd name="T38" fmla="*/ 13 w 96"/>
                <a:gd name="T39" fmla="*/ 1 h 34"/>
                <a:gd name="T40" fmla="*/ 2 w 96"/>
                <a:gd name="T41" fmla="*/ 0 h 34"/>
                <a:gd name="T42" fmla="*/ 0 w 96"/>
                <a:gd name="T43" fmla="*/ 0 h 34"/>
                <a:gd name="T44" fmla="*/ 0 w 96"/>
                <a:gd name="T45" fmla="*/ 2 h 34"/>
                <a:gd name="T46" fmla="*/ 3 w 96"/>
                <a:gd name="T47" fmla="*/ 3 h 34"/>
                <a:gd name="T48" fmla="*/ 5 w 96"/>
                <a:gd name="T49" fmla="*/ 4 h 34"/>
                <a:gd name="T50" fmla="*/ 5 w 96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4">
                  <a:moveTo>
                    <a:pt x="5" y="4"/>
                  </a:moveTo>
                  <a:lnTo>
                    <a:pt x="16" y="6"/>
                  </a:lnTo>
                  <a:lnTo>
                    <a:pt x="27" y="10"/>
                  </a:lnTo>
                  <a:lnTo>
                    <a:pt x="37" y="13"/>
                  </a:lnTo>
                  <a:lnTo>
                    <a:pt x="48" y="17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79" y="31"/>
                  </a:lnTo>
                  <a:lnTo>
                    <a:pt x="90" y="34"/>
                  </a:lnTo>
                  <a:lnTo>
                    <a:pt x="94" y="34"/>
                  </a:lnTo>
                  <a:lnTo>
                    <a:pt x="96" y="33"/>
                  </a:lnTo>
                  <a:lnTo>
                    <a:pt x="96" y="31"/>
                  </a:lnTo>
                  <a:lnTo>
                    <a:pt x="93" y="28"/>
                  </a:lnTo>
                  <a:lnTo>
                    <a:pt x="82" y="23"/>
                  </a:lnTo>
                  <a:lnTo>
                    <a:pt x="71" y="17"/>
                  </a:lnTo>
                  <a:lnTo>
                    <a:pt x="60" y="12"/>
                  </a:lnTo>
                  <a:lnTo>
                    <a:pt x="49" y="9"/>
                  </a:lnTo>
                  <a:lnTo>
                    <a:pt x="37" y="5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756" y="2592"/>
              <a:ext cx="80" cy="19"/>
            </a:xfrm>
            <a:custGeom>
              <a:avLst/>
              <a:gdLst>
                <a:gd name="T0" fmla="*/ 7 w 159"/>
                <a:gd name="T1" fmla="*/ 36 h 36"/>
                <a:gd name="T2" fmla="*/ 16 w 159"/>
                <a:gd name="T3" fmla="*/ 36 h 36"/>
                <a:gd name="T4" fmla="*/ 24 w 159"/>
                <a:gd name="T5" fmla="*/ 36 h 36"/>
                <a:gd name="T6" fmla="*/ 33 w 159"/>
                <a:gd name="T7" fmla="*/ 36 h 36"/>
                <a:gd name="T8" fmla="*/ 42 w 159"/>
                <a:gd name="T9" fmla="*/ 36 h 36"/>
                <a:gd name="T10" fmla="*/ 50 w 159"/>
                <a:gd name="T11" fmla="*/ 35 h 36"/>
                <a:gd name="T12" fmla="*/ 60 w 159"/>
                <a:gd name="T13" fmla="*/ 34 h 36"/>
                <a:gd name="T14" fmla="*/ 68 w 159"/>
                <a:gd name="T15" fmla="*/ 34 h 36"/>
                <a:gd name="T16" fmla="*/ 77 w 159"/>
                <a:gd name="T17" fmla="*/ 33 h 36"/>
                <a:gd name="T18" fmla="*/ 86 w 159"/>
                <a:gd name="T19" fmla="*/ 32 h 36"/>
                <a:gd name="T20" fmla="*/ 96 w 159"/>
                <a:gd name="T21" fmla="*/ 32 h 36"/>
                <a:gd name="T22" fmla="*/ 108 w 159"/>
                <a:gd name="T23" fmla="*/ 31 h 36"/>
                <a:gd name="T24" fmla="*/ 119 w 159"/>
                <a:gd name="T25" fmla="*/ 31 h 36"/>
                <a:gd name="T26" fmla="*/ 130 w 159"/>
                <a:gd name="T27" fmla="*/ 28 h 36"/>
                <a:gd name="T28" fmla="*/ 140 w 159"/>
                <a:gd name="T29" fmla="*/ 26 h 36"/>
                <a:gd name="T30" fmla="*/ 149 w 159"/>
                <a:gd name="T31" fmla="*/ 23 h 36"/>
                <a:gd name="T32" fmla="*/ 158 w 159"/>
                <a:gd name="T33" fmla="*/ 18 h 36"/>
                <a:gd name="T34" fmla="*/ 159 w 159"/>
                <a:gd name="T35" fmla="*/ 13 h 36"/>
                <a:gd name="T36" fmla="*/ 156 w 159"/>
                <a:gd name="T37" fmla="*/ 9 h 36"/>
                <a:gd name="T38" fmla="*/ 153 w 159"/>
                <a:gd name="T39" fmla="*/ 4 h 36"/>
                <a:gd name="T40" fmla="*/ 148 w 159"/>
                <a:gd name="T41" fmla="*/ 2 h 36"/>
                <a:gd name="T42" fmla="*/ 138 w 159"/>
                <a:gd name="T43" fmla="*/ 0 h 36"/>
                <a:gd name="T44" fmla="*/ 129 w 159"/>
                <a:gd name="T45" fmla="*/ 0 h 36"/>
                <a:gd name="T46" fmla="*/ 117 w 159"/>
                <a:gd name="T47" fmla="*/ 1 h 36"/>
                <a:gd name="T48" fmla="*/ 107 w 159"/>
                <a:gd name="T49" fmla="*/ 3 h 36"/>
                <a:gd name="T50" fmla="*/ 96 w 159"/>
                <a:gd name="T51" fmla="*/ 5 h 36"/>
                <a:gd name="T52" fmla="*/ 86 w 159"/>
                <a:gd name="T53" fmla="*/ 8 h 36"/>
                <a:gd name="T54" fmla="*/ 76 w 159"/>
                <a:gd name="T55" fmla="*/ 10 h 36"/>
                <a:gd name="T56" fmla="*/ 66 w 159"/>
                <a:gd name="T57" fmla="*/ 12 h 36"/>
                <a:gd name="T58" fmla="*/ 58 w 159"/>
                <a:gd name="T59" fmla="*/ 15 h 36"/>
                <a:gd name="T60" fmla="*/ 50 w 159"/>
                <a:gd name="T61" fmla="*/ 16 h 36"/>
                <a:gd name="T62" fmla="*/ 42 w 159"/>
                <a:gd name="T63" fmla="*/ 18 h 36"/>
                <a:gd name="T64" fmla="*/ 34 w 159"/>
                <a:gd name="T65" fmla="*/ 19 h 36"/>
                <a:gd name="T66" fmla="*/ 25 w 159"/>
                <a:gd name="T67" fmla="*/ 21 h 36"/>
                <a:gd name="T68" fmla="*/ 17 w 159"/>
                <a:gd name="T69" fmla="*/ 23 h 36"/>
                <a:gd name="T70" fmla="*/ 9 w 159"/>
                <a:gd name="T71" fmla="*/ 25 h 36"/>
                <a:gd name="T72" fmla="*/ 1 w 159"/>
                <a:gd name="T73" fmla="*/ 26 h 36"/>
                <a:gd name="T74" fmla="*/ 0 w 159"/>
                <a:gd name="T75" fmla="*/ 28 h 36"/>
                <a:gd name="T76" fmla="*/ 1 w 159"/>
                <a:gd name="T77" fmla="*/ 32 h 36"/>
                <a:gd name="T78" fmla="*/ 3 w 159"/>
                <a:gd name="T79" fmla="*/ 35 h 36"/>
                <a:gd name="T80" fmla="*/ 7 w 159"/>
                <a:gd name="T81" fmla="*/ 36 h 36"/>
                <a:gd name="T82" fmla="*/ 7 w 159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6">
                  <a:moveTo>
                    <a:pt x="7" y="36"/>
                  </a:moveTo>
                  <a:lnTo>
                    <a:pt x="16" y="36"/>
                  </a:lnTo>
                  <a:lnTo>
                    <a:pt x="24" y="36"/>
                  </a:lnTo>
                  <a:lnTo>
                    <a:pt x="33" y="36"/>
                  </a:lnTo>
                  <a:lnTo>
                    <a:pt x="42" y="36"/>
                  </a:lnTo>
                  <a:lnTo>
                    <a:pt x="50" y="35"/>
                  </a:lnTo>
                  <a:lnTo>
                    <a:pt x="60" y="34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2"/>
                  </a:lnTo>
                  <a:lnTo>
                    <a:pt x="96" y="32"/>
                  </a:lnTo>
                  <a:lnTo>
                    <a:pt x="108" y="31"/>
                  </a:lnTo>
                  <a:lnTo>
                    <a:pt x="119" y="31"/>
                  </a:lnTo>
                  <a:lnTo>
                    <a:pt x="130" y="28"/>
                  </a:lnTo>
                  <a:lnTo>
                    <a:pt x="140" y="26"/>
                  </a:lnTo>
                  <a:lnTo>
                    <a:pt x="149" y="23"/>
                  </a:lnTo>
                  <a:lnTo>
                    <a:pt x="158" y="18"/>
                  </a:lnTo>
                  <a:lnTo>
                    <a:pt x="159" y="13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8" y="2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7" y="1"/>
                  </a:lnTo>
                  <a:lnTo>
                    <a:pt x="107" y="3"/>
                  </a:lnTo>
                  <a:lnTo>
                    <a:pt x="96" y="5"/>
                  </a:lnTo>
                  <a:lnTo>
                    <a:pt x="86" y="8"/>
                  </a:lnTo>
                  <a:lnTo>
                    <a:pt x="76" y="10"/>
                  </a:lnTo>
                  <a:lnTo>
                    <a:pt x="66" y="12"/>
                  </a:lnTo>
                  <a:lnTo>
                    <a:pt x="58" y="15"/>
                  </a:lnTo>
                  <a:lnTo>
                    <a:pt x="50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5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850" y="2596"/>
              <a:ext cx="49" cy="18"/>
            </a:xfrm>
            <a:custGeom>
              <a:avLst/>
              <a:gdLst>
                <a:gd name="T0" fmla="*/ 5 w 97"/>
                <a:gd name="T1" fmla="*/ 6 h 36"/>
                <a:gd name="T2" fmla="*/ 17 w 97"/>
                <a:gd name="T3" fmla="*/ 9 h 36"/>
                <a:gd name="T4" fmla="*/ 28 w 97"/>
                <a:gd name="T5" fmla="*/ 11 h 36"/>
                <a:gd name="T6" fmla="*/ 39 w 97"/>
                <a:gd name="T7" fmla="*/ 15 h 36"/>
                <a:gd name="T8" fmla="*/ 49 w 97"/>
                <a:gd name="T9" fmla="*/ 19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2 h 36"/>
                <a:gd name="T16" fmla="*/ 92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4 w 97"/>
                <a:gd name="T25" fmla="*/ 30 h 36"/>
                <a:gd name="T26" fmla="*/ 83 w 97"/>
                <a:gd name="T27" fmla="*/ 25 h 36"/>
                <a:gd name="T28" fmla="*/ 73 w 97"/>
                <a:gd name="T29" fmla="*/ 19 h 36"/>
                <a:gd name="T30" fmla="*/ 62 w 97"/>
                <a:gd name="T31" fmla="*/ 14 h 36"/>
                <a:gd name="T32" fmla="*/ 50 w 97"/>
                <a:gd name="T33" fmla="*/ 10 h 36"/>
                <a:gd name="T34" fmla="*/ 39 w 97"/>
                <a:gd name="T35" fmla="*/ 7 h 36"/>
                <a:gd name="T36" fmla="*/ 26 w 97"/>
                <a:gd name="T37" fmla="*/ 4 h 36"/>
                <a:gd name="T38" fmla="*/ 14 w 97"/>
                <a:gd name="T39" fmla="*/ 2 h 36"/>
                <a:gd name="T40" fmla="*/ 2 w 97"/>
                <a:gd name="T41" fmla="*/ 0 h 36"/>
                <a:gd name="T42" fmla="*/ 0 w 97"/>
                <a:gd name="T43" fmla="*/ 2 h 36"/>
                <a:gd name="T44" fmla="*/ 0 w 97"/>
                <a:gd name="T45" fmla="*/ 3 h 36"/>
                <a:gd name="T46" fmla="*/ 3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7" y="9"/>
                  </a:lnTo>
                  <a:lnTo>
                    <a:pt x="28" y="11"/>
                  </a:lnTo>
                  <a:lnTo>
                    <a:pt x="39" y="15"/>
                  </a:lnTo>
                  <a:lnTo>
                    <a:pt x="49" y="19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2"/>
                  </a:lnTo>
                  <a:lnTo>
                    <a:pt x="92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4" y="30"/>
                  </a:lnTo>
                  <a:lnTo>
                    <a:pt x="83" y="25"/>
                  </a:lnTo>
                  <a:lnTo>
                    <a:pt x="73" y="19"/>
                  </a:lnTo>
                  <a:lnTo>
                    <a:pt x="62" y="14"/>
                  </a:lnTo>
                  <a:lnTo>
                    <a:pt x="50" y="10"/>
                  </a:lnTo>
                  <a:lnTo>
                    <a:pt x="39" y="7"/>
                  </a:lnTo>
                  <a:lnTo>
                    <a:pt x="26" y="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40" y="2577"/>
              <a:ext cx="80" cy="18"/>
            </a:xfrm>
            <a:custGeom>
              <a:avLst/>
              <a:gdLst>
                <a:gd name="T0" fmla="*/ 7 w 160"/>
                <a:gd name="T1" fmla="*/ 35 h 35"/>
                <a:gd name="T2" fmla="*/ 16 w 160"/>
                <a:gd name="T3" fmla="*/ 35 h 35"/>
                <a:gd name="T4" fmla="*/ 25 w 160"/>
                <a:gd name="T5" fmla="*/ 35 h 35"/>
                <a:gd name="T6" fmla="*/ 34 w 160"/>
                <a:gd name="T7" fmla="*/ 35 h 35"/>
                <a:gd name="T8" fmla="*/ 42 w 160"/>
                <a:gd name="T9" fmla="*/ 35 h 35"/>
                <a:gd name="T10" fmla="*/ 52 w 160"/>
                <a:gd name="T11" fmla="*/ 34 h 35"/>
                <a:gd name="T12" fmla="*/ 61 w 160"/>
                <a:gd name="T13" fmla="*/ 33 h 35"/>
                <a:gd name="T14" fmla="*/ 69 w 160"/>
                <a:gd name="T15" fmla="*/ 33 h 35"/>
                <a:gd name="T16" fmla="*/ 78 w 160"/>
                <a:gd name="T17" fmla="*/ 32 h 35"/>
                <a:gd name="T18" fmla="*/ 87 w 160"/>
                <a:gd name="T19" fmla="*/ 31 h 35"/>
                <a:gd name="T20" fmla="*/ 98 w 160"/>
                <a:gd name="T21" fmla="*/ 31 h 35"/>
                <a:gd name="T22" fmla="*/ 109 w 160"/>
                <a:gd name="T23" fmla="*/ 31 h 35"/>
                <a:gd name="T24" fmla="*/ 121 w 160"/>
                <a:gd name="T25" fmla="*/ 30 h 35"/>
                <a:gd name="T26" fmla="*/ 131 w 160"/>
                <a:gd name="T27" fmla="*/ 28 h 35"/>
                <a:gd name="T28" fmla="*/ 141 w 160"/>
                <a:gd name="T29" fmla="*/ 26 h 35"/>
                <a:gd name="T30" fmla="*/ 151 w 160"/>
                <a:gd name="T31" fmla="*/ 23 h 35"/>
                <a:gd name="T32" fmla="*/ 159 w 160"/>
                <a:gd name="T33" fmla="*/ 18 h 35"/>
                <a:gd name="T34" fmla="*/ 160 w 160"/>
                <a:gd name="T35" fmla="*/ 13 h 35"/>
                <a:gd name="T36" fmla="*/ 158 w 160"/>
                <a:gd name="T37" fmla="*/ 9 h 35"/>
                <a:gd name="T38" fmla="*/ 154 w 160"/>
                <a:gd name="T39" fmla="*/ 4 h 35"/>
                <a:gd name="T40" fmla="*/ 150 w 160"/>
                <a:gd name="T41" fmla="*/ 2 h 35"/>
                <a:gd name="T42" fmla="*/ 140 w 160"/>
                <a:gd name="T43" fmla="*/ 0 h 35"/>
                <a:gd name="T44" fmla="*/ 130 w 160"/>
                <a:gd name="T45" fmla="*/ 0 h 35"/>
                <a:gd name="T46" fmla="*/ 120 w 160"/>
                <a:gd name="T47" fmla="*/ 1 h 35"/>
                <a:gd name="T48" fmla="*/ 109 w 160"/>
                <a:gd name="T49" fmla="*/ 3 h 35"/>
                <a:gd name="T50" fmla="*/ 98 w 160"/>
                <a:gd name="T51" fmla="*/ 5 h 35"/>
                <a:gd name="T52" fmla="*/ 87 w 160"/>
                <a:gd name="T53" fmla="*/ 8 h 35"/>
                <a:gd name="T54" fmla="*/ 77 w 160"/>
                <a:gd name="T55" fmla="*/ 10 h 35"/>
                <a:gd name="T56" fmla="*/ 68 w 160"/>
                <a:gd name="T57" fmla="*/ 12 h 35"/>
                <a:gd name="T58" fmla="*/ 60 w 160"/>
                <a:gd name="T59" fmla="*/ 15 h 35"/>
                <a:gd name="T60" fmla="*/ 52 w 160"/>
                <a:gd name="T61" fmla="*/ 16 h 35"/>
                <a:gd name="T62" fmla="*/ 42 w 160"/>
                <a:gd name="T63" fmla="*/ 18 h 35"/>
                <a:gd name="T64" fmla="*/ 34 w 160"/>
                <a:gd name="T65" fmla="*/ 19 h 35"/>
                <a:gd name="T66" fmla="*/ 26 w 160"/>
                <a:gd name="T67" fmla="*/ 21 h 35"/>
                <a:gd name="T68" fmla="*/ 17 w 160"/>
                <a:gd name="T69" fmla="*/ 23 h 35"/>
                <a:gd name="T70" fmla="*/ 9 w 160"/>
                <a:gd name="T71" fmla="*/ 25 h 35"/>
                <a:gd name="T72" fmla="*/ 1 w 160"/>
                <a:gd name="T73" fmla="*/ 26 h 35"/>
                <a:gd name="T74" fmla="*/ 0 w 160"/>
                <a:gd name="T75" fmla="*/ 28 h 35"/>
                <a:gd name="T76" fmla="*/ 1 w 160"/>
                <a:gd name="T77" fmla="*/ 31 h 35"/>
                <a:gd name="T78" fmla="*/ 3 w 160"/>
                <a:gd name="T79" fmla="*/ 34 h 35"/>
                <a:gd name="T80" fmla="*/ 7 w 160"/>
                <a:gd name="T81" fmla="*/ 35 h 35"/>
                <a:gd name="T82" fmla="*/ 7 w 160"/>
                <a:gd name="T8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5">
                  <a:moveTo>
                    <a:pt x="7" y="35"/>
                  </a:moveTo>
                  <a:lnTo>
                    <a:pt x="16" y="35"/>
                  </a:lnTo>
                  <a:lnTo>
                    <a:pt x="25" y="35"/>
                  </a:lnTo>
                  <a:lnTo>
                    <a:pt x="34" y="35"/>
                  </a:lnTo>
                  <a:lnTo>
                    <a:pt x="42" y="35"/>
                  </a:lnTo>
                  <a:lnTo>
                    <a:pt x="52" y="34"/>
                  </a:lnTo>
                  <a:lnTo>
                    <a:pt x="61" y="33"/>
                  </a:lnTo>
                  <a:lnTo>
                    <a:pt x="69" y="33"/>
                  </a:lnTo>
                  <a:lnTo>
                    <a:pt x="78" y="32"/>
                  </a:lnTo>
                  <a:lnTo>
                    <a:pt x="87" y="31"/>
                  </a:lnTo>
                  <a:lnTo>
                    <a:pt x="98" y="31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8"/>
                  </a:lnTo>
                  <a:lnTo>
                    <a:pt x="141" y="26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0" y="13"/>
                  </a:lnTo>
                  <a:lnTo>
                    <a:pt x="158" y="9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8" y="5"/>
                  </a:lnTo>
                  <a:lnTo>
                    <a:pt x="87" y="8"/>
                  </a:lnTo>
                  <a:lnTo>
                    <a:pt x="77" y="10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2" y="18"/>
                  </a:lnTo>
                  <a:lnTo>
                    <a:pt x="34" y="19"/>
                  </a:lnTo>
                  <a:lnTo>
                    <a:pt x="26" y="21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934" y="2581"/>
              <a:ext cx="49" cy="18"/>
            </a:xfrm>
            <a:custGeom>
              <a:avLst/>
              <a:gdLst>
                <a:gd name="T0" fmla="*/ 4 w 97"/>
                <a:gd name="T1" fmla="*/ 5 h 36"/>
                <a:gd name="T2" fmla="*/ 16 w 97"/>
                <a:gd name="T3" fmla="*/ 7 h 36"/>
                <a:gd name="T4" fmla="*/ 27 w 97"/>
                <a:gd name="T5" fmla="*/ 11 h 36"/>
                <a:gd name="T6" fmla="*/ 38 w 97"/>
                <a:gd name="T7" fmla="*/ 14 h 36"/>
                <a:gd name="T8" fmla="*/ 48 w 97"/>
                <a:gd name="T9" fmla="*/ 19 h 36"/>
                <a:gd name="T10" fmla="*/ 59 w 97"/>
                <a:gd name="T11" fmla="*/ 22 h 36"/>
                <a:gd name="T12" fmla="*/ 70 w 97"/>
                <a:gd name="T13" fmla="*/ 27 h 36"/>
                <a:gd name="T14" fmla="*/ 80 w 97"/>
                <a:gd name="T15" fmla="*/ 32 h 36"/>
                <a:gd name="T16" fmla="*/ 91 w 97"/>
                <a:gd name="T17" fmla="*/ 36 h 36"/>
                <a:gd name="T18" fmla="*/ 94 w 97"/>
                <a:gd name="T19" fmla="*/ 36 h 36"/>
                <a:gd name="T20" fmla="*/ 97 w 97"/>
                <a:gd name="T21" fmla="*/ 35 h 36"/>
                <a:gd name="T22" fmla="*/ 97 w 97"/>
                <a:gd name="T23" fmla="*/ 33 h 36"/>
                <a:gd name="T24" fmla="*/ 93 w 97"/>
                <a:gd name="T25" fmla="*/ 30 h 36"/>
                <a:gd name="T26" fmla="*/ 83 w 97"/>
                <a:gd name="T27" fmla="*/ 25 h 36"/>
                <a:gd name="T28" fmla="*/ 72 w 97"/>
                <a:gd name="T29" fmla="*/ 19 h 36"/>
                <a:gd name="T30" fmla="*/ 61 w 97"/>
                <a:gd name="T31" fmla="*/ 14 h 36"/>
                <a:gd name="T32" fmla="*/ 49 w 97"/>
                <a:gd name="T33" fmla="*/ 10 h 36"/>
                <a:gd name="T34" fmla="*/ 38 w 97"/>
                <a:gd name="T35" fmla="*/ 6 h 36"/>
                <a:gd name="T36" fmla="*/ 25 w 97"/>
                <a:gd name="T37" fmla="*/ 4 h 36"/>
                <a:gd name="T38" fmla="*/ 14 w 97"/>
                <a:gd name="T39" fmla="*/ 2 h 36"/>
                <a:gd name="T40" fmla="*/ 1 w 97"/>
                <a:gd name="T41" fmla="*/ 0 h 36"/>
                <a:gd name="T42" fmla="*/ 0 w 97"/>
                <a:gd name="T43" fmla="*/ 2 h 36"/>
                <a:gd name="T44" fmla="*/ 1 w 97"/>
                <a:gd name="T45" fmla="*/ 3 h 36"/>
                <a:gd name="T46" fmla="*/ 3 w 97"/>
                <a:gd name="T47" fmla="*/ 4 h 36"/>
                <a:gd name="T48" fmla="*/ 4 w 97"/>
                <a:gd name="T49" fmla="*/ 5 h 36"/>
                <a:gd name="T50" fmla="*/ 4 w 97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2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7" y="35"/>
                  </a:lnTo>
                  <a:lnTo>
                    <a:pt x="97" y="33"/>
                  </a:lnTo>
                  <a:lnTo>
                    <a:pt x="93" y="30"/>
                  </a:lnTo>
                  <a:lnTo>
                    <a:pt x="83" y="25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924" y="2562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3 h 37"/>
                <a:gd name="T24" fmla="*/ 121 w 160"/>
                <a:gd name="T25" fmla="*/ 32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5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0 h 37"/>
                <a:gd name="T38" fmla="*/ 154 w 160"/>
                <a:gd name="T39" fmla="*/ 5 h 37"/>
                <a:gd name="T40" fmla="*/ 150 w 160"/>
                <a:gd name="T41" fmla="*/ 3 h 37"/>
                <a:gd name="T42" fmla="*/ 141 w 160"/>
                <a:gd name="T43" fmla="*/ 2 h 37"/>
                <a:gd name="T44" fmla="*/ 130 w 160"/>
                <a:gd name="T45" fmla="*/ 0 h 37"/>
                <a:gd name="T46" fmla="*/ 120 w 160"/>
                <a:gd name="T47" fmla="*/ 2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9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5 h 37"/>
                <a:gd name="T60" fmla="*/ 52 w 160"/>
                <a:gd name="T61" fmla="*/ 18 h 37"/>
                <a:gd name="T62" fmla="*/ 43 w 160"/>
                <a:gd name="T63" fmla="*/ 19 h 37"/>
                <a:gd name="T64" fmla="*/ 35 w 160"/>
                <a:gd name="T65" fmla="*/ 21 h 37"/>
                <a:gd name="T66" fmla="*/ 27 w 160"/>
                <a:gd name="T67" fmla="*/ 22 h 37"/>
                <a:gd name="T68" fmla="*/ 17 w 160"/>
                <a:gd name="T69" fmla="*/ 25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3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3"/>
                  </a:lnTo>
                  <a:lnTo>
                    <a:pt x="121" y="32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5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2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9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5"/>
                  </a:lnTo>
                  <a:lnTo>
                    <a:pt x="52" y="18"/>
                  </a:lnTo>
                  <a:lnTo>
                    <a:pt x="43" y="19"/>
                  </a:lnTo>
                  <a:lnTo>
                    <a:pt x="35" y="21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547" y="2685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5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3 w 97"/>
                <a:gd name="T29" fmla="*/ 17 h 35"/>
                <a:gd name="T30" fmla="*/ 61 w 97"/>
                <a:gd name="T31" fmla="*/ 13 h 35"/>
                <a:gd name="T32" fmla="*/ 50 w 97"/>
                <a:gd name="T33" fmla="*/ 9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2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5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3" y="17"/>
                  </a:lnTo>
                  <a:lnTo>
                    <a:pt x="61" y="13"/>
                  </a:lnTo>
                  <a:lnTo>
                    <a:pt x="50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36" y="2666"/>
              <a:ext cx="80" cy="18"/>
            </a:xfrm>
            <a:custGeom>
              <a:avLst/>
              <a:gdLst>
                <a:gd name="T0" fmla="*/ 7 w 161"/>
                <a:gd name="T1" fmla="*/ 37 h 37"/>
                <a:gd name="T2" fmla="*/ 16 w 161"/>
                <a:gd name="T3" fmla="*/ 37 h 37"/>
                <a:gd name="T4" fmla="*/ 26 w 161"/>
                <a:gd name="T5" fmla="*/ 37 h 37"/>
                <a:gd name="T6" fmla="*/ 34 w 161"/>
                <a:gd name="T7" fmla="*/ 37 h 37"/>
                <a:gd name="T8" fmla="*/ 43 w 161"/>
                <a:gd name="T9" fmla="*/ 37 h 37"/>
                <a:gd name="T10" fmla="*/ 52 w 161"/>
                <a:gd name="T11" fmla="*/ 36 h 37"/>
                <a:gd name="T12" fmla="*/ 60 w 161"/>
                <a:gd name="T13" fmla="*/ 35 h 37"/>
                <a:gd name="T14" fmla="*/ 69 w 161"/>
                <a:gd name="T15" fmla="*/ 35 h 37"/>
                <a:gd name="T16" fmla="*/ 79 w 161"/>
                <a:gd name="T17" fmla="*/ 33 h 37"/>
                <a:gd name="T18" fmla="*/ 88 w 161"/>
                <a:gd name="T19" fmla="*/ 32 h 37"/>
                <a:gd name="T20" fmla="*/ 98 w 161"/>
                <a:gd name="T21" fmla="*/ 32 h 37"/>
                <a:gd name="T22" fmla="*/ 110 w 161"/>
                <a:gd name="T23" fmla="*/ 31 h 37"/>
                <a:gd name="T24" fmla="*/ 121 w 161"/>
                <a:gd name="T25" fmla="*/ 31 h 37"/>
                <a:gd name="T26" fmla="*/ 132 w 161"/>
                <a:gd name="T27" fmla="*/ 29 h 37"/>
                <a:gd name="T28" fmla="*/ 142 w 161"/>
                <a:gd name="T29" fmla="*/ 27 h 37"/>
                <a:gd name="T30" fmla="*/ 151 w 161"/>
                <a:gd name="T31" fmla="*/ 23 h 37"/>
                <a:gd name="T32" fmla="*/ 159 w 161"/>
                <a:gd name="T33" fmla="*/ 18 h 37"/>
                <a:gd name="T34" fmla="*/ 161 w 161"/>
                <a:gd name="T35" fmla="*/ 14 h 37"/>
                <a:gd name="T36" fmla="*/ 158 w 161"/>
                <a:gd name="T37" fmla="*/ 9 h 37"/>
                <a:gd name="T38" fmla="*/ 155 w 161"/>
                <a:gd name="T39" fmla="*/ 5 h 37"/>
                <a:gd name="T40" fmla="*/ 150 w 161"/>
                <a:gd name="T41" fmla="*/ 2 h 37"/>
                <a:gd name="T42" fmla="*/ 140 w 161"/>
                <a:gd name="T43" fmla="*/ 0 h 37"/>
                <a:gd name="T44" fmla="*/ 131 w 161"/>
                <a:gd name="T45" fmla="*/ 0 h 37"/>
                <a:gd name="T46" fmla="*/ 119 w 161"/>
                <a:gd name="T47" fmla="*/ 1 h 37"/>
                <a:gd name="T48" fmla="*/ 109 w 161"/>
                <a:gd name="T49" fmla="*/ 3 h 37"/>
                <a:gd name="T50" fmla="*/ 98 w 161"/>
                <a:gd name="T51" fmla="*/ 6 h 37"/>
                <a:gd name="T52" fmla="*/ 88 w 161"/>
                <a:gd name="T53" fmla="*/ 8 h 37"/>
                <a:gd name="T54" fmla="*/ 78 w 161"/>
                <a:gd name="T55" fmla="*/ 10 h 37"/>
                <a:gd name="T56" fmla="*/ 68 w 161"/>
                <a:gd name="T57" fmla="*/ 13 h 37"/>
                <a:gd name="T58" fmla="*/ 60 w 161"/>
                <a:gd name="T59" fmla="*/ 15 h 37"/>
                <a:gd name="T60" fmla="*/ 52 w 161"/>
                <a:gd name="T61" fmla="*/ 16 h 37"/>
                <a:gd name="T62" fmla="*/ 43 w 161"/>
                <a:gd name="T63" fmla="*/ 18 h 37"/>
                <a:gd name="T64" fmla="*/ 35 w 161"/>
                <a:gd name="T65" fmla="*/ 20 h 37"/>
                <a:gd name="T66" fmla="*/ 27 w 161"/>
                <a:gd name="T67" fmla="*/ 22 h 37"/>
                <a:gd name="T68" fmla="*/ 18 w 161"/>
                <a:gd name="T69" fmla="*/ 23 h 37"/>
                <a:gd name="T70" fmla="*/ 10 w 161"/>
                <a:gd name="T71" fmla="*/ 25 h 37"/>
                <a:gd name="T72" fmla="*/ 1 w 161"/>
                <a:gd name="T73" fmla="*/ 27 h 37"/>
                <a:gd name="T74" fmla="*/ 0 w 161"/>
                <a:gd name="T75" fmla="*/ 29 h 37"/>
                <a:gd name="T76" fmla="*/ 1 w 161"/>
                <a:gd name="T77" fmla="*/ 32 h 37"/>
                <a:gd name="T78" fmla="*/ 4 w 161"/>
                <a:gd name="T79" fmla="*/ 36 h 37"/>
                <a:gd name="T80" fmla="*/ 7 w 161"/>
                <a:gd name="T81" fmla="*/ 37 h 37"/>
                <a:gd name="T82" fmla="*/ 7 w 161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2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3"/>
                  </a:lnTo>
                  <a:lnTo>
                    <a:pt x="88" y="32"/>
                  </a:lnTo>
                  <a:lnTo>
                    <a:pt x="98" y="32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9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3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10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631" y="2669"/>
              <a:ext cx="48" cy="18"/>
            </a:xfrm>
            <a:custGeom>
              <a:avLst/>
              <a:gdLst>
                <a:gd name="T0" fmla="*/ 5 w 97"/>
                <a:gd name="T1" fmla="*/ 6 h 36"/>
                <a:gd name="T2" fmla="*/ 16 w 97"/>
                <a:gd name="T3" fmla="*/ 8 h 36"/>
                <a:gd name="T4" fmla="*/ 28 w 97"/>
                <a:gd name="T5" fmla="*/ 10 h 36"/>
                <a:gd name="T6" fmla="*/ 38 w 97"/>
                <a:gd name="T7" fmla="*/ 15 h 36"/>
                <a:gd name="T8" fmla="*/ 49 w 97"/>
                <a:gd name="T9" fmla="*/ 18 h 36"/>
                <a:gd name="T10" fmla="*/ 59 w 97"/>
                <a:gd name="T11" fmla="*/ 23 h 36"/>
                <a:gd name="T12" fmla="*/ 71 w 97"/>
                <a:gd name="T13" fmla="*/ 28 h 36"/>
                <a:gd name="T14" fmla="*/ 81 w 97"/>
                <a:gd name="T15" fmla="*/ 31 h 36"/>
                <a:gd name="T16" fmla="*/ 91 w 97"/>
                <a:gd name="T17" fmla="*/ 36 h 36"/>
                <a:gd name="T18" fmla="*/ 95 w 97"/>
                <a:gd name="T19" fmla="*/ 36 h 36"/>
                <a:gd name="T20" fmla="*/ 97 w 97"/>
                <a:gd name="T21" fmla="*/ 35 h 36"/>
                <a:gd name="T22" fmla="*/ 97 w 97"/>
                <a:gd name="T23" fmla="*/ 32 h 36"/>
                <a:gd name="T24" fmla="*/ 94 w 97"/>
                <a:gd name="T25" fmla="*/ 30 h 36"/>
                <a:gd name="T26" fmla="*/ 83 w 97"/>
                <a:gd name="T27" fmla="*/ 24 h 36"/>
                <a:gd name="T28" fmla="*/ 73 w 97"/>
                <a:gd name="T29" fmla="*/ 18 h 36"/>
                <a:gd name="T30" fmla="*/ 61 w 97"/>
                <a:gd name="T31" fmla="*/ 14 h 36"/>
                <a:gd name="T32" fmla="*/ 50 w 97"/>
                <a:gd name="T33" fmla="*/ 9 h 36"/>
                <a:gd name="T34" fmla="*/ 38 w 97"/>
                <a:gd name="T35" fmla="*/ 7 h 36"/>
                <a:gd name="T36" fmla="*/ 26 w 97"/>
                <a:gd name="T37" fmla="*/ 3 h 36"/>
                <a:gd name="T38" fmla="*/ 14 w 97"/>
                <a:gd name="T39" fmla="*/ 1 h 36"/>
                <a:gd name="T40" fmla="*/ 1 w 97"/>
                <a:gd name="T41" fmla="*/ 0 h 36"/>
                <a:gd name="T42" fmla="*/ 0 w 97"/>
                <a:gd name="T43" fmla="*/ 1 h 36"/>
                <a:gd name="T44" fmla="*/ 1 w 97"/>
                <a:gd name="T45" fmla="*/ 2 h 36"/>
                <a:gd name="T46" fmla="*/ 4 w 97"/>
                <a:gd name="T47" fmla="*/ 5 h 36"/>
                <a:gd name="T48" fmla="*/ 5 w 97"/>
                <a:gd name="T49" fmla="*/ 6 h 36"/>
                <a:gd name="T50" fmla="*/ 5 w 97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6">
                  <a:moveTo>
                    <a:pt x="5" y="6"/>
                  </a:moveTo>
                  <a:lnTo>
                    <a:pt x="16" y="8"/>
                  </a:lnTo>
                  <a:lnTo>
                    <a:pt x="28" y="10"/>
                  </a:lnTo>
                  <a:lnTo>
                    <a:pt x="38" y="15"/>
                  </a:lnTo>
                  <a:lnTo>
                    <a:pt x="49" y="18"/>
                  </a:lnTo>
                  <a:lnTo>
                    <a:pt x="59" y="23"/>
                  </a:lnTo>
                  <a:lnTo>
                    <a:pt x="71" y="28"/>
                  </a:lnTo>
                  <a:lnTo>
                    <a:pt x="81" y="31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7" y="35"/>
                  </a:lnTo>
                  <a:lnTo>
                    <a:pt x="97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3" y="18"/>
                  </a:lnTo>
                  <a:lnTo>
                    <a:pt x="61" y="14"/>
                  </a:lnTo>
                  <a:lnTo>
                    <a:pt x="50" y="9"/>
                  </a:lnTo>
                  <a:lnTo>
                    <a:pt x="38" y="7"/>
                  </a:lnTo>
                  <a:lnTo>
                    <a:pt x="26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0" y="265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6 h 36"/>
                <a:gd name="T12" fmla="*/ 61 w 160"/>
                <a:gd name="T13" fmla="*/ 35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2 h 36"/>
                <a:gd name="T20" fmla="*/ 99 w 160"/>
                <a:gd name="T21" fmla="*/ 32 h 36"/>
                <a:gd name="T22" fmla="*/ 109 w 160"/>
                <a:gd name="T23" fmla="*/ 31 h 36"/>
                <a:gd name="T24" fmla="*/ 121 w 160"/>
                <a:gd name="T25" fmla="*/ 30 h 36"/>
                <a:gd name="T26" fmla="*/ 131 w 160"/>
                <a:gd name="T27" fmla="*/ 29 h 36"/>
                <a:gd name="T28" fmla="*/ 141 w 160"/>
                <a:gd name="T29" fmla="*/ 27 h 36"/>
                <a:gd name="T30" fmla="*/ 151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4 h 36"/>
                <a:gd name="T50" fmla="*/ 99 w 160"/>
                <a:gd name="T51" fmla="*/ 6 h 36"/>
                <a:gd name="T52" fmla="*/ 87 w 160"/>
                <a:gd name="T53" fmla="*/ 8 h 36"/>
                <a:gd name="T54" fmla="*/ 78 w 160"/>
                <a:gd name="T55" fmla="*/ 10 h 36"/>
                <a:gd name="T56" fmla="*/ 68 w 160"/>
                <a:gd name="T57" fmla="*/ 13 h 36"/>
                <a:gd name="T58" fmla="*/ 60 w 160"/>
                <a:gd name="T59" fmla="*/ 15 h 36"/>
                <a:gd name="T60" fmla="*/ 51 w 160"/>
                <a:gd name="T61" fmla="*/ 16 h 36"/>
                <a:gd name="T62" fmla="*/ 42 w 160"/>
                <a:gd name="T63" fmla="*/ 19 h 36"/>
                <a:gd name="T64" fmla="*/ 34 w 160"/>
                <a:gd name="T65" fmla="*/ 20 h 36"/>
                <a:gd name="T66" fmla="*/ 26 w 160"/>
                <a:gd name="T67" fmla="*/ 22 h 36"/>
                <a:gd name="T68" fmla="*/ 17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9 h 36"/>
                <a:gd name="T76" fmla="*/ 1 w 160"/>
                <a:gd name="T77" fmla="*/ 31 h 36"/>
                <a:gd name="T78" fmla="*/ 3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6"/>
                  </a:lnTo>
                  <a:lnTo>
                    <a:pt x="61" y="35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0"/>
                  </a:lnTo>
                  <a:lnTo>
                    <a:pt x="131" y="29"/>
                  </a:lnTo>
                  <a:lnTo>
                    <a:pt x="141" y="27"/>
                  </a:lnTo>
                  <a:lnTo>
                    <a:pt x="151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2" y="19"/>
                  </a:lnTo>
                  <a:lnTo>
                    <a:pt x="34" y="20"/>
                  </a:lnTo>
                  <a:lnTo>
                    <a:pt x="26" y="22"/>
                  </a:lnTo>
                  <a:lnTo>
                    <a:pt x="17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15" y="2654"/>
              <a:ext cx="48" cy="18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0 h 36"/>
                <a:gd name="T6" fmla="*/ 38 w 96"/>
                <a:gd name="T7" fmla="*/ 14 h 36"/>
                <a:gd name="T8" fmla="*/ 48 w 96"/>
                <a:gd name="T9" fmla="*/ 18 h 36"/>
                <a:gd name="T10" fmla="*/ 58 w 96"/>
                <a:gd name="T11" fmla="*/ 22 h 36"/>
                <a:gd name="T12" fmla="*/ 70 w 96"/>
                <a:gd name="T13" fmla="*/ 26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2 h 36"/>
                <a:gd name="T46" fmla="*/ 3 w 96"/>
                <a:gd name="T47" fmla="*/ 3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8" y="22"/>
                  </a:lnTo>
                  <a:lnTo>
                    <a:pt x="70" y="26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04" y="2635"/>
              <a:ext cx="80" cy="19"/>
            </a:xfrm>
            <a:custGeom>
              <a:avLst/>
              <a:gdLst>
                <a:gd name="T0" fmla="*/ 7 w 159"/>
                <a:gd name="T1" fmla="*/ 37 h 37"/>
                <a:gd name="T2" fmla="*/ 16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4 w 159"/>
                <a:gd name="T9" fmla="*/ 37 h 37"/>
                <a:gd name="T10" fmla="*/ 52 w 159"/>
                <a:gd name="T11" fmla="*/ 36 h 37"/>
                <a:gd name="T12" fmla="*/ 61 w 159"/>
                <a:gd name="T13" fmla="*/ 35 h 37"/>
                <a:gd name="T14" fmla="*/ 70 w 159"/>
                <a:gd name="T15" fmla="*/ 35 h 37"/>
                <a:gd name="T16" fmla="*/ 79 w 159"/>
                <a:gd name="T17" fmla="*/ 33 h 37"/>
                <a:gd name="T18" fmla="*/ 89 w 159"/>
                <a:gd name="T19" fmla="*/ 32 h 37"/>
                <a:gd name="T20" fmla="*/ 99 w 159"/>
                <a:gd name="T21" fmla="*/ 32 h 37"/>
                <a:gd name="T22" fmla="*/ 109 w 159"/>
                <a:gd name="T23" fmla="*/ 32 h 37"/>
                <a:gd name="T24" fmla="*/ 121 w 159"/>
                <a:gd name="T25" fmla="*/ 31 h 37"/>
                <a:gd name="T26" fmla="*/ 131 w 159"/>
                <a:gd name="T27" fmla="*/ 30 h 37"/>
                <a:gd name="T28" fmla="*/ 142 w 159"/>
                <a:gd name="T29" fmla="*/ 28 h 37"/>
                <a:gd name="T30" fmla="*/ 151 w 159"/>
                <a:gd name="T31" fmla="*/ 24 h 37"/>
                <a:gd name="T32" fmla="*/ 158 w 159"/>
                <a:gd name="T33" fmla="*/ 20 h 37"/>
                <a:gd name="T34" fmla="*/ 159 w 159"/>
                <a:gd name="T35" fmla="*/ 15 h 37"/>
                <a:gd name="T36" fmla="*/ 157 w 159"/>
                <a:gd name="T37" fmla="*/ 10 h 37"/>
                <a:gd name="T38" fmla="*/ 153 w 159"/>
                <a:gd name="T39" fmla="*/ 6 h 37"/>
                <a:gd name="T40" fmla="*/ 149 w 159"/>
                <a:gd name="T41" fmla="*/ 2 h 37"/>
                <a:gd name="T42" fmla="*/ 139 w 159"/>
                <a:gd name="T43" fmla="*/ 1 h 37"/>
                <a:gd name="T44" fmla="*/ 130 w 159"/>
                <a:gd name="T45" fmla="*/ 0 h 37"/>
                <a:gd name="T46" fmla="*/ 120 w 159"/>
                <a:gd name="T47" fmla="*/ 1 h 37"/>
                <a:gd name="T48" fmla="*/ 109 w 159"/>
                <a:gd name="T49" fmla="*/ 3 h 37"/>
                <a:gd name="T50" fmla="*/ 99 w 159"/>
                <a:gd name="T51" fmla="*/ 6 h 37"/>
                <a:gd name="T52" fmla="*/ 87 w 159"/>
                <a:gd name="T53" fmla="*/ 8 h 37"/>
                <a:gd name="T54" fmla="*/ 78 w 159"/>
                <a:gd name="T55" fmla="*/ 11 h 37"/>
                <a:gd name="T56" fmla="*/ 68 w 159"/>
                <a:gd name="T57" fmla="*/ 14 h 37"/>
                <a:gd name="T58" fmla="*/ 60 w 159"/>
                <a:gd name="T59" fmla="*/ 16 h 37"/>
                <a:gd name="T60" fmla="*/ 52 w 159"/>
                <a:gd name="T61" fmla="*/ 17 h 37"/>
                <a:gd name="T62" fmla="*/ 44 w 159"/>
                <a:gd name="T63" fmla="*/ 20 h 37"/>
                <a:gd name="T64" fmla="*/ 34 w 159"/>
                <a:gd name="T65" fmla="*/ 21 h 37"/>
                <a:gd name="T66" fmla="*/ 26 w 159"/>
                <a:gd name="T67" fmla="*/ 23 h 37"/>
                <a:gd name="T68" fmla="*/ 18 w 159"/>
                <a:gd name="T69" fmla="*/ 24 h 37"/>
                <a:gd name="T70" fmla="*/ 9 w 159"/>
                <a:gd name="T71" fmla="*/ 26 h 37"/>
                <a:gd name="T72" fmla="*/ 1 w 159"/>
                <a:gd name="T73" fmla="*/ 28 h 37"/>
                <a:gd name="T74" fmla="*/ 0 w 159"/>
                <a:gd name="T75" fmla="*/ 29 h 37"/>
                <a:gd name="T76" fmla="*/ 1 w 159"/>
                <a:gd name="T77" fmla="*/ 32 h 37"/>
                <a:gd name="T78" fmla="*/ 3 w 159"/>
                <a:gd name="T79" fmla="*/ 36 h 37"/>
                <a:gd name="T80" fmla="*/ 7 w 159"/>
                <a:gd name="T81" fmla="*/ 37 h 37"/>
                <a:gd name="T82" fmla="*/ 7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8" y="20"/>
                  </a:lnTo>
                  <a:lnTo>
                    <a:pt x="159" y="15"/>
                  </a:lnTo>
                  <a:lnTo>
                    <a:pt x="157" y="10"/>
                  </a:lnTo>
                  <a:lnTo>
                    <a:pt x="153" y="6"/>
                  </a:lnTo>
                  <a:lnTo>
                    <a:pt x="149" y="2"/>
                  </a:lnTo>
                  <a:lnTo>
                    <a:pt x="139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7"/>
                  </a:lnTo>
                  <a:lnTo>
                    <a:pt x="44" y="20"/>
                  </a:lnTo>
                  <a:lnTo>
                    <a:pt x="34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98" y="2640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7 w 97"/>
                <a:gd name="T5" fmla="*/ 10 h 35"/>
                <a:gd name="T6" fmla="*/ 38 w 97"/>
                <a:gd name="T7" fmla="*/ 14 h 35"/>
                <a:gd name="T8" fmla="*/ 48 w 97"/>
                <a:gd name="T9" fmla="*/ 17 h 35"/>
                <a:gd name="T10" fmla="*/ 59 w 97"/>
                <a:gd name="T11" fmla="*/ 22 h 35"/>
                <a:gd name="T12" fmla="*/ 70 w 97"/>
                <a:gd name="T13" fmla="*/ 27 h 35"/>
                <a:gd name="T14" fmla="*/ 80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3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2 w 97"/>
                <a:gd name="T29" fmla="*/ 17 h 35"/>
                <a:gd name="T30" fmla="*/ 61 w 97"/>
                <a:gd name="T31" fmla="*/ 13 h 35"/>
                <a:gd name="T32" fmla="*/ 49 w 97"/>
                <a:gd name="T33" fmla="*/ 9 h 35"/>
                <a:gd name="T34" fmla="*/ 38 w 97"/>
                <a:gd name="T35" fmla="*/ 6 h 35"/>
                <a:gd name="T36" fmla="*/ 25 w 97"/>
                <a:gd name="T37" fmla="*/ 3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2 h 35"/>
                <a:gd name="T46" fmla="*/ 3 w 97"/>
                <a:gd name="T47" fmla="*/ 3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7" y="10"/>
                  </a:lnTo>
                  <a:lnTo>
                    <a:pt x="38" y="14"/>
                  </a:lnTo>
                  <a:lnTo>
                    <a:pt x="48" y="17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2" y="17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3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88" y="262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4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8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883" y="262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0 h 36"/>
                <a:gd name="T6" fmla="*/ 37 w 96"/>
                <a:gd name="T7" fmla="*/ 15 h 36"/>
                <a:gd name="T8" fmla="*/ 47 w 96"/>
                <a:gd name="T9" fmla="*/ 18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4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2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0"/>
                  </a:lnTo>
                  <a:lnTo>
                    <a:pt x="37" y="15"/>
                  </a:lnTo>
                  <a:lnTo>
                    <a:pt x="47" y="18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872" y="2606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3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8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2 h 37"/>
                <a:gd name="T42" fmla="*/ 141 w 160"/>
                <a:gd name="T43" fmla="*/ 0 h 37"/>
                <a:gd name="T44" fmla="*/ 131 w 160"/>
                <a:gd name="T45" fmla="*/ 0 h 37"/>
                <a:gd name="T46" fmla="*/ 120 w 160"/>
                <a:gd name="T47" fmla="*/ 1 h 37"/>
                <a:gd name="T48" fmla="*/ 110 w 160"/>
                <a:gd name="T49" fmla="*/ 3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0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8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5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2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3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8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10" y="3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8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967" y="2609"/>
              <a:ext cx="48" cy="18"/>
            </a:xfrm>
            <a:custGeom>
              <a:avLst/>
              <a:gdLst>
                <a:gd name="T0" fmla="*/ 5 w 96"/>
                <a:gd name="T1" fmla="*/ 5 h 36"/>
                <a:gd name="T2" fmla="*/ 17 w 96"/>
                <a:gd name="T3" fmla="*/ 7 h 36"/>
                <a:gd name="T4" fmla="*/ 27 w 96"/>
                <a:gd name="T5" fmla="*/ 10 h 36"/>
                <a:gd name="T6" fmla="*/ 37 w 96"/>
                <a:gd name="T7" fmla="*/ 14 h 36"/>
                <a:gd name="T8" fmla="*/ 48 w 96"/>
                <a:gd name="T9" fmla="*/ 18 h 36"/>
                <a:gd name="T10" fmla="*/ 58 w 96"/>
                <a:gd name="T11" fmla="*/ 23 h 36"/>
                <a:gd name="T12" fmla="*/ 70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8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3 h 36"/>
                <a:gd name="T38" fmla="*/ 13 w 96"/>
                <a:gd name="T39" fmla="*/ 1 h 36"/>
                <a:gd name="T40" fmla="*/ 2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3 h 36"/>
                <a:gd name="T48" fmla="*/ 5 w 96"/>
                <a:gd name="T49" fmla="*/ 5 h 36"/>
                <a:gd name="T50" fmla="*/ 5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5"/>
                  </a:moveTo>
                  <a:lnTo>
                    <a:pt x="17" y="7"/>
                  </a:lnTo>
                  <a:lnTo>
                    <a:pt x="27" y="10"/>
                  </a:lnTo>
                  <a:lnTo>
                    <a:pt x="37" y="14"/>
                  </a:lnTo>
                  <a:lnTo>
                    <a:pt x="48" y="18"/>
                  </a:lnTo>
                  <a:lnTo>
                    <a:pt x="58" y="23"/>
                  </a:lnTo>
                  <a:lnTo>
                    <a:pt x="70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8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956" y="2591"/>
              <a:ext cx="80" cy="17"/>
            </a:xfrm>
            <a:custGeom>
              <a:avLst/>
              <a:gdLst>
                <a:gd name="T0" fmla="*/ 6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3 h 36"/>
                <a:gd name="T14" fmla="*/ 70 w 160"/>
                <a:gd name="T15" fmla="*/ 33 h 36"/>
                <a:gd name="T16" fmla="*/ 79 w 160"/>
                <a:gd name="T17" fmla="*/ 32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2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7 w 160"/>
                <a:gd name="T37" fmla="*/ 9 h 36"/>
                <a:gd name="T38" fmla="*/ 154 w 160"/>
                <a:gd name="T39" fmla="*/ 5 h 36"/>
                <a:gd name="T40" fmla="*/ 149 w 160"/>
                <a:gd name="T41" fmla="*/ 2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2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0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5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6 w 160"/>
                <a:gd name="T81" fmla="*/ 36 h 36"/>
                <a:gd name="T82" fmla="*/ 6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6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3"/>
                  </a:lnTo>
                  <a:lnTo>
                    <a:pt x="70" y="33"/>
                  </a:lnTo>
                  <a:lnTo>
                    <a:pt x="79" y="32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7" y="9"/>
                  </a:lnTo>
                  <a:lnTo>
                    <a:pt x="154" y="5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2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0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17" y="2705"/>
              <a:ext cx="48" cy="17"/>
            </a:xfrm>
            <a:custGeom>
              <a:avLst/>
              <a:gdLst>
                <a:gd name="T0" fmla="*/ 4 w 96"/>
                <a:gd name="T1" fmla="*/ 5 h 36"/>
                <a:gd name="T2" fmla="*/ 16 w 96"/>
                <a:gd name="T3" fmla="*/ 7 h 36"/>
                <a:gd name="T4" fmla="*/ 27 w 96"/>
                <a:gd name="T5" fmla="*/ 11 h 36"/>
                <a:gd name="T6" fmla="*/ 38 w 96"/>
                <a:gd name="T7" fmla="*/ 14 h 36"/>
                <a:gd name="T8" fmla="*/ 48 w 96"/>
                <a:gd name="T9" fmla="*/ 19 h 36"/>
                <a:gd name="T10" fmla="*/ 58 w 96"/>
                <a:gd name="T11" fmla="*/ 22 h 36"/>
                <a:gd name="T12" fmla="*/ 70 w 96"/>
                <a:gd name="T13" fmla="*/ 27 h 36"/>
                <a:gd name="T14" fmla="*/ 80 w 96"/>
                <a:gd name="T15" fmla="*/ 31 h 36"/>
                <a:gd name="T16" fmla="*/ 91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3 h 36"/>
                <a:gd name="T24" fmla="*/ 93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1 w 96"/>
                <a:gd name="T31" fmla="*/ 14 h 36"/>
                <a:gd name="T32" fmla="*/ 49 w 96"/>
                <a:gd name="T33" fmla="*/ 9 h 36"/>
                <a:gd name="T34" fmla="*/ 38 w 96"/>
                <a:gd name="T35" fmla="*/ 6 h 36"/>
                <a:gd name="T36" fmla="*/ 25 w 96"/>
                <a:gd name="T37" fmla="*/ 4 h 36"/>
                <a:gd name="T38" fmla="*/ 14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1 w 96"/>
                <a:gd name="T45" fmla="*/ 3 h 36"/>
                <a:gd name="T46" fmla="*/ 3 w 96"/>
                <a:gd name="T47" fmla="*/ 4 h 36"/>
                <a:gd name="T48" fmla="*/ 4 w 96"/>
                <a:gd name="T49" fmla="*/ 5 h 36"/>
                <a:gd name="T50" fmla="*/ 4 w 96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4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9"/>
                  </a:lnTo>
                  <a:lnTo>
                    <a:pt x="58" y="22"/>
                  </a:lnTo>
                  <a:lnTo>
                    <a:pt x="70" y="27"/>
                  </a:lnTo>
                  <a:lnTo>
                    <a:pt x="80" y="31"/>
                  </a:lnTo>
                  <a:lnTo>
                    <a:pt x="91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3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1" y="14"/>
                  </a:lnTo>
                  <a:lnTo>
                    <a:pt x="49" y="9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06" y="2686"/>
              <a:ext cx="81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09 w 160"/>
                <a:gd name="T23" fmla="*/ 32 h 37"/>
                <a:gd name="T24" fmla="*/ 121 w 160"/>
                <a:gd name="T25" fmla="*/ 31 h 37"/>
                <a:gd name="T26" fmla="*/ 131 w 160"/>
                <a:gd name="T27" fmla="*/ 30 h 37"/>
                <a:gd name="T28" fmla="*/ 142 w 160"/>
                <a:gd name="T29" fmla="*/ 28 h 37"/>
                <a:gd name="T30" fmla="*/ 151 w 160"/>
                <a:gd name="T31" fmla="*/ 24 h 37"/>
                <a:gd name="T32" fmla="*/ 159 w 160"/>
                <a:gd name="T33" fmla="*/ 20 h 37"/>
                <a:gd name="T34" fmla="*/ 160 w 160"/>
                <a:gd name="T35" fmla="*/ 15 h 37"/>
                <a:gd name="T36" fmla="*/ 158 w 160"/>
                <a:gd name="T37" fmla="*/ 11 h 37"/>
                <a:gd name="T38" fmla="*/ 154 w 160"/>
                <a:gd name="T39" fmla="*/ 6 h 37"/>
                <a:gd name="T40" fmla="*/ 150 w 160"/>
                <a:gd name="T41" fmla="*/ 3 h 37"/>
                <a:gd name="T42" fmla="*/ 141 w 160"/>
                <a:gd name="T43" fmla="*/ 1 h 37"/>
                <a:gd name="T44" fmla="*/ 130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8 w 160"/>
                <a:gd name="T55" fmla="*/ 12 h 37"/>
                <a:gd name="T56" fmla="*/ 68 w 160"/>
                <a:gd name="T57" fmla="*/ 14 h 37"/>
                <a:gd name="T58" fmla="*/ 60 w 160"/>
                <a:gd name="T59" fmla="*/ 16 h 37"/>
                <a:gd name="T60" fmla="*/ 52 w 160"/>
                <a:gd name="T61" fmla="*/ 18 h 37"/>
                <a:gd name="T62" fmla="*/ 44 w 160"/>
                <a:gd name="T63" fmla="*/ 20 h 37"/>
                <a:gd name="T64" fmla="*/ 35 w 160"/>
                <a:gd name="T65" fmla="*/ 21 h 37"/>
                <a:gd name="T66" fmla="*/ 26 w 160"/>
                <a:gd name="T67" fmla="*/ 23 h 37"/>
                <a:gd name="T68" fmla="*/ 18 w 160"/>
                <a:gd name="T69" fmla="*/ 24 h 37"/>
                <a:gd name="T70" fmla="*/ 9 w 160"/>
                <a:gd name="T71" fmla="*/ 27 h 37"/>
                <a:gd name="T72" fmla="*/ 1 w 160"/>
                <a:gd name="T73" fmla="*/ 28 h 37"/>
                <a:gd name="T74" fmla="*/ 0 w 160"/>
                <a:gd name="T75" fmla="*/ 29 h 37"/>
                <a:gd name="T76" fmla="*/ 1 w 160"/>
                <a:gd name="T77" fmla="*/ 32 h 37"/>
                <a:gd name="T78" fmla="*/ 3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09" y="32"/>
                  </a:lnTo>
                  <a:lnTo>
                    <a:pt x="121" y="31"/>
                  </a:lnTo>
                  <a:lnTo>
                    <a:pt x="131" y="30"/>
                  </a:lnTo>
                  <a:lnTo>
                    <a:pt x="142" y="28"/>
                  </a:lnTo>
                  <a:lnTo>
                    <a:pt x="151" y="24"/>
                  </a:lnTo>
                  <a:lnTo>
                    <a:pt x="159" y="20"/>
                  </a:lnTo>
                  <a:lnTo>
                    <a:pt x="160" y="15"/>
                  </a:lnTo>
                  <a:lnTo>
                    <a:pt x="158" y="11"/>
                  </a:lnTo>
                  <a:lnTo>
                    <a:pt x="154" y="6"/>
                  </a:lnTo>
                  <a:lnTo>
                    <a:pt x="150" y="3"/>
                  </a:lnTo>
                  <a:lnTo>
                    <a:pt x="141" y="1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0" y="16"/>
                  </a:lnTo>
                  <a:lnTo>
                    <a:pt x="52" y="18"/>
                  </a:lnTo>
                  <a:lnTo>
                    <a:pt x="44" y="20"/>
                  </a:lnTo>
                  <a:lnTo>
                    <a:pt x="35" y="21"/>
                  </a:lnTo>
                  <a:lnTo>
                    <a:pt x="26" y="23"/>
                  </a:lnTo>
                  <a:lnTo>
                    <a:pt x="18" y="24"/>
                  </a:lnTo>
                  <a:lnTo>
                    <a:pt x="9" y="27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701" y="2690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8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70 w 97"/>
                <a:gd name="T13" fmla="*/ 27 h 35"/>
                <a:gd name="T14" fmla="*/ 81 w 97"/>
                <a:gd name="T15" fmla="*/ 31 h 35"/>
                <a:gd name="T16" fmla="*/ 91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7 w 97"/>
                <a:gd name="T23" fmla="*/ 31 h 35"/>
                <a:gd name="T24" fmla="*/ 94 w 97"/>
                <a:gd name="T25" fmla="*/ 29 h 35"/>
                <a:gd name="T26" fmla="*/ 84 w 97"/>
                <a:gd name="T27" fmla="*/ 23 h 35"/>
                <a:gd name="T28" fmla="*/ 73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8 w 97"/>
                <a:gd name="T35" fmla="*/ 6 h 35"/>
                <a:gd name="T36" fmla="*/ 25 w 97"/>
                <a:gd name="T37" fmla="*/ 4 h 35"/>
                <a:gd name="T38" fmla="*/ 14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1 w 97"/>
                <a:gd name="T45" fmla="*/ 3 h 35"/>
                <a:gd name="T46" fmla="*/ 3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8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70" y="27"/>
                  </a:lnTo>
                  <a:lnTo>
                    <a:pt x="81" y="31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7" y="31"/>
                  </a:lnTo>
                  <a:lnTo>
                    <a:pt x="94" y="29"/>
                  </a:lnTo>
                  <a:lnTo>
                    <a:pt x="84" y="23"/>
                  </a:lnTo>
                  <a:lnTo>
                    <a:pt x="73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8" y="6"/>
                  </a:lnTo>
                  <a:lnTo>
                    <a:pt x="25" y="4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91" y="2671"/>
              <a:ext cx="80" cy="18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6 w 160"/>
                <a:gd name="T5" fmla="*/ 37 h 37"/>
                <a:gd name="T6" fmla="*/ 35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1 w 160"/>
                <a:gd name="T15" fmla="*/ 35 h 37"/>
                <a:gd name="T16" fmla="*/ 80 w 160"/>
                <a:gd name="T17" fmla="*/ 34 h 37"/>
                <a:gd name="T18" fmla="*/ 89 w 160"/>
                <a:gd name="T19" fmla="*/ 33 h 37"/>
                <a:gd name="T20" fmla="*/ 99 w 160"/>
                <a:gd name="T21" fmla="*/ 33 h 37"/>
                <a:gd name="T22" fmla="*/ 110 w 160"/>
                <a:gd name="T23" fmla="*/ 31 h 37"/>
                <a:gd name="T24" fmla="*/ 121 w 160"/>
                <a:gd name="T25" fmla="*/ 31 h 37"/>
                <a:gd name="T26" fmla="*/ 133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8 w 160"/>
                <a:gd name="T37" fmla="*/ 9 h 37"/>
                <a:gd name="T38" fmla="*/ 155 w 160"/>
                <a:gd name="T39" fmla="*/ 5 h 37"/>
                <a:gd name="T40" fmla="*/ 150 w 160"/>
                <a:gd name="T41" fmla="*/ 3 h 37"/>
                <a:gd name="T42" fmla="*/ 141 w 160"/>
                <a:gd name="T43" fmla="*/ 0 h 37"/>
                <a:gd name="T44" fmla="*/ 130 w 160"/>
                <a:gd name="T45" fmla="*/ 0 h 37"/>
                <a:gd name="T46" fmla="*/ 120 w 160"/>
                <a:gd name="T47" fmla="*/ 1 h 37"/>
                <a:gd name="T48" fmla="*/ 110 w 160"/>
                <a:gd name="T49" fmla="*/ 4 h 37"/>
                <a:gd name="T50" fmla="*/ 99 w 160"/>
                <a:gd name="T51" fmla="*/ 6 h 37"/>
                <a:gd name="T52" fmla="*/ 88 w 160"/>
                <a:gd name="T53" fmla="*/ 8 h 37"/>
                <a:gd name="T54" fmla="*/ 79 w 160"/>
                <a:gd name="T55" fmla="*/ 11 h 37"/>
                <a:gd name="T56" fmla="*/ 68 w 160"/>
                <a:gd name="T57" fmla="*/ 13 h 37"/>
                <a:gd name="T58" fmla="*/ 60 w 160"/>
                <a:gd name="T59" fmla="*/ 15 h 37"/>
                <a:gd name="T60" fmla="*/ 52 w 160"/>
                <a:gd name="T61" fmla="*/ 16 h 37"/>
                <a:gd name="T62" fmla="*/ 44 w 160"/>
                <a:gd name="T63" fmla="*/ 19 h 37"/>
                <a:gd name="T64" fmla="*/ 35 w 160"/>
                <a:gd name="T65" fmla="*/ 20 h 37"/>
                <a:gd name="T66" fmla="*/ 27 w 160"/>
                <a:gd name="T67" fmla="*/ 22 h 37"/>
                <a:gd name="T68" fmla="*/ 19 w 160"/>
                <a:gd name="T69" fmla="*/ 23 h 37"/>
                <a:gd name="T70" fmla="*/ 9 w 160"/>
                <a:gd name="T71" fmla="*/ 26 h 37"/>
                <a:gd name="T72" fmla="*/ 1 w 160"/>
                <a:gd name="T73" fmla="*/ 27 h 37"/>
                <a:gd name="T74" fmla="*/ 0 w 160"/>
                <a:gd name="T75" fmla="*/ 29 h 37"/>
                <a:gd name="T76" fmla="*/ 1 w 160"/>
                <a:gd name="T77" fmla="*/ 33 h 37"/>
                <a:gd name="T78" fmla="*/ 5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6" y="37"/>
                  </a:lnTo>
                  <a:lnTo>
                    <a:pt x="35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1" y="35"/>
                  </a:lnTo>
                  <a:lnTo>
                    <a:pt x="80" y="34"/>
                  </a:lnTo>
                  <a:lnTo>
                    <a:pt x="89" y="33"/>
                  </a:lnTo>
                  <a:lnTo>
                    <a:pt x="99" y="33"/>
                  </a:lnTo>
                  <a:lnTo>
                    <a:pt x="110" y="31"/>
                  </a:lnTo>
                  <a:lnTo>
                    <a:pt x="121" y="31"/>
                  </a:lnTo>
                  <a:lnTo>
                    <a:pt x="133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9"/>
                  </a:lnTo>
                  <a:lnTo>
                    <a:pt x="155" y="5"/>
                  </a:lnTo>
                  <a:lnTo>
                    <a:pt x="150" y="3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20" y="1"/>
                  </a:lnTo>
                  <a:lnTo>
                    <a:pt x="110" y="4"/>
                  </a:lnTo>
                  <a:lnTo>
                    <a:pt x="99" y="6"/>
                  </a:lnTo>
                  <a:lnTo>
                    <a:pt x="88" y="8"/>
                  </a:lnTo>
                  <a:lnTo>
                    <a:pt x="79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2" y="16"/>
                  </a:lnTo>
                  <a:lnTo>
                    <a:pt x="44" y="19"/>
                  </a:lnTo>
                  <a:lnTo>
                    <a:pt x="35" y="20"/>
                  </a:lnTo>
                  <a:lnTo>
                    <a:pt x="27" y="22"/>
                  </a:lnTo>
                  <a:lnTo>
                    <a:pt x="19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5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785" y="2674"/>
              <a:ext cx="48" cy="18"/>
            </a:xfrm>
            <a:custGeom>
              <a:avLst/>
              <a:gdLst>
                <a:gd name="T0" fmla="*/ 5 w 96"/>
                <a:gd name="T1" fmla="*/ 6 h 36"/>
                <a:gd name="T2" fmla="*/ 16 w 96"/>
                <a:gd name="T3" fmla="*/ 8 h 36"/>
                <a:gd name="T4" fmla="*/ 27 w 96"/>
                <a:gd name="T5" fmla="*/ 11 h 36"/>
                <a:gd name="T6" fmla="*/ 37 w 96"/>
                <a:gd name="T7" fmla="*/ 15 h 36"/>
                <a:gd name="T8" fmla="*/ 47 w 96"/>
                <a:gd name="T9" fmla="*/ 19 h 36"/>
                <a:gd name="T10" fmla="*/ 58 w 96"/>
                <a:gd name="T11" fmla="*/ 23 h 36"/>
                <a:gd name="T12" fmla="*/ 69 w 96"/>
                <a:gd name="T13" fmla="*/ 28 h 36"/>
                <a:gd name="T14" fmla="*/ 80 w 96"/>
                <a:gd name="T15" fmla="*/ 31 h 36"/>
                <a:gd name="T16" fmla="*/ 90 w 96"/>
                <a:gd name="T17" fmla="*/ 36 h 36"/>
                <a:gd name="T18" fmla="*/ 94 w 96"/>
                <a:gd name="T19" fmla="*/ 36 h 36"/>
                <a:gd name="T20" fmla="*/ 96 w 96"/>
                <a:gd name="T21" fmla="*/ 35 h 36"/>
                <a:gd name="T22" fmla="*/ 96 w 96"/>
                <a:gd name="T23" fmla="*/ 32 h 36"/>
                <a:gd name="T24" fmla="*/ 94 w 96"/>
                <a:gd name="T25" fmla="*/ 30 h 36"/>
                <a:gd name="T26" fmla="*/ 83 w 96"/>
                <a:gd name="T27" fmla="*/ 24 h 36"/>
                <a:gd name="T28" fmla="*/ 72 w 96"/>
                <a:gd name="T29" fmla="*/ 19 h 36"/>
                <a:gd name="T30" fmla="*/ 60 w 96"/>
                <a:gd name="T31" fmla="*/ 14 h 36"/>
                <a:gd name="T32" fmla="*/ 49 w 96"/>
                <a:gd name="T33" fmla="*/ 9 h 36"/>
                <a:gd name="T34" fmla="*/ 37 w 96"/>
                <a:gd name="T35" fmla="*/ 7 h 36"/>
                <a:gd name="T36" fmla="*/ 26 w 96"/>
                <a:gd name="T37" fmla="*/ 4 h 36"/>
                <a:gd name="T38" fmla="*/ 13 w 96"/>
                <a:gd name="T39" fmla="*/ 1 h 36"/>
                <a:gd name="T40" fmla="*/ 1 w 96"/>
                <a:gd name="T41" fmla="*/ 0 h 36"/>
                <a:gd name="T42" fmla="*/ 0 w 96"/>
                <a:gd name="T43" fmla="*/ 1 h 36"/>
                <a:gd name="T44" fmla="*/ 0 w 96"/>
                <a:gd name="T45" fmla="*/ 2 h 36"/>
                <a:gd name="T46" fmla="*/ 3 w 96"/>
                <a:gd name="T47" fmla="*/ 5 h 36"/>
                <a:gd name="T48" fmla="*/ 5 w 96"/>
                <a:gd name="T49" fmla="*/ 6 h 36"/>
                <a:gd name="T50" fmla="*/ 5 w 96"/>
                <a:gd name="T5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36">
                  <a:moveTo>
                    <a:pt x="5" y="6"/>
                  </a:moveTo>
                  <a:lnTo>
                    <a:pt x="16" y="8"/>
                  </a:lnTo>
                  <a:lnTo>
                    <a:pt x="27" y="11"/>
                  </a:lnTo>
                  <a:lnTo>
                    <a:pt x="37" y="15"/>
                  </a:lnTo>
                  <a:lnTo>
                    <a:pt x="47" y="19"/>
                  </a:lnTo>
                  <a:lnTo>
                    <a:pt x="58" y="23"/>
                  </a:lnTo>
                  <a:lnTo>
                    <a:pt x="69" y="28"/>
                  </a:lnTo>
                  <a:lnTo>
                    <a:pt x="80" y="31"/>
                  </a:lnTo>
                  <a:lnTo>
                    <a:pt x="90" y="36"/>
                  </a:lnTo>
                  <a:lnTo>
                    <a:pt x="94" y="36"/>
                  </a:lnTo>
                  <a:lnTo>
                    <a:pt x="96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83" y="24"/>
                  </a:lnTo>
                  <a:lnTo>
                    <a:pt x="72" y="19"/>
                  </a:lnTo>
                  <a:lnTo>
                    <a:pt x="60" y="14"/>
                  </a:lnTo>
                  <a:lnTo>
                    <a:pt x="49" y="9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775" y="2656"/>
              <a:ext cx="79" cy="18"/>
            </a:xfrm>
            <a:custGeom>
              <a:avLst/>
              <a:gdLst>
                <a:gd name="T0" fmla="*/ 6 w 160"/>
                <a:gd name="T1" fmla="*/ 37 h 37"/>
                <a:gd name="T2" fmla="*/ 15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3 w 160"/>
                <a:gd name="T9" fmla="*/ 37 h 37"/>
                <a:gd name="T10" fmla="*/ 51 w 160"/>
                <a:gd name="T11" fmla="*/ 36 h 37"/>
                <a:gd name="T12" fmla="*/ 60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8 w 160"/>
                <a:gd name="T19" fmla="*/ 33 h 37"/>
                <a:gd name="T20" fmla="*/ 98 w 160"/>
                <a:gd name="T21" fmla="*/ 33 h 37"/>
                <a:gd name="T22" fmla="*/ 109 w 160"/>
                <a:gd name="T23" fmla="*/ 31 h 37"/>
                <a:gd name="T24" fmla="*/ 120 w 160"/>
                <a:gd name="T25" fmla="*/ 31 h 37"/>
                <a:gd name="T26" fmla="*/ 132 w 160"/>
                <a:gd name="T27" fmla="*/ 29 h 37"/>
                <a:gd name="T28" fmla="*/ 142 w 160"/>
                <a:gd name="T29" fmla="*/ 27 h 37"/>
                <a:gd name="T30" fmla="*/ 151 w 160"/>
                <a:gd name="T31" fmla="*/ 23 h 37"/>
                <a:gd name="T32" fmla="*/ 158 w 160"/>
                <a:gd name="T33" fmla="*/ 19 h 37"/>
                <a:gd name="T34" fmla="*/ 160 w 160"/>
                <a:gd name="T35" fmla="*/ 14 h 37"/>
                <a:gd name="T36" fmla="*/ 157 w 160"/>
                <a:gd name="T37" fmla="*/ 10 h 37"/>
                <a:gd name="T38" fmla="*/ 154 w 160"/>
                <a:gd name="T39" fmla="*/ 5 h 37"/>
                <a:gd name="T40" fmla="*/ 149 w 160"/>
                <a:gd name="T41" fmla="*/ 3 h 37"/>
                <a:gd name="T42" fmla="*/ 140 w 160"/>
                <a:gd name="T43" fmla="*/ 0 h 37"/>
                <a:gd name="T44" fmla="*/ 130 w 160"/>
                <a:gd name="T45" fmla="*/ 0 h 37"/>
                <a:gd name="T46" fmla="*/ 119 w 160"/>
                <a:gd name="T47" fmla="*/ 1 h 37"/>
                <a:gd name="T48" fmla="*/ 109 w 160"/>
                <a:gd name="T49" fmla="*/ 4 h 37"/>
                <a:gd name="T50" fmla="*/ 98 w 160"/>
                <a:gd name="T51" fmla="*/ 6 h 37"/>
                <a:gd name="T52" fmla="*/ 87 w 160"/>
                <a:gd name="T53" fmla="*/ 8 h 37"/>
                <a:gd name="T54" fmla="*/ 78 w 160"/>
                <a:gd name="T55" fmla="*/ 11 h 37"/>
                <a:gd name="T56" fmla="*/ 67 w 160"/>
                <a:gd name="T57" fmla="*/ 13 h 37"/>
                <a:gd name="T58" fmla="*/ 59 w 160"/>
                <a:gd name="T59" fmla="*/ 15 h 37"/>
                <a:gd name="T60" fmla="*/ 51 w 160"/>
                <a:gd name="T61" fmla="*/ 16 h 37"/>
                <a:gd name="T62" fmla="*/ 43 w 160"/>
                <a:gd name="T63" fmla="*/ 19 h 37"/>
                <a:gd name="T64" fmla="*/ 35 w 160"/>
                <a:gd name="T65" fmla="*/ 20 h 37"/>
                <a:gd name="T66" fmla="*/ 26 w 160"/>
                <a:gd name="T67" fmla="*/ 22 h 37"/>
                <a:gd name="T68" fmla="*/ 18 w 160"/>
                <a:gd name="T69" fmla="*/ 23 h 37"/>
                <a:gd name="T70" fmla="*/ 10 w 160"/>
                <a:gd name="T71" fmla="*/ 26 h 37"/>
                <a:gd name="T72" fmla="*/ 2 w 160"/>
                <a:gd name="T73" fmla="*/ 27 h 37"/>
                <a:gd name="T74" fmla="*/ 0 w 160"/>
                <a:gd name="T75" fmla="*/ 29 h 37"/>
                <a:gd name="T76" fmla="*/ 2 w 160"/>
                <a:gd name="T77" fmla="*/ 31 h 37"/>
                <a:gd name="T78" fmla="*/ 4 w 160"/>
                <a:gd name="T79" fmla="*/ 35 h 37"/>
                <a:gd name="T80" fmla="*/ 6 w 160"/>
                <a:gd name="T81" fmla="*/ 37 h 37"/>
                <a:gd name="T82" fmla="*/ 6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09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60" y="14"/>
                  </a:lnTo>
                  <a:lnTo>
                    <a:pt x="157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7" y="8"/>
                  </a:lnTo>
                  <a:lnTo>
                    <a:pt x="78" y="11"/>
                  </a:lnTo>
                  <a:lnTo>
                    <a:pt x="67" y="13"/>
                  </a:lnTo>
                  <a:lnTo>
                    <a:pt x="59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869" y="2659"/>
              <a:ext cx="48" cy="18"/>
            </a:xfrm>
            <a:custGeom>
              <a:avLst/>
              <a:gdLst>
                <a:gd name="T0" fmla="*/ 4 w 95"/>
                <a:gd name="T1" fmla="*/ 5 h 36"/>
                <a:gd name="T2" fmla="*/ 16 w 95"/>
                <a:gd name="T3" fmla="*/ 7 h 36"/>
                <a:gd name="T4" fmla="*/ 26 w 95"/>
                <a:gd name="T5" fmla="*/ 11 h 36"/>
                <a:gd name="T6" fmla="*/ 36 w 95"/>
                <a:gd name="T7" fmla="*/ 14 h 36"/>
                <a:gd name="T8" fmla="*/ 47 w 95"/>
                <a:gd name="T9" fmla="*/ 19 h 36"/>
                <a:gd name="T10" fmla="*/ 57 w 95"/>
                <a:gd name="T11" fmla="*/ 23 h 36"/>
                <a:gd name="T12" fmla="*/ 69 w 95"/>
                <a:gd name="T13" fmla="*/ 28 h 36"/>
                <a:gd name="T14" fmla="*/ 79 w 95"/>
                <a:gd name="T15" fmla="*/ 31 h 36"/>
                <a:gd name="T16" fmla="*/ 89 w 95"/>
                <a:gd name="T17" fmla="*/ 36 h 36"/>
                <a:gd name="T18" fmla="*/ 93 w 95"/>
                <a:gd name="T19" fmla="*/ 36 h 36"/>
                <a:gd name="T20" fmla="*/ 95 w 95"/>
                <a:gd name="T21" fmla="*/ 35 h 36"/>
                <a:gd name="T22" fmla="*/ 95 w 95"/>
                <a:gd name="T23" fmla="*/ 32 h 36"/>
                <a:gd name="T24" fmla="*/ 93 w 95"/>
                <a:gd name="T25" fmla="*/ 30 h 36"/>
                <a:gd name="T26" fmla="*/ 82 w 95"/>
                <a:gd name="T27" fmla="*/ 24 h 36"/>
                <a:gd name="T28" fmla="*/ 71 w 95"/>
                <a:gd name="T29" fmla="*/ 19 h 36"/>
                <a:gd name="T30" fmla="*/ 59 w 95"/>
                <a:gd name="T31" fmla="*/ 14 h 36"/>
                <a:gd name="T32" fmla="*/ 48 w 95"/>
                <a:gd name="T33" fmla="*/ 9 h 36"/>
                <a:gd name="T34" fmla="*/ 36 w 95"/>
                <a:gd name="T35" fmla="*/ 7 h 36"/>
                <a:gd name="T36" fmla="*/ 25 w 95"/>
                <a:gd name="T37" fmla="*/ 4 h 36"/>
                <a:gd name="T38" fmla="*/ 12 w 95"/>
                <a:gd name="T39" fmla="*/ 1 h 36"/>
                <a:gd name="T40" fmla="*/ 1 w 95"/>
                <a:gd name="T41" fmla="*/ 0 h 36"/>
                <a:gd name="T42" fmla="*/ 0 w 95"/>
                <a:gd name="T43" fmla="*/ 1 h 36"/>
                <a:gd name="T44" fmla="*/ 0 w 95"/>
                <a:gd name="T45" fmla="*/ 3 h 36"/>
                <a:gd name="T46" fmla="*/ 2 w 95"/>
                <a:gd name="T47" fmla="*/ 4 h 36"/>
                <a:gd name="T48" fmla="*/ 4 w 95"/>
                <a:gd name="T49" fmla="*/ 5 h 36"/>
                <a:gd name="T50" fmla="*/ 4 w 95"/>
                <a:gd name="T5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36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6" y="14"/>
                  </a:lnTo>
                  <a:lnTo>
                    <a:pt x="47" y="19"/>
                  </a:lnTo>
                  <a:lnTo>
                    <a:pt x="57" y="23"/>
                  </a:lnTo>
                  <a:lnTo>
                    <a:pt x="69" y="28"/>
                  </a:lnTo>
                  <a:lnTo>
                    <a:pt x="79" y="31"/>
                  </a:lnTo>
                  <a:lnTo>
                    <a:pt x="89" y="36"/>
                  </a:lnTo>
                  <a:lnTo>
                    <a:pt x="93" y="36"/>
                  </a:lnTo>
                  <a:lnTo>
                    <a:pt x="95" y="35"/>
                  </a:lnTo>
                  <a:lnTo>
                    <a:pt x="95" y="32"/>
                  </a:lnTo>
                  <a:lnTo>
                    <a:pt x="93" y="30"/>
                  </a:lnTo>
                  <a:lnTo>
                    <a:pt x="82" y="24"/>
                  </a:lnTo>
                  <a:lnTo>
                    <a:pt x="71" y="19"/>
                  </a:lnTo>
                  <a:lnTo>
                    <a:pt x="59" y="14"/>
                  </a:lnTo>
                  <a:lnTo>
                    <a:pt x="48" y="9"/>
                  </a:lnTo>
                  <a:lnTo>
                    <a:pt x="36" y="7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858" y="2641"/>
              <a:ext cx="80" cy="18"/>
            </a:xfrm>
            <a:custGeom>
              <a:avLst/>
              <a:gdLst>
                <a:gd name="T0" fmla="*/ 7 w 160"/>
                <a:gd name="T1" fmla="*/ 36 h 36"/>
                <a:gd name="T2" fmla="*/ 16 w 160"/>
                <a:gd name="T3" fmla="*/ 36 h 36"/>
                <a:gd name="T4" fmla="*/ 25 w 160"/>
                <a:gd name="T5" fmla="*/ 36 h 36"/>
                <a:gd name="T6" fmla="*/ 34 w 160"/>
                <a:gd name="T7" fmla="*/ 36 h 36"/>
                <a:gd name="T8" fmla="*/ 43 w 160"/>
                <a:gd name="T9" fmla="*/ 36 h 36"/>
                <a:gd name="T10" fmla="*/ 51 w 160"/>
                <a:gd name="T11" fmla="*/ 35 h 36"/>
                <a:gd name="T12" fmla="*/ 61 w 160"/>
                <a:gd name="T13" fmla="*/ 34 h 36"/>
                <a:gd name="T14" fmla="*/ 70 w 160"/>
                <a:gd name="T15" fmla="*/ 34 h 36"/>
                <a:gd name="T16" fmla="*/ 79 w 160"/>
                <a:gd name="T17" fmla="*/ 33 h 36"/>
                <a:gd name="T18" fmla="*/ 88 w 160"/>
                <a:gd name="T19" fmla="*/ 31 h 36"/>
                <a:gd name="T20" fmla="*/ 99 w 160"/>
                <a:gd name="T21" fmla="*/ 31 h 36"/>
                <a:gd name="T22" fmla="*/ 110 w 160"/>
                <a:gd name="T23" fmla="*/ 31 h 36"/>
                <a:gd name="T24" fmla="*/ 121 w 160"/>
                <a:gd name="T25" fmla="*/ 30 h 36"/>
                <a:gd name="T26" fmla="*/ 132 w 160"/>
                <a:gd name="T27" fmla="*/ 29 h 36"/>
                <a:gd name="T28" fmla="*/ 143 w 160"/>
                <a:gd name="T29" fmla="*/ 27 h 36"/>
                <a:gd name="T30" fmla="*/ 152 w 160"/>
                <a:gd name="T31" fmla="*/ 23 h 36"/>
                <a:gd name="T32" fmla="*/ 159 w 160"/>
                <a:gd name="T33" fmla="*/ 19 h 36"/>
                <a:gd name="T34" fmla="*/ 160 w 160"/>
                <a:gd name="T35" fmla="*/ 14 h 36"/>
                <a:gd name="T36" fmla="*/ 158 w 160"/>
                <a:gd name="T37" fmla="*/ 10 h 36"/>
                <a:gd name="T38" fmla="*/ 154 w 160"/>
                <a:gd name="T39" fmla="*/ 5 h 36"/>
                <a:gd name="T40" fmla="*/ 149 w 160"/>
                <a:gd name="T41" fmla="*/ 3 h 36"/>
                <a:gd name="T42" fmla="*/ 140 w 160"/>
                <a:gd name="T43" fmla="*/ 0 h 36"/>
                <a:gd name="T44" fmla="*/ 130 w 160"/>
                <a:gd name="T45" fmla="*/ 0 h 36"/>
                <a:gd name="T46" fmla="*/ 119 w 160"/>
                <a:gd name="T47" fmla="*/ 1 h 36"/>
                <a:gd name="T48" fmla="*/ 109 w 160"/>
                <a:gd name="T49" fmla="*/ 3 h 36"/>
                <a:gd name="T50" fmla="*/ 99 w 160"/>
                <a:gd name="T51" fmla="*/ 5 h 36"/>
                <a:gd name="T52" fmla="*/ 88 w 160"/>
                <a:gd name="T53" fmla="*/ 8 h 36"/>
                <a:gd name="T54" fmla="*/ 78 w 160"/>
                <a:gd name="T55" fmla="*/ 11 h 36"/>
                <a:gd name="T56" fmla="*/ 69 w 160"/>
                <a:gd name="T57" fmla="*/ 13 h 36"/>
                <a:gd name="T58" fmla="*/ 61 w 160"/>
                <a:gd name="T59" fmla="*/ 15 h 36"/>
                <a:gd name="T60" fmla="*/ 51 w 160"/>
                <a:gd name="T61" fmla="*/ 16 h 36"/>
                <a:gd name="T62" fmla="*/ 43 w 160"/>
                <a:gd name="T63" fmla="*/ 19 h 36"/>
                <a:gd name="T64" fmla="*/ 35 w 160"/>
                <a:gd name="T65" fmla="*/ 20 h 36"/>
                <a:gd name="T66" fmla="*/ 26 w 160"/>
                <a:gd name="T67" fmla="*/ 22 h 36"/>
                <a:gd name="T68" fmla="*/ 18 w 160"/>
                <a:gd name="T69" fmla="*/ 23 h 36"/>
                <a:gd name="T70" fmla="*/ 9 w 160"/>
                <a:gd name="T71" fmla="*/ 26 h 36"/>
                <a:gd name="T72" fmla="*/ 1 w 160"/>
                <a:gd name="T73" fmla="*/ 27 h 36"/>
                <a:gd name="T74" fmla="*/ 0 w 160"/>
                <a:gd name="T75" fmla="*/ 28 h 36"/>
                <a:gd name="T76" fmla="*/ 2 w 160"/>
                <a:gd name="T77" fmla="*/ 31 h 36"/>
                <a:gd name="T78" fmla="*/ 4 w 160"/>
                <a:gd name="T79" fmla="*/ 35 h 36"/>
                <a:gd name="T80" fmla="*/ 7 w 160"/>
                <a:gd name="T81" fmla="*/ 36 h 36"/>
                <a:gd name="T82" fmla="*/ 7 w 160"/>
                <a:gd name="T8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6">
                  <a:moveTo>
                    <a:pt x="7" y="36"/>
                  </a:moveTo>
                  <a:lnTo>
                    <a:pt x="16" y="36"/>
                  </a:lnTo>
                  <a:lnTo>
                    <a:pt x="25" y="36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51" y="35"/>
                  </a:lnTo>
                  <a:lnTo>
                    <a:pt x="61" y="34"/>
                  </a:lnTo>
                  <a:lnTo>
                    <a:pt x="70" y="34"/>
                  </a:lnTo>
                  <a:lnTo>
                    <a:pt x="79" y="33"/>
                  </a:lnTo>
                  <a:lnTo>
                    <a:pt x="88" y="31"/>
                  </a:lnTo>
                  <a:lnTo>
                    <a:pt x="99" y="31"/>
                  </a:lnTo>
                  <a:lnTo>
                    <a:pt x="110" y="31"/>
                  </a:lnTo>
                  <a:lnTo>
                    <a:pt x="121" y="30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8" y="10"/>
                  </a:lnTo>
                  <a:lnTo>
                    <a:pt x="154" y="5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9" y="3"/>
                  </a:lnTo>
                  <a:lnTo>
                    <a:pt x="99" y="5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9" y="13"/>
                  </a:lnTo>
                  <a:lnTo>
                    <a:pt x="61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9" y="26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2" y="31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953" y="2644"/>
              <a:ext cx="49" cy="17"/>
            </a:xfrm>
            <a:custGeom>
              <a:avLst/>
              <a:gdLst>
                <a:gd name="T0" fmla="*/ 4 w 97"/>
                <a:gd name="T1" fmla="*/ 5 h 35"/>
                <a:gd name="T2" fmla="*/ 16 w 97"/>
                <a:gd name="T3" fmla="*/ 7 h 35"/>
                <a:gd name="T4" fmla="*/ 26 w 97"/>
                <a:gd name="T5" fmla="*/ 11 h 35"/>
                <a:gd name="T6" fmla="*/ 37 w 97"/>
                <a:gd name="T7" fmla="*/ 14 h 35"/>
                <a:gd name="T8" fmla="*/ 47 w 97"/>
                <a:gd name="T9" fmla="*/ 18 h 35"/>
                <a:gd name="T10" fmla="*/ 57 w 97"/>
                <a:gd name="T11" fmla="*/ 22 h 35"/>
                <a:gd name="T12" fmla="*/ 69 w 97"/>
                <a:gd name="T13" fmla="*/ 27 h 35"/>
                <a:gd name="T14" fmla="*/ 79 w 97"/>
                <a:gd name="T15" fmla="*/ 31 h 35"/>
                <a:gd name="T16" fmla="*/ 90 w 97"/>
                <a:gd name="T17" fmla="*/ 35 h 35"/>
                <a:gd name="T18" fmla="*/ 94 w 97"/>
                <a:gd name="T19" fmla="*/ 35 h 35"/>
                <a:gd name="T20" fmla="*/ 97 w 97"/>
                <a:gd name="T21" fmla="*/ 34 h 35"/>
                <a:gd name="T22" fmla="*/ 95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1 w 97"/>
                <a:gd name="T29" fmla="*/ 18 h 35"/>
                <a:gd name="T30" fmla="*/ 61 w 97"/>
                <a:gd name="T31" fmla="*/ 13 h 35"/>
                <a:gd name="T32" fmla="*/ 49 w 97"/>
                <a:gd name="T33" fmla="*/ 9 h 35"/>
                <a:gd name="T34" fmla="*/ 37 w 97"/>
                <a:gd name="T35" fmla="*/ 6 h 35"/>
                <a:gd name="T36" fmla="*/ 25 w 97"/>
                <a:gd name="T37" fmla="*/ 4 h 35"/>
                <a:gd name="T38" fmla="*/ 12 w 97"/>
                <a:gd name="T39" fmla="*/ 1 h 35"/>
                <a:gd name="T40" fmla="*/ 1 w 97"/>
                <a:gd name="T41" fmla="*/ 0 h 35"/>
                <a:gd name="T42" fmla="*/ 0 w 97"/>
                <a:gd name="T43" fmla="*/ 1 h 35"/>
                <a:gd name="T44" fmla="*/ 0 w 97"/>
                <a:gd name="T45" fmla="*/ 3 h 35"/>
                <a:gd name="T46" fmla="*/ 2 w 97"/>
                <a:gd name="T47" fmla="*/ 4 h 35"/>
                <a:gd name="T48" fmla="*/ 4 w 97"/>
                <a:gd name="T49" fmla="*/ 5 h 35"/>
                <a:gd name="T50" fmla="*/ 4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4" y="5"/>
                  </a:moveTo>
                  <a:lnTo>
                    <a:pt x="16" y="7"/>
                  </a:lnTo>
                  <a:lnTo>
                    <a:pt x="26" y="11"/>
                  </a:lnTo>
                  <a:lnTo>
                    <a:pt x="37" y="14"/>
                  </a:lnTo>
                  <a:lnTo>
                    <a:pt x="47" y="18"/>
                  </a:lnTo>
                  <a:lnTo>
                    <a:pt x="57" y="22"/>
                  </a:lnTo>
                  <a:lnTo>
                    <a:pt x="69" y="27"/>
                  </a:lnTo>
                  <a:lnTo>
                    <a:pt x="79" y="31"/>
                  </a:lnTo>
                  <a:lnTo>
                    <a:pt x="90" y="35"/>
                  </a:lnTo>
                  <a:lnTo>
                    <a:pt x="94" y="35"/>
                  </a:lnTo>
                  <a:lnTo>
                    <a:pt x="97" y="34"/>
                  </a:lnTo>
                  <a:lnTo>
                    <a:pt x="95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1" y="18"/>
                  </a:lnTo>
                  <a:lnTo>
                    <a:pt x="61" y="13"/>
                  </a:lnTo>
                  <a:lnTo>
                    <a:pt x="49" y="9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942" y="2625"/>
              <a:ext cx="81" cy="19"/>
            </a:xfrm>
            <a:custGeom>
              <a:avLst/>
              <a:gdLst>
                <a:gd name="T0" fmla="*/ 7 w 160"/>
                <a:gd name="T1" fmla="*/ 37 h 37"/>
                <a:gd name="T2" fmla="*/ 16 w 160"/>
                <a:gd name="T3" fmla="*/ 37 h 37"/>
                <a:gd name="T4" fmla="*/ 25 w 160"/>
                <a:gd name="T5" fmla="*/ 37 h 37"/>
                <a:gd name="T6" fmla="*/ 34 w 160"/>
                <a:gd name="T7" fmla="*/ 37 h 37"/>
                <a:gd name="T8" fmla="*/ 44 w 160"/>
                <a:gd name="T9" fmla="*/ 37 h 37"/>
                <a:gd name="T10" fmla="*/ 52 w 160"/>
                <a:gd name="T11" fmla="*/ 36 h 37"/>
                <a:gd name="T12" fmla="*/ 61 w 160"/>
                <a:gd name="T13" fmla="*/ 35 h 37"/>
                <a:gd name="T14" fmla="*/ 70 w 160"/>
                <a:gd name="T15" fmla="*/ 35 h 37"/>
                <a:gd name="T16" fmla="*/ 79 w 160"/>
                <a:gd name="T17" fmla="*/ 34 h 37"/>
                <a:gd name="T18" fmla="*/ 89 w 160"/>
                <a:gd name="T19" fmla="*/ 32 h 37"/>
                <a:gd name="T20" fmla="*/ 99 w 160"/>
                <a:gd name="T21" fmla="*/ 32 h 37"/>
                <a:gd name="T22" fmla="*/ 111 w 160"/>
                <a:gd name="T23" fmla="*/ 31 h 37"/>
                <a:gd name="T24" fmla="*/ 121 w 160"/>
                <a:gd name="T25" fmla="*/ 31 h 37"/>
                <a:gd name="T26" fmla="*/ 132 w 160"/>
                <a:gd name="T27" fmla="*/ 29 h 37"/>
                <a:gd name="T28" fmla="*/ 143 w 160"/>
                <a:gd name="T29" fmla="*/ 27 h 37"/>
                <a:gd name="T30" fmla="*/ 152 w 160"/>
                <a:gd name="T31" fmla="*/ 23 h 37"/>
                <a:gd name="T32" fmla="*/ 159 w 160"/>
                <a:gd name="T33" fmla="*/ 19 h 37"/>
                <a:gd name="T34" fmla="*/ 160 w 160"/>
                <a:gd name="T35" fmla="*/ 14 h 37"/>
                <a:gd name="T36" fmla="*/ 159 w 160"/>
                <a:gd name="T37" fmla="*/ 9 h 37"/>
                <a:gd name="T38" fmla="*/ 154 w 160"/>
                <a:gd name="T39" fmla="*/ 5 h 37"/>
                <a:gd name="T40" fmla="*/ 151 w 160"/>
                <a:gd name="T41" fmla="*/ 3 h 37"/>
                <a:gd name="T42" fmla="*/ 141 w 160"/>
                <a:gd name="T43" fmla="*/ 1 h 37"/>
                <a:gd name="T44" fmla="*/ 131 w 160"/>
                <a:gd name="T45" fmla="*/ 0 h 37"/>
                <a:gd name="T46" fmla="*/ 120 w 160"/>
                <a:gd name="T47" fmla="*/ 1 h 37"/>
                <a:gd name="T48" fmla="*/ 109 w 160"/>
                <a:gd name="T49" fmla="*/ 4 h 37"/>
                <a:gd name="T50" fmla="*/ 99 w 160"/>
                <a:gd name="T51" fmla="*/ 6 h 37"/>
                <a:gd name="T52" fmla="*/ 89 w 160"/>
                <a:gd name="T53" fmla="*/ 8 h 37"/>
                <a:gd name="T54" fmla="*/ 78 w 160"/>
                <a:gd name="T55" fmla="*/ 12 h 37"/>
                <a:gd name="T56" fmla="*/ 69 w 160"/>
                <a:gd name="T57" fmla="*/ 14 h 37"/>
                <a:gd name="T58" fmla="*/ 61 w 160"/>
                <a:gd name="T59" fmla="*/ 15 h 37"/>
                <a:gd name="T60" fmla="*/ 52 w 160"/>
                <a:gd name="T61" fmla="*/ 18 h 37"/>
                <a:gd name="T62" fmla="*/ 44 w 160"/>
                <a:gd name="T63" fmla="*/ 19 h 37"/>
                <a:gd name="T64" fmla="*/ 36 w 160"/>
                <a:gd name="T65" fmla="*/ 21 h 37"/>
                <a:gd name="T66" fmla="*/ 26 w 160"/>
                <a:gd name="T67" fmla="*/ 22 h 37"/>
                <a:gd name="T68" fmla="*/ 18 w 160"/>
                <a:gd name="T69" fmla="*/ 24 h 37"/>
                <a:gd name="T70" fmla="*/ 9 w 160"/>
                <a:gd name="T71" fmla="*/ 26 h 37"/>
                <a:gd name="T72" fmla="*/ 1 w 160"/>
                <a:gd name="T73" fmla="*/ 28 h 37"/>
                <a:gd name="T74" fmla="*/ 0 w 160"/>
                <a:gd name="T75" fmla="*/ 29 h 37"/>
                <a:gd name="T76" fmla="*/ 2 w 160"/>
                <a:gd name="T77" fmla="*/ 32 h 37"/>
                <a:gd name="T78" fmla="*/ 4 w 160"/>
                <a:gd name="T79" fmla="*/ 36 h 37"/>
                <a:gd name="T80" fmla="*/ 7 w 160"/>
                <a:gd name="T81" fmla="*/ 37 h 37"/>
                <a:gd name="T82" fmla="*/ 7 w 160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7">
                  <a:moveTo>
                    <a:pt x="7" y="37"/>
                  </a:moveTo>
                  <a:lnTo>
                    <a:pt x="16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4" y="37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0" y="35"/>
                  </a:lnTo>
                  <a:lnTo>
                    <a:pt x="79" y="34"/>
                  </a:lnTo>
                  <a:lnTo>
                    <a:pt x="89" y="32"/>
                  </a:lnTo>
                  <a:lnTo>
                    <a:pt x="99" y="32"/>
                  </a:lnTo>
                  <a:lnTo>
                    <a:pt x="111" y="31"/>
                  </a:lnTo>
                  <a:lnTo>
                    <a:pt x="121" y="31"/>
                  </a:lnTo>
                  <a:lnTo>
                    <a:pt x="132" y="29"/>
                  </a:lnTo>
                  <a:lnTo>
                    <a:pt x="143" y="27"/>
                  </a:lnTo>
                  <a:lnTo>
                    <a:pt x="152" y="23"/>
                  </a:lnTo>
                  <a:lnTo>
                    <a:pt x="159" y="19"/>
                  </a:lnTo>
                  <a:lnTo>
                    <a:pt x="160" y="14"/>
                  </a:lnTo>
                  <a:lnTo>
                    <a:pt x="159" y="9"/>
                  </a:lnTo>
                  <a:lnTo>
                    <a:pt x="154" y="5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99" y="6"/>
                  </a:lnTo>
                  <a:lnTo>
                    <a:pt x="89" y="8"/>
                  </a:lnTo>
                  <a:lnTo>
                    <a:pt x="78" y="12"/>
                  </a:lnTo>
                  <a:lnTo>
                    <a:pt x="69" y="14"/>
                  </a:lnTo>
                  <a:lnTo>
                    <a:pt x="61" y="15"/>
                  </a:lnTo>
                  <a:lnTo>
                    <a:pt x="52" y="18"/>
                  </a:lnTo>
                  <a:lnTo>
                    <a:pt x="44" y="19"/>
                  </a:lnTo>
                  <a:lnTo>
                    <a:pt x="36" y="21"/>
                  </a:lnTo>
                  <a:lnTo>
                    <a:pt x="26" y="22"/>
                  </a:lnTo>
                  <a:lnTo>
                    <a:pt x="18" y="24"/>
                  </a:lnTo>
                  <a:lnTo>
                    <a:pt x="9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1038" y="2629"/>
              <a:ext cx="48" cy="17"/>
            </a:xfrm>
            <a:custGeom>
              <a:avLst/>
              <a:gdLst>
                <a:gd name="T0" fmla="*/ 5 w 97"/>
                <a:gd name="T1" fmla="*/ 5 h 35"/>
                <a:gd name="T2" fmla="*/ 16 w 97"/>
                <a:gd name="T3" fmla="*/ 7 h 35"/>
                <a:gd name="T4" fmla="*/ 27 w 97"/>
                <a:gd name="T5" fmla="*/ 11 h 35"/>
                <a:gd name="T6" fmla="*/ 38 w 97"/>
                <a:gd name="T7" fmla="*/ 14 h 35"/>
                <a:gd name="T8" fmla="*/ 48 w 97"/>
                <a:gd name="T9" fmla="*/ 18 h 35"/>
                <a:gd name="T10" fmla="*/ 59 w 97"/>
                <a:gd name="T11" fmla="*/ 22 h 35"/>
                <a:gd name="T12" fmla="*/ 69 w 97"/>
                <a:gd name="T13" fmla="*/ 27 h 35"/>
                <a:gd name="T14" fmla="*/ 80 w 97"/>
                <a:gd name="T15" fmla="*/ 31 h 35"/>
                <a:gd name="T16" fmla="*/ 90 w 97"/>
                <a:gd name="T17" fmla="*/ 35 h 35"/>
                <a:gd name="T18" fmla="*/ 95 w 97"/>
                <a:gd name="T19" fmla="*/ 35 h 35"/>
                <a:gd name="T20" fmla="*/ 97 w 97"/>
                <a:gd name="T21" fmla="*/ 34 h 35"/>
                <a:gd name="T22" fmla="*/ 96 w 97"/>
                <a:gd name="T23" fmla="*/ 31 h 35"/>
                <a:gd name="T24" fmla="*/ 93 w 97"/>
                <a:gd name="T25" fmla="*/ 29 h 35"/>
                <a:gd name="T26" fmla="*/ 83 w 97"/>
                <a:gd name="T27" fmla="*/ 23 h 35"/>
                <a:gd name="T28" fmla="*/ 72 w 97"/>
                <a:gd name="T29" fmla="*/ 18 h 35"/>
                <a:gd name="T30" fmla="*/ 61 w 97"/>
                <a:gd name="T31" fmla="*/ 13 h 35"/>
                <a:gd name="T32" fmla="*/ 50 w 97"/>
                <a:gd name="T33" fmla="*/ 10 h 35"/>
                <a:gd name="T34" fmla="*/ 37 w 97"/>
                <a:gd name="T35" fmla="*/ 6 h 35"/>
                <a:gd name="T36" fmla="*/ 25 w 97"/>
                <a:gd name="T37" fmla="*/ 4 h 35"/>
                <a:gd name="T38" fmla="*/ 13 w 97"/>
                <a:gd name="T39" fmla="*/ 1 h 35"/>
                <a:gd name="T40" fmla="*/ 1 w 97"/>
                <a:gd name="T41" fmla="*/ 0 h 35"/>
                <a:gd name="T42" fmla="*/ 0 w 97"/>
                <a:gd name="T43" fmla="*/ 0 h 35"/>
                <a:gd name="T44" fmla="*/ 0 w 97"/>
                <a:gd name="T45" fmla="*/ 3 h 35"/>
                <a:gd name="T46" fmla="*/ 2 w 97"/>
                <a:gd name="T47" fmla="*/ 4 h 35"/>
                <a:gd name="T48" fmla="*/ 5 w 97"/>
                <a:gd name="T49" fmla="*/ 5 h 35"/>
                <a:gd name="T50" fmla="*/ 5 w 97"/>
                <a:gd name="T5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35">
                  <a:moveTo>
                    <a:pt x="5" y="5"/>
                  </a:moveTo>
                  <a:lnTo>
                    <a:pt x="16" y="7"/>
                  </a:lnTo>
                  <a:lnTo>
                    <a:pt x="27" y="11"/>
                  </a:lnTo>
                  <a:lnTo>
                    <a:pt x="38" y="14"/>
                  </a:lnTo>
                  <a:lnTo>
                    <a:pt x="48" y="18"/>
                  </a:lnTo>
                  <a:lnTo>
                    <a:pt x="59" y="22"/>
                  </a:lnTo>
                  <a:lnTo>
                    <a:pt x="69" y="27"/>
                  </a:lnTo>
                  <a:lnTo>
                    <a:pt x="80" y="31"/>
                  </a:lnTo>
                  <a:lnTo>
                    <a:pt x="90" y="35"/>
                  </a:lnTo>
                  <a:lnTo>
                    <a:pt x="95" y="35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3" y="29"/>
                  </a:lnTo>
                  <a:lnTo>
                    <a:pt x="83" y="23"/>
                  </a:lnTo>
                  <a:lnTo>
                    <a:pt x="72" y="18"/>
                  </a:lnTo>
                  <a:lnTo>
                    <a:pt x="61" y="13"/>
                  </a:lnTo>
                  <a:lnTo>
                    <a:pt x="50" y="10"/>
                  </a:lnTo>
                  <a:lnTo>
                    <a:pt x="37" y="6"/>
                  </a:lnTo>
                  <a:lnTo>
                    <a:pt x="2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1027" y="2610"/>
              <a:ext cx="80" cy="19"/>
            </a:xfrm>
            <a:custGeom>
              <a:avLst/>
              <a:gdLst>
                <a:gd name="T0" fmla="*/ 6 w 159"/>
                <a:gd name="T1" fmla="*/ 37 h 37"/>
                <a:gd name="T2" fmla="*/ 15 w 159"/>
                <a:gd name="T3" fmla="*/ 37 h 37"/>
                <a:gd name="T4" fmla="*/ 25 w 159"/>
                <a:gd name="T5" fmla="*/ 37 h 37"/>
                <a:gd name="T6" fmla="*/ 34 w 159"/>
                <a:gd name="T7" fmla="*/ 37 h 37"/>
                <a:gd name="T8" fmla="*/ 43 w 159"/>
                <a:gd name="T9" fmla="*/ 37 h 37"/>
                <a:gd name="T10" fmla="*/ 51 w 159"/>
                <a:gd name="T11" fmla="*/ 36 h 37"/>
                <a:gd name="T12" fmla="*/ 60 w 159"/>
                <a:gd name="T13" fmla="*/ 35 h 37"/>
                <a:gd name="T14" fmla="*/ 69 w 159"/>
                <a:gd name="T15" fmla="*/ 35 h 37"/>
                <a:gd name="T16" fmla="*/ 79 w 159"/>
                <a:gd name="T17" fmla="*/ 34 h 37"/>
                <a:gd name="T18" fmla="*/ 88 w 159"/>
                <a:gd name="T19" fmla="*/ 33 h 37"/>
                <a:gd name="T20" fmla="*/ 98 w 159"/>
                <a:gd name="T21" fmla="*/ 33 h 37"/>
                <a:gd name="T22" fmla="*/ 110 w 159"/>
                <a:gd name="T23" fmla="*/ 31 h 37"/>
                <a:gd name="T24" fmla="*/ 120 w 159"/>
                <a:gd name="T25" fmla="*/ 31 h 37"/>
                <a:gd name="T26" fmla="*/ 132 w 159"/>
                <a:gd name="T27" fmla="*/ 29 h 37"/>
                <a:gd name="T28" fmla="*/ 142 w 159"/>
                <a:gd name="T29" fmla="*/ 27 h 37"/>
                <a:gd name="T30" fmla="*/ 151 w 159"/>
                <a:gd name="T31" fmla="*/ 23 h 37"/>
                <a:gd name="T32" fmla="*/ 158 w 159"/>
                <a:gd name="T33" fmla="*/ 19 h 37"/>
                <a:gd name="T34" fmla="*/ 159 w 159"/>
                <a:gd name="T35" fmla="*/ 14 h 37"/>
                <a:gd name="T36" fmla="*/ 158 w 159"/>
                <a:gd name="T37" fmla="*/ 9 h 37"/>
                <a:gd name="T38" fmla="*/ 154 w 159"/>
                <a:gd name="T39" fmla="*/ 5 h 37"/>
                <a:gd name="T40" fmla="*/ 150 w 159"/>
                <a:gd name="T41" fmla="*/ 3 h 37"/>
                <a:gd name="T42" fmla="*/ 140 w 159"/>
                <a:gd name="T43" fmla="*/ 0 h 37"/>
                <a:gd name="T44" fmla="*/ 131 w 159"/>
                <a:gd name="T45" fmla="*/ 0 h 37"/>
                <a:gd name="T46" fmla="*/ 119 w 159"/>
                <a:gd name="T47" fmla="*/ 1 h 37"/>
                <a:gd name="T48" fmla="*/ 109 w 159"/>
                <a:gd name="T49" fmla="*/ 4 h 37"/>
                <a:gd name="T50" fmla="*/ 98 w 159"/>
                <a:gd name="T51" fmla="*/ 6 h 37"/>
                <a:gd name="T52" fmla="*/ 88 w 159"/>
                <a:gd name="T53" fmla="*/ 8 h 37"/>
                <a:gd name="T54" fmla="*/ 78 w 159"/>
                <a:gd name="T55" fmla="*/ 11 h 37"/>
                <a:gd name="T56" fmla="*/ 68 w 159"/>
                <a:gd name="T57" fmla="*/ 13 h 37"/>
                <a:gd name="T58" fmla="*/ 60 w 159"/>
                <a:gd name="T59" fmla="*/ 15 h 37"/>
                <a:gd name="T60" fmla="*/ 51 w 159"/>
                <a:gd name="T61" fmla="*/ 16 h 37"/>
                <a:gd name="T62" fmla="*/ 43 w 159"/>
                <a:gd name="T63" fmla="*/ 19 h 37"/>
                <a:gd name="T64" fmla="*/ 35 w 159"/>
                <a:gd name="T65" fmla="*/ 20 h 37"/>
                <a:gd name="T66" fmla="*/ 26 w 159"/>
                <a:gd name="T67" fmla="*/ 22 h 37"/>
                <a:gd name="T68" fmla="*/ 18 w 159"/>
                <a:gd name="T69" fmla="*/ 23 h 37"/>
                <a:gd name="T70" fmla="*/ 10 w 159"/>
                <a:gd name="T71" fmla="*/ 26 h 37"/>
                <a:gd name="T72" fmla="*/ 1 w 159"/>
                <a:gd name="T73" fmla="*/ 27 h 37"/>
                <a:gd name="T74" fmla="*/ 0 w 159"/>
                <a:gd name="T75" fmla="*/ 29 h 37"/>
                <a:gd name="T76" fmla="*/ 1 w 159"/>
                <a:gd name="T77" fmla="*/ 33 h 37"/>
                <a:gd name="T78" fmla="*/ 4 w 159"/>
                <a:gd name="T79" fmla="*/ 36 h 37"/>
                <a:gd name="T80" fmla="*/ 6 w 159"/>
                <a:gd name="T81" fmla="*/ 37 h 37"/>
                <a:gd name="T82" fmla="*/ 6 w 159"/>
                <a:gd name="T8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37">
                  <a:moveTo>
                    <a:pt x="6" y="37"/>
                  </a:moveTo>
                  <a:lnTo>
                    <a:pt x="15" y="37"/>
                  </a:lnTo>
                  <a:lnTo>
                    <a:pt x="25" y="37"/>
                  </a:lnTo>
                  <a:lnTo>
                    <a:pt x="34" y="37"/>
                  </a:lnTo>
                  <a:lnTo>
                    <a:pt x="43" y="37"/>
                  </a:lnTo>
                  <a:lnTo>
                    <a:pt x="51" y="36"/>
                  </a:lnTo>
                  <a:lnTo>
                    <a:pt x="60" y="35"/>
                  </a:lnTo>
                  <a:lnTo>
                    <a:pt x="69" y="35"/>
                  </a:lnTo>
                  <a:lnTo>
                    <a:pt x="79" y="34"/>
                  </a:lnTo>
                  <a:lnTo>
                    <a:pt x="88" y="33"/>
                  </a:lnTo>
                  <a:lnTo>
                    <a:pt x="98" y="33"/>
                  </a:lnTo>
                  <a:lnTo>
                    <a:pt x="110" y="31"/>
                  </a:lnTo>
                  <a:lnTo>
                    <a:pt x="120" y="31"/>
                  </a:lnTo>
                  <a:lnTo>
                    <a:pt x="132" y="29"/>
                  </a:lnTo>
                  <a:lnTo>
                    <a:pt x="142" y="27"/>
                  </a:lnTo>
                  <a:lnTo>
                    <a:pt x="151" y="23"/>
                  </a:lnTo>
                  <a:lnTo>
                    <a:pt x="158" y="19"/>
                  </a:lnTo>
                  <a:lnTo>
                    <a:pt x="159" y="14"/>
                  </a:lnTo>
                  <a:lnTo>
                    <a:pt x="158" y="9"/>
                  </a:lnTo>
                  <a:lnTo>
                    <a:pt x="154" y="5"/>
                  </a:lnTo>
                  <a:lnTo>
                    <a:pt x="150" y="3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9" y="4"/>
                  </a:lnTo>
                  <a:lnTo>
                    <a:pt x="98" y="6"/>
                  </a:lnTo>
                  <a:lnTo>
                    <a:pt x="88" y="8"/>
                  </a:lnTo>
                  <a:lnTo>
                    <a:pt x="78" y="11"/>
                  </a:lnTo>
                  <a:lnTo>
                    <a:pt x="68" y="13"/>
                  </a:lnTo>
                  <a:lnTo>
                    <a:pt x="60" y="15"/>
                  </a:lnTo>
                  <a:lnTo>
                    <a:pt x="51" y="16"/>
                  </a:lnTo>
                  <a:lnTo>
                    <a:pt x="43" y="19"/>
                  </a:lnTo>
                  <a:lnTo>
                    <a:pt x="35" y="20"/>
                  </a:lnTo>
                  <a:lnTo>
                    <a:pt x="26" y="22"/>
                  </a:lnTo>
                  <a:lnTo>
                    <a:pt x="18" y="23"/>
                  </a:lnTo>
                  <a:lnTo>
                    <a:pt x="10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1066" y="2654"/>
              <a:ext cx="124" cy="46"/>
            </a:xfrm>
            <a:custGeom>
              <a:avLst/>
              <a:gdLst>
                <a:gd name="T0" fmla="*/ 3 w 248"/>
                <a:gd name="T1" fmla="*/ 5 h 91"/>
                <a:gd name="T2" fmla="*/ 18 w 248"/>
                <a:gd name="T3" fmla="*/ 12 h 91"/>
                <a:gd name="T4" fmla="*/ 32 w 248"/>
                <a:gd name="T5" fmla="*/ 18 h 91"/>
                <a:gd name="T6" fmla="*/ 47 w 248"/>
                <a:gd name="T7" fmla="*/ 25 h 91"/>
                <a:gd name="T8" fmla="*/ 62 w 248"/>
                <a:gd name="T9" fmla="*/ 31 h 91"/>
                <a:gd name="T10" fmla="*/ 78 w 248"/>
                <a:gd name="T11" fmla="*/ 37 h 91"/>
                <a:gd name="T12" fmla="*/ 93 w 248"/>
                <a:gd name="T13" fmla="*/ 43 h 91"/>
                <a:gd name="T14" fmla="*/ 108 w 248"/>
                <a:gd name="T15" fmla="*/ 47 h 91"/>
                <a:gd name="T16" fmla="*/ 124 w 248"/>
                <a:gd name="T17" fmla="*/ 53 h 91"/>
                <a:gd name="T18" fmla="*/ 139 w 248"/>
                <a:gd name="T19" fmla="*/ 58 h 91"/>
                <a:gd name="T20" fmla="*/ 154 w 248"/>
                <a:gd name="T21" fmla="*/ 62 h 91"/>
                <a:gd name="T22" fmla="*/ 170 w 248"/>
                <a:gd name="T23" fmla="*/ 67 h 91"/>
                <a:gd name="T24" fmla="*/ 185 w 248"/>
                <a:gd name="T25" fmla="*/ 71 h 91"/>
                <a:gd name="T26" fmla="*/ 201 w 248"/>
                <a:gd name="T27" fmla="*/ 76 h 91"/>
                <a:gd name="T28" fmla="*/ 216 w 248"/>
                <a:gd name="T29" fmla="*/ 82 h 91"/>
                <a:gd name="T30" fmla="*/ 232 w 248"/>
                <a:gd name="T31" fmla="*/ 86 h 91"/>
                <a:gd name="T32" fmla="*/ 247 w 248"/>
                <a:gd name="T33" fmla="*/ 91 h 91"/>
                <a:gd name="T34" fmla="*/ 248 w 248"/>
                <a:gd name="T35" fmla="*/ 90 h 91"/>
                <a:gd name="T36" fmla="*/ 247 w 248"/>
                <a:gd name="T37" fmla="*/ 88 h 91"/>
                <a:gd name="T38" fmla="*/ 246 w 248"/>
                <a:gd name="T39" fmla="*/ 85 h 91"/>
                <a:gd name="T40" fmla="*/ 244 w 248"/>
                <a:gd name="T41" fmla="*/ 84 h 91"/>
                <a:gd name="T42" fmla="*/ 229 w 248"/>
                <a:gd name="T43" fmla="*/ 78 h 91"/>
                <a:gd name="T44" fmla="*/ 214 w 248"/>
                <a:gd name="T45" fmla="*/ 73 h 91"/>
                <a:gd name="T46" fmla="*/ 199 w 248"/>
                <a:gd name="T47" fmla="*/ 67 h 91"/>
                <a:gd name="T48" fmla="*/ 183 w 248"/>
                <a:gd name="T49" fmla="*/ 62 h 91"/>
                <a:gd name="T50" fmla="*/ 168 w 248"/>
                <a:gd name="T51" fmla="*/ 58 h 91"/>
                <a:gd name="T52" fmla="*/ 153 w 248"/>
                <a:gd name="T53" fmla="*/ 53 h 91"/>
                <a:gd name="T54" fmla="*/ 137 w 248"/>
                <a:gd name="T55" fmla="*/ 48 h 91"/>
                <a:gd name="T56" fmla="*/ 122 w 248"/>
                <a:gd name="T57" fmla="*/ 44 h 91"/>
                <a:gd name="T58" fmla="*/ 107 w 248"/>
                <a:gd name="T59" fmla="*/ 39 h 91"/>
                <a:gd name="T60" fmla="*/ 91 w 248"/>
                <a:gd name="T61" fmla="*/ 35 h 91"/>
                <a:gd name="T62" fmla="*/ 76 w 248"/>
                <a:gd name="T63" fmla="*/ 29 h 91"/>
                <a:gd name="T64" fmla="*/ 61 w 248"/>
                <a:gd name="T65" fmla="*/ 24 h 91"/>
                <a:gd name="T66" fmla="*/ 46 w 248"/>
                <a:gd name="T67" fmla="*/ 18 h 91"/>
                <a:gd name="T68" fmla="*/ 31 w 248"/>
                <a:gd name="T69" fmla="*/ 13 h 91"/>
                <a:gd name="T70" fmla="*/ 16 w 248"/>
                <a:gd name="T71" fmla="*/ 7 h 91"/>
                <a:gd name="T72" fmla="*/ 1 w 248"/>
                <a:gd name="T73" fmla="*/ 0 h 91"/>
                <a:gd name="T74" fmla="*/ 0 w 248"/>
                <a:gd name="T75" fmla="*/ 0 h 91"/>
                <a:gd name="T76" fmla="*/ 1 w 248"/>
                <a:gd name="T77" fmla="*/ 2 h 91"/>
                <a:gd name="T78" fmla="*/ 2 w 248"/>
                <a:gd name="T79" fmla="*/ 3 h 91"/>
                <a:gd name="T80" fmla="*/ 3 w 248"/>
                <a:gd name="T81" fmla="*/ 5 h 91"/>
                <a:gd name="T82" fmla="*/ 3 w 248"/>
                <a:gd name="T83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91">
                  <a:moveTo>
                    <a:pt x="3" y="5"/>
                  </a:moveTo>
                  <a:lnTo>
                    <a:pt x="18" y="12"/>
                  </a:lnTo>
                  <a:lnTo>
                    <a:pt x="32" y="18"/>
                  </a:lnTo>
                  <a:lnTo>
                    <a:pt x="47" y="25"/>
                  </a:lnTo>
                  <a:lnTo>
                    <a:pt x="62" y="31"/>
                  </a:lnTo>
                  <a:lnTo>
                    <a:pt x="78" y="37"/>
                  </a:lnTo>
                  <a:lnTo>
                    <a:pt x="93" y="43"/>
                  </a:lnTo>
                  <a:lnTo>
                    <a:pt x="108" y="47"/>
                  </a:lnTo>
                  <a:lnTo>
                    <a:pt x="124" y="53"/>
                  </a:lnTo>
                  <a:lnTo>
                    <a:pt x="139" y="58"/>
                  </a:lnTo>
                  <a:lnTo>
                    <a:pt x="154" y="62"/>
                  </a:lnTo>
                  <a:lnTo>
                    <a:pt x="170" y="67"/>
                  </a:lnTo>
                  <a:lnTo>
                    <a:pt x="185" y="71"/>
                  </a:lnTo>
                  <a:lnTo>
                    <a:pt x="201" y="76"/>
                  </a:lnTo>
                  <a:lnTo>
                    <a:pt x="216" y="82"/>
                  </a:lnTo>
                  <a:lnTo>
                    <a:pt x="232" y="86"/>
                  </a:lnTo>
                  <a:lnTo>
                    <a:pt x="247" y="91"/>
                  </a:lnTo>
                  <a:lnTo>
                    <a:pt x="248" y="90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4" y="84"/>
                  </a:lnTo>
                  <a:lnTo>
                    <a:pt x="229" y="78"/>
                  </a:lnTo>
                  <a:lnTo>
                    <a:pt x="214" y="73"/>
                  </a:lnTo>
                  <a:lnTo>
                    <a:pt x="199" y="67"/>
                  </a:lnTo>
                  <a:lnTo>
                    <a:pt x="183" y="62"/>
                  </a:lnTo>
                  <a:lnTo>
                    <a:pt x="168" y="58"/>
                  </a:lnTo>
                  <a:lnTo>
                    <a:pt x="153" y="53"/>
                  </a:lnTo>
                  <a:lnTo>
                    <a:pt x="137" y="48"/>
                  </a:lnTo>
                  <a:lnTo>
                    <a:pt x="122" y="44"/>
                  </a:lnTo>
                  <a:lnTo>
                    <a:pt x="107" y="39"/>
                  </a:lnTo>
                  <a:lnTo>
                    <a:pt x="91" y="35"/>
                  </a:lnTo>
                  <a:lnTo>
                    <a:pt x="76" y="29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31" y="13"/>
                  </a:lnTo>
                  <a:lnTo>
                    <a:pt x="16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602" y="2644"/>
              <a:ext cx="514" cy="99"/>
            </a:xfrm>
            <a:custGeom>
              <a:avLst/>
              <a:gdLst>
                <a:gd name="T0" fmla="*/ 995 w 1027"/>
                <a:gd name="T1" fmla="*/ 6 h 197"/>
                <a:gd name="T2" fmla="*/ 930 w 1027"/>
                <a:gd name="T3" fmla="*/ 16 h 197"/>
                <a:gd name="T4" fmla="*/ 865 w 1027"/>
                <a:gd name="T5" fmla="*/ 26 h 197"/>
                <a:gd name="T6" fmla="*/ 801 w 1027"/>
                <a:gd name="T7" fmla="*/ 36 h 197"/>
                <a:gd name="T8" fmla="*/ 736 w 1027"/>
                <a:gd name="T9" fmla="*/ 45 h 197"/>
                <a:gd name="T10" fmla="*/ 672 w 1027"/>
                <a:gd name="T11" fmla="*/ 54 h 197"/>
                <a:gd name="T12" fmla="*/ 607 w 1027"/>
                <a:gd name="T13" fmla="*/ 65 h 197"/>
                <a:gd name="T14" fmla="*/ 543 w 1027"/>
                <a:gd name="T15" fmla="*/ 74 h 197"/>
                <a:gd name="T16" fmla="*/ 478 w 1027"/>
                <a:gd name="T17" fmla="*/ 86 h 197"/>
                <a:gd name="T18" fmla="*/ 416 w 1027"/>
                <a:gd name="T19" fmla="*/ 98 h 197"/>
                <a:gd name="T20" fmla="*/ 353 w 1027"/>
                <a:gd name="T21" fmla="*/ 112 h 197"/>
                <a:gd name="T22" fmla="*/ 290 w 1027"/>
                <a:gd name="T23" fmla="*/ 127 h 197"/>
                <a:gd name="T24" fmla="*/ 227 w 1027"/>
                <a:gd name="T25" fmla="*/ 142 h 197"/>
                <a:gd name="T26" fmla="*/ 165 w 1027"/>
                <a:gd name="T27" fmla="*/ 157 h 197"/>
                <a:gd name="T28" fmla="*/ 101 w 1027"/>
                <a:gd name="T29" fmla="*/ 171 h 197"/>
                <a:gd name="T30" fmla="*/ 38 w 1027"/>
                <a:gd name="T31" fmla="*/ 183 h 197"/>
                <a:gd name="T32" fmla="*/ 3 w 1027"/>
                <a:gd name="T33" fmla="*/ 190 h 197"/>
                <a:gd name="T34" fmla="*/ 0 w 1027"/>
                <a:gd name="T35" fmla="*/ 196 h 197"/>
                <a:gd name="T36" fmla="*/ 31 w 1027"/>
                <a:gd name="T37" fmla="*/ 194 h 197"/>
                <a:gd name="T38" fmla="*/ 90 w 1027"/>
                <a:gd name="T39" fmla="*/ 186 h 197"/>
                <a:gd name="T40" fmla="*/ 149 w 1027"/>
                <a:gd name="T41" fmla="*/ 174 h 197"/>
                <a:gd name="T42" fmla="*/ 206 w 1027"/>
                <a:gd name="T43" fmla="*/ 160 h 197"/>
                <a:gd name="T44" fmla="*/ 265 w 1027"/>
                <a:gd name="T45" fmla="*/ 145 h 197"/>
                <a:gd name="T46" fmla="*/ 323 w 1027"/>
                <a:gd name="T47" fmla="*/ 130 h 197"/>
                <a:gd name="T48" fmla="*/ 380 w 1027"/>
                <a:gd name="T49" fmla="*/ 115 h 197"/>
                <a:gd name="T50" fmla="*/ 438 w 1027"/>
                <a:gd name="T51" fmla="*/ 102 h 197"/>
                <a:gd name="T52" fmla="*/ 501 w 1027"/>
                <a:gd name="T53" fmla="*/ 89 h 197"/>
                <a:gd name="T54" fmla="*/ 572 w 1027"/>
                <a:gd name="T55" fmla="*/ 77 h 197"/>
                <a:gd name="T56" fmla="*/ 642 w 1027"/>
                <a:gd name="T57" fmla="*/ 65 h 197"/>
                <a:gd name="T58" fmla="*/ 712 w 1027"/>
                <a:gd name="T59" fmla="*/ 54 h 197"/>
                <a:gd name="T60" fmla="*/ 781 w 1027"/>
                <a:gd name="T61" fmla="*/ 43 h 197"/>
                <a:gd name="T62" fmla="*/ 852 w 1027"/>
                <a:gd name="T63" fmla="*/ 33 h 197"/>
                <a:gd name="T64" fmla="*/ 921 w 1027"/>
                <a:gd name="T65" fmla="*/ 20 h 197"/>
                <a:gd name="T66" fmla="*/ 991 w 1027"/>
                <a:gd name="T67" fmla="*/ 8 h 197"/>
                <a:gd name="T68" fmla="*/ 1027 w 1027"/>
                <a:gd name="T69" fmla="*/ 1 h 197"/>
                <a:gd name="T70" fmla="*/ 1027 w 1027"/>
                <a:gd name="T71" fmla="*/ 0 h 197"/>
                <a:gd name="T72" fmla="*/ 1027 w 1027"/>
                <a:gd name="T7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7" h="197">
                  <a:moveTo>
                    <a:pt x="1027" y="0"/>
                  </a:moveTo>
                  <a:lnTo>
                    <a:pt x="995" y="6"/>
                  </a:lnTo>
                  <a:lnTo>
                    <a:pt x="962" y="11"/>
                  </a:lnTo>
                  <a:lnTo>
                    <a:pt x="930" y="16"/>
                  </a:lnTo>
                  <a:lnTo>
                    <a:pt x="898" y="21"/>
                  </a:lnTo>
                  <a:lnTo>
                    <a:pt x="865" y="26"/>
                  </a:lnTo>
                  <a:lnTo>
                    <a:pt x="833" y="31"/>
                  </a:lnTo>
                  <a:lnTo>
                    <a:pt x="801" y="36"/>
                  </a:lnTo>
                  <a:lnTo>
                    <a:pt x="769" y="41"/>
                  </a:lnTo>
                  <a:lnTo>
                    <a:pt x="736" y="45"/>
                  </a:lnTo>
                  <a:lnTo>
                    <a:pt x="704" y="50"/>
                  </a:lnTo>
                  <a:lnTo>
                    <a:pt x="672" y="54"/>
                  </a:lnTo>
                  <a:lnTo>
                    <a:pt x="640" y="59"/>
                  </a:lnTo>
                  <a:lnTo>
                    <a:pt x="607" y="65"/>
                  </a:lnTo>
                  <a:lnTo>
                    <a:pt x="575" y="69"/>
                  </a:lnTo>
                  <a:lnTo>
                    <a:pt x="543" y="74"/>
                  </a:lnTo>
                  <a:lnTo>
                    <a:pt x="510" y="80"/>
                  </a:lnTo>
                  <a:lnTo>
                    <a:pt x="478" y="86"/>
                  </a:lnTo>
                  <a:lnTo>
                    <a:pt x="447" y="91"/>
                  </a:lnTo>
                  <a:lnTo>
                    <a:pt x="416" y="98"/>
                  </a:lnTo>
                  <a:lnTo>
                    <a:pt x="384" y="105"/>
                  </a:lnTo>
                  <a:lnTo>
                    <a:pt x="353" y="112"/>
                  </a:lnTo>
                  <a:lnTo>
                    <a:pt x="321" y="119"/>
                  </a:lnTo>
                  <a:lnTo>
                    <a:pt x="290" y="127"/>
                  </a:lnTo>
                  <a:lnTo>
                    <a:pt x="258" y="134"/>
                  </a:lnTo>
                  <a:lnTo>
                    <a:pt x="227" y="142"/>
                  </a:lnTo>
                  <a:lnTo>
                    <a:pt x="196" y="150"/>
                  </a:lnTo>
                  <a:lnTo>
                    <a:pt x="165" y="157"/>
                  </a:lnTo>
                  <a:lnTo>
                    <a:pt x="132" y="164"/>
                  </a:lnTo>
                  <a:lnTo>
                    <a:pt x="101" y="171"/>
                  </a:lnTo>
                  <a:lnTo>
                    <a:pt x="69" y="178"/>
                  </a:lnTo>
                  <a:lnTo>
                    <a:pt x="38" y="183"/>
                  </a:lnTo>
                  <a:lnTo>
                    <a:pt x="6" y="189"/>
                  </a:lnTo>
                  <a:lnTo>
                    <a:pt x="3" y="190"/>
                  </a:lnTo>
                  <a:lnTo>
                    <a:pt x="1" y="194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31" y="194"/>
                  </a:lnTo>
                  <a:lnTo>
                    <a:pt x="60" y="190"/>
                  </a:lnTo>
                  <a:lnTo>
                    <a:pt x="90" y="186"/>
                  </a:lnTo>
                  <a:lnTo>
                    <a:pt x="120" y="180"/>
                  </a:lnTo>
                  <a:lnTo>
                    <a:pt x="149" y="174"/>
                  </a:lnTo>
                  <a:lnTo>
                    <a:pt x="177" y="167"/>
                  </a:lnTo>
                  <a:lnTo>
                    <a:pt x="206" y="160"/>
                  </a:lnTo>
                  <a:lnTo>
                    <a:pt x="236" y="152"/>
                  </a:lnTo>
                  <a:lnTo>
                    <a:pt x="265" y="145"/>
                  </a:lnTo>
                  <a:lnTo>
                    <a:pt x="294" y="137"/>
                  </a:lnTo>
                  <a:lnTo>
                    <a:pt x="323" y="130"/>
                  </a:lnTo>
                  <a:lnTo>
                    <a:pt x="351" y="122"/>
                  </a:lnTo>
                  <a:lnTo>
                    <a:pt x="380" y="115"/>
                  </a:lnTo>
                  <a:lnTo>
                    <a:pt x="409" y="109"/>
                  </a:lnTo>
                  <a:lnTo>
                    <a:pt x="438" y="102"/>
                  </a:lnTo>
                  <a:lnTo>
                    <a:pt x="467" y="96"/>
                  </a:lnTo>
                  <a:lnTo>
                    <a:pt x="501" y="89"/>
                  </a:lnTo>
                  <a:lnTo>
                    <a:pt x="537" y="83"/>
                  </a:lnTo>
                  <a:lnTo>
                    <a:pt x="572" y="77"/>
                  </a:lnTo>
                  <a:lnTo>
                    <a:pt x="606" y="71"/>
                  </a:lnTo>
                  <a:lnTo>
                    <a:pt x="642" y="65"/>
                  </a:lnTo>
                  <a:lnTo>
                    <a:pt x="676" y="60"/>
                  </a:lnTo>
                  <a:lnTo>
                    <a:pt x="712" y="54"/>
                  </a:lnTo>
                  <a:lnTo>
                    <a:pt x="747" y="49"/>
                  </a:lnTo>
                  <a:lnTo>
                    <a:pt x="781" y="43"/>
                  </a:lnTo>
                  <a:lnTo>
                    <a:pt x="817" y="37"/>
                  </a:lnTo>
                  <a:lnTo>
                    <a:pt x="852" y="33"/>
                  </a:lnTo>
                  <a:lnTo>
                    <a:pt x="886" y="27"/>
                  </a:lnTo>
                  <a:lnTo>
                    <a:pt x="921" y="20"/>
                  </a:lnTo>
                  <a:lnTo>
                    <a:pt x="957" y="14"/>
                  </a:lnTo>
                  <a:lnTo>
                    <a:pt x="991" y="8"/>
                  </a:lnTo>
                  <a:lnTo>
                    <a:pt x="1026" y="1"/>
                  </a:lnTo>
                  <a:lnTo>
                    <a:pt x="1027" y="1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876" y="2669"/>
              <a:ext cx="194" cy="30"/>
            </a:xfrm>
            <a:custGeom>
              <a:avLst/>
              <a:gdLst>
                <a:gd name="T0" fmla="*/ 387 w 389"/>
                <a:gd name="T1" fmla="*/ 0 h 60"/>
                <a:gd name="T2" fmla="*/ 363 w 389"/>
                <a:gd name="T3" fmla="*/ 1 h 60"/>
                <a:gd name="T4" fmla="*/ 340 w 389"/>
                <a:gd name="T5" fmla="*/ 3 h 60"/>
                <a:gd name="T6" fmla="*/ 316 w 389"/>
                <a:gd name="T7" fmla="*/ 6 h 60"/>
                <a:gd name="T8" fmla="*/ 293 w 389"/>
                <a:gd name="T9" fmla="*/ 8 h 60"/>
                <a:gd name="T10" fmla="*/ 269 w 389"/>
                <a:gd name="T11" fmla="*/ 11 h 60"/>
                <a:gd name="T12" fmla="*/ 246 w 389"/>
                <a:gd name="T13" fmla="*/ 14 h 60"/>
                <a:gd name="T14" fmla="*/ 221 w 389"/>
                <a:gd name="T15" fmla="*/ 18 h 60"/>
                <a:gd name="T16" fmla="*/ 198 w 389"/>
                <a:gd name="T17" fmla="*/ 22 h 60"/>
                <a:gd name="T18" fmla="*/ 174 w 389"/>
                <a:gd name="T19" fmla="*/ 25 h 60"/>
                <a:gd name="T20" fmla="*/ 151 w 389"/>
                <a:gd name="T21" fmla="*/ 29 h 60"/>
                <a:gd name="T22" fmla="*/ 127 w 389"/>
                <a:gd name="T23" fmla="*/ 33 h 60"/>
                <a:gd name="T24" fmla="*/ 104 w 389"/>
                <a:gd name="T25" fmla="*/ 37 h 60"/>
                <a:gd name="T26" fmla="*/ 80 w 389"/>
                <a:gd name="T27" fmla="*/ 41 h 60"/>
                <a:gd name="T28" fmla="*/ 57 w 389"/>
                <a:gd name="T29" fmla="*/ 45 h 60"/>
                <a:gd name="T30" fmla="*/ 32 w 389"/>
                <a:gd name="T31" fmla="*/ 48 h 60"/>
                <a:gd name="T32" fmla="*/ 9 w 389"/>
                <a:gd name="T33" fmla="*/ 52 h 60"/>
                <a:gd name="T34" fmla="*/ 6 w 389"/>
                <a:gd name="T35" fmla="*/ 54 h 60"/>
                <a:gd name="T36" fmla="*/ 2 w 389"/>
                <a:gd name="T37" fmla="*/ 56 h 60"/>
                <a:gd name="T38" fmla="*/ 0 w 389"/>
                <a:gd name="T39" fmla="*/ 59 h 60"/>
                <a:gd name="T40" fmla="*/ 2 w 389"/>
                <a:gd name="T41" fmla="*/ 60 h 60"/>
                <a:gd name="T42" fmla="*/ 27 w 389"/>
                <a:gd name="T43" fmla="*/ 57 h 60"/>
                <a:gd name="T44" fmla="*/ 50 w 389"/>
                <a:gd name="T45" fmla="*/ 55 h 60"/>
                <a:gd name="T46" fmla="*/ 74 w 389"/>
                <a:gd name="T47" fmla="*/ 53 h 60"/>
                <a:gd name="T48" fmla="*/ 98 w 389"/>
                <a:gd name="T49" fmla="*/ 49 h 60"/>
                <a:gd name="T50" fmla="*/ 121 w 389"/>
                <a:gd name="T51" fmla="*/ 45 h 60"/>
                <a:gd name="T52" fmla="*/ 145 w 389"/>
                <a:gd name="T53" fmla="*/ 41 h 60"/>
                <a:gd name="T54" fmla="*/ 168 w 389"/>
                <a:gd name="T55" fmla="*/ 37 h 60"/>
                <a:gd name="T56" fmla="*/ 193 w 389"/>
                <a:gd name="T57" fmla="*/ 32 h 60"/>
                <a:gd name="T58" fmla="*/ 217 w 389"/>
                <a:gd name="T59" fmla="*/ 29 h 60"/>
                <a:gd name="T60" fmla="*/ 240 w 389"/>
                <a:gd name="T61" fmla="*/ 24 h 60"/>
                <a:gd name="T62" fmla="*/ 264 w 389"/>
                <a:gd name="T63" fmla="*/ 19 h 60"/>
                <a:gd name="T64" fmla="*/ 287 w 389"/>
                <a:gd name="T65" fmla="*/ 16 h 60"/>
                <a:gd name="T66" fmla="*/ 311 w 389"/>
                <a:gd name="T67" fmla="*/ 12 h 60"/>
                <a:gd name="T68" fmla="*/ 336 w 389"/>
                <a:gd name="T69" fmla="*/ 9 h 60"/>
                <a:gd name="T70" fmla="*/ 359 w 389"/>
                <a:gd name="T71" fmla="*/ 7 h 60"/>
                <a:gd name="T72" fmla="*/ 383 w 389"/>
                <a:gd name="T73" fmla="*/ 4 h 60"/>
                <a:gd name="T74" fmla="*/ 385 w 389"/>
                <a:gd name="T75" fmla="*/ 3 h 60"/>
                <a:gd name="T76" fmla="*/ 387 w 389"/>
                <a:gd name="T77" fmla="*/ 2 h 60"/>
                <a:gd name="T78" fmla="*/ 389 w 389"/>
                <a:gd name="T79" fmla="*/ 1 h 60"/>
                <a:gd name="T80" fmla="*/ 387 w 389"/>
                <a:gd name="T81" fmla="*/ 0 h 60"/>
                <a:gd name="T82" fmla="*/ 387 w 389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9" h="60">
                  <a:moveTo>
                    <a:pt x="387" y="0"/>
                  </a:moveTo>
                  <a:lnTo>
                    <a:pt x="363" y="1"/>
                  </a:lnTo>
                  <a:lnTo>
                    <a:pt x="340" y="3"/>
                  </a:lnTo>
                  <a:lnTo>
                    <a:pt x="316" y="6"/>
                  </a:lnTo>
                  <a:lnTo>
                    <a:pt x="293" y="8"/>
                  </a:lnTo>
                  <a:lnTo>
                    <a:pt x="269" y="11"/>
                  </a:lnTo>
                  <a:lnTo>
                    <a:pt x="246" y="14"/>
                  </a:lnTo>
                  <a:lnTo>
                    <a:pt x="221" y="18"/>
                  </a:lnTo>
                  <a:lnTo>
                    <a:pt x="198" y="22"/>
                  </a:lnTo>
                  <a:lnTo>
                    <a:pt x="174" y="25"/>
                  </a:lnTo>
                  <a:lnTo>
                    <a:pt x="151" y="29"/>
                  </a:lnTo>
                  <a:lnTo>
                    <a:pt x="127" y="33"/>
                  </a:lnTo>
                  <a:lnTo>
                    <a:pt x="104" y="37"/>
                  </a:lnTo>
                  <a:lnTo>
                    <a:pt x="80" y="41"/>
                  </a:lnTo>
                  <a:lnTo>
                    <a:pt x="57" y="45"/>
                  </a:lnTo>
                  <a:lnTo>
                    <a:pt x="32" y="48"/>
                  </a:lnTo>
                  <a:lnTo>
                    <a:pt x="9" y="52"/>
                  </a:lnTo>
                  <a:lnTo>
                    <a:pt x="6" y="54"/>
                  </a:lnTo>
                  <a:lnTo>
                    <a:pt x="2" y="56"/>
                  </a:lnTo>
                  <a:lnTo>
                    <a:pt x="0" y="59"/>
                  </a:lnTo>
                  <a:lnTo>
                    <a:pt x="2" y="60"/>
                  </a:lnTo>
                  <a:lnTo>
                    <a:pt x="27" y="57"/>
                  </a:lnTo>
                  <a:lnTo>
                    <a:pt x="50" y="55"/>
                  </a:lnTo>
                  <a:lnTo>
                    <a:pt x="74" y="53"/>
                  </a:lnTo>
                  <a:lnTo>
                    <a:pt x="98" y="49"/>
                  </a:lnTo>
                  <a:lnTo>
                    <a:pt x="121" y="45"/>
                  </a:lnTo>
                  <a:lnTo>
                    <a:pt x="145" y="41"/>
                  </a:lnTo>
                  <a:lnTo>
                    <a:pt x="168" y="37"/>
                  </a:lnTo>
                  <a:lnTo>
                    <a:pt x="193" y="32"/>
                  </a:lnTo>
                  <a:lnTo>
                    <a:pt x="217" y="29"/>
                  </a:lnTo>
                  <a:lnTo>
                    <a:pt x="240" y="24"/>
                  </a:lnTo>
                  <a:lnTo>
                    <a:pt x="264" y="19"/>
                  </a:lnTo>
                  <a:lnTo>
                    <a:pt x="287" y="16"/>
                  </a:lnTo>
                  <a:lnTo>
                    <a:pt x="311" y="12"/>
                  </a:lnTo>
                  <a:lnTo>
                    <a:pt x="336" y="9"/>
                  </a:lnTo>
                  <a:lnTo>
                    <a:pt x="359" y="7"/>
                  </a:lnTo>
                  <a:lnTo>
                    <a:pt x="383" y="4"/>
                  </a:lnTo>
                  <a:lnTo>
                    <a:pt x="385" y="3"/>
                  </a:lnTo>
                  <a:lnTo>
                    <a:pt x="387" y="2"/>
                  </a:lnTo>
                  <a:lnTo>
                    <a:pt x="389" y="1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954" y="2749"/>
              <a:ext cx="257" cy="76"/>
            </a:xfrm>
            <a:custGeom>
              <a:avLst/>
              <a:gdLst>
                <a:gd name="T0" fmla="*/ 496 w 514"/>
                <a:gd name="T1" fmla="*/ 5 h 152"/>
                <a:gd name="T2" fmla="*/ 464 w 514"/>
                <a:gd name="T3" fmla="*/ 15 h 152"/>
                <a:gd name="T4" fmla="*/ 432 w 514"/>
                <a:gd name="T5" fmla="*/ 24 h 152"/>
                <a:gd name="T6" fmla="*/ 401 w 514"/>
                <a:gd name="T7" fmla="*/ 35 h 152"/>
                <a:gd name="T8" fmla="*/ 369 w 514"/>
                <a:gd name="T9" fmla="*/ 43 h 152"/>
                <a:gd name="T10" fmla="*/ 336 w 514"/>
                <a:gd name="T11" fmla="*/ 52 h 152"/>
                <a:gd name="T12" fmla="*/ 304 w 514"/>
                <a:gd name="T13" fmla="*/ 60 h 152"/>
                <a:gd name="T14" fmla="*/ 272 w 514"/>
                <a:gd name="T15" fmla="*/ 67 h 152"/>
                <a:gd name="T16" fmla="*/ 241 w 514"/>
                <a:gd name="T17" fmla="*/ 74 h 152"/>
                <a:gd name="T18" fmla="*/ 210 w 514"/>
                <a:gd name="T19" fmla="*/ 80 h 152"/>
                <a:gd name="T20" fmla="*/ 179 w 514"/>
                <a:gd name="T21" fmla="*/ 85 h 152"/>
                <a:gd name="T22" fmla="*/ 147 w 514"/>
                <a:gd name="T23" fmla="*/ 92 h 152"/>
                <a:gd name="T24" fmla="*/ 116 w 514"/>
                <a:gd name="T25" fmla="*/ 100 h 152"/>
                <a:gd name="T26" fmla="*/ 85 w 514"/>
                <a:gd name="T27" fmla="*/ 108 h 152"/>
                <a:gd name="T28" fmla="*/ 55 w 514"/>
                <a:gd name="T29" fmla="*/ 118 h 152"/>
                <a:gd name="T30" fmla="*/ 25 w 514"/>
                <a:gd name="T31" fmla="*/ 128 h 152"/>
                <a:gd name="T32" fmla="*/ 6 w 514"/>
                <a:gd name="T33" fmla="*/ 138 h 152"/>
                <a:gd name="T34" fmla="*/ 0 w 514"/>
                <a:gd name="T35" fmla="*/ 151 h 152"/>
                <a:gd name="T36" fmla="*/ 23 w 514"/>
                <a:gd name="T37" fmla="*/ 149 h 152"/>
                <a:gd name="T38" fmla="*/ 59 w 514"/>
                <a:gd name="T39" fmla="*/ 139 h 152"/>
                <a:gd name="T40" fmla="*/ 93 w 514"/>
                <a:gd name="T41" fmla="*/ 130 h 152"/>
                <a:gd name="T42" fmla="*/ 128 w 514"/>
                <a:gd name="T43" fmla="*/ 121 h 152"/>
                <a:gd name="T44" fmla="*/ 164 w 514"/>
                <a:gd name="T45" fmla="*/ 111 h 152"/>
                <a:gd name="T46" fmla="*/ 198 w 514"/>
                <a:gd name="T47" fmla="*/ 101 h 152"/>
                <a:gd name="T48" fmla="*/ 233 w 514"/>
                <a:gd name="T49" fmla="*/ 91 h 152"/>
                <a:gd name="T50" fmla="*/ 267 w 514"/>
                <a:gd name="T51" fmla="*/ 82 h 152"/>
                <a:gd name="T52" fmla="*/ 298 w 514"/>
                <a:gd name="T53" fmla="*/ 74 h 152"/>
                <a:gd name="T54" fmla="*/ 327 w 514"/>
                <a:gd name="T55" fmla="*/ 66 h 152"/>
                <a:gd name="T56" fmla="*/ 355 w 514"/>
                <a:gd name="T57" fmla="*/ 58 h 152"/>
                <a:gd name="T58" fmla="*/ 383 w 514"/>
                <a:gd name="T59" fmla="*/ 50 h 152"/>
                <a:gd name="T60" fmla="*/ 410 w 514"/>
                <a:gd name="T61" fmla="*/ 40 h 152"/>
                <a:gd name="T62" fmla="*/ 438 w 514"/>
                <a:gd name="T63" fmla="*/ 31 h 152"/>
                <a:gd name="T64" fmla="*/ 466 w 514"/>
                <a:gd name="T65" fmla="*/ 22 h 152"/>
                <a:gd name="T66" fmla="*/ 493 w 514"/>
                <a:gd name="T67" fmla="*/ 13 h 152"/>
                <a:gd name="T68" fmla="*/ 509 w 514"/>
                <a:gd name="T69" fmla="*/ 6 h 152"/>
                <a:gd name="T70" fmla="*/ 514 w 514"/>
                <a:gd name="T71" fmla="*/ 1 h 152"/>
                <a:gd name="T72" fmla="*/ 512 w 514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4" h="152">
                  <a:moveTo>
                    <a:pt x="512" y="0"/>
                  </a:moveTo>
                  <a:lnTo>
                    <a:pt x="496" y="5"/>
                  </a:lnTo>
                  <a:lnTo>
                    <a:pt x="481" y="10"/>
                  </a:lnTo>
                  <a:lnTo>
                    <a:pt x="464" y="15"/>
                  </a:lnTo>
                  <a:lnTo>
                    <a:pt x="448" y="20"/>
                  </a:lnTo>
                  <a:lnTo>
                    <a:pt x="432" y="24"/>
                  </a:lnTo>
                  <a:lnTo>
                    <a:pt x="416" y="29"/>
                  </a:lnTo>
                  <a:lnTo>
                    <a:pt x="401" y="35"/>
                  </a:lnTo>
                  <a:lnTo>
                    <a:pt x="385" y="38"/>
                  </a:lnTo>
                  <a:lnTo>
                    <a:pt x="369" y="43"/>
                  </a:lnTo>
                  <a:lnTo>
                    <a:pt x="353" y="47"/>
                  </a:lnTo>
                  <a:lnTo>
                    <a:pt x="336" y="52"/>
                  </a:lnTo>
                  <a:lnTo>
                    <a:pt x="320" y="55"/>
                  </a:lnTo>
                  <a:lnTo>
                    <a:pt x="304" y="60"/>
                  </a:lnTo>
                  <a:lnTo>
                    <a:pt x="288" y="63"/>
                  </a:lnTo>
                  <a:lnTo>
                    <a:pt x="272" y="67"/>
                  </a:lnTo>
                  <a:lnTo>
                    <a:pt x="256" y="70"/>
                  </a:lnTo>
                  <a:lnTo>
                    <a:pt x="241" y="74"/>
                  </a:lnTo>
                  <a:lnTo>
                    <a:pt x="226" y="76"/>
                  </a:lnTo>
                  <a:lnTo>
                    <a:pt x="210" y="80"/>
                  </a:lnTo>
                  <a:lnTo>
                    <a:pt x="195" y="83"/>
                  </a:lnTo>
                  <a:lnTo>
                    <a:pt x="179" y="85"/>
                  </a:lnTo>
                  <a:lnTo>
                    <a:pt x="164" y="89"/>
                  </a:lnTo>
                  <a:lnTo>
                    <a:pt x="147" y="92"/>
                  </a:lnTo>
                  <a:lnTo>
                    <a:pt x="132" y="96"/>
                  </a:lnTo>
                  <a:lnTo>
                    <a:pt x="116" y="100"/>
                  </a:lnTo>
                  <a:lnTo>
                    <a:pt x="101" y="104"/>
                  </a:lnTo>
                  <a:lnTo>
                    <a:pt x="85" y="108"/>
                  </a:lnTo>
                  <a:lnTo>
                    <a:pt x="70" y="113"/>
                  </a:lnTo>
                  <a:lnTo>
                    <a:pt x="55" y="118"/>
                  </a:lnTo>
                  <a:lnTo>
                    <a:pt x="40" y="122"/>
                  </a:lnTo>
                  <a:lnTo>
                    <a:pt x="25" y="128"/>
                  </a:lnTo>
                  <a:lnTo>
                    <a:pt x="11" y="134"/>
                  </a:lnTo>
                  <a:lnTo>
                    <a:pt x="6" y="138"/>
                  </a:lnTo>
                  <a:lnTo>
                    <a:pt x="1" y="144"/>
                  </a:lnTo>
                  <a:lnTo>
                    <a:pt x="0" y="151"/>
                  </a:lnTo>
                  <a:lnTo>
                    <a:pt x="6" y="152"/>
                  </a:lnTo>
                  <a:lnTo>
                    <a:pt x="23" y="149"/>
                  </a:lnTo>
                  <a:lnTo>
                    <a:pt x="40" y="144"/>
                  </a:lnTo>
                  <a:lnTo>
                    <a:pt x="59" y="139"/>
                  </a:lnTo>
                  <a:lnTo>
                    <a:pt x="76" y="135"/>
                  </a:lnTo>
                  <a:lnTo>
                    <a:pt x="93" y="130"/>
                  </a:lnTo>
                  <a:lnTo>
                    <a:pt x="111" y="126"/>
                  </a:lnTo>
                  <a:lnTo>
                    <a:pt x="128" y="121"/>
                  </a:lnTo>
                  <a:lnTo>
                    <a:pt x="145" y="116"/>
                  </a:lnTo>
                  <a:lnTo>
                    <a:pt x="164" y="111"/>
                  </a:lnTo>
                  <a:lnTo>
                    <a:pt x="181" y="106"/>
                  </a:lnTo>
                  <a:lnTo>
                    <a:pt x="198" y="101"/>
                  </a:lnTo>
                  <a:lnTo>
                    <a:pt x="215" y="96"/>
                  </a:lnTo>
                  <a:lnTo>
                    <a:pt x="233" y="91"/>
                  </a:lnTo>
                  <a:lnTo>
                    <a:pt x="250" y="86"/>
                  </a:lnTo>
                  <a:lnTo>
                    <a:pt x="267" y="82"/>
                  </a:lnTo>
                  <a:lnTo>
                    <a:pt x="285" y="77"/>
                  </a:lnTo>
                  <a:lnTo>
                    <a:pt x="298" y="74"/>
                  </a:lnTo>
                  <a:lnTo>
                    <a:pt x="313" y="70"/>
                  </a:lnTo>
                  <a:lnTo>
                    <a:pt x="327" y="66"/>
                  </a:lnTo>
                  <a:lnTo>
                    <a:pt x="341" y="62"/>
                  </a:lnTo>
                  <a:lnTo>
                    <a:pt x="355" y="58"/>
                  </a:lnTo>
                  <a:lnTo>
                    <a:pt x="369" y="54"/>
                  </a:lnTo>
                  <a:lnTo>
                    <a:pt x="383" y="50"/>
                  </a:lnTo>
                  <a:lnTo>
                    <a:pt x="396" y="45"/>
                  </a:lnTo>
                  <a:lnTo>
                    <a:pt x="410" y="40"/>
                  </a:lnTo>
                  <a:lnTo>
                    <a:pt x="424" y="36"/>
                  </a:lnTo>
                  <a:lnTo>
                    <a:pt x="438" y="31"/>
                  </a:lnTo>
                  <a:lnTo>
                    <a:pt x="452" y="26"/>
                  </a:lnTo>
                  <a:lnTo>
                    <a:pt x="466" y="22"/>
                  </a:lnTo>
                  <a:lnTo>
                    <a:pt x="479" y="17"/>
                  </a:lnTo>
                  <a:lnTo>
                    <a:pt x="493" y="13"/>
                  </a:lnTo>
                  <a:lnTo>
                    <a:pt x="507" y="8"/>
                  </a:lnTo>
                  <a:lnTo>
                    <a:pt x="509" y="6"/>
                  </a:lnTo>
                  <a:lnTo>
                    <a:pt x="513" y="3"/>
                  </a:lnTo>
                  <a:lnTo>
                    <a:pt x="514" y="1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1246" y="2704"/>
              <a:ext cx="37" cy="37"/>
            </a:xfrm>
            <a:custGeom>
              <a:avLst/>
              <a:gdLst>
                <a:gd name="T0" fmla="*/ 7 w 75"/>
                <a:gd name="T1" fmla="*/ 16 h 74"/>
                <a:gd name="T2" fmla="*/ 20 w 75"/>
                <a:gd name="T3" fmla="*/ 13 h 74"/>
                <a:gd name="T4" fmla="*/ 32 w 75"/>
                <a:gd name="T5" fmla="*/ 10 h 74"/>
                <a:gd name="T6" fmla="*/ 45 w 75"/>
                <a:gd name="T7" fmla="*/ 9 h 74"/>
                <a:gd name="T8" fmla="*/ 61 w 75"/>
                <a:gd name="T9" fmla="*/ 14 h 74"/>
                <a:gd name="T10" fmla="*/ 68 w 75"/>
                <a:gd name="T11" fmla="*/ 28 h 74"/>
                <a:gd name="T12" fmla="*/ 60 w 75"/>
                <a:gd name="T13" fmla="*/ 42 h 74"/>
                <a:gd name="T14" fmla="*/ 50 w 75"/>
                <a:gd name="T15" fmla="*/ 49 h 74"/>
                <a:gd name="T16" fmla="*/ 38 w 75"/>
                <a:gd name="T17" fmla="*/ 54 h 74"/>
                <a:gd name="T18" fmla="*/ 24 w 75"/>
                <a:gd name="T19" fmla="*/ 60 h 74"/>
                <a:gd name="T20" fmla="*/ 11 w 75"/>
                <a:gd name="T21" fmla="*/ 60 h 74"/>
                <a:gd name="T22" fmla="*/ 15 w 75"/>
                <a:gd name="T23" fmla="*/ 51 h 74"/>
                <a:gd name="T24" fmla="*/ 25 w 75"/>
                <a:gd name="T25" fmla="*/ 45 h 74"/>
                <a:gd name="T26" fmla="*/ 36 w 75"/>
                <a:gd name="T27" fmla="*/ 42 h 74"/>
                <a:gd name="T28" fmla="*/ 43 w 75"/>
                <a:gd name="T29" fmla="*/ 37 h 74"/>
                <a:gd name="T30" fmla="*/ 43 w 75"/>
                <a:gd name="T31" fmla="*/ 30 h 74"/>
                <a:gd name="T32" fmla="*/ 35 w 75"/>
                <a:gd name="T33" fmla="*/ 29 h 74"/>
                <a:gd name="T34" fmla="*/ 21 w 75"/>
                <a:gd name="T35" fmla="*/ 34 h 74"/>
                <a:gd name="T36" fmla="*/ 9 w 75"/>
                <a:gd name="T37" fmla="*/ 44 h 74"/>
                <a:gd name="T38" fmla="*/ 4 w 75"/>
                <a:gd name="T39" fmla="*/ 58 h 74"/>
                <a:gd name="T40" fmla="*/ 8 w 75"/>
                <a:gd name="T41" fmla="*/ 70 h 74"/>
                <a:gd name="T42" fmla="*/ 17 w 75"/>
                <a:gd name="T43" fmla="*/ 74 h 74"/>
                <a:gd name="T44" fmla="*/ 30 w 75"/>
                <a:gd name="T45" fmla="*/ 70 h 74"/>
                <a:gd name="T46" fmla="*/ 42 w 75"/>
                <a:gd name="T47" fmla="*/ 63 h 74"/>
                <a:gd name="T48" fmla="*/ 53 w 75"/>
                <a:gd name="T49" fmla="*/ 58 h 74"/>
                <a:gd name="T50" fmla="*/ 65 w 75"/>
                <a:gd name="T51" fmla="*/ 49 h 74"/>
                <a:gd name="T52" fmla="*/ 73 w 75"/>
                <a:gd name="T53" fmla="*/ 36 h 74"/>
                <a:gd name="T54" fmla="*/ 75 w 75"/>
                <a:gd name="T55" fmla="*/ 21 h 74"/>
                <a:gd name="T56" fmla="*/ 67 w 75"/>
                <a:gd name="T57" fmla="*/ 6 h 74"/>
                <a:gd name="T58" fmla="*/ 50 w 75"/>
                <a:gd name="T59" fmla="*/ 0 h 74"/>
                <a:gd name="T60" fmla="*/ 28 w 75"/>
                <a:gd name="T61" fmla="*/ 4 h 74"/>
                <a:gd name="T62" fmla="*/ 9 w 75"/>
                <a:gd name="T63" fmla="*/ 10 h 74"/>
                <a:gd name="T64" fmla="*/ 0 w 75"/>
                <a:gd name="T65" fmla="*/ 15 h 74"/>
                <a:gd name="T66" fmla="*/ 0 w 75"/>
                <a:gd name="T67" fmla="*/ 17 h 74"/>
                <a:gd name="T68" fmla="*/ 1 w 75"/>
                <a:gd name="T6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74">
                  <a:moveTo>
                    <a:pt x="1" y="19"/>
                  </a:moveTo>
                  <a:lnTo>
                    <a:pt x="7" y="16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7" y="10"/>
                  </a:lnTo>
                  <a:lnTo>
                    <a:pt x="32" y="10"/>
                  </a:lnTo>
                  <a:lnTo>
                    <a:pt x="39" y="9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61" y="14"/>
                  </a:lnTo>
                  <a:lnTo>
                    <a:pt x="67" y="20"/>
                  </a:lnTo>
                  <a:lnTo>
                    <a:pt x="68" y="28"/>
                  </a:lnTo>
                  <a:lnTo>
                    <a:pt x="64" y="37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8" y="54"/>
                  </a:lnTo>
                  <a:lnTo>
                    <a:pt x="31" y="58"/>
                  </a:lnTo>
                  <a:lnTo>
                    <a:pt x="24" y="60"/>
                  </a:lnTo>
                  <a:lnTo>
                    <a:pt x="16" y="61"/>
                  </a:lnTo>
                  <a:lnTo>
                    <a:pt x="11" y="60"/>
                  </a:lnTo>
                  <a:lnTo>
                    <a:pt x="12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5" y="45"/>
                  </a:lnTo>
                  <a:lnTo>
                    <a:pt x="30" y="43"/>
                  </a:lnTo>
                  <a:lnTo>
                    <a:pt x="36" y="42"/>
                  </a:lnTo>
                  <a:lnTo>
                    <a:pt x="42" y="39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2" y="29"/>
                  </a:lnTo>
                  <a:lnTo>
                    <a:pt x="35" y="29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4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4" y="58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2" y="73"/>
                  </a:lnTo>
                  <a:lnTo>
                    <a:pt x="17" y="74"/>
                  </a:lnTo>
                  <a:lnTo>
                    <a:pt x="24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2" y="63"/>
                  </a:lnTo>
                  <a:lnTo>
                    <a:pt x="46" y="61"/>
                  </a:lnTo>
                  <a:lnTo>
                    <a:pt x="53" y="58"/>
                  </a:lnTo>
                  <a:lnTo>
                    <a:pt x="59" y="53"/>
                  </a:lnTo>
                  <a:lnTo>
                    <a:pt x="65" y="49"/>
                  </a:lnTo>
                  <a:lnTo>
                    <a:pt x="69" y="43"/>
                  </a:lnTo>
                  <a:lnTo>
                    <a:pt x="73" y="36"/>
                  </a:lnTo>
                  <a:lnTo>
                    <a:pt x="75" y="29"/>
                  </a:lnTo>
                  <a:lnTo>
                    <a:pt x="75" y="21"/>
                  </a:lnTo>
                  <a:lnTo>
                    <a:pt x="73" y="14"/>
                  </a:lnTo>
                  <a:lnTo>
                    <a:pt x="67" y="6"/>
                  </a:lnTo>
                  <a:lnTo>
                    <a:pt x="59" y="1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8205832" y="4918996"/>
            <a:ext cx="699446" cy="932595"/>
            <a:chOff x="7086600" y="4400385"/>
            <a:chExt cx="1108953" cy="1478604"/>
          </a:xfrm>
        </p:grpSpPr>
        <p:sp>
          <p:nvSpPr>
            <p:cNvPr id="73" name="한쪽 모서리가 잘린 사각형 72"/>
            <p:cNvSpPr/>
            <p:nvPr/>
          </p:nvSpPr>
          <p:spPr>
            <a:xfrm>
              <a:off x="7086600" y="4400385"/>
              <a:ext cx="1108953" cy="147860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altLang="ko-KR" sz="1400" dirty="0" smtClean="0"/>
                <a:t>SIM</a:t>
              </a: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227650" y="4954862"/>
              <a:ext cx="826851" cy="82685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417705" y="179581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Relay</a:t>
            </a:r>
            <a:endParaRPr lang="ko-KR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969149" y="60377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PC</a:t>
            </a:r>
            <a:endParaRPr lang="ko-KR" alt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742857" y="6037761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Phone</a:t>
            </a:r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8318657" y="5038524"/>
            <a:ext cx="359517" cy="492820"/>
            <a:chOff x="6184852" y="4598903"/>
            <a:chExt cx="359517" cy="492820"/>
          </a:xfrm>
        </p:grpSpPr>
        <p:sp>
          <p:nvSpPr>
            <p:cNvPr id="139" name="모서리가 둥근 직사각형 138"/>
            <p:cNvSpPr/>
            <p:nvPr/>
          </p:nvSpPr>
          <p:spPr>
            <a:xfrm>
              <a:off x="6184852" y="4784334"/>
              <a:ext cx="359517" cy="3073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0" name="Freeform 73"/>
            <p:cNvSpPr>
              <a:spLocks/>
            </p:cNvSpPr>
            <p:nvPr/>
          </p:nvSpPr>
          <p:spPr bwMode="auto">
            <a:xfrm>
              <a:off x="6240961" y="4598903"/>
              <a:ext cx="247298" cy="194140"/>
            </a:xfrm>
            <a:custGeom>
              <a:avLst/>
              <a:gdLst>
                <a:gd name="T0" fmla="*/ 374 w 428"/>
                <a:gd name="T1" fmla="*/ 242 h 336"/>
                <a:gd name="T2" fmla="*/ 374 w 428"/>
                <a:gd name="T3" fmla="*/ 222 h 336"/>
                <a:gd name="T4" fmla="*/ 368 w 428"/>
                <a:gd name="T5" fmla="*/ 184 h 336"/>
                <a:gd name="T6" fmla="*/ 354 w 428"/>
                <a:gd name="T7" fmla="*/ 152 h 336"/>
                <a:gd name="T8" fmla="*/ 336 w 428"/>
                <a:gd name="T9" fmla="*/ 122 h 336"/>
                <a:gd name="T10" fmla="*/ 326 w 428"/>
                <a:gd name="T11" fmla="*/ 108 h 336"/>
                <a:gd name="T12" fmla="*/ 314 w 428"/>
                <a:gd name="T13" fmla="*/ 96 h 336"/>
                <a:gd name="T14" fmla="*/ 290 w 428"/>
                <a:gd name="T15" fmla="*/ 76 h 336"/>
                <a:gd name="T16" fmla="*/ 260 w 428"/>
                <a:gd name="T17" fmla="*/ 62 h 336"/>
                <a:gd name="T18" fmla="*/ 230 w 428"/>
                <a:gd name="T19" fmla="*/ 56 h 336"/>
                <a:gd name="T20" fmla="*/ 214 w 428"/>
                <a:gd name="T21" fmla="*/ 54 h 336"/>
                <a:gd name="T22" fmla="*/ 198 w 428"/>
                <a:gd name="T23" fmla="*/ 56 h 336"/>
                <a:gd name="T24" fmla="*/ 166 w 428"/>
                <a:gd name="T25" fmla="*/ 62 h 336"/>
                <a:gd name="T26" fmla="*/ 138 w 428"/>
                <a:gd name="T27" fmla="*/ 76 h 336"/>
                <a:gd name="T28" fmla="*/ 112 w 428"/>
                <a:gd name="T29" fmla="*/ 96 h 336"/>
                <a:gd name="T30" fmla="*/ 102 w 428"/>
                <a:gd name="T31" fmla="*/ 108 h 336"/>
                <a:gd name="T32" fmla="*/ 90 w 428"/>
                <a:gd name="T33" fmla="*/ 122 h 336"/>
                <a:gd name="T34" fmla="*/ 74 w 428"/>
                <a:gd name="T35" fmla="*/ 152 h 336"/>
                <a:gd name="T36" fmla="*/ 60 w 428"/>
                <a:gd name="T37" fmla="*/ 184 h 336"/>
                <a:gd name="T38" fmla="*/ 54 w 428"/>
                <a:gd name="T39" fmla="*/ 222 h 336"/>
                <a:gd name="T40" fmla="*/ 52 w 428"/>
                <a:gd name="T41" fmla="*/ 242 h 336"/>
                <a:gd name="T42" fmla="*/ 54 w 428"/>
                <a:gd name="T43" fmla="*/ 302 h 336"/>
                <a:gd name="T44" fmla="*/ 50 w 428"/>
                <a:gd name="T45" fmla="*/ 312 h 336"/>
                <a:gd name="T46" fmla="*/ 36 w 428"/>
                <a:gd name="T47" fmla="*/ 326 h 336"/>
                <a:gd name="T48" fmla="*/ 26 w 428"/>
                <a:gd name="T49" fmla="*/ 328 h 336"/>
                <a:gd name="T50" fmla="*/ 16 w 428"/>
                <a:gd name="T51" fmla="*/ 326 h 336"/>
                <a:gd name="T52" fmla="*/ 2 w 428"/>
                <a:gd name="T53" fmla="*/ 312 h 336"/>
                <a:gd name="T54" fmla="*/ 0 w 428"/>
                <a:gd name="T55" fmla="*/ 302 h 336"/>
                <a:gd name="T56" fmla="*/ 0 w 428"/>
                <a:gd name="T57" fmla="*/ 242 h 336"/>
                <a:gd name="T58" fmla="*/ 4 w 428"/>
                <a:gd name="T59" fmla="*/ 194 h 336"/>
                <a:gd name="T60" fmla="*/ 16 w 428"/>
                <a:gd name="T61" fmla="*/ 148 h 336"/>
                <a:gd name="T62" fmla="*/ 36 w 428"/>
                <a:gd name="T63" fmla="*/ 108 h 336"/>
                <a:gd name="T64" fmla="*/ 60 w 428"/>
                <a:gd name="T65" fmla="*/ 72 h 336"/>
                <a:gd name="T66" fmla="*/ 60 w 428"/>
                <a:gd name="T67" fmla="*/ 72 h 336"/>
                <a:gd name="T68" fmla="*/ 92 w 428"/>
                <a:gd name="T69" fmla="*/ 42 h 336"/>
                <a:gd name="T70" fmla="*/ 130 w 428"/>
                <a:gd name="T71" fmla="*/ 20 h 336"/>
                <a:gd name="T72" fmla="*/ 170 w 428"/>
                <a:gd name="T73" fmla="*/ 6 h 336"/>
                <a:gd name="T74" fmla="*/ 214 w 428"/>
                <a:gd name="T75" fmla="*/ 0 h 336"/>
                <a:gd name="T76" fmla="*/ 214 w 428"/>
                <a:gd name="T77" fmla="*/ 0 h 336"/>
                <a:gd name="T78" fmla="*/ 258 w 428"/>
                <a:gd name="T79" fmla="*/ 6 h 336"/>
                <a:gd name="T80" fmla="*/ 298 w 428"/>
                <a:gd name="T81" fmla="*/ 20 h 336"/>
                <a:gd name="T82" fmla="*/ 336 w 428"/>
                <a:gd name="T83" fmla="*/ 42 h 336"/>
                <a:gd name="T84" fmla="*/ 366 w 428"/>
                <a:gd name="T85" fmla="*/ 72 h 336"/>
                <a:gd name="T86" fmla="*/ 366 w 428"/>
                <a:gd name="T87" fmla="*/ 72 h 336"/>
                <a:gd name="T88" fmla="*/ 392 w 428"/>
                <a:gd name="T89" fmla="*/ 108 h 336"/>
                <a:gd name="T90" fmla="*/ 412 w 428"/>
                <a:gd name="T91" fmla="*/ 148 h 336"/>
                <a:gd name="T92" fmla="*/ 424 w 428"/>
                <a:gd name="T93" fmla="*/ 194 h 336"/>
                <a:gd name="T94" fmla="*/ 428 w 428"/>
                <a:gd name="T95" fmla="*/ 242 h 336"/>
                <a:gd name="T96" fmla="*/ 428 w 428"/>
                <a:gd name="T97" fmla="*/ 310 h 336"/>
                <a:gd name="T98" fmla="*/ 426 w 428"/>
                <a:gd name="T99" fmla="*/ 320 h 336"/>
                <a:gd name="T100" fmla="*/ 412 w 428"/>
                <a:gd name="T101" fmla="*/ 334 h 336"/>
                <a:gd name="T102" fmla="*/ 402 w 428"/>
                <a:gd name="T103" fmla="*/ 336 h 336"/>
                <a:gd name="T104" fmla="*/ 390 w 428"/>
                <a:gd name="T105" fmla="*/ 334 h 336"/>
                <a:gd name="T106" fmla="*/ 376 w 428"/>
                <a:gd name="T107" fmla="*/ 320 h 336"/>
                <a:gd name="T108" fmla="*/ 374 w 428"/>
                <a:gd name="T109" fmla="*/ 31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336">
                  <a:moveTo>
                    <a:pt x="374" y="310"/>
                  </a:moveTo>
                  <a:lnTo>
                    <a:pt x="374" y="242"/>
                  </a:lnTo>
                  <a:lnTo>
                    <a:pt x="374" y="242"/>
                  </a:lnTo>
                  <a:lnTo>
                    <a:pt x="374" y="222"/>
                  </a:lnTo>
                  <a:lnTo>
                    <a:pt x="372" y="204"/>
                  </a:lnTo>
                  <a:lnTo>
                    <a:pt x="368" y="184"/>
                  </a:lnTo>
                  <a:lnTo>
                    <a:pt x="362" y="168"/>
                  </a:lnTo>
                  <a:lnTo>
                    <a:pt x="354" y="152"/>
                  </a:lnTo>
                  <a:lnTo>
                    <a:pt x="346" y="136"/>
                  </a:lnTo>
                  <a:lnTo>
                    <a:pt x="336" y="122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26" y="108"/>
                  </a:lnTo>
                  <a:lnTo>
                    <a:pt x="314" y="96"/>
                  </a:lnTo>
                  <a:lnTo>
                    <a:pt x="302" y="86"/>
                  </a:lnTo>
                  <a:lnTo>
                    <a:pt x="290" y="76"/>
                  </a:lnTo>
                  <a:lnTo>
                    <a:pt x="276" y="68"/>
                  </a:lnTo>
                  <a:lnTo>
                    <a:pt x="260" y="62"/>
                  </a:lnTo>
                  <a:lnTo>
                    <a:pt x="246" y="58"/>
                  </a:lnTo>
                  <a:lnTo>
                    <a:pt x="230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198" y="56"/>
                  </a:lnTo>
                  <a:lnTo>
                    <a:pt x="182" y="58"/>
                  </a:lnTo>
                  <a:lnTo>
                    <a:pt x="166" y="62"/>
                  </a:lnTo>
                  <a:lnTo>
                    <a:pt x="152" y="68"/>
                  </a:lnTo>
                  <a:lnTo>
                    <a:pt x="138" y="76"/>
                  </a:lnTo>
                  <a:lnTo>
                    <a:pt x="126" y="86"/>
                  </a:lnTo>
                  <a:lnTo>
                    <a:pt x="112" y="96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90" y="122"/>
                  </a:lnTo>
                  <a:lnTo>
                    <a:pt x="82" y="136"/>
                  </a:lnTo>
                  <a:lnTo>
                    <a:pt x="74" y="152"/>
                  </a:lnTo>
                  <a:lnTo>
                    <a:pt x="66" y="168"/>
                  </a:lnTo>
                  <a:lnTo>
                    <a:pt x="60" y="184"/>
                  </a:lnTo>
                  <a:lnTo>
                    <a:pt x="56" y="204"/>
                  </a:lnTo>
                  <a:lnTo>
                    <a:pt x="54" y="222"/>
                  </a:lnTo>
                  <a:lnTo>
                    <a:pt x="52" y="242"/>
                  </a:lnTo>
                  <a:lnTo>
                    <a:pt x="52" y="242"/>
                  </a:lnTo>
                  <a:lnTo>
                    <a:pt x="52" y="302"/>
                  </a:lnTo>
                  <a:lnTo>
                    <a:pt x="54" y="302"/>
                  </a:lnTo>
                  <a:lnTo>
                    <a:pt x="54" y="302"/>
                  </a:lnTo>
                  <a:lnTo>
                    <a:pt x="50" y="312"/>
                  </a:lnTo>
                  <a:lnTo>
                    <a:pt x="46" y="320"/>
                  </a:lnTo>
                  <a:lnTo>
                    <a:pt x="36" y="326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26" y="328"/>
                  </a:lnTo>
                  <a:lnTo>
                    <a:pt x="16" y="326"/>
                  </a:lnTo>
                  <a:lnTo>
                    <a:pt x="8" y="320"/>
                  </a:lnTo>
                  <a:lnTo>
                    <a:pt x="2" y="312"/>
                  </a:lnTo>
                  <a:lnTo>
                    <a:pt x="0" y="302"/>
                  </a:lnTo>
                  <a:lnTo>
                    <a:pt x="0" y="302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18"/>
                  </a:lnTo>
                  <a:lnTo>
                    <a:pt x="4" y="194"/>
                  </a:lnTo>
                  <a:lnTo>
                    <a:pt x="8" y="170"/>
                  </a:lnTo>
                  <a:lnTo>
                    <a:pt x="16" y="148"/>
                  </a:lnTo>
                  <a:lnTo>
                    <a:pt x="24" y="128"/>
                  </a:lnTo>
                  <a:lnTo>
                    <a:pt x="36" y="108"/>
                  </a:lnTo>
                  <a:lnTo>
                    <a:pt x="48" y="9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76" y="56"/>
                  </a:lnTo>
                  <a:lnTo>
                    <a:pt x="92" y="42"/>
                  </a:lnTo>
                  <a:lnTo>
                    <a:pt x="110" y="30"/>
                  </a:lnTo>
                  <a:lnTo>
                    <a:pt x="130" y="20"/>
                  </a:lnTo>
                  <a:lnTo>
                    <a:pt x="148" y="12"/>
                  </a:lnTo>
                  <a:lnTo>
                    <a:pt x="170" y="6"/>
                  </a:lnTo>
                  <a:lnTo>
                    <a:pt x="192" y="2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36" y="2"/>
                  </a:lnTo>
                  <a:lnTo>
                    <a:pt x="258" y="6"/>
                  </a:lnTo>
                  <a:lnTo>
                    <a:pt x="278" y="12"/>
                  </a:lnTo>
                  <a:lnTo>
                    <a:pt x="298" y="20"/>
                  </a:lnTo>
                  <a:lnTo>
                    <a:pt x="318" y="30"/>
                  </a:lnTo>
                  <a:lnTo>
                    <a:pt x="336" y="42"/>
                  </a:lnTo>
                  <a:lnTo>
                    <a:pt x="352" y="56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80" y="90"/>
                  </a:lnTo>
                  <a:lnTo>
                    <a:pt x="392" y="108"/>
                  </a:lnTo>
                  <a:lnTo>
                    <a:pt x="404" y="128"/>
                  </a:lnTo>
                  <a:lnTo>
                    <a:pt x="412" y="148"/>
                  </a:lnTo>
                  <a:lnTo>
                    <a:pt x="418" y="170"/>
                  </a:lnTo>
                  <a:lnTo>
                    <a:pt x="424" y="194"/>
                  </a:lnTo>
                  <a:lnTo>
                    <a:pt x="428" y="218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6" y="320"/>
                  </a:lnTo>
                  <a:lnTo>
                    <a:pt x="420" y="328"/>
                  </a:lnTo>
                  <a:lnTo>
                    <a:pt x="412" y="334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402" y="336"/>
                  </a:lnTo>
                  <a:lnTo>
                    <a:pt x="390" y="334"/>
                  </a:lnTo>
                  <a:lnTo>
                    <a:pt x="382" y="328"/>
                  </a:lnTo>
                  <a:lnTo>
                    <a:pt x="376" y="320"/>
                  </a:lnTo>
                  <a:lnTo>
                    <a:pt x="374" y="310"/>
                  </a:lnTo>
                  <a:lnTo>
                    <a:pt x="374" y="3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1" name="Freeform 74"/>
            <p:cNvSpPr>
              <a:spLocks/>
            </p:cNvSpPr>
            <p:nvPr/>
          </p:nvSpPr>
          <p:spPr bwMode="auto">
            <a:xfrm>
              <a:off x="6326476" y="4861759"/>
              <a:ext cx="76269" cy="76269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30 w 132"/>
                <a:gd name="T5" fmla="*/ 78 h 132"/>
                <a:gd name="T6" fmla="*/ 126 w 132"/>
                <a:gd name="T7" fmla="*/ 92 h 132"/>
                <a:gd name="T8" fmla="*/ 120 w 132"/>
                <a:gd name="T9" fmla="*/ 102 h 132"/>
                <a:gd name="T10" fmla="*/ 112 w 132"/>
                <a:gd name="T11" fmla="*/ 112 h 132"/>
                <a:gd name="T12" fmla="*/ 102 w 132"/>
                <a:gd name="T13" fmla="*/ 120 h 132"/>
                <a:gd name="T14" fmla="*/ 92 w 132"/>
                <a:gd name="T15" fmla="*/ 126 h 132"/>
                <a:gd name="T16" fmla="*/ 78 w 132"/>
                <a:gd name="T17" fmla="*/ 130 h 132"/>
                <a:gd name="T18" fmla="*/ 66 w 132"/>
                <a:gd name="T19" fmla="*/ 132 h 132"/>
                <a:gd name="T20" fmla="*/ 66 w 132"/>
                <a:gd name="T21" fmla="*/ 132 h 132"/>
                <a:gd name="T22" fmla="*/ 52 w 132"/>
                <a:gd name="T23" fmla="*/ 130 h 132"/>
                <a:gd name="T24" fmla="*/ 40 w 132"/>
                <a:gd name="T25" fmla="*/ 126 h 132"/>
                <a:gd name="T26" fmla="*/ 28 w 132"/>
                <a:gd name="T27" fmla="*/ 120 h 132"/>
                <a:gd name="T28" fmla="*/ 20 w 132"/>
                <a:gd name="T29" fmla="*/ 112 h 132"/>
                <a:gd name="T30" fmla="*/ 12 w 132"/>
                <a:gd name="T31" fmla="*/ 102 h 132"/>
                <a:gd name="T32" fmla="*/ 6 w 132"/>
                <a:gd name="T33" fmla="*/ 92 h 132"/>
                <a:gd name="T34" fmla="*/ 2 w 132"/>
                <a:gd name="T35" fmla="*/ 78 h 132"/>
                <a:gd name="T36" fmla="*/ 0 w 132"/>
                <a:gd name="T37" fmla="*/ 66 h 132"/>
                <a:gd name="T38" fmla="*/ 0 w 132"/>
                <a:gd name="T39" fmla="*/ 66 h 132"/>
                <a:gd name="T40" fmla="*/ 2 w 132"/>
                <a:gd name="T41" fmla="*/ 52 h 132"/>
                <a:gd name="T42" fmla="*/ 6 w 132"/>
                <a:gd name="T43" fmla="*/ 40 h 132"/>
                <a:gd name="T44" fmla="*/ 12 w 132"/>
                <a:gd name="T45" fmla="*/ 30 h 132"/>
                <a:gd name="T46" fmla="*/ 20 w 132"/>
                <a:gd name="T47" fmla="*/ 20 h 132"/>
                <a:gd name="T48" fmla="*/ 28 w 132"/>
                <a:gd name="T49" fmla="*/ 12 h 132"/>
                <a:gd name="T50" fmla="*/ 40 w 132"/>
                <a:gd name="T51" fmla="*/ 6 h 132"/>
                <a:gd name="T52" fmla="*/ 52 w 132"/>
                <a:gd name="T53" fmla="*/ 2 h 132"/>
                <a:gd name="T54" fmla="*/ 66 w 132"/>
                <a:gd name="T55" fmla="*/ 0 h 132"/>
                <a:gd name="T56" fmla="*/ 66 w 132"/>
                <a:gd name="T57" fmla="*/ 0 h 132"/>
                <a:gd name="T58" fmla="*/ 78 w 132"/>
                <a:gd name="T59" fmla="*/ 2 h 132"/>
                <a:gd name="T60" fmla="*/ 92 w 132"/>
                <a:gd name="T61" fmla="*/ 6 h 132"/>
                <a:gd name="T62" fmla="*/ 102 w 132"/>
                <a:gd name="T63" fmla="*/ 12 h 132"/>
                <a:gd name="T64" fmla="*/ 112 w 132"/>
                <a:gd name="T65" fmla="*/ 20 h 132"/>
                <a:gd name="T66" fmla="*/ 120 w 132"/>
                <a:gd name="T67" fmla="*/ 30 h 132"/>
                <a:gd name="T68" fmla="*/ 126 w 132"/>
                <a:gd name="T69" fmla="*/ 40 h 132"/>
                <a:gd name="T70" fmla="*/ 130 w 132"/>
                <a:gd name="T71" fmla="*/ 52 h 132"/>
                <a:gd name="T72" fmla="*/ 132 w 132"/>
                <a:gd name="T73" fmla="*/ 66 h 132"/>
                <a:gd name="T74" fmla="*/ 132 w 132"/>
                <a:gd name="T75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Freeform 75"/>
            <p:cNvSpPr>
              <a:spLocks/>
            </p:cNvSpPr>
            <p:nvPr/>
          </p:nvSpPr>
          <p:spPr bwMode="auto">
            <a:xfrm>
              <a:off x="6346698" y="4899893"/>
              <a:ext cx="35824" cy="129427"/>
            </a:xfrm>
            <a:custGeom>
              <a:avLst/>
              <a:gdLst>
                <a:gd name="T0" fmla="*/ 0 w 62"/>
                <a:gd name="T1" fmla="*/ 192 h 224"/>
                <a:gd name="T2" fmla="*/ 0 w 62"/>
                <a:gd name="T3" fmla="*/ 30 h 224"/>
                <a:gd name="T4" fmla="*/ 0 w 62"/>
                <a:gd name="T5" fmla="*/ 30 h 224"/>
                <a:gd name="T6" fmla="*/ 2 w 62"/>
                <a:gd name="T7" fmla="*/ 24 h 224"/>
                <a:gd name="T8" fmla="*/ 4 w 62"/>
                <a:gd name="T9" fmla="*/ 18 h 224"/>
                <a:gd name="T10" fmla="*/ 10 w 62"/>
                <a:gd name="T11" fmla="*/ 10 h 224"/>
                <a:gd name="T12" fmla="*/ 20 w 62"/>
                <a:gd name="T13" fmla="*/ 2 h 224"/>
                <a:gd name="T14" fmla="*/ 26 w 62"/>
                <a:gd name="T15" fmla="*/ 0 h 224"/>
                <a:gd name="T16" fmla="*/ 32 w 62"/>
                <a:gd name="T17" fmla="*/ 0 h 224"/>
                <a:gd name="T18" fmla="*/ 32 w 62"/>
                <a:gd name="T19" fmla="*/ 0 h 224"/>
                <a:gd name="T20" fmla="*/ 32 w 62"/>
                <a:gd name="T21" fmla="*/ 0 h 224"/>
                <a:gd name="T22" fmla="*/ 38 w 62"/>
                <a:gd name="T23" fmla="*/ 0 h 224"/>
                <a:gd name="T24" fmla="*/ 44 w 62"/>
                <a:gd name="T25" fmla="*/ 2 h 224"/>
                <a:gd name="T26" fmla="*/ 54 w 62"/>
                <a:gd name="T27" fmla="*/ 10 h 224"/>
                <a:gd name="T28" fmla="*/ 60 w 62"/>
                <a:gd name="T29" fmla="*/ 18 h 224"/>
                <a:gd name="T30" fmla="*/ 62 w 62"/>
                <a:gd name="T31" fmla="*/ 24 h 224"/>
                <a:gd name="T32" fmla="*/ 62 w 62"/>
                <a:gd name="T33" fmla="*/ 30 h 224"/>
                <a:gd name="T34" fmla="*/ 62 w 62"/>
                <a:gd name="T35" fmla="*/ 30 h 224"/>
                <a:gd name="T36" fmla="*/ 62 w 62"/>
                <a:gd name="T37" fmla="*/ 192 h 224"/>
                <a:gd name="T38" fmla="*/ 62 w 62"/>
                <a:gd name="T39" fmla="*/ 192 h 224"/>
                <a:gd name="T40" fmla="*/ 62 w 62"/>
                <a:gd name="T41" fmla="*/ 200 h 224"/>
                <a:gd name="T42" fmla="*/ 60 w 62"/>
                <a:gd name="T43" fmla="*/ 204 h 224"/>
                <a:gd name="T44" fmla="*/ 54 w 62"/>
                <a:gd name="T45" fmla="*/ 214 h 224"/>
                <a:gd name="T46" fmla="*/ 44 w 62"/>
                <a:gd name="T47" fmla="*/ 222 h 224"/>
                <a:gd name="T48" fmla="*/ 38 w 62"/>
                <a:gd name="T49" fmla="*/ 224 h 224"/>
                <a:gd name="T50" fmla="*/ 32 w 62"/>
                <a:gd name="T51" fmla="*/ 224 h 224"/>
                <a:gd name="T52" fmla="*/ 32 w 62"/>
                <a:gd name="T53" fmla="*/ 224 h 224"/>
                <a:gd name="T54" fmla="*/ 32 w 62"/>
                <a:gd name="T55" fmla="*/ 224 h 224"/>
                <a:gd name="T56" fmla="*/ 26 w 62"/>
                <a:gd name="T57" fmla="*/ 224 h 224"/>
                <a:gd name="T58" fmla="*/ 20 w 62"/>
                <a:gd name="T59" fmla="*/ 222 h 224"/>
                <a:gd name="T60" fmla="*/ 10 w 62"/>
                <a:gd name="T61" fmla="*/ 214 h 224"/>
                <a:gd name="T62" fmla="*/ 4 w 62"/>
                <a:gd name="T63" fmla="*/ 204 h 224"/>
                <a:gd name="T64" fmla="*/ 2 w 62"/>
                <a:gd name="T65" fmla="*/ 200 h 224"/>
                <a:gd name="T66" fmla="*/ 0 w 62"/>
                <a:gd name="T67" fmla="*/ 192 h 224"/>
                <a:gd name="T68" fmla="*/ 0 w 62"/>
                <a:gd name="T69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4">
                  <a:moveTo>
                    <a:pt x="0" y="192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0" y="18"/>
                  </a:lnTo>
                  <a:lnTo>
                    <a:pt x="62" y="24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0" y="204"/>
                  </a:lnTo>
                  <a:lnTo>
                    <a:pt x="54" y="214"/>
                  </a:lnTo>
                  <a:lnTo>
                    <a:pt x="44" y="222"/>
                  </a:lnTo>
                  <a:lnTo>
                    <a:pt x="38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26" y="224"/>
                  </a:lnTo>
                  <a:lnTo>
                    <a:pt x="20" y="222"/>
                  </a:lnTo>
                  <a:lnTo>
                    <a:pt x="10" y="214"/>
                  </a:lnTo>
                  <a:lnTo>
                    <a:pt x="4" y="204"/>
                  </a:lnTo>
                  <a:lnTo>
                    <a:pt x="2" y="200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43" name="Group 78"/>
          <p:cNvGrpSpPr>
            <a:grpSpLocks noChangeAspect="1"/>
          </p:cNvGrpSpPr>
          <p:nvPr/>
        </p:nvGrpSpPr>
        <p:grpSpPr bwMode="auto">
          <a:xfrm>
            <a:off x="8460334" y="5293888"/>
            <a:ext cx="449923" cy="582854"/>
            <a:chOff x="2660" y="1875"/>
            <a:chExt cx="440" cy="570"/>
          </a:xfrm>
        </p:grpSpPr>
        <p:sp>
          <p:nvSpPr>
            <p:cNvPr id="144" name="AutoShape 77"/>
            <p:cNvSpPr>
              <a:spLocks noChangeAspect="1" noChangeArrowheads="1" noTextEdit="1"/>
            </p:cNvSpPr>
            <p:nvPr/>
          </p:nvSpPr>
          <p:spPr bwMode="auto">
            <a:xfrm>
              <a:off x="2660" y="1875"/>
              <a:ext cx="44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Freeform 79"/>
            <p:cNvSpPr>
              <a:spLocks/>
            </p:cNvSpPr>
            <p:nvPr/>
          </p:nvSpPr>
          <p:spPr bwMode="auto">
            <a:xfrm>
              <a:off x="2692" y="1885"/>
              <a:ext cx="408" cy="560"/>
            </a:xfrm>
            <a:custGeom>
              <a:avLst/>
              <a:gdLst>
                <a:gd name="T0" fmla="*/ 390 w 816"/>
                <a:gd name="T1" fmla="*/ 8 h 1120"/>
                <a:gd name="T2" fmla="*/ 435 w 816"/>
                <a:gd name="T3" fmla="*/ 20 h 1120"/>
                <a:gd name="T4" fmla="*/ 494 w 816"/>
                <a:gd name="T5" fmla="*/ 35 h 1120"/>
                <a:gd name="T6" fmla="*/ 543 w 816"/>
                <a:gd name="T7" fmla="*/ 46 h 1120"/>
                <a:gd name="T8" fmla="*/ 582 w 816"/>
                <a:gd name="T9" fmla="*/ 52 h 1120"/>
                <a:gd name="T10" fmla="*/ 615 w 816"/>
                <a:gd name="T11" fmla="*/ 63 h 1120"/>
                <a:gd name="T12" fmla="*/ 643 w 816"/>
                <a:gd name="T13" fmla="*/ 81 h 1120"/>
                <a:gd name="T14" fmla="*/ 671 w 816"/>
                <a:gd name="T15" fmla="*/ 113 h 1120"/>
                <a:gd name="T16" fmla="*/ 700 w 816"/>
                <a:gd name="T17" fmla="*/ 178 h 1120"/>
                <a:gd name="T18" fmla="*/ 707 w 816"/>
                <a:gd name="T19" fmla="*/ 263 h 1120"/>
                <a:gd name="T20" fmla="*/ 704 w 816"/>
                <a:gd name="T21" fmla="*/ 357 h 1120"/>
                <a:gd name="T22" fmla="*/ 714 w 816"/>
                <a:gd name="T23" fmla="*/ 449 h 1120"/>
                <a:gd name="T24" fmla="*/ 721 w 816"/>
                <a:gd name="T25" fmla="*/ 508 h 1120"/>
                <a:gd name="T26" fmla="*/ 694 w 816"/>
                <a:gd name="T27" fmla="*/ 566 h 1120"/>
                <a:gd name="T28" fmla="*/ 661 w 816"/>
                <a:gd name="T29" fmla="*/ 600 h 1120"/>
                <a:gd name="T30" fmla="*/ 625 w 816"/>
                <a:gd name="T31" fmla="*/ 617 h 1120"/>
                <a:gd name="T32" fmla="*/ 618 w 816"/>
                <a:gd name="T33" fmla="*/ 632 h 1120"/>
                <a:gd name="T34" fmla="*/ 648 w 816"/>
                <a:gd name="T35" fmla="*/ 684 h 1120"/>
                <a:gd name="T36" fmla="*/ 693 w 816"/>
                <a:gd name="T37" fmla="*/ 761 h 1120"/>
                <a:gd name="T38" fmla="*/ 744 w 816"/>
                <a:gd name="T39" fmla="*/ 847 h 1120"/>
                <a:gd name="T40" fmla="*/ 792 w 816"/>
                <a:gd name="T41" fmla="*/ 923 h 1120"/>
                <a:gd name="T42" fmla="*/ 783 w 816"/>
                <a:gd name="T43" fmla="*/ 964 h 1120"/>
                <a:gd name="T44" fmla="*/ 698 w 816"/>
                <a:gd name="T45" fmla="*/ 984 h 1120"/>
                <a:gd name="T46" fmla="*/ 634 w 816"/>
                <a:gd name="T47" fmla="*/ 1014 h 1120"/>
                <a:gd name="T48" fmla="*/ 591 w 816"/>
                <a:gd name="T49" fmla="*/ 1045 h 1120"/>
                <a:gd name="T50" fmla="*/ 565 w 816"/>
                <a:gd name="T51" fmla="*/ 1069 h 1120"/>
                <a:gd name="T52" fmla="*/ 557 w 816"/>
                <a:gd name="T53" fmla="*/ 1079 h 1120"/>
                <a:gd name="T54" fmla="*/ 547 w 816"/>
                <a:gd name="T55" fmla="*/ 1011 h 1120"/>
                <a:gd name="T56" fmla="*/ 522 w 816"/>
                <a:gd name="T57" fmla="*/ 907 h 1120"/>
                <a:gd name="T58" fmla="*/ 470 w 816"/>
                <a:gd name="T59" fmla="*/ 797 h 1120"/>
                <a:gd name="T60" fmla="*/ 466 w 816"/>
                <a:gd name="T61" fmla="*/ 1071 h 1120"/>
                <a:gd name="T62" fmla="*/ 466 w 816"/>
                <a:gd name="T63" fmla="*/ 1119 h 1120"/>
                <a:gd name="T64" fmla="*/ 439 w 816"/>
                <a:gd name="T65" fmla="*/ 1115 h 1120"/>
                <a:gd name="T66" fmla="*/ 388 w 816"/>
                <a:gd name="T67" fmla="*/ 1110 h 1120"/>
                <a:gd name="T68" fmla="*/ 320 w 816"/>
                <a:gd name="T69" fmla="*/ 1104 h 1120"/>
                <a:gd name="T70" fmla="*/ 236 w 816"/>
                <a:gd name="T71" fmla="*/ 1102 h 1120"/>
                <a:gd name="T72" fmla="*/ 191 w 816"/>
                <a:gd name="T73" fmla="*/ 1060 h 1120"/>
                <a:gd name="T74" fmla="*/ 236 w 816"/>
                <a:gd name="T75" fmla="*/ 906 h 1120"/>
                <a:gd name="T76" fmla="*/ 265 w 816"/>
                <a:gd name="T77" fmla="*/ 739 h 1120"/>
                <a:gd name="T78" fmla="*/ 257 w 816"/>
                <a:gd name="T79" fmla="*/ 685 h 1120"/>
                <a:gd name="T80" fmla="*/ 235 w 816"/>
                <a:gd name="T81" fmla="*/ 679 h 1120"/>
                <a:gd name="T82" fmla="*/ 211 w 816"/>
                <a:gd name="T83" fmla="*/ 670 h 1120"/>
                <a:gd name="T84" fmla="*/ 137 w 816"/>
                <a:gd name="T85" fmla="*/ 612 h 1120"/>
                <a:gd name="T86" fmla="*/ 117 w 816"/>
                <a:gd name="T87" fmla="*/ 532 h 1120"/>
                <a:gd name="T88" fmla="*/ 81 w 816"/>
                <a:gd name="T89" fmla="*/ 440 h 1120"/>
                <a:gd name="T90" fmla="*/ 57 w 816"/>
                <a:gd name="T91" fmla="*/ 401 h 1120"/>
                <a:gd name="T92" fmla="*/ 37 w 816"/>
                <a:gd name="T93" fmla="*/ 375 h 1120"/>
                <a:gd name="T94" fmla="*/ 27 w 816"/>
                <a:gd name="T95" fmla="*/ 363 h 1120"/>
                <a:gd name="T96" fmla="*/ 6 w 816"/>
                <a:gd name="T97" fmla="*/ 327 h 1120"/>
                <a:gd name="T98" fmla="*/ 15 w 816"/>
                <a:gd name="T99" fmla="*/ 245 h 1120"/>
                <a:gd name="T100" fmla="*/ 80 w 816"/>
                <a:gd name="T101" fmla="*/ 176 h 1120"/>
                <a:gd name="T102" fmla="*/ 134 w 816"/>
                <a:gd name="T103" fmla="*/ 138 h 1120"/>
                <a:gd name="T104" fmla="*/ 167 w 816"/>
                <a:gd name="T105" fmla="*/ 102 h 1120"/>
                <a:gd name="T106" fmla="*/ 198 w 816"/>
                <a:gd name="T107" fmla="*/ 63 h 1120"/>
                <a:gd name="T108" fmla="*/ 236 w 816"/>
                <a:gd name="T109" fmla="*/ 29 h 1120"/>
                <a:gd name="T110" fmla="*/ 289 w 816"/>
                <a:gd name="T111" fmla="*/ 6 h 1120"/>
                <a:gd name="T112" fmla="*/ 346 w 816"/>
                <a:gd name="T113" fmla="*/ 0 h 1120"/>
                <a:gd name="T114" fmla="*/ 363 w 816"/>
                <a:gd name="T115" fmla="*/ 3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6" h="1120">
                  <a:moveTo>
                    <a:pt x="363" y="3"/>
                  </a:moveTo>
                  <a:lnTo>
                    <a:pt x="377" y="5"/>
                  </a:lnTo>
                  <a:lnTo>
                    <a:pt x="390" y="8"/>
                  </a:lnTo>
                  <a:lnTo>
                    <a:pt x="404" y="11"/>
                  </a:lnTo>
                  <a:lnTo>
                    <a:pt x="419" y="16"/>
                  </a:lnTo>
                  <a:lnTo>
                    <a:pt x="435" y="20"/>
                  </a:lnTo>
                  <a:lnTo>
                    <a:pt x="452" y="25"/>
                  </a:lnTo>
                  <a:lnTo>
                    <a:pt x="472" y="29"/>
                  </a:lnTo>
                  <a:lnTo>
                    <a:pt x="494" y="35"/>
                  </a:lnTo>
                  <a:lnTo>
                    <a:pt x="511" y="39"/>
                  </a:lnTo>
                  <a:lnTo>
                    <a:pt x="528" y="42"/>
                  </a:lnTo>
                  <a:lnTo>
                    <a:pt x="543" y="46"/>
                  </a:lnTo>
                  <a:lnTo>
                    <a:pt x="557" y="48"/>
                  </a:lnTo>
                  <a:lnTo>
                    <a:pt x="571" y="50"/>
                  </a:lnTo>
                  <a:lnTo>
                    <a:pt x="582" y="52"/>
                  </a:lnTo>
                  <a:lnTo>
                    <a:pt x="594" y="56"/>
                  </a:lnTo>
                  <a:lnTo>
                    <a:pt x="604" y="59"/>
                  </a:lnTo>
                  <a:lnTo>
                    <a:pt x="615" y="63"/>
                  </a:lnTo>
                  <a:lnTo>
                    <a:pt x="625" y="69"/>
                  </a:lnTo>
                  <a:lnTo>
                    <a:pt x="634" y="74"/>
                  </a:lnTo>
                  <a:lnTo>
                    <a:pt x="643" y="81"/>
                  </a:lnTo>
                  <a:lnTo>
                    <a:pt x="653" y="90"/>
                  </a:lnTo>
                  <a:lnTo>
                    <a:pt x="662" y="101"/>
                  </a:lnTo>
                  <a:lnTo>
                    <a:pt x="671" y="113"/>
                  </a:lnTo>
                  <a:lnTo>
                    <a:pt x="680" y="128"/>
                  </a:lnTo>
                  <a:lnTo>
                    <a:pt x="692" y="153"/>
                  </a:lnTo>
                  <a:lnTo>
                    <a:pt x="700" y="178"/>
                  </a:lnTo>
                  <a:lnTo>
                    <a:pt x="704" y="205"/>
                  </a:lnTo>
                  <a:lnTo>
                    <a:pt x="707" y="234"/>
                  </a:lnTo>
                  <a:lnTo>
                    <a:pt x="707" y="263"/>
                  </a:lnTo>
                  <a:lnTo>
                    <a:pt x="706" y="294"/>
                  </a:lnTo>
                  <a:lnTo>
                    <a:pt x="704" y="325"/>
                  </a:lnTo>
                  <a:lnTo>
                    <a:pt x="704" y="357"/>
                  </a:lnTo>
                  <a:lnTo>
                    <a:pt x="706" y="394"/>
                  </a:lnTo>
                  <a:lnTo>
                    <a:pt x="710" y="424"/>
                  </a:lnTo>
                  <a:lnTo>
                    <a:pt x="714" y="449"/>
                  </a:lnTo>
                  <a:lnTo>
                    <a:pt x="718" y="470"/>
                  </a:lnTo>
                  <a:lnTo>
                    <a:pt x="721" y="490"/>
                  </a:lnTo>
                  <a:lnTo>
                    <a:pt x="721" y="508"/>
                  </a:lnTo>
                  <a:lnTo>
                    <a:pt x="715" y="528"/>
                  </a:lnTo>
                  <a:lnTo>
                    <a:pt x="704" y="549"/>
                  </a:lnTo>
                  <a:lnTo>
                    <a:pt x="694" y="566"/>
                  </a:lnTo>
                  <a:lnTo>
                    <a:pt x="683" y="579"/>
                  </a:lnTo>
                  <a:lnTo>
                    <a:pt x="672" y="591"/>
                  </a:lnTo>
                  <a:lnTo>
                    <a:pt x="661" y="600"/>
                  </a:lnTo>
                  <a:lnTo>
                    <a:pt x="649" y="607"/>
                  </a:lnTo>
                  <a:lnTo>
                    <a:pt x="638" y="613"/>
                  </a:lnTo>
                  <a:lnTo>
                    <a:pt x="625" y="617"/>
                  </a:lnTo>
                  <a:lnTo>
                    <a:pt x="611" y="621"/>
                  </a:lnTo>
                  <a:lnTo>
                    <a:pt x="612" y="624"/>
                  </a:lnTo>
                  <a:lnTo>
                    <a:pt x="618" y="632"/>
                  </a:lnTo>
                  <a:lnTo>
                    <a:pt x="625" y="645"/>
                  </a:lnTo>
                  <a:lnTo>
                    <a:pt x="635" y="663"/>
                  </a:lnTo>
                  <a:lnTo>
                    <a:pt x="648" y="684"/>
                  </a:lnTo>
                  <a:lnTo>
                    <a:pt x="662" y="708"/>
                  </a:lnTo>
                  <a:lnTo>
                    <a:pt x="677" y="733"/>
                  </a:lnTo>
                  <a:lnTo>
                    <a:pt x="693" y="761"/>
                  </a:lnTo>
                  <a:lnTo>
                    <a:pt x="710" y="790"/>
                  </a:lnTo>
                  <a:lnTo>
                    <a:pt x="727" y="819"/>
                  </a:lnTo>
                  <a:lnTo>
                    <a:pt x="744" y="847"/>
                  </a:lnTo>
                  <a:lnTo>
                    <a:pt x="761" y="875"/>
                  </a:lnTo>
                  <a:lnTo>
                    <a:pt x="777" y="900"/>
                  </a:lnTo>
                  <a:lnTo>
                    <a:pt x="792" y="923"/>
                  </a:lnTo>
                  <a:lnTo>
                    <a:pt x="804" y="944"/>
                  </a:lnTo>
                  <a:lnTo>
                    <a:pt x="816" y="960"/>
                  </a:lnTo>
                  <a:lnTo>
                    <a:pt x="783" y="964"/>
                  </a:lnTo>
                  <a:lnTo>
                    <a:pt x="752" y="969"/>
                  </a:lnTo>
                  <a:lnTo>
                    <a:pt x="724" y="976"/>
                  </a:lnTo>
                  <a:lnTo>
                    <a:pt x="698" y="984"/>
                  </a:lnTo>
                  <a:lnTo>
                    <a:pt x="675" y="993"/>
                  </a:lnTo>
                  <a:lnTo>
                    <a:pt x="653" y="1004"/>
                  </a:lnTo>
                  <a:lnTo>
                    <a:pt x="634" y="1014"/>
                  </a:lnTo>
                  <a:lnTo>
                    <a:pt x="618" y="1025"/>
                  </a:lnTo>
                  <a:lnTo>
                    <a:pt x="603" y="1035"/>
                  </a:lnTo>
                  <a:lnTo>
                    <a:pt x="591" y="1045"/>
                  </a:lnTo>
                  <a:lnTo>
                    <a:pt x="580" y="1054"/>
                  </a:lnTo>
                  <a:lnTo>
                    <a:pt x="572" y="1062"/>
                  </a:lnTo>
                  <a:lnTo>
                    <a:pt x="565" y="1069"/>
                  </a:lnTo>
                  <a:lnTo>
                    <a:pt x="561" y="1074"/>
                  </a:lnTo>
                  <a:lnTo>
                    <a:pt x="558" y="1077"/>
                  </a:lnTo>
                  <a:lnTo>
                    <a:pt x="557" y="1079"/>
                  </a:lnTo>
                  <a:lnTo>
                    <a:pt x="555" y="1061"/>
                  </a:lnTo>
                  <a:lnTo>
                    <a:pt x="551" y="1038"/>
                  </a:lnTo>
                  <a:lnTo>
                    <a:pt x="547" y="1011"/>
                  </a:lnTo>
                  <a:lnTo>
                    <a:pt x="541" y="979"/>
                  </a:lnTo>
                  <a:lnTo>
                    <a:pt x="532" y="944"/>
                  </a:lnTo>
                  <a:lnTo>
                    <a:pt x="522" y="907"/>
                  </a:lnTo>
                  <a:lnTo>
                    <a:pt x="509" y="868"/>
                  </a:lnTo>
                  <a:lnTo>
                    <a:pt x="493" y="828"/>
                  </a:lnTo>
                  <a:lnTo>
                    <a:pt x="470" y="797"/>
                  </a:lnTo>
                  <a:lnTo>
                    <a:pt x="466" y="897"/>
                  </a:lnTo>
                  <a:lnTo>
                    <a:pt x="465" y="992"/>
                  </a:lnTo>
                  <a:lnTo>
                    <a:pt x="466" y="1071"/>
                  </a:lnTo>
                  <a:lnTo>
                    <a:pt x="472" y="1120"/>
                  </a:lnTo>
                  <a:lnTo>
                    <a:pt x="471" y="1120"/>
                  </a:lnTo>
                  <a:lnTo>
                    <a:pt x="466" y="1119"/>
                  </a:lnTo>
                  <a:lnTo>
                    <a:pt x="459" y="1118"/>
                  </a:lnTo>
                  <a:lnTo>
                    <a:pt x="450" y="1117"/>
                  </a:lnTo>
                  <a:lnTo>
                    <a:pt x="439" y="1115"/>
                  </a:lnTo>
                  <a:lnTo>
                    <a:pt x="424" y="1113"/>
                  </a:lnTo>
                  <a:lnTo>
                    <a:pt x="408" y="1112"/>
                  </a:lnTo>
                  <a:lnTo>
                    <a:pt x="388" y="1110"/>
                  </a:lnTo>
                  <a:lnTo>
                    <a:pt x="367" y="1107"/>
                  </a:lnTo>
                  <a:lnTo>
                    <a:pt x="346" y="1106"/>
                  </a:lnTo>
                  <a:lnTo>
                    <a:pt x="320" y="1104"/>
                  </a:lnTo>
                  <a:lnTo>
                    <a:pt x="294" y="1103"/>
                  </a:lnTo>
                  <a:lnTo>
                    <a:pt x="266" y="1102"/>
                  </a:lnTo>
                  <a:lnTo>
                    <a:pt x="236" y="1102"/>
                  </a:lnTo>
                  <a:lnTo>
                    <a:pt x="205" y="1102"/>
                  </a:lnTo>
                  <a:lnTo>
                    <a:pt x="173" y="1102"/>
                  </a:lnTo>
                  <a:lnTo>
                    <a:pt x="191" y="1060"/>
                  </a:lnTo>
                  <a:lnTo>
                    <a:pt x="207" y="1013"/>
                  </a:lnTo>
                  <a:lnTo>
                    <a:pt x="222" y="961"/>
                  </a:lnTo>
                  <a:lnTo>
                    <a:pt x="236" y="906"/>
                  </a:lnTo>
                  <a:lnTo>
                    <a:pt x="248" y="850"/>
                  </a:lnTo>
                  <a:lnTo>
                    <a:pt x="257" y="793"/>
                  </a:lnTo>
                  <a:lnTo>
                    <a:pt x="265" y="739"/>
                  </a:lnTo>
                  <a:lnTo>
                    <a:pt x="271" y="687"/>
                  </a:lnTo>
                  <a:lnTo>
                    <a:pt x="264" y="686"/>
                  </a:lnTo>
                  <a:lnTo>
                    <a:pt x="257" y="685"/>
                  </a:lnTo>
                  <a:lnTo>
                    <a:pt x="250" y="683"/>
                  </a:lnTo>
                  <a:lnTo>
                    <a:pt x="243" y="682"/>
                  </a:lnTo>
                  <a:lnTo>
                    <a:pt x="235" y="679"/>
                  </a:lnTo>
                  <a:lnTo>
                    <a:pt x="227" y="676"/>
                  </a:lnTo>
                  <a:lnTo>
                    <a:pt x="219" y="674"/>
                  </a:lnTo>
                  <a:lnTo>
                    <a:pt x="211" y="670"/>
                  </a:lnTo>
                  <a:lnTo>
                    <a:pt x="175" y="652"/>
                  </a:lnTo>
                  <a:lnTo>
                    <a:pt x="151" y="632"/>
                  </a:lnTo>
                  <a:lnTo>
                    <a:pt x="137" y="612"/>
                  </a:lnTo>
                  <a:lnTo>
                    <a:pt x="129" y="589"/>
                  </a:lnTo>
                  <a:lnTo>
                    <a:pt x="124" y="562"/>
                  </a:lnTo>
                  <a:lnTo>
                    <a:pt x="117" y="532"/>
                  </a:lnTo>
                  <a:lnTo>
                    <a:pt x="107" y="498"/>
                  </a:lnTo>
                  <a:lnTo>
                    <a:pt x="90" y="457"/>
                  </a:lnTo>
                  <a:lnTo>
                    <a:pt x="81" y="440"/>
                  </a:lnTo>
                  <a:lnTo>
                    <a:pt x="72" y="425"/>
                  </a:lnTo>
                  <a:lnTo>
                    <a:pt x="64" y="413"/>
                  </a:lnTo>
                  <a:lnTo>
                    <a:pt x="57" y="401"/>
                  </a:lnTo>
                  <a:lnTo>
                    <a:pt x="50" y="391"/>
                  </a:lnTo>
                  <a:lnTo>
                    <a:pt x="43" y="383"/>
                  </a:lnTo>
                  <a:lnTo>
                    <a:pt x="37" y="375"/>
                  </a:lnTo>
                  <a:lnTo>
                    <a:pt x="31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5" y="360"/>
                  </a:lnTo>
                  <a:lnTo>
                    <a:pt x="21" y="355"/>
                  </a:lnTo>
                  <a:lnTo>
                    <a:pt x="6" y="327"/>
                  </a:lnTo>
                  <a:lnTo>
                    <a:pt x="0" y="299"/>
                  </a:lnTo>
                  <a:lnTo>
                    <a:pt x="5" y="272"/>
                  </a:lnTo>
                  <a:lnTo>
                    <a:pt x="15" y="245"/>
                  </a:lnTo>
                  <a:lnTo>
                    <a:pt x="33" y="219"/>
                  </a:lnTo>
                  <a:lnTo>
                    <a:pt x="54" y="196"/>
                  </a:lnTo>
                  <a:lnTo>
                    <a:pt x="80" y="176"/>
                  </a:lnTo>
                  <a:lnTo>
                    <a:pt x="106" y="158"/>
                  </a:lnTo>
                  <a:lnTo>
                    <a:pt x="121" y="149"/>
                  </a:lnTo>
                  <a:lnTo>
                    <a:pt x="134" y="138"/>
                  </a:lnTo>
                  <a:lnTo>
                    <a:pt x="145" y="126"/>
                  </a:lnTo>
                  <a:lnTo>
                    <a:pt x="157" y="115"/>
                  </a:lnTo>
                  <a:lnTo>
                    <a:pt x="167" y="102"/>
                  </a:lnTo>
                  <a:lnTo>
                    <a:pt x="178" y="88"/>
                  </a:lnTo>
                  <a:lnTo>
                    <a:pt x="188" y="75"/>
                  </a:lnTo>
                  <a:lnTo>
                    <a:pt x="198" y="63"/>
                  </a:lnTo>
                  <a:lnTo>
                    <a:pt x="210" y="51"/>
                  </a:lnTo>
                  <a:lnTo>
                    <a:pt x="222" y="40"/>
                  </a:lnTo>
                  <a:lnTo>
                    <a:pt x="236" y="29"/>
                  </a:lnTo>
                  <a:lnTo>
                    <a:pt x="251" y="20"/>
                  </a:lnTo>
                  <a:lnTo>
                    <a:pt x="270" y="12"/>
                  </a:lnTo>
                  <a:lnTo>
                    <a:pt x="289" y="6"/>
                  </a:lnTo>
                  <a:lnTo>
                    <a:pt x="311" y="2"/>
                  </a:lnTo>
                  <a:lnTo>
                    <a:pt x="336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6" name="Freeform 80"/>
            <p:cNvSpPr>
              <a:spLocks/>
            </p:cNvSpPr>
            <p:nvPr/>
          </p:nvSpPr>
          <p:spPr bwMode="auto">
            <a:xfrm>
              <a:off x="2768" y="2100"/>
              <a:ext cx="322" cy="334"/>
            </a:xfrm>
            <a:custGeom>
              <a:avLst/>
              <a:gdLst>
                <a:gd name="T0" fmla="*/ 344 w 643"/>
                <a:gd name="T1" fmla="*/ 5 h 667"/>
                <a:gd name="T2" fmla="*/ 360 w 643"/>
                <a:gd name="T3" fmla="*/ 36 h 667"/>
                <a:gd name="T4" fmla="*/ 390 w 643"/>
                <a:gd name="T5" fmla="*/ 92 h 667"/>
                <a:gd name="T6" fmla="*/ 430 w 643"/>
                <a:gd name="T7" fmla="*/ 166 h 667"/>
                <a:gd name="T8" fmla="*/ 476 w 643"/>
                <a:gd name="T9" fmla="*/ 250 h 667"/>
                <a:gd name="T10" fmla="*/ 526 w 643"/>
                <a:gd name="T11" fmla="*/ 337 h 667"/>
                <a:gd name="T12" fmla="*/ 575 w 643"/>
                <a:gd name="T13" fmla="*/ 420 h 667"/>
                <a:gd name="T14" fmla="*/ 623 w 643"/>
                <a:gd name="T15" fmla="*/ 493 h 667"/>
                <a:gd name="T16" fmla="*/ 621 w 643"/>
                <a:gd name="T17" fmla="*/ 522 h 667"/>
                <a:gd name="T18" fmla="*/ 579 w 643"/>
                <a:gd name="T19" fmla="*/ 529 h 667"/>
                <a:gd name="T20" fmla="*/ 536 w 643"/>
                <a:gd name="T21" fmla="*/ 543 h 667"/>
                <a:gd name="T22" fmla="*/ 497 w 643"/>
                <a:gd name="T23" fmla="*/ 562 h 667"/>
                <a:gd name="T24" fmla="*/ 463 w 643"/>
                <a:gd name="T25" fmla="*/ 584 h 667"/>
                <a:gd name="T26" fmla="*/ 435 w 643"/>
                <a:gd name="T27" fmla="*/ 606 h 667"/>
                <a:gd name="T28" fmla="*/ 414 w 643"/>
                <a:gd name="T29" fmla="*/ 622 h 667"/>
                <a:gd name="T30" fmla="*/ 403 w 643"/>
                <a:gd name="T31" fmla="*/ 633 h 667"/>
                <a:gd name="T32" fmla="*/ 397 w 643"/>
                <a:gd name="T33" fmla="*/ 614 h 667"/>
                <a:gd name="T34" fmla="*/ 379 w 643"/>
                <a:gd name="T35" fmla="*/ 559 h 667"/>
                <a:gd name="T36" fmla="*/ 351 w 643"/>
                <a:gd name="T37" fmla="*/ 485 h 667"/>
                <a:gd name="T38" fmla="*/ 317 w 643"/>
                <a:gd name="T39" fmla="*/ 401 h 667"/>
                <a:gd name="T40" fmla="*/ 294 w 643"/>
                <a:gd name="T41" fmla="*/ 455 h 667"/>
                <a:gd name="T42" fmla="*/ 292 w 643"/>
                <a:gd name="T43" fmla="*/ 620 h 667"/>
                <a:gd name="T44" fmla="*/ 296 w 643"/>
                <a:gd name="T45" fmla="*/ 667 h 667"/>
                <a:gd name="T46" fmla="*/ 281 w 643"/>
                <a:gd name="T47" fmla="*/ 665 h 667"/>
                <a:gd name="T48" fmla="*/ 253 w 643"/>
                <a:gd name="T49" fmla="*/ 661 h 667"/>
                <a:gd name="T50" fmla="*/ 217 w 643"/>
                <a:gd name="T51" fmla="*/ 658 h 667"/>
                <a:gd name="T52" fmla="*/ 172 w 643"/>
                <a:gd name="T53" fmla="*/ 654 h 667"/>
                <a:gd name="T54" fmla="*/ 123 w 643"/>
                <a:gd name="T55" fmla="*/ 651 h 667"/>
                <a:gd name="T56" fmla="*/ 73 w 643"/>
                <a:gd name="T57" fmla="*/ 649 h 667"/>
                <a:gd name="T58" fmla="*/ 23 w 643"/>
                <a:gd name="T59" fmla="*/ 649 h 667"/>
                <a:gd name="T60" fmla="*/ 31 w 643"/>
                <a:gd name="T61" fmla="*/ 572 h 667"/>
                <a:gd name="T62" fmla="*/ 73 w 643"/>
                <a:gd name="T63" fmla="*/ 381 h 667"/>
                <a:gd name="T64" fmla="*/ 93 w 643"/>
                <a:gd name="T65" fmla="*/ 195 h 667"/>
                <a:gd name="T66" fmla="*/ 100 w 643"/>
                <a:gd name="T67" fmla="*/ 76 h 667"/>
                <a:gd name="T68" fmla="*/ 160 w 643"/>
                <a:gd name="T69" fmla="*/ 48 h 667"/>
                <a:gd name="T70" fmla="*/ 342 w 643"/>
                <a:gd name="T71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3" h="667">
                  <a:moveTo>
                    <a:pt x="342" y="0"/>
                  </a:moveTo>
                  <a:lnTo>
                    <a:pt x="344" y="5"/>
                  </a:lnTo>
                  <a:lnTo>
                    <a:pt x="350" y="16"/>
                  </a:lnTo>
                  <a:lnTo>
                    <a:pt x="360" y="36"/>
                  </a:lnTo>
                  <a:lnTo>
                    <a:pt x="374" y="61"/>
                  </a:lnTo>
                  <a:lnTo>
                    <a:pt x="390" y="92"/>
                  </a:lnTo>
                  <a:lnTo>
                    <a:pt x="409" y="126"/>
                  </a:lnTo>
                  <a:lnTo>
                    <a:pt x="430" y="166"/>
                  </a:lnTo>
                  <a:lnTo>
                    <a:pt x="452" y="206"/>
                  </a:lnTo>
                  <a:lnTo>
                    <a:pt x="476" y="250"/>
                  </a:lnTo>
                  <a:lnTo>
                    <a:pt x="501" y="293"/>
                  </a:lnTo>
                  <a:lnTo>
                    <a:pt x="526" y="337"/>
                  </a:lnTo>
                  <a:lnTo>
                    <a:pt x="551" y="380"/>
                  </a:lnTo>
                  <a:lnTo>
                    <a:pt x="575" y="420"/>
                  </a:lnTo>
                  <a:lnTo>
                    <a:pt x="600" y="459"/>
                  </a:lnTo>
                  <a:lnTo>
                    <a:pt x="623" y="493"/>
                  </a:lnTo>
                  <a:lnTo>
                    <a:pt x="643" y="523"/>
                  </a:lnTo>
                  <a:lnTo>
                    <a:pt x="621" y="522"/>
                  </a:lnTo>
                  <a:lnTo>
                    <a:pt x="601" y="524"/>
                  </a:lnTo>
                  <a:lnTo>
                    <a:pt x="579" y="529"/>
                  </a:lnTo>
                  <a:lnTo>
                    <a:pt x="557" y="535"/>
                  </a:lnTo>
                  <a:lnTo>
                    <a:pt x="536" y="543"/>
                  </a:lnTo>
                  <a:lnTo>
                    <a:pt x="517" y="553"/>
                  </a:lnTo>
                  <a:lnTo>
                    <a:pt x="497" y="562"/>
                  </a:lnTo>
                  <a:lnTo>
                    <a:pt x="480" y="574"/>
                  </a:lnTo>
                  <a:lnTo>
                    <a:pt x="463" y="584"/>
                  </a:lnTo>
                  <a:lnTo>
                    <a:pt x="448" y="596"/>
                  </a:lnTo>
                  <a:lnTo>
                    <a:pt x="435" y="606"/>
                  </a:lnTo>
                  <a:lnTo>
                    <a:pt x="424" y="614"/>
                  </a:lnTo>
                  <a:lnTo>
                    <a:pt x="414" y="622"/>
                  </a:lnTo>
                  <a:lnTo>
                    <a:pt x="407" y="628"/>
                  </a:lnTo>
                  <a:lnTo>
                    <a:pt x="403" y="633"/>
                  </a:lnTo>
                  <a:lnTo>
                    <a:pt x="402" y="634"/>
                  </a:lnTo>
                  <a:lnTo>
                    <a:pt x="397" y="614"/>
                  </a:lnTo>
                  <a:lnTo>
                    <a:pt x="390" y="589"/>
                  </a:lnTo>
                  <a:lnTo>
                    <a:pt x="379" y="559"/>
                  </a:lnTo>
                  <a:lnTo>
                    <a:pt x="366" y="524"/>
                  </a:lnTo>
                  <a:lnTo>
                    <a:pt x="351" y="485"/>
                  </a:lnTo>
                  <a:lnTo>
                    <a:pt x="334" y="444"/>
                  </a:lnTo>
                  <a:lnTo>
                    <a:pt x="317" y="401"/>
                  </a:lnTo>
                  <a:lnTo>
                    <a:pt x="297" y="357"/>
                  </a:lnTo>
                  <a:lnTo>
                    <a:pt x="294" y="455"/>
                  </a:lnTo>
                  <a:lnTo>
                    <a:pt x="291" y="546"/>
                  </a:lnTo>
                  <a:lnTo>
                    <a:pt x="292" y="620"/>
                  </a:lnTo>
                  <a:lnTo>
                    <a:pt x="298" y="667"/>
                  </a:lnTo>
                  <a:lnTo>
                    <a:pt x="296" y="667"/>
                  </a:lnTo>
                  <a:lnTo>
                    <a:pt x="290" y="666"/>
                  </a:lnTo>
                  <a:lnTo>
                    <a:pt x="281" y="665"/>
                  </a:lnTo>
                  <a:lnTo>
                    <a:pt x="268" y="664"/>
                  </a:lnTo>
                  <a:lnTo>
                    <a:pt x="253" y="661"/>
                  </a:lnTo>
                  <a:lnTo>
                    <a:pt x="236" y="660"/>
                  </a:lnTo>
                  <a:lnTo>
                    <a:pt x="217" y="658"/>
                  </a:lnTo>
                  <a:lnTo>
                    <a:pt x="195" y="656"/>
                  </a:lnTo>
                  <a:lnTo>
                    <a:pt x="172" y="654"/>
                  </a:lnTo>
                  <a:lnTo>
                    <a:pt x="148" y="652"/>
                  </a:lnTo>
                  <a:lnTo>
                    <a:pt x="123" y="651"/>
                  </a:lnTo>
                  <a:lnTo>
                    <a:pt x="98" y="650"/>
                  </a:lnTo>
                  <a:lnTo>
                    <a:pt x="73" y="649"/>
                  </a:lnTo>
                  <a:lnTo>
                    <a:pt x="47" y="649"/>
                  </a:lnTo>
                  <a:lnTo>
                    <a:pt x="23" y="649"/>
                  </a:lnTo>
                  <a:lnTo>
                    <a:pt x="0" y="650"/>
                  </a:lnTo>
                  <a:lnTo>
                    <a:pt x="31" y="572"/>
                  </a:lnTo>
                  <a:lnTo>
                    <a:pt x="54" y="480"/>
                  </a:lnTo>
                  <a:lnTo>
                    <a:pt x="73" y="381"/>
                  </a:lnTo>
                  <a:lnTo>
                    <a:pt x="85" y="284"/>
                  </a:lnTo>
                  <a:lnTo>
                    <a:pt x="93" y="195"/>
                  </a:lnTo>
                  <a:lnTo>
                    <a:pt x="98" y="124"/>
                  </a:lnTo>
                  <a:lnTo>
                    <a:pt x="100" y="76"/>
                  </a:lnTo>
                  <a:lnTo>
                    <a:pt x="100" y="57"/>
                  </a:lnTo>
                  <a:lnTo>
                    <a:pt x="160" y="48"/>
                  </a:lnTo>
                  <a:lnTo>
                    <a:pt x="150" y="24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7" name="Freeform 81"/>
            <p:cNvSpPr>
              <a:spLocks/>
            </p:cNvSpPr>
            <p:nvPr/>
          </p:nvSpPr>
          <p:spPr bwMode="auto">
            <a:xfrm>
              <a:off x="2813" y="2118"/>
              <a:ext cx="76" cy="311"/>
            </a:xfrm>
            <a:custGeom>
              <a:avLst/>
              <a:gdLst>
                <a:gd name="T0" fmla="*/ 0 w 152"/>
                <a:gd name="T1" fmla="*/ 615 h 623"/>
                <a:gd name="T2" fmla="*/ 14 w 152"/>
                <a:gd name="T3" fmla="*/ 615 h 623"/>
                <a:gd name="T4" fmla="*/ 28 w 152"/>
                <a:gd name="T5" fmla="*/ 616 h 623"/>
                <a:gd name="T6" fmla="*/ 43 w 152"/>
                <a:gd name="T7" fmla="*/ 617 h 623"/>
                <a:gd name="T8" fmla="*/ 59 w 152"/>
                <a:gd name="T9" fmla="*/ 618 h 623"/>
                <a:gd name="T10" fmla="*/ 74 w 152"/>
                <a:gd name="T11" fmla="*/ 619 h 623"/>
                <a:gd name="T12" fmla="*/ 89 w 152"/>
                <a:gd name="T13" fmla="*/ 620 h 623"/>
                <a:gd name="T14" fmla="*/ 101 w 152"/>
                <a:gd name="T15" fmla="*/ 622 h 623"/>
                <a:gd name="T16" fmla="*/ 114 w 152"/>
                <a:gd name="T17" fmla="*/ 623 h 623"/>
                <a:gd name="T18" fmla="*/ 115 w 152"/>
                <a:gd name="T19" fmla="*/ 572 h 623"/>
                <a:gd name="T20" fmla="*/ 120 w 152"/>
                <a:gd name="T21" fmla="*/ 490 h 623"/>
                <a:gd name="T22" fmla="*/ 125 w 152"/>
                <a:gd name="T23" fmla="*/ 389 h 623"/>
                <a:gd name="T24" fmla="*/ 133 w 152"/>
                <a:gd name="T25" fmla="*/ 280 h 623"/>
                <a:gd name="T26" fmla="*/ 140 w 152"/>
                <a:gd name="T27" fmla="*/ 175 h 623"/>
                <a:gd name="T28" fmla="*/ 146 w 152"/>
                <a:gd name="T29" fmla="*/ 86 h 623"/>
                <a:gd name="T30" fmla="*/ 151 w 152"/>
                <a:gd name="T31" fmla="*/ 23 h 623"/>
                <a:gd name="T32" fmla="*/ 152 w 152"/>
                <a:gd name="T33" fmla="*/ 0 h 623"/>
                <a:gd name="T34" fmla="*/ 78 w 152"/>
                <a:gd name="T35" fmla="*/ 13 h 623"/>
                <a:gd name="T36" fmla="*/ 77 w 152"/>
                <a:gd name="T37" fmla="*/ 27 h 623"/>
                <a:gd name="T38" fmla="*/ 75 w 152"/>
                <a:gd name="T39" fmla="*/ 64 h 623"/>
                <a:gd name="T40" fmla="*/ 70 w 152"/>
                <a:gd name="T41" fmla="*/ 124 h 623"/>
                <a:gd name="T42" fmla="*/ 63 w 152"/>
                <a:gd name="T43" fmla="*/ 199 h 623"/>
                <a:gd name="T44" fmla="*/ 53 w 152"/>
                <a:gd name="T45" fmla="*/ 290 h 623"/>
                <a:gd name="T46" fmla="*/ 39 w 152"/>
                <a:gd name="T47" fmla="*/ 392 h 623"/>
                <a:gd name="T48" fmla="*/ 22 w 152"/>
                <a:gd name="T49" fmla="*/ 501 h 623"/>
                <a:gd name="T50" fmla="*/ 0 w 152"/>
                <a:gd name="T51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" h="623">
                  <a:moveTo>
                    <a:pt x="0" y="615"/>
                  </a:moveTo>
                  <a:lnTo>
                    <a:pt x="14" y="615"/>
                  </a:lnTo>
                  <a:lnTo>
                    <a:pt x="28" y="616"/>
                  </a:lnTo>
                  <a:lnTo>
                    <a:pt x="43" y="617"/>
                  </a:lnTo>
                  <a:lnTo>
                    <a:pt x="59" y="618"/>
                  </a:lnTo>
                  <a:lnTo>
                    <a:pt x="74" y="619"/>
                  </a:lnTo>
                  <a:lnTo>
                    <a:pt x="89" y="620"/>
                  </a:lnTo>
                  <a:lnTo>
                    <a:pt x="101" y="622"/>
                  </a:lnTo>
                  <a:lnTo>
                    <a:pt x="114" y="623"/>
                  </a:lnTo>
                  <a:lnTo>
                    <a:pt x="115" y="572"/>
                  </a:lnTo>
                  <a:lnTo>
                    <a:pt x="120" y="490"/>
                  </a:lnTo>
                  <a:lnTo>
                    <a:pt x="125" y="389"/>
                  </a:lnTo>
                  <a:lnTo>
                    <a:pt x="133" y="280"/>
                  </a:lnTo>
                  <a:lnTo>
                    <a:pt x="140" y="175"/>
                  </a:lnTo>
                  <a:lnTo>
                    <a:pt x="146" y="86"/>
                  </a:lnTo>
                  <a:lnTo>
                    <a:pt x="151" y="23"/>
                  </a:lnTo>
                  <a:lnTo>
                    <a:pt x="152" y="0"/>
                  </a:lnTo>
                  <a:lnTo>
                    <a:pt x="78" y="13"/>
                  </a:lnTo>
                  <a:lnTo>
                    <a:pt x="77" y="27"/>
                  </a:lnTo>
                  <a:lnTo>
                    <a:pt x="75" y="64"/>
                  </a:lnTo>
                  <a:lnTo>
                    <a:pt x="70" y="124"/>
                  </a:lnTo>
                  <a:lnTo>
                    <a:pt x="63" y="199"/>
                  </a:lnTo>
                  <a:lnTo>
                    <a:pt x="53" y="290"/>
                  </a:lnTo>
                  <a:lnTo>
                    <a:pt x="39" y="392"/>
                  </a:lnTo>
                  <a:lnTo>
                    <a:pt x="22" y="501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82"/>
            <p:cNvSpPr>
              <a:spLocks/>
            </p:cNvSpPr>
            <p:nvPr/>
          </p:nvSpPr>
          <p:spPr bwMode="auto">
            <a:xfrm>
              <a:off x="2881" y="2104"/>
              <a:ext cx="161" cy="283"/>
            </a:xfrm>
            <a:custGeom>
              <a:avLst/>
              <a:gdLst>
                <a:gd name="T0" fmla="*/ 323 w 323"/>
                <a:gd name="T1" fmla="*/ 531 h 567"/>
                <a:gd name="T2" fmla="*/ 314 w 323"/>
                <a:gd name="T3" fmla="*/ 535 h 567"/>
                <a:gd name="T4" fmla="*/ 305 w 323"/>
                <a:gd name="T5" fmla="*/ 539 h 567"/>
                <a:gd name="T6" fmla="*/ 297 w 323"/>
                <a:gd name="T7" fmla="*/ 543 h 567"/>
                <a:gd name="T8" fmla="*/ 287 w 323"/>
                <a:gd name="T9" fmla="*/ 547 h 567"/>
                <a:gd name="T10" fmla="*/ 278 w 323"/>
                <a:gd name="T11" fmla="*/ 552 h 567"/>
                <a:gd name="T12" fmla="*/ 270 w 323"/>
                <a:gd name="T13" fmla="*/ 557 h 567"/>
                <a:gd name="T14" fmla="*/ 262 w 323"/>
                <a:gd name="T15" fmla="*/ 562 h 567"/>
                <a:gd name="T16" fmla="*/ 254 w 323"/>
                <a:gd name="T17" fmla="*/ 567 h 567"/>
                <a:gd name="T18" fmla="*/ 250 w 323"/>
                <a:gd name="T19" fmla="*/ 560 h 567"/>
                <a:gd name="T20" fmla="*/ 242 w 323"/>
                <a:gd name="T21" fmla="*/ 542 h 567"/>
                <a:gd name="T22" fmla="*/ 230 w 323"/>
                <a:gd name="T23" fmla="*/ 514 h 567"/>
                <a:gd name="T24" fmla="*/ 214 w 323"/>
                <a:gd name="T25" fmla="*/ 478 h 567"/>
                <a:gd name="T26" fmla="*/ 194 w 323"/>
                <a:gd name="T27" fmla="*/ 436 h 567"/>
                <a:gd name="T28" fmla="*/ 172 w 323"/>
                <a:gd name="T29" fmla="*/ 389 h 567"/>
                <a:gd name="T30" fmla="*/ 149 w 323"/>
                <a:gd name="T31" fmla="*/ 338 h 567"/>
                <a:gd name="T32" fmla="*/ 126 w 323"/>
                <a:gd name="T33" fmla="*/ 285 h 567"/>
                <a:gd name="T34" fmla="*/ 102 w 323"/>
                <a:gd name="T35" fmla="*/ 233 h 567"/>
                <a:gd name="T36" fmla="*/ 79 w 323"/>
                <a:gd name="T37" fmla="*/ 183 h 567"/>
                <a:gd name="T38" fmla="*/ 58 w 323"/>
                <a:gd name="T39" fmla="*/ 136 h 567"/>
                <a:gd name="T40" fmla="*/ 39 w 323"/>
                <a:gd name="T41" fmla="*/ 94 h 567"/>
                <a:gd name="T42" fmla="*/ 23 w 323"/>
                <a:gd name="T43" fmla="*/ 59 h 567"/>
                <a:gd name="T44" fmla="*/ 10 w 323"/>
                <a:gd name="T45" fmla="*/ 31 h 567"/>
                <a:gd name="T46" fmla="*/ 2 w 323"/>
                <a:gd name="T47" fmla="*/ 12 h 567"/>
                <a:gd name="T48" fmla="*/ 0 w 323"/>
                <a:gd name="T49" fmla="*/ 7 h 567"/>
                <a:gd name="T50" fmla="*/ 56 w 323"/>
                <a:gd name="T51" fmla="*/ 0 h 567"/>
                <a:gd name="T52" fmla="*/ 60 w 323"/>
                <a:gd name="T53" fmla="*/ 6 h 567"/>
                <a:gd name="T54" fmla="*/ 68 w 323"/>
                <a:gd name="T55" fmla="*/ 23 h 567"/>
                <a:gd name="T56" fmla="*/ 80 w 323"/>
                <a:gd name="T57" fmla="*/ 49 h 567"/>
                <a:gd name="T58" fmla="*/ 98 w 323"/>
                <a:gd name="T59" fmla="*/ 83 h 567"/>
                <a:gd name="T60" fmla="*/ 118 w 323"/>
                <a:gd name="T61" fmla="*/ 123 h 567"/>
                <a:gd name="T62" fmla="*/ 140 w 323"/>
                <a:gd name="T63" fmla="*/ 168 h 567"/>
                <a:gd name="T64" fmla="*/ 164 w 323"/>
                <a:gd name="T65" fmla="*/ 216 h 567"/>
                <a:gd name="T66" fmla="*/ 190 w 323"/>
                <a:gd name="T67" fmla="*/ 266 h 567"/>
                <a:gd name="T68" fmla="*/ 215 w 323"/>
                <a:gd name="T69" fmla="*/ 316 h 567"/>
                <a:gd name="T70" fmla="*/ 239 w 323"/>
                <a:gd name="T71" fmla="*/ 363 h 567"/>
                <a:gd name="T72" fmla="*/ 261 w 323"/>
                <a:gd name="T73" fmla="*/ 408 h 567"/>
                <a:gd name="T74" fmla="*/ 282 w 323"/>
                <a:gd name="T75" fmla="*/ 448 h 567"/>
                <a:gd name="T76" fmla="*/ 299 w 323"/>
                <a:gd name="T77" fmla="*/ 483 h 567"/>
                <a:gd name="T78" fmla="*/ 311 w 323"/>
                <a:gd name="T79" fmla="*/ 508 h 567"/>
                <a:gd name="T80" fmla="*/ 320 w 323"/>
                <a:gd name="T81" fmla="*/ 526 h 567"/>
                <a:gd name="T82" fmla="*/ 323 w 323"/>
                <a:gd name="T83" fmla="*/ 53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3" h="567">
                  <a:moveTo>
                    <a:pt x="323" y="531"/>
                  </a:moveTo>
                  <a:lnTo>
                    <a:pt x="314" y="535"/>
                  </a:lnTo>
                  <a:lnTo>
                    <a:pt x="305" y="539"/>
                  </a:lnTo>
                  <a:lnTo>
                    <a:pt x="297" y="543"/>
                  </a:lnTo>
                  <a:lnTo>
                    <a:pt x="287" y="547"/>
                  </a:lnTo>
                  <a:lnTo>
                    <a:pt x="278" y="552"/>
                  </a:lnTo>
                  <a:lnTo>
                    <a:pt x="270" y="557"/>
                  </a:lnTo>
                  <a:lnTo>
                    <a:pt x="262" y="562"/>
                  </a:lnTo>
                  <a:lnTo>
                    <a:pt x="254" y="567"/>
                  </a:lnTo>
                  <a:lnTo>
                    <a:pt x="250" y="560"/>
                  </a:lnTo>
                  <a:lnTo>
                    <a:pt x="242" y="542"/>
                  </a:lnTo>
                  <a:lnTo>
                    <a:pt x="230" y="514"/>
                  </a:lnTo>
                  <a:lnTo>
                    <a:pt x="214" y="478"/>
                  </a:lnTo>
                  <a:lnTo>
                    <a:pt x="194" y="436"/>
                  </a:lnTo>
                  <a:lnTo>
                    <a:pt x="172" y="389"/>
                  </a:lnTo>
                  <a:lnTo>
                    <a:pt x="149" y="338"/>
                  </a:lnTo>
                  <a:lnTo>
                    <a:pt x="126" y="285"/>
                  </a:lnTo>
                  <a:lnTo>
                    <a:pt x="102" y="233"/>
                  </a:lnTo>
                  <a:lnTo>
                    <a:pt x="79" y="183"/>
                  </a:lnTo>
                  <a:lnTo>
                    <a:pt x="58" y="136"/>
                  </a:lnTo>
                  <a:lnTo>
                    <a:pt x="39" y="94"/>
                  </a:lnTo>
                  <a:lnTo>
                    <a:pt x="23" y="59"/>
                  </a:lnTo>
                  <a:lnTo>
                    <a:pt x="10" y="31"/>
                  </a:lnTo>
                  <a:lnTo>
                    <a:pt x="2" y="12"/>
                  </a:lnTo>
                  <a:lnTo>
                    <a:pt x="0" y="7"/>
                  </a:lnTo>
                  <a:lnTo>
                    <a:pt x="56" y="0"/>
                  </a:lnTo>
                  <a:lnTo>
                    <a:pt x="60" y="6"/>
                  </a:lnTo>
                  <a:lnTo>
                    <a:pt x="68" y="23"/>
                  </a:lnTo>
                  <a:lnTo>
                    <a:pt x="80" y="49"/>
                  </a:lnTo>
                  <a:lnTo>
                    <a:pt x="98" y="83"/>
                  </a:lnTo>
                  <a:lnTo>
                    <a:pt x="118" y="123"/>
                  </a:lnTo>
                  <a:lnTo>
                    <a:pt x="140" y="168"/>
                  </a:lnTo>
                  <a:lnTo>
                    <a:pt x="164" y="216"/>
                  </a:lnTo>
                  <a:lnTo>
                    <a:pt x="190" y="266"/>
                  </a:lnTo>
                  <a:lnTo>
                    <a:pt x="215" y="316"/>
                  </a:lnTo>
                  <a:lnTo>
                    <a:pt x="239" y="363"/>
                  </a:lnTo>
                  <a:lnTo>
                    <a:pt x="261" y="408"/>
                  </a:lnTo>
                  <a:lnTo>
                    <a:pt x="282" y="448"/>
                  </a:lnTo>
                  <a:lnTo>
                    <a:pt x="299" y="483"/>
                  </a:lnTo>
                  <a:lnTo>
                    <a:pt x="311" y="508"/>
                  </a:lnTo>
                  <a:lnTo>
                    <a:pt x="320" y="526"/>
                  </a:lnTo>
                  <a:lnTo>
                    <a:pt x="323" y="531"/>
                  </a:lnTo>
                  <a:close/>
                </a:path>
              </a:pathLst>
            </a:custGeom>
            <a:solidFill>
              <a:srgbClr val="CCF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Freeform 83"/>
            <p:cNvSpPr>
              <a:spLocks/>
            </p:cNvSpPr>
            <p:nvPr/>
          </p:nvSpPr>
          <p:spPr bwMode="auto">
            <a:xfrm>
              <a:off x="2806" y="2094"/>
              <a:ext cx="185" cy="209"/>
            </a:xfrm>
            <a:custGeom>
              <a:avLst/>
              <a:gdLst>
                <a:gd name="T0" fmla="*/ 256 w 371"/>
                <a:gd name="T1" fmla="*/ 223 h 418"/>
                <a:gd name="T2" fmla="*/ 242 w 371"/>
                <a:gd name="T3" fmla="*/ 418 h 418"/>
                <a:gd name="T4" fmla="*/ 220 w 371"/>
                <a:gd name="T5" fmla="*/ 374 h 418"/>
                <a:gd name="T6" fmla="*/ 230 w 371"/>
                <a:gd name="T7" fmla="*/ 229 h 418"/>
                <a:gd name="T8" fmla="*/ 229 w 371"/>
                <a:gd name="T9" fmla="*/ 230 h 418"/>
                <a:gd name="T10" fmla="*/ 224 w 371"/>
                <a:gd name="T11" fmla="*/ 232 h 418"/>
                <a:gd name="T12" fmla="*/ 218 w 371"/>
                <a:gd name="T13" fmla="*/ 234 h 418"/>
                <a:gd name="T14" fmla="*/ 208 w 371"/>
                <a:gd name="T15" fmla="*/ 237 h 418"/>
                <a:gd name="T16" fmla="*/ 197 w 371"/>
                <a:gd name="T17" fmla="*/ 242 h 418"/>
                <a:gd name="T18" fmla="*/ 184 w 371"/>
                <a:gd name="T19" fmla="*/ 246 h 418"/>
                <a:gd name="T20" fmla="*/ 169 w 371"/>
                <a:gd name="T21" fmla="*/ 251 h 418"/>
                <a:gd name="T22" fmla="*/ 153 w 371"/>
                <a:gd name="T23" fmla="*/ 256 h 418"/>
                <a:gd name="T24" fmla="*/ 136 w 371"/>
                <a:gd name="T25" fmla="*/ 260 h 418"/>
                <a:gd name="T26" fmla="*/ 119 w 371"/>
                <a:gd name="T27" fmla="*/ 265 h 418"/>
                <a:gd name="T28" fmla="*/ 100 w 371"/>
                <a:gd name="T29" fmla="*/ 268 h 418"/>
                <a:gd name="T30" fmla="*/ 82 w 371"/>
                <a:gd name="T31" fmla="*/ 272 h 418"/>
                <a:gd name="T32" fmla="*/ 63 w 371"/>
                <a:gd name="T33" fmla="*/ 274 h 418"/>
                <a:gd name="T34" fmla="*/ 46 w 371"/>
                <a:gd name="T35" fmla="*/ 275 h 418"/>
                <a:gd name="T36" fmla="*/ 28 w 371"/>
                <a:gd name="T37" fmla="*/ 275 h 418"/>
                <a:gd name="T38" fmla="*/ 12 w 371"/>
                <a:gd name="T39" fmla="*/ 274 h 418"/>
                <a:gd name="T40" fmla="*/ 14 w 371"/>
                <a:gd name="T41" fmla="*/ 250 h 418"/>
                <a:gd name="T42" fmla="*/ 17 w 371"/>
                <a:gd name="T43" fmla="*/ 195 h 418"/>
                <a:gd name="T44" fmla="*/ 22 w 371"/>
                <a:gd name="T45" fmla="*/ 141 h 418"/>
                <a:gd name="T46" fmla="*/ 23 w 371"/>
                <a:gd name="T47" fmla="*/ 115 h 418"/>
                <a:gd name="T48" fmla="*/ 7 w 371"/>
                <a:gd name="T49" fmla="*/ 104 h 418"/>
                <a:gd name="T50" fmla="*/ 0 w 371"/>
                <a:gd name="T51" fmla="*/ 91 h 418"/>
                <a:gd name="T52" fmla="*/ 1 w 371"/>
                <a:gd name="T53" fmla="*/ 79 h 418"/>
                <a:gd name="T54" fmla="*/ 8 w 371"/>
                <a:gd name="T55" fmla="*/ 64 h 418"/>
                <a:gd name="T56" fmla="*/ 23 w 371"/>
                <a:gd name="T57" fmla="*/ 51 h 418"/>
                <a:gd name="T58" fmla="*/ 42 w 371"/>
                <a:gd name="T59" fmla="*/ 37 h 418"/>
                <a:gd name="T60" fmla="*/ 65 w 371"/>
                <a:gd name="T61" fmla="*/ 26 h 418"/>
                <a:gd name="T62" fmla="*/ 91 w 371"/>
                <a:gd name="T63" fmla="*/ 15 h 418"/>
                <a:gd name="T64" fmla="*/ 119 w 371"/>
                <a:gd name="T65" fmla="*/ 7 h 418"/>
                <a:gd name="T66" fmla="*/ 147 w 371"/>
                <a:gd name="T67" fmla="*/ 3 h 418"/>
                <a:gd name="T68" fmla="*/ 177 w 371"/>
                <a:gd name="T69" fmla="*/ 0 h 418"/>
                <a:gd name="T70" fmla="*/ 205 w 371"/>
                <a:gd name="T71" fmla="*/ 1 h 418"/>
                <a:gd name="T72" fmla="*/ 231 w 371"/>
                <a:gd name="T73" fmla="*/ 8 h 418"/>
                <a:gd name="T74" fmla="*/ 256 w 371"/>
                <a:gd name="T75" fmla="*/ 19 h 418"/>
                <a:gd name="T76" fmla="*/ 275 w 371"/>
                <a:gd name="T77" fmla="*/ 35 h 418"/>
                <a:gd name="T78" fmla="*/ 290 w 371"/>
                <a:gd name="T79" fmla="*/ 57 h 418"/>
                <a:gd name="T80" fmla="*/ 299 w 371"/>
                <a:gd name="T81" fmla="*/ 75 h 418"/>
                <a:gd name="T82" fmla="*/ 307 w 371"/>
                <a:gd name="T83" fmla="*/ 91 h 418"/>
                <a:gd name="T84" fmla="*/ 315 w 371"/>
                <a:gd name="T85" fmla="*/ 106 h 418"/>
                <a:gd name="T86" fmla="*/ 325 w 371"/>
                <a:gd name="T87" fmla="*/ 122 h 418"/>
                <a:gd name="T88" fmla="*/ 334 w 371"/>
                <a:gd name="T89" fmla="*/ 138 h 418"/>
                <a:gd name="T90" fmla="*/ 344 w 371"/>
                <a:gd name="T91" fmla="*/ 158 h 418"/>
                <a:gd name="T92" fmla="*/ 357 w 371"/>
                <a:gd name="T93" fmla="*/ 180 h 418"/>
                <a:gd name="T94" fmla="*/ 371 w 371"/>
                <a:gd name="T95" fmla="*/ 206 h 418"/>
                <a:gd name="T96" fmla="*/ 358 w 371"/>
                <a:gd name="T97" fmla="*/ 208 h 418"/>
                <a:gd name="T98" fmla="*/ 345 w 371"/>
                <a:gd name="T99" fmla="*/ 210 h 418"/>
                <a:gd name="T100" fmla="*/ 331 w 371"/>
                <a:gd name="T101" fmla="*/ 212 h 418"/>
                <a:gd name="T102" fmla="*/ 318 w 371"/>
                <a:gd name="T103" fmla="*/ 214 h 418"/>
                <a:gd name="T104" fmla="*/ 303 w 371"/>
                <a:gd name="T105" fmla="*/ 215 h 418"/>
                <a:gd name="T106" fmla="*/ 288 w 371"/>
                <a:gd name="T107" fmla="*/ 218 h 418"/>
                <a:gd name="T108" fmla="*/ 272 w 371"/>
                <a:gd name="T109" fmla="*/ 221 h 418"/>
                <a:gd name="T110" fmla="*/ 256 w 371"/>
                <a:gd name="T111" fmla="*/ 22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" h="418">
                  <a:moveTo>
                    <a:pt x="256" y="223"/>
                  </a:moveTo>
                  <a:lnTo>
                    <a:pt x="242" y="418"/>
                  </a:lnTo>
                  <a:lnTo>
                    <a:pt x="220" y="374"/>
                  </a:lnTo>
                  <a:lnTo>
                    <a:pt x="230" y="229"/>
                  </a:lnTo>
                  <a:lnTo>
                    <a:pt x="229" y="230"/>
                  </a:lnTo>
                  <a:lnTo>
                    <a:pt x="224" y="232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197" y="242"/>
                  </a:lnTo>
                  <a:lnTo>
                    <a:pt x="184" y="246"/>
                  </a:lnTo>
                  <a:lnTo>
                    <a:pt x="169" y="251"/>
                  </a:lnTo>
                  <a:lnTo>
                    <a:pt x="153" y="256"/>
                  </a:lnTo>
                  <a:lnTo>
                    <a:pt x="136" y="260"/>
                  </a:lnTo>
                  <a:lnTo>
                    <a:pt x="119" y="265"/>
                  </a:lnTo>
                  <a:lnTo>
                    <a:pt x="100" y="268"/>
                  </a:lnTo>
                  <a:lnTo>
                    <a:pt x="82" y="272"/>
                  </a:lnTo>
                  <a:lnTo>
                    <a:pt x="63" y="274"/>
                  </a:lnTo>
                  <a:lnTo>
                    <a:pt x="46" y="275"/>
                  </a:lnTo>
                  <a:lnTo>
                    <a:pt x="28" y="275"/>
                  </a:lnTo>
                  <a:lnTo>
                    <a:pt x="12" y="274"/>
                  </a:lnTo>
                  <a:lnTo>
                    <a:pt x="14" y="250"/>
                  </a:lnTo>
                  <a:lnTo>
                    <a:pt x="17" y="195"/>
                  </a:lnTo>
                  <a:lnTo>
                    <a:pt x="22" y="141"/>
                  </a:lnTo>
                  <a:lnTo>
                    <a:pt x="23" y="11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1" y="79"/>
                  </a:lnTo>
                  <a:lnTo>
                    <a:pt x="8" y="64"/>
                  </a:lnTo>
                  <a:lnTo>
                    <a:pt x="23" y="51"/>
                  </a:lnTo>
                  <a:lnTo>
                    <a:pt x="42" y="37"/>
                  </a:lnTo>
                  <a:lnTo>
                    <a:pt x="65" y="26"/>
                  </a:lnTo>
                  <a:lnTo>
                    <a:pt x="91" y="15"/>
                  </a:lnTo>
                  <a:lnTo>
                    <a:pt x="119" y="7"/>
                  </a:lnTo>
                  <a:lnTo>
                    <a:pt x="147" y="3"/>
                  </a:lnTo>
                  <a:lnTo>
                    <a:pt x="177" y="0"/>
                  </a:lnTo>
                  <a:lnTo>
                    <a:pt x="205" y="1"/>
                  </a:lnTo>
                  <a:lnTo>
                    <a:pt x="231" y="8"/>
                  </a:lnTo>
                  <a:lnTo>
                    <a:pt x="256" y="19"/>
                  </a:lnTo>
                  <a:lnTo>
                    <a:pt x="275" y="35"/>
                  </a:lnTo>
                  <a:lnTo>
                    <a:pt x="290" y="57"/>
                  </a:lnTo>
                  <a:lnTo>
                    <a:pt x="299" y="75"/>
                  </a:lnTo>
                  <a:lnTo>
                    <a:pt x="307" y="91"/>
                  </a:lnTo>
                  <a:lnTo>
                    <a:pt x="315" y="106"/>
                  </a:lnTo>
                  <a:lnTo>
                    <a:pt x="325" y="122"/>
                  </a:lnTo>
                  <a:lnTo>
                    <a:pt x="334" y="138"/>
                  </a:lnTo>
                  <a:lnTo>
                    <a:pt x="344" y="158"/>
                  </a:lnTo>
                  <a:lnTo>
                    <a:pt x="357" y="180"/>
                  </a:lnTo>
                  <a:lnTo>
                    <a:pt x="371" y="206"/>
                  </a:lnTo>
                  <a:lnTo>
                    <a:pt x="358" y="208"/>
                  </a:lnTo>
                  <a:lnTo>
                    <a:pt x="345" y="210"/>
                  </a:lnTo>
                  <a:lnTo>
                    <a:pt x="331" y="212"/>
                  </a:lnTo>
                  <a:lnTo>
                    <a:pt x="318" y="214"/>
                  </a:lnTo>
                  <a:lnTo>
                    <a:pt x="303" y="215"/>
                  </a:lnTo>
                  <a:lnTo>
                    <a:pt x="288" y="218"/>
                  </a:lnTo>
                  <a:lnTo>
                    <a:pt x="272" y="221"/>
                  </a:lnTo>
                  <a:lnTo>
                    <a:pt x="256" y="223"/>
                  </a:lnTo>
                  <a:close/>
                </a:path>
              </a:pathLst>
            </a:custGeom>
            <a:solidFill>
              <a:srgbClr val="DDB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84"/>
            <p:cNvSpPr>
              <a:spLocks/>
            </p:cNvSpPr>
            <p:nvPr/>
          </p:nvSpPr>
          <p:spPr bwMode="auto">
            <a:xfrm>
              <a:off x="2843" y="2118"/>
              <a:ext cx="46" cy="112"/>
            </a:xfrm>
            <a:custGeom>
              <a:avLst/>
              <a:gdLst>
                <a:gd name="T0" fmla="*/ 0 w 92"/>
                <a:gd name="T1" fmla="*/ 226 h 226"/>
                <a:gd name="T2" fmla="*/ 9 w 92"/>
                <a:gd name="T3" fmla="*/ 140 h 226"/>
                <a:gd name="T4" fmla="*/ 15 w 92"/>
                <a:gd name="T5" fmla="*/ 72 h 226"/>
                <a:gd name="T6" fmla="*/ 17 w 92"/>
                <a:gd name="T7" fmla="*/ 28 h 226"/>
                <a:gd name="T8" fmla="*/ 18 w 92"/>
                <a:gd name="T9" fmla="*/ 13 h 226"/>
                <a:gd name="T10" fmla="*/ 92 w 92"/>
                <a:gd name="T11" fmla="*/ 0 h 226"/>
                <a:gd name="T12" fmla="*/ 91 w 92"/>
                <a:gd name="T13" fmla="*/ 17 h 226"/>
                <a:gd name="T14" fmla="*/ 87 w 92"/>
                <a:gd name="T15" fmla="*/ 61 h 226"/>
                <a:gd name="T16" fmla="*/ 83 w 92"/>
                <a:gd name="T17" fmla="*/ 128 h 226"/>
                <a:gd name="T18" fmla="*/ 78 w 92"/>
                <a:gd name="T19" fmla="*/ 210 h 226"/>
                <a:gd name="T20" fmla="*/ 69 w 92"/>
                <a:gd name="T21" fmla="*/ 212 h 226"/>
                <a:gd name="T22" fmla="*/ 60 w 92"/>
                <a:gd name="T23" fmla="*/ 214 h 226"/>
                <a:gd name="T24" fmla="*/ 49 w 92"/>
                <a:gd name="T25" fmla="*/ 217 h 226"/>
                <a:gd name="T26" fmla="*/ 40 w 92"/>
                <a:gd name="T27" fmla="*/ 219 h 226"/>
                <a:gd name="T28" fmla="*/ 30 w 92"/>
                <a:gd name="T29" fmla="*/ 221 h 226"/>
                <a:gd name="T30" fmla="*/ 19 w 92"/>
                <a:gd name="T31" fmla="*/ 222 h 226"/>
                <a:gd name="T32" fmla="*/ 10 w 92"/>
                <a:gd name="T33" fmla="*/ 225 h 226"/>
                <a:gd name="T34" fmla="*/ 0 w 92"/>
                <a:gd name="T3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6">
                  <a:moveTo>
                    <a:pt x="0" y="226"/>
                  </a:moveTo>
                  <a:lnTo>
                    <a:pt x="9" y="140"/>
                  </a:lnTo>
                  <a:lnTo>
                    <a:pt x="15" y="72"/>
                  </a:lnTo>
                  <a:lnTo>
                    <a:pt x="17" y="28"/>
                  </a:lnTo>
                  <a:lnTo>
                    <a:pt x="18" y="13"/>
                  </a:lnTo>
                  <a:lnTo>
                    <a:pt x="92" y="0"/>
                  </a:lnTo>
                  <a:lnTo>
                    <a:pt x="91" y="17"/>
                  </a:lnTo>
                  <a:lnTo>
                    <a:pt x="87" y="61"/>
                  </a:lnTo>
                  <a:lnTo>
                    <a:pt x="83" y="128"/>
                  </a:lnTo>
                  <a:lnTo>
                    <a:pt x="78" y="210"/>
                  </a:lnTo>
                  <a:lnTo>
                    <a:pt x="69" y="212"/>
                  </a:lnTo>
                  <a:lnTo>
                    <a:pt x="60" y="214"/>
                  </a:lnTo>
                  <a:lnTo>
                    <a:pt x="49" y="217"/>
                  </a:lnTo>
                  <a:lnTo>
                    <a:pt x="40" y="219"/>
                  </a:lnTo>
                  <a:lnTo>
                    <a:pt x="30" y="221"/>
                  </a:lnTo>
                  <a:lnTo>
                    <a:pt x="19" y="222"/>
                  </a:lnTo>
                  <a:lnTo>
                    <a:pt x="10" y="225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85"/>
            <p:cNvSpPr>
              <a:spLocks/>
            </p:cNvSpPr>
            <p:nvPr/>
          </p:nvSpPr>
          <p:spPr bwMode="auto">
            <a:xfrm>
              <a:off x="2881" y="2104"/>
              <a:ext cx="77" cy="117"/>
            </a:xfrm>
            <a:custGeom>
              <a:avLst/>
              <a:gdLst>
                <a:gd name="T0" fmla="*/ 103 w 154"/>
                <a:gd name="T1" fmla="*/ 235 h 235"/>
                <a:gd name="T2" fmla="*/ 83 w 154"/>
                <a:gd name="T3" fmla="*/ 190 h 235"/>
                <a:gd name="T4" fmla="*/ 64 w 154"/>
                <a:gd name="T5" fmla="*/ 148 h 235"/>
                <a:gd name="T6" fmla="*/ 46 w 154"/>
                <a:gd name="T7" fmla="*/ 109 h 235"/>
                <a:gd name="T8" fmla="*/ 31 w 154"/>
                <a:gd name="T9" fmla="*/ 76 h 235"/>
                <a:gd name="T10" fmla="*/ 18 w 154"/>
                <a:gd name="T11" fmla="*/ 47 h 235"/>
                <a:gd name="T12" fmla="*/ 8 w 154"/>
                <a:gd name="T13" fmla="*/ 25 h 235"/>
                <a:gd name="T14" fmla="*/ 2 w 154"/>
                <a:gd name="T15" fmla="*/ 11 h 235"/>
                <a:gd name="T16" fmla="*/ 0 w 154"/>
                <a:gd name="T17" fmla="*/ 7 h 235"/>
                <a:gd name="T18" fmla="*/ 56 w 154"/>
                <a:gd name="T19" fmla="*/ 0 h 235"/>
                <a:gd name="T20" fmla="*/ 154 w 154"/>
                <a:gd name="T21" fmla="*/ 195 h 235"/>
                <a:gd name="T22" fmla="*/ 148 w 154"/>
                <a:gd name="T23" fmla="*/ 197 h 235"/>
                <a:gd name="T24" fmla="*/ 142 w 154"/>
                <a:gd name="T25" fmla="*/ 198 h 235"/>
                <a:gd name="T26" fmla="*/ 137 w 154"/>
                <a:gd name="T27" fmla="*/ 198 h 235"/>
                <a:gd name="T28" fmla="*/ 131 w 154"/>
                <a:gd name="T29" fmla="*/ 199 h 235"/>
                <a:gd name="T30" fmla="*/ 124 w 154"/>
                <a:gd name="T31" fmla="*/ 200 h 235"/>
                <a:gd name="T32" fmla="*/ 118 w 154"/>
                <a:gd name="T33" fmla="*/ 201 h 235"/>
                <a:gd name="T34" fmla="*/ 112 w 154"/>
                <a:gd name="T35" fmla="*/ 202 h 235"/>
                <a:gd name="T36" fmla="*/ 106 w 154"/>
                <a:gd name="T37" fmla="*/ 203 h 235"/>
                <a:gd name="T38" fmla="*/ 103 w 154"/>
                <a:gd name="T3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4" h="235">
                  <a:moveTo>
                    <a:pt x="103" y="235"/>
                  </a:moveTo>
                  <a:lnTo>
                    <a:pt x="83" y="190"/>
                  </a:lnTo>
                  <a:lnTo>
                    <a:pt x="64" y="148"/>
                  </a:lnTo>
                  <a:lnTo>
                    <a:pt x="46" y="109"/>
                  </a:lnTo>
                  <a:lnTo>
                    <a:pt x="31" y="76"/>
                  </a:lnTo>
                  <a:lnTo>
                    <a:pt x="18" y="47"/>
                  </a:lnTo>
                  <a:lnTo>
                    <a:pt x="8" y="25"/>
                  </a:lnTo>
                  <a:lnTo>
                    <a:pt x="2" y="11"/>
                  </a:lnTo>
                  <a:lnTo>
                    <a:pt x="0" y="7"/>
                  </a:lnTo>
                  <a:lnTo>
                    <a:pt x="56" y="0"/>
                  </a:lnTo>
                  <a:lnTo>
                    <a:pt x="154" y="195"/>
                  </a:lnTo>
                  <a:lnTo>
                    <a:pt x="148" y="197"/>
                  </a:lnTo>
                  <a:lnTo>
                    <a:pt x="142" y="198"/>
                  </a:lnTo>
                  <a:lnTo>
                    <a:pt x="137" y="198"/>
                  </a:lnTo>
                  <a:lnTo>
                    <a:pt x="131" y="199"/>
                  </a:lnTo>
                  <a:lnTo>
                    <a:pt x="124" y="200"/>
                  </a:lnTo>
                  <a:lnTo>
                    <a:pt x="118" y="201"/>
                  </a:lnTo>
                  <a:lnTo>
                    <a:pt x="112" y="202"/>
                  </a:lnTo>
                  <a:lnTo>
                    <a:pt x="106" y="203"/>
                  </a:lnTo>
                  <a:lnTo>
                    <a:pt x="103" y="235"/>
                  </a:lnTo>
                  <a:close/>
                </a:path>
              </a:pathLst>
            </a:custGeom>
            <a:solidFill>
              <a:srgbClr val="93C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86"/>
            <p:cNvSpPr>
              <a:spLocks/>
            </p:cNvSpPr>
            <p:nvPr/>
          </p:nvSpPr>
          <p:spPr bwMode="auto">
            <a:xfrm>
              <a:off x="2684" y="1881"/>
              <a:ext cx="361" cy="345"/>
            </a:xfrm>
            <a:custGeom>
              <a:avLst/>
              <a:gdLst>
                <a:gd name="T0" fmla="*/ 253 w 724"/>
                <a:gd name="T1" fmla="*/ 16 h 689"/>
                <a:gd name="T2" fmla="*/ 214 w 724"/>
                <a:gd name="T3" fmla="*/ 41 h 689"/>
                <a:gd name="T4" fmla="*/ 189 w 724"/>
                <a:gd name="T5" fmla="*/ 72 h 689"/>
                <a:gd name="T6" fmla="*/ 162 w 724"/>
                <a:gd name="T7" fmla="*/ 108 h 689"/>
                <a:gd name="T8" fmla="*/ 124 w 724"/>
                <a:gd name="T9" fmla="*/ 146 h 689"/>
                <a:gd name="T10" fmla="*/ 78 w 724"/>
                <a:gd name="T11" fmla="*/ 180 h 689"/>
                <a:gd name="T12" fmla="*/ 34 w 724"/>
                <a:gd name="T13" fmla="*/ 219 h 689"/>
                <a:gd name="T14" fmla="*/ 5 w 724"/>
                <a:gd name="T15" fmla="*/ 267 h 689"/>
                <a:gd name="T16" fmla="*/ 0 w 724"/>
                <a:gd name="T17" fmla="*/ 318 h 689"/>
                <a:gd name="T18" fmla="*/ 9 w 724"/>
                <a:gd name="T19" fmla="*/ 351 h 689"/>
                <a:gd name="T20" fmla="*/ 29 w 724"/>
                <a:gd name="T21" fmla="*/ 379 h 689"/>
                <a:gd name="T22" fmla="*/ 59 w 724"/>
                <a:gd name="T23" fmla="*/ 423 h 689"/>
                <a:gd name="T24" fmla="*/ 94 w 724"/>
                <a:gd name="T25" fmla="*/ 495 h 689"/>
                <a:gd name="T26" fmla="*/ 111 w 724"/>
                <a:gd name="T27" fmla="*/ 560 h 689"/>
                <a:gd name="T28" fmla="*/ 124 w 724"/>
                <a:gd name="T29" fmla="*/ 609 h 689"/>
                <a:gd name="T30" fmla="*/ 162 w 724"/>
                <a:gd name="T31" fmla="*/ 650 h 689"/>
                <a:gd name="T32" fmla="*/ 218 w 724"/>
                <a:gd name="T33" fmla="*/ 675 h 689"/>
                <a:gd name="T34" fmla="*/ 252 w 724"/>
                <a:gd name="T35" fmla="*/ 685 h 689"/>
                <a:gd name="T36" fmla="*/ 283 w 724"/>
                <a:gd name="T37" fmla="*/ 689 h 689"/>
                <a:gd name="T38" fmla="*/ 312 w 724"/>
                <a:gd name="T39" fmla="*/ 686 h 689"/>
                <a:gd name="T40" fmla="*/ 338 w 724"/>
                <a:gd name="T41" fmla="*/ 681 h 689"/>
                <a:gd name="T42" fmla="*/ 366 w 724"/>
                <a:gd name="T43" fmla="*/ 671 h 689"/>
                <a:gd name="T44" fmla="*/ 396 w 724"/>
                <a:gd name="T45" fmla="*/ 662 h 689"/>
                <a:gd name="T46" fmla="*/ 429 w 724"/>
                <a:gd name="T47" fmla="*/ 651 h 689"/>
                <a:gd name="T48" fmla="*/ 471 w 724"/>
                <a:gd name="T49" fmla="*/ 640 h 689"/>
                <a:gd name="T50" fmla="*/ 513 w 724"/>
                <a:gd name="T51" fmla="*/ 633 h 689"/>
                <a:gd name="T52" fmla="*/ 551 w 724"/>
                <a:gd name="T53" fmla="*/ 630 h 689"/>
                <a:gd name="T54" fmla="*/ 586 w 724"/>
                <a:gd name="T55" fmla="*/ 625 h 689"/>
                <a:gd name="T56" fmla="*/ 617 w 724"/>
                <a:gd name="T57" fmla="*/ 620 h 689"/>
                <a:gd name="T58" fmla="*/ 645 w 724"/>
                <a:gd name="T59" fmla="*/ 609 h 689"/>
                <a:gd name="T60" fmla="*/ 671 w 724"/>
                <a:gd name="T61" fmla="*/ 593 h 689"/>
                <a:gd name="T62" fmla="*/ 695 w 724"/>
                <a:gd name="T63" fmla="*/ 567 h 689"/>
                <a:gd name="T64" fmla="*/ 718 w 724"/>
                <a:gd name="T65" fmla="*/ 528 h 689"/>
                <a:gd name="T66" fmla="*/ 724 w 724"/>
                <a:gd name="T67" fmla="*/ 485 h 689"/>
                <a:gd name="T68" fmla="*/ 718 w 724"/>
                <a:gd name="T69" fmla="*/ 440 h 689"/>
                <a:gd name="T70" fmla="*/ 710 w 724"/>
                <a:gd name="T71" fmla="*/ 380 h 689"/>
                <a:gd name="T72" fmla="*/ 709 w 724"/>
                <a:gd name="T73" fmla="*/ 313 h 689"/>
                <a:gd name="T74" fmla="*/ 709 w 724"/>
                <a:gd name="T75" fmla="*/ 253 h 689"/>
                <a:gd name="T76" fmla="*/ 704 w 724"/>
                <a:gd name="T77" fmla="*/ 198 h 689"/>
                <a:gd name="T78" fmla="*/ 690 w 724"/>
                <a:gd name="T79" fmla="*/ 147 h 689"/>
                <a:gd name="T80" fmla="*/ 670 w 724"/>
                <a:gd name="T81" fmla="*/ 109 h 689"/>
                <a:gd name="T82" fmla="*/ 650 w 724"/>
                <a:gd name="T83" fmla="*/ 86 h 689"/>
                <a:gd name="T84" fmla="*/ 629 w 724"/>
                <a:gd name="T85" fmla="*/ 70 h 689"/>
                <a:gd name="T86" fmla="*/ 609 w 724"/>
                <a:gd name="T87" fmla="*/ 59 h 689"/>
                <a:gd name="T88" fmla="*/ 586 w 724"/>
                <a:gd name="T89" fmla="*/ 53 h 689"/>
                <a:gd name="T90" fmla="*/ 560 w 724"/>
                <a:gd name="T91" fmla="*/ 48 h 689"/>
                <a:gd name="T92" fmla="*/ 532 w 724"/>
                <a:gd name="T93" fmla="*/ 43 h 689"/>
                <a:gd name="T94" fmla="*/ 499 w 724"/>
                <a:gd name="T95" fmla="*/ 38 h 689"/>
                <a:gd name="T96" fmla="*/ 464 w 724"/>
                <a:gd name="T97" fmla="*/ 30 h 689"/>
                <a:gd name="T98" fmla="*/ 435 w 724"/>
                <a:gd name="T99" fmla="*/ 22 h 689"/>
                <a:gd name="T100" fmla="*/ 410 w 724"/>
                <a:gd name="T101" fmla="*/ 15 h 689"/>
                <a:gd name="T102" fmla="*/ 387 w 724"/>
                <a:gd name="T103" fmla="*/ 8 h 689"/>
                <a:gd name="T104" fmla="*/ 365 w 724"/>
                <a:gd name="T105" fmla="*/ 3 h 689"/>
                <a:gd name="T106" fmla="*/ 344 w 724"/>
                <a:gd name="T107" fmla="*/ 0 h 689"/>
                <a:gd name="T108" fmla="*/ 321 w 724"/>
                <a:gd name="T109" fmla="*/ 0 h 689"/>
                <a:gd name="T110" fmla="*/ 297 w 724"/>
                <a:gd name="T111" fmla="*/ 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4" h="689">
                  <a:moveTo>
                    <a:pt x="283" y="7"/>
                  </a:moveTo>
                  <a:lnTo>
                    <a:pt x="253" y="16"/>
                  </a:lnTo>
                  <a:lnTo>
                    <a:pt x="231" y="27"/>
                  </a:lnTo>
                  <a:lnTo>
                    <a:pt x="214" y="41"/>
                  </a:lnTo>
                  <a:lnTo>
                    <a:pt x="200" y="56"/>
                  </a:lnTo>
                  <a:lnTo>
                    <a:pt x="189" y="72"/>
                  </a:lnTo>
                  <a:lnTo>
                    <a:pt x="176" y="89"/>
                  </a:lnTo>
                  <a:lnTo>
                    <a:pt x="162" y="108"/>
                  </a:lnTo>
                  <a:lnTo>
                    <a:pt x="145" y="127"/>
                  </a:lnTo>
                  <a:lnTo>
                    <a:pt x="124" y="146"/>
                  </a:lnTo>
                  <a:lnTo>
                    <a:pt x="101" y="163"/>
                  </a:lnTo>
                  <a:lnTo>
                    <a:pt x="78" y="180"/>
                  </a:lnTo>
                  <a:lnTo>
                    <a:pt x="55" y="199"/>
                  </a:lnTo>
                  <a:lnTo>
                    <a:pt x="34" y="219"/>
                  </a:lnTo>
                  <a:lnTo>
                    <a:pt x="16" y="241"/>
                  </a:lnTo>
                  <a:lnTo>
                    <a:pt x="5" y="267"/>
                  </a:lnTo>
                  <a:lnTo>
                    <a:pt x="0" y="295"/>
                  </a:lnTo>
                  <a:lnTo>
                    <a:pt x="0" y="318"/>
                  </a:lnTo>
                  <a:lnTo>
                    <a:pt x="4" y="337"/>
                  </a:lnTo>
                  <a:lnTo>
                    <a:pt x="9" y="351"/>
                  </a:lnTo>
                  <a:lnTo>
                    <a:pt x="19" y="364"/>
                  </a:lnTo>
                  <a:lnTo>
                    <a:pt x="29" y="379"/>
                  </a:lnTo>
                  <a:lnTo>
                    <a:pt x="43" y="399"/>
                  </a:lnTo>
                  <a:lnTo>
                    <a:pt x="59" y="423"/>
                  </a:lnTo>
                  <a:lnTo>
                    <a:pt x="77" y="456"/>
                  </a:lnTo>
                  <a:lnTo>
                    <a:pt x="94" y="495"/>
                  </a:lnTo>
                  <a:lnTo>
                    <a:pt x="104" y="530"/>
                  </a:lnTo>
                  <a:lnTo>
                    <a:pt x="111" y="560"/>
                  </a:lnTo>
                  <a:lnTo>
                    <a:pt x="116" y="586"/>
                  </a:lnTo>
                  <a:lnTo>
                    <a:pt x="124" y="609"/>
                  </a:lnTo>
                  <a:lnTo>
                    <a:pt x="138" y="630"/>
                  </a:lnTo>
                  <a:lnTo>
                    <a:pt x="162" y="650"/>
                  </a:lnTo>
                  <a:lnTo>
                    <a:pt x="198" y="668"/>
                  </a:lnTo>
                  <a:lnTo>
                    <a:pt x="218" y="675"/>
                  </a:lnTo>
                  <a:lnTo>
                    <a:pt x="236" y="681"/>
                  </a:lnTo>
                  <a:lnTo>
                    <a:pt x="252" y="685"/>
                  </a:lnTo>
                  <a:lnTo>
                    <a:pt x="268" y="688"/>
                  </a:lnTo>
                  <a:lnTo>
                    <a:pt x="283" y="689"/>
                  </a:lnTo>
                  <a:lnTo>
                    <a:pt x="298" y="688"/>
                  </a:lnTo>
                  <a:lnTo>
                    <a:pt x="312" y="686"/>
                  </a:lnTo>
                  <a:lnTo>
                    <a:pt x="325" y="684"/>
                  </a:lnTo>
                  <a:lnTo>
                    <a:pt x="338" y="681"/>
                  </a:lnTo>
                  <a:lnTo>
                    <a:pt x="352" y="676"/>
                  </a:lnTo>
                  <a:lnTo>
                    <a:pt x="366" y="671"/>
                  </a:lnTo>
                  <a:lnTo>
                    <a:pt x="381" y="667"/>
                  </a:lnTo>
                  <a:lnTo>
                    <a:pt x="396" y="662"/>
                  </a:lnTo>
                  <a:lnTo>
                    <a:pt x="412" y="657"/>
                  </a:lnTo>
                  <a:lnTo>
                    <a:pt x="429" y="651"/>
                  </a:lnTo>
                  <a:lnTo>
                    <a:pt x="448" y="646"/>
                  </a:lnTo>
                  <a:lnTo>
                    <a:pt x="471" y="640"/>
                  </a:lnTo>
                  <a:lnTo>
                    <a:pt x="493" y="637"/>
                  </a:lnTo>
                  <a:lnTo>
                    <a:pt x="513" y="633"/>
                  </a:lnTo>
                  <a:lnTo>
                    <a:pt x="533" y="631"/>
                  </a:lnTo>
                  <a:lnTo>
                    <a:pt x="551" y="630"/>
                  </a:lnTo>
                  <a:lnTo>
                    <a:pt x="570" y="628"/>
                  </a:lnTo>
                  <a:lnTo>
                    <a:pt x="586" y="625"/>
                  </a:lnTo>
                  <a:lnTo>
                    <a:pt x="602" y="623"/>
                  </a:lnTo>
                  <a:lnTo>
                    <a:pt x="617" y="620"/>
                  </a:lnTo>
                  <a:lnTo>
                    <a:pt x="632" y="615"/>
                  </a:lnTo>
                  <a:lnTo>
                    <a:pt x="645" y="609"/>
                  </a:lnTo>
                  <a:lnTo>
                    <a:pt x="658" y="602"/>
                  </a:lnTo>
                  <a:lnTo>
                    <a:pt x="671" y="593"/>
                  </a:lnTo>
                  <a:lnTo>
                    <a:pt x="683" y="581"/>
                  </a:lnTo>
                  <a:lnTo>
                    <a:pt x="695" y="567"/>
                  </a:lnTo>
                  <a:lnTo>
                    <a:pt x="706" y="550"/>
                  </a:lnTo>
                  <a:lnTo>
                    <a:pt x="718" y="528"/>
                  </a:lnTo>
                  <a:lnTo>
                    <a:pt x="723" y="506"/>
                  </a:lnTo>
                  <a:lnTo>
                    <a:pt x="724" y="485"/>
                  </a:lnTo>
                  <a:lnTo>
                    <a:pt x="721" y="463"/>
                  </a:lnTo>
                  <a:lnTo>
                    <a:pt x="718" y="440"/>
                  </a:lnTo>
                  <a:lnTo>
                    <a:pt x="713" y="413"/>
                  </a:lnTo>
                  <a:lnTo>
                    <a:pt x="710" y="380"/>
                  </a:lnTo>
                  <a:lnTo>
                    <a:pt x="709" y="344"/>
                  </a:lnTo>
                  <a:lnTo>
                    <a:pt x="709" y="313"/>
                  </a:lnTo>
                  <a:lnTo>
                    <a:pt x="709" y="281"/>
                  </a:lnTo>
                  <a:lnTo>
                    <a:pt x="709" y="253"/>
                  </a:lnTo>
                  <a:lnTo>
                    <a:pt x="708" y="225"/>
                  </a:lnTo>
                  <a:lnTo>
                    <a:pt x="704" y="198"/>
                  </a:lnTo>
                  <a:lnTo>
                    <a:pt x="700" y="172"/>
                  </a:lnTo>
                  <a:lnTo>
                    <a:pt x="690" y="147"/>
                  </a:lnTo>
                  <a:lnTo>
                    <a:pt x="679" y="124"/>
                  </a:lnTo>
                  <a:lnTo>
                    <a:pt x="670" y="109"/>
                  </a:lnTo>
                  <a:lnTo>
                    <a:pt x="659" y="96"/>
                  </a:lnTo>
                  <a:lnTo>
                    <a:pt x="650" y="86"/>
                  </a:lnTo>
                  <a:lnTo>
                    <a:pt x="640" y="78"/>
                  </a:lnTo>
                  <a:lnTo>
                    <a:pt x="629" y="70"/>
                  </a:lnTo>
                  <a:lnTo>
                    <a:pt x="619" y="64"/>
                  </a:lnTo>
                  <a:lnTo>
                    <a:pt x="609" y="59"/>
                  </a:lnTo>
                  <a:lnTo>
                    <a:pt x="597" y="56"/>
                  </a:lnTo>
                  <a:lnTo>
                    <a:pt x="586" y="53"/>
                  </a:lnTo>
                  <a:lnTo>
                    <a:pt x="573" y="50"/>
                  </a:lnTo>
                  <a:lnTo>
                    <a:pt x="560" y="48"/>
                  </a:lnTo>
                  <a:lnTo>
                    <a:pt x="547" y="46"/>
                  </a:lnTo>
                  <a:lnTo>
                    <a:pt x="532" y="43"/>
                  </a:lnTo>
                  <a:lnTo>
                    <a:pt x="516" y="41"/>
                  </a:lnTo>
                  <a:lnTo>
                    <a:pt x="499" y="38"/>
                  </a:lnTo>
                  <a:lnTo>
                    <a:pt x="481" y="34"/>
                  </a:lnTo>
                  <a:lnTo>
                    <a:pt x="464" y="30"/>
                  </a:lnTo>
                  <a:lnTo>
                    <a:pt x="449" y="26"/>
                  </a:lnTo>
                  <a:lnTo>
                    <a:pt x="435" y="22"/>
                  </a:lnTo>
                  <a:lnTo>
                    <a:pt x="421" y="18"/>
                  </a:lnTo>
                  <a:lnTo>
                    <a:pt x="410" y="15"/>
                  </a:lnTo>
                  <a:lnTo>
                    <a:pt x="397" y="11"/>
                  </a:lnTo>
                  <a:lnTo>
                    <a:pt x="387" y="8"/>
                  </a:lnTo>
                  <a:lnTo>
                    <a:pt x="375" y="4"/>
                  </a:lnTo>
                  <a:lnTo>
                    <a:pt x="365" y="3"/>
                  </a:lnTo>
                  <a:lnTo>
                    <a:pt x="354" y="1"/>
                  </a:lnTo>
                  <a:lnTo>
                    <a:pt x="344" y="0"/>
                  </a:lnTo>
                  <a:lnTo>
                    <a:pt x="333" y="0"/>
                  </a:lnTo>
                  <a:lnTo>
                    <a:pt x="321" y="0"/>
                  </a:lnTo>
                  <a:lnTo>
                    <a:pt x="310" y="1"/>
                  </a:lnTo>
                  <a:lnTo>
                    <a:pt x="297" y="3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Freeform 87"/>
            <p:cNvSpPr>
              <a:spLocks/>
            </p:cNvSpPr>
            <p:nvPr/>
          </p:nvSpPr>
          <p:spPr bwMode="auto">
            <a:xfrm>
              <a:off x="2725" y="1914"/>
              <a:ext cx="300" cy="286"/>
            </a:xfrm>
            <a:custGeom>
              <a:avLst/>
              <a:gdLst>
                <a:gd name="T0" fmla="*/ 105 w 600"/>
                <a:gd name="T1" fmla="*/ 70 h 572"/>
                <a:gd name="T2" fmla="*/ 90 w 600"/>
                <a:gd name="T3" fmla="*/ 99 h 572"/>
                <a:gd name="T4" fmla="*/ 79 w 600"/>
                <a:gd name="T5" fmla="*/ 133 h 572"/>
                <a:gd name="T6" fmla="*/ 68 w 600"/>
                <a:gd name="T7" fmla="*/ 170 h 572"/>
                <a:gd name="T8" fmla="*/ 51 w 600"/>
                <a:gd name="T9" fmla="*/ 212 h 572"/>
                <a:gd name="T10" fmla="*/ 26 w 600"/>
                <a:gd name="T11" fmla="*/ 259 h 572"/>
                <a:gd name="T12" fmla="*/ 6 w 600"/>
                <a:gd name="T13" fmla="*/ 311 h 572"/>
                <a:gd name="T14" fmla="*/ 1 w 600"/>
                <a:gd name="T15" fmla="*/ 361 h 572"/>
                <a:gd name="T16" fmla="*/ 15 w 600"/>
                <a:gd name="T17" fmla="*/ 395 h 572"/>
                <a:gd name="T18" fmla="*/ 30 w 600"/>
                <a:gd name="T19" fmla="*/ 407 h 572"/>
                <a:gd name="T20" fmla="*/ 52 w 600"/>
                <a:gd name="T21" fmla="*/ 418 h 572"/>
                <a:gd name="T22" fmla="*/ 85 w 600"/>
                <a:gd name="T23" fmla="*/ 439 h 572"/>
                <a:gd name="T24" fmla="*/ 122 w 600"/>
                <a:gd name="T25" fmla="*/ 470 h 572"/>
                <a:gd name="T26" fmla="*/ 150 w 600"/>
                <a:gd name="T27" fmla="*/ 493 h 572"/>
                <a:gd name="T28" fmla="*/ 174 w 600"/>
                <a:gd name="T29" fmla="*/ 513 h 572"/>
                <a:gd name="T30" fmla="*/ 198 w 600"/>
                <a:gd name="T31" fmla="*/ 532 h 572"/>
                <a:gd name="T32" fmla="*/ 223 w 600"/>
                <a:gd name="T33" fmla="*/ 547 h 572"/>
                <a:gd name="T34" fmla="*/ 250 w 600"/>
                <a:gd name="T35" fmla="*/ 558 h 572"/>
                <a:gd name="T36" fmla="*/ 278 w 600"/>
                <a:gd name="T37" fmla="*/ 566 h 572"/>
                <a:gd name="T38" fmla="*/ 312 w 600"/>
                <a:gd name="T39" fmla="*/ 571 h 572"/>
                <a:gd name="T40" fmla="*/ 362 w 600"/>
                <a:gd name="T41" fmla="*/ 568 h 572"/>
                <a:gd name="T42" fmla="*/ 410 w 600"/>
                <a:gd name="T43" fmla="*/ 543 h 572"/>
                <a:gd name="T44" fmla="*/ 446 w 600"/>
                <a:gd name="T45" fmla="*/ 503 h 572"/>
                <a:gd name="T46" fmla="*/ 484 w 600"/>
                <a:gd name="T47" fmla="*/ 458 h 572"/>
                <a:gd name="T48" fmla="*/ 536 w 600"/>
                <a:gd name="T49" fmla="*/ 416 h 572"/>
                <a:gd name="T50" fmla="*/ 575 w 600"/>
                <a:gd name="T51" fmla="*/ 381 h 572"/>
                <a:gd name="T52" fmla="*/ 595 w 600"/>
                <a:gd name="T53" fmla="*/ 350 h 572"/>
                <a:gd name="T54" fmla="*/ 600 w 600"/>
                <a:gd name="T55" fmla="*/ 314 h 572"/>
                <a:gd name="T56" fmla="*/ 598 w 600"/>
                <a:gd name="T57" fmla="*/ 273 h 572"/>
                <a:gd name="T58" fmla="*/ 586 w 600"/>
                <a:gd name="T59" fmla="*/ 239 h 572"/>
                <a:gd name="T60" fmla="*/ 565 w 600"/>
                <a:gd name="T61" fmla="*/ 208 h 572"/>
                <a:gd name="T62" fmla="*/ 541 w 600"/>
                <a:gd name="T63" fmla="*/ 168 h 572"/>
                <a:gd name="T64" fmla="*/ 519 w 600"/>
                <a:gd name="T65" fmla="*/ 116 h 572"/>
                <a:gd name="T66" fmla="*/ 500 w 600"/>
                <a:gd name="T67" fmla="*/ 72 h 572"/>
                <a:gd name="T68" fmla="*/ 477 w 600"/>
                <a:gd name="T69" fmla="*/ 36 h 572"/>
                <a:gd name="T70" fmla="*/ 446 w 600"/>
                <a:gd name="T71" fmla="*/ 11 h 572"/>
                <a:gd name="T72" fmla="*/ 412 w 600"/>
                <a:gd name="T73" fmla="*/ 3 h 572"/>
                <a:gd name="T74" fmla="*/ 386 w 600"/>
                <a:gd name="T75" fmla="*/ 0 h 572"/>
                <a:gd name="T76" fmla="*/ 363 w 600"/>
                <a:gd name="T77" fmla="*/ 1 h 572"/>
                <a:gd name="T78" fmla="*/ 342 w 600"/>
                <a:gd name="T79" fmla="*/ 4 h 572"/>
                <a:gd name="T80" fmla="*/ 321 w 600"/>
                <a:gd name="T81" fmla="*/ 7 h 572"/>
                <a:gd name="T82" fmla="*/ 299 w 600"/>
                <a:gd name="T83" fmla="*/ 13 h 572"/>
                <a:gd name="T84" fmla="*/ 276 w 600"/>
                <a:gd name="T85" fmla="*/ 19 h 572"/>
                <a:gd name="T86" fmla="*/ 250 w 600"/>
                <a:gd name="T87" fmla="*/ 24 h 572"/>
                <a:gd name="T88" fmla="*/ 209 w 600"/>
                <a:gd name="T89" fmla="*/ 30 h 572"/>
                <a:gd name="T90" fmla="*/ 170 w 600"/>
                <a:gd name="T91" fmla="*/ 35 h 572"/>
                <a:gd name="T92" fmla="*/ 145 w 600"/>
                <a:gd name="T93" fmla="*/ 39 h 572"/>
                <a:gd name="T94" fmla="*/ 124 w 600"/>
                <a:gd name="T95" fmla="*/ 49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572">
                  <a:moveTo>
                    <a:pt x="115" y="58"/>
                  </a:moveTo>
                  <a:lnTo>
                    <a:pt x="105" y="70"/>
                  </a:lnTo>
                  <a:lnTo>
                    <a:pt x="97" y="84"/>
                  </a:lnTo>
                  <a:lnTo>
                    <a:pt x="90" y="99"/>
                  </a:lnTo>
                  <a:lnTo>
                    <a:pt x="85" y="115"/>
                  </a:lnTo>
                  <a:lnTo>
                    <a:pt x="79" y="133"/>
                  </a:lnTo>
                  <a:lnTo>
                    <a:pt x="75" y="151"/>
                  </a:lnTo>
                  <a:lnTo>
                    <a:pt x="68" y="170"/>
                  </a:lnTo>
                  <a:lnTo>
                    <a:pt x="60" y="191"/>
                  </a:lnTo>
                  <a:lnTo>
                    <a:pt x="51" y="212"/>
                  </a:lnTo>
                  <a:lnTo>
                    <a:pt x="38" y="235"/>
                  </a:lnTo>
                  <a:lnTo>
                    <a:pt x="26" y="259"/>
                  </a:lnTo>
                  <a:lnTo>
                    <a:pt x="15" y="284"/>
                  </a:lnTo>
                  <a:lnTo>
                    <a:pt x="6" y="311"/>
                  </a:lnTo>
                  <a:lnTo>
                    <a:pt x="0" y="336"/>
                  </a:lnTo>
                  <a:lnTo>
                    <a:pt x="1" y="361"/>
                  </a:lnTo>
                  <a:lnTo>
                    <a:pt x="8" y="384"/>
                  </a:lnTo>
                  <a:lnTo>
                    <a:pt x="15" y="395"/>
                  </a:lnTo>
                  <a:lnTo>
                    <a:pt x="22" y="402"/>
                  </a:lnTo>
                  <a:lnTo>
                    <a:pt x="30" y="407"/>
                  </a:lnTo>
                  <a:lnTo>
                    <a:pt x="39" y="412"/>
                  </a:lnTo>
                  <a:lnTo>
                    <a:pt x="52" y="418"/>
                  </a:lnTo>
                  <a:lnTo>
                    <a:pt x="67" y="426"/>
                  </a:lnTo>
                  <a:lnTo>
                    <a:pt x="85" y="439"/>
                  </a:lnTo>
                  <a:lnTo>
                    <a:pt x="108" y="457"/>
                  </a:lnTo>
                  <a:lnTo>
                    <a:pt x="122" y="470"/>
                  </a:lnTo>
                  <a:lnTo>
                    <a:pt x="136" y="481"/>
                  </a:lnTo>
                  <a:lnTo>
                    <a:pt x="150" y="493"/>
                  </a:lnTo>
                  <a:lnTo>
                    <a:pt x="161" y="503"/>
                  </a:lnTo>
                  <a:lnTo>
                    <a:pt x="174" y="513"/>
                  </a:lnTo>
                  <a:lnTo>
                    <a:pt x="186" y="522"/>
                  </a:lnTo>
                  <a:lnTo>
                    <a:pt x="198" y="532"/>
                  </a:lnTo>
                  <a:lnTo>
                    <a:pt x="210" y="539"/>
                  </a:lnTo>
                  <a:lnTo>
                    <a:pt x="223" y="547"/>
                  </a:lnTo>
                  <a:lnTo>
                    <a:pt x="236" y="552"/>
                  </a:lnTo>
                  <a:lnTo>
                    <a:pt x="250" y="558"/>
                  </a:lnTo>
                  <a:lnTo>
                    <a:pt x="263" y="563"/>
                  </a:lnTo>
                  <a:lnTo>
                    <a:pt x="278" y="566"/>
                  </a:lnTo>
                  <a:lnTo>
                    <a:pt x="294" y="570"/>
                  </a:lnTo>
                  <a:lnTo>
                    <a:pt x="312" y="571"/>
                  </a:lnTo>
                  <a:lnTo>
                    <a:pt x="330" y="572"/>
                  </a:lnTo>
                  <a:lnTo>
                    <a:pt x="362" y="568"/>
                  </a:lnTo>
                  <a:lnTo>
                    <a:pt x="388" y="558"/>
                  </a:lnTo>
                  <a:lnTo>
                    <a:pt x="410" y="543"/>
                  </a:lnTo>
                  <a:lnTo>
                    <a:pt x="429" y="524"/>
                  </a:lnTo>
                  <a:lnTo>
                    <a:pt x="446" y="503"/>
                  </a:lnTo>
                  <a:lnTo>
                    <a:pt x="465" y="480"/>
                  </a:lnTo>
                  <a:lnTo>
                    <a:pt x="484" y="458"/>
                  </a:lnTo>
                  <a:lnTo>
                    <a:pt x="507" y="437"/>
                  </a:lnTo>
                  <a:lnTo>
                    <a:pt x="536" y="416"/>
                  </a:lnTo>
                  <a:lnTo>
                    <a:pt x="559" y="397"/>
                  </a:lnTo>
                  <a:lnTo>
                    <a:pt x="575" y="381"/>
                  </a:lnTo>
                  <a:lnTo>
                    <a:pt x="587" y="365"/>
                  </a:lnTo>
                  <a:lnTo>
                    <a:pt x="595" y="350"/>
                  </a:lnTo>
                  <a:lnTo>
                    <a:pt x="599" y="333"/>
                  </a:lnTo>
                  <a:lnTo>
                    <a:pt x="600" y="314"/>
                  </a:lnTo>
                  <a:lnTo>
                    <a:pt x="600" y="292"/>
                  </a:lnTo>
                  <a:lnTo>
                    <a:pt x="598" y="273"/>
                  </a:lnTo>
                  <a:lnTo>
                    <a:pt x="594" y="256"/>
                  </a:lnTo>
                  <a:lnTo>
                    <a:pt x="586" y="239"/>
                  </a:lnTo>
                  <a:lnTo>
                    <a:pt x="576" y="225"/>
                  </a:lnTo>
                  <a:lnTo>
                    <a:pt x="565" y="208"/>
                  </a:lnTo>
                  <a:lnTo>
                    <a:pt x="553" y="190"/>
                  </a:lnTo>
                  <a:lnTo>
                    <a:pt x="541" y="168"/>
                  </a:lnTo>
                  <a:lnTo>
                    <a:pt x="528" y="141"/>
                  </a:lnTo>
                  <a:lnTo>
                    <a:pt x="519" y="116"/>
                  </a:lnTo>
                  <a:lnTo>
                    <a:pt x="510" y="93"/>
                  </a:lnTo>
                  <a:lnTo>
                    <a:pt x="500" y="72"/>
                  </a:lnTo>
                  <a:lnTo>
                    <a:pt x="490" y="52"/>
                  </a:lnTo>
                  <a:lnTo>
                    <a:pt x="477" y="36"/>
                  </a:lnTo>
                  <a:lnTo>
                    <a:pt x="464" y="21"/>
                  </a:lnTo>
                  <a:lnTo>
                    <a:pt x="446" y="11"/>
                  </a:lnTo>
                  <a:lnTo>
                    <a:pt x="426" y="5"/>
                  </a:lnTo>
                  <a:lnTo>
                    <a:pt x="412" y="3"/>
                  </a:lnTo>
                  <a:lnTo>
                    <a:pt x="398" y="1"/>
                  </a:lnTo>
                  <a:lnTo>
                    <a:pt x="386" y="0"/>
                  </a:lnTo>
                  <a:lnTo>
                    <a:pt x="374" y="0"/>
                  </a:lnTo>
                  <a:lnTo>
                    <a:pt x="363" y="1"/>
                  </a:lnTo>
                  <a:lnTo>
                    <a:pt x="352" y="3"/>
                  </a:lnTo>
                  <a:lnTo>
                    <a:pt x="342" y="4"/>
                  </a:lnTo>
                  <a:lnTo>
                    <a:pt x="331" y="5"/>
                  </a:lnTo>
                  <a:lnTo>
                    <a:pt x="321" y="7"/>
                  </a:lnTo>
                  <a:lnTo>
                    <a:pt x="311" y="11"/>
                  </a:lnTo>
                  <a:lnTo>
                    <a:pt x="299" y="13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63" y="21"/>
                  </a:lnTo>
                  <a:lnTo>
                    <a:pt x="250" y="24"/>
                  </a:lnTo>
                  <a:lnTo>
                    <a:pt x="235" y="27"/>
                  </a:lnTo>
                  <a:lnTo>
                    <a:pt x="209" y="30"/>
                  </a:lnTo>
                  <a:lnTo>
                    <a:pt x="187" y="32"/>
                  </a:lnTo>
                  <a:lnTo>
                    <a:pt x="170" y="35"/>
                  </a:lnTo>
                  <a:lnTo>
                    <a:pt x="156" y="37"/>
                  </a:lnTo>
                  <a:lnTo>
                    <a:pt x="145" y="39"/>
                  </a:lnTo>
                  <a:lnTo>
                    <a:pt x="135" y="43"/>
                  </a:lnTo>
                  <a:lnTo>
                    <a:pt x="124" y="49"/>
                  </a:lnTo>
                  <a:lnTo>
                    <a:pt x="115" y="5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Freeform 88"/>
            <p:cNvSpPr>
              <a:spLocks/>
            </p:cNvSpPr>
            <p:nvPr/>
          </p:nvSpPr>
          <p:spPr bwMode="auto">
            <a:xfrm>
              <a:off x="2754" y="1938"/>
              <a:ext cx="241" cy="232"/>
            </a:xfrm>
            <a:custGeom>
              <a:avLst/>
              <a:gdLst>
                <a:gd name="T0" fmla="*/ 1 w 481"/>
                <a:gd name="T1" fmla="*/ 260 h 463"/>
                <a:gd name="T2" fmla="*/ 1 w 481"/>
                <a:gd name="T3" fmla="*/ 212 h 463"/>
                <a:gd name="T4" fmla="*/ 10 w 481"/>
                <a:gd name="T5" fmla="*/ 169 h 463"/>
                <a:gd name="T6" fmla="*/ 28 w 481"/>
                <a:gd name="T7" fmla="*/ 126 h 463"/>
                <a:gd name="T8" fmla="*/ 55 w 481"/>
                <a:gd name="T9" fmla="*/ 89 h 463"/>
                <a:gd name="T10" fmla="*/ 88 w 481"/>
                <a:gd name="T11" fmla="*/ 57 h 463"/>
                <a:gd name="T12" fmla="*/ 127 w 481"/>
                <a:gd name="T13" fmla="*/ 31 h 463"/>
                <a:gd name="T14" fmla="*/ 173 w 481"/>
                <a:gd name="T15" fmla="*/ 11 h 463"/>
                <a:gd name="T16" fmla="*/ 223 w 481"/>
                <a:gd name="T17" fmla="*/ 1 h 463"/>
                <a:gd name="T18" fmla="*/ 271 w 481"/>
                <a:gd name="T19" fmla="*/ 0 h 463"/>
                <a:gd name="T20" fmla="*/ 316 w 481"/>
                <a:gd name="T21" fmla="*/ 8 h 463"/>
                <a:gd name="T22" fmla="*/ 358 w 481"/>
                <a:gd name="T23" fmla="*/ 24 h 463"/>
                <a:gd name="T24" fmla="*/ 395 w 481"/>
                <a:gd name="T25" fmla="*/ 47 h 463"/>
                <a:gd name="T26" fmla="*/ 426 w 481"/>
                <a:gd name="T27" fmla="*/ 78 h 463"/>
                <a:gd name="T28" fmla="*/ 452 w 481"/>
                <a:gd name="T29" fmla="*/ 113 h 463"/>
                <a:gd name="T30" fmla="*/ 470 w 481"/>
                <a:gd name="T31" fmla="*/ 156 h 463"/>
                <a:gd name="T32" fmla="*/ 479 w 481"/>
                <a:gd name="T33" fmla="*/ 202 h 463"/>
                <a:gd name="T34" fmla="*/ 480 w 481"/>
                <a:gd name="T35" fmla="*/ 248 h 463"/>
                <a:gd name="T36" fmla="*/ 472 w 481"/>
                <a:gd name="T37" fmla="*/ 293 h 463"/>
                <a:gd name="T38" fmla="*/ 456 w 481"/>
                <a:gd name="T39" fmla="*/ 335 h 463"/>
                <a:gd name="T40" fmla="*/ 432 w 481"/>
                <a:gd name="T41" fmla="*/ 372 h 463"/>
                <a:gd name="T42" fmla="*/ 401 w 481"/>
                <a:gd name="T43" fmla="*/ 406 h 463"/>
                <a:gd name="T44" fmla="*/ 363 w 481"/>
                <a:gd name="T45" fmla="*/ 432 h 463"/>
                <a:gd name="T46" fmla="*/ 318 w 481"/>
                <a:gd name="T47" fmla="*/ 452 h 463"/>
                <a:gd name="T48" fmla="*/ 269 w 481"/>
                <a:gd name="T49" fmla="*/ 462 h 463"/>
                <a:gd name="T50" fmla="*/ 220 w 481"/>
                <a:gd name="T51" fmla="*/ 463 h 463"/>
                <a:gd name="T52" fmla="*/ 173 w 481"/>
                <a:gd name="T53" fmla="*/ 455 h 463"/>
                <a:gd name="T54" fmla="*/ 129 w 481"/>
                <a:gd name="T55" fmla="*/ 439 h 463"/>
                <a:gd name="T56" fmla="*/ 90 w 481"/>
                <a:gd name="T57" fmla="*/ 415 h 463"/>
                <a:gd name="T58" fmla="*/ 56 w 481"/>
                <a:gd name="T59" fmla="*/ 385 h 463"/>
                <a:gd name="T60" fmla="*/ 29 w 481"/>
                <a:gd name="T61" fmla="*/ 348 h 463"/>
                <a:gd name="T62" fmla="*/ 10 w 481"/>
                <a:gd name="T63" fmla="*/ 30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1" h="463">
                  <a:moveTo>
                    <a:pt x="4" y="283"/>
                  </a:moveTo>
                  <a:lnTo>
                    <a:pt x="1" y="260"/>
                  </a:lnTo>
                  <a:lnTo>
                    <a:pt x="0" y="235"/>
                  </a:lnTo>
                  <a:lnTo>
                    <a:pt x="1" y="212"/>
                  </a:lnTo>
                  <a:lnTo>
                    <a:pt x="4" y="190"/>
                  </a:lnTo>
                  <a:lnTo>
                    <a:pt x="10" y="169"/>
                  </a:lnTo>
                  <a:lnTo>
                    <a:pt x="18" y="147"/>
                  </a:lnTo>
                  <a:lnTo>
                    <a:pt x="28" y="126"/>
                  </a:lnTo>
                  <a:lnTo>
                    <a:pt x="41" y="108"/>
                  </a:lnTo>
                  <a:lnTo>
                    <a:pt x="55" y="89"/>
                  </a:lnTo>
                  <a:lnTo>
                    <a:pt x="71" y="72"/>
                  </a:lnTo>
                  <a:lnTo>
                    <a:pt x="88" y="57"/>
                  </a:lnTo>
                  <a:lnTo>
                    <a:pt x="108" y="42"/>
                  </a:lnTo>
                  <a:lnTo>
                    <a:pt x="127" y="31"/>
                  </a:lnTo>
                  <a:lnTo>
                    <a:pt x="150" y="20"/>
                  </a:lnTo>
                  <a:lnTo>
                    <a:pt x="173" y="11"/>
                  </a:lnTo>
                  <a:lnTo>
                    <a:pt x="197" y="5"/>
                  </a:lnTo>
                  <a:lnTo>
                    <a:pt x="223" y="1"/>
                  </a:lnTo>
                  <a:lnTo>
                    <a:pt x="247" y="0"/>
                  </a:lnTo>
                  <a:lnTo>
                    <a:pt x="271" y="0"/>
                  </a:lnTo>
                  <a:lnTo>
                    <a:pt x="294" y="3"/>
                  </a:lnTo>
                  <a:lnTo>
                    <a:pt x="316" y="8"/>
                  </a:lnTo>
                  <a:lnTo>
                    <a:pt x="338" y="14"/>
                  </a:lnTo>
                  <a:lnTo>
                    <a:pt x="358" y="24"/>
                  </a:lnTo>
                  <a:lnTo>
                    <a:pt x="377" y="34"/>
                  </a:lnTo>
                  <a:lnTo>
                    <a:pt x="395" y="47"/>
                  </a:lnTo>
                  <a:lnTo>
                    <a:pt x="411" y="62"/>
                  </a:lnTo>
                  <a:lnTo>
                    <a:pt x="426" y="78"/>
                  </a:lnTo>
                  <a:lnTo>
                    <a:pt x="440" y="95"/>
                  </a:lnTo>
                  <a:lnTo>
                    <a:pt x="452" y="113"/>
                  </a:lnTo>
                  <a:lnTo>
                    <a:pt x="462" y="134"/>
                  </a:lnTo>
                  <a:lnTo>
                    <a:pt x="470" y="156"/>
                  </a:lnTo>
                  <a:lnTo>
                    <a:pt x="476" y="179"/>
                  </a:lnTo>
                  <a:lnTo>
                    <a:pt x="479" y="202"/>
                  </a:lnTo>
                  <a:lnTo>
                    <a:pt x="481" y="225"/>
                  </a:lnTo>
                  <a:lnTo>
                    <a:pt x="480" y="248"/>
                  </a:lnTo>
                  <a:lnTo>
                    <a:pt x="477" y="271"/>
                  </a:lnTo>
                  <a:lnTo>
                    <a:pt x="472" y="293"/>
                  </a:lnTo>
                  <a:lnTo>
                    <a:pt x="465" y="315"/>
                  </a:lnTo>
                  <a:lnTo>
                    <a:pt x="456" y="335"/>
                  </a:lnTo>
                  <a:lnTo>
                    <a:pt x="445" y="354"/>
                  </a:lnTo>
                  <a:lnTo>
                    <a:pt x="432" y="372"/>
                  </a:lnTo>
                  <a:lnTo>
                    <a:pt x="417" y="390"/>
                  </a:lnTo>
                  <a:lnTo>
                    <a:pt x="401" y="406"/>
                  </a:lnTo>
                  <a:lnTo>
                    <a:pt x="383" y="419"/>
                  </a:lnTo>
                  <a:lnTo>
                    <a:pt x="363" y="432"/>
                  </a:lnTo>
                  <a:lnTo>
                    <a:pt x="341" y="442"/>
                  </a:lnTo>
                  <a:lnTo>
                    <a:pt x="318" y="452"/>
                  </a:lnTo>
                  <a:lnTo>
                    <a:pt x="294" y="457"/>
                  </a:lnTo>
                  <a:lnTo>
                    <a:pt x="269" y="462"/>
                  </a:lnTo>
                  <a:lnTo>
                    <a:pt x="245" y="463"/>
                  </a:lnTo>
                  <a:lnTo>
                    <a:pt x="220" y="463"/>
                  </a:lnTo>
                  <a:lnTo>
                    <a:pt x="196" y="460"/>
                  </a:lnTo>
                  <a:lnTo>
                    <a:pt x="173" y="455"/>
                  </a:lnTo>
                  <a:lnTo>
                    <a:pt x="150" y="448"/>
                  </a:lnTo>
                  <a:lnTo>
                    <a:pt x="129" y="439"/>
                  </a:lnTo>
                  <a:lnTo>
                    <a:pt x="109" y="427"/>
                  </a:lnTo>
                  <a:lnTo>
                    <a:pt x="90" y="415"/>
                  </a:lnTo>
                  <a:lnTo>
                    <a:pt x="72" y="401"/>
                  </a:lnTo>
                  <a:lnTo>
                    <a:pt x="56" y="385"/>
                  </a:lnTo>
                  <a:lnTo>
                    <a:pt x="42" y="367"/>
                  </a:lnTo>
                  <a:lnTo>
                    <a:pt x="29" y="348"/>
                  </a:lnTo>
                  <a:lnTo>
                    <a:pt x="19" y="327"/>
                  </a:lnTo>
                  <a:lnTo>
                    <a:pt x="10" y="306"/>
                  </a:lnTo>
                  <a:lnTo>
                    <a:pt x="4" y="283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89"/>
            <p:cNvSpPr>
              <a:spLocks/>
            </p:cNvSpPr>
            <p:nvPr/>
          </p:nvSpPr>
          <p:spPr bwMode="auto">
            <a:xfrm>
              <a:off x="2814" y="1954"/>
              <a:ext cx="128" cy="197"/>
            </a:xfrm>
            <a:custGeom>
              <a:avLst/>
              <a:gdLst>
                <a:gd name="T0" fmla="*/ 256 w 258"/>
                <a:gd name="T1" fmla="*/ 256 h 393"/>
                <a:gd name="T2" fmla="*/ 242 w 258"/>
                <a:gd name="T3" fmla="*/ 219 h 393"/>
                <a:gd name="T4" fmla="*/ 219 w 258"/>
                <a:gd name="T5" fmla="*/ 192 h 393"/>
                <a:gd name="T6" fmla="*/ 192 w 258"/>
                <a:gd name="T7" fmla="*/ 172 h 393"/>
                <a:gd name="T8" fmla="*/ 140 w 258"/>
                <a:gd name="T9" fmla="*/ 144 h 393"/>
                <a:gd name="T10" fmla="*/ 120 w 258"/>
                <a:gd name="T11" fmla="*/ 131 h 393"/>
                <a:gd name="T12" fmla="*/ 104 w 258"/>
                <a:gd name="T13" fmla="*/ 116 h 393"/>
                <a:gd name="T14" fmla="*/ 93 w 258"/>
                <a:gd name="T15" fmla="*/ 99 h 393"/>
                <a:gd name="T16" fmla="*/ 89 w 258"/>
                <a:gd name="T17" fmla="*/ 79 h 393"/>
                <a:gd name="T18" fmla="*/ 92 w 258"/>
                <a:gd name="T19" fmla="*/ 58 h 393"/>
                <a:gd name="T20" fmla="*/ 104 w 258"/>
                <a:gd name="T21" fmla="*/ 42 h 393"/>
                <a:gd name="T22" fmla="*/ 122 w 258"/>
                <a:gd name="T23" fmla="*/ 31 h 393"/>
                <a:gd name="T24" fmla="*/ 147 w 258"/>
                <a:gd name="T25" fmla="*/ 26 h 393"/>
                <a:gd name="T26" fmla="*/ 175 w 258"/>
                <a:gd name="T27" fmla="*/ 33 h 393"/>
                <a:gd name="T28" fmla="*/ 196 w 258"/>
                <a:gd name="T29" fmla="*/ 50 h 393"/>
                <a:gd name="T30" fmla="*/ 212 w 258"/>
                <a:gd name="T31" fmla="*/ 73 h 393"/>
                <a:gd name="T32" fmla="*/ 222 w 258"/>
                <a:gd name="T33" fmla="*/ 96 h 393"/>
                <a:gd name="T34" fmla="*/ 234 w 258"/>
                <a:gd name="T35" fmla="*/ 101 h 393"/>
                <a:gd name="T36" fmla="*/ 244 w 258"/>
                <a:gd name="T37" fmla="*/ 95 h 393"/>
                <a:gd name="T38" fmla="*/ 241 w 258"/>
                <a:gd name="T39" fmla="*/ 45 h 393"/>
                <a:gd name="T40" fmla="*/ 234 w 258"/>
                <a:gd name="T41" fmla="*/ 14 h 393"/>
                <a:gd name="T42" fmla="*/ 224 w 258"/>
                <a:gd name="T43" fmla="*/ 11 h 393"/>
                <a:gd name="T44" fmla="*/ 214 w 258"/>
                <a:gd name="T45" fmla="*/ 9 h 393"/>
                <a:gd name="T46" fmla="*/ 197 w 258"/>
                <a:gd name="T47" fmla="*/ 4 h 393"/>
                <a:gd name="T48" fmla="*/ 181 w 258"/>
                <a:gd name="T49" fmla="*/ 2 h 393"/>
                <a:gd name="T50" fmla="*/ 165 w 258"/>
                <a:gd name="T51" fmla="*/ 0 h 393"/>
                <a:gd name="T52" fmla="*/ 150 w 258"/>
                <a:gd name="T53" fmla="*/ 0 h 393"/>
                <a:gd name="T54" fmla="*/ 94 w 258"/>
                <a:gd name="T55" fmla="*/ 8 h 393"/>
                <a:gd name="T56" fmla="*/ 53 w 258"/>
                <a:gd name="T57" fmla="*/ 30 h 393"/>
                <a:gd name="T58" fmla="*/ 27 w 258"/>
                <a:gd name="T59" fmla="*/ 65 h 393"/>
                <a:gd name="T60" fmla="*/ 17 w 258"/>
                <a:gd name="T61" fmla="*/ 109 h 393"/>
                <a:gd name="T62" fmla="*/ 25 w 258"/>
                <a:gd name="T63" fmla="*/ 147 h 393"/>
                <a:gd name="T64" fmla="*/ 45 w 258"/>
                <a:gd name="T65" fmla="*/ 178 h 393"/>
                <a:gd name="T66" fmla="*/ 73 w 258"/>
                <a:gd name="T67" fmla="*/ 201 h 393"/>
                <a:gd name="T68" fmla="*/ 104 w 258"/>
                <a:gd name="T69" fmla="*/ 219 h 393"/>
                <a:gd name="T70" fmla="*/ 130 w 258"/>
                <a:gd name="T71" fmla="*/ 234 h 393"/>
                <a:gd name="T72" fmla="*/ 155 w 258"/>
                <a:gd name="T73" fmla="*/ 254 h 393"/>
                <a:gd name="T74" fmla="*/ 174 w 258"/>
                <a:gd name="T75" fmla="*/ 278 h 393"/>
                <a:gd name="T76" fmla="*/ 181 w 258"/>
                <a:gd name="T77" fmla="*/ 309 h 393"/>
                <a:gd name="T78" fmla="*/ 177 w 258"/>
                <a:gd name="T79" fmla="*/ 330 h 393"/>
                <a:gd name="T80" fmla="*/ 166 w 258"/>
                <a:gd name="T81" fmla="*/ 348 h 393"/>
                <a:gd name="T82" fmla="*/ 146 w 258"/>
                <a:gd name="T83" fmla="*/ 362 h 393"/>
                <a:gd name="T84" fmla="*/ 120 w 258"/>
                <a:gd name="T85" fmla="*/ 367 h 393"/>
                <a:gd name="T86" fmla="*/ 85 w 258"/>
                <a:gd name="T87" fmla="*/ 358 h 393"/>
                <a:gd name="T88" fmla="*/ 58 w 258"/>
                <a:gd name="T89" fmla="*/ 336 h 393"/>
                <a:gd name="T90" fmla="*/ 36 w 258"/>
                <a:gd name="T91" fmla="*/ 308 h 393"/>
                <a:gd name="T92" fmla="*/ 22 w 258"/>
                <a:gd name="T93" fmla="*/ 278 h 393"/>
                <a:gd name="T94" fmla="*/ 12 w 258"/>
                <a:gd name="T95" fmla="*/ 274 h 393"/>
                <a:gd name="T96" fmla="*/ 0 w 258"/>
                <a:gd name="T97" fmla="*/ 279 h 393"/>
                <a:gd name="T98" fmla="*/ 6 w 258"/>
                <a:gd name="T99" fmla="*/ 336 h 393"/>
                <a:gd name="T100" fmla="*/ 19 w 258"/>
                <a:gd name="T101" fmla="*/ 371 h 393"/>
                <a:gd name="T102" fmla="*/ 31 w 258"/>
                <a:gd name="T103" fmla="*/ 377 h 393"/>
                <a:gd name="T104" fmla="*/ 52 w 258"/>
                <a:gd name="T105" fmla="*/ 385 h 393"/>
                <a:gd name="T106" fmla="*/ 80 w 258"/>
                <a:gd name="T107" fmla="*/ 391 h 393"/>
                <a:gd name="T108" fmla="*/ 115 w 258"/>
                <a:gd name="T109" fmla="*/ 393 h 393"/>
                <a:gd name="T110" fmla="*/ 174 w 258"/>
                <a:gd name="T111" fmla="*/ 385 h 393"/>
                <a:gd name="T112" fmla="*/ 219 w 258"/>
                <a:gd name="T113" fmla="*/ 362 h 393"/>
                <a:gd name="T114" fmla="*/ 247 w 258"/>
                <a:gd name="T115" fmla="*/ 325 h 393"/>
                <a:gd name="T116" fmla="*/ 258 w 258"/>
                <a:gd name="T117" fmla="*/ 27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8" h="393">
                  <a:moveTo>
                    <a:pt x="258" y="278"/>
                  </a:moveTo>
                  <a:lnTo>
                    <a:pt x="256" y="256"/>
                  </a:lnTo>
                  <a:lnTo>
                    <a:pt x="250" y="237"/>
                  </a:lnTo>
                  <a:lnTo>
                    <a:pt x="242" y="219"/>
                  </a:lnTo>
                  <a:lnTo>
                    <a:pt x="231" y="205"/>
                  </a:lnTo>
                  <a:lnTo>
                    <a:pt x="219" y="192"/>
                  </a:lnTo>
                  <a:lnTo>
                    <a:pt x="205" y="180"/>
                  </a:lnTo>
                  <a:lnTo>
                    <a:pt x="192" y="172"/>
                  </a:lnTo>
                  <a:lnTo>
                    <a:pt x="178" y="164"/>
                  </a:lnTo>
                  <a:lnTo>
                    <a:pt x="140" y="144"/>
                  </a:lnTo>
                  <a:lnTo>
                    <a:pt x="130" y="138"/>
                  </a:lnTo>
                  <a:lnTo>
                    <a:pt x="120" y="131"/>
                  </a:lnTo>
                  <a:lnTo>
                    <a:pt x="112" y="124"/>
                  </a:lnTo>
                  <a:lnTo>
                    <a:pt x="104" y="116"/>
                  </a:lnTo>
                  <a:lnTo>
                    <a:pt x="98" y="107"/>
                  </a:lnTo>
                  <a:lnTo>
                    <a:pt x="93" y="99"/>
                  </a:lnTo>
                  <a:lnTo>
                    <a:pt x="90" y="88"/>
                  </a:lnTo>
                  <a:lnTo>
                    <a:pt x="89" y="79"/>
                  </a:lnTo>
                  <a:lnTo>
                    <a:pt x="90" y="69"/>
                  </a:lnTo>
                  <a:lnTo>
                    <a:pt x="92" y="58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2" y="35"/>
                  </a:lnTo>
                  <a:lnTo>
                    <a:pt x="122" y="31"/>
                  </a:lnTo>
                  <a:lnTo>
                    <a:pt x="134" y="27"/>
                  </a:lnTo>
                  <a:lnTo>
                    <a:pt x="147" y="26"/>
                  </a:lnTo>
                  <a:lnTo>
                    <a:pt x="161" y="29"/>
                  </a:lnTo>
                  <a:lnTo>
                    <a:pt x="175" y="33"/>
                  </a:lnTo>
                  <a:lnTo>
                    <a:pt x="186" y="41"/>
                  </a:lnTo>
                  <a:lnTo>
                    <a:pt x="196" y="50"/>
                  </a:lnTo>
                  <a:lnTo>
                    <a:pt x="205" y="62"/>
                  </a:lnTo>
                  <a:lnTo>
                    <a:pt x="212" y="73"/>
                  </a:lnTo>
                  <a:lnTo>
                    <a:pt x="218" y="85"/>
                  </a:lnTo>
                  <a:lnTo>
                    <a:pt x="222" y="96"/>
                  </a:lnTo>
                  <a:lnTo>
                    <a:pt x="227" y="100"/>
                  </a:lnTo>
                  <a:lnTo>
                    <a:pt x="234" y="101"/>
                  </a:lnTo>
                  <a:lnTo>
                    <a:pt x="241" y="99"/>
                  </a:lnTo>
                  <a:lnTo>
                    <a:pt x="244" y="95"/>
                  </a:lnTo>
                  <a:lnTo>
                    <a:pt x="243" y="69"/>
                  </a:lnTo>
                  <a:lnTo>
                    <a:pt x="241" y="45"/>
                  </a:lnTo>
                  <a:lnTo>
                    <a:pt x="237" y="26"/>
                  </a:lnTo>
                  <a:lnTo>
                    <a:pt x="234" y="14"/>
                  </a:lnTo>
                  <a:lnTo>
                    <a:pt x="229" y="12"/>
                  </a:lnTo>
                  <a:lnTo>
                    <a:pt x="224" y="11"/>
                  </a:lnTo>
                  <a:lnTo>
                    <a:pt x="220" y="10"/>
                  </a:lnTo>
                  <a:lnTo>
                    <a:pt x="214" y="9"/>
                  </a:lnTo>
                  <a:lnTo>
                    <a:pt x="206" y="7"/>
                  </a:lnTo>
                  <a:lnTo>
                    <a:pt x="197" y="4"/>
                  </a:lnTo>
                  <a:lnTo>
                    <a:pt x="189" y="3"/>
                  </a:lnTo>
                  <a:lnTo>
                    <a:pt x="181" y="2"/>
                  </a:lnTo>
                  <a:lnTo>
                    <a:pt x="173" y="1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20" y="2"/>
                  </a:lnTo>
                  <a:lnTo>
                    <a:pt x="94" y="8"/>
                  </a:lnTo>
                  <a:lnTo>
                    <a:pt x="71" y="17"/>
                  </a:lnTo>
                  <a:lnTo>
                    <a:pt x="53" y="30"/>
                  </a:lnTo>
                  <a:lnTo>
                    <a:pt x="37" y="46"/>
                  </a:lnTo>
                  <a:lnTo>
                    <a:pt x="27" y="65"/>
                  </a:lnTo>
                  <a:lnTo>
                    <a:pt x="20" y="86"/>
                  </a:lnTo>
                  <a:lnTo>
                    <a:pt x="17" y="109"/>
                  </a:lnTo>
                  <a:lnTo>
                    <a:pt x="20" y="129"/>
                  </a:lnTo>
                  <a:lnTo>
                    <a:pt x="25" y="147"/>
                  </a:lnTo>
                  <a:lnTo>
                    <a:pt x="35" y="163"/>
                  </a:lnTo>
                  <a:lnTo>
                    <a:pt x="45" y="178"/>
                  </a:lnTo>
                  <a:lnTo>
                    <a:pt x="59" y="191"/>
                  </a:lnTo>
                  <a:lnTo>
                    <a:pt x="73" y="201"/>
                  </a:lnTo>
                  <a:lnTo>
                    <a:pt x="88" y="211"/>
                  </a:lnTo>
                  <a:lnTo>
                    <a:pt x="104" y="219"/>
                  </a:lnTo>
                  <a:lnTo>
                    <a:pt x="116" y="226"/>
                  </a:lnTo>
                  <a:lnTo>
                    <a:pt x="130" y="234"/>
                  </a:lnTo>
                  <a:lnTo>
                    <a:pt x="143" y="244"/>
                  </a:lnTo>
                  <a:lnTo>
                    <a:pt x="155" y="254"/>
                  </a:lnTo>
                  <a:lnTo>
                    <a:pt x="166" y="265"/>
                  </a:lnTo>
                  <a:lnTo>
                    <a:pt x="174" y="278"/>
                  </a:lnTo>
                  <a:lnTo>
                    <a:pt x="178" y="293"/>
                  </a:lnTo>
                  <a:lnTo>
                    <a:pt x="181" y="309"/>
                  </a:lnTo>
                  <a:lnTo>
                    <a:pt x="180" y="320"/>
                  </a:lnTo>
                  <a:lnTo>
                    <a:pt x="177" y="330"/>
                  </a:lnTo>
                  <a:lnTo>
                    <a:pt x="173" y="340"/>
                  </a:lnTo>
                  <a:lnTo>
                    <a:pt x="166" y="348"/>
                  </a:lnTo>
                  <a:lnTo>
                    <a:pt x="158" y="356"/>
                  </a:lnTo>
                  <a:lnTo>
                    <a:pt x="146" y="362"/>
                  </a:lnTo>
                  <a:lnTo>
                    <a:pt x="135" y="366"/>
                  </a:lnTo>
                  <a:lnTo>
                    <a:pt x="120" y="367"/>
                  </a:lnTo>
                  <a:lnTo>
                    <a:pt x="103" y="364"/>
                  </a:lnTo>
                  <a:lnTo>
                    <a:pt x="85" y="358"/>
                  </a:lnTo>
                  <a:lnTo>
                    <a:pt x="70" y="348"/>
                  </a:lnTo>
                  <a:lnTo>
                    <a:pt x="58" y="336"/>
                  </a:lnTo>
                  <a:lnTo>
                    <a:pt x="45" y="322"/>
                  </a:lnTo>
                  <a:lnTo>
                    <a:pt x="36" y="308"/>
                  </a:lnTo>
                  <a:lnTo>
                    <a:pt x="28" y="292"/>
                  </a:lnTo>
                  <a:lnTo>
                    <a:pt x="22" y="278"/>
                  </a:lnTo>
                  <a:lnTo>
                    <a:pt x="17" y="275"/>
                  </a:lnTo>
                  <a:lnTo>
                    <a:pt x="12" y="274"/>
                  </a:lnTo>
                  <a:lnTo>
                    <a:pt x="5" y="275"/>
                  </a:lnTo>
                  <a:lnTo>
                    <a:pt x="0" y="279"/>
                  </a:lnTo>
                  <a:lnTo>
                    <a:pt x="1" y="308"/>
                  </a:lnTo>
                  <a:lnTo>
                    <a:pt x="6" y="336"/>
                  </a:lnTo>
                  <a:lnTo>
                    <a:pt x="12" y="358"/>
                  </a:lnTo>
                  <a:lnTo>
                    <a:pt x="19" y="371"/>
                  </a:lnTo>
                  <a:lnTo>
                    <a:pt x="24" y="375"/>
                  </a:lnTo>
                  <a:lnTo>
                    <a:pt x="31" y="377"/>
                  </a:lnTo>
                  <a:lnTo>
                    <a:pt x="40" y="382"/>
                  </a:lnTo>
                  <a:lnTo>
                    <a:pt x="52" y="385"/>
                  </a:lnTo>
                  <a:lnTo>
                    <a:pt x="65" y="389"/>
                  </a:lnTo>
                  <a:lnTo>
                    <a:pt x="80" y="391"/>
                  </a:lnTo>
                  <a:lnTo>
                    <a:pt x="97" y="392"/>
                  </a:lnTo>
                  <a:lnTo>
                    <a:pt x="115" y="393"/>
                  </a:lnTo>
                  <a:lnTo>
                    <a:pt x="146" y="391"/>
                  </a:lnTo>
                  <a:lnTo>
                    <a:pt x="174" y="385"/>
                  </a:lnTo>
                  <a:lnTo>
                    <a:pt x="198" y="375"/>
                  </a:lnTo>
                  <a:lnTo>
                    <a:pt x="219" y="362"/>
                  </a:lnTo>
                  <a:lnTo>
                    <a:pt x="235" y="345"/>
                  </a:lnTo>
                  <a:lnTo>
                    <a:pt x="247" y="325"/>
                  </a:lnTo>
                  <a:lnTo>
                    <a:pt x="256" y="303"/>
                  </a:lnTo>
                  <a:lnTo>
                    <a:pt x="258" y="278"/>
                  </a:lnTo>
                  <a:close/>
                </a:path>
              </a:pathLst>
            </a:custGeom>
            <a:solidFill>
              <a:srgbClr val="C90C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90"/>
            <p:cNvSpPr>
              <a:spLocks/>
            </p:cNvSpPr>
            <p:nvPr/>
          </p:nvSpPr>
          <p:spPr bwMode="auto">
            <a:xfrm>
              <a:off x="2771" y="1947"/>
              <a:ext cx="136" cy="151"/>
            </a:xfrm>
            <a:custGeom>
              <a:avLst/>
              <a:gdLst>
                <a:gd name="T0" fmla="*/ 253 w 273"/>
                <a:gd name="T1" fmla="*/ 1 h 301"/>
                <a:gd name="T2" fmla="*/ 265 w 273"/>
                <a:gd name="T3" fmla="*/ 6 h 301"/>
                <a:gd name="T4" fmla="*/ 271 w 273"/>
                <a:gd name="T5" fmla="*/ 15 h 301"/>
                <a:gd name="T6" fmla="*/ 273 w 273"/>
                <a:gd name="T7" fmla="*/ 29 h 301"/>
                <a:gd name="T8" fmla="*/ 266 w 273"/>
                <a:gd name="T9" fmla="*/ 46 h 301"/>
                <a:gd name="T10" fmla="*/ 251 w 273"/>
                <a:gd name="T11" fmla="*/ 64 h 301"/>
                <a:gd name="T12" fmla="*/ 225 w 273"/>
                <a:gd name="T13" fmla="*/ 83 h 301"/>
                <a:gd name="T14" fmla="*/ 190 w 273"/>
                <a:gd name="T15" fmla="*/ 99 h 301"/>
                <a:gd name="T16" fmla="*/ 143 w 273"/>
                <a:gd name="T17" fmla="*/ 113 h 301"/>
                <a:gd name="T18" fmla="*/ 112 w 273"/>
                <a:gd name="T19" fmla="*/ 126 h 301"/>
                <a:gd name="T20" fmla="*/ 86 w 273"/>
                <a:gd name="T21" fmla="*/ 150 h 301"/>
                <a:gd name="T22" fmla="*/ 66 w 273"/>
                <a:gd name="T23" fmla="*/ 180 h 301"/>
                <a:gd name="T24" fmla="*/ 49 w 273"/>
                <a:gd name="T25" fmla="*/ 214 h 301"/>
                <a:gd name="T26" fmla="*/ 38 w 273"/>
                <a:gd name="T27" fmla="*/ 247 h 301"/>
                <a:gd name="T28" fmla="*/ 31 w 273"/>
                <a:gd name="T29" fmla="*/ 275 h 301"/>
                <a:gd name="T30" fmla="*/ 26 w 273"/>
                <a:gd name="T31" fmla="*/ 294 h 301"/>
                <a:gd name="T32" fmla="*/ 25 w 273"/>
                <a:gd name="T33" fmla="*/ 301 h 301"/>
                <a:gd name="T34" fmla="*/ 14 w 273"/>
                <a:gd name="T35" fmla="*/ 297 h 301"/>
                <a:gd name="T36" fmla="*/ 5 w 273"/>
                <a:gd name="T37" fmla="*/ 276 h 301"/>
                <a:gd name="T38" fmla="*/ 0 w 273"/>
                <a:gd name="T39" fmla="*/ 245 h 301"/>
                <a:gd name="T40" fmla="*/ 0 w 273"/>
                <a:gd name="T41" fmla="*/ 207 h 301"/>
                <a:gd name="T42" fmla="*/ 7 w 273"/>
                <a:gd name="T43" fmla="*/ 163 h 301"/>
                <a:gd name="T44" fmla="*/ 22 w 273"/>
                <a:gd name="T45" fmla="*/ 121 h 301"/>
                <a:gd name="T46" fmla="*/ 46 w 273"/>
                <a:gd name="T47" fmla="*/ 80 h 301"/>
                <a:gd name="T48" fmla="*/ 82 w 273"/>
                <a:gd name="T49" fmla="*/ 47 h 301"/>
                <a:gd name="T50" fmla="*/ 113 w 273"/>
                <a:gd name="T51" fmla="*/ 29 h 301"/>
                <a:gd name="T52" fmla="*/ 144 w 273"/>
                <a:gd name="T53" fmla="*/ 16 h 301"/>
                <a:gd name="T54" fmla="*/ 173 w 273"/>
                <a:gd name="T55" fmla="*/ 7 h 301"/>
                <a:gd name="T56" fmla="*/ 199 w 273"/>
                <a:gd name="T57" fmla="*/ 2 h 301"/>
                <a:gd name="T58" fmla="*/ 221 w 273"/>
                <a:gd name="T59" fmla="*/ 0 h 301"/>
                <a:gd name="T60" fmla="*/ 238 w 273"/>
                <a:gd name="T61" fmla="*/ 0 h 301"/>
                <a:gd name="T62" fmla="*/ 250 w 273"/>
                <a:gd name="T63" fmla="*/ 1 h 301"/>
                <a:gd name="T64" fmla="*/ 253 w 273"/>
                <a:gd name="T65" fmla="*/ 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" h="301">
                  <a:moveTo>
                    <a:pt x="253" y="1"/>
                  </a:moveTo>
                  <a:lnTo>
                    <a:pt x="265" y="6"/>
                  </a:lnTo>
                  <a:lnTo>
                    <a:pt x="271" y="15"/>
                  </a:lnTo>
                  <a:lnTo>
                    <a:pt x="273" y="29"/>
                  </a:lnTo>
                  <a:lnTo>
                    <a:pt x="266" y="46"/>
                  </a:lnTo>
                  <a:lnTo>
                    <a:pt x="251" y="64"/>
                  </a:lnTo>
                  <a:lnTo>
                    <a:pt x="225" y="83"/>
                  </a:lnTo>
                  <a:lnTo>
                    <a:pt x="190" y="99"/>
                  </a:lnTo>
                  <a:lnTo>
                    <a:pt x="143" y="113"/>
                  </a:lnTo>
                  <a:lnTo>
                    <a:pt x="112" y="126"/>
                  </a:lnTo>
                  <a:lnTo>
                    <a:pt x="86" y="150"/>
                  </a:lnTo>
                  <a:lnTo>
                    <a:pt x="66" y="180"/>
                  </a:lnTo>
                  <a:lnTo>
                    <a:pt x="49" y="214"/>
                  </a:lnTo>
                  <a:lnTo>
                    <a:pt x="38" y="247"/>
                  </a:lnTo>
                  <a:lnTo>
                    <a:pt x="31" y="275"/>
                  </a:lnTo>
                  <a:lnTo>
                    <a:pt x="26" y="294"/>
                  </a:lnTo>
                  <a:lnTo>
                    <a:pt x="25" y="301"/>
                  </a:lnTo>
                  <a:lnTo>
                    <a:pt x="14" y="297"/>
                  </a:lnTo>
                  <a:lnTo>
                    <a:pt x="5" y="276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7" y="163"/>
                  </a:lnTo>
                  <a:lnTo>
                    <a:pt x="22" y="121"/>
                  </a:lnTo>
                  <a:lnTo>
                    <a:pt x="46" y="80"/>
                  </a:lnTo>
                  <a:lnTo>
                    <a:pt x="82" y="47"/>
                  </a:lnTo>
                  <a:lnTo>
                    <a:pt x="113" y="29"/>
                  </a:lnTo>
                  <a:lnTo>
                    <a:pt x="144" y="16"/>
                  </a:lnTo>
                  <a:lnTo>
                    <a:pt x="173" y="7"/>
                  </a:lnTo>
                  <a:lnTo>
                    <a:pt x="199" y="2"/>
                  </a:lnTo>
                  <a:lnTo>
                    <a:pt x="221" y="0"/>
                  </a:lnTo>
                  <a:lnTo>
                    <a:pt x="238" y="0"/>
                  </a:lnTo>
                  <a:lnTo>
                    <a:pt x="250" y="1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C7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91"/>
            <p:cNvSpPr>
              <a:spLocks/>
            </p:cNvSpPr>
            <p:nvPr/>
          </p:nvSpPr>
          <p:spPr bwMode="auto">
            <a:xfrm>
              <a:off x="2822" y="1954"/>
              <a:ext cx="87" cy="60"/>
            </a:xfrm>
            <a:custGeom>
              <a:avLst/>
              <a:gdLst>
                <a:gd name="T0" fmla="*/ 2 w 174"/>
                <a:gd name="T1" fmla="*/ 119 h 119"/>
                <a:gd name="T2" fmla="*/ 2 w 174"/>
                <a:gd name="T3" fmla="*/ 117 h 119"/>
                <a:gd name="T4" fmla="*/ 2 w 174"/>
                <a:gd name="T5" fmla="*/ 114 h 119"/>
                <a:gd name="T6" fmla="*/ 0 w 174"/>
                <a:gd name="T7" fmla="*/ 111 h 119"/>
                <a:gd name="T8" fmla="*/ 0 w 174"/>
                <a:gd name="T9" fmla="*/ 109 h 119"/>
                <a:gd name="T10" fmla="*/ 3 w 174"/>
                <a:gd name="T11" fmla="*/ 86 h 119"/>
                <a:gd name="T12" fmla="*/ 10 w 174"/>
                <a:gd name="T13" fmla="*/ 65 h 119"/>
                <a:gd name="T14" fmla="*/ 20 w 174"/>
                <a:gd name="T15" fmla="*/ 46 h 119"/>
                <a:gd name="T16" fmla="*/ 36 w 174"/>
                <a:gd name="T17" fmla="*/ 30 h 119"/>
                <a:gd name="T18" fmla="*/ 54 w 174"/>
                <a:gd name="T19" fmla="*/ 17 h 119"/>
                <a:gd name="T20" fmla="*/ 77 w 174"/>
                <a:gd name="T21" fmla="*/ 8 h 119"/>
                <a:gd name="T22" fmla="*/ 103 w 174"/>
                <a:gd name="T23" fmla="*/ 2 h 119"/>
                <a:gd name="T24" fmla="*/ 133 w 174"/>
                <a:gd name="T25" fmla="*/ 0 h 119"/>
                <a:gd name="T26" fmla="*/ 137 w 174"/>
                <a:gd name="T27" fmla="*/ 0 h 119"/>
                <a:gd name="T28" fmla="*/ 142 w 174"/>
                <a:gd name="T29" fmla="*/ 0 h 119"/>
                <a:gd name="T30" fmla="*/ 146 w 174"/>
                <a:gd name="T31" fmla="*/ 0 h 119"/>
                <a:gd name="T32" fmla="*/ 151 w 174"/>
                <a:gd name="T33" fmla="*/ 1 h 119"/>
                <a:gd name="T34" fmla="*/ 156 w 174"/>
                <a:gd name="T35" fmla="*/ 1 h 119"/>
                <a:gd name="T36" fmla="*/ 160 w 174"/>
                <a:gd name="T37" fmla="*/ 2 h 119"/>
                <a:gd name="T38" fmla="*/ 166 w 174"/>
                <a:gd name="T39" fmla="*/ 2 h 119"/>
                <a:gd name="T40" fmla="*/ 171 w 174"/>
                <a:gd name="T41" fmla="*/ 3 h 119"/>
                <a:gd name="T42" fmla="*/ 174 w 174"/>
                <a:gd name="T43" fmla="*/ 9 h 119"/>
                <a:gd name="T44" fmla="*/ 174 w 174"/>
                <a:gd name="T45" fmla="*/ 17 h 119"/>
                <a:gd name="T46" fmla="*/ 172 w 174"/>
                <a:gd name="T47" fmla="*/ 27 h 119"/>
                <a:gd name="T48" fmla="*/ 165 w 174"/>
                <a:gd name="T49" fmla="*/ 38 h 119"/>
                <a:gd name="T50" fmla="*/ 161 w 174"/>
                <a:gd name="T51" fmla="*/ 35 h 119"/>
                <a:gd name="T52" fmla="*/ 157 w 174"/>
                <a:gd name="T53" fmla="*/ 33 h 119"/>
                <a:gd name="T54" fmla="*/ 152 w 174"/>
                <a:gd name="T55" fmla="*/ 31 h 119"/>
                <a:gd name="T56" fmla="*/ 149 w 174"/>
                <a:gd name="T57" fmla="*/ 30 h 119"/>
                <a:gd name="T58" fmla="*/ 144 w 174"/>
                <a:gd name="T59" fmla="*/ 29 h 119"/>
                <a:gd name="T60" fmla="*/ 140 w 174"/>
                <a:gd name="T61" fmla="*/ 27 h 119"/>
                <a:gd name="T62" fmla="*/ 135 w 174"/>
                <a:gd name="T63" fmla="*/ 26 h 119"/>
                <a:gd name="T64" fmla="*/ 130 w 174"/>
                <a:gd name="T65" fmla="*/ 26 h 119"/>
                <a:gd name="T66" fmla="*/ 117 w 174"/>
                <a:gd name="T67" fmla="*/ 27 h 119"/>
                <a:gd name="T68" fmla="*/ 105 w 174"/>
                <a:gd name="T69" fmla="*/ 31 h 119"/>
                <a:gd name="T70" fmla="*/ 95 w 174"/>
                <a:gd name="T71" fmla="*/ 35 h 119"/>
                <a:gd name="T72" fmla="*/ 87 w 174"/>
                <a:gd name="T73" fmla="*/ 42 h 119"/>
                <a:gd name="T74" fmla="*/ 80 w 174"/>
                <a:gd name="T75" fmla="*/ 49 h 119"/>
                <a:gd name="T76" fmla="*/ 75 w 174"/>
                <a:gd name="T77" fmla="*/ 58 h 119"/>
                <a:gd name="T78" fmla="*/ 73 w 174"/>
                <a:gd name="T79" fmla="*/ 69 h 119"/>
                <a:gd name="T80" fmla="*/ 72 w 174"/>
                <a:gd name="T81" fmla="*/ 79 h 119"/>
                <a:gd name="T82" fmla="*/ 72 w 174"/>
                <a:gd name="T83" fmla="*/ 81 h 119"/>
                <a:gd name="T84" fmla="*/ 72 w 174"/>
                <a:gd name="T85" fmla="*/ 84 h 119"/>
                <a:gd name="T86" fmla="*/ 72 w 174"/>
                <a:gd name="T87" fmla="*/ 87 h 119"/>
                <a:gd name="T88" fmla="*/ 73 w 174"/>
                <a:gd name="T89" fmla="*/ 89 h 119"/>
                <a:gd name="T90" fmla="*/ 65 w 174"/>
                <a:gd name="T91" fmla="*/ 92 h 119"/>
                <a:gd name="T92" fmla="*/ 57 w 174"/>
                <a:gd name="T93" fmla="*/ 93 h 119"/>
                <a:gd name="T94" fmla="*/ 49 w 174"/>
                <a:gd name="T95" fmla="*/ 95 h 119"/>
                <a:gd name="T96" fmla="*/ 41 w 174"/>
                <a:gd name="T97" fmla="*/ 98 h 119"/>
                <a:gd name="T98" fmla="*/ 35 w 174"/>
                <a:gd name="T99" fmla="*/ 99 h 119"/>
                <a:gd name="T100" fmla="*/ 29 w 174"/>
                <a:gd name="T101" fmla="*/ 101 h 119"/>
                <a:gd name="T102" fmla="*/ 23 w 174"/>
                <a:gd name="T103" fmla="*/ 103 h 119"/>
                <a:gd name="T104" fmla="*/ 19 w 174"/>
                <a:gd name="T105" fmla="*/ 106 h 119"/>
                <a:gd name="T106" fmla="*/ 14 w 174"/>
                <a:gd name="T107" fmla="*/ 109 h 119"/>
                <a:gd name="T108" fmla="*/ 10 w 174"/>
                <a:gd name="T109" fmla="*/ 112 h 119"/>
                <a:gd name="T110" fmla="*/ 5 w 174"/>
                <a:gd name="T111" fmla="*/ 116 h 119"/>
                <a:gd name="T112" fmla="*/ 2 w 174"/>
                <a:gd name="T1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19">
                  <a:moveTo>
                    <a:pt x="2" y="119"/>
                  </a:moveTo>
                  <a:lnTo>
                    <a:pt x="2" y="117"/>
                  </a:lnTo>
                  <a:lnTo>
                    <a:pt x="2" y="114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3" y="86"/>
                  </a:lnTo>
                  <a:lnTo>
                    <a:pt x="10" y="65"/>
                  </a:lnTo>
                  <a:lnTo>
                    <a:pt x="20" y="46"/>
                  </a:lnTo>
                  <a:lnTo>
                    <a:pt x="36" y="30"/>
                  </a:lnTo>
                  <a:lnTo>
                    <a:pt x="54" y="17"/>
                  </a:lnTo>
                  <a:lnTo>
                    <a:pt x="77" y="8"/>
                  </a:lnTo>
                  <a:lnTo>
                    <a:pt x="103" y="2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3"/>
                  </a:lnTo>
                  <a:lnTo>
                    <a:pt x="174" y="9"/>
                  </a:lnTo>
                  <a:lnTo>
                    <a:pt x="174" y="17"/>
                  </a:lnTo>
                  <a:lnTo>
                    <a:pt x="172" y="27"/>
                  </a:lnTo>
                  <a:lnTo>
                    <a:pt x="165" y="38"/>
                  </a:lnTo>
                  <a:lnTo>
                    <a:pt x="161" y="35"/>
                  </a:lnTo>
                  <a:lnTo>
                    <a:pt x="157" y="33"/>
                  </a:lnTo>
                  <a:lnTo>
                    <a:pt x="152" y="31"/>
                  </a:lnTo>
                  <a:lnTo>
                    <a:pt x="149" y="30"/>
                  </a:lnTo>
                  <a:lnTo>
                    <a:pt x="144" y="29"/>
                  </a:lnTo>
                  <a:lnTo>
                    <a:pt x="140" y="27"/>
                  </a:lnTo>
                  <a:lnTo>
                    <a:pt x="135" y="26"/>
                  </a:lnTo>
                  <a:lnTo>
                    <a:pt x="130" y="26"/>
                  </a:lnTo>
                  <a:lnTo>
                    <a:pt x="117" y="27"/>
                  </a:lnTo>
                  <a:lnTo>
                    <a:pt x="105" y="31"/>
                  </a:lnTo>
                  <a:lnTo>
                    <a:pt x="95" y="35"/>
                  </a:lnTo>
                  <a:lnTo>
                    <a:pt x="87" y="42"/>
                  </a:lnTo>
                  <a:lnTo>
                    <a:pt x="80" y="49"/>
                  </a:lnTo>
                  <a:lnTo>
                    <a:pt x="75" y="58"/>
                  </a:lnTo>
                  <a:lnTo>
                    <a:pt x="73" y="69"/>
                  </a:lnTo>
                  <a:lnTo>
                    <a:pt x="72" y="79"/>
                  </a:lnTo>
                  <a:lnTo>
                    <a:pt x="72" y="81"/>
                  </a:lnTo>
                  <a:lnTo>
                    <a:pt x="72" y="84"/>
                  </a:lnTo>
                  <a:lnTo>
                    <a:pt x="72" y="87"/>
                  </a:lnTo>
                  <a:lnTo>
                    <a:pt x="73" y="89"/>
                  </a:lnTo>
                  <a:lnTo>
                    <a:pt x="65" y="92"/>
                  </a:lnTo>
                  <a:lnTo>
                    <a:pt x="57" y="93"/>
                  </a:lnTo>
                  <a:lnTo>
                    <a:pt x="49" y="95"/>
                  </a:lnTo>
                  <a:lnTo>
                    <a:pt x="41" y="98"/>
                  </a:lnTo>
                  <a:lnTo>
                    <a:pt x="35" y="99"/>
                  </a:lnTo>
                  <a:lnTo>
                    <a:pt x="29" y="101"/>
                  </a:lnTo>
                  <a:lnTo>
                    <a:pt x="23" y="103"/>
                  </a:lnTo>
                  <a:lnTo>
                    <a:pt x="19" y="106"/>
                  </a:lnTo>
                  <a:lnTo>
                    <a:pt x="14" y="109"/>
                  </a:lnTo>
                  <a:lnTo>
                    <a:pt x="10" y="112"/>
                  </a:lnTo>
                  <a:lnTo>
                    <a:pt x="5" y="116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F91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92"/>
            <p:cNvSpPr>
              <a:spLocks/>
            </p:cNvSpPr>
            <p:nvPr/>
          </p:nvSpPr>
          <p:spPr bwMode="auto">
            <a:xfrm>
              <a:off x="2677" y="1880"/>
              <a:ext cx="183" cy="184"/>
            </a:xfrm>
            <a:custGeom>
              <a:avLst/>
              <a:gdLst>
                <a:gd name="T0" fmla="*/ 347 w 364"/>
                <a:gd name="T1" fmla="*/ 10 h 367"/>
                <a:gd name="T2" fmla="*/ 329 w 364"/>
                <a:gd name="T3" fmla="*/ 8 h 367"/>
                <a:gd name="T4" fmla="*/ 310 w 364"/>
                <a:gd name="T5" fmla="*/ 12 h 367"/>
                <a:gd name="T6" fmla="*/ 294 w 364"/>
                <a:gd name="T7" fmla="*/ 16 h 367"/>
                <a:gd name="T8" fmla="*/ 278 w 364"/>
                <a:gd name="T9" fmla="*/ 25 h 367"/>
                <a:gd name="T10" fmla="*/ 263 w 364"/>
                <a:gd name="T11" fmla="*/ 34 h 367"/>
                <a:gd name="T12" fmla="*/ 248 w 364"/>
                <a:gd name="T13" fmla="*/ 45 h 367"/>
                <a:gd name="T14" fmla="*/ 234 w 364"/>
                <a:gd name="T15" fmla="*/ 58 h 367"/>
                <a:gd name="T16" fmla="*/ 220 w 364"/>
                <a:gd name="T17" fmla="*/ 72 h 367"/>
                <a:gd name="T18" fmla="*/ 208 w 364"/>
                <a:gd name="T19" fmla="*/ 87 h 367"/>
                <a:gd name="T20" fmla="*/ 195 w 364"/>
                <a:gd name="T21" fmla="*/ 102 h 367"/>
                <a:gd name="T22" fmla="*/ 182 w 364"/>
                <a:gd name="T23" fmla="*/ 115 h 367"/>
                <a:gd name="T24" fmla="*/ 170 w 364"/>
                <a:gd name="T25" fmla="*/ 130 h 367"/>
                <a:gd name="T26" fmla="*/ 157 w 364"/>
                <a:gd name="T27" fmla="*/ 144 h 367"/>
                <a:gd name="T28" fmla="*/ 143 w 364"/>
                <a:gd name="T29" fmla="*/ 156 h 367"/>
                <a:gd name="T30" fmla="*/ 131 w 364"/>
                <a:gd name="T31" fmla="*/ 167 h 367"/>
                <a:gd name="T32" fmla="*/ 117 w 364"/>
                <a:gd name="T33" fmla="*/ 176 h 367"/>
                <a:gd name="T34" fmla="*/ 90 w 364"/>
                <a:gd name="T35" fmla="*/ 192 h 367"/>
                <a:gd name="T36" fmla="*/ 67 w 364"/>
                <a:gd name="T37" fmla="*/ 211 h 367"/>
                <a:gd name="T38" fmla="*/ 48 w 364"/>
                <a:gd name="T39" fmla="*/ 232 h 367"/>
                <a:gd name="T40" fmla="*/ 34 w 364"/>
                <a:gd name="T41" fmla="*/ 252 h 367"/>
                <a:gd name="T42" fmla="*/ 24 w 364"/>
                <a:gd name="T43" fmla="*/ 274 h 367"/>
                <a:gd name="T44" fmla="*/ 20 w 364"/>
                <a:gd name="T45" fmla="*/ 296 h 367"/>
                <a:gd name="T46" fmla="*/ 21 w 364"/>
                <a:gd name="T47" fmla="*/ 317 h 367"/>
                <a:gd name="T48" fmla="*/ 29 w 364"/>
                <a:gd name="T49" fmla="*/ 337 h 367"/>
                <a:gd name="T50" fmla="*/ 36 w 364"/>
                <a:gd name="T51" fmla="*/ 355 h 367"/>
                <a:gd name="T52" fmla="*/ 35 w 364"/>
                <a:gd name="T53" fmla="*/ 366 h 367"/>
                <a:gd name="T54" fmla="*/ 29 w 364"/>
                <a:gd name="T55" fmla="*/ 367 h 367"/>
                <a:gd name="T56" fmla="*/ 20 w 364"/>
                <a:gd name="T57" fmla="*/ 356 h 367"/>
                <a:gd name="T58" fmla="*/ 5 w 364"/>
                <a:gd name="T59" fmla="*/ 328 h 367"/>
                <a:gd name="T60" fmla="*/ 0 w 364"/>
                <a:gd name="T61" fmla="*/ 299 h 367"/>
                <a:gd name="T62" fmla="*/ 4 w 364"/>
                <a:gd name="T63" fmla="*/ 273 h 367"/>
                <a:gd name="T64" fmla="*/ 14 w 364"/>
                <a:gd name="T65" fmla="*/ 245 h 367"/>
                <a:gd name="T66" fmla="*/ 32 w 364"/>
                <a:gd name="T67" fmla="*/ 220 h 367"/>
                <a:gd name="T68" fmla="*/ 54 w 364"/>
                <a:gd name="T69" fmla="*/ 197 h 367"/>
                <a:gd name="T70" fmla="*/ 79 w 364"/>
                <a:gd name="T71" fmla="*/ 176 h 367"/>
                <a:gd name="T72" fmla="*/ 105 w 364"/>
                <a:gd name="T73" fmla="*/ 159 h 367"/>
                <a:gd name="T74" fmla="*/ 120 w 364"/>
                <a:gd name="T75" fmla="*/ 150 h 367"/>
                <a:gd name="T76" fmla="*/ 133 w 364"/>
                <a:gd name="T77" fmla="*/ 140 h 367"/>
                <a:gd name="T78" fmla="*/ 144 w 364"/>
                <a:gd name="T79" fmla="*/ 128 h 367"/>
                <a:gd name="T80" fmla="*/ 156 w 364"/>
                <a:gd name="T81" fmla="*/ 115 h 367"/>
                <a:gd name="T82" fmla="*/ 166 w 364"/>
                <a:gd name="T83" fmla="*/ 103 h 367"/>
                <a:gd name="T84" fmla="*/ 177 w 364"/>
                <a:gd name="T85" fmla="*/ 90 h 367"/>
                <a:gd name="T86" fmla="*/ 187 w 364"/>
                <a:gd name="T87" fmla="*/ 77 h 367"/>
                <a:gd name="T88" fmla="*/ 197 w 364"/>
                <a:gd name="T89" fmla="*/ 65 h 367"/>
                <a:gd name="T90" fmla="*/ 209 w 364"/>
                <a:gd name="T91" fmla="*/ 52 h 367"/>
                <a:gd name="T92" fmla="*/ 222 w 364"/>
                <a:gd name="T93" fmla="*/ 41 h 367"/>
                <a:gd name="T94" fmla="*/ 235 w 364"/>
                <a:gd name="T95" fmla="*/ 30 h 367"/>
                <a:gd name="T96" fmla="*/ 250 w 364"/>
                <a:gd name="T97" fmla="*/ 21 h 367"/>
                <a:gd name="T98" fmla="*/ 269 w 364"/>
                <a:gd name="T99" fmla="*/ 13 h 367"/>
                <a:gd name="T100" fmla="*/ 288 w 364"/>
                <a:gd name="T101" fmla="*/ 7 h 367"/>
                <a:gd name="T102" fmla="*/ 310 w 364"/>
                <a:gd name="T103" fmla="*/ 3 h 367"/>
                <a:gd name="T104" fmla="*/ 335 w 364"/>
                <a:gd name="T105" fmla="*/ 0 h 367"/>
                <a:gd name="T106" fmla="*/ 346 w 364"/>
                <a:gd name="T107" fmla="*/ 0 h 367"/>
                <a:gd name="T108" fmla="*/ 354 w 364"/>
                <a:gd name="T109" fmla="*/ 2 h 367"/>
                <a:gd name="T110" fmla="*/ 360 w 364"/>
                <a:gd name="T111" fmla="*/ 3 h 367"/>
                <a:gd name="T112" fmla="*/ 364 w 364"/>
                <a:gd name="T113" fmla="*/ 5 h 367"/>
                <a:gd name="T114" fmla="*/ 364 w 364"/>
                <a:gd name="T115" fmla="*/ 6 h 367"/>
                <a:gd name="T116" fmla="*/ 362 w 364"/>
                <a:gd name="T117" fmla="*/ 8 h 367"/>
                <a:gd name="T118" fmla="*/ 356 w 364"/>
                <a:gd name="T119" fmla="*/ 10 h 367"/>
                <a:gd name="T120" fmla="*/ 347 w 364"/>
                <a:gd name="T121" fmla="*/ 1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4" h="367">
                  <a:moveTo>
                    <a:pt x="347" y="10"/>
                  </a:moveTo>
                  <a:lnTo>
                    <a:pt x="329" y="8"/>
                  </a:lnTo>
                  <a:lnTo>
                    <a:pt x="310" y="12"/>
                  </a:lnTo>
                  <a:lnTo>
                    <a:pt x="294" y="16"/>
                  </a:lnTo>
                  <a:lnTo>
                    <a:pt x="278" y="25"/>
                  </a:lnTo>
                  <a:lnTo>
                    <a:pt x="263" y="34"/>
                  </a:lnTo>
                  <a:lnTo>
                    <a:pt x="248" y="45"/>
                  </a:lnTo>
                  <a:lnTo>
                    <a:pt x="234" y="58"/>
                  </a:lnTo>
                  <a:lnTo>
                    <a:pt x="220" y="72"/>
                  </a:lnTo>
                  <a:lnTo>
                    <a:pt x="208" y="87"/>
                  </a:lnTo>
                  <a:lnTo>
                    <a:pt x="195" y="102"/>
                  </a:lnTo>
                  <a:lnTo>
                    <a:pt x="182" y="115"/>
                  </a:lnTo>
                  <a:lnTo>
                    <a:pt x="170" y="130"/>
                  </a:lnTo>
                  <a:lnTo>
                    <a:pt x="157" y="144"/>
                  </a:lnTo>
                  <a:lnTo>
                    <a:pt x="143" y="156"/>
                  </a:lnTo>
                  <a:lnTo>
                    <a:pt x="131" y="167"/>
                  </a:lnTo>
                  <a:lnTo>
                    <a:pt x="117" y="176"/>
                  </a:lnTo>
                  <a:lnTo>
                    <a:pt x="90" y="192"/>
                  </a:lnTo>
                  <a:lnTo>
                    <a:pt x="67" y="211"/>
                  </a:lnTo>
                  <a:lnTo>
                    <a:pt x="48" y="232"/>
                  </a:lnTo>
                  <a:lnTo>
                    <a:pt x="34" y="252"/>
                  </a:lnTo>
                  <a:lnTo>
                    <a:pt x="24" y="274"/>
                  </a:lnTo>
                  <a:lnTo>
                    <a:pt x="20" y="296"/>
                  </a:lnTo>
                  <a:lnTo>
                    <a:pt x="21" y="317"/>
                  </a:lnTo>
                  <a:lnTo>
                    <a:pt x="29" y="337"/>
                  </a:lnTo>
                  <a:lnTo>
                    <a:pt x="36" y="355"/>
                  </a:lnTo>
                  <a:lnTo>
                    <a:pt x="35" y="366"/>
                  </a:lnTo>
                  <a:lnTo>
                    <a:pt x="29" y="367"/>
                  </a:lnTo>
                  <a:lnTo>
                    <a:pt x="20" y="356"/>
                  </a:lnTo>
                  <a:lnTo>
                    <a:pt x="5" y="328"/>
                  </a:lnTo>
                  <a:lnTo>
                    <a:pt x="0" y="299"/>
                  </a:lnTo>
                  <a:lnTo>
                    <a:pt x="4" y="273"/>
                  </a:lnTo>
                  <a:lnTo>
                    <a:pt x="14" y="245"/>
                  </a:lnTo>
                  <a:lnTo>
                    <a:pt x="32" y="220"/>
                  </a:lnTo>
                  <a:lnTo>
                    <a:pt x="54" y="197"/>
                  </a:lnTo>
                  <a:lnTo>
                    <a:pt x="79" y="176"/>
                  </a:lnTo>
                  <a:lnTo>
                    <a:pt x="105" y="159"/>
                  </a:lnTo>
                  <a:lnTo>
                    <a:pt x="120" y="150"/>
                  </a:lnTo>
                  <a:lnTo>
                    <a:pt x="133" y="140"/>
                  </a:lnTo>
                  <a:lnTo>
                    <a:pt x="144" y="128"/>
                  </a:lnTo>
                  <a:lnTo>
                    <a:pt x="156" y="115"/>
                  </a:lnTo>
                  <a:lnTo>
                    <a:pt x="166" y="103"/>
                  </a:lnTo>
                  <a:lnTo>
                    <a:pt x="177" y="90"/>
                  </a:lnTo>
                  <a:lnTo>
                    <a:pt x="187" y="77"/>
                  </a:lnTo>
                  <a:lnTo>
                    <a:pt x="197" y="65"/>
                  </a:lnTo>
                  <a:lnTo>
                    <a:pt x="209" y="52"/>
                  </a:lnTo>
                  <a:lnTo>
                    <a:pt x="222" y="41"/>
                  </a:lnTo>
                  <a:lnTo>
                    <a:pt x="235" y="30"/>
                  </a:lnTo>
                  <a:lnTo>
                    <a:pt x="250" y="21"/>
                  </a:lnTo>
                  <a:lnTo>
                    <a:pt x="269" y="13"/>
                  </a:lnTo>
                  <a:lnTo>
                    <a:pt x="288" y="7"/>
                  </a:lnTo>
                  <a:lnTo>
                    <a:pt x="310" y="3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4" y="2"/>
                  </a:lnTo>
                  <a:lnTo>
                    <a:pt x="360" y="3"/>
                  </a:lnTo>
                  <a:lnTo>
                    <a:pt x="364" y="5"/>
                  </a:lnTo>
                  <a:lnTo>
                    <a:pt x="364" y="6"/>
                  </a:lnTo>
                  <a:lnTo>
                    <a:pt x="362" y="8"/>
                  </a:lnTo>
                  <a:lnTo>
                    <a:pt x="356" y="10"/>
                  </a:lnTo>
                  <a:lnTo>
                    <a:pt x="347" y="10"/>
                  </a:lnTo>
                  <a:close/>
                </a:path>
              </a:pathLst>
            </a:custGeom>
            <a:solidFill>
              <a:srgbClr val="FC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38" name="그림 1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06" y="2193422"/>
            <a:ext cx="1106169" cy="1533930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6786248" y="1795810"/>
            <a:ext cx="68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Push</a:t>
            </a:r>
            <a:endParaRPr lang="ko-KR" altLang="en-US" dirty="0"/>
          </a:p>
        </p:txBody>
      </p:sp>
      <p:pic>
        <p:nvPicPr>
          <p:cNvPr id="161" name="그림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48" y="2193422"/>
            <a:ext cx="1106169" cy="1533930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2107190" y="179581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Bank</a:t>
            </a:r>
            <a:endParaRPr lang="ko-KR" altLang="en-US" dirty="0"/>
          </a:p>
        </p:txBody>
      </p:sp>
      <p:cxnSp>
        <p:nvCxnSpPr>
          <p:cNvPr id="164" name="직선 화살표 연결선 163"/>
          <p:cNvCxnSpPr/>
          <p:nvPr/>
        </p:nvCxnSpPr>
        <p:spPr>
          <a:xfrm>
            <a:off x="4788962" y="3727352"/>
            <a:ext cx="2384462" cy="105269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88406" y="3884369"/>
            <a:ext cx="75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SSL</a:t>
            </a:r>
            <a:endParaRPr lang="ko-KR" altLang="en-US" dirty="0"/>
          </a:p>
        </p:txBody>
      </p:sp>
      <p:cxnSp>
        <p:nvCxnSpPr>
          <p:cNvPr id="110" name="직선 화살표 연결선 109"/>
          <p:cNvCxnSpPr/>
          <p:nvPr/>
        </p:nvCxnSpPr>
        <p:spPr>
          <a:xfrm flipV="1">
            <a:off x="2147148" y="3727352"/>
            <a:ext cx="2641814" cy="153490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2625612" y="4081086"/>
            <a:ext cx="75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SSL</a:t>
            </a:r>
            <a:endParaRPr lang="ko-KR" altLang="en-US" dirty="0"/>
          </a:p>
        </p:txBody>
      </p:sp>
      <p:sp>
        <p:nvSpPr>
          <p:cNvPr id="115" name="폭발 2 114"/>
          <p:cNvSpPr/>
          <p:nvPr/>
        </p:nvSpPr>
        <p:spPr>
          <a:xfrm>
            <a:off x="5398572" y="4456637"/>
            <a:ext cx="3046882" cy="1895551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Improper </a:t>
            </a:r>
            <a:r>
              <a:rPr lang="en-US" altLang="ko-KR" dirty="0" err="1" smtClean="0"/>
              <a:t>logcat</a:t>
            </a:r>
            <a:r>
              <a:rPr lang="en-US" altLang="ko-KR" dirty="0" smtClean="0"/>
              <a:t> messages</a:t>
            </a:r>
            <a:endParaRPr lang="ko-KR" altLang="en-US" dirty="0"/>
          </a:p>
        </p:txBody>
      </p:sp>
      <p:sp>
        <p:nvSpPr>
          <p:cNvPr id="116" name="폭발 2 115"/>
          <p:cNvSpPr/>
          <p:nvPr/>
        </p:nvSpPr>
        <p:spPr>
          <a:xfrm>
            <a:off x="6063678" y="4456637"/>
            <a:ext cx="3046882" cy="1895551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SIM APDU with plaintext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18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11" grpId="0"/>
      <p:bldP spid="115" grpId="0" animBg="1"/>
      <p:bldP spid="1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119288"/>
            <a:ext cx="8229600" cy="1252728"/>
          </a:xfrm>
        </p:spPr>
        <p:txBody>
          <a:bodyPr/>
          <a:lstStyle/>
          <a:p>
            <a:r>
              <a:rPr lang="en-US" altLang="ko-KR" dirty="0" smtClean="0"/>
              <a:t>Diagnostic Monitor (DM)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332509" y="1380752"/>
            <a:ext cx="8229600" cy="4625609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What’s the DM?</a:t>
            </a:r>
          </a:p>
          <a:p>
            <a:pPr lvl="1"/>
            <a:r>
              <a:rPr lang="en-US" altLang="ko-KR" sz="2800" dirty="0" smtClean="0"/>
              <a:t>A real-time data collection and diagnostic logging tool for measuring mobile-based RF performance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23" y="3029157"/>
            <a:ext cx="4655981" cy="3574473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3212263" y="5512793"/>
            <a:ext cx="1049482" cy="800100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UE</a:t>
            </a:r>
            <a:endParaRPr lang="ko-KR" altLang="en-US" b="1" dirty="0"/>
          </a:p>
        </p:txBody>
      </p:sp>
      <p:sp>
        <p:nvSpPr>
          <p:cNvPr id="7" name="타원 6"/>
          <p:cNvSpPr/>
          <p:nvPr/>
        </p:nvSpPr>
        <p:spPr>
          <a:xfrm>
            <a:off x="5106822" y="5187557"/>
            <a:ext cx="794904" cy="714064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DM key</a:t>
            </a:r>
            <a:endParaRPr lang="ko-KR" altLang="en-US" b="1" dirty="0"/>
          </a:p>
        </p:txBody>
      </p:sp>
      <p:sp>
        <p:nvSpPr>
          <p:cNvPr id="8" name="타원 7"/>
          <p:cNvSpPr/>
          <p:nvPr/>
        </p:nvSpPr>
        <p:spPr>
          <a:xfrm>
            <a:off x="5652480" y="6136454"/>
            <a:ext cx="901412" cy="519546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GPS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58844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NAT box hole filling attack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4397271" y="1553667"/>
            <a:ext cx="166637" cy="3997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18" y="2502207"/>
            <a:ext cx="1714500" cy="14287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03" y="1788336"/>
            <a:ext cx="910858" cy="91085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67" y="2161867"/>
            <a:ext cx="1028110" cy="10281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32" y="2285693"/>
            <a:ext cx="904284" cy="904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0152" y="3825761"/>
            <a:ext cx="59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UE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45184" y="5551136"/>
            <a:ext cx="1166087" cy="38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NAT Box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4329239" y="2422245"/>
            <a:ext cx="317236" cy="30931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4342273" y="2907265"/>
            <a:ext cx="317236" cy="30931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4329239" y="3373809"/>
            <a:ext cx="317236" cy="30931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6884382" y="3163702"/>
            <a:ext cx="208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Push service IP and Port</a:t>
            </a:r>
          </a:p>
          <a:p>
            <a:r>
              <a:rPr lang="en-US" altLang="ko-KR" sz="1200" dirty="0" smtClean="0"/>
              <a:t>173.194.72.188:5228</a:t>
            </a:r>
            <a:endParaRPr lang="ko-KR" alt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602689" y="2021124"/>
            <a:ext cx="1836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SKT Public IP</a:t>
            </a:r>
            <a:endParaRPr lang="ko-KR" altLang="en-US" sz="1200" dirty="0"/>
          </a:p>
          <a:p>
            <a:r>
              <a:rPr lang="en-US" altLang="ko-KR" sz="1200" dirty="0" smtClean="0"/>
              <a:t>203.226.207.17: </a:t>
            </a:r>
            <a:r>
              <a:rPr lang="en-US" altLang="ko-KR" sz="1200" dirty="0" smtClean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7412303" y="4316443"/>
            <a:ext cx="1288156" cy="1580541"/>
            <a:chOff x="738691" y="2638043"/>
            <a:chExt cx="1064683" cy="1149669"/>
          </a:xfrm>
        </p:grpSpPr>
        <p:pic>
          <p:nvPicPr>
            <p:cNvPr id="38" name="Picture 2" descr="C:\Users\Administrator\Desktop\APT Presentation Materials\attacke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91" y="2638043"/>
              <a:ext cx="1064683" cy="971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146"/>
            <p:cNvSpPr txBox="1"/>
            <p:nvPr/>
          </p:nvSpPr>
          <p:spPr>
            <a:xfrm>
              <a:off x="902732" y="3541451"/>
              <a:ext cx="784857" cy="24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dirty="0" smtClean="0">
                  <a:latin typeface="HY강B" pitchFamily="18" charset="-127"/>
                  <a:ea typeface="HY강B" pitchFamily="18" charset="-127"/>
                  <a:cs typeface="Arial Unicode MS" pitchFamily="50" charset="-127"/>
                </a:rPr>
                <a:t>Attacker</a:t>
              </a:r>
              <a:endParaRPr lang="ko-KR" altLang="en-US" sz="1600" dirty="0">
                <a:latin typeface="HY강B" pitchFamily="18" charset="-127"/>
                <a:ea typeface="HY강B" pitchFamily="18" charset="-127"/>
                <a:cs typeface="Arial Unicode MS" pitchFamily="50" charset="-127"/>
              </a:endParaRPr>
            </a:p>
          </p:txBody>
        </p:sp>
      </p:grpSp>
      <p:cxnSp>
        <p:nvCxnSpPr>
          <p:cNvPr id="40" name="직선 화살표 연결선 39"/>
          <p:cNvCxnSpPr/>
          <p:nvPr/>
        </p:nvCxnSpPr>
        <p:spPr>
          <a:xfrm flipH="1" flipV="1">
            <a:off x="4714507" y="2675922"/>
            <a:ext cx="3044673" cy="1886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flipH="1" flipV="1">
            <a:off x="4741934" y="3089013"/>
            <a:ext cx="3044673" cy="1886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 flipH="1" flipV="1">
            <a:off x="4755070" y="3574011"/>
            <a:ext cx="2908506" cy="16684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011879" y="4856852"/>
            <a:ext cx="294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Send RST packets</a:t>
            </a:r>
          </a:p>
          <a:p>
            <a:r>
              <a:rPr lang="en-US" altLang="ko-KR" sz="1200" dirty="0" err="1" smtClean="0"/>
              <a:t>Src</a:t>
            </a:r>
            <a:r>
              <a:rPr lang="en-US" altLang="ko-KR" sz="1200" dirty="0" smtClean="0"/>
              <a:t> : </a:t>
            </a:r>
            <a:r>
              <a:rPr lang="en-US" altLang="ko-KR" sz="1200" dirty="0"/>
              <a:t>173.194.72.188:5228</a:t>
            </a:r>
            <a:endParaRPr lang="ko-KR" altLang="en-US" sz="1200" dirty="0"/>
          </a:p>
          <a:p>
            <a:r>
              <a:rPr lang="en-US" altLang="ko-KR" sz="1200" dirty="0" err="1" smtClean="0"/>
              <a:t>Dst</a:t>
            </a:r>
            <a:r>
              <a:rPr lang="en-US" altLang="ko-KR" sz="1200" dirty="0" smtClean="0"/>
              <a:t> : 203.226.207.17:(1024-65535)</a:t>
            </a:r>
            <a:endParaRPr lang="en-US" altLang="ko-KR" sz="1200" dirty="0" smtClean="0">
              <a:solidFill>
                <a:srgbClr val="FF0000"/>
              </a:solidFill>
            </a:endParaRPr>
          </a:p>
        </p:txBody>
      </p:sp>
      <p:sp>
        <p:nvSpPr>
          <p:cNvPr id="49" name="곱셈 기호 48"/>
          <p:cNvSpPr/>
          <p:nvPr/>
        </p:nvSpPr>
        <p:spPr>
          <a:xfrm>
            <a:off x="4102739" y="2363827"/>
            <a:ext cx="784510" cy="42615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곱셈 기호 49"/>
          <p:cNvSpPr/>
          <p:nvPr/>
        </p:nvSpPr>
        <p:spPr>
          <a:xfrm>
            <a:off x="4102739" y="2856363"/>
            <a:ext cx="784510" cy="42615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곱셈 기호 50"/>
          <p:cNvSpPr/>
          <p:nvPr/>
        </p:nvSpPr>
        <p:spPr>
          <a:xfrm>
            <a:off x="4088334" y="3326244"/>
            <a:ext cx="784510" cy="42615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화살표 연결선 52"/>
          <p:cNvCxnSpPr/>
          <p:nvPr/>
        </p:nvCxnSpPr>
        <p:spPr>
          <a:xfrm flipV="1">
            <a:off x="2305403" y="3619145"/>
            <a:ext cx="1908281" cy="63981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 flipH="1">
            <a:off x="4779730" y="3514593"/>
            <a:ext cx="1974267" cy="79755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/>
          <p:nvPr/>
        </p:nvCxnSpPr>
        <p:spPr>
          <a:xfrm flipV="1">
            <a:off x="2305403" y="3088693"/>
            <a:ext cx="1908281" cy="63981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/>
          <p:cNvCxnSpPr/>
          <p:nvPr/>
        </p:nvCxnSpPr>
        <p:spPr>
          <a:xfrm flipV="1">
            <a:off x="2360597" y="2623803"/>
            <a:ext cx="1908281" cy="63981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/>
          <p:nvPr/>
        </p:nvCxnSpPr>
        <p:spPr>
          <a:xfrm flipH="1">
            <a:off x="4804254" y="2979549"/>
            <a:ext cx="1974267" cy="79755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/>
          <p:cNvCxnSpPr/>
          <p:nvPr/>
        </p:nvCxnSpPr>
        <p:spPr>
          <a:xfrm flipH="1">
            <a:off x="4741934" y="2460956"/>
            <a:ext cx="1974267" cy="79755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51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DEMO</a:t>
            </a:r>
            <a:endParaRPr lang="ko-KR" altLang="en-US" dirty="0"/>
          </a:p>
        </p:txBody>
      </p:sp>
      <p:pic>
        <p:nvPicPr>
          <p:cNvPr id="4" name="NAT Box Hole Filling Attack_modifi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988" y="1322139"/>
            <a:ext cx="7342023" cy="55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9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Femtocell</a:t>
            </a:r>
            <a:r>
              <a:rPr lang="en-US" dirty="0" smtClean="0"/>
              <a:t> and 3G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Solutions </a:t>
            </a:r>
            <a:r>
              <a:rPr lang="en-US" sz="2800" dirty="0"/>
              <a:t>to </a:t>
            </a:r>
            <a:r>
              <a:rPr lang="en-US" sz="2800" dirty="0" smtClean="0"/>
              <a:t>offload traffic to other </a:t>
            </a:r>
            <a:r>
              <a:rPr lang="en-US" sz="2800" dirty="0"/>
              <a:t>networks</a:t>
            </a:r>
          </a:p>
          <a:p>
            <a:r>
              <a:rPr lang="en-US" sz="2800" dirty="0" smtClean="0"/>
              <a:t>Small</a:t>
            </a:r>
            <a:r>
              <a:rPr lang="en-US" sz="2800" dirty="0"/>
              <a:t>/cheap cells in </a:t>
            </a:r>
            <a:r>
              <a:rPr lang="en-US" sz="2800" dirty="0" smtClean="0"/>
              <a:t>residential environments </a:t>
            </a:r>
          </a:p>
          <a:p>
            <a:r>
              <a:rPr lang="en-US" sz="2800" dirty="0" smtClean="0"/>
              <a:t>~ </a:t>
            </a:r>
            <a:r>
              <a:rPr lang="en-US" sz="2800" dirty="0"/>
              <a:t>Q2 2011, 31 operators in 20 </a:t>
            </a:r>
            <a:r>
              <a:rPr lang="en-US" sz="2800" dirty="0" smtClean="0"/>
              <a:t>countries adopted </a:t>
            </a:r>
            <a:r>
              <a:rPr lang="en-US" sz="2800" dirty="0" err="1" smtClean="0"/>
              <a:t>femtocell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Rooting is assumed, which is available in </a:t>
            </a:r>
            <a:endParaRPr lang="en-US" sz="2800" dirty="0"/>
          </a:p>
          <a:p>
            <a:pPr lvl="1"/>
            <a:r>
              <a:rPr lang="en-US" sz="2400" dirty="0" err="1" smtClean="0"/>
              <a:t>Borgaonkar</a:t>
            </a:r>
            <a:r>
              <a:rPr lang="en-US" sz="2400" dirty="0"/>
              <a:t>, </a:t>
            </a:r>
            <a:r>
              <a:rPr lang="en-US" sz="2400" dirty="0" smtClean="0"/>
              <a:t>Redon, Seifert</a:t>
            </a:r>
            <a:r>
              <a:rPr lang="en-US" sz="2400" dirty="0"/>
              <a:t>. "Security Analysis of a </a:t>
            </a:r>
            <a:r>
              <a:rPr lang="en-US" sz="2400" dirty="0" err="1"/>
              <a:t>Femtocell</a:t>
            </a:r>
            <a:r>
              <a:rPr lang="en-US" sz="2400" dirty="0"/>
              <a:t> device"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863" y="6499011"/>
            <a:ext cx="8386052" cy="358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나눔손글씨 펜"/>
                <a:ea typeface="나눔손글씨 펜"/>
                <a:cs typeface="나눔손글씨 펜"/>
              </a:rPr>
              <a:t>Femtocells</a:t>
            </a:r>
            <a:r>
              <a:rPr lang="en-US" dirty="0">
                <a:latin typeface="나눔손글씨 펜"/>
                <a:ea typeface="나눔손글씨 펜"/>
                <a:cs typeface="나눔손글씨 펜"/>
              </a:rPr>
              <a:t>: A Poisonous Needle in the Operator’s Hay Stack, </a:t>
            </a:r>
            <a:r>
              <a:rPr lang="en-US" dirty="0" err="1">
                <a:latin typeface="나눔손글씨 펜"/>
                <a:ea typeface="나눔손글씨 펜"/>
                <a:cs typeface="나눔손글씨 펜"/>
              </a:rPr>
              <a:t>Borgaonkar</a:t>
            </a:r>
            <a:r>
              <a:rPr lang="en-US" dirty="0">
                <a:latin typeface="나눔손글씨 펜"/>
                <a:ea typeface="나눔손글씨 펜"/>
                <a:cs typeface="나눔손글씨 펜"/>
              </a:rPr>
              <a:t>, </a:t>
            </a:r>
            <a:r>
              <a:rPr lang="en-US" dirty="0" err="1" smtClean="0">
                <a:latin typeface="나눔손글씨 펜"/>
                <a:ea typeface="나눔손글씨 펜"/>
                <a:cs typeface="나눔손글씨 펜"/>
              </a:rPr>
              <a:t>Golde</a:t>
            </a:r>
            <a:r>
              <a:rPr lang="en-US" dirty="0" smtClean="0">
                <a:latin typeface="나눔손글씨 펜"/>
                <a:ea typeface="나눔손글씨 펜"/>
                <a:cs typeface="나눔손글씨 펜"/>
              </a:rPr>
              <a:t>, Redon, Blackhat’11</a:t>
            </a:r>
            <a:endParaRPr lang="en-US" dirty="0">
              <a:latin typeface="나눔손글씨 펜"/>
              <a:ea typeface="나눔손글씨 펜"/>
              <a:cs typeface="나눔손글씨 펜"/>
            </a:endParaRPr>
          </a:p>
        </p:txBody>
      </p:sp>
    </p:spTree>
    <p:extLst>
      <p:ext uri="{BB962C8B-B14F-4D97-AF65-F5344CB8AC3E}">
        <p14:creationId xmlns:p14="http://schemas.microsoft.com/office/powerpoint/2010/main" val="201328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SIP INVITE</a:t>
            </a:r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1808480" y="1564640"/>
            <a:ext cx="1259840" cy="619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UE A</a:t>
            </a:r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972560" y="1564640"/>
            <a:ext cx="1259840" cy="619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CSCF</a:t>
            </a:r>
            <a:endParaRPr lang="ko-KR" altLang="en-US" dirty="0"/>
          </a:p>
        </p:txBody>
      </p:sp>
      <p:cxnSp>
        <p:nvCxnSpPr>
          <p:cNvPr id="10" name="직선 연결선 9"/>
          <p:cNvCxnSpPr>
            <a:stCxn id="7" idx="2"/>
          </p:cNvCxnSpPr>
          <p:nvPr/>
        </p:nvCxnSpPr>
        <p:spPr>
          <a:xfrm>
            <a:off x="2438400" y="2184400"/>
            <a:ext cx="0" cy="352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685280" y="2184400"/>
            <a:ext cx="0" cy="352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V="1">
            <a:off x="2438400" y="2570480"/>
            <a:ext cx="42468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V="1">
            <a:off x="2448560" y="4131424"/>
            <a:ext cx="42468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V="1">
            <a:off x="2458720" y="3049812"/>
            <a:ext cx="424688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2458720" y="4621685"/>
            <a:ext cx="424688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64000" y="2164277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INVITE</a:t>
            </a:r>
            <a:endParaRPr lang="ko-KR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69361" y="2672751"/>
            <a:ext cx="1717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180 Ringing</a:t>
            </a:r>
            <a:endParaRPr lang="ko-KR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206239" y="3759770"/>
            <a:ext cx="84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ACK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804920" y="4283131"/>
            <a:ext cx="214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Media session</a:t>
            </a:r>
            <a:endParaRPr lang="ko-KR" altLang="en-US" sz="1600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6055360" y="1564640"/>
            <a:ext cx="1259840" cy="619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UE B</a:t>
            </a:r>
            <a:endParaRPr lang="ko-KR" altLang="en-US" dirty="0"/>
          </a:p>
        </p:txBody>
      </p:sp>
      <p:cxnSp>
        <p:nvCxnSpPr>
          <p:cNvPr id="22" name="직선 연결선 21"/>
          <p:cNvCxnSpPr/>
          <p:nvPr/>
        </p:nvCxnSpPr>
        <p:spPr>
          <a:xfrm>
            <a:off x="4531360" y="2204720"/>
            <a:ext cx="0" cy="352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V="1">
            <a:off x="2458720" y="3607919"/>
            <a:ext cx="424688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64000" y="3201520"/>
            <a:ext cx="1717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200 OK</a:t>
            </a:r>
            <a:endParaRPr lang="ko-KR" altLang="en-US" sz="1600" dirty="0"/>
          </a:p>
        </p:txBody>
      </p:sp>
      <p:cxnSp>
        <p:nvCxnSpPr>
          <p:cNvPr id="25" name="직선 화살표 연결선 24"/>
          <p:cNvCxnSpPr/>
          <p:nvPr/>
        </p:nvCxnSpPr>
        <p:spPr>
          <a:xfrm flipV="1">
            <a:off x="2448560" y="5123947"/>
            <a:ext cx="424688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06239" y="4783583"/>
            <a:ext cx="1717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BYE</a:t>
            </a:r>
            <a:endParaRPr lang="ko-KR" altLang="en-US" sz="1600" dirty="0"/>
          </a:p>
        </p:txBody>
      </p:sp>
      <p:cxnSp>
        <p:nvCxnSpPr>
          <p:cNvPr id="27" name="직선 화살표 연결선 26"/>
          <p:cNvCxnSpPr/>
          <p:nvPr/>
        </p:nvCxnSpPr>
        <p:spPr>
          <a:xfrm flipV="1">
            <a:off x="2465877" y="5561907"/>
            <a:ext cx="42468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23556" y="5190253"/>
            <a:ext cx="84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ACK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6389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INVITE message header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6" y="1606232"/>
            <a:ext cx="8021349" cy="1665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920" y="4328160"/>
            <a:ext cx="8768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Utran-cell-id-3gpp</a:t>
            </a:r>
            <a:r>
              <a:rPr lang="en-US" altLang="ko-KR" sz="3200" dirty="0" smtClean="0"/>
              <a:t> = 450  05  3703 206622b</a:t>
            </a:r>
          </a:p>
          <a:p>
            <a:r>
              <a:rPr lang="en-US" altLang="ko-KR" sz="3200" dirty="0"/>
              <a:t> </a:t>
            </a:r>
            <a:r>
              <a:rPr lang="en-US" altLang="ko-KR" sz="3200" dirty="0" smtClean="0"/>
              <a:t>                   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MNC + MCC + TAC + Cell ID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560" y="3271520"/>
            <a:ext cx="489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Fig. INVITE message from UE A to P-CSCF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454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SIP Private Headers</a:t>
            </a:r>
            <a:endParaRPr lang="ko-KR" altLang="en-US" dirty="0"/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590767" y="1821593"/>
            <a:ext cx="7886700" cy="4464000"/>
          </a:xfrm>
        </p:spPr>
        <p:txBody>
          <a:bodyPr>
            <a:normAutofit/>
          </a:bodyPr>
          <a:lstStyle/>
          <a:p>
            <a:pPr marL="342900" indent="-457200">
              <a:buAutoNum type="arabicPeriod"/>
            </a:pPr>
            <a:r>
              <a:rPr lang="en-US" altLang="ko-KR" sz="2400" dirty="0" smtClean="0"/>
              <a:t>P-Associated-URI header</a:t>
            </a:r>
          </a:p>
          <a:p>
            <a:pPr marL="342900" indent="-457200">
              <a:buAutoNum type="arabicPeriod"/>
            </a:pPr>
            <a:r>
              <a:rPr lang="en-US" altLang="ko-KR" sz="2400" b="1" dirty="0" smtClean="0"/>
              <a:t>P-Called-Party-ID header</a:t>
            </a:r>
          </a:p>
          <a:p>
            <a:pPr marL="342900" indent="-457200">
              <a:buAutoNum type="arabicPeriod"/>
            </a:pPr>
            <a:r>
              <a:rPr lang="en-US" altLang="ko-KR" sz="2400" dirty="0" smtClean="0"/>
              <a:t>P-Visited-Network-ID header</a:t>
            </a:r>
          </a:p>
          <a:p>
            <a:pPr marL="342900" indent="-457200">
              <a:buAutoNum type="arabicPeriod"/>
            </a:pPr>
            <a:r>
              <a:rPr lang="en-US" altLang="ko-KR" sz="2400" b="1" dirty="0" smtClean="0">
                <a:solidFill>
                  <a:srgbClr val="FF0000"/>
                </a:solidFill>
              </a:rPr>
              <a:t>P-Access-Network-Info header</a:t>
            </a:r>
          </a:p>
          <a:p>
            <a:pPr marL="342900" indent="-457200">
              <a:buAutoNum type="arabicPeriod"/>
            </a:pPr>
            <a:r>
              <a:rPr lang="en-US" altLang="ko-KR" sz="2400" dirty="0" smtClean="0"/>
              <a:t>P-Charging-Function-Addresses header</a:t>
            </a:r>
          </a:p>
          <a:p>
            <a:pPr marL="342900" indent="-457200">
              <a:buAutoNum type="arabicPeriod"/>
            </a:pPr>
            <a:r>
              <a:rPr lang="en-US" altLang="ko-KR" sz="2400" dirty="0" smtClean="0"/>
              <a:t>P-Charging-Vector header</a:t>
            </a:r>
          </a:p>
          <a:p>
            <a:pPr marL="342900" indent="-457200">
              <a:buAutoNum type="arabicPeriod"/>
            </a:pP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130992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SIP Private Headers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6" y="1762851"/>
            <a:ext cx="8006908" cy="1058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400" y="2590800"/>
            <a:ext cx="3688080" cy="44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16" y="2811554"/>
            <a:ext cx="8135078" cy="1087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0535" y="3907433"/>
            <a:ext cx="5709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Private Header to the SIP for the 3GPP – RFC3455</a:t>
            </a:r>
            <a:endParaRPr lang="ko-KR" altLang="en-US" sz="1400" b="1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16" y="4662250"/>
            <a:ext cx="7467600" cy="812800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4294716" y="4836160"/>
            <a:ext cx="37338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79049" y="5475050"/>
            <a:ext cx="723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IP multimedia call control protocol SIP and SDP – 3GPP TS 24.229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9446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Privacy Leakage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2400" y="2590800"/>
            <a:ext cx="3688080" cy="44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1779084"/>
            <a:ext cx="8239383" cy="124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3538" y="3100490"/>
            <a:ext cx="331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발신자</a:t>
            </a:r>
            <a:r>
              <a:rPr lang="en-US" altLang="ko-KR" dirty="0" smtClean="0"/>
              <a:t>: </a:t>
            </a:r>
            <a:r>
              <a:rPr lang="ko-KR" altLang="en-US" dirty="0" smtClean="0"/>
              <a:t>서울 관악구 </a:t>
            </a:r>
            <a:r>
              <a:rPr lang="ko-KR" altLang="en-US" dirty="0" err="1" smtClean="0"/>
              <a:t>대학동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77" y="3570811"/>
            <a:ext cx="7137575" cy="1144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9832" y="4817531"/>
            <a:ext cx="317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발신자</a:t>
            </a:r>
            <a:r>
              <a:rPr lang="en-US" altLang="ko-KR" dirty="0" smtClean="0"/>
              <a:t>: </a:t>
            </a:r>
            <a:r>
              <a:rPr lang="ko-KR" altLang="en-US" dirty="0" smtClean="0"/>
              <a:t>수원 권선구 </a:t>
            </a:r>
            <a:r>
              <a:rPr lang="ko-KR" altLang="en-US" dirty="0" err="1" smtClean="0"/>
              <a:t>금곡동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32" y="5318563"/>
            <a:ext cx="6472101" cy="542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5831" y="5860615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발신자</a:t>
            </a:r>
            <a:r>
              <a:rPr lang="en-US" altLang="ko-KR" dirty="0" smtClean="0"/>
              <a:t>: </a:t>
            </a:r>
            <a:r>
              <a:rPr lang="ko-KR" altLang="en-US" dirty="0" smtClean="0"/>
              <a:t>대전 유성구 </a:t>
            </a:r>
            <a:r>
              <a:rPr lang="ko-KR" altLang="en-US" dirty="0" err="1" smtClean="0"/>
              <a:t>구성동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538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83" y="1775191"/>
            <a:ext cx="8995834" cy="4625609"/>
          </a:xfrm>
        </p:spPr>
        <p:txBody>
          <a:bodyPr>
            <a:normAutofit/>
          </a:bodyPr>
          <a:lstStyle/>
          <a:p>
            <a:r>
              <a:rPr lang="en-US" dirty="0" smtClean="0"/>
              <a:t>Yongdae Kim</a:t>
            </a:r>
          </a:p>
          <a:p>
            <a:pPr lvl="1"/>
            <a:r>
              <a:rPr lang="en-US" dirty="0" smtClean="0"/>
              <a:t>Google “Yongdae Kim”</a:t>
            </a:r>
          </a:p>
          <a:p>
            <a:pPr lvl="1"/>
            <a:r>
              <a:rPr lang="en-US" dirty="0" smtClean="0">
                <a:hlinkClick r:id="rId2"/>
              </a:rPr>
              <a:t>http://syssec.kaist.ac.kr/~yongdaek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hlinkClick r:id="rId3"/>
              </a:rPr>
              <a:t>yongdaek@kaist.ac.kr</a:t>
            </a:r>
            <a:r>
              <a:rPr lang="en-US" dirty="0" smtClean="0"/>
              <a:t> </a:t>
            </a:r>
          </a:p>
          <a:p>
            <a:pPr lvl="1"/>
            <a:r>
              <a:rPr lang="en-US" sz="2400" dirty="0" smtClean="0">
                <a:latin typeface="Courier New"/>
                <a:cs typeface="Courier New"/>
              </a:rPr>
              <a:t>Facebook: </a:t>
            </a:r>
            <a:r>
              <a:rPr lang="en-US" sz="2400" dirty="0" smtClean="0">
                <a:latin typeface="Courier New"/>
                <a:cs typeface="Courier New"/>
                <a:hlinkClick r:id="rId4"/>
              </a:rPr>
              <a:t>https://www.facebook.com/y0ngdaek</a:t>
            </a:r>
            <a:endParaRPr lang="en-US" sz="2400" dirty="0" smtClean="0">
              <a:latin typeface="Courier New"/>
              <a:cs typeface="Courier New"/>
            </a:endParaRPr>
          </a:p>
          <a:p>
            <a:pPr lvl="1"/>
            <a:r>
              <a:rPr lang="en-US" sz="2400" dirty="0">
                <a:latin typeface="Courier New"/>
                <a:cs typeface="Courier New"/>
              </a:rPr>
              <a:t>Twitter: </a:t>
            </a:r>
            <a:r>
              <a:rPr lang="en-US" sz="2400" dirty="0">
                <a:latin typeface="Courier New"/>
                <a:cs typeface="Courier New"/>
                <a:hlinkClick r:id="rId5"/>
              </a:rPr>
              <a:t>https://twitter.com/</a:t>
            </a:r>
            <a:r>
              <a:rPr lang="en-US" sz="2400" dirty="0" smtClean="0">
                <a:latin typeface="Courier New"/>
                <a:cs typeface="Courier New"/>
                <a:hlinkClick r:id="rId5"/>
              </a:rPr>
              <a:t>yongdaek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4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Femtocell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75" r="75"/>
          <a:stretch>
            <a:fillRect/>
          </a:stretch>
        </p:blipFill>
        <p:spPr/>
      </p:pic>
      <p:sp>
        <p:nvSpPr>
          <p:cNvPr id="3" name="모서리가 둥근 직사각형 2"/>
          <p:cNvSpPr/>
          <p:nvPr/>
        </p:nvSpPr>
        <p:spPr>
          <a:xfrm>
            <a:off x="2034283" y="3678148"/>
            <a:ext cx="3750068" cy="25890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588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Attack 3G </a:t>
            </a:r>
            <a:r>
              <a:rPr lang="en-US" altLang="ko-KR" dirty="0" err="1" smtClean="0"/>
              <a:t>FemtoCell</a:t>
            </a:r>
            <a:endParaRPr lang="ko-KR" altLang="en-US" dirty="0"/>
          </a:p>
        </p:txBody>
      </p:sp>
      <p:pic>
        <p:nvPicPr>
          <p:cNvPr id="3" name="skt_fem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5" y="1557177"/>
            <a:ext cx="87820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6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4G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Femtocell</a:t>
            </a:r>
            <a:r>
              <a:rPr lang="en-US" altLang="ko-KR" baseline="0" dirty="0" smtClean="0"/>
              <a:t>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64230"/>
            <a:ext cx="8229600" cy="4625609"/>
          </a:xfrm>
        </p:spPr>
        <p:txBody>
          <a:bodyPr>
            <a:normAutofit lnSpcReduction="10000"/>
          </a:bodyPr>
          <a:lstStyle/>
          <a:p>
            <a:pPr lvl="0"/>
            <a:r>
              <a:rPr lang="en-US" altLang="ko-KR" baseline="0" dirty="0" smtClean="0"/>
              <a:t>All MNO provides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femtocell</a:t>
            </a:r>
            <a:endParaRPr lang="en-US" altLang="ko-KR" baseline="0" dirty="0" smtClean="0"/>
          </a:p>
          <a:p>
            <a:pPr lvl="0"/>
            <a:endParaRPr lang="en-US" altLang="ko-KR" baseline="0" dirty="0" smtClean="0"/>
          </a:p>
          <a:p>
            <a:pPr lvl="0"/>
            <a:endParaRPr lang="en-US" altLang="ko-KR" dirty="0"/>
          </a:p>
          <a:p>
            <a:pPr lvl="0"/>
            <a:endParaRPr lang="en-US" altLang="ko-KR" baseline="0" dirty="0" smtClean="0"/>
          </a:p>
          <a:p>
            <a:pPr lvl="0"/>
            <a:endParaRPr lang="en-US" altLang="ko-KR" dirty="0"/>
          </a:p>
          <a:p>
            <a:pPr lvl="0"/>
            <a:endParaRPr lang="en-US" altLang="ko-KR" baseline="0" dirty="0" smtClean="0"/>
          </a:p>
          <a:p>
            <a:pPr lvl="0"/>
            <a:endParaRPr lang="en-US" altLang="ko-KR" baseline="0" dirty="0" smtClean="0"/>
          </a:p>
          <a:p>
            <a:pPr lvl="0"/>
            <a:r>
              <a:rPr lang="en-US" altLang="ko-KR" baseline="0" dirty="0" smtClean="0"/>
              <a:t>Approval required for installation</a:t>
            </a:r>
          </a:p>
          <a:p>
            <a:pPr lvl="1"/>
            <a:r>
              <a:rPr lang="en-US" altLang="ko-KR" baseline="0" dirty="0" smtClean="0"/>
              <a:t>Must use same landline ISP by policy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 r="68299" b="33747"/>
          <a:stretch/>
        </p:blipFill>
        <p:spPr>
          <a:xfrm>
            <a:off x="5999916" y="2157916"/>
            <a:ext cx="2498500" cy="230176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243146" y="6211099"/>
            <a:ext cx="2811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000" dirty="0">
                <a:hlinkClick r:id="rId3"/>
              </a:rPr>
              <a:t>http://</a:t>
            </a:r>
            <a:r>
              <a:rPr lang="ko-KR" altLang="en-US" sz="1000" dirty="0" smtClean="0">
                <a:hlinkClick r:id="rId3"/>
              </a:rPr>
              <a:t>smartblog.olleh.com/3412</a:t>
            </a:r>
            <a:endParaRPr lang="en-US" altLang="ko-KR" sz="1000" dirty="0" smtClean="0"/>
          </a:p>
          <a:p>
            <a:pPr algn="r"/>
            <a:r>
              <a:rPr lang="ko-KR" altLang="en-US" sz="1000" dirty="0">
                <a:hlinkClick r:id="rId4"/>
              </a:rPr>
              <a:t>http://</a:t>
            </a:r>
            <a:r>
              <a:rPr lang="ko-KR" altLang="en-US" sz="1000" dirty="0" smtClean="0">
                <a:hlinkClick r:id="rId4"/>
              </a:rPr>
              <a:t>blog.uplus.co.kr/m/post/view/id/1555</a:t>
            </a:r>
            <a:endParaRPr lang="en-US" altLang="ko-KR" sz="10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4" t="17828" r="35884" b="47445"/>
          <a:stretch/>
        </p:blipFill>
        <p:spPr>
          <a:xfrm>
            <a:off x="3665482" y="2264000"/>
            <a:ext cx="1813035" cy="208959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7" y="2433813"/>
            <a:ext cx="2333296" cy="1749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5869" y="4476587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SKT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70433" y="4476587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KT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47600" y="4476587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LG U+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700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Mobile Tapping</a:t>
            </a:r>
            <a:endParaRPr lang="ko-KR" altLang="en-US" dirty="0"/>
          </a:p>
        </p:txBody>
      </p:sp>
      <p:sp>
        <p:nvSpPr>
          <p:cNvPr id="14" name="내용 개체 틀 13"/>
          <p:cNvSpPr>
            <a:spLocks noGrp="1"/>
          </p:cNvSpPr>
          <p:nvPr>
            <p:ph idx="1"/>
          </p:nvPr>
        </p:nvSpPr>
        <p:spPr>
          <a:xfrm>
            <a:off x="5064368" y="1760201"/>
            <a:ext cx="3828423" cy="4464000"/>
          </a:xfrm>
        </p:spPr>
        <p:txBody>
          <a:bodyPr>
            <a:normAutofit lnSpcReduction="10000"/>
          </a:bodyPr>
          <a:lstStyle/>
          <a:p>
            <a:r>
              <a:rPr lang="en-US" altLang="ko-KR" sz="2800" dirty="0" smtClean="0"/>
              <a:t>Wi-Fi provides Internet link: </a:t>
            </a:r>
            <a:r>
              <a:rPr lang="en-US" altLang="ko-KR" sz="2800" dirty="0" err="1" smtClean="0"/>
              <a:t>WiBro</a:t>
            </a:r>
            <a:r>
              <a:rPr lang="en-US" altLang="ko-KR" sz="2800" dirty="0" smtClean="0"/>
              <a:t>, other 3G/LTE network</a:t>
            </a:r>
          </a:p>
          <a:p>
            <a:r>
              <a:rPr lang="en-US" altLang="ko-KR" sz="2800" dirty="0" err="1" smtClean="0"/>
              <a:t>tcpdump</a:t>
            </a:r>
            <a:r>
              <a:rPr lang="en-US" altLang="ko-KR" sz="2800" dirty="0" smtClean="0"/>
              <a:t> runs on Raspberry Pi</a:t>
            </a:r>
          </a:p>
          <a:p>
            <a:r>
              <a:rPr lang="en-US" altLang="ko-KR" sz="2800" dirty="0" smtClean="0"/>
              <a:t>Power supply from battery or car cigar jack</a:t>
            </a:r>
          </a:p>
          <a:p>
            <a:r>
              <a:rPr lang="en-US" altLang="ko-KR" sz="2800" dirty="0" err="1" smtClean="0"/>
              <a:t>Femtocell</a:t>
            </a:r>
            <a:r>
              <a:rPr lang="en-US" altLang="ko-KR" sz="2800" dirty="0" smtClean="0"/>
              <a:t>, power source, mobile internet connection not included in price</a:t>
            </a:r>
            <a:endParaRPr lang="ko-KR" altLang="en-US" sz="2800" dirty="0"/>
          </a:p>
        </p:txBody>
      </p:sp>
      <p:grpSp>
        <p:nvGrpSpPr>
          <p:cNvPr id="25" name="그룹 24"/>
          <p:cNvGrpSpPr/>
          <p:nvPr/>
        </p:nvGrpSpPr>
        <p:grpSpPr>
          <a:xfrm>
            <a:off x="462224" y="1913321"/>
            <a:ext cx="4530330" cy="4129307"/>
            <a:chOff x="1959428" y="1568109"/>
            <a:chExt cx="4530330" cy="4129307"/>
          </a:xfrm>
        </p:grpSpPr>
        <p:pic>
          <p:nvPicPr>
            <p:cNvPr id="15" name="내용 개체 틀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4" t="14951" r="25920" b="3815"/>
            <a:stretch/>
          </p:blipFill>
          <p:spPr>
            <a:xfrm>
              <a:off x="1959428" y="2090058"/>
              <a:ext cx="4511709" cy="36073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75676" y="1568109"/>
              <a:ext cx="4079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 smtClean="0"/>
                <a:t>Raspberry Pi + Case: 50,000 Won</a:t>
              </a:r>
              <a:endParaRPr lang="ko-KR" alt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71786" y="2186296"/>
              <a:ext cx="2284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USB Wi-Fi: \15000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692580" y="2160396"/>
              <a:ext cx="964642" cy="9043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160396" y="4320791"/>
              <a:ext cx="984738" cy="11555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6884" y="3822447"/>
              <a:ext cx="2488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2GB SD Card: \2000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55066" y="3165231"/>
              <a:ext cx="1102156" cy="10048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235569" y="5034225"/>
              <a:ext cx="482321" cy="4421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31856" y="4270550"/>
              <a:ext cx="2371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Ethernet connection to </a:t>
              </a:r>
              <a:r>
                <a:rPr lang="en-US" altLang="ko-KR" b="1" dirty="0" err="1" smtClean="0">
                  <a:solidFill>
                    <a:srgbClr val="FF0000"/>
                  </a:solidFill>
                </a:rPr>
                <a:t>Femtocell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45364" y="4922073"/>
              <a:ext cx="2744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Power required for </a:t>
              </a:r>
              <a:r>
                <a:rPr lang="en-US" altLang="ko-KR" b="1" dirty="0" err="1" smtClean="0">
                  <a:solidFill>
                    <a:srgbClr val="FF0000"/>
                  </a:solidFill>
                </a:rPr>
                <a:t>RPi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, </a:t>
              </a:r>
              <a:r>
                <a:rPr lang="en-US" altLang="ko-KR" b="1" dirty="0" err="1" smtClean="0">
                  <a:solidFill>
                    <a:srgbClr val="FF0000"/>
                  </a:solidFill>
                </a:rPr>
                <a:t>Femtocell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, Backhaul link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18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68951</TotalTime>
  <Words>2267</Words>
  <Application>Microsoft Macintosh PowerPoint</Application>
  <PresentationFormat>On-screen Show (4:3)</PresentationFormat>
  <Paragraphs>543</Paragraphs>
  <Slides>55</Slides>
  <Notes>22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Module</vt:lpstr>
      <vt:lpstr>Korean Cellular Security</vt:lpstr>
      <vt:lpstr>Historical List of Botnet</vt:lpstr>
      <vt:lpstr>3ooGbps DDoS</vt:lpstr>
      <vt:lpstr>CellNet Fundamental Problem?</vt:lpstr>
      <vt:lpstr>Femtocell and 3G</vt:lpstr>
      <vt:lpstr>Femtocell Architecture</vt:lpstr>
      <vt:lpstr>Attack 3G FemtoCell</vt:lpstr>
      <vt:lpstr>4G Femtocell in Korea</vt:lpstr>
      <vt:lpstr>Mobile Tapping</vt:lpstr>
      <vt:lpstr>Known Attacks</vt:lpstr>
      <vt:lpstr>Targets</vt:lpstr>
      <vt:lpstr>A 3G Femtocell</vt:lpstr>
      <vt:lpstr>A 3G Femtocell Vulnerability</vt:lpstr>
      <vt:lpstr>B,C LTE Femtocell</vt:lpstr>
      <vt:lpstr>Challenges</vt:lpstr>
      <vt:lpstr>B LTE Femtocell Vulnerability</vt:lpstr>
      <vt:lpstr>C LTE Femtocell Vulnerability</vt:lpstr>
      <vt:lpstr>Femtocell Detection Apps</vt:lpstr>
      <vt:lpstr>4G Egg Authentication Bypass</vt:lpstr>
      <vt:lpstr>4G Egg Password Reveal Exploit</vt:lpstr>
      <vt:lpstr>GTP Attack</vt:lpstr>
      <vt:lpstr>GTP Attack</vt:lpstr>
      <vt:lpstr>IP addresses of GGSN/SGSN</vt:lpstr>
      <vt:lpstr>IP Spoofing</vt:lpstr>
      <vt:lpstr>Overbilling Scenario</vt:lpstr>
      <vt:lpstr>Overbilling Attack evaluation</vt:lpstr>
      <vt:lpstr>Sysmocom SIMtrace</vt:lpstr>
      <vt:lpstr>Sysmocom SIMtrace</vt:lpstr>
      <vt:lpstr>Wireshark Integration</vt:lpstr>
      <vt:lpstr>Korean USIM Certificate</vt:lpstr>
      <vt:lpstr>Problems</vt:lpstr>
      <vt:lpstr>Certificate Installation</vt:lpstr>
      <vt:lpstr>Certificate Installation</vt:lpstr>
      <vt:lpstr>Certificate Installation</vt:lpstr>
      <vt:lpstr>Certificate Installation</vt:lpstr>
      <vt:lpstr>Certificate Installation</vt:lpstr>
      <vt:lpstr>Certificate Installation</vt:lpstr>
      <vt:lpstr>Certificate Installation</vt:lpstr>
      <vt:lpstr>Certificate Installation</vt:lpstr>
      <vt:lpstr>Log Sniffing</vt:lpstr>
      <vt:lpstr>Test Results (KT)</vt:lpstr>
      <vt:lpstr>SSL Validation Results</vt:lpstr>
      <vt:lpstr>스마트인증</vt:lpstr>
      <vt:lpstr>Possible Attack Scenario</vt:lpstr>
      <vt:lpstr>User Interface Problem</vt:lpstr>
      <vt:lpstr>Summary</vt:lpstr>
      <vt:lpstr>Diagnostic Monitor (DM)</vt:lpstr>
      <vt:lpstr>NAT box hole filling attack</vt:lpstr>
      <vt:lpstr>DEMO</vt:lpstr>
      <vt:lpstr>SIP INVITE</vt:lpstr>
      <vt:lpstr>INVITE message header</vt:lpstr>
      <vt:lpstr>SIP Private Headers</vt:lpstr>
      <vt:lpstr>SIP Private Headers</vt:lpstr>
      <vt:lpstr>Privacy Leakage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Threat Model</dc:title>
  <dc:creator>Denis Foo Kune</dc:creator>
  <cp:lastModifiedBy>admin</cp:lastModifiedBy>
  <cp:revision>337</cp:revision>
  <cp:lastPrinted>2009-12-23T21:52:01Z</cp:lastPrinted>
  <dcterms:created xsi:type="dcterms:W3CDTF">2010-05-27T15:44:50Z</dcterms:created>
  <dcterms:modified xsi:type="dcterms:W3CDTF">2014-11-05T04:12:58Z</dcterms:modified>
</cp:coreProperties>
</file>