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embeddings/oleObject1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408" r:id="rId2"/>
    <p:sldId id="409" r:id="rId3"/>
    <p:sldId id="410" r:id="rId4"/>
    <p:sldId id="411" r:id="rId5"/>
    <p:sldId id="412" r:id="rId6"/>
    <p:sldId id="414" r:id="rId7"/>
    <p:sldId id="415" r:id="rId8"/>
    <p:sldId id="416" r:id="rId9"/>
    <p:sldId id="417" r:id="rId10"/>
    <p:sldId id="418" r:id="rId11"/>
    <p:sldId id="419" r:id="rId12"/>
    <p:sldId id="420" r:id="rId13"/>
    <p:sldId id="421" r:id="rId14"/>
    <p:sldId id="422" r:id="rId15"/>
    <p:sldId id="423" r:id="rId16"/>
    <p:sldId id="424" r:id="rId17"/>
    <p:sldId id="426" r:id="rId18"/>
    <p:sldId id="427" r:id="rId19"/>
    <p:sldId id="428" r:id="rId20"/>
    <p:sldId id="429" r:id="rId21"/>
    <p:sldId id="430" r:id="rId22"/>
    <p:sldId id="431" r:id="rId23"/>
    <p:sldId id="432" r:id="rId24"/>
    <p:sldId id="433" r:id="rId25"/>
    <p:sldId id="434" r:id="rId26"/>
    <p:sldId id="435" r:id="rId27"/>
    <p:sldId id="436" r:id="rId28"/>
    <p:sldId id="437" r:id="rId29"/>
    <p:sldId id="438" r:id="rId30"/>
    <p:sldId id="439" r:id="rId31"/>
    <p:sldId id="440" r:id="rId32"/>
    <p:sldId id="425" r:id="rId33"/>
    <p:sldId id="441" r:id="rId34"/>
    <p:sldId id="442" r:id="rId35"/>
    <p:sldId id="443" r:id="rId36"/>
    <p:sldId id="444" r:id="rId37"/>
    <p:sldId id="445" r:id="rId38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80"/>
    <a:srgbClr val="0000FF"/>
    <a:srgbClr val="FFD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06" autoAdjust="0"/>
    <p:restoredTop sz="80435" autoAdjust="0"/>
  </p:normalViewPr>
  <p:slideViewPr>
    <p:cSldViewPr snapToGrid="0" snapToObjects="1">
      <p:cViewPr varScale="1">
        <p:scale>
          <a:sx n="125" d="100"/>
          <a:sy n="125" d="100"/>
        </p:scale>
        <p:origin x="-13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C8CF4-276F-0541-B68E-BB0DF286C7BF}" type="datetimeFigureOut">
              <a:rPr lang="en-US" smtClean="0"/>
              <a:t>2014. 11. 2.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C73F1-F9C1-DE45-9CAB-EEA2493D3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389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B4E81-6311-5D40-BC21-F5FD1D866139}" type="datetimeFigureOut">
              <a:rPr lang="en-US" smtClean="0"/>
              <a:t>2014. 11. 2.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148AD-7C93-5045-B6A1-0133E98DA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1860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 smtClean="0"/>
              <a:t>Three stages for identifying tight C&amp;C in IRC network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 smtClean="0"/>
              <a:t>Evasion:</a:t>
            </a:r>
            <a:r>
              <a:rPr lang="en-US" altLang="ko-KR" sz="1200" baseline="0" dirty="0" smtClean="0"/>
              <a:t> </a:t>
            </a:r>
            <a:r>
              <a:rPr lang="en-US" altLang="ko-KR" sz="1200" dirty="0" smtClean="0"/>
              <a:t>Injecting packet- and flow-level noise to defeat "High bit-rate flow" filter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148AD-7C93-5045-B6A1-0133E98DAF4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360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0B9AC-1801-4A9D-B0DA-F37D8E260D1B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5564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총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 종류의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C&amp;C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통신이 이루어졌으며 해당 통신은 ‘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LURK’, ‘X-Shell C601’, ‘Update?’, ‘</a:t>
            </a:r>
            <a:r>
              <a:rPr lang="en-US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Murcy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’, ‘Oscar’, ‘BB’, ‘DB’, ‘</a:t>
            </a:r>
            <a:r>
              <a:rPr lang="en-US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Qdigit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으로 명명되었다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각 통신들은 모두 같은 악성코드에서 발생한 통신 내역이며 ‘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alyac.org’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서브 도메인에서 관찰되었다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0B9AC-1801-4A9D-B0DA-F37D8E260D1B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01132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■ 공격자에 의해 침해된 컴퓨터가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C&amp;C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통신을 할 때 사용되는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DNS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서버는 침해된 컴퓨터의 기본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DNS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서버를 사용하지 않고 공격자가 따로 지정한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DNS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서버를 사용함으로써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C&amp;C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채널의 통신을 기본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DNS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서버에서 탐지가 어렵도록 하고 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따라서 기관이나 조직에서는 기본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DNS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서버가 아닌 다른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DNS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서버를 사용하는 것을 허용하지 않도록 하며 이러한 통신이 발생할 시 분석하여 대응할 수 있도록 하여야 한다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■ 몇몇의 악성코드는 일정한 간격으로 주기적으로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C&amp;C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서버와 통신을 시도한다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일정한 간격으로 주기적으로 통신이 일어나는 경우 악성코드에 의한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C&amp;C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서버와의 통신을 의심해 볼 수 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■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TCP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에서 사용하는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443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포트는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SSL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암호화에 의해 네트워크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트래픽을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조사하기 어렵기 때문에 대다수의 네트워크 관리자가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443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포트에서 발생하는 통신을 모니터링 하지 않는다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이러한 점을 이용하여 공격자들은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443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포트를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C&amp;C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통신에 활용하기도 한다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0B9AC-1801-4A9D-B0DA-F37D8E260D1B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07769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- data encryption, compression with file transfer protocol(FTP, HTTP)</a:t>
            </a:r>
          </a:p>
          <a:p>
            <a:r>
              <a:rPr lang="en-US" altLang="ko-KR" dirty="0" smtClean="0"/>
              <a:t>- steganography</a:t>
            </a:r>
          </a:p>
          <a:p>
            <a:r>
              <a:rPr lang="en-US" altLang="ko-KR" dirty="0" smtClean="0"/>
              <a:t>- covert channels in TCP/IP packet header</a:t>
            </a:r>
          </a:p>
          <a:p>
            <a:r>
              <a:rPr lang="en-US" altLang="ko-KR" dirty="0" smtClean="0"/>
              <a:t>- piggybacking upon existing communications</a:t>
            </a:r>
          </a:p>
          <a:p>
            <a:r>
              <a:rPr lang="en-US" altLang="ko-KR" dirty="0" smtClean="0"/>
              <a:t>- fast-flux</a:t>
            </a:r>
          </a:p>
          <a:p>
            <a:r>
              <a:rPr lang="en-US" altLang="ko-KR" dirty="0" smtClean="0"/>
              <a:t>- Google Translate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0B9AC-1801-4A9D-B0DA-F37D8E260D1B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154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Downloaded malware</a:t>
            </a:r>
          </a:p>
          <a:p>
            <a:r>
              <a:rPr lang="en-US" altLang="ko-KR" dirty="0" smtClean="0"/>
              <a:t>x.exe - Monitoring</a:t>
            </a:r>
            <a:r>
              <a:rPr lang="en-US" altLang="ko-KR" baseline="0" dirty="0" smtClean="0"/>
              <a:t> network, obtain credentials such as usernames and passwords</a:t>
            </a:r>
          </a:p>
          <a:p>
            <a:r>
              <a:rPr lang="en-US" altLang="ko-KR" baseline="0" dirty="0" smtClean="0"/>
              <a:t>nateon.exe - access the user databases, compiled over 6 months before attack</a:t>
            </a:r>
          </a:p>
          <a:p>
            <a:r>
              <a:rPr lang="en-US" altLang="ko-KR" baseline="0" dirty="0" smtClean="0"/>
              <a:t>rar.exe – modified(remove the program properties to display) version of </a:t>
            </a:r>
            <a:r>
              <a:rPr lang="en-US" altLang="ko-KR" baseline="0" dirty="0" err="1" smtClean="0"/>
              <a:t>winrar</a:t>
            </a:r>
            <a:r>
              <a:rPr lang="en-US" altLang="ko-KR" baseline="0" dirty="0" smtClean="0"/>
              <a:t> command line program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0B9AC-1801-4A9D-B0DA-F37D8E260D1B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7542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dirty="0" smtClean="0"/>
              <a:t>Encrypt communications traffic </a:t>
            </a:r>
          </a:p>
          <a:p>
            <a:pPr>
              <a:buFont typeface="Wingdings" pitchFamily="2" charset="2"/>
              <a:buNone/>
            </a:pPr>
            <a:r>
              <a:rPr lang="en-US" altLang="ko-KR" sz="1200" dirty="0" smtClean="0"/>
              <a:t>Change C&amp;C protocol or the syntax of nickname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148AD-7C93-5045-B6A1-0133E98DAF4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89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injecting packet- and flow-level noise, we can perturb </a:t>
            </a:r>
            <a:r>
              <a:rPr lang="en-US" dirty="0" err="1" smtClean="0"/>
              <a:t>bpp</a:t>
            </a:r>
            <a:r>
              <a:rPr lang="en-US" dirty="0" smtClean="0"/>
              <a:t> and </a:t>
            </a:r>
            <a:r>
              <a:rPr lang="en-US" dirty="0" err="1" smtClean="0"/>
              <a:t>ppf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   - To  break similarities between C&amp;C traffic and the  </a:t>
            </a:r>
          </a:p>
          <a:p>
            <a:r>
              <a:rPr lang="en-US" dirty="0" smtClean="0"/>
              <a:t>        model for IRC. </a:t>
            </a:r>
          </a:p>
          <a:p>
            <a:r>
              <a:rPr lang="en-US" dirty="0" smtClean="0"/>
              <a:t>Connect-disconnect-reconnect defeat </a:t>
            </a:r>
            <a:r>
              <a:rPr lang="en-US" dirty="0" err="1" smtClean="0"/>
              <a:t>fpa</a:t>
            </a:r>
            <a:r>
              <a:rPr lang="en-US" dirty="0" smtClean="0"/>
              <a:t>. (flows</a:t>
            </a:r>
            <a:r>
              <a:rPr lang="en-US" baseline="0" dirty="0" smtClean="0"/>
              <a:t> </a:t>
            </a:r>
            <a:r>
              <a:rPr lang="en-US" dirty="0" smtClean="0"/>
              <a:t>per address)</a:t>
            </a:r>
          </a:p>
          <a:p>
            <a:r>
              <a:rPr lang="en-US" dirty="0" smtClean="0"/>
              <a:t>Other approaches </a:t>
            </a:r>
          </a:p>
          <a:p>
            <a:r>
              <a:rPr lang="en-US" dirty="0" smtClean="0"/>
              <a:t>     - Limiting the botnet’s attack types, </a:t>
            </a:r>
          </a:p>
          <a:p>
            <a:r>
              <a:rPr lang="en-US" dirty="0" smtClean="0"/>
              <a:t>     - Inducing IP churn, </a:t>
            </a:r>
          </a:p>
          <a:p>
            <a:r>
              <a:rPr lang="en-US" dirty="0" smtClean="0"/>
              <a:t>     - Using OOB coordination, </a:t>
            </a:r>
          </a:p>
          <a:p>
            <a:r>
              <a:rPr lang="en-US" dirty="0" smtClean="0"/>
              <a:t>     - Using C&amp;C protocols other than IRC, </a:t>
            </a:r>
          </a:p>
          <a:p>
            <a:r>
              <a:rPr lang="en-US" dirty="0" smtClean="0"/>
              <a:t>     - Thwarting identification of hub servers.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148AD-7C93-5045-B6A1-0133E98DAF4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14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Launder tainted data</a:t>
            </a:r>
          </a:p>
          <a:p>
            <a:r>
              <a:rPr lang="en-US" dirty="0" smtClean="0"/>
              <a:t>    - Since it relies on explicit information flow</a:t>
            </a:r>
          </a:p>
          <a:p>
            <a:r>
              <a:rPr lang="en-US" dirty="0" smtClean="0"/>
              <a:t>Other approaches</a:t>
            </a:r>
          </a:p>
          <a:p>
            <a:r>
              <a:rPr lang="en-US" dirty="0" smtClean="0"/>
              <a:t>    - Communication encryption, attack process monitor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148AD-7C93-5045-B6A1-0133E98DAF4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683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11480" indent="-342900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en-US" altLang="ko-KR" sz="1200" dirty="0" smtClean="0"/>
              <a:t>1) Spacing events out in time</a:t>
            </a:r>
          </a:p>
          <a:p>
            <a:r>
              <a:rPr lang="en-US" altLang="ko-KR" sz="1200" dirty="0" smtClean="0"/>
              <a:t>    - necessary combinations do not occur closely together</a:t>
            </a:r>
          </a:p>
          <a:p>
            <a:endParaRPr lang="en-US" altLang="ko-KR" sz="1200" dirty="0" smtClean="0"/>
          </a:p>
          <a:p>
            <a:r>
              <a:rPr lang="en-US" altLang="ko-KR" sz="1200" dirty="0" smtClean="0"/>
              <a:t>2) Encrypting C&amp;C communication packets : evasion of E4</a:t>
            </a:r>
          </a:p>
          <a:p>
            <a:r>
              <a:rPr lang="en-US" altLang="ko-KR" sz="1200" dirty="0" smtClean="0"/>
              <a:t>    - since Snort rule-sets rely on content-based matching</a:t>
            </a:r>
          </a:p>
          <a:p>
            <a:pPr>
              <a:buFontTx/>
              <a:buChar char="-"/>
            </a:pPr>
            <a:endParaRPr lang="en-US" altLang="ko-KR" sz="1200" dirty="0" smtClean="0"/>
          </a:p>
          <a:p>
            <a:r>
              <a:rPr lang="en-US" altLang="ko-KR" sz="1200" dirty="0" smtClean="0"/>
              <a:t>3) Restricting scanning target : evasion of E1 or E5</a:t>
            </a:r>
          </a:p>
          <a:p>
            <a:r>
              <a:rPr lang="en-US" altLang="ko-KR" sz="1200" dirty="0" smtClean="0"/>
              <a:t>    - by scanning hosts on the same internal network, </a:t>
            </a:r>
          </a:p>
          <a:p>
            <a:r>
              <a:rPr lang="en-US" altLang="ko-KR" sz="1200" dirty="0" smtClean="0"/>
              <a:t>    - since the detector is at the network boundary</a:t>
            </a:r>
          </a:p>
          <a:p>
            <a:endParaRPr lang="en-US" altLang="ko-KR" sz="1200" dirty="0" smtClean="0"/>
          </a:p>
          <a:p>
            <a:r>
              <a:rPr lang="en-US" altLang="ko-KR" sz="1200" dirty="0" smtClean="0"/>
              <a:t>4) Induce IP churn</a:t>
            </a:r>
          </a:p>
          <a:p>
            <a:r>
              <a:rPr lang="en-US" altLang="ko-KR" sz="1200" dirty="0" smtClean="0"/>
              <a:t>    - since correlation engine analyze one specific IP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148AD-7C93-5045-B6A1-0133E98DAF4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41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altLang="ko-KR" sz="1200" dirty="0" smtClean="0"/>
              <a:t>Optimal approach </a:t>
            </a:r>
          </a:p>
          <a:p>
            <a:r>
              <a:rPr lang="en-US" altLang="ko-KR" sz="1200" dirty="0" smtClean="0"/>
              <a:t>   - Injecting packet- and flow-level noise to target </a:t>
            </a:r>
          </a:p>
          <a:p>
            <a:r>
              <a:rPr lang="en-US" altLang="ko-KR" sz="1200" dirty="0" smtClean="0"/>
              <a:t>      communications-plane clustering</a:t>
            </a:r>
          </a:p>
          <a:p>
            <a:pPr>
              <a:buFont typeface="Wingdings" pitchFamily="2" charset="2"/>
              <a:buChar char="§"/>
            </a:pPr>
            <a:r>
              <a:rPr lang="en-US" altLang="ko-KR" sz="1200" dirty="0" smtClean="0"/>
              <a:t> Other approaches </a:t>
            </a:r>
          </a:p>
          <a:p>
            <a:r>
              <a:rPr lang="en-US" altLang="ko-KR" sz="1200" dirty="0" smtClean="0"/>
              <a:t>   - Defeating scan detection, restricting communications  </a:t>
            </a:r>
          </a:p>
          <a:p>
            <a:r>
              <a:rPr lang="en-US" altLang="ko-KR" sz="1200" dirty="0" smtClean="0"/>
              <a:t>      and attack targets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148AD-7C93-5045-B6A1-0133E98DAF4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105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RSA breach</a:t>
            </a:r>
            <a:r>
              <a:rPr lang="ko-KR" altLang="en-US" dirty="0" smtClean="0"/>
              <a:t>에서 사용되었던 </a:t>
            </a:r>
            <a:r>
              <a:rPr lang="en-US" altLang="ko-KR" dirty="0" smtClean="0"/>
              <a:t>email. </a:t>
            </a:r>
            <a:r>
              <a:rPr lang="ko-KR" altLang="en-US" dirty="0" smtClean="0"/>
              <a:t>첨부파일에는 </a:t>
            </a:r>
            <a:r>
              <a:rPr lang="en-US" altLang="ko-KR" dirty="0" smtClean="0"/>
              <a:t>Adobe Flash </a:t>
            </a:r>
            <a:r>
              <a:rPr lang="en-US" altLang="ko-KR" dirty="0" err="1" smtClean="0"/>
              <a:t>zeroday</a:t>
            </a:r>
            <a:r>
              <a:rPr lang="en-US" altLang="ko-KR" dirty="0" smtClean="0"/>
              <a:t> </a:t>
            </a:r>
            <a:r>
              <a:rPr lang="ko-KR" altLang="en-US" dirty="0" smtClean="0"/>
              <a:t>취약점이 존재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0B9AC-1801-4A9D-B0DA-F37D8E260D1B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9106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0B9AC-1801-4A9D-B0DA-F37D8E260D1B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6275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0B9AC-1801-4A9D-B0DA-F37D8E260D1B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0529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7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9823"/>
            <a:ext cx="9144000" cy="244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90158"/>
            <a:ext cx="7772400" cy="14700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646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7B82-E077-C343-B58A-DF238AFF07F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직사각형 9"/>
          <p:cNvSpPr/>
          <p:nvPr userDrawn="1"/>
        </p:nvSpPr>
        <p:spPr>
          <a:xfrm>
            <a:off x="216000" y="836207"/>
            <a:ext cx="8712000" cy="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1413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5615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922867"/>
            <a:ext cx="4343400" cy="53932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22868"/>
            <a:ext cx="4318000" cy="53932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7B82-E077-C343-B58A-DF238AFF07F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직사각형 9"/>
          <p:cNvSpPr/>
          <p:nvPr userDrawn="1"/>
        </p:nvSpPr>
        <p:spPr>
          <a:xfrm>
            <a:off x="216000" y="827740"/>
            <a:ext cx="8712000" cy="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1413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9047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7B82-E077-C343-B58A-DF238AFF0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5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7B82-E077-C343-B58A-DF238AFF0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71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vmlDrawing" Target="../drawings/vmlDrawing1.vml"/><Relationship Id="rId8" Type="http://schemas.openxmlformats.org/officeDocument/2006/relationships/image" Target="../media/image2.emf"/><Relationship Id="rId9" Type="http://schemas.openxmlformats.org/officeDocument/2006/relationships/oleObject" Target="../embeddings/oleObject1.bin"/><Relationship Id="rId10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6"/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239"/>
          <a:stretch/>
        </p:blipFill>
        <p:spPr>
          <a:xfrm>
            <a:off x="0" y="6356349"/>
            <a:ext cx="9180000" cy="51561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2171"/>
            <a:ext cx="8813800" cy="809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897468"/>
            <a:ext cx="8813800" cy="5458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400" y="6432552"/>
            <a:ext cx="3979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F7B82-E077-C343-B58A-DF238AFF07F3}" type="slidenum">
              <a:rPr lang="en-US" smtClean="0"/>
              <a:t>‹#›</a:t>
            </a:fld>
            <a:endParaRPr lang="en-US" dirty="0"/>
          </a:p>
        </p:txBody>
      </p:sp>
      <p:graphicFrame>
        <p:nvGraphicFramePr>
          <p:cNvPr id="9" name="개체 8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081735272"/>
              </p:ext>
            </p:extLst>
          </p:nvPr>
        </p:nvGraphicFramePr>
        <p:xfrm>
          <a:off x="8219306" y="6415620"/>
          <a:ext cx="862013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" name="Image" r:id="rId9" imgW="862560" imgH="420480" progId="Photoshop.Image.13">
                  <p:embed/>
                </p:oleObj>
              </mc:Choice>
              <mc:Fallback>
                <p:oleObj name="Image" r:id="rId9" imgW="862560" imgH="42048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219306" y="6415620"/>
                        <a:ext cx="862013" cy="420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1192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나눔손글씨 펜"/>
          <a:ea typeface="나눔손글씨 펜"/>
          <a:cs typeface="나눔손글씨 펜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70000"/>
        <a:buFont typeface="Wingdings" charset="2"/>
        <a:buChar char=""/>
        <a:defRPr sz="3600" kern="1200">
          <a:solidFill>
            <a:schemeClr val="tx1"/>
          </a:solidFill>
          <a:latin typeface="나눔손글씨 펜"/>
          <a:ea typeface="나눔손글씨 펜"/>
          <a:cs typeface="나눔손글씨 펜"/>
        </a:defRPr>
      </a:lvl1pPr>
      <a:lvl2pPr marL="742950" indent="-285750" algn="l" defTabSz="457200" rtl="0" eaLnBrk="1" latinLnBrk="0" hangingPunct="1">
        <a:spcBef>
          <a:spcPct val="20000"/>
        </a:spcBef>
        <a:buSzPct val="70000"/>
        <a:buFont typeface="Arial"/>
        <a:buChar char="▹"/>
        <a:defRPr sz="3200" kern="1200">
          <a:solidFill>
            <a:schemeClr val="tx1"/>
          </a:solidFill>
          <a:latin typeface="나눔손글씨 펜"/>
          <a:ea typeface="나눔손글씨 펜"/>
          <a:cs typeface="나눔손글씨 펜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1"/>
          </a:solidFill>
          <a:latin typeface="나눔손글씨 펜"/>
          <a:ea typeface="나눔손글씨 펜"/>
          <a:cs typeface="나눔손글씨 펜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400" kern="1200">
          <a:solidFill>
            <a:schemeClr val="tx1"/>
          </a:solidFill>
          <a:latin typeface="나눔손글씨 펜"/>
          <a:ea typeface="나눔손글씨 펜"/>
          <a:cs typeface="나눔손글씨 펜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나눔손글씨 펜"/>
          <a:ea typeface="나눔손글씨 펜"/>
          <a:cs typeface="나눔손글씨 펜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20" Type="http://schemas.openxmlformats.org/officeDocument/2006/relationships/image" Target="../media/image25.png"/><Relationship Id="rId21" Type="http://schemas.openxmlformats.org/officeDocument/2006/relationships/image" Target="../media/image26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19.png"/><Relationship Id="rId15" Type="http://schemas.openxmlformats.org/officeDocument/2006/relationships/image" Target="../media/image20.png"/><Relationship Id="rId16" Type="http://schemas.openxmlformats.org/officeDocument/2006/relationships/image" Target="../media/image21.png"/><Relationship Id="rId17" Type="http://schemas.openxmlformats.org/officeDocument/2006/relationships/image" Target="../media/image22.png"/><Relationship Id="rId18" Type="http://schemas.openxmlformats.org/officeDocument/2006/relationships/image" Target="../media/image23.png"/><Relationship Id="rId19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jpeg"/><Relationship Id="rId5" Type="http://schemas.microsoft.com/office/2007/relationships/hdphoto" Target="../media/hdphoto1.wdp"/><Relationship Id="rId6" Type="http://schemas.openxmlformats.org/officeDocument/2006/relationships/image" Target="../media/image30.jpeg"/><Relationship Id="rId7" Type="http://schemas.openxmlformats.org/officeDocument/2006/relationships/image" Target="../media/image31.png"/><Relationship Id="rId8" Type="http://schemas.openxmlformats.org/officeDocument/2006/relationships/image" Target="../media/image32.gif"/><Relationship Id="rId9" Type="http://schemas.openxmlformats.org/officeDocument/2006/relationships/image" Target="../media/image33.jpeg"/><Relationship Id="rId10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hyperlink" Target="http://securityledger.com/many-watering-holes-targets-in-hacks-that-netted-facebook-twitter-and-apple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2.png"/><Relationship Id="rId7" Type="http://schemas.openxmlformats.org/officeDocument/2006/relationships/image" Target="../media/image19.png"/><Relationship Id="rId8" Type="http://schemas.openxmlformats.org/officeDocument/2006/relationships/image" Target="../media/image39.jpeg"/><Relationship Id="rId9" Type="http://schemas.openxmlformats.org/officeDocument/2006/relationships/image" Target="../media/image40.jpg"/><Relationship Id="rId10" Type="http://schemas.openxmlformats.org/officeDocument/2006/relationships/image" Target="../media/image31.png"/><Relationship Id="rId11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31.png"/><Relationship Id="rId5" Type="http://schemas.openxmlformats.org/officeDocument/2006/relationships/image" Target="../media/image28.png"/><Relationship Id="rId6" Type="http://schemas.openxmlformats.org/officeDocument/2006/relationships/image" Target="../media/image44.jpeg"/><Relationship Id="rId7" Type="http://schemas.openxmlformats.org/officeDocument/2006/relationships/image" Target="../media/image45.png"/><Relationship Id="rId8" Type="http://schemas.openxmlformats.org/officeDocument/2006/relationships/image" Target="../media/image46.png"/><Relationship Id="rId9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31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8" Type="http://schemas.openxmlformats.org/officeDocument/2006/relationships/image" Target="../media/image53.jpeg"/><Relationship Id="rId9" Type="http://schemas.openxmlformats.org/officeDocument/2006/relationships/image" Target="../media/image54.png"/><Relationship Id="rId10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50.png"/><Relationship Id="rId5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55.jpeg"/><Relationship Id="rId5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4" Type="http://schemas.openxmlformats.org/officeDocument/2006/relationships/image" Target="../media/image54.png"/><Relationship Id="rId5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28.png"/><Relationship Id="rId5" Type="http://schemas.openxmlformats.org/officeDocument/2006/relationships/image" Target="../media/image44.jpe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Botnet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98463" y="3886200"/>
            <a:ext cx="8347074" cy="1752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Yongdae</a:t>
            </a:r>
            <a:r>
              <a:rPr lang="en-US" dirty="0" smtClean="0"/>
              <a:t> Kim</a:t>
            </a:r>
          </a:p>
          <a:p>
            <a:r>
              <a:rPr lang="en-US" altLang="ko-KR" dirty="0" smtClean="0"/>
              <a:t>KAIST</a:t>
            </a:r>
          </a:p>
        </p:txBody>
      </p:sp>
    </p:spTree>
    <p:extLst>
      <p:ext uri="{BB962C8B-B14F-4D97-AF65-F5344CB8AC3E}">
        <p14:creationId xmlns:p14="http://schemas.microsoft.com/office/powerpoint/2010/main" val="2286146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#4. </a:t>
            </a:r>
            <a:r>
              <a:rPr lang="en-US" dirty="0" err="1"/>
              <a:t>Botswat</a:t>
            </a:r>
            <a:r>
              <a:rPr lang="en-US" dirty="0"/>
              <a:t> : </a:t>
            </a:r>
            <a:r>
              <a:rPr lang="en-US" dirty="0" smtClean="0"/>
              <a:t>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Focusing on system call invocation</a:t>
            </a:r>
          </a:p>
          <a:p>
            <a:pPr lvl="1"/>
            <a:r>
              <a:rPr lang="en-US" dirty="0" smtClean="0"/>
              <a:t>remotely</a:t>
            </a:r>
            <a:r>
              <a:rPr lang="en-US" dirty="0"/>
              <a:t>-initiated </a:t>
            </a:r>
            <a:r>
              <a:rPr lang="en-US" dirty="0" err="1"/>
              <a:t>vs</a:t>
            </a:r>
            <a:r>
              <a:rPr lang="en-US" dirty="0"/>
              <a:t> locally initiated</a:t>
            </a:r>
          </a:p>
          <a:p>
            <a:r>
              <a:rPr lang="en-US" dirty="0"/>
              <a:t> Characterize each behaviors</a:t>
            </a:r>
          </a:p>
          <a:p>
            <a:pPr lvl="1"/>
            <a:r>
              <a:rPr lang="en-US" dirty="0" smtClean="0"/>
              <a:t>Identify </a:t>
            </a:r>
            <a:r>
              <a:rPr lang="en-US" dirty="0"/>
              <a:t>data initiated from local user inputs</a:t>
            </a:r>
          </a:p>
          <a:p>
            <a:pPr lvl="1"/>
            <a:r>
              <a:rPr lang="en-US" dirty="0" smtClean="0"/>
              <a:t>Track </a:t>
            </a:r>
            <a:r>
              <a:rPr lang="en-US" dirty="0"/>
              <a:t>tainted data initiated remotely</a:t>
            </a:r>
          </a:p>
          <a:p>
            <a:r>
              <a:rPr lang="en-US" dirty="0"/>
              <a:t> Compare</a:t>
            </a:r>
          </a:p>
          <a:p>
            <a:pPr lvl="1"/>
            <a:r>
              <a:rPr lang="en-US" dirty="0" smtClean="0"/>
              <a:t>Behavioral </a:t>
            </a:r>
            <a:r>
              <a:rPr lang="en-US" dirty="0"/>
              <a:t>separation b/w two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7B82-E077-C343-B58A-DF238AFF07F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49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BotHunter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Bot Infection Dialog Model</a:t>
            </a:r>
          </a:p>
          <a:p>
            <a:pPr lvl="1"/>
            <a:r>
              <a:rPr lang="en-US" dirty="0"/>
              <a:t>E1 : External to Internal </a:t>
            </a:r>
            <a:r>
              <a:rPr lang="en-US" dirty="0" smtClean="0"/>
              <a:t>Inbound </a:t>
            </a:r>
            <a:r>
              <a:rPr lang="en-US" dirty="0"/>
              <a:t>scan</a:t>
            </a:r>
          </a:p>
          <a:p>
            <a:pPr lvl="1"/>
            <a:r>
              <a:rPr lang="en-US" dirty="0"/>
              <a:t>E2 : External to </a:t>
            </a:r>
            <a:r>
              <a:rPr lang="en-US" dirty="0" smtClean="0"/>
              <a:t>Internal Inbound </a:t>
            </a:r>
            <a:r>
              <a:rPr lang="en-US" dirty="0"/>
              <a:t>exploit</a:t>
            </a:r>
          </a:p>
          <a:p>
            <a:pPr lvl="1"/>
            <a:r>
              <a:rPr lang="en-US" dirty="0"/>
              <a:t>E3 : Internal-to-external binary </a:t>
            </a:r>
            <a:r>
              <a:rPr lang="en-US" dirty="0" smtClean="0"/>
              <a:t>download</a:t>
            </a:r>
            <a:endParaRPr lang="en-US" dirty="0"/>
          </a:p>
          <a:p>
            <a:pPr lvl="1"/>
            <a:r>
              <a:rPr lang="en-US" dirty="0"/>
              <a:t>E4 : Internal-to-external C&amp;C </a:t>
            </a:r>
            <a:r>
              <a:rPr lang="en-US" dirty="0" smtClean="0"/>
              <a:t>communications</a:t>
            </a:r>
            <a:endParaRPr lang="en-US" dirty="0"/>
          </a:p>
          <a:p>
            <a:pPr lvl="1"/>
            <a:r>
              <a:rPr lang="en-US" dirty="0"/>
              <a:t>E5 : Outbound port </a:t>
            </a:r>
            <a:r>
              <a:rPr lang="en-US" dirty="0" smtClean="0"/>
              <a:t>scan</a:t>
            </a:r>
          </a:p>
          <a:p>
            <a:r>
              <a:rPr lang="en-US" dirty="0" smtClean="0"/>
              <a:t>Three </a:t>
            </a:r>
            <a:r>
              <a:rPr lang="en-US" dirty="0"/>
              <a:t>detection engine</a:t>
            </a:r>
          </a:p>
          <a:p>
            <a:pPr lvl="1"/>
            <a:r>
              <a:rPr lang="en-US" dirty="0" smtClean="0"/>
              <a:t>Port </a:t>
            </a:r>
            <a:r>
              <a:rPr lang="en-US" dirty="0"/>
              <a:t>scan detection engine</a:t>
            </a:r>
          </a:p>
          <a:p>
            <a:pPr lvl="1"/>
            <a:r>
              <a:rPr lang="en-US" dirty="0" smtClean="0"/>
              <a:t>Payload</a:t>
            </a:r>
            <a:r>
              <a:rPr lang="en-US" dirty="0"/>
              <a:t>-anomaly detection </a:t>
            </a:r>
            <a:r>
              <a:rPr lang="en-US" dirty="0" smtClean="0"/>
              <a:t>engine</a:t>
            </a:r>
            <a:endParaRPr lang="en-US" dirty="0"/>
          </a:p>
          <a:p>
            <a:pPr lvl="1"/>
            <a:r>
              <a:rPr lang="en-US" dirty="0" smtClean="0"/>
              <a:t>Snort </a:t>
            </a:r>
            <a:r>
              <a:rPr lang="en-US" dirty="0"/>
              <a:t>signatures</a:t>
            </a:r>
          </a:p>
          <a:p>
            <a:r>
              <a:rPr lang="en-US" dirty="0" smtClean="0"/>
              <a:t>Correlation </a:t>
            </a:r>
            <a:r>
              <a:rPr lang="en-US" dirty="0"/>
              <a:t>Engine declares </a:t>
            </a:r>
            <a:r>
              <a:rPr lang="en-US" dirty="0" smtClean="0"/>
              <a:t>host </a:t>
            </a:r>
            <a:r>
              <a:rPr lang="en-US" dirty="0"/>
              <a:t>infection </a:t>
            </a:r>
            <a:r>
              <a:rPr lang="en-US" dirty="0" smtClean="0"/>
              <a:t>(static C&amp;C IP) when</a:t>
            </a:r>
            <a:endParaRPr lang="en-US" dirty="0"/>
          </a:p>
          <a:p>
            <a:pPr lvl="1"/>
            <a:r>
              <a:rPr lang="en-US" dirty="0" smtClean="0"/>
              <a:t>E2 </a:t>
            </a:r>
            <a:r>
              <a:rPr lang="en-US" dirty="0"/>
              <a:t>with E3, E4 or E5</a:t>
            </a:r>
          </a:p>
          <a:p>
            <a:pPr lvl="1"/>
            <a:r>
              <a:rPr lang="en-US" dirty="0" smtClean="0"/>
              <a:t>Any </a:t>
            </a:r>
            <a:r>
              <a:rPr lang="en-US" dirty="0"/>
              <a:t>2 of {E3, E4, E5</a:t>
            </a: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7B82-E077-C343-B58A-DF238AFF07F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8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BotMiner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Clustering </a:t>
            </a:r>
            <a:r>
              <a:rPr lang="en-US" sz="3200" dirty="0"/>
              <a:t>similar communication traffic</a:t>
            </a:r>
          </a:p>
          <a:p>
            <a:pPr lvl="1"/>
            <a:r>
              <a:rPr lang="en-US" sz="2800" dirty="0" smtClean="0"/>
              <a:t>cluster </a:t>
            </a:r>
            <a:r>
              <a:rPr lang="en-US" sz="2800" dirty="0"/>
              <a:t>hosts whose flows are similar </a:t>
            </a:r>
            <a:r>
              <a:rPr lang="en-US" sz="2800" dirty="0" err="1" smtClean="0"/>
              <a:t>bpp</a:t>
            </a:r>
            <a:r>
              <a:rPr lang="en-US" sz="2800" dirty="0"/>
              <a:t>, bps, </a:t>
            </a:r>
            <a:r>
              <a:rPr lang="en-US" sz="2800" dirty="0" err="1"/>
              <a:t>ppf</a:t>
            </a:r>
            <a:r>
              <a:rPr lang="en-US" sz="2800" dirty="0"/>
              <a:t>, </a:t>
            </a:r>
            <a:r>
              <a:rPr lang="en-US" sz="2800" dirty="0" err="1" smtClean="0"/>
              <a:t>fph</a:t>
            </a:r>
            <a:endParaRPr lang="en-US" sz="2800" dirty="0"/>
          </a:p>
          <a:p>
            <a:r>
              <a:rPr lang="en-US" sz="3200" dirty="0" smtClean="0"/>
              <a:t>Clustering </a:t>
            </a:r>
            <a:r>
              <a:rPr lang="en-US" sz="3200" dirty="0"/>
              <a:t>similar attack traffic</a:t>
            </a:r>
          </a:p>
          <a:p>
            <a:pPr lvl="1"/>
            <a:r>
              <a:rPr lang="en-US" sz="2800" dirty="0" smtClean="0"/>
              <a:t>clustering </a:t>
            </a:r>
            <a:r>
              <a:rPr lang="en-US" sz="2800" dirty="0"/>
              <a:t>hosts scanning same ports, spamming, or </a:t>
            </a:r>
            <a:r>
              <a:rPr lang="en-US" sz="2800" dirty="0" smtClean="0"/>
              <a:t>downloading </a:t>
            </a:r>
            <a:r>
              <a:rPr lang="en-US" sz="2800" dirty="0"/>
              <a:t>similar files</a:t>
            </a:r>
          </a:p>
          <a:p>
            <a:r>
              <a:rPr lang="en-US" sz="3200" dirty="0" smtClean="0"/>
              <a:t>Performing </a:t>
            </a:r>
            <a:r>
              <a:rPr lang="en-US" sz="3200" dirty="0"/>
              <a:t>cross cluster correlation to identify the bots</a:t>
            </a:r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7B82-E077-C343-B58A-DF238AFF07F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78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Limitations on detection methods</a:t>
            </a:r>
          </a:p>
          <a:p>
            <a:pPr lvl="1"/>
            <a:r>
              <a:rPr lang="en-US" dirty="0" smtClean="0"/>
              <a:t>Two </a:t>
            </a:r>
            <a:r>
              <a:rPr lang="en-US" dirty="0"/>
              <a:t>common assumptions are less true</a:t>
            </a:r>
          </a:p>
          <a:p>
            <a:pPr lvl="2"/>
            <a:r>
              <a:rPr lang="en-US" dirty="0" smtClean="0"/>
              <a:t>Bots </a:t>
            </a:r>
            <a:r>
              <a:rPr lang="en-US" dirty="0"/>
              <a:t>simultaneous attack participation</a:t>
            </a:r>
          </a:p>
          <a:p>
            <a:pPr marL="1371600" lvl="3" indent="0">
              <a:buNone/>
            </a:pPr>
            <a:r>
              <a:rPr lang="en-US" dirty="0"/>
              <a:t>=</a:t>
            </a:r>
            <a:r>
              <a:rPr lang="en-US" dirty="0" smtClean="0"/>
              <a:t>&gt; Only </a:t>
            </a:r>
            <a:r>
              <a:rPr lang="en-US" dirty="0"/>
              <a:t>a few needs that : </a:t>
            </a:r>
            <a:r>
              <a:rPr lang="en-US" dirty="0" err="1"/>
              <a:t>DDoS</a:t>
            </a:r>
            <a:r>
              <a:rPr lang="en-US" dirty="0"/>
              <a:t>, phishing</a:t>
            </a:r>
          </a:p>
          <a:p>
            <a:pPr lvl="2"/>
            <a:r>
              <a:rPr lang="en-US" dirty="0" smtClean="0"/>
              <a:t>Coordination </a:t>
            </a:r>
            <a:r>
              <a:rPr lang="en-US" dirty="0"/>
              <a:t>through C&amp;C network</a:t>
            </a:r>
          </a:p>
          <a:p>
            <a:pPr marL="1371600" lvl="3" indent="0">
              <a:buNone/>
            </a:pPr>
            <a:r>
              <a:rPr lang="en-US" dirty="0" smtClean="0"/>
              <a:t>=&gt; This </a:t>
            </a:r>
            <a:r>
              <a:rPr lang="en-US" dirty="0"/>
              <a:t>can be achieved outside of the C&amp;C</a:t>
            </a:r>
          </a:p>
          <a:p>
            <a:r>
              <a:rPr lang="en-US" dirty="0" smtClean="0"/>
              <a:t>Alternative </a:t>
            </a:r>
            <a:r>
              <a:rPr lang="en-US" dirty="0"/>
              <a:t>approaches</a:t>
            </a:r>
          </a:p>
          <a:p>
            <a:pPr lvl="1"/>
            <a:r>
              <a:rPr lang="en-US" dirty="0" smtClean="0"/>
              <a:t>Focus </a:t>
            </a:r>
            <a:r>
              <a:rPr lang="en-US" dirty="0"/>
              <a:t>on botnet utility</a:t>
            </a:r>
          </a:p>
          <a:p>
            <a:pPr lvl="1"/>
            <a:r>
              <a:rPr lang="en-US" dirty="0" smtClean="0"/>
              <a:t>Ways </a:t>
            </a:r>
            <a:r>
              <a:rPr lang="en-US" dirty="0"/>
              <a:t>to </a:t>
            </a:r>
            <a:r>
              <a:rPr lang="en-US" dirty="0" smtClean="0"/>
              <a:t>negatively </a:t>
            </a:r>
            <a:r>
              <a:rPr lang="en-US" dirty="0"/>
              <a:t>affect this utility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7B82-E077-C343-B58A-DF238AFF07F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52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Sherlock Holmes and the Case of the Advanced Persistent Threat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Ari </a:t>
            </a:r>
            <a:r>
              <a:rPr lang="en-US" dirty="0" err="1" smtClean="0"/>
              <a:t>Juels</a:t>
            </a:r>
            <a:r>
              <a:rPr lang="en-US" dirty="0" smtClean="0"/>
              <a:t>, Ting</a:t>
            </a:r>
            <a:r>
              <a:rPr lang="en-US" dirty="0"/>
              <a:t>-Fang Yen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32550"/>
            <a:ext cx="398463" cy="365125"/>
          </a:xfrm>
        </p:spPr>
        <p:txBody>
          <a:bodyPr/>
          <a:lstStyle/>
          <a:p>
            <a:fld id="{8A0F7B82-E077-C343-B58A-DF238AFF07F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942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APT?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Advanced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Operate[s] in the full spectrum of computer intrusion.” [Bejtlich’10]</a:t>
            </a:r>
          </a:p>
          <a:p>
            <a:r>
              <a:rPr lang="en-US" dirty="0" smtClean="0"/>
              <a:t>Persistent</a:t>
            </a:r>
            <a:endParaRPr lang="en-US" dirty="0"/>
          </a:p>
          <a:p>
            <a:pPr lvl="1"/>
            <a:r>
              <a:rPr lang="en-US" dirty="0" smtClean="0"/>
              <a:t>Maintains </a:t>
            </a:r>
            <a:r>
              <a:rPr lang="en-US" dirty="0"/>
              <a:t>presence – Targeted</a:t>
            </a:r>
          </a:p>
          <a:p>
            <a:r>
              <a:rPr lang="en-US" dirty="0" smtClean="0"/>
              <a:t>Threat</a:t>
            </a:r>
            <a:endParaRPr lang="en-US" dirty="0"/>
          </a:p>
          <a:p>
            <a:pPr lvl="1"/>
            <a:r>
              <a:rPr lang="en-US" dirty="0" smtClean="0"/>
              <a:t>Well</a:t>
            </a:r>
            <a:r>
              <a:rPr lang="en-US" dirty="0"/>
              <a:t>-resourced, organized, motivated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7B82-E077-C343-B58A-DF238AFF07F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61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This New?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9887689"/>
              </p:ext>
            </p:extLst>
          </p:nvPr>
        </p:nvGraphicFramePr>
        <p:xfrm>
          <a:off x="152400" y="1272858"/>
          <a:ext cx="8813799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960"/>
                <a:gridCol w="3769360"/>
                <a:gridCol w="3459479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나눔손글씨 펜"/>
                        <a:ea typeface="나눔손글씨 펜"/>
                        <a:cs typeface="나눔손글씨 펜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나눔손글씨 펜"/>
                          <a:ea typeface="나눔손글씨 펜"/>
                          <a:cs typeface="나눔손글씨 펜"/>
                        </a:rPr>
                        <a:t>Traditional</a:t>
                      </a:r>
                      <a:r>
                        <a:rPr lang="en-US" sz="2400" baseline="0" dirty="0" smtClean="0">
                          <a:latin typeface="나눔손글씨 펜"/>
                          <a:ea typeface="나눔손글씨 펜"/>
                          <a:cs typeface="나눔손글씨 펜"/>
                        </a:rPr>
                        <a:t> Attackers</a:t>
                      </a:r>
                      <a:endParaRPr lang="en-US" sz="2400" dirty="0">
                        <a:latin typeface="나눔손글씨 펜"/>
                        <a:ea typeface="나눔손글씨 펜"/>
                        <a:cs typeface="나눔손글씨 펜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나눔손글씨 펜"/>
                          <a:ea typeface="나눔손글씨 펜"/>
                          <a:cs typeface="나눔손글씨 펜"/>
                        </a:rPr>
                        <a:t>APT</a:t>
                      </a:r>
                      <a:endParaRPr lang="en-US" sz="2400" dirty="0">
                        <a:latin typeface="나눔손글씨 펜"/>
                        <a:ea typeface="나눔손글씨 펜"/>
                        <a:cs typeface="나눔손글씨 펜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나눔손글씨 펜"/>
                          <a:ea typeface="나눔손글씨 펜"/>
                          <a:cs typeface="나눔손글씨 펜"/>
                        </a:rPr>
                        <a:t>Means of exploitation</a:t>
                      </a:r>
                      <a:endParaRPr lang="en-US" sz="2400" dirty="0">
                        <a:latin typeface="나눔손글씨 펜"/>
                        <a:ea typeface="나눔손글씨 펜"/>
                        <a:cs typeface="나눔손글씨 펜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나눔손글씨 펜"/>
                          <a:ea typeface="나눔손글씨 펜"/>
                          <a:cs typeface="나눔손글씨 펜"/>
                        </a:rPr>
                        <a:t>Software vulnerabilities, Social engineering</a:t>
                      </a:r>
                      <a:endParaRPr lang="en-US" sz="2400" dirty="0">
                        <a:latin typeface="나눔손글씨 펜"/>
                        <a:ea typeface="나눔손글씨 펜"/>
                        <a:cs typeface="나눔손글씨 펜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나눔손글씨 펜"/>
                          <a:ea typeface="나눔손글씨 펜"/>
                          <a:cs typeface="나눔손글씨 펜"/>
                        </a:rPr>
                        <a:t>Objectives</a:t>
                      </a:r>
                      <a:endParaRPr lang="en-US" sz="2400" dirty="0">
                        <a:latin typeface="나눔손글씨 펜"/>
                        <a:ea typeface="나눔손글씨 펜"/>
                        <a:cs typeface="나눔손글씨 펜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나눔손글씨 펜"/>
                          <a:ea typeface="나눔손글씨 펜"/>
                          <a:cs typeface="나눔손글씨 펜"/>
                        </a:rPr>
                        <a:t>Spam, </a:t>
                      </a:r>
                      <a:r>
                        <a:rPr lang="en-US" sz="2400" dirty="0" err="1" smtClean="0">
                          <a:latin typeface="나눔손글씨 펜"/>
                          <a:ea typeface="나눔손글씨 펜"/>
                          <a:cs typeface="나눔손글씨 펜"/>
                        </a:rPr>
                        <a:t>DoS</a:t>
                      </a:r>
                      <a:r>
                        <a:rPr lang="en-US" sz="2400" dirty="0" smtClean="0">
                          <a:latin typeface="나눔손글씨 펜"/>
                          <a:ea typeface="나눔손글씨 펜"/>
                          <a:cs typeface="나눔손글씨 펜"/>
                        </a:rPr>
                        <a:t> attack,</a:t>
                      </a:r>
                      <a:r>
                        <a:rPr lang="en-US" sz="2400" baseline="0" dirty="0" smtClean="0">
                          <a:latin typeface="나눔손글씨 펜"/>
                          <a:ea typeface="나눔손글씨 펜"/>
                          <a:cs typeface="나눔손글씨 펜"/>
                        </a:rPr>
                        <a:t> </a:t>
                      </a:r>
                      <a:r>
                        <a:rPr lang="en-US" sz="2400" dirty="0" smtClean="0">
                          <a:latin typeface="나눔손글씨 펜"/>
                          <a:ea typeface="나눔손글씨 펜"/>
                          <a:cs typeface="나눔손글씨 펜"/>
                        </a:rPr>
                        <a:t>Identity theft</a:t>
                      </a:r>
                      <a:endParaRPr lang="en-US" sz="2400" dirty="0">
                        <a:latin typeface="나눔손글씨 펜"/>
                        <a:ea typeface="나눔손글씨 펜"/>
                        <a:cs typeface="나눔손글씨 펜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나눔손글씨 펜"/>
                          <a:ea typeface="나눔손글씨 펜"/>
                          <a:cs typeface="나눔손글씨 펜"/>
                        </a:rPr>
                        <a:t>Espionage,</a:t>
                      </a:r>
                      <a:r>
                        <a:rPr lang="en-US" sz="2400" baseline="0" dirty="0" smtClean="0">
                          <a:latin typeface="나눔손글씨 펜"/>
                          <a:ea typeface="나눔손글씨 펜"/>
                          <a:cs typeface="나눔손글씨 펜"/>
                        </a:rPr>
                        <a:t> </a:t>
                      </a:r>
                      <a:r>
                        <a:rPr lang="en-US" sz="2400" dirty="0" smtClean="0">
                          <a:latin typeface="나눔손글씨 펜"/>
                          <a:ea typeface="나눔손글씨 펜"/>
                          <a:cs typeface="나눔손글씨 펜"/>
                        </a:rPr>
                        <a:t>IP theft</a:t>
                      </a:r>
                      <a:endParaRPr lang="en-US" sz="2400" dirty="0">
                        <a:latin typeface="나눔손글씨 펜"/>
                        <a:ea typeface="나눔손글씨 펜"/>
                        <a:cs typeface="나눔손글씨 펜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나눔손글씨 펜"/>
                          <a:ea typeface="나눔손글씨 펜"/>
                          <a:cs typeface="나눔손글씨 펜"/>
                        </a:rPr>
                        <a:t>Motive</a:t>
                      </a:r>
                      <a:endParaRPr lang="en-US" sz="2400" dirty="0">
                        <a:latin typeface="나눔손글씨 펜"/>
                        <a:ea typeface="나눔손글씨 펜"/>
                        <a:cs typeface="나눔손글씨 펜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나눔손글씨 펜"/>
                          <a:ea typeface="나눔손글씨 펜"/>
                          <a:cs typeface="나눔손글씨 펜"/>
                        </a:rPr>
                        <a:t>Fame, Financial gain</a:t>
                      </a:r>
                      <a:endParaRPr lang="en-US" sz="2400" dirty="0">
                        <a:latin typeface="나눔손글씨 펜"/>
                        <a:ea typeface="나눔손글씨 펜"/>
                        <a:cs typeface="나눔손글씨 펜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나눔손글씨 펜"/>
                          <a:ea typeface="나눔손글씨 펜"/>
                          <a:cs typeface="나눔손글씨 펜"/>
                        </a:rPr>
                        <a:t>Military, Political, Technical</a:t>
                      </a:r>
                      <a:endParaRPr lang="en-US" sz="2400" dirty="0">
                        <a:latin typeface="나눔손글씨 펜"/>
                        <a:ea typeface="나눔손글씨 펜"/>
                        <a:cs typeface="나눔손글씨 펜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나눔손글씨 펜"/>
                          <a:ea typeface="나눔손글씨 펜"/>
                          <a:cs typeface="나눔손글씨 펜"/>
                        </a:rPr>
                        <a:t>Target</a:t>
                      </a:r>
                      <a:endParaRPr lang="en-US" sz="2400" dirty="0">
                        <a:latin typeface="나눔손글씨 펜"/>
                        <a:ea typeface="나눔손글씨 펜"/>
                        <a:cs typeface="나눔손글씨 펜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나눔손글씨 펜"/>
                          <a:ea typeface="나눔손글씨 펜"/>
                          <a:cs typeface="나눔손글씨 펜"/>
                        </a:rPr>
                        <a:t>Machines with certain</a:t>
                      </a:r>
                      <a:r>
                        <a:rPr lang="en-US" sz="2400" baseline="0" dirty="0" smtClean="0">
                          <a:latin typeface="나눔손글씨 펜"/>
                          <a:ea typeface="나눔손글씨 펜"/>
                          <a:cs typeface="나눔손글씨 펜"/>
                        </a:rPr>
                        <a:t> </a:t>
                      </a:r>
                      <a:r>
                        <a:rPr lang="en-US" sz="2400" dirty="0" smtClean="0">
                          <a:latin typeface="나눔손글씨 펜"/>
                          <a:ea typeface="나눔손글씨 펜"/>
                          <a:cs typeface="나눔손글씨 펜"/>
                        </a:rPr>
                        <a:t>configurations</a:t>
                      </a:r>
                      <a:endParaRPr lang="en-US" sz="2400" dirty="0">
                        <a:latin typeface="나눔손글씨 펜"/>
                        <a:ea typeface="나눔손글씨 펜"/>
                        <a:cs typeface="나눔손글씨 펜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나눔손글씨 펜"/>
                          <a:ea typeface="나눔손글씨 펜"/>
                          <a:cs typeface="나눔손글씨 펜"/>
                        </a:rPr>
                        <a:t>Users</a:t>
                      </a:r>
                      <a:endParaRPr lang="en-US" sz="2400" dirty="0">
                        <a:latin typeface="나눔손글씨 펜"/>
                        <a:ea typeface="나눔손글씨 펜"/>
                        <a:cs typeface="나눔손글씨 펜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나눔손글씨 펜"/>
                          <a:ea typeface="나눔손글씨 펜"/>
                          <a:cs typeface="나눔손글씨 펜"/>
                        </a:rPr>
                        <a:t>Scope</a:t>
                      </a:r>
                      <a:endParaRPr lang="en-US" sz="2400" dirty="0">
                        <a:latin typeface="나눔손글씨 펜"/>
                        <a:ea typeface="나눔손글씨 펜"/>
                        <a:cs typeface="나눔손글씨 펜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나눔손글씨 펜"/>
                          <a:ea typeface="나눔손글씨 펜"/>
                          <a:cs typeface="나눔손글씨 펜"/>
                        </a:rPr>
                        <a:t>Promiscuous</a:t>
                      </a:r>
                      <a:endParaRPr lang="en-US" sz="2400" dirty="0">
                        <a:latin typeface="나눔손글씨 펜"/>
                        <a:ea typeface="나눔손글씨 펜"/>
                        <a:cs typeface="나눔손글씨 펜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나눔손글씨 펜"/>
                          <a:ea typeface="나눔손글씨 펜"/>
                          <a:cs typeface="나눔손글씨 펜"/>
                        </a:rPr>
                        <a:t>Specific</a:t>
                      </a:r>
                      <a:endParaRPr lang="en-US" sz="2400" dirty="0">
                        <a:latin typeface="나눔손글씨 펜"/>
                        <a:ea typeface="나눔손글씨 펜"/>
                        <a:cs typeface="나눔손글씨 펜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나눔손글씨 펜"/>
                          <a:ea typeface="나눔손글씨 펜"/>
                          <a:cs typeface="나눔손글씨 펜"/>
                        </a:rPr>
                        <a:t>Timing</a:t>
                      </a:r>
                      <a:endParaRPr lang="en-US" sz="2400" dirty="0">
                        <a:latin typeface="나눔손글씨 펜"/>
                        <a:ea typeface="나눔손글씨 펜"/>
                        <a:cs typeface="나눔손글씨 펜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나눔손글씨 펜"/>
                          <a:ea typeface="나눔손글씨 펜"/>
                          <a:cs typeface="나눔손글씨 펜"/>
                        </a:rPr>
                        <a:t>Fast</a:t>
                      </a:r>
                      <a:endParaRPr lang="en-US" sz="2400" dirty="0">
                        <a:latin typeface="나눔손글씨 펜"/>
                        <a:ea typeface="나눔손글씨 펜"/>
                        <a:cs typeface="나눔손글씨 펜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나눔손글씨 펜"/>
                          <a:ea typeface="나눔손글씨 펜"/>
                          <a:cs typeface="나눔손글씨 펜"/>
                        </a:rPr>
                        <a:t>Slow</a:t>
                      </a:r>
                      <a:endParaRPr lang="en-US" sz="2400" dirty="0">
                        <a:latin typeface="나눔손글씨 펜"/>
                        <a:ea typeface="나눔손글씨 펜"/>
                        <a:cs typeface="나눔손글씨 펜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나눔손글씨 펜"/>
                          <a:ea typeface="나눔손글씨 펜"/>
                          <a:cs typeface="나눔손글씨 펜"/>
                        </a:rPr>
                        <a:t>Control</a:t>
                      </a:r>
                      <a:endParaRPr lang="en-US" sz="2400" dirty="0">
                        <a:latin typeface="나눔손글씨 펜"/>
                        <a:ea typeface="나눔손글씨 펜"/>
                        <a:cs typeface="나눔손글씨 펜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나눔손글씨 펜"/>
                          <a:ea typeface="나눔손글씨 펜"/>
                          <a:cs typeface="나눔손글씨 펜"/>
                        </a:rPr>
                        <a:t>Automotive malware</a:t>
                      </a:r>
                      <a:endParaRPr lang="en-US" sz="2400" dirty="0">
                        <a:latin typeface="나눔손글씨 펜"/>
                        <a:ea typeface="나눔손글씨 펜"/>
                        <a:cs typeface="나눔손글씨 펜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나눔손글씨 펜"/>
                          <a:ea typeface="나눔손글씨 펜"/>
                          <a:cs typeface="나눔손글씨 펜"/>
                        </a:rPr>
                        <a:t>Manual Intervention</a:t>
                      </a:r>
                      <a:endParaRPr lang="en-US" sz="2400" dirty="0">
                        <a:latin typeface="나눔손글씨 펜"/>
                        <a:ea typeface="나눔손글씨 펜"/>
                        <a:cs typeface="나눔손글씨 펜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7B82-E077-C343-B58A-DF238AFF07F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56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Commonalities between Reported APTs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917A-A0FC-4C1D-A82C-ACFA6652F6EB}" type="slidenum">
              <a:rPr lang="ko-KR" altLang="en-US" smtClean="0"/>
              <a:pPr/>
              <a:t>16</a:t>
            </a:fld>
            <a:endParaRPr lang="ko-KR" altLang="en-US"/>
          </a:p>
        </p:txBody>
      </p:sp>
      <p:pic>
        <p:nvPicPr>
          <p:cNvPr id="54" name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9865" y="3236376"/>
            <a:ext cx="730527" cy="622301"/>
          </a:xfrm>
          <a:prstGeom prst="rect">
            <a:avLst/>
          </a:prstGeom>
        </p:spPr>
      </p:pic>
      <p:pic>
        <p:nvPicPr>
          <p:cNvPr id="55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283" y="4308977"/>
            <a:ext cx="730527" cy="622301"/>
          </a:xfrm>
          <a:prstGeom prst="rect">
            <a:avLst/>
          </a:prstGeom>
        </p:spPr>
      </p:pic>
      <p:pic>
        <p:nvPicPr>
          <p:cNvPr id="56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283" y="1565000"/>
            <a:ext cx="730527" cy="622301"/>
          </a:xfrm>
          <a:prstGeom prst="rect">
            <a:avLst/>
          </a:prstGeom>
        </p:spPr>
      </p:pic>
      <p:pic>
        <p:nvPicPr>
          <p:cNvPr id="57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283" y="2394159"/>
            <a:ext cx="730527" cy="622301"/>
          </a:xfrm>
          <a:prstGeom prst="rect">
            <a:avLst/>
          </a:prstGeom>
        </p:spPr>
      </p:pic>
      <p:pic>
        <p:nvPicPr>
          <p:cNvPr id="58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283" y="5388134"/>
            <a:ext cx="730527" cy="622301"/>
          </a:xfrm>
          <a:prstGeom prst="rect">
            <a:avLst/>
          </a:prstGeom>
        </p:spPr>
      </p:pic>
      <p:pic>
        <p:nvPicPr>
          <p:cNvPr id="59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460" y="3185008"/>
            <a:ext cx="730527" cy="622301"/>
          </a:xfrm>
          <a:prstGeom prst="rect">
            <a:avLst/>
          </a:prstGeom>
        </p:spPr>
      </p:pic>
      <p:pic>
        <p:nvPicPr>
          <p:cNvPr id="60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6230" y="1954352"/>
            <a:ext cx="1480457" cy="1480457"/>
          </a:xfrm>
          <a:prstGeom prst="rect">
            <a:avLst/>
          </a:prstGeom>
        </p:spPr>
      </p:pic>
      <p:pic>
        <p:nvPicPr>
          <p:cNvPr id="61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062" y="1474484"/>
            <a:ext cx="1005107" cy="773079"/>
          </a:xfrm>
          <a:prstGeom prst="rect">
            <a:avLst/>
          </a:prstGeom>
        </p:spPr>
      </p:pic>
      <p:pic>
        <p:nvPicPr>
          <p:cNvPr id="62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063" y="2325390"/>
            <a:ext cx="1005106" cy="601269"/>
          </a:xfrm>
          <a:prstGeom prst="rect">
            <a:avLst/>
          </a:prstGeom>
        </p:spPr>
      </p:pic>
      <p:pic>
        <p:nvPicPr>
          <p:cNvPr id="63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061" y="3087009"/>
            <a:ext cx="1023255" cy="959191"/>
          </a:xfrm>
          <a:prstGeom prst="rect">
            <a:avLst/>
          </a:prstGeom>
        </p:spPr>
      </p:pic>
      <p:pic>
        <p:nvPicPr>
          <p:cNvPr id="64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729" y="5383385"/>
            <a:ext cx="1028587" cy="822869"/>
          </a:xfrm>
          <a:prstGeom prst="rect">
            <a:avLst/>
          </a:prstGeom>
        </p:spPr>
      </p:pic>
      <p:pic>
        <p:nvPicPr>
          <p:cNvPr id="65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6061" y="4253603"/>
            <a:ext cx="1023255" cy="1018707"/>
          </a:xfrm>
          <a:prstGeom prst="rect">
            <a:avLst/>
          </a:prstGeom>
        </p:spPr>
      </p:pic>
      <p:sp>
        <p:nvSpPr>
          <p:cNvPr id="66" name="Rectangle 9"/>
          <p:cNvSpPr/>
          <p:nvPr/>
        </p:nvSpPr>
        <p:spPr>
          <a:xfrm>
            <a:off x="3346487" y="1430707"/>
            <a:ext cx="111656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Night</a:t>
            </a: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Dragon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7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42552" y="2276208"/>
            <a:ext cx="1402832" cy="785586"/>
          </a:xfrm>
          <a:prstGeom prst="rect">
            <a:avLst/>
          </a:prstGeom>
        </p:spPr>
      </p:pic>
      <p:pic>
        <p:nvPicPr>
          <p:cNvPr id="68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29069" y="2992123"/>
            <a:ext cx="1211943" cy="1211943"/>
          </a:xfrm>
          <a:prstGeom prst="rect">
            <a:avLst/>
          </a:prstGeom>
        </p:spPr>
      </p:pic>
      <p:pic>
        <p:nvPicPr>
          <p:cNvPr id="69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80055" y="4184839"/>
            <a:ext cx="959929" cy="981549"/>
          </a:xfrm>
          <a:prstGeom prst="rect">
            <a:avLst/>
          </a:prstGeom>
        </p:spPr>
      </p:pic>
      <p:pic>
        <p:nvPicPr>
          <p:cNvPr id="70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46487" y="5337534"/>
            <a:ext cx="1226457" cy="816152"/>
          </a:xfrm>
          <a:prstGeom prst="rect">
            <a:avLst/>
          </a:prstGeom>
        </p:spPr>
      </p:pic>
      <p:pic>
        <p:nvPicPr>
          <p:cNvPr id="71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34116" y="1516667"/>
            <a:ext cx="1215571" cy="910505"/>
          </a:xfrm>
          <a:prstGeom prst="rect">
            <a:avLst/>
          </a:prstGeom>
        </p:spPr>
      </p:pic>
      <p:pic>
        <p:nvPicPr>
          <p:cNvPr id="72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88762" y="2998297"/>
            <a:ext cx="1387926" cy="886140"/>
          </a:xfrm>
          <a:prstGeom prst="rect">
            <a:avLst/>
          </a:prstGeom>
        </p:spPr>
      </p:pic>
      <p:pic>
        <p:nvPicPr>
          <p:cNvPr id="73" name="Picture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44110" y="4797777"/>
            <a:ext cx="1784696" cy="498195"/>
          </a:xfrm>
          <a:prstGeom prst="rect">
            <a:avLst/>
          </a:prstGeom>
        </p:spPr>
      </p:pic>
      <p:pic>
        <p:nvPicPr>
          <p:cNvPr id="74" name="Picture 2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836932" y="4611568"/>
            <a:ext cx="530801" cy="297248"/>
          </a:xfrm>
          <a:prstGeom prst="rect">
            <a:avLst/>
          </a:prstGeom>
        </p:spPr>
      </p:pic>
      <p:pic>
        <p:nvPicPr>
          <p:cNvPr id="76" name="Picture 3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722874" y="4206240"/>
            <a:ext cx="674303" cy="404582"/>
          </a:xfrm>
          <a:prstGeom prst="rect">
            <a:avLst/>
          </a:prstGeom>
        </p:spPr>
      </p:pic>
      <p:pic>
        <p:nvPicPr>
          <p:cNvPr id="77" name="Picture 3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720679" y="4779306"/>
            <a:ext cx="674303" cy="404582"/>
          </a:xfrm>
          <a:prstGeom prst="rect">
            <a:avLst/>
          </a:prstGeom>
        </p:spPr>
      </p:pic>
      <p:pic>
        <p:nvPicPr>
          <p:cNvPr id="78" name="Picture 3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720678" y="5501954"/>
            <a:ext cx="674303" cy="404582"/>
          </a:xfrm>
          <a:prstGeom prst="rect">
            <a:avLst/>
          </a:prstGeom>
        </p:spPr>
      </p:pic>
      <p:pic>
        <p:nvPicPr>
          <p:cNvPr id="79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169" y="1581717"/>
            <a:ext cx="730527" cy="622301"/>
          </a:xfrm>
          <a:prstGeom prst="rect">
            <a:avLst/>
          </a:prstGeom>
        </p:spPr>
      </p:pic>
      <p:pic>
        <p:nvPicPr>
          <p:cNvPr id="80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169" y="2399963"/>
            <a:ext cx="730527" cy="622301"/>
          </a:xfrm>
          <a:prstGeom prst="rect">
            <a:avLst/>
          </a:prstGeom>
        </p:spPr>
      </p:pic>
      <p:pic>
        <p:nvPicPr>
          <p:cNvPr id="81" name="Pictur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3607" y="3117690"/>
            <a:ext cx="730527" cy="622301"/>
          </a:xfrm>
          <a:prstGeom prst="rect">
            <a:avLst/>
          </a:prstGeom>
        </p:spPr>
      </p:pic>
      <p:pic>
        <p:nvPicPr>
          <p:cNvPr id="82" name="Picture 4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34198" y="1468833"/>
            <a:ext cx="451757" cy="451757"/>
          </a:xfrm>
          <a:prstGeom prst="rect">
            <a:avLst/>
          </a:prstGeom>
        </p:spPr>
      </p:pic>
      <p:pic>
        <p:nvPicPr>
          <p:cNvPr id="83" name="Picture 4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76332" y="5481508"/>
            <a:ext cx="451757" cy="451757"/>
          </a:xfrm>
          <a:prstGeom prst="rect">
            <a:avLst/>
          </a:prstGeom>
        </p:spPr>
      </p:pic>
      <p:pic>
        <p:nvPicPr>
          <p:cNvPr id="84" name="Picture 4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90186" y="2212680"/>
            <a:ext cx="451757" cy="451757"/>
          </a:xfrm>
          <a:prstGeom prst="rect">
            <a:avLst/>
          </a:prstGeom>
        </p:spPr>
      </p:pic>
      <p:pic>
        <p:nvPicPr>
          <p:cNvPr id="85" name="Picture 5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462930" y="2010972"/>
            <a:ext cx="396164" cy="367176"/>
          </a:xfrm>
          <a:prstGeom prst="rect">
            <a:avLst/>
          </a:prstGeom>
        </p:spPr>
      </p:pic>
      <p:pic>
        <p:nvPicPr>
          <p:cNvPr id="86" name="Picture 5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454443" y="2520904"/>
            <a:ext cx="396164" cy="367176"/>
          </a:xfrm>
          <a:prstGeom prst="rect">
            <a:avLst/>
          </a:prstGeom>
        </p:spPr>
      </p:pic>
      <p:pic>
        <p:nvPicPr>
          <p:cNvPr id="87" name="Picture 5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481082" y="3326047"/>
            <a:ext cx="396164" cy="367176"/>
          </a:xfrm>
          <a:prstGeom prst="rect">
            <a:avLst/>
          </a:prstGeom>
        </p:spPr>
      </p:pic>
      <p:pic>
        <p:nvPicPr>
          <p:cNvPr id="88" name="Picture 5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481082" y="4516717"/>
            <a:ext cx="396164" cy="367176"/>
          </a:xfrm>
          <a:prstGeom prst="rect">
            <a:avLst/>
          </a:prstGeom>
        </p:spPr>
      </p:pic>
      <p:pic>
        <p:nvPicPr>
          <p:cNvPr id="89" name="Picture 5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210642" y="1640845"/>
            <a:ext cx="396164" cy="367176"/>
          </a:xfrm>
          <a:prstGeom prst="rect">
            <a:avLst/>
          </a:prstGeom>
        </p:spPr>
      </p:pic>
      <p:pic>
        <p:nvPicPr>
          <p:cNvPr id="90" name="Picture 5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227810" y="2651393"/>
            <a:ext cx="396164" cy="367176"/>
          </a:xfrm>
          <a:prstGeom prst="rect">
            <a:avLst/>
          </a:prstGeom>
        </p:spPr>
      </p:pic>
      <p:pic>
        <p:nvPicPr>
          <p:cNvPr id="91" name="Picture 5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78681" y="3117680"/>
            <a:ext cx="451757" cy="451757"/>
          </a:xfrm>
          <a:prstGeom prst="rect">
            <a:avLst/>
          </a:prstGeom>
        </p:spPr>
      </p:pic>
      <p:pic>
        <p:nvPicPr>
          <p:cNvPr id="92" name="Picture 5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216305" y="3556393"/>
            <a:ext cx="396164" cy="367176"/>
          </a:xfrm>
          <a:prstGeom prst="rect">
            <a:avLst/>
          </a:prstGeom>
        </p:spPr>
      </p:pic>
      <p:pic>
        <p:nvPicPr>
          <p:cNvPr id="93" name="Picture 6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90186" y="4231287"/>
            <a:ext cx="451757" cy="451757"/>
          </a:xfrm>
          <a:prstGeom prst="rect">
            <a:avLst/>
          </a:prstGeom>
        </p:spPr>
      </p:pic>
      <p:pic>
        <p:nvPicPr>
          <p:cNvPr id="94" name="Picture 6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227810" y="4670000"/>
            <a:ext cx="396164" cy="367176"/>
          </a:xfrm>
          <a:prstGeom prst="rect">
            <a:avLst/>
          </a:prstGeom>
        </p:spPr>
      </p:pic>
      <p:pic>
        <p:nvPicPr>
          <p:cNvPr id="95" name="Picture 6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242621" y="5584272"/>
            <a:ext cx="396164" cy="367176"/>
          </a:xfrm>
          <a:prstGeom prst="rect">
            <a:avLst/>
          </a:prstGeom>
        </p:spPr>
      </p:pic>
      <p:pic>
        <p:nvPicPr>
          <p:cNvPr id="96" name="Picture 6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143187" y="3980179"/>
            <a:ext cx="1293586" cy="752188"/>
          </a:xfrm>
          <a:prstGeom prst="rect">
            <a:avLst/>
          </a:prstGeom>
        </p:spPr>
      </p:pic>
      <p:pic>
        <p:nvPicPr>
          <p:cNvPr id="97" name="Picture 1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325489" y="5202308"/>
            <a:ext cx="1050471" cy="1050471"/>
          </a:xfrm>
          <a:prstGeom prst="rect">
            <a:avLst/>
          </a:prstGeom>
        </p:spPr>
      </p:pic>
      <p:pic>
        <p:nvPicPr>
          <p:cNvPr id="98" name="Picture 6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057831" y="2990128"/>
            <a:ext cx="451757" cy="451757"/>
          </a:xfrm>
          <a:prstGeom prst="rect">
            <a:avLst/>
          </a:prstGeom>
        </p:spPr>
      </p:pic>
      <p:pic>
        <p:nvPicPr>
          <p:cNvPr id="99" name="Picture 6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095455" y="3428841"/>
            <a:ext cx="396164" cy="367176"/>
          </a:xfrm>
          <a:prstGeom prst="rect">
            <a:avLst/>
          </a:prstGeom>
        </p:spPr>
      </p:pic>
      <p:pic>
        <p:nvPicPr>
          <p:cNvPr id="100" name="Picture 6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678915" y="1677435"/>
            <a:ext cx="396164" cy="367176"/>
          </a:xfrm>
          <a:prstGeom prst="rect">
            <a:avLst/>
          </a:prstGeom>
        </p:spPr>
      </p:pic>
      <p:pic>
        <p:nvPicPr>
          <p:cNvPr id="101" name="Picture 6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678915" y="2504257"/>
            <a:ext cx="396164" cy="367176"/>
          </a:xfrm>
          <a:prstGeom prst="rect">
            <a:avLst/>
          </a:prstGeom>
        </p:spPr>
      </p:pic>
      <p:pic>
        <p:nvPicPr>
          <p:cNvPr id="102" name="Picture 2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818572" y="5603537"/>
            <a:ext cx="530801" cy="29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27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Typical APT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917A-A0FC-4C1D-A82C-ACFA6652F6EB}" type="slidenum">
              <a:rPr lang="ko-KR" altLang="en-US" smtClean="0"/>
              <a:pPr/>
              <a:t>17</a:t>
            </a:fld>
            <a:endParaRPr lang="ko-KR" altLang="en-US"/>
          </a:p>
        </p:txBody>
      </p:sp>
      <p:pic>
        <p:nvPicPr>
          <p:cNvPr id="38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04" y="1670505"/>
            <a:ext cx="1626928" cy="1291434"/>
          </a:xfrm>
        </p:spPr>
      </p:pic>
      <p:pic>
        <p:nvPicPr>
          <p:cNvPr id="39" name="그림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61" y="1639559"/>
            <a:ext cx="778095" cy="830645"/>
          </a:xfrm>
          <a:prstGeom prst="rect">
            <a:avLst/>
          </a:prstGeom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876" y="1607350"/>
            <a:ext cx="1401265" cy="1428213"/>
          </a:xfrm>
          <a:prstGeom prst="rect">
            <a:avLst/>
          </a:prstGeom>
        </p:spPr>
      </p:pic>
      <p:pic>
        <p:nvPicPr>
          <p:cNvPr id="41" name="그림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981" y="2216805"/>
            <a:ext cx="798826" cy="699684"/>
          </a:xfrm>
          <a:prstGeom prst="rect">
            <a:avLst/>
          </a:prstGeom>
        </p:spPr>
      </p:pic>
      <p:pic>
        <p:nvPicPr>
          <p:cNvPr id="42" name="그림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214" y="948257"/>
            <a:ext cx="2339185" cy="2339185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944" y="4498218"/>
            <a:ext cx="1169592" cy="1169592"/>
          </a:xfrm>
          <a:prstGeom prst="rect">
            <a:avLst/>
          </a:prstGeom>
        </p:spPr>
      </p:pic>
      <p:pic>
        <p:nvPicPr>
          <p:cNvPr id="44" name="그림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376" y="4757439"/>
            <a:ext cx="1169592" cy="1169592"/>
          </a:xfrm>
          <a:prstGeom prst="rect">
            <a:avLst/>
          </a:prstGeom>
        </p:spPr>
      </p:pic>
      <p:pic>
        <p:nvPicPr>
          <p:cNvPr id="45" name="그림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527" y="3516654"/>
            <a:ext cx="1169592" cy="1169592"/>
          </a:xfrm>
          <a:prstGeom prst="rect">
            <a:avLst/>
          </a:prstGeom>
        </p:spPr>
      </p:pic>
      <p:pic>
        <p:nvPicPr>
          <p:cNvPr id="46" name="그림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433" y="3249152"/>
            <a:ext cx="1169592" cy="1169592"/>
          </a:xfrm>
          <a:prstGeom prst="rect">
            <a:avLst/>
          </a:prstGeom>
        </p:spPr>
      </p:pic>
      <p:pic>
        <p:nvPicPr>
          <p:cNvPr id="47" name="그림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287" y="4428825"/>
            <a:ext cx="1526630" cy="1811795"/>
          </a:xfrm>
          <a:prstGeom prst="rect">
            <a:avLst/>
          </a:prstGeom>
        </p:spPr>
      </p:pic>
      <p:cxnSp>
        <p:nvCxnSpPr>
          <p:cNvPr id="48" name="직선 화살표 연결선 47"/>
          <p:cNvCxnSpPr/>
          <p:nvPr/>
        </p:nvCxnSpPr>
        <p:spPr>
          <a:xfrm>
            <a:off x="6213498" y="3156219"/>
            <a:ext cx="302717" cy="56371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화살표 연결선 48"/>
          <p:cNvCxnSpPr/>
          <p:nvPr/>
        </p:nvCxnSpPr>
        <p:spPr>
          <a:xfrm>
            <a:off x="6331039" y="4525559"/>
            <a:ext cx="4527" cy="52556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화살표 연결선 49"/>
          <p:cNvCxnSpPr/>
          <p:nvPr/>
        </p:nvCxnSpPr>
        <p:spPr>
          <a:xfrm flipH="1">
            <a:off x="4427984" y="5506720"/>
            <a:ext cx="1049707" cy="20206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그림 5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605" y="3137418"/>
            <a:ext cx="364706" cy="385668"/>
          </a:xfrm>
          <a:prstGeom prst="rect">
            <a:avLst/>
          </a:prstGeom>
        </p:spPr>
      </p:pic>
      <p:pic>
        <p:nvPicPr>
          <p:cNvPr id="52" name="그림 5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555" y="4574505"/>
            <a:ext cx="364706" cy="385668"/>
          </a:xfrm>
          <a:prstGeom prst="rect">
            <a:avLst/>
          </a:prstGeom>
        </p:spPr>
      </p:pic>
      <p:pic>
        <p:nvPicPr>
          <p:cNvPr id="53" name="그림 5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77173" y="4949567"/>
            <a:ext cx="524408" cy="673226"/>
          </a:xfrm>
          <a:prstGeom prst="rect">
            <a:avLst/>
          </a:prstGeom>
        </p:spPr>
      </p:pic>
      <p:pic>
        <p:nvPicPr>
          <p:cNvPr id="54" name="그림 5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154" y="5571883"/>
            <a:ext cx="364706" cy="385668"/>
          </a:xfrm>
          <a:prstGeom prst="rect">
            <a:avLst/>
          </a:prstGeom>
        </p:spPr>
      </p:pic>
      <p:cxnSp>
        <p:nvCxnSpPr>
          <p:cNvPr id="55" name="직선 화살표 연결선 54"/>
          <p:cNvCxnSpPr/>
          <p:nvPr/>
        </p:nvCxnSpPr>
        <p:spPr>
          <a:xfrm flipH="1" flipV="1">
            <a:off x="1691682" y="2763971"/>
            <a:ext cx="1368150" cy="2394406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그림 5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255" y="3470801"/>
            <a:ext cx="449202" cy="637810"/>
          </a:xfrm>
          <a:prstGeom prst="rect">
            <a:avLst/>
          </a:prstGeom>
        </p:spPr>
      </p:pic>
      <p:pic>
        <p:nvPicPr>
          <p:cNvPr id="57" name="그림 5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515" y="4453318"/>
            <a:ext cx="449202" cy="637810"/>
          </a:xfrm>
          <a:prstGeom prst="rect">
            <a:avLst/>
          </a:prstGeom>
        </p:spPr>
      </p:pic>
      <p:pic>
        <p:nvPicPr>
          <p:cNvPr id="58" name="그림 5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895" y="4095267"/>
            <a:ext cx="449202" cy="637810"/>
          </a:xfrm>
          <a:prstGeom prst="rect">
            <a:avLst/>
          </a:prstGeom>
        </p:spPr>
      </p:pic>
      <p:grpSp>
        <p:nvGrpSpPr>
          <p:cNvPr id="59" name="그룹 58"/>
          <p:cNvGrpSpPr/>
          <p:nvPr/>
        </p:nvGrpSpPr>
        <p:grpSpPr>
          <a:xfrm>
            <a:off x="4566435" y="1334516"/>
            <a:ext cx="3993256" cy="1772409"/>
            <a:chOff x="4099716" y="1094255"/>
            <a:chExt cx="4459975" cy="2065530"/>
          </a:xfrm>
        </p:grpSpPr>
        <p:sp>
          <p:nvSpPr>
            <p:cNvPr id="60" name="직사각형 59"/>
            <p:cNvSpPr/>
            <p:nvPr/>
          </p:nvSpPr>
          <p:spPr>
            <a:xfrm>
              <a:off x="4099716" y="1094255"/>
              <a:ext cx="4459975" cy="2065530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12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288054" y="2777975"/>
              <a:ext cx="2326043" cy="358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 smtClean="0">
                  <a:solidFill>
                    <a:schemeClr val="accent6">
                      <a:lumMod val="50000"/>
                    </a:schemeClr>
                  </a:solidFill>
                </a:rPr>
                <a:t>Targeting</a:t>
              </a:r>
              <a:endParaRPr lang="ko-KR" altLang="en-US" sz="1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62" name="그룹 61"/>
          <p:cNvGrpSpPr/>
          <p:nvPr/>
        </p:nvGrpSpPr>
        <p:grpSpPr>
          <a:xfrm>
            <a:off x="609241" y="1518193"/>
            <a:ext cx="3678813" cy="1261106"/>
            <a:chOff x="179273" y="1397123"/>
            <a:chExt cx="4108781" cy="1469667"/>
          </a:xfrm>
        </p:grpSpPr>
        <p:sp>
          <p:nvSpPr>
            <p:cNvPr id="63" name="직사각형 62"/>
            <p:cNvSpPr/>
            <p:nvPr/>
          </p:nvSpPr>
          <p:spPr>
            <a:xfrm>
              <a:off x="179273" y="1397123"/>
              <a:ext cx="3661608" cy="1469667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12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444277" y="1444134"/>
              <a:ext cx="28437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 smtClean="0">
                  <a:solidFill>
                    <a:schemeClr val="accent6">
                      <a:lumMod val="50000"/>
                    </a:schemeClr>
                  </a:solidFill>
                </a:rPr>
                <a:t>Command and Control</a:t>
              </a:r>
              <a:endParaRPr lang="ko-KR" altLang="en-US" sz="1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65" name="그룹 64"/>
          <p:cNvGrpSpPr/>
          <p:nvPr/>
        </p:nvGrpSpPr>
        <p:grpSpPr>
          <a:xfrm>
            <a:off x="4566434" y="3379759"/>
            <a:ext cx="4259590" cy="2663018"/>
            <a:chOff x="4288053" y="3013085"/>
            <a:chExt cx="4757438" cy="3103428"/>
          </a:xfrm>
        </p:grpSpPr>
        <p:sp>
          <p:nvSpPr>
            <p:cNvPr id="66" name="직사각형 65"/>
            <p:cNvSpPr/>
            <p:nvPr/>
          </p:nvSpPr>
          <p:spPr>
            <a:xfrm>
              <a:off x="4293880" y="3013085"/>
              <a:ext cx="4751611" cy="3103428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12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288053" y="4005064"/>
              <a:ext cx="23635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 smtClean="0">
                  <a:solidFill>
                    <a:schemeClr val="accent6">
                      <a:lumMod val="50000"/>
                    </a:schemeClr>
                  </a:solidFill>
                </a:rPr>
                <a:t>Lateral movement</a:t>
              </a:r>
              <a:endParaRPr lang="ko-KR" altLang="en-US" sz="1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68" name="그룹 67"/>
          <p:cNvGrpSpPr/>
          <p:nvPr/>
        </p:nvGrpSpPr>
        <p:grpSpPr>
          <a:xfrm>
            <a:off x="980173" y="3025293"/>
            <a:ext cx="3447811" cy="3215327"/>
            <a:chOff x="244061" y="2694047"/>
            <a:chExt cx="3850780" cy="3747078"/>
          </a:xfrm>
        </p:grpSpPr>
        <p:sp>
          <p:nvSpPr>
            <p:cNvPr id="69" name="직사각형 68"/>
            <p:cNvSpPr/>
            <p:nvPr/>
          </p:nvSpPr>
          <p:spPr>
            <a:xfrm>
              <a:off x="244061" y="2694047"/>
              <a:ext cx="3850780" cy="3747078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12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76914" y="3936174"/>
              <a:ext cx="23635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 smtClean="0">
                  <a:solidFill>
                    <a:schemeClr val="accent6">
                      <a:lumMod val="50000"/>
                    </a:schemeClr>
                  </a:solidFill>
                </a:rPr>
                <a:t>Data Exfiltration</a:t>
              </a:r>
              <a:endParaRPr lang="ko-KR" altLang="en-US" sz="1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9299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569 -4.07407E-6 L 5.55556E-7 -4.0740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68 0.01041 L -0.1158 -0.3465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3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Targeting : Spear Phishing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Socially Engineered Mail</a:t>
            </a:r>
          </a:p>
          <a:p>
            <a:r>
              <a:rPr lang="en-US" altLang="ko-KR" dirty="0" err="1" smtClean="0"/>
              <a:t>Zeroday</a:t>
            </a:r>
            <a:r>
              <a:rPr lang="en-US" altLang="ko-KR" dirty="0" smtClean="0"/>
              <a:t> Vulnerability in Attachment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917A-A0FC-4C1D-A82C-ACFA6652F6EB}" type="slidenum">
              <a:rPr lang="ko-KR" altLang="en-US" smtClean="0"/>
              <a:pPr/>
              <a:t>18</a:t>
            </a:fld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55" y="2723283"/>
            <a:ext cx="7198541" cy="325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24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/>
              <a:t>Towards Systematic Evaluation of the  </a:t>
            </a:r>
            <a:r>
              <a:rPr lang="en-US" altLang="ko-KR" sz="3600" dirty="0" err="1"/>
              <a:t>evadability</a:t>
            </a:r>
            <a:r>
              <a:rPr lang="en-US" altLang="ko-KR" sz="3600" dirty="0"/>
              <a:t> of bot/botnet </a:t>
            </a:r>
            <a:r>
              <a:rPr lang="en-US" altLang="ko-KR" sz="3600" dirty="0" smtClean="0"/>
              <a:t>detection </a:t>
            </a:r>
            <a:r>
              <a:rPr lang="en-US" altLang="ko-KR" sz="3600" dirty="0"/>
              <a:t>methods</a:t>
            </a:r>
            <a:endParaRPr lang="en-US" sz="36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Elizabeth Stinson, John C. </a:t>
            </a:r>
            <a:r>
              <a:rPr lang="en-US" altLang="ko-KR" dirty="0" smtClean="0"/>
              <a:t>Mitchell</a:t>
            </a:r>
            <a:endParaRPr lang="en-US" alt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32550"/>
            <a:ext cx="398463" cy="365125"/>
          </a:xfrm>
        </p:spPr>
        <p:txBody>
          <a:bodyPr/>
          <a:lstStyle/>
          <a:p>
            <a:fld id="{8A0F7B82-E077-C343-B58A-DF238AFF07F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875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Targeting : Watering Hole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917A-A0FC-4C1D-A82C-ACFA6652F6EB}" type="slidenum">
              <a:rPr lang="ko-KR" altLang="en-US" smtClean="0"/>
              <a:pPr/>
              <a:t>19</a:t>
            </a:fld>
            <a:endParaRPr lang="ko-KR" altLang="en-US"/>
          </a:p>
        </p:txBody>
      </p:sp>
      <p:pic>
        <p:nvPicPr>
          <p:cNvPr id="7" name="내용 개체 틀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06" y="1600200"/>
            <a:ext cx="4965353" cy="4708525"/>
          </a:xfrm>
        </p:spPr>
      </p:pic>
      <p:pic>
        <p:nvPicPr>
          <p:cNvPr id="8" name="내용 개체 틀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081" y="2560320"/>
            <a:ext cx="3824719" cy="25498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76120" y="5137342"/>
            <a:ext cx="3596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/>
              <a:t>iOS</a:t>
            </a:r>
            <a:r>
              <a:rPr lang="en-US" altLang="ko-KR" dirty="0"/>
              <a:t> Developer Site at Core of Facebook, Apple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2370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Targeting : Watering Hole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917A-A0FC-4C1D-A82C-ACFA6652F6EB}" type="slidenum">
              <a:rPr lang="ko-KR" altLang="en-US" smtClean="0"/>
              <a:pPr/>
              <a:t>20</a:t>
            </a:fld>
            <a:endParaRPr lang="ko-KR" altLang="en-US"/>
          </a:p>
        </p:txBody>
      </p:sp>
      <p:pic>
        <p:nvPicPr>
          <p:cNvPr id="10" name="내용 개체 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288" y="1489762"/>
            <a:ext cx="6219705" cy="4662448"/>
          </a:xfrm>
        </p:spPr>
      </p:pic>
      <p:sp>
        <p:nvSpPr>
          <p:cNvPr id="11" name="TextBox 10"/>
          <p:cNvSpPr txBox="1"/>
          <p:nvPr/>
        </p:nvSpPr>
        <p:spPr>
          <a:xfrm>
            <a:off x="152400" y="6104976"/>
            <a:ext cx="88057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4"/>
              </a:rPr>
              <a:t>http://securityledger.com/many-watering-holes-targets-in-hacks-that-netted-facebook-twitter-and-apple/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42129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왼쪽/오른쪽 화살표 15"/>
          <p:cNvSpPr/>
          <p:nvPr/>
        </p:nvSpPr>
        <p:spPr>
          <a:xfrm>
            <a:off x="3248862" y="4770971"/>
            <a:ext cx="2535250" cy="382026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Targeting: </a:t>
            </a:r>
            <a:r>
              <a:rPr lang="en-US" altLang="ko-KR" dirty="0" smtClean="0"/>
              <a:t>Exploit Trusted Relationship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917A-A0FC-4C1D-A82C-ACFA6652F6EB}" type="slidenum">
              <a:rPr lang="ko-KR" altLang="en-US" smtClean="0"/>
              <a:pPr/>
              <a:t>21</a:t>
            </a:fld>
            <a:endParaRPr lang="ko-KR" altLang="en-US"/>
          </a:p>
        </p:txBody>
      </p:sp>
      <p:pic>
        <p:nvPicPr>
          <p:cNvPr id="5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648" y="2309754"/>
            <a:ext cx="1784696" cy="498195"/>
          </a:xfrm>
          <a:prstGeom prst="rect">
            <a:avLst/>
          </a:prstGeom>
        </p:spPr>
      </p:pic>
      <p:pic>
        <p:nvPicPr>
          <p:cNvPr id="6" name="Picture 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725" y="1492156"/>
            <a:ext cx="1293586" cy="752188"/>
          </a:xfrm>
          <a:prstGeom prst="rect">
            <a:avLst/>
          </a:prstGeom>
        </p:spPr>
      </p:pic>
      <p:pic>
        <p:nvPicPr>
          <p:cNvPr id="7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5027" y="2714285"/>
            <a:ext cx="1050471" cy="1050471"/>
          </a:xfrm>
          <a:prstGeom prst="rect">
            <a:avLst/>
          </a:prstGeom>
        </p:spPr>
      </p:pic>
      <p:pic>
        <p:nvPicPr>
          <p:cNvPr id="8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1248" y="1717946"/>
            <a:ext cx="1125416" cy="675250"/>
          </a:xfrm>
          <a:prstGeom prst="rect">
            <a:avLst/>
          </a:prstGeom>
        </p:spPr>
      </p:pic>
      <p:pic>
        <p:nvPicPr>
          <p:cNvPr id="9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6418" y="2150430"/>
            <a:ext cx="2059692" cy="1315038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67" y="4543893"/>
            <a:ext cx="2515737" cy="100629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023" y="4372040"/>
            <a:ext cx="2594481" cy="1167516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758" y="4956267"/>
            <a:ext cx="818710" cy="118373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26580" y="2310470"/>
            <a:ext cx="2636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 smtClean="0"/>
              <a:t>SecureID</a:t>
            </a:r>
            <a:r>
              <a:rPr lang="en-US" altLang="ko-KR" dirty="0" smtClean="0"/>
              <a:t> two-factor authentication product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248862" y="6039297"/>
            <a:ext cx="2636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 smtClean="0"/>
              <a:t>ALZip</a:t>
            </a:r>
            <a:r>
              <a:rPr lang="en-US" altLang="ko-KR" dirty="0" smtClean="0"/>
              <a:t> Update Server</a:t>
            </a:r>
            <a:endParaRPr lang="ko-KR" altLang="en-US" dirty="0"/>
          </a:p>
        </p:txBody>
      </p:sp>
      <p:sp>
        <p:nvSpPr>
          <p:cNvPr id="15" name="왼쪽/오른쪽 화살표 14"/>
          <p:cNvSpPr/>
          <p:nvPr/>
        </p:nvSpPr>
        <p:spPr>
          <a:xfrm>
            <a:off x="2578344" y="2860160"/>
            <a:ext cx="3638073" cy="382026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7" name="그룹 16"/>
          <p:cNvGrpSpPr/>
          <p:nvPr/>
        </p:nvGrpSpPr>
        <p:grpSpPr>
          <a:xfrm>
            <a:off x="2342501" y="3231794"/>
            <a:ext cx="1527747" cy="1454614"/>
            <a:chOff x="738691" y="2638043"/>
            <a:chExt cx="1064683" cy="1256953"/>
          </a:xfrm>
        </p:grpSpPr>
        <p:pic>
          <p:nvPicPr>
            <p:cNvPr id="18" name="Picture 2" descr="C:\Users\Administrator\Desktop\APT Presentation Materials\attacker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691" y="2638043"/>
              <a:ext cx="1064683" cy="971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902732" y="3541451"/>
              <a:ext cx="784857" cy="353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 smtClean="0">
                  <a:latin typeface="HY강B" pitchFamily="18" charset="-127"/>
                  <a:ea typeface="HY강B" pitchFamily="18" charset="-127"/>
                  <a:cs typeface="Arial Unicode MS" pitchFamily="50" charset="-127"/>
                </a:rPr>
                <a:t>Attacker</a:t>
              </a:r>
              <a:endParaRPr lang="ko-KR" altLang="en-US" sz="2000" dirty="0">
                <a:latin typeface="HY강B" pitchFamily="18" charset="-127"/>
                <a:ea typeface="HY강B" pitchFamily="18" charset="-127"/>
                <a:cs typeface="Arial Unicode MS" pitchFamily="50" charset="-127"/>
              </a:endParaRPr>
            </a:p>
          </p:txBody>
        </p:sp>
      </p:grpSp>
      <p:sp>
        <p:nvSpPr>
          <p:cNvPr id="20" name="AutoShape 40"/>
          <p:cNvSpPr>
            <a:spLocks noChangeArrowheads="1"/>
          </p:cNvSpPr>
          <p:nvPr/>
        </p:nvSpPr>
        <p:spPr bwMode="auto">
          <a:xfrm>
            <a:off x="4129406" y="2918276"/>
            <a:ext cx="589523" cy="435571"/>
          </a:xfrm>
          <a:prstGeom prst="irregularSeal1">
            <a:avLst/>
          </a:prstGeom>
          <a:solidFill>
            <a:srgbClr val="FF6600"/>
          </a:solidFill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21" name="AutoShape 40"/>
          <p:cNvSpPr>
            <a:spLocks noChangeArrowheads="1"/>
          </p:cNvSpPr>
          <p:nvPr/>
        </p:nvSpPr>
        <p:spPr bwMode="auto">
          <a:xfrm>
            <a:off x="4441025" y="4485587"/>
            <a:ext cx="508707" cy="547078"/>
          </a:xfrm>
          <a:prstGeom prst="irregularSeal1">
            <a:avLst/>
          </a:prstGeom>
          <a:solidFill>
            <a:srgbClr val="FF6600"/>
          </a:solidFill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22" name="Line 32"/>
          <p:cNvSpPr>
            <a:spLocks noChangeShapeType="1"/>
          </p:cNvSpPr>
          <p:nvPr/>
        </p:nvSpPr>
        <p:spPr bwMode="gray">
          <a:xfrm flipV="1">
            <a:off x="3565253" y="3242185"/>
            <a:ext cx="666506" cy="423846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23" name="Line 32"/>
          <p:cNvSpPr>
            <a:spLocks noChangeShapeType="1"/>
          </p:cNvSpPr>
          <p:nvPr/>
        </p:nvSpPr>
        <p:spPr bwMode="gray">
          <a:xfrm>
            <a:off x="3565252" y="3709149"/>
            <a:ext cx="1005164" cy="941489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2138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Other Techniques: Tools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Infected digital photo frames</a:t>
            </a:r>
          </a:p>
          <a:p>
            <a:r>
              <a:rPr lang="en-US" altLang="ko-KR" dirty="0"/>
              <a:t>Infected mobile phones</a:t>
            </a:r>
          </a:p>
          <a:p>
            <a:r>
              <a:rPr lang="en-US" altLang="ko-KR" dirty="0"/>
              <a:t>Bluetooth vulnerabilities</a:t>
            </a:r>
          </a:p>
          <a:p>
            <a:r>
              <a:rPr lang="en-US" altLang="ko-KR" dirty="0"/>
              <a:t>Compromised device drivers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917A-A0FC-4C1D-A82C-ACFA6652F6EB}" type="slidenum">
              <a:rPr lang="ko-KR" altLang="en-US" smtClean="0"/>
              <a:pPr/>
              <a:t>22</a:t>
            </a:fld>
            <a:endParaRPr lang="ko-KR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3016"/>
            <a:ext cx="386715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4089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Command and Control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917A-A0FC-4C1D-A82C-ACFA6652F6EB}" type="slidenum">
              <a:rPr lang="ko-KR" altLang="en-US" smtClean="0"/>
              <a:pPr/>
              <a:t>23</a:t>
            </a:fld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7200" y="111247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218730272" descr="EMB00001a6061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748" y="1463341"/>
            <a:ext cx="6305117" cy="431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8587" y="5779391"/>
            <a:ext cx="7655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Gill Sans MT" panose="020B0502020104020203" pitchFamily="34" charset="0"/>
              </a:rPr>
              <a:t>Illustration of links among </a:t>
            </a:r>
            <a:r>
              <a:rPr lang="en-US" altLang="ko-KR" sz="2000" dirty="0">
                <a:latin typeface="Gill Sans MT" panose="020B0502020104020203" pitchFamily="34" charset="0"/>
              </a:rPr>
              <a:t>SK communications, </a:t>
            </a:r>
            <a:r>
              <a:rPr lang="en-US" altLang="ko-KR" sz="2000" dirty="0" smtClean="0">
                <a:latin typeface="Gill Sans MT" panose="020B0502020104020203" pitchFamily="34" charset="0"/>
              </a:rPr>
              <a:t>RSA, and Night Dragon</a:t>
            </a:r>
            <a:endParaRPr lang="en-US" altLang="ko-KR" sz="20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270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Command and </a:t>
            </a:r>
            <a:r>
              <a:rPr lang="en-US" altLang="ko-KR" dirty="0" smtClean="0"/>
              <a:t>Control : Insights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Uses Specific DNS </a:t>
            </a:r>
            <a:r>
              <a:rPr lang="en-US" altLang="ko-KR" dirty="0" smtClean="0"/>
              <a:t>servers</a:t>
            </a:r>
          </a:p>
          <a:p>
            <a:r>
              <a:rPr lang="en-US" altLang="ko-KR" dirty="0"/>
              <a:t>The TTL of domains</a:t>
            </a:r>
            <a:endParaRPr lang="en-US" altLang="ko-KR" dirty="0" smtClean="0"/>
          </a:p>
          <a:p>
            <a:r>
              <a:rPr lang="en-US" altLang="ko-KR" dirty="0"/>
              <a:t>Communicate with C&amp;C at frequent </a:t>
            </a:r>
            <a:r>
              <a:rPr lang="en-US" altLang="ko-KR" dirty="0" smtClean="0"/>
              <a:t>intervals</a:t>
            </a:r>
          </a:p>
          <a:p>
            <a:r>
              <a:rPr lang="en-US" altLang="ko-KR" dirty="0"/>
              <a:t>Inspection of TCP port 443 traffic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917A-A0FC-4C1D-A82C-ACFA6652F6EB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3084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Data Exfiltration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917A-A0FC-4C1D-A82C-ACFA6652F6EB}" type="slidenum">
              <a:rPr lang="ko-KR" altLang="en-US" smtClean="0"/>
              <a:pPr/>
              <a:t>25</a:t>
            </a:fld>
            <a:endParaRPr lang="ko-KR" altLang="en-US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350966"/>
            <a:ext cx="2381250" cy="2381250"/>
          </a:xfrm>
        </p:spPr>
      </p:pic>
      <p:pic>
        <p:nvPicPr>
          <p:cNvPr id="6" name="그림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50966"/>
            <a:ext cx="1554084" cy="1844377"/>
          </a:xfrm>
          <a:prstGeom prst="rect">
            <a:avLst/>
          </a:prstGeom>
        </p:spPr>
      </p:pic>
      <p:pic>
        <p:nvPicPr>
          <p:cNvPr id="7" name="그림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894" y="1532108"/>
            <a:ext cx="792088" cy="845583"/>
          </a:xfrm>
          <a:prstGeom prst="rect">
            <a:avLst/>
          </a:prstGeom>
        </p:spPr>
      </p:pic>
      <p:pic>
        <p:nvPicPr>
          <p:cNvPr id="8" name="그림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1394095"/>
            <a:ext cx="792088" cy="845583"/>
          </a:xfrm>
          <a:prstGeom prst="rect">
            <a:avLst/>
          </a:prstGeom>
        </p:spPr>
      </p:pic>
      <p:cxnSp>
        <p:nvCxnSpPr>
          <p:cNvPr id="9" name="직선 화살표 연결선 37"/>
          <p:cNvCxnSpPr/>
          <p:nvPr/>
        </p:nvCxnSpPr>
        <p:spPr>
          <a:xfrm>
            <a:off x="2627784" y="2239678"/>
            <a:ext cx="3960440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32328" y="1773396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Gill Sans MT" panose="020B0502020104020203" pitchFamily="34" charset="0"/>
                <a:ea typeface="나눔손글씨 펜"/>
                <a:cs typeface="나눔손글씨 펜"/>
              </a:rPr>
              <a:t>HTTP, FTP</a:t>
            </a:r>
            <a:endParaRPr lang="ko-KR" altLang="en-US" sz="2000" b="1" dirty="0">
              <a:latin typeface="Gill Sans MT" panose="020B0502020104020203" pitchFamily="34" charset="0"/>
              <a:ea typeface="나눔손글씨 펜"/>
              <a:cs typeface="나눔손글씨 펜"/>
            </a:endParaRPr>
          </a:p>
        </p:txBody>
      </p:sp>
      <p:pic>
        <p:nvPicPr>
          <p:cNvPr id="11" name="그림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307" y="2274296"/>
            <a:ext cx="1531888" cy="1051942"/>
          </a:xfrm>
          <a:prstGeom prst="rect">
            <a:avLst/>
          </a:prstGeom>
        </p:spPr>
      </p:pic>
      <p:pic>
        <p:nvPicPr>
          <p:cNvPr id="12" name="그림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92" y="3556310"/>
            <a:ext cx="1219200" cy="1460087"/>
          </a:xfrm>
          <a:prstGeom prst="rect">
            <a:avLst/>
          </a:prstGeom>
        </p:spPr>
      </p:pic>
      <p:pic>
        <p:nvPicPr>
          <p:cNvPr id="13" name="그림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634" y="2452886"/>
            <a:ext cx="1044116" cy="1484914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051" y="4863997"/>
            <a:ext cx="1306050" cy="143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902317" y="1538864"/>
            <a:ext cx="1118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FF0000"/>
                </a:solidFill>
                <a:latin typeface="Gill Sans MT" panose="020B0502020104020203" pitchFamily="34" charset="0"/>
                <a:ea typeface="나눔손글씨 펜"/>
                <a:cs typeface="나눔손글씨 펜"/>
              </a:rPr>
              <a:t>High value asset</a:t>
            </a:r>
            <a:endParaRPr lang="ko-KR" altLang="en-US" sz="2000" b="1" dirty="0">
              <a:solidFill>
                <a:srgbClr val="FF0000"/>
              </a:solidFill>
              <a:latin typeface="Gill Sans MT" panose="020B0502020104020203" pitchFamily="34" charset="0"/>
              <a:ea typeface="나눔손글씨 펜"/>
              <a:cs typeface="나눔손글씨 펜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73982" y="2025286"/>
            <a:ext cx="1607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FF0000"/>
                </a:solidFill>
                <a:latin typeface="Gill Sans MT" panose="020B0502020104020203" pitchFamily="34" charset="0"/>
                <a:ea typeface="나눔손글씨 펜"/>
                <a:cs typeface="나눔손글씨 펜"/>
              </a:rPr>
              <a:t>Attacker’s</a:t>
            </a:r>
            <a:endParaRPr lang="ko-KR" altLang="en-US" sz="2000" b="1" dirty="0">
              <a:solidFill>
                <a:srgbClr val="FF0000"/>
              </a:solidFill>
              <a:latin typeface="Gill Sans MT" panose="020B0502020104020203" pitchFamily="34" charset="0"/>
              <a:ea typeface="나눔손글씨 펜"/>
              <a:cs typeface="나눔손글씨 펜"/>
            </a:endParaRPr>
          </a:p>
        </p:txBody>
      </p:sp>
    </p:spTree>
    <p:extLst>
      <p:ext uri="{BB962C8B-B14F-4D97-AF65-F5344CB8AC3E}">
        <p14:creationId xmlns:p14="http://schemas.microsoft.com/office/powerpoint/2010/main" val="3244492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42 0.01297 L -0.09878 0.159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022E-16 L 2.5E-6 0.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78 0.15903 L -0.09878 0.4090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Case Study : SK Comm. Hack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917A-A0FC-4C1D-A82C-ACFA6652F6EB}" type="slidenum">
              <a:rPr lang="ko-KR" altLang="en-US" smtClean="0"/>
              <a:pPr/>
              <a:t>26</a:t>
            </a:fld>
            <a:endParaRPr lang="ko-KR" altLang="en-US"/>
          </a:p>
        </p:txBody>
      </p:sp>
      <p:grpSp>
        <p:nvGrpSpPr>
          <p:cNvPr id="5" name="그룹 4"/>
          <p:cNvGrpSpPr/>
          <p:nvPr/>
        </p:nvGrpSpPr>
        <p:grpSpPr>
          <a:xfrm>
            <a:off x="4698469" y="1461585"/>
            <a:ext cx="2145183" cy="1349081"/>
            <a:chOff x="3656431" y="1015936"/>
            <a:chExt cx="1106614" cy="887512"/>
          </a:xfrm>
        </p:grpSpPr>
        <p:pic>
          <p:nvPicPr>
            <p:cNvPr id="6" name="Picture 3" descr="C:\Users\Administrator\Desktop\APT Presentation Materials\db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6431" y="1015936"/>
              <a:ext cx="1106614" cy="799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791567" y="1640230"/>
              <a:ext cx="836341" cy="263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 smtClean="0">
                  <a:latin typeface="HY강B" pitchFamily="18" charset="-127"/>
                  <a:ea typeface="HY강B" pitchFamily="18" charset="-127"/>
                  <a:cs typeface="Arial Unicode MS" pitchFamily="50" charset="-127"/>
                </a:rPr>
                <a:t>Database</a:t>
              </a:r>
              <a:endParaRPr lang="ko-KR" altLang="en-US" sz="2000" dirty="0">
                <a:latin typeface="HY강B" pitchFamily="18" charset="-127"/>
                <a:ea typeface="HY강B" pitchFamily="18" charset="-127"/>
                <a:cs typeface="Arial Unicode MS" pitchFamily="50" charset="-127"/>
              </a:endParaRPr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-273385" y="3840303"/>
            <a:ext cx="1987050" cy="2688908"/>
            <a:chOff x="738691" y="2638043"/>
            <a:chExt cx="1064683" cy="1256953"/>
          </a:xfrm>
        </p:grpSpPr>
        <p:pic>
          <p:nvPicPr>
            <p:cNvPr id="9" name="Picture 2" descr="C:\Users\Administrator\Desktop\APT Presentation Materials\attacker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691" y="2638043"/>
              <a:ext cx="1064683" cy="971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902732" y="3541451"/>
              <a:ext cx="784857" cy="353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 smtClean="0">
                  <a:latin typeface="HY강B" pitchFamily="18" charset="-127"/>
                  <a:ea typeface="HY강B" pitchFamily="18" charset="-127"/>
                  <a:cs typeface="Arial Unicode MS" pitchFamily="50" charset="-127"/>
                </a:rPr>
                <a:t>Attacker</a:t>
              </a:r>
              <a:endParaRPr lang="ko-KR" altLang="en-US" sz="2000" dirty="0">
                <a:latin typeface="HY강B" pitchFamily="18" charset="-127"/>
                <a:ea typeface="HY강B" pitchFamily="18" charset="-127"/>
                <a:cs typeface="Arial Unicode MS" pitchFamily="50" charset="-127"/>
              </a:endParaRPr>
            </a:p>
          </p:txBody>
        </p:sp>
      </p:grpSp>
      <p:pic>
        <p:nvPicPr>
          <p:cNvPr id="11" name="그림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578" y="3953004"/>
            <a:ext cx="1314494" cy="19005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65324" y="5831404"/>
            <a:ext cx="2628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err="1" smtClean="0">
                <a:latin typeface="HY강B" pitchFamily="18" charset="-127"/>
                <a:ea typeface="HY강B" pitchFamily="18" charset="-127"/>
                <a:cs typeface="Arial Unicode MS" pitchFamily="50" charset="-127"/>
              </a:rPr>
              <a:t>ALZip</a:t>
            </a:r>
            <a:r>
              <a:rPr lang="en-US" altLang="ko-KR" sz="2000" dirty="0" smtClean="0">
                <a:latin typeface="HY강B" pitchFamily="18" charset="-127"/>
                <a:ea typeface="HY강B" pitchFamily="18" charset="-127"/>
                <a:cs typeface="Arial Unicode MS" pitchFamily="50" charset="-127"/>
              </a:rPr>
              <a:t> Update Server</a:t>
            </a:r>
            <a:endParaRPr lang="ko-KR" altLang="en-US" sz="2000" dirty="0">
              <a:latin typeface="HY강B" pitchFamily="18" charset="-127"/>
              <a:ea typeface="HY강B" pitchFamily="18" charset="-127"/>
              <a:cs typeface="Arial Unicode MS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5065857" y="4613445"/>
            <a:ext cx="2166740" cy="1983317"/>
            <a:chOff x="3737376" y="2153374"/>
            <a:chExt cx="1574805" cy="947847"/>
          </a:xfrm>
        </p:grpSpPr>
        <p:pic>
          <p:nvPicPr>
            <p:cNvPr id="14" name="그림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7901" y="2421171"/>
              <a:ext cx="342032" cy="440967"/>
            </a:xfrm>
            <a:prstGeom prst="rect">
              <a:avLst/>
            </a:prstGeom>
          </p:spPr>
        </p:pic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3676" y="2153374"/>
              <a:ext cx="342032" cy="440967"/>
            </a:xfrm>
            <a:prstGeom prst="rect">
              <a:avLst/>
            </a:prstGeom>
          </p:spPr>
        </p:pic>
        <p:pic>
          <p:nvPicPr>
            <p:cNvPr id="16" name="그림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8322" y="2243721"/>
              <a:ext cx="342032" cy="440967"/>
            </a:xfrm>
            <a:prstGeom prst="rect">
              <a:avLst/>
            </a:prstGeom>
          </p:spPr>
        </p:pic>
        <p:pic>
          <p:nvPicPr>
            <p:cNvPr id="17" name="그림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8060" y="2215131"/>
              <a:ext cx="342032" cy="440967"/>
            </a:xfrm>
            <a:prstGeom prst="rect">
              <a:avLst/>
            </a:prstGeom>
          </p:spPr>
        </p:pic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5228" y="2169607"/>
              <a:ext cx="342032" cy="440967"/>
            </a:xfrm>
            <a:prstGeom prst="rect">
              <a:avLst/>
            </a:prstGeom>
          </p:spPr>
        </p:pic>
        <p:pic>
          <p:nvPicPr>
            <p:cNvPr id="19" name="그림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1309" y="2390090"/>
              <a:ext cx="342032" cy="440967"/>
            </a:xfrm>
            <a:prstGeom prst="rect">
              <a:avLst/>
            </a:prstGeom>
          </p:spPr>
        </p:pic>
        <p:pic>
          <p:nvPicPr>
            <p:cNvPr id="20" name="그림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4369" y="2373857"/>
              <a:ext cx="342032" cy="440967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3737376" y="2762915"/>
              <a:ext cx="1574805" cy="338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 smtClean="0">
                  <a:latin typeface="HY강B" pitchFamily="18" charset="-127"/>
                  <a:ea typeface="HY강B" pitchFamily="18" charset="-127"/>
                  <a:cs typeface="Arial Unicode MS" pitchFamily="50" charset="-127"/>
                </a:rPr>
                <a:t>Non-targeted Computers</a:t>
              </a:r>
              <a:endParaRPr lang="ko-KR" altLang="en-US" sz="2000" dirty="0">
                <a:latin typeface="HY강B" pitchFamily="18" charset="-127"/>
                <a:ea typeface="HY강B" pitchFamily="18" charset="-127"/>
                <a:cs typeface="Arial Unicode MS" pitchFamily="50" charset="-127"/>
              </a:endParaRPr>
            </a:p>
          </p:txBody>
        </p:sp>
      </p:grpSp>
      <p:sp>
        <p:nvSpPr>
          <p:cNvPr id="22" name="AutoShape 40"/>
          <p:cNvSpPr>
            <a:spLocks noChangeArrowheads="1"/>
          </p:cNvSpPr>
          <p:nvPr/>
        </p:nvSpPr>
        <p:spPr bwMode="auto">
          <a:xfrm>
            <a:off x="2152753" y="4806963"/>
            <a:ext cx="372196" cy="270008"/>
          </a:xfrm>
          <a:prstGeom prst="irregularSeal1">
            <a:avLst/>
          </a:prstGeom>
          <a:solidFill>
            <a:srgbClr val="FF6600"/>
          </a:solidFill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grpSp>
        <p:nvGrpSpPr>
          <p:cNvPr id="23" name="그룹 22"/>
          <p:cNvGrpSpPr/>
          <p:nvPr/>
        </p:nvGrpSpPr>
        <p:grpSpPr>
          <a:xfrm>
            <a:off x="7091168" y="4901155"/>
            <a:ext cx="2128253" cy="1607332"/>
            <a:chOff x="6468533" y="1613622"/>
            <a:chExt cx="940075" cy="700339"/>
          </a:xfrm>
        </p:grpSpPr>
        <p:pic>
          <p:nvPicPr>
            <p:cNvPr id="24" name="Picture 8" descr="C:\Users\Administrator\Desktop\APT Presentation Materials\devil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3293" y="1653833"/>
              <a:ext cx="448421" cy="473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그림 24" descr="서버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6229" y="1613622"/>
              <a:ext cx="325966" cy="579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6468533" y="2139627"/>
              <a:ext cx="940075" cy="1743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 smtClean="0">
                  <a:latin typeface="HY강B" pitchFamily="18" charset="-127"/>
                  <a:ea typeface="HY강B" pitchFamily="18" charset="-127"/>
                  <a:cs typeface="Arial Unicode MS" pitchFamily="50" charset="-127"/>
                </a:rPr>
                <a:t>C&amp;C Server</a:t>
              </a:r>
              <a:endParaRPr lang="ko-KR" altLang="en-US" sz="2000" dirty="0">
                <a:latin typeface="HY강B" pitchFamily="18" charset="-127"/>
                <a:ea typeface="HY강B" pitchFamily="18" charset="-127"/>
                <a:cs typeface="Arial Unicode MS" pitchFamily="50" charset="-127"/>
              </a:endParaRPr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7105859" y="1410069"/>
            <a:ext cx="2566135" cy="2114763"/>
            <a:chOff x="6367616" y="1655948"/>
            <a:chExt cx="1224880" cy="853429"/>
          </a:xfrm>
        </p:grpSpPr>
        <p:pic>
          <p:nvPicPr>
            <p:cNvPr id="28" name="Picture 7" descr="C:\Users\Administrator\Desktop\APT Presentation Materials\toolbox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7616" y="1655948"/>
              <a:ext cx="797582" cy="694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6455133" y="2347910"/>
              <a:ext cx="1137363" cy="161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 smtClean="0">
                  <a:latin typeface="HY강B" pitchFamily="18" charset="-127"/>
                  <a:ea typeface="HY강B" pitchFamily="18" charset="-127"/>
                  <a:cs typeface="Arial Unicode MS" pitchFamily="50" charset="-127"/>
                </a:rPr>
                <a:t>Tool box Server</a:t>
              </a:r>
              <a:endParaRPr lang="ko-KR" altLang="en-US" sz="2000" dirty="0">
                <a:latin typeface="HY강B" pitchFamily="18" charset="-127"/>
                <a:ea typeface="HY강B" pitchFamily="18" charset="-127"/>
                <a:cs typeface="Arial Unicode MS" pitchFamily="50" charset="-127"/>
              </a:endParaRPr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836447" y="1240383"/>
            <a:ext cx="1941575" cy="2001786"/>
            <a:chOff x="1803374" y="866948"/>
            <a:chExt cx="961692" cy="999479"/>
          </a:xfrm>
        </p:grpSpPr>
        <p:pic>
          <p:nvPicPr>
            <p:cNvPr id="31" name="Picture 9" descr="C:\Users\Administrator\Desktop\APT Presentation Materials\company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3374" y="866948"/>
              <a:ext cx="961692" cy="961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1803374" y="1666655"/>
              <a:ext cx="836341" cy="199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 err="1" smtClean="0">
                  <a:latin typeface="HY강B" pitchFamily="18" charset="-127"/>
                  <a:ea typeface="HY강B" pitchFamily="18" charset="-127"/>
                  <a:cs typeface="Arial Unicode MS" pitchFamily="50" charset="-127"/>
                </a:rPr>
                <a:t>WayPoint</a:t>
              </a:r>
              <a:endParaRPr lang="ko-KR" altLang="en-US" sz="2000" dirty="0">
                <a:latin typeface="HY강B" pitchFamily="18" charset="-127"/>
                <a:ea typeface="HY강B" pitchFamily="18" charset="-127"/>
                <a:cs typeface="Arial Unicode MS" pitchFamily="50" charset="-127"/>
              </a:endParaRPr>
            </a:p>
          </p:txBody>
        </p:sp>
      </p:grpSp>
      <p:grpSp>
        <p:nvGrpSpPr>
          <p:cNvPr id="33" name="그룹 32"/>
          <p:cNvGrpSpPr/>
          <p:nvPr/>
        </p:nvGrpSpPr>
        <p:grpSpPr>
          <a:xfrm>
            <a:off x="4717147" y="2842065"/>
            <a:ext cx="1584774" cy="1567770"/>
            <a:chOff x="3786237" y="3630115"/>
            <a:chExt cx="1318793" cy="1125464"/>
          </a:xfrm>
        </p:grpSpPr>
        <p:pic>
          <p:nvPicPr>
            <p:cNvPr id="34" name="그림 3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076" y="3630115"/>
              <a:ext cx="361385" cy="371671"/>
            </a:xfrm>
            <a:prstGeom prst="rect">
              <a:avLst/>
            </a:prstGeom>
          </p:spPr>
        </p:pic>
        <p:pic>
          <p:nvPicPr>
            <p:cNvPr id="35" name="그림 3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5818" y="3739754"/>
              <a:ext cx="361385" cy="371671"/>
            </a:xfrm>
            <a:prstGeom prst="rect">
              <a:avLst/>
            </a:prstGeom>
          </p:spPr>
        </p:pic>
        <p:pic>
          <p:nvPicPr>
            <p:cNvPr id="36" name="그림 3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4433" y="3753750"/>
              <a:ext cx="361385" cy="371671"/>
            </a:xfrm>
            <a:prstGeom prst="rect">
              <a:avLst/>
            </a:prstGeom>
          </p:spPr>
        </p:pic>
        <p:pic>
          <p:nvPicPr>
            <p:cNvPr id="37" name="그림 3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5126" y="3836262"/>
              <a:ext cx="361385" cy="371671"/>
            </a:xfrm>
            <a:prstGeom prst="rect">
              <a:avLst/>
            </a:prstGeom>
          </p:spPr>
        </p:pic>
        <p:pic>
          <p:nvPicPr>
            <p:cNvPr id="38" name="그림 3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2984" y="3939586"/>
              <a:ext cx="361385" cy="371671"/>
            </a:xfrm>
            <a:prstGeom prst="rect">
              <a:avLst/>
            </a:prstGeom>
          </p:spPr>
        </p:pic>
        <p:pic>
          <p:nvPicPr>
            <p:cNvPr id="39" name="그림 3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3341" y="3870129"/>
              <a:ext cx="361385" cy="371671"/>
            </a:xfrm>
            <a:prstGeom prst="rect">
              <a:avLst/>
            </a:prstGeom>
          </p:spPr>
        </p:pic>
        <p:pic>
          <p:nvPicPr>
            <p:cNvPr id="40" name="그림 3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5126" y="4055964"/>
              <a:ext cx="361385" cy="371671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3786237" y="4247405"/>
              <a:ext cx="1318793" cy="508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 smtClean="0">
                  <a:latin typeface="HY강B" pitchFamily="18" charset="-127"/>
                  <a:ea typeface="HY강B" pitchFamily="18" charset="-127"/>
                  <a:cs typeface="Arial Unicode MS" pitchFamily="50" charset="-127"/>
                </a:rPr>
                <a:t>Targeted Computers</a:t>
              </a:r>
              <a:endParaRPr lang="ko-KR" altLang="en-US" sz="2000" dirty="0">
                <a:latin typeface="HY강B" pitchFamily="18" charset="-127"/>
                <a:ea typeface="HY강B" pitchFamily="18" charset="-127"/>
                <a:cs typeface="Arial Unicode MS" pitchFamily="50" charset="-127"/>
              </a:endParaRPr>
            </a:p>
          </p:txBody>
        </p:sp>
      </p:grpSp>
      <p:sp>
        <p:nvSpPr>
          <p:cNvPr id="42" name="AutoShape 40"/>
          <p:cNvSpPr>
            <a:spLocks noChangeArrowheads="1"/>
          </p:cNvSpPr>
          <p:nvPr/>
        </p:nvSpPr>
        <p:spPr bwMode="auto">
          <a:xfrm>
            <a:off x="4677988" y="3185879"/>
            <a:ext cx="447262" cy="376121"/>
          </a:xfrm>
          <a:prstGeom prst="irregularSeal1">
            <a:avLst/>
          </a:prstGeom>
          <a:solidFill>
            <a:srgbClr val="FF6600"/>
          </a:solidFill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43" name="Line 32"/>
          <p:cNvSpPr>
            <a:spLocks noChangeShapeType="1"/>
          </p:cNvSpPr>
          <p:nvPr/>
        </p:nvSpPr>
        <p:spPr bwMode="gray">
          <a:xfrm>
            <a:off x="1280991" y="4938646"/>
            <a:ext cx="965413" cy="3321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44" name="Line 32"/>
          <p:cNvSpPr>
            <a:spLocks noChangeShapeType="1"/>
          </p:cNvSpPr>
          <p:nvPr/>
        </p:nvSpPr>
        <p:spPr bwMode="gray">
          <a:xfrm flipV="1">
            <a:off x="3431434" y="3350852"/>
            <a:ext cx="1354759" cy="1019674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45" name="Line 32"/>
          <p:cNvSpPr>
            <a:spLocks noChangeShapeType="1"/>
          </p:cNvSpPr>
          <p:nvPr/>
        </p:nvSpPr>
        <p:spPr bwMode="gray">
          <a:xfrm rot="20056115">
            <a:off x="3553986" y="4637351"/>
            <a:ext cx="1681050" cy="1346655"/>
          </a:xfrm>
          <a:prstGeom prst="line">
            <a:avLst/>
          </a:prstGeom>
          <a:noFill/>
          <a:ln w="381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46" name="Line 32"/>
          <p:cNvSpPr>
            <a:spLocks noChangeShapeType="1"/>
          </p:cNvSpPr>
          <p:nvPr/>
        </p:nvSpPr>
        <p:spPr bwMode="gray">
          <a:xfrm>
            <a:off x="5903058" y="3980564"/>
            <a:ext cx="1493562" cy="1094229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47" name="Line 32"/>
          <p:cNvSpPr>
            <a:spLocks noChangeShapeType="1"/>
          </p:cNvSpPr>
          <p:nvPr/>
        </p:nvSpPr>
        <p:spPr bwMode="gray">
          <a:xfrm flipV="1">
            <a:off x="5903057" y="2800097"/>
            <a:ext cx="1329540" cy="869987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48" name="Line 32"/>
          <p:cNvSpPr>
            <a:spLocks noChangeShapeType="1"/>
          </p:cNvSpPr>
          <p:nvPr/>
        </p:nvSpPr>
        <p:spPr bwMode="gray">
          <a:xfrm flipV="1">
            <a:off x="5414448" y="2676988"/>
            <a:ext cx="265513" cy="732485"/>
          </a:xfrm>
          <a:prstGeom prst="line">
            <a:avLst/>
          </a:prstGeom>
          <a:noFill/>
          <a:ln w="38100">
            <a:solidFill>
              <a:srgbClr val="00206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49" name="왼쪽 화살표 48"/>
          <p:cNvSpPr/>
          <p:nvPr/>
        </p:nvSpPr>
        <p:spPr>
          <a:xfrm>
            <a:off x="2210635" y="1833234"/>
            <a:ext cx="2487834" cy="1008825"/>
          </a:xfrm>
          <a:prstGeom prst="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</a:rPr>
              <a:t>1010010110101000011100010000..</a:t>
            </a:r>
            <a:endParaRPr lang="ko-KR" altLang="en-US" b="1" dirty="0">
              <a:solidFill>
                <a:srgbClr val="FF0000"/>
              </a:solidFill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280991" y="4584703"/>
            <a:ext cx="946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HY강B" pitchFamily="18" charset="-127"/>
                <a:ea typeface="HY강B" pitchFamily="18" charset="-127"/>
                <a:cs typeface="Arial Unicode MS" pitchFamily="50" charset="-127"/>
              </a:rPr>
              <a:t>Gain Access</a:t>
            </a:r>
            <a:endParaRPr lang="ko-KR" altLang="en-US" sz="2000" dirty="0">
              <a:latin typeface="HY강B" pitchFamily="18" charset="-127"/>
              <a:ea typeface="HY강B" pitchFamily="18" charset="-127"/>
              <a:cs typeface="Arial Unicode MS" pitchFamily="50" charset="-127"/>
            </a:endParaRPr>
          </a:p>
        </p:txBody>
      </p:sp>
      <p:sp>
        <p:nvSpPr>
          <p:cNvPr id="51" name="TextBox 50"/>
          <p:cNvSpPr txBox="1"/>
          <p:nvPr/>
        </p:nvSpPr>
        <p:spPr>
          <a:xfrm rot="791484">
            <a:off x="3830600" y="4989758"/>
            <a:ext cx="1637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HY강B" pitchFamily="18" charset="-127"/>
                <a:ea typeface="HY강B" pitchFamily="18" charset="-127"/>
                <a:cs typeface="Arial Unicode MS" pitchFamily="50" charset="-127"/>
              </a:rPr>
              <a:t>Legitimate</a:t>
            </a:r>
          </a:p>
          <a:p>
            <a:r>
              <a:rPr lang="en-US" altLang="ko-KR" sz="2000" dirty="0" smtClean="0">
                <a:latin typeface="HY강B" pitchFamily="18" charset="-127"/>
                <a:ea typeface="HY강B" pitchFamily="18" charset="-127"/>
                <a:cs typeface="Arial Unicode MS" pitchFamily="50" charset="-127"/>
              </a:rPr>
              <a:t>Update</a:t>
            </a:r>
            <a:endParaRPr lang="ko-KR" altLang="en-US" sz="2000" dirty="0">
              <a:latin typeface="HY강B" pitchFamily="18" charset="-127"/>
              <a:ea typeface="HY강B" pitchFamily="18" charset="-127"/>
              <a:cs typeface="Arial Unicode MS" pitchFamily="50" charset="-127"/>
            </a:endParaRPr>
          </a:p>
        </p:txBody>
      </p:sp>
      <p:sp>
        <p:nvSpPr>
          <p:cNvPr id="52" name="TextBox 51"/>
          <p:cNvSpPr txBox="1"/>
          <p:nvPr/>
        </p:nvSpPr>
        <p:spPr>
          <a:xfrm rot="19377986">
            <a:off x="3448906" y="3492808"/>
            <a:ext cx="1318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HY강B" pitchFamily="18" charset="-127"/>
                <a:ea typeface="HY강B" pitchFamily="18" charset="-127"/>
                <a:cs typeface="Arial Unicode MS" pitchFamily="50" charset="-127"/>
              </a:rPr>
              <a:t>Malicious Update</a:t>
            </a:r>
            <a:endParaRPr lang="ko-KR" altLang="en-US" sz="2000" dirty="0">
              <a:latin typeface="HY강B" pitchFamily="18" charset="-127"/>
              <a:ea typeface="HY강B" pitchFamily="18" charset="-127"/>
              <a:cs typeface="Arial Unicode MS" pitchFamily="50" charset="-127"/>
            </a:endParaRPr>
          </a:p>
        </p:txBody>
      </p:sp>
      <p:sp>
        <p:nvSpPr>
          <p:cNvPr id="53" name="TextBox 52"/>
          <p:cNvSpPr txBox="1"/>
          <p:nvPr/>
        </p:nvSpPr>
        <p:spPr>
          <a:xfrm rot="19657539">
            <a:off x="5991485" y="2695209"/>
            <a:ext cx="1631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HY강B" pitchFamily="18" charset="-127"/>
                <a:ea typeface="HY강B" pitchFamily="18" charset="-127"/>
                <a:cs typeface="Arial Unicode MS" pitchFamily="50" charset="-127"/>
              </a:rPr>
              <a:t>Tool</a:t>
            </a:r>
          </a:p>
          <a:p>
            <a:r>
              <a:rPr lang="en-US" altLang="ko-KR" sz="2000" dirty="0" smtClean="0">
                <a:latin typeface="HY강B" pitchFamily="18" charset="-127"/>
                <a:ea typeface="HY강B" pitchFamily="18" charset="-127"/>
                <a:cs typeface="Arial Unicode MS" pitchFamily="50" charset="-127"/>
              </a:rPr>
              <a:t>Downloading</a:t>
            </a:r>
            <a:endParaRPr lang="ko-KR" altLang="en-US" sz="2000" dirty="0">
              <a:latin typeface="HY강B" pitchFamily="18" charset="-127"/>
              <a:ea typeface="HY강B" pitchFamily="18" charset="-127"/>
              <a:cs typeface="Arial Unicode MS" pitchFamily="50" charset="-127"/>
            </a:endParaRPr>
          </a:p>
        </p:txBody>
      </p:sp>
      <p:sp>
        <p:nvSpPr>
          <p:cNvPr id="54" name="TextBox 53"/>
          <p:cNvSpPr txBox="1"/>
          <p:nvPr/>
        </p:nvSpPr>
        <p:spPr>
          <a:xfrm rot="2136636">
            <a:off x="5830076" y="4334483"/>
            <a:ext cx="219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HY강B" pitchFamily="18" charset="-127"/>
                <a:ea typeface="HY강B" pitchFamily="18" charset="-127"/>
                <a:cs typeface="Arial Unicode MS" pitchFamily="50" charset="-127"/>
              </a:rPr>
              <a:t>C&amp;C</a:t>
            </a:r>
          </a:p>
          <a:p>
            <a:r>
              <a:rPr lang="en-US" altLang="ko-KR" sz="2000" dirty="0" smtClean="0">
                <a:latin typeface="HY강B" pitchFamily="18" charset="-127"/>
                <a:ea typeface="HY강B" pitchFamily="18" charset="-127"/>
                <a:cs typeface="Arial Unicode MS" pitchFamily="50" charset="-127"/>
              </a:rPr>
              <a:t>Communication</a:t>
            </a:r>
            <a:endParaRPr lang="ko-KR" altLang="en-US" sz="2000" dirty="0">
              <a:latin typeface="HY강B" pitchFamily="18" charset="-127"/>
              <a:ea typeface="HY강B" pitchFamily="18" charset="-127"/>
              <a:cs typeface="Arial Unicode MS" pitchFamily="50" charset="-127"/>
            </a:endParaRPr>
          </a:p>
        </p:txBody>
      </p:sp>
      <p:sp>
        <p:nvSpPr>
          <p:cNvPr id="55" name="왼쪽 화살표 54"/>
          <p:cNvSpPr/>
          <p:nvPr/>
        </p:nvSpPr>
        <p:spPr>
          <a:xfrm rot="16200000">
            <a:off x="841562" y="2972287"/>
            <a:ext cx="1188037" cy="1640693"/>
          </a:xfrm>
          <a:prstGeom prst="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</a:rPr>
              <a:t>10100101101010..</a:t>
            </a:r>
            <a:endParaRPr lang="ko-KR" altLang="en-US" b="1" dirty="0">
              <a:solidFill>
                <a:srgbClr val="FF0000"/>
              </a:solidFill>
              <a:latin typeface="HY동녘B" pitchFamily="18" charset="-127"/>
              <a:ea typeface="HY동녘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14676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/>
      <p:bldP spid="51" grpId="0"/>
      <p:bldP spid="52" grpId="0"/>
      <p:bldP spid="53" grpId="0"/>
      <p:bldP spid="54" grpId="0"/>
      <p:bldP spid="5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Reconnaissance &amp; Preparation (1/2)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906351" y="1074867"/>
            <a:ext cx="6780449" cy="4709120"/>
          </a:xfrm>
        </p:spPr>
        <p:txBody>
          <a:bodyPr>
            <a:normAutofit fontScale="92500" lnSpcReduction="20000"/>
          </a:bodyPr>
          <a:lstStyle/>
          <a:p>
            <a:endParaRPr lang="en-US" altLang="ko-KR" dirty="0"/>
          </a:p>
          <a:p>
            <a:r>
              <a:rPr lang="en-US" altLang="ko-KR" dirty="0"/>
              <a:t>C&amp;C Server</a:t>
            </a:r>
          </a:p>
          <a:p>
            <a:pPr lvl="1"/>
            <a:r>
              <a:rPr lang="en-US" altLang="ko-KR" dirty="0"/>
              <a:t>Registering the domain ‘alyac.org’</a:t>
            </a:r>
          </a:p>
          <a:p>
            <a:pPr lvl="1"/>
            <a:r>
              <a:rPr lang="en-US" altLang="ko-KR" dirty="0"/>
              <a:t>At attack time, a Korean IP  was used</a:t>
            </a:r>
          </a:p>
          <a:p>
            <a:pPr lvl="1"/>
            <a:r>
              <a:rPr lang="en-US" altLang="ko-KR" dirty="0"/>
              <a:t>Time-To-Live(TTL) = 30 minutes</a:t>
            </a:r>
          </a:p>
          <a:p>
            <a:pPr lvl="1"/>
            <a:endParaRPr lang="en-US" altLang="ko-KR" dirty="0"/>
          </a:p>
          <a:p>
            <a:r>
              <a:rPr lang="en-US" altLang="ko-KR" dirty="0"/>
              <a:t>Tool box server</a:t>
            </a:r>
          </a:p>
          <a:p>
            <a:pPr lvl="1"/>
            <a:r>
              <a:rPr lang="en-US" altLang="ko-KR" dirty="0"/>
              <a:t>A large Taiwanese publishing company website</a:t>
            </a:r>
          </a:p>
          <a:p>
            <a:pPr lvl="1"/>
            <a:r>
              <a:rPr lang="en-US" altLang="ko-KR" dirty="0"/>
              <a:t>Webserver was used to download malwares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917A-A0FC-4C1D-A82C-ACFA6652F6EB}" type="slidenum">
              <a:rPr lang="ko-KR" altLang="en-US" smtClean="0"/>
              <a:pPr/>
              <a:t>27</a:t>
            </a:fld>
            <a:endParaRPr lang="ko-KR" altLang="en-US"/>
          </a:p>
        </p:txBody>
      </p:sp>
      <p:pic>
        <p:nvPicPr>
          <p:cNvPr id="8" name="Picture 8" descr="C:\Users\Administrator\Desktop\APT Presentation Materials\devi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790" y="2049041"/>
            <a:ext cx="797284" cy="84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그림 24" descr="서버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15" y="2008830"/>
            <a:ext cx="579561" cy="103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C:\Users\Administrator\Desktop\APT Presentation Materials\toolbo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15" y="3940967"/>
            <a:ext cx="1355893" cy="102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999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Reconnaissance &amp; Preparation (2/2)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917A-A0FC-4C1D-A82C-ACFA6652F6EB}" type="slidenum">
              <a:rPr lang="ko-KR" altLang="en-US" smtClean="0"/>
              <a:pPr/>
              <a:t>28</a:t>
            </a:fld>
            <a:endParaRPr lang="ko-KR" altLang="en-US"/>
          </a:p>
        </p:txBody>
      </p:sp>
      <p:grpSp>
        <p:nvGrpSpPr>
          <p:cNvPr id="5" name="그룹 11"/>
          <p:cNvGrpSpPr/>
          <p:nvPr/>
        </p:nvGrpSpPr>
        <p:grpSpPr>
          <a:xfrm>
            <a:off x="159488" y="1628751"/>
            <a:ext cx="2758013" cy="1877343"/>
            <a:chOff x="738691" y="2638043"/>
            <a:chExt cx="1064683" cy="1450252"/>
          </a:xfrm>
        </p:grpSpPr>
        <p:pic>
          <p:nvPicPr>
            <p:cNvPr id="6" name="Picture 2" descr="C:\Users\Administrator\Desktop\APT Presentation Materials\attacker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691" y="2638043"/>
              <a:ext cx="1064683" cy="971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962753" y="3541451"/>
              <a:ext cx="736600" cy="546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 smtClean="0">
                  <a:latin typeface="Gill Sans MT" panose="020B0502020104020203" pitchFamily="34" charset="0"/>
                  <a:ea typeface="나눔손글씨 펜"/>
                  <a:cs typeface="나눔손글씨 펜"/>
                </a:rPr>
                <a:t>Attacker from</a:t>
              </a:r>
            </a:p>
            <a:p>
              <a:r>
                <a:rPr lang="en-US" altLang="ko-KR" sz="2000" dirty="0" smtClean="0">
                  <a:latin typeface="Gill Sans MT" panose="020B0502020104020203" pitchFamily="34" charset="0"/>
                  <a:ea typeface="나눔손글씨 펜"/>
                  <a:cs typeface="나눔손글씨 펜"/>
                </a:rPr>
                <a:t>a Chinese IP</a:t>
              </a:r>
              <a:endParaRPr lang="ko-KR" altLang="en-US" sz="2000" dirty="0">
                <a:latin typeface="Gill Sans MT" panose="020B0502020104020203" pitchFamily="34" charset="0"/>
                <a:ea typeface="나눔손글씨 펜"/>
                <a:cs typeface="나눔손글씨 펜"/>
              </a:endParaRPr>
            </a:p>
          </p:txBody>
        </p:sp>
      </p:grpSp>
      <p:pic>
        <p:nvPicPr>
          <p:cNvPr id="8" name="그림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971" y="1599456"/>
            <a:ext cx="1456660" cy="20760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26379" y="3700174"/>
            <a:ext cx="2466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err="1" smtClean="0">
                <a:latin typeface="Gill Sans MT" panose="020B0502020104020203" pitchFamily="34" charset="0"/>
                <a:ea typeface="나눔손글씨 펜"/>
                <a:cs typeface="나눔손글씨 펜"/>
              </a:rPr>
              <a:t>ALZip</a:t>
            </a:r>
            <a:r>
              <a:rPr lang="en-US" altLang="ko-KR" sz="2000" dirty="0" smtClean="0">
                <a:latin typeface="Gill Sans MT" panose="020B0502020104020203" pitchFamily="34" charset="0"/>
                <a:ea typeface="나눔손글씨 펜"/>
                <a:cs typeface="나눔손글씨 펜"/>
              </a:rPr>
              <a:t> Update Server</a:t>
            </a:r>
            <a:endParaRPr lang="ko-KR" altLang="en-US" sz="2000" dirty="0">
              <a:latin typeface="Gill Sans MT" panose="020B0502020104020203" pitchFamily="34" charset="0"/>
              <a:ea typeface="나눔손글씨 펜"/>
              <a:cs typeface="나눔손글씨 펜"/>
            </a:endParaRPr>
          </a:p>
        </p:txBody>
      </p:sp>
      <p:sp>
        <p:nvSpPr>
          <p:cNvPr id="10" name="AutoShape 40"/>
          <p:cNvSpPr>
            <a:spLocks noChangeArrowheads="1"/>
          </p:cNvSpPr>
          <p:nvPr/>
        </p:nvSpPr>
        <p:spPr bwMode="auto">
          <a:xfrm>
            <a:off x="6749971" y="2122319"/>
            <a:ext cx="372196" cy="270008"/>
          </a:xfrm>
          <a:prstGeom prst="irregularSeal1">
            <a:avLst/>
          </a:prstGeom>
          <a:solidFill>
            <a:srgbClr val="FF6600"/>
          </a:solidFill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>
              <a:latin typeface="나눔손글씨 펜"/>
              <a:ea typeface="나눔손글씨 펜"/>
              <a:cs typeface="나눔손글씨 펜"/>
            </a:endParaRPr>
          </a:p>
        </p:txBody>
      </p:sp>
      <p:sp>
        <p:nvSpPr>
          <p:cNvPr id="11" name="Line 32"/>
          <p:cNvSpPr>
            <a:spLocks noChangeShapeType="1"/>
          </p:cNvSpPr>
          <p:nvPr/>
        </p:nvSpPr>
        <p:spPr bwMode="gray">
          <a:xfrm>
            <a:off x="2556138" y="2257324"/>
            <a:ext cx="4226695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>
              <a:latin typeface="나눔손글씨 펜"/>
              <a:ea typeface="나눔손글씨 펜"/>
              <a:cs typeface="나눔손글씨 펜"/>
            </a:endParaRPr>
          </a:p>
        </p:txBody>
      </p:sp>
      <p:sp>
        <p:nvSpPr>
          <p:cNvPr id="12" name="직사각형 47"/>
          <p:cNvSpPr/>
          <p:nvPr/>
        </p:nvSpPr>
        <p:spPr>
          <a:xfrm>
            <a:off x="2996093" y="1811931"/>
            <a:ext cx="3419696" cy="896835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sz="2400" dirty="0" smtClean="0">
                <a:solidFill>
                  <a:srgbClr val="FF6600"/>
                </a:solidFill>
                <a:latin typeface="Gill Sans MT" panose="020B0502020104020203" pitchFamily="34" charset="0"/>
                <a:ea typeface="나눔손글씨 펜"/>
                <a:cs typeface="나눔손글씨 펜"/>
              </a:rPr>
              <a:t>Gained access</a:t>
            </a:r>
          </a:p>
          <a:p>
            <a:r>
              <a:rPr lang="en-US" altLang="ko-KR" sz="2400" dirty="0" smtClean="0">
                <a:solidFill>
                  <a:srgbClr val="FF6600"/>
                </a:solidFill>
                <a:latin typeface="Gill Sans MT" panose="020B0502020104020203" pitchFamily="34" charset="0"/>
                <a:ea typeface="나눔손글씨 펜"/>
                <a:cs typeface="나눔손글씨 펜"/>
              </a:rPr>
              <a:t>Uploaded instructions</a:t>
            </a:r>
          </a:p>
        </p:txBody>
      </p:sp>
      <p:grpSp>
        <p:nvGrpSpPr>
          <p:cNvPr id="13" name="그룹 96"/>
          <p:cNvGrpSpPr/>
          <p:nvPr/>
        </p:nvGrpSpPr>
        <p:grpSpPr>
          <a:xfrm>
            <a:off x="6869544" y="3900339"/>
            <a:ext cx="2166740" cy="1983317"/>
            <a:chOff x="3737376" y="2153374"/>
            <a:chExt cx="1574805" cy="947847"/>
          </a:xfrm>
        </p:grpSpPr>
        <p:pic>
          <p:nvPicPr>
            <p:cNvPr id="14" name="그림 9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7901" y="2421171"/>
              <a:ext cx="342032" cy="440967"/>
            </a:xfrm>
            <a:prstGeom prst="rect">
              <a:avLst/>
            </a:prstGeom>
          </p:spPr>
        </p:pic>
        <p:pic>
          <p:nvPicPr>
            <p:cNvPr id="15" name="그림 9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3676" y="2153374"/>
              <a:ext cx="342032" cy="440967"/>
            </a:xfrm>
            <a:prstGeom prst="rect">
              <a:avLst/>
            </a:prstGeom>
          </p:spPr>
        </p:pic>
        <p:pic>
          <p:nvPicPr>
            <p:cNvPr id="16" name="그림 9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8322" y="2243721"/>
              <a:ext cx="342032" cy="440967"/>
            </a:xfrm>
            <a:prstGeom prst="rect">
              <a:avLst/>
            </a:prstGeom>
          </p:spPr>
        </p:pic>
        <p:pic>
          <p:nvPicPr>
            <p:cNvPr id="17" name="그림 10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8060" y="2215131"/>
              <a:ext cx="342032" cy="440967"/>
            </a:xfrm>
            <a:prstGeom prst="rect">
              <a:avLst/>
            </a:prstGeom>
          </p:spPr>
        </p:pic>
        <p:pic>
          <p:nvPicPr>
            <p:cNvPr id="18" name="그림 10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5228" y="2169607"/>
              <a:ext cx="342032" cy="440967"/>
            </a:xfrm>
            <a:prstGeom prst="rect">
              <a:avLst/>
            </a:prstGeom>
          </p:spPr>
        </p:pic>
        <p:pic>
          <p:nvPicPr>
            <p:cNvPr id="19" name="그림 10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1309" y="2390090"/>
              <a:ext cx="342032" cy="440967"/>
            </a:xfrm>
            <a:prstGeom prst="rect">
              <a:avLst/>
            </a:prstGeom>
          </p:spPr>
        </p:pic>
        <p:pic>
          <p:nvPicPr>
            <p:cNvPr id="20" name="그림 10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4369" y="2373857"/>
              <a:ext cx="342032" cy="440967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3737376" y="2762915"/>
              <a:ext cx="1574805" cy="338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 smtClean="0">
                  <a:latin typeface="Gill Sans MT" panose="020B0502020104020203" pitchFamily="34" charset="0"/>
                  <a:ea typeface="나눔손글씨 펜"/>
                  <a:cs typeface="나눔손글씨 펜"/>
                </a:rPr>
                <a:t>Non-targeted Computers</a:t>
              </a:r>
              <a:endParaRPr lang="ko-KR" altLang="en-US" sz="2000" dirty="0">
                <a:latin typeface="Gill Sans MT" panose="020B0502020104020203" pitchFamily="34" charset="0"/>
                <a:ea typeface="나눔손글씨 펜"/>
                <a:cs typeface="나눔손글씨 펜"/>
              </a:endParaRPr>
            </a:p>
          </p:txBody>
        </p:sp>
      </p:grpSp>
      <p:grpSp>
        <p:nvGrpSpPr>
          <p:cNvPr id="22" name="그룹 106"/>
          <p:cNvGrpSpPr/>
          <p:nvPr/>
        </p:nvGrpSpPr>
        <p:grpSpPr>
          <a:xfrm>
            <a:off x="452598" y="4071111"/>
            <a:ext cx="1584774" cy="1716627"/>
            <a:chOff x="3786237" y="3630115"/>
            <a:chExt cx="1318793" cy="1232325"/>
          </a:xfrm>
        </p:grpSpPr>
        <p:pic>
          <p:nvPicPr>
            <p:cNvPr id="23" name="그림 10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076" y="3630115"/>
              <a:ext cx="361385" cy="371671"/>
            </a:xfrm>
            <a:prstGeom prst="rect">
              <a:avLst/>
            </a:prstGeom>
          </p:spPr>
        </p:pic>
        <p:pic>
          <p:nvPicPr>
            <p:cNvPr id="24" name="그림 10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5818" y="3739754"/>
              <a:ext cx="361385" cy="371671"/>
            </a:xfrm>
            <a:prstGeom prst="rect">
              <a:avLst/>
            </a:prstGeom>
          </p:spPr>
        </p:pic>
        <p:pic>
          <p:nvPicPr>
            <p:cNvPr id="25" name="그림 1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4433" y="3753750"/>
              <a:ext cx="361385" cy="371671"/>
            </a:xfrm>
            <a:prstGeom prst="rect">
              <a:avLst/>
            </a:prstGeom>
          </p:spPr>
        </p:pic>
        <p:pic>
          <p:nvPicPr>
            <p:cNvPr id="26" name="그림 1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5126" y="3836262"/>
              <a:ext cx="361385" cy="371671"/>
            </a:xfrm>
            <a:prstGeom prst="rect">
              <a:avLst/>
            </a:prstGeom>
          </p:spPr>
        </p:pic>
        <p:pic>
          <p:nvPicPr>
            <p:cNvPr id="27" name="그림 1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2984" y="3939586"/>
              <a:ext cx="361385" cy="371671"/>
            </a:xfrm>
            <a:prstGeom prst="rect">
              <a:avLst/>
            </a:prstGeom>
          </p:spPr>
        </p:pic>
        <p:pic>
          <p:nvPicPr>
            <p:cNvPr id="28" name="그림 1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3341" y="3870129"/>
              <a:ext cx="361385" cy="371671"/>
            </a:xfrm>
            <a:prstGeom prst="rect">
              <a:avLst/>
            </a:prstGeom>
          </p:spPr>
        </p:pic>
        <p:pic>
          <p:nvPicPr>
            <p:cNvPr id="29" name="그림 1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5126" y="4055964"/>
              <a:ext cx="361385" cy="371671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3786237" y="4354266"/>
              <a:ext cx="1318793" cy="508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 smtClean="0">
                  <a:latin typeface="Gill Sans MT" panose="020B0502020104020203" pitchFamily="34" charset="0"/>
                  <a:ea typeface="나눔손글씨 펜"/>
                  <a:cs typeface="나눔손글씨 펜"/>
                </a:rPr>
                <a:t>Targeted Computers</a:t>
              </a:r>
              <a:endParaRPr lang="ko-KR" altLang="en-US" sz="2000" dirty="0">
                <a:latin typeface="Gill Sans MT" panose="020B0502020104020203" pitchFamily="34" charset="0"/>
                <a:ea typeface="나눔손글씨 펜"/>
                <a:cs typeface="나눔손글씨 펜"/>
              </a:endParaRPr>
            </a:p>
          </p:txBody>
        </p:sp>
      </p:grpSp>
      <p:sp>
        <p:nvSpPr>
          <p:cNvPr id="31" name="직사각형 116"/>
          <p:cNvSpPr/>
          <p:nvPr/>
        </p:nvSpPr>
        <p:spPr>
          <a:xfrm>
            <a:off x="2884698" y="4488608"/>
            <a:ext cx="3649599" cy="8678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003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altLang="ko-KR" sz="2400" dirty="0" smtClean="0">
                <a:solidFill>
                  <a:srgbClr val="3366FF"/>
                </a:solidFill>
                <a:latin typeface="Gill Sans MT" panose="020B0502020104020203" pitchFamily="34" charset="0"/>
                <a:ea typeface="나눔손글씨 펜"/>
                <a:cs typeface="나눔손글씨 펜"/>
              </a:rPr>
              <a:t>SK Comm. Info. was gained</a:t>
            </a:r>
          </a:p>
          <a:p>
            <a:r>
              <a:rPr lang="en-US" altLang="ko-KR" sz="2400" dirty="0" smtClean="0">
                <a:solidFill>
                  <a:srgbClr val="3366FF"/>
                </a:solidFill>
                <a:latin typeface="Gill Sans MT" panose="020B0502020104020203" pitchFamily="34" charset="0"/>
                <a:ea typeface="나눔손글씨 펜"/>
                <a:cs typeface="나눔손글씨 펜"/>
              </a:rPr>
              <a:t>to distinguish target</a:t>
            </a:r>
            <a:endParaRPr lang="ko-KR" altLang="en-US" sz="2400" dirty="0">
              <a:solidFill>
                <a:srgbClr val="3366FF"/>
              </a:solidFill>
              <a:latin typeface="Gill Sans MT" panose="020B0502020104020203" pitchFamily="34" charset="0"/>
              <a:ea typeface="나눔손글씨 펜"/>
              <a:cs typeface="나눔손글씨 펜"/>
            </a:endParaRPr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gray">
          <a:xfrm flipV="1">
            <a:off x="2033309" y="4923188"/>
            <a:ext cx="5088858" cy="0"/>
          </a:xfrm>
          <a:prstGeom prst="line">
            <a:avLst/>
          </a:prstGeom>
          <a:noFill/>
          <a:ln w="38100">
            <a:solidFill>
              <a:srgbClr val="0070C0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>
              <a:latin typeface="나눔손글씨 펜"/>
              <a:ea typeface="나눔손글씨 펜"/>
              <a:cs typeface="나눔손글씨 펜"/>
            </a:endParaRPr>
          </a:p>
        </p:txBody>
      </p:sp>
    </p:spTree>
    <p:extLst>
      <p:ext uri="{BB962C8B-B14F-4D97-AF65-F5344CB8AC3E}">
        <p14:creationId xmlns:p14="http://schemas.microsoft.com/office/powerpoint/2010/main" val="459759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31" grpId="0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b="1" dirty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 </a:t>
            </a:r>
            <a:r>
              <a:rPr lang="en-US" sz="3200" dirty="0" smtClean="0"/>
              <a:t>Contribution</a:t>
            </a:r>
          </a:p>
          <a:p>
            <a:pPr lvl="1"/>
            <a:r>
              <a:rPr lang="en-US" sz="2800" dirty="0"/>
              <a:t>Systematic framework for evaluating the </a:t>
            </a:r>
            <a:r>
              <a:rPr lang="en-US" sz="2800" dirty="0" err="1"/>
              <a:t>evadability</a:t>
            </a:r>
            <a:r>
              <a:rPr lang="en-US" sz="2800" dirty="0"/>
              <a:t>  of botnet detection </a:t>
            </a:r>
            <a:r>
              <a:rPr lang="en-US" sz="2800" dirty="0" smtClean="0"/>
              <a:t>methods</a:t>
            </a:r>
          </a:p>
          <a:p>
            <a:pPr lvl="2"/>
            <a:r>
              <a:rPr lang="en-US" sz="2400" dirty="0" smtClean="0"/>
              <a:t>Quantifying </a:t>
            </a:r>
            <a:r>
              <a:rPr lang="en-US" sz="2400" dirty="0"/>
              <a:t>the evasion </a:t>
            </a:r>
            <a:r>
              <a:rPr lang="en-US" sz="2400" dirty="0" smtClean="0"/>
              <a:t>cost</a:t>
            </a:r>
          </a:p>
          <a:p>
            <a:r>
              <a:rPr lang="en-US" sz="3200" dirty="0" smtClean="0"/>
              <a:t>Approaches</a:t>
            </a:r>
          </a:p>
          <a:p>
            <a:pPr lvl="1"/>
            <a:r>
              <a:rPr lang="en-US" sz="2800" dirty="0"/>
              <a:t>Examine existing Automated Botnet Detection Methods</a:t>
            </a:r>
          </a:p>
          <a:p>
            <a:pPr lvl="1"/>
            <a:r>
              <a:rPr lang="en-US" sz="2800" dirty="0"/>
              <a:t>Evasive Techniques &amp; its Cost</a:t>
            </a:r>
          </a:p>
          <a:p>
            <a:pPr lvl="1"/>
            <a:r>
              <a:rPr lang="en-US" sz="2800" dirty="0"/>
              <a:t>Problems on detection methods</a:t>
            </a:r>
          </a:p>
          <a:p>
            <a:pPr lvl="1"/>
            <a:r>
              <a:rPr lang="en-US" sz="2800" dirty="0"/>
              <a:t>Future research </a:t>
            </a:r>
            <a:r>
              <a:rPr lang="en-US" sz="2800" dirty="0" smtClean="0"/>
              <a:t>approaches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7B82-E077-C343-B58A-DF238AFF07F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9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Targeting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917A-A0FC-4C1D-A82C-ACFA6652F6EB}" type="slidenum">
              <a:rPr lang="ko-KR" altLang="en-US" smtClean="0"/>
              <a:pPr/>
              <a:t>29</a:t>
            </a:fld>
            <a:endParaRPr lang="ko-KR" altLang="en-US"/>
          </a:p>
        </p:txBody>
      </p:sp>
      <p:pic>
        <p:nvPicPr>
          <p:cNvPr id="5" name="그림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90" y="2552364"/>
            <a:ext cx="1314494" cy="19005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5736" y="4430764"/>
            <a:ext cx="2628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 smtClean="0">
                <a:latin typeface="Gill Sans MT" panose="020B0502020104020203" pitchFamily="34" charset="0"/>
                <a:ea typeface="나눔손글씨 펜"/>
                <a:cs typeface="나눔손글씨 펜"/>
              </a:rPr>
              <a:t>ALZip</a:t>
            </a:r>
            <a:r>
              <a:rPr lang="en-US" altLang="ko-KR" dirty="0" smtClean="0">
                <a:latin typeface="Gill Sans MT" panose="020B0502020104020203" pitchFamily="34" charset="0"/>
                <a:ea typeface="나눔손글씨 펜"/>
                <a:cs typeface="나눔손글씨 펜"/>
              </a:rPr>
              <a:t> Update Server</a:t>
            </a:r>
            <a:endParaRPr lang="ko-KR" altLang="en-US" dirty="0">
              <a:latin typeface="Gill Sans MT" panose="020B0502020104020203" pitchFamily="34" charset="0"/>
              <a:ea typeface="나눔손글씨 펜"/>
              <a:cs typeface="나눔손글씨 펜"/>
            </a:endParaRPr>
          </a:p>
        </p:txBody>
      </p:sp>
      <p:grpSp>
        <p:nvGrpSpPr>
          <p:cNvPr id="7" name="그룹 37"/>
          <p:cNvGrpSpPr/>
          <p:nvPr/>
        </p:nvGrpSpPr>
        <p:grpSpPr>
          <a:xfrm>
            <a:off x="2922968" y="1185040"/>
            <a:ext cx="1584774" cy="1506215"/>
            <a:chOff x="3786237" y="3630115"/>
            <a:chExt cx="1318793" cy="1081275"/>
          </a:xfrm>
        </p:grpSpPr>
        <p:pic>
          <p:nvPicPr>
            <p:cNvPr id="8" name="그림 3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076" y="3630115"/>
              <a:ext cx="361385" cy="371671"/>
            </a:xfrm>
            <a:prstGeom prst="rect">
              <a:avLst/>
            </a:prstGeom>
          </p:spPr>
        </p:pic>
        <p:pic>
          <p:nvPicPr>
            <p:cNvPr id="9" name="그림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5818" y="3739754"/>
              <a:ext cx="361385" cy="371671"/>
            </a:xfrm>
            <a:prstGeom prst="rect">
              <a:avLst/>
            </a:prstGeom>
          </p:spPr>
        </p:pic>
        <p:pic>
          <p:nvPicPr>
            <p:cNvPr id="10" name="그림 4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4433" y="3753750"/>
              <a:ext cx="361385" cy="371671"/>
            </a:xfrm>
            <a:prstGeom prst="rect">
              <a:avLst/>
            </a:prstGeom>
          </p:spPr>
        </p:pic>
        <p:pic>
          <p:nvPicPr>
            <p:cNvPr id="11" name="그림 4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5126" y="3836262"/>
              <a:ext cx="361385" cy="371671"/>
            </a:xfrm>
            <a:prstGeom prst="rect">
              <a:avLst/>
            </a:prstGeom>
          </p:spPr>
        </p:pic>
        <p:pic>
          <p:nvPicPr>
            <p:cNvPr id="12" name="그림 4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2984" y="3939586"/>
              <a:ext cx="361385" cy="371671"/>
            </a:xfrm>
            <a:prstGeom prst="rect">
              <a:avLst/>
            </a:prstGeom>
          </p:spPr>
        </p:pic>
        <p:pic>
          <p:nvPicPr>
            <p:cNvPr id="13" name="그림 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3341" y="3870129"/>
              <a:ext cx="361385" cy="371671"/>
            </a:xfrm>
            <a:prstGeom prst="rect">
              <a:avLst/>
            </a:prstGeom>
          </p:spPr>
        </p:pic>
        <p:pic>
          <p:nvPicPr>
            <p:cNvPr id="14" name="그림 4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5126" y="4055964"/>
              <a:ext cx="361385" cy="371671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3786237" y="4247405"/>
              <a:ext cx="1318793" cy="463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latin typeface="Gill Sans MT" panose="020B0502020104020203" pitchFamily="34" charset="0"/>
                  <a:ea typeface="나눔손글씨 펜"/>
                  <a:cs typeface="나눔손글씨 펜"/>
                </a:rPr>
                <a:t>Targeted Computers</a:t>
              </a:r>
              <a:endParaRPr lang="ko-KR" altLang="en-US" dirty="0">
                <a:latin typeface="Gill Sans MT" panose="020B0502020104020203" pitchFamily="34" charset="0"/>
                <a:ea typeface="나눔손글씨 펜"/>
                <a:cs typeface="나눔손글씨 펜"/>
              </a:endParaRPr>
            </a:p>
          </p:txBody>
        </p:sp>
      </p:grpSp>
      <p:sp>
        <p:nvSpPr>
          <p:cNvPr id="16" name="AutoShape 40"/>
          <p:cNvSpPr>
            <a:spLocks noChangeArrowheads="1"/>
          </p:cNvSpPr>
          <p:nvPr/>
        </p:nvSpPr>
        <p:spPr bwMode="auto">
          <a:xfrm>
            <a:off x="2883809" y="1528853"/>
            <a:ext cx="447262" cy="376121"/>
          </a:xfrm>
          <a:prstGeom prst="irregularSeal1">
            <a:avLst/>
          </a:prstGeom>
          <a:solidFill>
            <a:srgbClr val="FF6600"/>
          </a:solidFill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>
              <a:latin typeface="나눔손글씨 펜"/>
              <a:ea typeface="나눔손글씨 펜"/>
              <a:cs typeface="나눔손글씨 펜"/>
            </a:endParaRPr>
          </a:p>
        </p:txBody>
      </p:sp>
      <p:sp>
        <p:nvSpPr>
          <p:cNvPr id="17" name="Line 32"/>
          <p:cNvSpPr>
            <a:spLocks noChangeShapeType="1"/>
          </p:cNvSpPr>
          <p:nvPr/>
        </p:nvSpPr>
        <p:spPr bwMode="gray">
          <a:xfrm flipV="1">
            <a:off x="1851847" y="1756113"/>
            <a:ext cx="1034806" cy="1213773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>
              <a:latin typeface="나눔손글씨 펜"/>
              <a:ea typeface="나눔손글씨 펜"/>
              <a:cs typeface="나눔손글씨 펜"/>
            </a:endParaRPr>
          </a:p>
        </p:txBody>
      </p:sp>
      <p:sp>
        <p:nvSpPr>
          <p:cNvPr id="18" name="TextBox 17"/>
          <p:cNvSpPr txBox="1"/>
          <p:nvPr/>
        </p:nvSpPr>
        <p:spPr>
          <a:xfrm rot="18731949">
            <a:off x="1731089" y="1984716"/>
            <a:ext cx="1318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Gill Sans MT" panose="020B0502020104020203" pitchFamily="34" charset="0"/>
                <a:ea typeface="나눔손글씨 펜"/>
                <a:cs typeface="나눔손글씨 펜"/>
              </a:rPr>
              <a:t>Malicious Update</a:t>
            </a:r>
            <a:endParaRPr lang="ko-KR" altLang="en-US" dirty="0">
              <a:latin typeface="Gill Sans MT" panose="020B0502020104020203" pitchFamily="34" charset="0"/>
              <a:ea typeface="나눔손글씨 펜"/>
              <a:cs typeface="나눔손글씨 펜"/>
            </a:endParaRPr>
          </a:p>
        </p:txBody>
      </p:sp>
      <p:sp>
        <p:nvSpPr>
          <p:cNvPr id="19" name="직사각형 59"/>
          <p:cNvSpPr/>
          <p:nvPr/>
        </p:nvSpPr>
        <p:spPr>
          <a:xfrm>
            <a:off x="4289657" y="1155808"/>
            <a:ext cx="4444999" cy="8341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003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altLang="ko-KR" sz="2000" dirty="0" smtClean="0">
                <a:solidFill>
                  <a:srgbClr val="7F7F7F"/>
                </a:solidFill>
                <a:latin typeface="Gill Sans MT" panose="020B0502020104020203" pitchFamily="34" charset="0"/>
                <a:ea typeface="나눔손글씨 펜"/>
                <a:cs typeface="나눔손글씨 펜"/>
              </a:rPr>
              <a:t>Request malicious update file</a:t>
            </a:r>
          </a:p>
          <a:p>
            <a:r>
              <a:rPr lang="en-US" altLang="ko-KR" sz="2000" dirty="0" smtClean="0">
                <a:solidFill>
                  <a:srgbClr val="7F7F7F"/>
                </a:solidFill>
                <a:latin typeface="Gill Sans MT" panose="020B0502020104020203" pitchFamily="34" charset="0"/>
                <a:ea typeface="나눔손글씨 펜"/>
                <a:cs typeface="나눔손글씨 펜"/>
              </a:rPr>
              <a:t>Over 60 Computers were infected</a:t>
            </a:r>
            <a:endParaRPr lang="ko-KR" altLang="en-US" sz="2000" dirty="0">
              <a:solidFill>
                <a:srgbClr val="7F7F7F"/>
              </a:solidFill>
              <a:latin typeface="Gill Sans MT" panose="020B0502020104020203" pitchFamily="34" charset="0"/>
              <a:ea typeface="나눔손글씨 펜"/>
              <a:cs typeface="나눔손글씨 펜"/>
            </a:endParaRPr>
          </a:p>
        </p:txBody>
      </p:sp>
      <p:grpSp>
        <p:nvGrpSpPr>
          <p:cNvPr id="20" name="그룹 60"/>
          <p:cNvGrpSpPr/>
          <p:nvPr/>
        </p:nvGrpSpPr>
        <p:grpSpPr>
          <a:xfrm>
            <a:off x="2471004" y="3969725"/>
            <a:ext cx="2566135" cy="2083987"/>
            <a:chOff x="6367616" y="1655948"/>
            <a:chExt cx="1224880" cy="841009"/>
          </a:xfrm>
        </p:grpSpPr>
        <p:pic>
          <p:nvPicPr>
            <p:cNvPr id="21" name="Picture 7" descr="C:\Users\Administrator\Desktop\APT Presentation Materials\toolbox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7616" y="1655948"/>
              <a:ext cx="797582" cy="694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6455133" y="2347910"/>
              <a:ext cx="1137363" cy="149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latin typeface="Gill Sans MT" panose="020B0502020104020203" pitchFamily="34" charset="0"/>
                  <a:ea typeface="나눔손글씨 펜"/>
                  <a:cs typeface="나눔손글씨 펜"/>
                </a:rPr>
                <a:t>Tool box Server</a:t>
              </a:r>
              <a:endParaRPr lang="ko-KR" altLang="en-US" dirty="0">
                <a:latin typeface="Gill Sans MT" panose="020B0502020104020203" pitchFamily="34" charset="0"/>
                <a:ea typeface="나눔손글씨 펜"/>
                <a:cs typeface="나눔손글씨 펜"/>
              </a:endParaRPr>
            </a:p>
          </p:txBody>
        </p:sp>
      </p:grpSp>
      <p:sp>
        <p:nvSpPr>
          <p:cNvPr id="23" name="Line 32"/>
          <p:cNvSpPr>
            <a:spLocks noChangeShapeType="1"/>
          </p:cNvSpPr>
          <p:nvPr/>
        </p:nvSpPr>
        <p:spPr bwMode="gray">
          <a:xfrm flipH="1">
            <a:off x="3434069" y="2821563"/>
            <a:ext cx="0" cy="1354665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>
              <a:latin typeface="나눔손글씨 펜"/>
              <a:ea typeface="나눔손글씨 펜"/>
              <a:cs typeface="나눔손글씨 펜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16496" y="3209283"/>
            <a:ext cx="1631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Gill Sans MT" panose="020B0502020104020203" pitchFamily="34" charset="0"/>
                <a:ea typeface="나눔손글씨 펜"/>
                <a:cs typeface="나눔손글씨 펜"/>
              </a:rPr>
              <a:t>Tool</a:t>
            </a:r>
          </a:p>
          <a:p>
            <a:r>
              <a:rPr lang="en-US" altLang="ko-KR" dirty="0" smtClean="0">
                <a:latin typeface="Gill Sans MT" panose="020B0502020104020203" pitchFamily="34" charset="0"/>
                <a:ea typeface="나눔손글씨 펜"/>
                <a:cs typeface="나눔손글씨 펜"/>
              </a:rPr>
              <a:t>Downloading</a:t>
            </a:r>
            <a:endParaRPr lang="ko-KR" altLang="en-US" dirty="0">
              <a:latin typeface="Gill Sans MT" panose="020B0502020104020203" pitchFamily="34" charset="0"/>
              <a:ea typeface="나눔손글씨 펜"/>
              <a:cs typeface="나눔손글씨 펜"/>
            </a:endParaRPr>
          </a:p>
        </p:txBody>
      </p:sp>
      <p:sp>
        <p:nvSpPr>
          <p:cNvPr id="25" name="직사각형 66"/>
          <p:cNvSpPr/>
          <p:nvPr/>
        </p:nvSpPr>
        <p:spPr>
          <a:xfrm>
            <a:off x="4289657" y="4198107"/>
            <a:ext cx="4444999" cy="1362123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  <a:ea typeface="나눔손글씨 펜"/>
                <a:cs typeface="나눔손글씨 펜"/>
              </a:rPr>
              <a:t>x.exe</a:t>
            </a: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  <a:ea typeface="나눔손글씨 펜"/>
                <a:cs typeface="나눔손글씨 펜"/>
              </a:rPr>
              <a:t>: network monitor</a:t>
            </a:r>
          </a:p>
          <a:p>
            <a:r>
              <a:rPr lang="en-US" altLang="ko-K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  <a:ea typeface="나눔손글씨 펜"/>
                <a:cs typeface="나눔손글씨 펜"/>
              </a:rPr>
              <a:t>nateon.exe</a:t>
            </a: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  <a:ea typeface="나눔손글씨 펜"/>
                <a:cs typeface="나눔손글씨 펜"/>
              </a:rPr>
              <a:t>:</a:t>
            </a: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  <a:ea typeface="나눔손글씨 펜"/>
                <a:cs typeface="나눔손글씨 펜"/>
                <a:sym typeface="Wingdings" pitchFamily="2" charset="2"/>
              </a:rPr>
              <a:t> </a:t>
            </a: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  <a:ea typeface="나눔손글씨 펜"/>
                <a:cs typeface="나눔손글씨 펜"/>
              </a:rPr>
              <a:t>access the user databases</a:t>
            </a:r>
          </a:p>
          <a:p>
            <a:r>
              <a:rPr lang="en-US" altLang="ko-K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  <a:ea typeface="나눔손글씨 펜"/>
                <a:cs typeface="나눔손글씨 펜"/>
              </a:rPr>
              <a:t>rar.exe</a:t>
            </a: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  <a:ea typeface="나눔손글씨 펜"/>
                <a:cs typeface="나눔손글씨 펜"/>
              </a:rPr>
              <a:t>:</a:t>
            </a: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  <a:ea typeface="나눔손글씨 펜"/>
                <a:cs typeface="나눔손글씨 펜"/>
                <a:sym typeface="Wingdings" pitchFamily="2" charset="2"/>
              </a:rPr>
              <a:t> modified WinRAR</a:t>
            </a:r>
            <a:endParaRPr lang="en-US" altLang="ko-KR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  <a:ea typeface="나눔손글씨 펜"/>
              <a:cs typeface="나눔손글씨 펜"/>
            </a:endParaRPr>
          </a:p>
        </p:txBody>
      </p:sp>
    </p:spTree>
    <p:extLst>
      <p:ext uri="{BB962C8B-B14F-4D97-AF65-F5344CB8AC3E}">
        <p14:creationId xmlns:p14="http://schemas.microsoft.com/office/powerpoint/2010/main" val="2127253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19" grpId="0"/>
      <p:bldP spid="23" grpId="0" animBg="1"/>
      <p:bldP spid="24" grpId="0"/>
      <p:bldP spid="2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Data Exfiltration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917A-A0FC-4C1D-A82C-ACFA6652F6EB}" type="slidenum">
              <a:rPr lang="ko-KR" altLang="en-US" smtClean="0"/>
              <a:pPr/>
              <a:t>30</a:t>
            </a:fld>
            <a:endParaRPr lang="ko-KR" altLang="en-US"/>
          </a:p>
        </p:txBody>
      </p:sp>
      <p:sp>
        <p:nvSpPr>
          <p:cNvPr id="5" name="직사각형 21"/>
          <p:cNvSpPr/>
          <p:nvPr/>
        </p:nvSpPr>
        <p:spPr>
          <a:xfrm>
            <a:off x="48915" y="5009116"/>
            <a:ext cx="2325373" cy="89683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sz="2000" dirty="0" smtClean="0">
                <a:solidFill>
                  <a:srgbClr val="7F7F7F"/>
                </a:solidFill>
                <a:latin typeface="Gill Sans MT" panose="020B0502020104020203" pitchFamily="34" charset="0"/>
                <a:ea typeface="나눔손글씨 펜"/>
                <a:cs typeface="나눔손글씨 펜"/>
              </a:rPr>
              <a:t>Collecting Information</a:t>
            </a:r>
          </a:p>
        </p:txBody>
      </p:sp>
      <p:grpSp>
        <p:nvGrpSpPr>
          <p:cNvPr id="6" name="그룹 4"/>
          <p:cNvGrpSpPr/>
          <p:nvPr/>
        </p:nvGrpSpPr>
        <p:grpSpPr>
          <a:xfrm>
            <a:off x="384863" y="1421833"/>
            <a:ext cx="2145183" cy="1318303"/>
            <a:chOff x="3656431" y="1015936"/>
            <a:chExt cx="1106614" cy="867264"/>
          </a:xfrm>
        </p:grpSpPr>
        <p:pic>
          <p:nvPicPr>
            <p:cNvPr id="7" name="Picture 3" descr="C:\Users\Administrator\Desktop\APT Presentation Materials\db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6431" y="1015936"/>
              <a:ext cx="1106614" cy="799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791567" y="1640230"/>
              <a:ext cx="836341" cy="242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latin typeface="Gill Sans MT" panose="020B0502020104020203" pitchFamily="34" charset="0"/>
                  <a:ea typeface="나눔손글씨 펜"/>
                  <a:cs typeface="나눔손글씨 펜"/>
                </a:rPr>
                <a:t>Database</a:t>
              </a:r>
              <a:endParaRPr lang="ko-KR" altLang="en-US" dirty="0">
                <a:latin typeface="Gill Sans MT" panose="020B0502020104020203" pitchFamily="34" charset="0"/>
                <a:ea typeface="나눔손글씨 펜"/>
                <a:cs typeface="나눔손글씨 펜"/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281619" y="3485460"/>
            <a:ext cx="1584774" cy="1506215"/>
            <a:chOff x="3786237" y="3630115"/>
            <a:chExt cx="1318793" cy="1081275"/>
          </a:xfrm>
        </p:grpSpPr>
        <p:pic>
          <p:nvPicPr>
            <p:cNvPr id="10" name="그림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076" y="3630115"/>
              <a:ext cx="361385" cy="371671"/>
            </a:xfrm>
            <a:prstGeom prst="rect">
              <a:avLst/>
            </a:prstGeom>
          </p:spPr>
        </p:pic>
        <p:pic>
          <p:nvPicPr>
            <p:cNvPr id="11" name="그림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5818" y="3739754"/>
              <a:ext cx="361385" cy="371671"/>
            </a:xfrm>
            <a:prstGeom prst="rect">
              <a:avLst/>
            </a:prstGeom>
          </p:spPr>
        </p:pic>
        <p:pic>
          <p:nvPicPr>
            <p:cNvPr id="12" name="그림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4433" y="3753750"/>
              <a:ext cx="361385" cy="371671"/>
            </a:xfrm>
            <a:prstGeom prst="rect">
              <a:avLst/>
            </a:prstGeom>
          </p:spPr>
        </p:pic>
        <p:pic>
          <p:nvPicPr>
            <p:cNvPr id="13" name="그림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5126" y="3836262"/>
              <a:ext cx="361385" cy="371671"/>
            </a:xfrm>
            <a:prstGeom prst="rect">
              <a:avLst/>
            </a:prstGeom>
          </p:spPr>
        </p:pic>
        <p:pic>
          <p:nvPicPr>
            <p:cNvPr id="14" name="그림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2984" y="3939586"/>
              <a:ext cx="361385" cy="371671"/>
            </a:xfrm>
            <a:prstGeom prst="rect">
              <a:avLst/>
            </a:prstGeom>
          </p:spPr>
        </p:pic>
        <p:pic>
          <p:nvPicPr>
            <p:cNvPr id="15" name="그림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3341" y="3870129"/>
              <a:ext cx="361385" cy="371671"/>
            </a:xfrm>
            <a:prstGeom prst="rect">
              <a:avLst/>
            </a:prstGeom>
          </p:spPr>
        </p:pic>
        <p:pic>
          <p:nvPicPr>
            <p:cNvPr id="16" name="그림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5126" y="4055964"/>
              <a:ext cx="361385" cy="371671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3786237" y="4247405"/>
              <a:ext cx="1318793" cy="463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latin typeface="Gill Sans MT" panose="020B0502020104020203" pitchFamily="34" charset="0"/>
                  <a:ea typeface="나눔손글씨 펜"/>
                  <a:cs typeface="나눔손글씨 펜"/>
                </a:rPr>
                <a:t>Targeted Computers</a:t>
              </a:r>
              <a:endParaRPr lang="ko-KR" altLang="en-US" dirty="0">
                <a:latin typeface="Gill Sans MT" panose="020B0502020104020203" pitchFamily="34" charset="0"/>
                <a:ea typeface="나눔손글씨 펜"/>
                <a:cs typeface="나눔손글씨 펜"/>
              </a:endParaRPr>
            </a:p>
          </p:txBody>
        </p:sp>
      </p:grpSp>
      <p:sp>
        <p:nvSpPr>
          <p:cNvPr id="18" name="Line 32"/>
          <p:cNvSpPr>
            <a:spLocks noChangeShapeType="1"/>
          </p:cNvSpPr>
          <p:nvPr/>
        </p:nvSpPr>
        <p:spPr bwMode="gray">
          <a:xfrm flipV="1">
            <a:off x="1074006" y="2770911"/>
            <a:ext cx="166312" cy="714548"/>
          </a:xfrm>
          <a:prstGeom prst="line">
            <a:avLst/>
          </a:prstGeom>
          <a:noFill/>
          <a:ln w="38100">
            <a:solidFill>
              <a:srgbClr val="00206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>
              <a:latin typeface="나눔손글씨 펜"/>
              <a:ea typeface="나눔손글씨 펜"/>
              <a:cs typeface="나눔손글씨 펜"/>
            </a:endParaRPr>
          </a:p>
        </p:txBody>
      </p:sp>
      <p:sp>
        <p:nvSpPr>
          <p:cNvPr id="19" name="직사각형 23"/>
          <p:cNvSpPr/>
          <p:nvPr/>
        </p:nvSpPr>
        <p:spPr>
          <a:xfrm>
            <a:off x="2530046" y="1407269"/>
            <a:ext cx="6286109" cy="96067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dk1"/>
          </a:lnRef>
          <a:fillRef idx="1003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altLang="ko-KR" sz="2000" dirty="0" smtClean="0">
                <a:solidFill>
                  <a:srgbClr val="7F7F7F"/>
                </a:solidFill>
                <a:latin typeface="Gill Sans MT" panose="020B0502020104020203" pitchFamily="34" charset="0"/>
                <a:ea typeface="나눔손글씨 펜"/>
                <a:cs typeface="나눔손글씨 펜"/>
              </a:rPr>
              <a:t>Personal details of 35 million SK Comm. users</a:t>
            </a:r>
          </a:p>
          <a:p>
            <a:r>
              <a:rPr lang="en-US" altLang="ko-KR" sz="2000" dirty="0" smtClean="0">
                <a:solidFill>
                  <a:srgbClr val="7F7F7F"/>
                </a:solidFill>
                <a:latin typeface="Gill Sans MT" panose="020B0502020104020203" pitchFamily="34" charset="0"/>
                <a:ea typeface="나눔손글씨 펜"/>
                <a:cs typeface="나눔손글씨 펜"/>
              </a:rPr>
              <a:t>User identifier, password was encrypted but others not</a:t>
            </a:r>
            <a:endParaRPr lang="ko-KR" altLang="en-US" sz="2000" dirty="0">
              <a:solidFill>
                <a:srgbClr val="7F7F7F"/>
              </a:solidFill>
              <a:latin typeface="Gill Sans MT" panose="020B0502020104020203" pitchFamily="34" charset="0"/>
              <a:ea typeface="나눔손글씨 펜"/>
              <a:cs typeface="나눔손글씨 펜"/>
            </a:endParaRPr>
          </a:p>
        </p:txBody>
      </p:sp>
      <p:grpSp>
        <p:nvGrpSpPr>
          <p:cNvPr id="20" name="그룹 24"/>
          <p:cNvGrpSpPr/>
          <p:nvPr/>
        </p:nvGrpSpPr>
        <p:grpSpPr>
          <a:xfrm>
            <a:off x="3331357" y="3077773"/>
            <a:ext cx="1941575" cy="1971009"/>
            <a:chOff x="1803374" y="866948"/>
            <a:chExt cx="961692" cy="984112"/>
          </a:xfrm>
        </p:grpSpPr>
        <p:pic>
          <p:nvPicPr>
            <p:cNvPr id="21" name="Picture 9" descr="C:\Users\Administrator\Desktop\APT Presentation Materials\company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3374" y="866948"/>
              <a:ext cx="961692" cy="961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1803374" y="1666655"/>
              <a:ext cx="836341" cy="184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err="1" smtClean="0">
                  <a:latin typeface="Gill Sans MT" panose="020B0502020104020203" pitchFamily="34" charset="0"/>
                  <a:ea typeface="나눔손글씨 펜"/>
                  <a:cs typeface="나눔손글씨 펜"/>
                </a:rPr>
                <a:t>WayPoint</a:t>
              </a:r>
              <a:endParaRPr lang="ko-KR" altLang="en-US" dirty="0">
                <a:latin typeface="Gill Sans MT" panose="020B0502020104020203" pitchFamily="34" charset="0"/>
                <a:ea typeface="나눔손글씨 펜"/>
                <a:cs typeface="나눔손글씨 펜"/>
              </a:endParaRPr>
            </a:p>
          </p:txBody>
        </p:sp>
      </p:grpSp>
      <p:sp>
        <p:nvSpPr>
          <p:cNvPr id="23" name="왼쪽 화살표 27"/>
          <p:cNvSpPr/>
          <p:nvPr/>
        </p:nvSpPr>
        <p:spPr>
          <a:xfrm rot="13532845">
            <a:off x="1644549" y="2588918"/>
            <a:ext cx="2269758" cy="1549518"/>
          </a:xfrm>
          <a:prstGeom prst="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altLang="ko-KR" sz="1600" b="1" dirty="0" smtClean="0">
                <a:solidFill>
                  <a:srgbClr val="FF0000"/>
                </a:solidFill>
                <a:latin typeface="Gill Sans MT" panose="020B0502020104020203" pitchFamily="34" charset="0"/>
                <a:ea typeface="나눔손글씨 펜"/>
                <a:cs typeface="나눔손글씨 펜"/>
              </a:rPr>
              <a:t>101001010010111000100000..</a:t>
            </a:r>
            <a:endParaRPr lang="ko-KR" altLang="en-US" sz="1600" b="1" dirty="0">
              <a:solidFill>
                <a:srgbClr val="FF0000"/>
              </a:solidFill>
              <a:latin typeface="Gill Sans MT" panose="020B0502020104020203" pitchFamily="34" charset="0"/>
              <a:ea typeface="나눔손글씨 펜"/>
              <a:cs typeface="나눔손글씨 펜"/>
            </a:endParaRPr>
          </a:p>
        </p:txBody>
      </p:sp>
      <p:grpSp>
        <p:nvGrpSpPr>
          <p:cNvPr id="24" name="그룹 29"/>
          <p:cNvGrpSpPr/>
          <p:nvPr/>
        </p:nvGrpSpPr>
        <p:grpSpPr>
          <a:xfrm>
            <a:off x="6205820" y="3182241"/>
            <a:ext cx="2758013" cy="1538789"/>
            <a:chOff x="738691" y="2638043"/>
            <a:chExt cx="1064683" cy="1188718"/>
          </a:xfrm>
        </p:grpSpPr>
        <p:pic>
          <p:nvPicPr>
            <p:cNvPr id="25" name="Picture 2" descr="C:\Users\Administrator\Desktop\APT Presentation Materials\attacker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691" y="2638043"/>
              <a:ext cx="1064683" cy="971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962753" y="3541451"/>
              <a:ext cx="736600" cy="285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latin typeface="Gill Sans MT" panose="020B0502020104020203" pitchFamily="34" charset="0"/>
                  <a:ea typeface="나눔손글씨 펜"/>
                  <a:cs typeface="나눔손글씨 펜"/>
                </a:rPr>
                <a:t>Attacker</a:t>
              </a:r>
              <a:endParaRPr lang="ko-KR" altLang="en-US" dirty="0">
                <a:latin typeface="Gill Sans MT" panose="020B0502020104020203" pitchFamily="34" charset="0"/>
                <a:ea typeface="나눔손글씨 펜"/>
                <a:cs typeface="나눔손글씨 펜"/>
              </a:endParaRPr>
            </a:p>
          </p:txBody>
        </p:sp>
      </p:grpSp>
      <p:sp>
        <p:nvSpPr>
          <p:cNvPr id="27" name="오른쪽 화살표 34"/>
          <p:cNvSpPr/>
          <p:nvPr/>
        </p:nvSpPr>
        <p:spPr>
          <a:xfrm>
            <a:off x="4901609" y="3363678"/>
            <a:ext cx="2105247" cy="1232726"/>
          </a:xfrm>
          <a:prstGeom prst="rightArrow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>
                <a:solidFill>
                  <a:srgbClr val="FF0000"/>
                </a:solidFill>
                <a:latin typeface="Gill Sans MT" panose="020B0502020104020203" pitchFamily="34" charset="0"/>
                <a:ea typeface="나눔손글씨 펜"/>
                <a:cs typeface="나눔손글씨 펜"/>
              </a:rPr>
              <a:t>101001010010111000101..</a:t>
            </a:r>
            <a:endParaRPr lang="ko-KR" altLang="en-US" sz="1600" b="1" dirty="0">
              <a:solidFill>
                <a:srgbClr val="FF0000"/>
              </a:solidFill>
              <a:latin typeface="Gill Sans MT" panose="020B0502020104020203" pitchFamily="34" charset="0"/>
              <a:ea typeface="나눔손글씨 펜"/>
              <a:cs typeface="나눔손글씨 펜"/>
            </a:endParaRPr>
          </a:p>
        </p:txBody>
      </p:sp>
      <p:sp>
        <p:nvSpPr>
          <p:cNvPr id="28" name="직사각형 35"/>
          <p:cNvSpPr/>
          <p:nvPr/>
        </p:nvSpPr>
        <p:spPr>
          <a:xfrm>
            <a:off x="2736896" y="5053228"/>
            <a:ext cx="2839920" cy="85272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dk1"/>
          </a:lnRef>
          <a:fillRef idx="1003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altLang="ko-KR" sz="2000" dirty="0" smtClean="0">
                <a:solidFill>
                  <a:srgbClr val="7F7F7F"/>
                </a:solidFill>
                <a:latin typeface="Gill Sans MT" panose="020B0502020104020203" pitchFamily="34" charset="0"/>
                <a:ea typeface="나눔손글씨 펜"/>
                <a:cs typeface="나눔손글씨 펜"/>
              </a:rPr>
              <a:t>Korean IP</a:t>
            </a:r>
          </a:p>
          <a:p>
            <a:r>
              <a:rPr lang="en-US" altLang="ko-KR" sz="2000" dirty="0" smtClean="0">
                <a:solidFill>
                  <a:srgbClr val="7F7F7F"/>
                </a:solidFill>
                <a:latin typeface="Gill Sans MT" panose="020B0502020104020203" pitchFamily="34" charset="0"/>
                <a:ea typeface="나눔손글씨 펜"/>
                <a:cs typeface="나눔손글씨 펜"/>
              </a:rPr>
              <a:t>A Company in </a:t>
            </a:r>
            <a:r>
              <a:rPr lang="en-US" altLang="ko-KR" sz="2000" dirty="0" err="1" smtClean="0">
                <a:solidFill>
                  <a:srgbClr val="7F7F7F"/>
                </a:solidFill>
                <a:latin typeface="Gill Sans MT" panose="020B0502020104020203" pitchFamily="34" charset="0"/>
                <a:ea typeface="나눔손글씨 펜"/>
                <a:cs typeface="나눔손글씨 펜"/>
              </a:rPr>
              <a:t>Nonhyeon</a:t>
            </a:r>
            <a:endParaRPr lang="en-US" altLang="ko-KR" sz="2000" dirty="0" smtClean="0">
              <a:solidFill>
                <a:srgbClr val="7F7F7F"/>
              </a:solidFill>
              <a:latin typeface="Gill Sans MT" panose="020B0502020104020203" pitchFamily="34" charset="0"/>
              <a:ea typeface="나눔손글씨 펜"/>
              <a:cs typeface="나눔손글씨 펜"/>
            </a:endParaRPr>
          </a:p>
        </p:txBody>
      </p:sp>
      <p:sp>
        <p:nvSpPr>
          <p:cNvPr id="29" name="직사각형 36"/>
          <p:cNvSpPr/>
          <p:nvPr/>
        </p:nvSpPr>
        <p:spPr>
          <a:xfrm>
            <a:off x="7195853" y="4930261"/>
            <a:ext cx="1363946" cy="539702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sz="2000" dirty="0" smtClean="0">
                <a:solidFill>
                  <a:srgbClr val="7F7F7F"/>
                </a:solidFill>
                <a:latin typeface="Gill Sans MT" panose="020B0502020104020203" pitchFamily="34" charset="0"/>
                <a:ea typeface="나눔손글씨 펜"/>
                <a:cs typeface="나눔손글씨 펜"/>
              </a:rPr>
              <a:t>Chinese IP</a:t>
            </a:r>
          </a:p>
        </p:txBody>
      </p:sp>
    </p:spTree>
    <p:extLst>
      <p:ext uri="{BB962C8B-B14F-4D97-AF65-F5344CB8AC3E}">
        <p14:creationId xmlns:p14="http://schemas.microsoft.com/office/powerpoint/2010/main" val="402941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 animBg="1"/>
      <p:bldP spid="19" grpId="0"/>
      <p:bldP spid="23" grpId="0" animBg="1"/>
      <p:bldP spid="27" grpId="0" animBg="1"/>
      <p:bldP spid="28" grpId="0"/>
      <p:bldP spid="2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Red-Headed-League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Encompass a victim in a general event that conceals a targeted attack. </a:t>
            </a:r>
            <a:endParaRPr lang="en-US" sz="3200" dirty="0"/>
          </a:p>
          <a:p>
            <a:r>
              <a:rPr lang="en-US" sz="3200" dirty="0" smtClean="0"/>
              <a:t>Red-headed Botnet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7B82-E077-C343-B58A-DF238AFF07F3}" type="slidenum">
              <a:rPr lang="en-US" smtClean="0"/>
              <a:t>31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2406830"/>
            <a:ext cx="7355840" cy="394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6139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Red-headed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source software</a:t>
            </a:r>
          </a:p>
          <a:p>
            <a:r>
              <a:rPr lang="en-US" dirty="0" smtClean="0"/>
              <a:t>Social Network</a:t>
            </a:r>
          </a:p>
          <a:p>
            <a:pPr lvl="1"/>
            <a:r>
              <a:rPr lang="en-US" dirty="0" smtClean="0"/>
              <a:t>Friend finding</a:t>
            </a:r>
          </a:p>
          <a:p>
            <a:r>
              <a:rPr lang="en-US" dirty="0" smtClean="0"/>
              <a:t>Free USB Sticks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7B82-E077-C343-B58A-DF238AFF07F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011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Blue-Carbuncle Attack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Conceal unauthorized communications within commonplace objects or activities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7B82-E077-C343-B58A-DF238AFF07F3}" type="slidenum">
              <a:rPr lang="en-US" smtClean="0"/>
              <a:t>33</a:t>
            </a:fld>
            <a:endParaRPr lang="en-US"/>
          </a:p>
        </p:txBody>
      </p:sp>
      <p:pic>
        <p:nvPicPr>
          <p:cNvPr id="5" name="내용 개체 틀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163024"/>
            <a:ext cx="2381250" cy="2381250"/>
          </a:xfrm>
          <a:prstGeom prst="rect">
            <a:avLst/>
          </a:prstGeom>
        </p:spPr>
      </p:pic>
      <p:pic>
        <p:nvPicPr>
          <p:cNvPr id="6" name="그림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163024"/>
            <a:ext cx="1554084" cy="1844377"/>
          </a:xfrm>
          <a:prstGeom prst="rect">
            <a:avLst/>
          </a:prstGeom>
        </p:spPr>
      </p:pic>
      <p:pic>
        <p:nvPicPr>
          <p:cNvPr id="7" name="그림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894" y="2344166"/>
            <a:ext cx="792088" cy="845583"/>
          </a:xfrm>
          <a:prstGeom prst="rect">
            <a:avLst/>
          </a:prstGeom>
        </p:spPr>
      </p:pic>
      <p:pic>
        <p:nvPicPr>
          <p:cNvPr id="8" name="그림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2206153"/>
            <a:ext cx="792088" cy="845583"/>
          </a:xfrm>
          <a:prstGeom prst="rect">
            <a:avLst/>
          </a:prstGeom>
        </p:spPr>
      </p:pic>
      <p:cxnSp>
        <p:nvCxnSpPr>
          <p:cNvPr id="9" name="직선 화살표 연결선 37"/>
          <p:cNvCxnSpPr/>
          <p:nvPr/>
        </p:nvCxnSpPr>
        <p:spPr>
          <a:xfrm>
            <a:off x="2627784" y="3051736"/>
            <a:ext cx="3960440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32328" y="2585454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Gill Sans MT" panose="020B0502020104020203" pitchFamily="34" charset="0"/>
                <a:ea typeface="나눔손글씨 펜"/>
                <a:cs typeface="나눔손글씨 펜"/>
              </a:rPr>
              <a:t>HTTP, FTP</a:t>
            </a:r>
            <a:endParaRPr lang="ko-KR" altLang="en-US" sz="2000" b="1" dirty="0">
              <a:latin typeface="Gill Sans MT" panose="020B0502020104020203" pitchFamily="34" charset="0"/>
              <a:ea typeface="나눔손글씨 펜"/>
              <a:cs typeface="나눔손글씨 펜"/>
            </a:endParaRPr>
          </a:p>
        </p:txBody>
      </p:sp>
      <p:pic>
        <p:nvPicPr>
          <p:cNvPr id="11" name="그림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307" y="3086354"/>
            <a:ext cx="1531888" cy="1051942"/>
          </a:xfrm>
          <a:prstGeom prst="rect">
            <a:avLst/>
          </a:prstGeom>
        </p:spPr>
      </p:pic>
      <p:pic>
        <p:nvPicPr>
          <p:cNvPr id="12" name="그림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92" y="4368368"/>
            <a:ext cx="1219200" cy="1460087"/>
          </a:xfrm>
          <a:prstGeom prst="rect">
            <a:avLst/>
          </a:prstGeom>
        </p:spPr>
      </p:pic>
      <p:pic>
        <p:nvPicPr>
          <p:cNvPr id="13" name="그림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634" y="3264944"/>
            <a:ext cx="1044116" cy="1484914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759" y="4749858"/>
            <a:ext cx="1306050" cy="143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902317" y="2350922"/>
            <a:ext cx="1118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FF0000"/>
                </a:solidFill>
                <a:latin typeface="Gill Sans MT" panose="020B0502020104020203" pitchFamily="34" charset="0"/>
                <a:ea typeface="나눔손글씨 펜"/>
                <a:cs typeface="나눔손글씨 펜"/>
              </a:rPr>
              <a:t>High value asset</a:t>
            </a:r>
            <a:endParaRPr lang="ko-KR" altLang="en-US" sz="2000" b="1" dirty="0">
              <a:solidFill>
                <a:srgbClr val="FF0000"/>
              </a:solidFill>
              <a:latin typeface="Gill Sans MT" panose="020B0502020104020203" pitchFamily="34" charset="0"/>
              <a:ea typeface="나눔손글씨 펜"/>
              <a:cs typeface="나눔손글씨 펜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73982" y="2837344"/>
            <a:ext cx="1607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FF0000"/>
                </a:solidFill>
                <a:latin typeface="Gill Sans MT" panose="020B0502020104020203" pitchFamily="34" charset="0"/>
                <a:ea typeface="나눔손글씨 펜"/>
                <a:cs typeface="나눔손글씨 펜"/>
              </a:rPr>
              <a:t>Attacker’s</a:t>
            </a:r>
            <a:endParaRPr lang="ko-KR" altLang="en-US" sz="2000" b="1" dirty="0">
              <a:solidFill>
                <a:srgbClr val="FF0000"/>
              </a:solidFill>
              <a:latin typeface="Gill Sans MT" panose="020B0502020104020203" pitchFamily="34" charset="0"/>
              <a:ea typeface="나눔손글씨 펜"/>
              <a:cs typeface="나눔손글씨 펜"/>
            </a:endParaRPr>
          </a:p>
        </p:txBody>
      </p:sp>
    </p:spTree>
    <p:extLst>
      <p:ext uri="{BB962C8B-B14F-4D97-AF65-F5344CB8AC3E}">
        <p14:creationId xmlns:p14="http://schemas.microsoft.com/office/powerpoint/2010/main" val="1082746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42 0.01297 L -0.09878 0.159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022E-16 L 2.5E-6 0.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78 0.15903 L -0.09878 0.4090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Bohemian-Scandal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Create disturbances to the victim to obtain intelligence about a target </a:t>
            </a:r>
            <a:r>
              <a:rPr lang="en-US" sz="3200" dirty="0" smtClean="0"/>
              <a:t>resource </a:t>
            </a:r>
          </a:p>
          <a:p>
            <a:r>
              <a:rPr lang="en-US" sz="3200" dirty="0"/>
              <a:t>Recommended responses to a </a:t>
            </a:r>
            <a:r>
              <a:rPr lang="en-US" sz="3200" dirty="0" smtClean="0"/>
              <a:t>breach can </a:t>
            </a:r>
            <a:r>
              <a:rPr lang="en-US" sz="3200" dirty="0"/>
              <a:t>reveal... </a:t>
            </a:r>
            <a:endParaRPr lang="en-US" sz="3200" dirty="0"/>
          </a:p>
          <a:p>
            <a:pPr lvl="1"/>
            <a:r>
              <a:rPr lang="en-US" sz="2800" dirty="0" smtClean="0"/>
              <a:t>Location </a:t>
            </a:r>
            <a:r>
              <a:rPr lang="en-US" sz="2800" dirty="0"/>
              <a:t>of valuables </a:t>
            </a:r>
            <a:r>
              <a:rPr lang="en-US" sz="2800" dirty="0" smtClean="0"/>
              <a:t> </a:t>
            </a:r>
            <a:endParaRPr lang="en-US" sz="2800" dirty="0"/>
          </a:p>
          <a:p>
            <a:pPr lvl="1"/>
            <a:r>
              <a:rPr lang="en-US" sz="2800" dirty="0" smtClean="0"/>
              <a:t>Critical </a:t>
            </a:r>
            <a:r>
              <a:rPr lang="en-US" sz="2800" dirty="0"/>
              <a:t>services </a:t>
            </a:r>
            <a:endParaRPr lang="en-US" sz="2800" dirty="0"/>
          </a:p>
          <a:p>
            <a:pPr lvl="1"/>
            <a:r>
              <a:rPr lang="en-US" sz="2800" dirty="0" smtClean="0"/>
              <a:t>What </a:t>
            </a:r>
            <a:r>
              <a:rPr lang="en-US" sz="2800" dirty="0"/>
              <a:t>you know about </a:t>
            </a:r>
            <a:r>
              <a:rPr lang="en-US" sz="2800" dirty="0" smtClean="0"/>
              <a:t>the</a:t>
            </a:r>
          </a:p>
          <a:p>
            <a:pPr marL="457200" lvl="1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attack </a:t>
            </a:r>
            <a:endParaRPr lang="en-US" sz="2800" dirty="0"/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7B82-E077-C343-B58A-DF238AFF07F3}" type="slidenum">
              <a:rPr lang="en-US" smtClean="0"/>
              <a:t>34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0459" y="2565400"/>
            <a:ext cx="4381500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7312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Speckled-Band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Breach a security perimeter through unconventional </a:t>
            </a:r>
            <a:r>
              <a:rPr lang="en-US" dirty="0" smtClean="0"/>
              <a:t>means 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Infected </a:t>
            </a:r>
            <a:r>
              <a:rPr lang="en-US" dirty="0"/>
              <a:t>digital photo frames</a:t>
            </a:r>
          </a:p>
          <a:p>
            <a:pPr lvl="1"/>
            <a:r>
              <a:rPr lang="en-US" dirty="0"/>
              <a:t>Infected mobile phones</a:t>
            </a:r>
          </a:p>
          <a:p>
            <a:pPr lvl="1"/>
            <a:r>
              <a:rPr lang="en-US" dirty="0"/>
              <a:t>Bluetooth vulnerabilities</a:t>
            </a:r>
          </a:p>
          <a:p>
            <a:pPr lvl="1"/>
            <a:r>
              <a:rPr lang="en-US" dirty="0"/>
              <a:t>Compromised device drivers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7B82-E077-C343-B58A-DF238AFF07F3}" type="slidenum">
              <a:rPr lang="en-US" smtClean="0"/>
              <a:t>35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169" y="3573016"/>
            <a:ext cx="386715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1348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APT is a </a:t>
            </a:r>
            <a:r>
              <a:rPr lang="en-US" dirty="0" smtClean="0"/>
              <a:t>campaign</a:t>
            </a:r>
          </a:p>
          <a:p>
            <a:pPr lvl="1"/>
            <a:r>
              <a:rPr lang="en-US" dirty="0"/>
              <a:t>No formula or playbook of tactics</a:t>
            </a:r>
          </a:p>
          <a:p>
            <a:r>
              <a:rPr lang="en-US" dirty="0" smtClean="0"/>
              <a:t>How </a:t>
            </a:r>
            <a:r>
              <a:rPr lang="en-US" dirty="0"/>
              <a:t>about detection? </a:t>
            </a:r>
            <a:endParaRPr lang="en-US" dirty="0" smtClean="0"/>
          </a:p>
          <a:p>
            <a:pPr lvl="1"/>
            <a:r>
              <a:rPr lang="en-US" dirty="0" smtClean="0"/>
              <a:t>Behavior </a:t>
            </a:r>
            <a:r>
              <a:rPr lang="en-US" dirty="0"/>
              <a:t>profiling</a:t>
            </a:r>
          </a:p>
          <a:p>
            <a:pPr lvl="1"/>
            <a:r>
              <a:rPr lang="en-US" dirty="0" smtClean="0"/>
              <a:t>Defensive </a:t>
            </a:r>
            <a:r>
              <a:rPr lang="en-US" dirty="0"/>
              <a:t>deception</a:t>
            </a:r>
          </a:p>
          <a:p>
            <a:pPr lvl="1"/>
            <a:r>
              <a:rPr lang="en-US" dirty="0" smtClean="0"/>
              <a:t>Information </a:t>
            </a:r>
            <a:r>
              <a:rPr lang="en-US" dirty="0"/>
              <a:t>sharing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7B82-E077-C343-B58A-DF238AFF07F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054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Bot/Botnet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 Definition of a </a:t>
            </a:r>
            <a:r>
              <a:rPr lang="en-US" sz="3200" dirty="0" smtClean="0"/>
              <a:t>bot</a:t>
            </a:r>
          </a:p>
          <a:p>
            <a:pPr lvl="1"/>
            <a:r>
              <a:rPr lang="en-US" sz="2800" dirty="0"/>
              <a:t>Receive commands </a:t>
            </a:r>
            <a:r>
              <a:rPr lang="en-US" sz="2800" dirty="0" smtClean="0"/>
              <a:t>through C</a:t>
            </a:r>
            <a:r>
              <a:rPr lang="en-US" sz="2800" dirty="0"/>
              <a:t>&amp;</a:t>
            </a:r>
            <a:r>
              <a:rPr lang="en-US" sz="2800" dirty="0" smtClean="0"/>
              <a:t>C</a:t>
            </a:r>
          </a:p>
          <a:p>
            <a:pPr lvl="1"/>
            <a:r>
              <a:rPr lang="en-US" sz="2800" dirty="0" smtClean="0"/>
              <a:t>Carry </a:t>
            </a:r>
            <a:r>
              <a:rPr lang="en-US" sz="2800" dirty="0"/>
              <a:t>out attacks by </a:t>
            </a:r>
            <a:r>
              <a:rPr lang="en-US" sz="2800" dirty="0" smtClean="0"/>
              <a:t>commands</a:t>
            </a:r>
            <a:endParaRPr lang="en-US" sz="2800" dirty="0"/>
          </a:p>
          <a:p>
            <a:pPr lvl="1"/>
            <a:r>
              <a:rPr lang="en-US" sz="2800" dirty="0"/>
              <a:t>No </a:t>
            </a:r>
            <a:r>
              <a:rPr lang="en-US" sz="2800" dirty="0" smtClean="0"/>
              <a:t>limit </a:t>
            </a:r>
            <a:r>
              <a:rPr lang="en-US" sz="2800" dirty="0"/>
              <a:t>on attack time &amp; </a:t>
            </a:r>
            <a:r>
              <a:rPr lang="en-US" sz="2800" dirty="0" smtClean="0"/>
              <a:t>format</a:t>
            </a:r>
            <a:endParaRPr lang="en-US" sz="2800" dirty="0"/>
          </a:p>
          <a:p>
            <a:pPr marL="457200" lvl="1" indent="0">
              <a:buNone/>
            </a:pPr>
            <a:r>
              <a:rPr lang="en-US" sz="2800" dirty="0"/>
              <a:t>※ More general than </a:t>
            </a:r>
            <a:r>
              <a:rPr lang="en-US" sz="2800" dirty="0" smtClean="0"/>
              <a:t>usual</a:t>
            </a:r>
          </a:p>
          <a:p>
            <a:r>
              <a:rPr lang="en-US" sz="3200" dirty="0" smtClean="0"/>
              <a:t>Attack type</a:t>
            </a:r>
          </a:p>
          <a:p>
            <a:pPr lvl="1"/>
            <a:r>
              <a:rPr lang="en-US" sz="2800" dirty="0" err="1"/>
              <a:t>DDoS</a:t>
            </a:r>
            <a:r>
              <a:rPr lang="en-US" sz="2800" dirty="0"/>
              <a:t>, Identity Theft, Malware Distribution, Phishing, Piracy, </a:t>
            </a:r>
            <a:r>
              <a:rPr lang="en-US" sz="2800" dirty="0" err="1"/>
              <a:t>Proxying</a:t>
            </a:r>
            <a:r>
              <a:rPr lang="en-US" sz="2800" dirty="0"/>
              <a:t>, Scanning, Server hosting(SMTP,HTTP), Spamming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7B82-E077-C343-B58A-DF238AFF07F3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969543"/>
            <a:ext cx="3779912" cy="2880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018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Automated Detection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Relying Characteristics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7B82-E077-C343-B58A-DF238AFF07F3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5" name="표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079975"/>
              </p:ext>
            </p:extLst>
          </p:nvPr>
        </p:nvGraphicFramePr>
        <p:xfrm>
          <a:off x="380200" y="1632895"/>
          <a:ext cx="8380568" cy="416280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386950"/>
                <a:gridCol w="6993618"/>
              </a:tblGrid>
              <a:tr h="2473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나눔손글씨 펜"/>
                          <a:ea typeface="나눔손글씨 펜"/>
                          <a:cs typeface="나눔손글씨 펜"/>
                        </a:rPr>
                        <a:t>Characteristic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나눔손글씨 펜"/>
                        <a:ea typeface="나눔손글씨 펜"/>
                        <a:cs typeface="나눔손글씨 펜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나눔손글씨 펜"/>
                          <a:ea typeface="나눔손글씨 펜"/>
                          <a:cs typeface="나눔손글씨 펜"/>
                        </a:rPr>
                        <a:t>Description</a:t>
                      </a:r>
                      <a:endParaRPr lang="en-US" sz="2000" b="1">
                        <a:solidFill>
                          <a:schemeClr val="tx1"/>
                        </a:solidFill>
                        <a:latin typeface="나눔손글씨 펜"/>
                        <a:ea typeface="나눔손글씨 펜"/>
                        <a:cs typeface="나눔손글씨 펜"/>
                      </a:endParaRPr>
                    </a:p>
                  </a:txBody>
                  <a:tcPr marL="64770" marR="64770" marT="17907" marB="17907" anchor="ctr"/>
                </a:tc>
              </a:tr>
              <a:tr h="2473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손글씨 펜"/>
                          <a:ea typeface="나눔손글씨 펜"/>
                          <a:cs typeface="나눔손글씨 펜"/>
                        </a:rPr>
                        <a:t>Basis</a:t>
                      </a:r>
                      <a:endParaRPr 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손글씨 펜"/>
                        <a:ea typeface="나눔손글씨 펜"/>
                        <a:cs typeface="나눔손글씨 펜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나눔손글씨 펜"/>
                          <a:ea typeface="나눔손글씨 펜"/>
                          <a:cs typeface="나눔손글씨 펜"/>
                        </a:rPr>
                        <a:t>Type of method as in host- or network-based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나눔손글씨 펜"/>
                        <a:ea typeface="나눔손글씨 펜"/>
                        <a:cs typeface="나눔손글씨 펜"/>
                      </a:endParaRPr>
                    </a:p>
                  </a:txBody>
                  <a:tcPr marL="64770" marR="64770" marT="17907" marB="17907" anchor="ctr"/>
                </a:tc>
              </a:tr>
              <a:tr h="2473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손글씨 펜"/>
                          <a:ea typeface="나눔손글씨 펜"/>
                          <a:cs typeface="나눔손글씨 펜"/>
                        </a:rPr>
                        <a:t>Hub</a:t>
                      </a:r>
                      <a:endParaRPr lang="en-US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손글씨 펜"/>
                        <a:ea typeface="나눔손글씨 펜"/>
                        <a:cs typeface="나눔손글씨 펜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나눔손글씨 펜"/>
                          <a:ea typeface="나눔손글씨 펜"/>
                          <a:cs typeface="나눔손글씨 펜"/>
                        </a:rPr>
                        <a:t>Relies on network topology where single server has multiple clients</a:t>
                      </a:r>
                      <a:endParaRPr lang="en-US" sz="1800" b="0">
                        <a:solidFill>
                          <a:schemeClr val="tx1"/>
                        </a:solidFill>
                        <a:latin typeface="나눔손글씨 펜"/>
                        <a:ea typeface="나눔손글씨 펜"/>
                        <a:cs typeface="나눔손글씨 펜"/>
                      </a:endParaRPr>
                    </a:p>
                  </a:txBody>
                  <a:tcPr marL="64770" marR="64770" marT="17907" marB="17907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손글씨 펜"/>
                          <a:ea typeface="나눔손글씨 펜"/>
                          <a:cs typeface="나눔손글씨 펜"/>
                        </a:rPr>
                        <a:t>IRC</a:t>
                      </a:r>
                      <a:endParaRPr lang="en-US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손글씨 펜"/>
                        <a:ea typeface="나눔손글씨 펜"/>
                        <a:cs typeface="나눔손글씨 펜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나눔손글씨 펜"/>
                          <a:ea typeface="나눔손글씨 펜"/>
                          <a:cs typeface="나눔손글씨 펜"/>
                        </a:rPr>
                        <a:t>Relies on specific IRC port number or model of communications patterns</a:t>
                      </a:r>
                      <a:endParaRPr lang="en-US" sz="1800" b="0">
                        <a:solidFill>
                          <a:schemeClr val="tx1"/>
                        </a:solidFill>
                        <a:latin typeface="나눔손글씨 펜"/>
                        <a:ea typeface="나눔손글씨 펜"/>
                        <a:cs typeface="나눔손글씨 펜"/>
                      </a:endParaRPr>
                    </a:p>
                  </a:txBody>
                  <a:tcPr marL="64770" marR="64770" marT="17907" marB="17907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손글씨 펜"/>
                          <a:ea typeface="나눔손글씨 펜"/>
                          <a:cs typeface="나눔손글씨 펜"/>
                        </a:rPr>
                        <a:t>Flow-Chars</a:t>
                      </a:r>
                      <a:endParaRPr lang="en-US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손글씨 펜"/>
                        <a:ea typeface="나눔손글씨 펜"/>
                        <a:cs typeface="나눔손글씨 펜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나눔손글씨 펜"/>
                          <a:ea typeface="나눔손글씨 펜"/>
                          <a:cs typeface="나눔손글씨 펜"/>
                        </a:rPr>
                        <a:t>uses flow characteristics to correlate C&amp;C communications and/or attacks</a:t>
                      </a:r>
                      <a:endParaRPr lang="en-US" sz="1800" b="0">
                        <a:solidFill>
                          <a:schemeClr val="tx1"/>
                        </a:solidFill>
                        <a:latin typeface="나눔손글씨 펜"/>
                        <a:ea typeface="나눔손글씨 펜"/>
                        <a:cs typeface="나눔손글씨 펜"/>
                      </a:endParaRPr>
                    </a:p>
                  </a:txBody>
                  <a:tcPr marL="64770" marR="64770" marT="17907" marB="17907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손글씨 펜"/>
                          <a:ea typeface="나눔손글씨 펜"/>
                          <a:cs typeface="나눔손글씨 펜"/>
                        </a:rPr>
                        <a:t>Time</a:t>
                      </a:r>
                      <a:endParaRPr lang="en-US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손글씨 펜"/>
                        <a:ea typeface="나눔손글씨 펜"/>
                        <a:cs typeface="나눔손글씨 펜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나눔손글씨 펜"/>
                          <a:ea typeface="나눔손글씨 펜"/>
                          <a:cs typeface="나눔손글씨 펜"/>
                        </a:rPr>
                        <a:t>Correlates events or network traffic that occur within a time window</a:t>
                      </a:r>
                      <a:endParaRPr lang="en-US" sz="1800" b="0">
                        <a:solidFill>
                          <a:schemeClr val="tx1"/>
                        </a:solidFill>
                        <a:latin typeface="나눔손글씨 펜"/>
                        <a:ea typeface="나눔손글씨 펜"/>
                        <a:cs typeface="나눔손글씨 펜"/>
                      </a:endParaRPr>
                    </a:p>
                  </a:txBody>
                  <a:tcPr marL="64770" marR="64770" marT="17907" marB="17907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손글씨 펜"/>
                          <a:ea typeface="나눔손글씨 펜"/>
                          <a:cs typeface="나눔손글씨 펜"/>
                        </a:rPr>
                        <a:t>Net-</a:t>
                      </a:r>
                      <a:r>
                        <a:rPr lang="en-US" sz="2000" b="1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손글씨 펜"/>
                          <a:ea typeface="나눔손글씨 펜"/>
                          <a:cs typeface="나눔손글씨 펜"/>
                        </a:rPr>
                        <a:t>Det</a:t>
                      </a:r>
                      <a:endParaRPr lang="en-US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손글씨 펜"/>
                        <a:ea typeface="나눔손글씨 펜"/>
                        <a:cs typeface="나눔손글씨 펜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나눔손글씨 펜"/>
                          <a:ea typeface="나눔손글씨 펜"/>
                          <a:cs typeface="나눔손글씨 펜"/>
                        </a:rPr>
                        <a:t>Relies on automated, network-based detection of botnet attacks </a:t>
                      </a:r>
                      <a:r>
                        <a:rPr lang="en-US" sz="1800" dirty="0" smtClean="0">
                          <a:latin typeface="나눔손글씨 펜"/>
                          <a:ea typeface="나눔손글씨 펜"/>
                          <a:cs typeface="나눔손글씨 펜"/>
                        </a:rPr>
                        <a:t>such </a:t>
                      </a:r>
                      <a:r>
                        <a:rPr lang="en-US" sz="1800" dirty="0">
                          <a:latin typeface="나눔손글씨 펜"/>
                          <a:ea typeface="나눔손글씨 펜"/>
                          <a:cs typeface="나눔손글씨 펜"/>
                        </a:rPr>
                        <a:t>as scanning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나눔손글씨 펜"/>
                        <a:ea typeface="나눔손글씨 펜"/>
                        <a:cs typeface="나눔손글씨 펜"/>
                      </a:endParaRPr>
                    </a:p>
                  </a:txBody>
                  <a:tcPr marL="64770" marR="64770" marT="17907" marB="17907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손글씨 펜"/>
                          <a:ea typeface="나눔손글씨 펜"/>
                          <a:cs typeface="나눔손글씨 펜"/>
                        </a:rPr>
                        <a:t>Syntax</a:t>
                      </a:r>
                      <a:endParaRPr lang="en-US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손글씨 펜"/>
                        <a:ea typeface="나눔손글씨 펜"/>
                        <a:cs typeface="나눔손글씨 펜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나눔손글씨 펜"/>
                          <a:ea typeface="나눔손글씨 펜"/>
                          <a:cs typeface="나눔손글씨 펜"/>
                        </a:rPr>
                        <a:t>Relies on bots' use of a particular nickname, command, or protocol syntax</a:t>
                      </a:r>
                      <a:endParaRPr lang="en-US" sz="1800" b="0">
                        <a:solidFill>
                          <a:schemeClr val="tx1"/>
                        </a:solidFill>
                        <a:latin typeface="나눔손글씨 펜"/>
                        <a:ea typeface="나눔손글씨 펜"/>
                        <a:cs typeface="나눔손글씨 펜"/>
                      </a:endParaRPr>
                    </a:p>
                  </a:txBody>
                  <a:tcPr marL="64770" marR="64770" marT="17907" marB="17907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손글씨 펜"/>
                          <a:ea typeface="나눔손글씨 펜"/>
                          <a:cs typeface="나눔손글씨 펜"/>
                        </a:rPr>
                        <a:t>Taint</a:t>
                      </a:r>
                      <a:endParaRPr lang="en-US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손글씨 펜"/>
                        <a:ea typeface="나눔손글씨 펜"/>
                        <a:cs typeface="나눔손글씨 펜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나눔손글씨 펜"/>
                          <a:ea typeface="나눔손글씨 펜"/>
                          <a:cs typeface="나눔손글씨 펜"/>
                        </a:rPr>
                        <a:t>Requires that bots' execution of commands demonstrates explicit </a:t>
                      </a:r>
                      <a:r>
                        <a:rPr lang="en-US" sz="1800" dirty="0" smtClean="0">
                          <a:latin typeface="나눔손글씨 펜"/>
                          <a:ea typeface="나눔손글씨 펜"/>
                          <a:cs typeface="나눔손글씨 펜"/>
                        </a:rPr>
                        <a:t>information </a:t>
                      </a:r>
                      <a:r>
                        <a:rPr lang="en-US" sz="1800" dirty="0">
                          <a:latin typeface="나눔손글씨 펜"/>
                          <a:ea typeface="나눔손글씨 펜"/>
                          <a:cs typeface="나눔손글씨 펜"/>
                        </a:rPr>
                        <a:t>flow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나눔손글씨 펜"/>
                        <a:ea typeface="나눔손글씨 펜"/>
                        <a:cs typeface="나눔손글씨 펜"/>
                      </a:endParaRPr>
                    </a:p>
                  </a:txBody>
                  <a:tcPr marL="64770" marR="64770" marT="17907" marB="17907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0303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#1. </a:t>
            </a:r>
            <a:r>
              <a:rPr lang="en-US" dirty="0" err="1"/>
              <a:t>Strayer</a:t>
            </a:r>
            <a:r>
              <a:rPr lang="en-US" dirty="0"/>
              <a:t> : Detection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7B82-E077-C343-B58A-DF238AFF07F3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1277" y="1301441"/>
            <a:ext cx="244827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latin typeface="나눔손글씨 펜"/>
                <a:ea typeface="나눔손글씨 펜"/>
                <a:cs typeface="나눔손글씨 펜"/>
              </a:rPr>
              <a:t>Eliminate flows  unlikely to be botnet</a:t>
            </a:r>
            <a:endParaRPr lang="ko-KR" altLang="en-US" sz="2000" b="1" dirty="0">
              <a:latin typeface="나눔손글씨 펜"/>
              <a:ea typeface="나눔손글씨 펜"/>
              <a:cs typeface="나눔손글씨 펜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600" y="2082412"/>
            <a:ext cx="2758460" cy="25545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2000" b="1" u="sng" dirty="0" smtClean="0">
                <a:latin typeface="나눔손글씨 펜"/>
                <a:ea typeface="나눔손글씨 펜"/>
                <a:cs typeface="나눔손글씨 펜"/>
              </a:rPr>
              <a:t>5 Distinct Filters</a:t>
            </a:r>
          </a:p>
          <a:p>
            <a:pPr>
              <a:buFontTx/>
              <a:buChar char="-"/>
            </a:pPr>
            <a:r>
              <a:rPr lang="en-US" altLang="ko-KR" sz="2000" b="1" dirty="0" smtClean="0">
                <a:latin typeface="나눔손글씨 펜"/>
                <a:ea typeface="나눔손글씨 펜"/>
                <a:cs typeface="나눔손글씨 펜"/>
              </a:rPr>
              <a:t> Non-TCP Traffic</a:t>
            </a:r>
          </a:p>
          <a:p>
            <a:pPr>
              <a:buFontTx/>
              <a:buChar char="-"/>
            </a:pPr>
            <a:r>
              <a:rPr lang="en-US" altLang="ko-KR" sz="2000" b="1" dirty="0" smtClean="0">
                <a:latin typeface="나눔손글씨 펜"/>
                <a:ea typeface="나눔손글씨 펜"/>
                <a:cs typeface="나눔손글씨 펜"/>
              </a:rPr>
              <a:t> Port Scans</a:t>
            </a:r>
          </a:p>
          <a:p>
            <a:pPr>
              <a:buFontTx/>
              <a:buChar char="-"/>
            </a:pPr>
            <a:r>
              <a:rPr lang="en-US" altLang="ko-KR" sz="2000" b="1" dirty="0" smtClean="0">
                <a:latin typeface="나눔손글씨 펜"/>
                <a:ea typeface="나눔손글씨 펜"/>
                <a:cs typeface="나눔손글씨 펜"/>
              </a:rPr>
              <a:t> High bit-rate flows</a:t>
            </a:r>
          </a:p>
          <a:p>
            <a:r>
              <a:rPr lang="en-US" altLang="ko-KR" sz="2000" b="1" dirty="0" smtClean="0">
                <a:latin typeface="나눔손글씨 펜"/>
                <a:ea typeface="나눔손글씨 펜"/>
                <a:cs typeface="나눔손글씨 펜"/>
              </a:rPr>
              <a:t>   (* Bandwidth &gt; 8kb/s)</a:t>
            </a:r>
          </a:p>
          <a:p>
            <a:pPr>
              <a:buFontTx/>
              <a:buChar char="-"/>
            </a:pPr>
            <a:r>
              <a:rPr lang="en-US" altLang="ko-KR" sz="2000" b="1" dirty="0" smtClean="0">
                <a:latin typeface="나눔손글씨 펜"/>
                <a:ea typeface="나눔손글씨 펜"/>
                <a:cs typeface="나눔손글씨 펜"/>
              </a:rPr>
              <a:t> Flows w/ packet &gt; </a:t>
            </a:r>
            <a:r>
              <a:rPr lang="en-US" altLang="ko-KR" sz="2000" b="1" dirty="0" smtClean="0">
                <a:latin typeface="나눔손글씨 펜"/>
                <a:ea typeface="나눔손글씨 펜"/>
                <a:cs typeface="나눔손글씨 펜"/>
              </a:rPr>
              <a:t>300Kb</a:t>
            </a:r>
            <a:r>
              <a:rPr lang="en-US" altLang="ko-KR" sz="2000" b="1" dirty="0" smtClean="0">
                <a:latin typeface="나눔손글씨 펜"/>
                <a:ea typeface="나눔손글씨 펜"/>
                <a:cs typeface="나눔손글씨 펜"/>
              </a:rPr>
              <a:t>/s</a:t>
            </a:r>
          </a:p>
          <a:p>
            <a:pPr>
              <a:buFontTx/>
              <a:buChar char="-"/>
            </a:pPr>
            <a:r>
              <a:rPr lang="en-US" altLang="ko-KR" sz="2000" b="1" dirty="0" smtClean="0">
                <a:latin typeface="나눔손글씨 펜"/>
                <a:ea typeface="나눔손글씨 펜"/>
                <a:cs typeface="나눔손글씨 펜"/>
              </a:rPr>
              <a:t> Short lived connection</a:t>
            </a:r>
          </a:p>
          <a:p>
            <a:r>
              <a:rPr lang="en-US" altLang="ko-KR" sz="2000" b="1" dirty="0" smtClean="0">
                <a:latin typeface="나눔손글씨 펜"/>
                <a:ea typeface="나눔손글씨 펜"/>
                <a:cs typeface="나눔손글씨 펜"/>
              </a:rPr>
              <a:t>   (* &gt; 60’)</a:t>
            </a:r>
            <a:endParaRPr lang="ko-KR" altLang="en-US" sz="2000" b="1" dirty="0">
              <a:latin typeface="나눔손글씨 펜"/>
              <a:ea typeface="나눔손글씨 펜"/>
              <a:cs typeface="나눔손글씨 펜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9855" y="1301441"/>
            <a:ext cx="244827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2000" b="1" smtClean="0">
                <a:latin typeface="나눔손글씨 펜"/>
                <a:ea typeface="나눔손글씨 펜"/>
                <a:cs typeface="나눔손글씨 펜"/>
              </a:rPr>
              <a:t>Keep only IRC flows</a:t>
            </a:r>
          </a:p>
          <a:p>
            <a:pPr algn="ctr"/>
            <a:r>
              <a:rPr lang="en-US" altLang="ko-KR" sz="2000" b="1" smtClean="0">
                <a:latin typeface="나눔손글씨 펜"/>
                <a:ea typeface="나눔손글씨 펜"/>
                <a:cs typeface="나눔손글씨 펜"/>
              </a:rPr>
              <a:t>by machine </a:t>
            </a:r>
            <a:r>
              <a:rPr lang="en-US" altLang="ko-KR" sz="2000" b="1" err="1" smtClean="0">
                <a:latin typeface="나눔손글씨 펜"/>
                <a:ea typeface="나눔손글씨 펜"/>
                <a:cs typeface="나눔손글씨 펜"/>
              </a:rPr>
              <a:t>learin</a:t>
            </a:r>
            <a:r>
              <a:rPr lang="en-US" altLang="ko-KR" sz="2000" b="1" smtClean="0">
                <a:latin typeface="나눔손글씨 펜"/>
                <a:ea typeface="나눔손글씨 펜"/>
                <a:cs typeface="나눔손글씨 펜"/>
              </a:rPr>
              <a:t> alg.</a:t>
            </a:r>
            <a:endParaRPr lang="ko-KR" altLang="en-US" sz="2000" b="1">
              <a:latin typeface="나눔손글씨 펜"/>
              <a:ea typeface="나눔손글씨 펜"/>
              <a:cs typeface="나눔손글씨 펜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99284" y="1291307"/>
            <a:ext cx="2448272" cy="6771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2000" b="1" smtClean="0">
                <a:latin typeface="나눔손글씨 펜"/>
                <a:ea typeface="나눔손글씨 펜"/>
                <a:cs typeface="나눔손글씨 펜"/>
              </a:rPr>
              <a:t>Cluster related flows </a:t>
            </a:r>
            <a:r>
              <a:rPr lang="en-US" altLang="ko-KR" b="1" smtClean="0">
                <a:latin typeface="나눔손글씨 펜"/>
                <a:ea typeface="나눔손글씨 펜"/>
                <a:cs typeface="나눔손글씨 펜"/>
              </a:rPr>
              <a:t>by 5D space &amp; </a:t>
            </a:r>
            <a:r>
              <a:rPr lang="en-US" altLang="ko-KR" b="1" err="1" smtClean="0">
                <a:latin typeface="나눔손글씨 펜"/>
                <a:ea typeface="나눔손글씨 펜"/>
                <a:cs typeface="나눔손글씨 펜"/>
              </a:rPr>
              <a:t>topol</a:t>
            </a:r>
            <a:r>
              <a:rPr lang="en-US" altLang="ko-KR" b="1" smtClean="0">
                <a:latin typeface="나눔손글씨 펜"/>
                <a:ea typeface="나눔손글씨 펜"/>
                <a:cs typeface="나눔손글씨 펜"/>
              </a:rPr>
              <a:t>. anal</a:t>
            </a:r>
            <a:endParaRPr lang="ko-KR" altLang="en-US" b="1">
              <a:latin typeface="나눔손글씨 펜"/>
              <a:ea typeface="나눔손글씨 펜"/>
              <a:cs typeface="나눔손글씨 펜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51198" y="2064869"/>
            <a:ext cx="2568538" cy="22467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2000" b="1" u="sng" dirty="0" smtClean="0">
                <a:latin typeface="나눔손글씨 펜"/>
                <a:ea typeface="나눔손글씨 펜"/>
                <a:cs typeface="나눔손글씨 펜"/>
              </a:rPr>
              <a:t>Flow characteristics</a:t>
            </a:r>
          </a:p>
          <a:p>
            <a:pPr>
              <a:buFontTx/>
              <a:buChar char="-"/>
            </a:pPr>
            <a:r>
              <a:rPr lang="en-US" altLang="ko-KR" sz="2000" b="1" dirty="0" smtClean="0">
                <a:latin typeface="나눔손글씨 펜"/>
                <a:ea typeface="나눔손글씨 펜"/>
                <a:cs typeface="나눔손글씨 펜"/>
              </a:rPr>
              <a:t> Duration</a:t>
            </a:r>
          </a:p>
          <a:p>
            <a:pPr>
              <a:buFontTx/>
              <a:buChar char="-"/>
            </a:pPr>
            <a:r>
              <a:rPr lang="en-US" altLang="ko-KR" sz="2000" b="1" dirty="0" smtClean="0">
                <a:latin typeface="나눔손글씨 펜"/>
                <a:ea typeface="나눔손글씨 펜"/>
                <a:cs typeface="나눔손글씨 펜"/>
              </a:rPr>
              <a:t> Role </a:t>
            </a:r>
          </a:p>
          <a:p>
            <a:pPr>
              <a:buFontTx/>
              <a:buChar char="-"/>
            </a:pPr>
            <a:r>
              <a:rPr lang="en-US" altLang="ko-KR" sz="2000" b="1" dirty="0" smtClean="0">
                <a:latin typeface="나눔손글씨 펜"/>
                <a:ea typeface="나눔손글씨 펜"/>
                <a:cs typeface="나눔손글씨 펜"/>
              </a:rPr>
              <a:t> Bytes per </a:t>
            </a:r>
            <a:r>
              <a:rPr lang="en-US" altLang="ko-KR" sz="2000" b="1" dirty="0" smtClean="0">
                <a:latin typeface="나눔손글씨 펜"/>
                <a:ea typeface="나눔손글씨 펜"/>
                <a:cs typeface="나눔손글씨 펜"/>
              </a:rPr>
              <a:t>packet</a:t>
            </a:r>
            <a:r>
              <a:rPr lang="ko-KR" altLang="en-US" sz="2000" b="1" dirty="0" smtClean="0">
                <a:latin typeface="나눔손글씨 펜"/>
                <a:ea typeface="나눔손글씨 펜"/>
                <a:cs typeface="나눔손글씨 펜"/>
              </a:rPr>
              <a:t> </a:t>
            </a:r>
            <a:r>
              <a:rPr lang="en-US" altLang="ko-KR" sz="2000" b="1" dirty="0" smtClean="0">
                <a:latin typeface="나눔손글씨 펜"/>
                <a:ea typeface="나눔손글씨 펜"/>
                <a:cs typeface="나눔손글씨 펜"/>
              </a:rPr>
              <a:t>(</a:t>
            </a:r>
            <a:r>
              <a:rPr lang="en-US" altLang="ko-KR" sz="2000" b="1" dirty="0" err="1" smtClean="0">
                <a:latin typeface="나눔손글씨 펜"/>
                <a:ea typeface="나눔손글씨 펜"/>
                <a:cs typeface="나눔손글씨 펜"/>
              </a:rPr>
              <a:t>bpp</a:t>
            </a:r>
            <a:r>
              <a:rPr lang="en-US" altLang="ko-KR" sz="2000" b="1" dirty="0" smtClean="0">
                <a:latin typeface="나눔손글씨 펜"/>
                <a:ea typeface="나눔손글씨 펜"/>
                <a:cs typeface="나눔손글씨 펜"/>
              </a:rPr>
              <a:t>)</a:t>
            </a:r>
          </a:p>
          <a:p>
            <a:pPr>
              <a:buFontTx/>
              <a:buChar char="-"/>
            </a:pPr>
            <a:r>
              <a:rPr lang="en-US" altLang="ko-KR" sz="2000" b="1" dirty="0" smtClean="0">
                <a:latin typeface="나눔손글씨 펜"/>
                <a:ea typeface="나눔손글씨 펜"/>
                <a:cs typeface="나눔손글씨 펜"/>
              </a:rPr>
              <a:t> Bytes per </a:t>
            </a:r>
            <a:r>
              <a:rPr lang="en-US" altLang="ko-KR" sz="2000" b="1" dirty="0" smtClean="0">
                <a:latin typeface="나눔손글씨 펜"/>
                <a:ea typeface="나눔손글씨 펜"/>
                <a:cs typeface="나눔손글씨 펜"/>
              </a:rPr>
              <a:t>second</a:t>
            </a:r>
            <a:r>
              <a:rPr lang="ko-KR" altLang="en-US" sz="2000" b="1" dirty="0" smtClean="0">
                <a:latin typeface="나눔손글씨 펜"/>
                <a:ea typeface="나눔손글씨 펜"/>
                <a:cs typeface="나눔손글씨 펜"/>
              </a:rPr>
              <a:t> </a:t>
            </a:r>
            <a:r>
              <a:rPr lang="en-US" altLang="ko-KR" sz="2000" b="1" dirty="0" smtClean="0">
                <a:latin typeface="나눔손글씨 펜"/>
                <a:ea typeface="나눔손글씨 펜"/>
                <a:cs typeface="나눔손글씨 펜"/>
              </a:rPr>
              <a:t>(</a:t>
            </a:r>
            <a:r>
              <a:rPr lang="en-US" altLang="ko-KR" sz="2000" b="1" dirty="0" smtClean="0">
                <a:latin typeface="나눔손글씨 펜"/>
                <a:ea typeface="나눔손글씨 펜"/>
                <a:cs typeface="나눔손글씨 펜"/>
              </a:rPr>
              <a:t>bps)</a:t>
            </a:r>
          </a:p>
          <a:p>
            <a:pPr>
              <a:buFontTx/>
              <a:buChar char="-"/>
            </a:pPr>
            <a:r>
              <a:rPr lang="en-US" altLang="ko-KR" sz="2000" b="1" dirty="0" smtClean="0">
                <a:latin typeface="나눔손글씨 펜"/>
                <a:ea typeface="나눔손글씨 펜"/>
                <a:cs typeface="나눔손글씨 펜"/>
              </a:rPr>
              <a:t> Packets </a:t>
            </a:r>
            <a:r>
              <a:rPr lang="en-US" altLang="ko-KR" sz="2000" b="1" dirty="0" err="1" smtClean="0">
                <a:latin typeface="나눔손글씨 펜"/>
                <a:ea typeface="나눔손글씨 펜"/>
                <a:cs typeface="나눔손글씨 펜"/>
              </a:rPr>
              <a:t>persecond</a:t>
            </a:r>
            <a:r>
              <a:rPr lang="ko-KR" altLang="en-US" sz="2000" b="1" dirty="0" smtClean="0">
                <a:latin typeface="나눔손글씨 펜"/>
                <a:ea typeface="나눔손글씨 펜"/>
                <a:cs typeface="나눔손글씨 펜"/>
              </a:rPr>
              <a:t> </a:t>
            </a:r>
            <a:r>
              <a:rPr lang="en-US" altLang="ko-KR" sz="2000" b="1" dirty="0" smtClean="0">
                <a:latin typeface="나눔손글씨 펜"/>
                <a:ea typeface="나눔손글씨 펜"/>
                <a:cs typeface="나눔손글씨 펜"/>
              </a:rPr>
              <a:t>(</a:t>
            </a:r>
            <a:r>
              <a:rPr lang="en-US" altLang="ko-KR" sz="2000" b="1" dirty="0" err="1" smtClean="0">
                <a:latin typeface="나눔손글씨 펜"/>
                <a:ea typeface="나눔손글씨 펜"/>
                <a:cs typeface="나눔손글씨 펜"/>
              </a:rPr>
              <a:t>pps</a:t>
            </a:r>
            <a:r>
              <a:rPr lang="en-US" altLang="ko-KR" sz="2000" b="1" dirty="0" smtClean="0">
                <a:latin typeface="나눔손글씨 펜"/>
                <a:ea typeface="나눔손글씨 펜"/>
                <a:cs typeface="나눔손글씨 펜"/>
              </a:rPr>
              <a:t>)</a:t>
            </a:r>
          </a:p>
          <a:p>
            <a:pPr>
              <a:buFontTx/>
              <a:buChar char="-"/>
            </a:pPr>
            <a:endParaRPr lang="ko-KR" altLang="en-US" sz="2000" b="1" dirty="0">
              <a:latin typeface="나눔손글씨 펜"/>
              <a:ea typeface="나눔손글씨 펜"/>
              <a:cs typeface="나눔손글씨 펜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51784" y="2057146"/>
            <a:ext cx="2714416" cy="25237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altLang="ko-KR" b="1" dirty="0" smtClean="0">
                <a:latin typeface="나눔손글씨 펜"/>
                <a:ea typeface="나눔손글씨 펜"/>
                <a:cs typeface="나눔손글씨 펜"/>
              </a:rPr>
              <a:t> Keep flows : time period</a:t>
            </a:r>
          </a:p>
          <a:p>
            <a:pPr>
              <a:buFontTx/>
              <a:buChar char="-"/>
            </a:pPr>
            <a:r>
              <a:rPr lang="en-US" altLang="ko-KR" sz="2000" b="1" dirty="0" smtClean="0">
                <a:latin typeface="나눔손글씨 펜"/>
                <a:ea typeface="나눔손글씨 펜"/>
                <a:cs typeface="나눔손글씨 펜"/>
              </a:rPr>
              <a:t> Use 5d space</a:t>
            </a:r>
          </a:p>
          <a:p>
            <a:r>
              <a:rPr lang="en-US" altLang="ko-KR" sz="2000" dirty="0" smtClean="0">
                <a:latin typeface="나눔손글씨 펜"/>
                <a:ea typeface="나눔손글씨 펜"/>
                <a:cs typeface="나눔손글씨 펜"/>
              </a:rPr>
              <a:t>  · Find a cluster of </a:t>
            </a:r>
            <a:r>
              <a:rPr lang="en-US" altLang="ko-KR" sz="2000" dirty="0" smtClean="0">
                <a:latin typeface="나눔손글씨 펜"/>
                <a:ea typeface="나눔손글씨 펜"/>
                <a:cs typeface="나눔손글씨 펜"/>
              </a:rPr>
              <a:t>flows </a:t>
            </a:r>
            <a:r>
              <a:rPr lang="ko-KR" altLang="en-US" sz="2000" dirty="0" smtClean="0">
                <a:latin typeface="나눔손글씨 펜"/>
                <a:ea typeface="나눔손글씨 펜"/>
                <a:cs typeface="나눔손글씨 펜"/>
              </a:rPr>
              <a:t>   </a:t>
            </a:r>
            <a:endParaRPr lang="en-US" altLang="ko-KR" sz="2000" dirty="0" smtClean="0">
              <a:latin typeface="나눔손글씨 펜"/>
              <a:ea typeface="나눔손글씨 펜"/>
              <a:cs typeface="나눔손글씨 펜"/>
            </a:endParaRPr>
          </a:p>
          <a:p>
            <a:r>
              <a:rPr lang="ko-KR" altLang="ko-KR" sz="2000" dirty="0">
                <a:latin typeface="나눔손글씨 펜"/>
                <a:ea typeface="나눔손글씨 펜"/>
                <a:cs typeface="나눔손글씨 펜"/>
              </a:rPr>
              <a:t> </a:t>
            </a:r>
            <a:r>
              <a:rPr lang="ko-KR" altLang="en-US" sz="2000" dirty="0" smtClean="0">
                <a:latin typeface="나눔손글씨 펜"/>
                <a:ea typeface="나눔손글씨 펜"/>
                <a:cs typeface="나눔손글씨 펜"/>
              </a:rPr>
              <a:t>   </a:t>
            </a:r>
            <a:r>
              <a:rPr lang="en-US" altLang="ko-KR" sz="2000" dirty="0" smtClean="0">
                <a:latin typeface="나눔손글씨 펜"/>
                <a:ea typeface="나눔손글씨 펜"/>
                <a:cs typeface="나눔손글씨 펜"/>
              </a:rPr>
              <a:t>their </a:t>
            </a:r>
            <a:r>
              <a:rPr lang="en-US" altLang="ko-KR" sz="2000" dirty="0" smtClean="0">
                <a:latin typeface="나눔손글씨 펜"/>
                <a:ea typeface="나눔손글씨 펜"/>
                <a:cs typeface="나눔손글씨 펜"/>
              </a:rPr>
              <a:t>distance is </a:t>
            </a:r>
            <a:r>
              <a:rPr lang="en-US" altLang="ko-KR" sz="2000" dirty="0" smtClean="0">
                <a:latin typeface="나눔손글씨 펜"/>
                <a:ea typeface="나눔손글씨 펜"/>
                <a:cs typeface="나눔손글씨 펜"/>
              </a:rPr>
              <a:t>small</a:t>
            </a:r>
            <a:endParaRPr lang="en-US" altLang="ko-KR" sz="2000" dirty="0" smtClean="0">
              <a:latin typeface="나눔손글씨 펜"/>
              <a:ea typeface="나눔손글씨 펜"/>
              <a:cs typeface="나눔손글씨 펜"/>
            </a:endParaRPr>
          </a:p>
          <a:p>
            <a:r>
              <a:rPr lang="en-US" altLang="ko-KR" sz="2000" b="1" dirty="0" smtClean="0">
                <a:latin typeface="나눔손글씨 펜"/>
                <a:ea typeface="나눔손글씨 펜"/>
                <a:cs typeface="나눔손글씨 펜"/>
              </a:rPr>
              <a:t>- Topological analysis</a:t>
            </a:r>
          </a:p>
          <a:p>
            <a:r>
              <a:rPr lang="en-US" altLang="ko-KR" sz="2000" dirty="0" smtClean="0">
                <a:latin typeface="나눔손글씨 펜"/>
                <a:ea typeface="나눔손글씨 펜"/>
                <a:cs typeface="나눔손글씨 펜"/>
              </a:rPr>
              <a:t>  · Identify RP</a:t>
            </a:r>
          </a:p>
          <a:p>
            <a:pPr>
              <a:buFontTx/>
              <a:buChar char="-"/>
            </a:pPr>
            <a:r>
              <a:rPr lang="en-US" altLang="ko-KR" sz="2000" b="1" dirty="0" smtClean="0">
                <a:latin typeface="나눔손글씨 펜"/>
                <a:ea typeface="나눔손글씨 펜"/>
                <a:cs typeface="나눔손글씨 펜"/>
              </a:rPr>
              <a:t>Manual analysis</a:t>
            </a:r>
          </a:p>
          <a:p>
            <a:r>
              <a:rPr lang="en-US" altLang="ko-KR" sz="2000" dirty="0" smtClean="0">
                <a:latin typeface="나눔손글씨 펜"/>
                <a:ea typeface="나눔손글씨 펜"/>
                <a:cs typeface="나눔손글씨 펜"/>
              </a:rPr>
              <a:t> · Identify bot master IP</a:t>
            </a:r>
          </a:p>
        </p:txBody>
      </p:sp>
      <p:sp>
        <p:nvSpPr>
          <p:cNvPr id="11" name="오른쪽 화살표 18"/>
          <p:cNvSpPr/>
          <p:nvPr/>
        </p:nvSpPr>
        <p:spPr>
          <a:xfrm>
            <a:off x="2915666" y="1505590"/>
            <a:ext cx="288032" cy="21602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나눔손글씨 펜"/>
              <a:ea typeface="나눔손글씨 펜"/>
              <a:cs typeface="나눔손글씨 펜"/>
            </a:endParaRPr>
          </a:p>
        </p:txBody>
      </p:sp>
      <p:sp>
        <p:nvSpPr>
          <p:cNvPr id="12" name="오른쪽 화살표 19"/>
          <p:cNvSpPr/>
          <p:nvPr/>
        </p:nvSpPr>
        <p:spPr>
          <a:xfrm>
            <a:off x="5891744" y="1517465"/>
            <a:ext cx="288032" cy="21602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나눔손글씨 펜"/>
              <a:ea typeface="나눔손글씨 펜"/>
              <a:cs typeface="나눔손글씨 펜"/>
            </a:endParaRPr>
          </a:p>
        </p:txBody>
      </p:sp>
    </p:spTree>
    <p:extLst>
      <p:ext uri="{BB962C8B-B14F-4D97-AF65-F5344CB8AC3E}">
        <p14:creationId xmlns:p14="http://schemas.microsoft.com/office/powerpoint/2010/main" val="1572072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#2. Rishi :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Identifies bot-infected hosts by passively  </a:t>
            </a:r>
            <a:r>
              <a:rPr lang="en-US" dirty="0" smtClean="0"/>
              <a:t>monitoring </a:t>
            </a:r>
            <a:r>
              <a:rPr lang="en-US" dirty="0"/>
              <a:t>network traffic (IRC packets)</a:t>
            </a:r>
          </a:p>
          <a:p>
            <a:r>
              <a:rPr lang="en-US" dirty="0" smtClean="0"/>
              <a:t>Analyzing </a:t>
            </a:r>
            <a:r>
              <a:rPr lang="en-US" dirty="0"/>
              <a:t>IRC packets with nicknames that </a:t>
            </a:r>
            <a:r>
              <a:rPr lang="en-US" dirty="0" smtClean="0"/>
              <a:t>match </a:t>
            </a:r>
            <a:r>
              <a:rPr lang="en-US" dirty="0"/>
              <a:t>pre-specified templates</a:t>
            </a:r>
          </a:p>
          <a:p>
            <a:r>
              <a:rPr lang="en-US" dirty="0" smtClean="0"/>
              <a:t>Heavily </a:t>
            </a:r>
            <a:r>
              <a:rPr lang="en-US" dirty="0"/>
              <a:t>Rely on IRC client nickname(Syntax)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7B82-E077-C343-B58A-DF238AFF07F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18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#3. </a:t>
            </a:r>
            <a:r>
              <a:rPr lang="en-US" dirty="0" err="1"/>
              <a:t>Karasaridis</a:t>
            </a:r>
            <a:r>
              <a:rPr lang="en-US" dirty="0"/>
              <a:t> :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Focusing on detecting IRC botnet </a:t>
            </a:r>
            <a:r>
              <a:rPr lang="en-US" dirty="0" smtClean="0"/>
              <a:t>C</a:t>
            </a:r>
            <a:r>
              <a:rPr lang="en-US" dirty="0"/>
              <a:t>&amp;C </a:t>
            </a:r>
            <a:r>
              <a:rPr lang="en-US" dirty="0" smtClean="0"/>
              <a:t>using </a:t>
            </a:r>
            <a:r>
              <a:rPr lang="en-US" dirty="0"/>
              <a:t>4 </a:t>
            </a:r>
            <a:r>
              <a:rPr lang="en-US" dirty="0" smtClean="0"/>
              <a:t>steps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7B82-E077-C343-B58A-DF238AFF07F3}" type="slidenum">
              <a:rPr lang="en-US" smtClean="0"/>
              <a:t>7</a:t>
            </a:fld>
            <a:endParaRPr lang="en-US"/>
          </a:p>
        </p:txBody>
      </p:sp>
      <p:sp>
        <p:nvSpPr>
          <p:cNvPr id="5" name="내용 개체 틀 10"/>
          <p:cNvSpPr txBox="1">
            <a:spLocks/>
          </p:cNvSpPr>
          <p:nvPr/>
        </p:nvSpPr>
        <p:spPr>
          <a:xfrm>
            <a:off x="322248" y="1703968"/>
            <a:ext cx="4693096" cy="3816424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514350" indent="-514350">
              <a:buAutoNum type="arabicPeriod"/>
            </a:pPr>
            <a:r>
              <a:rPr lang="en-US" altLang="ko-KR" sz="2800" dirty="0" smtClean="0">
                <a:latin typeface="나눔손글씨 펜"/>
                <a:ea typeface="나눔손글씨 펜"/>
                <a:cs typeface="나눔손글씨 펜"/>
              </a:rPr>
              <a:t>Identify </a:t>
            </a:r>
            <a:r>
              <a:rPr lang="en-US" altLang="ko-KR" sz="2800" dirty="0" smtClean="0">
                <a:latin typeface="나눔손글씨 펜"/>
                <a:ea typeface="나눔손글씨 펜"/>
                <a:cs typeface="나눔손글씨 펜"/>
              </a:rPr>
              <a:t>hosts w/ </a:t>
            </a:r>
            <a:r>
              <a:rPr lang="en-US" altLang="ko-KR" sz="2800" dirty="0" smtClean="0">
                <a:latin typeface="나눔손글씨 펜"/>
                <a:ea typeface="나눔손글씨 펜"/>
                <a:cs typeface="나눔손글씨 펜"/>
              </a:rPr>
              <a:t>bad behaviors </a:t>
            </a:r>
            <a:r>
              <a:rPr lang="en-US" altLang="ko-KR" sz="2800" dirty="0" smtClean="0">
                <a:latin typeface="나눔손글씨 펜"/>
                <a:ea typeface="나눔손글씨 펜"/>
                <a:cs typeface="나눔손글씨 펜"/>
              </a:rPr>
              <a:t>: scan, spam.</a:t>
            </a:r>
            <a:r>
              <a:rPr lang="en-US" altLang="ko-KR" sz="2800" dirty="0" smtClean="0">
                <a:latin typeface="나눔손글씨 펜"/>
                <a:ea typeface="나눔손글씨 펜"/>
                <a:cs typeface="나눔손글씨 펜"/>
              </a:rPr>
              <a:t>.</a:t>
            </a:r>
          </a:p>
          <a:p>
            <a:pPr marL="514350" indent="-514350">
              <a:buAutoNum type="arabicPeriod"/>
            </a:pPr>
            <a:r>
              <a:rPr lang="en-US" altLang="ko-KR" sz="2800" dirty="0" smtClean="0">
                <a:latin typeface="나눔손글씨 펜"/>
                <a:ea typeface="나눔손글씨 펜"/>
                <a:cs typeface="나눔손글씨 펜"/>
              </a:rPr>
              <a:t>Isolate </a:t>
            </a:r>
            <a:r>
              <a:rPr lang="en-US" altLang="ko-KR" sz="2800" dirty="0" smtClean="0">
                <a:latin typeface="나눔손글씨 펜"/>
                <a:ea typeface="나눔손글씨 펜"/>
                <a:cs typeface="나눔손글씨 펜"/>
              </a:rPr>
              <a:t>flows to/from </a:t>
            </a:r>
            <a:r>
              <a:rPr lang="en-US" altLang="ko-KR" sz="2800" dirty="0" smtClean="0">
                <a:latin typeface="나눔손글씨 펜"/>
                <a:ea typeface="나눔손글씨 펜"/>
                <a:cs typeface="나눔손글씨 펜"/>
              </a:rPr>
              <a:t>those hosts</a:t>
            </a:r>
          </a:p>
          <a:p>
            <a:pPr marL="514350" indent="-514350">
              <a:buAutoNum type="arabicPeriod"/>
            </a:pPr>
            <a:r>
              <a:rPr lang="en-US" altLang="ko-KR" sz="2800" dirty="0" smtClean="0">
                <a:latin typeface="나눔손글씨 펜"/>
                <a:ea typeface="나눔손글씨 펜"/>
                <a:cs typeface="나눔손글씨 펜"/>
              </a:rPr>
              <a:t>Identify C&amp;C </a:t>
            </a:r>
            <a:r>
              <a:rPr lang="en-US" altLang="ko-KR" sz="2800" dirty="0" smtClean="0">
                <a:latin typeface="나눔손글씨 펜"/>
                <a:ea typeface="나눔손글씨 펜"/>
                <a:cs typeface="나눔손글씨 펜"/>
              </a:rPr>
              <a:t>u/ 3 criteria</a:t>
            </a:r>
          </a:p>
          <a:p>
            <a:r>
              <a:rPr lang="en-US" altLang="ko-KR" sz="2800" dirty="0" smtClean="0">
                <a:latin typeface="나눔손글씨 펜"/>
                <a:ea typeface="나눔손글씨 펜"/>
                <a:cs typeface="나눔손글씨 펜"/>
              </a:rPr>
              <a:t>    - </a:t>
            </a:r>
            <a:r>
              <a:rPr lang="en-US" altLang="ko-KR" sz="2800" dirty="0" err="1" smtClean="0">
                <a:latin typeface="나눔손글씨 펜"/>
                <a:ea typeface="나눔손글씨 펜"/>
                <a:cs typeface="나눔손글씨 펜"/>
              </a:rPr>
              <a:t>stad</a:t>
            </a:r>
            <a:r>
              <a:rPr lang="en-US" altLang="ko-KR" sz="2800" dirty="0" smtClean="0">
                <a:latin typeface="나눔손글씨 펜"/>
                <a:ea typeface="나눔손글씨 펜"/>
                <a:cs typeface="나눔손글씨 펜"/>
              </a:rPr>
              <a:t>. IRC ports</a:t>
            </a:r>
          </a:p>
          <a:p>
            <a:r>
              <a:rPr lang="en-US" altLang="ko-KR" sz="2800" dirty="0" smtClean="0">
                <a:latin typeface="나눔손글씨 펜"/>
                <a:ea typeface="나눔손글씨 펜"/>
                <a:cs typeface="나눔손글씨 펜"/>
              </a:rPr>
              <a:t>    - remote hub having </a:t>
            </a:r>
            <a:r>
              <a:rPr lang="en-US" altLang="ko-KR" sz="2800" dirty="0" smtClean="0">
                <a:latin typeface="나눔손글씨 펜"/>
                <a:ea typeface="나눔손글씨 펜"/>
                <a:cs typeface="나눔손글씨 펜"/>
              </a:rPr>
              <a:t>multiple </a:t>
            </a:r>
          </a:p>
          <a:p>
            <a:r>
              <a:rPr lang="en-US" altLang="ko-KR" sz="2800" dirty="0">
                <a:latin typeface="나눔손글씨 펜"/>
                <a:ea typeface="나눔손글씨 펜"/>
                <a:cs typeface="나눔손글씨 펜"/>
              </a:rPr>
              <a:t> </a:t>
            </a:r>
            <a:r>
              <a:rPr lang="en-US" altLang="ko-KR" sz="2800" dirty="0" smtClean="0">
                <a:latin typeface="나눔손글씨 펜"/>
                <a:ea typeface="나눔손글씨 펜"/>
                <a:cs typeface="나눔손글씨 펜"/>
              </a:rPr>
              <a:t>     </a:t>
            </a:r>
            <a:r>
              <a:rPr lang="en-US" altLang="ko-KR" sz="2800" dirty="0" smtClean="0">
                <a:latin typeface="나눔손글씨 펜"/>
                <a:ea typeface="나눔손글씨 펜"/>
                <a:cs typeface="나눔손글씨 펜"/>
              </a:rPr>
              <a:t>access </a:t>
            </a:r>
            <a:r>
              <a:rPr lang="en-US" altLang="ko-KR" sz="2800" dirty="0" smtClean="0">
                <a:latin typeface="나눔손글씨 펜"/>
                <a:ea typeface="나눔손글씨 펜"/>
                <a:cs typeface="나눔손글씨 펜"/>
              </a:rPr>
              <a:t>from suspicious hosts</a:t>
            </a:r>
          </a:p>
          <a:p>
            <a:r>
              <a:rPr lang="en-US" altLang="ko-KR" sz="2800" dirty="0" smtClean="0">
                <a:latin typeface="나눔손글씨 펜"/>
                <a:ea typeface="나눔손글씨 펜"/>
                <a:cs typeface="나눔손글씨 펜"/>
              </a:rPr>
              <a:t>    - </a:t>
            </a:r>
            <a:r>
              <a:rPr lang="en-US" altLang="ko-KR" sz="2500" dirty="0" smtClean="0">
                <a:latin typeface="나눔손글씨 펜"/>
                <a:ea typeface="나눔손글씨 펜"/>
                <a:cs typeface="나눔손글씨 펜"/>
              </a:rPr>
              <a:t>flows whose characteristics </a:t>
            </a:r>
          </a:p>
          <a:p>
            <a:r>
              <a:rPr lang="en-US" altLang="ko-KR" sz="2500" dirty="0" smtClean="0">
                <a:latin typeface="나눔손글씨 펜"/>
                <a:ea typeface="나눔손글씨 펜"/>
                <a:cs typeface="나눔손글씨 펜"/>
              </a:rPr>
              <a:t>       within a flow model for IRC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5344" y="1548015"/>
            <a:ext cx="3950856" cy="470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3263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0010" y="1511099"/>
            <a:ext cx="4463990" cy="480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#3. </a:t>
            </a:r>
            <a:r>
              <a:rPr lang="en-US" dirty="0" err="1"/>
              <a:t>Karasaridis</a:t>
            </a:r>
            <a:r>
              <a:rPr lang="en-US" dirty="0"/>
              <a:t> :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Focusing on detecting IRC botnet </a:t>
            </a:r>
            <a:r>
              <a:rPr lang="en-US" dirty="0" smtClean="0"/>
              <a:t>C</a:t>
            </a:r>
            <a:r>
              <a:rPr lang="en-US" dirty="0"/>
              <a:t>&amp;C </a:t>
            </a:r>
            <a:r>
              <a:rPr lang="en-US" dirty="0" smtClean="0"/>
              <a:t>using </a:t>
            </a:r>
            <a:r>
              <a:rPr lang="en-US" dirty="0"/>
              <a:t>4 </a:t>
            </a:r>
            <a:r>
              <a:rPr lang="en-US" dirty="0" smtClean="0"/>
              <a:t>steps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7B82-E077-C343-B58A-DF238AFF07F3}" type="slidenum">
              <a:rPr lang="en-US" smtClean="0"/>
              <a:t>8</a:t>
            </a:fld>
            <a:endParaRPr lang="en-US"/>
          </a:p>
        </p:txBody>
      </p:sp>
      <p:sp>
        <p:nvSpPr>
          <p:cNvPr id="5" name="내용 개체 틀 10"/>
          <p:cNvSpPr txBox="1">
            <a:spLocks/>
          </p:cNvSpPr>
          <p:nvPr/>
        </p:nvSpPr>
        <p:spPr>
          <a:xfrm>
            <a:off x="71120" y="1703968"/>
            <a:ext cx="5130800" cy="44326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altLang="ko-KR" sz="2400" dirty="0" smtClean="0">
                <a:latin typeface="나눔손글씨 펜"/>
                <a:ea typeface="나눔손글씨 펜"/>
                <a:cs typeface="나눔손글씨 펜"/>
              </a:rPr>
              <a:t>Analysis </a:t>
            </a:r>
            <a:r>
              <a:rPr lang="en-US" altLang="ko-KR" sz="2400" dirty="0">
                <a:latin typeface="나눔손글씨 펜"/>
                <a:ea typeface="나눔손글씨 펜"/>
                <a:cs typeface="나눔손글씨 펜"/>
              </a:rPr>
              <a:t>of </a:t>
            </a:r>
            <a:r>
              <a:rPr lang="en-US" altLang="ko-KR" sz="2400" dirty="0" smtClean="0">
                <a:latin typeface="나눔손글씨 펜"/>
                <a:ea typeface="나눔손글씨 펜"/>
                <a:cs typeface="나눔손글씨 펜"/>
              </a:rPr>
              <a:t>C&amp;C </a:t>
            </a:r>
            <a:r>
              <a:rPr lang="en-US" altLang="ko-KR" sz="2400" dirty="0">
                <a:latin typeface="나눔손글씨 펜"/>
                <a:ea typeface="나눔손글씨 펜"/>
                <a:cs typeface="나눔손글씨 펜"/>
              </a:rPr>
              <a:t>records : 3 stages</a:t>
            </a:r>
          </a:p>
          <a:p>
            <a:pPr marL="914400" lvl="1" indent="-457200">
              <a:buFont typeface="Arial"/>
              <a:buChar char="•"/>
            </a:pPr>
            <a:r>
              <a:rPr lang="en-US" altLang="ko-KR" sz="2400" dirty="0" smtClean="0">
                <a:latin typeface="나눔손글씨 펜"/>
                <a:ea typeface="나눔손글씨 펜"/>
                <a:cs typeface="나눔손글씨 펜"/>
              </a:rPr>
              <a:t># </a:t>
            </a:r>
            <a:r>
              <a:rPr lang="en-US" altLang="ko-KR" sz="2400" dirty="0">
                <a:latin typeface="나눔손글씨 펜"/>
                <a:ea typeface="나눔손글씨 펜"/>
                <a:cs typeface="나눔손글씨 펜"/>
              </a:rPr>
              <a:t>of unique suspected </a:t>
            </a:r>
            <a:r>
              <a:rPr lang="en-US" altLang="ko-KR" sz="2400" dirty="0" smtClean="0">
                <a:latin typeface="나눔손글씨 펜"/>
                <a:ea typeface="나눔손글씨 펜"/>
                <a:cs typeface="나눔손글씨 펜"/>
              </a:rPr>
              <a:t>bots </a:t>
            </a:r>
            <a:r>
              <a:rPr lang="en-US" altLang="ko-KR" sz="2400" dirty="0">
                <a:latin typeface="나눔손글씨 펜"/>
                <a:ea typeface="나눔손글씨 펜"/>
                <a:cs typeface="나눔손글씨 펜"/>
              </a:rPr>
              <a:t>for a given hub</a:t>
            </a:r>
          </a:p>
          <a:p>
            <a:pPr marL="914400" lvl="1" indent="-457200">
              <a:buFont typeface="Arial"/>
              <a:buChar char="•"/>
            </a:pPr>
            <a:r>
              <a:rPr lang="en-US" altLang="ko-KR" sz="2400" dirty="0" err="1" smtClean="0">
                <a:latin typeface="나눔손글씨 펜"/>
                <a:ea typeface="나눔손글씨 펜"/>
                <a:cs typeface="나눔손글씨 펜"/>
              </a:rPr>
              <a:t>Avrg</a:t>
            </a:r>
            <a:r>
              <a:rPr lang="en-US" altLang="ko-KR" sz="2400" dirty="0">
                <a:latin typeface="나눔손글씨 펜"/>
                <a:ea typeface="나눔손글씨 펜"/>
                <a:cs typeface="나눔손글씨 펜"/>
              </a:rPr>
              <a:t>. </a:t>
            </a:r>
            <a:r>
              <a:rPr lang="en-US" altLang="ko-KR" sz="2400" dirty="0" err="1">
                <a:latin typeface="나눔손글씨 펜"/>
                <a:ea typeface="나눔손글씨 펜"/>
                <a:cs typeface="나눔손글씨 펜"/>
              </a:rPr>
              <a:t>fpa</a:t>
            </a:r>
            <a:r>
              <a:rPr lang="en-US" altLang="ko-KR" sz="2400" dirty="0">
                <a:latin typeface="나눔손글씨 펜"/>
                <a:ea typeface="나눔손글씨 펜"/>
                <a:cs typeface="나눔손글씨 펜"/>
              </a:rPr>
              <a:t>, </a:t>
            </a:r>
            <a:r>
              <a:rPr lang="en-US" altLang="ko-KR" sz="2400" dirty="0" err="1">
                <a:latin typeface="나눔손글씨 펜"/>
                <a:ea typeface="나눔손글씨 펜"/>
                <a:cs typeface="나눔손글씨 펜"/>
              </a:rPr>
              <a:t>ppf</a:t>
            </a:r>
            <a:r>
              <a:rPr lang="en-US" altLang="ko-KR" sz="2400" dirty="0">
                <a:latin typeface="나눔손글씨 펜"/>
                <a:ea typeface="나눔손글씨 펜"/>
                <a:cs typeface="나눔손글씨 펜"/>
              </a:rPr>
              <a:t>, </a:t>
            </a:r>
            <a:r>
              <a:rPr lang="en-US" altLang="ko-KR" sz="2400" dirty="0" err="1">
                <a:latin typeface="나눔손글씨 펜"/>
                <a:ea typeface="나눔손글씨 펜"/>
                <a:cs typeface="나눔손글씨 펜"/>
              </a:rPr>
              <a:t>bpp</a:t>
            </a:r>
            <a:r>
              <a:rPr lang="en-US" altLang="ko-KR" sz="2400" dirty="0">
                <a:latin typeface="나눔손글씨 펜"/>
                <a:ea typeface="나눔손글씨 펜"/>
                <a:cs typeface="나눔손글씨 펜"/>
              </a:rPr>
              <a:t> from </a:t>
            </a:r>
            <a:r>
              <a:rPr lang="en-US" altLang="ko-KR" sz="2400" dirty="0" smtClean="0">
                <a:latin typeface="나눔손글씨 펜"/>
                <a:ea typeface="나눔손글씨 펜"/>
                <a:cs typeface="나눔손글씨 펜"/>
              </a:rPr>
              <a:t>most </a:t>
            </a:r>
            <a:r>
              <a:rPr lang="en-US" altLang="ko-KR" sz="2400" dirty="0">
                <a:latin typeface="나눔손글씨 펜"/>
                <a:ea typeface="나눔손글씨 펜"/>
                <a:cs typeface="나눔손글씨 펜"/>
              </a:rPr>
              <a:t>popular hub</a:t>
            </a:r>
          </a:p>
          <a:p>
            <a:pPr marL="914400" lvl="1" indent="-457200">
              <a:buFont typeface="Arial"/>
              <a:buChar char="•"/>
            </a:pPr>
            <a:r>
              <a:rPr lang="en-US" altLang="ko-KR" sz="2400" dirty="0" smtClean="0">
                <a:latin typeface="나눔손글씨 펜"/>
                <a:ea typeface="나눔손글씨 펜"/>
                <a:cs typeface="나눔손글씨 펜"/>
              </a:rPr>
              <a:t>Distance </a:t>
            </a:r>
            <a:r>
              <a:rPr lang="en-US" altLang="ko-KR" sz="2400" dirty="0">
                <a:latin typeface="나눔손글씨 펜"/>
                <a:ea typeface="나눔손글씨 펜"/>
                <a:cs typeface="나눔손글씨 펜"/>
              </a:rPr>
              <a:t>b/w traffic to </a:t>
            </a:r>
            <a:r>
              <a:rPr lang="en-US" altLang="ko-KR" sz="2400" dirty="0" smtClean="0">
                <a:latin typeface="나눔손글씨 펜"/>
                <a:ea typeface="나눔손글씨 펜"/>
                <a:cs typeface="나눔손글씨 펜"/>
              </a:rPr>
              <a:t>hub and </a:t>
            </a:r>
            <a:r>
              <a:rPr lang="en-US" altLang="ko-KR" sz="2400" dirty="0">
                <a:latin typeface="나눔손글씨 펜"/>
                <a:ea typeface="나눔손글씨 펜"/>
                <a:cs typeface="나눔손글씨 펜"/>
              </a:rPr>
              <a:t>model traffic</a:t>
            </a:r>
          </a:p>
          <a:p>
            <a:pPr marL="914400" lvl="1" indent="-457200">
              <a:buFont typeface="Arial"/>
              <a:buChar char="•"/>
            </a:pPr>
            <a:r>
              <a:rPr lang="en-US" altLang="ko-KR" sz="2400" dirty="0" smtClean="0">
                <a:latin typeface="나눔손글씨 펜"/>
                <a:ea typeface="나눔손글씨 펜"/>
                <a:cs typeface="나눔손글씨 펜"/>
              </a:rPr>
              <a:t>heuristic score (</a:t>
            </a:r>
            <a:r>
              <a:rPr lang="en-US" altLang="ko-KR" sz="2400" dirty="0">
                <a:latin typeface="나눔손글씨 펜"/>
                <a:ea typeface="나눔손글씨 펜"/>
                <a:cs typeface="나눔손글씨 펜"/>
              </a:rPr>
              <a:t>e.g., #of idle clients</a:t>
            </a:r>
            <a:r>
              <a:rPr lang="en-US" altLang="ko-KR" sz="2400" dirty="0" smtClean="0">
                <a:latin typeface="나눔손글씨 펜"/>
                <a:ea typeface="나눔손글씨 펜"/>
                <a:cs typeface="나눔손글씨 펜"/>
              </a:rPr>
              <a:t>)</a:t>
            </a:r>
            <a:endParaRPr lang="en-US" altLang="ko-KR" sz="2400" dirty="0" smtClean="0">
              <a:latin typeface="나눔손글씨 펜"/>
              <a:ea typeface="나눔손글씨 펜"/>
              <a:cs typeface="나눔손글씨 펜"/>
            </a:endParaRPr>
          </a:p>
          <a:p>
            <a:pPr marL="514350" indent="-514350">
              <a:buAutoNum type="arabicPeriod" startAt="4"/>
            </a:pPr>
            <a:r>
              <a:rPr lang="en-US" altLang="ko-KR" sz="2400" dirty="0">
                <a:latin typeface="나눔손글씨 펜"/>
                <a:ea typeface="나눔손글씨 펜"/>
                <a:cs typeface="나눔손글씨 펜"/>
              </a:rPr>
              <a:t>Assign confidence score </a:t>
            </a:r>
            <a:r>
              <a:rPr lang="en-US" altLang="ko-KR" sz="2400" dirty="0" smtClean="0">
                <a:latin typeface="나눔손글씨 펜"/>
                <a:ea typeface="나눔손글씨 펜"/>
                <a:cs typeface="나눔손글씨 펜"/>
              </a:rPr>
              <a:t>to </a:t>
            </a:r>
            <a:r>
              <a:rPr lang="en-US" altLang="ko-KR" sz="2400" dirty="0">
                <a:latin typeface="나눔손글씨 펜"/>
                <a:ea typeface="나눔손글씨 펜"/>
                <a:cs typeface="나눔손글씨 펜"/>
              </a:rPr>
              <a:t>suspected control servers</a:t>
            </a:r>
          </a:p>
          <a:p>
            <a:pPr marL="514350" indent="-514350">
              <a:buAutoNum type="arabicPeriod" startAt="4"/>
            </a:pPr>
            <a:r>
              <a:rPr lang="en-US" altLang="ko-KR" sz="2400" dirty="0">
                <a:latin typeface="나눔손글씨 펜"/>
                <a:ea typeface="나눔손글씨 펜"/>
                <a:cs typeface="나눔손글씨 펜"/>
              </a:rPr>
              <a:t>Alarm when </a:t>
            </a:r>
            <a:r>
              <a:rPr lang="en-US" altLang="ko-KR" sz="2400" dirty="0" err="1" smtClean="0">
                <a:latin typeface="나눔손글씨 펜"/>
                <a:ea typeface="나눔손글씨 펜"/>
                <a:cs typeface="나눔손글씨 펜"/>
              </a:rPr>
              <a:t>c.score</a:t>
            </a:r>
            <a:r>
              <a:rPr lang="en-US" altLang="ko-KR" sz="2400" dirty="0" smtClean="0">
                <a:latin typeface="나눔손글씨 펜"/>
                <a:ea typeface="나눔손글씨 펜"/>
                <a:cs typeface="나눔손글씨 펜"/>
              </a:rPr>
              <a:t> &gt; threshold</a:t>
            </a:r>
            <a:endParaRPr lang="en-US" altLang="ko-KR" sz="2000" dirty="0" smtClean="0">
              <a:latin typeface="나눔손글씨 펜"/>
              <a:ea typeface="나눔손글씨 펜"/>
              <a:cs typeface="나눔손글씨 펜"/>
            </a:endParaRPr>
          </a:p>
        </p:txBody>
      </p:sp>
    </p:spTree>
    <p:extLst>
      <p:ext uri="{BB962C8B-B14F-4D97-AF65-F5344CB8AC3E}">
        <p14:creationId xmlns:p14="http://schemas.microsoft.com/office/powerpoint/2010/main" val="3161205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96122</TotalTime>
  <Words>2030</Words>
  <Application>Microsoft Macintosh PowerPoint</Application>
  <PresentationFormat>On-screen Show (4:3)</PresentationFormat>
  <Paragraphs>397</Paragraphs>
  <Slides>37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Office Theme</vt:lpstr>
      <vt:lpstr>Image</vt:lpstr>
      <vt:lpstr>Botnet</vt:lpstr>
      <vt:lpstr>Towards Systematic Evaluation of the  evadability of bot/botnet detection methods</vt:lpstr>
      <vt:lpstr>Purpose</vt:lpstr>
      <vt:lpstr>Bot/Botnet</vt:lpstr>
      <vt:lpstr>Automated Detection Methods</vt:lpstr>
      <vt:lpstr> #1. Strayer : Detection</vt:lpstr>
      <vt:lpstr>#2. Rishi : Detection</vt:lpstr>
      <vt:lpstr> #3. Karasaridis : Detection</vt:lpstr>
      <vt:lpstr> #3. Karasaridis : Detection</vt:lpstr>
      <vt:lpstr>#4. Botswat : Detection</vt:lpstr>
      <vt:lpstr>BotHunter</vt:lpstr>
      <vt:lpstr>BotMiner</vt:lpstr>
      <vt:lpstr>Conclusion</vt:lpstr>
      <vt:lpstr>Sherlock Holmes and the Case of the Advanced Persistent Threat</vt:lpstr>
      <vt:lpstr>What is APT? </vt:lpstr>
      <vt:lpstr>Is This New?</vt:lpstr>
      <vt:lpstr>Commonalities between Reported APTs</vt:lpstr>
      <vt:lpstr>Typical APT</vt:lpstr>
      <vt:lpstr>Targeting : Spear Phishing</vt:lpstr>
      <vt:lpstr>Targeting : Watering Hole</vt:lpstr>
      <vt:lpstr>Targeting : Watering Hole</vt:lpstr>
      <vt:lpstr>Targeting: Exploit Trusted Relationship</vt:lpstr>
      <vt:lpstr>Other Techniques: Tools</vt:lpstr>
      <vt:lpstr>Command and Control</vt:lpstr>
      <vt:lpstr>Command and Control : Insights</vt:lpstr>
      <vt:lpstr>Data Exfiltration</vt:lpstr>
      <vt:lpstr>Case Study : SK Comm. Hack</vt:lpstr>
      <vt:lpstr>Reconnaissance &amp; Preparation (1/2)</vt:lpstr>
      <vt:lpstr>Reconnaissance &amp; Preparation (2/2)</vt:lpstr>
      <vt:lpstr>Targeting </vt:lpstr>
      <vt:lpstr>Data Exfiltration</vt:lpstr>
      <vt:lpstr>The Red-Headed-League Attack</vt:lpstr>
      <vt:lpstr>Other Red-headed Attacks</vt:lpstr>
      <vt:lpstr>The Blue-Carbuncle Attack </vt:lpstr>
      <vt:lpstr>The Bohemian-Scandal Attack</vt:lpstr>
      <vt:lpstr>The Speckled-Band Attack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YongdaeKim</dc:creator>
  <cp:lastModifiedBy>admin</cp:lastModifiedBy>
  <cp:revision>216</cp:revision>
  <cp:lastPrinted>2014-06-06T06:37:53Z</cp:lastPrinted>
  <dcterms:created xsi:type="dcterms:W3CDTF">2013-04-28T10:23:19Z</dcterms:created>
  <dcterms:modified xsi:type="dcterms:W3CDTF">2014-11-09T12:23:32Z</dcterms:modified>
</cp:coreProperties>
</file>