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08" r:id="rId2"/>
    <p:sldId id="438" r:id="rId3"/>
    <p:sldId id="439" r:id="rId4"/>
    <p:sldId id="440" r:id="rId5"/>
    <p:sldId id="441" r:id="rId6"/>
    <p:sldId id="442" r:id="rId7"/>
    <p:sldId id="443" r:id="rId8"/>
    <p:sldId id="444" r:id="rId9"/>
    <p:sldId id="445" r:id="rId10"/>
    <p:sldId id="447" r:id="rId11"/>
    <p:sldId id="446" r:id="rId12"/>
    <p:sldId id="448" r:id="rId13"/>
    <p:sldId id="449" r:id="rId14"/>
    <p:sldId id="450" r:id="rId15"/>
    <p:sldId id="451" r:id="rId16"/>
    <p:sldId id="452" r:id="rId17"/>
    <p:sldId id="453" r:id="rId1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39" autoAdjust="0"/>
    <p:restoredTop sz="83090" autoAdjust="0"/>
  </p:normalViewPr>
  <p:slideViewPr>
    <p:cSldViewPr snapToGrid="0" snapToObjects="1">
      <p:cViewPr>
        <p:scale>
          <a:sx n="95" d="100"/>
          <a:sy n="95" d="100"/>
        </p:scale>
        <p:origin x="-2680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C8CF4-276F-0541-B68E-BB0DF286C7BF}" type="datetimeFigureOut">
              <a:rPr lang="en-US" smtClean="0"/>
              <a:t>2014. 12. 7.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C73F1-F9C1-DE45-9CAB-EEA2493D3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389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4E81-6311-5D40-BC21-F5FD1D866139}" type="datetimeFigureOut">
              <a:rPr lang="en-US" smtClean="0"/>
              <a:t>2014. 12. 7.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148AD-7C93-5045-B6A1-0133E98D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86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10D2B4-F34C-4945-850B-F47704BF1DDB}" type="slidenum">
              <a:rPr lang="en-US" sz="1100">
                <a:cs typeface="Arial" charset="0"/>
              </a:rPr>
              <a:pPr eaLnBrk="1" hangingPunct="1"/>
              <a:t>4</a:t>
            </a:fld>
            <a:endParaRPr lang="en-US" sz="1100">
              <a:cs typeface="Arial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Factoring N reveals</a:t>
            </a:r>
            <a:r>
              <a:rPr lang="en-US" baseline="0" dirty="0" smtClean="0"/>
              <a:t> private keys</a:t>
            </a:r>
          </a:p>
          <a:p>
            <a:r>
              <a:rPr lang="en-US" baseline="0" dirty="0" err="1" smtClean="0"/>
              <a:t>Gcd</a:t>
            </a:r>
            <a:r>
              <a:rPr lang="en-US" baseline="0" dirty="0" smtClean="0"/>
              <a:t> (N_1, N_2) =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48AD-7C93-5045-B6A1-0133E98DAF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38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solidFill>
            <a:srgbClr val="FFFFFF"/>
          </a:solidFill>
          <a:ln/>
        </p:spPr>
      </p:sp>
      <p:sp>
        <p:nvSpPr>
          <p:cNvPr id="5734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Two primes p and q.  We are dealing with two groups, one Z*p and a subgroup of that of order q.  Here alpha is a generator of that subgroup.  Notice that the security of our key is based on the discrete logarithm problem.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823"/>
            <a:ext cx="9144000" cy="24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0158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4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직사각형 9"/>
          <p:cNvSpPr/>
          <p:nvPr userDrawn="1"/>
        </p:nvSpPr>
        <p:spPr>
          <a:xfrm>
            <a:off x="216000" y="836207"/>
            <a:ext cx="8712000" cy="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141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61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22867"/>
            <a:ext cx="4343400" cy="53932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2868"/>
            <a:ext cx="4318000" cy="53932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직사각형 9"/>
          <p:cNvSpPr/>
          <p:nvPr userDrawn="1"/>
        </p:nvSpPr>
        <p:spPr>
          <a:xfrm>
            <a:off x="216000" y="827740"/>
            <a:ext cx="8712000" cy="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141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04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5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7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vmlDrawing" Target="../drawings/vmlDrawing1.vml"/><Relationship Id="rId8" Type="http://schemas.openxmlformats.org/officeDocument/2006/relationships/image" Target="../media/image2.emf"/><Relationship Id="rId9" Type="http://schemas.openxmlformats.org/officeDocument/2006/relationships/oleObject" Target="../embeddings/oleObject1.bin"/><Relationship Id="rId1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6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239"/>
          <a:stretch/>
        </p:blipFill>
        <p:spPr>
          <a:xfrm>
            <a:off x="0" y="6356349"/>
            <a:ext cx="9180000" cy="5156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2171"/>
            <a:ext cx="8813800" cy="80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7468"/>
            <a:ext cx="8813800" cy="5458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432552"/>
            <a:ext cx="397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F7B82-E077-C343-B58A-DF238AFF07F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81735272"/>
              </p:ext>
            </p:extLst>
          </p:nvPr>
        </p:nvGraphicFramePr>
        <p:xfrm>
          <a:off x="8219306" y="6415620"/>
          <a:ext cx="8620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Image" r:id="rId9" imgW="862560" imgH="420480" progId="Photoshop.Image.13">
                  <p:embed/>
                </p:oleObj>
              </mc:Choice>
              <mc:Fallback>
                <p:oleObj name="Image" r:id="rId9" imgW="862560" imgH="420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19306" y="6415620"/>
                        <a:ext cx="862013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119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70000"/>
        <a:buFont typeface="Wingdings" charset="2"/>
        <a:buChar char=""/>
        <a:defRPr sz="36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1pPr>
      <a:lvl2pPr marL="742950" indent="-285750" algn="l" defTabSz="457200" rtl="0" eaLnBrk="1" latinLnBrk="0" hangingPunct="1">
        <a:spcBef>
          <a:spcPct val="20000"/>
        </a:spcBef>
        <a:buSzPct val="70000"/>
        <a:buFont typeface="Arial"/>
        <a:buChar char="▹"/>
        <a:defRPr sz="32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Mining Your Ps and Qs:</a:t>
            </a:r>
            <a:br>
              <a:rPr lang="en-US" altLang="ko-KR" dirty="0"/>
            </a:br>
            <a:r>
              <a:rPr lang="en-US" altLang="ko-KR" dirty="0"/>
              <a:t>Detection of Widespread Weak Keys in Network Devices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N. </a:t>
            </a:r>
            <a:r>
              <a:rPr lang="en-US" dirty="0" err="1"/>
              <a:t>Heninger</a:t>
            </a:r>
            <a:r>
              <a:rPr lang="en-US" dirty="0"/>
              <a:t>, Z. </a:t>
            </a:r>
            <a:r>
              <a:rPr lang="en-US" dirty="0" err="1"/>
              <a:t>Durumeric</a:t>
            </a:r>
            <a:r>
              <a:rPr lang="en-US" dirty="0"/>
              <a:t>, </a:t>
            </a:r>
            <a:r>
              <a:rPr lang="en-US" dirty="0" smtClean="0"/>
              <a:t>             E</a:t>
            </a:r>
            <a:r>
              <a:rPr lang="en-US" dirty="0"/>
              <a:t>. </a:t>
            </a:r>
            <a:r>
              <a:rPr lang="en-US" dirty="0" err="1"/>
              <a:t>Wustrow</a:t>
            </a:r>
            <a:r>
              <a:rPr lang="en-US" dirty="0"/>
              <a:t>, and J. </a:t>
            </a:r>
            <a:r>
              <a:rPr lang="en-US" dirty="0" err="1"/>
              <a:t>Halderman</a:t>
            </a:r>
            <a:endParaRPr lang="en-US" dirty="0"/>
          </a:p>
          <a:p>
            <a:r>
              <a:rPr lang="en-US" dirty="0"/>
              <a:t>USENIX Sec’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32550"/>
            <a:ext cx="398463" cy="365125"/>
          </a:xfrm>
        </p:spPr>
        <p:txBody>
          <a:bodyPr/>
          <a:lstStyle/>
          <a:p>
            <a:fld id="{8A0F7B82-E077-C343-B58A-DF238AFF07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4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dirty="0"/>
              <a:t>RSA Encryption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ts val="768"/>
              </a:spcBef>
            </a:pPr>
            <a:r>
              <a:rPr lang="en-US" sz="3200" dirty="0">
                <a:solidFill>
                  <a:schemeClr val="tx2"/>
                </a:solidFill>
              </a:rPr>
              <a:t>Key Generation</a:t>
            </a:r>
          </a:p>
          <a:p>
            <a:pPr lvl="1" eaLnBrk="1" hangingPunct="1">
              <a:lnSpc>
                <a:spcPct val="90000"/>
              </a:lnSpc>
              <a:spcBef>
                <a:spcPts val="768"/>
              </a:spcBef>
            </a:pPr>
            <a:r>
              <a:rPr lang="en-US" sz="2800" dirty="0" smtClean="0"/>
              <a:t>Two random </a:t>
            </a:r>
            <a:r>
              <a:rPr lang="en-US" sz="2800" dirty="0"/>
              <a:t>primes </a:t>
            </a:r>
            <a:r>
              <a:rPr lang="en-US" sz="2800" i="1" dirty="0"/>
              <a:t>p</a:t>
            </a:r>
            <a:r>
              <a:rPr lang="en-US" sz="2800" dirty="0"/>
              <a:t> and </a:t>
            </a:r>
            <a:r>
              <a:rPr lang="en-US" sz="2800" i="1" dirty="0"/>
              <a:t>q</a:t>
            </a:r>
            <a:r>
              <a:rPr lang="en-US" sz="2800" dirty="0"/>
              <a:t>, each roughly the same size</a:t>
            </a:r>
          </a:p>
          <a:p>
            <a:pPr lvl="1" eaLnBrk="1" hangingPunct="1">
              <a:lnSpc>
                <a:spcPct val="90000"/>
              </a:lnSpc>
              <a:spcBef>
                <a:spcPts val="768"/>
              </a:spcBef>
            </a:pPr>
            <a:r>
              <a:rPr lang="en-US" sz="2800" dirty="0"/>
              <a:t>n = </a:t>
            </a:r>
            <a:r>
              <a:rPr lang="en-US" sz="2800" i="1" dirty="0" err="1"/>
              <a:t>pq</a:t>
            </a:r>
            <a:r>
              <a:rPr lang="en-US" sz="2800" dirty="0"/>
              <a:t>, f(n) = (</a:t>
            </a:r>
            <a:r>
              <a:rPr lang="en-US" sz="2800" i="1" dirty="0"/>
              <a:t>p</a:t>
            </a:r>
            <a:r>
              <a:rPr lang="en-US" sz="2800" dirty="0"/>
              <a:t>-1)(</a:t>
            </a:r>
            <a:r>
              <a:rPr lang="en-US" sz="2800" i="1" dirty="0"/>
              <a:t>q</a:t>
            </a:r>
            <a:r>
              <a:rPr lang="en-US" sz="2800" dirty="0"/>
              <a:t>-1)</a:t>
            </a:r>
          </a:p>
          <a:p>
            <a:pPr lvl="1" eaLnBrk="1" hangingPunct="1">
              <a:lnSpc>
                <a:spcPct val="90000"/>
              </a:lnSpc>
              <a:spcBef>
                <a:spcPts val="768"/>
              </a:spcBef>
            </a:pPr>
            <a:r>
              <a:rPr lang="en-US" sz="2800" i="1" dirty="0"/>
              <a:t>e, </a:t>
            </a:r>
            <a:r>
              <a:rPr lang="en-US" sz="2800" dirty="0"/>
              <a:t>1&lt; </a:t>
            </a:r>
            <a:r>
              <a:rPr lang="en-US" sz="2800" i="1" dirty="0"/>
              <a:t>e &lt; </a:t>
            </a:r>
            <a:r>
              <a:rPr lang="en-US" sz="2800" dirty="0"/>
              <a:t>f(n), such that </a:t>
            </a:r>
            <a:r>
              <a:rPr lang="en-US" sz="2800" dirty="0" err="1"/>
              <a:t>gcd</a:t>
            </a:r>
            <a:r>
              <a:rPr lang="en-US" sz="2800" dirty="0"/>
              <a:t>(f(n), </a:t>
            </a:r>
            <a:r>
              <a:rPr lang="en-US" sz="2800" i="1" dirty="0"/>
              <a:t>e</a:t>
            </a:r>
            <a:r>
              <a:rPr lang="en-US" sz="2800" dirty="0"/>
              <a:t>) = 1</a:t>
            </a:r>
          </a:p>
          <a:p>
            <a:pPr lvl="1" eaLnBrk="1" hangingPunct="1">
              <a:lnSpc>
                <a:spcPct val="90000"/>
              </a:lnSpc>
              <a:spcBef>
                <a:spcPts val="768"/>
              </a:spcBef>
            </a:pPr>
            <a:r>
              <a:rPr lang="en-US" sz="2800" dirty="0" err="1"/>
              <a:t>ed</a:t>
            </a:r>
            <a:r>
              <a:rPr lang="en-US" sz="2800" dirty="0"/>
              <a:t> </a:t>
            </a:r>
            <a:r>
              <a:rPr lang="en-US" sz="2800" dirty="0">
                <a:sym typeface="Symbol" charset="0"/>
              </a:rPr>
              <a:t></a:t>
            </a:r>
            <a:r>
              <a:rPr lang="en-US" sz="2800" dirty="0"/>
              <a:t>1 mod f(n) </a:t>
            </a:r>
          </a:p>
          <a:p>
            <a:pPr lvl="1" eaLnBrk="1" hangingPunct="1">
              <a:lnSpc>
                <a:spcPct val="90000"/>
              </a:lnSpc>
              <a:spcBef>
                <a:spcPts val="768"/>
              </a:spcBef>
            </a:pPr>
            <a:r>
              <a:rPr lang="en-US" sz="2800" dirty="0"/>
              <a:t>A</a:t>
            </a:r>
            <a:r>
              <a:rPr lang="ja-JP" altLang="en-US" sz="2800" dirty="0"/>
              <a:t>’</a:t>
            </a:r>
            <a:r>
              <a:rPr lang="en-US" sz="2800" dirty="0"/>
              <a:t>s public key is (n, </a:t>
            </a:r>
            <a:r>
              <a:rPr lang="en-US" sz="2800" i="1" dirty="0"/>
              <a:t>e</a:t>
            </a:r>
            <a:r>
              <a:rPr lang="en-US" sz="2800" dirty="0"/>
              <a:t>); A</a:t>
            </a:r>
            <a:r>
              <a:rPr lang="ja-JP" altLang="en-US" sz="2800" dirty="0"/>
              <a:t>’</a:t>
            </a:r>
            <a:r>
              <a:rPr lang="en-US" sz="2800" dirty="0"/>
              <a:t>s private key is </a:t>
            </a:r>
            <a:r>
              <a:rPr lang="en-US" sz="2800" i="1" dirty="0"/>
              <a:t>d</a:t>
            </a:r>
          </a:p>
          <a:p>
            <a:pPr eaLnBrk="1" hangingPunct="1">
              <a:lnSpc>
                <a:spcPct val="90000"/>
              </a:lnSpc>
              <a:spcBef>
                <a:spcPts val="768"/>
              </a:spcBef>
            </a:pPr>
            <a:r>
              <a:rPr lang="en-US" sz="3200" dirty="0">
                <a:solidFill>
                  <a:schemeClr val="tx2"/>
                </a:solidFill>
              </a:rPr>
              <a:t>Encryption</a:t>
            </a:r>
            <a:r>
              <a:rPr lang="en-US" sz="3200" dirty="0"/>
              <a:t>: compute </a:t>
            </a:r>
            <a:r>
              <a:rPr lang="en-US" sz="3200" i="1" dirty="0"/>
              <a:t>c = m</a:t>
            </a:r>
            <a:r>
              <a:rPr lang="en-US" sz="3200" i="1" baseline="30000" dirty="0"/>
              <a:t>e </a:t>
            </a:r>
            <a:r>
              <a:rPr lang="en-US" sz="3200" dirty="0"/>
              <a:t>mod </a:t>
            </a:r>
            <a:r>
              <a:rPr lang="en-US" sz="3200" i="1" dirty="0"/>
              <a:t>n</a:t>
            </a:r>
          </a:p>
          <a:p>
            <a:pPr eaLnBrk="1" hangingPunct="1">
              <a:lnSpc>
                <a:spcPct val="90000"/>
              </a:lnSpc>
              <a:spcBef>
                <a:spcPts val="768"/>
              </a:spcBef>
            </a:pPr>
            <a:r>
              <a:rPr lang="en-US" sz="3200" dirty="0">
                <a:solidFill>
                  <a:schemeClr val="tx2"/>
                </a:solidFill>
              </a:rPr>
              <a:t>Decryption</a:t>
            </a:r>
            <a:r>
              <a:rPr lang="en-US" sz="3200" dirty="0"/>
              <a:t>: </a:t>
            </a:r>
            <a:r>
              <a:rPr lang="en-US" sz="3200" i="1" dirty="0"/>
              <a:t>m = c</a:t>
            </a:r>
            <a:r>
              <a:rPr lang="en-US" sz="3200" i="1" baseline="30000" dirty="0"/>
              <a:t>d</a:t>
            </a:r>
            <a:r>
              <a:rPr lang="en-US" sz="3200" dirty="0"/>
              <a:t> mod </a:t>
            </a:r>
            <a:r>
              <a:rPr lang="en-US" sz="3200" i="1" dirty="0"/>
              <a:t>n</a:t>
            </a:r>
          </a:p>
          <a:p>
            <a:pPr eaLnBrk="1" hangingPunct="1">
              <a:lnSpc>
                <a:spcPct val="90000"/>
              </a:lnSpc>
              <a:spcBef>
                <a:spcPts val="768"/>
              </a:spcBef>
            </a:pPr>
            <a:r>
              <a:rPr lang="en-US" sz="3200" dirty="0"/>
              <a:t>Why?</a:t>
            </a:r>
          </a:p>
          <a:p>
            <a:pPr lvl="1" eaLnBrk="1" hangingPunct="1">
              <a:lnSpc>
                <a:spcPct val="90000"/>
              </a:lnSpc>
              <a:spcBef>
                <a:spcPts val="768"/>
              </a:spcBef>
            </a:pPr>
            <a:r>
              <a:rPr lang="en-US" sz="2800" i="1" dirty="0"/>
              <a:t>c</a:t>
            </a:r>
            <a:r>
              <a:rPr lang="en-US" sz="2800" i="1" baseline="30000" dirty="0"/>
              <a:t>d</a:t>
            </a:r>
            <a:r>
              <a:rPr lang="en-US" sz="2800" dirty="0"/>
              <a:t> mod </a:t>
            </a:r>
            <a:r>
              <a:rPr lang="en-US" sz="2800" i="1" dirty="0"/>
              <a:t>n = m </a:t>
            </a:r>
            <a:r>
              <a:rPr lang="en-US" sz="2800" i="1" baseline="30000" dirty="0" err="1"/>
              <a:t>ed</a:t>
            </a:r>
            <a:r>
              <a:rPr lang="en-US" sz="2800" i="1" baseline="30000" dirty="0"/>
              <a:t>  </a:t>
            </a:r>
            <a:r>
              <a:rPr lang="en-US" sz="2800" dirty="0"/>
              <a:t>mod </a:t>
            </a:r>
            <a:r>
              <a:rPr lang="en-US" sz="2800" i="1" dirty="0"/>
              <a:t>n = m </a:t>
            </a:r>
            <a:r>
              <a:rPr lang="en-US" sz="2800" i="1" baseline="30000" dirty="0"/>
              <a:t>1 </a:t>
            </a:r>
            <a:r>
              <a:rPr lang="en-US" sz="2800" baseline="30000" dirty="0"/>
              <a:t>mod</a:t>
            </a:r>
            <a:r>
              <a:rPr lang="en-US" sz="2800" i="1" baseline="30000" dirty="0"/>
              <a:t> f(n)</a:t>
            </a:r>
            <a:r>
              <a:rPr lang="en-US" sz="2800" i="1" dirty="0"/>
              <a:t> </a:t>
            </a:r>
            <a:r>
              <a:rPr lang="en-US" sz="2800" dirty="0"/>
              <a:t>mod</a:t>
            </a:r>
            <a:r>
              <a:rPr lang="en-US" sz="2800" i="1" dirty="0"/>
              <a:t> </a:t>
            </a:r>
            <a:r>
              <a:rPr lang="en-US" sz="2800" i="1" dirty="0" smtClean="0"/>
              <a:t>n</a:t>
            </a:r>
            <a:endParaRPr lang="en-US" sz="2800" i="1" baseline="30000" dirty="0" smtClean="0"/>
          </a:p>
          <a:p>
            <a:pPr lvl="1" eaLnBrk="1" hangingPunct="1">
              <a:lnSpc>
                <a:spcPct val="90000"/>
              </a:lnSpc>
              <a:spcBef>
                <a:spcPts val="768"/>
              </a:spcBef>
              <a:buFont typeface="Wingdings" charset="0"/>
              <a:buNone/>
            </a:pPr>
            <a:r>
              <a:rPr lang="en-US" sz="2800" i="1" dirty="0" smtClean="0"/>
              <a:t>	= m</a:t>
            </a:r>
            <a:r>
              <a:rPr lang="en-US" sz="2800" i="1" baseline="30000" dirty="0" smtClean="0"/>
              <a:t> 1 + k f(n)</a:t>
            </a:r>
            <a:r>
              <a:rPr lang="en-US" sz="2800" i="1" dirty="0" smtClean="0"/>
              <a:t> mod n = m</a:t>
            </a:r>
            <a:endParaRPr lang="en-US" sz="2800" i="1" dirty="0"/>
          </a:p>
        </p:txBody>
      </p:sp>
      <p:pic>
        <p:nvPicPr>
          <p:cNvPr id="51204" name="Picture 4" descr="Photo of Ron Riv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0"/>
            <a:ext cx="893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pic_adi_sham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0"/>
            <a:ext cx="8747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 descr="pic_leonard_adle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0"/>
            <a:ext cx="1039812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8999" name="Rectangle 7"/>
          <p:cNvSpPr>
            <a:spLocks noChangeArrowheads="1"/>
          </p:cNvSpPr>
          <p:nvPr/>
        </p:nvSpPr>
        <p:spPr bwMode="auto">
          <a:xfrm>
            <a:off x="685800" y="5768975"/>
            <a:ext cx="8299450" cy="875111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4300"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</a:pPr>
            <a:r>
              <a:rPr lang="en-US" sz="2800">
                <a:solidFill>
                  <a:srgbClr val="FF0000"/>
                </a:solidFill>
                <a:latin typeface="나눔손글씨 펜"/>
                <a:ea typeface="나눔손글씨 펜"/>
                <a:cs typeface="나눔손글씨 펜"/>
              </a:rPr>
              <a:t>if n is a product of distinct primes and if r=s mod f(n), then a</a:t>
            </a:r>
            <a:r>
              <a:rPr lang="en-US" sz="2800" baseline="30000">
                <a:solidFill>
                  <a:srgbClr val="FF0000"/>
                </a:solidFill>
                <a:latin typeface="나눔손글씨 펜"/>
                <a:ea typeface="나눔손글씨 펜"/>
                <a:cs typeface="나눔손글씨 펜"/>
              </a:rPr>
              <a:t>r</a:t>
            </a:r>
            <a:r>
              <a:rPr lang="en-US" sz="2800">
                <a:solidFill>
                  <a:srgbClr val="FF0000"/>
                </a:solidFill>
                <a:latin typeface="나눔손글씨 펜"/>
                <a:ea typeface="나눔손글씨 펜"/>
                <a:cs typeface="나눔손글씨 펜"/>
              </a:rPr>
              <a:t>=a</a:t>
            </a:r>
            <a:r>
              <a:rPr lang="en-US" sz="2800" baseline="30000">
                <a:solidFill>
                  <a:srgbClr val="FF0000"/>
                </a:solidFill>
                <a:latin typeface="나눔손글씨 펜"/>
                <a:ea typeface="나눔손글씨 펜"/>
                <a:cs typeface="나눔손글씨 펜"/>
              </a:rPr>
              <a:t>s</a:t>
            </a:r>
            <a:r>
              <a:rPr lang="en-US" sz="2800">
                <a:solidFill>
                  <a:srgbClr val="FF0000"/>
                </a:solidFill>
                <a:latin typeface="나눔손글씨 펜"/>
                <a:ea typeface="나눔손글씨 펜"/>
                <a:cs typeface="나눔손글씨 펜"/>
              </a:rPr>
              <a:t> (mod n) for all a  Z</a:t>
            </a:r>
            <a:r>
              <a:rPr lang="en-US" sz="2800" baseline="-25000">
                <a:solidFill>
                  <a:srgbClr val="FF0000"/>
                </a:solidFill>
                <a:latin typeface="나눔손글씨 펜"/>
                <a:ea typeface="나눔손글씨 펜"/>
                <a:cs typeface="나눔손글씨 펜"/>
              </a:rPr>
              <a:t>n</a:t>
            </a:r>
            <a:r>
              <a:rPr lang="en-US" sz="2800">
                <a:solidFill>
                  <a:srgbClr val="FF0000"/>
                </a:solidFill>
                <a:latin typeface="나눔손글씨 펜"/>
                <a:ea typeface="나눔손글씨 펜"/>
                <a:cs typeface="나눔손글씨 펜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63676675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GCD in N integers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08" y="896562"/>
            <a:ext cx="5846677" cy="54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778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 2,134 prime </a:t>
            </a:r>
            <a:r>
              <a:rPr lang="en-US" dirty="0" smtClean="0"/>
              <a:t>factors!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Can compute private keys for </a:t>
            </a:r>
            <a:endParaRPr lang="en-US" dirty="0" smtClean="0"/>
          </a:p>
          <a:p>
            <a:pPr lvl="1"/>
            <a:r>
              <a:rPr lang="en-US" dirty="0" smtClean="0"/>
              <a:t>64,081 </a:t>
            </a:r>
            <a:r>
              <a:rPr lang="en-US" dirty="0"/>
              <a:t>TLS hosts and </a:t>
            </a:r>
            <a:endParaRPr lang="en-US" dirty="0" smtClean="0"/>
          </a:p>
          <a:p>
            <a:pPr lvl="1"/>
            <a:r>
              <a:rPr lang="en-US" dirty="0" smtClean="0"/>
              <a:t>2,459 </a:t>
            </a:r>
            <a:r>
              <a:rPr lang="en-US" dirty="0"/>
              <a:t>SSH hosts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7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DSA (US Standard)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533400" indent="-533400" eaLnBrk="1" hangingPunct="1"/>
            <a:r>
              <a:rPr lang="en-US" altLang="zh-CN" dirty="0"/>
              <a:t>DSA Algorithm : key generation</a:t>
            </a:r>
          </a:p>
          <a:p>
            <a:pPr marL="914400" lvl="1" indent="-45720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n-US" altLang="zh-CN" dirty="0"/>
              <a:t>select a prime q of 160 bits</a:t>
            </a:r>
          </a:p>
          <a:p>
            <a:pPr marL="914400" lvl="1" indent="-45720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n-US" altLang="zh-CN" dirty="0"/>
              <a:t>1024 bit p</a:t>
            </a:r>
            <a:r>
              <a:rPr lang="en-US" altLang="zh-CN" baseline="30000" dirty="0">
                <a:sym typeface="Symbol" charset="0"/>
              </a:rPr>
              <a:t> </a:t>
            </a:r>
            <a:r>
              <a:rPr lang="en-US" altLang="zh-CN" dirty="0">
                <a:sym typeface="Symbol" charset="0"/>
              </a:rPr>
              <a:t> with q|p-1</a:t>
            </a:r>
          </a:p>
          <a:p>
            <a:pPr marL="914400" lvl="1" indent="-45720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n-US" altLang="zh-CN" dirty="0">
                <a:sym typeface="Symbol" charset="0"/>
              </a:rPr>
              <a:t>Select g’ in </a:t>
            </a:r>
            <a:r>
              <a:rPr lang="en-US" altLang="zh-CN" dirty="0" err="1">
                <a:sym typeface="Symbol" charset="0"/>
              </a:rPr>
              <a:t>Z</a:t>
            </a:r>
            <a:r>
              <a:rPr lang="en-US" altLang="zh-CN" baseline="-25000" dirty="0" err="1">
                <a:sym typeface="Symbol" charset="0"/>
              </a:rPr>
              <a:t>p</a:t>
            </a:r>
            <a:r>
              <a:rPr lang="en-US" altLang="zh-CN" baseline="30000" dirty="0">
                <a:sym typeface="Symbol" charset="0"/>
              </a:rPr>
              <a:t>*</a:t>
            </a:r>
            <a:r>
              <a:rPr lang="en-US" altLang="zh-CN" dirty="0">
                <a:sym typeface="Symbol" charset="0"/>
              </a:rPr>
              <a:t>, and g = </a:t>
            </a:r>
            <a:r>
              <a:rPr lang="en-US" altLang="zh-CN" dirty="0" err="1">
                <a:sym typeface="Symbol" charset="0"/>
              </a:rPr>
              <a:t>g</a:t>
            </a:r>
            <a:r>
              <a:rPr lang="en-US" altLang="zh-CN" baseline="30000" dirty="0" err="1">
                <a:sym typeface="Symbol" charset="0"/>
              </a:rPr>
              <a:t>k</a:t>
            </a:r>
            <a:r>
              <a:rPr lang="en-US" altLang="zh-CN" dirty="0">
                <a:sym typeface="Symbol" charset="0"/>
              </a:rPr>
              <a:t>=g’</a:t>
            </a:r>
            <a:r>
              <a:rPr lang="en-US" altLang="zh-CN" baseline="30000" dirty="0">
                <a:sym typeface="Symbol" charset="0"/>
              </a:rPr>
              <a:t>(p-1)/q </a:t>
            </a:r>
            <a:r>
              <a:rPr lang="en-US" altLang="zh-CN" dirty="0">
                <a:sym typeface="Symbol" charset="0"/>
              </a:rPr>
              <a:t>mod p, g1</a:t>
            </a:r>
          </a:p>
          <a:p>
            <a:pPr marL="914400" lvl="1" indent="-45720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n-US" altLang="zh-CN" dirty="0">
                <a:sym typeface="Symbol" charset="0"/>
              </a:rPr>
              <a:t>Select 1  x q-1, compute y= </a:t>
            </a:r>
            <a:r>
              <a:rPr lang="en-US" altLang="zh-CN" dirty="0" err="1">
                <a:sym typeface="Symbol" charset="0"/>
              </a:rPr>
              <a:t>g</a:t>
            </a:r>
            <a:r>
              <a:rPr lang="en-US" altLang="zh-CN" baseline="30000" dirty="0" err="1">
                <a:sym typeface="Symbol" charset="0"/>
              </a:rPr>
              <a:t>x</a:t>
            </a:r>
            <a:r>
              <a:rPr lang="en-US" altLang="zh-CN" baseline="30000" dirty="0">
                <a:sym typeface="Symbol" charset="0"/>
              </a:rPr>
              <a:t> </a:t>
            </a:r>
            <a:r>
              <a:rPr lang="en-US" altLang="zh-CN" dirty="0">
                <a:sym typeface="Symbol" charset="0"/>
              </a:rPr>
              <a:t>mod p</a:t>
            </a:r>
          </a:p>
          <a:p>
            <a:pPr marL="914400" lvl="1" indent="-45720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n-US" altLang="zh-CN" dirty="0">
                <a:sym typeface="Symbol" charset="0"/>
              </a:rPr>
              <a:t>public key (p, q, g, y), private key </a:t>
            </a:r>
            <a:r>
              <a:rPr lang="en-US" altLang="zh-CN" dirty="0" smtClean="0">
                <a:sym typeface="Symbol" charset="0"/>
              </a:rPr>
              <a:t>x</a:t>
            </a:r>
            <a:endParaRPr lang="en-US" altLang="zh-CN" dirty="0"/>
          </a:p>
          <a:p>
            <a:pPr marL="514350" indent="-457200"/>
            <a:r>
              <a:rPr lang="en-US" dirty="0" smtClean="0"/>
              <a:t>Signature Generation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dirty="0"/>
              <a:t>a random integer k, 0 &lt; k &lt; q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Compute r=(</a:t>
            </a:r>
            <a:r>
              <a:rPr lang="en-US" dirty="0" err="1"/>
              <a:t>g</a:t>
            </a:r>
            <a:r>
              <a:rPr lang="en-US" baseline="30000" dirty="0" err="1"/>
              <a:t>k</a:t>
            </a:r>
            <a:r>
              <a:rPr lang="en-US" dirty="0"/>
              <a:t> mod p) mod q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compute  k</a:t>
            </a:r>
            <a:r>
              <a:rPr lang="en-US" sz="2800" baseline="30000" dirty="0"/>
              <a:t>-1</a:t>
            </a:r>
            <a:r>
              <a:rPr lang="en-US" dirty="0"/>
              <a:t> mod q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Compute s = k</a:t>
            </a:r>
            <a:r>
              <a:rPr lang="en-US" baseline="30000" dirty="0"/>
              <a:t>-1</a:t>
            </a:r>
            <a:r>
              <a:rPr lang="en-US" dirty="0"/>
              <a:t> (h(m) + </a:t>
            </a:r>
            <a:r>
              <a:rPr lang="en-US" dirty="0" err="1"/>
              <a:t>xr</a:t>
            </a:r>
            <a:r>
              <a:rPr lang="en-US" dirty="0"/>
              <a:t>) mod q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signature = (r, s)</a:t>
            </a:r>
          </a:p>
          <a:p>
            <a:pPr marL="914400" lvl="1" indent="-457200"/>
            <a:endParaRPr lang="en-US" dirty="0"/>
          </a:p>
        </p:txBody>
      </p:sp>
      <p:pic>
        <p:nvPicPr>
          <p:cNvPr id="56324" name="Picture 4" descr="j028113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0"/>
            <a:ext cx="1630362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792404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DSA Vulnerabilities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different signatures with same ephemeral and long-term keys</a:t>
            </a:r>
          </a:p>
          <a:p>
            <a:pPr lvl="1"/>
            <a:r>
              <a:rPr lang="en-US" dirty="0"/>
              <a:t>Can easily compute randomness</a:t>
            </a:r>
          </a:p>
          <a:p>
            <a:pPr lvl="1"/>
            <a:r>
              <a:rPr lang="en-US" dirty="0"/>
              <a:t>Can easily compute private key</a:t>
            </a:r>
          </a:p>
          <a:p>
            <a:r>
              <a:rPr lang="en-US" dirty="0" smtClean="0"/>
              <a:t>Break</a:t>
            </a:r>
          </a:p>
          <a:p>
            <a:pPr lvl="1"/>
            <a:r>
              <a:rPr lang="en-US" dirty="0"/>
              <a:t>Collect DSA signatures during SSH key </a:t>
            </a:r>
            <a:r>
              <a:rPr lang="en-US" dirty="0" smtClean="0"/>
              <a:t>exchange</a:t>
            </a:r>
            <a:endParaRPr lang="en-US" dirty="0"/>
          </a:p>
          <a:p>
            <a:pPr lvl="1"/>
            <a:r>
              <a:rPr lang="en-US" dirty="0"/>
              <a:t>4,365 signatures used shared ephemeral </a:t>
            </a:r>
            <a:r>
              <a:rPr lang="en-US" dirty="0" smtClean="0"/>
              <a:t>keys</a:t>
            </a:r>
            <a:endParaRPr lang="en-US" dirty="0"/>
          </a:p>
          <a:p>
            <a:pPr lvl="1"/>
            <a:r>
              <a:rPr lang="en-US" dirty="0"/>
              <a:t>Compute private long-term keys for </a:t>
            </a:r>
            <a:r>
              <a:rPr lang="en-US" dirty="0" smtClean="0"/>
              <a:t>105,728 </a:t>
            </a:r>
            <a:r>
              <a:rPr lang="en-US" dirty="0"/>
              <a:t>(1.03%) of SSH hosts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00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115"/>
            <a:ext cx="9123898" cy="37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131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68"/>
              </a:spcBef>
            </a:pPr>
            <a:r>
              <a:rPr lang="en-US" sz="3200" dirty="0"/>
              <a:t>Linux /</a:t>
            </a:r>
            <a:r>
              <a:rPr lang="en-US" sz="3200" dirty="0" err="1"/>
              <a:t>dev</a:t>
            </a:r>
            <a:r>
              <a:rPr lang="en-US" sz="3200" dirty="0"/>
              <a:t>/(u)random</a:t>
            </a:r>
          </a:p>
          <a:p>
            <a:pPr lvl="1">
              <a:spcBef>
                <a:spcPts val="168"/>
              </a:spcBef>
            </a:pPr>
            <a:r>
              <a:rPr lang="en-US" sz="2800" dirty="0"/>
              <a:t>Random number generator in Linux kernel</a:t>
            </a:r>
          </a:p>
          <a:p>
            <a:pPr lvl="1">
              <a:spcBef>
                <a:spcPts val="168"/>
              </a:spcBef>
            </a:pPr>
            <a:r>
              <a:rPr lang="en-US" sz="2800" dirty="0"/>
              <a:t>Nearly everything uses it</a:t>
            </a:r>
          </a:p>
          <a:p>
            <a:pPr>
              <a:spcBef>
                <a:spcPts val="168"/>
              </a:spcBef>
            </a:pPr>
            <a:r>
              <a:rPr lang="en-US" sz="3200" dirty="0" smtClean="0"/>
              <a:t>Random </a:t>
            </a:r>
            <a:r>
              <a:rPr lang="en-US" sz="3200" dirty="0"/>
              <a:t>number generating mechanism</a:t>
            </a:r>
          </a:p>
          <a:p>
            <a:pPr lvl="1">
              <a:spcBef>
                <a:spcPts val="168"/>
              </a:spcBef>
            </a:pPr>
            <a:r>
              <a:rPr lang="en-US" sz="2800" dirty="0"/>
              <a:t>Collect entropy</a:t>
            </a:r>
          </a:p>
          <a:p>
            <a:pPr lvl="1">
              <a:spcBef>
                <a:spcPts val="168"/>
              </a:spcBef>
            </a:pPr>
            <a:r>
              <a:rPr lang="en-US" sz="2800" dirty="0"/>
              <a:t>Extract entropy and mix it into the (non)blocking pool</a:t>
            </a:r>
          </a:p>
          <a:p>
            <a:pPr lvl="1">
              <a:spcBef>
                <a:spcPts val="168"/>
              </a:spcBef>
            </a:pPr>
            <a:r>
              <a:rPr lang="en-US" sz="2800" dirty="0"/>
              <a:t>Extract bytes from the (non)blocking pool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474" y="4135475"/>
            <a:ext cx="5855368" cy="270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2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Linux RNG Bug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Linux /</a:t>
            </a:r>
            <a:r>
              <a:rPr lang="en-US" dirty="0" err="1"/>
              <a:t>urandom</a:t>
            </a:r>
            <a:r>
              <a:rPr lang="en-US" dirty="0"/>
              <a:t> boot-time entropy hole</a:t>
            </a:r>
          </a:p>
          <a:p>
            <a:pPr lvl="1"/>
            <a:r>
              <a:rPr lang="en-US" dirty="0"/>
              <a:t>Return </a:t>
            </a:r>
            <a:r>
              <a:rPr lang="en-US" dirty="0" smtClean="0"/>
              <a:t>before </a:t>
            </a:r>
            <a:r>
              <a:rPr lang="en-US" dirty="0"/>
              <a:t>it has been seeded with any entropy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40" y="2995723"/>
            <a:ext cx="8496944" cy="273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4"/>
          <p:cNvSpPr/>
          <p:nvPr/>
        </p:nvSpPr>
        <p:spPr>
          <a:xfrm>
            <a:off x="971600" y="3133172"/>
            <a:ext cx="6768752" cy="2160240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184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TLS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46" y="874738"/>
            <a:ext cx="5251975" cy="547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54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SSH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201" y="901475"/>
            <a:ext cx="4362465" cy="53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13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/>
              <a:t>PKE with insecure channel</a:t>
            </a:r>
          </a:p>
        </p:txBody>
      </p:sp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609600" y="3510552"/>
            <a:ext cx="27432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>
              <a:latin typeface="나눔손글씨 펜"/>
              <a:ea typeface="나눔손글씨 펜"/>
              <a:cs typeface="나눔손글씨 펜"/>
            </a:endParaRP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762000" y="5034552"/>
            <a:ext cx="2438400" cy="609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나눔손글씨 펜"/>
                <a:ea typeface="나눔손글씨 펜"/>
                <a:cs typeface="나눔손글씨 펜"/>
              </a:rPr>
              <a:t>Plaintext source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762000" y="3662952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나눔손글씨 펜"/>
                <a:ea typeface="나눔손글씨 펜"/>
                <a:cs typeface="나눔손글씨 펜"/>
              </a:rPr>
              <a:t>Encryption</a:t>
            </a:r>
          </a:p>
          <a:p>
            <a:pPr algn="ctr" eaLnBrk="0" hangingPunct="0"/>
            <a:r>
              <a:rPr lang="en-US" sz="2400">
                <a:latin typeface="나눔손글씨 펜"/>
                <a:ea typeface="나눔손글씨 펜"/>
                <a:cs typeface="나눔손글씨 펜"/>
              </a:rPr>
              <a:t>E</a:t>
            </a:r>
            <a:r>
              <a:rPr lang="en-US" sz="2400" baseline="-25000">
                <a:latin typeface="나눔손글씨 펜"/>
                <a:ea typeface="나눔손글씨 펜"/>
                <a:cs typeface="나눔손글씨 펜"/>
              </a:rPr>
              <a:t>e</a:t>
            </a:r>
            <a:r>
              <a:rPr lang="en-US" sz="2400">
                <a:latin typeface="나눔손글씨 펜"/>
                <a:ea typeface="나눔손글씨 펜"/>
                <a:cs typeface="나눔손글씨 펜"/>
              </a:rPr>
              <a:t>(m) = c</a:t>
            </a:r>
          </a:p>
        </p:txBody>
      </p:sp>
      <p:cxnSp>
        <p:nvCxnSpPr>
          <p:cNvPr id="39941" name="AutoShape 6"/>
          <p:cNvCxnSpPr>
            <a:cxnSpLocks noChangeShapeType="1"/>
            <a:stCxn id="39939" idx="0"/>
            <a:endCxn id="39940" idx="2"/>
          </p:cNvCxnSpPr>
          <p:nvPr/>
        </p:nvCxnSpPr>
        <p:spPr bwMode="auto">
          <a:xfrm flipV="1">
            <a:off x="1981200" y="4424952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5791200" y="2291352"/>
            <a:ext cx="27432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>
              <a:latin typeface="나눔손글씨 펜"/>
              <a:ea typeface="나눔손글씨 펜"/>
              <a:cs typeface="나눔손글씨 펜"/>
            </a:endParaRPr>
          </a:p>
        </p:txBody>
      </p:sp>
      <p:sp>
        <p:nvSpPr>
          <p:cNvPr id="39943" name="Rectangle 8"/>
          <p:cNvSpPr>
            <a:spLocks noChangeArrowheads="1"/>
          </p:cNvSpPr>
          <p:nvPr/>
        </p:nvSpPr>
        <p:spPr bwMode="auto">
          <a:xfrm>
            <a:off x="5943600" y="5034552"/>
            <a:ext cx="2438400" cy="609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나눔손글씨 펜"/>
                <a:ea typeface="나눔손글씨 펜"/>
                <a:cs typeface="나눔손글씨 펜"/>
              </a:rPr>
              <a:t>destination</a:t>
            </a:r>
          </a:p>
        </p:txBody>
      </p:sp>
      <p:sp>
        <p:nvSpPr>
          <p:cNvPr id="39944" name="Rectangle 9"/>
          <p:cNvSpPr>
            <a:spLocks noChangeArrowheads="1"/>
          </p:cNvSpPr>
          <p:nvPr/>
        </p:nvSpPr>
        <p:spPr bwMode="auto">
          <a:xfrm>
            <a:off x="5943600" y="3662952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나눔손글씨 펜"/>
                <a:ea typeface="나눔손글씨 펜"/>
                <a:cs typeface="나눔손글씨 펜"/>
              </a:rPr>
              <a:t>Decryption</a:t>
            </a:r>
          </a:p>
          <a:p>
            <a:pPr algn="ctr" eaLnBrk="0" hangingPunct="0"/>
            <a:r>
              <a:rPr lang="en-US" sz="2400">
                <a:latin typeface="나눔손글씨 펜"/>
                <a:ea typeface="나눔손글씨 펜"/>
                <a:cs typeface="나눔손글씨 펜"/>
              </a:rPr>
              <a:t>D</a:t>
            </a:r>
            <a:r>
              <a:rPr lang="en-US" sz="2400" baseline="-25000">
                <a:latin typeface="나눔손글씨 펜"/>
                <a:ea typeface="나눔손글씨 펜"/>
                <a:cs typeface="나눔손글씨 펜"/>
              </a:rPr>
              <a:t>d</a:t>
            </a:r>
            <a:r>
              <a:rPr lang="en-US" sz="2400">
                <a:latin typeface="나눔손글씨 펜"/>
                <a:ea typeface="나눔손글씨 펜"/>
                <a:cs typeface="나눔손글씨 펜"/>
              </a:rPr>
              <a:t>(c) = m</a:t>
            </a:r>
          </a:p>
        </p:txBody>
      </p:sp>
      <p:cxnSp>
        <p:nvCxnSpPr>
          <p:cNvPr id="39945" name="AutoShape 10"/>
          <p:cNvCxnSpPr>
            <a:cxnSpLocks noChangeShapeType="1"/>
            <a:stCxn id="39944" idx="2"/>
            <a:endCxn id="39943" idx="0"/>
          </p:cNvCxnSpPr>
          <p:nvPr/>
        </p:nvCxnSpPr>
        <p:spPr bwMode="auto">
          <a:xfrm>
            <a:off x="7162800" y="4424952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6" name="AutoShape 11"/>
          <p:cNvCxnSpPr>
            <a:cxnSpLocks noChangeShapeType="1"/>
            <a:stCxn id="39940" idx="3"/>
            <a:endCxn id="39944" idx="1"/>
          </p:cNvCxnSpPr>
          <p:nvPr/>
        </p:nvCxnSpPr>
        <p:spPr bwMode="auto">
          <a:xfrm>
            <a:off x="3200400" y="4043952"/>
            <a:ext cx="2743200" cy="0"/>
          </a:xfrm>
          <a:prstGeom prst="straightConnector1">
            <a:avLst/>
          </a:prstGeom>
          <a:noFill/>
          <a:ln w="28575">
            <a:solidFill>
              <a:srgbClr val="5F5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7" name="Text Box 12"/>
          <p:cNvSpPr txBox="1">
            <a:spLocks noChangeArrowheads="1"/>
          </p:cNvSpPr>
          <p:nvPr/>
        </p:nvSpPr>
        <p:spPr bwMode="auto">
          <a:xfrm>
            <a:off x="3559175" y="3707402"/>
            <a:ext cx="2025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나눔손글씨 펜"/>
                <a:ea typeface="나눔손글씨 펜"/>
                <a:cs typeface="나눔손글씨 펜"/>
              </a:rPr>
              <a:t>    c</a:t>
            </a:r>
          </a:p>
          <a:p>
            <a:r>
              <a:rPr lang="en-US">
                <a:latin typeface="나눔손글씨 펜"/>
                <a:ea typeface="나눔손글씨 펜"/>
                <a:cs typeface="나눔손글씨 펜"/>
              </a:rPr>
              <a:t>Insecure channel</a:t>
            </a:r>
          </a:p>
        </p:txBody>
      </p:sp>
      <p:sp>
        <p:nvSpPr>
          <p:cNvPr id="39948" name="Text Box 13"/>
          <p:cNvSpPr txBox="1">
            <a:spLocks noChangeArrowheads="1"/>
          </p:cNvSpPr>
          <p:nvPr/>
        </p:nvSpPr>
        <p:spPr bwMode="auto">
          <a:xfrm>
            <a:off x="1447800" y="5796552"/>
            <a:ext cx="10128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>
                <a:latin typeface="나눔손글씨 펜"/>
                <a:ea typeface="나눔손글씨 펜"/>
                <a:cs typeface="나눔손글씨 펜"/>
              </a:rPr>
              <a:t>Alice</a:t>
            </a:r>
          </a:p>
        </p:txBody>
      </p:sp>
      <p:sp>
        <p:nvSpPr>
          <p:cNvPr id="39949" name="Text Box 14"/>
          <p:cNvSpPr txBox="1">
            <a:spLocks noChangeArrowheads="1"/>
          </p:cNvSpPr>
          <p:nvPr/>
        </p:nvSpPr>
        <p:spPr bwMode="auto">
          <a:xfrm>
            <a:off x="6629400" y="5796552"/>
            <a:ext cx="10128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>
                <a:latin typeface="나눔손글씨 펜"/>
                <a:ea typeface="나눔손글씨 펜"/>
                <a:cs typeface="나눔손글씨 펜"/>
              </a:rPr>
              <a:t>Bob</a:t>
            </a:r>
          </a:p>
        </p:txBody>
      </p:sp>
      <p:sp>
        <p:nvSpPr>
          <p:cNvPr id="39950" name="Rectangle 15"/>
          <p:cNvSpPr>
            <a:spLocks noChangeArrowheads="1"/>
          </p:cNvSpPr>
          <p:nvPr/>
        </p:nvSpPr>
        <p:spPr bwMode="auto">
          <a:xfrm>
            <a:off x="3352800" y="1148352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나눔손글씨 펜"/>
                <a:ea typeface="나눔손글씨 펜"/>
                <a:cs typeface="나눔손글씨 펜"/>
              </a:rPr>
              <a:t>Passive</a:t>
            </a:r>
          </a:p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나눔손글씨 펜"/>
                <a:ea typeface="나눔손글씨 펜"/>
                <a:cs typeface="나눔손글씨 펜"/>
              </a:rPr>
              <a:t>Adversary</a:t>
            </a:r>
          </a:p>
        </p:txBody>
      </p:sp>
      <p:sp>
        <p:nvSpPr>
          <p:cNvPr id="39951" name="Line 16"/>
          <p:cNvSpPr>
            <a:spLocks noChangeShapeType="1"/>
          </p:cNvSpPr>
          <p:nvPr/>
        </p:nvSpPr>
        <p:spPr bwMode="auto">
          <a:xfrm>
            <a:off x="4572000" y="1910352"/>
            <a:ext cx="0" cy="2133600"/>
          </a:xfrm>
          <a:prstGeom prst="line">
            <a:avLst/>
          </a:prstGeom>
          <a:noFill/>
          <a:ln w="28575">
            <a:solidFill>
              <a:srgbClr val="5F5F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latin typeface="나눔손글씨 펜"/>
              <a:ea typeface="나눔손글씨 펜"/>
              <a:cs typeface="나눔손글씨 펜"/>
            </a:endParaRPr>
          </a:p>
        </p:txBody>
      </p:sp>
      <p:sp>
        <p:nvSpPr>
          <p:cNvPr id="39952" name="Rectangle 17"/>
          <p:cNvSpPr>
            <a:spLocks noChangeArrowheads="1"/>
          </p:cNvSpPr>
          <p:nvPr/>
        </p:nvSpPr>
        <p:spPr bwMode="auto">
          <a:xfrm>
            <a:off x="5943600" y="2443752"/>
            <a:ext cx="24384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나눔손글씨 펜"/>
                <a:ea typeface="나눔손글씨 펜"/>
                <a:cs typeface="나눔손글씨 펜"/>
              </a:rPr>
              <a:t>Key source</a:t>
            </a:r>
          </a:p>
        </p:txBody>
      </p:sp>
      <p:cxnSp>
        <p:nvCxnSpPr>
          <p:cNvPr id="39953" name="AutoShape 18"/>
          <p:cNvCxnSpPr>
            <a:cxnSpLocks noChangeShapeType="1"/>
            <a:stCxn id="39952" idx="2"/>
          </p:cNvCxnSpPr>
          <p:nvPr/>
        </p:nvCxnSpPr>
        <p:spPr bwMode="auto">
          <a:xfrm>
            <a:off x="7162800" y="3053352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4" name="Text Box 19"/>
          <p:cNvSpPr txBox="1">
            <a:spLocks noChangeArrowheads="1"/>
          </p:cNvSpPr>
          <p:nvPr/>
        </p:nvSpPr>
        <p:spPr bwMode="auto">
          <a:xfrm>
            <a:off x="7162800" y="3143840"/>
            <a:ext cx="403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나눔손글씨 펜"/>
                <a:ea typeface="나눔손글씨 펜"/>
                <a:cs typeface="나눔손글씨 펜"/>
              </a:rPr>
              <a:t>d</a:t>
            </a:r>
          </a:p>
        </p:txBody>
      </p:sp>
      <p:sp>
        <p:nvSpPr>
          <p:cNvPr id="39955" name="Text Box 20"/>
          <p:cNvSpPr txBox="1">
            <a:spLocks noChangeArrowheads="1"/>
          </p:cNvSpPr>
          <p:nvPr/>
        </p:nvSpPr>
        <p:spPr bwMode="auto">
          <a:xfrm>
            <a:off x="1981200" y="4577352"/>
            <a:ext cx="403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나눔손글씨 펜"/>
                <a:ea typeface="나눔손글씨 펜"/>
                <a:cs typeface="나눔손글씨 펜"/>
              </a:rPr>
              <a:t>m</a:t>
            </a:r>
          </a:p>
        </p:txBody>
      </p:sp>
      <p:sp>
        <p:nvSpPr>
          <p:cNvPr id="39956" name="Text Box 21"/>
          <p:cNvSpPr txBox="1">
            <a:spLocks noChangeArrowheads="1"/>
          </p:cNvSpPr>
          <p:nvPr/>
        </p:nvSpPr>
        <p:spPr bwMode="auto">
          <a:xfrm>
            <a:off x="7162800" y="4577352"/>
            <a:ext cx="403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나눔손글씨 펜"/>
                <a:ea typeface="나눔손글씨 펜"/>
                <a:cs typeface="나눔손글씨 펜"/>
              </a:rPr>
              <a:t>m</a:t>
            </a:r>
          </a:p>
        </p:txBody>
      </p:sp>
      <p:cxnSp>
        <p:nvCxnSpPr>
          <p:cNvPr id="39957" name="AutoShape 22"/>
          <p:cNvCxnSpPr>
            <a:cxnSpLocks noChangeShapeType="1"/>
            <a:stCxn id="39952" idx="1"/>
            <a:endCxn id="39940" idx="0"/>
          </p:cNvCxnSpPr>
          <p:nvPr/>
        </p:nvCxnSpPr>
        <p:spPr bwMode="auto">
          <a:xfrm rot="10800000" flipV="1">
            <a:off x="1981200" y="2748552"/>
            <a:ext cx="3962400" cy="914400"/>
          </a:xfrm>
          <a:prstGeom prst="bentConnector2">
            <a:avLst/>
          </a:prstGeom>
          <a:noFill/>
          <a:ln w="28575">
            <a:solidFill>
              <a:srgbClr val="5F5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8" name="Text Box 23"/>
          <p:cNvSpPr txBox="1">
            <a:spLocks noChangeArrowheads="1"/>
          </p:cNvSpPr>
          <p:nvPr/>
        </p:nvSpPr>
        <p:spPr bwMode="auto">
          <a:xfrm>
            <a:off x="1981200" y="2367552"/>
            <a:ext cx="259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나눔손글씨 펜"/>
                <a:ea typeface="나눔손글씨 펜"/>
                <a:cs typeface="나눔손글씨 펜"/>
              </a:rPr>
              <a:t>e    Insecure channel</a:t>
            </a:r>
          </a:p>
        </p:txBody>
      </p:sp>
    </p:spTree>
    <p:extLst>
      <p:ext uri="{BB962C8B-B14F-4D97-AF65-F5344CB8AC3E}">
        <p14:creationId xmlns:p14="http://schemas.microsoft.com/office/powerpoint/2010/main" val="3050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random is the random number generator used in embedded devices?</a:t>
            </a:r>
          </a:p>
          <a:p>
            <a:r>
              <a:rPr lang="en-US" dirty="0" smtClean="0"/>
              <a:t>How secure are they?</a:t>
            </a:r>
          </a:p>
          <a:p>
            <a:r>
              <a:rPr lang="en-US" dirty="0" smtClean="0"/>
              <a:t>Quickly break PKC just by finding public keys?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44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Random Number Generator: Vulnerabilities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1996. Goldberg and Wagner, Netscape RNG insecurity</a:t>
            </a:r>
          </a:p>
          <a:p>
            <a:r>
              <a:rPr lang="en-US" sz="3200" dirty="0" smtClean="0"/>
              <a:t>2007. Windows RNG</a:t>
            </a:r>
          </a:p>
          <a:p>
            <a:r>
              <a:rPr lang="en-US" sz="3200" dirty="0" smtClean="0"/>
              <a:t>2008. </a:t>
            </a:r>
            <a:r>
              <a:rPr lang="en-US" sz="3200" dirty="0" err="1" smtClean="0"/>
              <a:t>Karsten</a:t>
            </a:r>
            <a:r>
              <a:rPr lang="en-US" sz="3200" dirty="0" smtClean="0"/>
              <a:t> </a:t>
            </a:r>
            <a:r>
              <a:rPr lang="en-US" sz="3200" dirty="0" err="1" smtClean="0"/>
              <a:t>Nohl</a:t>
            </a:r>
            <a:r>
              <a:rPr lang="en-US" sz="3200" dirty="0" smtClean="0"/>
              <a:t>, MIFARE: a poor random source</a:t>
            </a:r>
          </a:p>
          <a:p>
            <a:r>
              <a:rPr lang="en-US" sz="3200" dirty="0" smtClean="0"/>
              <a:t>2008. </a:t>
            </a:r>
            <a:r>
              <a:rPr lang="en-US" sz="3200" dirty="0" err="1" smtClean="0"/>
              <a:t>Debian</a:t>
            </a:r>
            <a:r>
              <a:rPr lang="en-US" sz="3200" dirty="0" smtClean="0"/>
              <a:t> </a:t>
            </a:r>
            <a:r>
              <a:rPr lang="en-US" sz="3200" dirty="0" err="1" smtClean="0"/>
              <a:t>OpenSSL</a:t>
            </a:r>
            <a:r>
              <a:rPr lang="en-US" sz="3200" dirty="0" smtClean="0"/>
              <a:t>, Poor RNG (SSH, VPN, …)</a:t>
            </a:r>
          </a:p>
          <a:p>
            <a:r>
              <a:rPr lang="en-US" sz="3200" dirty="0" smtClean="0"/>
              <a:t>2010. </a:t>
            </a:r>
            <a:r>
              <a:rPr lang="en-US" sz="3200" dirty="0" err="1" smtClean="0"/>
              <a:t>Playstation</a:t>
            </a:r>
            <a:r>
              <a:rPr lang="en-US" sz="3200" dirty="0" smtClean="0"/>
              <a:t>, private key recovery since it uses the same random number</a:t>
            </a:r>
          </a:p>
          <a:p>
            <a:r>
              <a:rPr lang="en-US" sz="3200" dirty="0" smtClean="0"/>
              <a:t>2012. Poor RNG in imbedded devices (this and *)</a:t>
            </a:r>
          </a:p>
          <a:p>
            <a:r>
              <a:rPr lang="en-US" sz="3200" dirty="0" smtClean="0"/>
              <a:t>2013. Snowden. </a:t>
            </a:r>
            <a:r>
              <a:rPr lang="en-US" sz="3200" dirty="0" err="1" smtClean="0"/>
              <a:t>Dual_EC_DBRG</a:t>
            </a:r>
            <a:r>
              <a:rPr lang="en-US" sz="3200" dirty="0" smtClean="0"/>
              <a:t> has NSA backdoor</a:t>
            </a:r>
          </a:p>
          <a:p>
            <a:r>
              <a:rPr lang="en-US" sz="3200" dirty="0" smtClean="0"/>
              <a:t>2013. Java Nonce collision affects </a:t>
            </a:r>
            <a:r>
              <a:rPr lang="en-US" sz="3200" dirty="0" err="1" smtClean="0"/>
              <a:t>Bitcoin</a:t>
            </a:r>
            <a:r>
              <a:rPr lang="en-US" sz="3200" dirty="0" smtClean="0"/>
              <a:t> and Android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17796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나눔손글씨 펜"/>
                <a:ea typeface="나눔손글씨 펜"/>
                <a:cs typeface="나눔손글씨 펜"/>
              </a:rPr>
              <a:t>Lenstra</a:t>
            </a:r>
            <a:r>
              <a:rPr lang="en-US" dirty="0">
                <a:latin typeface="나눔손글씨 펜"/>
                <a:ea typeface="나눔손글씨 펜"/>
                <a:cs typeface="나눔손글씨 펜"/>
              </a:rPr>
              <a:t>, </a:t>
            </a:r>
            <a:r>
              <a:rPr lang="en-US" dirty="0" smtClean="0">
                <a:latin typeface="나눔손글씨 펜"/>
                <a:ea typeface="나눔손글씨 펜"/>
                <a:cs typeface="나눔손글씨 펜"/>
              </a:rPr>
              <a:t>Hughes</a:t>
            </a:r>
            <a:r>
              <a:rPr lang="en-US" dirty="0">
                <a:latin typeface="나눔손글씨 펜"/>
                <a:ea typeface="나눔손글씨 펜"/>
                <a:cs typeface="나눔손글씨 펜"/>
              </a:rPr>
              <a:t>, </a:t>
            </a:r>
            <a:r>
              <a:rPr lang="en-US" dirty="0" smtClean="0">
                <a:latin typeface="나눔손글씨 펜"/>
                <a:ea typeface="나눔손글씨 펜"/>
                <a:cs typeface="나눔손글씨 펜"/>
              </a:rPr>
              <a:t>Augier</a:t>
            </a:r>
            <a:r>
              <a:rPr lang="en-US" dirty="0">
                <a:latin typeface="나눔손글씨 펜"/>
                <a:ea typeface="나눔손글씨 펜"/>
                <a:cs typeface="나눔손글씨 펜"/>
              </a:rPr>
              <a:t>, </a:t>
            </a:r>
            <a:r>
              <a:rPr lang="en-US" dirty="0" err="1" smtClean="0">
                <a:latin typeface="나눔손글씨 펜"/>
                <a:ea typeface="나눔손글씨 펜"/>
                <a:cs typeface="나눔손글씨 펜"/>
              </a:rPr>
              <a:t>Bos</a:t>
            </a:r>
            <a:r>
              <a:rPr lang="en-US" dirty="0">
                <a:latin typeface="나눔손글씨 펜"/>
                <a:ea typeface="나눔손글씨 펜"/>
                <a:cs typeface="나눔손글씨 펜"/>
              </a:rPr>
              <a:t>, </a:t>
            </a:r>
            <a:r>
              <a:rPr lang="en-US" dirty="0" err="1" smtClean="0">
                <a:latin typeface="나눔손글씨 펜"/>
                <a:ea typeface="나눔손글씨 펜"/>
                <a:cs typeface="나눔손글씨 펜"/>
              </a:rPr>
              <a:t>Joppe</a:t>
            </a:r>
            <a:r>
              <a:rPr lang="en-US" dirty="0" smtClean="0">
                <a:latin typeface="나눔손글씨 펜"/>
                <a:ea typeface="나눔손글씨 펜"/>
                <a:cs typeface="나눔손글씨 펜"/>
              </a:rPr>
              <a:t>, </a:t>
            </a:r>
            <a:r>
              <a:rPr lang="en-US" dirty="0" err="1" smtClean="0">
                <a:latin typeface="나눔손글씨 펜"/>
                <a:ea typeface="나눔손글씨 펜"/>
                <a:cs typeface="나눔손글씨 펜"/>
              </a:rPr>
              <a:t>Kleinjung</a:t>
            </a:r>
            <a:r>
              <a:rPr lang="en-US" dirty="0">
                <a:latin typeface="나눔손글씨 펜"/>
                <a:ea typeface="나눔손글씨 펜"/>
                <a:cs typeface="나눔손글씨 펜"/>
              </a:rPr>
              <a:t>, </a:t>
            </a:r>
            <a:r>
              <a:rPr lang="en-US" dirty="0" err="1" smtClean="0">
                <a:latin typeface="나눔손글씨 펜"/>
                <a:ea typeface="나눔손글씨 펜"/>
                <a:cs typeface="나눔손글씨 펜"/>
              </a:rPr>
              <a:t>Wachter</a:t>
            </a:r>
            <a:r>
              <a:rPr lang="en-US" dirty="0">
                <a:latin typeface="나눔손글씨 펜"/>
                <a:ea typeface="나눔손글씨 펜"/>
                <a:cs typeface="나눔손글씨 펜"/>
              </a:rPr>
              <a:t>, </a:t>
            </a:r>
            <a:r>
              <a:rPr lang="en-US" dirty="0" smtClean="0">
                <a:latin typeface="나눔손글씨 펜"/>
                <a:ea typeface="나눔손글씨 펜"/>
                <a:cs typeface="나눔손글씨 펜"/>
              </a:rPr>
              <a:t>(</a:t>
            </a:r>
            <a:r>
              <a:rPr lang="en-US" dirty="0">
                <a:latin typeface="나눔손글씨 펜"/>
                <a:ea typeface="나눔손글씨 펜"/>
                <a:cs typeface="나눔손글씨 펜"/>
              </a:rPr>
              <a:t>2012). "Ron was wrong, Whit is right". </a:t>
            </a:r>
            <a:r>
              <a:rPr lang="en-US" dirty="0" smtClean="0">
                <a:latin typeface="나눔손글씨 펜"/>
                <a:ea typeface="나눔손글씨 펜"/>
                <a:cs typeface="나눔손글씨 펜"/>
              </a:rPr>
              <a:t>Crypto’12</a:t>
            </a:r>
            <a:endParaRPr lang="en-US" dirty="0">
              <a:latin typeface="나눔손글씨 펜"/>
              <a:ea typeface="나눔손글씨 펜"/>
              <a:cs typeface="나눔손글씨 펜"/>
            </a:endParaRPr>
          </a:p>
        </p:txBody>
      </p:sp>
    </p:spTree>
    <p:extLst>
      <p:ext uri="{BB962C8B-B14F-4D97-AF65-F5344CB8AC3E}">
        <p14:creationId xmlns:p14="http://schemas.microsoft.com/office/powerpoint/2010/main" val="335017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 Public Keys for SSL and SSH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9164"/>
            <a:ext cx="8776770" cy="316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3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Repeated Keys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내용 개체 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35368"/>
              </p:ext>
            </p:extLst>
          </p:nvPr>
        </p:nvGraphicFramePr>
        <p:xfrm>
          <a:off x="152400" y="1300070"/>
          <a:ext cx="8697494" cy="2683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01998"/>
                <a:gridCol w="1697748"/>
                <a:gridCol w="1697748"/>
              </a:tblGrid>
              <a:tr h="536744">
                <a:tc>
                  <a:txBody>
                    <a:bodyPr/>
                    <a:lstStyle/>
                    <a:p>
                      <a:pPr latinLnBrk="1"/>
                      <a:endParaRPr lang="ko-KR" altLang="en-US" sz="28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TLS Scan</a:t>
                      </a:r>
                      <a:endParaRPr lang="ko-KR" altLang="en-US" sz="28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SSH Scan</a:t>
                      </a:r>
                      <a:endParaRPr lang="ko-KR" altLang="en-US" sz="28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/>
                </a:tc>
              </a:tr>
              <a:tr h="5367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Number of live hosts</a:t>
                      </a:r>
                      <a:endParaRPr lang="ko-KR" altLang="en-US" sz="28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8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12,828,613</a:t>
                      </a:r>
                      <a:endParaRPr lang="ko-KR" altLang="en-US" sz="28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8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10,216,363</a:t>
                      </a:r>
                      <a:endParaRPr lang="ko-KR" altLang="en-US" sz="28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/>
                </a:tc>
              </a:tr>
              <a:tr h="5367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   Using repeated keys</a:t>
                      </a:r>
                      <a:endParaRPr lang="ko-KR" altLang="en-US" sz="28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8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7,770,232</a:t>
                      </a:r>
                      <a:endParaRPr lang="ko-KR" altLang="en-US" sz="28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8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6,642,222</a:t>
                      </a:r>
                      <a:endParaRPr lang="ko-KR" altLang="en-US" sz="28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/>
                </a:tc>
              </a:tr>
              <a:tr h="5367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      using non-vulnerable</a:t>
                      </a:r>
                      <a:r>
                        <a:rPr lang="en-US" altLang="ko-KR" sz="2800" baseline="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 repeated keys</a:t>
                      </a:r>
                      <a:endParaRPr lang="ko-KR" altLang="en-US" sz="28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8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7,055,989</a:t>
                      </a:r>
                      <a:endParaRPr lang="ko-KR" altLang="en-US" sz="28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8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5,661,056</a:t>
                      </a:r>
                      <a:endParaRPr lang="ko-KR" altLang="en-US" sz="28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/>
                </a:tc>
              </a:tr>
              <a:tr h="5367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      using vulnerable repeated keys</a:t>
                      </a:r>
                      <a:endParaRPr lang="ko-KR" altLang="en-US" sz="28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8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714,243</a:t>
                      </a:r>
                      <a:endParaRPr lang="ko-KR" altLang="en-US" sz="28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8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981,166</a:t>
                      </a:r>
                      <a:endParaRPr lang="ko-KR" altLang="en-US" sz="28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537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Shared Keys?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Non-vulnerable reasons for shared keys</a:t>
            </a:r>
          </a:p>
          <a:p>
            <a:pPr lvl="1"/>
            <a:r>
              <a:rPr lang="en-US" dirty="0"/>
              <a:t>Corporations share keys across certificates</a:t>
            </a:r>
          </a:p>
          <a:p>
            <a:pPr lvl="1"/>
            <a:r>
              <a:rPr lang="en-US" dirty="0"/>
              <a:t>Shared hosting providers</a:t>
            </a:r>
          </a:p>
          <a:p>
            <a:endParaRPr lang="en-US" dirty="0"/>
          </a:p>
          <a:p>
            <a:r>
              <a:rPr lang="en-US" dirty="0"/>
              <a:t>Vulnerable reasons for shared keys</a:t>
            </a:r>
          </a:p>
          <a:p>
            <a:pPr lvl="1"/>
            <a:r>
              <a:rPr lang="en-US" dirty="0"/>
              <a:t>Default certificates and keys</a:t>
            </a:r>
          </a:p>
          <a:p>
            <a:pPr lvl="1"/>
            <a:r>
              <a:rPr lang="en-US" dirty="0"/>
              <a:t>Entropy problems during key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26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61410</TotalTime>
  <Words>795</Words>
  <Application>Microsoft Macintosh PowerPoint</Application>
  <PresentationFormat>On-screen Show (4:3)</PresentationFormat>
  <Paragraphs>134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Image</vt:lpstr>
      <vt:lpstr>Mining Your Ps and Qs: Detection of Widespread Weak Keys in Network Devices</vt:lpstr>
      <vt:lpstr>Background: TLS</vt:lpstr>
      <vt:lpstr>Background: SSH</vt:lpstr>
      <vt:lpstr>PKE with insecure channel</vt:lpstr>
      <vt:lpstr>Question</vt:lpstr>
      <vt:lpstr>Random Number Generator: Vulnerabilities</vt:lpstr>
      <vt:lpstr>Collect Public Keys for SSL and SSH</vt:lpstr>
      <vt:lpstr>Repeated Keys</vt:lpstr>
      <vt:lpstr>Shared Keys?</vt:lpstr>
      <vt:lpstr>RSA Encryption</vt:lpstr>
      <vt:lpstr>Finding GCD in N integers</vt:lpstr>
      <vt:lpstr>Results</vt:lpstr>
      <vt:lpstr>DSA (US Standard)</vt:lpstr>
      <vt:lpstr>DSA Vulnerabilities </vt:lpstr>
      <vt:lpstr>Summary</vt:lpstr>
      <vt:lpstr>Why?</vt:lpstr>
      <vt:lpstr>Linux RNG Bug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YongdaeKim</dc:creator>
  <cp:lastModifiedBy>admin</cp:lastModifiedBy>
  <cp:revision>120</cp:revision>
  <cp:lastPrinted>2014-05-09T13:41:58Z</cp:lastPrinted>
  <dcterms:created xsi:type="dcterms:W3CDTF">2013-04-28T10:23:19Z</dcterms:created>
  <dcterms:modified xsi:type="dcterms:W3CDTF">2014-12-07T08:56:12Z</dcterms:modified>
</cp:coreProperties>
</file>