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08" r:id="rId2"/>
    <p:sldId id="765" r:id="rId3"/>
    <p:sldId id="766" r:id="rId4"/>
    <p:sldId id="767" r:id="rId5"/>
    <p:sldId id="768" r:id="rId6"/>
    <p:sldId id="769" r:id="rId7"/>
    <p:sldId id="770" r:id="rId8"/>
    <p:sldId id="771" r:id="rId9"/>
    <p:sldId id="772" r:id="rId10"/>
    <p:sldId id="773" r:id="rId11"/>
    <p:sldId id="774" r:id="rId12"/>
    <p:sldId id="775" r:id="rId13"/>
    <p:sldId id="776" r:id="rId14"/>
    <p:sldId id="778" r:id="rId15"/>
    <p:sldId id="777" r:id="rId16"/>
    <p:sldId id="807" r:id="rId17"/>
    <p:sldId id="808" r:id="rId18"/>
    <p:sldId id="809" r:id="rId19"/>
    <p:sldId id="810" r:id="rId20"/>
    <p:sldId id="811" r:id="rId21"/>
    <p:sldId id="812" r:id="rId22"/>
    <p:sldId id="813" r:id="rId23"/>
    <p:sldId id="779" r:id="rId24"/>
    <p:sldId id="780" r:id="rId25"/>
    <p:sldId id="824" r:id="rId26"/>
    <p:sldId id="823" r:id="rId27"/>
    <p:sldId id="791" r:id="rId28"/>
    <p:sldId id="792" r:id="rId29"/>
    <p:sldId id="793" r:id="rId30"/>
    <p:sldId id="794" r:id="rId31"/>
    <p:sldId id="798" r:id="rId32"/>
    <p:sldId id="799" r:id="rId33"/>
    <p:sldId id="800" r:id="rId34"/>
    <p:sldId id="801" r:id="rId35"/>
    <p:sldId id="802" r:id="rId36"/>
    <p:sldId id="803" r:id="rId37"/>
    <p:sldId id="804" r:id="rId38"/>
    <p:sldId id="805" r:id="rId39"/>
    <p:sldId id="806" r:id="rId40"/>
    <p:sldId id="814" r:id="rId41"/>
    <p:sldId id="815" r:id="rId42"/>
    <p:sldId id="816" r:id="rId43"/>
    <p:sldId id="817" r:id="rId44"/>
    <p:sldId id="818" r:id="rId45"/>
    <p:sldId id="819" r:id="rId46"/>
    <p:sldId id="820" r:id="rId47"/>
    <p:sldId id="821" r:id="rId48"/>
    <p:sldId id="822" r:id="rId49"/>
    <p:sldId id="498" r:id="rId5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F497D"/>
    <a:srgbClr val="FF6FCF"/>
    <a:srgbClr val="FF66FF"/>
    <a:srgbClr val="FF0080"/>
    <a:srgbClr val="0000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6" autoAdjust="0"/>
    <p:restoredTop sz="99479" autoAdjust="0"/>
  </p:normalViewPr>
  <p:slideViewPr>
    <p:cSldViewPr snapToGrid="0" snapToObjects="1">
      <p:cViewPr varScale="1">
        <p:scale>
          <a:sx n="102" d="100"/>
          <a:sy n="102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8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4E159-BCFF-C943-B444-F5B697EA7174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910C24-5C99-E340-8E3B-9FE3C561D95F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강력한</a:t>
          </a:r>
        </a:p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형법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EDC12480-0B82-5C40-94C8-BE89583C6C85}" type="parTrans" cxnId="{B949D5F9-4CF3-FF44-8C6B-C91B7A258706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3C5253E0-1A04-EA42-A19A-637E74F6AA2A}" type="sibTrans" cxnId="{B949D5F9-4CF3-FF44-8C6B-C91B7A258706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0447B4AA-2BED-444A-84F9-1F7EEB46AF9F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제한적 </a:t>
          </a:r>
        </a:p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보안 투자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24A0FA67-848D-C241-8FA4-DAE8C5A0C69B}" type="parTrans" cxnId="{260590B2-188B-3345-B4F1-0A47F461FD9D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DD0D1659-E771-7A4E-806A-43C54EBDFED9}" type="sibTrans" cxnId="{260590B2-188B-3345-B4F1-0A47F461FD9D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BB412961-C693-1D4F-964A-FA3ADD4AB489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취약점</a:t>
          </a:r>
        </a:p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양산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D538BCFE-ED41-4E43-947B-B97967A649D2}" type="parTrans" cxnId="{43F4DC28-E18F-9E4D-B49C-D3006876E1A0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C02BAD9F-78A7-6849-A124-7412F9F812DA}" type="sibTrans" cxnId="{43F4DC28-E18F-9E4D-B49C-D3006876E1A0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6C4FE6B7-A7FC-9A4D-B057-708C16CE514C}">
      <dgm:prSet phldrT="[Text]"/>
      <dgm:spPr/>
      <dgm:t>
        <a:bodyPr/>
        <a:lstStyle/>
        <a:p>
          <a:r>
            <a:rPr lang="ko-KR" altLang="en-US" dirty="0" smtClean="0">
              <a:latin typeface="나눔손글씨 펜"/>
              <a:ea typeface="나눔손글씨 펜"/>
              <a:cs typeface="나눔손글씨 펜"/>
            </a:rPr>
            <a:t>보안사고</a:t>
          </a:r>
          <a:endParaRPr lang="en-US" dirty="0">
            <a:latin typeface="나눔손글씨 펜"/>
            <a:ea typeface="나눔손글씨 펜"/>
            <a:cs typeface="나눔손글씨 펜"/>
          </a:endParaRPr>
        </a:p>
      </dgm:t>
    </dgm:pt>
    <dgm:pt modelId="{2CF9456A-076C-AB48-80C8-12333C66169E}" type="parTrans" cxnId="{06CB411A-7676-8E44-8734-DC478FFB842F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2C002F87-9F87-2046-AFF7-73528126FF7A}" type="sibTrans" cxnId="{06CB411A-7676-8E44-8734-DC478FFB842F}">
      <dgm:prSet/>
      <dgm:spPr/>
      <dgm:t>
        <a:bodyPr/>
        <a:lstStyle/>
        <a:p>
          <a:endParaRPr lang="en-US">
            <a:latin typeface="나눔손글씨 펜"/>
            <a:ea typeface="나눔손글씨 펜"/>
            <a:cs typeface="나눔손글씨 펜"/>
          </a:endParaRPr>
        </a:p>
      </dgm:t>
    </dgm:pt>
    <dgm:pt modelId="{F90F8139-8508-FD48-9706-99509AB8AB77}" type="pres">
      <dgm:prSet presAssocID="{F174E159-BCFF-C943-B444-F5B697EA71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4AB2D5-8022-1240-9DFF-C77296C09279}" type="pres">
      <dgm:prSet presAssocID="{BE910C24-5C99-E340-8E3B-9FE3C561D95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0AA3B-526B-1C40-88CA-6E3214D97B16}" type="pres">
      <dgm:prSet presAssocID="{3C5253E0-1A04-EA42-A19A-637E74F6AA2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19A5D19-A9DD-3648-9FB3-9919047AE248}" type="pres">
      <dgm:prSet presAssocID="{3C5253E0-1A04-EA42-A19A-637E74F6AA2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7CC593B-554A-8F47-B49A-36409B222394}" type="pres">
      <dgm:prSet presAssocID="{0447B4AA-2BED-444A-84F9-1F7EEB46AF9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6F184-B981-C043-9459-744CD9E4DF20}" type="pres">
      <dgm:prSet presAssocID="{DD0D1659-E771-7A4E-806A-43C54EBDFED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890A0D3-25F9-9640-9B5F-78D6988A1EA1}" type="pres">
      <dgm:prSet presAssocID="{DD0D1659-E771-7A4E-806A-43C54EBDFED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396121E-8A32-3E40-99EF-0598CD30BE4A}" type="pres">
      <dgm:prSet presAssocID="{BB412961-C693-1D4F-964A-FA3ADD4AB4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831C6-33FE-9341-98B1-697EE65A40F8}" type="pres">
      <dgm:prSet presAssocID="{C02BAD9F-78A7-6849-A124-7412F9F812D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9520FFF-575F-264F-8C65-DC7A37DE6D65}" type="pres">
      <dgm:prSet presAssocID="{C02BAD9F-78A7-6849-A124-7412F9F812D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9FDF3D8-BBCE-2E42-BEE1-B6F7583C1924}" type="pres">
      <dgm:prSet presAssocID="{6C4FE6B7-A7FC-9A4D-B057-708C16CE51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57C8C-C679-464E-9ACC-DBB5E95C6DEF}" type="pres">
      <dgm:prSet presAssocID="{2C002F87-9F87-2046-AFF7-73528126FF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94FDD65-87E8-9543-B3D8-637360DFA7FB}" type="pres">
      <dgm:prSet presAssocID="{2C002F87-9F87-2046-AFF7-73528126FF7A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3D0DFF59-8FA8-D048-A8FE-BAA894FF780A}" type="presOf" srcId="{BB412961-C693-1D4F-964A-FA3ADD4AB489}" destId="{E396121E-8A32-3E40-99EF-0598CD30BE4A}" srcOrd="0" destOrd="0" presId="urn:microsoft.com/office/officeart/2005/8/layout/cycle2"/>
    <dgm:cxn modelId="{DFD67938-7A79-4445-B4A1-04D330FCED1C}" type="presOf" srcId="{DD0D1659-E771-7A4E-806A-43C54EBDFED9}" destId="{A416F184-B981-C043-9459-744CD9E4DF20}" srcOrd="0" destOrd="0" presId="urn:microsoft.com/office/officeart/2005/8/layout/cycle2"/>
    <dgm:cxn modelId="{CBD23BAF-CA9D-A44E-A432-B9D3479A7896}" type="presOf" srcId="{2C002F87-9F87-2046-AFF7-73528126FF7A}" destId="{D94FDD65-87E8-9543-B3D8-637360DFA7FB}" srcOrd="1" destOrd="0" presId="urn:microsoft.com/office/officeart/2005/8/layout/cycle2"/>
    <dgm:cxn modelId="{3090BF42-B9AD-234A-A456-A3858F975C40}" type="presOf" srcId="{C02BAD9F-78A7-6849-A124-7412F9F812DA}" destId="{BDB831C6-33FE-9341-98B1-697EE65A40F8}" srcOrd="0" destOrd="0" presId="urn:microsoft.com/office/officeart/2005/8/layout/cycle2"/>
    <dgm:cxn modelId="{554C3B9C-2051-3D4C-B41C-E7DD2D1AE586}" type="presOf" srcId="{6C4FE6B7-A7FC-9A4D-B057-708C16CE514C}" destId="{C9FDF3D8-BBCE-2E42-BEE1-B6F7583C1924}" srcOrd="0" destOrd="0" presId="urn:microsoft.com/office/officeart/2005/8/layout/cycle2"/>
    <dgm:cxn modelId="{09FDEF93-F598-9949-BD82-5A155A2FEF04}" type="presOf" srcId="{2C002F87-9F87-2046-AFF7-73528126FF7A}" destId="{20057C8C-C679-464E-9ACC-DBB5E95C6DEF}" srcOrd="0" destOrd="0" presId="urn:microsoft.com/office/officeart/2005/8/layout/cycle2"/>
    <dgm:cxn modelId="{74FAAF46-A09E-2C45-BF90-B7DC03E7A4BB}" type="presOf" srcId="{C02BAD9F-78A7-6849-A124-7412F9F812DA}" destId="{29520FFF-575F-264F-8C65-DC7A37DE6D65}" srcOrd="1" destOrd="0" presId="urn:microsoft.com/office/officeart/2005/8/layout/cycle2"/>
    <dgm:cxn modelId="{B949D5F9-4CF3-FF44-8C6B-C91B7A258706}" srcId="{F174E159-BCFF-C943-B444-F5B697EA7174}" destId="{BE910C24-5C99-E340-8E3B-9FE3C561D95F}" srcOrd="0" destOrd="0" parTransId="{EDC12480-0B82-5C40-94C8-BE89583C6C85}" sibTransId="{3C5253E0-1A04-EA42-A19A-637E74F6AA2A}"/>
    <dgm:cxn modelId="{06CB411A-7676-8E44-8734-DC478FFB842F}" srcId="{F174E159-BCFF-C943-B444-F5B697EA7174}" destId="{6C4FE6B7-A7FC-9A4D-B057-708C16CE514C}" srcOrd="3" destOrd="0" parTransId="{2CF9456A-076C-AB48-80C8-12333C66169E}" sibTransId="{2C002F87-9F87-2046-AFF7-73528126FF7A}"/>
    <dgm:cxn modelId="{CC02DB66-EFD3-D741-895D-8E5083D327B6}" type="presOf" srcId="{F174E159-BCFF-C943-B444-F5B697EA7174}" destId="{F90F8139-8508-FD48-9706-99509AB8AB77}" srcOrd="0" destOrd="0" presId="urn:microsoft.com/office/officeart/2005/8/layout/cycle2"/>
    <dgm:cxn modelId="{DF165220-3FE9-D243-BA82-CA2997CEFDE3}" type="presOf" srcId="{DD0D1659-E771-7A4E-806A-43C54EBDFED9}" destId="{6890A0D3-25F9-9640-9B5F-78D6988A1EA1}" srcOrd="1" destOrd="0" presId="urn:microsoft.com/office/officeart/2005/8/layout/cycle2"/>
    <dgm:cxn modelId="{996B769C-6476-5144-ACEC-AA1061B2C079}" type="presOf" srcId="{0447B4AA-2BED-444A-84F9-1F7EEB46AF9F}" destId="{B7CC593B-554A-8F47-B49A-36409B222394}" srcOrd="0" destOrd="0" presId="urn:microsoft.com/office/officeart/2005/8/layout/cycle2"/>
    <dgm:cxn modelId="{000D2054-56FE-194E-B199-1AE52C487510}" type="presOf" srcId="{BE910C24-5C99-E340-8E3B-9FE3C561D95F}" destId="{CA4AB2D5-8022-1240-9DFF-C77296C09279}" srcOrd="0" destOrd="0" presId="urn:microsoft.com/office/officeart/2005/8/layout/cycle2"/>
    <dgm:cxn modelId="{F8A1BAED-F260-7A43-A911-0E02E1EF91D0}" type="presOf" srcId="{3C5253E0-1A04-EA42-A19A-637E74F6AA2A}" destId="{DF60AA3B-526B-1C40-88CA-6E3214D97B16}" srcOrd="0" destOrd="0" presId="urn:microsoft.com/office/officeart/2005/8/layout/cycle2"/>
    <dgm:cxn modelId="{260590B2-188B-3345-B4F1-0A47F461FD9D}" srcId="{F174E159-BCFF-C943-B444-F5B697EA7174}" destId="{0447B4AA-2BED-444A-84F9-1F7EEB46AF9F}" srcOrd="1" destOrd="0" parTransId="{24A0FA67-848D-C241-8FA4-DAE8C5A0C69B}" sibTransId="{DD0D1659-E771-7A4E-806A-43C54EBDFED9}"/>
    <dgm:cxn modelId="{0715D862-230C-1B44-920A-1E278B30BA51}" type="presOf" srcId="{3C5253E0-1A04-EA42-A19A-637E74F6AA2A}" destId="{C19A5D19-A9DD-3648-9FB3-9919047AE248}" srcOrd="1" destOrd="0" presId="urn:microsoft.com/office/officeart/2005/8/layout/cycle2"/>
    <dgm:cxn modelId="{43F4DC28-E18F-9E4D-B49C-D3006876E1A0}" srcId="{F174E159-BCFF-C943-B444-F5B697EA7174}" destId="{BB412961-C693-1D4F-964A-FA3ADD4AB489}" srcOrd="2" destOrd="0" parTransId="{D538BCFE-ED41-4E43-947B-B97967A649D2}" sibTransId="{C02BAD9F-78A7-6849-A124-7412F9F812DA}"/>
    <dgm:cxn modelId="{2515B594-04C6-294A-934F-2D080D7412A8}" type="presParOf" srcId="{F90F8139-8508-FD48-9706-99509AB8AB77}" destId="{CA4AB2D5-8022-1240-9DFF-C77296C09279}" srcOrd="0" destOrd="0" presId="urn:microsoft.com/office/officeart/2005/8/layout/cycle2"/>
    <dgm:cxn modelId="{29A769F1-E6BE-D846-83D0-157E852A2050}" type="presParOf" srcId="{F90F8139-8508-FD48-9706-99509AB8AB77}" destId="{DF60AA3B-526B-1C40-88CA-6E3214D97B16}" srcOrd="1" destOrd="0" presId="urn:microsoft.com/office/officeart/2005/8/layout/cycle2"/>
    <dgm:cxn modelId="{AB5449F0-7505-3C4C-909C-31829D87F636}" type="presParOf" srcId="{DF60AA3B-526B-1C40-88CA-6E3214D97B16}" destId="{C19A5D19-A9DD-3648-9FB3-9919047AE248}" srcOrd="0" destOrd="0" presId="urn:microsoft.com/office/officeart/2005/8/layout/cycle2"/>
    <dgm:cxn modelId="{1CF1969C-3787-8047-B146-8EB9DCFBEDF4}" type="presParOf" srcId="{F90F8139-8508-FD48-9706-99509AB8AB77}" destId="{B7CC593B-554A-8F47-B49A-36409B222394}" srcOrd="2" destOrd="0" presId="urn:microsoft.com/office/officeart/2005/8/layout/cycle2"/>
    <dgm:cxn modelId="{885DC896-526C-1D48-823D-38537D77D10D}" type="presParOf" srcId="{F90F8139-8508-FD48-9706-99509AB8AB77}" destId="{A416F184-B981-C043-9459-744CD9E4DF20}" srcOrd="3" destOrd="0" presId="urn:microsoft.com/office/officeart/2005/8/layout/cycle2"/>
    <dgm:cxn modelId="{6F0DC430-C25D-A340-9E8A-473A0155B879}" type="presParOf" srcId="{A416F184-B981-C043-9459-744CD9E4DF20}" destId="{6890A0D3-25F9-9640-9B5F-78D6988A1EA1}" srcOrd="0" destOrd="0" presId="urn:microsoft.com/office/officeart/2005/8/layout/cycle2"/>
    <dgm:cxn modelId="{E7BB803C-EF4D-4145-B2E7-1BD9A2F2335F}" type="presParOf" srcId="{F90F8139-8508-FD48-9706-99509AB8AB77}" destId="{E396121E-8A32-3E40-99EF-0598CD30BE4A}" srcOrd="4" destOrd="0" presId="urn:microsoft.com/office/officeart/2005/8/layout/cycle2"/>
    <dgm:cxn modelId="{0ED96DEE-E5EC-8D4C-841B-61E7A96584B5}" type="presParOf" srcId="{F90F8139-8508-FD48-9706-99509AB8AB77}" destId="{BDB831C6-33FE-9341-98B1-697EE65A40F8}" srcOrd="5" destOrd="0" presId="urn:microsoft.com/office/officeart/2005/8/layout/cycle2"/>
    <dgm:cxn modelId="{DD886182-8E5E-0543-9CEB-9E63FAEB30DA}" type="presParOf" srcId="{BDB831C6-33FE-9341-98B1-697EE65A40F8}" destId="{29520FFF-575F-264F-8C65-DC7A37DE6D65}" srcOrd="0" destOrd="0" presId="urn:microsoft.com/office/officeart/2005/8/layout/cycle2"/>
    <dgm:cxn modelId="{591214C6-AB5A-2A4E-86E6-402258DE0EB1}" type="presParOf" srcId="{F90F8139-8508-FD48-9706-99509AB8AB77}" destId="{C9FDF3D8-BBCE-2E42-BEE1-B6F7583C1924}" srcOrd="6" destOrd="0" presId="urn:microsoft.com/office/officeart/2005/8/layout/cycle2"/>
    <dgm:cxn modelId="{96DD0D5D-207D-0747-9C91-6AA7DD9A4653}" type="presParOf" srcId="{F90F8139-8508-FD48-9706-99509AB8AB77}" destId="{20057C8C-C679-464E-9ACC-DBB5E95C6DEF}" srcOrd="7" destOrd="0" presId="urn:microsoft.com/office/officeart/2005/8/layout/cycle2"/>
    <dgm:cxn modelId="{5AE57818-61C7-2B45-972C-1AEBDCC4769D}" type="presParOf" srcId="{20057C8C-C679-464E-9ACC-DBB5E95C6DEF}" destId="{D94FDD65-87E8-9543-B3D8-637360DFA7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AB2D5-8022-1240-9DFF-C77296C09279}">
      <dsp:nvSpPr>
        <dsp:cNvPr id="0" name=""/>
        <dsp:cNvSpPr/>
      </dsp:nvSpPr>
      <dsp:spPr>
        <a:xfrm>
          <a:off x="3533266" y="753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강력한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형법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3789147" y="256634"/>
        <a:ext cx="1235504" cy="1235504"/>
      </dsp:txXfrm>
    </dsp:sp>
    <dsp:sp modelId="{DF60AA3B-526B-1C40-88CA-6E3214D97B16}">
      <dsp:nvSpPr>
        <dsp:cNvPr id="0" name=""/>
        <dsp:cNvSpPr/>
      </dsp:nvSpPr>
      <dsp:spPr>
        <a:xfrm rot="2700000">
          <a:off x="5092947" y="1497769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>
        <a:off x="5113349" y="1566455"/>
        <a:ext cx="325061" cy="353822"/>
      </dsp:txXfrm>
    </dsp:sp>
    <dsp:sp modelId="{B7CC593B-554A-8F47-B49A-36409B222394}">
      <dsp:nvSpPr>
        <dsp:cNvPr id="0" name=""/>
        <dsp:cNvSpPr/>
      </dsp:nvSpPr>
      <dsp:spPr>
        <a:xfrm>
          <a:off x="5388320" y="1855807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제한적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보안 투자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5644201" y="2111688"/>
        <a:ext cx="1235504" cy="1235504"/>
      </dsp:txXfrm>
    </dsp:sp>
    <dsp:sp modelId="{A416F184-B981-C043-9459-744CD9E4DF20}">
      <dsp:nvSpPr>
        <dsp:cNvPr id="0" name=""/>
        <dsp:cNvSpPr/>
      </dsp:nvSpPr>
      <dsp:spPr>
        <a:xfrm rot="8100000">
          <a:off x="5111533" y="3352823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 rot="10800000">
        <a:off x="5230443" y="3421509"/>
        <a:ext cx="325061" cy="353822"/>
      </dsp:txXfrm>
    </dsp:sp>
    <dsp:sp modelId="{E396121E-8A32-3E40-99EF-0598CD30BE4A}">
      <dsp:nvSpPr>
        <dsp:cNvPr id="0" name=""/>
        <dsp:cNvSpPr/>
      </dsp:nvSpPr>
      <dsp:spPr>
        <a:xfrm>
          <a:off x="3533266" y="3710861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취약점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양산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3789147" y="3966742"/>
        <a:ext cx="1235504" cy="1235504"/>
      </dsp:txXfrm>
    </dsp:sp>
    <dsp:sp modelId="{BDB831C6-33FE-9341-98B1-697EE65A40F8}">
      <dsp:nvSpPr>
        <dsp:cNvPr id="0" name=""/>
        <dsp:cNvSpPr/>
      </dsp:nvSpPr>
      <dsp:spPr>
        <a:xfrm rot="13500000">
          <a:off x="3256479" y="3371409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 rot="10800000">
        <a:off x="3375389" y="3538603"/>
        <a:ext cx="325061" cy="353822"/>
      </dsp:txXfrm>
    </dsp:sp>
    <dsp:sp modelId="{C9FDF3D8-BBCE-2E42-BEE1-B6F7583C1924}">
      <dsp:nvSpPr>
        <dsp:cNvPr id="0" name=""/>
        <dsp:cNvSpPr/>
      </dsp:nvSpPr>
      <dsp:spPr>
        <a:xfrm>
          <a:off x="1678212" y="1855807"/>
          <a:ext cx="1747266" cy="17472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400" kern="1200" dirty="0" smtClean="0">
              <a:latin typeface="나눔손글씨 펜"/>
              <a:ea typeface="나눔손글씨 펜"/>
              <a:cs typeface="나눔손글씨 펜"/>
            </a:rPr>
            <a:t>보안사고</a:t>
          </a:r>
          <a:endParaRPr lang="en-US" sz="3400" kern="1200" dirty="0">
            <a:latin typeface="나눔손글씨 펜"/>
            <a:ea typeface="나눔손글씨 펜"/>
            <a:cs typeface="나눔손글씨 펜"/>
          </a:endParaRPr>
        </a:p>
      </dsp:txBody>
      <dsp:txXfrm>
        <a:off x="1934093" y="2111688"/>
        <a:ext cx="1235504" cy="1235504"/>
      </dsp:txXfrm>
    </dsp:sp>
    <dsp:sp modelId="{20057C8C-C679-464E-9ACC-DBB5E95C6DEF}">
      <dsp:nvSpPr>
        <dsp:cNvPr id="0" name=""/>
        <dsp:cNvSpPr/>
      </dsp:nvSpPr>
      <dsp:spPr>
        <a:xfrm rot="18900000">
          <a:off x="3237893" y="1516355"/>
          <a:ext cx="464373" cy="589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latin typeface="나눔손글씨 펜"/>
            <a:ea typeface="나눔손글씨 펜"/>
            <a:cs typeface="나눔손글씨 펜"/>
          </a:endParaRPr>
        </a:p>
      </dsp:txBody>
      <dsp:txXfrm>
        <a:off x="3258295" y="1683549"/>
        <a:ext cx="325061" cy="353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C8CF4-276F-0541-B68E-BB0DF286C7BF}" type="datetimeFigureOut">
              <a:rPr lang="en-US" smtClean="0"/>
              <a:t>16. 8. 31.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73F1-F9C1-DE45-9CAB-EEA2493D3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4E81-6311-5D40-BC21-F5FD1D866139}" type="datetimeFigureOut">
              <a:rPr lang="en-US" smtClean="0"/>
              <a:t>16. 8. 31.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48AD-7C93-5045-B6A1-0133E98DA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86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E2DE48-637B-E741-8665-12F780CD9533}" type="slidenum">
              <a:rPr lang="en-US" sz="1100"/>
              <a:pPr eaLnBrk="1" hangingPunct="1"/>
              <a:t>2</a:t>
            </a:fld>
            <a:endParaRPr lang="en-US" sz="1100"/>
          </a:p>
        </p:txBody>
      </p:sp>
      <p:sp>
        <p:nvSpPr>
          <p:cNvPr id="12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did not support hackers’ actions.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48AD-7C93-5045-B6A1-0133E98DAF4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Don’t forget to talk about the Korean connection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482EF1-91FA-A44B-B0F5-1470CAF5E868}" type="slidenum">
              <a:rPr lang="en-US" sz="1100">
                <a:cs typeface="Arial" charset="0"/>
              </a:rPr>
              <a:pPr eaLnBrk="1" hangingPunct="1"/>
              <a:t>3</a:t>
            </a:fld>
            <a:endParaRPr lang="en-US" sz="11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4A5D01-1B7E-FD43-A639-390BEC0E64A1}" type="slidenum">
              <a:rPr lang="en-US" sz="1100"/>
              <a:pPr eaLnBrk="1" hangingPunct="1"/>
              <a:t>4</a:t>
            </a:fld>
            <a:endParaRPr lang="en-US" sz="11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665A57-E347-ED48-8239-E2F79F0BDEFA}" type="slidenum">
              <a:rPr lang="en-US" sz="1100"/>
              <a:pPr eaLnBrk="1" hangingPunct="1"/>
              <a:t>5</a:t>
            </a:fld>
            <a:endParaRPr lang="en-US" sz="11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FB35A5-4C14-7E41-A562-341A2AB610D9}" type="slidenum">
              <a:rPr lang="en-US" sz="1100"/>
              <a:pPr eaLnBrk="1" hangingPunct="1"/>
              <a:t>6</a:t>
            </a:fld>
            <a:endParaRPr lang="en-US" sz="11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070B4-21B3-6C4A-861B-5F17601F90C8}" type="slidenum">
              <a:rPr lang="en-US" sz="1100"/>
              <a:pPr eaLnBrk="1" hangingPunct="1"/>
              <a:t>7</a:t>
            </a:fld>
            <a:endParaRPr lang="en-US" sz="11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CE73F2-7B40-A044-9929-56CCEF266F38}" type="slidenum">
              <a:rPr lang="en-US" sz="1100"/>
              <a:pPr eaLnBrk="1" hangingPunct="1"/>
              <a:t>8</a:t>
            </a:fld>
            <a:endParaRPr lang="en-US" sz="11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445D6D-E664-C34A-A7B6-3A0A2ACE6DD3}" type="slidenum">
              <a:rPr lang="en-US" sz="1100"/>
              <a:pPr eaLnBrk="1" hangingPunct="1"/>
              <a:t>10</a:t>
            </a:fld>
            <a:endParaRPr lang="en-US" sz="11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2A67FD-C1EA-9C49-A609-2600CAD7BF26}" type="slidenum">
              <a:rPr lang="en-US" sz="1100"/>
              <a:pPr eaLnBrk="1" hangingPunct="1"/>
              <a:t>11</a:t>
            </a:fld>
            <a:endParaRPr lang="en-US" sz="11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823"/>
            <a:ext cx="9144000" cy="24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0158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직사각형 9"/>
          <p:cNvSpPr/>
          <p:nvPr userDrawn="1"/>
        </p:nvSpPr>
        <p:spPr>
          <a:xfrm>
            <a:off x="216000" y="836207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22867"/>
            <a:ext cx="4343400" cy="53932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2868"/>
            <a:ext cx="4318000" cy="53932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직사각형 9"/>
          <p:cNvSpPr/>
          <p:nvPr userDrawn="1"/>
        </p:nvSpPr>
        <p:spPr>
          <a:xfrm>
            <a:off x="216000" y="827740"/>
            <a:ext cx="8712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0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5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image" Target="../media/image2.emf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6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356349"/>
            <a:ext cx="9180000" cy="5156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2171"/>
            <a:ext cx="8813800" cy="80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7468"/>
            <a:ext cx="8813800" cy="545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432552"/>
            <a:ext cx="397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7B82-E077-C343-B58A-DF238AFF07F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81735272"/>
              </p:ext>
            </p:extLst>
          </p:nvPr>
        </p:nvGraphicFramePr>
        <p:xfrm>
          <a:off x="8219306" y="6415620"/>
          <a:ext cx="86201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Image" r:id="rId9" imgW="862560" imgH="420480" progId="Photoshop.Image.13">
                  <p:embed/>
                </p:oleObj>
              </mc:Choice>
              <mc:Fallback>
                <p:oleObj name="Image" r:id="rId9" imgW="862560" imgH="420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19306" y="6415620"/>
                        <a:ext cx="862013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1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0000"/>
        <a:buFont typeface="Wingdings" charset="2"/>
        <a:buChar char=""/>
        <a:defRPr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42950" indent="-285750" algn="l" defTabSz="457200" rtl="0" eaLnBrk="1" latinLnBrk="0" hangingPunct="1">
        <a:spcBef>
          <a:spcPct val="20000"/>
        </a:spcBef>
        <a:buSzPct val="70000"/>
        <a:buFont typeface="Arial"/>
        <a:buChar char="▹"/>
        <a:defRPr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yssec.kaist.ac.kr/~yongdaek" TargetMode="External"/><Relationship Id="rId4" Type="http://schemas.openxmlformats.org/officeDocument/2006/relationships/hyperlink" Target="http://www.facebook.com/y0ngdaek" TargetMode="External"/><Relationship Id="rId5" Type="http://schemas.openxmlformats.org/officeDocument/2006/relationships/hyperlink" Target="https://twitter.com/yongda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yongdaek@kaist.ac.k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security101.k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cr.math.uwaterloo.ca/hac/" TargetMode="External"/><Relationship Id="rId4" Type="http://schemas.openxmlformats.org/officeDocument/2006/relationships/hyperlink" Target="http://www.cl.cam.ac.uk/~rja14/book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EE515/IS523 </a:t>
            </a:r>
            <a:br>
              <a:rPr lang="en-US" altLang="ko-KR" dirty="0"/>
            </a:br>
            <a:r>
              <a:rPr lang="en-US" altLang="ko-KR" dirty="0"/>
              <a:t>Think Like an Adversary</a:t>
            </a:r>
            <a:br>
              <a:rPr lang="en-US" altLang="ko-KR" dirty="0"/>
            </a:br>
            <a:r>
              <a:rPr lang="en-US" altLang="ko-KR" dirty="0"/>
              <a:t>Lecture </a:t>
            </a:r>
            <a:r>
              <a:rPr lang="en-US" altLang="ko-KR" dirty="0" smtClean="0"/>
              <a:t>1 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768" y="3815992"/>
            <a:ext cx="9020551" cy="247918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Yongdae</a:t>
            </a:r>
            <a:r>
              <a:rPr lang="en-US" sz="4400" dirty="0" smtClean="0"/>
              <a:t> Kim</a:t>
            </a:r>
          </a:p>
          <a:p>
            <a:r>
              <a:rPr lang="ko-KR" altLang="en-US" sz="4400" dirty="0" smtClean="0"/>
              <a:t>한국과학기술원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861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Group Projects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project should have some "research" aspect.</a:t>
            </a:r>
          </a:p>
          <a:p>
            <a:r>
              <a:rPr lang="en-US" sz="2400" dirty="0"/>
              <a:t>Group size</a:t>
            </a:r>
          </a:p>
          <a:p>
            <a:pPr lvl="1"/>
            <a:r>
              <a:rPr lang="en-US" sz="2000" dirty="0"/>
              <a:t>Min 1 Max 5</a:t>
            </a:r>
          </a:p>
          <a:p>
            <a:r>
              <a:rPr lang="en-US" sz="2400" dirty="0"/>
              <a:t>Important dates</a:t>
            </a:r>
          </a:p>
          <a:p>
            <a:pPr lvl="1"/>
            <a:r>
              <a:rPr lang="en-US" sz="2000" dirty="0"/>
              <a:t>Pre-proposal: Sep </a:t>
            </a:r>
            <a:r>
              <a:rPr lang="en-US" sz="2000" dirty="0" smtClean="0"/>
              <a:t>22, </a:t>
            </a:r>
            <a:r>
              <a:rPr lang="en-US" sz="2000" dirty="0"/>
              <a:t>9:00 AM.</a:t>
            </a:r>
          </a:p>
          <a:p>
            <a:pPr lvl="1"/>
            <a:r>
              <a:rPr lang="en-US" sz="2000" dirty="0"/>
              <a:t>Full Proposal: </a:t>
            </a:r>
            <a:r>
              <a:rPr lang="en-US" sz="2000" dirty="0" err="1" smtClean="0"/>
              <a:t>OCt</a:t>
            </a:r>
            <a:r>
              <a:rPr lang="en-US" sz="2000" dirty="0" smtClean="0"/>
              <a:t> 6, </a:t>
            </a:r>
            <a:r>
              <a:rPr lang="en-US" sz="2000" dirty="0"/>
              <a:t>9:00 AM.</a:t>
            </a:r>
          </a:p>
          <a:p>
            <a:pPr lvl="1"/>
            <a:r>
              <a:rPr lang="en-US" sz="2000" dirty="0"/>
              <a:t>Midterm report: </a:t>
            </a:r>
            <a:r>
              <a:rPr lang="en-US" sz="2000" dirty="0" smtClean="0"/>
              <a:t>Nov </a:t>
            </a:r>
            <a:r>
              <a:rPr lang="en-US" sz="2000" dirty="0" smtClean="0"/>
              <a:t>3, </a:t>
            </a:r>
            <a:r>
              <a:rPr lang="en-US" sz="2000" dirty="0"/>
              <a:t>9:00 AM</a:t>
            </a:r>
          </a:p>
          <a:p>
            <a:pPr lvl="1"/>
            <a:r>
              <a:rPr lang="en-US" sz="2000" dirty="0"/>
              <a:t>Final report: Dec </a:t>
            </a:r>
            <a:r>
              <a:rPr lang="en-US" sz="2000" dirty="0" smtClean="0"/>
              <a:t>1, </a:t>
            </a:r>
            <a:r>
              <a:rPr lang="en-US" sz="2000" dirty="0"/>
              <a:t>9:00 AM. (NO EXTENSION!!).</a:t>
            </a:r>
          </a:p>
          <a:p>
            <a:r>
              <a:rPr lang="en-US" sz="2400" dirty="0"/>
              <a:t>Project examples</a:t>
            </a:r>
          </a:p>
          <a:p>
            <a:pPr lvl="1"/>
            <a:r>
              <a:rPr lang="en-US" sz="2000" dirty="0"/>
              <a:t>Attack, attack, attack!</a:t>
            </a:r>
          </a:p>
          <a:p>
            <a:pPr lvl="1"/>
            <a:r>
              <a:rPr lang="en-US" sz="2000" dirty="0"/>
              <a:t>Analysis</a:t>
            </a:r>
          </a:p>
          <a:p>
            <a:pPr lvl="1"/>
            <a:r>
              <a:rPr lang="en-US" sz="2000" dirty="0"/>
              <a:t>Measurement </a:t>
            </a:r>
          </a:p>
        </p:txBody>
      </p:sp>
    </p:spTree>
    <p:extLst>
      <p:ext uri="{BB962C8B-B14F-4D97-AF65-F5344CB8AC3E}">
        <p14:creationId xmlns:p14="http://schemas.microsoft.com/office/powerpoint/2010/main" val="366528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Grading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Absolute (i.e. not on a curve)</a:t>
            </a:r>
            <a:endParaRPr lang="en-US" sz="1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But flexible ;-)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 Grading will be as follows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9</a:t>
            </a:r>
            <a:r>
              <a:rPr lang="en-US" altLang="ko-KR" sz="2000" dirty="0"/>
              <a:t>3</a:t>
            </a:r>
            <a:r>
              <a:rPr lang="en-US" sz="2000" dirty="0"/>
              <a:t>.0% or above yields an A, 90.0% an A-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85% = B+, 80% = B, 75% = B-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70% = C+, 65%  = C, 60% = C-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55% = D+, 50% = D, and less than 50% yields an F. 	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3174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And…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Incompletes  (or make up exams) will in general not be given.</a:t>
            </a:r>
            <a:endParaRPr lang="en-US" sz="2800"/>
          </a:p>
          <a:p>
            <a:pPr lvl="1" eaLnBrk="1" hangingPunct="1"/>
            <a:r>
              <a:rPr lang="en-US" sz="2400"/>
              <a:t>Exception: a provably serious family or personal emergency arises with proof and the student has already completed all but a small portion of the work.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Scholastic conduct  must be acceptable. Specifically, you must do your assignments, quizzes and examinations yourself, on your own.</a:t>
            </a:r>
          </a:p>
        </p:txBody>
      </p:sp>
    </p:spTree>
    <p:extLst>
      <p:ext uri="{BB962C8B-B14F-4D97-AF65-F5344CB8AC3E}">
        <p14:creationId xmlns:p14="http://schemas.microsoft.com/office/powerpoint/2010/main" val="334211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Screen Shot 2012-08-19 at 9.5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78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4" descr="Screen Shot 2012-09-03 at 2.10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905000"/>
            <a:ext cx="4633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Screen Shot 2012-08-19 at 10.57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352800"/>
            <a:ext cx="46180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Screen Shot 2012-08-19 at 10.46.5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648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Screen Shot 2012-08-19 at 11.00.0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700"/>
            <a:ext cx="4495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Screen Shot 2012-08-20 at 9.35.3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4958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Screen Shot 2012-08-19 at 10.39.16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Screen Shot 2012-09-03 at 2.19.27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441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Screen Shot 2012-09-03 at 2.21.4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4495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Screen Shot 2012-09-03 at 2.23.18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5410200"/>
            <a:ext cx="4494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4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Security Engineering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Building a systems to remain dependable in the face of malice, error or mischance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18330"/>
              </p:ext>
            </p:extLst>
          </p:nvPr>
        </p:nvGraphicFramePr>
        <p:xfrm>
          <a:off x="1" y="2252239"/>
          <a:ext cx="9144000" cy="3665802"/>
        </p:xfrm>
        <a:graphic>
          <a:graphicData uri="http://schemas.openxmlformats.org/drawingml/2006/table">
            <a:tbl>
              <a:tblPr/>
              <a:tblGrid>
                <a:gridCol w="1927596"/>
                <a:gridCol w="1759981"/>
                <a:gridCol w="2971981"/>
                <a:gridCol w="2484442"/>
              </a:tblGrid>
              <a:tr h="985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Attack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Deny Service,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Degrade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QoS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Misuse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Security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Prevent Attacks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Communication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message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Eavesdrop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Encryption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Web server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Serving web page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CDN?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Computer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;-)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Botnet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Destroy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Shutdown Cellular Network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Rate Control,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Channel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separation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Pacemaker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Heartbeat Control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Remote programming and eavesdropping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Distance bounding?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Nike+iPod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Music + Pedometer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Tracking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Don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’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 use it?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Recommendation 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Collaborative filtering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Control rating using Ballot stuffing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7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TSA </a:t>
            </a:r>
            <a:r>
              <a:rPr lang="en-US" dirty="0"/>
              <a:t>Body Scanner</a:t>
            </a:r>
          </a:p>
        </p:txBody>
      </p:sp>
      <p:pic>
        <p:nvPicPr>
          <p:cNvPr id="31746" name="TSS.mov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066800"/>
            <a:ext cx="6858000" cy="5143500"/>
          </a:xfrm>
        </p:spPr>
      </p:pic>
      <p:sp>
        <p:nvSpPr>
          <p:cNvPr id="31747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016A1C-4C5E-B144-9DF2-7C20AB57D421}" type="slidenum">
              <a:rPr lang="en-US" sz="1800"/>
              <a:pPr eaLnBrk="1" hangingPunct="1"/>
              <a:t>14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953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Hierarchy</a:t>
            </a:r>
          </a:p>
        </p:txBody>
      </p:sp>
      <p:sp>
        <p:nvSpPr>
          <p:cNvPr id="33794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we trying to do?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r>
              <a:rPr lang="en-US" dirty="0"/>
              <a:t>With what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dirty="0" smtClean="0"/>
              <a:t>Top-down vs. Bottom-up</a:t>
            </a:r>
          </a:p>
          <a:p>
            <a:pPr lvl="1"/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Convergence</a:t>
            </a:r>
          </a:p>
          <a:p>
            <a:pPr lvl="1"/>
            <a:r>
              <a:rPr lang="en-US" dirty="0" smtClean="0"/>
              <a:t>environment change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57800" y="1295400"/>
            <a:ext cx="2514600" cy="1066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나눔손글씨 펜"/>
                <a:ea typeface="나눔손글씨 펜"/>
                <a:cs typeface="나눔손글씨 펜"/>
              </a:rPr>
              <a:t>Policy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2362200"/>
            <a:ext cx="31242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나눔손글씨 펜"/>
                <a:ea typeface="나눔손글씨 펜"/>
                <a:cs typeface="나눔손글씨 펜"/>
              </a:rPr>
              <a:t>Protocols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505200"/>
            <a:ext cx="38862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나눔손글씨 펜"/>
                <a:ea typeface="나눔손글씨 펜"/>
                <a:cs typeface="나눔손글씨 펜"/>
              </a:rPr>
              <a:t>Hardware, crypto, ...</a:t>
            </a:r>
          </a:p>
        </p:txBody>
      </p:sp>
    </p:spTree>
    <p:extLst>
      <p:ext uri="{BB962C8B-B14F-4D97-AF65-F5344CB8AC3E}">
        <p14:creationId xmlns:p14="http://schemas.microsoft.com/office/powerpoint/2010/main" val="353890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Confidentiality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Confidentiality of information means that it is accessible only by authorized entities</a:t>
            </a:r>
          </a:p>
          <a:p>
            <a:endParaRPr lang="en-US"/>
          </a:p>
          <a:p>
            <a:pPr lvl="1"/>
            <a:r>
              <a:rPr lang="en-US"/>
              <a:t>Contents, Existence, Availability, Origin, Destination, Ownership, Timing, etc… of:</a:t>
            </a:r>
          </a:p>
          <a:p>
            <a:pPr lvl="1"/>
            <a:r>
              <a:rPr lang="en-US"/>
              <a:t>Memory, processing, files, packets, devices, fields, programs, instructions, strings...</a:t>
            </a:r>
          </a:p>
        </p:txBody>
      </p:sp>
    </p:spTree>
    <p:extLst>
      <p:ext uri="{BB962C8B-B14F-4D97-AF65-F5344CB8AC3E}">
        <p14:creationId xmlns:p14="http://schemas.microsoft.com/office/powerpoint/2010/main" val="207003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Integrity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Integrity means that information can only be modified by authorized entities</a:t>
            </a:r>
          </a:p>
          <a:p>
            <a:endParaRPr lang="en-US"/>
          </a:p>
          <a:p>
            <a:pPr lvl="1"/>
            <a:r>
              <a:rPr lang="en-US"/>
              <a:t>e.g. Contents, Existence, Availability, Origin, Destination, Ownership, Timing, etc… of:</a:t>
            </a:r>
          </a:p>
          <a:p>
            <a:pPr lvl="1"/>
            <a:r>
              <a:rPr lang="en-US"/>
              <a:t>Memory, processing, files, packets, devices, fields, programs, instructions, strings...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Availability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Availability means that authorized entities can access a system or service.</a:t>
            </a:r>
          </a:p>
          <a:p>
            <a:endParaRPr lang="en-US"/>
          </a:p>
          <a:p>
            <a:r>
              <a:rPr lang="en-US"/>
              <a:t>A failure of availability is often called Denial of Service:</a:t>
            </a:r>
          </a:p>
          <a:p>
            <a:pPr lvl="1"/>
            <a:r>
              <a:rPr lang="en-US"/>
              <a:t>Packet dropping</a:t>
            </a:r>
          </a:p>
          <a:p>
            <a:pPr lvl="1"/>
            <a:r>
              <a:rPr lang="en-US"/>
              <a:t>Account freezing</a:t>
            </a:r>
          </a:p>
          <a:p>
            <a:pPr lvl="1"/>
            <a:r>
              <a:rPr lang="en-US"/>
              <a:t>Jamming</a:t>
            </a:r>
          </a:p>
          <a:p>
            <a:pPr lvl="1"/>
            <a:r>
              <a:rPr lang="en-US"/>
              <a:t>Queue filling</a:t>
            </a:r>
          </a:p>
        </p:txBody>
      </p:sp>
    </p:spTree>
    <p:extLst>
      <p:ext uri="{BB962C8B-B14F-4D97-AF65-F5344CB8AC3E}">
        <p14:creationId xmlns:p14="http://schemas.microsoft.com/office/powerpoint/2010/main" val="407337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Offense vs. Defense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“Know your enemy.” – Sun Tzu</a:t>
            </a:r>
          </a:p>
          <a:p>
            <a:endParaRPr lang="en-US"/>
          </a:p>
          <a:p>
            <a:r>
              <a:rPr lang="en-US"/>
              <a:t>"the only real defense is active defense” - </a:t>
            </a:r>
            <a:r>
              <a:rPr lang="hr-HR"/>
              <a:t>Mao Zedong</a:t>
            </a:r>
            <a:endParaRPr lang="en-US"/>
          </a:p>
          <a:p>
            <a:endParaRPr lang="en-US"/>
          </a:p>
          <a:p>
            <a:r>
              <a:rPr lang="en-US"/>
              <a:t>“security involves </a:t>
            </a:r>
            <a:r>
              <a:rPr lang="en-US" b="1">
                <a:solidFill>
                  <a:srgbClr val="FF0000"/>
                </a:solidFill>
              </a:rPr>
              <a:t>thinking like an attacker, an adversary or a criminal</a:t>
            </a:r>
            <a:r>
              <a:rPr lang="en-US"/>
              <a:t>. If you don’t see the world that way, you’ll never notice most security problems.” - Bruce Schneier</a:t>
            </a:r>
          </a:p>
        </p:txBody>
      </p:sp>
    </p:spTree>
    <p:extLst>
      <p:ext uri="{BB962C8B-B14F-4D97-AF65-F5344CB8AC3E}">
        <p14:creationId xmlns:p14="http://schemas.microsoft.com/office/powerpoint/2010/main" val="10169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Accountability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 action can be traced to </a:t>
            </a:r>
            <a:r>
              <a:rPr lang="ja-JP" altLang="en-US"/>
              <a:t>“</a:t>
            </a:r>
            <a:r>
              <a:rPr lang="en-US" altLang="ja-JP"/>
              <a:t>the responsible party.</a:t>
            </a:r>
            <a:r>
              <a:rPr lang="ja-JP" altLang="en-US"/>
              <a:t>”</a:t>
            </a:r>
            <a:endParaRPr lang="en-US" altLang="ja-JP"/>
          </a:p>
          <a:p>
            <a:endParaRPr lang="en-US"/>
          </a:p>
          <a:p>
            <a:r>
              <a:rPr lang="en-US"/>
              <a:t>Example attacks:</a:t>
            </a:r>
          </a:p>
          <a:p>
            <a:pPr lvl="1"/>
            <a:r>
              <a:rPr lang="en-US"/>
              <a:t>Microsoft cert</a:t>
            </a:r>
          </a:p>
          <a:p>
            <a:pPr lvl="1"/>
            <a:r>
              <a:rPr lang="en-US"/>
              <a:t>Guest account</a:t>
            </a:r>
          </a:p>
          <a:p>
            <a:pPr lvl="1"/>
            <a:r>
              <a:rPr lang="en-US"/>
              <a:t>Stepping stones</a:t>
            </a:r>
          </a:p>
        </p:txBody>
      </p:sp>
    </p:spTree>
    <p:extLst>
      <p:ext uri="{BB962C8B-B14F-4D97-AF65-F5344CB8AC3E}">
        <p14:creationId xmlns:p14="http://schemas.microsoft.com/office/powerpoint/2010/main" val="36768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Goals: Dependability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 system can be relied on to correctly deliver service</a:t>
            </a:r>
          </a:p>
          <a:p>
            <a:r>
              <a:rPr lang="en-US"/>
              <a:t>Dependability failures:</a:t>
            </a:r>
          </a:p>
          <a:p>
            <a:pPr lvl="1"/>
            <a:r>
              <a:rPr lang="en-US"/>
              <a:t>Therac-25: a radiation therapy machine </a:t>
            </a:r>
          </a:p>
          <a:p>
            <a:pPr lvl="2"/>
            <a:r>
              <a:rPr lang="en-US"/>
              <a:t>whose patients were given massive overdoses  (100 times) of radiation</a:t>
            </a:r>
          </a:p>
          <a:p>
            <a:pPr lvl="2"/>
            <a:r>
              <a:rPr lang="en-US"/>
              <a:t>bad software design and development practices: impossible to test it in a clean automated way</a:t>
            </a:r>
          </a:p>
          <a:p>
            <a:pPr lvl="1"/>
            <a:r>
              <a:rPr lang="en-US"/>
              <a:t>Ariane 5: expendable launch system</a:t>
            </a:r>
          </a:p>
          <a:p>
            <a:pPr lvl="2"/>
            <a:r>
              <a:rPr lang="en-US"/>
              <a:t>the rocket self-destructing 37 seconds after launch because of a malfunction in the control software</a:t>
            </a:r>
          </a:p>
          <a:p>
            <a:pPr lvl="2"/>
            <a:r>
              <a:rPr lang="en-US"/>
              <a:t>A data conversion from 64-bit floating point value to 16-bit signed integer value</a:t>
            </a:r>
          </a:p>
        </p:txBody>
      </p:sp>
    </p:spTree>
    <p:extLst>
      <p:ext uri="{BB962C8B-B14F-4D97-AF65-F5344CB8AC3E}">
        <p14:creationId xmlns:p14="http://schemas.microsoft.com/office/powerpoint/2010/main" val="77191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Interacting Goals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Failures of one kind can lead to failures of another, e.g.:</a:t>
            </a:r>
          </a:p>
          <a:p>
            <a:pPr lvl="1"/>
            <a:r>
              <a:rPr lang="en-US"/>
              <a:t>Integrity failure can cause Confidentiality failure</a:t>
            </a:r>
          </a:p>
          <a:p>
            <a:pPr lvl="1"/>
            <a:r>
              <a:rPr lang="en-US"/>
              <a:t>Availability failure can cause integrity, confidentiality failure</a:t>
            </a:r>
          </a:p>
          <a:p>
            <a:pPr lvl="1"/>
            <a:r>
              <a:rPr lang="en-US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50238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Threat Model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What property do we want to ensure against what adversary?</a:t>
            </a:r>
          </a:p>
          <a:p>
            <a:endParaRPr lang="en-US"/>
          </a:p>
          <a:p>
            <a:r>
              <a:rPr lang="en-US"/>
              <a:t>Who is the adversary?</a:t>
            </a:r>
          </a:p>
          <a:p>
            <a:r>
              <a:rPr lang="en-US"/>
              <a:t>What is his goal?</a:t>
            </a:r>
          </a:p>
          <a:p>
            <a:r>
              <a:rPr lang="en-US"/>
              <a:t>What are his resources?</a:t>
            </a:r>
          </a:p>
          <a:p>
            <a:pPr lvl="1"/>
            <a:r>
              <a:rPr lang="en-US"/>
              <a:t>e.g. Computational, Physical, Monetary…</a:t>
            </a:r>
          </a:p>
          <a:p>
            <a:r>
              <a:rPr lang="en-US"/>
              <a:t>What is his motive?</a:t>
            </a:r>
          </a:p>
          <a:p>
            <a:r>
              <a:rPr lang="en-US"/>
              <a:t>What attacks are out of scope?</a:t>
            </a:r>
          </a:p>
        </p:txBody>
      </p:sp>
    </p:spTree>
    <p:extLst>
      <p:ext uri="{BB962C8B-B14F-4D97-AF65-F5344CB8AC3E}">
        <p14:creationId xmlns:p14="http://schemas.microsoft.com/office/powerpoint/2010/main" val="366092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Terminologies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Attack (Exploit): </a:t>
            </a:r>
            <a:r>
              <a:rPr lang="en-US" sz="2400" dirty="0"/>
              <a:t>attempt to breach system security (</a:t>
            </a:r>
            <a:r>
              <a:rPr lang="en-US" sz="2400" dirty="0" err="1"/>
              <a:t>DDoS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Threat: a scenario that can harm a system (System unavailable)</a:t>
            </a:r>
          </a:p>
          <a:p>
            <a:endParaRPr lang="en-US" sz="2400" dirty="0"/>
          </a:p>
          <a:p>
            <a:r>
              <a:rPr lang="en-US" sz="2400" dirty="0"/>
              <a:t>Vulnerability: the </a:t>
            </a:r>
            <a:r>
              <a:rPr lang="ja-JP" altLang="en-US" sz="2400" dirty="0"/>
              <a:t>“</a:t>
            </a:r>
            <a:r>
              <a:rPr lang="en-US" altLang="ja-JP" sz="2400" dirty="0"/>
              <a:t>hole</a:t>
            </a:r>
            <a:r>
              <a:rPr lang="ja-JP" altLang="en-US" sz="2400" dirty="0"/>
              <a:t>”</a:t>
            </a:r>
            <a:r>
              <a:rPr lang="en-US" altLang="ja-JP" sz="2400" dirty="0"/>
              <a:t> that allows an attack to succeed (TCP)</a:t>
            </a:r>
          </a:p>
          <a:p>
            <a:endParaRPr lang="en-US" sz="2400" dirty="0"/>
          </a:p>
          <a:p>
            <a:r>
              <a:rPr lang="en-US" sz="2400" dirty="0"/>
              <a:t>Security goal: </a:t>
            </a:r>
            <a:r>
              <a:rPr lang="ja-JP" altLang="en-US" sz="2400" dirty="0"/>
              <a:t>“</a:t>
            </a:r>
            <a:r>
              <a:rPr lang="en-US" altLang="ja-JP" sz="2400" dirty="0"/>
              <a:t>claimed</a:t>
            </a:r>
            <a:r>
              <a:rPr lang="ja-JP" altLang="en-US" sz="2400" dirty="0"/>
              <a:t>”</a:t>
            </a:r>
            <a:r>
              <a:rPr lang="en-US" altLang="ja-JP" sz="2400" dirty="0"/>
              <a:t> objective; failure implies insecurity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37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Security Engineering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Building a systems to remain dependable in the face of malice, error or mischance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2901"/>
              </p:ext>
            </p:extLst>
          </p:nvPr>
        </p:nvGraphicFramePr>
        <p:xfrm>
          <a:off x="1" y="2252239"/>
          <a:ext cx="9144000" cy="3665802"/>
        </p:xfrm>
        <a:graphic>
          <a:graphicData uri="http://schemas.openxmlformats.org/drawingml/2006/table">
            <a:tbl>
              <a:tblPr/>
              <a:tblGrid>
                <a:gridCol w="1927596"/>
                <a:gridCol w="1759981"/>
                <a:gridCol w="2971981"/>
                <a:gridCol w="2484442"/>
              </a:tblGrid>
              <a:tr h="9854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Attack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Deny Service,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Degrade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QoS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Misuse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Security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나눔손글씨 펜"/>
                        <a:ea typeface="나눔손글씨 펜"/>
                        <a:cs typeface="나눔손글씨 펜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Prevent Attacks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Communication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message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Eavesdrop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Encryption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Web server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Serving web page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CDN?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Computer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;-)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Botnet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Destroy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4800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Send SMS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Shutdown Cellular Network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Rate Control,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Channel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separation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Pacemaker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Heartbeat Control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Remote programming and eavesdropping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Distance bounding?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0795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Nike+iPod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Music + Pedometer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Tracking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Don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’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t use it?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956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Recommendation 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Collaborative filtering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Control rating using Ballot stuffing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나눔손글씨 펜"/>
                          <a:ea typeface="나눔손글씨 펜"/>
                          <a:cs typeface="나눔손글씨 펜"/>
                        </a:rPr>
                        <a:t>?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51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Report (Precise and Concise)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Target System</a:t>
            </a:r>
          </a:p>
          <a:p>
            <a:r>
              <a:rPr lang="en-US" dirty="0" smtClean="0"/>
              <a:t>Target Service</a:t>
            </a:r>
          </a:p>
          <a:p>
            <a:r>
              <a:rPr lang="en-US" dirty="0" smtClean="0"/>
              <a:t>Vulnerability</a:t>
            </a:r>
          </a:p>
          <a:p>
            <a:r>
              <a:rPr lang="en-US" dirty="0" smtClean="0"/>
              <a:t>Exploitation</a:t>
            </a:r>
            <a:r>
              <a:rPr lang="ko-KR" altLang="en-US" dirty="0" smtClean="0"/>
              <a:t> </a:t>
            </a:r>
            <a:r>
              <a:rPr lang="en-US" altLang="ko-KR" dirty="0" smtClean="0"/>
              <a:t>(Attacks)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Defense</a:t>
            </a:r>
          </a:p>
          <a:p>
            <a:r>
              <a:rPr lang="en-US" dirty="0" smtClean="0"/>
              <a:t>Future Work: </a:t>
            </a:r>
            <a:r>
              <a:rPr lang="ko-KR" altLang="en-US" dirty="0" smtClean="0"/>
              <a:t>이 논문을 읽고 나서 다음 논문으로 쓸만한 주제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 논문이 제대로 평가를 못한 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다른 비슷한 시스템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고려 안된 다른 취약점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1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the attackers?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more script-kiddies</a:t>
            </a:r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State-sponsored attackers</a:t>
            </a:r>
          </a:p>
          <a:p>
            <a:pPr lvl="1"/>
            <a:r>
              <a:rPr lang="en-US" dirty="0" smtClean="0"/>
              <a:t>Attacker = a nation!</a:t>
            </a:r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</a:rPr>
              <a:t>Hacktivists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Use </a:t>
            </a:r>
            <a:r>
              <a:rPr lang="en-US" dirty="0"/>
              <a:t>of computers and computer networks as a means of protest to promote political ends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Hacker + Organized Criminal Group</a:t>
            </a:r>
          </a:p>
          <a:p>
            <a:pPr lvl="1"/>
            <a:r>
              <a:rPr lang="en-US" dirty="0" smtClean="0"/>
              <a:t>Money!</a:t>
            </a:r>
          </a:p>
          <a:p>
            <a:r>
              <a:rPr lang="en-US" dirty="0">
                <a:solidFill>
                  <a:srgbClr val="0000FF"/>
                </a:solidFill>
              </a:rPr>
              <a:t>Researchers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6A1-76E0-4447-BCBE-084AF169C88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50333" y="1600877"/>
            <a:ext cx="7860138" cy="4586449"/>
            <a:chOff x="550333" y="1600877"/>
            <a:chExt cx="7860138" cy="45864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333" y="1600877"/>
              <a:ext cx="2150711" cy="14302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6098" y="1604733"/>
              <a:ext cx="2141441" cy="14263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2683" y="1604733"/>
              <a:ext cx="2507788" cy="143022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2683" y="3355532"/>
              <a:ext cx="2507788" cy="12441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7337" y="3355533"/>
              <a:ext cx="1866261" cy="1244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333" y="3355534"/>
              <a:ext cx="1859947" cy="12415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333" y="4978365"/>
              <a:ext cx="2150711" cy="120896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80035" y="4978366"/>
              <a:ext cx="1611948" cy="12089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99813" y="4978365"/>
              <a:ext cx="2210658" cy="1206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540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State-Sponsored Attackers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2012. 6: Google starts warning users who may be targets of government-sponsored hackers</a:t>
            </a:r>
          </a:p>
          <a:p>
            <a:endParaRPr lang="en-US" sz="1050" dirty="0"/>
          </a:p>
          <a:p>
            <a:r>
              <a:rPr lang="en-US" sz="2400" dirty="0"/>
              <a:t>2010 ~: </a:t>
            </a:r>
            <a:r>
              <a:rPr lang="en-US" sz="2400" dirty="0" err="1"/>
              <a:t>Stuxnet</a:t>
            </a:r>
            <a:r>
              <a:rPr lang="en-US" sz="2400" dirty="0"/>
              <a:t>, </a:t>
            </a:r>
            <a:r>
              <a:rPr lang="en-US" sz="2400" dirty="0" err="1"/>
              <a:t>Duqu</a:t>
            </a:r>
            <a:r>
              <a:rPr lang="en-US" sz="2400" dirty="0"/>
              <a:t>, Flame, Gauss, …</a:t>
            </a:r>
          </a:p>
          <a:p>
            <a:pPr lvl="1"/>
            <a:r>
              <a:rPr lang="en-US" sz="2000" dirty="0" err="1"/>
              <a:t>Mikko</a:t>
            </a:r>
            <a:r>
              <a:rPr lang="en-US" sz="2000" dirty="0"/>
              <a:t> (2011. 6): A Pandora’s Box We Will Regret Opening</a:t>
            </a:r>
          </a:p>
          <a:p>
            <a:endParaRPr lang="en-US" altLang="ko-KR" sz="1050" dirty="0"/>
          </a:p>
          <a:p>
            <a:r>
              <a:rPr lang="en-US" altLang="ko-KR" sz="2400" dirty="0"/>
              <a:t>2010</a:t>
            </a:r>
            <a:r>
              <a:rPr lang="ko-KR" altLang="en-US" sz="2400" dirty="0"/>
              <a:t> </a:t>
            </a:r>
            <a:r>
              <a:rPr lang="en-US" altLang="ko-KR" sz="2400" dirty="0"/>
              <a:t>~</a:t>
            </a:r>
            <a:r>
              <a:rPr lang="ko-KR" altLang="en-US" sz="2400" dirty="0"/>
              <a:t>: </a:t>
            </a:r>
            <a:r>
              <a:rPr lang="en-US" altLang="ko-KR" sz="2400" dirty="0"/>
              <a:t>Cyber Espionage from China</a:t>
            </a:r>
            <a:endParaRPr lang="en-US" sz="2400" dirty="0"/>
          </a:p>
          <a:p>
            <a:pPr lvl="1"/>
            <a:r>
              <a:rPr lang="en-US" sz="2000" dirty="0"/>
              <a:t>Exxon, Shell, BP, Marathon Oil, ConocoPhillips, Baker Hughes</a:t>
            </a:r>
          </a:p>
          <a:p>
            <a:pPr lvl="1"/>
            <a:r>
              <a:rPr lang="en-US" sz="2000" dirty="0"/>
              <a:t>Canada/France Commerce Department, EU parliament</a:t>
            </a:r>
          </a:p>
          <a:p>
            <a:pPr lvl="1"/>
            <a:r>
              <a:rPr lang="en-US" sz="2000" dirty="0"/>
              <a:t>RSA Security Inc. </a:t>
            </a:r>
            <a:r>
              <a:rPr lang="en-US" sz="2000" dirty="0" err="1"/>
              <a:t>SecurID</a:t>
            </a:r>
            <a:endParaRPr lang="en-US" sz="2000" dirty="0"/>
          </a:p>
          <a:p>
            <a:pPr lvl="1"/>
            <a:r>
              <a:rPr lang="en-US" sz="2000" dirty="0"/>
              <a:t>Lockheed Martin, Northrop Grumman, </a:t>
            </a:r>
            <a:r>
              <a:rPr lang="en-US" sz="2000" dirty="0" err="1"/>
              <a:t>Mitsubushi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tate_Sponso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2" y="4894143"/>
            <a:ext cx="8496474" cy="30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Hacktivists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promoting expressive politics, free speech, human rights, and information </a:t>
            </a:r>
            <a:r>
              <a:rPr lang="en-US" sz="2800" dirty="0" smtClean="0"/>
              <a:t>ethics</a:t>
            </a:r>
          </a:p>
          <a:p>
            <a:endParaRPr lang="en-US" sz="300" dirty="0" smtClean="0"/>
          </a:p>
          <a:p>
            <a:r>
              <a:rPr lang="en-US" sz="2800" dirty="0" smtClean="0"/>
              <a:t>Anonymous</a:t>
            </a:r>
          </a:p>
          <a:p>
            <a:pPr lvl="1"/>
            <a:r>
              <a:rPr lang="en-US" sz="2400" dirty="0" smtClean="0"/>
              <a:t>To protest against SOPA, </a:t>
            </a:r>
            <a:r>
              <a:rPr lang="en-US" sz="2400" dirty="0" err="1" smtClean="0"/>
              <a:t>DDoS</a:t>
            </a:r>
            <a:r>
              <a:rPr lang="en-US" sz="2400" dirty="0" smtClean="0"/>
              <a:t> against MPAA, RIAA, FBI, </a:t>
            </a:r>
            <a:r>
              <a:rPr lang="en-US" sz="2400" dirty="0" err="1" smtClean="0"/>
              <a:t>DoJ</a:t>
            </a:r>
            <a:r>
              <a:rPr lang="en-US" sz="2400" dirty="0" smtClean="0"/>
              <a:t>, Universal music</a:t>
            </a:r>
          </a:p>
          <a:p>
            <a:pPr lvl="1"/>
            <a:r>
              <a:rPr lang="en-US" sz="2400" dirty="0"/>
              <a:t>Attack  Church of </a:t>
            </a:r>
            <a:r>
              <a:rPr lang="en-US" sz="2400" dirty="0" smtClean="0"/>
              <a:t>Scientology</a:t>
            </a:r>
          </a:p>
          <a:p>
            <a:pPr lvl="1"/>
            <a:r>
              <a:rPr lang="en-US" sz="2400" dirty="0" smtClean="0"/>
              <a:t>Support Occupy Wall Street</a:t>
            </a:r>
          </a:p>
          <a:p>
            <a:endParaRPr lang="en-US" sz="1400" dirty="0" smtClean="0"/>
          </a:p>
          <a:p>
            <a:r>
              <a:rPr lang="en-US" sz="2800" dirty="0" err="1" smtClean="0"/>
              <a:t>LulzSec</a:t>
            </a:r>
            <a:endParaRPr lang="en-US" sz="2800" dirty="0" smtClean="0"/>
          </a:p>
          <a:p>
            <a:pPr lvl="1"/>
            <a:r>
              <a:rPr lang="en-US" sz="2400" dirty="0" smtClean="0"/>
              <a:t>Hacking Sony Pictures (PSP </a:t>
            </a:r>
            <a:r>
              <a:rPr lang="en-US" sz="2400" dirty="0" err="1" smtClean="0"/>
              <a:t>jailbreaking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Hacking Pornography web sites</a:t>
            </a:r>
          </a:p>
          <a:p>
            <a:pPr lvl="1"/>
            <a:r>
              <a:rPr lang="en-US" sz="2400" dirty="0" err="1" smtClean="0"/>
              <a:t>DDoSing</a:t>
            </a:r>
            <a:r>
              <a:rPr lang="en-US" sz="2400" dirty="0" smtClean="0"/>
              <a:t> CIA web site (3 hour shutdown)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43" y="3373171"/>
            <a:ext cx="1508023" cy="150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99" y="4313495"/>
            <a:ext cx="1939301" cy="21991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6A1-76E0-4447-BCBE-084AF169C88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Instructor, TA, Office Hours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Instructor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Yongdae</a:t>
            </a:r>
            <a:r>
              <a:rPr lang="en-US" sz="2400" dirty="0" smtClean="0"/>
              <a:t> </a:t>
            </a:r>
            <a:r>
              <a:rPr lang="en-US" sz="2400" dirty="0"/>
              <a:t>Kim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/>
              <a:t>5th </a:t>
            </a:r>
            <a:r>
              <a:rPr lang="en-US" sz="2000" dirty="0"/>
              <a:t>time teaching </a:t>
            </a:r>
            <a:r>
              <a:rPr lang="en-US" sz="2000" dirty="0" smtClean="0"/>
              <a:t>EE515/IS523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23</a:t>
            </a:r>
            <a:r>
              <a:rPr lang="en-US" sz="2000" dirty="0" smtClean="0">
                <a:solidFill>
                  <a:srgbClr val="FF0000"/>
                </a:solidFill>
              </a:rPr>
              <a:t>rd</a:t>
            </a:r>
            <a:r>
              <a:rPr lang="en-US" sz="2000" dirty="0" smtClean="0"/>
              <a:t> </a:t>
            </a:r>
            <a:r>
              <a:rPr lang="en-US" sz="2000" dirty="0"/>
              <a:t>time teaching </a:t>
            </a:r>
            <a:r>
              <a:rPr lang="en-US" sz="2000" dirty="0" smtClean="0"/>
              <a:t>a security class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Email</a:t>
            </a:r>
            <a:r>
              <a:rPr lang="en-US" sz="2400" dirty="0" smtClean="0"/>
              <a:t>:	</a:t>
            </a:r>
            <a:r>
              <a:rPr lang="en-US" sz="2400" dirty="0" err="1" smtClean="0"/>
              <a:t>yongdaek</a:t>
            </a:r>
            <a:r>
              <a:rPr lang="en-US" sz="2400" dirty="0" smtClean="0"/>
              <a:t> </a:t>
            </a:r>
            <a:r>
              <a:rPr lang="en-US" sz="2400" dirty="0"/>
              <a:t>(at) </a:t>
            </a:r>
            <a:r>
              <a:rPr lang="en-US" sz="2400" dirty="0" err="1" smtClean="0"/>
              <a:t>kaist</a:t>
            </a:r>
            <a:r>
              <a:rPr lang="en-US" sz="2400" dirty="0" smtClean="0"/>
              <a:t>. ac. Kr</a:t>
            </a:r>
          </a:p>
          <a:p>
            <a:pPr marL="457200" lvl="1" indent="0" eaLnBrk="1" hangingPunct="1">
              <a:lnSpc>
                <a:spcPct val="90000"/>
              </a:lnSpc>
              <a:buFont typeface="Webdings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/>
              <a:t>	</a:t>
            </a:r>
            <a:r>
              <a:rPr lang="en-US" sz="2400" dirty="0" err="1" smtClean="0"/>
              <a:t>yongdaek</a:t>
            </a:r>
            <a:r>
              <a:rPr lang="en-US" sz="2400" dirty="0" smtClean="0"/>
              <a:t> </a:t>
            </a:r>
            <a:r>
              <a:rPr lang="en-US" sz="2400" dirty="0" smtClean="0"/>
              <a:t>(at) </a:t>
            </a:r>
            <a:r>
              <a:rPr lang="en-US" sz="2400" dirty="0" err="1" smtClean="0"/>
              <a:t>gmail</a:t>
            </a:r>
            <a:r>
              <a:rPr lang="en-US" sz="2400" dirty="0" smtClean="0"/>
              <a:t>. com</a:t>
            </a:r>
            <a:endParaRPr lang="en-US" sz="24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FF"/>
                </a:solidFill>
              </a:rPr>
              <a:t>Please include </a:t>
            </a:r>
            <a:r>
              <a:rPr lang="en-US" sz="2000" dirty="0" smtClean="0">
                <a:solidFill>
                  <a:srgbClr val="0000FF"/>
                </a:solidFill>
              </a:rPr>
              <a:t>ee515 or is523 </a:t>
            </a:r>
            <a:r>
              <a:rPr lang="en-US" sz="2000" dirty="0">
                <a:solidFill>
                  <a:srgbClr val="0000FF"/>
                </a:solidFill>
              </a:rPr>
              <a:t>in the subject of your </a:t>
            </a:r>
            <a:r>
              <a:rPr lang="en-US" sz="2000" dirty="0" smtClean="0">
                <a:solidFill>
                  <a:srgbClr val="0000FF"/>
                </a:solidFill>
              </a:rPr>
              <a:t>mail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Office: </a:t>
            </a:r>
            <a:r>
              <a:rPr lang="en-US" sz="2400" dirty="0" smtClean="0"/>
              <a:t>N26 201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Office </a:t>
            </a:r>
            <a:r>
              <a:rPr lang="en-US" sz="2400" dirty="0"/>
              <a:t>Hours: </a:t>
            </a:r>
            <a:r>
              <a:rPr lang="en-US" sz="2400" dirty="0" smtClean="0"/>
              <a:t>TBD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EE TA: </a:t>
            </a:r>
            <a:r>
              <a:rPr lang="en-US" sz="2400" dirty="0" err="1" smtClean="0"/>
              <a:t>Yunmok</a:t>
            </a:r>
            <a:r>
              <a:rPr lang="en-US" sz="2400" dirty="0" smtClean="0"/>
              <a:t> </a:t>
            </a:r>
            <a:r>
              <a:rPr lang="en-US" sz="2400" dirty="0" err="1" smtClean="0"/>
              <a:t>SOn</a:t>
            </a:r>
            <a:r>
              <a:rPr lang="en-US" sz="2400" dirty="0"/>
              <a:t> yunmok00 (at) </a:t>
            </a:r>
            <a:r>
              <a:rPr lang="en-US" sz="2400" dirty="0" err="1" smtClean="0"/>
              <a:t>kaist.ac.kr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GSIS </a:t>
            </a:r>
            <a:r>
              <a:rPr lang="en-US" sz="2400" dirty="0" smtClean="0"/>
              <a:t>TA: </a:t>
            </a:r>
            <a:r>
              <a:rPr lang="sv-SE" sz="2400" dirty="0" err="1" smtClean="0"/>
              <a:t>Eunsoo</a:t>
            </a:r>
            <a:r>
              <a:rPr lang="sv-SE" sz="2400" dirty="0" smtClean="0"/>
              <a:t> Kim </a:t>
            </a:r>
            <a:r>
              <a:rPr lang="sv-SE" sz="2400" dirty="0" err="1" smtClean="0"/>
              <a:t>hahah</a:t>
            </a:r>
            <a:r>
              <a:rPr lang="sv-SE" sz="2400" dirty="0" smtClean="0"/>
              <a:t> </a:t>
            </a:r>
            <a:r>
              <a:rPr lang="sv-SE" sz="2400" dirty="0"/>
              <a:t>(at) </a:t>
            </a:r>
            <a:r>
              <a:rPr lang="sv-SE" sz="2400" dirty="0" err="1"/>
              <a:t>kaist.ac.kr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Office hours: by appointment only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987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Researchers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tried to save the world by introducing new attacks on systems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/>
              <a:t>Diebold </a:t>
            </a:r>
            <a:r>
              <a:rPr lang="en-US" dirty="0" err="1"/>
              <a:t>AccuVote</a:t>
            </a:r>
            <a:r>
              <a:rPr lang="en-US" dirty="0"/>
              <a:t>-TS Voting Machine</a:t>
            </a:r>
            <a:endParaRPr lang="en-US" dirty="0" smtClean="0"/>
          </a:p>
          <a:p>
            <a:pPr lvl="1"/>
            <a:r>
              <a:rPr lang="en-US" dirty="0"/>
              <a:t>APCO Project 25 Two-Way Radio </a:t>
            </a:r>
            <a:r>
              <a:rPr lang="en-US" dirty="0" smtClean="0"/>
              <a:t>System</a:t>
            </a:r>
          </a:p>
          <a:p>
            <a:pPr lvl="1"/>
            <a:r>
              <a:rPr lang="en-US" dirty="0" err="1" smtClean="0"/>
              <a:t>Kad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GSM network</a:t>
            </a:r>
          </a:p>
          <a:p>
            <a:pPr lvl="1"/>
            <a:r>
              <a:rPr lang="en-US" dirty="0"/>
              <a:t>Pacemakers and Implantable Cardiac </a:t>
            </a:r>
            <a:r>
              <a:rPr lang="en-US" dirty="0" smtClean="0"/>
              <a:t>Defibrillators</a:t>
            </a:r>
          </a:p>
          <a:p>
            <a:pPr lvl="1"/>
            <a:r>
              <a:rPr lang="en-US" dirty="0" smtClean="0"/>
              <a:t>Automobiles,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D8D-29F9-4830-A3D8-69D38B519B9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of Thumb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3366FF"/>
                </a:solidFill>
              </a:rPr>
              <a:t>Be conservative</a:t>
            </a:r>
            <a:r>
              <a:rPr lang="en-US"/>
              <a:t>: evaluate security under the best conditions for the </a:t>
            </a:r>
            <a:r>
              <a:rPr lang="en-US">
                <a:solidFill>
                  <a:srgbClr val="3366FF"/>
                </a:solidFill>
              </a:rPr>
              <a:t>adversary</a:t>
            </a:r>
          </a:p>
          <a:p>
            <a:endParaRPr lang="en-US"/>
          </a:p>
          <a:p>
            <a:r>
              <a:rPr lang="en-US"/>
              <a:t>A system is as secure as the </a:t>
            </a:r>
            <a:r>
              <a:rPr lang="en-US">
                <a:solidFill>
                  <a:srgbClr val="3366FF"/>
                </a:solidFill>
              </a:rPr>
              <a:t>weakest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link.</a:t>
            </a:r>
          </a:p>
          <a:p>
            <a:endParaRPr lang="en-US"/>
          </a:p>
          <a:p>
            <a:r>
              <a:rPr lang="en-US"/>
              <a:t>It is best to plan for </a:t>
            </a:r>
            <a:r>
              <a:rPr lang="en-US">
                <a:solidFill>
                  <a:srgbClr val="3366FF"/>
                </a:solidFill>
              </a:rPr>
              <a:t>unknown</a:t>
            </a:r>
            <a:r>
              <a:rPr lang="en-US"/>
              <a:t> attacks.</a:t>
            </a:r>
          </a:p>
        </p:txBody>
      </p:sp>
    </p:spTree>
    <p:extLst>
      <p:ext uri="{BB962C8B-B14F-4D97-AF65-F5344CB8AC3E}">
        <p14:creationId xmlns:p14="http://schemas.microsoft.com/office/powerpoint/2010/main" val="41216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&amp; Risk</a:t>
            </a:r>
            <a:endParaRPr lang="en-US" dirty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3366FF"/>
                </a:solidFill>
              </a:rPr>
              <a:t>risk</a:t>
            </a:r>
            <a:r>
              <a:rPr lang="en-US" dirty="0"/>
              <a:t> due to a set of attacks is the expected (or average) cost per unit of time.</a:t>
            </a:r>
          </a:p>
          <a:p>
            <a:r>
              <a:rPr lang="en-US" dirty="0"/>
              <a:t>One measure of risk is </a:t>
            </a:r>
            <a:r>
              <a:rPr lang="en-US" dirty="0">
                <a:solidFill>
                  <a:srgbClr val="3366FF"/>
                </a:solidFill>
              </a:rPr>
              <a:t>Annualized Loss </a:t>
            </a:r>
          </a:p>
          <a:p>
            <a:pPr>
              <a:buFont typeface="Monotype Sorts" charset="0"/>
              <a:buNone/>
            </a:pPr>
            <a:r>
              <a:rPr lang="en-US" dirty="0">
                <a:solidFill>
                  <a:srgbClr val="3366FF"/>
                </a:solidFill>
              </a:rPr>
              <a:t>	Expectancy</a:t>
            </a:r>
            <a:r>
              <a:rPr lang="en-US" dirty="0"/>
              <a:t>, or ALE:</a:t>
            </a:r>
          </a:p>
        </p:txBody>
      </p:sp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2627313" y="3527425"/>
            <a:ext cx="74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8000">
                <a:cs typeface="Tahoma" charset="0"/>
              </a:rPr>
              <a:t>Σ</a:t>
            </a:r>
          </a:p>
        </p:txBody>
      </p:sp>
      <p:sp>
        <p:nvSpPr>
          <p:cNvPr id="54276" name="Text Box 8"/>
          <p:cNvSpPr txBox="1">
            <a:spLocks noChangeArrowheads="1"/>
          </p:cNvSpPr>
          <p:nvPr/>
        </p:nvSpPr>
        <p:spPr bwMode="auto">
          <a:xfrm>
            <a:off x="2232025" y="4572000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attack A</a:t>
            </a:r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3894138" y="3959225"/>
            <a:ext cx="71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Verdana" charset="0"/>
              </a:rPr>
              <a:t>( p</a:t>
            </a:r>
            <a:r>
              <a:rPr lang="en-US" sz="2800" baseline="-25000">
                <a:latin typeface="Verdana" charset="0"/>
              </a:rPr>
              <a:t>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49788" y="3959225"/>
            <a:ext cx="368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Tahoma" charset="0"/>
                <a:cs typeface="Tahoma" charset="0"/>
              </a:rPr>
              <a:t>×</a:t>
            </a:r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5081588" y="3959225"/>
            <a:ext cx="67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Verdana" charset="0"/>
              </a:rPr>
              <a:t>L</a:t>
            </a:r>
            <a:r>
              <a:rPr lang="en-US" sz="2800" baseline="-25000">
                <a:latin typeface="Verdana" charset="0"/>
              </a:rPr>
              <a:t>A </a:t>
            </a:r>
            <a:r>
              <a:rPr lang="en-US" sz="2800">
                <a:latin typeface="Verdana" charset="0"/>
              </a:rPr>
              <a:t>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73150" y="5197475"/>
            <a:ext cx="28559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Annualized attack </a:t>
            </a:r>
          </a:p>
          <a:p>
            <a:pPr algn="ctr">
              <a:defRPr/>
            </a:pPr>
            <a:r>
              <a:rPr lang="en-US" sz="280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incidence</a:t>
            </a:r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 flipV="1">
            <a:off x="4103688" y="4586288"/>
            <a:ext cx="360362" cy="7921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54688" y="5197475"/>
            <a:ext cx="2425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Cost per attack</a:t>
            </a:r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5364163" y="4514850"/>
            <a:ext cx="647700" cy="7921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84" name="AutoShape 16"/>
          <p:cNvSpPr>
            <a:spLocks/>
          </p:cNvSpPr>
          <p:nvPr/>
        </p:nvSpPr>
        <p:spPr bwMode="auto">
          <a:xfrm rot="5400000" flipH="1">
            <a:off x="4540251" y="2824162"/>
            <a:ext cx="431800" cy="1654175"/>
          </a:xfrm>
          <a:prstGeom prst="rightBrace">
            <a:avLst>
              <a:gd name="adj1" fmla="val 31286"/>
              <a:gd name="adj2" fmla="val 29806"/>
            </a:avLst>
          </a:prstGeom>
          <a:noFill/>
          <a:ln w="571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z="280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75213" y="2819400"/>
            <a:ext cx="2466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3366FF"/>
                </a:solidFill>
                <a:latin typeface="+mn-lt"/>
                <a:ea typeface="Arial" charset="0"/>
                <a:cs typeface="Arial" charset="0"/>
              </a:rPr>
              <a:t>ALE of attack A</a:t>
            </a:r>
          </a:p>
        </p:txBody>
      </p:sp>
    </p:spTree>
    <p:extLst>
      <p:ext uri="{BB962C8B-B14F-4D97-AF65-F5344CB8AC3E}">
        <p14:creationId xmlns:p14="http://schemas.microsoft.com/office/powerpoint/2010/main" val="259216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Reduction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 defense mechanism may reduce the risk of a set of attacks by reducing L</a:t>
            </a:r>
            <a:r>
              <a:rPr lang="en-US" baseline="-25000"/>
              <a:t>A</a:t>
            </a:r>
            <a:r>
              <a:rPr lang="en-US"/>
              <a:t> or p</a:t>
            </a:r>
            <a:r>
              <a:rPr lang="en-US" baseline="-25000"/>
              <a:t>A</a:t>
            </a:r>
            <a:r>
              <a:rPr lang="en-US"/>
              <a:t>.  This is the </a:t>
            </a:r>
            <a:r>
              <a:rPr lang="en-US">
                <a:solidFill>
                  <a:srgbClr val="3366FF"/>
                </a:solidFill>
              </a:rPr>
              <a:t>gross risk reduction (GRR): </a:t>
            </a:r>
          </a:p>
          <a:p>
            <a:endParaRPr lang="en-US">
              <a:solidFill>
                <a:srgbClr val="3366FF"/>
              </a:solidFill>
            </a:endParaRPr>
          </a:p>
          <a:p>
            <a:endParaRPr lang="en-US">
              <a:solidFill>
                <a:srgbClr val="3366FF"/>
              </a:solidFill>
            </a:endParaRPr>
          </a:p>
          <a:p>
            <a:endParaRPr lang="en-US">
              <a:solidFill>
                <a:srgbClr val="3366FF"/>
              </a:solidFill>
            </a:endParaRPr>
          </a:p>
          <a:p>
            <a:endParaRPr lang="en-US">
              <a:solidFill>
                <a:srgbClr val="3366FF"/>
              </a:solidFill>
            </a:endParaRPr>
          </a:p>
          <a:p>
            <a:r>
              <a:rPr lang="en-US"/>
              <a:t>The mechanism also has a cost.  The </a:t>
            </a:r>
            <a:r>
              <a:rPr lang="en-US">
                <a:solidFill>
                  <a:srgbClr val="3366FF"/>
                </a:solidFill>
              </a:rPr>
              <a:t>net risk reduction (NRR)</a:t>
            </a:r>
            <a:r>
              <a:rPr lang="en-US"/>
              <a:t> is GRR – cost.</a:t>
            </a:r>
          </a:p>
          <a:p>
            <a:endParaRPr lang="en-US">
              <a:solidFill>
                <a:srgbClr val="3366FF"/>
              </a:solidFill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879725" y="2590800"/>
            <a:ext cx="7493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8000">
                <a:cs typeface="Tahoma" charset="0"/>
              </a:rPr>
              <a:t>Σ</a:t>
            </a: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2484438" y="3635375"/>
            <a:ext cx="146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attack A</a:t>
            </a: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3678238" y="3024188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(p</a:t>
            </a:r>
            <a:r>
              <a:rPr lang="en-US" sz="2800" baseline="-25000"/>
              <a:t>A</a:t>
            </a: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4211638" y="3024188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cs typeface="Tahoma" charset="0"/>
              </a:rPr>
              <a:t>×</a:t>
            </a: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4535488" y="3024188"/>
            <a:ext cx="225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L</a:t>
            </a:r>
            <a:r>
              <a:rPr lang="en-US" sz="2800" baseline="-25000"/>
              <a:t>A  </a:t>
            </a:r>
            <a:r>
              <a:rPr lang="en-US" sz="2800"/>
              <a:t>–  p</a:t>
            </a:r>
            <a:r>
              <a:rPr lang="ja-JP" altLang="en-US" sz="2800"/>
              <a:t>’</a:t>
            </a:r>
            <a:r>
              <a:rPr lang="en-US" altLang="ja-JP" sz="2800" baseline="-25000"/>
              <a:t>A</a:t>
            </a:r>
            <a:r>
              <a:rPr lang="en-US" altLang="ja-JP" sz="2800">
                <a:cs typeface="Tahoma" charset="0"/>
              </a:rPr>
              <a:t>×L</a:t>
            </a:r>
            <a:r>
              <a:rPr lang="ja-JP" altLang="en-US" sz="2800">
                <a:cs typeface="Tahoma" charset="0"/>
              </a:rPr>
              <a:t>’</a:t>
            </a:r>
            <a:r>
              <a:rPr lang="en-US" altLang="ja-JP" sz="2800" baseline="-25000">
                <a:cs typeface="Tahoma" charset="0"/>
              </a:rPr>
              <a:t>A</a:t>
            </a:r>
            <a:r>
              <a:rPr lang="en-US" altLang="ja-JP" sz="2800"/>
              <a:t>)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028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Bug Bounty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Evans (Google): “Seeing a fairly sustained drop-off for the Chromium”</a:t>
            </a:r>
          </a:p>
          <a:p>
            <a:r>
              <a:rPr lang="en-US" dirty="0" smtClean="0"/>
              <a:t>McGeehan </a:t>
            </a:r>
            <a:r>
              <a:rPr lang="en-US" dirty="0"/>
              <a:t>(Facebook): The bounty program has actually outperformed the consultants they hire.</a:t>
            </a:r>
          </a:p>
          <a:p>
            <a:r>
              <a:rPr lang="en-US" dirty="0" smtClean="0"/>
              <a:t>Google</a:t>
            </a:r>
            <a:r>
              <a:rPr lang="en-US" dirty="0"/>
              <a:t>: Patching serious or critical bugs within 60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Google, Facebook, Microsoft, Mozilla, Samsung,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Nations as a Bug Buyer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ReVuln</a:t>
            </a:r>
            <a:r>
              <a:rPr lang="en-US" sz="2800" dirty="0" smtClean="0"/>
              <a:t>, </a:t>
            </a:r>
            <a:r>
              <a:rPr lang="en-US" sz="2800" dirty="0" err="1" smtClean="0"/>
              <a:t>Vupen</a:t>
            </a:r>
            <a:r>
              <a:rPr lang="en-US" sz="2800" dirty="0"/>
              <a:t>, </a:t>
            </a:r>
            <a:r>
              <a:rPr lang="en-US" sz="2800" dirty="0" err="1"/>
              <a:t>Netragard</a:t>
            </a:r>
            <a:r>
              <a:rPr lang="en-US" sz="2800" dirty="0"/>
              <a:t>: </a:t>
            </a:r>
            <a:r>
              <a:rPr lang="en-US" sz="2800" dirty="0" smtClean="0"/>
              <a:t>Earning money by selling bugs</a:t>
            </a:r>
          </a:p>
          <a:p>
            <a:r>
              <a:rPr lang="en-US" sz="2800" dirty="0" smtClean="0"/>
              <a:t>“All </a:t>
            </a:r>
            <a:r>
              <a:rPr lang="en-US" sz="2800" dirty="0"/>
              <a:t>over the world, from South Africa to South Korea, business is booming in what hackers call </a:t>
            </a:r>
            <a:r>
              <a:rPr lang="en-US" sz="2800" dirty="0" smtClean="0"/>
              <a:t>zero days”</a:t>
            </a:r>
          </a:p>
          <a:p>
            <a:r>
              <a:rPr lang="en-US" sz="2800" dirty="0"/>
              <a:t>“No more free bugs.”</a:t>
            </a:r>
            <a:endParaRPr lang="en-US" sz="2800" dirty="0" smtClean="0"/>
          </a:p>
          <a:p>
            <a:r>
              <a:rPr lang="en-US" sz="2800" dirty="0" smtClean="0"/>
              <a:t>‘</a:t>
            </a:r>
            <a:r>
              <a:rPr lang="en-US" sz="2800" dirty="0"/>
              <a:t>In order to best protect my country, I need to find vulnerabilities in other </a:t>
            </a:r>
            <a:r>
              <a:rPr lang="en-US" sz="2800" dirty="0" smtClean="0"/>
              <a:t>countries’</a:t>
            </a:r>
          </a:p>
          <a:p>
            <a:r>
              <a:rPr lang="en-US" sz="2800" dirty="0" smtClean="0"/>
              <a:t>Examples</a:t>
            </a:r>
          </a:p>
          <a:p>
            <a:pPr lvl="1"/>
            <a:r>
              <a:rPr lang="en-US" sz="2400" dirty="0" smtClean="0"/>
              <a:t>Critical </a:t>
            </a:r>
            <a:r>
              <a:rPr lang="en-US" sz="2400" dirty="0"/>
              <a:t>MS Windows bug: $150,000</a:t>
            </a:r>
          </a:p>
          <a:p>
            <a:pPr lvl="1"/>
            <a:r>
              <a:rPr lang="en-US" sz="2400" dirty="0"/>
              <a:t>a zero-day in </a:t>
            </a:r>
            <a:r>
              <a:rPr lang="en-US" sz="2400" dirty="0" err="1"/>
              <a:t>iOS</a:t>
            </a:r>
            <a:r>
              <a:rPr lang="en-US" sz="2400" dirty="0"/>
              <a:t> system sold for $500,000</a:t>
            </a:r>
          </a:p>
          <a:p>
            <a:pPr lvl="1"/>
            <a:r>
              <a:rPr lang="en-US" sz="2400" dirty="0" err="1" smtClean="0"/>
              <a:t>Vupen</a:t>
            </a:r>
            <a:r>
              <a:rPr lang="en-US" sz="2400" dirty="0" smtClean="0"/>
              <a:t> </a:t>
            </a:r>
            <a:r>
              <a:rPr lang="en-US" sz="2400" dirty="0"/>
              <a:t>charges </a:t>
            </a:r>
            <a:r>
              <a:rPr lang="en-US" sz="2400" dirty="0" smtClean="0"/>
              <a:t>$100,000/year for catalog and bug is sold separately</a:t>
            </a:r>
          </a:p>
          <a:p>
            <a:pPr lvl="1"/>
            <a:r>
              <a:rPr lang="en-US" sz="2400" dirty="0" smtClean="0"/>
              <a:t>Brokers </a:t>
            </a:r>
            <a:r>
              <a:rPr lang="en-US" sz="2400" dirty="0"/>
              <a:t>get 15%.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D8D-29F9-4830-A3D8-69D38B519B9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Sony vs. Hackers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35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5884" y="1297978"/>
            <a:ext cx="7870608" cy="27914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-167460" y="830958"/>
            <a:ext cx="2149067" cy="1779389"/>
            <a:chOff x="-167460" y="830958"/>
            <a:chExt cx="2149067" cy="1779389"/>
          </a:xfrm>
        </p:grpSpPr>
        <p:sp>
          <p:nvSpPr>
            <p:cNvPr id="14" name="TextBox 13"/>
            <p:cNvSpPr txBox="1"/>
            <p:nvPr/>
          </p:nvSpPr>
          <p:spPr>
            <a:xfrm>
              <a:off x="435243" y="830958"/>
              <a:ext cx="13512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2000.8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 Exec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67460" y="1656240"/>
              <a:ext cx="214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do </a:t>
              </a:r>
              <a:r>
                <a:rPr lang="en-US" sz="2800" dirty="0">
                  <a:latin typeface="나눔손글씨 붓"/>
                  <a:ea typeface="나눔손글씨 붓"/>
                  <a:cs typeface="나눔손글씨 붓"/>
                </a:rPr>
                <a:t>whatever </a:t>
              </a:r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to </a:t>
              </a:r>
              <a:r>
                <a:rPr lang="en-US" sz="2800" dirty="0">
                  <a:latin typeface="나눔손글씨 붓"/>
                  <a:ea typeface="나눔손글씨 붓"/>
                  <a:cs typeface="나눔손글씨 붓"/>
                </a:rPr>
                <a:t>protect </a:t>
              </a:r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revenue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478676" y="830958"/>
            <a:ext cx="2261808" cy="1779389"/>
            <a:chOff x="1478676" y="830958"/>
            <a:chExt cx="2261808" cy="1779389"/>
          </a:xfrm>
        </p:grpSpPr>
        <p:sp>
          <p:nvSpPr>
            <p:cNvPr id="16" name="TextBox 15"/>
            <p:cNvSpPr txBox="1"/>
            <p:nvPr/>
          </p:nvSpPr>
          <p:spPr>
            <a:xfrm>
              <a:off x="1813509" y="830958"/>
              <a:ext cx="14951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2005.10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Russinovich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8676" y="1656240"/>
              <a:ext cx="226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Sony 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rootkit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9111" y="830958"/>
            <a:ext cx="2261808" cy="1779389"/>
            <a:chOff x="2859111" y="830958"/>
            <a:chExt cx="2261808" cy="1779389"/>
          </a:xfrm>
        </p:grpSpPr>
        <p:sp>
          <p:nvSpPr>
            <p:cNvPr id="18" name="TextBox 17"/>
            <p:cNvSpPr txBox="1"/>
            <p:nvPr/>
          </p:nvSpPr>
          <p:spPr>
            <a:xfrm>
              <a:off x="3526249" y="830958"/>
              <a:ext cx="91428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2007.1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FTC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9111" y="1656240"/>
              <a:ext cx="226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Reimburse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&lt;$150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613465" y="3194983"/>
            <a:ext cx="7870608" cy="27914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4644907" y="830958"/>
            <a:ext cx="1384372" cy="1337759"/>
            <a:chOff x="4644907" y="830958"/>
            <a:chExt cx="1384372" cy="1337759"/>
          </a:xfrm>
        </p:grpSpPr>
        <p:sp>
          <p:nvSpPr>
            <p:cNvPr id="21" name="TextBox 20"/>
            <p:cNvSpPr txBox="1"/>
            <p:nvPr/>
          </p:nvSpPr>
          <p:spPr>
            <a:xfrm>
              <a:off x="4952298" y="830958"/>
              <a:ext cx="7864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2011.1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Hotz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4907" y="1645497"/>
              <a:ext cx="1384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PS3 Hack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16245" y="830958"/>
            <a:ext cx="1479892" cy="1337759"/>
            <a:chOff x="5916245" y="830958"/>
            <a:chExt cx="1479892" cy="1337759"/>
          </a:xfrm>
        </p:grpSpPr>
        <p:sp>
          <p:nvSpPr>
            <p:cNvPr id="23" name="TextBox 22"/>
            <p:cNvSpPr txBox="1"/>
            <p:nvPr/>
          </p:nvSpPr>
          <p:spPr>
            <a:xfrm>
              <a:off x="5916245" y="830958"/>
              <a:ext cx="147989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Sony, </a:t>
              </a:r>
              <a:r>
                <a:rPr lang="en-US" sz="2800" dirty="0" err="1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Hotz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95122" y="1645497"/>
              <a:ext cx="10840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settled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74744" y="830958"/>
            <a:ext cx="1009065" cy="1337759"/>
            <a:chOff x="7374744" y="830958"/>
            <a:chExt cx="1009065" cy="1337759"/>
          </a:xfrm>
        </p:grpSpPr>
        <p:sp>
          <p:nvSpPr>
            <p:cNvPr id="25" name="TextBox 24"/>
            <p:cNvSpPr txBox="1"/>
            <p:nvPr/>
          </p:nvSpPr>
          <p:spPr>
            <a:xfrm>
              <a:off x="7493822" y="83095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PSN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4744" y="1645497"/>
              <a:ext cx="10090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Hacked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2405" y="2671984"/>
            <a:ext cx="1465318" cy="1768646"/>
            <a:chOff x="272405" y="2671984"/>
            <a:chExt cx="1465318" cy="1768646"/>
          </a:xfrm>
        </p:grpSpPr>
        <p:sp>
          <p:nvSpPr>
            <p:cNvPr id="27" name="TextBox 26"/>
            <p:cNvSpPr txBox="1"/>
            <p:nvPr/>
          </p:nvSpPr>
          <p:spPr>
            <a:xfrm>
              <a:off x="586103" y="2671984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405" y="3486523"/>
              <a:ext cx="1465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½ day to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recover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55159" y="2671984"/>
            <a:ext cx="1591971" cy="1768646"/>
            <a:chOff x="1555159" y="2671984"/>
            <a:chExt cx="1591971" cy="1768646"/>
          </a:xfrm>
        </p:grpSpPr>
        <p:sp>
          <p:nvSpPr>
            <p:cNvPr id="30" name="TextBox 29"/>
            <p:cNvSpPr txBox="1"/>
            <p:nvPr/>
          </p:nvSpPr>
          <p:spPr>
            <a:xfrm>
              <a:off x="1868858" y="2671984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5159" y="3486523"/>
              <a:ext cx="15919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Don’t know if PI leaked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045090" y="2671984"/>
            <a:ext cx="1591971" cy="1768646"/>
            <a:chOff x="3045090" y="2671984"/>
            <a:chExt cx="1591971" cy="1768646"/>
          </a:xfrm>
        </p:grpSpPr>
        <p:sp>
          <p:nvSpPr>
            <p:cNvPr id="32" name="TextBox 31"/>
            <p:cNvSpPr txBox="1"/>
            <p:nvPr/>
          </p:nvSpPr>
          <p:spPr>
            <a:xfrm>
              <a:off x="3358789" y="2671984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45090" y="3486523"/>
              <a:ext cx="15919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Credit card encrypted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12360" y="5008266"/>
            <a:ext cx="6783777" cy="0"/>
          </a:xfrm>
          <a:prstGeom prst="line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509592" y="2652218"/>
            <a:ext cx="1542334" cy="1768646"/>
            <a:chOff x="4509592" y="2652218"/>
            <a:chExt cx="1542334" cy="1768646"/>
          </a:xfrm>
        </p:grpSpPr>
        <p:sp>
          <p:nvSpPr>
            <p:cNvPr id="35" name="TextBox 34"/>
            <p:cNvSpPr txBox="1"/>
            <p:nvPr/>
          </p:nvSpPr>
          <p:spPr>
            <a:xfrm>
              <a:off x="4923178" y="265221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09592" y="3466757"/>
              <a:ext cx="15423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Share down by 4.5%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898132" y="2652218"/>
            <a:ext cx="1695510" cy="1768646"/>
            <a:chOff x="5898132" y="2652218"/>
            <a:chExt cx="1695510" cy="1768646"/>
          </a:xfrm>
        </p:grpSpPr>
        <p:sp>
          <p:nvSpPr>
            <p:cNvPr id="37" name="TextBox 36"/>
            <p:cNvSpPr txBox="1"/>
            <p:nvPr/>
          </p:nvSpPr>
          <p:spPr>
            <a:xfrm>
              <a:off x="6191979" y="265221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2011.4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anon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98132" y="3466757"/>
              <a:ext cx="16955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2.2M Credit Card on-line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522761" y="2652218"/>
            <a:ext cx="1465318" cy="1337759"/>
            <a:chOff x="7522761" y="2652218"/>
            <a:chExt cx="1465318" cy="1337759"/>
          </a:xfrm>
        </p:grpSpPr>
        <p:sp>
          <p:nvSpPr>
            <p:cNvPr id="41" name="TextBox 40"/>
            <p:cNvSpPr txBox="1"/>
            <p:nvPr/>
          </p:nvSpPr>
          <p:spPr>
            <a:xfrm>
              <a:off x="7605822" y="2652218"/>
              <a:ext cx="13512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2011.5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 Exec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2761" y="3466757"/>
              <a:ext cx="14653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Apologized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73" y="4503298"/>
            <a:ext cx="1591971" cy="1337759"/>
            <a:chOff x="168573" y="4503298"/>
            <a:chExt cx="1591971" cy="1337759"/>
          </a:xfrm>
        </p:grpSpPr>
        <p:sp>
          <p:nvSpPr>
            <p:cNvPr id="43" name="TextBox 42"/>
            <p:cNvSpPr txBox="1"/>
            <p:nvPr/>
          </p:nvSpPr>
          <p:spPr>
            <a:xfrm>
              <a:off x="507920" y="4503298"/>
              <a:ext cx="8386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2011.5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SOE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8573" y="5317837"/>
              <a:ext cx="1591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Hacked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93359" y="4503298"/>
            <a:ext cx="1591971" cy="1768646"/>
            <a:chOff x="1393359" y="4503298"/>
            <a:chExt cx="1591971" cy="1768646"/>
          </a:xfrm>
        </p:grpSpPr>
        <p:sp>
          <p:nvSpPr>
            <p:cNvPr id="45" name="TextBox 44"/>
            <p:cNvSpPr txBox="1"/>
            <p:nvPr/>
          </p:nvSpPr>
          <p:spPr>
            <a:xfrm>
              <a:off x="1732706" y="4503298"/>
              <a:ext cx="8386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2011.5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93359" y="5317837"/>
              <a:ext cx="15919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Outage cost</a:t>
              </a:r>
            </a:p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$171M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944498" y="4503298"/>
            <a:ext cx="1800195" cy="1768646"/>
            <a:chOff x="2944498" y="4503298"/>
            <a:chExt cx="1800195" cy="1768646"/>
          </a:xfrm>
        </p:grpSpPr>
        <p:sp>
          <p:nvSpPr>
            <p:cNvPr id="47" name="TextBox 46"/>
            <p:cNvSpPr txBox="1"/>
            <p:nvPr/>
          </p:nvSpPr>
          <p:spPr>
            <a:xfrm>
              <a:off x="3283845" y="4503298"/>
              <a:ext cx="8386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2011.6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Sony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44498" y="5317837"/>
              <a:ext cx="1800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Fired security staff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20094" y="4503298"/>
            <a:ext cx="2654650" cy="1768646"/>
            <a:chOff x="4720094" y="4503298"/>
            <a:chExt cx="2654650" cy="1768646"/>
          </a:xfrm>
        </p:grpSpPr>
        <p:sp>
          <p:nvSpPr>
            <p:cNvPr id="49" name="TextBox 48"/>
            <p:cNvSpPr txBox="1"/>
            <p:nvPr/>
          </p:nvSpPr>
          <p:spPr>
            <a:xfrm>
              <a:off x="5578038" y="4503298"/>
              <a:ext cx="8899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2012.3</a:t>
              </a:r>
            </a:p>
            <a:p>
              <a:pPr algn="ctr"/>
              <a:r>
                <a:rPr lang="en-US" sz="2800" dirty="0" smtClean="0">
                  <a:solidFill>
                    <a:srgbClr val="0000FF"/>
                  </a:solidFill>
                  <a:latin typeface="나눔손글씨 붓"/>
                  <a:ea typeface="나눔손글씨 붓"/>
                  <a:cs typeface="나눔손글씨 붓"/>
                </a:rPr>
                <a:t>Anon</a:t>
              </a:r>
              <a:endParaRPr lang="en-US" sz="2800" dirty="0">
                <a:solidFill>
                  <a:srgbClr val="0000FF"/>
                </a:solidFill>
                <a:latin typeface="나눔손글씨 붓"/>
                <a:ea typeface="나눔손글씨 붓"/>
                <a:cs typeface="나눔손글씨 붓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0094" y="5317837"/>
              <a:ext cx="265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나눔손글씨 붓"/>
                  <a:ea typeface="나눔손글씨 붓"/>
                  <a:cs typeface="나눔손글씨 붓"/>
                </a:rPr>
                <a:t>Posted Unreleased Michael Jackson video</a:t>
              </a:r>
              <a:endParaRPr lang="en-US" sz="2800" dirty="0">
                <a:latin typeface="나눔손글씨 붓"/>
                <a:ea typeface="나눔손글씨 붓"/>
                <a:cs typeface="나눔손글씨 붓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177019" y="2161068"/>
            <a:ext cx="6810045" cy="21236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나눔손글씨 펜"/>
                <a:ea typeface="나눔손글씨 펜"/>
                <a:cs typeface="나눔손글씨 펜"/>
              </a:rPr>
              <a:t>2011. 3 $36.27 per share</a:t>
            </a:r>
          </a:p>
          <a:p>
            <a:r>
              <a:rPr lang="en-US" sz="6600" dirty="0" smtClean="0">
                <a:latin typeface="나눔손글씨 펜"/>
                <a:ea typeface="나눔손글씨 펜"/>
                <a:cs typeface="나눔손글씨 펜"/>
              </a:rPr>
              <a:t>2011. 6 $24.97 per share</a:t>
            </a:r>
            <a:endParaRPr lang="en-US" sz="6600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297217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Patco</a:t>
            </a:r>
            <a:r>
              <a:rPr lang="en-US" dirty="0"/>
              <a:t> Construction vs. Ocean Bank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Hacker stole ~$600K from </a:t>
            </a:r>
            <a:r>
              <a:rPr lang="en-US" sz="2800" dirty="0" err="1"/>
              <a:t>Patco</a:t>
            </a:r>
            <a:r>
              <a:rPr lang="en-US" sz="2800" dirty="0"/>
              <a:t> through Zeus</a:t>
            </a:r>
          </a:p>
          <a:p>
            <a:r>
              <a:rPr lang="en-US" sz="2800" dirty="0"/>
              <a:t>The transfer alarmed the bank, but ignored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/>
              <a:t>commercially unreasonable”</a:t>
            </a:r>
          </a:p>
          <a:p>
            <a:pPr lvl="1"/>
            <a:r>
              <a:rPr lang="en-US" sz="2400" dirty="0"/>
              <a:t>Out-of-Band Authentication</a:t>
            </a:r>
          </a:p>
          <a:p>
            <a:pPr lvl="1"/>
            <a:r>
              <a:rPr lang="en-US" sz="2400" dirty="0"/>
              <a:t>User-Selected Picture</a:t>
            </a:r>
          </a:p>
          <a:p>
            <a:pPr lvl="1"/>
            <a:r>
              <a:rPr lang="en-US" sz="2400" dirty="0"/>
              <a:t>Tokens</a:t>
            </a:r>
          </a:p>
          <a:p>
            <a:pPr lvl="1"/>
            <a:r>
              <a:rPr lang="en-US" sz="2400" dirty="0"/>
              <a:t>Monitoring of Risk-Scoring Reports</a:t>
            </a:r>
          </a:p>
          <a:p>
            <a:endParaRPr lang="en-US" sz="2800" dirty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19F720-3787-8A4D-89A6-4E990A35792D}" type="slidenum">
              <a:rPr lang="en-US" sz="1800"/>
              <a:pPr eaLnBrk="1" hangingPunct="1"/>
              <a:t>36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7099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Auction vs.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 smtClean="0"/>
              <a:t>Auction</a:t>
            </a:r>
            <a:r>
              <a:rPr lang="ko-KR" altLang="en-US" dirty="0" smtClean="0"/>
              <a:t>의 잘못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개인정보 미암호화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해킹이 </a:t>
            </a:r>
            <a:r>
              <a:rPr lang="en-US" altLang="ko-KR" dirty="0"/>
              <a:t>2</a:t>
            </a:r>
            <a:r>
              <a:rPr lang="ko-KR" altLang="en-US" dirty="0"/>
              <a:t>일에 걸쳐 일어났으나 </a:t>
            </a:r>
            <a:r>
              <a:rPr lang="ko-KR" altLang="en-US" dirty="0" smtClean="0"/>
              <a:t>몰랐던점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 smtClean="0"/>
              <a:t>패스워드</a:t>
            </a:r>
            <a:endParaRPr lang="en-US" altLang="ko-KR" dirty="0" smtClean="0"/>
          </a:p>
          <a:p>
            <a:pPr lvl="2">
              <a:defRPr/>
            </a:pPr>
            <a:r>
              <a:rPr lang="ko-KR" altLang="en-US" dirty="0" smtClean="0"/>
              <a:t>이노믹스 </a:t>
            </a:r>
            <a:r>
              <a:rPr lang="ko-KR" altLang="en-US" dirty="0"/>
              <a:t>서버 </a:t>
            </a:r>
            <a:r>
              <a:rPr lang="ko-KR" altLang="en-US" dirty="0" smtClean="0"/>
              <a:t>관리자 </a:t>
            </a:r>
            <a:r>
              <a:rPr lang="ko-KR" altLang="en-US" dirty="0"/>
              <a:t>‘</a:t>
            </a:r>
            <a:r>
              <a:rPr lang="en-US" altLang="ko-KR" dirty="0"/>
              <a:t>auction62</a:t>
            </a:r>
            <a:r>
              <a:rPr lang="en-US" altLang="ko-KR" dirty="0" smtClean="0"/>
              <a:t>’, </a:t>
            </a:r>
            <a:r>
              <a:rPr lang="ko-KR" altLang="en-US" dirty="0" smtClean="0"/>
              <a:t>데이터베이스 </a:t>
            </a:r>
            <a:r>
              <a:rPr lang="ko-KR" altLang="en-US" dirty="0"/>
              <a:t>서버 </a:t>
            </a:r>
            <a:r>
              <a:rPr lang="ko-KR" altLang="en-US" dirty="0" smtClean="0"/>
              <a:t>‘</a:t>
            </a:r>
            <a:r>
              <a:rPr lang="en-US" altLang="ko-KR" dirty="0" err="1" smtClean="0"/>
              <a:t>auctionuser</a:t>
            </a:r>
            <a:r>
              <a:rPr lang="en-US" altLang="ko-KR" dirty="0" smtClean="0"/>
              <a:t>’, </a:t>
            </a:r>
            <a:r>
              <a:rPr lang="ko-KR" altLang="en-US" dirty="0" smtClean="0"/>
              <a:t>‘</a:t>
            </a:r>
            <a:r>
              <a:rPr lang="en-US" altLang="ko-KR" dirty="0"/>
              <a:t>auction</a:t>
            </a:r>
            <a:r>
              <a:rPr lang="en-US" altLang="ko-KR" dirty="0" smtClean="0"/>
              <a:t>’</a:t>
            </a:r>
          </a:p>
          <a:p>
            <a:pPr lvl="1">
              <a:defRPr/>
            </a:pPr>
            <a:r>
              <a:rPr lang="ko-KR" altLang="en-US" dirty="0" smtClean="0"/>
              <a:t>서버에서 </a:t>
            </a:r>
            <a:r>
              <a:rPr lang="ko-KR" altLang="en-US" dirty="0"/>
              <a:t>악성코드와 트로이목마 </a:t>
            </a:r>
            <a:r>
              <a:rPr lang="ko-KR" altLang="en-US" dirty="0" smtClean="0"/>
              <a:t>발견</a:t>
            </a:r>
            <a:endParaRPr lang="en-US" altLang="ko-KR" dirty="0" smtClean="0"/>
          </a:p>
          <a:p>
            <a:pPr>
              <a:defRPr/>
            </a:pPr>
            <a:r>
              <a:rPr lang="ko-KR" altLang="en-US" dirty="0" smtClean="0"/>
              <a:t>무죄</a:t>
            </a:r>
            <a:endParaRPr lang="en-US" altLang="ko-KR" dirty="0" smtClean="0"/>
          </a:p>
          <a:p>
            <a:pPr lvl="1">
              <a:defRPr/>
            </a:pPr>
            <a:r>
              <a:rPr lang="ko-KR" altLang="en-US" dirty="0"/>
              <a:t>해커의 기술이 신기술이었다</a:t>
            </a:r>
            <a:r>
              <a:rPr lang="en-US" altLang="ko-KR" dirty="0"/>
              <a:t>, </a:t>
            </a:r>
            <a:r>
              <a:rPr lang="ko-KR" altLang="en-US" dirty="0"/>
              <a:t>상당히 조직적이었다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옥션은 서버가 많아서 일일이 즉각 대응하기는 어려웠다</a:t>
            </a:r>
            <a:r>
              <a:rPr lang="en-US" altLang="ko-KR" dirty="0" smtClean="0"/>
              <a:t>,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당시 백신 프로그램이 없었거나</a:t>
            </a:r>
            <a:r>
              <a:rPr lang="en-US" altLang="ko-KR" dirty="0"/>
              <a:t>, </a:t>
            </a:r>
            <a:r>
              <a:rPr lang="ko-KR" altLang="en-US" dirty="0"/>
              <a:t>오작동 우려가 있었다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소기업이 아닌 옥션으로서는 사용하기 어려운 방법이었다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과도한 트래픽이 발생한다</a:t>
            </a:r>
            <a:r>
              <a:rPr lang="en-US" altLang="ko-KR" dirty="0"/>
              <a:t>. 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D8BD3E-6199-0748-BA66-8FFA47992A0D}" type="slidenum">
              <a:rPr lang="en-US" sz="1800"/>
              <a:pPr eaLnBrk="1" hangingPunct="1"/>
              <a:t>37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743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법이 강해서 오히려 정보보안이 약화되는 딜레마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214577"/>
              </p:ext>
            </p:extLst>
          </p:nvPr>
        </p:nvGraphicFramePr>
        <p:xfrm>
          <a:off x="152400" y="897468"/>
          <a:ext cx="8813800" cy="545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38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943755">
            <a:off x="6984754" y="2381154"/>
            <a:ext cx="388762" cy="583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1377" y="897468"/>
            <a:ext cx="1731610" cy="17363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나눔손글씨 펜"/>
                <a:ea typeface="나눔손글씨 펜"/>
                <a:cs typeface="나눔손글씨 펜"/>
              </a:rPr>
              <a:t>보안 산업의 약화</a:t>
            </a:r>
            <a:endParaRPr lang="en-US" sz="2800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407808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4294967295"/>
          </p:nvPr>
        </p:nvSpPr>
        <p:spPr>
          <a:xfrm>
            <a:off x="0" y="2206625"/>
            <a:ext cx="9144000" cy="4651375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20 year career in security research</a:t>
            </a:r>
          </a:p>
          <a:p>
            <a:pPr lvl="1"/>
            <a:r>
              <a:rPr lang="en-US" sz="2400" dirty="0"/>
              <a:t>Applied Cryptography, Group key agreement, Storage, P2P, Mobile/Sensor/Ad-hoc/Cellular Networks, Social networks, Internet, Anonymity, Censorship</a:t>
            </a:r>
          </a:p>
          <a:p>
            <a:endParaRPr lang="en-US" sz="2800" dirty="0"/>
          </a:p>
          <a:p>
            <a:r>
              <a:rPr lang="en-US" sz="2800" dirty="0"/>
              <a:t>Published about 70 papers </a:t>
            </a:r>
            <a:r>
              <a:rPr lang="en-US" sz="2800" dirty="0" smtClean="0"/>
              <a:t>(+4,300 </a:t>
            </a:r>
            <a:r>
              <a:rPr lang="en-US" sz="2800" dirty="0"/>
              <a:t>Google scholar citations)</a:t>
            </a:r>
          </a:p>
          <a:p>
            <a:r>
              <a:rPr lang="en-US" sz="2800" dirty="0"/>
              <a:t>10 PhD, 9 MS, 15 BS </a:t>
            </a:r>
            <a:r>
              <a:rPr lang="en-US" sz="2800" dirty="0" smtClean="0"/>
              <a:t>advised at UMN</a:t>
            </a:r>
          </a:p>
          <a:p>
            <a:r>
              <a:rPr lang="en-US" sz="2800" dirty="0" smtClean="0"/>
              <a:t>9 PhD, 10 MS, ** BS (being) advised at KAIST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9702" y="1136600"/>
            <a:ext cx="8253298" cy="6400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Up Arrow Callout 5"/>
          <p:cNvSpPr/>
          <p:nvPr/>
        </p:nvSpPr>
        <p:spPr>
          <a:xfrm>
            <a:off x="42863" y="1212850"/>
            <a:ext cx="903287" cy="874713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ETRI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211138" y="646113"/>
            <a:ext cx="494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1993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108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77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030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99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951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20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89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42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811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763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732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01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654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623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575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54467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134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246629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43504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038792" y="1055632"/>
            <a:ext cx="0" cy="133679"/>
          </a:xfrm>
          <a:prstGeom prst="line">
            <a:avLst/>
          </a:prstGeom>
          <a:ln>
            <a:solidFill>
              <a:srgbClr val="0000FF"/>
            </a:solidFill>
          </a:ln>
          <a:effectLst>
            <a:outerShdw blurRad="45000" dist="25000" dir="5400000" rotWithShape="0">
              <a:srgbClr val="3366FF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7" name="TextBox 30"/>
          <p:cNvSpPr txBox="1">
            <a:spLocks noChangeArrowheads="1"/>
          </p:cNvSpPr>
          <p:nvPr/>
        </p:nvSpPr>
        <p:spPr bwMode="auto">
          <a:xfrm>
            <a:off x="2200275" y="646113"/>
            <a:ext cx="501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1998</a:t>
            </a:r>
          </a:p>
        </p:txBody>
      </p:sp>
      <p:sp>
        <p:nvSpPr>
          <p:cNvPr id="13338" name="TextBox 31"/>
          <p:cNvSpPr txBox="1">
            <a:spLocks noChangeArrowheads="1"/>
          </p:cNvSpPr>
          <p:nvPr/>
        </p:nvSpPr>
        <p:spPr bwMode="auto">
          <a:xfrm>
            <a:off x="3779838" y="646113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2002</a:t>
            </a:r>
          </a:p>
        </p:txBody>
      </p:sp>
      <p:sp>
        <p:nvSpPr>
          <p:cNvPr id="13339" name="TextBox 32"/>
          <p:cNvSpPr txBox="1">
            <a:spLocks noChangeArrowheads="1"/>
          </p:cNvSpPr>
          <p:nvPr/>
        </p:nvSpPr>
        <p:spPr bwMode="auto">
          <a:xfrm>
            <a:off x="6159500" y="646113"/>
            <a:ext cx="551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2008</a:t>
            </a:r>
          </a:p>
        </p:txBody>
      </p:sp>
      <p:sp>
        <p:nvSpPr>
          <p:cNvPr id="13340" name="TextBox 34"/>
          <p:cNvSpPr txBox="1">
            <a:spLocks noChangeArrowheads="1"/>
          </p:cNvSpPr>
          <p:nvPr/>
        </p:nvSpPr>
        <p:spPr bwMode="auto">
          <a:xfrm>
            <a:off x="7742238" y="646113"/>
            <a:ext cx="5309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2012</a:t>
            </a:r>
          </a:p>
        </p:txBody>
      </p:sp>
      <p:sp>
        <p:nvSpPr>
          <p:cNvPr id="36" name="Up Arrow Callout 35"/>
          <p:cNvSpPr/>
          <p:nvPr/>
        </p:nvSpPr>
        <p:spPr>
          <a:xfrm>
            <a:off x="2022475" y="1212850"/>
            <a:ext cx="903288" cy="874713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USC</a:t>
            </a:r>
          </a:p>
        </p:txBody>
      </p:sp>
      <p:sp>
        <p:nvSpPr>
          <p:cNvPr id="37" name="Up Arrow Callout 36"/>
          <p:cNvSpPr/>
          <p:nvPr/>
        </p:nvSpPr>
        <p:spPr>
          <a:xfrm>
            <a:off x="7577138" y="1212850"/>
            <a:ext cx="903287" cy="874713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KAIST</a:t>
            </a:r>
          </a:p>
        </p:txBody>
      </p:sp>
      <p:sp>
        <p:nvSpPr>
          <p:cNvPr id="41" name="Up Arrow Callout 40"/>
          <p:cNvSpPr/>
          <p:nvPr/>
        </p:nvSpPr>
        <p:spPr>
          <a:xfrm>
            <a:off x="3603625" y="1217613"/>
            <a:ext cx="903288" cy="876300"/>
          </a:xfrm>
          <a:prstGeom prst="upArrowCallout">
            <a:avLst/>
          </a:prstGeom>
          <a:solidFill>
            <a:srgbClr val="C3CC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UMN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11138" y="346075"/>
            <a:ext cx="8689975" cy="30003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83000">
                <a:srgbClr val="7774FF"/>
              </a:gs>
              <a:gs pos="100000">
                <a:srgbClr val="1E23FF"/>
              </a:gs>
              <a:gs pos="38000">
                <a:srgbClr val="ACB6F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나눔손글씨 펜"/>
                <a:ea typeface="나눔손글씨 펜"/>
                <a:cs typeface="나눔손글씨 펜"/>
              </a:rPr>
              <a:t>Crypto        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나눔손글씨 펜"/>
                <a:ea typeface="나눔손글씨 펜"/>
                <a:cs typeface="나눔손글씨 펜"/>
              </a:rPr>
              <a:t>Crypto+</a:t>
            </a:r>
            <a:r>
              <a:rPr lang="en-US" sz="2000" dirty="0" err="1">
                <a:solidFill>
                  <a:srgbClr val="0000FF"/>
                </a:solidFill>
                <a:latin typeface="나눔손글씨 펜"/>
                <a:ea typeface="나눔손글씨 펜"/>
                <a:cs typeface="나눔손글씨 펜"/>
              </a:rPr>
              <a:t>Security</a:t>
            </a:r>
            <a:r>
              <a:rPr lang="en-US" sz="2000" dirty="0">
                <a:solidFill>
                  <a:srgbClr val="0000FF"/>
                </a:solidFill>
                <a:latin typeface="나눔손글씨 펜"/>
                <a:ea typeface="나눔손글씨 펜"/>
                <a:cs typeface="나눔손글씨 펜"/>
              </a:rPr>
              <a:t>          Network/Distributed System Security    </a:t>
            </a:r>
            <a:r>
              <a:rPr lang="en-US" sz="2000" dirty="0">
                <a:solidFill>
                  <a:srgbClr val="000090"/>
                </a:solidFill>
                <a:latin typeface="나눔손글씨 펜"/>
                <a:ea typeface="나눔손글씨 펜"/>
                <a:cs typeface="나눔손글씨 펜"/>
              </a:rPr>
              <a:t>System Security</a:t>
            </a:r>
          </a:p>
        </p:txBody>
      </p:sp>
      <p:sp>
        <p:nvSpPr>
          <p:cNvPr id="13345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04200" y="6477000"/>
            <a:ext cx="733425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0803F-3E33-6244-B4F7-1C0F2CAC2016}" type="slidenum">
              <a:rPr lang="en-US" sz="2000">
                <a:latin typeface="나눔손글씨 펜"/>
                <a:ea typeface="나눔손글씨 펜"/>
                <a:cs typeface="나눔손글씨 펜"/>
              </a:rPr>
              <a:pPr eaLnBrk="1" hangingPunct="1"/>
              <a:t>3</a:t>
            </a:fld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398713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 Cryptography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32550"/>
            <a:ext cx="398463" cy="365125"/>
          </a:xfrm>
        </p:spPr>
        <p:txBody>
          <a:bodyPr/>
          <a:lstStyle/>
          <a:p>
            <a:fld id="{8A0F7B82-E077-C343-B58A-DF238AFF07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6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Main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3" descr="j019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39725" y="4242392"/>
            <a:ext cx="1811338" cy="1733550"/>
          </a:xfrm>
          <a:prstGeom prst="rect">
            <a:avLst/>
          </a:prstGeom>
        </p:spPr>
      </p:pic>
      <p:pic>
        <p:nvPicPr>
          <p:cNvPr id="7" name="Picture 4" descr="j0195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148388" y="3958229"/>
            <a:ext cx="2767012" cy="2014538"/>
          </a:xfrm>
          <a:prstGeom prst="rect">
            <a:avLst/>
          </a:prstGeom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362200" y="4980579"/>
            <a:ext cx="1981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191000" y="5132979"/>
            <a:ext cx="1905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4191000" y="4980579"/>
            <a:ext cx="1524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나눔손글씨 펜"/>
              <a:ea typeface="나눔손글씨 펜"/>
              <a:cs typeface="나눔손글씨 펜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58850" y="3608979"/>
            <a:ext cx="10177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latin typeface="나눔손글씨 펜"/>
                <a:ea typeface="나눔손글씨 펜"/>
                <a:cs typeface="나눔손글씨 펜"/>
              </a:rPr>
              <a:t>Alice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12050" y="3424829"/>
            <a:ext cx="8032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>
                <a:latin typeface="나눔손글씨 펜"/>
                <a:ea typeface="나눔손글씨 펜"/>
                <a:cs typeface="나눔손글씨 펜"/>
              </a:rPr>
              <a:t>Bob</a:t>
            </a: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2514600" y="1399179"/>
            <a:ext cx="4038600" cy="3276600"/>
            <a:chOff x="1383" y="587"/>
            <a:chExt cx="3283" cy="2485"/>
          </a:xfrm>
        </p:grpSpPr>
        <p:pic>
          <p:nvPicPr>
            <p:cNvPr id="14" name="Picture 11" descr="j0228344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739"/>
              <a:ext cx="127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2" descr="j013903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587"/>
              <a:ext cx="1155" cy="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j0288867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9" y="1728"/>
              <a:ext cx="58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544" y="2400"/>
              <a:ext cx="672" cy="6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0066"/>
            </a:solidFill>
            <a:ln w="1270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나눔손글씨 펜"/>
                <a:ea typeface="나눔손글씨 펜"/>
                <a:cs typeface="나눔손글씨 펜"/>
              </a:endParaRP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567" y="972"/>
              <a:ext cx="695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>
                  <a:solidFill>
                    <a:srgbClr val="FF0066"/>
                  </a:solidFill>
                  <a:latin typeface="나눔손글씨 펜"/>
                  <a:ea typeface="나눔손글씨 펜"/>
                  <a:cs typeface="나눔손글씨 펜"/>
                </a:rPr>
                <a:t>Eve</a:t>
              </a:r>
            </a:p>
            <a:p>
              <a:pPr algn="ctr"/>
              <a:r>
                <a:rPr lang="en-US" sz="2800">
                  <a:solidFill>
                    <a:srgbClr val="FF0066"/>
                  </a:solidFill>
                  <a:latin typeface="나눔손글씨 펜"/>
                  <a:ea typeface="나눔손글씨 펜"/>
                  <a:cs typeface="나눔손글씨 펜"/>
                </a:rPr>
                <a:t>Yves?</a:t>
              </a:r>
              <a:endParaRPr lang="en-US" sz="4000">
                <a:solidFill>
                  <a:srgbClr val="FF0066"/>
                </a:solidFill>
                <a:latin typeface="나눔손글씨 펜"/>
                <a:ea typeface="나눔손글씨 펜"/>
                <a:cs typeface="나눔손글씨 펜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502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utoUpdateAnimBg="0"/>
      <p:bldP spid="12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41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24400" y="4114800"/>
            <a:ext cx="4038600" cy="202088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4114800"/>
            <a:ext cx="4038600" cy="2020888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24400" y="1941513"/>
            <a:ext cx="4038600" cy="202088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1941513"/>
            <a:ext cx="4038600" cy="202088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889250" y="1055688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715000" y="1055688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" name="AutoShape 9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3346450" y="1284288"/>
            <a:ext cx="23685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667000" y="14620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cs typeface="Arial" charset="0"/>
              </a:rPr>
              <a:t>Source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302250" y="14398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2"/>
                </a:solidFill>
                <a:cs typeface="Arial" charset="0"/>
              </a:rPr>
              <a:t>Destination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603625" y="83026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Normal Flow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9450" y="249237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505200" y="249237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AutoShape 15"/>
          <p:cNvCxnSpPr>
            <a:cxnSpLocks noChangeShapeType="1"/>
            <a:stCxn id="14" idx="6"/>
          </p:cNvCxnSpPr>
          <p:nvPr/>
        </p:nvCxnSpPr>
        <p:spPr bwMode="auto">
          <a:xfrm>
            <a:off x="1136650" y="2720975"/>
            <a:ext cx="130175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57200" y="306228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092450" y="30400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88975" y="2038350"/>
            <a:ext cx="333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Interruption: Availability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2438400" y="249555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022850" y="25114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848600" y="25114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AutoShape 22"/>
          <p:cNvCxnSpPr>
            <a:cxnSpLocks noChangeShapeType="1"/>
            <a:stCxn id="21" idx="6"/>
            <a:endCxn id="22" idx="2"/>
          </p:cNvCxnSpPr>
          <p:nvPr/>
        </p:nvCxnSpPr>
        <p:spPr bwMode="auto">
          <a:xfrm>
            <a:off x="5480050" y="2740025"/>
            <a:ext cx="23685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800600" y="30813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435850" y="30591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772025" y="2057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Interception: Confidentiality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6553200" y="33528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AutoShape 27"/>
          <p:cNvCxnSpPr>
            <a:cxnSpLocks noChangeShapeType="1"/>
            <a:endCxn id="27" idx="0"/>
          </p:cNvCxnSpPr>
          <p:nvPr/>
        </p:nvCxnSpPr>
        <p:spPr bwMode="auto">
          <a:xfrm>
            <a:off x="6096000" y="2743200"/>
            <a:ext cx="685800" cy="6096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7945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50520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57200" y="51387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092450" y="51165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831850" y="41148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Modification: Integrity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2133600" y="5410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5" name="AutoShape 34"/>
          <p:cNvCxnSpPr>
            <a:cxnSpLocks noChangeShapeType="1"/>
            <a:stCxn id="29" idx="6"/>
            <a:endCxn id="34" idx="1"/>
          </p:cNvCxnSpPr>
          <p:nvPr/>
        </p:nvCxnSpPr>
        <p:spPr bwMode="auto">
          <a:xfrm>
            <a:off x="1136650" y="4797425"/>
            <a:ext cx="1063625" cy="67945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5"/>
          <p:cNvCxnSpPr>
            <a:cxnSpLocks noChangeShapeType="1"/>
            <a:stCxn id="34" idx="7"/>
            <a:endCxn id="30" idx="2"/>
          </p:cNvCxnSpPr>
          <p:nvPr/>
        </p:nvCxnSpPr>
        <p:spPr bwMode="auto">
          <a:xfrm rot="16200000">
            <a:off x="2674938" y="4646612"/>
            <a:ext cx="679450" cy="9810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02285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7848600" y="4568825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4800600" y="51387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Source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435850" y="511651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Destination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997450" y="4114800"/>
            <a:ext cx="343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FF0066"/>
                </a:solidFill>
                <a:cs typeface="Arial" charset="0"/>
              </a:rPr>
              <a:t>Fabrication: Authenticity</a:t>
            </a: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6477000" y="541020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" name="AutoShape 42"/>
          <p:cNvCxnSpPr>
            <a:cxnSpLocks noChangeShapeType="1"/>
            <a:stCxn id="42" idx="7"/>
            <a:endCxn id="38" idx="2"/>
          </p:cNvCxnSpPr>
          <p:nvPr/>
        </p:nvCxnSpPr>
        <p:spPr bwMode="auto">
          <a:xfrm rot="16200000">
            <a:off x="7018338" y="4646612"/>
            <a:ext cx="679450" cy="98107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03704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Taxonomy of Attacks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Passive attacks</a:t>
            </a:r>
          </a:p>
          <a:p>
            <a:pPr lvl="1"/>
            <a:r>
              <a:rPr lang="en-US" dirty="0"/>
              <a:t>Eavesdropping</a:t>
            </a:r>
          </a:p>
          <a:p>
            <a:pPr lvl="1"/>
            <a:r>
              <a:rPr lang="en-US" dirty="0"/>
              <a:t>Traffic analysis</a:t>
            </a:r>
          </a:p>
          <a:p>
            <a:endParaRPr lang="en-US" dirty="0"/>
          </a:p>
          <a:p>
            <a:r>
              <a:rPr lang="en-US" dirty="0"/>
              <a:t>Active attacks</a:t>
            </a:r>
          </a:p>
          <a:p>
            <a:pPr lvl="1"/>
            <a:r>
              <a:rPr lang="en-US" dirty="0"/>
              <a:t>Masquerade</a:t>
            </a:r>
          </a:p>
          <a:p>
            <a:pPr lvl="1"/>
            <a:r>
              <a:rPr lang="en-US" dirty="0"/>
              <a:t>Replay</a:t>
            </a:r>
          </a:p>
          <a:p>
            <a:pPr lvl="1"/>
            <a:r>
              <a:rPr lang="en-US" dirty="0"/>
              <a:t>Modification of message content</a:t>
            </a:r>
          </a:p>
          <a:p>
            <a:pPr lvl="1"/>
            <a:r>
              <a:rPr lang="en-US" dirty="0"/>
              <a:t>Denial of service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2216"/>
            <a:ext cx="8813800" cy="1334134"/>
          </a:xfrm>
        </p:spPr>
        <p:txBody>
          <a:bodyPr/>
          <a:lstStyle/>
          <a:p>
            <a:r>
              <a:rPr lang="en-US" dirty="0"/>
              <a:t>Why do we use key?</a:t>
            </a:r>
          </a:p>
          <a:p>
            <a:pPr lvl="1"/>
            <a:r>
              <a:rPr lang="en-US" dirty="0"/>
              <a:t>Or why not use just a shared encryption function?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7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791200" y="2128944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652944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3600" y="2281344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1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3043344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2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2662344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24200" y="2325794"/>
            <a:ext cx="243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c   </a:t>
            </a:r>
          </a:p>
          <a:p>
            <a:pPr algn="ctr"/>
            <a:r>
              <a:rPr lang="en-US" sz="1800">
                <a:cs typeface="Arial" charset="0"/>
              </a:rPr>
              <a:t>insecure  channel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478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29400" y="4414944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352800" y="1062144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572000" y="1671744"/>
            <a:ext cx="0" cy="990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81200" y="3133832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3119544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215398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SKE with Secure channel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44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2116050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8" name="AutoShape 6"/>
          <p:cNvCxnSpPr>
            <a:cxnSpLocks noChangeShapeType="1"/>
            <a:stCxn id="6" idx="0"/>
            <a:endCxn id="7" idx="2"/>
          </p:cNvCxnSpPr>
          <p:nvPr/>
        </p:nvCxnSpPr>
        <p:spPr bwMode="auto">
          <a:xfrm flipV="1">
            <a:off x="19812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791200" y="3335250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43600" y="4859250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43600" y="3487650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2" name="AutoShape 10"/>
          <p:cNvCxnSpPr>
            <a:cxnSpLocks noChangeShapeType="1"/>
            <a:stCxn id="11" idx="2"/>
            <a:endCxn id="10" idx="0"/>
          </p:cNvCxnSpPr>
          <p:nvPr/>
        </p:nvCxnSpPr>
        <p:spPr bwMode="auto">
          <a:xfrm>
            <a:off x="7162800" y="42496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1"/>
          <p:cNvCxnSpPr>
            <a:cxnSpLocks noChangeShapeType="1"/>
            <a:stCxn id="7" idx="3"/>
            <a:endCxn id="11" idx="1"/>
          </p:cNvCxnSpPr>
          <p:nvPr/>
        </p:nvCxnSpPr>
        <p:spPr bwMode="auto">
          <a:xfrm>
            <a:off x="3200400" y="3868650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35321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cs typeface="Arial" charset="0"/>
              </a:rPr>
              <a:t>        c 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4478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629400" y="56212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352800" y="1125450"/>
            <a:ext cx="2438400" cy="6096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572000" y="1735050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62000" y="2268450"/>
            <a:ext cx="2438400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20" name="AutoShape 18"/>
          <p:cNvCxnSpPr>
            <a:cxnSpLocks noChangeShapeType="1"/>
            <a:stCxn id="19" idx="2"/>
          </p:cNvCxnSpPr>
          <p:nvPr/>
        </p:nvCxnSpPr>
        <p:spPr bwMode="auto">
          <a:xfrm>
            <a:off x="1981200" y="2878050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81200" y="2968538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9812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162800" y="4402050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4" name="AutoShape 22"/>
          <p:cNvCxnSpPr>
            <a:cxnSpLocks noChangeShapeType="1"/>
            <a:stCxn id="19" idx="3"/>
            <a:endCxn id="9" idx="0"/>
          </p:cNvCxnSpPr>
          <p:nvPr/>
        </p:nvCxnSpPr>
        <p:spPr bwMode="auto">
          <a:xfrm>
            <a:off x="3200400" y="2573250"/>
            <a:ext cx="3962400" cy="762000"/>
          </a:xfrm>
          <a:prstGeom prst="bentConnector2">
            <a:avLst/>
          </a:prstGeom>
          <a:noFill/>
          <a:ln w="19050">
            <a:solidFill>
              <a:srgbClr val="FF3C2D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581400" y="2192250"/>
            <a:ext cx="347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d                   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71040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with Insecure Channel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45</a:t>
            </a:fld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264333"/>
            <a:ext cx="2743200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Plaintext source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Encryption</a:t>
            </a:r>
          </a:p>
          <a:p>
            <a:pPr algn="ctr" eaLnBrk="0" hangingPunct="0"/>
            <a:r>
              <a:rPr lang="en-US"/>
              <a:t>E</a:t>
            </a:r>
            <a:r>
              <a:rPr lang="en-US" baseline="-25000"/>
              <a:t>e</a:t>
            </a:r>
            <a:r>
              <a:rPr lang="en-US"/>
              <a:t>(m) = c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2"/>
          </p:cNvCxnSpPr>
          <p:nvPr/>
        </p:nvCxnSpPr>
        <p:spPr bwMode="auto">
          <a:xfrm flipV="1">
            <a:off x="19812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91200" y="2045133"/>
            <a:ext cx="2743200" cy="350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4788333"/>
            <a:ext cx="24384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destination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34167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Decryption</a:t>
            </a:r>
          </a:p>
          <a:p>
            <a:pPr algn="ctr" eaLnBrk="0" hangingPunct="0"/>
            <a:r>
              <a:rPr lang="en-US"/>
              <a:t>D</a:t>
            </a:r>
            <a:r>
              <a:rPr lang="en-US" baseline="-25000"/>
              <a:t>d</a:t>
            </a:r>
            <a:r>
              <a:rPr lang="en-US"/>
              <a:t>(c) = m</a:t>
            </a:r>
          </a:p>
        </p:txBody>
      </p:sp>
      <p:cxnSp>
        <p:nvCxnSpPr>
          <p:cNvPr id="11" name="AutoShape 10"/>
          <p:cNvCxnSpPr>
            <a:cxnSpLocks noChangeShapeType="1"/>
            <a:stCxn id="10" idx="2"/>
            <a:endCxn id="9" idx="0"/>
          </p:cNvCxnSpPr>
          <p:nvPr/>
        </p:nvCxnSpPr>
        <p:spPr bwMode="auto">
          <a:xfrm>
            <a:off x="7162800" y="41787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1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00400" y="3797733"/>
            <a:ext cx="2743200" cy="0"/>
          </a:xfrm>
          <a:prstGeom prst="straightConnector1">
            <a:avLst/>
          </a:prstGeom>
          <a:noFill/>
          <a:ln w="28575">
            <a:solidFill>
              <a:srgbClr val="5F5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59175" y="346118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    c</a:t>
            </a:r>
          </a:p>
          <a:p>
            <a:r>
              <a:rPr lang="en-US" sz="1800">
                <a:cs typeface="Arial" charset="0"/>
              </a:rPr>
              <a:t>Insecure channel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4478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Alice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629400" y="555033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Bob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52800" y="902133"/>
            <a:ext cx="2438400" cy="762000"/>
          </a:xfrm>
          <a:prstGeom prst="rect">
            <a:avLst/>
          </a:prstGeom>
          <a:solidFill>
            <a:srgbClr val="FF3C2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Passive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Adversary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572000" y="1664133"/>
            <a:ext cx="0" cy="2133600"/>
          </a:xfrm>
          <a:prstGeom prst="line">
            <a:avLst/>
          </a:prstGeom>
          <a:noFill/>
          <a:ln w="28575">
            <a:solidFill>
              <a:srgbClr val="5F5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943600" y="2197533"/>
            <a:ext cx="24384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Key source</a:t>
            </a:r>
          </a:p>
        </p:txBody>
      </p:sp>
      <p:cxnSp>
        <p:nvCxnSpPr>
          <p:cNvPr id="19" name="AutoShape 18"/>
          <p:cNvCxnSpPr>
            <a:cxnSpLocks noChangeShapeType="1"/>
            <a:stCxn id="18" idx="2"/>
          </p:cNvCxnSpPr>
          <p:nvPr/>
        </p:nvCxnSpPr>
        <p:spPr bwMode="auto">
          <a:xfrm>
            <a:off x="7162800" y="2807133"/>
            <a:ext cx="0" cy="609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7162800" y="2897621"/>
            <a:ext cx="40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d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19812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162800" y="4331133"/>
            <a:ext cx="40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m</a:t>
            </a:r>
          </a:p>
        </p:txBody>
      </p:sp>
      <p:cxnSp>
        <p:nvCxnSpPr>
          <p:cNvPr id="23" name="AutoShape 22"/>
          <p:cNvCxnSpPr>
            <a:cxnSpLocks noChangeShapeType="1"/>
            <a:stCxn id="18" idx="1"/>
            <a:endCxn id="6" idx="0"/>
          </p:cNvCxnSpPr>
          <p:nvPr/>
        </p:nvCxnSpPr>
        <p:spPr bwMode="auto">
          <a:xfrm rot="10800000" flipV="1">
            <a:off x="1981200" y="2502333"/>
            <a:ext cx="3962400" cy="914400"/>
          </a:xfrm>
          <a:prstGeom prst="bentConnector2">
            <a:avLst/>
          </a:prstGeom>
          <a:noFill/>
          <a:ln w="28575">
            <a:solidFill>
              <a:srgbClr val="5F5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981200" y="2121333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cs typeface="Arial" charset="0"/>
              </a:rPr>
              <a:t>e    Insecure channel</a:t>
            </a:r>
          </a:p>
        </p:txBody>
      </p:sp>
    </p:spTree>
    <p:extLst>
      <p:ext uri="{BB962C8B-B14F-4D97-AF65-F5344CB8AC3E}">
        <p14:creationId xmlns:p14="http://schemas.microsoft.com/office/powerpoint/2010/main" val="2431714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Key should be authentic!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 descr="j0089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126206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195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302375" y="3011488"/>
            <a:ext cx="2613025" cy="1903412"/>
          </a:xfrm>
          <a:prstGeom prst="rect">
            <a:avLst/>
          </a:prstGeom>
        </p:spPr>
      </p:pic>
      <p:pic>
        <p:nvPicPr>
          <p:cNvPr id="6" name="Picture 5" descr="j013903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127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1947863" y="4359275"/>
            <a:ext cx="46053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79888" y="3962400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endParaRPr lang="en-US" sz="1800" smtClean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5334000" y="2438400"/>
            <a:ext cx="1752600" cy="990600"/>
            <a:chOff x="3408" y="1478"/>
            <a:chExt cx="816" cy="488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 flipV="1">
              <a:off x="3408" y="1478"/>
              <a:ext cx="816" cy="488"/>
            </a:xfrm>
            <a:prstGeom prst="line">
              <a:avLst/>
            </a:prstGeom>
            <a:noFill/>
            <a:ln w="19050">
              <a:solidFill>
                <a:srgbClr val="1F497D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710" y="1505"/>
              <a:ext cx="152" cy="19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endParaRPr lang="en-US" sz="1800" dirty="0" smtClean="0"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946275" y="4662488"/>
            <a:ext cx="4683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62400" y="4662488"/>
            <a:ext cx="763588" cy="366712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1752600" y="2438400"/>
            <a:ext cx="2090738" cy="1200150"/>
            <a:chOff x="1131" y="1536"/>
            <a:chExt cx="1557" cy="660"/>
          </a:xfrm>
        </p:grpSpPr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131" y="1536"/>
              <a:ext cx="1557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691" y="1592"/>
              <a:ext cx="270" cy="20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1905000" y="2819400"/>
            <a:ext cx="1981200" cy="1143000"/>
            <a:chOff x="1131" y="1776"/>
            <a:chExt cx="1603" cy="660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1131" y="1776"/>
              <a:ext cx="1603" cy="66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713" y="2140"/>
              <a:ext cx="646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20000"/>
                </a:spcBef>
                <a:defRPr/>
              </a:pP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</a:t>
              </a:r>
              <a:r>
                <a:rPr lang="ja-JP" altLang="en-US" sz="1800" baseline="-250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’</a:t>
              </a:r>
              <a:r>
                <a:rPr lang="en-US" sz="180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(m)</a:t>
              </a:r>
              <a:endParaRPr lang="en-US" sz="1800" smtClean="0">
                <a:solidFill>
                  <a:srgbClr val="333399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</p:grp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5257800" y="2778125"/>
            <a:ext cx="1676400" cy="955675"/>
          </a:xfrm>
          <a:prstGeom prst="line">
            <a:avLst/>
          </a:prstGeom>
          <a:noFill/>
          <a:ln w="19050">
            <a:solidFill>
              <a:srgbClr val="1F497D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507038" y="3244850"/>
            <a:ext cx="763587" cy="36671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baseline="-250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180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(m)</a:t>
            </a:r>
            <a:endParaRPr lang="en-US" sz="1800" smtClean="0">
              <a:solidFill>
                <a:srgbClr val="333399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74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Hash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hash function is a function </a:t>
            </a:r>
            <a:r>
              <a:rPr lang="en-US" dirty="0" smtClean="0"/>
              <a:t>h satisfying</a:t>
            </a:r>
            <a:endParaRPr lang="en-US" dirty="0"/>
          </a:p>
          <a:p>
            <a:pPr lvl="1"/>
            <a:r>
              <a:rPr lang="en-US" dirty="0" smtClean="0"/>
              <a:t>h:{0, 1}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{0, 1}</a:t>
            </a:r>
            <a:r>
              <a:rPr lang="en-US" baseline="30000" dirty="0" smtClean="0">
                <a:sym typeface="Wingdings"/>
              </a:rPr>
              <a:t>k 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(Compression)</a:t>
            </a:r>
            <a:endParaRPr lang="en-US" baseline="30000" dirty="0" smtClean="0">
              <a:solidFill>
                <a:srgbClr val="3366FF"/>
              </a:solidFill>
              <a:sym typeface="Wingdings"/>
            </a:endParaRPr>
          </a:p>
          <a:p>
            <a:r>
              <a:rPr lang="en-US" dirty="0" smtClean="0"/>
              <a:t>A cryptographic hash function is a hash function satisfying</a:t>
            </a:r>
          </a:p>
          <a:p>
            <a:pPr lvl="1"/>
            <a:r>
              <a:rPr lang="en-US" dirty="0" smtClean="0"/>
              <a:t>It is easy to compute y=h(x) </a:t>
            </a:r>
            <a:r>
              <a:rPr lang="en-US" dirty="0" smtClean="0">
                <a:solidFill>
                  <a:srgbClr val="3366FF"/>
                </a:solidFill>
              </a:rPr>
              <a:t>(ease of computation)</a:t>
            </a:r>
          </a:p>
          <a:p>
            <a:pPr lvl="1"/>
            <a:r>
              <a:rPr lang="en-US" dirty="0" smtClean="0"/>
              <a:t>For a given y, it is hard to find x’ such that h(x’)=y.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onewayness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It is hard to find x and x’ such that h(x)=h(x’) </a:t>
            </a:r>
            <a:r>
              <a:rPr lang="en-US" dirty="0" smtClean="0">
                <a:solidFill>
                  <a:srgbClr val="3366FF"/>
                </a:solidFill>
              </a:rPr>
              <a:t>(collision resistance)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Examples</a:t>
            </a:r>
            <a:r>
              <a:rPr lang="en-US" dirty="0"/>
              <a:t>: SHA-1, MD-5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6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Yongdae</a:t>
            </a:r>
            <a:r>
              <a:rPr lang="en-US" dirty="0" smtClean="0"/>
              <a:t> Kim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email: </a:t>
            </a:r>
            <a:r>
              <a:rPr lang="en-US" sz="2300" dirty="0" smtClean="0">
                <a:latin typeface="Courier New"/>
                <a:cs typeface="Courier New"/>
                <a:hlinkClick r:id="rId2"/>
              </a:rPr>
              <a:t>yongdaek@kaist.ac.kr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Home: </a:t>
            </a:r>
            <a:r>
              <a:rPr lang="en-US" sz="2300" dirty="0" smtClean="0">
                <a:latin typeface="Courier New"/>
                <a:cs typeface="Courier New"/>
                <a:hlinkClick r:id="rId3"/>
              </a:rPr>
              <a:t>http://syssec.kaist.ac.kr/~yongdaek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Facebook: </a:t>
            </a:r>
            <a:r>
              <a:rPr lang="en-US" sz="2300" dirty="0" smtClean="0">
                <a:latin typeface="Courier New"/>
                <a:cs typeface="Courier New"/>
                <a:hlinkClick r:id="rId4"/>
              </a:rPr>
              <a:t>https://www.facebook.com/y0ngdaek</a:t>
            </a:r>
            <a:endParaRPr lang="en-US" sz="2300" dirty="0" smtClean="0">
              <a:latin typeface="Courier New"/>
              <a:cs typeface="Courier New"/>
            </a:endParaRP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Twitter: </a:t>
            </a:r>
            <a:r>
              <a:rPr lang="en-US" sz="2300" dirty="0" smtClean="0">
                <a:latin typeface="Courier New"/>
                <a:cs typeface="Courier New"/>
                <a:hlinkClick r:id="rId5"/>
              </a:rPr>
              <a:t>https://twitter.com/yongdaek</a:t>
            </a:r>
            <a:r>
              <a:rPr lang="en-US" sz="2300" dirty="0" smtClean="0">
                <a:latin typeface="Courier New"/>
                <a:cs typeface="Courier New"/>
              </a:rPr>
              <a:t> </a:t>
            </a:r>
          </a:p>
          <a:p>
            <a:pPr lvl="1"/>
            <a:r>
              <a:rPr lang="en-US" sz="2300" dirty="0" smtClean="0">
                <a:latin typeface="Courier New"/>
                <a:cs typeface="Courier New"/>
              </a:rPr>
              <a:t>Google “Yongdae Kim”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7B82-E077-C343-B58A-DF238AFF07F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4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Class web page, e-mail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hlinkClick r:id="rId3"/>
              </a:rPr>
              <a:t>http://security101.kr</a:t>
            </a:r>
            <a:r>
              <a:rPr lang="en-US"/>
              <a:t>  </a:t>
            </a:r>
          </a:p>
          <a:p>
            <a:pPr lvl="1" eaLnBrk="1" hangingPunct="1"/>
            <a:r>
              <a:rPr lang="en-US"/>
              <a:t>Read the page </a:t>
            </a:r>
            <a:r>
              <a:rPr lang="en-US">
                <a:solidFill>
                  <a:srgbClr val="FF0000"/>
                </a:solidFill>
              </a:rPr>
              <a:t>carefully</a:t>
            </a:r>
            <a:r>
              <a:rPr lang="en-US"/>
              <a:t> and </a:t>
            </a:r>
            <a:r>
              <a:rPr lang="en-US">
                <a:solidFill>
                  <a:srgbClr val="FF0000"/>
                </a:solidFill>
              </a:rPr>
              <a:t>regularly</a:t>
            </a:r>
            <a:r>
              <a:rPr lang="en-US"/>
              <a:t>!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Read the Syllabus carefully.</a:t>
            </a:r>
          </a:p>
          <a:p>
            <a:pPr lvl="1" eaLnBrk="1" hangingPunct="1"/>
            <a:r>
              <a:rPr lang="en-US"/>
              <a:t>Check calendar.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E-mail policy</a:t>
            </a:r>
          </a:p>
          <a:p>
            <a:pPr lvl="1" eaLnBrk="1" hangingPunct="1"/>
            <a:r>
              <a:rPr lang="en-US"/>
              <a:t>Include [ee515] or [is523] in the subject of your e-mail</a:t>
            </a:r>
          </a:p>
        </p:txBody>
      </p:sp>
    </p:spTree>
    <p:extLst>
      <p:ext uri="{BB962C8B-B14F-4D97-AF65-F5344CB8AC3E}">
        <p14:creationId xmlns:p14="http://schemas.microsoft.com/office/powerpoint/2010/main" val="334133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Textbook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Required: Papers!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Optional</a:t>
            </a:r>
          </a:p>
          <a:p>
            <a:pPr lvl="1" eaLnBrk="1" hangingPunct="1"/>
            <a:r>
              <a:rPr lang="en-US"/>
              <a:t>Handbook of Applied Cryptography by Alfred J. Menezes, Paul C. Van Oorschot, Scott A. Vanstone (Editor), CRC Press, ISBN 0849385237, (October 16, 1996) Available on-line at </a:t>
            </a:r>
            <a:r>
              <a:rPr lang="en-US">
                <a:hlinkClick r:id="rId3"/>
              </a:rPr>
              <a:t>http://www.cacr.math.uwaterloo.ca/hac/</a:t>
            </a:r>
            <a:r>
              <a:rPr lang="en-US"/>
              <a:t> </a:t>
            </a:r>
          </a:p>
          <a:p>
            <a:pPr lvl="1" eaLnBrk="1" hangingPunct="1"/>
            <a:r>
              <a:rPr lang="en-US"/>
              <a:t>Security Engineering by Ross Anderson, Available at </a:t>
            </a:r>
            <a:r>
              <a:rPr lang="en-US">
                <a:hlinkClick r:id="rId4"/>
              </a:rPr>
              <a:t>http://www.cl.cam.ac.uk/~rja14/book.html</a:t>
            </a:r>
            <a:r>
              <a:rPr lang="en-US"/>
              <a:t>. 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7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Overview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To discover new attacks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main objective of this course is to learn how to think like an adversary. </a:t>
            </a:r>
          </a:p>
          <a:p>
            <a:pPr eaLnBrk="1" hangingPunct="1"/>
            <a:r>
              <a:rPr lang="en-US" sz="2800" dirty="0" smtClean="0"/>
              <a:t>Review </a:t>
            </a:r>
            <a:r>
              <a:rPr lang="en-US" sz="2800" dirty="0"/>
              <a:t>various ingenuous attacks and discuss why and how such attacks were possible. </a:t>
            </a:r>
          </a:p>
          <a:p>
            <a:pPr eaLnBrk="1" hangingPunct="1"/>
            <a:r>
              <a:rPr lang="en-US" sz="2800" dirty="0" smtClean="0"/>
              <a:t>Students </a:t>
            </a:r>
            <a:r>
              <a:rPr lang="en-US" sz="2800" dirty="0"/>
              <a:t>who take this course will be able to analyze security of the practical systems 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554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Course Content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46482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Overview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Introduction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Attack Model, Security Economics, Legal Issues, </a:t>
            </a:r>
            <a:r>
              <a:rPr lang="en-US" sz="2000" dirty="0" smtClean="0"/>
              <a:t>Ethics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Cryptography and Key Management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Frequent </a:t>
            </a:r>
            <a:r>
              <a:rPr lang="en-US" sz="2400" dirty="0"/>
              <a:t>mistakes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User Interface and Psychological Failures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Software Engineering Failures and Malpractices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6482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Case Studies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Embedded Device Security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Automobiles and </a:t>
            </a:r>
            <a:r>
              <a:rPr lang="en-US" sz="2000" dirty="0" err="1"/>
              <a:t>IoT</a:t>
            </a:r>
            <a:r>
              <a:rPr lang="en-US" sz="2000" dirty="0"/>
              <a:t> Security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Internet Protocols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RF Security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Low Level Attacks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Cellular </a:t>
            </a:r>
            <a:r>
              <a:rPr lang="en-US" sz="2000" dirty="0"/>
              <a:t>Network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Cryptographic </a:t>
            </a:r>
            <a:r>
              <a:rPr lang="en-US" sz="2000" dirty="0"/>
              <a:t>Failures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Sensing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Critical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Medical </a:t>
            </a:r>
            <a:r>
              <a:rPr lang="en-US" sz="2000" dirty="0"/>
              <a:t>Device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</a:t>
            </a:r>
            <a:r>
              <a:rPr lang="en-US" sz="2000" dirty="0" smtClean="0"/>
              <a:t>-</a:t>
            </a:r>
            <a:r>
              <a:rPr lang="en-US" sz="2000" dirty="0" err="1" smtClean="0"/>
              <a:t>anonymization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Air-gapped Networks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Machine Learning Security</a:t>
            </a:r>
            <a:endParaRPr lang="en-US" sz="20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438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Evaluation (IMPORTANT!)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dirty="0" smtClean="0"/>
              <a:t>Lecture (20%)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Reading </a:t>
            </a:r>
            <a:r>
              <a:rPr lang="en-US" dirty="0"/>
              <a:t>Report </a:t>
            </a:r>
            <a:r>
              <a:rPr lang="en-US" dirty="0" smtClean="0"/>
              <a:t>(18 </a:t>
            </a:r>
            <a:r>
              <a:rPr lang="en-US" dirty="0"/>
              <a:t>x </a:t>
            </a:r>
            <a:r>
              <a:rPr lang="en-US" dirty="0" smtClean="0"/>
              <a:t>2.5% </a:t>
            </a:r>
            <a:r>
              <a:rPr lang="en-US" dirty="0"/>
              <a:t>= </a:t>
            </a:r>
            <a:r>
              <a:rPr lang="en-US" dirty="0" smtClean="0"/>
              <a:t>45%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Project </a:t>
            </a:r>
            <a:r>
              <a:rPr lang="en-US" dirty="0" smtClean="0"/>
              <a:t>(</a:t>
            </a:r>
            <a:r>
              <a:rPr lang="en-US" dirty="0" smtClean="0"/>
              <a:t>35%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91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151735</TotalTime>
  <Words>2504</Words>
  <Application>Microsoft Macintosh PowerPoint</Application>
  <PresentationFormat>On-screen Show (4:3)</PresentationFormat>
  <Paragraphs>587</Paragraphs>
  <Slides>49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Image</vt:lpstr>
      <vt:lpstr>EE515/IS523  Think Like an Adversary Lecture 1 Introduction</vt:lpstr>
      <vt:lpstr>Offense vs. Defense</vt:lpstr>
      <vt:lpstr>Instructor, TA, Office Hours</vt:lpstr>
      <vt:lpstr>PowerPoint Presentation</vt:lpstr>
      <vt:lpstr>Class web page, e-mail</vt:lpstr>
      <vt:lpstr>Textbook</vt:lpstr>
      <vt:lpstr>Overview</vt:lpstr>
      <vt:lpstr>Course Content</vt:lpstr>
      <vt:lpstr>Evaluation (IMPORTANT!)</vt:lpstr>
      <vt:lpstr>Group Projects</vt:lpstr>
      <vt:lpstr>Grading</vt:lpstr>
      <vt:lpstr>And…</vt:lpstr>
      <vt:lpstr>PowerPoint Presentation</vt:lpstr>
      <vt:lpstr>Security Engineering</vt:lpstr>
      <vt:lpstr>TSA Body Scanner</vt:lpstr>
      <vt:lpstr>Design Hierarchy</vt:lpstr>
      <vt:lpstr>Goals: Confidentiality</vt:lpstr>
      <vt:lpstr>Goals: Integrity</vt:lpstr>
      <vt:lpstr>Goals: Availability</vt:lpstr>
      <vt:lpstr>Goals: Accountability</vt:lpstr>
      <vt:lpstr>Goals: Dependability</vt:lpstr>
      <vt:lpstr>Interacting Goals</vt:lpstr>
      <vt:lpstr>Threat Model</vt:lpstr>
      <vt:lpstr>Terminologies</vt:lpstr>
      <vt:lpstr>Security Engineering</vt:lpstr>
      <vt:lpstr>Reading Report (Precise and Concise)</vt:lpstr>
      <vt:lpstr>Who are the attackers?</vt:lpstr>
      <vt:lpstr>State-Sponsored Attackers</vt:lpstr>
      <vt:lpstr>Hacktivists</vt:lpstr>
      <vt:lpstr>Security Researchers</vt:lpstr>
      <vt:lpstr>Rules of Thumb</vt:lpstr>
      <vt:lpstr>Security &amp; Risk</vt:lpstr>
      <vt:lpstr>Risk Reduction</vt:lpstr>
      <vt:lpstr>Bug Bounty Program</vt:lpstr>
      <vt:lpstr>Nations as a Bug Buyer</vt:lpstr>
      <vt:lpstr>Sony vs. Hackers</vt:lpstr>
      <vt:lpstr>Patco Construction vs. Ocean Bank</vt:lpstr>
      <vt:lpstr>Auction vs. Customers</vt:lpstr>
      <vt:lpstr>법이 강해서 오히려 정보보안이 약화되는 딜레마</vt:lpstr>
      <vt:lpstr>Basic Cryptography</vt:lpstr>
      <vt:lpstr>The Main Players</vt:lpstr>
      <vt:lpstr>Attacks</vt:lpstr>
      <vt:lpstr>Taxonomy of Attacks</vt:lpstr>
      <vt:lpstr>Encryption</vt:lpstr>
      <vt:lpstr>SKE with Secure channel</vt:lpstr>
      <vt:lpstr>PKE with Insecure Channel</vt:lpstr>
      <vt:lpstr>Public Key should be authentic!</vt:lpstr>
      <vt:lpstr>Hash Function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YongdaeKim</dc:creator>
  <cp:lastModifiedBy>admin</cp:lastModifiedBy>
  <cp:revision>270</cp:revision>
  <cp:lastPrinted>2015-04-02T08:05:41Z</cp:lastPrinted>
  <dcterms:created xsi:type="dcterms:W3CDTF">2013-04-28T10:23:19Z</dcterms:created>
  <dcterms:modified xsi:type="dcterms:W3CDTF">2016-08-31T12:38:34Z</dcterms:modified>
</cp:coreProperties>
</file>