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08" r:id="rId2"/>
    <p:sldId id="766" r:id="rId3"/>
    <p:sldId id="818" r:id="rId4"/>
    <p:sldId id="819" r:id="rId5"/>
    <p:sldId id="820" r:id="rId6"/>
    <p:sldId id="821" r:id="rId7"/>
    <p:sldId id="822" r:id="rId8"/>
    <p:sldId id="823" r:id="rId9"/>
    <p:sldId id="824" r:id="rId10"/>
    <p:sldId id="825" r:id="rId11"/>
    <p:sldId id="826" r:id="rId12"/>
    <p:sldId id="827" r:id="rId13"/>
    <p:sldId id="838" r:id="rId14"/>
    <p:sldId id="829" r:id="rId15"/>
    <p:sldId id="830" r:id="rId16"/>
    <p:sldId id="831" r:id="rId17"/>
    <p:sldId id="832" r:id="rId18"/>
    <p:sldId id="833" r:id="rId19"/>
    <p:sldId id="834" r:id="rId20"/>
    <p:sldId id="835" r:id="rId21"/>
    <p:sldId id="836" r:id="rId22"/>
    <p:sldId id="837" r:id="rId23"/>
    <p:sldId id="839" r:id="rId24"/>
    <p:sldId id="840" r:id="rId25"/>
    <p:sldId id="841" r:id="rId26"/>
    <p:sldId id="842" r:id="rId27"/>
    <p:sldId id="843" r:id="rId28"/>
    <p:sldId id="844" r:id="rId29"/>
    <p:sldId id="845" r:id="rId30"/>
    <p:sldId id="498" r:id="rId3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F497D"/>
    <a:srgbClr val="FF6FCF"/>
    <a:srgbClr val="FF66FF"/>
    <a:srgbClr val="FF0080"/>
    <a:srgbClr val="0000FF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06" autoAdjust="0"/>
    <p:restoredTop sz="99479" autoAdjust="0"/>
  </p:normalViewPr>
  <p:slideViewPr>
    <p:cSldViewPr snapToGrid="0" snapToObjects="1">
      <p:cViewPr varScale="1">
        <p:scale>
          <a:sx n="85" d="100"/>
          <a:sy n="85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8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C8CF4-276F-0541-B68E-BB0DF286C7BF}" type="datetimeFigureOut">
              <a:rPr lang="en-US" smtClean="0"/>
              <a:t>15. 9. 7.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C73F1-F9C1-DE45-9CAB-EEA2493D3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389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4E81-6311-5D40-BC21-F5FD1D866139}" type="datetimeFigureOut">
              <a:rPr lang="en-US" smtClean="0"/>
              <a:t>15. 9. 7.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148AD-7C93-5045-B6A1-0133E98D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86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E2DE48-637B-E741-8665-12F780CD9533}" type="slidenum">
              <a:rPr lang="en-US" sz="1100"/>
              <a:pPr eaLnBrk="1" hangingPunct="1"/>
              <a:t>1</a:t>
            </a:fld>
            <a:endParaRPr lang="en-US" sz="1100"/>
          </a:p>
        </p:txBody>
      </p:sp>
      <p:sp>
        <p:nvSpPr>
          <p:cNvPr id="122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7762F3-6AFE-3841-A5E3-704C43CC26B1}" type="slidenum">
              <a:rPr lang="en-US" sz="1100">
                <a:cs typeface="Arial" charset="0"/>
              </a:rPr>
              <a:pPr eaLnBrk="1" hangingPunct="1"/>
              <a:t>19</a:t>
            </a:fld>
            <a:endParaRPr lang="en-US" sz="1100"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84DA25-651D-3846-804F-7CCBBC7E0099}" type="slidenum">
              <a:rPr lang="en-US" sz="1100">
                <a:cs typeface="Arial" charset="0"/>
              </a:rPr>
              <a:pPr eaLnBrk="1" hangingPunct="1"/>
              <a:t>20</a:t>
            </a:fld>
            <a:endParaRPr lang="en-US" sz="1100">
              <a:cs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66314F-6191-AB49-8F5D-9C7B5E6FB976}" type="slidenum">
              <a:rPr lang="en-US" sz="1100">
                <a:cs typeface="Arial" charset="0"/>
              </a:rPr>
              <a:pPr eaLnBrk="1" hangingPunct="1"/>
              <a:t>21</a:t>
            </a:fld>
            <a:endParaRPr lang="en-US" sz="1100">
              <a:cs typeface="Arial" charset="0"/>
            </a:endParaRPr>
          </a:p>
        </p:txBody>
      </p:sp>
      <p:sp>
        <p:nvSpPr>
          <p:cNvPr id="593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859017-E16D-DE43-988C-D0B6FC28C09B}" type="slidenum">
              <a:rPr lang="en-US" sz="1100">
                <a:cs typeface="Arial" charset="0"/>
              </a:rPr>
              <a:pPr eaLnBrk="1" hangingPunct="1"/>
              <a:t>22</a:t>
            </a:fld>
            <a:endParaRPr lang="en-US" sz="1100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3FEDFD-F757-8349-9078-AC5CD1FFB65A}" type="slidenum">
              <a:rPr lang="en-US" sz="1100">
                <a:cs typeface="Arial" charset="0"/>
              </a:rPr>
              <a:pPr eaLnBrk="1" hangingPunct="1"/>
              <a:t>23</a:t>
            </a:fld>
            <a:endParaRPr lang="en-US" sz="1100">
              <a:cs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D65783-D3D2-1C4A-A54B-401C4FE0B45A}" type="slidenum">
              <a:rPr lang="en-US" sz="1100">
                <a:cs typeface="Arial" charset="0"/>
              </a:rPr>
              <a:pPr eaLnBrk="1" hangingPunct="1"/>
              <a:t>24</a:t>
            </a:fld>
            <a:endParaRPr lang="en-US" sz="1100">
              <a:cs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444335-33B6-A043-A4F2-0837F78B23BA}" type="slidenum">
              <a:rPr lang="en-US" sz="1100">
                <a:cs typeface="Arial" charset="0"/>
              </a:rPr>
              <a:pPr eaLnBrk="1" hangingPunct="1"/>
              <a:t>25</a:t>
            </a:fld>
            <a:endParaRPr lang="en-US" sz="1100">
              <a:cs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02249C-15C0-8142-B9DE-17E760659CF1}" type="slidenum">
              <a:rPr lang="en-US" sz="1100">
                <a:cs typeface="Arial" charset="0"/>
              </a:rPr>
              <a:pPr eaLnBrk="1" hangingPunct="1"/>
              <a:t>26</a:t>
            </a:fld>
            <a:endParaRPr lang="en-US" sz="1100"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9FD294-0079-A840-9213-9DB7A5AA37AE}" type="slidenum">
              <a:rPr lang="en-US" sz="1100">
                <a:cs typeface="Arial" charset="0"/>
              </a:rPr>
              <a:pPr eaLnBrk="1" hangingPunct="1"/>
              <a:t>28</a:t>
            </a:fld>
            <a:endParaRPr lang="en-US" sz="1100">
              <a:cs typeface="Arial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77A1D2-9E1F-FA48-9E98-253347864788}" type="slidenum">
              <a:rPr lang="en-US" sz="1100">
                <a:cs typeface="Arial" charset="0"/>
              </a:rPr>
              <a:pPr eaLnBrk="1" hangingPunct="1"/>
              <a:t>9</a:t>
            </a:fld>
            <a:endParaRPr lang="en-US" sz="110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D8EE13-D732-7846-8E5D-65FD00A08030}" type="slidenum">
              <a:rPr lang="en-US" sz="1100">
                <a:cs typeface="Arial" charset="0"/>
              </a:rPr>
              <a:pPr eaLnBrk="1" hangingPunct="1"/>
              <a:t>10</a:t>
            </a:fld>
            <a:endParaRPr lang="en-US" sz="1100"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E5712D-8A38-4644-8B80-6D3525142A75}" type="slidenum">
              <a:rPr lang="en-US" sz="1100">
                <a:cs typeface="Arial" charset="0"/>
              </a:rPr>
              <a:pPr eaLnBrk="1" hangingPunct="1"/>
              <a:t>13</a:t>
            </a:fld>
            <a:endParaRPr lang="en-US" sz="1100">
              <a:cs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solidFill>
            <a:srgbClr val="FFFFFF"/>
          </a:solidFill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cs typeface="ＭＳ Ｐゴシック" charset="0"/>
              </a:rPr>
              <a:t>An entity A should obtain a public and private key.  A should select an element </a:t>
            </a:r>
            <a:r>
              <a:rPr lang="en-US" i="1">
                <a:cs typeface="ＭＳ Ｐゴシック" charset="0"/>
              </a:rPr>
              <a:t>k </a:t>
            </a:r>
            <a:r>
              <a:rPr lang="en-US">
                <a:cs typeface="ＭＳ Ｐゴシック" charset="0"/>
              </a:rPr>
              <a:t>if the algorithm is randomized.  Compute h(m) mapping m to the hash value space and apply the signing algorithm using A</a:t>
            </a:r>
            <a:r>
              <a:rPr lang="ja-JP" altLang="en-US">
                <a:cs typeface="ＭＳ Ｐゴシック" charset="0"/>
              </a:rPr>
              <a:t>’</a:t>
            </a:r>
            <a:r>
              <a:rPr lang="en-US" altLang="ja-JP">
                <a:cs typeface="ＭＳ Ｐゴシック" charset="0"/>
              </a:rPr>
              <a:t>s private key on this value to obtain s*.</a:t>
            </a:r>
          </a:p>
          <a:p>
            <a:r>
              <a:rPr lang="en-US">
                <a:cs typeface="ＭＳ Ｐゴシック" charset="0"/>
              </a:rPr>
              <a:t>A</a:t>
            </a:r>
            <a:r>
              <a:rPr lang="ja-JP" altLang="en-US">
                <a:cs typeface="ＭＳ Ｐゴシック" charset="0"/>
              </a:rPr>
              <a:t>’</a:t>
            </a:r>
            <a:r>
              <a:rPr lang="en-US" altLang="ja-JP">
                <a:cs typeface="ＭＳ Ｐゴシック" charset="0"/>
              </a:rPr>
              <a:t>s signature for m is s* which are both made available to entities which may wish to verify the signature</a:t>
            </a:r>
          </a:p>
          <a:p>
            <a:endParaRPr lang="en-US">
              <a:cs typeface="ＭＳ Ｐゴシック" charset="0"/>
            </a:endParaRPr>
          </a:p>
          <a:p>
            <a:r>
              <a:rPr lang="en-US">
                <a:cs typeface="ＭＳ Ｐゴシック" charset="0"/>
              </a:rPr>
              <a:t>Verification involves obtaining A</a:t>
            </a:r>
            <a:r>
              <a:rPr lang="ja-JP" altLang="en-US">
                <a:cs typeface="ＭＳ Ｐゴシック" charset="0"/>
              </a:rPr>
              <a:t>’</a:t>
            </a:r>
            <a:r>
              <a:rPr lang="en-US" altLang="ja-JP">
                <a:cs typeface="ＭＳ Ｐゴシック" charset="0"/>
              </a:rPr>
              <a:t>s authentic public key VA, compute h(m) and apply the verification algorithm to h(m) and s*, if this results in true the signature is valid.  If it results in false, the signature is invalid.</a:t>
            </a:r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85E0FC-249C-B947-ADD5-BE8BCFFEF54A}" type="slidenum">
              <a:rPr lang="en-US" sz="1100">
                <a:cs typeface="Arial" charset="0"/>
              </a:rPr>
              <a:pPr eaLnBrk="1" hangingPunct="1"/>
              <a:t>15</a:t>
            </a:fld>
            <a:endParaRPr lang="en-US" sz="1100">
              <a:cs typeface="Arial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50149D-4878-C442-A59C-46D16A3EDFA4}" type="slidenum">
              <a:rPr lang="en-US" sz="1100">
                <a:cs typeface="Arial" charset="0"/>
              </a:rPr>
              <a:pPr eaLnBrk="1" hangingPunct="1"/>
              <a:t>16</a:t>
            </a:fld>
            <a:endParaRPr lang="en-US" sz="1100">
              <a:cs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60A5E6-C649-104A-B444-27821FE5F3B0}" type="slidenum">
              <a:rPr lang="en-US" sz="1100">
                <a:cs typeface="Arial" charset="0"/>
              </a:rPr>
              <a:pPr eaLnBrk="1" hangingPunct="1"/>
              <a:t>17</a:t>
            </a:fld>
            <a:endParaRPr lang="en-US" sz="1100">
              <a:cs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10C5AE-0CB7-054F-A16C-4DF8FC990F14}" type="slidenum">
              <a:rPr lang="en-US" sz="1100">
                <a:cs typeface="Arial" charset="0"/>
              </a:rPr>
              <a:pPr eaLnBrk="1" hangingPunct="1"/>
              <a:t>18</a:t>
            </a:fld>
            <a:endParaRPr lang="en-US" sz="1100">
              <a:cs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823"/>
            <a:ext cx="9144000" cy="24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0158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4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직사각형 9"/>
          <p:cNvSpPr/>
          <p:nvPr userDrawn="1"/>
        </p:nvSpPr>
        <p:spPr>
          <a:xfrm>
            <a:off x="216000" y="836207"/>
            <a:ext cx="8712000" cy="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141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61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22867"/>
            <a:ext cx="4343400" cy="53932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2868"/>
            <a:ext cx="4318000" cy="53932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직사각형 9"/>
          <p:cNvSpPr/>
          <p:nvPr userDrawn="1"/>
        </p:nvSpPr>
        <p:spPr>
          <a:xfrm>
            <a:off x="216000" y="827740"/>
            <a:ext cx="8712000" cy="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141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04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5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7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9800" y="6477000"/>
            <a:ext cx="31242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r>
              <a:rPr lang="en-US"/>
              <a:t>CSci 8271 Spring 2008</a:t>
            </a: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7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vmlDrawing" Target="../drawings/vmlDrawing1.vml"/><Relationship Id="rId9" Type="http://schemas.openxmlformats.org/officeDocument/2006/relationships/image" Target="../media/image2.emf"/><Relationship Id="rId10" Type="http://schemas.openxmlformats.org/officeDocument/2006/relationships/oleObject" Target="../embeddings/oleObject1.bin"/><Relationship Id="rId11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6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39"/>
          <a:stretch/>
        </p:blipFill>
        <p:spPr>
          <a:xfrm>
            <a:off x="0" y="6356349"/>
            <a:ext cx="9180000" cy="5156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2171"/>
            <a:ext cx="8813800" cy="80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7468"/>
            <a:ext cx="8813800" cy="5458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432552"/>
            <a:ext cx="397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F7B82-E077-C343-B58A-DF238AFF07F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81735272"/>
              </p:ext>
            </p:extLst>
          </p:nvPr>
        </p:nvGraphicFramePr>
        <p:xfrm>
          <a:off x="8219306" y="6415620"/>
          <a:ext cx="8620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name="Image" r:id="rId10" imgW="862560" imgH="420480" progId="Photoshop.Image.13">
                  <p:embed/>
                </p:oleObj>
              </mc:Choice>
              <mc:Fallback>
                <p:oleObj name="Image" r:id="rId10" imgW="862560" imgH="420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19306" y="6415620"/>
                        <a:ext cx="862013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119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0000"/>
        <a:buFont typeface="Wingdings" charset="2"/>
        <a:buChar char=""/>
        <a:defRPr sz="36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1pPr>
      <a:lvl2pPr marL="742950" indent="-285750" algn="l" defTabSz="457200" rtl="0" eaLnBrk="1" latinLnBrk="0" hangingPunct="1">
        <a:spcBef>
          <a:spcPct val="20000"/>
        </a:spcBef>
        <a:buSzPct val="70000"/>
        <a:buFont typeface="Arial"/>
        <a:buChar char="▹"/>
        <a:defRPr sz="32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ecurity101.kr" TargetMode="External"/><Relationship Id="rId4" Type="http://schemas.openxmlformats.org/officeDocument/2006/relationships/hyperlink" Target="http://bit.ly/1KVkVbH" TargetMode="External"/><Relationship Id="rId5" Type="http://schemas.openxmlformats.org/officeDocument/2006/relationships/hyperlink" Target="http://bit.ly/1UlgjA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yssec.kaist.ac.kr/~yongdaek" TargetMode="External"/><Relationship Id="rId4" Type="http://schemas.openxmlformats.org/officeDocument/2006/relationships/hyperlink" Target="http://www.facebook.com/y0ngdaek" TargetMode="External"/><Relationship Id="rId5" Type="http://schemas.openxmlformats.org/officeDocument/2006/relationships/hyperlink" Target="https://twitter.com/yongdae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yongdaek@kaist.ac.k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EE515/IS523 </a:t>
            </a:r>
            <a:br>
              <a:rPr lang="en-US" altLang="ko-KR" dirty="0"/>
            </a:br>
            <a:r>
              <a:rPr lang="en-US" altLang="ko-KR" dirty="0"/>
              <a:t>Think Like an Adversary</a:t>
            </a:r>
            <a:br>
              <a:rPr lang="en-US" altLang="ko-KR" dirty="0"/>
            </a:br>
            <a:r>
              <a:rPr lang="en-US" altLang="ko-KR" dirty="0"/>
              <a:t>Lecture </a:t>
            </a:r>
            <a:r>
              <a:rPr lang="en-US" altLang="ko-KR" dirty="0" smtClean="0"/>
              <a:t>3 Crypto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768" y="3815992"/>
            <a:ext cx="9020551" cy="247918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Yongdae</a:t>
            </a:r>
            <a:r>
              <a:rPr lang="en-US" sz="4400" dirty="0" smtClean="0"/>
              <a:t> Kim</a:t>
            </a:r>
          </a:p>
          <a:p>
            <a:r>
              <a:rPr lang="ko-KR" altLang="en-US" sz="4400" dirty="0" smtClean="0"/>
              <a:t>한국과학기술원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28614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Hash function and MAC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 hash function is a function 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compression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ease of computation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Properties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one-way: </a:t>
            </a:r>
            <a:r>
              <a:rPr lang="en-US" sz="1800" dirty="0">
                <a:solidFill>
                  <a:srgbClr val="0000FF"/>
                </a:solidFill>
              </a:rPr>
              <a:t>for a given y, find x</a:t>
            </a:r>
            <a:r>
              <a:rPr lang="ja-JP" altLang="en-US" sz="1800" dirty="0">
                <a:solidFill>
                  <a:srgbClr val="0000FF"/>
                </a:solidFill>
              </a:rPr>
              <a:t>’</a:t>
            </a:r>
            <a:r>
              <a:rPr lang="en-US" altLang="ja-JP" sz="1800" dirty="0">
                <a:solidFill>
                  <a:srgbClr val="0000FF"/>
                </a:solidFill>
              </a:rPr>
              <a:t> such that h(x</a:t>
            </a:r>
            <a:r>
              <a:rPr lang="ja-JP" altLang="en-US" sz="1800" dirty="0">
                <a:solidFill>
                  <a:srgbClr val="0000FF"/>
                </a:solidFill>
              </a:rPr>
              <a:t>’</a:t>
            </a:r>
            <a:r>
              <a:rPr lang="en-US" altLang="ja-JP" sz="1800" dirty="0">
                <a:solidFill>
                  <a:srgbClr val="0000FF"/>
                </a:solidFill>
              </a:rPr>
              <a:t>) = 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collision resistance: </a:t>
            </a:r>
            <a:r>
              <a:rPr lang="en-US" sz="1800" dirty="0">
                <a:solidFill>
                  <a:srgbClr val="0000FF"/>
                </a:solidFill>
              </a:rPr>
              <a:t>find x and x</a:t>
            </a:r>
            <a:r>
              <a:rPr lang="ja-JP" altLang="en-US" sz="1800" dirty="0">
                <a:solidFill>
                  <a:srgbClr val="0000FF"/>
                </a:solidFill>
              </a:rPr>
              <a:t>’</a:t>
            </a:r>
            <a:r>
              <a:rPr lang="en-US" altLang="ja-JP" sz="1800" dirty="0">
                <a:solidFill>
                  <a:srgbClr val="0000FF"/>
                </a:solidFill>
              </a:rPr>
              <a:t> such that h(x) = h(x</a:t>
            </a:r>
            <a:r>
              <a:rPr lang="ja-JP" altLang="en-US" sz="1800" dirty="0">
                <a:solidFill>
                  <a:srgbClr val="0000FF"/>
                </a:solidFill>
              </a:rPr>
              <a:t>’</a:t>
            </a:r>
            <a:r>
              <a:rPr lang="en-US" altLang="ja-JP" sz="1800" dirty="0">
                <a:solidFill>
                  <a:srgbClr val="0000FF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FF"/>
                </a:solidFill>
              </a:rPr>
              <a:t>Examples: SHA-1, MD-5</a:t>
            </a:r>
            <a:endParaRPr lang="en-US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160000"/>
              </a:lnSpc>
            </a:pPr>
            <a:r>
              <a:rPr lang="en-US" sz="2400" dirty="0"/>
              <a:t>MAC (message authentication codes)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both authentication and integrity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MAC is a family of functions </a:t>
            </a:r>
            <a:r>
              <a:rPr lang="en-US" sz="2000" dirty="0" err="1"/>
              <a:t>h</a:t>
            </a:r>
            <a:r>
              <a:rPr lang="en-US" sz="2000" baseline="-25000" dirty="0" err="1"/>
              <a:t>k</a:t>
            </a:r>
            <a:endParaRPr lang="en-US" sz="2000" dirty="0"/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ease of computation (if k is known !!)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compression, x is of arbitrary length, </a:t>
            </a:r>
            <a:r>
              <a:rPr lang="en-US" sz="1800" dirty="0" err="1"/>
              <a:t>h</a:t>
            </a:r>
            <a:r>
              <a:rPr lang="en-US" sz="1800" baseline="-25000" dirty="0" err="1"/>
              <a:t>k</a:t>
            </a:r>
            <a:r>
              <a:rPr lang="en-US" sz="1800" dirty="0"/>
              <a:t>(x) has fixed length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computation resistance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Example: HMAC</a:t>
            </a:r>
          </a:p>
        </p:txBody>
      </p:sp>
    </p:spTree>
    <p:extLst>
      <p:ext uri="{BB962C8B-B14F-4D97-AF65-F5344CB8AC3E}">
        <p14:creationId xmlns:p14="http://schemas.microsoft.com/office/powerpoint/2010/main" val="4075460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MAC construction from Hash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Prefix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M=h(k||x)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appending y and deducing h(k||x||y) form h(k||x) without knowing 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Suffix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M=h(x||k)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possible a birthday attack, an adversary that can choose x can construct x</a:t>
            </a:r>
            <a:r>
              <a:rPr lang="ja-JP" altLang="en-US" sz="2400" dirty="0"/>
              <a:t>’</a:t>
            </a:r>
            <a:r>
              <a:rPr lang="en-US" altLang="ja-JP" sz="2400" dirty="0"/>
              <a:t> for which h(x)=h(x</a:t>
            </a:r>
            <a:r>
              <a:rPr lang="ja-JP" altLang="en-US" sz="2400" dirty="0"/>
              <a:t>’</a:t>
            </a:r>
            <a:r>
              <a:rPr lang="en-US" altLang="ja-JP" sz="2400" dirty="0"/>
              <a:t>) in O(2</a:t>
            </a:r>
            <a:r>
              <a:rPr lang="en-US" altLang="ja-JP" sz="2400" baseline="30000" dirty="0"/>
              <a:t>n/2</a:t>
            </a:r>
            <a:r>
              <a:rPr lang="en-US" altLang="ja-JP" sz="2400" dirty="0"/>
              <a:t>)</a:t>
            </a:r>
          </a:p>
          <a:p>
            <a:pPr eaLnBrk="1" hangingPunct="1">
              <a:lnSpc>
                <a:spcPct val="140000"/>
              </a:lnSpc>
            </a:pPr>
            <a:r>
              <a:rPr lang="en-US" sz="2800" dirty="0"/>
              <a:t>STATE OF THE ART: HMAC (RFC 2104)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HMAC(x)=h(k||p</a:t>
            </a:r>
            <a:r>
              <a:rPr lang="en-US" sz="2400" baseline="-25000" dirty="0"/>
              <a:t>1</a:t>
            </a:r>
            <a:r>
              <a:rPr lang="en-US" sz="2400" dirty="0"/>
              <a:t>||h(k|| p</a:t>
            </a:r>
            <a:r>
              <a:rPr lang="en-US" sz="2400" baseline="-25000" dirty="0"/>
              <a:t>2</a:t>
            </a:r>
            <a:r>
              <a:rPr lang="en-US" sz="2400" dirty="0"/>
              <a:t>||x)), p1 and p2 are padding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The outer hash operates on an input of two blocks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Provably secure</a:t>
            </a:r>
          </a:p>
        </p:txBody>
      </p:sp>
    </p:spTree>
    <p:extLst>
      <p:ext uri="{BB962C8B-B14F-4D97-AF65-F5344CB8AC3E}">
        <p14:creationId xmlns:p14="http://schemas.microsoft.com/office/powerpoint/2010/main" val="2871001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How to use MAC?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3888" eaLnBrk="1" hangingPunct="1"/>
            <a:r>
              <a:rPr lang="en-US"/>
              <a:t>A &amp; B share a secret key k</a:t>
            </a:r>
          </a:p>
          <a:p>
            <a:pPr marL="623888" eaLnBrk="1" hangingPunct="1"/>
            <a:r>
              <a:rPr lang="en-US"/>
              <a:t>A sends the message x and the MAC M←H</a:t>
            </a:r>
            <a:r>
              <a:rPr lang="en-US" baseline="-6000"/>
              <a:t>k</a:t>
            </a:r>
            <a:r>
              <a:rPr lang="en-US"/>
              <a:t>(x)</a:t>
            </a:r>
          </a:p>
          <a:p>
            <a:pPr marL="623888" eaLnBrk="1" hangingPunct="1"/>
            <a:r>
              <a:rPr lang="en-US"/>
              <a:t>B receives x and M from A</a:t>
            </a:r>
          </a:p>
          <a:p>
            <a:pPr marL="623888" eaLnBrk="1" hangingPunct="1"/>
            <a:r>
              <a:rPr lang="en-US"/>
              <a:t>B computes H</a:t>
            </a:r>
            <a:r>
              <a:rPr lang="en-US" baseline="-6000"/>
              <a:t>k</a:t>
            </a:r>
            <a:r>
              <a:rPr lang="en-US"/>
              <a:t>(x) with received M</a:t>
            </a:r>
          </a:p>
          <a:p>
            <a:pPr marL="623888" eaLnBrk="1" hangingPunct="1"/>
            <a:r>
              <a:rPr lang="en-US"/>
              <a:t>B checks if M=H</a:t>
            </a:r>
            <a:r>
              <a:rPr lang="en-US" baseline="-6000"/>
              <a:t>k</a:t>
            </a:r>
            <a:r>
              <a:rPr lang="en-US"/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707515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PKE with Insecure Channel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3264333"/>
            <a:ext cx="27432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4788333"/>
            <a:ext cx="24384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Plaintext source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3416733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Encryption</a:t>
            </a:r>
          </a:p>
          <a:p>
            <a:pPr algn="ctr" eaLnBrk="0" hangingPunct="0"/>
            <a:r>
              <a:rPr lang="en-US"/>
              <a:t>E</a:t>
            </a:r>
            <a:r>
              <a:rPr lang="en-US" baseline="-25000"/>
              <a:t>e</a:t>
            </a:r>
            <a:r>
              <a:rPr lang="en-US"/>
              <a:t>(m) = c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2"/>
          </p:cNvCxnSpPr>
          <p:nvPr/>
        </p:nvCxnSpPr>
        <p:spPr bwMode="auto">
          <a:xfrm flipV="1">
            <a:off x="1981200" y="4178733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91200" y="2045133"/>
            <a:ext cx="27432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43600" y="4788333"/>
            <a:ext cx="24384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destination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43600" y="3416733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Decryption</a:t>
            </a:r>
          </a:p>
          <a:p>
            <a:pPr algn="ctr" eaLnBrk="0" hangingPunct="0"/>
            <a:r>
              <a:rPr lang="en-US"/>
              <a:t>D</a:t>
            </a:r>
            <a:r>
              <a:rPr lang="en-US" baseline="-25000"/>
              <a:t>d</a:t>
            </a:r>
            <a:r>
              <a:rPr lang="en-US"/>
              <a:t>(c) = m</a:t>
            </a:r>
          </a:p>
        </p:txBody>
      </p:sp>
      <p:cxnSp>
        <p:nvCxnSpPr>
          <p:cNvPr id="11" name="AutoShape 10"/>
          <p:cNvCxnSpPr>
            <a:cxnSpLocks noChangeShapeType="1"/>
            <a:stCxn id="10" idx="2"/>
            <a:endCxn id="9" idx="0"/>
          </p:cNvCxnSpPr>
          <p:nvPr/>
        </p:nvCxnSpPr>
        <p:spPr bwMode="auto">
          <a:xfrm>
            <a:off x="7162800" y="4178733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1"/>
          <p:cNvCxnSpPr>
            <a:cxnSpLocks noChangeShapeType="1"/>
            <a:stCxn id="6" idx="3"/>
            <a:endCxn id="10" idx="1"/>
          </p:cNvCxnSpPr>
          <p:nvPr/>
        </p:nvCxnSpPr>
        <p:spPr bwMode="auto">
          <a:xfrm>
            <a:off x="3200400" y="3797733"/>
            <a:ext cx="2743200" cy="0"/>
          </a:xfrm>
          <a:prstGeom prst="straightConnector1">
            <a:avLst/>
          </a:prstGeom>
          <a:noFill/>
          <a:ln w="28575">
            <a:solidFill>
              <a:srgbClr val="5F5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559175" y="3461183"/>
            <a:ext cx="202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    c</a:t>
            </a:r>
          </a:p>
          <a:p>
            <a:r>
              <a:rPr lang="en-US" sz="1800">
                <a:cs typeface="Arial" charset="0"/>
              </a:rPr>
              <a:t>Insecure channel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447800" y="5550333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Alice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629400" y="5550333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Bob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352800" y="902133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Passive</a:t>
            </a:r>
          </a:p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Adversary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4572000" y="1664133"/>
            <a:ext cx="0" cy="2133600"/>
          </a:xfrm>
          <a:prstGeom prst="line">
            <a:avLst/>
          </a:prstGeom>
          <a:noFill/>
          <a:ln w="28575">
            <a:solidFill>
              <a:srgbClr val="5F5F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943600" y="2197533"/>
            <a:ext cx="24384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Key source</a:t>
            </a:r>
          </a:p>
        </p:txBody>
      </p:sp>
      <p:cxnSp>
        <p:nvCxnSpPr>
          <p:cNvPr id="19" name="AutoShape 18"/>
          <p:cNvCxnSpPr>
            <a:cxnSpLocks noChangeShapeType="1"/>
            <a:stCxn id="18" idx="2"/>
          </p:cNvCxnSpPr>
          <p:nvPr/>
        </p:nvCxnSpPr>
        <p:spPr bwMode="auto">
          <a:xfrm>
            <a:off x="7162800" y="2807133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162800" y="2897621"/>
            <a:ext cx="403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d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981200" y="4331133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162800" y="4331133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cxnSp>
        <p:nvCxnSpPr>
          <p:cNvPr id="23" name="AutoShape 22"/>
          <p:cNvCxnSpPr>
            <a:cxnSpLocks noChangeShapeType="1"/>
            <a:stCxn id="18" idx="1"/>
            <a:endCxn id="6" idx="0"/>
          </p:cNvCxnSpPr>
          <p:nvPr/>
        </p:nvCxnSpPr>
        <p:spPr bwMode="auto">
          <a:xfrm rot="10800000" flipV="1">
            <a:off x="1981200" y="2502333"/>
            <a:ext cx="3962400" cy="914400"/>
          </a:xfrm>
          <a:prstGeom prst="bentConnector2">
            <a:avLst/>
          </a:prstGeom>
          <a:noFill/>
          <a:ln w="28575">
            <a:solidFill>
              <a:srgbClr val="5F5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981200" y="2121333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e    Insecure channel</a:t>
            </a:r>
          </a:p>
        </p:txBody>
      </p:sp>
    </p:spTree>
    <p:extLst>
      <p:ext uri="{BB962C8B-B14F-4D97-AF65-F5344CB8AC3E}">
        <p14:creationId xmlns:p14="http://schemas.microsoft.com/office/powerpoint/2010/main" val="126736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ndara" charset="0"/>
                <a:cs typeface="Candara" charset="0"/>
              </a:rPr>
              <a:t>Digital Signature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066800"/>
            <a:ext cx="4038600" cy="5257800"/>
          </a:xfrm>
        </p:spPr>
        <p:txBody>
          <a:bodyPr/>
          <a:lstStyle/>
          <a:p>
            <a:pPr eaLnBrk="1" hangingPunct="1"/>
            <a:r>
              <a:rPr lang="en-US" dirty="0"/>
              <a:t>Integrity</a:t>
            </a:r>
          </a:p>
          <a:p>
            <a:pPr eaLnBrk="1" hangingPunct="1"/>
            <a:r>
              <a:rPr lang="en-US" dirty="0"/>
              <a:t>Authentication</a:t>
            </a:r>
          </a:p>
          <a:p>
            <a:pPr eaLnBrk="1" hangingPunct="1"/>
            <a:r>
              <a:rPr lang="en-US" dirty="0"/>
              <a:t>Non-repudiation</a:t>
            </a:r>
          </a:p>
        </p:txBody>
      </p:sp>
      <p:graphicFrame>
        <p:nvGraphicFramePr>
          <p:cNvPr id="852996" name="Object 2"/>
          <p:cNvGraphicFramePr>
            <a:graphicFrameLocks noChangeAspect="1"/>
          </p:cNvGraphicFramePr>
          <p:nvPr/>
        </p:nvGraphicFramePr>
        <p:xfrm>
          <a:off x="381000" y="1371600"/>
          <a:ext cx="4151313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1" name="Clip" r:id="rId4" imgW="3200400" imgH="3746500" progId="MS_ClipArt_Gallery.2">
                  <p:embed/>
                </p:oleObj>
              </mc:Choice>
              <mc:Fallback>
                <p:oleObj name="Clip" r:id="rId4" imgW="3200400" imgH="37465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4151313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2997" name="Text Box 5"/>
          <p:cNvSpPr txBox="1">
            <a:spLocks noChangeArrowheads="1"/>
          </p:cNvSpPr>
          <p:nvPr/>
        </p:nvSpPr>
        <p:spPr bwMode="auto">
          <a:xfrm>
            <a:off x="1295400" y="1981200"/>
            <a:ext cx="1981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cs typeface="Arial" charset="0"/>
              </a:rPr>
              <a:t>I did not have intimate relations with that woman,…, Ms. Lewinsky</a:t>
            </a:r>
          </a:p>
        </p:txBody>
      </p:sp>
      <p:sp>
        <p:nvSpPr>
          <p:cNvPr id="852998" name="WordArt 6"/>
          <p:cNvSpPr>
            <a:spLocks noChangeArrowheads="1" noChangeShapeType="1" noTextEdit="1"/>
          </p:cNvSpPr>
          <p:nvPr/>
        </p:nvSpPr>
        <p:spPr bwMode="auto">
          <a:xfrm>
            <a:off x="1524000" y="4876800"/>
            <a:ext cx="195262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WJ Clinton</a:t>
            </a:r>
          </a:p>
        </p:txBody>
      </p:sp>
    </p:spTree>
    <p:extLst>
      <p:ext uri="{BB962C8B-B14F-4D97-AF65-F5344CB8AC3E}">
        <p14:creationId xmlns:p14="http://schemas.microsoft.com/office/powerpoint/2010/main" val="35810327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5" grpId="0" build="p" animBg="1"/>
      <p:bldP spid="852997" grpId="0"/>
      <p:bldP spid="8529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Digital Signature with Appendix</a:t>
            </a:r>
            <a:endParaRPr lang="en-US" sz="3600" dirty="0"/>
          </a:p>
        </p:txBody>
      </p:sp>
      <p:sp>
        <p:nvSpPr>
          <p:cNvPr id="44034" name="Oval 3"/>
          <p:cNvSpPr>
            <a:spLocks noChangeArrowheads="1"/>
          </p:cNvSpPr>
          <p:nvPr/>
        </p:nvSpPr>
        <p:spPr bwMode="auto">
          <a:xfrm>
            <a:off x="838200" y="1752600"/>
            <a:ext cx="1752600" cy="16764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1371600" y="198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cs typeface="Arial" charset="0"/>
              </a:rPr>
              <a:t>M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1143000" y="2590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cs typeface="Arial" charset="0"/>
              </a:rPr>
              <a:t>m</a:t>
            </a:r>
          </a:p>
        </p:txBody>
      </p:sp>
      <p:sp>
        <p:nvSpPr>
          <p:cNvPr id="44037" name="Line 6"/>
          <p:cNvSpPr>
            <a:spLocks noChangeShapeType="1"/>
          </p:cNvSpPr>
          <p:nvPr/>
        </p:nvSpPr>
        <p:spPr bwMode="auto">
          <a:xfrm>
            <a:off x="1676400" y="2895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oval" w="lg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4114800" y="2667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cs typeface="Arial" charset="0"/>
              </a:rPr>
              <a:t>m</a:t>
            </a:r>
            <a:r>
              <a:rPr lang="en-US" i="1" baseline="-25000">
                <a:cs typeface="Arial" charset="0"/>
              </a:rPr>
              <a:t>h</a:t>
            </a:r>
            <a:endParaRPr lang="en-US" i="1">
              <a:cs typeface="Arial" charset="0"/>
            </a:endParaRP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3962400" y="2133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cs typeface="Arial" charset="0"/>
              </a:rPr>
              <a:t>M</a:t>
            </a:r>
            <a:r>
              <a:rPr lang="en-US" i="1" baseline="-25000">
                <a:cs typeface="Arial" charset="0"/>
              </a:rPr>
              <a:t>h</a:t>
            </a:r>
            <a:endParaRPr lang="en-US" i="1">
              <a:cs typeface="Arial" charset="0"/>
            </a:endParaRPr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29718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cs typeface="Arial" charset="0"/>
              </a:rPr>
              <a:t>h</a:t>
            </a:r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>
            <a:off x="4572000" y="2895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2" name="Oval 11"/>
          <p:cNvSpPr>
            <a:spLocks noChangeArrowheads="1"/>
          </p:cNvSpPr>
          <p:nvPr/>
        </p:nvSpPr>
        <p:spPr bwMode="auto">
          <a:xfrm>
            <a:off x="6019800" y="2057400"/>
            <a:ext cx="1219200" cy="12192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Text Box 12"/>
          <p:cNvSpPr txBox="1">
            <a:spLocks noChangeArrowheads="1"/>
          </p:cNvSpPr>
          <p:nvPr/>
        </p:nvSpPr>
        <p:spPr bwMode="auto">
          <a:xfrm>
            <a:off x="6629400" y="2667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cs typeface="Arial" charset="0"/>
              </a:rPr>
              <a:t>s*</a:t>
            </a:r>
          </a:p>
        </p:txBody>
      </p:sp>
      <p:sp>
        <p:nvSpPr>
          <p:cNvPr id="44044" name="Text Box 13"/>
          <p:cNvSpPr txBox="1">
            <a:spLocks noChangeArrowheads="1"/>
          </p:cNvSpPr>
          <p:nvPr/>
        </p:nvSpPr>
        <p:spPr bwMode="auto">
          <a:xfrm>
            <a:off x="6477000" y="2133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cs typeface="Arial" charset="0"/>
              </a:rPr>
              <a:t>S</a:t>
            </a:r>
          </a:p>
        </p:txBody>
      </p:sp>
      <p:sp>
        <p:nvSpPr>
          <p:cNvPr id="44045" name="Text Box 14"/>
          <p:cNvSpPr txBox="1">
            <a:spLocks noChangeArrowheads="1"/>
          </p:cNvSpPr>
          <p:nvPr/>
        </p:nvSpPr>
        <p:spPr bwMode="auto">
          <a:xfrm>
            <a:off x="5181600" y="243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cs typeface="Arial" charset="0"/>
              </a:rPr>
              <a:t>S</a:t>
            </a:r>
            <a:r>
              <a:rPr lang="en-US" i="1" baseline="-25000">
                <a:cs typeface="Arial" charset="0"/>
              </a:rPr>
              <a:t>A,k</a:t>
            </a:r>
            <a:endParaRPr lang="en-US" i="1">
              <a:cs typeface="Arial" charset="0"/>
            </a:endParaRPr>
          </a:p>
        </p:txBody>
      </p:sp>
      <p:sp>
        <p:nvSpPr>
          <p:cNvPr id="44046" name="Oval 15"/>
          <p:cNvSpPr>
            <a:spLocks noChangeArrowheads="1"/>
          </p:cNvSpPr>
          <p:nvPr/>
        </p:nvSpPr>
        <p:spPr bwMode="auto">
          <a:xfrm>
            <a:off x="3657600" y="2057400"/>
            <a:ext cx="1219200" cy="12192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47" name="Group 16"/>
          <p:cNvGrpSpPr>
            <a:grpSpLocks/>
          </p:cNvGrpSpPr>
          <p:nvPr/>
        </p:nvGrpSpPr>
        <p:grpSpPr bwMode="auto">
          <a:xfrm>
            <a:off x="914400" y="3962400"/>
            <a:ext cx="5181600" cy="1447800"/>
            <a:chOff x="432" y="2976"/>
            <a:chExt cx="3264" cy="912"/>
          </a:xfrm>
        </p:grpSpPr>
        <p:sp>
          <p:nvSpPr>
            <p:cNvPr id="44049" name="Oval 17"/>
            <p:cNvSpPr>
              <a:spLocks noChangeArrowheads="1"/>
            </p:cNvSpPr>
            <p:nvPr/>
          </p:nvSpPr>
          <p:spPr bwMode="auto">
            <a:xfrm>
              <a:off x="432" y="2976"/>
              <a:ext cx="912" cy="9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50" name="Rectangle 18"/>
            <p:cNvSpPr>
              <a:spLocks noChangeArrowheads="1"/>
            </p:cNvSpPr>
            <p:nvPr/>
          </p:nvSpPr>
          <p:spPr bwMode="auto">
            <a:xfrm>
              <a:off x="528" y="3168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i="1"/>
                <a:t>M</a:t>
              </a:r>
              <a:r>
                <a:rPr lang="en-US" sz="2400" i="1" baseline="-25000"/>
                <a:t>h </a:t>
              </a:r>
              <a:r>
                <a:rPr lang="en-US" sz="2400" i="1"/>
                <a:t>x S</a:t>
              </a:r>
              <a:endParaRPr lang="en-US" sz="2400" i="1" baseline="-25000"/>
            </a:p>
          </p:txBody>
        </p:sp>
        <p:sp>
          <p:nvSpPr>
            <p:cNvPr id="44051" name="Text Box 19"/>
            <p:cNvSpPr txBox="1">
              <a:spLocks noChangeArrowheads="1"/>
            </p:cNvSpPr>
            <p:nvPr/>
          </p:nvSpPr>
          <p:spPr bwMode="auto">
            <a:xfrm>
              <a:off x="1968" y="3360"/>
              <a:ext cx="17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smtClean="0">
                  <a:cs typeface="Arial" charset="0"/>
                </a:rPr>
                <a:t>{</a:t>
              </a:r>
              <a:r>
                <a:rPr lang="en-US" dirty="0">
                  <a:cs typeface="Arial" charset="0"/>
                </a:rPr>
                <a:t>True, False}</a:t>
              </a:r>
            </a:p>
          </p:txBody>
        </p:sp>
        <p:sp>
          <p:nvSpPr>
            <p:cNvPr id="44052" name="Line 20"/>
            <p:cNvSpPr>
              <a:spLocks noChangeShapeType="1"/>
            </p:cNvSpPr>
            <p:nvPr/>
          </p:nvSpPr>
          <p:spPr bwMode="auto">
            <a:xfrm>
              <a:off x="1344" y="35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53" name="Text Box 21"/>
            <p:cNvSpPr txBox="1">
              <a:spLocks noChangeArrowheads="1"/>
            </p:cNvSpPr>
            <p:nvPr/>
          </p:nvSpPr>
          <p:spPr bwMode="auto">
            <a:xfrm>
              <a:off x="1488" y="321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>
                  <a:cs typeface="Arial" charset="0"/>
                </a:rPr>
                <a:t>V</a:t>
              </a:r>
              <a:r>
                <a:rPr lang="en-US" i="1" baseline="-25000">
                  <a:cs typeface="Arial" charset="0"/>
                </a:rPr>
                <a:t>A</a:t>
              </a:r>
              <a:endParaRPr lang="en-US" i="1">
                <a:cs typeface="Arial" charset="0"/>
              </a:endParaRPr>
            </a:p>
          </p:txBody>
        </p:sp>
      </p:grpSp>
      <p:sp>
        <p:nvSpPr>
          <p:cNvPr id="44048" name="Rectangle 22"/>
          <p:cNvSpPr>
            <a:spLocks noChangeArrowheads="1"/>
          </p:cNvSpPr>
          <p:nvPr/>
        </p:nvSpPr>
        <p:spPr bwMode="auto">
          <a:xfrm>
            <a:off x="6705600" y="4146550"/>
            <a:ext cx="21336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i="1"/>
              <a:t>s* = S</a:t>
            </a:r>
            <a:r>
              <a:rPr lang="en-US" sz="2400" i="1" baseline="-25000"/>
              <a:t>A,k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 i="1" baseline="-25000"/>
              <a:t>h</a:t>
            </a:r>
            <a:r>
              <a:rPr lang="en-US" sz="2400"/>
              <a:t>)</a:t>
            </a:r>
          </a:p>
          <a:p>
            <a:endParaRPr lang="en-US" sz="2400" i="1"/>
          </a:p>
          <a:p>
            <a:endParaRPr lang="en-US" sz="2400" i="1"/>
          </a:p>
          <a:p>
            <a:r>
              <a:rPr lang="en-US" sz="2400" i="1"/>
              <a:t>u </a:t>
            </a:r>
            <a:r>
              <a:rPr lang="en-US" sz="2400"/>
              <a:t>= </a:t>
            </a:r>
            <a:r>
              <a:rPr lang="en-US" sz="2400" i="1"/>
              <a:t>V</a:t>
            </a:r>
            <a:r>
              <a:rPr lang="en-US" sz="2400" i="1" baseline="-25000"/>
              <a:t>A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 i="1" baseline="-25000"/>
              <a:t>h</a:t>
            </a:r>
            <a:r>
              <a:rPr lang="en-US" sz="2400"/>
              <a:t>, </a:t>
            </a:r>
            <a:r>
              <a:rPr lang="en-US" sz="2400" i="1"/>
              <a:t>s*</a:t>
            </a:r>
            <a:r>
              <a:rPr lang="en-US" sz="2400"/>
              <a:t>)</a:t>
            </a:r>
            <a:endParaRPr lang="en-US" sz="2400" i="1"/>
          </a:p>
          <a:p>
            <a:endParaRPr lang="en-US" sz="2400" i="1" baseline="-25000"/>
          </a:p>
        </p:txBody>
      </p:sp>
    </p:spTree>
    <p:extLst>
      <p:ext uri="{BB962C8B-B14F-4D97-AF65-F5344CB8AC3E}">
        <p14:creationId xmlns:p14="http://schemas.microsoft.com/office/powerpoint/2010/main" val="1097846502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Authentication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/>
              <a:t>How to prove your identity?</a:t>
            </a:r>
          </a:p>
          <a:p>
            <a:pPr lvl="1" eaLnBrk="1" hangingPunct="1"/>
            <a:r>
              <a:rPr lang="en-US"/>
              <a:t>Prove that you know a secret information</a:t>
            </a:r>
          </a:p>
          <a:p>
            <a:pPr eaLnBrk="1" hangingPunct="1">
              <a:lnSpc>
                <a:spcPct val="140000"/>
              </a:lnSpc>
            </a:pPr>
            <a:r>
              <a:rPr lang="en-US"/>
              <a:t>When key K is shared between A and Server</a:t>
            </a:r>
          </a:p>
          <a:p>
            <a:pPr lvl="1" eaLnBrk="1" hangingPunct="1"/>
            <a:r>
              <a:rPr lang="en-US"/>
              <a:t>A </a:t>
            </a:r>
            <a:r>
              <a:rPr lang="en-US">
                <a:sym typeface="Wingdings" charset="0"/>
              </a:rPr>
              <a:t> S: HMAC</a:t>
            </a:r>
            <a:r>
              <a:rPr lang="en-US" baseline="-25000">
                <a:sym typeface="Wingdings" charset="0"/>
              </a:rPr>
              <a:t>K</a:t>
            </a:r>
            <a:r>
              <a:rPr lang="en-US">
                <a:sym typeface="Wingdings" charset="0"/>
              </a:rPr>
              <a:t>(M) where M can provide freshness</a:t>
            </a:r>
          </a:p>
          <a:p>
            <a:pPr lvl="1" eaLnBrk="1" hangingPunct="1"/>
            <a:r>
              <a:rPr lang="en-US">
                <a:sym typeface="Wingdings" charset="0"/>
              </a:rPr>
              <a:t>Why freshness?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Digital signature?</a:t>
            </a:r>
          </a:p>
          <a:p>
            <a:pPr lvl="1" eaLnBrk="1" hangingPunct="1"/>
            <a:r>
              <a:rPr lang="en-US"/>
              <a:t>A </a:t>
            </a:r>
            <a:r>
              <a:rPr lang="en-US">
                <a:sym typeface="Wingdings" charset="0"/>
              </a:rPr>
              <a:t> S: Sig</a:t>
            </a:r>
            <a:r>
              <a:rPr lang="en-US" baseline="-25000">
                <a:sym typeface="Wingdings" charset="0"/>
              </a:rPr>
              <a:t>SK</a:t>
            </a:r>
            <a:r>
              <a:rPr lang="en-US">
                <a:sym typeface="Wingdings" charset="0"/>
              </a:rPr>
              <a:t>(M) where M can provide freshness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ym typeface="Wingdings" charset="0"/>
              </a:rPr>
              <a:t>Comparison?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5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Encryption and Authentication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E</a:t>
            </a:r>
            <a:r>
              <a:rPr lang="en-US" baseline="-25000"/>
              <a:t>K</a:t>
            </a:r>
            <a:r>
              <a:rPr lang="en-US"/>
              <a:t>(M)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Redundancy-then-Encrypt: E</a:t>
            </a:r>
            <a:r>
              <a:rPr lang="en-US" baseline="-25000"/>
              <a:t>K</a:t>
            </a:r>
            <a:r>
              <a:rPr lang="en-US"/>
              <a:t>(M, R(M))</a:t>
            </a:r>
          </a:p>
          <a:p>
            <a:pPr eaLnBrk="1" hangingPunct="1"/>
            <a:r>
              <a:rPr lang="en-US"/>
              <a:t>Hash-then-Encrypt: E</a:t>
            </a:r>
            <a:r>
              <a:rPr lang="en-US" baseline="-25000"/>
              <a:t>K</a:t>
            </a:r>
            <a:r>
              <a:rPr lang="en-US"/>
              <a:t>(M, h(M))</a:t>
            </a:r>
          </a:p>
          <a:p>
            <a:pPr eaLnBrk="1" hangingPunct="1"/>
            <a:r>
              <a:rPr lang="en-US"/>
              <a:t>Hash and Encrypt: E</a:t>
            </a:r>
            <a:r>
              <a:rPr lang="en-US" baseline="-25000"/>
              <a:t>K</a:t>
            </a:r>
            <a:r>
              <a:rPr lang="en-US"/>
              <a:t>(M), h(M)</a:t>
            </a:r>
          </a:p>
          <a:p>
            <a:pPr eaLnBrk="1" hangingPunct="1"/>
            <a:r>
              <a:rPr lang="en-US"/>
              <a:t>MAC and Encrypt: E</a:t>
            </a:r>
            <a:r>
              <a:rPr lang="en-US" baseline="-25000"/>
              <a:t>h1(K)</a:t>
            </a:r>
            <a:r>
              <a:rPr lang="en-US"/>
              <a:t>(M), HMAC</a:t>
            </a:r>
            <a:r>
              <a:rPr lang="en-US" baseline="-25000"/>
              <a:t>h2(K)</a:t>
            </a:r>
            <a:r>
              <a:rPr lang="en-US"/>
              <a:t>(M)</a:t>
            </a:r>
          </a:p>
          <a:p>
            <a:pPr eaLnBrk="1" hangingPunct="1"/>
            <a:r>
              <a:rPr lang="en-US"/>
              <a:t>MAC-then-Encrypt: E</a:t>
            </a:r>
            <a:r>
              <a:rPr lang="en-US" baseline="-25000"/>
              <a:t>h1(K)</a:t>
            </a:r>
            <a:r>
              <a:rPr lang="en-US"/>
              <a:t>(M, HMAC</a:t>
            </a:r>
            <a:r>
              <a:rPr lang="en-US" baseline="-25000"/>
              <a:t>h2(K)</a:t>
            </a:r>
            <a:r>
              <a:rPr lang="en-US"/>
              <a:t>(M))</a:t>
            </a:r>
          </a:p>
        </p:txBody>
      </p:sp>
    </p:spTree>
    <p:extLst>
      <p:ext uri="{BB962C8B-B14F-4D97-AF65-F5344CB8AC3E}">
        <p14:creationId xmlns:p14="http://schemas.microsoft.com/office/powerpoint/2010/main" val="113357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/>
              <a:t>Challenge-response authentication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Alice is identified by a </a:t>
            </a:r>
            <a:r>
              <a:rPr lang="en-US" i="1"/>
              <a:t>secret</a:t>
            </a:r>
            <a:r>
              <a:rPr lang="en-US"/>
              <a:t> she possesses</a:t>
            </a:r>
          </a:p>
          <a:p>
            <a:pPr lvl="1" eaLnBrk="1" hangingPunct="1"/>
            <a:r>
              <a:rPr lang="en-US" i="1"/>
              <a:t>Bob </a:t>
            </a:r>
            <a:r>
              <a:rPr lang="en-US"/>
              <a:t>needs to know that Alice does indeed possess this secret</a:t>
            </a:r>
          </a:p>
          <a:p>
            <a:pPr lvl="1" eaLnBrk="1" hangingPunct="1"/>
            <a:r>
              <a:rPr lang="en-US" i="1"/>
              <a:t>Alice</a:t>
            </a:r>
            <a:r>
              <a:rPr lang="en-US"/>
              <a:t> provides </a:t>
            </a:r>
            <a:r>
              <a:rPr lang="en-US" b="1" i="1"/>
              <a:t>response</a:t>
            </a:r>
            <a:r>
              <a:rPr lang="en-US" b="1"/>
              <a:t> </a:t>
            </a:r>
            <a:r>
              <a:rPr lang="en-US"/>
              <a:t>to a time-variant </a:t>
            </a:r>
            <a:r>
              <a:rPr lang="en-US" b="1" i="1"/>
              <a:t>challenge</a:t>
            </a:r>
            <a:endParaRPr lang="en-US" b="1"/>
          </a:p>
          <a:p>
            <a:pPr lvl="1" eaLnBrk="1" hangingPunct="1"/>
            <a:r>
              <a:rPr lang="en-US"/>
              <a:t>Response depends on </a:t>
            </a:r>
            <a:r>
              <a:rPr lang="en-US" b="1" i="1"/>
              <a:t>both</a:t>
            </a:r>
            <a:r>
              <a:rPr lang="en-US"/>
              <a:t> secret and challenge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Using</a:t>
            </a:r>
          </a:p>
          <a:p>
            <a:pPr lvl="1" eaLnBrk="1" hangingPunct="1"/>
            <a:r>
              <a:rPr lang="en-US"/>
              <a:t>Symmetric encryption</a:t>
            </a:r>
          </a:p>
          <a:p>
            <a:pPr lvl="1" eaLnBrk="1" hangingPunct="1"/>
            <a:r>
              <a:rPr lang="en-US"/>
              <a:t>One way functions</a:t>
            </a:r>
          </a:p>
        </p:txBody>
      </p:sp>
    </p:spTree>
    <p:extLst>
      <p:ext uri="{BB962C8B-B14F-4D97-AF65-F5344CB8AC3E}">
        <p14:creationId xmlns:p14="http://schemas.microsoft.com/office/powerpoint/2010/main" val="171127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Challenge Response using SKE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/>
              <a:t>Alice and Bob share a key </a:t>
            </a:r>
            <a:r>
              <a:rPr lang="en-US" i="1"/>
              <a:t>K</a:t>
            </a:r>
            <a:endParaRPr lang="en-US"/>
          </a:p>
          <a:p>
            <a:pPr eaLnBrk="1" hangingPunct="1"/>
            <a:r>
              <a:rPr lang="en-US"/>
              <a:t>Taxonomy</a:t>
            </a:r>
          </a:p>
          <a:p>
            <a:pPr lvl="1" eaLnBrk="1" hangingPunct="1"/>
            <a:r>
              <a:rPr lang="en-US" b="1" i="1"/>
              <a:t>Unidirectional</a:t>
            </a:r>
            <a:r>
              <a:rPr lang="en-US"/>
              <a:t> authentication using </a:t>
            </a:r>
            <a:r>
              <a:rPr lang="en-US" b="1" i="1"/>
              <a:t>timestamps</a:t>
            </a:r>
          </a:p>
          <a:p>
            <a:pPr lvl="1" eaLnBrk="1" hangingPunct="1"/>
            <a:r>
              <a:rPr lang="en-US" b="1" i="1"/>
              <a:t>Unidirectional</a:t>
            </a:r>
            <a:r>
              <a:rPr lang="en-US"/>
              <a:t> authentication using </a:t>
            </a:r>
            <a:r>
              <a:rPr lang="en-US" b="1" i="1"/>
              <a:t>random numbers</a:t>
            </a:r>
          </a:p>
          <a:p>
            <a:pPr lvl="1" eaLnBrk="1" hangingPunct="1"/>
            <a:r>
              <a:rPr lang="en-US" b="1" i="1"/>
              <a:t>Mutual </a:t>
            </a:r>
            <a:r>
              <a:rPr lang="en-US"/>
              <a:t>authentication using </a:t>
            </a:r>
            <a:r>
              <a:rPr lang="en-US" b="1" i="1"/>
              <a:t>random numbers</a:t>
            </a:r>
            <a:endParaRPr lang="en-US"/>
          </a:p>
          <a:p>
            <a:pPr eaLnBrk="1" hangingPunct="1"/>
            <a:r>
              <a:rPr lang="en-US"/>
              <a:t>Unilateral authentication using timestamps</a:t>
            </a:r>
          </a:p>
          <a:p>
            <a:pPr lvl="1" eaLnBrk="1" hangingPunct="1"/>
            <a:r>
              <a:rPr lang="en-US"/>
              <a:t>Alice </a:t>
            </a:r>
            <a:r>
              <a:rPr lang="en-US">
                <a:sym typeface="Symbol" charset="0"/>
              </a:rPr>
              <a:t></a:t>
            </a:r>
            <a:r>
              <a:rPr lang="en-US"/>
              <a:t> Bob: </a:t>
            </a:r>
            <a:r>
              <a:rPr lang="en-US" i="1"/>
              <a:t>E</a:t>
            </a:r>
            <a:r>
              <a:rPr lang="en-US" i="1" baseline="-25000"/>
              <a:t>K</a:t>
            </a:r>
            <a:r>
              <a:rPr lang="en-US" i="1"/>
              <a:t>(t</a:t>
            </a:r>
            <a:r>
              <a:rPr lang="en-US" i="1" baseline="-25000"/>
              <a:t>A</a:t>
            </a:r>
            <a:r>
              <a:rPr lang="en-US" i="1"/>
              <a:t>, </a:t>
            </a:r>
            <a:r>
              <a:rPr lang="en-US" i="1">
                <a:solidFill>
                  <a:schemeClr val="accent2"/>
                </a:solidFill>
              </a:rPr>
              <a:t>B</a:t>
            </a:r>
            <a:r>
              <a:rPr lang="en-US" i="1"/>
              <a:t>)</a:t>
            </a:r>
          </a:p>
          <a:p>
            <a:pPr lvl="1" eaLnBrk="1" hangingPunct="1"/>
            <a:r>
              <a:rPr lang="en-US"/>
              <a:t>Bob decrypts and verified that timestamp is OK</a:t>
            </a:r>
          </a:p>
          <a:p>
            <a:pPr lvl="1" eaLnBrk="1" hangingPunct="1"/>
            <a:r>
              <a:rPr lang="en-US"/>
              <a:t>Parameter </a:t>
            </a:r>
            <a:r>
              <a:rPr lang="en-US" i="1">
                <a:solidFill>
                  <a:schemeClr val="accent2"/>
                </a:solidFill>
              </a:rPr>
              <a:t>B</a:t>
            </a:r>
            <a:r>
              <a:rPr lang="en-US" i="1"/>
              <a:t> </a:t>
            </a:r>
            <a:r>
              <a:rPr lang="en-US"/>
              <a:t>prevents replay of same message in B </a:t>
            </a:r>
            <a:r>
              <a:rPr lang="en-US">
                <a:sym typeface="Symbol" charset="0"/>
              </a:rPr>
              <a:t></a:t>
            </a:r>
            <a:r>
              <a:rPr lang="en-US"/>
              <a:t> A direction</a:t>
            </a:r>
          </a:p>
          <a:p>
            <a:pPr lvl="1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546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Paper Presentation Assignment and News Posting</a:t>
            </a: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Homepage</a:t>
            </a:r>
            <a:endParaRPr lang="en-US" sz="2800" dirty="0"/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hlinkClick r:id="rId3"/>
              </a:rPr>
              <a:t>http://security101.kr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Survey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student </a:t>
            </a:r>
            <a:r>
              <a:rPr lang="en-US" sz="2400" dirty="0"/>
              <a:t>information survey  </a:t>
            </a:r>
            <a:r>
              <a:rPr lang="en-US" sz="2400" dirty="0">
                <a:hlinkClick r:id="rId4"/>
              </a:rPr>
              <a:t>http://bit.ly/</a:t>
            </a:r>
            <a:r>
              <a:rPr lang="en-US" sz="2400" dirty="0" smtClean="0">
                <a:hlinkClick r:id="rId4"/>
              </a:rPr>
              <a:t>1KVkVbH</a:t>
            </a: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paper </a:t>
            </a:r>
            <a:r>
              <a:rPr lang="en-US" sz="2400" dirty="0"/>
              <a:t>presentation and news posting preference </a:t>
            </a:r>
            <a:r>
              <a:rPr lang="en-US" sz="2400" dirty="0">
                <a:hlinkClick r:id="rId5"/>
              </a:rPr>
              <a:t>http://bit.ly/</a:t>
            </a:r>
            <a:r>
              <a:rPr lang="en-US" sz="2400" dirty="0" smtClean="0">
                <a:hlinkClick r:id="rId5"/>
              </a:rPr>
              <a:t>1UlgjAM</a:t>
            </a:r>
            <a:r>
              <a:rPr lang="en-US" sz="2400" dirty="0" smtClean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Find your group members and discuss about projects</a:t>
            </a:r>
          </a:p>
        </p:txBody>
      </p:sp>
    </p:spTree>
    <p:extLst>
      <p:ext uri="{BB962C8B-B14F-4D97-AF65-F5344CB8AC3E}">
        <p14:creationId xmlns:p14="http://schemas.microsoft.com/office/powerpoint/2010/main" val="77987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Challenge Response using SKE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/>
              <a:t>Unilateral authentication using random numbers</a:t>
            </a:r>
          </a:p>
          <a:p>
            <a:pPr lvl="1" eaLnBrk="1" hangingPunct="1"/>
            <a:r>
              <a:rPr lang="en-US"/>
              <a:t>Bob </a:t>
            </a:r>
            <a:r>
              <a:rPr lang="en-US">
                <a:sym typeface="Symbol" charset="0"/>
              </a:rPr>
              <a:t> Alice: </a:t>
            </a:r>
            <a:r>
              <a:rPr lang="en-US" i="1">
                <a:sym typeface="Symbol" charset="0"/>
              </a:rPr>
              <a:t>r</a:t>
            </a:r>
            <a:r>
              <a:rPr lang="en-US" i="1" baseline="-25000">
                <a:sym typeface="Symbol" charset="0"/>
              </a:rPr>
              <a:t>b</a:t>
            </a:r>
          </a:p>
          <a:p>
            <a:pPr lvl="1" eaLnBrk="1" hangingPunct="1"/>
            <a:r>
              <a:rPr lang="en-US">
                <a:sym typeface="Symbol" charset="0"/>
              </a:rPr>
              <a:t>Alice  Bob: </a:t>
            </a:r>
            <a:r>
              <a:rPr lang="en-US" i="1">
                <a:sym typeface="Symbol" charset="0"/>
              </a:rPr>
              <a:t>E</a:t>
            </a:r>
            <a:r>
              <a:rPr lang="en-US" i="1" baseline="-25000">
                <a:sym typeface="Symbol" charset="0"/>
              </a:rPr>
              <a:t>K</a:t>
            </a:r>
            <a:r>
              <a:rPr lang="en-US" i="1">
                <a:sym typeface="Symbol" charset="0"/>
              </a:rPr>
              <a:t>(r</a:t>
            </a:r>
            <a:r>
              <a:rPr lang="en-US" i="1" baseline="-25000">
                <a:sym typeface="Symbol" charset="0"/>
              </a:rPr>
              <a:t>b</a:t>
            </a:r>
            <a:r>
              <a:rPr lang="en-US" i="1">
                <a:sym typeface="Symbol" charset="0"/>
              </a:rPr>
              <a:t>, </a:t>
            </a:r>
            <a:r>
              <a:rPr lang="en-US" i="1">
                <a:solidFill>
                  <a:schemeClr val="accent2"/>
                </a:solidFill>
                <a:sym typeface="Symbol" charset="0"/>
              </a:rPr>
              <a:t>B</a:t>
            </a:r>
            <a:r>
              <a:rPr lang="en-US" i="1">
                <a:sym typeface="Symbol" charset="0"/>
              </a:rPr>
              <a:t>)</a:t>
            </a:r>
          </a:p>
          <a:p>
            <a:pPr lvl="1" eaLnBrk="1" hangingPunct="1"/>
            <a:r>
              <a:rPr lang="en-US">
                <a:sym typeface="Symbol" charset="0"/>
              </a:rPr>
              <a:t>Bob checks to see if </a:t>
            </a:r>
            <a:r>
              <a:rPr lang="en-US" i="1">
                <a:sym typeface="Symbol" charset="0"/>
              </a:rPr>
              <a:t>r</a:t>
            </a:r>
            <a:r>
              <a:rPr lang="en-US" i="1" baseline="-25000">
                <a:sym typeface="Symbol" charset="0"/>
              </a:rPr>
              <a:t>b</a:t>
            </a:r>
            <a:r>
              <a:rPr lang="en-US">
                <a:sym typeface="Symbol" charset="0"/>
              </a:rPr>
              <a:t> is the one it sent out</a:t>
            </a:r>
          </a:p>
          <a:p>
            <a:pPr lvl="2" eaLnBrk="1" hangingPunct="1"/>
            <a:r>
              <a:rPr lang="en-US">
                <a:sym typeface="Symbol" charset="0"/>
              </a:rPr>
              <a:t>Also checks </a:t>
            </a:r>
            <a:r>
              <a:rPr lang="ja-JP" altLang="en-US">
                <a:sym typeface="Symbol" charset="0"/>
              </a:rPr>
              <a:t>“</a:t>
            </a:r>
            <a:r>
              <a:rPr lang="en-US" altLang="ja-JP" i="1">
                <a:solidFill>
                  <a:schemeClr val="accent2"/>
                </a:solidFill>
                <a:sym typeface="Symbol" charset="0"/>
              </a:rPr>
              <a:t>B</a:t>
            </a:r>
            <a:r>
              <a:rPr lang="ja-JP" altLang="en-US" i="1">
                <a:solidFill>
                  <a:schemeClr val="accent2"/>
                </a:solidFill>
                <a:sym typeface="Symbol" charset="0"/>
              </a:rPr>
              <a:t>”</a:t>
            </a:r>
            <a:r>
              <a:rPr lang="en-US" altLang="ja-JP">
                <a:sym typeface="Symbol" charset="0"/>
              </a:rPr>
              <a:t> - prevents reflection attack</a:t>
            </a:r>
          </a:p>
          <a:p>
            <a:pPr lvl="1" eaLnBrk="1" hangingPunct="1"/>
            <a:r>
              <a:rPr lang="en-US" i="1">
                <a:sym typeface="Symbol" charset="0"/>
              </a:rPr>
              <a:t>r</a:t>
            </a:r>
            <a:r>
              <a:rPr lang="en-US" i="1" baseline="-25000">
                <a:sym typeface="Symbol" charset="0"/>
              </a:rPr>
              <a:t>b</a:t>
            </a:r>
            <a:r>
              <a:rPr lang="en-US">
                <a:sym typeface="Symbol" charset="0"/>
              </a:rPr>
              <a:t> must be </a:t>
            </a:r>
            <a:r>
              <a:rPr lang="en-US" b="1" i="1">
                <a:sym typeface="Symbol" charset="0"/>
              </a:rPr>
              <a:t>non-repeating</a:t>
            </a:r>
          </a:p>
          <a:p>
            <a:pPr eaLnBrk="1" hangingPunct="1"/>
            <a:r>
              <a:rPr lang="en-US"/>
              <a:t>Mutual authentication using random numbers</a:t>
            </a:r>
          </a:p>
          <a:p>
            <a:pPr lvl="1" eaLnBrk="1" hangingPunct="1"/>
            <a:r>
              <a:rPr lang="en-US"/>
              <a:t>Bob </a:t>
            </a:r>
            <a:r>
              <a:rPr lang="en-US">
                <a:sym typeface="Symbol" charset="0"/>
              </a:rPr>
              <a:t> Alice: </a:t>
            </a:r>
            <a:r>
              <a:rPr lang="en-US" i="1">
                <a:sym typeface="Symbol" charset="0"/>
              </a:rPr>
              <a:t>r</a:t>
            </a:r>
            <a:r>
              <a:rPr lang="en-US" i="1" baseline="-25000">
                <a:sym typeface="Symbol" charset="0"/>
              </a:rPr>
              <a:t>b</a:t>
            </a:r>
          </a:p>
          <a:p>
            <a:pPr lvl="1" eaLnBrk="1" hangingPunct="1"/>
            <a:r>
              <a:rPr lang="en-US">
                <a:sym typeface="Symbol" charset="0"/>
              </a:rPr>
              <a:t>Alice  Bob: </a:t>
            </a:r>
            <a:r>
              <a:rPr lang="en-US" i="1">
                <a:sym typeface="Symbol" charset="0"/>
              </a:rPr>
              <a:t>E</a:t>
            </a:r>
            <a:r>
              <a:rPr lang="en-US" i="1" baseline="-25000">
                <a:sym typeface="Symbol" charset="0"/>
              </a:rPr>
              <a:t>K</a:t>
            </a:r>
            <a:r>
              <a:rPr lang="en-US" i="1">
                <a:sym typeface="Symbol" charset="0"/>
              </a:rPr>
              <a:t>(r</a:t>
            </a:r>
            <a:r>
              <a:rPr lang="en-US" i="1" baseline="-25000">
                <a:sym typeface="Symbol" charset="0"/>
              </a:rPr>
              <a:t>a</a:t>
            </a:r>
            <a:r>
              <a:rPr lang="en-US" i="1">
                <a:sym typeface="Symbol" charset="0"/>
              </a:rPr>
              <a:t>, r</a:t>
            </a:r>
            <a:r>
              <a:rPr lang="en-US" i="1" baseline="-25000">
                <a:sym typeface="Symbol" charset="0"/>
              </a:rPr>
              <a:t>b</a:t>
            </a:r>
            <a:r>
              <a:rPr lang="en-US" i="1">
                <a:sym typeface="Symbol" charset="0"/>
              </a:rPr>
              <a:t>, </a:t>
            </a:r>
            <a:r>
              <a:rPr lang="en-US" i="1">
                <a:solidFill>
                  <a:schemeClr val="accent2"/>
                </a:solidFill>
                <a:sym typeface="Symbol" charset="0"/>
              </a:rPr>
              <a:t>B</a:t>
            </a:r>
            <a:r>
              <a:rPr lang="en-US" i="1">
                <a:sym typeface="Symbol" charset="0"/>
              </a:rPr>
              <a:t>)</a:t>
            </a:r>
          </a:p>
          <a:p>
            <a:pPr lvl="1" eaLnBrk="1" hangingPunct="1"/>
            <a:r>
              <a:rPr lang="en-US">
                <a:sym typeface="Symbol" charset="0"/>
              </a:rPr>
              <a:t>Bob  Alice: </a:t>
            </a:r>
            <a:r>
              <a:rPr lang="en-US" i="1">
                <a:sym typeface="Symbol" charset="0"/>
              </a:rPr>
              <a:t>E</a:t>
            </a:r>
            <a:r>
              <a:rPr lang="en-US" i="1" baseline="-25000">
                <a:sym typeface="Symbol" charset="0"/>
              </a:rPr>
              <a:t>K</a:t>
            </a:r>
            <a:r>
              <a:rPr lang="en-US" i="1">
                <a:sym typeface="Symbol" charset="0"/>
              </a:rPr>
              <a:t>(r</a:t>
            </a:r>
            <a:r>
              <a:rPr lang="en-US" i="1" baseline="-25000">
                <a:sym typeface="Symbol" charset="0"/>
              </a:rPr>
              <a:t>a</a:t>
            </a:r>
            <a:r>
              <a:rPr lang="en-US" i="1">
                <a:sym typeface="Symbol" charset="0"/>
              </a:rPr>
              <a:t>, r</a:t>
            </a:r>
            <a:r>
              <a:rPr lang="en-US" i="1" baseline="-25000">
                <a:sym typeface="Symbol" charset="0"/>
              </a:rPr>
              <a:t>b</a:t>
            </a:r>
            <a:r>
              <a:rPr lang="en-US" i="1">
                <a:sym typeface="Symbol" charset="0"/>
              </a:rPr>
              <a:t>)</a:t>
            </a:r>
          </a:p>
          <a:p>
            <a:pPr lvl="1" eaLnBrk="1" hangingPunct="1"/>
            <a:r>
              <a:rPr lang="en-US">
                <a:sym typeface="Symbol" charset="0"/>
              </a:rPr>
              <a:t>Alice checks that </a:t>
            </a:r>
            <a:r>
              <a:rPr lang="en-US" i="1">
                <a:sym typeface="Symbol" charset="0"/>
              </a:rPr>
              <a:t>r</a:t>
            </a:r>
            <a:r>
              <a:rPr lang="en-US" i="1" baseline="-25000">
                <a:sym typeface="Symbol" charset="0"/>
              </a:rPr>
              <a:t>a</a:t>
            </a:r>
            <a:r>
              <a:rPr lang="en-US" i="1">
                <a:sym typeface="Symbol" charset="0"/>
              </a:rPr>
              <a:t>, r</a:t>
            </a:r>
            <a:r>
              <a:rPr lang="en-US" i="1" baseline="-25000">
                <a:sym typeface="Symbol" charset="0"/>
              </a:rPr>
              <a:t>b</a:t>
            </a:r>
            <a:r>
              <a:rPr lang="en-US">
                <a:sym typeface="Symbol" charset="0"/>
              </a:rPr>
              <a:t> are the ones used earlier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38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dirty="0"/>
              <a:t>Challenge-response using OWF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Instead of encryption, used keyed MAC </a:t>
            </a:r>
            <a:r>
              <a:rPr lang="en-US" i="1"/>
              <a:t>h</a:t>
            </a:r>
            <a:r>
              <a:rPr lang="en-US" i="1" baseline="-25000"/>
              <a:t>K</a:t>
            </a:r>
          </a:p>
          <a:p>
            <a:pPr eaLnBrk="1" hangingPunct="1"/>
            <a:r>
              <a:rPr lang="en-US"/>
              <a:t>Check: compute MAC from </a:t>
            </a:r>
            <a:r>
              <a:rPr lang="en-US" i="1"/>
              <a:t>known quantities, </a:t>
            </a:r>
            <a:r>
              <a:rPr lang="en-US"/>
              <a:t>and check with message</a:t>
            </a:r>
          </a:p>
          <a:p>
            <a:pPr eaLnBrk="1" hangingPunct="1"/>
            <a:r>
              <a:rPr lang="en-US"/>
              <a:t>SKID3</a:t>
            </a:r>
          </a:p>
          <a:p>
            <a:pPr lvl="1" eaLnBrk="1" hangingPunct="1"/>
            <a:r>
              <a:rPr lang="en-US"/>
              <a:t>Bob </a:t>
            </a:r>
            <a:r>
              <a:rPr lang="en-US">
                <a:sym typeface="Symbol" charset="0"/>
              </a:rPr>
              <a:t> Alice: </a:t>
            </a:r>
            <a:r>
              <a:rPr lang="en-US" i="1">
                <a:sym typeface="Symbol" charset="0"/>
              </a:rPr>
              <a:t>r</a:t>
            </a:r>
            <a:r>
              <a:rPr lang="en-US" i="1" baseline="-25000">
                <a:sym typeface="Symbol" charset="0"/>
              </a:rPr>
              <a:t>b</a:t>
            </a:r>
          </a:p>
          <a:p>
            <a:pPr lvl="1" eaLnBrk="1" hangingPunct="1"/>
            <a:r>
              <a:rPr lang="en-US">
                <a:sym typeface="Symbol" charset="0"/>
              </a:rPr>
              <a:t>Alice  Bob: </a:t>
            </a:r>
            <a:r>
              <a:rPr lang="en-US" i="1">
                <a:sym typeface="Symbol" charset="0"/>
              </a:rPr>
              <a:t>r</a:t>
            </a:r>
            <a:r>
              <a:rPr lang="en-US" i="1" baseline="-25000">
                <a:sym typeface="Symbol" charset="0"/>
              </a:rPr>
              <a:t>a</a:t>
            </a:r>
            <a:r>
              <a:rPr lang="en-US">
                <a:sym typeface="Symbol" charset="0"/>
              </a:rPr>
              <a:t>, </a:t>
            </a:r>
            <a:r>
              <a:rPr lang="en-US" i="1">
                <a:sym typeface="Symbol" charset="0"/>
              </a:rPr>
              <a:t>h</a:t>
            </a:r>
            <a:r>
              <a:rPr lang="en-US" i="1" baseline="-25000">
                <a:sym typeface="Symbol" charset="0"/>
              </a:rPr>
              <a:t>K</a:t>
            </a:r>
            <a:r>
              <a:rPr lang="en-US" i="1">
                <a:sym typeface="Symbol" charset="0"/>
              </a:rPr>
              <a:t>(r</a:t>
            </a:r>
            <a:r>
              <a:rPr lang="en-US" i="1" baseline="-25000">
                <a:sym typeface="Symbol" charset="0"/>
              </a:rPr>
              <a:t>a</a:t>
            </a:r>
            <a:r>
              <a:rPr lang="en-US" i="1">
                <a:sym typeface="Symbol" charset="0"/>
              </a:rPr>
              <a:t>, r</a:t>
            </a:r>
            <a:r>
              <a:rPr lang="en-US" i="1" baseline="-25000">
                <a:sym typeface="Symbol" charset="0"/>
              </a:rPr>
              <a:t>b</a:t>
            </a:r>
            <a:r>
              <a:rPr lang="en-US" i="1">
                <a:sym typeface="Symbol" charset="0"/>
              </a:rPr>
              <a:t>, </a:t>
            </a:r>
            <a:r>
              <a:rPr lang="en-US" i="1">
                <a:solidFill>
                  <a:schemeClr val="accent2"/>
                </a:solidFill>
                <a:sym typeface="Symbol" charset="0"/>
              </a:rPr>
              <a:t>B</a:t>
            </a:r>
            <a:r>
              <a:rPr lang="en-US" i="1">
                <a:sym typeface="Symbol" charset="0"/>
              </a:rPr>
              <a:t>)</a:t>
            </a:r>
          </a:p>
          <a:p>
            <a:pPr lvl="1" eaLnBrk="1" hangingPunct="1"/>
            <a:r>
              <a:rPr lang="en-US">
                <a:sym typeface="Symbol" charset="0"/>
              </a:rPr>
              <a:t>Bob  Alice: </a:t>
            </a:r>
            <a:r>
              <a:rPr lang="en-US" i="1">
                <a:sym typeface="Symbol" charset="0"/>
              </a:rPr>
              <a:t>h</a:t>
            </a:r>
            <a:r>
              <a:rPr lang="en-US" i="1" baseline="-25000">
                <a:sym typeface="Symbol" charset="0"/>
              </a:rPr>
              <a:t>K</a:t>
            </a:r>
            <a:r>
              <a:rPr lang="en-US" i="1">
                <a:sym typeface="Symbol" charset="0"/>
              </a:rPr>
              <a:t>(r</a:t>
            </a:r>
            <a:r>
              <a:rPr lang="en-US" i="1" baseline="-25000">
                <a:sym typeface="Symbol" charset="0"/>
              </a:rPr>
              <a:t>a</a:t>
            </a:r>
            <a:r>
              <a:rPr lang="en-US" i="1">
                <a:sym typeface="Symbol" charset="0"/>
              </a:rPr>
              <a:t>, r</a:t>
            </a:r>
            <a:r>
              <a:rPr lang="en-US" i="1" baseline="-25000">
                <a:sym typeface="Symbol" charset="0"/>
              </a:rPr>
              <a:t>b</a:t>
            </a:r>
            <a:r>
              <a:rPr lang="en-US" i="1">
                <a:sym typeface="Symbol" charset="0"/>
              </a:rPr>
              <a:t>, </a:t>
            </a:r>
            <a:r>
              <a:rPr lang="en-US" i="1">
                <a:solidFill>
                  <a:schemeClr val="accent2"/>
                </a:solidFill>
                <a:sym typeface="Symbol" charset="0"/>
              </a:rPr>
              <a:t>A</a:t>
            </a:r>
            <a:r>
              <a:rPr lang="en-US" i="1">
                <a:sym typeface="Symbol" charset="0"/>
              </a:rPr>
              <a:t>)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424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Key Establishment, Management</a:t>
            </a:r>
            <a:endParaRPr lang="en-US" sz="3200" dirty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/>
              <a:t>Key establishment</a:t>
            </a:r>
          </a:p>
          <a:p>
            <a:pPr lvl="1" eaLnBrk="1" hangingPunct="1"/>
            <a:r>
              <a:rPr lang="en-US"/>
              <a:t>Process to whereby a shared secret key becomes available to two or more parties</a:t>
            </a:r>
          </a:p>
          <a:p>
            <a:pPr lvl="1" eaLnBrk="1" hangingPunct="1"/>
            <a:r>
              <a:rPr lang="en-US"/>
              <a:t>Subdivided into key agreement and key transport.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Key management</a:t>
            </a:r>
          </a:p>
          <a:p>
            <a:pPr lvl="1" eaLnBrk="1" hangingPunct="1"/>
            <a:r>
              <a:rPr lang="en-US"/>
              <a:t>The set of processes and mechanisms which support key establishment  </a:t>
            </a:r>
          </a:p>
          <a:p>
            <a:pPr lvl="1" eaLnBrk="1" hangingPunct="1"/>
            <a:r>
              <a:rPr lang="en-US"/>
              <a:t>The maintenance of ongoing keying relationships between parties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9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Kerberos vs. PKI</a:t>
            </a:r>
            <a:r>
              <a:rPr lang="ko-KR" altLang="en-US" sz="4000" dirty="0"/>
              <a:t> </a:t>
            </a:r>
            <a:r>
              <a:rPr lang="en-US" altLang="ko-KR" sz="4000" dirty="0"/>
              <a:t>vs. IBE</a:t>
            </a:r>
            <a:endParaRPr lang="en-US" sz="4000" dirty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Still debating </a:t>
            </a:r>
            <a:r>
              <a:rPr lang="en-US">
                <a:sym typeface="Wingdings" charset="0"/>
              </a:rPr>
              <a:t></a:t>
            </a:r>
          </a:p>
          <a:p>
            <a:pPr eaLnBrk="1" hangingPunct="1"/>
            <a:r>
              <a:rPr lang="en-US">
                <a:sym typeface="Wingdings" charset="0"/>
              </a:rPr>
              <a:t>Let</a:t>
            </a:r>
            <a:r>
              <a:rPr lang="ja-JP" altLang="en-US">
                <a:sym typeface="Wingdings" charset="0"/>
              </a:rPr>
              <a:t>’</a:t>
            </a:r>
            <a:r>
              <a:rPr lang="en-US" altLang="ja-JP">
                <a:sym typeface="Wingdings" charset="0"/>
              </a:rPr>
              <a:t>s see one by one!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7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Kerberos (</a:t>
            </a:r>
            <a:r>
              <a:rPr lang="en-US" dirty="0" err="1"/>
              <a:t>cnt</a:t>
            </a:r>
            <a:r>
              <a:rPr lang="en-US" dirty="0"/>
              <a:t>.)</a:t>
            </a:r>
          </a:p>
        </p:txBody>
      </p:sp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1619712" y="13716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>
                <a:latin typeface="나눔손글씨 펜"/>
                <a:ea typeface="나눔손글씨 펜"/>
                <a:cs typeface="나눔손글씨 펜"/>
              </a:rPr>
              <a:t>T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1614488" y="5438775"/>
            <a:ext cx="351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latin typeface="나눔손글씨 펜"/>
                <a:ea typeface="나눔손글씨 펜"/>
                <a:cs typeface="나눔손글씨 펜"/>
              </a:rPr>
              <a:t>A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7637463" y="5410200"/>
            <a:ext cx="3465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latin typeface="나눔손글씨 펜"/>
                <a:ea typeface="나눔손글씨 펜"/>
                <a:cs typeface="나눔손글씨 펜"/>
              </a:rPr>
              <a:t>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79528" y="1828800"/>
            <a:ext cx="474664" cy="3581400"/>
            <a:chOff x="806" y="1152"/>
            <a:chExt cx="299" cy="2256"/>
          </a:xfrm>
        </p:grpSpPr>
        <p:cxnSp>
          <p:nvCxnSpPr>
            <p:cNvPr id="64530" name="AutoShape 7"/>
            <p:cNvCxnSpPr>
              <a:cxnSpLocks noChangeShapeType="1"/>
            </p:cNvCxnSpPr>
            <p:nvPr/>
          </p:nvCxnSpPr>
          <p:spPr bwMode="auto">
            <a:xfrm flipV="1">
              <a:off x="1104" y="1152"/>
              <a:ext cx="1" cy="225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31" name="Text Box 8"/>
            <p:cNvSpPr txBox="1">
              <a:spLocks noChangeArrowheads="1"/>
            </p:cNvSpPr>
            <p:nvPr/>
          </p:nvSpPr>
          <p:spPr bwMode="auto">
            <a:xfrm rot="16200000">
              <a:off x="658" y="2107"/>
              <a:ext cx="5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나눔손글씨 펜"/>
                  <a:ea typeface="나눔손글씨 펜"/>
                  <a:cs typeface="나눔손글씨 펜"/>
                </a:rPr>
                <a:t>A, B, N</a:t>
              </a:r>
              <a:r>
                <a:rPr lang="en-US" sz="2000" baseline="-25000">
                  <a:latin typeface="나눔손글씨 펜"/>
                  <a:ea typeface="나눔손글씨 펜"/>
                  <a:cs typeface="나눔손글씨 펜"/>
                </a:rPr>
                <a:t>A</a:t>
              </a:r>
              <a:endParaRPr lang="en-US" sz="2000">
                <a:latin typeface="나눔손글씨 펜"/>
                <a:ea typeface="나눔손글씨 펜"/>
                <a:cs typeface="나눔손글씨 펜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905000" y="1828800"/>
            <a:ext cx="461963" cy="3581400"/>
            <a:chOff x="1200" y="1152"/>
            <a:chExt cx="291" cy="2256"/>
          </a:xfrm>
        </p:grpSpPr>
        <p:cxnSp>
          <p:nvCxnSpPr>
            <p:cNvPr id="64528" name="AutoShape 10"/>
            <p:cNvCxnSpPr>
              <a:cxnSpLocks noChangeShapeType="1"/>
            </p:cNvCxnSpPr>
            <p:nvPr/>
          </p:nvCxnSpPr>
          <p:spPr bwMode="auto">
            <a:xfrm>
              <a:off x="1200" y="1152"/>
              <a:ext cx="0" cy="225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5291" name="Text Box 11"/>
            <p:cNvSpPr txBox="1">
              <a:spLocks noChangeArrowheads="1"/>
            </p:cNvSpPr>
            <p:nvPr/>
          </p:nvSpPr>
          <p:spPr bwMode="auto">
            <a:xfrm rot="16200000">
              <a:off x="478" y="2146"/>
              <a:ext cx="177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E</a:t>
              </a:r>
              <a:r>
                <a:rPr lang="en-US" sz="2000" baseline="-25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KBT</a:t>
              </a:r>
              <a:r>
                <a:rPr lang="en-US" sz="2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(k, A, L), E</a:t>
              </a:r>
              <a:r>
                <a:rPr lang="en-US" sz="2000" baseline="-25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KAT</a:t>
              </a:r>
              <a:r>
                <a:rPr lang="en-US" sz="2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(k, N</a:t>
              </a:r>
              <a:r>
                <a:rPr lang="en-US" sz="2000" baseline="-25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A</a:t>
              </a:r>
              <a:r>
                <a:rPr lang="en-US" sz="2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, L, B)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965325" y="5181613"/>
            <a:ext cx="5672138" cy="519114"/>
            <a:chOff x="1094" y="2937"/>
            <a:chExt cx="3573" cy="327"/>
          </a:xfrm>
        </p:grpSpPr>
        <p:cxnSp>
          <p:nvCxnSpPr>
            <p:cNvPr id="64526" name="AutoShape 13"/>
            <p:cNvCxnSpPr>
              <a:cxnSpLocks noChangeShapeType="1"/>
              <a:stCxn id="64515" idx="3"/>
              <a:endCxn id="64516" idx="1"/>
            </p:cNvCxnSpPr>
            <p:nvPr/>
          </p:nvCxnSpPr>
          <p:spPr bwMode="auto">
            <a:xfrm flipV="1">
              <a:off x="1094" y="3246"/>
              <a:ext cx="3573" cy="1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5294" name="Rectangle 14"/>
            <p:cNvSpPr>
              <a:spLocks noChangeArrowheads="1"/>
            </p:cNvSpPr>
            <p:nvPr/>
          </p:nvSpPr>
          <p:spPr bwMode="auto">
            <a:xfrm>
              <a:off x="1872" y="2937"/>
              <a:ext cx="1776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E</a:t>
              </a:r>
              <a:r>
                <a:rPr lang="en-US" sz="2000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KBT</a:t>
              </a:r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(k, A, L), E</a:t>
              </a:r>
              <a:r>
                <a:rPr lang="en-US" sz="2000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k</a:t>
              </a:r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(A, T</a:t>
              </a:r>
              <a:r>
                <a:rPr lang="en-US" sz="2000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A</a:t>
              </a:r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, A</a:t>
              </a:r>
              <a:r>
                <a:rPr lang="en-US" sz="2000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subkey</a:t>
              </a:r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)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981200" y="5831052"/>
            <a:ext cx="5580063" cy="461963"/>
            <a:chOff x="1104" y="3273"/>
            <a:chExt cx="3515" cy="291"/>
          </a:xfrm>
        </p:grpSpPr>
        <p:sp>
          <p:nvSpPr>
            <p:cNvPr id="865296" name="Rectangle 16"/>
            <p:cNvSpPr>
              <a:spLocks noChangeArrowheads="1"/>
            </p:cNvSpPr>
            <p:nvPr/>
          </p:nvSpPr>
          <p:spPr bwMode="auto">
            <a:xfrm>
              <a:off x="2392" y="3312"/>
              <a:ext cx="84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E</a:t>
              </a:r>
              <a:r>
                <a:rPr lang="en-US" sz="2000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k</a:t>
              </a:r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(T</a:t>
              </a:r>
              <a:r>
                <a:rPr lang="en-US" sz="2000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A</a:t>
              </a:r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, B</a:t>
              </a:r>
              <a:r>
                <a:rPr lang="en-US" sz="2000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subkey</a:t>
              </a:r>
              <a:r>
                <a: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나눔손글씨 펜"/>
                  <a:ea typeface="나눔손글씨 펜"/>
                  <a:cs typeface="나눔손글씨 펜"/>
                  <a:sym typeface="Symbol" charset="0"/>
                </a:rPr>
                <a:t>)</a:t>
              </a:r>
            </a:p>
          </p:txBody>
        </p:sp>
        <p:cxnSp>
          <p:nvCxnSpPr>
            <p:cNvPr id="64525" name="AutoShape 17"/>
            <p:cNvCxnSpPr>
              <a:cxnSpLocks noChangeShapeType="1"/>
            </p:cNvCxnSpPr>
            <p:nvPr/>
          </p:nvCxnSpPr>
          <p:spPr bwMode="auto">
            <a:xfrm>
              <a:off x="1104" y="3273"/>
              <a:ext cx="351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65298" name="Rectangle 18"/>
          <p:cNvSpPr>
            <a:spLocks noChangeArrowheads="1"/>
          </p:cNvSpPr>
          <p:nvPr/>
        </p:nvSpPr>
        <p:spPr bwMode="auto">
          <a:xfrm>
            <a:off x="2743200" y="1600200"/>
            <a:ext cx="3070071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E</a:t>
            </a:r>
            <a:r>
              <a:rPr lang="en-US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KBT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(k, A, L): Token for B</a:t>
            </a:r>
          </a:p>
          <a:p>
            <a:pPr eaLnBrk="0" hangingPunct="0">
              <a:buFontTx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E</a:t>
            </a:r>
            <a:r>
              <a:rPr lang="en-US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KAT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(k, N</a:t>
            </a:r>
            <a:r>
              <a:rPr lang="en-US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, L, B): Token for A</a:t>
            </a:r>
          </a:p>
          <a:p>
            <a:pPr eaLnBrk="0" hangingPunct="0">
              <a:buFontTx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L: Life-time</a:t>
            </a:r>
          </a:p>
          <a:p>
            <a:pPr eaLnBrk="0" hangingPunct="0">
              <a:buFontTx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N</a:t>
            </a:r>
            <a:r>
              <a:rPr lang="en-US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?</a:t>
            </a:r>
          </a:p>
        </p:txBody>
      </p:sp>
      <p:sp>
        <p:nvSpPr>
          <p:cNvPr id="865299" name="Rectangle 19"/>
          <p:cNvSpPr>
            <a:spLocks noChangeArrowheads="1"/>
          </p:cNvSpPr>
          <p:nvPr/>
        </p:nvSpPr>
        <p:spPr bwMode="auto">
          <a:xfrm>
            <a:off x="2743200" y="3092450"/>
            <a:ext cx="4416594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E</a:t>
            </a:r>
            <a:r>
              <a:rPr lang="en-US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k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(A, T</a:t>
            </a:r>
            <a:r>
              <a:rPr lang="en-US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, A</a:t>
            </a:r>
            <a:r>
              <a:rPr lang="en-US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subkey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): To prove B that A knows k</a:t>
            </a:r>
          </a:p>
          <a:p>
            <a:pPr eaLnBrk="0" hangingPunct="0">
              <a:buFontTx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T</a:t>
            </a:r>
            <a:r>
              <a:rPr lang="en-US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: Time-stamp</a:t>
            </a:r>
          </a:p>
        </p:txBody>
      </p:sp>
      <p:sp>
        <p:nvSpPr>
          <p:cNvPr id="865300" name="Rectangle 20"/>
          <p:cNvSpPr>
            <a:spLocks noChangeArrowheads="1"/>
          </p:cNvSpPr>
          <p:nvPr/>
        </p:nvSpPr>
        <p:spPr bwMode="auto">
          <a:xfrm>
            <a:off x="2743200" y="4205288"/>
            <a:ext cx="440377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E</a:t>
            </a:r>
            <a:r>
              <a:rPr lang="en-US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k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(B, T</a:t>
            </a:r>
            <a:r>
              <a:rPr lang="en-US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, B</a:t>
            </a:r>
            <a:r>
              <a:rPr lang="en-US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subkey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나눔손글씨 펜"/>
                <a:ea typeface="나눔손글씨 펜"/>
                <a:cs typeface="나눔손글씨 펜"/>
                <a:sym typeface="Symbol" charset="0"/>
              </a:rPr>
              <a:t>): To prove A that B knows k</a:t>
            </a:r>
          </a:p>
        </p:txBody>
      </p:sp>
    </p:spTree>
    <p:extLst>
      <p:ext uri="{BB962C8B-B14F-4D97-AF65-F5344CB8AC3E}">
        <p14:creationId xmlns:p14="http://schemas.microsoft.com/office/powerpoint/2010/main" val="2756097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98" grpId="0"/>
      <p:bldP spid="865299" grpId="0"/>
      <p:bldP spid="8653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ndara" charset="0"/>
                <a:ea typeface="Osaka" charset="0"/>
                <a:cs typeface="Osaka" charset="0"/>
              </a:rPr>
              <a:t>Kerberos (Scalable)</a:t>
            </a:r>
          </a:p>
        </p:txBody>
      </p:sp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1282700" y="1219200"/>
            <a:ext cx="1042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Tahoma" charset="0"/>
                <a:cs typeface="Arial" charset="0"/>
              </a:rPr>
              <a:t>T (AS)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1614488" y="5438775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ahoma" charset="0"/>
                <a:cs typeface="Arial" charset="0"/>
              </a:rPr>
              <a:t>A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7637463" y="5410200"/>
            <a:ext cx="363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ahoma" charset="0"/>
                <a:cs typeface="Arial" charset="0"/>
              </a:rPr>
              <a:t>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95400" y="1828800"/>
            <a:ext cx="458788" cy="3581400"/>
            <a:chOff x="816" y="1152"/>
            <a:chExt cx="289" cy="2256"/>
          </a:xfrm>
        </p:grpSpPr>
        <p:cxnSp>
          <p:nvCxnSpPr>
            <p:cNvPr id="66582" name="AutoShape 7"/>
            <p:cNvCxnSpPr>
              <a:cxnSpLocks noChangeShapeType="1"/>
            </p:cNvCxnSpPr>
            <p:nvPr/>
          </p:nvCxnSpPr>
          <p:spPr bwMode="auto">
            <a:xfrm flipV="1">
              <a:off x="1104" y="1152"/>
              <a:ext cx="1" cy="225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583" name="Text Box 8"/>
            <p:cNvSpPr txBox="1">
              <a:spLocks noChangeArrowheads="1"/>
            </p:cNvSpPr>
            <p:nvPr/>
          </p:nvSpPr>
          <p:spPr bwMode="auto">
            <a:xfrm rot="-5400000">
              <a:off x="617" y="2113"/>
              <a:ext cx="6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Tahoma" charset="0"/>
                  <a:cs typeface="Arial" charset="0"/>
                </a:rPr>
                <a:t>A, G, N</a:t>
              </a:r>
              <a:r>
                <a:rPr lang="en-US" sz="1800" baseline="-25000">
                  <a:latin typeface="Tahoma" charset="0"/>
                  <a:cs typeface="Arial" charset="0"/>
                </a:rPr>
                <a:t>A</a:t>
              </a:r>
              <a:endParaRPr lang="en-US" sz="1800">
                <a:latin typeface="Tahoma" charset="0"/>
                <a:cs typeface="Arial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905000" y="1620838"/>
            <a:ext cx="444500" cy="3789362"/>
            <a:chOff x="1200" y="1021"/>
            <a:chExt cx="280" cy="2387"/>
          </a:xfrm>
        </p:grpSpPr>
        <p:cxnSp>
          <p:nvCxnSpPr>
            <p:cNvPr id="66580" name="AutoShape 10"/>
            <p:cNvCxnSpPr>
              <a:cxnSpLocks noChangeShapeType="1"/>
            </p:cNvCxnSpPr>
            <p:nvPr/>
          </p:nvCxnSpPr>
          <p:spPr bwMode="auto">
            <a:xfrm>
              <a:off x="1200" y="1152"/>
              <a:ext cx="0" cy="225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9387" name="Text Box 11"/>
            <p:cNvSpPr txBox="1">
              <a:spLocks noChangeArrowheads="1"/>
            </p:cNvSpPr>
            <p:nvPr/>
          </p:nvSpPr>
          <p:spPr bwMode="auto">
            <a:xfrm rot="16200000">
              <a:off x="243" y="2027"/>
              <a:ext cx="224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18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E</a:t>
              </a:r>
              <a:r>
                <a:rPr lang="en-US" sz="1800" baseline="-25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KGT</a:t>
              </a:r>
              <a:r>
                <a:rPr lang="en-US" sz="18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(k</a:t>
              </a:r>
              <a:r>
                <a:rPr lang="en-US" sz="1800" baseline="-25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AG</a:t>
              </a:r>
              <a:r>
                <a:rPr lang="en-US" sz="18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, A, L), E</a:t>
              </a:r>
              <a:r>
                <a:rPr lang="en-US" sz="1800" baseline="-25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KAT</a:t>
              </a:r>
              <a:r>
                <a:rPr lang="en-US" sz="18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(k</a:t>
              </a:r>
              <a:r>
                <a:rPr lang="en-US" sz="1800" baseline="-25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AG</a:t>
              </a:r>
              <a:r>
                <a:rPr lang="en-US" sz="18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, N</a:t>
              </a:r>
              <a:r>
                <a:rPr lang="en-US" sz="1800" baseline="-25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</a:t>
              </a:r>
              <a:r>
                <a:rPr lang="en-US" sz="18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, L, G)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981200" y="5181600"/>
            <a:ext cx="5580063" cy="381000"/>
            <a:chOff x="1104" y="2937"/>
            <a:chExt cx="3515" cy="240"/>
          </a:xfrm>
        </p:grpSpPr>
        <p:cxnSp>
          <p:nvCxnSpPr>
            <p:cNvPr id="66578" name="AutoShape 13"/>
            <p:cNvCxnSpPr>
              <a:cxnSpLocks noChangeShapeType="1"/>
              <a:stCxn id="66563" idx="3"/>
              <a:endCxn id="66564" idx="1"/>
            </p:cNvCxnSpPr>
            <p:nvPr/>
          </p:nvCxnSpPr>
          <p:spPr bwMode="auto">
            <a:xfrm>
              <a:off x="1104" y="3177"/>
              <a:ext cx="351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9390" name="Rectangle 14"/>
            <p:cNvSpPr>
              <a:spLocks noChangeArrowheads="1"/>
            </p:cNvSpPr>
            <p:nvPr/>
          </p:nvSpPr>
          <p:spPr bwMode="auto">
            <a:xfrm>
              <a:off x="1872" y="2937"/>
              <a:ext cx="256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E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KGB 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(k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AB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, A, L, N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</a:t>
              </a:r>
              <a:r>
                <a:rPr lang="ja-JP" alt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’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), E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kAB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(A, T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</a:t>
              </a:r>
              <a:r>
                <a:rPr lang="ja-JP" alt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’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, A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subkey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)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981200" y="5715000"/>
            <a:ext cx="5580063" cy="428625"/>
            <a:chOff x="1104" y="3273"/>
            <a:chExt cx="3515" cy="270"/>
          </a:xfrm>
        </p:grpSpPr>
        <p:sp>
          <p:nvSpPr>
            <p:cNvPr id="869392" name="Rectangle 16"/>
            <p:cNvSpPr>
              <a:spLocks noChangeArrowheads="1"/>
            </p:cNvSpPr>
            <p:nvPr/>
          </p:nvSpPr>
          <p:spPr bwMode="auto">
            <a:xfrm>
              <a:off x="2392" y="3312"/>
              <a:ext cx="9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E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k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(T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</a:t>
              </a:r>
              <a:r>
                <a:rPr lang="ja-JP" alt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’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, B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subkey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)</a:t>
              </a:r>
            </a:p>
          </p:txBody>
        </p:sp>
        <p:cxnSp>
          <p:nvCxnSpPr>
            <p:cNvPr id="66577" name="AutoShape 17"/>
            <p:cNvCxnSpPr>
              <a:cxnSpLocks noChangeShapeType="1"/>
            </p:cNvCxnSpPr>
            <p:nvPr/>
          </p:nvCxnSpPr>
          <p:spPr bwMode="auto">
            <a:xfrm>
              <a:off x="1104" y="3273"/>
              <a:ext cx="351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6569" name="Text Box 18"/>
          <p:cNvSpPr txBox="1">
            <a:spLocks noChangeArrowheads="1"/>
          </p:cNvSpPr>
          <p:nvPr/>
        </p:nvSpPr>
        <p:spPr bwMode="auto">
          <a:xfrm>
            <a:off x="7162800" y="13716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ahoma" charset="0"/>
                <a:cs typeface="Arial" charset="0"/>
              </a:rPr>
              <a:t>G (TGS)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 rot="-2238797">
            <a:off x="1538288" y="3073400"/>
            <a:ext cx="6067425" cy="366713"/>
            <a:chOff x="1104" y="2934"/>
            <a:chExt cx="3515" cy="244"/>
          </a:xfrm>
        </p:grpSpPr>
        <p:cxnSp>
          <p:nvCxnSpPr>
            <p:cNvPr id="66574" name="AutoShape 20"/>
            <p:cNvCxnSpPr>
              <a:cxnSpLocks noChangeShapeType="1"/>
            </p:cNvCxnSpPr>
            <p:nvPr/>
          </p:nvCxnSpPr>
          <p:spPr bwMode="auto">
            <a:xfrm>
              <a:off x="1104" y="3177"/>
              <a:ext cx="351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9397" name="Rectangle 21"/>
            <p:cNvSpPr>
              <a:spLocks noChangeArrowheads="1"/>
            </p:cNvSpPr>
            <p:nvPr/>
          </p:nvSpPr>
          <p:spPr bwMode="auto">
            <a:xfrm>
              <a:off x="1868" y="2924"/>
              <a:ext cx="1998" cy="2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E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KGT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(k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AG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, A, L), E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kAG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(A, T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), B, N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</a:t>
              </a:r>
              <a:r>
                <a:rPr lang="ja-JP" alt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’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sym typeface="Symbol" charset="0"/>
              </a:endParaRP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717675" y="3216275"/>
            <a:ext cx="6075363" cy="366713"/>
            <a:chOff x="1082" y="2026"/>
            <a:chExt cx="3827" cy="231"/>
          </a:xfrm>
        </p:grpSpPr>
        <p:sp>
          <p:nvSpPr>
            <p:cNvPr id="869399" name="Rectangle 23"/>
            <p:cNvSpPr>
              <a:spLocks noChangeArrowheads="1"/>
            </p:cNvSpPr>
            <p:nvPr/>
          </p:nvSpPr>
          <p:spPr bwMode="auto">
            <a:xfrm rot="-2219348">
              <a:off x="1905" y="2026"/>
              <a:ext cx="287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rIns="0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E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KAG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(k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AB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, N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</a:t>
              </a:r>
              <a:r>
                <a:rPr lang="ja-JP" alt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’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, L, B), E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kGB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(k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AB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, A, L, N</a:t>
              </a:r>
              <a:r>
                <a:rPr lang="en-US" baseline="-2500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A</a:t>
              </a:r>
              <a:r>
                <a:rPr lang="ja-JP" alt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’</a:t>
              </a:r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), B, NA</a:t>
              </a:r>
              <a:r>
                <a:rPr lang="ja-JP" alt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sym typeface="Symbol" charset="0"/>
                </a:rPr>
                <a:t>’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sym typeface="Symbol" charset="0"/>
              </a:endParaRPr>
            </a:p>
          </p:txBody>
        </p:sp>
        <p:cxnSp>
          <p:nvCxnSpPr>
            <p:cNvPr id="66573" name="AutoShape 24"/>
            <p:cNvCxnSpPr>
              <a:cxnSpLocks noChangeShapeType="1"/>
            </p:cNvCxnSpPr>
            <p:nvPr/>
          </p:nvCxnSpPr>
          <p:spPr bwMode="auto">
            <a:xfrm rot="-2219348">
              <a:off x="1082" y="2255"/>
              <a:ext cx="382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97541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Public Key Certificate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Public-key certificates are a vehicle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public keys may be stored, distributed or forwarded over unsecured media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The objective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make one entity</a:t>
            </a:r>
            <a:r>
              <a:rPr lang="ja-JP" altLang="en-US" sz="2400" dirty="0"/>
              <a:t>’</a:t>
            </a:r>
            <a:r>
              <a:rPr lang="en-US" altLang="ja-JP" sz="2400" dirty="0"/>
              <a:t>s public key available to others such that its authenticity and validity are verifiable.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 public-key certificate is a data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data part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err="1"/>
              <a:t>cleartext</a:t>
            </a:r>
            <a:r>
              <a:rPr lang="en-US" sz="2000" dirty="0"/>
              <a:t> data including a public key and a string identifying the party (subject entity) to be associated therewith.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signature part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digital signature of a certification authority over the data part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binding the subject entity</a:t>
            </a:r>
            <a:r>
              <a:rPr lang="ja-JP" altLang="en-US" sz="2000" dirty="0"/>
              <a:t>’</a:t>
            </a:r>
            <a:r>
              <a:rPr lang="en-US" altLang="ja-JP" sz="2000" dirty="0"/>
              <a:t>s identity to the specified public key.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076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CA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/>
              <a:t>a trusted third party whose signature on the certificate vouches for the authenticity of the public key bound to the subject entity</a:t>
            </a:r>
          </a:p>
          <a:p>
            <a:pPr lvl="1" eaLnBrk="1" hangingPunct="1"/>
            <a:r>
              <a:rPr lang="en-US"/>
              <a:t>The significance of this binding must be provided by additional means, such as an attribute certificate or policy statement.</a:t>
            </a:r>
          </a:p>
          <a:p>
            <a:pPr eaLnBrk="1" hangingPunct="1"/>
            <a:r>
              <a:rPr lang="en-US"/>
              <a:t>the subject entity must be a unique name within the system (distinguished name)</a:t>
            </a:r>
          </a:p>
          <a:p>
            <a:pPr eaLnBrk="1" hangingPunct="1"/>
            <a:r>
              <a:rPr lang="en-US"/>
              <a:t>The CA requires its own signature key pair, the authentic public key.</a:t>
            </a:r>
          </a:p>
          <a:p>
            <a:pPr eaLnBrk="1" hangingPunct="1"/>
            <a:r>
              <a:rPr lang="en-US"/>
              <a:t>Can be off-line!</a:t>
            </a:r>
          </a:p>
        </p:txBody>
      </p:sp>
    </p:spTree>
    <p:extLst>
      <p:ext uri="{BB962C8B-B14F-4D97-AF65-F5344CB8AC3E}">
        <p14:creationId xmlns:p14="http://schemas.microsoft.com/office/powerpoint/2010/main" val="190067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ID-based Cryptography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No public key</a:t>
            </a:r>
          </a:p>
          <a:p>
            <a:r>
              <a:rPr lang="en-US"/>
              <a:t>Public key = ID (email, name, etc.)</a:t>
            </a:r>
          </a:p>
          <a:p>
            <a:r>
              <a:rPr lang="en-US"/>
              <a:t>PKG</a:t>
            </a:r>
          </a:p>
          <a:p>
            <a:pPr lvl="1"/>
            <a:r>
              <a:rPr lang="en-US"/>
              <a:t>Private key generation center</a:t>
            </a:r>
          </a:p>
          <a:p>
            <a:pPr lvl="1"/>
            <a:r>
              <a:rPr lang="en-US"/>
              <a:t>SK</a:t>
            </a:r>
            <a:r>
              <a:rPr lang="en-US" baseline="-25000"/>
              <a:t>ID</a:t>
            </a:r>
            <a:r>
              <a:rPr lang="en-US"/>
              <a:t> = PKG</a:t>
            </a:r>
            <a:r>
              <a:rPr lang="en-US" baseline="-25000"/>
              <a:t>S</a:t>
            </a:r>
            <a:r>
              <a:rPr lang="en-US"/>
              <a:t>(ID)</a:t>
            </a:r>
          </a:p>
          <a:p>
            <a:pPr lvl="1"/>
            <a:r>
              <a:rPr lang="en-US"/>
              <a:t>PKG</a:t>
            </a:r>
            <a:r>
              <a:rPr lang="ja-JP" altLang="en-US"/>
              <a:t>’</a:t>
            </a:r>
            <a:r>
              <a:rPr lang="en-US" altLang="ja-JP"/>
              <a:t>s public key is public.</a:t>
            </a:r>
          </a:p>
          <a:p>
            <a:pPr lvl="1"/>
            <a:r>
              <a:rPr lang="en-US"/>
              <a:t>distributes private key associated with the ID</a:t>
            </a:r>
          </a:p>
          <a:p>
            <a:r>
              <a:rPr lang="en-US"/>
              <a:t>Encryption: C= E</a:t>
            </a:r>
            <a:r>
              <a:rPr lang="en-US" baseline="-25000"/>
              <a:t>ID</a:t>
            </a:r>
            <a:r>
              <a:rPr lang="en-US"/>
              <a:t>(M)</a:t>
            </a:r>
          </a:p>
          <a:p>
            <a:r>
              <a:rPr lang="en-US"/>
              <a:t>Decryption: D</a:t>
            </a:r>
            <a:r>
              <a:rPr lang="en-US" baseline="-25000"/>
              <a:t>SK</a:t>
            </a:r>
            <a:r>
              <a:rPr lang="en-US"/>
              <a:t>(C) = 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8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Discussion (PKI vs. Kerberos vs. IBE)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On-line vs. off-line TTP</a:t>
            </a:r>
          </a:p>
          <a:p>
            <a:pPr lvl="1" eaLnBrk="1" hangingPunct="1"/>
            <a:r>
              <a:rPr lang="en-US"/>
              <a:t>Implication?</a:t>
            </a:r>
          </a:p>
          <a:p>
            <a:pPr eaLnBrk="1" hangingPunct="1"/>
            <a:r>
              <a:rPr lang="en-US"/>
              <a:t>Non-reputation?</a:t>
            </a:r>
          </a:p>
          <a:p>
            <a:pPr eaLnBrk="1" hangingPunct="1"/>
            <a:r>
              <a:rPr lang="en-US"/>
              <a:t>Revocation?</a:t>
            </a:r>
          </a:p>
          <a:p>
            <a:pPr eaLnBrk="1" hangingPunct="1"/>
            <a:r>
              <a:rPr lang="en-US"/>
              <a:t>Scalability?</a:t>
            </a:r>
          </a:p>
          <a:p>
            <a:pPr eaLnBrk="1" hangingPunct="1"/>
            <a:r>
              <a:rPr lang="en-US"/>
              <a:t>Trust issue?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5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022216"/>
            <a:ext cx="8813800" cy="1334134"/>
          </a:xfrm>
        </p:spPr>
        <p:txBody>
          <a:bodyPr/>
          <a:lstStyle/>
          <a:p>
            <a:r>
              <a:rPr lang="en-US" dirty="0"/>
              <a:t>Why do we use key?</a:t>
            </a:r>
          </a:p>
          <a:p>
            <a:pPr lvl="1"/>
            <a:r>
              <a:rPr lang="en-US" dirty="0"/>
              <a:t>Or why not use just a shared encryption function?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128944"/>
            <a:ext cx="27432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3652944"/>
            <a:ext cx="24384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Plaintext source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2281344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Encryption</a:t>
            </a:r>
          </a:p>
          <a:p>
            <a:pPr algn="ctr" eaLnBrk="0" hangingPunct="0"/>
            <a:r>
              <a:rPr lang="en-US"/>
              <a:t>E</a:t>
            </a:r>
            <a:r>
              <a:rPr lang="en-US" baseline="-25000"/>
              <a:t>e</a:t>
            </a:r>
            <a:r>
              <a:rPr lang="en-US"/>
              <a:t>(m) = c</a:t>
            </a:r>
          </a:p>
        </p:txBody>
      </p:sp>
      <p:cxnSp>
        <p:nvCxnSpPr>
          <p:cNvPr id="8" name="AutoShape 7"/>
          <p:cNvCxnSpPr>
            <a:cxnSpLocks noChangeShapeType="1"/>
            <a:stCxn id="6" idx="0"/>
            <a:endCxn id="7" idx="2"/>
          </p:cNvCxnSpPr>
          <p:nvPr/>
        </p:nvCxnSpPr>
        <p:spPr bwMode="auto">
          <a:xfrm flipV="1">
            <a:off x="1981200" y="3043344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91200" y="2128944"/>
            <a:ext cx="27432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43600" y="3652944"/>
            <a:ext cx="24384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destination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43600" y="2281344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Decryption</a:t>
            </a:r>
          </a:p>
          <a:p>
            <a:pPr algn="ctr" eaLnBrk="0" hangingPunct="0"/>
            <a:r>
              <a:rPr lang="en-US"/>
              <a:t>D</a:t>
            </a:r>
            <a:r>
              <a:rPr lang="en-US" baseline="-25000"/>
              <a:t>d</a:t>
            </a:r>
            <a:r>
              <a:rPr lang="en-US"/>
              <a:t>(c) = m</a:t>
            </a:r>
          </a:p>
        </p:txBody>
      </p:sp>
      <p:cxnSp>
        <p:nvCxnSpPr>
          <p:cNvPr id="12" name="AutoShape 11"/>
          <p:cNvCxnSpPr>
            <a:cxnSpLocks noChangeShapeType="1"/>
            <a:stCxn id="11" idx="2"/>
            <a:endCxn id="10" idx="0"/>
          </p:cNvCxnSpPr>
          <p:nvPr/>
        </p:nvCxnSpPr>
        <p:spPr bwMode="auto">
          <a:xfrm>
            <a:off x="7162800" y="3043344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2"/>
          <p:cNvCxnSpPr>
            <a:cxnSpLocks noChangeShapeType="1"/>
            <a:stCxn id="7" idx="3"/>
            <a:endCxn id="11" idx="1"/>
          </p:cNvCxnSpPr>
          <p:nvPr/>
        </p:nvCxnSpPr>
        <p:spPr bwMode="auto">
          <a:xfrm>
            <a:off x="3200400" y="2662344"/>
            <a:ext cx="2743200" cy="0"/>
          </a:xfrm>
          <a:prstGeom prst="straightConnector1">
            <a:avLst/>
          </a:prstGeom>
          <a:noFill/>
          <a:ln w="28575">
            <a:solidFill>
              <a:srgbClr val="5F5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124200" y="2325794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cs typeface="Arial" charset="0"/>
              </a:rPr>
              <a:t> c   </a:t>
            </a:r>
          </a:p>
          <a:p>
            <a:pPr algn="ctr"/>
            <a:r>
              <a:rPr lang="en-US" sz="1800">
                <a:cs typeface="Arial" charset="0"/>
              </a:rPr>
              <a:t>insecure  channel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447800" y="4414944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Alice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629400" y="4414944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Bob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352800" y="1062144"/>
            <a:ext cx="2438400" cy="6096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Adversary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4572000" y="1671744"/>
            <a:ext cx="0" cy="990600"/>
          </a:xfrm>
          <a:prstGeom prst="line">
            <a:avLst/>
          </a:prstGeom>
          <a:noFill/>
          <a:ln w="28575">
            <a:solidFill>
              <a:srgbClr val="5F5F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981200" y="3133832"/>
            <a:ext cx="403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162800" y="3119544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21539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Yongdae</a:t>
            </a:r>
            <a:r>
              <a:rPr lang="en-US" dirty="0" smtClean="0"/>
              <a:t> Kim</a:t>
            </a:r>
          </a:p>
          <a:p>
            <a:pPr lvl="1"/>
            <a:r>
              <a:rPr lang="en-US" sz="2300" dirty="0" smtClean="0">
                <a:latin typeface="Courier New"/>
                <a:cs typeface="Courier New"/>
              </a:rPr>
              <a:t>email: </a:t>
            </a:r>
            <a:r>
              <a:rPr lang="en-US" sz="2300" dirty="0" smtClean="0">
                <a:latin typeface="Courier New"/>
                <a:cs typeface="Courier New"/>
                <a:hlinkClick r:id="rId2"/>
              </a:rPr>
              <a:t>yongdaek@kaist.ac.kr</a:t>
            </a:r>
            <a:r>
              <a:rPr lang="en-US" sz="2300" dirty="0" smtClean="0">
                <a:latin typeface="Courier New"/>
                <a:cs typeface="Courier New"/>
              </a:rPr>
              <a:t> </a:t>
            </a:r>
          </a:p>
          <a:p>
            <a:pPr lvl="1"/>
            <a:r>
              <a:rPr lang="en-US" sz="2300" dirty="0" smtClean="0">
                <a:latin typeface="Courier New"/>
                <a:cs typeface="Courier New"/>
              </a:rPr>
              <a:t>Home: </a:t>
            </a:r>
            <a:r>
              <a:rPr lang="en-US" sz="2300" dirty="0" smtClean="0">
                <a:latin typeface="Courier New"/>
                <a:cs typeface="Courier New"/>
                <a:hlinkClick r:id="rId3"/>
              </a:rPr>
              <a:t>http://syssec.kaist.ac.kr/~yongdaek</a:t>
            </a:r>
            <a:r>
              <a:rPr lang="en-US" sz="2300" dirty="0" smtClean="0">
                <a:latin typeface="Courier New"/>
                <a:cs typeface="Courier New"/>
              </a:rPr>
              <a:t> </a:t>
            </a:r>
          </a:p>
          <a:p>
            <a:pPr lvl="1"/>
            <a:r>
              <a:rPr lang="en-US" sz="2300" dirty="0" smtClean="0">
                <a:latin typeface="Courier New"/>
                <a:cs typeface="Courier New"/>
              </a:rPr>
              <a:t>Facebook: </a:t>
            </a:r>
            <a:r>
              <a:rPr lang="en-US" sz="2300" dirty="0" smtClean="0">
                <a:latin typeface="Courier New"/>
                <a:cs typeface="Courier New"/>
                <a:hlinkClick r:id="rId4"/>
              </a:rPr>
              <a:t>https://www.facebook.com/y0ngdaek</a:t>
            </a:r>
            <a:endParaRPr lang="en-US" sz="2300" dirty="0" smtClean="0">
              <a:latin typeface="Courier New"/>
              <a:cs typeface="Courier New"/>
            </a:endParaRPr>
          </a:p>
          <a:p>
            <a:pPr lvl="1"/>
            <a:r>
              <a:rPr lang="en-US" sz="2300" dirty="0" smtClean="0">
                <a:latin typeface="Courier New"/>
                <a:cs typeface="Courier New"/>
              </a:rPr>
              <a:t>Twitter: </a:t>
            </a:r>
            <a:r>
              <a:rPr lang="en-US" sz="2300" dirty="0" smtClean="0">
                <a:latin typeface="Courier New"/>
                <a:cs typeface="Courier New"/>
                <a:hlinkClick r:id="rId5"/>
              </a:rPr>
              <a:t>https://twitter.com/yongdaek</a:t>
            </a:r>
            <a:r>
              <a:rPr lang="en-US" sz="2300" dirty="0" smtClean="0">
                <a:latin typeface="Courier New"/>
                <a:cs typeface="Courier New"/>
              </a:rPr>
              <a:t> </a:t>
            </a:r>
          </a:p>
          <a:p>
            <a:pPr lvl="1"/>
            <a:r>
              <a:rPr lang="en-US" sz="2300" dirty="0" smtClean="0">
                <a:latin typeface="Courier New"/>
                <a:cs typeface="Courier New"/>
              </a:rPr>
              <a:t>Google “Yongdae Kim”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4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SKE with Secure channel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9600" y="2116050"/>
            <a:ext cx="27432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0" y="4859250"/>
            <a:ext cx="24384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Plaintext source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0" y="3487650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Encryption</a:t>
            </a:r>
          </a:p>
          <a:p>
            <a:pPr algn="ctr" eaLnBrk="0" hangingPunct="0"/>
            <a:r>
              <a:rPr lang="en-US"/>
              <a:t>E</a:t>
            </a:r>
            <a:r>
              <a:rPr lang="en-US" baseline="-25000"/>
              <a:t>e</a:t>
            </a:r>
            <a:r>
              <a:rPr lang="en-US"/>
              <a:t>(m) = c</a:t>
            </a:r>
          </a:p>
        </p:txBody>
      </p:sp>
      <p:cxnSp>
        <p:nvCxnSpPr>
          <p:cNvPr id="8" name="AutoShape 6"/>
          <p:cNvCxnSpPr>
            <a:cxnSpLocks noChangeShapeType="1"/>
            <a:stCxn id="6" idx="0"/>
            <a:endCxn id="7" idx="2"/>
          </p:cNvCxnSpPr>
          <p:nvPr/>
        </p:nvCxnSpPr>
        <p:spPr bwMode="auto">
          <a:xfrm flipV="1">
            <a:off x="1981200" y="4249650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91200" y="3335250"/>
            <a:ext cx="27432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943600" y="4859250"/>
            <a:ext cx="24384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destination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943600" y="3487650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Decryption</a:t>
            </a:r>
          </a:p>
          <a:p>
            <a:pPr algn="ctr" eaLnBrk="0" hangingPunct="0"/>
            <a:r>
              <a:rPr lang="en-US"/>
              <a:t>D</a:t>
            </a:r>
            <a:r>
              <a:rPr lang="en-US" baseline="-25000"/>
              <a:t>d</a:t>
            </a:r>
            <a:r>
              <a:rPr lang="en-US"/>
              <a:t>(c) = m</a:t>
            </a:r>
          </a:p>
        </p:txBody>
      </p:sp>
      <p:cxnSp>
        <p:nvCxnSpPr>
          <p:cNvPr id="12" name="AutoShape 10"/>
          <p:cNvCxnSpPr>
            <a:cxnSpLocks noChangeShapeType="1"/>
            <a:stCxn id="11" idx="2"/>
            <a:endCxn id="10" idx="0"/>
          </p:cNvCxnSpPr>
          <p:nvPr/>
        </p:nvCxnSpPr>
        <p:spPr bwMode="auto">
          <a:xfrm>
            <a:off x="7162800" y="4249650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1"/>
          <p:cNvCxnSpPr>
            <a:cxnSpLocks noChangeShapeType="1"/>
            <a:stCxn id="7" idx="3"/>
            <a:endCxn id="11" idx="1"/>
          </p:cNvCxnSpPr>
          <p:nvPr/>
        </p:nvCxnSpPr>
        <p:spPr bwMode="auto">
          <a:xfrm>
            <a:off x="3200400" y="3868650"/>
            <a:ext cx="2743200" cy="0"/>
          </a:xfrm>
          <a:prstGeom prst="straightConnector1">
            <a:avLst/>
          </a:prstGeom>
          <a:noFill/>
          <a:ln w="28575">
            <a:solidFill>
              <a:srgbClr val="5F5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352800" y="35321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cs typeface="Arial" charset="0"/>
              </a:rPr>
              <a:t>        c </a:t>
            </a:r>
          </a:p>
          <a:p>
            <a:r>
              <a:rPr lang="en-US" sz="1800">
                <a:cs typeface="Arial" charset="0"/>
              </a:rPr>
              <a:t>Insecure channel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447800" y="562125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Alice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629400" y="562125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Bob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352800" y="1125450"/>
            <a:ext cx="2438400" cy="6096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Adversary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572000" y="1735050"/>
            <a:ext cx="0" cy="2133600"/>
          </a:xfrm>
          <a:prstGeom prst="line">
            <a:avLst/>
          </a:prstGeom>
          <a:noFill/>
          <a:ln w="28575">
            <a:solidFill>
              <a:srgbClr val="5F5F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62000" y="2268450"/>
            <a:ext cx="2438400" cy="6096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Key source</a:t>
            </a:r>
          </a:p>
        </p:txBody>
      </p:sp>
      <p:cxnSp>
        <p:nvCxnSpPr>
          <p:cNvPr id="20" name="AutoShape 18"/>
          <p:cNvCxnSpPr>
            <a:cxnSpLocks noChangeShapeType="1"/>
            <a:stCxn id="19" idx="2"/>
          </p:cNvCxnSpPr>
          <p:nvPr/>
        </p:nvCxnSpPr>
        <p:spPr bwMode="auto">
          <a:xfrm>
            <a:off x="1981200" y="2878050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981200" y="2968538"/>
            <a:ext cx="403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e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981200" y="4402050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7162800" y="4402050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cxnSp>
        <p:nvCxnSpPr>
          <p:cNvPr id="24" name="AutoShape 22"/>
          <p:cNvCxnSpPr>
            <a:cxnSpLocks noChangeShapeType="1"/>
            <a:stCxn id="19" idx="3"/>
            <a:endCxn id="9" idx="0"/>
          </p:cNvCxnSpPr>
          <p:nvPr/>
        </p:nvCxnSpPr>
        <p:spPr bwMode="auto">
          <a:xfrm>
            <a:off x="3200400" y="2573250"/>
            <a:ext cx="3962400" cy="762000"/>
          </a:xfrm>
          <a:prstGeom prst="bentConnector2">
            <a:avLst/>
          </a:prstGeom>
          <a:noFill/>
          <a:ln w="19050">
            <a:solidFill>
              <a:srgbClr val="FF3C2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3581400" y="2192250"/>
            <a:ext cx="347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  d                   Secure channel</a:t>
            </a:r>
          </a:p>
        </p:txBody>
      </p:sp>
    </p:spTree>
    <p:extLst>
      <p:ext uri="{BB962C8B-B14F-4D97-AF65-F5344CB8AC3E}">
        <p14:creationId xmlns:p14="http://schemas.microsoft.com/office/powerpoint/2010/main" val="247104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PKE with Insecure Channel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3264333"/>
            <a:ext cx="27432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4788333"/>
            <a:ext cx="24384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Plaintext source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3416733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Encryption</a:t>
            </a:r>
          </a:p>
          <a:p>
            <a:pPr algn="ctr" eaLnBrk="0" hangingPunct="0"/>
            <a:r>
              <a:rPr lang="en-US"/>
              <a:t>E</a:t>
            </a:r>
            <a:r>
              <a:rPr lang="en-US" baseline="-25000"/>
              <a:t>e</a:t>
            </a:r>
            <a:r>
              <a:rPr lang="en-US"/>
              <a:t>(m) = c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2"/>
          </p:cNvCxnSpPr>
          <p:nvPr/>
        </p:nvCxnSpPr>
        <p:spPr bwMode="auto">
          <a:xfrm flipV="1">
            <a:off x="1981200" y="4178733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91200" y="2045133"/>
            <a:ext cx="27432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43600" y="4788333"/>
            <a:ext cx="24384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destination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43600" y="3416733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Decryption</a:t>
            </a:r>
          </a:p>
          <a:p>
            <a:pPr algn="ctr" eaLnBrk="0" hangingPunct="0"/>
            <a:r>
              <a:rPr lang="en-US"/>
              <a:t>D</a:t>
            </a:r>
            <a:r>
              <a:rPr lang="en-US" baseline="-25000"/>
              <a:t>d</a:t>
            </a:r>
            <a:r>
              <a:rPr lang="en-US"/>
              <a:t>(c) = m</a:t>
            </a:r>
          </a:p>
        </p:txBody>
      </p:sp>
      <p:cxnSp>
        <p:nvCxnSpPr>
          <p:cNvPr id="11" name="AutoShape 10"/>
          <p:cNvCxnSpPr>
            <a:cxnSpLocks noChangeShapeType="1"/>
            <a:stCxn id="10" idx="2"/>
            <a:endCxn id="9" idx="0"/>
          </p:cNvCxnSpPr>
          <p:nvPr/>
        </p:nvCxnSpPr>
        <p:spPr bwMode="auto">
          <a:xfrm>
            <a:off x="7162800" y="4178733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1"/>
          <p:cNvCxnSpPr>
            <a:cxnSpLocks noChangeShapeType="1"/>
            <a:stCxn id="6" idx="3"/>
            <a:endCxn id="10" idx="1"/>
          </p:cNvCxnSpPr>
          <p:nvPr/>
        </p:nvCxnSpPr>
        <p:spPr bwMode="auto">
          <a:xfrm>
            <a:off x="3200400" y="3797733"/>
            <a:ext cx="2743200" cy="0"/>
          </a:xfrm>
          <a:prstGeom prst="straightConnector1">
            <a:avLst/>
          </a:prstGeom>
          <a:noFill/>
          <a:ln w="28575">
            <a:solidFill>
              <a:srgbClr val="5F5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559175" y="3461183"/>
            <a:ext cx="202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    c</a:t>
            </a:r>
          </a:p>
          <a:p>
            <a:r>
              <a:rPr lang="en-US" sz="1800">
                <a:cs typeface="Arial" charset="0"/>
              </a:rPr>
              <a:t>Insecure channel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447800" y="5550333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Alice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629400" y="5550333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Bob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352800" y="902133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Passive</a:t>
            </a:r>
          </a:p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Adversary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4572000" y="1664133"/>
            <a:ext cx="0" cy="2133600"/>
          </a:xfrm>
          <a:prstGeom prst="line">
            <a:avLst/>
          </a:prstGeom>
          <a:noFill/>
          <a:ln w="28575">
            <a:solidFill>
              <a:srgbClr val="5F5F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943600" y="2197533"/>
            <a:ext cx="24384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Key source</a:t>
            </a:r>
          </a:p>
        </p:txBody>
      </p:sp>
      <p:cxnSp>
        <p:nvCxnSpPr>
          <p:cNvPr id="19" name="AutoShape 18"/>
          <p:cNvCxnSpPr>
            <a:cxnSpLocks noChangeShapeType="1"/>
            <a:stCxn id="18" idx="2"/>
          </p:cNvCxnSpPr>
          <p:nvPr/>
        </p:nvCxnSpPr>
        <p:spPr bwMode="auto">
          <a:xfrm>
            <a:off x="7162800" y="2807133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162800" y="2897621"/>
            <a:ext cx="403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d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981200" y="4331133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162800" y="4331133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cxnSp>
        <p:nvCxnSpPr>
          <p:cNvPr id="23" name="AutoShape 22"/>
          <p:cNvCxnSpPr>
            <a:cxnSpLocks noChangeShapeType="1"/>
            <a:stCxn id="18" idx="1"/>
            <a:endCxn id="6" idx="0"/>
          </p:cNvCxnSpPr>
          <p:nvPr/>
        </p:nvCxnSpPr>
        <p:spPr bwMode="auto">
          <a:xfrm rot="10800000" flipV="1">
            <a:off x="1981200" y="2502333"/>
            <a:ext cx="3962400" cy="914400"/>
          </a:xfrm>
          <a:prstGeom prst="bentConnector2">
            <a:avLst/>
          </a:prstGeom>
          <a:noFill/>
          <a:ln w="28575">
            <a:solidFill>
              <a:srgbClr val="5F5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981200" y="2121333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e    Insecure channel</a:t>
            </a:r>
          </a:p>
        </p:txBody>
      </p:sp>
    </p:spTree>
    <p:extLst>
      <p:ext uri="{BB962C8B-B14F-4D97-AF65-F5344CB8AC3E}">
        <p14:creationId xmlns:p14="http://schemas.microsoft.com/office/powerpoint/2010/main" val="243171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Key should be authentic!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j0089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126206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01951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302375" y="3011488"/>
            <a:ext cx="2613025" cy="1903412"/>
          </a:xfrm>
          <a:prstGeom prst="rect">
            <a:avLst/>
          </a:prstGeom>
        </p:spPr>
      </p:pic>
      <p:pic>
        <p:nvPicPr>
          <p:cNvPr id="6" name="Picture 5" descr="j0139031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127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947863" y="4359275"/>
            <a:ext cx="460533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79888" y="3962400"/>
            <a:ext cx="3254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endParaRPr lang="en-US" sz="1800" smtClean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334000" y="2438400"/>
            <a:ext cx="1752600" cy="990600"/>
            <a:chOff x="3408" y="1478"/>
            <a:chExt cx="816" cy="488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 flipV="1">
              <a:off x="3408" y="1478"/>
              <a:ext cx="816" cy="488"/>
            </a:xfrm>
            <a:prstGeom prst="line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710" y="1505"/>
              <a:ext cx="152" cy="19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200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</a:t>
              </a:r>
              <a:endPara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946275" y="4662488"/>
            <a:ext cx="46831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62400" y="4662488"/>
            <a:ext cx="763588" cy="3667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r>
              <a:rPr lang="en-US" sz="1800" baseline="-2500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r>
              <a:rPr lang="en-US" sz="180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(m)</a:t>
            </a:r>
          </a:p>
        </p:txBody>
      </p: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1752600" y="2438400"/>
            <a:ext cx="2090738" cy="1200150"/>
            <a:chOff x="1131" y="1536"/>
            <a:chExt cx="1557" cy="660"/>
          </a:xfrm>
        </p:grpSpPr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1131" y="1536"/>
              <a:ext cx="1557" cy="66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691" y="1592"/>
              <a:ext cx="270" cy="20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18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</a:t>
              </a:r>
              <a:r>
                <a:rPr lang="ja-JP" altLang="en-US" sz="18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’</a:t>
              </a:r>
              <a:endParaRPr lang="en-US" sz="180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1905000" y="2819400"/>
            <a:ext cx="1981200" cy="1143000"/>
            <a:chOff x="1131" y="1776"/>
            <a:chExt cx="1603" cy="660"/>
          </a:xfrm>
        </p:grpSpPr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1131" y="1776"/>
              <a:ext cx="1603" cy="66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713" y="2140"/>
              <a:ext cx="646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18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</a:t>
              </a:r>
              <a:r>
                <a:rPr lang="en-US" sz="1800" baseline="-250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</a:t>
              </a:r>
              <a:r>
                <a:rPr lang="ja-JP" altLang="en-US" sz="1800" baseline="-250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’</a:t>
              </a:r>
              <a:r>
                <a:rPr lang="en-US" sz="18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(m)</a:t>
              </a:r>
              <a:endParaRPr lang="en-US" sz="180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sp>
        <p:nvSpPr>
          <p:cNvPr id="20" name="Line 21"/>
          <p:cNvSpPr>
            <a:spLocks noChangeShapeType="1"/>
          </p:cNvSpPr>
          <p:nvPr/>
        </p:nvSpPr>
        <p:spPr bwMode="auto">
          <a:xfrm flipH="1" flipV="1">
            <a:off x="5257800" y="2778125"/>
            <a:ext cx="1676400" cy="955675"/>
          </a:xfrm>
          <a:prstGeom prst="line">
            <a:avLst/>
          </a:prstGeom>
          <a:noFill/>
          <a:ln w="19050">
            <a:solidFill>
              <a:srgbClr val="1F497D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507038" y="3244850"/>
            <a:ext cx="763587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r>
              <a:rPr lang="en-US" sz="1800" baseline="-2500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r>
              <a:rPr lang="en-US" sz="180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(m)</a:t>
            </a:r>
            <a:endParaRPr lang="en-US" sz="1800" smtClean="0">
              <a:solidFill>
                <a:srgbClr val="33339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74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Hash Function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hash function is a function </a:t>
            </a:r>
            <a:r>
              <a:rPr lang="en-US" dirty="0" smtClean="0"/>
              <a:t>h satisfying</a:t>
            </a:r>
            <a:endParaRPr lang="en-US" dirty="0"/>
          </a:p>
          <a:p>
            <a:pPr lvl="1"/>
            <a:r>
              <a:rPr lang="en-US" dirty="0" smtClean="0"/>
              <a:t>h:{0, 1}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 {0, 1}</a:t>
            </a:r>
            <a:r>
              <a:rPr lang="en-US" baseline="30000" dirty="0" smtClean="0">
                <a:sym typeface="Wingdings"/>
              </a:rPr>
              <a:t>k  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(Compression)</a:t>
            </a:r>
            <a:endParaRPr lang="en-US" baseline="30000" dirty="0" smtClean="0">
              <a:solidFill>
                <a:srgbClr val="3366FF"/>
              </a:solidFill>
              <a:sym typeface="Wingdings"/>
            </a:endParaRPr>
          </a:p>
          <a:p>
            <a:r>
              <a:rPr lang="en-US" dirty="0" smtClean="0"/>
              <a:t>A cryptographic hash function is a hash function satisfying</a:t>
            </a:r>
          </a:p>
          <a:p>
            <a:pPr lvl="1"/>
            <a:r>
              <a:rPr lang="en-US" dirty="0" smtClean="0"/>
              <a:t>It is easy to compute y=h(x) </a:t>
            </a:r>
            <a:r>
              <a:rPr lang="en-US" dirty="0" smtClean="0">
                <a:solidFill>
                  <a:srgbClr val="3366FF"/>
                </a:solidFill>
              </a:rPr>
              <a:t>(ease of computation)</a:t>
            </a:r>
          </a:p>
          <a:p>
            <a:pPr lvl="1"/>
            <a:r>
              <a:rPr lang="en-US" dirty="0" smtClean="0"/>
              <a:t>For a given y, it is hard to find x’ such that h(x’)=y. </a:t>
            </a:r>
            <a:r>
              <a:rPr lang="en-US" dirty="0" smtClean="0">
                <a:solidFill>
                  <a:srgbClr val="3366FF"/>
                </a:solidFill>
              </a:rPr>
              <a:t>(</a:t>
            </a:r>
            <a:r>
              <a:rPr lang="en-US" dirty="0" err="1" smtClean="0">
                <a:solidFill>
                  <a:srgbClr val="3366FF"/>
                </a:solidFill>
              </a:rPr>
              <a:t>onewayness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</a:p>
          <a:p>
            <a:pPr lvl="1"/>
            <a:r>
              <a:rPr lang="en-US" dirty="0" smtClean="0"/>
              <a:t>It is hard to find x and x’ such that h(x)=h(x’) </a:t>
            </a:r>
            <a:r>
              <a:rPr lang="en-US" dirty="0" smtClean="0">
                <a:solidFill>
                  <a:srgbClr val="3366FF"/>
                </a:solidFill>
              </a:rPr>
              <a:t>(collision resistance)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dirty="0" smtClean="0"/>
              <a:t>Examples</a:t>
            </a:r>
            <a:r>
              <a:rPr lang="en-US" dirty="0"/>
              <a:t>: SHA-1, MD-5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2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Random is the Hash function?</a:t>
            </a:r>
          </a:p>
        </p:txBody>
      </p:sp>
      <p:pic>
        <p:nvPicPr>
          <p:cNvPr id="327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104900"/>
            <a:ext cx="6680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21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Applications of Hash Function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572000" cy="5257800"/>
          </a:xfrm>
        </p:spPr>
        <p:txBody>
          <a:bodyPr/>
          <a:lstStyle/>
          <a:p>
            <a:r>
              <a:rPr lang="en-US" sz="2400"/>
              <a:t>File integrity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Digital signature</a:t>
            </a:r>
          </a:p>
          <a:p>
            <a:pPr>
              <a:buFont typeface="Monotype Sorts" charset="0"/>
              <a:buNone/>
            </a:pPr>
            <a:r>
              <a:rPr lang="en-US" sz="2400"/>
              <a:t>	Sign = S</a:t>
            </a:r>
            <a:r>
              <a:rPr lang="en-US" sz="2400" baseline="-25000"/>
              <a:t>SK</a:t>
            </a:r>
            <a:r>
              <a:rPr lang="en-US" sz="2400"/>
              <a:t>(h(m))</a:t>
            </a:r>
          </a:p>
          <a:p>
            <a:endParaRPr lang="en-US" sz="2400"/>
          </a:p>
          <a:p>
            <a:r>
              <a:rPr lang="en-US" sz="2400"/>
              <a:t>Password verification</a:t>
            </a:r>
          </a:p>
          <a:p>
            <a:pPr>
              <a:buFont typeface="Monotype Sorts" charset="0"/>
              <a:buNone/>
            </a:pPr>
            <a:r>
              <a:rPr lang="en-US" sz="2400"/>
              <a:t>stored hash = h(password)</a:t>
            </a:r>
          </a:p>
        </p:txBody>
      </p:sp>
      <p:sp>
        <p:nvSpPr>
          <p:cNvPr id="33795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File identifier</a:t>
            </a:r>
          </a:p>
          <a:p>
            <a:endParaRPr lang="en-US"/>
          </a:p>
          <a:p>
            <a:r>
              <a:rPr lang="en-US"/>
              <a:t>Hash table</a:t>
            </a:r>
          </a:p>
          <a:p>
            <a:endParaRPr lang="en-US"/>
          </a:p>
          <a:p>
            <a:r>
              <a:rPr lang="en-US"/>
              <a:t>Generating random numbers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7338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65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172795</TotalTime>
  <Words>1891</Words>
  <Application>Microsoft Macintosh PowerPoint</Application>
  <PresentationFormat>On-screen Show (4:3)</PresentationFormat>
  <Paragraphs>329</Paragraphs>
  <Slides>30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Image</vt:lpstr>
      <vt:lpstr>Clip</vt:lpstr>
      <vt:lpstr>EE515/IS523  Think Like an Adversary Lecture 3 Crypto</vt:lpstr>
      <vt:lpstr>Admin</vt:lpstr>
      <vt:lpstr>Encryption</vt:lpstr>
      <vt:lpstr>SKE with Secure channel</vt:lpstr>
      <vt:lpstr>PKE with Insecure Channel</vt:lpstr>
      <vt:lpstr>Public Key should be authentic!</vt:lpstr>
      <vt:lpstr>Hash Function</vt:lpstr>
      <vt:lpstr>How Random is the Hash function?</vt:lpstr>
      <vt:lpstr>Applications of Hash Function</vt:lpstr>
      <vt:lpstr>Hash function and MAC</vt:lpstr>
      <vt:lpstr>MAC construction from Hash</vt:lpstr>
      <vt:lpstr>How to use MAC?</vt:lpstr>
      <vt:lpstr>PKE with Insecure Channel</vt:lpstr>
      <vt:lpstr>Digital Signature</vt:lpstr>
      <vt:lpstr>Digital Signature with Appendix</vt:lpstr>
      <vt:lpstr>Authentication</vt:lpstr>
      <vt:lpstr>Encryption and Authentication</vt:lpstr>
      <vt:lpstr>Challenge-response authentication</vt:lpstr>
      <vt:lpstr>Challenge Response using SKE</vt:lpstr>
      <vt:lpstr>Challenge Response using SKE</vt:lpstr>
      <vt:lpstr>Challenge-response using OWF</vt:lpstr>
      <vt:lpstr>Key Establishment, Management</vt:lpstr>
      <vt:lpstr>Kerberos vs. PKI vs. IBE</vt:lpstr>
      <vt:lpstr>Kerberos (cnt.)</vt:lpstr>
      <vt:lpstr>Kerberos (Scalable)</vt:lpstr>
      <vt:lpstr>Public Key Certificate</vt:lpstr>
      <vt:lpstr>CA</vt:lpstr>
      <vt:lpstr>ID-based Cryptography</vt:lpstr>
      <vt:lpstr>Discussion (PKI vs. Kerberos vs. IBE)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YongdaeKim</dc:creator>
  <cp:lastModifiedBy>YongdaeKim</cp:lastModifiedBy>
  <cp:revision>270</cp:revision>
  <cp:lastPrinted>2015-04-02T08:05:41Z</cp:lastPrinted>
  <dcterms:created xsi:type="dcterms:W3CDTF">2013-04-28T10:23:19Z</dcterms:created>
  <dcterms:modified xsi:type="dcterms:W3CDTF">2015-09-17T05:51:34Z</dcterms:modified>
</cp:coreProperties>
</file>