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2" r:id="rId3"/>
    <p:sldId id="299" r:id="rId4"/>
    <p:sldId id="298" r:id="rId5"/>
    <p:sldId id="293" r:id="rId6"/>
    <p:sldId id="264" r:id="rId7"/>
    <p:sldId id="257" r:id="rId8"/>
    <p:sldId id="294" r:id="rId9"/>
    <p:sldId id="266" r:id="rId10"/>
    <p:sldId id="258" r:id="rId11"/>
    <p:sldId id="260" r:id="rId12"/>
    <p:sldId id="259" r:id="rId13"/>
    <p:sldId id="265" r:id="rId14"/>
    <p:sldId id="295" r:id="rId15"/>
    <p:sldId id="262" r:id="rId16"/>
    <p:sldId id="267" r:id="rId17"/>
    <p:sldId id="271" r:id="rId18"/>
    <p:sldId id="297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01" r:id="rId31"/>
    <p:sldId id="281" r:id="rId32"/>
    <p:sldId id="282" r:id="rId33"/>
    <p:sldId id="283" r:id="rId34"/>
    <p:sldId id="284" r:id="rId35"/>
    <p:sldId id="286" r:id="rId36"/>
    <p:sldId id="287" r:id="rId37"/>
    <p:sldId id="288" r:id="rId38"/>
    <p:sldId id="289" r:id="rId39"/>
    <p:sldId id="285" r:id="rId40"/>
    <p:sldId id="291" r:id="rId41"/>
    <p:sldId id="290" r:id="rId42"/>
    <p:sldId id="300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FF"/>
    <a:srgbClr val="AC0606"/>
    <a:srgbClr val="FF0000"/>
    <a:srgbClr val="B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588" autoAdjust="0"/>
  </p:normalViewPr>
  <p:slideViewPr>
    <p:cSldViewPr snapToGrid="0">
      <p:cViewPr varScale="1">
        <p:scale>
          <a:sx n="92" d="100"/>
          <a:sy n="92" d="100"/>
        </p:scale>
        <p:origin x="12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F74C0-99FF-433A-8ED0-10B5BD07615A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6FD6E-7FFA-421F-97E1-587129447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35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253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딥러닝은</a:t>
            </a:r>
            <a:r>
              <a:rPr lang="ko-KR" altLang="en-US" dirty="0"/>
              <a:t> 컴퓨터 비전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20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493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550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513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31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227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486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497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247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32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딥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뉴럴</a:t>
            </a:r>
            <a:r>
              <a:rPr lang="ko-KR" altLang="en-US" baseline="0" dirty="0" smtClean="0"/>
              <a:t> 네트워크가 발달하면서 </a:t>
            </a:r>
            <a:r>
              <a:rPr lang="ko-KR" altLang="en-US" baseline="0" dirty="0" err="1" smtClean="0"/>
              <a:t>딥러닝은</a:t>
            </a:r>
            <a:r>
              <a:rPr lang="ko-KR" altLang="en-US" baseline="0" dirty="0" smtClean="0"/>
              <a:t> 수많은 </a:t>
            </a:r>
            <a:r>
              <a:rPr lang="ko-KR" altLang="en-US" baseline="0" dirty="0" err="1" smtClean="0"/>
              <a:t>데이터셋의</a:t>
            </a:r>
            <a:r>
              <a:rPr lang="ko-KR" altLang="en-US" baseline="0" dirty="0" smtClean="0"/>
              <a:t> 학습을 통해 기존의 </a:t>
            </a:r>
            <a:r>
              <a:rPr lang="en-US" altLang="ko-KR" baseline="0" dirty="0" smtClean="0"/>
              <a:t>classification</a:t>
            </a:r>
            <a:r>
              <a:rPr lang="ko-KR" altLang="en-US" baseline="0" dirty="0" smtClean="0"/>
              <a:t>의 정확도를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381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751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111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943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079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692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992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455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517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730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Saliency</a:t>
            </a:r>
            <a:r>
              <a:rPr lang="en-US" altLang="ko-KR" baseline="0" dirty="0" smtClean="0"/>
              <a:t> map</a:t>
            </a:r>
            <a:r>
              <a:rPr lang="ko-KR" altLang="en-US" baseline="0" dirty="0" smtClean="0"/>
              <a:t>은 </a:t>
            </a:r>
            <a:r>
              <a:rPr lang="en-US" altLang="ko-KR" baseline="0" dirty="0" smtClean="0"/>
              <a:t>input feature </a:t>
            </a:r>
            <a:r>
              <a:rPr lang="ko-KR" altLang="en-US" baseline="0" dirty="0" smtClean="0"/>
              <a:t>중에서 어떤 것을 변화시켜야 네트워크의 아웃풋을 원하는 대로 변화시킬 수 있는 지를 나타낸다</a:t>
            </a:r>
            <a:r>
              <a:rPr lang="en-US" altLang="ko-KR" baseline="0" dirty="0" smtClean="0"/>
              <a:t>. </a:t>
            </a:r>
            <a:r>
              <a:rPr lang="en-US" altLang="ko-KR" dirty="0" smtClean="0"/>
              <a:t>Forward</a:t>
            </a:r>
            <a:r>
              <a:rPr lang="en-US" altLang="ko-KR" baseline="0" dirty="0" smtClean="0"/>
              <a:t> derivative</a:t>
            </a:r>
            <a:r>
              <a:rPr lang="ko-KR" altLang="en-US" baseline="0" dirty="0" smtClean="0"/>
              <a:t>를 이용해서 </a:t>
            </a:r>
            <a:r>
              <a:rPr lang="en-US" altLang="ko-KR" baseline="0" dirty="0" smtClean="0"/>
              <a:t>adversary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target class</a:t>
            </a:r>
            <a:r>
              <a:rPr lang="ko-KR" altLang="en-US" baseline="0" dirty="0" smtClean="0"/>
              <a:t>의 확률 </a:t>
            </a:r>
            <a:r>
              <a:rPr lang="en-US" altLang="ko-KR" baseline="0" dirty="0" smtClean="0"/>
              <a:t>(F)</a:t>
            </a:r>
            <a:r>
              <a:rPr lang="ko-KR" altLang="en-US" baseline="0" dirty="0" smtClean="0"/>
              <a:t>를 높이고 다른 클래스들의 확률</a:t>
            </a:r>
            <a:r>
              <a:rPr lang="en-US" altLang="ko-KR" baseline="0" dirty="0" smtClean="0"/>
              <a:t>(F)</a:t>
            </a:r>
            <a:r>
              <a:rPr lang="ko-KR" altLang="en-US" baseline="0" dirty="0" smtClean="0"/>
              <a:t>를 낮춰야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따라서</a:t>
            </a:r>
            <a:r>
              <a:rPr lang="en-US" altLang="ko-KR" baseline="0" dirty="0" smtClean="0"/>
              <a:t>, saliency map</a:t>
            </a:r>
            <a:r>
              <a:rPr lang="ko-KR" altLang="en-US" baseline="0" dirty="0" smtClean="0"/>
              <a:t>은 </a:t>
            </a:r>
            <a:r>
              <a:rPr lang="en-US" altLang="ko-KR" baseline="0" dirty="0" smtClean="0"/>
              <a:t>target class</a:t>
            </a:r>
            <a:r>
              <a:rPr lang="ko-KR" altLang="en-US" baseline="0" dirty="0" smtClean="0"/>
              <a:t>의  </a:t>
            </a:r>
            <a:r>
              <a:rPr lang="en-US" altLang="ko-KR" baseline="0" dirty="0" smtClean="0"/>
              <a:t>derivative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0</a:t>
            </a:r>
            <a:r>
              <a:rPr lang="ko-KR" altLang="en-US" baseline="0" dirty="0" smtClean="0"/>
              <a:t>보다 작거나 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다른 클래스들의 </a:t>
            </a:r>
            <a:r>
              <a:rPr lang="en-US" altLang="ko-KR" baseline="0" dirty="0" smtClean="0"/>
              <a:t>derivative</a:t>
            </a:r>
            <a:r>
              <a:rPr lang="ko-KR" altLang="en-US" baseline="0" dirty="0" smtClean="0"/>
              <a:t>의 합이 </a:t>
            </a:r>
            <a:r>
              <a:rPr lang="en-US" altLang="ko-KR" baseline="0" dirty="0" smtClean="0"/>
              <a:t>0</a:t>
            </a:r>
            <a:r>
              <a:rPr lang="ko-KR" altLang="en-US" baseline="0" dirty="0" smtClean="0"/>
              <a:t>보다 크면 그 </a:t>
            </a:r>
            <a:r>
              <a:rPr lang="en-US" altLang="ko-KR" baseline="0" dirty="0" smtClean="0"/>
              <a:t>input feature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reject</a:t>
            </a:r>
            <a:r>
              <a:rPr lang="ko-KR" altLang="en-US" baseline="0" dirty="0" smtClean="0"/>
              <a:t>해야 한다는 것을 나타낸다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89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377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즉</a:t>
            </a:r>
            <a:r>
              <a:rPr lang="en-US" altLang="ko-KR" dirty="0" smtClean="0"/>
              <a:t>, forward</a:t>
            </a:r>
            <a:r>
              <a:rPr lang="en-US" altLang="ko-KR" baseline="0" dirty="0" smtClean="0"/>
              <a:t> derivative</a:t>
            </a:r>
            <a:r>
              <a:rPr lang="ko-KR" altLang="en-US" baseline="0" dirty="0" smtClean="0"/>
              <a:t>를 계산하고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계산한 </a:t>
            </a:r>
            <a:r>
              <a:rPr lang="en-US" altLang="ko-KR" baseline="0" dirty="0" smtClean="0"/>
              <a:t>forward derivative</a:t>
            </a:r>
            <a:r>
              <a:rPr lang="ko-KR" altLang="en-US" baseline="0" dirty="0" smtClean="0"/>
              <a:t>를 통해  </a:t>
            </a:r>
            <a:r>
              <a:rPr lang="en-US" altLang="ko-KR" baseline="0" dirty="0" smtClean="0"/>
              <a:t>saliency map</a:t>
            </a:r>
            <a:r>
              <a:rPr lang="ko-KR" altLang="en-US" baseline="0" dirty="0" smtClean="0"/>
              <a:t>을 계산해서 어떤 </a:t>
            </a:r>
            <a:r>
              <a:rPr lang="en-US" altLang="ko-KR" baseline="0" dirty="0" smtClean="0"/>
              <a:t>input feature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target class</a:t>
            </a:r>
            <a:r>
              <a:rPr lang="ko-KR" altLang="en-US" baseline="0" dirty="0" smtClean="0"/>
              <a:t>의 확률을 높일 수 있는지 알아내서 해당하는 </a:t>
            </a:r>
            <a:r>
              <a:rPr lang="en-US" altLang="ko-KR" baseline="0" dirty="0" smtClean="0"/>
              <a:t>input feature</a:t>
            </a:r>
            <a:r>
              <a:rPr lang="ko-KR" altLang="en-US" baseline="0" dirty="0" smtClean="0"/>
              <a:t>의 값을 변화시켜서 </a:t>
            </a:r>
            <a:r>
              <a:rPr lang="en-US" altLang="ko-KR" baseline="0" dirty="0" smtClean="0"/>
              <a:t>adversarial sample</a:t>
            </a:r>
            <a:r>
              <a:rPr lang="ko-KR" altLang="en-US" baseline="0" dirty="0" smtClean="0"/>
              <a:t>을 만들 수 있다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591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Paper</a:t>
            </a:r>
            <a:r>
              <a:rPr lang="ko-KR" altLang="en-US" dirty="0" smtClean="0"/>
              <a:t>에서는</a:t>
            </a:r>
            <a:r>
              <a:rPr lang="ko-KR" altLang="en-US" baseline="0" dirty="0" smtClean="0"/>
              <a:t> 제안한 알고리즘을 통해 실제로 </a:t>
            </a:r>
            <a:r>
              <a:rPr lang="en-US" altLang="ko-KR" baseline="0" dirty="0" smtClean="0"/>
              <a:t>adversarial sample</a:t>
            </a:r>
            <a:r>
              <a:rPr lang="ko-KR" altLang="en-US" baseline="0" dirty="0" smtClean="0"/>
              <a:t>을 만들어서 여러 가지 실험을 진행했습니다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83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실험을 통해서 알고자 했던 것들은 다음과 같습니다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598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085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932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2555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928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357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010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06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535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8910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7889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20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13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00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딥러닝은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50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딥러닝은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35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6FD6E-7FFA-421F-97E1-5871294479C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54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205A19-460A-4805-AA50-0E424793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510284-A8AB-40BB-A3F9-908B1BEC2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107A77-0A50-4A91-9206-1EDBA029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0A0BA2-8CD8-414B-B7C0-095A5A22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3135B0-0009-4F89-9571-7CA04330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7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8ABA67-F5CD-4649-8109-C572D32F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E3A9A76-60DC-49EA-B19A-908059142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25632A-24DC-45EB-923E-E1B34125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CEDBF7-49AF-4A11-BF1E-3318F7DF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2424A0-948A-4352-8052-C1A41EDE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31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5C45D03-73B7-4890-86C9-20D3882FA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FB79AFA-7CB6-4C7A-9570-CF8613553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4B8403-7DA9-458B-977E-89613E80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494EE1-D7F5-48C6-B853-EB9EB58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DB43B5-02C7-4782-AAAE-81CA7982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7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876263-E261-4D9C-926A-C50445EF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68F514-4991-4290-9743-1505FE45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68" y="1097837"/>
            <a:ext cx="11646239" cy="5107020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91A702-F27F-4345-B777-08C48B8D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20457C-AC10-4A64-B9B3-9C04DA41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74360F-79E0-434D-9FF8-B6BE7FE3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351692" y="914400"/>
            <a:ext cx="10376877" cy="70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83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7B9A01-77F7-4CA3-953C-5D7ED645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7A5B8B-4EB2-4F03-B45B-1BA58E2D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0CC9C2-6964-4F41-B853-9FBEB008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225326-E4F1-46C2-9496-5614F9A9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FBAB78-47A2-4BC5-8A38-E869B80F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4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0F6C35-B0A7-4F85-818E-8F26F1AE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550B87-2CDF-4D88-BB8A-F358D4AA1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EE9386-81EB-4BE9-8EF0-988C1315C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653409-EC56-4FD9-BDA6-EAA5449B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4A5D85-E116-4A04-874F-3D81DAD5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1D2C4D-0D1C-4799-93A0-E9C3D08D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74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349ACA-747B-4B68-88A4-A8122531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879166-A905-4318-93B6-B6EABE02F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816400-CB26-45EB-85AF-CBA9BB54A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09D084B-0FAD-43F9-8D93-FD08C7960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9DB5773-9433-4872-B12E-273725B59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EF69AA6-1D80-4057-B9C1-0D690BB7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373AFCA-800B-49BF-A058-C2844601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4BF7A29-AA35-4F2D-9FF1-D111F386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27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949BFC-2C07-4210-BBB0-E83F7E6B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70AC95D-9B2B-49A4-9FCE-C8B5986F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11D1AF7-9E9D-497E-AA65-A5F7B6CC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CDA31C-9715-41D8-91B9-314F7984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63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66A5A1-523E-477C-8DB4-530CDC58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95C25C-871B-41BE-8E8C-BAE91194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539B30-4716-4331-929A-F28512FD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59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FAAF3F-191F-4622-B6BD-8FFA624F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D273A9-EC34-47A1-92E4-57FB7778B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F78A489-EB96-420A-8B74-9533F9FAF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68AEE5-E7C0-40BA-9025-AE9DEF7B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EAB398-7F3F-4197-8BB2-BE868939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D9F5EF-6590-40FF-9941-515E305B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0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04466D-F6C7-4B0E-8B5F-287A7B7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C08D7C-76EF-408E-8525-AB0CD0C5C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62EA29-28A1-4DB5-801E-85E66E711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2278C4-EB4D-4DCB-A323-AECDBE9D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01EE5B-9DE4-4D38-804B-147BEC85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6C8479-7BC5-4ACD-BBA0-08E27AB0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5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99CF060-8A1F-46D1-9E14-1C5BBC48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864F7F-FAF5-4AAD-8B0B-69FF25E30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7DEE97-581E-41EB-A07E-F95B009B6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3BD7-0967-464E-AA89-BE852E83558D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2D9418-10CD-4C70-B44E-46C2C0801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FD1A7F-6770-43A7-A8C3-981659294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7915-70E3-4DA2-8C7A-1195E8F29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86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76A213-C3BB-4E65-8095-B32B84FB3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317" y="528638"/>
            <a:ext cx="10237365" cy="23876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The Limitations of Deep Learning in Adversarial Settings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2A44C5-BCD6-47B5-967D-9BF26443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0554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Nicolas </a:t>
            </a:r>
            <a:r>
              <a:rPr lang="en-US" altLang="ko-KR" sz="2000" dirty="0" err="1" smtClean="0"/>
              <a:t>Papernot</a:t>
            </a:r>
            <a:r>
              <a:rPr lang="en-US" altLang="ko-KR" sz="2000" dirty="0" smtClean="0"/>
              <a:t>, </a:t>
            </a:r>
            <a:r>
              <a:rPr lang="en-US" altLang="ko-KR" sz="2000" dirty="0"/>
              <a:t>Patrick </a:t>
            </a:r>
            <a:r>
              <a:rPr lang="en-US" altLang="ko-KR" sz="2000" dirty="0" smtClean="0"/>
              <a:t>McDaniel, </a:t>
            </a:r>
            <a:r>
              <a:rPr lang="en-US" altLang="ko-KR" sz="2000" dirty="0" err="1"/>
              <a:t>Somesh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Jha</a:t>
            </a:r>
            <a:r>
              <a:rPr lang="en-US" altLang="ko-KR" sz="2000" dirty="0" smtClean="0"/>
              <a:t>, </a:t>
            </a:r>
            <a:r>
              <a:rPr lang="en-US" altLang="ko-KR" sz="2000" dirty="0"/>
              <a:t>Matt </a:t>
            </a:r>
            <a:r>
              <a:rPr lang="en-US" altLang="ko-KR" sz="2000" dirty="0" err="1" smtClean="0"/>
              <a:t>Fredrikson</a:t>
            </a:r>
            <a:r>
              <a:rPr lang="en-US" altLang="ko-KR" sz="2000" dirty="0" smtClean="0"/>
              <a:t>, </a:t>
            </a:r>
            <a:r>
              <a:rPr lang="en-US" altLang="ko-KR" sz="2000" dirty="0"/>
              <a:t>Z. </a:t>
            </a:r>
            <a:r>
              <a:rPr lang="en-US" altLang="ko-KR" sz="2000" dirty="0" err="1"/>
              <a:t>Berkay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Celik</a:t>
            </a:r>
            <a:r>
              <a:rPr lang="en-US" altLang="ko-KR" sz="2000" dirty="0" smtClean="0"/>
              <a:t>, </a:t>
            </a:r>
            <a:r>
              <a:rPr lang="en-US" altLang="ko-KR" sz="2000" dirty="0" err="1"/>
              <a:t>Ananthram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Swami</a:t>
            </a:r>
          </a:p>
          <a:p>
            <a:r>
              <a:rPr lang="en-US" altLang="ko-KR" sz="2000" dirty="0"/>
              <a:t>Accepted to the 1st IEEE European Symposium on Security &amp; Privacy, IEEE 2016. Saarbrucken, Germany.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Presented by </a:t>
            </a:r>
            <a:r>
              <a:rPr lang="en-US" altLang="ko-KR" dirty="0"/>
              <a:t>YOUNGMIN CHOI, </a:t>
            </a:r>
            <a:r>
              <a:rPr lang="en-US" altLang="ko-KR" dirty="0" smtClean="0"/>
              <a:t> EE515 2019 </a:t>
            </a:r>
            <a:r>
              <a:rPr lang="en-US" altLang="ko-KR" dirty="0"/>
              <a:t>Fall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39E9A2-981E-458C-9E2C-5A416107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Computer Vision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524736-66EB-4164-9CE2-B0EB5D21A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D8C766-7A5B-43EA-932E-F77A3E03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53" y="1436785"/>
            <a:ext cx="8939464" cy="51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39E9A2-981E-458C-9E2C-5A416107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Natural Language Processing</a:t>
            </a:r>
            <a:endParaRPr lang="ko-KR" altLang="en-US" dirty="0"/>
          </a:p>
        </p:txBody>
      </p:sp>
      <p:pic>
        <p:nvPicPr>
          <p:cNvPr id="4098" name="Picture 2" descr="Image result for 구글 번역기">
            <a:extLst>
              <a:ext uri="{FF2B5EF4-FFF2-40B4-BE49-F238E27FC236}">
                <a16:creationId xmlns:a16="http://schemas.microsoft.com/office/drawing/2014/main" id="{56425BEE-B3AF-4548-AD76-380A4D3547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69" y="2058194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846814" y="1558636"/>
            <a:ext cx="4114800" cy="4732322"/>
            <a:chOff x="1355969" y="1558636"/>
            <a:chExt cx="4114800" cy="4732322"/>
          </a:xfrm>
        </p:grpSpPr>
        <p:pic>
          <p:nvPicPr>
            <p:cNvPr id="4100" name="Picture 4" descr="Image result for 시리 답변">
              <a:extLst>
                <a:ext uri="{FF2B5EF4-FFF2-40B4-BE49-F238E27FC236}">
                  <a16:creationId xmlns:a16="http://schemas.microsoft.com/office/drawing/2014/main" id="{5DDCCB4D-3955-4326-8F8C-D94E78D5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767" y="2058194"/>
              <a:ext cx="3607469" cy="423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55969" y="1558636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&lt; Speech Recognition &gt;</a:t>
              </a:r>
              <a:endParaRPr lang="ko-KR" alt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85119" y="155863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&lt; Machine Translation &gt;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8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7E4078-5074-406B-9663-AAA22E94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GAN (Unsupervised Learning)</a:t>
            </a:r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5D305C9-B67B-4B16-98E1-5D764B11AB91}"/>
              </a:ext>
            </a:extLst>
          </p:cNvPr>
          <p:cNvGrpSpPr/>
          <p:nvPr/>
        </p:nvGrpSpPr>
        <p:grpSpPr>
          <a:xfrm>
            <a:off x="5879425" y="1524155"/>
            <a:ext cx="8321925" cy="4423190"/>
            <a:chOff x="4110707" y="1654762"/>
            <a:chExt cx="8321925" cy="4423190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6FF3960-C9DE-49B4-9AA4-3A74B2481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707" y="1654762"/>
              <a:ext cx="8321925" cy="4423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96FC19-236D-4FE0-9183-D581F187484C}"/>
                </a:ext>
              </a:extLst>
            </p:cNvPr>
            <p:cNvSpPr txBox="1"/>
            <p:nvPr/>
          </p:nvSpPr>
          <p:spPr>
            <a:xfrm>
              <a:off x="7042318" y="5708620"/>
              <a:ext cx="2839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Generated Images</a:t>
              </a:r>
              <a:endParaRPr lang="ko-KR" altLang="en-US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ADC037E8-CC45-4797-A51E-F2165EF94ACF}"/>
              </a:ext>
            </a:extLst>
          </p:cNvPr>
          <p:cNvGrpSpPr/>
          <p:nvPr/>
        </p:nvGrpSpPr>
        <p:grpSpPr>
          <a:xfrm>
            <a:off x="-257672" y="1524155"/>
            <a:ext cx="4351338" cy="4369131"/>
            <a:chOff x="838200" y="1690688"/>
            <a:chExt cx="4351338" cy="4369131"/>
          </a:xfrm>
        </p:grpSpPr>
        <p:pic>
          <p:nvPicPr>
            <p:cNvPr id="2050" name="Picture 2" descr="Training Data">
              <a:extLst>
                <a:ext uri="{FF2B5EF4-FFF2-40B4-BE49-F238E27FC236}">
                  <a16:creationId xmlns:a16="http://schemas.microsoft.com/office/drawing/2014/main" id="{2D1AB10B-D940-49BE-A2FA-C9E1F2AB9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4351338" cy="435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3210DD-1B00-4698-BC01-1EB1A6CB947E}"/>
                </a:ext>
              </a:extLst>
            </p:cNvPr>
            <p:cNvSpPr txBox="1"/>
            <p:nvPr/>
          </p:nvSpPr>
          <p:spPr>
            <a:xfrm>
              <a:off x="1652004" y="5690487"/>
              <a:ext cx="2839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Training Images</a:t>
              </a:r>
              <a:endParaRPr lang="ko-KR" altLang="en-US" dirty="0"/>
            </a:p>
          </p:txBody>
        </p:sp>
      </p:grpSp>
      <p:pic>
        <p:nvPicPr>
          <p:cNvPr id="2056" name="Picture 8" descr="dcgan_generator">
            <a:extLst>
              <a:ext uri="{FF2B5EF4-FFF2-40B4-BE49-F238E27FC236}">
                <a16:creationId xmlns:a16="http://schemas.microsoft.com/office/drawing/2014/main" id="{B0F62C57-9C68-4C55-BB9D-B83EB8874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18" y="2808027"/>
            <a:ext cx="4444662" cy="19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EDBA88-7899-4D64-A4A1-38B87F65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Soft-max </a:t>
            </a:r>
            <a:r>
              <a:rPr lang="en-US" altLang="ko-KR" dirty="0"/>
              <a:t>Function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331D2B-76DA-4F0B-A84C-E0163B41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One </a:t>
            </a:r>
            <a:r>
              <a:rPr lang="en-US" altLang="ko-KR" dirty="0"/>
              <a:t>of activation functions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Fully </a:t>
            </a:r>
            <a:r>
              <a:rPr lang="en-US" altLang="ko-KR" dirty="0"/>
              <a:t>connected last layer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Sum </a:t>
            </a:r>
            <a:r>
              <a:rPr lang="en-US" altLang="ko-KR" dirty="0"/>
              <a:t>of outputs = 1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It </a:t>
            </a:r>
            <a:r>
              <a:rPr lang="en-US" altLang="ko-KR" dirty="0"/>
              <a:t>can be interpreted </a:t>
            </a:r>
            <a:r>
              <a:rPr lang="en-US" altLang="ko-KR" dirty="0" smtClean="0"/>
              <a:t>as </a:t>
            </a:r>
            <a:r>
              <a:rPr lang="en-US" altLang="ko-KR" dirty="0"/>
              <a:t>probability</a:t>
            </a:r>
            <a:endParaRPr lang="ko-KR" altLang="en-US" dirty="0"/>
          </a:p>
        </p:txBody>
      </p:sp>
      <p:pic>
        <p:nvPicPr>
          <p:cNvPr id="6" name="그림 5" descr="나이프이(가) 표시된 사진&#10;&#10;자동 생성된 설명">
            <a:extLst>
              <a:ext uri="{FF2B5EF4-FFF2-40B4-BE49-F238E27FC236}">
                <a16:creationId xmlns:a16="http://schemas.microsoft.com/office/drawing/2014/main" id="{C01F9DE1-6E24-4107-8EA9-2346A237A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87" y="1534825"/>
            <a:ext cx="5343525" cy="37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109355"/>
            <a:ext cx="12192000" cy="21093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24FC461-C0DF-45CD-9E91-C91D9A3AB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66904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Threat Model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4FC461-C0DF-45CD-9E91-C91D9A3A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Adversarial Goals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E84381-ABB0-477D-9EE6-C90C5DF10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</a:t>
            </a:r>
            <a:r>
              <a:rPr lang="en-US" altLang="ko-KR" dirty="0"/>
              <a:t>) Confidence reduction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 Misclassification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3) Targeted misclassification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4) Source/target misclassification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4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4FC461-C0DF-45CD-9E91-C91D9A3A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Adversarial Capabilities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E84381-ABB0-477D-9EE6-C90C5DF10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Adversary has knowledge of network architecture and its parameter values.</a:t>
            </a:r>
          </a:p>
          <a:p>
            <a:pPr lvl="1"/>
            <a:r>
              <a:rPr lang="en-US" altLang="ko-KR" dirty="0"/>
              <a:t>The layers and activation functions</a:t>
            </a:r>
          </a:p>
          <a:p>
            <a:pPr lvl="1"/>
            <a:r>
              <a:rPr lang="en-US" altLang="ko-KR" dirty="0"/>
              <a:t>Weights and biases after training phase</a:t>
            </a:r>
          </a:p>
          <a:p>
            <a:endParaRPr lang="en-US" altLang="ko-KR" dirty="0"/>
          </a:p>
          <a:p>
            <a:r>
              <a:rPr lang="en-US" altLang="ko-KR" dirty="0"/>
              <a:t>It is possible to simulate the network with this information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7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686" y="1460066"/>
            <a:ext cx="5630960" cy="5106988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Threat Model Taxonomy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01337" y="2536232"/>
            <a:ext cx="11187830" cy="1910385"/>
            <a:chOff x="976746" y="1892688"/>
            <a:chExt cx="11187830" cy="1910385"/>
          </a:xfrm>
        </p:grpSpPr>
        <p:sp>
          <p:nvSpPr>
            <p:cNvPr id="5" name="직사각형 4"/>
            <p:cNvSpPr/>
            <p:nvPr/>
          </p:nvSpPr>
          <p:spPr>
            <a:xfrm>
              <a:off x="976746" y="3148445"/>
              <a:ext cx="4499264" cy="6546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08404" y="1892688"/>
              <a:ext cx="49561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2400" dirty="0"/>
                <a:t>Only know the network architecture (layers, activations, trained weights, biases, </a:t>
              </a:r>
              <a:r>
                <a:rPr lang="en-US" altLang="ko-KR" sz="2400" dirty="0" err="1"/>
                <a:t>etc</a:t>
              </a:r>
              <a:r>
                <a:rPr lang="en-US" altLang="ko-KR" sz="2400" dirty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145973" y="2364387"/>
            <a:ext cx="6880615" cy="4166754"/>
            <a:chOff x="4821382" y="1766455"/>
            <a:chExt cx="6880615" cy="4166754"/>
          </a:xfrm>
        </p:grpSpPr>
        <p:sp>
          <p:nvSpPr>
            <p:cNvPr id="6" name="직사각형 5"/>
            <p:cNvSpPr/>
            <p:nvPr/>
          </p:nvSpPr>
          <p:spPr>
            <a:xfrm rot="16200000">
              <a:off x="3065319" y="3522518"/>
              <a:ext cx="4166754" cy="6546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8404" y="3626247"/>
              <a:ext cx="44935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2400" dirty="0"/>
                <a:t>Source class → target class     </a:t>
              </a:r>
              <a:r>
                <a:rPr lang="en-US" altLang="ko-KR" sz="2400" dirty="0" smtClean="0"/>
                <a:t>    </a:t>
              </a:r>
              <a:r>
                <a:rPr lang="en-US" altLang="ko-KR" sz="2400" dirty="0"/>
                <a:t>Ex) 2 → 8</a:t>
              </a:r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73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109355"/>
            <a:ext cx="12192000" cy="21093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24FC461-C0DF-45CD-9E91-C91D9A3AB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66904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Approach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7C97A0-EB85-4D1F-8040-2C58C8F9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ko-KR" dirty="0" smtClean="0"/>
              </a:p>
              <a:p>
                <a:r>
                  <a:rPr lang="en-US" altLang="ko-KR" dirty="0" smtClean="0"/>
                  <a:t>Main idea: find </a:t>
                </a:r>
                <a:r>
                  <a:rPr lang="en-US" altLang="ko-KR" dirty="0"/>
                  <a:t>small perturbations of the input that change the output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dirty="0"/>
                  <a:t>			</a:t>
                </a:r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dirty="0"/>
                  <a:t>		</a:t>
                </a:r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/>
                  <a:t>		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그룹 22"/>
          <p:cNvGrpSpPr/>
          <p:nvPr/>
        </p:nvGrpSpPr>
        <p:grpSpPr>
          <a:xfrm>
            <a:off x="75301" y="2374914"/>
            <a:ext cx="3334868" cy="1049589"/>
            <a:chOff x="75301" y="2374914"/>
            <a:chExt cx="3334868" cy="1049589"/>
          </a:xfrm>
        </p:grpSpPr>
        <p:grpSp>
          <p:nvGrpSpPr>
            <p:cNvPr id="9" name="그룹 8"/>
            <p:cNvGrpSpPr/>
            <p:nvPr/>
          </p:nvGrpSpPr>
          <p:grpSpPr>
            <a:xfrm>
              <a:off x="75301" y="2374914"/>
              <a:ext cx="1882588" cy="680257"/>
              <a:chOff x="75301" y="2374914"/>
              <a:chExt cx="1882588" cy="68025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5301" y="2374914"/>
                <a:ext cx="1882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rgbClr val="CC0000"/>
                    </a:solidFill>
                  </a:rPr>
                  <a:t>Original input</a:t>
                </a:r>
                <a:endParaRPr lang="ko-KR" altLang="en-US" dirty="0">
                  <a:solidFill>
                    <a:srgbClr val="CC0000"/>
                  </a:solidFill>
                </a:endParaRPr>
              </a:p>
            </p:txBody>
          </p:sp>
          <p:cxnSp>
            <p:nvCxnSpPr>
              <p:cNvPr id="8" name="직선 연결선 7"/>
              <p:cNvCxnSpPr/>
              <p:nvPr/>
            </p:nvCxnSpPr>
            <p:spPr>
              <a:xfrm>
                <a:off x="828337" y="3055171"/>
                <a:ext cx="376517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그룹 11"/>
            <p:cNvGrpSpPr/>
            <p:nvPr/>
          </p:nvGrpSpPr>
          <p:grpSpPr>
            <a:xfrm>
              <a:off x="1527581" y="3055171"/>
              <a:ext cx="1882588" cy="369332"/>
              <a:chOff x="1527581" y="3055171"/>
              <a:chExt cx="1882588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527581" y="3055171"/>
                <a:ext cx="1882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rgbClr val="CC0000"/>
                    </a:solidFill>
                  </a:rPr>
                  <a:t>Original output</a:t>
                </a:r>
                <a:endParaRPr lang="ko-KR" altLang="en-US" dirty="0">
                  <a:solidFill>
                    <a:srgbClr val="CC0000"/>
                  </a:solidFill>
                </a:endParaRPr>
              </a:p>
            </p:txBody>
          </p:sp>
          <p:cxnSp>
            <p:nvCxnSpPr>
              <p:cNvPr id="11" name="직선 연결선 10"/>
              <p:cNvCxnSpPr/>
              <p:nvPr/>
            </p:nvCxnSpPr>
            <p:spPr>
              <a:xfrm>
                <a:off x="1669222" y="3055171"/>
                <a:ext cx="376517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그룹 12"/>
          <p:cNvGrpSpPr/>
          <p:nvPr/>
        </p:nvGrpSpPr>
        <p:grpSpPr>
          <a:xfrm>
            <a:off x="1857480" y="4102147"/>
            <a:ext cx="1882588" cy="369332"/>
            <a:chOff x="1527581" y="3055171"/>
            <a:chExt cx="1882588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1527581" y="3055171"/>
              <a:ext cx="1882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CC0000"/>
                  </a:solidFill>
                </a:rPr>
                <a:t>Add perturbation</a:t>
              </a:r>
              <a:endParaRPr lang="ko-KR" alt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1669222" y="3055171"/>
              <a:ext cx="376517" cy="0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/>
          <p:cNvGrpSpPr/>
          <p:nvPr/>
        </p:nvGrpSpPr>
        <p:grpSpPr>
          <a:xfrm>
            <a:off x="121011" y="4448657"/>
            <a:ext cx="3516861" cy="1026766"/>
            <a:chOff x="121011" y="4448657"/>
            <a:chExt cx="3516861" cy="1026766"/>
          </a:xfrm>
        </p:grpSpPr>
        <p:grpSp>
          <p:nvGrpSpPr>
            <p:cNvPr id="16" name="그룹 15"/>
            <p:cNvGrpSpPr/>
            <p:nvPr/>
          </p:nvGrpSpPr>
          <p:grpSpPr>
            <a:xfrm>
              <a:off x="1755284" y="5106091"/>
              <a:ext cx="1882588" cy="369332"/>
              <a:chOff x="1527581" y="3055171"/>
              <a:chExt cx="1882588" cy="36933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527581" y="3055171"/>
                <a:ext cx="1882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rgbClr val="CC0000"/>
                    </a:solidFill>
                  </a:rPr>
                  <a:t>target output</a:t>
                </a:r>
                <a:endParaRPr lang="ko-KR" altLang="en-US" dirty="0">
                  <a:solidFill>
                    <a:srgbClr val="CC0000"/>
                  </a:solidFill>
                </a:endParaRPr>
              </a:p>
            </p:txBody>
          </p:sp>
          <p:cxnSp>
            <p:nvCxnSpPr>
              <p:cNvPr id="18" name="직선 연결선 17"/>
              <p:cNvCxnSpPr/>
              <p:nvPr/>
            </p:nvCxnSpPr>
            <p:spPr>
              <a:xfrm>
                <a:off x="1669222" y="3055171"/>
                <a:ext cx="376517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그룹 18"/>
            <p:cNvGrpSpPr/>
            <p:nvPr/>
          </p:nvGrpSpPr>
          <p:grpSpPr>
            <a:xfrm>
              <a:off x="121011" y="4448657"/>
              <a:ext cx="2141667" cy="680257"/>
              <a:chOff x="75300" y="2374914"/>
              <a:chExt cx="2141667" cy="68025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5300" y="2374914"/>
                <a:ext cx="2141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rgbClr val="CC0000"/>
                    </a:solidFill>
                  </a:rPr>
                  <a:t>Adversarial input</a:t>
                </a:r>
                <a:endParaRPr lang="ko-KR" altLang="en-US" dirty="0">
                  <a:solidFill>
                    <a:srgbClr val="CC0000"/>
                  </a:solidFill>
                </a:endParaRPr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>
                <a:off x="828337" y="3055171"/>
                <a:ext cx="376517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98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109355"/>
            <a:ext cx="12192000" cy="21093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24FC461-C0DF-45CD-9E91-C91D9A3AB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66904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How to craft adversarial samples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simple neural networks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ko-KR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(and operation)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073" y="1034715"/>
                <a:ext cx="10979727" cy="5142248"/>
              </a:xfrm>
              <a:blipFill>
                <a:blip r:embed="rId3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50" y="2803860"/>
            <a:ext cx="58293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961159-244A-4B5D-8C19-4D308EEEB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After training 100 epochs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903" y="1719192"/>
            <a:ext cx="8266193" cy="4727934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craft adversarial samples?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7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ko-KR" dirty="0"/>
              </a:p>
              <a:p>
                <a:r>
                  <a:rPr lang="en-US" altLang="ko-KR" dirty="0"/>
                  <a:t>The goal of adversary is to find small perturbations of the input that change the output.</a:t>
                </a: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dirty="0"/>
                  <a:t>	→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How to find such perturbation? </a:t>
                </a:r>
              </a:p>
              <a:p>
                <a:pPr marL="0" indent="0">
                  <a:buNone/>
                </a:pPr>
                <a:r>
                  <a:rPr lang="en-US" altLang="ko-KR" dirty="0">
                    <a:solidFill>
                      <a:srgbClr val="FF0000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altLang="ko-KR" dirty="0">
                    <a:solidFill>
                      <a:srgbClr val="FF0000"/>
                    </a:solidFill>
                  </a:rPr>
                  <a:t>   </a:t>
                </a:r>
                <a:r>
                  <a:rPr lang="en-US" altLang="ko-KR" sz="3200" dirty="0">
                    <a:solidFill>
                      <a:srgbClr val="FF0000"/>
                    </a:solidFill>
                  </a:rPr>
                  <a:t>Use forward derivative!</a:t>
                </a: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craft adversarial samples?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66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craft adversarial samples?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961159-244A-4B5D-8C19-4D308EEE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27" y="1243734"/>
            <a:ext cx="10515600" cy="4351338"/>
          </a:xfrm>
        </p:spPr>
        <p:txBody>
          <a:bodyPr/>
          <a:lstStyle/>
          <a:p>
            <a:r>
              <a:rPr lang="en-US" altLang="ko-KR" dirty="0"/>
              <a:t>“Forward derivative” is defined as the Jacobian matrix of function.</a:t>
            </a:r>
          </a:p>
          <a:p>
            <a:endParaRPr lang="en-US" altLang="ko-KR" dirty="0" smtClean="0"/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9446F3-A171-45BD-B93F-93E54F71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14" y="2282803"/>
            <a:ext cx="5583607" cy="376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4073" y="1034715"/>
                <a:ext cx="10979727" cy="5142248"/>
              </a:xfrm>
            </p:spPr>
            <p:txBody>
              <a:bodyPr/>
              <a:lstStyle/>
              <a:p>
                <a:endParaRPr lang="en-US" altLang="ko-KR" dirty="0"/>
              </a:p>
              <a:p>
                <a:r>
                  <a:rPr lang="en-US" altLang="ko-KR" dirty="0"/>
                  <a:t>In this example </a:t>
                </a:r>
              </a:p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073" y="1034715"/>
                <a:ext cx="10979727" cy="5142248"/>
              </a:xfrm>
              <a:blipFill>
                <a:blip r:embed="rId3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23DD2E56-EFDD-4A0D-B466-7A617A1F8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3" y="3157538"/>
            <a:ext cx="5829300" cy="3019425"/>
          </a:xfrm>
          <a:prstGeom prst="rect">
            <a:avLst/>
          </a:prstGeom>
        </p:spPr>
      </p:pic>
      <p:sp>
        <p:nvSpPr>
          <p:cNvPr id="8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/>
              <a:t>How to craft adversarial samples?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4073" y="1034715"/>
                <a:ext cx="10979727" cy="5142248"/>
              </a:xfrm>
            </p:spPr>
            <p:txBody>
              <a:bodyPr/>
              <a:lstStyle/>
              <a:p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1, 0.37</m:t>
                        </m:r>
                      </m:e>
                    </m:d>
                  </m:oMath>
                </a14:m>
                <a:endParaRPr lang="en-US" altLang="ko-KR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1, 0.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43</m:t>
                        </m:r>
                      </m:e>
                    </m:d>
                  </m:oMath>
                </a14:m>
                <a:endParaRPr lang="en-US" altLang="ko-KR" dirty="0">
                  <a:ea typeface="Cambria Math" panose="02040503050406030204" pitchFamily="18" charset="0"/>
                </a:endParaRPr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0.11</m:t>
                    </m:r>
                  </m:oMath>
                </a14:m>
                <a:endParaRPr lang="en-US" altLang="ko-KR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)=0.95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073" y="1034715"/>
                <a:ext cx="10979727" cy="514224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540CF016-2F11-4206-8FC9-717ED1DBE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02" y="1034715"/>
            <a:ext cx="7548685" cy="5453767"/>
          </a:xfrm>
          <a:prstGeom prst="rect">
            <a:avLst/>
          </a:prstGeom>
        </p:spPr>
      </p:pic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/>
              <a:t>How to craft adversarial samples?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31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961159-244A-4B5D-8C19-4D308EEE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034715"/>
            <a:ext cx="10979727" cy="5142248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Small input variations can lead to extreme variations of the output.</a:t>
            </a:r>
          </a:p>
          <a:p>
            <a:endParaRPr lang="en-US" altLang="ko-KR" dirty="0"/>
          </a:p>
          <a:p>
            <a:r>
              <a:rPr lang="en-US" altLang="ko-KR" dirty="0"/>
              <a:t>Not all regions of input domain are conducive to find adversarial samples.</a:t>
            </a:r>
          </a:p>
          <a:p>
            <a:endParaRPr lang="en-US" altLang="ko-KR" dirty="0"/>
          </a:p>
          <a:p>
            <a:r>
              <a:rPr lang="en-US" altLang="ko-KR" dirty="0"/>
              <a:t>The forward derivative reduces the adversarial-sample search space.</a:t>
            </a:r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/>
              <a:t>How to craft adversarial samples?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4073" y="1034715"/>
                <a:ext cx="10979727" cy="5142248"/>
              </a:xfrm>
            </p:spPr>
            <p:txBody>
              <a:bodyPr/>
              <a:lstStyle/>
              <a:p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1</a:t>
                </a:r>
                <a:r>
                  <a:rPr lang="en-US" altLang="ko-KR" dirty="0"/>
                  <a:t>) Compute the forward derivative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 smtClean="0"/>
                  <a:t>2</a:t>
                </a:r>
                <a:r>
                  <a:rPr lang="en-US" altLang="ko-KR" dirty="0"/>
                  <a:t>) Construct a saliency map </a:t>
                </a:r>
                <a:r>
                  <a:rPr lang="en-US" altLang="ko-KR" b="1" dirty="0"/>
                  <a:t>S </a:t>
                </a:r>
                <a:r>
                  <a:rPr lang="en-US" altLang="ko-KR" dirty="0"/>
                  <a:t>based on the </a:t>
                </a:r>
                <a:r>
                  <a:rPr lang="en-US" altLang="ko-KR" dirty="0" smtClean="0"/>
                  <a:t>derivative</a:t>
                </a:r>
              </a:p>
              <a:p>
                <a:endParaRPr lang="en-US" altLang="ko-KR" b="1" dirty="0"/>
              </a:p>
              <a:p>
                <a:pPr marL="0" indent="0">
                  <a:buNone/>
                </a:pPr>
                <a:r>
                  <a:rPr lang="en-US" altLang="ko-KR" dirty="0" smtClean="0"/>
                  <a:t>3</a:t>
                </a:r>
                <a:r>
                  <a:rPr lang="en-US" altLang="ko-KR" dirty="0"/>
                  <a:t>) Modify an input feature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073" y="1034715"/>
                <a:ext cx="10979727" cy="5142248"/>
              </a:xfrm>
              <a:blipFill>
                <a:blip r:embed="rId3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/>
              <a:t>Steps for crafting adversarial samples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23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961159-244A-4B5D-8C19-4D308EEE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034715"/>
            <a:ext cx="10979727" cy="5142248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We can compute derivatives using gradients as doing in back-propagation.</a:t>
            </a:r>
          </a:p>
          <a:p>
            <a:endParaRPr lang="en-US" altLang="ko-KR" dirty="0"/>
          </a:p>
          <a:p>
            <a:r>
              <a:rPr lang="en-US" altLang="ko-KR" dirty="0" smtClean="0"/>
              <a:t>Take the derivative of the network, rather than on cost function.</a:t>
            </a:r>
          </a:p>
          <a:p>
            <a:endParaRPr lang="en-US" altLang="ko-KR" dirty="0"/>
          </a:p>
          <a:p>
            <a:r>
              <a:rPr lang="en-US" altLang="ko-KR" dirty="0" smtClean="0"/>
              <a:t>Propagate gradients forward to find input that changes outputs a lot.</a:t>
            </a:r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/>
              <a:t>How to </a:t>
            </a:r>
            <a:r>
              <a:rPr lang="en-US" altLang="ko-KR" dirty="0" smtClean="0"/>
              <a:t>compute forward derivative?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1275116"/>
            <a:ext cx="5851200" cy="10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961159-244A-4B5D-8C19-4D308EEE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034715"/>
            <a:ext cx="10979727" cy="5142248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 smtClean="0"/>
              <a:t>Saliency maps indicate which </a:t>
            </a:r>
            <a:r>
              <a:rPr lang="en-US" altLang="ko-KR" dirty="0"/>
              <a:t>input features should the adversary </a:t>
            </a:r>
            <a:r>
              <a:rPr lang="en-US" altLang="ko-KR" dirty="0" smtClean="0"/>
              <a:t>perturb.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Increase the probability of target </a:t>
            </a:r>
            <a:r>
              <a:rPr lang="en-US" altLang="ko-KR" dirty="0" smtClean="0"/>
              <a:t>class</a:t>
            </a:r>
            <a:r>
              <a:rPr lang="en-US" altLang="ko-KR" dirty="0"/>
              <a:t> </a:t>
            </a:r>
            <a:r>
              <a:rPr lang="en-US" altLang="ko-KR" dirty="0" smtClean="0"/>
              <a:t>decrease </a:t>
            </a:r>
            <a:r>
              <a:rPr lang="en-US" altLang="ko-KR" dirty="0"/>
              <a:t>the probability of other classes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FA1D2F4-D7C2-42CD-803D-00F71413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4361499"/>
            <a:ext cx="7167209" cy="1421835"/>
          </a:xfrm>
          <a:prstGeom prst="rect">
            <a:avLst/>
          </a:prstGeom>
        </p:spPr>
      </p:pic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Adversarial Saliency Maps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102" y="3690244"/>
            <a:ext cx="3542878" cy="27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98E4D2-D2B6-4467-B811-EBD388B2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pic>
        <p:nvPicPr>
          <p:cNvPr id="5128" name="Picture 8" descr="Image result for stop sign">
            <a:extLst>
              <a:ext uri="{FF2B5EF4-FFF2-40B4-BE49-F238E27FC236}">
                <a16:creationId xmlns:a16="http://schemas.microsoft.com/office/drawing/2014/main" id="{02EF2407-0E48-492A-9313-B8A735370F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488" y="3097099"/>
            <a:ext cx="3449139" cy="34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7E7DB136-F0F4-4199-A90B-D01E4E47BBAC}"/>
              </a:ext>
            </a:extLst>
          </p:cNvPr>
          <p:cNvGrpSpPr/>
          <p:nvPr/>
        </p:nvGrpSpPr>
        <p:grpSpPr>
          <a:xfrm>
            <a:off x="8100476" y="3968893"/>
            <a:ext cx="3918218" cy="1035874"/>
            <a:chOff x="8083239" y="3070960"/>
            <a:chExt cx="3918218" cy="10358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4716C0-4380-4E84-BF83-5324581A8F22}"/>
                </a:ext>
              </a:extLst>
            </p:cNvPr>
            <p:cNvSpPr txBox="1"/>
            <p:nvPr/>
          </p:nvSpPr>
          <p:spPr>
            <a:xfrm>
              <a:off x="8083239" y="3583614"/>
              <a:ext cx="3826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‘Go’ Sign</a:t>
              </a:r>
              <a:endPara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43830B-6576-4FF7-B226-6AB27C0C0863}"/>
                </a:ext>
              </a:extLst>
            </p:cNvPr>
            <p:cNvSpPr txBox="1"/>
            <p:nvPr/>
          </p:nvSpPr>
          <p:spPr>
            <a:xfrm>
              <a:off x="8175415" y="3070960"/>
              <a:ext cx="3826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FF0000"/>
                  </a:solidFill>
                </a:rPr>
                <a:t>Misclassify!!</a:t>
              </a:r>
              <a:endParaRPr lang="ko-KR" alt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130" name="Picture 10" descr="Image result for neural network">
            <a:extLst>
              <a:ext uri="{FF2B5EF4-FFF2-40B4-BE49-F238E27FC236}">
                <a16:creationId xmlns:a16="http://schemas.microsoft.com/office/drawing/2014/main" id="{4CD5BA1C-7544-4D1A-BEF3-31C87731B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27" y="3208878"/>
            <a:ext cx="4792579" cy="2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073" y="1278082"/>
            <a:ext cx="112429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DNNs achieved high accuracy on image classification tasks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ResNet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achieved 96.43% accuracy on ImageNet test set.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threats appear in DL area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Ex) DL to identify traffic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4073" y="1034715"/>
                <a:ext cx="10979727" cy="5142248"/>
              </a:xfrm>
            </p:spPr>
            <p:txBody>
              <a:bodyPr/>
              <a:lstStyle/>
              <a:p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1</a:t>
                </a:r>
                <a:r>
                  <a:rPr lang="en-US" altLang="ko-KR" dirty="0"/>
                  <a:t>) Compute the forward derivative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 smtClean="0"/>
                  <a:t>2</a:t>
                </a:r>
                <a:r>
                  <a:rPr lang="en-US" altLang="ko-KR" dirty="0"/>
                  <a:t>) Construct a saliency map </a:t>
                </a:r>
                <a:r>
                  <a:rPr lang="en-US" altLang="ko-KR" b="1" dirty="0"/>
                  <a:t>S </a:t>
                </a:r>
                <a:r>
                  <a:rPr lang="en-US" altLang="ko-KR" dirty="0"/>
                  <a:t>based on the </a:t>
                </a:r>
                <a:r>
                  <a:rPr lang="en-US" altLang="ko-KR" dirty="0" smtClean="0"/>
                  <a:t>derivative</a:t>
                </a:r>
              </a:p>
              <a:p>
                <a:endParaRPr lang="en-US" altLang="ko-KR" b="1" dirty="0"/>
              </a:p>
              <a:p>
                <a:pPr marL="0" indent="0">
                  <a:buNone/>
                </a:pPr>
                <a:r>
                  <a:rPr lang="en-US" altLang="ko-KR" dirty="0" smtClean="0"/>
                  <a:t>3</a:t>
                </a:r>
                <a:r>
                  <a:rPr lang="en-US" altLang="ko-KR" dirty="0"/>
                  <a:t>) Modify an input feature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4961159-244A-4B5D-8C19-4D308EEEB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073" y="1034715"/>
                <a:ext cx="10979727" cy="5142248"/>
              </a:xfrm>
              <a:blipFill>
                <a:blip r:embed="rId3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/>
              <a:t>Steps for crafting adversarial samples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04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109355"/>
            <a:ext cx="12192000" cy="21093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24FC461-C0DF-45CD-9E91-C91D9A3ABC90}"/>
              </a:ext>
            </a:extLst>
          </p:cNvPr>
          <p:cNvSpPr txBox="1">
            <a:spLocks/>
          </p:cNvSpPr>
          <p:nvPr/>
        </p:nvSpPr>
        <p:spPr>
          <a:xfrm>
            <a:off x="838200" y="2566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961159-244A-4B5D-8C19-4D308EEE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034715"/>
            <a:ext cx="10979727" cy="5142248"/>
          </a:xfrm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(1) Can we exploit any sample?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(2) How can we identify samples more vulnerable than others?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(3) How do humans perceive adversarial samples compared to            DNNs?</a:t>
            </a:r>
          </a:p>
        </p:txBody>
      </p:sp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/>
              <a:t>Goals of Experiment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961159-244A-4B5D-8C19-4D308EEE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034715"/>
            <a:ext cx="10979727" cy="5142248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30,000 samples from MNIST dataset</a:t>
            </a:r>
          </a:p>
          <a:p>
            <a:endParaRPr lang="en-US" altLang="ko-KR" dirty="0"/>
          </a:p>
          <a:p>
            <a:r>
              <a:rPr lang="en-US" altLang="ko-KR" dirty="0"/>
              <a:t>9 adversarial samples were generated for each sample.</a:t>
            </a:r>
          </a:p>
          <a:p>
            <a:endParaRPr lang="en-US" altLang="ko-KR" dirty="0"/>
          </a:p>
          <a:p>
            <a:r>
              <a:rPr lang="en-US" altLang="ko-KR" dirty="0"/>
              <a:t>Total 270,000 adversarial samples</a:t>
            </a:r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/>
              <a:t>Crafting Adversarial Samples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2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>
            <a:extLst>
              <a:ext uri="{FF2B5EF4-FFF2-40B4-BE49-F238E27FC236}">
                <a16:creationId xmlns:a16="http://schemas.microsoft.com/office/drawing/2014/main" id="{C173E03E-8FF6-4E44-B8F2-33CB1CCFA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18" y="1034715"/>
            <a:ext cx="5859389" cy="514191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258CFF8-9E15-4D22-B4D2-D0DFBF3BB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443" y="1159831"/>
            <a:ext cx="5339878" cy="5028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8CF0B-E5A7-4FB7-9129-1636C30B8BEB}"/>
              </a:ext>
            </a:extLst>
          </p:cNvPr>
          <p:cNvSpPr txBox="1"/>
          <p:nvPr/>
        </p:nvSpPr>
        <p:spPr>
          <a:xfrm>
            <a:off x="1265128" y="6188826"/>
            <a:ext cx="379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Decreasing pixel intensity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4EFFD-FCF1-4800-925A-D9C329EFE5B5}"/>
              </a:ext>
            </a:extLst>
          </p:cNvPr>
          <p:cNvSpPr txBox="1"/>
          <p:nvPr/>
        </p:nvSpPr>
        <p:spPr>
          <a:xfrm>
            <a:off x="7131486" y="6176628"/>
            <a:ext cx="379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Increasing pixel intensity</a:t>
            </a:r>
            <a:endParaRPr lang="ko-KR" altLang="en-US" dirty="0"/>
          </a:p>
        </p:txBody>
      </p:sp>
      <p:sp>
        <p:nvSpPr>
          <p:cNvPr id="9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/>
              <a:t>Crafting Adversarial Samples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96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EA299367-3B2A-4374-A9D7-0AD88E186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4480" y="2989271"/>
            <a:ext cx="7918912" cy="2834014"/>
          </a:xfrm>
          <a:prstGeom prst="rect">
            <a:avLst/>
          </a:prstGeom>
        </p:spPr>
      </p:pic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3E2DBC74-539E-45A0-8B6A-CF319BC5D39E}"/>
              </a:ext>
            </a:extLst>
          </p:cNvPr>
          <p:cNvSpPr txBox="1">
            <a:spLocks/>
          </p:cNvSpPr>
          <p:nvPr/>
        </p:nvSpPr>
        <p:spPr>
          <a:xfrm>
            <a:off x="374073" y="1034715"/>
            <a:ext cx="10979727" cy="514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r>
              <a:rPr lang="en-US" altLang="ko-KR" dirty="0"/>
              <a:t>Average success rate = 97.10%</a:t>
            </a:r>
          </a:p>
          <a:p>
            <a:r>
              <a:rPr lang="en-US" altLang="ko-KR" dirty="0"/>
              <a:t>Average distortion of successful samples = 4.44%</a:t>
            </a:r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/>
              <a:t>Results on Larger Datasets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6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3E2DBC74-539E-45A0-8B6A-CF319BC5D39E}"/>
              </a:ext>
            </a:extLst>
          </p:cNvPr>
          <p:cNvSpPr txBox="1">
            <a:spLocks/>
          </p:cNvSpPr>
          <p:nvPr/>
        </p:nvSpPr>
        <p:spPr>
          <a:xfrm>
            <a:off x="374073" y="1034715"/>
            <a:ext cx="10979727" cy="514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4DE4571F-D8C4-4E3B-8F76-A4F21DC21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095" y="1799778"/>
            <a:ext cx="5726905" cy="469182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1EA4BC1-F062-4172-909F-8BE7A1158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064" y="1887460"/>
            <a:ext cx="5498341" cy="4827610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B4548A7A-5577-4413-BD49-A345353F56EF}"/>
              </a:ext>
            </a:extLst>
          </p:cNvPr>
          <p:cNvGrpSpPr/>
          <p:nvPr/>
        </p:nvGrpSpPr>
        <p:grpSpPr>
          <a:xfrm>
            <a:off x="483537" y="1311959"/>
            <a:ext cx="10346618" cy="4814900"/>
            <a:chOff x="483537" y="1311959"/>
            <a:chExt cx="10346618" cy="4814900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32199A9-9F61-4A65-BE45-8C7A20B0ED74}"/>
                </a:ext>
              </a:extLst>
            </p:cNvPr>
            <p:cNvGrpSpPr/>
            <p:nvPr/>
          </p:nvGrpSpPr>
          <p:grpSpPr>
            <a:xfrm>
              <a:off x="483537" y="1339184"/>
              <a:ext cx="4636718" cy="4787675"/>
              <a:chOff x="488515" y="886615"/>
              <a:chExt cx="4636718" cy="4787675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ACCC8E0-248B-4A6C-B20F-331748D3C60F}"/>
                  </a:ext>
                </a:extLst>
              </p:cNvPr>
              <p:cNvSpPr/>
              <p:nvPr/>
            </p:nvSpPr>
            <p:spPr>
              <a:xfrm>
                <a:off x="488515" y="1349352"/>
                <a:ext cx="663880" cy="4324938"/>
              </a:xfrm>
              <a:prstGeom prst="rect">
                <a:avLst/>
              </a:prstGeom>
              <a:noFill/>
              <a:ln w="539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F1722139-1409-413B-8A84-E179634E26DF}"/>
                  </a:ext>
                </a:extLst>
              </p:cNvPr>
              <p:cNvSpPr/>
              <p:nvPr/>
            </p:nvSpPr>
            <p:spPr>
              <a:xfrm>
                <a:off x="4461353" y="1349352"/>
                <a:ext cx="663880" cy="4324938"/>
              </a:xfrm>
              <a:prstGeom prst="rect">
                <a:avLst/>
              </a:prstGeom>
              <a:noFill/>
              <a:ln w="539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A3E27-8A92-452B-B384-459E56C96026}"/>
                  </a:ext>
                </a:extLst>
              </p:cNvPr>
              <p:cNvSpPr txBox="1"/>
              <p:nvPr/>
            </p:nvSpPr>
            <p:spPr>
              <a:xfrm>
                <a:off x="542009" y="886615"/>
                <a:ext cx="4402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</a:rPr>
                  <a:t>0, 8 : Easy to succeed</a:t>
                </a:r>
                <a:endParaRPr lang="ko-KR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50187690-D67C-4A13-9E5F-9E12366144F9}"/>
                </a:ext>
              </a:extLst>
            </p:cNvPr>
            <p:cNvGrpSpPr/>
            <p:nvPr/>
          </p:nvGrpSpPr>
          <p:grpSpPr>
            <a:xfrm>
              <a:off x="6193437" y="1311959"/>
              <a:ext cx="4636718" cy="4787675"/>
              <a:chOff x="488515" y="886615"/>
              <a:chExt cx="4636718" cy="4787675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5715D934-9EE6-4959-B8DA-BDA153F3513D}"/>
                  </a:ext>
                </a:extLst>
              </p:cNvPr>
              <p:cNvSpPr/>
              <p:nvPr/>
            </p:nvSpPr>
            <p:spPr>
              <a:xfrm>
                <a:off x="488515" y="1349352"/>
                <a:ext cx="663880" cy="4324938"/>
              </a:xfrm>
              <a:prstGeom prst="rect">
                <a:avLst/>
              </a:prstGeom>
              <a:noFill/>
              <a:ln w="539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42E80600-ADB8-42E0-BC2C-EE992DE22F79}"/>
                  </a:ext>
                </a:extLst>
              </p:cNvPr>
              <p:cNvSpPr/>
              <p:nvPr/>
            </p:nvSpPr>
            <p:spPr>
              <a:xfrm>
                <a:off x="4461353" y="1349352"/>
                <a:ext cx="663880" cy="4324938"/>
              </a:xfrm>
              <a:prstGeom prst="rect">
                <a:avLst/>
              </a:prstGeom>
              <a:noFill/>
              <a:ln w="539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F18C54-B38C-4A83-81BB-CBE3F537C4BE}"/>
                  </a:ext>
                </a:extLst>
              </p:cNvPr>
              <p:cNvSpPr txBox="1"/>
              <p:nvPr/>
            </p:nvSpPr>
            <p:spPr>
              <a:xfrm>
                <a:off x="542009" y="886615"/>
                <a:ext cx="4402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</a:rPr>
                  <a:t>0, 8 : small distortion</a:t>
                </a:r>
                <a:endParaRPr lang="ko-KR" alt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2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/>
              <a:t>Class Pair Study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31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3E2DBC74-539E-45A0-8B6A-CF319BC5D39E}"/>
              </a:ext>
            </a:extLst>
          </p:cNvPr>
          <p:cNvSpPr txBox="1">
            <a:spLocks/>
          </p:cNvSpPr>
          <p:nvPr/>
        </p:nvSpPr>
        <p:spPr>
          <a:xfrm>
            <a:off x="374073" y="1034715"/>
            <a:ext cx="10979727" cy="514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4DE4571F-D8C4-4E3B-8F76-A4F21DC21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095" y="1799778"/>
            <a:ext cx="5726905" cy="469182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1EA4BC1-F062-4172-909F-8BE7A1158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064" y="1887460"/>
            <a:ext cx="5498341" cy="4827610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B4548A7A-5577-4413-BD49-A345353F56EF}"/>
              </a:ext>
            </a:extLst>
          </p:cNvPr>
          <p:cNvGrpSpPr/>
          <p:nvPr/>
        </p:nvGrpSpPr>
        <p:grpSpPr>
          <a:xfrm>
            <a:off x="537031" y="1311959"/>
            <a:ext cx="10112798" cy="4839952"/>
            <a:chOff x="537031" y="1311959"/>
            <a:chExt cx="10112798" cy="4839952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32199A9-9F61-4A65-BE45-8C7A20B0ED74}"/>
                </a:ext>
              </a:extLst>
            </p:cNvPr>
            <p:cNvGrpSpPr/>
            <p:nvPr/>
          </p:nvGrpSpPr>
          <p:grpSpPr>
            <a:xfrm>
              <a:off x="537031" y="1339184"/>
              <a:ext cx="4402898" cy="4801146"/>
              <a:chOff x="542009" y="886615"/>
              <a:chExt cx="4402898" cy="4801146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ACCC8E0-248B-4A6C-B20F-331748D3C60F}"/>
                  </a:ext>
                </a:extLst>
              </p:cNvPr>
              <p:cNvSpPr/>
              <p:nvPr/>
            </p:nvSpPr>
            <p:spPr>
              <a:xfrm>
                <a:off x="1014609" y="1362823"/>
                <a:ext cx="663880" cy="4324938"/>
              </a:xfrm>
              <a:prstGeom prst="rect">
                <a:avLst/>
              </a:prstGeom>
              <a:noFill/>
              <a:ln w="539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A3E27-8A92-452B-B384-459E56C96026}"/>
                  </a:ext>
                </a:extLst>
              </p:cNvPr>
              <p:cNvSpPr txBox="1"/>
              <p:nvPr/>
            </p:nvSpPr>
            <p:spPr>
              <a:xfrm>
                <a:off x="542009" y="886615"/>
                <a:ext cx="4402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</a:rPr>
                  <a:t>1 : Hard to succeed</a:t>
                </a:r>
                <a:endParaRPr lang="ko-KR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50187690-D67C-4A13-9E5F-9E12366144F9}"/>
                </a:ext>
              </a:extLst>
            </p:cNvPr>
            <p:cNvGrpSpPr/>
            <p:nvPr/>
          </p:nvGrpSpPr>
          <p:grpSpPr>
            <a:xfrm>
              <a:off x="6246931" y="1311959"/>
              <a:ext cx="4402898" cy="4839952"/>
              <a:chOff x="542009" y="886615"/>
              <a:chExt cx="4402898" cy="4839952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5715D934-9EE6-4959-B8DA-BDA153F3513D}"/>
                  </a:ext>
                </a:extLst>
              </p:cNvPr>
              <p:cNvSpPr/>
              <p:nvPr/>
            </p:nvSpPr>
            <p:spPr>
              <a:xfrm>
                <a:off x="1024685" y="1401629"/>
                <a:ext cx="663880" cy="4324938"/>
              </a:xfrm>
              <a:prstGeom prst="rect">
                <a:avLst/>
              </a:prstGeom>
              <a:noFill/>
              <a:ln w="539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F18C54-B38C-4A83-81BB-CBE3F537C4BE}"/>
                  </a:ext>
                </a:extLst>
              </p:cNvPr>
              <p:cNvSpPr txBox="1"/>
              <p:nvPr/>
            </p:nvSpPr>
            <p:spPr>
              <a:xfrm>
                <a:off x="542009" y="886615"/>
                <a:ext cx="4402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</a:rPr>
                  <a:t>1 : huge distortion</a:t>
                </a:r>
                <a:endParaRPr lang="ko-KR" alt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/>
              <a:t>Class Pair Study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3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3E2DBC74-539E-45A0-8B6A-CF319BC5D39E}"/>
              </a:ext>
            </a:extLst>
          </p:cNvPr>
          <p:cNvSpPr txBox="1">
            <a:spLocks/>
          </p:cNvSpPr>
          <p:nvPr/>
        </p:nvSpPr>
        <p:spPr>
          <a:xfrm>
            <a:off x="374073" y="1034715"/>
            <a:ext cx="10979727" cy="514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BD854D-F716-4336-8EF1-B96A0129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831"/>
            <a:ext cx="10515600" cy="5017132"/>
          </a:xfrm>
        </p:spPr>
        <p:txBody>
          <a:bodyPr/>
          <a:lstStyle/>
          <a:p>
            <a:r>
              <a:rPr lang="en-US" altLang="ko-KR" dirty="0"/>
              <a:t>Ask ‘is that sample a numeric digit’?,</a:t>
            </a:r>
            <a:r>
              <a:rPr lang="ko-KR" altLang="en-US" dirty="0"/>
              <a:t> </a:t>
            </a:r>
            <a:r>
              <a:rPr lang="en-US" altLang="ko-KR" dirty="0"/>
              <a:t>‘What digit is it?’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36F3EFC-9259-4937-8ABD-C97094C0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6" y="1938338"/>
            <a:ext cx="5867730" cy="398647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307135C-9F51-4ED9-9CDD-CDE1A964E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38338"/>
            <a:ext cx="5942179" cy="3996823"/>
          </a:xfrm>
          <a:prstGeom prst="rect">
            <a:avLst/>
          </a:prstGeom>
        </p:spPr>
      </p:pic>
      <p:sp>
        <p:nvSpPr>
          <p:cNvPr id="9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/>
              <a:t>Human Perception Study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44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26937B0-B766-45C0-BD3F-C0959C3B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91" y="1575467"/>
            <a:ext cx="10515600" cy="501713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1) Adversarial sample detection</a:t>
            </a:r>
          </a:p>
          <a:p>
            <a:pPr lvl="1"/>
            <a:r>
              <a:rPr lang="en-US" altLang="ko-KR" dirty="0"/>
              <a:t>The sum of squared difference between each pair of neighboring pixels is always higher for adversarial samples.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</a:t>
            </a:r>
            <a:r>
              <a:rPr lang="en-US" altLang="ko-KR" dirty="0" smtClean="0"/>
              <a:t>) Improvements </a:t>
            </a:r>
            <a:r>
              <a:rPr lang="en-US" altLang="ko-KR" dirty="0"/>
              <a:t>of DNN robustness</a:t>
            </a:r>
          </a:p>
          <a:p>
            <a:pPr lvl="1"/>
            <a:r>
              <a:rPr lang="en-US" altLang="ko-KR" dirty="0"/>
              <a:t>Generate adversarial samples using GAN</a:t>
            </a:r>
          </a:p>
          <a:p>
            <a:pPr lvl="1"/>
            <a:r>
              <a:rPr lang="en-US" altLang="ko-KR" dirty="0"/>
              <a:t>Train models with adversarial samples		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C87B5FD-AAE2-4790-AA02-2CB3D87EB4E9}"/>
              </a:ext>
            </a:extLst>
          </p:cNvPr>
          <p:cNvGrpSpPr/>
          <p:nvPr/>
        </p:nvGrpSpPr>
        <p:grpSpPr>
          <a:xfrm>
            <a:off x="7875218" y="2698381"/>
            <a:ext cx="3478582" cy="3772139"/>
            <a:chOff x="7539102" y="2843235"/>
            <a:chExt cx="3478582" cy="3772139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ADB569F9-F4D2-4927-A422-F4702A270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102" y="3136792"/>
              <a:ext cx="3478582" cy="347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035908-9AF4-4384-AA4F-EDAC5C3505D1}"/>
                </a:ext>
              </a:extLst>
            </p:cNvPr>
            <p:cNvSpPr txBox="1"/>
            <p:nvPr/>
          </p:nvSpPr>
          <p:spPr>
            <a:xfrm>
              <a:off x="7731429" y="2843235"/>
              <a:ext cx="3093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Adversarial samples generated using DCGAN</a:t>
              </a:r>
              <a:endParaRPr lang="ko-KR" altLang="en-US" dirty="0"/>
            </a:p>
          </p:txBody>
        </p:sp>
      </p:grpSp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212969" y="132861"/>
            <a:ext cx="10515600" cy="851877"/>
          </a:xfrm>
        </p:spPr>
        <p:txBody>
          <a:bodyPr/>
          <a:lstStyle/>
          <a:p>
            <a:r>
              <a:rPr lang="en-US" altLang="ko-KR" dirty="0" smtClean="0"/>
              <a:t>Defenses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25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82A5E4-C467-4836-8CA4-181C9718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69" y="143252"/>
            <a:ext cx="10515600" cy="851877"/>
          </a:xfrm>
        </p:spPr>
        <p:txBody>
          <a:bodyPr/>
          <a:lstStyle/>
          <a:p>
            <a:r>
              <a:rPr lang="en-US" altLang="ko-KR" smtClean="0"/>
              <a:t> Introduction</a:t>
            </a:r>
            <a:endParaRPr lang="ko-KR" altLang="en-US" dirty="0"/>
          </a:p>
        </p:txBody>
      </p:sp>
      <p:pic>
        <p:nvPicPr>
          <p:cNvPr id="5" name="내용 개체 틀 4" descr="하얀색, 비, 검은색, 대형이(가) 표시된 사진&#10;&#10;자동 생성된 설명">
            <a:extLst>
              <a:ext uri="{FF2B5EF4-FFF2-40B4-BE49-F238E27FC236}">
                <a16:creationId xmlns:a16="http://schemas.microsoft.com/office/drawing/2014/main" id="{DB411EED-9726-4C95-8C12-60BFB3E90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4" y="2929252"/>
            <a:ext cx="3109570" cy="3103288"/>
          </a:xfr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7C856AB9-4D35-44A3-8B5C-D6040DA30DE0}"/>
              </a:ext>
            </a:extLst>
          </p:cNvPr>
          <p:cNvGrpSpPr/>
          <p:nvPr/>
        </p:nvGrpSpPr>
        <p:grpSpPr>
          <a:xfrm>
            <a:off x="7919943" y="4321840"/>
            <a:ext cx="3998430" cy="550437"/>
            <a:chOff x="7816607" y="3425535"/>
            <a:chExt cx="3998430" cy="550437"/>
          </a:xfrm>
        </p:grpSpPr>
        <p:sp>
          <p:nvSpPr>
            <p:cNvPr id="10" name="화살표: 오른쪽 9">
              <a:extLst>
                <a:ext uri="{FF2B5EF4-FFF2-40B4-BE49-F238E27FC236}">
                  <a16:creationId xmlns:a16="http://schemas.microsoft.com/office/drawing/2014/main" id="{54D5FB16-435D-4A25-A630-CC9ACDBDADA8}"/>
                </a:ext>
              </a:extLst>
            </p:cNvPr>
            <p:cNvSpPr/>
            <p:nvPr/>
          </p:nvSpPr>
          <p:spPr>
            <a:xfrm>
              <a:off x="7816607" y="3425535"/>
              <a:ext cx="898273" cy="550437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9A0F96-B3B7-4E62-9308-B4726377B534}"/>
                </a:ext>
              </a:extLst>
            </p:cNvPr>
            <p:cNvSpPr txBox="1"/>
            <p:nvPr/>
          </p:nvSpPr>
          <p:spPr>
            <a:xfrm>
              <a:off x="8678784" y="3449287"/>
              <a:ext cx="3136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FF0000"/>
                  </a:solidFill>
                </a:rPr>
                <a:t>Misclassification</a:t>
              </a:r>
              <a:endParaRPr lang="ko-KR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8ADCC1-27D6-4F70-94A3-954F68CB5ACE}"/>
              </a:ext>
            </a:extLst>
          </p:cNvPr>
          <p:cNvSpPr txBox="1"/>
          <p:nvPr/>
        </p:nvSpPr>
        <p:spPr>
          <a:xfrm>
            <a:off x="549816" y="6037092"/>
            <a:ext cx="31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Original MNIST dataset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F49718-E247-4E17-9169-7B9852C5A1A9}"/>
              </a:ext>
            </a:extLst>
          </p:cNvPr>
          <p:cNvGrpSpPr/>
          <p:nvPr/>
        </p:nvGrpSpPr>
        <p:grpSpPr>
          <a:xfrm>
            <a:off x="4699405" y="2847742"/>
            <a:ext cx="3341445" cy="3445589"/>
            <a:chOff x="4475162" y="2025130"/>
            <a:chExt cx="3341445" cy="344558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7C1489C-B8E8-4B51-B326-07A6E56B1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5162" y="2025130"/>
              <a:ext cx="3341445" cy="311480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CE63E2-626B-4E21-BEBD-19D25348C2CC}"/>
                </a:ext>
              </a:extLst>
            </p:cNvPr>
            <p:cNvSpPr txBox="1"/>
            <p:nvPr/>
          </p:nvSpPr>
          <p:spPr>
            <a:xfrm>
              <a:off x="4605430" y="5101387"/>
              <a:ext cx="3188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Adversarial Sample</a:t>
              </a:r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411E2B9-F195-4934-B1DD-B6C53B74C7A4}"/>
              </a:ext>
            </a:extLst>
          </p:cNvPr>
          <p:cNvGrpSpPr/>
          <p:nvPr/>
        </p:nvGrpSpPr>
        <p:grpSpPr>
          <a:xfrm>
            <a:off x="2580533" y="4283291"/>
            <a:ext cx="3136253" cy="921591"/>
            <a:chOff x="2322599" y="3425536"/>
            <a:chExt cx="3136253" cy="921591"/>
          </a:xfrm>
        </p:grpSpPr>
        <p:sp>
          <p:nvSpPr>
            <p:cNvPr id="13" name="화살표: 오른쪽 12">
              <a:extLst>
                <a:ext uri="{FF2B5EF4-FFF2-40B4-BE49-F238E27FC236}">
                  <a16:creationId xmlns:a16="http://schemas.microsoft.com/office/drawing/2014/main" id="{6A6DDA29-3CBD-4AE4-8A14-CDA07CA06550}"/>
                </a:ext>
              </a:extLst>
            </p:cNvPr>
            <p:cNvSpPr/>
            <p:nvPr/>
          </p:nvSpPr>
          <p:spPr>
            <a:xfrm>
              <a:off x="3436556" y="3425536"/>
              <a:ext cx="898273" cy="550437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EC6C3C-BE24-4ACA-A1F5-C9B1C4DA0C0E}"/>
                </a:ext>
              </a:extLst>
            </p:cNvPr>
            <p:cNvSpPr txBox="1"/>
            <p:nvPr/>
          </p:nvSpPr>
          <p:spPr>
            <a:xfrm>
              <a:off x="2322599" y="3947017"/>
              <a:ext cx="3136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FF0000"/>
                  </a:solidFill>
                </a:rPr>
                <a:t>perturb</a:t>
              </a:r>
              <a:endParaRPr lang="ko-KR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4073" y="1278082"/>
            <a:ext cx="1154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ko-KR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adversarial sample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an input crafted to cause DNNs to misclassify.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paper proposed a new algorithm to craft an adversarial sample against DNNs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5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Works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E2DBC74-539E-45A0-8B6A-CF319BC5D39E}"/>
              </a:ext>
            </a:extLst>
          </p:cNvPr>
          <p:cNvSpPr txBox="1">
            <a:spLocks/>
          </p:cNvSpPr>
          <p:nvPr/>
        </p:nvSpPr>
        <p:spPr>
          <a:xfrm>
            <a:off x="374073" y="1034715"/>
            <a:ext cx="10979727" cy="514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r>
              <a:rPr lang="en-US" altLang="ko-KR" dirty="0" smtClean="0"/>
              <a:t>NIPS 2017 Defense against adversarial attack</a:t>
            </a:r>
          </a:p>
          <a:p>
            <a:endParaRPr lang="en-US" altLang="ko-KR" dirty="0"/>
          </a:p>
          <a:p>
            <a:r>
              <a:rPr lang="en-US" altLang="ko-KR" dirty="0" smtClean="0"/>
              <a:t>“Practical </a:t>
            </a:r>
            <a:r>
              <a:rPr lang="en-US" altLang="ko-KR" dirty="0"/>
              <a:t>Black-Box Attacks against Machine </a:t>
            </a:r>
            <a:r>
              <a:rPr lang="en-US" altLang="ko-KR" dirty="0" smtClean="0"/>
              <a:t>Learning” </a:t>
            </a:r>
            <a:r>
              <a:rPr lang="en-US" altLang="ko-KR" sz="2000" dirty="0" smtClean="0"/>
              <a:t>Nicolas paper not et al., 2017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ko-KR" sz="2000" dirty="0" smtClean="0"/>
              <a:t>Shows the black-box attacks resulting from ‘transferability’ between architectures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5960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E2DBC74-539E-45A0-8B6A-CF319BC5D39E}"/>
              </a:ext>
            </a:extLst>
          </p:cNvPr>
          <p:cNvSpPr txBox="1">
            <a:spLocks/>
          </p:cNvSpPr>
          <p:nvPr/>
        </p:nvSpPr>
        <p:spPr>
          <a:xfrm>
            <a:off x="374073" y="1034715"/>
            <a:ext cx="10979727" cy="514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r>
              <a:rPr lang="en-US" altLang="ko-KR" dirty="0" smtClean="0"/>
              <a:t>This paper introduces a new algorithm to craft adversarial samples based on forward derivatives.</a:t>
            </a:r>
          </a:p>
          <a:p>
            <a:endParaRPr lang="en-US" altLang="ko-KR" dirty="0"/>
          </a:p>
          <a:p>
            <a:r>
              <a:rPr lang="en-US" altLang="ko-KR" dirty="0" smtClean="0"/>
              <a:t>This algorithm can generate adversarial samples correctly classified by human but misclassified in specific targets by a DNN with a 97% success rate while modifying only 4.02% of input features.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8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109355"/>
            <a:ext cx="12192000" cy="21093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24FC461-C0DF-45CD-9E91-C91D9A3ABC90}"/>
              </a:ext>
            </a:extLst>
          </p:cNvPr>
          <p:cNvSpPr txBox="1">
            <a:spLocks/>
          </p:cNvSpPr>
          <p:nvPr/>
        </p:nvSpPr>
        <p:spPr>
          <a:xfrm>
            <a:off x="838200" y="2566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Thank you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Previous Works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“Deep </a:t>
            </a:r>
            <a:r>
              <a:rPr lang="en-US" altLang="ko-KR" sz="2400" dirty="0"/>
              <a:t>neural networks are easily fooled: High confidence predictions for unrecognizable images”, </a:t>
            </a:r>
            <a:r>
              <a:rPr lang="en-US" altLang="ko-KR" sz="2000" dirty="0" smtClean="0"/>
              <a:t>Nguyen et al., CVPR’15 </a:t>
            </a:r>
            <a:endParaRPr lang="en-US" altLang="ko-KR" sz="200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ko-KR" sz="2000" dirty="0" smtClean="0"/>
              <a:t>Compute gradients to update input, not weight</a:t>
            </a:r>
          </a:p>
          <a:p>
            <a:r>
              <a:rPr lang="en-US" altLang="ko-KR" sz="2400" dirty="0"/>
              <a:t>“Explaining and harnessing adversarial examples”, </a:t>
            </a:r>
            <a:r>
              <a:rPr lang="en-US" altLang="ko-KR" sz="2000" dirty="0"/>
              <a:t>Ian J. </a:t>
            </a:r>
            <a:r>
              <a:rPr lang="en-US" altLang="ko-KR" sz="2000" dirty="0" err="1" smtClean="0"/>
              <a:t>Goodfellow</a:t>
            </a:r>
            <a:r>
              <a:rPr lang="en-US" altLang="ko-KR" sz="2000" dirty="0" smtClean="0"/>
              <a:t> et al., ICLR</a:t>
            </a:r>
            <a:r>
              <a:rPr lang="en-US" altLang="ko-KR" sz="2000" dirty="0"/>
              <a:t>’ 15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ko-KR" sz="2000" dirty="0" smtClean="0"/>
              <a:t>Explain the reason why adversarial attacks work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86" y="3005624"/>
            <a:ext cx="3084802" cy="36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109355"/>
            <a:ext cx="12192000" cy="21093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24FC461-C0DF-45CD-9E91-C91D9A3AB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66904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9EE816FC-D4B8-4430-894B-D810ED82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Deep Learning?</a:t>
            </a:r>
            <a:endParaRPr lang="ko-KR" altLang="en-US" dirty="0"/>
          </a:p>
        </p:txBody>
      </p:sp>
      <p:pic>
        <p:nvPicPr>
          <p:cNvPr id="2" name="Picture 2" descr="A neura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52" y="1480903"/>
            <a:ext cx="7330086" cy="45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ser-images.githubusercontent.com/26468713/34918645-fbfe6bc2-f97b-11e7-9f89-548b508db9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9" y="2400398"/>
            <a:ext cx="4170088" cy="31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325" y="1877178"/>
            <a:ext cx="401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/>
              <a:t>Training dataset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06272" y="1019238"/>
            <a:ext cx="406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0000"/>
                </a:solidFill>
              </a:rPr>
              <a:t>Training the networks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081606" y="1076585"/>
            <a:ext cx="7330086" cy="4973085"/>
            <a:chOff x="3081606" y="1076585"/>
            <a:chExt cx="7330086" cy="4973085"/>
          </a:xfrm>
        </p:grpSpPr>
        <p:pic>
          <p:nvPicPr>
            <p:cNvPr id="2" name="Picture 2" descr="A neural networ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606" y="1501684"/>
              <a:ext cx="7330086" cy="454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715226" y="1076585"/>
              <a:ext cx="4062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rgbClr val="FF0000"/>
                  </a:solidFill>
                </a:rPr>
                <a:t>Inference process</a:t>
              </a:r>
              <a:endParaRPr lang="ko-KR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제목 5">
            <a:extLst>
              <a:ext uri="{FF2B5EF4-FFF2-40B4-BE49-F238E27FC236}">
                <a16:creationId xmlns:a16="http://schemas.microsoft.com/office/drawing/2014/main" id="{9EE816FC-D4B8-4430-894B-D810ED82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Deep Learning?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-60065" y="2446079"/>
            <a:ext cx="4019375" cy="2723640"/>
            <a:chOff x="-60065" y="2446079"/>
            <a:chExt cx="4019375" cy="2723640"/>
          </a:xfrm>
        </p:grpSpPr>
        <p:sp>
          <p:nvSpPr>
            <p:cNvPr id="4" name="TextBox 3"/>
            <p:cNvSpPr txBox="1"/>
            <p:nvPr/>
          </p:nvSpPr>
          <p:spPr>
            <a:xfrm>
              <a:off x="-60065" y="2446079"/>
              <a:ext cx="4019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/>
                <a:t>Test dataset</a:t>
              </a:r>
              <a:endParaRPr lang="ko-KR" altLang="en-US" sz="2800" dirty="0"/>
            </a:p>
          </p:txBody>
        </p:sp>
        <p:pic>
          <p:nvPicPr>
            <p:cNvPr id="3074" name="Picture 2" descr="https://user-images.githubusercontent.com/26468713/34918646-fc36fa14-f97b-11e7-9556-ecb2efda124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94" y="2969299"/>
              <a:ext cx="3303058" cy="220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9563099" y="3775677"/>
            <a:ext cx="25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“ Silky Terrier ”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9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EDBA88-7899-4D64-A4A1-38B87F65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Training vs Inference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331D2B-76DA-4F0B-A84C-E0163B41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Training</a:t>
            </a:r>
          </a:p>
          <a:p>
            <a:endParaRPr lang="en-US" altLang="ko-KR" dirty="0" smtClean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ko-KR" dirty="0" smtClean="0"/>
              <a:t>Training </a:t>
            </a:r>
            <a:r>
              <a:rPr lang="en-US" altLang="ko-KR" dirty="0"/>
              <a:t>data, </a:t>
            </a:r>
            <a:r>
              <a:rPr lang="en-US" altLang="ko-KR" dirty="0" smtClean="0"/>
              <a:t>labels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ko-KR" dirty="0" smtClean="0"/>
              <a:t>Feedforward and backpropagation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ko-KR" dirty="0" smtClean="0"/>
              <a:t>Updating </a:t>
            </a:r>
            <a:r>
              <a:rPr lang="en-US" altLang="ko-KR" dirty="0"/>
              <a:t>parameters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4294967295"/>
          </p:nvPr>
        </p:nvSpPr>
        <p:spPr>
          <a:xfrm>
            <a:off x="6278880" y="1610472"/>
            <a:ext cx="5181600" cy="4351338"/>
          </a:xfrm>
        </p:spPr>
        <p:txBody>
          <a:bodyPr/>
          <a:lstStyle/>
          <a:p>
            <a:r>
              <a:rPr lang="en-US" altLang="ko-KR" dirty="0" smtClean="0"/>
              <a:t>Inference</a:t>
            </a:r>
          </a:p>
          <a:p>
            <a:endParaRPr lang="en-US" altLang="ko-KR" dirty="0" smtClean="0"/>
          </a:p>
          <a:p>
            <a:pPr>
              <a:buFont typeface="Arial" panose="020B0604020202020204" pitchFamily="34" charset="0"/>
              <a:buChar char="–"/>
            </a:pPr>
            <a:r>
              <a:rPr lang="en-US" altLang="ko-KR" sz="2400" dirty="0" smtClean="0"/>
              <a:t>Test data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en-US" altLang="ko-KR" sz="2400" dirty="0" smtClean="0"/>
              <a:t>Feedforward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en-US" altLang="ko-KR" sz="2400" dirty="0" smtClean="0"/>
              <a:t>No </a:t>
            </a:r>
            <a:r>
              <a:rPr lang="en-US" altLang="ko-KR" sz="2400" dirty="0"/>
              <a:t>updates of parameters</a:t>
            </a:r>
            <a:endParaRPr lang="ko-KR" altLang="en-US" sz="24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937129" y="1596539"/>
            <a:ext cx="4791440" cy="3099714"/>
            <a:chOff x="5937129" y="1596539"/>
            <a:chExt cx="4791440" cy="3099714"/>
          </a:xfrm>
        </p:grpSpPr>
        <p:sp>
          <p:nvSpPr>
            <p:cNvPr id="7" name="직사각형 6"/>
            <p:cNvSpPr/>
            <p:nvPr/>
          </p:nvSpPr>
          <p:spPr>
            <a:xfrm>
              <a:off x="5937129" y="1596539"/>
              <a:ext cx="4791440" cy="261728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78880" y="4326921"/>
              <a:ext cx="4232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This paper Attacks on inference time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8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따뜻한 파란색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사용자 지정 1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1069</Words>
  <Application>Microsoft Office PowerPoint</Application>
  <PresentationFormat>와이드스크린</PresentationFormat>
  <Paragraphs>263</Paragraphs>
  <Slides>42</Slides>
  <Notes>42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6" baseType="lpstr">
      <vt:lpstr>맑은 고딕</vt:lpstr>
      <vt:lpstr>Arial</vt:lpstr>
      <vt:lpstr>Cambria Math</vt:lpstr>
      <vt:lpstr>Office 테마</vt:lpstr>
      <vt:lpstr>The Limitations of Deep Learning in Adversarial Settings</vt:lpstr>
      <vt:lpstr>Introduction</vt:lpstr>
      <vt:lpstr>Introduction</vt:lpstr>
      <vt:lpstr> Introduction</vt:lpstr>
      <vt:lpstr>Previous Works</vt:lpstr>
      <vt:lpstr>Background</vt:lpstr>
      <vt:lpstr>What is Deep Learning?</vt:lpstr>
      <vt:lpstr>What is Deep Learning?</vt:lpstr>
      <vt:lpstr>Training vs Inference</vt:lpstr>
      <vt:lpstr>Computer Vision</vt:lpstr>
      <vt:lpstr>Natural Language Processing</vt:lpstr>
      <vt:lpstr>GAN (Unsupervised Learning)</vt:lpstr>
      <vt:lpstr>Soft-max Function</vt:lpstr>
      <vt:lpstr>Threat Model</vt:lpstr>
      <vt:lpstr>Adversarial Goals</vt:lpstr>
      <vt:lpstr>Adversarial Capabilities</vt:lpstr>
      <vt:lpstr>Threat Model Taxonomy</vt:lpstr>
      <vt:lpstr>Approach</vt:lpstr>
      <vt:lpstr>Approach</vt:lpstr>
      <vt:lpstr>How to craft adversarial samples?</vt:lpstr>
      <vt:lpstr>How to craft adversarial samples?</vt:lpstr>
      <vt:lpstr>How to craft adversarial samples?</vt:lpstr>
      <vt:lpstr>How to craft adversarial samples?</vt:lpstr>
      <vt:lpstr>How to craft adversarial samples?</vt:lpstr>
      <vt:lpstr>How to craft adversarial samples?</vt:lpstr>
      <vt:lpstr>How to craft adversarial samples?</vt:lpstr>
      <vt:lpstr>Steps for crafting adversarial samples</vt:lpstr>
      <vt:lpstr>How to compute forward derivative?</vt:lpstr>
      <vt:lpstr>Adversarial Saliency Maps</vt:lpstr>
      <vt:lpstr>Steps for crafting adversarial samples</vt:lpstr>
      <vt:lpstr>PowerPoint 프레젠테이션</vt:lpstr>
      <vt:lpstr>Goals of Experiment</vt:lpstr>
      <vt:lpstr>Crafting Adversarial Samples</vt:lpstr>
      <vt:lpstr>Crafting Adversarial Samples</vt:lpstr>
      <vt:lpstr>Results on Larger Datasets</vt:lpstr>
      <vt:lpstr>Class Pair Study</vt:lpstr>
      <vt:lpstr>Class Pair Study</vt:lpstr>
      <vt:lpstr>Human Perception Study</vt:lpstr>
      <vt:lpstr>Defenses</vt:lpstr>
      <vt:lpstr>Related Works</vt:lpstr>
      <vt:lpstr>Conclusion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Limitations of Deep Learning in Adversarial Settings</dc:title>
  <dc:creator>영민 최</dc:creator>
  <cp:lastModifiedBy>NDSL</cp:lastModifiedBy>
  <cp:revision>68</cp:revision>
  <dcterms:created xsi:type="dcterms:W3CDTF">2019-12-01T15:12:35Z</dcterms:created>
  <dcterms:modified xsi:type="dcterms:W3CDTF">2019-12-04T11:02:18Z</dcterms:modified>
</cp:coreProperties>
</file>