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96" r:id="rId4"/>
    <p:sldId id="261" r:id="rId5"/>
    <p:sldId id="262" r:id="rId6"/>
    <p:sldId id="263" r:id="rId7"/>
    <p:sldId id="265" r:id="rId8"/>
    <p:sldId id="292" r:id="rId9"/>
    <p:sldId id="267" r:id="rId10"/>
    <p:sldId id="268" r:id="rId11"/>
    <p:sldId id="297" r:id="rId12"/>
    <p:sldId id="298" r:id="rId13"/>
    <p:sldId id="299" r:id="rId14"/>
    <p:sldId id="301" r:id="rId15"/>
    <p:sldId id="300" r:id="rId16"/>
    <p:sldId id="302" r:id="rId17"/>
    <p:sldId id="303" r:id="rId18"/>
    <p:sldId id="270" r:id="rId19"/>
    <p:sldId id="271" r:id="rId20"/>
    <p:sldId id="274" r:id="rId21"/>
    <p:sldId id="276" r:id="rId22"/>
    <p:sldId id="277" r:id="rId23"/>
    <p:sldId id="278" r:id="rId24"/>
    <p:sldId id="279" r:id="rId25"/>
    <p:sldId id="280" r:id="rId26"/>
    <p:sldId id="284" r:id="rId27"/>
    <p:sldId id="289" r:id="rId28"/>
    <p:sldId id="285" r:id="rId29"/>
    <p:sldId id="286" r:id="rId30"/>
    <p:sldId id="295" r:id="rId31"/>
  </p:sldIdLst>
  <p:sldSz cx="12192000" cy="6858000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F9E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4" autoAdjust="0"/>
    <p:restoredTop sz="72365" autoAdjust="0"/>
  </p:normalViewPr>
  <p:slideViewPr>
    <p:cSldViewPr snapToGrid="0">
      <p:cViewPr>
        <p:scale>
          <a:sx n="75" d="100"/>
          <a:sy n="75" d="100"/>
        </p:scale>
        <p:origin x="108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F3D54-4523-46BA-9515-8CCDD0746498}" type="datetimeFigureOut">
              <a:rPr lang="ko-KR" altLang="en-US" smtClean="0"/>
              <a:t>2019-11-16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59C07-8CF1-48ED-B245-EB9DB7B877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34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59C07-8CF1-48ED-B245-EB9DB7B877F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32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C6CB-23DD-4B65-9CD6-3F04DCB82E3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1644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C6CB-23DD-4B65-9CD6-3F04DCB82E3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708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C6CB-23DD-4B65-9CD6-3F04DCB82E3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765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C6CB-23DD-4B65-9CD6-3F04DCB82E35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1007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C6CB-23DD-4B65-9CD6-3F04DCB82E3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9633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C6CB-23DD-4B65-9CD6-3F04DCB82E3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7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C6CB-23DD-4B65-9CD6-3F04DCB82E35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981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C6CB-23DD-4B65-9CD6-3F04DCB82E35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8874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C6CB-23DD-4B65-9CD6-3F04DCB82E35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6999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C6CB-23DD-4B65-9CD6-3F04DCB82E35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2788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C6CB-23DD-4B65-9CD6-3F04DCB82E3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3427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C6CB-23DD-4B65-9CD6-3F04DCB82E35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9850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C6CB-23DD-4B65-9CD6-3F04DCB82E35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755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C6CB-23DD-4B65-9CD6-3F04DCB82E35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25047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C6CB-23DD-4B65-9CD6-3F04DCB82E35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564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C6CB-23DD-4B65-9CD6-3F04DCB82E35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446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C6CB-23DD-4B65-9CD6-3F04DCB82E35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46229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C6CB-23DD-4B65-9CD6-3F04DCB82E35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0127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C6CB-23DD-4B65-9CD6-3F04DCB82E35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21258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C6CB-23DD-4B65-9CD6-3F04DCB82E35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85145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C6CB-23DD-4B65-9CD6-3F04DCB82E35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60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C6CB-23DD-4B65-9CD6-3F04DCB82E3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46889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59C07-8CF1-48ED-B245-EB9DB7B877F3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958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C6CB-23DD-4B65-9CD6-3F04DCB82E3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1185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C6CB-23DD-4B65-9CD6-3F04DCB82E3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088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C6CB-23DD-4B65-9CD6-3F04DCB82E3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7730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C6CB-23DD-4B65-9CD6-3F04DCB82E3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018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59C07-8CF1-48ED-B245-EB9DB7B877F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2467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C6CB-23DD-4B65-9CD6-3F04DCB82E35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634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F821-83BE-44D3-BCA9-BFE2AE74CB5F}" type="datetimeFigureOut">
              <a:rPr lang="ko-KR" altLang="en-US" smtClean="0"/>
              <a:t>2019-11-16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0350-2B29-4D3C-9063-420C61E477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049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F821-83BE-44D3-BCA9-BFE2AE74CB5F}" type="datetimeFigureOut">
              <a:rPr lang="ko-KR" altLang="en-US" smtClean="0"/>
              <a:t>2019-11-16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0350-2B29-4D3C-9063-420C61E477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30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F821-83BE-44D3-BCA9-BFE2AE74CB5F}" type="datetimeFigureOut">
              <a:rPr lang="ko-KR" altLang="en-US" smtClean="0"/>
              <a:t>2019-11-16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0350-2B29-4D3C-9063-420C61E477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7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3D1F821-83BE-44D3-BCA9-BFE2AE74CB5F}" type="datetimeFigureOut">
              <a:rPr lang="ko-KR" altLang="en-US" smtClean="0"/>
              <a:pPr/>
              <a:t>2019-11-16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>
            <a:lvl1pPr algn="ctr"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9520350-2B29-4D3C-9063-420C61E477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035884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F821-83BE-44D3-BCA9-BFE2AE74CB5F}" type="datetimeFigureOut">
              <a:rPr lang="ko-KR" altLang="en-US" smtClean="0"/>
              <a:t>2019-11-16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0350-2B29-4D3C-9063-420C61E477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9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F821-83BE-44D3-BCA9-BFE2AE74CB5F}" type="datetimeFigureOut">
              <a:rPr lang="ko-KR" altLang="en-US" smtClean="0"/>
              <a:t>2019-11-16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0350-2B29-4D3C-9063-420C61E477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09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F821-83BE-44D3-BCA9-BFE2AE74CB5F}" type="datetimeFigureOut">
              <a:rPr lang="ko-KR" altLang="en-US" smtClean="0"/>
              <a:t>2019-11-16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0350-2B29-4D3C-9063-420C61E477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530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F821-83BE-44D3-BCA9-BFE2AE74CB5F}" type="datetimeFigureOut">
              <a:rPr lang="ko-KR" altLang="en-US" smtClean="0"/>
              <a:t>2019-11-16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0350-2B29-4D3C-9063-420C61E477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57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F821-83BE-44D3-BCA9-BFE2AE74CB5F}" type="datetimeFigureOut">
              <a:rPr lang="ko-KR" altLang="en-US" smtClean="0"/>
              <a:t>2019-11-16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0350-2B29-4D3C-9063-420C61E477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863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F821-83BE-44D3-BCA9-BFE2AE74CB5F}" type="datetimeFigureOut">
              <a:rPr lang="ko-KR" altLang="en-US" smtClean="0"/>
              <a:t>2019-11-16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0350-2B29-4D3C-9063-420C61E477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093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F821-83BE-44D3-BCA9-BFE2AE74CB5F}" type="datetimeFigureOut">
              <a:rPr lang="ko-KR" altLang="en-US" smtClean="0"/>
              <a:t>2019-11-16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0350-2B29-4D3C-9063-420C61E477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313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1F821-83BE-44D3-BCA9-BFE2AE74CB5F}" type="datetimeFigureOut">
              <a:rPr lang="ko-KR" altLang="en-US" smtClean="0"/>
              <a:t>2019-11-16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20350-2B29-4D3C-9063-420C61E477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86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80639" y="1368890"/>
            <a:ext cx="11630722" cy="2182968"/>
          </a:xfrm>
        </p:spPr>
        <p:txBody>
          <a:bodyPr>
            <a:noAutofit/>
          </a:bodyPr>
          <a:lstStyle/>
          <a:p>
            <a:r>
              <a:rPr lang="en-US" altLang="ko-KR" sz="5400" b="1" dirty="0">
                <a:latin typeface="Calibri" panose="020F0502020204030204" pitchFamily="34" charset="0"/>
                <a:cs typeface="Calibri" panose="020F0502020204030204" pitchFamily="34" charset="0"/>
              </a:rPr>
              <a:t>On the Feasibility of Side-Channel Attacks with Brain-Computer Interfaces</a:t>
            </a:r>
            <a:endParaRPr lang="ko-KR" alt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791605"/>
            <a:ext cx="9144000" cy="2182968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Ivan Martinovic, Doug Davies, Mario Frank, Daniele </a:t>
            </a:r>
            <a:r>
              <a:rPr lang="en-US" altLang="ko-K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Perito</a:t>
            </a:r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, Tomas Ros, Dawn Song</a:t>
            </a:r>
          </a:p>
          <a:p>
            <a:endParaRPr lang="en-US" altLang="ko-K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Presenter: </a:t>
            </a:r>
            <a:r>
              <a:rPr lang="en-US" altLang="ko-K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Hwijoon</a:t>
            </a:r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 Lim</a:t>
            </a:r>
          </a:p>
        </p:txBody>
      </p:sp>
    </p:spTree>
    <p:extLst>
      <p:ext uri="{BB962C8B-B14F-4D97-AF65-F5344CB8AC3E}">
        <p14:creationId xmlns:p14="http://schemas.microsoft.com/office/powerpoint/2010/main" val="510911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Threat Model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attacker is a malicious third-party developer</a:t>
            </a:r>
          </a:p>
          <a:p>
            <a:r>
              <a:rPr lang="en-US" altLang="ko-KR" dirty="0"/>
              <a:t>His goal is to learn as much information as possible about the user without any malware</a:t>
            </a:r>
          </a:p>
          <a:p>
            <a:r>
              <a:rPr lang="en-US" altLang="ko-KR" dirty="0"/>
              <a:t>The attacker can read the EEG signal from the device and can display text, videos and images on the screen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821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Each experiment consisted of three main steps: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/>
              <a:t>(optional) Brief verbal explanation of the task by the operator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/>
              <a:t>(optional) Message on screen for 2 seconds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/>
              <a:t>Images being flashed in random order for the duration of the experiment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Total 5 Experiments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9579D3-9966-914B-AAB5-9E5E0E69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5159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 1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Pin Code</a:t>
            </a:r>
          </a:p>
          <a:p>
            <a:pPr lvl="1"/>
            <a:r>
              <a:rPr lang="en-US" altLang="ko-KR" dirty="0"/>
              <a:t>Choose and memorize random PIN!</a:t>
            </a:r>
          </a:p>
          <a:p>
            <a:pPr lvl="1"/>
            <a:r>
              <a:rPr lang="en-US" altLang="ko-KR" dirty="0"/>
              <a:t>Enter the first digit of PIN at the end of the experiment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9579D3-9966-914B-AAB5-9E5E0E69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5" name="AutoShape 2" descr="enter 4-digit pin에 대한 이미지 검색결과">
            <a:extLst>
              <a:ext uri="{FF2B5EF4-FFF2-40B4-BE49-F238E27FC236}">
                <a16:creationId xmlns:a16="http://schemas.microsoft.com/office/drawing/2014/main" id="{54A9E343-FD0E-4127-A5DA-817D6578BB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6" name="Picture 12" descr="https://www.igeeksblog.com/wp-content/uploads/2015/09/Enter-iPhone-Passcode.jpg">
            <a:extLst>
              <a:ext uri="{FF2B5EF4-FFF2-40B4-BE49-F238E27FC236}">
                <a16:creationId xmlns:a16="http://schemas.microsoft.com/office/drawing/2014/main" id="{EE0E170A-CE50-4513-8678-18846AD3E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3224" r="1143" b="48464"/>
          <a:stretch/>
        </p:blipFill>
        <p:spPr bwMode="auto">
          <a:xfrm>
            <a:off x="4229100" y="3335792"/>
            <a:ext cx="3733800" cy="327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045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 2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Bank Information</a:t>
            </a:r>
          </a:p>
          <a:p>
            <a:pPr lvl="1"/>
            <a:r>
              <a:rPr lang="en-US" altLang="ko-KR" dirty="0"/>
              <a:t>Just show the logo of different banks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9579D3-9966-914B-AAB5-9E5E0E69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5" name="AutoShape 2" descr="enter 4-digit pin에 대한 이미지 검색결과">
            <a:extLst>
              <a:ext uri="{FF2B5EF4-FFF2-40B4-BE49-F238E27FC236}">
                <a16:creationId xmlns:a16="http://schemas.microsoft.com/office/drawing/2014/main" id="{54A9E343-FD0E-4127-A5DA-817D6578BB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074" name="Picture 2" descr="은행 로고에 대한 이미지 검색결과">
            <a:extLst>
              <a:ext uri="{FF2B5EF4-FFF2-40B4-BE49-F238E27FC236}">
                <a16:creationId xmlns:a16="http://schemas.microsoft.com/office/drawing/2014/main" id="{08844813-F9A6-4632-B39A-7DFC67751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43"/>
          <a:stretch/>
        </p:blipFill>
        <p:spPr bwMode="auto">
          <a:xfrm>
            <a:off x="2562209" y="2677886"/>
            <a:ext cx="7067582" cy="41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917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 2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Bank Information</a:t>
            </a:r>
          </a:p>
          <a:p>
            <a:pPr lvl="1"/>
            <a:r>
              <a:rPr lang="en-US" altLang="ko-KR" dirty="0"/>
              <a:t>Show the images of the debit card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9579D3-9966-914B-AAB5-9E5E0E69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5" name="AutoShape 2" descr="enter 4-digit pin에 대한 이미지 검색결과">
            <a:extLst>
              <a:ext uri="{FF2B5EF4-FFF2-40B4-BE49-F238E27FC236}">
                <a16:creationId xmlns:a16="http://schemas.microsoft.com/office/drawing/2014/main" id="{54A9E343-FD0E-4127-A5DA-817D6578BB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4098" name="Picture 2" descr="체크카드에 대한 이미지 검색결과">
            <a:extLst>
              <a:ext uri="{FF2B5EF4-FFF2-40B4-BE49-F238E27FC236}">
                <a16:creationId xmlns:a16="http://schemas.microsoft.com/office/drawing/2014/main" id="{000E3D19-101F-4DB8-9758-747240DE2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71" y="3429000"/>
            <a:ext cx="3581257" cy="224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체크카드에 대한 이미지 검색결과">
            <a:extLst>
              <a:ext uri="{FF2B5EF4-FFF2-40B4-BE49-F238E27FC236}">
                <a16:creationId xmlns:a16="http://schemas.microsoft.com/office/drawing/2014/main" id="{369A175C-8B45-4D49-99D8-677C18FB2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27" y="3429000"/>
            <a:ext cx="3566897" cy="224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관련 이미지">
            <a:extLst>
              <a:ext uri="{FF2B5EF4-FFF2-40B4-BE49-F238E27FC236}">
                <a16:creationId xmlns:a16="http://schemas.microsoft.com/office/drawing/2014/main" id="{53BB6746-141B-457D-BFAA-4C8FD799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45" y="3248928"/>
            <a:ext cx="4178861" cy="250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596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 3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Month of Birth</a:t>
            </a:r>
          </a:p>
          <a:p>
            <a:pPr lvl="1"/>
            <a:r>
              <a:rPr lang="en-US" altLang="ko-KR" dirty="0"/>
              <a:t>On-screen message: Which month were you born?</a:t>
            </a:r>
          </a:p>
          <a:p>
            <a:pPr lvl="1"/>
            <a:r>
              <a:rPr lang="en-US" altLang="ko-KR" dirty="0"/>
              <a:t>Flashing the name of the months randomly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9579D3-9966-914B-AAB5-9E5E0E69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8" name="내용 개체 틀 1">
            <a:extLst>
              <a:ext uri="{FF2B5EF4-FFF2-40B4-BE49-F238E27FC236}">
                <a16:creationId xmlns:a16="http://schemas.microsoft.com/office/drawing/2014/main" id="{F207AD3A-6D2C-42E5-B6FB-A6AE9F7A51E6}"/>
              </a:ext>
            </a:extLst>
          </p:cNvPr>
          <p:cNvSpPr txBox="1">
            <a:spLocks/>
          </p:cNvSpPr>
          <p:nvPr/>
        </p:nvSpPr>
        <p:spPr>
          <a:xfrm>
            <a:off x="3916136" y="3995195"/>
            <a:ext cx="4359728" cy="826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6000" dirty="0" err="1"/>
              <a:t>Feburary</a:t>
            </a:r>
            <a:endParaRPr lang="en-US" altLang="ko-KR" sz="6000" dirty="0"/>
          </a:p>
        </p:txBody>
      </p:sp>
      <p:sp>
        <p:nvSpPr>
          <p:cNvPr id="9" name="내용 개체 틀 1">
            <a:extLst>
              <a:ext uri="{FF2B5EF4-FFF2-40B4-BE49-F238E27FC236}">
                <a16:creationId xmlns:a16="http://schemas.microsoft.com/office/drawing/2014/main" id="{5BF4AABF-9471-43B0-8B30-58A82FFC4AF0}"/>
              </a:ext>
            </a:extLst>
          </p:cNvPr>
          <p:cNvSpPr txBox="1">
            <a:spLocks/>
          </p:cNvSpPr>
          <p:nvPr/>
        </p:nvSpPr>
        <p:spPr>
          <a:xfrm>
            <a:off x="3916136" y="3996814"/>
            <a:ext cx="4359728" cy="826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6000" dirty="0"/>
              <a:t>April</a:t>
            </a:r>
          </a:p>
        </p:txBody>
      </p:sp>
      <p:sp>
        <p:nvSpPr>
          <p:cNvPr id="10" name="내용 개체 틀 1">
            <a:extLst>
              <a:ext uri="{FF2B5EF4-FFF2-40B4-BE49-F238E27FC236}">
                <a16:creationId xmlns:a16="http://schemas.microsoft.com/office/drawing/2014/main" id="{BA4A9990-1598-468D-98E7-5F2BE4B6E0EA}"/>
              </a:ext>
            </a:extLst>
          </p:cNvPr>
          <p:cNvSpPr txBox="1">
            <a:spLocks/>
          </p:cNvSpPr>
          <p:nvPr/>
        </p:nvSpPr>
        <p:spPr>
          <a:xfrm>
            <a:off x="3916136" y="3995195"/>
            <a:ext cx="4359728" cy="826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6000" dirty="0"/>
              <a:t>December</a:t>
            </a:r>
          </a:p>
        </p:txBody>
      </p:sp>
      <p:sp>
        <p:nvSpPr>
          <p:cNvPr id="11" name="내용 개체 틀 1">
            <a:extLst>
              <a:ext uri="{FF2B5EF4-FFF2-40B4-BE49-F238E27FC236}">
                <a16:creationId xmlns:a16="http://schemas.microsoft.com/office/drawing/2014/main" id="{6770F041-0D04-4E9C-A8EB-23D63EDA3070}"/>
              </a:ext>
            </a:extLst>
          </p:cNvPr>
          <p:cNvSpPr txBox="1">
            <a:spLocks/>
          </p:cNvSpPr>
          <p:nvPr/>
        </p:nvSpPr>
        <p:spPr>
          <a:xfrm>
            <a:off x="3916136" y="3996813"/>
            <a:ext cx="4359728" cy="826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6000" dirty="0"/>
              <a:t>March</a:t>
            </a:r>
          </a:p>
        </p:txBody>
      </p:sp>
      <p:sp>
        <p:nvSpPr>
          <p:cNvPr id="12" name="내용 개체 틀 1">
            <a:extLst>
              <a:ext uri="{FF2B5EF4-FFF2-40B4-BE49-F238E27FC236}">
                <a16:creationId xmlns:a16="http://schemas.microsoft.com/office/drawing/2014/main" id="{05BD9E1B-1201-41B6-92EB-8828A6F51AD8}"/>
              </a:ext>
            </a:extLst>
          </p:cNvPr>
          <p:cNvSpPr txBox="1">
            <a:spLocks/>
          </p:cNvSpPr>
          <p:nvPr/>
        </p:nvSpPr>
        <p:spPr>
          <a:xfrm>
            <a:off x="3916136" y="4038015"/>
            <a:ext cx="4359728" cy="826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6000" dirty="0"/>
              <a:t>May</a:t>
            </a:r>
          </a:p>
        </p:txBody>
      </p:sp>
      <p:sp>
        <p:nvSpPr>
          <p:cNvPr id="13" name="내용 개체 틀 1">
            <a:extLst>
              <a:ext uri="{FF2B5EF4-FFF2-40B4-BE49-F238E27FC236}">
                <a16:creationId xmlns:a16="http://schemas.microsoft.com/office/drawing/2014/main" id="{8FB0D08D-937B-4C9C-9FBC-0DF26FB9E82C}"/>
              </a:ext>
            </a:extLst>
          </p:cNvPr>
          <p:cNvSpPr txBox="1">
            <a:spLocks/>
          </p:cNvSpPr>
          <p:nvPr/>
        </p:nvSpPr>
        <p:spPr>
          <a:xfrm>
            <a:off x="3916136" y="4024281"/>
            <a:ext cx="4359728" cy="826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6000" dirty="0"/>
              <a:t>June</a:t>
            </a:r>
          </a:p>
        </p:txBody>
      </p:sp>
      <p:sp>
        <p:nvSpPr>
          <p:cNvPr id="14" name="내용 개체 틀 1">
            <a:extLst>
              <a:ext uri="{FF2B5EF4-FFF2-40B4-BE49-F238E27FC236}">
                <a16:creationId xmlns:a16="http://schemas.microsoft.com/office/drawing/2014/main" id="{AC9F3F3A-A314-40DC-8FF9-461ADB932243}"/>
              </a:ext>
            </a:extLst>
          </p:cNvPr>
          <p:cNvSpPr txBox="1">
            <a:spLocks/>
          </p:cNvSpPr>
          <p:nvPr/>
        </p:nvSpPr>
        <p:spPr>
          <a:xfrm>
            <a:off x="3916136" y="4010547"/>
            <a:ext cx="4359728" cy="826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6000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384323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 4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Face Recognition</a:t>
            </a:r>
          </a:p>
          <a:p>
            <a:pPr lvl="1"/>
            <a:r>
              <a:rPr lang="en-US" altLang="ko-KR" dirty="0"/>
              <a:t>On-screen message: Do you know any of these people?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9579D3-9966-914B-AAB5-9E5E0E69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C20AE0E-9CEF-48B5-84C6-ECDADD112716}"/>
              </a:ext>
            </a:extLst>
          </p:cNvPr>
          <p:cNvGrpSpPr/>
          <p:nvPr/>
        </p:nvGrpSpPr>
        <p:grpSpPr>
          <a:xfrm>
            <a:off x="2964557" y="2917371"/>
            <a:ext cx="6262885" cy="3718317"/>
            <a:chOff x="3269735" y="2917371"/>
            <a:chExt cx="6262885" cy="3718317"/>
          </a:xfrm>
        </p:grpSpPr>
        <p:pic>
          <p:nvPicPr>
            <p:cNvPr id="5122" name="Picture 2" descr="https://ee.kaist.ac.kr/sites/default/files/%EA%B9%80%EC%9A%A9%EB%8C%80.jpg">
              <a:extLst>
                <a:ext uri="{FF2B5EF4-FFF2-40B4-BE49-F238E27FC236}">
                  <a16:creationId xmlns:a16="http://schemas.microsoft.com/office/drawing/2014/main" id="{CB147073-0F4E-4BA8-A661-C7B7E4C91B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735" y="2917371"/>
              <a:ext cx="2771836" cy="3718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http://www.kyosu.net/news/photo/201901/43658_27486_4148.jpg">
              <a:extLst>
                <a:ext uri="{FF2B5EF4-FFF2-40B4-BE49-F238E27FC236}">
                  <a16:creationId xmlns:a16="http://schemas.microsoft.com/office/drawing/2014/main" id="{C86ABC40-11B8-4DD2-B094-6DF6570CCE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6334" y="2921064"/>
              <a:ext cx="2796286" cy="3714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50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 5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Geographic Location</a:t>
            </a:r>
          </a:p>
          <a:p>
            <a:pPr lvl="1"/>
            <a:r>
              <a:rPr lang="en-US" altLang="ko-KR" dirty="0"/>
              <a:t>Show highlighted maps with different highlighted zone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9579D3-9966-914B-AAB5-9E5E0E69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2B32CB0-3E01-42CE-9BC9-02DC97264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019625"/>
            <a:ext cx="4483554" cy="4371776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7144BA2B-B372-4905-B337-1E5B4003FEE9}"/>
              </a:ext>
            </a:extLst>
          </p:cNvPr>
          <p:cNvSpPr/>
          <p:nvPr/>
        </p:nvSpPr>
        <p:spPr>
          <a:xfrm>
            <a:off x="1143000" y="5116287"/>
            <a:ext cx="4483554" cy="227511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9B51E67-7697-4184-A3B1-A205EA69390A}"/>
              </a:ext>
            </a:extLst>
          </p:cNvPr>
          <p:cNvSpPr/>
          <p:nvPr/>
        </p:nvSpPr>
        <p:spPr>
          <a:xfrm>
            <a:off x="2993571" y="3019625"/>
            <a:ext cx="2632983" cy="209666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2B11A57-758A-4909-9C3D-1E32A7993765}"/>
              </a:ext>
            </a:extLst>
          </p:cNvPr>
          <p:cNvSpPr/>
          <p:nvPr/>
        </p:nvSpPr>
        <p:spPr>
          <a:xfrm>
            <a:off x="1138577" y="3019625"/>
            <a:ext cx="940594" cy="209666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319011A-6211-4226-AC5B-293F1218A1BA}"/>
              </a:ext>
            </a:extLst>
          </p:cNvPr>
          <p:cNvSpPr/>
          <p:nvPr/>
        </p:nvSpPr>
        <p:spPr>
          <a:xfrm>
            <a:off x="2079171" y="3962401"/>
            <a:ext cx="940594" cy="11538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6848B87F-D86C-4C10-BEBF-54A6EE6B1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800" y="3019625"/>
            <a:ext cx="4483554" cy="4371776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AA386652-2D22-41F1-A1AA-9DDEC24E627B}"/>
              </a:ext>
            </a:extLst>
          </p:cNvPr>
          <p:cNvSpPr/>
          <p:nvPr/>
        </p:nvSpPr>
        <p:spPr>
          <a:xfrm>
            <a:off x="6342800" y="5116287"/>
            <a:ext cx="4483554" cy="227511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A81221D-C169-43C0-8B7A-AD711E7B780A}"/>
              </a:ext>
            </a:extLst>
          </p:cNvPr>
          <p:cNvSpPr/>
          <p:nvPr/>
        </p:nvSpPr>
        <p:spPr>
          <a:xfrm>
            <a:off x="10210800" y="3019625"/>
            <a:ext cx="615554" cy="209666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B1B864B-78A4-466D-A2F9-DF496F175CCD}"/>
              </a:ext>
            </a:extLst>
          </p:cNvPr>
          <p:cNvSpPr/>
          <p:nvPr/>
        </p:nvSpPr>
        <p:spPr>
          <a:xfrm>
            <a:off x="6338376" y="3019625"/>
            <a:ext cx="3012451" cy="209666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DDC0369-6517-4382-B7EB-FD80FDEBC106}"/>
              </a:ext>
            </a:extLst>
          </p:cNvPr>
          <p:cNvSpPr/>
          <p:nvPr/>
        </p:nvSpPr>
        <p:spPr>
          <a:xfrm>
            <a:off x="9350828" y="2808514"/>
            <a:ext cx="859971" cy="162673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6952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 Collection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258" y="3929743"/>
            <a:ext cx="3391484" cy="2928257"/>
          </a:xfrm>
          <a:prstGeom prst="rect">
            <a:avLst/>
          </a:prstGeom>
        </p:spPr>
      </p:pic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326FE8EC-FA7A-1546-83F9-670A177C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altLang="ko-KR" dirty="0"/>
              <a:t>The amplitudes of the EEG signal are recoded with 14 different electrodes</a:t>
            </a:r>
          </a:p>
          <a:p>
            <a:r>
              <a:rPr lang="en-US" altLang="ko-KR" dirty="0"/>
              <a:t>The gaming device is not made for detecting P300</a:t>
            </a:r>
          </a:p>
          <a:p>
            <a:pPr lvl="1"/>
            <a:r>
              <a:rPr lang="en-US" altLang="ko-KR" dirty="0"/>
              <a:t>The P300 is mostly detected at the parietal lobe</a:t>
            </a:r>
          </a:p>
          <a:p>
            <a:pPr lvl="1"/>
            <a:r>
              <a:rPr lang="en-US" altLang="ko-KR" dirty="0"/>
              <a:t>But, they have more electrodes on the frontal part of the scalp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748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 Collection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Each channel is recorded at a sampling rate of 128Hz</a:t>
            </a:r>
          </a:p>
          <a:p>
            <a:r>
              <a:rPr lang="en-US" altLang="ko-KR" dirty="0"/>
              <a:t>After showing stimuli to the user, output the time stamp and the indicator of each stimulus</a:t>
            </a:r>
          </a:p>
          <a:p>
            <a:r>
              <a:rPr lang="en-US" altLang="ko-KR" dirty="0"/>
              <a:t>Obtain the tuple of (EEG signal, the stimuli)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FFB157-D9E6-FE4C-97AE-8FBB3419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964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Brain-Computer Interfaces (BCIs)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BCIs enable a non-muscular communication between a user and an external device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655" y="2757806"/>
            <a:ext cx="4504689" cy="3378517"/>
          </a:xfrm>
          <a:prstGeom prst="rect">
            <a:avLst/>
          </a:prstGeom>
        </p:spPr>
      </p:pic>
      <p:sp>
        <p:nvSpPr>
          <p:cNvPr id="13" name="슬라이드 번호 개체 틀 3">
            <a:extLst>
              <a:ext uri="{FF2B5EF4-FFF2-40B4-BE49-F238E27FC236}">
                <a16:creationId xmlns:a16="http://schemas.microsoft.com/office/drawing/2014/main" id="{61A6DA7D-5A19-0A4C-BA24-0DEA789E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6634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 Collection</a:t>
            </a:r>
            <a:r>
              <a:rPr lang="ko-KR" altLang="en-US" dirty="0"/>
              <a:t> </a:t>
            </a:r>
            <a:r>
              <a:rPr lang="en-US" altLang="ko-KR" dirty="0"/>
              <a:t>–</a:t>
            </a:r>
            <a:r>
              <a:rPr lang="ko-KR" altLang="en-US" dirty="0"/>
              <a:t> </a:t>
            </a:r>
            <a:r>
              <a:rPr lang="en-US" altLang="ko-KR" dirty="0"/>
              <a:t>Challenges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attack vector exploits the occurrence of P300 peaks</a:t>
            </a:r>
          </a:p>
          <a:p>
            <a:pPr lvl="1"/>
            <a:r>
              <a:rPr lang="en-US" altLang="ko-KR" dirty="0"/>
              <a:t>The attack vector must …</a:t>
            </a:r>
          </a:p>
          <a:p>
            <a:pPr lvl="2"/>
            <a:r>
              <a:rPr lang="en-US" altLang="ko-KR" dirty="0"/>
              <a:t>detect P300 peaks reliably</a:t>
            </a:r>
          </a:p>
          <a:p>
            <a:pPr lvl="2"/>
            <a:r>
              <a:rPr lang="en-US" altLang="ko-KR" dirty="0"/>
              <a:t>discriminate peaks from all other EEG signals measured on non-target stimuli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The user do not intend to provide a discriminative signal for the target stimuli</a:t>
            </a:r>
          </a:p>
          <a:p>
            <a:pPr marL="0" indent="0">
              <a:buNone/>
            </a:pPr>
            <a:endParaRPr lang="en-US" altLang="ko-K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b="1" dirty="0">
                <a:sym typeface="Wingdings" panose="05000000000000000000" pitchFamily="2" charset="2"/>
              </a:rPr>
              <a:t> Train classifier to detect P300 peaks and corresponding stimuli!</a:t>
            </a:r>
            <a:endParaRPr lang="en-US" altLang="ko-KR" b="1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B0486BC-3A7C-D044-BBA9-C5ABFD63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7077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453CFB-B6D3-4496-A9DD-B30FDE75964E}"/>
              </a:ext>
            </a:extLst>
          </p:cNvPr>
          <p:cNvSpPr txBox="1"/>
          <p:nvPr/>
        </p:nvSpPr>
        <p:spPr>
          <a:xfrm>
            <a:off x="223156" y="3171498"/>
            <a:ext cx="59490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0" dirty="0">
                <a:latin typeface="Calibri" panose="020F0502020204030204" pitchFamily="34" charset="0"/>
                <a:cs typeface="Calibri" panose="020F0502020204030204" pitchFamily="34" charset="0"/>
              </a:rPr>
              <a:t>(      ,       )</a:t>
            </a:r>
            <a:endParaRPr lang="ko-KR" altLang="en-US" sz="1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1A8963-6DF1-473E-85A4-E0E3BDB36732}"/>
              </a:ext>
            </a:extLst>
          </p:cNvPr>
          <p:cNvSpPr txBox="1"/>
          <p:nvPr/>
        </p:nvSpPr>
        <p:spPr>
          <a:xfrm>
            <a:off x="6172198" y="3171498"/>
            <a:ext cx="59490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0" dirty="0">
                <a:latin typeface="Calibri" panose="020F0502020204030204" pitchFamily="34" charset="0"/>
                <a:cs typeface="Calibri" panose="020F0502020204030204" pitchFamily="34" charset="0"/>
              </a:rPr>
              <a:t>(      ,       )</a:t>
            </a:r>
            <a:endParaRPr lang="ko-KR" altLang="en-US" sz="1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Classification of Target Stimuli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ko-KR" dirty="0"/>
              <a:t>Input : EEG data (called epochs) associated with a stimulus</a:t>
            </a:r>
          </a:p>
          <a:p>
            <a:pPr lvl="1"/>
            <a:r>
              <a:rPr lang="en-US" altLang="ko-KR" dirty="0"/>
              <a:t>Each EEG data starts a few milliseconds prior to the stimulus</a:t>
            </a:r>
          </a:p>
          <a:p>
            <a:pPr lvl="1"/>
            <a:r>
              <a:rPr lang="en-US" altLang="ko-KR" dirty="0"/>
              <a:t>Each EEG data ends 800ms - 1500ms after the stimulus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The classification task  = Training phase  + Classification phase</a:t>
            </a: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A5AB4C-8D75-2445-AB4F-3CE62C31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pic>
        <p:nvPicPr>
          <p:cNvPr id="6146" name="Picture 2" descr="Figure 1.. Normal EEG with typical montage.">
            <a:extLst>
              <a:ext uri="{FF2B5EF4-FFF2-40B4-BE49-F238E27FC236}">
                <a16:creationId xmlns:a16="http://schemas.microsoft.com/office/drawing/2014/main" id="{98377FA7-84C4-44B1-A8D9-7956DD378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6" t="39135" r="20649" b="33445"/>
          <a:stretch/>
        </p:blipFill>
        <p:spPr bwMode="auto">
          <a:xfrm>
            <a:off x="9413460" y="3394756"/>
            <a:ext cx="2064643" cy="16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igure 1.. Normal EEG with typical montage.">
            <a:extLst>
              <a:ext uri="{FF2B5EF4-FFF2-40B4-BE49-F238E27FC236}">
                <a16:creationId xmlns:a16="http://schemas.microsoft.com/office/drawing/2014/main" id="{ACC9E250-5611-4158-96F2-E830595BB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2" t="20193" r="57933" b="53475"/>
          <a:stretch/>
        </p:blipFill>
        <p:spPr bwMode="auto">
          <a:xfrm>
            <a:off x="3434473" y="3492890"/>
            <a:ext cx="1978718" cy="148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체크카드에 대한 이미지 검색결과">
            <a:extLst>
              <a:ext uri="{FF2B5EF4-FFF2-40B4-BE49-F238E27FC236}">
                <a16:creationId xmlns:a16="http://schemas.microsoft.com/office/drawing/2014/main" id="{0D1E369D-3E3A-4957-9290-FEF441459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663" y="3704699"/>
            <a:ext cx="1783449" cy="112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체크카드에 대한 이미지 검색결과">
            <a:extLst>
              <a:ext uri="{FF2B5EF4-FFF2-40B4-BE49-F238E27FC236}">
                <a16:creationId xmlns:a16="http://schemas.microsoft.com/office/drawing/2014/main" id="{91595E76-859A-41A4-8070-EBFBB2197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08" y="3670944"/>
            <a:ext cx="1790629" cy="112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137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Training Phase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Train how to tell if input epoch is generated is target stimulus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Input</a:t>
                </a:r>
              </a:p>
              <a:p>
                <a:pPr lvl="1"/>
                <a:r>
                  <a:rPr lang="en-US" altLang="ko-KR" dirty="0"/>
                  <a:t>A set of epochs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𝑡𝑟𝑎𝑖𝑛</m:t>
                        </m:r>
                      </m:sup>
                    </m:sSup>
                  </m:oMath>
                </a14:m>
                <a:endParaRPr lang="en-US" altLang="ko-KR" dirty="0"/>
              </a:p>
              <a:p>
                <a:pPr lvl="1"/>
                <a:r>
                  <a:rPr lang="en-US" altLang="ko-KR" dirty="0"/>
                  <a:t>A vector of label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altLang="ko-KR" dirty="0"/>
              </a:p>
              <a:p>
                <a:r>
                  <a:rPr lang="en-US" altLang="ko-KR" dirty="0"/>
                  <a:t>Output</a:t>
                </a:r>
              </a:p>
              <a:p>
                <a:pPr lvl="1"/>
                <a:r>
                  <a:rPr lang="en-US" altLang="ko-KR" dirty="0"/>
                  <a:t>A function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that maps epochs to target stimuli labels: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513B728-CC84-C945-A242-5111B438A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0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Classification Phase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Use model from training phase to obtain stimulus from given epoch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Input</a:t>
                </a:r>
              </a:p>
              <a:p>
                <a:pPr lvl="1"/>
                <a:r>
                  <a:rPr lang="en-US" altLang="ko-KR" dirty="0"/>
                  <a:t>A set of new epochs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𝑡𝑒𝑠𝑡</m:t>
                        </m:r>
                      </m:sup>
                    </m:sSup>
                  </m:oMath>
                </a14:m>
                <a:endParaRPr lang="en-US" altLang="ko-KR" b="0" dirty="0">
                  <a:ea typeface="Cambria Math" panose="02040503050406030204" pitchFamily="18" charset="0"/>
                </a:endParaRPr>
              </a:p>
              <a:p>
                <a:r>
                  <a:rPr lang="en-US" altLang="ko-KR" b="0" dirty="0">
                    <a:ea typeface="Cambria Math" panose="02040503050406030204" pitchFamily="18" charset="0"/>
                  </a:rPr>
                  <a:t>Output</a:t>
                </a:r>
              </a:p>
              <a:p>
                <a:pPr lvl="1"/>
                <a:r>
                  <a:rPr lang="en-US" altLang="ko-KR" dirty="0">
                    <a:ea typeface="Cambria Math" panose="02040503050406030204" pitchFamily="18" charset="0"/>
                  </a:rPr>
                  <a:t>A set of estimation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acc>
                      <m:accPr>
                        <m:chr m:val="̂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𝑡𝑒𝑠𝑡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ko-KR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7C09057-DCD5-B045-B56F-C8104F13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8090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Classification phase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For stimulus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(+)</m:t>
                        </m:r>
                      </m:sup>
                    </m:sSub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is the sum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ko-KR" dirty="0"/>
                  <a:t>’s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that are associated with stimulus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840" r="-12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347" y="2817280"/>
            <a:ext cx="9261305" cy="4040720"/>
          </a:xfrm>
          <a:prstGeom prst="rect">
            <a:avLst/>
          </a:prstGeom>
        </p:spPr>
      </p:pic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B2423705-10AA-1142-BE70-424106551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0738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 Classifier Function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Boosted logistic regression (</a:t>
            </a:r>
            <a:r>
              <a:rPr lang="en-US" altLang="ko-KR" dirty="0" err="1"/>
              <a:t>bLogReg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dirty="0"/>
              <a:t>The model is trained on the training data by minimizing the negative Bernoulli log-likelihood of the model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Stepwise Linear Discriminant Analysis (SWLDA)</a:t>
            </a:r>
          </a:p>
          <a:p>
            <a:pPr lvl="1"/>
            <a:r>
              <a:rPr lang="en-US" altLang="ko-KR" dirty="0"/>
              <a:t>Extension of Fisher’s linear discriminant analysis (LDA)</a:t>
            </a:r>
          </a:p>
          <a:p>
            <a:pPr lvl="1"/>
            <a:r>
              <a:rPr lang="en-US" altLang="ko-KR" dirty="0"/>
              <a:t>More robust to noise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6A67207-C24A-D84C-845E-2B2271BF8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1620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Two Training Situation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User-supported calibration</a:t>
            </a:r>
          </a:p>
          <a:p>
            <a:pPr lvl="1"/>
            <a:r>
              <a:rPr lang="en-US" altLang="ko-KR" dirty="0"/>
              <a:t>Actively support the training phase</a:t>
            </a:r>
          </a:p>
          <a:p>
            <a:pPr lvl="1"/>
            <a:r>
              <a:rPr lang="en-US" altLang="ko-KR" dirty="0"/>
              <a:t>Do not support the detection with new stimuli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On-the fly calibration</a:t>
            </a:r>
          </a:p>
          <a:p>
            <a:pPr lvl="1"/>
            <a:r>
              <a:rPr lang="en-US" altLang="ko-KR" dirty="0"/>
              <a:t>Do not support the training phase</a:t>
            </a:r>
          </a:p>
          <a:p>
            <a:pPr lvl="1"/>
            <a:r>
              <a:rPr lang="en-US" altLang="ko-KR" dirty="0"/>
              <a:t>Do not support the detection with new stimuli</a:t>
            </a:r>
          </a:p>
          <a:p>
            <a:pPr lvl="1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4081520-A66A-D249-85B3-3527F5B68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1649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9070" y="1620623"/>
            <a:ext cx="8913860" cy="5237377"/>
          </a:xfrm>
          <a:prstGeom prst="rect">
            <a:avLst/>
          </a:prstGeom>
        </p:spPr>
      </p:pic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032FAF7D-DA6A-6345-AFCE-63F58CA11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4828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2321" y="2102803"/>
            <a:ext cx="6387357" cy="4390072"/>
          </a:xfrm>
          <a:prstGeom prst="rect">
            <a:avLst/>
          </a:prstGeom>
        </p:spPr>
      </p:pic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AD3BCF1A-9448-3A45-986E-4F631759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16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Defense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Users of the BCI devices could actively try to hinder probing</a:t>
            </a:r>
          </a:p>
          <a:p>
            <a:pPr lvl="1"/>
            <a:r>
              <a:rPr lang="en-US" altLang="ko-KR" dirty="0"/>
              <a:t>Concentrate on non-target stimuli</a:t>
            </a:r>
          </a:p>
          <a:p>
            <a:pPr lvl="1"/>
            <a:r>
              <a:rPr lang="en-US" altLang="ko-KR" dirty="0"/>
              <a:t>Not realistic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Do not expose the raw data from EEG devices to third-party applications</a:t>
            </a:r>
          </a:p>
          <a:p>
            <a:pPr lvl="1"/>
            <a:r>
              <a:rPr lang="en-US" altLang="ko-KR" dirty="0"/>
              <a:t>The EEG vendor would create a restricted API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Add noise to the EEG raw data</a:t>
            </a:r>
          </a:p>
          <a:p>
            <a:pPr lvl="1"/>
            <a:r>
              <a:rPr lang="en-US" altLang="ko-KR" dirty="0"/>
              <a:t>It could decrease accuracy of legitimate applications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F6CB7F5-3007-FE45-80E1-5E4B07865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578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Electroencephalography (EEG)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altLang="ko-KR" dirty="0"/>
              <a:t>Non-invasive method</a:t>
            </a:r>
          </a:p>
          <a:p>
            <a:r>
              <a:rPr lang="en-US" altLang="ko-KR" dirty="0"/>
              <a:t>The EEG signal is recorded from scalp electrodes and continuously sampled (typically 128Hz – 512Hz)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9ABF79-FC01-D740-ACCF-52AEEBBE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pic>
        <p:nvPicPr>
          <p:cNvPr id="3076" name="Picture 4" descr="eeg에 대한 이미지 검색결과">
            <a:extLst>
              <a:ext uri="{FF2B5EF4-FFF2-40B4-BE49-F238E27FC236}">
                <a16:creationId xmlns:a16="http://schemas.microsoft.com/office/drawing/2014/main" id="{C1EFD074-3539-4A7A-990B-811B1CD96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02050"/>
            <a:ext cx="762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748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Future works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“Hacking the brain: brain–computer interfacing technology and the ethics of </a:t>
            </a:r>
            <a:r>
              <a:rPr lang="en-US" altLang="ko-KR" dirty="0" err="1"/>
              <a:t>neurosecurity</a:t>
            </a:r>
            <a:r>
              <a:rPr lang="en-US" altLang="ko-KR" dirty="0"/>
              <a:t>” </a:t>
            </a:r>
            <a:r>
              <a:rPr lang="en-US" altLang="ko-KR" sz="2400" dirty="0"/>
              <a:t>(Marcello et al, 2016)</a:t>
            </a:r>
          </a:p>
          <a:p>
            <a:pPr lvl="1"/>
            <a:r>
              <a:rPr lang="en-US" altLang="ko-KR" dirty="0"/>
              <a:t>Research on “Brain-hacking”</a:t>
            </a:r>
          </a:p>
          <a:p>
            <a:r>
              <a:rPr lang="en-US" altLang="ko-KR" dirty="0"/>
              <a:t>“Side-Channel Attacks Against the Human Brain: the PIN Code Case Study” </a:t>
            </a:r>
            <a:r>
              <a:rPr lang="en-US" altLang="ko-KR" sz="2400" dirty="0"/>
              <a:t>(Lange et al, 2017)</a:t>
            </a:r>
          </a:p>
          <a:p>
            <a:pPr lvl="1"/>
            <a:r>
              <a:rPr lang="en-US" altLang="ko-KR" dirty="0"/>
              <a:t>Extract concrete PIN codes from EEG signals</a:t>
            </a:r>
          </a:p>
          <a:p>
            <a:r>
              <a:rPr lang="en-US" altLang="ko-KR" dirty="0"/>
              <a:t>“Detection of Subconscious Face Recognition Using Consumer-Grade Brain-Computer Interfaces” </a:t>
            </a:r>
            <a:r>
              <a:rPr lang="en-US" altLang="ko-KR" sz="2400" dirty="0"/>
              <a:t>(Martin et al, 2016)</a:t>
            </a:r>
          </a:p>
          <a:p>
            <a:pPr lvl="1"/>
            <a:r>
              <a:rPr lang="en-US" altLang="ko-KR" dirty="0"/>
              <a:t>Study subconscious face recognition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0D33D7D-F7F8-0A4B-A06D-AE8ACBBA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704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BCI devices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ko-KR" dirty="0"/>
              <a:t>Consumer-grade BCI devices</a:t>
            </a:r>
          </a:p>
          <a:p>
            <a:pPr lvl="1"/>
            <a:r>
              <a:rPr lang="en-US" altLang="ko-KR" dirty="0"/>
              <a:t>Low-cost EEG-based gaming devices are offered by </a:t>
            </a:r>
            <a:r>
              <a:rPr lang="en-US" altLang="ko-KR" dirty="0" err="1"/>
              <a:t>Emotiv</a:t>
            </a:r>
            <a:r>
              <a:rPr lang="en-US" altLang="ko-KR" dirty="0"/>
              <a:t> Systems and </a:t>
            </a:r>
            <a:r>
              <a:rPr lang="en-US" altLang="ko-KR" dirty="0" err="1"/>
              <a:t>NeuroSky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1" y="3438953"/>
            <a:ext cx="2896851" cy="217566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686" y="3438953"/>
            <a:ext cx="2917334" cy="2177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33709"/>
            <a:ext cx="3721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An EPOC device (</a:t>
            </a:r>
            <a:r>
              <a:rPr lang="en-US" altLang="ko-KR" dirty="0" err="1"/>
              <a:t>Emotiv</a:t>
            </a:r>
            <a:r>
              <a:rPr lang="en-US" altLang="ko-KR" dirty="0"/>
              <a:t> Systems)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1971" y="5833709"/>
            <a:ext cx="326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 </a:t>
            </a:r>
            <a:r>
              <a:rPr lang="en-US" altLang="ko-KR" dirty="0" err="1"/>
              <a:t>MindSet</a:t>
            </a:r>
            <a:r>
              <a:rPr lang="en-US" altLang="ko-KR" dirty="0"/>
              <a:t> device (</a:t>
            </a:r>
            <a:r>
              <a:rPr lang="en-US" altLang="ko-KR" dirty="0" err="1"/>
              <a:t>NeuroSky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8" name="슬라이드 번호 개체 틀 3">
            <a:extLst>
              <a:ext uri="{FF2B5EF4-FFF2-40B4-BE49-F238E27FC236}">
                <a16:creationId xmlns:a16="http://schemas.microsoft.com/office/drawing/2014/main" id="{B4D3CB09-341E-0C4D-9240-F3BE0E5F5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pic>
        <p:nvPicPr>
          <p:cNvPr id="1030" name="Picture 6" descr="https://analyticsindiamag.com/wp-content/uploads/2017/10/Neocomimi.png">
            <a:extLst>
              <a:ext uri="{FF2B5EF4-FFF2-40B4-BE49-F238E27FC236}">
                <a16:creationId xmlns:a16="http://schemas.microsoft.com/office/drawing/2014/main" id="{25DE0BBB-1C14-4E97-9E75-8BF767F1B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143" y="3363797"/>
            <a:ext cx="48101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31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BCI devices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ko-KR" dirty="0"/>
              <a:t>Consumer-grade BCI devices</a:t>
            </a:r>
          </a:p>
          <a:p>
            <a:pPr lvl="1"/>
            <a:r>
              <a:rPr lang="en-US" altLang="ko-KR" dirty="0"/>
              <a:t>Software development kits to support the expansion of tools and games</a:t>
            </a:r>
          </a:p>
          <a:p>
            <a:pPr lvl="1"/>
            <a:r>
              <a:rPr lang="en-US" altLang="ko-KR" dirty="0"/>
              <a:t>Such as a mind-controlled keyboard and mouse and hands-free arcade games</a:t>
            </a:r>
          </a:p>
          <a:p>
            <a:r>
              <a:rPr lang="en-US" altLang="ko-KR" dirty="0"/>
              <a:t>How third-party EEG applications could infer private information about the user?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685BE24-22A8-D442-8E68-D0FCB97F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pic>
        <p:nvPicPr>
          <p:cNvPr id="2050" name="Picture 2" descr="brain hacking에 대한 이미지 검색결과">
            <a:extLst>
              <a:ext uri="{FF2B5EF4-FFF2-40B4-BE49-F238E27FC236}">
                <a16:creationId xmlns:a16="http://schemas.microsoft.com/office/drawing/2014/main" id="{C12774A5-0B47-4599-831A-9445314B4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071" y="4302805"/>
            <a:ext cx="4299857" cy="24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68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Event-Related Potential (ERP)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An ERP is detected as a pattern of voltage change after a certain auditory or visual stimulus is presented</a:t>
            </a:r>
          </a:p>
          <a:p>
            <a:r>
              <a:rPr lang="en-US" altLang="ko-KR" dirty="0"/>
              <a:t>Every ERP is time-locked to the stimulus</a:t>
            </a:r>
          </a:p>
          <a:p>
            <a:r>
              <a:rPr lang="en-US" altLang="ko-KR" dirty="0"/>
              <a:t>The most prominent ERP component is the P300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7F7F88D-50B4-0C46-B22F-F1939750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79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P300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P300 can be detected as an amplitude peak in the EEG signal at about 300ms after the stimulus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984" y="2660333"/>
            <a:ext cx="6203892" cy="3583134"/>
          </a:xfrm>
          <a:prstGeom prst="rect">
            <a:avLst/>
          </a:prstGeom>
        </p:spPr>
      </p:pic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EB82E6F9-8846-674A-993A-C4333427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1083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Related Works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838200" y="1825625"/>
            <a:ext cx="10831286" cy="4351338"/>
          </a:xfrm>
        </p:spPr>
        <p:txBody>
          <a:bodyPr>
            <a:normAutofit fontScale="92500"/>
          </a:bodyPr>
          <a:lstStyle/>
          <a:p>
            <a:r>
              <a:rPr lang="en-US" altLang="ko-KR" dirty="0"/>
              <a:t>EEG-based identification </a:t>
            </a:r>
            <a:r>
              <a:rPr lang="en-US" altLang="ko-KR" sz="2200" dirty="0"/>
              <a:t>(Poulos et al., 1999)</a:t>
            </a:r>
          </a:p>
          <a:p>
            <a:pPr lvl="1"/>
            <a:r>
              <a:rPr lang="en-US" altLang="ko-KR" dirty="0"/>
              <a:t>It achieved a high true positive rate and a high true negative rate</a:t>
            </a:r>
          </a:p>
          <a:p>
            <a:r>
              <a:rPr lang="en-US" altLang="ko-KR" dirty="0"/>
              <a:t>EEG-based authentication </a:t>
            </a:r>
            <a:r>
              <a:rPr lang="en-US" altLang="ko-KR" sz="2200" dirty="0"/>
              <a:t>(Marcel et al, 2007)</a:t>
            </a:r>
          </a:p>
          <a:p>
            <a:pPr lvl="1"/>
            <a:r>
              <a:rPr lang="en-US" altLang="ko-KR" dirty="0"/>
              <a:t>Instead of typing a password, it requires the user to think of password</a:t>
            </a:r>
          </a:p>
          <a:p>
            <a:r>
              <a:rPr lang="en-US" altLang="ko-KR" dirty="0"/>
              <a:t>Key generation technique resistant against coercion attacks </a:t>
            </a:r>
            <a:r>
              <a:rPr lang="en-US" altLang="ko-KR" sz="2200" dirty="0"/>
              <a:t>(Gupta et al, 2010)</a:t>
            </a:r>
          </a:p>
          <a:p>
            <a:pPr lvl="1"/>
            <a:r>
              <a:rPr lang="en-US" altLang="ko-KR" dirty="0"/>
              <a:t>Incorporate the user’s emotional status through skin conductance measurements</a:t>
            </a:r>
          </a:p>
          <a:p>
            <a:r>
              <a:rPr lang="en-US" altLang="ko-KR" dirty="0"/>
              <a:t>Assisting a user in efficient search </a:t>
            </a:r>
            <a:r>
              <a:rPr lang="en-US" altLang="ko-KR" sz="2200" dirty="0"/>
              <a:t>(Van Vliet et al, 2010)</a:t>
            </a:r>
          </a:p>
          <a:p>
            <a:pPr lvl="1"/>
            <a:r>
              <a:rPr lang="en-US" altLang="ko-KR" dirty="0"/>
              <a:t>An ERP called N400</a:t>
            </a:r>
          </a:p>
          <a:p>
            <a:r>
              <a:rPr lang="en-US" altLang="ko-KR" dirty="0"/>
              <a:t>Guilty-Knowledge Test </a:t>
            </a:r>
            <a:r>
              <a:rPr lang="en-US" altLang="ko-KR" sz="2200" dirty="0"/>
              <a:t>(</a:t>
            </a:r>
            <a:r>
              <a:rPr lang="en-US" altLang="ko-KR" sz="2200" dirty="0" err="1"/>
              <a:t>Abootalebi</a:t>
            </a:r>
            <a:r>
              <a:rPr lang="en-US" altLang="ko-KR" sz="2200" dirty="0"/>
              <a:t> et al, 2009)</a:t>
            </a:r>
          </a:p>
          <a:p>
            <a:pPr lvl="1"/>
            <a:r>
              <a:rPr lang="en-US" altLang="ko-KR" dirty="0"/>
              <a:t>Use P300 in lie detection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74349EE-9D8C-0442-8D0D-8EBDBD85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2738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BCI Application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BCI devices have “App Stores” like an application stores for smart phones</a:t>
            </a:r>
          </a:p>
          <a:p>
            <a:pPr lvl="1"/>
            <a:r>
              <a:rPr lang="en-US" altLang="ko-KR" dirty="0"/>
              <a:t>The applications are developed by third parties</a:t>
            </a:r>
          </a:p>
          <a:p>
            <a:pPr lvl="1"/>
            <a:r>
              <a:rPr lang="en-US" altLang="ko-KR" dirty="0"/>
              <a:t>Provide unrestricted access to the raw EEG signal</a:t>
            </a:r>
          </a:p>
          <a:p>
            <a:pPr lvl="1"/>
            <a:r>
              <a:rPr lang="en-US" altLang="ko-KR" dirty="0"/>
              <a:t>Applications can control the contents for users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45228C1-51A1-4A42-8C42-AA591424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34292"/>
            <a:ext cx="748468" cy="461021"/>
          </a:xfrm>
        </p:spPr>
        <p:txBody>
          <a:bodyPr/>
          <a:lstStyle/>
          <a:p>
            <a:fld id="{F9520350-2B29-4D3C-9063-420C61E47716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0858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1088</Words>
  <Application>Microsoft Office PowerPoint</Application>
  <PresentationFormat>와이드스크린</PresentationFormat>
  <Paragraphs>219</Paragraphs>
  <Slides>30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6" baseType="lpstr">
      <vt:lpstr>맑은 고딕</vt:lpstr>
      <vt:lpstr>Arial</vt:lpstr>
      <vt:lpstr>Calibri</vt:lpstr>
      <vt:lpstr>Cambria Math</vt:lpstr>
      <vt:lpstr>Wingdings</vt:lpstr>
      <vt:lpstr>Office 테마</vt:lpstr>
      <vt:lpstr>On the Feasibility of Side-Channel Attacks with Brain-Computer Interfaces</vt:lpstr>
      <vt:lpstr>Brain-Computer Interfaces (BCIs)</vt:lpstr>
      <vt:lpstr>Electroencephalography (EEG)</vt:lpstr>
      <vt:lpstr>BCI devices</vt:lpstr>
      <vt:lpstr>BCI devices</vt:lpstr>
      <vt:lpstr>Event-Related Potential (ERP)</vt:lpstr>
      <vt:lpstr>P300</vt:lpstr>
      <vt:lpstr>Related Works</vt:lpstr>
      <vt:lpstr>BCI Application</vt:lpstr>
      <vt:lpstr>Threat Model</vt:lpstr>
      <vt:lpstr>Experiment</vt:lpstr>
      <vt:lpstr>Experiment 1</vt:lpstr>
      <vt:lpstr>Experiment 2</vt:lpstr>
      <vt:lpstr>Experiment 2</vt:lpstr>
      <vt:lpstr>Experiment 3</vt:lpstr>
      <vt:lpstr>Experiment 4</vt:lpstr>
      <vt:lpstr>Experiment 5</vt:lpstr>
      <vt:lpstr>Data Collection</vt:lpstr>
      <vt:lpstr>Data Collection</vt:lpstr>
      <vt:lpstr>Data Collection – Challenges</vt:lpstr>
      <vt:lpstr>Classification of Target Stimuli</vt:lpstr>
      <vt:lpstr>Training Phase</vt:lpstr>
      <vt:lpstr>Classification Phase</vt:lpstr>
      <vt:lpstr>Classification phase</vt:lpstr>
      <vt:lpstr>The Classifier Function</vt:lpstr>
      <vt:lpstr>Two Training Situation</vt:lpstr>
      <vt:lpstr>Result</vt:lpstr>
      <vt:lpstr>Result</vt:lpstr>
      <vt:lpstr>Defense</vt:lpstr>
      <vt:lpstr>Future 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2019-11-11T05:56:50Z</dcterms:created>
  <dcterms:modified xsi:type="dcterms:W3CDTF">2019-11-17T15:20:16Z</dcterms:modified>
</cp:coreProperties>
</file>