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3"/>
  </p:notesMasterIdLst>
  <p:sldIdLst>
    <p:sldId id="349" r:id="rId2"/>
    <p:sldId id="350" r:id="rId3"/>
    <p:sldId id="355" r:id="rId4"/>
    <p:sldId id="357" r:id="rId5"/>
    <p:sldId id="356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9" r:id="rId17"/>
    <p:sldId id="368" r:id="rId18"/>
    <p:sldId id="370" r:id="rId19"/>
    <p:sldId id="371" r:id="rId20"/>
    <p:sldId id="372" r:id="rId21"/>
    <p:sldId id="354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96D2"/>
    <a:srgbClr val="1E96C8"/>
    <a:srgbClr val="33CC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9" autoAdjust="0"/>
    <p:restoredTop sz="75553" autoAdjust="0"/>
  </p:normalViewPr>
  <p:slideViewPr>
    <p:cSldViewPr>
      <p:cViewPr varScale="1">
        <p:scale>
          <a:sx n="58" d="100"/>
          <a:sy n="58" d="100"/>
        </p:scale>
        <p:origin x="214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828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94E7B-0C7E-4F23-BA1A-B0F1F6C5AD45}" type="datetimeFigureOut">
              <a:rPr lang="ko-KR" altLang="en-US" smtClean="0"/>
              <a:t>2016-11-02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9DF14-65B3-47ED-8D19-C91A1A68E7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1704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본 연구도 </a:t>
            </a:r>
            <a:r>
              <a:rPr lang="ko-KR" altLang="en-US" dirty="0" err="1" smtClean="0"/>
              <a:t>모바일</a:t>
            </a:r>
            <a:r>
              <a:rPr lang="ko-KR" altLang="en-US" dirty="0" smtClean="0"/>
              <a:t> 보안의 한 분야이므로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우선 일반적인 </a:t>
            </a:r>
            <a:r>
              <a:rPr lang="ko-KR" altLang="en-US" dirty="0" err="1" smtClean="0"/>
              <a:t>모바일</a:t>
            </a:r>
            <a:r>
              <a:rPr lang="ko-KR" altLang="en-US" dirty="0" smtClean="0"/>
              <a:t> 보안에 대해 알아보도록 하겠습니다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모바일</a:t>
            </a:r>
            <a:r>
              <a:rPr lang="ko-KR" altLang="en-US" dirty="0" smtClean="0"/>
              <a:t> 디바이스의 사용이 많아지고</a:t>
            </a:r>
            <a:r>
              <a:rPr lang="en-US" altLang="ko-KR" dirty="0" smtClean="0"/>
              <a:t>, LTE</a:t>
            </a:r>
            <a:r>
              <a:rPr lang="ko-KR" altLang="en-US" dirty="0" smtClean="0"/>
              <a:t>와 같은 초고속 네트워크가 대중화 되면서 </a:t>
            </a:r>
            <a:r>
              <a:rPr lang="ko-KR" altLang="en-US" dirty="0" err="1" smtClean="0"/>
              <a:t>모바일</a:t>
            </a:r>
            <a:r>
              <a:rPr lang="ko-KR" altLang="en-US" dirty="0" smtClean="0"/>
              <a:t> 보안에 대한 연구들도 많이 이루어지고 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대표적인 것들을 뽑아보자면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사용자의 개인 정보를 훔쳐내기 위한 </a:t>
            </a:r>
            <a:r>
              <a:rPr lang="en-US" altLang="ko-KR" baseline="0" dirty="0" smtClean="0"/>
              <a:t>malware</a:t>
            </a:r>
            <a:r>
              <a:rPr lang="ko-KR" altLang="en-US" baseline="0" dirty="0" smtClean="0"/>
              <a:t>에 대한 이슈는 끊이질 않고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일반적인 </a:t>
            </a:r>
            <a:r>
              <a:rPr lang="en-US" altLang="ko-KR" baseline="0" dirty="0" smtClean="0"/>
              <a:t>PC</a:t>
            </a:r>
            <a:r>
              <a:rPr lang="ko-KR" altLang="en-US" baseline="0" dirty="0" smtClean="0"/>
              <a:t>보안에서도 계속 문제가 되어온 </a:t>
            </a:r>
            <a:r>
              <a:rPr lang="en-US" altLang="ko-KR" baseline="0" dirty="0" smtClean="0"/>
              <a:t>Browser</a:t>
            </a:r>
            <a:r>
              <a:rPr lang="ko-KR" altLang="en-US" baseline="0" dirty="0" smtClean="0"/>
              <a:t>나 </a:t>
            </a:r>
            <a:r>
              <a:rPr lang="en-US" altLang="ko-KR" baseline="0" dirty="0" smtClean="0"/>
              <a:t>application </a:t>
            </a:r>
            <a:r>
              <a:rPr lang="ko-KR" altLang="en-US" baseline="0" dirty="0" smtClean="0"/>
              <a:t>취약점을 통한 공격도 많이 발생하고 있습니다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그리고 </a:t>
            </a:r>
            <a:r>
              <a:rPr lang="ko-KR" altLang="en-US" baseline="0" dirty="0" err="1" smtClean="0"/>
              <a:t>안드로이드</a:t>
            </a:r>
            <a:r>
              <a:rPr lang="en-US" altLang="ko-KR" baseline="0" dirty="0" smtClean="0"/>
              <a:t> / iOS </a:t>
            </a:r>
            <a:r>
              <a:rPr lang="ko-KR" altLang="en-US" baseline="0" dirty="0" smtClean="0"/>
              <a:t>모두 </a:t>
            </a:r>
            <a:r>
              <a:rPr lang="ko-KR" altLang="en-US" baseline="0" dirty="0" err="1" smtClean="0"/>
              <a:t>커널의</a:t>
            </a:r>
            <a:r>
              <a:rPr lang="ko-KR" altLang="en-US" baseline="0" dirty="0" smtClean="0"/>
              <a:t> 취약점을 통한 공격에 대한 연구도 많으며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특히 이는 </a:t>
            </a:r>
            <a:r>
              <a:rPr lang="ko-KR" altLang="en-US" baseline="0" dirty="0" err="1" smtClean="0"/>
              <a:t>스마트폰을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루팅하기</a:t>
            </a:r>
            <a:r>
              <a:rPr lang="ko-KR" altLang="en-US" baseline="0" dirty="0" smtClean="0"/>
              <a:t> 위해 많은 연구가 진행되고 있습니다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또한 </a:t>
            </a:r>
            <a:r>
              <a:rPr lang="ko-KR" altLang="en-US" baseline="0" dirty="0" err="1" smtClean="0"/>
              <a:t>셀룰러</a:t>
            </a:r>
            <a:r>
              <a:rPr lang="ko-KR" altLang="en-US" baseline="0" dirty="0" smtClean="0"/>
              <a:t> 네트워크만의 특징을 이용한 연구들도 많은데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통신 프로토콜상의 문제를 이용해서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사용자의 위치정보를 알아낸다거나</a:t>
            </a:r>
            <a:endParaRPr lang="en-US" altLang="ko-KR" baseline="0" dirty="0" smtClean="0"/>
          </a:p>
          <a:p>
            <a:r>
              <a:rPr lang="ko-KR" altLang="en-US" baseline="0" dirty="0" smtClean="0"/>
              <a:t>통화 내용을 도청을 하거나 다른 사용자인 것처럼 통화를 거는 공격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그리고 사용한 만큼 요금을 내는 방식의 요금제가 주로 쓰이다 보니</a:t>
            </a:r>
            <a:endParaRPr lang="en-US" altLang="ko-KR" baseline="0" dirty="0" smtClean="0"/>
          </a:p>
          <a:p>
            <a:r>
              <a:rPr lang="ko-KR" altLang="en-US" baseline="0" dirty="0" smtClean="0"/>
              <a:t>특정 사용자에게 큰 금액을 </a:t>
            </a:r>
            <a:r>
              <a:rPr lang="ko-KR" altLang="en-US" baseline="0" dirty="0" err="1" smtClean="0"/>
              <a:t>과금</a:t>
            </a:r>
            <a:r>
              <a:rPr lang="ko-KR" altLang="en-US" baseline="0" dirty="0" smtClean="0"/>
              <a:t> 시키거나 무료로 데이터 채널을 찾는 공격 등도 많이 연구되고 있습니다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이러한 연구들을 분류해 보자면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어플리케이션 보안이나 운영체제 보안의 경우 어플리케이션 </a:t>
            </a:r>
            <a:r>
              <a:rPr lang="en-US" altLang="ko-KR" baseline="0" dirty="0" smtClean="0"/>
              <a:t>layer </a:t>
            </a:r>
            <a:r>
              <a:rPr lang="ko-KR" altLang="en-US" baseline="0" dirty="0" smtClean="0"/>
              <a:t>보안이라고 할 수 있고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셀룰러</a:t>
            </a:r>
            <a:r>
              <a:rPr lang="ko-KR" altLang="en-US" baseline="0" dirty="0" smtClean="0"/>
              <a:t> 네트워크의 특징적인 부분들은 네트워크 보안이라고 할 수 있습니다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dirty="0" smtClean="0"/>
              <a:t>그런데 </a:t>
            </a:r>
            <a:r>
              <a:rPr lang="ko-KR" altLang="en-US" dirty="0" err="1" smtClean="0"/>
              <a:t>모바일</a:t>
            </a:r>
            <a:r>
              <a:rPr lang="ko-KR" altLang="en-US" dirty="0" smtClean="0"/>
              <a:t> 보안에 또 고려해야 할 부분이 있는데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바로 </a:t>
            </a:r>
            <a:r>
              <a:rPr lang="en-US" altLang="ko-KR" dirty="0" smtClean="0"/>
              <a:t>baseband</a:t>
            </a:r>
            <a:r>
              <a:rPr lang="en-US" altLang="ko-KR" baseline="0" dirty="0" smtClean="0"/>
              <a:t> layer </a:t>
            </a:r>
            <a:r>
              <a:rPr lang="ko-KR" altLang="en-US" baseline="0" dirty="0" smtClean="0"/>
              <a:t>보안입니다</a:t>
            </a:r>
            <a:r>
              <a:rPr lang="en-US" altLang="ko-KR" baseline="0" dirty="0" smtClean="0"/>
              <a:t>. Baseband layer</a:t>
            </a:r>
            <a:r>
              <a:rPr lang="ko-KR" altLang="en-US" baseline="0" dirty="0" smtClean="0"/>
              <a:t>에 대한 연구는 다른 연구들 보다 상대적으로 많이 이루어지지 않는데</a:t>
            </a:r>
            <a:r>
              <a:rPr lang="en-US" altLang="ko-KR" baseline="0" dirty="0" smtClean="0"/>
              <a:t>,</a:t>
            </a:r>
          </a:p>
          <a:p>
            <a:r>
              <a:rPr lang="ko-KR" altLang="en-US" dirty="0" smtClean="0"/>
              <a:t>본 연구에서는 </a:t>
            </a:r>
            <a:r>
              <a:rPr lang="en-US" altLang="ko-KR" dirty="0" smtClean="0"/>
              <a:t>Baseband</a:t>
            </a:r>
            <a:r>
              <a:rPr lang="ko-KR" altLang="en-US" dirty="0" smtClean="0"/>
              <a:t>에 초점을 맞춰서 진행하였습니다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9DF14-65B3-47ED-8D19-C91A1A68E79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827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 smtClean="0"/>
              <a:t>다행인점은</a:t>
            </a:r>
            <a:r>
              <a:rPr lang="en-US" altLang="ko-KR" dirty="0" smtClean="0"/>
              <a:t>..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아무것도 적용된 게 없습니다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9DF14-65B3-47ED-8D19-C91A1A68E79B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4723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실제 발견한 버그들의 종류에 대해 알아보면</a:t>
            </a:r>
            <a:r>
              <a:rPr lang="en-US" altLang="ko-KR" dirty="0" smtClean="0"/>
              <a:t>..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이 중 </a:t>
            </a:r>
            <a:r>
              <a:rPr lang="en-US" altLang="ko-KR" dirty="0" smtClean="0"/>
              <a:t>2</a:t>
            </a:r>
            <a:r>
              <a:rPr lang="ko-KR" altLang="en-US" dirty="0" smtClean="0"/>
              <a:t>개의 버그를 논문에서 다루고 있습니다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9DF14-65B3-47ED-8D19-C91A1A68E79B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3438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APP</a:t>
            </a:r>
            <a:r>
              <a:rPr lang="ko-KR" altLang="en-US" dirty="0" smtClean="0"/>
              <a:t>에서 전화나 인터넷 등을 사용하게 되면 </a:t>
            </a:r>
            <a:r>
              <a:rPr lang="en-US" altLang="ko-KR" dirty="0" smtClean="0"/>
              <a:t>application processor</a:t>
            </a:r>
            <a:r>
              <a:rPr lang="ko-KR" altLang="en-US" dirty="0" smtClean="0"/>
              <a:t>에서 통신을 직접 처리하지 않고</a:t>
            </a:r>
            <a:endParaRPr lang="en-US" altLang="ko-KR" dirty="0" smtClean="0"/>
          </a:p>
          <a:p>
            <a:r>
              <a:rPr lang="en-US" altLang="ko-KR" dirty="0" smtClean="0"/>
              <a:t>Baseband processor</a:t>
            </a:r>
            <a:r>
              <a:rPr lang="ko-KR" altLang="en-US" dirty="0" smtClean="0"/>
              <a:t>라는 별도의 프로세서에서 실행되는 프로그램에 요청을 보냅니다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그러면 실제로 </a:t>
            </a:r>
            <a:r>
              <a:rPr lang="en-US" altLang="ko-KR" dirty="0" smtClean="0"/>
              <a:t>GSM</a:t>
            </a:r>
            <a:r>
              <a:rPr lang="ko-KR" altLang="en-US" dirty="0" smtClean="0"/>
              <a:t>이나 </a:t>
            </a:r>
            <a:r>
              <a:rPr lang="en-US" altLang="ko-KR" dirty="0" smtClean="0"/>
              <a:t>LTE</a:t>
            </a:r>
            <a:r>
              <a:rPr lang="ko-KR" altLang="en-US" dirty="0" smtClean="0"/>
              <a:t>를 통해 통신을 하는데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 때 이 통신을 하는 </a:t>
            </a:r>
            <a:r>
              <a:rPr lang="en-US" altLang="ko-KR" dirty="0" smtClean="0"/>
              <a:t>Baseband processor</a:t>
            </a:r>
            <a:r>
              <a:rPr lang="ko-KR" altLang="en-US" dirty="0" smtClean="0"/>
              <a:t>와 그 프로그램을</a:t>
            </a:r>
            <a:endParaRPr lang="en-US" altLang="ko-KR" dirty="0" smtClean="0"/>
          </a:p>
          <a:p>
            <a:r>
              <a:rPr lang="en-US" altLang="ko-KR" dirty="0" smtClean="0"/>
              <a:t>Baseband layer</a:t>
            </a:r>
            <a:r>
              <a:rPr lang="ko-KR" altLang="en-US" dirty="0" smtClean="0"/>
              <a:t>라고 부릅니다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그리고 이 논문에서는 공격자가 이 통신을 통해서 </a:t>
            </a:r>
            <a:r>
              <a:rPr lang="en-US" altLang="ko-KR" dirty="0" smtClean="0"/>
              <a:t>Baseband layer</a:t>
            </a:r>
            <a:r>
              <a:rPr lang="ko-KR" altLang="en-US" dirty="0" smtClean="0"/>
              <a:t>의 프로그램을 공격하는 것을 목표로 하고 있습니다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9DF14-65B3-47ED-8D19-C91A1A68E79B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5016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사실 그렇게 많지는 않음</a:t>
            </a:r>
            <a:endParaRPr lang="en-US" altLang="ko-KR" dirty="0" smtClean="0"/>
          </a:p>
          <a:p>
            <a:r>
              <a:rPr lang="ko-KR" altLang="en-US" dirty="0" err="1" smtClean="0"/>
              <a:t>퍼징퍼징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9DF14-65B3-47ED-8D19-C91A1A68E79B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476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Background</a:t>
            </a:r>
            <a:r>
              <a:rPr lang="ko-KR" altLang="en-US" dirty="0" smtClean="0"/>
              <a:t>로 우선 </a:t>
            </a:r>
            <a:r>
              <a:rPr lang="en-US" altLang="ko-KR" dirty="0" smtClean="0"/>
              <a:t>baseband processor</a:t>
            </a:r>
            <a:r>
              <a:rPr lang="ko-KR" altLang="en-US" dirty="0" smtClean="0"/>
              <a:t>에 대해 좀 더 알아보면</a:t>
            </a:r>
            <a:endParaRPr lang="en-US" altLang="ko-KR" dirty="0" smtClean="0"/>
          </a:p>
          <a:p>
            <a:r>
              <a:rPr lang="ko-KR" altLang="en-US" dirty="0" smtClean="0"/>
              <a:t>대부분의 스마트폰들은 </a:t>
            </a:r>
            <a:r>
              <a:rPr lang="en-US" altLang="ko-KR" dirty="0" smtClean="0"/>
              <a:t>application</a:t>
            </a:r>
            <a:r>
              <a:rPr lang="en-US" altLang="ko-KR" baseline="0" dirty="0" smtClean="0"/>
              <a:t> processor</a:t>
            </a:r>
            <a:r>
              <a:rPr lang="ko-KR" altLang="en-US" baseline="0" dirty="0" smtClean="0"/>
              <a:t>와 </a:t>
            </a:r>
            <a:r>
              <a:rPr lang="en-US" altLang="ko-KR" baseline="0" dirty="0" smtClean="0"/>
              <a:t>baseband processor</a:t>
            </a:r>
            <a:r>
              <a:rPr lang="ko-KR" altLang="en-US" baseline="0" dirty="0" smtClean="0"/>
              <a:t>를 따로 가지고 있습니다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두 프로세서가 통신을 하면서 어플리케이션 관련된 일과 네트워크 통신을 위한 일을 따로 처리합니다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사용자에게 보이진 않지만 </a:t>
            </a:r>
            <a:r>
              <a:rPr lang="en-US" altLang="ko-KR" baseline="0" dirty="0" smtClean="0"/>
              <a:t>Baseband</a:t>
            </a:r>
            <a:r>
              <a:rPr lang="ko-KR" altLang="en-US" baseline="0" dirty="0" smtClean="0"/>
              <a:t>에는 별도의 프로그램이 실행됩니다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9DF14-65B3-47ED-8D19-C91A1A68E79B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7620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이 논문에서 타겟으로 하고있는 통신 프로토콜인 </a:t>
            </a:r>
            <a:r>
              <a:rPr lang="en-US" altLang="ko-KR" dirty="0" smtClean="0"/>
              <a:t>GSM</a:t>
            </a:r>
            <a:r>
              <a:rPr lang="ko-KR" altLang="en-US" dirty="0" smtClean="0"/>
              <a:t>에 대해 간단히 알아보면</a:t>
            </a:r>
            <a:endParaRPr lang="en-US" altLang="ko-KR" dirty="0" smtClean="0"/>
          </a:p>
          <a:p>
            <a:r>
              <a:rPr lang="ko-KR" altLang="en-US" dirty="0" smtClean="0"/>
              <a:t>총 </a:t>
            </a:r>
            <a:r>
              <a:rPr lang="en-US" altLang="ko-KR" dirty="0" smtClean="0"/>
              <a:t>3</a:t>
            </a:r>
            <a:r>
              <a:rPr lang="ko-KR" altLang="en-US" dirty="0" smtClean="0"/>
              <a:t>가지의 </a:t>
            </a:r>
            <a:r>
              <a:rPr lang="en-US" altLang="ko-KR" dirty="0" smtClean="0"/>
              <a:t>layer</a:t>
            </a:r>
            <a:r>
              <a:rPr lang="ko-KR" altLang="en-US" dirty="0" smtClean="0"/>
              <a:t>를 가지는데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무선통신을 위한 </a:t>
            </a:r>
            <a:r>
              <a:rPr lang="en-US" altLang="ko-KR" dirty="0" smtClean="0"/>
              <a:t>physical layer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data-link layer</a:t>
            </a:r>
            <a:r>
              <a:rPr lang="ko-KR" altLang="en-US" dirty="0" smtClean="0"/>
              <a:t>가 있고</a:t>
            </a:r>
            <a:r>
              <a:rPr lang="en-US" altLang="ko-KR" dirty="0" smtClean="0"/>
              <a:t>,</a:t>
            </a:r>
          </a:p>
          <a:p>
            <a:r>
              <a:rPr lang="ko-KR" altLang="en-US" dirty="0" smtClean="0"/>
              <a:t>그 위에</a:t>
            </a:r>
            <a:r>
              <a:rPr lang="ko-KR" altLang="en-US" baseline="0" dirty="0" smtClean="0"/>
              <a:t> 라디오 채널을 관리하는 </a:t>
            </a:r>
            <a:r>
              <a:rPr lang="en-US" altLang="ko-KR" baseline="0" dirty="0" smtClean="0"/>
              <a:t>RR layer</a:t>
            </a:r>
            <a:r>
              <a:rPr lang="ko-KR" altLang="en-US" baseline="0" dirty="0" smtClean="0"/>
              <a:t>와 사용자의 위치 업데이트 같은 것이 발생할 때</a:t>
            </a:r>
            <a:endParaRPr lang="en-US" altLang="ko-KR" baseline="0" dirty="0" smtClean="0"/>
          </a:p>
          <a:p>
            <a:r>
              <a:rPr lang="ko-KR" altLang="en-US" baseline="0" dirty="0" smtClean="0"/>
              <a:t>처리하는 </a:t>
            </a:r>
            <a:r>
              <a:rPr lang="en-US" altLang="ko-KR" baseline="0" dirty="0" smtClean="0"/>
              <a:t>MM, </a:t>
            </a:r>
            <a:r>
              <a:rPr lang="ko-KR" altLang="en-US" baseline="0" dirty="0" smtClean="0"/>
              <a:t>그리고 실제 통신을 처리하는 </a:t>
            </a:r>
            <a:r>
              <a:rPr lang="en-US" altLang="ko-KR" baseline="0" dirty="0" smtClean="0"/>
              <a:t>CM</a:t>
            </a:r>
            <a:r>
              <a:rPr lang="ko-KR" altLang="en-US" baseline="0" dirty="0" smtClean="0"/>
              <a:t>이 있습니다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자세한 내용은 </a:t>
            </a:r>
            <a:r>
              <a:rPr lang="en-US" altLang="ko-KR" baseline="0" dirty="0" smtClean="0"/>
              <a:t>3gpp spec</a:t>
            </a:r>
            <a:r>
              <a:rPr lang="ko-KR" altLang="en-US" baseline="0" dirty="0" smtClean="0"/>
              <a:t>을 찾아보시면 엄청난 양의 </a:t>
            </a:r>
            <a:r>
              <a:rPr lang="en-US" altLang="ko-KR" baseline="0" dirty="0" smtClean="0"/>
              <a:t>spec</a:t>
            </a:r>
            <a:r>
              <a:rPr lang="ko-KR" altLang="en-US" baseline="0" dirty="0" smtClean="0"/>
              <a:t>문서를 볼 수 있습니다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이 논문은 프로토콜 </a:t>
            </a:r>
            <a:r>
              <a:rPr lang="ko-KR" altLang="en-US" baseline="0" dirty="0" err="1" smtClean="0"/>
              <a:t>스펙상의</a:t>
            </a:r>
            <a:r>
              <a:rPr lang="ko-KR" altLang="en-US" baseline="0" dirty="0" smtClean="0"/>
              <a:t> 문제보다는 </a:t>
            </a:r>
            <a:r>
              <a:rPr lang="ko-KR" altLang="en-US" baseline="0" dirty="0" err="1" smtClean="0"/>
              <a:t>구현상의</a:t>
            </a:r>
            <a:r>
              <a:rPr lang="ko-KR" altLang="en-US" baseline="0" dirty="0" smtClean="0"/>
              <a:t> 문제를 다루기 때문에 간단히 넘어가겠습니다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9DF14-65B3-47ED-8D19-C91A1A68E79B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0944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아까 </a:t>
            </a:r>
            <a:r>
              <a:rPr lang="en-US" altLang="ko-KR" dirty="0" smtClean="0"/>
              <a:t>GSM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Layer3</a:t>
            </a:r>
            <a:r>
              <a:rPr lang="ko-KR" altLang="en-US" dirty="0" smtClean="0"/>
              <a:t>에서 실제 데이터를 주고받을 때 쓰는 메시지 포맷입니다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앞에 다양한 헤더가 있지만 중요한 부분은 데이터가 저장되는</a:t>
            </a:r>
            <a:endParaRPr lang="en-US" altLang="ko-KR" dirty="0" smtClean="0"/>
          </a:p>
          <a:p>
            <a:r>
              <a:rPr lang="en-US" altLang="ko-KR" dirty="0" smtClean="0"/>
              <a:t>Information Elements</a:t>
            </a:r>
            <a:r>
              <a:rPr lang="ko-KR" altLang="en-US" dirty="0" smtClean="0"/>
              <a:t>라는 부분입니다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여러 개의 </a:t>
            </a:r>
            <a:r>
              <a:rPr lang="en-US" altLang="ko-KR" dirty="0" smtClean="0"/>
              <a:t>information elements</a:t>
            </a:r>
            <a:r>
              <a:rPr lang="ko-KR" altLang="en-US" dirty="0" smtClean="0"/>
              <a:t>가 메시지에 따라 전송됩니다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9DF14-65B3-47ED-8D19-C91A1A68E79B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819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Information Elements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Tag Length Value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TLV</a:t>
            </a:r>
            <a:r>
              <a:rPr lang="ko-KR" altLang="en-US" dirty="0" smtClean="0"/>
              <a:t>라는 포맷을 가지는데</a:t>
            </a:r>
            <a:r>
              <a:rPr lang="en-US" altLang="ko-KR" dirty="0" smtClean="0"/>
              <a:t>,</a:t>
            </a:r>
          </a:p>
          <a:p>
            <a:r>
              <a:rPr lang="en-US" altLang="ko-KR" dirty="0" smtClean="0"/>
              <a:t>TLV</a:t>
            </a:r>
            <a:r>
              <a:rPr lang="ko-KR" altLang="en-US" dirty="0" smtClean="0"/>
              <a:t>를 각각 선택적으로 써서 네 가지의 </a:t>
            </a:r>
            <a:r>
              <a:rPr lang="en-US" altLang="ko-KR" dirty="0" smtClean="0"/>
              <a:t>IE</a:t>
            </a:r>
            <a:r>
              <a:rPr lang="ko-KR" altLang="en-US" dirty="0" smtClean="0"/>
              <a:t>가 가능합니다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고정적인 타입과 길이를 가지는 값은 </a:t>
            </a:r>
            <a:r>
              <a:rPr lang="en-US" altLang="ko-KR" dirty="0" smtClean="0"/>
              <a:t>Tag</a:t>
            </a:r>
            <a:r>
              <a:rPr lang="ko-KR" altLang="en-US" dirty="0" smtClean="0"/>
              <a:t>나 </a:t>
            </a:r>
            <a:r>
              <a:rPr lang="en-US" altLang="ko-KR" dirty="0" smtClean="0"/>
              <a:t>Length </a:t>
            </a:r>
            <a:r>
              <a:rPr lang="ko-KR" altLang="en-US" dirty="0" smtClean="0"/>
              <a:t>없이 </a:t>
            </a:r>
            <a:r>
              <a:rPr lang="en-US" altLang="ko-KR" dirty="0" smtClean="0"/>
              <a:t>value</a:t>
            </a:r>
            <a:r>
              <a:rPr lang="ko-KR" altLang="en-US" dirty="0" smtClean="0"/>
              <a:t>만 쓰기도 하고</a:t>
            </a:r>
            <a:endParaRPr lang="en-US" altLang="ko-KR" dirty="0" smtClean="0"/>
          </a:p>
          <a:p>
            <a:r>
              <a:rPr lang="en-US" altLang="ko-KR" dirty="0" smtClean="0"/>
              <a:t>~~~~</a:t>
            </a:r>
          </a:p>
          <a:p>
            <a:r>
              <a:rPr lang="en-US" altLang="ko-KR" dirty="0" smtClean="0"/>
              <a:t>Variable length</a:t>
            </a:r>
            <a:r>
              <a:rPr lang="ko-KR" altLang="en-US" dirty="0" smtClean="0"/>
              <a:t>를 가지는 아래 두개가 가장 중요합니다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아무래도 </a:t>
            </a:r>
            <a:r>
              <a:rPr lang="ko-KR" altLang="en-US" dirty="0" err="1" smtClean="0"/>
              <a:t>처리하다보면</a:t>
            </a:r>
            <a:r>
              <a:rPr lang="ko-KR" altLang="en-US" dirty="0" smtClean="0"/>
              <a:t> </a:t>
            </a:r>
            <a:r>
              <a:rPr lang="en-US" altLang="ko-KR" dirty="0" smtClean="0"/>
              <a:t>memory corruption </a:t>
            </a:r>
            <a:r>
              <a:rPr lang="ko-KR" altLang="en-US" dirty="0" smtClean="0"/>
              <a:t>취약점이 발생하기 쉽습니다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9DF14-65B3-47ED-8D19-C91A1A68E79B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4472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다음으로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 논문에서 </a:t>
            </a:r>
            <a:r>
              <a:rPr lang="en-US" altLang="ko-KR" dirty="0" smtClean="0"/>
              <a:t>target</a:t>
            </a:r>
            <a:r>
              <a:rPr lang="ko-KR" altLang="en-US" dirty="0" smtClean="0"/>
              <a:t>으로 하고있는 장비를 알아보면</a:t>
            </a:r>
            <a:r>
              <a:rPr lang="en-US" altLang="ko-KR" dirty="0" smtClean="0"/>
              <a:t>..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9DF14-65B3-47ED-8D19-C91A1A68E79B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4998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 smtClean="0"/>
              <a:t>분석과정은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험란합니다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err="1" smtClean="0"/>
              <a:t>퍼징은</a:t>
            </a:r>
            <a:r>
              <a:rPr lang="ko-KR" altLang="en-US" dirty="0" smtClean="0"/>
              <a:t> </a:t>
            </a:r>
            <a:r>
              <a:rPr lang="en-US" altLang="ko-KR" dirty="0" smtClean="0"/>
              <a:t>~~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9DF14-65B3-47ED-8D19-C91A1A68E79B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090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/>
          <a:stretch/>
        </p:blipFill>
        <p:spPr>
          <a:xfrm>
            <a:off x="0" y="1484784"/>
            <a:ext cx="9144000" cy="27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604799"/>
            <a:ext cx="7772400" cy="2521288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1E96D2"/>
                </a:solidFill>
                <a:latin typeface="+mn-ea"/>
                <a:ea typeface="+mn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4364699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9790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4941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/>
          <a:stretch/>
        </p:blipFill>
        <p:spPr>
          <a:xfrm>
            <a:off x="0" y="3044957"/>
            <a:ext cx="9144000" cy="28576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101075"/>
            <a:ext cx="7772400" cy="1728192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rgbClr val="1E96D2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3123175"/>
            <a:ext cx="7772400" cy="97790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84796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845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845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1445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6469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 preferRelativeResize="0"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178"/>
          <a:stretch/>
        </p:blipFill>
        <p:spPr>
          <a:xfrm>
            <a:off x="0" y="6380480"/>
            <a:ext cx="9144000" cy="47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4258" y="6437569"/>
            <a:ext cx="744247" cy="372124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24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 preferRelativeResize="0">
            <a:picLocks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48" t="69178"/>
          <a:stretch/>
        </p:blipFill>
        <p:spPr>
          <a:xfrm>
            <a:off x="0" y="6381328"/>
            <a:ext cx="9144000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7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2993" y="6453336"/>
            <a:ext cx="1055511" cy="395817"/>
          </a:xfrm>
          <a:prstGeom prst="rect">
            <a:avLst/>
          </a:prstGeom>
        </p:spPr>
      </p:pic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64639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5496" y="6424248"/>
            <a:ext cx="432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10" name="직선 연결선 9"/>
          <p:cNvCxnSpPr/>
          <p:nvPr/>
        </p:nvCxnSpPr>
        <p:spPr>
          <a:xfrm>
            <a:off x="395536" y="1028733"/>
            <a:ext cx="8352928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70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4" r:id="rId5"/>
    <p:sldLayoutId id="2147483715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Wingdings" panose="05000000000000000000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/>
              <a:t>Baseband Attacks:</a:t>
            </a:r>
            <a:br>
              <a:rPr lang="en-US" altLang="ko-KR" sz="3200" dirty="0" smtClean="0"/>
            </a:br>
            <a:r>
              <a:rPr lang="en-US" altLang="ko-KR" sz="3200" dirty="0" smtClean="0"/>
              <a:t>Remote Exploitation of Memory Corruption in Cellular Protocol Stacks</a:t>
            </a:r>
            <a:endParaRPr lang="ko-KR" altLang="en-US" sz="3200" dirty="0"/>
          </a:p>
        </p:txBody>
      </p:sp>
      <p:sp>
        <p:nvSpPr>
          <p:cNvPr id="6" name="부제목 5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Ralf-Philipp </a:t>
            </a:r>
            <a:r>
              <a:rPr lang="en-US" altLang="ko-KR" dirty="0" err="1" smtClean="0"/>
              <a:t>Weinmann</a:t>
            </a:r>
            <a:endParaRPr lang="en-US" altLang="ko-KR" dirty="0"/>
          </a:p>
          <a:p>
            <a:r>
              <a:rPr lang="en-US" altLang="ko-KR" dirty="0" smtClean="0"/>
              <a:t>University of </a:t>
            </a:r>
            <a:r>
              <a:rPr lang="en-US" altLang="ko-KR" dirty="0" err="1" smtClean="0"/>
              <a:t>Luxwembourg</a:t>
            </a:r>
            <a:endParaRPr lang="en-US" altLang="ko-KR" dirty="0" smtClean="0"/>
          </a:p>
          <a:p>
            <a:r>
              <a:rPr lang="en-US" altLang="ko-KR" dirty="0" smtClean="0"/>
              <a:t>WOOT ‘12</a:t>
            </a:r>
          </a:p>
          <a:p>
            <a:endParaRPr lang="en-US" altLang="ko-KR" dirty="0"/>
          </a:p>
          <a:p>
            <a:r>
              <a:rPr lang="en-US" altLang="ko-KR" dirty="0" err="1" smtClean="0"/>
              <a:t>Syssec</a:t>
            </a:r>
            <a:r>
              <a:rPr lang="en-US" altLang="ko-KR" dirty="0" smtClean="0"/>
              <a:t> Lab. </a:t>
            </a:r>
            <a:r>
              <a:rPr lang="ko-KR" altLang="en-US" dirty="0" smtClean="0"/>
              <a:t>김은수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294967295"/>
          </p:nvPr>
        </p:nvSpPr>
        <p:spPr>
          <a:xfrm>
            <a:off x="0" y="6424085"/>
            <a:ext cx="433388" cy="366183"/>
          </a:xfrm>
        </p:spPr>
        <p:txBody>
          <a:bodyPr/>
          <a:lstStyle/>
          <a:p>
            <a:fld id="{4BEDD84E-25D4-4983-8AA1-2863C96F08D9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681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Analysis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Fuzzing is not sufficient</a:t>
            </a:r>
          </a:p>
          <a:p>
            <a:pPr lvl="1"/>
            <a:r>
              <a:rPr lang="en-US" altLang="ko-KR" sz="2200" dirty="0" smtClean="0"/>
              <a:t>Difficult to find causes of crashes</a:t>
            </a:r>
          </a:p>
          <a:p>
            <a:r>
              <a:rPr lang="en-US" altLang="ko-KR" sz="2400" dirty="0" smtClean="0"/>
              <a:t>Baseband source code is </a:t>
            </a:r>
            <a:r>
              <a:rPr lang="en-US" altLang="ko-KR" sz="2400" b="1" dirty="0" smtClean="0"/>
              <a:t>not available</a:t>
            </a:r>
            <a:endParaRPr lang="en-US" altLang="ko-KR" sz="2200" dirty="0" smtClean="0"/>
          </a:p>
          <a:p>
            <a:pPr lvl="1"/>
            <a:r>
              <a:rPr lang="en-US" altLang="ko-KR" sz="2200" dirty="0" smtClean="0"/>
              <a:t>Reverse-engineer the firmware binary for updates</a:t>
            </a:r>
          </a:p>
          <a:p>
            <a:r>
              <a:rPr lang="en-US" altLang="ko-KR" sz="2400" dirty="0" smtClean="0"/>
              <a:t>Useful tools</a:t>
            </a:r>
          </a:p>
          <a:p>
            <a:pPr lvl="1"/>
            <a:r>
              <a:rPr lang="en-US" altLang="ko-KR" sz="2200" dirty="0" err="1" smtClean="0"/>
              <a:t>QualComm’s</a:t>
            </a:r>
            <a:r>
              <a:rPr lang="en-US" altLang="ko-KR" sz="2200" dirty="0" smtClean="0"/>
              <a:t> QXDM</a:t>
            </a:r>
          </a:p>
          <a:p>
            <a:pPr lvl="1"/>
            <a:r>
              <a:rPr lang="en-US" altLang="ko-KR" sz="2200" dirty="0" smtClean="0"/>
              <a:t>IDA Pro disassembler</a:t>
            </a:r>
          </a:p>
          <a:p>
            <a:pPr lvl="1"/>
            <a:r>
              <a:rPr lang="en-US" altLang="ko-KR" sz="2200" dirty="0" smtClean="0"/>
              <a:t>Hex-Rays </a:t>
            </a:r>
            <a:r>
              <a:rPr lang="en-US" altLang="ko-KR" sz="2200" dirty="0" err="1" smtClean="0"/>
              <a:t>decompiler</a:t>
            </a:r>
            <a:endParaRPr lang="en-US" altLang="ko-KR" sz="2200" dirty="0" smtClean="0"/>
          </a:p>
          <a:p>
            <a:pPr lvl="1"/>
            <a:r>
              <a:rPr lang="en-US" altLang="ko-KR" sz="2200" dirty="0" err="1" smtClean="0"/>
              <a:t>BinDiff</a:t>
            </a:r>
            <a:endParaRPr lang="en-US" altLang="ko-KR" sz="2200" dirty="0" smtClean="0"/>
          </a:p>
          <a:p>
            <a:pPr lvl="1"/>
            <a:endParaRPr lang="en-US" altLang="ko-KR" sz="2200" dirty="0" smtClean="0"/>
          </a:p>
          <a:p>
            <a:r>
              <a:rPr lang="en-US" altLang="ko-KR" sz="2400" b="1" dirty="0" smtClean="0"/>
              <a:t>Find Vulnerabilities!</a:t>
            </a:r>
            <a:endParaRPr lang="en-US" altLang="ko-KR" sz="2400" b="1" dirty="0"/>
          </a:p>
          <a:p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10</a:t>
            </a:fld>
            <a:endParaRPr lang="ko-KR" altLang="en-US" dirty="0"/>
          </a:p>
        </p:txBody>
      </p:sp>
      <p:pic>
        <p:nvPicPr>
          <p:cNvPr id="2050" name="Picture 2" descr="digging meme에 대한 이미지 검색결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84984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78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Exploit Mitigations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24744"/>
            <a:ext cx="4834880" cy="5184576"/>
          </a:xfrm>
        </p:spPr>
        <p:txBody>
          <a:bodyPr>
            <a:normAutofit/>
          </a:bodyPr>
          <a:lstStyle/>
          <a:p>
            <a:endParaRPr lang="en-US" altLang="ko-KR" sz="2400" b="1" dirty="0" smtClean="0"/>
          </a:p>
          <a:p>
            <a:r>
              <a:rPr lang="en-US" altLang="ko-KR" sz="2400" b="1" dirty="0" smtClean="0"/>
              <a:t>No</a:t>
            </a:r>
            <a:r>
              <a:rPr lang="en-US" altLang="ko-KR" sz="2400" dirty="0" smtClean="0"/>
              <a:t> Stack Canary</a:t>
            </a:r>
          </a:p>
          <a:p>
            <a:endParaRPr lang="en-US" altLang="ko-KR" sz="2400" dirty="0"/>
          </a:p>
          <a:p>
            <a:r>
              <a:rPr lang="en-US" altLang="ko-KR" sz="2400" b="1" dirty="0" smtClean="0"/>
              <a:t>No</a:t>
            </a:r>
            <a:r>
              <a:rPr lang="en-US" altLang="ko-KR" sz="2400" dirty="0" smtClean="0"/>
              <a:t> Heap Hardening</a:t>
            </a:r>
          </a:p>
          <a:p>
            <a:endParaRPr lang="en-US" altLang="ko-KR" sz="2400" dirty="0"/>
          </a:p>
          <a:p>
            <a:r>
              <a:rPr lang="en-US" altLang="ko-KR" sz="2400" b="1" dirty="0" smtClean="0"/>
              <a:t>No</a:t>
            </a:r>
            <a:r>
              <a:rPr lang="en-US" altLang="ko-KR" sz="2400" dirty="0" smtClean="0"/>
              <a:t> Data Execution Prevention</a:t>
            </a:r>
          </a:p>
          <a:p>
            <a:endParaRPr lang="en-US" altLang="ko-KR" sz="2400" dirty="0"/>
          </a:p>
          <a:p>
            <a:r>
              <a:rPr lang="en-US" altLang="ko-KR" sz="2400" b="1" dirty="0" smtClean="0"/>
              <a:t>No</a:t>
            </a:r>
            <a:r>
              <a:rPr lang="en-US" altLang="ko-KR" sz="2400" dirty="0" smtClean="0"/>
              <a:t> Address Space Layout Randomization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11</a:t>
            </a:fld>
            <a:endParaRPr lang="ko-KR" altLang="en-US" dirty="0"/>
          </a:p>
        </p:txBody>
      </p:sp>
      <p:pic>
        <p:nvPicPr>
          <p:cNvPr id="1030" name="Picture 6" descr="http://www.feelsengine.com/var/albums/Facepalm/Polar%20Bear%20Facepal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074" y="4028980"/>
            <a:ext cx="3012976" cy="225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89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Classification of bugs found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Insufficient length checks</a:t>
            </a:r>
          </a:p>
          <a:p>
            <a:pPr lvl="1"/>
            <a:r>
              <a:rPr lang="en-US" altLang="ko-KR" sz="2000" dirty="0" smtClean="0"/>
              <a:t>Type, </a:t>
            </a:r>
            <a:r>
              <a:rPr lang="en-US" altLang="ko-KR" sz="2400" b="1" dirty="0" smtClean="0"/>
              <a:t>Length</a:t>
            </a:r>
            <a:r>
              <a:rPr lang="en-US" altLang="ko-KR" sz="2000" dirty="0" smtClean="0"/>
              <a:t>, Value</a:t>
            </a:r>
          </a:p>
          <a:p>
            <a:pPr lvl="1"/>
            <a:r>
              <a:rPr lang="en-US" altLang="ko-KR" sz="2000" dirty="0" smtClean="0"/>
              <a:t>Buffer overflows</a:t>
            </a:r>
          </a:p>
          <a:p>
            <a:r>
              <a:rPr lang="en-US" altLang="ko-KR" sz="2400" dirty="0" smtClean="0"/>
              <a:t>Object/structure lifecycle</a:t>
            </a:r>
          </a:p>
          <a:p>
            <a:pPr lvl="1"/>
            <a:r>
              <a:rPr lang="en-US" altLang="ko-KR" sz="2200" dirty="0" smtClean="0"/>
              <a:t>State machines in GSM</a:t>
            </a:r>
          </a:p>
          <a:p>
            <a:pPr lvl="1"/>
            <a:r>
              <a:rPr lang="en-US" altLang="ko-KR" sz="2200" dirty="0" smtClean="0"/>
              <a:t>Use-after-free, uninitialized value</a:t>
            </a:r>
          </a:p>
          <a:p>
            <a:r>
              <a:rPr lang="en-US" altLang="ko-KR" sz="2400" dirty="0" smtClean="0"/>
              <a:t>Integer overflows/underflows</a:t>
            </a:r>
          </a:p>
          <a:p>
            <a:pPr lvl="1"/>
            <a:r>
              <a:rPr lang="en-US" altLang="ko-KR" sz="2200" dirty="0" smtClean="0"/>
              <a:t>Not much found</a:t>
            </a:r>
          </a:p>
          <a:p>
            <a:r>
              <a:rPr lang="en-US" altLang="ko-KR" sz="2400" dirty="0" smtClean="0"/>
              <a:t>Memory information leaks</a:t>
            </a:r>
          </a:p>
          <a:p>
            <a:pPr lvl="1"/>
            <a:r>
              <a:rPr lang="en-US" altLang="ko-KR" sz="2200" dirty="0" smtClean="0"/>
              <a:t>Useful bug</a:t>
            </a:r>
            <a:endParaRPr lang="ko-KR" altLang="en-US" sz="2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573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Bug Found in HTC Dream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sz="2400" dirty="0" smtClean="0"/>
              <a:t>AUTN overflow</a:t>
            </a:r>
          </a:p>
          <a:p>
            <a:endParaRPr lang="en-US" altLang="ko-KR" sz="2400" dirty="0"/>
          </a:p>
          <a:p>
            <a:endParaRPr lang="en-US" altLang="ko-KR" sz="2400" dirty="0" smtClean="0"/>
          </a:p>
          <a:p>
            <a:endParaRPr lang="en-US" altLang="ko-KR" sz="2400" dirty="0"/>
          </a:p>
          <a:p>
            <a:endParaRPr lang="en-US" altLang="ko-KR" sz="2400" dirty="0" smtClean="0"/>
          </a:p>
          <a:p>
            <a:endParaRPr lang="en-US" altLang="ko-KR" sz="2400" dirty="0"/>
          </a:p>
          <a:p>
            <a:endParaRPr lang="en-US" altLang="ko-KR" sz="2400" dirty="0" smtClean="0"/>
          </a:p>
          <a:p>
            <a:endParaRPr lang="en-US" altLang="ko-KR" sz="2400" dirty="0"/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AUTN is TLV typed IE</a:t>
            </a:r>
          </a:p>
          <a:p>
            <a:pPr lvl="1"/>
            <a:r>
              <a:rPr lang="en-US" altLang="ko-KR" sz="2200" dirty="0" smtClean="0"/>
              <a:t>Stack based buffer overflow</a:t>
            </a:r>
          </a:p>
          <a:p>
            <a:pPr lvl="1"/>
            <a:r>
              <a:rPr lang="en-US" altLang="ko-KR" sz="2200" dirty="0" smtClean="0"/>
              <a:t>Return address overwrite</a:t>
            </a:r>
          </a:p>
          <a:p>
            <a:pPr lvl="1"/>
            <a:endParaRPr lang="en-US" altLang="ko-KR" sz="2200" dirty="0"/>
          </a:p>
          <a:p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13</a:t>
            </a:fld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1016433" y="1484784"/>
            <a:ext cx="7110247" cy="3279228"/>
            <a:chOff x="2120464" y="2585544"/>
            <a:chExt cx="7110247" cy="3279228"/>
          </a:xfrm>
        </p:grpSpPr>
        <p:grpSp>
          <p:nvGrpSpPr>
            <p:cNvPr id="6" name="그룹 5"/>
            <p:cNvGrpSpPr/>
            <p:nvPr/>
          </p:nvGrpSpPr>
          <p:grpSpPr>
            <a:xfrm>
              <a:off x="2120464" y="2585544"/>
              <a:ext cx="7110247" cy="3279228"/>
              <a:chOff x="1048408" y="2569779"/>
              <a:chExt cx="7110247" cy="3279228"/>
            </a:xfrm>
          </p:grpSpPr>
          <p:cxnSp>
            <p:nvCxnSpPr>
              <p:cNvPr id="19" name="직선 연결선 18"/>
              <p:cNvCxnSpPr/>
              <p:nvPr/>
            </p:nvCxnSpPr>
            <p:spPr>
              <a:xfrm>
                <a:off x="2711669" y="2900855"/>
                <a:ext cx="0" cy="2948152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/>
              <p:cNvCxnSpPr/>
              <p:nvPr/>
            </p:nvCxnSpPr>
            <p:spPr>
              <a:xfrm>
                <a:off x="6905297" y="2900855"/>
                <a:ext cx="0" cy="2948152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1048408" y="2569779"/>
                <a:ext cx="29560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 smtClean="0"/>
                  <a:t>Mobile </a:t>
                </a:r>
                <a:r>
                  <a:rPr lang="en-US" altLang="ko-KR" dirty="0" smtClean="0"/>
                  <a:t>equipment</a:t>
                </a:r>
                <a:endParaRPr lang="ko-KR" alt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651938" y="2569779"/>
                <a:ext cx="25067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 smtClean="0"/>
                  <a:t>Cellular Network</a:t>
                </a:r>
                <a:endParaRPr lang="ko-KR" altLang="en-US" dirty="0"/>
              </a:p>
            </p:txBody>
          </p:sp>
        </p:grpSp>
        <p:grpSp>
          <p:nvGrpSpPr>
            <p:cNvPr id="7" name="그룹 6"/>
            <p:cNvGrpSpPr/>
            <p:nvPr/>
          </p:nvGrpSpPr>
          <p:grpSpPr>
            <a:xfrm>
              <a:off x="4004444" y="3293848"/>
              <a:ext cx="3681248" cy="420947"/>
              <a:chOff x="4004444" y="3293848"/>
              <a:chExt cx="3681248" cy="420947"/>
            </a:xfrm>
          </p:grpSpPr>
          <p:cxnSp>
            <p:nvCxnSpPr>
              <p:cNvPr id="17" name="직선 화살표 연결선 16"/>
              <p:cNvCxnSpPr/>
              <p:nvPr/>
            </p:nvCxnSpPr>
            <p:spPr>
              <a:xfrm flipV="1">
                <a:off x="4004444" y="3293848"/>
                <a:ext cx="3681248" cy="1576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4075387" y="3345463"/>
                <a:ext cx="36103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 smtClean="0"/>
                  <a:t>Authentication message (IMSI)</a:t>
                </a:r>
                <a:endParaRPr lang="ko-KR" altLang="en-US" dirty="0"/>
              </a:p>
            </p:txBody>
          </p:sp>
        </p:grpSp>
        <p:grpSp>
          <p:nvGrpSpPr>
            <p:cNvPr id="8" name="그룹 7"/>
            <p:cNvGrpSpPr/>
            <p:nvPr/>
          </p:nvGrpSpPr>
          <p:grpSpPr>
            <a:xfrm>
              <a:off x="4004444" y="3963069"/>
              <a:ext cx="3681248" cy="420947"/>
              <a:chOff x="4004444" y="3963069"/>
              <a:chExt cx="3681248" cy="420947"/>
            </a:xfrm>
          </p:grpSpPr>
          <p:cxnSp>
            <p:nvCxnSpPr>
              <p:cNvPr id="15" name="직선 화살표 연결선 14"/>
              <p:cNvCxnSpPr/>
              <p:nvPr/>
            </p:nvCxnSpPr>
            <p:spPr>
              <a:xfrm flipV="1">
                <a:off x="4004444" y="3963069"/>
                <a:ext cx="3681248" cy="1576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4075387" y="4014684"/>
                <a:ext cx="36103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 smtClean="0"/>
                  <a:t>RAND, AUTN</a:t>
                </a:r>
                <a:endParaRPr lang="ko-KR" altLang="en-US" dirty="0"/>
              </a:p>
            </p:txBody>
          </p:sp>
        </p:grpSp>
        <p:grpSp>
          <p:nvGrpSpPr>
            <p:cNvPr id="9" name="그룹 8"/>
            <p:cNvGrpSpPr/>
            <p:nvPr/>
          </p:nvGrpSpPr>
          <p:grpSpPr>
            <a:xfrm>
              <a:off x="4004444" y="4586180"/>
              <a:ext cx="3681248" cy="420947"/>
              <a:chOff x="4004444" y="4538882"/>
              <a:chExt cx="3681248" cy="420947"/>
            </a:xfrm>
          </p:grpSpPr>
          <p:cxnSp>
            <p:nvCxnSpPr>
              <p:cNvPr id="13" name="직선 화살표 연결선 12"/>
              <p:cNvCxnSpPr/>
              <p:nvPr/>
            </p:nvCxnSpPr>
            <p:spPr>
              <a:xfrm flipV="1">
                <a:off x="4004444" y="4538882"/>
                <a:ext cx="3681248" cy="1576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4075387" y="4590497"/>
                <a:ext cx="36103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 smtClean="0"/>
                  <a:t>Response</a:t>
                </a:r>
                <a:endParaRPr lang="ko-KR" altLang="en-US" dirty="0"/>
              </a:p>
            </p:txBody>
          </p:sp>
        </p:grpSp>
        <p:grpSp>
          <p:nvGrpSpPr>
            <p:cNvPr id="10" name="그룹 9"/>
            <p:cNvGrpSpPr/>
            <p:nvPr/>
          </p:nvGrpSpPr>
          <p:grpSpPr>
            <a:xfrm>
              <a:off x="4004444" y="5184705"/>
              <a:ext cx="3681248" cy="420947"/>
              <a:chOff x="4004444" y="5121641"/>
              <a:chExt cx="3681248" cy="420947"/>
            </a:xfrm>
          </p:grpSpPr>
          <p:cxnSp>
            <p:nvCxnSpPr>
              <p:cNvPr id="11" name="직선 화살표 연결선 10"/>
              <p:cNvCxnSpPr/>
              <p:nvPr/>
            </p:nvCxnSpPr>
            <p:spPr>
              <a:xfrm flipV="1">
                <a:off x="4004444" y="5121641"/>
                <a:ext cx="3681248" cy="1576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4075387" y="5173256"/>
                <a:ext cx="36103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 smtClean="0"/>
                  <a:t>Temporary IMSI (TMSI)</a:t>
                </a:r>
                <a:endParaRPr lang="ko-KR" altLang="en-US" dirty="0"/>
              </a:p>
            </p:txBody>
          </p:sp>
        </p:grpSp>
      </p:grpSp>
      <p:sp>
        <p:nvSpPr>
          <p:cNvPr id="23" name="타원 22"/>
          <p:cNvSpPr/>
          <p:nvPr/>
        </p:nvSpPr>
        <p:spPr>
          <a:xfrm>
            <a:off x="4737096" y="2904952"/>
            <a:ext cx="843455" cy="387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094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Bug Found in iPhone4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sz="2400" dirty="0" smtClean="0"/>
              <a:t>TMSI overflow</a:t>
            </a:r>
          </a:p>
          <a:p>
            <a:endParaRPr lang="en-US" altLang="ko-KR" sz="2400" dirty="0"/>
          </a:p>
          <a:p>
            <a:endParaRPr lang="en-US" altLang="ko-KR" sz="2400" dirty="0" smtClean="0"/>
          </a:p>
          <a:p>
            <a:endParaRPr lang="en-US" altLang="ko-KR" sz="2400" dirty="0"/>
          </a:p>
          <a:p>
            <a:endParaRPr lang="en-US" altLang="ko-KR" sz="2400" dirty="0" smtClean="0"/>
          </a:p>
          <a:p>
            <a:endParaRPr lang="en-US" altLang="ko-KR" sz="2400" dirty="0"/>
          </a:p>
          <a:p>
            <a:endParaRPr lang="en-US" altLang="ko-KR" sz="2400" dirty="0" smtClean="0"/>
          </a:p>
          <a:p>
            <a:endParaRPr lang="en-US" altLang="ko-KR" sz="2400" dirty="0"/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TMSI </a:t>
            </a:r>
            <a:r>
              <a:rPr lang="en-US" altLang="ko-KR" sz="2400" dirty="0"/>
              <a:t>is TLV typed IE</a:t>
            </a:r>
          </a:p>
          <a:p>
            <a:pPr lvl="1"/>
            <a:r>
              <a:rPr lang="en-US" altLang="ko-KR" sz="2200" dirty="0" smtClean="0"/>
              <a:t>Heap </a:t>
            </a:r>
            <a:r>
              <a:rPr lang="en-US" altLang="ko-KR" sz="2200" dirty="0"/>
              <a:t>based buffer overflow</a:t>
            </a:r>
          </a:p>
          <a:p>
            <a:pPr lvl="1"/>
            <a:r>
              <a:rPr lang="en-US" altLang="ko-KR" sz="2200" dirty="0" smtClean="0"/>
              <a:t>Arbitrary memory write</a:t>
            </a:r>
            <a:endParaRPr lang="en-US" altLang="ko-KR" sz="2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14</a:t>
            </a:fld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1016876" y="1484784"/>
            <a:ext cx="7110247" cy="3297107"/>
            <a:chOff x="2120464" y="2585544"/>
            <a:chExt cx="7110247" cy="3297107"/>
          </a:xfrm>
        </p:grpSpPr>
        <p:grpSp>
          <p:nvGrpSpPr>
            <p:cNvPr id="6" name="그룹 5"/>
            <p:cNvGrpSpPr/>
            <p:nvPr/>
          </p:nvGrpSpPr>
          <p:grpSpPr>
            <a:xfrm>
              <a:off x="2120464" y="2585544"/>
              <a:ext cx="7110247" cy="3279228"/>
              <a:chOff x="1048408" y="2569779"/>
              <a:chExt cx="7110247" cy="3279228"/>
            </a:xfrm>
          </p:grpSpPr>
          <p:cxnSp>
            <p:nvCxnSpPr>
              <p:cNvPr id="16" name="직선 연결선 15"/>
              <p:cNvCxnSpPr/>
              <p:nvPr/>
            </p:nvCxnSpPr>
            <p:spPr>
              <a:xfrm>
                <a:off x="2711669" y="2900855"/>
                <a:ext cx="0" cy="2948152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직선 연결선 16"/>
              <p:cNvCxnSpPr/>
              <p:nvPr/>
            </p:nvCxnSpPr>
            <p:spPr>
              <a:xfrm>
                <a:off x="6905297" y="2900855"/>
                <a:ext cx="0" cy="2948152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1048408" y="2569779"/>
                <a:ext cx="29560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 smtClean="0"/>
                  <a:t>Mobile </a:t>
                </a:r>
                <a:r>
                  <a:rPr lang="en-US" altLang="ko-KR" dirty="0" smtClean="0"/>
                  <a:t>equipment</a:t>
                </a:r>
                <a:endParaRPr lang="ko-KR" alt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651938" y="2569779"/>
                <a:ext cx="25067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 smtClean="0"/>
                  <a:t>Cellular Network</a:t>
                </a:r>
                <a:endParaRPr lang="ko-KR" altLang="en-US" dirty="0"/>
              </a:p>
            </p:txBody>
          </p:sp>
        </p:grpSp>
        <p:grpSp>
          <p:nvGrpSpPr>
            <p:cNvPr id="7" name="그룹 6"/>
            <p:cNvGrpSpPr/>
            <p:nvPr/>
          </p:nvGrpSpPr>
          <p:grpSpPr>
            <a:xfrm>
              <a:off x="4004444" y="3293848"/>
              <a:ext cx="3681248" cy="420947"/>
              <a:chOff x="4004444" y="3293848"/>
              <a:chExt cx="3681248" cy="420947"/>
            </a:xfrm>
          </p:grpSpPr>
          <p:cxnSp>
            <p:nvCxnSpPr>
              <p:cNvPr id="14" name="직선 화살표 연결선 13"/>
              <p:cNvCxnSpPr/>
              <p:nvPr/>
            </p:nvCxnSpPr>
            <p:spPr>
              <a:xfrm flipV="1">
                <a:off x="4004444" y="3293848"/>
                <a:ext cx="3681248" cy="1576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4075387" y="3345463"/>
                <a:ext cx="36103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 smtClean="0"/>
                  <a:t>LOCATION UPDATE REQUEST</a:t>
                </a:r>
                <a:endParaRPr lang="ko-KR" altLang="en-US" dirty="0"/>
              </a:p>
            </p:txBody>
          </p:sp>
        </p:grpSp>
        <p:grpSp>
          <p:nvGrpSpPr>
            <p:cNvPr id="8" name="그룹 7"/>
            <p:cNvGrpSpPr/>
            <p:nvPr/>
          </p:nvGrpSpPr>
          <p:grpSpPr>
            <a:xfrm>
              <a:off x="4004444" y="4278383"/>
              <a:ext cx="3681248" cy="420947"/>
              <a:chOff x="4004444" y="4278383"/>
              <a:chExt cx="3681248" cy="420947"/>
            </a:xfrm>
          </p:grpSpPr>
          <p:cxnSp>
            <p:nvCxnSpPr>
              <p:cNvPr id="12" name="직선 화살표 연결선 11"/>
              <p:cNvCxnSpPr/>
              <p:nvPr/>
            </p:nvCxnSpPr>
            <p:spPr>
              <a:xfrm flipV="1">
                <a:off x="4004444" y="4278383"/>
                <a:ext cx="3681248" cy="1576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4075387" y="4329998"/>
                <a:ext cx="36103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 smtClean="0"/>
                  <a:t>Authentication proceed </a:t>
                </a:r>
                <a:endParaRPr lang="ko-KR" altLang="en-US" dirty="0"/>
              </a:p>
            </p:txBody>
          </p:sp>
        </p:grpSp>
        <p:grpSp>
          <p:nvGrpSpPr>
            <p:cNvPr id="9" name="그룹 8"/>
            <p:cNvGrpSpPr/>
            <p:nvPr/>
          </p:nvGrpSpPr>
          <p:grpSpPr>
            <a:xfrm>
              <a:off x="4004444" y="5184705"/>
              <a:ext cx="3681248" cy="697946"/>
              <a:chOff x="4004444" y="5121641"/>
              <a:chExt cx="3681248" cy="697946"/>
            </a:xfrm>
          </p:grpSpPr>
          <p:cxnSp>
            <p:nvCxnSpPr>
              <p:cNvPr id="10" name="직선 화살표 연결선 9"/>
              <p:cNvCxnSpPr/>
              <p:nvPr/>
            </p:nvCxnSpPr>
            <p:spPr>
              <a:xfrm flipV="1">
                <a:off x="4004444" y="5121641"/>
                <a:ext cx="3681248" cy="1576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4075387" y="5173256"/>
                <a:ext cx="36103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 smtClean="0"/>
                  <a:t>LOCATION UPDATE RESPONSE</a:t>
                </a:r>
              </a:p>
              <a:p>
                <a:pPr algn="ctr"/>
                <a:r>
                  <a:rPr lang="en-US" altLang="ko-KR" dirty="0" smtClean="0"/>
                  <a:t>with Temporary IMSI (TMSI)</a:t>
                </a:r>
                <a:endParaRPr lang="ko-KR" altLang="en-US" dirty="0"/>
              </a:p>
            </p:txBody>
          </p:sp>
        </p:grpSp>
      </p:grpSp>
      <p:sp>
        <p:nvSpPr>
          <p:cNvPr id="20" name="타원 19"/>
          <p:cNvSpPr/>
          <p:nvPr/>
        </p:nvSpPr>
        <p:spPr>
          <a:xfrm>
            <a:off x="5462752" y="4429289"/>
            <a:ext cx="843455" cy="3872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264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From Bugs to Exploits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Make the phone perform an unexpected action</a:t>
            </a:r>
          </a:p>
          <a:p>
            <a:endParaRPr lang="en-US" altLang="ko-KR" sz="2400" dirty="0"/>
          </a:p>
          <a:p>
            <a:r>
              <a:rPr lang="en-US" altLang="ko-KR" sz="2400" dirty="0" smtClean="0"/>
              <a:t>Force Auto-answer functionality</a:t>
            </a:r>
          </a:p>
          <a:p>
            <a:pPr lvl="1"/>
            <a:r>
              <a:rPr lang="en-US" altLang="ko-KR" sz="2200" dirty="0" smtClean="0"/>
              <a:t>The phone automatically pick up an incoming call</a:t>
            </a:r>
          </a:p>
          <a:p>
            <a:pPr lvl="1"/>
            <a:r>
              <a:rPr lang="en-US" altLang="ko-KR" sz="2200" dirty="0" smtClean="0"/>
              <a:t>Setup using AT command</a:t>
            </a:r>
            <a:endParaRPr lang="ko-KR" altLang="en-US" sz="2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15</a:t>
            </a:fld>
            <a:endParaRPr lang="ko-KR" altLang="en-US" dirty="0"/>
          </a:p>
        </p:txBody>
      </p:sp>
      <p:pic>
        <p:nvPicPr>
          <p:cNvPr id="3074" name="Picture 2" descr="phone nobody meme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92995"/>
            <a:ext cx="3888432" cy="291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27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Attack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err="1" smtClean="0"/>
              <a:t>OpenBTS</a:t>
            </a:r>
            <a:endParaRPr lang="en-US" altLang="ko-KR" sz="2400" dirty="0" smtClean="0"/>
          </a:p>
          <a:p>
            <a:pPr lvl="1"/>
            <a:r>
              <a:rPr lang="en-US" altLang="ko-KR" sz="2200" dirty="0" smtClean="0"/>
              <a:t>Open source Cellular Infrastructure</a:t>
            </a:r>
          </a:p>
          <a:p>
            <a:pPr lvl="1"/>
            <a:r>
              <a:rPr lang="en-US" altLang="ko-KR" sz="2200" dirty="0" smtClean="0"/>
              <a:t>Supports Universal Software Radio Peripheral</a:t>
            </a:r>
          </a:p>
          <a:p>
            <a:pPr lvl="1"/>
            <a:r>
              <a:rPr lang="en-US" altLang="ko-KR" sz="2200" dirty="0" smtClean="0"/>
              <a:t>Can build a </a:t>
            </a:r>
            <a:r>
              <a:rPr lang="en-US" altLang="ko-KR" sz="2200" b="1" dirty="0" smtClean="0"/>
              <a:t>Fake Base station</a:t>
            </a:r>
          </a:p>
          <a:p>
            <a:pPr lvl="1"/>
            <a:r>
              <a:rPr lang="en-US" altLang="ko-KR" sz="2200" dirty="0" smtClean="0"/>
              <a:t>Nearby phones will attach</a:t>
            </a:r>
          </a:p>
          <a:p>
            <a:pPr lvl="1"/>
            <a:r>
              <a:rPr lang="en-US" altLang="ko-KR" sz="2200" b="1" dirty="0" smtClean="0"/>
              <a:t>No </a:t>
            </a:r>
            <a:r>
              <a:rPr lang="en-US" altLang="ko-KR" sz="2200" b="1" dirty="0" err="1" smtClean="0"/>
              <a:t>auth</a:t>
            </a:r>
            <a:r>
              <a:rPr lang="en-US" altLang="ko-KR" sz="2200" b="1" dirty="0" smtClean="0"/>
              <a:t> on Base station</a:t>
            </a:r>
            <a:endParaRPr lang="en-US" altLang="ko-KR" sz="2200" b="1" dirty="0"/>
          </a:p>
          <a:p>
            <a:pPr lvl="1"/>
            <a:endParaRPr lang="en-US" altLang="ko-KR" sz="2200" b="1" dirty="0" smtClean="0"/>
          </a:p>
          <a:p>
            <a:pPr lvl="1"/>
            <a:endParaRPr lang="en-US" altLang="ko-KR" sz="2200" b="1" dirty="0"/>
          </a:p>
          <a:p>
            <a:pPr lvl="1"/>
            <a:endParaRPr lang="en-US" altLang="ko-KR" sz="2200" b="1" dirty="0"/>
          </a:p>
          <a:p>
            <a:r>
              <a:rPr lang="en-US" altLang="ko-KR" sz="2400" dirty="0" smtClean="0"/>
              <a:t>Target device fingerprinting</a:t>
            </a:r>
          </a:p>
          <a:p>
            <a:pPr lvl="1"/>
            <a:r>
              <a:rPr lang="en-US" altLang="ko-KR" sz="2200" dirty="0" smtClean="0"/>
              <a:t>International Mobile Station Equipment Identity (IMEISV)</a:t>
            </a:r>
          </a:p>
          <a:p>
            <a:pPr lvl="1"/>
            <a:r>
              <a:rPr lang="en-US" altLang="ko-KR" sz="2200" dirty="0" smtClean="0"/>
              <a:t>AA-BBBBBB-CCCCCC(serial #)-DD(software version)</a:t>
            </a:r>
          </a:p>
          <a:p>
            <a:pPr lvl="1"/>
            <a:endParaRPr lang="ko-KR" altLang="en-US" sz="2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16</a:t>
            </a:fld>
            <a:endParaRPr lang="ko-KR" altLang="en-US" dirty="0"/>
          </a:p>
        </p:txBody>
      </p:sp>
      <p:pic>
        <p:nvPicPr>
          <p:cNvPr id="4098" name="Picture 2" descr="phone signal meme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80928"/>
            <a:ext cx="3168352" cy="211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80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Environment Setup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Setup cost $1500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17</a:t>
            </a:fld>
            <a:endParaRPr lang="ko-KR" altLang="en-US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505" y="3522953"/>
            <a:ext cx="2860483" cy="17570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90975" y="5394722"/>
            <a:ext cx="2108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/>
              <a:t>USRPv1</a:t>
            </a:r>
            <a:endParaRPr lang="ko-KR" altLang="en-US" sz="2400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736" y="2448688"/>
            <a:ext cx="1592022" cy="8171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3143" y="2051917"/>
            <a:ext cx="2135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RFX-900 board</a:t>
            </a:r>
            <a:endParaRPr lang="ko-KR" altLang="en-US" dirty="0"/>
          </a:p>
        </p:txBody>
      </p:sp>
      <p:cxnSp>
        <p:nvCxnSpPr>
          <p:cNvPr id="8" name="직선 화살표 연결선 7"/>
          <p:cNvCxnSpPr>
            <a:stCxn id="10" idx="2"/>
          </p:cNvCxnSpPr>
          <p:nvPr/>
        </p:nvCxnSpPr>
        <p:spPr>
          <a:xfrm flipH="1">
            <a:off x="2252954" y="3265870"/>
            <a:ext cx="337794" cy="1017994"/>
          </a:xfrm>
          <a:prstGeom prst="straightConnector1">
            <a:avLst/>
          </a:prstGeom>
          <a:ln w="730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>
            <a:stCxn id="10" idx="2"/>
          </p:cNvCxnSpPr>
          <p:nvPr/>
        </p:nvCxnSpPr>
        <p:spPr>
          <a:xfrm>
            <a:off x="2590748" y="3265870"/>
            <a:ext cx="454387" cy="1090958"/>
          </a:xfrm>
          <a:prstGeom prst="straightConnector1">
            <a:avLst/>
          </a:prstGeom>
          <a:ln w="730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49560" y="5393215"/>
            <a:ext cx="2084393" cy="442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err="1" smtClean="0"/>
              <a:t>OpenBTS</a:t>
            </a:r>
            <a:r>
              <a:rPr lang="en-US" altLang="ko-KR" dirty="0" smtClean="0"/>
              <a:t> on </a:t>
            </a:r>
          </a:p>
          <a:p>
            <a:pPr algn="ctr"/>
            <a:r>
              <a:rPr lang="en-US" altLang="ko-KR" dirty="0" smtClean="0"/>
              <a:t>ThinkPad X60</a:t>
            </a:r>
            <a:endParaRPr lang="ko-KR" altLang="en-US" dirty="0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102" y="3522953"/>
            <a:ext cx="2362626" cy="1771970"/>
          </a:xfrm>
          <a:prstGeom prst="rect">
            <a:avLst/>
          </a:prstGeom>
        </p:spPr>
      </p:pic>
      <p:cxnSp>
        <p:nvCxnSpPr>
          <p:cNvPr id="16" name="직선 화살표 연결선 15"/>
          <p:cNvCxnSpPr/>
          <p:nvPr/>
        </p:nvCxnSpPr>
        <p:spPr>
          <a:xfrm>
            <a:off x="4355976" y="4581128"/>
            <a:ext cx="865145" cy="0"/>
          </a:xfrm>
          <a:prstGeom prst="straightConnector1">
            <a:avLst/>
          </a:prstGeom>
          <a:ln w="7302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그림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04" y="1113324"/>
            <a:ext cx="2775240" cy="210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8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Impact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/>
              <a:t>Monitor the voice and other connections</a:t>
            </a:r>
          </a:p>
          <a:p>
            <a:endParaRPr lang="en-US" altLang="ko-KR" sz="2400" dirty="0"/>
          </a:p>
          <a:p>
            <a:r>
              <a:rPr lang="en-US" altLang="ko-KR" sz="2400" dirty="0" smtClean="0"/>
              <a:t>Billing Issues</a:t>
            </a:r>
          </a:p>
          <a:p>
            <a:endParaRPr lang="en-US" altLang="ko-KR" sz="2400" dirty="0"/>
          </a:p>
          <a:p>
            <a:r>
              <a:rPr lang="en-US" altLang="ko-KR" sz="2400" dirty="0" smtClean="0"/>
              <a:t>Brick by writing NVRAM</a:t>
            </a:r>
          </a:p>
          <a:p>
            <a:endParaRPr lang="en-US" altLang="ko-KR" sz="2400" dirty="0"/>
          </a:p>
          <a:p>
            <a:r>
              <a:rPr lang="en-US" altLang="ko-KR" sz="2400" dirty="0" smtClean="0"/>
              <a:t>Affect the applications layer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743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Conclusion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Found many memory corruptions in baseband</a:t>
            </a:r>
          </a:p>
          <a:p>
            <a:pPr lvl="1"/>
            <a:endParaRPr lang="en-US" altLang="ko-KR" sz="2200" dirty="0" smtClean="0"/>
          </a:p>
          <a:p>
            <a:r>
              <a:rPr lang="en-US" altLang="ko-KR" sz="2400" dirty="0" smtClean="0"/>
              <a:t>Baseband layer can be exploited</a:t>
            </a:r>
          </a:p>
          <a:p>
            <a:pPr lvl="1"/>
            <a:r>
              <a:rPr lang="en-US" altLang="ko-KR" sz="2200" dirty="0" smtClean="0"/>
              <a:t>With only $1500 </a:t>
            </a:r>
            <a:r>
              <a:rPr lang="en-US" altLang="ko-KR" sz="2200" dirty="0" err="1" smtClean="0"/>
              <a:t>equipments</a:t>
            </a:r>
            <a:endParaRPr lang="en-US" altLang="ko-KR" sz="2200" dirty="0" smtClean="0"/>
          </a:p>
          <a:p>
            <a:pPr lvl="1"/>
            <a:endParaRPr lang="en-US" altLang="ko-KR" sz="2200" dirty="0" smtClean="0"/>
          </a:p>
          <a:p>
            <a:r>
              <a:rPr lang="en-US" altLang="ko-KR" sz="2400" dirty="0" smtClean="0"/>
              <a:t>3G would be also vulnerable to similar method</a:t>
            </a:r>
          </a:p>
          <a:p>
            <a:pPr lvl="1"/>
            <a:r>
              <a:rPr lang="en-US" altLang="ko-KR" sz="2200" dirty="0" smtClean="0"/>
              <a:t>More complicated protocols</a:t>
            </a:r>
          </a:p>
          <a:p>
            <a:pPr lvl="1"/>
            <a:r>
              <a:rPr lang="en-US" altLang="ko-KR" sz="2200" dirty="0" smtClean="0"/>
              <a:t>More bugs</a:t>
            </a:r>
          </a:p>
          <a:p>
            <a:pPr lvl="1"/>
            <a:endParaRPr lang="en-US" altLang="ko-KR" sz="2200" dirty="0"/>
          </a:p>
          <a:p>
            <a:r>
              <a:rPr lang="en-US" altLang="ko-KR" sz="2400" b="1" dirty="0" smtClean="0"/>
              <a:t>Need code audit and hardenings</a:t>
            </a:r>
            <a:endParaRPr lang="ko-KR" altLang="en-US" sz="2400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19</a:t>
            </a:fld>
            <a:endParaRPr lang="ko-KR" altLang="en-US" dirty="0"/>
          </a:p>
        </p:txBody>
      </p:sp>
      <p:pic>
        <p:nvPicPr>
          <p:cNvPr id="6146" name="Picture 2" descr="more bugs meme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682" y="3933056"/>
            <a:ext cx="2974268" cy="226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02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Mobile Security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/>
              <a:t>Application Security</a:t>
            </a:r>
          </a:p>
          <a:p>
            <a:pPr lvl="1"/>
            <a:r>
              <a:rPr lang="en-US" altLang="ko-KR" sz="2000" dirty="0"/>
              <a:t>Malwares</a:t>
            </a:r>
          </a:p>
          <a:p>
            <a:pPr lvl="1"/>
            <a:r>
              <a:rPr lang="en-US" altLang="ko-KR" sz="2000" dirty="0"/>
              <a:t>Browser / App Vulnerability</a:t>
            </a:r>
          </a:p>
          <a:p>
            <a:r>
              <a:rPr lang="en-US" altLang="ko-KR" sz="2400" dirty="0"/>
              <a:t>OS Security</a:t>
            </a:r>
          </a:p>
          <a:p>
            <a:pPr lvl="1"/>
            <a:r>
              <a:rPr lang="en-US" altLang="ko-KR" sz="2000" dirty="0"/>
              <a:t>Kernel Vulnerability</a:t>
            </a:r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Cellular </a:t>
            </a:r>
            <a:r>
              <a:rPr lang="en-US" altLang="ko-KR" sz="2400" dirty="0"/>
              <a:t>Network Security</a:t>
            </a:r>
          </a:p>
          <a:p>
            <a:pPr lvl="1"/>
            <a:r>
              <a:rPr lang="en-US" altLang="ko-KR" sz="2000" dirty="0"/>
              <a:t>Location tracking</a:t>
            </a:r>
          </a:p>
          <a:p>
            <a:pPr lvl="1"/>
            <a:r>
              <a:rPr lang="en-US" altLang="ko-KR" sz="2000" dirty="0"/>
              <a:t>Eavesdropping / Caller spoofing</a:t>
            </a:r>
          </a:p>
          <a:p>
            <a:pPr lvl="1"/>
            <a:r>
              <a:rPr lang="en-US" altLang="ko-KR" sz="2000" dirty="0"/>
              <a:t>Over-billing / Free data </a:t>
            </a:r>
            <a:r>
              <a:rPr lang="en-US" altLang="ko-KR" sz="2000" dirty="0" smtClean="0"/>
              <a:t>channe</a:t>
            </a:r>
            <a:r>
              <a:rPr lang="en-US" altLang="ko-KR" sz="2000" dirty="0"/>
              <a:t>l</a:t>
            </a:r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2</a:t>
            </a:fld>
            <a:endParaRPr lang="ko-KR" altLang="en-US" dirty="0"/>
          </a:p>
        </p:txBody>
      </p:sp>
      <p:sp>
        <p:nvSpPr>
          <p:cNvPr id="5" name="오른쪽 중괄호 4"/>
          <p:cNvSpPr/>
          <p:nvPr/>
        </p:nvSpPr>
        <p:spPr>
          <a:xfrm>
            <a:off x="5148064" y="1340768"/>
            <a:ext cx="576064" cy="1512168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801308" y="177368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 smtClean="0"/>
              <a:t>Application Layer</a:t>
            </a:r>
          </a:p>
          <a:p>
            <a:r>
              <a:rPr lang="en-US" altLang="ko-KR" b="1" dirty="0" smtClean="0"/>
              <a:t>Software Security</a:t>
            </a:r>
            <a:endParaRPr lang="ko-KR" altLang="en-US" b="1" dirty="0"/>
          </a:p>
        </p:txBody>
      </p:sp>
      <p:sp>
        <p:nvSpPr>
          <p:cNvPr id="7" name="오른쪽 중괄호 6"/>
          <p:cNvSpPr/>
          <p:nvPr/>
        </p:nvSpPr>
        <p:spPr>
          <a:xfrm>
            <a:off x="5148064" y="3647692"/>
            <a:ext cx="576064" cy="1228093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801308" y="407707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 smtClean="0"/>
              <a:t>Network Security</a:t>
            </a:r>
            <a:endParaRPr lang="ko-KR" alt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75656" y="5408931"/>
            <a:ext cx="6732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/>
              <a:t>How about 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Baseband layer</a:t>
            </a:r>
            <a:r>
              <a:rPr lang="en-US" altLang="ko-KR" sz="2800" dirty="0" smtClean="0"/>
              <a:t> security?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4460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Appendix. LTE baseband Attack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/>
              <a:t>LTE Protocols</a:t>
            </a:r>
          </a:p>
          <a:p>
            <a:pPr lvl="1"/>
            <a:r>
              <a:rPr lang="en-US" altLang="ko-KR" sz="2200" dirty="0" smtClean="0"/>
              <a:t>More security features (mutual authentication)</a:t>
            </a:r>
          </a:p>
          <a:p>
            <a:pPr lvl="1"/>
            <a:r>
              <a:rPr lang="en-US" altLang="ko-KR" sz="2200" dirty="0" smtClean="0"/>
              <a:t>Complicated protocols</a:t>
            </a:r>
          </a:p>
          <a:p>
            <a:pPr lvl="1"/>
            <a:r>
              <a:rPr lang="en-US" altLang="ko-KR" sz="2200" dirty="0" smtClean="0"/>
              <a:t>Hard to reverse-engineering (</a:t>
            </a:r>
            <a:r>
              <a:rPr lang="en-US" altLang="ko-KR" sz="2200" dirty="0" err="1" smtClean="0"/>
              <a:t>QualComm</a:t>
            </a:r>
            <a:r>
              <a:rPr lang="en-US" altLang="ko-KR" sz="2200" dirty="0" smtClean="0"/>
              <a:t> Hexagon)</a:t>
            </a:r>
          </a:p>
          <a:p>
            <a:r>
              <a:rPr lang="en-US" altLang="ko-KR" sz="2400" dirty="0" smtClean="0"/>
              <a:t>Found some bugs…</a:t>
            </a:r>
          </a:p>
          <a:p>
            <a:pPr lvl="1"/>
            <a:r>
              <a:rPr lang="en-US" altLang="ko-KR" sz="2200" dirty="0" smtClean="0"/>
              <a:t>But no exploitable bugs yet.</a:t>
            </a:r>
          </a:p>
          <a:p>
            <a:r>
              <a:rPr lang="en-US" altLang="ko-KR" sz="2400" dirty="0" err="1" smtClean="0"/>
              <a:t>OpenLTE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20</a:t>
            </a:fld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977313" y="4149080"/>
            <a:ext cx="7189374" cy="2016224"/>
            <a:chOff x="965312" y="2715766"/>
            <a:chExt cx="7189374" cy="2016224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784" y="2715766"/>
              <a:ext cx="2688299" cy="2016224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312" y="2715766"/>
              <a:ext cx="1512168" cy="2016224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6387" y="2715766"/>
              <a:ext cx="2688299" cy="2016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337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21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95536" y="1892830"/>
            <a:ext cx="832936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8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Thank You!</a:t>
            </a:r>
            <a:endParaRPr lang="en-US" altLang="ko-KR" sz="8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6476" y="3501008"/>
            <a:ext cx="205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syssec@kaist.ac.kr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98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Overview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3</a:t>
            </a:fld>
            <a:endParaRPr lang="ko-KR" altLang="en-US" dirty="0"/>
          </a:p>
        </p:txBody>
      </p:sp>
      <p:pic>
        <p:nvPicPr>
          <p:cNvPr id="5" name="Picture 18" descr="https://upload.wikimedia.org/wikipedia/commons/thumb/9/9e/Wifi.svg/2000px-Wifi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994608"/>
            <a:ext cx="1333500" cy="1444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androidcentral.com/sites/androidcentral.com/files/postimages/108579/galaxy-meg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27"/>
          <a:stretch/>
        </p:blipFill>
        <p:spPr bwMode="auto">
          <a:xfrm>
            <a:off x="2123728" y="1582314"/>
            <a:ext cx="2957500" cy="472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모서리가 둥근 직사각형 6"/>
          <p:cNvSpPr/>
          <p:nvPr/>
        </p:nvSpPr>
        <p:spPr>
          <a:xfrm>
            <a:off x="2627784" y="3657785"/>
            <a:ext cx="1894112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Application Processor</a:t>
            </a:r>
            <a:endParaRPr lang="ko-KR" altLang="en-US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2627784" y="2370540"/>
            <a:ext cx="1894112" cy="576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Baseband Processor</a:t>
            </a:r>
            <a:endParaRPr lang="ko-KR" altLang="en-US" dirty="0"/>
          </a:p>
        </p:txBody>
      </p:sp>
      <p:pic>
        <p:nvPicPr>
          <p:cNvPr id="10" name="Picture 6" descr="http://forums.appleinsider.com/content/type/61/id/48250/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71" y="4224949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www.tubecaller.com/wp-content/uploads/2015/10/1024px-Phone_Shiny_Icon.svg_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19" y="5064917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://cdn1.vox-cdn.com/entry_photo_images/9018821/Gmail_Icon_large_verge_super_wid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405" y="4207194"/>
            <a:ext cx="797626" cy="79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직선 화살표 연결선 13"/>
          <p:cNvCxnSpPr/>
          <p:nvPr/>
        </p:nvCxnSpPr>
        <p:spPr>
          <a:xfrm flipV="1">
            <a:off x="2218627" y="4233849"/>
            <a:ext cx="1356213" cy="711180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>
            <a:stCxn id="7" idx="0"/>
          </p:cNvCxnSpPr>
          <p:nvPr/>
        </p:nvCxnSpPr>
        <p:spPr>
          <a:xfrm flipV="1">
            <a:off x="3574840" y="2946605"/>
            <a:ext cx="0" cy="711180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/>
          <p:nvPr/>
        </p:nvCxnSpPr>
        <p:spPr>
          <a:xfrm>
            <a:off x="4546706" y="2624173"/>
            <a:ext cx="2664296" cy="720082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18215" y="2289371"/>
            <a:ext cx="1579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GSM / LTE</a:t>
            </a:r>
            <a:endParaRPr lang="ko-KR" altLang="en-US" dirty="0"/>
          </a:p>
        </p:txBody>
      </p:sp>
      <p:pic>
        <p:nvPicPr>
          <p:cNvPr id="1028" name="Picture 4" descr="evil icon에 대한 이미지 검색결과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002" y="4630476"/>
            <a:ext cx="1029416" cy="102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직선 화살표 연결선 32"/>
          <p:cNvCxnSpPr/>
          <p:nvPr/>
        </p:nvCxnSpPr>
        <p:spPr>
          <a:xfrm>
            <a:off x="4598004" y="2841907"/>
            <a:ext cx="2587921" cy="1904248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폭발 2 33"/>
          <p:cNvSpPr/>
          <p:nvPr/>
        </p:nvSpPr>
        <p:spPr>
          <a:xfrm>
            <a:off x="3777105" y="1935415"/>
            <a:ext cx="1512168" cy="1355415"/>
          </a:xfrm>
          <a:prstGeom prst="irregularSeal2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461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4" grpId="0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Related Works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/>
              <a:t>Collin </a:t>
            </a:r>
            <a:r>
              <a:rPr lang="en-US" altLang="ko-KR" sz="2400" dirty="0" err="1"/>
              <a:t>Mulliner</a:t>
            </a:r>
            <a:r>
              <a:rPr lang="en-US" altLang="ko-KR" sz="2400" dirty="0"/>
              <a:t> et al., </a:t>
            </a:r>
            <a:r>
              <a:rPr lang="en-US" altLang="ko-KR" sz="2400" b="1" dirty="0"/>
              <a:t>“SMS of Death: from analyzing to attacking mobile phones on a large scale”</a:t>
            </a:r>
            <a:r>
              <a:rPr lang="en-US" altLang="ko-KR" sz="2400" dirty="0"/>
              <a:t>, USENIX Security, </a:t>
            </a:r>
            <a:r>
              <a:rPr lang="en-US" altLang="ko-KR" sz="2400" dirty="0" smtClean="0"/>
              <a:t>‘11</a:t>
            </a:r>
          </a:p>
          <a:p>
            <a:pPr lvl="1"/>
            <a:r>
              <a:rPr lang="en-US" altLang="ko-KR" sz="2200" dirty="0"/>
              <a:t>GSM SMS </a:t>
            </a:r>
            <a:r>
              <a:rPr lang="en-US" altLang="ko-KR" sz="2200" dirty="0" smtClean="0"/>
              <a:t>fuzzing using </a:t>
            </a:r>
            <a:r>
              <a:rPr lang="en-US" altLang="ko-KR" sz="2200" dirty="0" err="1"/>
              <a:t>OpenBTS</a:t>
            </a:r>
            <a:endParaRPr lang="en-US" altLang="ko-KR" sz="2200" dirty="0"/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Charlie Miller &amp; Collin </a:t>
            </a:r>
            <a:r>
              <a:rPr lang="en-US" altLang="ko-KR" sz="2400" dirty="0" err="1" smtClean="0"/>
              <a:t>Mulliner</a:t>
            </a:r>
            <a:r>
              <a:rPr lang="en-US" altLang="ko-KR" sz="2400" dirty="0" smtClean="0"/>
              <a:t>, </a:t>
            </a:r>
            <a:r>
              <a:rPr lang="en-US" altLang="ko-KR" sz="2400" b="1" dirty="0" smtClean="0"/>
              <a:t>“Fuzzing the Phone in your Phone”</a:t>
            </a:r>
            <a:r>
              <a:rPr lang="en-US" altLang="ko-KR" sz="2400" dirty="0" smtClean="0"/>
              <a:t>, Black Hat USA ‘09</a:t>
            </a:r>
          </a:p>
          <a:p>
            <a:pPr lvl="1"/>
            <a:r>
              <a:rPr lang="en-US" altLang="ko-KR" sz="2200" dirty="0" smtClean="0"/>
              <a:t>RCE in iPhone SMS parsing functionality</a:t>
            </a:r>
          </a:p>
          <a:p>
            <a:pPr lvl="1"/>
            <a:endParaRPr lang="en-US" altLang="ko-KR" sz="2200" dirty="0"/>
          </a:p>
          <a:p>
            <a:r>
              <a:rPr lang="en-US" altLang="ko-KR" sz="2400" dirty="0"/>
              <a:t>Daniel </a:t>
            </a:r>
            <a:r>
              <a:rPr lang="en-US" altLang="ko-KR" sz="2400" dirty="0" err="1" smtClean="0"/>
              <a:t>Komaromy</a:t>
            </a:r>
            <a:r>
              <a:rPr lang="en-US" altLang="ko-KR" sz="2400" dirty="0" smtClean="0"/>
              <a:t> &amp; </a:t>
            </a:r>
            <a:r>
              <a:rPr lang="en-US" altLang="ko-KR" sz="2400" dirty="0"/>
              <a:t>Nico </a:t>
            </a:r>
            <a:r>
              <a:rPr lang="en-US" altLang="ko-KR" sz="2400" dirty="0" err="1" smtClean="0"/>
              <a:t>Golde</a:t>
            </a:r>
            <a:r>
              <a:rPr lang="en-US" altLang="ko-KR" sz="2400" dirty="0" smtClean="0"/>
              <a:t>, </a:t>
            </a:r>
            <a:r>
              <a:rPr lang="en-US" altLang="ko-KR" sz="2400" dirty="0"/>
              <a:t>Mobile </a:t>
            </a:r>
            <a:r>
              <a:rPr lang="en-US" altLang="ko-KR" sz="2400" dirty="0" smtClean="0"/>
              <a:t>pwn2own ‘15</a:t>
            </a:r>
          </a:p>
          <a:p>
            <a:pPr lvl="1"/>
            <a:r>
              <a:rPr lang="en-US" altLang="ko-KR" sz="2200" dirty="0" smtClean="0"/>
              <a:t>Man in the middle attack using </a:t>
            </a:r>
            <a:r>
              <a:rPr lang="en-US" altLang="ko-KR" sz="2200" dirty="0" err="1" smtClean="0"/>
              <a:t>OpenBTS</a:t>
            </a:r>
            <a:endParaRPr lang="ko-KR" altLang="en-US" sz="2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820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Smartphone architecture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5</a:t>
            </a:fld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124744"/>
            <a:ext cx="777686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2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GSM Layers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6</a:t>
            </a:fld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1518109"/>
            <a:ext cx="6147611" cy="43978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616" y="501317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Physical Layer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43391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Data-link Layer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3576439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Radio channel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5616" y="2902399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Location update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15616" y="2228359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Call, SMS, …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564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Layer 3 Message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7</a:t>
            </a:fld>
            <a:endParaRPr lang="ko-KR" altLang="en-US" dirty="0"/>
          </a:p>
        </p:txBody>
      </p:sp>
      <p:pic>
        <p:nvPicPr>
          <p:cNvPr id="2050" name="Picture 2" descr="http://what-when-how.com/wp-content/uploads/2012/03/tmp2384_thumb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2" b="34505"/>
          <a:stretch/>
        </p:blipFill>
        <p:spPr bwMode="auto">
          <a:xfrm>
            <a:off x="683568" y="1556792"/>
            <a:ext cx="780559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763688" y="5248569"/>
            <a:ext cx="2520280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907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Information </a:t>
            </a:r>
            <a:r>
              <a:rPr lang="en-US" altLang="ko-KR" dirty="0" smtClean="0"/>
              <a:t>Elements (IE)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b="1" dirty="0" smtClean="0"/>
              <a:t>T</a:t>
            </a:r>
            <a:r>
              <a:rPr lang="en-US" altLang="ko-KR" sz="2400" dirty="0" smtClean="0"/>
              <a:t>ag, </a:t>
            </a:r>
            <a:r>
              <a:rPr lang="en-US" altLang="ko-KR" sz="2400" b="1" dirty="0" smtClean="0"/>
              <a:t>L</a:t>
            </a:r>
            <a:r>
              <a:rPr lang="en-US" altLang="ko-KR" sz="2400" dirty="0" smtClean="0"/>
              <a:t>ength, </a:t>
            </a:r>
            <a:r>
              <a:rPr lang="en-US" altLang="ko-KR" sz="2400" b="1" dirty="0" smtClean="0"/>
              <a:t>V</a:t>
            </a:r>
            <a:r>
              <a:rPr lang="en-US" altLang="ko-KR" sz="2400" dirty="0" smtClean="0"/>
              <a:t>alue</a:t>
            </a:r>
          </a:p>
          <a:p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8</a:t>
            </a:fld>
            <a:endParaRPr lang="ko-KR" alt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219815"/>
              </p:ext>
            </p:extLst>
          </p:nvPr>
        </p:nvGraphicFramePr>
        <p:xfrm>
          <a:off x="778566" y="2060848"/>
          <a:ext cx="3816424" cy="447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782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FIXED</a:t>
                      </a:r>
                      <a:r>
                        <a:rPr lang="en-US" altLang="ko-KR" baseline="0" dirty="0" smtClean="0"/>
                        <a:t> TYPE AND LENGTH VALUE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576372"/>
              </p:ext>
            </p:extLst>
          </p:nvPr>
        </p:nvGraphicFramePr>
        <p:xfrm>
          <a:off x="778566" y="2915428"/>
          <a:ext cx="3937450" cy="447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8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82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TYPE TAG</a:t>
                      </a:r>
                      <a:endParaRPr lang="ko-KR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FIXED</a:t>
                      </a:r>
                      <a:r>
                        <a:rPr lang="en-US" altLang="ko-KR" baseline="0" dirty="0" smtClean="0"/>
                        <a:t> LENGTH VALUE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678228"/>
              </p:ext>
            </p:extLst>
          </p:nvPr>
        </p:nvGraphicFramePr>
        <p:xfrm>
          <a:off x="778566" y="3812398"/>
          <a:ext cx="3937450" cy="447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8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82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LENGTH</a:t>
                      </a:r>
                      <a:endParaRPr lang="ko-KR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FIXED</a:t>
                      </a:r>
                      <a:r>
                        <a:rPr lang="en-US" altLang="ko-KR" baseline="0" dirty="0" smtClean="0"/>
                        <a:t> TYPE VALUE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136964"/>
              </p:ext>
            </p:extLst>
          </p:nvPr>
        </p:nvGraphicFramePr>
        <p:xfrm>
          <a:off x="778566" y="4709368"/>
          <a:ext cx="5305602" cy="447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1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2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782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TYPE</a:t>
                      </a:r>
                      <a:r>
                        <a:rPr lang="en-US" altLang="ko-KR" baseline="0" dirty="0" smtClean="0"/>
                        <a:t> TAG</a:t>
                      </a:r>
                      <a:endParaRPr lang="ko-KR" alt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LENGTH</a:t>
                      </a:r>
                      <a:endParaRPr lang="ko-KR" alt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aseline="0" dirty="0" smtClean="0"/>
                        <a:t>VALUE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왼쪽 중괄호 8"/>
          <p:cNvSpPr/>
          <p:nvPr/>
        </p:nvSpPr>
        <p:spPr>
          <a:xfrm flipH="1">
            <a:off x="6146540" y="3717032"/>
            <a:ext cx="504056" cy="1523509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734942" y="4260222"/>
            <a:ext cx="228823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Variable Length</a:t>
            </a:r>
          </a:p>
          <a:p>
            <a:endParaRPr lang="en-US" altLang="ko-KR" dirty="0" smtClean="0"/>
          </a:p>
          <a:p>
            <a:r>
              <a:rPr lang="en-US" altLang="ko-KR" sz="2400" b="1" dirty="0" smtClean="0"/>
              <a:t>Memory Corruption !</a:t>
            </a:r>
            <a:endParaRPr lang="en-US" altLang="ko-KR" b="1" dirty="0"/>
          </a:p>
        </p:txBody>
      </p:sp>
    </p:spTree>
    <p:extLst>
      <p:ext uri="{BB962C8B-B14F-4D97-AF65-F5344CB8AC3E}">
        <p14:creationId xmlns:p14="http://schemas.microsoft.com/office/powerpoint/2010/main" val="368583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Target Devices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Both baseband processors are ARM processors</a:t>
            </a:r>
          </a:p>
          <a:p>
            <a:pPr lvl="1"/>
            <a:r>
              <a:rPr lang="en-US" altLang="ko-KR" dirty="0" smtClean="0"/>
              <a:t>Well supported by the IDA Pro and Hex-Rays </a:t>
            </a:r>
            <a:r>
              <a:rPr lang="en-US" altLang="ko-KR" dirty="0" err="1" smtClean="0"/>
              <a:t>decompiler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t>9</a:t>
            </a:fld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3306872" cy="247885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490" y="1675800"/>
            <a:ext cx="3142283" cy="23567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0880" y="429309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iPhone 2G, 3GS, 4</a:t>
            </a:r>
          </a:p>
          <a:p>
            <a:pPr algn="ctr"/>
            <a:r>
              <a:rPr lang="en-US" altLang="ko-KR" dirty="0" smtClean="0"/>
              <a:t>(Infineon baseband)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14483" y="429309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HTC Dream</a:t>
            </a:r>
          </a:p>
          <a:p>
            <a:pPr algn="ctr"/>
            <a:r>
              <a:rPr lang="en-US" altLang="ko-KR" dirty="0" smtClean="0"/>
              <a:t>(</a:t>
            </a:r>
            <a:r>
              <a:rPr lang="en-US" altLang="ko-KR" dirty="0" err="1" smtClean="0"/>
              <a:t>QualComm</a:t>
            </a:r>
            <a:r>
              <a:rPr lang="en-US" altLang="ko-KR" dirty="0" smtClean="0"/>
              <a:t> baseband)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194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33505</TotalTime>
  <Words>1113</Words>
  <Application>Microsoft Office PowerPoint</Application>
  <PresentationFormat>화면 슬라이드 쇼(4:3)</PresentationFormat>
  <Paragraphs>280</Paragraphs>
  <Slides>21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6" baseType="lpstr">
      <vt:lpstr>HY견고딕</vt:lpstr>
      <vt:lpstr>맑은 고딕</vt:lpstr>
      <vt:lpstr>Arial</vt:lpstr>
      <vt:lpstr>Wingdings</vt:lpstr>
      <vt:lpstr>Office 테마</vt:lpstr>
      <vt:lpstr>Baseband Attacks: Remote Exploitation of Memory Corruption in Cellular Protocol Stacks</vt:lpstr>
      <vt:lpstr>Mobile Security</vt:lpstr>
      <vt:lpstr>Overview</vt:lpstr>
      <vt:lpstr>Related Works</vt:lpstr>
      <vt:lpstr>Smartphone architecture</vt:lpstr>
      <vt:lpstr>GSM Layers</vt:lpstr>
      <vt:lpstr>Layer 3 Message</vt:lpstr>
      <vt:lpstr>Information Elements (IE)</vt:lpstr>
      <vt:lpstr>Target Devices</vt:lpstr>
      <vt:lpstr>Analysis</vt:lpstr>
      <vt:lpstr>Exploit Mitigations</vt:lpstr>
      <vt:lpstr>Classification of bugs found</vt:lpstr>
      <vt:lpstr>Bug Found in HTC Dream</vt:lpstr>
      <vt:lpstr>Bug Found in iPhone4</vt:lpstr>
      <vt:lpstr>From Bugs to Exploits</vt:lpstr>
      <vt:lpstr>Attack</vt:lpstr>
      <vt:lpstr>Environment Setup</vt:lpstr>
      <vt:lpstr>Impact</vt:lpstr>
      <vt:lpstr>Conclusion</vt:lpstr>
      <vt:lpstr>Appendix. LTE baseband Attack</vt:lpstr>
      <vt:lpstr>PowerPoint 프레젠테이션</vt:lpstr>
    </vt:vector>
  </TitlesOfParts>
  <Company>R&amp;D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Corporation</dc:creator>
  <cp:lastModifiedBy>hahah</cp:lastModifiedBy>
  <cp:revision>281</cp:revision>
  <dcterms:created xsi:type="dcterms:W3CDTF">2006-10-05T04:04:58Z</dcterms:created>
  <dcterms:modified xsi:type="dcterms:W3CDTF">2016-11-02T16:06:03Z</dcterms:modified>
</cp:coreProperties>
</file>