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79" r:id="rId29"/>
    <p:sldId id="284" r:id="rId30"/>
    <p:sldId id="28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329464-5D50-4272-9208-42E758A4B825}">
  <a:tblStyle styleId="{55329464-5D50-4272-9208-42E758A4B8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a78c3c8f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a78c3c8f1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공격모델은 다음과 같습니다 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데이터셋 D에서 타겟 r을 랜덤으로 추출합니다.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r에 관련된 추가 정보를 공격자에게 전달하여 익명의 데이터셋 샘플에서 r과 비슷한 r’을 찾습니다 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공격의 목적은 r의 모든 attribute를 복원하는 것입니다. </a:t>
            </a:r>
            <a:endParaRPr/>
          </a:p>
        </p:txBody>
      </p:sp>
      <p:sp>
        <p:nvSpPr>
          <p:cNvPr id="127" name="Google Shape;127;g7a78c3c8f1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추가적인 정보가 주어졌을때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r’의 모든 attribute를 알아낼 수 도 있고,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여러 r’들을 확인할 수 도 있습니다 .</a:t>
            </a: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대략적인 알고리즘은 3단계로 나눠집니다.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첫번째로 주어진 보조 데이터와 공개된 데이터셋의 샘플들로 점수를 매깁니다.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그럼 특정 기준에 따라 후보들을 정하고 선택합니다.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후보를 선택하는 방법은 두가지 입니다.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점수가 가장 높은 하나의 타겟을 선택하는 Best-guess/ 점수에 기반하여 확률적으로 가장 적합한 여러 타겟들을 결정하는 Probability distribution이 있습니다.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여기서 사용하는 정의들과 알고리즘에 대해 자세히 설명하겠습니다.</a:t>
            </a:r>
            <a:endParaRPr/>
          </a:p>
        </p:txBody>
      </p:sp>
      <p:sp>
        <p:nvSpPr>
          <p:cNvPr id="166" name="Google Shape;16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a78c3c8f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a78c3c8f1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7a78c3c8f1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설명 필요</a:t>
            </a:r>
            <a:endParaRPr/>
          </a:p>
        </p:txBody>
      </p:sp>
      <p:sp>
        <p:nvSpPr>
          <p:cNvPr id="216" name="Google Shape;21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대략적인 알고리즘은 3단계로 나눠집니다.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첫번째로 주어진 보조 데이터와 공개된 데이터셋의 샘플들로 점수를 매깁니다.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그럼 특정 기준에 따라 후보들을 정하고 선택합니다.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후보를 선택하는 방법은 두가지 입니다.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점수가 가장 높은 하나의 타겟을 선택하는 Best-guess/ 점수에 기반하여 확률적으로 가장 적합한 여러 타겟들을 결정하는 Probability distribution이 있습니다.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첫번째 알고리즘은 Scoreboard 입니다.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Aux에서 0이 아닌 attributes에서 r’과 유사도를 구합니다.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예를 보면 aux의 attribute grade2,3,4에 대해서 후보 r’와 유사도를 비교합니다. Grade2만 같은 값을 갖고 나머지는 아니므로 1,0,0이고 이 중 최소값은 0 이므로 이 하나의 r’ 후보는 0점입니다.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점수가 알파를 넘는 후보들을 모으고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점수가 가장 높은 후보를 선택하던지, 점수가 높은 후보들을 선택합니다.</a:t>
            </a:r>
            <a:endParaRPr/>
          </a:p>
        </p:txBody>
      </p:sp>
      <p:sp>
        <p:nvSpPr>
          <p:cNvPr id="248" name="Google Shape;24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Scoreboard 알고리즘은 보조 정보에 attribute 가 하나라도 잘못된 정보라면 정확하지 않은 결과를 가져온다.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이 알고리즘에서 점수를 매길때 wt(i)라는 weigh를 추가한다. Rating이 낮을수록 점수가 높아 타겟일 될 확률이 높아진다.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예시를 보면, 같은 attribute의 ratin을 합해 로그를 취해 ½라는 weigh를 갖고 서로 같으므로 유사도가 1이다. 이와 같은 방법으로 후보 r’의 점수는 5/6이 됨을 알 수 있다.</a:t>
            </a:r>
            <a:endParaRPr/>
          </a:p>
        </p:txBody>
      </p:sp>
      <p:sp>
        <p:nvSpPr>
          <p:cNvPr id="259" name="Google Shape;25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lang="en-US"/>
              <a:t>전체 데이터 셋에서 1/10만 공개가 됐다. 따라서 Aux에 매칭되는 r’이 샘플된 데이터에 없을 수도 있다.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lang="en-US"/>
              <a:t>이를 위해 scoreboard-RH 알고리즘을 사용하였다.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lang="en-US"/>
              <a:t>X축은 추가적인 영화 갯수중 옳은 정보의 개수고 y축은 식별할 수 있는 확률이다. 또한 초록색은 r’이 샘플에 있을때 빨간색은 없을때를 가리킨다.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r>
              <a:rPr lang="en-US"/>
              <a:t>, 샘플된 데이터에 있든 없든 높은 확률로 타겟을 식별할 수 있다.</a:t>
            </a:r>
            <a:endParaRPr/>
          </a:p>
        </p:txBody>
      </p:sp>
      <p:sp>
        <p:nvSpPr>
          <p:cNvPr id="308" name="Google Shape;30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초록색은 보조 정보 평가한 날짜가 3일의 에러가 있을때, 빨간색은 14일의 에러가 있을때를 가리킨다.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왼쪽의 best-guess로 8개의 영화중 2개가 틀리고 14일의 오차가 있어도 거의 완벽히 식별 가능하다.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단 2개의 영화와 3일의 오차가 있을 시 68%로 식별 가능하고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오른쪽으 Entropy 그래프를 봤을 때 완벽히 식별하기 위해서는 3bit만 필요할 뿐이다.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날짜에 대한 정보가 없을때는 영화 rating이 매우 작은거 일수록 식별할 확률이 높아진다.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왼쪽 그래프에서 초록색은 rating 점수가 탑 100 밖일때, 빨간색은 탑 500 밖일때이다.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날짜 없이 8개중 6개의 aux가 정확할때 rating을 낮게 받은 경우 84% 확률로 식별 가능하지만 보조정보가 작으면 식별 가능성이 확 떨어진다.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오른쪽 그래프를 보면 탑 100 밖이나 탑 500 밖의 식별 가능성이 그리 차이 나지 않는 것을 볼 수 있다. </a:t>
            </a:r>
            <a:endParaRPr/>
          </a:p>
        </p:txBody>
      </p:sp>
      <p:sp>
        <p:nvSpPr>
          <p:cNvPr id="332" name="Google Shape;332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넷플릭스는 구독자를 식별할 수 있는 attribute를 없애고 ramdom 하게 샘플링하고 많은 데이터를 변경하였다고 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위의 그래프는 x축은 rating 한 영화 수, y축은 그만큼 ratin한 구독자수이다.  빨간 부분에 불연속적으로 그래프가 끊어지는 것을 보이는데 이것은 rating을 20 번 이상한것만 샘플링한것을 알 수있어 randomly chosen이 아니다.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또한 넷플릭스를 구독하는 저자의 지인에게 물어본 결과, 지인들의 기록을 dataset에서 찾았고 306개 중에 하나, 다른 사람은 220개 중에 5개 만 데이터가 변경된 걸 확인할 수 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이는 너무 많은 데이터가 유실되거나 변경될 경우 새로운 알고리즘을 만드는데 데이터셋의 유용성이 떨어지기 때문이다. </a:t>
            </a:r>
            <a:endParaRPr/>
          </a:p>
        </p:txBody>
      </p:sp>
      <p:sp>
        <p:nvSpPr>
          <p:cNvPr id="293" name="Google Shape;29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구독자의 과거 기록을 바탕으로 비슷한 취향의 사람들을 찾아내고,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그 사람들이 본 기록을 추천해주는 것이다.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넷플릭스에서 추천 시스템의 정확성을 10 퍼센트 증가 시키는 사람에게 100만 달러를 주는 대회를 열었습니다 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이를 위해 2005 database의 10퍼센트가 공개 되었는데요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여기에는 유저이름, 영화, 영화 평점 및 평가한 날짜가 기록되있습니다.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유저이름은 정수로 표현되고, 점수는 1점에서 5점까지 표현 됩니다 .</a:t>
            </a: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a78c3c8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a78c3c8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익명성이 보장되지 않아, 이름이 밝혀져 영화 평가한것이 공개되는것이 큰 문제일까요?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당신의 영화 평가를 공개한것만으로도 정치적인 선호도나 공개하고 싶지 않은 정보들이 유출될 수 있습니다.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또한 전체 영화 기록이 노출될때 간담이 서늘해지는 경우도 있죠</a:t>
            </a:r>
            <a:endParaRPr/>
          </a:p>
        </p:txBody>
      </p:sp>
      <p:sp>
        <p:nvSpPr>
          <p:cNvPr id="72" name="Google Shape;72;g7a78c3c8f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데이터셋을 공개했을때 가장 많이 나오는 질문이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데이터셋을 통해 구독자의 프라이빗한 개인 정보가 유출 되는거 아니냐 였습니다. 익명의 데이터가 누구것인지 식별이 되면 문제가 생길 수 있기 때문입니다.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이에 대해 넷플릭스는 신원을 확인하는 정보들을 다 지웠고 단순히 평점이나 평가를 한 날짜만 남겼다고 했습니다.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공개된 데이터셋은 다음과 같습니다 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원래 유저, 영화이름, 평점, 평가한 날짜가 있던것이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영화의 이름을 지우고 나왔습니다.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이 데이터 셋에는 다음과 같은 특징을 갖고 있습니다.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개인정보를 포함하고 있고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dimensionality: 많은 attribute를 가지고 있으며,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Sparsity: 서로 비슷한 값의 데이터가 적다는 것입니다.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그럼 이렇게 개인을 식별할 수 없는 데이터를 통해 익명성이 보장될까요?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이 페이퍼의 contribution은 다음과 같습니다.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익명의 개인정보를 통해 보안 문제가 발생하는 일반적인 모델을 만들었고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익명의 정보를 식별하는 알고리즘을 제안하였으며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이를 넷플릭스 프라이즈 데이터셋에 적용하여 아주 적은 정보만 가지고도, 데이터셋의 기록이 누구것인지 확인하였습니다 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기존의 work는 다음과 같습니다.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AOL이 정부에게 이름만 제거한 검색기록을 준 결과, 개인의 습관이나, 흥미가 노출되었고,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메사추세츠 병원 퇴원 기록과 추가적인 투표 데이터 베이스를 비교하여 환자의 의료적인 attribute를 알게 되었습니다 . </a:t>
            </a:r>
            <a:endParaRPr/>
          </a:p>
        </p:txBody>
      </p:sp>
      <p:sp>
        <p:nvSpPr>
          <p:cNvPr id="119" name="Google Shape;11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l="16800"/>
          <a:stretch/>
        </p:blipFill>
        <p:spPr>
          <a:xfrm>
            <a:off x="0" y="1412776"/>
            <a:ext cx="12191999" cy="28576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914400" y="1604799"/>
            <a:ext cx="10363200" cy="252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E96D2"/>
              </a:buClr>
              <a:buSzPts val="5333"/>
              <a:buFont typeface="Arial"/>
              <a:buNone/>
              <a:defRPr sz="5333" b="1">
                <a:solidFill>
                  <a:srgbClr val="1E96D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828800" y="43646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❖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l="16800"/>
          <a:stretch/>
        </p:blipFill>
        <p:spPr>
          <a:xfrm>
            <a:off x="0" y="3044957"/>
            <a:ext cx="12191999" cy="28576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963084" y="4101075"/>
            <a:ext cx="10363200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96D2"/>
              </a:buClr>
              <a:buSzPts val="4800"/>
              <a:buFont typeface="Malgun Gothic"/>
              <a:buNone/>
              <a:defRPr sz="4800" b="1" cap="none">
                <a:solidFill>
                  <a:srgbClr val="1E96D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63084" y="3123175"/>
            <a:ext cx="10363200" cy="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 sz="2667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5384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❖"/>
              <a:defRPr sz="2667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▪"/>
              <a:defRPr sz="2133"/>
            </a:lvl3pPr>
            <a:lvl4pPr marL="1828800" lvl="3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4pPr>
            <a:lvl5pPr marL="2286000" lvl="4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»"/>
              <a:defRPr sz="1867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197600" y="1124744"/>
            <a:ext cx="5384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❖"/>
              <a:defRPr sz="2667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▪"/>
              <a:defRPr sz="2133"/>
            </a:lvl3pPr>
            <a:lvl4pPr marL="1828800" lvl="3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4pPr>
            <a:lvl5pPr marL="2286000" lvl="4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»"/>
              <a:defRPr sz="1867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 t="69178"/>
          <a:stretch/>
        </p:blipFill>
        <p:spPr>
          <a:xfrm>
            <a:off x="0" y="6380480"/>
            <a:ext cx="12192000" cy="47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2344" y="6437569"/>
            <a:ext cx="992329" cy="37212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8">
            <a:alphaModFix/>
          </a:blip>
          <a:srcRect t="69178"/>
          <a:stretch/>
        </p:blipFill>
        <p:spPr>
          <a:xfrm>
            <a:off x="0" y="6380480"/>
            <a:ext cx="12192000" cy="47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lgun Gothic"/>
              <a:buNone/>
              <a:defRPr sz="48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Char char="❖"/>
              <a:defRPr sz="2667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" name="Google Shape;14;p1"/>
          <p:cNvCxnSpPr/>
          <p:nvPr/>
        </p:nvCxnSpPr>
        <p:spPr>
          <a:xfrm>
            <a:off x="527382" y="1028733"/>
            <a:ext cx="11137237" cy="0"/>
          </a:xfrm>
          <a:prstGeom prst="straightConnector1">
            <a:avLst/>
          </a:prstGeom>
          <a:noFill/>
          <a:ln w="254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52344" y="6437569"/>
            <a:ext cx="992329" cy="372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ctrTitle"/>
          </p:nvPr>
        </p:nvSpPr>
        <p:spPr>
          <a:xfrm>
            <a:off x="914400" y="1604799"/>
            <a:ext cx="10363200" cy="252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E96D2"/>
              </a:buClr>
              <a:buSzPts val="5300"/>
              <a:buFont typeface="Arial"/>
              <a:buNone/>
            </a:pPr>
            <a:r>
              <a:rPr lang="en-US"/>
              <a:t>Robust De-anonymization of Large Sparse Datasets</a:t>
            </a: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828800" y="43646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6"/>
              <a:buNone/>
            </a:pPr>
            <a:r>
              <a:rPr lang="en-US" sz="2266"/>
              <a:t>IEEE SP’08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53"/>
              </a:spcBef>
              <a:spcAft>
                <a:spcPts val="0"/>
              </a:spcAft>
              <a:buClr>
                <a:schemeClr val="dk1"/>
              </a:buClr>
              <a:buSzPts val="2266"/>
              <a:buNone/>
            </a:pPr>
            <a:r>
              <a:rPr lang="en-US" sz="2266"/>
              <a:t>Arvind Narayanan and Vitaly Shmatikov</a:t>
            </a:r>
            <a:endParaRPr sz="2266"/>
          </a:p>
          <a:p>
            <a:pPr marL="0" lvl="0" indent="0" algn="ctr" rtl="0">
              <a:lnSpc>
                <a:spcPct val="80000"/>
              </a:lnSpc>
              <a:spcBef>
                <a:spcPts val="453"/>
              </a:spcBef>
              <a:spcAft>
                <a:spcPts val="0"/>
              </a:spcAft>
              <a:buClr>
                <a:schemeClr val="dk1"/>
              </a:buClr>
              <a:buSzPts val="2266"/>
              <a:buNone/>
            </a:pPr>
            <a:r>
              <a:rPr lang="en-US" sz="2266"/>
              <a:t>The University of Texas at Austin</a:t>
            </a:r>
            <a:endParaRPr/>
          </a:p>
          <a:p>
            <a:pPr marL="609585" lvl="1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888888"/>
              </a:buClr>
              <a:buSzPts val="2040"/>
              <a:buNone/>
            </a:pPr>
            <a:endParaRPr sz="2040"/>
          </a:p>
          <a:p>
            <a:pPr marL="0" lvl="0" indent="0" algn="ctr" rtl="0">
              <a:lnSpc>
                <a:spcPct val="80000"/>
              </a:lnSpc>
              <a:spcBef>
                <a:spcPts val="453"/>
              </a:spcBef>
              <a:spcAft>
                <a:spcPts val="0"/>
              </a:spcAft>
              <a:buClr>
                <a:schemeClr val="dk1"/>
              </a:buClr>
              <a:buSzPts val="2266"/>
              <a:buNone/>
            </a:pPr>
            <a:r>
              <a:rPr lang="en-US" sz="2266"/>
              <a:t>Presenter: Yohan Choi</a:t>
            </a:r>
            <a:endParaRPr/>
          </a:p>
          <a:p>
            <a:pPr marL="609585" lvl="1" indent="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888888"/>
              </a:buClr>
              <a:buSzPts val="2040"/>
              <a:buNone/>
            </a:pPr>
            <a:endParaRPr sz="2040"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4294967295"/>
          </p:nvPr>
        </p:nvSpPr>
        <p:spPr>
          <a:xfrm>
            <a:off x="0" y="6424613"/>
            <a:ext cx="5762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Adversary model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8" lvl="0" indent="-52068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 b="1"/>
              <a:t>D</a:t>
            </a:r>
            <a:r>
              <a:rPr lang="en-US" sz="3600"/>
              <a:t> is database,</a:t>
            </a:r>
            <a:r>
              <a:rPr lang="en-US" sz="3600" b="1"/>
              <a:t> D’</a:t>
            </a:r>
            <a:r>
              <a:rPr lang="en-US" sz="3600"/>
              <a:t> is anonymous sample of D</a:t>
            </a:r>
            <a:endParaRPr sz="3600"/>
          </a:p>
          <a:p>
            <a:pPr marL="457188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188" lvl="0" indent="-520688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b="1"/>
              <a:t>Goal</a:t>
            </a:r>
            <a:r>
              <a:rPr lang="en-US" sz="3600"/>
              <a:t>: reconstruct all attributes values of the entire record </a:t>
            </a:r>
            <a:r>
              <a:rPr lang="en-US" sz="3600" b="1"/>
              <a:t>r </a:t>
            </a:r>
            <a:r>
              <a:rPr lang="en-US" sz="3600"/>
              <a:t>in D.</a:t>
            </a:r>
            <a:endParaRPr sz="3600"/>
          </a:p>
          <a:p>
            <a:pPr marL="457188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188" lvl="0" indent="-520688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b="1"/>
              <a:t>Aux(r) =</a:t>
            </a:r>
            <a:endParaRPr sz="3600" b="1"/>
          </a:p>
          <a:p>
            <a:pPr marL="457188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457188" lvl="0" indent="-520688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Find </a:t>
            </a:r>
            <a:r>
              <a:rPr lang="en-US" sz="3600" b="1"/>
              <a:t>r’</a:t>
            </a:r>
            <a:r>
              <a:rPr lang="en-US" sz="3600"/>
              <a:t> in D’ : r’ = </a:t>
            </a:r>
            <a:endParaRPr sz="3600"/>
          </a:p>
          <a:p>
            <a:pPr marL="457188" lvl="0" indent="-520688" algn="l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r’ is r</a:t>
            </a:r>
            <a:endParaRPr sz="3600"/>
          </a:p>
          <a:p>
            <a:pPr marL="457188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188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188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132" name="Google Shape;132;p17"/>
          <p:cNvGraphicFramePr/>
          <p:nvPr/>
        </p:nvGraphicFramePr>
        <p:xfrm>
          <a:off x="3133750" y="3933725"/>
          <a:ext cx="2854575" cy="548610"/>
        </p:xfrm>
        <a:graphic>
          <a:graphicData uri="http://schemas.openxmlformats.org/drawingml/2006/table">
            <a:tbl>
              <a:tblPr>
                <a:noFill/>
                <a:tableStyleId>{55329464-5D50-4272-9208-42E758A4B825}</a:tableStyleId>
              </a:tblPr>
              <a:tblGrid>
                <a:gridCol w="95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a1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a2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a3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" name="Google Shape;133;p17"/>
          <p:cNvGraphicFramePr/>
          <p:nvPr/>
        </p:nvGraphicFramePr>
        <p:xfrm>
          <a:off x="4931350" y="5093025"/>
          <a:ext cx="2854575" cy="548610"/>
        </p:xfrm>
        <a:graphic>
          <a:graphicData uri="http://schemas.openxmlformats.org/drawingml/2006/table">
            <a:tbl>
              <a:tblPr>
                <a:noFill/>
                <a:tableStyleId>{55329464-5D50-4272-9208-42E758A4B825}</a:tableStyleId>
              </a:tblPr>
              <a:tblGrid>
                <a:gridCol w="95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a1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a2</a:t>
                      </a: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a3</a:t>
                      </a:r>
                      <a:endParaRPr sz="2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4" name="Google Shape;134;p17"/>
          <p:cNvGraphicFramePr/>
          <p:nvPr/>
        </p:nvGraphicFramePr>
        <p:xfrm>
          <a:off x="7785925" y="5093025"/>
          <a:ext cx="2854575" cy="548610"/>
        </p:xfrm>
        <a:graphic>
          <a:graphicData uri="http://schemas.openxmlformats.org/drawingml/2006/table">
            <a:tbl>
              <a:tblPr>
                <a:noFill/>
                <a:tableStyleId>{55329464-5D50-4272-9208-42E758A4B825}</a:tableStyleId>
              </a:tblPr>
              <a:tblGrid>
                <a:gridCol w="95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a4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a5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a6</a:t>
                      </a:r>
                      <a:endParaRPr sz="240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Adversaries and privacy</a:t>
            </a:r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Two privacy breach scenarios: 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/>
              <a:t>Predict all attributes of </a:t>
            </a:r>
            <a:r>
              <a:rPr lang="en-US">
                <a:solidFill>
                  <a:srgbClr val="FF0000"/>
                </a:solidFill>
              </a:rPr>
              <a:t>a candidate record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/>
              <a:t>Predict a </a:t>
            </a:r>
            <a:r>
              <a:rPr lang="en-US">
                <a:solidFill>
                  <a:srgbClr val="FF0000"/>
                </a:solidFill>
              </a:rPr>
              <a:t>set of candidate record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1639" y="3010475"/>
            <a:ext cx="6955787" cy="32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Algorithm</a:t>
            </a:r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1"/>
          </p:nvPr>
        </p:nvSpPr>
        <p:spPr>
          <a:xfrm>
            <a:off x="609600" y="1213401"/>
            <a:ext cx="3476612" cy="149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/>
              <a:t>Scoring function</a:t>
            </a:r>
            <a:endParaRPr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/>
              <a:t>Matching criterion</a:t>
            </a:r>
            <a:endParaRPr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/>
              <a:t>Record selection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758538" y="1213778"/>
            <a:ext cx="3976137" cy="9904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27" t="-2366" r="-606"/>
            </a:stretch>
          </a:blip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6758537" y="2808303"/>
            <a:ext cx="3976132" cy="1308041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None/>
            </a:pPr>
            <a:r>
              <a:rPr lang="en-US" sz="26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Apply matching criterion to result and compute </a:t>
            </a:r>
            <a:r>
              <a:rPr lang="en-US" sz="266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matching set</a:t>
            </a:r>
            <a:endParaRPr sz="2667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562100" y="4637775"/>
            <a:ext cx="4140066" cy="13080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335" t="-2271"/>
            </a:stretch>
          </a:blip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6758550" y="4637775"/>
            <a:ext cx="4140000" cy="1448400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None/>
            </a:pPr>
            <a:r>
              <a:rPr lang="en-US" sz="26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Output non-decreasing </a:t>
            </a:r>
            <a:r>
              <a:rPr lang="en-US" sz="266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  <a:r>
              <a:rPr lang="en-US" sz="26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based on the scores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19"/>
          <p:cNvCxnSpPr>
            <a:stCxn id="151" idx="2"/>
            <a:endCxn id="152" idx="0"/>
          </p:cNvCxnSpPr>
          <p:nvPr/>
        </p:nvCxnSpPr>
        <p:spPr>
          <a:xfrm>
            <a:off x="8746607" y="2204185"/>
            <a:ext cx="0" cy="604200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6" name="Google Shape;156;p19"/>
          <p:cNvCxnSpPr>
            <a:stCxn id="152" idx="2"/>
          </p:cNvCxnSpPr>
          <p:nvPr/>
        </p:nvCxnSpPr>
        <p:spPr>
          <a:xfrm>
            <a:off x="8746603" y="4116344"/>
            <a:ext cx="1500" cy="515100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7" name="Google Shape;157;p19"/>
          <p:cNvCxnSpPr>
            <a:stCxn id="158" idx="1"/>
          </p:cNvCxnSpPr>
          <p:nvPr/>
        </p:nvCxnSpPr>
        <p:spPr>
          <a:xfrm rot="10800000">
            <a:off x="3632043" y="4327764"/>
            <a:ext cx="5124600" cy="0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9" name="Google Shape;159;p19"/>
          <p:cNvCxnSpPr>
            <a:endCxn id="153" idx="0"/>
          </p:cNvCxnSpPr>
          <p:nvPr/>
        </p:nvCxnSpPr>
        <p:spPr>
          <a:xfrm>
            <a:off x="3632133" y="4327275"/>
            <a:ext cx="0" cy="310500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0" name="Google Shape;160;p19"/>
          <p:cNvSpPr/>
          <p:nvPr/>
        </p:nvSpPr>
        <p:spPr>
          <a:xfrm>
            <a:off x="3298602" y="3927575"/>
            <a:ext cx="150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Best-guess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8756643" y="4143114"/>
            <a:ext cx="256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Probability distribution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8582275" y="1595350"/>
            <a:ext cx="956100" cy="4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algun Gothic"/>
                <a:ea typeface="Malgun Gothic"/>
                <a:cs typeface="Malgun Gothic"/>
                <a:sym typeface="Malgun Gothic"/>
              </a:rPr>
              <a:t>D’</a:t>
            </a:r>
            <a:endParaRPr sz="24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3632125" y="4693250"/>
            <a:ext cx="454200" cy="4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algun Gothic"/>
                <a:ea typeface="Malgun Gothic"/>
                <a:cs typeface="Malgun Gothic"/>
                <a:sym typeface="Malgun Gothic"/>
              </a:rPr>
              <a:t>D’</a:t>
            </a:r>
            <a:endParaRPr sz="22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Definitions &amp; Algorithms</a:t>
            </a:r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943" t="-11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US"/>
              <a:t> </a:t>
            </a: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13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Similarity</a:t>
            </a:r>
            <a:endParaRPr/>
          </a:p>
        </p:txBody>
      </p:sp>
      <p:pic>
        <p:nvPicPr>
          <p:cNvPr id="176" name="Google Shape;176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9221" y="1169216"/>
            <a:ext cx="6153100" cy="110082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979221" y="2268302"/>
            <a:ext cx="79530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Sim measure similarity of attributes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- 1 if two records are similar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- 0 otherwise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Supp: set of non-null attributes</a:t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7387" y="3795355"/>
            <a:ext cx="6155013" cy="250921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/>
          <p:nvPr/>
        </p:nvSpPr>
        <p:spPr>
          <a:xfrm>
            <a:off x="7132321" y="3278772"/>
            <a:ext cx="28777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Ex) Sim(r1,r2) = 1/4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Sparsity</a:t>
            </a: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4434" y="1124744"/>
            <a:ext cx="3920826" cy="5299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/>
          <p:nvPr/>
        </p:nvSpPr>
        <p:spPr>
          <a:xfrm>
            <a:off x="711675" y="2560200"/>
            <a:ext cx="7104900" cy="97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550" y="1346100"/>
            <a:ext cx="6681725" cy="160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/>
          <p:nvPr/>
        </p:nvSpPr>
        <p:spPr>
          <a:xfrm>
            <a:off x="758551" y="3013100"/>
            <a:ext cx="68484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Malgun Gothic"/>
                <a:ea typeface="Malgun Gothic"/>
                <a:cs typeface="Malgun Gothic"/>
                <a:sym typeface="Malgun Gothic"/>
              </a:rPr>
              <a:t>Maximum probability that r and r’ is similar is δ</a:t>
            </a:r>
            <a:endParaRPr sz="280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-&gt; low fraction of subscribers with high similarity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4787" b="-33800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800"/>
              <a:buFont typeface="Arial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728960" cy="69603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65" t="-87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SzPts val="2600"/>
              <a:buChar char="❖"/>
            </a:pPr>
            <a:r>
              <a:rPr lang="en-US"/>
              <a:t> </a:t>
            </a:r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7591" y="2069432"/>
            <a:ext cx="4214939" cy="79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59153" y="1820779"/>
            <a:ext cx="5095875" cy="129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23"/>
          <p:cNvGrpSpPr/>
          <p:nvPr/>
        </p:nvGrpSpPr>
        <p:grpSpPr>
          <a:xfrm>
            <a:off x="-1867579" y="2767280"/>
            <a:ext cx="8283718" cy="3169896"/>
            <a:chOff x="1212783" y="2867527"/>
            <a:chExt cx="8534400" cy="3481527"/>
          </a:xfrm>
        </p:grpSpPr>
        <p:pic>
          <p:nvPicPr>
            <p:cNvPr id="201" name="Google Shape;201;p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12783" y="2986729"/>
              <a:ext cx="8534400" cy="3362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23"/>
            <p:cNvSpPr/>
            <p:nvPr/>
          </p:nvSpPr>
          <p:spPr>
            <a:xfrm>
              <a:off x="1366787" y="2867527"/>
              <a:ext cx="5043638" cy="193547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3" name="Google Shape;203;p23"/>
          <p:cNvSpPr txBox="1"/>
          <p:nvPr/>
        </p:nvSpPr>
        <p:spPr>
          <a:xfrm>
            <a:off x="5922155" y="4446330"/>
            <a:ext cx="6269845" cy="118178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1554" t="-3607" r="-145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Entropy</a:t>
            </a:r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8" lvl="0" indent="-457188" algn="l" rtl="0"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Entropy</a:t>
            </a:r>
            <a:endParaRPr dirty="0"/>
          </a:p>
          <a:p>
            <a:pPr marL="609584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dirty="0"/>
              <a:t>- How many additional information does the adversary need?</a:t>
            </a:r>
            <a:endParaRPr dirty="0"/>
          </a:p>
          <a:p>
            <a:pPr marL="457188" lvl="0" indent="-461443" algn="l" rtl="0">
              <a:spcBef>
                <a:spcPts val="0"/>
              </a:spcBef>
              <a:spcAft>
                <a:spcPts val="0"/>
              </a:spcAft>
              <a:buSzPts val="2667"/>
              <a:buChar char="•"/>
            </a:pPr>
            <a:r>
              <a:rPr lang="en-US" dirty="0"/>
              <a:t>Shannon entropy: information entropy is the log-base 2 of the number of possible outcomes -&gt; </a:t>
            </a:r>
            <a:r>
              <a:rPr lang="en-US" altLang="ko-KR" dirty="0"/>
              <a:t>how</a:t>
            </a:r>
            <a:r>
              <a:rPr lang="ko-KR" altLang="en-US" dirty="0"/>
              <a:t> </a:t>
            </a:r>
            <a:r>
              <a:rPr lang="en-US" altLang="ko-KR" dirty="0"/>
              <a:t>many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bits</a:t>
            </a:r>
            <a:r>
              <a:rPr lang="en-US" altLang="ko-KR" dirty="0"/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09584" lvl="1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1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11" name="Google Shape;211;p24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2724" y="3594525"/>
            <a:ext cx="4163799" cy="243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Entropic de-anonymization</a:t>
            </a: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257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189" lvl="0" indent="-457189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Definition 4(Entropic de-anonymization)</a:t>
            </a:r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18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21" name="Google Shape;22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293" y="2345994"/>
            <a:ext cx="6544929" cy="60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3163" y="4042801"/>
            <a:ext cx="4403477" cy="21709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/>
          <p:nvPr/>
        </p:nvSpPr>
        <p:spPr>
          <a:xfrm>
            <a:off x="817601" y="4528644"/>
            <a:ext cx="1087654" cy="1126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817610" y="4792910"/>
            <a:ext cx="6843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-&gt; </a:t>
            </a:r>
            <a:r>
              <a:rPr lang="en-US" sz="2500">
                <a:solidFill>
                  <a:srgbClr val="FF0000"/>
                </a:solidFill>
              </a:rPr>
              <a:t>minimum shannon entropy of the candidate set of records similar to the target record</a:t>
            </a:r>
            <a:endParaRPr sz="2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7453175" y="4323675"/>
            <a:ext cx="891300" cy="93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9298" y="3308350"/>
            <a:ext cx="4983975" cy="11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Algorithm</a:t>
            </a:r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>
            <a:off x="609600" y="1213401"/>
            <a:ext cx="3476612" cy="149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/>
              <a:t>Scoring function</a:t>
            </a:r>
            <a:endParaRPr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/>
              <a:t>Matching criterion</a:t>
            </a:r>
            <a:endParaRPr/>
          </a:p>
          <a:p>
            <a:pPr marL="514350" lvl="0" indent="-5143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lang="en-US"/>
              <a:t>Record selection</a:t>
            </a:r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19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6758538" y="1213778"/>
            <a:ext cx="3976137" cy="9904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127" t="-2366" r="-606"/>
            </a:stretch>
          </a:blip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6758537" y="2808303"/>
            <a:ext cx="3976132" cy="1308041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None/>
            </a:pPr>
            <a:r>
              <a:rPr lang="en-US" sz="26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Apply matching criterion to result and compute </a:t>
            </a:r>
            <a:r>
              <a:rPr lang="en-US" sz="266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matching set</a:t>
            </a:r>
            <a:endParaRPr sz="2667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1562100" y="4637775"/>
            <a:ext cx="4140066" cy="13080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335" t="-2271"/>
            </a:stretch>
          </a:blip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6676613" y="4637775"/>
            <a:ext cx="4140000" cy="1494900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None/>
            </a:pPr>
            <a:r>
              <a:rPr lang="en-US" sz="26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Output non-decreasing </a:t>
            </a:r>
            <a:r>
              <a:rPr lang="en-US" sz="2667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  <a:r>
              <a:rPr lang="en-US" sz="26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based on the scores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26"/>
          <p:cNvCxnSpPr>
            <a:stCxn id="235" idx="2"/>
            <a:endCxn id="236" idx="0"/>
          </p:cNvCxnSpPr>
          <p:nvPr/>
        </p:nvCxnSpPr>
        <p:spPr>
          <a:xfrm>
            <a:off x="8746607" y="2204185"/>
            <a:ext cx="0" cy="604200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0" name="Google Shape;240;p26"/>
          <p:cNvCxnSpPr>
            <a:stCxn id="236" idx="2"/>
            <a:endCxn id="238" idx="0"/>
          </p:cNvCxnSpPr>
          <p:nvPr/>
        </p:nvCxnSpPr>
        <p:spPr>
          <a:xfrm>
            <a:off x="8746603" y="4116344"/>
            <a:ext cx="0" cy="521400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1" name="Google Shape;241;p26"/>
          <p:cNvCxnSpPr>
            <a:stCxn id="242" idx="1"/>
          </p:cNvCxnSpPr>
          <p:nvPr/>
        </p:nvCxnSpPr>
        <p:spPr>
          <a:xfrm rot="10800000">
            <a:off x="3632043" y="4327767"/>
            <a:ext cx="5124600" cy="0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26"/>
          <p:cNvCxnSpPr>
            <a:endCxn id="237" idx="0"/>
          </p:cNvCxnSpPr>
          <p:nvPr/>
        </p:nvCxnSpPr>
        <p:spPr>
          <a:xfrm>
            <a:off x="3632133" y="4327275"/>
            <a:ext cx="0" cy="310500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4" name="Google Shape;244;p26"/>
          <p:cNvSpPr/>
          <p:nvPr/>
        </p:nvSpPr>
        <p:spPr>
          <a:xfrm>
            <a:off x="3298590" y="3927583"/>
            <a:ext cx="1297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Best-guess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2" name="Google Shape;242;p26"/>
          <p:cNvSpPr/>
          <p:nvPr/>
        </p:nvSpPr>
        <p:spPr>
          <a:xfrm>
            <a:off x="8756643" y="4143101"/>
            <a:ext cx="2560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Probability distribution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Motivation</a:t>
            </a:r>
            <a:endParaRPr/>
          </a:p>
          <a:p>
            <a:pPr marL="457189" lvl="0" indent="-457189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Contribution</a:t>
            </a:r>
            <a:endParaRPr/>
          </a:p>
          <a:p>
            <a:pPr marL="457189" lvl="0" indent="-457189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Prior works</a:t>
            </a:r>
            <a:endParaRPr/>
          </a:p>
          <a:p>
            <a:pPr marL="457189" lvl="0" indent="-457189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Methodology</a:t>
            </a:r>
            <a:endParaRPr/>
          </a:p>
          <a:p>
            <a:pPr marL="457189" lvl="0" indent="-457189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Analysis</a:t>
            </a:r>
            <a:endParaRPr/>
          </a:p>
          <a:p>
            <a:pPr marL="457189" lvl="0" indent="-457189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Conclusion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Algorithm 1: Scoreboard</a:t>
            </a:r>
            <a:endParaRPr/>
          </a:p>
        </p:txBody>
      </p:sp>
      <p:pic>
        <p:nvPicPr>
          <p:cNvPr id="251" name="Google Shape;25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816" t="28300" r="7853" b="30903"/>
          <a:stretch/>
        </p:blipFill>
        <p:spPr>
          <a:xfrm>
            <a:off x="752475" y="2175954"/>
            <a:ext cx="669607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7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514349" y="1400175"/>
            <a:ext cx="10487025" cy="9458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335" t="-12901" b="-1354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endParaRPr/>
          </a:p>
        </p:txBody>
      </p:sp>
      <p:sp>
        <p:nvSpPr>
          <p:cNvPr id="254" name="Google Shape;254;p27"/>
          <p:cNvSpPr txBox="1"/>
          <p:nvPr/>
        </p:nvSpPr>
        <p:spPr>
          <a:xfrm>
            <a:off x="623392" y="4423854"/>
            <a:ext cx="8905875" cy="16135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299" t="-30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endParaRPr/>
          </a:p>
        </p:txBody>
      </p:sp>
      <p:sp>
        <p:nvSpPr>
          <p:cNvPr id="255" name="Google Shape;255;p27"/>
          <p:cNvSpPr txBox="1"/>
          <p:nvPr/>
        </p:nvSpPr>
        <p:spPr>
          <a:xfrm>
            <a:off x="4895450" y="4423850"/>
            <a:ext cx="454200" cy="46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Malgun Gothic"/>
                <a:ea typeface="Malgun Gothic"/>
                <a:cs typeface="Malgun Gothic"/>
                <a:sym typeface="Malgun Gothic"/>
              </a:rPr>
              <a:t>D’</a:t>
            </a:r>
            <a:endParaRPr sz="22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Algorithm 2: Scoreboard-RH</a:t>
            </a:r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body" idx="1"/>
          </p:nvPr>
        </p:nvSpPr>
        <p:spPr>
          <a:xfrm>
            <a:off x="609598" y="1124744"/>
            <a:ext cx="11220451" cy="151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FF0000"/>
                </a:solidFill>
              </a:rPr>
              <a:t>Any of the attributes </a:t>
            </a:r>
            <a:r>
              <a:rPr lang="en-US" sz="2400"/>
              <a:t>in the adversary’s auxiliary information are </a:t>
            </a:r>
            <a:r>
              <a:rPr lang="en-US" sz="2400">
                <a:solidFill>
                  <a:srgbClr val="FF0000"/>
                </a:solidFill>
              </a:rPr>
              <a:t>completely incorrect</a:t>
            </a:r>
            <a:r>
              <a:rPr lang="en-US" sz="2400"/>
              <a:t>,</a:t>
            </a:r>
            <a:r>
              <a:rPr lang="en-US" sz="2400">
                <a:solidFill>
                  <a:srgbClr val="FF0000"/>
                </a:solidFill>
              </a:rPr>
              <a:t> Scoreboard is not sufficiently robust </a:t>
            </a:r>
            <a:r>
              <a:rPr lang="en-US" sz="2400"/>
              <a:t>for some application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63" name="Google Shape;263;p28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21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64" name="Google Shape;264;p28"/>
          <p:cNvPicPr preferRelativeResize="0"/>
          <p:nvPr/>
        </p:nvPicPr>
        <p:blipFill rotWithShape="1">
          <a:blip r:embed="rId3">
            <a:alphaModFix/>
          </a:blip>
          <a:srcRect l="12505" t="36654" r="5325" b="4443"/>
          <a:stretch/>
        </p:blipFill>
        <p:spPr>
          <a:xfrm>
            <a:off x="2439501" y="4438650"/>
            <a:ext cx="7312998" cy="177689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8"/>
          <p:cNvSpPr txBox="1"/>
          <p:nvPr/>
        </p:nvSpPr>
        <p:spPr>
          <a:xfrm>
            <a:off x="1752653" y="3915430"/>
            <a:ext cx="8934340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432" t="-11627" b="-3139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endParaRPr/>
          </a:p>
        </p:txBody>
      </p:sp>
      <p:sp>
        <p:nvSpPr>
          <p:cNvPr id="266" name="Google Shape;266;p28"/>
          <p:cNvSpPr txBox="1"/>
          <p:nvPr/>
        </p:nvSpPr>
        <p:spPr>
          <a:xfrm>
            <a:off x="1057274" y="2571750"/>
            <a:ext cx="11020425" cy="1866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20" t="-39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Algorithm 2: Scoreboard-RH</a:t>
            </a:r>
            <a:endParaRPr/>
          </a:p>
        </p:txBody>
      </p:sp>
      <p:sp>
        <p:nvSpPr>
          <p:cNvPr id="272" name="Google Shape;272;p29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125075" cy="61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Best-guess</a:t>
            </a:r>
            <a:endParaRPr/>
          </a:p>
        </p:txBody>
      </p:sp>
      <p:sp>
        <p:nvSpPr>
          <p:cNvPr id="273" name="Google Shape;273;p29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609600" y="2972115"/>
            <a:ext cx="10711358" cy="681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</a:pPr>
            <a:r>
              <a:rPr lang="en-US" sz="26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Entropic de-anonymization,</a:t>
            </a:r>
            <a:endParaRPr/>
          </a:p>
        </p:txBody>
      </p:sp>
      <p:pic>
        <p:nvPicPr>
          <p:cNvPr id="275" name="Google Shape;2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4574002"/>
            <a:ext cx="4164531" cy="61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067" y="3738540"/>
            <a:ext cx="6516960" cy="60136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/>
          <p:nvPr/>
        </p:nvSpPr>
        <p:spPr>
          <a:xfrm>
            <a:off x="4858251" y="4730258"/>
            <a:ext cx="102348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where</a:t>
            </a:r>
            <a:endParaRPr/>
          </a:p>
        </p:txBody>
      </p:sp>
      <p:sp>
        <p:nvSpPr>
          <p:cNvPr id="278" name="Google Shape;278;p29"/>
          <p:cNvSpPr/>
          <p:nvPr/>
        </p:nvSpPr>
        <p:spPr>
          <a:xfrm>
            <a:off x="1802094" y="2006536"/>
            <a:ext cx="7135800" cy="6421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2855" r="-767" b="-1047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Malgun Gothic"/>
                <a:ea typeface="Malgun Gothic"/>
                <a:cs typeface="Malgun Gothic"/>
                <a:sym typeface="Malgun Gothic"/>
              </a:rPr>
              <a:t> </a:t>
            </a:r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914400" y="5555580"/>
            <a:ext cx="10363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-&gt; Measure minimum additional information for set of candidates</a:t>
            </a:r>
            <a:endParaRPr sz="2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Analysis on Netflix Prize dataset</a:t>
            </a:r>
            <a:endParaRPr/>
          </a:p>
        </p:txBody>
      </p:sp>
      <p:sp>
        <p:nvSpPr>
          <p:cNvPr id="286" name="Google Shape;286;p30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Obtaining the </a:t>
            </a:r>
            <a:r>
              <a:rPr lang="en-US" dirty="0">
                <a:solidFill>
                  <a:srgbClr val="FF0000"/>
                </a:solidFill>
              </a:rPr>
              <a:t>Auxiliary information (# of movie, date of rating) </a:t>
            </a:r>
            <a:endParaRPr dirty="0"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Conversation, Personal blog, google search, </a:t>
            </a:r>
            <a:r>
              <a:rPr lang="en-US" dirty="0" err="1"/>
              <a:t>etc</a:t>
            </a:r>
            <a:endParaRPr dirty="0"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/>
              <a:t>IMDb(Internet Movie Database)</a:t>
            </a:r>
            <a:endParaRPr dirty="0"/>
          </a:p>
          <a:p>
            <a:pPr marL="1523962" lvl="2" indent="-30479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-"/>
            </a:pPr>
            <a:r>
              <a:rPr lang="en-US" dirty="0"/>
              <a:t>Strong correlation between ratings on Netflix and IMDb</a:t>
            </a:r>
            <a:endParaRPr dirty="0"/>
          </a:p>
          <a:p>
            <a:pPr marL="1523962" lvl="2" indent="-304792" algn="l" rtl="0">
              <a:spcBef>
                <a:spcPts val="42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-"/>
            </a:pPr>
            <a:r>
              <a:rPr lang="en-US" dirty="0">
                <a:solidFill>
                  <a:srgbClr val="FF0000"/>
                </a:solidFill>
              </a:rPr>
              <a:t>A handful of movies that are rated in both services -&gt; sufficient to identify records (Sparsity)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87" name="Google Shape;287;p30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88" name="Google Shape;28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222595"/>
            <a:ext cx="5290686" cy="3151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30"/>
          <p:cNvCxnSpPr/>
          <p:nvPr/>
        </p:nvCxnSpPr>
        <p:spPr>
          <a:xfrm>
            <a:off x="8585735" y="5082139"/>
            <a:ext cx="17325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609600" y="164650"/>
            <a:ext cx="112578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Arial"/>
              <a:buNone/>
            </a:pPr>
            <a:r>
              <a:rPr lang="en-US" sz="3900"/>
              <a:t>Is record corresponding to Aux in the sample?</a:t>
            </a:r>
            <a:endParaRPr sz="3900"/>
          </a:p>
        </p:txBody>
      </p:sp>
      <p:sp>
        <p:nvSpPr>
          <p:cNvPr id="311" name="Google Shape;311;p32"/>
          <p:cNvSpPr txBox="1">
            <a:spLocks noGrp="1"/>
          </p:cNvSpPr>
          <p:nvPr>
            <p:ph type="body" idx="1"/>
          </p:nvPr>
        </p:nvSpPr>
        <p:spPr>
          <a:xfrm>
            <a:off x="5276850" y="2428874"/>
            <a:ext cx="6705600" cy="265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Only 1/10 of database is released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     -&gt; Scoreboard-RH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dirty="0">
                <a:solidFill>
                  <a:srgbClr val="FF0000"/>
                </a:solidFill>
              </a:rPr>
              <a:t> Algorithm succeeds with high probability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dirty="0">
                <a:solidFill>
                  <a:srgbClr val="FF0000"/>
                </a:solidFill>
              </a:rPr>
              <a:t>in both cases</a:t>
            </a:r>
            <a:endParaRPr dirty="0"/>
          </a:p>
        </p:txBody>
      </p:sp>
      <p:sp>
        <p:nvSpPr>
          <p:cNvPr id="312" name="Google Shape;312;p32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13" name="Google Shape;31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392" y="1543450"/>
            <a:ext cx="4559373" cy="4366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De-anonymization with few Aux</a:t>
            </a:r>
            <a:endParaRPr/>
          </a:p>
        </p:txBody>
      </p:sp>
      <p:sp>
        <p:nvSpPr>
          <p:cNvPr id="320" name="Google Shape;320;p33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25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21" name="Google Shape;32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74" y="1482252"/>
            <a:ext cx="4156910" cy="411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8636" y="1482251"/>
            <a:ext cx="4230023" cy="411123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3"/>
          <p:cNvSpPr txBox="1"/>
          <p:nvPr/>
        </p:nvSpPr>
        <p:spPr>
          <a:xfrm>
            <a:off x="1805338" y="5667494"/>
            <a:ext cx="2044767" cy="37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Best-guess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4" name="Google Shape;324;p33"/>
          <p:cNvSpPr txBox="1"/>
          <p:nvPr/>
        </p:nvSpPr>
        <p:spPr>
          <a:xfrm>
            <a:off x="6103128" y="5677666"/>
            <a:ext cx="38010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Entropy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325" name="Google Shape;325;p33"/>
          <p:cNvCxnSpPr/>
          <p:nvPr/>
        </p:nvCxnSpPr>
        <p:spPr>
          <a:xfrm>
            <a:off x="7200900" y="2181225"/>
            <a:ext cx="0" cy="552450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26" name="Google Shape;326;p33"/>
          <p:cNvSpPr txBox="1"/>
          <p:nvPr/>
        </p:nvSpPr>
        <p:spPr>
          <a:xfrm>
            <a:off x="7200900" y="2273972"/>
            <a:ext cx="9786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3bits</a:t>
            </a:r>
            <a:endParaRPr sz="1800" b="1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327" name="Google Shape;327;p33"/>
          <p:cNvCxnSpPr/>
          <p:nvPr/>
        </p:nvCxnSpPr>
        <p:spPr>
          <a:xfrm rot="10800000">
            <a:off x="1219200" y="2733675"/>
            <a:ext cx="92392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8" name="Google Shape;328;p33"/>
          <p:cNvSpPr txBox="1"/>
          <p:nvPr/>
        </p:nvSpPr>
        <p:spPr>
          <a:xfrm>
            <a:off x="1181100" y="2364343"/>
            <a:ext cx="1599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0.68</a:t>
            </a:r>
            <a:endParaRPr sz="1800" b="1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700"/>
              <a:t>Rare movies with no date information</a:t>
            </a:r>
            <a:endParaRPr sz="3700"/>
          </a:p>
        </p:txBody>
      </p:sp>
      <p:sp>
        <p:nvSpPr>
          <p:cNvPr id="335" name="Google Shape;335;p34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36" name="Google Shape;33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258" y="1575809"/>
            <a:ext cx="4514311" cy="444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575" y="1430365"/>
            <a:ext cx="4848325" cy="4592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34"/>
          <p:cNvCxnSpPr/>
          <p:nvPr/>
        </p:nvCxnSpPr>
        <p:spPr>
          <a:xfrm rot="10800000">
            <a:off x="1685925" y="2286000"/>
            <a:ext cx="330517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9" name="Google Shape;339;p34"/>
          <p:cNvSpPr/>
          <p:nvPr/>
        </p:nvSpPr>
        <p:spPr>
          <a:xfrm>
            <a:off x="1763611" y="228600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0.84</a:t>
            </a:r>
            <a:endParaRPr sz="1800" b="1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Noise to the auxiliary information</a:t>
            </a:r>
            <a:endParaRPr/>
          </a:p>
        </p:txBody>
      </p:sp>
      <p:sp>
        <p:nvSpPr>
          <p:cNvPr id="346" name="Google Shape;346;p35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27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47" name="Google Shape;34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8537" y="1337898"/>
            <a:ext cx="5114925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Random sampling</a:t>
            </a:r>
            <a:r>
              <a:rPr lang="en-US" altLang="ko-KR" dirty="0"/>
              <a:t> and Sanitization </a:t>
            </a:r>
            <a:endParaRPr dirty="0"/>
          </a:p>
        </p:txBody>
      </p:sp>
      <p:pic>
        <p:nvPicPr>
          <p:cNvPr id="296" name="Google Shape;296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10274" y="1781174"/>
            <a:ext cx="5299753" cy="348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1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28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98" name="Google Shape;29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1685925"/>
            <a:ext cx="493395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1"/>
          <p:cNvSpPr/>
          <p:nvPr/>
        </p:nvSpPr>
        <p:spPr>
          <a:xfrm>
            <a:off x="1143000" y="1933574"/>
            <a:ext cx="447675" cy="284797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0" name="Google Shape;300;p31"/>
          <p:cNvSpPr/>
          <p:nvPr/>
        </p:nvSpPr>
        <p:spPr>
          <a:xfrm>
            <a:off x="6534150" y="2000250"/>
            <a:ext cx="885825" cy="27813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195262" y="5774595"/>
            <a:ext cx="59959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Not randomly chosen and level of perturbation is small </a:t>
            </a:r>
            <a:endParaRPr sz="1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392906" y="5319573"/>
            <a:ext cx="53673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 of 306 ratings &amp; 5 of 220 ratings were altered.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6977062" y="5409829"/>
            <a:ext cx="5299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Decrease the dataset’s utility for creating new recommendation algorithms</a:t>
            </a:r>
            <a:endParaRPr sz="1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304" name="Google Shape;304;p31"/>
          <p:cNvCxnSpPr/>
          <p:nvPr/>
        </p:nvCxnSpPr>
        <p:spPr>
          <a:xfrm>
            <a:off x="6191250" y="5688905"/>
            <a:ext cx="650353" cy="0"/>
          </a:xfrm>
          <a:prstGeom prst="straightConnector1">
            <a:avLst/>
          </a:prstGeom>
          <a:noFill/>
          <a:ln w="5715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Very little background data is needed to de-anonymize records.</a:t>
            </a:r>
            <a:endParaRPr/>
          </a:p>
          <a:p>
            <a:pPr marL="457189" lvl="0" indent="-28783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/>
          </a:p>
          <a:p>
            <a:pPr marL="457189" lvl="0" indent="-457189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Sanitization or data perturbation can not be countermeasure, as destroying utility of dataset.</a:t>
            </a:r>
            <a:endParaRPr/>
          </a:p>
          <a:p>
            <a:pPr marL="0" lvl="0" indent="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</a:pPr>
            <a:endParaRPr/>
          </a:p>
          <a:p>
            <a:pPr marL="457189" lvl="0" indent="-457189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Scoreboard-RH works can be used against any anonymous multi-dimensional records such as individual transactions, preferences, and so on.</a:t>
            </a:r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29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0" y="3307603"/>
            <a:ext cx="10661583" cy="336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90575" lvl="1" indent="-38099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The most popular VOD service provider in the world</a:t>
            </a:r>
            <a:endParaRPr/>
          </a:p>
          <a:p>
            <a:pPr marL="990574" lvl="1" indent="-3809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650">
                <a:solidFill>
                  <a:srgbClr val="FF0000"/>
                </a:solidFill>
              </a:rPr>
              <a:t>Collaborative filtering</a:t>
            </a:r>
            <a:r>
              <a:rPr lang="en-US" sz="2650"/>
              <a:t> as </a:t>
            </a:r>
            <a:r>
              <a:rPr lang="en-US"/>
              <a:t>Recommendation algorithm</a:t>
            </a:r>
            <a:endParaRPr/>
          </a:p>
          <a:p>
            <a:pPr marL="990574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61" name="Google Shape;61;p10" descr="https://lh6.googleusercontent.com/a9emIuQoEnhfZ07dd8zQGJnqrw3OyS1sdNduXe9alOiF585OhryX32P2Q-tOSpXD3dU1Sfxf2KsVaNBdaiVJ_MC94odNZzllEbtGRT7KkNucibZIWw4mYxDgme25nP7vb3oZVNYpnk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363" y="1388341"/>
            <a:ext cx="3887729" cy="1559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ctrTitle"/>
          </p:nvPr>
        </p:nvSpPr>
        <p:spPr>
          <a:xfrm>
            <a:off x="914400" y="1604799"/>
            <a:ext cx="10363200" cy="252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E96D2"/>
              </a:buClr>
              <a:buSzPts val="5300"/>
              <a:buFont typeface="Arial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61" name="Google Shape;361;p37"/>
          <p:cNvSpPr txBox="1">
            <a:spLocks noGrp="1"/>
          </p:cNvSpPr>
          <p:nvPr>
            <p:ph type="subTitle" idx="1"/>
          </p:nvPr>
        </p:nvSpPr>
        <p:spPr>
          <a:xfrm>
            <a:off x="1828800" y="43646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</a:pPr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sldNum" idx="4294967295"/>
          </p:nvPr>
        </p:nvSpPr>
        <p:spPr>
          <a:xfrm>
            <a:off x="0" y="6424613"/>
            <a:ext cx="5762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30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Netflix Prize</a:t>
            </a: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8" lvl="0" indent="-457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$1,000,000</a:t>
            </a:r>
            <a:r>
              <a:rPr lang="en-US"/>
              <a:t> Netflix prize for improving their movie recommendation service by 10%</a:t>
            </a:r>
            <a:endParaRPr/>
          </a:p>
          <a:p>
            <a:pPr marL="4571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188" lvl="0" indent="-457188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/>
              <a:t>Dataset is 10% of Netflix’s 2005 database</a:t>
            </a:r>
            <a:endParaRPr/>
          </a:p>
          <a:p>
            <a:pPr marL="457188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189" lvl="0" indent="-457189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&lt;User name, Movie, Date of grading, grade&gt;</a:t>
            </a:r>
            <a:endParaRPr>
              <a:solidFill>
                <a:srgbClr val="FF0000"/>
              </a:solidFill>
            </a:endParaRPr>
          </a:p>
          <a:p>
            <a:pPr marL="990575" lvl="1" indent="-38099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/>
              <a:t>User and Movie fields are integer IDs</a:t>
            </a:r>
            <a:endParaRPr/>
          </a:p>
          <a:p>
            <a:pPr marL="990575" lvl="1" indent="-38099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/>
              <a:t>Grades are from 1 to 5 stars</a:t>
            </a:r>
            <a:endParaRPr/>
          </a:p>
          <a:p>
            <a:pPr marL="990575" lvl="1" indent="-22859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4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688800" y="2153071"/>
            <a:ext cx="10814400" cy="203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33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</a:rPr>
              <a:t>Does privacy of Netflix ratings matter?</a:t>
            </a:r>
            <a:endParaRPr sz="2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533"/>
              </a:spcBef>
              <a:spcAft>
                <a:spcPts val="0"/>
              </a:spcAft>
              <a:buNone/>
            </a:pPr>
            <a:r>
              <a:rPr lang="en-US" sz="2800"/>
              <a:t>-&gt; uncover their apparent political preferences and other potentially sensitive information.</a:t>
            </a:r>
            <a:endParaRPr sz="2800"/>
          </a:p>
          <a:p>
            <a:pPr marL="0" lvl="0" indent="0" algn="l" rtl="0">
              <a:spcBef>
                <a:spcPts val="533"/>
              </a:spcBef>
              <a:spcAft>
                <a:spcPts val="0"/>
              </a:spcAft>
              <a:buNone/>
            </a:pPr>
            <a:endParaRPr sz="2650"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725" y="5313600"/>
            <a:ext cx="1008475" cy="100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3875" y="3298775"/>
            <a:ext cx="2458226" cy="18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4378738" y="1672223"/>
            <a:ext cx="36144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-&gt; </a:t>
            </a:r>
            <a:r>
              <a:rPr lang="en-US">
                <a:solidFill>
                  <a:srgbClr val="FF0000"/>
                </a:solidFill>
              </a:rPr>
              <a:t>personal rating</a:t>
            </a:r>
            <a:endParaRPr>
              <a:solidFill>
                <a:srgbClr val="FF0000"/>
              </a:solidFill>
            </a:endParaRPr>
          </a:p>
          <a:p>
            <a:pPr marL="457188" lvl="0" indent="-28783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</a:pP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688800" y="5437475"/>
            <a:ext cx="3836100" cy="29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33"/>
              </a:spcBef>
              <a:spcAft>
                <a:spcPts val="0"/>
              </a:spcAft>
              <a:buNone/>
            </a:pPr>
            <a:r>
              <a:rPr lang="en-US" sz="2650">
                <a:solidFill>
                  <a:schemeClr val="dk1"/>
                </a:solidFill>
              </a:rPr>
              <a:t>-&gt; movie viewing history</a:t>
            </a:r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688800" y="1160950"/>
            <a:ext cx="100263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FAQ: Is there any </a:t>
            </a:r>
            <a:r>
              <a:rPr lang="en-US" sz="2800">
                <a:solidFill>
                  <a:srgbClr val="FF0000"/>
                </a:solidFill>
              </a:rPr>
              <a:t>customer information </a:t>
            </a:r>
            <a:r>
              <a:rPr lang="en-US" sz="2800">
                <a:solidFill>
                  <a:schemeClr val="dk1"/>
                </a:solidFill>
              </a:rPr>
              <a:t>in the dataset that should be kept private?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89" name="Google Shape;89;p13" descr="https://lh6.googleusercontent.com/a9emIuQoEnhfZ07dd8zQGJnqrw3OyS1sdNduXe9alOiF585OhryX32P2Q-tOSpXD3dU1Sfxf2KsVaNBdaiVJ_MC94odNZzllEbtGRT7KkNucibZIWw4mYxDgme25nP7vb3oZVNYpnk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03" y="2794694"/>
            <a:ext cx="3887729" cy="15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5183656" y="2794707"/>
            <a:ext cx="6855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All customer identifying information removed</a:t>
            </a:r>
            <a:endParaRPr sz="24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; all that remains are rating and dates </a:t>
            </a:r>
            <a:endParaRPr sz="2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Char char="•"/>
            </a:pPr>
            <a:r>
              <a:rPr lang="en-US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Sanitization and perturbation is used</a:t>
            </a:r>
            <a:endParaRPr sz="2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Char char="•"/>
            </a:pPr>
            <a:r>
              <a:rPr lang="en-US" sz="24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Dataset is selected randomly</a:t>
            </a:r>
            <a:endParaRPr sz="2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 </a:t>
            </a:r>
            <a:endParaRPr sz="24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609600" y="1124746"/>
            <a:ext cx="371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66"/>
              <a:buFont typeface="Arial"/>
              <a:buChar char="•"/>
            </a:pPr>
            <a:r>
              <a:rPr lang="en-US" sz="2466"/>
              <a:t>Netflix database</a:t>
            </a:r>
            <a:endParaRPr/>
          </a:p>
          <a:p>
            <a:pPr marL="990574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sz="2220"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7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9117" y="1502321"/>
            <a:ext cx="3126406" cy="192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8908" y="3757845"/>
            <a:ext cx="9694193" cy="211876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/>
          <p:nvPr/>
        </p:nvSpPr>
        <p:spPr>
          <a:xfrm>
            <a:off x="2794278" y="3375962"/>
            <a:ext cx="356100" cy="381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857703" y="5826741"/>
            <a:ext cx="1072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Is removing identifying information sufficient for anonymity? 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2051675" y="2169625"/>
            <a:ext cx="2329200" cy="295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4801425" y="4367000"/>
            <a:ext cx="2565000" cy="466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4801425" y="4833800"/>
            <a:ext cx="2565000" cy="466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2051675" y="2726575"/>
            <a:ext cx="2329200" cy="295800"/>
          </a:xfrm>
          <a:prstGeom prst="rect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4658250" y="1843513"/>
            <a:ext cx="71076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90574" lvl="1" indent="-380989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>
                <a:solidFill>
                  <a:schemeClr val="dk1"/>
                </a:solidFill>
              </a:rPr>
              <a:t>Micro-data: information of specific individuals</a:t>
            </a:r>
            <a:endParaRPr sz="2220">
              <a:solidFill>
                <a:schemeClr val="dk1"/>
              </a:solidFill>
            </a:endParaRPr>
          </a:p>
          <a:p>
            <a:pPr marL="990574" lvl="1" indent="-369559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>
                <a:solidFill>
                  <a:schemeClr val="dk1"/>
                </a:solidFill>
              </a:rPr>
              <a:t>High dimensionality: many attributes</a:t>
            </a:r>
            <a:endParaRPr sz="2220">
              <a:solidFill>
                <a:schemeClr val="dk1"/>
              </a:solidFill>
            </a:endParaRPr>
          </a:p>
          <a:p>
            <a:pPr marL="990574" lvl="1" indent="-369559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>
                <a:solidFill>
                  <a:schemeClr val="dk1"/>
                </a:solidFill>
              </a:rPr>
              <a:t>Sparsity: few similar records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4238100" y="3287696"/>
            <a:ext cx="371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8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66"/>
              <a:t>Netflix dataset</a:t>
            </a:r>
            <a:endParaRPr/>
          </a:p>
          <a:p>
            <a:pPr marL="990574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sz="222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Contribution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1. Formal model for privacy breaches in anonymized micro-data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2. Very general class of de-anonymization algorithms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/>
              <a:t>3. Practical analysis of the Netflix Prize dataset</a:t>
            </a:r>
            <a:endParaRPr/>
          </a:p>
          <a:p>
            <a:pPr marL="609584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/>
              <a:t>- </a:t>
            </a:r>
            <a:r>
              <a:rPr lang="en-US">
                <a:solidFill>
                  <a:srgbClr val="FF0000"/>
                </a:solidFill>
              </a:rPr>
              <a:t>Adversary who knows only a little bit about an individual subscriber can easily identify this subscriber’s record in the dataset</a:t>
            </a: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8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609600" y="164639"/>
            <a:ext cx="109728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Prior works</a:t>
            </a:r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09600" y="1124744"/>
            <a:ext cx="109728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Privacy breaches from AOL search data -&gt; user’s habits &amp; interest</a:t>
            </a:r>
            <a:endParaRPr dirty="0"/>
          </a:p>
          <a:p>
            <a:pPr marL="457189" lvl="0" indent="-28783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</a:pPr>
            <a:endParaRPr dirty="0"/>
          </a:p>
          <a:p>
            <a:pPr marL="457189" lvl="0" indent="-457189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With readily available zip code and birth day to scan insurance database, confirmed the identity using voter-registration records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altLang="ko-KR" dirty="0"/>
              <a:t>     -&gt; find </a:t>
            </a:r>
            <a:r>
              <a:rPr lang="en-US" altLang="ko-KR" dirty="0" err="1"/>
              <a:t>govenor</a:t>
            </a:r>
            <a:r>
              <a:rPr lang="en-US" altLang="ko-KR" dirty="0"/>
              <a:t> medical records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47328" y="642424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1702</Words>
  <Application>Microsoft Office PowerPoint</Application>
  <PresentationFormat>와이드스크린</PresentationFormat>
  <Paragraphs>292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Noto Sans Symbols</vt:lpstr>
      <vt:lpstr>Malgun Gothic</vt:lpstr>
      <vt:lpstr>Arial</vt:lpstr>
      <vt:lpstr>1_Office 테마</vt:lpstr>
      <vt:lpstr>Robust De-anonymization of Large Sparse Datasets</vt:lpstr>
      <vt:lpstr>Agenda</vt:lpstr>
      <vt:lpstr>Introduction</vt:lpstr>
      <vt:lpstr>Netflix Prize</vt:lpstr>
      <vt:lpstr>Motivation</vt:lpstr>
      <vt:lpstr>Motivation</vt:lpstr>
      <vt:lpstr>Motivation</vt:lpstr>
      <vt:lpstr>Contribution</vt:lpstr>
      <vt:lpstr>Prior works</vt:lpstr>
      <vt:lpstr>Adversary model</vt:lpstr>
      <vt:lpstr>Adversaries and privacy</vt:lpstr>
      <vt:lpstr>Algorithm</vt:lpstr>
      <vt:lpstr>Definitions &amp; Algorithms</vt:lpstr>
      <vt:lpstr>Similarity</vt:lpstr>
      <vt:lpstr>Sparsity</vt:lpstr>
      <vt:lpstr> </vt:lpstr>
      <vt:lpstr>Entropy</vt:lpstr>
      <vt:lpstr>Entropic de-anonymization</vt:lpstr>
      <vt:lpstr>Algorithm</vt:lpstr>
      <vt:lpstr>Algorithm 1: Scoreboard</vt:lpstr>
      <vt:lpstr>Algorithm 2: Scoreboard-RH</vt:lpstr>
      <vt:lpstr>Algorithm 2: Scoreboard-RH</vt:lpstr>
      <vt:lpstr>Analysis on Netflix Prize dataset</vt:lpstr>
      <vt:lpstr>Is record corresponding to Aux in the sample?</vt:lpstr>
      <vt:lpstr>De-anonymization with few Aux</vt:lpstr>
      <vt:lpstr>Rare movies with no date information</vt:lpstr>
      <vt:lpstr>Noise to the auxiliary information</vt:lpstr>
      <vt:lpstr>Random sampling and Sanitization 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De-anonymization of Large Sparse Datasets</dc:title>
  <dc:creator>요한</dc:creator>
  <cp:lastModifiedBy>최 요한</cp:lastModifiedBy>
  <cp:revision>6</cp:revision>
  <dcterms:modified xsi:type="dcterms:W3CDTF">2019-12-03T01:16:24Z</dcterms:modified>
</cp:coreProperties>
</file>