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32"/>
  </p:notesMasterIdLst>
  <p:handoutMasterIdLst>
    <p:handoutMasterId r:id="rId33"/>
  </p:handoutMasterIdLst>
  <p:sldIdLst>
    <p:sldId id="792" r:id="rId2"/>
    <p:sldId id="835" r:id="rId3"/>
    <p:sldId id="840" r:id="rId4"/>
    <p:sldId id="837" r:id="rId5"/>
    <p:sldId id="838" r:id="rId6"/>
    <p:sldId id="867" r:id="rId7"/>
    <p:sldId id="766" r:id="rId8"/>
    <p:sldId id="793" r:id="rId9"/>
    <p:sldId id="794" r:id="rId10"/>
    <p:sldId id="795" r:id="rId11"/>
    <p:sldId id="821" r:id="rId12"/>
    <p:sldId id="822" r:id="rId13"/>
    <p:sldId id="823" r:id="rId14"/>
    <p:sldId id="824" r:id="rId15"/>
    <p:sldId id="825" r:id="rId16"/>
    <p:sldId id="815" r:id="rId17"/>
    <p:sldId id="826" r:id="rId18"/>
    <p:sldId id="827" r:id="rId19"/>
    <p:sldId id="828" r:id="rId20"/>
    <p:sldId id="804" r:id="rId21"/>
    <p:sldId id="805" r:id="rId22"/>
    <p:sldId id="772" r:id="rId23"/>
    <p:sldId id="773" r:id="rId24"/>
    <p:sldId id="829" r:id="rId25"/>
    <p:sldId id="830" r:id="rId26"/>
    <p:sldId id="831" r:id="rId27"/>
    <p:sldId id="833" r:id="rId28"/>
    <p:sldId id="834" r:id="rId29"/>
    <p:sldId id="816" r:id="rId30"/>
    <p:sldId id="785"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3CCFF"/>
    <a:srgbClr val="9A3130"/>
    <a:srgbClr val="CC8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4021" autoAdjust="0"/>
  </p:normalViewPr>
  <p:slideViewPr>
    <p:cSldViewPr snapToGrid="0" snapToObjects="1">
      <p:cViewPr varScale="1">
        <p:scale>
          <a:sx n="109" d="100"/>
          <a:sy n="109" d="100"/>
        </p:scale>
        <p:origin x="2264" y="184"/>
      </p:cViewPr>
      <p:guideLst>
        <p:guide orient="horz" pos="2160"/>
        <p:guide pos="2880"/>
      </p:guideLst>
    </p:cSldViewPr>
  </p:slideViewPr>
  <p:notesTextViewPr>
    <p:cViewPr>
      <p:scale>
        <a:sx n="155" d="100"/>
        <a:sy n="155" d="100"/>
      </p:scale>
      <p:origin x="0" y="0"/>
    </p:cViewPr>
  </p:notesTextViewPr>
  <p:sorterViewPr>
    <p:cViewPr>
      <p:scale>
        <a:sx n="100" d="100"/>
        <a:sy n="100" d="100"/>
      </p:scale>
      <p:origin x="0" y="199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8EB1C1-4AE2-9F4F-8558-BC5F23453D7D}" type="datetimeFigureOut">
              <a:rPr lang="en-US" smtClean="0"/>
              <a:t>11/26/19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BF7D675-5132-694A-9FBB-B77FC09B8ABD}" type="slidenum">
              <a:rPr lang="en-US" smtClean="0"/>
              <a:t>‹#›</a:t>
            </a:fld>
            <a:endParaRPr lang="en-US"/>
          </a:p>
        </p:txBody>
      </p:sp>
    </p:spTree>
    <p:extLst>
      <p:ext uri="{BB962C8B-B14F-4D97-AF65-F5344CB8AC3E}">
        <p14:creationId xmlns:p14="http://schemas.microsoft.com/office/powerpoint/2010/main" val="32966047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EE8E6D6B-6553-4C3E-94FB-727C904BF9D2}" type="datetime1">
              <a:rPr lang="en-US"/>
              <a:pPr/>
              <a:t>11/26/19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E5E670B8-4A64-46B1-B8E9-186A5B19D81D}" type="slidenum">
              <a:rPr lang="en-US"/>
              <a:pPr/>
              <a:t>‹#›</a:t>
            </a:fld>
            <a:endParaRPr lang="en-US"/>
          </a:p>
        </p:txBody>
      </p:sp>
    </p:spTree>
    <p:extLst>
      <p:ext uri="{BB962C8B-B14F-4D97-AF65-F5344CB8AC3E}">
        <p14:creationId xmlns:p14="http://schemas.microsoft.com/office/powerpoint/2010/main" val="3532179761"/>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EA1218A-4B89-4C90-A4E1-C135011EED25}" type="slidenum">
              <a:rPr lang="ko-KR" altLang="en-US" smtClean="0"/>
              <a:t>1</a:t>
            </a:fld>
            <a:endParaRPr lang="ko-KR" altLang="en-US"/>
          </a:p>
        </p:txBody>
      </p:sp>
    </p:spTree>
    <p:extLst>
      <p:ext uri="{BB962C8B-B14F-4D97-AF65-F5344CB8AC3E}">
        <p14:creationId xmlns:p14="http://schemas.microsoft.com/office/powerpoint/2010/main" val="25848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What happens if a malicious adversary can cause this failure intentionally? </a:t>
            </a:r>
          </a:p>
          <a:p>
            <a:r>
              <a:rPr lang="en-US" baseline="0" dirty="0"/>
              <a:t>The rest of this talk will discuss how an adversary can fail sensors intentionally, which may cause fatal accidents like this.</a:t>
            </a:r>
            <a:endParaRPr lang="en-US" dirty="0"/>
          </a:p>
        </p:txBody>
      </p:sp>
      <p:sp>
        <p:nvSpPr>
          <p:cNvPr id="4" name="Slide Number Placeholder 3"/>
          <p:cNvSpPr>
            <a:spLocks noGrp="1"/>
          </p:cNvSpPr>
          <p:nvPr>
            <p:ph type="sldNum" sz="quarter" idx="10"/>
          </p:nvPr>
        </p:nvSpPr>
        <p:spPr/>
        <p:txBody>
          <a:bodyPr/>
          <a:lstStyle/>
          <a:p>
            <a:fld id="{B9D148AD-7C93-5045-B6A1-0133E98DAF40}" type="slidenum">
              <a:rPr lang="en-US" smtClean="0"/>
              <a:t>3</a:t>
            </a:fld>
            <a:endParaRPr lang="en-US"/>
          </a:p>
        </p:txBody>
      </p:sp>
    </p:spTree>
    <p:extLst>
      <p:ext uri="{BB962C8B-B14F-4D97-AF65-F5344CB8AC3E}">
        <p14:creationId xmlns:p14="http://schemas.microsoft.com/office/powerpoint/2010/main" val="3016479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On the other hand, </a:t>
            </a:r>
            <a:r>
              <a:rPr lang="en-US" dirty="0" err="1"/>
              <a:t>IoT</a:t>
            </a:r>
            <a:r>
              <a:rPr lang="en-US" dirty="0"/>
              <a:t> devices</a:t>
            </a:r>
            <a:r>
              <a:rPr lang="en-US" baseline="0" dirty="0"/>
              <a:t> blindly trust sensing inputs, and therefore, if we can manipulate sensing inputs, we can cause serious incidents as well. </a:t>
            </a:r>
          </a:p>
          <a:p>
            <a:r>
              <a:rPr lang="en-US" baseline="0" dirty="0"/>
              <a:t>So far, not many have been worried about sensor hackings and there is no good defense against it. </a:t>
            </a:r>
            <a:endParaRPr lang="en-US" dirty="0"/>
          </a:p>
        </p:txBody>
      </p:sp>
      <p:sp>
        <p:nvSpPr>
          <p:cNvPr id="4" name="Slide Number Placeholder 3"/>
          <p:cNvSpPr>
            <a:spLocks noGrp="1"/>
          </p:cNvSpPr>
          <p:nvPr>
            <p:ph type="sldNum" sz="quarter" idx="10"/>
          </p:nvPr>
        </p:nvSpPr>
        <p:spPr/>
        <p:txBody>
          <a:bodyPr/>
          <a:lstStyle/>
          <a:p>
            <a:fld id="{B9D148AD-7C93-5045-B6A1-0133E98DAF40}" type="slidenum">
              <a:rPr lang="en-US" smtClean="0"/>
              <a:t>4</a:t>
            </a:fld>
            <a:endParaRPr lang="en-US"/>
          </a:p>
        </p:txBody>
      </p:sp>
    </p:spTree>
    <p:extLst>
      <p:ext uri="{BB962C8B-B14F-4D97-AF65-F5344CB8AC3E}">
        <p14:creationId xmlns:p14="http://schemas.microsoft.com/office/powerpoint/2010/main" val="176477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The first attack is the spoofing attack on a legitimate channel. In the following video, you will see a heart beat sensor counting the number of heart beats for one minute. I’ll show that using a green laser pointer, you can spoof the number of heart beats. </a:t>
            </a:r>
          </a:p>
        </p:txBody>
      </p:sp>
      <p:sp>
        <p:nvSpPr>
          <p:cNvPr id="4" name="Slide Number Placeholder 3"/>
          <p:cNvSpPr>
            <a:spLocks noGrp="1"/>
          </p:cNvSpPr>
          <p:nvPr>
            <p:ph type="sldNum" sz="quarter" idx="10"/>
          </p:nvPr>
        </p:nvSpPr>
        <p:spPr/>
        <p:txBody>
          <a:bodyPr/>
          <a:lstStyle/>
          <a:p>
            <a:fld id="{B9D148AD-7C93-5045-B6A1-0133E98DAF40}" type="slidenum">
              <a:rPr lang="en-US" smtClean="0"/>
              <a:t>5</a:t>
            </a:fld>
            <a:endParaRPr lang="en-US"/>
          </a:p>
        </p:txBody>
      </p:sp>
    </p:spTree>
    <p:extLst>
      <p:ext uri="{BB962C8B-B14F-4D97-AF65-F5344CB8AC3E}">
        <p14:creationId xmlns:p14="http://schemas.microsoft.com/office/powerpoint/2010/main" val="422073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ko-KR" dirty="0"/>
          </a:p>
          <a:p>
            <a:r>
              <a:rPr lang="en-US" baseline="0" dirty="0"/>
              <a:t>The heart beat sensor is designed to detect movement on your wrist using the green laser. We simply turn the green laser pointer on and off 100 times per minute. We made it to miscalculate the number of heart beats. </a:t>
            </a:r>
          </a:p>
          <a:p>
            <a:r>
              <a:rPr lang="en-US" baseline="0" dirty="0"/>
              <a:t>Like this, if an attacker understands the mechanism behind the design of a sensor, she may spoof it easily. If this does not look serious, let’s look at the next example. </a:t>
            </a:r>
          </a:p>
          <a:p>
            <a:endParaRPr lang="en-US" dirty="0"/>
          </a:p>
        </p:txBody>
      </p:sp>
      <p:sp>
        <p:nvSpPr>
          <p:cNvPr id="4" name="Slide Number Placeholder 3"/>
          <p:cNvSpPr>
            <a:spLocks noGrp="1"/>
          </p:cNvSpPr>
          <p:nvPr>
            <p:ph type="sldNum" sz="quarter" idx="10"/>
          </p:nvPr>
        </p:nvSpPr>
        <p:spPr/>
        <p:txBody>
          <a:bodyPr/>
          <a:lstStyle/>
          <a:p>
            <a:fld id="{8DB34E21-3623-BC4B-A5A4-0491C44952D1}" type="slidenum">
              <a:rPr lang="en-US" smtClean="0"/>
              <a:t>6</a:t>
            </a:fld>
            <a:endParaRPr lang="en-US"/>
          </a:p>
        </p:txBody>
      </p:sp>
    </p:spTree>
    <p:extLst>
      <p:ext uri="{BB962C8B-B14F-4D97-AF65-F5344CB8AC3E}">
        <p14:creationId xmlns:p14="http://schemas.microsoft.com/office/powerpoint/2010/main" val="2415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Malicious</a:t>
            </a:r>
            <a:r>
              <a:rPr lang="en-US" baseline="0" dirty="0"/>
              <a:t> signal waveform can look just like the real thing.</a:t>
            </a:r>
          </a:p>
          <a:p>
            <a:r>
              <a:rPr lang="en-US" baseline="0" dirty="0"/>
              <a:t>Alternate diagram: Hayes [2008, fig 12.1]</a:t>
            </a:r>
            <a:endParaRPr lang="en-US" dirty="0"/>
          </a:p>
        </p:txBody>
      </p:sp>
      <p:sp>
        <p:nvSpPr>
          <p:cNvPr id="4" name="Slide Number Placeholder 3"/>
          <p:cNvSpPr>
            <a:spLocks noGrp="1"/>
          </p:cNvSpPr>
          <p:nvPr>
            <p:ph type="sldNum" sz="quarter" idx="10"/>
          </p:nvPr>
        </p:nvSpPr>
        <p:spPr/>
        <p:txBody>
          <a:bodyPr/>
          <a:lstStyle/>
          <a:p>
            <a:fld id="{DB5B7375-901E-3740-A4E3-24CC368A5162}" type="slidenum">
              <a:rPr lang="en-US" smtClean="0"/>
              <a:pPr/>
              <a:t>22</a:t>
            </a:fld>
            <a:endParaRPr lang="en-US"/>
          </a:p>
        </p:txBody>
      </p:sp>
    </p:spTree>
    <p:extLst>
      <p:ext uri="{BB962C8B-B14F-4D97-AF65-F5344CB8AC3E}">
        <p14:creationId xmlns:p14="http://schemas.microsoft.com/office/powerpoint/2010/main" val="2579514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a:t>Click to edit Master subtitle style</a:t>
            </a:r>
          </a:p>
        </p:txBody>
      </p:sp>
      <p:sp>
        <p:nvSpPr>
          <p:cNvPr id="4" name="Date Placeholder 3"/>
          <p:cNvSpPr>
            <a:spLocks noGrp="1"/>
          </p:cNvSpPr>
          <p:nvPr>
            <p:ph type="dt" sz="half" idx="10"/>
          </p:nvPr>
        </p:nvSpPr>
        <p:spPr>
          <a:xfrm>
            <a:off x="457200" y="6476999"/>
            <a:ext cx="2133600" cy="274320"/>
          </a:xfrm>
          <a:prstGeom prst="rect">
            <a:avLst/>
          </a:prstGeom>
        </p:spPr>
        <p:txBody>
          <a:bodyPr/>
          <a:lstStyle/>
          <a:p>
            <a:fld id="{70FBF182-2E2D-8841-99EC-F2A8E89DBDEC}" type="datetime1">
              <a:rPr lang="en-US" smtClean="0"/>
              <a:t>11/26/19</a:t>
            </a:fld>
            <a:endParaRPr lang="en-US"/>
          </a:p>
        </p:txBody>
      </p:sp>
      <p:sp>
        <p:nvSpPr>
          <p:cNvPr id="5" name="Footer Placeholder 4"/>
          <p:cNvSpPr>
            <a:spLocks noGrp="1"/>
          </p:cNvSpPr>
          <p:nvPr>
            <p:ph type="ftr" sz="quarter" idx="11"/>
          </p:nvPr>
        </p:nvSpPr>
        <p:spPr/>
        <p:txBody>
          <a:bodyPr/>
          <a:lstStyle/>
          <a:p>
            <a:r>
              <a:rPr lang="en-US"/>
              <a:t>109         Seoul National University</a:t>
            </a:r>
          </a:p>
        </p:txBody>
      </p:sp>
      <p:sp>
        <p:nvSpPr>
          <p:cNvPr id="6" name="Slide Number Placeholder 5"/>
          <p:cNvSpPr>
            <a:spLocks noGrp="1"/>
          </p:cNvSpPr>
          <p:nvPr>
            <p:ph type="sldNum" sz="quarter" idx="12"/>
          </p:nvPr>
        </p:nvSpPr>
        <p:spPr/>
        <p:txBody>
          <a:bodyPr/>
          <a:lstStyle/>
          <a:p>
            <a:pPr algn="r" eaLnBrk="1" latinLnBrk="0" hangingPunct="1"/>
            <a:fld id="{8C592886-E571-45D5-8B56-343DC94F8FA6}" type="slidenum">
              <a:rPr kumimoji="0" lang="en-US" smtClean="0"/>
              <a:pPr algn="r" eaLnBrk="1" latinLnBrk="0" hangingPunct="1"/>
              <a:t>‹#›</a:t>
            </a:fld>
            <a:endParaRPr kumimoji="0" lang="en-US" dirty="0">
              <a:solidFill>
                <a:schemeClr val="tx2">
                  <a:shade val="90000"/>
                </a:scheme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76999"/>
            <a:ext cx="2133600" cy="274320"/>
          </a:xfrm>
          <a:prstGeom prst="rect">
            <a:avLst/>
          </a:prstGeom>
        </p:spPr>
        <p:txBody>
          <a:bodyPr/>
          <a:lstStyle/>
          <a:p>
            <a:fld id="{024ACE95-A07D-314A-870C-5A1918006E59}" type="datetime1">
              <a:rPr lang="en-US" smtClean="0"/>
              <a:t>11/26/19</a:t>
            </a:fld>
            <a:endParaRPr lang="en-US"/>
          </a:p>
        </p:txBody>
      </p:sp>
      <p:sp>
        <p:nvSpPr>
          <p:cNvPr id="5" name="Footer Placeholder 4"/>
          <p:cNvSpPr>
            <a:spLocks noGrp="1"/>
          </p:cNvSpPr>
          <p:nvPr>
            <p:ph type="ftr" sz="quarter" idx="11"/>
          </p:nvPr>
        </p:nvSpPr>
        <p:spPr/>
        <p:txBody>
          <a:bodyPr/>
          <a:lstStyle/>
          <a:p>
            <a:r>
              <a:rPr lang="en-US"/>
              <a:t>109         Seoul National University</a:t>
            </a:r>
          </a:p>
        </p:txBody>
      </p:sp>
      <p:sp>
        <p:nvSpPr>
          <p:cNvPr id="6" name="Slide Number Placeholder 5"/>
          <p:cNvSpPr>
            <a:spLocks noGrp="1"/>
          </p:cNvSpPr>
          <p:nvPr>
            <p:ph type="sldNum" sz="quarter" idx="12"/>
          </p:nvPr>
        </p:nvSpPr>
        <p:spPr/>
        <p:txBody>
          <a:bodyPr/>
          <a:lstStyle/>
          <a:p>
            <a:fld id="{102E186C-5BD7-4283-A7D0-75D2C7601A9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76999"/>
            <a:ext cx="2133600" cy="274320"/>
          </a:xfrm>
          <a:prstGeom prst="rect">
            <a:avLst/>
          </a:prstGeom>
        </p:spPr>
        <p:txBody>
          <a:bodyPr/>
          <a:lstStyle/>
          <a:p>
            <a:fld id="{C3035423-D177-2440-A909-F5C413805C47}" type="datetime1">
              <a:rPr lang="en-US" smtClean="0"/>
              <a:t>11/26/19</a:t>
            </a:fld>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a:t>109         Seoul National University</a:t>
            </a:r>
          </a:p>
        </p:txBody>
      </p:sp>
      <p:sp>
        <p:nvSpPr>
          <p:cNvPr id="6" name="Slide Number Placeholder 5"/>
          <p:cNvSpPr>
            <a:spLocks noGrp="1"/>
          </p:cNvSpPr>
          <p:nvPr>
            <p:ph type="sldNum" sz="quarter" idx="12"/>
          </p:nvPr>
        </p:nvSpPr>
        <p:spPr/>
        <p:txBody>
          <a:bodyPr/>
          <a:lstStyle/>
          <a:p>
            <a:fld id="{B5A79483-FFA7-4896-AF5B-4EEB69417A6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76999"/>
            <a:ext cx="2133600" cy="274320"/>
          </a:xfrm>
          <a:prstGeom prst="rect">
            <a:avLst/>
          </a:prstGeom>
        </p:spPr>
        <p:txBody>
          <a:bodyPr/>
          <a:lstStyle/>
          <a:p>
            <a:fld id="{BBC80096-9FF6-F64D-9B69-BD6F49D55C61}" type="datetime1">
              <a:rPr lang="en-US" smtClean="0"/>
              <a:t>11/26/19</a:t>
            </a:fld>
            <a:endParaRPr lang="en-US"/>
          </a:p>
        </p:txBody>
      </p:sp>
      <p:sp>
        <p:nvSpPr>
          <p:cNvPr id="5" name="Footer Placeholder 4"/>
          <p:cNvSpPr>
            <a:spLocks noGrp="1"/>
          </p:cNvSpPr>
          <p:nvPr>
            <p:ph type="ftr" sz="quarter" idx="11"/>
          </p:nvPr>
        </p:nvSpPr>
        <p:spPr/>
        <p:txBody>
          <a:bodyPr/>
          <a:lstStyle/>
          <a:p>
            <a:r>
              <a:rPr lang="en-US"/>
              <a:t>109         Seoul National University</a:t>
            </a:r>
          </a:p>
        </p:txBody>
      </p:sp>
      <p:sp>
        <p:nvSpPr>
          <p:cNvPr id="6" name="Slide Number Placeholder 5"/>
          <p:cNvSpPr>
            <a:spLocks noGrp="1"/>
          </p:cNvSpPr>
          <p:nvPr>
            <p:ph type="sldNum" sz="quarter" idx="12"/>
          </p:nvPr>
        </p:nvSpPr>
        <p:spPr/>
        <p:txBody>
          <a:bodyPr/>
          <a:lstStyle/>
          <a:p>
            <a:fld id="{59DED6A1-76E0-4447-BCBE-084AF169C88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57200" y="6476999"/>
            <a:ext cx="2133600" cy="274320"/>
          </a:xfrm>
          <a:prstGeom prst="rect">
            <a:avLst/>
          </a:prstGeom>
        </p:spPr>
        <p:txBody>
          <a:bodyPr/>
          <a:lstStyle/>
          <a:p>
            <a:fld id="{E4202DF0-30D3-274D-848F-FD650871C269}" type="datetime1">
              <a:rPr lang="en-US" smtClean="0"/>
              <a:t>11/26/19</a:t>
            </a:fld>
            <a:endParaRPr lang="en-US"/>
          </a:p>
        </p:txBody>
      </p:sp>
      <p:sp>
        <p:nvSpPr>
          <p:cNvPr id="5" name="Footer Placeholder 4"/>
          <p:cNvSpPr>
            <a:spLocks noGrp="1"/>
          </p:cNvSpPr>
          <p:nvPr>
            <p:ph type="ftr" sz="quarter" idx="11"/>
          </p:nvPr>
        </p:nvSpPr>
        <p:spPr/>
        <p:txBody>
          <a:bodyPr/>
          <a:lstStyle/>
          <a:p>
            <a:r>
              <a:rPr lang="en-US"/>
              <a:t>109         Seoul National University</a:t>
            </a:r>
          </a:p>
        </p:txBody>
      </p:sp>
      <p:sp>
        <p:nvSpPr>
          <p:cNvPr id="6" name="Slide Number Placeholder 5"/>
          <p:cNvSpPr>
            <a:spLocks noGrp="1"/>
          </p:cNvSpPr>
          <p:nvPr>
            <p:ph type="sldNum" sz="quarter" idx="12"/>
          </p:nvPr>
        </p:nvSpPr>
        <p:spPr/>
        <p:txBody>
          <a:bodyPr/>
          <a:lstStyle/>
          <a:p>
            <a:fld id="{9242D937-C5EA-4950-AEA5-212363E0B7D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76999"/>
            <a:ext cx="2133600" cy="274320"/>
          </a:xfrm>
          <a:prstGeom prst="rect">
            <a:avLst/>
          </a:prstGeom>
        </p:spPr>
        <p:txBody>
          <a:bodyPr/>
          <a:lstStyle/>
          <a:p>
            <a:fld id="{CB3E9C47-9130-4341-B461-4245C686BE40}" type="datetime1">
              <a:rPr lang="en-US" smtClean="0"/>
              <a:t>11/26/19</a:t>
            </a:fld>
            <a:endParaRPr lang="en-US"/>
          </a:p>
        </p:txBody>
      </p:sp>
      <p:sp>
        <p:nvSpPr>
          <p:cNvPr id="6" name="Footer Placeholder 5"/>
          <p:cNvSpPr>
            <a:spLocks noGrp="1"/>
          </p:cNvSpPr>
          <p:nvPr>
            <p:ph type="ftr" sz="quarter" idx="11"/>
          </p:nvPr>
        </p:nvSpPr>
        <p:spPr/>
        <p:txBody>
          <a:bodyPr/>
          <a:lstStyle/>
          <a:p>
            <a:r>
              <a:rPr lang="en-US"/>
              <a:t>109         Seoul National University</a:t>
            </a:r>
          </a:p>
        </p:txBody>
      </p:sp>
      <p:sp>
        <p:nvSpPr>
          <p:cNvPr id="7" name="Slide Number Placeholder 6"/>
          <p:cNvSpPr>
            <a:spLocks noGrp="1"/>
          </p:cNvSpPr>
          <p:nvPr>
            <p:ph type="sldNum" sz="quarter" idx="12"/>
          </p:nvPr>
        </p:nvSpPr>
        <p:spPr/>
        <p:txBody>
          <a:bodyPr/>
          <a:lstStyle/>
          <a:p>
            <a:fld id="{30BB9D8D-29F9-4830-A3D8-69D38B519B9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57200" y="6476999"/>
            <a:ext cx="2133600" cy="274320"/>
          </a:xfrm>
          <a:prstGeom prst="rect">
            <a:avLst/>
          </a:prstGeom>
        </p:spPr>
        <p:txBody>
          <a:bodyPr/>
          <a:lstStyle/>
          <a:p>
            <a:fld id="{F83BADA9-BE0C-E042-9FB1-BFAF5267F8C6}" type="datetime1">
              <a:rPr lang="en-US" smtClean="0"/>
              <a:t>11/26/19</a:t>
            </a:fld>
            <a:endParaRPr lang="en-US"/>
          </a:p>
        </p:txBody>
      </p:sp>
      <p:sp>
        <p:nvSpPr>
          <p:cNvPr id="8" name="Footer Placeholder 7"/>
          <p:cNvSpPr>
            <a:spLocks noGrp="1"/>
          </p:cNvSpPr>
          <p:nvPr>
            <p:ph type="ftr" sz="quarter" idx="11"/>
          </p:nvPr>
        </p:nvSpPr>
        <p:spPr/>
        <p:txBody>
          <a:bodyPr/>
          <a:lstStyle/>
          <a:p>
            <a:r>
              <a:rPr lang="en-US"/>
              <a:t>109         Seoul National University</a:t>
            </a:r>
          </a:p>
        </p:txBody>
      </p:sp>
      <p:sp>
        <p:nvSpPr>
          <p:cNvPr id="9" name="Slide Number Placeholder 8"/>
          <p:cNvSpPr>
            <a:spLocks noGrp="1"/>
          </p:cNvSpPr>
          <p:nvPr>
            <p:ph type="sldNum" sz="quarter" idx="12"/>
          </p:nvPr>
        </p:nvSpPr>
        <p:spPr/>
        <p:txBody>
          <a:bodyPr/>
          <a:lstStyle/>
          <a:p>
            <a:fld id="{F9DA3DCE-9D1C-47E4-956F-5F70B23BF8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457200" y="6476999"/>
            <a:ext cx="2133600" cy="274320"/>
          </a:xfrm>
          <a:prstGeom prst="rect">
            <a:avLst/>
          </a:prstGeom>
        </p:spPr>
        <p:txBody>
          <a:bodyPr/>
          <a:lstStyle/>
          <a:p>
            <a:fld id="{463E5891-7B8A-BD48-AF7E-B71F4BE78B4D}" type="datetime1">
              <a:rPr lang="en-US" smtClean="0"/>
              <a:t>11/26/19</a:t>
            </a:fld>
            <a:endParaRPr lang="en-US"/>
          </a:p>
        </p:txBody>
      </p:sp>
      <p:sp>
        <p:nvSpPr>
          <p:cNvPr id="4" name="Footer Placeholder 3"/>
          <p:cNvSpPr>
            <a:spLocks noGrp="1"/>
          </p:cNvSpPr>
          <p:nvPr>
            <p:ph type="ftr" sz="quarter" idx="11"/>
          </p:nvPr>
        </p:nvSpPr>
        <p:spPr/>
        <p:txBody>
          <a:bodyPr/>
          <a:lstStyle/>
          <a:p>
            <a:r>
              <a:rPr lang="en-US"/>
              <a:t>109         Seoul National University</a:t>
            </a:r>
          </a:p>
        </p:txBody>
      </p:sp>
      <p:sp>
        <p:nvSpPr>
          <p:cNvPr id="5" name="Slide Number Placeholder 4"/>
          <p:cNvSpPr>
            <a:spLocks noGrp="1"/>
          </p:cNvSpPr>
          <p:nvPr>
            <p:ph type="sldNum" sz="quarter" idx="12"/>
          </p:nvPr>
        </p:nvSpPr>
        <p:spPr/>
        <p:txBody>
          <a:bodyPr/>
          <a:lstStyle/>
          <a:p>
            <a:fld id="{AE1B6A65-EB64-48C3-B4E0-10647835395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76999"/>
            <a:ext cx="2133600" cy="274320"/>
          </a:xfrm>
          <a:prstGeom prst="rect">
            <a:avLst/>
          </a:prstGeom>
        </p:spPr>
        <p:txBody>
          <a:bodyPr/>
          <a:lstStyle/>
          <a:p>
            <a:fld id="{C77FB0A2-3911-4049-8DB9-4D7411DEC466}" type="datetime1">
              <a:rPr lang="en-US" smtClean="0"/>
              <a:t>11/26/19</a:t>
            </a:fld>
            <a:endParaRPr lang="en-US"/>
          </a:p>
        </p:txBody>
      </p:sp>
      <p:sp>
        <p:nvSpPr>
          <p:cNvPr id="3" name="Footer Placeholder 2"/>
          <p:cNvSpPr>
            <a:spLocks noGrp="1"/>
          </p:cNvSpPr>
          <p:nvPr>
            <p:ph type="ftr" sz="quarter" idx="11"/>
          </p:nvPr>
        </p:nvSpPr>
        <p:spPr/>
        <p:txBody>
          <a:bodyPr/>
          <a:lstStyle/>
          <a:p>
            <a:r>
              <a:rPr lang="en-US"/>
              <a:t>109         Seoul National University</a:t>
            </a:r>
          </a:p>
        </p:txBody>
      </p:sp>
      <p:sp>
        <p:nvSpPr>
          <p:cNvPr id="4" name="Slide Number Placeholder 3"/>
          <p:cNvSpPr>
            <a:spLocks noGrp="1"/>
          </p:cNvSpPr>
          <p:nvPr>
            <p:ph type="sldNum" sz="quarter" idx="12"/>
          </p:nvPr>
        </p:nvSpPr>
        <p:spPr/>
        <p:txBody>
          <a:bodyPr/>
          <a:lstStyle/>
          <a:p>
            <a:fld id="{B88657AD-9A1F-4661-9605-1647890D39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76999"/>
            <a:ext cx="2133600" cy="274320"/>
          </a:xfrm>
          <a:prstGeom prst="rect">
            <a:avLst/>
          </a:prstGeom>
        </p:spPr>
        <p:txBody>
          <a:bodyPr/>
          <a:lstStyle/>
          <a:p>
            <a:fld id="{07982875-1C91-A048-B01A-2B9E53F9A879}" type="datetime1">
              <a:rPr lang="en-US" smtClean="0"/>
              <a:t>11/26/19</a:t>
            </a:fld>
            <a:endParaRPr lang="en-US"/>
          </a:p>
        </p:txBody>
      </p:sp>
      <p:sp>
        <p:nvSpPr>
          <p:cNvPr id="6" name="Footer Placeholder 5"/>
          <p:cNvSpPr>
            <a:spLocks noGrp="1"/>
          </p:cNvSpPr>
          <p:nvPr>
            <p:ph type="ftr" sz="quarter" idx="11"/>
          </p:nvPr>
        </p:nvSpPr>
        <p:spPr/>
        <p:txBody>
          <a:bodyPr/>
          <a:lstStyle/>
          <a:p>
            <a:r>
              <a:rPr lang="en-US"/>
              <a:t>109         Seoul National University</a:t>
            </a:r>
          </a:p>
        </p:txBody>
      </p:sp>
      <p:sp>
        <p:nvSpPr>
          <p:cNvPr id="7" name="Slide Number Placeholder 6"/>
          <p:cNvSpPr>
            <a:spLocks noGrp="1"/>
          </p:cNvSpPr>
          <p:nvPr>
            <p:ph type="sldNum" sz="quarter" idx="12"/>
          </p:nvPr>
        </p:nvSpPr>
        <p:spPr/>
        <p:txBody>
          <a:bodyPr/>
          <a:lstStyle/>
          <a:p>
            <a:fld id="{0624B49B-8D33-4402-9096-A266EE199797}"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a:prstGeom prst="rect">
            <a:avLst/>
          </a:prstGeom>
        </p:spPr>
        <p:txBody>
          <a:bodyPr/>
          <a:lstStyle/>
          <a:p>
            <a:fld id="{25D914BB-7716-F142-BF84-5A006374770F}" type="datetime1">
              <a:rPr lang="en-US" smtClean="0"/>
              <a:t>11/26/19</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a:t>109         Seoul National University</a:t>
            </a:r>
          </a:p>
        </p:txBody>
      </p:sp>
      <p:sp>
        <p:nvSpPr>
          <p:cNvPr id="7" name="Slide Number Placeholder 6"/>
          <p:cNvSpPr>
            <a:spLocks noGrp="1"/>
          </p:cNvSpPr>
          <p:nvPr>
            <p:ph type="sldNum" sz="quarter" idx="12"/>
          </p:nvPr>
        </p:nvSpPr>
        <p:spPr>
          <a:xfrm>
            <a:off x="8339328" y="1170432"/>
            <a:ext cx="733864" cy="201168"/>
          </a:xfrm>
        </p:spPr>
        <p:txBody>
          <a:bodyPr/>
          <a:lstStyle/>
          <a:p>
            <a:fld id="{88B1B620-516A-43C5-8811-E694A2EEC0D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r>
              <a:rPr lang="en-US"/>
              <a:t>109         Seoul National University</a:t>
            </a: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41503A50-757F-4640-ABC3-C20DD69B9B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yssec.kaist.ac.kr/~yongdaek" TargetMode="External"/><Relationship Id="rId2" Type="http://schemas.openxmlformats.org/officeDocument/2006/relationships/hyperlink" Target="mailto:yongdaek@kaist.ac.kr" TargetMode="External"/><Relationship Id="rId1" Type="http://schemas.openxmlformats.org/officeDocument/2006/relationships/slideLayout" Target="../slideLayouts/slideLayout2.xml"/><Relationship Id="rId5" Type="http://schemas.openxmlformats.org/officeDocument/2006/relationships/hyperlink" Target="https://twitter.com/yongdaek" TargetMode="External"/><Relationship Id="rId4" Type="http://schemas.openxmlformats.org/officeDocument/2006/relationships/hyperlink" Target="http://www.facebook.com/y0ngdae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__.doc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609601" y="575645"/>
            <a:ext cx="8077200" cy="1673352"/>
          </a:xfrm>
        </p:spPr>
        <p:txBody>
          <a:bodyPr>
            <a:normAutofit fontScale="90000"/>
          </a:bodyPr>
          <a:lstStyle/>
          <a:p>
            <a:r>
              <a:rPr lang="en-US" altLang="ko-KR" sz="5400" dirty="0"/>
              <a:t>Ghost Talk: Mitigating EMI Signal Injection Attacks against Analog Sensors</a:t>
            </a:r>
            <a:endParaRPr lang="ko-KR" altLang="en-US" sz="5400" dirty="0"/>
          </a:p>
        </p:txBody>
      </p:sp>
      <p:sp>
        <p:nvSpPr>
          <p:cNvPr id="3" name="부제목 2"/>
          <p:cNvSpPr>
            <a:spLocks noGrp="1"/>
          </p:cNvSpPr>
          <p:nvPr>
            <p:ph type="subTitle" idx="1"/>
          </p:nvPr>
        </p:nvSpPr>
        <p:spPr>
          <a:xfrm>
            <a:off x="702988" y="3210968"/>
            <a:ext cx="6858000" cy="1655762"/>
          </a:xfrm>
        </p:spPr>
        <p:txBody>
          <a:bodyPr>
            <a:normAutofit/>
          </a:bodyPr>
          <a:lstStyle/>
          <a:p>
            <a:r>
              <a:rPr lang="en-US" altLang="ko-KR" dirty="0"/>
              <a:t>Denis Foo </a:t>
            </a:r>
            <a:r>
              <a:rPr lang="en-US" altLang="ko-KR" dirty="0" err="1"/>
              <a:t>Kune</a:t>
            </a:r>
            <a:r>
              <a:rPr lang="en-US" altLang="ko-KR" dirty="0"/>
              <a:t>, John </a:t>
            </a:r>
            <a:r>
              <a:rPr lang="en-US" altLang="ko-KR" dirty="0" err="1"/>
              <a:t>Backes</a:t>
            </a:r>
            <a:r>
              <a:rPr lang="en-US" altLang="ko-KR" dirty="0"/>
              <a:t>, Shane S. Clark, Daniel Kramer, Matthew Reynolds, Kevin Fu, </a:t>
            </a:r>
            <a:r>
              <a:rPr lang="en-US" altLang="ko-KR" dirty="0" err="1"/>
              <a:t>Yongdae</a:t>
            </a:r>
            <a:r>
              <a:rPr lang="en-US" altLang="ko-KR" dirty="0"/>
              <a:t> Kim, and </a:t>
            </a:r>
            <a:r>
              <a:rPr lang="en-US" altLang="ko-KR" dirty="0" err="1"/>
              <a:t>Wenyuan</a:t>
            </a:r>
            <a:r>
              <a:rPr lang="en-US" altLang="ko-KR" dirty="0"/>
              <a:t> </a:t>
            </a:r>
            <a:r>
              <a:rPr lang="en-US" altLang="ko-KR" dirty="0" err="1"/>
              <a:t>Xu</a:t>
            </a:r>
            <a:endParaRPr lang="en-US" altLang="ko-KR" dirty="0"/>
          </a:p>
          <a:p>
            <a:endParaRPr lang="en-US" altLang="ko-KR" dirty="0"/>
          </a:p>
          <a:p>
            <a:r>
              <a:rPr lang="en-US" altLang="ko-KR" dirty="0"/>
              <a:t>IEEE Symposium on Security and Privacy 2013</a:t>
            </a:r>
            <a:endParaRPr lang="ko-KR" altLang="en-US" dirty="0"/>
          </a:p>
        </p:txBody>
      </p:sp>
    </p:spTree>
    <p:extLst>
      <p:ext uri="{BB962C8B-B14F-4D97-AF65-F5344CB8AC3E}">
        <p14:creationId xmlns:p14="http://schemas.microsoft.com/office/powerpoint/2010/main" val="77211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Between Sensor and Amp?</a:t>
            </a:r>
          </a:p>
        </p:txBody>
      </p:sp>
      <p:sp>
        <p:nvSpPr>
          <p:cNvPr id="4" name="Slide Number Placeholder 3"/>
          <p:cNvSpPr>
            <a:spLocks noGrp="1"/>
          </p:cNvSpPr>
          <p:nvPr>
            <p:ph type="sldNum" sz="quarter" idx="12"/>
          </p:nvPr>
        </p:nvSpPr>
        <p:spPr/>
        <p:txBody>
          <a:bodyPr/>
          <a:lstStyle/>
          <a:p>
            <a:fld id="{59DED6A1-76E0-4447-BCBE-084AF169C88E}" type="slidenum">
              <a:rPr lang="en-US" smtClean="0"/>
              <a:pPr/>
              <a:t>10</a:t>
            </a:fld>
            <a:endParaRPr lang="en-US"/>
          </a:p>
        </p:txBody>
      </p:sp>
      <p:grpSp>
        <p:nvGrpSpPr>
          <p:cNvPr id="5" name="그룹 3"/>
          <p:cNvGrpSpPr/>
          <p:nvPr/>
        </p:nvGrpSpPr>
        <p:grpSpPr>
          <a:xfrm>
            <a:off x="132128" y="998572"/>
            <a:ext cx="8383833" cy="3926006"/>
            <a:chOff x="-22798" y="961638"/>
            <a:chExt cx="11588729" cy="5426804"/>
          </a:xfrm>
        </p:grpSpPr>
        <p:grpSp>
          <p:nvGrpSpPr>
            <p:cNvPr id="6" name="그룹 4"/>
            <p:cNvGrpSpPr/>
            <p:nvPr/>
          </p:nvGrpSpPr>
          <p:grpSpPr>
            <a:xfrm>
              <a:off x="2345731" y="2251076"/>
              <a:ext cx="9220200" cy="1101964"/>
              <a:chOff x="838200" y="2984647"/>
              <a:chExt cx="9220200" cy="1101964"/>
            </a:xfrm>
          </p:grpSpPr>
          <p:sp>
            <p:nvSpPr>
              <p:cNvPr id="15" name="순서도: 수행의 시작/종료 15"/>
              <p:cNvSpPr/>
              <p:nvPr/>
            </p:nvSpPr>
            <p:spPr>
              <a:xfrm>
                <a:off x="838200" y="2990336"/>
                <a:ext cx="2091357" cy="1096273"/>
              </a:xfrm>
              <a:prstGeom prst="flowChartTerminator">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2400" dirty="0"/>
                  <a:t>Analog Sensor</a:t>
                </a:r>
              </a:p>
            </p:txBody>
          </p:sp>
          <p:sp>
            <p:nvSpPr>
              <p:cNvPr id="16" name="이등변 삼각형 16"/>
              <p:cNvSpPr/>
              <p:nvPr/>
            </p:nvSpPr>
            <p:spPr>
              <a:xfrm rot="5400000">
                <a:off x="3822289" y="3065941"/>
                <a:ext cx="1096273" cy="945063"/>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오각형 17"/>
              <p:cNvSpPr/>
              <p:nvPr/>
            </p:nvSpPr>
            <p:spPr>
              <a:xfrm rot="10800000">
                <a:off x="5319814" y="2984647"/>
                <a:ext cx="1615204" cy="1101962"/>
              </a:xfrm>
              <a:prstGeom prst="homePlat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AS</a:t>
                </a:r>
                <a:endParaRPr lang="ko-KR" altLang="en-US" dirty="0"/>
              </a:p>
            </p:txBody>
          </p:sp>
          <p:sp>
            <p:nvSpPr>
              <p:cNvPr id="18" name="직사각형 18"/>
              <p:cNvSpPr/>
              <p:nvPr/>
            </p:nvSpPr>
            <p:spPr>
              <a:xfrm>
                <a:off x="7722226" y="2990336"/>
                <a:ext cx="2336174" cy="10962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chemeClr val="tx1"/>
                    </a:solidFill>
                  </a:rPr>
                  <a:t>Micro-</a:t>
                </a:r>
                <a:br>
                  <a:rPr lang="en-US" altLang="ko-KR" sz="2400" dirty="0">
                    <a:solidFill>
                      <a:schemeClr val="tx1"/>
                    </a:solidFill>
                  </a:rPr>
                </a:br>
                <a:r>
                  <a:rPr lang="en-US" altLang="ko-KR" sz="2400" dirty="0">
                    <a:solidFill>
                      <a:schemeClr val="tx1"/>
                    </a:solidFill>
                  </a:rPr>
                  <a:t>processor</a:t>
                </a:r>
                <a:endParaRPr lang="ko-KR" altLang="en-US" dirty="0">
                  <a:solidFill>
                    <a:schemeClr val="tx1"/>
                  </a:solidFill>
                </a:endParaRPr>
              </a:p>
            </p:txBody>
          </p:sp>
          <p:cxnSp>
            <p:nvCxnSpPr>
              <p:cNvPr id="19" name="직선 연결선 19"/>
              <p:cNvCxnSpPr>
                <a:stCxn id="15" idx="3"/>
              </p:cNvCxnSpPr>
              <p:nvPr/>
            </p:nvCxnSpPr>
            <p:spPr>
              <a:xfrm flipV="1">
                <a:off x="2929557" y="3535627"/>
                <a:ext cx="968337" cy="28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직선 연결선 20"/>
              <p:cNvCxnSpPr>
                <a:stCxn id="16" idx="0"/>
                <a:endCxn id="17" idx="3"/>
              </p:cNvCxnSpPr>
              <p:nvPr/>
            </p:nvCxnSpPr>
            <p:spPr>
              <a:xfrm flipV="1">
                <a:off x="4842957" y="3535628"/>
                <a:ext cx="476857" cy="28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직선 연결선 21"/>
              <p:cNvCxnSpPr>
                <a:stCxn id="17" idx="1"/>
                <a:endCxn id="18" idx="1"/>
              </p:cNvCxnSpPr>
              <p:nvPr/>
            </p:nvCxnSpPr>
            <p:spPr>
              <a:xfrm>
                <a:off x="6935018" y="3535628"/>
                <a:ext cx="787208" cy="28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52251" y="3327516"/>
                <a:ext cx="1166060" cy="510517"/>
              </a:xfrm>
              <a:prstGeom prst="rect">
                <a:avLst/>
              </a:prstGeom>
              <a:noFill/>
            </p:spPr>
            <p:txBody>
              <a:bodyPr wrap="square" rtlCol="0">
                <a:spAutoFit/>
              </a:bodyPr>
              <a:lstStyle/>
              <a:p>
                <a:r>
                  <a:rPr lang="en-US" altLang="ko-KR" dirty="0"/>
                  <a:t>AMP</a:t>
                </a:r>
                <a:endParaRPr lang="ko-KR" altLang="en-US" sz="2400" dirty="0"/>
              </a:p>
            </p:txBody>
          </p:sp>
          <p:sp>
            <p:nvSpPr>
              <p:cNvPr id="23" name="TextBox 22"/>
              <p:cNvSpPr txBox="1"/>
              <p:nvPr/>
            </p:nvSpPr>
            <p:spPr>
              <a:xfrm>
                <a:off x="5661591" y="3307639"/>
                <a:ext cx="1336818" cy="638146"/>
              </a:xfrm>
              <a:prstGeom prst="rect">
                <a:avLst/>
              </a:prstGeom>
              <a:noFill/>
            </p:spPr>
            <p:txBody>
              <a:bodyPr wrap="square" rtlCol="0">
                <a:spAutoFit/>
              </a:bodyPr>
              <a:lstStyle/>
              <a:p>
                <a:r>
                  <a:rPr lang="en-US" altLang="ko-KR" sz="2400" dirty="0"/>
                  <a:t>ADC</a:t>
                </a:r>
                <a:endParaRPr lang="ko-KR" altLang="en-US" sz="2400" dirty="0"/>
              </a:p>
            </p:txBody>
          </p:sp>
        </p:grpSp>
        <p:cxnSp>
          <p:nvCxnSpPr>
            <p:cNvPr id="7" name="직선 연결선 5"/>
            <p:cNvCxnSpPr/>
            <p:nvPr/>
          </p:nvCxnSpPr>
          <p:spPr>
            <a:xfrm flipV="1">
              <a:off x="1337280" y="2251076"/>
              <a:ext cx="485424" cy="34287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직선 연결선 6"/>
            <p:cNvCxnSpPr/>
            <p:nvPr/>
          </p:nvCxnSpPr>
          <p:spPr>
            <a:xfrm>
              <a:off x="1339423" y="3010169"/>
              <a:ext cx="511508" cy="265286"/>
            </a:xfrm>
            <a:prstGeom prst="line">
              <a:avLst/>
            </a:prstGeom>
            <a:ln w="38100"/>
          </p:spPr>
          <p:style>
            <a:lnRef idx="3">
              <a:schemeClr val="dk1"/>
            </a:lnRef>
            <a:fillRef idx="0">
              <a:schemeClr val="dk1"/>
            </a:fillRef>
            <a:effectRef idx="2">
              <a:schemeClr val="dk1"/>
            </a:effectRef>
            <a:fontRef idx="minor">
              <a:schemeClr val="tx1"/>
            </a:fontRef>
          </p:style>
        </p:cxnSp>
        <p:cxnSp>
          <p:nvCxnSpPr>
            <p:cNvPr id="9" name="직선 연결선 7"/>
            <p:cNvCxnSpPr/>
            <p:nvPr/>
          </p:nvCxnSpPr>
          <p:spPr>
            <a:xfrm>
              <a:off x="1338859" y="2802057"/>
              <a:ext cx="563605" cy="0"/>
            </a:xfrm>
            <a:prstGeom prst="line">
              <a:avLst/>
            </a:prstGeom>
            <a:ln w="38100"/>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22798" y="2251074"/>
              <a:ext cx="1744744" cy="830996"/>
            </a:xfrm>
            <a:prstGeom prst="rect">
              <a:avLst/>
            </a:prstGeom>
            <a:noFill/>
          </p:spPr>
          <p:txBody>
            <a:bodyPr wrap="square" rtlCol="0">
              <a:spAutoFit/>
            </a:bodyPr>
            <a:lstStyle/>
            <a:p>
              <a:r>
                <a:rPr lang="en-US" altLang="ko-KR" sz="2400" dirty="0"/>
                <a:t>Sensor</a:t>
              </a:r>
            </a:p>
            <a:p>
              <a:r>
                <a:rPr lang="en-US" altLang="ko-KR" sz="2400" dirty="0"/>
                <a:t>Input</a:t>
              </a:r>
              <a:endParaRPr lang="ko-KR" altLang="en-US" sz="2400" dirty="0"/>
            </a:p>
          </p:txBody>
        </p:sp>
        <p:sp>
          <p:nvSpPr>
            <p:cNvPr id="11" name="왼쪽 대괄호 9"/>
            <p:cNvSpPr/>
            <p:nvPr/>
          </p:nvSpPr>
          <p:spPr>
            <a:xfrm>
              <a:off x="4729954" y="961638"/>
              <a:ext cx="388314" cy="5426804"/>
            </a:xfrm>
            <a:prstGeom prst="leftBracket">
              <a:avLst/>
            </a:prstGeom>
            <a:ln w="38100">
              <a:solidFill>
                <a:schemeClr val="tx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2" name="왼쪽 대괄호 11"/>
            <p:cNvSpPr/>
            <p:nvPr/>
          </p:nvSpPr>
          <p:spPr>
            <a:xfrm>
              <a:off x="9531257" y="1693710"/>
              <a:ext cx="350713" cy="3962650"/>
            </a:xfrm>
            <a:prstGeom prst="leftBracket">
              <a:avLst/>
            </a:prstGeom>
            <a:ln w="38100">
              <a:solidFill>
                <a:schemeClr val="tx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3" name="TextBox 12"/>
            <p:cNvSpPr txBox="1"/>
            <p:nvPr/>
          </p:nvSpPr>
          <p:spPr>
            <a:xfrm>
              <a:off x="2689142" y="3875186"/>
              <a:ext cx="4794422" cy="461665"/>
            </a:xfrm>
            <a:prstGeom prst="rect">
              <a:avLst/>
            </a:prstGeom>
            <a:noFill/>
          </p:spPr>
          <p:txBody>
            <a:bodyPr wrap="square" rtlCol="0">
              <a:spAutoFit/>
            </a:bodyPr>
            <a:lstStyle/>
            <a:p>
              <a:pPr algn="ctr"/>
              <a:r>
                <a:rPr lang="en-US" altLang="ko-KR" sz="2400" dirty="0"/>
                <a:t>Analog</a:t>
              </a:r>
              <a:endParaRPr lang="ko-KR" altLang="en-US" dirty="0"/>
            </a:p>
          </p:txBody>
        </p:sp>
        <p:sp>
          <p:nvSpPr>
            <p:cNvPr id="14" name="TextBox 13"/>
            <p:cNvSpPr txBox="1"/>
            <p:nvPr/>
          </p:nvSpPr>
          <p:spPr>
            <a:xfrm>
              <a:off x="8740311" y="3875186"/>
              <a:ext cx="1920354" cy="461665"/>
            </a:xfrm>
            <a:prstGeom prst="rect">
              <a:avLst/>
            </a:prstGeom>
            <a:noFill/>
          </p:spPr>
          <p:txBody>
            <a:bodyPr wrap="square" rtlCol="0">
              <a:spAutoFit/>
            </a:bodyPr>
            <a:lstStyle/>
            <a:p>
              <a:pPr algn="ctr"/>
              <a:r>
                <a:rPr lang="en-US" altLang="ko-KR" sz="2400" dirty="0"/>
                <a:t>Digital</a:t>
              </a:r>
              <a:endParaRPr lang="ko-KR" altLang="en-US" dirty="0"/>
            </a:p>
          </p:txBody>
        </p:sp>
      </p:grpSp>
      <p:pic>
        <p:nvPicPr>
          <p:cNvPr id="24" name="그림 25"/>
          <p:cNvPicPr>
            <a:picLocks noChangeAspect="1"/>
          </p:cNvPicPr>
          <p:nvPr/>
        </p:nvPicPr>
        <p:blipFill>
          <a:blip r:embed="rId2"/>
          <a:stretch>
            <a:fillRect/>
          </a:stretch>
        </p:blipFill>
        <p:spPr>
          <a:xfrm>
            <a:off x="-253253" y="3587365"/>
            <a:ext cx="4170892" cy="2802989"/>
          </a:xfrm>
          <a:prstGeom prst="rect">
            <a:avLst/>
          </a:prstGeom>
        </p:spPr>
      </p:pic>
      <p:pic>
        <p:nvPicPr>
          <p:cNvPr id="25" name="그림 33"/>
          <p:cNvPicPr>
            <a:picLocks noChangeAspect="1"/>
          </p:cNvPicPr>
          <p:nvPr/>
        </p:nvPicPr>
        <p:blipFill>
          <a:blip r:embed="rId3"/>
          <a:stretch>
            <a:fillRect/>
          </a:stretch>
        </p:blipFill>
        <p:spPr>
          <a:xfrm>
            <a:off x="4675431" y="3695162"/>
            <a:ext cx="4100305" cy="2695192"/>
          </a:xfrm>
          <a:prstGeom prst="rect">
            <a:avLst/>
          </a:prstGeom>
        </p:spPr>
      </p:pic>
      <p:sp>
        <p:nvSpPr>
          <p:cNvPr id="26" name="TextBox 25"/>
          <p:cNvSpPr txBox="1"/>
          <p:nvPr/>
        </p:nvSpPr>
        <p:spPr>
          <a:xfrm>
            <a:off x="5600821" y="5715678"/>
            <a:ext cx="4240129" cy="523220"/>
          </a:xfrm>
          <a:prstGeom prst="rect">
            <a:avLst/>
          </a:prstGeom>
          <a:noFill/>
        </p:spPr>
        <p:txBody>
          <a:bodyPr wrap="square" rtlCol="0">
            <a:spAutoFit/>
          </a:bodyPr>
          <a:lstStyle/>
          <a:p>
            <a:r>
              <a:rPr lang="en-US" altLang="ko-KR" sz="2800" dirty="0"/>
              <a:t>On the order of few V</a:t>
            </a:r>
            <a:endParaRPr lang="ko-KR" altLang="en-US" sz="2800" dirty="0"/>
          </a:p>
        </p:txBody>
      </p:sp>
      <p:sp>
        <p:nvSpPr>
          <p:cNvPr id="27" name="직사각형 39"/>
          <p:cNvSpPr/>
          <p:nvPr/>
        </p:nvSpPr>
        <p:spPr>
          <a:xfrm>
            <a:off x="733677" y="5688008"/>
            <a:ext cx="4135235" cy="523220"/>
          </a:xfrm>
          <a:prstGeom prst="rect">
            <a:avLst/>
          </a:prstGeom>
        </p:spPr>
        <p:txBody>
          <a:bodyPr wrap="none">
            <a:spAutoFit/>
          </a:bodyPr>
          <a:lstStyle/>
          <a:p>
            <a:r>
              <a:rPr lang="en-US" altLang="ko-KR" sz="2800" dirty="0"/>
              <a:t>On the order of few mV</a:t>
            </a:r>
            <a:endParaRPr lang="ko-KR" altLang="en-US" sz="2800" dirty="0"/>
          </a:p>
        </p:txBody>
      </p:sp>
      <p:sp>
        <p:nvSpPr>
          <p:cNvPr id="28" name="타원 26"/>
          <p:cNvSpPr/>
          <p:nvPr/>
        </p:nvSpPr>
        <p:spPr>
          <a:xfrm>
            <a:off x="3341839" y="2219416"/>
            <a:ext cx="646554" cy="200685"/>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a:p>
        </p:txBody>
      </p:sp>
      <p:cxnSp>
        <p:nvCxnSpPr>
          <p:cNvPr id="29" name="직선 연결선 27"/>
          <p:cNvCxnSpPr>
            <a:stCxn id="28" idx="4"/>
          </p:cNvCxnSpPr>
          <p:nvPr/>
        </p:nvCxnSpPr>
        <p:spPr>
          <a:xfrm flipH="1">
            <a:off x="2468445" y="2420101"/>
            <a:ext cx="1196671" cy="1584346"/>
          </a:xfrm>
          <a:prstGeom prst="line">
            <a:avLst/>
          </a:prstGeom>
          <a:ln w="38100">
            <a:headEnd type="none" w="med" len="med"/>
            <a:tailEnd type="triangle" w="lg" len="lg"/>
          </a:ln>
        </p:spPr>
        <p:style>
          <a:lnRef idx="2">
            <a:schemeClr val="accent2"/>
          </a:lnRef>
          <a:fillRef idx="1">
            <a:schemeClr val="lt1"/>
          </a:fillRef>
          <a:effectRef idx="0">
            <a:schemeClr val="accent2"/>
          </a:effectRef>
          <a:fontRef idx="minor">
            <a:schemeClr val="dk1"/>
          </a:fontRef>
        </p:style>
      </p:cxnSp>
      <p:sp>
        <p:nvSpPr>
          <p:cNvPr id="30" name="타원 30"/>
          <p:cNvSpPr/>
          <p:nvPr/>
        </p:nvSpPr>
        <p:spPr>
          <a:xfrm>
            <a:off x="4675430" y="2237706"/>
            <a:ext cx="427261" cy="157884"/>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a:p>
        </p:txBody>
      </p:sp>
      <p:cxnSp>
        <p:nvCxnSpPr>
          <p:cNvPr id="31" name="직선 연결선 31"/>
          <p:cNvCxnSpPr>
            <a:stCxn id="30" idx="4"/>
          </p:cNvCxnSpPr>
          <p:nvPr/>
        </p:nvCxnSpPr>
        <p:spPr>
          <a:xfrm>
            <a:off x="4889061" y="2395590"/>
            <a:ext cx="1133534" cy="1608857"/>
          </a:xfrm>
          <a:prstGeom prst="line">
            <a:avLst/>
          </a:prstGeom>
          <a:ln w="38100">
            <a:headEnd type="none" w="med" len="med"/>
            <a:tailEnd type="triangle" w="lg" len="lg"/>
          </a:ln>
        </p:spPr>
        <p:style>
          <a:lnRef idx="2">
            <a:schemeClr val="accent2"/>
          </a:lnRef>
          <a:fillRef idx="1">
            <a:schemeClr val="lt1"/>
          </a:fillRef>
          <a:effectRef idx="0">
            <a:schemeClr val="accent2"/>
          </a:effectRef>
          <a:fontRef idx="minor">
            <a:schemeClr val="dk1"/>
          </a:fontRef>
        </p:style>
      </p:cxnSp>
    </p:spTree>
    <p:extLst>
      <p:ext uri="{BB962C8B-B14F-4D97-AF65-F5344CB8AC3E}">
        <p14:creationId xmlns:p14="http://schemas.microsoft.com/office/powerpoint/2010/main" val="1829960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8657AD-9A1F-4661-9605-1647890D3978}" type="slidenum">
              <a:rPr lang="en-US" smtClean="0"/>
              <a:pPr/>
              <a:t>11</a:t>
            </a:fld>
            <a:endParaRPr lang="en-US"/>
          </a:p>
        </p:txBody>
      </p:sp>
      <p:sp>
        <p:nvSpPr>
          <p:cNvPr id="3" name="Rectangle 2"/>
          <p:cNvSpPr/>
          <p:nvPr/>
        </p:nvSpPr>
        <p:spPr>
          <a:xfrm>
            <a:off x="928948" y="3804375"/>
            <a:ext cx="3461172" cy="830997"/>
          </a:xfrm>
          <a:prstGeom prst="rect">
            <a:avLst/>
          </a:prstGeom>
        </p:spPr>
        <p:txBody>
          <a:bodyPr wrap="square">
            <a:spAutoFit/>
          </a:bodyPr>
          <a:lstStyle/>
          <a:p>
            <a:r>
              <a:rPr lang="en-US" altLang="ko-KR" sz="4800" dirty="0">
                <a:latin typeface="Impact" pitchFamily="34" charset="0"/>
              </a:rPr>
              <a:t>MICROPHONE</a:t>
            </a:r>
            <a:endParaRPr lang="en-US" sz="4800" dirty="0"/>
          </a:p>
        </p:txBody>
      </p:sp>
    </p:spTree>
    <p:extLst>
      <p:ext uri="{BB962C8B-B14F-4D97-AF65-F5344CB8AC3E}">
        <p14:creationId xmlns:p14="http://schemas.microsoft.com/office/powerpoint/2010/main" val="76184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Modulated EMI Attack</a:t>
            </a:r>
          </a:p>
        </p:txBody>
      </p:sp>
      <p:sp>
        <p:nvSpPr>
          <p:cNvPr id="3" name="Content Placeholder 2"/>
          <p:cNvSpPr>
            <a:spLocks noGrp="1"/>
          </p:cNvSpPr>
          <p:nvPr>
            <p:ph idx="1"/>
          </p:nvPr>
        </p:nvSpPr>
        <p:spPr>
          <a:xfrm>
            <a:off x="-1" y="1775191"/>
            <a:ext cx="4916405" cy="4625609"/>
          </a:xfrm>
        </p:spPr>
        <p:txBody>
          <a:bodyPr>
            <a:normAutofit/>
          </a:bodyPr>
          <a:lstStyle/>
          <a:p>
            <a:r>
              <a:rPr lang="en-US" sz="2800" dirty="0"/>
              <a:t>Signals in high frequency range can be injected well compared to low frequency signals </a:t>
            </a:r>
          </a:p>
          <a:p>
            <a:endParaRPr lang="en-US" sz="2800" dirty="0"/>
          </a:p>
          <a:p>
            <a:r>
              <a:rPr lang="en-US" sz="2800" dirty="0"/>
              <a:t>Demodulation due to</a:t>
            </a:r>
          </a:p>
          <a:p>
            <a:pPr lvl="1"/>
            <a:r>
              <a:rPr lang="en-US" sz="2400" dirty="0"/>
              <a:t>Nonlinear components</a:t>
            </a:r>
          </a:p>
          <a:p>
            <a:pPr lvl="1"/>
            <a:r>
              <a:rPr lang="en-US" sz="2400" dirty="0"/>
              <a:t>Analog-Digital Convertor (ADC)</a:t>
            </a:r>
          </a:p>
          <a:p>
            <a:pPr lvl="1"/>
            <a:r>
              <a:rPr lang="en-US" sz="2400" dirty="0"/>
              <a:t>Capacitor &amp; Diode</a:t>
            </a:r>
          </a:p>
          <a:p>
            <a:pPr lvl="1"/>
            <a:endParaRPr lang="en-US" sz="2400" dirty="0"/>
          </a:p>
        </p:txBody>
      </p:sp>
      <p:sp>
        <p:nvSpPr>
          <p:cNvPr id="4" name="Slide Number Placeholder 3"/>
          <p:cNvSpPr>
            <a:spLocks noGrp="1"/>
          </p:cNvSpPr>
          <p:nvPr>
            <p:ph type="sldNum" sz="quarter" idx="12"/>
          </p:nvPr>
        </p:nvSpPr>
        <p:spPr/>
        <p:txBody>
          <a:bodyPr/>
          <a:lstStyle/>
          <a:p>
            <a:fld id="{59DED6A1-76E0-4447-BCBE-084AF169C88E}" type="slidenum">
              <a:rPr lang="en-US" smtClean="0"/>
              <a:pPr/>
              <a:t>12</a:t>
            </a:fld>
            <a:endParaRPr lang="en-US"/>
          </a:p>
        </p:txBody>
      </p:sp>
      <p:pic>
        <p:nvPicPr>
          <p:cNvPr id="5" name="그림 4" descr="http://img.tfd.com/cde/_AMMO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929" y="1496880"/>
            <a:ext cx="4373191" cy="5254439"/>
          </a:xfrm>
          <a:prstGeom prst="rect">
            <a:avLst/>
          </a:prstGeom>
        </p:spPr>
      </p:pic>
    </p:spTree>
    <p:extLst>
      <p:ext uri="{BB962C8B-B14F-4D97-AF65-F5344CB8AC3E}">
        <p14:creationId xmlns:p14="http://schemas.microsoft.com/office/powerpoint/2010/main" val="2373252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 technique 1: Black Box</a:t>
            </a:r>
          </a:p>
        </p:txBody>
      </p:sp>
      <p:sp>
        <p:nvSpPr>
          <p:cNvPr id="3" name="Content Placeholder 2"/>
          <p:cNvSpPr>
            <a:spLocks noGrp="1"/>
          </p:cNvSpPr>
          <p:nvPr>
            <p:ph idx="1"/>
          </p:nvPr>
        </p:nvSpPr>
        <p:spPr>
          <a:xfrm>
            <a:off x="0" y="1775191"/>
            <a:ext cx="5213437" cy="4625609"/>
          </a:xfrm>
        </p:spPr>
        <p:txBody>
          <a:bodyPr>
            <a:normAutofit/>
          </a:bodyPr>
          <a:lstStyle/>
          <a:p>
            <a:r>
              <a:rPr lang="en-US" sz="2800" dirty="0"/>
              <a:t>Logitech </a:t>
            </a:r>
            <a:r>
              <a:rPr lang="en-US" sz="2800" dirty="0" err="1"/>
              <a:t>Quickcam</a:t>
            </a:r>
            <a:r>
              <a:rPr lang="en-US" sz="2800" dirty="0"/>
              <a:t> </a:t>
            </a:r>
            <a:r>
              <a:rPr lang="en-US" sz="2800" dirty="0" err="1"/>
              <a:t>Ultravision</a:t>
            </a:r>
            <a:endParaRPr lang="en-US" sz="2800" dirty="0"/>
          </a:p>
          <a:p>
            <a:r>
              <a:rPr lang="en-US" sz="2800" dirty="0"/>
              <a:t>The attacker knows nothing about the target system</a:t>
            </a:r>
          </a:p>
          <a:p>
            <a:r>
              <a:rPr lang="en-US" sz="2800" dirty="0"/>
              <a:t>Cannot guess the length of a wire</a:t>
            </a:r>
          </a:p>
          <a:p>
            <a:endParaRPr lang="en-US" sz="2800" dirty="0"/>
          </a:p>
          <a:p>
            <a:r>
              <a:rPr lang="en-US" sz="2800" dirty="0"/>
              <a:t>Reverse tune all the frequency   suspected</a:t>
            </a:r>
          </a:p>
          <a:p>
            <a:endParaRPr lang="en-US" sz="2800" dirty="0"/>
          </a:p>
        </p:txBody>
      </p:sp>
      <p:sp>
        <p:nvSpPr>
          <p:cNvPr id="4" name="Slide Number Placeholder 3"/>
          <p:cNvSpPr>
            <a:spLocks noGrp="1"/>
          </p:cNvSpPr>
          <p:nvPr>
            <p:ph type="sldNum" sz="quarter" idx="12"/>
          </p:nvPr>
        </p:nvSpPr>
        <p:spPr/>
        <p:txBody>
          <a:bodyPr/>
          <a:lstStyle/>
          <a:p>
            <a:fld id="{59DED6A1-76E0-4447-BCBE-084AF169C88E}" type="slidenum">
              <a:rPr lang="en-US" smtClean="0"/>
              <a:pPr/>
              <a:t>13</a:t>
            </a:fld>
            <a:endParaRPr lang="en-US"/>
          </a:p>
        </p:txBody>
      </p:sp>
      <p:pic>
        <p:nvPicPr>
          <p:cNvPr id="5" name="그림 3" descr="http://benchmarkreviews.com/images/reviews/webcams/Logitech_QuickCam/147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437" y="2760226"/>
            <a:ext cx="3930563" cy="2570531"/>
          </a:xfrm>
          <a:prstGeom prst="rect">
            <a:avLst/>
          </a:prstGeom>
        </p:spPr>
      </p:pic>
    </p:spTree>
    <p:extLst>
      <p:ext uri="{BB962C8B-B14F-4D97-AF65-F5344CB8AC3E}">
        <p14:creationId xmlns:p14="http://schemas.microsoft.com/office/powerpoint/2010/main" val="2947097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 Technique 2: Gray Box</a:t>
            </a:r>
          </a:p>
        </p:txBody>
      </p:sp>
      <p:sp>
        <p:nvSpPr>
          <p:cNvPr id="3" name="Content Placeholder 2"/>
          <p:cNvSpPr>
            <a:spLocks noGrp="1"/>
          </p:cNvSpPr>
          <p:nvPr>
            <p:ph idx="1"/>
          </p:nvPr>
        </p:nvSpPr>
        <p:spPr>
          <a:xfrm>
            <a:off x="0" y="1775191"/>
            <a:ext cx="6319628" cy="4625609"/>
          </a:xfrm>
        </p:spPr>
        <p:txBody>
          <a:bodyPr>
            <a:normAutofit/>
          </a:bodyPr>
          <a:lstStyle/>
          <a:p>
            <a:r>
              <a:rPr lang="en-US" dirty="0"/>
              <a:t>Plantronics Voyager 510</a:t>
            </a:r>
          </a:p>
          <a:p>
            <a:r>
              <a:rPr lang="en-US" dirty="0"/>
              <a:t>Partial information</a:t>
            </a:r>
          </a:p>
          <a:p>
            <a:pPr lvl="1"/>
            <a:r>
              <a:rPr lang="en-US" dirty="0"/>
              <a:t>microphone-amplifier wire length</a:t>
            </a:r>
          </a:p>
          <a:p>
            <a:r>
              <a:rPr lang="en-US" dirty="0"/>
              <a:t>Can roughly guess the resonant frequency of the wire</a:t>
            </a:r>
          </a:p>
          <a:p>
            <a:endParaRPr lang="en-US" dirty="0"/>
          </a:p>
          <a:p>
            <a:r>
              <a:rPr lang="en-US" dirty="0"/>
              <a:t>Antenna length ≒ </a:t>
            </a:r>
            <a:r>
              <a:rPr lang="en-US" dirty="0" err="1"/>
              <a:t>λ</a:t>
            </a:r>
            <a:r>
              <a:rPr lang="en-US" dirty="0"/>
              <a:t>/4</a:t>
            </a:r>
          </a:p>
          <a:p>
            <a:pPr lvl="1"/>
            <a:r>
              <a:rPr lang="en-US" dirty="0"/>
              <a:t>6cm wire -&gt; 1.25GHz</a:t>
            </a:r>
          </a:p>
          <a:p>
            <a:endParaRPr lang="en-US" dirty="0"/>
          </a:p>
        </p:txBody>
      </p:sp>
      <p:sp>
        <p:nvSpPr>
          <p:cNvPr id="4" name="Slide Number Placeholder 3"/>
          <p:cNvSpPr>
            <a:spLocks noGrp="1"/>
          </p:cNvSpPr>
          <p:nvPr>
            <p:ph type="sldNum" sz="quarter" idx="12"/>
          </p:nvPr>
        </p:nvSpPr>
        <p:spPr/>
        <p:txBody>
          <a:bodyPr/>
          <a:lstStyle/>
          <a:p>
            <a:fld id="{59DED6A1-76E0-4447-BCBE-084AF169C88E}" type="slidenum">
              <a:rPr lang="en-US" smtClean="0"/>
              <a:pPr/>
              <a:t>14</a:t>
            </a:fld>
            <a:endParaRPr lang="en-US"/>
          </a:p>
        </p:txBody>
      </p:sp>
      <p:pic>
        <p:nvPicPr>
          <p:cNvPr id="5" name="그림 3" descr="http://www.isave.com/images/CatalogItemVariation/749/Plantronics-Voyager-510-Wireless-Bluetooth-Headset-im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54" y="2427219"/>
            <a:ext cx="3191946" cy="2783377"/>
          </a:xfrm>
          <a:prstGeom prst="rect">
            <a:avLst/>
          </a:prstGeom>
        </p:spPr>
      </p:pic>
    </p:spTree>
    <p:extLst>
      <p:ext uri="{BB962C8B-B14F-4D97-AF65-F5344CB8AC3E}">
        <p14:creationId xmlns:p14="http://schemas.microsoft.com/office/powerpoint/2010/main" val="3155320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919" y="1944708"/>
            <a:ext cx="4588303" cy="4083590"/>
          </a:xfrm>
          <a:prstGeom prst="rect">
            <a:avLst/>
          </a:prstGeom>
        </p:spPr>
      </p:pic>
      <p:sp>
        <p:nvSpPr>
          <p:cNvPr id="2" name="Title 1"/>
          <p:cNvSpPr>
            <a:spLocks noGrp="1"/>
          </p:cNvSpPr>
          <p:nvPr>
            <p:ph type="title"/>
          </p:nvPr>
        </p:nvSpPr>
        <p:spPr/>
        <p:txBody>
          <a:bodyPr/>
          <a:lstStyle/>
          <a:p>
            <a:r>
              <a:rPr lang="en-US" dirty="0"/>
              <a:t>Attack Technique 3: White Box</a:t>
            </a:r>
          </a:p>
        </p:txBody>
      </p:sp>
      <p:sp>
        <p:nvSpPr>
          <p:cNvPr id="3" name="Content Placeholder 2"/>
          <p:cNvSpPr>
            <a:spLocks noGrp="1"/>
          </p:cNvSpPr>
          <p:nvPr>
            <p:ph idx="1"/>
          </p:nvPr>
        </p:nvSpPr>
        <p:spPr>
          <a:xfrm>
            <a:off x="457200" y="1775191"/>
            <a:ext cx="4950845" cy="4625609"/>
          </a:xfrm>
        </p:spPr>
        <p:txBody>
          <a:bodyPr>
            <a:normAutofit/>
          </a:bodyPr>
          <a:lstStyle/>
          <a:p>
            <a:r>
              <a:rPr lang="en-US" sz="2800" dirty="0" err="1"/>
              <a:t>MicaZ</a:t>
            </a:r>
            <a:r>
              <a:rPr lang="en-US" sz="2800" dirty="0"/>
              <a:t> mote fitted with an sensor board</a:t>
            </a:r>
          </a:p>
          <a:p>
            <a:r>
              <a:rPr lang="en-US" sz="2800" dirty="0"/>
              <a:t>The whole schematic of the device is available</a:t>
            </a:r>
          </a:p>
          <a:p>
            <a:r>
              <a:rPr lang="en-US" sz="2800" dirty="0"/>
              <a:t>Multiple capacitors between the microphone and the amplifier</a:t>
            </a:r>
          </a:p>
          <a:p>
            <a:endParaRPr lang="en-US" sz="2800" dirty="0"/>
          </a:p>
          <a:p>
            <a:r>
              <a:rPr lang="en-US" sz="2800" dirty="0"/>
              <a:t>Conventional AM technique used</a:t>
            </a:r>
          </a:p>
          <a:p>
            <a:endParaRPr lang="en-US" sz="2800" dirty="0"/>
          </a:p>
        </p:txBody>
      </p:sp>
      <p:sp>
        <p:nvSpPr>
          <p:cNvPr id="4" name="Slide Number Placeholder 3"/>
          <p:cNvSpPr>
            <a:spLocks noGrp="1"/>
          </p:cNvSpPr>
          <p:nvPr>
            <p:ph type="sldNum" sz="quarter" idx="12"/>
          </p:nvPr>
        </p:nvSpPr>
        <p:spPr/>
        <p:txBody>
          <a:bodyPr/>
          <a:lstStyle/>
          <a:p>
            <a:fld id="{59DED6A1-76E0-4447-BCBE-084AF169C88E}" type="slidenum">
              <a:rPr lang="en-US" smtClean="0"/>
              <a:pPr/>
              <a:t>15</a:t>
            </a:fld>
            <a:endParaRPr lang="en-US"/>
          </a:p>
        </p:txBody>
      </p:sp>
    </p:spTree>
    <p:extLst>
      <p:ext uri="{BB962C8B-B14F-4D97-AF65-F5344CB8AC3E}">
        <p14:creationId xmlns:p14="http://schemas.microsoft.com/office/powerpoint/2010/main" val="2181309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a:t>
            </a:r>
          </a:p>
        </p:txBody>
      </p:sp>
      <p:sp>
        <p:nvSpPr>
          <p:cNvPr id="4" name="Slide Number Placeholder 3"/>
          <p:cNvSpPr>
            <a:spLocks noGrp="1"/>
          </p:cNvSpPr>
          <p:nvPr>
            <p:ph type="sldNum" sz="quarter" idx="12"/>
          </p:nvPr>
        </p:nvSpPr>
        <p:spPr/>
        <p:txBody>
          <a:bodyPr/>
          <a:lstStyle/>
          <a:p>
            <a:fld id="{59DED6A1-76E0-4447-BCBE-084AF169C88E}" type="slidenum">
              <a:rPr lang="en-US" smtClean="0"/>
              <a:pPr/>
              <a:t>16</a:t>
            </a:fld>
            <a:endParaRPr lang="en-US"/>
          </a:p>
        </p:txBody>
      </p:sp>
      <p:pic>
        <p:nvPicPr>
          <p:cNvPr id="3" name="Electromagnetic Signal Injection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49400"/>
            <a:ext cx="9144000" cy="5143500"/>
          </a:xfrm>
          <a:prstGeom prst="rect">
            <a:avLst/>
          </a:prstGeom>
        </p:spPr>
      </p:pic>
    </p:spTree>
    <p:extLst>
      <p:ext uri="{BB962C8B-B14F-4D97-AF65-F5344CB8AC3E}">
        <p14:creationId xmlns:p14="http://schemas.microsoft.com/office/powerpoint/2010/main" val="3387876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ED6A1-76E0-4447-BCBE-084AF169C88E}" type="slidenum">
              <a:rPr lang="en-US" smtClean="0"/>
              <a:pPr/>
              <a:t>17</a:t>
            </a:fld>
            <a:endParaRPr lang="en-US"/>
          </a:p>
        </p:txBody>
      </p:sp>
      <p:sp>
        <p:nvSpPr>
          <p:cNvPr id="5" name="Rectangle 4"/>
          <p:cNvSpPr/>
          <p:nvPr/>
        </p:nvSpPr>
        <p:spPr>
          <a:xfrm>
            <a:off x="507011" y="3992378"/>
            <a:ext cx="7366282" cy="923330"/>
          </a:xfrm>
          <a:prstGeom prst="rect">
            <a:avLst/>
          </a:prstGeom>
        </p:spPr>
        <p:txBody>
          <a:bodyPr wrap="none">
            <a:spAutoFit/>
          </a:bodyPr>
          <a:lstStyle/>
          <a:p>
            <a:r>
              <a:rPr lang="en-US" altLang="ko-KR" sz="5400" dirty="0">
                <a:latin typeface="Impact" pitchFamily="34" charset="0"/>
              </a:rPr>
              <a:t>CARDIAC MEDICAL SYSTEM</a:t>
            </a:r>
            <a:endParaRPr lang="en-US" sz="5400" dirty="0"/>
          </a:p>
        </p:txBody>
      </p:sp>
    </p:spTree>
    <p:extLst>
      <p:ext uri="{BB962C8B-B14F-4D97-AF65-F5344CB8AC3E}">
        <p14:creationId xmlns:p14="http://schemas.microsoft.com/office/powerpoint/2010/main" val="1805725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Inducing waveforms on EKG</a:t>
            </a:r>
          </a:p>
        </p:txBody>
      </p:sp>
      <p:pic>
        <p:nvPicPr>
          <p:cNvPr id="5" name="Picture 4" descr="IMG_270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4191" y="1813782"/>
            <a:ext cx="5818178" cy="4345676"/>
          </a:xfrm>
          <a:prstGeom prst="rect">
            <a:avLst/>
          </a:prstGeom>
        </p:spPr>
      </p:pic>
      <p:sp>
        <p:nvSpPr>
          <p:cNvPr id="6" name="Rounded Rectangular Callout 5"/>
          <p:cNvSpPr/>
          <p:nvPr/>
        </p:nvSpPr>
        <p:spPr bwMode="auto">
          <a:xfrm>
            <a:off x="6999524" y="3076069"/>
            <a:ext cx="1238013" cy="551373"/>
          </a:xfrm>
          <a:prstGeom prst="wedgeRoundRectCallout">
            <a:avLst>
              <a:gd name="adj1" fmla="val -64658"/>
              <a:gd name="adj2" fmla="val -166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EKG</a:t>
            </a:r>
          </a:p>
        </p:txBody>
      </p:sp>
      <p:sp>
        <p:nvSpPr>
          <p:cNvPr id="7" name="Rounded Rectangular Callout 6"/>
          <p:cNvSpPr/>
          <p:nvPr/>
        </p:nvSpPr>
        <p:spPr bwMode="auto">
          <a:xfrm>
            <a:off x="2021789" y="2289523"/>
            <a:ext cx="1624219" cy="1003904"/>
          </a:xfrm>
          <a:prstGeom prst="wedgeRoundRectCallout">
            <a:avLst>
              <a:gd name="adj1" fmla="val 30449"/>
              <a:gd name="adj2" fmla="val 8490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Signal generator</a:t>
            </a:r>
          </a:p>
        </p:txBody>
      </p:sp>
      <p:sp>
        <p:nvSpPr>
          <p:cNvPr id="8" name="Rounded Rectangular Callout 7"/>
          <p:cNvSpPr/>
          <p:nvPr/>
        </p:nvSpPr>
        <p:spPr bwMode="auto">
          <a:xfrm>
            <a:off x="185818" y="3339695"/>
            <a:ext cx="2003061" cy="575494"/>
          </a:xfrm>
          <a:prstGeom prst="wedgeRoundRectCallout">
            <a:avLst>
              <a:gd name="adj1" fmla="val 32142"/>
              <a:gd name="adj2" fmla="val 88119"/>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Oscilloscope</a:t>
            </a:r>
          </a:p>
        </p:txBody>
      </p:sp>
      <p:sp>
        <p:nvSpPr>
          <p:cNvPr id="9" name="Rounded Rectangular Callout 8"/>
          <p:cNvSpPr/>
          <p:nvPr/>
        </p:nvSpPr>
        <p:spPr bwMode="auto">
          <a:xfrm>
            <a:off x="3847108" y="1791480"/>
            <a:ext cx="1950915" cy="1226047"/>
          </a:xfrm>
          <a:prstGeom prst="wedgeRoundRectCallout">
            <a:avLst>
              <a:gd name="adj1" fmla="val 15869"/>
              <a:gd name="adj2" fmla="val 66310"/>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a:solidFill>
                  <a:srgbClr val="000000"/>
                </a:solidFill>
                <a:latin typeface="Arial" charset="0"/>
                <a:ea typeface="ＭＳ Ｐゴシック" charset="0"/>
                <a:cs typeface="ＭＳ Ｐゴシック" charset="0"/>
              </a:rPr>
              <a:t>Modulation waveform source</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0" name="Rounded Rectangular Callout 9"/>
          <p:cNvSpPr/>
          <p:nvPr/>
        </p:nvSpPr>
        <p:spPr bwMode="auto">
          <a:xfrm>
            <a:off x="2292579" y="4933411"/>
            <a:ext cx="1749815" cy="908365"/>
          </a:xfrm>
          <a:prstGeom prst="wedgeRoundRectCallout">
            <a:avLst>
              <a:gd name="adj1" fmla="val 12050"/>
              <a:gd name="adj2" fmla="val -80869"/>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a:solidFill>
                  <a:srgbClr val="000000"/>
                </a:solidFill>
                <a:latin typeface="Arial" charset="0"/>
                <a:ea typeface="ＭＳ Ｐゴシック" charset="0"/>
                <a:cs typeface="ＭＳ Ｐゴシック" charset="0"/>
              </a:rPr>
              <a:t>Patient simulator</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5737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EKG – V-fib patient</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827040"/>
            <a:ext cx="5791200" cy="4398063"/>
          </a:xfrm>
          <a:prstGeom prst="rect">
            <a:avLst/>
          </a:prstGeom>
        </p:spPr>
      </p:pic>
      <p:sp>
        <p:nvSpPr>
          <p:cNvPr id="7" name="Rounded Rectangular Callout 6"/>
          <p:cNvSpPr/>
          <p:nvPr/>
        </p:nvSpPr>
        <p:spPr bwMode="auto">
          <a:xfrm>
            <a:off x="6648635" y="2990877"/>
            <a:ext cx="1809565" cy="1003904"/>
          </a:xfrm>
          <a:prstGeom prst="wedgeRoundRectCallout">
            <a:avLst>
              <a:gd name="adj1" fmla="val -64658"/>
              <a:gd name="adj2" fmla="val -166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Ventricular fibrillation</a:t>
            </a:r>
          </a:p>
        </p:txBody>
      </p:sp>
      <p:sp>
        <p:nvSpPr>
          <p:cNvPr id="9" name="Rounded Rectangular Callout 8"/>
          <p:cNvSpPr/>
          <p:nvPr/>
        </p:nvSpPr>
        <p:spPr bwMode="auto">
          <a:xfrm>
            <a:off x="7083073" y="4422285"/>
            <a:ext cx="1809565" cy="1003904"/>
          </a:xfrm>
          <a:prstGeom prst="wedgeRoundRectCallout">
            <a:avLst>
              <a:gd name="adj1" fmla="val -64379"/>
              <a:gd name="adj2" fmla="val -21019"/>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Induced 66</a:t>
            </a:r>
            <a:r>
              <a:rPr kumimoji="0" lang="en-US" sz="2400" b="0" i="0" u="none" strike="noStrike" cap="none" normalizeH="0" dirty="0">
                <a:ln>
                  <a:noFill/>
                </a:ln>
                <a:solidFill>
                  <a:srgbClr val="000000"/>
                </a:solidFill>
                <a:effectLst/>
                <a:latin typeface="Arial" charset="0"/>
                <a:ea typeface="ＭＳ Ｐゴシック" charset="0"/>
                <a:cs typeface="ＭＳ Ｐゴシック" charset="0"/>
              </a:rPr>
              <a:t> </a:t>
            </a:r>
            <a:r>
              <a:rPr kumimoji="0" lang="en-US" sz="2400" b="0" i="0" u="none" strike="noStrike" cap="none" normalizeH="0" dirty="0" err="1">
                <a:ln>
                  <a:noFill/>
                </a:ln>
                <a:solidFill>
                  <a:srgbClr val="000000"/>
                </a:solidFill>
                <a:effectLst/>
                <a:latin typeface="Arial" charset="0"/>
                <a:ea typeface="ＭＳ Ｐゴシック" charset="0"/>
                <a:cs typeface="ＭＳ Ｐゴシック" charset="0"/>
              </a:rPr>
              <a:t>bpm</a:t>
            </a:r>
            <a:r>
              <a:rPr kumimoji="0" lang="en-US" sz="2400" b="0" i="0" u="none" strike="noStrike" cap="none" normalizeH="0" dirty="0">
                <a:ln>
                  <a:noFill/>
                </a:ln>
                <a:solidFill>
                  <a:srgbClr val="000000"/>
                </a:solidFill>
                <a:effectLst/>
                <a:latin typeface="Arial" charset="0"/>
                <a:ea typeface="ＭＳ Ｐゴシック" charset="0"/>
                <a:cs typeface="ＭＳ Ｐゴシック" charset="0"/>
              </a:rPr>
              <a:t> signal</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3" name="Right Brace 2"/>
          <p:cNvSpPr/>
          <p:nvPr/>
        </p:nvSpPr>
        <p:spPr bwMode="auto">
          <a:xfrm>
            <a:off x="6562817" y="4160577"/>
            <a:ext cx="171635" cy="1102962"/>
          </a:xfrm>
          <a:prstGeom prst="righ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7591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Sensing-and-Actuation System</a:t>
            </a:r>
          </a:p>
        </p:txBody>
      </p:sp>
      <p:sp>
        <p:nvSpPr>
          <p:cNvPr id="4" name="Explosion 1 3"/>
          <p:cNvSpPr/>
          <p:nvPr/>
        </p:nvSpPr>
        <p:spPr>
          <a:xfrm>
            <a:off x="222820" y="1492747"/>
            <a:ext cx="1504039" cy="1336092"/>
          </a:xfrm>
          <a:prstGeom prst="irregularSeal1">
            <a:avLst/>
          </a:prstGeom>
          <a:ln/>
        </p:spPr>
        <p:style>
          <a:lnRef idx="1">
            <a:schemeClr val="accent1"/>
          </a:lnRef>
          <a:fillRef idx="3">
            <a:schemeClr val="accent1"/>
          </a:fillRef>
          <a:effectRef idx="2">
            <a:schemeClr val="accent1"/>
          </a:effectRef>
          <a:fontRef idx="minor">
            <a:schemeClr val="lt1"/>
          </a:fontRef>
        </p:style>
        <p:txBody>
          <a:bodyPr/>
          <a:lstStyle/>
          <a:p>
            <a:pPr lvl="0"/>
            <a:r>
              <a:rPr lang="en-US" dirty="0"/>
              <a:t>Events</a:t>
            </a:r>
          </a:p>
        </p:txBody>
      </p:sp>
      <p:sp>
        <p:nvSpPr>
          <p:cNvPr id="5" name="Delay 4"/>
          <p:cNvSpPr/>
          <p:nvPr/>
        </p:nvSpPr>
        <p:spPr>
          <a:xfrm>
            <a:off x="2181176" y="1637566"/>
            <a:ext cx="1271010" cy="1046454"/>
          </a:xfrm>
          <a:prstGeom prst="flowChartDelay">
            <a:avLst/>
          </a:prstGeom>
          <a:ln/>
        </p:spPr>
        <p:style>
          <a:lnRef idx="1">
            <a:schemeClr val="accent1"/>
          </a:lnRef>
          <a:fillRef idx="3">
            <a:schemeClr val="accent1"/>
          </a:fillRef>
          <a:effectRef idx="2">
            <a:schemeClr val="accent1"/>
          </a:effectRef>
          <a:fontRef idx="minor">
            <a:schemeClr val="lt1"/>
          </a:fontRef>
        </p:style>
        <p:txBody>
          <a:bodyPr/>
          <a:lstStyle/>
          <a:p>
            <a:pPr>
              <a:lnSpc>
                <a:spcPct val="140000"/>
              </a:lnSpc>
            </a:pPr>
            <a:r>
              <a:rPr lang="en-US" sz="2400" dirty="0"/>
              <a:t>Sensor</a:t>
            </a:r>
          </a:p>
        </p:txBody>
      </p:sp>
      <p:sp>
        <p:nvSpPr>
          <p:cNvPr id="6" name="Pentagon 5"/>
          <p:cNvSpPr/>
          <p:nvPr/>
        </p:nvSpPr>
        <p:spPr>
          <a:xfrm>
            <a:off x="5396198" y="1637914"/>
            <a:ext cx="1514442" cy="1045759"/>
          </a:xfrm>
          <a:prstGeom prst="homePlate">
            <a:avLst/>
          </a:prstGeom>
          <a:ln/>
        </p:spPr>
        <p:style>
          <a:lnRef idx="1">
            <a:schemeClr val="accent1"/>
          </a:lnRef>
          <a:fillRef idx="3">
            <a:schemeClr val="accent1"/>
          </a:fillRef>
          <a:effectRef idx="2">
            <a:schemeClr val="accent1"/>
          </a:effectRef>
          <a:fontRef idx="minor">
            <a:schemeClr val="lt1"/>
          </a:fontRef>
        </p:style>
        <p:txBody>
          <a:bodyPr/>
          <a:lstStyle/>
          <a:p>
            <a:pPr>
              <a:lnSpc>
                <a:spcPct val="200000"/>
              </a:lnSpc>
            </a:pPr>
            <a:r>
              <a:rPr lang="en-US" sz="2400" dirty="0"/>
              <a:t>    ADC</a:t>
            </a:r>
          </a:p>
        </p:txBody>
      </p:sp>
      <p:sp>
        <p:nvSpPr>
          <p:cNvPr id="7" name="Isosceles Triangle 6"/>
          <p:cNvSpPr/>
          <p:nvPr/>
        </p:nvSpPr>
        <p:spPr>
          <a:xfrm rot="16200000">
            <a:off x="3956665" y="1643105"/>
            <a:ext cx="935056" cy="1035377"/>
          </a:xfrm>
          <a:prstGeom prst="triangle">
            <a:avLst/>
          </a:prstGeom>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TextBox 9"/>
          <p:cNvSpPr txBox="1"/>
          <p:nvPr/>
        </p:nvSpPr>
        <p:spPr>
          <a:xfrm>
            <a:off x="4152937" y="1927202"/>
            <a:ext cx="798566" cy="461665"/>
          </a:xfrm>
          <a:prstGeom prst="rect">
            <a:avLst/>
          </a:prstGeom>
          <a:noFill/>
        </p:spPr>
        <p:txBody>
          <a:bodyPr wrap="none" rtlCol="0">
            <a:spAutoFit/>
          </a:bodyPr>
          <a:lstStyle/>
          <a:p>
            <a:r>
              <a:rPr lang="en-US" sz="2400" dirty="0">
                <a:solidFill>
                  <a:schemeClr val="bg1"/>
                </a:solidFill>
                <a:latin typeface="Corbel"/>
                <a:cs typeface="Corbel"/>
              </a:rPr>
              <a:t>Amp</a:t>
            </a:r>
          </a:p>
        </p:txBody>
      </p:sp>
      <p:sp>
        <p:nvSpPr>
          <p:cNvPr id="11" name="Bevel 10"/>
          <p:cNvSpPr/>
          <p:nvPr/>
        </p:nvSpPr>
        <p:spPr>
          <a:xfrm>
            <a:off x="7364958" y="1637565"/>
            <a:ext cx="1600786" cy="1046107"/>
          </a:xfrm>
          <a:prstGeom prst="bevel">
            <a:avLst/>
          </a:prstGeom>
          <a:ln/>
        </p:spPr>
        <p:style>
          <a:lnRef idx="1">
            <a:schemeClr val="accent1"/>
          </a:lnRef>
          <a:fillRef idx="3">
            <a:schemeClr val="accent1"/>
          </a:fillRef>
          <a:effectRef idx="2">
            <a:schemeClr val="accent1"/>
          </a:effectRef>
          <a:fontRef idx="minor">
            <a:schemeClr val="lt1"/>
          </a:fontRef>
        </p:style>
        <p:txBody>
          <a:bodyPr/>
          <a:lstStyle/>
          <a:p>
            <a:pPr>
              <a:lnSpc>
                <a:spcPct val="140000"/>
              </a:lnSpc>
            </a:pPr>
            <a:r>
              <a:rPr lang="en-US" sz="2400" dirty="0"/>
              <a:t>Actuator</a:t>
            </a:r>
          </a:p>
        </p:txBody>
      </p:sp>
      <p:cxnSp>
        <p:nvCxnSpPr>
          <p:cNvPr id="13" name="Straight Connector 12"/>
          <p:cNvCxnSpPr>
            <a:stCxn id="5" idx="3"/>
            <a:endCxn id="7" idx="0"/>
          </p:cNvCxnSpPr>
          <p:nvPr/>
        </p:nvCxnSpPr>
        <p:spPr>
          <a:xfrm>
            <a:off x="3452186" y="2160793"/>
            <a:ext cx="454319"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3"/>
            <a:endCxn id="6" idx="1"/>
          </p:cNvCxnSpPr>
          <p:nvPr/>
        </p:nvCxnSpPr>
        <p:spPr>
          <a:xfrm>
            <a:off x="4951503" y="2158035"/>
            <a:ext cx="444695" cy="2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6" idx="3"/>
            <a:endCxn id="11" idx="4"/>
          </p:cNvCxnSpPr>
          <p:nvPr/>
        </p:nvCxnSpPr>
        <p:spPr>
          <a:xfrm flipV="1">
            <a:off x="6910640" y="2160619"/>
            <a:ext cx="454318" cy="175"/>
          </a:xfrm>
          <a:prstGeom prst="line">
            <a:avLst/>
          </a:prstGeom>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2"/>
          <a:stretch>
            <a:fillRect/>
          </a:stretch>
        </p:blipFill>
        <p:spPr>
          <a:xfrm>
            <a:off x="0" y="4731612"/>
            <a:ext cx="2007747" cy="2126387"/>
          </a:xfrm>
          <a:prstGeom prst="rect">
            <a:avLst/>
          </a:prstGeom>
        </p:spPr>
      </p:pic>
      <p:pic>
        <p:nvPicPr>
          <p:cNvPr id="18" name="Picture 17"/>
          <p:cNvPicPr>
            <a:picLocks noChangeAspect="1"/>
          </p:cNvPicPr>
          <p:nvPr/>
        </p:nvPicPr>
        <p:blipFill>
          <a:blip r:embed="rId3"/>
          <a:stretch>
            <a:fillRect/>
          </a:stretch>
        </p:blipFill>
        <p:spPr>
          <a:xfrm>
            <a:off x="0" y="2873399"/>
            <a:ext cx="2478076" cy="1883338"/>
          </a:xfrm>
          <a:prstGeom prst="rect">
            <a:avLst/>
          </a:prstGeom>
        </p:spPr>
      </p:pic>
      <p:pic>
        <p:nvPicPr>
          <p:cNvPr id="20" name="Picture 19"/>
          <p:cNvPicPr>
            <a:picLocks noChangeAspect="1"/>
          </p:cNvPicPr>
          <p:nvPr/>
        </p:nvPicPr>
        <p:blipFill>
          <a:blip r:embed="rId4"/>
          <a:stretch>
            <a:fillRect/>
          </a:stretch>
        </p:blipFill>
        <p:spPr>
          <a:xfrm>
            <a:off x="2489217" y="2873399"/>
            <a:ext cx="2575653" cy="1858213"/>
          </a:xfrm>
          <a:prstGeom prst="rect">
            <a:avLst/>
          </a:prstGeom>
        </p:spPr>
      </p:pic>
      <p:pic>
        <p:nvPicPr>
          <p:cNvPr id="21" name="Picture 20"/>
          <p:cNvPicPr>
            <a:picLocks noChangeAspect="1"/>
          </p:cNvPicPr>
          <p:nvPr/>
        </p:nvPicPr>
        <p:blipFill>
          <a:blip r:embed="rId5"/>
          <a:stretch>
            <a:fillRect/>
          </a:stretch>
        </p:blipFill>
        <p:spPr>
          <a:xfrm flipH="1">
            <a:off x="2397682" y="4845856"/>
            <a:ext cx="3034404" cy="1836971"/>
          </a:xfrm>
          <a:prstGeom prst="rect">
            <a:avLst/>
          </a:prstGeom>
        </p:spPr>
      </p:pic>
      <p:pic>
        <p:nvPicPr>
          <p:cNvPr id="22" name="Picture 21"/>
          <p:cNvPicPr>
            <a:picLocks noChangeAspect="1"/>
          </p:cNvPicPr>
          <p:nvPr/>
        </p:nvPicPr>
        <p:blipFill>
          <a:blip r:embed="rId6"/>
          <a:stretch>
            <a:fillRect/>
          </a:stretch>
        </p:blipFill>
        <p:spPr>
          <a:xfrm>
            <a:off x="5053729" y="2862258"/>
            <a:ext cx="2475676" cy="1858213"/>
          </a:xfrm>
          <a:prstGeom prst="rect">
            <a:avLst/>
          </a:prstGeom>
        </p:spPr>
      </p:pic>
      <p:pic>
        <p:nvPicPr>
          <p:cNvPr id="23" name="Picture 22"/>
          <p:cNvPicPr>
            <a:picLocks noChangeAspect="1"/>
          </p:cNvPicPr>
          <p:nvPr/>
        </p:nvPicPr>
        <p:blipFill>
          <a:blip r:embed="rId7"/>
          <a:stretch>
            <a:fillRect/>
          </a:stretch>
        </p:blipFill>
        <p:spPr>
          <a:xfrm>
            <a:off x="5699732" y="4756737"/>
            <a:ext cx="3221447" cy="2101262"/>
          </a:xfrm>
          <a:prstGeom prst="rect">
            <a:avLst/>
          </a:prstGeom>
        </p:spPr>
      </p:pic>
      <p:pic>
        <p:nvPicPr>
          <p:cNvPr id="24" name="Picture 23"/>
          <p:cNvPicPr>
            <a:picLocks noChangeAspect="1"/>
          </p:cNvPicPr>
          <p:nvPr/>
        </p:nvPicPr>
        <p:blipFill>
          <a:blip r:embed="rId8"/>
          <a:stretch>
            <a:fillRect/>
          </a:stretch>
        </p:blipFill>
        <p:spPr>
          <a:xfrm>
            <a:off x="7557794" y="2954691"/>
            <a:ext cx="1586206" cy="1586206"/>
          </a:xfrm>
          <a:prstGeom prst="rect">
            <a:avLst/>
          </a:prstGeom>
        </p:spPr>
      </p:pic>
    </p:spTree>
    <p:extLst>
      <p:ext uri="{BB962C8B-B14F-4D97-AF65-F5344CB8AC3E}">
        <p14:creationId xmlns:p14="http://schemas.microsoft.com/office/powerpoint/2010/main" val="3278754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Cardiac Implantable Devices</a:t>
            </a:r>
          </a:p>
        </p:txBody>
      </p:sp>
      <p:sp>
        <p:nvSpPr>
          <p:cNvPr id="4" name="Slide Number Placeholder 3"/>
          <p:cNvSpPr>
            <a:spLocks noGrp="1"/>
          </p:cNvSpPr>
          <p:nvPr>
            <p:ph type="sldNum" sz="quarter" idx="12"/>
          </p:nvPr>
        </p:nvSpPr>
        <p:spPr/>
        <p:txBody>
          <a:bodyPr/>
          <a:lstStyle/>
          <a:p>
            <a:fld id="{59DED6A1-76E0-4447-BCBE-084AF169C88E}" type="slidenum">
              <a:rPr lang="en-US" smtClean="0"/>
              <a:pPr/>
              <a:t>20</a:t>
            </a:fld>
            <a:endParaRPr lang="en-US"/>
          </a:p>
        </p:txBody>
      </p:sp>
      <p:pic>
        <p:nvPicPr>
          <p:cNvPr id="5" name="Picture 5" descr="http://stanfordhospital.org/cardiovascularhealth/arrhythmia/treatments/permanent-pacemaker/images/index_clip_image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4868" b="14868"/>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05806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Lead Design</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9DED6A1-76E0-4447-BCBE-084AF169C88E}" type="slidenum">
              <a:rPr lang="en-US" smtClean="0"/>
              <a:pPr/>
              <a:t>21</a:t>
            </a:fld>
            <a:endParaRPr lang="en-US"/>
          </a:p>
        </p:txBody>
      </p:sp>
      <p:grpSp>
        <p:nvGrpSpPr>
          <p:cNvPr id="12" name="Group 11"/>
          <p:cNvGrpSpPr/>
          <p:nvPr/>
        </p:nvGrpSpPr>
        <p:grpSpPr>
          <a:xfrm>
            <a:off x="17387" y="1983541"/>
            <a:ext cx="8986943" cy="4493458"/>
            <a:chOff x="-48683" y="1480657"/>
            <a:chExt cx="12343692" cy="5327392"/>
          </a:xfrm>
        </p:grpSpPr>
        <p:pic>
          <p:nvPicPr>
            <p:cNvPr id="13" name="Picture 2" descr="http://www.ucdenver.edu/about/newsroom/newsreleases/PublishingImages/Pacemaker%20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83" y="1480657"/>
              <a:ext cx="7103189" cy="532739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www.ucdenver.edu/about/newsroom/newsreleases/PublishingImages/Pacemaker%20Photo.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759" b="89069" l="54100" r="86898">
                          <a14:foregroundMark x1="74042" y1="75667" x2="76583" y2="76625"/>
                          <a14:foregroundMark x1="77583" y1="77042" x2="83375" y2="78125"/>
                          <a14:foregroundMark x1="83958" y1="77542" x2="84958" y2="77833"/>
                          <a14:foregroundMark x1="54333" y1="71042" x2="55417" y2="71542"/>
                          <a14:foregroundMark x1="84667" y1="77708" x2="85208" y2="77708"/>
                        </a14:backgroundRemoval>
                      </a14:imgEffect>
                    </a14:imgLayer>
                  </a14:imgProps>
                </a:ext>
                <a:ext uri="{28A0092B-C50C-407E-A947-70E740481C1C}">
                  <a14:useLocalDpi xmlns:a14="http://schemas.microsoft.com/office/drawing/2010/main" val="0"/>
                </a:ext>
              </a:extLst>
            </a:blip>
            <a:srcRect l="52328" t="69915" r="10523" b="18788"/>
            <a:stretch/>
          </p:blipFill>
          <p:spPr bwMode="auto">
            <a:xfrm rot="20850839">
              <a:off x="6872997" y="2207475"/>
              <a:ext cx="5422012" cy="1236599"/>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모서리가 둥근 사각형 설명선 2"/>
            <p:cNvSpPr/>
            <p:nvPr/>
          </p:nvSpPr>
          <p:spPr>
            <a:xfrm>
              <a:off x="6576053" y="2176852"/>
              <a:ext cx="5472608" cy="3309548"/>
            </a:xfrm>
            <a:prstGeom prst="wedgeRoundRectCallout">
              <a:avLst>
                <a:gd name="adj1" fmla="val -64518"/>
                <a:gd name="adj2" fmla="val 5415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solidFill>
              </a:endParaRPr>
            </a:p>
          </p:txBody>
        </p:sp>
        <p:sp>
          <p:nvSpPr>
            <p:cNvPr id="16" name="TextBox 15"/>
            <p:cNvSpPr txBox="1"/>
            <p:nvPr/>
          </p:nvSpPr>
          <p:spPr>
            <a:xfrm>
              <a:off x="7530353" y="4173317"/>
              <a:ext cx="1782004" cy="620324"/>
            </a:xfrm>
            <a:prstGeom prst="rect">
              <a:avLst/>
            </a:prstGeom>
            <a:noFill/>
          </p:spPr>
          <p:txBody>
            <a:bodyPr wrap="square" rtlCol="0">
              <a:spAutoFit/>
            </a:bodyPr>
            <a:lstStyle/>
            <a:p>
              <a:r>
                <a:rPr lang="en-US" altLang="ko-KR" sz="2800" dirty="0">
                  <a:latin typeface="+mn-lt"/>
                </a:rPr>
                <a:t>Anode</a:t>
              </a:r>
              <a:endParaRPr lang="ko-KR" altLang="en-US" sz="2800" dirty="0">
                <a:latin typeface="+mn-lt"/>
              </a:endParaRPr>
            </a:p>
          </p:txBody>
        </p:sp>
        <p:sp>
          <p:nvSpPr>
            <p:cNvPr id="17" name="TextBox 16"/>
            <p:cNvSpPr txBox="1"/>
            <p:nvPr/>
          </p:nvSpPr>
          <p:spPr>
            <a:xfrm>
              <a:off x="9829198" y="4170659"/>
              <a:ext cx="2029679" cy="620324"/>
            </a:xfrm>
            <a:prstGeom prst="rect">
              <a:avLst/>
            </a:prstGeom>
            <a:noFill/>
          </p:spPr>
          <p:txBody>
            <a:bodyPr wrap="square" rtlCol="0">
              <a:spAutoFit/>
            </a:bodyPr>
            <a:lstStyle/>
            <a:p>
              <a:r>
                <a:rPr lang="en-US" altLang="ko-KR" sz="2800" dirty="0">
                  <a:latin typeface="+mn-lt"/>
                </a:rPr>
                <a:t>Cathode</a:t>
              </a:r>
              <a:endParaRPr lang="ko-KR" altLang="en-US" sz="2800" dirty="0">
                <a:latin typeface="+mn-lt"/>
              </a:endParaRPr>
            </a:p>
          </p:txBody>
        </p:sp>
        <p:cxnSp>
          <p:nvCxnSpPr>
            <p:cNvPr id="18" name="직선 화살표 연결선 12"/>
            <p:cNvCxnSpPr>
              <a:endCxn id="16" idx="0"/>
            </p:cNvCxnSpPr>
            <p:nvPr/>
          </p:nvCxnSpPr>
          <p:spPr>
            <a:xfrm flipH="1">
              <a:off x="8421356" y="3191435"/>
              <a:ext cx="1407842" cy="981882"/>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9" name="직선 화살표 연결선 15"/>
            <p:cNvCxnSpPr>
              <a:endCxn id="17" idx="0"/>
            </p:cNvCxnSpPr>
            <p:nvPr/>
          </p:nvCxnSpPr>
          <p:spPr>
            <a:xfrm flipH="1">
              <a:off x="10844038" y="3128942"/>
              <a:ext cx="903709" cy="1041717"/>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67805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Application to medical devices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9800" y="1847835"/>
            <a:ext cx="4876800" cy="4442816"/>
          </a:xfrm>
          <a:prstGeom prst="rect">
            <a:avLst/>
          </a:prstGeom>
        </p:spPr>
      </p:pic>
      <p:sp>
        <p:nvSpPr>
          <p:cNvPr id="7" name="Rounded Rectangular Callout 6"/>
          <p:cNvSpPr/>
          <p:nvPr/>
        </p:nvSpPr>
        <p:spPr bwMode="auto">
          <a:xfrm>
            <a:off x="3724560" y="1847835"/>
            <a:ext cx="2123590" cy="785335"/>
          </a:xfrm>
          <a:prstGeom prst="wedgeRoundRectCallout">
            <a:avLst>
              <a:gd name="adj1" fmla="val 1436"/>
              <a:gd name="adj2" fmla="val 85585"/>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charset="0"/>
                <a:ea typeface="ＭＳ Ｐゴシック" charset="0"/>
                <a:cs typeface="ＭＳ Ｐゴシック" charset="0"/>
              </a:rPr>
              <a:t>Modern devices amplify</a:t>
            </a:r>
            <a:r>
              <a:rPr kumimoji="0" lang="en-US" b="0" i="0" u="none" strike="noStrike" cap="none" normalizeH="0" dirty="0">
                <a:ln>
                  <a:noFill/>
                </a:ln>
                <a:solidFill>
                  <a:srgbClr val="000000"/>
                </a:solidFill>
                <a:effectLst/>
                <a:latin typeface="Arial" charset="0"/>
                <a:ea typeface="ＭＳ Ｐゴシック" charset="0"/>
                <a:cs typeface="ＭＳ Ｐゴシック" charset="0"/>
              </a:rPr>
              <a:t> this region</a:t>
            </a:r>
            <a:endParaRPr kumimoji="0" lang="en-US"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9" name="Rounded Rectangular Callout 8"/>
          <p:cNvSpPr/>
          <p:nvPr/>
        </p:nvSpPr>
        <p:spPr bwMode="auto">
          <a:xfrm>
            <a:off x="685800" y="4269863"/>
            <a:ext cx="1973209" cy="1003904"/>
          </a:xfrm>
          <a:prstGeom prst="wedgeRoundRectCallout">
            <a:avLst>
              <a:gd name="adj1" fmla="val 141960"/>
              <a:gd name="adj2" fmla="val -46607"/>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charset="0"/>
                <a:ea typeface="ＭＳ Ｐゴシック" charset="0"/>
                <a:cs typeface="ＭＳ Ｐゴシック" charset="0"/>
              </a:rPr>
              <a:t>Induced signals </a:t>
            </a:r>
            <a:r>
              <a:rPr lang="en-US" dirty="0">
                <a:solidFill>
                  <a:srgbClr val="000000"/>
                </a:solidFill>
                <a:latin typeface="Arial" charset="0"/>
                <a:ea typeface="ＭＳ Ｐゴシック" charset="0"/>
                <a:cs typeface="ＭＳ Ｐゴシック" charset="0"/>
              </a:rPr>
              <a:t>here could be dangerous</a:t>
            </a:r>
            <a:endParaRPr kumimoji="0" lang="en-US"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09270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Sensing algorithm</a:t>
            </a:r>
          </a:p>
        </p:txBody>
      </p:sp>
      <p:sp>
        <p:nvSpPr>
          <p:cNvPr id="3" name="Content Placeholder 2"/>
          <p:cNvSpPr>
            <a:spLocks noGrp="1"/>
          </p:cNvSpPr>
          <p:nvPr>
            <p:ph idx="1"/>
          </p:nvPr>
        </p:nvSpPr>
        <p:spPr>
          <a:xfrm>
            <a:off x="685800" y="1752600"/>
            <a:ext cx="4722824" cy="3962400"/>
          </a:xfrm>
        </p:spPr>
        <p:txBody>
          <a:bodyPr/>
          <a:lstStyle/>
          <a:p>
            <a:r>
              <a:rPr lang="en-US" sz="2400" dirty="0"/>
              <a:t>Assuming bipolar configuration</a:t>
            </a:r>
          </a:p>
          <a:p>
            <a:r>
              <a:rPr lang="en-US" sz="2400" dirty="0"/>
              <a:t>QRS complex and detection</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5110" y="2382911"/>
            <a:ext cx="3597251" cy="3604388"/>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133" y="2810680"/>
            <a:ext cx="3349106" cy="3305039"/>
          </a:xfrm>
          <a:prstGeom prst="rect">
            <a:avLst/>
          </a:prstGeom>
        </p:spPr>
      </p:pic>
    </p:spTree>
    <p:extLst>
      <p:ext uri="{BB962C8B-B14F-4D97-AF65-F5344CB8AC3E}">
        <p14:creationId xmlns:p14="http://schemas.microsoft.com/office/powerpoint/2010/main" val="2580446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Results</a:t>
            </a:r>
          </a:p>
        </p:txBody>
      </p:sp>
      <p:sp>
        <p:nvSpPr>
          <p:cNvPr id="2" name="Slide Number Placeholder 1"/>
          <p:cNvSpPr>
            <a:spLocks noGrp="1"/>
          </p:cNvSpPr>
          <p:nvPr>
            <p:ph type="sldNum" sz="quarter" idx="12"/>
          </p:nvPr>
        </p:nvSpPr>
        <p:spPr/>
        <p:txBody>
          <a:bodyPr/>
          <a:lstStyle/>
          <a:p>
            <a:fld id="{B88657AD-9A1F-4661-9605-1647890D3978}" type="slidenum">
              <a:rPr lang="en-US" smtClean="0"/>
              <a:pPr/>
              <a:t>24</a:t>
            </a:fld>
            <a:endParaRPr lang="en-US"/>
          </a:p>
        </p:txBody>
      </p:sp>
      <p:graphicFrame>
        <p:nvGraphicFramePr>
          <p:cNvPr id="5" name="내용 개체 틀 3"/>
          <p:cNvGraphicFramePr>
            <a:graphicFrameLocks noGrp="1"/>
          </p:cNvGraphicFramePr>
          <p:nvPr>
            <p:ph idx="1"/>
            <p:extLst>
              <p:ext uri="{D42A27DB-BD31-4B8C-83A1-F6EECF244321}">
                <p14:modId xmlns:p14="http://schemas.microsoft.com/office/powerpoint/2010/main" val="3298638431"/>
              </p:ext>
            </p:extLst>
          </p:nvPr>
        </p:nvGraphicFramePr>
        <p:xfrm>
          <a:off x="1" y="1971228"/>
          <a:ext cx="9144000" cy="4360020"/>
        </p:xfrm>
        <a:graphic>
          <a:graphicData uri="http://schemas.openxmlformats.org/drawingml/2006/table">
            <a:tbl>
              <a:tblPr firstRow="1" bandRow="1">
                <a:tableStyleId>{5C22544A-7EE6-4342-B048-85BDC9FD1C3A}</a:tableStyleId>
              </a:tblPr>
              <a:tblGrid>
                <a:gridCol w="3722865">
                  <a:extLst>
                    <a:ext uri="{9D8B030D-6E8A-4147-A177-3AD203B41FA5}">
                      <a16:colId xmlns:a16="http://schemas.microsoft.com/office/drawing/2014/main" val="20000"/>
                    </a:ext>
                  </a:extLst>
                </a:gridCol>
                <a:gridCol w="2004193">
                  <a:extLst>
                    <a:ext uri="{9D8B030D-6E8A-4147-A177-3AD203B41FA5}">
                      <a16:colId xmlns:a16="http://schemas.microsoft.com/office/drawing/2014/main" val="20001"/>
                    </a:ext>
                  </a:extLst>
                </a:gridCol>
                <a:gridCol w="1652129">
                  <a:extLst>
                    <a:ext uri="{9D8B030D-6E8A-4147-A177-3AD203B41FA5}">
                      <a16:colId xmlns:a16="http://schemas.microsoft.com/office/drawing/2014/main" val="20002"/>
                    </a:ext>
                  </a:extLst>
                </a:gridCol>
                <a:gridCol w="1764813">
                  <a:extLst>
                    <a:ext uri="{9D8B030D-6E8A-4147-A177-3AD203B41FA5}">
                      <a16:colId xmlns:a16="http://schemas.microsoft.com/office/drawing/2014/main" val="20003"/>
                    </a:ext>
                  </a:extLst>
                </a:gridCol>
              </a:tblGrid>
              <a:tr h="872004">
                <a:tc>
                  <a:txBody>
                    <a:bodyPr/>
                    <a:lstStyle/>
                    <a:p>
                      <a:pPr algn="ctr" latinLnBrk="1"/>
                      <a:r>
                        <a:rPr lang="en-US" altLang="ko-KR" sz="2400" dirty="0"/>
                        <a:t>Device</a:t>
                      </a:r>
                      <a:endParaRPr lang="ko-KR" altLang="en-US" sz="2400" dirty="0"/>
                    </a:p>
                  </a:txBody>
                  <a:tcPr anchor="ctr"/>
                </a:tc>
                <a:tc>
                  <a:txBody>
                    <a:bodyPr/>
                    <a:lstStyle/>
                    <a:p>
                      <a:pPr algn="ctr" latinLnBrk="1"/>
                      <a:r>
                        <a:rPr lang="en-US" altLang="ko-KR" sz="2400" dirty="0"/>
                        <a:t>Open air</a:t>
                      </a:r>
                      <a:endParaRPr lang="ko-KR" altLang="en-US" sz="2400" dirty="0"/>
                    </a:p>
                  </a:txBody>
                  <a:tcPr anchor="ctr"/>
                </a:tc>
                <a:tc>
                  <a:txBody>
                    <a:bodyPr/>
                    <a:lstStyle/>
                    <a:p>
                      <a:pPr algn="ctr" latinLnBrk="1"/>
                      <a:r>
                        <a:rPr lang="en-US" altLang="ko-KR" sz="2400" dirty="0"/>
                        <a:t>Saline</a:t>
                      </a:r>
                      <a:endParaRPr lang="ko-KR" altLang="en-US" sz="2400" dirty="0"/>
                    </a:p>
                  </a:txBody>
                  <a:tcPr anchor="ctr"/>
                </a:tc>
                <a:tc>
                  <a:txBody>
                    <a:bodyPr/>
                    <a:lstStyle/>
                    <a:p>
                      <a:pPr algn="ctr" latinLnBrk="1"/>
                      <a:r>
                        <a:rPr lang="en-US" altLang="ko-KR" sz="2400" dirty="0" err="1"/>
                        <a:t>SynDaver</a:t>
                      </a:r>
                      <a:endParaRPr lang="ko-KR" altLang="en-US" sz="2400" dirty="0"/>
                    </a:p>
                  </a:txBody>
                  <a:tcPr anchor="ctr"/>
                </a:tc>
                <a:extLst>
                  <a:ext uri="{0D108BD9-81ED-4DB2-BD59-A6C34878D82A}">
                    <a16:rowId xmlns:a16="http://schemas.microsoft.com/office/drawing/2014/main" val="10000"/>
                  </a:ext>
                </a:extLst>
              </a:tr>
              <a:tr h="872004">
                <a:tc>
                  <a:txBody>
                    <a:bodyPr/>
                    <a:lstStyle/>
                    <a:p>
                      <a:pPr algn="ctr" latinLnBrk="1"/>
                      <a:r>
                        <a:rPr lang="en-US" altLang="ko-KR" sz="2400" dirty="0"/>
                        <a:t>Medtronic </a:t>
                      </a:r>
                      <a:r>
                        <a:rPr lang="en-US" altLang="ko-KR" sz="2400" dirty="0" err="1"/>
                        <a:t>Adapta</a:t>
                      </a:r>
                      <a:endParaRPr lang="ko-KR" altLang="en-US" sz="2400" dirty="0"/>
                    </a:p>
                  </a:txBody>
                  <a:tcPr anchor="ctr"/>
                </a:tc>
                <a:tc>
                  <a:txBody>
                    <a:bodyPr/>
                    <a:lstStyle/>
                    <a:p>
                      <a:pPr algn="ctr" latinLnBrk="1"/>
                      <a:r>
                        <a:rPr lang="en-US" altLang="ko-KR" sz="2400" dirty="0"/>
                        <a:t>1.36m</a:t>
                      </a:r>
                      <a:endParaRPr lang="ko-KR" altLang="en-US" sz="2400" dirty="0"/>
                    </a:p>
                  </a:txBody>
                  <a:tcPr anchor="ctr"/>
                </a:tc>
                <a:tc>
                  <a:txBody>
                    <a:bodyPr/>
                    <a:lstStyle/>
                    <a:p>
                      <a:pPr algn="ctr" latinLnBrk="1"/>
                      <a:r>
                        <a:rPr lang="en-US" altLang="ko-KR" sz="2400" dirty="0"/>
                        <a:t>0.03m</a:t>
                      </a:r>
                      <a:endParaRPr lang="ko-KR" altLang="en-US" sz="2400" dirty="0"/>
                    </a:p>
                  </a:txBody>
                  <a:tcPr anchor="ctr"/>
                </a:tc>
                <a:tc>
                  <a:txBody>
                    <a:bodyPr/>
                    <a:lstStyle/>
                    <a:p>
                      <a:pPr algn="ctr" latinLnBrk="1"/>
                      <a:r>
                        <a:rPr lang="en-US" altLang="ko-KR" sz="2400" dirty="0"/>
                        <a:t>Unknown</a:t>
                      </a:r>
                      <a:endParaRPr lang="ko-KR" altLang="en-US" sz="2400" dirty="0"/>
                    </a:p>
                  </a:txBody>
                  <a:tcPr anchor="ctr"/>
                </a:tc>
                <a:extLst>
                  <a:ext uri="{0D108BD9-81ED-4DB2-BD59-A6C34878D82A}">
                    <a16:rowId xmlns:a16="http://schemas.microsoft.com/office/drawing/2014/main" val="10001"/>
                  </a:ext>
                </a:extLst>
              </a:tr>
              <a:tr h="872004">
                <a:tc>
                  <a:txBody>
                    <a:bodyPr/>
                    <a:lstStyle/>
                    <a:p>
                      <a:pPr algn="ctr" latinLnBrk="1"/>
                      <a:r>
                        <a:rPr lang="en-US" altLang="ko-KR" sz="2400" dirty="0"/>
                        <a:t>Medtronic </a:t>
                      </a:r>
                      <a:r>
                        <a:rPr lang="en-US" altLang="ko-KR" sz="2400" dirty="0" err="1"/>
                        <a:t>Insync</a:t>
                      </a:r>
                      <a:r>
                        <a:rPr lang="en-US" altLang="ko-KR" sz="2400" dirty="0"/>
                        <a:t> Sentry</a:t>
                      </a:r>
                      <a:endParaRPr lang="ko-KR" altLang="en-US" sz="2400" dirty="0"/>
                    </a:p>
                  </a:txBody>
                  <a:tcPr anchor="ctr"/>
                </a:tc>
                <a:tc>
                  <a:txBody>
                    <a:bodyPr/>
                    <a:lstStyle/>
                    <a:p>
                      <a:pPr algn="ctr" latinLnBrk="1"/>
                      <a:r>
                        <a:rPr lang="en-US" altLang="ko-KR" sz="2400" dirty="0"/>
                        <a:t>1.57m</a:t>
                      </a:r>
                      <a:endParaRPr lang="ko-KR" altLang="en-US" sz="2400" dirty="0"/>
                    </a:p>
                  </a:txBody>
                  <a:tcPr anchor="ctr"/>
                </a:tc>
                <a:tc>
                  <a:txBody>
                    <a:bodyPr/>
                    <a:lstStyle/>
                    <a:p>
                      <a:pPr algn="ctr" latinLnBrk="1"/>
                      <a:r>
                        <a:rPr lang="en-US" altLang="ko-KR" sz="2400" dirty="0"/>
                        <a:t>0.05m</a:t>
                      </a:r>
                      <a:endParaRPr lang="ko-KR" altLang="en-US" sz="2400" dirty="0"/>
                    </a:p>
                  </a:txBody>
                  <a:tcPr anchor="ctr"/>
                </a:tc>
                <a:tc>
                  <a:txBody>
                    <a:bodyPr/>
                    <a:lstStyle/>
                    <a:p>
                      <a:pPr algn="ctr" latinLnBrk="1"/>
                      <a:r>
                        <a:rPr lang="en-US" altLang="ko-KR" sz="2400" dirty="0"/>
                        <a:t>0.08m</a:t>
                      </a:r>
                      <a:endParaRPr lang="ko-KR" altLang="en-US" sz="2400" dirty="0"/>
                    </a:p>
                  </a:txBody>
                  <a:tcPr anchor="ctr"/>
                </a:tc>
                <a:extLst>
                  <a:ext uri="{0D108BD9-81ED-4DB2-BD59-A6C34878D82A}">
                    <a16:rowId xmlns:a16="http://schemas.microsoft.com/office/drawing/2014/main" val="10002"/>
                  </a:ext>
                </a:extLst>
              </a:tr>
              <a:tr h="872004">
                <a:tc>
                  <a:txBody>
                    <a:bodyPr/>
                    <a:lstStyle/>
                    <a:p>
                      <a:pPr algn="ctr" latinLnBrk="1"/>
                      <a:r>
                        <a:rPr lang="en-US" altLang="ko-KR" sz="2400" dirty="0"/>
                        <a:t>Boston Scientific ICD</a:t>
                      </a:r>
                      <a:endParaRPr lang="ko-KR" altLang="en-US" sz="2400" dirty="0"/>
                    </a:p>
                  </a:txBody>
                  <a:tcPr anchor="ctr"/>
                </a:tc>
                <a:tc>
                  <a:txBody>
                    <a:bodyPr/>
                    <a:lstStyle/>
                    <a:p>
                      <a:pPr algn="ctr" latinLnBrk="1"/>
                      <a:r>
                        <a:rPr lang="en-US" altLang="ko-KR" sz="2400" dirty="0"/>
                        <a:t>No response</a:t>
                      </a:r>
                      <a:endParaRPr lang="ko-KR" altLang="en-US" sz="2400" dirty="0"/>
                    </a:p>
                  </a:txBody>
                  <a:tcPr anchor="ctr"/>
                </a:tc>
                <a:tc>
                  <a:txBody>
                    <a:bodyPr/>
                    <a:lstStyle/>
                    <a:p>
                      <a:pPr algn="ctr" latinLnBrk="1"/>
                      <a:r>
                        <a:rPr lang="en-US" altLang="ko-KR" sz="2400" dirty="0"/>
                        <a:t>Unknown</a:t>
                      </a:r>
                      <a:endParaRPr lang="ko-KR" altLang="en-US" sz="2400" dirty="0"/>
                    </a:p>
                  </a:txBody>
                  <a:tcPr anchor="ctr"/>
                </a:tc>
                <a:tc>
                  <a:txBody>
                    <a:bodyPr/>
                    <a:lstStyle/>
                    <a:p>
                      <a:pPr algn="ctr" latinLnBrk="1"/>
                      <a:r>
                        <a:rPr lang="en-US" altLang="ko-KR" sz="2400" dirty="0"/>
                        <a:t>Unknown</a:t>
                      </a:r>
                      <a:endParaRPr lang="ko-KR" altLang="en-US" sz="2400" dirty="0"/>
                    </a:p>
                  </a:txBody>
                  <a:tcPr anchor="ctr"/>
                </a:tc>
                <a:extLst>
                  <a:ext uri="{0D108BD9-81ED-4DB2-BD59-A6C34878D82A}">
                    <a16:rowId xmlns:a16="http://schemas.microsoft.com/office/drawing/2014/main" val="10003"/>
                  </a:ext>
                </a:extLst>
              </a:tr>
              <a:tr h="872004">
                <a:tc>
                  <a:txBody>
                    <a:bodyPr/>
                    <a:lstStyle/>
                    <a:p>
                      <a:pPr algn="ctr" latinLnBrk="1"/>
                      <a:r>
                        <a:rPr lang="en-US" altLang="ko-KR" sz="2400" dirty="0"/>
                        <a:t>St. Jude ICD</a:t>
                      </a:r>
                      <a:endParaRPr lang="ko-KR" altLang="en-US" sz="2400" dirty="0"/>
                    </a:p>
                  </a:txBody>
                  <a:tcPr anchor="ctr"/>
                </a:tc>
                <a:tc>
                  <a:txBody>
                    <a:bodyPr/>
                    <a:lstStyle/>
                    <a:p>
                      <a:pPr algn="ctr" latinLnBrk="1"/>
                      <a:r>
                        <a:rPr lang="en-US" altLang="ko-KR" sz="2400" dirty="0"/>
                        <a:t>0.76m</a:t>
                      </a:r>
                      <a:endParaRPr lang="ko-KR" altLang="en-US" sz="2400" dirty="0"/>
                    </a:p>
                  </a:txBody>
                  <a:tcPr anchor="ctr"/>
                </a:tc>
                <a:tc>
                  <a:txBody>
                    <a:bodyPr/>
                    <a:lstStyle/>
                    <a:p>
                      <a:pPr algn="ctr" latinLnBrk="1"/>
                      <a:r>
                        <a:rPr lang="en-US" altLang="ko-KR" sz="2400" dirty="0"/>
                        <a:t>Unknown </a:t>
                      </a:r>
                      <a:endParaRPr lang="ko-KR" altLang="en-US" sz="2400" dirty="0"/>
                    </a:p>
                  </a:txBody>
                  <a:tcPr anchor="ctr"/>
                </a:tc>
                <a:tc>
                  <a:txBody>
                    <a:bodyPr/>
                    <a:lstStyle/>
                    <a:p>
                      <a:pPr algn="ctr" latinLnBrk="1"/>
                      <a:r>
                        <a:rPr lang="en-US" altLang="ko-KR" sz="2400" dirty="0"/>
                        <a:t>Unknown</a:t>
                      </a:r>
                      <a:endParaRPr lang="ko-KR" altLang="en-US" sz="2400"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0716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8657AD-9A1F-4661-9605-1647890D3978}" type="slidenum">
              <a:rPr lang="en-US" smtClean="0"/>
              <a:pPr/>
              <a:t>25</a:t>
            </a:fld>
            <a:endParaRPr lang="en-US"/>
          </a:p>
        </p:txBody>
      </p:sp>
      <p:sp>
        <p:nvSpPr>
          <p:cNvPr id="3" name="Rectangle 2"/>
          <p:cNvSpPr/>
          <p:nvPr/>
        </p:nvSpPr>
        <p:spPr>
          <a:xfrm>
            <a:off x="615489" y="3602788"/>
            <a:ext cx="3730108" cy="1200329"/>
          </a:xfrm>
          <a:prstGeom prst="rect">
            <a:avLst/>
          </a:prstGeom>
        </p:spPr>
        <p:txBody>
          <a:bodyPr wrap="none">
            <a:spAutoFit/>
          </a:bodyPr>
          <a:lstStyle/>
          <a:p>
            <a:r>
              <a:rPr lang="en-US" altLang="ko-KR" sz="7200" dirty="0">
                <a:latin typeface="Impact" pitchFamily="34" charset="0"/>
              </a:rPr>
              <a:t>Defenses</a:t>
            </a:r>
            <a:endParaRPr lang="en-US" sz="7200" dirty="0"/>
          </a:p>
        </p:txBody>
      </p:sp>
    </p:spTree>
    <p:extLst>
      <p:ext uri="{BB962C8B-B14F-4D97-AF65-F5344CB8AC3E}">
        <p14:creationId xmlns:p14="http://schemas.microsoft.com/office/powerpoint/2010/main" val="1465168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Shielding</a:t>
            </a:r>
          </a:p>
        </p:txBody>
      </p:sp>
      <p:sp>
        <p:nvSpPr>
          <p:cNvPr id="2" name="Slide Number Placeholder 1"/>
          <p:cNvSpPr>
            <a:spLocks noGrp="1"/>
          </p:cNvSpPr>
          <p:nvPr>
            <p:ph type="sldNum" sz="quarter" idx="12"/>
          </p:nvPr>
        </p:nvSpPr>
        <p:spPr/>
        <p:txBody>
          <a:bodyPr/>
          <a:lstStyle/>
          <a:p>
            <a:fld id="{B88657AD-9A1F-4661-9605-1647890D3978}" type="slidenum">
              <a:rPr lang="en-US" smtClean="0"/>
              <a:pPr/>
              <a:t>26</a:t>
            </a:fld>
            <a:endParaRPr lang="en-US"/>
          </a:p>
        </p:txBody>
      </p:sp>
      <p:pic>
        <p:nvPicPr>
          <p:cNvPr id="5" name="Picture 2" descr="Shielding shielded wire harnes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4868" b="14868"/>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28848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Noise Cancellation with Adaptive Filter</a:t>
            </a:r>
          </a:p>
        </p:txBody>
      </p:sp>
      <p:sp>
        <p:nvSpPr>
          <p:cNvPr id="4" name="Slide Number Placeholder 3"/>
          <p:cNvSpPr>
            <a:spLocks noGrp="1"/>
          </p:cNvSpPr>
          <p:nvPr>
            <p:ph type="sldNum" sz="quarter" idx="12"/>
          </p:nvPr>
        </p:nvSpPr>
        <p:spPr/>
        <p:txBody>
          <a:bodyPr/>
          <a:lstStyle/>
          <a:p>
            <a:fld id="{59DED6A1-76E0-4447-BCBE-084AF169C88E}" type="slidenum">
              <a:rPr lang="en-US" smtClean="0"/>
              <a:pPr/>
              <a:t>27</a:t>
            </a:fld>
            <a:endParaRPr lang="en-US"/>
          </a:p>
        </p:txBody>
      </p:sp>
      <p:grpSp>
        <p:nvGrpSpPr>
          <p:cNvPr id="36" name="Group 35"/>
          <p:cNvGrpSpPr/>
          <p:nvPr/>
        </p:nvGrpSpPr>
        <p:grpSpPr>
          <a:xfrm>
            <a:off x="127893" y="2154873"/>
            <a:ext cx="8810367" cy="3907065"/>
            <a:chOff x="701474" y="2154873"/>
            <a:chExt cx="10744860" cy="3907065"/>
          </a:xfrm>
        </p:grpSpPr>
        <p:sp>
          <p:nvSpPr>
            <p:cNvPr id="37" name="직사각형 4"/>
            <p:cNvSpPr/>
            <p:nvPr/>
          </p:nvSpPr>
          <p:spPr>
            <a:xfrm>
              <a:off x="3120347" y="5053826"/>
              <a:ext cx="2112235" cy="100811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dirty="0">
                  <a:solidFill>
                    <a:schemeClr val="tx1"/>
                  </a:solidFill>
                </a:rPr>
                <a:t>Antenna</a:t>
              </a:r>
              <a:endParaRPr lang="ko-KR" altLang="en-US" sz="2800" dirty="0">
                <a:solidFill>
                  <a:schemeClr val="tx1"/>
                </a:solidFill>
              </a:endParaRPr>
            </a:p>
          </p:txBody>
        </p:sp>
        <p:sp>
          <p:nvSpPr>
            <p:cNvPr id="38" name="직사각형 6"/>
            <p:cNvSpPr/>
            <p:nvPr/>
          </p:nvSpPr>
          <p:spPr>
            <a:xfrm>
              <a:off x="6264018" y="5053826"/>
              <a:ext cx="2112235" cy="100811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chemeClr val="tx1"/>
                  </a:solidFill>
                </a:rPr>
                <a:t>Adaptive FIR Filter</a:t>
              </a:r>
              <a:endParaRPr lang="ko-KR" altLang="en-US" sz="2400" dirty="0">
                <a:solidFill>
                  <a:schemeClr val="tx1"/>
                </a:solidFill>
              </a:endParaRPr>
            </a:p>
          </p:txBody>
        </p:sp>
        <p:sp>
          <p:nvSpPr>
            <p:cNvPr id="39" name="직사각형 7"/>
            <p:cNvSpPr/>
            <p:nvPr/>
          </p:nvSpPr>
          <p:spPr>
            <a:xfrm>
              <a:off x="9334099" y="5053826"/>
              <a:ext cx="2112235" cy="100811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chemeClr val="tx1"/>
                  </a:solidFill>
                </a:rPr>
                <a:t>Adaptive Algorithm</a:t>
              </a:r>
              <a:endParaRPr lang="ko-KR" altLang="en-US" sz="2400" dirty="0">
                <a:solidFill>
                  <a:schemeClr val="tx1"/>
                </a:solidFill>
              </a:endParaRPr>
            </a:p>
          </p:txBody>
        </p:sp>
        <p:sp>
          <p:nvSpPr>
            <p:cNvPr id="40" name="타원 9"/>
            <p:cNvSpPr/>
            <p:nvPr/>
          </p:nvSpPr>
          <p:spPr>
            <a:xfrm>
              <a:off x="7986429" y="2429184"/>
              <a:ext cx="672075" cy="50405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rPr>
                <a:t>+</a:t>
              </a:r>
              <a:endParaRPr lang="ko-KR" altLang="en-US" sz="1600" dirty="0">
                <a:solidFill>
                  <a:schemeClr val="tx1"/>
                </a:solidFill>
              </a:endParaRPr>
            </a:p>
          </p:txBody>
        </p:sp>
        <p:cxnSp>
          <p:nvCxnSpPr>
            <p:cNvPr id="41" name="직선 화살표 연결선 12"/>
            <p:cNvCxnSpPr/>
            <p:nvPr/>
          </p:nvCxnSpPr>
          <p:spPr>
            <a:xfrm>
              <a:off x="761626" y="2681212"/>
              <a:ext cx="722480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직선 화살표 연결선 15"/>
            <p:cNvCxnSpPr>
              <a:stCxn id="40" idx="6"/>
            </p:cNvCxnSpPr>
            <p:nvPr/>
          </p:nvCxnSpPr>
          <p:spPr>
            <a:xfrm>
              <a:off x="8658504" y="2681212"/>
              <a:ext cx="276030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직선 화살표 연결선 18"/>
            <p:cNvCxnSpPr>
              <a:endCxn id="37" idx="1"/>
            </p:cNvCxnSpPr>
            <p:nvPr/>
          </p:nvCxnSpPr>
          <p:spPr>
            <a:xfrm>
              <a:off x="719403" y="5557882"/>
              <a:ext cx="240094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직선 화살표 연결선 22"/>
            <p:cNvCxnSpPr>
              <a:stCxn id="37" idx="3"/>
              <a:endCxn id="38" idx="1"/>
            </p:cNvCxnSpPr>
            <p:nvPr/>
          </p:nvCxnSpPr>
          <p:spPr>
            <a:xfrm>
              <a:off x="5232582" y="5557882"/>
              <a:ext cx="103143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직선 화살표 연결선 33"/>
            <p:cNvCxnSpPr>
              <a:stCxn id="39" idx="1"/>
              <a:endCxn id="38" idx="3"/>
            </p:cNvCxnSpPr>
            <p:nvPr/>
          </p:nvCxnSpPr>
          <p:spPr>
            <a:xfrm flipH="1">
              <a:off x="8376254" y="5557882"/>
              <a:ext cx="95784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19403" y="2154873"/>
              <a:ext cx="3654623" cy="461665"/>
            </a:xfrm>
            <a:prstGeom prst="rect">
              <a:avLst/>
            </a:prstGeom>
            <a:noFill/>
          </p:spPr>
          <p:txBody>
            <a:bodyPr wrap="square" rtlCol="0">
              <a:spAutoFit/>
            </a:bodyPr>
            <a:lstStyle/>
            <a:p>
              <a:r>
                <a:rPr lang="en-US" altLang="ko-KR" sz="2400" dirty="0"/>
                <a:t>x[n] + w</a:t>
              </a:r>
              <a:r>
                <a:rPr lang="en-US" altLang="ko-KR" sz="2400" baseline="-25000" dirty="0"/>
                <a:t>1</a:t>
              </a:r>
              <a:r>
                <a:rPr lang="en-US" altLang="ko-KR" sz="2400" dirty="0"/>
                <a:t>[n] + </a:t>
              </a:r>
              <a:r>
                <a:rPr lang="en-US" altLang="ko-KR" sz="2400" dirty="0">
                  <a:solidFill>
                    <a:srgbClr val="FF0000"/>
                  </a:solidFill>
                </a:rPr>
                <a:t>m[n]</a:t>
              </a:r>
              <a:endParaRPr lang="ko-KR" altLang="en-US" sz="2400" dirty="0">
                <a:solidFill>
                  <a:srgbClr val="FF0000"/>
                </a:solidFill>
              </a:endParaRPr>
            </a:p>
          </p:txBody>
        </p:sp>
        <p:sp>
          <p:nvSpPr>
            <p:cNvPr id="47" name="TextBox 46"/>
            <p:cNvSpPr txBox="1"/>
            <p:nvPr/>
          </p:nvSpPr>
          <p:spPr>
            <a:xfrm>
              <a:off x="719402" y="5035897"/>
              <a:ext cx="982397" cy="461665"/>
            </a:xfrm>
            <a:prstGeom prst="rect">
              <a:avLst/>
            </a:prstGeom>
            <a:noFill/>
          </p:spPr>
          <p:txBody>
            <a:bodyPr wrap="square" rtlCol="0">
              <a:spAutoFit/>
            </a:bodyPr>
            <a:lstStyle/>
            <a:p>
              <a:r>
                <a:rPr lang="en-US" altLang="ko-KR" sz="2400" dirty="0">
                  <a:solidFill>
                    <a:srgbClr val="FF0000"/>
                  </a:solidFill>
                </a:rPr>
                <a:t>m[n]</a:t>
              </a:r>
              <a:endParaRPr lang="ko-KR" altLang="en-US" sz="2400" dirty="0">
                <a:solidFill>
                  <a:srgbClr val="FF0000"/>
                </a:solidFill>
              </a:endParaRPr>
            </a:p>
          </p:txBody>
        </p:sp>
        <p:cxnSp>
          <p:nvCxnSpPr>
            <p:cNvPr id="48" name="꺾인 연결선 51"/>
            <p:cNvCxnSpPr>
              <a:stCxn id="38" idx="0"/>
              <a:endCxn id="40" idx="4"/>
            </p:cNvCxnSpPr>
            <p:nvPr/>
          </p:nvCxnSpPr>
          <p:spPr>
            <a:xfrm rot="5400000" flipH="1" flipV="1">
              <a:off x="6761008" y="3492368"/>
              <a:ext cx="2120586" cy="1002331"/>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직선 화살표 연결선 53"/>
            <p:cNvCxnSpPr>
              <a:endCxn id="39" idx="0"/>
            </p:cNvCxnSpPr>
            <p:nvPr/>
          </p:nvCxnSpPr>
          <p:spPr>
            <a:xfrm>
              <a:off x="10390216" y="2678093"/>
              <a:ext cx="1" cy="237573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01474" y="2730645"/>
              <a:ext cx="2976332" cy="461665"/>
            </a:xfrm>
            <a:prstGeom prst="rect">
              <a:avLst/>
            </a:prstGeom>
            <a:noFill/>
          </p:spPr>
          <p:txBody>
            <a:bodyPr wrap="square" rtlCol="0">
              <a:spAutoFit/>
            </a:bodyPr>
            <a:lstStyle/>
            <a:p>
              <a:r>
                <a:rPr lang="en-US" altLang="ko-KR" sz="2400" dirty="0"/>
                <a:t>Original Signal</a:t>
              </a:r>
              <a:endParaRPr lang="ko-KR" altLang="en-US" sz="2400" dirty="0">
                <a:solidFill>
                  <a:srgbClr val="FF0000"/>
                </a:solidFill>
              </a:endParaRPr>
            </a:p>
          </p:txBody>
        </p:sp>
        <p:sp>
          <p:nvSpPr>
            <p:cNvPr id="51" name="TextBox 50"/>
            <p:cNvSpPr txBox="1"/>
            <p:nvPr/>
          </p:nvSpPr>
          <p:spPr>
            <a:xfrm>
              <a:off x="7100037" y="3432384"/>
              <a:ext cx="1334617" cy="461665"/>
            </a:xfrm>
            <a:prstGeom prst="rect">
              <a:avLst/>
            </a:prstGeom>
            <a:noFill/>
          </p:spPr>
          <p:txBody>
            <a:bodyPr wrap="square" rtlCol="0">
              <a:spAutoFit/>
            </a:bodyPr>
            <a:lstStyle/>
            <a:p>
              <a:r>
                <a:rPr lang="en-US" altLang="ko-KR" sz="2400" dirty="0">
                  <a:solidFill>
                    <a:srgbClr val="0070C0"/>
                  </a:solidFill>
                </a:rPr>
                <a:t>-m’[n]</a:t>
              </a:r>
              <a:endParaRPr lang="ko-KR" altLang="en-US" sz="2400" dirty="0">
                <a:solidFill>
                  <a:srgbClr val="0070C0"/>
                </a:solidFill>
              </a:endParaRPr>
            </a:p>
          </p:txBody>
        </p:sp>
      </p:grpSp>
    </p:spTree>
    <p:extLst>
      <p:ext uri="{BB962C8B-B14F-4D97-AF65-F5344CB8AC3E}">
        <p14:creationId xmlns:p14="http://schemas.microsoft.com/office/powerpoint/2010/main" val="2389686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4" name="Slide Number Placeholder 3"/>
          <p:cNvSpPr>
            <a:spLocks noGrp="1"/>
          </p:cNvSpPr>
          <p:nvPr>
            <p:ph type="sldNum" sz="quarter" idx="12"/>
          </p:nvPr>
        </p:nvSpPr>
        <p:spPr/>
        <p:txBody>
          <a:bodyPr/>
          <a:lstStyle/>
          <a:p>
            <a:fld id="{59DED6A1-76E0-4447-BCBE-084AF169C88E}" type="slidenum">
              <a:rPr lang="en-US" smtClean="0"/>
              <a:pPr/>
              <a:t>28</a:t>
            </a:fld>
            <a:endParaRPr lang="en-US"/>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541" r="-13541"/>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96000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Sensing-and-Actuation System</a:t>
            </a:r>
          </a:p>
        </p:txBody>
      </p:sp>
      <p:pic>
        <p:nvPicPr>
          <p:cNvPr id="25" name="Picture 24"/>
          <p:cNvPicPr>
            <a:picLocks noChangeAspect="1"/>
          </p:cNvPicPr>
          <p:nvPr/>
        </p:nvPicPr>
        <p:blipFill>
          <a:blip r:embed="rId2"/>
          <a:stretch>
            <a:fillRect/>
          </a:stretch>
        </p:blipFill>
        <p:spPr>
          <a:xfrm>
            <a:off x="4606005" y="3180353"/>
            <a:ext cx="2407154" cy="1925723"/>
          </a:xfrm>
          <a:prstGeom prst="rect">
            <a:avLst/>
          </a:prstGeom>
        </p:spPr>
      </p:pic>
      <p:sp>
        <p:nvSpPr>
          <p:cNvPr id="26" name="Explosion 1 25"/>
          <p:cNvSpPr/>
          <p:nvPr/>
        </p:nvSpPr>
        <p:spPr>
          <a:xfrm>
            <a:off x="10588" y="1935647"/>
            <a:ext cx="975782" cy="901637"/>
          </a:xfrm>
          <a:prstGeom prst="irregularSeal1">
            <a:avLst/>
          </a:prstGeom>
          <a:ln/>
        </p:spPr>
        <p:style>
          <a:lnRef idx="1">
            <a:schemeClr val="accent1"/>
          </a:lnRef>
          <a:fillRef idx="3">
            <a:schemeClr val="accent1"/>
          </a:fillRef>
          <a:effectRef idx="2">
            <a:schemeClr val="accent1"/>
          </a:effectRef>
          <a:fontRef idx="minor">
            <a:schemeClr val="lt1"/>
          </a:fontRef>
        </p:style>
        <p:txBody>
          <a:bodyPr/>
          <a:lstStyle/>
          <a:p>
            <a:pPr lvl="0"/>
            <a:endParaRPr lang="en-US" sz="1050" dirty="0"/>
          </a:p>
        </p:txBody>
      </p:sp>
      <p:sp>
        <p:nvSpPr>
          <p:cNvPr id="27" name="Bevel 26"/>
          <p:cNvSpPr/>
          <p:nvPr/>
        </p:nvSpPr>
        <p:spPr>
          <a:xfrm>
            <a:off x="7979332" y="2061101"/>
            <a:ext cx="1101168" cy="628192"/>
          </a:xfrm>
          <a:prstGeom prst="bevel">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140000"/>
              </a:lnSpc>
            </a:pPr>
            <a:r>
              <a:rPr lang="en-US" sz="1400" dirty="0"/>
              <a:t>Actuator</a:t>
            </a:r>
          </a:p>
        </p:txBody>
      </p:sp>
      <p:cxnSp>
        <p:nvCxnSpPr>
          <p:cNvPr id="28" name="Straight Connector 27"/>
          <p:cNvCxnSpPr>
            <a:stCxn id="31" idx="1"/>
            <a:endCxn id="48" idx="1"/>
          </p:cNvCxnSpPr>
          <p:nvPr/>
        </p:nvCxnSpPr>
        <p:spPr>
          <a:xfrm>
            <a:off x="4138917" y="1951843"/>
            <a:ext cx="579810" cy="4347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35" idx="1"/>
          </p:cNvCxnSpPr>
          <p:nvPr/>
        </p:nvCxnSpPr>
        <p:spPr>
          <a:xfrm>
            <a:off x="2990962" y="1951843"/>
            <a:ext cx="625410"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Delay 29"/>
          <p:cNvSpPr/>
          <p:nvPr/>
        </p:nvSpPr>
        <p:spPr>
          <a:xfrm>
            <a:off x="1164324" y="1637747"/>
            <a:ext cx="709324" cy="628190"/>
          </a:xfrm>
          <a:prstGeom prst="flowChartDelay">
            <a:avLst/>
          </a:prstGeom>
          <a:ln/>
        </p:spPr>
        <p:style>
          <a:lnRef idx="1">
            <a:schemeClr val="accent1"/>
          </a:lnRef>
          <a:fillRef idx="3">
            <a:schemeClr val="accent1"/>
          </a:fillRef>
          <a:effectRef idx="2">
            <a:schemeClr val="accent1"/>
          </a:effectRef>
          <a:fontRef idx="minor">
            <a:schemeClr val="lt1"/>
          </a:fontRef>
        </p:style>
        <p:txBody>
          <a:bodyPr/>
          <a:lstStyle/>
          <a:p>
            <a:pPr>
              <a:lnSpc>
                <a:spcPct val="140000"/>
              </a:lnSpc>
            </a:pPr>
            <a:endParaRPr lang="en-US" sz="1600" dirty="0"/>
          </a:p>
        </p:txBody>
      </p:sp>
      <p:sp>
        <p:nvSpPr>
          <p:cNvPr id="31" name="Pentagon 30"/>
          <p:cNvSpPr/>
          <p:nvPr/>
        </p:nvSpPr>
        <p:spPr>
          <a:xfrm rot="10800000">
            <a:off x="3540172" y="1637748"/>
            <a:ext cx="598745" cy="628190"/>
          </a:xfrm>
          <a:prstGeom prst="homePlate">
            <a:avLst/>
          </a:prstGeom>
          <a:ln/>
        </p:spPr>
        <p:style>
          <a:lnRef idx="1">
            <a:schemeClr val="accent1"/>
          </a:lnRef>
          <a:fillRef idx="3">
            <a:schemeClr val="accent1"/>
          </a:fillRef>
          <a:effectRef idx="2">
            <a:schemeClr val="accent1"/>
          </a:effectRef>
          <a:fontRef idx="minor">
            <a:schemeClr val="lt1"/>
          </a:fontRef>
        </p:style>
        <p:txBody>
          <a:bodyPr/>
          <a:lstStyle/>
          <a:p>
            <a:pPr>
              <a:lnSpc>
                <a:spcPct val="200000"/>
              </a:lnSpc>
            </a:pPr>
            <a:endParaRPr lang="en-US" sz="1600" dirty="0"/>
          </a:p>
        </p:txBody>
      </p:sp>
      <p:sp>
        <p:nvSpPr>
          <p:cNvPr id="32" name="Isosceles Triangle 31"/>
          <p:cNvSpPr/>
          <p:nvPr/>
        </p:nvSpPr>
        <p:spPr>
          <a:xfrm rot="5400000">
            <a:off x="2387736" y="1662711"/>
            <a:ext cx="628190" cy="578262"/>
          </a:xfrm>
          <a:prstGeom prst="triangle">
            <a:avLst/>
          </a:prstGeom>
          <a:ln/>
        </p:spPr>
        <p:style>
          <a:lnRef idx="1">
            <a:schemeClr val="accent1"/>
          </a:lnRef>
          <a:fillRef idx="3">
            <a:schemeClr val="accent1"/>
          </a:fillRef>
          <a:effectRef idx="2">
            <a:schemeClr val="accent1"/>
          </a:effectRef>
          <a:fontRef idx="minor">
            <a:schemeClr val="lt1"/>
          </a:fontRef>
        </p:style>
        <p:txBody>
          <a:bodyPr/>
          <a:lstStyle/>
          <a:p>
            <a:endParaRPr lang="en-US" sz="1200" dirty="0"/>
          </a:p>
        </p:txBody>
      </p:sp>
      <p:sp>
        <p:nvSpPr>
          <p:cNvPr id="33" name="TextBox 32"/>
          <p:cNvSpPr txBox="1"/>
          <p:nvPr/>
        </p:nvSpPr>
        <p:spPr>
          <a:xfrm>
            <a:off x="2350569" y="1764863"/>
            <a:ext cx="543939" cy="307777"/>
          </a:xfrm>
          <a:prstGeom prst="rect">
            <a:avLst/>
          </a:prstGeom>
          <a:noFill/>
        </p:spPr>
        <p:txBody>
          <a:bodyPr wrap="square" rtlCol="0">
            <a:spAutoFit/>
          </a:bodyPr>
          <a:lstStyle/>
          <a:p>
            <a:r>
              <a:rPr lang="en-US" sz="1400" dirty="0">
                <a:solidFill>
                  <a:schemeClr val="bg1"/>
                </a:solidFill>
                <a:latin typeface="Corbel"/>
                <a:cs typeface="Corbel"/>
              </a:rPr>
              <a:t>Amp</a:t>
            </a:r>
          </a:p>
        </p:txBody>
      </p:sp>
      <p:cxnSp>
        <p:nvCxnSpPr>
          <p:cNvPr id="34" name="Straight Connector 33"/>
          <p:cNvCxnSpPr>
            <a:stCxn id="30" idx="3"/>
            <a:endCxn id="32" idx="3"/>
          </p:cNvCxnSpPr>
          <p:nvPr/>
        </p:nvCxnSpPr>
        <p:spPr>
          <a:xfrm>
            <a:off x="1873648" y="1951842"/>
            <a:ext cx="539052"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616372" y="1797954"/>
            <a:ext cx="543939" cy="307777"/>
          </a:xfrm>
          <a:prstGeom prst="rect">
            <a:avLst/>
          </a:prstGeom>
          <a:noFill/>
        </p:spPr>
        <p:txBody>
          <a:bodyPr wrap="square" rtlCol="0">
            <a:spAutoFit/>
          </a:bodyPr>
          <a:lstStyle/>
          <a:p>
            <a:r>
              <a:rPr lang="en-US" sz="1400" dirty="0">
                <a:solidFill>
                  <a:schemeClr val="bg1"/>
                </a:solidFill>
                <a:latin typeface="Corbel"/>
                <a:cs typeface="Corbel"/>
              </a:rPr>
              <a:t>ADC</a:t>
            </a:r>
          </a:p>
        </p:txBody>
      </p:sp>
      <p:sp>
        <p:nvSpPr>
          <p:cNvPr id="36" name="TextBox 35"/>
          <p:cNvSpPr txBox="1"/>
          <p:nvPr/>
        </p:nvSpPr>
        <p:spPr>
          <a:xfrm>
            <a:off x="1175764" y="1770698"/>
            <a:ext cx="697884" cy="307777"/>
          </a:xfrm>
          <a:prstGeom prst="rect">
            <a:avLst/>
          </a:prstGeom>
          <a:noFill/>
        </p:spPr>
        <p:txBody>
          <a:bodyPr wrap="square" rtlCol="0">
            <a:spAutoFit/>
          </a:bodyPr>
          <a:lstStyle/>
          <a:p>
            <a:r>
              <a:rPr lang="en-US" sz="1400" dirty="0">
                <a:solidFill>
                  <a:schemeClr val="bg1"/>
                </a:solidFill>
                <a:latin typeface="Corbel"/>
                <a:cs typeface="Corbel"/>
              </a:rPr>
              <a:t>Sensor</a:t>
            </a:r>
          </a:p>
        </p:txBody>
      </p:sp>
      <p:sp>
        <p:nvSpPr>
          <p:cNvPr id="37" name="TextBox 36"/>
          <p:cNvSpPr txBox="1"/>
          <p:nvPr/>
        </p:nvSpPr>
        <p:spPr>
          <a:xfrm>
            <a:off x="191867" y="2209690"/>
            <a:ext cx="625570" cy="307777"/>
          </a:xfrm>
          <a:prstGeom prst="rect">
            <a:avLst/>
          </a:prstGeom>
          <a:noFill/>
        </p:spPr>
        <p:txBody>
          <a:bodyPr wrap="square" rtlCol="0">
            <a:spAutoFit/>
          </a:bodyPr>
          <a:lstStyle/>
          <a:p>
            <a:r>
              <a:rPr lang="en-US" sz="1400" dirty="0">
                <a:solidFill>
                  <a:schemeClr val="bg1"/>
                </a:solidFill>
                <a:latin typeface="Corbel"/>
                <a:cs typeface="Corbel"/>
              </a:rPr>
              <a:t>Event</a:t>
            </a:r>
          </a:p>
        </p:txBody>
      </p:sp>
      <p:cxnSp>
        <p:nvCxnSpPr>
          <p:cNvPr id="38" name="Straight Connector 37"/>
          <p:cNvCxnSpPr>
            <a:endCxn id="44" idx="1"/>
          </p:cNvCxnSpPr>
          <p:nvPr/>
        </p:nvCxnSpPr>
        <p:spPr>
          <a:xfrm>
            <a:off x="2990962" y="2870857"/>
            <a:ext cx="625410"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Delay 38"/>
          <p:cNvSpPr/>
          <p:nvPr/>
        </p:nvSpPr>
        <p:spPr>
          <a:xfrm>
            <a:off x="1164324" y="2556761"/>
            <a:ext cx="709324" cy="628190"/>
          </a:xfrm>
          <a:prstGeom prst="flowChartDelay">
            <a:avLst/>
          </a:prstGeom>
          <a:ln/>
        </p:spPr>
        <p:style>
          <a:lnRef idx="1">
            <a:schemeClr val="accent1"/>
          </a:lnRef>
          <a:fillRef idx="3">
            <a:schemeClr val="accent1"/>
          </a:fillRef>
          <a:effectRef idx="2">
            <a:schemeClr val="accent1"/>
          </a:effectRef>
          <a:fontRef idx="minor">
            <a:schemeClr val="lt1"/>
          </a:fontRef>
        </p:style>
        <p:txBody>
          <a:bodyPr/>
          <a:lstStyle/>
          <a:p>
            <a:pPr>
              <a:lnSpc>
                <a:spcPct val="140000"/>
              </a:lnSpc>
            </a:pPr>
            <a:endParaRPr lang="en-US" sz="1600" dirty="0"/>
          </a:p>
        </p:txBody>
      </p:sp>
      <p:sp>
        <p:nvSpPr>
          <p:cNvPr id="40" name="Pentagon 39"/>
          <p:cNvSpPr/>
          <p:nvPr/>
        </p:nvSpPr>
        <p:spPr>
          <a:xfrm rot="10800000">
            <a:off x="3540172" y="2556762"/>
            <a:ext cx="598745" cy="628190"/>
          </a:xfrm>
          <a:prstGeom prst="homePlate">
            <a:avLst/>
          </a:prstGeom>
          <a:ln/>
        </p:spPr>
        <p:style>
          <a:lnRef idx="1">
            <a:schemeClr val="accent1"/>
          </a:lnRef>
          <a:fillRef idx="3">
            <a:schemeClr val="accent1"/>
          </a:fillRef>
          <a:effectRef idx="2">
            <a:schemeClr val="accent1"/>
          </a:effectRef>
          <a:fontRef idx="minor">
            <a:schemeClr val="lt1"/>
          </a:fontRef>
        </p:style>
        <p:txBody>
          <a:bodyPr/>
          <a:lstStyle/>
          <a:p>
            <a:pPr>
              <a:lnSpc>
                <a:spcPct val="200000"/>
              </a:lnSpc>
            </a:pPr>
            <a:endParaRPr lang="en-US" sz="1600" dirty="0"/>
          </a:p>
        </p:txBody>
      </p:sp>
      <p:sp>
        <p:nvSpPr>
          <p:cNvPr id="41" name="Isosceles Triangle 40"/>
          <p:cNvSpPr/>
          <p:nvPr/>
        </p:nvSpPr>
        <p:spPr>
          <a:xfrm rot="5400000">
            <a:off x="2387736" y="2581725"/>
            <a:ext cx="628190" cy="578262"/>
          </a:xfrm>
          <a:prstGeom prst="triangle">
            <a:avLst/>
          </a:prstGeom>
          <a:ln/>
        </p:spPr>
        <p:style>
          <a:lnRef idx="1">
            <a:schemeClr val="accent1"/>
          </a:lnRef>
          <a:fillRef idx="3">
            <a:schemeClr val="accent1"/>
          </a:fillRef>
          <a:effectRef idx="2">
            <a:schemeClr val="accent1"/>
          </a:effectRef>
          <a:fontRef idx="minor">
            <a:schemeClr val="lt1"/>
          </a:fontRef>
        </p:style>
        <p:txBody>
          <a:bodyPr/>
          <a:lstStyle/>
          <a:p>
            <a:endParaRPr lang="en-US" sz="1200" dirty="0"/>
          </a:p>
        </p:txBody>
      </p:sp>
      <p:sp>
        <p:nvSpPr>
          <p:cNvPr id="42" name="TextBox 41"/>
          <p:cNvSpPr txBox="1"/>
          <p:nvPr/>
        </p:nvSpPr>
        <p:spPr>
          <a:xfrm>
            <a:off x="2350569" y="2683877"/>
            <a:ext cx="543939" cy="307777"/>
          </a:xfrm>
          <a:prstGeom prst="rect">
            <a:avLst/>
          </a:prstGeom>
          <a:noFill/>
        </p:spPr>
        <p:txBody>
          <a:bodyPr wrap="square" rtlCol="0">
            <a:spAutoFit/>
          </a:bodyPr>
          <a:lstStyle/>
          <a:p>
            <a:r>
              <a:rPr lang="en-US" sz="1400" dirty="0">
                <a:solidFill>
                  <a:schemeClr val="bg1"/>
                </a:solidFill>
                <a:latin typeface="Corbel"/>
                <a:cs typeface="Corbel"/>
              </a:rPr>
              <a:t>Amp</a:t>
            </a:r>
          </a:p>
        </p:txBody>
      </p:sp>
      <p:cxnSp>
        <p:nvCxnSpPr>
          <p:cNvPr id="43" name="Straight Connector 42"/>
          <p:cNvCxnSpPr>
            <a:stCxn id="39" idx="3"/>
            <a:endCxn id="41" idx="3"/>
          </p:cNvCxnSpPr>
          <p:nvPr/>
        </p:nvCxnSpPr>
        <p:spPr>
          <a:xfrm>
            <a:off x="1873648" y="2870856"/>
            <a:ext cx="539052" cy="0"/>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616372" y="2716968"/>
            <a:ext cx="543939" cy="307777"/>
          </a:xfrm>
          <a:prstGeom prst="rect">
            <a:avLst/>
          </a:prstGeom>
          <a:noFill/>
        </p:spPr>
        <p:txBody>
          <a:bodyPr wrap="square" rtlCol="0">
            <a:spAutoFit/>
          </a:bodyPr>
          <a:lstStyle/>
          <a:p>
            <a:r>
              <a:rPr lang="en-US" sz="1400" dirty="0">
                <a:solidFill>
                  <a:schemeClr val="bg1"/>
                </a:solidFill>
                <a:latin typeface="Corbel"/>
                <a:cs typeface="Corbel"/>
              </a:rPr>
              <a:t>ADC</a:t>
            </a:r>
          </a:p>
        </p:txBody>
      </p:sp>
      <p:sp>
        <p:nvSpPr>
          <p:cNvPr id="45" name="TextBox 44"/>
          <p:cNvSpPr txBox="1"/>
          <p:nvPr/>
        </p:nvSpPr>
        <p:spPr>
          <a:xfrm>
            <a:off x="1175764" y="2689712"/>
            <a:ext cx="697884" cy="307777"/>
          </a:xfrm>
          <a:prstGeom prst="rect">
            <a:avLst/>
          </a:prstGeom>
          <a:noFill/>
        </p:spPr>
        <p:txBody>
          <a:bodyPr wrap="square" rtlCol="0">
            <a:spAutoFit/>
          </a:bodyPr>
          <a:lstStyle/>
          <a:p>
            <a:r>
              <a:rPr lang="en-US" sz="1400" dirty="0">
                <a:solidFill>
                  <a:schemeClr val="bg1"/>
                </a:solidFill>
                <a:latin typeface="Corbel"/>
                <a:cs typeface="Corbel"/>
              </a:rPr>
              <a:t>Sensor</a:t>
            </a:r>
          </a:p>
        </p:txBody>
      </p:sp>
      <p:cxnSp>
        <p:nvCxnSpPr>
          <p:cNvPr id="46" name="Straight Connector 45"/>
          <p:cNvCxnSpPr>
            <a:stCxn id="40" idx="1"/>
            <a:endCxn id="48" idx="1"/>
          </p:cNvCxnSpPr>
          <p:nvPr/>
        </p:nvCxnSpPr>
        <p:spPr>
          <a:xfrm flipV="1">
            <a:off x="4138917" y="2386639"/>
            <a:ext cx="579810" cy="484218"/>
          </a:xfrm>
          <a:prstGeom prst="line">
            <a:avLst/>
          </a:prstGeom>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4661525" y="2072543"/>
            <a:ext cx="1178395" cy="628192"/>
            <a:chOff x="4553410" y="1846699"/>
            <a:chExt cx="1178395" cy="628192"/>
          </a:xfrm>
        </p:grpSpPr>
        <p:sp>
          <p:nvSpPr>
            <p:cNvPr id="48" name="Alternate Process 47"/>
            <p:cNvSpPr/>
            <p:nvPr/>
          </p:nvSpPr>
          <p:spPr>
            <a:xfrm>
              <a:off x="4610612" y="1846699"/>
              <a:ext cx="1075429" cy="628192"/>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4553410" y="1876301"/>
              <a:ext cx="1178395" cy="523220"/>
            </a:xfrm>
            <a:prstGeom prst="rect">
              <a:avLst/>
            </a:prstGeom>
            <a:noFill/>
          </p:spPr>
          <p:txBody>
            <a:bodyPr wrap="square" rtlCol="0">
              <a:spAutoFit/>
            </a:bodyPr>
            <a:lstStyle/>
            <a:p>
              <a:pPr algn="ctr"/>
              <a:r>
                <a:rPr lang="en-US" sz="1400" dirty="0">
                  <a:solidFill>
                    <a:schemeClr val="bg1"/>
                  </a:solidFill>
                  <a:latin typeface="Corbel"/>
                  <a:cs typeface="Corbel"/>
                </a:rPr>
                <a:t>Situation Aware Logic</a:t>
              </a:r>
            </a:p>
          </p:txBody>
        </p:sp>
      </p:grpSp>
      <p:sp>
        <p:nvSpPr>
          <p:cNvPr id="50" name="Frame 49"/>
          <p:cNvSpPr/>
          <p:nvPr/>
        </p:nvSpPr>
        <p:spPr>
          <a:xfrm>
            <a:off x="6434836" y="2072543"/>
            <a:ext cx="938140" cy="61133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558ED5"/>
                </a:solidFill>
              </a:rPr>
              <a:t>PLC</a:t>
            </a:r>
          </a:p>
        </p:txBody>
      </p:sp>
      <p:cxnSp>
        <p:nvCxnSpPr>
          <p:cNvPr id="51" name="Straight Connector 50"/>
          <p:cNvCxnSpPr>
            <a:stCxn id="48" idx="3"/>
            <a:endCxn id="50" idx="1"/>
          </p:cNvCxnSpPr>
          <p:nvPr/>
        </p:nvCxnSpPr>
        <p:spPr>
          <a:xfrm flipV="1">
            <a:off x="5794156" y="2378210"/>
            <a:ext cx="640680" cy="8429"/>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50" idx="3"/>
            <a:endCxn id="27" idx="4"/>
          </p:cNvCxnSpPr>
          <p:nvPr/>
        </p:nvCxnSpPr>
        <p:spPr>
          <a:xfrm flipV="1">
            <a:off x="7372976" y="2375197"/>
            <a:ext cx="606356" cy="3013"/>
          </a:xfrm>
          <a:prstGeom prst="line">
            <a:avLst/>
          </a:prstGeom>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a:blip r:embed="rId3"/>
          <a:stretch>
            <a:fillRect/>
          </a:stretch>
        </p:blipFill>
        <p:spPr>
          <a:xfrm>
            <a:off x="0" y="4731612"/>
            <a:ext cx="2007747" cy="2126387"/>
          </a:xfrm>
          <a:prstGeom prst="rect">
            <a:avLst/>
          </a:prstGeom>
        </p:spPr>
      </p:pic>
      <p:pic>
        <p:nvPicPr>
          <p:cNvPr id="54" name="Picture 53"/>
          <p:cNvPicPr>
            <a:picLocks noChangeAspect="1"/>
          </p:cNvPicPr>
          <p:nvPr/>
        </p:nvPicPr>
        <p:blipFill>
          <a:blip r:embed="rId4"/>
          <a:stretch>
            <a:fillRect/>
          </a:stretch>
        </p:blipFill>
        <p:spPr>
          <a:xfrm flipH="1">
            <a:off x="5442" y="3266871"/>
            <a:ext cx="3034404" cy="1836971"/>
          </a:xfrm>
          <a:prstGeom prst="rect">
            <a:avLst/>
          </a:prstGeom>
        </p:spPr>
      </p:pic>
      <p:pic>
        <p:nvPicPr>
          <p:cNvPr id="55" name="Picture 54"/>
          <p:cNvPicPr>
            <a:picLocks noChangeAspect="1"/>
          </p:cNvPicPr>
          <p:nvPr/>
        </p:nvPicPr>
        <p:blipFill>
          <a:blip r:embed="rId5"/>
          <a:stretch>
            <a:fillRect/>
          </a:stretch>
        </p:blipFill>
        <p:spPr>
          <a:xfrm>
            <a:off x="4416118" y="5106075"/>
            <a:ext cx="2333909" cy="1753585"/>
          </a:xfrm>
          <a:prstGeom prst="rect">
            <a:avLst/>
          </a:prstGeom>
        </p:spPr>
      </p:pic>
      <p:pic>
        <p:nvPicPr>
          <p:cNvPr id="56" name="Picture 55"/>
          <p:cNvPicPr>
            <a:picLocks noChangeAspect="1"/>
          </p:cNvPicPr>
          <p:nvPr/>
        </p:nvPicPr>
        <p:blipFill>
          <a:blip r:embed="rId6"/>
          <a:stretch>
            <a:fillRect/>
          </a:stretch>
        </p:blipFill>
        <p:spPr>
          <a:xfrm>
            <a:off x="3039846" y="3180354"/>
            <a:ext cx="1932271" cy="1923488"/>
          </a:xfrm>
          <a:prstGeom prst="rect">
            <a:avLst/>
          </a:prstGeom>
        </p:spPr>
      </p:pic>
      <p:pic>
        <p:nvPicPr>
          <p:cNvPr id="57" name="Picture 56"/>
          <p:cNvPicPr>
            <a:picLocks noChangeAspect="1"/>
          </p:cNvPicPr>
          <p:nvPr/>
        </p:nvPicPr>
        <p:blipFill>
          <a:blip r:embed="rId7"/>
          <a:stretch>
            <a:fillRect/>
          </a:stretch>
        </p:blipFill>
        <p:spPr>
          <a:xfrm>
            <a:off x="1996572" y="5103842"/>
            <a:ext cx="2419547" cy="1814660"/>
          </a:xfrm>
          <a:prstGeom prst="rect">
            <a:avLst/>
          </a:prstGeom>
        </p:spPr>
      </p:pic>
      <p:pic>
        <p:nvPicPr>
          <p:cNvPr id="58" name="Picture 57"/>
          <p:cNvPicPr>
            <a:picLocks noChangeAspect="1"/>
          </p:cNvPicPr>
          <p:nvPr/>
        </p:nvPicPr>
        <p:blipFill>
          <a:blip r:embed="rId8"/>
          <a:stretch>
            <a:fillRect/>
          </a:stretch>
        </p:blipFill>
        <p:spPr>
          <a:xfrm>
            <a:off x="6750027" y="5135067"/>
            <a:ext cx="2393973" cy="1819419"/>
          </a:xfrm>
          <a:prstGeom prst="rect">
            <a:avLst/>
          </a:prstGeom>
        </p:spPr>
      </p:pic>
      <p:pic>
        <p:nvPicPr>
          <p:cNvPr id="59" name="Picture 58"/>
          <p:cNvPicPr>
            <a:picLocks noChangeAspect="1"/>
          </p:cNvPicPr>
          <p:nvPr/>
        </p:nvPicPr>
        <p:blipFill>
          <a:blip r:embed="rId9"/>
          <a:stretch>
            <a:fillRect/>
          </a:stretch>
        </p:blipFill>
        <p:spPr>
          <a:xfrm>
            <a:off x="6582010" y="3180354"/>
            <a:ext cx="2568263" cy="1923488"/>
          </a:xfrm>
          <a:prstGeom prst="rect">
            <a:avLst/>
          </a:prstGeom>
        </p:spPr>
      </p:pic>
    </p:spTree>
    <p:extLst>
      <p:ext uri="{BB962C8B-B14F-4D97-AF65-F5344CB8AC3E}">
        <p14:creationId xmlns:p14="http://schemas.microsoft.com/office/powerpoint/2010/main" val="25955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11533" y="86037"/>
            <a:ext cx="7532975" cy="6243329"/>
          </a:xfrm>
          <a:prstGeom prst="rect">
            <a:avLst/>
          </a:prstGeom>
        </p:spPr>
      </p:pic>
      <p:grpSp>
        <p:nvGrpSpPr>
          <p:cNvPr id="8" name="Group 7"/>
          <p:cNvGrpSpPr/>
          <p:nvPr/>
        </p:nvGrpSpPr>
        <p:grpSpPr>
          <a:xfrm>
            <a:off x="4154341" y="878394"/>
            <a:ext cx="4926978" cy="1315677"/>
            <a:chOff x="4154341" y="878394"/>
            <a:chExt cx="4926978" cy="1315677"/>
          </a:xfrm>
        </p:grpSpPr>
        <p:sp>
          <p:nvSpPr>
            <p:cNvPr id="6" name="Rectangle 5"/>
            <p:cNvSpPr/>
            <p:nvPr/>
          </p:nvSpPr>
          <p:spPr>
            <a:xfrm>
              <a:off x="4154341" y="878394"/>
              <a:ext cx="4415471" cy="10683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665848" y="1125754"/>
              <a:ext cx="4415471" cy="10683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379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74083" y="1775191"/>
            <a:ext cx="8995834" cy="4625609"/>
          </a:xfrm>
        </p:spPr>
        <p:txBody>
          <a:bodyPr>
            <a:normAutofit/>
          </a:bodyPr>
          <a:lstStyle/>
          <a:p>
            <a:r>
              <a:rPr lang="en-US" dirty="0"/>
              <a:t>Yongdae Kim</a:t>
            </a:r>
          </a:p>
          <a:p>
            <a:pPr lvl="1"/>
            <a:r>
              <a:rPr lang="en-US" dirty="0">
                <a:hlinkClick r:id="rId2"/>
              </a:rPr>
              <a:t>yongdaek@kaist.ac.kr</a:t>
            </a:r>
            <a:r>
              <a:rPr lang="en-US" dirty="0"/>
              <a:t> </a:t>
            </a:r>
          </a:p>
          <a:p>
            <a:pPr lvl="1"/>
            <a:r>
              <a:rPr lang="en-US" dirty="0">
                <a:hlinkClick r:id="rId3"/>
              </a:rPr>
              <a:t>http://syssec.kaist.ac.kr/~yongdaek</a:t>
            </a:r>
            <a:r>
              <a:rPr lang="en-US" dirty="0"/>
              <a:t> </a:t>
            </a:r>
          </a:p>
          <a:p>
            <a:pPr lvl="1"/>
            <a:r>
              <a:rPr lang="en-US" sz="2400" dirty="0">
                <a:latin typeface="Courier New"/>
                <a:cs typeface="Courier New"/>
              </a:rPr>
              <a:t>Facebook: </a:t>
            </a:r>
            <a:r>
              <a:rPr lang="en-US" sz="2400" dirty="0">
                <a:latin typeface="Courier New"/>
                <a:cs typeface="Courier New"/>
                <a:hlinkClick r:id="rId4"/>
              </a:rPr>
              <a:t>https://www.facebook.com/y0ngdaek</a:t>
            </a:r>
            <a:endParaRPr lang="en-US" sz="2400" dirty="0">
              <a:latin typeface="Courier New"/>
              <a:cs typeface="Courier New"/>
            </a:endParaRPr>
          </a:p>
          <a:p>
            <a:pPr lvl="1"/>
            <a:r>
              <a:rPr lang="en-US" sz="2400" dirty="0">
                <a:latin typeface="Courier New"/>
                <a:cs typeface="Courier New"/>
              </a:rPr>
              <a:t>Twitter: </a:t>
            </a:r>
            <a:r>
              <a:rPr lang="en-US" sz="2400" dirty="0">
                <a:latin typeface="Courier New"/>
                <a:cs typeface="Courier New"/>
                <a:hlinkClick r:id="rId5"/>
              </a:rPr>
              <a:t>https://twitter.com/yongdaek</a:t>
            </a:r>
            <a:r>
              <a:rPr lang="en-US" sz="2400" dirty="0">
                <a:latin typeface="Courier New"/>
                <a:cs typeface="Courier New"/>
              </a:rPr>
              <a:t> </a:t>
            </a:r>
          </a:p>
          <a:p>
            <a:pPr marL="457200" lvl="1" indent="0">
              <a:buNone/>
            </a:pPr>
            <a:endParaRPr lang="en-US" dirty="0"/>
          </a:p>
          <a:p>
            <a:pPr lvl="1"/>
            <a:endParaRPr lang="en-US" dirty="0"/>
          </a:p>
        </p:txBody>
      </p:sp>
    </p:spTree>
    <p:extLst>
      <p:ext uri="{BB962C8B-B14F-4D97-AF65-F5344CB8AC3E}">
        <p14:creationId xmlns:p14="http://schemas.microsoft.com/office/powerpoint/2010/main" val="978903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p:txBody>
          <a:bodyPr>
            <a:normAutofit/>
          </a:bodyPr>
          <a:lstStyle/>
          <a:p>
            <a:r>
              <a:rPr lang="en-US" altLang="ko-KR" dirty="0"/>
              <a:t>Sensor &amp; Security</a:t>
            </a:r>
            <a:endParaRPr lang="ko-KR" altLang="en-US" dirty="0"/>
          </a:p>
        </p:txBody>
      </p:sp>
      <p:sp>
        <p:nvSpPr>
          <p:cNvPr id="3" name="내용 개체 틀 2"/>
          <p:cNvSpPr>
            <a:spLocks noGrp="1"/>
          </p:cNvSpPr>
          <p:nvPr>
            <p:ph idx="1"/>
          </p:nvPr>
        </p:nvSpPr>
        <p:spPr/>
        <p:txBody>
          <a:bodyPr>
            <a:normAutofit/>
          </a:bodyPr>
          <a:lstStyle/>
          <a:p>
            <a:r>
              <a:rPr lang="en-US" altLang="ko-KR" sz="2400" dirty="0"/>
              <a:t>Many prevention and detection mechanisms</a:t>
            </a:r>
          </a:p>
          <a:p>
            <a:pPr lvl="1"/>
            <a:r>
              <a:rPr lang="en-US" altLang="ko-KR" sz="2000" dirty="0"/>
              <a:t>For malicious network traffics</a:t>
            </a:r>
          </a:p>
          <a:p>
            <a:pPr lvl="1"/>
            <a:r>
              <a:rPr lang="en-US" altLang="ko-KR" sz="2000" dirty="0"/>
              <a:t>For software vulnerabilities</a:t>
            </a:r>
            <a:endParaRPr lang="ko-KR" altLang="en-US" sz="2000" dirty="0"/>
          </a:p>
        </p:txBody>
      </p:sp>
      <p:sp>
        <p:nvSpPr>
          <p:cNvPr id="22" name="슬라이드 번호 개체 틀 21"/>
          <p:cNvSpPr>
            <a:spLocks noGrp="1"/>
          </p:cNvSpPr>
          <p:nvPr>
            <p:ph type="sldNum" sz="quarter" idx="12"/>
          </p:nvPr>
        </p:nvSpPr>
        <p:spPr/>
        <p:txBody>
          <a:bodyPr/>
          <a:lstStyle/>
          <a:p>
            <a:fld id="{4BEDD84E-25D4-4983-8AA1-2863C96F08D9}" type="slidenum">
              <a:rPr lang="ko-KR" altLang="en-US" smtClean="0">
                <a:latin typeface="Helvetica"/>
                <a:cs typeface="Helvetica"/>
              </a:rPr>
              <a:t>4</a:t>
            </a:fld>
            <a:endParaRPr lang="ko-KR" altLang="en-US">
              <a:latin typeface="Helvetica"/>
              <a:cs typeface="Helvetica"/>
            </a:endParaRPr>
          </a:p>
        </p:txBody>
      </p:sp>
      <p:sp>
        <p:nvSpPr>
          <p:cNvPr id="2" name="직사각형 1"/>
          <p:cNvSpPr/>
          <p:nvPr/>
        </p:nvSpPr>
        <p:spPr>
          <a:xfrm>
            <a:off x="5796136" y="4279928"/>
            <a:ext cx="1656184" cy="22105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2000" dirty="0" err="1">
                <a:latin typeface="Helvetica"/>
                <a:ea typeface="나눔고딕"/>
                <a:cs typeface="Helvetica"/>
              </a:rPr>
              <a:t>IoT</a:t>
            </a:r>
            <a:endParaRPr lang="en-US" altLang="ko-KR" sz="2000" dirty="0">
              <a:latin typeface="Helvetica"/>
              <a:ea typeface="나눔고딕"/>
              <a:cs typeface="Helvetica"/>
            </a:endParaRPr>
          </a:p>
          <a:p>
            <a:pPr algn="ctr"/>
            <a:r>
              <a:rPr lang="en-US" altLang="ko-KR" sz="2000" dirty="0">
                <a:latin typeface="Helvetica"/>
                <a:ea typeface="나눔고딕"/>
                <a:cs typeface="Helvetica"/>
              </a:rPr>
              <a:t>Device</a:t>
            </a:r>
            <a:endParaRPr lang="ko-KR" altLang="en-US" sz="2000" dirty="0">
              <a:latin typeface="Helvetica"/>
              <a:ea typeface="나눔고딕"/>
              <a:cs typeface="Helvetica"/>
            </a:endParaRPr>
          </a:p>
        </p:txBody>
      </p:sp>
      <p:pic>
        <p:nvPicPr>
          <p:cNvPr id="5124" name="Picture 4" descr="http://17c4dcd7f91259d8cc66-f5932f6db0039e8c02f89a70c334ff0e.r2.cf1.rackcdn.com/wp-content/uploads/sites/2/Windows_Defender_icon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277359"/>
            <a:ext cx="864096" cy="86409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http://17c4dcd7f91259d8cc66-f5932f6db0039e8c02f89a70c334ff0e.r2.cf1.rackcdn.com/wp-content/uploads/sites/2/Windows_Defender_icon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997439"/>
            <a:ext cx="864096" cy="864096"/>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폭발 1 12"/>
          <p:cNvSpPr/>
          <p:nvPr/>
        </p:nvSpPr>
        <p:spPr>
          <a:xfrm>
            <a:off x="6275040" y="5822899"/>
            <a:ext cx="698376" cy="698376"/>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sz="2000">
              <a:latin typeface="Helvetica"/>
              <a:ea typeface="나눔손글씨 펜"/>
              <a:cs typeface="Helvetica"/>
            </a:endParaRPr>
          </a:p>
        </p:txBody>
      </p:sp>
      <p:pic>
        <p:nvPicPr>
          <p:cNvPr id="5122" name="Picture 2" descr="http://devstickers.com/assets/img/pro/jet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4853423"/>
            <a:ext cx="1152128" cy="1152128"/>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 name="직선 화살표 연결선 3"/>
          <p:cNvCxnSpPr/>
          <p:nvPr/>
        </p:nvCxnSpPr>
        <p:spPr>
          <a:xfrm>
            <a:off x="2339752" y="4704843"/>
            <a:ext cx="319560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직선 화살표 연결선 13"/>
          <p:cNvCxnSpPr/>
          <p:nvPr/>
        </p:nvCxnSpPr>
        <p:spPr>
          <a:xfrm>
            <a:off x="2339752" y="5429487"/>
            <a:ext cx="319560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직선 화살표 연결선 14"/>
          <p:cNvCxnSpPr/>
          <p:nvPr/>
        </p:nvCxnSpPr>
        <p:spPr>
          <a:xfrm>
            <a:off x="2339752" y="6202440"/>
            <a:ext cx="428447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933578" y="4335511"/>
            <a:ext cx="1890887" cy="369332"/>
          </a:xfrm>
          <a:prstGeom prst="rect">
            <a:avLst/>
          </a:prstGeom>
          <a:noFill/>
        </p:spPr>
        <p:txBody>
          <a:bodyPr wrap="none" rtlCol="0">
            <a:spAutoFit/>
          </a:bodyPr>
          <a:lstStyle/>
          <a:p>
            <a:pPr algn="ctr"/>
            <a:r>
              <a:rPr lang="en-US" altLang="ko-KR" dirty="0">
                <a:latin typeface="Helvetica"/>
                <a:ea typeface="나눔고딕"/>
                <a:cs typeface="Helvetica"/>
              </a:rPr>
              <a:t>Network packets</a:t>
            </a:r>
            <a:endParaRPr lang="ko-KR" altLang="en-US" dirty="0">
              <a:latin typeface="Helvetica"/>
              <a:ea typeface="나눔고딕"/>
              <a:cs typeface="Helvetica"/>
            </a:endParaRPr>
          </a:p>
        </p:txBody>
      </p:sp>
      <p:sp>
        <p:nvSpPr>
          <p:cNvPr id="18" name="TextBox 17"/>
          <p:cNvSpPr txBox="1"/>
          <p:nvPr/>
        </p:nvSpPr>
        <p:spPr>
          <a:xfrm>
            <a:off x="2599907" y="5060155"/>
            <a:ext cx="2558250" cy="369332"/>
          </a:xfrm>
          <a:prstGeom prst="rect">
            <a:avLst/>
          </a:prstGeom>
          <a:noFill/>
        </p:spPr>
        <p:txBody>
          <a:bodyPr wrap="none" rtlCol="0">
            <a:spAutoFit/>
          </a:bodyPr>
          <a:lstStyle/>
          <a:p>
            <a:pPr algn="ctr"/>
            <a:r>
              <a:rPr lang="en-US" altLang="ko-KR" dirty="0">
                <a:latin typeface="Helvetica"/>
                <a:ea typeface="나눔고딕"/>
                <a:cs typeface="Helvetica"/>
              </a:rPr>
              <a:t>Software vulnerabilities</a:t>
            </a:r>
            <a:endParaRPr lang="ko-KR" altLang="en-US" dirty="0">
              <a:latin typeface="Helvetica"/>
              <a:ea typeface="나눔고딕"/>
              <a:cs typeface="Helvetica"/>
            </a:endParaRPr>
          </a:p>
        </p:txBody>
      </p:sp>
      <p:sp>
        <p:nvSpPr>
          <p:cNvPr id="19" name="TextBox 18"/>
          <p:cNvSpPr txBox="1"/>
          <p:nvPr/>
        </p:nvSpPr>
        <p:spPr>
          <a:xfrm>
            <a:off x="2574152" y="5833108"/>
            <a:ext cx="2609759" cy="369332"/>
          </a:xfrm>
          <a:prstGeom prst="rect">
            <a:avLst/>
          </a:prstGeom>
          <a:noFill/>
        </p:spPr>
        <p:txBody>
          <a:bodyPr wrap="none" rtlCol="0">
            <a:spAutoFit/>
          </a:bodyPr>
          <a:lstStyle/>
          <a:p>
            <a:pPr algn="ctr"/>
            <a:r>
              <a:rPr lang="en-US" altLang="ko-KR" dirty="0">
                <a:latin typeface="Helvetica"/>
                <a:ea typeface="나눔고딕"/>
                <a:cs typeface="Helvetica"/>
              </a:rPr>
              <a:t>Sensor input (or output)</a:t>
            </a:r>
            <a:endParaRPr lang="ko-KR" altLang="en-US" dirty="0">
              <a:latin typeface="Helvetica"/>
              <a:ea typeface="나눔고딕"/>
              <a:cs typeface="Helvetica"/>
            </a:endParaRPr>
          </a:p>
        </p:txBody>
      </p:sp>
      <p:sp>
        <p:nvSpPr>
          <p:cNvPr id="21" name="모서리가 둥근 직사각형 20"/>
          <p:cNvSpPr/>
          <p:nvPr/>
        </p:nvSpPr>
        <p:spPr>
          <a:xfrm>
            <a:off x="956671" y="3141006"/>
            <a:ext cx="7225254" cy="84798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lvl="1" algn="ctr"/>
            <a:r>
              <a:rPr lang="en-US" altLang="ko-KR" sz="2400" b="1" dirty="0">
                <a:solidFill>
                  <a:srgbClr val="FF0000"/>
                </a:solidFill>
                <a:latin typeface="Helvetica"/>
                <a:ea typeface="나눔고딕"/>
                <a:cs typeface="Helvetica"/>
              </a:rPr>
              <a:t>Sensor = A new attack vector</a:t>
            </a:r>
            <a:endParaRPr lang="ko-KR" altLang="en-US" sz="2000" b="1" dirty="0">
              <a:solidFill>
                <a:srgbClr val="FF0000"/>
              </a:solidFill>
              <a:latin typeface="Helvetica"/>
              <a:ea typeface="나눔고딕"/>
              <a:cs typeface="Helvetica"/>
            </a:endParaRPr>
          </a:p>
        </p:txBody>
      </p:sp>
      <p:pic>
        <p:nvPicPr>
          <p:cNvPr id="1026" name="Picture 2" descr="http://img.deusm.com/eetimes/2015/03/1326024/rcj_Invensense_Sensor_Hub_Androiod_SoC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5867778"/>
            <a:ext cx="742042" cy="6693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809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Attack Vectors of Sensors</a:t>
            </a:r>
            <a:endParaRPr lang="ko-KR" altLang="en-US" dirty="0"/>
          </a:p>
        </p:txBody>
      </p:sp>
      <p:sp>
        <p:nvSpPr>
          <p:cNvPr id="3" name="내용 개체 틀 2"/>
          <p:cNvSpPr>
            <a:spLocks noGrp="1"/>
          </p:cNvSpPr>
          <p:nvPr>
            <p:ph idx="1"/>
          </p:nvPr>
        </p:nvSpPr>
        <p:spPr/>
        <p:txBody>
          <a:bodyPr>
            <a:normAutofit/>
          </a:bodyPr>
          <a:lstStyle/>
          <a:p>
            <a:r>
              <a:rPr lang="en-US" altLang="ko-KR" sz="2800" dirty="0"/>
              <a:t>Three interfaces</a:t>
            </a:r>
          </a:p>
          <a:p>
            <a:pPr lvl="1"/>
            <a:r>
              <a:rPr lang="en-US" altLang="ko-KR" sz="2400" dirty="0"/>
              <a:t>Sensitive to legitimate physical quantities</a:t>
            </a:r>
          </a:p>
          <a:p>
            <a:pPr lvl="1"/>
            <a:r>
              <a:rPr lang="en-US" altLang="ko-KR" sz="2400" dirty="0"/>
              <a:t>Insensitive to other physical quantities</a:t>
            </a:r>
          </a:p>
          <a:p>
            <a:pPr lvl="1"/>
            <a:r>
              <a:rPr lang="en-US" altLang="ko-KR" sz="2400" dirty="0"/>
              <a:t>Need to send sensor data to the system</a:t>
            </a:r>
          </a:p>
        </p:txBody>
      </p:sp>
      <p:sp>
        <p:nvSpPr>
          <p:cNvPr id="4" name="직사각형 3"/>
          <p:cNvSpPr/>
          <p:nvPr/>
        </p:nvSpPr>
        <p:spPr>
          <a:xfrm>
            <a:off x="3590427" y="4418070"/>
            <a:ext cx="1422277" cy="18380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ko-KR" sz="2000" dirty="0">
                <a:latin typeface="Helvetica"/>
                <a:cs typeface="Helvetica"/>
              </a:rPr>
              <a:t>Sensor</a:t>
            </a:r>
            <a:endParaRPr lang="ko-KR" altLang="en-US" sz="2000" dirty="0">
              <a:latin typeface="Helvetica"/>
              <a:cs typeface="Helvetica"/>
            </a:endParaRPr>
          </a:p>
        </p:txBody>
      </p:sp>
      <p:sp>
        <p:nvSpPr>
          <p:cNvPr id="5" name="직사각형 4"/>
          <p:cNvSpPr/>
          <p:nvPr/>
        </p:nvSpPr>
        <p:spPr>
          <a:xfrm>
            <a:off x="4073870" y="4509364"/>
            <a:ext cx="1658355" cy="59425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600" dirty="0">
                <a:latin typeface="Helvetica"/>
                <a:cs typeface="Helvetica"/>
              </a:rPr>
              <a:t>Legitimate channel</a:t>
            </a:r>
            <a:endParaRPr lang="ko-KR" altLang="en-US" sz="1600" dirty="0">
              <a:latin typeface="Helvetica"/>
              <a:cs typeface="Helvetica"/>
            </a:endParaRPr>
          </a:p>
        </p:txBody>
      </p:sp>
      <p:sp>
        <p:nvSpPr>
          <p:cNvPr id="6" name="직사각형 5"/>
          <p:cNvSpPr/>
          <p:nvPr/>
        </p:nvSpPr>
        <p:spPr>
          <a:xfrm>
            <a:off x="4073870" y="5541776"/>
            <a:ext cx="1658355" cy="59425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600" dirty="0">
                <a:latin typeface="Helvetica"/>
                <a:cs typeface="Helvetica"/>
              </a:rPr>
              <a:t>Non-legitimate channel</a:t>
            </a:r>
            <a:endParaRPr lang="ko-KR" altLang="en-US" sz="1600" dirty="0">
              <a:latin typeface="Helvetica"/>
              <a:cs typeface="Helvetica"/>
            </a:endParaRPr>
          </a:p>
        </p:txBody>
      </p:sp>
      <p:sp>
        <p:nvSpPr>
          <p:cNvPr id="9" name="직사각형 8"/>
          <p:cNvSpPr/>
          <p:nvPr/>
        </p:nvSpPr>
        <p:spPr>
          <a:xfrm>
            <a:off x="6756049" y="4418070"/>
            <a:ext cx="1422277" cy="183808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ko-KR" sz="2000" dirty="0">
                <a:latin typeface="Helvetica"/>
                <a:cs typeface="Helvetica"/>
              </a:rPr>
              <a:t>Physical</a:t>
            </a:r>
          </a:p>
          <a:p>
            <a:pPr algn="ctr"/>
            <a:r>
              <a:rPr lang="en-US" altLang="ko-KR" sz="2000" dirty="0">
                <a:latin typeface="Helvetica"/>
                <a:cs typeface="Helvetica"/>
              </a:rPr>
              <a:t>quantities</a:t>
            </a:r>
            <a:endParaRPr lang="ko-KR" altLang="en-US" sz="2000" dirty="0">
              <a:latin typeface="Helvetica"/>
              <a:cs typeface="Helvetica"/>
            </a:endParaRPr>
          </a:p>
        </p:txBody>
      </p:sp>
      <p:sp>
        <p:nvSpPr>
          <p:cNvPr id="10" name="직사각형 9"/>
          <p:cNvSpPr/>
          <p:nvPr/>
        </p:nvSpPr>
        <p:spPr>
          <a:xfrm>
            <a:off x="971536" y="4418070"/>
            <a:ext cx="1422277" cy="18380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ko-KR" sz="2000" dirty="0">
                <a:latin typeface="Helvetica"/>
                <a:cs typeface="Helvetica"/>
              </a:rPr>
              <a:t>Embedded</a:t>
            </a:r>
          </a:p>
          <a:p>
            <a:pPr algn="ctr"/>
            <a:r>
              <a:rPr lang="en-US" altLang="ko-KR" sz="2000" dirty="0">
                <a:latin typeface="Helvetica"/>
                <a:cs typeface="Helvetica"/>
              </a:rPr>
              <a:t>System</a:t>
            </a:r>
            <a:endParaRPr lang="ko-KR" altLang="en-US" sz="2000" dirty="0">
              <a:latin typeface="Helvetica"/>
              <a:cs typeface="Helvetica"/>
            </a:endParaRPr>
          </a:p>
        </p:txBody>
      </p:sp>
      <p:grpSp>
        <p:nvGrpSpPr>
          <p:cNvPr id="12" name="Group 11"/>
          <p:cNvGrpSpPr/>
          <p:nvPr/>
        </p:nvGrpSpPr>
        <p:grpSpPr>
          <a:xfrm>
            <a:off x="5777685" y="4039600"/>
            <a:ext cx="965841" cy="1228389"/>
            <a:chOff x="5777685" y="3289328"/>
            <a:chExt cx="965841" cy="1228389"/>
          </a:xfrm>
        </p:grpSpPr>
        <p:sp>
          <p:nvSpPr>
            <p:cNvPr id="14" name="왼쪽/오른쪽 화살표 13"/>
            <p:cNvSpPr/>
            <p:nvPr/>
          </p:nvSpPr>
          <p:spPr>
            <a:xfrm>
              <a:off x="5777685" y="3848785"/>
              <a:ext cx="909205" cy="48662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Helvetica"/>
                <a:cs typeface="Helvetica"/>
              </a:endParaRPr>
            </a:p>
          </p:txBody>
        </p:sp>
        <p:sp>
          <p:nvSpPr>
            <p:cNvPr id="18" name="TextBox 17"/>
            <p:cNvSpPr txBox="1"/>
            <p:nvPr/>
          </p:nvSpPr>
          <p:spPr>
            <a:xfrm>
              <a:off x="5781103" y="3289328"/>
              <a:ext cx="962423" cy="523220"/>
            </a:xfrm>
            <a:prstGeom prst="rect">
              <a:avLst/>
            </a:prstGeom>
            <a:noFill/>
          </p:spPr>
          <p:txBody>
            <a:bodyPr wrap="none" rtlCol="0">
              <a:spAutoFit/>
            </a:bodyPr>
            <a:lstStyle/>
            <a:p>
              <a:pPr algn="ctr"/>
              <a:r>
                <a:rPr lang="en-US" altLang="ko-KR" sz="1400" b="1" dirty="0">
                  <a:solidFill>
                    <a:srgbClr val="FF0000"/>
                  </a:solidFill>
                  <a:latin typeface="Helvetica"/>
                  <a:cs typeface="Helvetica"/>
                </a:rPr>
                <a:t>Spoofing</a:t>
              </a:r>
              <a:br>
                <a:rPr lang="en-US" altLang="ko-KR" sz="1400" b="1" dirty="0">
                  <a:solidFill>
                    <a:srgbClr val="FF0000"/>
                  </a:solidFill>
                  <a:latin typeface="Helvetica"/>
                  <a:cs typeface="Helvetica"/>
                </a:rPr>
              </a:br>
              <a:r>
                <a:rPr lang="en-US" altLang="ko-KR" sz="1400" b="1" dirty="0">
                  <a:solidFill>
                    <a:srgbClr val="FF0000"/>
                  </a:solidFill>
                  <a:latin typeface="Helvetica"/>
                  <a:cs typeface="Helvetica"/>
                </a:rPr>
                <a:t>attack</a:t>
              </a:r>
              <a:endParaRPr lang="ko-KR" altLang="en-US" sz="1400" b="1" dirty="0">
                <a:solidFill>
                  <a:srgbClr val="FF0000"/>
                </a:solidFill>
                <a:latin typeface="Helvetica"/>
                <a:cs typeface="Helvetica"/>
              </a:endParaRPr>
            </a:p>
          </p:txBody>
        </p:sp>
        <p:sp>
          <p:nvSpPr>
            <p:cNvPr id="22" name="폭발 1 21"/>
            <p:cNvSpPr/>
            <p:nvPr/>
          </p:nvSpPr>
          <p:spPr>
            <a:xfrm>
              <a:off x="6115571" y="4092098"/>
              <a:ext cx="561977" cy="425619"/>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600">
                <a:latin typeface="Helvetica"/>
                <a:cs typeface="Helvetica"/>
              </a:endParaRPr>
            </a:p>
          </p:txBody>
        </p:sp>
      </p:grpSp>
      <p:grpSp>
        <p:nvGrpSpPr>
          <p:cNvPr id="8" name="Group 7"/>
          <p:cNvGrpSpPr/>
          <p:nvPr/>
        </p:nvGrpSpPr>
        <p:grpSpPr>
          <a:xfrm>
            <a:off x="5308225" y="5595591"/>
            <a:ext cx="1408749" cy="1121325"/>
            <a:chOff x="5308225" y="4845319"/>
            <a:chExt cx="1408749" cy="1121325"/>
          </a:xfrm>
        </p:grpSpPr>
        <p:sp>
          <p:nvSpPr>
            <p:cNvPr id="15" name="왼쪽/오른쪽 화살표 14"/>
            <p:cNvSpPr/>
            <p:nvPr/>
          </p:nvSpPr>
          <p:spPr>
            <a:xfrm>
              <a:off x="5777685" y="4845319"/>
              <a:ext cx="909205" cy="48662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Helvetica"/>
                <a:cs typeface="Helvetica"/>
              </a:endParaRPr>
            </a:p>
          </p:txBody>
        </p:sp>
        <p:sp>
          <p:nvSpPr>
            <p:cNvPr id="17" name="TextBox 16"/>
            <p:cNvSpPr txBox="1"/>
            <p:nvPr/>
          </p:nvSpPr>
          <p:spPr>
            <a:xfrm>
              <a:off x="5308225" y="5443424"/>
              <a:ext cx="1302034" cy="523220"/>
            </a:xfrm>
            <a:prstGeom prst="rect">
              <a:avLst/>
            </a:prstGeom>
            <a:noFill/>
          </p:spPr>
          <p:txBody>
            <a:bodyPr wrap="none" rtlCol="0">
              <a:spAutoFit/>
            </a:bodyPr>
            <a:lstStyle/>
            <a:p>
              <a:pPr algn="ctr"/>
              <a:r>
                <a:rPr lang="en-US" altLang="ko-KR" sz="1400" b="1" dirty="0">
                  <a:solidFill>
                    <a:srgbClr val="FF0000"/>
                  </a:solidFill>
                  <a:latin typeface="Helvetica"/>
                  <a:cs typeface="Helvetica"/>
                </a:rPr>
                <a:t>Side-channel</a:t>
              </a:r>
              <a:br>
                <a:rPr lang="en-US" altLang="ko-KR" sz="1400" b="1" dirty="0">
                  <a:solidFill>
                    <a:srgbClr val="FF0000"/>
                  </a:solidFill>
                  <a:latin typeface="Helvetica"/>
                  <a:cs typeface="Helvetica"/>
                </a:rPr>
              </a:br>
              <a:r>
                <a:rPr lang="en-US" altLang="ko-KR" sz="1400" b="1" dirty="0">
                  <a:solidFill>
                    <a:srgbClr val="FF0000"/>
                  </a:solidFill>
                  <a:latin typeface="Helvetica"/>
                  <a:cs typeface="Helvetica"/>
                </a:rPr>
                <a:t>attack</a:t>
              </a:r>
              <a:endParaRPr lang="ko-KR" altLang="en-US" sz="1400" b="1" dirty="0">
                <a:solidFill>
                  <a:srgbClr val="FF0000"/>
                </a:solidFill>
                <a:latin typeface="Helvetica"/>
                <a:cs typeface="Helvetica"/>
              </a:endParaRPr>
            </a:p>
          </p:txBody>
        </p:sp>
        <p:sp>
          <p:nvSpPr>
            <p:cNvPr id="23" name="폭발 1 22"/>
            <p:cNvSpPr/>
            <p:nvPr/>
          </p:nvSpPr>
          <p:spPr>
            <a:xfrm>
              <a:off x="6154997" y="5080261"/>
              <a:ext cx="561977" cy="425619"/>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600">
                <a:latin typeface="Helvetica"/>
                <a:cs typeface="Helvetica"/>
              </a:endParaRPr>
            </a:p>
          </p:txBody>
        </p:sp>
      </p:grpSp>
      <p:grpSp>
        <p:nvGrpSpPr>
          <p:cNvPr id="7" name="Group 6"/>
          <p:cNvGrpSpPr/>
          <p:nvPr/>
        </p:nvGrpSpPr>
        <p:grpSpPr>
          <a:xfrm>
            <a:off x="2371122" y="4586619"/>
            <a:ext cx="1302034" cy="1176111"/>
            <a:chOff x="2371122" y="3836347"/>
            <a:chExt cx="1302034" cy="1176111"/>
          </a:xfrm>
        </p:grpSpPr>
        <p:sp>
          <p:nvSpPr>
            <p:cNvPr id="11" name="왼쪽/오른쪽 화살표 10"/>
            <p:cNvSpPr/>
            <p:nvPr/>
          </p:nvSpPr>
          <p:spPr>
            <a:xfrm>
              <a:off x="2453923" y="4333453"/>
              <a:ext cx="1082385" cy="48662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atin typeface="Helvetica"/>
                <a:cs typeface="Helvetica"/>
              </a:endParaRPr>
            </a:p>
          </p:txBody>
        </p:sp>
        <p:sp>
          <p:nvSpPr>
            <p:cNvPr id="52" name="TextBox 51"/>
            <p:cNvSpPr txBox="1"/>
            <p:nvPr/>
          </p:nvSpPr>
          <p:spPr>
            <a:xfrm>
              <a:off x="2371122" y="3836347"/>
              <a:ext cx="1302034" cy="523220"/>
            </a:xfrm>
            <a:prstGeom prst="rect">
              <a:avLst/>
            </a:prstGeom>
            <a:noFill/>
          </p:spPr>
          <p:txBody>
            <a:bodyPr wrap="none" rtlCol="0">
              <a:spAutoFit/>
            </a:bodyPr>
            <a:lstStyle/>
            <a:p>
              <a:pPr algn="ctr"/>
              <a:r>
                <a:rPr lang="en-US" altLang="ko-KR" sz="1400" b="1" dirty="0">
                  <a:solidFill>
                    <a:srgbClr val="FF0000"/>
                  </a:solidFill>
                  <a:latin typeface="Helvetica"/>
                  <a:cs typeface="Helvetica"/>
                </a:rPr>
                <a:t>Side-channel</a:t>
              </a:r>
              <a:br>
                <a:rPr lang="en-US" altLang="ko-KR" sz="1400" b="1" dirty="0">
                  <a:solidFill>
                    <a:srgbClr val="FF0000"/>
                  </a:solidFill>
                  <a:latin typeface="Helvetica"/>
                  <a:cs typeface="Helvetica"/>
                </a:rPr>
              </a:br>
              <a:r>
                <a:rPr lang="en-US" altLang="ko-KR" sz="1400" b="1" dirty="0">
                  <a:solidFill>
                    <a:srgbClr val="FF0000"/>
                  </a:solidFill>
                  <a:latin typeface="Helvetica"/>
                  <a:cs typeface="Helvetica"/>
                </a:rPr>
                <a:t>attack</a:t>
              </a:r>
              <a:endParaRPr lang="ko-KR" altLang="en-US" sz="1400" b="1" dirty="0">
                <a:solidFill>
                  <a:srgbClr val="FF0000"/>
                </a:solidFill>
                <a:latin typeface="Helvetica"/>
                <a:cs typeface="Helvetica"/>
              </a:endParaRPr>
            </a:p>
          </p:txBody>
        </p:sp>
        <p:sp>
          <p:nvSpPr>
            <p:cNvPr id="53" name="폭발 1 52"/>
            <p:cNvSpPr/>
            <p:nvPr/>
          </p:nvSpPr>
          <p:spPr>
            <a:xfrm>
              <a:off x="3003164" y="4586839"/>
              <a:ext cx="561977" cy="425619"/>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600">
                <a:latin typeface="Helvetica"/>
                <a:cs typeface="Helvetica"/>
              </a:endParaRPr>
            </a:p>
          </p:txBody>
        </p:sp>
      </p:grpSp>
      <p:sp>
        <p:nvSpPr>
          <p:cNvPr id="50" name="슬라이드 번호 개체 틀 49"/>
          <p:cNvSpPr>
            <a:spLocks noGrp="1"/>
          </p:cNvSpPr>
          <p:nvPr>
            <p:ph type="sldNum" sz="quarter" idx="12"/>
          </p:nvPr>
        </p:nvSpPr>
        <p:spPr/>
        <p:txBody>
          <a:bodyPr/>
          <a:lstStyle/>
          <a:p>
            <a:fld id="{4BEDD84E-25D4-4983-8AA1-2863C96F08D9}" type="slidenum">
              <a:rPr lang="ko-KR" altLang="en-US" smtClean="0">
                <a:latin typeface="Helvetica"/>
                <a:cs typeface="Helvetica"/>
              </a:rPr>
              <a:t>5</a:t>
            </a:fld>
            <a:endParaRPr lang="ko-KR" altLang="en-US">
              <a:latin typeface="Helvetica"/>
              <a:cs typeface="Helvetica"/>
            </a:endParaRPr>
          </a:p>
        </p:txBody>
      </p:sp>
    </p:spTree>
    <p:extLst>
      <p:ext uri="{BB962C8B-B14F-4D97-AF65-F5344CB8AC3E}">
        <p14:creationId xmlns:p14="http://schemas.microsoft.com/office/powerpoint/2010/main" val="420779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Heart Rate Sensor Spoofing</a:t>
            </a:r>
          </a:p>
        </p:txBody>
      </p:sp>
      <p:sp>
        <p:nvSpPr>
          <p:cNvPr id="4" name="Slide Number Placeholder 3"/>
          <p:cNvSpPr>
            <a:spLocks noGrp="1"/>
          </p:cNvSpPr>
          <p:nvPr>
            <p:ph type="sldNum" sz="quarter" idx="12"/>
          </p:nvPr>
        </p:nvSpPr>
        <p:spPr/>
        <p:txBody>
          <a:bodyPr/>
          <a:lstStyle/>
          <a:p>
            <a:fld id="{8A0F7B82-E077-C343-B58A-DF238AFF07F3}" type="slidenum">
              <a:rPr lang="en-US" smtClean="0"/>
              <a:t>6</a:t>
            </a:fld>
            <a:endParaRPr lang="en-US"/>
          </a:p>
        </p:txBody>
      </p:sp>
      <p:pic>
        <p:nvPicPr>
          <p:cNvPr id="3" name="m_gear_hear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93543"/>
            <a:ext cx="9144000" cy="5143500"/>
          </a:xfrm>
          <a:prstGeom prst="rect">
            <a:avLst/>
          </a:prstGeom>
        </p:spPr>
      </p:pic>
    </p:spTree>
    <p:extLst>
      <p:ext uri="{BB962C8B-B14F-4D97-AF65-F5344CB8AC3E}">
        <p14:creationId xmlns:p14="http://schemas.microsoft.com/office/powerpoint/2010/main" val="279493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EMI on analog inputs</a:t>
            </a:r>
          </a:p>
        </p:txBody>
      </p:sp>
      <p:graphicFrame>
        <p:nvGraphicFramePr>
          <p:cNvPr id="5" name="Object 4"/>
          <p:cNvGraphicFramePr>
            <a:graphicFrameLocks noChangeAspect="1"/>
          </p:cNvGraphicFramePr>
          <p:nvPr>
            <p:extLst>
              <p:ext uri="{D42A27DB-BD31-4B8C-83A1-F6EECF244321}">
                <p14:modId xmlns:p14="http://schemas.microsoft.com/office/powerpoint/2010/main" val="1268596166"/>
              </p:ext>
            </p:extLst>
          </p:nvPr>
        </p:nvGraphicFramePr>
        <p:xfrm>
          <a:off x="1542618" y="2292617"/>
          <a:ext cx="6915582" cy="2961534"/>
        </p:xfrm>
        <a:graphic>
          <a:graphicData uri="http://schemas.openxmlformats.org/presentationml/2006/ole">
            <mc:AlternateContent xmlns:mc="http://schemas.openxmlformats.org/markup-compatibility/2006">
              <mc:Choice xmlns:v="urn:schemas-microsoft-com:vml" Requires="v">
                <p:oleObj spid="_x0000_s1064" name="Document" r:id="rId3" imgW="5486198" imgH="2349414" progId="Word.Document.12">
                  <p:embed/>
                </p:oleObj>
              </mc:Choice>
              <mc:Fallback>
                <p:oleObj name="Document" r:id="rId3" imgW="5486198" imgH="2349414"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618" y="2292617"/>
                        <a:ext cx="6915582" cy="296153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Lightning Bolt 5"/>
          <p:cNvSpPr/>
          <p:nvPr/>
        </p:nvSpPr>
        <p:spPr bwMode="auto">
          <a:xfrm rot="1435573">
            <a:off x="2646051" y="2539867"/>
            <a:ext cx="876978" cy="1133866"/>
          </a:xfrm>
          <a:prstGeom prst="lightningBol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3" name="Straight Arrow Connector 12"/>
          <p:cNvCxnSpPr/>
          <p:nvPr/>
        </p:nvCxnSpPr>
        <p:spPr>
          <a:xfrm>
            <a:off x="2822553" y="5387944"/>
            <a:ext cx="2274491" cy="0"/>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208623" y="5518693"/>
            <a:ext cx="1401504" cy="461665"/>
          </a:xfrm>
          <a:prstGeom prst="rect">
            <a:avLst/>
          </a:prstGeom>
          <a:noFill/>
        </p:spPr>
        <p:txBody>
          <a:bodyPr wrap="square" rtlCol="0">
            <a:spAutoFit/>
          </a:bodyPr>
          <a:lstStyle/>
          <a:p>
            <a:pPr algn="ctr"/>
            <a:r>
              <a:rPr lang="en-US" sz="2400" dirty="0">
                <a:latin typeface="+mn-lt"/>
              </a:rPr>
              <a:t>Analog</a:t>
            </a:r>
          </a:p>
        </p:txBody>
      </p:sp>
      <p:cxnSp>
        <p:nvCxnSpPr>
          <p:cNvPr id="25" name="Straight Arrow Connector 24"/>
          <p:cNvCxnSpPr/>
          <p:nvPr/>
        </p:nvCxnSpPr>
        <p:spPr>
          <a:xfrm>
            <a:off x="5209498" y="5387944"/>
            <a:ext cx="1579651" cy="0"/>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17" name="Picture 14" descr="https://encrypted-tbn0.google.com/images?q=tbn:ANd9GcREKM54ho1eLic4PZkR9_HyYtUtbBw1HGI_y55j6_WeZY01p4T9R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920" y="3247219"/>
            <a:ext cx="1111262" cy="1111262"/>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a:off x="5281076" y="5531005"/>
            <a:ext cx="1401504" cy="461665"/>
          </a:xfrm>
          <a:prstGeom prst="rect">
            <a:avLst/>
          </a:prstGeom>
          <a:noFill/>
        </p:spPr>
        <p:txBody>
          <a:bodyPr wrap="square" rtlCol="0">
            <a:spAutoFit/>
          </a:bodyPr>
          <a:lstStyle/>
          <a:p>
            <a:pPr algn="ctr"/>
            <a:r>
              <a:rPr lang="en-US" sz="2400" dirty="0">
                <a:latin typeface="+mn-lt"/>
              </a:rPr>
              <a:t>Digital</a:t>
            </a:r>
          </a:p>
        </p:txBody>
      </p:sp>
    </p:spTree>
    <p:extLst>
      <p:ext uri="{BB962C8B-B14F-4D97-AF65-F5344CB8AC3E}">
        <p14:creationId xmlns:p14="http://schemas.microsoft.com/office/powerpoint/2010/main" val="421690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on EMI</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90443071"/>
              </p:ext>
            </p:extLst>
          </p:nvPr>
        </p:nvGraphicFramePr>
        <p:xfrm>
          <a:off x="457200" y="2314865"/>
          <a:ext cx="8229600" cy="3215538"/>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71846">
                <a:tc>
                  <a:txBody>
                    <a:bodyPr/>
                    <a:lstStyle/>
                    <a:p>
                      <a:pPr algn="ctr"/>
                      <a:endParaRPr lang="en-US" sz="2400" dirty="0"/>
                    </a:p>
                  </a:txBody>
                  <a:tcPr anchor="ctr"/>
                </a:tc>
                <a:tc>
                  <a:txBody>
                    <a:bodyPr/>
                    <a:lstStyle/>
                    <a:p>
                      <a:pPr algn="ctr"/>
                      <a:r>
                        <a:rPr lang="en-US" sz="2400" dirty="0" err="1"/>
                        <a:t>Intensional</a:t>
                      </a:r>
                      <a:endParaRPr lang="en-US" sz="2400" dirty="0"/>
                    </a:p>
                  </a:txBody>
                  <a:tcPr anchor="ctr"/>
                </a:tc>
                <a:tc>
                  <a:txBody>
                    <a:bodyPr/>
                    <a:lstStyle/>
                    <a:p>
                      <a:pPr algn="ctr"/>
                      <a:r>
                        <a:rPr lang="en-US" sz="2400" dirty="0"/>
                        <a:t>Unintentional</a:t>
                      </a:r>
                    </a:p>
                  </a:txBody>
                  <a:tcPr anchor="ctr"/>
                </a:tc>
                <a:extLst>
                  <a:ext uri="{0D108BD9-81ED-4DB2-BD59-A6C34878D82A}">
                    <a16:rowId xmlns:a16="http://schemas.microsoft.com/office/drawing/2014/main" val="10000"/>
                  </a:ext>
                </a:extLst>
              </a:tr>
              <a:tr h="1071846">
                <a:tc>
                  <a:txBody>
                    <a:bodyPr/>
                    <a:lstStyle/>
                    <a:p>
                      <a:pPr algn="ctr"/>
                      <a:r>
                        <a:rPr lang="en-US" sz="2400" dirty="0"/>
                        <a:t>Low Power</a:t>
                      </a:r>
                    </a:p>
                  </a:txBody>
                  <a:tcPr anchor="ctr"/>
                </a:tc>
                <a:tc>
                  <a:txBody>
                    <a:bodyPr/>
                    <a:lstStyle/>
                    <a:p>
                      <a:pPr algn="ctr"/>
                      <a:r>
                        <a:rPr lang="en-US" sz="2400" dirty="0"/>
                        <a:t>Yet to be explored</a:t>
                      </a:r>
                    </a:p>
                  </a:txBody>
                  <a:tcPr anchor="ctr"/>
                </a:tc>
                <a:tc>
                  <a:txBody>
                    <a:bodyPr/>
                    <a:lstStyle/>
                    <a:p>
                      <a:pPr algn="ctr"/>
                      <a:r>
                        <a:rPr lang="en-US" sz="2400" dirty="0"/>
                        <a:t>Circuit</a:t>
                      </a:r>
                      <a:r>
                        <a:rPr lang="en-US" sz="2400" baseline="0" dirty="0"/>
                        <a:t> design issue</a:t>
                      </a:r>
                      <a:endParaRPr lang="en-US" sz="2400" dirty="0"/>
                    </a:p>
                  </a:txBody>
                  <a:tcPr anchor="ctr"/>
                </a:tc>
                <a:extLst>
                  <a:ext uri="{0D108BD9-81ED-4DB2-BD59-A6C34878D82A}">
                    <a16:rowId xmlns:a16="http://schemas.microsoft.com/office/drawing/2014/main" val="10001"/>
                  </a:ext>
                </a:extLst>
              </a:tr>
              <a:tr h="1071846">
                <a:tc>
                  <a:txBody>
                    <a:bodyPr/>
                    <a:lstStyle/>
                    <a:p>
                      <a:pPr algn="ctr"/>
                      <a:r>
                        <a:rPr lang="en-US" sz="2400" dirty="0"/>
                        <a:t>High Power</a:t>
                      </a:r>
                    </a:p>
                  </a:txBody>
                  <a:tcPr anchor="ctr"/>
                </a:tc>
                <a:tc>
                  <a:txBody>
                    <a:bodyPr/>
                    <a:lstStyle/>
                    <a:p>
                      <a:pPr algn="ctr"/>
                      <a:r>
                        <a:rPr lang="en-US" sz="2400" dirty="0"/>
                        <a:t>Can disable circuits</a:t>
                      </a:r>
                    </a:p>
                  </a:txBody>
                  <a:tcPr anchor="ctr"/>
                </a:tc>
                <a:tc>
                  <a:txBody>
                    <a:bodyPr/>
                    <a:lstStyle/>
                    <a:p>
                      <a:pPr algn="ctr"/>
                      <a:r>
                        <a:rPr lang="en-US" sz="2400" dirty="0"/>
                        <a:t>A lot of work</a:t>
                      </a:r>
                    </a:p>
                  </a:txBody>
                  <a:tcPr anchor="ct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59DED6A1-76E0-4447-BCBE-084AF169C88E}" type="slidenum">
              <a:rPr lang="en-US" smtClean="0"/>
              <a:pPr/>
              <a:t>8</a:t>
            </a:fld>
            <a:endParaRPr lang="en-US"/>
          </a:p>
        </p:txBody>
      </p:sp>
    </p:spTree>
    <p:extLst>
      <p:ext uri="{BB962C8B-B14F-4D97-AF65-F5344CB8AC3E}">
        <p14:creationId xmlns:p14="http://schemas.microsoft.com/office/powerpoint/2010/main" val="555391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Voltage Induction</a:t>
            </a:r>
          </a:p>
        </p:txBody>
      </p:sp>
      <p:sp>
        <p:nvSpPr>
          <p:cNvPr id="4" name="Slide Number Placeholder 3"/>
          <p:cNvSpPr>
            <a:spLocks noGrp="1"/>
          </p:cNvSpPr>
          <p:nvPr>
            <p:ph type="sldNum" sz="quarter" idx="12"/>
          </p:nvPr>
        </p:nvSpPr>
        <p:spPr/>
        <p:txBody>
          <a:bodyPr/>
          <a:lstStyle/>
          <a:p>
            <a:fld id="{59DED6A1-76E0-4447-BCBE-084AF169C88E}" type="slidenum">
              <a:rPr lang="en-US" smtClean="0"/>
              <a:pPr/>
              <a:t>9</a:t>
            </a:fld>
            <a:endParaRPr lang="en-US"/>
          </a:p>
        </p:txBody>
      </p:sp>
      <p:pic>
        <p:nvPicPr>
          <p:cNvPr id="5" name="그림 4"/>
          <p:cNvPicPr>
            <a:picLocks noChangeAspect="1"/>
          </p:cNvPicPr>
          <p:nvPr/>
        </p:nvPicPr>
        <p:blipFill rotWithShape="1">
          <a:blip r:embed="rId2"/>
          <a:srcRect l="22220" r="-1"/>
          <a:stretch/>
        </p:blipFill>
        <p:spPr>
          <a:xfrm>
            <a:off x="89650" y="3130872"/>
            <a:ext cx="9323216" cy="3102252"/>
          </a:xfrm>
          <a:prstGeom prst="rect">
            <a:avLst/>
          </a:prstGeom>
        </p:spPr>
      </p:pic>
      <p:pic>
        <p:nvPicPr>
          <p:cNvPr id="6" name="그림 6"/>
          <p:cNvPicPr>
            <a:picLocks noChangeAspect="1"/>
          </p:cNvPicPr>
          <p:nvPr/>
        </p:nvPicPr>
        <p:blipFill rotWithShape="1">
          <a:blip r:embed="rId2"/>
          <a:srcRect l="-4" r="79951" b="50000"/>
          <a:stretch/>
        </p:blipFill>
        <p:spPr>
          <a:xfrm>
            <a:off x="1282938" y="1919624"/>
            <a:ext cx="2989730" cy="1929343"/>
          </a:xfrm>
          <a:prstGeom prst="rect">
            <a:avLst/>
          </a:prstGeom>
        </p:spPr>
      </p:pic>
      <p:pic>
        <p:nvPicPr>
          <p:cNvPr id="7" name="그림 7"/>
          <p:cNvPicPr>
            <a:picLocks noChangeAspect="1"/>
          </p:cNvPicPr>
          <p:nvPr/>
        </p:nvPicPr>
        <p:blipFill rotWithShape="1">
          <a:blip r:embed="rId2">
            <a:clrChange>
              <a:clrFrom>
                <a:srgbClr val="FFFFFF"/>
              </a:clrFrom>
              <a:clrTo>
                <a:srgbClr val="FFFFFF">
                  <a:alpha val="0"/>
                </a:srgbClr>
              </a:clrTo>
            </a:clrChange>
          </a:blip>
          <a:srcRect l="-4" t="50000" r="79951"/>
          <a:stretch/>
        </p:blipFill>
        <p:spPr>
          <a:xfrm>
            <a:off x="4094314" y="2046143"/>
            <a:ext cx="3361815" cy="2169458"/>
          </a:xfrm>
          <a:prstGeom prst="rect">
            <a:avLst/>
          </a:prstGeom>
        </p:spPr>
      </p:pic>
    </p:spTree>
    <p:extLst>
      <p:ext uri="{BB962C8B-B14F-4D97-AF65-F5344CB8AC3E}">
        <p14:creationId xmlns:p14="http://schemas.microsoft.com/office/powerpoint/2010/main" val="34366226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69954</TotalTime>
  <Words>761</Words>
  <Application>Microsoft Macintosh PowerPoint</Application>
  <PresentationFormat>화면 슬라이드 쇼(4:3)</PresentationFormat>
  <Paragraphs>199</Paragraphs>
  <Slides>30</Slides>
  <Notes>6</Notes>
  <HiddenSlides>0</HiddenSlides>
  <MMClips>2</MMClips>
  <ScaleCrop>false</ScaleCrop>
  <HeadingPairs>
    <vt:vector size="8" baseType="variant">
      <vt:variant>
        <vt:lpstr>사용한 글꼴</vt:lpstr>
      </vt:variant>
      <vt:variant>
        <vt:i4>13</vt:i4>
      </vt:variant>
      <vt:variant>
        <vt:lpstr>테마</vt:lpstr>
      </vt:variant>
      <vt:variant>
        <vt:i4>1</vt:i4>
      </vt:variant>
      <vt:variant>
        <vt:lpstr>포함된 OLE 서버</vt:lpstr>
      </vt:variant>
      <vt:variant>
        <vt:i4>1</vt:i4>
      </vt:variant>
      <vt:variant>
        <vt:lpstr>슬라이드 제목</vt:lpstr>
      </vt:variant>
      <vt:variant>
        <vt:i4>30</vt:i4>
      </vt:variant>
    </vt:vector>
  </HeadingPairs>
  <TitlesOfParts>
    <vt:vector size="45" baseType="lpstr">
      <vt:lpstr>나눔고딕</vt:lpstr>
      <vt:lpstr>나눔손글씨 펜</vt:lpstr>
      <vt:lpstr>HY엽서L</vt:lpstr>
      <vt:lpstr>ＭＳ Ｐゴシック</vt:lpstr>
      <vt:lpstr>Arial</vt:lpstr>
      <vt:lpstr>Calibri</vt:lpstr>
      <vt:lpstr>Corbel</vt:lpstr>
      <vt:lpstr>Courier New</vt:lpstr>
      <vt:lpstr>Helvetica</vt:lpstr>
      <vt:lpstr>Impact</vt:lpstr>
      <vt:lpstr>Wingdings</vt:lpstr>
      <vt:lpstr>Wingdings 2</vt:lpstr>
      <vt:lpstr>Wingdings 3</vt:lpstr>
      <vt:lpstr>Module</vt:lpstr>
      <vt:lpstr>Document</vt:lpstr>
      <vt:lpstr>Ghost Talk: Mitigating EMI Signal Injection Attacks against Analog Sensors</vt:lpstr>
      <vt:lpstr>Sensing-and-Actuation System</vt:lpstr>
      <vt:lpstr>PowerPoint 프레젠테이션</vt:lpstr>
      <vt:lpstr>Sensor &amp; Security</vt:lpstr>
      <vt:lpstr>Attack Vectors of Sensors</vt:lpstr>
      <vt:lpstr>Heart Rate Sensor Spoofing</vt:lpstr>
      <vt:lpstr>EMI on analog inputs</vt:lpstr>
      <vt:lpstr>Classification on EMI</vt:lpstr>
      <vt:lpstr>Voltage Induction</vt:lpstr>
      <vt:lpstr>Between Sensor and Amp?</vt:lpstr>
      <vt:lpstr>PowerPoint 프레젠테이션</vt:lpstr>
      <vt:lpstr>Modulated EMI Attack</vt:lpstr>
      <vt:lpstr>Attack technique 1: Black Box</vt:lpstr>
      <vt:lpstr>Attack Technique 2: Gray Box</vt:lpstr>
      <vt:lpstr>Attack Technique 3: White Box</vt:lpstr>
      <vt:lpstr>Use case</vt:lpstr>
      <vt:lpstr>PowerPoint 프레젠테이션</vt:lpstr>
      <vt:lpstr>Inducing waveforms on EKG</vt:lpstr>
      <vt:lpstr>EKG – V-fib patient</vt:lpstr>
      <vt:lpstr>Cardiac Implantable Devices</vt:lpstr>
      <vt:lpstr>Standard Lead Design</vt:lpstr>
      <vt:lpstr>Application to medical devices</vt:lpstr>
      <vt:lpstr>Sensing algorithm</vt:lpstr>
      <vt:lpstr>Results</vt:lpstr>
      <vt:lpstr>PowerPoint 프레젠테이션</vt:lpstr>
      <vt:lpstr>Shielding</vt:lpstr>
      <vt:lpstr>Noise Cancellation with Adaptive Filter</vt:lpstr>
      <vt:lpstr>Results</vt:lpstr>
      <vt:lpstr>Sensing-and-Actuation System</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Threat Model</dc:title>
  <dc:creator>Denis Foo Kune</dc:creator>
  <cp:lastModifiedBy>Microsoft Office User</cp:lastModifiedBy>
  <cp:revision>266</cp:revision>
  <cp:lastPrinted>2009-12-23T21:52:01Z</cp:lastPrinted>
  <dcterms:created xsi:type="dcterms:W3CDTF">2010-05-27T15:44:50Z</dcterms:created>
  <dcterms:modified xsi:type="dcterms:W3CDTF">2019-11-25T23:18:57Z</dcterms:modified>
</cp:coreProperties>
</file>