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20" r:id="rId1"/>
  </p:sldMasterIdLst>
  <p:notesMasterIdLst>
    <p:notesMasterId r:id="rId38"/>
  </p:notesMasterIdLst>
  <p:sldIdLst>
    <p:sldId id="666" r:id="rId2"/>
    <p:sldId id="681" r:id="rId3"/>
    <p:sldId id="700" r:id="rId4"/>
    <p:sldId id="704" r:id="rId5"/>
    <p:sldId id="702" r:id="rId6"/>
    <p:sldId id="703" r:id="rId7"/>
    <p:sldId id="739" r:id="rId8"/>
    <p:sldId id="695" r:id="rId9"/>
    <p:sldId id="737" r:id="rId10"/>
    <p:sldId id="706" r:id="rId11"/>
    <p:sldId id="733" r:id="rId12"/>
    <p:sldId id="709" r:id="rId13"/>
    <p:sldId id="711" r:id="rId14"/>
    <p:sldId id="696" r:id="rId15"/>
    <p:sldId id="707" r:id="rId16"/>
    <p:sldId id="728" r:id="rId17"/>
    <p:sldId id="726" r:id="rId18"/>
    <p:sldId id="697" r:id="rId19"/>
    <p:sldId id="732" r:id="rId20"/>
    <p:sldId id="738" r:id="rId21"/>
    <p:sldId id="727" r:id="rId22"/>
    <p:sldId id="716" r:id="rId23"/>
    <p:sldId id="718" r:id="rId24"/>
    <p:sldId id="729" r:id="rId25"/>
    <p:sldId id="734" r:id="rId26"/>
    <p:sldId id="735" r:id="rId27"/>
    <p:sldId id="715" r:id="rId28"/>
    <p:sldId id="720" r:id="rId29"/>
    <p:sldId id="712" r:id="rId30"/>
    <p:sldId id="717" r:id="rId31"/>
    <p:sldId id="719" r:id="rId32"/>
    <p:sldId id="722" r:id="rId33"/>
    <p:sldId id="730" r:id="rId34"/>
    <p:sldId id="723" r:id="rId35"/>
    <p:sldId id="724" r:id="rId36"/>
    <p:sldId id="690" r:id="rId37"/>
  </p:sldIdLst>
  <p:sldSz cx="12192000" cy="6858000"/>
  <p:notesSz cx="6858000" cy="9144000"/>
  <p:defaultTextStyle>
    <a:defPPr>
      <a:defRPr lang="en-US"/>
    </a:defPPr>
    <a:lvl1pPr marL="0" algn="l" defTabSz="9134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745" algn="l" defTabSz="9134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3486" algn="l" defTabSz="9134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0230" algn="l" defTabSz="9134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6974" algn="l" defTabSz="9134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3715" algn="l" defTabSz="9134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0460" algn="l" defTabSz="9134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7202" algn="l" defTabSz="9134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3945" algn="l" defTabSz="9134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56" userDrawn="1">
          <p15:clr>
            <a:srgbClr val="A4A3A4"/>
          </p15:clr>
        </p15:guide>
        <p15:guide id="2" pos="7417" userDrawn="1">
          <p15:clr>
            <a:srgbClr val="A4A3A4"/>
          </p15:clr>
        </p15:guide>
        <p15:guide id="3" pos="263" userDrawn="1">
          <p15:clr>
            <a:srgbClr val="A4A3A4"/>
          </p15:clr>
        </p15:guide>
        <p15:guide id="5" orient="horz" pos="264" userDrawn="1">
          <p15:clr>
            <a:srgbClr val="A4A3A4"/>
          </p15:clr>
        </p15:guide>
        <p15:guide id="41" pos="3840" userDrawn="1">
          <p15:clr>
            <a:srgbClr val="A4A3A4"/>
          </p15:clr>
        </p15:guide>
        <p15:guide id="46" orient="horz" pos="217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429D"/>
    <a:srgbClr val="145DE8"/>
    <a:srgbClr val="FDEADA"/>
    <a:srgbClr val="54AEC9"/>
    <a:srgbClr val="F2F2F2"/>
    <a:srgbClr val="7F7F7F"/>
    <a:srgbClr val="06919A"/>
    <a:srgbClr val="242C35"/>
    <a:srgbClr val="B8B8B8"/>
    <a:srgbClr val="566A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00A15C55-8517-42AA-B614-E9B94910E393}" styleName="보통 스타일 2 - 강조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보통 스타일 2 - 강조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989" autoAdjust="0"/>
    <p:restoredTop sz="80158" autoAdjust="0"/>
  </p:normalViewPr>
  <p:slideViewPr>
    <p:cSldViewPr snapToGrid="0" snapToObjects="1">
      <p:cViewPr varScale="1">
        <p:scale>
          <a:sx n="55" d="100"/>
          <a:sy n="55" d="100"/>
        </p:scale>
        <p:origin x="792" y="40"/>
      </p:cViewPr>
      <p:guideLst>
        <p:guide orient="horz" pos="4056"/>
        <p:guide pos="7417"/>
        <p:guide pos="263"/>
        <p:guide orient="horz" pos="264"/>
        <p:guide pos="3840"/>
        <p:guide orient="horz" pos="2172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24" d="100"/>
        <a:sy n="24" d="100"/>
      </p:scale>
      <p:origin x="0" y="0"/>
    </p:cViewPr>
  </p:sorter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Lato Regular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Lato Regular" charset="0"/>
              </a:defRPr>
            </a:lvl1pPr>
          </a:lstStyle>
          <a:p>
            <a:fld id="{EFC10EE1-B198-C942-8235-326C972CBB30}" type="datetimeFigureOut">
              <a:rPr lang="en-US" smtClean="0"/>
              <a:pPr/>
              <a:t>10/31/2019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Lato Regular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Lato Regular" charset="0"/>
              </a:defRPr>
            </a:lvl1pPr>
          </a:lstStyle>
          <a:p>
            <a:fld id="{006BE02D-20C0-F840-AFAC-BEA99C74FDC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3289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6654" rtl="0" eaLnBrk="1" latinLnBrk="0" hangingPunct="1">
      <a:defRPr sz="1200" b="0" i="0" kern="1200">
        <a:solidFill>
          <a:schemeClr val="tx1"/>
        </a:solidFill>
        <a:latin typeface="Lato Regular" charset="0"/>
        <a:ea typeface="+mn-ea"/>
        <a:cs typeface="+mn-cs"/>
      </a:defRPr>
    </a:lvl1pPr>
    <a:lvl2pPr marL="456654" algn="l" defTabSz="456654" rtl="0" eaLnBrk="1" latinLnBrk="0" hangingPunct="1">
      <a:defRPr sz="1200" b="0" i="0" kern="1200">
        <a:solidFill>
          <a:schemeClr val="tx1"/>
        </a:solidFill>
        <a:latin typeface="Lato Regular" charset="0"/>
        <a:ea typeface="+mn-ea"/>
        <a:cs typeface="+mn-cs"/>
      </a:defRPr>
    </a:lvl2pPr>
    <a:lvl3pPr marL="913304" algn="l" defTabSz="456654" rtl="0" eaLnBrk="1" latinLnBrk="0" hangingPunct="1">
      <a:defRPr sz="1200" b="0" i="0" kern="1200">
        <a:solidFill>
          <a:schemeClr val="tx1"/>
        </a:solidFill>
        <a:latin typeface="Lato Regular" charset="0"/>
        <a:ea typeface="+mn-ea"/>
        <a:cs typeface="+mn-cs"/>
      </a:defRPr>
    </a:lvl3pPr>
    <a:lvl4pPr marL="1369956" algn="l" defTabSz="456654" rtl="0" eaLnBrk="1" latinLnBrk="0" hangingPunct="1">
      <a:defRPr sz="1200" b="0" i="0" kern="1200">
        <a:solidFill>
          <a:schemeClr val="tx1"/>
        </a:solidFill>
        <a:latin typeface="Lato Regular" charset="0"/>
        <a:ea typeface="+mn-ea"/>
        <a:cs typeface="+mn-cs"/>
      </a:defRPr>
    </a:lvl4pPr>
    <a:lvl5pPr marL="1826609" algn="l" defTabSz="456654" rtl="0" eaLnBrk="1" latinLnBrk="0" hangingPunct="1">
      <a:defRPr sz="1200" b="0" i="0" kern="1200">
        <a:solidFill>
          <a:schemeClr val="tx1"/>
        </a:solidFill>
        <a:latin typeface="Lato Regular" charset="0"/>
        <a:ea typeface="+mn-ea"/>
        <a:cs typeface="+mn-cs"/>
      </a:defRPr>
    </a:lvl5pPr>
    <a:lvl6pPr marL="2283259" algn="l" defTabSz="4566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39912" algn="l" defTabSz="4566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6563" algn="l" defTabSz="4566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3214" algn="l" defTabSz="4566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8A9B0-80EF-A34D-B345-E2DEC5501E0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5348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baseline="0" dirty="0" smtClean="0"/>
              <a:t>전화번호</a:t>
            </a:r>
            <a:endParaRPr lang="en-US" altLang="ko-KR" baseline="0" dirty="0" smtClean="0"/>
          </a:p>
          <a:p>
            <a:r>
              <a:rPr lang="en-US" altLang="ko-KR" baseline="0" dirty="0" smtClean="0"/>
              <a:t>IMSI </a:t>
            </a:r>
            <a:r>
              <a:rPr lang="ko-KR" altLang="en-US" baseline="0" dirty="0" err="1" smtClean="0"/>
              <a:t>유심칩에</a:t>
            </a:r>
            <a:r>
              <a:rPr lang="ko-KR" altLang="en-US" baseline="0" dirty="0" smtClean="0"/>
              <a:t> 할당되어 있는 변하지 않는 값</a:t>
            </a:r>
            <a:r>
              <a:rPr lang="en-US" altLang="ko-KR" baseline="0" dirty="0" smtClean="0"/>
              <a:t>.</a:t>
            </a:r>
          </a:p>
          <a:p>
            <a:r>
              <a:rPr lang="en-US" altLang="ko-KR" baseline="0" dirty="0" smtClean="0"/>
              <a:t>TMSI </a:t>
            </a:r>
            <a:r>
              <a:rPr lang="ko-KR" altLang="en-US" baseline="0" dirty="0" smtClean="0"/>
              <a:t>망이 사용자를 식별하기 위해 쓰는 임시 아이디</a:t>
            </a:r>
            <a:endParaRPr lang="en-US" altLang="ko-KR" baseline="0" dirty="0" smtClean="0"/>
          </a:p>
          <a:p>
            <a:r>
              <a:rPr lang="en-US" altLang="ko-KR" baseline="0" dirty="0" smtClean="0"/>
              <a:t>RNTI </a:t>
            </a:r>
            <a:r>
              <a:rPr lang="ko-KR" altLang="en-US" baseline="0" dirty="0" smtClean="0"/>
              <a:t>기지국이 </a:t>
            </a:r>
            <a:r>
              <a:rPr lang="en-US" altLang="ko-KR" baseline="0" dirty="0" smtClean="0"/>
              <a:t>cell</a:t>
            </a:r>
            <a:r>
              <a:rPr lang="ko-KR" altLang="en-US" baseline="0" dirty="0" smtClean="0"/>
              <a:t>안에서 사용자를 식별하기 위해 쓰는 임시 아이디</a:t>
            </a:r>
            <a:endParaRPr lang="fr-FR" altLang="ko-KR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8A9B0-80EF-A34D-B345-E2DEC5501E0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179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baseline="0" dirty="0" smtClean="0"/>
              <a:t>전화번호</a:t>
            </a:r>
            <a:endParaRPr lang="en-US" altLang="ko-KR" baseline="0" dirty="0" smtClean="0"/>
          </a:p>
          <a:p>
            <a:r>
              <a:rPr lang="en-US" altLang="ko-KR" baseline="0" dirty="0" smtClean="0"/>
              <a:t>IMSI </a:t>
            </a:r>
            <a:r>
              <a:rPr lang="ko-KR" altLang="en-US" baseline="0" dirty="0" err="1" smtClean="0"/>
              <a:t>유심칩에</a:t>
            </a:r>
            <a:r>
              <a:rPr lang="ko-KR" altLang="en-US" baseline="0" dirty="0" smtClean="0"/>
              <a:t> 할당되어 있는 변하지 않는 값</a:t>
            </a:r>
            <a:r>
              <a:rPr lang="en-US" altLang="ko-KR" baseline="0" dirty="0" smtClean="0"/>
              <a:t>.</a:t>
            </a:r>
          </a:p>
          <a:p>
            <a:r>
              <a:rPr lang="en-US" altLang="ko-KR" baseline="0" dirty="0" smtClean="0"/>
              <a:t>TMSI </a:t>
            </a:r>
            <a:r>
              <a:rPr lang="ko-KR" altLang="en-US" baseline="0" dirty="0" smtClean="0"/>
              <a:t>망이 사용자를 식별하기 위해 쓰는 임시 아이디</a:t>
            </a:r>
            <a:endParaRPr lang="en-US" altLang="ko-KR" baseline="0" dirty="0" smtClean="0"/>
          </a:p>
          <a:p>
            <a:r>
              <a:rPr lang="en-US" altLang="ko-KR" baseline="0" dirty="0" smtClean="0"/>
              <a:t>RNTI </a:t>
            </a:r>
            <a:r>
              <a:rPr lang="ko-KR" altLang="en-US" baseline="0" dirty="0" smtClean="0"/>
              <a:t>기지국이 </a:t>
            </a:r>
            <a:r>
              <a:rPr lang="en-US" altLang="ko-KR" baseline="0" dirty="0" smtClean="0"/>
              <a:t>cell</a:t>
            </a:r>
            <a:r>
              <a:rPr lang="ko-KR" altLang="en-US" baseline="0" dirty="0" smtClean="0"/>
              <a:t>안에서 사용자를 식별하기 위해 쓰는 임시 아이디</a:t>
            </a:r>
            <a:endParaRPr lang="fr-FR" altLang="ko-KR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8A9B0-80EF-A34D-B345-E2DEC5501E0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217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Radio</a:t>
            </a:r>
            <a:r>
              <a:rPr lang="en-US" altLang="ko-KR" baseline="0" dirty="0" smtClean="0"/>
              <a:t> connection establishment process</a:t>
            </a:r>
            <a:endParaRPr lang="en-GB" altLang="ko-KR" dirty="0" smtClean="0"/>
          </a:p>
          <a:p>
            <a:r>
              <a:rPr lang="en-GB" altLang="ko-KR" dirty="0" smtClean="0"/>
              <a:t>Downlink</a:t>
            </a:r>
            <a:r>
              <a:rPr lang="ko-KR" altLang="en-US" baseline="0" dirty="0" smtClean="0"/>
              <a:t>는 망에서 단말로</a:t>
            </a:r>
            <a:r>
              <a:rPr lang="en-US" altLang="ko-KR" baseline="0" dirty="0" smtClean="0"/>
              <a:t>, Uplink</a:t>
            </a:r>
            <a:r>
              <a:rPr lang="ko-KR" altLang="en-US" baseline="0" dirty="0" smtClean="0"/>
              <a:t>는 단말에서 망으로</a:t>
            </a:r>
            <a:endParaRPr lang="en-US" altLang="ko-KR" baseline="0" dirty="0" smtClean="0"/>
          </a:p>
          <a:p>
            <a:pPr marL="0" indent="0">
              <a:buFont typeface="Wingdings" panose="05000000000000000000" pitchFamily="2" charset="2"/>
              <a:buNone/>
            </a:pPr>
            <a:r>
              <a:rPr lang="fr-FR" altLang="ko-KR" sz="2000" dirty="0" smtClean="0"/>
              <a:t>Only 10 possible Random Access RA-RNTIs</a:t>
            </a:r>
            <a:endParaRPr lang="en-US" altLang="ko-KR" sz="2000" dirty="0" smtClean="0"/>
          </a:p>
          <a:p>
            <a:pPr marL="228600" indent="-228600">
              <a:buFont typeface="Wingdings" panose="05000000000000000000" pitchFamily="2" charset="2"/>
              <a:buChar char="§"/>
            </a:pPr>
            <a:r>
              <a:rPr lang="en-US" altLang="ko-KR" sz="2000" dirty="0" smtClean="0"/>
              <a:t>Uplink Sniffer</a:t>
            </a:r>
          </a:p>
          <a:p>
            <a:pPr lvl="1"/>
            <a:r>
              <a:rPr lang="en-US" altLang="ko-KR" sz="2000" dirty="0" smtClean="0"/>
              <a:t>Theoretically possible, but hard to synchronize transmission</a:t>
            </a:r>
          </a:p>
          <a:p>
            <a:pPr marL="228600" indent="-228600">
              <a:buFont typeface="Wingdings" panose="05000000000000000000" pitchFamily="2" charset="2"/>
              <a:buChar char="§"/>
            </a:pPr>
            <a:r>
              <a:rPr lang="en-US" altLang="ko-KR" sz="2000" dirty="0" smtClean="0"/>
              <a:t>Downlink Sniffer</a:t>
            </a:r>
          </a:p>
          <a:p>
            <a:pPr lvl="1"/>
            <a:r>
              <a:rPr lang="en-US" altLang="ko-KR" sz="2000" dirty="0" err="1" smtClean="0"/>
              <a:t>eNodeB</a:t>
            </a:r>
            <a:r>
              <a:rPr lang="en-US" altLang="ko-KR" sz="2000" dirty="0" smtClean="0"/>
              <a:t> replies including TMSI</a:t>
            </a:r>
          </a:p>
          <a:p>
            <a:endParaRPr lang="en-GB" altLang="ko-KR" dirty="0" smtClean="0"/>
          </a:p>
          <a:p>
            <a:r>
              <a:rPr lang="en-GB" altLang="ko-KR" dirty="0" smtClean="0"/>
              <a:t>Uplink</a:t>
            </a:r>
            <a:r>
              <a:rPr lang="en-GB" altLang="ko-KR" baseline="0" dirty="0" smtClean="0"/>
              <a:t> Sniffer : UE signals TMSI -&gt; very difficult</a:t>
            </a:r>
          </a:p>
          <a:p>
            <a:r>
              <a:rPr lang="en-GB" altLang="ko-KR" baseline="0" dirty="0" smtClean="0"/>
              <a:t>Downlink Sniffer : </a:t>
            </a:r>
            <a:r>
              <a:rPr lang="en-GB" altLang="ko-KR" baseline="0" dirty="0" err="1" smtClean="0"/>
              <a:t>eNodeB</a:t>
            </a:r>
            <a:r>
              <a:rPr lang="en-GB" altLang="ko-KR" baseline="0" dirty="0" smtClean="0"/>
              <a:t> replies including TMSI</a:t>
            </a:r>
            <a:endParaRPr lang="en-GB" altLang="ko-KR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8A9B0-80EF-A34D-B345-E2DEC5501E0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3447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8A9B0-80EF-A34D-B345-E2DEC5501E0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4566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8A9B0-80EF-A34D-B345-E2DEC5501E0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1395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8A9B0-80EF-A34D-B345-E2DEC5501E0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1305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데이터 할당</a:t>
            </a:r>
            <a:r>
              <a:rPr lang="en-US" altLang="ko-KR" baseline="0" dirty="0" smtClean="0"/>
              <a:t> </a:t>
            </a:r>
            <a:r>
              <a:rPr lang="ko-KR" altLang="en-US" baseline="0" dirty="0" smtClean="0"/>
              <a:t>관련</a:t>
            </a:r>
            <a:r>
              <a:rPr lang="en-US" altLang="ko-KR" baseline="0" dirty="0" smtClean="0"/>
              <a:t>. PDCP</a:t>
            </a:r>
            <a:r>
              <a:rPr lang="ko-KR" altLang="en-US" baseline="0" dirty="0" smtClean="0"/>
              <a:t>레이어에 관련된 정보 </a:t>
            </a:r>
            <a:r>
              <a:rPr lang="en-US" altLang="ko-KR" baseline="0" dirty="0" smtClean="0"/>
              <a:t>–</a:t>
            </a:r>
            <a:r>
              <a:rPr lang="ko-KR" altLang="en-US" baseline="0" dirty="0" smtClean="0"/>
              <a:t>예를 들자면 </a:t>
            </a:r>
            <a:r>
              <a:rPr lang="ko-KR" altLang="en-US" baseline="0" dirty="0" err="1" smtClean="0"/>
              <a:t>패킷길이</a:t>
            </a:r>
            <a:r>
              <a:rPr lang="en-US" altLang="ko-KR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8A9B0-80EF-A34D-B345-E2DEC5501E0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7770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8A9B0-80EF-A34D-B345-E2DEC5501E0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218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8A9B0-80EF-A34D-B345-E2DEC5501E0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1412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34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dirty="0" smtClean="0"/>
              <a:t>많은 사람들이 사용하고 있는 </a:t>
            </a:r>
            <a:r>
              <a:rPr lang="en-US" altLang="ko-KR" dirty="0" smtClean="0"/>
              <a:t>LTE</a:t>
            </a:r>
            <a:endParaRPr lang="fr-FR" altLang="ko-KR" dirty="0" smtClean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14740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34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 smtClean="0"/>
              <a:t>OSI</a:t>
            </a:r>
            <a:r>
              <a:rPr lang="en-US" altLang="ko-KR" baseline="0" dirty="0" smtClean="0"/>
              <a:t> 7 layer </a:t>
            </a:r>
            <a:r>
              <a:rPr lang="ko-KR" altLang="en-US" baseline="0" dirty="0" smtClean="0"/>
              <a:t>모델</a:t>
            </a:r>
            <a:endParaRPr lang="en-US" altLang="ko-KR" baseline="0" dirty="0" smtClean="0"/>
          </a:p>
          <a:p>
            <a:pPr marL="0" marR="0" lvl="0" indent="0" algn="l" defTabSz="9134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baseline="0" dirty="0" smtClean="0"/>
              <a:t>Layer 3</a:t>
            </a:r>
            <a:r>
              <a:rPr lang="ko-KR" altLang="en-US" baseline="0" dirty="0" smtClean="0"/>
              <a:t>에 해당하는 </a:t>
            </a:r>
            <a:r>
              <a:rPr lang="en-US" altLang="ko-KR" baseline="0" dirty="0" smtClean="0"/>
              <a:t>RRC, NAS. </a:t>
            </a:r>
            <a:r>
              <a:rPr lang="ko-KR" altLang="en-US" baseline="0" dirty="0" smtClean="0"/>
              <a:t>망이 사용자를 인증하는 것과 관련된 프로토콜</a:t>
            </a:r>
            <a:endParaRPr lang="en-US" altLang="ko-KR" baseline="0" dirty="0" smtClean="0"/>
          </a:p>
          <a:p>
            <a:pPr marL="0" marR="0" lvl="0" indent="0" algn="l" defTabSz="9134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baseline="0" dirty="0" smtClean="0"/>
          </a:p>
          <a:p>
            <a:pPr marL="0" marR="0" lvl="0" indent="0" algn="l" defTabSz="9134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baseline="0" dirty="0" smtClean="0"/>
              <a:t>이 논문까지는 </a:t>
            </a:r>
            <a:r>
              <a:rPr lang="en-US" altLang="ko-KR" baseline="0" dirty="0" smtClean="0"/>
              <a:t>Layer 2</a:t>
            </a:r>
            <a:r>
              <a:rPr lang="ko-KR" altLang="en-US" baseline="0" dirty="0" smtClean="0"/>
              <a:t>에 대한 분석 이루어지지 않아</a:t>
            </a:r>
            <a:r>
              <a:rPr lang="en-US" altLang="ko-KR" baseline="0" dirty="0" smtClean="0"/>
              <a:t> </a:t>
            </a:r>
            <a:r>
              <a:rPr lang="ko-KR" altLang="en-US" baseline="0" dirty="0" smtClean="0"/>
              <a:t>어떤 취약점 있는지 알기 어렵</a:t>
            </a:r>
            <a:r>
              <a:rPr lang="en-US" altLang="ko-KR" baseline="0" dirty="0" smtClean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30673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34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dirty="0" smtClean="0"/>
              <a:t>많은 사람들이 사용하고 있는 </a:t>
            </a:r>
            <a:r>
              <a:rPr lang="en-US" altLang="ko-KR" dirty="0" smtClean="0"/>
              <a:t>LTE</a:t>
            </a:r>
            <a:endParaRPr lang="fr-FR" altLang="ko-KR" dirty="0" smtClean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069298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3</a:t>
            </a:r>
            <a:r>
              <a:rPr lang="en-US" baseline="0" dirty="0" smtClean="0"/>
              <a:t> keyword. Plaintext modification, Man-in-the-Middle, DNS Spoofing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8A9B0-80EF-A34D-B345-E2DEC5501E0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08463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altLang="ko-KR" dirty="0" smtClean="0"/>
              <a:t>Man</a:t>
            </a:r>
            <a:r>
              <a:rPr lang="fr-FR" altLang="ko-KR" baseline="0" dirty="0" smtClean="0"/>
              <a:t> in the middle</a:t>
            </a:r>
            <a:r>
              <a:rPr lang="ko-KR" altLang="en-US" baseline="0" dirty="0" smtClean="0"/>
              <a:t>의 간단한 컨셉 설명</a:t>
            </a:r>
            <a:r>
              <a:rPr lang="en-US" altLang="ko-KR" baseline="0" dirty="0" smtClean="0"/>
              <a:t>. </a:t>
            </a:r>
            <a:r>
              <a:rPr lang="ko-KR" altLang="en-US" baseline="0" dirty="0" smtClean="0"/>
              <a:t>구현하기 어렵지만 </a:t>
            </a:r>
            <a:r>
              <a:rPr lang="en-US" altLang="ko-KR" baseline="0" dirty="0" smtClean="0"/>
              <a:t>AKA</a:t>
            </a:r>
            <a:r>
              <a:rPr lang="ko-KR" altLang="en-US" baseline="0" dirty="0" smtClean="0"/>
              <a:t>를 통과할 수 있어 강력함</a:t>
            </a:r>
            <a:endParaRPr lang="fr-FR" altLang="ko-KR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8A9B0-80EF-A34D-B345-E2DEC5501E0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92877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8A9B0-80EF-A34D-B345-E2DEC5501E0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54617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8A9B0-80EF-A34D-B345-E2DEC5501E0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23082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sz="1200" b="1" i="0" kern="1200" dirty="0" smtClean="0">
                <a:solidFill>
                  <a:schemeClr val="tx1"/>
                </a:solidFill>
                <a:effectLst/>
                <a:latin typeface="Lato Regular" charset="0"/>
                <a:ea typeface="+mn-ea"/>
                <a:cs typeface="+mn-cs"/>
              </a:rPr>
              <a:t>카운터 모드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Lato Regular" charset="0"/>
                <a:ea typeface="+mn-ea"/>
                <a:cs typeface="+mn-cs"/>
              </a:rPr>
              <a:t>는 각 블록의 암호화 및 복호화가 이전 블록에 의존하지 않으며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Lato Regular" charset="0"/>
                <a:ea typeface="+mn-ea"/>
                <a:cs typeface="+mn-cs"/>
              </a:rPr>
              <a:t>, 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Lato Regular" charset="0"/>
                <a:ea typeface="+mn-ea"/>
                <a:cs typeface="+mn-cs"/>
              </a:rPr>
              <a:t>따라서 병렬적으로 동작하는 것이 가능하다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8A9B0-80EF-A34D-B345-E2DEC5501E0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92452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8A9B0-80EF-A34D-B345-E2DEC5501E0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63811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8A9B0-80EF-A34D-B345-E2DEC5501E0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05929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8A9B0-80EF-A34D-B345-E2DEC5501E0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23861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8A9B0-80EF-A34D-B345-E2DEC5501E0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7848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dirty="0" smtClean="0"/>
              <a:t>핵심 </a:t>
            </a:r>
            <a:r>
              <a:rPr lang="ko-KR" altLang="en-US" dirty="0" err="1" smtClean="0"/>
              <a:t>엔티티들에</a:t>
            </a:r>
            <a:r>
              <a:rPr lang="ko-KR" altLang="en-US" dirty="0" smtClean="0"/>
              <a:t> 대해 설명하겠다</a:t>
            </a:r>
            <a:r>
              <a:rPr lang="en-US" altLang="ko-KR" dirty="0" smtClean="0"/>
              <a:t>.</a:t>
            </a:r>
            <a:endParaRPr lang="fr-FR" altLang="ko-KR" dirty="0" smtClean="0"/>
          </a:p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altLang="ko-KR" dirty="0" smtClean="0"/>
              <a:t>UE</a:t>
            </a:r>
            <a:r>
              <a:rPr lang="ko-KR" altLang="en-US" dirty="0" smtClean="0"/>
              <a:t>는 단말</a:t>
            </a:r>
            <a:r>
              <a:rPr lang="en-US" altLang="ko-KR" dirty="0" smtClean="0"/>
              <a:t>, </a:t>
            </a:r>
            <a:r>
              <a:rPr lang="ko-KR" altLang="en-US" dirty="0" smtClean="0"/>
              <a:t>여러분이 사용하는 휴대폰</a:t>
            </a:r>
            <a:r>
              <a:rPr lang="en-US" altLang="ko-KR" dirty="0" smtClean="0"/>
              <a:t>.</a:t>
            </a:r>
          </a:p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 err="1" smtClean="0"/>
              <a:t>eNode</a:t>
            </a:r>
            <a:r>
              <a:rPr lang="en-US" altLang="ko-KR" baseline="0" dirty="0" err="1" smtClean="0"/>
              <a:t>B</a:t>
            </a:r>
            <a:r>
              <a:rPr lang="ko-KR" altLang="en-US" baseline="0" dirty="0" smtClean="0"/>
              <a:t>는 기지국</a:t>
            </a:r>
            <a:r>
              <a:rPr lang="en-US" altLang="ko-KR" baseline="0" dirty="0" smtClean="0"/>
              <a:t>. </a:t>
            </a:r>
            <a:r>
              <a:rPr lang="ko-KR" altLang="en-US" baseline="0" dirty="0" smtClean="0"/>
              <a:t>단말과 기지국은 </a:t>
            </a:r>
            <a:r>
              <a:rPr lang="ko-KR" altLang="en-US" baseline="0" dirty="0" err="1" smtClean="0"/>
              <a:t>무선연결</a:t>
            </a:r>
            <a:r>
              <a:rPr lang="en-US" altLang="ko-KR" baseline="0" dirty="0" smtClean="0"/>
              <a:t>.</a:t>
            </a:r>
          </a:p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altLang="ko-KR" dirty="0" smtClean="0"/>
              <a:t>EPC</a:t>
            </a:r>
            <a:r>
              <a:rPr lang="ko-KR" altLang="en-US" dirty="0" smtClean="0"/>
              <a:t>는 코어 네트워크</a:t>
            </a:r>
            <a:r>
              <a:rPr lang="en-US" altLang="ko-KR" dirty="0" smtClean="0"/>
              <a:t>, </a:t>
            </a:r>
            <a:r>
              <a:rPr lang="ko-KR" altLang="en-US" dirty="0" smtClean="0"/>
              <a:t>기지국에서 수신한 정보가</a:t>
            </a:r>
            <a:r>
              <a:rPr lang="ko-KR" altLang="en-US" baseline="0" dirty="0" smtClean="0"/>
              <a:t> 유선 연결</a:t>
            </a:r>
            <a:r>
              <a:rPr lang="ko-KR" altLang="en-US" dirty="0" smtClean="0"/>
              <a:t>을 통해 </a:t>
            </a:r>
            <a:r>
              <a:rPr lang="en-US" altLang="ko-KR" dirty="0" smtClean="0"/>
              <a:t>EPC</a:t>
            </a:r>
            <a:r>
              <a:rPr lang="ko-KR" altLang="en-US" dirty="0" smtClean="0"/>
              <a:t>로 전달</a:t>
            </a:r>
            <a:r>
              <a:rPr lang="en-US" altLang="ko-KR" dirty="0" smtClean="0"/>
              <a:t>.</a:t>
            </a:r>
          </a:p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dirty="0" smtClean="0"/>
              <a:t>사용자를 인증하고 인터넷을 연결한다</a:t>
            </a:r>
            <a:r>
              <a:rPr lang="en-US" altLang="ko-KR" dirty="0" smtClean="0"/>
              <a:t>.</a:t>
            </a:r>
          </a:p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 smtClean="0"/>
              <a:t>Control Plane</a:t>
            </a:r>
            <a:r>
              <a:rPr lang="ko-KR" altLang="en-US" dirty="0" smtClean="0"/>
              <a:t>과 </a:t>
            </a:r>
            <a:r>
              <a:rPr lang="en-US" altLang="ko-KR" dirty="0" smtClean="0"/>
              <a:t>User</a:t>
            </a:r>
            <a:r>
              <a:rPr lang="en-US" altLang="ko-KR" baseline="0" dirty="0" smtClean="0"/>
              <a:t> Plane</a:t>
            </a:r>
            <a:r>
              <a:rPr lang="ko-KR" altLang="en-US" baseline="0" dirty="0" smtClean="0"/>
              <a:t>의 차이</a:t>
            </a:r>
            <a:r>
              <a:rPr lang="en-US" altLang="ko-KR" baseline="0" dirty="0" smtClean="0"/>
              <a:t>.</a:t>
            </a:r>
          </a:p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baseline="0" dirty="0" smtClean="0"/>
              <a:t>Control plane : </a:t>
            </a:r>
            <a:r>
              <a:rPr lang="ko-KR" altLang="en-US" baseline="0" dirty="0" smtClean="0"/>
              <a:t>단말이 망에 붙고 인증하고 움직일 때 처리하는 </a:t>
            </a:r>
            <a:r>
              <a:rPr lang="en-US" altLang="ko-KR" baseline="0" dirty="0" smtClean="0"/>
              <a:t>LTE</a:t>
            </a:r>
            <a:r>
              <a:rPr lang="ko-KR" altLang="en-US" baseline="0" dirty="0" smtClean="0"/>
              <a:t>관련 </a:t>
            </a:r>
            <a:r>
              <a:rPr lang="en-US" altLang="ko-KR" baseline="0" dirty="0" smtClean="0"/>
              <a:t>traffic</a:t>
            </a:r>
          </a:p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baseline="0" dirty="0" smtClean="0"/>
              <a:t>User plane</a:t>
            </a:r>
            <a:r>
              <a:rPr lang="ko-KR" altLang="en-US" baseline="0" dirty="0" smtClean="0"/>
              <a:t>은 유저의 </a:t>
            </a:r>
            <a:r>
              <a:rPr lang="en-US" altLang="ko-KR" baseline="0" dirty="0" smtClean="0"/>
              <a:t>traffic. </a:t>
            </a:r>
            <a:r>
              <a:rPr lang="ko-KR" altLang="en-US" baseline="0" dirty="0" smtClean="0"/>
              <a:t>인터넷에 접속하는 </a:t>
            </a:r>
            <a:r>
              <a:rPr lang="en-US" altLang="ko-KR" baseline="0" dirty="0" smtClean="0"/>
              <a:t>IP</a:t>
            </a:r>
            <a:r>
              <a:rPr lang="ko-KR" altLang="en-US" baseline="0" dirty="0" smtClean="0"/>
              <a:t>정보들</a:t>
            </a:r>
            <a:endParaRPr lang="en-US" altLang="ko-KR" baseline="0" dirty="0" smtClean="0"/>
          </a:p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baseline="0" dirty="0" smtClean="0"/>
          </a:p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baseline="0" dirty="0" smtClean="0"/>
              <a:t>LTE</a:t>
            </a:r>
            <a:r>
              <a:rPr lang="ko-KR" altLang="en-US" baseline="0" dirty="0" smtClean="0"/>
              <a:t>의 핵심 </a:t>
            </a:r>
            <a:r>
              <a:rPr lang="ko-KR" altLang="en-US" baseline="0" dirty="0" err="1" smtClean="0"/>
              <a:t>엔티티에</a:t>
            </a:r>
            <a:r>
              <a:rPr lang="ko-KR" altLang="en-US" baseline="0" dirty="0" smtClean="0"/>
              <a:t> 대해 알았으니까 프로토콜 스택 설명으로 넘어가겠습니다</a:t>
            </a:r>
            <a:r>
              <a:rPr lang="en-US" altLang="ko-KR" baseline="0" dirty="0" smtClean="0"/>
              <a:t>.</a:t>
            </a:r>
            <a:endParaRPr lang="fr-FR" altLang="ko-KR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8A9B0-80EF-A34D-B345-E2DEC5501E0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17615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8A9B0-80EF-A34D-B345-E2DEC5501E0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5581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8A9B0-80EF-A34D-B345-E2DEC5501E01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98963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8A9B0-80EF-A34D-B345-E2DEC5501E01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79074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8A9B0-80EF-A34D-B345-E2DEC5501E01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32220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8A9B0-80EF-A34D-B345-E2DEC5501E01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41277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8A9B0-80EF-A34D-B345-E2DEC5501E01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76389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8A9B0-80EF-A34D-B345-E2DEC5501E01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6314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baseline="0" dirty="0" smtClean="0"/>
              <a:t>Physical layer</a:t>
            </a:r>
            <a:r>
              <a:rPr lang="ko-KR" altLang="en-US" baseline="0" dirty="0" smtClean="0"/>
              <a:t>에서는 무선 연결 관련된 작업 담당</a:t>
            </a:r>
            <a:r>
              <a:rPr lang="en-US" altLang="ko-KR" baseline="0" dirty="0" smtClean="0"/>
              <a:t>. </a:t>
            </a:r>
            <a:r>
              <a:rPr lang="ko-KR" altLang="en-US" baseline="0" dirty="0" smtClean="0"/>
              <a:t>단말이 어떤 </a:t>
            </a:r>
            <a:r>
              <a:rPr lang="ko-KR" altLang="en-US" baseline="0" dirty="0" err="1" smtClean="0"/>
              <a:t>기지국하고</a:t>
            </a:r>
            <a:r>
              <a:rPr lang="ko-KR" altLang="en-US" baseline="0" dirty="0" smtClean="0"/>
              <a:t> 접속할지 셀을 찾고</a:t>
            </a:r>
            <a:r>
              <a:rPr lang="en-US" altLang="ko-KR" baseline="0" dirty="0" smtClean="0"/>
              <a:t>, sync</a:t>
            </a:r>
            <a:r>
              <a:rPr lang="ko-KR" altLang="en-US" baseline="0" dirty="0" smtClean="0"/>
              <a:t>를 맞추고</a:t>
            </a:r>
            <a:r>
              <a:rPr lang="en-US" altLang="ko-KR" baseline="0" dirty="0" smtClean="0"/>
              <a:t>, </a:t>
            </a:r>
            <a:r>
              <a:rPr lang="ko-KR" altLang="en-US" baseline="0" dirty="0" smtClean="0"/>
              <a:t>신호의 세기를 조절하기도 함</a:t>
            </a:r>
            <a:r>
              <a:rPr lang="en-US" altLang="ko-KR" baseline="0" dirty="0" smtClean="0"/>
              <a:t>.</a:t>
            </a:r>
          </a:p>
          <a:p>
            <a:pPr marL="0" marR="0" lvl="0" indent="0" algn="l" defTabSz="456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baseline="0" dirty="0" smtClean="0"/>
              <a:t>Layer 2</a:t>
            </a:r>
            <a:r>
              <a:rPr lang="ko-KR" altLang="en-US" baseline="0" dirty="0" smtClean="0"/>
              <a:t>는 </a:t>
            </a:r>
            <a:r>
              <a:rPr lang="en-US" altLang="ko-KR" baseline="0" dirty="0" smtClean="0"/>
              <a:t>layer2</a:t>
            </a:r>
            <a:r>
              <a:rPr lang="ko-KR" altLang="en-US" baseline="0" dirty="0" smtClean="0"/>
              <a:t>와 </a:t>
            </a:r>
            <a:r>
              <a:rPr lang="en-US" altLang="ko-KR" baseline="0" dirty="0" smtClean="0"/>
              <a:t>layer1</a:t>
            </a:r>
            <a:r>
              <a:rPr lang="ko-KR" altLang="en-US" baseline="0" dirty="0" smtClean="0"/>
              <a:t>을 연결하면서 신뢰성</a:t>
            </a:r>
            <a:r>
              <a:rPr lang="en-US" altLang="ko-KR" baseline="0" dirty="0" smtClean="0"/>
              <a:t>, </a:t>
            </a:r>
            <a:r>
              <a:rPr lang="ko-KR" altLang="en-US" baseline="0" dirty="0" smtClean="0"/>
              <a:t>암호화</a:t>
            </a:r>
            <a:r>
              <a:rPr lang="en-US" altLang="ko-KR" baseline="0" dirty="0" smtClean="0"/>
              <a:t>, integrity check</a:t>
            </a:r>
            <a:r>
              <a:rPr lang="ko-KR" altLang="en-US" baseline="0" dirty="0" smtClean="0"/>
              <a:t>등에 관여</a:t>
            </a:r>
            <a:r>
              <a:rPr lang="en-US" altLang="ko-KR" baseline="0" dirty="0" smtClean="0"/>
              <a:t>. layer2</a:t>
            </a:r>
            <a:r>
              <a:rPr lang="ko-KR" altLang="en-US" baseline="0" dirty="0" smtClean="0"/>
              <a:t>에 대해 분석 이루어지지 않음</a:t>
            </a:r>
            <a:r>
              <a:rPr lang="en-US" altLang="ko-KR" baseline="0" dirty="0" smtClean="0"/>
              <a:t>.</a:t>
            </a:r>
          </a:p>
          <a:p>
            <a:pPr marL="0" marR="0" lvl="0" indent="0" algn="l" defTabSz="456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baseline="0" dirty="0" smtClean="0"/>
              <a:t>MAC radio resource</a:t>
            </a:r>
            <a:r>
              <a:rPr lang="ko-KR" altLang="en-US" baseline="0" dirty="0" smtClean="0"/>
              <a:t>를 관리</a:t>
            </a:r>
            <a:r>
              <a:rPr lang="en-US" altLang="ko-KR" baseline="0" dirty="0" smtClean="0"/>
              <a:t>. </a:t>
            </a:r>
            <a:r>
              <a:rPr lang="ko-KR" altLang="en-US" baseline="0" dirty="0" smtClean="0"/>
              <a:t>특히 </a:t>
            </a:r>
            <a:r>
              <a:rPr lang="en-US" altLang="ko-KR" baseline="0" dirty="0" smtClean="0"/>
              <a:t>RNTI</a:t>
            </a:r>
            <a:r>
              <a:rPr lang="ko-KR" altLang="en-US" baseline="0" dirty="0" smtClean="0"/>
              <a:t>정보 체크</a:t>
            </a:r>
            <a:r>
              <a:rPr lang="en-US" altLang="ko-KR" baseline="0" dirty="0" smtClean="0"/>
              <a:t>.</a:t>
            </a:r>
          </a:p>
          <a:p>
            <a:pPr marL="0" marR="0" lvl="0" indent="0" algn="l" defTabSz="456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baseline="0" dirty="0" smtClean="0"/>
              <a:t>RLC</a:t>
            </a:r>
            <a:r>
              <a:rPr lang="ko-KR" altLang="en-US" baseline="0" dirty="0" smtClean="0"/>
              <a:t>에서는 에러 수정</a:t>
            </a:r>
            <a:r>
              <a:rPr lang="en-US" altLang="ko-KR" baseline="0" dirty="0" smtClean="0"/>
              <a:t>, </a:t>
            </a:r>
            <a:r>
              <a:rPr lang="ko-KR" altLang="en-US" baseline="0" dirty="0" smtClean="0"/>
              <a:t>분할</a:t>
            </a:r>
            <a:r>
              <a:rPr lang="en-US" altLang="ko-KR" baseline="0" dirty="0" smtClean="0"/>
              <a:t>, </a:t>
            </a:r>
            <a:r>
              <a:rPr lang="ko-KR" altLang="en-US" baseline="0" dirty="0" smtClean="0"/>
              <a:t>데이터 순서를 정리</a:t>
            </a:r>
            <a:endParaRPr lang="en-US" altLang="ko-KR" baseline="0" dirty="0" smtClean="0"/>
          </a:p>
          <a:p>
            <a:pPr marL="0" marR="0" lvl="0" indent="0" algn="l" defTabSz="456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baseline="0" dirty="0" smtClean="0"/>
              <a:t>특히 </a:t>
            </a:r>
            <a:r>
              <a:rPr lang="en-US" altLang="ko-KR" baseline="0" dirty="0" err="1" smtClean="0"/>
              <a:t>Pdcp</a:t>
            </a:r>
            <a:r>
              <a:rPr lang="en-US" altLang="ko-KR" baseline="0" dirty="0" smtClean="0"/>
              <a:t> </a:t>
            </a:r>
            <a:r>
              <a:rPr lang="ko-KR" altLang="en-US" baseline="0" dirty="0" smtClean="0"/>
              <a:t>레이어 집중</a:t>
            </a:r>
            <a:r>
              <a:rPr lang="en-US" altLang="ko-KR" baseline="0" dirty="0" smtClean="0"/>
              <a:t>.</a:t>
            </a:r>
          </a:p>
          <a:p>
            <a:pPr marL="0" marR="0" lvl="0" indent="0" algn="l" defTabSz="456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baseline="0" dirty="0" smtClean="0"/>
              <a:t>control plane</a:t>
            </a:r>
            <a:r>
              <a:rPr lang="ko-KR" altLang="en-US" baseline="0" dirty="0" smtClean="0"/>
              <a:t>데이터 암호화</a:t>
            </a:r>
            <a:r>
              <a:rPr lang="en-US" altLang="ko-KR" baseline="0" dirty="0" smtClean="0"/>
              <a:t>, integrity check</a:t>
            </a:r>
            <a:r>
              <a:rPr lang="ko-KR" altLang="en-US" baseline="0" dirty="0" smtClean="0"/>
              <a:t>등에 관여</a:t>
            </a:r>
            <a:r>
              <a:rPr lang="en-US" altLang="ko-KR" baseline="0" dirty="0" smtClean="0"/>
              <a:t>. IP layer</a:t>
            </a:r>
            <a:r>
              <a:rPr lang="ko-KR" altLang="en-US" baseline="0" dirty="0" smtClean="0"/>
              <a:t>에 </a:t>
            </a:r>
            <a:r>
              <a:rPr lang="en-US" altLang="ko-KR" baseline="0" dirty="0" smtClean="0"/>
              <a:t>user plane </a:t>
            </a:r>
            <a:r>
              <a:rPr lang="ko-KR" altLang="en-US" baseline="0" dirty="0" smtClean="0"/>
              <a:t>데이터를 </a:t>
            </a:r>
            <a:endParaRPr lang="en-US" altLang="ko-KR" baseline="0" dirty="0" smtClean="0"/>
          </a:p>
          <a:p>
            <a:pPr marL="0" marR="0" lvl="0" indent="0" algn="l" defTabSz="456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baseline="0" dirty="0" smtClean="0"/>
          </a:p>
          <a:p>
            <a:pPr marL="0" marR="0" lvl="0" indent="0" algn="l" defTabSz="456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baseline="0" dirty="0" smtClean="0"/>
              <a:t>RRC</a:t>
            </a:r>
            <a:r>
              <a:rPr lang="ko-KR" altLang="en-US" baseline="0" dirty="0" smtClean="0"/>
              <a:t>는 단말과 기지국의 </a:t>
            </a:r>
            <a:r>
              <a:rPr lang="en-US" altLang="ko-KR" baseline="0" dirty="0" smtClean="0"/>
              <a:t>radio connection</a:t>
            </a:r>
            <a:r>
              <a:rPr lang="ko-KR" altLang="en-US" baseline="0" dirty="0" smtClean="0"/>
              <a:t>을 관리</a:t>
            </a:r>
            <a:r>
              <a:rPr lang="en-US" altLang="ko-KR" baseline="0" dirty="0" smtClean="0"/>
              <a:t>. NAS</a:t>
            </a:r>
            <a:r>
              <a:rPr lang="ko-KR" altLang="en-US" baseline="0" dirty="0" smtClean="0"/>
              <a:t>는 코어 망과의 통신</a:t>
            </a:r>
            <a:r>
              <a:rPr lang="en-US" altLang="ko-KR" baseline="0" dirty="0" smtClean="0"/>
              <a:t>.</a:t>
            </a:r>
          </a:p>
          <a:p>
            <a:r>
              <a:rPr lang="ko-KR" altLang="en-US" dirty="0" smtClean="0"/>
              <a:t>일련의 프로토콜에서 보안이 어떻게 적용되고 있나</a:t>
            </a:r>
            <a:r>
              <a:rPr lang="en-US" altLang="ko-KR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8A9B0-80EF-A34D-B345-E2DEC5501E0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6021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altLang="ko-KR" dirty="0" smtClean="0"/>
              <a:t>LTE</a:t>
            </a:r>
            <a:r>
              <a:rPr lang="ko-KR" altLang="en-US" dirty="0" smtClean="0"/>
              <a:t>는 속도 뿐만</a:t>
            </a:r>
            <a:r>
              <a:rPr lang="ko-KR" altLang="en-US" baseline="0" dirty="0" smtClean="0"/>
              <a:t> 아니라 보안 측면에서도 개선되었다</a:t>
            </a:r>
            <a:r>
              <a:rPr lang="en-US" altLang="ko-KR" baseline="0" dirty="0" smtClean="0"/>
              <a:t>.</a:t>
            </a:r>
          </a:p>
          <a:p>
            <a:r>
              <a:rPr lang="fr-FR" altLang="ko-KR" dirty="0" smtClean="0"/>
              <a:t>Mutual Authentication</a:t>
            </a:r>
            <a:r>
              <a:rPr lang="ko-KR" altLang="en-US" dirty="0" smtClean="0"/>
              <a:t>은 상호인증이다</a:t>
            </a:r>
            <a:r>
              <a:rPr lang="en-US" altLang="ko-KR" dirty="0" smtClean="0"/>
              <a:t>.</a:t>
            </a:r>
            <a:r>
              <a:rPr lang="en-US" altLang="ko-KR" baseline="0" dirty="0" smtClean="0"/>
              <a:t> </a:t>
            </a:r>
            <a:r>
              <a:rPr lang="ko-KR" altLang="en-US" baseline="0" dirty="0" smtClean="0"/>
              <a:t>망이 단말을 인증하고 단말이 망을 인증하는 구조</a:t>
            </a:r>
            <a:r>
              <a:rPr lang="en-US" altLang="ko-KR" baseline="0" dirty="0" smtClean="0"/>
              <a:t>. </a:t>
            </a:r>
            <a:r>
              <a:rPr lang="fr-FR" altLang="ko-KR" dirty="0" smtClean="0"/>
              <a:t>2G</a:t>
            </a:r>
            <a:r>
              <a:rPr lang="ko-KR" altLang="en-US" dirty="0" smtClean="0"/>
              <a:t>에서는</a:t>
            </a:r>
            <a:r>
              <a:rPr lang="ko-KR" altLang="en-US" baseline="0" dirty="0" smtClean="0"/>
              <a:t> 가짜로 기지국을 만들 수 있었는데 개선되었다</a:t>
            </a:r>
            <a:r>
              <a:rPr lang="en-US" altLang="ko-KR" baseline="0" dirty="0" smtClean="0"/>
              <a:t>.</a:t>
            </a:r>
          </a:p>
          <a:p>
            <a:endParaRPr lang="en-US" altLang="ko-KR" baseline="0" dirty="0" smtClean="0"/>
          </a:p>
          <a:p>
            <a:r>
              <a:rPr lang="ko-KR" altLang="en-US" baseline="0" dirty="0" smtClean="0"/>
              <a:t>또한</a:t>
            </a:r>
            <a:r>
              <a:rPr lang="en-US" altLang="ko-KR" baseline="0" dirty="0" smtClean="0"/>
              <a:t> control plane data</a:t>
            </a:r>
            <a:r>
              <a:rPr lang="ko-KR" altLang="en-US" baseline="0" dirty="0" smtClean="0"/>
              <a:t>에 대해 </a:t>
            </a:r>
            <a:r>
              <a:rPr lang="en-US" altLang="ko-KR" baseline="0" dirty="0" smtClean="0"/>
              <a:t>integrity protection </a:t>
            </a:r>
            <a:r>
              <a:rPr lang="ko-KR" altLang="en-US" baseline="0" dirty="0" smtClean="0"/>
              <a:t>되어 있고 </a:t>
            </a:r>
            <a:r>
              <a:rPr lang="en-US" altLang="ko-KR" baseline="0" dirty="0" smtClean="0"/>
              <a:t>encryption </a:t>
            </a:r>
            <a:r>
              <a:rPr lang="ko-KR" altLang="en-US" baseline="0" dirty="0" smtClean="0"/>
              <a:t>되어 있다</a:t>
            </a:r>
            <a:r>
              <a:rPr lang="en-US" altLang="ko-KR" baseline="0" dirty="0" smtClean="0"/>
              <a:t>. </a:t>
            </a:r>
            <a:endParaRPr lang="fr-FR" altLang="ko-KR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8A9B0-80EF-A34D-B345-E2DEC5501E0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8128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altLang="ko-KR" dirty="0" smtClean="0"/>
              <a:t>AKA</a:t>
            </a:r>
            <a:r>
              <a:rPr lang="fr-FR" altLang="ko-KR" baseline="0" dirty="0" smtClean="0"/>
              <a:t> Protocol. </a:t>
            </a:r>
            <a:r>
              <a:rPr lang="ko-KR" altLang="en-US" baseline="0" dirty="0" smtClean="0"/>
              <a:t>앞 슬라이드에서 </a:t>
            </a:r>
            <a:r>
              <a:rPr lang="ko-KR" altLang="en-US" baseline="0" dirty="0" err="1" smtClean="0"/>
              <a:t>상호인증을</a:t>
            </a:r>
            <a:r>
              <a:rPr lang="ko-KR" altLang="en-US" baseline="0" dirty="0" smtClean="0"/>
              <a:t> 이야기 </a:t>
            </a:r>
            <a:r>
              <a:rPr lang="ko-KR" altLang="en-US" baseline="0" dirty="0" err="1" smtClean="0"/>
              <a:t>했었잖아요</a:t>
            </a:r>
            <a:r>
              <a:rPr lang="en-US" altLang="ko-KR" baseline="0" dirty="0" smtClean="0"/>
              <a:t>. </a:t>
            </a:r>
            <a:r>
              <a:rPr lang="ko-KR" altLang="en-US" baseline="0" dirty="0" err="1" smtClean="0"/>
              <a:t>단말이랑</a:t>
            </a:r>
            <a:r>
              <a:rPr lang="ko-KR" altLang="en-US" baseline="0" dirty="0" smtClean="0"/>
              <a:t> 코어 네트워크가 </a:t>
            </a:r>
            <a:r>
              <a:rPr lang="ko-KR" altLang="en-US" baseline="0" dirty="0" err="1" smtClean="0"/>
              <a:t>대칭키를</a:t>
            </a:r>
            <a:r>
              <a:rPr lang="ko-KR" altLang="en-US" baseline="0" dirty="0" smtClean="0"/>
              <a:t> 공유하고 있으면서 이를 이용해서 상호인증 합니다</a:t>
            </a:r>
            <a:r>
              <a:rPr lang="en-US" altLang="ko-KR" baseline="0" dirty="0" smtClean="0"/>
              <a:t>.</a:t>
            </a:r>
            <a:endParaRPr lang="fr-FR" altLang="ko-KR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baseline="0" dirty="0" smtClean="0"/>
              <a:t>기존 어택 방법은 가짜 기지국을 만들어서</a:t>
            </a:r>
            <a:endParaRPr lang="en-US" altLang="ko-KR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8A9B0-80EF-A34D-B345-E2DEC5501E0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2020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설명은 여기까지 뒤에부터 본론으로 들어가겠습니다</a:t>
            </a:r>
            <a:r>
              <a:rPr lang="en-US" altLang="ko-KR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8A9B0-80EF-A34D-B345-E2DEC5501E0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431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위치를 알 수 있고 패킷을 감청해서 </a:t>
            </a:r>
            <a:r>
              <a:rPr lang="en-US" altLang="ko-KR" dirty="0" smtClean="0"/>
              <a:t>Website</a:t>
            </a:r>
            <a:r>
              <a:rPr lang="en-US" altLang="ko-KR" baseline="0" dirty="0" smtClean="0"/>
              <a:t> Fingerprinting </a:t>
            </a:r>
            <a:r>
              <a:rPr lang="ko-KR" altLang="en-US" baseline="0" dirty="0" smtClean="0"/>
              <a:t>같은 것을 할 수 있죠</a:t>
            </a:r>
            <a:r>
              <a:rPr lang="en-US" altLang="ko-KR" baseline="0" dirty="0" smtClean="0"/>
              <a:t>. LTE</a:t>
            </a:r>
            <a:r>
              <a:rPr lang="ko-KR" altLang="en-US" baseline="0" dirty="0" smtClean="0"/>
              <a:t>에서는 임시 </a:t>
            </a:r>
            <a:r>
              <a:rPr lang="en-US" altLang="ko-KR" baseline="0" dirty="0" smtClean="0"/>
              <a:t>ID</a:t>
            </a:r>
            <a:r>
              <a:rPr lang="ko-KR" altLang="en-US" baseline="0" dirty="0" smtClean="0"/>
              <a:t>를 사용해서 이러한 공격을 막고 있습니다</a:t>
            </a:r>
            <a:r>
              <a:rPr lang="en-US" altLang="ko-KR" baseline="0" dirty="0" smtClean="0"/>
              <a:t>. </a:t>
            </a:r>
            <a:r>
              <a:rPr lang="ko-KR" altLang="en-US" baseline="0" smtClean="0"/>
              <a:t>이번 </a:t>
            </a:r>
            <a:endParaRPr lang="en-US" altLang="ko-KR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8A9B0-80EF-A34D-B345-E2DEC5501E0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2582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김용대 교수님 연구 전화번호와 </a:t>
            </a:r>
            <a:r>
              <a:rPr lang="en-US" altLang="ko-KR" dirty="0" smtClean="0"/>
              <a:t>TMSI mapping.</a:t>
            </a:r>
          </a:p>
          <a:p>
            <a:r>
              <a:rPr lang="ko-KR" altLang="en-US" dirty="0" smtClean="0"/>
              <a:t>보안을 위해서</a:t>
            </a:r>
            <a:r>
              <a:rPr lang="en-US" altLang="ko-KR" dirty="0" smtClean="0"/>
              <a:t>.</a:t>
            </a:r>
          </a:p>
          <a:p>
            <a:r>
              <a:rPr lang="en-US" dirty="0" smtClean="0"/>
              <a:t>Location leak, identity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8A9B0-80EF-A34D-B345-E2DEC5501E0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9451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21A69-CE6F-2440-BAE4-5A4B3040CF2A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3AD81-3AD4-9C46-856E-C08CF1183C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434368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21A69-CE6F-2440-BAE4-5A4B3040CF2A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3AD81-3AD4-9C46-856E-C08CF1183C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029280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21A69-CE6F-2440-BAE4-5A4B3040CF2A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3AD81-3AD4-9C46-856E-C08CF1183C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943674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821228" y="1982074"/>
            <a:ext cx="4730921" cy="41608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8752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088" y="2813543"/>
            <a:ext cx="12186917" cy="404446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1864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088" y="1"/>
            <a:ext cx="12186917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2753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094409" y="3241965"/>
            <a:ext cx="2405564" cy="28003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328D1FA9-A10E-284C-AFB0-D7FDFE695B0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22608" y="3241965"/>
            <a:ext cx="2405564" cy="28003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B7BF44CE-4448-F141-AD14-59D827B8C3E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68063" y="3241965"/>
            <a:ext cx="2405564" cy="28003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D4D19E3C-213A-1342-AF6F-0D0C73A837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704889" y="3241965"/>
            <a:ext cx="2405564" cy="28003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5732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962018" y="1920632"/>
            <a:ext cx="1693074" cy="300021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0732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372524" y="1497480"/>
            <a:ext cx="2908958" cy="386098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8348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2286860" y="1546811"/>
            <a:ext cx="5788421" cy="36399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0403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21A69-CE6F-2440-BAE4-5A4B3040CF2A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3AD81-3AD4-9C46-856E-C08CF1183C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508236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21A69-CE6F-2440-BAE4-5A4B3040CF2A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3AD81-3AD4-9C46-856E-C08CF1183C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759908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21A69-CE6F-2440-BAE4-5A4B3040CF2A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3AD81-3AD4-9C46-856E-C08CF1183C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309750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21A69-CE6F-2440-BAE4-5A4B3040CF2A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3AD81-3AD4-9C46-856E-C08CF1183C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381851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21A69-CE6F-2440-BAE4-5A4B3040CF2A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3AD81-3AD4-9C46-856E-C08CF1183C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536145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21A69-CE6F-2440-BAE4-5A4B3040CF2A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3AD81-3AD4-9C46-856E-C08CF1183C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052450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21A69-CE6F-2440-BAE4-5A4B3040CF2A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3AD81-3AD4-9C46-856E-C08CF1183C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422995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21A69-CE6F-2440-BAE4-5A4B3040CF2A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3AD81-3AD4-9C46-856E-C08CF1183C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183930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C21A69-CE6F-2440-BAE4-5A4B3040CF2A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E3AD81-3AD4-9C46-856E-C08CF1183C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805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1" r:id="rId1"/>
    <p:sldLayoutId id="2147484122" r:id="rId2"/>
    <p:sldLayoutId id="2147484123" r:id="rId3"/>
    <p:sldLayoutId id="2147484124" r:id="rId4"/>
    <p:sldLayoutId id="2147484125" r:id="rId5"/>
    <p:sldLayoutId id="2147484126" r:id="rId6"/>
    <p:sldLayoutId id="2147484127" r:id="rId7"/>
    <p:sldLayoutId id="2147484128" r:id="rId8"/>
    <p:sldLayoutId id="2147484129" r:id="rId9"/>
    <p:sldLayoutId id="2147484130" r:id="rId10"/>
    <p:sldLayoutId id="2147484131" r:id="rId11"/>
    <p:sldLayoutId id="2147484101" r:id="rId12"/>
    <p:sldLayoutId id="2147484102" r:id="rId13"/>
    <p:sldLayoutId id="2147484103" r:id="rId14"/>
    <p:sldLayoutId id="2147484104" r:id="rId15"/>
    <p:sldLayoutId id="2147484105" r:id="rId16"/>
    <p:sldLayoutId id="2147484106" r:id="rId17"/>
    <p:sldLayoutId id="2147484107" r:id="rId18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5" Type="http://schemas.openxmlformats.org/officeDocument/2006/relationships/image" Target="../media/image14.png"/><Relationship Id="rId10" Type="http://schemas.openxmlformats.org/officeDocument/2006/relationships/image" Target="../media/image18.svg"/><Relationship Id="rId4" Type="http://schemas.openxmlformats.org/officeDocument/2006/relationships/image" Target="../media/image13.png"/><Relationship Id="rId9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8.pn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microsoft.com/office/2007/relationships/hdphoto" Target="../media/hdphoto2.wdp"/><Relationship Id="rId9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460B3D3-56C1-D04E-A5E3-75B695A5ECF7}"/>
              </a:ext>
            </a:extLst>
          </p:cNvPr>
          <p:cNvSpPr txBox="1"/>
          <p:nvPr/>
        </p:nvSpPr>
        <p:spPr>
          <a:xfrm>
            <a:off x="1196760" y="1124222"/>
            <a:ext cx="993506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145DE8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Breaking LTE on Layer 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7BBFFF4-300A-4C48-98A5-5CFB74E762C0}"/>
              </a:ext>
            </a:extLst>
          </p:cNvPr>
          <p:cNvSpPr txBox="1"/>
          <p:nvPr/>
        </p:nvSpPr>
        <p:spPr>
          <a:xfrm>
            <a:off x="1256393" y="2921648"/>
            <a:ext cx="963689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altLang="ko-KR" sz="3600" dirty="0">
                <a:solidFill>
                  <a:schemeClr val="tx1">
                    <a:lumMod val="85000"/>
                  </a:schemeClr>
                </a:solidFill>
              </a:rPr>
              <a:t>IEEE S&amp;P’19 </a:t>
            </a:r>
          </a:p>
          <a:p>
            <a:r>
              <a:rPr lang="fr-FR" altLang="ko-KR" sz="3600" dirty="0">
                <a:solidFill>
                  <a:schemeClr val="tx1">
                    <a:lumMod val="85000"/>
                  </a:schemeClr>
                </a:solidFill>
              </a:rPr>
              <a:t>David Rupprecht, Katharina Kohls, Thorsten Holz, Christina Pöpper</a:t>
            </a:r>
          </a:p>
          <a:p>
            <a:endParaRPr lang="fr-FR" altLang="ko-KR" sz="3600" dirty="0">
              <a:solidFill>
                <a:schemeClr val="tx1">
                  <a:lumMod val="85000"/>
                </a:schemeClr>
              </a:solidFill>
            </a:endParaRPr>
          </a:p>
          <a:p>
            <a:r>
              <a:rPr lang="fr-FR" altLang="ko-KR" sz="3600" dirty="0">
                <a:solidFill>
                  <a:schemeClr val="tx1">
                    <a:lumMod val="85000"/>
                  </a:schemeClr>
                </a:solidFill>
              </a:rPr>
              <a:t>Presenter : Soobin LEE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F796407-6634-1745-A653-79207DDE08AC}"/>
              </a:ext>
            </a:extLst>
          </p:cNvPr>
          <p:cNvSpPr/>
          <p:nvPr/>
        </p:nvSpPr>
        <p:spPr>
          <a:xfrm>
            <a:off x="1363251" y="1084467"/>
            <a:ext cx="962506" cy="56723"/>
          </a:xfrm>
          <a:prstGeom prst="rect">
            <a:avLst/>
          </a:prstGeom>
          <a:solidFill>
            <a:srgbClr val="145D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99" dirty="0">
              <a:solidFill>
                <a:schemeClr val="bg1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7288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space réservé du contenu 2">
            <a:extLst>
              <a:ext uri="{FF2B5EF4-FFF2-40B4-BE49-F238E27FC236}">
                <a16:creationId xmlns:a16="http://schemas.microsoft.com/office/drawing/2014/main" id="{8C40BCA2-DDDC-4462-8CD4-EB2B137893B3}"/>
              </a:ext>
            </a:extLst>
          </p:cNvPr>
          <p:cNvSpPr txBox="1">
            <a:spLocks/>
          </p:cNvSpPr>
          <p:nvPr/>
        </p:nvSpPr>
        <p:spPr>
          <a:xfrm>
            <a:off x="817205" y="1915009"/>
            <a:ext cx="11517256" cy="404504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1828178" rtl="0" eaLnBrk="1" latinLnBrk="0" hangingPunct="1">
              <a:lnSpc>
                <a:spcPct val="90000"/>
              </a:lnSpc>
              <a:spcBef>
                <a:spcPts val="2002"/>
              </a:spcBef>
              <a:buFont typeface="Arial" panose="020B0604020202020204" pitchFamily="34" charset="0"/>
              <a:buNone/>
              <a:defRPr sz="4000" b="0" i="0" kern="1200">
                <a:solidFill>
                  <a:schemeClr val="tx1"/>
                </a:solidFill>
                <a:latin typeface="Lato Regular" charset="0"/>
                <a:ea typeface="Lato Regular" charset="0"/>
                <a:cs typeface="Lato Regular" charset="0"/>
              </a:defRPr>
            </a:lvl1pPr>
            <a:lvl2pPr marL="914088" indent="0" algn="l" defTabSz="182817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chemeClr val="tx1"/>
                </a:solidFill>
                <a:latin typeface="Lato Regular" charset="0"/>
                <a:ea typeface="Lato Regular" charset="0"/>
                <a:cs typeface="Lato Regular" charset="0"/>
              </a:defRPr>
            </a:lvl2pPr>
            <a:lvl3pPr marL="1828178" indent="0" algn="l" defTabSz="182817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Lato Regular" charset="0"/>
                <a:ea typeface="Lato Regular" charset="0"/>
                <a:cs typeface="Lato Regular" charset="0"/>
              </a:defRPr>
            </a:lvl3pPr>
            <a:lvl4pPr marL="2742264" indent="0" algn="l" defTabSz="182817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2" b="0" i="0" kern="1200">
                <a:solidFill>
                  <a:schemeClr val="tx1"/>
                </a:solidFill>
                <a:latin typeface="Lato Regular" charset="0"/>
                <a:ea typeface="Lato Regular" charset="0"/>
                <a:cs typeface="Lato Regular" charset="0"/>
              </a:defRPr>
            </a:lvl4pPr>
            <a:lvl5pPr marL="3656350" indent="0" algn="l" defTabSz="182817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2" b="0" i="0" kern="1200">
                <a:solidFill>
                  <a:schemeClr val="tx1"/>
                </a:solidFill>
                <a:latin typeface="Lato Regular" charset="0"/>
                <a:ea typeface="Lato Regular" charset="0"/>
                <a:cs typeface="Lato Regular" charset="0"/>
              </a:defRPr>
            </a:lvl5pPr>
            <a:lvl6pPr marL="5027484" indent="-457044" algn="l" defTabSz="182817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1574" indent="-457044" algn="l" defTabSz="182817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5662" indent="-457044" algn="l" defTabSz="182817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69752" indent="-457044" algn="l" defTabSz="182817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>
              <a:buFont typeface="Wingdings" panose="05000000000000000000" pitchFamily="2" charset="2"/>
              <a:buChar char="§"/>
            </a:pPr>
            <a:r>
              <a:rPr lang="fr-FR" sz="3600" dirty="0" smtClean="0">
                <a:latin typeface="+mn-lt"/>
              </a:rPr>
              <a:t> Permanent identity IMSI</a:t>
            </a:r>
          </a:p>
          <a:p>
            <a:endParaRPr lang="fr-FR" sz="3600" dirty="0">
              <a:latin typeface="+mn-lt"/>
            </a:endParaRPr>
          </a:p>
          <a:p>
            <a:pPr marL="228600" indent="-228600">
              <a:buFont typeface="Wingdings" panose="05000000000000000000" pitchFamily="2" charset="2"/>
              <a:buChar char="§"/>
            </a:pPr>
            <a:r>
              <a:rPr lang="fr-FR" sz="3600" dirty="0" smtClean="0">
                <a:latin typeface="+mn-lt"/>
              </a:rPr>
              <a:t> Temporary network identity TMSI</a:t>
            </a:r>
          </a:p>
          <a:p>
            <a:pPr marL="228600" indent="-228600">
              <a:buFont typeface="Wingdings" panose="05000000000000000000" pitchFamily="2" charset="2"/>
              <a:buChar char="§"/>
            </a:pPr>
            <a:endParaRPr lang="fr-FR" sz="3600" dirty="0">
              <a:latin typeface="+mn-lt"/>
            </a:endParaRPr>
          </a:p>
          <a:p>
            <a:pPr marL="228600" indent="-228600">
              <a:buFont typeface="Wingdings" panose="05000000000000000000" pitchFamily="2" charset="2"/>
              <a:buChar char="§"/>
            </a:pPr>
            <a:r>
              <a:rPr lang="fr-FR" sz="3600" dirty="0" smtClean="0">
                <a:latin typeface="+mn-lt"/>
              </a:rPr>
              <a:t> Temporary radio identity RNTI</a:t>
            </a:r>
            <a:endParaRPr lang="fr-FR" sz="3600" dirty="0">
              <a:latin typeface="+mn-lt"/>
            </a:endParaRPr>
          </a:p>
        </p:txBody>
      </p:sp>
      <p:cxnSp>
        <p:nvCxnSpPr>
          <p:cNvPr id="34" name="직선 연결선 33"/>
          <p:cNvCxnSpPr/>
          <p:nvPr/>
        </p:nvCxnSpPr>
        <p:spPr>
          <a:xfrm>
            <a:off x="9216094" y="2082078"/>
            <a:ext cx="1531343" cy="20187"/>
          </a:xfrm>
          <a:prstGeom prst="line">
            <a:avLst/>
          </a:prstGeom>
          <a:ln w="57150">
            <a:solidFill>
              <a:srgbClr val="FFC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그림 3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7444" y="1633502"/>
            <a:ext cx="988836" cy="937525"/>
          </a:xfrm>
          <a:prstGeom prst="rect">
            <a:avLst/>
          </a:prstGeom>
        </p:spPr>
      </p:pic>
      <p:pic>
        <p:nvPicPr>
          <p:cNvPr id="37" name="그림 3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3295" y="1644027"/>
            <a:ext cx="917218" cy="9375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253869" y="2554942"/>
            <a:ext cx="19381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>
                <a:latin typeface="Lato Black" panose="020F0502020204030203"/>
              </a:rPr>
              <a:t>Core Network</a:t>
            </a:r>
            <a:endParaRPr lang="ko-KR" altLang="en-US" sz="2400" b="1" dirty="0">
              <a:latin typeface="Lato Black" panose="020F0502020204030203"/>
            </a:endParaRPr>
          </a:p>
        </p:txBody>
      </p:sp>
      <p:pic>
        <p:nvPicPr>
          <p:cNvPr id="36" name="그림 3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9381" l="0" r="89474">
                        <a14:foregroundMark x1="47368" y1="29204" x2="47368" y2="29204"/>
                        <a14:foregroundMark x1="69474" y1="23009" x2="69474" y2="23009"/>
                        <a14:foregroundMark x1="21053" y1="19469" x2="21053" y2="19469"/>
                        <a14:foregroundMark x1="49474" y1="60177" x2="49474" y2="60177"/>
                        <a14:foregroundMark x1="14737" y1="38053" x2="14737" y2="38053"/>
                        <a14:foregroundMark x1="75789" y1="7080" x2="75789" y2="70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53869" y="5003945"/>
            <a:ext cx="833553" cy="95610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24ECDE0-24A0-FF40-9E0A-F8B6FC1451E1}"/>
              </a:ext>
            </a:extLst>
          </p:cNvPr>
          <p:cNvSpPr txBox="1"/>
          <p:nvPr/>
        </p:nvSpPr>
        <p:spPr>
          <a:xfrm>
            <a:off x="756000" y="245045"/>
            <a:ext cx="784661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>
                <a:solidFill>
                  <a:srgbClr val="11429D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UE Identifiers</a:t>
            </a:r>
            <a:endParaRPr lang="en-US" sz="6600" b="1" dirty="0">
              <a:solidFill>
                <a:srgbClr val="11429D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pic>
        <p:nvPicPr>
          <p:cNvPr id="1026" name="Picture 2" descr="Outdoor No Cell Phone Signs - Sim Card Icon Png - cell phone icon png 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3765" y="1598857"/>
            <a:ext cx="734188" cy="1027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2" name="직선 연결선 21"/>
          <p:cNvCxnSpPr/>
          <p:nvPr/>
        </p:nvCxnSpPr>
        <p:spPr>
          <a:xfrm>
            <a:off x="9228794" y="3666664"/>
            <a:ext cx="1531343" cy="20187"/>
          </a:xfrm>
          <a:prstGeom prst="line">
            <a:avLst/>
          </a:prstGeom>
          <a:ln w="57150">
            <a:solidFill>
              <a:srgbClr val="FFC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그림 2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7444" y="3218088"/>
            <a:ext cx="988836" cy="937525"/>
          </a:xfrm>
          <a:prstGeom prst="rect">
            <a:avLst/>
          </a:prstGeom>
        </p:spPr>
      </p:pic>
      <p:pic>
        <p:nvPicPr>
          <p:cNvPr id="24" name="그림 2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3295" y="3228613"/>
            <a:ext cx="917218" cy="937525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0253869" y="4139528"/>
            <a:ext cx="19381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>
                <a:latin typeface="Lato Black" panose="020F0502020204030203"/>
              </a:rPr>
              <a:t>Core Network</a:t>
            </a:r>
            <a:endParaRPr lang="ko-KR" altLang="en-US" sz="2400" b="1" dirty="0">
              <a:latin typeface="Lato Black" panose="020F0502020204030203"/>
            </a:endParaRPr>
          </a:p>
        </p:txBody>
      </p:sp>
      <p:cxnSp>
        <p:nvCxnSpPr>
          <p:cNvPr id="29" name="직선 연결선 28"/>
          <p:cNvCxnSpPr/>
          <p:nvPr/>
        </p:nvCxnSpPr>
        <p:spPr>
          <a:xfrm>
            <a:off x="9279594" y="5404237"/>
            <a:ext cx="974275" cy="0"/>
          </a:xfrm>
          <a:prstGeom prst="line">
            <a:avLst/>
          </a:prstGeom>
          <a:ln w="57150">
            <a:solidFill>
              <a:srgbClr val="FFC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그림 2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3295" y="4915386"/>
            <a:ext cx="917218" cy="93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519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직사각형 15"/>
          <p:cNvSpPr/>
          <p:nvPr/>
        </p:nvSpPr>
        <p:spPr>
          <a:xfrm>
            <a:off x="0" y="3041298"/>
            <a:ext cx="12192000" cy="3030477"/>
          </a:xfrm>
          <a:prstGeom prst="rect">
            <a:avLst/>
          </a:prstGeom>
          <a:solidFill>
            <a:srgbClr val="FDEADA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457200" latinLnBrk="1">
              <a:defRPr/>
            </a:pPr>
            <a:endParaRPr lang="ko-KR" altLang="en-US" sz="900" kern="0">
              <a:solidFill>
                <a:prstClr val="white"/>
              </a:solidFill>
              <a:latin typeface="맑은 고딕"/>
              <a:ea typeface="맑은 고딕" panose="020B0503020000020004" pitchFamily="50" charset="-127"/>
            </a:endParaRPr>
          </a:p>
        </p:txBody>
      </p:sp>
      <p:sp>
        <p:nvSpPr>
          <p:cNvPr id="18" name="Espace réservé du contenu 2">
            <a:extLst>
              <a:ext uri="{FF2B5EF4-FFF2-40B4-BE49-F238E27FC236}">
                <a16:creationId xmlns:a16="http://schemas.microsoft.com/office/drawing/2014/main" id="{8C40BCA2-DDDC-4462-8CD4-EB2B137893B3}"/>
              </a:ext>
            </a:extLst>
          </p:cNvPr>
          <p:cNvSpPr txBox="1">
            <a:spLocks/>
          </p:cNvSpPr>
          <p:nvPr/>
        </p:nvSpPr>
        <p:spPr>
          <a:xfrm>
            <a:off x="817205" y="1915009"/>
            <a:ext cx="11517256" cy="404504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1828178" rtl="0" eaLnBrk="1" latinLnBrk="0" hangingPunct="1">
              <a:lnSpc>
                <a:spcPct val="90000"/>
              </a:lnSpc>
              <a:spcBef>
                <a:spcPts val="2002"/>
              </a:spcBef>
              <a:buFont typeface="Arial" panose="020B0604020202020204" pitchFamily="34" charset="0"/>
              <a:buNone/>
              <a:defRPr sz="4000" b="0" i="0" kern="1200">
                <a:solidFill>
                  <a:schemeClr val="tx1"/>
                </a:solidFill>
                <a:latin typeface="Lato Regular" charset="0"/>
                <a:ea typeface="Lato Regular" charset="0"/>
                <a:cs typeface="Lato Regular" charset="0"/>
              </a:defRPr>
            </a:lvl1pPr>
            <a:lvl2pPr marL="914088" indent="0" algn="l" defTabSz="182817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chemeClr val="tx1"/>
                </a:solidFill>
                <a:latin typeface="Lato Regular" charset="0"/>
                <a:ea typeface="Lato Regular" charset="0"/>
                <a:cs typeface="Lato Regular" charset="0"/>
              </a:defRPr>
            </a:lvl2pPr>
            <a:lvl3pPr marL="1828178" indent="0" algn="l" defTabSz="182817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Lato Regular" charset="0"/>
                <a:ea typeface="Lato Regular" charset="0"/>
                <a:cs typeface="Lato Regular" charset="0"/>
              </a:defRPr>
            </a:lvl3pPr>
            <a:lvl4pPr marL="2742264" indent="0" algn="l" defTabSz="182817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2" b="0" i="0" kern="1200">
                <a:solidFill>
                  <a:schemeClr val="tx1"/>
                </a:solidFill>
                <a:latin typeface="Lato Regular" charset="0"/>
                <a:ea typeface="Lato Regular" charset="0"/>
                <a:cs typeface="Lato Regular" charset="0"/>
              </a:defRPr>
            </a:lvl4pPr>
            <a:lvl5pPr marL="3656350" indent="0" algn="l" defTabSz="182817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2" b="0" i="0" kern="1200">
                <a:solidFill>
                  <a:schemeClr val="tx1"/>
                </a:solidFill>
                <a:latin typeface="Lato Regular" charset="0"/>
                <a:ea typeface="Lato Regular" charset="0"/>
                <a:cs typeface="Lato Regular" charset="0"/>
              </a:defRPr>
            </a:lvl5pPr>
            <a:lvl6pPr marL="5027484" indent="-457044" algn="l" defTabSz="182817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1574" indent="-457044" algn="l" defTabSz="182817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5662" indent="-457044" algn="l" defTabSz="182817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69752" indent="-457044" algn="l" defTabSz="182817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>
              <a:buFont typeface="Wingdings" panose="05000000000000000000" pitchFamily="2" charset="2"/>
              <a:buChar char="§"/>
            </a:pPr>
            <a:r>
              <a:rPr lang="fr-FR" sz="3600" dirty="0" smtClean="0">
                <a:latin typeface="+mn-lt"/>
              </a:rPr>
              <a:t> Permanent identity IMSI</a:t>
            </a:r>
          </a:p>
          <a:p>
            <a:endParaRPr lang="fr-FR" sz="3600" dirty="0">
              <a:latin typeface="+mn-lt"/>
            </a:endParaRPr>
          </a:p>
          <a:p>
            <a:pPr marL="228600" indent="-228600">
              <a:buFont typeface="Wingdings" panose="05000000000000000000" pitchFamily="2" charset="2"/>
              <a:buChar char="§"/>
            </a:pPr>
            <a:r>
              <a:rPr lang="fr-FR" sz="3600" dirty="0" smtClean="0">
                <a:latin typeface="+mn-lt"/>
              </a:rPr>
              <a:t> Temporary network identity TMSI</a:t>
            </a:r>
          </a:p>
          <a:p>
            <a:pPr marL="228600" indent="-228600">
              <a:buFont typeface="Wingdings" panose="05000000000000000000" pitchFamily="2" charset="2"/>
              <a:buChar char="§"/>
            </a:pPr>
            <a:endParaRPr lang="fr-FR" sz="3600" dirty="0">
              <a:latin typeface="+mn-lt"/>
            </a:endParaRPr>
          </a:p>
          <a:p>
            <a:pPr marL="228600" indent="-228600">
              <a:buFont typeface="Wingdings" panose="05000000000000000000" pitchFamily="2" charset="2"/>
              <a:buChar char="§"/>
            </a:pPr>
            <a:r>
              <a:rPr lang="fr-FR" sz="3600" dirty="0" smtClean="0">
                <a:latin typeface="+mn-lt"/>
              </a:rPr>
              <a:t> Temporary radio identity RNTI</a:t>
            </a:r>
            <a:endParaRPr lang="fr-FR" sz="3600" dirty="0">
              <a:latin typeface="+mn-lt"/>
            </a:endParaRPr>
          </a:p>
        </p:txBody>
      </p:sp>
      <p:cxnSp>
        <p:nvCxnSpPr>
          <p:cNvPr id="34" name="직선 연결선 33"/>
          <p:cNvCxnSpPr/>
          <p:nvPr/>
        </p:nvCxnSpPr>
        <p:spPr>
          <a:xfrm>
            <a:off x="9216094" y="2082078"/>
            <a:ext cx="1531343" cy="20187"/>
          </a:xfrm>
          <a:prstGeom prst="line">
            <a:avLst/>
          </a:prstGeom>
          <a:ln w="57150">
            <a:solidFill>
              <a:srgbClr val="FFC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그림 3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7444" y="1633502"/>
            <a:ext cx="988836" cy="937525"/>
          </a:xfrm>
          <a:prstGeom prst="rect">
            <a:avLst/>
          </a:prstGeom>
        </p:spPr>
      </p:pic>
      <p:pic>
        <p:nvPicPr>
          <p:cNvPr id="37" name="그림 3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3295" y="1644027"/>
            <a:ext cx="917218" cy="9375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253869" y="2554942"/>
            <a:ext cx="19381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>
                <a:latin typeface="Lato Black" panose="020F0502020204030203"/>
              </a:rPr>
              <a:t>Core Network</a:t>
            </a:r>
            <a:endParaRPr lang="ko-KR" altLang="en-US" sz="2400" b="1" dirty="0">
              <a:latin typeface="Lato Black" panose="020F0502020204030203"/>
            </a:endParaRPr>
          </a:p>
        </p:txBody>
      </p:sp>
      <p:pic>
        <p:nvPicPr>
          <p:cNvPr id="36" name="그림 3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9381" l="0" r="89474">
                        <a14:foregroundMark x1="47368" y1="29204" x2="47368" y2="29204"/>
                        <a14:foregroundMark x1="69474" y1="23009" x2="69474" y2="23009"/>
                        <a14:foregroundMark x1="21053" y1="19469" x2="21053" y2="19469"/>
                        <a14:foregroundMark x1="49474" y1="60177" x2="49474" y2="60177"/>
                        <a14:foregroundMark x1="14737" y1="38053" x2="14737" y2="38053"/>
                        <a14:foregroundMark x1="75789" y1="7080" x2="75789" y2="70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53869" y="5003945"/>
            <a:ext cx="833553" cy="95610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24ECDE0-24A0-FF40-9E0A-F8B6FC1451E1}"/>
              </a:ext>
            </a:extLst>
          </p:cNvPr>
          <p:cNvSpPr txBox="1"/>
          <p:nvPr/>
        </p:nvSpPr>
        <p:spPr>
          <a:xfrm>
            <a:off x="756000" y="245045"/>
            <a:ext cx="784661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>
                <a:solidFill>
                  <a:srgbClr val="11429D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UE Identifiers</a:t>
            </a:r>
            <a:endParaRPr lang="en-US" sz="6600" b="1" dirty="0">
              <a:solidFill>
                <a:srgbClr val="11429D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pic>
        <p:nvPicPr>
          <p:cNvPr id="1026" name="Picture 2" descr="Outdoor No Cell Phone Signs - Sim Card Icon Png - cell phone icon png 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3765" y="1598857"/>
            <a:ext cx="734188" cy="1027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2" name="직선 연결선 21"/>
          <p:cNvCxnSpPr/>
          <p:nvPr/>
        </p:nvCxnSpPr>
        <p:spPr>
          <a:xfrm>
            <a:off x="9228794" y="3666664"/>
            <a:ext cx="1531343" cy="20187"/>
          </a:xfrm>
          <a:prstGeom prst="line">
            <a:avLst/>
          </a:prstGeom>
          <a:ln w="57150">
            <a:solidFill>
              <a:srgbClr val="FFC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그림 2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7444" y="3218088"/>
            <a:ext cx="988836" cy="937525"/>
          </a:xfrm>
          <a:prstGeom prst="rect">
            <a:avLst/>
          </a:prstGeom>
        </p:spPr>
      </p:pic>
      <p:pic>
        <p:nvPicPr>
          <p:cNvPr id="24" name="그림 2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3295" y="3228613"/>
            <a:ext cx="917218" cy="937525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0253869" y="4139528"/>
            <a:ext cx="19381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>
                <a:latin typeface="Lato Black" panose="020F0502020204030203"/>
              </a:rPr>
              <a:t>Core Network</a:t>
            </a:r>
            <a:endParaRPr lang="ko-KR" altLang="en-US" sz="2400" b="1" dirty="0">
              <a:latin typeface="Lato Black" panose="020F0502020204030203"/>
            </a:endParaRPr>
          </a:p>
        </p:txBody>
      </p:sp>
      <p:cxnSp>
        <p:nvCxnSpPr>
          <p:cNvPr id="29" name="직선 연결선 28"/>
          <p:cNvCxnSpPr/>
          <p:nvPr/>
        </p:nvCxnSpPr>
        <p:spPr>
          <a:xfrm>
            <a:off x="9279594" y="5404237"/>
            <a:ext cx="974275" cy="0"/>
          </a:xfrm>
          <a:prstGeom prst="line">
            <a:avLst/>
          </a:prstGeom>
          <a:ln w="57150">
            <a:solidFill>
              <a:srgbClr val="FFC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그림 2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3295" y="4915386"/>
            <a:ext cx="917218" cy="937525"/>
          </a:xfrm>
          <a:prstGeom prst="rect">
            <a:avLst/>
          </a:prstGeom>
        </p:spPr>
      </p:pic>
      <p:sp>
        <p:nvSpPr>
          <p:cNvPr id="19" name="Rectangle : coins arrondis 3">
            <a:extLst>
              <a:ext uri="{FF2B5EF4-FFF2-40B4-BE49-F238E27FC236}">
                <a16:creationId xmlns:a16="http://schemas.microsoft.com/office/drawing/2014/main" id="{2BFA557E-1F39-429D-B013-3D741BC8A97D}"/>
              </a:ext>
            </a:extLst>
          </p:cNvPr>
          <p:cNvSpPr/>
          <p:nvPr/>
        </p:nvSpPr>
        <p:spPr>
          <a:xfrm>
            <a:off x="2977280" y="5999389"/>
            <a:ext cx="6237440" cy="662730"/>
          </a:xfrm>
          <a:prstGeom prst="roundRect">
            <a:avLst/>
          </a:prstGeom>
          <a:solidFill>
            <a:srgbClr val="11429D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/>
              <a:t>Goal : Mapping TMSI and RNTI</a:t>
            </a:r>
          </a:p>
        </p:txBody>
      </p:sp>
    </p:spTree>
    <p:extLst>
      <p:ext uri="{BB962C8B-B14F-4D97-AF65-F5344CB8AC3E}">
        <p14:creationId xmlns:p14="http://schemas.microsoft.com/office/powerpoint/2010/main" val="1779435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302" y="1862254"/>
            <a:ext cx="12207245" cy="45893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24ECDE0-24A0-FF40-9E0A-F8B6FC1451E1}"/>
              </a:ext>
            </a:extLst>
          </p:cNvPr>
          <p:cNvSpPr txBox="1"/>
          <p:nvPr/>
        </p:nvSpPr>
        <p:spPr>
          <a:xfrm>
            <a:off x="756000" y="143445"/>
            <a:ext cx="116360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>
                <a:solidFill>
                  <a:srgbClr val="11429D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Downlink Sniffer</a:t>
            </a:r>
            <a:endParaRPr lang="en-US" sz="6600" b="1" dirty="0">
              <a:solidFill>
                <a:srgbClr val="11429D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9039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24ECDE0-24A0-FF40-9E0A-F8B6FC1451E1}"/>
              </a:ext>
            </a:extLst>
          </p:cNvPr>
          <p:cNvSpPr txBox="1"/>
          <p:nvPr/>
        </p:nvSpPr>
        <p:spPr>
          <a:xfrm>
            <a:off x="756000" y="143445"/>
            <a:ext cx="116360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>
                <a:solidFill>
                  <a:srgbClr val="11429D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Experiment Results</a:t>
            </a:r>
            <a:endParaRPr lang="en-US" sz="6600" b="1" dirty="0">
              <a:solidFill>
                <a:srgbClr val="11429D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8C40BCA2-DDDC-4462-8CD4-EB2B137893B3}"/>
              </a:ext>
            </a:extLst>
          </p:cNvPr>
          <p:cNvSpPr txBox="1">
            <a:spLocks/>
          </p:cNvSpPr>
          <p:nvPr/>
        </p:nvSpPr>
        <p:spPr>
          <a:xfrm>
            <a:off x="817205" y="1915009"/>
            <a:ext cx="10358795" cy="404504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1828178" rtl="0" eaLnBrk="1" latinLnBrk="0" hangingPunct="1">
              <a:lnSpc>
                <a:spcPct val="90000"/>
              </a:lnSpc>
              <a:spcBef>
                <a:spcPts val="2002"/>
              </a:spcBef>
              <a:buFont typeface="Arial" panose="020B0604020202020204" pitchFamily="34" charset="0"/>
              <a:buNone/>
              <a:defRPr sz="4000" b="0" i="0" kern="1200">
                <a:solidFill>
                  <a:schemeClr val="tx1"/>
                </a:solidFill>
                <a:latin typeface="Lato Regular" charset="0"/>
                <a:ea typeface="Lato Regular" charset="0"/>
                <a:cs typeface="Lato Regular" charset="0"/>
              </a:defRPr>
            </a:lvl1pPr>
            <a:lvl2pPr marL="914088" indent="0" algn="l" defTabSz="182817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chemeClr val="tx1"/>
                </a:solidFill>
                <a:latin typeface="Lato Regular" charset="0"/>
                <a:ea typeface="Lato Regular" charset="0"/>
                <a:cs typeface="Lato Regular" charset="0"/>
              </a:defRPr>
            </a:lvl2pPr>
            <a:lvl3pPr marL="1828178" indent="0" algn="l" defTabSz="182817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Lato Regular" charset="0"/>
                <a:ea typeface="Lato Regular" charset="0"/>
                <a:cs typeface="Lato Regular" charset="0"/>
              </a:defRPr>
            </a:lvl3pPr>
            <a:lvl4pPr marL="2742264" indent="0" algn="l" defTabSz="182817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2" b="0" i="0" kern="1200">
                <a:solidFill>
                  <a:schemeClr val="tx1"/>
                </a:solidFill>
                <a:latin typeface="Lato Regular" charset="0"/>
                <a:ea typeface="Lato Regular" charset="0"/>
                <a:cs typeface="Lato Regular" charset="0"/>
              </a:defRPr>
            </a:lvl4pPr>
            <a:lvl5pPr marL="3656350" indent="0" algn="l" defTabSz="182817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2" b="0" i="0" kern="1200">
                <a:solidFill>
                  <a:schemeClr val="tx1"/>
                </a:solidFill>
                <a:latin typeface="Lato Regular" charset="0"/>
                <a:ea typeface="Lato Regular" charset="0"/>
                <a:cs typeface="Lato Regular" charset="0"/>
              </a:defRPr>
            </a:lvl5pPr>
            <a:lvl6pPr marL="5027484" indent="-457044" algn="l" defTabSz="182817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1574" indent="-457044" algn="l" defTabSz="182817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5662" indent="-457044" algn="l" defTabSz="182817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69752" indent="-457044" algn="l" defTabSz="182817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>
              <a:buFont typeface="Wingdings" panose="05000000000000000000" pitchFamily="2" charset="2"/>
              <a:buChar char="§"/>
            </a:pPr>
            <a:r>
              <a:rPr lang="fr-FR" sz="3600" dirty="0" smtClean="0">
                <a:latin typeface="+mn-lt"/>
              </a:rPr>
              <a:t> </a:t>
            </a:r>
            <a:r>
              <a:rPr lang="fr-FR" altLang="ko-KR" sz="3600" dirty="0" smtClean="0">
                <a:latin typeface="+mn-lt"/>
              </a:rPr>
              <a:t>Successfully </a:t>
            </a:r>
            <a:r>
              <a:rPr lang="fr-FR" altLang="ko-KR" sz="3600" dirty="0">
                <a:latin typeface="+mn-lt"/>
              </a:rPr>
              <a:t>repeat the identity mapping attack three times</a:t>
            </a:r>
          </a:p>
          <a:p>
            <a:pPr marL="228600" indent="-228600">
              <a:buFont typeface="Wingdings" panose="05000000000000000000" pitchFamily="2" charset="2"/>
              <a:buChar char="§"/>
            </a:pPr>
            <a:r>
              <a:rPr lang="fr-FR" altLang="ko-KR" sz="3600" dirty="0" smtClean="0">
                <a:latin typeface="+mn-lt"/>
              </a:rPr>
              <a:t> 94.73</a:t>
            </a:r>
            <a:r>
              <a:rPr lang="fr-FR" altLang="ko-KR" sz="3600" dirty="0">
                <a:latin typeface="+mn-lt"/>
              </a:rPr>
              <a:t>% of </a:t>
            </a:r>
            <a:r>
              <a:rPr lang="en-US" altLang="ko-KR" sz="3600" dirty="0" smtClean="0">
                <a:latin typeface="+mn-lt"/>
              </a:rPr>
              <a:t>connections </a:t>
            </a:r>
            <a:r>
              <a:rPr lang="en-US" altLang="ko-KR" sz="3600" dirty="0">
                <a:latin typeface="+mn-lt"/>
              </a:rPr>
              <a:t>is contention-based resolution and contained TMSI</a:t>
            </a:r>
          </a:p>
          <a:p>
            <a:pPr marL="228600" indent="-228600">
              <a:buFont typeface="Wingdings" panose="05000000000000000000" pitchFamily="2" charset="2"/>
              <a:buChar char="§"/>
            </a:pPr>
            <a:r>
              <a:rPr lang="en-US" altLang="ko-KR" sz="3600" dirty="0" smtClean="0">
                <a:latin typeface="+mn-lt"/>
              </a:rPr>
              <a:t> Identify </a:t>
            </a:r>
            <a:r>
              <a:rPr lang="en-US" altLang="ko-KR" sz="3600" dirty="0">
                <a:latin typeface="+mn-lt"/>
              </a:rPr>
              <a:t>and localize users through TMSI and RNTI</a:t>
            </a:r>
            <a:endParaRPr lang="fr-FR" altLang="ko-KR" sz="3600" dirty="0">
              <a:latin typeface="+mn-lt"/>
            </a:endParaRPr>
          </a:p>
          <a:p>
            <a:pPr marL="228600" indent="-228600">
              <a:buFont typeface="Wingdings" panose="05000000000000000000" pitchFamily="2" charset="2"/>
              <a:buChar char="§"/>
            </a:pPr>
            <a:endParaRPr lang="fr-FR" sz="3600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85212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1743801" y="2875002"/>
            <a:ext cx="870439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145DE8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2. Website Fingerprinting</a:t>
            </a:r>
          </a:p>
        </p:txBody>
      </p:sp>
    </p:spTree>
    <p:extLst>
      <p:ext uri="{BB962C8B-B14F-4D97-AF65-F5344CB8AC3E}">
        <p14:creationId xmlns:p14="http://schemas.microsoft.com/office/powerpoint/2010/main" val="3597686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/>
          <p:cNvGrpSpPr/>
          <p:nvPr/>
        </p:nvGrpSpPr>
        <p:grpSpPr>
          <a:xfrm>
            <a:off x="993195" y="1714501"/>
            <a:ext cx="10126825" cy="4789924"/>
            <a:chOff x="5623508" y="5861645"/>
            <a:chExt cx="9473704" cy="4481002"/>
          </a:xfrm>
        </p:grpSpPr>
        <p:pic>
          <p:nvPicPr>
            <p:cNvPr id="109" name="Espace réservé du contenu 3">
              <a:extLst>
                <a:ext uri="{FF2B5EF4-FFF2-40B4-BE49-F238E27FC236}">
                  <a16:creationId xmlns:a16="http://schemas.microsoft.com/office/drawing/2014/main" id="{B9340731-D0E8-477F-AC1E-B4A453E1B60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735576" y="5861645"/>
              <a:ext cx="4361636" cy="1992974"/>
            </a:xfrm>
            <a:prstGeom prst="rect">
              <a:avLst/>
            </a:prstGeom>
          </p:spPr>
        </p:pic>
        <p:pic>
          <p:nvPicPr>
            <p:cNvPr id="110" name="Image 4">
              <a:extLst>
                <a:ext uri="{FF2B5EF4-FFF2-40B4-BE49-F238E27FC236}">
                  <a16:creationId xmlns:a16="http://schemas.microsoft.com/office/drawing/2014/main" id="{FED332AA-8858-4785-B9E0-C72B9F5AC51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735576" y="8347112"/>
              <a:ext cx="4361636" cy="1995535"/>
            </a:xfrm>
            <a:prstGeom prst="rect">
              <a:avLst/>
            </a:prstGeom>
          </p:spPr>
        </p:pic>
        <p:pic>
          <p:nvPicPr>
            <p:cNvPr id="111" name="Graphique 6" descr="Ordinateur">
              <a:extLst>
                <a:ext uri="{FF2B5EF4-FFF2-40B4-BE49-F238E27FC236}">
                  <a16:creationId xmlns:a16="http://schemas.microsoft.com/office/drawing/2014/main" id="{46D78DD0-3A03-40E9-AF98-9D3081623F9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5623508" y="8887679"/>
              <a:ext cx="914400" cy="914400"/>
            </a:xfrm>
            <a:prstGeom prst="rect">
              <a:avLst/>
            </a:prstGeom>
          </p:spPr>
        </p:pic>
        <p:pic>
          <p:nvPicPr>
            <p:cNvPr id="112" name="Graphique 8" descr="Ordinateur portable">
              <a:extLst>
                <a:ext uri="{FF2B5EF4-FFF2-40B4-BE49-F238E27FC236}">
                  <a16:creationId xmlns:a16="http://schemas.microsoft.com/office/drawing/2014/main" id="{E83B9613-1FC5-4BBE-830F-E8CA088BD3A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5623508" y="6400932"/>
              <a:ext cx="914400" cy="914400"/>
            </a:xfrm>
            <a:prstGeom prst="rect">
              <a:avLst/>
            </a:prstGeom>
          </p:spPr>
        </p:pic>
        <p:cxnSp>
          <p:nvCxnSpPr>
            <p:cNvPr id="113" name="Connecteur droit avec flèche 10">
              <a:extLst>
                <a:ext uri="{FF2B5EF4-FFF2-40B4-BE49-F238E27FC236}">
                  <a16:creationId xmlns:a16="http://schemas.microsoft.com/office/drawing/2014/main" id="{DF62552B-7DE9-4817-8451-421B6CCCF80A}"/>
                </a:ext>
              </a:extLst>
            </p:cNvPr>
            <p:cNvCxnSpPr>
              <a:stCxn id="112" idx="3"/>
              <a:endCxn id="109" idx="1"/>
            </p:cNvCxnSpPr>
            <p:nvPr/>
          </p:nvCxnSpPr>
          <p:spPr>
            <a:xfrm>
              <a:off x="6537908" y="6858132"/>
              <a:ext cx="4197668" cy="0"/>
            </a:xfrm>
            <a:prstGeom prst="straightConnector1">
              <a:avLst/>
            </a:prstGeom>
            <a:noFill/>
            <a:ln w="17145" cap="flat" cmpd="sng" algn="ctr">
              <a:solidFill>
                <a:sysClr val="windowText" lastClr="000000">
                  <a:shade val="95000"/>
                  <a:alpha val="95000"/>
                  <a:satMod val="150000"/>
                </a:sysClr>
              </a:solidFill>
              <a:prstDash val="solid"/>
              <a:tailEnd type="triangle"/>
            </a:ln>
            <a:effectLst>
              <a:outerShdw blurRad="50800" dist="15240" dir="5400000" algn="tl" rotWithShape="0">
                <a:srgbClr val="000000">
                  <a:alpha val="75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l"/>
            </a:scene3d>
            <a:sp3d contourW="9525" prstMaterial="flat">
              <a:bevelT w="0" h="0" prst="coolSlant"/>
              <a:contourClr>
                <a:sysClr val="windowText" lastClr="000000">
                  <a:shade val="35000"/>
                  <a:satMod val="130000"/>
                </a:sysClr>
              </a:contourClr>
            </a:sp3d>
          </p:spPr>
        </p:cxnSp>
        <p:cxnSp>
          <p:nvCxnSpPr>
            <p:cNvPr id="114" name="Connecteur droit avec flèche 11">
              <a:extLst>
                <a:ext uri="{FF2B5EF4-FFF2-40B4-BE49-F238E27FC236}">
                  <a16:creationId xmlns:a16="http://schemas.microsoft.com/office/drawing/2014/main" id="{A0AAC7D8-6510-462E-9248-59D334EEDB80}"/>
                </a:ext>
              </a:extLst>
            </p:cNvPr>
            <p:cNvCxnSpPr/>
            <p:nvPr/>
          </p:nvCxnSpPr>
          <p:spPr>
            <a:xfrm>
              <a:off x="6537908" y="9350766"/>
              <a:ext cx="4197668" cy="0"/>
            </a:xfrm>
            <a:prstGeom prst="straightConnector1">
              <a:avLst/>
            </a:prstGeom>
            <a:noFill/>
            <a:ln w="17145" cap="flat" cmpd="sng" algn="ctr">
              <a:solidFill>
                <a:sysClr val="windowText" lastClr="000000">
                  <a:shade val="95000"/>
                  <a:alpha val="95000"/>
                  <a:satMod val="150000"/>
                </a:sysClr>
              </a:solidFill>
              <a:prstDash val="solid"/>
              <a:tailEnd type="triangle"/>
            </a:ln>
            <a:effectLst>
              <a:outerShdw blurRad="50800" dist="15240" dir="5400000" algn="tl" rotWithShape="0">
                <a:srgbClr val="000000">
                  <a:alpha val="75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l"/>
            </a:scene3d>
            <a:sp3d contourW="9525" prstMaterial="flat">
              <a:bevelT w="0" h="0" prst="coolSlant"/>
              <a:contourClr>
                <a:sysClr val="windowText" lastClr="000000">
                  <a:shade val="35000"/>
                  <a:satMod val="130000"/>
                </a:sysClr>
              </a:contourClr>
            </a:sp3d>
          </p:spPr>
        </p:cxnSp>
        <p:sp>
          <p:nvSpPr>
            <p:cNvPr id="115" name="ZoneTexte 12">
              <a:extLst>
                <a:ext uri="{FF2B5EF4-FFF2-40B4-BE49-F238E27FC236}">
                  <a16:creationId xmlns:a16="http://schemas.microsoft.com/office/drawing/2014/main" id="{AFD12E53-7B67-4156-91F6-A035FB439B2C}"/>
                </a:ext>
              </a:extLst>
            </p:cNvPr>
            <p:cNvSpPr txBox="1"/>
            <p:nvPr/>
          </p:nvSpPr>
          <p:spPr>
            <a:xfrm>
              <a:off x="8060145" y="6847890"/>
              <a:ext cx="2692400" cy="5513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228600"/>
              <a:r>
                <a:rPr lang="fr-FR" sz="2800" dirty="0">
                  <a:solidFill>
                    <a:prstClr val="black"/>
                  </a:solidFill>
                  <a:latin typeface="Century Schoolbook" panose="02040604050505020304"/>
                </a:rPr>
                <a:t>binance.com</a:t>
              </a:r>
              <a:endParaRPr lang="en-GB" sz="2800" dirty="0">
                <a:solidFill>
                  <a:prstClr val="black"/>
                </a:solidFill>
                <a:latin typeface="Century Schoolbook" panose="02040604050505020304"/>
              </a:endParaRPr>
            </a:p>
          </p:txBody>
        </p:sp>
        <p:sp>
          <p:nvSpPr>
            <p:cNvPr id="116" name="ZoneTexte 14">
              <a:extLst>
                <a:ext uri="{FF2B5EF4-FFF2-40B4-BE49-F238E27FC236}">
                  <a16:creationId xmlns:a16="http://schemas.microsoft.com/office/drawing/2014/main" id="{CB203E98-1618-4E0D-A955-46C11CFAA2E0}"/>
                </a:ext>
              </a:extLst>
            </p:cNvPr>
            <p:cNvSpPr txBox="1"/>
            <p:nvPr/>
          </p:nvSpPr>
          <p:spPr>
            <a:xfrm>
              <a:off x="7995014" y="9333803"/>
              <a:ext cx="2692400" cy="4894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228600"/>
              <a:r>
                <a:rPr lang="fr-FR" sz="2800" dirty="0">
                  <a:solidFill>
                    <a:prstClr val="black"/>
                  </a:solidFill>
                  <a:latin typeface="Century Schoolbook" panose="02040604050505020304"/>
                </a:rPr>
                <a:t>netflix.com</a:t>
              </a:r>
              <a:endParaRPr lang="en-GB" sz="2800" dirty="0">
                <a:solidFill>
                  <a:prstClr val="black"/>
                </a:solidFill>
                <a:latin typeface="Century Schoolbook" panose="02040604050505020304"/>
              </a:endParaRPr>
            </a:p>
          </p:txBody>
        </p:sp>
        <p:sp>
          <p:nvSpPr>
            <p:cNvPr id="117" name="Rectangle 15">
              <a:extLst>
                <a:ext uri="{FF2B5EF4-FFF2-40B4-BE49-F238E27FC236}">
                  <a16:creationId xmlns:a16="http://schemas.microsoft.com/office/drawing/2014/main" id="{C7DDC5B3-0154-46A7-AADD-CA16CA07B6B0}"/>
                </a:ext>
              </a:extLst>
            </p:cNvPr>
            <p:cNvSpPr/>
            <p:nvPr/>
          </p:nvSpPr>
          <p:spPr>
            <a:xfrm>
              <a:off x="6711136" y="6400932"/>
              <a:ext cx="457200" cy="295506"/>
            </a:xfrm>
            <a:prstGeom prst="rect">
              <a:avLst/>
            </a:prstGeom>
            <a:solidFill>
              <a:srgbClr val="A28E6A">
                <a:shade val="75000"/>
                <a:satMod val="130000"/>
              </a:srgbClr>
            </a:solidFill>
            <a:ln w="9525" cap="flat" cmpd="sng" algn="ctr">
              <a:solidFill>
                <a:srgbClr val="A28E6A"/>
              </a:solidFill>
              <a:prstDash val="solid"/>
            </a:ln>
            <a:effectLst>
              <a:outerShdw blurRad="50800" dist="15240" dir="5400000" algn="tl" rotWithShape="0">
                <a:srgbClr val="000000">
                  <a:alpha val="75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l"/>
            </a:scene3d>
            <a:sp3d contourW="9525" prstMaterial="flat">
              <a:bevelT w="0" h="0" prst="coolSlant"/>
              <a:contourClr>
                <a:srgbClr val="A28E6A">
                  <a:shade val="35000"/>
                  <a:satMod val="130000"/>
                </a:srgbClr>
              </a:contourClr>
            </a:sp3d>
          </p:spPr>
          <p:txBody>
            <a:bodyPr rtlCol="0" anchor="ctr"/>
            <a:lstStyle/>
            <a:p>
              <a:pPr algn="ctr" defTabSz="228600">
                <a:defRPr/>
              </a:pPr>
              <a:endParaRPr lang="en-GB" sz="900" kern="0">
                <a:solidFill>
                  <a:prstClr val="white"/>
                </a:solidFill>
                <a:latin typeface="Century Schoolbook" panose="02040604050505020304"/>
              </a:endParaRPr>
            </a:p>
          </p:txBody>
        </p:sp>
        <p:sp>
          <p:nvSpPr>
            <p:cNvPr id="118" name="Rectangle 16">
              <a:extLst>
                <a:ext uri="{FF2B5EF4-FFF2-40B4-BE49-F238E27FC236}">
                  <a16:creationId xmlns:a16="http://schemas.microsoft.com/office/drawing/2014/main" id="{5E71FC2E-C3C7-4A4A-9F98-72B9EC6C915E}"/>
                </a:ext>
              </a:extLst>
            </p:cNvPr>
            <p:cNvSpPr/>
            <p:nvPr/>
          </p:nvSpPr>
          <p:spPr>
            <a:xfrm>
              <a:off x="7341564" y="6394119"/>
              <a:ext cx="457200" cy="295506"/>
            </a:xfrm>
            <a:prstGeom prst="rect">
              <a:avLst/>
            </a:prstGeom>
            <a:solidFill>
              <a:srgbClr val="A28E6A">
                <a:shade val="75000"/>
                <a:satMod val="130000"/>
              </a:srgbClr>
            </a:solidFill>
            <a:ln w="9525" cap="flat" cmpd="sng" algn="ctr">
              <a:solidFill>
                <a:srgbClr val="A28E6A"/>
              </a:solidFill>
              <a:prstDash val="solid"/>
            </a:ln>
            <a:effectLst>
              <a:outerShdw blurRad="50800" dist="15240" dir="5400000" algn="tl" rotWithShape="0">
                <a:srgbClr val="000000">
                  <a:alpha val="75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l"/>
            </a:scene3d>
            <a:sp3d contourW="9525" prstMaterial="flat">
              <a:bevelT w="0" h="0" prst="coolSlant"/>
              <a:contourClr>
                <a:srgbClr val="A28E6A">
                  <a:shade val="35000"/>
                  <a:satMod val="130000"/>
                </a:srgbClr>
              </a:contourClr>
            </a:sp3d>
          </p:spPr>
          <p:txBody>
            <a:bodyPr rtlCol="0" anchor="ctr"/>
            <a:lstStyle/>
            <a:p>
              <a:pPr algn="ctr" defTabSz="228600">
                <a:defRPr/>
              </a:pPr>
              <a:endParaRPr lang="en-GB" sz="900" kern="0">
                <a:solidFill>
                  <a:prstClr val="white"/>
                </a:solidFill>
                <a:latin typeface="Century Schoolbook" panose="02040604050505020304"/>
              </a:endParaRPr>
            </a:p>
          </p:txBody>
        </p:sp>
        <p:sp>
          <p:nvSpPr>
            <p:cNvPr id="119" name="Rectangle 17">
              <a:extLst>
                <a:ext uri="{FF2B5EF4-FFF2-40B4-BE49-F238E27FC236}">
                  <a16:creationId xmlns:a16="http://schemas.microsoft.com/office/drawing/2014/main" id="{88CA5B7D-E678-4D20-BF3F-779FD7FD808B}"/>
                </a:ext>
              </a:extLst>
            </p:cNvPr>
            <p:cNvSpPr/>
            <p:nvPr/>
          </p:nvSpPr>
          <p:spPr>
            <a:xfrm>
              <a:off x="6711136" y="8887679"/>
              <a:ext cx="457200" cy="295506"/>
            </a:xfrm>
            <a:prstGeom prst="rect">
              <a:avLst/>
            </a:prstGeom>
            <a:solidFill>
              <a:srgbClr val="9B2D1F">
                <a:shade val="75000"/>
                <a:satMod val="130000"/>
              </a:srgbClr>
            </a:solidFill>
            <a:ln w="9525" cap="flat" cmpd="sng" algn="ctr">
              <a:solidFill>
                <a:srgbClr val="9B2D1F"/>
              </a:solidFill>
              <a:prstDash val="solid"/>
            </a:ln>
            <a:effectLst>
              <a:outerShdw blurRad="50800" dist="15240" dir="5400000" algn="tl" rotWithShape="0">
                <a:srgbClr val="000000">
                  <a:alpha val="75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l"/>
            </a:scene3d>
            <a:sp3d contourW="9525" prstMaterial="flat">
              <a:bevelT w="0" h="0" prst="coolSlant"/>
              <a:contourClr>
                <a:srgbClr val="9B2D1F">
                  <a:shade val="35000"/>
                  <a:satMod val="130000"/>
                </a:srgbClr>
              </a:contourClr>
            </a:sp3d>
          </p:spPr>
          <p:txBody>
            <a:bodyPr rtlCol="0" anchor="ctr"/>
            <a:lstStyle/>
            <a:p>
              <a:pPr algn="ctr" defTabSz="228600">
                <a:defRPr/>
              </a:pPr>
              <a:endParaRPr lang="en-GB" sz="900" kern="0">
                <a:solidFill>
                  <a:prstClr val="white"/>
                </a:solidFill>
                <a:latin typeface="Century Schoolbook" panose="02040604050505020304"/>
              </a:endParaRPr>
            </a:p>
          </p:txBody>
        </p:sp>
        <p:sp>
          <p:nvSpPr>
            <p:cNvPr id="120" name="Rectangle 18">
              <a:extLst>
                <a:ext uri="{FF2B5EF4-FFF2-40B4-BE49-F238E27FC236}">
                  <a16:creationId xmlns:a16="http://schemas.microsoft.com/office/drawing/2014/main" id="{B9547D7A-51D1-43F6-A994-95DB2ACA9A3C}"/>
                </a:ext>
              </a:extLst>
            </p:cNvPr>
            <p:cNvSpPr/>
            <p:nvPr/>
          </p:nvSpPr>
          <p:spPr>
            <a:xfrm>
              <a:off x="7375886" y="8878984"/>
              <a:ext cx="914400" cy="295506"/>
            </a:xfrm>
            <a:prstGeom prst="rect">
              <a:avLst/>
            </a:prstGeom>
            <a:solidFill>
              <a:srgbClr val="9B2D1F">
                <a:shade val="75000"/>
                <a:satMod val="130000"/>
              </a:srgbClr>
            </a:solidFill>
            <a:ln w="9525" cap="flat" cmpd="sng" algn="ctr">
              <a:solidFill>
                <a:srgbClr val="9B2D1F"/>
              </a:solidFill>
              <a:prstDash val="solid"/>
            </a:ln>
            <a:effectLst>
              <a:outerShdw blurRad="50800" dist="15240" dir="5400000" algn="tl" rotWithShape="0">
                <a:srgbClr val="000000">
                  <a:alpha val="75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l"/>
            </a:scene3d>
            <a:sp3d contourW="9525" prstMaterial="flat">
              <a:bevelT w="0" h="0" prst="coolSlant"/>
              <a:contourClr>
                <a:srgbClr val="9B2D1F">
                  <a:shade val="35000"/>
                  <a:satMod val="130000"/>
                </a:srgbClr>
              </a:contourClr>
            </a:sp3d>
          </p:spPr>
          <p:txBody>
            <a:bodyPr rtlCol="0" anchor="ctr"/>
            <a:lstStyle/>
            <a:p>
              <a:pPr algn="ctr" defTabSz="228600">
                <a:defRPr/>
              </a:pPr>
              <a:endParaRPr lang="en-GB" sz="900" kern="0">
                <a:solidFill>
                  <a:prstClr val="white"/>
                </a:solidFill>
                <a:latin typeface="Century Schoolbook" panose="02040604050505020304"/>
              </a:endParaRPr>
            </a:p>
          </p:txBody>
        </p:sp>
        <p:sp>
          <p:nvSpPr>
            <p:cNvPr id="121" name="Rectangle 19">
              <a:extLst>
                <a:ext uri="{FF2B5EF4-FFF2-40B4-BE49-F238E27FC236}">
                  <a16:creationId xmlns:a16="http://schemas.microsoft.com/office/drawing/2014/main" id="{9E43EC6F-7D23-4243-B62C-68EE45CAE86E}"/>
                </a:ext>
              </a:extLst>
            </p:cNvPr>
            <p:cNvSpPr/>
            <p:nvPr/>
          </p:nvSpPr>
          <p:spPr>
            <a:xfrm>
              <a:off x="8575782" y="8878984"/>
              <a:ext cx="914400" cy="304201"/>
            </a:xfrm>
            <a:prstGeom prst="rect">
              <a:avLst/>
            </a:prstGeom>
            <a:solidFill>
              <a:srgbClr val="9B2D1F">
                <a:shade val="75000"/>
                <a:satMod val="130000"/>
              </a:srgbClr>
            </a:solidFill>
            <a:ln w="9525" cap="flat" cmpd="sng" algn="ctr">
              <a:solidFill>
                <a:srgbClr val="9B2D1F"/>
              </a:solidFill>
              <a:prstDash val="solid"/>
            </a:ln>
            <a:effectLst>
              <a:outerShdw blurRad="50800" dist="15240" dir="5400000" algn="tl" rotWithShape="0">
                <a:srgbClr val="000000">
                  <a:alpha val="75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l"/>
            </a:scene3d>
            <a:sp3d contourW="9525" prstMaterial="flat">
              <a:bevelT w="0" h="0" prst="coolSlant"/>
              <a:contourClr>
                <a:srgbClr val="9B2D1F">
                  <a:shade val="35000"/>
                  <a:satMod val="130000"/>
                </a:srgbClr>
              </a:contourClr>
            </a:sp3d>
          </p:spPr>
          <p:txBody>
            <a:bodyPr rtlCol="0" anchor="ctr"/>
            <a:lstStyle/>
            <a:p>
              <a:pPr algn="ctr" defTabSz="228600">
                <a:defRPr/>
              </a:pPr>
              <a:endParaRPr lang="en-GB" sz="900" kern="0">
                <a:solidFill>
                  <a:prstClr val="white"/>
                </a:solidFill>
                <a:latin typeface="Century Schoolbook" panose="02040604050505020304"/>
              </a:endParaRPr>
            </a:p>
          </p:txBody>
        </p:sp>
        <p:sp>
          <p:nvSpPr>
            <p:cNvPr id="122" name="Rectangle 20">
              <a:extLst>
                <a:ext uri="{FF2B5EF4-FFF2-40B4-BE49-F238E27FC236}">
                  <a16:creationId xmlns:a16="http://schemas.microsoft.com/office/drawing/2014/main" id="{5AA0B2B2-38E3-4F98-8DDB-1B8991BF4E9E}"/>
                </a:ext>
              </a:extLst>
            </p:cNvPr>
            <p:cNvSpPr/>
            <p:nvPr/>
          </p:nvSpPr>
          <p:spPr>
            <a:xfrm>
              <a:off x="9754342" y="8887679"/>
              <a:ext cx="457200" cy="295506"/>
            </a:xfrm>
            <a:prstGeom prst="rect">
              <a:avLst/>
            </a:prstGeom>
            <a:solidFill>
              <a:srgbClr val="9B2D1F">
                <a:shade val="75000"/>
                <a:satMod val="130000"/>
              </a:srgbClr>
            </a:solidFill>
            <a:ln w="9525" cap="flat" cmpd="sng" algn="ctr">
              <a:solidFill>
                <a:srgbClr val="9B2D1F"/>
              </a:solidFill>
              <a:prstDash val="solid"/>
            </a:ln>
            <a:effectLst>
              <a:outerShdw blurRad="50800" dist="15240" dir="5400000" algn="tl" rotWithShape="0">
                <a:srgbClr val="000000">
                  <a:alpha val="75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l"/>
            </a:scene3d>
            <a:sp3d contourW="9525" prstMaterial="flat">
              <a:bevelT w="0" h="0" prst="coolSlant"/>
              <a:contourClr>
                <a:srgbClr val="9B2D1F">
                  <a:shade val="35000"/>
                  <a:satMod val="130000"/>
                </a:srgbClr>
              </a:contourClr>
            </a:sp3d>
          </p:spPr>
          <p:txBody>
            <a:bodyPr rtlCol="0" anchor="ctr"/>
            <a:lstStyle/>
            <a:p>
              <a:pPr algn="ctr" defTabSz="228600">
                <a:defRPr/>
              </a:pPr>
              <a:endParaRPr lang="en-GB" sz="900" kern="0">
                <a:solidFill>
                  <a:prstClr val="white"/>
                </a:solidFill>
                <a:latin typeface="Century Schoolbook" panose="02040604050505020304"/>
              </a:endParaRPr>
            </a:p>
          </p:txBody>
        </p:sp>
        <p:pic>
          <p:nvPicPr>
            <p:cNvPr id="123" name="Graphique 22" descr="Centre d’appels">
              <a:extLst>
                <a:ext uri="{FF2B5EF4-FFF2-40B4-BE49-F238E27FC236}">
                  <a16:creationId xmlns:a16="http://schemas.microsoft.com/office/drawing/2014/main" id="{A66550DA-AF44-44F9-820E-719BAFA863F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p:blipFill>
          <p:spPr>
            <a:xfrm>
              <a:off x="7262888" y="7722250"/>
              <a:ext cx="535876" cy="535876"/>
            </a:xfrm>
            <a:prstGeom prst="rect">
              <a:avLst/>
            </a:prstGeom>
          </p:spPr>
        </p:pic>
        <p:cxnSp>
          <p:nvCxnSpPr>
            <p:cNvPr id="124" name="Connecteur : en arc 24">
              <a:extLst>
                <a:ext uri="{FF2B5EF4-FFF2-40B4-BE49-F238E27FC236}">
                  <a16:creationId xmlns:a16="http://schemas.microsoft.com/office/drawing/2014/main" id="{0C044DA7-0033-4510-9AE6-4E127A77CE2E}"/>
                </a:ext>
              </a:extLst>
            </p:cNvPr>
            <p:cNvCxnSpPr>
              <a:cxnSpLocks/>
              <a:stCxn id="123" idx="3"/>
            </p:cNvCxnSpPr>
            <p:nvPr/>
          </p:nvCxnSpPr>
          <p:spPr>
            <a:xfrm>
              <a:off x="7798764" y="7990188"/>
              <a:ext cx="639573" cy="1354689"/>
            </a:xfrm>
            <a:prstGeom prst="curvedConnector2">
              <a:avLst/>
            </a:prstGeom>
            <a:noFill/>
            <a:ln w="17145" cap="flat" cmpd="sng" algn="ctr">
              <a:solidFill>
                <a:srgbClr val="D34817">
                  <a:shade val="95000"/>
                  <a:alpha val="95000"/>
                  <a:satMod val="150000"/>
                </a:srgbClr>
              </a:solidFill>
              <a:prstDash val="solid"/>
              <a:tailEnd type="triangle"/>
            </a:ln>
            <a:effectLst>
              <a:outerShdw blurRad="50800" dist="15240" dir="5400000" algn="tl" rotWithShape="0">
                <a:srgbClr val="000000">
                  <a:alpha val="75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l"/>
            </a:scene3d>
            <a:sp3d contourW="9525" prstMaterial="flat">
              <a:bevelT w="0" h="0" prst="coolSlant"/>
              <a:contourClr>
                <a:srgbClr val="D34817">
                  <a:shade val="35000"/>
                  <a:satMod val="130000"/>
                </a:srgbClr>
              </a:contourClr>
            </a:sp3d>
          </p:spPr>
        </p:cxnSp>
        <p:cxnSp>
          <p:nvCxnSpPr>
            <p:cNvPr id="125" name="Connecteur : en arc 31">
              <a:extLst>
                <a:ext uri="{FF2B5EF4-FFF2-40B4-BE49-F238E27FC236}">
                  <a16:creationId xmlns:a16="http://schemas.microsoft.com/office/drawing/2014/main" id="{1A476347-6D3B-4F0E-9512-2FA855A75362}"/>
                </a:ext>
              </a:extLst>
            </p:cNvPr>
            <p:cNvCxnSpPr>
              <a:stCxn id="123" idx="3"/>
            </p:cNvCxnSpPr>
            <p:nvPr/>
          </p:nvCxnSpPr>
          <p:spPr>
            <a:xfrm flipV="1">
              <a:off x="7798764" y="6858132"/>
              <a:ext cx="491522" cy="1132056"/>
            </a:xfrm>
            <a:prstGeom prst="curvedConnector2">
              <a:avLst/>
            </a:prstGeom>
            <a:noFill/>
            <a:ln w="17145" cap="flat" cmpd="sng" algn="ctr">
              <a:solidFill>
                <a:srgbClr val="A28E6A">
                  <a:shade val="95000"/>
                  <a:alpha val="95000"/>
                  <a:satMod val="150000"/>
                </a:srgbClr>
              </a:solidFill>
              <a:prstDash val="solid"/>
              <a:tailEnd type="triangle"/>
            </a:ln>
            <a:effectLst>
              <a:outerShdw blurRad="50800" dist="15240" dir="5400000" algn="tl" rotWithShape="0">
                <a:srgbClr val="000000">
                  <a:alpha val="75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l"/>
            </a:scene3d>
            <a:sp3d contourW="9525" prstMaterial="flat">
              <a:bevelT w="0" h="0" prst="coolSlant"/>
              <a:contourClr>
                <a:srgbClr val="A28E6A">
                  <a:shade val="35000"/>
                  <a:satMod val="130000"/>
                </a:srgbClr>
              </a:contourClr>
            </a:sp3d>
          </p:spPr>
        </p:cxn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F24ECDE0-24A0-FF40-9E0A-F8B6FC1451E1}"/>
              </a:ext>
            </a:extLst>
          </p:cNvPr>
          <p:cNvSpPr txBox="1"/>
          <p:nvPr/>
        </p:nvSpPr>
        <p:spPr>
          <a:xfrm>
            <a:off x="756000" y="143445"/>
            <a:ext cx="11655812" cy="1105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>
                <a:solidFill>
                  <a:srgbClr val="11429D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Website Fingerprinting</a:t>
            </a:r>
            <a:endParaRPr lang="en-US" sz="6600" b="1" dirty="0">
              <a:solidFill>
                <a:srgbClr val="11429D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0496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8C40BCA2-DDDC-4462-8CD4-EB2B137893B3}"/>
              </a:ext>
            </a:extLst>
          </p:cNvPr>
          <p:cNvSpPr txBox="1">
            <a:spLocks/>
          </p:cNvSpPr>
          <p:nvPr/>
        </p:nvSpPr>
        <p:spPr>
          <a:xfrm>
            <a:off x="755999" y="1829474"/>
            <a:ext cx="10687855" cy="404504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1828178" rtl="0" eaLnBrk="1" latinLnBrk="0" hangingPunct="1">
              <a:lnSpc>
                <a:spcPct val="90000"/>
              </a:lnSpc>
              <a:spcBef>
                <a:spcPts val="2002"/>
              </a:spcBef>
              <a:buFont typeface="Arial" panose="020B0604020202020204" pitchFamily="34" charset="0"/>
              <a:buNone/>
              <a:defRPr sz="4000" b="0" i="0" kern="1200">
                <a:solidFill>
                  <a:schemeClr val="tx1"/>
                </a:solidFill>
                <a:latin typeface="Lato Regular" charset="0"/>
                <a:ea typeface="Lato Regular" charset="0"/>
                <a:cs typeface="Lato Regular" charset="0"/>
              </a:defRPr>
            </a:lvl1pPr>
            <a:lvl2pPr marL="914088" indent="0" algn="l" defTabSz="182817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chemeClr val="tx1"/>
                </a:solidFill>
                <a:latin typeface="Lato Regular" charset="0"/>
                <a:ea typeface="Lato Regular" charset="0"/>
                <a:cs typeface="Lato Regular" charset="0"/>
              </a:defRPr>
            </a:lvl2pPr>
            <a:lvl3pPr marL="1828178" indent="0" algn="l" defTabSz="182817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Lato Regular" charset="0"/>
                <a:ea typeface="Lato Regular" charset="0"/>
                <a:cs typeface="Lato Regular" charset="0"/>
              </a:defRPr>
            </a:lvl3pPr>
            <a:lvl4pPr marL="2742264" indent="0" algn="l" defTabSz="182817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2" b="0" i="0" kern="1200">
                <a:solidFill>
                  <a:schemeClr val="tx1"/>
                </a:solidFill>
                <a:latin typeface="Lato Regular" charset="0"/>
                <a:ea typeface="Lato Regular" charset="0"/>
                <a:cs typeface="Lato Regular" charset="0"/>
              </a:defRPr>
            </a:lvl4pPr>
            <a:lvl5pPr marL="3656350" indent="0" algn="l" defTabSz="182817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2" b="0" i="0" kern="1200">
                <a:solidFill>
                  <a:schemeClr val="tx1"/>
                </a:solidFill>
                <a:latin typeface="Lato Regular" charset="0"/>
                <a:ea typeface="Lato Regular" charset="0"/>
                <a:cs typeface="Lato Regular" charset="0"/>
              </a:defRPr>
            </a:lvl5pPr>
            <a:lvl6pPr marL="5027484" indent="-457044" algn="l" defTabSz="182817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1574" indent="-457044" algn="l" defTabSz="182817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5662" indent="-457044" algn="l" defTabSz="182817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69752" indent="-457044" algn="l" defTabSz="182817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>
              <a:buFont typeface="Wingdings" panose="05000000000000000000" pitchFamily="2" charset="2"/>
              <a:buChar char="§"/>
            </a:pPr>
            <a:r>
              <a:rPr lang="en-US" sz="3200" dirty="0" smtClean="0">
                <a:latin typeface="+mn-lt"/>
              </a:rPr>
              <a:t> Learn </a:t>
            </a:r>
            <a:r>
              <a:rPr lang="en-US" sz="3200" dirty="0">
                <a:latin typeface="+mn-lt"/>
              </a:rPr>
              <a:t>accessed website from metadata</a:t>
            </a:r>
          </a:p>
          <a:p>
            <a:pPr marL="228600" indent="-228600">
              <a:buFont typeface="Wingdings" panose="05000000000000000000" pitchFamily="2" charset="2"/>
              <a:buChar char="§"/>
            </a:pPr>
            <a:r>
              <a:rPr lang="en-US" altLang="ko-KR" sz="3200" dirty="0" smtClean="0">
                <a:latin typeface="+mn-lt"/>
              </a:rPr>
              <a:t> Decoding </a:t>
            </a:r>
            <a:r>
              <a:rPr lang="en-US" altLang="ko-KR" sz="3200" dirty="0">
                <a:latin typeface="+mn-lt"/>
              </a:rPr>
              <a:t>the DCI information that provides unencrypted information up to the PDCP </a:t>
            </a:r>
            <a:r>
              <a:rPr lang="en-US" altLang="ko-KR" sz="3200" dirty="0" smtClean="0">
                <a:latin typeface="+mn-lt"/>
              </a:rPr>
              <a:t>layer</a:t>
            </a:r>
          </a:p>
          <a:p>
            <a:pPr marL="228600" indent="-228600">
              <a:buFont typeface="Wingdings" panose="05000000000000000000" pitchFamily="2" charset="2"/>
              <a:buChar char="§"/>
            </a:pPr>
            <a:endParaRPr lang="en-US" sz="3200" dirty="0">
              <a:latin typeface="+mn-lt"/>
            </a:endParaRPr>
          </a:p>
          <a:p>
            <a:pPr marL="228600" indent="-228600">
              <a:buFont typeface="Wingdings" panose="05000000000000000000" pitchFamily="2" charset="2"/>
              <a:buChar char="§"/>
            </a:pPr>
            <a:r>
              <a:rPr lang="en-US" sz="2800" dirty="0" smtClean="0">
                <a:latin typeface="+mn-lt"/>
              </a:rPr>
              <a:t> Step </a:t>
            </a:r>
            <a:r>
              <a:rPr lang="en-US" sz="2800" dirty="0">
                <a:latin typeface="+mn-lt"/>
              </a:rPr>
              <a:t>1. Create a training set of multiple websites</a:t>
            </a:r>
          </a:p>
          <a:p>
            <a:pPr marL="228600" indent="-228600">
              <a:buFont typeface="Wingdings" panose="05000000000000000000" pitchFamily="2" charset="2"/>
              <a:buChar char="§"/>
            </a:pPr>
            <a:r>
              <a:rPr lang="en-US" sz="2800" dirty="0" smtClean="0">
                <a:latin typeface="+mn-lt"/>
              </a:rPr>
              <a:t> Step </a:t>
            </a:r>
            <a:r>
              <a:rPr lang="en-US" sz="2800" dirty="0">
                <a:latin typeface="+mn-lt"/>
              </a:rPr>
              <a:t>2. Record user traffic</a:t>
            </a:r>
          </a:p>
          <a:p>
            <a:pPr marL="228600" indent="-228600">
              <a:buFont typeface="Wingdings" panose="05000000000000000000" pitchFamily="2" charset="2"/>
              <a:buChar char="§"/>
            </a:pPr>
            <a:r>
              <a:rPr lang="en-US" sz="2800" dirty="0" smtClean="0">
                <a:latin typeface="+mn-lt"/>
              </a:rPr>
              <a:t> Step </a:t>
            </a:r>
            <a:r>
              <a:rPr lang="en-US" sz="2800" dirty="0">
                <a:latin typeface="+mn-lt"/>
              </a:rPr>
              <a:t>3. </a:t>
            </a:r>
            <a:r>
              <a:rPr lang="en-US" sz="2800" dirty="0" smtClean="0">
                <a:latin typeface="+mn-lt"/>
              </a:rPr>
              <a:t>Classification attack</a:t>
            </a:r>
            <a:endParaRPr lang="en-US" sz="2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24ECDE0-24A0-FF40-9E0A-F8B6FC1451E1}"/>
              </a:ext>
            </a:extLst>
          </p:cNvPr>
          <p:cNvSpPr txBox="1"/>
          <p:nvPr/>
        </p:nvSpPr>
        <p:spPr>
          <a:xfrm>
            <a:off x="756000" y="143445"/>
            <a:ext cx="116360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>
                <a:solidFill>
                  <a:srgbClr val="11429D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Attack Process</a:t>
            </a:r>
            <a:endParaRPr lang="en-US" sz="6600" b="1" dirty="0">
              <a:solidFill>
                <a:srgbClr val="11429D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5652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8C40BCA2-DDDC-4462-8CD4-EB2B137893B3}"/>
              </a:ext>
            </a:extLst>
          </p:cNvPr>
          <p:cNvSpPr txBox="1">
            <a:spLocks/>
          </p:cNvSpPr>
          <p:nvPr/>
        </p:nvSpPr>
        <p:spPr>
          <a:xfrm>
            <a:off x="817205" y="1915009"/>
            <a:ext cx="10358795" cy="404504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1828178" rtl="0" eaLnBrk="1" latinLnBrk="0" hangingPunct="1">
              <a:lnSpc>
                <a:spcPct val="90000"/>
              </a:lnSpc>
              <a:spcBef>
                <a:spcPts val="2002"/>
              </a:spcBef>
              <a:buFont typeface="Arial" panose="020B0604020202020204" pitchFamily="34" charset="0"/>
              <a:buNone/>
              <a:defRPr sz="4000" b="0" i="0" kern="1200">
                <a:solidFill>
                  <a:schemeClr val="tx1"/>
                </a:solidFill>
                <a:latin typeface="Lato Regular" charset="0"/>
                <a:ea typeface="Lato Regular" charset="0"/>
                <a:cs typeface="Lato Regular" charset="0"/>
              </a:defRPr>
            </a:lvl1pPr>
            <a:lvl2pPr marL="914088" indent="0" algn="l" defTabSz="182817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chemeClr val="tx1"/>
                </a:solidFill>
                <a:latin typeface="Lato Regular" charset="0"/>
                <a:ea typeface="Lato Regular" charset="0"/>
                <a:cs typeface="Lato Regular" charset="0"/>
              </a:defRPr>
            </a:lvl2pPr>
            <a:lvl3pPr marL="1828178" indent="0" algn="l" defTabSz="182817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Lato Regular" charset="0"/>
                <a:ea typeface="Lato Regular" charset="0"/>
                <a:cs typeface="Lato Regular" charset="0"/>
              </a:defRPr>
            </a:lvl3pPr>
            <a:lvl4pPr marL="2742264" indent="0" algn="l" defTabSz="182817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2" b="0" i="0" kern="1200">
                <a:solidFill>
                  <a:schemeClr val="tx1"/>
                </a:solidFill>
                <a:latin typeface="Lato Regular" charset="0"/>
                <a:ea typeface="Lato Regular" charset="0"/>
                <a:cs typeface="Lato Regular" charset="0"/>
              </a:defRPr>
            </a:lvl4pPr>
            <a:lvl5pPr marL="3656350" indent="0" algn="l" defTabSz="182817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2" b="0" i="0" kern="1200">
                <a:solidFill>
                  <a:schemeClr val="tx1"/>
                </a:solidFill>
                <a:latin typeface="Lato Regular" charset="0"/>
                <a:ea typeface="Lato Regular" charset="0"/>
                <a:cs typeface="Lato Regular" charset="0"/>
              </a:defRPr>
            </a:lvl5pPr>
            <a:lvl6pPr marL="5027484" indent="-457044" algn="l" defTabSz="182817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1574" indent="-457044" algn="l" defTabSz="182817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5662" indent="-457044" algn="l" defTabSz="182817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69752" indent="-457044" algn="l" defTabSz="182817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>
              <a:buFont typeface="Wingdings" panose="05000000000000000000" pitchFamily="2" charset="2"/>
              <a:buChar char="§"/>
            </a:pPr>
            <a:r>
              <a:rPr lang="fr-FR" sz="3600" dirty="0" smtClean="0">
                <a:latin typeface="+mn-lt"/>
              </a:rPr>
              <a:t> </a:t>
            </a:r>
            <a:r>
              <a:rPr lang="en-US" altLang="ko-KR" sz="3600" dirty="0">
                <a:latin typeface="+mn-lt"/>
              </a:rPr>
              <a:t>Alexa top </a:t>
            </a:r>
            <a:r>
              <a:rPr lang="en-US" altLang="ko-KR" sz="3600" dirty="0" smtClean="0">
                <a:latin typeface="+mn-lt"/>
              </a:rPr>
              <a:t>50 </a:t>
            </a:r>
            <a:r>
              <a:rPr lang="en-US" altLang="ko-KR" sz="3600" dirty="0">
                <a:latin typeface="+mn-lt"/>
              </a:rPr>
              <a:t>in closed world </a:t>
            </a:r>
            <a:r>
              <a:rPr lang="en-US" altLang="ko-KR" sz="3600" dirty="0" smtClean="0">
                <a:latin typeface="+mn-lt"/>
              </a:rPr>
              <a:t>scenario</a:t>
            </a:r>
            <a:endParaRPr lang="en-US" altLang="ko-KR" sz="3600" dirty="0">
              <a:latin typeface="+mn-lt"/>
            </a:endParaRPr>
          </a:p>
          <a:p>
            <a:pPr marL="228600" indent="-228600">
              <a:buFont typeface="Wingdings" panose="05000000000000000000" pitchFamily="2" charset="2"/>
              <a:buChar char="§"/>
            </a:pPr>
            <a:r>
              <a:rPr lang="en-US" altLang="ko-KR" sz="3600" dirty="0" smtClean="0">
                <a:latin typeface="+mn-lt"/>
              </a:rPr>
              <a:t> Detection </a:t>
            </a:r>
            <a:r>
              <a:rPr lang="en-US" altLang="ko-KR" sz="3600" dirty="0">
                <a:latin typeface="+mn-lt"/>
              </a:rPr>
              <a:t>rate ~ 90%</a:t>
            </a:r>
            <a:endParaRPr lang="fr-FR" altLang="ko-KR" sz="3600" dirty="0">
              <a:latin typeface="+mn-lt"/>
            </a:endParaRPr>
          </a:p>
          <a:p>
            <a:pPr marL="228600" indent="-228600">
              <a:buFont typeface="Wingdings" panose="05000000000000000000" pitchFamily="2" charset="2"/>
              <a:buChar char="§"/>
            </a:pPr>
            <a:endParaRPr lang="fr-FR" sz="3600" dirty="0" smtClean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4ECDE0-24A0-FF40-9E0A-F8B6FC1451E1}"/>
              </a:ext>
            </a:extLst>
          </p:cNvPr>
          <p:cNvSpPr txBox="1"/>
          <p:nvPr/>
        </p:nvSpPr>
        <p:spPr>
          <a:xfrm>
            <a:off x="756000" y="143445"/>
            <a:ext cx="11640553" cy="1117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>
                <a:solidFill>
                  <a:srgbClr val="11429D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Experiment Results</a:t>
            </a:r>
            <a:endParaRPr lang="en-US" sz="6600" b="1" dirty="0">
              <a:solidFill>
                <a:srgbClr val="11429D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7921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2509699" y="2875002"/>
            <a:ext cx="717260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145DE8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3. </a:t>
            </a:r>
            <a:r>
              <a:rPr lang="en-US" sz="6600" b="1" dirty="0" err="1">
                <a:solidFill>
                  <a:srgbClr val="145DE8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aLTEr</a:t>
            </a:r>
            <a:r>
              <a:rPr lang="en-US" sz="6600" b="1" dirty="0">
                <a:solidFill>
                  <a:srgbClr val="145DE8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 Attack</a:t>
            </a:r>
          </a:p>
        </p:txBody>
      </p:sp>
    </p:spTree>
    <p:extLst>
      <p:ext uri="{BB962C8B-B14F-4D97-AF65-F5344CB8AC3E}">
        <p14:creationId xmlns:p14="http://schemas.microsoft.com/office/powerpoint/2010/main" val="3942704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24ECDE0-24A0-FF40-9E0A-F8B6FC1451E1}"/>
              </a:ext>
            </a:extLst>
          </p:cNvPr>
          <p:cNvSpPr txBox="1"/>
          <p:nvPr/>
        </p:nvSpPr>
        <p:spPr>
          <a:xfrm>
            <a:off x="756000" y="245045"/>
            <a:ext cx="784661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>
                <a:solidFill>
                  <a:srgbClr val="11429D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Related Work</a:t>
            </a:r>
            <a:endParaRPr lang="en-US" sz="6600" b="1" dirty="0">
              <a:solidFill>
                <a:srgbClr val="11429D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8C40BCA2-DDDC-4462-8CD4-EB2B137893B3}"/>
              </a:ext>
            </a:extLst>
          </p:cNvPr>
          <p:cNvSpPr txBox="1">
            <a:spLocks/>
          </p:cNvSpPr>
          <p:nvPr/>
        </p:nvSpPr>
        <p:spPr>
          <a:xfrm>
            <a:off x="817205" y="5372901"/>
            <a:ext cx="11133495" cy="15866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1828178" rtl="0" eaLnBrk="1" latinLnBrk="0" hangingPunct="1">
              <a:lnSpc>
                <a:spcPct val="90000"/>
              </a:lnSpc>
              <a:spcBef>
                <a:spcPts val="2002"/>
              </a:spcBef>
              <a:buFont typeface="Arial" panose="020B0604020202020204" pitchFamily="34" charset="0"/>
              <a:buNone/>
              <a:defRPr sz="4000" b="0" i="0" kern="1200">
                <a:solidFill>
                  <a:schemeClr val="tx1"/>
                </a:solidFill>
                <a:latin typeface="Lato Regular" charset="0"/>
                <a:ea typeface="Lato Regular" charset="0"/>
                <a:cs typeface="Lato Regular" charset="0"/>
              </a:defRPr>
            </a:lvl1pPr>
            <a:lvl2pPr marL="914088" indent="0" algn="l" defTabSz="182817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chemeClr val="tx1"/>
                </a:solidFill>
                <a:latin typeface="Lato Regular" charset="0"/>
                <a:ea typeface="Lato Regular" charset="0"/>
                <a:cs typeface="Lato Regular" charset="0"/>
              </a:defRPr>
            </a:lvl2pPr>
            <a:lvl3pPr marL="1828178" indent="0" algn="l" defTabSz="182817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Lato Regular" charset="0"/>
                <a:ea typeface="Lato Regular" charset="0"/>
                <a:cs typeface="Lato Regular" charset="0"/>
              </a:defRPr>
            </a:lvl3pPr>
            <a:lvl4pPr marL="2742264" indent="0" algn="l" defTabSz="182817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2" b="0" i="0" kern="1200">
                <a:solidFill>
                  <a:schemeClr val="tx1"/>
                </a:solidFill>
                <a:latin typeface="Lato Regular" charset="0"/>
                <a:ea typeface="Lato Regular" charset="0"/>
                <a:cs typeface="Lato Regular" charset="0"/>
              </a:defRPr>
            </a:lvl4pPr>
            <a:lvl5pPr marL="3656350" indent="0" algn="l" defTabSz="182817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2" b="0" i="0" kern="1200">
                <a:solidFill>
                  <a:schemeClr val="tx1"/>
                </a:solidFill>
                <a:latin typeface="Lato Regular" charset="0"/>
                <a:ea typeface="Lato Regular" charset="0"/>
                <a:cs typeface="Lato Regular" charset="0"/>
              </a:defRPr>
            </a:lvl5pPr>
            <a:lvl6pPr marL="5027484" indent="-457044" algn="l" defTabSz="182817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1574" indent="-457044" algn="l" defTabSz="182817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5662" indent="-457044" algn="l" defTabSz="182817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69752" indent="-457044" algn="l" defTabSz="182817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>
              <a:buFont typeface="Wingdings" panose="05000000000000000000" pitchFamily="2" charset="2"/>
              <a:buChar char="§"/>
            </a:pPr>
            <a:r>
              <a:rPr lang="fr-FR" sz="3600" dirty="0" smtClean="0">
                <a:latin typeface="+mn-lt"/>
              </a:rPr>
              <a:t> </a:t>
            </a:r>
            <a:r>
              <a:rPr lang="fr-FR" altLang="ko-KR" sz="3600" dirty="0">
                <a:latin typeface="+mn-lt"/>
              </a:rPr>
              <a:t>Fake Base Station attack</a:t>
            </a:r>
          </a:p>
          <a:p>
            <a:pPr lvl="1"/>
            <a:r>
              <a:rPr lang="en-US" altLang="ko-KR" sz="2800" dirty="0" err="1">
                <a:latin typeface="+mn-lt"/>
                <a:cs typeface="Calibri" panose="020F0502020204030204" pitchFamily="34" charset="0"/>
              </a:rPr>
              <a:t>DoS</a:t>
            </a:r>
            <a:r>
              <a:rPr lang="en-US" altLang="ko-KR" sz="2800" dirty="0">
                <a:latin typeface="+mn-lt"/>
                <a:cs typeface="Calibri" panose="020F0502020204030204" pitchFamily="34" charset="0"/>
              </a:rPr>
              <a:t>, Downgrade, Fake warning message, Location </a:t>
            </a:r>
            <a:r>
              <a:rPr lang="en-US" altLang="ko-KR" sz="2800" dirty="0" smtClean="0">
                <a:latin typeface="+mn-lt"/>
                <a:cs typeface="Calibri" panose="020F0502020204030204" pitchFamily="34" charset="0"/>
              </a:rPr>
              <a:t>tracking</a:t>
            </a:r>
            <a:endParaRPr lang="en-US" altLang="ko-KR" sz="2800" dirty="0">
              <a:latin typeface="+mn-lt"/>
              <a:cs typeface="Calibri" panose="020F0502020204030204" pitchFamily="34" charset="0"/>
            </a:endParaRPr>
          </a:p>
        </p:txBody>
      </p:sp>
      <p:grpSp>
        <p:nvGrpSpPr>
          <p:cNvPr id="19" name="그룹 18"/>
          <p:cNvGrpSpPr/>
          <p:nvPr/>
        </p:nvGrpSpPr>
        <p:grpSpPr>
          <a:xfrm>
            <a:off x="2006028" y="1735354"/>
            <a:ext cx="8319072" cy="3421315"/>
            <a:chOff x="2488628" y="1819435"/>
            <a:chExt cx="7499958" cy="2954921"/>
          </a:xfrm>
        </p:grpSpPr>
        <p:grpSp>
          <p:nvGrpSpPr>
            <p:cNvPr id="6" name="그룹 5"/>
            <p:cNvGrpSpPr/>
            <p:nvPr/>
          </p:nvGrpSpPr>
          <p:grpSpPr>
            <a:xfrm>
              <a:off x="5531773" y="1819435"/>
              <a:ext cx="1108353" cy="1779139"/>
              <a:chOff x="5532272" y="1772714"/>
              <a:chExt cx="1463779" cy="2349676"/>
            </a:xfrm>
          </p:grpSpPr>
          <p:pic>
            <p:nvPicPr>
              <p:cNvPr id="7" name="Picture 7"/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32272" y="1772714"/>
                <a:ext cx="1087390" cy="2075021"/>
              </a:xfrm>
              <a:prstGeom prst="rect">
                <a:avLst/>
              </a:prstGeom>
            </p:spPr>
          </p:pic>
          <p:pic>
            <p:nvPicPr>
              <p:cNvPr id="8" name="그림 7"/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6243272" y="3369611"/>
                <a:ext cx="752779" cy="752779"/>
              </a:xfrm>
              <a:prstGeom prst="rect">
                <a:avLst/>
              </a:prstGeom>
            </p:spPr>
          </p:pic>
        </p:grpSp>
        <p:pic>
          <p:nvPicPr>
            <p:cNvPr id="9" name="그림 8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8628" y="3391891"/>
              <a:ext cx="1148777" cy="1029432"/>
            </a:xfrm>
            <a:prstGeom prst="rect">
              <a:avLst/>
            </a:prstGeom>
          </p:spPr>
        </p:pic>
        <p:pic>
          <p:nvPicPr>
            <p:cNvPr id="10" name="Picture 7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91061" y="3252471"/>
              <a:ext cx="797525" cy="1521885"/>
            </a:xfrm>
            <a:prstGeom prst="rect">
              <a:avLst/>
            </a:prstGeom>
          </p:spPr>
        </p:pic>
        <p:cxnSp>
          <p:nvCxnSpPr>
            <p:cNvPr id="11" name="직선 화살표 연결선 10"/>
            <p:cNvCxnSpPr>
              <a:stCxn id="9" idx="3"/>
              <a:endCxn id="7" idx="1"/>
            </p:cNvCxnSpPr>
            <p:nvPr/>
          </p:nvCxnSpPr>
          <p:spPr>
            <a:xfrm flipV="1">
              <a:off x="3637405" y="2605023"/>
              <a:ext cx="1894368" cy="1301585"/>
            </a:xfrm>
            <a:prstGeom prst="straightConnector1">
              <a:avLst/>
            </a:prstGeom>
            <a:ln w="28575" cap="flat" cmpd="sng" algn="ctr">
              <a:solidFill>
                <a:schemeClr val="accent2"/>
              </a:solidFill>
              <a:prstDash val="solid"/>
              <a:round/>
              <a:headEnd type="arrow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2" name="직선 화살표 연결선 11"/>
            <p:cNvCxnSpPr/>
            <p:nvPr/>
          </p:nvCxnSpPr>
          <p:spPr>
            <a:xfrm flipV="1">
              <a:off x="3568700" y="4013414"/>
              <a:ext cx="5567588" cy="247760"/>
            </a:xfrm>
            <a:prstGeom prst="straightConnector1">
              <a:avLst/>
            </a:prstGeom>
            <a:ln w="12700" cap="flat" cmpd="sng" algn="ctr">
              <a:solidFill>
                <a:schemeClr val="accent5"/>
              </a:solidFill>
              <a:prstDash val="sysDash"/>
              <a:round/>
              <a:headEnd type="arrow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13" name="십자형 12"/>
            <p:cNvSpPr/>
            <p:nvPr/>
          </p:nvSpPr>
          <p:spPr>
            <a:xfrm rot="2300874">
              <a:off x="6828549" y="3830652"/>
              <a:ext cx="613284" cy="613284"/>
            </a:xfrm>
            <a:prstGeom prst="plus">
              <a:avLst>
                <a:gd name="adj" fmla="val 41665"/>
              </a:avLst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300142" y="2386199"/>
              <a:ext cx="268009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400" dirty="0" smtClean="0"/>
                <a:t>Higher Power Signal</a:t>
              </a:r>
              <a:endParaRPr lang="ko-KR" alt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335366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24ECDE0-24A0-FF40-9E0A-F8B6FC1451E1}"/>
              </a:ext>
            </a:extLst>
          </p:cNvPr>
          <p:cNvSpPr txBox="1"/>
          <p:nvPr/>
        </p:nvSpPr>
        <p:spPr>
          <a:xfrm>
            <a:off x="756000" y="245045"/>
            <a:ext cx="784661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>
                <a:solidFill>
                  <a:srgbClr val="11429D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Introductions</a:t>
            </a:r>
            <a:endParaRPr lang="en-US" sz="6600" b="1" dirty="0">
              <a:solidFill>
                <a:srgbClr val="11429D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8C40BCA2-DDDC-4462-8CD4-EB2B137893B3}"/>
              </a:ext>
            </a:extLst>
          </p:cNvPr>
          <p:cNvSpPr txBox="1">
            <a:spLocks/>
          </p:cNvSpPr>
          <p:nvPr/>
        </p:nvSpPr>
        <p:spPr>
          <a:xfrm>
            <a:off x="817205" y="1915200"/>
            <a:ext cx="10434376" cy="404504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1828178" rtl="0" eaLnBrk="1" latinLnBrk="0" hangingPunct="1">
              <a:lnSpc>
                <a:spcPct val="90000"/>
              </a:lnSpc>
              <a:spcBef>
                <a:spcPts val="2002"/>
              </a:spcBef>
              <a:buFont typeface="Arial" panose="020B0604020202020204" pitchFamily="34" charset="0"/>
              <a:buNone/>
              <a:defRPr sz="4000" b="0" i="0" kern="1200">
                <a:solidFill>
                  <a:schemeClr val="tx1"/>
                </a:solidFill>
                <a:latin typeface="Lato Regular" charset="0"/>
                <a:ea typeface="Lato Regular" charset="0"/>
                <a:cs typeface="Lato Regular" charset="0"/>
              </a:defRPr>
            </a:lvl1pPr>
            <a:lvl2pPr marL="914088" indent="0" algn="l" defTabSz="182817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chemeClr val="tx1"/>
                </a:solidFill>
                <a:latin typeface="Lato Regular" charset="0"/>
                <a:ea typeface="Lato Regular" charset="0"/>
                <a:cs typeface="Lato Regular" charset="0"/>
              </a:defRPr>
            </a:lvl2pPr>
            <a:lvl3pPr marL="1828178" indent="0" algn="l" defTabSz="182817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Lato Regular" charset="0"/>
                <a:ea typeface="Lato Regular" charset="0"/>
                <a:cs typeface="Lato Regular" charset="0"/>
              </a:defRPr>
            </a:lvl3pPr>
            <a:lvl4pPr marL="2742264" indent="0" algn="l" defTabSz="182817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2" b="0" i="0" kern="1200">
                <a:solidFill>
                  <a:schemeClr val="tx1"/>
                </a:solidFill>
                <a:latin typeface="Lato Regular" charset="0"/>
                <a:ea typeface="Lato Regular" charset="0"/>
                <a:cs typeface="Lato Regular" charset="0"/>
              </a:defRPr>
            </a:lvl4pPr>
            <a:lvl5pPr marL="3656350" indent="0" algn="l" defTabSz="182817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2" b="0" i="0" kern="1200">
                <a:solidFill>
                  <a:schemeClr val="tx1"/>
                </a:solidFill>
                <a:latin typeface="Lato Regular" charset="0"/>
                <a:ea typeface="Lato Regular" charset="0"/>
                <a:cs typeface="Lato Regular" charset="0"/>
              </a:defRPr>
            </a:lvl5pPr>
            <a:lvl6pPr marL="5027484" indent="-457044" algn="l" defTabSz="182817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1574" indent="-457044" algn="l" defTabSz="182817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5662" indent="-457044" algn="l" defTabSz="182817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69752" indent="-457044" algn="l" defTabSz="182817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>
              <a:buFont typeface="Wingdings" panose="05000000000000000000" pitchFamily="2" charset="2"/>
              <a:buChar char="§"/>
            </a:pPr>
            <a:r>
              <a:rPr lang="en-US" sz="3600" dirty="0" smtClean="0">
                <a:latin typeface="+mn-lt"/>
              </a:rPr>
              <a:t> Previous works:</a:t>
            </a:r>
          </a:p>
          <a:p>
            <a:pPr lvl="1"/>
            <a:r>
              <a:rPr lang="fr-FR" sz="2800" dirty="0" smtClean="0">
                <a:latin typeface="+mn-lt"/>
              </a:rPr>
              <a:t>Previous works are mostly </a:t>
            </a:r>
            <a:r>
              <a:rPr lang="en-US" sz="2800" dirty="0" smtClean="0">
                <a:latin typeface="+mn-lt"/>
              </a:rPr>
              <a:t>exploited</a:t>
            </a:r>
            <a:r>
              <a:rPr lang="fr-FR" sz="2800" dirty="0" smtClean="0">
                <a:latin typeface="+mn-lt"/>
              </a:rPr>
              <a:t> RRC and NAS in Layer 3</a:t>
            </a:r>
          </a:p>
          <a:p>
            <a:pPr lvl="1"/>
            <a:r>
              <a:rPr lang="fr-FR" sz="2800" dirty="0" smtClean="0">
                <a:latin typeface="+mn-lt"/>
              </a:rPr>
              <a:t>Several jamming attacks are targeted physical layer (Layer 1)</a:t>
            </a:r>
            <a:endParaRPr lang="fr-FR" sz="3600" dirty="0" smtClean="0">
              <a:latin typeface="+mn-lt"/>
            </a:endParaRPr>
          </a:p>
          <a:p>
            <a:pPr marL="228600" indent="-228600">
              <a:buFont typeface="Wingdings" panose="05000000000000000000" pitchFamily="2" charset="2"/>
              <a:buChar char="§"/>
            </a:pPr>
            <a:r>
              <a:rPr lang="fr-FR" sz="3600" dirty="0" smtClean="0">
                <a:latin typeface="+mn-lt"/>
              </a:rPr>
              <a:t> This is the first work focused on Layer 2 </a:t>
            </a:r>
          </a:p>
          <a:p>
            <a:pPr marL="228600" indent="-228600">
              <a:buFont typeface="Wingdings" panose="05000000000000000000" pitchFamily="2" charset="2"/>
              <a:buChar char="§"/>
            </a:pPr>
            <a:r>
              <a:rPr lang="fr-FR" sz="3600" dirty="0" smtClean="0">
                <a:latin typeface="+mn-lt"/>
              </a:rPr>
              <a:t> Analysis security threats arise from the specification or implementations flaws on Layer2</a:t>
            </a:r>
          </a:p>
        </p:txBody>
      </p:sp>
    </p:spTree>
    <p:extLst>
      <p:ext uri="{BB962C8B-B14F-4D97-AF65-F5344CB8AC3E}">
        <p14:creationId xmlns:p14="http://schemas.microsoft.com/office/powerpoint/2010/main" val="1169724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24ECDE0-24A0-FF40-9E0A-F8B6FC1451E1}"/>
              </a:ext>
            </a:extLst>
          </p:cNvPr>
          <p:cNvSpPr txBox="1"/>
          <p:nvPr/>
        </p:nvSpPr>
        <p:spPr>
          <a:xfrm>
            <a:off x="756000" y="245045"/>
            <a:ext cx="784661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>
                <a:solidFill>
                  <a:srgbClr val="11429D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Related Work</a:t>
            </a:r>
            <a:endParaRPr lang="en-US" sz="6600" b="1" dirty="0">
              <a:solidFill>
                <a:srgbClr val="11429D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17" name="Espace réservé du contenu 2">
            <a:extLst>
              <a:ext uri="{FF2B5EF4-FFF2-40B4-BE49-F238E27FC236}">
                <a16:creationId xmlns:a16="http://schemas.microsoft.com/office/drawing/2014/main" id="{8C40BCA2-DDDC-4462-8CD4-EB2B137893B3}"/>
              </a:ext>
            </a:extLst>
          </p:cNvPr>
          <p:cNvSpPr txBox="1">
            <a:spLocks/>
          </p:cNvSpPr>
          <p:nvPr/>
        </p:nvSpPr>
        <p:spPr>
          <a:xfrm>
            <a:off x="817205" y="1915009"/>
            <a:ext cx="11161435" cy="404504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1828178" rtl="0" eaLnBrk="1" latinLnBrk="0" hangingPunct="1">
              <a:lnSpc>
                <a:spcPct val="90000"/>
              </a:lnSpc>
              <a:spcBef>
                <a:spcPts val="2002"/>
              </a:spcBef>
              <a:buFont typeface="Arial" panose="020B0604020202020204" pitchFamily="34" charset="0"/>
              <a:buNone/>
              <a:defRPr sz="4000" b="0" i="0" kern="1200">
                <a:solidFill>
                  <a:schemeClr val="tx1"/>
                </a:solidFill>
                <a:latin typeface="Lato Regular" charset="0"/>
                <a:ea typeface="Lato Regular" charset="0"/>
                <a:cs typeface="Lato Regular" charset="0"/>
              </a:defRPr>
            </a:lvl1pPr>
            <a:lvl2pPr marL="914088" indent="0" algn="l" defTabSz="182817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chemeClr val="tx1"/>
                </a:solidFill>
                <a:latin typeface="Lato Regular" charset="0"/>
                <a:ea typeface="Lato Regular" charset="0"/>
                <a:cs typeface="Lato Regular" charset="0"/>
              </a:defRPr>
            </a:lvl2pPr>
            <a:lvl3pPr marL="1828178" indent="0" algn="l" defTabSz="182817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Lato Regular" charset="0"/>
                <a:ea typeface="Lato Regular" charset="0"/>
                <a:cs typeface="Lato Regular" charset="0"/>
              </a:defRPr>
            </a:lvl3pPr>
            <a:lvl4pPr marL="2742264" indent="0" algn="l" defTabSz="182817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2" b="0" i="0" kern="1200">
                <a:solidFill>
                  <a:schemeClr val="tx1"/>
                </a:solidFill>
                <a:latin typeface="Lato Regular" charset="0"/>
                <a:ea typeface="Lato Regular" charset="0"/>
                <a:cs typeface="Lato Regular" charset="0"/>
              </a:defRPr>
            </a:lvl4pPr>
            <a:lvl5pPr marL="3656350" indent="0" algn="l" defTabSz="182817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2" b="0" i="0" kern="1200">
                <a:solidFill>
                  <a:schemeClr val="tx1"/>
                </a:solidFill>
                <a:latin typeface="Lato Regular" charset="0"/>
                <a:ea typeface="Lato Regular" charset="0"/>
                <a:cs typeface="Lato Regular" charset="0"/>
              </a:defRPr>
            </a:lvl5pPr>
            <a:lvl6pPr marL="5027484" indent="-457044" algn="l" defTabSz="182817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1574" indent="-457044" algn="l" defTabSz="182817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5662" indent="-457044" algn="l" defTabSz="182817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69752" indent="-457044" algn="l" defTabSz="182817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>
              <a:buFont typeface="Wingdings" panose="05000000000000000000" pitchFamily="2" charset="2"/>
              <a:buChar char="§"/>
            </a:pPr>
            <a:r>
              <a:rPr lang="fr-FR" altLang="ko-KR" sz="3200" dirty="0" smtClean="0">
                <a:latin typeface="+mn-lt"/>
              </a:rPr>
              <a:t>Mj</a:t>
            </a:r>
            <a:r>
              <a:rPr lang="fr-FR" altLang="ko-KR" sz="3200" dirty="0" smtClean="0">
                <a:latin typeface="+mn-lt"/>
                <a:cs typeface="Calibri" panose="020F0502020204030204" pitchFamily="34" charset="0"/>
              </a:rPr>
              <a:t>ø</a:t>
            </a:r>
            <a:r>
              <a:rPr lang="fr-FR" altLang="ko-KR" sz="3200" dirty="0" smtClean="0">
                <a:latin typeface="+mn-lt"/>
              </a:rPr>
              <a:t>lsnes et al. </a:t>
            </a:r>
            <a:r>
              <a:rPr lang="en-US" altLang="ko-KR" sz="3200" dirty="0" smtClean="0"/>
              <a:t>“Vulnerability of LTE to Hostile Interfaces”</a:t>
            </a:r>
            <a:endParaRPr lang="fr-FR" altLang="ko-KR" sz="3200" dirty="0" smtClean="0">
              <a:latin typeface="+mn-lt"/>
            </a:endParaRPr>
          </a:p>
          <a:p>
            <a:pPr lvl="1"/>
            <a:r>
              <a:rPr lang="fr-FR" altLang="ko-KR" sz="2800" dirty="0" smtClean="0">
                <a:latin typeface="+mn-lt"/>
              </a:rPr>
              <a:t>Build </a:t>
            </a:r>
            <a:r>
              <a:rPr lang="fr-FR" altLang="ko-KR" sz="2800" dirty="0">
                <a:latin typeface="+mn-lt"/>
              </a:rPr>
              <a:t>Fake Base Station using exisiting open-source software stacks and performed an IMSI catching </a:t>
            </a:r>
            <a:r>
              <a:rPr lang="fr-FR" altLang="ko-KR" sz="2800" dirty="0" smtClean="0">
                <a:latin typeface="+mn-lt"/>
              </a:rPr>
              <a:t>attack</a:t>
            </a:r>
            <a:endParaRPr lang="fr-FR" altLang="ko-KR" sz="2000" dirty="0">
              <a:latin typeface="+mn-lt"/>
            </a:endParaRPr>
          </a:p>
          <a:p>
            <a:pPr lvl="1"/>
            <a:r>
              <a:rPr lang="fr-FR" altLang="ko-KR" sz="2000" dirty="0">
                <a:latin typeface="+mn-lt"/>
              </a:rPr>
              <a:t>	</a:t>
            </a:r>
            <a:endParaRPr lang="en-US" altLang="ko-KR" sz="3600" dirty="0" smtClean="0">
              <a:latin typeface="+mn-lt"/>
            </a:endParaRPr>
          </a:p>
          <a:p>
            <a:pPr marL="228600" indent="-228600">
              <a:buFont typeface="Wingdings" panose="05000000000000000000" pitchFamily="2" charset="2"/>
              <a:buChar char="§"/>
            </a:pPr>
            <a:r>
              <a:rPr lang="en-US" altLang="ko-KR" sz="3200" dirty="0" smtClean="0">
                <a:latin typeface="+mn-lt"/>
              </a:rPr>
              <a:t>C. Peng et al. </a:t>
            </a:r>
            <a:r>
              <a:rPr lang="en-US" altLang="ko-KR" sz="2800" dirty="0" smtClean="0"/>
              <a:t>“Real Threats to Your Data Bills: Security Loopholes and Defenses in Mobile Data Charging”</a:t>
            </a:r>
            <a:endParaRPr lang="en-US" altLang="ko-KR" sz="2800" dirty="0" smtClean="0">
              <a:latin typeface="+mn-lt"/>
            </a:endParaRPr>
          </a:p>
          <a:p>
            <a:pPr lvl="1"/>
            <a:r>
              <a:rPr lang="en-US" altLang="ko-KR" sz="2800" dirty="0" smtClean="0">
                <a:latin typeface="+mn-lt"/>
              </a:rPr>
              <a:t>Circumvention of a provider’s billing mechanism, where the attacker sends malicious data to the network (e.g. by performing IP spoofing)</a:t>
            </a:r>
            <a:endParaRPr lang="en-US" altLang="ko-KR" sz="2800" dirty="0">
              <a:latin typeface="+mn-lt"/>
            </a:endParaRPr>
          </a:p>
          <a:p>
            <a:pPr marL="228600" indent="-228600">
              <a:buFont typeface="Wingdings" panose="05000000000000000000" pitchFamily="2" charset="2"/>
              <a:buChar char="§"/>
            </a:pPr>
            <a:endParaRPr lang="en-US" altLang="ko-KR" sz="3600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97347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7">
            <a:extLst>
              <a:ext uri="{FF2B5EF4-FFF2-40B4-BE49-F238E27FC236}">
                <a16:creationId xmlns:a16="http://schemas.microsoft.com/office/drawing/2014/main" id="{B738B7B4-9255-4B17-8A0E-E60BBEB195FA}"/>
              </a:ext>
            </a:extLst>
          </p:cNvPr>
          <p:cNvSpPr txBox="1"/>
          <p:nvPr/>
        </p:nvSpPr>
        <p:spPr>
          <a:xfrm>
            <a:off x="8191099" y="6536907"/>
            <a:ext cx="41918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Image Source</a:t>
            </a:r>
            <a:r>
              <a:rPr lang="fr-FR" dirty="0"/>
              <a:t>: https://alter-attack.net</a:t>
            </a:r>
            <a:endParaRPr lang="en-GB" dirty="0"/>
          </a:p>
        </p:txBody>
      </p:sp>
      <p:pic>
        <p:nvPicPr>
          <p:cNvPr id="1028" name="Picture 4" descr="Responsive image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536" y="3095811"/>
            <a:ext cx="5798171" cy="2229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8629422" y="5433780"/>
            <a:ext cx="24529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dirty="0"/>
              <a:t>DNS Spoofing</a:t>
            </a:r>
            <a:endParaRPr lang="ko-KR" altLang="en-US" sz="3200" dirty="0"/>
          </a:p>
        </p:txBody>
      </p:sp>
      <p:sp>
        <p:nvSpPr>
          <p:cNvPr id="12" name="TextBox 11"/>
          <p:cNvSpPr txBox="1"/>
          <p:nvPr/>
        </p:nvSpPr>
        <p:spPr>
          <a:xfrm>
            <a:off x="1959786" y="5076952"/>
            <a:ext cx="33698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dirty="0"/>
              <a:t>Man-in-the-Middle</a:t>
            </a:r>
            <a:endParaRPr lang="ko-KR" altLang="en-US" sz="3200" dirty="0"/>
          </a:p>
        </p:txBody>
      </p:sp>
      <p:grpSp>
        <p:nvGrpSpPr>
          <p:cNvPr id="17" name="그룹 16"/>
          <p:cNvGrpSpPr/>
          <p:nvPr/>
        </p:nvGrpSpPr>
        <p:grpSpPr>
          <a:xfrm>
            <a:off x="9012799" y="4509540"/>
            <a:ext cx="1380565" cy="917496"/>
            <a:chOff x="15192336" y="9946890"/>
            <a:chExt cx="2761130" cy="1834992"/>
          </a:xfrm>
        </p:grpSpPr>
        <p:sp>
          <p:nvSpPr>
            <p:cNvPr id="18" name="직사각형 17"/>
            <p:cNvSpPr/>
            <p:nvPr/>
          </p:nvSpPr>
          <p:spPr>
            <a:xfrm>
              <a:off x="15210264" y="10348335"/>
              <a:ext cx="2743200" cy="1433547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400" dirty="0">
                  <a:solidFill>
                    <a:srgbClr val="FF0000"/>
                  </a:solidFill>
                  <a:latin typeface="Lato Regular"/>
                </a:rPr>
                <a:t>Fake</a:t>
              </a:r>
              <a:endParaRPr lang="ko-KR" altLang="en-US" sz="2400" dirty="0">
                <a:solidFill>
                  <a:srgbClr val="FF0000"/>
                </a:solidFill>
                <a:latin typeface="Lato Regular"/>
              </a:endParaRPr>
            </a:p>
          </p:txBody>
        </p:sp>
        <p:sp>
          <p:nvSpPr>
            <p:cNvPr id="19" name="직사각형 18"/>
            <p:cNvSpPr/>
            <p:nvPr/>
          </p:nvSpPr>
          <p:spPr>
            <a:xfrm>
              <a:off x="15192336" y="9946890"/>
              <a:ext cx="2761130" cy="401445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/>
            </a:p>
          </p:txBody>
        </p:sp>
      </p:grpSp>
      <p:grpSp>
        <p:nvGrpSpPr>
          <p:cNvPr id="2" name="그룹 1"/>
          <p:cNvGrpSpPr/>
          <p:nvPr/>
        </p:nvGrpSpPr>
        <p:grpSpPr>
          <a:xfrm>
            <a:off x="9021764" y="2983498"/>
            <a:ext cx="1380567" cy="903104"/>
            <a:chOff x="18022418" y="5325497"/>
            <a:chExt cx="2761134" cy="1806208"/>
          </a:xfrm>
        </p:grpSpPr>
        <p:sp>
          <p:nvSpPr>
            <p:cNvPr id="23" name="직사각형 22"/>
            <p:cNvSpPr/>
            <p:nvPr/>
          </p:nvSpPr>
          <p:spPr>
            <a:xfrm>
              <a:off x="18040352" y="5698158"/>
              <a:ext cx="2743200" cy="1433547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400" dirty="0">
                  <a:solidFill>
                    <a:srgbClr val="92D050"/>
                  </a:solidFill>
                  <a:latin typeface="Lato Regular"/>
                </a:rPr>
                <a:t>WWW</a:t>
              </a:r>
              <a:endParaRPr lang="ko-KR" altLang="en-US" sz="2400" dirty="0">
                <a:solidFill>
                  <a:srgbClr val="92D050"/>
                </a:solidFill>
                <a:latin typeface="Lato Regular"/>
              </a:endParaRPr>
            </a:p>
          </p:txBody>
        </p:sp>
        <p:sp>
          <p:nvSpPr>
            <p:cNvPr id="24" name="직사각형 23"/>
            <p:cNvSpPr/>
            <p:nvPr/>
          </p:nvSpPr>
          <p:spPr>
            <a:xfrm>
              <a:off x="18022418" y="5325497"/>
              <a:ext cx="2761133" cy="372661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/>
            </a:p>
          </p:txBody>
        </p:sp>
      </p:grpSp>
      <p:cxnSp>
        <p:nvCxnSpPr>
          <p:cNvPr id="35" name="직선 연결선 34"/>
          <p:cNvCxnSpPr/>
          <p:nvPr/>
        </p:nvCxnSpPr>
        <p:spPr>
          <a:xfrm>
            <a:off x="6690884" y="4419895"/>
            <a:ext cx="2330882" cy="595889"/>
          </a:xfrm>
          <a:prstGeom prst="line">
            <a:avLst/>
          </a:prstGeom>
          <a:ln w="57150">
            <a:solidFill>
              <a:srgbClr val="FFC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직선 연결선 37"/>
          <p:cNvCxnSpPr/>
          <p:nvPr/>
        </p:nvCxnSpPr>
        <p:spPr>
          <a:xfrm flipV="1">
            <a:off x="6690884" y="3457001"/>
            <a:ext cx="2330882" cy="748147"/>
          </a:xfrm>
          <a:prstGeom prst="line">
            <a:avLst/>
          </a:prstGeom>
          <a:ln w="57150">
            <a:solidFill>
              <a:srgbClr val="FFC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구름 모양 설명선 48"/>
          <p:cNvSpPr/>
          <p:nvPr/>
        </p:nvSpPr>
        <p:spPr>
          <a:xfrm>
            <a:off x="3227313" y="1304927"/>
            <a:ext cx="3577748" cy="1734078"/>
          </a:xfrm>
          <a:prstGeom prst="cloudCallout">
            <a:avLst>
              <a:gd name="adj1" fmla="val -54000"/>
              <a:gd name="adj2" fmla="val 71859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dirty="0"/>
              <a:t>Plaintext</a:t>
            </a:r>
          </a:p>
          <a:p>
            <a:pPr algn="ctr"/>
            <a:r>
              <a:rPr lang="en-US" altLang="ko-KR" sz="3200" dirty="0"/>
              <a:t>Modification</a:t>
            </a:r>
            <a:endParaRPr lang="ko-KR" altLang="en-US" sz="32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24ECDE0-24A0-FF40-9E0A-F8B6FC1451E1}"/>
              </a:ext>
            </a:extLst>
          </p:cNvPr>
          <p:cNvSpPr txBox="1"/>
          <p:nvPr/>
        </p:nvSpPr>
        <p:spPr>
          <a:xfrm>
            <a:off x="756000" y="143445"/>
            <a:ext cx="116360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 smtClean="0">
                <a:solidFill>
                  <a:srgbClr val="11429D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aLTEr</a:t>
            </a:r>
            <a:r>
              <a:rPr lang="en-US" sz="6600" b="1" dirty="0" smtClean="0">
                <a:solidFill>
                  <a:srgbClr val="11429D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 Attack</a:t>
            </a:r>
            <a:endParaRPr lang="en-US" sz="6600" b="1" dirty="0">
              <a:solidFill>
                <a:srgbClr val="11429D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8348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8C40BCA2-DDDC-4462-8CD4-EB2B137893B3}"/>
              </a:ext>
            </a:extLst>
          </p:cNvPr>
          <p:cNvSpPr txBox="1">
            <a:spLocks/>
          </p:cNvSpPr>
          <p:nvPr/>
        </p:nvSpPr>
        <p:spPr>
          <a:xfrm>
            <a:off x="817205" y="1915009"/>
            <a:ext cx="11161435" cy="404504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1828178" rtl="0" eaLnBrk="1" latinLnBrk="0" hangingPunct="1">
              <a:lnSpc>
                <a:spcPct val="90000"/>
              </a:lnSpc>
              <a:spcBef>
                <a:spcPts val="2002"/>
              </a:spcBef>
              <a:buFont typeface="Arial" panose="020B0604020202020204" pitchFamily="34" charset="0"/>
              <a:buNone/>
              <a:defRPr sz="4000" b="0" i="0" kern="1200">
                <a:solidFill>
                  <a:schemeClr val="tx1"/>
                </a:solidFill>
                <a:latin typeface="Lato Regular" charset="0"/>
                <a:ea typeface="Lato Regular" charset="0"/>
                <a:cs typeface="Lato Regular" charset="0"/>
              </a:defRPr>
            </a:lvl1pPr>
            <a:lvl2pPr marL="914088" indent="0" algn="l" defTabSz="182817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chemeClr val="tx1"/>
                </a:solidFill>
                <a:latin typeface="Lato Regular" charset="0"/>
                <a:ea typeface="Lato Regular" charset="0"/>
                <a:cs typeface="Lato Regular" charset="0"/>
              </a:defRPr>
            </a:lvl2pPr>
            <a:lvl3pPr marL="1828178" indent="0" algn="l" defTabSz="182817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Lato Regular" charset="0"/>
                <a:ea typeface="Lato Regular" charset="0"/>
                <a:cs typeface="Lato Regular" charset="0"/>
              </a:defRPr>
            </a:lvl3pPr>
            <a:lvl4pPr marL="2742264" indent="0" algn="l" defTabSz="182817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2" b="0" i="0" kern="1200">
                <a:solidFill>
                  <a:schemeClr val="tx1"/>
                </a:solidFill>
                <a:latin typeface="Lato Regular" charset="0"/>
                <a:ea typeface="Lato Regular" charset="0"/>
                <a:cs typeface="Lato Regular" charset="0"/>
              </a:defRPr>
            </a:lvl4pPr>
            <a:lvl5pPr marL="3656350" indent="0" algn="l" defTabSz="182817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2" b="0" i="0" kern="1200">
                <a:solidFill>
                  <a:schemeClr val="tx1"/>
                </a:solidFill>
                <a:latin typeface="Lato Regular" charset="0"/>
                <a:ea typeface="Lato Regular" charset="0"/>
                <a:cs typeface="Lato Regular" charset="0"/>
              </a:defRPr>
            </a:lvl5pPr>
            <a:lvl6pPr marL="5027484" indent="-457044" algn="l" defTabSz="182817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1574" indent="-457044" algn="l" defTabSz="182817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5662" indent="-457044" algn="l" defTabSz="182817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69752" indent="-457044" algn="l" defTabSz="182817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>
              <a:buFont typeface="Wingdings" panose="05000000000000000000" pitchFamily="2" charset="2"/>
              <a:buChar char="§"/>
            </a:pPr>
            <a:r>
              <a:rPr lang="en-US" altLang="ko-KR" sz="3600" dirty="0" smtClean="0">
                <a:latin typeface="+mn-lt"/>
              </a:rPr>
              <a:t> Send </a:t>
            </a:r>
            <a:r>
              <a:rPr lang="en-US" altLang="ko-KR" sz="3600" dirty="0">
                <a:latin typeface="+mn-lt"/>
              </a:rPr>
              <a:t>signals to both the network and the device</a:t>
            </a:r>
          </a:p>
          <a:p>
            <a:pPr lvl="1"/>
            <a:r>
              <a:rPr lang="en-US" altLang="ko-KR" sz="2800" dirty="0">
                <a:latin typeface="+mn-lt"/>
              </a:rPr>
              <a:t>UE perceives the adversary as usual cellular network provider</a:t>
            </a:r>
          </a:p>
          <a:p>
            <a:pPr lvl="1"/>
            <a:r>
              <a:rPr lang="en-US" altLang="ko-KR" sz="2800" dirty="0">
                <a:latin typeface="+mn-lt"/>
              </a:rPr>
              <a:t>Cellular network perceives the adversary as the UE</a:t>
            </a:r>
          </a:p>
          <a:p>
            <a:pPr marL="228600" indent="-228600">
              <a:buFont typeface="Wingdings" panose="05000000000000000000" pitchFamily="2" charset="2"/>
              <a:buChar char="§"/>
            </a:pPr>
            <a:r>
              <a:rPr lang="en-US" altLang="ko-KR" sz="3600" dirty="0" smtClean="0">
                <a:latin typeface="+mn-lt"/>
              </a:rPr>
              <a:t> Eavesdrop packets</a:t>
            </a:r>
            <a:endParaRPr lang="en-US" altLang="ko-KR" sz="3600" dirty="0">
              <a:latin typeface="+mn-lt"/>
            </a:endParaRPr>
          </a:p>
          <a:p>
            <a:pPr marL="228600" indent="-228600">
              <a:buFont typeface="Wingdings" panose="05000000000000000000" pitchFamily="2" charset="2"/>
              <a:buChar char="§"/>
            </a:pPr>
            <a:endParaRPr lang="en-US" altLang="ko-KR" sz="3600" dirty="0" smtClean="0">
              <a:latin typeface="+mn-lt"/>
            </a:endParaRPr>
          </a:p>
        </p:txBody>
      </p:sp>
      <p:pic>
        <p:nvPicPr>
          <p:cNvPr id="8" name="Image 6">
            <a:extLst>
              <a:ext uri="{FF2B5EF4-FFF2-40B4-BE49-F238E27FC236}">
                <a16:creationId xmlns:a16="http://schemas.microsoft.com/office/drawing/2014/main" id="{15F1C25B-8E49-4A9D-B41D-CEC319EDD7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2677" y="4421853"/>
            <a:ext cx="5806966" cy="187764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24ECDE0-24A0-FF40-9E0A-F8B6FC1451E1}"/>
              </a:ext>
            </a:extLst>
          </p:cNvPr>
          <p:cNvSpPr txBox="1"/>
          <p:nvPr/>
        </p:nvSpPr>
        <p:spPr>
          <a:xfrm>
            <a:off x="756000" y="143445"/>
            <a:ext cx="116360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>
                <a:solidFill>
                  <a:srgbClr val="11429D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Man-in-the-Middle</a:t>
            </a:r>
            <a:endParaRPr lang="en-US" sz="6600" b="1" dirty="0">
              <a:solidFill>
                <a:srgbClr val="11429D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7" name="ZoneTexte 7">
            <a:extLst>
              <a:ext uri="{FF2B5EF4-FFF2-40B4-BE49-F238E27FC236}">
                <a16:creationId xmlns:a16="http://schemas.microsoft.com/office/drawing/2014/main" id="{B738B7B4-9255-4B17-8A0E-E60BBEB195FA}"/>
              </a:ext>
            </a:extLst>
          </p:cNvPr>
          <p:cNvSpPr txBox="1"/>
          <p:nvPr/>
        </p:nvSpPr>
        <p:spPr>
          <a:xfrm>
            <a:off x="8191099" y="6536907"/>
            <a:ext cx="41918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Image Source</a:t>
            </a:r>
            <a:r>
              <a:rPr lang="fr-FR" dirty="0"/>
              <a:t>: https://alter-attack.net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35273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du contenu 4">
            <a:extLst>
              <a:ext uri="{FF2B5EF4-FFF2-40B4-BE49-F238E27FC236}">
                <a16:creationId xmlns:a16="http://schemas.microsoft.com/office/drawing/2014/main" id="{C3C11901-1BF1-42C1-BD77-0426ABDEB5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7329" y="1786438"/>
            <a:ext cx="9375973" cy="435059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24ECDE0-24A0-FF40-9E0A-F8B6FC1451E1}"/>
              </a:ext>
            </a:extLst>
          </p:cNvPr>
          <p:cNvSpPr txBox="1"/>
          <p:nvPr/>
        </p:nvSpPr>
        <p:spPr>
          <a:xfrm>
            <a:off x="756000" y="143445"/>
            <a:ext cx="116360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>
                <a:solidFill>
                  <a:srgbClr val="11429D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Experiment Setup</a:t>
            </a:r>
            <a:endParaRPr lang="en-US" sz="6600" b="1" dirty="0">
              <a:solidFill>
                <a:srgbClr val="11429D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2795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8C40BCA2-DDDC-4462-8CD4-EB2B137893B3}"/>
              </a:ext>
            </a:extLst>
          </p:cNvPr>
          <p:cNvSpPr txBox="1">
            <a:spLocks/>
          </p:cNvSpPr>
          <p:nvPr/>
        </p:nvSpPr>
        <p:spPr>
          <a:xfrm>
            <a:off x="817205" y="1915009"/>
            <a:ext cx="10358795" cy="404504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1828178" rtl="0" eaLnBrk="1" latinLnBrk="0" hangingPunct="1">
              <a:lnSpc>
                <a:spcPct val="90000"/>
              </a:lnSpc>
              <a:spcBef>
                <a:spcPts val="2002"/>
              </a:spcBef>
              <a:buFont typeface="Arial" panose="020B0604020202020204" pitchFamily="34" charset="0"/>
              <a:buNone/>
              <a:defRPr sz="4000" b="0" i="0" kern="1200">
                <a:solidFill>
                  <a:schemeClr val="tx1"/>
                </a:solidFill>
                <a:latin typeface="Lato Regular" charset="0"/>
                <a:ea typeface="Lato Regular" charset="0"/>
                <a:cs typeface="Lato Regular" charset="0"/>
              </a:defRPr>
            </a:lvl1pPr>
            <a:lvl2pPr marL="914088" indent="0" algn="l" defTabSz="182817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chemeClr val="tx1"/>
                </a:solidFill>
                <a:latin typeface="Lato Regular" charset="0"/>
                <a:ea typeface="Lato Regular" charset="0"/>
                <a:cs typeface="Lato Regular" charset="0"/>
              </a:defRPr>
            </a:lvl2pPr>
            <a:lvl3pPr marL="1828178" indent="0" algn="l" defTabSz="182817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Lato Regular" charset="0"/>
                <a:ea typeface="Lato Regular" charset="0"/>
                <a:cs typeface="Lato Regular" charset="0"/>
              </a:defRPr>
            </a:lvl3pPr>
            <a:lvl4pPr marL="2742264" indent="0" algn="l" defTabSz="182817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2" b="0" i="0" kern="1200">
                <a:solidFill>
                  <a:schemeClr val="tx1"/>
                </a:solidFill>
                <a:latin typeface="Lato Regular" charset="0"/>
                <a:ea typeface="Lato Regular" charset="0"/>
                <a:cs typeface="Lato Regular" charset="0"/>
              </a:defRPr>
            </a:lvl4pPr>
            <a:lvl5pPr marL="3656350" indent="0" algn="l" defTabSz="182817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2" b="0" i="0" kern="1200">
                <a:solidFill>
                  <a:schemeClr val="tx1"/>
                </a:solidFill>
                <a:latin typeface="Lato Regular" charset="0"/>
                <a:ea typeface="Lato Regular" charset="0"/>
                <a:cs typeface="Lato Regular" charset="0"/>
              </a:defRPr>
            </a:lvl5pPr>
            <a:lvl6pPr marL="5027484" indent="-457044" algn="l" defTabSz="182817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1574" indent="-457044" algn="l" defTabSz="182817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5662" indent="-457044" algn="l" defTabSz="182817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69752" indent="-457044" algn="l" defTabSz="182817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>
              <a:buFont typeface="Wingdings" panose="05000000000000000000" pitchFamily="2" charset="2"/>
              <a:buChar char="§"/>
            </a:pPr>
            <a:r>
              <a:rPr lang="en-US" altLang="ko-KR" sz="3200" dirty="0" smtClean="0">
                <a:latin typeface="+mn-lt"/>
              </a:rPr>
              <a:t> PDCP </a:t>
            </a:r>
            <a:r>
              <a:rPr lang="en-US" altLang="ko-KR" sz="3200" dirty="0">
                <a:latin typeface="+mn-lt"/>
              </a:rPr>
              <a:t>encrypts the complete IP </a:t>
            </a:r>
            <a:r>
              <a:rPr lang="en-US" altLang="ko-KR" sz="3200" dirty="0" smtClean="0">
                <a:latin typeface="+mn-lt"/>
              </a:rPr>
              <a:t>packet</a:t>
            </a:r>
            <a:endParaRPr lang="en-US" altLang="ko-KR" sz="3200" dirty="0">
              <a:latin typeface="+mn-lt"/>
            </a:endParaRPr>
          </a:p>
          <a:p>
            <a:pPr marL="228600" indent="-228600">
              <a:buFont typeface="Wingdings" panose="05000000000000000000" pitchFamily="2" charset="2"/>
              <a:buChar char="§"/>
            </a:pPr>
            <a:r>
              <a:rPr lang="en-US" altLang="ko-KR" sz="3200" dirty="0" smtClean="0">
                <a:latin typeface="+mn-lt"/>
              </a:rPr>
              <a:t> User </a:t>
            </a:r>
            <a:r>
              <a:rPr lang="en-US" altLang="ko-KR" sz="3200" dirty="0">
                <a:latin typeface="+mn-lt"/>
              </a:rPr>
              <a:t>data is encrypted in counter mode (AES-CTR) but not integrity </a:t>
            </a:r>
            <a:r>
              <a:rPr lang="en-US" altLang="ko-KR" sz="3200" dirty="0" smtClean="0">
                <a:latin typeface="+mn-lt"/>
              </a:rPr>
              <a:t>protected</a:t>
            </a:r>
            <a:endParaRPr lang="en-US" altLang="ko-KR" sz="3200" dirty="0">
              <a:latin typeface="+mn-lt"/>
            </a:endParaRPr>
          </a:p>
          <a:p>
            <a:pPr marL="228600" indent="-228600">
              <a:buFont typeface="Wingdings" panose="05000000000000000000" pitchFamily="2" charset="2"/>
              <a:buChar char="§"/>
            </a:pPr>
            <a:r>
              <a:rPr lang="en-US" altLang="ko-KR" sz="3200" dirty="0" smtClean="0">
                <a:latin typeface="+mn-lt"/>
              </a:rPr>
              <a:t> If </a:t>
            </a:r>
            <a:r>
              <a:rPr lang="en-US" altLang="ko-KR" sz="3200" dirty="0">
                <a:latin typeface="+mn-lt"/>
              </a:rPr>
              <a:t>we know plaintext message, we can easily manipulated plaintext with </a:t>
            </a:r>
            <a:r>
              <a:rPr lang="en-US" altLang="ko-KR" sz="3200" dirty="0" smtClean="0">
                <a:latin typeface="+mn-lt"/>
              </a:rPr>
              <a:t>mask</a:t>
            </a:r>
            <a:endParaRPr lang="en-US" altLang="ko-KR" sz="3200" dirty="0">
              <a:latin typeface="+mn-lt"/>
            </a:endParaRPr>
          </a:p>
          <a:p>
            <a:pPr marL="228600" indent="-228600">
              <a:buFont typeface="Wingdings" panose="05000000000000000000" pitchFamily="2" charset="2"/>
              <a:buChar char="§"/>
            </a:pPr>
            <a:r>
              <a:rPr lang="en-US" altLang="ko-KR" sz="3200" dirty="0" smtClean="0">
                <a:latin typeface="+mn-lt"/>
              </a:rPr>
              <a:t> Manipulation </a:t>
            </a:r>
            <a:r>
              <a:rPr lang="en-US" altLang="ko-KR" sz="3200" dirty="0">
                <a:latin typeface="+mn-lt"/>
              </a:rPr>
              <a:t>is hard to detect, because user data is not integrity </a:t>
            </a:r>
            <a:r>
              <a:rPr lang="en-US" altLang="ko-KR" sz="3200" dirty="0" smtClean="0">
                <a:latin typeface="+mn-lt"/>
              </a:rPr>
              <a:t>protected</a:t>
            </a:r>
            <a:endParaRPr lang="en-US" altLang="ko-KR" sz="3200" dirty="0">
              <a:latin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4ECDE0-24A0-FF40-9E0A-F8B6FC1451E1}"/>
              </a:ext>
            </a:extLst>
          </p:cNvPr>
          <p:cNvSpPr txBox="1"/>
          <p:nvPr/>
        </p:nvSpPr>
        <p:spPr>
          <a:xfrm>
            <a:off x="756000" y="143444"/>
            <a:ext cx="11678115" cy="1116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>
                <a:solidFill>
                  <a:srgbClr val="11429D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Known-Plaintext Modification</a:t>
            </a:r>
            <a:endParaRPr lang="en-US" sz="6600" b="1" dirty="0">
              <a:solidFill>
                <a:srgbClr val="11429D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2571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24ECDE0-24A0-FF40-9E0A-F8B6FC1451E1}"/>
              </a:ext>
            </a:extLst>
          </p:cNvPr>
          <p:cNvSpPr txBox="1"/>
          <p:nvPr/>
        </p:nvSpPr>
        <p:spPr>
          <a:xfrm>
            <a:off x="756000" y="143444"/>
            <a:ext cx="11678115" cy="1116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>
                <a:solidFill>
                  <a:srgbClr val="11429D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AES-CTR</a:t>
            </a:r>
            <a:endParaRPr lang="en-US" sz="6600" b="1" dirty="0">
              <a:solidFill>
                <a:srgbClr val="11429D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pic>
        <p:nvPicPr>
          <p:cNvPr id="1026" name="Picture 2" descr="CTR encryption 2.sv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296" y="1761896"/>
            <a:ext cx="11842203" cy="4768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3472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24ECDE0-24A0-FF40-9E0A-F8B6FC1451E1}"/>
              </a:ext>
            </a:extLst>
          </p:cNvPr>
          <p:cNvSpPr txBox="1"/>
          <p:nvPr/>
        </p:nvSpPr>
        <p:spPr>
          <a:xfrm>
            <a:off x="756000" y="143444"/>
            <a:ext cx="11678115" cy="1116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>
                <a:solidFill>
                  <a:srgbClr val="11429D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Mask</a:t>
            </a:r>
            <a:endParaRPr lang="en-US" sz="6600" b="1" dirty="0">
              <a:solidFill>
                <a:srgbClr val="11429D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9" name="Rectangle : coins arrondis 3">
            <a:extLst>
              <a:ext uri="{FF2B5EF4-FFF2-40B4-BE49-F238E27FC236}">
                <a16:creationId xmlns:a16="http://schemas.microsoft.com/office/drawing/2014/main" id="{2BFA557E-1F39-429D-B013-3D741BC8A97D}"/>
              </a:ext>
            </a:extLst>
          </p:cNvPr>
          <p:cNvSpPr/>
          <p:nvPr/>
        </p:nvSpPr>
        <p:spPr>
          <a:xfrm>
            <a:off x="1880791" y="1744450"/>
            <a:ext cx="8430418" cy="785426"/>
          </a:xfrm>
          <a:prstGeom prst="roundRect">
            <a:avLst/>
          </a:prstGeom>
          <a:solidFill>
            <a:srgbClr val="11429D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dirty="0"/>
              <a:t>Mask =  Plaintext </a:t>
            </a:r>
            <a:r>
              <a:rPr lang="en-US" altLang="ko-KR" sz="3600" dirty="0">
                <a:sym typeface="Symbol" panose="05050102010706020507" pitchFamily="18" charset="2"/>
              </a:rPr>
              <a:t> </a:t>
            </a:r>
            <a:r>
              <a:rPr lang="en-US" altLang="ko-KR" sz="3600" dirty="0"/>
              <a:t>Manipulated </a:t>
            </a:r>
            <a:r>
              <a:rPr lang="en-US" altLang="ko-KR" sz="3600" dirty="0" smtClean="0"/>
              <a:t>text</a:t>
            </a:r>
            <a:endParaRPr lang="ko-KR" altLang="en-US" sz="3600" dirty="0"/>
          </a:p>
        </p:txBody>
      </p:sp>
      <p:pic>
        <p:nvPicPr>
          <p:cNvPr id="6" name="Image 4">
            <a:extLst>
              <a:ext uri="{FF2B5EF4-FFF2-40B4-BE49-F238E27FC236}">
                <a16:creationId xmlns:a16="http://schemas.microsoft.com/office/drawing/2014/main" id="{1EEEB3F9-781C-49E1-B736-0AE0E95F50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7931" y="3778052"/>
            <a:ext cx="1657350" cy="266700"/>
          </a:xfrm>
          <a:prstGeom prst="rect">
            <a:avLst/>
          </a:prstGeom>
        </p:spPr>
      </p:pic>
      <p:pic>
        <p:nvPicPr>
          <p:cNvPr id="8" name="Image 5">
            <a:extLst>
              <a:ext uri="{FF2B5EF4-FFF2-40B4-BE49-F238E27FC236}">
                <a16:creationId xmlns:a16="http://schemas.microsoft.com/office/drawing/2014/main" id="{2DCABC5E-03D2-4494-9126-F4870A2B47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1096" y="3792339"/>
            <a:ext cx="1543050" cy="238125"/>
          </a:xfrm>
          <a:prstGeom prst="rect">
            <a:avLst/>
          </a:prstGeom>
        </p:spPr>
      </p:pic>
      <p:pic>
        <p:nvPicPr>
          <p:cNvPr id="10" name="Image 6">
            <a:extLst>
              <a:ext uri="{FF2B5EF4-FFF2-40B4-BE49-F238E27FC236}">
                <a16:creationId xmlns:a16="http://schemas.microsoft.com/office/drawing/2014/main" id="{BFFD3A9D-F579-4521-A61E-66A76D1473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0296" y="4367808"/>
            <a:ext cx="5343525" cy="266700"/>
          </a:xfrm>
          <a:prstGeom prst="rect">
            <a:avLst/>
          </a:prstGeom>
        </p:spPr>
      </p:pic>
      <p:pic>
        <p:nvPicPr>
          <p:cNvPr id="11" name="Image 7">
            <a:extLst>
              <a:ext uri="{FF2B5EF4-FFF2-40B4-BE49-F238E27FC236}">
                <a16:creationId xmlns:a16="http://schemas.microsoft.com/office/drawing/2014/main" id="{C4E38F43-4CAF-4D06-ABBD-61372E5822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29332" y="5331817"/>
            <a:ext cx="5505450" cy="323850"/>
          </a:xfrm>
          <a:prstGeom prst="rect">
            <a:avLst/>
          </a:prstGeom>
        </p:spPr>
      </p:pic>
      <p:pic>
        <p:nvPicPr>
          <p:cNvPr id="12" name="Image 8">
            <a:extLst>
              <a:ext uri="{FF2B5EF4-FFF2-40B4-BE49-F238E27FC236}">
                <a16:creationId xmlns:a16="http://schemas.microsoft.com/office/drawing/2014/main" id="{2A572B27-1094-434F-BA94-777599DB55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62795" y="4809927"/>
            <a:ext cx="3438525" cy="32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641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9360" y="612649"/>
            <a:ext cx="7653281" cy="5408318"/>
          </a:xfrm>
          <a:prstGeom prst="rect">
            <a:avLst/>
          </a:prstGeom>
        </p:spPr>
      </p:pic>
      <p:sp>
        <p:nvSpPr>
          <p:cNvPr id="2" name="구름 모양 설명선 1"/>
          <p:cNvSpPr/>
          <p:nvPr/>
        </p:nvSpPr>
        <p:spPr>
          <a:xfrm flipH="1">
            <a:off x="186484" y="301752"/>
            <a:ext cx="2086302" cy="1086561"/>
          </a:xfrm>
          <a:prstGeom prst="cloudCallout">
            <a:avLst>
              <a:gd name="adj1" fmla="val -75830"/>
              <a:gd name="adj2" fmla="val 34650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dirty="0"/>
              <a:t>Known</a:t>
            </a:r>
            <a:endParaRPr lang="ko-KR" altLang="en-US" sz="3200" dirty="0"/>
          </a:p>
        </p:txBody>
      </p:sp>
    </p:spTree>
    <p:extLst>
      <p:ext uri="{BB962C8B-B14F-4D97-AF65-F5344CB8AC3E}">
        <p14:creationId xmlns:p14="http://schemas.microsoft.com/office/powerpoint/2010/main" val="1735936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8C40BCA2-DDDC-4462-8CD4-EB2B137893B3}"/>
              </a:ext>
            </a:extLst>
          </p:cNvPr>
          <p:cNvSpPr txBox="1">
            <a:spLocks/>
          </p:cNvSpPr>
          <p:nvPr/>
        </p:nvSpPr>
        <p:spPr>
          <a:xfrm>
            <a:off x="904897" y="4594201"/>
            <a:ext cx="10358795" cy="20169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1828178" rtl="0" eaLnBrk="1" latinLnBrk="0" hangingPunct="1">
              <a:lnSpc>
                <a:spcPct val="90000"/>
              </a:lnSpc>
              <a:spcBef>
                <a:spcPts val="2002"/>
              </a:spcBef>
              <a:buFont typeface="Arial" panose="020B0604020202020204" pitchFamily="34" charset="0"/>
              <a:buNone/>
              <a:defRPr sz="4000" b="0" i="0" kern="1200">
                <a:solidFill>
                  <a:schemeClr val="tx1"/>
                </a:solidFill>
                <a:latin typeface="Lato Regular" charset="0"/>
                <a:ea typeface="Lato Regular" charset="0"/>
                <a:cs typeface="Lato Regular" charset="0"/>
              </a:defRPr>
            </a:lvl1pPr>
            <a:lvl2pPr marL="914088" indent="0" algn="l" defTabSz="182817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chemeClr val="tx1"/>
                </a:solidFill>
                <a:latin typeface="Lato Regular" charset="0"/>
                <a:ea typeface="Lato Regular" charset="0"/>
                <a:cs typeface="Lato Regular" charset="0"/>
              </a:defRPr>
            </a:lvl2pPr>
            <a:lvl3pPr marL="1828178" indent="0" algn="l" defTabSz="182817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Lato Regular" charset="0"/>
                <a:ea typeface="Lato Regular" charset="0"/>
                <a:cs typeface="Lato Regular" charset="0"/>
              </a:defRPr>
            </a:lvl3pPr>
            <a:lvl4pPr marL="2742264" indent="0" algn="l" defTabSz="182817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2" b="0" i="0" kern="1200">
                <a:solidFill>
                  <a:schemeClr val="tx1"/>
                </a:solidFill>
                <a:latin typeface="Lato Regular" charset="0"/>
                <a:ea typeface="Lato Regular" charset="0"/>
                <a:cs typeface="Lato Regular" charset="0"/>
              </a:defRPr>
            </a:lvl4pPr>
            <a:lvl5pPr marL="3656350" indent="0" algn="l" defTabSz="182817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2" b="0" i="0" kern="1200">
                <a:solidFill>
                  <a:schemeClr val="tx1"/>
                </a:solidFill>
                <a:latin typeface="Lato Regular" charset="0"/>
                <a:ea typeface="Lato Regular" charset="0"/>
                <a:cs typeface="Lato Regular" charset="0"/>
              </a:defRPr>
            </a:lvl5pPr>
            <a:lvl6pPr marL="5027484" indent="-457044" algn="l" defTabSz="182817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1574" indent="-457044" algn="l" defTabSz="182817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5662" indent="-457044" algn="l" defTabSz="182817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69752" indent="-457044" algn="l" defTabSz="182817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>
              <a:buFont typeface="Wingdings" panose="05000000000000000000" pitchFamily="2" charset="2"/>
              <a:buChar char="§"/>
            </a:pPr>
            <a:r>
              <a:rPr lang="en-US" altLang="ko-KR" sz="3200" dirty="0">
                <a:latin typeface="+mn-lt"/>
              </a:rPr>
              <a:t>DNS packets are identifiable by the length</a:t>
            </a:r>
          </a:p>
          <a:p>
            <a:pPr marL="228600" indent="-228600">
              <a:buFont typeface="Wingdings" panose="05000000000000000000" pitchFamily="2" charset="2"/>
              <a:buChar char="§"/>
            </a:pPr>
            <a:r>
              <a:rPr lang="en-US" altLang="ko-KR" sz="3200" dirty="0" smtClean="0">
                <a:latin typeface="+mn-lt"/>
              </a:rPr>
              <a:t>Known </a:t>
            </a:r>
            <a:r>
              <a:rPr lang="en-US" altLang="ko-KR" sz="3200" dirty="0">
                <a:latin typeface="+mn-lt"/>
              </a:rPr>
              <a:t>plaintext : Default DNS server</a:t>
            </a:r>
          </a:p>
          <a:p>
            <a:pPr marL="228600" indent="-228600">
              <a:buFont typeface="Wingdings" panose="05000000000000000000" pitchFamily="2" charset="2"/>
              <a:buChar char="§"/>
            </a:pPr>
            <a:r>
              <a:rPr lang="en-US" altLang="ko-KR" sz="3200" dirty="0">
                <a:latin typeface="+mn-lt"/>
              </a:rPr>
              <a:t>Manipulated text : Malicious DNS </a:t>
            </a:r>
            <a:r>
              <a:rPr lang="en-US" altLang="ko-KR" sz="3200" dirty="0" smtClean="0">
                <a:latin typeface="+mn-lt"/>
              </a:rPr>
              <a:t>server</a:t>
            </a:r>
            <a:endParaRPr lang="en-US" altLang="ko-KR" sz="3200" dirty="0">
              <a:latin typeface="+mn-lt"/>
            </a:endParaRPr>
          </a:p>
        </p:txBody>
      </p:sp>
      <p:pic>
        <p:nvPicPr>
          <p:cNvPr id="3" name="Image 3">
            <a:extLst>
              <a:ext uri="{FF2B5EF4-FFF2-40B4-BE49-F238E27FC236}">
                <a16:creationId xmlns:a16="http://schemas.microsoft.com/office/drawing/2014/main" id="{BF93F1FB-93C8-4EBE-9415-DE8E17408F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6021" y="1497124"/>
            <a:ext cx="5889754" cy="282798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24ECDE0-24A0-FF40-9E0A-F8B6FC1451E1}"/>
              </a:ext>
            </a:extLst>
          </p:cNvPr>
          <p:cNvSpPr txBox="1"/>
          <p:nvPr/>
        </p:nvSpPr>
        <p:spPr>
          <a:xfrm>
            <a:off x="756000" y="143445"/>
            <a:ext cx="116360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>
                <a:solidFill>
                  <a:srgbClr val="11429D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DNS Spoofing</a:t>
            </a:r>
            <a:endParaRPr lang="en-US" sz="6600" b="1" dirty="0">
              <a:solidFill>
                <a:srgbClr val="11429D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7073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Espace réservé du contenu 4" descr="Une image contenant texte, carte&#10;&#10;Description générée avec un niveau de confiance très élevé">
            <a:extLst>
              <a:ext uri="{FF2B5EF4-FFF2-40B4-BE49-F238E27FC236}">
                <a16:creationId xmlns:a16="http://schemas.microsoft.com/office/drawing/2014/main" id="{4FEFE9E2-E147-4F94-B999-AC808792B5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1370" y="1767155"/>
            <a:ext cx="12421649" cy="405258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24ECDE0-24A0-FF40-9E0A-F8B6FC1451E1}"/>
              </a:ext>
            </a:extLst>
          </p:cNvPr>
          <p:cNvSpPr txBox="1"/>
          <p:nvPr/>
        </p:nvSpPr>
        <p:spPr>
          <a:xfrm>
            <a:off x="756000" y="143445"/>
            <a:ext cx="116360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>
                <a:solidFill>
                  <a:srgbClr val="11429D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Attack Procedure</a:t>
            </a:r>
            <a:endParaRPr lang="en-US" sz="6600" b="1" dirty="0">
              <a:solidFill>
                <a:srgbClr val="11429D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6314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F24ECDE0-24A0-FF40-9E0A-F8B6FC1451E1}"/>
              </a:ext>
            </a:extLst>
          </p:cNvPr>
          <p:cNvSpPr txBox="1"/>
          <p:nvPr/>
        </p:nvSpPr>
        <p:spPr>
          <a:xfrm>
            <a:off x="756000" y="245045"/>
            <a:ext cx="784661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11429D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LTE </a:t>
            </a:r>
            <a:r>
              <a:rPr lang="en-US" sz="6600" b="1" dirty="0" smtClean="0">
                <a:solidFill>
                  <a:srgbClr val="11429D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Components</a:t>
            </a:r>
            <a:endParaRPr lang="en-US" sz="6600" b="1" dirty="0">
              <a:solidFill>
                <a:srgbClr val="11429D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grpSp>
        <p:nvGrpSpPr>
          <p:cNvPr id="2" name="그룹 1"/>
          <p:cNvGrpSpPr/>
          <p:nvPr/>
        </p:nvGrpSpPr>
        <p:grpSpPr>
          <a:xfrm>
            <a:off x="439916" y="2118285"/>
            <a:ext cx="11337954" cy="3872314"/>
            <a:chOff x="439916" y="2118285"/>
            <a:chExt cx="11337954" cy="3872314"/>
          </a:xfrm>
        </p:grpSpPr>
        <p:sp>
          <p:nvSpPr>
            <p:cNvPr id="27" name="모서리가 둥근 직사각형 26"/>
            <p:cNvSpPr/>
            <p:nvPr/>
          </p:nvSpPr>
          <p:spPr>
            <a:xfrm>
              <a:off x="4557809" y="2654332"/>
              <a:ext cx="3630561" cy="3336267"/>
            </a:xfrm>
            <a:prstGeom prst="roundRect">
              <a:avLst/>
            </a:prstGeom>
            <a:solidFill>
              <a:srgbClr val="F2F2F2"/>
            </a:solidFill>
            <a:ln w="25400" cap="flat" cmpd="sng" algn="ctr">
              <a:solidFill>
                <a:srgbClr val="EEECE1">
                  <a:lumMod val="9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457159">
                <a:defRPr/>
              </a:pPr>
              <a:endParaRPr lang="ko-KR" altLang="en-US" sz="1401">
                <a:solidFill>
                  <a:sysClr val="window" lastClr="FFFFFF"/>
                </a:solidFill>
                <a:latin typeface="맑은 고딕"/>
                <a:ea typeface="맑은 고딕" panose="020B0503020000020004" pitchFamily="50" charset="-127"/>
              </a:endParaRPr>
            </a:p>
          </p:txBody>
        </p:sp>
        <p:sp>
          <p:nvSpPr>
            <p:cNvPr id="23" name="육각형 22"/>
            <p:cNvSpPr/>
            <p:nvPr/>
          </p:nvSpPr>
          <p:spPr>
            <a:xfrm rot="10800000">
              <a:off x="875589" y="3608736"/>
              <a:ext cx="2812670" cy="2338190"/>
            </a:xfrm>
            <a:prstGeom prst="hexagon">
              <a:avLst/>
            </a:prstGeom>
            <a:solidFill>
              <a:sysClr val="window" lastClr="FFFFFF">
                <a:lumMod val="95000"/>
              </a:sysClr>
            </a:solidFill>
            <a:ln w="25400" cap="flat" cmpd="sng" algn="ctr">
              <a:solidFill>
                <a:srgbClr val="EEECE1">
                  <a:lumMod val="9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457159">
                <a:defRPr/>
              </a:pPr>
              <a:endParaRPr lang="ko-KR" altLang="en-US" sz="1401">
                <a:solidFill>
                  <a:sysClr val="window" lastClr="FFFFFF"/>
                </a:solidFill>
                <a:latin typeface="맑은 고딕"/>
                <a:ea typeface="맑은 고딕" panose="020B0503020000020004" pitchFamily="50" charset="-127"/>
              </a:endParaRPr>
            </a:p>
          </p:txBody>
        </p:sp>
        <p:sp>
          <p:nvSpPr>
            <p:cNvPr id="24" name="TextBox 6"/>
            <p:cNvSpPr txBox="1"/>
            <p:nvPr/>
          </p:nvSpPr>
          <p:spPr>
            <a:xfrm>
              <a:off x="439916" y="3746667"/>
              <a:ext cx="104259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457159">
                <a:defRPr/>
              </a:pPr>
              <a:r>
                <a:rPr lang="en-US" altLang="ko-KR" sz="3200" b="1" dirty="0">
                  <a:solidFill>
                    <a:sysClr val="windowText" lastClr="000000"/>
                  </a:solidFill>
                  <a:ea typeface="맑은 고딕" panose="020B0503020000020004" pitchFamily="50" charset="-127"/>
                </a:rPr>
                <a:t>UE</a:t>
              </a:r>
              <a:endParaRPr lang="ko-KR" altLang="en-US" sz="3200" b="1" dirty="0">
                <a:solidFill>
                  <a:sysClr val="windowText" lastClr="000000"/>
                </a:solidFill>
                <a:ea typeface="맑은 고딕" panose="020B0503020000020004" pitchFamily="50" charset="-127"/>
              </a:endParaRPr>
            </a:p>
          </p:txBody>
        </p:sp>
        <p:pic>
          <p:nvPicPr>
            <p:cNvPr id="28" name="그림 27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770" y="4394239"/>
              <a:ext cx="736398" cy="710122"/>
            </a:xfrm>
            <a:prstGeom prst="rect">
              <a:avLst/>
            </a:prstGeom>
          </p:spPr>
        </p:pic>
        <p:pic>
          <p:nvPicPr>
            <p:cNvPr id="29" name="그림 28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89381" l="0" r="89474">
                          <a14:foregroundMark x1="47368" y1="29204" x2="47368" y2="29204"/>
                          <a14:foregroundMark x1="69474" y1="23009" x2="69474" y2="23009"/>
                          <a14:foregroundMark x1="21053" y1="19469" x2="21053" y2="19469"/>
                          <a14:foregroundMark x1="49474" y1="60177" x2="49474" y2="60177"/>
                          <a14:foregroundMark x1="14737" y1="38053" x2="14737" y2="38053"/>
                          <a14:foregroundMark x1="75789" y1="7080" x2="75789" y2="708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010754" y="4347151"/>
              <a:ext cx="750954" cy="861362"/>
            </a:xfrm>
            <a:prstGeom prst="rect">
              <a:avLst/>
            </a:prstGeom>
          </p:spPr>
        </p:pic>
        <p:sp>
          <p:nvSpPr>
            <p:cNvPr id="30" name="TextBox 18"/>
            <p:cNvSpPr txBox="1"/>
            <p:nvPr/>
          </p:nvSpPr>
          <p:spPr>
            <a:xfrm>
              <a:off x="1653087" y="3737734"/>
              <a:ext cx="154080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457159">
                <a:defRPr/>
              </a:pPr>
              <a:r>
                <a:rPr lang="en-US" altLang="ko-KR" sz="3200" b="1" dirty="0" err="1" smtClean="0">
                  <a:solidFill>
                    <a:sysClr val="windowText" lastClr="000000"/>
                  </a:solidFill>
                  <a:ea typeface="맑은 고딕" panose="020B0503020000020004" pitchFamily="50" charset="-127"/>
                </a:rPr>
                <a:t>eNodeB</a:t>
              </a:r>
              <a:endParaRPr lang="ko-KR" altLang="en-US" sz="3200" b="1" dirty="0">
                <a:solidFill>
                  <a:sysClr val="windowText" lastClr="000000"/>
                </a:solidFill>
                <a:ea typeface="맑은 고딕" panose="020B0503020000020004" pitchFamily="50" charset="-127"/>
              </a:endParaRPr>
            </a:p>
          </p:txBody>
        </p:sp>
        <p:pic>
          <p:nvPicPr>
            <p:cNvPr id="31" name="그림 30"/>
            <p:cNvPicPr>
              <a:picLocks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52224" y="4414682"/>
              <a:ext cx="935789" cy="911174"/>
            </a:xfrm>
            <a:prstGeom prst="rect">
              <a:avLst/>
            </a:prstGeom>
          </p:spPr>
        </p:pic>
        <p:pic>
          <p:nvPicPr>
            <p:cNvPr id="33" name="그림 32"/>
            <p:cNvPicPr>
              <a:picLocks noChangeAspect="1"/>
            </p:cNvPicPr>
            <p:nvPr/>
          </p:nvPicPr>
          <p:blipFill>
            <a:blip r:embed="rId7" cstate="email">
              <a:duotone>
                <a:srgbClr val="EEECE1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5034" y="3622617"/>
              <a:ext cx="2363727" cy="2182200"/>
            </a:xfrm>
            <a:prstGeom prst="rect">
              <a:avLst/>
            </a:prstGeom>
          </p:spPr>
        </p:pic>
        <p:sp>
          <p:nvSpPr>
            <p:cNvPr id="34" name="TextBox 22"/>
            <p:cNvSpPr txBox="1"/>
            <p:nvPr/>
          </p:nvSpPr>
          <p:spPr>
            <a:xfrm>
              <a:off x="9613653" y="4593511"/>
              <a:ext cx="15660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457159">
                <a:defRPr/>
              </a:pPr>
              <a:r>
                <a:rPr lang="en-US" altLang="ko-KR" sz="3200" b="1" dirty="0">
                  <a:solidFill>
                    <a:sysClr val="windowText" lastClr="000000"/>
                  </a:solidFill>
                  <a:ea typeface="맑은 고딕" panose="020B0503020000020004" pitchFamily="50" charset="-127"/>
                </a:rPr>
                <a:t>Internet</a:t>
              </a:r>
              <a:endParaRPr lang="ko-KR" altLang="en-US" sz="3200" b="1" dirty="0">
                <a:solidFill>
                  <a:sysClr val="windowText" lastClr="000000"/>
                </a:solidFill>
                <a:ea typeface="맑은 고딕" panose="020B0503020000020004" pitchFamily="50" charset="-127"/>
              </a:endParaRPr>
            </a:p>
          </p:txBody>
        </p:sp>
        <p:cxnSp>
          <p:nvCxnSpPr>
            <p:cNvPr id="35" name="직선 연결선 34"/>
            <p:cNvCxnSpPr/>
            <p:nvPr/>
          </p:nvCxnSpPr>
          <p:spPr>
            <a:xfrm>
              <a:off x="2768838" y="4988695"/>
              <a:ext cx="4091083" cy="0"/>
            </a:xfrm>
            <a:prstGeom prst="line">
              <a:avLst/>
            </a:prstGeom>
            <a:noFill/>
            <a:ln w="57150" cap="flat" cmpd="sng" algn="ctr">
              <a:solidFill>
                <a:srgbClr val="9BBB59"/>
              </a:solidFill>
              <a:prstDash val="solid"/>
            </a:ln>
            <a:effectLst/>
          </p:spPr>
        </p:cxnSp>
        <p:cxnSp>
          <p:nvCxnSpPr>
            <p:cNvPr id="36" name="직선 연결선 35"/>
            <p:cNvCxnSpPr/>
            <p:nvPr/>
          </p:nvCxnSpPr>
          <p:spPr>
            <a:xfrm>
              <a:off x="1393275" y="4988695"/>
              <a:ext cx="627706" cy="0"/>
            </a:xfrm>
            <a:prstGeom prst="line">
              <a:avLst/>
            </a:prstGeom>
            <a:noFill/>
            <a:ln w="57150" cap="flat" cmpd="sng" algn="ctr">
              <a:solidFill>
                <a:srgbClr val="9BBB59"/>
              </a:solidFill>
              <a:prstDash val="solid"/>
            </a:ln>
            <a:effectLst/>
          </p:spPr>
        </p:cxnSp>
        <p:sp>
          <p:nvSpPr>
            <p:cNvPr id="37" name="TextBox 25"/>
            <p:cNvSpPr txBox="1"/>
            <p:nvPr/>
          </p:nvSpPr>
          <p:spPr>
            <a:xfrm>
              <a:off x="4680848" y="2118285"/>
              <a:ext cx="368524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457159">
                <a:defRPr/>
              </a:pPr>
              <a:r>
                <a:rPr lang="en-US" altLang="ko-KR" sz="3200" b="1" dirty="0" smtClean="0">
                  <a:solidFill>
                    <a:sysClr val="windowText" lastClr="000000"/>
                  </a:solidFill>
                  <a:ea typeface="맑은 고딕" panose="020B0503020000020004" pitchFamily="50" charset="-127"/>
                </a:rPr>
                <a:t>EPC : Core Network</a:t>
              </a:r>
              <a:endParaRPr lang="ko-KR" altLang="en-US" sz="3200" b="1" dirty="0">
                <a:solidFill>
                  <a:sysClr val="windowText" lastClr="000000"/>
                </a:solidFill>
                <a:ea typeface="맑은 고딕" panose="020B0503020000020004" pitchFamily="50" charset="-127"/>
              </a:endParaRPr>
            </a:p>
          </p:txBody>
        </p:sp>
        <p:cxnSp>
          <p:nvCxnSpPr>
            <p:cNvPr id="38" name="직선 연결선 37"/>
            <p:cNvCxnSpPr/>
            <p:nvPr/>
          </p:nvCxnSpPr>
          <p:spPr>
            <a:xfrm>
              <a:off x="8005117" y="4989432"/>
              <a:ext cx="1142063" cy="0"/>
            </a:xfrm>
            <a:prstGeom prst="line">
              <a:avLst/>
            </a:prstGeom>
            <a:noFill/>
            <a:ln w="57150" cap="flat" cmpd="sng" algn="ctr">
              <a:solidFill>
                <a:srgbClr val="9BBB59"/>
              </a:solidFill>
              <a:prstDash val="solid"/>
            </a:ln>
            <a:effectLst/>
          </p:spPr>
        </p:cxnSp>
        <p:cxnSp>
          <p:nvCxnSpPr>
            <p:cNvPr id="39" name="직선 연결선 38"/>
            <p:cNvCxnSpPr/>
            <p:nvPr/>
          </p:nvCxnSpPr>
          <p:spPr>
            <a:xfrm>
              <a:off x="5900489" y="3651313"/>
              <a:ext cx="947821" cy="0"/>
            </a:xfrm>
            <a:prstGeom prst="line">
              <a:avLst/>
            </a:prstGeom>
            <a:noFill/>
            <a:ln w="57150" cap="flat" cmpd="sng" algn="ctr">
              <a:solidFill>
                <a:srgbClr val="F79646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40" name="꺾인 연결선 39"/>
            <p:cNvCxnSpPr/>
            <p:nvPr/>
          </p:nvCxnSpPr>
          <p:spPr>
            <a:xfrm rot="10800000">
              <a:off x="5897885" y="3814992"/>
              <a:ext cx="950426" cy="902210"/>
            </a:xfrm>
            <a:prstGeom prst="bentConnector3">
              <a:avLst>
                <a:gd name="adj1" fmla="val 50000"/>
              </a:avLst>
            </a:prstGeom>
            <a:noFill/>
            <a:ln w="57150" cap="flat" cmpd="sng" algn="ctr">
              <a:solidFill>
                <a:srgbClr val="F79646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41" name="꺾인 연결선 40"/>
            <p:cNvCxnSpPr/>
            <p:nvPr/>
          </p:nvCxnSpPr>
          <p:spPr>
            <a:xfrm flipV="1">
              <a:off x="2775594" y="3717471"/>
              <a:ext cx="1950099" cy="870679"/>
            </a:xfrm>
            <a:prstGeom prst="bentConnector3">
              <a:avLst/>
            </a:prstGeom>
            <a:noFill/>
            <a:ln w="57150" cap="flat" cmpd="sng" algn="ctr">
              <a:solidFill>
                <a:srgbClr val="F79646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pic>
          <p:nvPicPr>
            <p:cNvPr id="42" name="그림 41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52959" y="3239107"/>
              <a:ext cx="939665" cy="890907"/>
            </a:xfrm>
            <a:prstGeom prst="rect">
              <a:avLst/>
            </a:prstGeom>
          </p:spPr>
        </p:pic>
        <p:pic>
          <p:nvPicPr>
            <p:cNvPr id="43" name="그림 42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66973" y="3239107"/>
              <a:ext cx="1100552" cy="918006"/>
            </a:xfrm>
            <a:prstGeom prst="rect">
              <a:avLst/>
            </a:prstGeom>
          </p:spPr>
        </p:pic>
        <p:cxnSp>
          <p:nvCxnSpPr>
            <p:cNvPr id="44" name="직선 연결선 43"/>
            <p:cNvCxnSpPr/>
            <p:nvPr/>
          </p:nvCxnSpPr>
          <p:spPr>
            <a:xfrm>
              <a:off x="1393277" y="4600253"/>
              <a:ext cx="617481" cy="0"/>
            </a:xfrm>
            <a:prstGeom prst="line">
              <a:avLst/>
            </a:prstGeom>
            <a:noFill/>
            <a:ln w="57150" cap="flat" cmpd="sng" algn="ctr">
              <a:solidFill>
                <a:srgbClr val="F79646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sp>
          <p:nvSpPr>
            <p:cNvPr id="45" name="TextBox 44"/>
            <p:cNvSpPr txBox="1"/>
            <p:nvPr/>
          </p:nvSpPr>
          <p:spPr>
            <a:xfrm>
              <a:off x="9335209" y="2480161"/>
              <a:ext cx="244266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159" latinLnBrk="1"/>
              <a:r>
                <a:rPr lang="en-US" altLang="ko-KR" sz="3200" dirty="0">
                  <a:solidFill>
                    <a:srgbClr val="F79646"/>
                  </a:solidFill>
                </a:rPr>
                <a:t>Control Plane</a:t>
              </a:r>
              <a:endParaRPr lang="ko-KR" altLang="en-US" sz="3200" dirty="0">
                <a:solidFill>
                  <a:srgbClr val="F79646"/>
                </a:solidFill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9335209" y="2937490"/>
              <a:ext cx="195277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159" latinLnBrk="1"/>
              <a:r>
                <a:rPr lang="en-US" altLang="ko-KR" sz="3200" dirty="0">
                  <a:solidFill>
                    <a:srgbClr val="9BBB59"/>
                  </a:solidFill>
                </a:rPr>
                <a:t>User Plane</a:t>
              </a:r>
              <a:endParaRPr lang="ko-KR" altLang="en-US" sz="3200" dirty="0">
                <a:solidFill>
                  <a:srgbClr val="9BBB59"/>
                </a:solidFill>
              </a:endParaRPr>
            </a:p>
          </p:txBody>
        </p:sp>
        <p:cxnSp>
          <p:nvCxnSpPr>
            <p:cNvPr id="49" name="직선 연결선 48"/>
            <p:cNvCxnSpPr/>
            <p:nvPr/>
          </p:nvCxnSpPr>
          <p:spPr>
            <a:xfrm>
              <a:off x="8669212" y="2769666"/>
              <a:ext cx="617481" cy="0"/>
            </a:xfrm>
            <a:prstGeom prst="line">
              <a:avLst/>
            </a:prstGeom>
            <a:noFill/>
            <a:ln w="57150" cap="flat" cmpd="sng" algn="ctr">
              <a:solidFill>
                <a:srgbClr val="F79646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50" name="직선 연결선 49"/>
            <p:cNvCxnSpPr/>
            <p:nvPr/>
          </p:nvCxnSpPr>
          <p:spPr>
            <a:xfrm>
              <a:off x="8658985" y="3245198"/>
              <a:ext cx="627708" cy="0"/>
            </a:xfrm>
            <a:prstGeom prst="line">
              <a:avLst/>
            </a:prstGeom>
            <a:noFill/>
            <a:ln w="57150" cap="flat" cmpd="sng" algn="ctr">
              <a:solidFill>
                <a:srgbClr val="9BBB59"/>
              </a:solidFill>
              <a:prstDash val="solid"/>
            </a:ln>
            <a:effectLst/>
          </p:spPr>
        </p:cxnSp>
        <p:sp>
          <p:nvSpPr>
            <p:cNvPr id="32" name="TextBox 18"/>
            <p:cNvSpPr txBox="1"/>
            <p:nvPr/>
          </p:nvSpPr>
          <p:spPr>
            <a:xfrm>
              <a:off x="4892574" y="2831428"/>
              <a:ext cx="86113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457159">
                <a:defRPr/>
              </a:pPr>
              <a:r>
                <a:rPr lang="en-US" altLang="ko-KR" sz="2400" dirty="0" smtClean="0">
                  <a:solidFill>
                    <a:sysClr val="windowText" lastClr="000000"/>
                  </a:solidFill>
                  <a:ea typeface="맑은 고딕" panose="020B0503020000020004" pitchFamily="50" charset="-127"/>
                </a:rPr>
                <a:t>MME</a:t>
              </a:r>
              <a:endParaRPr lang="ko-KR" altLang="en-US" sz="2400" dirty="0">
                <a:solidFill>
                  <a:sysClr val="windowText" lastClr="000000"/>
                </a:solidFill>
                <a:ea typeface="맑은 고딕" panose="020B0503020000020004" pitchFamily="50" charset="-127"/>
              </a:endParaRPr>
            </a:p>
          </p:txBody>
        </p:sp>
        <p:sp>
          <p:nvSpPr>
            <p:cNvPr id="47" name="TextBox 18"/>
            <p:cNvSpPr txBox="1"/>
            <p:nvPr/>
          </p:nvSpPr>
          <p:spPr>
            <a:xfrm>
              <a:off x="7185714" y="2783533"/>
              <a:ext cx="65915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457159">
                <a:defRPr/>
              </a:pPr>
              <a:r>
                <a:rPr lang="en-US" altLang="ko-KR" sz="2400" dirty="0" smtClean="0">
                  <a:solidFill>
                    <a:sysClr val="windowText" lastClr="000000"/>
                  </a:solidFill>
                  <a:ea typeface="맑은 고딕" panose="020B0503020000020004" pitchFamily="50" charset="-127"/>
                </a:rPr>
                <a:t>HSS</a:t>
              </a:r>
              <a:endParaRPr lang="ko-KR" altLang="en-US" sz="2400" dirty="0">
                <a:solidFill>
                  <a:sysClr val="windowText" lastClr="000000"/>
                </a:solidFill>
                <a:ea typeface="맑은 고딕" panose="020B0503020000020004" pitchFamily="50" charset="-127"/>
              </a:endParaRPr>
            </a:p>
          </p:txBody>
        </p:sp>
        <p:sp>
          <p:nvSpPr>
            <p:cNvPr id="48" name="TextBox 18"/>
            <p:cNvSpPr txBox="1"/>
            <p:nvPr/>
          </p:nvSpPr>
          <p:spPr>
            <a:xfrm>
              <a:off x="6945949" y="5325856"/>
              <a:ext cx="11643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457159">
                <a:defRPr/>
              </a:pPr>
              <a:r>
                <a:rPr lang="en-US" altLang="ko-KR" sz="2400" dirty="0" smtClean="0">
                  <a:solidFill>
                    <a:sysClr val="windowText" lastClr="000000"/>
                  </a:solidFill>
                  <a:ea typeface="맑은 고딕" panose="020B0503020000020004" pitchFamily="50" charset="-127"/>
                </a:rPr>
                <a:t>S/P-GW</a:t>
              </a:r>
              <a:endParaRPr lang="ko-KR" altLang="en-US" sz="2400" dirty="0">
                <a:solidFill>
                  <a:sysClr val="windowText" lastClr="000000"/>
                </a:solidFill>
                <a:ea typeface="맑은 고딕" panose="020B0503020000020004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65189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du contenu 3">
            <a:extLst>
              <a:ext uri="{FF2B5EF4-FFF2-40B4-BE49-F238E27FC236}">
                <a16:creationId xmlns:a16="http://schemas.microsoft.com/office/drawing/2014/main" id="{E90297D5-E6CC-4B54-958D-F1ECAABFBA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3274" y="1695231"/>
            <a:ext cx="9856063" cy="4767211"/>
          </a:xfrm>
          <a:prstGeom prst="rect">
            <a:avLst/>
          </a:prstGeom>
        </p:spPr>
      </p:pic>
      <p:sp>
        <p:nvSpPr>
          <p:cNvPr id="4" name="Rectangle 4">
            <a:extLst>
              <a:ext uri="{FF2B5EF4-FFF2-40B4-BE49-F238E27FC236}">
                <a16:creationId xmlns:a16="http://schemas.microsoft.com/office/drawing/2014/main" id="{241971F7-1A97-4C8A-92FD-797B58C90EEA}"/>
              </a:ext>
            </a:extLst>
          </p:cNvPr>
          <p:cNvSpPr/>
          <p:nvPr/>
        </p:nvSpPr>
        <p:spPr>
          <a:xfrm>
            <a:off x="2763525" y="3420164"/>
            <a:ext cx="2085878" cy="588662"/>
          </a:xfrm>
          <a:prstGeom prst="rect">
            <a:avLst/>
          </a:prstGeom>
          <a:noFill/>
          <a:ln w="76200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GB" sz="900"/>
          </a:p>
        </p:txBody>
      </p:sp>
      <p:cxnSp>
        <p:nvCxnSpPr>
          <p:cNvPr id="5" name="Connecteur droit avec flèche 7">
            <a:extLst>
              <a:ext uri="{FF2B5EF4-FFF2-40B4-BE49-F238E27FC236}">
                <a16:creationId xmlns:a16="http://schemas.microsoft.com/office/drawing/2014/main" id="{A48D4DB9-2B73-4F6E-A1C2-4A9204760F84}"/>
              </a:ext>
            </a:extLst>
          </p:cNvPr>
          <p:cNvCxnSpPr>
            <a:stCxn id="4" idx="1"/>
            <a:endCxn id="7" idx="3"/>
          </p:cNvCxnSpPr>
          <p:nvPr/>
        </p:nvCxnSpPr>
        <p:spPr>
          <a:xfrm flipH="1">
            <a:off x="1907029" y="3714495"/>
            <a:ext cx="856496" cy="0"/>
          </a:xfrm>
          <a:prstGeom prst="straightConnector1">
            <a:avLst/>
          </a:prstGeom>
          <a:ln w="76200">
            <a:solidFill>
              <a:srgbClr val="92D05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ZoneTexte 8">
            <a:extLst>
              <a:ext uri="{FF2B5EF4-FFF2-40B4-BE49-F238E27FC236}">
                <a16:creationId xmlns:a16="http://schemas.microsoft.com/office/drawing/2014/main" id="{0C51F415-6042-4BC9-AD3C-AA151E9799C8}"/>
              </a:ext>
            </a:extLst>
          </p:cNvPr>
          <p:cNvSpPr txBox="1"/>
          <p:nvPr/>
        </p:nvSpPr>
        <p:spPr>
          <a:xfrm>
            <a:off x="633193" y="3452885"/>
            <a:ext cx="1273836" cy="523220"/>
          </a:xfrm>
          <a:prstGeom prst="rect">
            <a:avLst/>
          </a:prstGeom>
          <a:ln w="57150">
            <a:solidFill>
              <a:srgbClr val="92D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800" dirty="0" err="1"/>
              <a:t>Uplink</a:t>
            </a:r>
            <a:endParaRPr lang="en-GB" sz="2800" dirty="0"/>
          </a:p>
        </p:txBody>
      </p:sp>
      <p:sp>
        <p:nvSpPr>
          <p:cNvPr id="8" name="ZoneTexte 8">
            <a:extLst>
              <a:ext uri="{FF2B5EF4-FFF2-40B4-BE49-F238E27FC236}">
                <a16:creationId xmlns:a16="http://schemas.microsoft.com/office/drawing/2014/main" id="{0C51F415-6042-4BC9-AD3C-AA151E9799C8}"/>
              </a:ext>
            </a:extLst>
          </p:cNvPr>
          <p:cNvSpPr txBox="1"/>
          <p:nvPr/>
        </p:nvSpPr>
        <p:spPr>
          <a:xfrm>
            <a:off x="277402" y="2684907"/>
            <a:ext cx="1773381" cy="523220"/>
          </a:xfrm>
          <a:prstGeom prst="rect">
            <a:avLst/>
          </a:prstGeom>
          <a:ln w="57150">
            <a:solidFill>
              <a:srgbClr val="92D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800" dirty="0"/>
              <a:t>Downlink</a:t>
            </a:r>
            <a:endParaRPr lang="en-GB" sz="2800" dirty="0"/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241971F7-1A97-4C8A-92FD-797B58C90EEA}"/>
              </a:ext>
            </a:extLst>
          </p:cNvPr>
          <p:cNvSpPr/>
          <p:nvPr/>
        </p:nvSpPr>
        <p:spPr>
          <a:xfrm>
            <a:off x="2763524" y="2684907"/>
            <a:ext cx="4325646" cy="513793"/>
          </a:xfrm>
          <a:prstGeom prst="rect">
            <a:avLst/>
          </a:prstGeom>
          <a:noFill/>
          <a:ln w="76200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GB" sz="900" dirty="0"/>
          </a:p>
        </p:txBody>
      </p:sp>
      <p:cxnSp>
        <p:nvCxnSpPr>
          <p:cNvPr id="11" name="Connecteur droit avec flèche 7">
            <a:extLst>
              <a:ext uri="{FF2B5EF4-FFF2-40B4-BE49-F238E27FC236}">
                <a16:creationId xmlns:a16="http://schemas.microsoft.com/office/drawing/2014/main" id="{A48D4DB9-2B73-4F6E-A1C2-4A9204760F84}"/>
              </a:ext>
            </a:extLst>
          </p:cNvPr>
          <p:cNvCxnSpPr>
            <a:stCxn id="9" idx="1"/>
            <a:endCxn id="8" idx="3"/>
          </p:cNvCxnSpPr>
          <p:nvPr/>
        </p:nvCxnSpPr>
        <p:spPr>
          <a:xfrm flipH="1">
            <a:off x="2050783" y="2941804"/>
            <a:ext cx="712741" cy="4713"/>
          </a:xfrm>
          <a:prstGeom prst="straightConnector1">
            <a:avLst/>
          </a:prstGeom>
          <a:ln w="76200">
            <a:solidFill>
              <a:srgbClr val="92D05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F24ECDE0-24A0-FF40-9E0A-F8B6FC1451E1}"/>
              </a:ext>
            </a:extLst>
          </p:cNvPr>
          <p:cNvSpPr txBox="1"/>
          <p:nvPr/>
        </p:nvSpPr>
        <p:spPr>
          <a:xfrm>
            <a:off x="756000" y="143445"/>
            <a:ext cx="116360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>
                <a:solidFill>
                  <a:srgbClr val="11429D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IP Header Checksum</a:t>
            </a:r>
            <a:endParaRPr lang="en-US" sz="6600" b="1" dirty="0">
              <a:solidFill>
                <a:srgbClr val="11429D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5856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demonstration-of-the-alter-attack-in-a-commercial-lte-network">
            <a:hlinkClick r:id="" action="ppaction://media"/>
            <a:extLst>
              <a:ext uri="{FF2B5EF4-FFF2-40B4-BE49-F238E27FC236}">
                <a16:creationId xmlns:a16="http://schemas.microsoft.com/office/drawing/2014/main" id="{9FE41740-3E62-4DC8-B34E-B0891B19A14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72577" y="1740877"/>
            <a:ext cx="7862455" cy="442253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24ECDE0-24A0-FF40-9E0A-F8B6FC1451E1}"/>
              </a:ext>
            </a:extLst>
          </p:cNvPr>
          <p:cNvSpPr txBox="1"/>
          <p:nvPr/>
        </p:nvSpPr>
        <p:spPr>
          <a:xfrm>
            <a:off x="756000" y="143445"/>
            <a:ext cx="116360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>
                <a:solidFill>
                  <a:srgbClr val="11429D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Demo</a:t>
            </a:r>
            <a:endParaRPr lang="en-US" sz="6600" b="1" dirty="0">
              <a:solidFill>
                <a:srgbClr val="11429D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8465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5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 fullScrn="1"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8C40BCA2-DDDC-4462-8CD4-EB2B137893B3}"/>
              </a:ext>
            </a:extLst>
          </p:cNvPr>
          <p:cNvSpPr txBox="1">
            <a:spLocks/>
          </p:cNvSpPr>
          <p:nvPr/>
        </p:nvSpPr>
        <p:spPr>
          <a:xfrm>
            <a:off x="817206" y="1915009"/>
            <a:ext cx="10167170" cy="404504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1828178" rtl="0" eaLnBrk="1" latinLnBrk="0" hangingPunct="1">
              <a:lnSpc>
                <a:spcPct val="90000"/>
              </a:lnSpc>
              <a:spcBef>
                <a:spcPts val="2002"/>
              </a:spcBef>
              <a:buFont typeface="Arial" panose="020B0604020202020204" pitchFamily="34" charset="0"/>
              <a:buNone/>
              <a:defRPr sz="4000" b="0" i="0" kern="1200">
                <a:solidFill>
                  <a:schemeClr val="tx1"/>
                </a:solidFill>
                <a:latin typeface="Lato Regular" charset="0"/>
                <a:ea typeface="Lato Regular" charset="0"/>
                <a:cs typeface="Lato Regular" charset="0"/>
              </a:defRPr>
            </a:lvl1pPr>
            <a:lvl2pPr marL="914088" indent="0" algn="l" defTabSz="182817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chemeClr val="tx1"/>
                </a:solidFill>
                <a:latin typeface="Lato Regular" charset="0"/>
                <a:ea typeface="Lato Regular" charset="0"/>
                <a:cs typeface="Lato Regular" charset="0"/>
              </a:defRPr>
            </a:lvl2pPr>
            <a:lvl3pPr marL="1828178" indent="0" algn="l" defTabSz="182817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Lato Regular" charset="0"/>
                <a:ea typeface="Lato Regular" charset="0"/>
                <a:cs typeface="Lato Regular" charset="0"/>
              </a:defRPr>
            </a:lvl3pPr>
            <a:lvl4pPr marL="2742264" indent="0" algn="l" defTabSz="182817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2" b="0" i="0" kern="1200">
                <a:solidFill>
                  <a:schemeClr val="tx1"/>
                </a:solidFill>
                <a:latin typeface="Lato Regular" charset="0"/>
                <a:ea typeface="Lato Regular" charset="0"/>
                <a:cs typeface="Lato Regular" charset="0"/>
              </a:defRPr>
            </a:lvl4pPr>
            <a:lvl5pPr marL="3656350" indent="0" algn="l" defTabSz="182817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2" b="0" i="0" kern="1200">
                <a:solidFill>
                  <a:schemeClr val="tx1"/>
                </a:solidFill>
                <a:latin typeface="Lato Regular" charset="0"/>
                <a:ea typeface="Lato Regular" charset="0"/>
                <a:cs typeface="Lato Regular" charset="0"/>
              </a:defRPr>
            </a:lvl5pPr>
            <a:lvl6pPr marL="5027484" indent="-457044" algn="l" defTabSz="182817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1574" indent="-457044" algn="l" defTabSz="182817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5662" indent="-457044" algn="l" defTabSz="182817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69752" indent="-457044" algn="l" defTabSz="182817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>
              <a:buFont typeface="Wingdings" panose="05000000000000000000" pitchFamily="2" charset="2"/>
              <a:buChar char="§"/>
            </a:pPr>
            <a:r>
              <a:rPr lang="en-US" altLang="ko-KR" sz="3600" dirty="0" smtClean="0"/>
              <a:t> </a:t>
            </a:r>
            <a:r>
              <a:rPr lang="en-US" altLang="ko-KR" sz="3600" dirty="0" smtClean="0">
                <a:latin typeface="+mn-lt"/>
              </a:rPr>
              <a:t>Shielding </a:t>
            </a:r>
            <a:r>
              <a:rPr lang="en-US" altLang="ko-KR" sz="3600" dirty="0">
                <a:latin typeface="+mn-lt"/>
              </a:rPr>
              <a:t>box</a:t>
            </a:r>
          </a:p>
          <a:p>
            <a:pPr lvl="1"/>
            <a:r>
              <a:rPr lang="en-US" altLang="ko-KR" sz="2800" dirty="0" smtClean="0">
                <a:latin typeface="+mn-lt"/>
              </a:rPr>
              <a:t>UE </a:t>
            </a:r>
            <a:r>
              <a:rPr lang="en-US" altLang="ko-KR" sz="2800" dirty="0">
                <a:latin typeface="+mn-lt"/>
              </a:rPr>
              <a:t>does not connect to any other available cell</a:t>
            </a:r>
          </a:p>
          <a:p>
            <a:pPr lvl="1"/>
            <a:r>
              <a:rPr lang="en-US" altLang="ko-KR" sz="2800" dirty="0">
                <a:latin typeface="+mn-lt"/>
              </a:rPr>
              <a:t>Malicious relay dose not interfere with itself</a:t>
            </a:r>
          </a:p>
          <a:p>
            <a:pPr marL="228600" indent="-228600">
              <a:buFont typeface="Wingdings" panose="05000000000000000000" pitchFamily="2" charset="2"/>
              <a:buChar char="§"/>
            </a:pPr>
            <a:endParaRPr lang="en-US" altLang="ko-KR" sz="3600" dirty="0">
              <a:latin typeface="+mn-lt"/>
            </a:endParaRPr>
          </a:p>
          <a:p>
            <a:pPr marL="228600" indent="-228600">
              <a:buFont typeface="Wingdings" panose="05000000000000000000" pitchFamily="2" charset="2"/>
              <a:buChar char="§"/>
            </a:pPr>
            <a:r>
              <a:rPr lang="en-US" altLang="ko-KR" sz="3600" dirty="0" smtClean="0">
                <a:latin typeface="+mn-lt"/>
              </a:rPr>
              <a:t> DNS </a:t>
            </a:r>
            <a:r>
              <a:rPr lang="en-US" altLang="ko-KR" sz="3600" dirty="0">
                <a:latin typeface="+mn-lt"/>
              </a:rPr>
              <a:t>redirection is limited to plain IP traffic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4ECDE0-24A0-FF40-9E0A-F8B6FC1451E1}"/>
              </a:ext>
            </a:extLst>
          </p:cNvPr>
          <p:cNvSpPr txBox="1"/>
          <p:nvPr/>
        </p:nvSpPr>
        <p:spPr>
          <a:xfrm>
            <a:off x="792000" y="143445"/>
            <a:ext cx="116360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>
                <a:solidFill>
                  <a:srgbClr val="11429D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Real-World Application</a:t>
            </a:r>
            <a:endParaRPr lang="en-US" sz="6600" b="1" dirty="0">
              <a:solidFill>
                <a:srgbClr val="11429D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pic>
        <p:nvPicPr>
          <p:cNvPr id="4" name="Espace réservé du contenu 4">
            <a:extLst>
              <a:ext uri="{FF2B5EF4-FFF2-40B4-BE49-F238E27FC236}">
                <a16:creationId xmlns:a16="http://schemas.microsoft.com/office/drawing/2014/main" id="{C3C11901-1BF1-42C1-BD77-0426ABDEB5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0349" r="58290"/>
          <a:stretch/>
        </p:blipFill>
        <p:spPr>
          <a:xfrm>
            <a:off x="8686389" y="2003796"/>
            <a:ext cx="3259606" cy="216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492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8C40BCA2-DDDC-4462-8CD4-EB2B137893B3}"/>
              </a:ext>
            </a:extLst>
          </p:cNvPr>
          <p:cNvSpPr txBox="1">
            <a:spLocks/>
          </p:cNvSpPr>
          <p:nvPr/>
        </p:nvSpPr>
        <p:spPr>
          <a:xfrm>
            <a:off x="817205" y="1702356"/>
            <a:ext cx="10358795" cy="48047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1828178" rtl="0" eaLnBrk="1" latinLnBrk="0" hangingPunct="1">
              <a:lnSpc>
                <a:spcPct val="90000"/>
              </a:lnSpc>
              <a:spcBef>
                <a:spcPts val="2002"/>
              </a:spcBef>
              <a:buFont typeface="Arial" panose="020B0604020202020204" pitchFamily="34" charset="0"/>
              <a:buNone/>
              <a:defRPr sz="4000" b="0" i="0" kern="1200">
                <a:solidFill>
                  <a:schemeClr val="tx1"/>
                </a:solidFill>
                <a:latin typeface="Lato Regular" charset="0"/>
                <a:ea typeface="Lato Regular" charset="0"/>
                <a:cs typeface="Lato Regular" charset="0"/>
              </a:defRPr>
            </a:lvl1pPr>
            <a:lvl2pPr marL="914088" indent="0" algn="l" defTabSz="182817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chemeClr val="tx1"/>
                </a:solidFill>
                <a:latin typeface="Lato Regular" charset="0"/>
                <a:ea typeface="Lato Regular" charset="0"/>
                <a:cs typeface="Lato Regular" charset="0"/>
              </a:defRPr>
            </a:lvl2pPr>
            <a:lvl3pPr marL="1828178" indent="0" algn="l" defTabSz="182817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Lato Regular" charset="0"/>
                <a:ea typeface="Lato Regular" charset="0"/>
                <a:cs typeface="Lato Regular" charset="0"/>
              </a:defRPr>
            </a:lvl3pPr>
            <a:lvl4pPr marL="2742264" indent="0" algn="l" defTabSz="182817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2" b="0" i="0" kern="1200">
                <a:solidFill>
                  <a:schemeClr val="tx1"/>
                </a:solidFill>
                <a:latin typeface="Lato Regular" charset="0"/>
                <a:ea typeface="Lato Regular" charset="0"/>
                <a:cs typeface="Lato Regular" charset="0"/>
              </a:defRPr>
            </a:lvl4pPr>
            <a:lvl5pPr marL="3656350" indent="0" algn="l" defTabSz="182817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2" b="0" i="0" kern="1200">
                <a:solidFill>
                  <a:schemeClr val="tx1"/>
                </a:solidFill>
                <a:latin typeface="Lato Regular" charset="0"/>
                <a:ea typeface="Lato Regular" charset="0"/>
                <a:cs typeface="Lato Regular" charset="0"/>
              </a:defRPr>
            </a:lvl5pPr>
            <a:lvl6pPr marL="5027484" indent="-457044" algn="l" defTabSz="182817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1574" indent="-457044" algn="l" defTabSz="182817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5662" indent="-457044" algn="l" defTabSz="182817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69752" indent="-457044" algn="l" defTabSz="182817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>
              <a:buFont typeface="Wingdings" panose="05000000000000000000" pitchFamily="2" charset="2"/>
              <a:buChar char="§"/>
            </a:pPr>
            <a:r>
              <a:rPr lang="en-US" altLang="ko-KR" sz="3600" dirty="0">
                <a:latin typeface="+mn-lt"/>
              </a:rPr>
              <a:t> Malicious </a:t>
            </a:r>
            <a:r>
              <a:rPr lang="en-US" altLang="ko-KR" sz="3600" dirty="0" smtClean="0">
                <a:latin typeface="+mn-lt"/>
              </a:rPr>
              <a:t>relay</a:t>
            </a:r>
          </a:p>
          <a:p>
            <a:pPr lvl="1"/>
            <a:r>
              <a:rPr lang="en-US" altLang="ko-KR" sz="2800" dirty="0" smtClean="0">
                <a:latin typeface="+mn-lt"/>
              </a:rPr>
              <a:t>Cannot </a:t>
            </a:r>
            <a:r>
              <a:rPr lang="en-US" altLang="ko-KR" sz="2800" dirty="0">
                <a:latin typeface="+mn-lt"/>
              </a:rPr>
              <a:t>be detected due to protocol </a:t>
            </a:r>
            <a:r>
              <a:rPr lang="en-US" altLang="ko-KR" sz="2800" dirty="0" smtClean="0">
                <a:latin typeface="+mn-lt"/>
              </a:rPr>
              <a:t>anomalies</a:t>
            </a:r>
          </a:p>
          <a:p>
            <a:pPr lvl="1"/>
            <a:r>
              <a:rPr lang="en-US" altLang="ko-KR" sz="2800" dirty="0" smtClean="0">
                <a:latin typeface="+mn-lt"/>
              </a:rPr>
              <a:t>Characteristic of Fake Base Station</a:t>
            </a:r>
            <a:endParaRPr lang="en-US" altLang="ko-KR" sz="2800" dirty="0">
              <a:latin typeface="+mn-lt"/>
            </a:endParaRPr>
          </a:p>
          <a:p>
            <a:pPr marL="228600" indent="-228600">
              <a:buFont typeface="Wingdings" panose="05000000000000000000" pitchFamily="2" charset="2"/>
              <a:buChar char="§"/>
            </a:pPr>
            <a:r>
              <a:rPr lang="en-US" altLang="ko-KR" sz="3600" dirty="0" smtClean="0">
                <a:latin typeface="+mn-lt"/>
              </a:rPr>
              <a:t> Use </a:t>
            </a:r>
            <a:r>
              <a:rPr lang="en-US" altLang="ko-KR" sz="3600" dirty="0">
                <a:latin typeface="+mn-lt"/>
              </a:rPr>
              <a:t>of Deep Packet </a:t>
            </a:r>
            <a:r>
              <a:rPr lang="en-US" altLang="ko-KR" sz="3600" dirty="0" smtClean="0">
                <a:latin typeface="+mn-lt"/>
              </a:rPr>
              <a:t>Inspection to detect alternation </a:t>
            </a:r>
            <a:r>
              <a:rPr lang="en-US" altLang="ko-KR" sz="3600" dirty="0">
                <a:latin typeface="+mn-lt"/>
              </a:rPr>
              <a:t>of destination IP address </a:t>
            </a:r>
          </a:p>
          <a:p>
            <a:pPr marL="228600" indent="-228600">
              <a:buFont typeface="Wingdings" panose="05000000000000000000" pitchFamily="2" charset="2"/>
              <a:buChar char="§"/>
            </a:pPr>
            <a:r>
              <a:rPr lang="en-US" altLang="ko-KR" sz="3600" dirty="0" smtClean="0">
                <a:latin typeface="+mn-lt"/>
              </a:rPr>
              <a:t> Update </a:t>
            </a:r>
            <a:r>
              <a:rPr lang="en-US" altLang="ko-KR" sz="3600" dirty="0">
                <a:latin typeface="+mn-lt"/>
              </a:rPr>
              <a:t>the Specifications</a:t>
            </a:r>
          </a:p>
          <a:p>
            <a:pPr lvl="1"/>
            <a:r>
              <a:rPr lang="en-US" altLang="ko-KR" sz="2800" dirty="0">
                <a:latin typeface="+mn-lt"/>
              </a:rPr>
              <a:t>Use authenticated encryption for the user plane</a:t>
            </a:r>
          </a:p>
          <a:p>
            <a:endParaRPr lang="en-US" altLang="ko-KR" sz="3600" dirty="0">
              <a:latin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4ECDE0-24A0-FF40-9E0A-F8B6FC1451E1}"/>
              </a:ext>
            </a:extLst>
          </p:cNvPr>
          <p:cNvSpPr txBox="1"/>
          <p:nvPr/>
        </p:nvSpPr>
        <p:spPr>
          <a:xfrm>
            <a:off x="792000" y="143445"/>
            <a:ext cx="116360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>
                <a:solidFill>
                  <a:srgbClr val="11429D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Defenses</a:t>
            </a:r>
            <a:endParaRPr lang="en-US" sz="6600" b="1" dirty="0">
              <a:solidFill>
                <a:srgbClr val="11429D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110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8C40BCA2-DDDC-4462-8CD4-EB2B137893B3}"/>
              </a:ext>
            </a:extLst>
          </p:cNvPr>
          <p:cNvSpPr txBox="1">
            <a:spLocks/>
          </p:cNvSpPr>
          <p:nvPr/>
        </p:nvSpPr>
        <p:spPr>
          <a:xfrm>
            <a:off x="817205" y="1413164"/>
            <a:ext cx="10959159" cy="544483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1828178" rtl="0" eaLnBrk="1" latinLnBrk="0" hangingPunct="1">
              <a:lnSpc>
                <a:spcPct val="90000"/>
              </a:lnSpc>
              <a:spcBef>
                <a:spcPts val="2002"/>
              </a:spcBef>
              <a:buFont typeface="Arial" panose="020B0604020202020204" pitchFamily="34" charset="0"/>
              <a:buNone/>
              <a:defRPr sz="4000" b="0" i="0" kern="1200">
                <a:solidFill>
                  <a:schemeClr val="tx1"/>
                </a:solidFill>
                <a:latin typeface="Lato Regular" charset="0"/>
                <a:ea typeface="Lato Regular" charset="0"/>
                <a:cs typeface="Lato Regular" charset="0"/>
              </a:defRPr>
            </a:lvl1pPr>
            <a:lvl2pPr marL="914088" indent="0" algn="l" defTabSz="182817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chemeClr val="tx1"/>
                </a:solidFill>
                <a:latin typeface="Lato Regular" charset="0"/>
                <a:ea typeface="Lato Regular" charset="0"/>
                <a:cs typeface="Lato Regular" charset="0"/>
              </a:defRPr>
            </a:lvl2pPr>
            <a:lvl3pPr marL="1828178" indent="0" algn="l" defTabSz="182817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Lato Regular" charset="0"/>
                <a:ea typeface="Lato Regular" charset="0"/>
                <a:cs typeface="Lato Regular" charset="0"/>
              </a:defRPr>
            </a:lvl3pPr>
            <a:lvl4pPr marL="2742264" indent="0" algn="l" defTabSz="182817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2" b="0" i="0" kern="1200">
                <a:solidFill>
                  <a:schemeClr val="tx1"/>
                </a:solidFill>
                <a:latin typeface="Lato Regular" charset="0"/>
                <a:ea typeface="Lato Regular" charset="0"/>
                <a:cs typeface="Lato Regular" charset="0"/>
              </a:defRPr>
            </a:lvl4pPr>
            <a:lvl5pPr marL="3656350" indent="0" algn="l" defTabSz="182817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2" b="0" i="0" kern="1200">
                <a:solidFill>
                  <a:schemeClr val="tx1"/>
                </a:solidFill>
                <a:latin typeface="Lato Regular" charset="0"/>
                <a:ea typeface="Lato Regular" charset="0"/>
                <a:cs typeface="Lato Regular" charset="0"/>
              </a:defRPr>
            </a:lvl5pPr>
            <a:lvl6pPr marL="5027484" indent="-457044" algn="l" defTabSz="182817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1574" indent="-457044" algn="l" defTabSz="182817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5662" indent="-457044" algn="l" defTabSz="182817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69752" indent="-457044" algn="l" defTabSz="182817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>
              <a:buFont typeface="Wingdings" panose="05000000000000000000" pitchFamily="2" charset="2"/>
              <a:buChar char="§"/>
            </a:pPr>
            <a:r>
              <a:rPr lang="en-US" altLang="ko-KR" sz="3200" dirty="0">
                <a:latin typeface="+mn-lt"/>
              </a:rPr>
              <a:t> Identification Attack (</a:t>
            </a:r>
            <a:r>
              <a:rPr lang="en-US" altLang="ko-KR" sz="3200" dirty="0" smtClean="0">
                <a:latin typeface="+mn-lt"/>
              </a:rPr>
              <a:t>Passive)</a:t>
            </a:r>
          </a:p>
          <a:p>
            <a:pPr marL="1142688" lvl="1" indent="-228600">
              <a:buFont typeface="Wingdings" panose="05000000000000000000" pitchFamily="2" charset="2"/>
              <a:buChar char="§"/>
            </a:pPr>
            <a:r>
              <a:rPr lang="en-US" altLang="ko-KR" sz="2400" dirty="0" smtClean="0">
                <a:latin typeface="+mn-lt"/>
              </a:rPr>
              <a:t>Match </a:t>
            </a:r>
            <a:r>
              <a:rPr lang="en-US" altLang="ko-KR" sz="2400" dirty="0">
                <a:latin typeface="+mn-lt"/>
              </a:rPr>
              <a:t>TMSI to RNTI</a:t>
            </a:r>
          </a:p>
          <a:p>
            <a:pPr marL="1142688" lvl="1" indent="-228600">
              <a:buFont typeface="Wingdings" panose="05000000000000000000" pitchFamily="2" charset="2"/>
              <a:buChar char="§"/>
            </a:pPr>
            <a:r>
              <a:rPr lang="en-US" altLang="ko-KR" sz="2400" dirty="0" smtClean="0">
                <a:latin typeface="+mn-lt"/>
              </a:rPr>
              <a:t>Identify </a:t>
            </a:r>
            <a:r>
              <a:rPr lang="en-US" altLang="ko-KR" sz="2400" dirty="0">
                <a:latin typeface="+mn-lt"/>
              </a:rPr>
              <a:t>and Localize Users in the Network</a:t>
            </a:r>
          </a:p>
          <a:p>
            <a:pPr marL="1142688" lvl="1" indent="-228600">
              <a:buFont typeface="Wingdings" panose="05000000000000000000" pitchFamily="2" charset="2"/>
              <a:buChar char="§"/>
            </a:pPr>
            <a:r>
              <a:rPr lang="en-US" altLang="ko-KR" sz="2400" dirty="0">
                <a:latin typeface="+mn-lt"/>
              </a:rPr>
              <a:t>Starting Point for Follow-Up </a:t>
            </a:r>
            <a:r>
              <a:rPr lang="en-US" altLang="ko-KR" sz="2400" dirty="0" smtClean="0">
                <a:latin typeface="+mn-lt"/>
              </a:rPr>
              <a:t>Attacks</a:t>
            </a:r>
            <a:endParaRPr lang="en-US" altLang="ko-KR" dirty="0">
              <a:latin typeface="+mn-lt"/>
            </a:endParaRPr>
          </a:p>
          <a:p>
            <a:pPr marL="228600" indent="-228600">
              <a:buFont typeface="Wingdings" panose="05000000000000000000" pitchFamily="2" charset="2"/>
              <a:buChar char="§"/>
            </a:pPr>
            <a:r>
              <a:rPr lang="en-US" altLang="ko-KR" sz="3200" dirty="0" smtClean="0">
                <a:latin typeface="+mn-lt"/>
              </a:rPr>
              <a:t> Website </a:t>
            </a:r>
            <a:r>
              <a:rPr lang="en-US" altLang="ko-KR" sz="3200" dirty="0">
                <a:latin typeface="+mn-lt"/>
              </a:rPr>
              <a:t>Fingerprinting Attack (Passive)</a:t>
            </a:r>
          </a:p>
          <a:p>
            <a:pPr marL="1142688" lvl="1" indent="-228600">
              <a:buFont typeface="Wingdings" panose="05000000000000000000" pitchFamily="2" charset="2"/>
              <a:buChar char="§"/>
            </a:pPr>
            <a:r>
              <a:rPr lang="en-US" altLang="ko-KR" sz="2400" dirty="0">
                <a:latin typeface="+mn-lt"/>
              </a:rPr>
              <a:t>Learn Accessed Website form Metadata of encrypted </a:t>
            </a:r>
            <a:r>
              <a:rPr lang="en-US" altLang="ko-KR" sz="2400" dirty="0" smtClean="0">
                <a:latin typeface="+mn-lt"/>
              </a:rPr>
              <a:t>traffic</a:t>
            </a:r>
            <a:endParaRPr lang="en-US" altLang="ko-KR" dirty="0">
              <a:latin typeface="+mn-lt"/>
            </a:endParaRPr>
          </a:p>
          <a:p>
            <a:pPr marL="228600" indent="-228600">
              <a:buFont typeface="Wingdings" panose="05000000000000000000" pitchFamily="2" charset="2"/>
              <a:buChar char="§"/>
            </a:pPr>
            <a:r>
              <a:rPr lang="en-US" altLang="ko-KR" sz="3200" dirty="0" smtClean="0">
                <a:latin typeface="+mn-lt"/>
              </a:rPr>
              <a:t> </a:t>
            </a:r>
            <a:r>
              <a:rPr lang="en-US" altLang="ko-KR" sz="3200" dirty="0" err="1" smtClean="0">
                <a:latin typeface="+mn-lt"/>
              </a:rPr>
              <a:t>aLTEr</a:t>
            </a:r>
            <a:r>
              <a:rPr lang="en-US" altLang="ko-KR" sz="3200" dirty="0" smtClean="0">
                <a:latin typeface="+mn-lt"/>
              </a:rPr>
              <a:t> </a:t>
            </a:r>
            <a:r>
              <a:rPr lang="en-US" altLang="ko-KR" sz="3200" dirty="0">
                <a:latin typeface="+mn-lt"/>
              </a:rPr>
              <a:t>Attack (Active)</a:t>
            </a:r>
          </a:p>
          <a:p>
            <a:pPr marL="1142688" lvl="1" indent="-228600">
              <a:buFont typeface="Wingdings" panose="05000000000000000000" pitchFamily="2" charset="2"/>
              <a:buChar char="§"/>
            </a:pPr>
            <a:r>
              <a:rPr lang="en-US" altLang="ko-KR" sz="2400" dirty="0">
                <a:latin typeface="+mn-lt"/>
              </a:rPr>
              <a:t>User data is encrypted in counter mode (AES-CTR) but not integrity protected</a:t>
            </a:r>
          </a:p>
          <a:p>
            <a:pPr marL="1142688" lvl="1" indent="-228600">
              <a:buFont typeface="Wingdings" panose="05000000000000000000" pitchFamily="2" charset="2"/>
              <a:buChar char="§"/>
            </a:pPr>
            <a:r>
              <a:rPr lang="en-US" altLang="ko-KR" sz="2400" dirty="0">
                <a:latin typeface="+mn-lt"/>
              </a:rPr>
              <a:t>Redirection of User Data</a:t>
            </a:r>
          </a:p>
          <a:p>
            <a:pPr marL="1142688" lvl="1" indent="-228600">
              <a:buFont typeface="Wingdings" panose="05000000000000000000" pitchFamily="2" charset="2"/>
              <a:buChar char="§"/>
            </a:pPr>
            <a:r>
              <a:rPr lang="en-US" altLang="ko-KR" sz="2400" dirty="0">
                <a:latin typeface="+mn-lt"/>
              </a:rPr>
              <a:t>DNS Spoofing by changing the payload</a:t>
            </a:r>
          </a:p>
          <a:p>
            <a:pPr marL="228600" indent="-228600">
              <a:buFont typeface="Wingdings" panose="05000000000000000000" pitchFamily="2" charset="2"/>
              <a:buChar char="§"/>
            </a:pPr>
            <a:endParaRPr lang="en-US" altLang="ko-KR" sz="3200" dirty="0">
              <a:latin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4ECDE0-24A0-FF40-9E0A-F8B6FC1451E1}"/>
              </a:ext>
            </a:extLst>
          </p:cNvPr>
          <p:cNvSpPr txBox="1"/>
          <p:nvPr/>
        </p:nvSpPr>
        <p:spPr>
          <a:xfrm>
            <a:off x="904897" y="143445"/>
            <a:ext cx="116360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>
                <a:solidFill>
                  <a:srgbClr val="11429D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Conclusion</a:t>
            </a:r>
            <a:endParaRPr lang="en-US" sz="6600" b="1" dirty="0">
              <a:solidFill>
                <a:srgbClr val="11429D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0218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space réservé du contenu 2">
            <a:extLst>
              <a:ext uri="{FF2B5EF4-FFF2-40B4-BE49-F238E27FC236}">
                <a16:creationId xmlns:a16="http://schemas.microsoft.com/office/drawing/2014/main" id="{8C40BCA2-DDDC-4462-8CD4-EB2B137893B3}"/>
              </a:ext>
            </a:extLst>
          </p:cNvPr>
          <p:cNvSpPr txBox="1">
            <a:spLocks/>
          </p:cNvSpPr>
          <p:nvPr/>
        </p:nvSpPr>
        <p:spPr>
          <a:xfrm>
            <a:off x="817205" y="1915009"/>
            <a:ext cx="10358795" cy="48047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1828178" rtl="0" eaLnBrk="1" latinLnBrk="0" hangingPunct="1">
              <a:lnSpc>
                <a:spcPct val="90000"/>
              </a:lnSpc>
              <a:spcBef>
                <a:spcPts val="2002"/>
              </a:spcBef>
              <a:buFont typeface="Arial" panose="020B0604020202020204" pitchFamily="34" charset="0"/>
              <a:buNone/>
              <a:defRPr sz="4000" b="0" i="0" kern="1200">
                <a:solidFill>
                  <a:schemeClr val="tx1"/>
                </a:solidFill>
                <a:latin typeface="Lato Regular" charset="0"/>
                <a:ea typeface="Lato Regular" charset="0"/>
                <a:cs typeface="Lato Regular" charset="0"/>
              </a:defRPr>
            </a:lvl1pPr>
            <a:lvl2pPr marL="914088" indent="0" algn="l" defTabSz="182817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chemeClr val="tx1"/>
                </a:solidFill>
                <a:latin typeface="Lato Regular" charset="0"/>
                <a:ea typeface="Lato Regular" charset="0"/>
                <a:cs typeface="Lato Regular" charset="0"/>
              </a:defRPr>
            </a:lvl2pPr>
            <a:lvl3pPr marL="1828178" indent="0" algn="l" defTabSz="182817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Lato Regular" charset="0"/>
                <a:ea typeface="Lato Regular" charset="0"/>
                <a:cs typeface="Lato Regular" charset="0"/>
              </a:defRPr>
            </a:lvl3pPr>
            <a:lvl4pPr marL="2742264" indent="0" algn="l" defTabSz="182817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2" b="0" i="0" kern="1200">
                <a:solidFill>
                  <a:schemeClr val="tx1"/>
                </a:solidFill>
                <a:latin typeface="Lato Regular" charset="0"/>
                <a:ea typeface="Lato Regular" charset="0"/>
                <a:cs typeface="Lato Regular" charset="0"/>
              </a:defRPr>
            </a:lvl4pPr>
            <a:lvl5pPr marL="3656350" indent="0" algn="l" defTabSz="182817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2" b="0" i="0" kern="1200">
                <a:solidFill>
                  <a:schemeClr val="tx1"/>
                </a:solidFill>
                <a:latin typeface="Lato Regular" charset="0"/>
                <a:ea typeface="Lato Regular" charset="0"/>
                <a:cs typeface="Lato Regular" charset="0"/>
              </a:defRPr>
            </a:lvl5pPr>
            <a:lvl6pPr marL="5027484" indent="-457044" algn="l" defTabSz="182817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1574" indent="-457044" algn="l" defTabSz="182817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5662" indent="-457044" algn="l" defTabSz="182817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69752" indent="-457044" algn="l" defTabSz="182817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>
              <a:buFont typeface="Wingdings" panose="05000000000000000000" pitchFamily="2" charset="2"/>
              <a:buChar char="§"/>
            </a:pPr>
            <a:r>
              <a:rPr lang="en-US" altLang="ko-KR" sz="3600" dirty="0">
                <a:latin typeface="+mn-lt"/>
              </a:rPr>
              <a:t> Will this work on 5G?</a:t>
            </a:r>
          </a:p>
          <a:p>
            <a:pPr lvl="1"/>
            <a:r>
              <a:rPr lang="en-US" altLang="ko-KR" sz="2800" dirty="0">
                <a:latin typeface="+mn-lt"/>
              </a:rPr>
              <a:t>South Korea launched commercial 5G network on April 3rd</a:t>
            </a:r>
          </a:p>
          <a:p>
            <a:pPr lvl="1"/>
            <a:r>
              <a:rPr lang="en-US" altLang="ko-KR" sz="2800" dirty="0" smtClean="0">
                <a:latin typeface="+mn-lt"/>
              </a:rPr>
              <a:t>In 5G, implementing user </a:t>
            </a:r>
            <a:r>
              <a:rPr lang="en-US" altLang="ko-KR" sz="2800" dirty="0">
                <a:latin typeface="+mn-lt"/>
              </a:rPr>
              <a:t>plane integrity </a:t>
            </a:r>
            <a:r>
              <a:rPr lang="en-US" altLang="ko-KR" sz="2800" dirty="0" smtClean="0">
                <a:latin typeface="+mn-lt"/>
              </a:rPr>
              <a:t>protection is mandatory, but using is </a:t>
            </a:r>
            <a:r>
              <a:rPr lang="en-US" altLang="ko-KR" sz="2800" dirty="0">
                <a:latin typeface="+mn-lt"/>
              </a:rPr>
              <a:t>optional</a:t>
            </a:r>
          </a:p>
          <a:p>
            <a:pPr marL="228600" indent="-228600">
              <a:buFont typeface="Wingdings" panose="05000000000000000000" pitchFamily="2" charset="2"/>
              <a:buChar char="§"/>
            </a:pPr>
            <a:endParaRPr lang="en-US" altLang="ko-KR" sz="3600" dirty="0">
              <a:latin typeface="+mn-lt"/>
            </a:endParaRPr>
          </a:p>
          <a:p>
            <a:pPr marL="228600" indent="-228600">
              <a:buFont typeface="Wingdings" panose="05000000000000000000" pitchFamily="2" charset="2"/>
              <a:buChar char="§"/>
            </a:pPr>
            <a:r>
              <a:rPr lang="en-US" altLang="ko-KR" sz="3600" dirty="0" smtClean="0">
                <a:latin typeface="+mn-lt"/>
              </a:rPr>
              <a:t> Carrier </a:t>
            </a:r>
            <a:r>
              <a:rPr lang="en-US" altLang="ko-KR" sz="3600" dirty="0">
                <a:latin typeface="+mn-lt"/>
              </a:rPr>
              <a:t>Aggregation</a:t>
            </a:r>
          </a:p>
          <a:p>
            <a:pPr marL="228600" indent="-228600">
              <a:buFont typeface="Wingdings" panose="05000000000000000000" pitchFamily="2" charset="2"/>
              <a:buChar char="§"/>
            </a:pPr>
            <a:endParaRPr lang="en-US" altLang="ko-KR" sz="3600" dirty="0">
              <a:latin typeface="+mn-lt"/>
            </a:endParaRPr>
          </a:p>
        </p:txBody>
      </p:sp>
      <p:grpSp>
        <p:nvGrpSpPr>
          <p:cNvPr id="13" name="그룹 12"/>
          <p:cNvGrpSpPr/>
          <p:nvPr/>
        </p:nvGrpSpPr>
        <p:grpSpPr>
          <a:xfrm>
            <a:off x="5540554" y="4618791"/>
            <a:ext cx="4843508" cy="1667437"/>
            <a:chOff x="1123919" y="963787"/>
            <a:chExt cx="3736113" cy="1512168"/>
          </a:xfrm>
        </p:grpSpPr>
        <p:sp>
          <p:nvSpPr>
            <p:cNvPr id="14" name="순서도: 직접 액세스 저장소 13"/>
            <p:cNvSpPr/>
            <p:nvPr/>
          </p:nvSpPr>
          <p:spPr>
            <a:xfrm>
              <a:off x="2267953" y="963787"/>
              <a:ext cx="1448254" cy="1512168"/>
            </a:xfrm>
            <a:prstGeom prst="flowChartMagneticDrum">
              <a:avLst/>
            </a:prstGeom>
            <a:solidFill>
              <a:srgbClr val="9BBB59">
                <a:lumMod val="20000"/>
                <a:lumOff val="80000"/>
              </a:srgbClr>
            </a:solidFill>
            <a:ln w="25400" cap="flat" cmpd="sng" algn="ctr">
              <a:solidFill>
                <a:srgbClr val="9BBB59"/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altLang="ko-KR" sz="2000" dirty="0">
                  <a:solidFill>
                    <a:srgbClr val="9BBB59">
                      <a:lumMod val="50000"/>
                    </a:srgbClr>
                  </a:solidFill>
                  <a:latin typeface="맑은 고딕"/>
                  <a:ea typeface="맑은 고딕" panose="020B0503020000020004" pitchFamily="50" charset="-127"/>
                </a:rPr>
                <a:t>CA</a:t>
              </a:r>
              <a:endParaRPr lang="ko-KR" altLang="en-US" sz="2000" dirty="0">
                <a:solidFill>
                  <a:srgbClr val="9BBB59">
                    <a:lumMod val="50000"/>
                  </a:srgbClr>
                </a:solidFill>
                <a:latin typeface="맑은 고딕"/>
                <a:ea typeface="맑은 고딕" panose="020B0503020000020004" pitchFamily="50" charset="-127"/>
              </a:endParaRPr>
            </a:p>
          </p:txBody>
        </p:sp>
        <p:sp>
          <p:nvSpPr>
            <p:cNvPr id="15" name="오른쪽 화살표 14"/>
            <p:cNvSpPr/>
            <p:nvPr/>
          </p:nvSpPr>
          <p:spPr>
            <a:xfrm>
              <a:off x="1124161" y="966988"/>
              <a:ext cx="1144034" cy="288032"/>
            </a:xfrm>
            <a:prstGeom prst="rightArrow">
              <a:avLst>
                <a:gd name="adj1" fmla="val 63353"/>
                <a:gd name="adj2" fmla="val 50000"/>
              </a:avLst>
            </a:prstGeom>
            <a:solidFill>
              <a:srgbClr val="9BBB59">
                <a:lumMod val="75000"/>
              </a:srgbClr>
            </a:solidFill>
            <a:ln w="25400" cap="flat" cmpd="sng" algn="ctr">
              <a:solidFill>
                <a:srgbClr val="9BBB59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altLang="ko-KR" sz="2000" dirty="0">
                  <a:solidFill>
                    <a:sysClr val="window" lastClr="FFFFFF"/>
                  </a:solidFill>
                  <a:latin typeface="맑은 고딕"/>
                  <a:ea typeface="맑은 고딕" panose="020B0503020000020004" pitchFamily="50" charset="-127"/>
                </a:rPr>
                <a:t>Carrier 1</a:t>
              </a:r>
              <a:endParaRPr lang="ko-KR" altLang="en-US" sz="2000" dirty="0">
                <a:solidFill>
                  <a:sysClr val="window" lastClr="FFFFFF"/>
                </a:solidFill>
                <a:latin typeface="맑은 고딕"/>
                <a:ea typeface="맑은 고딕" panose="020B0503020000020004" pitchFamily="50" charset="-127"/>
              </a:endParaRPr>
            </a:p>
          </p:txBody>
        </p:sp>
        <p:sp>
          <p:nvSpPr>
            <p:cNvPr id="16" name="오른쪽 화살표 15"/>
            <p:cNvSpPr/>
            <p:nvPr/>
          </p:nvSpPr>
          <p:spPr>
            <a:xfrm>
              <a:off x="1124081" y="1258221"/>
              <a:ext cx="1144034" cy="288032"/>
            </a:xfrm>
            <a:prstGeom prst="rightArrow">
              <a:avLst>
                <a:gd name="adj1" fmla="val 63353"/>
                <a:gd name="adj2" fmla="val 50000"/>
              </a:avLst>
            </a:prstGeom>
            <a:solidFill>
              <a:srgbClr val="9BBB59">
                <a:lumMod val="75000"/>
              </a:srgbClr>
            </a:solidFill>
            <a:ln w="25400" cap="flat" cmpd="sng" algn="ctr">
              <a:solidFill>
                <a:srgbClr val="9BBB59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altLang="ko-KR" sz="2000" dirty="0">
                  <a:solidFill>
                    <a:sysClr val="window" lastClr="FFFFFF"/>
                  </a:solidFill>
                  <a:latin typeface="맑은 고딕"/>
                  <a:ea typeface="맑은 고딕" panose="020B0503020000020004" pitchFamily="50" charset="-127"/>
                </a:rPr>
                <a:t>Carrier 2</a:t>
              </a:r>
              <a:endParaRPr lang="ko-KR" altLang="en-US" sz="2000" dirty="0">
                <a:solidFill>
                  <a:sysClr val="window" lastClr="FFFFFF"/>
                </a:solidFill>
                <a:latin typeface="맑은 고딕"/>
                <a:ea typeface="맑은 고딕" panose="020B0503020000020004" pitchFamily="50" charset="-127"/>
              </a:endParaRPr>
            </a:p>
          </p:txBody>
        </p:sp>
        <p:sp>
          <p:nvSpPr>
            <p:cNvPr id="17" name="오른쪽 화살표 16"/>
            <p:cNvSpPr/>
            <p:nvPr/>
          </p:nvSpPr>
          <p:spPr>
            <a:xfrm>
              <a:off x="1124000" y="1549454"/>
              <a:ext cx="1144034" cy="288032"/>
            </a:xfrm>
            <a:prstGeom prst="rightArrow">
              <a:avLst>
                <a:gd name="adj1" fmla="val 63353"/>
                <a:gd name="adj2" fmla="val 50000"/>
              </a:avLst>
            </a:prstGeom>
            <a:solidFill>
              <a:srgbClr val="9BBB59">
                <a:lumMod val="75000"/>
              </a:srgbClr>
            </a:solidFill>
            <a:ln w="25400" cap="flat" cmpd="sng" algn="ctr">
              <a:solidFill>
                <a:srgbClr val="9BBB59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altLang="ko-KR" sz="2000" dirty="0">
                  <a:solidFill>
                    <a:sysClr val="window" lastClr="FFFFFF"/>
                  </a:solidFill>
                  <a:latin typeface="맑은 고딕"/>
                  <a:ea typeface="맑은 고딕" panose="020B0503020000020004" pitchFamily="50" charset="-127"/>
                </a:rPr>
                <a:t>Carrier 3</a:t>
              </a:r>
              <a:endParaRPr lang="ko-KR" altLang="en-US" sz="2000" dirty="0">
                <a:solidFill>
                  <a:sysClr val="window" lastClr="FFFFFF"/>
                </a:solidFill>
                <a:latin typeface="맑은 고딕"/>
                <a:ea typeface="맑은 고딕" panose="020B0503020000020004" pitchFamily="50" charset="-127"/>
              </a:endParaRPr>
            </a:p>
          </p:txBody>
        </p:sp>
        <p:sp>
          <p:nvSpPr>
            <p:cNvPr id="18" name="오른쪽 화살표 17"/>
            <p:cNvSpPr/>
            <p:nvPr/>
          </p:nvSpPr>
          <p:spPr>
            <a:xfrm>
              <a:off x="1123919" y="1840687"/>
              <a:ext cx="1144034" cy="288032"/>
            </a:xfrm>
            <a:prstGeom prst="rightArrow">
              <a:avLst>
                <a:gd name="adj1" fmla="val 63353"/>
                <a:gd name="adj2" fmla="val 50000"/>
              </a:avLst>
            </a:prstGeom>
            <a:solidFill>
              <a:srgbClr val="9BBB59">
                <a:lumMod val="75000"/>
              </a:srgbClr>
            </a:solidFill>
            <a:ln w="25400" cap="flat" cmpd="sng" algn="ctr">
              <a:solidFill>
                <a:srgbClr val="9BBB59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altLang="ko-KR" sz="2000" dirty="0">
                  <a:solidFill>
                    <a:sysClr val="window" lastClr="FFFFFF"/>
                  </a:solidFill>
                  <a:latin typeface="맑은 고딕"/>
                  <a:ea typeface="맑은 고딕" panose="020B0503020000020004" pitchFamily="50" charset="-127"/>
                </a:rPr>
                <a:t>Carrier 4</a:t>
              </a:r>
              <a:endParaRPr lang="ko-KR" altLang="en-US" sz="2000" dirty="0">
                <a:solidFill>
                  <a:sysClr val="window" lastClr="FFFFFF"/>
                </a:solidFill>
                <a:latin typeface="맑은 고딕"/>
                <a:ea typeface="맑은 고딕" panose="020B0503020000020004" pitchFamily="50" charset="-127"/>
              </a:endParaRPr>
            </a:p>
          </p:txBody>
        </p:sp>
        <p:sp>
          <p:nvSpPr>
            <p:cNvPr id="19" name="오른쪽 화살표 18"/>
            <p:cNvSpPr/>
            <p:nvPr/>
          </p:nvSpPr>
          <p:spPr>
            <a:xfrm>
              <a:off x="1123919" y="2131918"/>
              <a:ext cx="1144034" cy="288032"/>
            </a:xfrm>
            <a:prstGeom prst="rightArrow">
              <a:avLst>
                <a:gd name="adj1" fmla="val 63353"/>
                <a:gd name="adj2" fmla="val 50000"/>
              </a:avLst>
            </a:prstGeom>
            <a:solidFill>
              <a:srgbClr val="9BBB59">
                <a:lumMod val="75000"/>
              </a:srgbClr>
            </a:solidFill>
            <a:ln w="25400" cap="flat" cmpd="sng" algn="ctr">
              <a:solidFill>
                <a:srgbClr val="9BBB59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altLang="ko-KR" sz="2000" dirty="0">
                  <a:solidFill>
                    <a:sysClr val="window" lastClr="FFFFFF"/>
                  </a:solidFill>
                  <a:latin typeface="맑은 고딕"/>
                  <a:ea typeface="맑은 고딕" panose="020B0503020000020004" pitchFamily="50" charset="-127"/>
                </a:rPr>
                <a:t>Carrier 5</a:t>
              </a:r>
              <a:endParaRPr lang="ko-KR" altLang="en-US" sz="2000" dirty="0">
                <a:solidFill>
                  <a:sysClr val="window" lastClr="FFFFFF"/>
                </a:solidFill>
                <a:latin typeface="맑은 고딕"/>
                <a:ea typeface="맑은 고딕" panose="020B0503020000020004" pitchFamily="50" charset="-127"/>
              </a:endParaRPr>
            </a:p>
          </p:txBody>
        </p:sp>
        <p:sp>
          <p:nvSpPr>
            <p:cNvPr id="20" name="오른쪽 화살표 19"/>
            <p:cNvSpPr/>
            <p:nvPr/>
          </p:nvSpPr>
          <p:spPr>
            <a:xfrm>
              <a:off x="3512581" y="1344252"/>
              <a:ext cx="1347451" cy="787666"/>
            </a:xfrm>
            <a:prstGeom prst="rightArrow">
              <a:avLst>
                <a:gd name="adj1" fmla="val 63353"/>
                <a:gd name="adj2" fmla="val 50000"/>
              </a:avLst>
            </a:prstGeom>
            <a:solidFill>
              <a:srgbClr val="9BBB59">
                <a:lumMod val="75000"/>
              </a:srgbClr>
            </a:solidFill>
            <a:ln w="25400" cap="flat" cmpd="sng" algn="ctr">
              <a:solidFill>
                <a:srgbClr val="9BBB59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altLang="ko-KR" sz="2000" dirty="0">
                  <a:solidFill>
                    <a:sysClr val="window" lastClr="FFFFFF"/>
                  </a:solidFill>
                  <a:latin typeface="맑은 고딕"/>
                  <a:ea typeface="맑은 고딕" panose="020B0503020000020004" pitchFamily="50" charset="-127"/>
                </a:rPr>
                <a:t>Up to 100MHZ</a:t>
              </a:r>
              <a:endParaRPr lang="ko-KR" altLang="en-US" sz="2000" dirty="0">
                <a:solidFill>
                  <a:sysClr val="window" lastClr="FFFFFF"/>
                </a:solidFill>
                <a:latin typeface="맑은 고딕"/>
                <a:ea typeface="맑은 고딕" panose="020B0503020000020004" pitchFamily="50" charset="-127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F24ECDE0-24A0-FF40-9E0A-F8B6FC1451E1}"/>
              </a:ext>
            </a:extLst>
          </p:cNvPr>
          <p:cNvSpPr txBox="1"/>
          <p:nvPr/>
        </p:nvSpPr>
        <p:spPr>
          <a:xfrm>
            <a:off x="904897" y="143445"/>
            <a:ext cx="116360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>
                <a:solidFill>
                  <a:srgbClr val="11429D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Future Work</a:t>
            </a:r>
            <a:endParaRPr lang="en-US" sz="6600" b="1" dirty="0">
              <a:solidFill>
                <a:srgbClr val="11429D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366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460B3D3-56C1-D04E-A5E3-75B695A5ECF7}"/>
              </a:ext>
            </a:extLst>
          </p:cNvPr>
          <p:cNvSpPr txBox="1"/>
          <p:nvPr/>
        </p:nvSpPr>
        <p:spPr>
          <a:xfrm>
            <a:off x="1902443" y="2334727"/>
            <a:ext cx="543263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145DE8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THANK YOU</a:t>
            </a:r>
          </a:p>
          <a:p>
            <a:r>
              <a:rPr lang="en-US" sz="6600" b="1" dirty="0">
                <a:solidFill>
                  <a:srgbClr val="145DE8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Q&amp;A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F796407-6634-1745-A653-79207DDE08AC}"/>
              </a:ext>
            </a:extLst>
          </p:cNvPr>
          <p:cNvSpPr/>
          <p:nvPr/>
        </p:nvSpPr>
        <p:spPr>
          <a:xfrm>
            <a:off x="1953489" y="2173747"/>
            <a:ext cx="570360" cy="56723"/>
          </a:xfrm>
          <a:prstGeom prst="rect">
            <a:avLst/>
          </a:prstGeom>
          <a:solidFill>
            <a:srgbClr val="145D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99" dirty="0">
              <a:solidFill>
                <a:schemeClr val="bg1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8819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그림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585" y="1215482"/>
            <a:ext cx="11006275" cy="518600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24ECDE0-24A0-FF40-9E0A-F8B6FC1451E1}"/>
              </a:ext>
            </a:extLst>
          </p:cNvPr>
          <p:cNvSpPr txBox="1"/>
          <p:nvPr/>
        </p:nvSpPr>
        <p:spPr>
          <a:xfrm>
            <a:off x="756000" y="245045"/>
            <a:ext cx="784661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11429D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LTE </a:t>
            </a:r>
            <a:r>
              <a:rPr lang="en-US" sz="6600" b="1" dirty="0" smtClean="0">
                <a:solidFill>
                  <a:srgbClr val="11429D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Protocol Stack</a:t>
            </a:r>
            <a:endParaRPr lang="en-US" sz="6600" b="1" dirty="0">
              <a:solidFill>
                <a:srgbClr val="11429D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4008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Espace réservé du contenu 2">
            <a:extLst>
              <a:ext uri="{FF2B5EF4-FFF2-40B4-BE49-F238E27FC236}">
                <a16:creationId xmlns:a16="http://schemas.microsoft.com/office/drawing/2014/main" id="{8C40BCA2-DDDC-4462-8CD4-EB2B137893B3}"/>
              </a:ext>
            </a:extLst>
          </p:cNvPr>
          <p:cNvSpPr txBox="1">
            <a:spLocks/>
          </p:cNvSpPr>
          <p:nvPr/>
        </p:nvSpPr>
        <p:spPr>
          <a:xfrm>
            <a:off x="817205" y="1915009"/>
            <a:ext cx="11517256" cy="404504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1828178" rtl="0" eaLnBrk="1" latinLnBrk="0" hangingPunct="1">
              <a:lnSpc>
                <a:spcPct val="90000"/>
              </a:lnSpc>
              <a:spcBef>
                <a:spcPts val="2002"/>
              </a:spcBef>
              <a:buFont typeface="Arial" panose="020B0604020202020204" pitchFamily="34" charset="0"/>
              <a:buNone/>
              <a:defRPr sz="4000" b="0" i="0" kern="1200">
                <a:solidFill>
                  <a:schemeClr val="tx1"/>
                </a:solidFill>
                <a:latin typeface="Lato Regular" charset="0"/>
                <a:ea typeface="Lato Regular" charset="0"/>
                <a:cs typeface="Lato Regular" charset="0"/>
              </a:defRPr>
            </a:lvl1pPr>
            <a:lvl2pPr marL="914088" indent="0" algn="l" defTabSz="182817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chemeClr val="tx1"/>
                </a:solidFill>
                <a:latin typeface="Lato Regular" charset="0"/>
                <a:ea typeface="Lato Regular" charset="0"/>
                <a:cs typeface="Lato Regular" charset="0"/>
              </a:defRPr>
            </a:lvl2pPr>
            <a:lvl3pPr marL="1828178" indent="0" algn="l" defTabSz="182817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Lato Regular" charset="0"/>
                <a:ea typeface="Lato Regular" charset="0"/>
                <a:cs typeface="Lato Regular" charset="0"/>
              </a:defRPr>
            </a:lvl3pPr>
            <a:lvl4pPr marL="2742264" indent="0" algn="l" defTabSz="182817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2" b="0" i="0" kern="1200">
                <a:solidFill>
                  <a:schemeClr val="tx1"/>
                </a:solidFill>
                <a:latin typeface="Lato Regular" charset="0"/>
                <a:ea typeface="Lato Regular" charset="0"/>
                <a:cs typeface="Lato Regular" charset="0"/>
              </a:defRPr>
            </a:lvl4pPr>
            <a:lvl5pPr marL="3656350" indent="0" algn="l" defTabSz="182817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2" b="0" i="0" kern="1200">
                <a:solidFill>
                  <a:schemeClr val="tx1"/>
                </a:solidFill>
                <a:latin typeface="Lato Regular" charset="0"/>
                <a:ea typeface="Lato Regular" charset="0"/>
                <a:cs typeface="Lato Regular" charset="0"/>
              </a:defRPr>
            </a:lvl5pPr>
            <a:lvl6pPr marL="5027484" indent="-457044" algn="l" defTabSz="182817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1574" indent="-457044" algn="l" defTabSz="182817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5662" indent="-457044" algn="l" defTabSz="182817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69752" indent="-457044" algn="l" defTabSz="182817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>
              <a:buFont typeface="Wingdings" panose="05000000000000000000" pitchFamily="2" charset="2"/>
              <a:buChar char="§"/>
            </a:pPr>
            <a:r>
              <a:rPr lang="fr-FR" sz="3600" dirty="0" smtClean="0">
                <a:latin typeface="+mn-lt"/>
              </a:rPr>
              <a:t> Mutual Authentication</a:t>
            </a:r>
          </a:p>
          <a:p>
            <a:pPr marL="228600" indent="-228600">
              <a:buFont typeface="Wingdings" panose="05000000000000000000" pitchFamily="2" charset="2"/>
              <a:buChar char="§"/>
            </a:pPr>
            <a:endParaRPr lang="fr-FR" sz="3600" dirty="0" smtClean="0">
              <a:latin typeface="+mn-lt"/>
            </a:endParaRPr>
          </a:p>
          <a:p>
            <a:endParaRPr lang="fr-FR" sz="3600" dirty="0">
              <a:latin typeface="+mn-lt"/>
            </a:endParaRPr>
          </a:p>
          <a:p>
            <a:pPr marL="228600" indent="-228600">
              <a:buFont typeface="Wingdings" panose="05000000000000000000" pitchFamily="2" charset="2"/>
              <a:buChar char="§"/>
            </a:pPr>
            <a:r>
              <a:rPr lang="fr-FR" sz="3600" dirty="0" smtClean="0">
                <a:latin typeface="+mn-lt"/>
              </a:rPr>
              <a:t> Integrity </a:t>
            </a:r>
            <a:r>
              <a:rPr lang="fr-FR" sz="3600" dirty="0">
                <a:latin typeface="+mn-lt"/>
              </a:rPr>
              <a:t>protection of control plane </a:t>
            </a:r>
            <a:r>
              <a:rPr lang="fr-FR" sz="3600" dirty="0" smtClean="0">
                <a:latin typeface="+mn-lt"/>
              </a:rPr>
              <a:t>data</a:t>
            </a:r>
            <a:endParaRPr lang="fr-FR" sz="3600" dirty="0">
              <a:latin typeface="+mn-lt"/>
            </a:endParaRPr>
          </a:p>
          <a:p>
            <a:pPr marL="228600" indent="-228600">
              <a:buFont typeface="Wingdings" panose="05000000000000000000" pitchFamily="2" charset="2"/>
              <a:buChar char="§"/>
            </a:pPr>
            <a:r>
              <a:rPr lang="fr-FR" sz="3600" dirty="0" smtClean="0">
                <a:latin typeface="+mn-lt"/>
              </a:rPr>
              <a:t> Encryption </a:t>
            </a:r>
            <a:r>
              <a:rPr lang="fr-FR" sz="3600" dirty="0">
                <a:latin typeface="+mn-lt"/>
              </a:rPr>
              <a:t>(optional)</a:t>
            </a:r>
          </a:p>
        </p:txBody>
      </p:sp>
      <p:pic>
        <p:nvPicPr>
          <p:cNvPr id="47" name="Picture 4" descr="Business handshake background in flat style Free Vector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312" b="22452"/>
          <a:stretch/>
        </p:blipFill>
        <p:spPr bwMode="auto">
          <a:xfrm>
            <a:off x="3846443" y="2591502"/>
            <a:ext cx="2161961" cy="999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그림 4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4198" y="2655068"/>
            <a:ext cx="785595" cy="757562"/>
          </a:xfrm>
          <a:prstGeom prst="rect">
            <a:avLst/>
          </a:prstGeom>
        </p:spPr>
      </p:pic>
      <p:pic>
        <p:nvPicPr>
          <p:cNvPr id="68" name="그림 6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180" y="2801514"/>
            <a:ext cx="636694" cy="603818"/>
          </a:xfrm>
          <a:prstGeom prst="rect">
            <a:avLst/>
          </a:prstGeom>
        </p:spPr>
      </p:pic>
      <p:pic>
        <p:nvPicPr>
          <p:cNvPr id="69" name="Picture 6" descr="Locker Free Vector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69" t="20809" r="23260" b="15276"/>
          <a:stretch/>
        </p:blipFill>
        <p:spPr bwMode="auto">
          <a:xfrm>
            <a:off x="9482471" y="4019440"/>
            <a:ext cx="642960" cy="786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6" descr="Locker Free Vector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69" t="20809" r="23260" b="15276"/>
          <a:stretch/>
        </p:blipFill>
        <p:spPr bwMode="auto">
          <a:xfrm>
            <a:off x="5750541" y="4825749"/>
            <a:ext cx="642960" cy="786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그림 2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89381" l="0" r="89474">
                        <a14:foregroundMark x1="47368" y1="29204" x2="47368" y2="29204"/>
                        <a14:foregroundMark x1="69474" y1="23009" x2="69474" y2="23009"/>
                        <a14:foregroundMark x1="21053" y1="19469" x2="21053" y2="19469"/>
                        <a14:foregroundMark x1="49474" y1="60177" x2="49474" y2="60177"/>
                        <a14:foregroundMark x1="14737" y1="38053" x2="14737" y2="38053"/>
                        <a14:foregroundMark x1="75789" y1="7080" x2="75789" y2="70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15400" y="2662772"/>
            <a:ext cx="748713" cy="85902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24ECDE0-24A0-FF40-9E0A-F8B6FC1451E1}"/>
              </a:ext>
            </a:extLst>
          </p:cNvPr>
          <p:cNvSpPr txBox="1"/>
          <p:nvPr/>
        </p:nvSpPr>
        <p:spPr>
          <a:xfrm>
            <a:off x="756000" y="245045"/>
            <a:ext cx="784661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11429D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LTE </a:t>
            </a:r>
            <a:r>
              <a:rPr lang="en-US" sz="6600" b="1" dirty="0" smtClean="0">
                <a:solidFill>
                  <a:srgbClr val="11429D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Security Concept</a:t>
            </a:r>
            <a:endParaRPr lang="en-US" sz="6600" b="1" dirty="0">
              <a:solidFill>
                <a:srgbClr val="11429D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0831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>
            <a:extLst>
              <a:ext uri="{FF2B5EF4-FFF2-40B4-BE49-F238E27FC236}">
                <a16:creationId xmlns:a16="http://schemas.microsoft.com/office/drawing/2014/main" id="{F24ECDE0-24A0-FF40-9E0A-F8B6FC1451E1}"/>
              </a:ext>
            </a:extLst>
          </p:cNvPr>
          <p:cNvSpPr txBox="1"/>
          <p:nvPr/>
        </p:nvSpPr>
        <p:spPr>
          <a:xfrm>
            <a:off x="756000" y="245045"/>
            <a:ext cx="397799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>
                <a:solidFill>
                  <a:srgbClr val="11429D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LTE Security Concept</a:t>
            </a:r>
            <a:endParaRPr lang="en-US" sz="6600" b="1" dirty="0">
              <a:solidFill>
                <a:srgbClr val="11429D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75" name="직사각형 74"/>
          <p:cNvSpPr/>
          <p:nvPr/>
        </p:nvSpPr>
        <p:spPr>
          <a:xfrm>
            <a:off x="4697410" y="4346300"/>
            <a:ext cx="6236750" cy="1354530"/>
          </a:xfrm>
          <a:prstGeom prst="rect">
            <a:avLst/>
          </a:prstGeom>
          <a:solidFill>
            <a:srgbClr val="4BACC6">
              <a:lumMod val="20000"/>
              <a:lumOff val="8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457200" latinLnBrk="1">
              <a:defRPr/>
            </a:pPr>
            <a:endParaRPr lang="ko-KR" altLang="en-US" sz="900" kern="0">
              <a:solidFill>
                <a:prstClr val="white"/>
              </a:solidFill>
              <a:latin typeface="맑은 고딕"/>
              <a:ea typeface="맑은 고딕" panose="020B0503020000020004" pitchFamily="50" charset="-127"/>
            </a:endParaRPr>
          </a:p>
        </p:txBody>
      </p:sp>
      <p:sp>
        <p:nvSpPr>
          <p:cNvPr id="74" name="직사각형 73"/>
          <p:cNvSpPr/>
          <p:nvPr/>
        </p:nvSpPr>
        <p:spPr>
          <a:xfrm>
            <a:off x="4707349" y="1350307"/>
            <a:ext cx="6226811" cy="2607272"/>
          </a:xfrm>
          <a:prstGeom prst="rect">
            <a:avLst/>
          </a:prstGeom>
          <a:solidFill>
            <a:srgbClr val="F79646">
              <a:lumMod val="20000"/>
              <a:lumOff val="8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457200" latinLnBrk="1">
              <a:defRPr/>
            </a:pPr>
            <a:endParaRPr lang="ko-KR" altLang="en-US" sz="900" kern="0">
              <a:solidFill>
                <a:srgbClr val="FDEADA"/>
              </a:solidFill>
              <a:latin typeface="맑은 고딕"/>
              <a:ea typeface="맑은 고딕" panose="020B0503020000020004" pitchFamily="50" charset="-127"/>
            </a:endParaRPr>
          </a:p>
        </p:txBody>
      </p:sp>
      <p:grpSp>
        <p:nvGrpSpPr>
          <p:cNvPr id="47" name="그룹 46"/>
          <p:cNvGrpSpPr/>
          <p:nvPr/>
        </p:nvGrpSpPr>
        <p:grpSpPr>
          <a:xfrm>
            <a:off x="3806684" y="484154"/>
            <a:ext cx="8055851" cy="6051657"/>
            <a:chOff x="1548883" y="1092429"/>
            <a:chExt cx="4236098" cy="4279654"/>
          </a:xfrm>
        </p:grpSpPr>
        <p:sp>
          <p:nvSpPr>
            <p:cNvPr id="59" name="TextBox 58"/>
            <p:cNvSpPr txBox="1"/>
            <p:nvPr/>
          </p:nvSpPr>
          <p:spPr>
            <a:xfrm>
              <a:off x="2276669" y="1823577"/>
              <a:ext cx="1296955" cy="3700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latinLnBrk="1">
                <a:defRPr/>
              </a:pPr>
              <a:r>
                <a:rPr lang="en-US" altLang="ko-KR" sz="2800" b="1" kern="0" dirty="0">
                  <a:solidFill>
                    <a:prstClr val="black"/>
                  </a:solidFill>
                  <a:latin typeface="+mj-lt"/>
                </a:rPr>
                <a:t>Random Access</a:t>
              </a:r>
              <a:endParaRPr lang="ko-KR" altLang="en-US" sz="2800" b="1" kern="0" dirty="0">
                <a:solidFill>
                  <a:prstClr val="black"/>
                </a:solidFill>
                <a:latin typeface="+mj-lt"/>
              </a:endParaRPr>
            </a:p>
          </p:txBody>
        </p:sp>
        <p:sp>
          <p:nvSpPr>
            <p:cNvPr id="48" name="모서리가 둥근 직사각형 47"/>
            <p:cNvSpPr/>
            <p:nvPr/>
          </p:nvSpPr>
          <p:spPr>
            <a:xfrm>
              <a:off x="1548883" y="1092429"/>
              <a:ext cx="1194318" cy="466530"/>
            </a:xfrm>
            <a:prstGeom prst="roundRect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457200" latinLnBrk="1">
                <a:defRPr/>
              </a:pPr>
              <a:r>
                <a:rPr lang="en-US" altLang="ko-KR" sz="3600" b="1" kern="0" dirty="0">
                  <a:solidFill>
                    <a:prstClr val="black"/>
                  </a:solidFill>
                  <a:latin typeface="+mj-lt"/>
                  <a:ea typeface="맑은 고딕" panose="020B0503020000020004" pitchFamily="50" charset="-127"/>
                </a:rPr>
                <a:t>UE</a:t>
              </a:r>
              <a:endParaRPr lang="ko-KR" altLang="en-US" sz="3600" b="1" kern="0" dirty="0"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endParaRPr>
            </a:p>
          </p:txBody>
        </p:sp>
        <p:sp>
          <p:nvSpPr>
            <p:cNvPr id="51" name="모서리가 둥근 직사각형 50"/>
            <p:cNvSpPr/>
            <p:nvPr/>
          </p:nvSpPr>
          <p:spPr>
            <a:xfrm>
              <a:off x="3069773" y="1092429"/>
              <a:ext cx="1194318" cy="466530"/>
            </a:xfrm>
            <a:prstGeom prst="roundRect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457200" latinLnBrk="1">
                <a:defRPr/>
              </a:pPr>
              <a:r>
                <a:rPr lang="en-US" altLang="ko-KR" sz="3600" b="1" kern="0" dirty="0" err="1">
                  <a:solidFill>
                    <a:prstClr val="black"/>
                  </a:solidFill>
                  <a:latin typeface="+mj-lt"/>
                  <a:ea typeface="맑은 고딕" panose="020B0503020000020004" pitchFamily="50" charset="-127"/>
                </a:rPr>
                <a:t>eNB</a:t>
              </a:r>
              <a:endParaRPr lang="ko-KR" altLang="en-US" sz="3600" b="1" kern="0" dirty="0"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endParaRPr>
            </a:p>
          </p:txBody>
        </p:sp>
        <p:sp>
          <p:nvSpPr>
            <p:cNvPr id="52" name="모서리가 둥근 직사각형 51"/>
            <p:cNvSpPr/>
            <p:nvPr/>
          </p:nvSpPr>
          <p:spPr>
            <a:xfrm>
              <a:off x="4590663" y="1092429"/>
              <a:ext cx="1194318" cy="466530"/>
            </a:xfrm>
            <a:prstGeom prst="roundRect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457200" latinLnBrk="1">
                <a:defRPr/>
              </a:pPr>
              <a:r>
                <a:rPr lang="en-US" altLang="ko-KR" sz="3600" b="1" kern="0" dirty="0">
                  <a:solidFill>
                    <a:prstClr val="black"/>
                  </a:solidFill>
                  <a:latin typeface="+mj-lt"/>
                  <a:ea typeface="맑은 고딕" panose="020B0503020000020004" pitchFamily="50" charset="-127"/>
                </a:rPr>
                <a:t>MME</a:t>
              </a:r>
              <a:endParaRPr lang="ko-KR" altLang="en-US" sz="3600" b="1" kern="0" dirty="0"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endParaRPr>
            </a:p>
          </p:txBody>
        </p:sp>
        <p:cxnSp>
          <p:nvCxnSpPr>
            <p:cNvPr id="53" name="직선 연결선 52"/>
            <p:cNvCxnSpPr>
              <a:stCxn id="48" idx="2"/>
            </p:cNvCxnSpPr>
            <p:nvPr/>
          </p:nvCxnSpPr>
          <p:spPr>
            <a:xfrm flipH="1">
              <a:off x="2146041" y="1558959"/>
              <a:ext cx="1" cy="3677626"/>
            </a:xfrm>
            <a:prstGeom prst="line">
              <a:avLst/>
            </a:prstGeom>
            <a:ln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5" name="직선 연결선 54"/>
            <p:cNvCxnSpPr>
              <a:stCxn id="51" idx="2"/>
            </p:cNvCxnSpPr>
            <p:nvPr/>
          </p:nvCxnSpPr>
          <p:spPr>
            <a:xfrm>
              <a:off x="3666932" y="1558959"/>
              <a:ext cx="1" cy="3677626"/>
            </a:xfrm>
            <a:prstGeom prst="line">
              <a:avLst/>
            </a:prstGeom>
            <a:ln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6" name="직선 연결선 55"/>
            <p:cNvCxnSpPr>
              <a:stCxn id="52" idx="2"/>
            </p:cNvCxnSpPr>
            <p:nvPr/>
          </p:nvCxnSpPr>
          <p:spPr>
            <a:xfrm flipH="1">
              <a:off x="5187820" y="1558959"/>
              <a:ext cx="3" cy="3677626"/>
            </a:xfrm>
            <a:prstGeom prst="line">
              <a:avLst/>
            </a:prstGeom>
            <a:ln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7" name="직선 화살표 연결선 56"/>
            <p:cNvCxnSpPr/>
            <p:nvPr/>
          </p:nvCxnSpPr>
          <p:spPr>
            <a:xfrm>
              <a:off x="2146042" y="1865753"/>
              <a:ext cx="1520890" cy="0"/>
            </a:xfrm>
            <a:prstGeom prst="straightConnector1">
              <a:avLst/>
            </a:prstGeom>
            <a:noFill/>
            <a:ln w="28575" cap="flat" cmpd="sng" algn="ctr">
              <a:solidFill>
                <a:srgbClr val="F79646"/>
              </a:solidFill>
              <a:prstDash val="solid"/>
              <a:headEnd type="arrow"/>
              <a:tailEnd type="arrow" w="lg" len="lg"/>
            </a:ln>
            <a:effectLst/>
          </p:spPr>
        </p:cxnSp>
        <p:cxnSp>
          <p:nvCxnSpPr>
            <p:cNvPr id="58" name="직선 화살표 연결선 57"/>
            <p:cNvCxnSpPr/>
            <p:nvPr/>
          </p:nvCxnSpPr>
          <p:spPr>
            <a:xfrm>
              <a:off x="2164701" y="2276907"/>
              <a:ext cx="1520890" cy="0"/>
            </a:xfrm>
            <a:prstGeom prst="straightConnector1">
              <a:avLst/>
            </a:prstGeom>
            <a:noFill/>
            <a:ln w="28575" cap="flat" cmpd="sng" algn="ctr">
              <a:solidFill>
                <a:srgbClr val="F79646"/>
              </a:solidFill>
              <a:prstDash val="solid"/>
              <a:headEnd type="none"/>
              <a:tailEnd type="arrow" w="lg" len="lg"/>
            </a:ln>
            <a:effectLst/>
          </p:spPr>
        </p:cxnSp>
        <p:sp>
          <p:nvSpPr>
            <p:cNvPr id="60" name="TextBox 59"/>
            <p:cNvSpPr txBox="1"/>
            <p:nvPr/>
          </p:nvSpPr>
          <p:spPr>
            <a:xfrm>
              <a:off x="2267338" y="2248605"/>
              <a:ext cx="1296955" cy="3700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latinLnBrk="1">
                <a:defRPr/>
              </a:pPr>
              <a:r>
                <a:rPr lang="en-US" altLang="ko-KR" sz="2800" b="1" kern="0" dirty="0">
                  <a:solidFill>
                    <a:prstClr val="black"/>
                  </a:solidFill>
                  <a:latin typeface="+mj-lt"/>
                </a:rPr>
                <a:t>Attach Request</a:t>
              </a:r>
              <a:endParaRPr lang="ko-KR" altLang="en-US" sz="2800" b="1" kern="0" dirty="0">
                <a:solidFill>
                  <a:prstClr val="black"/>
                </a:solidFill>
                <a:latin typeface="+mj-lt"/>
              </a:endParaRPr>
            </a:p>
          </p:txBody>
        </p:sp>
        <p:cxnSp>
          <p:nvCxnSpPr>
            <p:cNvPr id="61" name="직선 화살표 연결선 60"/>
            <p:cNvCxnSpPr/>
            <p:nvPr/>
          </p:nvCxnSpPr>
          <p:spPr>
            <a:xfrm>
              <a:off x="3671035" y="2342338"/>
              <a:ext cx="1520890" cy="0"/>
            </a:xfrm>
            <a:prstGeom prst="straightConnector1">
              <a:avLst/>
            </a:prstGeom>
            <a:ln w="28575">
              <a:headEnd type="none"/>
              <a:tailEnd type="arrow" w="lg" len="lg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62" name="TextBox 61"/>
            <p:cNvSpPr txBox="1"/>
            <p:nvPr/>
          </p:nvSpPr>
          <p:spPr>
            <a:xfrm>
              <a:off x="3788229" y="2293134"/>
              <a:ext cx="1296955" cy="3700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latinLnBrk="1">
                <a:defRPr/>
              </a:pPr>
              <a:r>
                <a:rPr lang="en-US" altLang="ko-KR" sz="2800" b="1" kern="0" dirty="0">
                  <a:solidFill>
                    <a:prstClr val="black"/>
                  </a:solidFill>
                  <a:latin typeface="+mj-lt"/>
                </a:rPr>
                <a:t>Attach Request</a:t>
              </a:r>
              <a:endParaRPr lang="ko-KR" altLang="en-US" sz="2800" b="1" kern="0" dirty="0">
                <a:solidFill>
                  <a:prstClr val="black"/>
                </a:solidFill>
                <a:latin typeface="+mj-lt"/>
              </a:endParaRPr>
            </a:p>
          </p:txBody>
        </p:sp>
        <p:cxnSp>
          <p:nvCxnSpPr>
            <p:cNvPr id="63" name="직선 화살표 연결선 62"/>
            <p:cNvCxnSpPr/>
            <p:nvPr/>
          </p:nvCxnSpPr>
          <p:spPr>
            <a:xfrm flipH="1">
              <a:off x="2135590" y="2766716"/>
              <a:ext cx="3041780" cy="0"/>
            </a:xfrm>
            <a:prstGeom prst="straightConnector1">
              <a:avLst/>
            </a:prstGeom>
            <a:noFill/>
            <a:ln w="28575" cap="flat" cmpd="sng" algn="ctr">
              <a:solidFill>
                <a:srgbClr val="F79646"/>
              </a:solidFill>
              <a:prstDash val="solid"/>
              <a:headEnd type="none"/>
              <a:tailEnd type="arrow" w="lg" len="lg"/>
            </a:ln>
            <a:effectLst/>
          </p:spPr>
        </p:cxnSp>
        <p:sp>
          <p:nvSpPr>
            <p:cNvPr id="64" name="TextBox 63"/>
            <p:cNvSpPr txBox="1"/>
            <p:nvPr/>
          </p:nvSpPr>
          <p:spPr>
            <a:xfrm>
              <a:off x="2887823" y="2731564"/>
              <a:ext cx="1576876" cy="3700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latinLnBrk="1">
                <a:defRPr/>
              </a:pPr>
              <a:r>
                <a:rPr lang="en-US" altLang="ko-KR" sz="2800" b="1" kern="0" dirty="0">
                  <a:solidFill>
                    <a:prstClr val="black"/>
                  </a:solidFill>
                  <a:latin typeface="+mj-lt"/>
                </a:rPr>
                <a:t>Identity Request</a:t>
              </a:r>
              <a:endParaRPr lang="ko-KR" altLang="en-US" sz="2800" b="1" kern="0" dirty="0">
                <a:solidFill>
                  <a:prstClr val="black"/>
                </a:solidFill>
                <a:latin typeface="+mj-lt"/>
              </a:endParaRPr>
            </a:p>
          </p:txBody>
        </p:sp>
        <p:cxnSp>
          <p:nvCxnSpPr>
            <p:cNvPr id="65" name="직선 화살표 연결선 64"/>
            <p:cNvCxnSpPr/>
            <p:nvPr/>
          </p:nvCxnSpPr>
          <p:spPr>
            <a:xfrm>
              <a:off x="2164701" y="3198946"/>
              <a:ext cx="3041780" cy="0"/>
            </a:xfrm>
            <a:prstGeom prst="straightConnector1">
              <a:avLst/>
            </a:prstGeom>
            <a:noFill/>
            <a:ln w="28575" cap="flat" cmpd="sng" algn="ctr">
              <a:solidFill>
                <a:srgbClr val="F79646"/>
              </a:solidFill>
              <a:prstDash val="solid"/>
              <a:headEnd type="none"/>
              <a:tailEnd type="arrow" w="lg" len="lg"/>
            </a:ln>
            <a:effectLst/>
          </p:spPr>
        </p:cxnSp>
        <p:sp>
          <p:nvSpPr>
            <p:cNvPr id="66" name="TextBox 65"/>
            <p:cNvSpPr txBox="1"/>
            <p:nvPr/>
          </p:nvSpPr>
          <p:spPr>
            <a:xfrm>
              <a:off x="2934860" y="3156780"/>
              <a:ext cx="1576876" cy="3700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latinLnBrk="1">
                <a:defRPr/>
              </a:pPr>
              <a:r>
                <a:rPr lang="en-US" altLang="ko-KR" sz="2800" b="1" kern="0" dirty="0">
                  <a:solidFill>
                    <a:prstClr val="black"/>
                  </a:solidFill>
                  <a:latin typeface="+mj-lt"/>
                </a:rPr>
                <a:t>Identity Response</a:t>
              </a:r>
              <a:endParaRPr lang="ko-KR" altLang="en-US" sz="2800" b="1" kern="0" dirty="0">
                <a:solidFill>
                  <a:prstClr val="black"/>
                </a:solidFill>
                <a:latin typeface="+mj-lt"/>
              </a:endParaRPr>
            </a:p>
          </p:txBody>
        </p:sp>
        <p:cxnSp>
          <p:nvCxnSpPr>
            <p:cNvPr id="67" name="직선 화살표 연결선 66"/>
            <p:cNvCxnSpPr/>
            <p:nvPr/>
          </p:nvCxnSpPr>
          <p:spPr>
            <a:xfrm>
              <a:off x="2146041" y="3940888"/>
              <a:ext cx="3041778" cy="0"/>
            </a:xfrm>
            <a:prstGeom prst="straightConnector1">
              <a:avLst/>
            </a:prstGeom>
            <a:noFill/>
            <a:ln w="28575" cap="flat" cmpd="sng" algn="ctr">
              <a:solidFill>
                <a:srgbClr val="4BACC6">
                  <a:lumMod val="75000"/>
                </a:srgbClr>
              </a:solidFill>
              <a:prstDash val="solid"/>
              <a:headEnd type="arrow"/>
              <a:tailEnd type="arrow" w="lg" len="lg"/>
            </a:ln>
            <a:effectLst/>
          </p:spPr>
        </p:cxnSp>
        <p:sp>
          <p:nvSpPr>
            <p:cNvPr id="68" name="TextBox 67"/>
            <p:cNvSpPr txBox="1"/>
            <p:nvPr/>
          </p:nvSpPr>
          <p:spPr>
            <a:xfrm>
              <a:off x="1929088" y="3927831"/>
              <a:ext cx="3475690" cy="3700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latinLnBrk="1">
                <a:defRPr/>
              </a:pPr>
              <a:r>
                <a:rPr lang="en-US" altLang="ko-KR" sz="2800" b="1" kern="0" dirty="0">
                  <a:solidFill>
                    <a:prstClr val="black"/>
                  </a:solidFill>
                  <a:latin typeface="+mj-lt"/>
                </a:rPr>
                <a:t>Authentication &amp; Security Mode Command</a:t>
              </a:r>
              <a:endParaRPr lang="ko-KR" altLang="en-US" sz="2800" b="1" kern="0" dirty="0">
                <a:solidFill>
                  <a:prstClr val="black"/>
                </a:solidFill>
                <a:latin typeface="+mj-lt"/>
              </a:endParaRPr>
            </a:p>
          </p:txBody>
        </p:sp>
        <p:cxnSp>
          <p:nvCxnSpPr>
            <p:cNvPr id="69" name="직선 화살표 연결선 68"/>
            <p:cNvCxnSpPr/>
            <p:nvPr/>
          </p:nvCxnSpPr>
          <p:spPr>
            <a:xfrm rot="10800000">
              <a:off x="3676261" y="4462109"/>
              <a:ext cx="1520891" cy="0"/>
            </a:xfrm>
            <a:prstGeom prst="straightConnector1">
              <a:avLst/>
            </a:prstGeom>
            <a:noFill/>
            <a:ln w="28575" cap="flat" cmpd="sng" algn="ctr">
              <a:solidFill>
                <a:srgbClr val="4BACC6">
                  <a:lumMod val="75000"/>
                </a:srgbClr>
              </a:solidFill>
              <a:prstDash val="solid"/>
              <a:headEnd type="none"/>
              <a:tailEnd type="arrow" w="lg" len="lg"/>
            </a:ln>
            <a:effectLst/>
          </p:spPr>
        </p:cxnSp>
        <p:sp>
          <p:nvSpPr>
            <p:cNvPr id="70" name="TextBox 69"/>
            <p:cNvSpPr txBox="1"/>
            <p:nvPr/>
          </p:nvSpPr>
          <p:spPr>
            <a:xfrm>
              <a:off x="3788228" y="4431477"/>
              <a:ext cx="1296956" cy="3700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latinLnBrk="1">
                <a:defRPr/>
              </a:pPr>
              <a:r>
                <a:rPr lang="en-US" altLang="ko-KR" sz="2800" b="1" kern="0" dirty="0">
                  <a:solidFill>
                    <a:prstClr val="black"/>
                  </a:solidFill>
                  <a:latin typeface="+mj-lt"/>
                </a:rPr>
                <a:t>Attach Accept</a:t>
              </a:r>
              <a:endParaRPr lang="ko-KR" altLang="en-US" sz="2800" b="1" kern="0" dirty="0">
                <a:solidFill>
                  <a:prstClr val="black"/>
                </a:solidFill>
                <a:latin typeface="+mj-lt"/>
              </a:endParaRPr>
            </a:p>
          </p:txBody>
        </p:sp>
        <p:cxnSp>
          <p:nvCxnSpPr>
            <p:cNvPr id="71" name="직선 화살표 연결선 70"/>
            <p:cNvCxnSpPr/>
            <p:nvPr/>
          </p:nvCxnSpPr>
          <p:spPr>
            <a:xfrm>
              <a:off x="2146041" y="5009081"/>
              <a:ext cx="1520891" cy="0"/>
            </a:xfrm>
            <a:prstGeom prst="straightConnector1">
              <a:avLst/>
            </a:prstGeom>
            <a:noFill/>
            <a:ln w="28575" cap="flat" cmpd="sng" algn="ctr">
              <a:solidFill>
                <a:srgbClr val="C0504D"/>
              </a:solidFill>
              <a:prstDash val="solid"/>
              <a:headEnd type="arrow"/>
              <a:tailEnd type="arrow" w="lg" len="lg"/>
            </a:ln>
            <a:effectLst/>
          </p:spPr>
        </p:cxnSp>
        <p:sp>
          <p:nvSpPr>
            <p:cNvPr id="72" name="TextBox 71"/>
            <p:cNvSpPr txBox="1"/>
            <p:nvPr/>
          </p:nvSpPr>
          <p:spPr>
            <a:xfrm>
              <a:off x="1959775" y="5002069"/>
              <a:ext cx="1876167" cy="3700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latinLnBrk="1">
                <a:defRPr/>
              </a:pPr>
              <a:r>
                <a:rPr lang="en-US" altLang="ko-KR" sz="2800" b="1" kern="0" dirty="0">
                  <a:solidFill>
                    <a:prstClr val="black"/>
                  </a:solidFill>
                  <a:latin typeface="+mj-lt"/>
                </a:rPr>
                <a:t>RRC Reconfiguration</a:t>
              </a:r>
              <a:endParaRPr lang="ko-KR" altLang="en-US" sz="2800" b="1" kern="0" dirty="0">
                <a:solidFill>
                  <a:prstClr val="black"/>
                </a:solidFill>
                <a:latin typeface="+mj-lt"/>
              </a:endParaRPr>
            </a:p>
          </p:txBody>
        </p:sp>
      </p:grpSp>
      <p:sp>
        <p:nvSpPr>
          <p:cNvPr id="54" name="Espace réservé du contenu 2">
            <a:extLst>
              <a:ext uri="{FF2B5EF4-FFF2-40B4-BE49-F238E27FC236}">
                <a16:creationId xmlns:a16="http://schemas.microsoft.com/office/drawing/2014/main" id="{8C40BCA2-DDDC-4462-8CD4-EB2B137893B3}"/>
              </a:ext>
            </a:extLst>
          </p:cNvPr>
          <p:cNvSpPr txBox="1">
            <a:spLocks/>
          </p:cNvSpPr>
          <p:nvPr/>
        </p:nvSpPr>
        <p:spPr>
          <a:xfrm>
            <a:off x="1352062" y="4426110"/>
            <a:ext cx="2271955" cy="75461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1828178" rtl="0" eaLnBrk="1" latinLnBrk="0" hangingPunct="1">
              <a:lnSpc>
                <a:spcPct val="90000"/>
              </a:lnSpc>
              <a:spcBef>
                <a:spcPts val="2002"/>
              </a:spcBef>
              <a:buFont typeface="Arial" panose="020B0604020202020204" pitchFamily="34" charset="0"/>
              <a:buNone/>
              <a:defRPr sz="4000" b="0" i="0" kern="1200">
                <a:solidFill>
                  <a:schemeClr val="tx1"/>
                </a:solidFill>
                <a:latin typeface="Lato Regular" charset="0"/>
                <a:ea typeface="Lato Regular" charset="0"/>
                <a:cs typeface="Lato Regular" charset="0"/>
              </a:defRPr>
            </a:lvl1pPr>
            <a:lvl2pPr marL="914088" indent="0" algn="l" defTabSz="182817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chemeClr val="tx1"/>
                </a:solidFill>
                <a:latin typeface="Lato Regular" charset="0"/>
                <a:ea typeface="Lato Regular" charset="0"/>
                <a:cs typeface="Lato Regular" charset="0"/>
              </a:defRPr>
            </a:lvl2pPr>
            <a:lvl3pPr marL="1828178" indent="0" algn="l" defTabSz="182817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Lato Regular" charset="0"/>
                <a:ea typeface="Lato Regular" charset="0"/>
                <a:cs typeface="Lato Regular" charset="0"/>
              </a:defRPr>
            </a:lvl3pPr>
            <a:lvl4pPr marL="2742264" indent="0" algn="l" defTabSz="182817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2" b="0" i="0" kern="1200">
                <a:solidFill>
                  <a:schemeClr val="tx1"/>
                </a:solidFill>
                <a:latin typeface="Lato Regular" charset="0"/>
                <a:ea typeface="Lato Regular" charset="0"/>
                <a:cs typeface="Lato Regular" charset="0"/>
              </a:defRPr>
            </a:lvl4pPr>
            <a:lvl5pPr marL="3656350" indent="0" algn="l" defTabSz="182817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2" b="0" i="0" kern="1200">
                <a:solidFill>
                  <a:schemeClr val="tx1"/>
                </a:solidFill>
                <a:latin typeface="Lato Regular" charset="0"/>
                <a:ea typeface="Lato Regular" charset="0"/>
                <a:cs typeface="Lato Regular" charset="0"/>
              </a:defRPr>
            </a:lvl5pPr>
            <a:lvl6pPr marL="5027484" indent="-457044" algn="l" defTabSz="182817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1574" indent="-457044" algn="l" defTabSz="182817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5662" indent="-457044" algn="l" defTabSz="182817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69752" indent="-457044" algn="l" defTabSz="182817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6000" dirty="0"/>
              <a:t>AKA</a:t>
            </a:r>
          </a:p>
        </p:txBody>
      </p:sp>
      <p:pic>
        <p:nvPicPr>
          <p:cNvPr id="33" name="Picture 4" descr="Business handshake background in flat style Free Vector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312" b="22452"/>
          <a:stretch/>
        </p:blipFill>
        <p:spPr bwMode="auto">
          <a:xfrm>
            <a:off x="1488319" y="5226284"/>
            <a:ext cx="2162541" cy="999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1867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24ECDE0-24A0-FF40-9E0A-F8B6FC1451E1}"/>
              </a:ext>
            </a:extLst>
          </p:cNvPr>
          <p:cNvSpPr txBox="1"/>
          <p:nvPr/>
        </p:nvSpPr>
        <p:spPr>
          <a:xfrm>
            <a:off x="756000" y="143444"/>
            <a:ext cx="1167811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>
                <a:solidFill>
                  <a:srgbClr val="11429D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Integrity Protection</a:t>
            </a:r>
            <a:endParaRPr lang="en-US" sz="4800" b="1" dirty="0">
              <a:solidFill>
                <a:srgbClr val="11429D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8C40BCA2-DDDC-4462-8CD4-EB2B137893B3}"/>
              </a:ext>
            </a:extLst>
          </p:cNvPr>
          <p:cNvSpPr txBox="1">
            <a:spLocks/>
          </p:cNvSpPr>
          <p:nvPr/>
        </p:nvSpPr>
        <p:spPr>
          <a:xfrm>
            <a:off x="817205" y="1915009"/>
            <a:ext cx="11161435" cy="404504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1828178" rtl="0" eaLnBrk="1" latinLnBrk="0" hangingPunct="1">
              <a:lnSpc>
                <a:spcPct val="90000"/>
              </a:lnSpc>
              <a:spcBef>
                <a:spcPts val="2002"/>
              </a:spcBef>
              <a:buFont typeface="Arial" panose="020B0604020202020204" pitchFamily="34" charset="0"/>
              <a:buNone/>
              <a:defRPr sz="4000" b="0" i="0" kern="1200">
                <a:solidFill>
                  <a:schemeClr val="tx1"/>
                </a:solidFill>
                <a:latin typeface="Lato Regular" charset="0"/>
                <a:ea typeface="Lato Regular" charset="0"/>
                <a:cs typeface="Lato Regular" charset="0"/>
              </a:defRPr>
            </a:lvl1pPr>
            <a:lvl2pPr marL="914088" indent="0" algn="l" defTabSz="182817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chemeClr val="tx1"/>
                </a:solidFill>
                <a:latin typeface="Lato Regular" charset="0"/>
                <a:ea typeface="Lato Regular" charset="0"/>
                <a:cs typeface="Lato Regular" charset="0"/>
              </a:defRPr>
            </a:lvl2pPr>
            <a:lvl3pPr marL="1828178" indent="0" algn="l" defTabSz="182817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Lato Regular" charset="0"/>
                <a:ea typeface="Lato Regular" charset="0"/>
                <a:cs typeface="Lato Regular" charset="0"/>
              </a:defRPr>
            </a:lvl3pPr>
            <a:lvl4pPr marL="2742264" indent="0" algn="l" defTabSz="182817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2" b="0" i="0" kern="1200">
                <a:solidFill>
                  <a:schemeClr val="tx1"/>
                </a:solidFill>
                <a:latin typeface="Lato Regular" charset="0"/>
                <a:ea typeface="Lato Regular" charset="0"/>
                <a:cs typeface="Lato Regular" charset="0"/>
              </a:defRPr>
            </a:lvl4pPr>
            <a:lvl5pPr marL="3656350" indent="0" algn="l" defTabSz="182817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2" b="0" i="0" kern="1200">
                <a:solidFill>
                  <a:schemeClr val="tx1"/>
                </a:solidFill>
                <a:latin typeface="Lato Regular" charset="0"/>
                <a:ea typeface="Lato Regular" charset="0"/>
                <a:cs typeface="Lato Regular" charset="0"/>
              </a:defRPr>
            </a:lvl5pPr>
            <a:lvl6pPr marL="5027484" indent="-457044" algn="l" defTabSz="182817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1574" indent="-457044" algn="l" defTabSz="182817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5662" indent="-457044" algn="l" defTabSz="182817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69752" indent="-457044" algn="l" defTabSz="182817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>
              <a:buFont typeface="Wingdings" panose="05000000000000000000" pitchFamily="2" charset="2"/>
              <a:buChar char="§"/>
            </a:pPr>
            <a:r>
              <a:rPr lang="fr-FR" altLang="ko-KR" sz="3600" dirty="0">
                <a:latin typeface="+mn-lt"/>
              </a:rPr>
              <a:t> MAC </a:t>
            </a:r>
            <a:r>
              <a:rPr lang="fr-FR" altLang="ko-KR" sz="2400" dirty="0">
                <a:latin typeface="+mn-lt"/>
              </a:rPr>
              <a:t>(Message Authentication Code)</a:t>
            </a:r>
          </a:p>
          <a:p>
            <a:pPr lvl="1"/>
            <a:r>
              <a:rPr lang="en-US" altLang="ko-KR" sz="2800" dirty="0">
                <a:latin typeface="+mn-lt"/>
              </a:rPr>
              <a:t>V</a:t>
            </a:r>
            <a:r>
              <a:rPr lang="en-US" altLang="ko-KR" sz="2800" dirty="0" smtClean="0">
                <a:latin typeface="+mn-lt"/>
              </a:rPr>
              <a:t>alues </a:t>
            </a:r>
            <a:r>
              <a:rPr lang="en-US" altLang="ko-KR" sz="2800" dirty="0">
                <a:latin typeface="+mn-lt"/>
              </a:rPr>
              <a:t>are </a:t>
            </a:r>
            <a:r>
              <a:rPr lang="en-US" altLang="ko-KR" sz="2800" dirty="0" smtClean="0">
                <a:latin typeface="+mn-lt"/>
              </a:rPr>
              <a:t>generated </a:t>
            </a:r>
            <a:r>
              <a:rPr lang="en-US" altLang="ko-KR" sz="2800" dirty="0">
                <a:latin typeface="+mn-lt"/>
              </a:rPr>
              <a:t>and verified using the symmetric secret key.</a:t>
            </a:r>
          </a:p>
          <a:p>
            <a:pPr lvl="1"/>
            <a:r>
              <a:rPr lang="fr-FR" altLang="ko-KR" sz="2800" dirty="0" smtClean="0">
                <a:latin typeface="+mn-lt"/>
              </a:rPr>
              <a:t>C</a:t>
            </a:r>
            <a:r>
              <a:rPr lang="en-US" altLang="ko-KR" sz="2800" dirty="0" err="1" smtClean="0">
                <a:latin typeface="+mn-lt"/>
              </a:rPr>
              <a:t>onfirms</a:t>
            </a:r>
            <a:r>
              <a:rPr lang="en-US" altLang="ko-KR" sz="2800" dirty="0" smtClean="0">
                <a:latin typeface="+mn-lt"/>
              </a:rPr>
              <a:t> that the message came from the stated sender and has not been changed</a:t>
            </a:r>
          </a:p>
        </p:txBody>
      </p:sp>
      <p:graphicFrame>
        <p:nvGraphicFramePr>
          <p:cNvPr id="2" name="표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9158440"/>
              </p:ext>
            </p:extLst>
          </p:nvPr>
        </p:nvGraphicFramePr>
        <p:xfrm>
          <a:off x="2032000" y="4565358"/>
          <a:ext cx="8128000" cy="1700262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3100717109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4048251579"/>
                    </a:ext>
                  </a:extLst>
                </a:gridCol>
              </a:tblGrid>
              <a:tr h="85013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800" dirty="0" smtClean="0"/>
                        <a:t>Control</a:t>
                      </a:r>
                      <a:r>
                        <a:rPr lang="en-US" altLang="ko-KR" sz="2800" baseline="0" dirty="0" smtClean="0"/>
                        <a:t> Plane</a:t>
                      </a:r>
                      <a:endParaRPr lang="ko-KR" alt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800" dirty="0" smtClean="0"/>
                        <a:t>User Plane</a:t>
                      </a:r>
                      <a:endParaRPr lang="ko-KR" altLang="en-US" sz="2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58318760"/>
                  </a:ext>
                </a:extLst>
              </a:tr>
              <a:tr h="85013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800" dirty="0" smtClean="0"/>
                        <a:t>O</a:t>
                      </a:r>
                      <a:endParaRPr lang="ko-KR" alt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800" dirty="0" smtClean="0"/>
                        <a:t>X</a:t>
                      </a:r>
                      <a:endParaRPr lang="ko-KR" altLang="en-US" sz="2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120837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70235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2509699" y="2875002"/>
            <a:ext cx="717260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145DE8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1. Identity Mapping</a:t>
            </a:r>
          </a:p>
        </p:txBody>
      </p:sp>
    </p:spTree>
    <p:extLst>
      <p:ext uri="{BB962C8B-B14F-4D97-AF65-F5344CB8AC3E}">
        <p14:creationId xmlns:p14="http://schemas.microsoft.com/office/powerpoint/2010/main" val="43316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space réservé du contenu 2">
            <a:extLst>
              <a:ext uri="{FF2B5EF4-FFF2-40B4-BE49-F238E27FC236}">
                <a16:creationId xmlns:a16="http://schemas.microsoft.com/office/drawing/2014/main" id="{8C40BCA2-DDDC-4462-8CD4-EB2B137893B3}"/>
              </a:ext>
            </a:extLst>
          </p:cNvPr>
          <p:cNvSpPr txBox="1">
            <a:spLocks/>
          </p:cNvSpPr>
          <p:nvPr/>
        </p:nvSpPr>
        <p:spPr>
          <a:xfrm>
            <a:off x="817205" y="1915009"/>
            <a:ext cx="11517256" cy="404504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1828178" rtl="0" eaLnBrk="1" latinLnBrk="0" hangingPunct="1">
              <a:lnSpc>
                <a:spcPct val="90000"/>
              </a:lnSpc>
              <a:spcBef>
                <a:spcPts val="2002"/>
              </a:spcBef>
              <a:buFont typeface="Arial" panose="020B0604020202020204" pitchFamily="34" charset="0"/>
              <a:buNone/>
              <a:defRPr sz="4000" b="0" i="0" kern="1200">
                <a:solidFill>
                  <a:schemeClr val="tx1"/>
                </a:solidFill>
                <a:latin typeface="Lato Regular" charset="0"/>
                <a:ea typeface="Lato Regular" charset="0"/>
                <a:cs typeface="Lato Regular" charset="0"/>
              </a:defRPr>
            </a:lvl1pPr>
            <a:lvl2pPr marL="914088" indent="0" algn="l" defTabSz="182817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chemeClr val="tx1"/>
                </a:solidFill>
                <a:latin typeface="Lato Regular" charset="0"/>
                <a:ea typeface="Lato Regular" charset="0"/>
                <a:cs typeface="Lato Regular" charset="0"/>
              </a:defRPr>
            </a:lvl2pPr>
            <a:lvl3pPr marL="1828178" indent="0" algn="l" defTabSz="182817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Lato Regular" charset="0"/>
                <a:ea typeface="Lato Regular" charset="0"/>
                <a:cs typeface="Lato Regular" charset="0"/>
              </a:defRPr>
            </a:lvl3pPr>
            <a:lvl4pPr marL="2742264" indent="0" algn="l" defTabSz="182817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2" b="0" i="0" kern="1200">
                <a:solidFill>
                  <a:schemeClr val="tx1"/>
                </a:solidFill>
                <a:latin typeface="Lato Regular" charset="0"/>
                <a:ea typeface="Lato Regular" charset="0"/>
                <a:cs typeface="Lato Regular" charset="0"/>
              </a:defRPr>
            </a:lvl4pPr>
            <a:lvl5pPr marL="3656350" indent="0" algn="l" defTabSz="182817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2" b="0" i="0" kern="1200">
                <a:solidFill>
                  <a:schemeClr val="tx1"/>
                </a:solidFill>
                <a:latin typeface="Lato Regular" charset="0"/>
                <a:ea typeface="Lato Regular" charset="0"/>
                <a:cs typeface="Lato Regular" charset="0"/>
              </a:defRPr>
            </a:lvl5pPr>
            <a:lvl6pPr marL="5027484" indent="-457044" algn="l" defTabSz="182817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1574" indent="-457044" algn="l" defTabSz="182817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5662" indent="-457044" algn="l" defTabSz="182817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69752" indent="-457044" algn="l" defTabSz="182817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>
              <a:buFont typeface="Wingdings" panose="05000000000000000000" pitchFamily="2" charset="2"/>
              <a:buChar char="§"/>
            </a:pPr>
            <a:r>
              <a:rPr lang="fr-FR" sz="3600" dirty="0" smtClean="0">
                <a:latin typeface="+mn-lt"/>
              </a:rPr>
              <a:t> Related Work </a:t>
            </a:r>
          </a:p>
          <a:p>
            <a:pPr lvl="1"/>
            <a:r>
              <a:rPr lang="fr-FR" sz="2800" dirty="0" smtClean="0">
                <a:latin typeface="+mn-lt"/>
              </a:rPr>
              <a:t>Kune et al., </a:t>
            </a:r>
            <a:r>
              <a:rPr lang="en-US" altLang="ko-KR" sz="2800" dirty="0"/>
              <a:t>“</a:t>
            </a:r>
            <a:r>
              <a:rPr lang="fr-FR" sz="2800" dirty="0" smtClean="0">
                <a:latin typeface="+mn-lt"/>
              </a:rPr>
              <a:t> Location Leaks on the GSM Air Interface </a:t>
            </a:r>
            <a:r>
              <a:rPr lang="en-US" altLang="ko-KR" sz="2800" dirty="0" smtClean="0"/>
              <a:t>”</a:t>
            </a:r>
            <a:endParaRPr lang="fr-FR" sz="2800" dirty="0" smtClean="0">
              <a:latin typeface="+mn-lt"/>
            </a:endParaRPr>
          </a:p>
          <a:p>
            <a:pPr lvl="1"/>
            <a:r>
              <a:rPr lang="fr-FR" sz="2800" dirty="0" smtClean="0">
                <a:latin typeface="+mn-lt"/>
              </a:rPr>
              <a:t>Presented a paging attack in context of GSM, where the attacker learns the user’s TMSI form repeatedly calling the known phone number</a:t>
            </a:r>
          </a:p>
          <a:p>
            <a:pPr marL="228600" indent="-228600">
              <a:buFont typeface="Wingdings" panose="05000000000000000000" pitchFamily="2" charset="2"/>
              <a:buChar char="§"/>
            </a:pPr>
            <a:r>
              <a:rPr lang="fr-FR" sz="3600" dirty="0" smtClean="0">
                <a:latin typeface="+mn-lt"/>
              </a:rPr>
              <a:t> Why we use several different identifiers? </a:t>
            </a:r>
          </a:p>
          <a:p>
            <a:pPr marL="228600" indent="-228600">
              <a:buFont typeface="Wingdings" panose="05000000000000000000" pitchFamily="2" charset="2"/>
              <a:buChar char="§"/>
            </a:pPr>
            <a:r>
              <a:rPr lang="fr-FR" sz="3600" dirty="0" smtClean="0">
                <a:latin typeface="+mn-lt"/>
              </a:rPr>
              <a:t> Attack aim</a:t>
            </a:r>
          </a:p>
          <a:p>
            <a:pPr lvl="1"/>
            <a:r>
              <a:rPr lang="fr-FR" sz="2800" dirty="0" smtClean="0">
                <a:latin typeface="+mn-lt"/>
              </a:rPr>
              <a:t>Identity (e.g. Website Fingerprinting)</a:t>
            </a:r>
          </a:p>
          <a:p>
            <a:pPr lvl="1"/>
            <a:r>
              <a:rPr lang="fr-FR" sz="2800" dirty="0" smtClean="0">
                <a:latin typeface="+mn-lt"/>
              </a:rPr>
              <a:t>Location leak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24ECDE0-24A0-FF40-9E0A-F8B6FC1451E1}"/>
              </a:ext>
            </a:extLst>
          </p:cNvPr>
          <p:cNvSpPr txBox="1"/>
          <p:nvPr/>
        </p:nvSpPr>
        <p:spPr>
          <a:xfrm>
            <a:off x="756000" y="245045"/>
            <a:ext cx="784661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>
                <a:solidFill>
                  <a:srgbClr val="11429D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Identity Mapping</a:t>
            </a:r>
            <a:endParaRPr lang="en-US" sz="6600" b="1" dirty="0">
              <a:solidFill>
                <a:srgbClr val="11429D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5271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>
        <a:noAutofit/>
      </a:bodyPr>
      <a:lstStyle>
        <a:defPPr marL="228600" indent="-228600">
          <a:buFont typeface="Wingdings" panose="05000000000000000000" pitchFamily="2" charset="2"/>
          <a:buChar char="§"/>
          <a:defRPr sz="3600"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41588</TotalTime>
  <Words>1281</Words>
  <Application>Microsoft Office PowerPoint</Application>
  <PresentationFormat>와이드스크린</PresentationFormat>
  <Paragraphs>271</Paragraphs>
  <Slides>36</Slides>
  <Notes>36</Notes>
  <HiddenSlides>0</HiddenSlides>
  <MMClips>1</MMClips>
  <ScaleCrop>false</ScaleCrop>
  <HeadingPairs>
    <vt:vector size="6" baseType="variant">
      <vt:variant>
        <vt:lpstr>사용한 글꼴</vt:lpstr>
      </vt:variant>
      <vt:variant>
        <vt:i4>10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36</vt:i4>
      </vt:variant>
    </vt:vector>
  </HeadingPairs>
  <TitlesOfParts>
    <vt:vector size="47" baseType="lpstr">
      <vt:lpstr>Lato Black</vt:lpstr>
      <vt:lpstr>Lato Regular</vt:lpstr>
      <vt:lpstr>Montserrat Light</vt:lpstr>
      <vt:lpstr>맑은 고딕</vt:lpstr>
      <vt:lpstr>Arial</vt:lpstr>
      <vt:lpstr>Calibri</vt:lpstr>
      <vt:lpstr>Calibri Light</vt:lpstr>
      <vt:lpstr>Century Schoolbook</vt:lpstr>
      <vt:lpstr>Symbol</vt:lpstr>
      <vt:lpstr>Wingdings</vt:lpstr>
      <vt:lpstr>Office Theme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Creative Presentations</dc:title>
  <dc:subject/>
  <dc:creator/>
  <cp:keywords/>
  <dc:description/>
  <cp:lastModifiedBy>Windows User</cp:lastModifiedBy>
  <cp:revision>9621</cp:revision>
  <dcterms:created xsi:type="dcterms:W3CDTF">2014-11-12T21:47:38Z</dcterms:created>
  <dcterms:modified xsi:type="dcterms:W3CDTF">2019-10-31T11:37:44Z</dcterms:modified>
  <cp:category/>
</cp:coreProperties>
</file>