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7" r:id="rId4"/>
    <p:sldId id="269" r:id="rId5"/>
    <p:sldId id="270" r:id="rId6"/>
    <p:sldId id="271" r:id="rId7"/>
    <p:sldId id="258" r:id="rId8"/>
    <p:sldId id="259" r:id="rId9"/>
    <p:sldId id="260" r:id="rId10"/>
    <p:sldId id="262" r:id="rId11"/>
    <p:sldId id="263" r:id="rId12"/>
    <p:sldId id="265" r:id="rId13"/>
    <p:sldId id="266" r:id="rId14"/>
    <p:sldId id="273" r:id="rId15"/>
    <p:sldId id="267" r:id="rId16"/>
    <p:sldId id="268" r:id="rId17"/>
    <p:sldId id="272" r:id="rId18"/>
    <p:sldId id="275" r:id="rId19"/>
    <p:sldId id="278" r:id="rId20"/>
    <p:sldId id="279" r:id="rId21"/>
    <p:sldId id="280" r:id="rId22"/>
    <p:sldId id="281" r:id="rId23"/>
    <p:sldId id="277" r:id="rId24"/>
    <p:sldId id="283" r:id="rId25"/>
    <p:sldId id="284" r:id="rId26"/>
    <p:sldId id="285" r:id="rId27"/>
    <p:sldId id="276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882" autoAdjust="0"/>
  </p:normalViewPr>
  <p:slideViewPr>
    <p:cSldViewPr snapToGrid="0">
      <p:cViewPr varScale="1">
        <p:scale>
          <a:sx n="102" d="100"/>
          <a:sy n="102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DCB2-95DC-45A8-8EF2-9E33B57DEAB7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49F3-FB96-4B23-9529-C0DD50109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5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Motive:</a:t>
            </a:r>
          </a:p>
          <a:p>
            <a:r>
              <a:rPr lang="en-US" altLang="ko-KR" dirty="0"/>
              <a:t>TLS, SSH</a:t>
            </a:r>
            <a:r>
              <a:rPr lang="ko-KR" altLang="en-US" dirty="0"/>
              <a:t>는 다들 아실 것</a:t>
            </a:r>
            <a:r>
              <a:rPr lang="en-US" altLang="ko-KR" dirty="0"/>
              <a:t>. </a:t>
            </a:r>
            <a:r>
              <a:rPr lang="ko-KR" altLang="en-US" dirty="0"/>
              <a:t>그래도 짧게 </a:t>
            </a:r>
            <a:r>
              <a:rPr lang="en-US" altLang="ko-KR" dirty="0"/>
              <a:t>review</a:t>
            </a:r>
            <a:r>
              <a:rPr lang="ko-KR" altLang="en-US" dirty="0"/>
              <a:t>하자면</a:t>
            </a:r>
            <a:endParaRPr lang="en-US" altLang="ko-KR" dirty="0"/>
          </a:p>
          <a:p>
            <a:r>
              <a:rPr lang="en-US" altLang="ko-KR" dirty="0"/>
              <a:t>TLS</a:t>
            </a:r>
            <a:r>
              <a:rPr lang="ko-KR" altLang="en-US" dirty="0"/>
              <a:t>는 한 </a:t>
            </a:r>
            <a:r>
              <a:rPr lang="en-US" altLang="ko-KR" dirty="0"/>
              <a:t>TCP connection</a:t>
            </a:r>
            <a:r>
              <a:rPr lang="ko-KR" altLang="en-US" dirty="0"/>
              <a:t>에서 두 </a:t>
            </a:r>
            <a:r>
              <a:rPr lang="en-US" altLang="ko-KR" dirty="0"/>
              <a:t>end point</a:t>
            </a:r>
            <a:r>
              <a:rPr lang="ko-KR" altLang="en-US" dirty="0"/>
              <a:t>가 주고받는 데이터의 무결성과 </a:t>
            </a:r>
            <a:r>
              <a:rPr lang="ko-KR" altLang="en-US" dirty="0" err="1"/>
              <a:t>비밀성을</a:t>
            </a:r>
            <a:r>
              <a:rPr lang="ko-KR" altLang="en-US" dirty="0"/>
              <a:t> </a:t>
            </a:r>
            <a:r>
              <a:rPr lang="ko-KR" altLang="en-US" dirty="0" smtClean="0"/>
              <a:t>보장함</a:t>
            </a:r>
            <a:endParaRPr lang="en-US" altLang="ko-KR" dirty="0" smtClean="0"/>
          </a:p>
          <a:p>
            <a:r>
              <a:rPr lang="en-US" altLang="ko-KR" dirty="0" smtClean="0"/>
              <a:t>	https </a:t>
            </a:r>
            <a:r>
              <a:rPr lang="ko-KR" altLang="en-US" dirty="0" smtClean="0"/>
              <a:t>생각하면 됨</a:t>
            </a:r>
            <a:r>
              <a:rPr lang="en-US" altLang="ko-KR" dirty="0" smtClean="0"/>
              <a:t>, https</a:t>
            </a:r>
            <a:r>
              <a:rPr lang="ko-KR" altLang="en-US" dirty="0" smtClean="0"/>
              <a:t>가 </a:t>
            </a:r>
            <a:r>
              <a:rPr lang="en-US" altLang="ko-KR" dirty="0" err="1" smtClean="0"/>
              <a:t>tls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위에서 동작하니까</a:t>
            </a:r>
            <a:endParaRPr lang="en-US" altLang="ko-KR" dirty="0"/>
          </a:p>
          <a:p>
            <a:r>
              <a:rPr lang="en-US" altLang="ko-KR" dirty="0"/>
              <a:t>SSH</a:t>
            </a:r>
            <a:r>
              <a:rPr lang="ko-KR" altLang="en-US" dirty="0"/>
              <a:t>는 다른 컴퓨터에 원격접속을 안전하게 하게 해주는 프로그램</a:t>
            </a:r>
            <a:r>
              <a:rPr lang="en-US" altLang="ko-KR" dirty="0"/>
              <a:t>, </a:t>
            </a:r>
            <a:r>
              <a:rPr lang="ko-KR" altLang="en-US" dirty="0"/>
              <a:t>혹은 프로토콜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이런 프로토콜은 암호화기법으로 </a:t>
            </a:r>
            <a:r>
              <a:rPr lang="en-US" altLang="ko-KR" dirty="0"/>
              <a:t>RSA, DSA</a:t>
            </a:r>
            <a:r>
              <a:rPr lang="ko-KR" altLang="en-US" dirty="0"/>
              <a:t>과 같은 공개키를 사용</a:t>
            </a:r>
            <a:r>
              <a:rPr lang="en-US" altLang="ko-KR" dirty="0"/>
              <a:t>, </a:t>
            </a:r>
            <a:r>
              <a:rPr lang="ko-KR" altLang="en-US" dirty="0"/>
              <a:t>이들은 매우 안전하다고 알려져 있음</a:t>
            </a:r>
            <a:endParaRPr lang="en-US" altLang="ko-KR" dirty="0"/>
          </a:p>
          <a:p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컴퓨터의 </a:t>
            </a:r>
            <a:r>
              <a:rPr lang="en-US" altLang="ko-KR" dirty="0"/>
              <a:t>random number generator</a:t>
            </a:r>
            <a:r>
              <a:rPr lang="ko-KR" altLang="en-US" dirty="0"/>
              <a:t>가 제대로 작동한다는 가정 하에서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저자들이 질문한 것은</a:t>
            </a:r>
            <a:r>
              <a:rPr lang="en-US" altLang="ko-KR" dirty="0"/>
              <a:t>, internet </a:t>
            </a:r>
            <a:r>
              <a:rPr lang="ko-KR" altLang="en-US" dirty="0"/>
              <a:t>상에는 수많은 </a:t>
            </a:r>
            <a:r>
              <a:rPr lang="en-US" altLang="ko-KR" dirty="0"/>
              <a:t>network device</a:t>
            </a:r>
            <a:r>
              <a:rPr lang="ko-KR" altLang="en-US" dirty="0"/>
              <a:t>들이 있을 텐데 이들이 모두 제대로 </a:t>
            </a:r>
            <a:r>
              <a:rPr lang="en-US" altLang="ko-KR" dirty="0"/>
              <a:t>random number</a:t>
            </a:r>
            <a:r>
              <a:rPr lang="ko-KR" altLang="en-US" dirty="0"/>
              <a:t>를 만들고 있을까</a:t>
            </a:r>
            <a:r>
              <a:rPr lang="en-US" altLang="ko-KR" dirty="0"/>
              <a:t>? </a:t>
            </a:r>
            <a:r>
              <a:rPr lang="ko-KR" altLang="en-US" dirty="0"/>
              <a:t>이들이 만든 </a:t>
            </a:r>
            <a:r>
              <a:rPr lang="en-US" altLang="ko-KR" dirty="0"/>
              <a:t>RSA, DSA key</a:t>
            </a:r>
            <a:r>
              <a:rPr lang="ko-KR" altLang="en-US" dirty="0"/>
              <a:t>는 정말로 </a:t>
            </a:r>
            <a:r>
              <a:rPr lang="en-US" altLang="ko-KR" dirty="0"/>
              <a:t>secure</a:t>
            </a:r>
            <a:r>
              <a:rPr lang="ko-KR" altLang="en-US" dirty="0"/>
              <a:t>할까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Experiment result:</a:t>
            </a:r>
          </a:p>
          <a:p>
            <a:r>
              <a:rPr lang="ko-KR" altLang="en-US" dirty="0"/>
              <a:t>이 </a:t>
            </a:r>
            <a:r>
              <a:rPr lang="en-US" altLang="ko-KR" dirty="0"/>
              <a:t>paper </a:t>
            </a:r>
            <a:r>
              <a:rPr lang="ko-KR" altLang="en-US" dirty="0"/>
              <a:t>저자들이 조사한 결과</a:t>
            </a:r>
            <a:r>
              <a:rPr lang="en-US" altLang="ko-KR" dirty="0"/>
              <a:t>, </a:t>
            </a:r>
            <a:r>
              <a:rPr lang="ko-KR" altLang="en-US" dirty="0"/>
              <a:t>대답은 </a:t>
            </a:r>
            <a:r>
              <a:rPr lang="en-US" altLang="ko-KR" dirty="0"/>
              <a:t>NO. </a:t>
            </a:r>
            <a:r>
              <a:rPr lang="ko-KR" altLang="en-US" dirty="0"/>
              <a:t>즉 이론적으로 </a:t>
            </a:r>
            <a:r>
              <a:rPr lang="en-US" altLang="ko-KR" dirty="0"/>
              <a:t>RSA</a:t>
            </a:r>
            <a:r>
              <a:rPr lang="ko-KR" altLang="en-US" dirty="0"/>
              <a:t>와 </a:t>
            </a:r>
            <a:r>
              <a:rPr lang="en-US" altLang="ko-KR" dirty="0"/>
              <a:t>DSA</a:t>
            </a:r>
            <a:r>
              <a:rPr lang="ko-KR" altLang="en-US" dirty="0"/>
              <a:t>의 </a:t>
            </a:r>
            <a:r>
              <a:rPr lang="en-US" altLang="ko-KR" dirty="0"/>
              <a:t>private key</a:t>
            </a:r>
            <a:r>
              <a:rPr lang="ko-KR" altLang="en-US" dirty="0"/>
              <a:t>는 자기밖에 몰라야 하는데</a:t>
            </a:r>
            <a:r>
              <a:rPr lang="en-US" altLang="ko-KR" dirty="0"/>
              <a:t>, </a:t>
            </a:r>
            <a:r>
              <a:rPr lang="ko-KR" altLang="en-US" dirty="0"/>
              <a:t>실제로는 남이 자기 </a:t>
            </a:r>
            <a:r>
              <a:rPr lang="en-US" altLang="ko-KR" dirty="0"/>
              <a:t>key</a:t>
            </a:r>
            <a:r>
              <a:rPr lang="ko-KR" altLang="en-US" dirty="0"/>
              <a:t>를 알아버릴 수 있었다는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크게 두 가지 문제점이 있었는데</a:t>
            </a:r>
            <a:endParaRPr lang="en-US" altLang="ko-KR" dirty="0"/>
          </a:p>
          <a:p>
            <a:r>
              <a:rPr lang="ko-KR" altLang="en-US" dirty="0"/>
              <a:t>첫번째</a:t>
            </a:r>
            <a:r>
              <a:rPr lang="en-US" altLang="ko-KR" dirty="0"/>
              <a:t>, </a:t>
            </a:r>
            <a:r>
              <a:rPr lang="ko-KR" altLang="en-US" dirty="0"/>
              <a:t>여러 </a:t>
            </a:r>
            <a:r>
              <a:rPr lang="en-US" altLang="ko-KR" dirty="0"/>
              <a:t>host</a:t>
            </a:r>
            <a:r>
              <a:rPr lang="ko-KR" altLang="en-US" dirty="0"/>
              <a:t>가 자기만의 </a:t>
            </a:r>
            <a:r>
              <a:rPr lang="en-US" altLang="ko-KR" dirty="0"/>
              <a:t>private key</a:t>
            </a:r>
            <a:r>
              <a:rPr lang="ko-KR" altLang="en-US" dirty="0"/>
              <a:t>를 만드는데</a:t>
            </a:r>
            <a:r>
              <a:rPr lang="en-US" altLang="ko-KR" dirty="0"/>
              <a:t>, </a:t>
            </a:r>
            <a:r>
              <a:rPr lang="ko-KR" altLang="en-US" dirty="0"/>
              <a:t>이들이 겹치는 경우가 있었음</a:t>
            </a:r>
            <a:r>
              <a:rPr lang="en-US" altLang="ko-KR" dirty="0"/>
              <a:t>. </a:t>
            </a:r>
            <a:r>
              <a:rPr lang="ko-KR" altLang="en-US" dirty="0"/>
              <a:t>내가 만든 </a:t>
            </a:r>
            <a:r>
              <a:rPr lang="en-US" altLang="ko-KR" dirty="0"/>
              <a:t>key</a:t>
            </a:r>
            <a:r>
              <a:rPr lang="ko-KR" altLang="en-US" dirty="0"/>
              <a:t>와 남이 만든 </a:t>
            </a:r>
            <a:r>
              <a:rPr lang="en-US" altLang="ko-KR" dirty="0"/>
              <a:t>key</a:t>
            </a:r>
            <a:r>
              <a:rPr lang="ko-KR" altLang="en-US" dirty="0"/>
              <a:t>가 같으면 당연히 양쪽 </a:t>
            </a:r>
            <a:r>
              <a:rPr lang="en-US" altLang="ko-KR" dirty="0"/>
              <a:t>key </a:t>
            </a:r>
            <a:r>
              <a:rPr lang="ko-KR" altLang="en-US" dirty="0"/>
              <a:t>모두 </a:t>
            </a:r>
            <a:r>
              <a:rPr lang="en-US" altLang="ko-KR" dirty="0"/>
              <a:t>secure</a:t>
            </a:r>
            <a:r>
              <a:rPr lang="ko-KR" altLang="en-US" dirty="0"/>
              <a:t>하지 못함</a:t>
            </a:r>
            <a:endParaRPr lang="en-US" altLang="ko-KR" dirty="0"/>
          </a:p>
          <a:p>
            <a:r>
              <a:rPr lang="ko-KR" altLang="en-US" dirty="0"/>
              <a:t>두번째</a:t>
            </a:r>
            <a:r>
              <a:rPr lang="en-US" altLang="ko-KR" dirty="0"/>
              <a:t>, </a:t>
            </a:r>
            <a:r>
              <a:rPr lang="ko-KR" altLang="en-US" dirty="0"/>
              <a:t>남이</a:t>
            </a:r>
            <a:r>
              <a:rPr lang="en-US" altLang="ko-KR" dirty="0"/>
              <a:t> </a:t>
            </a:r>
            <a:r>
              <a:rPr lang="ko-KR" altLang="en-US" dirty="0"/>
              <a:t>내 </a:t>
            </a:r>
            <a:r>
              <a:rPr lang="en-US" altLang="ko-KR" dirty="0"/>
              <a:t>private key</a:t>
            </a:r>
            <a:r>
              <a:rPr lang="ko-KR" altLang="en-US" dirty="0"/>
              <a:t>를 계산할 수 있음</a:t>
            </a:r>
            <a:r>
              <a:rPr lang="en-US" altLang="ko-KR" dirty="0"/>
              <a:t>. </a:t>
            </a:r>
            <a:r>
              <a:rPr lang="ko-KR" altLang="en-US" dirty="0"/>
              <a:t>이론적으로 말도 안되지만</a:t>
            </a:r>
            <a:r>
              <a:rPr lang="en-US" altLang="ko-KR" dirty="0"/>
              <a:t>, </a:t>
            </a:r>
            <a:r>
              <a:rPr lang="ko-KR" altLang="en-US" dirty="0"/>
              <a:t>실제로 </a:t>
            </a:r>
            <a:r>
              <a:rPr lang="ko-KR" altLang="en-US" dirty="0" err="1"/>
              <a:t>일어나버렸음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뭐 모든 </a:t>
            </a:r>
            <a:r>
              <a:rPr lang="en-US" altLang="ko-KR" dirty="0"/>
              <a:t>host</a:t>
            </a:r>
            <a:r>
              <a:rPr lang="ko-KR" altLang="en-US" dirty="0"/>
              <a:t>에서 발생한 문제는 아님</a:t>
            </a:r>
            <a:r>
              <a:rPr lang="en-US" altLang="ko-KR" dirty="0"/>
              <a:t>, </a:t>
            </a:r>
            <a:r>
              <a:rPr lang="ko-KR" altLang="en-US" dirty="0"/>
              <a:t>일부분의 </a:t>
            </a:r>
            <a:r>
              <a:rPr lang="en-US" altLang="ko-KR" dirty="0"/>
              <a:t>host</a:t>
            </a:r>
            <a:r>
              <a:rPr lang="ko-KR" altLang="en-US" dirty="0"/>
              <a:t>에서만 발생했고</a:t>
            </a:r>
            <a:r>
              <a:rPr lang="en-US" altLang="ko-KR" dirty="0"/>
              <a:t>, </a:t>
            </a:r>
            <a:r>
              <a:rPr lang="ko-KR" altLang="en-US" dirty="0"/>
              <a:t>하지만 중요한 것은 그 문제 발생 비율이 낮지 않다는 점</a:t>
            </a:r>
            <a:r>
              <a:rPr lang="en-US" altLang="ko-KR" dirty="0"/>
              <a:t>. </a:t>
            </a:r>
            <a:r>
              <a:rPr lang="ko-KR" altLang="en-US" dirty="0"/>
              <a:t>비율이 </a:t>
            </a:r>
            <a:r>
              <a:rPr lang="ko-KR" altLang="en-US" dirty="0" err="1"/>
              <a:t>낮아보이지만</a:t>
            </a:r>
            <a:r>
              <a:rPr lang="en-US" altLang="ko-KR" dirty="0"/>
              <a:t>, </a:t>
            </a:r>
            <a:r>
              <a:rPr lang="ko-KR" altLang="en-US" dirty="0"/>
              <a:t>저기 </a:t>
            </a:r>
            <a:r>
              <a:rPr lang="en-US" altLang="ko-KR" dirty="0"/>
              <a:t>5.57%</a:t>
            </a:r>
            <a:r>
              <a:rPr lang="ko-KR" altLang="en-US" dirty="0"/>
              <a:t>는 실제로 </a:t>
            </a:r>
            <a:r>
              <a:rPr lang="en-US" altLang="ko-KR" dirty="0"/>
              <a:t>70</a:t>
            </a:r>
            <a:r>
              <a:rPr lang="ko-KR" altLang="en-US" dirty="0"/>
              <a:t>만 개에 해당함 </a:t>
            </a:r>
            <a:r>
              <a:rPr lang="en-US" altLang="ko-KR" dirty="0"/>
              <a:t>0.5%</a:t>
            </a:r>
            <a:r>
              <a:rPr lang="ko-KR" altLang="en-US" dirty="0"/>
              <a:t>만 해도 </a:t>
            </a:r>
            <a:r>
              <a:rPr lang="en-US" altLang="ko-KR" dirty="0"/>
              <a:t>64000</a:t>
            </a:r>
            <a:r>
              <a:rPr lang="ko-KR" altLang="en-US" dirty="0"/>
              <a:t>개의 </a:t>
            </a:r>
            <a:r>
              <a:rPr lang="en-US" altLang="ko-KR" dirty="0"/>
              <a:t>host</a:t>
            </a:r>
            <a:r>
              <a:rPr lang="ko-KR" altLang="en-US" dirty="0"/>
              <a:t>의 </a:t>
            </a:r>
            <a:r>
              <a:rPr lang="en-US" altLang="ko-KR" dirty="0"/>
              <a:t>private key</a:t>
            </a:r>
            <a:r>
              <a:rPr lang="ko-KR" altLang="en-US" dirty="0"/>
              <a:t>가 뚫린 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그래서 이 두가지 현상이 구체적으로 어떻게 일어나는가</a:t>
            </a:r>
            <a:r>
              <a:rPr lang="en-US" altLang="ko-KR" dirty="0"/>
              <a:t>, </a:t>
            </a:r>
            <a:r>
              <a:rPr lang="ko-KR" altLang="en-US" dirty="0"/>
              <a:t>그리고 이를 어떻게 막을 수 있는가는 이제 뒤에서 설명함</a:t>
            </a:r>
            <a:endParaRPr lang="en-US" altLang="ko-KR" dirty="0"/>
          </a:p>
          <a:p>
            <a:r>
              <a:rPr lang="ko-KR" altLang="en-US" dirty="0"/>
              <a:t>정말 간단하게 말하자면</a:t>
            </a:r>
            <a:r>
              <a:rPr lang="en-US" altLang="ko-KR" dirty="0"/>
              <a:t>, entropy pool</a:t>
            </a:r>
            <a:r>
              <a:rPr lang="ko-KR" altLang="en-US" dirty="0"/>
              <a:t>이 부족해서 발생함</a:t>
            </a:r>
            <a:r>
              <a:rPr lang="en-US" altLang="ko-KR" dirty="0"/>
              <a:t>. Entropy pool</a:t>
            </a:r>
            <a:r>
              <a:rPr lang="ko-KR" altLang="en-US" dirty="0"/>
              <a:t>에 대한 설명 역시 뒤에서 설명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</a:t>
            </a:r>
            <a:r>
              <a:rPr lang="ko-KR" altLang="en-US" dirty="0"/>
              <a:t>가 털리면 </a:t>
            </a:r>
            <a:r>
              <a:rPr lang="en-US" altLang="ko-KR" dirty="0"/>
              <a:t>x</a:t>
            </a:r>
            <a:r>
              <a:rPr lang="ko-KR" altLang="en-US" dirty="0"/>
              <a:t>도 털림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99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결국 중요한 것은</a:t>
            </a:r>
            <a:r>
              <a:rPr lang="en-US" altLang="ko-KR" dirty="0"/>
              <a:t>. Randomness</a:t>
            </a:r>
            <a:r>
              <a:rPr lang="ko-KR" altLang="en-US" dirty="0"/>
              <a:t>가 매우 중요하다는 것</a:t>
            </a:r>
            <a:endParaRPr lang="en-US" altLang="ko-KR" dirty="0"/>
          </a:p>
          <a:p>
            <a:r>
              <a:rPr lang="en-US" altLang="ko-KR" dirty="0"/>
              <a:t>RSA </a:t>
            </a:r>
            <a:r>
              <a:rPr lang="ko-KR" altLang="en-US" dirty="0"/>
              <a:t>나 </a:t>
            </a:r>
            <a:r>
              <a:rPr lang="en-US" altLang="ko-KR" dirty="0"/>
              <a:t>DSA</a:t>
            </a:r>
            <a:r>
              <a:rPr lang="ko-KR" altLang="en-US" dirty="0"/>
              <a:t>나 키를 생성하는 과정에서 </a:t>
            </a:r>
            <a:r>
              <a:rPr lang="en-US" altLang="ko-KR" dirty="0"/>
              <a:t>random number</a:t>
            </a:r>
            <a:r>
              <a:rPr lang="ko-KR" altLang="en-US" dirty="0"/>
              <a:t>가 겹쳐버리면 안됨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DSA</a:t>
            </a:r>
            <a:r>
              <a:rPr lang="ko-KR" altLang="en-US" dirty="0"/>
              <a:t>는 상황이 더 </a:t>
            </a:r>
            <a:r>
              <a:rPr lang="ko-KR" altLang="en-US" dirty="0" err="1"/>
              <a:t>안좋은데</a:t>
            </a:r>
            <a:r>
              <a:rPr lang="en-US" altLang="ko-KR" dirty="0"/>
              <a:t>, long term key</a:t>
            </a:r>
            <a:r>
              <a:rPr lang="ko-KR" altLang="en-US" dirty="0"/>
              <a:t>가 겹치지 않게 잘 만들어야 함은 물론</a:t>
            </a:r>
            <a:r>
              <a:rPr lang="en-US" altLang="ko-KR" dirty="0"/>
              <a:t>, </a:t>
            </a:r>
            <a:r>
              <a:rPr lang="ko-KR" altLang="en-US" dirty="0"/>
              <a:t>한 호스트에서 </a:t>
            </a:r>
            <a:r>
              <a:rPr lang="en-US" altLang="ko-KR" dirty="0"/>
              <a:t>ephemeral key</a:t>
            </a:r>
            <a:r>
              <a:rPr lang="ko-KR" altLang="en-US" dirty="0"/>
              <a:t>인 </a:t>
            </a:r>
            <a:r>
              <a:rPr lang="en-US" altLang="ko-KR" dirty="0"/>
              <a:t>k</a:t>
            </a:r>
            <a:r>
              <a:rPr lang="ko-KR" altLang="en-US" dirty="0"/>
              <a:t>를 겹치지 않도록 잘 만들어야 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how the </a:t>
            </a:r>
            <a:r>
              <a:rPr lang="en-US" altLang="ko-KR" dirty="0" err="1"/>
              <a:t>linux</a:t>
            </a:r>
            <a:r>
              <a:rPr lang="en-US" altLang="ko-KR" dirty="0"/>
              <a:t> makes</a:t>
            </a:r>
            <a:r>
              <a:rPr lang="ko-KR" altLang="en-US" dirty="0"/>
              <a:t> </a:t>
            </a:r>
            <a:r>
              <a:rPr lang="en-US" altLang="ko-KR" dirty="0"/>
              <a:t>random number?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31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정보이론에서 </a:t>
            </a:r>
            <a:r>
              <a:rPr lang="en-US" altLang="ko-KR" dirty="0" smtClean="0"/>
              <a:t>entropy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얼마나 의미 있는 </a:t>
            </a:r>
            <a:r>
              <a:rPr lang="en-US" altLang="ko-KR" dirty="0" smtClean="0"/>
              <a:t>bit</a:t>
            </a:r>
            <a:r>
              <a:rPr lang="ko-KR" altLang="en-US" dirty="0" smtClean="0"/>
              <a:t>수를 가지고 있느냐</a:t>
            </a:r>
            <a:r>
              <a:rPr lang="en-US" altLang="ko-KR" dirty="0" smtClean="0"/>
              <a:t>”, “</a:t>
            </a:r>
            <a:r>
              <a:rPr lang="ko-KR" altLang="en-US" dirty="0" smtClean="0"/>
              <a:t>내가 가지고 있는 </a:t>
            </a:r>
            <a:r>
              <a:rPr lang="ko-KR" altLang="en-US" dirty="0" err="1" smtClean="0"/>
              <a:t>랜덤성의</a:t>
            </a:r>
            <a:r>
              <a:rPr lang="ko-KR" altLang="en-US" dirty="0" smtClean="0"/>
              <a:t> 평균적인 값어치를 </a:t>
            </a:r>
            <a:r>
              <a:rPr lang="en-US" altLang="ko-KR" dirty="0" smtClean="0"/>
              <a:t>bit</a:t>
            </a:r>
            <a:r>
              <a:rPr lang="ko-KR" altLang="en-US" dirty="0" smtClean="0"/>
              <a:t>로 환산한 수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나타냄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예를 들어 내가 </a:t>
            </a:r>
            <a:r>
              <a:rPr lang="en-US" altLang="ko-KR" dirty="0" smtClean="0"/>
              <a:t>random</a:t>
            </a:r>
            <a:r>
              <a:rPr lang="en-US" altLang="ko-KR" baseline="0" dirty="0" smtClean="0"/>
              <a:t> number</a:t>
            </a:r>
            <a:r>
              <a:rPr lang="ko-KR" altLang="en-US" baseline="0" dirty="0" smtClean="0"/>
              <a:t>를 만들었는데 항상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만 나온다면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그건 전혀 </a:t>
            </a:r>
            <a:r>
              <a:rPr lang="ko-KR" altLang="en-US" baseline="0" dirty="0" err="1" smtClean="0"/>
              <a:t>랜덤하지</a:t>
            </a:r>
            <a:r>
              <a:rPr lang="ko-KR" altLang="en-US" baseline="0" dirty="0" smtClean="0"/>
              <a:t> 않음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랜덤넘버의</a:t>
            </a:r>
            <a:r>
              <a:rPr lang="ko-KR" altLang="en-US" baseline="0" dirty="0" smtClean="0"/>
              <a:t> 값어치는 </a:t>
            </a:r>
            <a:r>
              <a:rPr lang="en-US" altLang="ko-KR" baseline="0" dirty="0" smtClean="0"/>
              <a:t>0</a:t>
            </a:r>
            <a:r>
              <a:rPr lang="ko-KR" altLang="en-US" baseline="0" dirty="0" smtClean="0"/>
              <a:t>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엔트로피도 </a:t>
            </a:r>
            <a:r>
              <a:rPr lang="en-US" altLang="ko-KR" baseline="0" dirty="0" smtClean="0"/>
              <a:t>0</a:t>
            </a:r>
            <a:r>
              <a:rPr lang="ko-KR" altLang="en-US" baseline="0" dirty="0" smtClean="0"/>
              <a:t>임</a:t>
            </a:r>
            <a:endParaRPr lang="en-US" altLang="ko-KR" baseline="0" dirty="0" smtClean="0"/>
          </a:p>
          <a:p>
            <a:r>
              <a:rPr lang="ko-KR" altLang="en-US" baseline="0" dirty="0" smtClean="0"/>
              <a:t>반면에 내가 엔트로피가 높으면 </a:t>
            </a:r>
            <a:r>
              <a:rPr lang="en-US" altLang="ko-KR" baseline="0" dirty="0" smtClean="0"/>
              <a:t>random number</a:t>
            </a:r>
            <a:r>
              <a:rPr lang="ko-KR" altLang="en-US" baseline="0" dirty="0" smtClean="0"/>
              <a:t>를 엄청 잘 만들 수 있을 것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물론 이는 좀 왜곡이 있는 설명이지만 </a:t>
            </a:r>
            <a:r>
              <a:rPr lang="ko-KR" altLang="en-US" dirty="0" err="1" smtClean="0"/>
              <a:t>정보이론</a:t>
            </a:r>
            <a:r>
              <a:rPr lang="ko-KR" altLang="en-US" baseline="0" dirty="0" smtClean="0"/>
              <a:t> 지식이 없으면 이렇게 이해를 하고 넘어가면 될 듯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그리고 여기서는 엔트로피를 약간 소모적인 개념으로써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랜덤 넘버를 만들 때마다 엔트로피가 </a:t>
            </a:r>
            <a:r>
              <a:rPr lang="ko-KR" altLang="en-US" baseline="0" dirty="0" err="1" smtClean="0"/>
              <a:t>쓰인다라고</a:t>
            </a:r>
            <a:r>
              <a:rPr lang="ko-KR" altLang="en-US" baseline="0" dirty="0" smtClean="0"/>
              <a:t> 보셔도 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즉 </a:t>
            </a:r>
            <a:r>
              <a:rPr lang="ko-KR" altLang="en-US" baseline="0" dirty="0" err="1" smtClean="0"/>
              <a:t>랜덤넘버를</a:t>
            </a:r>
            <a:r>
              <a:rPr lang="ko-KR" altLang="en-US" baseline="0" dirty="0" smtClean="0"/>
              <a:t> 한 번 만들 때 가지고 있는 엔트로피가 조금씩 사라지고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계속 </a:t>
            </a:r>
            <a:r>
              <a:rPr lang="ko-KR" altLang="en-US" baseline="0" dirty="0" err="1" smtClean="0"/>
              <a:t>랜덤넘버를</a:t>
            </a:r>
            <a:r>
              <a:rPr lang="ko-KR" altLang="en-US" baseline="0" dirty="0" smtClean="0"/>
              <a:t> 만들려면 계속 새로운 엔트로피를 추가해야 함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리눅스는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정말로 예측이 불가능한 데이터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를 엔트로피로 추가함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이를 엔트로피 소스라고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OpenSSL</a:t>
            </a:r>
            <a:r>
              <a:rPr lang="en-US" altLang="ko-KR" dirty="0"/>
              <a:t>: RSA key </a:t>
            </a:r>
            <a:r>
              <a:rPr lang="ko-KR" altLang="en-US" dirty="0"/>
              <a:t>생성</a:t>
            </a:r>
            <a:r>
              <a:rPr lang="en-US" altLang="ko-KR" dirty="0"/>
              <a:t>, decrypt, encrypt </a:t>
            </a:r>
            <a:r>
              <a:rPr lang="ko-KR" altLang="en-US" dirty="0"/>
              <a:t>등의 기능을 제공하는 라이브러리</a:t>
            </a:r>
            <a:endParaRPr lang="en-US" altLang="ko-KR" dirty="0"/>
          </a:p>
          <a:p>
            <a:r>
              <a:rPr lang="en-US" altLang="ko-KR" dirty="0" err="1"/>
              <a:t>Dropbear</a:t>
            </a:r>
            <a:r>
              <a:rPr lang="en-US" altLang="ko-KR" dirty="0"/>
              <a:t>: DSA key </a:t>
            </a:r>
            <a:r>
              <a:rPr lang="ko-KR" altLang="en-US" dirty="0"/>
              <a:t>생성 등을 </a:t>
            </a:r>
            <a:r>
              <a:rPr lang="ko-KR" altLang="en-US" dirty="0" err="1"/>
              <a:t>해줌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13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Random</a:t>
            </a:r>
            <a:r>
              <a:rPr lang="ko-KR" altLang="en-US" dirty="0"/>
              <a:t>이나 </a:t>
            </a:r>
            <a:r>
              <a:rPr lang="en-US" altLang="ko-KR" dirty="0" err="1"/>
              <a:t>urandom</a:t>
            </a:r>
            <a:r>
              <a:rPr lang="ko-KR" altLang="en-US" dirty="0"/>
              <a:t>에서 데이터를 읽을 때</a:t>
            </a:r>
            <a:r>
              <a:rPr lang="en-US" altLang="ko-KR" dirty="0"/>
              <a:t>,</a:t>
            </a:r>
            <a:r>
              <a:rPr lang="ko-KR" altLang="en-US" dirty="0"/>
              <a:t> 좀 쉽게 설명하면</a:t>
            </a:r>
            <a:r>
              <a:rPr lang="en-US" altLang="ko-KR" dirty="0"/>
              <a:t>, </a:t>
            </a:r>
            <a:r>
              <a:rPr lang="ko-KR" altLang="en-US" dirty="0"/>
              <a:t>엔트로피 </a:t>
            </a:r>
            <a:r>
              <a:rPr lang="en-US" altLang="ko-KR" dirty="0"/>
              <a:t>pool</a:t>
            </a:r>
            <a:r>
              <a:rPr lang="ko-KR" altLang="en-US" dirty="0"/>
              <a:t>에서 데이터를 추출해서 </a:t>
            </a:r>
            <a:r>
              <a:rPr lang="ko-KR" altLang="en-US" dirty="0" err="1"/>
              <a:t>랜덤넘버를</a:t>
            </a:r>
            <a:r>
              <a:rPr lang="ko-KR" altLang="en-US" dirty="0"/>
              <a:t> </a:t>
            </a:r>
            <a:r>
              <a:rPr lang="ko-KR" altLang="en-US" dirty="0" err="1"/>
              <a:t>만들어냄</a:t>
            </a:r>
            <a:endParaRPr lang="en-US" altLang="ko-KR" dirty="0"/>
          </a:p>
          <a:p>
            <a:r>
              <a:rPr lang="ko-KR" altLang="en-US" dirty="0"/>
              <a:t>문제는 </a:t>
            </a:r>
            <a:r>
              <a:rPr lang="en-US" altLang="ko-KR" dirty="0"/>
              <a:t>entropy pool</a:t>
            </a:r>
            <a:r>
              <a:rPr lang="ko-KR" altLang="en-US" dirty="0"/>
              <a:t>이 </a:t>
            </a:r>
            <a:r>
              <a:rPr lang="ko-KR" altLang="en-US" dirty="0" err="1"/>
              <a:t>비어있을</a:t>
            </a:r>
            <a:r>
              <a:rPr lang="ko-KR" altLang="en-US" dirty="0"/>
              <a:t> 때인데</a:t>
            </a:r>
            <a:r>
              <a:rPr lang="en-US" altLang="ko-KR" dirty="0"/>
              <a:t>, random</a:t>
            </a:r>
            <a:r>
              <a:rPr lang="ko-KR" altLang="en-US" dirty="0"/>
              <a:t>과 </a:t>
            </a:r>
            <a:r>
              <a:rPr lang="en-US" altLang="ko-KR" dirty="0" err="1"/>
              <a:t>urandom</a:t>
            </a:r>
            <a:r>
              <a:rPr lang="ko-KR" altLang="en-US" dirty="0"/>
              <a:t>이 다르게 행동함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387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(Entropy counter: /proc/sys/kernel/random/</a:t>
            </a:r>
            <a:r>
              <a:rPr lang="en-US" altLang="ko-KR" dirty="0" err="1"/>
              <a:t>entropy_avail</a:t>
            </a:r>
            <a:r>
              <a:rPr lang="ko-KR" altLang="en-US" dirty="0"/>
              <a:t>에서 확인 가능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실제로는 리눅스는 세 개의 엔트로피 </a:t>
            </a:r>
            <a:r>
              <a:rPr lang="en-US" altLang="ko-KR" dirty="0"/>
              <a:t>pool</a:t>
            </a:r>
            <a:r>
              <a:rPr lang="ko-KR" altLang="en-US" dirty="0"/>
              <a:t>을 가지고 있음</a:t>
            </a:r>
            <a:endParaRPr lang="en-US" altLang="ko-KR" dirty="0"/>
          </a:p>
          <a:p>
            <a:r>
              <a:rPr lang="en-US" altLang="ko-KR" dirty="0"/>
              <a:t>Input pool: </a:t>
            </a:r>
            <a:r>
              <a:rPr lang="ko-KR" altLang="en-US" dirty="0"/>
              <a:t>아직 쓰지 않은 </a:t>
            </a:r>
            <a:r>
              <a:rPr lang="en-US" altLang="ko-KR" dirty="0"/>
              <a:t>fresh</a:t>
            </a:r>
            <a:r>
              <a:rPr lang="ko-KR" altLang="en-US" dirty="0"/>
              <a:t>한 </a:t>
            </a:r>
            <a:r>
              <a:rPr lang="en-US" altLang="ko-KR" dirty="0"/>
              <a:t>entropy</a:t>
            </a:r>
            <a:r>
              <a:rPr lang="ko-KR" altLang="en-US" dirty="0"/>
              <a:t>가 저장된 </a:t>
            </a:r>
            <a:r>
              <a:rPr lang="en-US" altLang="ko-KR" dirty="0"/>
              <a:t>pool</a:t>
            </a:r>
          </a:p>
          <a:p>
            <a:r>
              <a:rPr lang="en-US" altLang="ko-KR" dirty="0"/>
              <a:t>Input pool</a:t>
            </a:r>
            <a:r>
              <a:rPr lang="ko-KR" altLang="en-US" dirty="0"/>
              <a:t>에서 필요할 때 데이터를 추출해서 </a:t>
            </a:r>
            <a:r>
              <a:rPr lang="en-US" altLang="ko-KR" dirty="0"/>
              <a:t>blocking pool</a:t>
            </a:r>
            <a:r>
              <a:rPr lang="ko-KR" altLang="en-US" dirty="0"/>
              <a:t>과 </a:t>
            </a:r>
            <a:r>
              <a:rPr lang="en-US" altLang="ko-KR" dirty="0"/>
              <a:t>nonblocking pool</a:t>
            </a:r>
            <a:r>
              <a:rPr lang="ko-KR" altLang="en-US" dirty="0"/>
              <a:t>로 전달함</a:t>
            </a:r>
            <a:r>
              <a:rPr lang="en-US" altLang="ko-KR" dirty="0"/>
              <a:t>, </a:t>
            </a:r>
            <a:r>
              <a:rPr lang="ko-KR" altLang="en-US" dirty="0"/>
              <a:t>얘네들은 받은 값은 </a:t>
            </a:r>
            <a:r>
              <a:rPr lang="en-US" altLang="ko-KR" dirty="0"/>
              <a:t>seed</a:t>
            </a:r>
            <a:r>
              <a:rPr lang="ko-KR" altLang="en-US" dirty="0"/>
              <a:t>로 해서 자기들만의 </a:t>
            </a:r>
            <a:r>
              <a:rPr lang="en-US" altLang="ko-KR" dirty="0"/>
              <a:t>pool</a:t>
            </a:r>
            <a:r>
              <a:rPr lang="ko-KR" altLang="en-US" dirty="0"/>
              <a:t>을 만듦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Random</a:t>
            </a:r>
            <a:r>
              <a:rPr lang="ko-KR" altLang="en-US" dirty="0"/>
              <a:t>의 경우 읽을 때마다 그 즉시 </a:t>
            </a:r>
            <a:r>
              <a:rPr lang="en-US" altLang="ko-KR" dirty="0"/>
              <a:t>input pool</a:t>
            </a:r>
            <a:r>
              <a:rPr lang="ko-KR" altLang="en-US" dirty="0"/>
              <a:t>의 데이터에서 </a:t>
            </a:r>
            <a:r>
              <a:rPr lang="en-US" altLang="ko-KR" dirty="0"/>
              <a:t>seed</a:t>
            </a:r>
            <a:r>
              <a:rPr lang="ko-KR" altLang="en-US" dirty="0"/>
              <a:t>를 가져와서 </a:t>
            </a:r>
            <a:r>
              <a:rPr lang="ko-KR" altLang="en-US" dirty="0" err="1"/>
              <a:t>랜덤넘버를</a:t>
            </a:r>
            <a:r>
              <a:rPr lang="ko-KR" altLang="en-US" dirty="0"/>
              <a:t> </a:t>
            </a:r>
            <a:r>
              <a:rPr lang="ko-KR" altLang="en-US" dirty="0" err="1"/>
              <a:t>만들어줌</a:t>
            </a:r>
            <a:r>
              <a:rPr lang="en-US" altLang="ko-KR" dirty="0"/>
              <a:t>, </a:t>
            </a:r>
            <a:r>
              <a:rPr lang="ko-KR" altLang="en-US" dirty="0"/>
              <a:t>그래서 </a:t>
            </a:r>
            <a:r>
              <a:rPr lang="en-US" altLang="ko-KR" dirty="0"/>
              <a:t>synchronous extract</a:t>
            </a:r>
            <a:r>
              <a:rPr lang="ko-KR" altLang="en-US" dirty="0"/>
              <a:t>라고 표기했음</a:t>
            </a:r>
            <a:endParaRPr lang="en-US" altLang="ko-KR" dirty="0"/>
          </a:p>
          <a:p>
            <a:r>
              <a:rPr lang="ko-KR" altLang="en-US" dirty="0"/>
              <a:t>반면 </a:t>
            </a:r>
            <a:r>
              <a:rPr lang="en-US" altLang="ko-KR" dirty="0" err="1"/>
              <a:t>urandom</a:t>
            </a:r>
            <a:r>
              <a:rPr lang="ko-KR" altLang="en-US" dirty="0"/>
              <a:t>의 경우 읽을 때마다 </a:t>
            </a:r>
            <a:r>
              <a:rPr lang="en-US" altLang="ko-KR" dirty="0"/>
              <a:t>input pool</a:t>
            </a:r>
            <a:r>
              <a:rPr lang="ko-KR" altLang="en-US" dirty="0"/>
              <a:t>에서 데이터를 가져오는 것은 아님</a:t>
            </a:r>
            <a:r>
              <a:rPr lang="en-US" altLang="ko-KR" dirty="0"/>
              <a:t>, nonblocking pool</a:t>
            </a:r>
            <a:r>
              <a:rPr lang="ko-KR" altLang="en-US" dirty="0"/>
              <a:t>에 있는 값을 그냥 줌</a:t>
            </a:r>
            <a:endParaRPr lang="en-US" altLang="ko-KR" dirty="0"/>
          </a:p>
          <a:p>
            <a:r>
              <a:rPr lang="ko-KR" altLang="en-US" dirty="0"/>
              <a:t>대신 나중에 </a:t>
            </a:r>
            <a:r>
              <a:rPr lang="en-US" altLang="ko-KR" dirty="0"/>
              <a:t>input pool</a:t>
            </a:r>
            <a:r>
              <a:rPr lang="ko-KR" altLang="en-US" dirty="0"/>
              <a:t>에서 데이터를 </a:t>
            </a:r>
            <a:r>
              <a:rPr lang="ko-KR" altLang="en-US" dirty="0" err="1"/>
              <a:t>갖고와서</a:t>
            </a:r>
            <a:r>
              <a:rPr lang="ko-KR" altLang="en-US" dirty="0"/>
              <a:t> </a:t>
            </a:r>
            <a:r>
              <a:rPr lang="en-US" altLang="ko-KR" dirty="0"/>
              <a:t>nonblocking pool</a:t>
            </a:r>
            <a:r>
              <a:rPr lang="ko-KR" altLang="en-US" dirty="0"/>
              <a:t>을 </a:t>
            </a:r>
            <a:r>
              <a:rPr lang="en-US" altLang="ko-KR" dirty="0"/>
              <a:t>refresh </a:t>
            </a:r>
            <a:r>
              <a:rPr lang="ko-KR" altLang="en-US" dirty="0" err="1"/>
              <a:t>시켜줌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222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만약 </a:t>
            </a: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pool</a:t>
            </a:r>
            <a:r>
              <a:rPr lang="ko-KR" altLang="en-US" dirty="0"/>
              <a:t>에 데이터가 부족하면 어떻게 되는가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실제로 </a:t>
            </a:r>
            <a:r>
              <a:rPr lang="en-US" altLang="ko-KR" dirty="0"/>
              <a:t>entropy counter </a:t>
            </a:r>
            <a:r>
              <a:rPr lang="ko-KR" altLang="en-US" dirty="0"/>
              <a:t>모니터링하면서 두 </a:t>
            </a:r>
            <a:r>
              <a:rPr lang="en-US" altLang="ko-KR" dirty="0" err="1"/>
              <a:t>comman</a:t>
            </a:r>
            <a:r>
              <a:rPr lang="ko-KR" altLang="en-US" dirty="0"/>
              <a:t>를 실행해봤는데</a:t>
            </a:r>
            <a:r>
              <a:rPr lang="en-US" altLang="ko-KR" dirty="0"/>
              <a:t>, /dev/random</a:t>
            </a:r>
            <a:r>
              <a:rPr lang="ko-KR" altLang="en-US" dirty="0"/>
              <a:t>에서 데이터를 읽는 순간 </a:t>
            </a:r>
            <a:r>
              <a:rPr lang="en-US" altLang="ko-KR" dirty="0"/>
              <a:t>input pool</a:t>
            </a:r>
            <a:r>
              <a:rPr lang="ko-KR" altLang="en-US" dirty="0"/>
              <a:t>에서 데이터가 추출됨</a:t>
            </a:r>
            <a:r>
              <a:rPr lang="en-US" altLang="ko-KR" dirty="0"/>
              <a:t>, </a:t>
            </a:r>
            <a:r>
              <a:rPr lang="ko-KR" altLang="en-US" dirty="0"/>
              <a:t>데이터가 없으면 몇 초간 </a:t>
            </a:r>
            <a:r>
              <a:rPr lang="en-US" altLang="ko-KR" dirty="0"/>
              <a:t>block</a:t>
            </a:r>
            <a:r>
              <a:rPr lang="ko-KR" altLang="en-US" dirty="0"/>
              <a:t>되었음</a:t>
            </a:r>
            <a:endParaRPr lang="en-US" altLang="ko-KR" dirty="0"/>
          </a:p>
          <a:p>
            <a:r>
              <a:rPr lang="en-US" altLang="ko-KR" dirty="0"/>
              <a:t>/dev/</a:t>
            </a:r>
            <a:r>
              <a:rPr lang="en-US" altLang="ko-KR" dirty="0" err="1"/>
              <a:t>urandom</a:t>
            </a:r>
            <a:r>
              <a:rPr lang="ko-KR" altLang="en-US" dirty="0"/>
              <a:t>에서 데이터를 읽을 때는 랜덤 값 자체는 </a:t>
            </a:r>
            <a:r>
              <a:rPr lang="en-US" altLang="ko-KR" dirty="0"/>
              <a:t>nonblocking pool</a:t>
            </a:r>
            <a:r>
              <a:rPr lang="ko-KR" altLang="en-US" dirty="0"/>
              <a:t>에서 알아서 조달했음 </a:t>
            </a:r>
            <a:r>
              <a:rPr lang="en-US" altLang="ko-KR" dirty="0"/>
              <a:t>-&gt; input pool</a:t>
            </a:r>
            <a:r>
              <a:rPr lang="ko-KR" altLang="en-US" dirty="0"/>
              <a:t>에서 데이터 추출해서 </a:t>
            </a:r>
            <a:r>
              <a:rPr lang="en-US" altLang="ko-KR" dirty="0"/>
              <a:t>nonblocking pool</a:t>
            </a:r>
            <a:r>
              <a:rPr lang="ko-KR" altLang="en-US" dirty="0"/>
              <a:t>을 주기적으로 </a:t>
            </a:r>
            <a:r>
              <a:rPr lang="en-US" altLang="ko-KR" dirty="0"/>
              <a:t>fresh</a:t>
            </a:r>
            <a:r>
              <a:rPr lang="ko-KR" altLang="en-US" dirty="0" err="1"/>
              <a:t>해주긴</a:t>
            </a:r>
            <a:r>
              <a:rPr lang="ko-KR" altLang="en-US" dirty="0"/>
              <a:t> 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00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여기까지가</a:t>
            </a:r>
            <a:r>
              <a:rPr lang="ko-KR" altLang="en-US" dirty="0"/>
              <a:t> </a:t>
            </a:r>
            <a:r>
              <a:rPr lang="ko-KR" altLang="en-US" dirty="0" err="1"/>
              <a:t>배경지식이었고</a:t>
            </a:r>
            <a:r>
              <a:rPr lang="en-US" altLang="ko-KR" dirty="0"/>
              <a:t>, </a:t>
            </a:r>
            <a:r>
              <a:rPr lang="ko-KR" altLang="en-US" dirty="0"/>
              <a:t>다시 </a:t>
            </a:r>
            <a:r>
              <a:rPr lang="en-US" altLang="ko-KR" dirty="0"/>
              <a:t>experiment result</a:t>
            </a:r>
            <a:r>
              <a:rPr lang="ko-KR" altLang="en-US" dirty="0"/>
              <a:t>를 보자</a:t>
            </a:r>
            <a:endParaRPr lang="en-US" altLang="ko-KR" dirty="0"/>
          </a:p>
          <a:p>
            <a:r>
              <a:rPr lang="en-US" altLang="ko-KR" dirty="0"/>
              <a:t>Low entropy repeated key</a:t>
            </a:r>
            <a:r>
              <a:rPr lang="ko-KR" altLang="en-US" dirty="0"/>
              <a:t>라는 말은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94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이전까지는 대략적으로 어떻게 해야 문제가 발생하는지 알아보았고</a:t>
            </a:r>
            <a:endParaRPr lang="en-US" altLang="ko-KR" dirty="0"/>
          </a:p>
          <a:p>
            <a:r>
              <a:rPr lang="ko-KR" altLang="en-US" dirty="0"/>
              <a:t>이제는 구체적인 취약점들을 살펴보자</a:t>
            </a:r>
            <a:r>
              <a:rPr lang="en-US" altLang="ko-KR"/>
              <a:t>..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888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Entropy pool</a:t>
            </a:r>
            <a:r>
              <a:rPr lang="ko-KR" altLang="en-US" dirty="0"/>
              <a:t>에 데이터가 파란선만큼 차야 </a:t>
            </a:r>
            <a:r>
              <a:rPr lang="en-US" altLang="ko-KR" dirty="0"/>
              <a:t>/dev/</a:t>
            </a:r>
            <a:r>
              <a:rPr lang="en-US" altLang="ko-KR" dirty="0" err="1"/>
              <a:t>urandom</a:t>
            </a:r>
            <a:r>
              <a:rPr lang="ko-KR" altLang="en-US" dirty="0"/>
              <a:t>에 </a:t>
            </a:r>
            <a:r>
              <a:rPr lang="en-US" altLang="ko-KR" dirty="0"/>
              <a:t>seed</a:t>
            </a:r>
            <a:r>
              <a:rPr lang="ko-KR" altLang="en-US" dirty="0"/>
              <a:t>를 줘서 </a:t>
            </a:r>
            <a:r>
              <a:rPr lang="en-US" altLang="ko-KR" dirty="0"/>
              <a:t>refresh</a:t>
            </a:r>
            <a:r>
              <a:rPr lang="ko-KR" altLang="en-US" dirty="0"/>
              <a:t>시킬 수 있음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부팅 후 </a:t>
            </a:r>
            <a:r>
              <a:rPr lang="en-US" altLang="ko-KR" dirty="0"/>
              <a:t>1</a:t>
            </a:r>
            <a:r>
              <a:rPr lang="ko-KR" altLang="en-US" dirty="0"/>
              <a:t>분간은 아예 못함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근데 </a:t>
            </a:r>
            <a:r>
              <a:rPr lang="en-US" altLang="ko-KR" dirty="0"/>
              <a:t>/dev/</a:t>
            </a:r>
            <a:r>
              <a:rPr lang="en-US" altLang="ko-KR" dirty="0" err="1"/>
              <a:t>urandom</a:t>
            </a:r>
            <a:r>
              <a:rPr lang="ko-KR" altLang="en-US" dirty="0"/>
              <a:t>은 </a:t>
            </a:r>
            <a:r>
              <a:rPr lang="ko-KR" altLang="en-US" dirty="0" err="1"/>
              <a:t>부팅하자마자</a:t>
            </a:r>
            <a:r>
              <a:rPr lang="ko-KR" altLang="en-US" dirty="0"/>
              <a:t> </a:t>
            </a:r>
            <a:r>
              <a:rPr lang="en-US" altLang="ko-KR" dirty="0"/>
              <a:t>output</a:t>
            </a:r>
            <a:r>
              <a:rPr lang="ko-KR" altLang="en-US" dirty="0"/>
              <a:t>을 내놓을 수 있음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527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69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Motive:</a:t>
            </a:r>
          </a:p>
          <a:p>
            <a:r>
              <a:rPr lang="en-US" altLang="ko-KR" dirty="0"/>
              <a:t>TLS, SSH</a:t>
            </a:r>
            <a:r>
              <a:rPr lang="ko-KR" altLang="en-US" dirty="0"/>
              <a:t>는 다들 아실 것</a:t>
            </a:r>
            <a:r>
              <a:rPr lang="en-US" altLang="ko-KR" dirty="0"/>
              <a:t>. </a:t>
            </a:r>
            <a:r>
              <a:rPr lang="ko-KR" altLang="en-US" dirty="0"/>
              <a:t>그래도 짧게 </a:t>
            </a:r>
            <a:r>
              <a:rPr lang="en-US" altLang="ko-KR" dirty="0"/>
              <a:t>review</a:t>
            </a:r>
            <a:r>
              <a:rPr lang="ko-KR" altLang="en-US" dirty="0"/>
              <a:t>하자면</a:t>
            </a:r>
            <a:endParaRPr lang="en-US" altLang="ko-KR" dirty="0"/>
          </a:p>
          <a:p>
            <a:r>
              <a:rPr lang="en-US" altLang="ko-KR" dirty="0"/>
              <a:t>TLS</a:t>
            </a:r>
            <a:r>
              <a:rPr lang="ko-KR" altLang="en-US" dirty="0"/>
              <a:t>는 한 </a:t>
            </a:r>
            <a:r>
              <a:rPr lang="en-US" altLang="ko-KR" dirty="0"/>
              <a:t>TCP connection</a:t>
            </a:r>
            <a:r>
              <a:rPr lang="ko-KR" altLang="en-US" dirty="0"/>
              <a:t>에서 두 </a:t>
            </a:r>
            <a:r>
              <a:rPr lang="en-US" altLang="ko-KR" dirty="0"/>
              <a:t>end point</a:t>
            </a:r>
            <a:r>
              <a:rPr lang="ko-KR" altLang="en-US" dirty="0"/>
              <a:t>가 주고받는 데이터의 무결성과 </a:t>
            </a:r>
            <a:r>
              <a:rPr lang="ko-KR" altLang="en-US" dirty="0" err="1"/>
              <a:t>비밀성을</a:t>
            </a:r>
            <a:r>
              <a:rPr lang="ko-KR" altLang="en-US" dirty="0"/>
              <a:t> </a:t>
            </a:r>
            <a:r>
              <a:rPr lang="ko-KR" altLang="en-US" dirty="0" smtClean="0"/>
              <a:t>보장함</a:t>
            </a:r>
            <a:endParaRPr lang="en-US" altLang="ko-KR" dirty="0" smtClean="0"/>
          </a:p>
          <a:p>
            <a:r>
              <a:rPr lang="en-US" altLang="ko-KR" dirty="0" smtClean="0"/>
              <a:t>	https </a:t>
            </a:r>
            <a:r>
              <a:rPr lang="ko-KR" altLang="en-US" dirty="0" smtClean="0"/>
              <a:t>생각하면 됨</a:t>
            </a:r>
            <a:r>
              <a:rPr lang="en-US" altLang="ko-KR" dirty="0" smtClean="0"/>
              <a:t>, https</a:t>
            </a:r>
            <a:r>
              <a:rPr lang="ko-KR" altLang="en-US" dirty="0" smtClean="0"/>
              <a:t>가 </a:t>
            </a:r>
            <a:r>
              <a:rPr lang="en-US" altLang="ko-KR" dirty="0" err="1" smtClean="0"/>
              <a:t>tls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위에서 동작하니까</a:t>
            </a:r>
            <a:endParaRPr lang="en-US" altLang="ko-KR" dirty="0"/>
          </a:p>
          <a:p>
            <a:r>
              <a:rPr lang="en-US" altLang="ko-KR" dirty="0"/>
              <a:t>SSH</a:t>
            </a:r>
            <a:r>
              <a:rPr lang="ko-KR" altLang="en-US" dirty="0"/>
              <a:t>는 다른 컴퓨터에 원격접속을 안전하게 하게 해주는 프로그램</a:t>
            </a:r>
            <a:r>
              <a:rPr lang="en-US" altLang="ko-KR" dirty="0"/>
              <a:t>, </a:t>
            </a:r>
            <a:r>
              <a:rPr lang="ko-KR" altLang="en-US" dirty="0"/>
              <a:t>혹은 프로토콜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이런 프로토콜은 암호화기법으로 </a:t>
            </a:r>
            <a:r>
              <a:rPr lang="en-US" altLang="ko-KR" dirty="0"/>
              <a:t>RSA, DSA</a:t>
            </a:r>
            <a:r>
              <a:rPr lang="ko-KR" altLang="en-US" dirty="0"/>
              <a:t>과 같은 공개키를 사용</a:t>
            </a:r>
            <a:r>
              <a:rPr lang="en-US" altLang="ko-KR" dirty="0"/>
              <a:t>, </a:t>
            </a:r>
            <a:r>
              <a:rPr lang="ko-KR" altLang="en-US" dirty="0"/>
              <a:t>이들은 매우 안전하다고 알려져 있음</a:t>
            </a:r>
            <a:endParaRPr lang="en-US" altLang="ko-KR" dirty="0"/>
          </a:p>
          <a:p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컴퓨터의 </a:t>
            </a:r>
            <a:r>
              <a:rPr lang="en-US" altLang="ko-KR" dirty="0"/>
              <a:t>random number generator</a:t>
            </a:r>
            <a:r>
              <a:rPr lang="ko-KR" altLang="en-US" dirty="0"/>
              <a:t>가 제대로 작동한다는 가정 하에서</a:t>
            </a:r>
            <a:endParaRPr lang="en-US" altLang="ko-KR" dirty="0"/>
          </a:p>
          <a:p>
            <a:r>
              <a:rPr lang="ko-KR" altLang="en-US" dirty="0"/>
              <a:t>이 두 </a:t>
            </a:r>
            <a:r>
              <a:rPr lang="en-US" altLang="ko-KR" dirty="0"/>
              <a:t>public key crypto</a:t>
            </a:r>
            <a:r>
              <a:rPr lang="ko-KR" altLang="en-US" dirty="0"/>
              <a:t>의 리뷰와 </a:t>
            </a:r>
            <a:r>
              <a:rPr lang="en-US" altLang="ko-KR" dirty="0"/>
              <a:t>RNG</a:t>
            </a:r>
            <a:r>
              <a:rPr lang="ko-KR" altLang="en-US" dirty="0"/>
              <a:t>가 중요한 이유는 조금 있다 설명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저자들이 질문한 것은</a:t>
            </a:r>
            <a:r>
              <a:rPr lang="en-US" altLang="ko-KR" dirty="0"/>
              <a:t>, internet </a:t>
            </a:r>
            <a:r>
              <a:rPr lang="ko-KR" altLang="en-US" dirty="0"/>
              <a:t>상에는 수많은 </a:t>
            </a:r>
            <a:r>
              <a:rPr lang="en-US" altLang="ko-KR" dirty="0"/>
              <a:t>network device</a:t>
            </a:r>
            <a:r>
              <a:rPr lang="ko-KR" altLang="en-US" dirty="0"/>
              <a:t>들이 있을 텐데 이들이 모두 제대로 </a:t>
            </a:r>
            <a:r>
              <a:rPr lang="en-US" altLang="ko-KR" dirty="0"/>
              <a:t>random number</a:t>
            </a:r>
            <a:r>
              <a:rPr lang="ko-KR" altLang="en-US" dirty="0"/>
              <a:t>를 만들고 있을까</a:t>
            </a:r>
            <a:r>
              <a:rPr lang="en-US" altLang="ko-KR" dirty="0"/>
              <a:t>? </a:t>
            </a:r>
            <a:r>
              <a:rPr lang="ko-KR" altLang="en-US" dirty="0"/>
              <a:t>이들이 만든 </a:t>
            </a:r>
            <a:r>
              <a:rPr lang="en-US" altLang="ko-KR" dirty="0"/>
              <a:t>RSA, DSA key</a:t>
            </a:r>
            <a:r>
              <a:rPr lang="ko-KR" altLang="en-US" dirty="0"/>
              <a:t>는 정말로 </a:t>
            </a:r>
            <a:r>
              <a:rPr lang="en-US" altLang="ko-KR" dirty="0"/>
              <a:t>secure</a:t>
            </a:r>
            <a:r>
              <a:rPr lang="ko-KR" altLang="en-US" dirty="0"/>
              <a:t>할까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Experiment result:</a:t>
            </a:r>
          </a:p>
          <a:p>
            <a:r>
              <a:rPr lang="ko-KR" altLang="en-US" dirty="0"/>
              <a:t>이 </a:t>
            </a:r>
            <a:r>
              <a:rPr lang="en-US" altLang="ko-KR" dirty="0"/>
              <a:t>paper </a:t>
            </a:r>
            <a:r>
              <a:rPr lang="ko-KR" altLang="en-US" dirty="0"/>
              <a:t>저자들이 조사한 결과</a:t>
            </a:r>
            <a:r>
              <a:rPr lang="en-US" altLang="ko-KR" dirty="0"/>
              <a:t>, </a:t>
            </a:r>
            <a:r>
              <a:rPr lang="ko-KR" altLang="en-US" dirty="0"/>
              <a:t>대답은 </a:t>
            </a:r>
            <a:r>
              <a:rPr lang="en-US" altLang="ko-KR" dirty="0"/>
              <a:t>NO. </a:t>
            </a:r>
            <a:r>
              <a:rPr lang="ko-KR" altLang="en-US" dirty="0"/>
              <a:t>즉 이론적으로 </a:t>
            </a:r>
            <a:r>
              <a:rPr lang="en-US" altLang="ko-KR" dirty="0"/>
              <a:t>RSA</a:t>
            </a:r>
            <a:r>
              <a:rPr lang="ko-KR" altLang="en-US" dirty="0"/>
              <a:t>와 </a:t>
            </a:r>
            <a:r>
              <a:rPr lang="en-US" altLang="ko-KR" dirty="0"/>
              <a:t>DSA</a:t>
            </a:r>
            <a:r>
              <a:rPr lang="ko-KR" altLang="en-US" dirty="0"/>
              <a:t>의 </a:t>
            </a:r>
            <a:r>
              <a:rPr lang="en-US" altLang="ko-KR" dirty="0"/>
              <a:t>private key</a:t>
            </a:r>
            <a:r>
              <a:rPr lang="ko-KR" altLang="en-US" dirty="0"/>
              <a:t>는 자기밖에 몰라야 하는데</a:t>
            </a:r>
            <a:r>
              <a:rPr lang="en-US" altLang="ko-KR" dirty="0"/>
              <a:t>, </a:t>
            </a:r>
            <a:r>
              <a:rPr lang="ko-KR" altLang="en-US" dirty="0"/>
              <a:t>실제로는 남이 자기 </a:t>
            </a:r>
            <a:r>
              <a:rPr lang="en-US" altLang="ko-KR" dirty="0"/>
              <a:t>key</a:t>
            </a:r>
            <a:r>
              <a:rPr lang="ko-KR" altLang="en-US" dirty="0"/>
              <a:t>를 알아버릴 수 있었다는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크게 두 가지 문제점이 있었는데</a:t>
            </a:r>
            <a:endParaRPr lang="en-US" altLang="ko-KR" dirty="0"/>
          </a:p>
          <a:p>
            <a:r>
              <a:rPr lang="ko-KR" altLang="en-US" dirty="0"/>
              <a:t>첫번째</a:t>
            </a:r>
            <a:r>
              <a:rPr lang="en-US" altLang="ko-KR" dirty="0"/>
              <a:t>, </a:t>
            </a:r>
            <a:r>
              <a:rPr lang="ko-KR" altLang="en-US" dirty="0"/>
              <a:t>여러 </a:t>
            </a:r>
            <a:r>
              <a:rPr lang="en-US" altLang="ko-KR" dirty="0"/>
              <a:t>host</a:t>
            </a:r>
            <a:r>
              <a:rPr lang="ko-KR" altLang="en-US" dirty="0"/>
              <a:t>가 자기만의 </a:t>
            </a:r>
            <a:r>
              <a:rPr lang="en-US" altLang="ko-KR" dirty="0"/>
              <a:t>private key</a:t>
            </a:r>
            <a:r>
              <a:rPr lang="ko-KR" altLang="en-US" dirty="0"/>
              <a:t>를 만드는데</a:t>
            </a:r>
            <a:r>
              <a:rPr lang="en-US" altLang="ko-KR" dirty="0"/>
              <a:t>, </a:t>
            </a:r>
            <a:r>
              <a:rPr lang="ko-KR" altLang="en-US" dirty="0"/>
              <a:t>이들이 겹치는 경우가 있었음</a:t>
            </a:r>
            <a:r>
              <a:rPr lang="en-US" altLang="ko-KR" dirty="0"/>
              <a:t>. </a:t>
            </a:r>
            <a:r>
              <a:rPr lang="ko-KR" altLang="en-US" dirty="0"/>
              <a:t>내가 만든 </a:t>
            </a:r>
            <a:r>
              <a:rPr lang="en-US" altLang="ko-KR" dirty="0"/>
              <a:t>key</a:t>
            </a:r>
            <a:r>
              <a:rPr lang="ko-KR" altLang="en-US" dirty="0"/>
              <a:t>와 남이 만든 </a:t>
            </a:r>
            <a:r>
              <a:rPr lang="en-US" altLang="ko-KR" dirty="0"/>
              <a:t>key</a:t>
            </a:r>
            <a:r>
              <a:rPr lang="ko-KR" altLang="en-US" dirty="0"/>
              <a:t>가 같으면 당연히 양쪽 </a:t>
            </a:r>
            <a:r>
              <a:rPr lang="en-US" altLang="ko-KR" dirty="0"/>
              <a:t>key </a:t>
            </a:r>
            <a:r>
              <a:rPr lang="ko-KR" altLang="en-US" dirty="0"/>
              <a:t>모두 </a:t>
            </a:r>
            <a:r>
              <a:rPr lang="en-US" altLang="ko-KR" dirty="0"/>
              <a:t>secure</a:t>
            </a:r>
            <a:r>
              <a:rPr lang="ko-KR" altLang="en-US" dirty="0"/>
              <a:t>하지 못함</a:t>
            </a:r>
            <a:endParaRPr lang="en-US" altLang="ko-KR" dirty="0"/>
          </a:p>
          <a:p>
            <a:r>
              <a:rPr lang="ko-KR" altLang="en-US" dirty="0"/>
              <a:t>두번째</a:t>
            </a:r>
            <a:r>
              <a:rPr lang="en-US" altLang="ko-KR" dirty="0"/>
              <a:t>, </a:t>
            </a:r>
            <a:r>
              <a:rPr lang="ko-KR" altLang="en-US" dirty="0"/>
              <a:t>남이</a:t>
            </a:r>
            <a:r>
              <a:rPr lang="en-US" altLang="ko-KR" dirty="0"/>
              <a:t> </a:t>
            </a:r>
            <a:r>
              <a:rPr lang="ko-KR" altLang="en-US" dirty="0"/>
              <a:t>내 </a:t>
            </a:r>
            <a:r>
              <a:rPr lang="en-US" altLang="ko-KR" dirty="0"/>
              <a:t>private key</a:t>
            </a:r>
            <a:r>
              <a:rPr lang="ko-KR" altLang="en-US" dirty="0"/>
              <a:t>를 계산할 수 있음</a:t>
            </a:r>
            <a:r>
              <a:rPr lang="en-US" altLang="ko-KR" dirty="0"/>
              <a:t>. </a:t>
            </a:r>
            <a:r>
              <a:rPr lang="ko-KR" altLang="en-US" dirty="0"/>
              <a:t>이론적으로 말도 안되지만</a:t>
            </a:r>
            <a:r>
              <a:rPr lang="en-US" altLang="ko-KR" dirty="0"/>
              <a:t>, </a:t>
            </a:r>
            <a:r>
              <a:rPr lang="ko-KR" altLang="en-US" dirty="0"/>
              <a:t>실제로 </a:t>
            </a:r>
            <a:r>
              <a:rPr lang="ko-KR" altLang="en-US" dirty="0" err="1"/>
              <a:t>일어나버렸음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뭐 모든 </a:t>
            </a:r>
            <a:r>
              <a:rPr lang="en-US" altLang="ko-KR" dirty="0"/>
              <a:t>host</a:t>
            </a:r>
            <a:r>
              <a:rPr lang="ko-KR" altLang="en-US" dirty="0"/>
              <a:t>에서 발생한 문제는 아님</a:t>
            </a:r>
            <a:r>
              <a:rPr lang="en-US" altLang="ko-KR" dirty="0"/>
              <a:t>, </a:t>
            </a:r>
            <a:r>
              <a:rPr lang="ko-KR" altLang="en-US" dirty="0"/>
              <a:t>일부분의 </a:t>
            </a:r>
            <a:r>
              <a:rPr lang="en-US" altLang="ko-KR" dirty="0"/>
              <a:t>host</a:t>
            </a:r>
            <a:r>
              <a:rPr lang="ko-KR" altLang="en-US" dirty="0"/>
              <a:t>에서만 발생했고</a:t>
            </a:r>
            <a:r>
              <a:rPr lang="en-US" altLang="ko-KR" dirty="0"/>
              <a:t>, </a:t>
            </a:r>
            <a:r>
              <a:rPr lang="ko-KR" altLang="en-US" dirty="0"/>
              <a:t>하지만 중요한 것은 그 문제 발생 비율이 낮지 않다는 점</a:t>
            </a:r>
            <a:r>
              <a:rPr lang="en-US" altLang="ko-KR" dirty="0"/>
              <a:t>. </a:t>
            </a:r>
            <a:r>
              <a:rPr lang="ko-KR" altLang="en-US" dirty="0"/>
              <a:t>비율이 </a:t>
            </a:r>
            <a:r>
              <a:rPr lang="ko-KR" altLang="en-US" dirty="0" err="1"/>
              <a:t>낮아보이지만</a:t>
            </a:r>
            <a:r>
              <a:rPr lang="en-US" altLang="ko-KR" dirty="0"/>
              <a:t>, </a:t>
            </a:r>
            <a:r>
              <a:rPr lang="ko-KR" altLang="en-US" dirty="0"/>
              <a:t>저기 </a:t>
            </a:r>
            <a:r>
              <a:rPr lang="en-US" altLang="ko-KR" dirty="0"/>
              <a:t>5.57%</a:t>
            </a:r>
            <a:r>
              <a:rPr lang="ko-KR" altLang="en-US" dirty="0"/>
              <a:t>는 실제로 </a:t>
            </a:r>
            <a:r>
              <a:rPr lang="en-US" altLang="ko-KR" dirty="0"/>
              <a:t>70</a:t>
            </a:r>
            <a:r>
              <a:rPr lang="ko-KR" altLang="en-US" dirty="0"/>
              <a:t>만 개에 해당함 </a:t>
            </a:r>
            <a:r>
              <a:rPr lang="en-US" altLang="ko-KR" dirty="0"/>
              <a:t>0.5%</a:t>
            </a:r>
            <a:r>
              <a:rPr lang="ko-KR" altLang="en-US" dirty="0"/>
              <a:t>만 해도 </a:t>
            </a:r>
            <a:r>
              <a:rPr lang="en-US" altLang="ko-KR" dirty="0"/>
              <a:t>64000</a:t>
            </a:r>
            <a:r>
              <a:rPr lang="ko-KR" altLang="en-US" dirty="0"/>
              <a:t>개의 </a:t>
            </a:r>
            <a:r>
              <a:rPr lang="en-US" altLang="ko-KR" dirty="0"/>
              <a:t>host</a:t>
            </a:r>
            <a:r>
              <a:rPr lang="ko-KR" altLang="en-US" dirty="0"/>
              <a:t>의 </a:t>
            </a:r>
            <a:r>
              <a:rPr lang="en-US" altLang="ko-KR" dirty="0"/>
              <a:t>private key</a:t>
            </a:r>
            <a:r>
              <a:rPr lang="ko-KR" altLang="en-US" dirty="0"/>
              <a:t>가 뚫린 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그래서 이 두가지 현상이 구체적으로 어떻게 일어나는가</a:t>
            </a:r>
            <a:r>
              <a:rPr lang="en-US" altLang="ko-KR" dirty="0"/>
              <a:t>, </a:t>
            </a:r>
            <a:r>
              <a:rPr lang="ko-KR" altLang="en-US" dirty="0"/>
              <a:t>그리고 이를 어떻게 막을 수 있는가는 이제 뒤에서 설명함</a:t>
            </a:r>
            <a:endParaRPr lang="en-US" altLang="ko-KR" dirty="0"/>
          </a:p>
          <a:p>
            <a:r>
              <a:rPr lang="ko-KR" altLang="en-US" dirty="0"/>
              <a:t>정말 간단하게 말하자면</a:t>
            </a:r>
            <a:r>
              <a:rPr lang="en-US" altLang="ko-KR" dirty="0"/>
              <a:t>, entropy pool</a:t>
            </a:r>
            <a:r>
              <a:rPr lang="ko-KR" altLang="en-US" dirty="0"/>
              <a:t>이 부족해서 발생함</a:t>
            </a:r>
            <a:r>
              <a:rPr lang="en-US" altLang="ko-KR" dirty="0"/>
              <a:t>. Entropy pool</a:t>
            </a:r>
            <a:r>
              <a:rPr lang="ko-KR" altLang="en-US" dirty="0"/>
              <a:t>에 대한 설명 역시 뒤에서 설명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6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153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07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008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461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737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46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70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37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배경지식 설명하기 전에 실험과정과 결과를 먼저 말하려고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호스트를 찾을 때는</a:t>
            </a:r>
            <a:r>
              <a:rPr lang="en-US" altLang="ko-KR" dirty="0"/>
              <a:t>, </a:t>
            </a:r>
            <a:r>
              <a:rPr lang="en-US" altLang="ko-KR" dirty="0" smtClean="0"/>
              <a:t>~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zmap</a:t>
            </a:r>
            <a:r>
              <a:rPr lang="ko-KR" altLang="en-US" dirty="0" smtClean="0"/>
              <a:t>을 썼다고 </a:t>
            </a:r>
            <a:r>
              <a:rPr lang="en-US" altLang="ko-KR" dirty="0" smtClean="0"/>
              <a:t>paper</a:t>
            </a:r>
            <a:r>
              <a:rPr lang="ko-KR" altLang="en-US" dirty="0" smtClean="0"/>
              <a:t>에서 말하지는 않았는데 뒤에 </a:t>
            </a:r>
            <a:r>
              <a:rPr lang="en-US" altLang="ko-KR" dirty="0" err="1" smtClean="0"/>
              <a:t>zmap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proj</a:t>
            </a:r>
            <a:r>
              <a:rPr lang="ko-KR" altLang="en-US" baseline="0" dirty="0" smtClean="0"/>
              <a:t>가 생긴 것을 보면 이걸 쓴 것 같음</a:t>
            </a:r>
            <a:endParaRPr lang="en-US" altLang="ko-KR" baseline="0" dirty="0" smtClean="0"/>
          </a:p>
          <a:p>
            <a:r>
              <a:rPr lang="en-US" altLang="ko-KR" baseline="0" dirty="0" smtClean="0"/>
              <a:t>	</a:t>
            </a:r>
            <a:r>
              <a:rPr lang="ko-KR" altLang="en-US" baseline="0" dirty="0" smtClean="0"/>
              <a:t>모든 </a:t>
            </a:r>
            <a:r>
              <a:rPr lang="en-US" altLang="ko-KR" baseline="0" dirty="0" smtClean="0"/>
              <a:t>IPv4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brute force</a:t>
            </a:r>
            <a:r>
              <a:rPr lang="ko-KR" altLang="en-US" baseline="0" dirty="0" smtClean="0"/>
              <a:t>하게 </a:t>
            </a:r>
            <a:r>
              <a:rPr lang="en-US" altLang="ko-KR" baseline="0" dirty="0" smtClean="0"/>
              <a:t>ping</a:t>
            </a:r>
            <a:r>
              <a:rPr lang="ko-KR" altLang="en-US" baseline="0" dirty="0" smtClean="0"/>
              <a:t>을 날려서 </a:t>
            </a:r>
            <a:r>
              <a:rPr lang="en-US" altLang="ko-KR" baseline="0" dirty="0" smtClean="0"/>
              <a:t>liveness</a:t>
            </a:r>
            <a:r>
              <a:rPr lang="ko-KR" altLang="en-US" baseline="0" dirty="0" smtClean="0"/>
              <a:t>를 체크하고 </a:t>
            </a:r>
            <a:r>
              <a:rPr lang="en-US" altLang="ko-KR" baseline="0" dirty="0" smtClean="0"/>
              <a:t>port 22, 443</a:t>
            </a:r>
            <a:r>
              <a:rPr lang="ko-KR" altLang="en-US" baseline="0" dirty="0" smtClean="0"/>
              <a:t>번 열린 것을 전부 찾아냄</a:t>
            </a:r>
            <a:endParaRPr lang="en-US" altLang="ko-KR" dirty="0"/>
          </a:p>
          <a:p>
            <a:r>
              <a:rPr lang="ko-KR" altLang="en-US" dirty="0"/>
              <a:t>그 다음으로 </a:t>
            </a:r>
            <a:r>
              <a:rPr lang="en-US" altLang="ko-KR" dirty="0"/>
              <a:t>certificate</a:t>
            </a:r>
            <a:r>
              <a:rPr lang="ko-KR" altLang="en-US" dirty="0"/>
              <a:t>와 </a:t>
            </a:r>
            <a:r>
              <a:rPr lang="en-US" altLang="ko-KR" dirty="0"/>
              <a:t>public key</a:t>
            </a:r>
            <a:r>
              <a:rPr lang="ko-KR" altLang="en-US" dirty="0"/>
              <a:t>를 가져왔는데</a:t>
            </a:r>
            <a:r>
              <a:rPr lang="en-US" altLang="ko-KR" dirty="0"/>
              <a:t>, </a:t>
            </a:r>
            <a:r>
              <a:rPr lang="en-US" altLang="ko-KR" dirty="0" smtClean="0"/>
              <a:t>~</a:t>
            </a:r>
          </a:p>
          <a:p>
            <a:r>
              <a:rPr lang="en-US" altLang="ko-KR" dirty="0" smtClean="0"/>
              <a:t>	protocol fingerprint</a:t>
            </a:r>
            <a:r>
              <a:rPr lang="ko-KR" altLang="en-US" dirty="0" smtClean="0"/>
              <a:t>를 했음</a:t>
            </a:r>
            <a:endParaRPr lang="en-US" altLang="ko-KR" dirty="0"/>
          </a:p>
          <a:p>
            <a:r>
              <a:rPr lang="ko-KR" altLang="en-US" dirty="0"/>
              <a:t>찾은 정보들은 다 데이터베이스에 저장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75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Public key </a:t>
            </a:r>
            <a:r>
              <a:rPr lang="ko-KR" altLang="en-US" dirty="0"/>
              <a:t>종류가 </a:t>
            </a:r>
            <a:r>
              <a:rPr lang="en-US" altLang="ko-KR" dirty="0"/>
              <a:t>host </a:t>
            </a:r>
            <a:r>
              <a:rPr lang="ko-KR" altLang="en-US" dirty="0"/>
              <a:t>수와 비교해서 매우 적음</a:t>
            </a:r>
            <a:endParaRPr lang="en-US" altLang="ko-KR" dirty="0"/>
          </a:p>
          <a:p>
            <a:r>
              <a:rPr lang="ko-KR" altLang="en-US" dirty="0"/>
              <a:t>다만 </a:t>
            </a:r>
            <a:r>
              <a:rPr lang="ko-KR" altLang="en-US" dirty="0" smtClean="0"/>
              <a:t>저자가 말하기를 키가 </a:t>
            </a:r>
            <a:r>
              <a:rPr lang="ko-KR" altLang="en-US" dirty="0"/>
              <a:t>반복되는 모든 경우가 문제가 되지는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r>
              <a:rPr lang="en-US" altLang="ko-KR" dirty="0" smtClean="0"/>
              <a:t>	</a:t>
            </a:r>
            <a:r>
              <a:rPr lang="ko-KR" altLang="en-US" dirty="0" smtClean="0"/>
              <a:t>하나의 회사에서 여러 </a:t>
            </a:r>
            <a:r>
              <a:rPr lang="en-US" altLang="ko-KR" dirty="0" err="1" smtClean="0"/>
              <a:t>ip</a:t>
            </a:r>
            <a:r>
              <a:rPr lang="ko-KR" altLang="en-US" baseline="0" dirty="0" smtClean="0"/>
              <a:t>를 쓸 때 다 같은 </a:t>
            </a:r>
            <a:r>
              <a:rPr lang="en-US" altLang="ko-KR" baseline="0" dirty="0" smtClean="0"/>
              <a:t>key</a:t>
            </a:r>
            <a:r>
              <a:rPr lang="ko-KR" altLang="en-US" baseline="0" dirty="0" smtClean="0"/>
              <a:t>를 가지고 있을 수도 있고</a:t>
            </a:r>
            <a:endParaRPr lang="en-US" altLang="ko-KR" baseline="0" dirty="0" smtClean="0"/>
          </a:p>
          <a:p>
            <a:r>
              <a:rPr lang="en-US" altLang="ko-KR" baseline="0" dirty="0" smtClean="0"/>
              <a:t>	shard hosting</a:t>
            </a:r>
            <a:r>
              <a:rPr lang="ko-KR" altLang="en-US" baseline="0" dirty="0" smtClean="0"/>
              <a:t>일 경우도 있음</a:t>
            </a:r>
            <a:endParaRPr lang="en-US" altLang="ko-KR" dirty="0"/>
          </a:p>
          <a:p>
            <a:r>
              <a:rPr lang="ko-KR" altLang="en-US" dirty="0"/>
              <a:t>이 데이터를 기반으로 </a:t>
            </a:r>
            <a:r>
              <a:rPr lang="en-US" altLang="ko-KR" dirty="0"/>
              <a:t>paper </a:t>
            </a:r>
            <a:r>
              <a:rPr lang="ko-KR" altLang="en-US" dirty="0"/>
              <a:t>저자들이 제시한 문제는 다음과 같음 </a:t>
            </a:r>
            <a:r>
              <a:rPr lang="en-US" altLang="ko-KR" dirty="0"/>
              <a:t>(</a:t>
            </a:r>
            <a:r>
              <a:rPr lang="ko-KR" altLang="en-US" dirty="0"/>
              <a:t>다음 페이지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87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아까 데이터를 바탕으로 호스트에서 발견된 취약점들을 모아 종류별로 통계를 냈음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Repeated key </a:t>
            </a:r>
            <a:r>
              <a:rPr lang="ko-KR" altLang="en-US" dirty="0"/>
              <a:t>전체가 문제는 아님</a:t>
            </a:r>
            <a:r>
              <a:rPr lang="en-US" altLang="ko-KR" dirty="0"/>
              <a:t>, </a:t>
            </a:r>
            <a:r>
              <a:rPr lang="ko-KR" altLang="en-US" dirty="0"/>
              <a:t>한 호스트에서 여러 </a:t>
            </a:r>
            <a:r>
              <a:rPr lang="en-US" altLang="ko-KR" dirty="0"/>
              <a:t>connection</a:t>
            </a:r>
            <a:r>
              <a:rPr lang="ko-KR" altLang="en-US" dirty="0"/>
              <a:t>에 같은 </a:t>
            </a:r>
            <a:r>
              <a:rPr lang="en-US" altLang="ko-KR" dirty="0"/>
              <a:t>key </a:t>
            </a:r>
            <a:r>
              <a:rPr lang="ko-KR" altLang="en-US" dirty="0"/>
              <a:t>쓸 수 있음</a:t>
            </a:r>
            <a:r>
              <a:rPr lang="en-US" altLang="ko-KR" dirty="0"/>
              <a:t> </a:t>
            </a:r>
            <a:r>
              <a:rPr lang="ko-KR" altLang="en-US" dirty="0"/>
              <a:t>문제가 되는 것은 그 아래 </a:t>
            </a:r>
            <a:r>
              <a:rPr lang="en-US" altLang="ko-KR" dirty="0"/>
              <a:t>5.57%, 9.6%</a:t>
            </a:r>
          </a:p>
          <a:p>
            <a:r>
              <a:rPr lang="en-US" altLang="ko-KR" dirty="0"/>
              <a:t>Use default key: </a:t>
            </a:r>
            <a:r>
              <a:rPr lang="ko-KR" altLang="en-US" dirty="0"/>
              <a:t>이해하기 쉬움</a:t>
            </a:r>
            <a:r>
              <a:rPr lang="en-US" altLang="ko-KR" dirty="0"/>
              <a:t>. </a:t>
            </a:r>
            <a:r>
              <a:rPr lang="ko-KR" altLang="en-US" dirty="0"/>
              <a:t>자물쇠 처음 사면 비번 </a:t>
            </a:r>
            <a:r>
              <a:rPr lang="en-US" altLang="ko-KR" dirty="0"/>
              <a:t>0000</a:t>
            </a:r>
            <a:r>
              <a:rPr lang="ko-KR" altLang="en-US" dirty="0"/>
              <a:t>인데 이걸 그대로 쓰고 있었음</a:t>
            </a:r>
            <a:endParaRPr lang="en-US" altLang="ko-KR" dirty="0"/>
          </a:p>
          <a:p>
            <a:r>
              <a:rPr lang="ko-KR" altLang="en-US" dirty="0"/>
              <a:t>이처럼 </a:t>
            </a:r>
            <a:r>
              <a:rPr lang="en-US" altLang="ko-KR" dirty="0"/>
              <a:t>device</a:t>
            </a:r>
            <a:r>
              <a:rPr lang="ko-KR" altLang="en-US" dirty="0"/>
              <a:t>를 처음 생산할 때 설정된 </a:t>
            </a:r>
            <a:r>
              <a:rPr lang="en-US" altLang="ko-KR" dirty="0"/>
              <a:t>key</a:t>
            </a:r>
            <a:r>
              <a:rPr lang="ko-KR" altLang="en-US" dirty="0"/>
              <a:t>를 그대로 쓰고 있었음</a:t>
            </a:r>
            <a:r>
              <a:rPr lang="en-US" altLang="ko-KR" dirty="0"/>
              <a:t>, device model</a:t>
            </a:r>
            <a:r>
              <a:rPr lang="ko-KR" altLang="en-US" dirty="0"/>
              <a:t>이 같은 </a:t>
            </a:r>
            <a:r>
              <a:rPr lang="ko-KR" altLang="en-US" dirty="0" err="1"/>
              <a:t>애들끼리는</a:t>
            </a:r>
            <a:r>
              <a:rPr lang="ko-KR" altLang="en-US" dirty="0"/>
              <a:t> </a:t>
            </a:r>
            <a:r>
              <a:rPr lang="en-US" altLang="ko-KR" dirty="0"/>
              <a:t>default key</a:t>
            </a:r>
            <a:r>
              <a:rPr lang="ko-KR" altLang="en-US" dirty="0"/>
              <a:t>도 당연히 다 똑같음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 밖에 취약점들은 곧바로 이해가 가지는 않음</a:t>
            </a:r>
            <a:endParaRPr lang="en-US" altLang="ko-KR" dirty="0"/>
          </a:p>
          <a:p>
            <a:r>
              <a:rPr lang="ko-KR" altLang="en-US" dirty="0"/>
              <a:t>서로 다른 </a:t>
            </a:r>
            <a:r>
              <a:rPr lang="en-US" altLang="ko-KR" dirty="0"/>
              <a:t>host</a:t>
            </a:r>
            <a:r>
              <a:rPr lang="ko-KR" altLang="en-US" dirty="0"/>
              <a:t>가 </a:t>
            </a:r>
            <a:r>
              <a:rPr lang="en-US" altLang="ko-KR" dirty="0"/>
              <a:t>“</a:t>
            </a:r>
            <a:r>
              <a:rPr lang="ko-KR" altLang="en-US" dirty="0"/>
              <a:t>우연히</a:t>
            </a:r>
            <a:r>
              <a:rPr lang="en-US" altLang="ko-KR" dirty="0"/>
              <a:t>” </a:t>
            </a:r>
            <a:r>
              <a:rPr lang="ko-KR" altLang="en-US" dirty="0"/>
              <a:t>같은 </a:t>
            </a:r>
            <a:r>
              <a:rPr lang="en-US" altLang="ko-KR" dirty="0"/>
              <a:t>key</a:t>
            </a:r>
            <a:r>
              <a:rPr lang="ko-KR" altLang="en-US" dirty="0"/>
              <a:t>를 썼음 근데 그런 것 치고 비율이 좀 높음</a:t>
            </a:r>
            <a:r>
              <a:rPr lang="en-US" altLang="ko-KR" dirty="0"/>
              <a:t> -&gt; Entropy</a:t>
            </a:r>
            <a:r>
              <a:rPr lang="ko-KR" altLang="en-US" dirty="0"/>
              <a:t>가 낮아서 발생함</a:t>
            </a:r>
            <a:r>
              <a:rPr lang="en-US" altLang="ko-KR" dirty="0"/>
              <a:t>. </a:t>
            </a:r>
            <a:r>
              <a:rPr lang="ko-KR" altLang="en-US" dirty="0"/>
              <a:t>근데 </a:t>
            </a:r>
            <a:r>
              <a:rPr lang="en-US" altLang="ko-KR" dirty="0"/>
              <a:t>entropy</a:t>
            </a:r>
            <a:r>
              <a:rPr lang="ko-KR" altLang="en-US" dirty="0"/>
              <a:t>가 </a:t>
            </a:r>
            <a:r>
              <a:rPr lang="ko-KR" altLang="en-US" dirty="0" err="1"/>
              <a:t>뭔지</a:t>
            </a:r>
            <a:r>
              <a:rPr lang="ko-KR" altLang="en-US" dirty="0"/>
              <a:t> 생소함</a:t>
            </a:r>
            <a:endParaRPr lang="en-US" altLang="ko-KR" dirty="0"/>
          </a:p>
          <a:p>
            <a:r>
              <a:rPr lang="ko-KR" altLang="en-US" dirty="0"/>
              <a:t>남의 </a:t>
            </a:r>
            <a:r>
              <a:rPr lang="en-US" altLang="ko-KR" dirty="0"/>
              <a:t>RSA private key</a:t>
            </a:r>
            <a:r>
              <a:rPr lang="ko-KR" altLang="en-US" dirty="0"/>
              <a:t>와 </a:t>
            </a:r>
            <a:r>
              <a:rPr lang="en-US" altLang="ko-KR" dirty="0"/>
              <a:t>DSA private</a:t>
            </a:r>
            <a:r>
              <a:rPr lang="ko-KR" altLang="en-US" dirty="0"/>
              <a:t> </a:t>
            </a:r>
            <a:r>
              <a:rPr lang="en-US" altLang="ko-KR" dirty="0"/>
              <a:t>key</a:t>
            </a:r>
            <a:r>
              <a:rPr lang="ko-KR" altLang="en-US" dirty="0"/>
              <a:t>를 그냥 계산할 수 있었다는데 이론적으로 말이 안됨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이제부터 어떻게 저자들이 </a:t>
            </a:r>
            <a:r>
              <a:rPr lang="en-US" altLang="ko-KR" dirty="0"/>
              <a:t>private key</a:t>
            </a:r>
            <a:r>
              <a:rPr lang="ko-KR" altLang="en-US" dirty="0"/>
              <a:t>를 알아낸 건지</a:t>
            </a:r>
            <a:r>
              <a:rPr lang="en-US" altLang="ko-KR" dirty="0"/>
              <a:t>, </a:t>
            </a:r>
            <a:r>
              <a:rPr lang="ko-KR" altLang="en-US" dirty="0"/>
              <a:t>어째서 우연의 일치가 이렇게 많이 발생하는지에 대한 설명을 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밑에는 위에 것과 별개로 취약한 </a:t>
            </a:r>
            <a:r>
              <a:rPr lang="en-US" altLang="ko-KR" dirty="0"/>
              <a:t>device model</a:t>
            </a:r>
            <a:r>
              <a:rPr lang="ko-KR" altLang="en-US" dirty="0"/>
              <a:t>을 사용했다는데 뭐가 취약한지도 조금 있다 설명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* </a:t>
            </a:r>
            <a:r>
              <a:rPr lang="ko-KR" altLang="en-US" dirty="0"/>
              <a:t>글과 수식이 좀 많이 등장함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89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RSA key</a:t>
            </a:r>
            <a:r>
              <a:rPr lang="ko-KR" altLang="en-US" dirty="0"/>
              <a:t>를 알아낸 방법을 설명함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짧게 설명하고 </a:t>
            </a:r>
            <a:r>
              <a:rPr lang="ko-KR" altLang="en-US" dirty="0" err="1"/>
              <a:t>넘어감</a:t>
            </a:r>
            <a:endParaRPr lang="en-US" altLang="ko-KR" dirty="0"/>
          </a:p>
          <a:p>
            <a:r>
              <a:rPr lang="ko-KR" altLang="en-US" dirty="0"/>
              <a:t>맨 밑에는 알려진 </a:t>
            </a:r>
            <a:r>
              <a:rPr lang="ko-KR" altLang="en-US" dirty="0" smtClean="0"/>
              <a:t>사실임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유클리드 </a:t>
            </a:r>
            <a:r>
              <a:rPr lang="ko-KR" altLang="en-US" dirty="0" err="1" smtClean="0"/>
              <a:t>호제법</a:t>
            </a:r>
            <a:r>
              <a:rPr lang="ko-KR" altLang="en-US" dirty="0" smtClean="0"/>
              <a:t> 사용 </a:t>
            </a:r>
            <a:r>
              <a:rPr lang="en-US" altLang="ko-KR" dirty="0" smtClean="0"/>
              <a:t>-&gt; O(log N) =</a:t>
            </a:r>
            <a:r>
              <a:rPr lang="en-US" altLang="ko-KR" baseline="0" dirty="0" smtClean="0"/>
              <a:t> O(bits of number)</a:t>
            </a:r>
            <a:r>
              <a:rPr lang="ko-KR" altLang="en-US" baseline="0" dirty="0" smtClean="0"/>
              <a:t>만에 </a:t>
            </a:r>
            <a:r>
              <a:rPr lang="ko-KR" altLang="en-US" baseline="0" smtClean="0"/>
              <a:t>계산 가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45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Gcd</a:t>
            </a:r>
            <a:r>
              <a:rPr lang="ko-KR" altLang="en-US" dirty="0"/>
              <a:t> </a:t>
            </a:r>
            <a:r>
              <a:rPr lang="en-US" altLang="ko-KR" dirty="0"/>
              <a:t>!= 1</a:t>
            </a:r>
            <a:r>
              <a:rPr lang="ko-KR" altLang="en-US" dirty="0"/>
              <a:t>인 경우는 거의 없음</a:t>
            </a:r>
            <a:r>
              <a:rPr lang="en-US" altLang="ko-KR" dirty="0"/>
              <a:t>, </a:t>
            </a:r>
            <a:r>
              <a:rPr lang="ko-KR" altLang="en-US" dirty="0"/>
              <a:t>수많은 </a:t>
            </a:r>
            <a:r>
              <a:rPr lang="en-US" altLang="ko-KR" dirty="0"/>
              <a:t>pair</a:t>
            </a:r>
            <a:r>
              <a:rPr lang="ko-KR" altLang="en-US" dirty="0"/>
              <a:t>들을 다 비교해보고 저런 경우를 찾아야 함</a:t>
            </a:r>
            <a:endParaRPr lang="en-US" altLang="ko-KR" dirty="0"/>
          </a:p>
          <a:p>
            <a:r>
              <a:rPr lang="ko-KR" altLang="en-US" dirty="0"/>
              <a:t>근데 </a:t>
            </a:r>
            <a:r>
              <a:rPr lang="en-US" altLang="ko-KR" dirty="0"/>
              <a:t>N </a:t>
            </a:r>
            <a:r>
              <a:rPr lang="ko-KR" altLang="en-US" dirty="0"/>
              <a:t>값이 많다 보니 </a:t>
            </a:r>
            <a:r>
              <a:rPr lang="en-US" altLang="ko-KR" dirty="0"/>
              <a:t>pair </a:t>
            </a:r>
            <a:r>
              <a:rPr lang="ko-KR" altLang="en-US" dirty="0"/>
              <a:t>수가 너무 많음</a:t>
            </a:r>
            <a:r>
              <a:rPr lang="en-US" altLang="ko-KR" dirty="0"/>
              <a:t>.., </a:t>
            </a:r>
            <a:r>
              <a:rPr lang="ko-KR" altLang="en-US" dirty="0"/>
              <a:t>저자들의 경우</a:t>
            </a:r>
            <a:r>
              <a:rPr lang="en-US" altLang="ko-KR" dirty="0"/>
              <a:t>, 10^13 </a:t>
            </a:r>
            <a:r>
              <a:rPr lang="ko-KR" altLang="en-US" dirty="0"/>
              <a:t>개의 </a:t>
            </a:r>
            <a:r>
              <a:rPr lang="en-US" altLang="ko-KR" dirty="0"/>
              <a:t>pair</a:t>
            </a:r>
            <a:r>
              <a:rPr lang="ko-KR" altLang="en-US" dirty="0"/>
              <a:t>를 비교해야 했고 이거 다 </a:t>
            </a:r>
            <a:r>
              <a:rPr lang="en-US" altLang="ko-KR" dirty="0"/>
              <a:t>naïve</a:t>
            </a:r>
            <a:r>
              <a:rPr lang="ko-KR" altLang="en-US" dirty="0"/>
              <a:t>하게 계산하는 건 힘듦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그래서 어떻게 시간을 </a:t>
            </a:r>
            <a:r>
              <a:rPr lang="ko-KR" altLang="en-US" dirty="0" err="1"/>
              <a:t>줄여야겠는데</a:t>
            </a:r>
            <a:r>
              <a:rPr lang="en-US" altLang="ko-KR" dirty="0"/>
              <a:t>, </a:t>
            </a:r>
            <a:r>
              <a:rPr lang="ko-KR" altLang="en-US" dirty="0"/>
              <a:t>저자들은 </a:t>
            </a:r>
            <a:r>
              <a:rPr lang="en-US" altLang="ko-KR" dirty="0" err="1"/>
              <a:t>bernstein</a:t>
            </a:r>
            <a:r>
              <a:rPr lang="ko-KR" altLang="en-US" dirty="0"/>
              <a:t>의 </a:t>
            </a:r>
            <a:r>
              <a:rPr lang="en-US" altLang="ko-KR" dirty="0"/>
              <a:t>algorithm</a:t>
            </a:r>
            <a:r>
              <a:rPr lang="ko-KR" altLang="en-US" dirty="0"/>
              <a:t>을 사용해서 시간 단축함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30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/>
              <a:t>quasilinear-time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74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다음으로 </a:t>
            </a:r>
            <a:r>
              <a:rPr lang="en-US" altLang="ko-KR" dirty="0"/>
              <a:t>DSA key</a:t>
            </a:r>
            <a:r>
              <a:rPr lang="ko-KR" altLang="en-US" dirty="0"/>
              <a:t>를 알아내는 방법 설명</a:t>
            </a:r>
            <a:endParaRPr lang="en-US" altLang="ko-KR" dirty="0"/>
          </a:p>
          <a:p>
            <a:r>
              <a:rPr lang="en-US" altLang="ko-KR" dirty="0"/>
              <a:t>DSA</a:t>
            </a:r>
            <a:r>
              <a:rPr lang="ko-KR" altLang="en-US" dirty="0"/>
              <a:t> 알고리즘에 대해 먼저 설명함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짧게 설명하고 </a:t>
            </a:r>
            <a:r>
              <a:rPr lang="ko-KR" altLang="en-US" dirty="0" err="1"/>
              <a:t>넘어감</a:t>
            </a:r>
            <a:endParaRPr lang="en-US" altLang="ko-KR" dirty="0"/>
          </a:p>
          <a:p>
            <a:r>
              <a:rPr lang="en-US" altLang="ko-KR" dirty="0"/>
              <a:t>H(m): sign</a:t>
            </a:r>
            <a:r>
              <a:rPr lang="ko-KR" altLang="en-US" dirty="0"/>
              <a:t>할 </a:t>
            </a:r>
            <a:r>
              <a:rPr lang="en-US" altLang="ko-KR" dirty="0"/>
              <a:t>message </a:t>
            </a:r>
            <a:r>
              <a:rPr lang="ko-KR" altLang="en-US" dirty="0"/>
              <a:t>내용을</a:t>
            </a:r>
            <a:r>
              <a:rPr lang="en-US" altLang="ko-KR" dirty="0"/>
              <a:t> </a:t>
            </a:r>
            <a:r>
              <a:rPr lang="ko-KR" altLang="en-US" dirty="0" err="1"/>
              <a:t>해시한</a:t>
            </a:r>
            <a:r>
              <a:rPr lang="ko-KR" altLang="en-US" dirty="0"/>
              <a:t> 것 </a:t>
            </a:r>
            <a:r>
              <a:rPr lang="en-US" altLang="ko-KR" dirty="0"/>
              <a:t>(MAC?)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49F3-FB96-4B23-9529-C0DD50109A7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7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1F2B960-D0E2-4411-86E4-03EA0287D2D4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5418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8638-E755-4B71-8BA3-A801783E009E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01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C25-5EB8-4286-A3EA-74810420EF35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25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C39D-65AF-4C2D-BA90-0F083ED4C115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7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254B-98DF-4295-926B-DF64DE49F6F2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540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6F7-D162-406B-BFA7-244F93A43BBA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81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1F4B-C951-4ACB-80E5-B81E9F86CA00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1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8BC3-3684-4A0B-95CB-507864092067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45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D53-CC73-45C8-A0AC-EE244A212286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9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647-C1E2-4728-A788-9D286D97B6BA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57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E262-27AC-44EB-9361-73988E2B2FA3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06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BD1CB3F-763F-4259-AF9B-74F57ED17417}" type="datetime1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95A8A0-E15E-46D1-B72C-C97B400F37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0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1126B2-12F8-4E31-BB77-1F016F3C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4" y="1122363"/>
            <a:ext cx="10908632" cy="2387600"/>
          </a:xfrm>
        </p:spPr>
        <p:txBody>
          <a:bodyPr>
            <a:noAutofit/>
          </a:bodyPr>
          <a:lstStyle/>
          <a:p>
            <a:r>
              <a:rPr lang="en-US" altLang="ko-KR" sz="4400" dirty="0"/>
              <a:t>Mining</a:t>
            </a:r>
            <a:r>
              <a:rPr lang="ko-KR" altLang="en-US" sz="4400" dirty="0"/>
              <a:t> </a:t>
            </a:r>
            <a:r>
              <a:rPr lang="en-US" altLang="ko-KR" sz="4400" dirty="0"/>
              <a:t>Your Ps and Qs: Detection of Widespread Weak Keys in Network Devices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376A80A-1D0F-4561-B30C-CD2664A2A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8423"/>
            <a:ext cx="9144000" cy="1655762"/>
          </a:xfrm>
        </p:spPr>
        <p:txBody>
          <a:bodyPr/>
          <a:lstStyle/>
          <a:p>
            <a:r>
              <a:rPr lang="en-US" altLang="ko-KR" sz="1800" dirty="0"/>
              <a:t>N. </a:t>
            </a:r>
            <a:r>
              <a:rPr lang="en-US" altLang="ko-KR" sz="1800" dirty="0" err="1"/>
              <a:t>Heninger</a:t>
            </a:r>
            <a:r>
              <a:rPr lang="en-US" altLang="ko-KR" sz="1800" dirty="0"/>
              <a:t>, Z. </a:t>
            </a:r>
            <a:r>
              <a:rPr lang="en-US" altLang="ko-KR" sz="1800" dirty="0" err="1"/>
              <a:t>Durumeric</a:t>
            </a:r>
            <a:r>
              <a:rPr lang="en-US" altLang="ko-KR" sz="1800" dirty="0"/>
              <a:t>, E. </a:t>
            </a:r>
            <a:r>
              <a:rPr lang="en-US" altLang="ko-KR" sz="1800" dirty="0" err="1"/>
              <a:t>Wustrow</a:t>
            </a:r>
            <a:r>
              <a:rPr lang="en-US" altLang="ko-KR" sz="1800" dirty="0"/>
              <a:t>, and J. A. </a:t>
            </a:r>
            <a:r>
              <a:rPr lang="en-US" altLang="ko-KR" sz="1800" dirty="0" err="1" smtClean="0"/>
              <a:t>Halderman</a:t>
            </a:r>
            <a:r>
              <a:rPr lang="en-US" altLang="ko-KR" sz="1800" smtClean="0"/>
              <a:t>, USENIX Sec’12</a:t>
            </a:r>
            <a:endParaRPr lang="en-US" altLang="ko-KR" sz="1800" dirty="0" smtClean="0"/>
          </a:p>
          <a:p>
            <a:endParaRPr lang="en-US" altLang="ko-KR" sz="1200" dirty="0" smtClean="0"/>
          </a:p>
          <a:p>
            <a:r>
              <a:rPr lang="en-US" altLang="ko-KR" dirty="0" smtClean="0"/>
              <a:t>20194315 Duckwoo Kim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8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10335272" cy="973686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/>
              <a:t>DSA (</a:t>
            </a:r>
            <a:r>
              <a:rPr lang="en-US" altLang="ko-KR" sz="4000" dirty="0"/>
              <a:t>digital</a:t>
            </a:r>
            <a:r>
              <a:rPr lang="ko-KR" altLang="en-US" sz="4000" dirty="0"/>
              <a:t> </a:t>
            </a:r>
            <a:r>
              <a:rPr lang="en-US" altLang="ko-KR" sz="4000" dirty="0"/>
              <a:t>signature algorithm</a:t>
            </a:r>
            <a:r>
              <a:rPr lang="en-US" altLang="ko-KR" sz="4800" dirty="0"/>
              <a:t>) Overview</a:t>
            </a:r>
            <a:endParaRPr lang="ko-KR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0335272" cy="511986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/>
                  <a:t>DSA use two random prime number (p, q)</a:t>
                </a:r>
              </a:p>
              <a:p>
                <a:r>
                  <a:rPr lang="en-US" altLang="ko-KR" sz="2800" dirty="0"/>
                  <a:t>+ one more random number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800" dirty="0"/>
                  <a:t>as “ephemeral key”</a:t>
                </a:r>
              </a:p>
              <a:p>
                <a:endParaRPr lang="en-US" altLang="ko-KR" sz="2800" dirty="0"/>
              </a:p>
              <a:p>
                <a:r>
                  <a:rPr lang="en-US" altLang="ko-KR" sz="2800" dirty="0"/>
                  <a:t>Public key: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en-US" altLang="ko-K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800" dirty="0"/>
                      <m:t>is</m:t>
                    </m:r>
                    <m:r>
                      <m:rPr>
                        <m:nor/>
                      </m:rPr>
                      <a:rPr lang="en-US" altLang="ko-KR" sz="2800" dirty="0"/>
                      <m:t> </m:t>
                    </m:r>
                    <m:r>
                      <m:rPr>
                        <m:nor/>
                      </m:rPr>
                      <a:rPr lang="en-US" altLang="ko-KR" sz="2800" dirty="0"/>
                      <m:t>made</m:t>
                    </m:r>
                    <m:r>
                      <m:rPr>
                        <m:nor/>
                      </m:rPr>
                      <a:rPr lang="en-US" altLang="ko-KR" sz="2800" dirty="0"/>
                      <m:t> </m:t>
                    </m:r>
                    <m:r>
                      <m:rPr>
                        <m:nor/>
                      </m:rPr>
                      <a:rPr lang="en-US" altLang="ko-KR" sz="2800" dirty="0"/>
                      <m:t>from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Private key: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altLang="ko-K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800" dirty="0"/>
                      <m:t>is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𝑙𝑜𝑛𝑔</m:t>
                    </m:r>
                    <m:r>
                      <m:rPr>
                        <m:nor/>
                      </m:rPr>
                      <a:rPr lang="en-US" altLang="ko-KR" sz="2800" dirty="0"/>
                      <m:t>−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m:rPr>
                        <m:nor/>
                      </m:rPr>
                      <a:rPr lang="en-US" altLang="ko-KR" sz="2800" b="0" i="0" dirty="0" smtClean="0"/>
                      <m:t>, </m:t>
                    </m:r>
                    <m:r>
                      <m:rPr>
                        <m:nor/>
                      </m:rPr>
                      <a:rPr lang="en-US" altLang="ko-KR" sz="2800" b="0" i="0" dirty="0" smtClean="0"/>
                      <m:t>and</m:t>
                    </m:r>
                    <m:r>
                      <m:rPr>
                        <m:nor/>
                      </m:rPr>
                      <a:rPr lang="en-US" altLang="ko-KR" sz="2800" b="0" i="0" dirty="0" smtClean="0"/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ko-K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800" dirty="0"/>
                      <m:t>is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𝑒𝑝h𝑒𝑚𝑒𝑟𝑎𝑙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Signature: (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800" dirty="0"/>
                  <a:t>),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𝑥𝑟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800" i="1" dirty="0"/>
              </a:p>
              <a:p>
                <a:endParaRPr lang="en-US" altLang="ko-KR" sz="2800" dirty="0"/>
              </a:p>
              <a:p>
                <a:r>
                  <a:rPr lang="en-US" altLang="ko-KR" sz="2800" dirty="0"/>
                  <a:t>It is very hard to infer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800" dirty="0"/>
                  <a:t> or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800" dirty="0"/>
                  <a:t> from public key and signature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0335272" cy="5119867"/>
              </a:xfrm>
              <a:blipFill>
                <a:blip r:embed="rId3"/>
                <a:stretch>
                  <a:fillRect l="-708" t="-15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7940001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DSA may not be Secure</a:t>
            </a:r>
            <a:endParaRPr lang="ko-KR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0454640" cy="5119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sz="2800" dirty="0" smtClean="0"/>
                  <a:t>If multiple signature with </a:t>
                </a:r>
                <a:r>
                  <a:rPr lang="en-US" altLang="ko-KR" sz="2800" b="1" dirty="0" smtClean="0"/>
                  <a:t>same ephemeral key k</a:t>
                </a:r>
              </a:p>
              <a:p>
                <a:pPr lvl="1"/>
                <a:r>
                  <a:rPr lang="en-US" altLang="ko-KR" sz="2800" dirty="0"/>
                  <a:t>Generate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8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800" dirty="0"/>
                  <a:t> using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ko-K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800" dirty="0" smtClean="0"/>
              </a:p>
              <a:p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𝑥𝑟</m:t>
                        </m:r>
                      </m:e>
                    </m:d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𝑥𝑟</m:t>
                        </m:r>
                      </m:e>
                    </m:d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8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altLang="ko-KR" sz="22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𝑥𝑟</m:t>
                        </m:r>
                      </m:e>
                    </m:d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𝑥𝑟</m:t>
                        </m:r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200" dirty="0">
                  <a:latin typeface="Cambria Math" panose="02040503050406030204" pitchFamily="18" charset="0"/>
                </a:endParaRPr>
              </a:p>
              <a:p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𝑘𝑠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𝑥𝑟</m:t>
                        </m:r>
                      </m:e>
                    </m:d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:r>
                  <a:rPr lang="en-US" altLang="ko-KR" sz="2800" dirty="0"/>
                  <a:t>Summary: same public key, same</a:t>
                </a:r>
                <a14:m>
                  <m:oMath xmlns:m="http://schemas.openxmlformats.org/officeDocument/2006/math">
                    <m:r>
                      <a:rPr lang="en-US" altLang="ko-K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2800" dirty="0"/>
                  <a:t>private key exposed</a:t>
                </a:r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:endParaRPr lang="en-US" altLang="ko-KR" sz="3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0454640" cy="5119867"/>
              </a:xfrm>
              <a:blipFill>
                <a:blip r:embed="rId3"/>
                <a:stretch>
                  <a:fillRect l="-700" t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Randomness is very Important</a:t>
            </a:r>
            <a:endParaRPr lang="ko-KR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0406743" cy="511986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/>
                  <a:t>In RSA, all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ko-KR" sz="2800" dirty="0"/>
                  <a:t> must not be duplicated when generated</a:t>
                </a:r>
              </a:p>
              <a:p>
                <a:pPr lvl="1"/>
                <a:r>
                  <a:rPr lang="en-US" altLang="ko-KR" sz="2600" dirty="0"/>
                  <a:t>Also, the key itself should not be different to other hosts</a:t>
                </a:r>
              </a:p>
              <a:p>
                <a:r>
                  <a:rPr lang="en-US" altLang="ko-KR" sz="2800" dirty="0"/>
                  <a:t>In DSA, random number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800" dirty="0"/>
                  <a:t> should not be reused</a:t>
                </a:r>
              </a:p>
              <a:p>
                <a:endParaRPr lang="en-US" altLang="ko-KR" sz="2800" dirty="0"/>
              </a:p>
              <a:p>
                <a:endParaRPr lang="en-US" altLang="ko-KR" sz="2800" dirty="0"/>
              </a:p>
              <a:p>
                <a:endParaRPr lang="en-US" altLang="ko-KR" sz="2800" dirty="0"/>
              </a:p>
              <a:p>
                <a:pPr marL="0" indent="0">
                  <a:buNone/>
                </a:pPr>
                <a:endParaRPr lang="en-US" altLang="ko-KR" sz="2800" dirty="0"/>
              </a:p>
              <a:p>
                <a:pPr marL="0" indent="0">
                  <a:buNone/>
                </a:pPr>
                <a:endParaRPr lang="en-US" altLang="ko-KR" sz="1000" dirty="0"/>
              </a:p>
              <a:p>
                <a:r>
                  <a:rPr lang="en-US" altLang="ko-KR" sz="2800" dirty="0"/>
                  <a:t>How to ensure “randomness”?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0406743" cy="5119867"/>
              </a:xfrm>
              <a:blipFill>
                <a:blip r:embed="rId3"/>
                <a:stretch>
                  <a:fillRect l="-703" t="-15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래픽 4" descr="건물">
            <a:extLst>
              <a:ext uri="{FF2B5EF4-FFF2-40B4-BE49-F238E27FC236}">
                <a16:creationId xmlns:a16="http://schemas.microsoft.com/office/drawing/2014/main" id="{5D0B58C3-B87F-4EE0-8F6A-69330D62F8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38960" y="4669835"/>
            <a:ext cx="914400" cy="914400"/>
          </a:xfrm>
          <a:prstGeom prst="rect">
            <a:avLst/>
          </a:prstGeom>
        </p:spPr>
      </p:pic>
      <p:pic>
        <p:nvPicPr>
          <p:cNvPr id="7" name="그래픽 6" descr="집">
            <a:extLst>
              <a:ext uri="{FF2B5EF4-FFF2-40B4-BE49-F238E27FC236}">
                <a16:creationId xmlns:a16="http://schemas.microsoft.com/office/drawing/2014/main" id="{D3FD23B6-88FE-40AA-B920-F955DECF72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09182" y="4669835"/>
            <a:ext cx="914400" cy="914400"/>
          </a:xfrm>
          <a:prstGeom prst="rect">
            <a:avLst/>
          </a:prstGeom>
        </p:spPr>
      </p:pic>
      <p:pic>
        <p:nvPicPr>
          <p:cNvPr id="9" name="그래픽 8" descr="집">
            <a:extLst>
              <a:ext uri="{FF2B5EF4-FFF2-40B4-BE49-F238E27FC236}">
                <a16:creationId xmlns:a16="http://schemas.microsoft.com/office/drawing/2014/main" id="{2D4794F8-3F6E-46A4-8C3A-A66EB64EA63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55464" y="4669835"/>
            <a:ext cx="914400" cy="914400"/>
          </a:xfrm>
          <a:prstGeom prst="rect">
            <a:avLst/>
          </a:prstGeom>
        </p:spPr>
      </p:pic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2825165F-19F5-4B7D-BAFB-C046E431551C}"/>
              </a:ext>
            </a:extLst>
          </p:cNvPr>
          <p:cNvSpPr/>
          <p:nvPr/>
        </p:nvSpPr>
        <p:spPr>
          <a:xfrm flipH="1">
            <a:off x="419768" y="3588304"/>
            <a:ext cx="2231463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N = </a:t>
            </a:r>
            <a:r>
              <a:rPr lang="en-US" altLang="ko-KR" dirty="0" err="1">
                <a:solidFill>
                  <a:srgbClr val="FF0000"/>
                </a:solidFill>
              </a:rPr>
              <a:t>p</a:t>
            </a:r>
            <a:r>
              <a:rPr lang="en-US" altLang="ko-KR" dirty="0" err="1">
                <a:solidFill>
                  <a:schemeClr val="tx1"/>
                </a:solidFill>
              </a:rPr>
              <a:t>q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public key = </a:t>
            </a:r>
            <a:r>
              <a:rPr lang="en-US" altLang="ko-KR" dirty="0">
                <a:solidFill>
                  <a:srgbClr val="FF0000"/>
                </a:solidFill>
              </a:rPr>
              <a:t>(e, 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E2A44039-211C-4DD7-A87E-D20B4AC1D3C3}"/>
              </a:ext>
            </a:extLst>
          </p:cNvPr>
          <p:cNvSpPr/>
          <p:nvPr/>
        </p:nvSpPr>
        <p:spPr>
          <a:xfrm>
            <a:off x="5631117" y="3588305"/>
            <a:ext cx="2340299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N’’ = </a:t>
            </a:r>
            <a:r>
              <a:rPr lang="en-US" altLang="ko-KR" dirty="0" err="1">
                <a:solidFill>
                  <a:schemeClr val="tx1"/>
                </a:solidFill>
              </a:rPr>
              <a:t>p’q</a:t>
            </a:r>
            <a:r>
              <a:rPr lang="en-US" altLang="ko-KR" dirty="0">
                <a:solidFill>
                  <a:schemeClr val="tx1"/>
                </a:solidFill>
              </a:rPr>
              <a:t>’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public key = (e’’, N’’)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15AF793A-71DD-4AF7-971E-10E3DF06321B}"/>
              </a:ext>
            </a:extLst>
          </p:cNvPr>
          <p:cNvSpPr/>
          <p:nvPr/>
        </p:nvSpPr>
        <p:spPr>
          <a:xfrm>
            <a:off x="8575648" y="3588304"/>
            <a:ext cx="2231463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N = </a:t>
            </a:r>
            <a:r>
              <a:rPr lang="en-US" altLang="ko-KR" dirty="0" err="1">
                <a:solidFill>
                  <a:schemeClr val="tx1"/>
                </a:solidFill>
              </a:rPr>
              <a:t>pq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public key = </a:t>
            </a:r>
            <a:r>
              <a:rPr lang="en-US" altLang="ko-KR" dirty="0">
                <a:solidFill>
                  <a:srgbClr val="FF0000"/>
                </a:solidFill>
              </a:rPr>
              <a:t>(e, 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B7F98429-AA80-4140-971D-9DC278A53A77}"/>
              </a:ext>
            </a:extLst>
          </p:cNvPr>
          <p:cNvSpPr/>
          <p:nvPr/>
        </p:nvSpPr>
        <p:spPr>
          <a:xfrm>
            <a:off x="2833611" y="3588303"/>
            <a:ext cx="2231463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N’ = </a:t>
            </a:r>
            <a:r>
              <a:rPr lang="en-US" altLang="ko-KR" dirty="0" err="1">
                <a:solidFill>
                  <a:srgbClr val="FF0000"/>
                </a:solidFill>
              </a:rPr>
              <a:t>p</a:t>
            </a:r>
            <a:r>
              <a:rPr lang="en-US" altLang="ko-KR" dirty="0" err="1">
                <a:solidFill>
                  <a:schemeClr val="tx1"/>
                </a:solidFill>
              </a:rPr>
              <a:t>q</a:t>
            </a:r>
            <a:r>
              <a:rPr lang="en-US" altLang="ko-KR" dirty="0">
                <a:solidFill>
                  <a:schemeClr val="tx1"/>
                </a:solidFill>
              </a:rPr>
              <a:t>’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public key = (e’, N’)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3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How to Ensure “Randomness”?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Entropy: the randomness collected by an operating system</a:t>
            </a:r>
          </a:p>
          <a:p>
            <a:pPr lvl="1"/>
            <a:r>
              <a:rPr lang="en-US" altLang="ko-KR" sz="2600" dirty="0"/>
              <a:t> or by an application (e.g. OpenSSL, </a:t>
            </a:r>
            <a:r>
              <a:rPr lang="en-US" altLang="ko-KR" sz="2600" dirty="0" err="1"/>
              <a:t>Dropbear</a:t>
            </a:r>
            <a:r>
              <a:rPr lang="en-US" altLang="ko-KR" sz="2600" dirty="0"/>
              <a:t>)</a:t>
            </a:r>
          </a:p>
          <a:p>
            <a:endParaRPr lang="en-US" altLang="ko-KR" sz="2800" dirty="0"/>
          </a:p>
          <a:p>
            <a:r>
              <a:rPr lang="en-US" altLang="ko-KR" sz="2800" dirty="0"/>
              <a:t>There are many “entropy source” that cannot be predictable</a:t>
            </a:r>
          </a:p>
          <a:p>
            <a:pPr lvl="1"/>
            <a:r>
              <a:rPr lang="en-US" altLang="ko-KR" sz="2600" dirty="0"/>
              <a:t>User input (mouse/keyboard), </a:t>
            </a:r>
            <a:r>
              <a:rPr lang="en-US" altLang="ko-KR" sz="2600" dirty="0" smtClean="0"/>
              <a:t>disk </a:t>
            </a:r>
            <a:r>
              <a:rPr lang="en-US" altLang="ko-KR" sz="2600" dirty="0"/>
              <a:t>access timing</a:t>
            </a:r>
            <a:r>
              <a:rPr lang="en-US" altLang="ko-KR" sz="2600" dirty="0" smtClean="0"/>
              <a:t>, noise, </a:t>
            </a:r>
            <a:r>
              <a:rPr lang="en-US" altLang="ko-KR" sz="2600" dirty="0"/>
              <a:t>…</a:t>
            </a:r>
          </a:p>
          <a:p>
            <a:endParaRPr lang="en-US" altLang="ko-KR" sz="2800" dirty="0"/>
          </a:p>
          <a:p>
            <a:r>
              <a:rPr lang="en-US" altLang="ko-KR" sz="2800" dirty="0"/>
              <a:t>Kernel stores these entropy source into “entropy pool”</a:t>
            </a:r>
          </a:p>
          <a:p>
            <a:endParaRPr lang="en-US" altLang="ko-KR" sz="28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9C2016B-4470-4B9D-BAED-159D49EFAEE2}"/>
              </a:ext>
            </a:extLst>
          </p:cNvPr>
          <p:cNvSpPr/>
          <p:nvPr/>
        </p:nvSpPr>
        <p:spPr>
          <a:xfrm>
            <a:off x="1104082" y="5517305"/>
            <a:ext cx="4757456" cy="10573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575D8D-ADF7-4843-9608-A685B9D80B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61" y="5594281"/>
            <a:ext cx="877830" cy="9217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EC41FB-49B5-495D-83A2-39D190C518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26" y="5447093"/>
            <a:ext cx="1861573" cy="12402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9AA93EB-C902-4A36-A3F8-8246B3565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02" y="5553300"/>
            <a:ext cx="447245" cy="984891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0A74C7C-380F-48FE-ACD8-76664D9E4AB2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 flipV="1">
            <a:off x="5861538" y="6031905"/>
            <a:ext cx="1543940" cy="1405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0014731-E2E1-4F4D-948F-C75AD6F34A37}"/>
              </a:ext>
            </a:extLst>
          </p:cNvPr>
          <p:cNvSpPr/>
          <p:nvPr/>
        </p:nvSpPr>
        <p:spPr>
          <a:xfrm>
            <a:off x="7405478" y="5571044"/>
            <a:ext cx="2603991" cy="9217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Entropy Pool</a:t>
            </a:r>
            <a:endParaRPr lang="ko-KR" alt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76A90-6BBA-43CB-AF39-FC4CA8269E67}"/>
              </a:ext>
            </a:extLst>
          </p:cNvPr>
          <p:cNvSpPr txBox="1"/>
          <p:nvPr/>
        </p:nvSpPr>
        <p:spPr>
          <a:xfrm>
            <a:off x="6266100" y="569789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mix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How to Ensure “Randomness”?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Kernel extract data from the pool to generate random num.</a:t>
            </a:r>
          </a:p>
          <a:p>
            <a:pPr lvl="1"/>
            <a:r>
              <a:rPr lang="en-US" altLang="ko-KR" sz="2600" dirty="0"/>
              <a:t>Done by reading /</a:t>
            </a:r>
            <a:r>
              <a:rPr lang="en-US" altLang="ko-KR" sz="2600" i="1" dirty="0"/>
              <a:t>dev</a:t>
            </a:r>
            <a:r>
              <a:rPr lang="en-US" altLang="ko-KR" sz="2600" dirty="0"/>
              <a:t>/</a:t>
            </a:r>
            <a:r>
              <a:rPr lang="en-US" altLang="ko-KR" sz="2600" i="1" dirty="0"/>
              <a:t>random </a:t>
            </a:r>
            <a:r>
              <a:rPr lang="en-US" altLang="ko-KR" sz="2600" dirty="0"/>
              <a:t>or /</a:t>
            </a:r>
            <a:r>
              <a:rPr lang="en-US" altLang="ko-KR" sz="2600" i="1" dirty="0"/>
              <a:t>dev</a:t>
            </a:r>
            <a:r>
              <a:rPr lang="en-US" altLang="ko-KR" sz="2600" dirty="0"/>
              <a:t>/</a:t>
            </a:r>
            <a:r>
              <a:rPr lang="en-US" altLang="ko-KR" sz="2600" i="1" dirty="0" err="1"/>
              <a:t>urandom</a:t>
            </a:r>
            <a:endParaRPr lang="en-US" altLang="ko-KR" sz="2600" i="1" dirty="0"/>
          </a:p>
          <a:p>
            <a:pPr lvl="1"/>
            <a:endParaRPr lang="en-US" altLang="ko-KR" sz="2600" dirty="0"/>
          </a:p>
          <a:p>
            <a:r>
              <a:rPr lang="en-US" altLang="ko-KR" sz="2800" dirty="0"/>
              <a:t>If entropy pool is empty, then</a:t>
            </a:r>
          </a:p>
          <a:p>
            <a:pPr lvl="1"/>
            <a:r>
              <a:rPr lang="en-US" altLang="ko-KR" sz="2600" i="1" dirty="0"/>
              <a:t>random</a:t>
            </a:r>
            <a:r>
              <a:rPr lang="en-US" altLang="ko-KR" sz="2600" dirty="0"/>
              <a:t> will blocked, and wait until the pool is filled</a:t>
            </a:r>
          </a:p>
          <a:p>
            <a:pPr lvl="1"/>
            <a:r>
              <a:rPr lang="en-US" altLang="ko-KR" sz="2600" i="1" dirty="0" err="1"/>
              <a:t>urandom</a:t>
            </a:r>
            <a:r>
              <a:rPr lang="en-US" altLang="ko-KR" sz="2600" dirty="0"/>
              <a:t> will generate number anyway, with less randomness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8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 fontScale="90000"/>
          </a:bodyPr>
          <a:lstStyle/>
          <a:p>
            <a:r>
              <a:rPr lang="en-US" altLang="ko-KR" sz="4800" dirty="0"/>
              <a:t>Linux </a:t>
            </a:r>
            <a:r>
              <a:rPr lang="en-US" altLang="ko-KR" sz="4800" dirty="0" smtClean="0"/>
              <a:t>RNG (</a:t>
            </a:r>
            <a:r>
              <a:rPr lang="en-US" altLang="ko-KR" sz="4000" dirty="0"/>
              <a:t>random number generator</a:t>
            </a:r>
            <a:r>
              <a:rPr lang="en-US" altLang="ko-KR" sz="4800" dirty="0"/>
              <a:t>)</a:t>
            </a:r>
            <a:endParaRPr lang="ko-KR" altLang="en-US" sz="48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472205-0D5F-48D2-99C8-4867074058E6}"/>
              </a:ext>
            </a:extLst>
          </p:cNvPr>
          <p:cNvSpPr/>
          <p:nvPr/>
        </p:nvSpPr>
        <p:spPr>
          <a:xfrm>
            <a:off x="2807147" y="3992993"/>
            <a:ext cx="1724396" cy="1061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Input pool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8219DD-CEF7-402A-ACF0-BA300083E8F4}"/>
              </a:ext>
            </a:extLst>
          </p:cNvPr>
          <p:cNvCxnSpPr>
            <a:cxnSpLocks/>
            <a:stCxn id="9" idx="3"/>
            <a:endCxn id="4" idx="1"/>
          </p:cNvCxnSpPr>
          <p:nvPr/>
        </p:nvCxnSpPr>
        <p:spPr>
          <a:xfrm flipV="1">
            <a:off x="2318657" y="4523982"/>
            <a:ext cx="488490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3FD4876-0D77-4339-9200-66490933FC2E}"/>
              </a:ext>
            </a:extLst>
          </p:cNvPr>
          <p:cNvSpPr/>
          <p:nvPr/>
        </p:nvSpPr>
        <p:spPr>
          <a:xfrm>
            <a:off x="457084" y="2661452"/>
            <a:ext cx="1861573" cy="372506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70842-C81D-4E59-ABAC-580368782877}"/>
              </a:ext>
            </a:extLst>
          </p:cNvPr>
          <p:cNvSpPr txBox="1"/>
          <p:nvPr/>
        </p:nvSpPr>
        <p:spPr>
          <a:xfrm>
            <a:off x="516236" y="2283259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Fresh entropy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AC9E2A6-73F4-4949-86AE-F16C19E740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2" y="5261751"/>
            <a:ext cx="877830" cy="92172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662C9EB-6831-4209-86C5-8FE62B1F64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4" y="3889884"/>
            <a:ext cx="1861573" cy="12402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DA84743-D331-44AA-B165-200095D7D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" y="2838349"/>
            <a:ext cx="447245" cy="984891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8D45DE64-DE69-44D2-8B13-CDBF303E64D0}"/>
              </a:ext>
            </a:extLst>
          </p:cNvPr>
          <p:cNvSpPr/>
          <p:nvPr/>
        </p:nvSpPr>
        <p:spPr>
          <a:xfrm>
            <a:off x="6229982" y="2817471"/>
            <a:ext cx="1724396" cy="1061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Blocking pool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159F1CA3-CA0A-4858-AD9D-5214A560AE1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782292" y="3348460"/>
            <a:ext cx="14476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6163996-7045-4869-B19D-2D86332B3E5E}"/>
              </a:ext>
            </a:extLst>
          </p:cNvPr>
          <p:cNvSpPr/>
          <p:nvPr/>
        </p:nvSpPr>
        <p:spPr>
          <a:xfrm>
            <a:off x="6267574" y="5015037"/>
            <a:ext cx="1724396" cy="1061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Nonblocking pool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987D195-DCAF-4B58-A617-160DA6D338E5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784324" y="5546026"/>
            <a:ext cx="1483250" cy="353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B4B8C95-A8C9-4C54-A101-09EC60CB8071}"/>
              </a:ext>
            </a:extLst>
          </p:cNvPr>
          <p:cNvCxnSpPr>
            <a:cxnSpLocks/>
            <a:stCxn id="4" idx="0"/>
            <a:endCxn id="47" idx="2"/>
          </p:cNvCxnSpPr>
          <p:nvPr/>
        </p:nvCxnSpPr>
        <p:spPr>
          <a:xfrm flipH="1" flipV="1">
            <a:off x="3667448" y="2584208"/>
            <a:ext cx="1897" cy="1408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84D3CAD-3472-447E-8B08-5696130366D5}"/>
              </a:ext>
            </a:extLst>
          </p:cNvPr>
          <p:cNvCxnSpPr>
            <a:cxnSpLocks/>
          </p:cNvCxnSpPr>
          <p:nvPr/>
        </p:nvCxnSpPr>
        <p:spPr>
          <a:xfrm>
            <a:off x="4816256" y="3330794"/>
            <a:ext cx="0" cy="2229383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653812D-7DD9-4750-B4D1-6EB1820D9DF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531543" y="4523982"/>
            <a:ext cx="262941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50C21CE-49CB-49F3-AB28-41C425BC9E26}"/>
              </a:ext>
            </a:extLst>
          </p:cNvPr>
          <p:cNvSpPr/>
          <p:nvPr/>
        </p:nvSpPr>
        <p:spPr>
          <a:xfrm>
            <a:off x="3075075" y="1831161"/>
            <a:ext cx="1184745" cy="753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780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A677792D-613F-45BE-89B8-E45B627B8998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7954378" y="3334310"/>
            <a:ext cx="838516" cy="141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03FA293-D56C-4983-841D-F183C41184D4}"/>
              </a:ext>
            </a:extLst>
          </p:cNvPr>
          <p:cNvSpPr txBox="1"/>
          <p:nvPr/>
        </p:nvSpPr>
        <p:spPr>
          <a:xfrm>
            <a:off x="7929615" y="2947706"/>
            <a:ext cx="93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extract</a:t>
            </a:r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4E7618-7C56-4C17-84EF-354341593159}"/>
              </a:ext>
            </a:extLst>
          </p:cNvPr>
          <p:cNvSpPr txBox="1"/>
          <p:nvPr/>
        </p:nvSpPr>
        <p:spPr>
          <a:xfrm>
            <a:off x="8920804" y="2901539"/>
            <a:ext cx="253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read</a:t>
            </a:r>
          </a:p>
          <a:p>
            <a:r>
              <a:rPr lang="en-US" altLang="ko-KR" sz="2400" b="1" dirty="0"/>
              <a:t>/dev/random</a:t>
            </a:r>
            <a:endParaRPr lang="ko-KR" altLang="en-US" sz="2400" b="1" dirty="0"/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DC070FE-B82C-460D-858E-BB324F59075B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991970" y="5538302"/>
            <a:ext cx="847510" cy="77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B6A20C-225F-4EC7-9958-CCAC126431E6}"/>
              </a:ext>
            </a:extLst>
          </p:cNvPr>
          <p:cNvSpPr txBox="1"/>
          <p:nvPr/>
        </p:nvSpPr>
        <p:spPr>
          <a:xfrm>
            <a:off x="7984329" y="5139506"/>
            <a:ext cx="93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extract</a:t>
            </a:r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E9F8B5-CDA0-4A49-9014-494605C7A9A0}"/>
              </a:ext>
            </a:extLst>
          </p:cNvPr>
          <p:cNvSpPr txBox="1"/>
          <p:nvPr/>
        </p:nvSpPr>
        <p:spPr>
          <a:xfrm>
            <a:off x="8909632" y="5052422"/>
            <a:ext cx="2538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read</a:t>
            </a:r>
          </a:p>
          <a:p>
            <a:r>
              <a:rPr lang="en-US" altLang="ko-KR" sz="2400" b="1" dirty="0"/>
              <a:t>/dev/</a:t>
            </a:r>
            <a:r>
              <a:rPr lang="en-US" altLang="ko-KR" sz="2400" b="1" dirty="0" err="1"/>
              <a:t>urandom</a:t>
            </a:r>
            <a:endParaRPr lang="en-US" altLang="ko-KR" sz="2400" b="1" dirty="0"/>
          </a:p>
          <a:p>
            <a:endParaRPr lang="en-US" altLang="ko-KR" sz="1600" dirty="0"/>
          </a:p>
          <a:p>
            <a:r>
              <a:rPr lang="en-US" altLang="ko-KR" sz="2400" dirty="0"/>
              <a:t> Most use this</a:t>
            </a:r>
            <a:endParaRPr lang="ko-KR" altLang="en-US" sz="2400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7C82E29-5639-4470-AD40-BC9170BE8364}"/>
              </a:ext>
            </a:extLst>
          </p:cNvPr>
          <p:cNvSpPr/>
          <p:nvPr/>
        </p:nvSpPr>
        <p:spPr>
          <a:xfrm>
            <a:off x="2733422" y="149927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Entropy counter</a:t>
            </a:r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8EB82F-A84F-4DB9-8D4A-F6A56D22E260}"/>
              </a:ext>
            </a:extLst>
          </p:cNvPr>
          <p:cNvSpPr txBox="1"/>
          <p:nvPr/>
        </p:nvSpPr>
        <p:spPr>
          <a:xfrm rot="16200000">
            <a:off x="3020155" y="3148867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update</a:t>
            </a:r>
            <a:endParaRPr lang="ko-KR" altLang="en-US" dirty="0"/>
          </a:p>
        </p:txBody>
      </p: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8B1F1CAB-9A89-4A9A-83EC-972C67176FD4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092180" y="2191323"/>
            <a:ext cx="0" cy="626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3DE69C3F-44DC-46F3-8C33-D482DBD8EFEF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4259820" y="2207685"/>
            <a:ext cx="2844552" cy="0"/>
          </a:xfrm>
          <a:prstGeom prst="line">
            <a:avLst/>
          </a:prstGeom>
          <a:ln w="38100">
            <a:headEnd type="none" w="sm" len="sm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3BE0748B-F40A-42DE-A558-AEAB03622279}"/>
              </a:ext>
            </a:extLst>
          </p:cNvPr>
          <p:cNvSpPr txBox="1"/>
          <p:nvPr/>
        </p:nvSpPr>
        <p:spPr>
          <a:xfrm>
            <a:off x="4857747" y="1836596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block (when less entropy)</a:t>
            </a:r>
            <a:endParaRPr lang="ko-KR" alt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7801F5-6544-4605-B188-A166F7644F80}"/>
              </a:ext>
            </a:extLst>
          </p:cNvPr>
          <p:cNvSpPr txBox="1"/>
          <p:nvPr/>
        </p:nvSpPr>
        <p:spPr>
          <a:xfrm>
            <a:off x="4855592" y="3366127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synchronous</a:t>
            </a:r>
          </a:p>
          <a:p>
            <a:r>
              <a:rPr lang="en-US" altLang="ko-KR" sz="1600" dirty="0"/>
              <a:t>extract</a:t>
            </a:r>
            <a:endParaRPr lang="ko-KR" altLang="en-US" sz="1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3FEAB2-2B43-4B30-8867-EBA52DD88507}"/>
              </a:ext>
            </a:extLst>
          </p:cNvPr>
          <p:cNvSpPr txBox="1"/>
          <p:nvPr/>
        </p:nvSpPr>
        <p:spPr>
          <a:xfrm>
            <a:off x="4798686" y="556369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asynchronous</a:t>
            </a:r>
          </a:p>
          <a:p>
            <a:r>
              <a:rPr lang="en-US" altLang="ko-KR" sz="1600" dirty="0"/>
              <a:t>extract</a:t>
            </a:r>
            <a:endParaRPr lang="ko-KR" altLang="en-US" sz="1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7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 fontScale="90000"/>
          </a:bodyPr>
          <a:lstStyle/>
          <a:p>
            <a:r>
              <a:rPr lang="en-US" altLang="ko-KR" sz="4800" dirty="0"/>
              <a:t>Linux </a:t>
            </a:r>
            <a:r>
              <a:rPr lang="en-US" altLang="ko-KR" sz="4800" dirty="0" smtClean="0"/>
              <a:t>RNG (</a:t>
            </a:r>
            <a:r>
              <a:rPr lang="en-US" altLang="ko-KR" sz="4000" dirty="0"/>
              <a:t>random number generator</a:t>
            </a:r>
            <a:r>
              <a:rPr lang="en-US" altLang="ko-KR" sz="4800" dirty="0"/>
              <a:t>)</a:t>
            </a:r>
            <a:endParaRPr lang="ko-KR" altLang="en-US" sz="48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472205-0D5F-48D2-99C8-4867074058E6}"/>
              </a:ext>
            </a:extLst>
          </p:cNvPr>
          <p:cNvSpPr/>
          <p:nvPr/>
        </p:nvSpPr>
        <p:spPr>
          <a:xfrm>
            <a:off x="2807147" y="3992993"/>
            <a:ext cx="1724396" cy="1061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Input pool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8219DD-CEF7-402A-ACF0-BA300083E8F4}"/>
              </a:ext>
            </a:extLst>
          </p:cNvPr>
          <p:cNvCxnSpPr>
            <a:cxnSpLocks/>
            <a:stCxn id="9" idx="3"/>
            <a:endCxn id="4" idx="1"/>
          </p:cNvCxnSpPr>
          <p:nvPr/>
        </p:nvCxnSpPr>
        <p:spPr>
          <a:xfrm flipV="1">
            <a:off x="2318657" y="4523982"/>
            <a:ext cx="488490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3FD4876-0D77-4339-9200-66490933FC2E}"/>
              </a:ext>
            </a:extLst>
          </p:cNvPr>
          <p:cNvSpPr/>
          <p:nvPr/>
        </p:nvSpPr>
        <p:spPr>
          <a:xfrm>
            <a:off x="457084" y="2661452"/>
            <a:ext cx="1861573" cy="372506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70842-C81D-4E59-ABAC-580368782877}"/>
              </a:ext>
            </a:extLst>
          </p:cNvPr>
          <p:cNvSpPr txBox="1"/>
          <p:nvPr/>
        </p:nvSpPr>
        <p:spPr>
          <a:xfrm>
            <a:off x="516236" y="2283259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Fresh entropy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AC9E2A6-73F4-4949-86AE-F16C19E740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2" y="5261751"/>
            <a:ext cx="877830" cy="92172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662C9EB-6831-4209-86C5-8FE62B1F64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4" y="3889884"/>
            <a:ext cx="1861573" cy="12402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DA84743-D331-44AA-B165-200095D7D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8" y="2838349"/>
            <a:ext cx="447245" cy="984891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8D45DE64-DE69-44D2-8B13-CDBF303E64D0}"/>
              </a:ext>
            </a:extLst>
          </p:cNvPr>
          <p:cNvSpPr/>
          <p:nvPr/>
        </p:nvSpPr>
        <p:spPr>
          <a:xfrm>
            <a:off x="6229982" y="2817471"/>
            <a:ext cx="1724396" cy="1061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Blocking pool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159F1CA3-CA0A-4858-AD9D-5214A560AE1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782292" y="3348460"/>
            <a:ext cx="14476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6163996-7045-4869-B19D-2D86332B3E5E}"/>
              </a:ext>
            </a:extLst>
          </p:cNvPr>
          <p:cNvSpPr/>
          <p:nvPr/>
        </p:nvSpPr>
        <p:spPr>
          <a:xfrm>
            <a:off x="6267574" y="5015037"/>
            <a:ext cx="1724396" cy="1061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Nonblocking pool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987D195-DCAF-4B58-A617-160DA6D338E5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784324" y="5546026"/>
            <a:ext cx="1483250" cy="353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B4B8C95-A8C9-4C54-A101-09EC60CB8071}"/>
              </a:ext>
            </a:extLst>
          </p:cNvPr>
          <p:cNvCxnSpPr>
            <a:cxnSpLocks/>
            <a:stCxn id="4" idx="0"/>
            <a:endCxn id="47" idx="2"/>
          </p:cNvCxnSpPr>
          <p:nvPr/>
        </p:nvCxnSpPr>
        <p:spPr>
          <a:xfrm flipH="1" flipV="1">
            <a:off x="3667448" y="2584208"/>
            <a:ext cx="1897" cy="1408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4F4279C-EFE1-4214-8E84-0080B699E3E9}"/>
              </a:ext>
            </a:extLst>
          </p:cNvPr>
          <p:cNvSpPr txBox="1"/>
          <p:nvPr/>
        </p:nvSpPr>
        <p:spPr>
          <a:xfrm>
            <a:off x="4855592" y="3366127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synchronous</a:t>
            </a:r>
          </a:p>
          <a:p>
            <a:r>
              <a:rPr lang="en-US" altLang="ko-KR" sz="1600" dirty="0"/>
              <a:t>extract</a:t>
            </a:r>
            <a:endParaRPr lang="ko-KR" altLang="en-US" sz="1600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84D3CAD-3472-447E-8B08-5696130366D5}"/>
              </a:ext>
            </a:extLst>
          </p:cNvPr>
          <p:cNvCxnSpPr>
            <a:cxnSpLocks/>
          </p:cNvCxnSpPr>
          <p:nvPr/>
        </p:nvCxnSpPr>
        <p:spPr>
          <a:xfrm>
            <a:off x="4816256" y="3330794"/>
            <a:ext cx="0" cy="2229383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653812D-7DD9-4750-B4D1-6EB1820D9DF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531543" y="4523982"/>
            <a:ext cx="262941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73B5AB6-33A9-4724-A1CA-C17FA05A7224}"/>
              </a:ext>
            </a:extLst>
          </p:cNvPr>
          <p:cNvSpPr txBox="1"/>
          <p:nvPr/>
        </p:nvSpPr>
        <p:spPr>
          <a:xfrm>
            <a:off x="4798686" y="556369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asynchronous</a:t>
            </a:r>
          </a:p>
          <a:p>
            <a:r>
              <a:rPr lang="en-US" altLang="ko-KR" sz="1600" dirty="0"/>
              <a:t>extract</a:t>
            </a:r>
            <a:endParaRPr lang="ko-KR" altLang="en-US" sz="1600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50C21CE-49CB-49F3-AB28-41C425BC9E26}"/>
              </a:ext>
            </a:extLst>
          </p:cNvPr>
          <p:cNvSpPr/>
          <p:nvPr/>
        </p:nvSpPr>
        <p:spPr>
          <a:xfrm>
            <a:off x="3075075" y="1831161"/>
            <a:ext cx="1184745" cy="753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</a:rPr>
              <a:t>10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A677792D-613F-45BE-89B8-E45B627B8998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7954378" y="3343044"/>
            <a:ext cx="320942" cy="541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DC070FE-B82C-460D-858E-BB324F59075B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991970" y="5538302"/>
            <a:ext cx="847510" cy="77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B6A20C-225F-4EC7-9958-CCAC126431E6}"/>
              </a:ext>
            </a:extLst>
          </p:cNvPr>
          <p:cNvSpPr txBox="1"/>
          <p:nvPr/>
        </p:nvSpPr>
        <p:spPr>
          <a:xfrm>
            <a:off x="7984329" y="5139506"/>
            <a:ext cx="93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extract</a:t>
            </a:r>
            <a:endParaRPr lang="ko-KR" altLang="en-US" sz="2000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7C82E29-5639-4470-AD40-BC9170BE8364}"/>
              </a:ext>
            </a:extLst>
          </p:cNvPr>
          <p:cNvSpPr/>
          <p:nvPr/>
        </p:nvSpPr>
        <p:spPr>
          <a:xfrm>
            <a:off x="2733422" y="149927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Entropy counter</a:t>
            </a:r>
            <a:endParaRPr lang="ko-KR" altLang="en-US" dirty="0"/>
          </a:p>
        </p:txBody>
      </p: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8B1F1CAB-9A89-4A9A-83EC-972C67176FD4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092180" y="2191323"/>
            <a:ext cx="0" cy="626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9BADDA-45EE-4F8B-959A-240AEFFA8D0B}"/>
              </a:ext>
            </a:extLst>
          </p:cNvPr>
          <p:cNvSpPr/>
          <p:nvPr/>
        </p:nvSpPr>
        <p:spPr>
          <a:xfrm>
            <a:off x="8256033" y="318668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X</a:t>
            </a:r>
            <a:endParaRPr lang="ko-KR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244096-0BCF-4025-9B95-3562626DD61B}"/>
              </a:ext>
            </a:extLst>
          </p:cNvPr>
          <p:cNvSpPr txBox="1"/>
          <p:nvPr/>
        </p:nvSpPr>
        <p:spPr>
          <a:xfrm>
            <a:off x="8920804" y="2901539"/>
            <a:ext cx="253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read</a:t>
            </a:r>
          </a:p>
          <a:p>
            <a:r>
              <a:rPr lang="en-US" altLang="ko-KR" sz="2400" dirty="0"/>
              <a:t>/dev/random</a:t>
            </a:r>
            <a:endParaRPr lang="ko-KR" alt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7554D5-9E73-49A6-81C0-B9B2DF1EFAFD}"/>
              </a:ext>
            </a:extLst>
          </p:cNvPr>
          <p:cNvSpPr txBox="1"/>
          <p:nvPr/>
        </p:nvSpPr>
        <p:spPr>
          <a:xfrm>
            <a:off x="8909632" y="5052422"/>
            <a:ext cx="2538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read</a:t>
            </a:r>
          </a:p>
          <a:p>
            <a:r>
              <a:rPr lang="en-US" altLang="ko-KR" sz="2400" b="1" dirty="0"/>
              <a:t>/dev/</a:t>
            </a:r>
            <a:r>
              <a:rPr lang="en-US" altLang="ko-KR" sz="2400" b="1" dirty="0" err="1"/>
              <a:t>urandom</a:t>
            </a:r>
            <a:endParaRPr lang="en-US" altLang="ko-KR" sz="2400" b="1" dirty="0"/>
          </a:p>
          <a:p>
            <a:endParaRPr lang="en-US" altLang="ko-KR" sz="1600" dirty="0"/>
          </a:p>
          <a:p>
            <a:r>
              <a:rPr lang="en-US" altLang="ko-KR" sz="2400" dirty="0"/>
              <a:t> Most use this</a:t>
            </a:r>
            <a:endParaRPr lang="ko-KR" alt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7BAB6B-9F9E-4452-9F32-85ECEED058A1}"/>
              </a:ext>
            </a:extLst>
          </p:cNvPr>
          <p:cNvSpPr txBox="1"/>
          <p:nvPr/>
        </p:nvSpPr>
        <p:spPr>
          <a:xfrm rot="16200000">
            <a:off x="3020155" y="3148867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update</a:t>
            </a:r>
            <a:endParaRPr lang="ko-KR" altLang="en-US" dirty="0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CDCF958-3FA6-4536-ADB8-D91C07BE2B7C}"/>
              </a:ext>
            </a:extLst>
          </p:cNvPr>
          <p:cNvCxnSpPr>
            <a:cxnSpLocks/>
          </p:cNvCxnSpPr>
          <p:nvPr/>
        </p:nvCxnSpPr>
        <p:spPr>
          <a:xfrm>
            <a:off x="4259820" y="2207685"/>
            <a:ext cx="2844552" cy="0"/>
          </a:xfrm>
          <a:prstGeom prst="line">
            <a:avLst/>
          </a:prstGeom>
          <a:ln w="38100">
            <a:solidFill>
              <a:srgbClr val="FF0000"/>
            </a:solidFill>
            <a:headEnd type="none" w="sm" len="sm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3EA98B8-A2D1-416B-9A33-394F8BF49C54}"/>
              </a:ext>
            </a:extLst>
          </p:cNvPr>
          <p:cNvSpPr txBox="1"/>
          <p:nvPr/>
        </p:nvSpPr>
        <p:spPr>
          <a:xfrm>
            <a:off x="4857747" y="1836596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block (when less entropy)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1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Experiment Result (again)</a:t>
            </a:r>
            <a:endParaRPr lang="ko-KR" altLang="en-US" sz="48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AAE536A-C63E-461C-A578-6BF85CC5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" y="1764251"/>
            <a:ext cx="11072466" cy="4243760"/>
          </a:xfr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0D8856E-5B10-40D3-A852-936178E15485}"/>
              </a:ext>
            </a:extLst>
          </p:cNvPr>
          <p:cNvSpPr/>
          <p:nvPr/>
        </p:nvSpPr>
        <p:spPr>
          <a:xfrm>
            <a:off x="236670" y="3076682"/>
            <a:ext cx="10757646" cy="143076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B1920E7-AE91-427C-8C36-F19FCA96FD8A}"/>
              </a:ext>
            </a:extLst>
          </p:cNvPr>
          <p:cNvSpPr/>
          <p:nvPr/>
        </p:nvSpPr>
        <p:spPr>
          <a:xfrm>
            <a:off x="236669" y="5228213"/>
            <a:ext cx="10757646" cy="6364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B9D3249-DC8A-4977-86D0-EE1351B1EAAE}"/>
              </a:ext>
            </a:extLst>
          </p:cNvPr>
          <p:cNvSpPr/>
          <p:nvPr/>
        </p:nvSpPr>
        <p:spPr>
          <a:xfrm>
            <a:off x="439145" y="6162616"/>
            <a:ext cx="478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Main problem is lack of entropy!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 err="1"/>
              <a:t>Vulnerablities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Lack of entropy in “some timing” at “some devices”</a:t>
            </a:r>
          </a:p>
          <a:p>
            <a:pPr lvl="1"/>
            <a:r>
              <a:rPr lang="en-US" altLang="ko-KR" sz="2600" b="1" dirty="0" smtClean="0"/>
              <a:t>Embedded and headless devices </a:t>
            </a:r>
            <a:r>
              <a:rPr lang="en-US" altLang="ko-KR" sz="2600" dirty="0" smtClean="0"/>
              <a:t>can’t </a:t>
            </a:r>
            <a:r>
              <a:rPr lang="en-US" altLang="ko-KR" sz="2600" dirty="0"/>
              <a:t>get entropy from user </a:t>
            </a:r>
            <a:r>
              <a:rPr lang="en-US" altLang="ko-KR" sz="2600" dirty="0" smtClean="0"/>
              <a:t>input</a:t>
            </a:r>
            <a:endParaRPr lang="en-US" altLang="ko-KR" sz="2600" dirty="0"/>
          </a:p>
          <a:p>
            <a:pPr lvl="1"/>
            <a:endParaRPr lang="en-US" altLang="ko-KR" sz="2600" dirty="0"/>
          </a:p>
          <a:p>
            <a:pPr lvl="1"/>
            <a:r>
              <a:rPr lang="en-US" altLang="ko-KR" sz="2600" dirty="0"/>
              <a:t>Right after booting, there is “entropy hole” that machine didn’t get enough entropy source</a:t>
            </a:r>
          </a:p>
          <a:p>
            <a:pPr lvl="1"/>
            <a:endParaRPr lang="en-US" altLang="ko-KR" sz="2600" dirty="0"/>
          </a:p>
          <a:p>
            <a:pPr lvl="1"/>
            <a:r>
              <a:rPr lang="en-US" altLang="ko-KR" sz="2600" dirty="0"/>
              <a:t>During entropy hole, output of /dev/</a:t>
            </a:r>
            <a:r>
              <a:rPr lang="en-US" altLang="ko-KR" sz="2600" dirty="0" err="1"/>
              <a:t>urandom</a:t>
            </a:r>
            <a:r>
              <a:rPr lang="en-US" altLang="ko-KR" sz="2600" dirty="0"/>
              <a:t> is </a:t>
            </a:r>
            <a:r>
              <a:rPr lang="en-US" altLang="ko-KR" sz="2600" dirty="0" smtClean="0"/>
              <a:t>predictable </a:t>
            </a:r>
            <a:r>
              <a:rPr lang="en-US" altLang="ko-KR" sz="2600" dirty="0"/>
              <a:t>and repeatable</a:t>
            </a:r>
          </a:p>
          <a:p>
            <a:pPr lvl="1"/>
            <a:endParaRPr lang="en-US" altLang="ko-KR" sz="2600" dirty="0"/>
          </a:p>
          <a:p>
            <a:pPr lvl="1"/>
            <a:endParaRPr lang="en-US" altLang="ko-KR" sz="2600" dirty="0"/>
          </a:p>
          <a:p>
            <a:pPr lvl="1"/>
            <a:endParaRPr lang="en-US" altLang="ko-KR" sz="2600" dirty="0"/>
          </a:p>
          <a:p>
            <a:endParaRPr lang="en-US" altLang="ko-KR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6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 err="1"/>
              <a:t>Vulnerablities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Lack of entropy in “some timing” at “some devices”</a:t>
            </a:r>
          </a:p>
          <a:p>
            <a:pPr lvl="1"/>
            <a:r>
              <a:rPr lang="en-US" altLang="ko-KR" sz="2600" b="1" dirty="0"/>
              <a:t>Embedded and headless devices</a:t>
            </a:r>
            <a:endParaRPr lang="en-US" altLang="ko-KR" sz="2600" dirty="0"/>
          </a:p>
          <a:p>
            <a:pPr lvl="1"/>
            <a:endParaRPr lang="en-US" altLang="ko-KR" sz="2600" dirty="0"/>
          </a:p>
          <a:p>
            <a:pPr lvl="1"/>
            <a:endParaRPr lang="en-US" altLang="ko-KR" sz="2600" dirty="0"/>
          </a:p>
          <a:p>
            <a:endParaRPr lang="en-US" altLang="ko-KR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3F302AC-8185-421C-B89A-05CDF58D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2483933"/>
            <a:ext cx="10932971" cy="359504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6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6215373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Paper Summary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55111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TLS and SSH use RSA and DSA, which is very secure</a:t>
            </a:r>
          </a:p>
          <a:p>
            <a:pPr lvl="1"/>
            <a:r>
              <a:rPr lang="en-US" altLang="ko-KR" sz="2400" dirty="0"/>
              <a:t>… unless RNG (random number generator) malfunctions</a:t>
            </a:r>
          </a:p>
          <a:p>
            <a:pPr lvl="1"/>
            <a:endParaRPr lang="en-US" altLang="ko-KR" sz="20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 smtClean="0"/>
          </a:p>
          <a:p>
            <a:r>
              <a:rPr lang="en-US" altLang="ko-KR" sz="2800" dirty="0" smtClean="0"/>
              <a:t>Are </a:t>
            </a:r>
            <a:r>
              <a:rPr lang="en-US" altLang="ko-KR" sz="2800" dirty="0"/>
              <a:t>all hosts over </a:t>
            </a:r>
            <a:r>
              <a:rPr lang="en-US" altLang="ko-KR" sz="2800" dirty="0" smtClean="0"/>
              <a:t>Internet </a:t>
            </a:r>
            <a:r>
              <a:rPr lang="en-US" altLang="ko-KR" sz="2800" dirty="0"/>
              <a:t>correctly generating their keys?</a:t>
            </a:r>
          </a:p>
          <a:p>
            <a:endParaRPr lang="en-US" altLang="ko-KR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69" y="2826100"/>
            <a:ext cx="4949165" cy="1828426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8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 err="1"/>
              <a:t>Vulnerablities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Applications does not work in secure well</a:t>
            </a:r>
          </a:p>
          <a:p>
            <a:pPr lvl="1"/>
            <a:r>
              <a:rPr lang="en-US" altLang="ko-KR" sz="2600" dirty="0"/>
              <a:t>OpenSSL and </a:t>
            </a:r>
            <a:r>
              <a:rPr lang="en-US" altLang="ko-KR" sz="2600" dirty="0" err="1"/>
              <a:t>Dropbear</a:t>
            </a:r>
            <a:r>
              <a:rPr lang="en-US" altLang="ko-KR" sz="2600" dirty="0"/>
              <a:t> use their own entropy pool</a:t>
            </a:r>
          </a:p>
          <a:p>
            <a:pPr lvl="1"/>
            <a:endParaRPr lang="en-US" altLang="ko-KR" sz="2600" dirty="0"/>
          </a:p>
          <a:p>
            <a:pPr lvl="1"/>
            <a:r>
              <a:rPr lang="en-US" altLang="ko-KR" sz="2600" dirty="0"/>
              <a:t>They first get a seed from Linux via /dev/</a:t>
            </a:r>
            <a:r>
              <a:rPr lang="en-US" altLang="ko-KR" sz="2600" dirty="0" err="1"/>
              <a:t>urandom</a:t>
            </a:r>
            <a:r>
              <a:rPr lang="en-US" altLang="ko-KR" sz="2600" dirty="0"/>
              <a:t> “at launch”</a:t>
            </a:r>
          </a:p>
          <a:p>
            <a:pPr lvl="1"/>
            <a:endParaRPr lang="en-US" altLang="ko-KR" sz="2600" dirty="0"/>
          </a:p>
          <a:p>
            <a:pPr lvl="1"/>
            <a:r>
              <a:rPr lang="en-US" altLang="ko-KR" sz="2600" dirty="0"/>
              <a:t>If one generate multiple keys at same time, the random number may be repeated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0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 err="1"/>
              <a:t>Vulnerablities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Applications does not work in secure well</a:t>
            </a:r>
          </a:p>
          <a:p>
            <a:pPr lvl="1"/>
            <a:r>
              <a:rPr lang="en-US" altLang="ko-KR" sz="2600" dirty="0"/>
              <a:t>Note: In one host using RSA, repeated ‘N’ is better than repeated ‘p’</a:t>
            </a:r>
          </a:p>
          <a:p>
            <a:pPr marL="274320" lvl="1" indent="0">
              <a:buNone/>
            </a:pPr>
            <a:endParaRPr lang="en-US" altLang="ko-KR" sz="2600" dirty="0"/>
          </a:p>
          <a:p>
            <a:pPr lvl="1"/>
            <a:r>
              <a:rPr lang="en-US" altLang="ko-KR" sz="2600" dirty="0"/>
              <a:t>OpenSSL changes entropy pool “in the middle of key generation”</a:t>
            </a:r>
          </a:p>
          <a:p>
            <a:pPr lvl="2"/>
            <a:r>
              <a:rPr lang="en-US" altLang="ko-KR" sz="2400" dirty="0"/>
              <a:t>First numbers are generated from same pool, and second from different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33542F5-AA9D-40F9-9E9F-4AA5C6EC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29" y="4778449"/>
            <a:ext cx="2499577" cy="1211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07EB84-44A3-4E22-BD4D-8935C3156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48" y="4847036"/>
            <a:ext cx="2484335" cy="10973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A34DEB1-77F1-48B9-BC01-3A74577D4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80" y="4824174"/>
            <a:ext cx="2789162" cy="1120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446842-AFC6-4118-9FCF-200A3C23CC7A}"/>
              </a:ext>
            </a:extLst>
          </p:cNvPr>
          <p:cNvSpPr txBox="1"/>
          <p:nvPr/>
        </p:nvSpPr>
        <p:spPr>
          <a:xfrm>
            <a:off x="7577015" y="5870192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Only one different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Problematic!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09100-5CA6-491F-8A60-8E86F9478F53}"/>
              </a:ext>
            </a:extLst>
          </p:cNvPr>
          <p:cNvSpPr txBox="1"/>
          <p:nvPr/>
        </p:nvSpPr>
        <p:spPr>
          <a:xfrm>
            <a:off x="4734435" y="589242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Both factor different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Very good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EBA21-241D-4C61-A6CC-6221A1E28949}"/>
              </a:ext>
            </a:extLst>
          </p:cNvPr>
          <p:cNvSpPr txBox="1"/>
          <p:nvPr/>
        </p:nvSpPr>
        <p:spPr>
          <a:xfrm>
            <a:off x="1713599" y="5895170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Both factor repeated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Not bad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 err="1"/>
              <a:t>Vulnerablities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Applications does not work in secure well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C3BB38-944F-4CE5-8B0E-2FA974161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4" y="2442134"/>
            <a:ext cx="10097375" cy="3970364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Defense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Various fields of developers all need to be careful</a:t>
            </a:r>
          </a:p>
          <a:p>
            <a:pPr marL="0" indent="0">
              <a:buNone/>
            </a:pPr>
            <a:endParaRPr lang="en-US" altLang="ko-KR" sz="1200" dirty="0"/>
          </a:p>
          <a:p>
            <a:r>
              <a:rPr lang="en-US" altLang="ko-KR" sz="2800" dirty="0"/>
              <a:t>For OS developers:</a:t>
            </a:r>
            <a:endParaRPr lang="en-US" altLang="ko-KR" sz="2600" dirty="0"/>
          </a:p>
          <a:p>
            <a:pPr lvl="1"/>
            <a:r>
              <a:rPr lang="en-US" altLang="ko-KR" sz="2600" dirty="0"/>
              <a:t>Don’t abuse /dev/</a:t>
            </a:r>
            <a:r>
              <a:rPr lang="en-US" altLang="ko-KR" sz="2600" dirty="0" err="1"/>
              <a:t>urandom</a:t>
            </a:r>
            <a:endParaRPr lang="en-US" altLang="ko-KR" sz="2600" dirty="0"/>
          </a:p>
          <a:p>
            <a:pPr lvl="2"/>
            <a:r>
              <a:rPr lang="en-US" altLang="ko-KR" sz="2400" dirty="0"/>
              <a:t>But random is much worse, so maybe new operation is needed</a:t>
            </a:r>
          </a:p>
          <a:p>
            <a:pPr lvl="1"/>
            <a:r>
              <a:rPr lang="en-US" altLang="ko-KR" sz="2600" dirty="0"/>
              <a:t>Consider various device, such as the headless and embedded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Defense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Various fields of developers all need to be careful</a:t>
            </a:r>
          </a:p>
          <a:p>
            <a:pPr marL="0" indent="0">
              <a:buNone/>
            </a:pPr>
            <a:endParaRPr lang="en-US" altLang="ko-KR" sz="1200" dirty="0"/>
          </a:p>
          <a:p>
            <a:r>
              <a:rPr lang="en-US" altLang="ko-KR" sz="2800" dirty="0"/>
              <a:t>For library, app developers:</a:t>
            </a:r>
          </a:p>
          <a:p>
            <a:pPr lvl="1"/>
            <a:r>
              <a:rPr lang="en-US" altLang="ko-KR" sz="2400" dirty="0"/>
              <a:t>Set default as the most secure configuration</a:t>
            </a:r>
          </a:p>
          <a:p>
            <a:pPr lvl="2"/>
            <a:r>
              <a:rPr lang="en-US" altLang="ko-KR" sz="2200" dirty="0" err="1"/>
              <a:t>Dropbear</a:t>
            </a:r>
            <a:r>
              <a:rPr lang="en-US" altLang="ko-KR" sz="2200" dirty="0"/>
              <a:t> has option that prevent repeated ephemeral key, but not default</a:t>
            </a:r>
          </a:p>
          <a:p>
            <a:pPr lvl="1"/>
            <a:r>
              <a:rPr lang="en-US" altLang="ko-KR" sz="2400" dirty="0"/>
              <a:t>Use RSA and DSA defensively</a:t>
            </a:r>
          </a:p>
          <a:p>
            <a:pPr lvl="2"/>
            <a:r>
              <a:rPr lang="en-US" altLang="ko-KR" sz="2200" dirty="0"/>
              <a:t>In RSA, make repeated key rather than repeated factor</a:t>
            </a:r>
          </a:p>
          <a:p>
            <a:pPr lvl="1"/>
            <a:r>
              <a:rPr lang="en-US" altLang="ko-KR" sz="2400" dirty="0"/>
              <a:t>Generate keys in lazy manner, not on install or first boot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6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Defense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Various fields of developers all need to be careful</a:t>
            </a:r>
          </a:p>
          <a:p>
            <a:pPr marL="0" indent="0">
              <a:buNone/>
            </a:pPr>
            <a:endParaRPr lang="en-US" altLang="ko-KR" sz="1200" dirty="0"/>
          </a:p>
          <a:p>
            <a:r>
              <a:rPr lang="en-US" altLang="ko-KR" sz="2800" dirty="0"/>
              <a:t>For device manufacturers:</a:t>
            </a:r>
          </a:p>
          <a:p>
            <a:pPr lvl="1"/>
            <a:r>
              <a:rPr lang="en-US" altLang="ko-KR" sz="2600" dirty="0"/>
              <a:t>Add seed entropy at the factory</a:t>
            </a:r>
          </a:p>
          <a:p>
            <a:pPr lvl="2"/>
            <a:r>
              <a:rPr lang="en-US" altLang="ko-KR" sz="2400" dirty="0"/>
              <a:t>Each device in same model get unique state</a:t>
            </a:r>
          </a:p>
          <a:p>
            <a:pPr lvl="1"/>
            <a:r>
              <a:rPr lang="en-US" altLang="ko-KR" sz="2600" dirty="0"/>
              <a:t>Ensure sufficient entropy source</a:t>
            </a:r>
          </a:p>
          <a:p>
            <a:pPr lvl="2"/>
            <a:r>
              <a:rPr lang="en-US" altLang="ko-KR" sz="2400" dirty="0"/>
              <a:t>Be aware of that embedded device are lack of source</a:t>
            </a:r>
          </a:p>
          <a:p>
            <a:pPr lvl="1"/>
            <a:r>
              <a:rPr lang="en-US" altLang="ko-KR" sz="2600" dirty="0"/>
              <a:t>Add HRNG (hardware random number generator) chip</a:t>
            </a:r>
          </a:p>
          <a:p>
            <a:pPr lvl="1"/>
            <a:endParaRPr lang="en-US" altLang="ko-KR" sz="2600" dirty="0"/>
          </a:p>
          <a:p>
            <a:pPr lvl="1"/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6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Defense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Various fields of developers all need to be careful</a:t>
            </a:r>
          </a:p>
          <a:p>
            <a:pPr marL="0" indent="0">
              <a:buNone/>
            </a:pPr>
            <a:endParaRPr lang="en-US" altLang="ko-KR" sz="1200" dirty="0"/>
          </a:p>
          <a:p>
            <a:r>
              <a:rPr lang="en-US" altLang="ko-KR" sz="2800" dirty="0"/>
              <a:t>For certificate authorities:</a:t>
            </a:r>
          </a:p>
          <a:p>
            <a:pPr lvl="1"/>
            <a:r>
              <a:rPr lang="en-US" altLang="ko-KR" sz="2600" dirty="0"/>
              <a:t>Check repeated, weak, factorable keys</a:t>
            </a:r>
          </a:p>
          <a:p>
            <a:pPr lvl="2"/>
            <a:r>
              <a:rPr lang="en-US" altLang="ko-KR" sz="2400" dirty="0"/>
              <a:t>They can repeat our experiment </a:t>
            </a:r>
          </a:p>
          <a:p>
            <a:pPr lvl="2"/>
            <a:endParaRPr lang="en-US" altLang="ko-KR" sz="2400" dirty="0"/>
          </a:p>
          <a:p>
            <a:r>
              <a:rPr lang="en-US" altLang="ko-KR" sz="2800" dirty="0"/>
              <a:t>For end users:</a:t>
            </a:r>
          </a:p>
          <a:p>
            <a:pPr lvl="1"/>
            <a:r>
              <a:rPr lang="en-US" altLang="ko-KR" sz="2600" dirty="0"/>
              <a:t>Do not use default key</a:t>
            </a:r>
          </a:p>
          <a:p>
            <a:pPr lvl="1"/>
            <a:r>
              <a:rPr lang="en-US" altLang="ko-KR" sz="2600" dirty="0"/>
              <a:t>Check for known weak keys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7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Related Works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Other cryptographic vulnerabilities</a:t>
            </a:r>
          </a:p>
          <a:p>
            <a:pPr lvl="1"/>
            <a:r>
              <a:rPr lang="en-US" altLang="ko-KR" sz="2400" dirty="0" smtClean="0"/>
              <a:t>Unsecure ECDSA key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“Elliptic </a:t>
            </a: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curve cryptography in </a:t>
            </a: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practice.”, FC ‘14</a:t>
            </a:r>
          </a:p>
          <a:p>
            <a:pPr lvl="2"/>
            <a:endParaRPr lang="en-US" altLang="ko-K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ko-KR" sz="2400" dirty="0" err="1" smtClean="0">
                <a:solidFill>
                  <a:srgbClr val="262626"/>
                </a:solidFill>
              </a:rPr>
              <a:t>Diffie</a:t>
            </a:r>
            <a:r>
              <a:rPr lang="en-US" altLang="ko-KR" sz="2400" dirty="0" smtClean="0">
                <a:solidFill>
                  <a:srgbClr val="262626"/>
                </a:solidFill>
              </a:rPr>
              <a:t>-Hellman algorithm</a:t>
            </a:r>
          </a:p>
          <a:p>
            <a:pPr marL="548640" lvl="2" indent="0">
              <a:buNone/>
            </a:pP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“</a:t>
            </a: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Imperfect Forward Secrecy: How </a:t>
            </a:r>
            <a:r>
              <a:rPr lang="en-US" altLang="ko-K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Diffie</a:t>
            </a: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-Hellman Fails in Practice</a:t>
            </a: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CCS </a:t>
            </a: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‘</a:t>
            </a: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</a:t>
            </a:r>
            <a:endParaRPr lang="en-US" altLang="ko-K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US" altLang="ko-KR" sz="2800" dirty="0" smtClean="0">
              <a:solidFill>
                <a:srgbClr val="262626"/>
              </a:solidFill>
            </a:endParaRPr>
          </a:p>
          <a:p>
            <a:r>
              <a:rPr lang="en-US" altLang="ko-KR" sz="2800" dirty="0" smtClean="0"/>
              <a:t>Malfunction of RNG</a:t>
            </a:r>
          </a:p>
          <a:p>
            <a:pPr lvl="1"/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Security </a:t>
            </a: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Analysis of Pseudo-Random Number Generators with Input: /dev/random is not </a:t>
            </a: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Robust, CCS ‘13</a:t>
            </a:r>
          </a:p>
          <a:p>
            <a:pPr lvl="1"/>
            <a:endParaRPr lang="en-US" altLang="ko-K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Not-so-random </a:t>
            </a: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numbers in virtualized Linux and the Whirlwind </a:t>
            </a: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RNG, SP ‘14</a:t>
            </a:r>
            <a:endParaRPr lang="en-US" altLang="ko-K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Conclusion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Insecure RNG makes TLS and SSH vulnerable</a:t>
            </a:r>
          </a:p>
          <a:p>
            <a:pPr marL="0" indent="0">
              <a:buNone/>
            </a:pPr>
            <a:endParaRPr lang="en-US" altLang="ko-KR" sz="2800" dirty="0"/>
          </a:p>
          <a:p>
            <a:r>
              <a:rPr lang="en-US" altLang="ko-KR" sz="2800" dirty="0"/>
              <a:t>There are already lots of vulnerable private keys throughout the Internet</a:t>
            </a:r>
          </a:p>
          <a:p>
            <a:endParaRPr lang="en-US" altLang="ko-KR" sz="2800" dirty="0"/>
          </a:p>
          <a:p>
            <a:r>
              <a:rPr lang="en-US" altLang="ko-KR" sz="2800" dirty="0"/>
              <a:t>Simple scanning and analysis can find subtle flaws in cryptographic implementations</a:t>
            </a:r>
          </a:p>
          <a:p>
            <a:pPr marL="0" indent="0">
              <a:buNone/>
            </a:pPr>
            <a:endParaRPr lang="en-US" altLang="ko-KR" sz="2800" dirty="0"/>
          </a:p>
          <a:p>
            <a:r>
              <a:rPr lang="en-US" altLang="ko-KR" sz="2800" dirty="0"/>
              <a:t>This works are a reminder to everyone</a:t>
            </a:r>
          </a:p>
          <a:p>
            <a:endParaRPr lang="en-US" altLang="ko-KR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8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6215373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Paper Summary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55111" cy="511986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No</a:t>
            </a:r>
            <a:r>
              <a:rPr lang="en-US" altLang="ko-KR" sz="2800" dirty="0"/>
              <a:t>! There are mainly 2 problems:</a:t>
            </a:r>
          </a:p>
          <a:p>
            <a:pPr lvl="1"/>
            <a:r>
              <a:rPr lang="en-US" altLang="ko-KR" sz="2400" dirty="0"/>
              <a:t>Repeated keys among multiple hosts</a:t>
            </a:r>
            <a:r>
              <a:rPr lang="en-US" altLang="ko-KR" sz="3200" dirty="0"/>
              <a:t>  </a:t>
            </a:r>
            <a:r>
              <a:rPr lang="en-US" altLang="ko-KR" dirty="0"/>
              <a:t>- 5.57% of TLS-using hosts, 9.6% of SSH-using</a:t>
            </a:r>
            <a:endParaRPr lang="en-US" altLang="ko-KR" sz="2800" dirty="0"/>
          </a:p>
          <a:p>
            <a:pPr lvl="1"/>
            <a:r>
              <a:rPr lang="en-US" altLang="ko-KR" sz="2400" dirty="0"/>
              <a:t>Easily inferred private keys</a:t>
            </a:r>
            <a:r>
              <a:rPr lang="en-US" altLang="ko-KR" sz="2000" dirty="0"/>
              <a:t>		</a:t>
            </a:r>
            <a:r>
              <a:rPr lang="en-US" altLang="ko-KR" sz="1800" dirty="0"/>
              <a:t>      </a:t>
            </a:r>
            <a:r>
              <a:rPr lang="en-US" altLang="ko-KR" dirty="0"/>
              <a:t>- 0.5% of</a:t>
            </a:r>
            <a:r>
              <a:rPr lang="ko-KR" altLang="en-US" dirty="0"/>
              <a:t> </a:t>
            </a:r>
            <a:r>
              <a:rPr lang="en-US" altLang="ko-KR" dirty="0"/>
              <a:t>TLS-using hosts, 1.06% of SSH-using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r>
              <a:rPr lang="en-US" altLang="ko-KR" sz="2800" dirty="0"/>
              <a:t>Why? How to </a:t>
            </a:r>
            <a:r>
              <a:rPr lang="en-US" altLang="ko-KR" sz="2800" dirty="0" smtClean="0"/>
              <a:t>defense?  </a:t>
            </a:r>
            <a:r>
              <a:rPr lang="en-US" altLang="ko-KR" sz="2400" dirty="0"/>
              <a:t> </a:t>
            </a:r>
            <a:r>
              <a:rPr lang="en-US" altLang="ko-KR" dirty="0" smtClean="0"/>
              <a:t>* </a:t>
            </a:r>
            <a:r>
              <a:rPr lang="en-US" altLang="ko-KR" dirty="0"/>
              <a:t>entropy pool is important </a:t>
            </a:r>
            <a:endParaRPr lang="ko-KR" altLang="en-US" sz="2400" dirty="0"/>
          </a:p>
        </p:txBody>
      </p:sp>
      <p:pic>
        <p:nvPicPr>
          <p:cNvPr id="5" name="그래픽 4" descr="건물">
            <a:extLst>
              <a:ext uri="{FF2B5EF4-FFF2-40B4-BE49-F238E27FC236}">
                <a16:creationId xmlns:a16="http://schemas.microsoft.com/office/drawing/2014/main" id="{5D0B58C3-B87F-4EE0-8F6A-69330D62F8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78808" y="4669835"/>
            <a:ext cx="914400" cy="914400"/>
          </a:xfrm>
          <a:prstGeom prst="rect">
            <a:avLst/>
          </a:prstGeom>
        </p:spPr>
      </p:pic>
      <p:pic>
        <p:nvPicPr>
          <p:cNvPr id="6" name="그래픽 6" descr="집">
            <a:extLst>
              <a:ext uri="{FF2B5EF4-FFF2-40B4-BE49-F238E27FC236}">
                <a16:creationId xmlns:a16="http://schemas.microsoft.com/office/drawing/2014/main" id="{D3FD23B6-88FE-40AA-B920-F955DECF72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09182" y="4669835"/>
            <a:ext cx="914400" cy="914400"/>
          </a:xfrm>
          <a:prstGeom prst="rect">
            <a:avLst/>
          </a:prstGeom>
        </p:spPr>
      </p:pic>
      <p:pic>
        <p:nvPicPr>
          <p:cNvPr id="7" name="그래픽 8" descr="집">
            <a:extLst>
              <a:ext uri="{FF2B5EF4-FFF2-40B4-BE49-F238E27FC236}">
                <a16:creationId xmlns:a16="http://schemas.microsoft.com/office/drawing/2014/main" id="{2D4794F8-3F6E-46A4-8C3A-A66EB64EA63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55464" y="4669835"/>
            <a:ext cx="914400" cy="914400"/>
          </a:xfrm>
          <a:prstGeom prst="rect">
            <a:avLst/>
          </a:prstGeom>
        </p:spPr>
      </p:pic>
      <p:sp>
        <p:nvSpPr>
          <p:cNvPr id="8" name="말풍선: 모서리가 둥근 사각형 9">
            <a:extLst>
              <a:ext uri="{FF2B5EF4-FFF2-40B4-BE49-F238E27FC236}">
                <a16:creationId xmlns:a16="http://schemas.microsoft.com/office/drawing/2014/main" id="{2825165F-19F5-4B7D-BAFB-C046E431551C}"/>
              </a:ext>
            </a:extLst>
          </p:cNvPr>
          <p:cNvSpPr/>
          <p:nvPr/>
        </p:nvSpPr>
        <p:spPr>
          <a:xfrm flipH="1">
            <a:off x="559616" y="3588304"/>
            <a:ext cx="2231463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private key </a:t>
            </a:r>
            <a:r>
              <a:rPr lang="en-US" altLang="ko-KR" dirty="0">
                <a:solidFill>
                  <a:schemeClr val="tx1"/>
                </a:solidFill>
              </a:rPr>
              <a:t>= </a:t>
            </a:r>
            <a:r>
              <a:rPr lang="en-US" altLang="ko-KR" dirty="0" smtClean="0">
                <a:solidFill>
                  <a:srgbClr val="FF0000"/>
                </a:solidFill>
              </a:rPr>
              <a:t>d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public key = </a:t>
            </a:r>
            <a:r>
              <a:rPr lang="en-US" altLang="ko-KR" dirty="0">
                <a:solidFill>
                  <a:srgbClr val="FF0000"/>
                </a:solidFill>
              </a:rPr>
              <a:t>(e, 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말풍선: 모서리가 둥근 사각형 11">
            <a:extLst>
              <a:ext uri="{FF2B5EF4-FFF2-40B4-BE49-F238E27FC236}">
                <a16:creationId xmlns:a16="http://schemas.microsoft.com/office/drawing/2014/main" id="{E2A44039-211C-4DD7-A87E-D20B4AC1D3C3}"/>
              </a:ext>
            </a:extLst>
          </p:cNvPr>
          <p:cNvSpPr/>
          <p:nvPr/>
        </p:nvSpPr>
        <p:spPr>
          <a:xfrm>
            <a:off x="5631117" y="3588305"/>
            <a:ext cx="2340299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private key = </a:t>
            </a:r>
            <a:r>
              <a:rPr lang="en-US" altLang="ko-KR" dirty="0" smtClean="0">
                <a:solidFill>
                  <a:srgbClr val="0070C0"/>
                </a:solidFill>
              </a:rPr>
              <a:t>d’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public key = (</a:t>
            </a:r>
            <a:r>
              <a:rPr lang="en-US" altLang="ko-KR" dirty="0" smtClean="0">
                <a:solidFill>
                  <a:schemeClr val="tx1"/>
                </a:solidFill>
              </a:rPr>
              <a:t>e’, N’)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말풍선: 모서리가 둥근 사각형 12">
            <a:extLst>
              <a:ext uri="{FF2B5EF4-FFF2-40B4-BE49-F238E27FC236}">
                <a16:creationId xmlns:a16="http://schemas.microsoft.com/office/drawing/2014/main" id="{15AF793A-71DD-4AF7-971E-10E3DF06321B}"/>
              </a:ext>
            </a:extLst>
          </p:cNvPr>
          <p:cNvSpPr/>
          <p:nvPr/>
        </p:nvSpPr>
        <p:spPr>
          <a:xfrm>
            <a:off x="8575648" y="3588304"/>
            <a:ext cx="2231463" cy="914401"/>
          </a:xfrm>
          <a:prstGeom prst="wedgeRoundRect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private key = </a:t>
            </a:r>
            <a:r>
              <a:rPr lang="en-US" altLang="ko-KR" dirty="0">
                <a:solidFill>
                  <a:srgbClr val="FF0000"/>
                </a:solidFill>
              </a:rPr>
              <a:t>d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public </a:t>
            </a:r>
            <a:r>
              <a:rPr lang="en-US" altLang="ko-KR" dirty="0">
                <a:solidFill>
                  <a:schemeClr val="tx1"/>
                </a:solidFill>
              </a:rPr>
              <a:t>key = </a:t>
            </a:r>
            <a:r>
              <a:rPr lang="en-US" altLang="ko-KR" dirty="0">
                <a:solidFill>
                  <a:srgbClr val="FF0000"/>
                </a:solidFill>
              </a:rPr>
              <a:t>(e, 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2945393" y="3504738"/>
            <a:ext cx="2356701" cy="1081531"/>
          </a:xfrm>
          <a:prstGeom prst="cloud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d’ </a:t>
            </a:r>
            <a:r>
              <a:rPr lang="en-US" altLang="ko-KR" dirty="0" smtClean="0">
                <a:solidFill>
                  <a:schemeClr val="tx1"/>
                </a:solidFill>
              </a:rPr>
              <a:t>is ###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0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Experiment Setup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EEB39B-8869-49CE-9F54-682F21F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406743" cy="5119867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Finding all hosts over Internet</a:t>
            </a:r>
          </a:p>
          <a:p>
            <a:pPr lvl="2"/>
            <a:r>
              <a:rPr lang="en-US" altLang="ko-KR" sz="2200" dirty="0" smtClean="0"/>
              <a:t>Use </a:t>
            </a:r>
            <a:r>
              <a:rPr lang="en-US" altLang="ko-KR" sz="2200" dirty="0" err="1" smtClean="0"/>
              <a:t>Nmap</a:t>
            </a:r>
            <a:endParaRPr lang="en-US" altLang="ko-KR" sz="2200" dirty="0"/>
          </a:p>
          <a:p>
            <a:pPr lvl="2"/>
            <a:r>
              <a:rPr lang="en-US" altLang="ko-KR" sz="2200" dirty="0"/>
              <a:t>Use 25 Amazon EC2 Micro, spread across worldwide</a:t>
            </a:r>
          </a:p>
          <a:p>
            <a:pPr lvl="2"/>
            <a:r>
              <a:rPr lang="en-US" altLang="ko-KR" sz="2200" dirty="0"/>
              <a:t>Take ~25 hours</a:t>
            </a:r>
          </a:p>
          <a:p>
            <a:pPr lvl="1"/>
            <a:endParaRPr lang="en-US" altLang="ko-KR" sz="2400" dirty="0"/>
          </a:p>
          <a:p>
            <a:r>
              <a:rPr lang="en-US" altLang="ko-KR" sz="2600" dirty="0"/>
              <a:t>Retrieving certificate and public keys</a:t>
            </a:r>
          </a:p>
          <a:p>
            <a:pPr lvl="2"/>
            <a:r>
              <a:rPr lang="en-US" altLang="ko-KR" sz="2200" dirty="0"/>
              <a:t>Multiple run which target RSA-based keys, and DSA-based keys</a:t>
            </a:r>
          </a:p>
          <a:p>
            <a:pPr lvl="2"/>
            <a:r>
              <a:rPr lang="en-US" altLang="ko-KR" sz="2200" dirty="0"/>
              <a:t>In RSA, parse the certificate chain</a:t>
            </a:r>
          </a:p>
          <a:p>
            <a:pPr lvl="2"/>
            <a:r>
              <a:rPr lang="en-US" altLang="ko-KR" sz="2200" dirty="0"/>
              <a:t>Also get signature when DSA run</a:t>
            </a:r>
          </a:p>
          <a:p>
            <a:pPr lvl="2"/>
            <a:endParaRPr lang="en-US" altLang="ko-KR" sz="2200" dirty="0"/>
          </a:p>
          <a:p>
            <a:r>
              <a:rPr lang="en-US" altLang="ko-KR" sz="2600" dirty="0"/>
              <a:t>Store into database, investigate them</a:t>
            </a:r>
          </a:p>
          <a:p>
            <a:pPr lvl="1"/>
            <a:endParaRPr lang="en-US" altLang="ko-KR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8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Experiment Result</a:t>
            </a:r>
            <a:endParaRPr lang="ko-KR" altLang="en-US" sz="48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D7EFF1E-6C2F-4BB2-AF62-95980AD06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5" y="2054711"/>
            <a:ext cx="10102258" cy="3711388"/>
          </a:xfr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946441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Experiment Result</a:t>
            </a:r>
            <a:endParaRPr lang="ko-KR" altLang="en-US" sz="48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AAE536A-C63E-461C-A578-6BF85CC5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" y="1882589"/>
            <a:ext cx="11072466" cy="4243760"/>
          </a:xfr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0D8856E-5B10-40D3-A852-936178E15485}"/>
              </a:ext>
            </a:extLst>
          </p:cNvPr>
          <p:cNvSpPr/>
          <p:nvPr/>
        </p:nvSpPr>
        <p:spPr>
          <a:xfrm>
            <a:off x="236670" y="3195020"/>
            <a:ext cx="10757646" cy="143076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B1920E7-AE91-427C-8C36-F19FCA96FD8A}"/>
              </a:ext>
            </a:extLst>
          </p:cNvPr>
          <p:cNvSpPr/>
          <p:nvPr/>
        </p:nvSpPr>
        <p:spPr>
          <a:xfrm>
            <a:off x="236669" y="5346551"/>
            <a:ext cx="10757646" cy="6364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255133-62F1-45CB-9B55-7B88E13EB1B8}"/>
              </a:ext>
            </a:extLst>
          </p:cNvPr>
          <p:cNvSpPr txBox="1"/>
          <p:nvPr/>
        </p:nvSpPr>
        <p:spPr>
          <a:xfrm>
            <a:off x="905453" y="372573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375981-BDC6-4ADD-A6D8-988D80797305}"/>
              </a:ext>
            </a:extLst>
          </p:cNvPr>
          <p:cNvSpPr txBox="1"/>
          <p:nvPr/>
        </p:nvSpPr>
        <p:spPr>
          <a:xfrm>
            <a:off x="426995" y="400446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54A22-4448-48FC-A15D-DCB79F4FA65F}"/>
              </a:ext>
            </a:extLst>
          </p:cNvPr>
          <p:cNvSpPr txBox="1"/>
          <p:nvPr/>
        </p:nvSpPr>
        <p:spPr>
          <a:xfrm>
            <a:off x="426995" y="431512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E10645-C737-44D5-8E98-DCBE200DF1CE}"/>
              </a:ext>
            </a:extLst>
          </p:cNvPr>
          <p:cNvSpPr txBox="1"/>
          <p:nvPr/>
        </p:nvSpPr>
        <p:spPr>
          <a:xfrm>
            <a:off x="426995" y="530034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7940001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RSA Overview</a:t>
            </a:r>
            <a:endParaRPr lang="ko-KR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1353800" cy="511986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/>
                  <a:t>RSA use two random prime number (p, q)</a:t>
                </a:r>
              </a:p>
              <a:p>
                <a:endParaRPr lang="en-US" altLang="ko-KR" sz="2800" dirty="0"/>
              </a:p>
              <a:p>
                <a:r>
                  <a:rPr lang="en-US" altLang="ko-KR" sz="2800" dirty="0"/>
                  <a:t>Public key: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Private key: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ko-KR" sz="2800" dirty="0"/>
              </a:p>
              <a:p>
                <a:endParaRPr lang="en-US" altLang="ko-KR" sz="2800" dirty="0"/>
              </a:p>
              <a:p>
                <a:r>
                  <a:rPr lang="en-US" altLang="ko-KR" sz="2800" dirty="0"/>
                  <a:t>It is very hard to factorize large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800" dirty="0"/>
                  <a:t> into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sz="2800" dirty="0"/>
              </a:p>
              <a:p>
                <a:endParaRPr lang="en-US" altLang="ko-KR" sz="2400" dirty="0"/>
              </a:p>
              <a:p>
                <a:r>
                  <a:rPr lang="en-US" altLang="ko-KR" sz="2800" dirty="0"/>
                  <a:t>Note: Computing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𝑔𝑐𝑑</m:t>
                    </m:r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is very fast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1353800" cy="5119867"/>
              </a:xfrm>
              <a:blipFill>
                <a:blip r:embed="rId3"/>
                <a:stretch>
                  <a:fillRect l="-644" t="-15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5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4" y="277792"/>
            <a:ext cx="7940001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RSA may not</a:t>
            </a:r>
            <a:r>
              <a:rPr lang="ko-KR" altLang="en-US" sz="4800" dirty="0"/>
              <a:t> </a:t>
            </a:r>
            <a:r>
              <a:rPr lang="en-US" altLang="ko-KR" sz="4800" dirty="0"/>
              <a:t>be Secure</a:t>
            </a:r>
            <a:endParaRPr lang="ko-KR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0454640" cy="5119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800" dirty="0"/>
                  <a:t>, then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𝑔𝑐𝑑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en-US" altLang="ko-KR" sz="28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ko-KR" sz="2400" dirty="0"/>
                  <a:t>We can factorize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/>
                  <a:t>! </a:t>
                </a:r>
              </a:p>
              <a:p>
                <a:pPr lvl="1"/>
                <a:r>
                  <a:rPr lang="en-US" altLang="ko-KR" sz="2400" dirty="0"/>
                  <a:t>Getting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𝑔𝑐𝑑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2400" dirty="0"/>
                  <a:t> </a:t>
                </a:r>
                <a:r>
                  <a:rPr lang="en-US" altLang="ko-KR" sz="2400" dirty="0"/>
                  <a:t>takes ~15us</a:t>
                </a:r>
              </a:p>
              <a:p>
                <a:endParaRPr lang="en-US" altLang="ko-KR" sz="2800" dirty="0"/>
              </a:p>
              <a:p>
                <a:r>
                  <a:rPr lang="en-US" altLang="ko-KR" sz="2800" dirty="0" smtClean="0">
                    <a:solidFill>
                      <a:schemeClr val="tx1"/>
                    </a:solidFill>
                  </a:rPr>
                  <a:t>However…</a:t>
                </a:r>
              </a:p>
              <a:p>
                <a:pPr lvl="1"/>
                <a:r>
                  <a:rPr lang="en-US" altLang="ko-KR" sz="2600" dirty="0" err="1" smtClean="0">
                    <a:solidFill>
                      <a:schemeClr val="tx1"/>
                    </a:solidFill>
                  </a:rPr>
                  <a:t>Pr</a:t>
                </a:r>
                <a:r>
                  <a:rPr lang="en-US" altLang="ko-KR" sz="26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𝑔𝑐𝑑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altLang="ko-KR" sz="2600" dirty="0" smtClean="0">
                    <a:solidFill>
                      <a:schemeClr val="tx1"/>
                    </a:solidFill>
                  </a:rPr>
                  <a:t>) is very small</a:t>
                </a:r>
                <a:endParaRPr lang="en-US" altLang="ko-KR" sz="2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ko-KR" sz="2600" dirty="0">
                    <a:solidFill>
                      <a:schemeClr val="tx1"/>
                    </a:solidFill>
                  </a:rPr>
                  <a:t>Attacker should consider </a:t>
                </a:r>
                <a:r>
                  <a:rPr lang="en-US" altLang="ko-KR" sz="2600" dirty="0"/>
                  <a:t>all possible pairs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600" dirty="0"/>
                  <a:t>) for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ko-KR" sz="2600" dirty="0"/>
              </a:p>
              <a:p>
                <a:pPr lvl="1"/>
                <a:r>
                  <a:rPr lang="en-US" altLang="ko-KR" sz="2600" dirty="0"/>
                  <a:t>There are 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ko-KR" altLang="en-US" sz="2600" dirty="0"/>
                  <a:t> </a:t>
                </a:r>
                <a:r>
                  <a:rPr lang="en-US" altLang="ko-KR" sz="2600" dirty="0"/>
                  <a:t>pairs in gathered dataset</a:t>
                </a:r>
              </a:p>
              <a:p>
                <a:pPr lvl="1"/>
                <a:r>
                  <a:rPr lang="en-US" altLang="ko-KR" sz="2600" dirty="0"/>
                  <a:t>It takes  ~30 years</a:t>
                </a:r>
              </a:p>
              <a:p>
                <a:pPr lvl="1"/>
                <a:endParaRPr lang="en-US" altLang="ko-KR" sz="2600" dirty="0"/>
              </a:p>
              <a:p>
                <a:r>
                  <a:rPr lang="en-US" altLang="ko-KR" sz="2800" dirty="0"/>
                  <a:t>How to reduce the computation time?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0454640" cy="5119867"/>
              </a:xfrm>
              <a:blipFill>
                <a:blip r:embed="rId3"/>
                <a:stretch>
                  <a:fillRect l="-700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8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93659-DD74-4F90-991C-BA343F6D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3" y="277792"/>
            <a:ext cx="9456285" cy="973686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RSA may not</a:t>
            </a:r>
            <a:r>
              <a:rPr lang="ko-KR" altLang="en-US" sz="4800" dirty="0"/>
              <a:t> </a:t>
            </a:r>
            <a:r>
              <a:rPr lang="en-US" altLang="ko-KR" sz="4800" dirty="0"/>
              <a:t>be Secure</a:t>
            </a:r>
            <a:endParaRPr lang="ko-KR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0313709" cy="511986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/>
                  <a:t>Use</a:t>
                </a:r>
                <a:r>
                  <a:rPr lang="ko-KR" altLang="en-US" sz="2800" dirty="0"/>
                  <a:t> </a:t>
                </a:r>
                <a:r>
                  <a:rPr lang="en-US" altLang="ko-KR" sz="2800" dirty="0"/>
                  <a:t>a</a:t>
                </a:r>
                <a:r>
                  <a:rPr lang="ko-KR" altLang="en-US" sz="2800" dirty="0"/>
                  <a:t> </a:t>
                </a:r>
                <a:r>
                  <a:rPr lang="en-US" altLang="ko-KR" sz="2800" dirty="0" smtClean="0"/>
                  <a:t>Bernstein </a:t>
                </a:r>
                <a:r>
                  <a:rPr lang="en-US" altLang="ko-KR" sz="2800" dirty="0"/>
                  <a:t>algorithm:</a:t>
                </a:r>
              </a:p>
              <a:p>
                <a:pPr lvl="1"/>
                <a:r>
                  <a:rPr lang="en-US" altLang="ko-KR" sz="2600" dirty="0"/>
                  <a:t>1. Compute </a:t>
                </a:r>
                <a14:m>
                  <m:oMath xmlns:m="http://schemas.openxmlformats.org/officeDocument/2006/math">
                    <m:r>
                      <a:rPr lang="en-US" altLang="ko-KR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altLang="ko-KR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2600" i="1" dirty="0"/>
                  <a:t> </a:t>
                </a:r>
                <a:r>
                  <a:rPr lang="en-US" altLang="ko-KR" sz="2600" dirty="0"/>
                  <a:t>                </a:t>
                </a:r>
                <a:endParaRPr lang="en-US" altLang="ko-KR" sz="2600" i="1" dirty="0"/>
              </a:p>
              <a:p>
                <a:pPr lvl="1"/>
                <a:r>
                  <a:rPr lang="en-US" altLang="ko-KR" sz="2600" dirty="0"/>
                  <a:t>2.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𝑚𝑜𝑑</m:t>
                    </m:r>
                    <m:sSup>
                      <m:sSup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600" i="1" dirty="0"/>
                  <a:t>		</a:t>
                </a:r>
              </a:p>
              <a:p>
                <a:pPr lvl="1"/>
                <a:r>
                  <a:rPr lang="en-US" altLang="ko-KR" sz="2600" dirty="0"/>
                  <a:t>3. if 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𝑔𝑐</m:t>
                    </m:r>
                    <m:func>
                      <m:func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fName>
                      <m:e>
                        <m:d>
                          <m:d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f>
                              <m:f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≠1?</m:t>
                    </m:r>
                  </m:oMath>
                </a14:m>
                <a:r>
                  <a:rPr lang="en-US" altLang="ko-KR" sz="2600" dirty="0"/>
                  <a:t>		</a:t>
                </a:r>
              </a:p>
              <a:p>
                <a:pPr lvl="1"/>
                <a:r>
                  <a:rPr lang="en-US" altLang="ko-KR" sz="2600" b="1" dirty="0"/>
                  <a:t>~O(n) time complexity	</a:t>
                </a:r>
              </a:p>
              <a:p>
                <a:pPr marL="0" indent="0">
                  <a:buNone/>
                </a:pPr>
                <a:endParaRPr lang="en-US" altLang="ko-KR" sz="100" dirty="0"/>
              </a:p>
              <a:p>
                <a:pPr marL="0" indent="0">
                  <a:buNone/>
                </a:pPr>
                <a:r>
                  <a:rPr lang="en-US" altLang="ko-KR" sz="2400" dirty="0"/>
                  <a:t>e.g. (vulnerable case)</a:t>
                </a:r>
              </a:p>
              <a:p>
                <a:pPr marL="274320" lvl="1" indent="0">
                  <a:buNone/>
                </a:pPr>
                <a:r>
                  <a:rPr lang="en-US" altLang="ko-KR" sz="2400" dirty="0"/>
                  <a:t>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240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𝑏𝑞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𝑚𝑜𝑑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en-US" altLang="ko-KR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2400" dirty="0"/>
                  <a:t>  (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en-US" altLang="ko-KR" sz="2400" i="1" dirty="0"/>
                  <a:t>&lt;</a:t>
                </a:r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/>
                  <a:t>)</a:t>
                </a:r>
              </a:p>
              <a:p>
                <a:pPr marL="274320" lvl="1" indent="0">
                  <a:buNone/>
                </a:pPr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𝑔𝑐</m:t>
                    </m:r>
                    <m:func>
                      <m:func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𝑑</m:t>
                        </m:r>
                      </m:fName>
                      <m:e>
                        <m:d>
                          <m:d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𝑔𝑐</m:t>
                    </m:r>
                    <m:func>
                      <m:func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𝑑</m:t>
                        </m:r>
                      </m:fName>
                      <m:e>
                        <m:d>
                          <m:d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𝑝𝑎</m:t>
                            </m:r>
                          </m:e>
                        </m:d>
                      </m:e>
                    </m:func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0EEB39B-8869-49CE-9F54-682F21F3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0313709" cy="5119867"/>
              </a:xfrm>
              <a:blipFill>
                <a:blip r:embed="rId3"/>
                <a:stretch>
                  <a:fillRect l="-946" t="-15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A5F5B62-7887-4690-B441-C64BA6ADB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71" y="2085641"/>
            <a:ext cx="5069808" cy="410858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095A8A0-E15E-46D1-B72C-C97B400F377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5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보기">
  <a:themeElements>
    <a:clrScheme name="보기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보기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보기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TM03457515[[fn=보기]]</Template>
  <TotalTime>971</TotalTime>
  <Words>1930</Words>
  <Application>Microsoft Office PowerPoint</Application>
  <PresentationFormat>와이드스크린</PresentationFormat>
  <Paragraphs>452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Century Schoolbook</vt:lpstr>
      <vt:lpstr>Wingdings 2</vt:lpstr>
      <vt:lpstr>맑은 고딕</vt:lpstr>
      <vt:lpstr>보기</vt:lpstr>
      <vt:lpstr>Mining Your Ps and Qs: Detection of Widespread Weak Keys in Network Devices</vt:lpstr>
      <vt:lpstr>Paper Summary</vt:lpstr>
      <vt:lpstr>Paper Summary</vt:lpstr>
      <vt:lpstr>Experiment Setup</vt:lpstr>
      <vt:lpstr>Experiment Result</vt:lpstr>
      <vt:lpstr>Experiment Result</vt:lpstr>
      <vt:lpstr>RSA Overview</vt:lpstr>
      <vt:lpstr>RSA may not be Secure</vt:lpstr>
      <vt:lpstr>RSA may not be Secure</vt:lpstr>
      <vt:lpstr>DSA (digital signature algorithm) Overview</vt:lpstr>
      <vt:lpstr>DSA may not be Secure</vt:lpstr>
      <vt:lpstr>Randomness is very Important</vt:lpstr>
      <vt:lpstr>How to Ensure “Randomness”?</vt:lpstr>
      <vt:lpstr>How to Ensure “Randomness”?</vt:lpstr>
      <vt:lpstr>Linux RNG (random number generator)</vt:lpstr>
      <vt:lpstr>Linux RNG (random number generator)</vt:lpstr>
      <vt:lpstr>Experiment Result (again)</vt:lpstr>
      <vt:lpstr>Vulnerablities</vt:lpstr>
      <vt:lpstr>Vulnerablities</vt:lpstr>
      <vt:lpstr>Vulnerablities</vt:lpstr>
      <vt:lpstr>Vulnerablities</vt:lpstr>
      <vt:lpstr>Vulnerablities</vt:lpstr>
      <vt:lpstr>Defense</vt:lpstr>
      <vt:lpstr>Defense</vt:lpstr>
      <vt:lpstr>Defense</vt:lpstr>
      <vt:lpstr>Defense</vt:lpstr>
      <vt:lpstr>Related Works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Your Ps and Qs: Detection of Widespread Weak Keys in Network Devices</dc:title>
  <dc:creator>Kim DuckWoo</dc:creator>
  <cp:lastModifiedBy>Kim DuckWoo</cp:lastModifiedBy>
  <cp:revision>735</cp:revision>
  <dcterms:created xsi:type="dcterms:W3CDTF">2019-10-28T10:24:21Z</dcterms:created>
  <dcterms:modified xsi:type="dcterms:W3CDTF">2019-11-06T08:37:09Z</dcterms:modified>
</cp:coreProperties>
</file>