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Proxima Nova" panose="020B0600000101010101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심박동기 삽입형 제세동기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a5cfe4a6a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a5cfe4a6a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a5cfe4a6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a5cfe4a6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5cfe4a6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a5cfe4a6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a5cfe4a6a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a5cfe4a6a_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a5cfe4a6a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a5cfe4a6a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a5cfe4a6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a5cfe4a6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5cfe4a6a_4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a5cfe4a6a_4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electrocardiogram - 심전도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a5cfe4a6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a5cfe4a6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a5cfe4a6a_4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a5cfe4a6a_4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a5cfe4a6a_4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a5cfe4a6a_4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a5cfe4a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a5cfe4a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a5cfe4a6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a5cfe4a6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a5cfe4a6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a5cfe4a6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a5cfe4a6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a5cfe4a6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a5cfe4a6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a5cfe4a6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52a8fc1d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52a8fc1d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a5cfe4a6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a5cfe4a6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a5cfe4a6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a5cfe4a6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52a8fc1d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52a8fc1d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a5cfe4a6a_4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a5cfe4a6a_4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a5cfe4a6a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a5cfe4a6a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52a8fc1d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52a8fc1d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brain neurostimulators  - 일정 주기마다 뇌에 전기 신호 보냄. 파키슨 병의 치료에 사용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cochlear implant - 인공 달팽이관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Gastric Stimulators - helps control the chronic nausea and vomiting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 drop - 신경성 족하수(걸음걸이 이상) 치료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Insulin pump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a5cfe4a6a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a5cfe4a6a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a5cfe4a6a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a5cfe4a6a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a5cfe4a6a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a5cfe4a6a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a5cfe4a6a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a5cfe4a6a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a5cfe4a6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a5cfe4a6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a5cfe4a6a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a5cfe4a6a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brain neurostimulators  - 일정 주기마다 뇌에 전기 신호 보냄. 파키슨 병의 치료에 사용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cochlear implant - 인공 달팽이관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Gastric Stimulators - helps control the chronic nausea and vomiting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 drop - 신경성 족하수(걸음걸이 이상) 치료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Insulin pump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52a8fc1d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52a8fc1d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a5cfe4a6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a5cfe4a6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a5cfe4a6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a5cfe4a6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2a8fc1d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2a8fc1d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a5cfe4a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a5cfe4a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Pacemakers and Implantable Cardiac Defibrillators: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Software Radio Attacks and Zero-Power Defenses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Daniel Halperin, Thomas S. Heydt-Benjamin, Benjamin Ransford,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Shane S. Clark, Benessa Defend, Will Morgan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Kevin Fu, Tadayoshi Kohno, William H. Maisel</a:t>
            </a:r>
            <a:endParaRPr sz="14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Sangwon Lee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2019. 12. 05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Intercepting ICD communications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Equipment for Reverse Engineering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Oscilloscope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Measures voltage of signal and displays as a waveform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Universal Software Radio Peripheral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 that interacts with open source GNU Radio libraries.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Software: GNU Radio, Perl, Matlab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Antennas</a:t>
            </a:r>
            <a:endParaRPr/>
          </a:p>
        </p:txBody>
      </p:sp>
      <p:grpSp>
        <p:nvGrpSpPr>
          <p:cNvPr id="126" name="Google Shape;126;p23"/>
          <p:cNvGrpSpPr/>
          <p:nvPr/>
        </p:nvGrpSpPr>
        <p:grpSpPr>
          <a:xfrm>
            <a:off x="4352626" y="1056363"/>
            <a:ext cx="4753475" cy="3874475"/>
            <a:chOff x="4212026" y="822475"/>
            <a:chExt cx="4753475" cy="3874475"/>
          </a:xfrm>
        </p:grpSpPr>
        <p:pic>
          <p:nvPicPr>
            <p:cNvPr id="127" name="Google Shape;12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12026" y="822475"/>
              <a:ext cx="4753475" cy="387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23"/>
            <p:cNvSpPr/>
            <p:nvPr/>
          </p:nvSpPr>
          <p:spPr>
            <a:xfrm>
              <a:off x="6660650" y="3293325"/>
              <a:ext cx="2171700" cy="1275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 txBox="1"/>
            <p:nvPr/>
          </p:nvSpPr>
          <p:spPr>
            <a:xfrm>
              <a:off x="7228550" y="3004700"/>
              <a:ext cx="10359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USRP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4792650" y="3478350"/>
              <a:ext cx="891000" cy="954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 txBox="1"/>
            <p:nvPr/>
          </p:nvSpPr>
          <p:spPr>
            <a:xfrm>
              <a:off x="4864700" y="3160050"/>
              <a:ext cx="10359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Antennas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2" name="Google Shape;132;p23"/>
            <p:cNvSpPr txBox="1"/>
            <p:nvPr/>
          </p:nvSpPr>
          <p:spPr>
            <a:xfrm>
              <a:off x="4271575" y="3004700"/>
              <a:ext cx="5931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ICD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271575" y="3293325"/>
              <a:ext cx="635100" cy="870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607650" y="870275"/>
              <a:ext cx="3888300" cy="1749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 txBox="1"/>
            <p:nvPr/>
          </p:nvSpPr>
          <p:spPr>
            <a:xfrm>
              <a:off x="5934700" y="2600563"/>
              <a:ext cx="12342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Oscilloscope</a:t>
              </a:r>
              <a:endPara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Transmissions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Captured RF transmissions using the oscilloscope and USRP at 175 kHz.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Processed captured signals using the softwares to analyze the ICD’s protocols.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2723925" y="2511175"/>
            <a:ext cx="8052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ICD</a:t>
            </a: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4756300" y="2511175"/>
            <a:ext cx="13053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Programmer</a:t>
            </a: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3624850" y="2569802"/>
            <a:ext cx="1035720" cy="289224"/>
          </a:xfrm>
          <a:prstGeom prst="lightningBol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3259375" y="3793125"/>
            <a:ext cx="8052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</a:t>
            </a: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4267750" y="3793125"/>
            <a:ext cx="8052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USRP</a:t>
            </a:r>
            <a:endParaRPr/>
          </a:p>
        </p:txBody>
      </p:sp>
      <p:cxnSp>
        <p:nvCxnSpPr>
          <p:cNvPr id="147" name="Google Shape;147;p24"/>
          <p:cNvCxnSpPr>
            <a:stCxn id="145" idx="0"/>
          </p:cNvCxnSpPr>
          <p:nvPr/>
        </p:nvCxnSpPr>
        <p:spPr>
          <a:xfrm rot="10800000" flipH="1">
            <a:off x="3661975" y="2862825"/>
            <a:ext cx="426000" cy="930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48" name="Google Shape;148;p24"/>
          <p:cNvCxnSpPr>
            <a:stCxn id="146" idx="0"/>
          </p:cNvCxnSpPr>
          <p:nvPr/>
        </p:nvCxnSpPr>
        <p:spPr>
          <a:xfrm rot="10800000">
            <a:off x="4408450" y="2925525"/>
            <a:ext cx="261900" cy="867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49" name="Google Shape;149;p24"/>
          <p:cNvSpPr/>
          <p:nvPr/>
        </p:nvSpPr>
        <p:spPr>
          <a:xfrm>
            <a:off x="5528275" y="3710025"/>
            <a:ext cx="1422600" cy="572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</a:t>
            </a:r>
            <a:endParaRPr/>
          </a:p>
        </p:txBody>
      </p:sp>
      <p:cxnSp>
        <p:nvCxnSpPr>
          <p:cNvPr id="150" name="Google Shape;150;p24"/>
          <p:cNvCxnSpPr>
            <a:stCxn id="146" idx="2"/>
            <a:endCxn id="149" idx="2"/>
          </p:cNvCxnSpPr>
          <p:nvPr/>
        </p:nvCxnSpPr>
        <p:spPr>
          <a:xfrm rot="-5400000" flipH="1">
            <a:off x="5413450" y="3456525"/>
            <a:ext cx="83100" cy="1569300"/>
          </a:xfrm>
          <a:prstGeom prst="bentConnector3">
            <a:avLst>
              <a:gd name="adj1" fmla="val 386552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4"/>
          <p:cNvCxnSpPr>
            <a:stCxn id="145" idx="2"/>
            <a:endCxn id="149" idx="2"/>
          </p:cNvCxnSpPr>
          <p:nvPr/>
        </p:nvCxnSpPr>
        <p:spPr>
          <a:xfrm rot="-5400000" flipH="1">
            <a:off x="4909225" y="2952375"/>
            <a:ext cx="83100" cy="2577600"/>
          </a:xfrm>
          <a:prstGeom prst="bentConnector3">
            <a:avLst>
              <a:gd name="adj1" fmla="val 386552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24"/>
          <p:cNvSpPr txBox="1"/>
          <p:nvPr/>
        </p:nvSpPr>
        <p:spPr>
          <a:xfrm>
            <a:off x="2309850" y="3099325"/>
            <a:ext cx="1672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RF signal capture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6950875" y="3793125"/>
            <a:ext cx="1672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Analyze signals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Transmissions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Transmissions from the Programmer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Capture </a:t>
            </a:r>
            <a:r>
              <a:rPr lang="en" b="1"/>
              <a:t>raw bits</a:t>
            </a:r>
            <a:r>
              <a:rPr lang="en"/>
              <a:t> between the programmer and the programming head.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the </a:t>
            </a:r>
            <a:r>
              <a:rPr lang="en" b="1"/>
              <a:t>raw bits</a:t>
            </a:r>
            <a:r>
              <a:rPr lang="en"/>
              <a:t> with the </a:t>
            </a:r>
            <a:r>
              <a:rPr lang="en" b="1"/>
              <a:t>encoded and modulated RF signals</a:t>
            </a:r>
            <a:r>
              <a:rPr lang="en"/>
              <a:t>.</a:t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25" y="2208550"/>
            <a:ext cx="2547750" cy="24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3616000" y="3283225"/>
            <a:ext cx="8052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3365950" y="4344075"/>
            <a:ext cx="13053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Programmer</a:t>
            </a:r>
            <a:endParaRPr/>
          </a:p>
        </p:txBody>
      </p:sp>
      <p:cxnSp>
        <p:nvCxnSpPr>
          <p:cNvPr id="163" name="Google Shape;163;p25"/>
          <p:cNvCxnSpPr>
            <a:stCxn id="162" idx="0"/>
            <a:endCxn id="161" idx="2"/>
          </p:cNvCxnSpPr>
          <p:nvPr/>
        </p:nvCxnSpPr>
        <p:spPr>
          <a:xfrm rot="10800000">
            <a:off x="4018600" y="3689775"/>
            <a:ext cx="0" cy="654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" name="Google Shape;164;p25"/>
          <p:cNvGrpSpPr/>
          <p:nvPr/>
        </p:nvGrpSpPr>
        <p:grpSpPr>
          <a:xfrm>
            <a:off x="4870650" y="3792950"/>
            <a:ext cx="1846725" cy="308700"/>
            <a:chOff x="4870650" y="3030950"/>
            <a:chExt cx="1846725" cy="308700"/>
          </a:xfrm>
        </p:grpSpPr>
        <p:sp>
          <p:nvSpPr>
            <p:cNvPr id="165" name="Google Shape;165;p25"/>
            <p:cNvSpPr/>
            <p:nvPr/>
          </p:nvSpPr>
          <p:spPr>
            <a:xfrm>
              <a:off x="4870650" y="3030950"/>
              <a:ext cx="296400" cy="308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0</a:t>
              </a: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5167050" y="3030950"/>
              <a:ext cx="296400" cy="308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5463450" y="3030950"/>
              <a:ext cx="296400" cy="308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6420975" y="3030950"/>
              <a:ext cx="296400" cy="308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6013975" y="3030950"/>
              <a:ext cx="4617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...</a:t>
              </a: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759850" y="3030950"/>
              <a:ext cx="296400" cy="308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0</a:t>
              </a:r>
              <a:endParaRPr/>
            </a:p>
          </p:txBody>
        </p:sp>
      </p:grpSp>
      <p:cxnSp>
        <p:nvCxnSpPr>
          <p:cNvPr id="171" name="Google Shape;171;p25"/>
          <p:cNvCxnSpPr>
            <a:endCxn id="165" idx="1"/>
          </p:cNvCxnSpPr>
          <p:nvPr/>
        </p:nvCxnSpPr>
        <p:spPr>
          <a:xfrm>
            <a:off x="4158450" y="3947300"/>
            <a:ext cx="7122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25"/>
          <p:cNvCxnSpPr>
            <a:endCxn id="162" idx="1"/>
          </p:cNvCxnSpPr>
          <p:nvPr/>
        </p:nvCxnSpPr>
        <p:spPr>
          <a:xfrm>
            <a:off x="2258950" y="4327125"/>
            <a:ext cx="1107000" cy="22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25"/>
          <p:cNvCxnSpPr>
            <a:endCxn id="161" idx="1"/>
          </p:cNvCxnSpPr>
          <p:nvPr/>
        </p:nvCxnSpPr>
        <p:spPr>
          <a:xfrm rot="10800000" flipH="1">
            <a:off x="2845300" y="3486475"/>
            <a:ext cx="770700" cy="24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563" y="2279274"/>
            <a:ext cx="2782075" cy="1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5604600" y="3332125"/>
            <a:ext cx="914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Compare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5284200" y="3252025"/>
            <a:ext cx="320400" cy="468900"/>
          </a:xfrm>
          <a:prstGeom prst="up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7" name="Google Shape;177;p25"/>
          <p:cNvCxnSpPr>
            <a:stCxn id="161" idx="0"/>
            <a:endCxn id="174" idx="1"/>
          </p:cNvCxnSpPr>
          <p:nvPr/>
        </p:nvCxnSpPr>
        <p:spPr>
          <a:xfrm rot="-5400000">
            <a:off x="4158550" y="2677075"/>
            <a:ext cx="466200" cy="746100"/>
          </a:xfrm>
          <a:prstGeom prst="bentConnector2">
            <a:avLst/>
          </a:prstGeom>
          <a:noFill/>
          <a:ln w="19050" cap="flat" cmpd="sng">
            <a:solidFill>
              <a:srgbClr val="0000FF"/>
            </a:solidFill>
            <a:prstDash val="dot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Transmissions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Transmissions from ICD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Made </a:t>
            </a:r>
            <a:r>
              <a:rPr lang="en" b="1"/>
              <a:t>dummy patient name</a:t>
            </a:r>
            <a:r>
              <a:rPr lang="en"/>
              <a:t>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Analyzed RF signal to determine the </a:t>
            </a:r>
            <a:r>
              <a:rPr lang="en" b="1"/>
              <a:t>modulation</a:t>
            </a:r>
            <a:r>
              <a:rPr lang="en"/>
              <a:t> and </a:t>
            </a:r>
            <a:r>
              <a:rPr lang="en" b="1"/>
              <a:t>encoding</a:t>
            </a:r>
            <a:r>
              <a:rPr lang="en"/>
              <a:t> scheme.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4334200" y="2641975"/>
            <a:ext cx="8052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ICD</a:t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1676425" y="2641975"/>
            <a:ext cx="1305300" cy="40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Programmer</a:t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3306213" y="2681125"/>
            <a:ext cx="703500" cy="328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2893725" y="3009325"/>
            <a:ext cx="15285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Patient’s name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AAA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5242950" y="2716065"/>
            <a:ext cx="1035720" cy="289224"/>
          </a:xfrm>
          <a:prstGeom prst="lightningBol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988" y="3365349"/>
            <a:ext cx="2782075" cy="1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 rot="5400000">
            <a:off x="3726100" y="3319750"/>
            <a:ext cx="651600" cy="1167000"/>
          </a:xfrm>
          <a:prstGeom prst="leftUpArrow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3176375" y="4271700"/>
            <a:ext cx="17835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Analyze repeated patterned signals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5139400" y="2235475"/>
            <a:ext cx="22554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Transmit information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containing the name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Eavesdropping 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Using GNU Radio library + USRP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Builds a GNU Radio program to gather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Removed 87 lines of C++ code, added 44 lines of code.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Establishing a transaction timeline</a:t>
            </a: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13" y="2682750"/>
            <a:ext cx="7505575" cy="19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Eavesdropping</a:t>
            </a: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Intercepting Patient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cryptographically protected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Cleartext representations of patient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Easily extractable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Personal data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Patient’s name, date of birth, medical ID number, and patient history.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Name and phone number of the treating physician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Intercepting Telemetry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Activated with a magnet within 5cm of the ICD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Broadcast patient’s electrocardiogram in cleartext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Attacks</a:t>
            </a: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active attacks are replay attacks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Transmit-only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Replay attacks with GNU radio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Disclosing patient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Disclosing cardiac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Changing patient name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Setting the ICD’s clock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Changing therapies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Inducing fibrillation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therapies</a:t>
            </a: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Therapies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ICD’s responses to cardiac events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Replay attack can turns off therapies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After 24 replay attempts, more than one succeeded at disabling all therapies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Inducing fibrillation</a:t>
            </a:r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ICD can induce ventricular fibrillation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Sends command shock to the patient’s heart, averaging </a:t>
            </a:r>
            <a:r>
              <a:rPr lang="en" b="1"/>
              <a:t>137.7 V</a:t>
            </a:r>
            <a:endParaRPr b="1"/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300" y="1891700"/>
            <a:ext cx="4093399" cy="30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Introduction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Vulnerabilities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Intercepting ICD communications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Defenses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Conclusions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denial of service attack</a:t>
            </a: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Continuous engagement in wireless communication</a:t>
            </a:r>
            <a:endParaRPr sz="18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1"/>
              <a:t>Decreases battery life faster</a:t>
            </a:r>
            <a:endParaRPr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 Goals</a:t>
            </a: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Security events should be detectable by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Prevent attacks from insiders and outsiders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Draw no power from primary battery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 Power Defense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WISPer - Wireless Identification and Sensing Platform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Embedded system : RFID circuit + microcontroller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WISPer harvests RF energy  from a RFID reader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Three applications: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Notification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Authentication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Sensible key exchange</a:t>
            </a:r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02800"/>
            <a:ext cx="4122875" cy="21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 1 - Notification for Patients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When WISPer is activated, beep via piezoelectric speaker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beep, notify ICD it can start using radio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Patient aware when ICD is being programmed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Tested with bacon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Measured 84 dB of sound at the surface of the tissue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Normal conversation: about 60 dB</a:t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674" y="2879075"/>
            <a:ext cx="5944650" cy="20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 2 - Authentication</a:t>
            </a: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RC5-32/12/16-based Authentication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Only if authentication is successful will ICD be activated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 power is used until authentication succeeds.</a:t>
            </a:r>
            <a:endParaRPr/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825" y="1152475"/>
            <a:ext cx="4415174" cy="361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 3 - Sensible Key Exchange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Use audio as a channel for crypto key exchange.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Modulate sound wave using same scheme as radio.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Audible to patient, hard to hear at a distance.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Also uses no power.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ICD is susceptible to malicious attacks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From privacy information to intended malfunctioning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r>
              <a:rPr lang="en" dirty="0"/>
              <a:t>Balance between security, privacy, safety, and effectiveness should be achieved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r>
              <a:rPr lang="en" dirty="0"/>
              <a:t>More security should be considered for next-generation ICDs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Halperin, Daniel, et al. @ 2008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and privacy for implantable medical devices.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→ Earlier work surveys a wide range of IMD security issues, including the need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balance IMD security and privacy goals with safety and effectiveness goals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A. Perrig et Al. @ 2002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SPINS: Security protocols for sensor networks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C. Karlof et Al. @ 2004</a:t>
            </a:r>
            <a:br>
              <a:rPr lang="en"/>
            </a:br>
            <a:r>
              <a:rPr lang="en"/>
              <a:t>TinySec: A link layer security architecture for wireless sensor networks Studied wireless security in low-power environments, especially in the areas of sensor networks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S. Warren Et Al. @ 2005</a:t>
            </a:r>
            <a:br>
              <a:rPr lang="en"/>
            </a:br>
            <a:r>
              <a:rPr lang="en"/>
              <a:t>Interoperability and security in wireless body area network infrastructures Wireless body area networks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Proposed zero-power security approaches to eliminate the stored-energy overhead of cryptography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Security and privacy vulnerabilities in</a:t>
            </a:r>
            <a:r>
              <a:rPr lang="en" sz="1800" b="1"/>
              <a:t> implantable medical devices (IMD).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are IMDs?</a:t>
            </a:r>
            <a:endParaRPr sz="18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Medical devices to </a:t>
            </a:r>
            <a:r>
              <a:rPr lang="en" sz="1600" b="1"/>
              <a:t>replace</a:t>
            </a:r>
            <a:r>
              <a:rPr lang="en" sz="1600"/>
              <a:t>, </a:t>
            </a:r>
            <a:r>
              <a:rPr lang="en" sz="1600" b="1"/>
              <a:t>support</a:t>
            </a:r>
            <a:r>
              <a:rPr lang="en" sz="1600"/>
              <a:t>, or </a:t>
            </a:r>
            <a:r>
              <a:rPr lang="en" sz="1600" b="1"/>
              <a:t>enhance</a:t>
            </a:r>
            <a:r>
              <a:rPr lang="en" sz="1600"/>
              <a:t> an biological structure.</a:t>
            </a:r>
            <a:endParaRPr sz="1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Between 1990-2002: 2.6 million IMDs implanted in US patients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D. Spill et Al. @ 2007</a:t>
            </a:r>
            <a:br>
              <a:rPr lang="en"/>
            </a:br>
            <a:r>
              <a:rPr lang="en"/>
              <a:t>BlueSniff: Eve meets Alice and Bluetooth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T. S. Heydt-Benjamin et Al. @ 2007</a:t>
            </a:r>
            <a:br>
              <a:rPr lang="en"/>
            </a:br>
            <a:r>
              <a:rPr lang="en"/>
              <a:t>Vulnerabilities in first-generation RFID-enabled credit cards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Demonstrated the utility of software radios by using them to help reverse-engineer and then participate in unknown radio protocols.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paper release</a:t>
            </a:r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3"/>
          <p:cNvPicPr preferRelativeResize="0"/>
          <p:nvPr/>
        </p:nvPicPr>
        <p:blipFill rotWithShape="1">
          <a:blip r:embed="rId3">
            <a:alphaModFix/>
          </a:blip>
          <a:srcRect l="19288" t="6385" r="20076" b="4930"/>
          <a:stretch/>
        </p:blipFill>
        <p:spPr>
          <a:xfrm>
            <a:off x="2073763" y="1010325"/>
            <a:ext cx="4996474" cy="3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paper release</a:t>
            </a:r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44"/>
          <p:cNvPicPr preferRelativeResize="0"/>
          <p:nvPr/>
        </p:nvPicPr>
        <p:blipFill rotWithShape="1">
          <a:blip r:embed="rId3">
            <a:alphaModFix/>
          </a:blip>
          <a:srcRect l="20862" t="8286" r="21649" b="6989"/>
          <a:stretch/>
        </p:blipFill>
        <p:spPr>
          <a:xfrm>
            <a:off x="2338625" y="1017725"/>
            <a:ext cx="4466750" cy="397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paper release</a:t>
            </a:r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773" y="1069825"/>
            <a:ext cx="6050451" cy="392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4800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Implantable Cardioverter Defibrillators (ICDs)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Implanted inside the patient’s body.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Monitors and responds to heart activity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Pacing - </a:t>
            </a:r>
            <a:r>
              <a:rPr lang="en" b="1"/>
              <a:t>steady small shocks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Defibrillation - </a:t>
            </a:r>
            <a:r>
              <a:rPr lang="en" b="1"/>
              <a:t>Single larger shock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Power and connectivity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physical external connections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Non-rechargeable internal batteries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Designed to last for many years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275" y="1074325"/>
            <a:ext cx="3383975" cy="21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2305"/>
          <a:stretch/>
        </p:blipFill>
        <p:spPr>
          <a:xfrm>
            <a:off x="5481888" y="1000125"/>
            <a:ext cx="3410751" cy="39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Implantable Cardioverter Defibrillators (ICDs)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Reprogrammable by the commercial device programmer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 </a:t>
            </a:r>
            <a:r>
              <a:rPr lang="en" b="1"/>
              <a:t>diagnostics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 / write patients’ </a:t>
            </a:r>
            <a:r>
              <a:rPr lang="en" b="1"/>
              <a:t>private</a:t>
            </a:r>
            <a:r>
              <a:rPr lang="en"/>
              <a:t>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Adjust </a:t>
            </a:r>
            <a:r>
              <a:rPr lang="en" b="1"/>
              <a:t>therapy</a:t>
            </a:r>
            <a:r>
              <a:rPr lang="en"/>
              <a:t> settings.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325" y="2550000"/>
            <a:ext cx="2547750" cy="24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048" y="2634650"/>
            <a:ext cx="2432550" cy="21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3968975" y="3278525"/>
            <a:ext cx="2197800" cy="503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4161275" y="2709750"/>
            <a:ext cx="1663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Vulnerabilities exist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6" name="Google Shape;96;p18"/>
          <p:cNvCxnSpPr>
            <a:stCxn id="95" idx="2"/>
          </p:cNvCxnSpPr>
          <p:nvPr/>
        </p:nvCxnSpPr>
        <p:spPr>
          <a:xfrm>
            <a:off x="4992875" y="2956950"/>
            <a:ext cx="0" cy="36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8"/>
          <p:cNvCxnSpPr>
            <a:stCxn id="95" idx="2"/>
          </p:cNvCxnSpPr>
          <p:nvPr/>
        </p:nvCxnSpPr>
        <p:spPr>
          <a:xfrm flipH="1">
            <a:off x="3367475" y="2956950"/>
            <a:ext cx="1625400" cy="36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Vulnerabilities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Commercial ICD programmers can be used </a:t>
            </a:r>
            <a:r>
              <a:rPr lang="en" sz="1800" b="1"/>
              <a:t>without authentication</a:t>
            </a:r>
            <a:r>
              <a:rPr lang="en" sz="1800"/>
              <a:t>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Wireless communication between the ICD programmer and the ICD is </a:t>
            </a:r>
            <a:r>
              <a:rPr lang="en" sz="1800" b="1"/>
              <a:t>not encrypted</a:t>
            </a:r>
            <a:r>
              <a:rPr lang="en" sz="1800"/>
              <a:t>. - can be eavesdropped.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ICDs can be </a:t>
            </a:r>
            <a:r>
              <a:rPr lang="en" sz="1800" b="1"/>
              <a:t>re-programmed</a:t>
            </a:r>
            <a:r>
              <a:rPr lang="en" sz="1800"/>
              <a:t> by an </a:t>
            </a:r>
            <a:r>
              <a:rPr lang="en" sz="1800" b="1"/>
              <a:t>unauthenticated</a:t>
            </a:r>
            <a:r>
              <a:rPr lang="en" sz="1800"/>
              <a:t> device.</a:t>
            </a:r>
            <a:endParaRPr sz="180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Insider Attack - Commercial ICD programmer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Programmers can read all ICD information, change all settings.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No technological controls</a:t>
            </a:r>
            <a:r>
              <a:rPr lang="en"/>
              <a:t> to ensure </a:t>
            </a:r>
            <a:r>
              <a:rPr lang="en" b="1"/>
              <a:t>authorized use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959</Words>
  <Application>Microsoft Office PowerPoint</Application>
  <PresentationFormat>화면 슬라이드 쇼(16:9)</PresentationFormat>
  <Paragraphs>224</Paragraphs>
  <Slides>34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Proxima Nova</vt:lpstr>
      <vt:lpstr>Arial</vt:lpstr>
      <vt:lpstr>Spearmint</vt:lpstr>
      <vt:lpstr>Pacemakers and Implantable Cardiac Defibrillators: Software Radio Attacks and Zero-Power Defenses Daniel Halperin, Thomas S. Heydt-Benjamin, Benjamin Ransford, Shane S. Clark, Benessa Defend, Will Morgan Kevin Fu, Tadayoshi Kohno, William H. Maisel</vt:lpstr>
      <vt:lpstr>Contents</vt:lpstr>
      <vt:lpstr>Introduction</vt:lpstr>
      <vt:lpstr>PowerPoint 프레젠테이션</vt:lpstr>
      <vt:lpstr>Implantable Cardioverter Defibrillators (ICDs)</vt:lpstr>
      <vt:lpstr>Implantable Cardioverter Defibrillators (ICDs)</vt:lpstr>
      <vt:lpstr>Vulnerabilities</vt:lpstr>
      <vt:lpstr>Vulnerabilities</vt:lpstr>
      <vt:lpstr>Insider Attack - Commercial ICD programmer</vt:lpstr>
      <vt:lpstr> Intercepting ICD communications</vt:lpstr>
      <vt:lpstr>Used Equipment for Reverse Engineering</vt:lpstr>
      <vt:lpstr>Reverse Engineering Transmissions</vt:lpstr>
      <vt:lpstr>Reverse Engineering Transmissions</vt:lpstr>
      <vt:lpstr>Reverse Engineering Transmissions</vt:lpstr>
      <vt:lpstr>Eavesdropping </vt:lpstr>
      <vt:lpstr>Eavesdropping</vt:lpstr>
      <vt:lpstr>Active Attacks</vt:lpstr>
      <vt:lpstr>Changing therapies</vt:lpstr>
      <vt:lpstr>Inducing fibrillation</vt:lpstr>
      <vt:lpstr>Power denial of service attack</vt:lpstr>
      <vt:lpstr>Defenses</vt:lpstr>
      <vt:lpstr>Defense Goals</vt:lpstr>
      <vt:lpstr>Zero Power Defense</vt:lpstr>
      <vt:lpstr>Defense 1 - Notification for Patients</vt:lpstr>
      <vt:lpstr>Defense 2 - Authentication</vt:lpstr>
      <vt:lpstr>Defense 3 - Sensible Key Exchange</vt:lpstr>
      <vt:lpstr>Conclusion</vt:lpstr>
      <vt:lpstr>Related works</vt:lpstr>
      <vt:lpstr>Related works</vt:lpstr>
      <vt:lpstr>Related works</vt:lpstr>
      <vt:lpstr>After the paper release</vt:lpstr>
      <vt:lpstr>After the paper release</vt:lpstr>
      <vt:lpstr>After the paper release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Pacemakers and Implantable Cardiac Defibrillators: Software Radio Attacks and Zero-Power Defenses Daniel Halperin, Thomas S. Heydt-Benjamin, Benjamin Ransford, Shane S. Clark, Benessa Defend, Will Morgan Kevin Fu, Tadayoshi Kohno, William H. Maisel</dc:title>
  <cp:lastModifiedBy>lsw</cp:lastModifiedBy>
  <cp:revision>2</cp:revision>
  <dcterms:modified xsi:type="dcterms:W3CDTF">2019-12-05T00:47:04Z</dcterms:modified>
</cp:coreProperties>
</file>