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68" r:id="rId2"/>
    <p:sldId id="320" r:id="rId3"/>
    <p:sldId id="321" r:id="rId4"/>
    <p:sldId id="322" r:id="rId5"/>
    <p:sldId id="301" r:id="rId6"/>
    <p:sldId id="302" r:id="rId7"/>
    <p:sldId id="303" r:id="rId8"/>
    <p:sldId id="299" r:id="rId9"/>
    <p:sldId id="294" r:id="rId10"/>
    <p:sldId id="298" r:id="rId11"/>
    <p:sldId id="316" r:id="rId12"/>
    <p:sldId id="317" r:id="rId13"/>
    <p:sldId id="296" r:id="rId14"/>
    <p:sldId id="304" r:id="rId15"/>
    <p:sldId id="336" r:id="rId16"/>
    <p:sldId id="334" r:id="rId17"/>
    <p:sldId id="306" r:id="rId18"/>
    <p:sldId id="308" r:id="rId19"/>
    <p:sldId id="309" r:id="rId20"/>
    <p:sldId id="292" r:id="rId21"/>
    <p:sldId id="329" r:id="rId22"/>
    <p:sldId id="313" r:id="rId23"/>
    <p:sldId id="314" r:id="rId24"/>
    <p:sldId id="311" r:id="rId25"/>
    <p:sldId id="332" r:id="rId26"/>
    <p:sldId id="340" r:id="rId27"/>
    <p:sldId id="339" r:id="rId28"/>
    <p:sldId id="331" r:id="rId29"/>
    <p:sldId id="325" r:id="rId30"/>
    <p:sldId id="326" r:id="rId31"/>
    <p:sldId id="327" r:id="rId32"/>
    <p:sldId id="328" r:id="rId33"/>
    <p:sldId id="335" r:id="rId34"/>
    <p:sldId id="337" r:id="rId35"/>
    <p:sldId id="338" r:id="rId36"/>
    <p:sldId id="330" r:id="rId3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625" autoAdjust="0"/>
  </p:normalViewPr>
  <p:slideViewPr>
    <p:cSldViewPr snapToGrid="0">
      <p:cViewPr varScale="1">
        <p:scale>
          <a:sx n="105" d="100"/>
          <a:sy n="105" d="100"/>
        </p:scale>
        <p:origin x="6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C3BEF2-BB01-489D-AA74-3D06DD095FAE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82052175-5867-425A-8FC5-BE84C301511F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0" latinLnBrk="1"/>
          <a:r>
            <a:rPr lang="en-US" sz="1800" b="1" i="1" smtClean="0"/>
            <a:t>Ideal </a:t>
          </a:r>
        </a:p>
        <a:p>
          <a:pPr rtl="0" latinLnBrk="1"/>
          <a:r>
            <a:rPr lang="en-US" sz="1800" b="1" i="1" smtClean="0"/>
            <a:t>Adversarial</a:t>
          </a:r>
          <a:endParaRPr lang="ko-KR" sz="1800" b="1" i="1"/>
        </a:p>
      </dgm:t>
    </dgm:pt>
    <dgm:pt modelId="{3D21575F-4C71-4960-88F3-242846660C3C}" type="parTrans" cxnId="{6753AAC7-42C0-47DD-A950-DE505303681F}">
      <dgm:prSet/>
      <dgm:spPr/>
      <dgm:t>
        <a:bodyPr/>
        <a:lstStyle/>
        <a:p>
          <a:pPr latinLnBrk="1"/>
          <a:endParaRPr lang="ko-KR" altLang="en-US"/>
        </a:p>
      </dgm:t>
    </dgm:pt>
    <dgm:pt modelId="{6C96DF16-DC6B-47D1-9F66-94AD1816413C}" type="sibTrans" cxnId="{6753AAC7-42C0-47DD-A950-DE505303681F}">
      <dgm:prSet/>
      <dgm:spPr/>
      <dgm:t>
        <a:bodyPr/>
        <a:lstStyle/>
        <a:p>
          <a:pPr latinLnBrk="1"/>
          <a:endParaRPr lang="ko-KR" altLang="en-US"/>
        </a:p>
      </dgm:t>
    </dgm:pt>
    <dgm:pt modelId="{C6EBDDE7-D8EB-49C9-895F-903E829BD3A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0" latinLnBrk="1"/>
          <a:r>
            <a:rPr lang="en-US" sz="1800" b="1" i="1" smtClean="0"/>
            <a:t>Physically</a:t>
          </a:r>
        </a:p>
        <a:p>
          <a:pPr rtl="0" latinLnBrk="1"/>
          <a:r>
            <a:rPr lang="en-US" sz="1800" b="1" i="1" smtClean="0"/>
            <a:t>Robust</a:t>
          </a:r>
          <a:endParaRPr lang="ko-KR" sz="1800" b="1" i="1"/>
        </a:p>
      </dgm:t>
    </dgm:pt>
    <dgm:pt modelId="{D80C5E7E-14CB-4F6D-BC75-2B7B34F4ED05}" type="parTrans" cxnId="{5510799C-B514-4A60-B00F-972D4B7C01A1}">
      <dgm:prSet/>
      <dgm:spPr/>
      <dgm:t>
        <a:bodyPr/>
        <a:lstStyle/>
        <a:p>
          <a:pPr latinLnBrk="1"/>
          <a:endParaRPr lang="ko-KR" altLang="en-US"/>
        </a:p>
      </dgm:t>
    </dgm:pt>
    <dgm:pt modelId="{FEF5DF12-A181-4FDC-8C00-A10BB289F78A}" type="sibTrans" cxnId="{5510799C-B514-4A60-B00F-972D4B7C01A1}">
      <dgm:prSet/>
      <dgm:spPr/>
      <dgm:t>
        <a:bodyPr/>
        <a:lstStyle/>
        <a:p>
          <a:pPr latinLnBrk="1"/>
          <a:endParaRPr lang="ko-KR" altLang="en-US"/>
        </a:p>
      </dgm:t>
    </dgm:pt>
    <dgm:pt modelId="{24FDEF42-64C9-4E0E-BD6D-F08935E83C17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0" latinLnBrk="1"/>
          <a:r>
            <a:rPr lang="en-US" sz="1800" b="1" i="1" smtClean="0"/>
            <a:t>Black-Box</a:t>
          </a:r>
          <a:endParaRPr lang="ko-KR" sz="1800" b="1" i="1"/>
        </a:p>
      </dgm:t>
    </dgm:pt>
    <dgm:pt modelId="{18D5C443-7CF9-4833-B173-6FB15988F8AD}" type="parTrans" cxnId="{DE48A367-EC1D-4960-A7D1-EC8CC8924653}">
      <dgm:prSet/>
      <dgm:spPr/>
      <dgm:t>
        <a:bodyPr/>
        <a:lstStyle/>
        <a:p>
          <a:pPr latinLnBrk="1"/>
          <a:endParaRPr lang="ko-KR" altLang="en-US"/>
        </a:p>
      </dgm:t>
    </dgm:pt>
    <dgm:pt modelId="{34DC6B6F-C336-4E08-87FE-8B86635100DD}" type="sibTrans" cxnId="{DE48A367-EC1D-4960-A7D1-EC8CC8924653}">
      <dgm:prSet/>
      <dgm:spPr/>
      <dgm:t>
        <a:bodyPr/>
        <a:lstStyle/>
        <a:p>
          <a:pPr latinLnBrk="1"/>
          <a:endParaRPr lang="ko-KR" altLang="en-US"/>
        </a:p>
      </dgm:t>
    </dgm:pt>
    <dgm:pt modelId="{A7F3C646-7809-4CBE-8AA7-083F1BF2C871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0" latinLnBrk="1"/>
          <a:r>
            <a:rPr lang="en-US" sz="1800" b="1" i="1" smtClean="0"/>
            <a:t>High</a:t>
          </a:r>
        </a:p>
        <a:p>
          <a:pPr rtl="0" latinLnBrk="1"/>
          <a:r>
            <a:rPr lang="en-US" sz="1800" b="1" i="1" smtClean="0"/>
            <a:t>Accuracy</a:t>
          </a:r>
          <a:endParaRPr lang="ko-KR" sz="1800" b="1" i="1"/>
        </a:p>
      </dgm:t>
    </dgm:pt>
    <dgm:pt modelId="{A8C2B307-7CA6-4028-BC77-D8EA8E008E53}" type="parTrans" cxnId="{7892BA57-BF20-4AC8-8628-589D667E8B45}">
      <dgm:prSet/>
      <dgm:spPr/>
      <dgm:t>
        <a:bodyPr/>
        <a:lstStyle/>
        <a:p>
          <a:pPr latinLnBrk="1"/>
          <a:endParaRPr lang="ko-KR" altLang="en-US"/>
        </a:p>
      </dgm:t>
    </dgm:pt>
    <dgm:pt modelId="{47490B2A-559D-4852-B0B7-46D4A20A7696}" type="sibTrans" cxnId="{7892BA57-BF20-4AC8-8628-589D667E8B45}">
      <dgm:prSet/>
      <dgm:spPr/>
      <dgm:t>
        <a:bodyPr/>
        <a:lstStyle/>
        <a:p>
          <a:pPr latinLnBrk="1"/>
          <a:endParaRPr lang="ko-KR" altLang="en-US"/>
        </a:p>
      </dgm:t>
    </dgm:pt>
    <dgm:pt modelId="{C6651CB6-76CE-449B-9839-E08FB7E69193}" type="pres">
      <dgm:prSet presAssocID="{30C3BEF2-BB01-489D-AA74-3D06DD095FA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AA135D7-7D42-4C8A-81F8-91B052FB68E6}" type="pres">
      <dgm:prSet presAssocID="{82052175-5867-425A-8FC5-BE84C301511F}" presName="centerShape" presStyleLbl="node0" presStyleIdx="0" presStyleCnt="1" custScaleX="114888"/>
      <dgm:spPr/>
      <dgm:t>
        <a:bodyPr/>
        <a:lstStyle/>
        <a:p>
          <a:pPr latinLnBrk="1"/>
          <a:endParaRPr lang="ko-KR" altLang="en-US"/>
        </a:p>
      </dgm:t>
    </dgm:pt>
    <dgm:pt modelId="{9A226686-6053-43A8-B9A2-51163CD5CD4F}" type="pres">
      <dgm:prSet presAssocID="{A8C2B307-7CA6-4028-BC77-D8EA8E008E53}" presName="Name9" presStyleLbl="parChTrans1D2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34024CB2-6893-44CD-BA11-8E86FEB5443B}" type="pres">
      <dgm:prSet presAssocID="{A8C2B307-7CA6-4028-BC77-D8EA8E008E53}" presName="connTx" presStyleLbl="parChTrans1D2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F4E648B6-B7C7-46AE-AF5B-00EB52B56EDE}" type="pres">
      <dgm:prSet presAssocID="{A7F3C646-7809-4CBE-8AA7-083F1BF2C871}" presName="node" presStyleLbl="node1" presStyleIdx="0" presStyleCnt="3" custScaleX="11488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8EF04F8-9D48-420D-A247-5660D3572EA7}" type="pres">
      <dgm:prSet presAssocID="{D80C5E7E-14CB-4F6D-BC75-2B7B34F4ED05}" presName="Name9" presStyleLbl="parChTrans1D2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3DD3BBDF-07B6-4CB8-9836-3F2AC8B5C53A}" type="pres">
      <dgm:prSet presAssocID="{D80C5E7E-14CB-4F6D-BC75-2B7B34F4ED05}" presName="connTx" presStyleLbl="parChTrans1D2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1283F9C0-9ECF-44AE-988F-959AEDD70685}" type="pres">
      <dgm:prSet presAssocID="{C6EBDDE7-D8EB-49C9-895F-903E829BD3A6}" presName="node" presStyleLbl="node1" presStyleIdx="1" presStyleCnt="3" custScaleX="11488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7F25D0B-9BA0-410B-979C-E31C203CDAF9}" type="pres">
      <dgm:prSet presAssocID="{18D5C443-7CF9-4833-B173-6FB15988F8AD}" presName="Name9" presStyleLbl="parChTrans1D2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700704F4-B23E-4BC8-885D-005A262CB223}" type="pres">
      <dgm:prSet presAssocID="{18D5C443-7CF9-4833-B173-6FB15988F8AD}" presName="connTx" presStyleLbl="parChTrans1D2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8FDE0BF0-B416-4357-9E4B-BA3A3ECDF52F}" type="pres">
      <dgm:prSet presAssocID="{24FDEF42-64C9-4E0E-BD6D-F08935E83C17}" presName="node" presStyleLbl="node1" presStyleIdx="2" presStyleCnt="3" custScaleX="11488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DA365A26-12A2-4102-AF25-584F28785B18}" type="presOf" srcId="{D80C5E7E-14CB-4F6D-BC75-2B7B34F4ED05}" destId="{3DD3BBDF-07B6-4CB8-9836-3F2AC8B5C53A}" srcOrd="1" destOrd="0" presId="urn:microsoft.com/office/officeart/2005/8/layout/radial1"/>
    <dgm:cxn modelId="{DE48A367-EC1D-4960-A7D1-EC8CC8924653}" srcId="{82052175-5867-425A-8FC5-BE84C301511F}" destId="{24FDEF42-64C9-4E0E-BD6D-F08935E83C17}" srcOrd="2" destOrd="0" parTransId="{18D5C443-7CF9-4833-B173-6FB15988F8AD}" sibTransId="{34DC6B6F-C336-4E08-87FE-8B86635100DD}"/>
    <dgm:cxn modelId="{7F777285-13F6-4027-850B-0B4C5A0C43B0}" type="presOf" srcId="{A7F3C646-7809-4CBE-8AA7-083F1BF2C871}" destId="{F4E648B6-B7C7-46AE-AF5B-00EB52B56EDE}" srcOrd="0" destOrd="0" presId="urn:microsoft.com/office/officeart/2005/8/layout/radial1"/>
    <dgm:cxn modelId="{ADE504BA-69B1-457A-AD09-F626D969FEB7}" type="presOf" srcId="{A8C2B307-7CA6-4028-BC77-D8EA8E008E53}" destId="{9A226686-6053-43A8-B9A2-51163CD5CD4F}" srcOrd="0" destOrd="0" presId="urn:microsoft.com/office/officeart/2005/8/layout/radial1"/>
    <dgm:cxn modelId="{6753AAC7-42C0-47DD-A950-DE505303681F}" srcId="{30C3BEF2-BB01-489D-AA74-3D06DD095FAE}" destId="{82052175-5867-425A-8FC5-BE84C301511F}" srcOrd="0" destOrd="0" parTransId="{3D21575F-4C71-4960-88F3-242846660C3C}" sibTransId="{6C96DF16-DC6B-47D1-9F66-94AD1816413C}"/>
    <dgm:cxn modelId="{A9C76122-2E3A-46BE-BF88-AD8CE0E34E45}" type="presOf" srcId="{24FDEF42-64C9-4E0E-BD6D-F08935E83C17}" destId="{8FDE0BF0-B416-4357-9E4B-BA3A3ECDF52F}" srcOrd="0" destOrd="0" presId="urn:microsoft.com/office/officeart/2005/8/layout/radial1"/>
    <dgm:cxn modelId="{17C1B93C-B5A0-4BFF-8F66-7B4F1650F7DD}" type="presOf" srcId="{A8C2B307-7CA6-4028-BC77-D8EA8E008E53}" destId="{34024CB2-6893-44CD-BA11-8E86FEB5443B}" srcOrd="1" destOrd="0" presId="urn:microsoft.com/office/officeart/2005/8/layout/radial1"/>
    <dgm:cxn modelId="{C18BF4A3-1DD2-49DF-A700-D92670FAF130}" type="presOf" srcId="{C6EBDDE7-D8EB-49C9-895F-903E829BD3A6}" destId="{1283F9C0-9ECF-44AE-988F-959AEDD70685}" srcOrd="0" destOrd="0" presId="urn:microsoft.com/office/officeart/2005/8/layout/radial1"/>
    <dgm:cxn modelId="{9641217C-6B97-47B9-A32A-DA131F12E423}" type="presOf" srcId="{18D5C443-7CF9-4833-B173-6FB15988F8AD}" destId="{700704F4-B23E-4BC8-885D-005A262CB223}" srcOrd="1" destOrd="0" presId="urn:microsoft.com/office/officeart/2005/8/layout/radial1"/>
    <dgm:cxn modelId="{6B8355DE-8833-4304-8655-D3AE8CC62CE2}" type="presOf" srcId="{30C3BEF2-BB01-489D-AA74-3D06DD095FAE}" destId="{C6651CB6-76CE-449B-9839-E08FB7E69193}" srcOrd="0" destOrd="0" presId="urn:microsoft.com/office/officeart/2005/8/layout/radial1"/>
    <dgm:cxn modelId="{5B2DE580-406C-4538-A530-05ABFE636C1A}" type="presOf" srcId="{18D5C443-7CF9-4833-B173-6FB15988F8AD}" destId="{17F25D0B-9BA0-410B-979C-E31C203CDAF9}" srcOrd="0" destOrd="0" presId="urn:microsoft.com/office/officeart/2005/8/layout/radial1"/>
    <dgm:cxn modelId="{7892BA57-BF20-4AC8-8628-589D667E8B45}" srcId="{82052175-5867-425A-8FC5-BE84C301511F}" destId="{A7F3C646-7809-4CBE-8AA7-083F1BF2C871}" srcOrd="0" destOrd="0" parTransId="{A8C2B307-7CA6-4028-BC77-D8EA8E008E53}" sibTransId="{47490B2A-559D-4852-B0B7-46D4A20A7696}"/>
    <dgm:cxn modelId="{5510799C-B514-4A60-B00F-972D4B7C01A1}" srcId="{82052175-5867-425A-8FC5-BE84C301511F}" destId="{C6EBDDE7-D8EB-49C9-895F-903E829BD3A6}" srcOrd="1" destOrd="0" parTransId="{D80C5E7E-14CB-4F6D-BC75-2B7B34F4ED05}" sibTransId="{FEF5DF12-A181-4FDC-8C00-A10BB289F78A}"/>
    <dgm:cxn modelId="{6DA29FBB-E7D9-46CD-A333-265F135A46B7}" type="presOf" srcId="{82052175-5867-425A-8FC5-BE84C301511F}" destId="{2AA135D7-7D42-4C8A-81F8-91B052FB68E6}" srcOrd="0" destOrd="0" presId="urn:microsoft.com/office/officeart/2005/8/layout/radial1"/>
    <dgm:cxn modelId="{4A6221AF-15DB-485D-982A-A9EE6F54DC99}" type="presOf" srcId="{D80C5E7E-14CB-4F6D-BC75-2B7B34F4ED05}" destId="{F8EF04F8-9D48-420D-A247-5660D3572EA7}" srcOrd="0" destOrd="0" presId="urn:microsoft.com/office/officeart/2005/8/layout/radial1"/>
    <dgm:cxn modelId="{4306C788-31B9-4D32-9087-E6B3F01360FD}" type="presParOf" srcId="{C6651CB6-76CE-449B-9839-E08FB7E69193}" destId="{2AA135D7-7D42-4C8A-81F8-91B052FB68E6}" srcOrd="0" destOrd="0" presId="urn:microsoft.com/office/officeart/2005/8/layout/radial1"/>
    <dgm:cxn modelId="{131176A6-8141-457A-92A4-AC7909AEE60B}" type="presParOf" srcId="{C6651CB6-76CE-449B-9839-E08FB7E69193}" destId="{9A226686-6053-43A8-B9A2-51163CD5CD4F}" srcOrd="1" destOrd="0" presId="urn:microsoft.com/office/officeart/2005/8/layout/radial1"/>
    <dgm:cxn modelId="{BF368DC7-343E-4E36-BC3B-86D86BF0C758}" type="presParOf" srcId="{9A226686-6053-43A8-B9A2-51163CD5CD4F}" destId="{34024CB2-6893-44CD-BA11-8E86FEB5443B}" srcOrd="0" destOrd="0" presId="urn:microsoft.com/office/officeart/2005/8/layout/radial1"/>
    <dgm:cxn modelId="{6959F9AA-127D-4D1E-B009-44EAFA6FD830}" type="presParOf" srcId="{C6651CB6-76CE-449B-9839-E08FB7E69193}" destId="{F4E648B6-B7C7-46AE-AF5B-00EB52B56EDE}" srcOrd="2" destOrd="0" presId="urn:microsoft.com/office/officeart/2005/8/layout/radial1"/>
    <dgm:cxn modelId="{830B735B-0E53-4868-92C9-FBC06B8E42B4}" type="presParOf" srcId="{C6651CB6-76CE-449B-9839-E08FB7E69193}" destId="{F8EF04F8-9D48-420D-A247-5660D3572EA7}" srcOrd="3" destOrd="0" presId="urn:microsoft.com/office/officeart/2005/8/layout/radial1"/>
    <dgm:cxn modelId="{EE7D082A-138A-4AB2-B55A-B92B53B76434}" type="presParOf" srcId="{F8EF04F8-9D48-420D-A247-5660D3572EA7}" destId="{3DD3BBDF-07B6-4CB8-9836-3F2AC8B5C53A}" srcOrd="0" destOrd="0" presId="urn:microsoft.com/office/officeart/2005/8/layout/radial1"/>
    <dgm:cxn modelId="{CADAF7E0-6874-4C6C-9FC8-5AFD6BEF833B}" type="presParOf" srcId="{C6651CB6-76CE-449B-9839-E08FB7E69193}" destId="{1283F9C0-9ECF-44AE-988F-959AEDD70685}" srcOrd="4" destOrd="0" presId="urn:microsoft.com/office/officeart/2005/8/layout/radial1"/>
    <dgm:cxn modelId="{9CA449F5-0390-4B81-98EA-190532365F23}" type="presParOf" srcId="{C6651CB6-76CE-449B-9839-E08FB7E69193}" destId="{17F25D0B-9BA0-410B-979C-E31C203CDAF9}" srcOrd="5" destOrd="0" presId="urn:microsoft.com/office/officeart/2005/8/layout/radial1"/>
    <dgm:cxn modelId="{AFA33A07-7286-42BE-B723-8939E778065C}" type="presParOf" srcId="{17F25D0B-9BA0-410B-979C-E31C203CDAF9}" destId="{700704F4-B23E-4BC8-885D-005A262CB223}" srcOrd="0" destOrd="0" presId="urn:microsoft.com/office/officeart/2005/8/layout/radial1"/>
    <dgm:cxn modelId="{02AE4ECB-BD2B-4810-BB28-89965997DCA2}" type="presParOf" srcId="{C6651CB6-76CE-449B-9839-E08FB7E69193}" destId="{8FDE0BF0-B416-4357-9E4B-BA3A3ECDF52F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135D7-7D42-4C8A-81F8-91B052FB68E6}">
      <dsp:nvSpPr>
        <dsp:cNvPr id="0" name=""/>
        <dsp:cNvSpPr/>
      </dsp:nvSpPr>
      <dsp:spPr>
        <a:xfrm>
          <a:off x="4340354" y="2097411"/>
          <a:ext cx="1834890" cy="1597112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 smtClean="0"/>
            <a:t>Ideal </a:t>
          </a:r>
        </a:p>
        <a:p>
          <a:pPr lvl="0" algn="ctr" defTabSz="8001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 smtClean="0"/>
            <a:t>Adversarial</a:t>
          </a:r>
          <a:endParaRPr lang="ko-KR" sz="1800" b="1" i="1" kern="1200"/>
        </a:p>
      </dsp:txBody>
      <dsp:txXfrm>
        <a:off x="4609067" y="2331303"/>
        <a:ext cx="1297464" cy="1129328"/>
      </dsp:txXfrm>
    </dsp:sp>
    <dsp:sp modelId="{9A226686-6053-43A8-B9A2-51163CD5CD4F}">
      <dsp:nvSpPr>
        <dsp:cNvPr id="0" name=""/>
        <dsp:cNvSpPr/>
      </dsp:nvSpPr>
      <dsp:spPr>
        <a:xfrm rot="16200000">
          <a:off x="5016420" y="1842363"/>
          <a:ext cx="482758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482758" y="136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500" kern="1200"/>
        </a:p>
      </dsp:txBody>
      <dsp:txXfrm>
        <a:off x="5245731" y="1843963"/>
        <a:ext cx="24137" cy="24137"/>
      </dsp:txXfrm>
    </dsp:sp>
    <dsp:sp modelId="{F4E648B6-B7C7-46AE-AF5B-00EB52B56EDE}">
      <dsp:nvSpPr>
        <dsp:cNvPr id="0" name=""/>
        <dsp:cNvSpPr/>
      </dsp:nvSpPr>
      <dsp:spPr>
        <a:xfrm>
          <a:off x="4340354" y="17540"/>
          <a:ext cx="1834890" cy="1597112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 smtClean="0"/>
            <a:t>High</a:t>
          </a:r>
        </a:p>
        <a:p>
          <a:pPr lvl="0" algn="ctr" defTabSz="8001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 smtClean="0"/>
            <a:t>Accuracy</a:t>
          </a:r>
          <a:endParaRPr lang="ko-KR" sz="1800" b="1" i="1" kern="1200"/>
        </a:p>
      </dsp:txBody>
      <dsp:txXfrm>
        <a:off x="4609067" y="251432"/>
        <a:ext cx="1297464" cy="1129328"/>
      </dsp:txXfrm>
    </dsp:sp>
    <dsp:sp modelId="{F8EF04F8-9D48-420D-A247-5660D3572EA7}">
      <dsp:nvSpPr>
        <dsp:cNvPr id="0" name=""/>
        <dsp:cNvSpPr/>
      </dsp:nvSpPr>
      <dsp:spPr>
        <a:xfrm rot="1800000">
          <a:off x="6001294" y="3402266"/>
          <a:ext cx="314231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314231" y="136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500" kern="1200"/>
        </a:p>
      </dsp:txBody>
      <dsp:txXfrm>
        <a:off x="6150554" y="3408079"/>
        <a:ext cx="15711" cy="15711"/>
      </dsp:txXfrm>
    </dsp:sp>
    <dsp:sp modelId="{1283F9C0-9ECF-44AE-988F-959AEDD70685}">
      <dsp:nvSpPr>
        <dsp:cNvPr id="0" name=""/>
        <dsp:cNvSpPr/>
      </dsp:nvSpPr>
      <dsp:spPr>
        <a:xfrm>
          <a:off x="6141575" y="3137346"/>
          <a:ext cx="1834890" cy="1597112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 smtClean="0"/>
            <a:t>Physically</a:t>
          </a:r>
        </a:p>
        <a:p>
          <a:pPr lvl="0" algn="ctr" defTabSz="8001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 smtClean="0"/>
            <a:t>Robust</a:t>
          </a:r>
          <a:endParaRPr lang="ko-KR" sz="1800" b="1" i="1" kern="1200"/>
        </a:p>
      </dsp:txBody>
      <dsp:txXfrm>
        <a:off x="6410288" y="3371238"/>
        <a:ext cx="1297464" cy="1129328"/>
      </dsp:txXfrm>
    </dsp:sp>
    <dsp:sp modelId="{17F25D0B-9BA0-410B-979C-E31C203CDAF9}">
      <dsp:nvSpPr>
        <dsp:cNvPr id="0" name=""/>
        <dsp:cNvSpPr/>
      </dsp:nvSpPr>
      <dsp:spPr>
        <a:xfrm rot="9000000">
          <a:off x="4200073" y="3402266"/>
          <a:ext cx="314231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314231" y="136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500" kern="1200"/>
        </a:p>
      </dsp:txBody>
      <dsp:txXfrm rot="10800000">
        <a:off x="4349333" y="3408079"/>
        <a:ext cx="15711" cy="15711"/>
      </dsp:txXfrm>
    </dsp:sp>
    <dsp:sp modelId="{8FDE0BF0-B416-4357-9E4B-BA3A3ECDF52F}">
      <dsp:nvSpPr>
        <dsp:cNvPr id="0" name=""/>
        <dsp:cNvSpPr/>
      </dsp:nvSpPr>
      <dsp:spPr>
        <a:xfrm>
          <a:off x="2539134" y="3137346"/>
          <a:ext cx="1834890" cy="1597112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 smtClean="0"/>
            <a:t>Black-Box</a:t>
          </a:r>
          <a:endParaRPr lang="ko-KR" sz="1800" b="1" i="1" kern="1200"/>
        </a:p>
      </dsp:txBody>
      <dsp:txXfrm>
        <a:off x="2807847" y="3371238"/>
        <a:ext cx="1297464" cy="1129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0F5F1-1873-4CD4-B8D7-85F858FB8546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6B317-62AE-4401-AF18-1EDD21AE91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53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안녕하세요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Robust Physical World Attacks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논문에 대해 소개를 드릴 김용대 교수님 연구실 석사과정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조만기입니다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소개할 논문은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분야에 대한 논문인데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논문에 대한 이해를 돕기 위해서 배경이 되는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분야에 대해 먼저 간단하게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소개드리겠습니다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dirty="0" smtClean="0">
              <a:effectLst/>
            </a:endParaRPr>
          </a:p>
          <a:p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150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이런 상황을 생각해보겠습니다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 스마트폰 카메라가 찍는 사진은 어떤 분류 모델과 연결되어 있어서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사진을 찍으면 자동으로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분류기가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 사진이 무엇을 찍은 사진인지 결론을 내려주고 있습니다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제가 찍는 세미나실 배경의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에프킬라를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모델은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에프킬라가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아니라고 생각하도록 속이려고 합니다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기존의 디지털 이미지에 대한 기법들을 사용하여 배경을 포함한 모든 픽셀에 최적화된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noise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계산합니다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결과로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형태의 노이즈가 계산되었습니다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노이즈를 사진의 배경인 세미나실에 추가할 수 있을까요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제가 보기엔 거의 불가능해보이지만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설령 하더라도 정말 많은 노력을 해야 할 것 같습니다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그렇지만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일단은 공격자가 정말 많은 노력을 기울여서 노이즈를 세미나실에까지 추가했다고 가정해보겠습니다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dirty="0" smtClean="0">
              <a:effectLst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27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그런데 카메라를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찍을때의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상황은 바뀔 수 있습니다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밝기가 마음에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안들어서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불을 밝히고 사진을 찍는다면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카메라의 각도를 바꾸면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가까이서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찍고싶어지면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그때마다 최적화된 노이즈는 다르게 계산되는데 그것들을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일일히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반영하는 것은 현실적으로 불가능합니다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24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기존의 디지털 이미지 기법들에 대해 이런 현실적인 상황에 대한 대처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practicality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부족 문제를 지적하는 이야기가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여러번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나왔고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그에 대해 개선된 방식으로 이미지에 대한 공격 기법을 제시한 논문들이 나오기 시작합니다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그중 하나가 오늘 소개할 논문인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Robust Physical-World Attacks on Deep Learning Visual Classification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ko-KR" altLang="en-US" b="0" dirty="0" smtClean="0">
              <a:effectLst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76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논문은 기존에 다른 논문에서 언급하던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adversarial example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실제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환경에서는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분류기에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영향을 주기 힘들다는 주장에 대해 반박하면서 </a:t>
            </a:r>
            <a:endParaRPr lang="en-US" altLang="ko-K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도로 표지판이라는 추후 자율주행차에 사용될 여지가 있는 분류 대상에 대한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robust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공격이 가능하다고 주장하고 있습니다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ko-KR" altLang="en-US" b="0" dirty="0" smtClean="0">
              <a:effectLst/>
            </a:endParaRP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저자들은 다음의 사항들을 근거로 도로 표지판을 공격의 대상으로 설정하였습니다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dirty="0" smtClean="0">
              <a:effectLst/>
            </a:endParaRPr>
          </a:p>
          <a:p>
            <a:pPr rtl="0" fontAlgn="base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첫째로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도로 표지판은 형태가 굉장히 간단하기 때문에 여기에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위화감 없이 추가하는 것은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challenging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일이다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.’</a:t>
            </a:r>
          </a:p>
          <a:p>
            <a:pPr rtl="0" fontAlgn="base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둘째로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도로 표지판은 그것을 관찰하게 되는 카메라가 다양한 각도와 거리에서 접근하기 때문에 그러한 상황에서 노이즈를 통제하기 쉽지 않다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셋째로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도로 표지판은 교통 안전에서 중요한 역할을 한다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endParaRPr lang="en-US" altLang="ko-K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결국 도로 표지판에 대한 공격이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challenging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주 원인은 공격과 각도가 다양하게 변할 때 지속적으로 모델을 속일 수 있는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생성이 힘들기 때문입니다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ko-KR" altLang="en-US" b="0" dirty="0" smtClean="0">
              <a:effectLst/>
            </a:endParaRPr>
          </a:p>
          <a:p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en-US" altLang="ko-K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넷째로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공격자가 차량 전체의 시스템을 통제하는 것 보다는 차량이 의존하는 어떤 안전 운행에 대한 판단을 공격하는 것이 더 합리적인 공격 모델이다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655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논문의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먼저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RP2(Robust Physical Perturbation)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알고리즘을 사용하여 여러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다이나믹한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환경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거리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각도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대해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robust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sample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생성에 성공하였다는 것입니다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endParaRPr lang="en-US" altLang="ko-K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Physical adversarial perturbation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정형화된 평가 방법이 없는데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real world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공격 시나리오가 얼마나 효과적인지에 대해 평가할 수 있는 방법을 제시하였습니다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.(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랩테스트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필드테스트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rtl="0" fontAlgn="base"/>
            <a:endParaRPr lang="en-US" altLang="ko-K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평가 단계에서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LISA_CNN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GTSRB-CNN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두 표준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분류기에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대해 저자들이 제시한 공격이 효과적임을 보여주었고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rtl="0" fontAlgn="base"/>
            <a:endParaRPr lang="en-US" altLang="ko-K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제시한 공격이 표지판에만 국한되지 않고 일반적인 경우에도 강력하다는 것을 보여주기 위해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미리 훈련된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인셉션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-v3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분류기가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스티커 하나를 붙여서 전자레인지를 ‘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전화기’로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인식하는 것을 보였습니다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110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공격의 전체적인 파이프라인입니다</a:t>
            </a:r>
            <a:r>
              <a:rPr lang="en-US" altLang="ko-KR" smtClean="0"/>
              <a:t>. </a:t>
            </a:r>
            <a:r>
              <a:rPr lang="ko-KR" altLang="en-US" smtClean="0"/>
              <a:t>인풋을 정하여 모델에 입력하면</a:t>
            </a:r>
            <a:r>
              <a:rPr lang="en-US" altLang="ko-KR" smtClean="0"/>
              <a:t>, </a:t>
            </a:r>
            <a:r>
              <a:rPr lang="ko-KR" altLang="en-US" smtClean="0"/>
              <a:t>모델은 각도</a:t>
            </a:r>
            <a:r>
              <a:rPr lang="en-US" altLang="ko-KR" smtClean="0"/>
              <a:t>, </a:t>
            </a:r>
            <a:r>
              <a:rPr lang="ko-KR" altLang="en-US" smtClean="0"/>
              <a:t>거리</a:t>
            </a:r>
            <a:r>
              <a:rPr lang="en-US" altLang="ko-KR" smtClean="0"/>
              <a:t>, </a:t>
            </a:r>
            <a:r>
              <a:rPr lang="ko-KR" altLang="en-US" smtClean="0"/>
              <a:t>밝기를 고려하면서 동시에 </a:t>
            </a:r>
            <a:r>
              <a:rPr lang="en-US" altLang="ko-KR" smtClean="0"/>
              <a:t>mask matrix</a:t>
            </a:r>
            <a:r>
              <a:rPr lang="ko-KR" altLang="en-US" smtClean="0"/>
              <a:t>로 공격을 가할 범위를 정합니다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그렇게 생성된 공격 샘플을 </a:t>
            </a:r>
            <a:r>
              <a:rPr lang="en-US" altLang="ko-KR" smtClean="0"/>
              <a:t>stationar</a:t>
            </a:r>
            <a:r>
              <a:rPr lang="ko-KR" altLang="en-US" smtClean="0"/>
              <a:t>한 환경과 </a:t>
            </a:r>
            <a:r>
              <a:rPr lang="en-US" altLang="ko-KR" smtClean="0"/>
              <a:t>drive by testing</a:t>
            </a:r>
            <a:r>
              <a:rPr lang="ko-KR" altLang="en-US" smtClean="0"/>
              <a:t>을 거쳐 정확도를 확인합니다</a:t>
            </a:r>
            <a:r>
              <a:rPr lang="en-US" altLang="ko-KR" smtClean="0"/>
              <a:t>.</a:t>
            </a:r>
          </a:p>
          <a:p>
            <a:endParaRPr lang="en-US" altLang="ko-KR" smtClean="0"/>
          </a:p>
          <a:p>
            <a:r>
              <a:rPr lang="ko-KR" altLang="en-US" smtClean="0"/>
              <a:t>그 결과</a:t>
            </a:r>
            <a:r>
              <a:rPr lang="en-US" altLang="ko-KR" smtClean="0"/>
              <a:t>, </a:t>
            </a:r>
            <a:r>
              <a:rPr lang="ko-KR" altLang="en-US" smtClean="0"/>
              <a:t>타겟으로 한 모델에 넣으면 사람에게는 </a:t>
            </a:r>
            <a:r>
              <a:rPr lang="en-US" altLang="ko-KR" smtClean="0"/>
              <a:t>stop sign</a:t>
            </a:r>
            <a:r>
              <a:rPr lang="ko-KR" altLang="en-US" smtClean="0"/>
              <a:t>으로 보이지만</a:t>
            </a:r>
            <a:r>
              <a:rPr lang="en-US" altLang="ko-KR" smtClean="0"/>
              <a:t>, </a:t>
            </a:r>
            <a:r>
              <a:rPr lang="ko-KR" altLang="en-US" smtClean="0"/>
              <a:t>인식 모델은 </a:t>
            </a:r>
            <a:r>
              <a:rPr lang="en-US" altLang="ko-KR" smtClean="0"/>
              <a:t>speed limit 45</a:t>
            </a:r>
            <a:r>
              <a:rPr lang="ko-KR" altLang="en-US" smtClean="0"/>
              <a:t>로 인식하게 됩니다</a:t>
            </a:r>
            <a:r>
              <a:rPr lang="en-US" altLang="ko-KR" smtClean="0"/>
              <a:t>.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229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이 공격의 알고리즘에 대해 알아보겠습니다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dirty="0" smtClean="0">
              <a:effectLst/>
            </a:endParaRPr>
          </a:p>
          <a:p>
            <a:pPr rtl="0"/>
            <a:r>
              <a:rPr lang="ko-KR" altLang="en-US" b="0" dirty="0" smtClean="0">
                <a:effectLst/>
              </a:rPr>
              <a:t/>
            </a:r>
            <a:br>
              <a:rPr lang="ko-KR" altLang="en-US" b="0" dirty="0" smtClean="0">
                <a:effectLst/>
              </a:rPr>
            </a:b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우선 기반으로 사용하는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 function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다음과 같습니다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Untargeted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어택은 어떤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더해서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authentic label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변형된 인풋의 크로스 엔트로피값을 키우면서 동시에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크기를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minimize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그러한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찾는 식을 만족시키는 답을 찾는 문제를 풀어야 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비슷하게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targeted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어택에 대해서는 어떤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더해서 타겟으로 하는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label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변형된 인풋의 크로스 엔트로피 값을 낮추면서 동시에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크기도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minimize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그러한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찾는 식을 만족시키는 답을 찾는 문제를 풀어야 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형태의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 function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대부분의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논문에서 이미 기용하고 있는 기본적인 형태로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상태로는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 adversarial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해결할 수 없습니다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그래서 추가적인 아이디어 세가지를 더해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 function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변형할 것입니다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dirty="0" smtClean="0">
              <a:effectLst/>
            </a:endParaRPr>
          </a:p>
          <a:p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374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첫번째로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환경에서 일어날 수 있는 여러가지 변수들을 고려하는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제가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앞서서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에프킬라로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예시를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들었던것처럼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physical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환경에서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고려해야 하는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변수 세가지는 거리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각도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밝기입니다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저자는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변수들을 고려하기 위하여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인풋에 대한 크로스 엔트로피를 계산할 때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해당 인풋에 대해 다양한 거리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각도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밝기 환경에서의 크로스 엔트로피를 모두 더하고 나눈 평균값으로 하였습니다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거리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각도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밝기가 바뀌었을 때의 인풋 값은 적절한 변환 과정을 통해 계산해낼 수 있기 때문에 가능합니다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이와같은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과정을 거치면 결론적으로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Untargeted, targeted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경우에 대한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 function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크로스 엔트로피 항이 다양한 환경에서의 크로스 엔트로피 값들에 대한 평균 값으로 대체됩니다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dirty="0" smtClean="0">
              <a:effectLst/>
            </a:endParaRPr>
          </a:p>
          <a:p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257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두번째 아이디어는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mask matrix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사용하여 인풋의 특정 부분만을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modify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에프킬라의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경우와 비슷합니다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현실적으로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공격자가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modify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할 수 있는 영역을 고려하려는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에프킬라의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경우에는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에프킬라의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표면에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modify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할 수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있을것이고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논문 같은 경우에는 표지판에만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modify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할 수 있습니다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영역에만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이고 나머지는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mask matrix </a:t>
            </a:r>
            <a:r>
              <a:rPr lang="en-US" altLang="ko-K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Mx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곱해줌으로써 그러한 부분에 대한 아이디어를 반영한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 function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만들 수 있습니다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086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 아이디어는 프린트 가능한 색의 여부를 고려하는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들어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objective function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으로부터 도출한 최적의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계산하고 나니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연파랑청녹색이라는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이상한 색이 되었습니다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이걸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공격에 사용하려면 해당 색을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프린트할수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있어야 하는데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이상한 색은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프린트할수가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없다면 무의미한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계산이 되는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해결하기 위해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NPS (Non-printability score)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항을 추가합니다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NPS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값은 만일 계산한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색이 프린트 가능한 색이라면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되고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그렇지 않다면 매우 큰 값으로 계산됩니다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NPS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항이 추가된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 function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minimize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하기 위해서는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프린트 가능한 색의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고려할 수밖에 없게 됩니다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904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먼저 </a:t>
            </a:r>
            <a:r>
              <a:rPr lang="en-US" altLang="ko-KR" dirty="0" smtClean="0"/>
              <a:t>Adversarial Example</a:t>
            </a:r>
            <a:r>
              <a:rPr lang="ko-KR" altLang="en-US" dirty="0" smtClean="0"/>
              <a:t>이란 무엇일까요</a:t>
            </a:r>
            <a:r>
              <a:rPr lang="en-US" altLang="ko-KR" dirty="0" smtClean="0"/>
              <a:t>?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 인터넷에서 가져온 귀여운 고양이 사진이 하나 있습니다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사람이 보기에 당연히 귀여운 고양이로 보이고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동물 사진에 대해 충분한 학습을 거친 분류 모델도 이것을 고양이라고 판단을 합니다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dirty="0" smtClean="0">
              <a:effectLst/>
            </a:endParaRPr>
          </a:p>
          <a:p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9292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GTSRB-CNN, that is trained on the German Traffic Sign Recognition Benchmark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LISA-CNN uses LISA, a U.S. traffic sign dataset containing 47 different road signs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설명한 알고리즘을 사용해 공격 샘플을 생성할 수 있게 되었습니다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저자는 알고리즘의 평가를 위해 두가지 모델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LISA-CNN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GTSRB-CNN</a:t>
            </a:r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사용하였습니다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LISA-CNN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U.S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교통 표지판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데이터셋인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 dataset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사용해 훈련된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CNN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모델이고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GTSRB-CNN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독일의 교통 표지판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데이터셋인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GTSRB dataset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이용해 훈련된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CNN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모델입니다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표는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 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</a:t>
            </a:r>
            <a:r>
              <a:rPr lang="en-US" altLang="ko-KR" sz="1200" b="0" i="0" u="none" strike="noStrike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u="none" strike="noStrike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환경에서의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실험 결과를 간단하게 요약한 것입니다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공격의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종류는 두가지인데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첫째는 변형된 포스터 전체를 인쇄하여 붙이는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subtle-poster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공격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두번째는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그래피티를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하듯이 표지판 전체가 아니라 일정 구역에 스티커를 붙여 표지판을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modify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하는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camouflage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어택입니다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altLang="ko-K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ko-KR" altLang="en-US" b="0" dirty="0" smtClean="0">
              <a:effectLst/>
            </a:endParaRP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세줄에는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모델이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쓰여잇지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않고 뒤에 두개만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LISA, GTRSB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명시되어 있어서 헷갈리실 수 있지만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그냥 마지막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한줄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빼고는 전부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LISA-CNN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대해 한 실험입니다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dirty="0" smtClean="0">
              <a:effectLst/>
            </a:endParaRPr>
          </a:p>
          <a:p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611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이것은 논문의 저자가 소개한 </a:t>
            </a:r>
            <a:r>
              <a:rPr lang="en-US" altLang="ko-KR" dirty="0" smtClean="0"/>
              <a:t>filed test </a:t>
            </a:r>
            <a:r>
              <a:rPr lang="ko-KR" altLang="en-US" dirty="0" smtClean="0"/>
              <a:t>데모 영상입니다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왼쪽의 </a:t>
            </a:r>
            <a:r>
              <a:rPr lang="ko-KR" altLang="en-US" dirty="0" err="1" smtClean="0"/>
              <a:t>스탑</a:t>
            </a:r>
            <a:r>
              <a:rPr lang="ko-KR" altLang="en-US" dirty="0" smtClean="0"/>
              <a:t> 사인이 공격이 가해진 변형된 사인이고 오른쪽 </a:t>
            </a:r>
            <a:r>
              <a:rPr lang="ko-KR" altLang="en-US" dirty="0" err="1" smtClean="0"/>
              <a:t>스탑</a:t>
            </a:r>
            <a:r>
              <a:rPr lang="ko-KR" altLang="en-US" dirty="0" smtClean="0"/>
              <a:t> 사인이 원본입니다</a:t>
            </a:r>
            <a:r>
              <a:rPr lang="en-US" altLang="ko-KR" dirty="0" smtClean="0"/>
              <a:t>.</a:t>
            </a:r>
          </a:p>
          <a:p>
            <a:r>
              <a:rPr lang="ko-KR" altLang="en-US" smtClean="0"/>
              <a:t>스쳐지나갈때는 잘 안보이지만</a:t>
            </a:r>
            <a:r>
              <a:rPr lang="en-US" altLang="ko-KR" smtClean="0"/>
              <a:t>, </a:t>
            </a:r>
            <a:r>
              <a:rPr lang="ko-KR" altLang="en-US" smtClean="0"/>
              <a:t>이렇게 정지화면으로 놓고 보면 왼쪽 </a:t>
            </a:r>
            <a:r>
              <a:rPr lang="en-US" altLang="ko-KR" smtClean="0"/>
              <a:t>STOP</a:t>
            </a:r>
            <a:r>
              <a:rPr lang="ko-KR" altLang="en-US" smtClean="0"/>
              <a:t>사인은 오른쪽에 비해 변형이 가해진 것을 확인할 수 있습니다</a:t>
            </a:r>
            <a:r>
              <a:rPr lang="en-US" altLang="ko-KR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620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mtClean="0"/>
              <a:t>이 직접 차를 운전하는 테스트의 경우에는 차에 스마트폰 카메라를 달아서 영상을 촬영하고</a:t>
            </a:r>
            <a:r>
              <a:rPr lang="en-US" altLang="ko-KR" smtClean="0"/>
              <a:t>, </a:t>
            </a:r>
            <a:r>
              <a:rPr lang="ko-KR" altLang="en-US" smtClean="0"/>
              <a:t>영상에서 초당 </a:t>
            </a:r>
            <a:r>
              <a:rPr lang="en-US" altLang="ko-KR" smtClean="0"/>
              <a:t>10 </a:t>
            </a:r>
            <a:r>
              <a:rPr lang="ko-KR" altLang="en-US" smtClean="0"/>
              <a:t>프레임씩 잘라 각각 모델에 확인하는 방식으로 진행하였습니다</a:t>
            </a:r>
            <a:r>
              <a:rPr lang="en-US" altLang="ko-KR" smtClean="0"/>
              <a:t>.</a:t>
            </a:r>
          </a:p>
          <a:p>
            <a:r>
              <a:rPr lang="en-US" altLang="ko-KR" smtClean="0"/>
              <a:t>Subtle poster</a:t>
            </a:r>
            <a:r>
              <a:rPr lang="ko-KR" altLang="en-US" smtClean="0"/>
              <a:t>는 </a:t>
            </a:r>
            <a:r>
              <a:rPr lang="en-US" altLang="ko-KR" smtClean="0"/>
              <a:t>100</a:t>
            </a:r>
            <a:r>
              <a:rPr lang="ko-KR" altLang="en-US" smtClean="0"/>
              <a:t>프로</a:t>
            </a:r>
            <a:r>
              <a:rPr lang="en-US" altLang="ko-KR" smtClean="0"/>
              <a:t>, camouflage abstract art </a:t>
            </a:r>
            <a:r>
              <a:rPr lang="ko-KR" altLang="en-US" smtClean="0"/>
              <a:t>방식은 </a:t>
            </a:r>
            <a:r>
              <a:rPr lang="en-US" altLang="ko-KR" smtClean="0"/>
              <a:t>84.8% </a:t>
            </a:r>
            <a:r>
              <a:rPr lang="ko-KR" altLang="en-US" smtClean="0"/>
              <a:t>로 </a:t>
            </a:r>
            <a:r>
              <a:rPr lang="en-US" altLang="ko-KR" smtClean="0"/>
              <a:t>stop sign</a:t>
            </a:r>
            <a:r>
              <a:rPr lang="ko-KR" altLang="en-US" smtClean="0"/>
              <a:t>을 </a:t>
            </a:r>
            <a:r>
              <a:rPr lang="en-US" altLang="ko-KR" smtClean="0"/>
              <a:t>speed limit 45</a:t>
            </a:r>
            <a:r>
              <a:rPr lang="ko-KR" altLang="en-US" smtClean="0"/>
              <a:t>로 속일 수 있었습니다</a:t>
            </a:r>
            <a:r>
              <a:rPr lang="en-US" altLang="ko-KR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3044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sz="1200" smtClean="0"/>
              <a:t>To show generality, sticker attack on Inception-v3 model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1200" smtClean="0"/>
              <a:t>Microwave as phone, Coffee mug as cash machine</a:t>
            </a:r>
          </a:p>
          <a:p>
            <a:r>
              <a:rPr lang="ko-KR" altLang="en-US" smtClean="0"/>
              <a:t>저자는 자신들의 알고리즘 </a:t>
            </a:r>
            <a:r>
              <a:rPr lang="en-US" altLang="ko-KR" smtClean="0"/>
              <a:t>RP2</a:t>
            </a:r>
            <a:r>
              <a:rPr lang="ko-KR" altLang="en-US" smtClean="0"/>
              <a:t>가 저 </a:t>
            </a:r>
            <a:r>
              <a:rPr lang="en-US" altLang="ko-KR" smtClean="0"/>
              <a:t>LISA CNN, GTSRB CNN </a:t>
            </a:r>
            <a:r>
              <a:rPr lang="ko-KR" altLang="en-US" smtClean="0"/>
              <a:t>두가지에만 국한된 것이 아니라</a:t>
            </a:r>
            <a:r>
              <a:rPr lang="en-US" altLang="ko-KR" smtClean="0"/>
              <a:t>, </a:t>
            </a:r>
            <a:r>
              <a:rPr lang="ko-KR" altLang="en-US" smtClean="0"/>
              <a:t>일반성을 갖춘 공격 기법이라는 것을 증명하기 위하여 인셉션 </a:t>
            </a:r>
            <a:r>
              <a:rPr lang="en-US" altLang="ko-KR" smtClean="0"/>
              <a:t>v3</a:t>
            </a:r>
            <a:r>
              <a:rPr lang="ko-KR" altLang="en-US" baseline="0" smtClean="0"/>
              <a:t> 모델에 대해서도 공격을 진행하였습니다</a:t>
            </a:r>
            <a:r>
              <a:rPr lang="en-US" altLang="ko-KR" baseline="0" smtClean="0"/>
              <a:t>.</a:t>
            </a:r>
          </a:p>
          <a:p>
            <a:r>
              <a:rPr lang="ko-KR" altLang="en-US" smtClean="0"/>
              <a:t>먼저 전자레인지를 핸드폰으로 인식시키는 공격인데</a:t>
            </a:r>
            <a:r>
              <a:rPr lang="en-US" altLang="ko-KR" smtClean="0"/>
              <a:t>, </a:t>
            </a:r>
            <a:r>
              <a:rPr lang="ko-KR" altLang="en-US" smtClean="0"/>
              <a:t>표에 나와있듯이 </a:t>
            </a:r>
            <a:r>
              <a:rPr lang="en-US" altLang="ko-KR" smtClean="0"/>
              <a:t>confidence</a:t>
            </a:r>
            <a:r>
              <a:rPr lang="ko-KR" altLang="en-US" smtClean="0"/>
              <a:t>는 거리가 멀어짐에 따라 낮아지지만 공격 성공률은 </a:t>
            </a:r>
            <a:r>
              <a:rPr lang="en-US" altLang="ko-KR" smtClean="0"/>
              <a:t>90%, </a:t>
            </a:r>
            <a:r>
              <a:rPr lang="ko-KR" altLang="en-US" smtClean="0"/>
              <a:t>굉장히 높습니다</a:t>
            </a:r>
            <a:r>
              <a:rPr lang="en-US" altLang="ko-KR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8443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/>
              <a:t>90%, 71.4%</a:t>
            </a:r>
          </a:p>
          <a:p>
            <a:r>
              <a:rPr lang="ko-KR" altLang="en-US" smtClean="0"/>
              <a:t>두번째로 커피 머그를 캐시 머신으로 속이는 공격을 하였는데</a:t>
            </a:r>
            <a:r>
              <a:rPr lang="en-US" altLang="ko-KR" smtClean="0"/>
              <a:t>, </a:t>
            </a:r>
            <a:r>
              <a:rPr lang="ko-KR" altLang="en-US" smtClean="0"/>
              <a:t>이것 또한 거리가 멀어짐에 따라 공격 정확도가 내려가는게 보이지만</a:t>
            </a:r>
            <a:r>
              <a:rPr lang="en-US" altLang="ko-KR" smtClean="0"/>
              <a:t>, </a:t>
            </a:r>
            <a:r>
              <a:rPr lang="ko-KR" altLang="en-US" smtClean="0"/>
              <a:t>전체 공격 성공률은 </a:t>
            </a:r>
            <a:r>
              <a:rPr lang="en-US" altLang="ko-KR" smtClean="0"/>
              <a:t>71.4</a:t>
            </a:r>
            <a:r>
              <a:rPr lang="ko-KR" altLang="en-US" smtClean="0"/>
              <a:t>프로로 높습니다</a:t>
            </a:r>
            <a:r>
              <a:rPr lang="en-US" altLang="ko-KR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9481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mtClean="0"/>
              <a:t>정리하면</a:t>
            </a:r>
            <a:r>
              <a:rPr lang="en-US" altLang="ko-KR" smtClean="0"/>
              <a:t>, </a:t>
            </a:r>
            <a:r>
              <a:rPr lang="ko-KR" altLang="en-US" smtClean="0"/>
              <a:t>이 논문에서는 피지컬리 로버스트한 </a:t>
            </a:r>
            <a:r>
              <a:rPr lang="en-US" altLang="ko-KR" smtClean="0"/>
              <a:t>RP2 </a:t>
            </a:r>
            <a:r>
              <a:rPr lang="ko-KR" altLang="en-US" smtClean="0"/>
              <a:t>알고리즘을 제시하였습니다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이 알고리즘은 현실에서 일어날 수 있는 거리</a:t>
            </a:r>
            <a:r>
              <a:rPr lang="en-US" altLang="ko-KR" smtClean="0"/>
              <a:t>, </a:t>
            </a:r>
            <a:r>
              <a:rPr lang="ko-KR" altLang="en-US" smtClean="0"/>
              <a:t>각도</a:t>
            </a:r>
            <a:r>
              <a:rPr lang="en-US" altLang="ko-KR" smtClean="0"/>
              <a:t>, </a:t>
            </a:r>
            <a:r>
              <a:rPr lang="ko-KR" altLang="en-US" smtClean="0"/>
              <a:t>밝기의 변수를 고려하며</a:t>
            </a:r>
            <a:r>
              <a:rPr lang="en-US" altLang="ko-KR" smtClean="0"/>
              <a:t>, </a:t>
            </a:r>
            <a:r>
              <a:rPr lang="ko-KR" altLang="en-US" smtClean="0"/>
              <a:t>동시에 공격자가 현실적으로 변형할 수 있는 영역또한 </a:t>
            </a:r>
            <a:r>
              <a:rPr lang="en-US" altLang="ko-KR" smtClean="0"/>
              <a:t>mask matrix</a:t>
            </a:r>
            <a:r>
              <a:rPr lang="ko-KR" altLang="en-US" smtClean="0"/>
              <a:t>로 고려하는 알고리즘 입니다</a:t>
            </a:r>
            <a:r>
              <a:rPr lang="en-US" altLang="ko-KR" smtClean="0"/>
              <a:t>.</a:t>
            </a:r>
          </a:p>
          <a:p>
            <a:endParaRPr lang="en-US" altLang="ko-KR" smtClean="0"/>
          </a:p>
          <a:p>
            <a:r>
              <a:rPr lang="ko-KR" altLang="en-US" smtClean="0"/>
              <a:t>저자는 이 알고리즘을 평가하기 위하여 </a:t>
            </a:r>
            <a:r>
              <a:rPr lang="en-US" altLang="ko-KR" smtClean="0"/>
              <a:t>LISA</a:t>
            </a:r>
            <a:r>
              <a:rPr lang="ko-KR" altLang="en-US" smtClean="0"/>
              <a:t>와 </a:t>
            </a:r>
            <a:r>
              <a:rPr lang="en-US" altLang="ko-KR" smtClean="0"/>
              <a:t>GTSRB</a:t>
            </a:r>
            <a:r>
              <a:rPr lang="ko-KR" altLang="en-US" smtClean="0"/>
              <a:t>로 훈련된 </a:t>
            </a:r>
            <a:r>
              <a:rPr lang="en-US" altLang="ko-KR" smtClean="0"/>
              <a:t>CNN</a:t>
            </a:r>
            <a:r>
              <a:rPr lang="ko-KR" altLang="en-US" smtClean="0"/>
              <a:t>을 공격하여 높은 성공률을 보여주었고</a:t>
            </a:r>
            <a:r>
              <a:rPr lang="en-US" altLang="ko-KR" smtClean="0"/>
              <a:t>,</a:t>
            </a:r>
          </a:p>
          <a:p>
            <a:r>
              <a:rPr lang="ko-KR" altLang="en-US" smtClean="0"/>
              <a:t>알고리즘의 일반성을 증명하기 위하여 인셉션 </a:t>
            </a:r>
            <a:r>
              <a:rPr lang="en-US" altLang="ko-KR" smtClean="0"/>
              <a:t>V3 </a:t>
            </a:r>
            <a:r>
              <a:rPr lang="ko-KR" altLang="en-US" smtClean="0"/>
              <a:t>모델 또한 공격하였습니다</a:t>
            </a:r>
            <a:r>
              <a:rPr lang="en-US" altLang="ko-KR" smtClean="0"/>
              <a:t>.</a:t>
            </a:r>
            <a:r>
              <a:rPr lang="ko-KR" altLang="en-US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2496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mtClean="0"/>
              <a:t>이상적인 </a:t>
            </a:r>
            <a:r>
              <a:rPr lang="en-US" altLang="ko-KR" smtClean="0"/>
              <a:t>adversarial example</a:t>
            </a:r>
            <a:r>
              <a:rPr lang="ko-KR" altLang="en-US" smtClean="0"/>
              <a:t>은 다음의 세가지 조건을 만족시켜야 합니다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공격의 성공률이 높아야 하며</a:t>
            </a:r>
            <a:r>
              <a:rPr lang="en-US" altLang="ko-KR" smtClean="0"/>
              <a:t>, </a:t>
            </a:r>
            <a:r>
              <a:rPr lang="ko-KR" altLang="en-US" smtClean="0"/>
              <a:t>블랙 박스에 대해서 공격이 가능해야 하고</a:t>
            </a:r>
            <a:endParaRPr lang="en-US" altLang="ko-KR" smtClean="0"/>
          </a:p>
          <a:p>
            <a:r>
              <a:rPr lang="en-US" altLang="ko-KR" smtClean="0"/>
              <a:t>Physically robust </a:t>
            </a:r>
            <a:r>
              <a:rPr lang="ko-KR" altLang="en-US" smtClean="0"/>
              <a:t>해야합니다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이 논문은 </a:t>
            </a:r>
            <a:r>
              <a:rPr lang="en-US" altLang="ko-KR" smtClean="0"/>
              <a:t>physically robust</a:t>
            </a:r>
            <a:r>
              <a:rPr lang="ko-KR" altLang="en-US" smtClean="0"/>
              <a:t>이고 높은 정확도를 갖는 알고리즘을 제시하였지만</a:t>
            </a:r>
            <a:r>
              <a:rPr lang="en-US" altLang="ko-KR" smtClean="0"/>
              <a:t>, black box</a:t>
            </a:r>
            <a:r>
              <a:rPr lang="ko-KR" altLang="en-US" smtClean="0"/>
              <a:t>를 극복하지는 못했습니다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그리고 아직까지 이 세가지 조건을 모두 만족시키는 논문은 제가 알기로는 나오지 않았습니다</a:t>
            </a:r>
            <a:r>
              <a:rPr lang="en-US" altLang="ko-KR" smtClean="0"/>
              <a:t>. Black box</a:t>
            </a:r>
            <a:r>
              <a:rPr lang="ko-KR" altLang="en-US" smtClean="0"/>
              <a:t>를 극복하는것이 너무나도 어려운 조건이기 때문입니다</a:t>
            </a:r>
            <a:r>
              <a:rPr lang="en-US" altLang="ko-KR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2053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mtClean="0"/>
              <a:t>블랙박스를 어떻게 공격해야 할까요</a:t>
            </a:r>
            <a:r>
              <a:rPr lang="en-US" altLang="ko-KR" smtClean="0"/>
              <a:t>? </a:t>
            </a:r>
            <a:r>
              <a:rPr lang="ko-KR" altLang="en-US" smtClean="0"/>
              <a:t>일반적으로 알려진 방법은 다음의 두 가지입니다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첫번째는</a:t>
            </a:r>
            <a:r>
              <a:rPr lang="en-US" altLang="ko-KR" smtClean="0"/>
              <a:t>, </a:t>
            </a:r>
            <a:r>
              <a:rPr lang="ko-KR" altLang="en-US" smtClean="0"/>
              <a:t>대상 블랙 박스와 굉장히 유사한 역할을 하는 화이트박스 모델을 이용해 공격 샘플을 만들어 블랙 박스에 사용하는 경우입니다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두번째는 </a:t>
            </a:r>
            <a:r>
              <a:rPr lang="en-US" altLang="ko-KR" smtClean="0"/>
              <a:t>transfer learning</a:t>
            </a:r>
            <a:r>
              <a:rPr lang="ko-KR" altLang="en-US" smtClean="0"/>
              <a:t>을 이용해 복제 모델을 만들고 그것으로부터 공격 샘플을 만드는 것인데</a:t>
            </a:r>
            <a:r>
              <a:rPr lang="en-US" altLang="ko-KR" smtClean="0"/>
              <a:t>,</a:t>
            </a:r>
          </a:p>
          <a:p>
            <a:r>
              <a:rPr lang="en-US" altLang="ko-KR" smtClean="0"/>
              <a:t>Transfer learning</a:t>
            </a:r>
            <a:r>
              <a:rPr lang="ko-KR" altLang="en-US" smtClean="0"/>
              <a:t>이란 공격 대상인 블랙 박스 모델에 충분한 양의 </a:t>
            </a:r>
            <a:r>
              <a:rPr lang="en-US" altLang="ko-KR" smtClean="0"/>
              <a:t>query</a:t>
            </a:r>
            <a:r>
              <a:rPr lang="ko-KR" altLang="en-US" smtClean="0"/>
              <a:t>를 보내고 그로부터 데이터를 가져와 새로운 모델의 훈련에 사용하는 것입니다</a:t>
            </a:r>
            <a:r>
              <a:rPr lang="en-US" altLang="ko-KR" smtClean="0"/>
              <a:t>.</a:t>
            </a:r>
          </a:p>
          <a:p>
            <a:r>
              <a:rPr lang="ko-KR" altLang="en-US" smtClean="0"/>
              <a:t>아무리 대상이 블랙 박스여도</a:t>
            </a:r>
            <a:r>
              <a:rPr lang="en-US" altLang="ko-KR" smtClean="0"/>
              <a:t>, </a:t>
            </a:r>
            <a:r>
              <a:rPr lang="ko-KR" altLang="en-US" smtClean="0"/>
              <a:t>이론적으로 가능한 모든 인풋에 대한 아웃풋의 데이터셋을 얻어낼 수 있다면</a:t>
            </a:r>
            <a:r>
              <a:rPr lang="en-US" altLang="ko-KR" smtClean="0"/>
              <a:t>,</a:t>
            </a:r>
          </a:p>
          <a:p>
            <a:r>
              <a:rPr lang="ko-KR" altLang="en-US" smtClean="0"/>
              <a:t>그것을 통해 훈련된 새로운 모델은 화이트박스임에도</a:t>
            </a:r>
            <a:r>
              <a:rPr lang="ko-KR" altLang="en-US" baseline="0" smtClean="0"/>
              <a:t> 타겟 블랙박스와 같은 역할을 해야 합니다</a:t>
            </a:r>
            <a:r>
              <a:rPr lang="en-US" altLang="ko-KR" baseline="0" smtClean="0"/>
              <a:t>.</a:t>
            </a:r>
          </a:p>
          <a:p>
            <a:r>
              <a:rPr lang="ko-KR" altLang="en-US" baseline="0" smtClean="0"/>
              <a:t>그렇게 훈련된 복제 모델을 사용해 만들어낸 공격은 물론 공격 대상인 블랙 박스 모델에도 충분히 강력한 공격이 됩니다</a:t>
            </a:r>
            <a:r>
              <a:rPr lang="en-US" altLang="ko-KR" baseline="0" smtClean="0"/>
              <a:t>.</a:t>
            </a:r>
          </a:p>
          <a:p>
            <a:endParaRPr lang="en-US" altLang="ko-KR" baseline="0" smtClean="0"/>
          </a:p>
          <a:p>
            <a:r>
              <a:rPr lang="ko-KR" altLang="en-US" baseline="0" smtClean="0"/>
              <a:t>이렇게 두가지의 방법이 알려져 있는데도</a:t>
            </a:r>
            <a:r>
              <a:rPr lang="en-US" altLang="ko-KR" baseline="0" smtClean="0"/>
              <a:t>, </a:t>
            </a:r>
            <a:r>
              <a:rPr lang="ko-KR" altLang="en-US" baseline="0" smtClean="0"/>
              <a:t>이미지에 대해 모든 문제를 극복한 공격 기법이 제시되지 않고 있습니다</a:t>
            </a:r>
            <a:r>
              <a:rPr lang="en-US" altLang="ko-KR" baseline="0" smtClean="0"/>
              <a:t>.</a:t>
            </a:r>
          </a:p>
          <a:p>
            <a:r>
              <a:rPr lang="ko-KR" altLang="en-US" baseline="0" smtClean="0"/>
              <a:t>그 이유는 사람마다 다르게 생각하겠지만</a:t>
            </a:r>
            <a:r>
              <a:rPr lang="en-US" altLang="ko-KR" baseline="0" smtClean="0"/>
              <a:t>, </a:t>
            </a:r>
            <a:r>
              <a:rPr lang="ko-KR" altLang="en-US" baseline="0" smtClean="0"/>
              <a:t>저는 단순하게 이미지 분류가 중요한 상황에 쓰이는 경우가 아직 적기 때문이라고 생각합니다</a:t>
            </a:r>
            <a:r>
              <a:rPr lang="en-US" altLang="ko-KR" baseline="0" smtClean="0"/>
              <a:t>.</a:t>
            </a:r>
          </a:p>
          <a:p>
            <a:r>
              <a:rPr lang="ko-KR" altLang="en-US" baseline="0" smtClean="0"/>
              <a:t>예를 들어 음성인식 같은 경우에는 구글 홈</a:t>
            </a:r>
            <a:r>
              <a:rPr lang="en-US" altLang="ko-KR" baseline="0" smtClean="0"/>
              <a:t>, </a:t>
            </a:r>
            <a:r>
              <a:rPr lang="ko-KR" altLang="en-US" baseline="0" smtClean="0"/>
              <a:t>아마존 에코 등 쉽게 접근할 수 있는 블랙 박스 모델이 많고 회사의 제품이기 때문에 중요한 역할을 차지하고 있다고 볼 수 있는데</a:t>
            </a:r>
            <a:endParaRPr lang="en-US" altLang="ko-KR" baseline="0" smtClean="0"/>
          </a:p>
          <a:p>
            <a:r>
              <a:rPr lang="ko-KR" altLang="en-US" baseline="0" smtClean="0"/>
              <a:t>이미지는 나중에 자율주행차에 쓰이겠지 하고 짐작은 가능할 뿐</a:t>
            </a:r>
            <a:r>
              <a:rPr lang="en-US" altLang="ko-KR" baseline="0" smtClean="0"/>
              <a:t>, </a:t>
            </a:r>
            <a:r>
              <a:rPr lang="ko-KR" altLang="en-US" baseline="0" smtClean="0"/>
              <a:t>이것이 어떤 형태로든 제품화된 모델을 떠올리기 힘듭니다</a:t>
            </a:r>
            <a:r>
              <a:rPr lang="en-US" altLang="ko-KR" baseline="0" smtClean="0"/>
              <a:t>.</a:t>
            </a:r>
          </a:p>
          <a:p>
            <a:endParaRPr lang="en-US" altLang="ko-KR" baseline="0" smtClean="0"/>
          </a:p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1764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mtClean="0"/>
              <a:t>제 발표는 여기까지입니다</a:t>
            </a:r>
            <a:r>
              <a:rPr lang="en-US" altLang="ko-KR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1173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세대는 그냥 </a:t>
            </a:r>
            <a:r>
              <a:rPr lang="ko-KR" altLang="en-US" dirty="0" err="1" smtClean="0"/>
              <a:t>내맘대로</a:t>
            </a:r>
            <a:r>
              <a:rPr lang="ko-KR" altLang="en-US" dirty="0" smtClean="0"/>
              <a:t> 붙인 것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36BB6-7D84-4A9E-9D46-88F02273725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51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만약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사진위에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이렇게 점을 하나 찍으면 어떻게 될 까요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저는 이것을 점이 찍힌 귀여운 고양이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그러니까 여전히 고양이로 생각할 것입니다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ko-KR" altLang="en-US" b="0" dirty="0" smtClean="0">
              <a:effectLst/>
            </a:endParaRP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물론 누군가에게 점이 찍힌 고양이 사진을 보면 그것을 고양이로 인식하라는 교육을 받은 적은 없습니다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지금까지 보고 들어온 다양한 경험으로부터 추론해 이것은 점이 찍혀 있지만 여전히 고양이라는 결론을 내릴 수 있는 것입니다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dirty="0" smtClean="0">
              <a:effectLst/>
            </a:endParaRP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그런데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기계는 여기서부터 헷갈리기 시작합니다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난 점이 찍힌 고양이 사진에 대해서는 고양이라고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훈련받은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적이 없는데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이정도까지는 모델의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confidence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값이 조금 낮아지더라도 여전히 고양이로 인식할 수 있습니다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dirty="0" smtClean="0">
              <a:effectLst/>
            </a:endParaRPr>
          </a:p>
          <a:p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7495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3316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1589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4431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8680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332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그런데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이렇게 더 커다란 점을 여러 개 찍거나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선을 여러 개를 긋는다면 기계는 이것을 더는 고양이로 인식할 수 없게 됩니다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고양이가 아니라 강아지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심지어는 동물이 아닌 것으로 인식할 수도 있습니다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여전히 대부분의 사람들은 이것을 약간의 낙서가 추가된 고양이 사진으로 인식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할것입니다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/>
            <a:endParaRPr lang="ko-KR" altLang="en-US" b="0" dirty="0" smtClean="0">
              <a:effectLst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032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방금 사용한 예시는 추가하는 노이즈를 패턴 없이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랜덤하게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추가하였지만 모델이 잘못 인식하도록 이라는 목적을 가지고 최소한의 노이즈를 계산할 수 있습니다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그렇게 생성된 샘플은 사람은 오리지널 샘플과 차이를 느낄 수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없을만큼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미세한 차이만 더해지지만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기계와 사람의 판단이 달라지게 됩니다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예시는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57.7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퍼센트의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confidence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값을 가지는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판다의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이미지 샘플에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8.2%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confidence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값을 가지는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선충의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이미지를 합성해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99.3%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confidence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값으로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긴팔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원숭이로 분류되는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생성 예시 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사람들이 보기에 앞의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판다와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뒤의 판다는 차이가 없는 그냥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판다로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생각할테지만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모델은 사람과는 크게 다른 인식 결과를 내놓게 하는 샘플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 데이터들을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 합니다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다시 정의하면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adversarial example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사람의 차이를 이용해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머신러닝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모델과 사람의 인식 결과를 다르게 하는 샘플을 의미한다고 할 수 있습니다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465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 이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뭔지는 알겠는데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연구는 무슨 의미가 있는 걸까요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이것에 대해 이야기 위해선 우선 우리가 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연구하고 사용하려고 하는지에 대해 알아야 합니다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붐이 일고 있는 이유는 단순하게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사람의 일을 대신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해주는것이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더 효율적이고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편하기 때문이라고도 볼 수 있습니다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정교한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단순한 작업에서 이미 사람과 비슷하거나 사람 이상의 퍼포먼스를 보여주고 있습니다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dirty="0" smtClean="0">
              <a:effectLst/>
            </a:endParaRPr>
          </a:p>
          <a:p>
            <a:pPr rtl="0"/>
            <a:r>
              <a:rPr lang="ko-KR" altLang="en-US" b="0" dirty="0" smtClean="0">
                <a:effectLst/>
              </a:rPr>
              <a:t/>
            </a:r>
            <a:br>
              <a:rPr lang="ko-KR" altLang="en-US" b="0" dirty="0" smtClean="0">
                <a:effectLst/>
              </a:rPr>
            </a:b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그런데 지금의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이상적인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하기에는 아직 여러가지 문제점들이 있습니다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저희가 바라는 어떤 이상적인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사람들의 재산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안전과 직결되는 중요한 역할을 하게 될 것입니다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그런데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adversarial example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여전히 사람과 기계가 어떤 상황에서 완전히 다른 판단을 한다는 것을 보여주는 증거입니다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존재하는 상황에서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결코 이상적인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만들었다고 주장할 수 없는 것입니다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dirty="0" smtClean="0">
              <a:effectLst/>
            </a:endParaRPr>
          </a:p>
          <a:p>
            <a:pPr rtl="0"/>
            <a:r>
              <a:rPr lang="ko-KR" altLang="en-US" b="0" dirty="0" smtClean="0">
                <a:effectLst/>
              </a:rPr>
              <a:t/>
            </a:r>
            <a:br>
              <a:rPr lang="ko-KR" altLang="en-US" b="0" dirty="0" smtClean="0">
                <a:effectLst/>
              </a:rPr>
            </a:b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종합적으로 결론을 내리자면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adversarial example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문제는 사람과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사이의 차이에 대한 연구이고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이것에 대한 연구는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자율 주행 차 등 지금보다 더 중요한 상황에 사용되기 위해 해결되어야 하는 중요한 과정이라고 할 수 있습니다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36BB6-7D84-4A9E-9D46-88F0227372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91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지금까지는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포괄적인 개념에 대해 말씀드렸는데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이제는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동작 원리에 대해 간단하게 알아보겠습니다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대상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classifier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일때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그것은 어떤 인풋 값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대해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분류 결과를 출력하는 구조입니다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dirty="0" smtClean="0">
              <a:effectLst/>
            </a:endParaRP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기본적인 아이디어는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작은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추가함으로써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모델이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잘못 인식하게 하는 것입니다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F(X) = Y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 모델에서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F(X +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델타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 )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아닌 다른 값인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프라임이 되게 하는 최소한의 델타 값을 찾는 최적화 문제를 해결하는 것과 같습니다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dirty="0" smtClean="0">
              <a:effectLst/>
            </a:endParaRPr>
          </a:p>
          <a:p>
            <a:pPr rtl="0"/>
            <a:endParaRPr lang="en-US" altLang="ko-K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</a:t>
            </a:r>
            <a:r>
              <a:rPr lang="en-US" altLang="ko-K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공격 목적에 따라 두가지로 분류할 수 있는데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공격 대상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원래 값인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아닌 것으로 분류하게 하려는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untargeted attack,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공격 대상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원하는 특정 값인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프라임으로 분류하게 하려는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targeted attack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이런 의문이 들 수 있습니다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Targeted </a:t>
            </a:r>
            <a:r>
              <a:rPr lang="en-US" altLang="ko-K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attac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untargeted </a:t>
            </a:r>
            <a:r>
              <a:rPr lang="en-US" altLang="ko-K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attac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상위 호환이 아닌가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실제로도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targeted attack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더 난이도가 높고 가치가 높은 공격으로 평가되고 있습니다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b="0" dirty="0" smtClean="0">
              <a:effectLst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38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시작이 된 분야는 디지털 이미지에 대한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classifier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모델 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ko-KR" altLang="en-US" b="0" dirty="0" smtClean="0">
              <a:effectLst/>
            </a:endParaRP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이미지에 대해 연구된 대표적인 기법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네가지를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간단하게 소개하고 넘어가겠습니다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ko-KR" altLang="en-US" b="0" dirty="0" smtClean="0">
              <a:effectLst/>
            </a:endParaRPr>
          </a:p>
          <a:p>
            <a:pPr rtl="0"/>
            <a:r>
              <a:rPr lang="ko-KR" altLang="en-US" b="0" dirty="0" smtClean="0">
                <a:effectLst/>
              </a:rPr>
              <a:t/>
            </a:r>
            <a:br>
              <a:rPr lang="ko-KR" altLang="en-US" b="0" dirty="0" smtClean="0">
                <a:effectLst/>
              </a:rPr>
            </a:b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세대는 분류하기 편하게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나눠놓은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제 나름대로의 기준입니다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최초의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FGSM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세대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그로부터 발전된 기법의 </a:t>
            </a:r>
            <a:r>
              <a:rPr lang="en-US" altLang="ko-K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Deepfool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JSMA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세대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성공적인 퍼포먼스를 보여준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C&amp;W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세대로 분류하였습니다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dirty="0" smtClean="0">
              <a:effectLst/>
            </a:endParaRPr>
          </a:p>
          <a:p>
            <a:pPr rtl="0"/>
            <a:r>
              <a:rPr lang="ko-KR" altLang="en-US" b="0" dirty="0" smtClean="0">
                <a:effectLst/>
              </a:rPr>
              <a:t/>
            </a:r>
            <a:br>
              <a:rPr lang="ko-KR" altLang="en-US" b="0" dirty="0" smtClean="0">
                <a:effectLst/>
              </a:rPr>
            </a:b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이 분야에 대해 최초로 체계적인 방법을 제시한 것은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유명한 </a:t>
            </a:r>
            <a:r>
              <a:rPr lang="en-US" altLang="ko-K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ian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GoodFellow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FGSM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머신 러닝 모델에서 코스트 함수 값이 낮으면 훈련이 잘 되어있다는 것을 의미합니다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반대로 생각하면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코스트 함수 값을 높이는 방향의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계산하거나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인풋과 아웃풋에 대한 코스트 함수 값을 낮추는 방향의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perturbation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계산하는 방법을 통해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생성할 수 있습니다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방향만 사용하는 방법을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FGSM,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값까지 사용하는 방법을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FGVM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 합니다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dirty="0" smtClean="0">
              <a:effectLst/>
            </a:endParaRPr>
          </a:p>
          <a:p>
            <a:pPr rtl="0"/>
            <a:r>
              <a:rPr lang="ko-KR" altLang="en-US" b="0" dirty="0" smtClean="0">
                <a:effectLst/>
              </a:rPr>
              <a:t/>
            </a:r>
            <a:br>
              <a:rPr lang="ko-KR" altLang="en-US" b="0" dirty="0" smtClean="0">
                <a:effectLst/>
              </a:rPr>
            </a:br>
            <a:r>
              <a:rPr lang="en-US" altLang="ko-K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Deepfool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모델 구조를 근사하는 방법을 사용해 필요한 최소한의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L2 perturbation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계산하는 알고리즘입니다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endParaRPr lang="en-US" altLang="ko-K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JSMA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결과에 가장 큰 영향을 주는 픽셀들을 계산해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픽셀들 만을 변형하는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L0 perturbation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계산하는 기법입니다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카를리니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ko-KR" alt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웨그너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기법은 이전에 제시된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adversarial example defense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논문 중 하나를 정면으로 반박하면서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L0, L2, L infinity,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사용되던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metric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공격 알고리즘을 제시하였습니다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오른쪽의 그림을 보면 알고리즘 결과의 차이를 확인할 수 있습니다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FGSM, FGVM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초기의 기법이기 때문에 추가한 노이즈가 다른 기법들과 비교해 정교하지 않은 편입니다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JSMA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L0 metric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기법이기 때문에 노이즈도 변형이 가해지는 픽셀 개수만 최소화 할 뿐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픽셀에 가해지는 노이즈는 아주 강합니다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altLang="ko-K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Deepfool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L2 metric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이기 때문에 저희가 느끼기에 굉장히 깔끔하고 정교한 노이즈가 추가됩니다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ko-KR" altLang="en-US" b="0" dirty="0" smtClean="0">
              <a:effectLst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36BB6-7D84-4A9E-9D46-88F0227372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77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그런데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사실상 가장 마지막에 제시된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C&amp;W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기법 이후로는 디지털 이미지에 대한 공격 기법은 거의 연구되지 않았습니다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그럴까요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이유는 디지털 이미지를 대상으로 한 공격 기법들의 실질적인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practicality,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공격의 현실성이 부족하기 때문입니다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기법들에 대한 연구는 결국 실제로 공격에 사용될 위협이 되어야만 의미를 갖게 되는데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현실성이 부족하다는 결론이 되면 결국 연구의 중요성이 많이 낮아지게 됩니다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b="0" dirty="0" smtClean="0">
              <a:effectLst/>
            </a:endParaRPr>
          </a:p>
          <a:p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6B317-62AE-4401-AF18-1EDD21AE91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526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87842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pic>
        <p:nvPicPr>
          <p:cNvPr id="8" name="그림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648"/>
            <a:ext cx="12192000" cy="2520000"/>
          </a:xfrm>
          <a:prstGeom prst="rect">
            <a:avLst/>
          </a:prstGeom>
        </p:spPr>
      </p:pic>
      <p:sp>
        <p:nvSpPr>
          <p:cNvPr id="5" name="제목 1"/>
          <p:cNvSpPr>
            <a:spLocks noGrp="1"/>
          </p:cNvSpPr>
          <p:nvPr>
            <p:ph type="ctrTitle"/>
          </p:nvPr>
        </p:nvSpPr>
        <p:spPr>
          <a:xfrm>
            <a:off x="914400" y="1430848"/>
            <a:ext cx="10363200" cy="2387600"/>
          </a:xfrm>
          <a:effectLst>
            <a:reflection endPos="0" dist="25400" dir="5400000" sy="-100000" algn="bl" rotWithShape="0"/>
          </a:effectLst>
        </p:spPr>
        <p:txBody>
          <a:bodyPr anchor="ctr">
            <a:normAutofit/>
          </a:bodyPr>
          <a:lstStyle>
            <a:lvl1pPr algn="ctr">
              <a:defRPr>
                <a:solidFill>
                  <a:srgbClr val="1D99D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4000" b="0" smtClean="0">
                <a:solidFill>
                  <a:srgbClr val="1D99D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마스터 제목 스타일 편집</a:t>
            </a:r>
            <a:endParaRPr lang="ko-KR" altLang="en-US" sz="4000" b="0" dirty="0">
              <a:solidFill>
                <a:srgbClr val="1D99D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7389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234959"/>
            <a:ext cx="10515600" cy="4752000"/>
          </a:xfrm>
        </p:spPr>
        <p:txBody>
          <a:bodyPr vert="eaVert"/>
          <a:lstStyle>
            <a:lvl1pPr marL="228600" indent="-228600">
              <a:buFont typeface="Wingdings" panose="05000000000000000000" pitchFamily="2" charset="2"/>
              <a:buChar char="v"/>
              <a:defRPr sz="3000"/>
            </a:lvl1pPr>
            <a:lvl2pPr marL="685800" indent="-228600">
              <a:buFont typeface="나눔고딕" panose="020D0604000000000000" pitchFamily="50" charset="-127"/>
              <a:buChar char="–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ü"/>
              <a:defRPr/>
            </a:lvl4pPr>
            <a:lvl5pPr>
              <a:defRPr sz="1400"/>
            </a:lvl5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15621" y="279401"/>
            <a:ext cx="10515600" cy="756000"/>
          </a:xfrm>
        </p:spPr>
        <p:txBody>
          <a:bodyPr>
            <a:normAutofit/>
          </a:bodyPr>
          <a:lstStyle>
            <a:lvl1pPr>
              <a:defRPr sz="4400" b="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직사각형 12"/>
          <p:cNvSpPr/>
          <p:nvPr/>
        </p:nvSpPr>
        <p:spPr>
          <a:xfrm>
            <a:off x="576000" y="1061643"/>
            <a:ext cx="11040000" cy="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141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9" name="그림 8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9"/>
          <a:stretch/>
        </p:blipFill>
        <p:spPr>
          <a:xfrm>
            <a:off x="1" y="6543191"/>
            <a:ext cx="12192000" cy="314810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07" y="6577057"/>
            <a:ext cx="677103" cy="242434"/>
          </a:xfrm>
          <a:prstGeom prst="rect">
            <a:avLst/>
          </a:prstGeom>
        </p:spPr>
      </p:pic>
      <p:sp>
        <p:nvSpPr>
          <p:cNvPr id="16" name="Slide Number Placeholder 6"/>
          <p:cNvSpPr txBox="1">
            <a:spLocks/>
          </p:cNvSpPr>
          <p:nvPr/>
        </p:nvSpPr>
        <p:spPr>
          <a:xfrm>
            <a:off x="71634" y="6596676"/>
            <a:ext cx="1670081" cy="203199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3EE3A-D8CE-4681-A21F-70D7208A28BB}" type="slidenum">
              <a:rPr lang="ko-KR" altLang="en-US" sz="1000" smtClean="0"/>
              <a:pPr/>
              <a:t>‹#›</a:t>
            </a:fld>
            <a:r>
              <a:rPr lang="en-US" altLang="ko-KR" sz="1000" dirty="0" smtClean="0"/>
              <a:t>/[</a:t>
            </a:r>
            <a:r>
              <a:rPr lang="ko-KR" altLang="en-US" sz="1000" dirty="0" smtClean="0"/>
              <a:t>전체 페이지 수</a:t>
            </a:r>
            <a:r>
              <a:rPr lang="en-US" altLang="ko-KR" sz="1000" dirty="0" smtClean="0"/>
              <a:t>]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0009993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0" orient="horz" pos="2160">
          <p15:clr>
            <a:srgbClr val="FBAE40"/>
          </p15:clr>
        </p15:guide>
        <p15:guide id="2" pos="1620">
          <p15:clr>
            <a:srgbClr val="FBAE40"/>
          </p15:clr>
        </p15:guide>
        <p15:guide id="3" orient="horz" pos="370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22786"/>
            <a:ext cx="2628900" cy="56520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22786"/>
            <a:ext cx="7734300" cy="5652000"/>
          </a:xfrm>
        </p:spPr>
        <p:txBody>
          <a:bodyPr vert="eaVert"/>
          <a:lstStyle>
            <a:lvl1pPr marL="228600" indent="-228600">
              <a:buFont typeface="Wingdings" panose="05000000000000000000" pitchFamily="2" charset="2"/>
              <a:buChar char="v"/>
              <a:defRPr sz="3000"/>
            </a:lvl1pPr>
            <a:lvl2pPr marL="685800" indent="-228600">
              <a:buFont typeface="나눔고딕" panose="020D0604000000000000" pitchFamily="50" charset="-127"/>
              <a:buChar char="–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ü"/>
              <a:defRPr/>
            </a:lvl4pPr>
            <a:lvl5pPr>
              <a:defRPr sz="1400"/>
            </a:lvl5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pic>
        <p:nvPicPr>
          <p:cNvPr id="10" name="그림 9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9"/>
          <a:stretch/>
        </p:blipFill>
        <p:spPr>
          <a:xfrm>
            <a:off x="1" y="6543191"/>
            <a:ext cx="12192000" cy="314810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07" y="6577057"/>
            <a:ext cx="677103" cy="242434"/>
          </a:xfrm>
          <a:prstGeom prst="rect">
            <a:avLst/>
          </a:prstGeom>
        </p:spPr>
      </p:pic>
      <p:sp>
        <p:nvSpPr>
          <p:cNvPr id="13" name="Slide Number Placeholder 6"/>
          <p:cNvSpPr txBox="1">
            <a:spLocks/>
          </p:cNvSpPr>
          <p:nvPr/>
        </p:nvSpPr>
        <p:spPr>
          <a:xfrm>
            <a:off x="71634" y="6596676"/>
            <a:ext cx="1670081" cy="203199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3EE3A-D8CE-4681-A21F-70D7208A28BB}" type="slidenum">
              <a:rPr lang="ko-KR" altLang="en-US" sz="1000" smtClean="0"/>
              <a:pPr/>
              <a:t>‹#›</a:t>
            </a:fld>
            <a:r>
              <a:rPr lang="en-US" altLang="ko-KR" sz="1000" dirty="0" smtClean="0"/>
              <a:t>/[</a:t>
            </a:r>
            <a:r>
              <a:rPr lang="ko-KR" altLang="en-US" sz="1000" dirty="0" smtClean="0"/>
              <a:t>전체 페이지 수</a:t>
            </a:r>
            <a:r>
              <a:rPr lang="en-US" altLang="ko-KR" sz="1000" dirty="0" smtClean="0"/>
              <a:t>]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10137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0" orient="horz" pos="2160">
          <p15:clr>
            <a:srgbClr val="FBAE40"/>
          </p15:clr>
        </p15:guide>
        <p15:guide id="2" pos="16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621" y="199191"/>
            <a:ext cx="10515600" cy="756000"/>
          </a:xfrm>
        </p:spPr>
        <p:txBody>
          <a:bodyPr>
            <a:normAutofit/>
          </a:bodyPr>
          <a:lstStyle>
            <a:lvl1pPr>
              <a:defRPr sz="4400" b="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60879"/>
            <a:ext cx="10515600" cy="4752000"/>
          </a:xfr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u"/>
              <a:defRPr sz="3000">
                <a:latin typeface="Corbel" panose="020B0503020204020204" pitchFamily="34" charset="0"/>
              </a:defRPr>
            </a:lvl1pPr>
            <a:lvl2pPr marL="800100" indent="-342900">
              <a:buFont typeface="나눔고딕" panose="020D0604000000000000" pitchFamily="50" charset="-127"/>
              <a:buChar char="–"/>
              <a:defRPr sz="2400">
                <a:latin typeface="Corbel" panose="020B0503020204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2000">
                <a:latin typeface="Corbel" panose="020B0503020204020204" pitchFamily="34" charset="0"/>
              </a:defRPr>
            </a:lvl3pPr>
            <a:lvl4pPr marL="1657350" indent="-285750">
              <a:buFont typeface="Wingdings" panose="05000000000000000000" pitchFamily="2" charset="2"/>
              <a:buChar char="ü"/>
              <a:defRPr sz="1800">
                <a:latin typeface="Corbel" panose="020B0503020204020204" pitchFamily="34" charset="0"/>
              </a:defRPr>
            </a:lvl4pPr>
            <a:lvl5pPr>
              <a:defRPr sz="1400">
                <a:latin typeface="Corbel" panose="020B0503020204020204" pitchFamily="34" charset="0"/>
              </a:defRPr>
            </a:lvl5pPr>
          </a:lstStyle>
          <a:p>
            <a:pPr lvl="0"/>
            <a:r>
              <a:rPr lang="ko-KR" altLang="en-US" dirty="0" smtClean="0"/>
              <a:t> 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pic>
        <p:nvPicPr>
          <p:cNvPr id="7" name="그림 6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9"/>
          <a:stretch/>
        </p:blipFill>
        <p:spPr>
          <a:xfrm>
            <a:off x="1" y="6543191"/>
            <a:ext cx="12192000" cy="314810"/>
          </a:xfrm>
          <a:prstGeom prst="rect">
            <a:avLst/>
          </a:prstGeom>
        </p:spPr>
      </p:pic>
      <p:sp>
        <p:nvSpPr>
          <p:cNvPr id="12" name="Slide Number Placeholder 6"/>
          <p:cNvSpPr txBox="1">
            <a:spLocks/>
          </p:cNvSpPr>
          <p:nvPr/>
        </p:nvSpPr>
        <p:spPr>
          <a:xfrm>
            <a:off x="71634" y="6596676"/>
            <a:ext cx="1670081" cy="203199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3EE3A-D8CE-4681-A21F-70D7208A28BB}" type="slidenum">
              <a:rPr lang="ko-KR" altLang="en-US" sz="1000" smtClean="0"/>
              <a:pPr/>
              <a:t>‹#›</a:t>
            </a:fld>
            <a:r>
              <a:rPr lang="en-US" altLang="ko-KR" sz="1000" dirty="0" smtClean="0"/>
              <a:t>/[</a:t>
            </a:r>
            <a:r>
              <a:rPr lang="ko-KR" altLang="en-US" sz="1000" dirty="0" smtClean="0"/>
              <a:t>전체 페이지 수</a:t>
            </a:r>
            <a:r>
              <a:rPr lang="en-US" altLang="ko-KR" sz="1000" dirty="0" smtClean="0"/>
              <a:t>]</a:t>
            </a:r>
            <a:endParaRPr lang="ko-KR" altLang="en-US" sz="1200" dirty="0"/>
          </a:p>
        </p:txBody>
      </p:sp>
      <p:sp>
        <p:nvSpPr>
          <p:cNvPr id="13" name="직사각형 12"/>
          <p:cNvSpPr/>
          <p:nvPr/>
        </p:nvSpPr>
        <p:spPr>
          <a:xfrm>
            <a:off x="576000" y="1061643"/>
            <a:ext cx="11040000" cy="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141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07" y="6577057"/>
            <a:ext cx="677103" cy="24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0" orient="horz" pos="2160">
          <p15:clr>
            <a:srgbClr val="FBAE40"/>
          </p15:clr>
        </p15:guide>
        <p15:guide id="2" pos="1620">
          <p15:clr>
            <a:srgbClr val="FBAE40"/>
          </p15:clr>
        </p15:guide>
        <p15:guide id="3" orient="horz" pos="37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>
            <a:normAutofit/>
          </a:bodyPr>
          <a:lstStyle>
            <a:lvl1pPr>
              <a:defRPr sz="5400" b="0">
                <a:solidFill>
                  <a:srgbClr val="3CB0E4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pic>
        <p:nvPicPr>
          <p:cNvPr id="4" name="그림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648"/>
            <a:ext cx="12192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13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95941"/>
            <a:ext cx="5181600" cy="468000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u"/>
              <a:defRPr sz="3000"/>
            </a:lvl1pPr>
            <a:lvl2pPr marL="685800" indent="-228600">
              <a:buFont typeface="나눔고딕" panose="020D0604000000000000" pitchFamily="50" charset="-127"/>
              <a:buChar char="–"/>
              <a:defRPr/>
            </a:lvl2pPr>
            <a:lvl3pPr marL="1143000" indent="-228600">
              <a:buFont typeface="Wingdings" panose="05000000000000000000" pitchFamily="2" charset="2"/>
              <a:buChar char="§"/>
              <a:defRPr sz="2000"/>
            </a:lvl3pPr>
            <a:lvl4pPr marL="1600200" indent="-228600">
              <a:buFont typeface="Wingdings" panose="05000000000000000000" pitchFamily="2" charset="2"/>
              <a:buChar char="ü"/>
              <a:defRPr sz="1800"/>
            </a:lvl4pPr>
            <a:lvl5pPr>
              <a:defRPr sz="1400"/>
            </a:lvl5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95941"/>
            <a:ext cx="5181600" cy="468000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u"/>
              <a:defRPr sz="3000"/>
            </a:lvl1pPr>
            <a:lvl2pPr marL="685800" indent="-228600">
              <a:buFont typeface="나눔고딕" panose="020D0604000000000000" pitchFamily="50" charset="-127"/>
              <a:buChar char="–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ü"/>
              <a:defRPr sz="1800"/>
            </a:lvl4pPr>
            <a:lvl5pPr>
              <a:defRPr sz="1400"/>
            </a:lvl5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15621" y="279401"/>
            <a:ext cx="10515600" cy="756000"/>
          </a:xfrm>
        </p:spPr>
        <p:txBody>
          <a:bodyPr>
            <a:normAutofit/>
          </a:bodyPr>
          <a:lstStyle>
            <a:lvl1pPr>
              <a:defRPr sz="4400" b="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5" name="직사각형 12"/>
          <p:cNvSpPr/>
          <p:nvPr/>
        </p:nvSpPr>
        <p:spPr>
          <a:xfrm>
            <a:off x="576000" y="1061643"/>
            <a:ext cx="11040000" cy="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141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0" name="그림 9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9"/>
          <a:stretch/>
        </p:blipFill>
        <p:spPr>
          <a:xfrm>
            <a:off x="1" y="6543191"/>
            <a:ext cx="12192000" cy="314810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07" y="6577057"/>
            <a:ext cx="677103" cy="242434"/>
          </a:xfrm>
          <a:prstGeom prst="rect">
            <a:avLst/>
          </a:prstGeom>
        </p:spPr>
      </p:pic>
      <p:sp>
        <p:nvSpPr>
          <p:cNvPr id="17" name="Slide Number Placeholder 6"/>
          <p:cNvSpPr txBox="1">
            <a:spLocks/>
          </p:cNvSpPr>
          <p:nvPr/>
        </p:nvSpPr>
        <p:spPr>
          <a:xfrm>
            <a:off x="71634" y="6596676"/>
            <a:ext cx="1670081" cy="203199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3EE3A-D8CE-4681-A21F-70D7208A28BB}" type="slidenum">
              <a:rPr lang="ko-KR" altLang="en-US" sz="1000" smtClean="0"/>
              <a:pPr/>
              <a:t>‹#›</a:t>
            </a:fld>
            <a:r>
              <a:rPr lang="en-US" altLang="ko-KR" sz="1000" dirty="0" smtClean="0"/>
              <a:t>/[</a:t>
            </a:r>
            <a:r>
              <a:rPr lang="ko-KR" altLang="en-US" sz="1000" dirty="0" smtClean="0"/>
              <a:t>전체 페이지 수</a:t>
            </a:r>
            <a:r>
              <a:rPr lang="en-US" altLang="ko-KR" sz="1000" dirty="0" smtClean="0"/>
              <a:t>]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7523599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0" orient="horz" pos="2160">
          <p15:clr>
            <a:srgbClr val="FBAE40"/>
          </p15:clr>
        </p15:guide>
        <p15:guide id="2" pos="1620">
          <p15:clr>
            <a:srgbClr val="FBAE40"/>
          </p15:clr>
        </p15:guide>
        <p15:guide id="3" orient="horz" pos="370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254317"/>
            <a:ext cx="5157787" cy="864000"/>
          </a:xfrm>
        </p:spPr>
        <p:txBody>
          <a:bodyPr anchor="b">
            <a:no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112085"/>
            <a:ext cx="5157787" cy="385200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000"/>
            </a:lvl1pPr>
            <a:lvl2pPr marL="685800" indent="-228600">
              <a:buFont typeface="나눔고딕" panose="020D0604000000000000" pitchFamily="50" charset="-127"/>
              <a:buChar char="–"/>
              <a:defRPr sz="2400"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ü"/>
              <a:defRPr sz="1800"/>
            </a:lvl4pPr>
            <a:lvl5pPr>
              <a:defRPr sz="1400"/>
            </a:lvl5pPr>
          </a:lstStyle>
          <a:p>
            <a:pPr lvl="0"/>
            <a:r>
              <a:rPr lang="ko-KR" altLang="en-US" dirty="0" smtClean="0"/>
              <a:t>텍스트 스타일을 마스터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254317"/>
            <a:ext cx="5183188" cy="864000"/>
          </a:xfrm>
        </p:spPr>
        <p:txBody>
          <a:bodyPr anchor="b">
            <a:noAutofit/>
          </a:bodyPr>
          <a:lstStyle>
            <a:lvl1pPr marL="0" indent="0">
              <a:buNone/>
              <a:defRPr sz="3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2" y="2112085"/>
            <a:ext cx="5183188" cy="385200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000"/>
            </a:lvl1pPr>
            <a:lvl2pPr marL="685800" indent="-228600">
              <a:buFont typeface="나눔고딕" panose="020D0604000000000000" pitchFamily="50" charset="-127"/>
              <a:buChar char="–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ü"/>
              <a:defRPr sz="1800"/>
            </a:lvl4pPr>
            <a:lvl5pPr>
              <a:defRPr sz="1400"/>
            </a:lvl5pPr>
          </a:lstStyle>
          <a:p>
            <a:pPr lvl="0"/>
            <a:r>
              <a:rPr lang="ko-KR" altLang="en-US" dirty="0" smtClean="0"/>
              <a:t>텍스트 스타일을 편집마스터 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15621" y="279401"/>
            <a:ext cx="10515600" cy="756000"/>
          </a:xfrm>
        </p:spPr>
        <p:txBody>
          <a:bodyPr>
            <a:normAutofit/>
          </a:bodyPr>
          <a:lstStyle>
            <a:lvl1pPr>
              <a:defRPr sz="4400" b="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6" name="직사각형 12"/>
          <p:cNvSpPr/>
          <p:nvPr/>
        </p:nvSpPr>
        <p:spPr>
          <a:xfrm>
            <a:off x="576000" y="1061643"/>
            <a:ext cx="11040000" cy="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141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2" name="그림 11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9"/>
          <a:stretch/>
        </p:blipFill>
        <p:spPr>
          <a:xfrm>
            <a:off x="1" y="6543191"/>
            <a:ext cx="12192000" cy="31481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07" y="6577057"/>
            <a:ext cx="677103" cy="24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8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0" orient="horz" pos="2160">
          <p15:clr>
            <a:srgbClr val="FBAE40"/>
          </p15:clr>
        </p15:guide>
        <p15:guide id="2" pos="1620">
          <p15:clr>
            <a:srgbClr val="FBAE40"/>
          </p15:clr>
        </p15:guide>
        <p15:guide id="3" orient="horz" pos="370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15621" y="279401"/>
            <a:ext cx="10515600" cy="756000"/>
          </a:xfrm>
        </p:spPr>
        <p:txBody>
          <a:bodyPr>
            <a:normAutofit/>
          </a:bodyPr>
          <a:lstStyle>
            <a:lvl1pPr>
              <a:defRPr sz="4400" b="0"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2" name="직사각형 12"/>
          <p:cNvSpPr/>
          <p:nvPr/>
        </p:nvSpPr>
        <p:spPr>
          <a:xfrm>
            <a:off x="576000" y="1061643"/>
            <a:ext cx="11040000" cy="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141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pic>
        <p:nvPicPr>
          <p:cNvPr id="10" name="그림 9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9"/>
          <a:stretch/>
        </p:blipFill>
        <p:spPr>
          <a:xfrm>
            <a:off x="1" y="6543191"/>
            <a:ext cx="12192000" cy="314810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07" y="6577057"/>
            <a:ext cx="677103" cy="242434"/>
          </a:xfrm>
          <a:prstGeom prst="rect">
            <a:avLst/>
          </a:prstGeom>
        </p:spPr>
      </p:pic>
      <p:sp>
        <p:nvSpPr>
          <p:cNvPr id="15" name="Slide Number Placeholder 6"/>
          <p:cNvSpPr txBox="1">
            <a:spLocks/>
          </p:cNvSpPr>
          <p:nvPr/>
        </p:nvSpPr>
        <p:spPr>
          <a:xfrm>
            <a:off x="71634" y="6596676"/>
            <a:ext cx="1670081" cy="203199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3EE3A-D8CE-4681-A21F-70D7208A28BB}" type="slidenum">
              <a:rPr lang="ko-KR" altLang="en-US" sz="1000" smtClean="0"/>
              <a:pPr/>
              <a:t>‹#›</a:t>
            </a:fld>
            <a:r>
              <a:rPr lang="en-US" altLang="ko-KR" sz="1000" dirty="0" smtClean="0"/>
              <a:t>/[</a:t>
            </a:r>
            <a:r>
              <a:rPr lang="ko-KR" altLang="en-US" sz="1000" dirty="0" smtClean="0"/>
              <a:t>전체 페이지 수</a:t>
            </a:r>
            <a:r>
              <a:rPr lang="en-US" altLang="ko-KR" sz="1000" dirty="0" smtClean="0"/>
              <a:t>]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0605104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0" orient="horz" pos="2160">
          <p15:clr>
            <a:srgbClr val="FBAE40"/>
          </p15:clr>
        </p15:guide>
        <p15:guide id="2" pos="16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9"/>
          <a:stretch/>
        </p:blipFill>
        <p:spPr>
          <a:xfrm>
            <a:off x="1" y="6543191"/>
            <a:ext cx="12192000" cy="31481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07" y="6577057"/>
            <a:ext cx="677103" cy="242434"/>
          </a:xfrm>
          <a:prstGeom prst="rect">
            <a:avLst/>
          </a:prstGeom>
        </p:spPr>
      </p:pic>
      <p:sp>
        <p:nvSpPr>
          <p:cNvPr id="11" name="Slide Number Placeholder 6"/>
          <p:cNvSpPr txBox="1">
            <a:spLocks/>
          </p:cNvSpPr>
          <p:nvPr/>
        </p:nvSpPr>
        <p:spPr>
          <a:xfrm>
            <a:off x="71634" y="6596676"/>
            <a:ext cx="1670081" cy="203199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3EE3A-D8CE-4681-A21F-70D7208A28BB}" type="slidenum">
              <a:rPr lang="ko-KR" altLang="en-US" sz="1000" smtClean="0"/>
              <a:pPr/>
              <a:t>‹#›</a:t>
            </a:fld>
            <a:r>
              <a:rPr lang="en-US" altLang="ko-KR" sz="1000" dirty="0" smtClean="0"/>
              <a:t>/[</a:t>
            </a:r>
            <a:r>
              <a:rPr lang="ko-KR" altLang="en-US" sz="1000" dirty="0" smtClean="0"/>
              <a:t>전체 페이지 수</a:t>
            </a:r>
            <a:r>
              <a:rPr lang="en-US" altLang="ko-KR" sz="1000" dirty="0" smtClean="0"/>
              <a:t>]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23501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000"/>
            </a:lvl1pPr>
            <a:lvl2pPr marL="685800" indent="-228600">
              <a:buFont typeface="나눔고딕" panose="020D0604000000000000" pitchFamily="50" charset="-127"/>
              <a:buChar char="–"/>
              <a:defRPr sz="2400"/>
            </a:lvl2pPr>
            <a:lvl3pPr marL="1143000" indent="-228600">
              <a:buFont typeface="Wingdings" panose="05000000000000000000" pitchFamily="2" charset="2"/>
              <a:buChar char="§"/>
              <a:defRPr sz="2000"/>
            </a:lvl3pPr>
            <a:lvl4pPr marL="1600200" indent="-228600">
              <a:buFont typeface="Wingdings" panose="05000000000000000000" pitchFamily="2" charset="2"/>
              <a:buChar char="ü"/>
              <a:defRPr sz="18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pic>
        <p:nvPicPr>
          <p:cNvPr id="11" name="그림 10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9"/>
          <a:stretch/>
        </p:blipFill>
        <p:spPr>
          <a:xfrm>
            <a:off x="1" y="6543191"/>
            <a:ext cx="12192000" cy="314810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07" y="6577057"/>
            <a:ext cx="677103" cy="242434"/>
          </a:xfrm>
          <a:prstGeom prst="rect">
            <a:avLst/>
          </a:prstGeom>
        </p:spPr>
      </p:pic>
      <p:sp>
        <p:nvSpPr>
          <p:cNvPr id="14" name="Slide Number Placeholder 6"/>
          <p:cNvSpPr txBox="1">
            <a:spLocks/>
          </p:cNvSpPr>
          <p:nvPr/>
        </p:nvSpPr>
        <p:spPr>
          <a:xfrm>
            <a:off x="71634" y="6596676"/>
            <a:ext cx="1670081" cy="203199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3EE3A-D8CE-4681-A21F-70D7208A28BB}" type="slidenum">
              <a:rPr lang="ko-KR" altLang="en-US" sz="1000" smtClean="0"/>
              <a:pPr/>
              <a:t>‹#›</a:t>
            </a:fld>
            <a:r>
              <a:rPr lang="en-US" altLang="ko-KR" sz="1000" dirty="0" smtClean="0"/>
              <a:t>/[</a:t>
            </a:r>
            <a:r>
              <a:rPr lang="ko-KR" altLang="en-US" sz="1000" dirty="0" smtClean="0"/>
              <a:t>전체 페이지 수</a:t>
            </a:r>
            <a:r>
              <a:rPr lang="en-US" altLang="ko-KR" sz="1000" dirty="0" smtClean="0"/>
              <a:t>]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1655873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0" orient="horz" pos="2160">
          <p15:clr>
            <a:srgbClr val="FBAE40"/>
          </p15:clr>
        </p15:guide>
        <p15:guide id="2" pos="1620">
          <p15:clr>
            <a:srgbClr val="FBAE40"/>
          </p15:clr>
        </p15:guide>
        <p15:guide id="3" orient="horz" pos="370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pic>
        <p:nvPicPr>
          <p:cNvPr id="11" name="그림 10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39"/>
          <a:stretch/>
        </p:blipFill>
        <p:spPr>
          <a:xfrm>
            <a:off x="1" y="6543191"/>
            <a:ext cx="12192000" cy="314810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807" y="6577057"/>
            <a:ext cx="677103" cy="242434"/>
          </a:xfrm>
          <a:prstGeom prst="rect">
            <a:avLst/>
          </a:prstGeom>
        </p:spPr>
      </p:pic>
      <p:sp>
        <p:nvSpPr>
          <p:cNvPr id="14" name="Slide Number Placeholder 6"/>
          <p:cNvSpPr txBox="1">
            <a:spLocks/>
          </p:cNvSpPr>
          <p:nvPr/>
        </p:nvSpPr>
        <p:spPr>
          <a:xfrm>
            <a:off x="71634" y="6596676"/>
            <a:ext cx="1670081" cy="203199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3EE3A-D8CE-4681-A21F-70D7208A28BB}" type="slidenum">
              <a:rPr lang="ko-KR" altLang="en-US" sz="1000" smtClean="0"/>
              <a:pPr/>
              <a:t>‹#›</a:t>
            </a:fld>
            <a:r>
              <a:rPr lang="en-US" altLang="ko-KR" sz="1000" dirty="0" smtClean="0"/>
              <a:t>/[</a:t>
            </a:r>
            <a:r>
              <a:rPr lang="ko-KR" altLang="en-US" sz="1000" dirty="0" smtClean="0"/>
              <a:t>전체 페이지 수</a:t>
            </a:r>
            <a:r>
              <a:rPr lang="en-US" altLang="ko-KR" sz="1000" dirty="0" smtClean="0"/>
              <a:t>]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141365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235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73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나눔고딕 ExtraBold" panose="020D0904000000000000" pitchFamily="50" charset="-127"/>
          <a:ea typeface="나눔고딕 ExtraBold" panose="020D0904000000000000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나눔고딕" panose="020D0604000000000000" pitchFamily="50" charset="-127"/>
        <a:buChar char="–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1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160">
          <p15:clr>
            <a:srgbClr val="F26B43"/>
          </p15:clr>
        </p15:guide>
        <p15:guide id="0" orient="horz" pos="2160">
          <p15:clr>
            <a:srgbClr val="F26B43"/>
          </p15:clr>
        </p15:guide>
        <p15:guide id="2" pos="16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ctrTitle"/>
          </p:nvPr>
        </p:nvSpPr>
        <p:spPr>
          <a:xfrm>
            <a:off x="777240" y="1430848"/>
            <a:ext cx="10698480" cy="2387600"/>
          </a:xfrm>
        </p:spPr>
        <p:txBody>
          <a:bodyPr>
            <a:normAutofit/>
          </a:bodyPr>
          <a:lstStyle/>
          <a:p>
            <a:r>
              <a:rPr lang="en-US" altLang="ko-KR" dirty="0"/>
              <a:t>Robust Physical-World Attacks on Deep Learning Visual Classification</a:t>
            </a:r>
            <a:endParaRPr lang="en-US" dirty="0"/>
          </a:p>
        </p:txBody>
      </p:sp>
      <p:sp>
        <p:nvSpPr>
          <p:cNvPr id="4" name="부제목 1"/>
          <p:cNvSpPr>
            <a:spLocks noGrp="1"/>
          </p:cNvSpPr>
          <p:nvPr>
            <p:ph type="subTitle" idx="1"/>
          </p:nvPr>
        </p:nvSpPr>
        <p:spPr>
          <a:xfrm>
            <a:off x="1524000" y="4287842"/>
            <a:ext cx="9144000" cy="1655762"/>
          </a:xfrm>
        </p:spPr>
        <p:txBody>
          <a:bodyPr/>
          <a:lstStyle/>
          <a:p>
            <a:r>
              <a:rPr lang="en-US" altLang="ko-KR" b="0"/>
              <a:t>Kevin </a:t>
            </a:r>
            <a:r>
              <a:rPr lang="en-US" altLang="ko-KR" b="0" smtClean="0"/>
              <a:t>Eykholt, </a:t>
            </a:r>
            <a:r>
              <a:rPr lang="en-US" altLang="ko-KR" b="0"/>
              <a:t>Ivan </a:t>
            </a:r>
            <a:r>
              <a:rPr lang="en-US" altLang="ko-KR" b="0" smtClean="0"/>
              <a:t>Evtimov, </a:t>
            </a:r>
            <a:r>
              <a:rPr lang="en-US" altLang="ko-KR" b="0"/>
              <a:t>Earlence </a:t>
            </a:r>
            <a:r>
              <a:rPr lang="en-US" altLang="ko-KR" b="0" smtClean="0"/>
              <a:t>Fernandes, </a:t>
            </a:r>
            <a:r>
              <a:rPr lang="en-US" altLang="ko-KR" b="0"/>
              <a:t>Bo </a:t>
            </a:r>
            <a:r>
              <a:rPr lang="en-US" altLang="ko-KR" b="0" smtClean="0"/>
              <a:t>Li, and </a:t>
            </a:r>
            <a:r>
              <a:rPr lang="en-US" altLang="ko-KR" b="0"/>
              <a:t>Dawn </a:t>
            </a:r>
            <a:r>
              <a:rPr lang="en-US" altLang="ko-KR" b="0" smtClean="0"/>
              <a:t>Song</a:t>
            </a:r>
          </a:p>
          <a:p>
            <a:r>
              <a:rPr lang="en-US" altLang="ko-KR" b="0" smtClean="0"/>
              <a:t>SYSSEC </a:t>
            </a:r>
            <a:r>
              <a:rPr lang="en-US" altLang="ko-KR" b="0" dirty="0" err="1" smtClean="0"/>
              <a:t>ChoManGi</a:t>
            </a:r>
            <a:endParaRPr lang="en-US" altLang="ko-KR" b="0" dirty="0" smtClean="0"/>
          </a:p>
        </p:txBody>
      </p:sp>
    </p:spTree>
    <p:extLst>
      <p:ext uri="{BB962C8B-B14F-4D97-AF65-F5344CB8AC3E}">
        <p14:creationId xmlns:p14="http://schemas.microsoft.com/office/powerpoint/2010/main" val="347958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7"/>
    </mc:Choice>
    <mc:Fallback>
      <p:transition spd="slow" advTm="109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Why Physical World?</a:t>
            </a:r>
            <a:endParaRPr lang="ko-KR" altLang="en-US" dirty="0"/>
          </a:p>
        </p:txBody>
      </p:sp>
      <p:pic>
        <p:nvPicPr>
          <p:cNvPr id="6" name="그림 5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11" y="2704885"/>
            <a:ext cx="2401200" cy="180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1" y="2704885"/>
            <a:ext cx="2400000" cy="1800000"/>
          </a:xfrm>
          <a:prstGeom prst="rect">
            <a:avLst/>
          </a:prstGeom>
        </p:spPr>
      </p:pic>
      <p:sp>
        <p:nvSpPr>
          <p:cNvPr id="13" name="십자형 12"/>
          <p:cNvSpPr/>
          <p:nvPr/>
        </p:nvSpPr>
        <p:spPr>
          <a:xfrm>
            <a:off x="3674566" y="3206679"/>
            <a:ext cx="747252" cy="796412"/>
          </a:xfrm>
          <a:prstGeom prst="plus">
            <a:avLst>
              <a:gd name="adj" fmla="val 42105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075817" y="1368372"/>
            <a:ext cx="5046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 smtClean="0">
                <a:latin typeface="+mj-ea"/>
                <a:ea typeface="+mj-ea"/>
              </a:rPr>
              <a:t>Possible??</a:t>
            </a:r>
            <a:endParaRPr lang="ko-KR" altLang="en-US" sz="5400" dirty="0">
              <a:latin typeface="+mj-ea"/>
              <a:ea typeface="+mj-ea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199" y="2704884"/>
            <a:ext cx="2400000" cy="1800000"/>
          </a:xfrm>
          <a:prstGeom prst="rect">
            <a:avLst/>
          </a:prstGeom>
        </p:spPr>
      </p:pic>
      <p:sp>
        <p:nvSpPr>
          <p:cNvPr id="18" name="등호 17"/>
          <p:cNvSpPr/>
          <p:nvPr/>
        </p:nvSpPr>
        <p:spPr>
          <a:xfrm>
            <a:off x="7308538" y="3265671"/>
            <a:ext cx="1366433" cy="678426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Why Physical World?</a:t>
            </a:r>
            <a:endParaRPr lang="ko-KR" altLang="en-US" dirty="0"/>
          </a:p>
        </p:txBody>
      </p:sp>
      <p:pic>
        <p:nvPicPr>
          <p:cNvPr id="6" name="그림 5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873" y="3115147"/>
            <a:ext cx="2401200" cy="180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5" y="3098175"/>
            <a:ext cx="2400000" cy="1800000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3403572" y="1200853"/>
            <a:ext cx="2400000" cy="5594644"/>
            <a:chOff x="4540269" y="1200853"/>
            <a:chExt cx="2400000" cy="5594644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269" y="1200853"/>
              <a:ext cx="2400000" cy="1800000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269" y="3098175"/>
              <a:ext cx="2400000" cy="1800000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269" y="4995497"/>
              <a:ext cx="2400000" cy="1800000"/>
            </a:xfrm>
            <a:prstGeom prst="rect">
              <a:avLst/>
            </a:prstGeom>
          </p:spPr>
        </p:pic>
      </p:grpSp>
      <p:cxnSp>
        <p:nvCxnSpPr>
          <p:cNvPr id="14" name="직선 화살표 연결선 13"/>
          <p:cNvCxnSpPr>
            <a:stCxn id="8" idx="3"/>
            <a:endCxn id="9" idx="1"/>
          </p:cNvCxnSpPr>
          <p:nvPr/>
        </p:nvCxnSpPr>
        <p:spPr>
          <a:xfrm flipV="1">
            <a:off x="2518175" y="2100853"/>
            <a:ext cx="885397" cy="1897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>
            <a:stCxn id="8" idx="3"/>
            <a:endCxn id="10" idx="1"/>
          </p:cNvCxnSpPr>
          <p:nvPr/>
        </p:nvCxnSpPr>
        <p:spPr>
          <a:xfrm>
            <a:off x="2518175" y="3998175"/>
            <a:ext cx="8853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>
            <a:stCxn id="8" idx="3"/>
            <a:endCxn id="11" idx="1"/>
          </p:cNvCxnSpPr>
          <p:nvPr/>
        </p:nvCxnSpPr>
        <p:spPr>
          <a:xfrm>
            <a:off x="2518175" y="3998175"/>
            <a:ext cx="885397" cy="1897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십자형 18"/>
          <p:cNvSpPr/>
          <p:nvPr/>
        </p:nvSpPr>
        <p:spPr>
          <a:xfrm>
            <a:off x="6039642" y="3799072"/>
            <a:ext cx="394336" cy="398205"/>
          </a:xfrm>
          <a:prstGeom prst="plus">
            <a:avLst>
              <a:gd name="adj" fmla="val 42105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375" y="3089204"/>
            <a:ext cx="2400000" cy="1800000"/>
          </a:xfrm>
          <a:prstGeom prst="rect">
            <a:avLst/>
          </a:prstGeom>
        </p:spPr>
      </p:pic>
      <p:sp>
        <p:nvSpPr>
          <p:cNvPr id="21" name="부등호 20"/>
          <p:cNvSpPr/>
          <p:nvPr/>
        </p:nvSpPr>
        <p:spPr>
          <a:xfrm>
            <a:off x="9035707" y="3738481"/>
            <a:ext cx="683667" cy="501445"/>
          </a:xfrm>
          <a:prstGeom prst="mathNot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808" y="2449349"/>
            <a:ext cx="118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i="1" dirty="0" smtClean="0"/>
              <a:t>Bright?</a:t>
            </a:r>
            <a:endParaRPr lang="ko-KR" altLang="en-US" sz="2000" b="1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4178808" y="4412261"/>
            <a:ext cx="118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i="1" dirty="0" smtClean="0"/>
              <a:t>Angle?</a:t>
            </a:r>
            <a:endParaRPr lang="ko-KR" altLang="en-US" sz="2000" b="1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009212" y="6387748"/>
            <a:ext cx="118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i="1" dirty="0" smtClean="0"/>
              <a:t>Distance?</a:t>
            </a:r>
            <a:endParaRPr lang="ko-KR" alt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7824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Why Physical World?</a:t>
            </a:r>
            <a:endParaRPr lang="ko-KR" altLang="en-US" dirty="0"/>
          </a:p>
        </p:txBody>
      </p: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838200" y="1260879"/>
            <a:ext cx="10515600" cy="4752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sz="2800" dirty="0"/>
              <a:t>We cannot create </a:t>
            </a:r>
            <a:r>
              <a:rPr lang="en-US" altLang="ko-KR" sz="2800" dirty="0" smtClean="0"/>
              <a:t>adversarial examples </a:t>
            </a:r>
            <a:r>
              <a:rPr lang="en-US" altLang="ko-KR" sz="2800" dirty="0"/>
              <a:t>that responds to various environments with </a:t>
            </a:r>
            <a:r>
              <a:rPr lang="en-US" altLang="ko-KR" sz="2800" dirty="0" smtClean="0"/>
              <a:t>previous </a:t>
            </a:r>
            <a:r>
              <a:rPr lang="en-US" altLang="ko-KR" sz="2800" dirty="0"/>
              <a:t>techniques</a:t>
            </a:r>
            <a:r>
              <a:rPr lang="en-US" altLang="ko-KR" sz="2800" dirty="0" smtClean="0"/>
              <a:t>!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ko-KR" sz="28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800" dirty="0"/>
              <a:t>It is practically impossible to </a:t>
            </a:r>
            <a:r>
              <a:rPr lang="en-US" altLang="ko-KR" sz="2800" dirty="0" smtClean="0"/>
              <a:t>add </a:t>
            </a:r>
            <a:r>
              <a:rPr lang="en-US" altLang="ko-KR" sz="2800" dirty="0"/>
              <a:t>minimized noise </a:t>
            </a:r>
            <a:r>
              <a:rPr lang="en-US" altLang="ko-KR" sz="2800" dirty="0" smtClean="0"/>
              <a:t>considering </a:t>
            </a:r>
            <a:r>
              <a:rPr lang="en-US" altLang="ko-KR" sz="2800" dirty="0"/>
              <a:t>physical world </a:t>
            </a:r>
            <a:r>
              <a:rPr lang="en-US" altLang="ko-KR" sz="2800" dirty="0" smtClean="0"/>
              <a:t>conditions.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ko-KR" sz="28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800" dirty="0" smtClean="0"/>
              <a:t>More robust </a:t>
            </a:r>
            <a:r>
              <a:rPr lang="en-US" altLang="ko-KR" sz="2800" dirty="0"/>
              <a:t>techniques are needed for a </a:t>
            </a:r>
            <a:r>
              <a:rPr lang="en-US" altLang="ko-KR" sz="2800" dirty="0" smtClean="0"/>
              <a:t>practicality of adversarial examples.</a:t>
            </a:r>
          </a:p>
        </p:txBody>
      </p:sp>
    </p:spTree>
    <p:extLst>
      <p:ext uri="{BB962C8B-B14F-4D97-AF65-F5344CB8AC3E}">
        <p14:creationId xmlns:p14="http://schemas.microsoft.com/office/powerpoint/2010/main" val="13793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Purpose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sz="2800" dirty="0" smtClean="0"/>
              <a:t>Propose </a:t>
            </a:r>
            <a:r>
              <a:rPr lang="en-US" altLang="ko-KR" sz="2800" smtClean="0"/>
              <a:t>an white-box </a:t>
            </a:r>
            <a:r>
              <a:rPr lang="en-US" altLang="ko-KR" sz="2800" dirty="0" smtClean="0"/>
              <a:t>adversarial attack method on road signs in physical world conditions.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ko-KR" sz="28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800" dirty="0" smtClean="0"/>
              <a:t>Why they focused on road signs?</a:t>
            </a:r>
          </a:p>
          <a:p>
            <a:pPr lvl="1"/>
            <a:r>
              <a:rPr lang="en-US" altLang="ko-KR" dirty="0"/>
              <a:t>Road signs are very simple in form, so it's a challenge to add </a:t>
            </a:r>
            <a:r>
              <a:rPr lang="en-US" altLang="ko-KR"/>
              <a:t>a </a:t>
            </a:r>
            <a:r>
              <a:rPr lang="en-US" altLang="ko-KR" smtClean="0"/>
              <a:t>perturbation </a:t>
            </a:r>
            <a:r>
              <a:rPr lang="en-US" altLang="ko-KR" dirty="0"/>
              <a:t>to them. </a:t>
            </a:r>
            <a:endParaRPr lang="en-US" altLang="ko-KR" dirty="0" smtClean="0"/>
          </a:p>
          <a:p>
            <a:pPr lvl="1"/>
            <a:r>
              <a:rPr lang="en-US" altLang="ko-KR" dirty="0"/>
              <a:t>Road signs are not easy to control the noise from the environment because the camera that is observing them is approached at various angles and distances. </a:t>
            </a:r>
            <a:endParaRPr lang="en-US" altLang="ko-KR" dirty="0" smtClean="0"/>
          </a:p>
          <a:p>
            <a:pPr lvl="1"/>
            <a:r>
              <a:rPr lang="en-US" altLang="ko-KR" dirty="0"/>
              <a:t>Road signs play an important role in traffic </a:t>
            </a:r>
            <a:r>
              <a:rPr lang="en-US" altLang="ko-KR" dirty="0" smtClean="0"/>
              <a:t>safety.</a:t>
            </a:r>
          </a:p>
          <a:p>
            <a:pPr lvl="1"/>
            <a:r>
              <a:rPr lang="en-US" altLang="ko-KR" dirty="0" smtClean="0"/>
              <a:t>It is reasonable to attack </a:t>
            </a:r>
            <a:r>
              <a:rPr lang="en-US" altLang="ko-KR" dirty="0"/>
              <a:t>model </a:t>
            </a:r>
            <a:r>
              <a:rPr lang="en-US" altLang="ko-KR" dirty="0" smtClean="0"/>
              <a:t>judgment </a:t>
            </a:r>
            <a:r>
              <a:rPr lang="en-US" altLang="ko-KR" dirty="0"/>
              <a:t>on any safe operation the vehicle relies on, rather than to control the entire system of the vehicle.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717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Contribution(Work)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dirty="0" smtClean="0"/>
              <a:t>Propose RP2(Robust Physical Perturbation) algorithm to generate physical perturbations that can consistently cause misclassification under various physical conditions.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ko-KR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dirty="0" smtClean="0"/>
              <a:t>Propose an evaluation methodology to study the effectiveness of physical perturbations in real world.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ko-KR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dirty="0" smtClean="0"/>
              <a:t>Evaluate algorithm on two standard classifier- LISA-CNN and GTSRB-CNN.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ko-KR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dirty="0" smtClean="0"/>
              <a:t>To show the generality of algorithm, they tested their attacks on Inception-v3 classifier to misclassify the microwave as “phone” by adding a single sticker.</a:t>
            </a:r>
          </a:p>
        </p:txBody>
      </p:sp>
    </p:spTree>
    <p:extLst>
      <p:ext uri="{BB962C8B-B14F-4D97-AF65-F5344CB8AC3E}">
        <p14:creationId xmlns:p14="http://schemas.microsoft.com/office/powerpoint/2010/main" val="252182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Attack Pipeline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75" y="1246188"/>
            <a:ext cx="11029692" cy="5011738"/>
          </a:xfrm>
        </p:spPr>
      </p:pic>
    </p:spTree>
    <p:extLst>
      <p:ext uri="{BB962C8B-B14F-4D97-AF65-F5344CB8AC3E}">
        <p14:creationId xmlns:p14="http://schemas.microsoft.com/office/powerpoint/2010/main" val="37956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Algorithm - basic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arenR"/>
                </a:pPr>
                <a:r>
                  <a:rPr lang="en-US" altLang="ko-KR" sz="2400" b="0" dirty="0" smtClean="0"/>
                  <a:t>Untargeted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2400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sSub>
                          <m:sSub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ko-KR" altLang="en-US" sz="2400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a:rPr lang="ko-KR" alt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ko-KR" alt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altLang="ko-KR" sz="2400" dirty="0" smtClean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altLang="ko-KR" sz="2400" dirty="0" smtClean="0"/>
                  <a:t>Targeted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ko-KR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altLang="ko-KR" sz="2400" dirty="0" smtClean="0"/>
              </a:p>
              <a:p>
                <a:pPr marL="514350" indent="-514350">
                  <a:buFont typeface="+mj-lt"/>
                  <a:buAutoNum type="arabicParenR"/>
                </a:pPr>
                <a:endParaRPr lang="en-US" altLang="ko-KR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ko-KR" altLang="en-US" sz="2400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ko-KR" altLang="en-US" sz="2400" dirty="0" smtClean="0"/>
                  <a:t> </a:t>
                </a:r>
                <a:r>
                  <a:rPr lang="en-US" altLang="ko-KR" sz="2400" dirty="0" smtClean="0"/>
                  <a:t>: perturbation, </a:t>
                </a:r>
                <a14:m>
                  <m:oMath xmlns:m="http://schemas.openxmlformats.org/officeDocument/2006/math">
                    <m:r>
                      <a:rPr lang="ko-KR" altLang="en-US" sz="24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ko-KR" sz="2400" dirty="0" smtClean="0"/>
                  <a:t>: regularization coefficient, x : input, </a:t>
                </a:r>
              </a:p>
              <a:p>
                <a:pPr marL="0" indent="0">
                  <a:buNone/>
                </a:pPr>
                <a:r>
                  <a:rPr lang="en-US" altLang="ko-KR" sz="2400" dirty="0" smtClean="0"/>
                  <a:t>y : authentic class, y* : target class,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</m:e>
                      <m: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ko-KR" sz="2400" dirty="0" smtClean="0"/>
                  <a:t>: 2D p-norm(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altLang="ko-KR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ko-KR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ko-KR" altLang="en-US" sz="2400" i="1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e>
                                      <m:sub>
                                        <m:r>
                                          <a:rPr lang="en-US" altLang="ko-KR" sz="2400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altLang="ko-KR" sz="24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altLang="ko-KR" sz="24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ko-KR" sz="24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altLang="ko-KR" sz="2400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</m:sSup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1/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p>
                      </m:e>
                    </m:nary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2400" dirty="0" smtClean="0"/>
                  <a:t>, J : cross entropy, </a:t>
                </a:r>
                <a14:m>
                  <m:oMath xmlns:m="http://schemas.openxmlformats.org/officeDocument/2006/math">
                    <m:r>
                      <a:rPr lang="ko-KR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ko-KR" altLang="en-US" sz="2400" dirty="0" smtClean="0"/>
                  <a:t> </a:t>
                </a:r>
                <a:r>
                  <a:rPr lang="en-US" altLang="ko-KR" sz="2400" dirty="0" smtClean="0"/>
                  <a:t>: hyper parameter</a:t>
                </a:r>
                <a:endParaRPr lang="ko-KR" altLang="en-US" sz="2400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8" t="-166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787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Algorithm – (1) various conditions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ko-KR" sz="2400" dirty="0" smtClean="0"/>
                  <a:t>Consider various distances, angles, brightness for loss calculations.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altLang="ko-KR" sz="2400" dirty="0"/>
                  <a:t>Untargeted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altLang="ko-KR" sz="24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altLang="ko-KR" sz="2400" dirty="0"/>
                  <a:t>Targeted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altLang="ko-KR" sz="2400" dirty="0"/>
              </a:p>
              <a:p>
                <a:pPr marL="0" indent="0">
                  <a:buNone/>
                </a:pPr>
                <a:endParaRPr lang="en-US" altLang="ko-KR" sz="2400" dirty="0" smtClean="0"/>
              </a:p>
              <a:p>
                <a:pPr marL="0" indent="0">
                  <a:buNone/>
                </a:pPr>
                <a:endParaRPr lang="en-US" altLang="ko-KR" sz="24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altLang="ko-KR" sz="2400" dirty="0" smtClean="0"/>
                  <a:t>Untargeted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 −</m:t>
                        </m:r>
                        <m:f>
                          <m:f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  <m:nary>
                          <m:naryPr>
                            <m:chr m:val="∑"/>
                            <m:limLoc m:val="subSup"/>
                            <m:ctrlPr>
                              <a:rPr lang="en-US" altLang="ko-KR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endParaRPr lang="en-US" altLang="ko-KR" sz="24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altLang="ko-KR" sz="2400" dirty="0"/>
                  <a:t>Targeted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  <m:nary>
                          <m:naryPr>
                            <m:chr m:val="∑"/>
                            <m:limLoc m:val="subSup"/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endParaRPr lang="en-US" altLang="ko-KR" dirty="0"/>
              </a:p>
              <a:p>
                <a:pPr marL="0" indent="0">
                  <a:buNone/>
                </a:pPr>
                <a:endParaRPr lang="en-US" altLang="ko-KR" dirty="0" smtClean="0"/>
              </a:p>
              <a:p>
                <a:pPr marL="0" indent="0">
                  <a:buNone/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8" t="-179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아래쪽 화살표 3"/>
          <p:cNvSpPr/>
          <p:nvPr/>
        </p:nvSpPr>
        <p:spPr>
          <a:xfrm>
            <a:off x="5568315" y="2807208"/>
            <a:ext cx="146685" cy="6650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27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Algorithm – (2) use mask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ko-KR" sz="2400" dirty="0" smtClean="0"/>
                  <a:t>Use mask matrix to modify </a:t>
                </a:r>
                <a:r>
                  <a:rPr lang="en-US" altLang="ko-KR" sz="2400" dirty="0"/>
                  <a:t>specific areas only.</a:t>
                </a:r>
                <a:endParaRPr lang="en-US" altLang="ko-KR" sz="2400" b="0" dirty="0" smtClean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altLang="ko-KR" sz="2400" dirty="0"/>
                  <a:t>Untargeted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 −</m:t>
                        </m:r>
                        <m:f>
                          <m:f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  <m:nary>
                          <m:naryPr>
                            <m:chr m:val="∑"/>
                            <m:limLoc m:val="subSup"/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endParaRPr lang="en-US" altLang="ko-KR" sz="24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altLang="ko-KR" sz="2400" dirty="0"/>
                  <a:t>Targeted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  <m:nary>
                          <m:naryPr>
                            <m:chr m:val="∑"/>
                            <m:limLoc m:val="subSup"/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endParaRPr lang="en-US" altLang="ko-KR" sz="2400" dirty="0" smtClean="0"/>
              </a:p>
              <a:p>
                <a:pPr marL="514350" indent="-514350">
                  <a:buFont typeface="+mj-lt"/>
                  <a:buAutoNum type="arabicParenR"/>
                </a:pPr>
                <a:endParaRPr lang="en-US" altLang="ko-KR" sz="2400" dirty="0" smtClean="0"/>
              </a:p>
              <a:p>
                <a:pPr marL="514350" indent="-514350">
                  <a:buFont typeface="+mj-lt"/>
                  <a:buAutoNum type="arabicParenR"/>
                </a:pPr>
                <a:endParaRPr lang="en-US" altLang="ko-KR" sz="24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altLang="ko-KR" sz="2400" dirty="0"/>
                  <a:t>Untargeted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ko-KR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 −</m:t>
                        </m:r>
                        <m:f>
                          <m:f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  <m:nary>
                          <m:naryPr>
                            <m:chr m:val="∑"/>
                            <m:limLoc m:val="subSup"/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endParaRPr lang="en-US" altLang="ko-KR" sz="24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altLang="ko-KR" sz="2400" dirty="0"/>
                  <a:t>Targeted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  <m:nary>
                          <m:naryPr>
                            <m:chr m:val="∑"/>
                            <m:limLoc m:val="subSup"/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ko-KR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8" t="-179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아래쪽 화살표 3"/>
          <p:cNvSpPr/>
          <p:nvPr/>
        </p:nvSpPr>
        <p:spPr>
          <a:xfrm>
            <a:off x="5779008" y="2900172"/>
            <a:ext cx="190500" cy="9620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5118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Algorithm – (3) available colors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ko-KR" sz="2400" dirty="0" smtClean="0"/>
                  <a:t>Consider </a:t>
                </a:r>
                <a:r>
                  <a:rPr lang="en-US" altLang="ko-KR" sz="2400" dirty="0"/>
                  <a:t>the </a:t>
                </a:r>
                <a:r>
                  <a:rPr lang="en-US" altLang="ko-KR" sz="2400" dirty="0" smtClean="0"/>
                  <a:t>printable color for noise calculation by adding Non-Printability Score(NPS) term.</a:t>
                </a:r>
                <a:endParaRPr lang="en-US" altLang="ko-KR" sz="2400" b="0" dirty="0"/>
              </a:p>
              <a:p>
                <a:pPr marL="0" indent="0">
                  <a:buNone/>
                </a:pPr>
                <a:r>
                  <a:rPr lang="en-US" altLang="ko-KR" sz="2400" dirty="0" smtClean="0"/>
                  <a:t>NPS(p) =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limLoc m:val="subSup"/>
                        <m:supHide m:val="on"/>
                        <m:ctrlPr>
                          <a:rPr lang="en-US" altLang="ko-KR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acc>
                          <m:accPr>
                            <m:chr m:val="̂"/>
                            <m:ctrlPr>
                              <a:rPr lang="en-US" altLang="ko-KR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ko-KR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acc>
                              <m:accPr>
                                <m:chr m:val="̂"/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</m:d>
                      </m:e>
                    </m:nary>
                  </m:oMath>
                </a14:m>
                <a:r>
                  <a:rPr lang="en-US" altLang="ko-KR" sz="2400" b="0" dirty="0" smtClean="0"/>
                  <a:t>, P = set of printable colors, p = color of each pixels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altLang="ko-KR" sz="2400" dirty="0"/>
                  <a:t>Untargeted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 −</m:t>
                        </m:r>
                        <m:f>
                          <m:f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  <m:nary>
                          <m:naryPr>
                            <m:chr m:val="∑"/>
                            <m:limLoc m:val="subSup"/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endParaRPr lang="en-US" altLang="ko-KR" sz="24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altLang="ko-KR" sz="2400" dirty="0"/>
                  <a:t>Targeted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  <m:nary>
                          <m:naryPr>
                            <m:chr m:val="∑"/>
                            <m:limLoc m:val="subSup"/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endParaRPr lang="en-US" altLang="ko-KR" sz="2400" dirty="0" smtClean="0"/>
              </a:p>
              <a:p>
                <a:pPr marL="514350" indent="-514350">
                  <a:buFont typeface="+mj-lt"/>
                  <a:buAutoNum type="arabicParenR"/>
                </a:pPr>
                <a:endParaRPr lang="en-US" altLang="ko-KR" sz="24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altLang="ko-KR" sz="2400" dirty="0"/>
                  <a:t>Untargeted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𝑁𝑃𝑆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  <m:nary>
                          <m:naryPr>
                            <m:chr m:val="∑"/>
                            <m:limLoc m:val="subSup"/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endParaRPr lang="en-US" altLang="ko-KR" sz="2400" dirty="0"/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altLang="ko-KR" sz="2400" dirty="0"/>
                  <a:t>Targeted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𝑁𝑃𝑆</m:t>
                        </m:r>
                        <m:d>
                          <m:d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ko-KR" altLang="en-US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  <m:nary>
                          <m:naryPr>
                            <m:chr m:val="∑"/>
                            <m:limLoc m:val="subSup"/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ko-KR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ko-KR" alt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8" t="-179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아래쪽 화살표 3"/>
          <p:cNvSpPr/>
          <p:nvPr/>
        </p:nvSpPr>
        <p:spPr>
          <a:xfrm flipH="1">
            <a:off x="5892446" y="3755751"/>
            <a:ext cx="361950" cy="476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6511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Adversarial Example?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97" y="2446562"/>
            <a:ext cx="1229555" cy="2165350"/>
          </a:xfr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6" y="1943100"/>
            <a:ext cx="2473060" cy="317227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373" y="2305050"/>
            <a:ext cx="2329128" cy="2702723"/>
          </a:xfrm>
          <a:prstGeom prst="rect">
            <a:avLst/>
          </a:prstGeom>
        </p:spPr>
      </p:pic>
      <p:sp>
        <p:nvSpPr>
          <p:cNvPr id="3" name="타원형 설명선 2"/>
          <p:cNvSpPr/>
          <p:nvPr/>
        </p:nvSpPr>
        <p:spPr>
          <a:xfrm>
            <a:off x="1572768" y="1133856"/>
            <a:ext cx="1966829" cy="1171194"/>
          </a:xfrm>
          <a:prstGeom prst="wedgeEllipse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chemeClr val="tx1"/>
                </a:solidFill>
              </a:rPr>
              <a:t>Cat</a:t>
            </a:r>
            <a:endParaRPr lang="ko-KR" altLang="en-US" sz="3600" dirty="0">
              <a:solidFill>
                <a:schemeClr val="tx1"/>
              </a:solidFill>
            </a:endParaRPr>
          </a:p>
        </p:txBody>
      </p:sp>
      <p:sp>
        <p:nvSpPr>
          <p:cNvPr id="7" name="타원형 설명선 6"/>
          <p:cNvSpPr/>
          <p:nvPr/>
        </p:nvSpPr>
        <p:spPr>
          <a:xfrm>
            <a:off x="8212330" y="1133856"/>
            <a:ext cx="1966829" cy="1171194"/>
          </a:xfrm>
          <a:prstGeom prst="wedgeEllipseCallout">
            <a:avLst>
              <a:gd name="adj1" fmla="val 27053"/>
              <a:gd name="adj2" fmla="val 6640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chemeClr val="tx1"/>
                </a:solidFill>
              </a:rPr>
              <a:t>Cat</a:t>
            </a:r>
            <a:endParaRPr lang="ko-KR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4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Algorithm Evaluation – (1) road sign</a:t>
            </a:r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7" r="-42"/>
          <a:stretch/>
        </p:blipFill>
        <p:spPr>
          <a:xfrm>
            <a:off x="2059204" y="1306903"/>
            <a:ext cx="7285963" cy="493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39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Algorithm Evaluation – (1) road sign</a:t>
            </a:r>
            <a:endParaRPr lang="ko-KR" altLang="en-US" dirty="0"/>
          </a:p>
        </p:txBody>
      </p:sp>
      <p:pic>
        <p:nvPicPr>
          <p:cNvPr id="4" name="Robust physical-world attacks on deep learning models _ Eykholt et. al. _ CVPR 2018 _ Brief Summary - YouTube (720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498" end="2939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3512" y="1555403"/>
            <a:ext cx="7379817" cy="415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3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Algorithm Evaluation – (1) road sign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33" r="-626"/>
          <a:stretch/>
        </p:blipFill>
        <p:spPr>
          <a:xfrm>
            <a:off x="175224" y="1743075"/>
            <a:ext cx="12032297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98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Algorithm Evaluation – (2</a:t>
            </a:r>
            <a:r>
              <a:rPr lang="en-US" altLang="ko-KR" smtClean="0"/>
              <a:t>) Microwave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52" y="1192070"/>
            <a:ext cx="4889519" cy="5227081"/>
          </a:xfrm>
          <a:prstGeom prst="rect">
            <a:avLst/>
          </a:prstGeom>
        </p:spPr>
      </p:pic>
      <p:pic>
        <p:nvPicPr>
          <p:cNvPr id="6" name="내용 개체 틀 11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8" r="636"/>
          <a:stretch/>
        </p:blipFill>
        <p:spPr>
          <a:xfrm>
            <a:off x="6228869" y="2441448"/>
            <a:ext cx="4789651" cy="2429445"/>
          </a:xfrm>
        </p:spPr>
      </p:pic>
    </p:spTree>
    <p:extLst>
      <p:ext uri="{BB962C8B-B14F-4D97-AF65-F5344CB8AC3E}">
        <p14:creationId xmlns:p14="http://schemas.microsoft.com/office/powerpoint/2010/main" val="805792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Algorithm Evaluation – (2</a:t>
            </a:r>
            <a:r>
              <a:rPr lang="en-US" altLang="ko-KR" smtClean="0"/>
              <a:t>) Coffee Mug</a:t>
            </a:r>
            <a:endParaRPr lang="ko-KR" altLang="en-US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6" r="-4749"/>
          <a:stretch/>
        </p:blipFill>
        <p:spPr>
          <a:xfrm>
            <a:off x="6219491" y="2404872"/>
            <a:ext cx="5009341" cy="316259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55" y="1225296"/>
            <a:ext cx="3626361" cy="52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85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Summary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sz="2800" smtClean="0"/>
              <a:t>Authors proposed RP2 algorithm to generate physically robust adversarial perturbation.</a:t>
            </a:r>
          </a:p>
          <a:p>
            <a:pPr lvl="1"/>
            <a:r>
              <a:rPr lang="en-US" altLang="ko-KR" sz="2000" smtClean="0"/>
              <a:t>Consider angle, distance, brightness.</a:t>
            </a:r>
          </a:p>
          <a:p>
            <a:pPr lvl="1"/>
            <a:r>
              <a:rPr lang="en-US" altLang="ko-KR" sz="2000" smtClean="0"/>
              <a:t>Use mask matrix to limit the perturbation area.</a:t>
            </a:r>
          </a:p>
          <a:p>
            <a:pPr lvl="1"/>
            <a:endParaRPr lang="en-US" altLang="ko-KR" sz="280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800" smtClean="0"/>
              <a:t>Authors Evaluated </a:t>
            </a:r>
            <a:r>
              <a:rPr lang="en-US" altLang="ko-KR" sz="2800"/>
              <a:t>algorithm on two standard classifier- LISA-CNN and GTSRB-CNN</a:t>
            </a:r>
            <a:r>
              <a:rPr lang="en-US" altLang="ko-KR" sz="280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ko-KR" sz="280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800" smtClean="0"/>
              <a:t>Authors Evaluated algorithm on Inception-v3 model.</a:t>
            </a:r>
            <a:endParaRPr lang="en-US" altLang="ko-KR" sz="2800" dirty="0" smtClean="0"/>
          </a:p>
          <a:p>
            <a:pPr marL="0" indent="0">
              <a:buNone/>
            </a:pPr>
            <a:endParaRPr lang="en-US" altLang="ko-KR" sz="2800" dirty="0"/>
          </a:p>
        </p:txBody>
      </p:sp>
    </p:spTree>
    <p:extLst>
      <p:ext uri="{BB962C8B-B14F-4D97-AF65-F5344CB8AC3E}">
        <p14:creationId xmlns:p14="http://schemas.microsoft.com/office/powerpoint/2010/main" val="3460500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Future Work</a:t>
            </a:r>
            <a:endParaRPr lang="ko-KR" altLang="en-US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9264984"/>
              </p:ext>
            </p:extLst>
          </p:nvPr>
        </p:nvGraphicFramePr>
        <p:xfrm>
          <a:off x="838200" y="1260879"/>
          <a:ext cx="10515600" cy="475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65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mtClean="0"/>
              <a:t>How to Attack Black-box?</a:t>
            </a:r>
            <a:endParaRPr lang="ko-KR" altLang="en-US" dirty="0"/>
          </a:p>
        </p:txBody>
      </p:sp>
      <p:sp>
        <p:nvSpPr>
          <p:cNvPr id="5" name="정육면체 4"/>
          <p:cNvSpPr/>
          <p:nvPr/>
        </p:nvSpPr>
        <p:spPr>
          <a:xfrm>
            <a:off x="1194563" y="1845275"/>
            <a:ext cx="1490974" cy="1474573"/>
          </a:xfrm>
          <a:prstGeom prst="cub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smtClean="0">
                <a:solidFill>
                  <a:schemeClr val="tx1"/>
                </a:solidFill>
              </a:rPr>
              <a:t>White-box model</a:t>
            </a:r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2866769" y="2372498"/>
            <a:ext cx="1383957" cy="2965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구름 6"/>
          <p:cNvSpPr/>
          <p:nvPr/>
        </p:nvSpPr>
        <p:spPr>
          <a:xfrm>
            <a:off x="4431958" y="1972961"/>
            <a:ext cx="1713470" cy="1079157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smtClean="0">
                <a:solidFill>
                  <a:schemeClr val="tx1"/>
                </a:solidFill>
              </a:rPr>
              <a:t>Adversarial Example</a:t>
            </a:r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6326660" y="2372498"/>
            <a:ext cx="1383957" cy="2965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정육면체 8"/>
          <p:cNvSpPr/>
          <p:nvPr/>
        </p:nvSpPr>
        <p:spPr>
          <a:xfrm>
            <a:off x="7891849" y="1775252"/>
            <a:ext cx="1490974" cy="1474573"/>
          </a:xfrm>
          <a:prstGeom prst="cub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smtClean="0">
                <a:solidFill>
                  <a:schemeClr val="tx1"/>
                </a:solidFill>
              </a:rPr>
              <a:t>Black-box model</a:t>
            </a:r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0" name="정육면체 9"/>
          <p:cNvSpPr/>
          <p:nvPr/>
        </p:nvSpPr>
        <p:spPr>
          <a:xfrm>
            <a:off x="815621" y="4530808"/>
            <a:ext cx="1490974" cy="1474573"/>
          </a:xfrm>
          <a:prstGeom prst="cub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smtClean="0">
                <a:solidFill>
                  <a:schemeClr val="tx1"/>
                </a:solidFill>
              </a:rPr>
              <a:t>Black-box model</a:t>
            </a:r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1" name="정육면체 10"/>
          <p:cNvSpPr/>
          <p:nvPr/>
        </p:nvSpPr>
        <p:spPr>
          <a:xfrm>
            <a:off x="3773007" y="4530808"/>
            <a:ext cx="1490974" cy="1474573"/>
          </a:xfrm>
          <a:prstGeom prst="cub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smtClean="0">
                <a:solidFill>
                  <a:schemeClr val="tx1"/>
                </a:solidFill>
              </a:rPr>
              <a:t>Replica model</a:t>
            </a:r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2" name="오른쪽 화살표 11"/>
          <p:cNvSpPr/>
          <p:nvPr/>
        </p:nvSpPr>
        <p:spPr>
          <a:xfrm>
            <a:off x="2306595" y="5675868"/>
            <a:ext cx="1383957" cy="2965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오른쪽 화살표 12"/>
          <p:cNvSpPr/>
          <p:nvPr/>
        </p:nvSpPr>
        <p:spPr>
          <a:xfrm rot="10800000">
            <a:off x="2347822" y="4464908"/>
            <a:ext cx="1383957" cy="2965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603195" y="4128526"/>
            <a:ext cx="873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i="1" smtClean="0"/>
              <a:t>Query</a:t>
            </a:r>
            <a:endParaRPr lang="ko-KR" altLang="en-US" b="1" i="1"/>
          </a:p>
        </p:txBody>
      </p:sp>
      <p:sp>
        <p:nvSpPr>
          <p:cNvPr id="15" name="TextBox 14"/>
          <p:cNvSpPr txBox="1"/>
          <p:nvPr/>
        </p:nvSpPr>
        <p:spPr>
          <a:xfrm>
            <a:off x="2603195" y="5906530"/>
            <a:ext cx="873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i="1" smtClean="0"/>
              <a:t>Data</a:t>
            </a:r>
            <a:endParaRPr lang="ko-KR" altLang="en-US" b="1" i="1"/>
          </a:p>
        </p:txBody>
      </p:sp>
      <p:sp>
        <p:nvSpPr>
          <p:cNvPr id="16" name="오른쪽 화살표 15"/>
          <p:cNvSpPr/>
          <p:nvPr/>
        </p:nvSpPr>
        <p:spPr>
          <a:xfrm>
            <a:off x="5346437" y="5090983"/>
            <a:ext cx="980223" cy="26881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구름 16"/>
          <p:cNvSpPr/>
          <p:nvPr/>
        </p:nvSpPr>
        <p:spPr>
          <a:xfrm>
            <a:off x="6409116" y="4625941"/>
            <a:ext cx="1713470" cy="1079157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smtClean="0">
                <a:solidFill>
                  <a:schemeClr val="tx1"/>
                </a:solidFill>
              </a:rPr>
              <a:t>Adversarial Example</a:t>
            </a:r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8" name="오른쪽 화살표 17"/>
          <p:cNvSpPr/>
          <p:nvPr/>
        </p:nvSpPr>
        <p:spPr>
          <a:xfrm>
            <a:off x="8205042" y="5062154"/>
            <a:ext cx="1383957" cy="29656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250726" y="380994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i="1" smtClean="0"/>
              <a:t>2. Transfer Learning</a:t>
            </a:r>
            <a:endParaRPr lang="ko-KR" altLang="en-US" sz="2800" i="1"/>
          </a:p>
        </p:txBody>
      </p:sp>
      <p:sp>
        <p:nvSpPr>
          <p:cNvPr id="21" name="TextBox 20"/>
          <p:cNvSpPr txBox="1"/>
          <p:nvPr/>
        </p:nvSpPr>
        <p:spPr>
          <a:xfrm>
            <a:off x="3913050" y="1321658"/>
            <a:ext cx="3698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i="1" smtClean="0"/>
              <a:t>1. Use Similar White-box</a:t>
            </a:r>
            <a:endParaRPr lang="ko-KR" altLang="en-US" sz="2800" i="1"/>
          </a:p>
        </p:txBody>
      </p:sp>
      <p:sp>
        <p:nvSpPr>
          <p:cNvPr id="22" name="정육면체 21"/>
          <p:cNvSpPr/>
          <p:nvPr/>
        </p:nvSpPr>
        <p:spPr>
          <a:xfrm>
            <a:off x="9671455" y="4530808"/>
            <a:ext cx="1490974" cy="1474573"/>
          </a:xfrm>
          <a:prstGeom prst="cub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smtClean="0">
                <a:solidFill>
                  <a:schemeClr val="tx1"/>
                </a:solidFill>
              </a:rPr>
              <a:t>Black-box model</a:t>
            </a:r>
            <a:endParaRPr lang="ko-KR" alt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3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ctrTitle"/>
          </p:nvPr>
        </p:nvSpPr>
        <p:spPr>
          <a:xfrm>
            <a:off x="777240" y="1430848"/>
            <a:ext cx="1069848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Q&amp;A?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7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Appendix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9555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Adversarial Example?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97" y="2446562"/>
            <a:ext cx="1229555" cy="2165350"/>
          </a:xfrm>
        </p:spPr>
      </p:pic>
      <p:pic>
        <p:nvPicPr>
          <p:cNvPr id="8" name="내용 개체 틀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671" y="2446562"/>
            <a:ext cx="1229555" cy="2165350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5654709" y="2687378"/>
            <a:ext cx="234653" cy="952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6" y="1943100"/>
            <a:ext cx="2473060" cy="317227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373" y="2305050"/>
            <a:ext cx="2329128" cy="2702723"/>
          </a:xfrm>
          <a:prstGeom prst="rect">
            <a:avLst/>
          </a:prstGeom>
        </p:spPr>
      </p:pic>
      <p:cxnSp>
        <p:nvCxnSpPr>
          <p:cNvPr id="11" name="직선 화살표 연결선 10"/>
          <p:cNvCxnSpPr>
            <a:stCxn id="5" idx="3"/>
            <a:endCxn id="8" idx="1"/>
          </p:cNvCxnSpPr>
          <p:nvPr/>
        </p:nvCxnSpPr>
        <p:spPr>
          <a:xfrm>
            <a:off x="4769152" y="3529237"/>
            <a:ext cx="5135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타원형 설명선 11"/>
          <p:cNvSpPr/>
          <p:nvPr/>
        </p:nvSpPr>
        <p:spPr>
          <a:xfrm>
            <a:off x="1572768" y="1133856"/>
            <a:ext cx="1966829" cy="1171194"/>
          </a:xfrm>
          <a:prstGeom prst="wedgeEllipse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chemeClr val="tx1"/>
                </a:solidFill>
              </a:rPr>
              <a:t>Cat</a:t>
            </a:r>
            <a:endParaRPr lang="ko-KR" altLang="en-US" sz="3600" dirty="0">
              <a:solidFill>
                <a:schemeClr val="tx1"/>
              </a:solidFill>
            </a:endParaRPr>
          </a:p>
        </p:txBody>
      </p:sp>
      <p:sp>
        <p:nvSpPr>
          <p:cNvPr id="13" name="타원형 설명선 12"/>
          <p:cNvSpPr/>
          <p:nvPr/>
        </p:nvSpPr>
        <p:spPr>
          <a:xfrm>
            <a:off x="8212330" y="1133856"/>
            <a:ext cx="1966829" cy="1171194"/>
          </a:xfrm>
          <a:prstGeom prst="wedgeEllipseCallout">
            <a:avLst>
              <a:gd name="adj1" fmla="val 27053"/>
              <a:gd name="adj2" fmla="val 6640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chemeClr val="tx1"/>
                </a:solidFill>
              </a:rPr>
              <a:t>Cat?</a:t>
            </a:r>
            <a:endParaRPr lang="ko-KR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1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Adversarial Examples on Digital images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266700" y="1066826"/>
                <a:ext cx="11087099" cy="4752000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v"/>
                </a:pPr>
                <a:r>
                  <a:rPr lang="en-US" sz="1800" dirty="0" smtClean="0"/>
                  <a:t>Fast/Iterative Gradient Sign/Value Method (FGSM/FGVM, IGSM)</a:t>
                </a:r>
              </a:p>
              <a:p>
                <a:pPr lvl="1"/>
                <a:r>
                  <a:rPr lang="en-US" altLang="ko-KR" sz="1400" dirty="0" smtClean="0"/>
                  <a:t>First suggested adversarial example method</a:t>
                </a:r>
                <a:r>
                  <a:rPr lang="ko-KR" altLang="en-US" sz="1400" dirty="0" smtClean="0"/>
                  <a:t> </a:t>
                </a:r>
                <a:r>
                  <a:rPr lang="en-US" altLang="ko-KR" sz="1400" dirty="0" smtClean="0"/>
                  <a:t>– </a:t>
                </a:r>
                <a:r>
                  <a:rPr lang="en-US" altLang="ko-KR" sz="1400" dirty="0" err="1" smtClean="0"/>
                  <a:t>Goodfellow</a:t>
                </a:r>
                <a:r>
                  <a:rPr lang="en-US" altLang="ko-KR" sz="1400" dirty="0" smtClean="0"/>
                  <a:t>  </a:t>
                </a:r>
                <a:r>
                  <a:rPr lang="en-US" altLang="ko-KR" sz="1400" smtClean="0"/>
                  <a:t>et al. 2014.</a:t>
                </a:r>
                <a:endParaRPr lang="en-US" sz="1400" b="0" dirty="0" smtClean="0"/>
              </a:p>
              <a:p>
                <a:pPr lvl="1"/>
                <a:r>
                  <a:rPr lang="en-US" sz="1400" b="0" dirty="0" smtClean="0"/>
                  <a:t>FGSM: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nor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sign</m:t>
                    </m:r>
                    <m:r>
                      <m:rPr>
                        <m:lit/>
                      </m:rP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𝑡𝑟𝑢𝑒</m:t>
                        </m:r>
                      </m:sub>
                    </m:sSub>
                    <m:r>
                      <m:rPr>
                        <m:lit/>
                      </m:rPr>
                      <a:rPr lang="en-US" sz="14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sz="1400" dirty="0" smtClean="0"/>
                  <a:t>, FGVM: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1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𝑡𝑟𝑢𝑒</m:t>
                        </m:r>
                      </m:sub>
                    </m:sSub>
                    <m:r>
                      <m:rPr>
                        <m:lit/>
                      </m:rPr>
                      <a:rPr lang="en-US" sz="1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b="1" dirty="0" smtClean="0"/>
              </a:p>
              <a:p>
                <a:pPr lvl="1"/>
                <a:r>
                  <a:rPr lang="en-US" sz="1400" dirty="0" smtClean="0"/>
                  <a:t>IGSM:  </a:t>
                </a:r>
                <a:endParaRPr lang="en-US" dirty="0"/>
              </a:p>
              <a:p>
                <a:pPr lvl="1"/>
                <a:endParaRPr lang="en-US" sz="1800" dirty="0" smtClean="0"/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sz="1800" dirty="0" smtClean="0"/>
                  <a:t>DeepFool</a:t>
                </a:r>
              </a:p>
              <a:p>
                <a:pPr lvl="1"/>
                <a:r>
                  <a:rPr lang="en-US" sz="1400" dirty="0" smtClean="0"/>
                  <a:t>2</a:t>
                </a:r>
                <a:r>
                  <a:rPr lang="en-US" sz="1400" baseline="30000" dirty="0" smtClean="0"/>
                  <a:t>nd</a:t>
                </a:r>
                <a:r>
                  <a:rPr lang="en-US" sz="1400" dirty="0" smtClean="0"/>
                  <a:t> generation adversarial example method</a:t>
                </a:r>
                <a:r>
                  <a:rPr lang="ko-KR" altLang="en-US" sz="1400" dirty="0" smtClean="0"/>
                  <a:t> </a:t>
                </a:r>
                <a:r>
                  <a:rPr lang="en-US" altLang="ko-KR" sz="1400" dirty="0" smtClean="0"/>
                  <a:t>– </a:t>
                </a:r>
                <a:r>
                  <a:rPr lang="en-US" altLang="ko-KR" sz="1400" dirty="0" err="1" smtClean="0"/>
                  <a:t>Moosavi</a:t>
                </a:r>
                <a:r>
                  <a:rPr lang="en-US" altLang="ko-KR" sz="1400" dirty="0" smtClean="0"/>
                  <a:t>  et al</a:t>
                </a:r>
                <a:r>
                  <a:rPr lang="en-US" altLang="ko-KR" sz="1400" smtClean="0"/>
                  <a:t>. 2015.</a:t>
                </a:r>
                <a:endParaRPr lang="en-US" altLang="ko-KR" sz="1400" dirty="0" smtClean="0"/>
              </a:p>
              <a:p>
                <a:pPr lvl="1"/>
                <a:r>
                  <a:rPr lang="en-US" altLang="ko-KR" sz="1400" dirty="0"/>
                  <a:t>Calculate a minimum of L2 </a:t>
                </a:r>
                <a:r>
                  <a:rPr lang="en-US" altLang="ko-KR" sz="1400" dirty="0" smtClean="0"/>
                  <a:t>perturbation </a:t>
                </a:r>
                <a:r>
                  <a:rPr lang="en-US" altLang="ko-KR" sz="1400" dirty="0"/>
                  <a:t>through model structure </a:t>
                </a:r>
                <a:r>
                  <a:rPr lang="en-US" altLang="ko-KR" sz="1400" dirty="0" smtClean="0"/>
                  <a:t>approximation</a:t>
                </a:r>
                <a:endParaRPr lang="en-US" altLang="ko-KR" sz="1400" dirty="0" smtClean="0">
                  <a:sym typeface="Wingdings" panose="05000000000000000000" pitchFamily="2" charset="2"/>
                </a:endParaRP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sz="1800" dirty="0" smtClean="0"/>
                  <a:t>Jacobian-based Saliency Map Attack (JSMA)</a:t>
                </a:r>
              </a:p>
              <a:p>
                <a:pPr lvl="1"/>
                <a:r>
                  <a:rPr lang="en-US" altLang="ko-KR" sz="1400" dirty="0" smtClean="0"/>
                  <a:t> </a:t>
                </a:r>
                <a:r>
                  <a:rPr lang="en-US" altLang="ko-KR" sz="1400" dirty="0"/>
                  <a:t>2</a:t>
                </a:r>
                <a:r>
                  <a:rPr lang="en-US" altLang="ko-KR" sz="1400" baseline="30000" dirty="0"/>
                  <a:t>nd</a:t>
                </a:r>
                <a:r>
                  <a:rPr lang="en-US" altLang="ko-KR" sz="1400" dirty="0"/>
                  <a:t> generation adversarial example method</a:t>
                </a:r>
                <a:r>
                  <a:rPr lang="ko-KR" altLang="en-US" sz="1400" dirty="0"/>
                  <a:t> </a:t>
                </a:r>
                <a:r>
                  <a:rPr lang="ko-KR" altLang="en-US" sz="1400" dirty="0" smtClean="0"/>
                  <a:t> </a:t>
                </a:r>
                <a:r>
                  <a:rPr lang="en-US" altLang="ko-KR" sz="1400" dirty="0" smtClean="0"/>
                  <a:t>– </a:t>
                </a:r>
                <a:r>
                  <a:rPr lang="en-US" altLang="ko-KR" sz="1400" dirty="0" err="1" smtClean="0"/>
                  <a:t>Papernot</a:t>
                </a:r>
                <a:r>
                  <a:rPr lang="en-US" altLang="ko-KR" sz="1400" dirty="0" smtClean="0"/>
                  <a:t>  et al</a:t>
                </a:r>
                <a:r>
                  <a:rPr lang="en-US" altLang="ko-KR" sz="1400" smtClean="0"/>
                  <a:t>. 2016.</a:t>
                </a:r>
                <a:endParaRPr lang="en-US" altLang="ko-KR" sz="1400" dirty="0" smtClean="0"/>
              </a:p>
              <a:p>
                <a:pPr lvl="1"/>
                <a:r>
                  <a:rPr lang="en-US" altLang="ko-KR" sz="1400" dirty="0" smtClean="0"/>
                  <a:t>Modulates only pixels that have the greatest impact on classification results</a:t>
                </a:r>
              </a:p>
              <a:p>
                <a:pPr marL="457200" lvl="1" indent="0">
                  <a:buNone/>
                </a:pPr>
                <a:r>
                  <a:rPr lang="en-US" altLang="ko-KR" sz="1400" dirty="0" smtClean="0"/>
                  <a:t> </a:t>
                </a:r>
                <a:r>
                  <a:rPr lang="en-US" altLang="ko-KR" sz="1400" dirty="0" smtClean="0">
                    <a:sym typeface="Wingdings" panose="05000000000000000000" pitchFamily="2" charset="2"/>
                  </a:rPr>
                  <a:t> </a:t>
                </a:r>
                <a:r>
                  <a:rPr lang="en-US" altLang="ko-KR" sz="1400" dirty="0"/>
                  <a:t>Minimize the number of pixels </a:t>
                </a:r>
                <a:r>
                  <a:rPr lang="en-US" altLang="ko-KR" sz="1400" dirty="0" smtClean="0"/>
                  <a:t>modulated(minimize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  <a:r>
                  <a:rPr lang="en-US" sz="1400" dirty="0" smtClean="0"/>
                  <a:t>distance</a:t>
                </a:r>
                <a:r>
                  <a:rPr lang="en-US" altLang="ko-KR" sz="1400" dirty="0" smtClean="0"/>
                  <a:t>)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sz="1800" dirty="0" err="1" smtClean="0">
                    <a:sym typeface="Wingdings" panose="05000000000000000000" pitchFamily="2" charset="2"/>
                  </a:rPr>
                  <a:t>Carlini</a:t>
                </a:r>
                <a:r>
                  <a:rPr lang="en-US" sz="1800" dirty="0" smtClean="0">
                    <a:sym typeface="Wingdings" panose="05000000000000000000" pitchFamily="2" charset="2"/>
                  </a:rPr>
                  <a:t> &amp; Wagner (C&amp;W)</a:t>
                </a:r>
              </a:p>
              <a:p>
                <a:pPr lvl="1"/>
                <a:r>
                  <a:rPr lang="en-US" sz="1400" dirty="0" smtClean="0">
                    <a:sym typeface="Wingdings" panose="05000000000000000000" pitchFamily="2" charset="2"/>
                  </a:rPr>
                  <a:t>3rd</a:t>
                </a:r>
                <a:r>
                  <a:rPr lang="ko-KR" altLang="en-US" sz="1400" dirty="0" smtClean="0">
                    <a:sym typeface="Wingdings" panose="05000000000000000000" pitchFamily="2" charset="2"/>
                  </a:rPr>
                  <a:t> </a:t>
                </a:r>
                <a:r>
                  <a:rPr lang="en-US" altLang="ko-KR" sz="1400" dirty="0"/>
                  <a:t>generation adversarial example method</a:t>
                </a:r>
                <a:r>
                  <a:rPr lang="ko-KR" altLang="en-US" sz="1400" dirty="0"/>
                  <a:t> </a:t>
                </a:r>
                <a:r>
                  <a:rPr lang="en-US" altLang="ko-KR" sz="1400" dirty="0" smtClean="0">
                    <a:sym typeface="Wingdings" panose="05000000000000000000" pitchFamily="2" charset="2"/>
                  </a:rPr>
                  <a:t>– </a:t>
                </a:r>
                <a:r>
                  <a:rPr lang="en-US" altLang="ko-KR" sz="1400" dirty="0" err="1" smtClean="0">
                    <a:sym typeface="Wingdings" panose="05000000000000000000" pitchFamily="2" charset="2"/>
                  </a:rPr>
                  <a:t>Carlini</a:t>
                </a:r>
                <a:r>
                  <a:rPr lang="en-US" altLang="ko-KR" sz="1400" dirty="0" smtClean="0">
                    <a:sym typeface="Wingdings" panose="05000000000000000000" pitchFamily="2" charset="2"/>
                  </a:rPr>
                  <a:t> et al</a:t>
                </a:r>
                <a:r>
                  <a:rPr lang="en-US" altLang="ko-KR" sz="1400" smtClean="0">
                    <a:sym typeface="Wingdings" panose="05000000000000000000" pitchFamily="2" charset="2"/>
                  </a:rPr>
                  <a:t>. 2017.</a:t>
                </a:r>
                <a:endParaRPr lang="en-US" altLang="ko-KR" sz="1400" dirty="0" smtClean="0">
                  <a:sym typeface="Wingdings" panose="05000000000000000000" pitchFamily="2" charset="2"/>
                </a:endParaRPr>
              </a:p>
              <a:p>
                <a:pPr lvl="1"/>
                <a:r>
                  <a:rPr lang="en-US" altLang="ko-KR" sz="1400" dirty="0" smtClean="0">
                    <a:sym typeface="Wingdings" panose="05000000000000000000" pitchFamily="2" charset="2"/>
                  </a:rPr>
                  <a:t>Defending the adversarial defense method, Defensive Distillation.</a:t>
                </a:r>
              </a:p>
              <a:p>
                <a:pPr lvl="1"/>
                <a:r>
                  <a:rPr lang="en-US" altLang="ko-KR" sz="1400" dirty="0" smtClean="0"/>
                  <a:t>Considered </a:t>
                </a:r>
                <a:r>
                  <a:rPr lang="en-US" altLang="ko-KR" sz="1400" dirty="0"/>
                  <a:t>to be </a:t>
                </a:r>
                <a:r>
                  <a:rPr lang="en-US" altLang="ko-KR" sz="1400" dirty="0" smtClean="0"/>
                  <a:t>one of the </a:t>
                </a:r>
                <a:r>
                  <a:rPr lang="en-US" altLang="ko-KR" sz="1400" dirty="0"/>
                  <a:t>most powerful </a:t>
                </a:r>
                <a:r>
                  <a:rPr lang="en-US" altLang="ko-KR" sz="1400" dirty="0" smtClean="0"/>
                  <a:t>attack method</a:t>
                </a:r>
                <a:endParaRPr lang="en-US" altLang="ko-KR" sz="1400" dirty="0" smtClean="0">
                  <a:sym typeface="Wingdings" panose="05000000000000000000" pitchFamily="2" charset="2"/>
                </a:endParaRPr>
              </a:p>
              <a:p>
                <a:pPr lvl="1"/>
                <a:r>
                  <a:rPr lang="en-US" altLang="ko-KR" sz="1400" dirty="0" smtClean="0">
                    <a:sym typeface="Wingdings" panose="05000000000000000000" pitchFamily="2" charset="2"/>
                  </a:rPr>
                  <a:t>Attacks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ko-KR" sz="1400" dirty="0" smtClean="0"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ko-KR" sz="1400" dirty="0" smtClean="0"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∞</m:t>
                        </m:r>
                      </m:sub>
                    </m:sSub>
                  </m:oMath>
                </a14:m>
                <a:r>
                  <a:rPr lang="ko-KR" altLang="en-US" sz="1400" dirty="0" smtClean="0">
                    <a:sym typeface="Wingdings" panose="05000000000000000000" pitchFamily="2" charset="2"/>
                  </a:rPr>
                  <a:t> </a:t>
                </a:r>
                <a:r>
                  <a:rPr lang="en-US" altLang="ko-KR" sz="1400" dirty="0" smtClean="0">
                    <a:sym typeface="Wingdings" panose="05000000000000000000" pitchFamily="2" charset="2"/>
                  </a:rPr>
                  <a:t>metrics are possible</a:t>
                </a: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6700" y="1066826"/>
                <a:ext cx="11087099" cy="4752000"/>
              </a:xfrm>
              <a:blipFill>
                <a:blip r:embed="rId3"/>
                <a:stretch>
                  <a:fillRect l="-385" t="-1154" b="-320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그룹 11"/>
          <p:cNvGrpSpPr/>
          <p:nvPr/>
        </p:nvGrpSpPr>
        <p:grpSpPr>
          <a:xfrm>
            <a:off x="8091936" y="1086134"/>
            <a:ext cx="2610893" cy="1726236"/>
            <a:chOff x="8468168" y="1343157"/>
            <a:chExt cx="2610893" cy="1726236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4"/>
            <a:srcRect l="17147" r="46646"/>
            <a:stretch/>
          </p:blipFill>
          <p:spPr>
            <a:xfrm>
              <a:off x="9165438" y="1343157"/>
              <a:ext cx="1502799" cy="1726236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/>
            <a:srcRect r="83173"/>
            <a:stretch/>
          </p:blipFill>
          <p:spPr>
            <a:xfrm>
              <a:off x="8468168" y="1346066"/>
              <a:ext cx="697270" cy="1723326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4"/>
            <a:srcRect l="89183" t="49232" r="805" b="7100"/>
            <a:stretch/>
          </p:blipFill>
          <p:spPr>
            <a:xfrm>
              <a:off x="10659467" y="2206275"/>
              <a:ext cx="419594" cy="761123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1395567" y="1883701"/>
            <a:ext cx="5005918" cy="524330"/>
            <a:chOff x="3748422" y="4200383"/>
            <a:chExt cx="5851699" cy="612918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5"/>
            <a:srcRect t="7615" b="37267"/>
            <a:stretch/>
          </p:blipFill>
          <p:spPr>
            <a:xfrm>
              <a:off x="3748422" y="4200383"/>
              <a:ext cx="5179678" cy="612917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5"/>
            <a:srcRect l="42136" t="65218" b="7178"/>
            <a:stretch/>
          </p:blipFill>
          <p:spPr>
            <a:xfrm>
              <a:off x="6602921" y="4506339"/>
              <a:ext cx="2997200" cy="306962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06624" y="5818826"/>
            <a:ext cx="10971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[1] GOODFELLOW</a:t>
            </a:r>
            <a:r>
              <a:rPr lang="en-US" sz="1100" dirty="0"/>
              <a:t>, I. J., SHLENS, J., AND SZEGEDY, C. </a:t>
            </a:r>
            <a:r>
              <a:rPr lang="en-US" sz="1100" dirty="0" smtClean="0"/>
              <a:t>Explaining and </a:t>
            </a:r>
            <a:r>
              <a:rPr lang="en-US" sz="1100" dirty="0"/>
              <a:t>harnessing adversarial examples. </a:t>
            </a:r>
            <a:r>
              <a:rPr lang="en-US" sz="1100" dirty="0" err="1"/>
              <a:t>arXiv</a:t>
            </a:r>
            <a:r>
              <a:rPr lang="en-US" sz="1100" dirty="0"/>
              <a:t> preprint </a:t>
            </a:r>
            <a:r>
              <a:rPr lang="en-US" sz="1100" dirty="0" smtClean="0"/>
              <a:t>(2014).</a:t>
            </a:r>
          </a:p>
          <a:p>
            <a:r>
              <a:rPr lang="en-US" sz="1100" dirty="0" smtClean="0"/>
              <a:t>[2] </a:t>
            </a:r>
            <a:r>
              <a:rPr lang="en-US" sz="1100" dirty="0"/>
              <a:t>MOOSAVI-DEZFOOLI, S.-M., FAWZI, A., AND FROSSARD, P. </a:t>
            </a:r>
            <a:r>
              <a:rPr lang="en-US" sz="1100" dirty="0" err="1"/>
              <a:t>Deepfool</a:t>
            </a:r>
            <a:r>
              <a:rPr lang="en-US" sz="1100" dirty="0"/>
              <a:t>: a simple and accurate method to fool deep neural networks. </a:t>
            </a:r>
            <a:r>
              <a:rPr lang="en-US" sz="1100" dirty="0" err="1"/>
              <a:t>arXiv</a:t>
            </a:r>
            <a:r>
              <a:rPr lang="en-US" sz="1100" dirty="0"/>
              <a:t> preprint (2015</a:t>
            </a:r>
            <a:r>
              <a:rPr lang="en-US" sz="1100" dirty="0" smtClean="0"/>
              <a:t>).</a:t>
            </a:r>
          </a:p>
          <a:p>
            <a:r>
              <a:rPr lang="en-US" sz="1100" dirty="0" smtClean="0"/>
              <a:t>[3] </a:t>
            </a:r>
            <a:r>
              <a:rPr lang="en-US" sz="1100" dirty="0"/>
              <a:t>PAPERNOT, N., MCDANIEL, P., JHA, S., FREDRIKSON, M., </a:t>
            </a:r>
            <a:r>
              <a:rPr lang="en-US" sz="1100" dirty="0" smtClean="0"/>
              <a:t>CELIK, Z</a:t>
            </a:r>
            <a:r>
              <a:rPr lang="en-US" sz="1100" dirty="0"/>
              <a:t>. B., AND SWAMI, A. The limitations of deep learning in </a:t>
            </a:r>
            <a:r>
              <a:rPr lang="en-US" sz="1100" dirty="0" smtClean="0"/>
              <a:t>adversarial settings</a:t>
            </a:r>
            <a:r>
              <a:rPr lang="en-US" sz="1100" dirty="0"/>
              <a:t>. </a:t>
            </a:r>
            <a:r>
              <a:rPr lang="en-US" sz="1100" dirty="0" err="1" smtClean="0"/>
              <a:t>EuroS&amp;P</a:t>
            </a:r>
            <a:r>
              <a:rPr lang="en-US" sz="1100" dirty="0" smtClean="0"/>
              <a:t> (2016)</a:t>
            </a:r>
          </a:p>
          <a:p>
            <a:r>
              <a:rPr lang="en-US" sz="1100" dirty="0" smtClean="0"/>
              <a:t>[4</a:t>
            </a:r>
            <a:r>
              <a:rPr lang="en-US" sz="1100" dirty="0"/>
              <a:t>] CARLINI, </a:t>
            </a:r>
            <a:r>
              <a:rPr lang="en-US" sz="1100" dirty="0" smtClean="0"/>
              <a:t>N., </a:t>
            </a:r>
            <a:r>
              <a:rPr lang="en-US" sz="1100" dirty="0"/>
              <a:t>WAGNER, </a:t>
            </a:r>
            <a:r>
              <a:rPr lang="en-US" sz="1100" dirty="0" smtClean="0"/>
              <a:t>D., </a:t>
            </a:r>
            <a:r>
              <a:rPr lang="en-US" sz="1100" dirty="0"/>
              <a:t>Towards Evaluating the </a:t>
            </a:r>
            <a:r>
              <a:rPr lang="en-US" sz="1100" dirty="0" smtClean="0"/>
              <a:t>Robustness of </a:t>
            </a:r>
            <a:r>
              <a:rPr lang="en-US" sz="1100" dirty="0"/>
              <a:t>Neural </a:t>
            </a:r>
            <a:r>
              <a:rPr lang="en-US" sz="1100" dirty="0" smtClean="0"/>
              <a:t>Networks, </a:t>
            </a:r>
            <a:r>
              <a:rPr lang="en-US" sz="1100" dirty="0" err="1" smtClean="0"/>
              <a:t>arXiv</a:t>
            </a:r>
            <a:r>
              <a:rPr lang="en-US" sz="1100" dirty="0" smtClean="0"/>
              <a:t> preprint (2017)</a:t>
            </a:r>
            <a:endParaRPr lang="en-US" sz="1100" dirty="0"/>
          </a:p>
        </p:txBody>
      </p:sp>
      <p:grpSp>
        <p:nvGrpSpPr>
          <p:cNvPr id="17" name="그룹 16"/>
          <p:cNvGrpSpPr/>
          <p:nvPr/>
        </p:nvGrpSpPr>
        <p:grpSpPr>
          <a:xfrm>
            <a:off x="8091936" y="3018143"/>
            <a:ext cx="2655633" cy="1723326"/>
            <a:chOff x="8468168" y="3069391"/>
            <a:chExt cx="2655633" cy="1723326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4"/>
            <a:srcRect l="53661" r="219"/>
            <a:stretch/>
          </p:blipFill>
          <p:spPr>
            <a:xfrm>
              <a:off x="9212720" y="3069391"/>
              <a:ext cx="1911081" cy="1723326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4"/>
            <a:srcRect r="83173"/>
            <a:stretch/>
          </p:blipFill>
          <p:spPr>
            <a:xfrm>
              <a:off x="8468168" y="3069391"/>
              <a:ext cx="697270" cy="1723326"/>
            </a:xfrm>
            <a:prstGeom prst="rect">
              <a:avLst/>
            </a:prstGeom>
          </p:spPr>
        </p:pic>
      </p:grpSp>
      <p:grpSp>
        <p:nvGrpSpPr>
          <p:cNvPr id="24" name="그룹 23"/>
          <p:cNvGrpSpPr/>
          <p:nvPr/>
        </p:nvGrpSpPr>
        <p:grpSpPr>
          <a:xfrm>
            <a:off x="8703058" y="4722592"/>
            <a:ext cx="1565084" cy="1232054"/>
            <a:chOff x="9266628" y="4803468"/>
            <a:chExt cx="1565084" cy="123205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66628" y="5049237"/>
              <a:ext cx="734559" cy="749862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67556" y="5053603"/>
              <a:ext cx="764156" cy="76415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343861" y="4808742"/>
              <a:ext cx="5800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Clean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159586" y="4803468"/>
              <a:ext cx="5800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C&amp;W</a:t>
              </a:r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43859" y="5747599"/>
              <a:ext cx="5800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8</a:t>
              </a:r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122734" y="5758523"/>
              <a:ext cx="5800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1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1375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Algorithm Evaluation – (1) road sign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260879"/>
            <a:ext cx="5370576" cy="4752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sz="2400" dirty="0" smtClean="0"/>
              <a:t>LISA-CNN using U.S. traffic sign dataset</a:t>
            </a:r>
            <a:endParaRPr lang="en-US" altLang="ko-KR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400" dirty="0" smtClean="0"/>
              <a:t>GTSRB-CNN using German traffic sign dataset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ko-KR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400" dirty="0"/>
              <a:t>Right Turn sign as Stop </a:t>
            </a:r>
            <a:r>
              <a:rPr lang="en-US" altLang="ko-KR" sz="2400" dirty="0" smtClean="0"/>
              <a:t>Sign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400" dirty="0" smtClean="0"/>
              <a:t>Stop sign as Speed Limit 45(LISA-CNN)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400" dirty="0" smtClean="0"/>
              <a:t>Stop sign as Speed Limit 80(GTSRB-CNN)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7" r="-42"/>
          <a:stretch/>
        </p:blipFill>
        <p:spPr>
          <a:xfrm>
            <a:off x="6298745" y="1818968"/>
            <a:ext cx="5185332" cy="351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89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Algorithm Evaluation – (1) road sign</a:t>
            </a:r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63" y="1234439"/>
            <a:ext cx="8477229" cy="509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994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Algorithm Pipline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75" y="1246188"/>
            <a:ext cx="11029692" cy="5011738"/>
          </a:xfrm>
        </p:spPr>
      </p:pic>
    </p:spTree>
    <p:extLst>
      <p:ext uri="{BB962C8B-B14F-4D97-AF65-F5344CB8AC3E}">
        <p14:creationId xmlns:p14="http://schemas.microsoft.com/office/powerpoint/2010/main" val="150536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Algorithm Evaluation – (1) road sign</a:t>
            </a:r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140" r="-11"/>
          <a:stretch/>
        </p:blipFill>
        <p:spPr>
          <a:xfrm>
            <a:off x="2093976" y="2503394"/>
            <a:ext cx="8110728" cy="3987167"/>
          </a:xfrm>
          <a:prstGeom prst="rect">
            <a:avLst/>
          </a:prstGeom>
        </p:spPr>
      </p:pic>
      <p:sp>
        <p:nvSpPr>
          <p:cNvPr id="4" name="내용 개체 틀 4"/>
          <p:cNvSpPr>
            <a:spLocks noGrp="1"/>
          </p:cNvSpPr>
          <p:nvPr>
            <p:ph sz="half" idx="1"/>
          </p:nvPr>
        </p:nvSpPr>
        <p:spPr>
          <a:xfrm>
            <a:off x="368710" y="1314802"/>
            <a:ext cx="10751574" cy="1188592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dirty="0"/>
              <a:t> </a:t>
            </a:r>
            <a:r>
              <a:rPr lang="en-US" altLang="ko-KR" dirty="0" smtClean="0"/>
              <a:t>Samples that </a:t>
            </a:r>
            <a:r>
              <a:rPr lang="en-US" altLang="ko-KR" dirty="0"/>
              <a:t>cause a machine learning model to make a false </a:t>
            </a:r>
            <a:r>
              <a:rPr lang="en-US" altLang="ko-KR" dirty="0" smtClean="0"/>
              <a:t>prediction by using the difference between human and AI</a:t>
            </a:r>
          </a:p>
          <a:p>
            <a:pPr lvl="1"/>
            <a:r>
              <a:rPr lang="en-US" altLang="ko-KR" sz="2000" dirty="0" smtClean="0"/>
              <a:t>It uses the different classification standards between human and AI</a:t>
            </a:r>
          </a:p>
          <a:p>
            <a:pPr lvl="1"/>
            <a:r>
              <a:rPr lang="en-US" altLang="ko-KR" dirty="0" smtClean="0"/>
              <a:t>Human </a:t>
            </a:r>
            <a:r>
              <a:rPr lang="en-US" altLang="ko-KR" dirty="0"/>
              <a:t>and machines make different </a:t>
            </a:r>
            <a:r>
              <a:rPr lang="en-US" altLang="ko-KR" dirty="0" smtClean="0"/>
              <a:t>decision </a:t>
            </a:r>
            <a:r>
              <a:rPr lang="en-US" altLang="ko-KR" dirty="0"/>
              <a:t>about </a:t>
            </a:r>
            <a:r>
              <a:rPr lang="en-US" altLang="ko-KR" dirty="0" smtClean="0"/>
              <a:t>adversarial samples</a:t>
            </a:r>
            <a:r>
              <a:rPr lang="en-US" altLang="ko-KR" dirty="0"/>
              <a:t>.</a:t>
            </a:r>
            <a:endParaRPr lang="en-US" altLang="ko-KR" sz="2000" dirty="0" smtClean="0"/>
          </a:p>
          <a:p>
            <a:pPr lvl="1"/>
            <a:endParaRPr lang="en-US" altLang="ko-KR" sz="2000" dirty="0" smtClean="0"/>
          </a:p>
          <a:p>
            <a:pPr lvl="1"/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755777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Algorithm Evaluation – (1) road sign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" y="1289875"/>
            <a:ext cx="4572000" cy="477202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89" y="1494662"/>
            <a:ext cx="458152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34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4319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Adversarial Example?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97" y="2446562"/>
            <a:ext cx="1229555" cy="2165350"/>
          </a:xfrm>
        </p:spPr>
      </p:pic>
      <p:pic>
        <p:nvPicPr>
          <p:cNvPr id="8" name="내용 개체 틀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671" y="2446562"/>
            <a:ext cx="1229555" cy="2165350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5654709" y="2687378"/>
            <a:ext cx="234653" cy="952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6" y="1943100"/>
            <a:ext cx="2473060" cy="317227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373" y="2305050"/>
            <a:ext cx="2329128" cy="2702723"/>
          </a:xfrm>
          <a:prstGeom prst="rect">
            <a:avLst/>
          </a:prstGeom>
        </p:spPr>
      </p:pic>
      <p:cxnSp>
        <p:nvCxnSpPr>
          <p:cNvPr id="11" name="직선 화살표 연결선 10"/>
          <p:cNvCxnSpPr>
            <a:stCxn id="5" idx="3"/>
            <a:endCxn id="8" idx="1"/>
          </p:cNvCxnSpPr>
          <p:nvPr/>
        </p:nvCxnSpPr>
        <p:spPr>
          <a:xfrm>
            <a:off x="4769152" y="3529237"/>
            <a:ext cx="5135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내용 개체 틀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570" y="1222375"/>
            <a:ext cx="1229555" cy="2165350"/>
          </a:xfrm>
          <a:prstGeom prst="rect">
            <a:avLst/>
          </a:prstGeom>
        </p:spPr>
      </p:pic>
      <p:sp>
        <p:nvSpPr>
          <p:cNvPr id="16" name="타원 15"/>
          <p:cNvSpPr/>
          <p:nvPr/>
        </p:nvSpPr>
        <p:spPr>
          <a:xfrm>
            <a:off x="7208608" y="1463190"/>
            <a:ext cx="329216" cy="28940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7078396" y="2949090"/>
            <a:ext cx="329216" cy="28940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>
            <a:off x="7667760" y="2493219"/>
            <a:ext cx="329216" cy="28940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내용 개체 틀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58" y="3687987"/>
            <a:ext cx="1229555" cy="2165350"/>
          </a:xfrm>
          <a:prstGeom prst="rect">
            <a:avLst/>
          </a:prstGeom>
        </p:spPr>
      </p:pic>
      <p:cxnSp>
        <p:nvCxnSpPr>
          <p:cNvPr id="20" name="직선 연결선 19"/>
          <p:cNvCxnSpPr/>
          <p:nvPr/>
        </p:nvCxnSpPr>
        <p:spPr>
          <a:xfrm>
            <a:off x="6774054" y="4046762"/>
            <a:ext cx="1438275" cy="7239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6732209" y="4658569"/>
            <a:ext cx="1438275" cy="7239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 flipV="1">
            <a:off x="6774054" y="5031855"/>
            <a:ext cx="1359756" cy="3488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>
            <a:stCxn id="8" idx="3"/>
            <a:endCxn id="15" idx="1"/>
          </p:cNvCxnSpPr>
          <p:nvPr/>
        </p:nvCxnSpPr>
        <p:spPr>
          <a:xfrm flipV="1">
            <a:off x="6512226" y="2305050"/>
            <a:ext cx="324344" cy="1224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>
            <a:stCxn id="8" idx="3"/>
            <a:endCxn id="19" idx="1"/>
          </p:cNvCxnSpPr>
          <p:nvPr/>
        </p:nvCxnSpPr>
        <p:spPr>
          <a:xfrm>
            <a:off x="6512226" y="3529237"/>
            <a:ext cx="341132" cy="1241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타원형 설명선 22"/>
          <p:cNvSpPr/>
          <p:nvPr/>
        </p:nvSpPr>
        <p:spPr>
          <a:xfrm>
            <a:off x="1572768" y="1133856"/>
            <a:ext cx="1966829" cy="1171194"/>
          </a:xfrm>
          <a:prstGeom prst="wedgeEllipse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chemeClr val="tx1"/>
                </a:solidFill>
              </a:rPr>
              <a:t>Cat</a:t>
            </a:r>
            <a:endParaRPr lang="ko-KR" altLang="en-US" sz="3600" dirty="0">
              <a:solidFill>
                <a:schemeClr val="tx1"/>
              </a:solidFill>
            </a:endParaRPr>
          </a:p>
        </p:txBody>
      </p:sp>
      <p:sp>
        <p:nvSpPr>
          <p:cNvPr id="25" name="타원형 설명선 24"/>
          <p:cNvSpPr/>
          <p:nvPr/>
        </p:nvSpPr>
        <p:spPr>
          <a:xfrm>
            <a:off x="8212330" y="1133856"/>
            <a:ext cx="1966829" cy="1171194"/>
          </a:xfrm>
          <a:prstGeom prst="wedgeEllipseCallout">
            <a:avLst>
              <a:gd name="adj1" fmla="val 27053"/>
              <a:gd name="adj2" fmla="val 6640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chemeClr val="tx1"/>
                </a:solidFill>
              </a:rPr>
              <a:t>???</a:t>
            </a:r>
            <a:endParaRPr lang="ko-KR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9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/>
          <p:cNvSpPr>
            <a:spLocks noGrp="1"/>
          </p:cNvSpPr>
          <p:nvPr>
            <p:ph sz="half" idx="1"/>
          </p:nvPr>
        </p:nvSpPr>
        <p:spPr>
          <a:xfrm>
            <a:off x="368710" y="1314802"/>
            <a:ext cx="10751574" cy="1188592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dirty="0"/>
              <a:t> </a:t>
            </a:r>
            <a:r>
              <a:rPr lang="en-US" altLang="ko-KR" dirty="0" smtClean="0"/>
              <a:t>Samples that </a:t>
            </a:r>
            <a:r>
              <a:rPr lang="en-US" altLang="ko-KR" dirty="0"/>
              <a:t>cause a machine learning model to make a false </a:t>
            </a:r>
            <a:r>
              <a:rPr lang="en-US" altLang="ko-KR" dirty="0" smtClean="0"/>
              <a:t>prediction by using the difference between human and AI</a:t>
            </a:r>
          </a:p>
          <a:p>
            <a:pPr lvl="1"/>
            <a:r>
              <a:rPr lang="en-US" altLang="ko-KR" sz="2100" dirty="0" smtClean="0"/>
              <a:t>It uses the different classification standards between human and AI</a:t>
            </a:r>
          </a:p>
          <a:p>
            <a:pPr lvl="1"/>
            <a:r>
              <a:rPr lang="en-US" altLang="ko-KR" sz="2100" dirty="0" smtClean="0"/>
              <a:t>Human </a:t>
            </a:r>
            <a:r>
              <a:rPr lang="en-US" altLang="ko-KR" sz="2100" dirty="0"/>
              <a:t>and machines make different </a:t>
            </a:r>
            <a:r>
              <a:rPr lang="en-US" altLang="ko-KR" sz="2100" dirty="0" smtClean="0"/>
              <a:t>decision </a:t>
            </a:r>
            <a:r>
              <a:rPr lang="en-US" altLang="ko-KR" sz="2100" dirty="0"/>
              <a:t>about </a:t>
            </a:r>
            <a:r>
              <a:rPr lang="en-US" altLang="ko-KR" sz="2100" dirty="0" smtClean="0"/>
              <a:t>adversarial samples</a:t>
            </a:r>
            <a:r>
              <a:rPr lang="en-US" altLang="ko-KR" sz="2100" dirty="0"/>
              <a:t>.</a:t>
            </a:r>
            <a:endParaRPr lang="en-US" altLang="ko-KR" sz="2100" dirty="0" smtClean="0"/>
          </a:p>
          <a:p>
            <a:pPr lvl="1"/>
            <a:endParaRPr lang="en-US" altLang="ko-KR" sz="2000" dirty="0" smtClean="0"/>
          </a:p>
          <a:p>
            <a:pPr lvl="1"/>
            <a:endParaRPr lang="en-US" altLang="ko-KR" sz="20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adversarial example?</a:t>
            </a:r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9144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" name="_x242592576" descr="EMB000095b86d5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23" y="2879853"/>
            <a:ext cx="8701548" cy="333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2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Adversarial Example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260879"/>
            <a:ext cx="7643660" cy="47520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Why we use AI?</a:t>
            </a:r>
            <a:endParaRPr lang="en-US" altLang="ko-KR" dirty="0" smtClean="0"/>
          </a:p>
          <a:p>
            <a:pPr lvl="1"/>
            <a:r>
              <a:rPr lang="en-US" altLang="ko-KR" dirty="0"/>
              <a:t>more efficient and </a:t>
            </a:r>
            <a:r>
              <a:rPr lang="en-US" altLang="ko-KR"/>
              <a:t>faster </a:t>
            </a:r>
            <a:r>
              <a:rPr lang="en-US" altLang="ko-KR" smtClean="0"/>
              <a:t>than only </a:t>
            </a:r>
            <a:r>
              <a:rPr lang="en-US" altLang="ko-KR" dirty="0"/>
              <a:t>humans could do</a:t>
            </a:r>
            <a:r>
              <a:rPr lang="en-US" altLang="ko-KR" dirty="0" smtClean="0"/>
              <a:t>.</a:t>
            </a:r>
          </a:p>
          <a:p>
            <a:pPr lvl="1"/>
            <a:r>
              <a:rPr lang="en-US" altLang="ko-KR" dirty="0"/>
              <a:t>The performance of AI has resulted in similar results to that of humans.</a:t>
            </a: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dirty="0" smtClean="0"/>
              <a:t>Problem of AI</a:t>
            </a:r>
          </a:p>
          <a:p>
            <a:pPr lvl="1"/>
            <a:r>
              <a:rPr lang="en-US" altLang="ko-KR" dirty="0"/>
              <a:t>AI will play an important role </a:t>
            </a:r>
            <a:r>
              <a:rPr lang="en-US" altLang="ko-KR" dirty="0" smtClean="0"/>
              <a:t>directly related to </a:t>
            </a:r>
            <a:r>
              <a:rPr lang="en-US" altLang="ko-KR" dirty="0"/>
              <a:t>personal </a:t>
            </a:r>
            <a:r>
              <a:rPr lang="en-US" altLang="ko-KR" dirty="0" smtClean="0"/>
              <a:t>assets </a:t>
            </a:r>
            <a:r>
              <a:rPr lang="en-US" altLang="ko-KR" dirty="0"/>
              <a:t>and safety </a:t>
            </a:r>
            <a:endParaRPr lang="en-US" altLang="ko-KR" dirty="0" smtClean="0"/>
          </a:p>
          <a:p>
            <a:pPr lvl="1"/>
            <a:r>
              <a:rPr lang="en-US" altLang="ko-KR" dirty="0"/>
              <a:t>The </a:t>
            </a:r>
            <a:r>
              <a:rPr lang="en-US" altLang="ko-KR" dirty="0" smtClean="0"/>
              <a:t>adversarial </a:t>
            </a:r>
            <a:r>
              <a:rPr lang="en-US" altLang="ko-KR" dirty="0"/>
              <a:t>example gives AI's behavior a completely different result from humans. </a:t>
            </a:r>
            <a:endParaRPr lang="en-US" altLang="ko-KR" dirty="0" smtClean="0"/>
          </a:p>
          <a:p>
            <a:pPr lvl="1"/>
            <a:r>
              <a:rPr lang="en-US" altLang="ko-KR" dirty="0"/>
              <a:t>Without solving this problem, we cannot move on to the ideal AI.</a:t>
            </a: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dirty="0" smtClean="0"/>
              <a:t>Why researches on adversarial examples?</a:t>
            </a:r>
          </a:p>
          <a:p>
            <a:pPr lvl="1"/>
            <a:r>
              <a:rPr lang="en-US" altLang="ko-KR" dirty="0" smtClean="0"/>
              <a:t>Solving </a:t>
            </a:r>
            <a:r>
              <a:rPr lang="en-US" altLang="ko-KR" dirty="0"/>
              <a:t>this </a:t>
            </a:r>
            <a:r>
              <a:rPr lang="en-US" altLang="ko-KR" dirty="0" smtClean="0"/>
              <a:t>problem is essential to use AI in </a:t>
            </a:r>
            <a:r>
              <a:rPr lang="en-US" altLang="ko-KR" dirty="0"/>
              <a:t>an important role that is directly related </a:t>
            </a:r>
            <a:r>
              <a:rPr lang="en-US" altLang="ko-KR"/>
              <a:t>to </a:t>
            </a:r>
            <a:r>
              <a:rPr lang="en-US" altLang="ko-KR" smtClean="0"/>
              <a:t>life (</a:t>
            </a:r>
            <a:r>
              <a:rPr lang="en-US" altLang="ko-KR" dirty="0" smtClean="0"/>
              <a:t>ex: self-driving car)</a:t>
            </a:r>
            <a:endParaRPr lang="en-US" dirty="0"/>
          </a:p>
        </p:txBody>
      </p:sp>
      <p:grpSp>
        <p:nvGrpSpPr>
          <p:cNvPr id="8" name="그룹 7"/>
          <p:cNvGrpSpPr/>
          <p:nvPr/>
        </p:nvGrpSpPr>
        <p:grpSpPr>
          <a:xfrm>
            <a:off x="8294948" y="1459357"/>
            <a:ext cx="3505078" cy="1684225"/>
            <a:chOff x="3444277" y="2288691"/>
            <a:chExt cx="5075064" cy="2438616"/>
          </a:xfrm>
        </p:grpSpPr>
        <p:grpSp>
          <p:nvGrpSpPr>
            <p:cNvPr id="6" name="그룹 5"/>
            <p:cNvGrpSpPr/>
            <p:nvPr/>
          </p:nvGrpSpPr>
          <p:grpSpPr>
            <a:xfrm>
              <a:off x="3444277" y="2288691"/>
              <a:ext cx="4635952" cy="2127481"/>
              <a:chOff x="3444277" y="2288691"/>
              <a:chExt cx="4635952" cy="2127481"/>
            </a:xfrm>
          </p:grpSpPr>
          <p:pic>
            <p:nvPicPr>
              <p:cNvPr id="1026" name="Picture 2" descr="https://cdn-images-1.medium.com/max/1200/1*uwAos6ZGW0SYqipwn2DpAw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55" r="67290" b="24385"/>
              <a:stretch/>
            </p:blipFill>
            <p:spPr bwMode="auto">
              <a:xfrm>
                <a:off x="3444277" y="2288691"/>
                <a:ext cx="2377157" cy="21167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2" descr="https://cdn-images-1.medium.com/max/1200/1*uwAos6ZGW0SYqipwn2DpAw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99" r="9067" b="24001"/>
              <a:stretch/>
            </p:blipFill>
            <p:spPr bwMode="auto">
              <a:xfrm>
                <a:off x="5918199" y="2288691"/>
                <a:ext cx="2162030" cy="21274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3473447" y="4326236"/>
              <a:ext cx="2362199" cy="401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Original: Temple</a:t>
              </a:r>
              <a:endParaRPr lang="en-US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07891" y="4321265"/>
              <a:ext cx="2711450" cy="401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Adversarial: Ostrich</a:t>
              </a:r>
              <a:endParaRPr lang="en-US" sz="1200" dirty="0"/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8312846" y="3167888"/>
            <a:ext cx="3504104" cy="1583662"/>
            <a:chOff x="8208219" y="3584733"/>
            <a:chExt cx="3504104" cy="1583662"/>
          </a:xfrm>
        </p:grpSpPr>
        <p:pic>
          <p:nvPicPr>
            <p:cNvPr id="13" name="Picture 4" descr="An illustration of machine learning adversarial examples. Studies have shown that by adding an imperceptibly small, but carefully designed perturbation, an attack can successfully lead the machine learning model to making a wrong prediction. Such attacks have been used in computer vision (upper graphs) [14] and speech recognition (lower graphs) [12], [7], [8].Â 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30" b="55349"/>
            <a:stretch/>
          </p:blipFill>
          <p:spPr bwMode="auto">
            <a:xfrm>
              <a:off x="10095474" y="3584733"/>
              <a:ext cx="1358578" cy="1326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An illustration of machine learning adversarial examples. Studies have shown that by adding an imperceptibly small, but carefully designed perturbation, an attack can successfully lead the machine learning model to making a wrong prediction. Such attacks have been used in computer vision (upper graphs) [14] and speech recognition (lower graphs) [12], [7], [8].Â 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4" r="68804" b="54748"/>
            <a:stretch/>
          </p:blipFill>
          <p:spPr bwMode="auto">
            <a:xfrm>
              <a:off x="8328617" y="3584733"/>
              <a:ext cx="1390651" cy="1344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208219" y="4891396"/>
              <a:ext cx="16314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Original: Duck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839667" y="4891396"/>
              <a:ext cx="18726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Adversarial: Horse</a:t>
              </a:r>
              <a:endParaRPr lang="en-US" sz="1200" dirty="0"/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8331501" y="4801248"/>
            <a:ext cx="3418379" cy="1517319"/>
            <a:chOff x="8285378" y="5023900"/>
            <a:chExt cx="3418379" cy="1517319"/>
          </a:xfrm>
        </p:grpSpPr>
        <p:pic>
          <p:nvPicPr>
            <p:cNvPr id="1028" name="Picture 4" descr="An illustration of machine learning adversarial examples. Studies have shown that by adding an imperceptibly small, but carefully designed perturbation, an attack can successfully lead the machine learning model to making a wrong prediction. Such attacks have been used in computer vision (upper graphs) [14] and speech recognition (lower graphs) [12], [7], [8].Â 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30" t="56635" b="9712"/>
            <a:stretch/>
          </p:blipFill>
          <p:spPr bwMode="auto">
            <a:xfrm>
              <a:off x="10084751" y="5090574"/>
              <a:ext cx="1377661" cy="1000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n illustration of machine learning adversarial examples. Studies have shown that by adding an imperceptibly small, but carefully designed perturbation, an attack can successfully lead the machine learning model to making a wrong prediction. Such attacks have been used in computer vision (upper graphs) [14] and speech recognition (lower graphs) [12], [7], [8].Â 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90" r="70786" b="7468"/>
            <a:stretch/>
          </p:blipFill>
          <p:spPr bwMode="auto">
            <a:xfrm>
              <a:off x="8445552" y="5023900"/>
              <a:ext cx="1394114" cy="1133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8285378" y="6079554"/>
              <a:ext cx="1631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Original: </a:t>
              </a:r>
              <a:br>
                <a:rPr lang="en-US" sz="1200" dirty="0" smtClean="0"/>
              </a:br>
              <a:r>
                <a:rPr lang="en-US" sz="1200" dirty="0" smtClean="0"/>
                <a:t>“How are you?”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831101" y="6079554"/>
              <a:ext cx="18726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Adversarial:</a:t>
              </a:r>
              <a:br>
                <a:rPr lang="en-US" sz="1200" dirty="0" smtClean="0"/>
              </a:br>
              <a:r>
                <a:rPr lang="en-US" sz="1200" dirty="0" smtClean="0"/>
                <a:t>“Open the door”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1271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Principles of adversarial example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내용 개체 틀 6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 fontScale="92500" lnSpcReduction="10000"/>
              </a:bodyPr>
              <a:lstStyle/>
              <a:p>
                <a:pPr>
                  <a:buFont typeface="Wingdings" panose="05000000000000000000" pitchFamily="2" charset="2"/>
                  <a:buChar char="v"/>
                </a:pPr>
                <a:r>
                  <a:rPr lang="en-US" altLang="ko-KR" dirty="0" smtClean="0"/>
                  <a:t>target</a:t>
                </a:r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AI: Classifier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altLang="ko-KR" dirty="0" smtClean="0"/>
                  <a:t> is model process. X: model input, Y: classification result</a:t>
                </a:r>
              </a:p>
              <a:p>
                <a:pPr lvl="1"/>
                <a:endParaRPr lang="en-US" dirty="0" smtClean="0"/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altLang="ko-KR" dirty="0" smtClean="0"/>
                  <a:t>Basic idea</a:t>
                </a:r>
              </a:p>
              <a:p>
                <a:pPr lvl="1"/>
                <a:r>
                  <a:rPr lang="en-US" altLang="ko-KR" dirty="0" smtClean="0"/>
                  <a:t>Add </a:t>
                </a:r>
                <a:r>
                  <a:rPr lang="en-US" altLang="ko-KR" dirty="0"/>
                  <a:t>minimal </a:t>
                </a:r>
                <a:r>
                  <a:rPr lang="en-US" altLang="ko-KR" dirty="0" smtClean="0"/>
                  <a:t>perturbation to </a:t>
                </a:r>
                <a:r>
                  <a:rPr lang="en-US" altLang="ko-KR" dirty="0"/>
                  <a:t>input x so that it can be determined that it is not X</a:t>
                </a:r>
                <a:r>
                  <a:rPr lang="en-US" altLang="ko-KR" dirty="0" smtClean="0"/>
                  <a:t>.</a:t>
                </a:r>
              </a:p>
              <a:p>
                <a:pPr lvl="1"/>
                <a:r>
                  <a:rPr lang="en-US" b="0" dirty="0" smtClean="0"/>
                  <a:t>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altLang="ko-KR" dirty="0" smtClean="0">
                    <a:latin typeface="Cambria Math" panose="02040503050406030204" pitchFamily="18" charset="0"/>
                  </a:rPr>
                  <a:t>, solving optimization problem that  </a:t>
                </a:r>
              </a:p>
              <a:p>
                <a:pPr marL="457200" lvl="1" indent="0">
                  <a:buNone/>
                </a:pPr>
                <a:r>
                  <a:rPr lang="en-US" b="0" dirty="0">
                    <a:latin typeface="Cambria Math" panose="02040503050406030204" pitchFamily="18" charset="0"/>
                  </a:rPr>
                  <a:t>	</a:t>
                </a:r>
                <a:r>
                  <a:rPr lang="en-US" b="0" dirty="0" smtClean="0">
                    <a:latin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𝑎𝑟𝑔𝑚𝑖𝑛</m:t>
                        </m:r>
                      </m:e>
                      <m:sub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 smtClean="0"/>
                  <a:t> </a:t>
                </a:r>
                <a:endParaRPr lang="en-US" altLang="ko-KR" dirty="0" smtClean="0"/>
              </a:p>
              <a:p>
                <a:pPr lvl="1"/>
                <a:endParaRPr lang="en-US" dirty="0" smtClean="0"/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altLang="ko-KR" dirty="0" smtClean="0"/>
                  <a:t>Category</a:t>
                </a:r>
                <a:endParaRPr lang="en-US" altLang="ko-KR" dirty="0"/>
              </a:p>
              <a:p>
                <a:pPr lvl="1"/>
                <a:r>
                  <a:rPr lang="en-US" dirty="0" smtClean="0"/>
                  <a:t>Untargeted: Classify X as not X</a:t>
                </a:r>
                <a:r>
                  <a:rPr lang="en-US" altLang="ko-KR" dirty="0" smtClean="0"/>
                  <a:t>.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𝑚𝑖𝑛𝑖𝑚𝑖𝑧𝑒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dirty="0"/>
                  <a:t>: Cost </a:t>
                </a:r>
                <a:r>
                  <a:rPr lang="en-US" dirty="0" smtClean="0"/>
                  <a:t>function</a:t>
                </a:r>
              </a:p>
              <a:p>
                <a:pPr lvl="1"/>
                <a:r>
                  <a:rPr lang="en-US" dirty="0" smtClean="0"/>
                  <a:t>Targeted: Classify X as targeted class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altLang="ko-KR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𝑚𝑖𝑛𝑖𝑚𝑖𝑧𝑒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𝑡𝑎𝑟𝑔𝑒𝑡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7" name="내용 개체 틀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11" b="-89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592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Adversarial Examples on Digital images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266700" y="1066826"/>
                <a:ext cx="11087099" cy="5461990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v"/>
                </a:pPr>
                <a:r>
                  <a:rPr lang="en-US" sz="2000" dirty="0" smtClean="0"/>
                  <a:t>Fast/Iterative Gradient Sign/Value Method (FGSM/FGVM, IGSM)</a:t>
                </a:r>
              </a:p>
              <a:p>
                <a:pPr lvl="1"/>
                <a:r>
                  <a:rPr lang="en-US" altLang="ko-KR" sz="1600" dirty="0" smtClean="0"/>
                  <a:t>First suggested adversarial example method</a:t>
                </a:r>
                <a:r>
                  <a:rPr lang="ko-KR" altLang="en-US" sz="1600" dirty="0" smtClean="0"/>
                  <a:t> </a:t>
                </a:r>
                <a:r>
                  <a:rPr lang="en-US" altLang="ko-KR" sz="1600" dirty="0" smtClean="0"/>
                  <a:t>– </a:t>
                </a:r>
                <a:r>
                  <a:rPr lang="en-US" altLang="ko-KR" sz="1600" dirty="0" err="1" smtClean="0"/>
                  <a:t>Goodfellow</a:t>
                </a:r>
                <a:r>
                  <a:rPr lang="en-US" altLang="ko-KR" sz="1600" dirty="0" smtClean="0"/>
                  <a:t>  </a:t>
                </a:r>
                <a:r>
                  <a:rPr lang="en-US" altLang="ko-KR" sz="1600" smtClean="0"/>
                  <a:t>et al. 2014.</a:t>
                </a:r>
                <a:endParaRPr lang="en-US" sz="1600" b="0" dirty="0" smtClean="0"/>
              </a:p>
              <a:p>
                <a:pPr lvl="1"/>
                <a:r>
                  <a:rPr lang="en-US" sz="1600" b="0" dirty="0" smtClean="0"/>
                  <a:t>FGSM: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nor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sign</m:t>
                    </m:r>
                    <m:r>
                      <m:rPr>
                        <m:lit/>
                      </m:rP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𝑡𝑟𝑢𝑒</m:t>
                        </m:r>
                      </m:sub>
                    </m:sSub>
                    <m:r>
                      <m:rPr>
                        <m:lit/>
                      </m:rPr>
                      <a:rPr lang="en-US" sz="16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sz="1600" dirty="0" smtClean="0"/>
                  <a:t>, FGVM: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𝑡𝑟𝑢𝑒</m:t>
                        </m:r>
                      </m:sub>
                    </m:sSub>
                    <m:r>
                      <m:rPr>
                        <m:lit/>
                      </m:rP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b="1" dirty="0" smtClean="0"/>
              </a:p>
              <a:p>
                <a:pPr lvl="1"/>
                <a:r>
                  <a:rPr lang="en-US" sz="1600" dirty="0" smtClean="0"/>
                  <a:t>IGSM:  </a:t>
                </a:r>
                <a:endParaRPr lang="en-US" sz="1600" dirty="0"/>
              </a:p>
              <a:p>
                <a:pPr lvl="1"/>
                <a:endParaRPr lang="en-US" sz="1800" dirty="0" smtClean="0"/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sz="2000" dirty="0" smtClean="0"/>
                  <a:t>DeepFool</a:t>
                </a:r>
              </a:p>
              <a:p>
                <a:pPr lvl="1"/>
                <a:r>
                  <a:rPr lang="en-US" sz="1600" dirty="0" smtClean="0"/>
                  <a:t>2</a:t>
                </a:r>
                <a:r>
                  <a:rPr lang="en-US" sz="1600" baseline="30000" dirty="0" smtClean="0"/>
                  <a:t>nd</a:t>
                </a:r>
                <a:r>
                  <a:rPr lang="en-US" sz="1600" dirty="0" smtClean="0"/>
                  <a:t> generation adversarial example method</a:t>
                </a:r>
                <a:r>
                  <a:rPr lang="ko-KR" altLang="en-US" sz="1600" dirty="0" smtClean="0"/>
                  <a:t> </a:t>
                </a:r>
                <a:r>
                  <a:rPr lang="en-US" altLang="ko-KR" sz="1600" dirty="0" smtClean="0"/>
                  <a:t>– </a:t>
                </a:r>
                <a:r>
                  <a:rPr lang="en-US" altLang="ko-KR" sz="1600" dirty="0" err="1" smtClean="0"/>
                  <a:t>Moosavi</a:t>
                </a:r>
                <a:r>
                  <a:rPr lang="en-US" altLang="ko-KR" sz="1600" dirty="0" smtClean="0"/>
                  <a:t>  et al</a:t>
                </a:r>
                <a:r>
                  <a:rPr lang="en-US" altLang="ko-KR" sz="1600" smtClean="0"/>
                  <a:t>. 2015.</a:t>
                </a:r>
                <a:endParaRPr lang="en-US" altLang="ko-KR" sz="1600" dirty="0" smtClean="0"/>
              </a:p>
              <a:p>
                <a:pPr lvl="1"/>
                <a:r>
                  <a:rPr lang="en-US" altLang="ko-KR" sz="1600" dirty="0"/>
                  <a:t>Calculate a minimum of L2 </a:t>
                </a:r>
                <a:r>
                  <a:rPr lang="en-US" altLang="ko-KR" sz="1600" dirty="0" smtClean="0"/>
                  <a:t>perturbation </a:t>
                </a:r>
                <a:r>
                  <a:rPr lang="en-US" altLang="ko-KR" sz="1600" dirty="0"/>
                  <a:t>through model structure </a:t>
                </a:r>
                <a:r>
                  <a:rPr lang="en-US" altLang="ko-KR" sz="1600" dirty="0" smtClean="0"/>
                  <a:t>approximation</a:t>
                </a:r>
                <a:endParaRPr lang="en-US" altLang="ko-KR" sz="1600" dirty="0" smtClean="0">
                  <a:sym typeface="Wingdings" panose="05000000000000000000" pitchFamily="2" charset="2"/>
                </a:endParaRP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sz="2000" dirty="0" smtClean="0"/>
                  <a:t>Jacobian-based Saliency Map Attack (JSMA)</a:t>
                </a:r>
              </a:p>
              <a:p>
                <a:pPr lvl="1"/>
                <a:r>
                  <a:rPr lang="en-US" altLang="ko-KR" sz="1600" dirty="0" smtClean="0"/>
                  <a:t> </a:t>
                </a:r>
                <a:r>
                  <a:rPr lang="en-US" altLang="ko-KR" sz="1600" dirty="0"/>
                  <a:t>2</a:t>
                </a:r>
                <a:r>
                  <a:rPr lang="en-US" altLang="ko-KR" sz="1600" baseline="30000" dirty="0"/>
                  <a:t>nd</a:t>
                </a:r>
                <a:r>
                  <a:rPr lang="en-US" altLang="ko-KR" sz="1600" dirty="0"/>
                  <a:t> generation adversarial example method</a:t>
                </a:r>
                <a:r>
                  <a:rPr lang="ko-KR" altLang="en-US" sz="1600" dirty="0"/>
                  <a:t> </a:t>
                </a:r>
                <a:r>
                  <a:rPr lang="ko-KR" altLang="en-US" sz="1600" dirty="0" smtClean="0"/>
                  <a:t> </a:t>
                </a:r>
                <a:r>
                  <a:rPr lang="en-US" altLang="ko-KR" sz="1600" dirty="0" smtClean="0"/>
                  <a:t>– </a:t>
                </a:r>
                <a:r>
                  <a:rPr lang="en-US" altLang="ko-KR" sz="1600" dirty="0" err="1" smtClean="0"/>
                  <a:t>Papernot</a:t>
                </a:r>
                <a:r>
                  <a:rPr lang="en-US" altLang="ko-KR" sz="1600" dirty="0" smtClean="0"/>
                  <a:t>  et al</a:t>
                </a:r>
                <a:r>
                  <a:rPr lang="en-US" altLang="ko-KR" sz="1600" smtClean="0"/>
                  <a:t>. 2016.</a:t>
                </a:r>
                <a:endParaRPr lang="en-US" altLang="ko-KR" sz="1600" dirty="0" smtClean="0"/>
              </a:p>
              <a:p>
                <a:pPr lvl="1"/>
                <a:r>
                  <a:rPr lang="en-US" altLang="ko-KR" sz="1600" dirty="0" smtClean="0"/>
                  <a:t>Modulates only pixels that have the greatest impact on classification results</a:t>
                </a:r>
              </a:p>
              <a:p>
                <a:pPr marL="457200" lvl="1" indent="0">
                  <a:buNone/>
                </a:pPr>
                <a:r>
                  <a:rPr lang="en-US" altLang="ko-KR" sz="1600" dirty="0" smtClean="0"/>
                  <a:t> </a:t>
                </a:r>
                <a:r>
                  <a:rPr lang="en-US" altLang="ko-KR" sz="1600" dirty="0" smtClean="0">
                    <a:sym typeface="Wingdings" panose="05000000000000000000" pitchFamily="2" charset="2"/>
                  </a:rPr>
                  <a:t> </a:t>
                </a:r>
                <a:r>
                  <a:rPr lang="en-US" altLang="ko-KR" sz="1600" dirty="0"/>
                  <a:t>Minimize the number of pixels </a:t>
                </a:r>
                <a:r>
                  <a:rPr lang="en-US" altLang="ko-KR" sz="1600" dirty="0" smtClean="0"/>
                  <a:t>modulated(minimize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  <a:r>
                  <a:rPr lang="en-US" sz="1600" dirty="0" smtClean="0"/>
                  <a:t>distance</a:t>
                </a:r>
                <a:r>
                  <a:rPr lang="en-US" altLang="ko-KR" sz="1600" dirty="0" smtClean="0"/>
                  <a:t>)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sz="2000" dirty="0" err="1" smtClean="0">
                    <a:sym typeface="Wingdings" panose="05000000000000000000" pitchFamily="2" charset="2"/>
                  </a:rPr>
                  <a:t>Carlini</a:t>
                </a:r>
                <a:r>
                  <a:rPr lang="en-US" sz="2000" dirty="0" smtClean="0">
                    <a:sym typeface="Wingdings" panose="05000000000000000000" pitchFamily="2" charset="2"/>
                  </a:rPr>
                  <a:t> &amp; Wagner (C&amp;W)</a:t>
                </a:r>
              </a:p>
              <a:p>
                <a:pPr lvl="1"/>
                <a:r>
                  <a:rPr lang="en-US" sz="1600" dirty="0" smtClean="0">
                    <a:sym typeface="Wingdings" panose="05000000000000000000" pitchFamily="2" charset="2"/>
                  </a:rPr>
                  <a:t>3rd</a:t>
                </a:r>
                <a:r>
                  <a:rPr lang="ko-KR" altLang="en-US" sz="1600" dirty="0" smtClean="0">
                    <a:sym typeface="Wingdings" panose="05000000000000000000" pitchFamily="2" charset="2"/>
                  </a:rPr>
                  <a:t> </a:t>
                </a:r>
                <a:r>
                  <a:rPr lang="en-US" altLang="ko-KR" sz="1600" dirty="0"/>
                  <a:t>generation adversarial example method</a:t>
                </a:r>
                <a:r>
                  <a:rPr lang="ko-KR" altLang="en-US" sz="1600" dirty="0"/>
                  <a:t> </a:t>
                </a:r>
                <a:r>
                  <a:rPr lang="en-US" altLang="ko-KR" sz="1600" dirty="0" smtClean="0">
                    <a:sym typeface="Wingdings" panose="05000000000000000000" pitchFamily="2" charset="2"/>
                  </a:rPr>
                  <a:t>– </a:t>
                </a:r>
                <a:r>
                  <a:rPr lang="en-US" altLang="ko-KR" sz="1600" dirty="0" err="1" smtClean="0">
                    <a:sym typeface="Wingdings" panose="05000000000000000000" pitchFamily="2" charset="2"/>
                  </a:rPr>
                  <a:t>Carlini</a:t>
                </a:r>
                <a:r>
                  <a:rPr lang="en-US" altLang="ko-KR" sz="1600" dirty="0" smtClean="0">
                    <a:sym typeface="Wingdings" panose="05000000000000000000" pitchFamily="2" charset="2"/>
                  </a:rPr>
                  <a:t> et al</a:t>
                </a:r>
                <a:r>
                  <a:rPr lang="en-US" altLang="ko-KR" sz="1600" smtClean="0">
                    <a:sym typeface="Wingdings" panose="05000000000000000000" pitchFamily="2" charset="2"/>
                  </a:rPr>
                  <a:t>. 2017.</a:t>
                </a:r>
                <a:endParaRPr lang="en-US" altLang="ko-KR" sz="1600" dirty="0" smtClean="0">
                  <a:sym typeface="Wingdings" panose="05000000000000000000" pitchFamily="2" charset="2"/>
                </a:endParaRPr>
              </a:p>
              <a:p>
                <a:pPr lvl="1"/>
                <a:r>
                  <a:rPr lang="en-US" altLang="ko-KR" sz="1600" dirty="0" smtClean="0">
                    <a:sym typeface="Wingdings" panose="05000000000000000000" pitchFamily="2" charset="2"/>
                  </a:rPr>
                  <a:t>Defending the adversarial defense method, Defensive Distillation.</a:t>
                </a:r>
              </a:p>
              <a:p>
                <a:pPr lvl="1"/>
                <a:r>
                  <a:rPr lang="en-US" altLang="ko-KR" sz="1600" dirty="0" smtClean="0"/>
                  <a:t>Considered </a:t>
                </a:r>
                <a:r>
                  <a:rPr lang="en-US" altLang="ko-KR" sz="1600" dirty="0"/>
                  <a:t>to be </a:t>
                </a:r>
                <a:r>
                  <a:rPr lang="en-US" altLang="ko-KR" sz="1600" dirty="0" smtClean="0"/>
                  <a:t>one of the </a:t>
                </a:r>
                <a:r>
                  <a:rPr lang="en-US" altLang="ko-KR" sz="1600" dirty="0"/>
                  <a:t>most powerful </a:t>
                </a:r>
                <a:r>
                  <a:rPr lang="en-US" altLang="ko-KR" sz="1600" dirty="0" smtClean="0"/>
                  <a:t>attack method</a:t>
                </a:r>
                <a:endParaRPr lang="en-US" altLang="ko-KR" sz="1600" dirty="0" smtClean="0">
                  <a:sym typeface="Wingdings" panose="05000000000000000000" pitchFamily="2" charset="2"/>
                </a:endParaRPr>
              </a:p>
              <a:p>
                <a:pPr lvl="1"/>
                <a:r>
                  <a:rPr lang="en-US" altLang="ko-KR" sz="1600" dirty="0" smtClean="0">
                    <a:sym typeface="Wingdings" panose="05000000000000000000" pitchFamily="2" charset="2"/>
                  </a:rPr>
                  <a:t>Attacks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ko-KR" sz="1600" dirty="0" smtClean="0"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ko-KR" sz="1600" dirty="0" smtClean="0"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∞</m:t>
                        </m:r>
                      </m:sub>
                    </m:sSub>
                  </m:oMath>
                </a14:m>
                <a:r>
                  <a:rPr lang="ko-KR" altLang="en-US" sz="1600" dirty="0" smtClean="0">
                    <a:sym typeface="Wingdings" panose="05000000000000000000" pitchFamily="2" charset="2"/>
                  </a:rPr>
                  <a:t> </a:t>
                </a:r>
                <a:r>
                  <a:rPr lang="en-US" altLang="ko-KR" sz="1600" dirty="0" smtClean="0">
                    <a:sym typeface="Wingdings" panose="05000000000000000000" pitchFamily="2" charset="2"/>
                  </a:rPr>
                  <a:t>metrics are possible</a:t>
                </a: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6700" y="1066826"/>
                <a:ext cx="11087099" cy="5461990"/>
              </a:xfrm>
              <a:blipFill>
                <a:blip r:embed="rId3"/>
                <a:stretch>
                  <a:fillRect l="-495" t="-111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그룹 11"/>
          <p:cNvGrpSpPr/>
          <p:nvPr/>
        </p:nvGrpSpPr>
        <p:grpSpPr>
          <a:xfrm>
            <a:off x="8091936" y="1086134"/>
            <a:ext cx="2610893" cy="1726236"/>
            <a:chOff x="8468168" y="1343157"/>
            <a:chExt cx="2610893" cy="1726236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4"/>
            <a:srcRect l="17147" r="46646"/>
            <a:stretch/>
          </p:blipFill>
          <p:spPr>
            <a:xfrm>
              <a:off x="9165438" y="1343157"/>
              <a:ext cx="1502799" cy="1726236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/>
            <a:srcRect r="83173"/>
            <a:stretch/>
          </p:blipFill>
          <p:spPr>
            <a:xfrm>
              <a:off x="8468168" y="1346066"/>
              <a:ext cx="697270" cy="1723326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4"/>
            <a:srcRect l="89183" t="49232" r="805" b="7100"/>
            <a:stretch/>
          </p:blipFill>
          <p:spPr>
            <a:xfrm>
              <a:off x="10659467" y="2206275"/>
              <a:ext cx="419594" cy="761123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1756362" y="2040216"/>
            <a:ext cx="5005918" cy="524330"/>
            <a:chOff x="3748422" y="4200383"/>
            <a:chExt cx="5851699" cy="612918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5"/>
            <a:srcRect t="7615" b="37267"/>
            <a:stretch/>
          </p:blipFill>
          <p:spPr>
            <a:xfrm>
              <a:off x="3748422" y="4200383"/>
              <a:ext cx="5179678" cy="612917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5"/>
            <a:srcRect l="42136" t="65218" b="7178"/>
            <a:stretch/>
          </p:blipFill>
          <p:spPr>
            <a:xfrm>
              <a:off x="6602921" y="4506339"/>
              <a:ext cx="2997200" cy="306962"/>
            </a:xfrm>
            <a:prstGeom prst="rect">
              <a:avLst/>
            </a:prstGeom>
          </p:spPr>
        </p:pic>
      </p:grpSp>
      <p:grpSp>
        <p:nvGrpSpPr>
          <p:cNvPr id="17" name="그룹 16"/>
          <p:cNvGrpSpPr/>
          <p:nvPr/>
        </p:nvGrpSpPr>
        <p:grpSpPr>
          <a:xfrm>
            <a:off x="8091936" y="3027287"/>
            <a:ext cx="2655633" cy="1723326"/>
            <a:chOff x="8468168" y="3069391"/>
            <a:chExt cx="2655633" cy="1723326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4"/>
            <a:srcRect l="53661" r="219"/>
            <a:stretch/>
          </p:blipFill>
          <p:spPr>
            <a:xfrm>
              <a:off x="9212720" y="3069391"/>
              <a:ext cx="1911081" cy="1723326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4"/>
            <a:srcRect r="83173"/>
            <a:stretch/>
          </p:blipFill>
          <p:spPr>
            <a:xfrm>
              <a:off x="8468168" y="3069391"/>
              <a:ext cx="697270" cy="1723326"/>
            </a:xfrm>
            <a:prstGeom prst="rect">
              <a:avLst/>
            </a:prstGeom>
          </p:spPr>
        </p:pic>
      </p:grpSp>
      <p:grpSp>
        <p:nvGrpSpPr>
          <p:cNvPr id="24" name="그룹 23"/>
          <p:cNvGrpSpPr/>
          <p:nvPr/>
        </p:nvGrpSpPr>
        <p:grpSpPr>
          <a:xfrm>
            <a:off x="8703058" y="4969480"/>
            <a:ext cx="1565084" cy="1232054"/>
            <a:chOff x="9266628" y="4803468"/>
            <a:chExt cx="1565084" cy="123205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66628" y="5049237"/>
              <a:ext cx="734559" cy="749862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67556" y="5053603"/>
              <a:ext cx="764156" cy="76415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343861" y="4808742"/>
              <a:ext cx="5800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Clean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159586" y="4803468"/>
              <a:ext cx="5800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C&amp;W</a:t>
              </a:r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43859" y="5747599"/>
              <a:ext cx="5800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8</a:t>
              </a:r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122734" y="5758523"/>
              <a:ext cx="5800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1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5103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Why Physical World?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sz="2800" dirty="0" smtClean="0"/>
              <a:t>After the </a:t>
            </a:r>
            <a:r>
              <a:rPr lang="en-US" altLang="ko-KR" sz="2800" dirty="0" err="1" smtClean="0"/>
              <a:t>Carlini's</a:t>
            </a:r>
            <a:r>
              <a:rPr lang="en-US" altLang="ko-KR" sz="2800" dirty="0" smtClean="0"/>
              <a:t> paper, adversarial example research on </a:t>
            </a:r>
            <a:r>
              <a:rPr lang="en-US" altLang="ko-KR" sz="2800" dirty="0"/>
              <a:t>digital images is not active</a:t>
            </a:r>
            <a:r>
              <a:rPr lang="en-US" altLang="ko-KR" sz="2800" dirty="0" smtClean="0"/>
              <a:t>. – Why?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ko-KR" sz="28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800" dirty="0"/>
              <a:t>Previous techniques for digital images presented were all to add calculated minimum noise to the whole picture, including the background</a:t>
            </a:r>
            <a:r>
              <a:rPr lang="en-US" altLang="ko-KR" sz="2800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ko-KR" sz="28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2800" dirty="0"/>
              <a:t>Verification </a:t>
            </a:r>
            <a:r>
              <a:rPr lang="en-US" altLang="ko-KR" sz="2800" dirty="0" smtClean="0"/>
              <a:t>about practicality </a:t>
            </a:r>
            <a:r>
              <a:rPr lang="en-US" altLang="ko-KR" sz="2800" dirty="0"/>
              <a:t>is essential to actual use of the </a:t>
            </a:r>
            <a:r>
              <a:rPr lang="en-US" altLang="ko-KR" sz="2800" dirty="0" smtClean="0"/>
              <a:t>proposed techniques.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6883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슬라이드서식(syssec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-나눔고딕">
      <a:majorFont>
        <a:latin typeface="Corbel"/>
        <a:ea typeface="나눔고딕 ExtraBold"/>
        <a:cs typeface=""/>
      </a:majorFont>
      <a:minorFont>
        <a:latin typeface="Corbel"/>
        <a:ea typeface="나눔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Sec_narrowbar_corbel-nanum_16-9" id="{FD00804F-C812-4E06-ACF3-6C3329F48DA4}" vid="{0F794789-E0E7-4C4C-BFB3-2804617A6CA8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SysSec_narrowbar_corbel-nanum_4-3</Template>
  <TotalTime>11286</TotalTime>
  <Words>2856</Words>
  <Application>Microsoft Office PowerPoint</Application>
  <PresentationFormat>와이드스크린</PresentationFormat>
  <Paragraphs>400</Paragraphs>
  <Slides>36</Slides>
  <Notes>34</Notes>
  <HiddenSlides>0</HiddenSlides>
  <MMClips>1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36</vt:i4>
      </vt:variant>
    </vt:vector>
  </HeadingPairs>
  <TitlesOfParts>
    <vt:vector size="45" baseType="lpstr">
      <vt:lpstr>나눔고딕</vt:lpstr>
      <vt:lpstr>나눔고딕 ExtraBold</vt:lpstr>
      <vt:lpstr>맑은 고딕</vt:lpstr>
      <vt:lpstr>Arial</vt:lpstr>
      <vt:lpstr>Calibri</vt:lpstr>
      <vt:lpstr>Cambria Math</vt:lpstr>
      <vt:lpstr>Corbel</vt:lpstr>
      <vt:lpstr>Wingdings</vt:lpstr>
      <vt:lpstr>슬라이드서식(syssec)</vt:lpstr>
      <vt:lpstr>Robust Physical-World Attacks on Deep Learning Visual Classification</vt:lpstr>
      <vt:lpstr>What is Adversarial Example?</vt:lpstr>
      <vt:lpstr>What is Adversarial Example?</vt:lpstr>
      <vt:lpstr>What is Adversarial Example?</vt:lpstr>
      <vt:lpstr>What is adversarial example?</vt:lpstr>
      <vt:lpstr>Importance of Adversarial Example</vt:lpstr>
      <vt:lpstr>Principles of adversarial example</vt:lpstr>
      <vt:lpstr>Adversarial Examples on Digital images</vt:lpstr>
      <vt:lpstr>Why Physical World?</vt:lpstr>
      <vt:lpstr>Why Physical World?</vt:lpstr>
      <vt:lpstr>Why Physical World?</vt:lpstr>
      <vt:lpstr>Why Physical World?</vt:lpstr>
      <vt:lpstr>Purpose</vt:lpstr>
      <vt:lpstr>Contribution(Work)</vt:lpstr>
      <vt:lpstr>Attack Pipeline</vt:lpstr>
      <vt:lpstr>Algorithm - basic</vt:lpstr>
      <vt:lpstr>Algorithm – (1) various conditions</vt:lpstr>
      <vt:lpstr>Algorithm – (2) use mask</vt:lpstr>
      <vt:lpstr>Algorithm – (3) available colors</vt:lpstr>
      <vt:lpstr>Algorithm Evaluation – (1) road sign</vt:lpstr>
      <vt:lpstr>Algorithm Evaluation – (1) road sign</vt:lpstr>
      <vt:lpstr>Algorithm Evaluation – (1) road sign</vt:lpstr>
      <vt:lpstr>Algorithm Evaluation – (2) Microwave</vt:lpstr>
      <vt:lpstr>Algorithm Evaluation – (2) Coffee Mug</vt:lpstr>
      <vt:lpstr>Summary</vt:lpstr>
      <vt:lpstr>Future Work</vt:lpstr>
      <vt:lpstr>How to Attack Black-box?</vt:lpstr>
      <vt:lpstr>Q&amp;A?</vt:lpstr>
      <vt:lpstr>Appendix</vt:lpstr>
      <vt:lpstr>Adversarial Examples on Digital images</vt:lpstr>
      <vt:lpstr>Algorithm Evaluation – (1) road sign</vt:lpstr>
      <vt:lpstr>Algorithm Evaluation – (1) road sign</vt:lpstr>
      <vt:lpstr>Algorithm Pipline</vt:lpstr>
      <vt:lpstr>Algorithm Evaluation – (1) road sign</vt:lpstr>
      <vt:lpstr>Algorithm Evaluation – (1) road sign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적대적 기계학습</dc:title>
  <dc:creator>Windows 사용자</dc:creator>
  <cp:lastModifiedBy>Cho ManGi</cp:lastModifiedBy>
  <cp:revision>333</cp:revision>
  <dcterms:created xsi:type="dcterms:W3CDTF">2018-04-04T08:46:53Z</dcterms:created>
  <dcterms:modified xsi:type="dcterms:W3CDTF">2019-12-03T07:06:11Z</dcterms:modified>
</cp:coreProperties>
</file>