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embeddings/oleObject1.wdp" ContentType="image/vnd.ms-photo"/>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embeddings/oleObject1.wdp" ContentType="image/vnd.ms-photo"/>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SpecialPlsOnTitleSld="0" saveSubsetFonts="1">
  <p:sldMasterIdLst>
    <p:sldMasterId id="2147483716"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9874250"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commentAuthors.xml><?xml version="1.0" encoding="utf-8"?>
<p:cmAuthorLs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mAuthor id="1" name="Minjung Kim" initials="MK" lastIdx="1" clrIdx="0"/>
</p:cmAuthorLst>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p:showPr showNarration="1" useTimings="0">
    <p:present/>
    <p:sldAll/>
    <p:penClr>
      <a:prstClr val="red"/>
    </p:penClr>
    <p:extLst>
      <p:ext uri="{2FDB2607-1784-4EEB-B798-7EB5836EED8A}">
        <p14:showMediaCtrls xmlns:p14="http://schemas.microsoft.com/office/powerpoint/2010/main" val="1"/>
      </p:ext>
    </p:extLst>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p="http://schemas.openxmlformats.org/presentation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TxStyle/>
      <a:tcStyle>
        <a:tcBdr/>
        <a:fill>
          <a:solidFill>
            <a:schemeClr val="dk1">
              <a:tint val="40000"/>
            </a:schemeClr>
          </a:solidFill>
        </a:fill>
      </a:tcStyle>
    </a:band1H>
    <a:band2H>
      <a:tcTxStyle/>
      <a:tcStyle>
        <a:tcBdr/>
      </a:tcStyle>
    </a:band2H>
    <a:band1V>
      <a:tcTxStyle/>
      <a:tcStyle>
        <a:tcBdr/>
        <a:fill>
          <a:solidFill>
            <a:schemeClr val="dk1">
              <a:tint val="40000"/>
            </a:schemeClr>
          </a:solidFill>
        </a:fill>
      </a:tcStyle>
    </a:band1V>
    <a:band2V>
      <a:tcTxStyle/>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p:restoredLeft sz="9600" autoAdjust="0"/>
    <p:restoredTop sz="74874" autoAdjust="0"/>
  </p:normalViewPr>
  <p:slideViewPr>
    <p:cSldViewPr>
      <p:cViewPr varScale="1">
        <p:scale>
          <a:sx n="100" d="100"/>
          <a:sy n="100" d="100"/>
        </p:scale>
        <p:origin x="979" y="53"/>
      </p:cViewPr>
      <p:guideLst>
        <p:guide orient="horz" pos="2158"/>
        <p:guide pos="3839"/>
      </p:guideLst>
    </p:cSldViewPr>
  </p:slideViewPr>
  <p:outlineViewPr>
    <p:cViewPr>
      <p:scale>
        <a:sx n="33" d="100"/>
        <a:sy n="33" d="100"/>
      </p:scale>
      <p:origin x="0" y="-51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72"/>
      </p:cViewPr>
      <p:guideLst>
        <p:guide orient="horz" pos="2139"/>
        <p:guide pos="3109"/>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commentAuthors" Target="commentAuthors.xml"  /><Relationship Id="rId49" Type="http://schemas.openxmlformats.org/officeDocument/2006/relationships/presProps" Target="presProps.xml"  /><Relationship Id="rId5" Type="http://schemas.openxmlformats.org/officeDocument/2006/relationships/slide" Target="slides/slide2.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바닥글 개체 틀 3"/>
          <p:cNvSpPr>
            <a:spLocks noGrp="1"/>
          </p:cNvSpPr>
          <p:nvPr>
            <p:ph type="ftr" sz="quarter" idx="2"/>
          </p:nvPr>
        </p:nvSpPr>
        <p:spPr>
          <a:xfrm>
            <a:off x="0" y="6456378"/>
            <a:ext cx="4279918" cy="341297"/>
          </a:xfrm>
          <a:prstGeom prst="rect">
            <a:avLst/>
          </a:prstGeom>
        </p:spPr>
        <p:txBody>
          <a:bodyPr vert="horz" lIns="91440" tIns="45720" rIns="91440" bIns="45720" anchor="b"/>
          <a:lstStyle>
            <a:lvl1pPr algn="l">
              <a:defRPr sz="1200"/>
            </a:lvl1pPr>
          </a:lstStyle>
          <a:p>
            <a:pPr lvl="0">
              <a:defRPr/>
            </a:pPr>
            <a:r>
              <a:rPr lang="ko-KR" altLang="en-US"/>
              <a:t/>
            </a:r>
            <a:endParaRPr lang="ko-KR" altLang="en-US"/>
          </a:p>
        </p:txBody>
      </p:sp>
      <p:sp>
        <p:nvSpPr>
          <p:cNvPr id="5" name="슬라이드 번호 개체 틀 4"/>
          <p:cNvSpPr>
            <a:spLocks noGrp="1"/>
          </p:cNvSpPr>
          <p:nvPr>
            <p:ph type="sldNum" sz="quarter" idx="3"/>
          </p:nvPr>
        </p:nvSpPr>
        <p:spPr>
          <a:xfrm>
            <a:off x="5592027" y="6456378"/>
            <a:ext cx="4279918" cy="341297"/>
          </a:xfrm>
          <a:prstGeom prst="rect">
            <a:avLst/>
          </a:prstGeom>
        </p:spPr>
        <p:txBody>
          <a:bodyPr vert="horz" lIns="91440" tIns="45720" rIns="91440" bIns="45720" anchor="b"/>
          <a:lstStyle>
            <a:lvl1pPr algn="r">
              <a:defRPr sz="1200"/>
            </a:lvl1pPr>
          </a:lstStyle>
          <a:p>
            <a:pPr lvl="0">
              <a:defRPr/>
            </a:pPr>
            <a:fld id="{9003152B-060A-49B6-BD64-509FFED62C05}"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2" y="1"/>
            <a:ext cx="4278841" cy="339883"/>
          </a:xfrm>
          <a:prstGeom prst="rect">
            <a:avLst/>
          </a:prstGeom>
        </p:spPr>
        <p:txBody>
          <a:bodyPr vert="horz" lIns="91440" tIns="45720" rIns="91440" bIns="45720"/>
          <a:lstStyle>
            <a:lvl1pPr algn="l">
              <a:defRPr sz="1200"/>
            </a:lvl1pPr>
          </a:lstStyle>
          <a:p>
            <a:pPr lvl="0">
              <a:defRPr/>
            </a:pPr>
            <a:r>
              <a:rPr lang="ko-KR" altLang="en-US"/>
              <a:t/>
            </a:r>
            <a:endParaRPr lang="ko-KR" altLang="en-US"/>
          </a:p>
        </p:txBody>
      </p:sp>
      <p:sp>
        <p:nvSpPr>
          <p:cNvPr id="3" name="날짜 개체 틀 2"/>
          <p:cNvSpPr>
            <a:spLocks noGrp="1"/>
          </p:cNvSpPr>
          <p:nvPr>
            <p:ph type="dt" idx="1"/>
          </p:nvPr>
        </p:nvSpPr>
        <p:spPr>
          <a:xfrm>
            <a:off x="5593126" y="1"/>
            <a:ext cx="4278841" cy="339883"/>
          </a:xfrm>
          <a:prstGeom prst="rect">
            <a:avLst/>
          </a:prstGeom>
        </p:spPr>
        <p:txBody>
          <a:bodyPr vert="horz" lIns="91440" tIns="45720" rIns="91440" bIns="45720"/>
          <a:lstStyle>
            <a:lvl1pPr algn="r">
              <a:defRPr sz="1200"/>
            </a:lvl1pPr>
          </a:lstStyle>
          <a:p>
            <a:pPr lvl="0">
              <a:defRPr/>
            </a:pPr>
            <a:fld id="{0FC94E7B-0C7E-4F23-BA1A-B0F1F6C5AD45}" type="datetime1">
              <a:rPr lang="ko-KR" altLang="en-US"/>
              <a:pPr lvl="0">
                <a:defRPr/>
              </a:pPr>
              <a:t>2019-10-09</a:t>
            </a:fld>
            <a:endParaRPr lang="ko-KR" altLang="en-US"/>
          </a:p>
        </p:txBody>
      </p:sp>
      <p:sp>
        <p:nvSpPr>
          <p:cNvPr id="4" name="슬라이드 이미지 개체 틀 3"/>
          <p:cNvSpPr>
            <a:spLocks noGrp="1" noRot="1" noChangeAspect="1" noTextEdit="1"/>
          </p:cNvSpPr>
          <p:nvPr>
            <p:ph type="sldImg" idx="2"/>
          </p:nvPr>
        </p:nvSpPr>
        <p:spPr>
          <a:xfrm>
            <a:off x="2671763" y="509588"/>
            <a:ext cx="4530725" cy="2549525"/>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987426" y="3228896"/>
            <a:ext cx="7899400" cy="3058953"/>
          </a:xfrm>
          <a:prstGeom prst="rect">
            <a:avLst/>
          </a:prstGeom>
        </p:spPr>
        <p:txBody>
          <a:bodyPr vert="horz" lIns="91440" tIns="45720" rIns="91440" bIns="45720"/>
          <a:lstStyle/>
          <a:p>
            <a:pPr lvl="0">
              <a:defRPr/>
            </a:pPr>
            <a:r>
              <a:rPr lang="ko-KR" altLang="en-US"/>
              <a:t>마스터 텍스트 스타일을 편집합니다</a:t>
            </a:r>
            <a:endParaRPr lang="ko-KR" altLang="en-US"/>
          </a:p>
          <a:p>
            <a:pPr lvl="1">
              <a:defRPr/>
            </a:pPr>
            <a:r>
              <a:rPr lang="ko-KR" altLang="en-US"/>
              <a:t>둘째 수준</a:t>
            </a:r>
            <a:endParaRPr lang="ko-KR" altLang="en-US"/>
          </a:p>
          <a:p>
            <a:pPr lvl="2">
              <a:defRPr/>
            </a:pPr>
            <a:r>
              <a:rPr lang="ko-KR" altLang="en-US"/>
              <a:t>셋째 수준</a:t>
            </a:r>
            <a:endParaRPr lang="ko-KR" altLang="en-US"/>
          </a:p>
          <a:p>
            <a:pPr lvl="3">
              <a:defRPr/>
            </a:pPr>
            <a:r>
              <a:rPr lang="ko-KR" altLang="en-US"/>
              <a:t>넷째 수준</a:t>
            </a:r>
            <a:endParaRPr lang="ko-KR" altLang="en-US"/>
          </a:p>
          <a:p>
            <a:pPr lvl="4">
              <a:defRPr/>
            </a:pPr>
            <a:r>
              <a:rPr lang="ko-KR" altLang="en-US"/>
              <a:t>다섯째 수준</a:t>
            </a:r>
            <a:endParaRPr lang="ko-KR" altLang="en-US"/>
          </a:p>
        </p:txBody>
      </p:sp>
      <p:sp>
        <p:nvSpPr>
          <p:cNvPr id="6" name="바닥글 개체 틀 5"/>
          <p:cNvSpPr>
            <a:spLocks noGrp="1"/>
          </p:cNvSpPr>
          <p:nvPr>
            <p:ph type="ftr" sz="quarter" idx="4"/>
          </p:nvPr>
        </p:nvSpPr>
        <p:spPr>
          <a:xfrm>
            <a:off x="2" y="6456613"/>
            <a:ext cx="4278841" cy="339883"/>
          </a:xfrm>
          <a:prstGeom prst="rect">
            <a:avLst/>
          </a:prstGeom>
        </p:spPr>
        <p:txBody>
          <a:bodyPr vert="horz" lIns="91440" tIns="45720" rIns="91440" bIns="45720" anchor="b"/>
          <a:lstStyle>
            <a:lvl1pPr algn="l">
              <a:defRPr sz="1200"/>
            </a:lvl1pPr>
          </a:lstStyle>
          <a:p>
            <a:pPr lvl="0">
              <a:defRPr/>
            </a:pPr>
            <a:r>
              <a:rPr lang="ko-KR" altLang="en-US"/>
              <a:t/>
            </a:r>
            <a:endParaRPr lang="ko-KR" altLang="en-US"/>
          </a:p>
        </p:txBody>
      </p:sp>
      <p:sp>
        <p:nvSpPr>
          <p:cNvPr id="7" name="슬라이드 번호 개체 틀 6"/>
          <p:cNvSpPr>
            <a:spLocks noGrp="1"/>
          </p:cNvSpPr>
          <p:nvPr>
            <p:ph type="sldNum" sz="quarter" idx="5"/>
          </p:nvPr>
        </p:nvSpPr>
        <p:spPr>
          <a:xfrm>
            <a:off x="5593126" y="6456613"/>
            <a:ext cx="4278841" cy="339883"/>
          </a:xfrm>
          <a:prstGeom prst="rect">
            <a:avLst/>
          </a:prstGeom>
        </p:spPr>
        <p:txBody>
          <a:bodyPr vert="horz" lIns="91440" tIns="45720" rIns="91440" bIns="45720" anchor="b"/>
          <a:lstStyle>
            <a:lvl1pPr algn="r">
              <a:defRPr sz="1200"/>
            </a:lvl1pPr>
          </a:lstStyle>
          <a:p>
            <a:pPr lvl="0">
              <a:defRPr/>
            </a:pPr>
            <a:fld id="{9069DF14-65B3-47ED-8D19-C91A1A68E79B}"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Hello,</a:t>
            </a:r>
            <a:r>
              <a:rPr lang="en-US" altLang="ko-KR" baseline="0"/>
              <a:t> everyone. My name is Minjung Kim and I am the graduate student in KAIST. It is a great honor to be able to do the presentation in here. From now on, I am going to talk about the paper named “Is Stellar As Secure As You Think?”.</a:t>
            </a:r>
            <a:endParaRPr lang="en-US" altLang="ko-KR" baseline="0"/>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a:t>
            </a:fld>
            <a:endParaRPr lang="en-US" altLang="en-US"/>
          </a:p>
        </p:txBody>
      </p:sp>
    </p:spTree>
  </p:cSld>
  <p:clrMapOvr>
    <a:masterClrMapping/>
  </p:clrMapOvr>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Then</a:t>
            </a:r>
            <a:r>
              <a:rPr lang="en-US" altLang="ko-KR" baseline="0"/>
              <a:t> she will not make any decision on the statement a.</a:t>
            </a:r>
            <a:endParaRPr lang="en-US" altLang="ko-KR" baseline="0"/>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10</a:t>
            </a:fld>
            <a:endParaRPr lang="en-US" altLang="en-US"/>
          </a:p>
        </p:txBody>
      </p:sp>
    </p:spTree>
  </p:cSld>
  <p:clrMapOvr>
    <a:masterClrMapping/>
  </p:clrMapOvr>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In</a:t>
            </a:r>
            <a:r>
              <a:rPr lang="en-US" altLang="ko-KR" baseline="0"/>
              <a:t> addition, if there is another validator named Bob, and he trusts C and D, then Bob’s quorum slice would be like the orange circle.</a:t>
            </a:r>
            <a:endParaRPr lang="en-US" altLang="ko-KR" baseline="0"/>
          </a:p>
          <a:p>
            <a:pPr lvl="0">
              <a:defRPr/>
            </a:pPr>
            <a:r>
              <a:rPr lang="en-US" altLang="ko-KR" baseline="0"/>
              <a:t>And Bob will make a decision based on messages from node C and D in his quorum slice.</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11</a:t>
            </a:fld>
            <a:endParaRPr lang="en-US" altLang="en-US"/>
          </a:p>
        </p:txBody>
      </p:sp>
    </p:spTree>
  </p:cSld>
  <p:clrMapOvr>
    <a:masterClrMapping/>
  </p:clrMapOvr>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baseline="0"/>
              <a:t>Carol also makes his quorum slice and so forth.</a:t>
            </a:r>
            <a:endParaRPr lang="en-US" altLang="ko-KR" baseline="0"/>
          </a:p>
          <a:p>
            <a:pPr lvl="0">
              <a:defRPr/>
            </a:pPr>
            <a:endParaRPr lang="en-US" altLang="ko-KR" baseline="0"/>
          </a:p>
          <a:p>
            <a:pPr lvl="0">
              <a:defRPr/>
            </a:pPr>
            <a:r>
              <a:rPr lang="en-US" altLang="ko-KR" baseline="0"/>
              <a:t>So in here, we can see some characteristics of quorum slices.</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First, those quorum slices would be overlapped for the system-wide consensus on a new block.</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Second, Alice,</a:t>
            </a:r>
            <a:r>
              <a:rPr lang="ko-KR" altLang="en-US" baseline="0"/>
              <a:t> </a:t>
            </a:r>
            <a:r>
              <a:rPr lang="en-US" altLang="ko-KR" baseline="0"/>
              <a:t>Bob,</a:t>
            </a:r>
            <a:r>
              <a:rPr lang="ko-KR" altLang="en-US" baseline="0"/>
              <a:t> </a:t>
            </a:r>
            <a:r>
              <a:rPr lang="en-US" altLang="ko-KR" baseline="0"/>
              <a:t>Carol</a:t>
            </a:r>
            <a:r>
              <a:rPr lang="ko-KR" altLang="en-US" baseline="0"/>
              <a:t> </a:t>
            </a:r>
            <a:r>
              <a:rPr lang="en-US" altLang="ko-KR" baseline="0"/>
              <a:t>or</a:t>
            </a:r>
            <a:r>
              <a:rPr lang="ko-KR" altLang="en-US" baseline="0"/>
              <a:t> </a:t>
            </a:r>
            <a:r>
              <a:rPr lang="en-US" altLang="ko-KR" baseline="0"/>
              <a:t>even</a:t>
            </a:r>
            <a:r>
              <a:rPr lang="ko-KR" altLang="en-US" baseline="0"/>
              <a:t> </a:t>
            </a:r>
            <a:r>
              <a:rPr lang="en-US" altLang="ko-KR" baseline="0"/>
              <a:t>you</a:t>
            </a:r>
            <a:r>
              <a:rPr lang="ko-KR" altLang="en-US" baseline="0"/>
              <a:t> </a:t>
            </a:r>
            <a:r>
              <a:rPr lang="en-US" altLang="ko-KR" baseline="0"/>
              <a:t>if</a:t>
            </a:r>
            <a:r>
              <a:rPr lang="ko-KR" altLang="en-US" baseline="0"/>
              <a:t> </a:t>
            </a:r>
            <a:r>
              <a:rPr lang="en-US" altLang="ko-KR" baseline="0"/>
              <a:t>you</a:t>
            </a:r>
            <a:r>
              <a:rPr lang="ko-KR" altLang="en-US" baseline="0"/>
              <a:t> </a:t>
            </a:r>
            <a:r>
              <a:rPr lang="en-US" altLang="ko-KR" baseline="0"/>
              <a:t>are running full node and ready to be a validator, you can participate in the consensus if you are included in someone’s quorum slice.</a:t>
            </a:r>
            <a:endParaRPr lang="en-US" altLang="ko-KR" baseline="0"/>
          </a:p>
          <a:p>
            <a:pPr lvl="0">
              <a:defRPr/>
            </a:pPr>
            <a:r>
              <a:rPr lang="en-US" altLang="ko-KR" baseline="0"/>
              <a:t>And at last, some validators who are popular might be included in someone’s quorum slice many times but some validators might not be included at all.</a:t>
            </a:r>
            <a:endParaRPr lang="en-US" altLang="ko-KR" baseline="0"/>
          </a:p>
          <a:p>
            <a:pPr lvl="0">
              <a:defRPr/>
            </a:pPr>
            <a:endParaRPr lang="ko-KR" altLang="en-US"/>
          </a:p>
          <a:p>
            <a:pPr lvl="0">
              <a:defRPr/>
            </a:pPr>
            <a:endParaRPr lang="en-US" altLang="ko-KR" baseline="0"/>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12</a:t>
            </a:fld>
            <a:endParaRPr lang="en-US" altLang="en-US"/>
          </a:p>
        </p:txBody>
      </p:sp>
    </p:spTree>
  </p:cSld>
  <p:clrMapOvr>
    <a:masterClrMapping/>
  </p:clrMapOvr>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en-US" altLang="ko-KR"/>
              <a:t>Now let’s think</a:t>
            </a:r>
            <a:r>
              <a:rPr lang="en-US" altLang="ko-KR" baseline="0"/>
              <a:t> about the situation when there is a byzantine node in the quorum slice.</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Note that the byzantine node acts arbitrarily such as sending incorrect messages to others or sending no message at all.</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a:t>So, let’s</a:t>
            </a:r>
            <a:r>
              <a:rPr lang="en-US" altLang="ko-KR" baseline="0"/>
              <a:t> assume that  C does not send any message to others. </a:t>
            </a:r>
            <a:r>
              <a:rPr lang="en-US" altLang="ko-KR"/>
              <a:t>If</a:t>
            </a:r>
            <a:r>
              <a:rPr lang="en-US" altLang="ko-KR" baseline="0"/>
              <a:t> then, Alice and Bob might not be able to make any decision because they did not receive enough messages from validators of each quorum slice.</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At this time, since there is no local decision among validators, the consensus process might not be proceeded, this situation is related with the liveness</a:t>
            </a:r>
            <a:endParaRPr lang="en-US" altLang="ko-KR" baseline="0"/>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13</a:t>
            </a:fld>
            <a:endParaRPr lang="en-US" altLang="en-US"/>
          </a:p>
        </p:txBody>
      </p:sp>
    </p:spTree>
  </p:cSld>
  <p:clrMapOvr>
    <a:masterClrMapping/>
  </p:clrMapOvr>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en-US" altLang="ko-KR"/>
              <a:t>Now, Let’s</a:t>
            </a:r>
            <a:r>
              <a:rPr lang="en-US" altLang="ko-KR" baseline="0"/>
              <a:t> assume that C sends different messages to others.</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For example, if C send “agree” message to Alice’s quorum slice, but “disagree” message to Bob’s quorum slice, then it is possible for Alice and Bob to make different decisions about the statement.</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baseline="0"/>
              <a:t>And this may be related with safety issue, because two different values might be confirmed at the same time.</a:t>
            </a:r>
            <a:endParaRPr lang="en-US" altLang="ko-KR" baseline="0"/>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14</a:t>
            </a:fld>
            <a:endParaRPr lang="en-US" altLang="en-US"/>
          </a:p>
        </p:txBody>
      </p:sp>
    </p:spTree>
  </p:cSld>
  <p:clrMapOvr>
    <a:masterClrMapping/>
  </p:clrMapOvr>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en-US" altLang="ko-KR" baseline="0"/>
              <a:t>So, in here, we would regard the security of Stellar is a combination of safety and liveness.</a:t>
            </a:r>
            <a:endParaRPr lang="ko-KR" altLang="en-US"/>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15</a:t>
            </a:fld>
            <a:endParaRPr lang="en-US" altLang="en-US"/>
          </a:p>
        </p:txBody>
      </p:sp>
    </p:spTree>
  </p:cSld>
  <p:clrMapOvr>
    <a:masterClrMapping/>
  </p:clrMapOvr>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baseline="0"/>
              <a:t>In fact, there can be various structures of quorum slices based on the individual quorum slices. So in the paper, we first investigate the fact that the security in FBA depends on the structure of quorum slices.</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16</a:t>
            </a:fld>
            <a:endParaRPr lang="en-US" altLang="en-US"/>
          </a:p>
        </p:txBody>
      </p:sp>
    </p:spTree>
  </p:cSld>
  <p:clrMapOvr>
    <a:masterClrMapping/>
  </p:clrMapOvr>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To intuitively understand the meaning of it, let’s think about it with a simple example.</a:t>
            </a:r>
            <a:endParaRPr lang="en-US" altLang="ko-KR"/>
          </a:p>
          <a:p>
            <a:pPr lvl="0">
              <a:defRPr/>
            </a:pPr>
            <a:r>
              <a:rPr lang="en-US" altLang="ko-KR"/>
              <a:t>Let’s assume that the current structure of quorum slice looks like the figure above.</a:t>
            </a:r>
            <a:endParaRPr lang="en-US" altLang="ko-KR"/>
          </a:p>
          <a:p>
            <a:pPr lvl="0">
              <a:defRPr/>
            </a:pPr>
            <a:r>
              <a:rPr lang="en-US" altLang="ko-KR"/>
              <a:t>This is relatively</a:t>
            </a:r>
            <a:r>
              <a:rPr lang="en-US" altLang="ko-KR" baseline="0"/>
              <a:t> centralized because all the quorum slices trust the same node.</a:t>
            </a:r>
            <a:endParaRPr lang="en-US" altLang="ko-KR" baseline="0"/>
          </a:p>
          <a:p>
            <a:pPr lvl="0">
              <a:defRPr/>
            </a:pPr>
            <a:r>
              <a:rPr lang="en-US" altLang="ko-KR"/>
              <a:t>As a result, if that node fails, all the quorum slices can be affected, making it impossible for all to make any decision because every one cannot receive any message from that node.</a:t>
            </a: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17</a:t>
            </a:fld>
            <a:endParaRPr lang="en-US" altLang="en-US"/>
          </a:p>
        </p:txBody>
      </p:sp>
    </p:spTree>
  </p:cSld>
  <p:clrMapOvr>
    <a:masterClrMapping/>
  </p:clrMapOvr>
</p:notes>
</file>

<file path=ppt/notesSlides/notesSlide1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This</a:t>
            </a:r>
            <a:r>
              <a:rPr lang="en-US" altLang="ko-KR" baseline="0"/>
              <a:t> time, let’s assume the relatively decentralized structure of quorum slices.</a:t>
            </a:r>
            <a:endParaRPr lang="en-US" altLang="ko-KR" baseline="0"/>
          </a:p>
          <a:p>
            <a:pPr lvl="0">
              <a:defRPr/>
            </a:pPr>
            <a:r>
              <a:rPr lang="en-US" altLang="ko-KR" baseline="0"/>
              <a:t>As the figure shows, each quorum slice has different and less overlapped validators.</a:t>
            </a:r>
            <a:endParaRPr lang="en-US" altLang="ko-KR" baseline="0"/>
          </a:p>
          <a:p>
            <a:pPr lvl="0">
              <a:defRPr/>
            </a:pPr>
            <a:r>
              <a:rPr lang="en-US" altLang="ko-KR"/>
              <a:t>At this time, even though one node fails, most of the quorum slices would</a:t>
            </a:r>
            <a:r>
              <a:rPr lang="en-US" altLang="ko-KR" baseline="0"/>
              <a:t> not be affected.</a:t>
            </a:r>
            <a:endParaRPr lang="en-US" altLang="ko-KR" baseline="0"/>
          </a:p>
          <a:p>
            <a:pPr lvl="0">
              <a:defRPr/>
            </a:pPr>
            <a:endParaRPr lang="en-US" altLang="ko-KR"/>
          </a:p>
          <a:p>
            <a:pPr lvl="0">
              <a:defRPr/>
            </a:pPr>
            <a:r>
              <a:rPr lang="en-US" altLang="ko-KR"/>
              <a:t>Therefore, as can be seen in the explanations, if the structure is too centralized, then small number of byzantine nodes would impact a lot than the decentralized structure.</a:t>
            </a: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18</a:t>
            </a:fld>
            <a:endParaRPr lang="en-US" altLang="en-US"/>
          </a:p>
        </p:txBody>
      </p:sp>
    </p:spTree>
  </p:cSld>
  <p:clrMapOvr>
    <a:masterClrMapping/>
  </p:clrMapOvr>
</p:notes>
</file>

<file path=ppt/notesSlides/notesSlide1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And to show this fact numerically, we define the new definition, (f,x)-FT system. This means that if less than f nodes are byzantine</a:t>
            </a:r>
            <a:r>
              <a:rPr lang="en-US" altLang="ko-KR" baseline="0"/>
              <a:t> where account for x% of the total active validators, all nodes eventually can agree on the same value.</a:t>
            </a:r>
            <a:endParaRPr lang="en-US" altLang="ko-KR" baseline="0"/>
          </a:p>
          <a:p>
            <a:pPr lvl="0">
              <a:defRPr/>
            </a:pPr>
            <a:r>
              <a:rPr lang="en-US" altLang="ko-KR" baseline="0"/>
              <a:t>For example, when we think about the PBFT, although the f value can be different based on the system, but x would be about 33%.</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19</a:t>
            </a:fld>
            <a:endParaRPr lang="en-US" altLang="en-US"/>
          </a:p>
        </p:txBody>
      </p:sp>
    </p:spTree>
  </p:cSld>
  <p:clrMapOvr>
    <a:masterClrMapping/>
  </p:clrMapOvr>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normAutofit/>
          </a:bodyPr>
          <a:lstStyle/>
          <a:p>
            <a:pPr marL="0" marR="0" indent="0" algn="l" defTabSz="914400" rtl="0" eaLnBrk="1" latinLnBrk="1" hangingPunct="1">
              <a:lnSpc>
                <a:spcPct val="100000"/>
              </a:lnSpc>
              <a:spcBef>
                <a:spcPts val="0"/>
              </a:spcBef>
              <a:spcAft>
                <a:spcPts val="0"/>
              </a:spcAft>
              <a:buClrTx/>
              <a:buFontTx/>
              <a:buNone/>
              <a:defRPr/>
            </a:pPr>
            <a:r>
              <a:rPr lang="en-US" altLang="ko-KR" baseline="0"/>
              <a:t>The blockchain is a distributed public ledger </a:t>
            </a:r>
            <a:r>
              <a:rPr lang="en-US" altLang="ko-KR"/>
              <a:t>where anyone can record transparently and anyone can read and no one can arbitrarily change any existing records. Each one block consists of some transactions, and the n</a:t>
            </a:r>
            <a:r>
              <a:rPr lang="en-US" altLang="ko-KR" baseline="0"/>
              <a:t>ewly generated block is added to the blockchain in chronological order in every round.</a:t>
            </a:r>
            <a:endParaRPr lang="en-US" altLang="ko-KR" baseline="0"/>
          </a:p>
          <a:p>
            <a:pPr marL="0" marR="0" lvl="0" indent="0" algn="l" defTabSz="914400" rtl="0" eaLnBrk="1" latinLnBrk="1" hangingPunct="1">
              <a:lnSpc>
                <a:spcPct val="100000"/>
              </a:lnSpc>
              <a:spcBef>
                <a:spcPts val="0"/>
              </a:spcBef>
              <a:spcAft>
                <a:spcPts val="0"/>
              </a:spcAft>
              <a:buClrTx/>
              <a:buFontTx/>
              <a:buNone/>
              <a:defRPr/>
            </a:pPr>
            <a:r>
              <a:rPr lang="en-US" altLang="ko-KR"/>
              <a:t>And Stellar is one of the blockchain platforms especially for the cross-border payment.</a:t>
            </a:r>
            <a:endParaRPr lang="en-US" altLang="ko-KR"/>
          </a:p>
          <a:p>
            <a:pPr marL="0" marR="0" indent="0" algn="l" defTabSz="914400" rtl="0" eaLnBrk="1" latinLnBrk="1" hangingPunct="1">
              <a:lnSpc>
                <a:spcPct val="100000"/>
              </a:lnSpc>
              <a:spcBef>
                <a:spcPts val="0"/>
              </a:spcBef>
              <a:spcAft>
                <a:spcPts val="0"/>
              </a:spcAft>
              <a:buClrTx/>
              <a:buFontTx/>
              <a:buNone/>
              <a:defRPr/>
            </a:pPr>
            <a:endParaRPr lang="en-US" altLang="ko-KR" baseline="0"/>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2</a:t>
            </a:fld>
            <a:endParaRPr lang="en-US" altLang="en-US"/>
          </a:p>
        </p:txBody>
      </p:sp>
    </p:spTree>
  </p:cSld>
  <p:clrMapOvr>
    <a:masterClrMapping/>
  </p:clrMapOvr>
</p:notes>
</file>

<file path=ppt/notesSlides/notesSlide2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And through it, we proved that FBA is less than or equal to PBFT in terms of x value meaning FBA is not superior to PBFT.</a:t>
            </a:r>
            <a:endParaRPr lang="en-US" altLang="ko-KR"/>
          </a:p>
          <a:p>
            <a:pPr lvl="0">
              <a:defRPr/>
            </a:pP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20</a:t>
            </a:fld>
            <a:endParaRPr lang="en-US" altLang="en-US"/>
          </a:p>
        </p:txBody>
      </p:sp>
    </p:spTree>
  </p:cSld>
  <p:clrMapOvr>
    <a:masterClrMapping/>
  </p:clrMapOvr>
</p:notes>
</file>

<file path=ppt/notesSlides/notesSlide2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And</a:t>
            </a:r>
            <a:r>
              <a:rPr lang="en-US" altLang="ko-KR" baseline="0"/>
              <a:t> we also think that unlike PBFT that has the fixed number of x value, the f and x value in FBA can</a:t>
            </a:r>
            <a:r>
              <a:rPr lang="ko-KR" altLang="en-US" baseline="0"/>
              <a:t> </a:t>
            </a:r>
            <a:r>
              <a:rPr lang="en-US" altLang="ko-KR" baseline="0"/>
              <a:t>be changed depending on the structure of quorum slices. </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21</a:t>
            </a:fld>
            <a:endParaRPr lang="en-US" altLang="en-US"/>
          </a:p>
        </p:txBody>
      </p:sp>
    </p:spTree>
  </p:cSld>
  <p:clrMapOvr>
    <a:masterClrMapping/>
  </p:clrMapOvr>
</p:notes>
</file>

<file path=ppt/notesSlides/notesSlide2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Therefore,</a:t>
            </a:r>
            <a:r>
              <a:rPr lang="en-US" altLang="ko-KR" baseline="0"/>
              <a:t> to know the f and x value in Stellar, we had to </a:t>
            </a:r>
            <a:r>
              <a:rPr lang="en-US" altLang="ko-KR"/>
              <a:t>know about the structure first.</a:t>
            </a:r>
            <a:r>
              <a:rPr lang="en-US" altLang="ko-KR" baseline="0"/>
              <a:t> So </a:t>
            </a:r>
            <a:r>
              <a:rPr lang="en-US" altLang="ko-KR"/>
              <a:t>we</a:t>
            </a:r>
            <a:r>
              <a:rPr lang="en-US" altLang="ko-KR" baseline="0"/>
              <a:t> </a:t>
            </a:r>
            <a:r>
              <a:rPr lang="en-US" altLang="ko-KR"/>
              <a:t>collected data by running full validators in the main network and by using many external information such as stellarbeat.io explorer to know the structure.</a:t>
            </a:r>
            <a:endParaRPr lang="en-US" altLang="ko-KR"/>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22</a:t>
            </a:fld>
            <a:endParaRPr lang="en-US" altLang="en-US"/>
          </a:p>
        </p:txBody>
      </p:sp>
    </p:spTree>
  </p:cSld>
  <p:clrMapOvr>
    <a:masterClrMapping/>
  </p:clrMapOvr>
</p:notes>
</file>

<file path=ppt/notesSlides/notesSlide2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baseline="0"/>
              <a:t>With the collected data, we firstly visualized the current structure of quorum slices as the directed graph.</a:t>
            </a:r>
            <a:endParaRPr lang="en-US" altLang="ko-KR" baseline="0"/>
          </a:p>
          <a:p>
            <a:pPr lvl="0">
              <a:defRPr/>
            </a:pPr>
            <a:r>
              <a:rPr lang="en-US" altLang="ko-KR" baseline="0"/>
              <a:t>Each circle represents each validator.</a:t>
            </a:r>
            <a:endParaRPr lang="en-US" altLang="ko-KR" baseline="0"/>
          </a:p>
          <a:p>
            <a:pPr lvl="0">
              <a:defRPr/>
            </a:pPr>
            <a:r>
              <a:rPr lang="en-US" altLang="ko-KR" baseline="0"/>
              <a:t>And the names of the validator nodes are written on the circle.</a:t>
            </a:r>
            <a:endParaRPr lang="en-US" altLang="ko-KR" baseline="0"/>
          </a:p>
          <a:p>
            <a:pPr lvl="0">
              <a:defRPr/>
            </a:pPr>
            <a:r>
              <a:rPr lang="en-US" altLang="ko-KR" baseline="0"/>
              <a:t>And there is an edge. For example, if node A trusts node C then there will be edge from A to C.</a:t>
            </a:r>
            <a:endParaRPr lang="en-US" altLang="ko-KR" baseline="0"/>
          </a:p>
          <a:p>
            <a:pPr lvl="0">
              <a:defRPr/>
            </a:pPr>
            <a:r>
              <a:rPr lang="en-US" altLang="ko-KR" baseline="0"/>
              <a:t>Therefore, the more times the validator is trusted, the larger the size of the circle.</a:t>
            </a:r>
            <a:endParaRPr lang="en-US" altLang="ko-KR" baseline="0"/>
          </a:p>
          <a:p>
            <a:pPr lvl="0">
              <a:defRPr/>
            </a:pPr>
            <a:r>
              <a:rPr lang="en-US" altLang="ko-KR" baseline="0"/>
              <a:t>Lastly, some validators that are controlled by the same entity are colored the same.</a:t>
            </a:r>
            <a:endParaRPr lang="en-US" altLang="ko-KR" baseline="0"/>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23</a:t>
            </a:fld>
            <a:endParaRPr lang="en-US" altLang="en-US"/>
          </a:p>
        </p:txBody>
      </p:sp>
    </p:spTree>
  </p:cSld>
  <p:clrMapOvr>
    <a:masterClrMapping/>
  </p:clrMapOvr>
</p:notes>
</file>

<file path=ppt/notesSlides/notesSlide2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baseline="0"/>
              <a:t>Through this figure, we could firstly find that there were small number of validators in the network, only 62.</a:t>
            </a:r>
            <a:endParaRPr lang="en-US" altLang="ko-KR" baseline="0"/>
          </a:p>
          <a:p>
            <a:pPr lvl="0">
              <a:defRPr/>
            </a:pPr>
            <a:r>
              <a:rPr lang="en-US" altLang="ko-KR" baseline="0"/>
              <a:t>Next, the power distribution was highly biased on the sdf_validator 1,2 and 3 with the red color and they are all controlled by the Stellar foundation.</a:t>
            </a:r>
            <a:endParaRPr lang="en-US" altLang="ko-KR" baseline="0"/>
          </a:p>
          <a:p>
            <a:pPr lvl="0">
              <a:defRPr/>
            </a:pPr>
            <a:r>
              <a:rPr lang="en-US" altLang="ko-KR" baseline="0"/>
              <a:t>In here, the power means how many nodes trust it. In other words, how many times the validator is included in other’s quorum slices or how many nodes are affected by the message from the validator.</a:t>
            </a:r>
            <a:endParaRPr lang="en-US" altLang="ko-KR" baseline="0"/>
          </a:p>
          <a:p>
            <a:pPr lvl="0">
              <a:defRPr/>
            </a:pPr>
            <a:endParaRPr lang="en-US" altLang="ko-KR" baseline="0"/>
          </a:p>
          <a:p>
            <a:pPr lvl="0">
              <a:defRPr/>
            </a:pPr>
            <a:r>
              <a:rPr lang="en-US" altLang="ko-KR" baseline="0"/>
              <a:t>So in here, we visually check that the current structure of quorum slices are highly centralized because Stellar foundation’s nodes are having almost all of the power in the network.</a:t>
            </a:r>
            <a:endParaRPr lang="en-US" altLang="ko-KR" baseline="0"/>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24</a:t>
            </a:fld>
            <a:endParaRPr lang="en-US" altLang="en-US"/>
          </a:p>
        </p:txBody>
      </p:sp>
    </p:spTree>
  </p:cSld>
  <p:clrMapOvr>
    <a:masterClrMapping/>
  </p:clrMapOvr>
</p:notes>
</file>

<file path=ppt/notesSlides/notesSlide2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Then,</a:t>
            </a:r>
            <a:r>
              <a:rPr lang="en-US" altLang="ko-KR" baseline="0"/>
              <a:t> </a:t>
            </a:r>
            <a:r>
              <a:rPr lang="en-US" altLang="ko-KR"/>
              <a:t>to quantitatively compare each node’s degree of influence or power, we propose a new metric which is called as NodeRank.</a:t>
            </a:r>
            <a:endParaRPr lang="en-US" altLang="ko-KR"/>
          </a:p>
          <a:p>
            <a:pPr lvl="0">
              <a:defRPr/>
            </a:pPr>
            <a:r>
              <a:rPr lang="en-US" altLang="ko-KR"/>
              <a:t>Noderank is the upgrade version of Pagerank considering additional three typical characteristics of the quorum slices.</a:t>
            </a:r>
            <a:endParaRPr lang="en-US" altLang="ko-KR"/>
          </a:p>
          <a:p>
            <a:pPr lvl="0">
              <a:defRPr/>
            </a:pPr>
            <a:r>
              <a:rPr lang="en-US" altLang="ko-KR"/>
              <a:t>The below is the equation of the Noderank.</a:t>
            </a:r>
            <a:endParaRPr lang="en-US" altLang="ko-KR"/>
          </a:p>
          <a:p>
            <a:pPr lvl="0">
              <a:defRPr/>
            </a:pPr>
            <a:endParaRPr lang="en-US" altLang="ko-KR"/>
          </a:p>
          <a:p>
            <a:pPr lvl="0">
              <a:defRPr/>
            </a:pPr>
            <a:r>
              <a:rPr lang="en-US" altLang="ko-KR"/>
              <a:t>And this is the result.</a:t>
            </a:r>
            <a:endParaRPr lang="en-US" altLang="ko-KR"/>
          </a:p>
          <a:p>
            <a:pPr lvl="0">
              <a:defRPr/>
            </a:pPr>
            <a:r>
              <a:rPr lang="en-US" altLang="ko-KR"/>
              <a:t>The x-axis represents each validator</a:t>
            </a:r>
            <a:r>
              <a:rPr lang="en-US" altLang="ko-KR" baseline="0"/>
              <a:t> and y-axis represents the NR value.</a:t>
            </a:r>
            <a:endParaRPr lang="en-US" altLang="ko-KR" baseline="0"/>
          </a:p>
          <a:p>
            <a:pPr lvl="0">
              <a:defRPr/>
            </a:pP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25</a:t>
            </a:fld>
            <a:endParaRPr lang="en-US" altLang="en-US"/>
          </a:p>
        </p:txBody>
      </p:sp>
    </p:spTree>
  </p:cSld>
  <p:clrMapOvr>
    <a:masterClrMapping/>
  </p:clrMapOvr>
</p:notes>
</file>

<file path=ppt/notesSlides/notesSlide2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As</a:t>
            </a:r>
            <a:r>
              <a:rPr lang="en-US" altLang="ko-KR" baseline="0"/>
              <a:t> you can see, the NR values of sdf_Valdiator 1,2, and 3 are the highest.</a:t>
            </a:r>
            <a:endParaRPr lang="en-US" altLang="ko-KR" baseline="0"/>
          </a:p>
          <a:p>
            <a:pPr lvl="0">
              <a:defRPr/>
            </a:pPr>
            <a:r>
              <a:rPr lang="en-US" altLang="ko-KR" baseline="0"/>
              <a:t>And the gap between the NR values of sdf_Validators and the others is significant.</a:t>
            </a:r>
            <a:endParaRPr lang="en-US" altLang="ko-KR" baseline="0"/>
          </a:p>
          <a:p>
            <a:pPr lvl="0">
              <a:defRPr/>
            </a:pPr>
            <a:r>
              <a:rPr lang="en-US" altLang="ko-KR" baseline="0"/>
              <a:t>Therefore, from this, we can also numerically check that the current structure of quorum slices is centralized.</a:t>
            </a:r>
            <a:endParaRPr lang="en-US" altLang="ko-KR" baseline="0"/>
          </a:p>
          <a:p>
            <a:pPr lvl="0">
              <a:defRPr/>
            </a:pPr>
            <a:endParaRPr lang="en-US" altLang="ko-KR" baseline="0"/>
          </a:p>
          <a:p>
            <a:pPr lvl="0">
              <a:defRPr/>
            </a:pPr>
            <a:r>
              <a:rPr lang="en-US" altLang="ko-KR" baseline="0"/>
              <a:t>Then, with the centralized structure, what would be the x value in (f,x)-FT system?</a:t>
            </a:r>
            <a:endParaRPr lang="en-US" altLang="ko-KR" baseline="0"/>
          </a:p>
          <a:p>
            <a:pPr lvl="0">
              <a:defRPr/>
            </a:pPr>
            <a:r>
              <a:rPr lang="en-US" altLang="ko-KR"/>
              <a:t>How the centralized structure can have a negative impact on the Stellar system?</a:t>
            </a:r>
            <a:endParaRPr lang="en-US" altLang="ko-KR" baseline="0"/>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26</a:t>
            </a:fld>
            <a:endParaRPr lang="en-US" altLang="en-US"/>
          </a:p>
        </p:txBody>
      </p:sp>
    </p:spTree>
  </p:cSld>
  <p:clrMapOvr>
    <a:masterClrMapping/>
  </p:clrMapOvr>
</p:notes>
</file>

<file path=ppt/notesSlides/notesSlide2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To</a:t>
            </a:r>
            <a:r>
              <a:rPr lang="en-US" altLang="ko-KR" baseline="0"/>
              <a:t> know that, </a:t>
            </a:r>
            <a:r>
              <a:rPr lang="en-US" altLang="ko-KR"/>
              <a:t>we study cascading failure as one</a:t>
            </a:r>
            <a:r>
              <a:rPr lang="en-US" altLang="ko-KR" baseline="0"/>
              <a:t> of the negative impacts of the centralized structure </a:t>
            </a:r>
            <a:r>
              <a:rPr lang="en-US" altLang="ko-KR"/>
              <a:t>by deleting only a few nodes in Stellar.</a:t>
            </a:r>
            <a:endParaRPr lang="en-US" altLang="ko-KR"/>
          </a:p>
          <a:p>
            <a:pPr lvl="0">
              <a:defRPr/>
            </a:pPr>
            <a:endParaRPr lang="en-US" altLang="ko-KR"/>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27</a:t>
            </a:fld>
            <a:endParaRPr lang="en-US" altLang="en-US"/>
          </a:p>
        </p:txBody>
      </p:sp>
    </p:spTree>
  </p:cSld>
  <p:clrMapOvr>
    <a:masterClrMapping/>
  </p:clrMapOvr>
</p:notes>
</file>

<file path=ppt/notesSlides/notesSlide2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ko-KR" altLang="en-US" sz="1200" b="0" i="0" kern="1200">
                <a:solidFill>
                  <a:schemeClr val="tx1"/>
                </a:solidFill>
                <a:effectLst/>
                <a:latin typeface="+mn-lt"/>
                <a:ea typeface="+mn-ea"/>
                <a:cs typeface="+mn-cs"/>
              </a:rPr>
              <a:t/>
            </a:r>
            <a:endParaRPr lang="ko-KR" altLang="en-US"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28</a:t>
            </a:fld>
            <a:endParaRPr lang="en-US" altLang="en-US"/>
          </a:p>
        </p:txBody>
      </p:sp>
    </p:spTree>
  </p:cSld>
  <p:clrMapOvr>
    <a:masterClrMapping/>
  </p:clrMapOvr>
</p:notes>
</file>

<file path=ppt/notesSlides/notesSlide2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ko-KR" altLang="en-US" sz="1200" b="0" i="0" kern="1200">
                <a:solidFill>
                  <a:schemeClr val="tx1"/>
                </a:solidFill>
                <a:effectLst/>
                <a:latin typeface="+mn-lt"/>
                <a:ea typeface="+mn-ea"/>
                <a:cs typeface="+mn-cs"/>
              </a:rPr>
              <a:t/>
            </a:r>
            <a:endParaRPr lang="ko-KR" altLang="en-US"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29</a:t>
            </a:fld>
            <a:endParaRPr lang="en-US" altLang="en-US"/>
          </a:p>
        </p:txBody>
      </p:sp>
    </p:spTree>
  </p:cSld>
  <p:clrMapOvr>
    <a:masterClrMapping/>
  </p:clrMapOvr>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baseline="0"/>
              <a:t>And this list of trusted validator is called its quorum slice.</a:t>
            </a:r>
            <a:endParaRPr lang="en-US" altLang="ko-KR" baseline="0"/>
          </a:p>
          <a:p>
            <a:pPr lvl="0">
              <a:defRPr/>
            </a:pP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3</a:t>
            </a:fld>
            <a:endParaRPr lang="en-US" altLang="en-US"/>
          </a:p>
        </p:txBody>
      </p:sp>
    </p:spTree>
  </p:cSld>
  <p:clrMapOvr>
    <a:masterClrMapping/>
  </p:clrMapOvr>
</p:notes>
</file>

<file path=ppt/notesSlides/notesSlide3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ko-KR" altLang="en-US" sz="1200" b="0" i="0" kern="1200">
                <a:solidFill>
                  <a:schemeClr val="tx1"/>
                </a:solidFill>
                <a:effectLst/>
                <a:latin typeface="+mn-lt"/>
                <a:ea typeface="+mn-ea"/>
                <a:cs typeface="+mn-cs"/>
              </a:rPr>
              <a:t/>
            </a:r>
            <a:endParaRPr lang="ko-KR" altLang="en-US"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30</a:t>
            </a:fld>
            <a:endParaRPr lang="en-US" altLang="en-US"/>
          </a:p>
        </p:txBody>
      </p:sp>
    </p:spTree>
  </p:cSld>
  <p:clrMapOvr>
    <a:masterClrMapping/>
  </p:clrMapOvr>
</p:notes>
</file>

<file path=ppt/notesSlides/notesSlide3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ko-KR" altLang="en-US" sz="1200" b="0" i="0" kern="1200">
                <a:solidFill>
                  <a:schemeClr val="tx1"/>
                </a:solidFill>
                <a:effectLst/>
                <a:latin typeface="+mn-lt"/>
                <a:ea typeface="+mn-ea"/>
                <a:cs typeface="+mn-cs"/>
              </a:rPr>
              <a:t/>
            </a:r>
            <a:endParaRPr lang="ko-KR" altLang="en-US"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31</a:t>
            </a:fld>
            <a:endParaRPr lang="en-US" altLang="en-US"/>
          </a:p>
        </p:txBody>
      </p:sp>
    </p:spTree>
  </p:cSld>
  <p:clrMapOvr>
    <a:masterClrMapping/>
  </p:clrMapOvr>
</p:notes>
</file>

<file path=ppt/notesSlides/notesSlide3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In fact, cascading failure may not output the same degree of the robustness</a:t>
            </a:r>
            <a:r>
              <a:rPr lang="en-US" altLang="ko-KR" baseline="0"/>
              <a:t> no matter what the structure of quorum slices is.</a:t>
            </a:r>
            <a:endParaRPr lang="en-US" altLang="ko-KR" baseline="0"/>
          </a:p>
          <a:p>
            <a:pPr lvl="0">
              <a:defRPr/>
            </a:pPr>
            <a:r>
              <a:rPr lang="en-US" altLang="ko-KR" baseline="0"/>
              <a:t>It depends on the structure.</a:t>
            </a:r>
            <a:endParaRPr lang="en-US" altLang="ko-KR" baseline="0"/>
          </a:p>
          <a:p>
            <a:pPr lvl="0">
              <a:defRPr/>
            </a:pPr>
            <a:r>
              <a:rPr lang="en-US" altLang="ko-KR" baseline="0"/>
              <a:t>For example, in the highly centralized structure, the cascading failure can fail the entire network which leads to global failure, because failing the most powerful node would impact almost all the quorum slices. </a:t>
            </a:r>
            <a:endParaRPr lang="en-US" altLang="ko-KR" baseline="0"/>
          </a:p>
          <a:p>
            <a:pPr lvl="0">
              <a:defRPr/>
            </a:pPr>
            <a:r>
              <a:rPr lang="en-US" altLang="ko-KR" baseline="0"/>
              <a:t>On the other hand, in the highly decentralized structure, the cascading failure can fail a few quorum slices which leads to the local failure.</a:t>
            </a:r>
            <a:endParaRPr lang="en-US" altLang="ko-KR" baseline="0"/>
          </a:p>
          <a:p>
            <a:pPr lvl="0">
              <a:defRPr/>
            </a:pPr>
            <a:r>
              <a:rPr lang="en-US" altLang="ko-KR" baseline="0"/>
              <a:t>This can be said that the impact of the cascading is not significant.</a:t>
            </a:r>
            <a:endParaRPr lang="en-US" altLang="ko-KR" baseline="0"/>
          </a:p>
          <a:p>
            <a:pPr lvl="0">
              <a:defRPr/>
            </a:pPr>
            <a:endParaRPr lang="en-US" altLang="ko-KR" baseline="0"/>
          </a:p>
          <a:p>
            <a:pPr lvl="0">
              <a:defRPr/>
            </a:pPr>
            <a:r>
              <a:rPr lang="en-US" altLang="ko-KR" baseline="0"/>
              <a:t>Then, how robust is the current Stellar system against the cascading failure?</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32</a:t>
            </a:fld>
            <a:endParaRPr lang="en-US" altLang="en-US"/>
          </a:p>
        </p:txBody>
      </p:sp>
    </p:spTree>
  </p:cSld>
  <p:clrMapOvr>
    <a:masterClrMapping/>
  </p:clrMapOvr>
</p:notes>
</file>

<file path=ppt/notesSlides/notesSlide3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So we tested the cascading failure.</a:t>
            </a:r>
            <a:endParaRPr lang="en-US" altLang="ko-KR"/>
          </a:p>
          <a:p>
            <a:pPr lvl="0">
              <a:defRPr/>
            </a:pPr>
            <a:r>
              <a:rPr lang="en-US" altLang="ko-KR"/>
              <a:t>We regard the ratio of the failure is the number of failed validators divided by the total number of validators.</a:t>
            </a:r>
            <a:endParaRPr lang="en-US" altLang="ko-KR"/>
          </a:p>
          <a:p>
            <a:pPr lvl="0">
              <a:defRPr/>
            </a:pPr>
            <a:r>
              <a:rPr lang="en-US" altLang="ko-KR"/>
              <a:t>So 100% failure means that every node cannot make any decision.</a:t>
            </a:r>
            <a:endParaRPr lang="en-US" altLang="ko-KR"/>
          </a:p>
          <a:p>
            <a:pPr lvl="0">
              <a:defRPr/>
            </a:pPr>
            <a:r>
              <a:rPr lang="en-US" altLang="ko-KR"/>
              <a:t>This graph is the result when all pairs of nodes fail in a total of 62 validators.</a:t>
            </a:r>
            <a:endParaRPr lang="en-US" altLang="ko-KR"/>
          </a:p>
          <a:p>
            <a:pPr lvl="0">
              <a:defRPr/>
            </a:pPr>
            <a:r>
              <a:rPr lang="en-US" altLang="ko-KR"/>
              <a:t>The result shows that there were 6 cases when the failure rate was above the 90%.</a:t>
            </a:r>
            <a:endParaRPr lang="en-US" altLang="ko-KR"/>
          </a:p>
          <a:p>
            <a:pPr lvl="0">
              <a:defRPr/>
            </a:pPr>
            <a:r>
              <a:rPr lang="en-US" altLang="ko-KR"/>
              <a:t>In particular, there were 3 cases when the failure is 100%.</a:t>
            </a: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33</a:t>
            </a:fld>
            <a:endParaRPr lang="en-US" altLang="en-US"/>
          </a:p>
        </p:txBody>
      </p:sp>
    </p:spTree>
  </p:cSld>
  <p:clrMapOvr>
    <a:masterClrMapping/>
  </p:clrMapOvr>
</p:notes>
</file>

<file path=ppt/notesSlides/notesSlide3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In addition, since if 2 nodes among the total number of validators fail, then the entire network get stuck, we can say that Stellar is currently (2, 50/11)-FT system.</a:t>
            </a: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34</a:t>
            </a:fld>
            <a:endParaRPr lang="en-US" altLang="en-US"/>
          </a:p>
        </p:txBody>
      </p:sp>
    </p:spTree>
  </p:cSld>
  <p:clrMapOvr>
    <a:masterClrMapping/>
  </p:clrMapOvr>
</p:notes>
</file>

<file path=ppt/notesSlides/notesSlide3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After the paper was published, there were some changes in the Stellar network.</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35</a:t>
            </a:fld>
            <a:endParaRPr lang="en-US" altLang="en-US"/>
          </a:p>
        </p:txBody>
      </p:sp>
    </p:spTree>
  </p:cSld>
  <p:clrMapOvr>
    <a:masterClrMapping/>
  </p:clrMapOvr>
</p:notes>
</file>

<file path=ppt/notesSlides/notesSlide3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Before publishing the paper, we did responsible disclosure with David Mazieres who is the co-founder of Stellar. </a:t>
            </a:r>
            <a:endParaRPr lang="en-US" altLang="ko-KR"/>
          </a:p>
          <a:p>
            <a:pPr lvl="0">
              <a:defRPr/>
            </a:pPr>
            <a:r>
              <a:rPr lang="en-US" altLang="ko-KR"/>
              <a:t>We had many conversations with each other about this issue.</a:t>
            </a:r>
            <a:endParaRPr lang="en-US" altLang="ko-KR"/>
          </a:p>
          <a:p>
            <a:pPr marL="0" marR="0" lvl="0" indent="0" algn="l" defTabSz="914400" rtl="0" eaLnBrk="1" latinLnBrk="1" hangingPunct="1">
              <a:lnSpc>
                <a:spcPct val="100000"/>
              </a:lnSpc>
              <a:spcBef>
                <a:spcPts val="0"/>
              </a:spcBef>
              <a:spcAft>
                <a:spcPts val="0"/>
              </a:spcAft>
              <a:buClrTx/>
              <a:buFontTx/>
              <a:buNone/>
              <a:defRPr/>
            </a:pPr>
            <a:r>
              <a:rPr lang="en-US" altLang="ko-KR"/>
              <a:t>So, he posted the blog about what he thinks as the figure shows.</a:t>
            </a:r>
            <a:endParaRPr lang="en-US" altLang="ko-KR"/>
          </a:p>
          <a:p>
            <a:pPr marL="0" marR="0" lvl="0" indent="0" algn="l" defTabSz="914400" rtl="0" eaLnBrk="1" latinLnBrk="1" hangingPunct="1">
              <a:lnSpc>
                <a:spcPct val="100000"/>
              </a:lnSpc>
              <a:spcBef>
                <a:spcPts val="0"/>
              </a:spcBef>
              <a:spcAft>
                <a:spcPts val="0"/>
              </a:spcAft>
              <a:buClrTx/>
              <a:buFontTx/>
              <a:buNone/>
              <a:defRPr/>
            </a:pPr>
            <a:r>
              <a:rPr lang="en-US" altLang="ko-KR"/>
              <a:t>In addition, there were many discussions about the centralization issues among the validators in the community.</a:t>
            </a:r>
            <a:endParaRPr lang="en-US" altLang="ko-KR"/>
          </a:p>
          <a:p>
            <a:pPr marL="0" marR="0" lvl="0" indent="0" algn="l" defTabSz="914400" rtl="0" eaLnBrk="1" latinLnBrk="1" hangingPunct="1">
              <a:lnSpc>
                <a:spcPct val="100000"/>
              </a:lnSpc>
              <a:spcBef>
                <a:spcPts val="0"/>
              </a:spcBef>
              <a:spcAft>
                <a:spcPts val="0"/>
              </a:spcAft>
              <a:buClrTx/>
              <a:buFontTx/>
              <a:buNone/>
              <a:defRPr/>
            </a:pPr>
            <a:r>
              <a:rPr lang="en-US" altLang="ko-KR"/>
              <a:t>Many of them said that they need to make “safe” structure of quorum slices.</a:t>
            </a:r>
            <a:endParaRPr lang="en-US" altLang="ko-KR"/>
          </a:p>
          <a:p>
            <a:pPr marL="0" marR="0" lvl="0" indent="0" algn="l" defTabSz="914400" rtl="0" eaLnBrk="1" latinLnBrk="1" hangingPunct="1">
              <a:lnSpc>
                <a:spcPct val="100000"/>
              </a:lnSpc>
              <a:spcBef>
                <a:spcPts val="0"/>
              </a:spcBef>
              <a:spcAft>
                <a:spcPts val="0"/>
              </a:spcAft>
              <a:buClrTx/>
              <a:buFontTx/>
              <a:buNone/>
              <a:defRPr/>
            </a:pP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36</a:t>
            </a:fld>
            <a:endParaRPr lang="en-US" altLang="en-US"/>
          </a:p>
        </p:txBody>
      </p:sp>
    </p:spTree>
  </p:cSld>
  <p:clrMapOvr>
    <a:masterClrMapping/>
  </p:clrMapOvr>
</p:notes>
</file>

<file path=ppt/notesSlides/notesSlide3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ko-KR" altLang="en-US"/>
              <a:t/>
            </a:r>
            <a:endParaRPr lang="ko-KR" altLang="en-US"/>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37</a:t>
            </a:fld>
            <a:endParaRPr lang="en-US" altLang="en-US"/>
          </a:p>
        </p:txBody>
      </p:sp>
    </p:spTree>
  </p:cSld>
  <p:clrMapOvr>
    <a:masterClrMapping/>
  </p:clrMapOvr>
</p:notes>
</file>

<file path=ppt/notesSlides/notesSlide3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After our responsible disclosure and active discussions, many validators including sdf_validator tried to make the quorum slice as decentralized and secure as possible.</a:t>
            </a:r>
            <a:endParaRPr lang="en-US" altLang="ko-KR"/>
          </a:p>
          <a:p>
            <a:pPr lvl="0">
              <a:defRPr/>
            </a:pPr>
            <a:r>
              <a:rPr lang="en-US" altLang="ko-KR"/>
              <a:t>As a result, the network became pretty robust against the failure of two nodes. </a:t>
            </a:r>
            <a:endParaRPr lang="en-US" altLang="ko-KR"/>
          </a:p>
          <a:p>
            <a:pPr lvl="0">
              <a:defRPr/>
            </a:pPr>
            <a:r>
              <a:rPr lang="en-US" altLang="ko-KR"/>
              <a:t>As you can see, failure of any node pair can not cause more than 45 % failure ratio.</a:t>
            </a:r>
            <a:br>
              <a:rPr lang="en-US" altLang="ko-KR"/>
            </a:br>
            <a:r>
              <a:rPr lang="en-US" altLang="ko-KR" sz="1200" b="0" i="0" kern="1200">
                <a:solidFill>
                  <a:schemeClr val="tx1"/>
                </a:solidFill>
                <a:effectLst/>
                <a:latin typeface="+mn-lt"/>
                <a:ea typeface="+mn-ea"/>
                <a:cs typeface="+mn-cs"/>
              </a:rPr>
              <a:t>However, there were still many cases where the entire network is down when three nodes fail.</a:t>
            </a:r>
            <a:endParaRPr lang="en-US" altLang="ko-KR" sz="1200" b="0" i="0" kern="1200">
              <a:solidFill>
                <a:schemeClr val="tx1"/>
              </a:solidFill>
              <a:effectLst/>
              <a:latin typeface="+mn-lt"/>
              <a:ea typeface="+mn-ea"/>
              <a:cs typeface="+mn-cs"/>
            </a:endParaRPr>
          </a:p>
          <a:p>
            <a:pPr lvl="0">
              <a:defRPr/>
            </a:pPr>
            <a:r>
              <a:rPr lang="en-US" altLang="ko-KR" sz="1200" b="0" i="0" kern="1200">
                <a:solidFill>
                  <a:schemeClr val="tx1"/>
                </a:solidFill>
                <a:effectLst/>
                <a:latin typeface="+mn-lt"/>
                <a:ea typeface="+mn-ea"/>
                <a:cs typeface="+mn-cs"/>
              </a:rPr>
              <a:t>This fact indicates that making safe quorum slice which is robust against the cascading failure is not that easy.</a:t>
            </a:r>
            <a:endParaRPr lang="en-US" altLang="ko-KR" sz="1200" b="0" i="0" kern="1200">
              <a:solidFill>
                <a:schemeClr val="tx1"/>
              </a:solidFill>
              <a:effectLst/>
              <a:latin typeface="+mn-lt"/>
              <a:ea typeface="+mn-ea"/>
              <a:cs typeface="+mn-cs"/>
            </a:endParaRPr>
          </a:p>
          <a:p>
            <a:pPr lvl="0">
              <a:defRPr/>
            </a:pPr>
            <a:endParaRPr lang="en-US" altLang="ko-K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38</a:t>
            </a:fld>
            <a:endParaRPr lang="en-US" altLang="en-US"/>
          </a:p>
        </p:txBody>
      </p:sp>
    </p:spTree>
  </p:cSld>
  <p:clrMapOvr>
    <a:masterClrMapping/>
  </p:clrMapOvr>
</p:notes>
</file>

<file path=ppt/notesSlides/notesSlide3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marL="0" marR="0" lvl="0" indent="0" algn="l" defTabSz="914400" rtl="0" eaLnBrk="1" latinLnBrk="1" hangingPunct="1">
              <a:lnSpc>
                <a:spcPct val="100000"/>
              </a:lnSpc>
              <a:spcBef>
                <a:spcPts val="0"/>
              </a:spcBef>
              <a:spcAft>
                <a:spcPts val="0"/>
              </a:spcAft>
              <a:buClrTx/>
              <a:buFontTx/>
              <a:buNone/>
              <a:defRPr/>
            </a:pPr>
            <a:r>
              <a:rPr lang="en-US" altLang="ko-KR"/>
              <a:t>Then the accident happened eventually.</a:t>
            </a:r>
            <a:br>
              <a:rPr lang="en-US" altLang="ko-KR"/>
            </a:br>
            <a:r>
              <a:rPr lang="en-US" altLang="ko-KR"/>
              <a:t>Recently, on May 15</a:t>
            </a:r>
            <a:r>
              <a:rPr lang="en-US" altLang="ko-KR" baseline="30000"/>
              <a:t>th</a:t>
            </a:r>
            <a:r>
              <a:rPr lang="en-US" altLang="ko-KR"/>
              <a:t>, the Stellar network actually went down for about 2 hours in the real world.</a:t>
            </a:r>
            <a:endParaRPr lang="ko-KR" altLang="en-US"/>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39</a:t>
            </a:fld>
            <a:endParaRPr lang="en-US" altLang="en-US"/>
          </a:p>
        </p:txBody>
      </p:sp>
    </p:spTree>
  </p:cSld>
  <p:clrMapOvr>
    <a:masterClrMapping/>
  </p:clrMapOvr>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For</a:t>
            </a:r>
            <a:r>
              <a:rPr lang="en-US" altLang="ko-KR" baseline="0"/>
              <a:t> example, let’s assume that Alice is the validator. And she trusts A,B and C.</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4</a:t>
            </a:fld>
            <a:endParaRPr lang="en-US" altLang="en-US"/>
          </a:p>
        </p:txBody>
      </p:sp>
    </p:spTree>
  </p:cSld>
  <p:clrMapOvr>
    <a:masterClrMapping/>
  </p:clrMapOvr>
</p:notes>
</file>

<file path=ppt/notesSlides/notesSlide4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This is the graph that represents the number of transactions over the network at that time.</a:t>
            </a:r>
            <a:endParaRPr lang="ko-KR" altLang="en-US"/>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40</a:t>
            </a:fld>
            <a:endParaRPr lang="en-US" altLang="en-US"/>
          </a:p>
        </p:txBody>
      </p:sp>
    </p:spTree>
  </p:cSld>
  <p:clrMapOvr>
    <a:masterClrMapping/>
  </p:clrMapOvr>
</p:notes>
</file>

<file path=ppt/notesSlides/notesSlide4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As you can see, from 9PM UTC, the number of transactions on the network dropped drastically because of the failure of the entire network.</a:t>
            </a:r>
            <a:br>
              <a:rPr lang="en-US" altLang="ko-KR"/>
            </a:br>
            <a:r>
              <a:rPr lang="en-US" altLang="ko-KR" sz="1200" b="0" i="0" kern="1200">
                <a:solidFill>
                  <a:schemeClr val="tx1"/>
                </a:solidFill>
                <a:effectLst/>
                <a:latin typeface="+mn-lt"/>
                <a:ea typeface="+mn-ea"/>
                <a:cs typeface="+mn-cs"/>
              </a:rPr>
              <a:t>It was revealed that this was caused by the impact of cascading failure as a small number of nodes suddenly went offline.</a:t>
            </a:r>
            <a:endParaRPr lang="en-US" altLang="ko-KR" sz="1200" b="0" i="0" kern="1200">
              <a:solidFill>
                <a:schemeClr val="tx1"/>
              </a:solidFill>
              <a:effectLst/>
              <a:latin typeface="+mn-lt"/>
              <a:ea typeface="+mn-ea"/>
              <a:cs typeface="+mn-cs"/>
            </a:endParaRPr>
          </a:p>
          <a:p>
            <a:pPr lvl="0">
              <a:defRPr/>
            </a:pPr>
            <a:endParaRPr lang="en-US"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41</a:t>
            </a:fld>
            <a:endParaRPr lang="en-US" altLang="en-US"/>
          </a:p>
        </p:txBody>
      </p:sp>
    </p:spTree>
  </p:cSld>
  <p:clrMapOvr>
    <a:masterClrMapping/>
  </p:clrMapOvr>
</p:notes>
</file>

<file path=ppt/notesSlides/notesSlide4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We analyzed the data right before the accident and found that the structure of quorum slices at that time could fail the entire network with 28 cases of node pair.</a:t>
            </a:r>
            <a:endParaRPr lang="en-US" altLang="ko-KR"/>
          </a:p>
          <a:p>
            <a:pPr lvl="0">
              <a:defRPr/>
            </a:pPr>
            <a:r>
              <a:rPr lang="en-US" altLang="ko-KR"/>
              <a:t>It was much worse than that of the studied time.</a:t>
            </a:r>
            <a:endParaRPr lang="en-US" altLang="ko-KR"/>
          </a:p>
          <a:p>
            <a:pPr lvl="0">
              <a:defRPr/>
            </a:pPr>
            <a:endParaRPr lang="en-US" altLang="ko-KR"/>
          </a:p>
          <a:p>
            <a:pPr lvl="0">
              <a:defRPr/>
            </a:pPr>
            <a:r>
              <a:rPr lang="en-US" altLang="ko-KR" sz="1200" b="0" i="0" kern="1200">
                <a:solidFill>
                  <a:schemeClr val="tx1"/>
                </a:solidFill>
                <a:effectLst/>
                <a:latin typeface="+mn-lt"/>
                <a:ea typeface="+mn-ea"/>
                <a:cs typeface="+mn-cs"/>
              </a:rPr>
              <a:t>This shows that individual efforts to decentralize the quorum slices may even weaken the system.</a:t>
            </a:r>
            <a:endParaRPr lang="en-US" altLang="ko-KR" sz="1200" b="0" i="0" kern="1200">
              <a:solidFill>
                <a:schemeClr val="tx1"/>
              </a:solidFill>
              <a:effectLst/>
              <a:latin typeface="+mn-lt"/>
              <a:ea typeface="+mn-ea"/>
              <a:cs typeface="+mn-cs"/>
            </a:endParaRPr>
          </a:p>
          <a:p>
            <a:pPr lvl="0">
              <a:defRPr/>
            </a:pPr>
            <a:r>
              <a:rPr lang="en-US" altLang="ko-KR"/>
              <a:t>Therefore, it can be seen that it is very difficult to form a safe structure of quorum slices by individual efforts.</a:t>
            </a:r>
            <a:endParaRPr lang="en-US" altLang="ko-KR"/>
          </a:p>
          <a:p>
            <a:pPr lvl="0">
              <a:defRPr/>
            </a:pPr>
            <a:endParaRPr lang="en-US" altLang="ko-KR"/>
          </a:p>
          <a:p>
            <a:pPr lvl="0">
              <a:defRPr/>
            </a:pPr>
            <a:r>
              <a:rPr lang="en-US" altLang="ko-KR"/>
              <a:t>What if someone guides validators to make appropriate quorum slice?</a:t>
            </a:r>
            <a:endParaRPr lang="en-US" altLang="ko-KR"/>
          </a:p>
          <a:p>
            <a:pPr lvl="0">
              <a:defRPr/>
            </a:pPr>
            <a:r>
              <a:rPr lang="en-US" altLang="ko-KR"/>
              <a:t>Then, it would be hard to say that it is decentralized. It would be much more like private blockchain.</a:t>
            </a:r>
            <a:endParaRPr lang="en-US" altLang="ko-KR"/>
          </a:p>
          <a:p>
            <a:pPr lvl="0">
              <a:defRPr/>
            </a:pPr>
            <a:endParaRPr lang="en-US" altLang="ko-KR"/>
          </a:p>
          <a:p>
            <a:pPr lvl="0">
              <a:defRPr/>
            </a:pPr>
            <a:r>
              <a:rPr lang="en-US" altLang="ko-KR"/>
              <a:t>So, after this accident, Stellar recommended validators to include trustable validators such as sdf_validator nodes in their quorum slices.</a:t>
            </a:r>
            <a:br>
              <a:rPr lang="en-US" altLang="ko-KR"/>
            </a:br>
            <a:r>
              <a:rPr lang="en-US" altLang="ko-KR" sz="1200" b="0" i="0" kern="1200">
                <a:solidFill>
                  <a:schemeClr val="tx1"/>
                </a:solidFill>
                <a:effectLst/>
                <a:latin typeface="+mn-lt"/>
                <a:ea typeface="+mn-ea"/>
                <a:cs typeface="+mn-cs"/>
              </a:rPr>
              <a:t>As a result, the situation has returned to the original bad state again.</a:t>
            </a:r>
            <a:endParaRPr lang="en-US" altLang="ko-KR" sz="1200" b="0" i="0" kern="1200">
              <a:solidFill>
                <a:schemeClr val="tx1"/>
              </a:solidFill>
              <a:effectLst/>
              <a:latin typeface="+mn-lt"/>
              <a:ea typeface="+mn-ea"/>
              <a:cs typeface="+mn-cs"/>
            </a:endParaRPr>
          </a:p>
          <a:p>
            <a:pPr lvl="0">
              <a:defRPr/>
            </a:pPr>
            <a:endParaRPr lang="en-US" altLang="ko-KR" sz="1200" b="0" i="0" kern="1200">
              <a:solidFill>
                <a:schemeClr val="tx1"/>
              </a:solidFill>
              <a:effectLst/>
              <a:latin typeface="+mn-lt"/>
              <a:ea typeface="+mn-ea"/>
              <a:cs typeface="+mn-cs"/>
            </a:endParaRPr>
          </a:p>
          <a:p>
            <a:pPr lvl="0">
              <a:defRPr/>
            </a:pPr>
            <a:r>
              <a:rPr lang="en-US" altLang="ko-KR" sz="1200" b="0" i="0" kern="1200">
                <a:solidFill>
                  <a:schemeClr val="tx1"/>
                </a:solidFill>
                <a:effectLst/>
                <a:latin typeface="+mn-lt"/>
                <a:ea typeface="+mn-ea"/>
                <a:cs typeface="+mn-cs"/>
              </a:rPr>
              <a:t>Therefore, until now, making a safe structure of quorum slices is still an open problem.</a:t>
            </a:r>
            <a:endParaRPr lang="en-US"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42</a:t>
            </a:fld>
            <a:endParaRPr lang="en-US" altLang="en-US"/>
          </a:p>
        </p:txBody>
      </p:sp>
    </p:spTree>
  </p:cSld>
  <p:clrMapOvr>
    <a:masterClrMapping/>
  </p:clrMapOvr>
</p:notes>
</file>

<file path=ppt/notesSlides/notesSlide4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ko-KR" altLang="en-US"/>
              <a:t/>
            </a:r>
            <a:endParaRPr lang="ko-KR" altLang="en-US"/>
          </a:p>
        </p:txBody>
      </p:sp>
      <p:sp>
        <p:nvSpPr>
          <p:cNvPr id="4" name="슬라이드 번호 개체 틀 3"/>
          <p:cNvSpPr>
            <a:spLocks noGrp="1"/>
          </p:cNvSpPr>
          <p:nvPr>
            <p:ph type="sldNum" sz="quarter" idx="5"/>
          </p:nvPr>
        </p:nvSpPr>
        <p:spPr/>
        <p:txBody>
          <a:bodyPr/>
          <a:lstStyle/>
          <a:p>
            <a:pPr lvl="0">
              <a:defRPr/>
            </a:pPr>
            <a:fld id="{9069DF14-65B3-47ED-8D19-C91A1A68E79B}" type="slidenum">
              <a:rPr lang="en-US" altLang="en-US"/>
              <a:pPr lvl="0">
                <a:defRPr/>
              </a:pPr>
              <a:t>43</a:t>
            </a:fld>
            <a:endParaRPr lang="en-US" altLang="en-US"/>
          </a:p>
        </p:txBody>
      </p:sp>
    </p:spTree>
  </p:cSld>
  <p:clrMapOvr>
    <a:masterClrMapping/>
  </p:clrMapOvr>
</p:notes>
</file>

<file path=ppt/notesSlides/notesSlide4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a:xfrm>
            <a:off x="2671763" y="509588"/>
            <a:ext cx="4530725" cy="2549525"/>
          </a:xfrm>
        </p:spPr>
      </p:sp>
      <p:sp>
        <p:nvSpPr>
          <p:cNvPr id="3" name="슬라이드 노트 개체 틀 2"/>
          <p:cNvSpPr>
            <a:spLocks noGrp="1"/>
          </p:cNvSpPr>
          <p:nvPr>
            <p:ph type="body" idx="1"/>
          </p:nvPr>
        </p:nvSpPr>
        <p:spPr/>
        <p:txBody>
          <a:bodyPr/>
          <a:lstStyle/>
          <a:p>
            <a:pPr lvl="0">
              <a:defRPr/>
            </a:pPr>
            <a:r>
              <a:rPr lang="en-US" altLang="ko-KR"/>
              <a:t>When our paper was proposed, many people were interested in it.</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44</a:t>
            </a:fld>
            <a:endParaRPr lang="en-US" altLang="en-US"/>
          </a:p>
        </p:txBody>
      </p:sp>
    </p:spTree>
  </p:cSld>
  <p:clrMapOvr>
    <a:masterClrMapping/>
  </p:clrMapOvr>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Then</a:t>
            </a:r>
            <a:r>
              <a:rPr lang="en-US" altLang="ko-KR" baseline="0"/>
              <a:t> she will make her quorum slice as the green circle.</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5</a:t>
            </a:fld>
            <a:endParaRPr lang="en-US" altLang="en-US"/>
          </a:p>
        </p:txBody>
      </p:sp>
    </p:spTree>
  </p:cSld>
  <p:clrMapOvr>
    <a:masterClrMapping/>
  </p:clrMapOvr>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Therefore,</a:t>
            </a:r>
            <a:r>
              <a:rPr lang="en-US" altLang="ko-KR" baseline="0"/>
              <a:t> when she decides whether she will agree on the statement a, </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6</a:t>
            </a:fld>
            <a:endParaRPr lang="en-US" altLang="en-US"/>
          </a:p>
        </p:txBody>
      </p:sp>
    </p:spTree>
  </p:cSld>
  <p:clrMapOvr>
    <a:masterClrMapping/>
  </p:clrMapOvr>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If</a:t>
            </a:r>
            <a:r>
              <a:rPr lang="ko-KR" altLang="en-US" baseline="0"/>
              <a:t> </a:t>
            </a:r>
            <a:r>
              <a:rPr lang="en-US" altLang="ko-KR" baseline="0"/>
              <a:t>she receives enough “agree” messages from the validators in her quorum slice, </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7</a:t>
            </a:fld>
            <a:endParaRPr lang="en-US" altLang="en-US"/>
          </a:p>
        </p:txBody>
      </p:sp>
    </p:spTree>
  </p:cSld>
  <p:clrMapOvr>
    <a:masterClrMapping/>
  </p:clrMapOvr>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Then</a:t>
            </a:r>
            <a:r>
              <a:rPr lang="en-US" altLang="ko-KR" baseline="0"/>
              <a:t> she will also agree on it.</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8</a:t>
            </a:fld>
            <a:endParaRPr lang="en-US" altLang="en-US"/>
          </a:p>
        </p:txBody>
      </p:sp>
    </p:spTree>
  </p:cSld>
  <p:clrMapOvr>
    <a:masterClrMapping/>
  </p:clrMapOvr>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idx="0"/>
          </p:nvPr>
        </p:nvSpPr>
        <p:spPr/>
      </p:sp>
      <p:sp>
        <p:nvSpPr>
          <p:cNvPr id="3" name="슬라이드 노트 개체 틀 2"/>
          <p:cNvSpPr>
            <a:spLocks noGrp="1"/>
          </p:cNvSpPr>
          <p:nvPr>
            <p:ph type="body" idx="1"/>
          </p:nvPr>
        </p:nvSpPr>
        <p:spPr/>
        <p:txBody>
          <a:bodyPr/>
          <a:lstStyle/>
          <a:p>
            <a:pPr lvl="0">
              <a:defRPr/>
            </a:pPr>
            <a:r>
              <a:rPr lang="en-US" altLang="ko-KR"/>
              <a:t>On</a:t>
            </a:r>
            <a:r>
              <a:rPr lang="en-US" altLang="ko-KR" baseline="0"/>
              <a:t> the other hand, if she couldn’t receive enough message,</a:t>
            </a:r>
            <a:endParaRPr lang="ko-KR" altLang="en-US"/>
          </a:p>
        </p:txBody>
      </p:sp>
      <p:sp>
        <p:nvSpPr>
          <p:cNvPr id="4" name="슬라이드 번호 개체 틀 3"/>
          <p:cNvSpPr>
            <a:spLocks noGrp="1"/>
          </p:cNvSpPr>
          <p:nvPr>
            <p:ph type="sldNum" sz="quarter" idx="10"/>
          </p:nvPr>
        </p:nvSpPr>
        <p:spPr/>
        <p:txBody>
          <a:bodyPr/>
          <a:lstStyle/>
          <a:p>
            <a:pPr lvl="0">
              <a:defRPr/>
            </a:pPr>
            <a:fld id="{9069DF14-65B3-47ED-8D19-C91A1A68E79B}" type="slidenum">
              <a:rPr lang="en-US" altLang="en-US"/>
              <a:pPr lvl="0">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emf"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solidFill>
          <a:schemeClr val="bg1"/>
        </a:solidFill>
        <a:effectLst/>
      </p:bgPr>
    </p:bg>
    <p:spTree>
      <p:nvGrpSpPr>
        <p:cNvPr id="1" name=""/>
        <p:cNvGrpSpPr/>
        <p:nvPr/>
      </p:nvGrpSpPr>
      <p:grpSpPr>
        <a:xfrm>
          <a:off x="0" y="0"/>
          <a:ext cx="0" cy="0"/>
          <a:chOff x="0" y="0"/>
          <a:chExt cx="0" cy="0"/>
        </a:xfrm>
      </p:grpSpPr>
      <p:pic>
        <p:nvPicPr>
          <p:cNvPr id="6" name="그림 5"/>
          <p:cNvPicPr>
            <a:picLocks/>
          </p:cNvPicPr>
          <p:nvPr userDrawn="1"/>
        </p:nvPicPr>
        <p:blipFill rotWithShape="1">
          <a:blip r:embed="rId2" cstate="print">
            <a:extLst>
              <a:ext uri="{28A0092B-C50C-407E-A947-70E740481C1C}">
                <a14:useLocalDpi xmlns:a14="http://schemas.microsoft.com/office/drawing/2010/main" val="0"/>
              </a:ext>
            </a:extLst>
          </a:blip>
          <a:srcRect l="16800"/>
          <a:stretch/>
        </p:blipFill>
        <p:spPr>
          <a:xfrm>
            <a:off x="664" y="1196752"/>
            <a:ext cx="12192000" cy="2567880"/>
          </a:xfrm>
          <a:prstGeom prst="rect">
            <a:avLst/>
          </a:prstGeom>
          <a:noFill/>
          <a:ln>
            <a:noFill/>
          </a:ln>
        </p:spPr>
      </p:pic>
      <p:sp>
        <p:nvSpPr>
          <p:cNvPr id="2" name="제목 1"/>
          <p:cNvSpPr>
            <a:spLocks noGrp="1"/>
          </p:cNvSpPr>
          <p:nvPr>
            <p:ph type="ctrTitle"/>
          </p:nvPr>
        </p:nvSpPr>
        <p:spPr>
          <a:xfrm>
            <a:off x="914400" y="1307816"/>
            <a:ext cx="10363200" cy="2353552"/>
          </a:xfrm>
        </p:spPr>
        <p:txBody>
          <a:bodyPr>
            <a:normAutofit/>
          </a:bodyPr>
          <a:lstStyle>
            <a:lvl1pPr algn="ctr">
              <a:defRPr sz="4000" b="1">
                <a:solidFill>
                  <a:srgbClr val="3399FF"/>
                </a:solidFill>
                <a:latin typeface="+mn-ea"/>
                <a:ea typeface="+mn-ea"/>
              </a:defRPr>
            </a:lvl1pPr>
          </a:lstStyle>
          <a:p>
            <a:r>
              <a:rPr lang="ko-KR" altLang="en-US" dirty="0"/>
              <a:t>마스터 제목 스타일 편집</a:t>
            </a:r>
          </a:p>
        </p:txBody>
      </p:sp>
      <p:sp>
        <p:nvSpPr>
          <p:cNvPr id="3" name="부제목 2"/>
          <p:cNvSpPr>
            <a:spLocks noGrp="1"/>
          </p:cNvSpPr>
          <p:nvPr>
            <p:ph type="subTitle" idx="1"/>
          </p:nvPr>
        </p:nvSpPr>
        <p:spPr>
          <a:xfrm>
            <a:off x="1828800" y="3836640"/>
            <a:ext cx="8534400" cy="1752600"/>
          </a:xfrm>
        </p:spPr>
        <p:txBody>
          <a:bodyPr>
            <a:normAutofit/>
          </a:bodyPr>
          <a:lstStyle>
            <a:lvl1pPr marL="0" indent="0" algn="ctr">
              <a:buNone/>
              <a:defRPr sz="2000">
                <a:solidFill>
                  <a:schemeClr val="tx1"/>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5"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9"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ko-KR" altLang="en-US" dirty="0"/>
              <a:t>마스터 부제목 스타일 편집</a:t>
            </a:r>
          </a:p>
        </p:txBody>
      </p:sp>
    </p:spTree>
    <p:extLst>
      <p:ext uri="{BB962C8B-B14F-4D97-AF65-F5344CB8AC3E}">
        <p14:creationId xmlns:p14="http://schemas.microsoft.com/office/powerpoint/2010/main" val="356979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pPr/>
              <a:t>‹#›</a:t>
            </a:fld>
            <a:endParaRPr lang="ko-KR" altLang="en-US" dirty="0"/>
          </a:p>
        </p:txBody>
      </p:sp>
    </p:spTree>
    <p:extLst>
      <p:ext uri="{BB962C8B-B14F-4D97-AF65-F5344CB8AC3E}">
        <p14:creationId xmlns:p14="http://schemas.microsoft.com/office/powerpoint/2010/main" val="60494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pic>
        <p:nvPicPr>
          <p:cNvPr id="7" name="그림 6"/>
          <p:cNvPicPr>
            <a:picLocks/>
          </p:cNvPicPr>
          <p:nvPr userDrawn="1"/>
        </p:nvPicPr>
        <p:blipFill rotWithShape="1">
          <a:blip r:embed="rId2" cstate="print">
            <a:extLst>
              <a:ext uri="{28A0092B-C50C-407E-A947-70E740481C1C}">
                <a14:useLocalDpi xmlns:a14="http://schemas.microsoft.com/office/drawing/2010/main" val="0"/>
              </a:ext>
            </a:extLst>
          </a:blip>
          <a:srcRect l="16800"/>
          <a:stretch/>
        </p:blipFill>
        <p:spPr>
          <a:xfrm>
            <a:off x="0" y="3044957"/>
            <a:ext cx="12192000" cy="2857608"/>
          </a:xfrm>
          <a:prstGeom prst="rect">
            <a:avLst/>
          </a:prstGeom>
          <a:noFill/>
          <a:ln>
            <a:noFill/>
          </a:ln>
        </p:spPr>
      </p:pic>
      <p:sp>
        <p:nvSpPr>
          <p:cNvPr id="2" name="제목 1"/>
          <p:cNvSpPr>
            <a:spLocks noGrp="1"/>
          </p:cNvSpPr>
          <p:nvPr>
            <p:ph type="title"/>
          </p:nvPr>
        </p:nvSpPr>
        <p:spPr>
          <a:xfrm>
            <a:off x="963084" y="4101075"/>
            <a:ext cx="10363200" cy="1728192"/>
          </a:xfrm>
        </p:spPr>
        <p:txBody>
          <a:bodyPr anchor="t">
            <a:normAutofit/>
          </a:bodyPr>
          <a:lstStyle>
            <a:lvl1pPr algn="l">
              <a:defRPr sz="3600" b="1" cap="all">
                <a:solidFill>
                  <a:srgbClr val="1E96D2"/>
                </a:solidFill>
              </a:defRPr>
            </a:lvl1pPr>
          </a:lstStyle>
          <a:p>
            <a:r>
              <a:rPr lang="ko-KR" altLang="en-US" dirty="0"/>
              <a:t>마스터 제목 스타일 편집</a:t>
            </a:r>
          </a:p>
        </p:txBody>
      </p:sp>
      <p:sp>
        <p:nvSpPr>
          <p:cNvPr id="3" name="텍스트 개체 틀 2"/>
          <p:cNvSpPr>
            <a:spLocks noGrp="1"/>
          </p:cNvSpPr>
          <p:nvPr>
            <p:ph type="body" idx="1"/>
          </p:nvPr>
        </p:nvSpPr>
        <p:spPr>
          <a:xfrm>
            <a:off x="963084" y="3123175"/>
            <a:ext cx="10363200" cy="977900"/>
          </a:xfrm>
        </p:spPr>
        <p:txBody>
          <a:bodyPr anchor="b">
            <a:normAutofit/>
          </a:bodyPr>
          <a:lstStyle>
            <a:lvl1pPr marL="0" indent="0">
              <a:buNone/>
              <a:defRPr sz="2000">
                <a:solidFill>
                  <a:schemeClr val="bg1"/>
                </a:solidFill>
              </a:defRPr>
            </a:lvl1pPr>
            <a:lvl2pPr marL="457195" indent="0">
              <a:buNone/>
              <a:defRPr sz="1800">
                <a:solidFill>
                  <a:schemeClr val="tx1">
                    <a:tint val="75000"/>
                  </a:schemeClr>
                </a:solidFill>
              </a:defRPr>
            </a:lvl2pPr>
            <a:lvl3pPr marL="914390" indent="0">
              <a:buNone/>
              <a:defRPr sz="1600">
                <a:solidFill>
                  <a:schemeClr val="tx1">
                    <a:tint val="75000"/>
                  </a:schemeClr>
                </a:solidFill>
              </a:defRPr>
            </a:lvl3pPr>
            <a:lvl4pPr marL="1371585" indent="0">
              <a:buNone/>
              <a:defRPr sz="1400">
                <a:solidFill>
                  <a:schemeClr val="tx1">
                    <a:tint val="75000"/>
                  </a:schemeClr>
                </a:solidFill>
              </a:defRPr>
            </a:lvl4pPr>
            <a:lvl5pPr marL="1828778" indent="0">
              <a:buNone/>
              <a:defRPr sz="1400">
                <a:solidFill>
                  <a:schemeClr val="tx1">
                    <a:tint val="75000"/>
                  </a:schemeClr>
                </a:solidFill>
              </a:defRPr>
            </a:lvl5pPr>
            <a:lvl6pPr marL="2285974" indent="0">
              <a:buNone/>
              <a:defRPr sz="1400">
                <a:solidFill>
                  <a:schemeClr val="tx1">
                    <a:tint val="75000"/>
                  </a:schemeClr>
                </a:solidFill>
              </a:defRPr>
            </a:lvl6pPr>
            <a:lvl7pPr marL="2743169" indent="0">
              <a:buNone/>
              <a:defRPr sz="1400">
                <a:solidFill>
                  <a:schemeClr val="tx1">
                    <a:tint val="75000"/>
                  </a:schemeClr>
                </a:solidFill>
              </a:defRPr>
            </a:lvl7pPr>
            <a:lvl8pPr marL="3200363" indent="0">
              <a:buNone/>
              <a:defRPr sz="1400">
                <a:solidFill>
                  <a:schemeClr val="tx1">
                    <a:tint val="75000"/>
                  </a:schemeClr>
                </a:solidFill>
              </a:defRPr>
            </a:lvl8pPr>
            <a:lvl9pPr marL="3657558" indent="0">
              <a:buNone/>
              <a:defRPr sz="1400">
                <a:solidFill>
                  <a:schemeClr val="tx1">
                    <a:tint val="75000"/>
                  </a:schemeClr>
                </a:solidFill>
              </a:defRPr>
            </a:lvl9pPr>
          </a:lstStyle>
          <a:p>
            <a:pPr lvl="0"/>
            <a:r>
              <a:rPr lang="ko-KR" altLang="en-US" dirty="0"/>
              <a:t>마스터 텍스트 스타일을 편집합니다</a:t>
            </a:r>
          </a:p>
        </p:txBody>
      </p:sp>
    </p:spTree>
    <p:extLst>
      <p:ext uri="{BB962C8B-B14F-4D97-AF65-F5344CB8AC3E}">
        <p14:creationId xmlns:p14="http://schemas.microsoft.com/office/powerpoint/2010/main" val="284796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마스터 제목 스타일 편집</a:t>
            </a:r>
          </a:p>
        </p:txBody>
      </p:sp>
      <p:sp>
        <p:nvSpPr>
          <p:cNvPr id="3" name="내용 개체 틀 2"/>
          <p:cNvSpPr>
            <a:spLocks noGrp="1"/>
          </p:cNvSpPr>
          <p:nvPr>
            <p:ph sz="half" idx="1"/>
          </p:nvPr>
        </p:nvSpPr>
        <p:spPr>
          <a:xfrm>
            <a:off x="609600" y="1124744"/>
            <a:ext cx="5384800" cy="518457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내용 개체 틀 3"/>
          <p:cNvSpPr>
            <a:spLocks noGrp="1"/>
          </p:cNvSpPr>
          <p:nvPr>
            <p:ph sz="half" idx="2"/>
          </p:nvPr>
        </p:nvSpPr>
        <p:spPr>
          <a:xfrm>
            <a:off x="6197600" y="1124744"/>
            <a:ext cx="5384800" cy="518457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p14="http://schemas.microsoft.com/office/powerpoint/2010/main" val="27414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p14="http://schemas.microsoft.com/office/powerpoint/2010/main" val="194646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pic>
        <p:nvPicPr>
          <p:cNvPr id="6" name="그림 5"/>
          <p:cNvPicPr preferRelativeResize="0">
            <a:picLocks/>
          </p:cNvPicPr>
          <p:nvPr userDrawn="1"/>
        </p:nvPicPr>
        <p:blipFill rotWithShape="1">
          <a:blip r:embed="rId2" cstate="email">
            <a:extLst>
              <a:ext uri="{28A0092B-C50C-407E-A947-70E740481C1C}">
                <a14:useLocalDpi xmlns:a14="http://schemas.microsoft.com/office/drawing/2010/main"/>
              </a:ext>
            </a:extLst>
          </a:blip>
          <a:srcRect t="69178"/>
          <a:stretch/>
        </p:blipFill>
        <p:spPr>
          <a:xfrm>
            <a:off x="0" y="6380480"/>
            <a:ext cx="12192000" cy="477520"/>
          </a:xfrm>
          <a:prstGeom prst="rect">
            <a:avLst/>
          </a:prstGeom>
          <a:noFill/>
          <a:ln>
            <a:noFill/>
          </a:ln>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a:t>
            </a:fld>
            <a:endParaRPr lang="ko-KR" altLang="en-US"/>
          </a:p>
        </p:txBody>
      </p:sp>
    </p:spTree>
    <p:extLst>
      <p:ext uri="{BB962C8B-B14F-4D97-AF65-F5344CB8AC3E}">
        <p14:creationId xmlns:p14="http://schemas.microsoft.com/office/powerpoint/2010/main" val="2452452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 Id="rId8" Type="http://schemas.openxmlformats.org/officeDocument/2006/relationships/image" Target="../media/image2.emf"  /><Relationship Id="rId9" Type="http://schemas.openxmlformats.org/officeDocument/2006/relationships/image" Target="../media/image3.emf"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그림 7"/>
          <p:cNvPicPr preferRelativeResize="0">
            <a:picLocks/>
          </p:cNvPicPr>
          <p:nvPr userDrawn="1"/>
        </p:nvPicPr>
        <p:blipFill rotWithShape="1">
          <a:blip r:embed="rId8" cstate="email">
            <a:extLst>
              <a:ext uri="{28A0092B-C50C-407E-A947-70E740481C1C}">
                <a14:useLocalDpi xmlns:a14="http://schemas.microsoft.com/office/drawing/2010/main"/>
              </a:ext>
            </a:extLst>
          </a:blip>
          <a:srcRect l="28948" t="69178"/>
          <a:stretch/>
        </p:blipFill>
        <p:spPr>
          <a:xfrm>
            <a:off x="0" y="6381328"/>
            <a:ext cx="12192000" cy="504056"/>
          </a:xfrm>
          <a:prstGeom prst="rect">
            <a:avLst/>
          </a:prstGeom>
          <a:noFill/>
          <a:ln>
            <a:noFill/>
          </a:ln>
        </p:spPr>
      </p:pic>
      <p:pic>
        <p:nvPicPr>
          <p:cNvPr id="9"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737326" y="6453345"/>
            <a:ext cx="1407348" cy="395817"/>
          </a:xfrm>
          <a:prstGeom prst="rect">
            <a:avLst/>
          </a:prstGeom>
        </p:spPr>
      </p:pic>
      <p:sp>
        <p:nvSpPr>
          <p:cNvPr id="2" name="제목 개체 틀 1"/>
          <p:cNvSpPr>
            <a:spLocks noGrp="1"/>
          </p:cNvSpPr>
          <p:nvPr>
            <p:ph type="title"/>
          </p:nvPr>
        </p:nvSpPr>
        <p:spPr>
          <a:xfrm>
            <a:off x="609600" y="164639"/>
            <a:ext cx="10972800" cy="864096"/>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124744"/>
            <a:ext cx="10972800" cy="5184576"/>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슬라이드 번호 개체 틀 5"/>
          <p:cNvSpPr>
            <a:spLocks noGrp="1"/>
          </p:cNvSpPr>
          <p:nvPr>
            <p:ph type="sldNum" sz="quarter" idx="4"/>
          </p:nvPr>
        </p:nvSpPr>
        <p:spPr>
          <a:xfrm>
            <a:off x="47328" y="6424257"/>
            <a:ext cx="576064" cy="365125"/>
          </a:xfrm>
          <a:prstGeom prst="rect">
            <a:avLst/>
          </a:prstGeom>
        </p:spPr>
        <p:txBody>
          <a:bodyPr vert="horz" lIns="91440" tIns="45720" rIns="91440" bIns="45720" rtlCol="0" anchor="ctr"/>
          <a:lstStyle>
            <a:lvl1pPr algn="r">
              <a:defRPr sz="1200">
                <a:solidFill>
                  <a:schemeClr val="bg1"/>
                </a:solidFill>
              </a:defRPr>
            </a:lvl1pPr>
          </a:lstStyle>
          <a:p>
            <a:fld id="{4BEDD84E-25D4-4983-8AA1-2863C96F08D9}" type="slidenum">
              <a:rPr lang="ko-KR" altLang="en-US" smtClean="0"/>
              <a:pPr/>
              <a:t>‹#›</a:t>
            </a:fld>
            <a:endParaRPr lang="ko-KR" altLang="en-US" dirty="0"/>
          </a:p>
        </p:txBody>
      </p:sp>
      <p:cxnSp>
        <p:nvCxnSpPr>
          <p:cNvPr id="10" name="직선 연결선 9"/>
          <p:cNvCxnSpPr/>
          <p:nvPr/>
        </p:nvCxnSpPr>
        <p:spPr>
          <a:xfrm>
            <a:off x="527387" y="1028733"/>
            <a:ext cx="11137237"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008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Lst>
  <p:hf hdr="0" ftr="0" dt="0"/>
  <p:txStyles>
    <p:titleStyle>
      <a:lvl1pPr algn="l" defTabSz="914390" rtl="0" eaLnBrk="1" latinLnBrk="1" hangingPunct="1">
        <a:spcBef>
          <a:spcPct val="0"/>
        </a:spcBef>
        <a:buNone/>
        <a:defRPr sz="3600" b="1" kern="1200">
          <a:solidFill>
            <a:schemeClr val="tx1"/>
          </a:solidFill>
          <a:latin typeface="+mj-lt"/>
          <a:ea typeface="+mj-ea"/>
          <a:cs typeface="+mj-cs"/>
        </a:defRPr>
      </a:lvl1pPr>
    </p:titleStyle>
    <p:bodyStyle>
      <a:lvl1pPr marL="342896" indent="-342896" algn="l" defTabSz="914390" rtl="0" eaLnBrk="1" latinLnBrk="1" hangingPunct="1">
        <a:spcBef>
          <a:spcPct val="20000"/>
        </a:spcBef>
        <a:buFont typeface="Wingdings" panose="05000000000000000000" pitchFamily="2" charset="2"/>
        <a:buChar char="v"/>
        <a:defRPr sz="2000" kern="1200">
          <a:solidFill>
            <a:schemeClr val="tx1"/>
          </a:solidFill>
          <a:latin typeface="+mn-lt"/>
          <a:ea typeface="+mn-ea"/>
          <a:cs typeface="+mn-cs"/>
        </a:defRPr>
      </a:lvl1pPr>
      <a:lvl2pPr marL="742941" indent="-285746" algn="l" defTabSz="91439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2987" indent="-228597" algn="l" defTabSz="914390" rtl="0" eaLnBrk="1" latinLnBrk="1" hangingPunct="1">
        <a:spcBef>
          <a:spcPct val="20000"/>
        </a:spcBef>
        <a:buFont typeface="Wingdings" panose="05000000000000000000" pitchFamily="2" charset="2"/>
        <a:buChar char="§"/>
        <a:defRPr sz="1600" kern="1200">
          <a:solidFill>
            <a:schemeClr val="tx1"/>
          </a:solidFill>
          <a:latin typeface="+mn-lt"/>
          <a:ea typeface="+mn-ea"/>
          <a:cs typeface="+mn-cs"/>
        </a:defRPr>
      </a:lvl3pPr>
      <a:lvl4pPr marL="1600181" indent="-228597" algn="l" defTabSz="91439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376" indent="-228597" algn="l" defTabSz="91439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570"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66"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60"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55" indent="-228597" algn="l" defTabSz="91439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390" rtl="0" eaLnBrk="1" latinLnBrk="1" hangingPunct="1">
        <a:defRPr sz="1800" kern="1200">
          <a:solidFill>
            <a:schemeClr val="tx1"/>
          </a:solidFill>
          <a:latin typeface="+mn-lt"/>
          <a:ea typeface="+mn-ea"/>
          <a:cs typeface="+mn-cs"/>
        </a:defRPr>
      </a:lvl1pPr>
      <a:lvl2pPr marL="457195" algn="l" defTabSz="914390" rtl="0" eaLnBrk="1" latinLnBrk="1" hangingPunct="1">
        <a:defRPr sz="1800" kern="1200">
          <a:solidFill>
            <a:schemeClr val="tx1"/>
          </a:solidFill>
          <a:latin typeface="+mn-lt"/>
          <a:ea typeface="+mn-ea"/>
          <a:cs typeface="+mn-cs"/>
        </a:defRPr>
      </a:lvl2pPr>
      <a:lvl3pPr marL="914390" algn="l" defTabSz="914390" rtl="0" eaLnBrk="1" latinLnBrk="1" hangingPunct="1">
        <a:defRPr sz="1800" kern="1200">
          <a:solidFill>
            <a:schemeClr val="tx1"/>
          </a:solidFill>
          <a:latin typeface="+mn-lt"/>
          <a:ea typeface="+mn-ea"/>
          <a:cs typeface="+mn-cs"/>
        </a:defRPr>
      </a:lvl3pPr>
      <a:lvl4pPr marL="1371585" algn="l" defTabSz="914390" rtl="0" eaLnBrk="1" latinLnBrk="1" hangingPunct="1">
        <a:defRPr sz="1800" kern="1200">
          <a:solidFill>
            <a:schemeClr val="tx1"/>
          </a:solidFill>
          <a:latin typeface="+mn-lt"/>
          <a:ea typeface="+mn-ea"/>
          <a:cs typeface="+mn-cs"/>
        </a:defRPr>
      </a:lvl4pPr>
      <a:lvl5pPr marL="1828778" algn="l" defTabSz="914390" rtl="0" eaLnBrk="1" latinLnBrk="1" hangingPunct="1">
        <a:defRPr sz="1800" kern="1200">
          <a:solidFill>
            <a:schemeClr val="tx1"/>
          </a:solidFill>
          <a:latin typeface="+mn-lt"/>
          <a:ea typeface="+mn-ea"/>
          <a:cs typeface="+mn-cs"/>
        </a:defRPr>
      </a:lvl5pPr>
      <a:lvl6pPr marL="2285974" algn="l" defTabSz="914390" rtl="0" eaLnBrk="1" latinLnBrk="1" hangingPunct="1">
        <a:defRPr sz="1800" kern="1200">
          <a:solidFill>
            <a:schemeClr val="tx1"/>
          </a:solidFill>
          <a:latin typeface="+mn-lt"/>
          <a:ea typeface="+mn-ea"/>
          <a:cs typeface="+mn-cs"/>
        </a:defRPr>
      </a:lvl6pPr>
      <a:lvl7pPr marL="2743169" algn="l" defTabSz="914390" rtl="0" eaLnBrk="1" latinLnBrk="1" hangingPunct="1">
        <a:defRPr sz="1800" kern="1200">
          <a:solidFill>
            <a:schemeClr val="tx1"/>
          </a:solidFill>
          <a:latin typeface="+mn-lt"/>
          <a:ea typeface="+mn-ea"/>
          <a:cs typeface="+mn-cs"/>
        </a:defRPr>
      </a:lvl7pPr>
      <a:lvl8pPr marL="3200363" algn="l" defTabSz="914390" rtl="0" eaLnBrk="1" latinLnBrk="1" hangingPunct="1">
        <a:defRPr sz="1800" kern="1200">
          <a:solidFill>
            <a:schemeClr val="tx1"/>
          </a:solidFill>
          <a:latin typeface="+mn-lt"/>
          <a:ea typeface="+mn-ea"/>
          <a:cs typeface="+mn-cs"/>
        </a:defRPr>
      </a:lvl8pPr>
      <a:lvl9pPr marL="3657558" algn="l" defTabSz="91439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7.jpe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7.jpeg"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1.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1.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1.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2.png"  /><Relationship Id="rId4" Type="http://schemas.openxmlformats.org/officeDocument/2006/relationships/image" Target="../media/image7.jpeg"  /><Relationship Id="rId5" Type="http://schemas.openxmlformats.org/officeDocument/2006/relationships/image" Target="../media/image9.png"  /><Relationship Id="rId6" Type="http://schemas.openxmlformats.org/officeDocument/2006/relationships/image" Target="../media/image10.jpeg"  /><Relationship Id="rId7" Type="http://schemas.openxmlformats.org/officeDocument/2006/relationships/image" Target="../media/image13.png"  /><Relationship Id="rId8" Type="http://schemas.openxmlformats.org/officeDocument/2006/relationships/image" Target="../media/image14.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13.png"  /><Relationship Id="rId7" Type="http://schemas.openxmlformats.org/officeDocument/2006/relationships/image" Target="../media/image15.png"  /><Relationship Id="rId8" Type="http://schemas.openxmlformats.org/officeDocument/2006/relationships/image" Target="../media/image14.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6.png"  /><Relationship Id="rId4" Type="http://schemas.openxmlformats.org/officeDocument/2006/relationships/image" Target="../media/image17.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png"  /><Relationship Id="rId4" Type="http://schemas.openxmlformats.org/officeDocument/2006/relationships/image" Target="../media/image6.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6.png"  /><Relationship Id="rId4" Type="http://schemas.openxmlformats.org/officeDocument/2006/relationships/image" Target="../media/image18.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6.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22.pn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3.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24.png"  /><Relationship Id="rId4" Type="http://schemas.openxmlformats.org/officeDocument/2006/relationships/image" Target="../media/image25.pn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26.png"  /><Relationship Id="rId7" Type="http://schemas.microsoft.com/office/2007/relationships/hdphoto" Target="../embeddings/oleObject1.wdp"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26.png"  /><Relationship Id="rId7" Type="http://schemas.microsoft.com/office/2007/relationships/hdphoto" Target="../embeddings/oleObject1.wdp"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7.jpeg"  /><Relationship Id="rId4" Type="http://schemas.openxmlformats.org/officeDocument/2006/relationships/image" Target="../media/image9.png"  /><Relationship Id="rId5" Type="http://schemas.openxmlformats.org/officeDocument/2006/relationships/image" Target="../media/image10.jpeg"  /><Relationship Id="rId6" Type="http://schemas.openxmlformats.org/officeDocument/2006/relationships/image" Target="../media/image26.png"  /><Relationship Id="rId7" Type="http://schemas.microsoft.com/office/2007/relationships/hdphoto" Target="../embeddings/oleObject1.wdp"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 Id="rId3" Type="http://schemas.openxmlformats.org/officeDocument/2006/relationships/image" Target="../media/image27.png"  /><Relationship Id="rId4" Type="http://schemas.openxmlformats.org/officeDocument/2006/relationships/image" Target="../media/image28.pn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27.png"  /><Relationship Id="rId4" Type="http://schemas.openxmlformats.org/officeDocument/2006/relationships/image" Target="../media/image28.png"  /><Relationship Id="rId5" Type="http://schemas.openxmlformats.org/officeDocument/2006/relationships/image" Target="../media/image29.pn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 Id="rId3" Type="http://schemas.openxmlformats.org/officeDocument/2006/relationships/image" Target="../media/image33.png"  /><Relationship Id="rId4" Type="http://schemas.openxmlformats.org/officeDocument/2006/relationships/image" Target="../media/image34.png"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7.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7.jpe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 Id="rId3" Type="http://schemas.openxmlformats.org/officeDocument/2006/relationships/image" Target="../media/image38.png"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 Id="rId3" Type="http://schemas.openxmlformats.org/officeDocument/2006/relationships/image" Target="../media/image38.pn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openxmlformats.org/officeDocument/2006/relationships/image" Target="../media/image39.png"  /><Relationship Id="rId4" Type="http://schemas.openxmlformats.org/officeDocument/2006/relationships/image" Target="../media/image40.png"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 Id="rId3" Type="http://schemas.openxmlformats.org/officeDocument/2006/relationships/image" Target="../media/image41.png"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7.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7.jpeg"  /><Relationship Id="rId4" Type="http://schemas.openxmlformats.org/officeDocument/2006/relationships/image" Target="../media/image8.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7.jpeg"  /><Relationship Id="rId4" Type="http://schemas.openxmlformats.org/officeDocument/2006/relationships/image" Target="../media/image8.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7.jpeg"  /><Relationship Id="rId4"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1740696" y="1628800"/>
            <a:ext cx="8856983" cy="1800200"/>
          </a:xfrm>
        </p:spPr>
        <p:txBody>
          <a:bodyPr>
            <a:normAutofit/>
          </a:bodyPr>
          <a:lstStyle/>
          <a:p>
            <a:r>
              <a:rPr lang="en-US" altLang="ko-KR" dirty="0"/>
              <a:t>Is Stellar As Secure As You Think?</a:t>
            </a:r>
            <a:endParaRPr lang="ko-KR" altLang="en-US" dirty="0"/>
          </a:p>
        </p:txBody>
      </p:sp>
      <p:sp>
        <p:nvSpPr>
          <p:cNvPr id="6" name="부제목 5"/>
          <p:cNvSpPr>
            <a:spLocks noGrp="1"/>
          </p:cNvSpPr>
          <p:nvPr>
            <p:ph type="subTitle" idx="1"/>
          </p:nvPr>
        </p:nvSpPr>
        <p:spPr>
          <a:xfrm>
            <a:off x="2495600" y="4257092"/>
            <a:ext cx="7200800" cy="1944216"/>
          </a:xfrm>
        </p:spPr>
        <p:txBody>
          <a:bodyPr>
            <a:normAutofit/>
          </a:bodyPr>
          <a:lstStyle/>
          <a:p>
            <a:endParaRPr lang="en-US" altLang="ko-KR" sz="2400" dirty="0">
              <a:solidFill>
                <a:srgbClr val="191919"/>
              </a:solidFill>
            </a:endParaRPr>
          </a:p>
          <a:p>
            <a:r>
              <a:rPr lang="en-US" altLang="ko-KR" sz="2400" b="1" dirty="0" err="1">
                <a:solidFill>
                  <a:srgbClr val="191919"/>
                </a:solidFill>
              </a:rPr>
              <a:t>Minjeong</a:t>
            </a:r>
            <a:r>
              <a:rPr lang="en-US" altLang="ko-KR" sz="2400" b="1" dirty="0">
                <a:solidFill>
                  <a:srgbClr val="191919"/>
                </a:solidFill>
              </a:rPr>
              <a:t> Kim, </a:t>
            </a:r>
            <a:r>
              <a:rPr lang="en-US" altLang="ko-KR" sz="2400" b="1" dirty="0" err="1">
                <a:solidFill>
                  <a:srgbClr val="191919"/>
                </a:solidFill>
              </a:rPr>
              <a:t>Yujin</a:t>
            </a:r>
            <a:r>
              <a:rPr lang="en-US" altLang="ko-KR" sz="2400" b="1" dirty="0">
                <a:solidFill>
                  <a:srgbClr val="191919"/>
                </a:solidFill>
              </a:rPr>
              <a:t> Kwon, </a:t>
            </a:r>
            <a:r>
              <a:rPr lang="en-US" altLang="ko-KR" sz="2400" b="1" dirty="0" err="1">
                <a:solidFill>
                  <a:srgbClr val="191919"/>
                </a:solidFill>
              </a:rPr>
              <a:t>Yongdae</a:t>
            </a:r>
            <a:r>
              <a:rPr lang="en-US" altLang="ko-KR" sz="2400" b="1" dirty="0">
                <a:solidFill>
                  <a:srgbClr val="191919"/>
                </a:solidFill>
              </a:rPr>
              <a:t> Kim</a:t>
            </a:r>
          </a:p>
          <a:p>
            <a:r>
              <a:rPr lang="en-US" altLang="ko-KR" sz="2400" b="1" dirty="0">
                <a:solidFill>
                  <a:srgbClr val="191919"/>
                </a:solidFill>
              </a:rPr>
              <a:t>KAIST</a:t>
            </a:r>
          </a:p>
          <a:p>
            <a:r>
              <a:rPr lang="en-US" altLang="ko-KR" sz="2400" b="1" dirty="0" err="1">
                <a:solidFill>
                  <a:srgbClr val="191919"/>
                </a:solidFill>
              </a:rPr>
              <a:t>SysSec</a:t>
            </a:r>
            <a:endParaRPr lang="en-US" altLang="ko-KR" sz="2400" b="1" dirty="0">
              <a:solidFill>
                <a:srgbClr val="191919"/>
              </a:solidFill>
            </a:endParaRPr>
          </a:p>
        </p:txBody>
      </p:sp>
      <p:sp>
        <p:nvSpPr>
          <p:cNvPr id="4" name="슬라이드 번호 개체 틀 3"/>
          <p:cNvSpPr>
            <a:spLocks noGrp="1"/>
          </p:cNvSpPr>
          <p:nvPr>
            <p:ph type="sldNum" sz="quarter" idx="4294967295"/>
          </p:nvPr>
        </p:nvSpPr>
        <p:spPr>
          <a:xfrm>
            <a:off x="1524001" y="6424091"/>
            <a:ext cx="433388" cy="366183"/>
          </a:xfrm>
        </p:spPr>
        <p:txBody>
          <a:bodyPr/>
          <a:lstStyle/>
          <a:p>
            <a:fld id="{4BEDD84E-25D4-4983-8AA1-2863C96F08D9}" type="slidenum">
              <a:rPr lang="ko-KR" altLang="en-US" smtClean="0"/>
              <a:pPr/>
              <a:t>1</a:t>
            </a:fld>
            <a:endParaRPr lang="ko-KR" altLang="en-US" dirty="0"/>
          </a:p>
        </p:txBody>
      </p:sp>
      <p:pic>
        <p:nvPicPr>
          <p:cNvPr id="7" name="그림 6">
            <a:extLst>
              <a:ext uri="{FF2B5EF4-FFF2-40B4-BE49-F238E27FC236}">
                <a16:creationId xmlns:a16="http://schemas.microsoft.com/office/drawing/2014/main" id="{21999D48-2659-441B-8693-3E73B54D6FB8}"/>
              </a:ext>
            </a:extLst>
          </p:cNvPr>
          <p:cNvPicPr>
            <a:picLocks noChangeAspect="1"/>
          </p:cNvPicPr>
          <p:nvPr/>
        </p:nvPicPr>
        <p:blipFill rotWithShape="1">
          <a:blip r:embed="rId3"/>
          <a:srcRect l="17192" t="-1" r="24825" b="33851"/>
          <a:stretch/>
        </p:blipFill>
        <p:spPr>
          <a:xfrm>
            <a:off x="2495600" y="4238595"/>
            <a:ext cx="648072" cy="648072"/>
          </a:xfrm>
          <a:prstGeom prst="rect">
            <a:avLst/>
          </a:prstGeom>
        </p:spPr>
      </p:pic>
    </p:spTree>
    <p:extLst>
      <p:ext uri="{BB962C8B-B14F-4D97-AF65-F5344CB8AC3E}">
        <p14:creationId xmlns:p14="http://schemas.microsoft.com/office/powerpoint/2010/main" val="3576819217"/>
      </p:ext>
    </p:extLst>
  </p:cSld>
  <p:clrMapOvr>
    <a:masterClrMapping/>
  </p:clrMapOvr>
  <p:transition spd="slow" advTm="3588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15</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pic>
        <p:nvPicPr>
          <p:cNvPr id="12" name="그림 11">
            <a:extLst>
              <a:ext uri="{FF2B5EF4-FFF2-40B4-BE49-F238E27FC236}">
                <a16:creationId xmlns:a16="http://schemas.microsoft.com/office/drawing/2014/main" id="{37D3B3B6-790C-44A2-862A-652D1DC3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638" y="4303844"/>
            <a:ext cx="959685" cy="959685"/>
          </a:xfrm>
          <a:prstGeom prst="rect">
            <a:avLst/>
          </a:prstGeom>
        </p:spPr>
      </p:pic>
      <p:sp>
        <p:nvSpPr>
          <p:cNvPr id="13" name="TextBox 12">
            <a:extLst>
              <a:ext uri="{FF2B5EF4-FFF2-40B4-BE49-F238E27FC236}">
                <a16:creationId xmlns:a16="http://schemas.microsoft.com/office/drawing/2014/main" id="{4E9069E8-D760-465E-B722-FE0CA0DC5778}"/>
              </a:ext>
            </a:extLst>
          </p:cNvPr>
          <p:cNvSpPr txBox="1"/>
          <p:nvPr/>
        </p:nvSpPr>
        <p:spPr>
          <a:xfrm>
            <a:off x="3226379" y="5401443"/>
            <a:ext cx="1616684" cy="338554"/>
          </a:xfrm>
          <a:prstGeom prst="rect">
            <a:avLst/>
          </a:prstGeom>
          <a:noFill/>
        </p:spPr>
        <p:txBody>
          <a:bodyPr wrap="square" rtlCol="0">
            <a:spAutoFit/>
          </a:bodyPr>
          <a:lstStyle/>
          <a:p>
            <a:r>
              <a:rPr lang="en-US" altLang="ko-KR" sz="1600" dirty="0"/>
              <a:t>Statement </a:t>
            </a:r>
            <a:r>
              <a:rPr lang="en-US" altLang="ko-KR" sz="1600" i="1" dirty="0"/>
              <a:t>a</a:t>
            </a:r>
            <a:endParaRPr lang="ko-KR" altLang="en-US" sz="1600" i="1" dirty="0"/>
          </a:p>
        </p:txBody>
      </p:sp>
      <p:sp>
        <p:nvSpPr>
          <p:cNvPr id="18" name="말풍선: 타원형 15">
            <a:extLst>
              <a:ext uri="{FF2B5EF4-FFF2-40B4-BE49-F238E27FC236}">
                <a16:creationId xmlns:a16="http://schemas.microsoft.com/office/drawing/2014/main" id="{D9AFD604-8DC0-4403-9F5A-08A637663AA0}"/>
              </a:ext>
            </a:extLst>
          </p:cNvPr>
          <p:cNvSpPr/>
          <p:nvPr/>
        </p:nvSpPr>
        <p:spPr>
          <a:xfrm>
            <a:off x="2118137" y="3514859"/>
            <a:ext cx="1602884" cy="479794"/>
          </a:xfrm>
          <a:prstGeom prst="wedgeEllipseCallout">
            <a:avLst>
              <a:gd name="adj1" fmla="val -25220"/>
              <a:gd name="adj2" fmla="val 909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17" name="말풍선: 타원형 15">
            <a:extLst>
              <a:ext uri="{FF2B5EF4-FFF2-40B4-BE49-F238E27FC236}">
                <a16:creationId xmlns:a16="http://schemas.microsoft.com/office/drawing/2014/main" id="{D9AFD604-8DC0-4403-9F5A-08A637663AA0}"/>
              </a:ext>
            </a:extLst>
          </p:cNvPr>
          <p:cNvSpPr/>
          <p:nvPr/>
        </p:nvSpPr>
        <p:spPr>
          <a:xfrm>
            <a:off x="5314593" y="3143882"/>
            <a:ext cx="1602884" cy="479794"/>
          </a:xfrm>
          <a:prstGeom prst="wedgeEllipseCallout">
            <a:avLst>
              <a:gd name="adj1" fmla="val 37013"/>
              <a:gd name="adj2" fmla="val 1256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19" name="말풍선: 타원형 15">
            <a:extLst>
              <a:ext uri="{FF2B5EF4-FFF2-40B4-BE49-F238E27FC236}">
                <a16:creationId xmlns:a16="http://schemas.microsoft.com/office/drawing/2014/main" id="{D9AFD604-8DC0-4403-9F5A-08A637663AA0}"/>
              </a:ext>
            </a:extLst>
          </p:cNvPr>
          <p:cNvSpPr/>
          <p:nvPr/>
        </p:nvSpPr>
        <p:spPr>
          <a:xfrm>
            <a:off x="7014414" y="2490736"/>
            <a:ext cx="1602884" cy="479794"/>
          </a:xfrm>
          <a:prstGeom prst="wedgeEllipseCallout">
            <a:avLst>
              <a:gd name="adj1" fmla="val -25868"/>
              <a:gd name="adj2" fmla="val 1169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20" name="말풍선: 타원형 15">
            <a:extLst>
              <a:ext uri="{FF2B5EF4-FFF2-40B4-BE49-F238E27FC236}">
                <a16:creationId xmlns:a16="http://schemas.microsoft.com/office/drawing/2014/main" id="{D9AFD604-8DC0-4403-9F5A-08A637663AA0}"/>
              </a:ext>
            </a:extLst>
          </p:cNvPr>
          <p:cNvSpPr/>
          <p:nvPr/>
        </p:nvSpPr>
        <p:spPr>
          <a:xfrm>
            <a:off x="7976574" y="3287770"/>
            <a:ext cx="2007858" cy="479794"/>
          </a:xfrm>
          <a:prstGeom prst="wedgeEllipseCallout">
            <a:avLst>
              <a:gd name="adj1" fmla="val -47347"/>
              <a:gd name="adj2" fmla="val 9747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endParaRPr lang="ko-KR" altLang="en-US" sz="2000" dirty="0">
              <a:solidFill>
                <a:schemeClr val="tx1"/>
              </a:solidFill>
            </a:endParaRPr>
          </a:p>
        </p:txBody>
      </p:sp>
    </p:spTree>
    <p:extLst>
      <p:ext uri="{BB962C8B-B14F-4D97-AF65-F5344CB8AC3E}">
        <p14:creationId xmlns:p14="http://schemas.microsoft.com/office/powerpoint/2010/main" val="180030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16</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1" name="타원 20">
            <a:extLst>
              <a:ext uri="{FF2B5EF4-FFF2-40B4-BE49-F238E27FC236}">
                <a16:creationId xmlns:a16="http://schemas.microsoft.com/office/drawing/2014/main" id="{3BF7A044-A702-465D-ABCF-DC44459BA8EE}"/>
              </a:ext>
            </a:extLst>
          </p:cNvPr>
          <p:cNvSpPr/>
          <p:nvPr/>
        </p:nvSpPr>
        <p:spPr>
          <a:xfrm>
            <a:off x="7570675" y="3212637"/>
            <a:ext cx="1673040" cy="1608300"/>
          </a:xfrm>
          <a:prstGeom prst="ellipse">
            <a:avLst/>
          </a:prstGeom>
          <a:solidFill>
            <a:schemeClr val="accent6">
              <a:lumMod val="60000"/>
              <a:lumOff val="40000"/>
              <a:alpha val="5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pic>
        <p:nvPicPr>
          <p:cNvPr id="25" name="그림 24">
            <a:extLst>
              <a:ext uri="{FF2B5EF4-FFF2-40B4-BE49-F238E27FC236}">
                <a16:creationId xmlns:a16="http://schemas.microsoft.com/office/drawing/2014/main" id="{7848BB42-E77B-46DE-9289-B2918D1FC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398" y="4257676"/>
            <a:ext cx="1028735" cy="1028735"/>
          </a:xfrm>
          <a:prstGeom prst="rect">
            <a:avLst/>
          </a:prstGeom>
        </p:spPr>
      </p:pic>
      <p:sp>
        <p:nvSpPr>
          <p:cNvPr id="26" name="TextBox 25">
            <a:extLst>
              <a:ext uri="{FF2B5EF4-FFF2-40B4-BE49-F238E27FC236}">
                <a16:creationId xmlns:a16="http://schemas.microsoft.com/office/drawing/2014/main" id="{733668EE-73A9-46BD-AFE4-0CAAB45E5DC3}"/>
              </a:ext>
            </a:extLst>
          </p:cNvPr>
          <p:cNvSpPr txBox="1"/>
          <p:nvPr/>
        </p:nvSpPr>
        <p:spPr>
          <a:xfrm>
            <a:off x="3268372" y="5411669"/>
            <a:ext cx="834561" cy="338554"/>
          </a:xfrm>
          <a:prstGeom prst="rect">
            <a:avLst/>
          </a:prstGeom>
          <a:noFill/>
        </p:spPr>
        <p:txBody>
          <a:bodyPr wrap="square" rtlCol="0">
            <a:spAutoFit/>
          </a:bodyPr>
          <a:lstStyle/>
          <a:p>
            <a:r>
              <a:rPr lang="en-US" altLang="ko-KR" sz="1600" dirty="0"/>
              <a:t>Bob</a:t>
            </a:r>
            <a:endParaRPr lang="ko-KR" altLang="en-US" dirty="0"/>
          </a:p>
        </p:txBody>
      </p:sp>
      <p:sp>
        <p:nvSpPr>
          <p:cNvPr id="27" name="TextBox 26">
            <a:extLst>
              <a:ext uri="{FF2B5EF4-FFF2-40B4-BE49-F238E27FC236}">
                <a16:creationId xmlns:a16="http://schemas.microsoft.com/office/drawing/2014/main" id="{A2A06DDD-3E58-4E1F-B802-A73C438CDE54}"/>
              </a:ext>
            </a:extLst>
          </p:cNvPr>
          <p:cNvSpPr txBox="1"/>
          <p:nvPr/>
        </p:nvSpPr>
        <p:spPr>
          <a:xfrm>
            <a:off x="8064964" y="4744957"/>
            <a:ext cx="2664296" cy="369332"/>
          </a:xfrm>
          <a:prstGeom prst="rect">
            <a:avLst/>
          </a:prstGeom>
          <a:noFill/>
        </p:spPr>
        <p:txBody>
          <a:bodyPr wrap="square" rtlCol="0">
            <a:spAutoFit/>
          </a:bodyPr>
          <a:lstStyle/>
          <a:p>
            <a:r>
              <a:rPr lang="en-US" altLang="ko-KR" dirty="0"/>
              <a:t>Bob’s quorum slice</a:t>
            </a:r>
            <a:endParaRPr lang="ko-KR" altLang="en-US" dirty="0"/>
          </a:p>
        </p:txBody>
      </p:sp>
      <p:sp>
        <p:nvSpPr>
          <p:cNvPr id="28" name="TextBox 27">
            <a:extLst>
              <a:ext uri="{FF2B5EF4-FFF2-40B4-BE49-F238E27FC236}">
                <a16:creationId xmlns:a16="http://schemas.microsoft.com/office/drawing/2014/main" id="{A2A06DDD-3E58-4E1F-B802-A73C438CDE54}"/>
              </a:ext>
            </a:extLst>
          </p:cNvPr>
          <p:cNvSpPr txBox="1"/>
          <p:nvPr/>
        </p:nvSpPr>
        <p:spPr>
          <a:xfrm>
            <a:off x="6096000" y="2663924"/>
            <a:ext cx="2664296" cy="369332"/>
          </a:xfrm>
          <a:prstGeom prst="rect">
            <a:avLst/>
          </a:prstGeom>
          <a:noFill/>
        </p:spPr>
        <p:txBody>
          <a:bodyPr wrap="square" rtlCol="0">
            <a:spAutoFit/>
          </a:bodyPr>
          <a:lstStyle/>
          <a:p>
            <a:r>
              <a:rPr lang="en-US" altLang="ko-KR" dirty="0"/>
              <a:t>Alice’s quorum slice</a:t>
            </a:r>
            <a:endParaRPr lang="ko-KR" altLang="en-US" dirty="0"/>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22" name="TextBox 21">
            <a:extLst>
              <a:ext uri="{FF2B5EF4-FFF2-40B4-BE49-F238E27FC236}">
                <a16:creationId xmlns:a16="http://schemas.microsoft.com/office/drawing/2014/main" id="{861A96A7-3436-416D-9B6D-B58A4199AC60}"/>
              </a:ext>
            </a:extLst>
          </p:cNvPr>
          <p:cNvSpPr txBox="1"/>
          <p:nvPr/>
        </p:nvSpPr>
        <p:spPr>
          <a:xfrm>
            <a:off x="8566557" y="3829190"/>
            <a:ext cx="625499" cy="523220"/>
          </a:xfrm>
          <a:prstGeom prst="rect">
            <a:avLst/>
          </a:prstGeom>
          <a:noFill/>
        </p:spPr>
        <p:txBody>
          <a:bodyPr wrap="square" rtlCol="0">
            <a:spAutoFit/>
          </a:bodyPr>
          <a:lstStyle/>
          <a:p>
            <a:r>
              <a:rPr lang="en-US" altLang="ko-KR" sz="2800" b="1" dirty="0"/>
              <a:t>D</a:t>
            </a:r>
            <a:endParaRPr lang="ko-KR" altLang="en-US" b="1" dirty="0"/>
          </a:p>
        </p:txBody>
      </p:sp>
    </p:spTree>
    <p:extLst>
      <p:ext uri="{BB962C8B-B14F-4D97-AF65-F5344CB8AC3E}">
        <p14:creationId xmlns:p14="http://schemas.microsoft.com/office/powerpoint/2010/main" val="27991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17</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21" name="타원 20">
            <a:extLst>
              <a:ext uri="{FF2B5EF4-FFF2-40B4-BE49-F238E27FC236}">
                <a16:creationId xmlns:a16="http://schemas.microsoft.com/office/drawing/2014/main" id="{3BF7A044-A702-465D-ABCF-DC44459BA8EE}"/>
              </a:ext>
            </a:extLst>
          </p:cNvPr>
          <p:cNvSpPr/>
          <p:nvPr/>
        </p:nvSpPr>
        <p:spPr>
          <a:xfrm>
            <a:off x="7570675" y="3212637"/>
            <a:ext cx="1673040" cy="1608300"/>
          </a:xfrm>
          <a:prstGeom prst="ellipse">
            <a:avLst/>
          </a:prstGeom>
          <a:solidFill>
            <a:schemeClr val="accent6">
              <a:lumMod val="60000"/>
              <a:lumOff val="40000"/>
              <a:alpha val="5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pic>
        <p:nvPicPr>
          <p:cNvPr id="25" name="그림 24">
            <a:extLst>
              <a:ext uri="{FF2B5EF4-FFF2-40B4-BE49-F238E27FC236}">
                <a16:creationId xmlns:a16="http://schemas.microsoft.com/office/drawing/2014/main" id="{7848BB42-E77B-46DE-9289-B2918D1FC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398" y="4257676"/>
            <a:ext cx="1028735" cy="1028735"/>
          </a:xfrm>
          <a:prstGeom prst="rect">
            <a:avLst/>
          </a:prstGeom>
        </p:spPr>
      </p:pic>
      <p:sp>
        <p:nvSpPr>
          <p:cNvPr id="26" name="TextBox 25">
            <a:extLst>
              <a:ext uri="{FF2B5EF4-FFF2-40B4-BE49-F238E27FC236}">
                <a16:creationId xmlns:a16="http://schemas.microsoft.com/office/drawing/2014/main" id="{733668EE-73A9-46BD-AFE4-0CAAB45E5DC3}"/>
              </a:ext>
            </a:extLst>
          </p:cNvPr>
          <p:cNvSpPr txBox="1"/>
          <p:nvPr/>
        </p:nvSpPr>
        <p:spPr>
          <a:xfrm>
            <a:off x="3268372" y="5411669"/>
            <a:ext cx="834561" cy="338554"/>
          </a:xfrm>
          <a:prstGeom prst="rect">
            <a:avLst/>
          </a:prstGeom>
          <a:noFill/>
        </p:spPr>
        <p:txBody>
          <a:bodyPr wrap="square" rtlCol="0">
            <a:spAutoFit/>
          </a:bodyPr>
          <a:lstStyle/>
          <a:p>
            <a:r>
              <a:rPr lang="en-US" altLang="ko-KR" sz="1600" dirty="0"/>
              <a:t>Bob</a:t>
            </a:r>
            <a:endParaRPr lang="ko-KR" altLang="en-US" dirty="0"/>
          </a:p>
        </p:txBody>
      </p:sp>
      <p:sp>
        <p:nvSpPr>
          <p:cNvPr id="27" name="TextBox 26">
            <a:extLst>
              <a:ext uri="{FF2B5EF4-FFF2-40B4-BE49-F238E27FC236}">
                <a16:creationId xmlns:a16="http://schemas.microsoft.com/office/drawing/2014/main" id="{A2A06DDD-3E58-4E1F-B802-A73C438CDE54}"/>
              </a:ext>
            </a:extLst>
          </p:cNvPr>
          <p:cNvSpPr txBox="1"/>
          <p:nvPr/>
        </p:nvSpPr>
        <p:spPr>
          <a:xfrm>
            <a:off x="8064964" y="4744957"/>
            <a:ext cx="2664296" cy="369332"/>
          </a:xfrm>
          <a:prstGeom prst="rect">
            <a:avLst/>
          </a:prstGeom>
          <a:noFill/>
        </p:spPr>
        <p:txBody>
          <a:bodyPr wrap="square" rtlCol="0">
            <a:spAutoFit/>
          </a:bodyPr>
          <a:lstStyle/>
          <a:p>
            <a:r>
              <a:rPr lang="en-US" altLang="ko-KR" dirty="0"/>
              <a:t>Bob’s quorum slice</a:t>
            </a:r>
            <a:endParaRPr lang="ko-KR" altLang="en-US" dirty="0"/>
          </a:p>
        </p:txBody>
      </p:sp>
      <p:sp>
        <p:nvSpPr>
          <p:cNvPr id="28" name="TextBox 27">
            <a:extLst>
              <a:ext uri="{FF2B5EF4-FFF2-40B4-BE49-F238E27FC236}">
                <a16:creationId xmlns:a16="http://schemas.microsoft.com/office/drawing/2014/main" id="{A2A06DDD-3E58-4E1F-B802-A73C438CDE54}"/>
              </a:ext>
            </a:extLst>
          </p:cNvPr>
          <p:cNvSpPr txBox="1"/>
          <p:nvPr/>
        </p:nvSpPr>
        <p:spPr>
          <a:xfrm>
            <a:off x="6096000" y="2663924"/>
            <a:ext cx="2664296" cy="369332"/>
          </a:xfrm>
          <a:prstGeom prst="rect">
            <a:avLst/>
          </a:prstGeom>
          <a:noFill/>
        </p:spPr>
        <p:txBody>
          <a:bodyPr wrap="square" rtlCol="0">
            <a:spAutoFit/>
          </a:bodyPr>
          <a:lstStyle/>
          <a:p>
            <a:r>
              <a:rPr lang="en-US" altLang="ko-KR" dirty="0"/>
              <a:t>Alice’s quorum slice</a:t>
            </a:r>
            <a:endParaRPr lang="ko-KR" altLang="en-US" dirty="0"/>
          </a:p>
        </p:txBody>
      </p:sp>
      <p:pic>
        <p:nvPicPr>
          <p:cNvPr id="17" name="그림 16">
            <a:extLst>
              <a:ext uri="{FF2B5EF4-FFF2-40B4-BE49-F238E27FC236}">
                <a16:creationId xmlns:a16="http://schemas.microsoft.com/office/drawing/2014/main" id="{0C138386-F4FD-486B-B958-877D2A6EE2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4085399" y="4286925"/>
            <a:ext cx="968045" cy="1028735"/>
          </a:xfrm>
          <a:prstGeom prst="rect">
            <a:avLst/>
          </a:prstGeom>
        </p:spPr>
      </p:pic>
      <p:sp>
        <p:nvSpPr>
          <p:cNvPr id="19" name="TextBox 18">
            <a:extLst>
              <a:ext uri="{FF2B5EF4-FFF2-40B4-BE49-F238E27FC236}">
                <a16:creationId xmlns:a16="http://schemas.microsoft.com/office/drawing/2014/main" id="{733668EE-73A9-46BD-AFE4-0CAAB45E5DC3}"/>
              </a:ext>
            </a:extLst>
          </p:cNvPr>
          <p:cNvSpPr txBox="1"/>
          <p:nvPr/>
        </p:nvSpPr>
        <p:spPr>
          <a:xfrm>
            <a:off x="4206926" y="5399283"/>
            <a:ext cx="724989" cy="338554"/>
          </a:xfrm>
          <a:prstGeom prst="rect">
            <a:avLst/>
          </a:prstGeom>
          <a:noFill/>
        </p:spPr>
        <p:txBody>
          <a:bodyPr wrap="square" rtlCol="0">
            <a:spAutoFit/>
          </a:bodyPr>
          <a:lstStyle/>
          <a:p>
            <a:r>
              <a:rPr lang="en-US" altLang="ko-KR" sz="1600" dirty="0"/>
              <a:t>Carol</a:t>
            </a:r>
            <a:endParaRPr lang="ko-KR" altLang="en-US" dirty="0"/>
          </a:p>
        </p:txBody>
      </p:sp>
      <p:sp>
        <p:nvSpPr>
          <p:cNvPr id="31" name="TextBox 30">
            <a:extLst>
              <a:ext uri="{FF2B5EF4-FFF2-40B4-BE49-F238E27FC236}">
                <a16:creationId xmlns:a16="http://schemas.microsoft.com/office/drawing/2014/main" id="{A2A06DDD-3E58-4E1F-B802-A73C438CDE54}"/>
              </a:ext>
            </a:extLst>
          </p:cNvPr>
          <p:cNvSpPr txBox="1"/>
          <p:nvPr/>
        </p:nvSpPr>
        <p:spPr>
          <a:xfrm>
            <a:off x="9139823" y="3231867"/>
            <a:ext cx="2664296" cy="369332"/>
          </a:xfrm>
          <a:prstGeom prst="rect">
            <a:avLst/>
          </a:prstGeom>
          <a:noFill/>
        </p:spPr>
        <p:txBody>
          <a:bodyPr wrap="square" rtlCol="0">
            <a:spAutoFit/>
          </a:bodyPr>
          <a:lstStyle/>
          <a:p>
            <a:r>
              <a:rPr lang="en-US" altLang="ko-KR" dirty="0"/>
              <a:t>Carol’s quorum slice</a:t>
            </a:r>
            <a:endParaRPr lang="ko-KR" altLang="en-US" dirty="0"/>
          </a:p>
        </p:txBody>
      </p:sp>
      <p:sp>
        <p:nvSpPr>
          <p:cNvPr id="5" name="TextBox 4"/>
          <p:cNvSpPr txBox="1"/>
          <p:nvPr/>
        </p:nvSpPr>
        <p:spPr>
          <a:xfrm>
            <a:off x="5211265" y="4343628"/>
            <a:ext cx="864096" cy="584775"/>
          </a:xfrm>
          <a:prstGeom prst="rect">
            <a:avLst/>
          </a:prstGeom>
          <a:noFill/>
        </p:spPr>
        <p:txBody>
          <a:bodyPr wrap="square" rtlCol="0">
            <a:spAutoFit/>
          </a:bodyPr>
          <a:lstStyle/>
          <a:p>
            <a:r>
              <a:rPr lang="en-US" altLang="ko-KR" sz="3200" b="1" dirty="0"/>
              <a:t>….</a:t>
            </a:r>
            <a:endParaRPr lang="ko-KR" altLang="en-US" sz="3200" b="1" dirty="0"/>
          </a:p>
        </p:txBody>
      </p:sp>
      <p:sp>
        <p:nvSpPr>
          <p:cNvPr id="38" name="TextBox 37"/>
          <p:cNvSpPr txBox="1"/>
          <p:nvPr/>
        </p:nvSpPr>
        <p:spPr>
          <a:xfrm>
            <a:off x="10610781" y="3702150"/>
            <a:ext cx="864096" cy="584775"/>
          </a:xfrm>
          <a:prstGeom prst="rect">
            <a:avLst/>
          </a:prstGeom>
          <a:noFill/>
        </p:spPr>
        <p:txBody>
          <a:bodyPr wrap="square" rtlCol="0">
            <a:spAutoFit/>
          </a:bodyPr>
          <a:lstStyle/>
          <a:p>
            <a:r>
              <a:rPr lang="en-US" altLang="ko-KR" sz="3200" b="1" dirty="0"/>
              <a:t>….</a:t>
            </a:r>
            <a:endParaRPr lang="ko-KR" altLang="en-US" sz="3200" b="1" dirty="0"/>
          </a:p>
        </p:txBody>
      </p:sp>
      <p:sp>
        <p:nvSpPr>
          <p:cNvPr id="29" name="타원 28">
            <a:extLst>
              <a:ext uri="{FF2B5EF4-FFF2-40B4-BE49-F238E27FC236}">
                <a16:creationId xmlns:a16="http://schemas.microsoft.com/office/drawing/2014/main" id="{3BF7A044-A702-465D-ABCF-DC44459BA8EE}"/>
              </a:ext>
            </a:extLst>
          </p:cNvPr>
          <p:cNvSpPr/>
          <p:nvPr/>
        </p:nvSpPr>
        <p:spPr>
          <a:xfrm rot="16200000">
            <a:off x="8407290" y="2705831"/>
            <a:ext cx="1241468" cy="2828332"/>
          </a:xfrm>
          <a:prstGeom prst="ellipse">
            <a:avLst/>
          </a:prstGeom>
          <a:solidFill>
            <a:schemeClr val="accent1">
              <a:lumMod val="20000"/>
              <a:lumOff val="80000"/>
              <a:alpha val="4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22" name="TextBox 21">
            <a:extLst>
              <a:ext uri="{FF2B5EF4-FFF2-40B4-BE49-F238E27FC236}">
                <a16:creationId xmlns:a16="http://schemas.microsoft.com/office/drawing/2014/main" id="{861A96A7-3436-416D-9B6D-B58A4199AC60}"/>
              </a:ext>
            </a:extLst>
          </p:cNvPr>
          <p:cNvSpPr txBox="1"/>
          <p:nvPr/>
        </p:nvSpPr>
        <p:spPr>
          <a:xfrm>
            <a:off x="8566557" y="3829190"/>
            <a:ext cx="625499" cy="523220"/>
          </a:xfrm>
          <a:prstGeom prst="rect">
            <a:avLst/>
          </a:prstGeom>
          <a:noFill/>
        </p:spPr>
        <p:txBody>
          <a:bodyPr wrap="square" rtlCol="0">
            <a:spAutoFit/>
          </a:bodyPr>
          <a:lstStyle/>
          <a:p>
            <a:r>
              <a:rPr lang="en-US" altLang="ko-KR" sz="2800" b="1" dirty="0"/>
              <a:t>D</a:t>
            </a:r>
            <a:endParaRPr lang="ko-KR" altLang="en-US" b="1" dirty="0"/>
          </a:p>
        </p:txBody>
      </p:sp>
      <p:sp>
        <p:nvSpPr>
          <p:cNvPr id="30" name="TextBox 29">
            <a:extLst>
              <a:ext uri="{FF2B5EF4-FFF2-40B4-BE49-F238E27FC236}">
                <a16:creationId xmlns:a16="http://schemas.microsoft.com/office/drawing/2014/main" id="{244321C4-04FD-4359-B8B2-D7B5A7613B5A}"/>
              </a:ext>
            </a:extLst>
          </p:cNvPr>
          <p:cNvSpPr txBox="1"/>
          <p:nvPr/>
        </p:nvSpPr>
        <p:spPr>
          <a:xfrm>
            <a:off x="9553353" y="3829190"/>
            <a:ext cx="625499" cy="523220"/>
          </a:xfrm>
          <a:prstGeom prst="rect">
            <a:avLst/>
          </a:prstGeom>
          <a:noFill/>
        </p:spPr>
        <p:txBody>
          <a:bodyPr wrap="square" rtlCol="0">
            <a:spAutoFit/>
          </a:bodyPr>
          <a:lstStyle/>
          <a:p>
            <a:r>
              <a:rPr lang="en-US" altLang="ko-KR" sz="2800" b="1" dirty="0"/>
              <a:t>E</a:t>
            </a:r>
            <a:endParaRPr lang="ko-KR" altLang="en-US" b="1" dirty="0"/>
          </a:p>
        </p:txBody>
      </p:sp>
    </p:spTree>
    <p:extLst>
      <p:ext uri="{BB962C8B-B14F-4D97-AF65-F5344CB8AC3E}">
        <p14:creationId xmlns:p14="http://schemas.microsoft.com/office/powerpoint/2010/main" val="182029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013E49-2D4E-46C5-BF58-1CDD68E29B3D}"/>
              </a:ext>
            </a:extLst>
          </p:cNvPr>
          <p:cNvSpPr>
            <a:spLocks noGrp="1"/>
          </p:cNvSpPr>
          <p:nvPr>
            <p:ph type="title"/>
          </p:nvPr>
        </p:nvSpPr>
        <p:spPr/>
        <p:txBody>
          <a:bodyPr/>
          <a:lstStyle/>
          <a:p>
            <a:r>
              <a:rPr lang="en-US" altLang="ko-KR" dirty="0"/>
              <a:t>What if there is a byzantine node?</a:t>
            </a:r>
            <a:endParaRPr lang="ko-KR" altLang="en-US" dirty="0"/>
          </a:p>
        </p:txBody>
      </p:sp>
      <p:sp>
        <p:nvSpPr>
          <p:cNvPr id="3" name="내용 개체 틀 2">
            <a:extLst>
              <a:ext uri="{FF2B5EF4-FFF2-40B4-BE49-F238E27FC236}">
                <a16:creationId xmlns:a16="http://schemas.microsoft.com/office/drawing/2014/main" id="{35FDA15D-B323-4B13-AFEA-13409805AD91}"/>
              </a:ext>
            </a:extLst>
          </p:cNvPr>
          <p:cNvSpPr>
            <a:spLocks noGrp="1"/>
          </p:cNvSpPr>
          <p:nvPr>
            <p:ph sz="half" idx="1"/>
          </p:nvPr>
        </p:nvSpPr>
        <p:spPr>
          <a:xfrm>
            <a:off x="609600" y="1124744"/>
            <a:ext cx="9734872" cy="5184576"/>
          </a:xfrm>
        </p:spPr>
        <p:txBody>
          <a:bodyPr/>
          <a:lstStyle/>
          <a:p>
            <a:pPr marL="0" indent="0">
              <a:buNone/>
            </a:pPr>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sp>
        <p:nvSpPr>
          <p:cNvPr id="5" name="슬라이드 번호 개체 틀 4">
            <a:extLst>
              <a:ext uri="{FF2B5EF4-FFF2-40B4-BE49-F238E27FC236}">
                <a16:creationId xmlns:a16="http://schemas.microsoft.com/office/drawing/2014/main" id="{55FE4396-8425-482E-A825-216A6E35C942}"/>
              </a:ext>
            </a:extLst>
          </p:cNvPr>
          <p:cNvSpPr>
            <a:spLocks noGrp="1"/>
          </p:cNvSpPr>
          <p:nvPr>
            <p:ph type="sldNum" sz="quarter" idx="12"/>
          </p:nvPr>
        </p:nvSpPr>
        <p:spPr/>
        <p:txBody>
          <a:bodyPr/>
          <a:lstStyle/>
          <a:p>
            <a:fld id="{4BEDD84E-25D4-4983-8AA1-2863C96F08D9}" type="slidenum">
              <a:rPr lang="ko-KR" altLang="en-US" smtClean="0"/>
              <a:pPr/>
              <a:t>18</a:t>
            </a:fld>
            <a:endParaRPr lang="ko-KR" altLang="en-US"/>
          </a:p>
        </p:txBody>
      </p:sp>
      <p:pic>
        <p:nvPicPr>
          <p:cNvPr id="10" name="그림 9">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0" name="TextBox 19">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888088" y="2780928"/>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566324" y="3028320"/>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7180522" y="3637394"/>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7" name="타원 16">
            <a:extLst>
              <a:ext uri="{FF2B5EF4-FFF2-40B4-BE49-F238E27FC236}">
                <a16:creationId xmlns:a16="http://schemas.microsoft.com/office/drawing/2014/main" id="{3BF7A044-A702-465D-ABCF-DC44459BA8EE}"/>
              </a:ext>
            </a:extLst>
          </p:cNvPr>
          <p:cNvSpPr/>
          <p:nvPr/>
        </p:nvSpPr>
        <p:spPr>
          <a:xfrm>
            <a:off x="8047106" y="3028320"/>
            <a:ext cx="1673040" cy="1608300"/>
          </a:xfrm>
          <a:prstGeom prst="ellipse">
            <a:avLst/>
          </a:prstGeom>
          <a:solidFill>
            <a:schemeClr val="accent6">
              <a:lumMod val="60000"/>
              <a:lumOff val="40000"/>
              <a:alpha val="5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11" name="TextBox 10">
            <a:extLst>
              <a:ext uri="{FF2B5EF4-FFF2-40B4-BE49-F238E27FC236}">
                <a16:creationId xmlns:a16="http://schemas.microsoft.com/office/drawing/2014/main" id="{90FB5E4E-0F7A-48EC-A7A1-DC8E03873153}"/>
              </a:ext>
            </a:extLst>
          </p:cNvPr>
          <p:cNvSpPr txBox="1"/>
          <p:nvPr/>
        </p:nvSpPr>
        <p:spPr>
          <a:xfrm>
            <a:off x="8034174" y="3604384"/>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18" name="TextBox 17">
            <a:extLst>
              <a:ext uri="{FF2B5EF4-FFF2-40B4-BE49-F238E27FC236}">
                <a16:creationId xmlns:a16="http://schemas.microsoft.com/office/drawing/2014/main" id="{861A96A7-3436-416D-9B6D-B58A4199AC60}"/>
              </a:ext>
            </a:extLst>
          </p:cNvPr>
          <p:cNvSpPr txBox="1"/>
          <p:nvPr/>
        </p:nvSpPr>
        <p:spPr>
          <a:xfrm>
            <a:off x="9066750" y="3581738"/>
            <a:ext cx="625499" cy="523220"/>
          </a:xfrm>
          <a:prstGeom prst="rect">
            <a:avLst/>
          </a:prstGeom>
          <a:noFill/>
        </p:spPr>
        <p:txBody>
          <a:bodyPr wrap="square" rtlCol="0">
            <a:spAutoFit/>
          </a:bodyPr>
          <a:lstStyle/>
          <a:p>
            <a:r>
              <a:rPr lang="en-US" altLang="ko-KR" sz="2800" b="1" dirty="0"/>
              <a:t>D</a:t>
            </a:r>
            <a:endParaRPr lang="ko-KR" altLang="en-US" b="1" dirty="0"/>
          </a:p>
        </p:txBody>
      </p:sp>
      <p:pic>
        <p:nvPicPr>
          <p:cNvPr id="24" name="그림 23">
            <a:extLst>
              <a:ext uri="{FF2B5EF4-FFF2-40B4-BE49-F238E27FC236}">
                <a16:creationId xmlns:a16="http://schemas.microsoft.com/office/drawing/2014/main" id="{7848BB42-E77B-46DE-9289-B2918D1FC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688" y="4257676"/>
            <a:ext cx="1028735" cy="1028735"/>
          </a:xfrm>
          <a:prstGeom prst="rect">
            <a:avLst/>
          </a:prstGeom>
        </p:spPr>
      </p:pic>
      <p:sp>
        <p:nvSpPr>
          <p:cNvPr id="25" name="TextBox 24">
            <a:extLst>
              <a:ext uri="{FF2B5EF4-FFF2-40B4-BE49-F238E27FC236}">
                <a16:creationId xmlns:a16="http://schemas.microsoft.com/office/drawing/2014/main" id="{733668EE-73A9-46BD-AFE4-0CAAB45E5DC3}"/>
              </a:ext>
            </a:extLst>
          </p:cNvPr>
          <p:cNvSpPr txBox="1"/>
          <p:nvPr/>
        </p:nvSpPr>
        <p:spPr>
          <a:xfrm>
            <a:off x="3509662" y="5411669"/>
            <a:ext cx="834561" cy="338554"/>
          </a:xfrm>
          <a:prstGeom prst="rect">
            <a:avLst/>
          </a:prstGeom>
          <a:noFill/>
        </p:spPr>
        <p:txBody>
          <a:bodyPr wrap="square" rtlCol="0">
            <a:spAutoFit/>
          </a:bodyPr>
          <a:lstStyle/>
          <a:p>
            <a:r>
              <a:rPr lang="en-US" altLang="ko-KR" sz="1600" dirty="0"/>
              <a:t>Bob</a:t>
            </a:r>
            <a:endParaRPr lang="ko-KR" altLang="en-US" dirty="0"/>
          </a:p>
        </p:txBody>
      </p:sp>
      <p:sp>
        <p:nvSpPr>
          <p:cNvPr id="16" name="말풍선: 타원형 15">
            <a:extLst>
              <a:ext uri="{FF2B5EF4-FFF2-40B4-BE49-F238E27FC236}">
                <a16:creationId xmlns:a16="http://schemas.microsoft.com/office/drawing/2014/main" id="{C710C53D-14E1-433B-BDF9-3CC8DB40F991}"/>
              </a:ext>
            </a:extLst>
          </p:cNvPr>
          <p:cNvSpPr/>
          <p:nvPr/>
        </p:nvSpPr>
        <p:spPr>
          <a:xfrm>
            <a:off x="8716423" y="2081229"/>
            <a:ext cx="1649782" cy="1097443"/>
          </a:xfrm>
          <a:prstGeom prst="wedgeEllipseCallout">
            <a:avLst>
              <a:gd name="adj1" fmla="val -63487"/>
              <a:gd name="adj2" fmla="val 910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pic>
        <p:nvPicPr>
          <p:cNvPr id="13" name="그림 12">
            <a:extLst>
              <a:ext uri="{FF2B5EF4-FFF2-40B4-BE49-F238E27FC236}">
                <a16:creationId xmlns:a16="http://schemas.microsoft.com/office/drawing/2014/main" id="{62F49049-923C-45C3-9C5C-8CA79CF11D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695" y="2247369"/>
            <a:ext cx="831458" cy="831458"/>
          </a:xfrm>
          <a:prstGeom prst="rect">
            <a:avLst/>
          </a:prstGeom>
        </p:spPr>
      </p:pic>
      <p:sp>
        <p:nvSpPr>
          <p:cNvPr id="23" name="말풍선: 타원형 22">
            <a:extLst>
              <a:ext uri="{FF2B5EF4-FFF2-40B4-BE49-F238E27FC236}">
                <a16:creationId xmlns:a16="http://schemas.microsoft.com/office/drawing/2014/main" id="{74D199E9-0D3A-4310-B0CC-6485E516CD9C}"/>
              </a:ext>
            </a:extLst>
          </p:cNvPr>
          <p:cNvSpPr/>
          <p:nvPr/>
        </p:nvSpPr>
        <p:spPr>
          <a:xfrm flipH="1">
            <a:off x="948678" y="3803072"/>
            <a:ext cx="1165864" cy="649064"/>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26" name="말풍선: 타원형 25">
            <a:extLst>
              <a:ext uri="{FF2B5EF4-FFF2-40B4-BE49-F238E27FC236}">
                <a16:creationId xmlns:a16="http://schemas.microsoft.com/office/drawing/2014/main" id="{2DC40C4D-AF20-40D8-B26B-7671187A78F5}"/>
              </a:ext>
            </a:extLst>
          </p:cNvPr>
          <p:cNvSpPr/>
          <p:nvPr/>
        </p:nvSpPr>
        <p:spPr>
          <a:xfrm>
            <a:off x="4288796" y="3823138"/>
            <a:ext cx="1173713" cy="649064"/>
          </a:xfrm>
          <a:prstGeom prst="wedgeEllipseCallout">
            <a:avLst>
              <a:gd name="adj1" fmla="val -52738"/>
              <a:gd name="adj2" fmla="val 642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19" name="TextBox 18"/>
          <p:cNvSpPr txBox="1"/>
          <p:nvPr/>
        </p:nvSpPr>
        <p:spPr>
          <a:xfrm>
            <a:off x="695400" y="1255916"/>
            <a:ext cx="10887000" cy="830997"/>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What if the node C does not send any messages to others ?   </a:t>
            </a:r>
          </a:p>
          <a:p>
            <a:r>
              <a:rPr lang="en-US" altLang="ko-KR" sz="2400" dirty="0">
                <a:sym typeface="Wingdings" panose="05000000000000000000" pitchFamily="2" charset="2"/>
              </a:rPr>
              <a:t>     Liveness</a:t>
            </a:r>
            <a:endParaRPr lang="ko-KR" altLang="en-US" sz="2400" dirty="0"/>
          </a:p>
        </p:txBody>
      </p:sp>
      <p:sp>
        <p:nvSpPr>
          <p:cNvPr id="21" name="TextBox 20">
            <a:extLst>
              <a:ext uri="{FF2B5EF4-FFF2-40B4-BE49-F238E27FC236}">
                <a16:creationId xmlns:a16="http://schemas.microsoft.com/office/drawing/2014/main" id="{A2A06DDD-3E58-4E1F-B802-A73C438CDE54}"/>
              </a:ext>
            </a:extLst>
          </p:cNvPr>
          <p:cNvSpPr txBox="1"/>
          <p:nvPr/>
        </p:nvSpPr>
        <p:spPr>
          <a:xfrm>
            <a:off x="8203140" y="4549651"/>
            <a:ext cx="2664296" cy="369332"/>
          </a:xfrm>
          <a:prstGeom prst="rect">
            <a:avLst/>
          </a:prstGeom>
          <a:noFill/>
        </p:spPr>
        <p:txBody>
          <a:bodyPr wrap="square" rtlCol="0">
            <a:spAutoFit/>
          </a:bodyPr>
          <a:lstStyle/>
          <a:p>
            <a:r>
              <a:rPr lang="en-US" altLang="ko-KR" dirty="0"/>
              <a:t>Bob’s quorum slice</a:t>
            </a:r>
            <a:endParaRPr lang="ko-KR" altLang="en-US" dirty="0"/>
          </a:p>
        </p:txBody>
      </p:sp>
      <p:sp>
        <p:nvSpPr>
          <p:cNvPr id="22" name="TextBox 21">
            <a:extLst>
              <a:ext uri="{FF2B5EF4-FFF2-40B4-BE49-F238E27FC236}">
                <a16:creationId xmlns:a16="http://schemas.microsoft.com/office/drawing/2014/main" id="{A2A06DDD-3E58-4E1F-B802-A73C438CDE54}"/>
              </a:ext>
            </a:extLst>
          </p:cNvPr>
          <p:cNvSpPr txBox="1"/>
          <p:nvPr/>
        </p:nvSpPr>
        <p:spPr>
          <a:xfrm>
            <a:off x="6234176" y="2468618"/>
            <a:ext cx="2664296" cy="369332"/>
          </a:xfrm>
          <a:prstGeom prst="rect">
            <a:avLst/>
          </a:prstGeom>
          <a:noFill/>
        </p:spPr>
        <p:txBody>
          <a:bodyPr wrap="square" rtlCol="0">
            <a:spAutoFit/>
          </a:bodyPr>
          <a:lstStyle/>
          <a:p>
            <a:r>
              <a:rPr lang="en-US" altLang="ko-KR" dirty="0"/>
              <a:t>Alice’s quorum slice</a:t>
            </a:r>
            <a:endParaRPr lang="ko-KR" altLang="en-US" dirty="0"/>
          </a:p>
        </p:txBody>
      </p:sp>
    </p:spTree>
    <p:extLst>
      <p:ext uri="{BB962C8B-B14F-4D97-AF65-F5344CB8AC3E}">
        <p14:creationId xmlns:p14="http://schemas.microsoft.com/office/powerpoint/2010/main" val="374141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013E49-2D4E-46C5-BF58-1CDD68E29B3D}"/>
              </a:ext>
            </a:extLst>
          </p:cNvPr>
          <p:cNvSpPr>
            <a:spLocks noGrp="1"/>
          </p:cNvSpPr>
          <p:nvPr>
            <p:ph type="title"/>
          </p:nvPr>
        </p:nvSpPr>
        <p:spPr/>
        <p:txBody>
          <a:bodyPr/>
          <a:lstStyle/>
          <a:p>
            <a:r>
              <a:rPr lang="en-US" altLang="ko-KR" dirty="0"/>
              <a:t>What if there is a byzantine node?</a:t>
            </a:r>
            <a:endParaRPr lang="ko-KR" altLang="en-US" dirty="0"/>
          </a:p>
        </p:txBody>
      </p:sp>
      <p:sp>
        <p:nvSpPr>
          <p:cNvPr id="3" name="내용 개체 틀 2">
            <a:extLst>
              <a:ext uri="{FF2B5EF4-FFF2-40B4-BE49-F238E27FC236}">
                <a16:creationId xmlns:a16="http://schemas.microsoft.com/office/drawing/2014/main" id="{35FDA15D-B323-4B13-AFEA-13409805AD91}"/>
              </a:ext>
            </a:extLst>
          </p:cNvPr>
          <p:cNvSpPr>
            <a:spLocks noGrp="1"/>
          </p:cNvSpPr>
          <p:nvPr>
            <p:ph sz="half" idx="1"/>
          </p:nvPr>
        </p:nvSpPr>
        <p:spPr>
          <a:xfrm>
            <a:off x="609600" y="1124744"/>
            <a:ext cx="9734872" cy="5184576"/>
          </a:xfrm>
        </p:spPr>
        <p:txBody>
          <a:bodyPr/>
          <a:lstStyle/>
          <a:p>
            <a:pPr marL="0" indent="0">
              <a:buNone/>
            </a:pPr>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sp>
        <p:nvSpPr>
          <p:cNvPr id="5" name="슬라이드 번호 개체 틀 4">
            <a:extLst>
              <a:ext uri="{FF2B5EF4-FFF2-40B4-BE49-F238E27FC236}">
                <a16:creationId xmlns:a16="http://schemas.microsoft.com/office/drawing/2014/main" id="{55FE4396-8425-482E-A825-216A6E35C942}"/>
              </a:ext>
            </a:extLst>
          </p:cNvPr>
          <p:cNvSpPr>
            <a:spLocks noGrp="1"/>
          </p:cNvSpPr>
          <p:nvPr>
            <p:ph type="sldNum" sz="quarter" idx="12"/>
          </p:nvPr>
        </p:nvSpPr>
        <p:spPr/>
        <p:txBody>
          <a:bodyPr/>
          <a:lstStyle/>
          <a:p>
            <a:fld id="{4BEDD84E-25D4-4983-8AA1-2863C96F08D9}" type="slidenum">
              <a:rPr lang="ko-KR" altLang="en-US" smtClean="0"/>
              <a:pPr/>
              <a:t>19</a:t>
            </a:fld>
            <a:endParaRPr lang="ko-KR" altLang="en-US"/>
          </a:p>
        </p:txBody>
      </p:sp>
      <p:pic>
        <p:nvPicPr>
          <p:cNvPr id="10" name="그림 9">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0" name="TextBox 19">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888088" y="2780928"/>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566324" y="3028320"/>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7180522" y="3637394"/>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7" name="타원 16">
            <a:extLst>
              <a:ext uri="{FF2B5EF4-FFF2-40B4-BE49-F238E27FC236}">
                <a16:creationId xmlns:a16="http://schemas.microsoft.com/office/drawing/2014/main" id="{3BF7A044-A702-465D-ABCF-DC44459BA8EE}"/>
              </a:ext>
            </a:extLst>
          </p:cNvPr>
          <p:cNvSpPr/>
          <p:nvPr/>
        </p:nvSpPr>
        <p:spPr>
          <a:xfrm>
            <a:off x="8047106" y="3028320"/>
            <a:ext cx="1673040" cy="1608300"/>
          </a:xfrm>
          <a:prstGeom prst="ellipse">
            <a:avLst/>
          </a:prstGeom>
          <a:solidFill>
            <a:schemeClr val="accent6">
              <a:lumMod val="60000"/>
              <a:lumOff val="40000"/>
              <a:alpha val="5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11" name="TextBox 10">
            <a:extLst>
              <a:ext uri="{FF2B5EF4-FFF2-40B4-BE49-F238E27FC236}">
                <a16:creationId xmlns:a16="http://schemas.microsoft.com/office/drawing/2014/main" id="{90FB5E4E-0F7A-48EC-A7A1-DC8E03873153}"/>
              </a:ext>
            </a:extLst>
          </p:cNvPr>
          <p:cNvSpPr txBox="1"/>
          <p:nvPr/>
        </p:nvSpPr>
        <p:spPr>
          <a:xfrm>
            <a:off x="8034174" y="3604384"/>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18" name="TextBox 17">
            <a:extLst>
              <a:ext uri="{FF2B5EF4-FFF2-40B4-BE49-F238E27FC236}">
                <a16:creationId xmlns:a16="http://schemas.microsoft.com/office/drawing/2014/main" id="{861A96A7-3436-416D-9B6D-B58A4199AC60}"/>
              </a:ext>
            </a:extLst>
          </p:cNvPr>
          <p:cNvSpPr txBox="1"/>
          <p:nvPr/>
        </p:nvSpPr>
        <p:spPr>
          <a:xfrm>
            <a:off x="9066750" y="3581738"/>
            <a:ext cx="625499" cy="523220"/>
          </a:xfrm>
          <a:prstGeom prst="rect">
            <a:avLst/>
          </a:prstGeom>
          <a:noFill/>
        </p:spPr>
        <p:txBody>
          <a:bodyPr wrap="square" rtlCol="0">
            <a:spAutoFit/>
          </a:bodyPr>
          <a:lstStyle/>
          <a:p>
            <a:r>
              <a:rPr lang="en-US" altLang="ko-KR" sz="2800" b="1" dirty="0"/>
              <a:t>D</a:t>
            </a:r>
            <a:endParaRPr lang="ko-KR" altLang="en-US" b="1" dirty="0"/>
          </a:p>
        </p:txBody>
      </p:sp>
      <p:pic>
        <p:nvPicPr>
          <p:cNvPr id="24" name="그림 23">
            <a:extLst>
              <a:ext uri="{FF2B5EF4-FFF2-40B4-BE49-F238E27FC236}">
                <a16:creationId xmlns:a16="http://schemas.microsoft.com/office/drawing/2014/main" id="{7848BB42-E77B-46DE-9289-B2918D1FC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688" y="4257676"/>
            <a:ext cx="1028735" cy="1028735"/>
          </a:xfrm>
          <a:prstGeom prst="rect">
            <a:avLst/>
          </a:prstGeom>
        </p:spPr>
      </p:pic>
      <p:sp>
        <p:nvSpPr>
          <p:cNvPr id="25" name="TextBox 24">
            <a:extLst>
              <a:ext uri="{FF2B5EF4-FFF2-40B4-BE49-F238E27FC236}">
                <a16:creationId xmlns:a16="http://schemas.microsoft.com/office/drawing/2014/main" id="{733668EE-73A9-46BD-AFE4-0CAAB45E5DC3}"/>
              </a:ext>
            </a:extLst>
          </p:cNvPr>
          <p:cNvSpPr txBox="1"/>
          <p:nvPr/>
        </p:nvSpPr>
        <p:spPr>
          <a:xfrm>
            <a:off x="3509662" y="5411669"/>
            <a:ext cx="834561" cy="338554"/>
          </a:xfrm>
          <a:prstGeom prst="rect">
            <a:avLst/>
          </a:prstGeom>
          <a:noFill/>
        </p:spPr>
        <p:txBody>
          <a:bodyPr wrap="square" rtlCol="0">
            <a:spAutoFit/>
          </a:bodyPr>
          <a:lstStyle/>
          <a:p>
            <a:r>
              <a:rPr lang="en-US" altLang="ko-KR" sz="1600" dirty="0"/>
              <a:t>Bob</a:t>
            </a:r>
            <a:endParaRPr lang="ko-KR" altLang="en-US" dirty="0"/>
          </a:p>
        </p:txBody>
      </p:sp>
      <p:sp>
        <p:nvSpPr>
          <p:cNvPr id="16" name="말풍선: 타원형 15">
            <a:extLst>
              <a:ext uri="{FF2B5EF4-FFF2-40B4-BE49-F238E27FC236}">
                <a16:creationId xmlns:a16="http://schemas.microsoft.com/office/drawing/2014/main" id="{C710C53D-14E1-433B-BDF9-3CC8DB40F991}"/>
              </a:ext>
            </a:extLst>
          </p:cNvPr>
          <p:cNvSpPr/>
          <p:nvPr/>
        </p:nvSpPr>
        <p:spPr>
          <a:xfrm>
            <a:off x="8716423" y="2081229"/>
            <a:ext cx="1649782" cy="1097443"/>
          </a:xfrm>
          <a:prstGeom prst="wedgeEllipseCallout">
            <a:avLst>
              <a:gd name="adj1" fmla="val -63487"/>
              <a:gd name="adj2" fmla="val 910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pic>
        <p:nvPicPr>
          <p:cNvPr id="13" name="그림 12">
            <a:extLst>
              <a:ext uri="{FF2B5EF4-FFF2-40B4-BE49-F238E27FC236}">
                <a16:creationId xmlns:a16="http://schemas.microsoft.com/office/drawing/2014/main" id="{62F49049-923C-45C3-9C5C-8CA79CF11D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695" y="2247369"/>
            <a:ext cx="831458" cy="831458"/>
          </a:xfrm>
          <a:prstGeom prst="rect">
            <a:avLst/>
          </a:prstGeom>
        </p:spPr>
      </p:pic>
      <p:sp>
        <p:nvSpPr>
          <p:cNvPr id="23" name="말풍선: 타원형 22">
            <a:extLst>
              <a:ext uri="{FF2B5EF4-FFF2-40B4-BE49-F238E27FC236}">
                <a16:creationId xmlns:a16="http://schemas.microsoft.com/office/drawing/2014/main" id="{74D199E9-0D3A-4310-B0CC-6485E516CD9C}"/>
              </a:ext>
            </a:extLst>
          </p:cNvPr>
          <p:cNvSpPr/>
          <p:nvPr/>
        </p:nvSpPr>
        <p:spPr>
          <a:xfrm flipH="1">
            <a:off x="661593" y="3716315"/>
            <a:ext cx="1546922" cy="628998"/>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rPr>
              <a:t>Agree?</a:t>
            </a:r>
            <a:endParaRPr lang="ko-KR" altLang="en-US" sz="2400" dirty="0">
              <a:solidFill>
                <a:schemeClr val="tx1"/>
              </a:solidFill>
            </a:endParaRPr>
          </a:p>
        </p:txBody>
      </p:sp>
      <p:sp>
        <p:nvSpPr>
          <p:cNvPr id="26" name="말풍선: 타원형 25">
            <a:extLst>
              <a:ext uri="{FF2B5EF4-FFF2-40B4-BE49-F238E27FC236}">
                <a16:creationId xmlns:a16="http://schemas.microsoft.com/office/drawing/2014/main" id="{2DC40C4D-AF20-40D8-B26B-7671187A78F5}"/>
              </a:ext>
            </a:extLst>
          </p:cNvPr>
          <p:cNvSpPr/>
          <p:nvPr/>
        </p:nvSpPr>
        <p:spPr>
          <a:xfrm>
            <a:off x="4181481" y="3581738"/>
            <a:ext cx="2267400" cy="649064"/>
          </a:xfrm>
          <a:prstGeom prst="wedgeEllipseCallout">
            <a:avLst>
              <a:gd name="adj1" fmla="val -52738"/>
              <a:gd name="adj2" fmla="val 642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rPr>
              <a:t>Disagree?</a:t>
            </a:r>
            <a:endParaRPr lang="ko-KR" altLang="en-US" sz="2400" dirty="0">
              <a:solidFill>
                <a:schemeClr val="tx1"/>
              </a:solidFill>
            </a:endParaRPr>
          </a:p>
        </p:txBody>
      </p:sp>
      <p:sp>
        <p:nvSpPr>
          <p:cNvPr id="19" name="TextBox 18"/>
          <p:cNvSpPr txBox="1"/>
          <p:nvPr/>
        </p:nvSpPr>
        <p:spPr>
          <a:xfrm>
            <a:off x="695399" y="1255916"/>
            <a:ext cx="9242753" cy="830997"/>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What if the node C sends different messages to others?</a:t>
            </a:r>
          </a:p>
          <a:p>
            <a:r>
              <a:rPr lang="en-US" altLang="ko-KR" sz="2400" dirty="0"/>
              <a:t>   </a:t>
            </a:r>
            <a:r>
              <a:rPr lang="en-US" altLang="ko-KR" sz="2400" dirty="0">
                <a:sym typeface="Wingdings" panose="05000000000000000000" pitchFamily="2" charset="2"/>
              </a:rPr>
              <a:t> Safety</a:t>
            </a:r>
            <a:r>
              <a:rPr lang="en-US" altLang="ko-KR" sz="2400" dirty="0"/>
              <a:t> </a:t>
            </a:r>
            <a:endParaRPr lang="ko-KR" altLang="en-US" sz="2400" dirty="0"/>
          </a:p>
        </p:txBody>
      </p:sp>
      <p:sp>
        <p:nvSpPr>
          <p:cNvPr id="27" name="TextBox 26">
            <a:extLst>
              <a:ext uri="{FF2B5EF4-FFF2-40B4-BE49-F238E27FC236}">
                <a16:creationId xmlns:a16="http://schemas.microsoft.com/office/drawing/2014/main" id="{A2A06DDD-3E58-4E1F-B802-A73C438CDE54}"/>
              </a:ext>
            </a:extLst>
          </p:cNvPr>
          <p:cNvSpPr txBox="1"/>
          <p:nvPr/>
        </p:nvSpPr>
        <p:spPr>
          <a:xfrm>
            <a:off x="8203140" y="4549651"/>
            <a:ext cx="2664296" cy="369332"/>
          </a:xfrm>
          <a:prstGeom prst="rect">
            <a:avLst/>
          </a:prstGeom>
          <a:noFill/>
        </p:spPr>
        <p:txBody>
          <a:bodyPr wrap="square" rtlCol="0">
            <a:spAutoFit/>
          </a:bodyPr>
          <a:lstStyle/>
          <a:p>
            <a:r>
              <a:rPr lang="en-US" altLang="ko-KR" dirty="0"/>
              <a:t>Bob’s quorum slice</a:t>
            </a:r>
            <a:endParaRPr lang="ko-KR" altLang="en-US" dirty="0"/>
          </a:p>
        </p:txBody>
      </p:sp>
      <p:sp>
        <p:nvSpPr>
          <p:cNvPr id="28" name="TextBox 27">
            <a:extLst>
              <a:ext uri="{FF2B5EF4-FFF2-40B4-BE49-F238E27FC236}">
                <a16:creationId xmlns:a16="http://schemas.microsoft.com/office/drawing/2014/main" id="{A2A06DDD-3E58-4E1F-B802-A73C438CDE54}"/>
              </a:ext>
            </a:extLst>
          </p:cNvPr>
          <p:cNvSpPr txBox="1"/>
          <p:nvPr/>
        </p:nvSpPr>
        <p:spPr>
          <a:xfrm>
            <a:off x="6234176" y="2468618"/>
            <a:ext cx="2664296" cy="369332"/>
          </a:xfrm>
          <a:prstGeom prst="rect">
            <a:avLst/>
          </a:prstGeom>
          <a:noFill/>
        </p:spPr>
        <p:txBody>
          <a:bodyPr wrap="square" rtlCol="0">
            <a:spAutoFit/>
          </a:bodyPr>
          <a:lstStyle/>
          <a:p>
            <a:r>
              <a:rPr lang="en-US" altLang="ko-KR" dirty="0"/>
              <a:t>Alice’s quorum slice</a:t>
            </a:r>
            <a:endParaRPr lang="ko-KR" altLang="en-US" dirty="0"/>
          </a:p>
        </p:txBody>
      </p:sp>
    </p:spTree>
    <p:extLst>
      <p:ext uri="{BB962C8B-B14F-4D97-AF65-F5344CB8AC3E}">
        <p14:creationId xmlns:p14="http://schemas.microsoft.com/office/powerpoint/2010/main" val="231813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013E49-2D4E-46C5-BF58-1CDD68E29B3D}"/>
              </a:ext>
            </a:extLst>
          </p:cNvPr>
          <p:cNvSpPr>
            <a:spLocks noGrp="1"/>
          </p:cNvSpPr>
          <p:nvPr>
            <p:ph type="title"/>
          </p:nvPr>
        </p:nvSpPr>
        <p:spPr/>
        <p:txBody>
          <a:bodyPr/>
          <a:lstStyle/>
          <a:p>
            <a:r>
              <a:rPr lang="en-US" altLang="ko-KR" dirty="0"/>
              <a:t>What if there is a byzantine node?</a:t>
            </a:r>
            <a:endParaRPr lang="ko-KR" altLang="en-US" dirty="0"/>
          </a:p>
        </p:txBody>
      </p:sp>
      <p:sp>
        <p:nvSpPr>
          <p:cNvPr id="3" name="내용 개체 틀 2">
            <a:extLst>
              <a:ext uri="{FF2B5EF4-FFF2-40B4-BE49-F238E27FC236}">
                <a16:creationId xmlns:a16="http://schemas.microsoft.com/office/drawing/2014/main" id="{35FDA15D-B323-4B13-AFEA-13409805AD91}"/>
              </a:ext>
            </a:extLst>
          </p:cNvPr>
          <p:cNvSpPr>
            <a:spLocks noGrp="1"/>
          </p:cNvSpPr>
          <p:nvPr>
            <p:ph sz="half" idx="1"/>
          </p:nvPr>
        </p:nvSpPr>
        <p:spPr>
          <a:xfrm>
            <a:off x="609600" y="1124744"/>
            <a:ext cx="9734872" cy="5184576"/>
          </a:xfrm>
        </p:spPr>
        <p:txBody>
          <a:bodyPr/>
          <a:lstStyle/>
          <a:p>
            <a:pPr marL="0" indent="0">
              <a:buNone/>
            </a:pPr>
            <a:endParaRPr lang="en-US" altLang="ko-KR" dirty="0"/>
          </a:p>
          <a:p>
            <a:pPr marL="0" indent="0">
              <a:buNone/>
            </a:pPr>
            <a:endParaRPr lang="en-US" altLang="ko-KR" dirty="0"/>
          </a:p>
          <a:p>
            <a:pPr marL="0" indent="0">
              <a:buNone/>
            </a:pPr>
            <a:endParaRPr lang="en-US" altLang="ko-KR" dirty="0"/>
          </a:p>
          <a:p>
            <a:pPr marL="0" indent="0">
              <a:buNone/>
            </a:pPr>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sp>
        <p:nvSpPr>
          <p:cNvPr id="5" name="슬라이드 번호 개체 틀 4">
            <a:extLst>
              <a:ext uri="{FF2B5EF4-FFF2-40B4-BE49-F238E27FC236}">
                <a16:creationId xmlns:a16="http://schemas.microsoft.com/office/drawing/2014/main" id="{55FE4396-8425-482E-A825-216A6E35C942}"/>
              </a:ext>
            </a:extLst>
          </p:cNvPr>
          <p:cNvSpPr>
            <a:spLocks noGrp="1"/>
          </p:cNvSpPr>
          <p:nvPr>
            <p:ph type="sldNum" sz="quarter" idx="12"/>
          </p:nvPr>
        </p:nvSpPr>
        <p:spPr/>
        <p:txBody>
          <a:bodyPr/>
          <a:lstStyle/>
          <a:p>
            <a:fld id="{4BEDD84E-25D4-4983-8AA1-2863C96F08D9}" type="slidenum">
              <a:rPr lang="ko-KR" altLang="en-US" smtClean="0"/>
              <a:pPr/>
              <a:t>20</a:t>
            </a:fld>
            <a:endParaRPr lang="ko-KR" altLang="en-US"/>
          </a:p>
        </p:txBody>
      </p:sp>
      <p:pic>
        <p:nvPicPr>
          <p:cNvPr id="10" name="그림 9">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0" name="TextBox 19">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888088" y="2780928"/>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566324" y="3028320"/>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7180522" y="3637394"/>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7" name="타원 16">
            <a:extLst>
              <a:ext uri="{FF2B5EF4-FFF2-40B4-BE49-F238E27FC236}">
                <a16:creationId xmlns:a16="http://schemas.microsoft.com/office/drawing/2014/main" id="{3BF7A044-A702-465D-ABCF-DC44459BA8EE}"/>
              </a:ext>
            </a:extLst>
          </p:cNvPr>
          <p:cNvSpPr/>
          <p:nvPr/>
        </p:nvSpPr>
        <p:spPr>
          <a:xfrm>
            <a:off x="8047106" y="3028320"/>
            <a:ext cx="1673040" cy="1608300"/>
          </a:xfrm>
          <a:prstGeom prst="ellipse">
            <a:avLst/>
          </a:prstGeom>
          <a:solidFill>
            <a:schemeClr val="accent6">
              <a:lumMod val="60000"/>
              <a:lumOff val="40000"/>
              <a:alpha val="5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11" name="TextBox 10">
            <a:extLst>
              <a:ext uri="{FF2B5EF4-FFF2-40B4-BE49-F238E27FC236}">
                <a16:creationId xmlns:a16="http://schemas.microsoft.com/office/drawing/2014/main" id="{90FB5E4E-0F7A-48EC-A7A1-DC8E03873153}"/>
              </a:ext>
            </a:extLst>
          </p:cNvPr>
          <p:cNvSpPr txBox="1"/>
          <p:nvPr/>
        </p:nvSpPr>
        <p:spPr>
          <a:xfrm>
            <a:off x="8034174" y="3604384"/>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18" name="TextBox 17">
            <a:extLst>
              <a:ext uri="{FF2B5EF4-FFF2-40B4-BE49-F238E27FC236}">
                <a16:creationId xmlns:a16="http://schemas.microsoft.com/office/drawing/2014/main" id="{861A96A7-3436-416D-9B6D-B58A4199AC60}"/>
              </a:ext>
            </a:extLst>
          </p:cNvPr>
          <p:cNvSpPr txBox="1"/>
          <p:nvPr/>
        </p:nvSpPr>
        <p:spPr>
          <a:xfrm>
            <a:off x="9066750" y="3581738"/>
            <a:ext cx="625499" cy="523220"/>
          </a:xfrm>
          <a:prstGeom prst="rect">
            <a:avLst/>
          </a:prstGeom>
          <a:noFill/>
        </p:spPr>
        <p:txBody>
          <a:bodyPr wrap="square" rtlCol="0">
            <a:spAutoFit/>
          </a:bodyPr>
          <a:lstStyle/>
          <a:p>
            <a:r>
              <a:rPr lang="en-US" altLang="ko-KR" sz="2800" b="1" dirty="0"/>
              <a:t>D</a:t>
            </a:r>
            <a:endParaRPr lang="ko-KR" altLang="en-US" b="1" dirty="0"/>
          </a:p>
        </p:txBody>
      </p:sp>
      <p:pic>
        <p:nvPicPr>
          <p:cNvPr id="24" name="그림 23">
            <a:extLst>
              <a:ext uri="{FF2B5EF4-FFF2-40B4-BE49-F238E27FC236}">
                <a16:creationId xmlns:a16="http://schemas.microsoft.com/office/drawing/2014/main" id="{7848BB42-E77B-46DE-9289-B2918D1FC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688" y="4257676"/>
            <a:ext cx="1028735" cy="1028735"/>
          </a:xfrm>
          <a:prstGeom prst="rect">
            <a:avLst/>
          </a:prstGeom>
        </p:spPr>
      </p:pic>
      <p:sp>
        <p:nvSpPr>
          <p:cNvPr id="25" name="TextBox 24">
            <a:extLst>
              <a:ext uri="{FF2B5EF4-FFF2-40B4-BE49-F238E27FC236}">
                <a16:creationId xmlns:a16="http://schemas.microsoft.com/office/drawing/2014/main" id="{733668EE-73A9-46BD-AFE4-0CAAB45E5DC3}"/>
              </a:ext>
            </a:extLst>
          </p:cNvPr>
          <p:cNvSpPr txBox="1"/>
          <p:nvPr/>
        </p:nvSpPr>
        <p:spPr>
          <a:xfrm>
            <a:off x="3509662" y="5411669"/>
            <a:ext cx="834561" cy="338554"/>
          </a:xfrm>
          <a:prstGeom prst="rect">
            <a:avLst/>
          </a:prstGeom>
          <a:noFill/>
        </p:spPr>
        <p:txBody>
          <a:bodyPr wrap="square" rtlCol="0">
            <a:spAutoFit/>
          </a:bodyPr>
          <a:lstStyle/>
          <a:p>
            <a:r>
              <a:rPr lang="en-US" altLang="ko-KR" sz="1600" dirty="0"/>
              <a:t>Bob</a:t>
            </a:r>
            <a:endParaRPr lang="ko-KR" altLang="en-US" dirty="0"/>
          </a:p>
        </p:txBody>
      </p:sp>
      <p:sp>
        <p:nvSpPr>
          <p:cNvPr id="16" name="말풍선: 타원형 15">
            <a:extLst>
              <a:ext uri="{FF2B5EF4-FFF2-40B4-BE49-F238E27FC236}">
                <a16:creationId xmlns:a16="http://schemas.microsoft.com/office/drawing/2014/main" id="{C710C53D-14E1-433B-BDF9-3CC8DB40F991}"/>
              </a:ext>
            </a:extLst>
          </p:cNvPr>
          <p:cNvSpPr/>
          <p:nvPr/>
        </p:nvSpPr>
        <p:spPr>
          <a:xfrm>
            <a:off x="8716423" y="2081229"/>
            <a:ext cx="1649782" cy="1097443"/>
          </a:xfrm>
          <a:prstGeom prst="wedgeEllipseCallout">
            <a:avLst>
              <a:gd name="adj1" fmla="val -63487"/>
              <a:gd name="adj2" fmla="val 910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pic>
        <p:nvPicPr>
          <p:cNvPr id="13" name="그림 12">
            <a:extLst>
              <a:ext uri="{FF2B5EF4-FFF2-40B4-BE49-F238E27FC236}">
                <a16:creationId xmlns:a16="http://schemas.microsoft.com/office/drawing/2014/main" id="{62F49049-923C-45C3-9C5C-8CA79CF11D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695" y="2247369"/>
            <a:ext cx="831458" cy="831458"/>
          </a:xfrm>
          <a:prstGeom prst="rect">
            <a:avLst/>
          </a:prstGeom>
        </p:spPr>
      </p:pic>
      <p:sp>
        <p:nvSpPr>
          <p:cNvPr id="19" name="TextBox 18"/>
          <p:cNvSpPr txBox="1"/>
          <p:nvPr/>
        </p:nvSpPr>
        <p:spPr>
          <a:xfrm>
            <a:off x="695400" y="1255916"/>
            <a:ext cx="5400600"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Security : Safety &amp; Liveness</a:t>
            </a:r>
            <a:endParaRPr lang="ko-KR" altLang="en-US" sz="2400" dirty="0"/>
          </a:p>
        </p:txBody>
      </p:sp>
      <p:sp>
        <p:nvSpPr>
          <p:cNvPr id="21" name="TextBox 20">
            <a:extLst>
              <a:ext uri="{FF2B5EF4-FFF2-40B4-BE49-F238E27FC236}">
                <a16:creationId xmlns:a16="http://schemas.microsoft.com/office/drawing/2014/main" id="{A2A06DDD-3E58-4E1F-B802-A73C438CDE54}"/>
              </a:ext>
            </a:extLst>
          </p:cNvPr>
          <p:cNvSpPr txBox="1"/>
          <p:nvPr/>
        </p:nvSpPr>
        <p:spPr>
          <a:xfrm>
            <a:off x="8203140" y="4549651"/>
            <a:ext cx="2664296" cy="369332"/>
          </a:xfrm>
          <a:prstGeom prst="rect">
            <a:avLst/>
          </a:prstGeom>
          <a:noFill/>
        </p:spPr>
        <p:txBody>
          <a:bodyPr wrap="square" rtlCol="0">
            <a:spAutoFit/>
          </a:bodyPr>
          <a:lstStyle/>
          <a:p>
            <a:r>
              <a:rPr lang="en-US" altLang="ko-KR" dirty="0"/>
              <a:t>Bob’s quorum slice</a:t>
            </a:r>
            <a:endParaRPr lang="ko-KR" altLang="en-US" dirty="0"/>
          </a:p>
        </p:txBody>
      </p:sp>
      <p:sp>
        <p:nvSpPr>
          <p:cNvPr id="22" name="TextBox 21">
            <a:extLst>
              <a:ext uri="{FF2B5EF4-FFF2-40B4-BE49-F238E27FC236}">
                <a16:creationId xmlns:a16="http://schemas.microsoft.com/office/drawing/2014/main" id="{A2A06DDD-3E58-4E1F-B802-A73C438CDE54}"/>
              </a:ext>
            </a:extLst>
          </p:cNvPr>
          <p:cNvSpPr txBox="1"/>
          <p:nvPr/>
        </p:nvSpPr>
        <p:spPr>
          <a:xfrm>
            <a:off x="6234176" y="2468618"/>
            <a:ext cx="2664296" cy="369332"/>
          </a:xfrm>
          <a:prstGeom prst="rect">
            <a:avLst/>
          </a:prstGeom>
          <a:noFill/>
        </p:spPr>
        <p:txBody>
          <a:bodyPr wrap="square" rtlCol="0">
            <a:spAutoFit/>
          </a:bodyPr>
          <a:lstStyle/>
          <a:p>
            <a:r>
              <a:rPr lang="en-US" altLang="ko-KR" dirty="0"/>
              <a:t>Alice’s quorum slice</a:t>
            </a:r>
            <a:endParaRPr lang="ko-KR" altLang="en-US" dirty="0"/>
          </a:p>
        </p:txBody>
      </p:sp>
    </p:spTree>
    <p:extLst>
      <p:ext uri="{BB962C8B-B14F-4D97-AF65-F5344CB8AC3E}">
        <p14:creationId xmlns:p14="http://schemas.microsoft.com/office/powerpoint/2010/main" val="144002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2063554" y="1628800"/>
            <a:ext cx="8064895" cy="1800200"/>
          </a:xfrm>
        </p:spPr>
        <p:txBody>
          <a:bodyPr>
            <a:normAutofit/>
          </a:bodyPr>
          <a:lstStyle/>
          <a:p>
            <a:r>
              <a:rPr lang="en-US" altLang="ko-KR" dirty="0"/>
              <a:t>Security depends on the structure of quorum slices?</a:t>
            </a:r>
            <a:endParaRPr lang="ko-KR" altLang="en-US" dirty="0"/>
          </a:p>
        </p:txBody>
      </p:sp>
      <p:sp>
        <p:nvSpPr>
          <p:cNvPr id="6" name="부제목 5"/>
          <p:cNvSpPr>
            <a:spLocks noGrp="1"/>
          </p:cNvSpPr>
          <p:nvPr>
            <p:ph type="subTitle" idx="1"/>
          </p:nvPr>
        </p:nvSpPr>
        <p:spPr>
          <a:xfrm>
            <a:off x="3359696" y="4077072"/>
            <a:ext cx="5472608" cy="1944216"/>
          </a:xfrm>
        </p:spPr>
        <p:txBody>
          <a:bodyPr>
            <a:normAutofit/>
          </a:bodyPr>
          <a:lstStyle/>
          <a:p>
            <a:endParaRPr lang="en-US" altLang="ko-KR" sz="1800" dirty="0">
              <a:solidFill>
                <a:srgbClr val="191919"/>
              </a:solidFill>
            </a:endParaRPr>
          </a:p>
          <a:p>
            <a:r>
              <a:rPr lang="en-US" altLang="ko-KR" dirty="0">
                <a:solidFill>
                  <a:srgbClr val="191919"/>
                </a:solidFill>
              </a:rPr>
              <a:t>                     </a:t>
            </a:r>
          </a:p>
          <a:p>
            <a:endParaRPr lang="en-US" altLang="ko-KR" sz="1800" dirty="0">
              <a:solidFill>
                <a:srgbClr val="191919"/>
              </a:solidFill>
            </a:endParaRPr>
          </a:p>
        </p:txBody>
      </p:sp>
      <p:sp>
        <p:nvSpPr>
          <p:cNvPr id="4" name="슬라이드 번호 개체 틀 3"/>
          <p:cNvSpPr>
            <a:spLocks noGrp="1"/>
          </p:cNvSpPr>
          <p:nvPr>
            <p:ph type="sldNum" sz="quarter" idx="4294967295"/>
          </p:nvPr>
        </p:nvSpPr>
        <p:spPr>
          <a:xfrm>
            <a:off x="1524001" y="6424091"/>
            <a:ext cx="433388" cy="366183"/>
          </a:xfrm>
        </p:spPr>
        <p:txBody>
          <a:bodyPr/>
          <a:lstStyle/>
          <a:p>
            <a:fld id="{4BEDD84E-25D4-4983-8AA1-2863C96F08D9}" type="slidenum">
              <a:rPr lang="ko-KR" altLang="en-US" smtClean="0"/>
              <a:pPr/>
              <a:t>21</a:t>
            </a:fld>
            <a:endParaRPr lang="ko-KR" altLang="en-US" dirty="0"/>
          </a:p>
        </p:txBody>
      </p:sp>
    </p:spTree>
    <p:extLst>
      <p:ext uri="{BB962C8B-B14F-4D97-AF65-F5344CB8AC3E}">
        <p14:creationId xmlns:p14="http://schemas.microsoft.com/office/powerpoint/2010/main" val="1741506943"/>
      </p:ext>
    </p:extLst>
  </p:cSld>
  <p:clrMapOvr>
    <a:masterClrMapping/>
  </p:clrMapOvr>
  <p:transition spd="slow" advTm="3588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C10FE3-5DB2-4B13-B58F-1916D62C0345}"/>
              </a:ext>
            </a:extLst>
          </p:cNvPr>
          <p:cNvSpPr>
            <a:spLocks noGrp="1"/>
          </p:cNvSpPr>
          <p:nvPr>
            <p:ph type="title"/>
          </p:nvPr>
        </p:nvSpPr>
        <p:spPr/>
        <p:txBody>
          <a:bodyPr>
            <a:noAutofit/>
          </a:bodyPr>
          <a:lstStyle/>
          <a:p>
            <a:r>
              <a:rPr lang="en-US" altLang="ko-KR" sz="2800" dirty="0"/>
              <a:t>Security Depends on the Structure of Quorum Slice?</a:t>
            </a:r>
            <a:endParaRPr lang="ko-KR" altLang="en-US" sz="2800" dirty="0"/>
          </a:p>
        </p:txBody>
      </p:sp>
      <p:sp>
        <p:nvSpPr>
          <p:cNvPr id="3" name="내용 개체 틀 2">
            <a:extLst>
              <a:ext uri="{FF2B5EF4-FFF2-40B4-BE49-F238E27FC236}">
                <a16:creationId xmlns:a16="http://schemas.microsoft.com/office/drawing/2014/main" id="{CB4C7801-2E1A-46E3-A05B-D6F7E0B58C4B}"/>
              </a:ext>
            </a:extLst>
          </p:cNvPr>
          <p:cNvSpPr>
            <a:spLocks noGrp="1"/>
          </p:cNvSpPr>
          <p:nvPr>
            <p:ph idx="1"/>
          </p:nvPr>
        </p:nvSpPr>
        <p:spPr/>
        <p:txBody>
          <a:bodyPr/>
          <a:lstStyle/>
          <a:p>
            <a:r>
              <a:rPr lang="en-US" altLang="ko-KR" dirty="0"/>
              <a:t>Relatively Centralized</a:t>
            </a:r>
          </a:p>
          <a:p>
            <a:endParaRPr lang="en-US" altLang="ko-KR" dirty="0"/>
          </a:p>
          <a:p>
            <a:endParaRPr lang="en-US" altLang="ko-KR" dirty="0"/>
          </a:p>
          <a:p>
            <a:endParaRPr lang="en-US" altLang="ko-KR" dirty="0"/>
          </a:p>
          <a:p>
            <a:endParaRPr lang="en-US" altLang="ko-KR" dirty="0"/>
          </a:p>
          <a:p>
            <a:pPr marL="0" indent="0">
              <a:buNone/>
            </a:pPr>
            <a:endParaRPr lang="en-US" altLang="ko-KR" dirty="0"/>
          </a:p>
        </p:txBody>
      </p:sp>
      <p:sp>
        <p:nvSpPr>
          <p:cNvPr id="4" name="슬라이드 번호 개체 틀 3">
            <a:extLst>
              <a:ext uri="{FF2B5EF4-FFF2-40B4-BE49-F238E27FC236}">
                <a16:creationId xmlns:a16="http://schemas.microsoft.com/office/drawing/2014/main" id="{E032555F-2D1A-4A3D-9189-5D49F3287437}"/>
              </a:ext>
            </a:extLst>
          </p:cNvPr>
          <p:cNvSpPr>
            <a:spLocks noGrp="1"/>
          </p:cNvSpPr>
          <p:nvPr>
            <p:ph type="sldNum" sz="quarter" idx="12"/>
          </p:nvPr>
        </p:nvSpPr>
        <p:spPr/>
        <p:txBody>
          <a:bodyPr/>
          <a:lstStyle/>
          <a:p>
            <a:fld id="{4BEDD84E-25D4-4983-8AA1-2863C96F08D9}" type="slidenum">
              <a:rPr lang="ko-KR" altLang="en-US" smtClean="0"/>
              <a:pPr/>
              <a:t>22</a:t>
            </a:fld>
            <a:endParaRPr lang="ko-KR" altLang="en-US" dirty="0"/>
          </a:p>
        </p:txBody>
      </p:sp>
      <p:sp>
        <p:nvSpPr>
          <p:cNvPr id="16" name="타원 15">
            <a:extLst>
              <a:ext uri="{FF2B5EF4-FFF2-40B4-BE49-F238E27FC236}">
                <a16:creationId xmlns:a16="http://schemas.microsoft.com/office/drawing/2014/main" id="{52C17384-D9EF-4381-9BC0-42B36874E000}"/>
              </a:ext>
            </a:extLst>
          </p:cNvPr>
          <p:cNvSpPr/>
          <p:nvPr/>
        </p:nvSpPr>
        <p:spPr>
          <a:xfrm rot="13782592">
            <a:off x="2975235" y="2621952"/>
            <a:ext cx="603001" cy="1288082"/>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화살표 연결선 6">
            <a:extLst>
              <a:ext uri="{FF2B5EF4-FFF2-40B4-BE49-F238E27FC236}">
                <a16:creationId xmlns:a16="http://schemas.microsoft.com/office/drawing/2014/main" id="{9DEBC067-1081-416B-874D-AA0639C68642}"/>
              </a:ext>
            </a:extLst>
          </p:cNvPr>
          <p:cNvCxnSpPr>
            <a:cxnSpLocks/>
          </p:cNvCxnSpPr>
          <p:nvPr/>
        </p:nvCxnSpPr>
        <p:spPr>
          <a:xfrm>
            <a:off x="5994024" y="3026678"/>
            <a:ext cx="19064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타원 35">
            <a:extLst>
              <a:ext uri="{FF2B5EF4-FFF2-40B4-BE49-F238E27FC236}">
                <a16:creationId xmlns:a16="http://schemas.microsoft.com/office/drawing/2014/main" id="{59C053CC-5F35-4DB7-90D9-B94304F9F57C}"/>
              </a:ext>
            </a:extLst>
          </p:cNvPr>
          <p:cNvSpPr/>
          <p:nvPr/>
        </p:nvSpPr>
        <p:spPr>
          <a:xfrm>
            <a:off x="2996384" y="2416703"/>
            <a:ext cx="136544" cy="123971"/>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7276C50F-BB4B-476E-AFDF-E06AD3EA7D60}"/>
              </a:ext>
            </a:extLst>
          </p:cNvPr>
          <p:cNvSpPr/>
          <p:nvPr/>
        </p:nvSpPr>
        <p:spPr>
          <a:xfrm>
            <a:off x="2909857" y="3444437"/>
            <a:ext cx="136544" cy="123971"/>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타원 37">
            <a:extLst>
              <a:ext uri="{FF2B5EF4-FFF2-40B4-BE49-F238E27FC236}">
                <a16:creationId xmlns:a16="http://schemas.microsoft.com/office/drawing/2014/main" id="{80AE1701-BFCF-4609-950D-DC2C38B89CD2}"/>
              </a:ext>
            </a:extLst>
          </p:cNvPr>
          <p:cNvSpPr/>
          <p:nvPr/>
        </p:nvSpPr>
        <p:spPr>
          <a:xfrm>
            <a:off x="4091258" y="3487861"/>
            <a:ext cx="136544" cy="123971"/>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694CF86E-C027-4474-83D8-E792C3FDAB50}"/>
              </a:ext>
            </a:extLst>
          </p:cNvPr>
          <p:cNvSpPr/>
          <p:nvPr/>
        </p:nvSpPr>
        <p:spPr>
          <a:xfrm>
            <a:off x="4049999" y="2437213"/>
            <a:ext cx="136544" cy="123971"/>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그림 12">
            <a:extLst>
              <a:ext uri="{FF2B5EF4-FFF2-40B4-BE49-F238E27FC236}">
                <a16:creationId xmlns:a16="http://schemas.microsoft.com/office/drawing/2014/main" id="{C11AAF7C-76C5-49A7-AC92-4690C3CA1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296" y="2268049"/>
            <a:ext cx="1670439" cy="1670439"/>
          </a:xfrm>
          <a:prstGeom prst="rect">
            <a:avLst/>
          </a:prstGeom>
        </p:spPr>
      </p:pic>
      <p:sp>
        <p:nvSpPr>
          <p:cNvPr id="6" name="TextBox 5">
            <a:extLst>
              <a:ext uri="{FF2B5EF4-FFF2-40B4-BE49-F238E27FC236}">
                <a16:creationId xmlns:a16="http://schemas.microsoft.com/office/drawing/2014/main" id="{429F7C58-AFD4-4F1A-B08C-0935CB492FD7}"/>
              </a:ext>
            </a:extLst>
          </p:cNvPr>
          <p:cNvSpPr txBox="1"/>
          <p:nvPr/>
        </p:nvSpPr>
        <p:spPr>
          <a:xfrm>
            <a:off x="1852661" y="1855494"/>
            <a:ext cx="1143723" cy="369332"/>
          </a:xfrm>
          <a:prstGeom prst="rect">
            <a:avLst/>
          </a:prstGeom>
          <a:noFill/>
        </p:spPr>
        <p:txBody>
          <a:bodyPr wrap="square" rtlCol="0">
            <a:spAutoFit/>
          </a:bodyPr>
          <a:lstStyle/>
          <a:p>
            <a:r>
              <a:rPr lang="en-US" altLang="ko-KR" dirty="0"/>
              <a:t>Alice’s </a:t>
            </a:r>
            <a:r>
              <a:rPr lang="en-US" altLang="ko-KR" dirty="0" err="1"/>
              <a:t>qs</a:t>
            </a:r>
            <a:endParaRPr lang="ko-KR" altLang="en-US" dirty="0"/>
          </a:p>
        </p:txBody>
      </p:sp>
      <p:sp>
        <p:nvSpPr>
          <p:cNvPr id="40" name="TextBox 39">
            <a:extLst>
              <a:ext uri="{FF2B5EF4-FFF2-40B4-BE49-F238E27FC236}">
                <a16:creationId xmlns:a16="http://schemas.microsoft.com/office/drawing/2014/main" id="{1D38D519-5028-4DC7-9E66-9D81D3666BC0}"/>
              </a:ext>
            </a:extLst>
          </p:cNvPr>
          <p:cNvSpPr txBox="1"/>
          <p:nvPr/>
        </p:nvSpPr>
        <p:spPr>
          <a:xfrm>
            <a:off x="4049999" y="1889144"/>
            <a:ext cx="1211938" cy="369332"/>
          </a:xfrm>
          <a:prstGeom prst="rect">
            <a:avLst/>
          </a:prstGeom>
          <a:noFill/>
        </p:spPr>
        <p:txBody>
          <a:bodyPr wrap="square" rtlCol="0">
            <a:spAutoFit/>
          </a:bodyPr>
          <a:lstStyle/>
          <a:p>
            <a:r>
              <a:rPr lang="en-US" altLang="ko-KR" dirty="0"/>
              <a:t>Bob’s </a:t>
            </a:r>
            <a:r>
              <a:rPr lang="en-US" altLang="ko-KR" dirty="0" err="1"/>
              <a:t>qs</a:t>
            </a:r>
            <a:endParaRPr lang="ko-KR" altLang="en-US" dirty="0"/>
          </a:p>
        </p:txBody>
      </p:sp>
      <p:sp>
        <p:nvSpPr>
          <p:cNvPr id="41" name="TextBox 40">
            <a:extLst>
              <a:ext uri="{FF2B5EF4-FFF2-40B4-BE49-F238E27FC236}">
                <a16:creationId xmlns:a16="http://schemas.microsoft.com/office/drawing/2014/main" id="{A9365FFF-A848-403E-8F6D-66D021703231}"/>
              </a:ext>
            </a:extLst>
          </p:cNvPr>
          <p:cNvSpPr txBox="1"/>
          <p:nvPr/>
        </p:nvSpPr>
        <p:spPr>
          <a:xfrm>
            <a:off x="1870324" y="3665576"/>
            <a:ext cx="1251203" cy="369332"/>
          </a:xfrm>
          <a:prstGeom prst="rect">
            <a:avLst/>
          </a:prstGeom>
          <a:noFill/>
        </p:spPr>
        <p:txBody>
          <a:bodyPr wrap="square" rtlCol="0">
            <a:spAutoFit/>
          </a:bodyPr>
          <a:lstStyle/>
          <a:p>
            <a:r>
              <a:rPr lang="en-US" altLang="ko-KR" dirty="0"/>
              <a:t>Carol’s </a:t>
            </a:r>
            <a:r>
              <a:rPr lang="en-US" altLang="ko-KR" dirty="0" err="1"/>
              <a:t>qs</a:t>
            </a:r>
            <a:endParaRPr lang="ko-KR" altLang="en-US" dirty="0"/>
          </a:p>
        </p:txBody>
      </p:sp>
      <p:sp>
        <p:nvSpPr>
          <p:cNvPr id="44" name="TextBox 43">
            <a:extLst>
              <a:ext uri="{FF2B5EF4-FFF2-40B4-BE49-F238E27FC236}">
                <a16:creationId xmlns:a16="http://schemas.microsoft.com/office/drawing/2014/main" id="{66F22327-8178-4F56-BC6D-834E13D06DFD}"/>
              </a:ext>
            </a:extLst>
          </p:cNvPr>
          <p:cNvSpPr txBox="1"/>
          <p:nvPr/>
        </p:nvSpPr>
        <p:spPr>
          <a:xfrm>
            <a:off x="4091258" y="3738171"/>
            <a:ext cx="1295153" cy="369332"/>
          </a:xfrm>
          <a:prstGeom prst="rect">
            <a:avLst/>
          </a:prstGeom>
          <a:noFill/>
        </p:spPr>
        <p:txBody>
          <a:bodyPr wrap="square" rtlCol="0">
            <a:spAutoFit/>
          </a:bodyPr>
          <a:lstStyle/>
          <a:p>
            <a:r>
              <a:rPr lang="en-US" altLang="ko-KR" dirty="0"/>
              <a:t>Peter’s </a:t>
            </a:r>
            <a:r>
              <a:rPr lang="en-US" altLang="ko-KR" dirty="0" err="1"/>
              <a:t>qs</a:t>
            </a:r>
            <a:r>
              <a:rPr lang="en-US" altLang="ko-KR" dirty="0"/>
              <a:t> </a:t>
            </a:r>
            <a:endParaRPr lang="ko-KR" altLang="en-US" dirty="0"/>
          </a:p>
        </p:txBody>
      </p:sp>
      <p:pic>
        <p:nvPicPr>
          <p:cNvPr id="51" name="그림 50">
            <a:extLst>
              <a:ext uri="{FF2B5EF4-FFF2-40B4-BE49-F238E27FC236}">
                <a16:creationId xmlns:a16="http://schemas.microsoft.com/office/drawing/2014/main" id="{8F191385-668F-49ED-962B-B1318C1C7C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000"/>
          <a:stretch/>
        </p:blipFill>
        <p:spPr>
          <a:xfrm>
            <a:off x="3456751" y="4665296"/>
            <a:ext cx="946326" cy="1028735"/>
          </a:xfrm>
          <a:prstGeom prst="rect">
            <a:avLst/>
          </a:prstGeom>
        </p:spPr>
      </p:pic>
      <p:pic>
        <p:nvPicPr>
          <p:cNvPr id="52" name="그림 51">
            <a:extLst>
              <a:ext uri="{FF2B5EF4-FFF2-40B4-BE49-F238E27FC236}">
                <a16:creationId xmlns:a16="http://schemas.microsoft.com/office/drawing/2014/main" id="{747D8318-643A-4A24-A07B-A24AE4641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20" y="4665296"/>
            <a:ext cx="1028735" cy="1028735"/>
          </a:xfrm>
          <a:prstGeom prst="rect">
            <a:avLst/>
          </a:prstGeom>
        </p:spPr>
      </p:pic>
      <p:pic>
        <p:nvPicPr>
          <p:cNvPr id="53" name="그림 52">
            <a:extLst>
              <a:ext uri="{FF2B5EF4-FFF2-40B4-BE49-F238E27FC236}">
                <a16:creationId xmlns:a16="http://schemas.microsoft.com/office/drawing/2014/main" id="{0C138386-F4FD-486B-B958-877D2A6EE2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687"/>
          <a:stretch/>
        </p:blipFill>
        <p:spPr>
          <a:xfrm>
            <a:off x="5968730" y="4674883"/>
            <a:ext cx="968045" cy="1028735"/>
          </a:xfrm>
          <a:prstGeom prst="rect">
            <a:avLst/>
          </a:prstGeom>
        </p:spPr>
      </p:pic>
      <p:pic>
        <p:nvPicPr>
          <p:cNvPr id="54" name="그림 53">
            <a:extLst>
              <a:ext uri="{FF2B5EF4-FFF2-40B4-BE49-F238E27FC236}">
                <a16:creationId xmlns:a16="http://schemas.microsoft.com/office/drawing/2014/main" id="{D8A8B409-67A2-4144-98D8-00A0109993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4766" y="4674883"/>
            <a:ext cx="1028735" cy="1028735"/>
          </a:xfrm>
          <a:prstGeom prst="rect">
            <a:avLst/>
          </a:prstGeom>
        </p:spPr>
      </p:pic>
      <p:sp>
        <p:nvSpPr>
          <p:cNvPr id="55" name="TextBox 54">
            <a:extLst>
              <a:ext uri="{FF2B5EF4-FFF2-40B4-BE49-F238E27FC236}">
                <a16:creationId xmlns:a16="http://schemas.microsoft.com/office/drawing/2014/main" id="{62370C0D-4889-4A03-A8B5-80B92B22D005}"/>
              </a:ext>
            </a:extLst>
          </p:cNvPr>
          <p:cNvSpPr txBox="1"/>
          <p:nvPr/>
        </p:nvSpPr>
        <p:spPr>
          <a:xfrm>
            <a:off x="3554693" y="5703618"/>
            <a:ext cx="842544" cy="369332"/>
          </a:xfrm>
          <a:prstGeom prst="rect">
            <a:avLst/>
          </a:prstGeom>
          <a:noFill/>
        </p:spPr>
        <p:txBody>
          <a:bodyPr wrap="square" rtlCol="0">
            <a:spAutoFit/>
          </a:bodyPr>
          <a:lstStyle/>
          <a:p>
            <a:r>
              <a:rPr lang="en-US" altLang="ko-KR" dirty="0"/>
              <a:t>Alice</a:t>
            </a:r>
            <a:endParaRPr lang="ko-KR" altLang="en-US" dirty="0"/>
          </a:p>
        </p:txBody>
      </p:sp>
      <p:sp>
        <p:nvSpPr>
          <p:cNvPr id="59" name="말풍선: 타원형 58">
            <a:extLst>
              <a:ext uri="{FF2B5EF4-FFF2-40B4-BE49-F238E27FC236}">
                <a16:creationId xmlns:a16="http://schemas.microsoft.com/office/drawing/2014/main" id="{5D4C1271-1BCD-4EF1-B8B1-4477A9A6B0D6}"/>
              </a:ext>
            </a:extLst>
          </p:cNvPr>
          <p:cNvSpPr/>
          <p:nvPr/>
        </p:nvSpPr>
        <p:spPr>
          <a:xfrm flipH="1">
            <a:off x="2504966" y="4417504"/>
            <a:ext cx="946326" cy="576064"/>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60" name="말풍선: 타원형 59">
            <a:extLst>
              <a:ext uri="{FF2B5EF4-FFF2-40B4-BE49-F238E27FC236}">
                <a16:creationId xmlns:a16="http://schemas.microsoft.com/office/drawing/2014/main" id="{18E30C56-326D-484E-82CA-9B39C0259F3F}"/>
              </a:ext>
            </a:extLst>
          </p:cNvPr>
          <p:cNvSpPr/>
          <p:nvPr/>
        </p:nvSpPr>
        <p:spPr>
          <a:xfrm>
            <a:off x="8244917" y="4290842"/>
            <a:ext cx="833150" cy="576064"/>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61" name="말풍선: 타원형 60">
            <a:extLst>
              <a:ext uri="{FF2B5EF4-FFF2-40B4-BE49-F238E27FC236}">
                <a16:creationId xmlns:a16="http://schemas.microsoft.com/office/drawing/2014/main" id="{3C25A4E8-C4D6-4294-B324-BB402357AD09}"/>
              </a:ext>
            </a:extLst>
          </p:cNvPr>
          <p:cNvSpPr/>
          <p:nvPr/>
        </p:nvSpPr>
        <p:spPr>
          <a:xfrm>
            <a:off x="5467642" y="4244780"/>
            <a:ext cx="844029" cy="476166"/>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62" name="말풍선: 타원형 61">
            <a:extLst>
              <a:ext uri="{FF2B5EF4-FFF2-40B4-BE49-F238E27FC236}">
                <a16:creationId xmlns:a16="http://schemas.microsoft.com/office/drawing/2014/main" id="{6D972068-68EC-4642-8BEA-7CACA6FDEAE1}"/>
              </a:ext>
            </a:extLst>
          </p:cNvPr>
          <p:cNvSpPr/>
          <p:nvPr/>
        </p:nvSpPr>
        <p:spPr>
          <a:xfrm>
            <a:off x="6799654" y="4290842"/>
            <a:ext cx="815134" cy="476166"/>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63" name="타원 62">
            <a:extLst>
              <a:ext uri="{FF2B5EF4-FFF2-40B4-BE49-F238E27FC236}">
                <a16:creationId xmlns:a16="http://schemas.microsoft.com/office/drawing/2014/main" id="{1A48D4CA-72BD-476D-89C1-6792785328D1}"/>
              </a:ext>
            </a:extLst>
          </p:cNvPr>
          <p:cNvSpPr/>
          <p:nvPr/>
        </p:nvSpPr>
        <p:spPr>
          <a:xfrm rot="8278010">
            <a:off x="3596480" y="2650664"/>
            <a:ext cx="575791" cy="1256699"/>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a:extLst>
              <a:ext uri="{FF2B5EF4-FFF2-40B4-BE49-F238E27FC236}">
                <a16:creationId xmlns:a16="http://schemas.microsoft.com/office/drawing/2014/main" id="{EB84DF9F-BD88-4FC7-B5EB-4FDFBC85CD6E}"/>
              </a:ext>
            </a:extLst>
          </p:cNvPr>
          <p:cNvSpPr/>
          <p:nvPr/>
        </p:nvSpPr>
        <p:spPr>
          <a:xfrm rot="18820487">
            <a:off x="3000442" y="2059781"/>
            <a:ext cx="603001" cy="1288082"/>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a:extLst>
              <a:ext uri="{FF2B5EF4-FFF2-40B4-BE49-F238E27FC236}">
                <a16:creationId xmlns:a16="http://schemas.microsoft.com/office/drawing/2014/main" id="{4138E6EF-9460-4A2C-A2CE-1C3D844774A7}"/>
              </a:ext>
            </a:extLst>
          </p:cNvPr>
          <p:cNvSpPr/>
          <p:nvPr/>
        </p:nvSpPr>
        <p:spPr>
          <a:xfrm rot="13782592">
            <a:off x="3621842" y="2070487"/>
            <a:ext cx="603001" cy="1288082"/>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82B21732-B115-43CD-B55D-729003675F8D}"/>
              </a:ext>
            </a:extLst>
          </p:cNvPr>
          <p:cNvSpPr/>
          <p:nvPr/>
        </p:nvSpPr>
        <p:spPr>
          <a:xfrm>
            <a:off x="3524732" y="2927523"/>
            <a:ext cx="136544" cy="123971"/>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pic>
        <p:nvPicPr>
          <p:cNvPr id="23" name="그림 22">
            <a:extLst>
              <a:ext uri="{FF2B5EF4-FFF2-40B4-BE49-F238E27FC236}">
                <a16:creationId xmlns:a16="http://schemas.microsoft.com/office/drawing/2014/main" id="{5BF6994D-FF98-4D89-B93C-85D6CADB3F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0466" y="2760211"/>
            <a:ext cx="469873" cy="469873"/>
          </a:xfrm>
          <a:prstGeom prst="rect">
            <a:avLst/>
          </a:prstGeom>
        </p:spPr>
      </p:pic>
      <p:sp>
        <p:nvSpPr>
          <p:cNvPr id="34" name="TextBox 33">
            <a:extLst>
              <a:ext uri="{FF2B5EF4-FFF2-40B4-BE49-F238E27FC236}">
                <a16:creationId xmlns:a16="http://schemas.microsoft.com/office/drawing/2014/main" id="{62370C0D-4889-4A03-A8B5-80B92B22D005}"/>
              </a:ext>
            </a:extLst>
          </p:cNvPr>
          <p:cNvSpPr txBox="1"/>
          <p:nvPr/>
        </p:nvSpPr>
        <p:spPr>
          <a:xfrm>
            <a:off x="4860793" y="5720257"/>
            <a:ext cx="842544" cy="369332"/>
          </a:xfrm>
          <a:prstGeom prst="rect">
            <a:avLst/>
          </a:prstGeom>
          <a:noFill/>
        </p:spPr>
        <p:txBody>
          <a:bodyPr wrap="square" rtlCol="0">
            <a:spAutoFit/>
          </a:bodyPr>
          <a:lstStyle/>
          <a:p>
            <a:r>
              <a:rPr lang="en-US" altLang="ko-KR" dirty="0"/>
              <a:t>Bob</a:t>
            </a:r>
            <a:endParaRPr lang="ko-KR" altLang="en-US" dirty="0"/>
          </a:p>
        </p:txBody>
      </p:sp>
      <p:sp>
        <p:nvSpPr>
          <p:cNvPr id="35" name="TextBox 34">
            <a:extLst>
              <a:ext uri="{FF2B5EF4-FFF2-40B4-BE49-F238E27FC236}">
                <a16:creationId xmlns:a16="http://schemas.microsoft.com/office/drawing/2014/main" id="{62370C0D-4889-4A03-A8B5-80B92B22D005}"/>
              </a:ext>
            </a:extLst>
          </p:cNvPr>
          <p:cNvSpPr txBox="1"/>
          <p:nvPr/>
        </p:nvSpPr>
        <p:spPr>
          <a:xfrm>
            <a:off x="6104684" y="5706522"/>
            <a:ext cx="842544" cy="369332"/>
          </a:xfrm>
          <a:prstGeom prst="rect">
            <a:avLst/>
          </a:prstGeom>
          <a:noFill/>
        </p:spPr>
        <p:txBody>
          <a:bodyPr wrap="square" rtlCol="0">
            <a:spAutoFit/>
          </a:bodyPr>
          <a:lstStyle/>
          <a:p>
            <a:r>
              <a:rPr lang="en-US" altLang="ko-KR" dirty="0"/>
              <a:t>Carol</a:t>
            </a:r>
            <a:endParaRPr lang="ko-KR" altLang="en-US" dirty="0"/>
          </a:p>
        </p:txBody>
      </p:sp>
      <p:sp>
        <p:nvSpPr>
          <p:cNvPr id="42" name="TextBox 41">
            <a:extLst>
              <a:ext uri="{FF2B5EF4-FFF2-40B4-BE49-F238E27FC236}">
                <a16:creationId xmlns:a16="http://schemas.microsoft.com/office/drawing/2014/main" id="{62370C0D-4889-4A03-A8B5-80B92B22D005}"/>
              </a:ext>
            </a:extLst>
          </p:cNvPr>
          <p:cNvSpPr txBox="1"/>
          <p:nvPr/>
        </p:nvSpPr>
        <p:spPr>
          <a:xfrm>
            <a:off x="7470957" y="5709081"/>
            <a:ext cx="842544" cy="369332"/>
          </a:xfrm>
          <a:prstGeom prst="rect">
            <a:avLst/>
          </a:prstGeom>
          <a:noFill/>
        </p:spPr>
        <p:txBody>
          <a:bodyPr wrap="square" rtlCol="0">
            <a:spAutoFit/>
          </a:bodyPr>
          <a:lstStyle/>
          <a:p>
            <a:r>
              <a:rPr lang="en-US" altLang="ko-KR" dirty="0"/>
              <a:t>Peter</a:t>
            </a:r>
            <a:endParaRPr lang="ko-KR" altLang="en-US" dirty="0"/>
          </a:p>
        </p:txBody>
      </p:sp>
      <p:sp>
        <p:nvSpPr>
          <p:cNvPr id="5" name="TextBox 4">
            <a:extLst>
              <a:ext uri="{FF2B5EF4-FFF2-40B4-BE49-F238E27FC236}">
                <a16:creationId xmlns:a16="http://schemas.microsoft.com/office/drawing/2014/main" id="{519E315A-9169-4A86-BB5A-D3E3905E740A}"/>
              </a:ext>
            </a:extLst>
          </p:cNvPr>
          <p:cNvSpPr txBox="1"/>
          <p:nvPr/>
        </p:nvSpPr>
        <p:spPr>
          <a:xfrm>
            <a:off x="9746774" y="5904923"/>
            <a:ext cx="2359355" cy="338554"/>
          </a:xfrm>
          <a:prstGeom prst="rect">
            <a:avLst/>
          </a:prstGeom>
          <a:noFill/>
        </p:spPr>
        <p:txBody>
          <a:bodyPr wrap="square" rtlCol="0">
            <a:spAutoFit/>
          </a:bodyPr>
          <a:lstStyle/>
          <a:p>
            <a:r>
              <a:rPr lang="en-US" altLang="ko-KR" sz="1600" dirty="0"/>
              <a:t>* </a:t>
            </a:r>
            <a:r>
              <a:rPr lang="en-US" altLang="ko-KR" sz="1600" dirty="0" err="1"/>
              <a:t>qs</a:t>
            </a:r>
            <a:r>
              <a:rPr lang="en-US" altLang="ko-KR" sz="1600" dirty="0"/>
              <a:t> = quorum slice</a:t>
            </a:r>
            <a:endParaRPr lang="ko-KR" altLang="en-US" sz="1600" dirty="0"/>
          </a:p>
        </p:txBody>
      </p:sp>
    </p:spTree>
    <p:extLst>
      <p:ext uri="{BB962C8B-B14F-4D97-AF65-F5344CB8AC3E}">
        <p14:creationId xmlns:p14="http://schemas.microsoft.com/office/powerpoint/2010/main" val="25423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C10FE3-5DB2-4B13-B58F-1916D62C0345}"/>
              </a:ext>
            </a:extLst>
          </p:cNvPr>
          <p:cNvSpPr>
            <a:spLocks noGrp="1"/>
          </p:cNvSpPr>
          <p:nvPr>
            <p:ph type="title"/>
          </p:nvPr>
        </p:nvSpPr>
        <p:spPr/>
        <p:txBody>
          <a:bodyPr>
            <a:noAutofit/>
          </a:bodyPr>
          <a:lstStyle/>
          <a:p>
            <a:r>
              <a:rPr lang="en-US" altLang="ko-KR" sz="2800" dirty="0"/>
              <a:t>Security Depends on the Structure of Quorum Slice?</a:t>
            </a:r>
            <a:endParaRPr lang="ko-KR" altLang="en-US" sz="2800" dirty="0"/>
          </a:p>
        </p:txBody>
      </p:sp>
      <p:sp>
        <p:nvSpPr>
          <p:cNvPr id="3" name="내용 개체 틀 2">
            <a:extLst>
              <a:ext uri="{FF2B5EF4-FFF2-40B4-BE49-F238E27FC236}">
                <a16:creationId xmlns:a16="http://schemas.microsoft.com/office/drawing/2014/main" id="{CB4C7801-2E1A-46E3-A05B-D6F7E0B58C4B}"/>
              </a:ext>
            </a:extLst>
          </p:cNvPr>
          <p:cNvSpPr>
            <a:spLocks noGrp="1"/>
          </p:cNvSpPr>
          <p:nvPr>
            <p:ph idx="1"/>
          </p:nvPr>
        </p:nvSpPr>
        <p:spPr/>
        <p:txBody>
          <a:bodyPr/>
          <a:lstStyle/>
          <a:p>
            <a:r>
              <a:rPr lang="en-US" altLang="ko-KR" dirty="0"/>
              <a:t>Relatively Decentralized</a:t>
            </a:r>
          </a:p>
          <a:p>
            <a:endParaRPr lang="en-US" altLang="ko-KR" dirty="0"/>
          </a:p>
          <a:p>
            <a:endParaRPr lang="en-US" altLang="ko-KR" dirty="0"/>
          </a:p>
          <a:p>
            <a:endParaRPr lang="en-US" altLang="ko-KR" dirty="0"/>
          </a:p>
          <a:p>
            <a:endParaRPr lang="en-US" altLang="ko-KR" dirty="0"/>
          </a:p>
          <a:p>
            <a:endParaRPr lang="en-US" altLang="ko-KR" dirty="0"/>
          </a:p>
          <a:p>
            <a:pPr marL="0" indent="0">
              <a:buNone/>
            </a:pPr>
            <a:endParaRPr lang="en-US" altLang="ko-KR" b="1" dirty="0"/>
          </a:p>
        </p:txBody>
      </p:sp>
      <p:sp>
        <p:nvSpPr>
          <p:cNvPr id="4" name="슬라이드 번호 개체 틀 3">
            <a:extLst>
              <a:ext uri="{FF2B5EF4-FFF2-40B4-BE49-F238E27FC236}">
                <a16:creationId xmlns:a16="http://schemas.microsoft.com/office/drawing/2014/main" id="{E032555F-2D1A-4A3D-9189-5D49F3287437}"/>
              </a:ext>
            </a:extLst>
          </p:cNvPr>
          <p:cNvSpPr>
            <a:spLocks noGrp="1"/>
          </p:cNvSpPr>
          <p:nvPr>
            <p:ph type="sldNum" sz="quarter" idx="12"/>
          </p:nvPr>
        </p:nvSpPr>
        <p:spPr/>
        <p:txBody>
          <a:bodyPr/>
          <a:lstStyle/>
          <a:p>
            <a:fld id="{4BEDD84E-25D4-4983-8AA1-2863C96F08D9}" type="slidenum">
              <a:rPr lang="ko-KR" altLang="en-US" smtClean="0"/>
              <a:pPr/>
              <a:t>23</a:t>
            </a:fld>
            <a:endParaRPr lang="ko-KR" altLang="en-US" dirty="0"/>
          </a:p>
        </p:txBody>
      </p:sp>
      <p:cxnSp>
        <p:nvCxnSpPr>
          <p:cNvPr id="7" name="직선 화살표 연결선 6">
            <a:extLst>
              <a:ext uri="{FF2B5EF4-FFF2-40B4-BE49-F238E27FC236}">
                <a16:creationId xmlns:a16="http://schemas.microsoft.com/office/drawing/2014/main" id="{9DEBC067-1081-416B-874D-AA0639C68642}"/>
              </a:ext>
            </a:extLst>
          </p:cNvPr>
          <p:cNvCxnSpPr>
            <a:cxnSpLocks/>
          </p:cNvCxnSpPr>
          <p:nvPr/>
        </p:nvCxnSpPr>
        <p:spPr>
          <a:xfrm>
            <a:off x="6694177" y="3029275"/>
            <a:ext cx="19064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 name="그림 45">
            <a:extLst>
              <a:ext uri="{FF2B5EF4-FFF2-40B4-BE49-F238E27FC236}">
                <a16:creationId xmlns:a16="http://schemas.microsoft.com/office/drawing/2014/main" id="{C129FA51-D7A8-4CA1-BC91-6A35306BC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3456751" y="4665296"/>
            <a:ext cx="946326" cy="1028735"/>
          </a:xfrm>
          <a:prstGeom prst="rect">
            <a:avLst/>
          </a:prstGeom>
        </p:spPr>
      </p:pic>
      <p:pic>
        <p:nvPicPr>
          <p:cNvPr id="47" name="그림 46">
            <a:extLst>
              <a:ext uri="{FF2B5EF4-FFF2-40B4-BE49-F238E27FC236}">
                <a16:creationId xmlns:a16="http://schemas.microsoft.com/office/drawing/2014/main" id="{721DFE01-45DA-44A0-9949-913D2C37C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820" y="4665296"/>
            <a:ext cx="1028735" cy="1028735"/>
          </a:xfrm>
          <a:prstGeom prst="rect">
            <a:avLst/>
          </a:prstGeom>
        </p:spPr>
      </p:pic>
      <p:pic>
        <p:nvPicPr>
          <p:cNvPr id="9" name="그림 8">
            <a:extLst>
              <a:ext uri="{FF2B5EF4-FFF2-40B4-BE49-F238E27FC236}">
                <a16:creationId xmlns:a16="http://schemas.microsoft.com/office/drawing/2014/main" id="{9A0213A5-5634-45F4-8531-77E3AAA618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5968730" y="4674883"/>
            <a:ext cx="968045" cy="1028735"/>
          </a:xfrm>
          <a:prstGeom prst="rect">
            <a:avLst/>
          </a:prstGeom>
        </p:spPr>
      </p:pic>
      <p:pic>
        <p:nvPicPr>
          <p:cNvPr id="12" name="그림 11">
            <a:extLst>
              <a:ext uri="{FF2B5EF4-FFF2-40B4-BE49-F238E27FC236}">
                <a16:creationId xmlns:a16="http://schemas.microsoft.com/office/drawing/2014/main" id="{4C0C6EAD-A4FB-470C-840C-E25F71BD7D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4766" y="4674883"/>
            <a:ext cx="1028735" cy="1028735"/>
          </a:xfrm>
          <a:prstGeom prst="rect">
            <a:avLst/>
          </a:prstGeom>
        </p:spPr>
      </p:pic>
      <p:sp>
        <p:nvSpPr>
          <p:cNvPr id="28" name="타원 27">
            <a:extLst>
              <a:ext uri="{FF2B5EF4-FFF2-40B4-BE49-F238E27FC236}">
                <a16:creationId xmlns:a16="http://schemas.microsoft.com/office/drawing/2014/main" id="{033E2F12-0A19-4A0C-8593-27F1293205DA}"/>
              </a:ext>
            </a:extLst>
          </p:cNvPr>
          <p:cNvSpPr/>
          <p:nvPr/>
        </p:nvSpPr>
        <p:spPr>
          <a:xfrm rot="13782592">
            <a:off x="2357088" y="2257148"/>
            <a:ext cx="1489476" cy="1544256"/>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97BF3A25-E520-4092-8F1E-3CA1470E3008}"/>
              </a:ext>
            </a:extLst>
          </p:cNvPr>
          <p:cNvSpPr/>
          <p:nvPr/>
        </p:nvSpPr>
        <p:spPr>
          <a:xfrm rot="13782592">
            <a:off x="1251915" y="2278668"/>
            <a:ext cx="1489476" cy="1544256"/>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2D85F77B-69B6-421D-9453-793517747AEA}"/>
              </a:ext>
            </a:extLst>
          </p:cNvPr>
          <p:cNvSpPr/>
          <p:nvPr/>
        </p:nvSpPr>
        <p:spPr>
          <a:xfrm rot="13782592">
            <a:off x="3471415" y="2293878"/>
            <a:ext cx="1489476" cy="1544256"/>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1E3ABDE0-6EB0-4C5A-B5AD-C136A03C45FA}"/>
              </a:ext>
            </a:extLst>
          </p:cNvPr>
          <p:cNvSpPr/>
          <p:nvPr/>
        </p:nvSpPr>
        <p:spPr>
          <a:xfrm rot="13782592">
            <a:off x="4576589" y="2257147"/>
            <a:ext cx="1489476" cy="1544256"/>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BB3DF0BA-CF36-43D2-B675-23A1186356E3}"/>
              </a:ext>
            </a:extLst>
          </p:cNvPr>
          <p:cNvSpPr/>
          <p:nvPr/>
        </p:nvSpPr>
        <p:spPr>
          <a:xfrm>
            <a:off x="3562509" y="2863017"/>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a:extLst>
              <a:ext uri="{FF2B5EF4-FFF2-40B4-BE49-F238E27FC236}">
                <a16:creationId xmlns:a16="http://schemas.microsoft.com/office/drawing/2014/main" id="{2FFCB147-52C8-4E7C-AC4A-930CCFB8DA5D}"/>
              </a:ext>
            </a:extLst>
          </p:cNvPr>
          <p:cNvSpPr/>
          <p:nvPr/>
        </p:nvSpPr>
        <p:spPr>
          <a:xfrm>
            <a:off x="4656588" y="2981113"/>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a:extLst>
              <a:ext uri="{FF2B5EF4-FFF2-40B4-BE49-F238E27FC236}">
                <a16:creationId xmlns:a16="http://schemas.microsoft.com/office/drawing/2014/main" id="{3DEC0D3F-EF2C-42D6-883C-6B63790A130F}"/>
              </a:ext>
            </a:extLst>
          </p:cNvPr>
          <p:cNvSpPr/>
          <p:nvPr/>
        </p:nvSpPr>
        <p:spPr>
          <a:xfrm>
            <a:off x="1848861" y="2674744"/>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a:extLst>
              <a:ext uri="{FF2B5EF4-FFF2-40B4-BE49-F238E27FC236}">
                <a16:creationId xmlns:a16="http://schemas.microsoft.com/office/drawing/2014/main" id="{7D2DE9B6-0249-4190-8B9A-771CCD03AF9F}"/>
              </a:ext>
            </a:extLst>
          </p:cNvPr>
          <p:cNvSpPr/>
          <p:nvPr/>
        </p:nvSpPr>
        <p:spPr>
          <a:xfrm>
            <a:off x="1847370" y="3426393"/>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FA57AB7F-3BC3-44C0-AAF9-A50C217F85C5}"/>
              </a:ext>
            </a:extLst>
          </p:cNvPr>
          <p:cNvSpPr/>
          <p:nvPr/>
        </p:nvSpPr>
        <p:spPr>
          <a:xfrm>
            <a:off x="2970335" y="2570631"/>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8633B9A2-8487-4611-885F-D3BF35B15984}"/>
              </a:ext>
            </a:extLst>
          </p:cNvPr>
          <p:cNvSpPr/>
          <p:nvPr/>
        </p:nvSpPr>
        <p:spPr>
          <a:xfrm>
            <a:off x="3045471" y="3370643"/>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6F5C0A4B-B43C-4498-9D75-0A32D2B475C7}"/>
              </a:ext>
            </a:extLst>
          </p:cNvPr>
          <p:cNvSpPr/>
          <p:nvPr/>
        </p:nvSpPr>
        <p:spPr>
          <a:xfrm>
            <a:off x="4158096" y="2547769"/>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FDDDD5D2-8FDC-40CF-AAAD-48C7C864E143}"/>
              </a:ext>
            </a:extLst>
          </p:cNvPr>
          <p:cNvSpPr/>
          <p:nvPr/>
        </p:nvSpPr>
        <p:spPr>
          <a:xfrm>
            <a:off x="4108566" y="3425172"/>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83AC67E2-8A03-4B25-94AB-6AD49C2E5EC8}"/>
              </a:ext>
            </a:extLst>
          </p:cNvPr>
          <p:cNvSpPr/>
          <p:nvPr/>
        </p:nvSpPr>
        <p:spPr>
          <a:xfrm>
            <a:off x="5299488" y="2615316"/>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a:extLst>
              <a:ext uri="{FF2B5EF4-FFF2-40B4-BE49-F238E27FC236}">
                <a16:creationId xmlns:a16="http://schemas.microsoft.com/office/drawing/2014/main" id="{16CA4F2F-AE2D-44EC-8BE3-FAB93960936F}"/>
              </a:ext>
            </a:extLst>
          </p:cNvPr>
          <p:cNvSpPr/>
          <p:nvPr/>
        </p:nvSpPr>
        <p:spPr>
          <a:xfrm>
            <a:off x="5753865" y="3112752"/>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a:extLst>
              <a:ext uri="{FF2B5EF4-FFF2-40B4-BE49-F238E27FC236}">
                <a16:creationId xmlns:a16="http://schemas.microsoft.com/office/drawing/2014/main" id="{C06A725A-750D-4A53-9F61-9B72A83771F8}"/>
              </a:ext>
            </a:extLst>
          </p:cNvPr>
          <p:cNvSpPr/>
          <p:nvPr/>
        </p:nvSpPr>
        <p:spPr>
          <a:xfrm>
            <a:off x="5312284" y="3492437"/>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94D8763B-5DBF-41C8-A8BF-1FF3EF150620}"/>
              </a:ext>
            </a:extLst>
          </p:cNvPr>
          <p:cNvSpPr/>
          <p:nvPr/>
        </p:nvSpPr>
        <p:spPr>
          <a:xfrm>
            <a:off x="2438343" y="2995105"/>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a:extLst>
              <a:ext uri="{FF2B5EF4-FFF2-40B4-BE49-F238E27FC236}">
                <a16:creationId xmlns:a16="http://schemas.microsoft.com/office/drawing/2014/main" id="{67EF7596-1A5A-480F-8D6A-01489E8AE85F}"/>
              </a:ext>
            </a:extLst>
          </p:cNvPr>
          <p:cNvSpPr/>
          <p:nvPr/>
        </p:nvSpPr>
        <p:spPr>
          <a:xfrm>
            <a:off x="1471344" y="3029275"/>
            <a:ext cx="140387" cy="126975"/>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7" name="그림 56">
            <a:extLst>
              <a:ext uri="{FF2B5EF4-FFF2-40B4-BE49-F238E27FC236}">
                <a16:creationId xmlns:a16="http://schemas.microsoft.com/office/drawing/2014/main" id="{1D5534BC-26BB-4E02-A0AC-073C1BB37A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7667" y="2466969"/>
            <a:ext cx="919070" cy="919070"/>
          </a:xfrm>
          <a:prstGeom prst="rect">
            <a:avLst/>
          </a:prstGeom>
        </p:spPr>
      </p:pic>
      <p:sp>
        <p:nvSpPr>
          <p:cNvPr id="60" name="말풍선: 타원형 59">
            <a:extLst>
              <a:ext uri="{FF2B5EF4-FFF2-40B4-BE49-F238E27FC236}">
                <a16:creationId xmlns:a16="http://schemas.microsoft.com/office/drawing/2014/main" id="{A9ADF837-4E8C-4A7B-AA06-DD23B634238C}"/>
              </a:ext>
            </a:extLst>
          </p:cNvPr>
          <p:cNvSpPr/>
          <p:nvPr/>
        </p:nvSpPr>
        <p:spPr>
          <a:xfrm>
            <a:off x="5419366" y="4168524"/>
            <a:ext cx="844029" cy="476166"/>
          </a:xfrm>
          <a:prstGeom prst="wedgeEllipseCallout">
            <a:avLst>
              <a:gd name="adj1" fmla="val -51662"/>
              <a:gd name="adj2" fmla="val 4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pic>
        <p:nvPicPr>
          <p:cNvPr id="64" name="그림 63">
            <a:extLst>
              <a:ext uri="{FF2B5EF4-FFF2-40B4-BE49-F238E27FC236}">
                <a16:creationId xmlns:a16="http://schemas.microsoft.com/office/drawing/2014/main" id="{DBD4FFD6-ECC0-4EDA-B922-2A57169EB2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1361" y="2409691"/>
            <a:ext cx="469873" cy="469873"/>
          </a:xfrm>
          <a:prstGeom prst="rect">
            <a:avLst/>
          </a:prstGeom>
        </p:spPr>
      </p:pic>
      <p:sp>
        <p:nvSpPr>
          <p:cNvPr id="59" name="TextBox 58">
            <a:extLst>
              <a:ext uri="{FF2B5EF4-FFF2-40B4-BE49-F238E27FC236}">
                <a16:creationId xmlns:a16="http://schemas.microsoft.com/office/drawing/2014/main" id="{62370C0D-4889-4A03-A8B5-80B92B22D005}"/>
              </a:ext>
            </a:extLst>
          </p:cNvPr>
          <p:cNvSpPr txBox="1"/>
          <p:nvPr/>
        </p:nvSpPr>
        <p:spPr>
          <a:xfrm>
            <a:off x="3554693" y="5703618"/>
            <a:ext cx="842544" cy="369332"/>
          </a:xfrm>
          <a:prstGeom prst="rect">
            <a:avLst/>
          </a:prstGeom>
          <a:noFill/>
        </p:spPr>
        <p:txBody>
          <a:bodyPr wrap="square" rtlCol="0">
            <a:spAutoFit/>
          </a:bodyPr>
          <a:lstStyle/>
          <a:p>
            <a:r>
              <a:rPr lang="en-US" altLang="ko-KR" dirty="0"/>
              <a:t>Alice</a:t>
            </a:r>
            <a:endParaRPr lang="ko-KR" altLang="en-US" dirty="0"/>
          </a:p>
        </p:txBody>
      </p:sp>
      <p:sp>
        <p:nvSpPr>
          <p:cNvPr id="61" name="TextBox 60">
            <a:extLst>
              <a:ext uri="{FF2B5EF4-FFF2-40B4-BE49-F238E27FC236}">
                <a16:creationId xmlns:a16="http://schemas.microsoft.com/office/drawing/2014/main" id="{62370C0D-4889-4A03-A8B5-80B92B22D005}"/>
              </a:ext>
            </a:extLst>
          </p:cNvPr>
          <p:cNvSpPr txBox="1"/>
          <p:nvPr/>
        </p:nvSpPr>
        <p:spPr>
          <a:xfrm>
            <a:off x="4860793" y="5720257"/>
            <a:ext cx="842544" cy="369332"/>
          </a:xfrm>
          <a:prstGeom prst="rect">
            <a:avLst/>
          </a:prstGeom>
          <a:noFill/>
        </p:spPr>
        <p:txBody>
          <a:bodyPr wrap="square" rtlCol="0">
            <a:spAutoFit/>
          </a:bodyPr>
          <a:lstStyle/>
          <a:p>
            <a:r>
              <a:rPr lang="en-US" altLang="ko-KR" dirty="0"/>
              <a:t>Bob</a:t>
            </a:r>
            <a:endParaRPr lang="ko-KR" altLang="en-US" dirty="0"/>
          </a:p>
        </p:txBody>
      </p:sp>
      <p:sp>
        <p:nvSpPr>
          <p:cNvPr id="65" name="TextBox 64">
            <a:extLst>
              <a:ext uri="{FF2B5EF4-FFF2-40B4-BE49-F238E27FC236}">
                <a16:creationId xmlns:a16="http://schemas.microsoft.com/office/drawing/2014/main" id="{62370C0D-4889-4A03-A8B5-80B92B22D005}"/>
              </a:ext>
            </a:extLst>
          </p:cNvPr>
          <p:cNvSpPr txBox="1"/>
          <p:nvPr/>
        </p:nvSpPr>
        <p:spPr>
          <a:xfrm>
            <a:off x="6104684" y="5706522"/>
            <a:ext cx="842544" cy="369332"/>
          </a:xfrm>
          <a:prstGeom prst="rect">
            <a:avLst/>
          </a:prstGeom>
          <a:noFill/>
        </p:spPr>
        <p:txBody>
          <a:bodyPr wrap="square" rtlCol="0">
            <a:spAutoFit/>
          </a:bodyPr>
          <a:lstStyle/>
          <a:p>
            <a:r>
              <a:rPr lang="en-US" altLang="ko-KR" dirty="0"/>
              <a:t>Carol</a:t>
            </a:r>
            <a:endParaRPr lang="ko-KR" altLang="en-US" dirty="0"/>
          </a:p>
        </p:txBody>
      </p:sp>
      <p:sp>
        <p:nvSpPr>
          <p:cNvPr id="66" name="TextBox 65">
            <a:extLst>
              <a:ext uri="{FF2B5EF4-FFF2-40B4-BE49-F238E27FC236}">
                <a16:creationId xmlns:a16="http://schemas.microsoft.com/office/drawing/2014/main" id="{62370C0D-4889-4A03-A8B5-80B92B22D005}"/>
              </a:ext>
            </a:extLst>
          </p:cNvPr>
          <p:cNvSpPr txBox="1"/>
          <p:nvPr/>
        </p:nvSpPr>
        <p:spPr>
          <a:xfrm>
            <a:off x="7470957" y="5709081"/>
            <a:ext cx="842544" cy="369332"/>
          </a:xfrm>
          <a:prstGeom prst="rect">
            <a:avLst/>
          </a:prstGeom>
          <a:noFill/>
        </p:spPr>
        <p:txBody>
          <a:bodyPr wrap="square" rtlCol="0">
            <a:spAutoFit/>
          </a:bodyPr>
          <a:lstStyle/>
          <a:p>
            <a:r>
              <a:rPr lang="en-US" altLang="ko-KR" dirty="0"/>
              <a:t>Peter</a:t>
            </a:r>
            <a:endParaRPr lang="ko-KR" altLang="en-US" dirty="0"/>
          </a:p>
        </p:txBody>
      </p:sp>
      <p:sp>
        <p:nvSpPr>
          <p:cNvPr id="67" name="TextBox 66">
            <a:extLst>
              <a:ext uri="{FF2B5EF4-FFF2-40B4-BE49-F238E27FC236}">
                <a16:creationId xmlns:a16="http://schemas.microsoft.com/office/drawing/2014/main" id="{429F7C58-AFD4-4F1A-B08C-0935CB492FD7}"/>
              </a:ext>
            </a:extLst>
          </p:cNvPr>
          <p:cNvSpPr txBox="1"/>
          <p:nvPr/>
        </p:nvSpPr>
        <p:spPr>
          <a:xfrm>
            <a:off x="1260884" y="1950698"/>
            <a:ext cx="1143723" cy="369332"/>
          </a:xfrm>
          <a:prstGeom prst="rect">
            <a:avLst/>
          </a:prstGeom>
          <a:noFill/>
        </p:spPr>
        <p:txBody>
          <a:bodyPr wrap="square" rtlCol="0">
            <a:spAutoFit/>
          </a:bodyPr>
          <a:lstStyle/>
          <a:p>
            <a:r>
              <a:rPr lang="en-US" altLang="ko-KR" dirty="0"/>
              <a:t>Alice’s </a:t>
            </a:r>
            <a:r>
              <a:rPr lang="en-US" altLang="ko-KR" dirty="0" err="1"/>
              <a:t>qs</a:t>
            </a:r>
            <a:endParaRPr lang="ko-KR" altLang="en-US" dirty="0"/>
          </a:p>
        </p:txBody>
      </p:sp>
      <p:sp>
        <p:nvSpPr>
          <p:cNvPr id="68" name="TextBox 67">
            <a:extLst>
              <a:ext uri="{FF2B5EF4-FFF2-40B4-BE49-F238E27FC236}">
                <a16:creationId xmlns:a16="http://schemas.microsoft.com/office/drawing/2014/main" id="{1D38D519-5028-4DC7-9E66-9D81D3666BC0}"/>
              </a:ext>
            </a:extLst>
          </p:cNvPr>
          <p:cNvSpPr txBox="1"/>
          <p:nvPr/>
        </p:nvSpPr>
        <p:spPr>
          <a:xfrm>
            <a:off x="2567489" y="1951235"/>
            <a:ext cx="1211938" cy="369332"/>
          </a:xfrm>
          <a:prstGeom prst="rect">
            <a:avLst/>
          </a:prstGeom>
          <a:noFill/>
        </p:spPr>
        <p:txBody>
          <a:bodyPr wrap="square" rtlCol="0">
            <a:spAutoFit/>
          </a:bodyPr>
          <a:lstStyle/>
          <a:p>
            <a:r>
              <a:rPr lang="en-US" altLang="ko-KR" dirty="0"/>
              <a:t>Bob’s </a:t>
            </a:r>
            <a:r>
              <a:rPr lang="en-US" altLang="ko-KR" dirty="0" err="1"/>
              <a:t>qs</a:t>
            </a:r>
            <a:endParaRPr lang="ko-KR" altLang="en-US" dirty="0"/>
          </a:p>
        </p:txBody>
      </p:sp>
      <p:sp>
        <p:nvSpPr>
          <p:cNvPr id="69" name="TextBox 68">
            <a:extLst>
              <a:ext uri="{FF2B5EF4-FFF2-40B4-BE49-F238E27FC236}">
                <a16:creationId xmlns:a16="http://schemas.microsoft.com/office/drawing/2014/main" id="{A9365FFF-A848-403E-8F6D-66D021703231}"/>
              </a:ext>
            </a:extLst>
          </p:cNvPr>
          <p:cNvSpPr txBox="1"/>
          <p:nvPr/>
        </p:nvSpPr>
        <p:spPr>
          <a:xfrm>
            <a:off x="3708022" y="1969600"/>
            <a:ext cx="1251203" cy="369332"/>
          </a:xfrm>
          <a:prstGeom prst="rect">
            <a:avLst/>
          </a:prstGeom>
          <a:noFill/>
        </p:spPr>
        <p:txBody>
          <a:bodyPr wrap="square" rtlCol="0">
            <a:spAutoFit/>
          </a:bodyPr>
          <a:lstStyle/>
          <a:p>
            <a:r>
              <a:rPr lang="en-US" altLang="ko-KR" dirty="0"/>
              <a:t>Carol’s </a:t>
            </a:r>
            <a:r>
              <a:rPr lang="en-US" altLang="ko-KR" dirty="0" err="1"/>
              <a:t>qs</a:t>
            </a:r>
            <a:endParaRPr lang="ko-KR" altLang="en-US" dirty="0"/>
          </a:p>
        </p:txBody>
      </p:sp>
      <p:sp>
        <p:nvSpPr>
          <p:cNvPr id="70" name="TextBox 69">
            <a:extLst>
              <a:ext uri="{FF2B5EF4-FFF2-40B4-BE49-F238E27FC236}">
                <a16:creationId xmlns:a16="http://schemas.microsoft.com/office/drawing/2014/main" id="{66F22327-8178-4F56-BC6D-834E13D06DFD}"/>
              </a:ext>
            </a:extLst>
          </p:cNvPr>
          <p:cNvSpPr txBox="1"/>
          <p:nvPr/>
        </p:nvSpPr>
        <p:spPr>
          <a:xfrm>
            <a:off x="4945481" y="1961993"/>
            <a:ext cx="1295153" cy="369332"/>
          </a:xfrm>
          <a:prstGeom prst="rect">
            <a:avLst/>
          </a:prstGeom>
          <a:noFill/>
        </p:spPr>
        <p:txBody>
          <a:bodyPr wrap="square" rtlCol="0">
            <a:spAutoFit/>
          </a:bodyPr>
          <a:lstStyle/>
          <a:p>
            <a:r>
              <a:rPr lang="en-US" altLang="ko-KR" dirty="0"/>
              <a:t>Peter’s </a:t>
            </a:r>
            <a:r>
              <a:rPr lang="en-US" altLang="ko-KR" dirty="0" err="1"/>
              <a:t>qs</a:t>
            </a:r>
            <a:r>
              <a:rPr lang="en-US" altLang="ko-KR" dirty="0"/>
              <a:t> </a:t>
            </a:r>
            <a:endParaRPr lang="ko-KR" altLang="en-US" dirty="0"/>
          </a:p>
        </p:txBody>
      </p:sp>
    </p:spTree>
    <p:extLst>
      <p:ext uri="{BB962C8B-B14F-4D97-AF65-F5344CB8AC3E}">
        <p14:creationId xmlns:p14="http://schemas.microsoft.com/office/powerpoint/2010/main" val="693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p:txBody>
              <a:bodyPr>
                <a:normAutofit/>
              </a:bodyPr>
              <a:lstStyle/>
              <a:p>
                <a14:m>
                  <m:oMath xmlns:m="http://schemas.openxmlformats.org/officeDocument/2006/math">
                    <m:r>
                      <a:rPr lang="en-US" altLang="ko-KR" b="1" i="1" smtClean="0">
                        <a:latin typeface="Cambria Math" panose="02040503050406030204" pitchFamily="18" charset="0"/>
                      </a:rPr>
                      <m:t>(</m:t>
                    </m:r>
                    <m:r>
                      <a:rPr lang="en-US" altLang="ko-KR" b="1" i="1" smtClean="0">
                        <a:latin typeface="Cambria Math" panose="02040503050406030204" pitchFamily="18" charset="0"/>
                      </a:rPr>
                      <m:t>𝒇</m:t>
                    </m:r>
                    <m:r>
                      <a:rPr lang="en-US" altLang="ko-KR" b="1" i="1" smtClean="0">
                        <a:latin typeface="Cambria Math" panose="02040503050406030204" pitchFamily="18" charset="0"/>
                      </a:rPr>
                      <m:t>, </m:t>
                    </m:r>
                    <m:r>
                      <a:rPr lang="en-US" altLang="ko-KR" b="1" i="1" smtClean="0">
                        <a:latin typeface="Cambria Math" panose="02040503050406030204" pitchFamily="18" charset="0"/>
                      </a:rPr>
                      <m:t>𝒙</m:t>
                    </m:r>
                    <m:r>
                      <a:rPr lang="en-US" altLang="ko-KR" b="1" i="1" smtClean="0">
                        <a:latin typeface="Cambria Math" panose="02040503050406030204" pitchFamily="18" charset="0"/>
                      </a:rPr>
                      <m:t>)</m:t>
                    </m:r>
                  </m:oMath>
                </a14:m>
                <a:r>
                  <a:rPr lang="en-US" altLang="ko-KR" dirty="0"/>
                  <a:t>-FT (Fault Tolerant) System</a:t>
                </a:r>
                <a:endParaRPr lang="ko-KR" altLang="en-US" dirty="0"/>
              </a:p>
            </p:txBody>
          </p:sp>
        </mc:Choice>
        <mc:Fallback xmlns="">
          <p:sp>
            <p:nvSpPr>
              <p:cNvPr id="2" name="제목 1"/>
              <p:cNvSpPr>
                <a:spLocks noGrp="1" noRot="1" noChangeAspect="1" noMove="1" noResize="1" noEditPoints="1" noAdjustHandles="1" noChangeArrowheads="1" noChangeShapeType="1" noTextEdit="1"/>
              </p:cNvSpPr>
              <p:nvPr>
                <p:ph type="title"/>
              </p:nvPr>
            </p:nvSpPr>
            <p:spPr>
              <a:blipFill>
                <a:blip r:embed="rId3"/>
                <a:stretch>
                  <a:fillRect b="-1267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a:t>If less than </a:t>
                </a:r>
                <a14:m>
                  <m:oMath xmlns:m="http://schemas.openxmlformats.org/officeDocument/2006/math">
                    <m:r>
                      <a:rPr lang="en-US" altLang="ko-KR" sz="2400" b="1" i="1">
                        <a:latin typeface="Cambria Math" panose="02040503050406030204" pitchFamily="18" charset="0"/>
                      </a:rPr>
                      <m:t>𝒇</m:t>
                    </m:r>
                  </m:oMath>
                </a14:m>
                <a:r>
                  <a:rPr lang="en-US" altLang="ko-KR" sz="2400" dirty="0"/>
                  <a:t> nodes are byzantine, where account for </a:t>
                </a:r>
                <a14:m>
                  <m:oMath xmlns:m="http://schemas.openxmlformats.org/officeDocument/2006/math">
                    <m:r>
                      <a:rPr lang="en-US" altLang="ko-KR" sz="2400" b="1" i="1">
                        <a:latin typeface="Cambria Math" panose="02040503050406030204" pitchFamily="18" charset="0"/>
                      </a:rPr>
                      <m:t>𝒙</m:t>
                    </m:r>
                    <m:r>
                      <a:rPr lang="en-US" altLang="ko-KR" sz="2400" b="1" i="1">
                        <a:latin typeface="Cambria Math" panose="02040503050406030204" pitchFamily="18" charset="0"/>
                      </a:rPr>
                      <m:t> %</m:t>
                    </m:r>
                  </m:oMath>
                </a14:m>
                <a:r>
                  <a:rPr lang="en-US" altLang="ko-KR" sz="2400" dirty="0"/>
                  <a:t> of the total active validators, all nodes eventually can agree on the same value.</a:t>
                </a:r>
                <a:endParaRPr lang="en-US" altLang="ko-KR" sz="1800" dirty="0"/>
              </a:p>
              <a:p>
                <a:pPr marL="0" indent="0">
                  <a:buNone/>
                </a:pPr>
                <a:r>
                  <a:rPr lang="en-US" altLang="ko-KR" sz="1800" dirty="0"/>
                  <a:t> </a:t>
                </a:r>
                <a:endParaRPr lang="en-US" altLang="ko-KR"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4"/>
                <a:stretch>
                  <a:fillRect l="-722" t="-941"/>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BEDD84E-25D4-4983-8AA1-2863C96F08D9}" type="slidenum">
              <a:rPr lang="ko-KR" altLang="en-US" smtClean="0"/>
              <a:pPr/>
              <a:t>24</a:t>
            </a:fld>
            <a:endParaRPr lang="ko-KR" altLang="en-US" dirty="0"/>
          </a:p>
        </p:txBody>
      </p:sp>
    </p:spTree>
    <p:extLst>
      <p:ext uri="{BB962C8B-B14F-4D97-AF65-F5344CB8AC3E}">
        <p14:creationId xmlns:p14="http://schemas.microsoft.com/office/powerpoint/2010/main" val="35580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Blockchain</a:t>
            </a:r>
            <a:endParaRPr lang="ko-KR" altLang="en-US" dirty="0"/>
          </a:p>
        </p:txBody>
      </p:sp>
      <p:sp>
        <p:nvSpPr>
          <p:cNvPr id="3" name="내용 개체 틀 2"/>
          <p:cNvSpPr>
            <a:spLocks noGrp="1"/>
          </p:cNvSpPr>
          <p:nvPr>
            <p:ph idx="1"/>
          </p:nvPr>
        </p:nvSpPr>
        <p:spPr/>
        <p:txBody>
          <a:bodyPr/>
          <a:lstStyle/>
          <a:p>
            <a:r>
              <a:rPr lang="en-US" altLang="ko-KR" sz="2400" dirty="0"/>
              <a:t>Distributed public ledger where </a:t>
            </a:r>
            <a:r>
              <a:rPr lang="en-US" altLang="ko-KR" sz="2400" b="1" dirty="0"/>
              <a:t>anyone can record transparently</a:t>
            </a:r>
            <a:r>
              <a:rPr lang="en-US" altLang="ko-KR" sz="2400" dirty="0"/>
              <a:t>, </a:t>
            </a:r>
            <a:r>
              <a:rPr lang="en-US" altLang="ko-KR" sz="2400" b="1" dirty="0"/>
              <a:t>anyone can read</a:t>
            </a:r>
            <a:r>
              <a:rPr lang="en-US" altLang="ko-KR" sz="2400" dirty="0"/>
              <a:t>, and </a:t>
            </a:r>
            <a:r>
              <a:rPr lang="en-US" altLang="ko-KR" sz="2400" b="1" dirty="0"/>
              <a:t>no one can arbitrarily change </a:t>
            </a:r>
            <a:r>
              <a:rPr lang="en-US" altLang="ko-KR" sz="2400" dirty="0"/>
              <a:t>the existing records.</a:t>
            </a:r>
          </a:p>
          <a:p>
            <a:endParaRPr lang="en-US" altLang="ko-KR" dirty="0"/>
          </a:p>
          <a:p>
            <a:endParaRPr lang="en-US" altLang="ko-KR" dirty="0"/>
          </a:p>
          <a:p>
            <a:pPr>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a:t>
            </a:fld>
            <a:endParaRPr lang="ko-KR" altLang="en-US" dirty="0"/>
          </a:p>
        </p:txBody>
      </p:sp>
      <p:sp>
        <p:nvSpPr>
          <p:cNvPr id="8" name="직사각형 7">
            <a:extLst>
              <a:ext uri="{FF2B5EF4-FFF2-40B4-BE49-F238E27FC236}">
                <a16:creationId xmlns:a16="http://schemas.microsoft.com/office/drawing/2014/main" id="{1BAF1FEA-FC3D-4591-AB89-46C25CEE4857}"/>
              </a:ext>
            </a:extLst>
          </p:cNvPr>
          <p:cNvSpPr/>
          <p:nvPr/>
        </p:nvSpPr>
        <p:spPr>
          <a:xfrm>
            <a:off x="7446939" y="5765975"/>
            <a:ext cx="266429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3" name="그림 22">
            <a:extLst>
              <a:ext uri="{FF2B5EF4-FFF2-40B4-BE49-F238E27FC236}">
                <a16:creationId xmlns:a16="http://schemas.microsoft.com/office/drawing/2014/main" id="{0C7B22C3-91AC-4A37-B23F-077C0091C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954" y="2997825"/>
            <a:ext cx="927547" cy="927547"/>
          </a:xfrm>
          <a:prstGeom prst="rect">
            <a:avLst/>
          </a:prstGeom>
        </p:spPr>
      </p:pic>
      <p:pic>
        <p:nvPicPr>
          <p:cNvPr id="24" name="그림 23">
            <a:extLst>
              <a:ext uri="{FF2B5EF4-FFF2-40B4-BE49-F238E27FC236}">
                <a16:creationId xmlns:a16="http://schemas.microsoft.com/office/drawing/2014/main" id="{5317F23D-0E5F-40DB-968E-F3CB9076E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454" y="3013269"/>
            <a:ext cx="927547" cy="927547"/>
          </a:xfrm>
          <a:prstGeom prst="rect">
            <a:avLst/>
          </a:prstGeom>
        </p:spPr>
      </p:pic>
      <p:pic>
        <p:nvPicPr>
          <p:cNvPr id="25" name="그림 24">
            <a:extLst>
              <a:ext uri="{FF2B5EF4-FFF2-40B4-BE49-F238E27FC236}">
                <a16:creationId xmlns:a16="http://schemas.microsoft.com/office/drawing/2014/main" id="{B952F42A-7B12-4BA9-9A07-49A6D44B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276" y="3022617"/>
            <a:ext cx="927547" cy="927547"/>
          </a:xfrm>
          <a:prstGeom prst="rect">
            <a:avLst/>
          </a:prstGeom>
        </p:spPr>
      </p:pic>
      <p:pic>
        <p:nvPicPr>
          <p:cNvPr id="27" name="그림 26">
            <a:extLst>
              <a:ext uri="{FF2B5EF4-FFF2-40B4-BE49-F238E27FC236}">
                <a16:creationId xmlns:a16="http://schemas.microsoft.com/office/drawing/2014/main" id="{0E939018-7719-48AF-965F-08623EC332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429"/>
          <a:stretch/>
        </p:blipFill>
        <p:spPr>
          <a:xfrm rot="2695879">
            <a:off x="3810919" y="3224472"/>
            <a:ext cx="569052" cy="520550"/>
          </a:xfrm>
          <a:prstGeom prst="rect">
            <a:avLst/>
          </a:prstGeom>
        </p:spPr>
      </p:pic>
      <p:pic>
        <p:nvPicPr>
          <p:cNvPr id="29" name="그림 28">
            <a:extLst>
              <a:ext uri="{FF2B5EF4-FFF2-40B4-BE49-F238E27FC236}">
                <a16:creationId xmlns:a16="http://schemas.microsoft.com/office/drawing/2014/main" id="{7CBF7A27-931F-434B-8732-7A7B438B3F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429"/>
          <a:stretch/>
        </p:blipFill>
        <p:spPr>
          <a:xfrm rot="2695879">
            <a:off x="5454062" y="3250513"/>
            <a:ext cx="569052" cy="520550"/>
          </a:xfrm>
          <a:prstGeom prst="rect">
            <a:avLst/>
          </a:prstGeom>
        </p:spPr>
      </p:pic>
      <p:pic>
        <p:nvPicPr>
          <p:cNvPr id="30" name="그림 29">
            <a:extLst>
              <a:ext uri="{FF2B5EF4-FFF2-40B4-BE49-F238E27FC236}">
                <a16:creationId xmlns:a16="http://schemas.microsoft.com/office/drawing/2014/main" id="{A37CB35D-FBBC-4E41-9E95-80E1E87A0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652" y="4053107"/>
            <a:ext cx="927547" cy="927547"/>
          </a:xfrm>
          <a:prstGeom prst="rect">
            <a:avLst/>
          </a:prstGeom>
        </p:spPr>
      </p:pic>
      <p:sp>
        <p:nvSpPr>
          <p:cNvPr id="31" name="TextBox 30">
            <a:extLst>
              <a:ext uri="{FF2B5EF4-FFF2-40B4-BE49-F238E27FC236}">
                <a16:creationId xmlns:a16="http://schemas.microsoft.com/office/drawing/2014/main" id="{F8531683-541A-4BB2-829C-8F1F10E6A90D}"/>
              </a:ext>
            </a:extLst>
          </p:cNvPr>
          <p:cNvSpPr txBox="1"/>
          <p:nvPr/>
        </p:nvSpPr>
        <p:spPr>
          <a:xfrm>
            <a:off x="7921978" y="4945709"/>
            <a:ext cx="1584176" cy="369332"/>
          </a:xfrm>
          <a:prstGeom prst="rect">
            <a:avLst/>
          </a:prstGeom>
          <a:noFill/>
        </p:spPr>
        <p:txBody>
          <a:bodyPr wrap="square" rtlCol="0">
            <a:spAutoFit/>
          </a:bodyPr>
          <a:lstStyle/>
          <a:p>
            <a:r>
              <a:rPr lang="en-US" altLang="ko-KR" dirty="0"/>
              <a:t>new block</a:t>
            </a:r>
            <a:endParaRPr lang="ko-KR" altLang="en-US" dirty="0"/>
          </a:p>
        </p:txBody>
      </p:sp>
      <p:cxnSp>
        <p:nvCxnSpPr>
          <p:cNvPr id="33" name="연결선: 구부러짐 32">
            <a:extLst>
              <a:ext uri="{FF2B5EF4-FFF2-40B4-BE49-F238E27FC236}">
                <a16:creationId xmlns:a16="http://schemas.microsoft.com/office/drawing/2014/main" id="{4879B557-08A5-45A4-87A2-2A8A70D8E716}"/>
              </a:ext>
            </a:extLst>
          </p:cNvPr>
          <p:cNvCxnSpPr>
            <a:cxnSpLocks/>
          </p:cNvCxnSpPr>
          <p:nvPr/>
        </p:nvCxnSpPr>
        <p:spPr>
          <a:xfrm rot="16200000" flipV="1">
            <a:off x="7564723" y="3100279"/>
            <a:ext cx="504056" cy="133214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p:txBody>
              <a:bodyPr>
                <a:normAutofit/>
              </a:bodyPr>
              <a:lstStyle/>
              <a:p>
                <a14:m>
                  <m:oMath xmlns:m="http://schemas.openxmlformats.org/officeDocument/2006/math">
                    <m:r>
                      <a:rPr lang="en-US" altLang="ko-KR" b="1" i="1" smtClean="0">
                        <a:latin typeface="Cambria Math" panose="02040503050406030204" pitchFamily="18" charset="0"/>
                      </a:rPr>
                      <m:t>(</m:t>
                    </m:r>
                    <m:r>
                      <a:rPr lang="en-US" altLang="ko-KR" b="1" i="1" smtClean="0">
                        <a:latin typeface="Cambria Math" panose="02040503050406030204" pitchFamily="18" charset="0"/>
                      </a:rPr>
                      <m:t>𝒇</m:t>
                    </m:r>
                    <m:r>
                      <a:rPr lang="en-US" altLang="ko-KR" b="1" i="1" smtClean="0">
                        <a:latin typeface="Cambria Math" panose="02040503050406030204" pitchFamily="18" charset="0"/>
                      </a:rPr>
                      <m:t>, </m:t>
                    </m:r>
                    <m:r>
                      <a:rPr lang="en-US" altLang="ko-KR" b="1" i="1" smtClean="0">
                        <a:latin typeface="Cambria Math" panose="02040503050406030204" pitchFamily="18" charset="0"/>
                      </a:rPr>
                      <m:t>𝒙</m:t>
                    </m:r>
                    <m:r>
                      <a:rPr lang="en-US" altLang="ko-KR" b="1" i="1" smtClean="0">
                        <a:latin typeface="Cambria Math" panose="02040503050406030204" pitchFamily="18" charset="0"/>
                      </a:rPr>
                      <m:t>)</m:t>
                    </m:r>
                  </m:oMath>
                </a14:m>
                <a:r>
                  <a:rPr lang="en-US" altLang="ko-KR" dirty="0"/>
                  <a:t>-FT (Fault Tolerant) System</a:t>
                </a:r>
                <a:endParaRPr lang="ko-KR" altLang="en-US" dirty="0"/>
              </a:p>
            </p:txBody>
          </p:sp>
        </mc:Choice>
        <mc:Fallback xmlns="">
          <p:sp>
            <p:nvSpPr>
              <p:cNvPr id="2" name="제목 1"/>
              <p:cNvSpPr>
                <a:spLocks noGrp="1" noRot="1" noChangeAspect="1" noMove="1" noResize="1" noEditPoints="1" noAdjustHandles="1" noChangeArrowheads="1" noChangeShapeType="1" noTextEdit="1"/>
              </p:cNvSpPr>
              <p:nvPr>
                <p:ph type="title"/>
              </p:nvPr>
            </p:nvSpPr>
            <p:spPr>
              <a:blipFill>
                <a:blip r:embed="rId3"/>
                <a:stretch>
                  <a:fillRect b="-1267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a:t>If less than </a:t>
                </a:r>
                <a14:m>
                  <m:oMath xmlns:m="http://schemas.openxmlformats.org/officeDocument/2006/math">
                    <m:r>
                      <a:rPr lang="en-US" altLang="ko-KR" sz="2400" b="1" i="1">
                        <a:latin typeface="Cambria Math" panose="02040503050406030204" pitchFamily="18" charset="0"/>
                      </a:rPr>
                      <m:t>𝒇</m:t>
                    </m:r>
                  </m:oMath>
                </a14:m>
                <a:r>
                  <a:rPr lang="en-US" altLang="ko-KR" sz="2400" dirty="0"/>
                  <a:t> nodes are byzantine, where account for </a:t>
                </a:r>
                <a14:m>
                  <m:oMath xmlns:m="http://schemas.openxmlformats.org/officeDocument/2006/math">
                    <m:r>
                      <a:rPr lang="en-US" altLang="ko-KR" sz="2400" b="1" i="1">
                        <a:latin typeface="Cambria Math" panose="02040503050406030204" pitchFamily="18" charset="0"/>
                      </a:rPr>
                      <m:t>𝒙</m:t>
                    </m:r>
                    <m:r>
                      <a:rPr lang="en-US" altLang="ko-KR" sz="2400" b="1" i="1">
                        <a:latin typeface="Cambria Math" panose="02040503050406030204" pitchFamily="18" charset="0"/>
                      </a:rPr>
                      <m:t> %</m:t>
                    </m:r>
                  </m:oMath>
                </a14:m>
                <a:r>
                  <a:rPr lang="en-US" altLang="ko-KR" sz="2400" dirty="0"/>
                  <a:t> of the total active validators, all nodes eventually can agree on the same value.</a:t>
                </a:r>
              </a:p>
              <a:p>
                <a:endParaRPr lang="en-US" altLang="ko-KR" sz="2400" dirty="0"/>
              </a:p>
              <a:p>
                <a:r>
                  <a:rPr lang="en-US" altLang="ko-KR" sz="2400" dirty="0"/>
                  <a:t>FBA is </a:t>
                </a:r>
                <a:r>
                  <a:rPr lang="en-US" altLang="ko-KR" sz="2400" b="1" dirty="0"/>
                  <a:t>less than or equal to</a:t>
                </a:r>
                <a:r>
                  <a:rPr lang="en-US" altLang="ko-KR" sz="2400" dirty="0"/>
                  <a:t> PBFT (</a:t>
                </a:r>
                <a14:m>
                  <m:oMath xmlns:m="http://schemas.openxmlformats.org/officeDocument/2006/math">
                    <m:r>
                      <a:rPr lang="en-US" altLang="ko-KR" sz="2400" b="1" i="1">
                        <a:latin typeface="Cambria Math" panose="02040503050406030204" pitchFamily="18" charset="0"/>
                      </a:rPr>
                      <m:t>𝒙</m:t>
                    </m:r>
                    <m:r>
                      <a:rPr lang="en-US" altLang="ko-KR" sz="2400" i="1">
                        <a:latin typeface="Cambria Math" panose="02040503050406030204" pitchFamily="18" charset="0"/>
                        <a:ea typeface="Cambria Math" panose="02040503050406030204" pitchFamily="18" charset="0"/>
                      </a:rPr>
                      <m:t>=</m:t>
                    </m:r>
                    <m:f>
                      <m:fPr>
                        <m:ctrlPr>
                          <a:rPr lang="en-US" altLang="ko-KR" sz="2400" i="1">
                            <a:latin typeface="Cambria Math" panose="02040503050406030204" pitchFamily="18" charset="0"/>
                          </a:rPr>
                        </m:ctrlPr>
                      </m:fPr>
                      <m:num>
                        <m:r>
                          <a:rPr lang="en-US" altLang="ko-KR" sz="2400" i="1">
                            <a:latin typeface="Cambria Math" panose="02040503050406030204" pitchFamily="18" charset="0"/>
                          </a:rPr>
                          <m:t>100</m:t>
                        </m:r>
                      </m:num>
                      <m:den>
                        <m:r>
                          <a:rPr lang="en-US" altLang="ko-KR" sz="2400" i="1">
                            <a:latin typeface="Cambria Math" panose="02040503050406030204" pitchFamily="18" charset="0"/>
                          </a:rPr>
                          <m:t>3</m:t>
                        </m:r>
                      </m:den>
                    </m:f>
                  </m:oMath>
                </a14:m>
                <a:r>
                  <a:rPr lang="en-US" altLang="ko-KR" sz="2400" dirty="0"/>
                  <a:t>) in terms of </a:t>
                </a:r>
                <a14:m>
                  <m:oMath xmlns:m="http://schemas.openxmlformats.org/officeDocument/2006/math">
                    <m:r>
                      <a:rPr lang="en-US" altLang="ko-KR" sz="2400" b="1" i="1">
                        <a:latin typeface="Cambria Math" panose="02040503050406030204" pitchFamily="18" charset="0"/>
                      </a:rPr>
                      <m:t>𝒙</m:t>
                    </m:r>
                  </m:oMath>
                </a14:m>
                <a:r>
                  <a:rPr lang="en-US" altLang="ko-KR" sz="2400" dirty="0"/>
                  <a:t> value.</a:t>
                </a:r>
              </a:p>
              <a:p>
                <a:pPr marL="0" indent="0">
                  <a:buNone/>
                </a:pPr>
                <a:endParaRPr lang="en-US" altLang="ko-KR" sz="2400" dirty="0"/>
              </a:p>
              <a:p>
                <a:pPr marL="0" indent="0">
                  <a:buNone/>
                </a:pPr>
                <a:endParaRPr lang="en-US" altLang="ko-KR" sz="1800" dirty="0"/>
              </a:p>
              <a:p>
                <a:pPr marL="0" indent="0">
                  <a:buNone/>
                </a:pPr>
                <a:r>
                  <a:rPr lang="en-US" altLang="ko-KR" sz="1800" dirty="0"/>
                  <a:t> </a:t>
                </a:r>
                <a:endParaRPr lang="en-US" altLang="ko-KR"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a:blip r:embed="rId4"/>
                <a:stretch>
                  <a:fillRect l="-722" t="-941"/>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BEDD84E-25D4-4983-8AA1-2863C96F08D9}" type="slidenum">
              <a:rPr lang="ko-KR" altLang="en-US" smtClean="0"/>
              <a:pPr/>
              <a:t>25</a:t>
            </a:fld>
            <a:endParaRPr lang="ko-KR" altLang="en-US" dirty="0"/>
          </a:p>
        </p:txBody>
      </p:sp>
    </p:spTree>
    <p:extLst>
      <p:ext uri="{BB962C8B-B14F-4D97-AF65-F5344CB8AC3E}">
        <p14:creationId xmlns:p14="http://schemas.microsoft.com/office/powerpoint/2010/main" val="242699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p:txBody>
              <a:bodyPr>
                <a:normAutofit/>
              </a:bodyPr>
              <a:lstStyle/>
              <a:p>
                <a14:m>
                  <m:oMath xmlns:m="http://schemas.openxmlformats.org/officeDocument/2006/math">
                    <m:r>
                      <a:rPr lang="en-US" altLang="ko-KR" b="1" i="1" smtClean="0">
                        <a:latin typeface="Cambria Math" panose="02040503050406030204" pitchFamily="18" charset="0"/>
                      </a:rPr>
                      <m:t>(</m:t>
                    </m:r>
                    <m:r>
                      <a:rPr lang="en-US" altLang="ko-KR" b="1" i="1" smtClean="0">
                        <a:latin typeface="Cambria Math" panose="02040503050406030204" pitchFamily="18" charset="0"/>
                      </a:rPr>
                      <m:t>𝒇</m:t>
                    </m:r>
                    <m:r>
                      <a:rPr lang="en-US" altLang="ko-KR" b="1" i="1" smtClean="0">
                        <a:latin typeface="Cambria Math" panose="02040503050406030204" pitchFamily="18" charset="0"/>
                      </a:rPr>
                      <m:t>, </m:t>
                    </m:r>
                    <m:r>
                      <a:rPr lang="en-US" altLang="ko-KR" b="1" i="1" smtClean="0">
                        <a:latin typeface="Cambria Math" panose="02040503050406030204" pitchFamily="18" charset="0"/>
                      </a:rPr>
                      <m:t>𝒙</m:t>
                    </m:r>
                    <m:r>
                      <a:rPr lang="en-US" altLang="ko-KR" b="1" i="1" smtClean="0">
                        <a:latin typeface="Cambria Math" panose="02040503050406030204" pitchFamily="18" charset="0"/>
                      </a:rPr>
                      <m:t>)</m:t>
                    </m:r>
                  </m:oMath>
                </a14:m>
                <a:r>
                  <a:rPr lang="en-US" altLang="ko-KR" dirty="0"/>
                  <a:t>-FT (Fault Tolerant) System</a:t>
                </a:r>
                <a:endParaRPr lang="ko-KR" altLang="en-US" dirty="0"/>
              </a:p>
            </p:txBody>
          </p:sp>
        </mc:Choice>
        <mc:Fallback xmlns="">
          <p:sp>
            <p:nvSpPr>
              <p:cNvPr id="2" name="제목 1"/>
              <p:cNvSpPr>
                <a:spLocks noGrp="1" noRot="1" noChangeAspect="1" noMove="1" noResize="1" noEditPoints="1" noAdjustHandles="1" noChangeArrowheads="1" noChangeShapeType="1" noTextEdit="1"/>
              </p:cNvSpPr>
              <p:nvPr>
                <p:ph type="title"/>
              </p:nvPr>
            </p:nvSpPr>
            <p:spPr>
              <a:blipFill>
                <a:blip r:embed="rId3"/>
                <a:stretch>
                  <a:fillRect b="-1267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normAutofit/>
              </a:bodyPr>
              <a:lstStyle/>
              <a:p>
                <a:r>
                  <a:rPr lang="en-US" altLang="ko-KR" sz="2400" dirty="0"/>
                  <a:t>If less than </a:t>
                </a:r>
                <a14:m>
                  <m:oMath xmlns:m="http://schemas.openxmlformats.org/officeDocument/2006/math">
                    <m:r>
                      <a:rPr lang="en-US" altLang="ko-KR" sz="2400" b="1" i="1">
                        <a:latin typeface="Cambria Math" panose="02040503050406030204" pitchFamily="18" charset="0"/>
                      </a:rPr>
                      <m:t>𝒇</m:t>
                    </m:r>
                  </m:oMath>
                </a14:m>
                <a:r>
                  <a:rPr lang="en-US" altLang="ko-KR" sz="2400" dirty="0"/>
                  <a:t> nodes are byzantine, where account for </a:t>
                </a:r>
                <a14:m>
                  <m:oMath xmlns:m="http://schemas.openxmlformats.org/officeDocument/2006/math">
                    <m:r>
                      <a:rPr lang="en-US" altLang="ko-KR" sz="2400" b="1" i="1">
                        <a:latin typeface="Cambria Math" panose="02040503050406030204" pitchFamily="18" charset="0"/>
                      </a:rPr>
                      <m:t>𝒙</m:t>
                    </m:r>
                    <m:r>
                      <a:rPr lang="en-US" altLang="ko-KR" sz="2400" b="1" i="1">
                        <a:latin typeface="Cambria Math" panose="02040503050406030204" pitchFamily="18" charset="0"/>
                      </a:rPr>
                      <m:t> %</m:t>
                    </m:r>
                  </m:oMath>
                </a14:m>
                <a:r>
                  <a:rPr lang="en-US" altLang="ko-KR" sz="2400" dirty="0"/>
                  <a:t> of the total active validators, all nodes eventually can agree on the same value.</a:t>
                </a:r>
              </a:p>
              <a:p>
                <a:endParaRPr lang="en-US" altLang="ko-KR" sz="2400" dirty="0"/>
              </a:p>
              <a:p>
                <a:r>
                  <a:rPr lang="en-US" altLang="ko-KR" sz="2400" dirty="0"/>
                  <a:t>FBA is </a:t>
                </a:r>
                <a:r>
                  <a:rPr lang="en-US" altLang="ko-KR" sz="2400" b="1" dirty="0"/>
                  <a:t>less than or equal to</a:t>
                </a:r>
                <a:r>
                  <a:rPr lang="en-US" altLang="ko-KR" sz="2400" dirty="0"/>
                  <a:t> PBFT (</a:t>
                </a:r>
                <a14:m>
                  <m:oMath xmlns:m="http://schemas.openxmlformats.org/officeDocument/2006/math">
                    <m:r>
                      <a:rPr lang="en-US" altLang="ko-KR" sz="2400" b="1" i="1">
                        <a:latin typeface="Cambria Math" panose="02040503050406030204" pitchFamily="18" charset="0"/>
                      </a:rPr>
                      <m:t>𝒙</m:t>
                    </m:r>
                    <m:r>
                      <a:rPr lang="en-US" altLang="ko-KR" sz="2400" i="1">
                        <a:latin typeface="Cambria Math" panose="02040503050406030204" pitchFamily="18" charset="0"/>
                        <a:ea typeface="Cambria Math" panose="02040503050406030204" pitchFamily="18" charset="0"/>
                      </a:rPr>
                      <m:t>=</m:t>
                    </m:r>
                    <m:f>
                      <m:fPr>
                        <m:ctrlPr>
                          <a:rPr lang="en-US" altLang="ko-KR" sz="2400" i="1">
                            <a:latin typeface="Cambria Math" panose="02040503050406030204" pitchFamily="18" charset="0"/>
                          </a:rPr>
                        </m:ctrlPr>
                      </m:fPr>
                      <m:num>
                        <m:r>
                          <a:rPr lang="en-US" altLang="ko-KR" sz="2400" i="1">
                            <a:latin typeface="Cambria Math" panose="02040503050406030204" pitchFamily="18" charset="0"/>
                          </a:rPr>
                          <m:t>100</m:t>
                        </m:r>
                      </m:num>
                      <m:den>
                        <m:r>
                          <a:rPr lang="en-US" altLang="ko-KR" sz="2400" i="1">
                            <a:latin typeface="Cambria Math" panose="02040503050406030204" pitchFamily="18" charset="0"/>
                          </a:rPr>
                          <m:t>3</m:t>
                        </m:r>
                      </m:den>
                    </m:f>
                  </m:oMath>
                </a14:m>
                <a:r>
                  <a:rPr lang="en-US" altLang="ko-KR" sz="2400" dirty="0"/>
                  <a:t>) in terms of </a:t>
                </a:r>
                <a14:m>
                  <m:oMath xmlns:m="http://schemas.openxmlformats.org/officeDocument/2006/math">
                    <m:r>
                      <a:rPr lang="en-US" altLang="ko-KR" sz="2400" b="1" i="1">
                        <a:latin typeface="Cambria Math" panose="02040503050406030204" pitchFamily="18" charset="0"/>
                      </a:rPr>
                      <m:t>𝒙</m:t>
                    </m:r>
                  </m:oMath>
                </a14:m>
                <a:r>
                  <a:rPr lang="en-US" altLang="ko-KR" sz="2400" dirty="0"/>
                  <a:t> value</a:t>
                </a:r>
              </a:p>
              <a:p>
                <a:endParaRPr lang="en-US" altLang="ko-KR" sz="2400" dirty="0"/>
              </a:p>
              <a:p>
                <a14:m>
                  <m:oMath xmlns:m="http://schemas.openxmlformats.org/officeDocument/2006/math">
                    <m:r>
                      <a:rPr lang="en-US" altLang="ko-KR" sz="2400" b="1" i="1">
                        <a:latin typeface="Cambria Math" panose="02040503050406030204" pitchFamily="18" charset="0"/>
                      </a:rPr>
                      <m:t>𝒇</m:t>
                    </m:r>
                  </m:oMath>
                </a14:m>
                <a:r>
                  <a:rPr lang="en-US" altLang="ko-KR" sz="2400" dirty="0"/>
                  <a:t> and </a:t>
                </a:r>
                <a14:m>
                  <m:oMath xmlns:m="http://schemas.openxmlformats.org/officeDocument/2006/math">
                    <m:r>
                      <a:rPr lang="en-US" altLang="ko-KR" sz="2400" b="1" i="1">
                        <a:latin typeface="Cambria Math" panose="02040503050406030204" pitchFamily="18" charset="0"/>
                      </a:rPr>
                      <m:t>𝒙</m:t>
                    </m:r>
                  </m:oMath>
                </a14:m>
                <a:r>
                  <a:rPr lang="en-US" altLang="ko-KR" sz="2400" dirty="0"/>
                  <a:t> value in FBA can be changed depending on the structure of  </a:t>
                </a:r>
              </a:p>
              <a:p>
                <a:pPr marL="0" indent="0">
                  <a:buNone/>
                </a:pPr>
                <a:r>
                  <a:rPr lang="en-US" altLang="ko-KR" sz="2400" dirty="0"/>
                  <a:t>    the quorum slices</a:t>
                </a:r>
              </a:p>
              <a:p>
                <a:endParaRPr lang="en-US" altLang="ko-KR" sz="2400" dirty="0"/>
              </a:p>
              <a:p>
                <a:pPr marL="0" indent="0">
                  <a:buNone/>
                </a:pPr>
                <a:endParaRPr lang="en-US" altLang="ko-KR" sz="2400" dirty="0"/>
              </a:p>
              <a:p>
                <a:pPr marL="0" indent="0">
                  <a:buNone/>
                </a:pPr>
                <a:endParaRPr lang="en-US" altLang="ko-KR" sz="1800" dirty="0"/>
              </a:p>
              <a:p>
                <a:pPr marL="0" indent="0">
                  <a:buNone/>
                </a:pPr>
                <a:r>
                  <a:rPr lang="en-US" altLang="ko-KR" sz="1800" dirty="0"/>
                  <a:t> </a:t>
                </a:r>
                <a:endParaRPr lang="en-US" altLang="ko-KR"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a:blip r:embed="rId4"/>
                <a:stretch>
                  <a:fillRect l="-722" t="-941"/>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BEDD84E-25D4-4983-8AA1-2863C96F08D9}" type="slidenum">
              <a:rPr lang="ko-KR" altLang="en-US" smtClean="0"/>
              <a:pPr/>
              <a:t>26</a:t>
            </a:fld>
            <a:endParaRPr lang="ko-KR" altLang="en-US" dirty="0"/>
          </a:p>
        </p:txBody>
      </p:sp>
      <p:cxnSp>
        <p:nvCxnSpPr>
          <p:cNvPr id="5" name="직선 연결선 4">
            <a:extLst>
              <a:ext uri="{FF2B5EF4-FFF2-40B4-BE49-F238E27FC236}">
                <a16:creationId xmlns:a16="http://schemas.microsoft.com/office/drawing/2014/main" id="{EF2B0A6D-7948-407B-A837-7A411130B0F7}"/>
              </a:ext>
            </a:extLst>
          </p:cNvPr>
          <p:cNvCxnSpPr/>
          <p:nvPr/>
        </p:nvCxnSpPr>
        <p:spPr>
          <a:xfrm>
            <a:off x="3399448" y="5475567"/>
            <a:ext cx="5472608" cy="0"/>
          </a:xfrm>
          <a:prstGeom prst="line">
            <a:avLst/>
          </a:prstGeom>
          <a:ln w="76200">
            <a:solidFill>
              <a:srgbClr val="191919"/>
            </a:solidFill>
          </a:ln>
        </p:spPr>
        <p:style>
          <a:lnRef idx="1">
            <a:schemeClr val="accent1"/>
          </a:lnRef>
          <a:fillRef idx="0">
            <a:schemeClr val="accent1"/>
          </a:fillRef>
          <a:effectRef idx="0">
            <a:schemeClr val="accent1"/>
          </a:effectRef>
          <a:fontRef idx="minor">
            <a:schemeClr val="tx1"/>
          </a:fontRef>
        </p:style>
      </p:cxnSp>
      <p:cxnSp>
        <p:nvCxnSpPr>
          <p:cNvPr id="6" name="직선 연결선 5">
            <a:extLst>
              <a:ext uri="{FF2B5EF4-FFF2-40B4-BE49-F238E27FC236}">
                <a16:creationId xmlns:a16="http://schemas.microsoft.com/office/drawing/2014/main" id="{C472015B-7BC6-4407-8A93-C8663658D682}"/>
              </a:ext>
            </a:extLst>
          </p:cNvPr>
          <p:cNvCxnSpPr/>
          <p:nvPr/>
        </p:nvCxnSpPr>
        <p:spPr>
          <a:xfrm>
            <a:off x="3390501" y="5244559"/>
            <a:ext cx="0" cy="4320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2C8A2767-95CC-4831-A870-35807C3F945C}"/>
              </a:ext>
            </a:extLst>
          </p:cNvPr>
          <p:cNvCxnSpPr/>
          <p:nvPr/>
        </p:nvCxnSpPr>
        <p:spPr>
          <a:xfrm>
            <a:off x="8872056" y="5243520"/>
            <a:ext cx="0" cy="4320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8D256629-4416-45DD-854D-7C6533FF554B}"/>
              </a:ext>
            </a:extLst>
          </p:cNvPr>
          <p:cNvCxnSpPr>
            <a:cxnSpLocks/>
          </p:cNvCxnSpPr>
          <p:nvPr/>
        </p:nvCxnSpPr>
        <p:spPr>
          <a:xfrm>
            <a:off x="5130764" y="5325515"/>
            <a:ext cx="0" cy="3080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880B5B3D-C9EA-473A-9A7D-CD6463F2A864}"/>
              </a:ext>
            </a:extLst>
          </p:cNvPr>
          <p:cNvCxnSpPr>
            <a:cxnSpLocks/>
          </p:cNvCxnSpPr>
          <p:nvPr/>
        </p:nvCxnSpPr>
        <p:spPr>
          <a:xfrm>
            <a:off x="7143864" y="5321560"/>
            <a:ext cx="0" cy="3080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A73E70EF-3468-4C71-B64C-99689C4BCA63}"/>
              </a:ext>
            </a:extLst>
          </p:cNvPr>
          <p:cNvCxnSpPr>
            <a:cxnSpLocks/>
          </p:cNvCxnSpPr>
          <p:nvPr/>
        </p:nvCxnSpPr>
        <p:spPr>
          <a:xfrm>
            <a:off x="3903504" y="5367555"/>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B6E03451-B229-4D6F-A403-248F03DD26A3}"/>
              </a:ext>
            </a:extLst>
          </p:cNvPr>
          <p:cNvCxnSpPr>
            <a:cxnSpLocks/>
          </p:cNvCxnSpPr>
          <p:nvPr/>
        </p:nvCxnSpPr>
        <p:spPr>
          <a:xfrm>
            <a:off x="3522444" y="4683479"/>
            <a:ext cx="0" cy="560041"/>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E0A6C747-A1C6-4075-A783-AE8972268E8C}"/>
              </a:ext>
            </a:extLst>
          </p:cNvPr>
          <p:cNvCxnSpPr>
            <a:cxnSpLocks/>
          </p:cNvCxnSpPr>
          <p:nvPr/>
        </p:nvCxnSpPr>
        <p:spPr>
          <a:xfrm>
            <a:off x="4551576" y="5367555"/>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D0398AEC-D3F4-424A-A80B-1B968EE89DF6}"/>
              </a:ext>
            </a:extLst>
          </p:cNvPr>
          <p:cNvCxnSpPr>
            <a:cxnSpLocks/>
          </p:cNvCxnSpPr>
          <p:nvPr/>
        </p:nvCxnSpPr>
        <p:spPr>
          <a:xfrm>
            <a:off x="5703704" y="5355067"/>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4D250DBC-758B-43BE-A5EA-7D2F68E82849}"/>
              </a:ext>
            </a:extLst>
          </p:cNvPr>
          <p:cNvCxnSpPr>
            <a:cxnSpLocks/>
          </p:cNvCxnSpPr>
          <p:nvPr/>
        </p:nvCxnSpPr>
        <p:spPr>
          <a:xfrm>
            <a:off x="6495792" y="5367555"/>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E866309E-BBC3-4A65-AC4D-D9E5878784DF}"/>
              </a:ext>
            </a:extLst>
          </p:cNvPr>
          <p:cNvCxnSpPr>
            <a:cxnSpLocks/>
          </p:cNvCxnSpPr>
          <p:nvPr/>
        </p:nvCxnSpPr>
        <p:spPr>
          <a:xfrm>
            <a:off x="7719928" y="5355067"/>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56F73ADF-54A8-4D98-8553-43819F66B3FF}"/>
              </a:ext>
            </a:extLst>
          </p:cNvPr>
          <p:cNvCxnSpPr>
            <a:cxnSpLocks/>
          </p:cNvCxnSpPr>
          <p:nvPr/>
        </p:nvCxnSpPr>
        <p:spPr>
          <a:xfrm>
            <a:off x="8295992" y="5367555"/>
            <a:ext cx="0" cy="240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014679C-FE9E-451A-8A45-CE3BDA5D7219}"/>
                  </a:ext>
                </a:extLst>
              </p:cNvPr>
              <p:cNvSpPr txBox="1"/>
              <p:nvPr/>
            </p:nvSpPr>
            <p:spPr>
              <a:xfrm>
                <a:off x="2752896" y="5175798"/>
                <a:ext cx="51809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sz="2800" b="1" i="1">
                          <a:latin typeface="Cambria Math" panose="02040503050406030204" pitchFamily="18" charset="0"/>
                        </a:rPr>
                        <m:t>𝒙</m:t>
                      </m:r>
                    </m:oMath>
                  </m:oMathPara>
                </a14:m>
                <a:endParaRPr lang="ko-KR" altLang="en-US" sz="2800" dirty="0"/>
              </a:p>
            </p:txBody>
          </p:sp>
        </mc:Choice>
        <mc:Fallback>
          <p:sp>
            <p:nvSpPr>
              <p:cNvPr id="17" name="TextBox 16">
                <a:extLst>
                  <a:ext uri="{FF2B5EF4-FFF2-40B4-BE49-F238E27FC236}">
                    <a16:creationId xmlns:a16="http://schemas.microsoft.com/office/drawing/2014/main" id="{D014679C-FE9E-451A-8A45-CE3BDA5D7219}"/>
                  </a:ext>
                </a:extLst>
              </p:cNvPr>
              <p:cNvSpPr txBox="1">
                <a:spLocks noRot="1" noChangeAspect="1" noMove="1" noResize="1" noEditPoints="1" noAdjustHandles="1" noChangeArrowheads="1" noChangeShapeType="1" noTextEdit="1"/>
              </p:cNvSpPr>
              <p:nvPr/>
            </p:nvSpPr>
            <p:spPr>
              <a:xfrm>
                <a:off x="2752896" y="5175798"/>
                <a:ext cx="518091" cy="523220"/>
              </a:xfrm>
              <a:prstGeom prst="rect">
                <a:avLst/>
              </a:prstGeom>
              <a:blipFill>
                <a:blip r:embed="rId5"/>
                <a:stretch>
                  <a:fillRect/>
                </a:stretch>
              </a:blipFill>
            </p:spPr>
            <p:txBody>
              <a:bodyPr/>
              <a:lstStyle/>
              <a:p>
                <a:r>
                  <a:rPr lang="ko-KR" altLang="en-US">
                    <a:noFill/>
                  </a:rPr>
                  <a:t> </a:t>
                </a:r>
              </a:p>
            </p:txBody>
          </p:sp>
        </mc:Fallback>
      </mc:AlternateContent>
      <p:sp>
        <p:nvSpPr>
          <p:cNvPr id="20" name="TextBox 19">
            <a:extLst>
              <a:ext uri="{FF2B5EF4-FFF2-40B4-BE49-F238E27FC236}">
                <a16:creationId xmlns:a16="http://schemas.microsoft.com/office/drawing/2014/main" id="{861EE657-32F8-4425-8380-8357ABB2D869}"/>
              </a:ext>
            </a:extLst>
          </p:cNvPr>
          <p:cNvSpPr txBox="1"/>
          <p:nvPr/>
        </p:nvSpPr>
        <p:spPr>
          <a:xfrm>
            <a:off x="3219428" y="5723988"/>
            <a:ext cx="360040" cy="369332"/>
          </a:xfrm>
          <a:prstGeom prst="rect">
            <a:avLst/>
          </a:prstGeom>
          <a:noFill/>
        </p:spPr>
        <p:txBody>
          <a:bodyPr wrap="square" rtlCol="0">
            <a:spAutoFit/>
          </a:bodyPr>
          <a:lstStyle/>
          <a:p>
            <a:r>
              <a:rPr lang="en-US" altLang="ko-KR" dirty="0"/>
              <a:t>0</a:t>
            </a:r>
            <a:endParaRPr lang="ko-KR" altLang="en-US" dirty="0"/>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C8C9152A-64C0-4673-AF23-B361BBDC3162}"/>
                  </a:ext>
                </a:extLst>
              </p:cNvPr>
              <p:cNvSpPr txBox="1"/>
              <p:nvPr/>
            </p:nvSpPr>
            <p:spPr>
              <a:xfrm>
                <a:off x="8410947" y="5699018"/>
                <a:ext cx="922217"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ko-KR" i="1">
                              <a:latin typeface="Cambria Math" panose="02040503050406030204" pitchFamily="18" charset="0"/>
                            </a:rPr>
                          </m:ctrlPr>
                        </m:fPr>
                        <m:num>
                          <m:r>
                            <a:rPr lang="en-US" altLang="ko-KR" i="1">
                              <a:latin typeface="Cambria Math" panose="02040503050406030204" pitchFamily="18" charset="0"/>
                            </a:rPr>
                            <m:t>100</m:t>
                          </m:r>
                        </m:num>
                        <m:den>
                          <m:r>
                            <a:rPr lang="en-US" altLang="ko-KR" i="1">
                              <a:latin typeface="Cambria Math" panose="02040503050406030204" pitchFamily="18" charset="0"/>
                            </a:rPr>
                            <m:t>3</m:t>
                          </m:r>
                        </m:den>
                      </m:f>
                    </m:oMath>
                  </m:oMathPara>
                </a14:m>
                <a:endParaRPr lang="ko-KR" altLang="en-US" dirty="0"/>
              </a:p>
            </p:txBody>
          </p:sp>
        </mc:Choice>
        <mc:Fallback>
          <p:sp>
            <p:nvSpPr>
              <p:cNvPr id="21" name="TextBox 20">
                <a:extLst>
                  <a:ext uri="{FF2B5EF4-FFF2-40B4-BE49-F238E27FC236}">
                    <a16:creationId xmlns:a16="http://schemas.microsoft.com/office/drawing/2014/main" id="{C8C9152A-64C0-4673-AF23-B361BBDC3162}"/>
                  </a:ext>
                </a:extLst>
              </p:cNvPr>
              <p:cNvSpPr txBox="1">
                <a:spLocks noRot="1" noChangeAspect="1" noMove="1" noResize="1" noEditPoints="1" noAdjustHandles="1" noChangeArrowheads="1" noChangeShapeType="1" noTextEdit="1"/>
              </p:cNvSpPr>
              <p:nvPr/>
            </p:nvSpPr>
            <p:spPr>
              <a:xfrm>
                <a:off x="8410947" y="5699018"/>
                <a:ext cx="922217" cy="612732"/>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9485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77 0.00787 L -0.00377 0.0081 C -0.0013 0.00833 0.0013 0.00857 0.00391 0.00926 C 0.00534 0.00972 0.00677 0.01065 0.00821 0.01088 C 0.02227 0.01204 0.05052 0.01389 0.05052 0.01412 L 0.1694 0.01227 C 0.18125 0.01204 0.19297 0.01088 0.20482 0.01088 L 0.33412 0.01227 C 0.34466 0.01273 0.35534 0.01389 0.36602 0.01389 C 0.38959 0.01389 0.41315 0.01227 0.43672 0.01227 L 0.43672 0.0125 " pathEditMode="relative" rAng="0" ptsTypes="AAAAAAAAAAA">
                                      <p:cBhvr>
                                        <p:cTn id="6" dur="3500" fill="hold"/>
                                        <p:tgtEl>
                                          <p:spTgt spid="11"/>
                                        </p:tgtEl>
                                        <p:attrNameLst>
                                          <p:attrName>ppt_x</p:attrName>
                                          <p:attrName>ppt_y</p:attrName>
                                        </p:attrNameLst>
                                      </p:cBhvr>
                                      <p:rCtr x="22018" y="301"/>
                                    </p:animMotion>
                                  </p:childTnLst>
                                </p:cTn>
                              </p:par>
                            </p:childTnLst>
                          </p:cTn>
                        </p:par>
                        <p:par>
                          <p:cTn id="7" fill="hold">
                            <p:stCondLst>
                              <p:cond delay="3500"/>
                            </p:stCondLst>
                            <p:childTnLst>
                              <p:par>
                                <p:cTn id="8" presetID="0" presetClass="path" presetSubtype="0" accel="50000" decel="50000" fill="hold" nodeType="afterEffect">
                                  <p:stCondLst>
                                    <p:cond delay="0"/>
                                  </p:stCondLst>
                                  <p:childTnLst>
                                    <p:animMotion origin="layout" path="M -0.00039 0.00648 L -0.00039 0.00671 L 0.20899 0.0081 C 0.2099 0.0081 0.21068 0.00972 0.21159 0.00972 L 0.40222 0.00648 C 0.41914 0.0037 0.40847 0.00509 0.43412 0.00509 L 0.43672 0.00509 " pathEditMode="relative" rAng="0" ptsTypes="AAAAAAA">
                                      <p:cBhvr>
                                        <p:cTn id="9" dur="3000" spd="-100000" fill="hold"/>
                                        <p:tgtEl>
                                          <p:spTgt spid="11"/>
                                        </p:tgtEl>
                                        <p:attrNameLst>
                                          <p:attrName>ppt_x</p:attrName>
                                          <p:attrName>ppt_y</p:attrName>
                                        </p:attrNameLst>
                                      </p:cBhvr>
                                      <p:rCtr x="2184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제목 4"/>
              <p:cNvSpPr>
                <a:spLocks noGrp="1"/>
              </p:cNvSpPr>
              <p:nvPr>
                <p:ph type="ctrTitle"/>
              </p:nvPr>
            </p:nvSpPr>
            <p:spPr>
              <a:xfrm>
                <a:off x="2063554" y="1628800"/>
                <a:ext cx="8064895" cy="1800200"/>
              </a:xfrm>
            </p:spPr>
            <p:txBody>
              <a:bodyPr>
                <a:normAutofit/>
              </a:bodyPr>
              <a:lstStyle/>
              <a:p>
                <a:r>
                  <a:rPr lang="en-US" altLang="ko-KR" dirty="0"/>
                  <a:t>What is the current </a:t>
                </a:r>
                <a14:m>
                  <m:oMath xmlns:m="http://schemas.openxmlformats.org/officeDocument/2006/math">
                    <m:r>
                      <a:rPr lang="en-US" altLang="ko-KR" i="1">
                        <a:latin typeface="Cambria Math" panose="02040503050406030204" pitchFamily="18" charset="0"/>
                      </a:rPr>
                      <m:t>𝒙</m:t>
                    </m:r>
                  </m:oMath>
                </a14:m>
                <a:r>
                  <a:rPr lang="en-US" altLang="ko-KR" dirty="0"/>
                  <a:t> value in the Stellar system? </a:t>
                </a:r>
                <a:endParaRPr lang="ko-KR" altLang="en-US" dirty="0"/>
              </a:p>
            </p:txBody>
          </p:sp>
        </mc:Choice>
        <mc:Fallback xmlns="">
          <p:sp>
            <p:nvSpPr>
              <p:cNvPr id="5" name="제목 4"/>
              <p:cNvSpPr>
                <a:spLocks noGrp="1" noRot="1" noChangeAspect="1" noMove="1" noResize="1" noEditPoints="1" noAdjustHandles="1" noChangeArrowheads="1" noChangeShapeType="1" noTextEdit="1"/>
              </p:cNvSpPr>
              <p:nvPr>
                <p:ph type="ctrTitle"/>
              </p:nvPr>
            </p:nvSpPr>
            <p:spPr>
              <a:xfrm>
                <a:off x="2063554" y="1628800"/>
                <a:ext cx="8064895" cy="1800200"/>
              </a:xfrm>
              <a:blipFill>
                <a:blip r:embed="rId3"/>
                <a:stretch>
                  <a:fillRect r="-1210" b="-676"/>
                </a:stretch>
              </a:blipFill>
            </p:spPr>
            <p:txBody>
              <a:bodyPr/>
              <a:lstStyle/>
              <a:p>
                <a:r>
                  <a:rPr lang="ko-KR" altLang="en-US">
                    <a:noFill/>
                  </a:rPr>
                  <a:t> </a:t>
                </a:r>
              </a:p>
            </p:txBody>
          </p:sp>
        </mc:Fallback>
      </mc:AlternateContent>
      <p:sp>
        <p:nvSpPr>
          <p:cNvPr id="6" name="부제목 5"/>
          <p:cNvSpPr>
            <a:spLocks noGrp="1"/>
          </p:cNvSpPr>
          <p:nvPr>
            <p:ph type="subTitle" idx="1"/>
          </p:nvPr>
        </p:nvSpPr>
        <p:spPr>
          <a:xfrm>
            <a:off x="3359696" y="4077072"/>
            <a:ext cx="5472608" cy="1944216"/>
          </a:xfrm>
        </p:spPr>
        <p:txBody>
          <a:bodyPr>
            <a:normAutofit/>
          </a:bodyPr>
          <a:lstStyle/>
          <a:p>
            <a:endParaRPr lang="en-US" altLang="ko-KR" sz="1800" dirty="0">
              <a:solidFill>
                <a:srgbClr val="191919"/>
              </a:solidFill>
            </a:endParaRPr>
          </a:p>
          <a:p>
            <a:r>
              <a:rPr lang="en-US" altLang="ko-KR" dirty="0">
                <a:solidFill>
                  <a:srgbClr val="191919"/>
                </a:solidFill>
              </a:rPr>
              <a:t>                     </a:t>
            </a:r>
          </a:p>
          <a:p>
            <a:endParaRPr lang="en-US" altLang="ko-KR" sz="1800" dirty="0">
              <a:solidFill>
                <a:srgbClr val="191919"/>
              </a:solidFill>
            </a:endParaRPr>
          </a:p>
        </p:txBody>
      </p:sp>
    </p:spTree>
    <p:extLst>
      <p:ext uri="{BB962C8B-B14F-4D97-AF65-F5344CB8AC3E}">
        <p14:creationId xmlns:p14="http://schemas.microsoft.com/office/powerpoint/2010/main" val="211117628"/>
      </p:ext>
    </p:extLst>
  </p:cSld>
  <p:clrMapOvr>
    <a:masterClrMapping/>
  </p:clrMapOvr>
  <p:transition spd="slow" advTm="3588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Visualization of Quorum Slices (Jan 22, 2019) </a:t>
            </a:r>
            <a:endParaRPr lang="ko-KR" altLang="en-US" dirty="0"/>
          </a:p>
        </p:txBody>
      </p:sp>
      <p:sp>
        <p:nvSpPr>
          <p:cNvPr id="3" name="내용 개체 틀 2"/>
          <p:cNvSpPr>
            <a:spLocks noGrp="1"/>
          </p:cNvSpPr>
          <p:nvPr>
            <p:ph idx="1"/>
          </p:nvPr>
        </p:nvSpPr>
        <p:spPr/>
        <p:txBody>
          <a:bodyPr/>
          <a:lstStyle/>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28</a:t>
            </a:fld>
            <a:endParaRPr lang="ko-KR" altLang="en-US" dirty="0"/>
          </a:p>
        </p:txBody>
      </p:sp>
      <p:pic>
        <p:nvPicPr>
          <p:cNvPr id="5" name="그림 4"/>
          <p:cNvPicPr>
            <a:picLocks noChangeAspect="1"/>
          </p:cNvPicPr>
          <p:nvPr/>
        </p:nvPicPr>
        <p:blipFill>
          <a:blip r:embed="rId3"/>
          <a:stretch>
            <a:fillRect/>
          </a:stretch>
        </p:blipFill>
        <p:spPr>
          <a:xfrm>
            <a:off x="458356" y="1083180"/>
            <a:ext cx="6618328" cy="5117900"/>
          </a:xfrm>
          <a:prstGeom prst="rect">
            <a:avLst/>
          </a:prstGeom>
        </p:spPr>
      </p:pic>
    </p:spTree>
    <p:extLst>
      <p:ext uri="{BB962C8B-B14F-4D97-AF65-F5344CB8AC3E}">
        <p14:creationId xmlns:p14="http://schemas.microsoft.com/office/powerpoint/2010/main" val="319441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Visualization of Quorum Slices (Jan 22, 2019) </a:t>
            </a:r>
            <a:endParaRPr lang="ko-KR" altLang="en-US" dirty="0"/>
          </a:p>
        </p:txBody>
      </p:sp>
      <p:sp>
        <p:nvSpPr>
          <p:cNvPr id="3" name="내용 개체 틀 2"/>
          <p:cNvSpPr>
            <a:spLocks noGrp="1"/>
          </p:cNvSpPr>
          <p:nvPr>
            <p:ph idx="1"/>
          </p:nvPr>
        </p:nvSpPr>
        <p:spPr/>
        <p:txBody>
          <a:bodyPr/>
          <a:lstStyle/>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29</a:t>
            </a:fld>
            <a:endParaRPr lang="ko-KR" altLang="en-US" dirty="0"/>
          </a:p>
        </p:txBody>
      </p:sp>
      <p:pic>
        <p:nvPicPr>
          <p:cNvPr id="5" name="그림 4"/>
          <p:cNvPicPr>
            <a:picLocks noChangeAspect="1"/>
          </p:cNvPicPr>
          <p:nvPr/>
        </p:nvPicPr>
        <p:blipFill>
          <a:blip r:embed="rId3"/>
          <a:stretch>
            <a:fillRect/>
          </a:stretch>
        </p:blipFill>
        <p:spPr>
          <a:xfrm>
            <a:off x="458356" y="1083180"/>
            <a:ext cx="6618328" cy="5117900"/>
          </a:xfrm>
          <a:prstGeom prst="rect">
            <a:avLst/>
          </a:prstGeom>
        </p:spPr>
      </p:pic>
      <p:sp>
        <p:nvSpPr>
          <p:cNvPr id="6" name="TextBox 5">
            <a:extLst>
              <a:ext uri="{FF2B5EF4-FFF2-40B4-BE49-F238E27FC236}">
                <a16:creationId xmlns:a16="http://schemas.microsoft.com/office/drawing/2014/main" id="{37C4CC0D-D1F9-40CF-B89D-EAA81E639ABB}"/>
              </a:ext>
            </a:extLst>
          </p:cNvPr>
          <p:cNvSpPr txBox="1"/>
          <p:nvPr/>
        </p:nvSpPr>
        <p:spPr>
          <a:xfrm>
            <a:off x="7239944" y="2593647"/>
            <a:ext cx="4322136" cy="2246769"/>
          </a:xfrm>
          <a:prstGeom prst="rect">
            <a:avLst/>
          </a:prstGeom>
          <a:noFill/>
        </p:spPr>
        <p:txBody>
          <a:bodyPr wrap="square" rtlCol="0">
            <a:spAutoFit/>
          </a:bodyPr>
          <a:lstStyle/>
          <a:p>
            <a:pPr marL="285750" indent="-285750">
              <a:buFont typeface="Wingdings" panose="05000000000000000000" pitchFamily="2" charset="2"/>
              <a:buChar char="v"/>
            </a:pPr>
            <a:r>
              <a:rPr lang="en-US" altLang="ko-KR" sz="2000" dirty="0"/>
              <a:t>Small number of validators</a:t>
            </a:r>
            <a:r>
              <a:rPr lang="ko-KR" altLang="en-US" sz="2000" dirty="0"/>
              <a:t> </a:t>
            </a:r>
            <a:r>
              <a:rPr lang="en-US" altLang="ko-KR" sz="2000" dirty="0"/>
              <a:t>:</a:t>
            </a:r>
            <a:r>
              <a:rPr lang="ko-KR" altLang="en-US" sz="2000" dirty="0"/>
              <a:t> </a:t>
            </a:r>
            <a:r>
              <a:rPr lang="en-US" altLang="ko-KR" sz="2000" dirty="0"/>
              <a:t>62</a:t>
            </a:r>
          </a:p>
          <a:p>
            <a:pPr marL="285750" indent="-285750">
              <a:buFont typeface="Wingdings" panose="05000000000000000000" pitchFamily="2" charset="2"/>
              <a:buChar char="v"/>
            </a:pPr>
            <a:endParaRPr lang="en-US" altLang="ko-KR" sz="2000" dirty="0"/>
          </a:p>
          <a:p>
            <a:pPr marL="285750" indent="-285750">
              <a:buFont typeface="Wingdings" panose="05000000000000000000" pitchFamily="2" charset="2"/>
              <a:buChar char="v"/>
            </a:pPr>
            <a:r>
              <a:rPr lang="en-US" altLang="ko-KR" sz="2000" dirty="0"/>
              <a:t>The power distribution is biased (</a:t>
            </a:r>
            <a:r>
              <a:rPr lang="en-US" altLang="ko-KR" sz="2000" i="1" dirty="0" err="1"/>
              <a:t>sdf_validator</a:t>
            </a:r>
            <a:r>
              <a:rPr lang="en-US" altLang="ko-KR" sz="2000" i="1" dirty="0"/>
              <a:t> 1,2,3</a:t>
            </a:r>
            <a:r>
              <a:rPr lang="en-US" altLang="ko-KR" sz="2000" dirty="0"/>
              <a:t>)</a:t>
            </a:r>
          </a:p>
          <a:p>
            <a:pPr marL="285750" indent="-285750">
              <a:buFont typeface="Wingdings" panose="05000000000000000000" pitchFamily="2" charset="2"/>
              <a:buChar char="v"/>
            </a:pPr>
            <a:endParaRPr lang="en-US" altLang="ko-KR" sz="2000" dirty="0"/>
          </a:p>
          <a:p>
            <a:pPr marL="285750" indent="-285750">
              <a:buFont typeface="Wingdings" panose="05000000000000000000" pitchFamily="2" charset="2"/>
              <a:buChar char="v"/>
            </a:pPr>
            <a:r>
              <a:rPr lang="en-US" altLang="ko-KR" sz="2000" dirty="0"/>
              <a:t>They are controlled by one organization (Stellar foundation)</a:t>
            </a:r>
            <a:endParaRPr lang="ko-KR" altLang="en-US" sz="2000" dirty="0"/>
          </a:p>
        </p:txBody>
      </p:sp>
    </p:spTree>
    <p:extLst>
      <p:ext uri="{BB962C8B-B14F-4D97-AF65-F5344CB8AC3E}">
        <p14:creationId xmlns:p14="http://schemas.microsoft.com/office/powerpoint/2010/main" val="105556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Evaluation of Node Influence (Jan 22, 2019) </a:t>
            </a:r>
            <a:endParaRPr lang="ko-KR" altLang="en-US" dirty="0"/>
          </a:p>
        </p:txBody>
      </p:sp>
      <p:sp>
        <p:nvSpPr>
          <p:cNvPr id="3" name="내용 개체 틀 2"/>
          <p:cNvSpPr>
            <a:spLocks noGrp="1"/>
          </p:cNvSpPr>
          <p:nvPr>
            <p:ph idx="1"/>
          </p:nvPr>
        </p:nvSpPr>
        <p:spPr/>
        <p:txBody>
          <a:bodyPr/>
          <a:lstStyle/>
          <a:p>
            <a:r>
              <a:rPr lang="en-US" altLang="ko-KR" sz="2400" dirty="0" err="1"/>
              <a:t>NodeRank</a:t>
            </a:r>
            <a:r>
              <a:rPr lang="en-US" altLang="ko-KR" sz="2400" dirty="0"/>
              <a:t> (NR)</a:t>
            </a:r>
          </a:p>
          <a:p>
            <a:pPr marL="0" indent="0">
              <a:buNone/>
            </a:pPr>
            <a:endParaRPr lang="en-US" altLang="ko-KR" sz="1400" dirty="0"/>
          </a:p>
          <a:p>
            <a:pPr marL="0" indent="0">
              <a:buNone/>
            </a:pPr>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30</a:t>
            </a:fld>
            <a:endParaRPr lang="ko-KR" altLang="en-US" dirty="0"/>
          </a:p>
        </p:txBody>
      </p:sp>
      <p:pic>
        <p:nvPicPr>
          <p:cNvPr id="6" name="그림 5">
            <a:extLst>
              <a:ext uri="{FF2B5EF4-FFF2-40B4-BE49-F238E27FC236}">
                <a16:creationId xmlns:a16="http://schemas.microsoft.com/office/drawing/2014/main" id="{CF4ABC60-81BA-4EAF-ADEB-77CD336AA59D}"/>
              </a:ext>
            </a:extLst>
          </p:cNvPr>
          <p:cNvPicPr>
            <a:picLocks noChangeAspect="1"/>
          </p:cNvPicPr>
          <p:nvPr/>
        </p:nvPicPr>
        <p:blipFill rotWithShape="1">
          <a:blip r:embed="rId3">
            <a:extLst>
              <a:ext uri="{28A0092B-C50C-407E-A947-70E740481C1C}">
                <a14:useLocalDpi xmlns:a14="http://schemas.microsoft.com/office/drawing/2010/main" val="0"/>
              </a:ext>
            </a:extLst>
          </a:blip>
          <a:srcRect t="3948"/>
          <a:stretch/>
        </p:blipFill>
        <p:spPr>
          <a:xfrm>
            <a:off x="1147544" y="1554002"/>
            <a:ext cx="9793088" cy="4815896"/>
          </a:xfrm>
          <a:prstGeom prst="rect">
            <a:avLst/>
          </a:prstGeom>
        </p:spPr>
      </p:pic>
      <p:pic>
        <p:nvPicPr>
          <p:cNvPr id="5" name="그림 4"/>
          <p:cNvPicPr>
            <a:picLocks noChangeAspect="1"/>
          </p:cNvPicPr>
          <p:nvPr/>
        </p:nvPicPr>
        <p:blipFill>
          <a:blip r:embed="rId4"/>
          <a:stretch>
            <a:fillRect/>
          </a:stretch>
        </p:blipFill>
        <p:spPr>
          <a:xfrm>
            <a:off x="5046556" y="2770394"/>
            <a:ext cx="4896544" cy="1368013"/>
          </a:xfrm>
          <a:prstGeom prst="rect">
            <a:avLst/>
          </a:prstGeom>
          <a:ln>
            <a:solidFill>
              <a:schemeClr val="bg1">
                <a:lumMod val="65000"/>
              </a:schemeClr>
            </a:solidFill>
          </a:ln>
        </p:spPr>
      </p:pic>
    </p:spTree>
    <p:extLst>
      <p:ext uri="{BB962C8B-B14F-4D97-AF65-F5344CB8AC3E}">
        <p14:creationId xmlns:p14="http://schemas.microsoft.com/office/powerpoint/2010/main" val="62727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Evaluation of Node Influence (Jan 22, 2019) </a:t>
            </a:r>
            <a:endParaRPr lang="ko-KR" altLang="en-US" dirty="0"/>
          </a:p>
        </p:txBody>
      </p:sp>
      <p:sp>
        <p:nvSpPr>
          <p:cNvPr id="3" name="내용 개체 틀 2"/>
          <p:cNvSpPr>
            <a:spLocks noGrp="1"/>
          </p:cNvSpPr>
          <p:nvPr>
            <p:ph idx="1"/>
          </p:nvPr>
        </p:nvSpPr>
        <p:spPr/>
        <p:txBody>
          <a:bodyPr/>
          <a:lstStyle/>
          <a:p>
            <a:r>
              <a:rPr lang="en-US" altLang="ko-KR" sz="2400" dirty="0" err="1"/>
              <a:t>NodeRank</a:t>
            </a:r>
            <a:r>
              <a:rPr lang="en-US" altLang="ko-KR" sz="2400" dirty="0"/>
              <a:t> (NR)</a:t>
            </a:r>
          </a:p>
          <a:p>
            <a:pPr marL="0" indent="0">
              <a:buNone/>
            </a:pPr>
            <a:endParaRPr lang="en-US" altLang="ko-KR" sz="1400" dirty="0"/>
          </a:p>
          <a:p>
            <a:pPr marL="0" indent="0">
              <a:buNone/>
            </a:pPr>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31</a:t>
            </a:fld>
            <a:endParaRPr lang="ko-KR" altLang="en-US" dirty="0"/>
          </a:p>
        </p:txBody>
      </p:sp>
      <p:pic>
        <p:nvPicPr>
          <p:cNvPr id="6" name="그림 5">
            <a:extLst>
              <a:ext uri="{FF2B5EF4-FFF2-40B4-BE49-F238E27FC236}">
                <a16:creationId xmlns:a16="http://schemas.microsoft.com/office/drawing/2014/main" id="{CF4ABC60-81BA-4EAF-ADEB-77CD336AA59D}"/>
              </a:ext>
            </a:extLst>
          </p:cNvPr>
          <p:cNvPicPr>
            <a:picLocks noChangeAspect="1"/>
          </p:cNvPicPr>
          <p:nvPr/>
        </p:nvPicPr>
        <p:blipFill rotWithShape="1">
          <a:blip r:embed="rId3">
            <a:extLst>
              <a:ext uri="{28A0092B-C50C-407E-A947-70E740481C1C}">
                <a14:useLocalDpi xmlns:a14="http://schemas.microsoft.com/office/drawing/2010/main" val="0"/>
              </a:ext>
            </a:extLst>
          </a:blip>
          <a:srcRect t="3948"/>
          <a:stretch/>
        </p:blipFill>
        <p:spPr>
          <a:xfrm>
            <a:off x="1147544" y="1554002"/>
            <a:ext cx="9793088" cy="4815896"/>
          </a:xfrm>
          <a:prstGeom prst="rect">
            <a:avLst/>
          </a:prstGeom>
        </p:spPr>
      </p:pic>
      <p:sp>
        <p:nvSpPr>
          <p:cNvPr id="7" name="TextBox 6">
            <a:extLst>
              <a:ext uri="{FF2B5EF4-FFF2-40B4-BE49-F238E27FC236}">
                <a16:creationId xmlns:a16="http://schemas.microsoft.com/office/drawing/2014/main" id="{ABF9AB1F-FB88-4986-B062-E9E7F821F4B7}"/>
              </a:ext>
            </a:extLst>
          </p:cNvPr>
          <p:cNvSpPr txBox="1"/>
          <p:nvPr/>
        </p:nvSpPr>
        <p:spPr>
          <a:xfrm>
            <a:off x="4079776" y="2946287"/>
            <a:ext cx="6552728" cy="1015663"/>
          </a:xfrm>
          <a:prstGeom prst="rect">
            <a:avLst/>
          </a:prstGeom>
          <a:noFill/>
        </p:spPr>
        <p:txBody>
          <a:bodyPr wrap="square" rtlCol="0">
            <a:spAutoFit/>
          </a:bodyPr>
          <a:lstStyle/>
          <a:p>
            <a:pPr marL="285750" indent="-285750">
              <a:buFont typeface="Wingdings" panose="05000000000000000000" pitchFamily="2" charset="2"/>
              <a:buChar char="v"/>
            </a:pPr>
            <a:r>
              <a:rPr lang="en-US" altLang="ko-KR" sz="2000" i="1" dirty="0" err="1"/>
              <a:t>sdf_validator</a:t>
            </a:r>
            <a:r>
              <a:rPr lang="en-US" altLang="ko-KR" sz="2000" i="1" dirty="0"/>
              <a:t> 1,2,3 </a:t>
            </a:r>
            <a:r>
              <a:rPr lang="en-US" altLang="ko-KR" sz="2000" dirty="0"/>
              <a:t>are having almost all the power</a:t>
            </a:r>
          </a:p>
          <a:p>
            <a:endParaRPr lang="en-US" altLang="ko-KR" sz="2000" dirty="0"/>
          </a:p>
          <a:p>
            <a:pPr marL="285750" indent="-285750">
              <a:buFont typeface="Wingdings" panose="05000000000000000000" pitchFamily="2" charset="2"/>
              <a:buChar char="v"/>
            </a:pPr>
            <a:r>
              <a:rPr lang="en-US" altLang="ko-KR" sz="2000" dirty="0"/>
              <a:t>Centralized!</a:t>
            </a:r>
          </a:p>
        </p:txBody>
      </p:sp>
      <p:sp>
        <p:nvSpPr>
          <p:cNvPr id="8" name="직사각형 7">
            <a:extLst>
              <a:ext uri="{FF2B5EF4-FFF2-40B4-BE49-F238E27FC236}">
                <a16:creationId xmlns:a16="http://schemas.microsoft.com/office/drawing/2014/main" id="{4271284D-1CA2-4BA4-A6C9-16B26FC696F4}"/>
              </a:ext>
            </a:extLst>
          </p:cNvPr>
          <p:cNvSpPr/>
          <p:nvPr/>
        </p:nvSpPr>
        <p:spPr>
          <a:xfrm>
            <a:off x="2135672" y="1700807"/>
            <a:ext cx="411952" cy="46488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12221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2063554" y="1628800"/>
            <a:ext cx="8064895" cy="1800200"/>
          </a:xfrm>
        </p:spPr>
        <p:txBody>
          <a:bodyPr>
            <a:normAutofit/>
          </a:bodyPr>
          <a:lstStyle/>
          <a:p>
            <a:r>
              <a:rPr lang="en-US" altLang="ko-KR" dirty="0"/>
              <a:t>What is the effect of the centralized structure?</a:t>
            </a:r>
            <a:endParaRPr lang="ko-KR" altLang="en-US" dirty="0"/>
          </a:p>
        </p:txBody>
      </p:sp>
      <p:sp>
        <p:nvSpPr>
          <p:cNvPr id="6" name="부제목 5"/>
          <p:cNvSpPr>
            <a:spLocks noGrp="1"/>
          </p:cNvSpPr>
          <p:nvPr>
            <p:ph type="subTitle" idx="1"/>
          </p:nvPr>
        </p:nvSpPr>
        <p:spPr>
          <a:xfrm>
            <a:off x="3359696" y="4077072"/>
            <a:ext cx="5472608" cy="1944216"/>
          </a:xfrm>
        </p:spPr>
        <p:txBody>
          <a:bodyPr>
            <a:normAutofit/>
          </a:bodyPr>
          <a:lstStyle/>
          <a:p>
            <a:endParaRPr lang="en-US" altLang="ko-KR" sz="1800" dirty="0">
              <a:solidFill>
                <a:srgbClr val="191919"/>
              </a:solidFill>
            </a:endParaRPr>
          </a:p>
          <a:p>
            <a:r>
              <a:rPr lang="en-US" altLang="ko-KR" dirty="0">
                <a:solidFill>
                  <a:srgbClr val="191919"/>
                </a:solidFill>
              </a:rPr>
              <a:t>                     </a:t>
            </a:r>
          </a:p>
          <a:p>
            <a:endParaRPr lang="en-US" altLang="ko-KR" sz="1800" dirty="0">
              <a:solidFill>
                <a:srgbClr val="191919"/>
              </a:solidFill>
            </a:endParaRPr>
          </a:p>
        </p:txBody>
      </p:sp>
      <p:sp>
        <p:nvSpPr>
          <p:cNvPr id="4" name="슬라이드 번호 개체 틀 3"/>
          <p:cNvSpPr>
            <a:spLocks noGrp="1"/>
          </p:cNvSpPr>
          <p:nvPr>
            <p:ph type="sldNum" sz="quarter" idx="4294967295"/>
          </p:nvPr>
        </p:nvSpPr>
        <p:spPr>
          <a:xfrm>
            <a:off x="1524001" y="6424091"/>
            <a:ext cx="433388" cy="366183"/>
          </a:xfrm>
        </p:spPr>
        <p:txBody>
          <a:bodyPr/>
          <a:lstStyle/>
          <a:p>
            <a:fld id="{4BEDD84E-25D4-4983-8AA1-2863C96F08D9}" type="slidenum">
              <a:rPr lang="ko-KR" altLang="en-US" smtClean="0"/>
              <a:pPr/>
              <a:t>32</a:t>
            </a:fld>
            <a:endParaRPr lang="ko-KR" altLang="en-US" dirty="0"/>
          </a:p>
        </p:txBody>
      </p:sp>
    </p:spTree>
    <p:extLst>
      <p:ext uri="{BB962C8B-B14F-4D97-AF65-F5344CB8AC3E}">
        <p14:creationId xmlns:p14="http://schemas.microsoft.com/office/powerpoint/2010/main" val="3532100406"/>
      </p:ext>
    </p:extLst>
  </p:cSld>
  <p:clrMapOvr>
    <a:masterClrMapping/>
  </p:clrMapOvr>
  <p:transition spd="slow" advTm="3588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a:t>
            </a:r>
            <a:endParaRPr lang="ko-KR" altLang="en-US" dirty="0"/>
          </a:p>
        </p:txBody>
      </p:sp>
      <p:sp>
        <p:nvSpPr>
          <p:cNvPr id="3" name="내용 개체 틀 2"/>
          <p:cNvSpPr>
            <a:spLocks noGrp="1"/>
          </p:cNvSpPr>
          <p:nvPr>
            <p:ph idx="1"/>
          </p:nvPr>
        </p:nvSpPr>
        <p:spPr>
          <a:xfrm>
            <a:off x="609600" y="1162384"/>
            <a:ext cx="10972800" cy="5184576"/>
          </a:xfrm>
        </p:spPr>
        <p:txBody>
          <a:bodyPr>
            <a:normAutofit/>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33</a:t>
            </a:fld>
            <a:endParaRPr lang="ko-KR" altLang="en-US" dirty="0"/>
          </a:p>
        </p:txBody>
      </p:sp>
      <p:pic>
        <p:nvPicPr>
          <p:cNvPr id="7" name="그림 6">
            <a:extLst>
              <a:ext uri="{FF2B5EF4-FFF2-40B4-BE49-F238E27FC236}">
                <a16:creationId xmlns:a16="http://schemas.microsoft.com/office/drawing/2014/main" id="{F1A78E9A-A887-4719-96BE-70C541977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1248759" y="4138493"/>
            <a:ext cx="946326" cy="1028735"/>
          </a:xfrm>
          <a:prstGeom prst="rect">
            <a:avLst/>
          </a:prstGeom>
        </p:spPr>
      </p:pic>
      <p:pic>
        <p:nvPicPr>
          <p:cNvPr id="8" name="그림 7">
            <a:extLst>
              <a:ext uri="{FF2B5EF4-FFF2-40B4-BE49-F238E27FC236}">
                <a16:creationId xmlns:a16="http://schemas.microsoft.com/office/drawing/2014/main" id="{B1F5B1DB-5143-46FB-9CD9-7258BE0EA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5828" y="4138493"/>
            <a:ext cx="1028735" cy="1028735"/>
          </a:xfrm>
          <a:prstGeom prst="rect">
            <a:avLst/>
          </a:prstGeom>
        </p:spPr>
      </p:pic>
      <p:pic>
        <p:nvPicPr>
          <p:cNvPr id="10" name="그림 9">
            <a:extLst>
              <a:ext uri="{FF2B5EF4-FFF2-40B4-BE49-F238E27FC236}">
                <a16:creationId xmlns:a16="http://schemas.microsoft.com/office/drawing/2014/main" id="{8648ABB5-79E6-4F2D-9651-8A0A1EA2A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3760738" y="4148080"/>
            <a:ext cx="968045" cy="1028735"/>
          </a:xfrm>
          <a:prstGeom prst="rect">
            <a:avLst/>
          </a:prstGeom>
        </p:spPr>
      </p:pic>
      <p:sp>
        <p:nvSpPr>
          <p:cNvPr id="13" name="타원 12">
            <a:extLst>
              <a:ext uri="{FF2B5EF4-FFF2-40B4-BE49-F238E27FC236}">
                <a16:creationId xmlns:a16="http://schemas.microsoft.com/office/drawing/2014/main" id="{DF878A84-6A9C-48BA-9669-660097409351}"/>
              </a:ext>
            </a:extLst>
          </p:cNvPr>
          <p:cNvSpPr/>
          <p:nvPr/>
        </p:nvSpPr>
        <p:spPr>
          <a:xfrm rot="13782592">
            <a:off x="6197603" y="3743661"/>
            <a:ext cx="3559851" cy="1169640"/>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C62F08F-49EE-4672-A0AE-8E7E26409093}"/>
              </a:ext>
            </a:extLst>
          </p:cNvPr>
          <p:cNvSpPr txBox="1"/>
          <p:nvPr/>
        </p:nvSpPr>
        <p:spPr>
          <a:xfrm>
            <a:off x="1262478" y="5176815"/>
            <a:ext cx="842544" cy="461665"/>
          </a:xfrm>
          <a:prstGeom prst="rect">
            <a:avLst/>
          </a:prstGeom>
          <a:noFill/>
        </p:spPr>
        <p:txBody>
          <a:bodyPr wrap="square" rtlCol="0">
            <a:spAutoFit/>
          </a:bodyPr>
          <a:lstStyle/>
          <a:p>
            <a:r>
              <a:rPr lang="en-US" altLang="ko-KR" sz="2400" dirty="0"/>
              <a:t>Alice</a:t>
            </a:r>
            <a:endParaRPr lang="ko-KR" altLang="en-US" dirty="0"/>
          </a:p>
        </p:txBody>
      </p:sp>
      <p:sp>
        <p:nvSpPr>
          <p:cNvPr id="16" name="TextBox 15">
            <a:extLst>
              <a:ext uri="{FF2B5EF4-FFF2-40B4-BE49-F238E27FC236}">
                <a16:creationId xmlns:a16="http://schemas.microsoft.com/office/drawing/2014/main" id="{B8295896-AB40-4698-A85C-28707B08685B}"/>
              </a:ext>
            </a:extLst>
          </p:cNvPr>
          <p:cNvSpPr txBox="1"/>
          <p:nvPr/>
        </p:nvSpPr>
        <p:spPr>
          <a:xfrm>
            <a:off x="2592642" y="5193454"/>
            <a:ext cx="842544" cy="461665"/>
          </a:xfrm>
          <a:prstGeom prst="rect">
            <a:avLst/>
          </a:prstGeom>
          <a:noFill/>
        </p:spPr>
        <p:txBody>
          <a:bodyPr wrap="square" rtlCol="0">
            <a:spAutoFit/>
          </a:bodyPr>
          <a:lstStyle/>
          <a:p>
            <a:r>
              <a:rPr lang="en-US" altLang="ko-KR" sz="2400" dirty="0"/>
              <a:t>Bob</a:t>
            </a:r>
            <a:endParaRPr lang="ko-KR" altLang="en-US" dirty="0"/>
          </a:p>
        </p:txBody>
      </p:sp>
      <p:sp>
        <p:nvSpPr>
          <p:cNvPr id="17" name="TextBox 16">
            <a:extLst>
              <a:ext uri="{FF2B5EF4-FFF2-40B4-BE49-F238E27FC236}">
                <a16:creationId xmlns:a16="http://schemas.microsoft.com/office/drawing/2014/main" id="{29D3ACC8-BCE7-4DA9-B416-4F26A719965F}"/>
              </a:ext>
            </a:extLst>
          </p:cNvPr>
          <p:cNvSpPr txBox="1"/>
          <p:nvPr/>
        </p:nvSpPr>
        <p:spPr>
          <a:xfrm>
            <a:off x="3812468" y="5179719"/>
            <a:ext cx="1130377" cy="461665"/>
          </a:xfrm>
          <a:prstGeom prst="rect">
            <a:avLst/>
          </a:prstGeom>
          <a:noFill/>
        </p:spPr>
        <p:txBody>
          <a:bodyPr wrap="square" rtlCol="0">
            <a:spAutoFit/>
          </a:bodyPr>
          <a:lstStyle/>
          <a:p>
            <a:r>
              <a:rPr lang="en-US" altLang="ko-KR" sz="2400" dirty="0"/>
              <a:t>Carol</a:t>
            </a:r>
            <a:endParaRPr lang="ko-KR" altLang="en-US" dirty="0"/>
          </a:p>
        </p:txBody>
      </p:sp>
      <p:sp>
        <p:nvSpPr>
          <p:cNvPr id="18" name="TextBox 17">
            <a:extLst>
              <a:ext uri="{FF2B5EF4-FFF2-40B4-BE49-F238E27FC236}">
                <a16:creationId xmlns:a16="http://schemas.microsoft.com/office/drawing/2014/main" id="{2132EA70-62F6-4C6B-AECC-31FD4ABF04A7}"/>
              </a:ext>
            </a:extLst>
          </p:cNvPr>
          <p:cNvSpPr txBox="1"/>
          <p:nvPr/>
        </p:nvSpPr>
        <p:spPr>
          <a:xfrm>
            <a:off x="5942329" y="4542910"/>
            <a:ext cx="1659873" cy="461665"/>
          </a:xfrm>
          <a:prstGeom prst="rect">
            <a:avLst/>
          </a:prstGeom>
          <a:noFill/>
        </p:spPr>
        <p:txBody>
          <a:bodyPr wrap="square" rtlCol="0">
            <a:spAutoFit/>
          </a:bodyPr>
          <a:lstStyle/>
          <a:p>
            <a:r>
              <a:rPr lang="en-US" altLang="ko-KR" sz="2400" dirty="0"/>
              <a:t>Alice’s </a:t>
            </a:r>
            <a:r>
              <a:rPr lang="en-US" altLang="ko-KR" sz="2400" dirty="0" err="1"/>
              <a:t>qs</a:t>
            </a:r>
            <a:endParaRPr lang="ko-KR" altLang="en-US" sz="2400" dirty="0"/>
          </a:p>
        </p:txBody>
      </p:sp>
      <p:sp>
        <p:nvSpPr>
          <p:cNvPr id="19" name="TextBox 18">
            <a:extLst>
              <a:ext uri="{FF2B5EF4-FFF2-40B4-BE49-F238E27FC236}">
                <a16:creationId xmlns:a16="http://schemas.microsoft.com/office/drawing/2014/main" id="{4331EF1E-8515-4041-82E2-31169C4C092F}"/>
              </a:ext>
            </a:extLst>
          </p:cNvPr>
          <p:cNvSpPr txBox="1"/>
          <p:nvPr/>
        </p:nvSpPr>
        <p:spPr>
          <a:xfrm>
            <a:off x="7839954" y="2429141"/>
            <a:ext cx="1396714" cy="461665"/>
          </a:xfrm>
          <a:prstGeom prst="rect">
            <a:avLst/>
          </a:prstGeom>
          <a:noFill/>
        </p:spPr>
        <p:txBody>
          <a:bodyPr wrap="square" rtlCol="0">
            <a:spAutoFit/>
          </a:bodyPr>
          <a:lstStyle/>
          <a:p>
            <a:r>
              <a:rPr lang="en-US" altLang="ko-KR" sz="2400" dirty="0"/>
              <a:t>Bob’s </a:t>
            </a:r>
            <a:r>
              <a:rPr lang="en-US" altLang="ko-KR" sz="2400" dirty="0" err="1"/>
              <a:t>qs</a:t>
            </a:r>
            <a:endParaRPr lang="ko-KR" altLang="en-US" sz="2400" dirty="0"/>
          </a:p>
        </p:txBody>
      </p:sp>
      <p:sp>
        <p:nvSpPr>
          <p:cNvPr id="20" name="TextBox 19">
            <a:extLst>
              <a:ext uri="{FF2B5EF4-FFF2-40B4-BE49-F238E27FC236}">
                <a16:creationId xmlns:a16="http://schemas.microsoft.com/office/drawing/2014/main" id="{185D8DBA-0E0A-49B9-A382-765D9AECB4E0}"/>
              </a:ext>
            </a:extLst>
          </p:cNvPr>
          <p:cNvSpPr txBox="1"/>
          <p:nvPr/>
        </p:nvSpPr>
        <p:spPr>
          <a:xfrm>
            <a:off x="9640783" y="4599441"/>
            <a:ext cx="1971283" cy="461665"/>
          </a:xfrm>
          <a:prstGeom prst="rect">
            <a:avLst/>
          </a:prstGeom>
          <a:noFill/>
        </p:spPr>
        <p:txBody>
          <a:bodyPr wrap="square" rtlCol="0">
            <a:spAutoFit/>
          </a:bodyPr>
          <a:lstStyle/>
          <a:p>
            <a:r>
              <a:rPr lang="en-US" altLang="ko-KR" sz="2400" dirty="0"/>
              <a:t>Carol’s </a:t>
            </a:r>
            <a:r>
              <a:rPr lang="en-US" altLang="ko-KR" sz="2400" dirty="0" err="1"/>
              <a:t>qs</a:t>
            </a:r>
            <a:endParaRPr lang="ko-KR" altLang="en-US" sz="2400" dirty="0"/>
          </a:p>
        </p:txBody>
      </p:sp>
      <p:sp>
        <p:nvSpPr>
          <p:cNvPr id="35" name="타원 34">
            <a:extLst>
              <a:ext uri="{FF2B5EF4-FFF2-40B4-BE49-F238E27FC236}">
                <a16:creationId xmlns:a16="http://schemas.microsoft.com/office/drawing/2014/main" id="{A4A7F921-586E-49BC-A8C7-7045AC6275E4}"/>
              </a:ext>
            </a:extLst>
          </p:cNvPr>
          <p:cNvSpPr/>
          <p:nvPr/>
        </p:nvSpPr>
        <p:spPr>
          <a:xfrm rot="18458946">
            <a:off x="7396623" y="3700039"/>
            <a:ext cx="3559851" cy="1169640"/>
          </a:xfrm>
          <a:prstGeom prst="ellipse">
            <a:avLst/>
          </a:prstGeom>
          <a:solidFill>
            <a:schemeClr val="accent3">
              <a:lumMod val="20000"/>
              <a:lumOff val="80000"/>
              <a:alpha val="2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D65E044C-5B8A-4280-A617-5E99CA7A9B88}"/>
              </a:ext>
            </a:extLst>
          </p:cNvPr>
          <p:cNvSpPr/>
          <p:nvPr/>
        </p:nvSpPr>
        <p:spPr>
          <a:xfrm rot="10800000">
            <a:off x="6758386" y="2901205"/>
            <a:ext cx="3559851" cy="1169640"/>
          </a:xfrm>
          <a:prstGeom prst="ellipse">
            <a:avLst/>
          </a:prstGeom>
          <a:solidFill>
            <a:schemeClr val="accent2">
              <a:lumMod val="20000"/>
              <a:lumOff val="80000"/>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9DEC1046-25FB-4A19-8474-D722C480072B}"/>
              </a:ext>
            </a:extLst>
          </p:cNvPr>
          <p:cNvSpPr txBox="1"/>
          <p:nvPr/>
        </p:nvSpPr>
        <p:spPr>
          <a:xfrm>
            <a:off x="9228394" y="3215798"/>
            <a:ext cx="1226994" cy="523220"/>
          </a:xfrm>
          <a:prstGeom prst="rect">
            <a:avLst/>
          </a:prstGeom>
          <a:noFill/>
        </p:spPr>
        <p:txBody>
          <a:bodyPr wrap="square" rtlCol="0">
            <a:spAutoFit/>
          </a:bodyPr>
          <a:lstStyle/>
          <a:p>
            <a:r>
              <a:rPr lang="en-US" altLang="ko-KR" sz="2800" b="1" dirty="0"/>
              <a:t>Carol</a:t>
            </a:r>
            <a:endParaRPr lang="ko-KR" altLang="en-US" b="1" dirty="0"/>
          </a:p>
        </p:txBody>
      </p:sp>
      <p:sp>
        <p:nvSpPr>
          <p:cNvPr id="22" name="TextBox 21">
            <a:extLst>
              <a:ext uri="{FF2B5EF4-FFF2-40B4-BE49-F238E27FC236}">
                <a16:creationId xmlns:a16="http://schemas.microsoft.com/office/drawing/2014/main" id="{541442AF-B613-4980-9E5A-4BE513C19006}"/>
              </a:ext>
            </a:extLst>
          </p:cNvPr>
          <p:cNvSpPr txBox="1"/>
          <p:nvPr/>
        </p:nvSpPr>
        <p:spPr>
          <a:xfrm>
            <a:off x="6894246" y="3231308"/>
            <a:ext cx="1272315" cy="523220"/>
          </a:xfrm>
          <a:prstGeom prst="rect">
            <a:avLst/>
          </a:prstGeom>
          <a:noFill/>
        </p:spPr>
        <p:txBody>
          <a:bodyPr wrap="square" rtlCol="0">
            <a:spAutoFit/>
          </a:bodyPr>
          <a:lstStyle/>
          <a:p>
            <a:r>
              <a:rPr lang="en-US" altLang="ko-KR" sz="2800" b="1" dirty="0"/>
              <a:t>Bob</a:t>
            </a:r>
            <a:endParaRPr lang="ko-KR" altLang="en-US" b="1" dirty="0"/>
          </a:p>
        </p:txBody>
      </p:sp>
      <p:sp>
        <p:nvSpPr>
          <p:cNvPr id="21" name="TextBox 20">
            <a:extLst>
              <a:ext uri="{FF2B5EF4-FFF2-40B4-BE49-F238E27FC236}">
                <a16:creationId xmlns:a16="http://schemas.microsoft.com/office/drawing/2014/main" id="{865A0E7B-092F-440B-8BF9-1205438830C5}"/>
              </a:ext>
            </a:extLst>
          </p:cNvPr>
          <p:cNvSpPr txBox="1"/>
          <p:nvPr/>
        </p:nvSpPr>
        <p:spPr>
          <a:xfrm>
            <a:off x="8072527" y="4858615"/>
            <a:ext cx="1184533" cy="523220"/>
          </a:xfrm>
          <a:prstGeom prst="rect">
            <a:avLst/>
          </a:prstGeom>
          <a:noFill/>
        </p:spPr>
        <p:txBody>
          <a:bodyPr wrap="square" rtlCol="0">
            <a:spAutoFit/>
          </a:bodyPr>
          <a:lstStyle/>
          <a:p>
            <a:r>
              <a:rPr lang="en-US" altLang="ko-KR" sz="2800" b="1" dirty="0"/>
              <a:t>Alice</a:t>
            </a:r>
            <a:endParaRPr lang="ko-KR" altLang="en-US" b="1" dirty="0"/>
          </a:p>
        </p:txBody>
      </p:sp>
      <p:sp>
        <p:nvSpPr>
          <p:cNvPr id="37" name="TextBox 36">
            <a:extLst>
              <a:ext uri="{FF2B5EF4-FFF2-40B4-BE49-F238E27FC236}">
                <a16:creationId xmlns:a16="http://schemas.microsoft.com/office/drawing/2014/main" id="{5CC4DAFA-EF32-492C-9622-153E838CAF81}"/>
              </a:ext>
            </a:extLst>
          </p:cNvPr>
          <p:cNvSpPr txBox="1"/>
          <p:nvPr/>
        </p:nvSpPr>
        <p:spPr>
          <a:xfrm>
            <a:off x="576644" y="1366706"/>
            <a:ext cx="6945520" cy="830997"/>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Assume that the validator needs to receive more than 2 messages to make a decision.</a:t>
            </a:r>
            <a:endParaRPr lang="ko-KR" altLang="en-US" sz="2400" dirty="0"/>
          </a:p>
        </p:txBody>
      </p:sp>
    </p:spTree>
    <p:extLst>
      <p:ext uri="{BB962C8B-B14F-4D97-AF65-F5344CB8AC3E}">
        <p14:creationId xmlns:p14="http://schemas.microsoft.com/office/powerpoint/2010/main" val="14426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a:t>
            </a:r>
            <a:endParaRPr lang="ko-KR" altLang="en-US" dirty="0"/>
          </a:p>
        </p:txBody>
      </p:sp>
      <p:sp>
        <p:nvSpPr>
          <p:cNvPr id="3" name="내용 개체 틀 2"/>
          <p:cNvSpPr>
            <a:spLocks noGrp="1"/>
          </p:cNvSpPr>
          <p:nvPr>
            <p:ph idx="1"/>
          </p:nvPr>
        </p:nvSpPr>
        <p:spPr>
          <a:xfrm>
            <a:off x="609600" y="1162384"/>
            <a:ext cx="10972800" cy="5184576"/>
          </a:xfrm>
        </p:spPr>
        <p:txBody>
          <a:bodyPr>
            <a:normAutofit/>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34</a:t>
            </a:fld>
            <a:endParaRPr lang="ko-KR" altLang="en-US" dirty="0"/>
          </a:p>
        </p:txBody>
      </p:sp>
      <p:pic>
        <p:nvPicPr>
          <p:cNvPr id="7" name="그림 6">
            <a:extLst>
              <a:ext uri="{FF2B5EF4-FFF2-40B4-BE49-F238E27FC236}">
                <a16:creationId xmlns:a16="http://schemas.microsoft.com/office/drawing/2014/main" id="{F1A78E9A-A887-4719-96BE-70C541977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1248759" y="4138493"/>
            <a:ext cx="946326" cy="1028735"/>
          </a:xfrm>
          <a:prstGeom prst="rect">
            <a:avLst/>
          </a:prstGeom>
        </p:spPr>
      </p:pic>
      <p:pic>
        <p:nvPicPr>
          <p:cNvPr id="8" name="그림 7">
            <a:extLst>
              <a:ext uri="{FF2B5EF4-FFF2-40B4-BE49-F238E27FC236}">
                <a16:creationId xmlns:a16="http://schemas.microsoft.com/office/drawing/2014/main" id="{B1F5B1DB-5143-46FB-9CD9-7258BE0EA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5828" y="4138493"/>
            <a:ext cx="1028735" cy="1028735"/>
          </a:xfrm>
          <a:prstGeom prst="rect">
            <a:avLst/>
          </a:prstGeom>
        </p:spPr>
      </p:pic>
      <p:pic>
        <p:nvPicPr>
          <p:cNvPr id="10" name="그림 9">
            <a:extLst>
              <a:ext uri="{FF2B5EF4-FFF2-40B4-BE49-F238E27FC236}">
                <a16:creationId xmlns:a16="http://schemas.microsoft.com/office/drawing/2014/main" id="{8648ABB5-79E6-4F2D-9651-8A0A1EA2A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3760738" y="4148080"/>
            <a:ext cx="968045" cy="1028735"/>
          </a:xfrm>
          <a:prstGeom prst="rect">
            <a:avLst/>
          </a:prstGeom>
        </p:spPr>
      </p:pic>
      <p:sp>
        <p:nvSpPr>
          <p:cNvPr id="13" name="타원 12">
            <a:extLst>
              <a:ext uri="{FF2B5EF4-FFF2-40B4-BE49-F238E27FC236}">
                <a16:creationId xmlns:a16="http://schemas.microsoft.com/office/drawing/2014/main" id="{DF878A84-6A9C-48BA-9669-660097409351}"/>
              </a:ext>
            </a:extLst>
          </p:cNvPr>
          <p:cNvSpPr/>
          <p:nvPr/>
        </p:nvSpPr>
        <p:spPr>
          <a:xfrm rot="13782592">
            <a:off x="6197603" y="3743661"/>
            <a:ext cx="3559851" cy="1169640"/>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C62F08F-49EE-4672-A0AE-8E7E26409093}"/>
              </a:ext>
            </a:extLst>
          </p:cNvPr>
          <p:cNvSpPr txBox="1"/>
          <p:nvPr/>
        </p:nvSpPr>
        <p:spPr>
          <a:xfrm>
            <a:off x="1262478" y="5176815"/>
            <a:ext cx="842544" cy="461665"/>
          </a:xfrm>
          <a:prstGeom prst="rect">
            <a:avLst/>
          </a:prstGeom>
          <a:noFill/>
        </p:spPr>
        <p:txBody>
          <a:bodyPr wrap="square" rtlCol="0">
            <a:spAutoFit/>
          </a:bodyPr>
          <a:lstStyle/>
          <a:p>
            <a:r>
              <a:rPr lang="en-US" altLang="ko-KR" sz="2400" dirty="0"/>
              <a:t>Alice</a:t>
            </a:r>
            <a:endParaRPr lang="ko-KR" altLang="en-US" dirty="0"/>
          </a:p>
        </p:txBody>
      </p:sp>
      <p:sp>
        <p:nvSpPr>
          <p:cNvPr id="16" name="TextBox 15">
            <a:extLst>
              <a:ext uri="{FF2B5EF4-FFF2-40B4-BE49-F238E27FC236}">
                <a16:creationId xmlns:a16="http://schemas.microsoft.com/office/drawing/2014/main" id="{B8295896-AB40-4698-A85C-28707B08685B}"/>
              </a:ext>
            </a:extLst>
          </p:cNvPr>
          <p:cNvSpPr txBox="1"/>
          <p:nvPr/>
        </p:nvSpPr>
        <p:spPr>
          <a:xfrm>
            <a:off x="2592642" y="5193454"/>
            <a:ext cx="842544" cy="461665"/>
          </a:xfrm>
          <a:prstGeom prst="rect">
            <a:avLst/>
          </a:prstGeom>
          <a:noFill/>
        </p:spPr>
        <p:txBody>
          <a:bodyPr wrap="square" rtlCol="0">
            <a:spAutoFit/>
          </a:bodyPr>
          <a:lstStyle/>
          <a:p>
            <a:r>
              <a:rPr lang="en-US" altLang="ko-KR" sz="2400" dirty="0"/>
              <a:t>Bob</a:t>
            </a:r>
            <a:endParaRPr lang="ko-KR" altLang="en-US" dirty="0"/>
          </a:p>
        </p:txBody>
      </p:sp>
      <p:sp>
        <p:nvSpPr>
          <p:cNvPr id="17" name="TextBox 16">
            <a:extLst>
              <a:ext uri="{FF2B5EF4-FFF2-40B4-BE49-F238E27FC236}">
                <a16:creationId xmlns:a16="http://schemas.microsoft.com/office/drawing/2014/main" id="{29D3ACC8-BCE7-4DA9-B416-4F26A719965F}"/>
              </a:ext>
            </a:extLst>
          </p:cNvPr>
          <p:cNvSpPr txBox="1"/>
          <p:nvPr/>
        </p:nvSpPr>
        <p:spPr>
          <a:xfrm>
            <a:off x="3812468" y="5179719"/>
            <a:ext cx="1130377" cy="461665"/>
          </a:xfrm>
          <a:prstGeom prst="rect">
            <a:avLst/>
          </a:prstGeom>
          <a:noFill/>
        </p:spPr>
        <p:txBody>
          <a:bodyPr wrap="square" rtlCol="0">
            <a:spAutoFit/>
          </a:bodyPr>
          <a:lstStyle/>
          <a:p>
            <a:r>
              <a:rPr lang="en-US" altLang="ko-KR" sz="2400" dirty="0"/>
              <a:t>Carol</a:t>
            </a:r>
            <a:endParaRPr lang="ko-KR" altLang="en-US" dirty="0"/>
          </a:p>
        </p:txBody>
      </p:sp>
      <p:sp>
        <p:nvSpPr>
          <p:cNvPr id="18" name="TextBox 17">
            <a:extLst>
              <a:ext uri="{FF2B5EF4-FFF2-40B4-BE49-F238E27FC236}">
                <a16:creationId xmlns:a16="http://schemas.microsoft.com/office/drawing/2014/main" id="{2132EA70-62F6-4C6B-AECC-31FD4ABF04A7}"/>
              </a:ext>
            </a:extLst>
          </p:cNvPr>
          <p:cNvSpPr txBox="1"/>
          <p:nvPr/>
        </p:nvSpPr>
        <p:spPr>
          <a:xfrm>
            <a:off x="5942329" y="4542910"/>
            <a:ext cx="1659873" cy="461665"/>
          </a:xfrm>
          <a:prstGeom prst="rect">
            <a:avLst/>
          </a:prstGeom>
          <a:noFill/>
        </p:spPr>
        <p:txBody>
          <a:bodyPr wrap="square" rtlCol="0">
            <a:spAutoFit/>
          </a:bodyPr>
          <a:lstStyle/>
          <a:p>
            <a:r>
              <a:rPr lang="en-US" altLang="ko-KR" sz="2400" dirty="0"/>
              <a:t>Alice’s </a:t>
            </a:r>
            <a:r>
              <a:rPr lang="en-US" altLang="ko-KR" sz="2400" dirty="0" err="1"/>
              <a:t>qs</a:t>
            </a:r>
            <a:endParaRPr lang="ko-KR" altLang="en-US" sz="2400" dirty="0"/>
          </a:p>
        </p:txBody>
      </p:sp>
      <p:sp>
        <p:nvSpPr>
          <p:cNvPr id="19" name="TextBox 18">
            <a:extLst>
              <a:ext uri="{FF2B5EF4-FFF2-40B4-BE49-F238E27FC236}">
                <a16:creationId xmlns:a16="http://schemas.microsoft.com/office/drawing/2014/main" id="{4331EF1E-8515-4041-82E2-31169C4C092F}"/>
              </a:ext>
            </a:extLst>
          </p:cNvPr>
          <p:cNvSpPr txBox="1"/>
          <p:nvPr/>
        </p:nvSpPr>
        <p:spPr>
          <a:xfrm>
            <a:off x="7839954" y="2429141"/>
            <a:ext cx="1396714" cy="461665"/>
          </a:xfrm>
          <a:prstGeom prst="rect">
            <a:avLst/>
          </a:prstGeom>
          <a:noFill/>
        </p:spPr>
        <p:txBody>
          <a:bodyPr wrap="square" rtlCol="0">
            <a:spAutoFit/>
          </a:bodyPr>
          <a:lstStyle/>
          <a:p>
            <a:r>
              <a:rPr lang="en-US" altLang="ko-KR" sz="2400" dirty="0"/>
              <a:t>Bob’s </a:t>
            </a:r>
            <a:r>
              <a:rPr lang="en-US" altLang="ko-KR" sz="2400" dirty="0" err="1"/>
              <a:t>qs</a:t>
            </a:r>
            <a:endParaRPr lang="ko-KR" altLang="en-US" sz="2400" dirty="0"/>
          </a:p>
        </p:txBody>
      </p:sp>
      <p:sp>
        <p:nvSpPr>
          <p:cNvPr id="20" name="TextBox 19">
            <a:extLst>
              <a:ext uri="{FF2B5EF4-FFF2-40B4-BE49-F238E27FC236}">
                <a16:creationId xmlns:a16="http://schemas.microsoft.com/office/drawing/2014/main" id="{185D8DBA-0E0A-49B9-A382-765D9AECB4E0}"/>
              </a:ext>
            </a:extLst>
          </p:cNvPr>
          <p:cNvSpPr txBox="1"/>
          <p:nvPr/>
        </p:nvSpPr>
        <p:spPr>
          <a:xfrm>
            <a:off x="9640783" y="4599441"/>
            <a:ext cx="1971283" cy="461665"/>
          </a:xfrm>
          <a:prstGeom prst="rect">
            <a:avLst/>
          </a:prstGeom>
          <a:noFill/>
        </p:spPr>
        <p:txBody>
          <a:bodyPr wrap="square" rtlCol="0">
            <a:spAutoFit/>
          </a:bodyPr>
          <a:lstStyle/>
          <a:p>
            <a:r>
              <a:rPr lang="en-US" altLang="ko-KR" sz="2400" dirty="0"/>
              <a:t>Carol’s </a:t>
            </a:r>
            <a:r>
              <a:rPr lang="en-US" altLang="ko-KR" sz="2400" dirty="0" err="1"/>
              <a:t>qs</a:t>
            </a:r>
            <a:endParaRPr lang="ko-KR" altLang="en-US" sz="2400" dirty="0"/>
          </a:p>
        </p:txBody>
      </p:sp>
      <p:sp>
        <p:nvSpPr>
          <p:cNvPr id="35" name="타원 34">
            <a:extLst>
              <a:ext uri="{FF2B5EF4-FFF2-40B4-BE49-F238E27FC236}">
                <a16:creationId xmlns:a16="http://schemas.microsoft.com/office/drawing/2014/main" id="{A4A7F921-586E-49BC-A8C7-7045AC6275E4}"/>
              </a:ext>
            </a:extLst>
          </p:cNvPr>
          <p:cNvSpPr/>
          <p:nvPr/>
        </p:nvSpPr>
        <p:spPr>
          <a:xfrm rot="18458946">
            <a:off x="7396623" y="3700039"/>
            <a:ext cx="3559851" cy="1169640"/>
          </a:xfrm>
          <a:prstGeom prst="ellipse">
            <a:avLst/>
          </a:prstGeom>
          <a:solidFill>
            <a:schemeClr val="accent3">
              <a:lumMod val="20000"/>
              <a:lumOff val="80000"/>
              <a:alpha val="2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D65E044C-5B8A-4280-A617-5E99CA7A9B88}"/>
              </a:ext>
            </a:extLst>
          </p:cNvPr>
          <p:cNvSpPr/>
          <p:nvPr/>
        </p:nvSpPr>
        <p:spPr>
          <a:xfrm rot="10800000">
            <a:off x="6758386" y="2901205"/>
            <a:ext cx="3559851" cy="1169640"/>
          </a:xfrm>
          <a:prstGeom prst="ellipse">
            <a:avLst/>
          </a:prstGeom>
          <a:solidFill>
            <a:schemeClr val="accent2">
              <a:lumMod val="20000"/>
              <a:lumOff val="80000"/>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9DEC1046-25FB-4A19-8474-D722C480072B}"/>
              </a:ext>
            </a:extLst>
          </p:cNvPr>
          <p:cNvSpPr txBox="1"/>
          <p:nvPr/>
        </p:nvSpPr>
        <p:spPr>
          <a:xfrm>
            <a:off x="9228394" y="3215798"/>
            <a:ext cx="1226994" cy="523220"/>
          </a:xfrm>
          <a:prstGeom prst="rect">
            <a:avLst/>
          </a:prstGeom>
          <a:noFill/>
        </p:spPr>
        <p:txBody>
          <a:bodyPr wrap="square" rtlCol="0">
            <a:spAutoFit/>
          </a:bodyPr>
          <a:lstStyle/>
          <a:p>
            <a:r>
              <a:rPr lang="en-US" altLang="ko-KR" sz="2800" b="1" dirty="0"/>
              <a:t>Carol</a:t>
            </a:r>
            <a:endParaRPr lang="ko-KR" altLang="en-US" b="1" dirty="0"/>
          </a:p>
        </p:txBody>
      </p:sp>
      <p:sp>
        <p:nvSpPr>
          <p:cNvPr id="22" name="TextBox 21">
            <a:extLst>
              <a:ext uri="{FF2B5EF4-FFF2-40B4-BE49-F238E27FC236}">
                <a16:creationId xmlns:a16="http://schemas.microsoft.com/office/drawing/2014/main" id="{541442AF-B613-4980-9E5A-4BE513C19006}"/>
              </a:ext>
            </a:extLst>
          </p:cNvPr>
          <p:cNvSpPr txBox="1"/>
          <p:nvPr/>
        </p:nvSpPr>
        <p:spPr>
          <a:xfrm>
            <a:off x="6894246" y="3231308"/>
            <a:ext cx="1272315" cy="523220"/>
          </a:xfrm>
          <a:prstGeom prst="rect">
            <a:avLst/>
          </a:prstGeom>
          <a:noFill/>
        </p:spPr>
        <p:txBody>
          <a:bodyPr wrap="square" rtlCol="0">
            <a:spAutoFit/>
          </a:bodyPr>
          <a:lstStyle/>
          <a:p>
            <a:r>
              <a:rPr lang="en-US" altLang="ko-KR" sz="2800" b="1" dirty="0"/>
              <a:t>Bob</a:t>
            </a:r>
            <a:endParaRPr lang="ko-KR" altLang="en-US" b="1" dirty="0"/>
          </a:p>
        </p:txBody>
      </p:sp>
      <p:sp>
        <p:nvSpPr>
          <p:cNvPr id="21" name="TextBox 20">
            <a:extLst>
              <a:ext uri="{FF2B5EF4-FFF2-40B4-BE49-F238E27FC236}">
                <a16:creationId xmlns:a16="http://schemas.microsoft.com/office/drawing/2014/main" id="{865A0E7B-092F-440B-8BF9-1205438830C5}"/>
              </a:ext>
            </a:extLst>
          </p:cNvPr>
          <p:cNvSpPr txBox="1"/>
          <p:nvPr/>
        </p:nvSpPr>
        <p:spPr>
          <a:xfrm>
            <a:off x="8072527" y="4858615"/>
            <a:ext cx="1184533" cy="523220"/>
          </a:xfrm>
          <a:prstGeom prst="rect">
            <a:avLst/>
          </a:prstGeom>
          <a:noFill/>
        </p:spPr>
        <p:txBody>
          <a:bodyPr wrap="square" rtlCol="0">
            <a:spAutoFit/>
          </a:bodyPr>
          <a:lstStyle/>
          <a:p>
            <a:r>
              <a:rPr lang="en-US" altLang="ko-KR" sz="2800" b="1" dirty="0"/>
              <a:t>Alice</a:t>
            </a:r>
            <a:endParaRPr lang="ko-KR" altLang="en-US" b="1" dirty="0"/>
          </a:p>
        </p:txBody>
      </p:sp>
      <p:pic>
        <p:nvPicPr>
          <p:cNvPr id="28" name="그림 27">
            <a:extLst>
              <a:ext uri="{FF2B5EF4-FFF2-40B4-BE49-F238E27FC236}">
                <a16:creationId xmlns:a16="http://schemas.microsoft.com/office/drawing/2014/main" id="{6C58571F-666C-470D-8BF9-BBBDD9EDDD9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8564" y="4013119"/>
            <a:ext cx="1368716" cy="1368716"/>
          </a:xfrm>
          <a:prstGeom prst="rect">
            <a:avLst/>
          </a:prstGeom>
        </p:spPr>
      </p:pic>
      <p:pic>
        <p:nvPicPr>
          <p:cNvPr id="29" name="그림 28">
            <a:extLst>
              <a:ext uri="{FF2B5EF4-FFF2-40B4-BE49-F238E27FC236}">
                <a16:creationId xmlns:a16="http://schemas.microsoft.com/office/drawing/2014/main" id="{FC9A0711-627A-49D4-BA5B-92C240425A4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94246" y="3115840"/>
            <a:ext cx="793838" cy="793838"/>
          </a:xfrm>
          <a:prstGeom prst="rect">
            <a:avLst/>
          </a:prstGeom>
        </p:spPr>
      </p:pic>
    </p:spTree>
    <p:extLst>
      <p:ext uri="{BB962C8B-B14F-4D97-AF65-F5344CB8AC3E}">
        <p14:creationId xmlns:p14="http://schemas.microsoft.com/office/powerpoint/2010/main" val="397989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8</a:t>
            </a:fld>
            <a:endParaRPr lang="ko-KR" altLang="en-US" dirty="0"/>
          </a:p>
        </p:txBody>
      </p:sp>
    </p:spTree>
    <p:extLst>
      <p:ext uri="{BB962C8B-B14F-4D97-AF65-F5344CB8AC3E}">
        <p14:creationId xmlns:p14="http://schemas.microsoft.com/office/powerpoint/2010/main" val="277475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a:t>
            </a:r>
            <a:endParaRPr lang="ko-KR" altLang="en-US" dirty="0"/>
          </a:p>
        </p:txBody>
      </p:sp>
      <p:sp>
        <p:nvSpPr>
          <p:cNvPr id="3" name="내용 개체 틀 2"/>
          <p:cNvSpPr>
            <a:spLocks noGrp="1"/>
          </p:cNvSpPr>
          <p:nvPr>
            <p:ph idx="1"/>
          </p:nvPr>
        </p:nvSpPr>
        <p:spPr>
          <a:xfrm>
            <a:off x="609600" y="1162384"/>
            <a:ext cx="10972800" cy="5184576"/>
          </a:xfrm>
        </p:spPr>
        <p:txBody>
          <a:bodyPr>
            <a:normAutofit/>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35</a:t>
            </a:fld>
            <a:endParaRPr lang="ko-KR" altLang="en-US" dirty="0"/>
          </a:p>
        </p:txBody>
      </p:sp>
      <p:pic>
        <p:nvPicPr>
          <p:cNvPr id="7" name="그림 6">
            <a:extLst>
              <a:ext uri="{FF2B5EF4-FFF2-40B4-BE49-F238E27FC236}">
                <a16:creationId xmlns:a16="http://schemas.microsoft.com/office/drawing/2014/main" id="{F1A78E9A-A887-4719-96BE-70C541977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1248759" y="4138493"/>
            <a:ext cx="946326" cy="1028735"/>
          </a:xfrm>
          <a:prstGeom prst="rect">
            <a:avLst/>
          </a:prstGeom>
        </p:spPr>
      </p:pic>
      <p:pic>
        <p:nvPicPr>
          <p:cNvPr id="8" name="그림 7">
            <a:extLst>
              <a:ext uri="{FF2B5EF4-FFF2-40B4-BE49-F238E27FC236}">
                <a16:creationId xmlns:a16="http://schemas.microsoft.com/office/drawing/2014/main" id="{B1F5B1DB-5143-46FB-9CD9-7258BE0EA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5828" y="4138493"/>
            <a:ext cx="1028735" cy="1028735"/>
          </a:xfrm>
          <a:prstGeom prst="rect">
            <a:avLst/>
          </a:prstGeom>
        </p:spPr>
      </p:pic>
      <p:pic>
        <p:nvPicPr>
          <p:cNvPr id="10" name="그림 9">
            <a:extLst>
              <a:ext uri="{FF2B5EF4-FFF2-40B4-BE49-F238E27FC236}">
                <a16:creationId xmlns:a16="http://schemas.microsoft.com/office/drawing/2014/main" id="{8648ABB5-79E6-4F2D-9651-8A0A1EA2A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3760738" y="4148080"/>
            <a:ext cx="968045" cy="1028735"/>
          </a:xfrm>
          <a:prstGeom prst="rect">
            <a:avLst/>
          </a:prstGeom>
        </p:spPr>
      </p:pic>
      <p:sp>
        <p:nvSpPr>
          <p:cNvPr id="13" name="타원 12">
            <a:extLst>
              <a:ext uri="{FF2B5EF4-FFF2-40B4-BE49-F238E27FC236}">
                <a16:creationId xmlns:a16="http://schemas.microsoft.com/office/drawing/2014/main" id="{DF878A84-6A9C-48BA-9669-660097409351}"/>
              </a:ext>
            </a:extLst>
          </p:cNvPr>
          <p:cNvSpPr/>
          <p:nvPr/>
        </p:nvSpPr>
        <p:spPr>
          <a:xfrm rot="13782592">
            <a:off x="6197603" y="3743661"/>
            <a:ext cx="3559851" cy="1169640"/>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C62F08F-49EE-4672-A0AE-8E7E26409093}"/>
              </a:ext>
            </a:extLst>
          </p:cNvPr>
          <p:cNvSpPr txBox="1"/>
          <p:nvPr/>
        </p:nvSpPr>
        <p:spPr>
          <a:xfrm>
            <a:off x="1262478" y="5176815"/>
            <a:ext cx="842544" cy="461665"/>
          </a:xfrm>
          <a:prstGeom prst="rect">
            <a:avLst/>
          </a:prstGeom>
          <a:noFill/>
        </p:spPr>
        <p:txBody>
          <a:bodyPr wrap="square" rtlCol="0">
            <a:spAutoFit/>
          </a:bodyPr>
          <a:lstStyle/>
          <a:p>
            <a:r>
              <a:rPr lang="en-US" altLang="ko-KR" sz="2400" dirty="0"/>
              <a:t>Alice</a:t>
            </a:r>
            <a:endParaRPr lang="ko-KR" altLang="en-US" dirty="0"/>
          </a:p>
        </p:txBody>
      </p:sp>
      <p:sp>
        <p:nvSpPr>
          <p:cNvPr id="16" name="TextBox 15">
            <a:extLst>
              <a:ext uri="{FF2B5EF4-FFF2-40B4-BE49-F238E27FC236}">
                <a16:creationId xmlns:a16="http://schemas.microsoft.com/office/drawing/2014/main" id="{B8295896-AB40-4698-A85C-28707B08685B}"/>
              </a:ext>
            </a:extLst>
          </p:cNvPr>
          <p:cNvSpPr txBox="1"/>
          <p:nvPr/>
        </p:nvSpPr>
        <p:spPr>
          <a:xfrm>
            <a:off x="2592642" y="5193454"/>
            <a:ext cx="842544" cy="461665"/>
          </a:xfrm>
          <a:prstGeom prst="rect">
            <a:avLst/>
          </a:prstGeom>
          <a:noFill/>
        </p:spPr>
        <p:txBody>
          <a:bodyPr wrap="square" rtlCol="0">
            <a:spAutoFit/>
          </a:bodyPr>
          <a:lstStyle/>
          <a:p>
            <a:r>
              <a:rPr lang="en-US" altLang="ko-KR" sz="2400" dirty="0"/>
              <a:t>Bob</a:t>
            </a:r>
            <a:endParaRPr lang="ko-KR" altLang="en-US" dirty="0"/>
          </a:p>
        </p:txBody>
      </p:sp>
      <p:sp>
        <p:nvSpPr>
          <p:cNvPr id="17" name="TextBox 16">
            <a:extLst>
              <a:ext uri="{FF2B5EF4-FFF2-40B4-BE49-F238E27FC236}">
                <a16:creationId xmlns:a16="http://schemas.microsoft.com/office/drawing/2014/main" id="{29D3ACC8-BCE7-4DA9-B416-4F26A719965F}"/>
              </a:ext>
            </a:extLst>
          </p:cNvPr>
          <p:cNvSpPr txBox="1"/>
          <p:nvPr/>
        </p:nvSpPr>
        <p:spPr>
          <a:xfrm>
            <a:off x="3812468" y="5179719"/>
            <a:ext cx="1130377" cy="461665"/>
          </a:xfrm>
          <a:prstGeom prst="rect">
            <a:avLst/>
          </a:prstGeom>
          <a:noFill/>
        </p:spPr>
        <p:txBody>
          <a:bodyPr wrap="square" rtlCol="0">
            <a:spAutoFit/>
          </a:bodyPr>
          <a:lstStyle/>
          <a:p>
            <a:r>
              <a:rPr lang="en-US" altLang="ko-KR" sz="2400" dirty="0"/>
              <a:t>Carol</a:t>
            </a:r>
            <a:endParaRPr lang="ko-KR" altLang="en-US" dirty="0"/>
          </a:p>
        </p:txBody>
      </p:sp>
      <p:sp>
        <p:nvSpPr>
          <p:cNvPr id="18" name="TextBox 17">
            <a:extLst>
              <a:ext uri="{FF2B5EF4-FFF2-40B4-BE49-F238E27FC236}">
                <a16:creationId xmlns:a16="http://schemas.microsoft.com/office/drawing/2014/main" id="{2132EA70-62F6-4C6B-AECC-31FD4ABF04A7}"/>
              </a:ext>
            </a:extLst>
          </p:cNvPr>
          <p:cNvSpPr txBox="1"/>
          <p:nvPr/>
        </p:nvSpPr>
        <p:spPr>
          <a:xfrm>
            <a:off x="5942329" y="4542910"/>
            <a:ext cx="1659873" cy="461665"/>
          </a:xfrm>
          <a:prstGeom prst="rect">
            <a:avLst/>
          </a:prstGeom>
          <a:noFill/>
        </p:spPr>
        <p:txBody>
          <a:bodyPr wrap="square" rtlCol="0">
            <a:spAutoFit/>
          </a:bodyPr>
          <a:lstStyle/>
          <a:p>
            <a:r>
              <a:rPr lang="en-US" altLang="ko-KR" sz="2400" dirty="0"/>
              <a:t>Alice’s </a:t>
            </a:r>
            <a:r>
              <a:rPr lang="en-US" altLang="ko-KR" sz="2400" dirty="0" err="1"/>
              <a:t>qs</a:t>
            </a:r>
            <a:endParaRPr lang="ko-KR" altLang="en-US" sz="2400" dirty="0"/>
          </a:p>
        </p:txBody>
      </p:sp>
      <p:sp>
        <p:nvSpPr>
          <p:cNvPr id="19" name="TextBox 18">
            <a:extLst>
              <a:ext uri="{FF2B5EF4-FFF2-40B4-BE49-F238E27FC236}">
                <a16:creationId xmlns:a16="http://schemas.microsoft.com/office/drawing/2014/main" id="{4331EF1E-8515-4041-82E2-31169C4C092F}"/>
              </a:ext>
            </a:extLst>
          </p:cNvPr>
          <p:cNvSpPr txBox="1"/>
          <p:nvPr/>
        </p:nvSpPr>
        <p:spPr>
          <a:xfrm>
            <a:off x="7839954" y="2429141"/>
            <a:ext cx="1396714" cy="461665"/>
          </a:xfrm>
          <a:prstGeom prst="rect">
            <a:avLst/>
          </a:prstGeom>
          <a:noFill/>
        </p:spPr>
        <p:txBody>
          <a:bodyPr wrap="square" rtlCol="0">
            <a:spAutoFit/>
          </a:bodyPr>
          <a:lstStyle/>
          <a:p>
            <a:r>
              <a:rPr lang="en-US" altLang="ko-KR" sz="2400" dirty="0"/>
              <a:t>Bob’s </a:t>
            </a:r>
            <a:r>
              <a:rPr lang="en-US" altLang="ko-KR" sz="2400" dirty="0" err="1"/>
              <a:t>qs</a:t>
            </a:r>
            <a:endParaRPr lang="ko-KR" altLang="en-US" sz="2400" dirty="0"/>
          </a:p>
        </p:txBody>
      </p:sp>
      <p:sp>
        <p:nvSpPr>
          <p:cNvPr id="20" name="TextBox 19">
            <a:extLst>
              <a:ext uri="{FF2B5EF4-FFF2-40B4-BE49-F238E27FC236}">
                <a16:creationId xmlns:a16="http://schemas.microsoft.com/office/drawing/2014/main" id="{185D8DBA-0E0A-49B9-A382-765D9AECB4E0}"/>
              </a:ext>
            </a:extLst>
          </p:cNvPr>
          <p:cNvSpPr txBox="1"/>
          <p:nvPr/>
        </p:nvSpPr>
        <p:spPr>
          <a:xfrm>
            <a:off x="9640783" y="4599441"/>
            <a:ext cx="1971283" cy="461665"/>
          </a:xfrm>
          <a:prstGeom prst="rect">
            <a:avLst/>
          </a:prstGeom>
          <a:noFill/>
        </p:spPr>
        <p:txBody>
          <a:bodyPr wrap="square" rtlCol="0">
            <a:spAutoFit/>
          </a:bodyPr>
          <a:lstStyle/>
          <a:p>
            <a:r>
              <a:rPr lang="en-US" altLang="ko-KR" sz="2400" dirty="0"/>
              <a:t>Carol’s </a:t>
            </a:r>
            <a:r>
              <a:rPr lang="en-US" altLang="ko-KR" sz="2400" dirty="0" err="1"/>
              <a:t>qs</a:t>
            </a:r>
            <a:endParaRPr lang="ko-KR" altLang="en-US" sz="2400" dirty="0"/>
          </a:p>
        </p:txBody>
      </p:sp>
      <p:sp>
        <p:nvSpPr>
          <p:cNvPr id="35" name="타원 34">
            <a:extLst>
              <a:ext uri="{FF2B5EF4-FFF2-40B4-BE49-F238E27FC236}">
                <a16:creationId xmlns:a16="http://schemas.microsoft.com/office/drawing/2014/main" id="{A4A7F921-586E-49BC-A8C7-7045AC6275E4}"/>
              </a:ext>
            </a:extLst>
          </p:cNvPr>
          <p:cNvSpPr/>
          <p:nvPr/>
        </p:nvSpPr>
        <p:spPr>
          <a:xfrm rot="18458946">
            <a:off x="7396623" y="3700039"/>
            <a:ext cx="3559851" cy="1169640"/>
          </a:xfrm>
          <a:prstGeom prst="ellipse">
            <a:avLst/>
          </a:prstGeom>
          <a:solidFill>
            <a:schemeClr val="accent3">
              <a:lumMod val="20000"/>
              <a:lumOff val="80000"/>
              <a:alpha val="2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D65E044C-5B8A-4280-A617-5E99CA7A9B88}"/>
              </a:ext>
            </a:extLst>
          </p:cNvPr>
          <p:cNvSpPr/>
          <p:nvPr/>
        </p:nvSpPr>
        <p:spPr>
          <a:xfrm rot="10800000">
            <a:off x="6758386" y="2901205"/>
            <a:ext cx="3559851" cy="1169640"/>
          </a:xfrm>
          <a:prstGeom prst="ellipse">
            <a:avLst/>
          </a:prstGeom>
          <a:solidFill>
            <a:schemeClr val="accent2">
              <a:lumMod val="20000"/>
              <a:lumOff val="80000"/>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9DEC1046-25FB-4A19-8474-D722C480072B}"/>
              </a:ext>
            </a:extLst>
          </p:cNvPr>
          <p:cNvSpPr txBox="1"/>
          <p:nvPr/>
        </p:nvSpPr>
        <p:spPr>
          <a:xfrm>
            <a:off x="9228394" y="3215798"/>
            <a:ext cx="1226994" cy="523220"/>
          </a:xfrm>
          <a:prstGeom prst="rect">
            <a:avLst/>
          </a:prstGeom>
          <a:noFill/>
        </p:spPr>
        <p:txBody>
          <a:bodyPr wrap="square" rtlCol="0">
            <a:spAutoFit/>
          </a:bodyPr>
          <a:lstStyle/>
          <a:p>
            <a:r>
              <a:rPr lang="en-US" altLang="ko-KR" sz="2800" b="1" dirty="0"/>
              <a:t>Carol</a:t>
            </a:r>
            <a:endParaRPr lang="ko-KR" altLang="en-US" b="1" dirty="0"/>
          </a:p>
        </p:txBody>
      </p:sp>
      <p:sp>
        <p:nvSpPr>
          <p:cNvPr id="22" name="TextBox 21">
            <a:extLst>
              <a:ext uri="{FF2B5EF4-FFF2-40B4-BE49-F238E27FC236}">
                <a16:creationId xmlns:a16="http://schemas.microsoft.com/office/drawing/2014/main" id="{541442AF-B613-4980-9E5A-4BE513C19006}"/>
              </a:ext>
            </a:extLst>
          </p:cNvPr>
          <p:cNvSpPr txBox="1"/>
          <p:nvPr/>
        </p:nvSpPr>
        <p:spPr>
          <a:xfrm>
            <a:off x="6894246" y="3231308"/>
            <a:ext cx="1272315" cy="523220"/>
          </a:xfrm>
          <a:prstGeom prst="rect">
            <a:avLst/>
          </a:prstGeom>
          <a:noFill/>
        </p:spPr>
        <p:txBody>
          <a:bodyPr wrap="square" rtlCol="0">
            <a:spAutoFit/>
          </a:bodyPr>
          <a:lstStyle/>
          <a:p>
            <a:r>
              <a:rPr lang="en-US" altLang="ko-KR" sz="2800" b="1" dirty="0"/>
              <a:t>Bob</a:t>
            </a:r>
            <a:endParaRPr lang="ko-KR" altLang="en-US" b="1" dirty="0"/>
          </a:p>
        </p:txBody>
      </p:sp>
      <p:sp>
        <p:nvSpPr>
          <p:cNvPr id="21" name="TextBox 20">
            <a:extLst>
              <a:ext uri="{FF2B5EF4-FFF2-40B4-BE49-F238E27FC236}">
                <a16:creationId xmlns:a16="http://schemas.microsoft.com/office/drawing/2014/main" id="{865A0E7B-092F-440B-8BF9-1205438830C5}"/>
              </a:ext>
            </a:extLst>
          </p:cNvPr>
          <p:cNvSpPr txBox="1"/>
          <p:nvPr/>
        </p:nvSpPr>
        <p:spPr>
          <a:xfrm>
            <a:off x="8072527" y="4858615"/>
            <a:ext cx="1184533" cy="523220"/>
          </a:xfrm>
          <a:prstGeom prst="rect">
            <a:avLst/>
          </a:prstGeom>
          <a:noFill/>
        </p:spPr>
        <p:txBody>
          <a:bodyPr wrap="square" rtlCol="0">
            <a:spAutoFit/>
          </a:bodyPr>
          <a:lstStyle/>
          <a:p>
            <a:r>
              <a:rPr lang="en-US" altLang="ko-KR" sz="2800" b="1" dirty="0"/>
              <a:t>Alice</a:t>
            </a:r>
            <a:endParaRPr lang="ko-KR" altLang="en-US" b="1" dirty="0"/>
          </a:p>
        </p:txBody>
      </p:sp>
      <p:pic>
        <p:nvPicPr>
          <p:cNvPr id="28" name="그림 27">
            <a:extLst>
              <a:ext uri="{FF2B5EF4-FFF2-40B4-BE49-F238E27FC236}">
                <a16:creationId xmlns:a16="http://schemas.microsoft.com/office/drawing/2014/main" id="{FB272213-AB2A-4EB7-B74B-869B13FC70A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7446" y="4013119"/>
            <a:ext cx="1368716" cy="1368716"/>
          </a:xfrm>
          <a:prstGeom prst="rect">
            <a:avLst/>
          </a:prstGeom>
        </p:spPr>
      </p:pic>
      <p:pic>
        <p:nvPicPr>
          <p:cNvPr id="29" name="그림 28">
            <a:extLst>
              <a:ext uri="{FF2B5EF4-FFF2-40B4-BE49-F238E27FC236}">
                <a16:creationId xmlns:a16="http://schemas.microsoft.com/office/drawing/2014/main" id="{16206078-F8F8-4DFF-9058-57A4CB35464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171261" y="4707235"/>
            <a:ext cx="793838" cy="793838"/>
          </a:xfrm>
          <a:prstGeom prst="rect">
            <a:avLst/>
          </a:prstGeom>
        </p:spPr>
      </p:pic>
      <p:pic>
        <p:nvPicPr>
          <p:cNvPr id="30" name="그림 29">
            <a:extLst>
              <a:ext uri="{FF2B5EF4-FFF2-40B4-BE49-F238E27FC236}">
                <a16:creationId xmlns:a16="http://schemas.microsoft.com/office/drawing/2014/main" id="{8F71D351-2507-4461-B8EF-D13E3F167A3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8564" y="4013119"/>
            <a:ext cx="1368716" cy="1368716"/>
          </a:xfrm>
          <a:prstGeom prst="rect">
            <a:avLst/>
          </a:prstGeom>
        </p:spPr>
      </p:pic>
      <p:pic>
        <p:nvPicPr>
          <p:cNvPr id="31" name="그림 30">
            <a:extLst>
              <a:ext uri="{FF2B5EF4-FFF2-40B4-BE49-F238E27FC236}">
                <a16:creationId xmlns:a16="http://schemas.microsoft.com/office/drawing/2014/main" id="{A5D4B85B-6032-4F36-99B9-C5F877119BE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94246" y="3115840"/>
            <a:ext cx="793838" cy="793838"/>
          </a:xfrm>
          <a:prstGeom prst="rect">
            <a:avLst/>
          </a:prstGeom>
        </p:spPr>
      </p:pic>
    </p:spTree>
    <p:extLst>
      <p:ext uri="{BB962C8B-B14F-4D97-AF65-F5344CB8AC3E}">
        <p14:creationId xmlns:p14="http://schemas.microsoft.com/office/powerpoint/2010/main" val="12371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a:t>
            </a:r>
            <a:endParaRPr lang="ko-KR" altLang="en-US" dirty="0"/>
          </a:p>
        </p:txBody>
      </p:sp>
      <p:sp>
        <p:nvSpPr>
          <p:cNvPr id="3" name="내용 개체 틀 2"/>
          <p:cNvSpPr>
            <a:spLocks noGrp="1"/>
          </p:cNvSpPr>
          <p:nvPr>
            <p:ph idx="1"/>
          </p:nvPr>
        </p:nvSpPr>
        <p:spPr>
          <a:xfrm>
            <a:off x="609600" y="1162384"/>
            <a:ext cx="10972800" cy="5184576"/>
          </a:xfrm>
        </p:spPr>
        <p:txBody>
          <a:bodyPr>
            <a:normAutofit/>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pPr marL="0" indent="0">
              <a:buNone/>
            </a:pPr>
            <a:endParaRPr lang="en-US" altLang="ko-KR" dirty="0"/>
          </a:p>
          <a:p>
            <a:pPr marL="0" indent="0">
              <a:buNone/>
            </a:pP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36</a:t>
            </a:fld>
            <a:endParaRPr lang="ko-KR" altLang="en-US" dirty="0"/>
          </a:p>
        </p:txBody>
      </p:sp>
      <p:pic>
        <p:nvPicPr>
          <p:cNvPr id="7" name="그림 6">
            <a:extLst>
              <a:ext uri="{FF2B5EF4-FFF2-40B4-BE49-F238E27FC236}">
                <a16:creationId xmlns:a16="http://schemas.microsoft.com/office/drawing/2014/main" id="{F1A78E9A-A887-4719-96BE-70C541977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1248759" y="4138493"/>
            <a:ext cx="946326" cy="1028735"/>
          </a:xfrm>
          <a:prstGeom prst="rect">
            <a:avLst/>
          </a:prstGeom>
        </p:spPr>
      </p:pic>
      <p:pic>
        <p:nvPicPr>
          <p:cNvPr id="8" name="그림 7">
            <a:extLst>
              <a:ext uri="{FF2B5EF4-FFF2-40B4-BE49-F238E27FC236}">
                <a16:creationId xmlns:a16="http://schemas.microsoft.com/office/drawing/2014/main" id="{B1F5B1DB-5143-46FB-9CD9-7258BE0EA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5828" y="4138493"/>
            <a:ext cx="1028735" cy="1028735"/>
          </a:xfrm>
          <a:prstGeom prst="rect">
            <a:avLst/>
          </a:prstGeom>
        </p:spPr>
      </p:pic>
      <p:pic>
        <p:nvPicPr>
          <p:cNvPr id="10" name="그림 9">
            <a:extLst>
              <a:ext uri="{FF2B5EF4-FFF2-40B4-BE49-F238E27FC236}">
                <a16:creationId xmlns:a16="http://schemas.microsoft.com/office/drawing/2014/main" id="{8648ABB5-79E6-4F2D-9651-8A0A1EA2A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687"/>
          <a:stretch/>
        </p:blipFill>
        <p:spPr>
          <a:xfrm>
            <a:off x="3760738" y="4148080"/>
            <a:ext cx="968045" cy="1028735"/>
          </a:xfrm>
          <a:prstGeom prst="rect">
            <a:avLst/>
          </a:prstGeom>
        </p:spPr>
      </p:pic>
      <p:sp>
        <p:nvSpPr>
          <p:cNvPr id="13" name="타원 12">
            <a:extLst>
              <a:ext uri="{FF2B5EF4-FFF2-40B4-BE49-F238E27FC236}">
                <a16:creationId xmlns:a16="http://schemas.microsoft.com/office/drawing/2014/main" id="{DF878A84-6A9C-48BA-9669-660097409351}"/>
              </a:ext>
            </a:extLst>
          </p:cNvPr>
          <p:cNvSpPr/>
          <p:nvPr/>
        </p:nvSpPr>
        <p:spPr>
          <a:xfrm rot="13782592">
            <a:off x="6197603" y="3743661"/>
            <a:ext cx="3559851" cy="1169640"/>
          </a:xfrm>
          <a:prstGeom prst="ellipse">
            <a:avLst/>
          </a:prstGeom>
          <a:solidFill>
            <a:schemeClr val="accent1">
              <a:lumMod val="20000"/>
              <a:lumOff val="80000"/>
              <a:alpha val="2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C62F08F-49EE-4672-A0AE-8E7E26409093}"/>
              </a:ext>
            </a:extLst>
          </p:cNvPr>
          <p:cNvSpPr txBox="1"/>
          <p:nvPr/>
        </p:nvSpPr>
        <p:spPr>
          <a:xfrm>
            <a:off x="1262478" y="5176815"/>
            <a:ext cx="842544" cy="461665"/>
          </a:xfrm>
          <a:prstGeom prst="rect">
            <a:avLst/>
          </a:prstGeom>
          <a:noFill/>
        </p:spPr>
        <p:txBody>
          <a:bodyPr wrap="square" rtlCol="0">
            <a:spAutoFit/>
          </a:bodyPr>
          <a:lstStyle/>
          <a:p>
            <a:r>
              <a:rPr lang="en-US" altLang="ko-KR" sz="2400" dirty="0"/>
              <a:t>Alice</a:t>
            </a:r>
            <a:endParaRPr lang="ko-KR" altLang="en-US" dirty="0"/>
          </a:p>
        </p:txBody>
      </p:sp>
      <p:sp>
        <p:nvSpPr>
          <p:cNvPr id="16" name="TextBox 15">
            <a:extLst>
              <a:ext uri="{FF2B5EF4-FFF2-40B4-BE49-F238E27FC236}">
                <a16:creationId xmlns:a16="http://schemas.microsoft.com/office/drawing/2014/main" id="{B8295896-AB40-4698-A85C-28707B08685B}"/>
              </a:ext>
            </a:extLst>
          </p:cNvPr>
          <p:cNvSpPr txBox="1"/>
          <p:nvPr/>
        </p:nvSpPr>
        <p:spPr>
          <a:xfrm>
            <a:off x="2592642" y="5193454"/>
            <a:ext cx="842544" cy="461665"/>
          </a:xfrm>
          <a:prstGeom prst="rect">
            <a:avLst/>
          </a:prstGeom>
          <a:noFill/>
        </p:spPr>
        <p:txBody>
          <a:bodyPr wrap="square" rtlCol="0">
            <a:spAutoFit/>
          </a:bodyPr>
          <a:lstStyle/>
          <a:p>
            <a:r>
              <a:rPr lang="en-US" altLang="ko-KR" sz="2400" dirty="0"/>
              <a:t>Bob</a:t>
            </a:r>
            <a:endParaRPr lang="ko-KR" altLang="en-US" dirty="0"/>
          </a:p>
        </p:txBody>
      </p:sp>
      <p:sp>
        <p:nvSpPr>
          <p:cNvPr id="17" name="TextBox 16">
            <a:extLst>
              <a:ext uri="{FF2B5EF4-FFF2-40B4-BE49-F238E27FC236}">
                <a16:creationId xmlns:a16="http://schemas.microsoft.com/office/drawing/2014/main" id="{29D3ACC8-BCE7-4DA9-B416-4F26A719965F}"/>
              </a:ext>
            </a:extLst>
          </p:cNvPr>
          <p:cNvSpPr txBox="1"/>
          <p:nvPr/>
        </p:nvSpPr>
        <p:spPr>
          <a:xfrm>
            <a:off x="3812468" y="5179719"/>
            <a:ext cx="1130377" cy="461665"/>
          </a:xfrm>
          <a:prstGeom prst="rect">
            <a:avLst/>
          </a:prstGeom>
          <a:noFill/>
        </p:spPr>
        <p:txBody>
          <a:bodyPr wrap="square" rtlCol="0">
            <a:spAutoFit/>
          </a:bodyPr>
          <a:lstStyle/>
          <a:p>
            <a:r>
              <a:rPr lang="en-US" altLang="ko-KR" sz="2400" dirty="0"/>
              <a:t>Carol</a:t>
            </a:r>
            <a:endParaRPr lang="ko-KR" altLang="en-US" dirty="0"/>
          </a:p>
        </p:txBody>
      </p:sp>
      <p:sp>
        <p:nvSpPr>
          <p:cNvPr id="18" name="TextBox 17">
            <a:extLst>
              <a:ext uri="{FF2B5EF4-FFF2-40B4-BE49-F238E27FC236}">
                <a16:creationId xmlns:a16="http://schemas.microsoft.com/office/drawing/2014/main" id="{2132EA70-62F6-4C6B-AECC-31FD4ABF04A7}"/>
              </a:ext>
            </a:extLst>
          </p:cNvPr>
          <p:cNvSpPr txBox="1"/>
          <p:nvPr/>
        </p:nvSpPr>
        <p:spPr>
          <a:xfrm>
            <a:off x="5942329" y="4542910"/>
            <a:ext cx="1659873" cy="461665"/>
          </a:xfrm>
          <a:prstGeom prst="rect">
            <a:avLst/>
          </a:prstGeom>
          <a:noFill/>
        </p:spPr>
        <p:txBody>
          <a:bodyPr wrap="square" rtlCol="0">
            <a:spAutoFit/>
          </a:bodyPr>
          <a:lstStyle/>
          <a:p>
            <a:r>
              <a:rPr lang="en-US" altLang="ko-KR" sz="2400" dirty="0"/>
              <a:t>Alice’s </a:t>
            </a:r>
            <a:r>
              <a:rPr lang="en-US" altLang="ko-KR" sz="2400" dirty="0" err="1"/>
              <a:t>qs</a:t>
            </a:r>
            <a:endParaRPr lang="ko-KR" altLang="en-US" sz="2400" dirty="0"/>
          </a:p>
        </p:txBody>
      </p:sp>
      <p:sp>
        <p:nvSpPr>
          <p:cNvPr id="19" name="TextBox 18">
            <a:extLst>
              <a:ext uri="{FF2B5EF4-FFF2-40B4-BE49-F238E27FC236}">
                <a16:creationId xmlns:a16="http://schemas.microsoft.com/office/drawing/2014/main" id="{4331EF1E-8515-4041-82E2-31169C4C092F}"/>
              </a:ext>
            </a:extLst>
          </p:cNvPr>
          <p:cNvSpPr txBox="1"/>
          <p:nvPr/>
        </p:nvSpPr>
        <p:spPr>
          <a:xfrm>
            <a:off x="7839954" y="2429141"/>
            <a:ext cx="1396714" cy="461665"/>
          </a:xfrm>
          <a:prstGeom prst="rect">
            <a:avLst/>
          </a:prstGeom>
          <a:noFill/>
        </p:spPr>
        <p:txBody>
          <a:bodyPr wrap="square" rtlCol="0">
            <a:spAutoFit/>
          </a:bodyPr>
          <a:lstStyle/>
          <a:p>
            <a:r>
              <a:rPr lang="en-US" altLang="ko-KR" sz="2400" dirty="0"/>
              <a:t>Bob’s </a:t>
            </a:r>
            <a:r>
              <a:rPr lang="en-US" altLang="ko-KR" sz="2400" dirty="0" err="1"/>
              <a:t>qs</a:t>
            </a:r>
            <a:endParaRPr lang="ko-KR" altLang="en-US" sz="2400" dirty="0"/>
          </a:p>
        </p:txBody>
      </p:sp>
      <p:sp>
        <p:nvSpPr>
          <p:cNvPr id="20" name="TextBox 19">
            <a:extLst>
              <a:ext uri="{FF2B5EF4-FFF2-40B4-BE49-F238E27FC236}">
                <a16:creationId xmlns:a16="http://schemas.microsoft.com/office/drawing/2014/main" id="{185D8DBA-0E0A-49B9-A382-765D9AECB4E0}"/>
              </a:ext>
            </a:extLst>
          </p:cNvPr>
          <p:cNvSpPr txBox="1"/>
          <p:nvPr/>
        </p:nvSpPr>
        <p:spPr>
          <a:xfrm>
            <a:off x="9640783" y="4599441"/>
            <a:ext cx="1971283" cy="461665"/>
          </a:xfrm>
          <a:prstGeom prst="rect">
            <a:avLst/>
          </a:prstGeom>
          <a:noFill/>
        </p:spPr>
        <p:txBody>
          <a:bodyPr wrap="square" rtlCol="0">
            <a:spAutoFit/>
          </a:bodyPr>
          <a:lstStyle/>
          <a:p>
            <a:r>
              <a:rPr lang="en-US" altLang="ko-KR" sz="2400" dirty="0"/>
              <a:t>Carol’s </a:t>
            </a:r>
            <a:r>
              <a:rPr lang="en-US" altLang="ko-KR" sz="2400" dirty="0" err="1"/>
              <a:t>qs</a:t>
            </a:r>
            <a:endParaRPr lang="ko-KR" altLang="en-US" sz="2400" dirty="0"/>
          </a:p>
        </p:txBody>
      </p:sp>
      <p:sp>
        <p:nvSpPr>
          <p:cNvPr id="35" name="타원 34">
            <a:extLst>
              <a:ext uri="{FF2B5EF4-FFF2-40B4-BE49-F238E27FC236}">
                <a16:creationId xmlns:a16="http://schemas.microsoft.com/office/drawing/2014/main" id="{A4A7F921-586E-49BC-A8C7-7045AC6275E4}"/>
              </a:ext>
            </a:extLst>
          </p:cNvPr>
          <p:cNvSpPr/>
          <p:nvPr/>
        </p:nvSpPr>
        <p:spPr>
          <a:xfrm rot="18458946">
            <a:off x="7396623" y="3700039"/>
            <a:ext cx="3559851" cy="1169640"/>
          </a:xfrm>
          <a:prstGeom prst="ellipse">
            <a:avLst/>
          </a:prstGeom>
          <a:solidFill>
            <a:schemeClr val="accent3">
              <a:lumMod val="20000"/>
              <a:lumOff val="80000"/>
              <a:alpha val="2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D65E044C-5B8A-4280-A617-5E99CA7A9B88}"/>
              </a:ext>
            </a:extLst>
          </p:cNvPr>
          <p:cNvSpPr/>
          <p:nvPr/>
        </p:nvSpPr>
        <p:spPr>
          <a:xfrm rot="10800000">
            <a:off x="6758386" y="2901205"/>
            <a:ext cx="3559851" cy="1169640"/>
          </a:xfrm>
          <a:prstGeom prst="ellipse">
            <a:avLst/>
          </a:prstGeom>
          <a:solidFill>
            <a:schemeClr val="accent2">
              <a:lumMod val="20000"/>
              <a:lumOff val="80000"/>
              <a:alpha val="29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9DEC1046-25FB-4A19-8474-D722C480072B}"/>
              </a:ext>
            </a:extLst>
          </p:cNvPr>
          <p:cNvSpPr txBox="1"/>
          <p:nvPr/>
        </p:nvSpPr>
        <p:spPr>
          <a:xfrm>
            <a:off x="9228394" y="3215798"/>
            <a:ext cx="1226994" cy="523220"/>
          </a:xfrm>
          <a:prstGeom prst="rect">
            <a:avLst/>
          </a:prstGeom>
          <a:noFill/>
        </p:spPr>
        <p:txBody>
          <a:bodyPr wrap="square" rtlCol="0">
            <a:spAutoFit/>
          </a:bodyPr>
          <a:lstStyle/>
          <a:p>
            <a:r>
              <a:rPr lang="en-US" altLang="ko-KR" sz="2800" b="1" dirty="0"/>
              <a:t>Carol</a:t>
            </a:r>
            <a:endParaRPr lang="ko-KR" altLang="en-US" b="1" dirty="0"/>
          </a:p>
        </p:txBody>
      </p:sp>
      <p:sp>
        <p:nvSpPr>
          <p:cNvPr id="22" name="TextBox 21">
            <a:extLst>
              <a:ext uri="{FF2B5EF4-FFF2-40B4-BE49-F238E27FC236}">
                <a16:creationId xmlns:a16="http://schemas.microsoft.com/office/drawing/2014/main" id="{541442AF-B613-4980-9E5A-4BE513C19006}"/>
              </a:ext>
            </a:extLst>
          </p:cNvPr>
          <p:cNvSpPr txBox="1"/>
          <p:nvPr/>
        </p:nvSpPr>
        <p:spPr>
          <a:xfrm>
            <a:off x="6894246" y="3231308"/>
            <a:ext cx="1272315" cy="523220"/>
          </a:xfrm>
          <a:prstGeom prst="rect">
            <a:avLst/>
          </a:prstGeom>
          <a:noFill/>
        </p:spPr>
        <p:txBody>
          <a:bodyPr wrap="square" rtlCol="0">
            <a:spAutoFit/>
          </a:bodyPr>
          <a:lstStyle/>
          <a:p>
            <a:r>
              <a:rPr lang="en-US" altLang="ko-KR" sz="2800" b="1" dirty="0"/>
              <a:t>Bob</a:t>
            </a:r>
            <a:endParaRPr lang="ko-KR" altLang="en-US" b="1" dirty="0"/>
          </a:p>
        </p:txBody>
      </p:sp>
      <p:sp>
        <p:nvSpPr>
          <p:cNvPr id="21" name="TextBox 20">
            <a:extLst>
              <a:ext uri="{FF2B5EF4-FFF2-40B4-BE49-F238E27FC236}">
                <a16:creationId xmlns:a16="http://schemas.microsoft.com/office/drawing/2014/main" id="{865A0E7B-092F-440B-8BF9-1205438830C5}"/>
              </a:ext>
            </a:extLst>
          </p:cNvPr>
          <p:cNvSpPr txBox="1"/>
          <p:nvPr/>
        </p:nvSpPr>
        <p:spPr>
          <a:xfrm>
            <a:off x="8072527" y="4858615"/>
            <a:ext cx="1184533" cy="523220"/>
          </a:xfrm>
          <a:prstGeom prst="rect">
            <a:avLst/>
          </a:prstGeom>
          <a:noFill/>
        </p:spPr>
        <p:txBody>
          <a:bodyPr wrap="square" rtlCol="0">
            <a:spAutoFit/>
          </a:bodyPr>
          <a:lstStyle/>
          <a:p>
            <a:r>
              <a:rPr lang="en-US" altLang="ko-KR" sz="2800" b="1" dirty="0"/>
              <a:t>Alice</a:t>
            </a:r>
            <a:endParaRPr lang="ko-KR" altLang="en-US" b="1" dirty="0"/>
          </a:p>
        </p:txBody>
      </p:sp>
      <p:pic>
        <p:nvPicPr>
          <p:cNvPr id="28" name="그림 27">
            <a:extLst>
              <a:ext uri="{FF2B5EF4-FFF2-40B4-BE49-F238E27FC236}">
                <a16:creationId xmlns:a16="http://schemas.microsoft.com/office/drawing/2014/main" id="{FB272213-AB2A-4EB7-B74B-869B13FC70A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7446" y="4013119"/>
            <a:ext cx="1368716" cy="1368716"/>
          </a:xfrm>
          <a:prstGeom prst="rect">
            <a:avLst/>
          </a:prstGeom>
        </p:spPr>
      </p:pic>
      <p:pic>
        <p:nvPicPr>
          <p:cNvPr id="29" name="그림 28">
            <a:extLst>
              <a:ext uri="{FF2B5EF4-FFF2-40B4-BE49-F238E27FC236}">
                <a16:creationId xmlns:a16="http://schemas.microsoft.com/office/drawing/2014/main" id="{16206078-F8F8-4DFF-9058-57A4CB35464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171261" y="4707235"/>
            <a:ext cx="793838" cy="793838"/>
          </a:xfrm>
          <a:prstGeom prst="rect">
            <a:avLst/>
          </a:prstGeom>
        </p:spPr>
      </p:pic>
      <p:pic>
        <p:nvPicPr>
          <p:cNvPr id="30" name="그림 29">
            <a:extLst>
              <a:ext uri="{FF2B5EF4-FFF2-40B4-BE49-F238E27FC236}">
                <a16:creationId xmlns:a16="http://schemas.microsoft.com/office/drawing/2014/main" id="{525744BA-CDC6-4E5C-8A00-4B3C38BDAB3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70358" y="4018094"/>
            <a:ext cx="1368716" cy="1368716"/>
          </a:xfrm>
          <a:prstGeom prst="rect">
            <a:avLst/>
          </a:prstGeom>
        </p:spPr>
      </p:pic>
      <p:pic>
        <p:nvPicPr>
          <p:cNvPr id="31" name="그림 30">
            <a:extLst>
              <a:ext uri="{FF2B5EF4-FFF2-40B4-BE49-F238E27FC236}">
                <a16:creationId xmlns:a16="http://schemas.microsoft.com/office/drawing/2014/main" id="{B51357AE-A885-40C1-BCFF-0F8A69B72D5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5626" y="3102054"/>
            <a:ext cx="793838" cy="793838"/>
          </a:xfrm>
          <a:prstGeom prst="rect">
            <a:avLst/>
          </a:prstGeom>
        </p:spPr>
      </p:pic>
      <p:pic>
        <p:nvPicPr>
          <p:cNvPr id="32" name="그림 31">
            <a:extLst>
              <a:ext uri="{FF2B5EF4-FFF2-40B4-BE49-F238E27FC236}">
                <a16:creationId xmlns:a16="http://schemas.microsoft.com/office/drawing/2014/main" id="{D4F4FF58-59ED-4E79-8EE0-84B57CA4962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8564" y="4013119"/>
            <a:ext cx="1368716" cy="1368716"/>
          </a:xfrm>
          <a:prstGeom prst="rect">
            <a:avLst/>
          </a:prstGeom>
        </p:spPr>
      </p:pic>
      <p:pic>
        <p:nvPicPr>
          <p:cNvPr id="33" name="그림 32">
            <a:extLst>
              <a:ext uri="{FF2B5EF4-FFF2-40B4-BE49-F238E27FC236}">
                <a16:creationId xmlns:a16="http://schemas.microsoft.com/office/drawing/2014/main" id="{20E733F3-92CC-4CDA-A1B7-83046D4762C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94246" y="3115840"/>
            <a:ext cx="793838" cy="793838"/>
          </a:xfrm>
          <a:prstGeom prst="rect">
            <a:avLst/>
          </a:prstGeom>
        </p:spPr>
      </p:pic>
    </p:spTree>
    <p:extLst>
      <p:ext uri="{BB962C8B-B14F-4D97-AF65-F5344CB8AC3E}">
        <p14:creationId xmlns:p14="http://schemas.microsoft.com/office/powerpoint/2010/main" val="252125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97C0B8-F7F7-46DA-9B44-FF76C1D1EAD9}"/>
              </a:ext>
            </a:extLst>
          </p:cNvPr>
          <p:cNvSpPr>
            <a:spLocks noGrp="1"/>
          </p:cNvSpPr>
          <p:nvPr>
            <p:ph type="title"/>
          </p:nvPr>
        </p:nvSpPr>
        <p:spPr/>
        <p:txBody>
          <a:bodyPr/>
          <a:lstStyle/>
          <a:p>
            <a:r>
              <a:rPr lang="en-US" altLang="ko-KR" dirty="0"/>
              <a:t>Cascading Failure</a:t>
            </a:r>
            <a:endParaRPr lang="ko-KR" altLang="en-US" dirty="0"/>
          </a:p>
        </p:txBody>
      </p:sp>
      <p:sp>
        <p:nvSpPr>
          <p:cNvPr id="3" name="내용 개체 틀 2">
            <a:extLst>
              <a:ext uri="{FF2B5EF4-FFF2-40B4-BE49-F238E27FC236}">
                <a16:creationId xmlns:a16="http://schemas.microsoft.com/office/drawing/2014/main" id="{AD6DBBEC-CF67-48B3-AB9C-7BCD20576AA0}"/>
              </a:ext>
            </a:extLst>
          </p:cNvPr>
          <p:cNvSpPr>
            <a:spLocks noGrp="1"/>
          </p:cNvSpPr>
          <p:nvPr>
            <p:ph idx="1"/>
          </p:nvPr>
        </p:nvSpPr>
        <p:spPr/>
        <p:txBody>
          <a:bodyPr>
            <a:normAutofit/>
          </a:bodyPr>
          <a:lstStyle/>
          <a:p>
            <a:r>
              <a:rPr lang="en-US" altLang="ko-KR" sz="2400" dirty="0"/>
              <a:t>Robustness of the cascading failure depends on the structure of quorum slices in the Stellar system.</a:t>
            </a:r>
          </a:p>
          <a:p>
            <a:endParaRPr lang="en-US" altLang="ko-KR" sz="2400" dirty="0"/>
          </a:p>
          <a:p>
            <a:pPr marL="0" indent="0">
              <a:buNone/>
            </a:pPr>
            <a:r>
              <a:rPr lang="en-US" altLang="ko-KR" dirty="0"/>
              <a:t>       - In the highly centralized structure, the cascading failure can fail the </a:t>
            </a:r>
          </a:p>
          <a:p>
            <a:pPr marL="0" indent="0">
              <a:buNone/>
            </a:pPr>
            <a:r>
              <a:rPr lang="en-US" altLang="ko-KR" dirty="0"/>
              <a:t>         entire network (</a:t>
            </a:r>
            <a:r>
              <a:rPr lang="en-US" altLang="ko-KR" b="1" dirty="0"/>
              <a:t>many failures</a:t>
            </a:r>
            <a:r>
              <a:rPr lang="en-US" altLang="ko-KR" dirty="0"/>
              <a:t>)</a:t>
            </a:r>
          </a:p>
          <a:p>
            <a:pPr marL="0" indent="0">
              <a:buNone/>
            </a:pPr>
            <a:endParaRPr lang="en-US" altLang="ko-KR" dirty="0"/>
          </a:p>
          <a:p>
            <a:pPr marL="0" indent="0">
              <a:buNone/>
            </a:pPr>
            <a:r>
              <a:rPr lang="en-US" altLang="ko-KR" dirty="0"/>
              <a:t>       - In the highly decentralized structure, the cascading failure can fail a </a:t>
            </a:r>
          </a:p>
          <a:p>
            <a:pPr marL="0" indent="0">
              <a:buNone/>
            </a:pPr>
            <a:r>
              <a:rPr lang="en-US" altLang="ko-KR" dirty="0"/>
              <a:t>         few quorum slices (</a:t>
            </a:r>
            <a:r>
              <a:rPr lang="en-US" altLang="ko-KR" b="1" dirty="0"/>
              <a:t>few failures</a:t>
            </a:r>
            <a:r>
              <a:rPr lang="en-US" altLang="ko-KR" dirty="0"/>
              <a:t>)</a:t>
            </a:r>
          </a:p>
          <a:p>
            <a:pPr marL="0" indent="0">
              <a:buNone/>
            </a:pPr>
            <a:endParaRPr lang="en-US" altLang="ko-KR" dirty="0"/>
          </a:p>
          <a:p>
            <a:r>
              <a:rPr lang="en-US" altLang="ko-KR" sz="2400" dirty="0"/>
              <a:t>Then how robust is the Stellar system?</a:t>
            </a:r>
            <a:endParaRPr lang="ko-KR" altLang="en-US" sz="2400" dirty="0"/>
          </a:p>
        </p:txBody>
      </p:sp>
      <p:sp>
        <p:nvSpPr>
          <p:cNvPr id="4" name="슬라이드 번호 개체 틀 3">
            <a:extLst>
              <a:ext uri="{FF2B5EF4-FFF2-40B4-BE49-F238E27FC236}">
                <a16:creationId xmlns:a16="http://schemas.microsoft.com/office/drawing/2014/main" id="{85634EC2-22A7-4130-A9AD-C9A833635236}"/>
              </a:ext>
            </a:extLst>
          </p:cNvPr>
          <p:cNvSpPr>
            <a:spLocks noGrp="1"/>
          </p:cNvSpPr>
          <p:nvPr>
            <p:ph type="sldNum" sz="quarter" idx="12"/>
          </p:nvPr>
        </p:nvSpPr>
        <p:spPr/>
        <p:txBody>
          <a:bodyPr/>
          <a:lstStyle/>
          <a:p>
            <a:fld id="{4BEDD84E-25D4-4983-8AA1-2863C96F08D9}" type="slidenum">
              <a:rPr lang="ko-KR" altLang="en-US" smtClean="0"/>
              <a:pPr/>
              <a:t>37</a:t>
            </a:fld>
            <a:endParaRPr lang="ko-KR" altLang="en-US" dirty="0"/>
          </a:p>
        </p:txBody>
      </p:sp>
    </p:spTree>
    <p:extLst>
      <p:ext uri="{BB962C8B-B14F-4D97-AF65-F5344CB8AC3E}">
        <p14:creationId xmlns:p14="http://schemas.microsoft.com/office/powerpoint/2010/main" val="227259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 (Jan 22, 2019) </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38</a:t>
            </a:fld>
            <a:endParaRPr lang="ko-KR" altLang="en-US" dirty="0"/>
          </a:p>
        </p:txBody>
      </p:sp>
      <p:pic>
        <p:nvPicPr>
          <p:cNvPr id="6" name="그림 5"/>
          <p:cNvPicPr>
            <a:picLocks noChangeAspect="1"/>
          </p:cNvPicPr>
          <p:nvPr/>
        </p:nvPicPr>
        <p:blipFill rotWithShape="1">
          <a:blip r:embed="rId3"/>
          <a:srcRect b="4647"/>
          <a:stretch/>
        </p:blipFill>
        <p:spPr>
          <a:xfrm>
            <a:off x="1252662" y="1541425"/>
            <a:ext cx="9281877" cy="4767896"/>
          </a:xfrm>
          <a:prstGeom prst="rect">
            <a:avLst/>
          </a:prstGeom>
        </p:spPr>
      </p:pic>
      <p:pic>
        <p:nvPicPr>
          <p:cNvPr id="5" name="내용 개체 틀 4"/>
          <p:cNvPicPr>
            <a:picLocks noGrp="1" noChangeAspect="1"/>
          </p:cNvPicPr>
          <p:nvPr>
            <p:ph idx="1"/>
          </p:nvPr>
        </p:nvPicPr>
        <p:blipFill>
          <a:blip r:embed="rId4"/>
          <a:stretch>
            <a:fillRect/>
          </a:stretch>
        </p:blipFill>
        <p:spPr>
          <a:xfrm>
            <a:off x="6252088" y="1458463"/>
            <a:ext cx="4377042" cy="654511"/>
          </a:xfrm>
          <a:prstGeom prst="rect">
            <a:avLst/>
          </a:prstGeom>
          <a:ln>
            <a:solidFill>
              <a:schemeClr val="tx1"/>
            </a:solidFill>
          </a:ln>
        </p:spPr>
      </p:pic>
      <p:sp>
        <p:nvSpPr>
          <p:cNvPr id="8" name="TextBox 7">
            <a:extLst>
              <a:ext uri="{FF2B5EF4-FFF2-40B4-BE49-F238E27FC236}">
                <a16:creationId xmlns:a16="http://schemas.microsoft.com/office/drawing/2014/main" id="{70AA1611-7D38-4D72-BD3C-768B1F83A0F5}"/>
              </a:ext>
            </a:extLst>
          </p:cNvPr>
          <p:cNvSpPr txBox="1"/>
          <p:nvPr/>
        </p:nvSpPr>
        <p:spPr>
          <a:xfrm>
            <a:off x="623392" y="1117468"/>
            <a:ext cx="3456384"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dirty="0"/>
              <a:t> </a:t>
            </a:r>
            <a:r>
              <a:rPr lang="en-US" altLang="ko-KR" sz="2400" dirty="0"/>
              <a:t>When 2 nodes fail…</a:t>
            </a:r>
            <a:endParaRPr lang="ko-KR" altLang="en-US" dirty="0"/>
          </a:p>
        </p:txBody>
      </p:sp>
    </p:spTree>
    <p:extLst>
      <p:ext uri="{BB962C8B-B14F-4D97-AF65-F5344CB8AC3E}">
        <p14:creationId xmlns:p14="http://schemas.microsoft.com/office/powerpoint/2010/main" val="221147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Cascading Failure (Jan 22, 2019) </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39</a:t>
            </a:fld>
            <a:endParaRPr lang="ko-KR" altLang="en-US" dirty="0"/>
          </a:p>
        </p:txBody>
      </p:sp>
      <p:pic>
        <p:nvPicPr>
          <p:cNvPr id="6" name="그림 5"/>
          <p:cNvPicPr>
            <a:picLocks noChangeAspect="1"/>
          </p:cNvPicPr>
          <p:nvPr/>
        </p:nvPicPr>
        <p:blipFill rotWithShape="1">
          <a:blip r:embed="rId3"/>
          <a:srcRect b="4647"/>
          <a:stretch/>
        </p:blipFill>
        <p:spPr>
          <a:xfrm>
            <a:off x="1252662" y="1541425"/>
            <a:ext cx="9281877" cy="4767896"/>
          </a:xfrm>
          <a:prstGeom prst="rect">
            <a:avLst/>
          </a:prstGeom>
        </p:spPr>
      </p:pic>
      <p:pic>
        <p:nvPicPr>
          <p:cNvPr id="5" name="내용 개체 틀 4"/>
          <p:cNvPicPr>
            <a:picLocks noGrp="1" noChangeAspect="1"/>
          </p:cNvPicPr>
          <p:nvPr>
            <p:ph idx="1"/>
          </p:nvPr>
        </p:nvPicPr>
        <p:blipFill>
          <a:blip r:embed="rId4"/>
          <a:stretch>
            <a:fillRect/>
          </a:stretch>
        </p:blipFill>
        <p:spPr>
          <a:xfrm>
            <a:off x="6252088" y="1458463"/>
            <a:ext cx="4377042" cy="654511"/>
          </a:xfrm>
          <a:prstGeom prst="rect">
            <a:avLst/>
          </a:prstGeom>
          <a:ln>
            <a:solidFill>
              <a:schemeClr val="tx1"/>
            </a:solidFill>
          </a:ln>
        </p:spPr>
      </p:pic>
      <p:sp>
        <p:nvSpPr>
          <p:cNvPr id="8" name="TextBox 7">
            <a:extLst>
              <a:ext uri="{FF2B5EF4-FFF2-40B4-BE49-F238E27FC236}">
                <a16:creationId xmlns:a16="http://schemas.microsoft.com/office/drawing/2014/main" id="{70AA1611-7D38-4D72-BD3C-768B1F83A0F5}"/>
              </a:ext>
            </a:extLst>
          </p:cNvPr>
          <p:cNvSpPr txBox="1"/>
          <p:nvPr/>
        </p:nvSpPr>
        <p:spPr>
          <a:xfrm>
            <a:off x="623392" y="1117468"/>
            <a:ext cx="3456384"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dirty="0"/>
              <a:t> </a:t>
            </a:r>
            <a:r>
              <a:rPr lang="en-US" altLang="ko-KR" sz="2400" dirty="0"/>
              <a:t>When 2 nodes fail…</a:t>
            </a:r>
            <a:endParaRPr lang="ko-KR" altLang="en-US"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8753D6C-194E-48B2-A756-358DA6049065}"/>
                  </a:ext>
                </a:extLst>
              </p:cNvPr>
              <p:cNvSpPr txBox="1"/>
              <p:nvPr/>
            </p:nvSpPr>
            <p:spPr>
              <a:xfrm>
                <a:off x="5862446" y="3333624"/>
                <a:ext cx="5537781" cy="1753044"/>
              </a:xfrm>
              <a:prstGeom prst="rect">
                <a:avLst/>
              </a:prstGeom>
              <a:solidFill>
                <a:schemeClr val="bg1"/>
              </a:solidFill>
              <a:ln>
                <a:solidFill>
                  <a:schemeClr val="tx1"/>
                </a:solidFill>
              </a:ln>
            </p:spPr>
            <p:txBody>
              <a:bodyPr wrap="square" rtlCol="0">
                <a:spAutoFit/>
              </a:bodyPr>
              <a:lstStyle/>
              <a:p>
                <a:r>
                  <a:rPr lang="en-US" altLang="ko-KR" sz="2400" b="1" dirty="0"/>
                  <a:t>- Any two </a:t>
                </a:r>
                <a:r>
                  <a:rPr lang="en-US" altLang="ko-KR" sz="2400" b="1" i="1" dirty="0" err="1"/>
                  <a:t>sdf_validator</a:t>
                </a:r>
                <a:r>
                  <a:rPr lang="en-US" altLang="ko-KR" sz="2400" b="1" dirty="0"/>
                  <a:t> nodes fail, </a:t>
                </a:r>
              </a:p>
              <a:p>
                <a:r>
                  <a:rPr lang="en-US" altLang="ko-KR" sz="2400" b="1" dirty="0"/>
                  <a:t>  then the failure rate is 100%</a:t>
                </a:r>
              </a:p>
              <a:p>
                <a:endParaRPr lang="en-US" altLang="ko-KR" sz="2400" b="1" dirty="0"/>
              </a:p>
              <a:p>
                <a:pPr marL="342900" indent="-342900">
                  <a:buFontTx/>
                  <a:buChar char="-"/>
                </a:pPr>
                <a:r>
                  <a:rPr lang="en-US" altLang="ko-KR" sz="2400" b="1" dirty="0"/>
                  <a:t>Stellar was </a:t>
                </a:r>
                <a14:m>
                  <m:oMath xmlns:m="http://schemas.openxmlformats.org/officeDocument/2006/math">
                    <m:d>
                      <m:dPr>
                        <m:ctrlPr>
                          <a:rPr lang="en-US" altLang="ko-KR" sz="2400" b="1" i="0" smtClean="0">
                            <a:latin typeface="Cambria Math" panose="02040503050406030204" pitchFamily="18" charset="0"/>
                          </a:rPr>
                        </m:ctrlPr>
                      </m:dPr>
                      <m:e>
                        <m:r>
                          <a:rPr lang="en-US" altLang="ko-KR" sz="2400" b="1" i="0" smtClean="0">
                            <a:latin typeface="Cambria Math" panose="02040503050406030204" pitchFamily="18" charset="0"/>
                          </a:rPr>
                          <m:t>𝟐</m:t>
                        </m:r>
                        <m:r>
                          <a:rPr lang="en-US" altLang="ko-KR" sz="2400" b="1" i="0" smtClean="0">
                            <a:latin typeface="Cambria Math" panose="02040503050406030204" pitchFamily="18" charset="0"/>
                          </a:rPr>
                          <m:t>,</m:t>
                        </m:r>
                        <m:f>
                          <m:fPr>
                            <m:ctrlPr>
                              <a:rPr lang="en-US" altLang="ko-KR" sz="2400" b="1" i="1" smtClean="0">
                                <a:latin typeface="Cambria Math" panose="02040503050406030204" pitchFamily="18" charset="0"/>
                              </a:rPr>
                            </m:ctrlPr>
                          </m:fPr>
                          <m:num>
                            <m:r>
                              <a:rPr lang="en-US" altLang="ko-KR" sz="2400" b="1" i="1" smtClean="0">
                                <a:latin typeface="Cambria Math" panose="02040503050406030204" pitchFamily="18" charset="0"/>
                              </a:rPr>
                              <m:t>𝟓𝟎</m:t>
                            </m:r>
                          </m:num>
                          <m:den>
                            <m:r>
                              <a:rPr lang="en-US" altLang="ko-KR" sz="2400" b="1" i="1" smtClean="0">
                                <a:latin typeface="Cambria Math" panose="02040503050406030204" pitchFamily="18" charset="0"/>
                              </a:rPr>
                              <m:t>𝟏𝟏</m:t>
                            </m:r>
                          </m:den>
                        </m:f>
                      </m:e>
                    </m:d>
                  </m:oMath>
                </a14:m>
                <a:r>
                  <a:rPr lang="en-US" altLang="ko-KR" sz="2400" b="1" dirty="0"/>
                  <a:t>-FT system.</a:t>
                </a:r>
                <a:endParaRPr lang="ko-KR" altLang="en-US" sz="2400" b="1" dirty="0"/>
              </a:p>
            </p:txBody>
          </p:sp>
        </mc:Choice>
        <mc:Fallback>
          <p:sp>
            <p:nvSpPr>
              <p:cNvPr id="9" name="TextBox 8">
                <a:extLst>
                  <a:ext uri="{FF2B5EF4-FFF2-40B4-BE49-F238E27FC236}">
                    <a16:creationId xmlns:a16="http://schemas.microsoft.com/office/drawing/2014/main" id="{38753D6C-194E-48B2-A756-358DA6049065}"/>
                  </a:ext>
                </a:extLst>
              </p:cNvPr>
              <p:cNvSpPr txBox="1">
                <a:spLocks noRot="1" noChangeAspect="1" noMove="1" noResize="1" noEditPoints="1" noAdjustHandles="1" noChangeArrowheads="1" noChangeShapeType="1" noTextEdit="1"/>
              </p:cNvSpPr>
              <p:nvPr/>
            </p:nvSpPr>
            <p:spPr>
              <a:xfrm>
                <a:off x="5862446" y="3333624"/>
                <a:ext cx="5537781" cy="1753044"/>
              </a:xfrm>
              <a:prstGeom prst="rect">
                <a:avLst/>
              </a:prstGeom>
              <a:blipFill>
                <a:blip r:embed="rId5"/>
                <a:stretch>
                  <a:fillRect l="-1978" t="-2422" b="-2768"/>
                </a:stretch>
              </a:blipFill>
              <a:ln>
                <a:solidFill>
                  <a:schemeClr val="tx1"/>
                </a:solidFill>
              </a:ln>
            </p:spPr>
            <p:txBody>
              <a:bodyPr/>
              <a:lstStyle/>
              <a:p>
                <a:r>
                  <a:rPr lang="ko-KR" altLang="en-US">
                    <a:noFill/>
                  </a:rPr>
                  <a:t> </a:t>
                </a:r>
              </a:p>
            </p:txBody>
          </p:sp>
        </mc:Fallback>
      </mc:AlternateContent>
    </p:spTree>
    <p:extLst>
      <p:ext uri="{BB962C8B-B14F-4D97-AF65-F5344CB8AC3E}">
        <p14:creationId xmlns:p14="http://schemas.microsoft.com/office/powerpoint/2010/main" val="3890516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2063554" y="1628800"/>
            <a:ext cx="8064895" cy="1800200"/>
          </a:xfrm>
        </p:spPr>
        <p:txBody>
          <a:bodyPr>
            <a:normAutofit/>
          </a:bodyPr>
          <a:lstStyle/>
          <a:p>
            <a:r>
              <a:rPr lang="en-US" altLang="ko-KR" dirty="0"/>
              <a:t>What has changed since the paper was published?</a:t>
            </a:r>
            <a:endParaRPr lang="ko-KR" altLang="en-US" dirty="0"/>
          </a:p>
        </p:txBody>
      </p:sp>
      <p:sp>
        <p:nvSpPr>
          <p:cNvPr id="6" name="부제목 5"/>
          <p:cNvSpPr>
            <a:spLocks noGrp="1"/>
          </p:cNvSpPr>
          <p:nvPr>
            <p:ph type="subTitle" idx="1"/>
          </p:nvPr>
        </p:nvSpPr>
        <p:spPr>
          <a:xfrm>
            <a:off x="3359696" y="4077072"/>
            <a:ext cx="5472608" cy="1944216"/>
          </a:xfrm>
        </p:spPr>
        <p:txBody>
          <a:bodyPr>
            <a:normAutofit/>
          </a:bodyPr>
          <a:lstStyle/>
          <a:p>
            <a:endParaRPr lang="en-US" altLang="ko-KR" sz="1800" dirty="0">
              <a:solidFill>
                <a:srgbClr val="191919"/>
              </a:solidFill>
            </a:endParaRPr>
          </a:p>
          <a:p>
            <a:r>
              <a:rPr lang="en-US" altLang="ko-KR" dirty="0">
                <a:solidFill>
                  <a:srgbClr val="191919"/>
                </a:solidFill>
              </a:rPr>
              <a:t>                     </a:t>
            </a:r>
          </a:p>
          <a:p>
            <a:endParaRPr lang="en-US" altLang="ko-KR" sz="1800" dirty="0">
              <a:solidFill>
                <a:srgbClr val="191919"/>
              </a:solidFill>
            </a:endParaRPr>
          </a:p>
        </p:txBody>
      </p:sp>
      <p:sp>
        <p:nvSpPr>
          <p:cNvPr id="4" name="슬라이드 번호 개체 틀 3"/>
          <p:cNvSpPr>
            <a:spLocks noGrp="1"/>
          </p:cNvSpPr>
          <p:nvPr>
            <p:ph type="sldNum" sz="quarter" idx="4294967295"/>
          </p:nvPr>
        </p:nvSpPr>
        <p:spPr>
          <a:xfrm>
            <a:off x="1524001" y="6424091"/>
            <a:ext cx="433388" cy="366183"/>
          </a:xfrm>
        </p:spPr>
        <p:txBody>
          <a:bodyPr/>
          <a:lstStyle/>
          <a:p>
            <a:fld id="{4BEDD84E-25D4-4983-8AA1-2863C96F08D9}" type="slidenum">
              <a:rPr lang="ko-KR" altLang="en-US" smtClean="0"/>
              <a:pPr/>
              <a:t>40</a:t>
            </a:fld>
            <a:endParaRPr lang="ko-KR" altLang="en-US" dirty="0"/>
          </a:p>
        </p:txBody>
      </p:sp>
    </p:spTree>
    <p:extLst>
      <p:ext uri="{BB962C8B-B14F-4D97-AF65-F5344CB8AC3E}">
        <p14:creationId xmlns:p14="http://schemas.microsoft.com/office/powerpoint/2010/main" val="851521714"/>
      </p:ext>
    </p:extLst>
  </p:cSld>
  <p:clrMapOvr>
    <a:masterClrMapping/>
  </p:clrMapOvr>
  <p:transition spd="slow" advTm="3588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E979A7-27A5-4749-8DD1-78A178DDF5DA}"/>
              </a:ext>
            </a:extLst>
          </p:cNvPr>
          <p:cNvSpPr>
            <a:spLocks noGrp="1"/>
          </p:cNvSpPr>
          <p:nvPr>
            <p:ph type="title"/>
          </p:nvPr>
        </p:nvSpPr>
        <p:spPr/>
        <p:txBody>
          <a:bodyPr/>
          <a:lstStyle/>
          <a:p>
            <a:r>
              <a:rPr lang="en-US" altLang="ko-KR" dirty="0"/>
              <a:t>Responsible Disclosure</a:t>
            </a:r>
            <a:endParaRPr lang="ko-KR" altLang="en-US" dirty="0"/>
          </a:p>
        </p:txBody>
      </p:sp>
      <p:sp>
        <p:nvSpPr>
          <p:cNvPr id="3" name="내용 개체 틀 2">
            <a:extLst>
              <a:ext uri="{FF2B5EF4-FFF2-40B4-BE49-F238E27FC236}">
                <a16:creationId xmlns:a16="http://schemas.microsoft.com/office/drawing/2014/main" id="{785ADD6D-DD1A-4C01-8678-14FCAD751114}"/>
              </a:ext>
            </a:extLst>
          </p:cNvPr>
          <p:cNvSpPr>
            <a:spLocks noGrp="1"/>
          </p:cNvSpPr>
          <p:nvPr>
            <p:ph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0DB485AB-DD9E-4E89-AC96-BBB5F0DCB6FD}"/>
              </a:ext>
            </a:extLst>
          </p:cNvPr>
          <p:cNvSpPr>
            <a:spLocks noGrp="1"/>
          </p:cNvSpPr>
          <p:nvPr>
            <p:ph type="sldNum" sz="quarter" idx="12"/>
          </p:nvPr>
        </p:nvSpPr>
        <p:spPr/>
        <p:txBody>
          <a:bodyPr/>
          <a:lstStyle/>
          <a:p>
            <a:fld id="{4BEDD84E-25D4-4983-8AA1-2863C96F08D9}" type="slidenum">
              <a:rPr lang="ko-KR" altLang="en-US" smtClean="0"/>
              <a:pPr/>
              <a:t>41</a:t>
            </a:fld>
            <a:endParaRPr lang="ko-KR" altLang="en-US" dirty="0"/>
          </a:p>
        </p:txBody>
      </p:sp>
      <p:sp>
        <p:nvSpPr>
          <p:cNvPr id="5" name="Rectangle 4">
            <a:extLst>
              <a:ext uri="{FF2B5EF4-FFF2-40B4-BE49-F238E27FC236}">
                <a16:creationId xmlns:a16="http://schemas.microsoft.com/office/drawing/2014/main" id="{70FDAC97-63D9-4609-8F83-2F80ED6235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51" name="_x511777768" descr="cif00001">
            <a:extLst>
              <a:ext uri="{FF2B5EF4-FFF2-40B4-BE49-F238E27FC236}">
                <a16:creationId xmlns:a16="http://schemas.microsoft.com/office/drawing/2014/main" id="{D0132E27-9693-4677-912C-BA3FA2BB5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31" y="1082761"/>
            <a:ext cx="5971586" cy="56105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a:extLst>
              <a:ext uri="{FF2B5EF4-FFF2-40B4-BE49-F238E27FC236}">
                <a16:creationId xmlns:a16="http://schemas.microsoft.com/office/drawing/2014/main" id="{4A41AABC-8F3E-456B-A355-D19D07AFDB40}"/>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50" name="_x511775608" descr="cif00002">
            <a:extLst>
              <a:ext uri="{FF2B5EF4-FFF2-40B4-BE49-F238E27FC236}">
                <a16:creationId xmlns:a16="http://schemas.microsoft.com/office/drawing/2014/main" id="{21728962-F46E-41BC-8DC0-6BBF96D57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143" y="1388646"/>
            <a:ext cx="5763239" cy="5333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a:extLst>
              <a:ext uri="{FF2B5EF4-FFF2-40B4-BE49-F238E27FC236}">
                <a16:creationId xmlns:a16="http://schemas.microsoft.com/office/drawing/2014/main" id="{60B3B762-53A1-4C89-A22D-199770EC6247}"/>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49" name="_x511777120" descr="cif00003">
            <a:extLst>
              <a:ext uri="{FF2B5EF4-FFF2-40B4-BE49-F238E27FC236}">
                <a16:creationId xmlns:a16="http://schemas.microsoft.com/office/drawing/2014/main" id="{F1F3925E-899C-467E-A6EE-0F61D4A0ED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253"/>
          <a:stretch/>
        </p:blipFill>
        <p:spPr bwMode="auto">
          <a:xfrm>
            <a:off x="6169997" y="235626"/>
            <a:ext cx="5382259" cy="114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591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E979A7-27A5-4749-8DD1-78A178DDF5DA}"/>
              </a:ext>
            </a:extLst>
          </p:cNvPr>
          <p:cNvSpPr>
            <a:spLocks noGrp="1"/>
          </p:cNvSpPr>
          <p:nvPr>
            <p:ph type="title"/>
          </p:nvPr>
        </p:nvSpPr>
        <p:spPr/>
        <p:txBody>
          <a:bodyPr/>
          <a:lstStyle/>
          <a:p>
            <a:r>
              <a:rPr lang="en-US" altLang="ko-KR" dirty="0"/>
              <a:t>Responsible Disclosure</a:t>
            </a:r>
            <a:endParaRPr lang="ko-KR" altLang="en-US" dirty="0"/>
          </a:p>
        </p:txBody>
      </p:sp>
      <p:sp>
        <p:nvSpPr>
          <p:cNvPr id="3" name="내용 개체 틀 2">
            <a:extLst>
              <a:ext uri="{FF2B5EF4-FFF2-40B4-BE49-F238E27FC236}">
                <a16:creationId xmlns:a16="http://schemas.microsoft.com/office/drawing/2014/main" id="{785ADD6D-DD1A-4C01-8678-14FCAD751114}"/>
              </a:ext>
            </a:extLst>
          </p:cNvPr>
          <p:cNvSpPr>
            <a:spLocks noGrp="1"/>
          </p:cNvSpPr>
          <p:nvPr>
            <p:ph idx="1"/>
          </p:nvPr>
        </p:nvSpPr>
        <p:spPr/>
        <p:txBody>
          <a:bodyPr/>
          <a:lstStyle/>
          <a:p>
            <a:endParaRPr lang="ko-KR" altLang="en-US" dirty="0"/>
          </a:p>
        </p:txBody>
      </p:sp>
      <p:sp>
        <p:nvSpPr>
          <p:cNvPr id="4" name="슬라이드 번호 개체 틀 3">
            <a:extLst>
              <a:ext uri="{FF2B5EF4-FFF2-40B4-BE49-F238E27FC236}">
                <a16:creationId xmlns:a16="http://schemas.microsoft.com/office/drawing/2014/main" id="{0DB485AB-DD9E-4E89-AC96-BBB5F0DCB6FD}"/>
              </a:ext>
            </a:extLst>
          </p:cNvPr>
          <p:cNvSpPr>
            <a:spLocks noGrp="1"/>
          </p:cNvSpPr>
          <p:nvPr>
            <p:ph type="sldNum" sz="quarter" idx="12"/>
          </p:nvPr>
        </p:nvSpPr>
        <p:spPr/>
        <p:txBody>
          <a:bodyPr/>
          <a:lstStyle/>
          <a:p>
            <a:fld id="{4BEDD84E-25D4-4983-8AA1-2863C96F08D9}" type="slidenum">
              <a:rPr lang="ko-KR" altLang="en-US" smtClean="0"/>
              <a:pPr/>
              <a:t>42</a:t>
            </a:fld>
            <a:endParaRPr lang="ko-KR" altLang="en-US" dirty="0"/>
          </a:p>
        </p:txBody>
      </p:sp>
      <p:sp>
        <p:nvSpPr>
          <p:cNvPr id="5" name="Rectangle 4">
            <a:extLst>
              <a:ext uri="{FF2B5EF4-FFF2-40B4-BE49-F238E27FC236}">
                <a16:creationId xmlns:a16="http://schemas.microsoft.com/office/drawing/2014/main" id="{70FDAC97-63D9-4609-8F83-2F80ED6235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51" name="_x511777768" descr="cif00001">
            <a:extLst>
              <a:ext uri="{FF2B5EF4-FFF2-40B4-BE49-F238E27FC236}">
                <a16:creationId xmlns:a16="http://schemas.microsoft.com/office/drawing/2014/main" id="{D0132E27-9693-4677-912C-BA3FA2BB5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31" y="1082761"/>
            <a:ext cx="5971586" cy="56105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a:extLst>
              <a:ext uri="{FF2B5EF4-FFF2-40B4-BE49-F238E27FC236}">
                <a16:creationId xmlns:a16="http://schemas.microsoft.com/office/drawing/2014/main" id="{4A41AABC-8F3E-456B-A355-D19D07AFDB40}"/>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50" name="_x511775608" descr="cif00002">
            <a:extLst>
              <a:ext uri="{FF2B5EF4-FFF2-40B4-BE49-F238E27FC236}">
                <a16:creationId xmlns:a16="http://schemas.microsoft.com/office/drawing/2014/main" id="{21728962-F46E-41BC-8DC0-6BBF96D57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143" y="1388646"/>
            <a:ext cx="5763239" cy="5333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a:extLst>
              <a:ext uri="{FF2B5EF4-FFF2-40B4-BE49-F238E27FC236}">
                <a16:creationId xmlns:a16="http://schemas.microsoft.com/office/drawing/2014/main" id="{60B3B762-53A1-4C89-A22D-199770EC6247}"/>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049" name="_x511777120" descr="cif00003">
            <a:extLst>
              <a:ext uri="{FF2B5EF4-FFF2-40B4-BE49-F238E27FC236}">
                <a16:creationId xmlns:a16="http://schemas.microsoft.com/office/drawing/2014/main" id="{F1F3925E-899C-467E-A6EE-0F61D4A0ED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253"/>
          <a:stretch/>
        </p:blipFill>
        <p:spPr bwMode="auto">
          <a:xfrm>
            <a:off x="6169997" y="235626"/>
            <a:ext cx="5382259" cy="114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직사각형 7">
            <a:extLst>
              <a:ext uri="{FF2B5EF4-FFF2-40B4-BE49-F238E27FC236}">
                <a16:creationId xmlns:a16="http://schemas.microsoft.com/office/drawing/2014/main" id="{E183E9E3-B628-4445-9924-C86817ED365F}"/>
              </a:ext>
            </a:extLst>
          </p:cNvPr>
          <p:cNvSpPr/>
          <p:nvPr/>
        </p:nvSpPr>
        <p:spPr>
          <a:xfrm>
            <a:off x="1205412" y="1919440"/>
            <a:ext cx="9859720" cy="14638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dirty="0">
                <a:solidFill>
                  <a:srgbClr val="FF0000"/>
                </a:solidFill>
              </a:rPr>
              <a:t>Is it easy to achieve the safe quorum slice?</a:t>
            </a:r>
            <a:endParaRPr lang="ko-KR" altLang="en-US" sz="3600" b="1" dirty="0">
              <a:solidFill>
                <a:srgbClr val="FF0000"/>
              </a:solidFill>
            </a:endParaRPr>
          </a:p>
        </p:txBody>
      </p:sp>
    </p:spTree>
    <p:extLst>
      <p:ext uri="{BB962C8B-B14F-4D97-AF65-F5344CB8AC3E}">
        <p14:creationId xmlns:p14="http://schemas.microsoft.com/office/powerpoint/2010/main" val="4178818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26F854-7207-4365-95E5-560A41A636AA}"/>
              </a:ext>
            </a:extLst>
          </p:cNvPr>
          <p:cNvSpPr>
            <a:spLocks noGrp="1"/>
          </p:cNvSpPr>
          <p:nvPr>
            <p:ph type="title"/>
          </p:nvPr>
        </p:nvSpPr>
        <p:spPr/>
        <p:txBody>
          <a:bodyPr/>
          <a:lstStyle/>
          <a:p>
            <a:r>
              <a:rPr lang="en-US" altLang="ko-KR" dirty="0"/>
              <a:t>Changes in Stellar (May 1, 2019)</a:t>
            </a:r>
            <a:endParaRPr lang="ko-KR" altLang="en-US" dirty="0"/>
          </a:p>
        </p:txBody>
      </p:sp>
      <p:sp>
        <p:nvSpPr>
          <p:cNvPr id="4" name="슬라이드 번호 개체 틀 3">
            <a:extLst>
              <a:ext uri="{FF2B5EF4-FFF2-40B4-BE49-F238E27FC236}">
                <a16:creationId xmlns:a16="http://schemas.microsoft.com/office/drawing/2014/main" id="{37450B76-2E85-451F-9759-DD9FBD89F830}"/>
              </a:ext>
            </a:extLst>
          </p:cNvPr>
          <p:cNvSpPr>
            <a:spLocks noGrp="1"/>
          </p:cNvSpPr>
          <p:nvPr>
            <p:ph type="sldNum" sz="quarter" idx="12"/>
          </p:nvPr>
        </p:nvSpPr>
        <p:spPr/>
        <p:txBody>
          <a:bodyPr/>
          <a:lstStyle/>
          <a:p>
            <a:fld id="{4BEDD84E-25D4-4983-8AA1-2863C96F08D9}" type="slidenum">
              <a:rPr lang="ko-KR" altLang="en-US" smtClean="0"/>
              <a:pPr/>
              <a:t>43</a:t>
            </a:fld>
            <a:endParaRPr lang="ko-KR" altLang="en-US" dirty="0"/>
          </a:p>
        </p:txBody>
      </p:sp>
      <p:pic>
        <p:nvPicPr>
          <p:cNvPr id="2050" name="Picture 2">
            <a:extLst>
              <a:ext uri="{FF2B5EF4-FFF2-40B4-BE49-F238E27FC236}">
                <a16:creationId xmlns:a16="http://schemas.microsoft.com/office/drawing/2014/main" id="{F7894DFF-7069-4403-883E-F6C9AF9216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03" r="5550"/>
          <a:stretch/>
        </p:blipFill>
        <p:spPr bwMode="auto">
          <a:xfrm>
            <a:off x="-10049" y="2094734"/>
            <a:ext cx="6096001" cy="32978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25F1965-635A-4DE6-9216-CB38420565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55" r="3173"/>
          <a:stretch/>
        </p:blipFill>
        <p:spPr bwMode="auto">
          <a:xfrm>
            <a:off x="5928065" y="2173048"/>
            <a:ext cx="6273983" cy="32295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3686DA-8408-46C8-9C2C-D177B0367AB2}"/>
              </a:ext>
            </a:extLst>
          </p:cNvPr>
          <p:cNvSpPr txBox="1"/>
          <p:nvPr/>
        </p:nvSpPr>
        <p:spPr>
          <a:xfrm>
            <a:off x="1661472" y="1554927"/>
            <a:ext cx="3888432"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When 2 nodes fail</a:t>
            </a:r>
            <a:endParaRPr lang="ko-KR" altLang="en-US" sz="2400" dirty="0"/>
          </a:p>
        </p:txBody>
      </p:sp>
      <p:sp>
        <p:nvSpPr>
          <p:cNvPr id="10" name="TextBox 9">
            <a:extLst>
              <a:ext uri="{FF2B5EF4-FFF2-40B4-BE49-F238E27FC236}">
                <a16:creationId xmlns:a16="http://schemas.microsoft.com/office/drawing/2014/main" id="{78B8A2CD-EAAE-4EC5-8FE7-418EDAF66C57}"/>
              </a:ext>
            </a:extLst>
          </p:cNvPr>
          <p:cNvSpPr txBox="1"/>
          <p:nvPr/>
        </p:nvSpPr>
        <p:spPr>
          <a:xfrm>
            <a:off x="7300948" y="1554927"/>
            <a:ext cx="3888432"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When 3 nodes fail</a:t>
            </a:r>
            <a:endParaRPr lang="ko-KR" altLang="en-US" sz="2400" dirty="0"/>
          </a:p>
        </p:txBody>
      </p:sp>
      <p:sp>
        <p:nvSpPr>
          <p:cNvPr id="8" name="TextBox 7">
            <a:extLst>
              <a:ext uri="{FF2B5EF4-FFF2-40B4-BE49-F238E27FC236}">
                <a16:creationId xmlns:a16="http://schemas.microsoft.com/office/drawing/2014/main" id="{56765452-E38A-41E6-ADDF-106F864543C1}"/>
              </a:ext>
            </a:extLst>
          </p:cNvPr>
          <p:cNvSpPr txBox="1"/>
          <p:nvPr/>
        </p:nvSpPr>
        <p:spPr>
          <a:xfrm>
            <a:off x="756247" y="5559060"/>
            <a:ext cx="10803003" cy="461665"/>
          </a:xfrm>
          <a:prstGeom prst="rect">
            <a:avLst/>
          </a:prstGeom>
          <a:noFill/>
        </p:spPr>
        <p:txBody>
          <a:bodyPr wrap="square" rtlCol="0">
            <a:spAutoFit/>
          </a:bodyPr>
          <a:lstStyle/>
          <a:p>
            <a:pPr marL="342900" indent="-342900">
              <a:buFont typeface="Wingdings" panose="05000000000000000000" pitchFamily="2" charset="2"/>
              <a:buChar char="v"/>
            </a:pPr>
            <a:r>
              <a:rPr lang="en-US" altLang="ko-KR" sz="2400" b="1" dirty="0"/>
              <a:t>251 cases </a:t>
            </a:r>
            <a:r>
              <a:rPr lang="en-US" altLang="ko-KR" sz="2400" dirty="0"/>
              <a:t>with </a:t>
            </a:r>
            <a:r>
              <a:rPr lang="en-US" altLang="ko-KR" sz="2400" b="1" dirty="0"/>
              <a:t>3 nodes </a:t>
            </a:r>
            <a:r>
              <a:rPr lang="en-US" altLang="ko-KR" sz="2400" dirty="0"/>
              <a:t>failure lead to 100% failure of the entire system. </a:t>
            </a:r>
            <a:endParaRPr lang="ko-KR" altLang="en-US" sz="2400" dirty="0"/>
          </a:p>
        </p:txBody>
      </p:sp>
    </p:spTree>
    <p:extLst>
      <p:ext uri="{BB962C8B-B14F-4D97-AF65-F5344CB8AC3E}">
        <p14:creationId xmlns:p14="http://schemas.microsoft.com/office/powerpoint/2010/main" val="170570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C64B06F-E154-4A6C-B97E-3D41B3A55F99}"/>
              </a:ext>
            </a:extLst>
          </p:cNvPr>
          <p:cNvSpPr>
            <a:spLocks noGrp="1"/>
          </p:cNvSpPr>
          <p:nvPr>
            <p:ph type="title"/>
          </p:nvPr>
        </p:nvSpPr>
        <p:spPr/>
        <p:txBody>
          <a:bodyPr/>
          <a:lstStyle/>
          <a:p>
            <a:r>
              <a:rPr lang="en-US" altLang="ko-KR" dirty="0"/>
              <a:t>Recently … (May 15, 2019)</a:t>
            </a:r>
            <a:endParaRPr lang="ko-KR" altLang="en-US" dirty="0"/>
          </a:p>
        </p:txBody>
      </p:sp>
      <p:sp>
        <p:nvSpPr>
          <p:cNvPr id="3" name="내용 개체 틀 2">
            <a:extLst>
              <a:ext uri="{FF2B5EF4-FFF2-40B4-BE49-F238E27FC236}">
                <a16:creationId xmlns:a16="http://schemas.microsoft.com/office/drawing/2014/main" id="{C1A716B2-988B-41F7-99E0-9285D3D3CED8}"/>
              </a:ext>
            </a:extLst>
          </p:cNvPr>
          <p:cNvSpPr>
            <a:spLocks noGrp="1"/>
          </p:cNvSpPr>
          <p:nvPr>
            <p:ph idx="1"/>
          </p:nvPr>
        </p:nvSpPr>
        <p:spPr/>
        <p:txBody>
          <a:bodyPr/>
          <a:lstStyle/>
          <a:p>
            <a:pPr marL="0" indent="0">
              <a:buNone/>
            </a:pPr>
            <a:endParaRPr lang="ko-KR" altLang="en-US" dirty="0"/>
          </a:p>
        </p:txBody>
      </p:sp>
      <p:sp>
        <p:nvSpPr>
          <p:cNvPr id="4" name="슬라이드 번호 개체 틀 3">
            <a:extLst>
              <a:ext uri="{FF2B5EF4-FFF2-40B4-BE49-F238E27FC236}">
                <a16:creationId xmlns:a16="http://schemas.microsoft.com/office/drawing/2014/main" id="{3E1EE796-9157-49BD-A8B2-3547C29D6577}"/>
              </a:ext>
            </a:extLst>
          </p:cNvPr>
          <p:cNvSpPr>
            <a:spLocks noGrp="1"/>
          </p:cNvSpPr>
          <p:nvPr>
            <p:ph type="sldNum" sz="quarter" idx="12"/>
          </p:nvPr>
        </p:nvSpPr>
        <p:spPr/>
        <p:txBody>
          <a:bodyPr/>
          <a:lstStyle/>
          <a:p>
            <a:fld id="{4BEDD84E-25D4-4983-8AA1-2863C96F08D9}" type="slidenum">
              <a:rPr lang="ko-KR" altLang="en-US" smtClean="0"/>
              <a:pPr/>
              <a:t>44</a:t>
            </a:fld>
            <a:endParaRPr lang="ko-KR" altLang="en-US" dirty="0"/>
          </a:p>
        </p:txBody>
      </p:sp>
      <p:pic>
        <p:nvPicPr>
          <p:cNvPr id="5" name="내용 개체 틀 4">
            <a:extLst>
              <a:ext uri="{FF2B5EF4-FFF2-40B4-BE49-F238E27FC236}">
                <a16:creationId xmlns:a16="http://schemas.microsoft.com/office/drawing/2014/main" id="{F8F4F5A9-F0D0-4855-A311-A402745D7ABA}"/>
              </a:ext>
            </a:extLst>
          </p:cNvPr>
          <p:cNvPicPr>
            <a:picLocks noChangeAspect="1"/>
          </p:cNvPicPr>
          <p:nvPr/>
        </p:nvPicPr>
        <p:blipFill>
          <a:blip r:embed="rId3"/>
          <a:stretch>
            <a:fillRect/>
          </a:stretch>
        </p:blipFill>
        <p:spPr>
          <a:xfrm>
            <a:off x="2138917" y="3904246"/>
            <a:ext cx="4425739" cy="2077537"/>
          </a:xfrm>
          <a:prstGeom prst="rect">
            <a:avLst/>
          </a:prstGeom>
          <a:ln>
            <a:solidFill>
              <a:schemeClr val="tx1"/>
            </a:solidFill>
          </a:ln>
        </p:spPr>
      </p:pic>
      <p:pic>
        <p:nvPicPr>
          <p:cNvPr id="6" name="그림 5">
            <a:extLst>
              <a:ext uri="{FF2B5EF4-FFF2-40B4-BE49-F238E27FC236}">
                <a16:creationId xmlns:a16="http://schemas.microsoft.com/office/drawing/2014/main" id="{95CCAC79-C53C-4AAC-9F50-8C67F5781819}"/>
              </a:ext>
            </a:extLst>
          </p:cNvPr>
          <p:cNvPicPr>
            <a:picLocks noChangeAspect="1"/>
          </p:cNvPicPr>
          <p:nvPr/>
        </p:nvPicPr>
        <p:blipFill>
          <a:blip r:embed="rId4"/>
          <a:stretch>
            <a:fillRect/>
          </a:stretch>
        </p:blipFill>
        <p:spPr>
          <a:xfrm>
            <a:off x="2028152" y="1420661"/>
            <a:ext cx="5760640" cy="2147189"/>
          </a:xfrm>
          <a:prstGeom prst="rect">
            <a:avLst/>
          </a:prstGeom>
          <a:ln>
            <a:solidFill>
              <a:schemeClr val="tx1"/>
            </a:solidFill>
          </a:ln>
        </p:spPr>
      </p:pic>
      <p:pic>
        <p:nvPicPr>
          <p:cNvPr id="7" name="그림 6">
            <a:extLst>
              <a:ext uri="{FF2B5EF4-FFF2-40B4-BE49-F238E27FC236}">
                <a16:creationId xmlns:a16="http://schemas.microsoft.com/office/drawing/2014/main" id="{1ABB9D10-C788-4A65-9C1F-AC742D5876C1}"/>
              </a:ext>
            </a:extLst>
          </p:cNvPr>
          <p:cNvPicPr>
            <a:picLocks noChangeAspect="1"/>
          </p:cNvPicPr>
          <p:nvPr/>
        </p:nvPicPr>
        <p:blipFill rotWithShape="1">
          <a:blip r:embed="rId5"/>
          <a:srcRect l="3946"/>
          <a:stretch/>
        </p:blipFill>
        <p:spPr>
          <a:xfrm>
            <a:off x="5465077" y="2696400"/>
            <a:ext cx="4896544" cy="1712912"/>
          </a:xfrm>
          <a:prstGeom prst="rect">
            <a:avLst/>
          </a:prstGeom>
          <a:ln>
            <a:solidFill>
              <a:schemeClr val="tx1"/>
            </a:solidFill>
          </a:ln>
        </p:spPr>
      </p:pic>
    </p:spTree>
    <p:extLst>
      <p:ext uri="{BB962C8B-B14F-4D97-AF65-F5344CB8AC3E}">
        <p14:creationId xmlns:p14="http://schemas.microsoft.com/office/powerpoint/2010/main" val="264071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9</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Tree>
    <p:extLst>
      <p:ext uri="{BB962C8B-B14F-4D97-AF65-F5344CB8AC3E}">
        <p14:creationId xmlns:p14="http://schemas.microsoft.com/office/powerpoint/2010/main" val="2287423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140649-D014-4655-B866-C15BD7D629E0}"/>
              </a:ext>
            </a:extLst>
          </p:cNvPr>
          <p:cNvSpPr>
            <a:spLocks noGrp="1"/>
          </p:cNvSpPr>
          <p:nvPr>
            <p:ph type="title"/>
          </p:nvPr>
        </p:nvSpPr>
        <p:spPr/>
        <p:txBody>
          <a:bodyPr>
            <a:normAutofit/>
          </a:bodyPr>
          <a:lstStyle/>
          <a:p>
            <a:r>
              <a:rPr lang="en-US" altLang="ko-KR" dirty="0"/>
              <a:t>Recently … (May 15, 2019)</a:t>
            </a:r>
            <a:endParaRPr lang="ko-KR" altLang="en-US" dirty="0"/>
          </a:p>
        </p:txBody>
      </p:sp>
      <p:sp>
        <p:nvSpPr>
          <p:cNvPr id="4" name="슬라이드 번호 개체 틀 3">
            <a:extLst>
              <a:ext uri="{FF2B5EF4-FFF2-40B4-BE49-F238E27FC236}">
                <a16:creationId xmlns:a16="http://schemas.microsoft.com/office/drawing/2014/main" id="{4B2C448F-8251-435D-9A5E-2C1776262671}"/>
              </a:ext>
            </a:extLst>
          </p:cNvPr>
          <p:cNvSpPr>
            <a:spLocks noGrp="1"/>
          </p:cNvSpPr>
          <p:nvPr>
            <p:ph type="sldNum" sz="quarter" idx="12"/>
          </p:nvPr>
        </p:nvSpPr>
        <p:spPr/>
        <p:txBody>
          <a:bodyPr/>
          <a:lstStyle/>
          <a:p>
            <a:fld id="{4BEDD84E-25D4-4983-8AA1-2863C96F08D9}" type="slidenum">
              <a:rPr lang="ko-KR" altLang="en-US" smtClean="0"/>
              <a:pPr/>
              <a:t>45</a:t>
            </a:fld>
            <a:endParaRPr lang="ko-KR" altLang="en-US" dirty="0"/>
          </a:p>
        </p:txBody>
      </p:sp>
      <p:pic>
        <p:nvPicPr>
          <p:cNvPr id="7" name="그림 6">
            <a:extLst>
              <a:ext uri="{FF2B5EF4-FFF2-40B4-BE49-F238E27FC236}">
                <a16:creationId xmlns:a16="http://schemas.microsoft.com/office/drawing/2014/main" id="{D12F2C5B-A0C3-4FAD-8389-CC4430D2721A}"/>
              </a:ext>
            </a:extLst>
          </p:cNvPr>
          <p:cNvPicPr>
            <a:picLocks noChangeAspect="1"/>
          </p:cNvPicPr>
          <p:nvPr/>
        </p:nvPicPr>
        <p:blipFill rotWithShape="1">
          <a:blip r:embed="rId3"/>
          <a:srcRect r="3624"/>
          <a:stretch/>
        </p:blipFill>
        <p:spPr>
          <a:xfrm>
            <a:off x="1586379" y="1306273"/>
            <a:ext cx="8825765" cy="4464367"/>
          </a:xfrm>
          <a:prstGeom prst="rect">
            <a:avLst/>
          </a:prstGeom>
        </p:spPr>
      </p:pic>
      <p:sp>
        <p:nvSpPr>
          <p:cNvPr id="9" name="TextBox 8">
            <a:extLst>
              <a:ext uri="{FF2B5EF4-FFF2-40B4-BE49-F238E27FC236}">
                <a16:creationId xmlns:a16="http://schemas.microsoft.com/office/drawing/2014/main" id="{4F848CDF-6C25-4CC4-B21D-0F32F5E93152}"/>
              </a:ext>
            </a:extLst>
          </p:cNvPr>
          <p:cNvSpPr txBox="1"/>
          <p:nvPr/>
        </p:nvSpPr>
        <p:spPr>
          <a:xfrm>
            <a:off x="8348463" y="5812680"/>
            <a:ext cx="1872208" cy="307777"/>
          </a:xfrm>
          <a:prstGeom prst="rect">
            <a:avLst/>
          </a:prstGeom>
          <a:noFill/>
        </p:spPr>
        <p:txBody>
          <a:bodyPr wrap="square" rtlCol="0">
            <a:spAutoFit/>
          </a:bodyPr>
          <a:lstStyle/>
          <a:p>
            <a:r>
              <a:rPr lang="en-US" altLang="ko-KR" sz="1400" dirty="0"/>
              <a:t>By Amun AG twitter</a:t>
            </a:r>
            <a:endParaRPr lang="ko-KR" altLang="en-US" sz="1400" dirty="0"/>
          </a:p>
        </p:txBody>
      </p:sp>
    </p:spTree>
    <p:extLst>
      <p:ext uri="{BB962C8B-B14F-4D97-AF65-F5344CB8AC3E}">
        <p14:creationId xmlns:p14="http://schemas.microsoft.com/office/powerpoint/2010/main" val="408704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8140649-D014-4655-B866-C15BD7D629E0}"/>
              </a:ext>
            </a:extLst>
          </p:cNvPr>
          <p:cNvSpPr>
            <a:spLocks noGrp="1"/>
          </p:cNvSpPr>
          <p:nvPr>
            <p:ph type="title"/>
          </p:nvPr>
        </p:nvSpPr>
        <p:spPr/>
        <p:txBody>
          <a:bodyPr>
            <a:normAutofit/>
          </a:bodyPr>
          <a:lstStyle/>
          <a:p>
            <a:r>
              <a:rPr lang="en-US" altLang="ko-KR" dirty="0"/>
              <a:t>Recently … (May 15, 2019)</a:t>
            </a:r>
            <a:endParaRPr lang="ko-KR" altLang="en-US" dirty="0"/>
          </a:p>
        </p:txBody>
      </p:sp>
      <p:sp>
        <p:nvSpPr>
          <p:cNvPr id="4" name="슬라이드 번호 개체 틀 3">
            <a:extLst>
              <a:ext uri="{FF2B5EF4-FFF2-40B4-BE49-F238E27FC236}">
                <a16:creationId xmlns:a16="http://schemas.microsoft.com/office/drawing/2014/main" id="{4B2C448F-8251-435D-9A5E-2C1776262671}"/>
              </a:ext>
            </a:extLst>
          </p:cNvPr>
          <p:cNvSpPr>
            <a:spLocks noGrp="1"/>
          </p:cNvSpPr>
          <p:nvPr>
            <p:ph type="sldNum" sz="quarter" idx="12"/>
          </p:nvPr>
        </p:nvSpPr>
        <p:spPr/>
        <p:txBody>
          <a:bodyPr/>
          <a:lstStyle/>
          <a:p>
            <a:fld id="{4BEDD84E-25D4-4983-8AA1-2863C96F08D9}" type="slidenum">
              <a:rPr lang="ko-KR" altLang="en-US" smtClean="0"/>
              <a:pPr/>
              <a:t>46</a:t>
            </a:fld>
            <a:endParaRPr lang="ko-KR" altLang="en-US" dirty="0"/>
          </a:p>
        </p:txBody>
      </p:sp>
      <p:pic>
        <p:nvPicPr>
          <p:cNvPr id="7" name="그림 6">
            <a:extLst>
              <a:ext uri="{FF2B5EF4-FFF2-40B4-BE49-F238E27FC236}">
                <a16:creationId xmlns:a16="http://schemas.microsoft.com/office/drawing/2014/main" id="{D12F2C5B-A0C3-4FAD-8389-CC4430D2721A}"/>
              </a:ext>
            </a:extLst>
          </p:cNvPr>
          <p:cNvPicPr>
            <a:picLocks noChangeAspect="1"/>
          </p:cNvPicPr>
          <p:nvPr/>
        </p:nvPicPr>
        <p:blipFill rotWithShape="1">
          <a:blip r:embed="rId3"/>
          <a:srcRect r="3624"/>
          <a:stretch/>
        </p:blipFill>
        <p:spPr>
          <a:xfrm>
            <a:off x="1586379" y="1306273"/>
            <a:ext cx="8825765" cy="4464367"/>
          </a:xfrm>
          <a:prstGeom prst="rect">
            <a:avLst/>
          </a:prstGeom>
        </p:spPr>
      </p:pic>
      <p:sp>
        <p:nvSpPr>
          <p:cNvPr id="9" name="TextBox 8">
            <a:extLst>
              <a:ext uri="{FF2B5EF4-FFF2-40B4-BE49-F238E27FC236}">
                <a16:creationId xmlns:a16="http://schemas.microsoft.com/office/drawing/2014/main" id="{4F848CDF-6C25-4CC4-B21D-0F32F5E93152}"/>
              </a:ext>
            </a:extLst>
          </p:cNvPr>
          <p:cNvSpPr txBox="1"/>
          <p:nvPr/>
        </p:nvSpPr>
        <p:spPr>
          <a:xfrm>
            <a:off x="8348463" y="5812680"/>
            <a:ext cx="1872208" cy="307777"/>
          </a:xfrm>
          <a:prstGeom prst="rect">
            <a:avLst/>
          </a:prstGeom>
          <a:noFill/>
        </p:spPr>
        <p:txBody>
          <a:bodyPr wrap="square" rtlCol="0">
            <a:spAutoFit/>
          </a:bodyPr>
          <a:lstStyle/>
          <a:p>
            <a:r>
              <a:rPr lang="en-US" altLang="ko-KR" sz="1400" dirty="0"/>
              <a:t>By Amun AG twitter</a:t>
            </a:r>
            <a:endParaRPr lang="ko-KR" altLang="en-US" sz="1400" dirty="0"/>
          </a:p>
        </p:txBody>
      </p:sp>
      <p:sp>
        <p:nvSpPr>
          <p:cNvPr id="6" name="직사각형 5">
            <a:extLst>
              <a:ext uri="{FF2B5EF4-FFF2-40B4-BE49-F238E27FC236}">
                <a16:creationId xmlns:a16="http://schemas.microsoft.com/office/drawing/2014/main" id="{3CBECC1B-D278-4794-B956-6BFB2B16F71C}"/>
              </a:ext>
            </a:extLst>
          </p:cNvPr>
          <p:cNvSpPr/>
          <p:nvPr/>
        </p:nvSpPr>
        <p:spPr>
          <a:xfrm>
            <a:off x="4234302" y="1721828"/>
            <a:ext cx="1266176" cy="40530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98861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91D006-0C4C-4A18-BFE3-FC8FD0E5F84F}"/>
              </a:ext>
            </a:extLst>
          </p:cNvPr>
          <p:cNvSpPr>
            <a:spLocks noGrp="1"/>
          </p:cNvSpPr>
          <p:nvPr>
            <p:ph type="title"/>
          </p:nvPr>
        </p:nvSpPr>
        <p:spPr/>
        <p:txBody>
          <a:bodyPr>
            <a:normAutofit/>
          </a:bodyPr>
          <a:lstStyle/>
          <a:p>
            <a:r>
              <a:rPr lang="en-US" altLang="ko-KR" dirty="0"/>
              <a:t>Cascading Failure (May 15, 2019) </a:t>
            </a:r>
            <a:endParaRPr lang="ko-KR" altLang="en-US" dirty="0"/>
          </a:p>
        </p:txBody>
      </p:sp>
      <p:sp>
        <p:nvSpPr>
          <p:cNvPr id="4" name="슬라이드 번호 개체 틀 3">
            <a:extLst>
              <a:ext uri="{FF2B5EF4-FFF2-40B4-BE49-F238E27FC236}">
                <a16:creationId xmlns:a16="http://schemas.microsoft.com/office/drawing/2014/main" id="{A33FAACD-31D8-4692-AAC9-DAD9E0EBBFB7}"/>
              </a:ext>
            </a:extLst>
          </p:cNvPr>
          <p:cNvSpPr>
            <a:spLocks noGrp="1"/>
          </p:cNvSpPr>
          <p:nvPr>
            <p:ph type="sldNum" sz="quarter" idx="12"/>
          </p:nvPr>
        </p:nvSpPr>
        <p:spPr/>
        <p:txBody>
          <a:bodyPr/>
          <a:lstStyle/>
          <a:p>
            <a:fld id="{4BEDD84E-25D4-4983-8AA1-2863C96F08D9}" type="slidenum">
              <a:rPr lang="ko-KR" altLang="en-US" smtClean="0"/>
              <a:pPr/>
              <a:t>47</a:t>
            </a:fld>
            <a:endParaRPr lang="ko-KR" altLang="en-US" dirty="0"/>
          </a:p>
        </p:txBody>
      </p:sp>
      <p:sp>
        <p:nvSpPr>
          <p:cNvPr id="5" name="TextBox 4">
            <a:extLst>
              <a:ext uri="{FF2B5EF4-FFF2-40B4-BE49-F238E27FC236}">
                <a16:creationId xmlns:a16="http://schemas.microsoft.com/office/drawing/2014/main" id="{55057211-D87B-4784-AB8E-5588AB19A919}"/>
              </a:ext>
            </a:extLst>
          </p:cNvPr>
          <p:cNvSpPr txBox="1"/>
          <p:nvPr/>
        </p:nvSpPr>
        <p:spPr>
          <a:xfrm>
            <a:off x="1487488" y="1468511"/>
            <a:ext cx="3312368"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When 2 nodes fail</a:t>
            </a:r>
            <a:endParaRPr lang="ko-KR" altLang="en-US" sz="2400" dirty="0"/>
          </a:p>
        </p:txBody>
      </p:sp>
      <p:pic>
        <p:nvPicPr>
          <p:cNvPr id="6" name="그림 5">
            <a:extLst>
              <a:ext uri="{FF2B5EF4-FFF2-40B4-BE49-F238E27FC236}">
                <a16:creationId xmlns:a16="http://schemas.microsoft.com/office/drawing/2014/main" id="{F4E2898D-81D3-4C7D-9130-A557077D3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6"/>
          <a:stretch/>
        </p:blipFill>
        <p:spPr>
          <a:xfrm>
            <a:off x="5920168" y="2052545"/>
            <a:ext cx="6305138" cy="3290824"/>
          </a:xfrm>
          <a:prstGeom prst="rect">
            <a:avLst/>
          </a:prstGeom>
        </p:spPr>
      </p:pic>
      <p:pic>
        <p:nvPicPr>
          <p:cNvPr id="1026" name="Picture 2">
            <a:extLst>
              <a:ext uri="{FF2B5EF4-FFF2-40B4-BE49-F238E27FC236}">
                <a16:creationId xmlns:a16="http://schemas.microsoft.com/office/drawing/2014/main" id="{D4A8F4A3-2FB0-40C6-8AB4-1EF7E4AC99E7}"/>
              </a:ext>
            </a:extLst>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371" r="3371"/>
          <a:stretch/>
        </p:blipFill>
        <p:spPr bwMode="auto">
          <a:xfrm>
            <a:off x="26982" y="2009449"/>
            <a:ext cx="5976664" cy="32505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AC4D47-6481-433C-AEF6-87FC3D7C7102}"/>
              </a:ext>
            </a:extLst>
          </p:cNvPr>
          <p:cNvSpPr txBox="1"/>
          <p:nvPr/>
        </p:nvSpPr>
        <p:spPr>
          <a:xfrm>
            <a:off x="7176120" y="1462535"/>
            <a:ext cx="3312368" cy="461665"/>
          </a:xfrm>
          <a:prstGeom prst="rect">
            <a:avLst/>
          </a:prstGeom>
          <a:noFill/>
        </p:spPr>
        <p:txBody>
          <a:bodyPr wrap="square" rtlCol="0">
            <a:spAutoFit/>
          </a:bodyPr>
          <a:lstStyle/>
          <a:p>
            <a:pPr marL="285750" indent="-285750">
              <a:buFont typeface="Wingdings" panose="05000000000000000000" pitchFamily="2" charset="2"/>
              <a:buChar char="v"/>
            </a:pPr>
            <a:r>
              <a:rPr lang="en-US" altLang="ko-KR" sz="2400" dirty="0"/>
              <a:t> When 3 nodes fail</a:t>
            </a:r>
            <a:endParaRPr lang="ko-KR" altLang="en-US" sz="2400" dirty="0"/>
          </a:p>
        </p:txBody>
      </p:sp>
      <p:sp>
        <p:nvSpPr>
          <p:cNvPr id="9" name="TextBox 8">
            <a:extLst>
              <a:ext uri="{FF2B5EF4-FFF2-40B4-BE49-F238E27FC236}">
                <a16:creationId xmlns:a16="http://schemas.microsoft.com/office/drawing/2014/main" id="{0D86B3DB-FD18-4C61-9055-C26958F89D39}"/>
              </a:ext>
            </a:extLst>
          </p:cNvPr>
          <p:cNvSpPr txBox="1"/>
          <p:nvPr/>
        </p:nvSpPr>
        <p:spPr>
          <a:xfrm>
            <a:off x="1428768" y="5506439"/>
            <a:ext cx="10009112" cy="461665"/>
          </a:xfrm>
          <a:prstGeom prst="rect">
            <a:avLst/>
          </a:prstGeom>
          <a:noFill/>
        </p:spPr>
        <p:txBody>
          <a:bodyPr wrap="square" rtlCol="0">
            <a:spAutoFit/>
          </a:bodyPr>
          <a:lstStyle/>
          <a:p>
            <a:pPr marL="342900" indent="-342900">
              <a:buFont typeface="Wingdings" panose="05000000000000000000" pitchFamily="2" charset="2"/>
              <a:buChar char="v"/>
            </a:pPr>
            <a:r>
              <a:rPr lang="en-US" altLang="ko-KR" sz="2400" b="1" dirty="0"/>
              <a:t>28 cases </a:t>
            </a:r>
            <a:r>
              <a:rPr lang="en-US" altLang="ko-KR" sz="2400" dirty="0"/>
              <a:t>when failure of </a:t>
            </a:r>
            <a:r>
              <a:rPr lang="en-US" altLang="ko-KR" sz="2400" b="1" dirty="0"/>
              <a:t>2 nodes</a:t>
            </a:r>
            <a:r>
              <a:rPr lang="en-US" altLang="ko-KR" sz="2400" dirty="0"/>
              <a:t> leads to </a:t>
            </a:r>
            <a:r>
              <a:rPr lang="en-US" altLang="ko-KR" sz="2400" b="1" dirty="0"/>
              <a:t>100%</a:t>
            </a:r>
            <a:r>
              <a:rPr lang="en-US" altLang="ko-KR" sz="2400" dirty="0"/>
              <a:t> failure ratio!!</a:t>
            </a:r>
            <a:endParaRPr lang="ko-KR" altLang="en-US" dirty="0"/>
          </a:p>
        </p:txBody>
      </p:sp>
    </p:spTree>
    <p:extLst>
      <p:ext uri="{BB962C8B-B14F-4D97-AF65-F5344CB8AC3E}">
        <p14:creationId xmlns:p14="http://schemas.microsoft.com/office/powerpoint/2010/main" val="138001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76AC9CC-BAB8-40E3-B292-0FDF622D15BA}"/>
              </a:ext>
            </a:extLst>
          </p:cNvPr>
          <p:cNvSpPr>
            <a:spLocks noGrp="1"/>
          </p:cNvSpPr>
          <p:nvPr>
            <p:ph type="title"/>
          </p:nvPr>
        </p:nvSpPr>
        <p:spPr/>
        <p:txBody>
          <a:bodyPr/>
          <a:lstStyle/>
          <a:p>
            <a:r>
              <a:rPr lang="en-US" altLang="ko-KR" dirty="0"/>
              <a:t>Conclusion</a:t>
            </a:r>
            <a:endParaRPr lang="ko-KR" altLang="en-US" dirty="0"/>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AA43742C-B109-4718-9027-20510149FFC3}"/>
                  </a:ext>
                </a:extLst>
              </p:cNvPr>
              <p:cNvSpPr>
                <a:spLocks noGrp="1"/>
              </p:cNvSpPr>
              <p:nvPr>
                <p:ph idx="1"/>
              </p:nvPr>
            </p:nvSpPr>
            <p:spPr/>
            <p:txBody>
              <a:bodyPr>
                <a:normAutofit/>
              </a:bodyPr>
              <a:lstStyle/>
              <a:p>
                <a:r>
                  <a:rPr lang="en-US" altLang="ko-KR" sz="2400" dirty="0"/>
                  <a:t>Analyzed FBA and proved that FBA is not superior to PBFT</a:t>
                </a:r>
              </a:p>
              <a:p>
                <a:endParaRPr lang="en-US" altLang="ko-KR" sz="2400" dirty="0"/>
              </a:p>
              <a:p>
                <a:r>
                  <a:rPr lang="en-US" altLang="ko-KR" sz="2400" dirty="0"/>
                  <a:t>Analyzed the structure of quorum slices </a:t>
                </a:r>
                <a:r>
                  <a:rPr lang="en-US" altLang="ko-KR" sz="2400" dirty="0">
                    <a:sym typeface="Wingdings" panose="05000000000000000000" pitchFamily="2" charset="2"/>
                  </a:rPr>
                  <a:t></a:t>
                </a:r>
                <a:r>
                  <a:rPr lang="en-US" altLang="ko-KR" sz="2400" dirty="0"/>
                  <a:t> centralized</a:t>
                </a:r>
              </a:p>
              <a:p>
                <a:endParaRPr lang="en-US" altLang="ko-KR" sz="2400" dirty="0"/>
              </a:p>
              <a:p>
                <a:r>
                  <a:rPr lang="en-US" altLang="ko-KR" sz="2400" dirty="0"/>
                  <a:t>If any two nodes among the  </a:t>
                </a:r>
                <a:r>
                  <a:rPr lang="en-US" altLang="ko-KR" sz="2400" i="1" dirty="0" err="1"/>
                  <a:t>sdf_validator</a:t>
                </a:r>
                <a:r>
                  <a:rPr lang="en-US" altLang="ko-KR" sz="2400" i="1" dirty="0"/>
                  <a:t>  </a:t>
                </a:r>
                <a:r>
                  <a:rPr lang="en-US" altLang="ko-KR" sz="2400" dirty="0"/>
                  <a:t>nodes failed, the entire network could be went down.</a:t>
                </a:r>
              </a:p>
              <a:p>
                <a:pPr marL="0" indent="0">
                  <a:buNone/>
                </a:pPr>
                <a:endParaRPr lang="en-US" altLang="ko-KR" sz="2400" dirty="0"/>
              </a:p>
              <a:p>
                <a:r>
                  <a:rPr lang="en-US" altLang="ko-KR" sz="2400" dirty="0"/>
                  <a:t>Stellar was </a:t>
                </a:r>
                <a14:m>
                  <m:oMath xmlns:m="http://schemas.openxmlformats.org/officeDocument/2006/math">
                    <m:d>
                      <m:dPr>
                        <m:ctrlPr>
                          <a:rPr lang="en-US" altLang="ko-KR" sz="2400" b="0" i="0" smtClean="0">
                            <a:latin typeface="Cambria Math" panose="02040503050406030204" pitchFamily="18" charset="0"/>
                          </a:rPr>
                        </m:ctrlPr>
                      </m:dPr>
                      <m:e>
                        <m:r>
                          <a:rPr lang="en-US" altLang="ko-KR" sz="2400" b="0" i="0" smtClean="0">
                            <a:latin typeface="Cambria Math" panose="02040503050406030204" pitchFamily="18" charset="0"/>
                          </a:rPr>
                          <m:t>2,</m:t>
                        </m:r>
                        <m:f>
                          <m:fPr>
                            <m:ctrlPr>
                              <a:rPr lang="en-US" altLang="ko-KR" sz="2400" i="1">
                                <a:latin typeface="Cambria Math" panose="02040503050406030204" pitchFamily="18" charset="0"/>
                              </a:rPr>
                            </m:ctrlPr>
                          </m:fPr>
                          <m:num>
                            <m:r>
                              <a:rPr lang="en-US" altLang="ko-KR" sz="2400" b="0" i="1">
                                <a:latin typeface="Cambria Math" panose="02040503050406030204" pitchFamily="18" charset="0"/>
                              </a:rPr>
                              <m:t>50</m:t>
                            </m:r>
                          </m:num>
                          <m:den>
                            <m:r>
                              <a:rPr lang="en-US" altLang="ko-KR" sz="2400" b="0" i="1">
                                <a:latin typeface="Cambria Math" panose="02040503050406030204" pitchFamily="18" charset="0"/>
                              </a:rPr>
                              <m:t>11</m:t>
                            </m:r>
                          </m:den>
                        </m:f>
                      </m:e>
                    </m:d>
                  </m:oMath>
                </a14:m>
                <a:r>
                  <a:rPr lang="en-US" altLang="ko-KR" sz="2400" dirty="0"/>
                  <a:t>-FT system.</a:t>
                </a:r>
              </a:p>
              <a:p>
                <a:endParaRPr lang="en-US" altLang="ko-KR" sz="2400" dirty="0"/>
              </a:p>
              <a:p>
                <a:r>
                  <a:rPr lang="en-US" altLang="ko-KR" sz="2400" b="1" i="1" dirty="0"/>
                  <a:t>It did happen in the real world! Individual efforts to further decentralize quorum slices are difficult.</a:t>
                </a:r>
              </a:p>
              <a:p>
                <a:endParaRPr lang="en-US" altLang="ko-KR" dirty="0"/>
              </a:p>
              <a:p>
                <a:endParaRPr lang="en-US" altLang="ko-KR" dirty="0"/>
              </a:p>
              <a:p>
                <a:endParaRPr lang="en-US" altLang="ko-KR" dirty="0"/>
              </a:p>
            </p:txBody>
          </p:sp>
        </mc:Choice>
        <mc:Fallback>
          <p:sp>
            <p:nvSpPr>
              <p:cNvPr id="3" name="내용 개체 틀 2">
                <a:extLst>
                  <a:ext uri="{FF2B5EF4-FFF2-40B4-BE49-F238E27FC236}">
                    <a16:creationId xmlns:a16="http://schemas.microsoft.com/office/drawing/2014/main" id="{AA43742C-B109-4718-9027-20510149FFC3}"/>
                  </a:ext>
                </a:extLst>
              </p:cNvPr>
              <p:cNvSpPr>
                <a:spLocks noGrp="1" noRot="1" noChangeAspect="1" noMove="1" noResize="1" noEditPoints="1" noAdjustHandles="1" noChangeArrowheads="1" noChangeShapeType="1" noTextEdit="1"/>
              </p:cNvSpPr>
              <p:nvPr>
                <p:ph idx="1"/>
              </p:nvPr>
            </p:nvSpPr>
            <p:spPr>
              <a:blipFill>
                <a:blip r:embed="rId3"/>
                <a:stretch>
                  <a:fillRect l="-722" t="-941"/>
                </a:stretch>
              </a:blipFill>
            </p:spPr>
            <p:txBody>
              <a:bodyPr/>
              <a:lstStyle/>
              <a:p>
                <a:r>
                  <a:rPr lang="ko-KR" altLang="en-US">
                    <a:noFill/>
                  </a:rPr>
                  <a:t> </a:t>
                </a:r>
              </a:p>
            </p:txBody>
          </p:sp>
        </mc:Fallback>
      </mc:AlternateContent>
      <p:sp>
        <p:nvSpPr>
          <p:cNvPr id="4" name="슬라이드 번호 개체 틀 3">
            <a:extLst>
              <a:ext uri="{FF2B5EF4-FFF2-40B4-BE49-F238E27FC236}">
                <a16:creationId xmlns:a16="http://schemas.microsoft.com/office/drawing/2014/main" id="{311C53E4-9A89-4F86-9BCA-B9B4C2C5B3B0}"/>
              </a:ext>
            </a:extLst>
          </p:cNvPr>
          <p:cNvSpPr>
            <a:spLocks noGrp="1"/>
          </p:cNvSpPr>
          <p:nvPr>
            <p:ph type="sldNum" sz="quarter" idx="12"/>
          </p:nvPr>
        </p:nvSpPr>
        <p:spPr/>
        <p:txBody>
          <a:bodyPr/>
          <a:lstStyle/>
          <a:p>
            <a:fld id="{4BEDD84E-25D4-4983-8AA1-2863C96F08D9}" type="slidenum">
              <a:rPr lang="ko-KR" altLang="en-US" smtClean="0"/>
              <a:pPr/>
              <a:t>48</a:t>
            </a:fld>
            <a:endParaRPr lang="ko-KR" altLang="en-US" dirty="0"/>
          </a:p>
        </p:txBody>
      </p:sp>
    </p:spTree>
    <p:extLst>
      <p:ext uri="{BB962C8B-B14F-4D97-AF65-F5344CB8AC3E}">
        <p14:creationId xmlns:p14="http://schemas.microsoft.com/office/powerpoint/2010/main" val="8549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2063554" y="1628800"/>
            <a:ext cx="8064895" cy="1800200"/>
          </a:xfrm>
        </p:spPr>
        <p:txBody>
          <a:bodyPr>
            <a:normAutofit/>
          </a:bodyPr>
          <a:lstStyle/>
          <a:p>
            <a:r>
              <a:rPr lang="en-US" altLang="ko-KR" sz="6600" dirty="0"/>
              <a:t>Thank You!</a:t>
            </a:r>
            <a:endParaRPr lang="ko-KR" altLang="en-US" sz="6600" dirty="0"/>
          </a:p>
        </p:txBody>
      </p:sp>
      <p:sp>
        <p:nvSpPr>
          <p:cNvPr id="6" name="부제목 5"/>
          <p:cNvSpPr>
            <a:spLocks noGrp="1"/>
          </p:cNvSpPr>
          <p:nvPr>
            <p:ph type="subTitle" idx="1"/>
          </p:nvPr>
        </p:nvSpPr>
        <p:spPr>
          <a:xfrm>
            <a:off x="3359696" y="4077072"/>
            <a:ext cx="5472608" cy="1944216"/>
          </a:xfrm>
        </p:spPr>
        <p:txBody>
          <a:bodyPr>
            <a:normAutofit/>
          </a:bodyPr>
          <a:lstStyle/>
          <a:p>
            <a:endParaRPr lang="en-US" altLang="ko-KR" sz="1800" dirty="0">
              <a:solidFill>
                <a:srgbClr val="191919"/>
              </a:solidFill>
            </a:endParaRPr>
          </a:p>
          <a:p>
            <a:r>
              <a:rPr lang="en-US" altLang="ko-KR" dirty="0">
                <a:solidFill>
                  <a:srgbClr val="191919"/>
                </a:solidFill>
              </a:rPr>
              <a:t>                     </a:t>
            </a:r>
          </a:p>
          <a:p>
            <a:endParaRPr lang="en-US" altLang="ko-KR" sz="1800" dirty="0">
              <a:solidFill>
                <a:srgbClr val="191919"/>
              </a:solidFill>
            </a:endParaRPr>
          </a:p>
        </p:txBody>
      </p:sp>
      <p:sp>
        <p:nvSpPr>
          <p:cNvPr id="4" name="슬라이드 번호 개체 틀 3"/>
          <p:cNvSpPr>
            <a:spLocks noGrp="1"/>
          </p:cNvSpPr>
          <p:nvPr>
            <p:ph type="sldNum" sz="quarter" idx="4294967295"/>
          </p:nvPr>
        </p:nvSpPr>
        <p:spPr>
          <a:xfrm>
            <a:off x="1524001" y="6424091"/>
            <a:ext cx="433388" cy="366183"/>
          </a:xfrm>
        </p:spPr>
        <p:txBody>
          <a:bodyPr/>
          <a:lstStyle/>
          <a:p>
            <a:fld id="{4BEDD84E-25D4-4983-8AA1-2863C96F08D9}" type="slidenum">
              <a:rPr lang="ko-KR" altLang="en-US" smtClean="0"/>
              <a:pPr/>
              <a:t>49</a:t>
            </a:fld>
            <a:endParaRPr lang="ko-KR" altLang="en-US" dirty="0"/>
          </a:p>
        </p:txBody>
      </p:sp>
    </p:spTree>
    <p:extLst>
      <p:ext uri="{BB962C8B-B14F-4D97-AF65-F5344CB8AC3E}">
        <p14:creationId xmlns:p14="http://schemas.microsoft.com/office/powerpoint/2010/main" val="409483540"/>
      </p:ext>
    </p:extLst>
  </p:cSld>
  <p:clrMapOvr>
    <a:masterClrMapping/>
  </p:clrMapOvr>
  <p:transition spd="slow" advTm="3588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10</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11" name="TextBox 10">
            <a:extLst>
              <a:ext uri="{FF2B5EF4-FFF2-40B4-BE49-F238E27FC236}">
                <a16:creationId xmlns:a16="http://schemas.microsoft.com/office/drawing/2014/main" id="{82726748-F895-4905-961F-4394956F8390}"/>
              </a:ext>
            </a:extLst>
          </p:cNvPr>
          <p:cNvSpPr txBox="1"/>
          <p:nvPr/>
        </p:nvSpPr>
        <p:spPr>
          <a:xfrm>
            <a:off x="6269978" y="2642988"/>
            <a:ext cx="2664296" cy="369332"/>
          </a:xfrm>
          <a:prstGeom prst="rect">
            <a:avLst/>
          </a:prstGeom>
          <a:noFill/>
        </p:spPr>
        <p:txBody>
          <a:bodyPr wrap="square" rtlCol="0">
            <a:spAutoFit/>
          </a:bodyPr>
          <a:lstStyle/>
          <a:p>
            <a:r>
              <a:rPr lang="en-US" altLang="ko-KR" dirty="0"/>
              <a:t>Alice’s quorum slice</a:t>
            </a:r>
            <a:endParaRPr lang="ko-KR" altLang="en-US" dirty="0"/>
          </a:p>
        </p:txBody>
      </p:sp>
    </p:spTree>
    <p:extLst>
      <p:ext uri="{BB962C8B-B14F-4D97-AF65-F5344CB8AC3E}">
        <p14:creationId xmlns:p14="http://schemas.microsoft.com/office/powerpoint/2010/main" val="123727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11</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sp>
        <p:nvSpPr>
          <p:cNvPr id="11" name="TextBox 10">
            <a:extLst>
              <a:ext uri="{FF2B5EF4-FFF2-40B4-BE49-F238E27FC236}">
                <a16:creationId xmlns:a16="http://schemas.microsoft.com/office/drawing/2014/main" id="{82726748-F895-4905-961F-4394956F8390}"/>
              </a:ext>
            </a:extLst>
          </p:cNvPr>
          <p:cNvSpPr txBox="1"/>
          <p:nvPr/>
        </p:nvSpPr>
        <p:spPr>
          <a:xfrm>
            <a:off x="6269978" y="2642988"/>
            <a:ext cx="2664296" cy="369332"/>
          </a:xfrm>
          <a:prstGeom prst="rect">
            <a:avLst/>
          </a:prstGeom>
          <a:noFill/>
        </p:spPr>
        <p:txBody>
          <a:bodyPr wrap="square" rtlCol="0">
            <a:spAutoFit/>
          </a:bodyPr>
          <a:lstStyle/>
          <a:p>
            <a:r>
              <a:rPr lang="en-US" altLang="ko-KR" dirty="0"/>
              <a:t>Alice’s quorum slice</a:t>
            </a:r>
            <a:endParaRPr lang="ko-KR" altLang="en-US" dirty="0"/>
          </a:p>
        </p:txBody>
      </p:sp>
      <p:pic>
        <p:nvPicPr>
          <p:cNvPr id="12" name="그림 11">
            <a:extLst>
              <a:ext uri="{FF2B5EF4-FFF2-40B4-BE49-F238E27FC236}">
                <a16:creationId xmlns:a16="http://schemas.microsoft.com/office/drawing/2014/main" id="{37D3B3B6-790C-44A2-862A-652D1DC3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638" y="4303844"/>
            <a:ext cx="959685" cy="959685"/>
          </a:xfrm>
          <a:prstGeom prst="rect">
            <a:avLst/>
          </a:prstGeom>
        </p:spPr>
      </p:pic>
      <p:sp>
        <p:nvSpPr>
          <p:cNvPr id="13" name="TextBox 12">
            <a:extLst>
              <a:ext uri="{FF2B5EF4-FFF2-40B4-BE49-F238E27FC236}">
                <a16:creationId xmlns:a16="http://schemas.microsoft.com/office/drawing/2014/main" id="{4E9069E8-D760-465E-B722-FE0CA0DC5778}"/>
              </a:ext>
            </a:extLst>
          </p:cNvPr>
          <p:cNvSpPr txBox="1"/>
          <p:nvPr/>
        </p:nvSpPr>
        <p:spPr>
          <a:xfrm>
            <a:off x="3226379" y="5401443"/>
            <a:ext cx="1616684" cy="338554"/>
          </a:xfrm>
          <a:prstGeom prst="rect">
            <a:avLst/>
          </a:prstGeom>
          <a:noFill/>
        </p:spPr>
        <p:txBody>
          <a:bodyPr wrap="square" rtlCol="0">
            <a:spAutoFit/>
          </a:bodyPr>
          <a:lstStyle/>
          <a:p>
            <a:r>
              <a:rPr lang="en-US" altLang="ko-KR" sz="1600" dirty="0"/>
              <a:t>Statement </a:t>
            </a:r>
            <a:r>
              <a:rPr lang="en-US" altLang="ko-KR" sz="1600" i="1" dirty="0"/>
              <a:t>a</a:t>
            </a:r>
            <a:endParaRPr lang="ko-KR" altLang="en-US" sz="1600" i="1" dirty="0"/>
          </a:p>
        </p:txBody>
      </p:sp>
    </p:spTree>
    <p:extLst>
      <p:ext uri="{BB962C8B-B14F-4D97-AF65-F5344CB8AC3E}">
        <p14:creationId xmlns:p14="http://schemas.microsoft.com/office/powerpoint/2010/main" val="2562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12</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pic>
        <p:nvPicPr>
          <p:cNvPr id="12" name="그림 11">
            <a:extLst>
              <a:ext uri="{FF2B5EF4-FFF2-40B4-BE49-F238E27FC236}">
                <a16:creationId xmlns:a16="http://schemas.microsoft.com/office/drawing/2014/main" id="{37D3B3B6-790C-44A2-862A-652D1DC3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638" y="4303844"/>
            <a:ext cx="959685" cy="959685"/>
          </a:xfrm>
          <a:prstGeom prst="rect">
            <a:avLst/>
          </a:prstGeom>
        </p:spPr>
      </p:pic>
      <p:sp>
        <p:nvSpPr>
          <p:cNvPr id="13" name="TextBox 12">
            <a:extLst>
              <a:ext uri="{FF2B5EF4-FFF2-40B4-BE49-F238E27FC236}">
                <a16:creationId xmlns:a16="http://schemas.microsoft.com/office/drawing/2014/main" id="{4E9069E8-D760-465E-B722-FE0CA0DC5778}"/>
              </a:ext>
            </a:extLst>
          </p:cNvPr>
          <p:cNvSpPr txBox="1"/>
          <p:nvPr/>
        </p:nvSpPr>
        <p:spPr>
          <a:xfrm>
            <a:off x="3226379" y="5401443"/>
            <a:ext cx="1616684" cy="338554"/>
          </a:xfrm>
          <a:prstGeom prst="rect">
            <a:avLst/>
          </a:prstGeom>
          <a:noFill/>
        </p:spPr>
        <p:txBody>
          <a:bodyPr wrap="square" rtlCol="0">
            <a:spAutoFit/>
          </a:bodyPr>
          <a:lstStyle/>
          <a:p>
            <a:r>
              <a:rPr lang="en-US" altLang="ko-KR" sz="1600" dirty="0"/>
              <a:t>Statement </a:t>
            </a:r>
            <a:r>
              <a:rPr lang="en-US" altLang="ko-KR" sz="1600" i="1" dirty="0"/>
              <a:t>a</a:t>
            </a:r>
            <a:endParaRPr lang="ko-KR" altLang="en-US" sz="1600" i="1" dirty="0"/>
          </a:p>
        </p:txBody>
      </p:sp>
      <p:sp>
        <p:nvSpPr>
          <p:cNvPr id="14" name="말풍선: 타원형 16">
            <a:extLst>
              <a:ext uri="{FF2B5EF4-FFF2-40B4-BE49-F238E27FC236}">
                <a16:creationId xmlns:a16="http://schemas.microsoft.com/office/drawing/2014/main" id="{97D7A53C-0AA3-4240-BCF9-0545B22EDDB1}"/>
              </a:ext>
            </a:extLst>
          </p:cNvPr>
          <p:cNvSpPr/>
          <p:nvPr/>
        </p:nvSpPr>
        <p:spPr>
          <a:xfrm flipH="1">
            <a:off x="4640165" y="3175739"/>
            <a:ext cx="2108309" cy="441486"/>
          </a:xfrm>
          <a:prstGeom prst="wedgeEllipseCallout">
            <a:avLst>
              <a:gd name="adj1" fmla="val -49811"/>
              <a:gd name="adj2" fmla="val 1267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r>
              <a:rPr lang="en-US" altLang="ko-KR" dirty="0">
                <a:solidFill>
                  <a:schemeClr val="tx1"/>
                </a:solidFill>
              </a:rPr>
              <a:t>!</a:t>
            </a:r>
            <a:endParaRPr lang="ko-KR" altLang="en-US" dirty="0">
              <a:solidFill>
                <a:schemeClr val="tx1"/>
              </a:solidFill>
            </a:endParaRPr>
          </a:p>
        </p:txBody>
      </p:sp>
      <p:sp>
        <p:nvSpPr>
          <p:cNvPr id="15" name="말풍선: 타원형 20">
            <a:extLst>
              <a:ext uri="{FF2B5EF4-FFF2-40B4-BE49-F238E27FC236}">
                <a16:creationId xmlns:a16="http://schemas.microsoft.com/office/drawing/2014/main" id="{EFD9EB09-2B61-4210-8A7A-36BF6AC43351}"/>
              </a:ext>
            </a:extLst>
          </p:cNvPr>
          <p:cNvSpPr/>
          <p:nvPr/>
        </p:nvSpPr>
        <p:spPr>
          <a:xfrm>
            <a:off x="8259853" y="3287091"/>
            <a:ext cx="1645272" cy="441486"/>
          </a:xfrm>
          <a:prstGeom prst="wedgeEllipseCallout">
            <a:avLst>
              <a:gd name="adj1" fmla="val -60671"/>
              <a:gd name="adj2" fmla="val 1053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endParaRPr lang="ko-KR" altLang="en-US" sz="2000" dirty="0">
              <a:solidFill>
                <a:schemeClr val="tx1"/>
              </a:solidFill>
            </a:endParaRPr>
          </a:p>
        </p:txBody>
      </p:sp>
      <p:sp>
        <p:nvSpPr>
          <p:cNvPr id="16" name="말풍선: 타원형 21">
            <a:extLst>
              <a:ext uri="{FF2B5EF4-FFF2-40B4-BE49-F238E27FC236}">
                <a16:creationId xmlns:a16="http://schemas.microsoft.com/office/drawing/2014/main" id="{58062BD3-84C7-4748-BF05-87F2D151248B}"/>
              </a:ext>
            </a:extLst>
          </p:cNvPr>
          <p:cNvSpPr/>
          <p:nvPr/>
        </p:nvSpPr>
        <p:spPr>
          <a:xfrm flipH="1">
            <a:off x="7750844" y="2360538"/>
            <a:ext cx="2108309" cy="441486"/>
          </a:xfrm>
          <a:prstGeom prst="wedgeEllipseCallout">
            <a:avLst>
              <a:gd name="adj1" fmla="val 57869"/>
              <a:gd name="adj2" fmla="val 1291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r>
              <a:rPr lang="en-US" altLang="ko-KR" dirty="0">
                <a:solidFill>
                  <a:schemeClr val="tx1"/>
                </a:solidFill>
              </a:rPr>
              <a:t>!</a:t>
            </a:r>
            <a:endParaRPr lang="ko-KR" altLang="en-US" dirty="0">
              <a:solidFill>
                <a:schemeClr val="tx1"/>
              </a:solidFill>
            </a:endParaRPr>
          </a:p>
        </p:txBody>
      </p:sp>
    </p:spTree>
    <p:extLst>
      <p:ext uri="{BB962C8B-B14F-4D97-AF65-F5344CB8AC3E}">
        <p14:creationId xmlns:p14="http://schemas.microsoft.com/office/powerpoint/2010/main" val="59566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13</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pic>
        <p:nvPicPr>
          <p:cNvPr id="12" name="그림 11">
            <a:extLst>
              <a:ext uri="{FF2B5EF4-FFF2-40B4-BE49-F238E27FC236}">
                <a16:creationId xmlns:a16="http://schemas.microsoft.com/office/drawing/2014/main" id="{37D3B3B6-790C-44A2-862A-652D1DC3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638" y="4303844"/>
            <a:ext cx="959685" cy="959685"/>
          </a:xfrm>
          <a:prstGeom prst="rect">
            <a:avLst/>
          </a:prstGeom>
        </p:spPr>
      </p:pic>
      <p:sp>
        <p:nvSpPr>
          <p:cNvPr id="13" name="TextBox 12">
            <a:extLst>
              <a:ext uri="{FF2B5EF4-FFF2-40B4-BE49-F238E27FC236}">
                <a16:creationId xmlns:a16="http://schemas.microsoft.com/office/drawing/2014/main" id="{4E9069E8-D760-465E-B722-FE0CA0DC5778}"/>
              </a:ext>
            </a:extLst>
          </p:cNvPr>
          <p:cNvSpPr txBox="1"/>
          <p:nvPr/>
        </p:nvSpPr>
        <p:spPr>
          <a:xfrm>
            <a:off x="3226379" y="5401443"/>
            <a:ext cx="1616684" cy="338554"/>
          </a:xfrm>
          <a:prstGeom prst="rect">
            <a:avLst/>
          </a:prstGeom>
          <a:noFill/>
        </p:spPr>
        <p:txBody>
          <a:bodyPr wrap="square" rtlCol="0">
            <a:spAutoFit/>
          </a:bodyPr>
          <a:lstStyle/>
          <a:p>
            <a:r>
              <a:rPr lang="en-US" altLang="ko-KR" sz="1600" dirty="0"/>
              <a:t>Statement </a:t>
            </a:r>
            <a:r>
              <a:rPr lang="en-US" altLang="ko-KR" sz="1600" i="1" dirty="0"/>
              <a:t>a</a:t>
            </a:r>
            <a:endParaRPr lang="ko-KR" altLang="en-US" sz="1600" i="1" dirty="0"/>
          </a:p>
        </p:txBody>
      </p:sp>
      <p:sp>
        <p:nvSpPr>
          <p:cNvPr id="14" name="말풍선: 타원형 16">
            <a:extLst>
              <a:ext uri="{FF2B5EF4-FFF2-40B4-BE49-F238E27FC236}">
                <a16:creationId xmlns:a16="http://schemas.microsoft.com/office/drawing/2014/main" id="{97D7A53C-0AA3-4240-BCF9-0545B22EDDB1}"/>
              </a:ext>
            </a:extLst>
          </p:cNvPr>
          <p:cNvSpPr/>
          <p:nvPr/>
        </p:nvSpPr>
        <p:spPr>
          <a:xfrm flipH="1">
            <a:off x="4640165" y="3175739"/>
            <a:ext cx="2108309" cy="441486"/>
          </a:xfrm>
          <a:prstGeom prst="wedgeEllipseCallout">
            <a:avLst>
              <a:gd name="adj1" fmla="val -49811"/>
              <a:gd name="adj2" fmla="val 1267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r>
              <a:rPr lang="en-US" altLang="ko-KR" dirty="0">
                <a:solidFill>
                  <a:schemeClr val="tx1"/>
                </a:solidFill>
              </a:rPr>
              <a:t>!</a:t>
            </a:r>
            <a:endParaRPr lang="ko-KR" altLang="en-US" dirty="0">
              <a:solidFill>
                <a:schemeClr val="tx1"/>
              </a:solidFill>
            </a:endParaRPr>
          </a:p>
        </p:txBody>
      </p:sp>
      <p:sp>
        <p:nvSpPr>
          <p:cNvPr id="15" name="말풍선: 타원형 20">
            <a:extLst>
              <a:ext uri="{FF2B5EF4-FFF2-40B4-BE49-F238E27FC236}">
                <a16:creationId xmlns:a16="http://schemas.microsoft.com/office/drawing/2014/main" id="{EFD9EB09-2B61-4210-8A7A-36BF6AC43351}"/>
              </a:ext>
            </a:extLst>
          </p:cNvPr>
          <p:cNvSpPr/>
          <p:nvPr/>
        </p:nvSpPr>
        <p:spPr>
          <a:xfrm>
            <a:off x="8259853" y="3287091"/>
            <a:ext cx="1645272" cy="441486"/>
          </a:xfrm>
          <a:prstGeom prst="wedgeEllipseCallout">
            <a:avLst>
              <a:gd name="adj1" fmla="val -60671"/>
              <a:gd name="adj2" fmla="val 1053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endParaRPr lang="ko-KR" altLang="en-US" sz="2000" dirty="0">
              <a:solidFill>
                <a:schemeClr val="tx1"/>
              </a:solidFill>
            </a:endParaRPr>
          </a:p>
        </p:txBody>
      </p:sp>
      <p:sp>
        <p:nvSpPr>
          <p:cNvPr id="16" name="말풍선: 타원형 21">
            <a:extLst>
              <a:ext uri="{FF2B5EF4-FFF2-40B4-BE49-F238E27FC236}">
                <a16:creationId xmlns:a16="http://schemas.microsoft.com/office/drawing/2014/main" id="{58062BD3-84C7-4748-BF05-87F2D151248B}"/>
              </a:ext>
            </a:extLst>
          </p:cNvPr>
          <p:cNvSpPr/>
          <p:nvPr/>
        </p:nvSpPr>
        <p:spPr>
          <a:xfrm flipH="1">
            <a:off x="7750844" y="2360538"/>
            <a:ext cx="2108309" cy="441486"/>
          </a:xfrm>
          <a:prstGeom prst="wedgeEllipseCallout">
            <a:avLst>
              <a:gd name="adj1" fmla="val 57869"/>
              <a:gd name="adj2" fmla="val 1291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r>
              <a:rPr lang="en-US" altLang="ko-KR" dirty="0">
                <a:solidFill>
                  <a:schemeClr val="tx1"/>
                </a:solidFill>
              </a:rPr>
              <a:t>!</a:t>
            </a:r>
            <a:endParaRPr lang="ko-KR" altLang="en-US" dirty="0">
              <a:solidFill>
                <a:schemeClr val="tx1"/>
              </a:solidFill>
            </a:endParaRPr>
          </a:p>
        </p:txBody>
      </p:sp>
      <p:sp>
        <p:nvSpPr>
          <p:cNvPr id="18" name="말풍선: 타원형 15">
            <a:extLst>
              <a:ext uri="{FF2B5EF4-FFF2-40B4-BE49-F238E27FC236}">
                <a16:creationId xmlns:a16="http://schemas.microsoft.com/office/drawing/2014/main" id="{D9AFD604-8DC0-4403-9F5A-08A637663AA0}"/>
              </a:ext>
            </a:extLst>
          </p:cNvPr>
          <p:cNvSpPr/>
          <p:nvPr/>
        </p:nvSpPr>
        <p:spPr>
          <a:xfrm>
            <a:off x="2118136" y="3514859"/>
            <a:ext cx="1916585" cy="479794"/>
          </a:xfrm>
          <a:prstGeom prst="wedgeEllipseCallout">
            <a:avLst>
              <a:gd name="adj1" fmla="val -25220"/>
              <a:gd name="adj2" fmla="val 909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endParaRPr lang="ko-KR" altLang="en-US" sz="2000" dirty="0">
              <a:solidFill>
                <a:schemeClr val="tx1"/>
              </a:solidFill>
            </a:endParaRPr>
          </a:p>
        </p:txBody>
      </p:sp>
    </p:spTree>
    <p:extLst>
      <p:ext uri="{BB962C8B-B14F-4D97-AF65-F5344CB8AC3E}">
        <p14:creationId xmlns:p14="http://schemas.microsoft.com/office/powerpoint/2010/main" val="201859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Federated Byzantine Agreement (FBA)</a:t>
            </a:r>
            <a:endParaRPr lang="ko-KR" altLang="en-US" dirty="0"/>
          </a:p>
        </p:txBody>
      </p:sp>
      <p:sp>
        <p:nvSpPr>
          <p:cNvPr id="3" name="내용 개체 틀 2"/>
          <p:cNvSpPr>
            <a:spLocks noGrp="1"/>
          </p:cNvSpPr>
          <p:nvPr>
            <p:ph idx="1"/>
          </p:nvPr>
        </p:nvSpPr>
        <p:spPr/>
        <p:txBody>
          <a:bodyPr>
            <a:normAutofit/>
          </a:bodyPr>
          <a:lstStyle/>
          <a:p>
            <a:r>
              <a:rPr lang="en-US" altLang="ko-KR" sz="2400" dirty="0"/>
              <a:t>Alternatives to BA</a:t>
            </a:r>
          </a:p>
          <a:p>
            <a:r>
              <a:rPr lang="en-US" altLang="ko-KR" sz="2400" dirty="0"/>
              <a:t>Open membership  </a:t>
            </a:r>
            <a:r>
              <a:rPr lang="en-US" altLang="ko-KR" sz="2400" dirty="0">
                <a:sym typeface="Wingdings" panose="05000000000000000000" pitchFamily="2" charset="2"/>
              </a:rPr>
              <a:t> Decentralization</a:t>
            </a:r>
            <a:endParaRPr lang="en-US" altLang="ko-KR" sz="2400" dirty="0"/>
          </a:p>
          <a:p>
            <a:r>
              <a:rPr lang="en-US" altLang="ko-KR" sz="2400" b="1" dirty="0"/>
              <a:t>Quorum slice</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14</a:t>
            </a:fld>
            <a:endParaRPr lang="ko-KR" altLang="en-US" dirty="0"/>
          </a:p>
        </p:txBody>
      </p:sp>
      <p:pic>
        <p:nvPicPr>
          <p:cNvPr id="23" name="그림 22">
            <a:extLst>
              <a:ext uri="{FF2B5EF4-FFF2-40B4-BE49-F238E27FC236}">
                <a16:creationId xmlns:a16="http://schemas.microsoft.com/office/drawing/2014/main" id="{BC9C5BE0-0A98-40DA-9475-64DF48CE4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090619" y="4257676"/>
            <a:ext cx="946326" cy="1028735"/>
          </a:xfrm>
          <a:prstGeom prst="rect">
            <a:avLst/>
          </a:prstGeom>
        </p:spPr>
      </p:pic>
      <p:sp>
        <p:nvSpPr>
          <p:cNvPr id="24" name="TextBox 23">
            <a:extLst>
              <a:ext uri="{FF2B5EF4-FFF2-40B4-BE49-F238E27FC236}">
                <a16:creationId xmlns:a16="http://schemas.microsoft.com/office/drawing/2014/main" id="{A9C5956E-4EAF-4ECA-9F58-597B4ED7094D}"/>
              </a:ext>
            </a:extLst>
          </p:cNvPr>
          <p:cNvSpPr txBox="1"/>
          <p:nvPr/>
        </p:nvSpPr>
        <p:spPr>
          <a:xfrm>
            <a:off x="2233914" y="5394702"/>
            <a:ext cx="834561" cy="338554"/>
          </a:xfrm>
          <a:prstGeom prst="rect">
            <a:avLst/>
          </a:prstGeom>
          <a:noFill/>
        </p:spPr>
        <p:txBody>
          <a:bodyPr wrap="square" rtlCol="0">
            <a:spAutoFit/>
          </a:bodyPr>
          <a:lstStyle/>
          <a:p>
            <a:r>
              <a:rPr lang="en-US" altLang="ko-KR" sz="1600" dirty="0"/>
              <a:t>Alice</a:t>
            </a:r>
            <a:endParaRPr lang="ko-KR" altLang="en-US" dirty="0"/>
          </a:p>
        </p:txBody>
      </p:sp>
      <p:sp>
        <p:nvSpPr>
          <p:cNvPr id="7" name="타원 6">
            <a:extLst>
              <a:ext uri="{FF2B5EF4-FFF2-40B4-BE49-F238E27FC236}">
                <a16:creationId xmlns:a16="http://schemas.microsoft.com/office/drawing/2014/main" id="{9FF99AF8-7B34-4715-A415-38C0400EBD8B}"/>
              </a:ext>
            </a:extLst>
          </p:cNvPr>
          <p:cNvSpPr/>
          <p:nvPr/>
        </p:nvSpPr>
        <p:spPr>
          <a:xfrm>
            <a:off x="6456040" y="2996952"/>
            <a:ext cx="1837078" cy="1691274"/>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8" name="TextBox 7">
            <a:extLst>
              <a:ext uri="{FF2B5EF4-FFF2-40B4-BE49-F238E27FC236}">
                <a16:creationId xmlns:a16="http://schemas.microsoft.com/office/drawing/2014/main" id="{CC992A12-0BCD-4B9C-90BD-27FF2BB8C082}"/>
              </a:ext>
            </a:extLst>
          </p:cNvPr>
          <p:cNvSpPr txBox="1"/>
          <p:nvPr/>
        </p:nvSpPr>
        <p:spPr>
          <a:xfrm>
            <a:off x="7134276" y="3244344"/>
            <a:ext cx="625499" cy="523220"/>
          </a:xfrm>
          <a:prstGeom prst="rect">
            <a:avLst/>
          </a:prstGeom>
          <a:noFill/>
        </p:spPr>
        <p:txBody>
          <a:bodyPr wrap="square" rtlCol="0">
            <a:spAutoFit/>
          </a:bodyPr>
          <a:lstStyle/>
          <a:p>
            <a:r>
              <a:rPr lang="en-US" altLang="ko-KR" sz="2800" b="1" dirty="0"/>
              <a:t>A</a:t>
            </a:r>
            <a:endParaRPr lang="ko-KR" altLang="en-US" b="1" dirty="0"/>
          </a:p>
        </p:txBody>
      </p:sp>
      <p:sp>
        <p:nvSpPr>
          <p:cNvPr id="9" name="TextBox 8">
            <a:extLst>
              <a:ext uri="{FF2B5EF4-FFF2-40B4-BE49-F238E27FC236}">
                <a16:creationId xmlns:a16="http://schemas.microsoft.com/office/drawing/2014/main" id="{244321C4-04FD-4359-B8B2-D7B5A7613B5A}"/>
              </a:ext>
            </a:extLst>
          </p:cNvPr>
          <p:cNvSpPr txBox="1"/>
          <p:nvPr/>
        </p:nvSpPr>
        <p:spPr>
          <a:xfrm>
            <a:off x="6748474" y="3853418"/>
            <a:ext cx="625499" cy="523220"/>
          </a:xfrm>
          <a:prstGeom prst="rect">
            <a:avLst/>
          </a:prstGeom>
          <a:noFill/>
        </p:spPr>
        <p:txBody>
          <a:bodyPr wrap="square" rtlCol="0">
            <a:spAutoFit/>
          </a:bodyPr>
          <a:lstStyle/>
          <a:p>
            <a:r>
              <a:rPr lang="en-US" altLang="ko-KR" sz="2800" b="1" dirty="0"/>
              <a:t>B</a:t>
            </a:r>
            <a:endParaRPr lang="ko-KR" altLang="en-US" b="1" dirty="0"/>
          </a:p>
        </p:txBody>
      </p:sp>
      <p:sp>
        <p:nvSpPr>
          <p:cNvPr id="10" name="TextBox 9">
            <a:extLst>
              <a:ext uri="{FF2B5EF4-FFF2-40B4-BE49-F238E27FC236}">
                <a16:creationId xmlns:a16="http://schemas.microsoft.com/office/drawing/2014/main" id="{90FB5E4E-0F7A-48EC-A7A1-DC8E03873153}"/>
              </a:ext>
            </a:extLst>
          </p:cNvPr>
          <p:cNvSpPr txBox="1"/>
          <p:nvPr/>
        </p:nvSpPr>
        <p:spPr>
          <a:xfrm>
            <a:off x="7602126" y="3820408"/>
            <a:ext cx="462838" cy="523220"/>
          </a:xfrm>
          <a:prstGeom prst="rect">
            <a:avLst/>
          </a:prstGeom>
          <a:noFill/>
        </p:spPr>
        <p:txBody>
          <a:bodyPr wrap="square" rtlCol="0">
            <a:spAutoFit/>
          </a:bodyPr>
          <a:lstStyle/>
          <a:p>
            <a:r>
              <a:rPr lang="en-US" altLang="ko-KR" sz="2800" b="1" dirty="0"/>
              <a:t>C</a:t>
            </a:r>
            <a:endParaRPr lang="ko-KR" altLang="en-US" b="1" dirty="0"/>
          </a:p>
        </p:txBody>
      </p:sp>
      <p:pic>
        <p:nvPicPr>
          <p:cNvPr id="12" name="그림 11">
            <a:extLst>
              <a:ext uri="{FF2B5EF4-FFF2-40B4-BE49-F238E27FC236}">
                <a16:creationId xmlns:a16="http://schemas.microsoft.com/office/drawing/2014/main" id="{37D3B3B6-790C-44A2-862A-652D1DC3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638" y="4303844"/>
            <a:ext cx="959685" cy="959685"/>
          </a:xfrm>
          <a:prstGeom prst="rect">
            <a:avLst/>
          </a:prstGeom>
        </p:spPr>
      </p:pic>
      <p:sp>
        <p:nvSpPr>
          <p:cNvPr id="13" name="TextBox 12">
            <a:extLst>
              <a:ext uri="{FF2B5EF4-FFF2-40B4-BE49-F238E27FC236}">
                <a16:creationId xmlns:a16="http://schemas.microsoft.com/office/drawing/2014/main" id="{4E9069E8-D760-465E-B722-FE0CA0DC5778}"/>
              </a:ext>
            </a:extLst>
          </p:cNvPr>
          <p:cNvSpPr txBox="1"/>
          <p:nvPr/>
        </p:nvSpPr>
        <p:spPr>
          <a:xfrm>
            <a:off x="3226379" y="5401443"/>
            <a:ext cx="1616684" cy="338554"/>
          </a:xfrm>
          <a:prstGeom prst="rect">
            <a:avLst/>
          </a:prstGeom>
          <a:noFill/>
        </p:spPr>
        <p:txBody>
          <a:bodyPr wrap="square" rtlCol="0">
            <a:spAutoFit/>
          </a:bodyPr>
          <a:lstStyle/>
          <a:p>
            <a:r>
              <a:rPr lang="en-US" altLang="ko-KR" sz="1600" dirty="0"/>
              <a:t>Statement </a:t>
            </a:r>
            <a:r>
              <a:rPr lang="en-US" altLang="ko-KR" sz="1600" i="1" dirty="0"/>
              <a:t>a</a:t>
            </a:r>
            <a:endParaRPr lang="ko-KR" altLang="en-US" sz="1600" i="1" dirty="0"/>
          </a:p>
        </p:txBody>
      </p:sp>
      <p:sp>
        <p:nvSpPr>
          <p:cNvPr id="17" name="말풍선: 타원형 15">
            <a:extLst>
              <a:ext uri="{FF2B5EF4-FFF2-40B4-BE49-F238E27FC236}">
                <a16:creationId xmlns:a16="http://schemas.microsoft.com/office/drawing/2014/main" id="{D9AFD604-8DC0-4403-9F5A-08A637663AA0}"/>
              </a:ext>
            </a:extLst>
          </p:cNvPr>
          <p:cNvSpPr/>
          <p:nvPr/>
        </p:nvSpPr>
        <p:spPr>
          <a:xfrm>
            <a:off x="5314593" y="3143882"/>
            <a:ext cx="1602884" cy="479794"/>
          </a:xfrm>
          <a:prstGeom prst="wedgeEllipseCallout">
            <a:avLst>
              <a:gd name="adj1" fmla="val 37013"/>
              <a:gd name="adj2" fmla="val 1256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19" name="말풍선: 타원형 15">
            <a:extLst>
              <a:ext uri="{FF2B5EF4-FFF2-40B4-BE49-F238E27FC236}">
                <a16:creationId xmlns:a16="http://schemas.microsoft.com/office/drawing/2014/main" id="{D9AFD604-8DC0-4403-9F5A-08A637663AA0}"/>
              </a:ext>
            </a:extLst>
          </p:cNvPr>
          <p:cNvSpPr/>
          <p:nvPr/>
        </p:nvSpPr>
        <p:spPr>
          <a:xfrm>
            <a:off x="7014414" y="2490736"/>
            <a:ext cx="1602884" cy="479794"/>
          </a:xfrm>
          <a:prstGeom prst="wedgeEllipseCallout">
            <a:avLst>
              <a:gd name="adj1" fmla="val -25868"/>
              <a:gd name="adj2" fmla="val 1169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a:t>
            </a:r>
            <a:endParaRPr lang="ko-KR" altLang="en-US" sz="2400" b="1" dirty="0">
              <a:solidFill>
                <a:schemeClr val="tx1"/>
              </a:solidFill>
            </a:endParaRPr>
          </a:p>
        </p:txBody>
      </p:sp>
      <p:sp>
        <p:nvSpPr>
          <p:cNvPr id="20" name="말풍선: 타원형 15">
            <a:extLst>
              <a:ext uri="{FF2B5EF4-FFF2-40B4-BE49-F238E27FC236}">
                <a16:creationId xmlns:a16="http://schemas.microsoft.com/office/drawing/2014/main" id="{D9AFD604-8DC0-4403-9F5A-08A637663AA0}"/>
              </a:ext>
            </a:extLst>
          </p:cNvPr>
          <p:cNvSpPr/>
          <p:nvPr/>
        </p:nvSpPr>
        <p:spPr>
          <a:xfrm>
            <a:off x="7976574" y="3287770"/>
            <a:ext cx="2007858" cy="479794"/>
          </a:xfrm>
          <a:prstGeom prst="wedgeEllipseCallout">
            <a:avLst>
              <a:gd name="adj1" fmla="val -47347"/>
              <a:gd name="adj2" fmla="val 9747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rPr>
              <a:t>Agree!</a:t>
            </a:r>
            <a:endParaRPr lang="ko-KR" altLang="en-US" sz="2000" dirty="0">
              <a:solidFill>
                <a:schemeClr val="tx1"/>
              </a:solidFill>
            </a:endParaRPr>
          </a:p>
        </p:txBody>
      </p:sp>
    </p:spTree>
    <p:extLst>
      <p:ext uri="{BB962C8B-B14F-4D97-AF65-F5344CB8AC3E}">
        <p14:creationId xmlns:p14="http://schemas.microsoft.com/office/powerpoint/2010/main" val="1442961142"/>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p="http://schemas.openxmlformats.org/presentation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p="http://schemas.openxmlformats.org/presentation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p="http://schemas.openxmlformats.org/presentation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R&amp;D</ep:Company>
  <ep:Words>3545</ep:Words>
  <ep:PresentationFormat>와이드스크린</ep:PresentationFormat>
  <ep:Paragraphs>618</ep:Paragraphs>
  <ep:Slides>44</ep:Slides>
  <ep:Notes>49</ep:Notes>
  <ep:TotalTime>0</ep:TotalTime>
  <ep:HiddenSlides>0</ep:HiddenSlides>
  <ep:MMClips>0</ep:MMClips>
  <ep:HeadingPairs>
    <vt:vector size="4" baseType="variant">
      <vt:variant>
        <vt:lpstr>테마</vt:lpstr>
      </vt:variant>
      <vt:variant>
        <vt:i4>1</vt:i4>
      </vt:variant>
      <vt:variant>
        <vt:lpstr>슬라이드 제목</vt:lpstr>
      </vt:variant>
      <vt:variant>
        <vt:i4>44</vt:i4>
      </vt:variant>
    </vt:vector>
  </ep:HeadingPairs>
  <ep:TitlesOfParts>
    <vt:vector size="45" baseType="lpstr">
      <vt:lpstr>Office 테마</vt:lpstr>
      <vt:lpstr>Recently … (May 15, 2019)</vt:lpstr>
      <vt:lpstr>Recently … (May 15, 2019)</vt:lpstr>
      <vt:lpstr xml:space="preserve">Cascading Failure (May 15, 2019) </vt:lpstr>
      <vt:lpstr>Conclusion</vt:lpstr>
      <vt:lpstr>Thank You!</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2006-10-05T04:04:58.000</dcterms:created>
  <dc:creator>Microsoft Corporation</dc:creator>
  <cp:lastModifiedBy>Kim Minjeong</cp:lastModifiedBy>
  <dcterms:modified xsi:type="dcterms:W3CDTF">2019-10-09T11:35:07.489</dcterms:modified>
  <cp:revision>1905</cp:revision>
  <dc:title>PowerPoint 프레젠테이션</dc:title>
  <cp:version>1000.0000.01</cp:version>
</cp:coreProperties>
</file>