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8" r:id="rId2"/>
    <p:sldId id="317" r:id="rId3"/>
    <p:sldId id="318" r:id="rId4"/>
    <p:sldId id="326" r:id="rId5"/>
    <p:sldId id="330" r:id="rId6"/>
    <p:sldId id="327" r:id="rId7"/>
    <p:sldId id="331" r:id="rId8"/>
    <p:sldId id="328" r:id="rId9"/>
    <p:sldId id="296" r:id="rId10"/>
    <p:sldId id="329" r:id="rId11"/>
    <p:sldId id="321" r:id="rId12"/>
    <p:sldId id="322" r:id="rId13"/>
    <p:sldId id="319" r:id="rId14"/>
    <p:sldId id="286" r:id="rId15"/>
    <p:sldId id="332" r:id="rId16"/>
    <p:sldId id="320" r:id="rId17"/>
    <p:sldId id="292" r:id="rId18"/>
    <p:sldId id="333" r:id="rId19"/>
    <p:sldId id="334" r:id="rId20"/>
    <p:sldId id="323" r:id="rId21"/>
    <p:sldId id="336" r:id="rId22"/>
    <p:sldId id="337" r:id="rId23"/>
    <p:sldId id="338" r:id="rId24"/>
    <p:sldId id="324" r:id="rId25"/>
    <p:sldId id="325" r:id="rId26"/>
    <p:sldId id="344" r:id="rId27"/>
    <p:sldId id="342" r:id="rId28"/>
    <p:sldId id="343" r:id="rId29"/>
    <p:sldId id="345" r:id="rId30"/>
    <p:sldId id="339" r:id="rId31"/>
    <p:sldId id="340" r:id="rId32"/>
    <p:sldId id="341" r:id="rId3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87625" autoAdjust="0"/>
  </p:normalViewPr>
  <p:slideViewPr>
    <p:cSldViewPr snapToGrid="0">
      <p:cViewPr varScale="1">
        <p:scale>
          <a:sx n="105" d="100"/>
          <a:sy n="105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EF17E-3AA5-46CB-98B7-1DE40E2F65F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DFC4BE2-3AF6-4088-BEC3-97C843548DA4}">
      <dgm:prSet phldrT="[텍스트]"/>
      <dgm:spPr/>
      <dgm:t>
        <a:bodyPr/>
        <a:lstStyle/>
        <a:p>
          <a:pPr latinLnBrk="1"/>
          <a:r>
            <a:rPr lang="en-US" altLang="ko-KR" dirty="0" smtClean="0"/>
            <a:t>Digital Image</a:t>
          </a:r>
          <a:endParaRPr lang="ko-KR" altLang="en-US" dirty="0"/>
        </a:p>
      </dgm:t>
    </dgm:pt>
    <dgm:pt modelId="{0E5CE16B-E16A-43AF-BE62-DC98F9F0B4C9}" type="parTrans" cxnId="{4DC721E2-F4AC-45CD-BB9C-107FC6D87A44}">
      <dgm:prSet/>
      <dgm:spPr/>
      <dgm:t>
        <a:bodyPr/>
        <a:lstStyle/>
        <a:p>
          <a:pPr latinLnBrk="1"/>
          <a:endParaRPr lang="ko-KR" altLang="en-US"/>
        </a:p>
      </dgm:t>
    </dgm:pt>
    <dgm:pt modelId="{68DB1DD9-5932-4585-B712-4093E0F8E18F}" type="sibTrans" cxnId="{4DC721E2-F4AC-45CD-BB9C-107FC6D87A44}">
      <dgm:prSet/>
      <dgm:spPr/>
      <dgm:t>
        <a:bodyPr/>
        <a:lstStyle/>
        <a:p>
          <a:pPr latinLnBrk="1"/>
          <a:endParaRPr lang="ko-KR" altLang="en-US"/>
        </a:p>
      </dgm:t>
    </dgm:pt>
    <dgm:pt modelId="{95A6CE23-0223-4D55-B343-09E7172BF7C3}">
      <dgm:prSet phldrT="[텍스트]"/>
      <dgm:spPr/>
      <dgm:t>
        <a:bodyPr/>
        <a:lstStyle/>
        <a:p>
          <a:pPr latinLnBrk="1"/>
          <a:r>
            <a:rPr lang="en-US" altLang="ko-KR" dirty="0" smtClean="0"/>
            <a:t>Speech Recognition</a:t>
          </a:r>
          <a:endParaRPr lang="ko-KR" altLang="en-US" dirty="0"/>
        </a:p>
      </dgm:t>
    </dgm:pt>
    <dgm:pt modelId="{EFEC9EFF-150D-46BA-8E37-A0EDE43851D6}" type="parTrans" cxnId="{28CCA7BC-0F61-49F9-B6E2-C77777034209}">
      <dgm:prSet/>
      <dgm:spPr/>
      <dgm:t>
        <a:bodyPr/>
        <a:lstStyle/>
        <a:p>
          <a:pPr latinLnBrk="1"/>
          <a:endParaRPr lang="ko-KR" altLang="en-US"/>
        </a:p>
      </dgm:t>
    </dgm:pt>
    <dgm:pt modelId="{5FCBFE6D-5086-4EDC-9F2A-040673A2044A}" type="sibTrans" cxnId="{28CCA7BC-0F61-49F9-B6E2-C77777034209}">
      <dgm:prSet/>
      <dgm:spPr>
        <a:solidFill>
          <a:schemeClr val="bg1"/>
        </a:solidFill>
      </dgm:spPr>
      <dgm:t>
        <a:bodyPr/>
        <a:lstStyle/>
        <a:p>
          <a:pPr latinLnBrk="1"/>
          <a:endParaRPr lang="ko-KR" altLang="en-US"/>
        </a:p>
      </dgm:t>
    </dgm:pt>
    <dgm:pt modelId="{DBF9BD70-835F-4857-A41F-23AB0B049036}">
      <dgm:prSet phldrT="[텍스트]"/>
      <dgm:spPr/>
      <dgm:t>
        <a:bodyPr/>
        <a:lstStyle/>
        <a:p>
          <a:pPr latinLnBrk="1"/>
          <a:r>
            <a:rPr lang="en-US" altLang="ko-KR" dirty="0" smtClean="0"/>
            <a:t>Physical Image</a:t>
          </a:r>
          <a:endParaRPr lang="ko-KR" altLang="en-US" dirty="0"/>
        </a:p>
      </dgm:t>
    </dgm:pt>
    <dgm:pt modelId="{17A8A484-3A03-4DA2-AED3-F0437389483B}" type="parTrans" cxnId="{66EA9FFF-F8F1-4A33-84CF-1AC7AD3E0759}">
      <dgm:prSet/>
      <dgm:spPr/>
      <dgm:t>
        <a:bodyPr/>
        <a:lstStyle/>
        <a:p>
          <a:pPr latinLnBrk="1"/>
          <a:endParaRPr lang="ko-KR" altLang="en-US"/>
        </a:p>
      </dgm:t>
    </dgm:pt>
    <dgm:pt modelId="{9ED93314-8F77-4E17-8C84-0860CFA4974B}" type="sibTrans" cxnId="{66EA9FFF-F8F1-4A33-84CF-1AC7AD3E0759}">
      <dgm:prSet/>
      <dgm:spPr/>
      <dgm:t>
        <a:bodyPr/>
        <a:lstStyle/>
        <a:p>
          <a:pPr latinLnBrk="1"/>
          <a:endParaRPr lang="ko-KR" altLang="en-US"/>
        </a:p>
      </dgm:t>
    </dgm:pt>
    <dgm:pt modelId="{9163B5D8-819D-4ED3-A6B2-0B864265443E}" type="pres">
      <dgm:prSet presAssocID="{E08EF17E-3AA5-46CB-98B7-1DE40E2F65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67A516C-200D-4E4D-9B1F-53440929EF9F}" type="pres">
      <dgm:prSet presAssocID="{0DFC4BE2-3AF6-4088-BEC3-97C843548DA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F1C49D2-BD48-413D-8ACB-B932DDA37DC9}" type="pres">
      <dgm:prSet presAssocID="{68DB1DD9-5932-4585-B712-4093E0F8E18F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652531C-A80E-409C-A84B-517CDF591B86}" type="pres">
      <dgm:prSet presAssocID="{68DB1DD9-5932-4585-B712-4093E0F8E18F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D095044-631D-48C5-97A5-3599061C8EF3}" type="pres">
      <dgm:prSet presAssocID="{95A6CE23-0223-4D55-B343-09E7172BF7C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FEC0345-3379-4D96-ACE4-412FA48A7960}" type="pres">
      <dgm:prSet presAssocID="{5FCBFE6D-5086-4EDC-9F2A-040673A2044A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F56EF7B1-2528-41C5-8A0E-F9E732E5FD9F}" type="pres">
      <dgm:prSet presAssocID="{5FCBFE6D-5086-4EDC-9F2A-040673A2044A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25E99930-2661-41B2-B7E3-AC415719B57A}" type="pres">
      <dgm:prSet presAssocID="{DBF9BD70-835F-4857-A41F-23AB0B04903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AFA4BB-3E9F-4F33-90F4-55E407FA310B}" type="pres">
      <dgm:prSet presAssocID="{9ED93314-8F77-4E17-8C84-0860CFA4974B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B42EDE63-14BF-44DC-8102-B2931FEF26AA}" type="pres">
      <dgm:prSet presAssocID="{9ED93314-8F77-4E17-8C84-0860CFA4974B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592BF682-5FAE-4D0B-BBC5-9AD6E5C04FD5}" type="presOf" srcId="{0DFC4BE2-3AF6-4088-BEC3-97C843548DA4}" destId="{F67A516C-200D-4E4D-9B1F-53440929EF9F}" srcOrd="0" destOrd="0" presId="urn:microsoft.com/office/officeart/2005/8/layout/cycle7"/>
    <dgm:cxn modelId="{5806758E-A90B-4A9D-BF99-8683FFDA5BE5}" type="presOf" srcId="{95A6CE23-0223-4D55-B343-09E7172BF7C3}" destId="{AD095044-631D-48C5-97A5-3599061C8EF3}" srcOrd="0" destOrd="0" presId="urn:microsoft.com/office/officeart/2005/8/layout/cycle7"/>
    <dgm:cxn modelId="{B49F075C-EF08-4C99-B2EB-07CEFBA67356}" type="presOf" srcId="{DBF9BD70-835F-4857-A41F-23AB0B049036}" destId="{25E99930-2661-41B2-B7E3-AC415719B57A}" srcOrd="0" destOrd="0" presId="urn:microsoft.com/office/officeart/2005/8/layout/cycle7"/>
    <dgm:cxn modelId="{FA0472C4-E197-4873-8865-7659372D513D}" type="presOf" srcId="{9ED93314-8F77-4E17-8C84-0860CFA4974B}" destId="{B42EDE63-14BF-44DC-8102-B2931FEF26AA}" srcOrd="1" destOrd="0" presId="urn:microsoft.com/office/officeart/2005/8/layout/cycle7"/>
    <dgm:cxn modelId="{28CCA7BC-0F61-49F9-B6E2-C77777034209}" srcId="{E08EF17E-3AA5-46CB-98B7-1DE40E2F65F3}" destId="{95A6CE23-0223-4D55-B343-09E7172BF7C3}" srcOrd="1" destOrd="0" parTransId="{EFEC9EFF-150D-46BA-8E37-A0EDE43851D6}" sibTransId="{5FCBFE6D-5086-4EDC-9F2A-040673A2044A}"/>
    <dgm:cxn modelId="{8450E706-2A14-4763-9D69-36DC588ECDE7}" type="presOf" srcId="{68DB1DD9-5932-4585-B712-4093E0F8E18F}" destId="{5F1C49D2-BD48-413D-8ACB-B932DDA37DC9}" srcOrd="0" destOrd="0" presId="urn:microsoft.com/office/officeart/2005/8/layout/cycle7"/>
    <dgm:cxn modelId="{66EA9FFF-F8F1-4A33-84CF-1AC7AD3E0759}" srcId="{E08EF17E-3AA5-46CB-98B7-1DE40E2F65F3}" destId="{DBF9BD70-835F-4857-A41F-23AB0B049036}" srcOrd="2" destOrd="0" parTransId="{17A8A484-3A03-4DA2-AED3-F0437389483B}" sibTransId="{9ED93314-8F77-4E17-8C84-0860CFA4974B}"/>
    <dgm:cxn modelId="{E52B8BEF-99C3-432F-9178-BF70F1D05F0C}" type="presOf" srcId="{9ED93314-8F77-4E17-8C84-0860CFA4974B}" destId="{C9AFA4BB-3E9F-4F33-90F4-55E407FA310B}" srcOrd="0" destOrd="0" presId="urn:microsoft.com/office/officeart/2005/8/layout/cycle7"/>
    <dgm:cxn modelId="{02054069-0763-4B06-99F7-DB3BA7969B9D}" type="presOf" srcId="{5FCBFE6D-5086-4EDC-9F2A-040673A2044A}" destId="{F56EF7B1-2528-41C5-8A0E-F9E732E5FD9F}" srcOrd="1" destOrd="0" presId="urn:microsoft.com/office/officeart/2005/8/layout/cycle7"/>
    <dgm:cxn modelId="{FD79EB8F-7929-4D39-ABA5-5BD780DACEB4}" type="presOf" srcId="{68DB1DD9-5932-4585-B712-4093E0F8E18F}" destId="{F652531C-A80E-409C-A84B-517CDF591B86}" srcOrd="1" destOrd="0" presId="urn:microsoft.com/office/officeart/2005/8/layout/cycle7"/>
    <dgm:cxn modelId="{53292453-8060-4BE4-B3D6-A8DF36C8CA71}" type="presOf" srcId="{5FCBFE6D-5086-4EDC-9F2A-040673A2044A}" destId="{9FEC0345-3379-4D96-ACE4-412FA48A7960}" srcOrd="0" destOrd="0" presId="urn:microsoft.com/office/officeart/2005/8/layout/cycle7"/>
    <dgm:cxn modelId="{D3810486-1C00-49F6-9911-C4B017BDC03A}" type="presOf" srcId="{E08EF17E-3AA5-46CB-98B7-1DE40E2F65F3}" destId="{9163B5D8-819D-4ED3-A6B2-0B864265443E}" srcOrd="0" destOrd="0" presId="urn:microsoft.com/office/officeart/2005/8/layout/cycle7"/>
    <dgm:cxn modelId="{4DC721E2-F4AC-45CD-BB9C-107FC6D87A44}" srcId="{E08EF17E-3AA5-46CB-98B7-1DE40E2F65F3}" destId="{0DFC4BE2-3AF6-4088-BEC3-97C843548DA4}" srcOrd="0" destOrd="0" parTransId="{0E5CE16B-E16A-43AF-BE62-DC98F9F0B4C9}" sibTransId="{68DB1DD9-5932-4585-B712-4093E0F8E18F}"/>
    <dgm:cxn modelId="{EB62DFEE-3838-479E-A752-B73B13A0F7DF}" type="presParOf" srcId="{9163B5D8-819D-4ED3-A6B2-0B864265443E}" destId="{F67A516C-200D-4E4D-9B1F-53440929EF9F}" srcOrd="0" destOrd="0" presId="urn:microsoft.com/office/officeart/2005/8/layout/cycle7"/>
    <dgm:cxn modelId="{5D9761FA-50C9-4637-9A9A-CF2767C39B60}" type="presParOf" srcId="{9163B5D8-819D-4ED3-A6B2-0B864265443E}" destId="{5F1C49D2-BD48-413D-8ACB-B932DDA37DC9}" srcOrd="1" destOrd="0" presId="urn:microsoft.com/office/officeart/2005/8/layout/cycle7"/>
    <dgm:cxn modelId="{61F13D46-3A3D-4C47-A6FA-8744CBCA8EC9}" type="presParOf" srcId="{5F1C49D2-BD48-413D-8ACB-B932DDA37DC9}" destId="{F652531C-A80E-409C-A84B-517CDF591B86}" srcOrd="0" destOrd="0" presId="urn:microsoft.com/office/officeart/2005/8/layout/cycle7"/>
    <dgm:cxn modelId="{907F5B40-814E-4AE9-BD9A-DB1364BA181A}" type="presParOf" srcId="{9163B5D8-819D-4ED3-A6B2-0B864265443E}" destId="{AD095044-631D-48C5-97A5-3599061C8EF3}" srcOrd="2" destOrd="0" presId="urn:microsoft.com/office/officeart/2005/8/layout/cycle7"/>
    <dgm:cxn modelId="{0A3E3085-9259-4476-B3D1-B1AB217A6C69}" type="presParOf" srcId="{9163B5D8-819D-4ED3-A6B2-0B864265443E}" destId="{9FEC0345-3379-4D96-ACE4-412FA48A7960}" srcOrd="3" destOrd="0" presId="urn:microsoft.com/office/officeart/2005/8/layout/cycle7"/>
    <dgm:cxn modelId="{E27666FB-774E-4234-A0EA-4632F0E79854}" type="presParOf" srcId="{9FEC0345-3379-4D96-ACE4-412FA48A7960}" destId="{F56EF7B1-2528-41C5-8A0E-F9E732E5FD9F}" srcOrd="0" destOrd="0" presId="urn:microsoft.com/office/officeart/2005/8/layout/cycle7"/>
    <dgm:cxn modelId="{C60719FE-7F1C-4313-A867-ABD19C1DAB35}" type="presParOf" srcId="{9163B5D8-819D-4ED3-A6B2-0B864265443E}" destId="{25E99930-2661-41B2-B7E3-AC415719B57A}" srcOrd="4" destOrd="0" presId="urn:microsoft.com/office/officeart/2005/8/layout/cycle7"/>
    <dgm:cxn modelId="{B08CA2A4-8019-48CB-9FC7-03E0718900F0}" type="presParOf" srcId="{9163B5D8-819D-4ED3-A6B2-0B864265443E}" destId="{C9AFA4BB-3E9F-4F33-90F4-55E407FA310B}" srcOrd="5" destOrd="0" presId="urn:microsoft.com/office/officeart/2005/8/layout/cycle7"/>
    <dgm:cxn modelId="{D027E4CD-6827-40DF-ABA7-4DCD49357216}" type="presParOf" srcId="{C9AFA4BB-3E9F-4F33-90F4-55E407FA310B}" destId="{B42EDE63-14BF-44DC-8102-B2931FEF26A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E0940C-653B-4D59-9EF8-A29662207C0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1A99FAE-CEC9-4C5E-9F6D-79F6205DEB80}">
      <dgm:prSet phldrT="[텍스트]"/>
      <dgm:spPr/>
      <dgm:t>
        <a:bodyPr/>
        <a:lstStyle/>
        <a:p>
          <a:pPr latinLnBrk="1"/>
          <a:r>
            <a:rPr lang="en-US" altLang="ko-KR" smtClean="0"/>
            <a:t>Attacks on Speech Recognition</a:t>
          </a:r>
          <a:endParaRPr lang="ko-KR" altLang="en-US"/>
        </a:p>
      </dgm:t>
    </dgm:pt>
    <dgm:pt modelId="{7EE6E746-6CF1-4F13-B31F-A81F81F50AF1}" type="parTrans" cxnId="{70FA2EAE-DE70-40A1-86C7-4A699A83DF92}">
      <dgm:prSet/>
      <dgm:spPr/>
      <dgm:t>
        <a:bodyPr/>
        <a:lstStyle/>
        <a:p>
          <a:pPr latinLnBrk="1"/>
          <a:endParaRPr lang="ko-KR" altLang="en-US"/>
        </a:p>
      </dgm:t>
    </dgm:pt>
    <dgm:pt modelId="{F79ACC9B-A849-4D87-89C7-3C36F01C8868}" type="sibTrans" cxnId="{70FA2EAE-DE70-40A1-86C7-4A699A83DF92}">
      <dgm:prSet/>
      <dgm:spPr/>
      <dgm:t>
        <a:bodyPr/>
        <a:lstStyle/>
        <a:p>
          <a:pPr latinLnBrk="1"/>
          <a:endParaRPr lang="ko-KR" altLang="en-US"/>
        </a:p>
      </dgm:t>
    </dgm:pt>
    <dgm:pt modelId="{C4C62BA9-C10F-4BB7-A418-F4783A480F04}">
      <dgm:prSet phldrT="[텍스트]"/>
      <dgm:spPr/>
      <dgm:t>
        <a:bodyPr/>
        <a:lstStyle/>
        <a:p>
          <a:pPr latinLnBrk="1"/>
          <a:r>
            <a:rPr lang="en-US" altLang="ko-KR" smtClean="0"/>
            <a:t>Side-channel</a:t>
          </a:r>
          <a:endParaRPr lang="ko-KR" altLang="en-US"/>
        </a:p>
      </dgm:t>
    </dgm:pt>
    <dgm:pt modelId="{5867DE46-44B6-411D-981F-5281E9FEFC58}" type="parTrans" cxnId="{5B0207F9-814F-46A0-9EED-71CBF22BC45E}">
      <dgm:prSet/>
      <dgm:spPr/>
      <dgm:t>
        <a:bodyPr/>
        <a:lstStyle/>
        <a:p>
          <a:pPr latinLnBrk="1"/>
          <a:endParaRPr lang="ko-KR" altLang="en-US"/>
        </a:p>
      </dgm:t>
    </dgm:pt>
    <dgm:pt modelId="{16571ECA-9474-406E-A392-DCCDE92E06CD}" type="sibTrans" cxnId="{5B0207F9-814F-46A0-9EED-71CBF22BC45E}">
      <dgm:prSet/>
      <dgm:spPr/>
      <dgm:t>
        <a:bodyPr/>
        <a:lstStyle/>
        <a:p>
          <a:pPr latinLnBrk="1"/>
          <a:endParaRPr lang="ko-KR" altLang="en-US"/>
        </a:p>
      </dgm:t>
    </dgm:pt>
    <dgm:pt modelId="{5CB25666-F4B2-4AD6-B629-80A59CF965B8}">
      <dgm:prSet phldrT="[텍스트]"/>
      <dgm:spPr/>
      <dgm:t>
        <a:bodyPr/>
        <a:lstStyle/>
        <a:p>
          <a:pPr latinLnBrk="1"/>
          <a:r>
            <a:rPr lang="en-US" altLang="ko-KR" smtClean="0"/>
            <a:t>Mangled Voice</a:t>
          </a:r>
          <a:endParaRPr lang="ko-KR" altLang="en-US"/>
        </a:p>
      </dgm:t>
    </dgm:pt>
    <dgm:pt modelId="{8FF7D19C-32BB-46F1-9508-148CAB211494}" type="parTrans" cxnId="{2EBB552E-3137-4046-9C9A-A0EC8BE98FD3}">
      <dgm:prSet/>
      <dgm:spPr/>
      <dgm:t>
        <a:bodyPr/>
        <a:lstStyle/>
        <a:p>
          <a:pPr latinLnBrk="1"/>
          <a:endParaRPr lang="ko-KR" altLang="en-US"/>
        </a:p>
      </dgm:t>
    </dgm:pt>
    <dgm:pt modelId="{3E0B99C9-193B-441E-ACA2-16B628B9EF1D}" type="sibTrans" cxnId="{2EBB552E-3137-4046-9C9A-A0EC8BE98FD3}">
      <dgm:prSet/>
      <dgm:spPr/>
      <dgm:t>
        <a:bodyPr/>
        <a:lstStyle/>
        <a:p>
          <a:pPr latinLnBrk="1"/>
          <a:endParaRPr lang="ko-KR" altLang="en-US"/>
        </a:p>
      </dgm:t>
    </dgm:pt>
    <dgm:pt modelId="{A0903DC4-AE41-4FE2-B2DF-816398AD7EAC}">
      <dgm:prSet phldrT="[텍스트]"/>
      <dgm:spPr/>
      <dgm:t>
        <a:bodyPr/>
        <a:lstStyle/>
        <a:p>
          <a:pPr latinLnBrk="1"/>
          <a:r>
            <a:rPr lang="en-US" altLang="ko-KR" smtClean="0"/>
            <a:t>Adversarial Example</a:t>
          </a:r>
          <a:endParaRPr lang="ko-KR" altLang="en-US"/>
        </a:p>
      </dgm:t>
    </dgm:pt>
    <dgm:pt modelId="{D48FB47C-8F86-414E-9045-603FCB9AB225}" type="parTrans" cxnId="{6D01883A-61B3-4703-A797-FD7F7B9B2376}">
      <dgm:prSet/>
      <dgm:spPr/>
      <dgm:t>
        <a:bodyPr/>
        <a:lstStyle/>
        <a:p>
          <a:pPr latinLnBrk="1"/>
          <a:endParaRPr lang="ko-KR" altLang="en-US"/>
        </a:p>
      </dgm:t>
    </dgm:pt>
    <dgm:pt modelId="{65F43FD9-336D-4B33-927A-3AD395242D5E}" type="sibTrans" cxnId="{6D01883A-61B3-4703-A797-FD7F7B9B2376}">
      <dgm:prSet/>
      <dgm:spPr/>
      <dgm:t>
        <a:bodyPr/>
        <a:lstStyle/>
        <a:p>
          <a:pPr latinLnBrk="1"/>
          <a:endParaRPr lang="ko-KR" altLang="en-US"/>
        </a:p>
      </dgm:t>
    </dgm:pt>
    <dgm:pt modelId="{9B949462-CBB9-4234-86CB-675790EB0166}" type="pres">
      <dgm:prSet presAssocID="{5DE0940C-653B-4D59-9EF8-A29662207C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1AA88A6-7B02-4FF2-A5B9-8AB8FAB00466}" type="pres">
      <dgm:prSet presAssocID="{81A99FAE-CEC9-4C5E-9F6D-79F6205DEB80}" presName="hierRoot1" presStyleCnt="0">
        <dgm:presLayoutVars>
          <dgm:hierBranch val="init"/>
        </dgm:presLayoutVars>
      </dgm:prSet>
      <dgm:spPr/>
    </dgm:pt>
    <dgm:pt modelId="{A9EE5A33-FB62-40F5-B235-E54048D54D50}" type="pres">
      <dgm:prSet presAssocID="{81A99FAE-CEC9-4C5E-9F6D-79F6205DEB80}" presName="rootComposite1" presStyleCnt="0"/>
      <dgm:spPr/>
    </dgm:pt>
    <dgm:pt modelId="{8F628DE0-9225-40B4-AB2C-E4AE59A28A1E}" type="pres">
      <dgm:prSet presAssocID="{81A99FAE-CEC9-4C5E-9F6D-79F6205DEB8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A789201-F0C8-47A8-B471-1239C5AA3503}" type="pres">
      <dgm:prSet presAssocID="{81A99FAE-CEC9-4C5E-9F6D-79F6205DEB80}" presName="rootConnector1" presStyleLbl="node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5FC8FAD8-0B02-4547-BC55-258990F0068C}" type="pres">
      <dgm:prSet presAssocID="{81A99FAE-CEC9-4C5E-9F6D-79F6205DEB80}" presName="hierChild2" presStyleCnt="0"/>
      <dgm:spPr/>
    </dgm:pt>
    <dgm:pt modelId="{515F56BE-19E1-4BA5-8F92-5448B0AA74B3}" type="pres">
      <dgm:prSet presAssocID="{5867DE46-44B6-411D-981F-5281E9FEFC58}" presName="Name37" presStyleLbl="parChTrans1D2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461A632D-EB6A-4EF1-87BB-95BBEFDEF6F2}" type="pres">
      <dgm:prSet presAssocID="{C4C62BA9-C10F-4BB7-A418-F4783A480F04}" presName="hierRoot2" presStyleCnt="0">
        <dgm:presLayoutVars>
          <dgm:hierBranch val="init"/>
        </dgm:presLayoutVars>
      </dgm:prSet>
      <dgm:spPr/>
    </dgm:pt>
    <dgm:pt modelId="{BB63FA18-4290-482A-9084-BFB9D70A628B}" type="pres">
      <dgm:prSet presAssocID="{C4C62BA9-C10F-4BB7-A418-F4783A480F04}" presName="rootComposite" presStyleCnt="0"/>
      <dgm:spPr/>
    </dgm:pt>
    <dgm:pt modelId="{20101D87-99FF-4B82-8650-3CA3AD5B6394}" type="pres">
      <dgm:prSet presAssocID="{C4C62BA9-C10F-4BB7-A418-F4783A480F0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9DE9347-B380-4A74-A1F7-58D5659B92C8}" type="pres">
      <dgm:prSet presAssocID="{C4C62BA9-C10F-4BB7-A418-F4783A480F04}" presName="rootConnector" presStyleLbl="node2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E3017E2B-B27D-460C-B2D2-E200C6F50A3C}" type="pres">
      <dgm:prSet presAssocID="{C4C62BA9-C10F-4BB7-A418-F4783A480F04}" presName="hierChild4" presStyleCnt="0"/>
      <dgm:spPr/>
    </dgm:pt>
    <dgm:pt modelId="{B27D30E7-D850-401B-9347-19B3C142ACEA}" type="pres">
      <dgm:prSet presAssocID="{C4C62BA9-C10F-4BB7-A418-F4783A480F04}" presName="hierChild5" presStyleCnt="0"/>
      <dgm:spPr/>
    </dgm:pt>
    <dgm:pt modelId="{C1B6DBAE-F980-47DF-95C8-63A7C9BD8176}" type="pres">
      <dgm:prSet presAssocID="{8FF7D19C-32BB-46F1-9508-148CAB211494}" presName="Name37" presStyleLbl="parChTrans1D2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CD57BDD7-3E17-4348-A19B-507112EBFE09}" type="pres">
      <dgm:prSet presAssocID="{5CB25666-F4B2-4AD6-B629-80A59CF965B8}" presName="hierRoot2" presStyleCnt="0">
        <dgm:presLayoutVars>
          <dgm:hierBranch val="init"/>
        </dgm:presLayoutVars>
      </dgm:prSet>
      <dgm:spPr/>
    </dgm:pt>
    <dgm:pt modelId="{3AE7AE39-AF89-4AF5-BE43-3E14147E4103}" type="pres">
      <dgm:prSet presAssocID="{5CB25666-F4B2-4AD6-B629-80A59CF965B8}" presName="rootComposite" presStyleCnt="0"/>
      <dgm:spPr/>
    </dgm:pt>
    <dgm:pt modelId="{2FD38982-91F6-44B0-A357-39A9A4950EF8}" type="pres">
      <dgm:prSet presAssocID="{5CB25666-F4B2-4AD6-B629-80A59CF965B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6E908A6-1B43-438A-BBB3-FBC8415EB9BC}" type="pres">
      <dgm:prSet presAssocID="{5CB25666-F4B2-4AD6-B629-80A59CF965B8}" presName="rootConnector" presStyleLbl="node2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B8AB4A81-C59A-445D-B667-742EE63FD67F}" type="pres">
      <dgm:prSet presAssocID="{5CB25666-F4B2-4AD6-B629-80A59CF965B8}" presName="hierChild4" presStyleCnt="0"/>
      <dgm:spPr/>
    </dgm:pt>
    <dgm:pt modelId="{5D0B6884-40E8-4F9E-A95E-BCC48A834BB0}" type="pres">
      <dgm:prSet presAssocID="{5CB25666-F4B2-4AD6-B629-80A59CF965B8}" presName="hierChild5" presStyleCnt="0"/>
      <dgm:spPr/>
    </dgm:pt>
    <dgm:pt modelId="{F4D50062-A436-402F-898F-8DED25F9DBDA}" type="pres">
      <dgm:prSet presAssocID="{D48FB47C-8F86-414E-9045-603FCB9AB225}" presName="Name37" presStyleLbl="parChTrans1D2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78FF67CC-CCBF-4F48-8378-9520826F7815}" type="pres">
      <dgm:prSet presAssocID="{A0903DC4-AE41-4FE2-B2DF-816398AD7EAC}" presName="hierRoot2" presStyleCnt="0">
        <dgm:presLayoutVars>
          <dgm:hierBranch val="init"/>
        </dgm:presLayoutVars>
      </dgm:prSet>
      <dgm:spPr/>
    </dgm:pt>
    <dgm:pt modelId="{8948A71C-BE55-401C-951A-DB52C28FA533}" type="pres">
      <dgm:prSet presAssocID="{A0903DC4-AE41-4FE2-B2DF-816398AD7EAC}" presName="rootComposite" presStyleCnt="0"/>
      <dgm:spPr/>
    </dgm:pt>
    <dgm:pt modelId="{008D81B4-5DA9-47B6-94CB-A9D4EFB55026}" type="pres">
      <dgm:prSet presAssocID="{A0903DC4-AE41-4FE2-B2DF-816398AD7EA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C45849C-050D-495B-9817-1E19B9F6CBFF}" type="pres">
      <dgm:prSet presAssocID="{A0903DC4-AE41-4FE2-B2DF-816398AD7EAC}" presName="rootConnector" presStyleLbl="node2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B0715AF6-EC61-4E18-9844-F38491E19AEC}" type="pres">
      <dgm:prSet presAssocID="{A0903DC4-AE41-4FE2-B2DF-816398AD7EAC}" presName="hierChild4" presStyleCnt="0"/>
      <dgm:spPr/>
    </dgm:pt>
    <dgm:pt modelId="{292D018A-A64E-4ABA-A05B-495D4CE9DBE5}" type="pres">
      <dgm:prSet presAssocID="{A0903DC4-AE41-4FE2-B2DF-816398AD7EAC}" presName="hierChild5" presStyleCnt="0"/>
      <dgm:spPr/>
    </dgm:pt>
    <dgm:pt modelId="{29CDBD3C-06B1-4968-A177-B29B6511B3F2}" type="pres">
      <dgm:prSet presAssocID="{81A99FAE-CEC9-4C5E-9F6D-79F6205DEB80}" presName="hierChild3" presStyleCnt="0"/>
      <dgm:spPr/>
    </dgm:pt>
  </dgm:ptLst>
  <dgm:cxnLst>
    <dgm:cxn modelId="{BE7D8E2A-5791-49B9-A2E1-6EBEBDC8B88D}" type="presOf" srcId="{81A99FAE-CEC9-4C5E-9F6D-79F6205DEB80}" destId="{8F628DE0-9225-40B4-AB2C-E4AE59A28A1E}" srcOrd="0" destOrd="0" presId="urn:microsoft.com/office/officeart/2005/8/layout/orgChart1"/>
    <dgm:cxn modelId="{332834A0-C4CD-4D0E-A4BE-7A2BE41DC706}" type="presOf" srcId="{A0903DC4-AE41-4FE2-B2DF-816398AD7EAC}" destId="{BC45849C-050D-495B-9817-1E19B9F6CBFF}" srcOrd="1" destOrd="0" presId="urn:microsoft.com/office/officeart/2005/8/layout/orgChart1"/>
    <dgm:cxn modelId="{5B0207F9-814F-46A0-9EED-71CBF22BC45E}" srcId="{81A99FAE-CEC9-4C5E-9F6D-79F6205DEB80}" destId="{C4C62BA9-C10F-4BB7-A418-F4783A480F04}" srcOrd="0" destOrd="0" parTransId="{5867DE46-44B6-411D-981F-5281E9FEFC58}" sibTransId="{16571ECA-9474-406E-A392-DCCDE92E06CD}"/>
    <dgm:cxn modelId="{549C4DEF-8E8C-4D1F-933F-BE8D343D2938}" type="presOf" srcId="{C4C62BA9-C10F-4BB7-A418-F4783A480F04}" destId="{20101D87-99FF-4B82-8650-3CA3AD5B6394}" srcOrd="0" destOrd="0" presId="urn:microsoft.com/office/officeart/2005/8/layout/orgChart1"/>
    <dgm:cxn modelId="{6D01883A-61B3-4703-A797-FD7F7B9B2376}" srcId="{81A99FAE-CEC9-4C5E-9F6D-79F6205DEB80}" destId="{A0903DC4-AE41-4FE2-B2DF-816398AD7EAC}" srcOrd="2" destOrd="0" parTransId="{D48FB47C-8F86-414E-9045-603FCB9AB225}" sibTransId="{65F43FD9-336D-4B33-927A-3AD395242D5E}"/>
    <dgm:cxn modelId="{70FA2EAE-DE70-40A1-86C7-4A699A83DF92}" srcId="{5DE0940C-653B-4D59-9EF8-A29662207C06}" destId="{81A99FAE-CEC9-4C5E-9F6D-79F6205DEB80}" srcOrd="0" destOrd="0" parTransId="{7EE6E746-6CF1-4F13-B31F-A81F81F50AF1}" sibTransId="{F79ACC9B-A849-4D87-89C7-3C36F01C8868}"/>
    <dgm:cxn modelId="{6C950584-C2BE-48A6-9EF9-769D673ED49B}" type="presOf" srcId="{5867DE46-44B6-411D-981F-5281E9FEFC58}" destId="{515F56BE-19E1-4BA5-8F92-5448B0AA74B3}" srcOrd="0" destOrd="0" presId="urn:microsoft.com/office/officeart/2005/8/layout/orgChart1"/>
    <dgm:cxn modelId="{36A77188-FB93-49BC-8416-54F93C62CD9F}" type="presOf" srcId="{81A99FAE-CEC9-4C5E-9F6D-79F6205DEB80}" destId="{1A789201-F0C8-47A8-B471-1239C5AA3503}" srcOrd="1" destOrd="0" presId="urn:microsoft.com/office/officeart/2005/8/layout/orgChart1"/>
    <dgm:cxn modelId="{2EBB552E-3137-4046-9C9A-A0EC8BE98FD3}" srcId="{81A99FAE-CEC9-4C5E-9F6D-79F6205DEB80}" destId="{5CB25666-F4B2-4AD6-B629-80A59CF965B8}" srcOrd="1" destOrd="0" parTransId="{8FF7D19C-32BB-46F1-9508-148CAB211494}" sibTransId="{3E0B99C9-193B-441E-ACA2-16B628B9EF1D}"/>
    <dgm:cxn modelId="{3F4DD96B-1E23-4135-8E29-B72131908038}" type="presOf" srcId="{D48FB47C-8F86-414E-9045-603FCB9AB225}" destId="{F4D50062-A436-402F-898F-8DED25F9DBDA}" srcOrd="0" destOrd="0" presId="urn:microsoft.com/office/officeart/2005/8/layout/orgChart1"/>
    <dgm:cxn modelId="{0790E8EF-4E22-4210-8818-62EABB154DBD}" type="presOf" srcId="{A0903DC4-AE41-4FE2-B2DF-816398AD7EAC}" destId="{008D81B4-5DA9-47B6-94CB-A9D4EFB55026}" srcOrd="0" destOrd="0" presId="urn:microsoft.com/office/officeart/2005/8/layout/orgChart1"/>
    <dgm:cxn modelId="{559577D0-5F92-4B5F-9FE9-F3E41841CD49}" type="presOf" srcId="{8FF7D19C-32BB-46F1-9508-148CAB211494}" destId="{C1B6DBAE-F980-47DF-95C8-63A7C9BD8176}" srcOrd="0" destOrd="0" presId="urn:microsoft.com/office/officeart/2005/8/layout/orgChart1"/>
    <dgm:cxn modelId="{528A1AE5-F195-4E49-B87E-0B41BFC0F981}" type="presOf" srcId="{C4C62BA9-C10F-4BB7-A418-F4783A480F04}" destId="{A9DE9347-B380-4A74-A1F7-58D5659B92C8}" srcOrd="1" destOrd="0" presId="urn:microsoft.com/office/officeart/2005/8/layout/orgChart1"/>
    <dgm:cxn modelId="{6C4F6818-9BF7-4D65-842D-B8E1821034A2}" type="presOf" srcId="{5DE0940C-653B-4D59-9EF8-A29662207C06}" destId="{9B949462-CBB9-4234-86CB-675790EB0166}" srcOrd="0" destOrd="0" presId="urn:microsoft.com/office/officeart/2005/8/layout/orgChart1"/>
    <dgm:cxn modelId="{B07DCAFB-F5D7-4713-ABE8-91F91C087C9A}" type="presOf" srcId="{5CB25666-F4B2-4AD6-B629-80A59CF965B8}" destId="{2FD38982-91F6-44B0-A357-39A9A4950EF8}" srcOrd="0" destOrd="0" presId="urn:microsoft.com/office/officeart/2005/8/layout/orgChart1"/>
    <dgm:cxn modelId="{ACD2D997-9A13-4691-B7EB-FFDE31E1C0BA}" type="presOf" srcId="{5CB25666-F4B2-4AD6-B629-80A59CF965B8}" destId="{36E908A6-1B43-438A-BBB3-FBC8415EB9BC}" srcOrd="1" destOrd="0" presId="urn:microsoft.com/office/officeart/2005/8/layout/orgChart1"/>
    <dgm:cxn modelId="{1F8C2E8B-3DE9-4A9A-BE95-0145221E7A46}" type="presParOf" srcId="{9B949462-CBB9-4234-86CB-675790EB0166}" destId="{31AA88A6-7B02-4FF2-A5B9-8AB8FAB00466}" srcOrd="0" destOrd="0" presId="urn:microsoft.com/office/officeart/2005/8/layout/orgChart1"/>
    <dgm:cxn modelId="{AF1BAEF1-CF6A-44B9-A898-0A843FF25735}" type="presParOf" srcId="{31AA88A6-7B02-4FF2-A5B9-8AB8FAB00466}" destId="{A9EE5A33-FB62-40F5-B235-E54048D54D50}" srcOrd="0" destOrd="0" presId="urn:microsoft.com/office/officeart/2005/8/layout/orgChart1"/>
    <dgm:cxn modelId="{1419AB15-CAA7-452C-BFAF-6B1855D75DFF}" type="presParOf" srcId="{A9EE5A33-FB62-40F5-B235-E54048D54D50}" destId="{8F628DE0-9225-40B4-AB2C-E4AE59A28A1E}" srcOrd="0" destOrd="0" presId="urn:microsoft.com/office/officeart/2005/8/layout/orgChart1"/>
    <dgm:cxn modelId="{D1527172-6998-4BDC-9AE2-FAACFA7DFD3B}" type="presParOf" srcId="{A9EE5A33-FB62-40F5-B235-E54048D54D50}" destId="{1A789201-F0C8-47A8-B471-1239C5AA3503}" srcOrd="1" destOrd="0" presId="urn:microsoft.com/office/officeart/2005/8/layout/orgChart1"/>
    <dgm:cxn modelId="{4C23D310-60F4-4EE9-A7E8-7335B8E507AD}" type="presParOf" srcId="{31AA88A6-7B02-4FF2-A5B9-8AB8FAB00466}" destId="{5FC8FAD8-0B02-4547-BC55-258990F0068C}" srcOrd="1" destOrd="0" presId="urn:microsoft.com/office/officeart/2005/8/layout/orgChart1"/>
    <dgm:cxn modelId="{58BD4B4E-59D4-479F-AD51-FB0FCD4A66CA}" type="presParOf" srcId="{5FC8FAD8-0B02-4547-BC55-258990F0068C}" destId="{515F56BE-19E1-4BA5-8F92-5448B0AA74B3}" srcOrd="0" destOrd="0" presId="urn:microsoft.com/office/officeart/2005/8/layout/orgChart1"/>
    <dgm:cxn modelId="{1AFBB51E-D51D-42C8-A5B7-02103B986208}" type="presParOf" srcId="{5FC8FAD8-0B02-4547-BC55-258990F0068C}" destId="{461A632D-EB6A-4EF1-87BB-95BBEFDEF6F2}" srcOrd="1" destOrd="0" presId="urn:microsoft.com/office/officeart/2005/8/layout/orgChart1"/>
    <dgm:cxn modelId="{2C712B29-B202-4375-AD6E-71DEA6AEDD00}" type="presParOf" srcId="{461A632D-EB6A-4EF1-87BB-95BBEFDEF6F2}" destId="{BB63FA18-4290-482A-9084-BFB9D70A628B}" srcOrd="0" destOrd="0" presId="urn:microsoft.com/office/officeart/2005/8/layout/orgChart1"/>
    <dgm:cxn modelId="{859D7756-6663-46C0-970C-57E1D22DE090}" type="presParOf" srcId="{BB63FA18-4290-482A-9084-BFB9D70A628B}" destId="{20101D87-99FF-4B82-8650-3CA3AD5B6394}" srcOrd="0" destOrd="0" presId="urn:microsoft.com/office/officeart/2005/8/layout/orgChart1"/>
    <dgm:cxn modelId="{ED9149F6-EC70-4C63-B9DE-A3FB6FD192F0}" type="presParOf" srcId="{BB63FA18-4290-482A-9084-BFB9D70A628B}" destId="{A9DE9347-B380-4A74-A1F7-58D5659B92C8}" srcOrd="1" destOrd="0" presId="urn:microsoft.com/office/officeart/2005/8/layout/orgChart1"/>
    <dgm:cxn modelId="{9EFB407C-23FD-4248-A7AC-72AD83B478C3}" type="presParOf" srcId="{461A632D-EB6A-4EF1-87BB-95BBEFDEF6F2}" destId="{E3017E2B-B27D-460C-B2D2-E200C6F50A3C}" srcOrd="1" destOrd="0" presId="urn:microsoft.com/office/officeart/2005/8/layout/orgChart1"/>
    <dgm:cxn modelId="{D1BFE0C5-FCAE-4277-8194-35EB1C4B431A}" type="presParOf" srcId="{461A632D-EB6A-4EF1-87BB-95BBEFDEF6F2}" destId="{B27D30E7-D850-401B-9347-19B3C142ACEA}" srcOrd="2" destOrd="0" presId="urn:microsoft.com/office/officeart/2005/8/layout/orgChart1"/>
    <dgm:cxn modelId="{F1B835E3-0B3F-445D-BA2B-A58410B7BB2E}" type="presParOf" srcId="{5FC8FAD8-0B02-4547-BC55-258990F0068C}" destId="{C1B6DBAE-F980-47DF-95C8-63A7C9BD8176}" srcOrd="2" destOrd="0" presId="urn:microsoft.com/office/officeart/2005/8/layout/orgChart1"/>
    <dgm:cxn modelId="{104E30FD-0C09-4905-9920-88365767F2CB}" type="presParOf" srcId="{5FC8FAD8-0B02-4547-BC55-258990F0068C}" destId="{CD57BDD7-3E17-4348-A19B-507112EBFE09}" srcOrd="3" destOrd="0" presId="urn:microsoft.com/office/officeart/2005/8/layout/orgChart1"/>
    <dgm:cxn modelId="{AEBAAB80-664E-4F70-B897-59416B891A33}" type="presParOf" srcId="{CD57BDD7-3E17-4348-A19B-507112EBFE09}" destId="{3AE7AE39-AF89-4AF5-BE43-3E14147E4103}" srcOrd="0" destOrd="0" presId="urn:microsoft.com/office/officeart/2005/8/layout/orgChart1"/>
    <dgm:cxn modelId="{3B9C54A2-E76D-47DE-9915-53759898D928}" type="presParOf" srcId="{3AE7AE39-AF89-4AF5-BE43-3E14147E4103}" destId="{2FD38982-91F6-44B0-A357-39A9A4950EF8}" srcOrd="0" destOrd="0" presId="urn:microsoft.com/office/officeart/2005/8/layout/orgChart1"/>
    <dgm:cxn modelId="{DEA14D77-E600-41B1-BE9C-6235A5A9B63C}" type="presParOf" srcId="{3AE7AE39-AF89-4AF5-BE43-3E14147E4103}" destId="{36E908A6-1B43-438A-BBB3-FBC8415EB9BC}" srcOrd="1" destOrd="0" presId="urn:microsoft.com/office/officeart/2005/8/layout/orgChart1"/>
    <dgm:cxn modelId="{022A734A-23FA-4205-B6C6-2F110DECF7DE}" type="presParOf" srcId="{CD57BDD7-3E17-4348-A19B-507112EBFE09}" destId="{B8AB4A81-C59A-445D-B667-742EE63FD67F}" srcOrd="1" destOrd="0" presId="urn:microsoft.com/office/officeart/2005/8/layout/orgChart1"/>
    <dgm:cxn modelId="{C2687D09-F02B-4877-A834-E2FC69328366}" type="presParOf" srcId="{CD57BDD7-3E17-4348-A19B-507112EBFE09}" destId="{5D0B6884-40E8-4F9E-A95E-BCC48A834BB0}" srcOrd="2" destOrd="0" presId="urn:microsoft.com/office/officeart/2005/8/layout/orgChart1"/>
    <dgm:cxn modelId="{854F8705-BD82-42A9-973F-9B74D87D5ADE}" type="presParOf" srcId="{5FC8FAD8-0B02-4547-BC55-258990F0068C}" destId="{F4D50062-A436-402F-898F-8DED25F9DBDA}" srcOrd="4" destOrd="0" presId="urn:microsoft.com/office/officeart/2005/8/layout/orgChart1"/>
    <dgm:cxn modelId="{A6D6EE36-5ECB-4D8B-A174-E51AEA2728F7}" type="presParOf" srcId="{5FC8FAD8-0B02-4547-BC55-258990F0068C}" destId="{78FF67CC-CCBF-4F48-8378-9520826F7815}" srcOrd="5" destOrd="0" presId="urn:microsoft.com/office/officeart/2005/8/layout/orgChart1"/>
    <dgm:cxn modelId="{EF1915A8-E154-4127-809A-90BB90189AC6}" type="presParOf" srcId="{78FF67CC-CCBF-4F48-8378-9520826F7815}" destId="{8948A71C-BE55-401C-951A-DB52C28FA533}" srcOrd="0" destOrd="0" presId="urn:microsoft.com/office/officeart/2005/8/layout/orgChart1"/>
    <dgm:cxn modelId="{AF2D8EEB-F2C0-4FF5-ADD5-D4B42DD970B4}" type="presParOf" srcId="{8948A71C-BE55-401C-951A-DB52C28FA533}" destId="{008D81B4-5DA9-47B6-94CB-A9D4EFB55026}" srcOrd="0" destOrd="0" presId="urn:microsoft.com/office/officeart/2005/8/layout/orgChart1"/>
    <dgm:cxn modelId="{F16F83D5-F616-49D3-AD63-B6E32178E09C}" type="presParOf" srcId="{8948A71C-BE55-401C-951A-DB52C28FA533}" destId="{BC45849C-050D-495B-9817-1E19B9F6CBFF}" srcOrd="1" destOrd="0" presId="urn:microsoft.com/office/officeart/2005/8/layout/orgChart1"/>
    <dgm:cxn modelId="{BF791195-F38A-428E-BF40-3C09E301582E}" type="presParOf" srcId="{78FF67CC-CCBF-4F48-8378-9520826F7815}" destId="{B0715AF6-EC61-4E18-9844-F38491E19AEC}" srcOrd="1" destOrd="0" presId="urn:microsoft.com/office/officeart/2005/8/layout/orgChart1"/>
    <dgm:cxn modelId="{ACF30306-0E27-41C2-B69D-D17ABBD2E53C}" type="presParOf" srcId="{78FF67CC-CCBF-4F48-8378-9520826F7815}" destId="{292D018A-A64E-4ABA-A05B-495D4CE9DBE5}" srcOrd="2" destOrd="0" presId="urn:microsoft.com/office/officeart/2005/8/layout/orgChart1"/>
    <dgm:cxn modelId="{1B81EDCF-58D0-4923-BC03-DA9D8EA9F923}" type="presParOf" srcId="{31AA88A6-7B02-4FF2-A5B9-8AB8FAB00466}" destId="{29CDBD3C-06B1-4968-A177-B29B6511B3F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A516C-200D-4E4D-9B1F-53440929EF9F}">
      <dsp:nvSpPr>
        <dsp:cNvPr id="0" name=""/>
        <dsp:cNvSpPr/>
      </dsp:nvSpPr>
      <dsp:spPr>
        <a:xfrm>
          <a:off x="2578511" y="1472"/>
          <a:ext cx="2192721" cy="109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900" kern="1200" dirty="0" smtClean="0"/>
            <a:t>Digital Image</a:t>
          </a:r>
          <a:endParaRPr lang="ko-KR" altLang="en-US" sz="2900" kern="1200" dirty="0"/>
        </a:p>
      </dsp:txBody>
      <dsp:txXfrm>
        <a:off x="2610622" y="33583"/>
        <a:ext cx="2128499" cy="1032138"/>
      </dsp:txXfrm>
    </dsp:sp>
    <dsp:sp modelId="{5F1C49D2-BD48-413D-8ACB-B932DDA37DC9}">
      <dsp:nvSpPr>
        <dsp:cNvPr id="0" name=""/>
        <dsp:cNvSpPr/>
      </dsp:nvSpPr>
      <dsp:spPr>
        <a:xfrm rot="3600000">
          <a:off x="4008603" y="1926327"/>
          <a:ext cx="1143729" cy="3837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>
        <a:off x="4123721" y="2003072"/>
        <a:ext cx="913493" cy="230236"/>
      </dsp:txXfrm>
    </dsp:sp>
    <dsp:sp modelId="{AD095044-631D-48C5-97A5-3599061C8EF3}">
      <dsp:nvSpPr>
        <dsp:cNvPr id="0" name=""/>
        <dsp:cNvSpPr/>
      </dsp:nvSpPr>
      <dsp:spPr>
        <a:xfrm>
          <a:off x="4389703" y="3138548"/>
          <a:ext cx="2192721" cy="109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900" kern="1200" dirty="0" smtClean="0"/>
            <a:t>Speech Recognition</a:t>
          </a:r>
          <a:endParaRPr lang="ko-KR" altLang="en-US" sz="2900" kern="1200" dirty="0"/>
        </a:p>
      </dsp:txBody>
      <dsp:txXfrm>
        <a:off x="4421814" y="3170659"/>
        <a:ext cx="2128499" cy="1032138"/>
      </dsp:txXfrm>
    </dsp:sp>
    <dsp:sp modelId="{9FEC0345-3379-4D96-ACE4-412FA48A7960}">
      <dsp:nvSpPr>
        <dsp:cNvPr id="0" name=""/>
        <dsp:cNvSpPr/>
      </dsp:nvSpPr>
      <dsp:spPr>
        <a:xfrm rot="10800000">
          <a:off x="3103007" y="3494865"/>
          <a:ext cx="1143729" cy="383726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 rot="10800000">
        <a:off x="3218125" y="3571610"/>
        <a:ext cx="913493" cy="230236"/>
      </dsp:txXfrm>
    </dsp:sp>
    <dsp:sp modelId="{25E99930-2661-41B2-B7E3-AC415719B57A}">
      <dsp:nvSpPr>
        <dsp:cNvPr id="0" name=""/>
        <dsp:cNvSpPr/>
      </dsp:nvSpPr>
      <dsp:spPr>
        <a:xfrm>
          <a:off x="767319" y="3138548"/>
          <a:ext cx="2192721" cy="1096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900" kern="1200" dirty="0" smtClean="0"/>
            <a:t>Physical Image</a:t>
          </a:r>
          <a:endParaRPr lang="ko-KR" altLang="en-US" sz="2900" kern="1200" dirty="0"/>
        </a:p>
      </dsp:txBody>
      <dsp:txXfrm>
        <a:off x="799430" y="3170659"/>
        <a:ext cx="2128499" cy="1032138"/>
      </dsp:txXfrm>
    </dsp:sp>
    <dsp:sp modelId="{C9AFA4BB-3E9F-4F33-90F4-55E407FA310B}">
      <dsp:nvSpPr>
        <dsp:cNvPr id="0" name=""/>
        <dsp:cNvSpPr/>
      </dsp:nvSpPr>
      <dsp:spPr>
        <a:xfrm rot="18000000">
          <a:off x="2197411" y="1926327"/>
          <a:ext cx="1143729" cy="3837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>
        <a:off x="2312529" y="2003072"/>
        <a:ext cx="913493" cy="230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50062-A436-402F-898F-8DED25F9DBDA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6DBAE-F980-47DF-95C8-63A7C9BD8176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F56BE-19E1-4BA5-8F92-5448B0AA74B3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28DE0-9225-40B4-AB2C-E4AE59A28A1E}">
      <dsp:nvSpPr>
        <dsp:cNvPr id="0" name=""/>
        <dsp:cNvSpPr/>
      </dsp:nvSpPr>
      <dsp:spPr>
        <a:xfrm>
          <a:off x="2875855" y="1271678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700" kern="1200" smtClean="0"/>
            <a:t>Attacks on Speech Recognition</a:t>
          </a:r>
          <a:endParaRPr lang="ko-KR" altLang="en-US" sz="2700" kern="1200"/>
        </a:p>
      </dsp:txBody>
      <dsp:txXfrm>
        <a:off x="2875855" y="1271678"/>
        <a:ext cx="2376289" cy="1188144"/>
      </dsp:txXfrm>
    </dsp:sp>
    <dsp:sp modelId="{20101D87-99FF-4B82-8650-3CA3AD5B6394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700" kern="1200" smtClean="0"/>
            <a:t>Side-channel</a:t>
          </a:r>
          <a:endParaRPr lang="ko-KR" altLang="en-US" sz="2700" kern="1200"/>
        </a:p>
      </dsp:txBody>
      <dsp:txXfrm>
        <a:off x="545" y="2958843"/>
        <a:ext cx="2376289" cy="1188144"/>
      </dsp:txXfrm>
    </dsp:sp>
    <dsp:sp modelId="{2FD38982-91F6-44B0-A357-39A9A4950EF8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700" kern="1200" smtClean="0"/>
            <a:t>Mangled Voice</a:t>
          </a:r>
          <a:endParaRPr lang="ko-KR" altLang="en-US" sz="2700" kern="1200"/>
        </a:p>
      </dsp:txBody>
      <dsp:txXfrm>
        <a:off x="2875855" y="2958843"/>
        <a:ext cx="2376289" cy="1188144"/>
      </dsp:txXfrm>
    </dsp:sp>
    <dsp:sp modelId="{008D81B4-5DA9-47B6-94CB-A9D4EFB55026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700" kern="1200" smtClean="0"/>
            <a:t>Adversarial Example</a:t>
          </a:r>
          <a:endParaRPr lang="ko-KR" altLang="en-US" sz="2700" kern="1200"/>
        </a:p>
      </dsp:txBody>
      <dsp:txXfrm>
        <a:off x="5751165" y="2958843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F5F1-1873-4CD4-B8D7-85F858FB854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6B317-62AE-4401-AF18-1EDD21AE9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5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b="0" smtClean="0">
              <a:effectLst/>
            </a:endParaRP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 audio adversarial sample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논문에 대해 소개를 드릴 김용대 교수님 연구실 석사과정 조만기입니다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smtClean="0">
              <a:effectLst/>
            </a:endParaRP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수업때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간략한 소개와 함께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설명을 했었습니다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그때 설명드렸던것처럼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논문에 대한 이해를 돕기 위해서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분야에 대한 간략한 소개를 먼저 드리겠습니다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r>
              <a:rPr lang="ko-KR" altLang="en-US" smtClean="0"/>
              <a:t/>
            </a:r>
            <a:br>
              <a:rPr lang="ko-KR" altLang="en-US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50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유명한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 to text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오픈소스 프로젝트 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아는 유명한 오픈소스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칼디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스핑크스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딥스피치 세개 정도가 있네요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Deepspeech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또한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RNN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사용하는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to end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구조입니다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end to end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것은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오디오 음성을 인풋으로 넣으면 해석한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결과로 나온다는 것을 말합니다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6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음성인식시스템의 공통적인 구조를 살펴보겠습니다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음성을 인식하는 시스템이니까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당연하지만 어떤 음성 신호를 인풋으로 넣습니다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시스템에서는 첫번째로 신호에 전처리를 하는데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전처리란 노이즈 필터링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로우 패스 필터링 등을 말합니다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그렇게 필터링 된 신호에서 특징을 추출합니다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과정에서 일반적으로 사용되는 기법이 바로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MFCC, Mel frequency cepstral coefficient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계산식입니다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그렇게 변환된 특징을 훈련된 모델에 넣습니다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모델로부터 나온 결과를 통해 어떤 형태의 텍스트를 추측할 수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텍스트에 후처리 과정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문법을 맞춘다던가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사투리를 적용한다던가 하는 텍스트를 좀더 자연스럽게 하는 과정을 거쳐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최종적으로 텍스트 아웃풋을 받게 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end to end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경우에는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input signal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넣으면 바로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 output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받을 수 잇는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r>
              <a:rPr lang="ko-KR" altLang="en-US" b="0" smtClean="0">
                <a:effectLst/>
              </a:rPr>
              <a:t/>
            </a:r>
            <a:br>
              <a:rPr lang="ko-KR" altLang="en-US" b="0" smtClean="0">
                <a:effectLst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2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 모델은 다른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 모델과 비슷합니다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was the best of times, it was the worst of times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해석되는 음성이 있는데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 정말 작은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추가해서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사람은 여전히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the..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들리지만 기계는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truth universally acknowledged that a single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인식시키게 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r>
              <a:rPr lang="ko-KR" altLang="en-US" smtClean="0"/>
              <a:t/>
            </a:r>
            <a:br>
              <a:rPr lang="ko-KR" altLang="en-US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4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공격의 성능을 평가하기 위해서 사용한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데시벨에 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인피니티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적용하는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데시벨은 소리의 크기를 측정하는데 사용되는 로그 스케일 단위인데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인피니티 놈을 적용하면 오디오 샘플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나타내는 데시벨의 크기는 이 식과 같습니다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그러니까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샘플 구간 중에서 가장 큰 소리의 세기를 이용해 데시벨로 표현을 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오디오 샘플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 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델타의 데시벨의 크기는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식으로 나타낼 수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71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공격의 알고리즘에 대해 알아보겠습니다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공격은 결국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오디오 샘플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추가해야할 적절한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델타를 계산하여 더하는 과정으로 볼 수 있는데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적절한 델타는 다음의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optimization problem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해결하는 과정을 통해 계산됩니다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크기도 줄이면서 동시에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더했을 경우 얻게되는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phrase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function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값도 줄이는 어떤 값 감마 이하의 데시벨 값을 갖는 델타는 계산하면 그것이 저자가 원하는 적절한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40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인풋이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프레임으로 이루어져있다고 가정합니다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훈련된 모델은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프레임 모두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40%, b40%,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확률값을 내놓습니다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모델이 내놓을 수 있는 가능한 아웃풋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 aaa, aab, aa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...3*3*3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해서 총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내용을 골라내기 위해 앞서 말했던 두가지 과정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중복되는 토큰을 제거하고 다음으로 입실론 토큰을 제거하는 과정을 거치면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가지는 다음의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가지로 압축됩니다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프레임짜리 인풋의 타겟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 a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확률값을 계산해보겠습니다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경우의 수는 다음의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 aa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aa, aaa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각각의 확률을 더하면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125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CTC loss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모델의 훈련에 사용한다는 것은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도출되는 최종 확률값을 높이는 방향으로 훈련을 한다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CTC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목적을 이렇게 생각하시면 문제가 없습니다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04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간략하게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function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적은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Connectionist Temporal Classification loss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함수를 의미합니다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Connectionist Temporal Classification,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줄여서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CTC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함수는 인풋과 아웃풋 시퀀스 사이의 정확한 매칭 관계를 모를때 사용되는 트레이닝 기법입니다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훈련된 모델은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인풋의 각 프레임에 대해서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a~z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까지의 알파벳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스페이스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입실론이라는 토큰을 결과로 내놓습니다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결과적으로 모델은 어떤 형태의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결과값으로 내놓게 되는데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같은 의미를 갖는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들을 골라내기 위해 다음의 과정을 거칩니다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중복되는 토큰들을 모두 제거하고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입실론 토큰을 제거합니다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최종적으로 다음의 식을 거쳐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CTC loss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함수값을 계산합니다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이해를 돕기 위해서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예시를 살펴보겠습니다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60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사용된 로스 함수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알고리즘을 알았으니 공격에 필요한 모든 것을 알았다고 할 수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공격의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확인해보겠습니다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 소개했던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인피니티 놈을 사용한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데시벨값은 약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-30dB,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오디오 샘플에 비해 아주 작은 크기엿다고 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비교를 위해 오리지널 웨이브폼과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웨이브폼을 같이 그려놓은 그림인데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파란색이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주황색이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굉장히 차이가 적기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실질적으로 둘 사이의 차이를 인식하는것이 불가능할 정도 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11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공격의 강력함을 평가하기 위해서 다음의 세가지 항목에 대해 검증하였습니다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 샘플의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density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딥스피치의 경우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인풋 음성 신호를 초당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프레임으로 잘라서 특징을 추출합니다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프레임마다 모델이 결과를 주기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이론적으로는 최대 초당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문자열 정보를 담을 수 있다는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최대치의 문자열을 표현하는것에 성공했다고 말합니다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이말은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짧은 오디오 클립을 더 긴 문구로 인식시킬 수 있다는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음성은 저자가 공개한 샘플입니다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이게 오리지널 샘플입니다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boy looked out at the horizon.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공격 샘플입니다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듣기에는 거의 차이가 없지만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이것을 딥스피치는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 we simply let life proceed in its own direction toward its own fate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해석합니다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29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평가 항목은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아닌 음성을 의미가 담긴 문구로 인식시킬 수 잇는지에 대해서 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아닌 음성에 대해서도 공격이 가능하다고 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그것을 평가하기 위해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클래식 음악들로부터 클립을 따와 공격을 실험하였습니다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아래의 음성 샘플들은 저자가 공개한 샘플입니다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이 샘플이 원본 음성인 바흐의 첼로 세트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 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딥스피치가 문자열로 해석하지 못하였습니다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아래의 음성이 공격 샘플입니다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차이가 없는것처럼 들리지만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딥스피치는 이것을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 can be embedded in music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인식합니다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5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Image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연구에서 시작하였습니다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기본적으로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image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공유하는 목표는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사람은 눈치채지 못할 작은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가해 기계를 속이는 것이었습니다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그러니까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조건을 만족하는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크기의 최소값을 계산하는 것을 목적으로 하는 경우가 많았습니다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환경에서 해당 기법들을 적용하는것이 문제가 있기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digital image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연구는 사실상 중단되었고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adversarail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image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speech recognition system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연구로 분야가 이동하게 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Physical image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지난시간에 소개했던 교통 표지판에 대한 연구 등을 하고 있고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speech recogition system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연구는 스마트폰에 기본적으로 다 달려있는 구글 보이스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시리 등의 음성인식 시스템을 속이는 연구를 진행하고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76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평가 항목은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인식시키는 것에 대해서 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그들의 알고리즘을 사용하여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기계로부터 숨길 수 있다고 주장하였습니다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딥스피치에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들려줘도 어떤 문구로 인식하지 못하게 할 수 있다는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또한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특정한 문구를 목표로 공격 샘플을 생성하는 것보다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silence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타겟팅하는것이 더 적은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할 수 있는 쉬운 공격인 것을 확인하였습니다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긴 문구를 목표로 하는것보다 짧은 문구를 목표로 하는 것이 더 어려운 것을 부분적으로 설명해주고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긴 문구를 목표로 할수록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특정 글자를 인식시키게 하는 과정이 많아지기 때문입니다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92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저자가 공개한 코드를 제가 확인을 위해 여러 문구를 목표로 생성한 공격 샘플들입니다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you know it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짧은 음성을 원본으로 하여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hello world, system security lab, hi how is the weather today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목표로 공격 샘플을 성공적으로 생성하였습니다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듣기에는 원본과 공격 샘플 사이에 거의 차이가 없었습니다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4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저자가 공격 알고리즘에 적용한 기법은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Iterative optimization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이미지에서 최초로 제시되었던 기법인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FGSM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비교하여 그 결과를 그래프로 나타내었습니다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FGSM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로스함수의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계산하여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방향을 결정합니다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단순하게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만을 계산하는 것이기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코스트가 매우 적습니다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Iterative Optimization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경우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어떠한 형태의 최적화 문제를 푸는 것이고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gradient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계산하는 것보다 비교적 복잡한 형태의 최적화 문제를 해결하는 과정을 통해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얻습니다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타임 코스트는 높은 편입니다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73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이론적으로는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둘다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함수를 줄이는 방향으로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생성하는 것이고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이미지에서는 두 방법 모두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함수를 충분히 낮은 값으로 만들 수 있었습니다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Deepspeech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사용해보니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FGSM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횟수가 늘어나도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함수를 충분히 낮추지 못한다는 것을 확인하였습니다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그 이유를 음성 인식 모델의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non-linearity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때문일 것이라고 추측합니다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이미지에는 없었던 특징을 추출하는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MFCC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변환 과정에서 비선형적인 변환이 많이 일어나기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단순하게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계산하는 방식으로는 충분한 값으로 수렴할 수 없다는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96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98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논문은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 box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 인식 모델에 대해 굉장히 강력한 공격 기법을 제시하였지만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여전히 남아있는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problem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들이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smtClean="0">
              <a:effectLst/>
            </a:endParaRP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공격을 어떻게 방어할 수 있을것인가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공격 기법을 블랙박스 환경에서 어떻게 적용할 수 있을 것인가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기본적인 노이즈가 끼는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over-the-air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환경에서도 공격이 통할까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여러가지 문제가 남아있지만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이중 가장 큰 문제는 현재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box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모델에 대한 공격의 이식성입니다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아는 한 지금까지 학회에 어셉된 논문 중에서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음성 인식 시스템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 홈이나 아마존 에코 등에 성공적인 데모를 보여준 논문은 없었습니다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digital image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공격의 현실성 문제로 사장되었던 것을 생각하면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box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벽을 넘는 것이 현재 음성 인식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연구에서 가장 중요한 문제라고 생각합니다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r>
              <a:rPr lang="ko-KR" altLang="en-US" smtClean="0"/>
              <a:t/>
            </a:r>
            <a:br>
              <a:rPr lang="ko-KR" altLang="en-US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73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블랙박스에 대한 공격을 할 수 있는 대표적인 방법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가지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</a:t>
            </a:r>
            <a:r>
              <a:rPr lang="ko-KR" altLang="en-US" dirty="0" smtClean="0"/>
              <a:t>과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의 기법을 적용한 음성 인식 공격 논문의 데모 영상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 : </a:t>
            </a:r>
            <a:r>
              <a:rPr lang="en-US" altLang="ko-KR" dirty="0" err="1" smtClean="0"/>
              <a:t>commandersong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유제닉스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2</a:t>
            </a:r>
            <a:r>
              <a:rPr lang="en-US" altLang="ko-KR" baseline="0" dirty="0" smtClean="0"/>
              <a:t> : Devil’s whisper(</a:t>
            </a:r>
            <a:r>
              <a:rPr lang="ko-KR" altLang="en-US" baseline="0" dirty="0" err="1" smtClean="0"/>
              <a:t>유제닉스</a:t>
            </a:r>
            <a:r>
              <a:rPr lang="en-US" altLang="ko-KR" baseline="0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51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iFLYTEK</a:t>
            </a:r>
            <a:r>
              <a:rPr lang="ko-KR" altLang="en-US" dirty="0" smtClean="0"/>
              <a:t>이라는 블랙박스 모델이 기용한 화이트박스 모델 </a:t>
            </a:r>
            <a:r>
              <a:rPr lang="en-US" altLang="ko-KR" dirty="0" err="1" smtClean="0"/>
              <a:t>kaldi</a:t>
            </a:r>
            <a:r>
              <a:rPr lang="ko-KR" altLang="en-US" dirty="0" smtClean="0"/>
              <a:t>에 대해 샘플을 만든 공격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19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Transfer</a:t>
            </a:r>
            <a:r>
              <a:rPr lang="en-US" altLang="ko-KR" baseline="0" dirty="0" smtClean="0"/>
              <a:t> learning</a:t>
            </a:r>
            <a:r>
              <a:rPr lang="ko-KR" altLang="en-US" baseline="0" dirty="0" smtClean="0"/>
              <a:t>을 이용해 다양한 상업적 제품을 공격한 논문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아직 리뷰 단계이지만 </a:t>
            </a:r>
            <a:r>
              <a:rPr lang="ko-KR" altLang="en-US" baseline="0" dirty="0" err="1" smtClean="0"/>
              <a:t>어셉이</a:t>
            </a:r>
            <a:r>
              <a:rPr lang="ko-KR" altLang="en-US" baseline="0" dirty="0" smtClean="0"/>
              <a:t> 거의 확정된 상태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77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3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최신 연구는 대부분이 음성 인식 시스템을 공격하고 방어하는 것에 초점을 맞추고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physical 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보다도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 recognition system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연구가 더욱 활발한데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이유는 이미 해당 시스템을 사용하는 커머셜한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상업적인 제품들이 팔리고 있고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음성을 통해 핵심적인 기능을 수행하기 때문입니다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다시말해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 인식 시스템이 상당한 권한을 갖고 있다는 것이고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그렇기 때문에 음성 인식 시스템을 공격하는 것은 개개인의 재산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프라이버시 등을 침해하는 위협적인 공격이 될 수 있다는 것을 의미합니다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adversarial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과는 조금 다른데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 교통 표지판에 대한 연구는 훗날 자율 주행차에서 물체를 인식하고 분류하는 기능을 핵심적으로 사용하는 상황에선 위협적인 공격에 되겟지만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아직 실질적으로 이미지 분류 기능이 상업적인 제품에 핵심 기능으로 기용된 사례가 제가 알기로는 없습니다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물론 자율 주행차는 사람들의 관심을 많이 모으고 있는 유망한 분야이기 때문에 해당 연구가 가치가 낮은 것은 아니지만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당장 많이 팔리고 있는 구글 홈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아마존 에코 등에 대한 공격이 좀더 가치가 높다고 평가할 수 있는 부분이 있다고 생각합니다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91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63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3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음성인식 시스템을 공격하는 분야는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뿐만이 아닙니다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시스템이 권한을 많이 가지고 있고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음성만으로 핵심 기능을 수행할 수 있다는 점 때문에 공격을 위한 여러가지 기법이 제시되었습니다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아는 음성인식 시스템에 대한 공격을 크게 세가지 분류로 나누어보면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side-channel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이용한 공격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mangled voice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이용한 공격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adversari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이용한 공격입니다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제외한 두 분야의 대표적인 논문을 강점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한계점과 함께 간략하게 소개를 드리겠습니다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9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아이폰의 시리에 대한 돌핀 어택 데모 영상입니다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7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 channel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대표하는 논문 중 하나는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dolphin attack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논문의 공격 기법의 착안점은 바로 이상적으로는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해야 할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amplifier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사실은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non-linear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주파수의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Ultra-frequency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소리를 들려 주면 그것을 기기는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baseband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sound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인식하는 현상이 발생합니다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이것을 체계적으로 이용하면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명령어를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 frequency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재생해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사람은 듣지 못하고 기기만 인식하게 하는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dolphin attack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할 수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공격의 강점은 물론 공격을 당하는 피해자는 공격을 인식조차 할 수 없다는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공격의 한계점 또한 명확한데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ultra frequency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소리를 정확하게 재생해줄 상당히 높은 사양의 스피커를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일정 거리 안에서 재생해야 손실 없이 공격 음성을 전달할 수 있다는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대상의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linearity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의존하기 때문에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정보를 미리 알아야 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r>
              <a:rPr lang="ko-KR" altLang="en-US" smtClean="0"/>
              <a:t/>
            </a:r>
            <a:br>
              <a:rPr lang="ko-KR" altLang="en-US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6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hidden voice command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논문의 데모 영상입니다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57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두번째 분야인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mangled voice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대표하는 논문은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hidden voice command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cocaine noodle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논문의 후속 논문인데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하고자 하는 바는 비슷합니다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의미를 담고 있는 음성 명령어를 변조해 기기는 의미를 인식하지만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사람은 정확한 의미를 알 수 없는 음성을 만드는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공격의 강점은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 샘플을 만드는것이 비교적 쉽다는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side channel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사용한 공격 기법은 공격 대상이 갖는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 channel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취약점을 발견하는 것이 매우 어렵고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adversarial example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최소한의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정교하게 계산하기 위해서 모델의 정보를 정확하게 파악하고 있어야 하는데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mangled voice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극단적으로 말해서 사람이 알아듣지 못하도록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 noise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계속 더하는 단순작업으로도 공격 샘플을 생성할 수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cocaine noodle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그런 방식으로 공격을 한 경우입니다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한계점 또한 명확한데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공격을 받는 피해자가 명령어의 정확한 의미는 알 수 없지만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음성을 듣는것으로 인해 뭔지 모를 위협을 느낄 수 있다는 것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공격을 눈치채기 쉽다는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명령어면 몰라도 복잡한 명령어의 경우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정확한 번호로 전화를 걸라는 명령어를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mangling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경우에는 결국에는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구체적인 정보를 필요로 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smtClean="0">
              <a:effectLst/>
            </a:endParaRPr>
          </a:p>
          <a:p>
            <a:r>
              <a:rPr lang="ko-KR" altLang="en-US" smtClean="0"/>
              <a:t/>
            </a:r>
            <a:br>
              <a:rPr lang="ko-KR" altLang="en-US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논문에 대한 소개를 하겠습니다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Targeted attacks on speech-to-text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논문의 목적은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화이트 박스 모델인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DeepSpeech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대상으로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생성 기법을 써서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공격을 성공시키는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저자가 논문의 강점으로 강조하고 있는 것은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어떠한 형태의 음성 샘플로부터 시작해도 어떠한 문구로도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퍼센트 인식 시킬 수 있는 강력한 공격 기법이라는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5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84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pic>
        <p:nvPicPr>
          <p:cNvPr id="8" name="그림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48"/>
            <a:ext cx="12192000" cy="2520000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914400" y="1430848"/>
            <a:ext cx="10363200" cy="2387600"/>
          </a:xfrm>
          <a:effectLst>
            <a:reflection endPos="0" dist="25400" dir="5400000" sy="-100000" algn="bl" rotWithShape="0"/>
          </a:effectLst>
        </p:spPr>
        <p:txBody>
          <a:bodyPr anchor="ctr">
            <a:normAutofit/>
          </a:bodyPr>
          <a:lstStyle>
            <a:lvl1pPr algn="ctr">
              <a:defRPr>
                <a:solidFill>
                  <a:srgbClr val="1D99D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4000" b="0" smtClean="0">
                <a:solidFill>
                  <a:srgbClr val="1D99D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마스터 제목 스타일 편집</a:t>
            </a:r>
            <a:endParaRPr lang="ko-KR" altLang="en-US" sz="4000" b="0" dirty="0">
              <a:solidFill>
                <a:srgbClr val="1D99D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38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34959"/>
            <a:ext cx="10515600" cy="4752000"/>
          </a:xfrm>
        </p:spPr>
        <p:txBody>
          <a:bodyPr vert="eaVert"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9" name="그림 8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00999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22786"/>
            <a:ext cx="2628900" cy="56520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22786"/>
            <a:ext cx="7734300" cy="5652000"/>
          </a:xfrm>
        </p:spPr>
        <p:txBody>
          <a:bodyPr vert="eaVert"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3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0137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21" y="19919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60879"/>
            <a:ext cx="10515600" cy="4752000"/>
          </a:xfr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u"/>
              <a:defRPr sz="3000">
                <a:latin typeface="Corbel" panose="020B0503020204020204" pitchFamily="34" charset="0"/>
              </a:defRPr>
            </a:lvl1pPr>
            <a:lvl2pPr marL="800100" indent="-342900">
              <a:buFont typeface="나눔고딕" panose="020D0604000000000000" pitchFamily="50" charset="-127"/>
              <a:buChar char="–"/>
              <a:defRPr sz="2400">
                <a:latin typeface="Corbel" panose="020B0503020204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2000">
                <a:latin typeface="Corbel" panose="020B0503020204020204" pitchFamily="34" charset="0"/>
              </a:defRPr>
            </a:lvl3pPr>
            <a:lvl4pPr marL="1657350" indent="-285750">
              <a:buFont typeface="Wingdings" panose="05000000000000000000" pitchFamily="2" charset="2"/>
              <a:buChar char="ü"/>
              <a:defRPr sz="1800">
                <a:latin typeface="Corbel" panose="020B0503020204020204" pitchFamily="34" charset="0"/>
              </a:defRPr>
            </a:lvl4pPr>
            <a:lvl5pPr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pic>
        <p:nvPicPr>
          <p:cNvPr id="7" name="그림 6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3CB0E4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pic>
        <p:nvPicPr>
          <p:cNvPr id="4" name="그림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48"/>
            <a:ext cx="12192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1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5941"/>
            <a:ext cx="5181600" cy="4680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u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5941"/>
            <a:ext cx="5181600" cy="4680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u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5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7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523599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254317"/>
            <a:ext cx="5157787" cy="864000"/>
          </a:xfrm>
        </p:spPr>
        <p:txBody>
          <a:bodyPr anchor="b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112085"/>
            <a:ext cx="5157787" cy="3852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dirty="0" smtClean="0"/>
              <a:t>텍스트 스타일을 마스터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254317"/>
            <a:ext cx="5183188" cy="864000"/>
          </a:xfrm>
        </p:spPr>
        <p:txBody>
          <a:bodyPr anchor="b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2" y="2112085"/>
            <a:ext cx="5183188" cy="3852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dirty="0" smtClean="0"/>
              <a:t>텍스트 스타일을 편집마스터 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6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그림 11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605104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1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2350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pic>
        <p:nvPicPr>
          <p:cNvPr id="11" name="그림 10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165587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pic>
        <p:nvPicPr>
          <p:cNvPr id="11" name="그림 10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136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23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3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나눔고딕 ExtraBold" panose="020D0904000000000000" pitchFamily="50" charset="-127"/>
          <a:ea typeface="나눔고딕 ExtraBold" panose="020D0904000000000000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나눔고딕" panose="020D0604000000000000" pitchFamily="50" charset="-127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160">
          <p15:clr>
            <a:srgbClr val="F26B43"/>
          </p15:clr>
        </p15:guide>
        <p15:guide id="0" orient="horz" pos="2160">
          <p15:clr>
            <a:srgbClr val="F26B43"/>
          </p15:clr>
        </p15:guide>
        <p15:guide id="2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notesSlide" Target="../notesSlides/notesSlide2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2.xml"/><Relationship Id="rId5" Type="http://schemas.microsoft.com/office/2007/relationships/media" Target="../media/media9.wav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18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5.mp4"/><Relationship Id="rId7" Type="http://schemas.openxmlformats.org/officeDocument/2006/relationships/image" Target="../media/image19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777240" y="1430848"/>
            <a:ext cx="1069848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Audio Adversarial Examples: Targeted Attacks on Speech-to-Text</a:t>
            </a:r>
            <a:endParaRPr lang="en-US" dirty="0"/>
          </a:p>
        </p:txBody>
      </p:sp>
      <p:sp>
        <p:nvSpPr>
          <p:cNvPr id="4" name="부제목 1"/>
          <p:cNvSpPr>
            <a:spLocks noGrp="1"/>
          </p:cNvSpPr>
          <p:nvPr>
            <p:ph type="subTitle" idx="1"/>
          </p:nvPr>
        </p:nvSpPr>
        <p:spPr>
          <a:xfrm>
            <a:off x="1524000" y="4287842"/>
            <a:ext cx="9144000" cy="1655762"/>
          </a:xfrm>
        </p:spPr>
        <p:txBody>
          <a:bodyPr/>
          <a:lstStyle/>
          <a:p>
            <a:r>
              <a:rPr lang="en-US" altLang="ko-KR" b="0" dirty="0" smtClean="0"/>
              <a:t>Nicholas </a:t>
            </a:r>
            <a:r>
              <a:rPr lang="en-US" altLang="ko-KR" b="0" dirty="0" err="1" smtClean="0"/>
              <a:t>Carlini</a:t>
            </a:r>
            <a:r>
              <a:rPr lang="en-US" altLang="ko-KR" b="0" dirty="0" smtClean="0"/>
              <a:t>, David Wagner</a:t>
            </a:r>
          </a:p>
          <a:p>
            <a:r>
              <a:rPr lang="en-US" altLang="ko-KR" b="0" dirty="0" smtClean="0"/>
              <a:t>University of California, Berkeley</a:t>
            </a:r>
          </a:p>
          <a:p>
            <a:r>
              <a:rPr lang="en-US" altLang="ko-KR" b="0" dirty="0" smtClean="0"/>
              <a:t>SYSSEC </a:t>
            </a:r>
            <a:r>
              <a:rPr lang="en-US" altLang="ko-KR" b="0" dirty="0" err="1" smtClean="0"/>
              <a:t>ChoManGi</a:t>
            </a:r>
            <a:endParaRPr lang="en-US" altLang="ko-KR" b="0" dirty="0" smtClean="0"/>
          </a:p>
        </p:txBody>
      </p:sp>
    </p:spTree>
    <p:extLst>
      <p:ext uri="{BB962C8B-B14F-4D97-AF65-F5344CB8AC3E}">
        <p14:creationId xmlns:p14="http://schemas.microsoft.com/office/powerpoint/2010/main" val="34795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What is DeepSpeech?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Deepspeech is an one of the most famous open source Speech-To-Text engine.</a:t>
            </a:r>
            <a:endParaRPr lang="en-US" altLang="ko-KR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End-to-end structure with RNN</a:t>
            </a:r>
            <a:endParaRPr lang="en-US" altLang="ko-KR" sz="28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38" y="2725834"/>
            <a:ext cx="5669923" cy="26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Speech Recognition System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 flipH="1">
            <a:off x="5686424" y="3762375"/>
            <a:ext cx="361950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7" y="1168214"/>
            <a:ext cx="11092707" cy="518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Attack Model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 flipH="1">
            <a:off x="5686424" y="3762375"/>
            <a:ext cx="361950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98" y="1095585"/>
            <a:ext cx="7399402" cy="5333579"/>
          </a:xfrm>
        </p:spPr>
      </p:pic>
    </p:spTree>
    <p:extLst>
      <p:ext uri="{BB962C8B-B14F-4D97-AF65-F5344CB8AC3E}">
        <p14:creationId xmlns:p14="http://schemas.microsoft.com/office/powerpoint/2010/main" val="3930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Metric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z="2800" smtClean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ko-K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altLang="ko-KR" sz="2800" dirty="0" smtClean="0"/>
                  <a:t> </a:t>
                </a:r>
                <a:r>
                  <a:rPr lang="en-US" altLang="ko-KR" sz="2800" smtClean="0"/>
                  <a:t>norm to quantify distortion in Decibels (dB)</a:t>
                </a:r>
              </a:p>
              <a:p>
                <a:pPr marL="0" indent="0">
                  <a:buNone/>
                </a:pPr>
                <a:r>
                  <a:rPr lang="en-US" altLang="ko-KR" sz="2400"/>
                  <a:t>	</a:t>
                </a:r>
                <a:r>
                  <a:rPr lang="en-US" altLang="ko-KR" sz="2400" smtClean="0"/>
                  <a:t>-Decibel : a logarithmic scale that measures the relative loudness of an 	audio sample</a:t>
                </a:r>
                <a:endParaRPr lang="en-US" altLang="ko-KR" sz="2400" dirty="0" smtClean="0"/>
              </a:p>
              <a:p>
                <a:pPr marL="0" indent="0">
                  <a:buNone/>
                </a:pPr>
                <a:endParaRPr lang="en-US" altLang="ko-KR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𝑑𝐵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lim>
                          </m:limLow>
                        </m:fName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func>
                      <m:r>
                        <a:rPr lang="en-US" altLang="ko-K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𝑑𝐵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𝑑𝐵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dirty="0" smtClean="0"/>
              </a:p>
            </p:txBody>
          </p:sp>
        </mc:Choice>
        <mc:Fallback xmlns="">
          <p:sp>
            <p:nvSpPr>
              <p:cNvPr id="7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  <a:blipFill>
                <a:blip r:embed="rId3"/>
                <a:stretch>
                  <a:fillRect l="-1043" t="-2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2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Algorithm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z="2800" dirty="0" smtClean="0"/>
                  <a:t>Solve this optimization problem</a:t>
                </a:r>
              </a:p>
              <a:p>
                <a:pPr marL="514350" indent="-514350">
                  <a:buFont typeface="+mj-lt"/>
                  <a:buAutoNum type="arabicParenR"/>
                </a:pPr>
                <a:endParaRPr lang="en-US" altLang="ko-K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𝑚𝑖𝑛𝑖𝑚𝑖𝑧𝑒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ko-K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ko-KR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ko-KR" altLang="en-US" sz="2800" dirty="0" smtClean="0"/>
                  <a:t> </a:t>
                </a:r>
                <a:r>
                  <a:rPr lang="en-US" altLang="ko-KR" sz="2800" dirty="0" smtClean="0"/>
                  <a:t>: perturbation,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800" i="1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ko-KR" sz="2800" dirty="0" smtClean="0"/>
                  <a:t>: regularization coefficient, x : input, </a:t>
                </a:r>
              </a:p>
              <a:p>
                <a:pPr marL="0" indent="0">
                  <a:buNone/>
                </a:pPr>
                <a:r>
                  <a:rPr lang="en-US" altLang="ko-KR" sz="2800" dirty="0" smtClean="0"/>
                  <a:t>t : target class,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ko-K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  <m:sub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sz="2800" dirty="0" smtClean="0"/>
                  <a:t>: 2D p-norm(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ko-KR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ko-KR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ko-K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ko-KR" altLang="en-US" sz="28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en-US" altLang="ko-KR" sz="28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altLang="ko-KR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ko-KR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ko-KR" sz="28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ko-KR" sz="28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ko-KR" sz="2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  <m:r>
                              <a:rPr lang="en-US" altLang="ko-KR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e>
                    </m:nary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800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altLang="ko-KR" sz="2800" dirty="0" smtClean="0"/>
                  <a:t> l : loss function, </a:t>
                </a:r>
                <a14:m>
                  <m:oMath xmlns:m="http://schemas.openxmlformats.org/officeDocument/2006/math">
                    <m:r>
                      <a:rPr lang="ko-KR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ko-KR" sz="2800" dirty="0" smtClean="0"/>
                  <a:t>: hyper parameter</a:t>
                </a:r>
                <a:endParaRPr lang="ko-KR" altLang="en-US" sz="28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85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Connetionist Temporal Classifcation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z="2800" dirty="0" smtClean="0"/>
                  <a:t>Ex) 3 frame of inputs. Each frame has probability a 40%, b 40%, </a:t>
                </a:r>
                <a14:m>
                  <m:oMath xmlns:m="http://schemas.openxmlformats.org/officeDocument/2006/math"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sz="2800" dirty="0" smtClean="0"/>
                  <a:t> 20%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altLang="ko-KR" dirty="0" smtClean="0"/>
              </a:p>
              <a:p>
                <a:pPr marL="0" indent="0">
                  <a:buNone/>
                </a:pPr>
                <a:r>
                  <a:rPr lang="en-US" altLang="ko-KR" sz="2800" dirty="0" smtClean="0"/>
                  <a:t>Possible output phrase: </a:t>
                </a:r>
              </a:p>
              <a:p>
                <a:pPr marL="0" indent="0">
                  <a:buNone/>
                </a:pPr>
                <a:r>
                  <a:rPr lang="en-US" altLang="ko-KR" sz="2800" b="0" dirty="0"/>
                  <a:t>	</a:t>
                </a:r>
                <a14:m>
                  <m:oMath xmlns:m="http://schemas.openxmlformats.org/officeDocument/2006/math"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𝑎𝑎𝑏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𝑎𝑏𝑎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𝑎𝑏𝑏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…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𝜖𝜖𝜖</m:t>
                    </m:r>
                  </m:oMath>
                </a14:m>
                <a:r>
                  <a:rPr lang="en-US" altLang="ko-KR" sz="2800" dirty="0" smtClean="0"/>
                  <a:t> (27 cases) -&gt; 	</a:t>
                </a:r>
                <a14:m>
                  <m:oMath xmlns:m="http://schemas.openxmlformats.org/officeDocument/2006/math"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𝑎𝑏𝑎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𝑏𝑏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𝑏𝑎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𝑏𝑎𝑏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𝑁𝑢𝑙𝑙</m:t>
                    </m:r>
                  </m:oMath>
                </a14:m>
                <a:r>
                  <a:rPr lang="en-US" altLang="ko-KR" sz="2800" dirty="0" smtClean="0"/>
                  <a:t>(9 cases)</a:t>
                </a:r>
              </a:p>
              <a:p>
                <a:pPr marL="0" indent="0">
                  <a:buNone/>
                </a:pPr>
                <a:endParaRPr lang="en-US" altLang="ko-KR" sz="2800" dirty="0" smtClean="0"/>
              </a:p>
              <a:p>
                <a:pPr marL="0" indent="0">
                  <a:buNone/>
                </a:pPr>
                <a:r>
                  <a:rPr lang="en-US" altLang="ko-KR" sz="2800" dirty="0" smtClean="0"/>
                  <a:t>Possibility for phrase </a:t>
                </a:r>
                <a14:m>
                  <m:oMath xmlns:m="http://schemas.openxmlformats.org/officeDocument/2006/math">
                    <m:r>
                      <a:rPr lang="en-US" altLang="ko-K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ko-KR" sz="2800" dirty="0" smtClean="0"/>
                  <a:t> : </a:t>
                </a:r>
                <a14:m>
                  <m:oMath xmlns:m="http://schemas.openxmlformats.org/officeDocument/2006/math"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ko-KR" altLang="en-US" sz="2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𝑎𝑎𝑎</m:t>
                    </m:r>
                  </m:oMath>
                </a14:m>
                <a:endParaRPr lang="en-US" altLang="ko-KR" sz="2800" dirty="0" smtClean="0"/>
              </a:p>
              <a:p>
                <a:pPr marL="0" indent="0">
                  <a:buNone/>
                </a:pPr>
                <a:r>
                  <a:rPr lang="en-US" altLang="ko-KR" sz="18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125</m:t>
                        </m:r>
                      </m:den>
                    </m:f>
                  </m:oMath>
                </a14:m>
                <a:endParaRPr lang="en-US" altLang="ko-KR" sz="2000" dirty="0"/>
              </a:p>
              <a:p>
                <a:pPr marL="0" indent="0">
                  <a:buNone/>
                </a:pPr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  <a:blipFill>
                <a:blip r:embed="rId3"/>
                <a:stretch>
                  <a:fillRect l="-1217" t="-2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3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Connetionist Temporal Classifcation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mtClean="0"/>
                  <a:t>Calculate the probability of a phrase after performing following stpes</a:t>
                </a:r>
              </a:p>
              <a:p>
                <a:pPr marL="0" indent="0">
                  <a:buNone/>
                </a:pPr>
                <a:r>
                  <a:rPr lang="en-US" altLang="ko-KR" smtClean="0"/>
                  <a:t>	1) Remove all sequentially duplicated tokens.</a:t>
                </a:r>
              </a:p>
              <a:p>
                <a:pPr marL="0" indent="0">
                  <a:buNone/>
                </a:pPr>
                <a:r>
                  <a:rPr lang="en-US" altLang="ko-KR"/>
                  <a:t>	</a:t>
                </a:r>
                <a:r>
                  <a:rPr lang="en-US" altLang="ko-KR" smtClean="0"/>
                  <a:t>2) Remove all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smtClean="0"/>
                  <a:t> tokens.</a:t>
                </a:r>
              </a:p>
              <a:p>
                <a:pPr marL="0" indent="0">
                  <a:buNone/>
                </a:pPr>
                <a:endParaRPr lang="en-US" altLang="ko-KR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mtClean="0"/>
                  <a:t>Final CTC loss value equation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𝐶𝑇𝐶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  <m:sub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  <a:blipFill>
                <a:blip r:embed="rId3"/>
                <a:stretch>
                  <a:fillRect l="-1217" t="-2567" r="-9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47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Evaluation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reduced the mean distortion between original wave sample and adversarial wave sample to about -30dB</a:t>
            </a:r>
            <a:endParaRPr lang="en-US" altLang="ko-KR" sz="2800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" b="42464"/>
          <a:stretch/>
        </p:blipFill>
        <p:spPr>
          <a:xfrm>
            <a:off x="77838" y="2535268"/>
            <a:ext cx="12036323" cy="2941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30757"/>
            <a:ext cx="13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smtClean="0"/>
              <a:t>Original</a:t>
            </a:r>
            <a:endParaRPr lang="ko-KR" altLang="en-US" i="1"/>
          </a:p>
        </p:txBody>
      </p:sp>
      <p:cxnSp>
        <p:nvCxnSpPr>
          <p:cNvPr id="7" name="직선 화살표 연결선 6"/>
          <p:cNvCxnSpPr/>
          <p:nvPr/>
        </p:nvCxnSpPr>
        <p:spPr>
          <a:xfrm flipV="1">
            <a:off x="1313234" y="4854102"/>
            <a:ext cx="486383" cy="486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08598" y="2535268"/>
            <a:ext cx="13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smtClean="0"/>
              <a:t>Adversairal</a:t>
            </a:r>
            <a:endParaRPr lang="ko-KR" altLang="en-US" i="1"/>
          </a:p>
        </p:txBody>
      </p:sp>
      <p:cxnSp>
        <p:nvCxnSpPr>
          <p:cNvPr id="10" name="직선 화살표 연결선 9"/>
          <p:cNvCxnSpPr>
            <a:stCxn id="8" idx="2"/>
          </p:cNvCxnSpPr>
          <p:nvPr/>
        </p:nvCxnSpPr>
        <p:spPr>
          <a:xfrm>
            <a:off x="2178996" y="2904600"/>
            <a:ext cx="1177047" cy="60541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4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Evaluation </a:t>
            </a:r>
            <a:r>
              <a:rPr lang="en-US" altLang="ko-KR" dirty="0" smtClean="0"/>
              <a:t>– (1</a:t>
            </a:r>
            <a:r>
              <a:rPr lang="en-US" altLang="ko-KR" smtClean="0"/>
              <a:t>) Information Density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Input waveform is converted into 50 frames per second of audio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It means that theoretical maximum density of audio is 50 characters per second.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can generate adversarial example at this maximum rate -&gt; short audio clips and transcribe to a longer phrase</a:t>
            </a:r>
            <a:endParaRPr lang="en-US" altLang="ko-KR" sz="2800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extra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0483" y="4135371"/>
            <a:ext cx="609600" cy="609600"/>
          </a:xfrm>
          <a:prstGeom prst="rect">
            <a:avLst/>
          </a:prstGeom>
        </p:spPr>
      </p:pic>
      <p:pic>
        <p:nvPicPr>
          <p:cNvPr id="6" name="extra2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0483" y="506643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1311" y="4240116"/>
            <a:ext cx="486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/>
              <a:t>the boy looked out at the </a:t>
            </a:r>
            <a:r>
              <a:rPr lang="en-US" altLang="ko-KR" sz="2000" b="1" smtClean="0"/>
              <a:t>horizon(original)</a:t>
            </a:r>
            <a:endParaRPr lang="ko-KR" altLang="en-US" sz="2000" b="1"/>
          </a:p>
        </p:txBody>
      </p:sp>
      <p:sp>
        <p:nvSpPr>
          <p:cNvPr id="8" name="TextBox 7"/>
          <p:cNvSpPr txBox="1"/>
          <p:nvPr/>
        </p:nvSpPr>
        <p:spPr>
          <a:xfrm>
            <a:off x="446487" y="5172233"/>
            <a:ext cx="940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/>
              <a:t>later we simply let life </a:t>
            </a:r>
            <a:r>
              <a:rPr lang="en-US" altLang="ko-KR" sz="2000" b="1" smtClean="0"/>
              <a:t>proceed </a:t>
            </a:r>
            <a:r>
              <a:rPr lang="en-US" altLang="ko-KR" sz="2000" b="1"/>
              <a:t>in its own direction toward its own </a:t>
            </a:r>
            <a:r>
              <a:rPr lang="en-US" altLang="ko-KR" sz="2000" b="1" smtClean="0"/>
              <a:t>fate(adversarial)</a:t>
            </a:r>
            <a:endParaRPr lang="ko-KR" altLang="en-US" sz="2000" b="1"/>
          </a:p>
        </p:txBody>
      </p:sp>
    </p:spTree>
    <p:extLst>
      <p:ext uri="{BB962C8B-B14F-4D97-AF65-F5344CB8AC3E}">
        <p14:creationId xmlns:p14="http://schemas.microsoft.com/office/powerpoint/2010/main" val="21705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/>
              <a:t>Evaluation – (2) From Non-Speech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can </a:t>
            </a:r>
            <a:r>
              <a:rPr lang="en-US" altLang="ko-KR" sz="2800"/>
              <a:t>generate </a:t>
            </a:r>
            <a:r>
              <a:rPr lang="en-US" altLang="ko-KR" sz="2800" smtClean="0"/>
              <a:t>adversarial </a:t>
            </a:r>
            <a:r>
              <a:rPr lang="en-US" altLang="ko-KR" sz="2800"/>
              <a:t>samples that are interpreted </a:t>
            </a:r>
            <a:r>
              <a:rPr lang="en-US" altLang="ko-KR" sz="2800" smtClean="0"/>
              <a:t>as </a:t>
            </a:r>
            <a:r>
              <a:rPr lang="en-US" altLang="ko-KR" sz="2800"/>
              <a:t>any phrase from </a:t>
            </a:r>
            <a:r>
              <a:rPr lang="en-US" altLang="ko-KR" sz="2800" smtClean="0"/>
              <a:t>non-speech audio samples.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They evaluate the effectiveness of this attack by taking five second clips from classical music.</a:t>
            </a:r>
            <a:endParaRPr lang="en-US" altLang="ko-KR" sz="2800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1311" y="3751602"/>
            <a:ext cx="3345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Bach's Cello Suite </a:t>
            </a:r>
            <a:r>
              <a:rPr lang="en-US" altLang="ko-KR" sz="2000" b="1" dirty="0" smtClean="0"/>
              <a:t>1(original)</a:t>
            </a:r>
            <a:endParaRPr lang="ko-KR" alt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61269" y="4683719"/>
            <a:ext cx="528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/>
              <a:t>speech can be embedded in music</a:t>
            </a:r>
            <a:r>
              <a:rPr lang="en-US" altLang="ko-KR" sz="2000" b="1" smtClean="0"/>
              <a:t>(adversarial)</a:t>
            </a:r>
            <a:endParaRPr lang="ko-KR" altLang="en-US" sz="2000" b="1"/>
          </a:p>
        </p:txBody>
      </p:sp>
      <p:pic>
        <p:nvPicPr>
          <p:cNvPr id="4" name="ba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5839" y="3646857"/>
            <a:ext cx="609600" cy="609600"/>
          </a:xfrm>
          <a:prstGeom prst="rect">
            <a:avLst/>
          </a:prstGeom>
        </p:spPr>
      </p:pic>
      <p:pic>
        <p:nvPicPr>
          <p:cNvPr id="9" name="bach-ad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5839" y="447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9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Voice Adversarial Example?</a:t>
            </a:r>
            <a:endParaRPr lang="ko-KR" altLang="en-US" dirty="0"/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3406423772"/>
              </p:ext>
            </p:extLst>
          </p:nvPr>
        </p:nvGraphicFramePr>
        <p:xfrm>
          <a:off x="2398549" y="1508760"/>
          <a:ext cx="7349744" cy="4236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2728" y="1764792"/>
            <a:ext cx="272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9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Evaluation – (3) Targeting Silence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Authors claim that their algorithm can hide speech by adding adversarial noise</a:t>
            </a:r>
          </a:p>
          <a:p>
            <a:pPr marL="0" indent="0">
              <a:buNone/>
            </a:pPr>
            <a:r>
              <a:rPr lang="en-US" altLang="ko-KR" sz="2400" dirty="0"/>
              <a:t>	</a:t>
            </a:r>
            <a:r>
              <a:rPr lang="en-US" altLang="ko-KR" sz="2400" dirty="0" smtClean="0"/>
              <a:t>- It causes </a:t>
            </a:r>
            <a:r>
              <a:rPr lang="en-US" altLang="ko-KR" sz="2400" dirty="0" err="1" smtClean="0"/>
              <a:t>DeepSpeech</a:t>
            </a:r>
            <a:r>
              <a:rPr lang="en-US" altLang="ko-KR" sz="2400" dirty="0" smtClean="0"/>
              <a:t> to transcribe nothing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Authors find that targeting silence is easier than targeting a specific phrase(with less distortion)</a:t>
            </a:r>
            <a:endParaRPr lang="en-US" altLang="ko-KR" sz="2800" dirty="0"/>
          </a:p>
          <a:p>
            <a:pPr marL="0" indent="0">
              <a:buNone/>
            </a:pPr>
            <a:endParaRPr lang="en-US" altLang="ko-KR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It partially explains why it is easier to construct adversarial examples when starting with longer audio waveforms than short ones.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238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Evaluation – Extra</a:t>
            </a:r>
            <a:endParaRPr lang="ko-KR" altLang="en-US" dirty="0"/>
          </a:p>
        </p:txBody>
      </p:sp>
      <p:pic>
        <p:nvPicPr>
          <p:cNvPr id="5" name="adversarial_hel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0621" y="220410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4129" y="2308846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Hello(adversarial)</a:t>
            </a:r>
            <a:endParaRPr lang="ko-KR" altLang="en-US" sz="2000" b="1" dirty="0"/>
          </a:p>
        </p:txBody>
      </p:sp>
      <p:pic>
        <p:nvPicPr>
          <p:cNvPr id="7" name="samp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0621" y="1227191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0688" y="1331936"/>
            <a:ext cx="297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And you know it(original)</a:t>
            </a:r>
            <a:endParaRPr lang="ko-KR" altLang="en-US" sz="2000" b="1" dirty="0"/>
          </a:p>
        </p:txBody>
      </p:sp>
      <p:pic>
        <p:nvPicPr>
          <p:cNvPr id="9" name="adversarial_helloworl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0621" y="318101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8052" y="3285756"/>
            <a:ext cx="2872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Hello world(adversarial)</a:t>
            </a:r>
            <a:endParaRPr lang="ko-KR" altLang="en-US" sz="2000" b="1" dirty="0"/>
          </a:p>
        </p:txBody>
      </p:sp>
      <p:pic>
        <p:nvPicPr>
          <p:cNvPr id="11" name="adversarial_sysse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0621" y="4157921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63504" y="4262666"/>
            <a:ext cx="3709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System security lab(adversarial)</a:t>
            </a:r>
            <a:endParaRPr lang="ko-KR" altLang="en-US" sz="2000" b="1" dirty="0"/>
          </a:p>
        </p:txBody>
      </p:sp>
      <p:pic>
        <p:nvPicPr>
          <p:cNvPr id="13" name="adversarial_weath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0621" y="513483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92221" y="5239576"/>
            <a:ext cx="4652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Hi how is the weather today(adversarial)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62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FGSM vs Iterative Optimization</a:t>
            </a:r>
            <a:endParaRPr lang="ko-KR" altLang="en-US" dirty="0"/>
          </a:p>
        </p:txBody>
      </p:sp>
      <p:sp>
        <p:nvSpPr>
          <p:cNvPr id="6" name="텍스트 개체 틀 4"/>
          <p:cNvSpPr txBox="1">
            <a:spLocks/>
          </p:cNvSpPr>
          <p:nvPr/>
        </p:nvSpPr>
        <p:spPr>
          <a:xfrm>
            <a:off x="839789" y="1254317"/>
            <a:ext cx="5157787" cy="86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나눔고딕" panose="020D0604000000000000" pitchFamily="50" charset="-127"/>
              <a:buChar char="–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/>
              <a:t>Fast Gradient Sign Method</a:t>
            </a:r>
            <a:endParaRPr lang="ko-KR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5"/>
              <p:cNvSpPr txBox="1">
                <a:spLocks/>
              </p:cNvSpPr>
              <p:nvPr/>
            </p:nvSpPr>
            <p:spPr>
              <a:xfrm>
                <a:off x="839789" y="2112085"/>
                <a:ext cx="5157787" cy="38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l"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나눔고딕" panose="020D0604000000000000" pitchFamily="50" charset="-127"/>
                  <a:buChar char="–"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sz="1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>
                    <a:ea typeface="Cambria Math" panose="02040503050406030204" pitchFamily="18" charset="0"/>
                  </a:rPr>
                  <a:t>Calculate gradient of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dirty="0" smtClean="0"/>
                  <a:t>, use the sign of it to add adversarial perturbation.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It calculates simply gradient of loss function.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Time cost is relatively low.</a:t>
                </a: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7" name="내용 개체 틀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9" y="2112085"/>
                <a:ext cx="5157787" cy="3852000"/>
              </a:xfrm>
              <a:prstGeom prst="rect">
                <a:avLst/>
              </a:prstGeom>
              <a:blipFill>
                <a:blip r:embed="rId3"/>
                <a:stretch>
                  <a:fillRect l="-1533" t="-20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텍스트 개체 틀 6"/>
          <p:cNvSpPr txBox="1">
            <a:spLocks/>
          </p:cNvSpPr>
          <p:nvPr/>
        </p:nvSpPr>
        <p:spPr>
          <a:xfrm>
            <a:off x="6172202" y="1254317"/>
            <a:ext cx="5183188" cy="86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나눔고딕" panose="020D0604000000000000" pitchFamily="50" charset="-127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/>
              <a:t>Iterative Optimization</a:t>
            </a:r>
            <a:endParaRPr lang="ko-KR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내용 개체 틀 7"/>
              <p:cNvSpPr txBox="1">
                <a:spLocks/>
              </p:cNvSpPr>
              <p:nvPr/>
            </p:nvSpPr>
            <p:spPr>
              <a:xfrm>
                <a:off x="6172202" y="2112085"/>
                <a:ext cx="5183188" cy="38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l"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나눔고딕" panose="020D0604000000000000" pitchFamily="50" charset="-127"/>
                  <a:buChar char="–"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sz="1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Solve this optimization problem using optimizer.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𝑚𝑖𝑛𝑖𝑚𝑖𝑧𝑒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ko-KR" altLang="en-US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ko-K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ko-KR" alt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ko-KR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sz="20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ko-KR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ko-KR" sz="2000" dirty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It solves complex optimization problem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Time cost is relatively high.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" name="내용 개체 틀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2" y="2112085"/>
                <a:ext cx="5183188" cy="3852000"/>
              </a:xfrm>
              <a:prstGeom prst="rect">
                <a:avLst/>
              </a:prstGeom>
              <a:blipFill>
                <a:blip r:embed="rId4"/>
                <a:stretch>
                  <a:fillRect l="-1526" t="-20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FGSM vs Iterative Optimization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71" y="1260879"/>
            <a:ext cx="6556500" cy="495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FGSM vs Iterative Optimization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71" y="1260879"/>
            <a:ext cx="6556500" cy="4951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5452" y="3023261"/>
            <a:ext cx="3601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i="1" dirty="0" smtClean="0"/>
              <a:t>Non-linearity!</a:t>
            </a:r>
            <a:endParaRPr lang="ko-KR" alt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26870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Open Questions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/>
              <a:t>How to defend this attack?</a:t>
            </a:r>
            <a:endParaRPr lang="en-US" altLang="ko-KR" dirty="0"/>
          </a:p>
          <a:p>
            <a:endParaRPr lang="en-US" altLang="ko-KR"/>
          </a:p>
          <a:p>
            <a:r>
              <a:rPr lang="en-US" altLang="ko-KR" smtClean="0"/>
              <a:t>How to apply this attack on Black-box?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smtClean="0"/>
              <a:t>Can this attack be played over-the-air?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43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How to Attack Black-box?</a:t>
            </a:r>
            <a:endParaRPr lang="ko-KR" altLang="en-US" dirty="0"/>
          </a:p>
        </p:txBody>
      </p:sp>
      <p:sp>
        <p:nvSpPr>
          <p:cNvPr id="5" name="정육면체 4"/>
          <p:cNvSpPr/>
          <p:nvPr/>
        </p:nvSpPr>
        <p:spPr>
          <a:xfrm>
            <a:off x="1194563" y="1845275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White-box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2866769" y="237249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구름 6"/>
          <p:cNvSpPr/>
          <p:nvPr/>
        </p:nvSpPr>
        <p:spPr>
          <a:xfrm>
            <a:off x="4431958" y="1972961"/>
            <a:ext cx="1713470" cy="107915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Adversarial Example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326660" y="237249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정육면체 8"/>
          <p:cNvSpPr/>
          <p:nvPr/>
        </p:nvSpPr>
        <p:spPr>
          <a:xfrm>
            <a:off x="7891849" y="1775252"/>
            <a:ext cx="1490974" cy="1474573"/>
          </a:xfrm>
          <a:prstGeom prst="cub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Black-box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0" name="정육면체 9"/>
          <p:cNvSpPr/>
          <p:nvPr/>
        </p:nvSpPr>
        <p:spPr>
          <a:xfrm>
            <a:off x="815621" y="4530808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Black-box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" name="정육면체 10"/>
          <p:cNvSpPr/>
          <p:nvPr/>
        </p:nvSpPr>
        <p:spPr>
          <a:xfrm>
            <a:off x="3773007" y="4530808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Replica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2306595" y="567586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 rot="10800000">
            <a:off x="2347822" y="446490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603195" y="4128526"/>
            <a:ext cx="87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smtClean="0"/>
              <a:t>Query</a:t>
            </a:r>
            <a:endParaRPr lang="ko-KR" altLang="en-US" b="1" i="1"/>
          </a:p>
        </p:txBody>
      </p:sp>
      <p:sp>
        <p:nvSpPr>
          <p:cNvPr id="15" name="TextBox 14"/>
          <p:cNvSpPr txBox="1"/>
          <p:nvPr/>
        </p:nvSpPr>
        <p:spPr>
          <a:xfrm>
            <a:off x="2603195" y="5906530"/>
            <a:ext cx="87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smtClean="0"/>
              <a:t>Data</a:t>
            </a:r>
            <a:endParaRPr lang="ko-KR" altLang="en-US" b="1" i="1"/>
          </a:p>
        </p:txBody>
      </p:sp>
      <p:sp>
        <p:nvSpPr>
          <p:cNvPr id="16" name="오른쪽 화살표 15"/>
          <p:cNvSpPr/>
          <p:nvPr/>
        </p:nvSpPr>
        <p:spPr>
          <a:xfrm>
            <a:off x="5346437" y="5090983"/>
            <a:ext cx="980223" cy="2688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구름 16"/>
          <p:cNvSpPr/>
          <p:nvPr/>
        </p:nvSpPr>
        <p:spPr>
          <a:xfrm>
            <a:off x="6409116" y="4625941"/>
            <a:ext cx="1713470" cy="107915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Adversarial Example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8" name="오른쪽 화살표 17"/>
          <p:cNvSpPr/>
          <p:nvPr/>
        </p:nvSpPr>
        <p:spPr>
          <a:xfrm>
            <a:off x="8205042" y="5062154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250726" y="380994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smtClean="0"/>
              <a:t>2. Transfer Learning</a:t>
            </a:r>
            <a:endParaRPr lang="ko-KR" altLang="en-US" sz="2800" i="1"/>
          </a:p>
        </p:txBody>
      </p:sp>
      <p:sp>
        <p:nvSpPr>
          <p:cNvPr id="21" name="TextBox 20"/>
          <p:cNvSpPr txBox="1"/>
          <p:nvPr/>
        </p:nvSpPr>
        <p:spPr>
          <a:xfrm>
            <a:off x="3913050" y="1321658"/>
            <a:ext cx="3698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smtClean="0"/>
              <a:t>1. Use Similar White-box</a:t>
            </a:r>
            <a:endParaRPr lang="ko-KR" altLang="en-US" sz="2800" i="1"/>
          </a:p>
        </p:txBody>
      </p:sp>
      <p:sp>
        <p:nvSpPr>
          <p:cNvPr id="22" name="정육면체 21"/>
          <p:cNvSpPr/>
          <p:nvPr/>
        </p:nvSpPr>
        <p:spPr>
          <a:xfrm>
            <a:off x="9671455" y="4530808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Black-box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Black-box Audio Adversarial Example(1)</a:t>
            </a:r>
            <a:endParaRPr lang="ko-KR" altLang="en-US"/>
          </a:p>
        </p:txBody>
      </p:sp>
      <p:pic>
        <p:nvPicPr>
          <p:cNvPr id="4" name="Open the door - YouTube (360p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64" end="7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5776" y="1318139"/>
            <a:ext cx="2667000" cy="4752975"/>
          </a:xfrm>
        </p:spPr>
      </p:pic>
      <p:pic>
        <p:nvPicPr>
          <p:cNvPr id="5" name="Make credit card - YouTube (36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5887" end="5174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6918" y="1318139"/>
            <a:ext cx="2693774" cy="4753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7957" y="6137189"/>
            <a:ext cx="165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/>
              <a:t>iFLYTEK</a:t>
            </a:r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110151" y="6137189"/>
            <a:ext cx="165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/>
              <a:t>iFLYTEK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8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Black-box Audio Adversarial Example(2)</a:t>
            </a:r>
            <a:endParaRPr lang="ko-KR" altLang="en-US"/>
          </a:p>
        </p:txBody>
      </p:sp>
      <p:pic>
        <p:nvPicPr>
          <p:cNvPr id="3" name="Google Home 2 - YouTube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097" y="2505333"/>
            <a:ext cx="4372994" cy="2459809"/>
          </a:xfrm>
          <a:prstGeom prst="rect">
            <a:avLst/>
          </a:prstGeom>
        </p:spPr>
      </p:pic>
      <p:pic>
        <p:nvPicPr>
          <p:cNvPr id="4" name="Devil's Whisper for Apple Siri - YouTube (720p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3767" y="1219201"/>
            <a:ext cx="2712811" cy="4810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3573" y="504979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/>
              <a:t>Google Home</a:t>
            </a:r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77778" y="60300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/>
              <a:t>Apple Siri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6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777240" y="1430848"/>
            <a:ext cx="1069848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Q&amp;A?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Voice Adversarial Example?</a:t>
            </a:r>
            <a:endParaRPr lang="ko-KR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838200" y="1260879"/>
            <a:ext cx="10515600" cy="475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/>
              <a:t>With the commercialization of voice recognition devices, many functions can be performed via </a:t>
            </a:r>
            <a:r>
              <a:rPr lang="en-US" altLang="ko-KR" sz="2800" dirty="0" smtClean="0"/>
              <a:t>voice.</a:t>
            </a:r>
          </a:p>
          <a:p>
            <a:pPr marL="0" indent="0">
              <a:buNone/>
            </a:pPr>
            <a:r>
              <a:rPr lang="en-US" altLang="ko-KR" sz="2400" dirty="0" smtClean="0"/>
              <a:t>	- </a:t>
            </a:r>
            <a:r>
              <a:rPr lang="en-US" altLang="ko-KR" sz="2400" dirty="0"/>
              <a:t>Voice recognition has gained a lot of authority!</a:t>
            </a:r>
            <a:endParaRPr lang="en-US" altLang="ko-KR" sz="24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altLang="ko-K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/>
              <a:t>By attacking speech recognition, it can cause clearer damage to property and </a:t>
            </a:r>
            <a:r>
              <a:rPr lang="en-US" altLang="ko-KR" sz="2800" dirty="0" smtClean="0"/>
              <a:t>privacy.</a:t>
            </a:r>
          </a:p>
          <a:p>
            <a:pPr marL="0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1981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Appendix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450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Connetionist Temporal Classifcation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mtClean="0"/>
                  <a:t>Method of training a sequence-to-sequence neural network when the alignment between the input and output sequences is not known.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altLang="ko-KR" smtClean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mtClean="0"/>
                  <a:t>Trained model provide </a:t>
                </a:r>
                <a:r>
                  <a:rPr lang="en-US" altLang="ko-KR"/>
                  <a:t>probabilities for each </a:t>
                </a:r>
                <a:r>
                  <a:rPr lang="en-US" altLang="ko-KR" smtClean="0"/>
                  <a:t>outputs(the characters a-z, space, and the special token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smtClean="0"/>
                  <a:t>) from each frame of input.</a:t>
                </a:r>
                <a:endParaRPr lang="en-US" altLang="ko-KR"/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altLang="ko-KR" smtClean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mtClean="0"/>
                  <a:t>Calculate the probability of a phrase after performing following stpes</a:t>
                </a:r>
              </a:p>
              <a:p>
                <a:pPr marL="0" indent="0">
                  <a:buNone/>
                </a:pPr>
                <a:r>
                  <a:rPr lang="en-US" altLang="ko-KR" smtClean="0"/>
                  <a:t>	1) Remove all sequentially duplicated tokens.</a:t>
                </a:r>
              </a:p>
              <a:p>
                <a:pPr marL="0" indent="0">
                  <a:buNone/>
                </a:pPr>
                <a:r>
                  <a:rPr lang="en-US" altLang="ko-KR"/>
                  <a:t>	</a:t>
                </a:r>
                <a:r>
                  <a:rPr lang="en-US" altLang="ko-KR" smtClean="0"/>
                  <a:t>2) Remove all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ko-KR" smtClean="0"/>
                  <a:t> tokens.</a:t>
                </a:r>
              </a:p>
              <a:p>
                <a:pPr marL="0" indent="0">
                  <a:buNone/>
                </a:pPr>
                <a:endParaRPr lang="en-US" altLang="ko-KR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mtClean="0"/>
                  <a:t>Final CTC loss value equation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𝐶𝑇𝐶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  <m:sub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0879"/>
                <a:ext cx="10515600" cy="4752000"/>
              </a:xfrm>
              <a:blipFill>
                <a:blip r:embed="rId4"/>
                <a:stretch>
                  <a:fillRect l="-580" t="-24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8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Evaluation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reduced the mean distortion between original wave sample and adversarial wave sample to about -30dB</a:t>
            </a:r>
            <a:endParaRPr lang="en-US" altLang="ko-KR" sz="2800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26" y="2437991"/>
            <a:ext cx="7449590" cy="3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Voice Adversarial Example?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2728" y="1764792"/>
            <a:ext cx="272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154666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10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Attacks (1) Dolphin Attack Demo</a:t>
            </a:r>
            <a:endParaRPr lang="ko-KR" altLang="en-US" dirty="0"/>
          </a:p>
        </p:txBody>
      </p:sp>
      <p:pic>
        <p:nvPicPr>
          <p:cNvPr id="3" name="dolphin_att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761" y="1892247"/>
            <a:ext cx="6343319" cy="356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4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Attacks (1) Side-Channel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838200" y="1260879"/>
            <a:ext cx="10515600" cy="475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Dolphin Attack - Using the non-</a:t>
            </a:r>
            <a:r>
              <a:rPr lang="en-US" altLang="ko-KR" sz="2800" dirty="0" err="1" smtClean="0"/>
              <a:t>linearlity</a:t>
            </a:r>
            <a:r>
              <a:rPr lang="en-US" altLang="ko-KR" sz="2800" dirty="0" smtClean="0"/>
              <a:t> of amplifier</a:t>
            </a:r>
          </a:p>
          <a:p>
            <a:pPr marL="0" indent="0">
              <a:buNone/>
            </a:pPr>
            <a:r>
              <a:rPr lang="en-US" altLang="ko-KR" sz="2400" dirty="0" smtClean="0"/>
              <a:t>	- Playing ultrasonic frequency sound interpreted as	baseband frequency 	sound</a:t>
            </a:r>
          </a:p>
          <a:p>
            <a:pPr marL="0" indent="0">
              <a:buNone/>
            </a:pPr>
            <a:endParaRPr lang="en-US" altLang="ko-K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Strength: Victims can’t hear attack sound!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Limitation:</a:t>
            </a:r>
          </a:p>
          <a:p>
            <a:pPr marL="0" indent="0">
              <a:buNone/>
            </a:pPr>
            <a:r>
              <a:rPr lang="en-US" altLang="ko-KR" sz="2800" dirty="0"/>
              <a:t>	</a:t>
            </a:r>
            <a:r>
              <a:rPr lang="en-US" altLang="ko-KR" sz="2400" dirty="0" smtClean="0"/>
              <a:t>-Need </a:t>
            </a:r>
            <a:r>
              <a:rPr lang="en-US" altLang="ko-KR" sz="2400" dirty="0"/>
              <a:t>a high-performance device to </a:t>
            </a:r>
            <a:r>
              <a:rPr lang="en-US" altLang="ko-KR" sz="2400" dirty="0" smtClean="0"/>
              <a:t>play </a:t>
            </a:r>
            <a:r>
              <a:rPr lang="en-US" altLang="ko-KR" sz="2400" dirty="0"/>
              <a:t>the </a:t>
            </a:r>
            <a:r>
              <a:rPr lang="en-US" altLang="ko-KR" sz="2400" dirty="0" smtClean="0"/>
              <a:t>attack sound.</a:t>
            </a:r>
          </a:p>
          <a:p>
            <a:pPr marL="0" indent="0">
              <a:buNone/>
            </a:pPr>
            <a:r>
              <a:rPr lang="en-US" altLang="ko-KR" sz="2400" dirty="0" smtClean="0"/>
              <a:t>	-Need prior information about non-linearity </a:t>
            </a:r>
            <a:r>
              <a:rPr lang="en-US" altLang="ko-KR" sz="2400" dirty="0"/>
              <a:t>of the </a:t>
            </a:r>
            <a:r>
              <a:rPr lang="en-US" altLang="ko-KR" sz="2400" dirty="0" smtClean="0"/>
              <a:t>target device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1401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Attacks (2) Mangeld Voice Demo</a:t>
            </a:r>
            <a:endParaRPr lang="ko-KR" altLang="en-US" dirty="0"/>
          </a:p>
        </p:txBody>
      </p:sp>
      <p:pic>
        <p:nvPicPr>
          <p:cNvPr id="4" name="hidden_voice_comma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497" end="129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741" y="190303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Attacks (2) Mangeld Voice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838200" y="1260879"/>
            <a:ext cx="10515600" cy="475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Hidden Voice Command - Mangling the voice command so that victims can’t recognize accurate meaning of the sound.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Strength: Easier to make attack samples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Limitation:</a:t>
            </a:r>
            <a:endParaRPr lang="en-US" altLang="ko-KR" sz="2800" dirty="0"/>
          </a:p>
          <a:p>
            <a:pPr marL="0" indent="0">
              <a:buNone/>
            </a:pPr>
            <a:r>
              <a:rPr lang="en-US" altLang="ko-KR" sz="2800" dirty="0"/>
              <a:t>	</a:t>
            </a:r>
            <a:r>
              <a:rPr lang="en-US" altLang="ko-KR" sz="2000" dirty="0" smtClean="0"/>
              <a:t>-V</a:t>
            </a:r>
            <a:r>
              <a:rPr lang="en-US" altLang="ko-KR" sz="2400" dirty="0" smtClean="0"/>
              <a:t>ictims hear </a:t>
            </a:r>
            <a:r>
              <a:rPr lang="en-US" altLang="ko-KR" sz="2400" dirty="0"/>
              <a:t>the sound of the attack, </a:t>
            </a:r>
            <a:r>
              <a:rPr lang="en-US" altLang="ko-KR" sz="2400" dirty="0" smtClean="0"/>
              <a:t>then </a:t>
            </a:r>
            <a:r>
              <a:rPr lang="en-US" altLang="ko-KR" sz="2400" dirty="0"/>
              <a:t>feels </a:t>
            </a:r>
            <a:r>
              <a:rPr lang="en-US" altLang="ko-KR" sz="2400" dirty="0" smtClean="0"/>
              <a:t>dangerous.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	</a:t>
            </a:r>
            <a:r>
              <a:rPr lang="en-US" altLang="ko-KR" sz="2000" dirty="0" smtClean="0"/>
              <a:t>-</a:t>
            </a:r>
            <a:r>
              <a:rPr lang="en-US" altLang="ko-KR" sz="2400" dirty="0"/>
              <a:t>Creating a complex </a:t>
            </a:r>
            <a:r>
              <a:rPr lang="en-US" altLang="ko-KR" sz="2400" dirty="0" smtClean="0"/>
              <a:t>command attack requires </a:t>
            </a:r>
            <a:r>
              <a:rPr lang="en-US" altLang="ko-KR" sz="2400" dirty="0"/>
              <a:t>knowledge </a:t>
            </a:r>
            <a:r>
              <a:rPr lang="en-US" altLang="ko-KR" sz="2400" smtClean="0"/>
              <a:t>of the white </a:t>
            </a:r>
            <a:r>
              <a:rPr lang="en-US" altLang="ko-KR" sz="2400" dirty="0"/>
              <a:t>box.</a:t>
            </a:r>
            <a:endParaRPr lang="en-US" altLang="ko-KR" sz="2000" dirty="0"/>
          </a:p>
          <a:p>
            <a:pPr marL="0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781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Purpose &amp; Contribution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Propose an targeted white-box adversarial attack method on </a:t>
            </a:r>
            <a:r>
              <a:rPr lang="en-US" altLang="ko-KR" dirty="0" err="1" smtClean="0"/>
              <a:t>DeepSpeech</a:t>
            </a:r>
            <a:r>
              <a:rPr lang="en-US" altLang="ko-KR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Proposed attack works with 100 % success rate, regardless of the desired transcription or initial source audio sample</a:t>
            </a:r>
          </a:p>
        </p:txBody>
      </p:sp>
    </p:spTree>
    <p:extLst>
      <p:ext uri="{BB962C8B-B14F-4D97-AF65-F5344CB8AC3E}">
        <p14:creationId xmlns:p14="http://schemas.microsoft.com/office/powerpoint/2010/main" val="5671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슬라이드서식(syssec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-나눔고딕">
      <a:majorFont>
        <a:latin typeface="Corbel"/>
        <a:ea typeface="나눔고딕 ExtraBold"/>
        <a:cs typeface=""/>
      </a:majorFont>
      <a:minorFont>
        <a:latin typeface="Corbel"/>
        <a:ea typeface="나눔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Sec_narrowbar_corbel-nanum_16-9" id="{FD00804F-C812-4E06-ACF3-6C3329F48DA4}" vid="{0F794789-E0E7-4C4C-BFB3-2804617A6CA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SysSec_narrowbar_corbel-nanum_4-3</Template>
  <TotalTime>12924</TotalTime>
  <Words>2565</Words>
  <Application>Microsoft Office PowerPoint</Application>
  <PresentationFormat>와이드스크린</PresentationFormat>
  <Paragraphs>230</Paragraphs>
  <Slides>32</Slides>
  <Notes>31</Notes>
  <HiddenSlides>0</HiddenSlides>
  <MMClips>15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1" baseType="lpstr">
      <vt:lpstr>나눔고딕</vt:lpstr>
      <vt:lpstr>나눔고딕 ExtraBold</vt:lpstr>
      <vt:lpstr>맑은 고딕</vt:lpstr>
      <vt:lpstr>Arial</vt:lpstr>
      <vt:lpstr>Calibri</vt:lpstr>
      <vt:lpstr>Cambria Math</vt:lpstr>
      <vt:lpstr>Corbel</vt:lpstr>
      <vt:lpstr>Wingdings</vt:lpstr>
      <vt:lpstr>슬라이드서식(syssec)</vt:lpstr>
      <vt:lpstr>Audio Adversarial Examples: Targeted Attacks on Speech-to-Text</vt:lpstr>
      <vt:lpstr>Why Voice Adversarial Example?</vt:lpstr>
      <vt:lpstr>Why Voice Adversarial Example?</vt:lpstr>
      <vt:lpstr>Why Voice Adversarial Example?</vt:lpstr>
      <vt:lpstr>Attacks (1) Dolphin Attack Demo</vt:lpstr>
      <vt:lpstr>Attacks (1) Side-Channel</vt:lpstr>
      <vt:lpstr>Attacks (2) Mangeld Voice Demo</vt:lpstr>
      <vt:lpstr>Attacks (2) Mangeld Voice</vt:lpstr>
      <vt:lpstr>Purpose &amp; Contribution</vt:lpstr>
      <vt:lpstr>What is DeepSpeech?</vt:lpstr>
      <vt:lpstr>Speech Recognition System</vt:lpstr>
      <vt:lpstr>Attack Model</vt:lpstr>
      <vt:lpstr>Metric</vt:lpstr>
      <vt:lpstr>Algorithm</vt:lpstr>
      <vt:lpstr>Connetionist Temporal Classifcation</vt:lpstr>
      <vt:lpstr>Connetionist Temporal Classifcation</vt:lpstr>
      <vt:lpstr>Evaluation</vt:lpstr>
      <vt:lpstr>Evaluation – (1) Information Density</vt:lpstr>
      <vt:lpstr>Evaluation – (2) From Non-Speech</vt:lpstr>
      <vt:lpstr>Evaluation – (3) Targeting Silence</vt:lpstr>
      <vt:lpstr>Evaluation – Extra</vt:lpstr>
      <vt:lpstr>FGSM vs Iterative Optimization</vt:lpstr>
      <vt:lpstr>FGSM vs Iterative Optimization</vt:lpstr>
      <vt:lpstr>FGSM vs Iterative Optimization</vt:lpstr>
      <vt:lpstr>Open Questions</vt:lpstr>
      <vt:lpstr>How to Attack Black-box?</vt:lpstr>
      <vt:lpstr>Black-box Audio Adversarial Example(1)</vt:lpstr>
      <vt:lpstr>Black-box Audio Adversarial Example(2)</vt:lpstr>
      <vt:lpstr>Q&amp;A?</vt:lpstr>
      <vt:lpstr>Appendix</vt:lpstr>
      <vt:lpstr>Connetionist Temporal Classifcation</vt:lpstr>
      <vt:lpstr>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적대적 기계학습</dc:title>
  <dc:creator>Windows 사용자</dc:creator>
  <cp:lastModifiedBy>mgcho0608@gmail.com</cp:lastModifiedBy>
  <cp:revision>380</cp:revision>
  <dcterms:created xsi:type="dcterms:W3CDTF">2018-04-04T08:46:53Z</dcterms:created>
  <dcterms:modified xsi:type="dcterms:W3CDTF">2019-12-09T06:48:55Z</dcterms:modified>
</cp:coreProperties>
</file>