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59"/>
  </p:notesMasterIdLst>
  <p:sldIdLst>
    <p:sldId id="263" r:id="rId3"/>
    <p:sldId id="524" r:id="rId4"/>
    <p:sldId id="264" r:id="rId5"/>
    <p:sldId id="528" r:id="rId6"/>
    <p:sldId id="501" r:id="rId7"/>
    <p:sldId id="260" r:id="rId8"/>
    <p:sldId id="261" r:id="rId9"/>
    <p:sldId id="502" r:id="rId10"/>
    <p:sldId id="525" r:id="rId11"/>
    <p:sldId id="526" r:id="rId12"/>
    <p:sldId id="270" r:id="rId13"/>
    <p:sldId id="257" r:id="rId14"/>
    <p:sldId id="258" r:id="rId15"/>
    <p:sldId id="259" r:id="rId16"/>
    <p:sldId id="271" r:id="rId17"/>
    <p:sldId id="529" r:id="rId18"/>
    <p:sldId id="530" r:id="rId19"/>
    <p:sldId id="262" r:id="rId20"/>
    <p:sldId id="272" r:id="rId21"/>
    <p:sldId id="531" r:id="rId22"/>
    <p:sldId id="532" r:id="rId23"/>
    <p:sldId id="265" r:id="rId24"/>
    <p:sldId id="266" r:id="rId25"/>
    <p:sldId id="273" r:id="rId26"/>
    <p:sldId id="269" r:id="rId27"/>
    <p:sldId id="274" r:id="rId28"/>
    <p:sldId id="475" r:id="rId29"/>
    <p:sldId id="488" r:id="rId30"/>
    <p:sldId id="477" r:id="rId31"/>
    <p:sldId id="478" r:id="rId32"/>
    <p:sldId id="479" r:id="rId33"/>
    <p:sldId id="480" r:id="rId34"/>
    <p:sldId id="481" r:id="rId35"/>
    <p:sldId id="482" r:id="rId36"/>
    <p:sldId id="483" r:id="rId37"/>
    <p:sldId id="484" r:id="rId38"/>
    <p:sldId id="485" r:id="rId39"/>
    <p:sldId id="486" r:id="rId40"/>
    <p:sldId id="487" r:id="rId41"/>
    <p:sldId id="453" r:id="rId42"/>
    <p:sldId id="533" r:id="rId43"/>
    <p:sldId id="288" r:id="rId44"/>
    <p:sldId id="347" r:id="rId45"/>
    <p:sldId id="474" r:id="rId46"/>
    <p:sldId id="464" r:id="rId47"/>
    <p:sldId id="465" r:id="rId48"/>
    <p:sldId id="466" r:id="rId49"/>
    <p:sldId id="467" r:id="rId50"/>
    <p:sldId id="534" r:id="rId51"/>
    <p:sldId id="275" r:id="rId52"/>
    <p:sldId id="279" r:id="rId53"/>
    <p:sldId id="469" r:id="rId54"/>
    <p:sldId id="473" r:id="rId55"/>
    <p:sldId id="446" r:id="rId56"/>
    <p:sldId id="454" r:id="rId57"/>
    <p:sldId id="498" r:id="rId58"/>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6FF"/>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90" autoAdjust="0"/>
    <p:restoredTop sz="78133"/>
  </p:normalViewPr>
  <p:slideViewPr>
    <p:cSldViewPr snapToGrid="0">
      <p:cViewPr varScale="1">
        <p:scale>
          <a:sx n="111" d="100"/>
          <a:sy n="111" d="100"/>
        </p:scale>
        <p:origin x="2016" y="2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F:\&#45436;&#47928;&#50857;dm&#54028;&#51068;\NL\20161223_vf_to_kpn_500x_1025_M2_n5x_m-tmsi.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F:\&#45436;&#47928;&#50857;dm&#54028;&#51068;\BE\mobistar\20160106_base_to_mobistar_m2_s6_m-tmsi.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F:\&#45436;&#47928;&#50857;dm&#54028;&#51068;\BE\mobistar\20160106_base_to_mobistar_m2_s6_m-tmsi.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F:\&#45436;&#47928;&#50857;dm&#54028;&#51068;\BE\mobistar\20160106_base_to_mobistar_m2_s6_m-tmsi.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F:\&#45436;&#47928;&#50857;dm&#54028;&#51068;\BE\mobistar\20160106_base_to_mobistar_m2_s6_m-tmsi.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F:\&#45436;&#47928;&#50857;dm&#54028;&#51068;\BE\mobistar\20160106_base_to_mobistar_m2_s6_m-tmsi.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F:\&#45436;&#47928;&#50857;dm&#54028;&#51068;\BE\mobistar\20160106_base_to_mobistar_m2_s6_m-tmsi.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F:\&#45436;&#47928;&#50857;dm&#54028;&#51068;\BE\mobistar\20160106_base_to_mobistar_m2_s6_m-tmsi.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F:\&#45436;&#47928;&#50857;dm&#54028;&#51068;\2017.5&#54620;&#44397;\location_tracking_test_CSFB_skt_s-tmsi.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syssec\Dropbox\Syssec\Location%20leak\&#45936;&#51060;&#53552;\prob.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F:\&#45436;&#47928;&#50857;dm&#54028;&#51068;\NL\20161223_vf_to_kpn_500x_1025_M2_n5x_m-tmsi.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45436;&#47928;&#50857;dm&#54028;&#51068;\NL\20161223_vf_to_kpn_500x_1025_M2_n5x_m-tmsi.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45436;&#47928;&#50857;dm&#54028;&#51068;\NL\20161223_vf_to_kpn_500x_1025_M2_n5x_m-tmsi.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45436;&#47928;&#50857;dm&#54028;&#51068;\NL\20161223_vf_to_kpn_500x_1025_M2_n5x_m-tmsi.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F:\&#45436;&#47928;&#50857;dm&#54028;&#51068;\NL\20161223_vf_to_kpn_500x_1025_M2_n5x_m-tmsi.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F:\&#45436;&#47928;&#50857;dm&#54028;&#51068;\NL\20161223_vf_to_kpn_500x_1025_M2_n5x_m-tmsi.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F:\&#45436;&#47928;&#50857;dm&#54028;&#51068;\NL\20161223_vf_to_kpn_500x_1025_M2_n5x_m-tmsi.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F:\&#45436;&#47928;&#50857;dm&#54028;&#51068;\BE\mobistar\20160106_base_to_mobistar_m2_s6_m-tmsi.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rgbClr val="FF0000"/>
              </a:solidFill>
              <a:round/>
            </a:ln>
            <a:effectLst/>
          </c:spPr>
          <c:marker>
            <c:symbol val="circle"/>
            <c:size val="5"/>
            <c:spPr>
              <a:solidFill>
                <a:srgbClr val="FF0000"/>
              </a:solidFill>
              <a:ln w="22225">
                <a:solidFill>
                  <a:srgbClr val="FF0000"/>
                </a:solidFill>
              </a:ln>
              <a:effectLst/>
            </c:spPr>
          </c:marker>
          <c:yVal>
            <c:numRef>
              <c:f>Sheet1!$A$2:$A$31</c:f>
              <c:numCache>
                <c:formatCode>General</c:formatCode>
                <c:ptCount val="30"/>
                <c:pt idx="0">
                  <c:v>246</c:v>
                </c:pt>
                <c:pt idx="1">
                  <c:v>246</c:v>
                </c:pt>
                <c:pt idx="2">
                  <c:v>246</c:v>
                </c:pt>
                <c:pt idx="3">
                  <c:v>246</c:v>
                </c:pt>
                <c:pt idx="4">
                  <c:v>246</c:v>
                </c:pt>
                <c:pt idx="5">
                  <c:v>246</c:v>
                </c:pt>
                <c:pt idx="6">
                  <c:v>246</c:v>
                </c:pt>
                <c:pt idx="7">
                  <c:v>246</c:v>
                </c:pt>
                <c:pt idx="8">
                  <c:v>246</c:v>
                </c:pt>
                <c:pt idx="9">
                  <c:v>246</c:v>
                </c:pt>
                <c:pt idx="10">
                  <c:v>246</c:v>
                </c:pt>
                <c:pt idx="11">
                  <c:v>246</c:v>
                </c:pt>
                <c:pt idx="12">
                  <c:v>246</c:v>
                </c:pt>
                <c:pt idx="13">
                  <c:v>246</c:v>
                </c:pt>
                <c:pt idx="14">
                  <c:v>246</c:v>
                </c:pt>
                <c:pt idx="15">
                  <c:v>246</c:v>
                </c:pt>
                <c:pt idx="16">
                  <c:v>246</c:v>
                </c:pt>
                <c:pt idx="17">
                  <c:v>246</c:v>
                </c:pt>
                <c:pt idx="18">
                  <c:v>246</c:v>
                </c:pt>
                <c:pt idx="19">
                  <c:v>246</c:v>
                </c:pt>
                <c:pt idx="20">
                  <c:v>246</c:v>
                </c:pt>
                <c:pt idx="21">
                  <c:v>246</c:v>
                </c:pt>
                <c:pt idx="22">
                  <c:v>246</c:v>
                </c:pt>
                <c:pt idx="23">
                  <c:v>246</c:v>
                </c:pt>
                <c:pt idx="24">
                  <c:v>246</c:v>
                </c:pt>
                <c:pt idx="25">
                  <c:v>246</c:v>
                </c:pt>
                <c:pt idx="26">
                  <c:v>246</c:v>
                </c:pt>
                <c:pt idx="27">
                  <c:v>246</c:v>
                </c:pt>
                <c:pt idx="28">
                  <c:v>246</c:v>
                </c:pt>
                <c:pt idx="29">
                  <c:v>246</c:v>
                </c:pt>
              </c:numCache>
            </c:numRef>
          </c:yVal>
          <c:smooth val="0"/>
          <c:extLst>
            <c:ext xmlns:c16="http://schemas.microsoft.com/office/drawing/2014/chart" uri="{C3380CC4-5D6E-409C-BE32-E72D297353CC}">
              <c16:uniqueId val="{00000000-358B-499C-89B5-EBE7E509BC0A}"/>
            </c:ext>
          </c:extLst>
        </c:ser>
        <c:dLbls>
          <c:showLegendKey val="0"/>
          <c:showVal val="0"/>
          <c:showCatName val="0"/>
          <c:showSerName val="0"/>
          <c:showPercent val="0"/>
          <c:showBubbleSize val="0"/>
        </c:dLbls>
        <c:axId val="1995463224"/>
        <c:axId val="-2005092392"/>
      </c:scatterChart>
      <c:valAx>
        <c:axId val="1995463224"/>
        <c:scaling>
          <c:orientation val="minMax"/>
          <c:max val="30"/>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800"/>
                  <a:t># of call</a:t>
                </a:r>
                <a:endParaRPr lang="ko-KR" sz="1800"/>
              </a:p>
            </c:rich>
          </c:tx>
          <c:layout>
            <c:manualLayout>
              <c:xMode val="edge"/>
              <c:yMode val="edge"/>
              <c:x val="0.84168394575677996"/>
              <c:y val="0.88127296587926496"/>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2005092392"/>
        <c:crosses val="autoZero"/>
        <c:crossBetween val="midCat"/>
      </c:valAx>
      <c:valAx>
        <c:axId val="-2005092392"/>
        <c:scaling>
          <c:orientation val="minMax"/>
          <c:max val="255"/>
          <c:min val="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800" dirty="0"/>
                  <a:t>Hexadecimal value</a:t>
                </a:r>
                <a:endParaRPr lang="ko-KR" sz="1800" dirty="0"/>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1995463224"/>
        <c:crosses val="autoZero"/>
        <c:crossBetween val="midCat"/>
        <c:majorUnit val="64"/>
      </c:valAx>
      <c:spPr>
        <a:noFill/>
        <a:ln>
          <a:solidFill>
            <a:schemeClr val="tx1"/>
          </a:solidFill>
        </a:ln>
        <a:effectLst/>
      </c:spPr>
    </c:plotArea>
    <c:plotVisOnly val="1"/>
    <c:dispBlanksAs val="gap"/>
    <c:showDLblsOverMax val="0"/>
  </c:chart>
  <c:spPr>
    <a:noFill/>
    <a:ln>
      <a:noFill/>
    </a:ln>
    <a:effectLst/>
  </c:spPr>
  <c:txPr>
    <a:bodyPr/>
    <a:lstStyle/>
    <a:p>
      <a:pPr>
        <a:defRPr sz="1200" b="1">
          <a:solidFill>
            <a:schemeClr val="tx1"/>
          </a:solidFill>
          <a:latin typeface="Times New Roman" panose="02020603050405020304" pitchFamily="18" charset="0"/>
          <a:cs typeface="Times New Roman" panose="02020603050405020304" pitchFamily="18" charset="0"/>
        </a:defRPr>
      </a:pPr>
      <a:endParaRPr lang="ko-K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983595800525"/>
          <c:y val="4.7726685427558098E-2"/>
          <c:w val="0.73746084864391903"/>
          <c:h val="0.70868214203566104"/>
        </c:manualLayout>
      </c:layout>
      <c:scatterChart>
        <c:scatterStyle val="lineMarker"/>
        <c:varyColors val="0"/>
        <c:ser>
          <c:idx val="0"/>
          <c:order val="0"/>
          <c:spPr>
            <a:ln w="12700" cap="flat" cmpd="sng" algn="ctr">
              <a:solidFill>
                <a:srgbClr val="FF0000"/>
              </a:solidFill>
              <a:prstDash val="solid"/>
              <a:miter lim="800000"/>
            </a:ln>
            <a:effectLst/>
          </c:spPr>
          <c:marker>
            <c:symbol val="circle"/>
            <c:size val="5"/>
            <c:spPr>
              <a:solidFill>
                <a:srgbClr val="FF0000"/>
              </a:solidFill>
              <a:ln w="22225" cap="flat" cmpd="sng" algn="ctr">
                <a:solidFill>
                  <a:srgbClr val="FF0000"/>
                </a:solidFill>
                <a:prstDash val="solid"/>
                <a:miter lim="800000"/>
              </a:ln>
              <a:effectLst/>
            </c:spPr>
          </c:marker>
          <c:yVal>
            <c:numRef>
              <c:f>Sheet1!$B$2:$B$31</c:f>
              <c:numCache>
                <c:formatCode>General</c:formatCode>
                <c:ptCount val="30"/>
                <c:pt idx="0">
                  <c:v>50</c:v>
                </c:pt>
                <c:pt idx="1">
                  <c:v>50</c:v>
                </c:pt>
                <c:pt idx="2">
                  <c:v>51</c:v>
                </c:pt>
                <c:pt idx="3">
                  <c:v>52</c:v>
                </c:pt>
                <c:pt idx="4">
                  <c:v>52</c:v>
                </c:pt>
                <c:pt idx="5">
                  <c:v>52</c:v>
                </c:pt>
                <c:pt idx="6">
                  <c:v>52</c:v>
                </c:pt>
                <c:pt idx="7">
                  <c:v>52</c:v>
                </c:pt>
                <c:pt idx="8">
                  <c:v>53</c:v>
                </c:pt>
                <c:pt idx="9">
                  <c:v>53</c:v>
                </c:pt>
                <c:pt idx="10">
                  <c:v>53</c:v>
                </c:pt>
                <c:pt idx="11">
                  <c:v>53</c:v>
                </c:pt>
                <c:pt idx="12">
                  <c:v>53</c:v>
                </c:pt>
                <c:pt idx="13">
                  <c:v>53</c:v>
                </c:pt>
                <c:pt idx="14">
                  <c:v>54</c:v>
                </c:pt>
                <c:pt idx="15">
                  <c:v>54</c:v>
                </c:pt>
                <c:pt idx="16">
                  <c:v>54</c:v>
                </c:pt>
                <c:pt idx="17">
                  <c:v>54</c:v>
                </c:pt>
                <c:pt idx="18">
                  <c:v>55</c:v>
                </c:pt>
                <c:pt idx="19">
                  <c:v>55</c:v>
                </c:pt>
                <c:pt idx="20">
                  <c:v>55</c:v>
                </c:pt>
                <c:pt idx="21">
                  <c:v>55</c:v>
                </c:pt>
                <c:pt idx="22">
                  <c:v>55</c:v>
                </c:pt>
                <c:pt idx="23">
                  <c:v>56</c:v>
                </c:pt>
                <c:pt idx="24">
                  <c:v>56</c:v>
                </c:pt>
                <c:pt idx="25">
                  <c:v>56</c:v>
                </c:pt>
                <c:pt idx="26">
                  <c:v>56</c:v>
                </c:pt>
                <c:pt idx="27">
                  <c:v>56</c:v>
                </c:pt>
                <c:pt idx="28">
                  <c:v>57</c:v>
                </c:pt>
                <c:pt idx="29">
                  <c:v>57</c:v>
                </c:pt>
              </c:numCache>
            </c:numRef>
          </c:yVal>
          <c:smooth val="0"/>
          <c:extLst>
            <c:ext xmlns:c16="http://schemas.microsoft.com/office/drawing/2014/chart" uri="{C3380CC4-5D6E-409C-BE32-E72D297353CC}">
              <c16:uniqueId val="{00000000-590E-40CE-8AE2-F5959453C13D}"/>
            </c:ext>
          </c:extLst>
        </c:ser>
        <c:dLbls>
          <c:showLegendKey val="0"/>
          <c:showVal val="0"/>
          <c:showCatName val="0"/>
          <c:showSerName val="0"/>
          <c:showPercent val="0"/>
          <c:showBubbleSize val="0"/>
        </c:dLbls>
        <c:axId val="-2034130536"/>
        <c:axId val="2006821192"/>
      </c:scatterChart>
      <c:valAx>
        <c:axId val="-2034130536"/>
        <c:scaling>
          <c:orientation val="minMax"/>
          <c:max val="30"/>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800" b="1">
                    <a:solidFill>
                      <a:schemeClr val="tx1"/>
                    </a:solidFill>
                  </a:rPr>
                  <a:t># of call</a:t>
                </a:r>
                <a:endParaRPr lang="ko-KR" sz="1800" b="1">
                  <a:solidFill>
                    <a:schemeClr val="tx1"/>
                  </a:solidFill>
                </a:endParaRPr>
              </a:p>
            </c:rich>
          </c:tx>
          <c:layout>
            <c:manualLayout>
              <c:xMode val="edge"/>
              <c:yMode val="edge"/>
              <c:x val="0.77504177602799695"/>
              <c:y val="0.8904106477051040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2006821192"/>
        <c:crosses val="autoZero"/>
        <c:crossBetween val="midCat"/>
      </c:valAx>
      <c:valAx>
        <c:axId val="2006821192"/>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ltLang="ko-KR" sz="1800" b="1" i="0" baseline="0" dirty="0">
                    <a:effectLst/>
                  </a:rPr>
                  <a:t>Hexadecimal value</a:t>
                </a:r>
                <a:endParaRPr lang="ko-KR" altLang="ko-KR" dirty="0">
                  <a:effectLst/>
                </a:endParaRPr>
              </a:p>
            </c:rich>
          </c:tx>
          <c:layout>
            <c:manualLayout>
              <c:xMode val="edge"/>
              <c:yMode val="edge"/>
              <c:x val="3.3333333333333298E-2"/>
              <c:y val="4.2228333868141801E-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2034130536"/>
        <c:crosses val="autoZero"/>
        <c:crossBetween val="midCat"/>
        <c:majorUnit val="2"/>
      </c:valAx>
      <c:spPr>
        <a:noFill/>
        <a:ln>
          <a:solidFill>
            <a:schemeClr val="tx1"/>
          </a:solidFill>
        </a:ln>
        <a:effectLst/>
      </c:spPr>
    </c:plotArea>
    <c:plotVisOnly val="1"/>
    <c:dispBlanksAs val="gap"/>
    <c:showDLblsOverMax val="0"/>
  </c:chart>
  <c:spPr>
    <a:noFill/>
    <a:ln>
      <a:noFill/>
    </a:ln>
    <a:effectLst/>
  </c:spPr>
  <c:txPr>
    <a:bodyPr/>
    <a:lstStyle/>
    <a:p>
      <a:pPr>
        <a:defRPr sz="1100">
          <a:solidFill>
            <a:schemeClr val="tx1"/>
          </a:solidFill>
          <a:latin typeface="Times New Roman" panose="02020603050405020304" pitchFamily="18" charset="0"/>
          <a:cs typeface="Times New Roman" panose="02020603050405020304" pitchFamily="18" charset="0"/>
        </a:defRPr>
      </a:pPr>
      <a:endParaRPr lang="ko-K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09470691163599"/>
          <c:y val="5.1272172555697403E-2"/>
          <c:w val="0.72634973753280896"/>
          <c:h val="0.689518589470697"/>
        </c:manualLayout>
      </c:layout>
      <c:scatterChart>
        <c:scatterStyle val="lineMarker"/>
        <c:varyColors val="0"/>
        <c:ser>
          <c:idx val="0"/>
          <c:order val="0"/>
          <c:spPr>
            <a:ln w="19050" cap="rnd">
              <a:solidFill>
                <a:srgbClr val="FF0000"/>
              </a:solidFill>
              <a:round/>
            </a:ln>
            <a:effectLst/>
          </c:spPr>
          <c:marker>
            <c:symbol val="circle"/>
            <c:size val="5"/>
            <c:spPr>
              <a:solidFill>
                <a:srgbClr val="FF0000"/>
              </a:solidFill>
              <a:ln w="22225">
                <a:solidFill>
                  <a:srgbClr val="FF0000"/>
                </a:solidFill>
              </a:ln>
              <a:effectLst/>
            </c:spPr>
          </c:marker>
          <c:yVal>
            <c:numRef>
              <c:f>Sheet1!$C$2:$C$31</c:f>
              <c:numCache>
                <c:formatCode>General</c:formatCode>
                <c:ptCount val="30"/>
                <c:pt idx="0">
                  <c:v>239</c:v>
                </c:pt>
                <c:pt idx="1">
                  <c:v>239</c:v>
                </c:pt>
                <c:pt idx="2">
                  <c:v>239</c:v>
                </c:pt>
                <c:pt idx="3">
                  <c:v>239</c:v>
                </c:pt>
                <c:pt idx="4">
                  <c:v>239</c:v>
                </c:pt>
                <c:pt idx="5">
                  <c:v>239</c:v>
                </c:pt>
                <c:pt idx="6">
                  <c:v>239</c:v>
                </c:pt>
                <c:pt idx="7">
                  <c:v>239</c:v>
                </c:pt>
                <c:pt idx="8">
                  <c:v>239</c:v>
                </c:pt>
                <c:pt idx="9">
                  <c:v>239</c:v>
                </c:pt>
                <c:pt idx="10">
                  <c:v>239</c:v>
                </c:pt>
                <c:pt idx="11">
                  <c:v>239</c:v>
                </c:pt>
                <c:pt idx="12">
                  <c:v>239</c:v>
                </c:pt>
                <c:pt idx="13">
                  <c:v>239</c:v>
                </c:pt>
                <c:pt idx="14">
                  <c:v>239</c:v>
                </c:pt>
                <c:pt idx="15">
                  <c:v>239</c:v>
                </c:pt>
                <c:pt idx="16">
                  <c:v>239</c:v>
                </c:pt>
                <c:pt idx="17">
                  <c:v>239</c:v>
                </c:pt>
                <c:pt idx="18">
                  <c:v>239</c:v>
                </c:pt>
                <c:pt idx="19">
                  <c:v>239</c:v>
                </c:pt>
                <c:pt idx="20">
                  <c:v>239</c:v>
                </c:pt>
                <c:pt idx="21">
                  <c:v>239</c:v>
                </c:pt>
                <c:pt idx="22">
                  <c:v>239</c:v>
                </c:pt>
                <c:pt idx="23">
                  <c:v>239</c:v>
                </c:pt>
                <c:pt idx="24">
                  <c:v>239</c:v>
                </c:pt>
                <c:pt idx="25">
                  <c:v>239</c:v>
                </c:pt>
                <c:pt idx="26">
                  <c:v>239</c:v>
                </c:pt>
                <c:pt idx="27">
                  <c:v>239</c:v>
                </c:pt>
                <c:pt idx="28">
                  <c:v>239</c:v>
                </c:pt>
                <c:pt idx="29">
                  <c:v>239</c:v>
                </c:pt>
              </c:numCache>
            </c:numRef>
          </c:yVal>
          <c:smooth val="0"/>
          <c:extLst>
            <c:ext xmlns:c16="http://schemas.microsoft.com/office/drawing/2014/chart" uri="{C3380CC4-5D6E-409C-BE32-E72D297353CC}">
              <c16:uniqueId val="{00000000-4B37-453A-BED3-DE92348FD57C}"/>
            </c:ext>
          </c:extLst>
        </c:ser>
        <c:dLbls>
          <c:showLegendKey val="0"/>
          <c:showVal val="0"/>
          <c:showCatName val="0"/>
          <c:showSerName val="0"/>
          <c:showPercent val="0"/>
          <c:showBubbleSize val="0"/>
        </c:dLbls>
        <c:axId val="2006602216"/>
        <c:axId val="-2033299448"/>
      </c:scatterChart>
      <c:valAx>
        <c:axId val="2006602216"/>
        <c:scaling>
          <c:orientation val="minMax"/>
          <c:max val="30"/>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800" b="1" dirty="0">
                    <a:solidFill>
                      <a:schemeClr val="tx1"/>
                    </a:solidFill>
                  </a:rPr>
                  <a:t># of call</a:t>
                </a:r>
                <a:endParaRPr lang="ko-KR" sz="1800" b="1" dirty="0">
                  <a:solidFill>
                    <a:schemeClr val="tx1"/>
                  </a:solidFill>
                </a:endParaRPr>
              </a:p>
            </c:rich>
          </c:tx>
          <c:layout>
            <c:manualLayout>
              <c:xMode val="edge"/>
              <c:yMode val="edge"/>
              <c:x val="0.77781955380577406"/>
              <c:y val="0.85349518810148695"/>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2033299448"/>
        <c:crosses val="autoZero"/>
        <c:crossBetween val="midCat"/>
      </c:valAx>
      <c:valAx>
        <c:axId val="-2033299448"/>
        <c:scaling>
          <c:orientation val="minMax"/>
          <c:max val="255"/>
          <c:min val="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ltLang="ko-KR" sz="1800" b="1" i="0" baseline="0" dirty="0">
                    <a:effectLst/>
                  </a:rPr>
                  <a:t>Hexadecimal value</a:t>
                </a:r>
                <a:endParaRPr lang="ko-KR" altLang="ko-KR" dirty="0">
                  <a:effectLst/>
                </a:endParaRP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2006602216"/>
        <c:crosses val="autoZero"/>
        <c:crossBetween val="midCat"/>
        <c:majorUnit val="64"/>
      </c:valAx>
      <c:spPr>
        <a:noFill/>
        <a:ln>
          <a:solidFill>
            <a:schemeClr val="tx1"/>
          </a:solidFill>
        </a:ln>
        <a:effectLst/>
      </c:spPr>
    </c:plotArea>
    <c:plotVisOnly val="1"/>
    <c:dispBlanksAs val="gap"/>
    <c:showDLblsOverMax val="0"/>
  </c:chart>
  <c:spPr>
    <a:noFill/>
    <a:ln>
      <a:noFill/>
    </a:ln>
    <a:effectLst/>
  </c:spPr>
  <c:txPr>
    <a:bodyPr/>
    <a:lstStyle/>
    <a:p>
      <a:pPr>
        <a:defRPr sz="1100">
          <a:solidFill>
            <a:schemeClr val="tx1"/>
          </a:solidFill>
          <a:latin typeface="Times New Roman" panose="02020603050405020304" pitchFamily="18" charset="0"/>
          <a:cs typeface="Times New Roman" panose="02020603050405020304" pitchFamily="18" charset="0"/>
        </a:defRPr>
      </a:pPr>
      <a:endParaRPr lang="ko-K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92346278262499"/>
          <c:y val="5.3196631671041099E-2"/>
          <c:w val="0.756148362476043"/>
          <c:h val="0.69351596675415605"/>
        </c:manualLayout>
      </c:layout>
      <c:scatterChart>
        <c:scatterStyle val="lineMarker"/>
        <c:varyColors val="0"/>
        <c:ser>
          <c:idx val="0"/>
          <c:order val="0"/>
          <c:spPr>
            <a:ln w="19050" cap="rnd">
              <a:solidFill>
                <a:srgbClr val="FF0000"/>
              </a:solidFill>
              <a:round/>
            </a:ln>
            <a:effectLst/>
          </c:spPr>
          <c:marker>
            <c:symbol val="circle"/>
            <c:size val="5"/>
            <c:spPr>
              <a:solidFill>
                <a:srgbClr val="FF0000"/>
              </a:solidFill>
              <a:ln w="22225">
                <a:solidFill>
                  <a:srgbClr val="FF0000"/>
                </a:solidFill>
              </a:ln>
              <a:effectLst/>
            </c:spPr>
          </c:marker>
          <c:yVal>
            <c:numRef>
              <c:f>Sheet1!$D$2:$D$31</c:f>
              <c:numCache>
                <c:formatCode>General</c:formatCode>
                <c:ptCount val="30"/>
                <c:pt idx="0">
                  <c:v>26</c:v>
                </c:pt>
                <c:pt idx="1">
                  <c:v>26</c:v>
                </c:pt>
                <c:pt idx="2">
                  <c:v>177</c:v>
                </c:pt>
                <c:pt idx="3">
                  <c:v>8</c:v>
                </c:pt>
                <c:pt idx="4">
                  <c:v>29</c:v>
                </c:pt>
                <c:pt idx="5">
                  <c:v>52</c:v>
                </c:pt>
                <c:pt idx="6">
                  <c:v>149</c:v>
                </c:pt>
                <c:pt idx="7">
                  <c:v>172</c:v>
                </c:pt>
                <c:pt idx="8">
                  <c:v>4</c:v>
                </c:pt>
                <c:pt idx="9">
                  <c:v>29</c:v>
                </c:pt>
                <c:pt idx="10">
                  <c:v>51</c:v>
                </c:pt>
                <c:pt idx="11">
                  <c:v>138</c:v>
                </c:pt>
                <c:pt idx="12">
                  <c:v>163</c:v>
                </c:pt>
                <c:pt idx="13">
                  <c:v>187</c:v>
                </c:pt>
                <c:pt idx="14">
                  <c:v>19</c:v>
                </c:pt>
                <c:pt idx="15">
                  <c:v>54</c:v>
                </c:pt>
                <c:pt idx="16">
                  <c:v>150</c:v>
                </c:pt>
                <c:pt idx="17">
                  <c:v>179</c:v>
                </c:pt>
                <c:pt idx="18">
                  <c:v>13</c:v>
                </c:pt>
                <c:pt idx="19">
                  <c:v>38</c:v>
                </c:pt>
                <c:pt idx="20">
                  <c:v>61</c:v>
                </c:pt>
                <c:pt idx="21">
                  <c:v>152</c:v>
                </c:pt>
                <c:pt idx="22">
                  <c:v>185</c:v>
                </c:pt>
                <c:pt idx="23">
                  <c:v>13</c:v>
                </c:pt>
                <c:pt idx="24">
                  <c:v>31</c:v>
                </c:pt>
                <c:pt idx="25">
                  <c:v>57</c:v>
                </c:pt>
                <c:pt idx="26">
                  <c:v>155</c:v>
                </c:pt>
                <c:pt idx="27">
                  <c:v>178</c:v>
                </c:pt>
                <c:pt idx="28">
                  <c:v>3</c:v>
                </c:pt>
                <c:pt idx="29">
                  <c:v>30</c:v>
                </c:pt>
              </c:numCache>
            </c:numRef>
          </c:yVal>
          <c:smooth val="0"/>
          <c:extLst>
            <c:ext xmlns:c16="http://schemas.microsoft.com/office/drawing/2014/chart" uri="{C3380CC4-5D6E-409C-BE32-E72D297353CC}">
              <c16:uniqueId val="{00000000-8053-4CF5-921A-5819CB718BEF}"/>
            </c:ext>
          </c:extLst>
        </c:ser>
        <c:dLbls>
          <c:showLegendKey val="0"/>
          <c:showVal val="0"/>
          <c:showCatName val="0"/>
          <c:showSerName val="0"/>
          <c:showPercent val="0"/>
          <c:showBubbleSize val="0"/>
        </c:dLbls>
        <c:axId val="-2030378392"/>
        <c:axId val="-2033292952"/>
      </c:scatterChart>
      <c:valAx>
        <c:axId val="-2030378392"/>
        <c:scaling>
          <c:orientation val="minMax"/>
          <c:max val="30"/>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800" b="1">
                    <a:solidFill>
                      <a:schemeClr val="tx1"/>
                    </a:solidFill>
                  </a:rPr>
                  <a:t># of call</a:t>
                </a:r>
                <a:endParaRPr lang="ko-KR" sz="1800" b="1">
                  <a:solidFill>
                    <a:schemeClr val="tx1"/>
                  </a:solidFill>
                </a:endParaRPr>
              </a:p>
            </c:rich>
          </c:tx>
          <c:layout>
            <c:manualLayout>
              <c:xMode val="edge"/>
              <c:yMode val="edge"/>
              <c:x val="0.78254028882436499"/>
              <c:y val="0.8627544473607470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2033292952"/>
        <c:crosses val="autoZero"/>
        <c:crossBetween val="midCat"/>
      </c:valAx>
      <c:valAx>
        <c:axId val="-2033292952"/>
        <c:scaling>
          <c:orientation val="minMax"/>
          <c:max val="255"/>
          <c:min val="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ltLang="ko-KR" sz="1800" b="1" i="0" baseline="0" dirty="0">
                    <a:effectLst/>
                  </a:rPr>
                  <a:t>Hexadecimal value</a:t>
                </a:r>
                <a:endParaRPr lang="ko-KR" altLang="ko-KR" dirty="0">
                  <a:effectLst/>
                </a:endParaRPr>
              </a:p>
            </c:rich>
          </c:tx>
          <c:layout>
            <c:manualLayout>
              <c:xMode val="edge"/>
              <c:yMode val="edge"/>
              <c:x val="1.7171269896533E-2"/>
              <c:y val="5.8621399176954699E-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2030378392"/>
        <c:crosses val="autoZero"/>
        <c:crossBetween val="midCat"/>
        <c:majorUnit val="64"/>
      </c:valAx>
      <c:spPr>
        <a:noFill/>
        <a:ln>
          <a:solidFill>
            <a:schemeClr val="tx1"/>
          </a:solidFill>
        </a:ln>
        <a:effectLst/>
      </c:spPr>
    </c:plotArea>
    <c:plotVisOnly val="1"/>
    <c:dispBlanksAs val="gap"/>
    <c:showDLblsOverMax val="0"/>
  </c:chart>
  <c:spPr>
    <a:noFill/>
    <a:ln>
      <a:noFill/>
    </a:ln>
    <a:effectLst/>
  </c:spPr>
  <c:txPr>
    <a:bodyPr/>
    <a:lstStyle/>
    <a:p>
      <a:pPr>
        <a:defRPr sz="1100">
          <a:solidFill>
            <a:schemeClr val="tx1"/>
          </a:solidFill>
          <a:latin typeface="Times New Roman" panose="02020603050405020304" pitchFamily="18" charset="0"/>
          <a:cs typeface="Times New Roman" panose="02020603050405020304" pitchFamily="18" charset="0"/>
        </a:defRPr>
      </a:pPr>
      <a:endParaRPr lang="ko-K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09470691163599"/>
          <c:y val="4.7092692126289602E-2"/>
          <c:w val="0.72634973753280896"/>
          <c:h val="0.69907303328556303"/>
        </c:manualLayout>
      </c:layout>
      <c:scatterChart>
        <c:scatterStyle val="lineMarker"/>
        <c:varyColors val="0"/>
        <c:ser>
          <c:idx val="0"/>
          <c:order val="0"/>
          <c:spPr>
            <a:ln w="19050" cap="rnd">
              <a:solidFill>
                <a:srgbClr val="FF0000"/>
              </a:solidFill>
              <a:round/>
            </a:ln>
            <a:effectLst/>
          </c:spPr>
          <c:marker>
            <c:symbol val="circle"/>
            <c:size val="5"/>
            <c:spPr>
              <a:solidFill>
                <a:srgbClr val="FF0000"/>
              </a:solidFill>
              <a:ln w="22225">
                <a:solidFill>
                  <a:srgbClr val="FF0000"/>
                </a:solidFill>
              </a:ln>
              <a:effectLst/>
            </c:spPr>
          </c:marker>
          <c:yVal>
            <c:numRef>
              <c:f>Sheet1!$A$2:$A$31</c:f>
              <c:numCache>
                <c:formatCode>General</c:formatCode>
                <c:ptCount val="30"/>
                <c:pt idx="0">
                  <c:v>192</c:v>
                </c:pt>
                <c:pt idx="1">
                  <c:v>192</c:v>
                </c:pt>
                <c:pt idx="2">
                  <c:v>192</c:v>
                </c:pt>
                <c:pt idx="3">
                  <c:v>192</c:v>
                </c:pt>
                <c:pt idx="4">
                  <c:v>192</c:v>
                </c:pt>
                <c:pt idx="5">
                  <c:v>192</c:v>
                </c:pt>
                <c:pt idx="6">
                  <c:v>192</c:v>
                </c:pt>
                <c:pt idx="7">
                  <c:v>192</c:v>
                </c:pt>
                <c:pt idx="8">
                  <c:v>192</c:v>
                </c:pt>
                <c:pt idx="9">
                  <c:v>192</c:v>
                </c:pt>
                <c:pt idx="10">
                  <c:v>192</c:v>
                </c:pt>
                <c:pt idx="11">
                  <c:v>192</c:v>
                </c:pt>
                <c:pt idx="12">
                  <c:v>192</c:v>
                </c:pt>
                <c:pt idx="13">
                  <c:v>192</c:v>
                </c:pt>
                <c:pt idx="14">
                  <c:v>192</c:v>
                </c:pt>
                <c:pt idx="15">
                  <c:v>192</c:v>
                </c:pt>
                <c:pt idx="16">
                  <c:v>192</c:v>
                </c:pt>
                <c:pt idx="17">
                  <c:v>192</c:v>
                </c:pt>
                <c:pt idx="18">
                  <c:v>192</c:v>
                </c:pt>
                <c:pt idx="19">
                  <c:v>192</c:v>
                </c:pt>
                <c:pt idx="20">
                  <c:v>192</c:v>
                </c:pt>
                <c:pt idx="21">
                  <c:v>192</c:v>
                </c:pt>
                <c:pt idx="22">
                  <c:v>192</c:v>
                </c:pt>
                <c:pt idx="23">
                  <c:v>192</c:v>
                </c:pt>
                <c:pt idx="24">
                  <c:v>192</c:v>
                </c:pt>
                <c:pt idx="25">
                  <c:v>192</c:v>
                </c:pt>
                <c:pt idx="26">
                  <c:v>192</c:v>
                </c:pt>
                <c:pt idx="27">
                  <c:v>192</c:v>
                </c:pt>
                <c:pt idx="28">
                  <c:v>192</c:v>
                </c:pt>
                <c:pt idx="29">
                  <c:v>192</c:v>
                </c:pt>
              </c:numCache>
            </c:numRef>
          </c:yVal>
          <c:smooth val="0"/>
          <c:extLst>
            <c:ext xmlns:c16="http://schemas.microsoft.com/office/drawing/2014/chart" uri="{C3380CC4-5D6E-409C-BE32-E72D297353CC}">
              <c16:uniqueId val="{00000000-6A9E-45CE-AEF6-3913F2B4DC7D}"/>
            </c:ext>
          </c:extLst>
        </c:ser>
        <c:dLbls>
          <c:showLegendKey val="0"/>
          <c:showVal val="0"/>
          <c:showCatName val="0"/>
          <c:showSerName val="0"/>
          <c:showPercent val="0"/>
          <c:showBubbleSize val="0"/>
        </c:dLbls>
        <c:axId val="-2011046056"/>
        <c:axId val="-2019469176"/>
      </c:scatterChart>
      <c:valAx>
        <c:axId val="-2011046056"/>
        <c:scaling>
          <c:orientation val="minMax"/>
          <c:max val="30"/>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800" b="1" dirty="0">
                    <a:solidFill>
                      <a:schemeClr val="tx1"/>
                    </a:solidFill>
                  </a:rPr>
                  <a:t># of call</a:t>
                </a:r>
                <a:endParaRPr lang="ko-KR" sz="1800" b="1" dirty="0">
                  <a:solidFill>
                    <a:schemeClr val="tx1"/>
                  </a:solidFill>
                </a:endParaRPr>
              </a:p>
            </c:rich>
          </c:tx>
          <c:layout>
            <c:manualLayout>
              <c:xMode val="edge"/>
              <c:yMode val="edge"/>
              <c:x val="0.78893066491688502"/>
              <c:y val="0.88127288091800904"/>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2019469176"/>
        <c:crosses val="autoZero"/>
        <c:crossBetween val="midCat"/>
      </c:valAx>
      <c:valAx>
        <c:axId val="-2019469176"/>
        <c:scaling>
          <c:orientation val="minMax"/>
          <c:max val="255"/>
          <c:min val="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800" b="1" dirty="0">
                    <a:solidFill>
                      <a:schemeClr val="tx1"/>
                    </a:solidFill>
                  </a:rPr>
                  <a:t>Hexadecimal value</a:t>
                </a:r>
                <a:endParaRPr lang="ko-KR" sz="1800" b="1" dirty="0">
                  <a:solidFill>
                    <a:schemeClr val="tx1"/>
                  </a:solidFill>
                </a:endParaRP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2011046056"/>
        <c:crosses val="autoZero"/>
        <c:crossBetween val="midCat"/>
        <c:majorUnit val="64"/>
      </c:valAx>
      <c:spPr>
        <a:noFill/>
        <a:ln>
          <a:solidFill>
            <a:schemeClr val="tx1"/>
          </a:solidFill>
        </a:ln>
        <a:effectLst/>
      </c:spPr>
    </c:plotArea>
    <c:plotVisOnly val="1"/>
    <c:dispBlanksAs val="gap"/>
    <c:showDLblsOverMax val="0"/>
  </c:chart>
  <c:spPr>
    <a:noFill/>
    <a:ln>
      <a:noFill/>
    </a:ln>
    <a:effectLst/>
  </c:spPr>
  <c:txPr>
    <a:bodyPr/>
    <a:lstStyle/>
    <a:p>
      <a:pPr>
        <a:defRPr sz="1100">
          <a:solidFill>
            <a:schemeClr val="tx1"/>
          </a:solidFill>
          <a:latin typeface="Times New Roman" panose="02020603050405020304" pitchFamily="18" charset="0"/>
          <a:cs typeface="Times New Roman" panose="02020603050405020304" pitchFamily="18" charset="0"/>
        </a:defRPr>
      </a:pPr>
      <a:endParaRPr lang="ko-K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983595800525"/>
          <c:y val="4.7726685427558098E-2"/>
          <c:w val="0.73746084864391903"/>
          <c:h val="0.70868214203566104"/>
        </c:manualLayout>
      </c:layout>
      <c:scatterChart>
        <c:scatterStyle val="lineMarker"/>
        <c:varyColors val="0"/>
        <c:ser>
          <c:idx val="0"/>
          <c:order val="0"/>
          <c:spPr>
            <a:ln w="12700" cap="flat" cmpd="sng" algn="ctr">
              <a:solidFill>
                <a:srgbClr val="FF0000"/>
              </a:solidFill>
              <a:prstDash val="solid"/>
              <a:miter lim="800000"/>
            </a:ln>
            <a:effectLst/>
          </c:spPr>
          <c:marker>
            <c:symbol val="circle"/>
            <c:size val="5"/>
            <c:spPr>
              <a:solidFill>
                <a:srgbClr val="FF0000"/>
              </a:solidFill>
              <a:ln w="22225" cap="flat" cmpd="sng" algn="ctr">
                <a:solidFill>
                  <a:srgbClr val="FF0000"/>
                </a:solidFill>
                <a:prstDash val="solid"/>
                <a:miter lim="800000"/>
              </a:ln>
              <a:effectLst/>
            </c:spPr>
          </c:marker>
          <c:yVal>
            <c:numRef>
              <c:f>Sheet1!$B$2:$B$31</c:f>
              <c:numCache>
                <c:formatCode>General</c:formatCode>
                <c:ptCount val="30"/>
                <c:pt idx="0">
                  <c:v>50</c:v>
                </c:pt>
                <c:pt idx="1">
                  <c:v>50</c:v>
                </c:pt>
                <c:pt idx="2">
                  <c:v>51</c:v>
                </c:pt>
                <c:pt idx="3">
                  <c:v>52</c:v>
                </c:pt>
                <c:pt idx="4">
                  <c:v>52</c:v>
                </c:pt>
                <c:pt idx="5">
                  <c:v>52</c:v>
                </c:pt>
                <c:pt idx="6">
                  <c:v>52</c:v>
                </c:pt>
                <c:pt idx="7">
                  <c:v>52</c:v>
                </c:pt>
                <c:pt idx="8">
                  <c:v>53</c:v>
                </c:pt>
                <c:pt idx="9">
                  <c:v>53</c:v>
                </c:pt>
                <c:pt idx="10">
                  <c:v>53</c:v>
                </c:pt>
                <c:pt idx="11">
                  <c:v>53</c:v>
                </c:pt>
                <c:pt idx="12">
                  <c:v>53</c:v>
                </c:pt>
                <c:pt idx="13">
                  <c:v>53</c:v>
                </c:pt>
                <c:pt idx="14">
                  <c:v>54</c:v>
                </c:pt>
                <c:pt idx="15">
                  <c:v>54</c:v>
                </c:pt>
                <c:pt idx="16">
                  <c:v>54</c:v>
                </c:pt>
                <c:pt idx="17">
                  <c:v>54</c:v>
                </c:pt>
                <c:pt idx="18">
                  <c:v>55</c:v>
                </c:pt>
                <c:pt idx="19">
                  <c:v>55</c:v>
                </c:pt>
                <c:pt idx="20">
                  <c:v>55</c:v>
                </c:pt>
                <c:pt idx="21">
                  <c:v>55</c:v>
                </c:pt>
                <c:pt idx="22">
                  <c:v>55</c:v>
                </c:pt>
                <c:pt idx="23">
                  <c:v>56</c:v>
                </c:pt>
                <c:pt idx="24">
                  <c:v>56</c:v>
                </c:pt>
                <c:pt idx="25">
                  <c:v>56</c:v>
                </c:pt>
                <c:pt idx="26">
                  <c:v>56</c:v>
                </c:pt>
                <c:pt idx="27">
                  <c:v>56</c:v>
                </c:pt>
                <c:pt idx="28">
                  <c:v>57</c:v>
                </c:pt>
                <c:pt idx="29">
                  <c:v>57</c:v>
                </c:pt>
              </c:numCache>
            </c:numRef>
          </c:yVal>
          <c:smooth val="0"/>
          <c:extLst>
            <c:ext xmlns:c16="http://schemas.microsoft.com/office/drawing/2014/chart" uri="{C3380CC4-5D6E-409C-BE32-E72D297353CC}">
              <c16:uniqueId val="{00000000-590E-40CE-8AE2-F5959453C13D}"/>
            </c:ext>
          </c:extLst>
        </c:ser>
        <c:dLbls>
          <c:showLegendKey val="0"/>
          <c:showVal val="0"/>
          <c:showCatName val="0"/>
          <c:showSerName val="0"/>
          <c:showPercent val="0"/>
          <c:showBubbleSize val="0"/>
        </c:dLbls>
        <c:axId val="-1903922040"/>
        <c:axId val="-1995974744"/>
      </c:scatterChart>
      <c:valAx>
        <c:axId val="-1903922040"/>
        <c:scaling>
          <c:orientation val="minMax"/>
          <c:max val="30"/>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800" b="1">
                    <a:solidFill>
                      <a:schemeClr val="tx1"/>
                    </a:solidFill>
                  </a:rPr>
                  <a:t># of call</a:t>
                </a:r>
                <a:endParaRPr lang="ko-KR" sz="1800" b="1">
                  <a:solidFill>
                    <a:schemeClr val="tx1"/>
                  </a:solidFill>
                </a:endParaRPr>
              </a:p>
            </c:rich>
          </c:tx>
          <c:layout>
            <c:manualLayout>
              <c:xMode val="edge"/>
              <c:yMode val="edge"/>
              <c:x val="0.77504177602799695"/>
              <c:y val="0.8904106477051040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1995974744"/>
        <c:crosses val="autoZero"/>
        <c:crossBetween val="midCat"/>
      </c:valAx>
      <c:valAx>
        <c:axId val="-1995974744"/>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ltLang="ko-KR" sz="1800" b="1" i="0" baseline="0" dirty="0">
                    <a:effectLst/>
                  </a:rPr>
                  <a:t>Hexadecimal value</a:t>
                </a:r>
                <a:endParaRPr lang="ko-KR" altLang="ko-KR" dirty="0">
                  <a:effectLst/>
                </a:endParaRPr>
              </a:p>
            </c:rich>
          </c:tx>
          <c:layout>
            <c:manualLayout>
              <c:xMode val="edge"/>
              <c:yMode val="edge"/>
              <c:x val="3.3333333333333298E-2"/>
              <c:y val="4.2228333868141801E-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1903922040"/>
        <c:crosses val="autoZero"/>
        <c:crossBetween val="midCat"/>
        <c:majorUnit val="2"/>
      </c:valAx>
      <c:spPr>
        <a:noFill/>
        <a:ln>
          <a:solidFill>
            <a:schemeClr val="tx1"/>
          </a:solidFill>
        </a:ln>
        <a:effectLst/>
      </c:spPr>
    </c:plotArea>
    <c:plotVisOnly val="1"/>
    <c:dispBlanksAs val="gap"/>
    <c:showDLblsOverMax val="0"/>
  </c:chart>
  <c:spPr>
    <a:noFill/>
    <a:ln>
      <a:noFill/>
    </a:ln>
    <a:effectLst/>
  </c:spPr>
  <c:txPr>
    <a:bodyPr/>
    <a:lstStyle/>
    <a:p>
      <a:pPr>
        <a:defRPr sz="1100">
          <a:solidFill>
            <a:schemeClr val="tx1"/>
          </a:solidFill>
          <a:latin typeface="Times New Roman" panose="02020603050405020304" pitchFamily="18" charset="0"/>
          <a:cs typeface="Times New Roman" panose="02020603050405020304" pitchFamily="18" charset="0"/>
        </a:defRPr>
      </a:pPr>
      <a:endParaRPr lang="ko-K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09470691163599"/>
          <c:y val="5.1272172555697403E-2"/>
          <c:w val="0.72634973753280896"/>
          <c:h val="0.689518589470697"/>
        </c:manualLayout>
      </c:layout>
      <c:scatterChart>
        <c:scatterStyle val="lineMarker"/>
        <c:varyColors val="0"/>
        <c:ser>
          <c:idx val="0"/>
          <c:order val="0"/>
          <c:spPr>
            <a:ln w="19050" cap="rnd">
              <a:solidFill>
                <a:srgbClr val="FF0000"/>
              </a:solidFill>
              <a:round/>
            </a:ln>
            <a:effectLst/>
          </c:spPr>
          <c:marker>
            <c:symbol val="circle"/>
            <c:size val="5"/>
            <c:spPr>
              <a:solidFill>
                <a:srgbClr val="FF0000"/>
              </a:solidFill>
              <a:ln w="22225">
                <a:solidFill>
                  <a:srgbClr val="FF0000"/>
                </a:solidFill>
              </a:ln>
              <a:effectLst/>
            </c:spPr>
          </c:marker>
          <c:yVal>
            <c:numRef>
              <c:f>Sheet1!$C$2:$C$31</c:f>
              <c:numCache>
                <c:formatCode>General</c:formatCode>
                <c:ptCount val="30"/>
                <c:pt idx="0">
                  <c:v>239</c:v>
                </c:pt>
                <c:pt idx="1">
                  <c:v>239</c:v>
                </c:pt>
                <c:pt idx="2">
                  <c:v>239</c:v>
                </c:pt>
                <c:pt idx="3">
                  <c:v>239</c:v>
                </c:pt>
                <c:pt idx="4">
                  <c:v>239</c:v>
                </c:pt>
                <c:pt idx="5">
                  <c:v>239</c:v>
                </c:pt>
                <c:pt idx="6">
                  <c:v>239</c:v>
                </c:pt>
                <c:pt idx="7">
                  <c:v>239</c:v>
                </c:pt>
                <c:pt idx="8">
                  <c:v>239</c:v>
                </c:pt>
                <c:pt idx="9">
                  <c:v>239</c:v>
                </c:pt>
                <c:pt idx="10">
                  <c:v>239</c:v>
                </c:pt>
                <c:pt idx="11">
                  <c:v>239</c:v>
                </c:pt>
                <c:pt idx="12">
                  <c:v>239</c:v>
                </c:pt>
                <c:pt idx="13">
                  <c:v>239</c:v>
                </c:pt>
                <c:pt idx="14">
                  <c:v>239</c:v>
                </c:pt>
                <c:pt idx="15">
                  <c:v>239</c:v>
                </c:pt>
                <c:pt idx="16">
                  <c:v>239</c:v>
                </c:pt>
                <c:pt idx="17">
                  <c:v>239</c:v>
                </c:pt>
                <c:pt idx="18">
                  <c:v>239</c:v>
                </c:pt>
                <c:pt idx="19">
                  <c:v>239</c:v>
                </c:pt>
                <c:pt idx="20">
                  <c:v>239</c:v>
                </c:pt>
                <c:pt idx="21">
                  <c:v>239</c:v>
                </c:pt>
                <c:pt idx="22">
                  <c:v>239</c:v>
                </c:pt>
                <c:pt idx="23">
                  <c:v>239</c:v>
                </c:pt>
                <c:pt idx="24">
                  <c:v>239</c:v>
                </c:pt>
                <c:pt idx="25">
                  <c:v>239</c:v>
                </c:pt>
                <c:pt idx="26">
                  <c:v>239</c:v>
                </c:pt>
                <c:pt idx="27">
                  <c:v>239</c:v>
                </c:pt>
                <c:pt idx="28">
                  <c:v>239</c:v>
                </c:pt>
                <c:pt idx="29">
                  <c:v>239</c:v>
                </c:pt>
              </c:numCache>
            </c:numRef>
          </c:yVal>
          <c:smooth val="0"/>
          <c:extLst>
            <c:ext xmlns:c16="http://schemas.microsoft.com/office/drawing/2014/chart" uri="{C3380CC4-5D6E-409C-BE32-E72D297353CC}">
              <c16:uniqueId val="{00000000-4B37-453A-BED3-DE92348FD57C}"/>
            </c:ext>
          </c:extLst>
        </c:ser>
        <c:dLbls>
          <c:showLegendKey val="0"/>
          <c:showVal val="0"/>
          <c:showCatName val="0"/>
          <c:showSerName val="0"/>
          <c:showPercent val="0"/>
          <c:showBubbleSize val="0"/>
        </c:dLbls>
        <c:axId val="-2144609912"/>
        <c:axId val="-2037102568"/>
      </c:scatterChart>
      <c:valAx>
        <c:axId val="-2144609912"/>
        <c:scaling>
          <c:orientation val="minMax"/>
          <c:max val="30"/>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800" b="1" dirty="0">
                    <a:solidFill>
                      <a:schemeClr val="tx1"/>
                    </a:solidFill>
                  </a:rPr>
                  <a:t># of call</a:t>
                </a:r>
                <a:endParaRPr lang="ko-KR" sz="1800" b="1" dirty="0">
                  <a:solidFill>
                    <a:schemeClr val="tx1"/>
                  </a:solidFill>
                </a:endParaRPr>
              </a:p>
            </c:rich>
          </c:tx>
          <c:layout>
            <c:manualLayout>
              <c:xMode val="edge"/>
              <c:yMode val="edge"/>
              <c:x val="0.77781955380577406"/>
              <c:y val="0.85349518810148695"/>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2037102568"/>
        <c:crosses val="autoZero"/>
        <c:crossBetween val="midCat"/>
      </c:valAx>
      <c:valAx>
        <c:axId val="-2037102568"/>
        <c:scaling>
          <c:orientation val="minMax"/>
          <c:max val="255"/>
          <c:min val="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ltLang="ko-KR" sz="1800" b="1" i="0" baseline="0" dirty="0">
                    <a:effectLst/>
                  </a:rPr>
                  <a:t>Hexadecimal value</a:t>
                </a:r>
                <a:endParaRPr lang="ko-KR" altLang="ko-KR" dirty="0">
                  <a:effectLst/>
                </a:endParaRP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2144609912"/>
        <c:crosses val="autoZero"/>
        <c:crossBetween val="midCat"/>
        <c:majorUnit val="64"/>
      </c:valAx>
      <c:spPr>
        <a:noFill/>
        <a:ln>
          <a:solidFill>
            <a:schemeClr val="tx1"/>
          </a:solidFill>
        </a:ln>
        <a:effectLst/>
      </c:spPr>
    </c:plotArea>
    <c:plotVisOnly val="1"/>
    <c:dispBlanksAs val="gap"/>
    <c:showDLblsOverMax val="0"/>
  </c:chart>
  <c:spPr>
    <a:noFill/>
    <a:ln>
      <a:noFill/>
    </a:ln>
    <a:effectLst/>
  </c:spPr>
  <c:txPr>
    <a:bodyPr/>
    <a:lstStyle/>
    <a:p>
      <a:pPr>
        <a:defRPr sz="1100">
          <a:solidFill>
            <a:schemeClr val="tx1"/>
          </a:solidFill>
          <a:latin typeface="Times New Roman" panose="02020603050405020304" pitchFamily="18" charset="0"/>
          <a:cs typeface="Times New Roman" panose="02020603050405020304" pitchFamily="18" charset="0"/>
        </a:defRPr>
      </a:pPr>
      <a:endParaRPr lang="ko-K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92346278262499"/>
          <c:y val="5.3196631671041099E-2"/>
          <c:w val="0.756148362476043"/>
          <c:h val="0.69351596675415605"/>
        </c:manualLayout>
      </c:layout>
      <c:scatterChart>
        <c:scatterStyle val="lineMarker"/>
        <c:varyColors val="0"/>
        <c:ser>
          <c:idx val="0"/>
          <c:order val="0"/>
          <c:spPr>
            <a:ln w="19050" cap="rnd">
              <a:solidFill>
                <a:srgbClr val="FF0000"/>
              </a:solidFill>
              <a:round/>
            </a:ln>
            <a:effectLst/>
          </c:spPr>
          <c:marker>
            <c:symbol val="circle"/>
            <c:size val="5"/>
            <c:spPr>
              <a:solidFill>
                <a:srgbClr val="FF0000"/>
              </a:solidFill>
              <a:ln w="22225">
                <a:solidFill>
                  <a:srgbClr val="FF0000"/>
                </a:solidFill>
              </a:ln>
              <a:effectLst/>
            </c:spPr>
          </c:marker>
          <c:yVal>
            <c:numRef>
              <c:f>Sheet1!$D$2:$D$31</c:f>
              <c:numCache>
                <c:formatCode>General</c:formatCode>
                <c:ptCount val="30"/>
                <c:pt idx="0">
                  <c:v>26</c:v>
                </c:pt>
                <c:pt idx="1">
                  <c:v>26</c:v>
                </c:pt>
                <c:pt idx="2">
                  <c:v>177</c:v>
                </c:pt>
                <c:pt idx="3">
                  <c:v>8</c:v>
                </c:pt>
                <c:pt idx="4">
                  <c:v>29</c:v>
                </c:pt>
                <c:pt idx="5">
                  <c:v>52</c:v>
                </c:pt>
                <c:pt idx="6">
                  <c:v>149</c:v>
                </c:pt>
                <c:pt idx="7">
                  <c:v>172</c:v>
                </c:pt>
                <c:pt idx="8">
                  <c:v>4</c:v>
                </c:pt>
                <c:pt idx="9">
                  <c:v>29</c:v>
                </c:pt>
                <c:pt idx="10">
                  <c:v>51</c:v>
                </c:pt>
                <c:pt idx="11">
                  <c:v>138</c:v>
                </c:pt>
                <c:pt idx="12">
                  <c:v>163</c:v>
                </c:pt>
                <c:pt idx="13">
                  <c:v>187</c:v>
                </c:pt>
                <c:pt idx="14">
                  <c:v>19</c:v>
                </c:pt>
                <c:pt idx="15">
                  <c:v>54</c:v>
                </c:pt>
                <c:pt idx="16">
                  <c:v>150</c:v>
                </c:pt>
                <c:pt idx="17">
                  <c:v>179</c:v>
                </c:pt>
                <c:pt idx="18">
                  <c:v>13</c:v>
                </c:pt>
                <c:pt idx="19">
                  <c:v>38</c:v>
                </c:pt>
                <c:pt idx="20">
                  <c:v>61</c:v>
                </c:pt>
                <c:pt idx="21">
                  <c:v>152</c:v>
                </c:pt>
                <c:pt idx="22">
                  <c:v>185</c:v>
                </c:pt>
                <c:pt idx="23">
                  <c:v>13</c:v>
                </c:pt>
                <c:pt idx="24">
                  <c:v>31</c:v>
                </c:pt>
                <c:pt idx="25">
                  <c:v>57</c:v>
                </c:pt>
                <c:pt idx="26">
                  <c:v>155</c:v>
                </c:pt>
                <c:pt idx="27">
                  <c:v>178</c:v>
                </c:pt>
                <c:pt idx="28">
                  <c:v>3</c:v>
                </c:pt>
                <c:pt idx="29">
                  <c:v>30</c:v>
                </c:pt>
              </c:numCache>
            </c:numRef>
          </c:yVal>
          <c:smooth val="0"/>
          <c:extLst>
            <c:ext xmlns:c16="http://schemas.microsoft.com/office/drawing/2014/chart" uri="{C3380CC4-5D6E-409C-BE32-E72D297353CC}">
              <c16:uniqueId val="{00000000-8053-4CF5-921A-5819CB718BEF}"/>
            </c:ext>
          </c:extLst>
        </c:ser>
        <c:dLbls>
          <c:showLegendKey val="0"/>
          <c:showVal val="0"/>
          <c:showCatName val="0"/>
          <c:showSerName val="0"/>
          <c:showPercent val="0"/>
          <c:showBubbleSize val="0"/>
        </c:dLbls>
        <c:axId val="-2118048120"/>
        <c:axId val="1759228200"/>
      </c:scatterChart>
      <c:valAx>
        <c:axId val="-2118048120"/>
        <c:scaling>
          <c:orientation val="minMax"/>
          <c:max val="30"/>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800" b="1">
                    <a:solidFill>
                      <a:schemeClr val="tx1"/>
                    </a:solidFill>
                  </a:rPr>
                  <a:t># of call</a:t>
                </a:r>
                <a:endParaRPr lang="ko-KR" sz="1800" b="1">
                  <a:solidFill>
                    <a:schemeClr val="tx1"/>
                  </a:solidFill>
                </a:endParaRPr>
              </a:p>
            </c:rich>
          </c:tx>
          <c:layout>
            <c:manualLayout>
              <c:xMode val="edge"/>
              <c:yMode val="edge"/>
              <c:x val="0.78254028882436499"/>
              <c:y val="0.8627544473607470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1759228200"/>
        <c:crosses val="autoZero"/>
        <c:crossBetween val="midCat"/>
      </c:valAx>
      <c:valAx>
        <c:axId val="1759228200"/>
        <c:scaling>
          <c:orientation val="minMax"/>
          <c:max val="255"/>
          <c:min val="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ltLang="ko-KR" sz="1800" b="1" i="0" baseline="0" dirty="0">
                    <a:effectLst/>
                  </a:rPr>
                  <a:t>Hexadecimal value</a:t>
                </a:r>
                <a:endParaRPr lang="ko-KR" altLang="ko-KR" dirty="0">
                  <a:effectLst/>
                </a:endParaRPr>
              </a:p>
            </c:rich>
          </c:tx>
          <c:layout>
            <c:manualLayout>
              <c:xMode val="edge"/>
              <c:yMode val="edge"/>
              <c:x val="1.7171269896533E-2"/>
              <c:y val="5.8621399176954699E-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2118048120"/>
        <c:crosses val="autoZero"/>
        <c:crossBetween val="midCat"/>
        <c:majorUnit val="64"/>
      </c:valAx>
      <c:spPr>
        <a:noFill/>
        <a:ln>
          <a:solidFill>
            <a:schemeClr val="tx1"/>
          </a:solidFill>
        </a:ln>
        <a:effectLst/>
      </c:spPr>
    </c:plotArea>
    <c:plotVisOnly val="1"/>
    <c:dispBlanksAs val="gap"/>
    <c:showDLblsOverMax val="0"/>
  </c:chart>
  <c:spPr>
    <a:noFill/>
    <a:ln>
      <a:noFill/>
    </a:ln>
    <a:effectLst/>
  </c:spPr>
  <c:txPr>
    <a:bodyPr/>
    <a:lstStyle/>
    <a:p>
      <a:pPr>
        <a:defRPr sz="1100">
          <a:solidFill>
            <a:schemeClr val="tx1"/>
          </a:solidFill>
          <a:latin typeface="Times New Roman" panose="02020603050405020304" pitchFamily="18" charset="0"/>
          <a:cs typeface="Times New Roman" panose="02020603050405020304" pitchFamily="18" charset="0"/>
        </a:defRPr>
      </a:pPr>
      <a:endParaRPr lang="ko-K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Sheet1!$A$1</c:f>
              <c:strCache>
                <c:ptCount val="1"/>
                <c:pt idx="0">
                  <c:v>1st Byte</c:v>
                </c:pt>
              </c:strCache>
            </c:strRef>
          </c:tx>
          <c:spPr>
            <a:ln w="28575" cap="rnd">
              <a:solidFill>
                <a:srgbClr val="FF0000"/>
              </a:solidFill>
              <a:round/>
            </a:ln>
            <a:effectLst/>
          </c:spPr>
          <c:marker>
            <c:symbol val="circle"/>
            <c:size val="9"/>
            <c:spPr>
              <a:solidFill>
                <a:srgbClr val="FF0000"/>
              </a:solidFill>
              <a:ln w="9525">
                <a:solidFill>
                  <a:srgbClr val="FF0000"/>
                </a:solidFill>
              </a:ln>
              <a:effectLst/>
            </c:spPr>
          </c:marker>
          <c:val>
            <c:numRef>
              <c:f>Sheet1!$A$2:$A$31</c:f>
              <c:numCache>
                <c:formatCode>General</c:formatCode>
                <c:ptCount val="30"/>
                <c:pt idx="0">
                  <c:v>240</c:v>
                </c:pt>
                <c:pt idx="1">
                  <c:v>240</c:v>
                </c:pt>
                <c:pt idx="2">
                  <c:v>240</c:v>
                </c:pt>
                <c:pt idx="3">
                  <c:v>224</c:v>
                </c:pt>
                <c:pt idx="4">
                  <c:v>192</c:v>
                </c:pt>
                <c:pt idx="5">
                  <c:v>192</c:v>
                </c:pt>
                <c:pt idx="6">
                  <c:v>240</c:v>
                </c:pt>
                <c:pt idx="7">
                  <c:v>232</c:v>
                </c:pt>
                <c:pt idx="8">
                  <c:v>232</c:v>
                </c:pt>
                <c:pt idx="9">
                  <c:v>232</c:v>
                </c:pt>
                <c:pt idx="10">
                  <c:v>232</c:v>
                </c:pt>
                <c:pt idx="11">
                  <c:v>232</c:v>
                </c:pt>
                <c:pt idx="12">
                  <c:v>232</c:v>
                </c:pt>
                <c:pt idx="13">
                  <c:v>232</c:v>
                </c:pt>
                <c:pt idx="14">
                  <c:v>232</c:v>
                </c:pt>
                <c:pt idx="15">
                  <c:v>232</c:v>
                </c:pt>
                <c:pt idx="16">
                  <c:v>232</c:v>
                </c:pt>
                <c:pt idx="17">
                  <c:v>232</c:v>
                </c:pt>
                <c:pt idx="18">
                  <c:v>232</c:v>
                </c:pt>
                <c:pt idx="19">
                  <c:v>232</c:v>
                </c:pt>
                <c:pt idx="20">
                  <c:v>232</c:v>
                </c:pt>
                <c:pt idx="21">
                  <c:v>232</c:v>
                </c:pt>
                <c:pt idx="22">
                  <c:v>232</c:v>
                </c:pt>
                <c:pt idx="23">
                  <c:v>232</c:v>
                </c:pt>
                <c:pt idx="24">
                  <c:v>232</c:v>
                </c:pt>
                <c:pt idx="25">
                  <c:v>232</c:v>
                </c:pt>
                <c:pt idx="26">
                  <c:v>232</c:v>
                </c:pt>
                <c:pt idx="27">
                  <c:v>232</c:v>
                </c:pt>
                <c:pt idx="28">
                  <c:v>208</c:v>
                </c:pt>
                <c:pt idx="29">
                  <c:v>208</c:v>
                </c:pt>
              </c:numCache>
            </c:numRef>
          </c:val>
          <c:smooth val="0"/>
          <c:extLst>
            <c:ext xmlns:c16="http://schemas.microsoft.com/office/drawing/2014/chart" uri="{C3380CC4-5D6E-409C-BE32-E72D297353CC}">
              <c16:uniqueId val="{00000000-1926-3945-95A7-30280414A9D7}"/>
            </c:ext>
          </c:extLst>
        </c:ser>
        <c:ser>
          <c:idx val="1"/>
          <c:order val="1"/>
          <c:tx>
            <c:strRef>
              <c:f>Sheet1!$B$1</c:f>
              <c:strCache>
                <c:ptCount val="1"/>
                <c:pt idx="0">
                  <c:v>2nd Byte</c:v>
                </c:pt>
              </c:strCache>
            </c:strRef>
          </c:tx>
          <c:spPr>
            <a:ln w="28575" cap="rnd">
              <a:solidFill>
                <a:schemeClr val="accent2"/>
              </a:solidFill>
              <a:round/>
            </a:ln>
            <a:effectLst/>
          </c:spPr>
          <c:marker>
            <c:symbol val="diamond"/>
            <c:size val="9"/>
            <c:spPr>
              <a:solidFill>
                <a:schemeClr val="accent2"/>
              </a:solidFill>
              <a:ln w="9525">
                <a:solidFill>
                  <a:schemeClr val="accent2"/>
                </a:solidFill>
              </a:ln>
              <a:effectLst/>
            </c:spPr>
          </c:marker>
          <c:val>
            <c:numRef>
              <c:f>Sheet1!$B$2:$B$31</c:f>
              <c:numCache>
                <c:formatCode>General</c:formatCode>
                <c:ptCount val="30"/>
                <c:pt idx="0">
                  <c:v>22</c:v>
                </c:pt>
                <c:pt idx="1">
                  <c:v>22</c:v>
                </c:pt>
                <c:pt idx="2">
                  <c:v>24</c:v>
                </c:pt>
                <c:pt idx="3">
                  <c:v>25</c:v>
                </c:pt>
                <c:pt idx="4">
                  <c:v>20</c:v>
                </c:pt>
                <c:pt idx="5">
                  <c:v>17</c:v>
                </c:pt>
                <c:pt idx="6">
                  <c:v>25</c:v>
                </c:pt>
                <c:pt idx="7">
                  <c:v>26</c:v>
                </c:pt>
                <c:pt idx="8">
                  <c:v>26</c:v>
                </c:pt>
                <c:pt idx="9">
                  <c:v>18</c:v>
                </c:pt>
                <c:pt idx="10">
                  <c:v>18</c:v>
                </c:pt>
                <c:pt idx="11">
                  <c:v>18</c:v>
                </c:pt>
                <c:pt idx="12">
                  <c:v>18</c:v>
                </c:pt>
                <c:pt idx="13">
                  <c:v>18</c:v>
                </c:pt>
                <c:pt idx="14">
                  <c:v>18</c:v>
                </c:pt>
                <c:pt idx="15">
                  <c:v>18</c:v>
                </c:pt>
                <c:pt idx="16">
                  <c:v>18</c:v>
                </c:pt>
                <c:pt idx="17">
                  <c:v>18</c:v>
                </c:pt>
                <c:pt idx="18">
                  <c:v>18</c:v>
                </c:pt>
                <c:pt idx="19">
                  <c:v>18</c:v>
                </c:pt>
                <c:pt idx="20">
                  <c:v>18</c:v>
                </c:pt>
                <c:pt idx="21">
                  <c:v>18</c:v>
                </c:pt>
                <c:pt idx="22">
                  <c:v>18</c:v>
                </c:pt>
                <c:pt idx="23">
                  <c:v>18</c:v>
                </c:pt>
                <c:pt idx="24">
                  <c:v>18</c:v>
                </c:pt>
                <c:pt idx="25">
                  <c:v>18</c:v>
                </c:pt>
                <c:pt idx="26">
                  <c:v>18</c:v>
                </c:pt>
                <c:pt idx="27">
                  <c:v>18</c:v>
                </c:pt>
                <c:pt idx="28">
                  <c:v>210</c:v>
                </c:pt>
                <c:pt idx="29">
                  <c:v>210</c:v>
                </c:pt>
              </c:numCache>
            </c:numRef>
          </c:val>
          <c:smooth val="0"/>
          <c:extLst>
            <c:ext xmlns:c16="http://schemas.microsoft.com/office/drawing/2014/chart" uri="{C3380CC4-5D6E-409C-BE32-E72D297353CC}">
              <c16:uniqueId val="{00000001-1926-3945-95A7-30280414A9D7}"/>
            </c:ext>
          </c:extLst>
        </c:ser>
        <c:ser>
          <c:idx val="2"/>
          <c:order val="2"/>
          <c:tx>
            <c:strRef>
              <c:f>Sheet1!$C$1</c:f>
              <c:strCache>
                <c:ptCount val="1"/>
                <c:pt idx="0">
                  <c:v>3rd Byte</c:v>
                </c:pt>
              </c:strCache>
            </c:strRef>
          </c:tx>
          <c:spPr>
            <a:ln w="28575" cap="rnd">
              <a:solidFill>
                <a:srgbClr val="00B050"/>
              </a:solidFill>
              <a:round/>
            </a:ln>
            <a:effectLst/>
          </c:spPr>
          <c:marker>
            <c:symbol val="triangle"/>
            <c:size val="9"/>
            <c:spPr>
              <a:solidFill>
                <a:srgbClr val="00B050"/>
              </a:solidFill>
              <a:ln w="9525">
                <a:solidFill>
                  <a:srgbClr val="00B050"/>
                </a:solidFill>
              </a:ln>
              <a:effectLst/>
            </c:spPr>
          </c:marker>
          <c:val>
            <c:numRef>
              <c:f>Sheet1!$C$2:$C$31</c:f>
              <c:numCache>
                <c:formatCode>General</c:formatCode>
                <c:ptCount val="30"/>
                <c:pt idx="0">
                  <c:v>33</c:v>
                </c:pt>
                <c:pt idx="1">
                  <c:v>33</c:v>
                </c:pt>
                <c:pt idx="2">
                  <c:v>196</c:v>
                </c:pt>
                <c:pt idx="3">
                  <c:v>104</c:v>
                </c:pt>
                <c:pt idx="4">
                  <c:v>74</c:v>
                </c:pt>
                <c:pt idx="5">
                  <c:v>86</c:v>
                </c:pt>
                <c:pt idx="6">
                  <c:v>127</c:v>
                </c:pt>
                <c:pt idx="7">
                  <c:v>237</c:v>
                </c:pt>
                <c:pt idx="8">
                  <c:v>237</c:v>
                </c:pt>
                <c:pt idx="9">
                  <c:v>38</c:v>
                </c:pt>
                <c:pt idx="10">
                  <c:v>38</c:v>
                </c:pt>
                <c:pt idx="11">
                  <c:v>38</c:v>
                </c:pt>
                <c:pt idx="12">
                  <c:v>38</c:v>
                </c:pt>
                <c:pt idx="13">
                  <c:v>38</c:v>
                </c:pt>
                <c:pt idx="14">
                  <c:v>38</c:v>
                </c:pt>
                <c:pt idx="15">
                  <c:v>38</c:v>
                </c:pt>
                <c:pt idx="16">
                  <c:v>38</c:v>
                </c:pt>
                <c:pt idx="17">
                  <c:v>38</c:v>
                </c:pt>
                <c:pt idx="18">
                  <c:v>38</c:v>
                </c:pt>
                <c:pt idx="19">
                  <c:v>38</c:v>
                </c:pt>
                <c:pt idx="20">
                  <c:v>38</c:v>
                </c:pt>
                <c:pt idx="21">
                  <c:v>38</c:v>
                </c:pt>
                <c:pt idx="22">
                  <c:v>38</c:v>
                </c:pt>
                <c:pt idx="23">
                  <c:v>38</c:v>
                </c:pt>
                <c:pt idx="24">
                  <c:v>38</c:v>
                </c:pt>
                <c:pt idx="25">
                  <c:v>38</c:v>
                </c:pt>
                <c:pt idx="26">
                  <c:v>38</c:v>
                </c:pt>
                <c:pt idx="27">
                  <c:v>38</c:v>
                </c:pt>
                <c:pt idx="28">
                  <c:v>65</c:v>
                </c:pt>
                <c:pt idx="29">
                  <c:v>65</c:v>
                </c:pt>
              </c:numCache>
            </c:numRef>
          </c:val>
          <c:smooth val="0"/>
          <c:extLst>
            <c:ext xmlns:c16="http://schemas.microsoft.com/office/drawing/2014/chart" uri="{C3380CC4-5D6E-409C-BE32-E72D297353CC}">
              <c16:uniqueId val="{00000002-1926-3945-95A7-30280414A9D7}"/>
            </c:ext>
          </c:extLst>
        </c:ser>
        <c:ser>
          <c:idx val="3"/>
          <c:order val="3"/>
          <c:tx>
            <c:strRef>
              <c:f>Sheet1!$D$1</c:f>
              <c:strCache>
                <c:ptCount val="1"/>
                <c:pt idx="0">
                  <c:v>4th Byte</c:v>
                </c:pt>
              </c:strCache>
            </c:strRef>
          </c:tx>
          <c:spPr>
            <a:ln w="28575" cap="rnd">
              <a:solidFill>
                <a:srgbClr val="0000FF"/>
              </a:solidFill>
              <a:round/>
            </a:ln>
            <a:effectLst/>
          </c:spPr>
          <c:marker>
            <c:symbol val="x"/>
            <c:size val="9"/>
            <c:spPr>
              <a:solidFill>
                <a:srgbClr val="0000FF"/>
              </a:solidFill>
              <a:ln w="9525">
                <a:solidFill>
                  <a:srgbClr val="0000FF"/>
                </a:solidFill>
              </a:ln>
              <a:effectLst/>
            </c:spPr>
          </c:marker>
          <c:val>
            <c:numRef>
              <c:f>Sheet1!$D$2:$D$31</c:f>
              <c:numCache>
                <c:formatCode>General</c:formatCode>
                <c:ptCount val="30"/>
                <c:pt idx="0">
                  <c:v>68</c:v>
                </c:pt>
                <c:pt idx="1">
                  <c:v>68</c:v>
                </c:pt>
                <c:pt idx="2">
                  <c:v>118</c:v>
                </c:pt>
                <c:pt idx="3">
                  <c:v>71</c:v>
                </c:pt>
                <c:pt idx="4">
                  <c:v>45</c:v>
                </c:pt>
                <c:pt idx="5">
                  <c:v>190</c:v>
                </c:pt>
                <c:pt idx="6">
                  <c:v>34</c:v>
                </c:pt>
                <c:pt idx="7">
                  <c:v>27</c:v>
                </c:pt>
                <c:pt idx="8">
                  <c:v>27</c:v>
                </c:pt>
                <c:pt idx="9">
                  <c:v>169</c:v>
                </c:pt>
                <c:pt idx="10">
                  <c:v>169</c:v>
                </c:pt>
                <c:pt idx="11">
                  <c:v>169</c:v>
                </c:pt>
                <c:pt idx="12">
                  <c:v>169</c:v>
                </c:pt>
                <c:pt idx="13">
                  <c:v>169</c:v>
                </c:pt>
                <c:pt idx="14">
                  <c:v>169</c:v>
                </c:pt>
                <c:pt idx="15">
                  <c:v>169</c:v>
                </c:pt>
                <c:pt idx="16">
                  <c:v>169</c:v>
                </c:pt>
                <c:pt idx="17">
                  <c:v>169</c:v>
                </c:pt>
                <c:pt idx="18">
                  <c:v>169</c:v>
                </c:pt>
                <c:pt idx="19">
                  <c:v>169</c:v>
                </c:pt>
                <c:pt idx="20">
                  <c:v>169</c:v>
                </c:pt>
                <c:pt idx="21">
                  <c:v>169</c:v>
                </c:pt>
                <c:pt idx="22">
                  <c:v>169</c:v>
                </c:pt>
                <c:pt idx="23">
                  <c:v>169</c:v>
                </c:pt>
                <c:pt idx="24">
                  <c:v>169</c:v>
                </c:pt>
                <c:pt idx="25">
                  <c:v>169</c:v>
                </c:pt>
                <c:pt idx="26">
                  <c:v>169</c:v>
                </c:pt>
                <c:pt idx="27">
                  <c:v>169</c:v>
                </c:pt>
                <c:pt idx="28">
                  <c:v>72</c:v>
                </c:pt>
                <c:pt idx="29">
                  <c:v>72</c:v>
                </c:pt>
              </c:numCache>
            </c:numRef>
          </c:val>
          <c:smooth val="0"/>
          <c:extLst>
            <c:ext xmlns:c16="http://schemas.microsoft.com/office/drawing/2014/chart" uri="{C3380CC4-5D6E-409C-BE32-E72D297353CC}">
              <c16:uniqueId val="{00000003-1926-3945-95A7-30280414A9D7}"/>
            </c:ext>
          </c:extLst>
        </c:ser>
        <c:dLbls>
          <c:showLegendKey val="0"/>
          <c:showVal val="0"/>
          <c:showCatName val="0"/>
          <c:showSerName val="0"/>
          <c:showPercent val="0"/>
          <c:showBubbleSize val="0"/>
        </c:dLbls>
        <c:marker val="1"/>
        <c:smooth val="0"/>
        <c:axId val="-2010475864"/>
        <c:axId val="-2063449320"/>
      </c:lineChart>
      <c:catAx>
        <c:axId val="-201047586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b="1" dirty="0"/>
                  <a:t># of call</a:t>
                </a:r>
                <a:endParaRPr lang="ko-KR" b="1" dirty="0"/>
              </a:p>
            </c:rich>
          </c:tx>
          <c:layout>
            <c:manualLayout>
              <c:xMode val="edge"/>
              <c:yMode val="edge"/>
              <c:x val="0.86283079138610297"/>
              <c:y val="0.7985679451308770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2063449320"/>
        <c:crosses val="autoZero"/>
        <c:auto val="1"/>
        <c:lblAlgn val="ctr"/>
        <c:lblOffset val="100"/>
        <c:noMultiLvlLbl val="0"/>
      </c:catAx>
      <c:valAx>
        <c:axId val="-2063449320"/>
        <c:scaling>
          <c:orientation val="minMax"/>
          <c:max val="25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b="1" dirty="0"/>
                  <a:t>Hexadecimal value</a:t>
                </a:r>
                <a:endParaRPr lang="ko-KR" b="1" dirty="0"/>
              </a:p>
            </c:rich>
          </c:tx>
          <c:overlay val="0"/>
          <c:spPr>
            <a:solidFill>
              <a:schemeClr val="bg1"/>
            </a:solidFill>
            <a:ln>
              <a:noFill/>
            </a:ln>
            <a:effectLst/>
          </c:spPr>
          <c:txPr>
            <a:bodyPr rot="-54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2010475864"/>
        <c:crosses val="autoZero"/>
        <c:crossBetween val="between"/>
        <c:majorUnit val="64"/>
      </c:valAx>
      <c:spPr>
        <a:noFill/>
        <a:ln>
          <a:noFill/>
        </a:ln>
        <a:effectLst/>
      </c:spPr>
    </c:plotArea>
    <c:legend>
      <c:legendPos val="b"/>
      <c:layout>
        <c:manualLayout>
          <c:xMode val="edge"/>
          <c:yMode val="edge"/>
          <c:x val="1.7398906941424298E-2"/>
          <c:y val="0.87349399678950501"/>
          <c:w val="0.97956115815688904"/>
          <c:h val="7.2313223598288595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legend>
    <c:plotVisOnly val="1"/>
    <c:dispBlanksAs val="gap"/>
    <c:showDLblsOverMax val="0"/>
  </c:chart>
  <c:spPr>
    <a:noFill/>
    <a:ln>
      <a:noFill/>
    </a:ln>
    <a:effectLst/>
  </c:spPr>
  <c:txPr>
    <a:bodyPr/>
    <a:lstStyle/>
    <a:p>
      <a:pPr>
        <a:defRPr sz="1400">
          <a:solidFill>
            <a:schemeClr val="tx1"/>
          </a:solidFill>
          <a:latin typeface="Times New Roman" panose="02020603050405020304" pitchFamily="18" charset="0"/>
          <a:cs typeface="Times New Roman" panose="02020603050405020304" pitchFamily="18" charset="0"/>
        </a:defRPr>
      </a:pPr>
      <a:endParaRPr lang="ko-K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52048582050299"/>
          <c:y val="4.8833218680214202E-2"/>
          <c:w val="0.82020884831733998"/>
          <c:h val="0.81582158983556197"/>
        </c:manualLayout>
      </c:layout>
      <c:barChart>
        <c:barDir val="col"/>
        <c:grouping val="clustered"/>
        <c:varyColors val="0"/>
        <c:ser>
          <c:idx val="3"/>
          <c:order val="2"/>
          <c:tx>
            <c:strRef>
              <c:f>graph!$E$3</c:f>
              <c:strCache>
                <c:ptCount val="1"/>
                <c:pt idx="0">
                  <c:v>5 paging / sec</c:v>
                </c:pt>
              </c:strCache>
            </c:strRef>
          </c:tx>
          <c:spPr>
            <a:pattFill prst="pct50">
              <a:fgClr>
                <a:srgbClr val="FF0000"/>
              </a:fgClr>
              <a:bgClr>
                <a:schemeClr val="bg1"/>
              </a:bgClr>
            </a:pattFill>
            <a:ln>
              <a:solidFill>
                <a:srgbClr val="FF0000"/>
              </a:solidFill>
            </a:ln>
            <a:effectLst/>
          </c:spPr>
          <c:invertIfNegative val="0"/>
          <c:cat>
            <c:strRef>
              <c:f>graph!$A$4:$A$7</c:f>
              <c:strCache>
                <c:ptCount val="3"/>
                <c:pt idx="0">
                  <c:v>1 byte fixed</c:v>
                </c:pt>
                <c:pt idx="1">
                  <c:v>2 bytes fixed</c:v>
                </c:pt>
                <c:pt idx="2">
                  <c:v>3 bytes fixed</c:v>
                </c:pt>
              </c:strCache>
              <c:extLst/>
            </c:strRef>
          </c:cat>
          <c:val>
            <c:numRef>
              <c:f>graph!$E$4:$E$7</c:f>
              <c:numCache>
                <c:formatCode>General</c:formatCode>
                <c:ptCount val="3"/>
                <c:pt idx="0">
                  <c:v>4</c:v>
                </c:pt>
                <c:pt idx="1">
                  <c:v>3</c:v>
                </c:pt>
                <c:pt idx="2">
                  <c:v>3</c:v>
                </c:pt>
              </c:numCache>
              <c:extLst/>
            </c:numRef>
          </c:val>
          <c:extLst>
            <c:ext xmlns:c16="http://schemas.microsoft.com/office/drawing/2014/chart" uri="{C3380CC4-5D6E-409C-BE32-E72D297353CC}">
              <c16:uniqueId val="{00000000-F756-40E6-BD23-56A27954EDC6}"/>
            </c:ext>
          </c:extLst>
        </c:ser>
        <c:ser>
          <c:idx val="0"/>
          <c:order val="3"/>
          <c:tx>
            <c:strRef>
              <c:f>graph!$A$3</c:f>
              <c:strCache>
                <c:ptCount val="1"/>
                <c:pt idx="0">
                  <c:v>88 paging / sec</c:v>
                </c:pt>
              </c:strCache>
            </c:strRef>
          </c:tx>
          <c:spPr>
            <a:pattFill prst="pct75">
              <a:fgClr>
                <a:srgbClr val="0070C0"/>
              </a:fgClr>
              <a:bgClr>
                <a:schemeClr val="bg1"/>
              </a:bgClr>
            </a:pattFill>
            <a:ln>
              <a:solidFill>
                <a:srgbClr val="0070C0"/>
              </a:solidFill>
            </a:ln>
            <a:effectLst/>
          </c:spPr>
          <c:invertIfNegative val="0"/>
          <c:cat>
            <c:strRef>
              <c:f>graph!$A$4:$A$7</c:f>
              <c:strCache>
                <c:ptCount val="3"/>
                <c:pt idx="0">
                  <c:v>1 byte fixed</c:v>
                </c:pt>
                <c:pt idx="1">
                  <c:v>2 bytes fixed</c:v>
                </c:pt>
                <c:pt idx="2">
                  <c:v>3 bytes fixed</c:v>
                </c:pt>
              </c:strCache>
              <c:extLst/>
            </c:strRef>
          </c:cat>
          <c:val>
            <c:numRef>
              <c:f>graph!$B$4:$B$7</c:f>
              <c:numCache>
                <c:formatCode>General</c:formatCode>
                <c:ptCount val="3"/>
                <c:pt idx="0">
                  <c:v>12</c:v>
                </c:pt>
                <c:pt idx="1">
                  <c:v>4</c:v>
                </c:pt>
                <c:pt idx="2">
                  <c:v>3</c:v>
                </c:pt>
              </c:numCache>
              <c:extLst/>
            </c:numRef>
          </c:val>
          <c:extLst>
            <c:ext xmlns:c16="http://schemas.microsoft.com/office/drawing/2014/chart" uri="{C3380CC4-5D6E-409C-BE32-E72D297353CC}">
              <c16:uniqueId val="{00000001-F756-40E6-BD23-56A27954EDC6}"/>
            </c:ext>
          </c:extLst>
        </c:ser>
        <c:ser>
          <c:idx val="6"/>
          <c:order val="6"/>
          <c:tx>
            <c:strRef>
              <c:f>graph!$H$3</c:f>
              <c:strCache>
                <c:ptCount val="1"/>
                <c:pt idx="0">
                  <c:v>160 paging / sec</c:v>
                </c:pt>
              </c:strCache>
            </c:strRef>
          </c:tx>
          <c:spPr>
            <a:pattFill prst="wdUpDiag">
              <a:fgClr>
                <a:srgbClr val="00B050"/>
              </a:fgClr>
              <a:bgClr>
                <a:schemeClr val="bg1"/>
              </a:bgClr>
            </a:pattFill>
            <a:ln>
              <a:solidFill>
                <a:srgbClr val="00B050"/>
              </a:solidFill>
            </a:ln>
            <a:effectLst/>
          </c:spPr>
          <c:invertIfNegative val="0"/>
          <c:cat>
            <c:strRef>
              <c:f>graph!$A$4:$A$7</c:f>
              <c:strCache>
                <c:ptCount val="3"/>
                <c:pt idx="0">
                  <c:v>1 byte fixed</c:v>
                </c:pt>
                <c:pt idx="1">
                  <c:v>2 bytes fixed</c:v>
                </c:pt>
                <c:pt idx="2">
                  <c:v>3 bytes fixed</c:v>
                </c:pt>
              </c:strCache>
              <c:extLst/>
            </c:strRef>
          </c:cat>
          <c:val>
            <c:numRef>
              <c:f>graph!$H$4:$H$7</c:f>
              <c:numCache>
                <c:formatCode>General</c:formatCode>
                <c:ptCount val="3"/>
                <c:pt idx="0">
                  <c:v>15</c:v>
                </c:pt>
                <c:pt idx="1">
                  <c:v>4</c:v>
                </c:pt>
                <c:pt idx="2">
                  <c:v>3</c:v>
                </c:pt>
              </c:numCache>
              <c:extLst/>
            </c:numRef>
          </c:val>
          <c:extLst>
            <c:ext xmlns:c16="http://schemas.microsoft.com/office/drawing/2014/chart" uri="{C3380CC4-5D6E-409C-BE32-E72D297353CC}">
              <c16:uniqueId val="{00000002-F756-40E6-BD23-56A27954EDC6}"/>
            </c:ext>
          </c:extLst>
        </c:ser>
        <c:dLbls>
          <c:showLegendKey val="0"/>
          <c:showVal val="0"/>
          <c:showCatName val="0"/>
          <c:showSerName val="0"/>
          <c:showPercent val="0"/>
          <c:showBubbleSize val="0"/>
        </c:dLbls>
        <c:gapWidth val="219"/>
        <c:overlap val="-27"/>
        <c:axId val="1995646728"/>
        <c:axId val="1995650008"/>
        <c:extLst>
          <c:ext xmlns:c15="http://schemas.microsoft.com/office/drawing/2012/chart" uri="{02D57815-91ED-43cb-92C2-25804820EDAC}">
            <c15:filteredBarSeries>
              <c15:ser>
                <c:idx val="1"/>
                <c:order val="0"/>
                <c:spPr>
                  <a:solidFill>
                    <a:schemeClr val="accent2"/>
                  </a:solidFill>
                  <a:ln>
                    <a:noFill/>
                  </a:ln>
                  <a:effectLst/>
                </c:spPr>
                <c:invertIfNegative val="0"/>
                <c:cat>
                  <c:strRef>
                    <c:extLst>
                      <c:ext uri="{02D57815-91ED-43cb-92C2-25804820EDAC}">
                        <c15:formulaRef>
                          <c15:sqref>graph!$A$4:$A$7</c15:sqref>
                        </c15:formulaRef>
                      </c:ext>
                    </c:extLst>
                    <c:strCache>
                      <c:ptCount val="3"/>
                      <c:pt idx="0">
                        <c:v>1 byte fixed</c:v>
                      </c:pt>
                      <c:pt idx="1">
                        <c:v>2 bytes fixed</c:v>
                      </c:pt>
                      <c:pt idx="2">
                        <c:v>3 bytes fixed</c:v>
                      </c:pt>
                    </c:strCache>
                  </c:strRef>
                </c:cat>
                <c:val>
                  <c:numRef>
                    <c:extLst>
                      <c:ext uri="{02D57815-91ED-43cb-92C2-25804820EDAC}">
                        <c15:formulaRef>
                          <c15:sqref>graph!$C$4:$C$7</c15:sqref>
                        </c15:formulaRef>
                      </c:ext>
                    </c:extLst>
                    <c:numCache>
                      <c:formatCode>General</c:formatCode>
                      <c:ptCount val="3"/>
                      <c:pt idx="0">
                        <c:v>15</c:v>
                      </c:pt>
                      <c:pt idx="1">
                        <c:v>4</c:v>
                      </c:pt>
                      <c:pt idx="2">
                        <c:v>3</c:v>
                      </c:pt>
                    </c:numCache>
                  </c:numRef>
                </c:val>
                <c:extLst>
                  <c:ext xmlns:c16="http://schemas.microsoft.com/office/drawing/2014/chart" uri="{C3380CC4-5D6E-409C-BE32-E72D297353CC}">
                    <c16:uniqueId val="{00000003-F756-40E6-BD23-56A27954EDC6}"/>
                  </c:ext>
                </c:extLst>
              </c15:ser>
            </c15:filteredBarSeries>
            <c15:filteredBarSeries>
              <c15:ser>
                <c:idx val="2"/>
                <c:order val="1"/>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graph!$A$4:$A$7</c15:sqref>
                        </c15:formulaRef>
                      </c:ext>
                    </c:extLst>
                    <c:strCache>
                      <c:ptCount val="3"/>
                      <c:pt idx="0">
                        <c:v>1 byte fixed</c:v>
                      </c:pt>
                      <c:pt idx="1">
                        <c:v>2 bytes fixed</c:v>
                      </c:pt>
                      <c:pt idx="2">
                        <c:v>3 bytes fixed</c:v>
                      </c:pt>
                    </c:strCache>
                  </c:strRef>
                </c:cat>
                <c:val>
                  <c:numRef>
                    <c:extLst xmlns:c15="http://schemas.microsoft.com/office/drawing/2012/chart">
                      <c:ext xmlns:c15="http://schemas.microsoft.com/office/drawing/2012/chart" uri="{02D57815-91ED-43cb-92C2-25804820EDAC}">
                        <c15:formulaRef>
                          <c15:sqref>graph!$D$4:$D$7</c15:sqref>
                        </c15:formulaRef>
                      </c:ext>
                    </c:extLst>
                    <c:numCache>
                      <c:formatCode>General</c:formatCode>
                      <c:ptCount val="3"/>
                      <c:pt idx="0">
                        <c:v>25</c:v>
                      </c:pt>
                      <c:pt idx="1">
                        <c:v>4</c:v>
                      </c:pt>
                      <c:pt idx="2">
                        <c:v>3</c:v>
                      </c:pt>
                    </c:numCache>
                  </c:numRef>
                </c:val>
                <c:extLst xmlns:c15="http://schemas.microsoft.com/office/drawing/2012/chart">
                  <c:ext xmlns:c16="http://schemas.microsoft.com/office/drawing/2014/chart" uri="{C3380CC4-5D6E-409C-BE32-E72D297353CC}">
                    <c16:uniqueId val="{00000004-F756-40E6-BD23-56A27954EDC6}"/>
                  </c:ext>
                </c:extLst>
              </c15:ser>
            </c15:filteredBarSeries>
            <c15:filteredBarSeries>
              <c15:ser>
                <c:idx val="4"/>
                <c:order val="4"/>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graph!$A$4:$A$7</c15:sqref>
                        </c15:formulaRef>
                      </c:ext>
                    </c:extLst>
                    <c:strCache>
                      <c:ptCount val="3"/>
                      <c:pt idx="0">
                        <c:v>1 byte fixed</c:v>
                      </c:pt>
                      <c:pt idx="1">
                        <c:v>2 bytes fixed</c:v>
                      </c:pt>
                      <c:pt idx="2">
                        <c:v>3 bytes fixed</c:v>
                      </c:pt>
                    </c:strCache>
                  </c:strRef>
                </c:cat>
                <c:val>
                  <c:numRef>
                    <c:extLst xmlns:c15="http://schemas.microsoft.com/office/drawing/2012/chart">
                      <c:ext xmlns:c15="http://schemas.microsoft.com/office/drawing/2012/chart" uri="{02D57815-91ED-43cb-92C2-25804820EDAC}">
                        <c15:formulaRef>
                          <c15:sqref>graph!$F$4:$F$7</c15:sqref>
                        </c15:formulaRef>
                      </c:ext>
                    </c:extLst>
                    <c:numCache>
                      <c:formatCode>General</c:formatCode>
                      <c:ptCount val="3"/>
                      <c:pt idx="0">
                        <c:v>4</c:v>
                      </c:pt>
                      <c:pt idx="1">
                        <c:v>3</c:v>
                      </c:pt>
                      <c:pt idx="2">
                        <c:v>3</c:v>
                      </c:pt>
                    </c:numCache>
                  </c:numRef>
                </c:val>
                <c:extLst xmlns:c15="http://schemas.microsoft.com/office/drawing/2012/chart">
                  <c:ext xmlns:c16="http://schemas.microsoft.com/office/drawing/2014/chart" uri="{C3380CC4-5D6E-409C-BE32-E72D297353CC}">
                    <c16:uniqueId val="{00000005-F756-40E6-BD23-56A27954EDC6}"/>
                  </c:ext>
                </c:extLst>
              </c15:ser>
            </c15:filteredBarSeries>
            <c15:filteredBarSeries>
              <c15:ser>
                <c:idx val="5"/>
                <c:order val="5"/>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graph!$A$4:$A$7</c15:sqref>
                        </c15:formulaRef>
                      </c:ext>
                    </c:extLst>
                    <c:strCache>
                      <c:ptCount val="3"/>
                      <c:pt idx="0">
                        <c:v>1 byte fixed</c:v>
                      </c:pt>
                      <c:pt idx="1">
                        <c:v>2 bytes fixed</c:v>
                      </c:pt>
                      <c:pt idx="2">
                        <c:v>3 bytes fixed</c:v>
                      </c:pt>
                    </c:strCache>
                  </c:strRef>
                </c:cat>
                <c:val>
                  <c:numRef>
                    <c:extLst xmlns:c15="http://schemas.microsoft.com/office/drawing/2012/chart">
                      <c:ext xmlns:c15="http://schemas.microsoft.com/office/drawing/2012/chart" uri="{02D57815-91ED-43cb-92C2-25804820EDAC}">
                        <c15:formulaRef>
                          <c15:sqref>graph!$G$4:$G$7</c15:sqref>
                        </c15:formulaRef>
                      </c:ext>
                    </c:extLst>
                    <c:numCache>
                      <c:formatCode>General</c:formatCode>
                      <c:ptCount val="3"/>
                      <c:pt idx="0">
                        <c:v>5</c:v>
                      </c:pt>
                      <c:pt idx="1">
                        <c:v>3</c:v>
                      </c:pt>
                      <c:pt idx="2">
                        <c:v>3</c:v>
                      </c:pt>
                    </c:numCache>
                  </c:numRef>
                </c:val>
                <c:extLst xmlns:c15="http://schemas.microsoft.com/office/drawing/2012/chart">
                  <c:ext xmlns:c16="http://schemas.microsoft.com/office/drawing/2014/chart" uri="{C3380CC4-5D6E-409C-BE32-E72D297353CC}">
                    <c16:uniqueId val="{00000006-F756-40E6-BD23-56A27954EDC6}"/>
                  </c:ext>
                </c:extLst>
              </c15:ser>
            </c15:filteredBarSeries>
            <c15:filteredBarSeries>
              <c15:ser>
                <c:idx val="7"/>
                <c:order val="7"/>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graph!$A$4:$A$7</c15:sqref>
                        </c15:formulaRef>
                      </c:ext>
                    </c:extLst>
                    <c:strCache>
                      <c:ptCount val="3"/>
                      <c:pt idx="0">
                        <c:v>1 byte fixed</c:v>
                      </c:pt>
                      <c:pt idx="1">
                        <c:v>2 bytes fixed</c:v>
                      </c:pt>
                      <c:pt idx="2">
                        <c:v>3 bytes fixed</c:v>
                      </c:pt>
                    </c:strCache>
                  </c:strRef>
                </c:cat>
                <c:val>
                  <c:numRef>
                    <c:extLst xmlns:c15="http://schemas.microsoft.com/office/drawing/2012/chart">
                      <c:ext xmlns:c15="http://schemas.microsoft.com/office/drawing/2012/chart" uri="{02D57815-91ED-43cb-92C2-25804820EDAC}">
                        <c15:formulaRef>
                          <c15:sqref>graph!$I$4:$I$7</c15:sqref>
                        </c15:formulaRef>
                      </c:ext>
                    </c:extLst>
                    <c:numCache>
                      <c:formatCode>General</c:formatCode>
                      <c:ptCount val="3"/>
                      <c:pt idx="0">
                        <c:v>0</c:v>
                      </c:pt>
                      <c:pt idx="1">
                        <c:v>0</c:v>
                      </c:pt>
                      <c:pt idx="2">
                        <c:v>0</c:v>
                      </c:pt>
                    </c:numCache>
                  </c:numRef>
                </c:val>
                <c:extLst xmlns:c15="http://schemas.microsoft.com/office/drawing/2012/chart">
                  <c:ext xmlns:c16="http://schemas.microsoft.com/office/drawing/2014/chart" uri="{C3380CC4-5D6E-409C-BE32-E72D297353CC}">
                    <c16:uniqueId val="{00000007-F756-40E6-BD23-56A27954EDC6}"/>
                  </c:ext>
                </c:extLst>
              </c15:ser>
            </c15:filteredBarSeries>
            <c15:filteredBarSeries>
              <c15:ser>
                <c:idx val="8"/>
                <c:order val="8"/>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graph!$A$4:$A$7</c15:sqref>
                        </c15:formulaRef>
                      </c:ext>
                    </c:extLst>
                    <c:strCache>
                      <c:ptCount val="3"/>
                      <c:pt idx="0">
                        <c:v>1 byte fixed</c:v>
                      </c:pt>
                      <c:pt idx="1">
                        <c:v>2 bytes fixed</c:v>
                      </c:pt>
                      <c:pt idx="2">
                        <c:v>3 bytes fixed</c:v>
                      </c:pt>
                    </c:strCache>
                  </c:strRef>
                </c:cat>
                <c:val>
                  <c:numRef>
                    <c:extLst xmlns:c15="http://schemas.microsoft.com/office/drawing/2012/chart">
                      <c:ext xmlns:c15="http://schemas.microsoft.com/office/drawing/2012/chart" uri="{02D57815-91ED-43cb-92C2-25804820EDAC}">
                        <c15:formulaRef>
                          <c15:sqref>graph!$J$4:$J$7</c15:sqref>
                        </c15:formulaRef>
                      </c:ext>
                    </c:extLst>
                    <c:numCache>
                      <c:formatCode>General</c:formatCode>
                      <c:ptCount val="3"/>
                      <c:pt idx="0">
                        <c:v>0</c:v>
                      </c:pt>
                      <c:pt idx="1">
                        <c:v>0</c:v>
                      </c:pt>
                      <c:pt idx="2">
                        <c:v>0</c:v>
                      </c:pt>
                    </c:numCache>
                  </c:numRef>
                </c:val>
                <c:extLst xmlns:c15="http://schemas.microsoft.com/office/drawing/2012/chart">
                  <c:ext xmlns:c16="http://schemas.microsoft.com/office/drawing/2014/chart" uri="{C3380CC4-5D6E-409C-BE32-E72D297353CC}">
                    <c16:uniqueId val="{00000008-F756-40E6-BD23-56A27954EDC6}"/>
                  </c:ext>
                </c:extLst>
              </c15:ser>
            </c15:filteredBarSeries>
          </c:ext>
        </c:extLst>
      </c:barChart>
      <c:catAx>
        <c:axId val="1995646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1995650008"/>
        <c:crosses val="autoZero"/>
        <c:auto val="1"/>
        <c:lblAlgn val="ctr"/>
        <c:lblOffset val="100"/>
        <c:noMultiLvlLbl val="0"/>
      </c:catAx>
      <c:valAx>
        <c:axId val="1995650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3600" b="1" i="0" u="none" strike="noStrike" kern="1200" baseline="0">
                    <a:solidFill>
                      <a:schemeClr val="tx1"/>
                    </a:solidFill>
                    <a:latin typeface="+mn-lt"/>
                    <a:ea typeface="+mn-ea"/>
                    <a:cs typeface="+mn-cs"/>
                  </a:defRPr>
                </a:pPr>
                <a:r>
                  <a:rPr lang="en-US" altLang="ko-KR" sz="3600" b="1" dirty="0">
                    <a:solidFill>
                      <a:schemeClr val="tx1"/>
                    </a:solidFill>
                  </a:rPr>
                  <a:t>Call</a:t>
                </a:r>
                <a:r>
                  <a:rPr lang="en-US" altLang="ko-KR" sz="3600" b="1" baseline="0" dirty="0">
                    <a:solidFill>
                      <a:schemeClr val="tx1"/>
                    </a:solidFill>
                  </a:rPr>
                  <a:t> Trial</a:t>
                </a:r>
                <a:endParaRPr lang="ko-KR" altLang="en-US" sz="3600" b="1" dirty="0">
                  <a:solidFill>
                    <a:schemeClr val="tx1"/>
                  </a:solidFill>
                </a:endParaRPr>
              </a:p>
            </c:rich>
          </c:tx>
          <c:overlay val="0"/>
          <c:spPr>
            <a:noFill/>
            <a:ln>
              <a:noFill/>
            </a:ln>
            <a:effectLst/>
          </c:spPr>
          <c:txPr>
            <a:bodyPr rot="-5400000" spcFirstLastPara="1" vertOverflow="ellipsis" vert="horz" wrap="square" anchor="ctr" anchorCtr="1"/>
            <a:lstStyle/>
            <a:p>
              <a:pPr>
                <a:defRPr sz="3600" b="1" i="0" u="none" strike="noStrike" kern="1200" baseline="0">
                  <a:solidFill>
                    <a:schemeClr val="tx1"/>
                  </a:solidFill>
                  <a:latin typeface="+mn-lt"/>
                  <a:ea typeface="+mn-ea"/>
                  <a:cs typeface="+mn-cs"/>
                </a:defRPr>
              </a:pPr>
              <a:endParaRPr lang="ko-K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1995646728"/>
        <c:crosses val="autoZero"/>
        <c:crossBetween val="between"/>
      </c:valAx>
      <c:spPr>
        <a:noFill/>
        <a:ln>
          <a:noFill/>
        </a:ln>
        <a:effectLst/>
      </c:spPr>
    </c:plotArea>
    <c:legend>
      <c:legendPos val="b"/>
      <c:layout>
        <c:manualLayout>
          <c:xMode val="edge"/>
          <c:yMode val="edge"/>
          <c:x val="0.70043547008547002"/>
          <c:y val="4.7309090909090898E-2"/>
          <c:w val="0.27756244366939098"/>
          <c:h val="0.33780484266118399"/>
        </c:manualLayout>
      </c:layout>
      <c:overlay val="0"/>
      <c:spPr>
        <a:solidFill>
          <a:schemeClr val="bg1"/>
        </a:solidFill>
        <a:ln>
          <a:solidFill>
            <a:schemeClr val="tx1"/>
          </a:solidFill>
        </a:ln>
        <a:effectLst/>
      </c:spPr>
      <c:txPr>
        <a:bodyPr rot="0" spcFirstLastPara="1" vertOverflow="ellipsis" vert="horz" wrap="square" anchor="ctr" anchorCtr="1"/>
        <a:lstStyle/>
        <a:p>
          <a:pPr>
            <a:defRPr sz="2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legend>
    <c:plotVisOnly val="1"/>
    <c:dispBlanksAs val="gap"/>
    <c:showDLblsOverMax val="0"/>
  </c:chart>
  <c:spPr>
    <a:noFill/>
    <a:ln>
      <a:noFill/>
    </a:ln>
    <a:effectLst/>
  </c:spPr>
  <c:txPr>
    <a:bodyPr/>
    <a:lstStyle/>
    <a:p>
      <a:pPr>
        <a:defRPr/>
      </a:pPr>
      <a:endParaRPr lang="ko-K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rgbClr val="FF0000"/>
              </a:solidFill>
              <a:round/>
            </a:ln>
            <a:effectLst/>
          </c:spPr>
          <c:marker>
            <c:symbol val="circle"/>
            <c:size val="5"/>
            <c:spPr>
              <a:solidFill>
                <a:srgbClr val="FF0000"/>
              </a:solidFill>
              <a:ln w="22225">
                <a:solidFill>
                  <a:srgbClr val="FF0000"/>
                </a:solidFill>
              </a:ln>
              <a:effectLst/>
            </c:spPr>
          </c:marker>
          <c:yVal>
            <c:numRef>
              <c:f>Sheet1!$C$2:$C$31</c:f>
              <c:numCache>
                <c:formatCode>General</c:formatCode>
                <c:ptCount val="30"/>
                <c:pt idx="0">
                  <c:v>205</c:v>
                </c:pt>
                <c:pt idx="1">
                  <c:v>205</c:v>
                </c:pt>
                <c:pt idx="2">
                  <c:v>205</c:v>
                </c:pt>
                <c:pt idx="3">
                  <c:v>205</c:v>
                </c:pt>
                <c:pt idx="4">
                  <c:v>205</c:v>
                </c:pt>
                <c:pt idx="5">
                  <c:v>205</c:v>
                </c:pt>
                <c:pt idx="6">
                  <c:v>205</c:v>
                </c:pt>
                <c:pt idx="7">
                  <c:v>205</c:v>
                </c:pt>
                <c:pt idx="8">
                  <c:v>205</c:v>
                </c:pt>
                <c:pt idx="9">
                  <c:v>205</c:v>
                </c:pt>
                <c:pt idx="10">
                  <c:v>205</c:v>
                </c:pt>
                <c:pt idx="11">
                  <c:v>205</c:v>
                </c:pt>
                <c:pt idx="12">
                  <c:v>205</c:v>
                </c:pt>
                <c:pt idx="13">
                  <c:v>205</c:v>
                </c:pt>
                <c:pt idx="14">
                  <c:v>205</c:v>
                </c:pt>
                <c:pt idx="15">
                  <c:v>205</c:v>
                </c:pt>
                <c:pt idx="16">
                  <c:v>205</c:v>
                </c:pt>
                <c:pt idx="17">
                  <c:v>205</c:v>
                </c:pt>
                <c:pt idx="18">
                  <c:v>205</c:v>
                </c:pt>
                <c:pt idx="19">
                  <c:v>205</c:v>
                </c:pt>
                <c:pt idx="20">
                  <c:v>205</c:v>
                </c:pt>
                <c:pt idx="21">
                  <c:v>205</c:v>
                </c:pt>
                <c:pt idx="22">
                  <c:v>205</c:v>
                </c:pt>
                <c:pt idx="23">
                  <c:v>205</c:v>
                </c:pt>
                <c:pt idx="24">
                  <c:v>205</c:v>
                </c:pt>
                <c:pt idx="25">
                  <c:v>205</c:v>
                </c:pt>
                <c:pt idx="26">
                  <c:v>205</c:v>
                </c:pt>
                <c:pt idx="27">
                  <c:v>205</c:v>
                </c:pt>
                <c:pt idx="28">
                  <c:v>205</c:v>
                </c:pt>
                <c:pt idx="29">
                  <c:v>205</c:v>
                </c:pt>
              </c:numCache>
            </c:numRef>
          </c:yVal>
          <c:smooth val="0"/>
          <c:extLst>
            <c:ext xmlns:c16="http://schemas.microsoft.com/office/drawing/2014/chart" uri="{C3380CC4-5D6E-409C-BE32-E72D297353CC}">
              <c16:uniqueId val="{00000000-50C9-415D-B491-66046A0262F3}"/>
            </c:ext>
          </c:extLst>
        </c:ser>
        <c:dLbls>
          <c:showLegendKey val="0"/>
          <c:showVal val="0"/>
          <c:showCatName val="0"/>
          <c:showSerName val="0"/>
          <c:showPercent val="0"/>
          <c:showBubbleSize val="0"/>
        </c:dLbls>
        <c:axId val="2006486392"/>
        <c:axId val="-2033527592"/>
      </c:scatterChart>
      <c:valAx>
        <c:axId val="2006486392"/>
        <c:scaling>
          <c:orientation val="minMax"/>
          <c:max val="30"/>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800" b="1"/>
                  <a:t># of call</a:t>
                </a:r>
                <a:endParaRPr lang="ko-KR" sz="1800" b="1"/>
              </a:p>
            </c:rich>
          </c:tx>
          <c:layout>
            <c:manualLayout>
              <c:xMode val="edge"/>
              <c:yMode val="edge"/>
              <c:x val="0.80281955380577397"/>
              <c:y val="0.82708315595288795"/>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2033527592"/>
        <c:crosses val="autoZero"/>
        <c:crossBetween val="midCat"/>
      </c:valAx>
      <c:valAx>
        <c:axId val="-2033527592"/>
        <c:scaling>
          <c:orientation val="minMax"/>
          <c:max val="255"/>
          <c:min val="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ltLang="ko-KR" sz="1800" b="1" i="0" baseline="0" dirty="0">
                    <a:effectLst/>
                  </a:rPr>
                  <a:t>Hexadecimal value</a:t>
                </a:r>
                <a:endParaRPr lang="ko-KR" altLang="ko-KR" dirty="0">
                  <a:effectLst/>
                </a:endParaRP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2006486392"/>
        <c:crosses val="autoZero"/>
        <c:crossBetween val="midCat"/>
        <c:majorUnit val="64"/>
      </c:valAx>
      <c:spPr>
        <a:noFill/>
        <a:ln>
          <a:solidFill>
            <a:schemeClr val="tx1"/>
          </a:solidFill>
        </a:ln>
        <a:effectLst/>
      </c:spPr>
    </c:plotArea>
    <c:plotVisOnly val="1"/>
    <c:dispBlanksAs val="gap"/>
    <c:showDLblsOverMax val="0"/>
  </c:chart>
  <c:spPr>
    <a:noFill/>
    <a:ln>
      <a:noFill/>
    </a:ln>
    <a:effectLst/>
  </c:spPr>
  <c:txPr>
    <a:bodyPr/>
    <a:lstStyle/>
    <a:p>
      <a:pPr>
        <a:defRPr sz="1100">
          <a:solidFill>
            <a:schemeClr val="tx1"/>
          </a:solidFill>
          <a:latin typeface="Times New Roman" panose="02020603050405020304" pitchFamily="18" charset="0"/>
          <a:cs typeface="Times New Roman" panose="02020603050405020304" pitchFamily="18" charset="0"/>
        </a:defRPr>
      </a:pPr>
      <a:endParaRPr lang="ko-K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rgbClr val="FF0000"/>
              </a:solidFill>
              <a:round/>
            </a:ln>
            <a:effectLst/>
          </c:spPr>
          <c:marker>
            <c:symbol val="circle"/>
            <c:size val="5"/>
            <c:spPr>
              <a:solidFill>
                <a:srgbClr val="FF0000"/>
              </a:solidFill>
              <a:ln w="22225">
                <a:solidFill>
                  <a:srgbClr val="FF0000"/>
                </a:solidFill>
              </a:ln>
              <a:effectLst/>
            </c:spPr>
          </c:marker>
          <c:yVal>
            <c:numRef>
              <c:f>Sheet1!$D$2:$D$31</c:f>
              <c:numCache>
                <c:formatCode>General</c:formatCode>
                <c:ptCount val="30"/>
                <c:pt idx="0">
                  <c:v>180</c:v>
                </c:pt>
                <c:pt idx="1">
                  <c:v>180</c:v>
                </c:pt>
                <c:pt idx="2">
                  <c:v>180</c:v>
                </c:pt>
                <c:pt idx="3">
                  <c:v>180</c:v>
                </c:pt>
                <c:pt idx="4">
                  <c:v>180</c:v>
                </c:pt>
                <c:pt idx="5">
                  <c:v>180</c:v>
                </c:pt>
                <c:pt idx="6">
                  <c:v>180</c:v>
                </c:pt>
                <c:pt idx="7">
                  <c:v>180</c:v>
                </c:pt>
                <c:pt idx="8">
                  <c:v>180</c:v>
                </c:pt>
                <c:pt idx="9">
                  <c:v>180</c:v>
                </c:pt>
                <c:pt idx="10">
                  <c:v>180</c:v>
                </c:pt>
                <c:pt idx="11">
                  <c:v>180</c:v>
                </c:pt>
                <c:pt idx="12">
                  <c:v>180</c:v>
                </c:pt>
                <c:pt idx="13">
                  <c:v>180</c:v>
                </c:pt>
                <c:pt idx="14">
                  <c:v>180</c:v>
                </c:pt>
                <c:pt idx="15">
                  <c:v>180</c:v>
                </c:pt>
                <c:pt idx="16">
                  <c:v>180</c:v>
                </c:pt>
                <c:pt idx="17">
                  <c:v>180</c:v>
                </c:pt>
                <c:pt idx="18">
                  <c:v>180</c:v>
                </c:pt>
                <c:pt idx="19">
                  <c:v>180</c:v>
                </c:pt>
                <c:pt idx="20">
                  <c:v>180</c:v>
                </c:pt>
                <c:pt idx="21">
                  <c:v>180</c:v>
                </c:pt>
                <c:pt idx="22">
                  <c:v>180</c:v>
                </c:pt>
                <c:pt idx="23">
                  <c:v>180</c:v>
                </c:pt>
                <c:pt idx="24">
                  <c:v>180</c:v>
                </c:pt>
                <c:pt idx="25">
                  <c:v>180</c:v>
                </c:pt>
                <c:pt idx="26">
                  <c:v>180</c:v>
                </c:pt>
                <c:pt idx="27">
                  <c:v>180</c:v>
                </c:pt>
                <c:pt idx="28">
                  <c:v>180</c:v>
                </c:pt>
                <c:pt idx="29">
                  <c:v>180</c:v>
                </c:pt>
              </c:numCache>
            </c:numRef>
          </c:yVal>
          <c:smooth val="0"/>
          <c:extLst>
            <c:ext xmlns:c16="http://schemas.microsoft.com/office/drawing/2014/chart" uri="{C3380CC4-5D6E-409C-BE32-E72D297353CC}">
              <c16:uniqueId val="{00000000-56BD-4F40-ACBB-C4E438B84506}"/>
            </c:ext>
          </c:extLst>
        </c:ser>
        <c:dLbls>
          <c:showLegendKey val="0"/>
          <c:showVal val="0"/>
          <c:showCatName val="0"/>
          <c:showSerName val="0"/>
          <c:showPercent val="0"/>
          <c:showBubbleSize val="0"/>
        </c:dLbls>
        <c:axId val="1995808152"/>
        <c:axId val="1995642936"/>
      </c:scatterChart>
      <c:valAx>
        <c:axId val="1995808152"/>
        <c:scaling>
          <c:orientation val="minMax"/>
          <c:max val="30"/>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800" b="1">
                    <a:solidFill>
                      <a:schemeClr val="tx1"/>
                    </a:solidFill>
                  </a:rPr>
                  <a:t># of call</a:t>
                </a:r>
                <a:endParaRPr lang="ko-KR" sz="1800" b="1">
                  <a:solidFill>
                    <a:schemeClr val="tx1"/>
                  </a:solidFill>
                </a:endParaRPr>
              </a:p>
            </c:rich>
          </c:tx>
          <c:layout>
            <c:manualLayout>
              <c:xMode val="edge"/>
              <c:yMode val="edge"/>
              <c:x val="0.80837510936132995"/>
              <c:y val="0.83171278558251704"/>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1995642936"/>
        <c:crosses val="autoZero"/>
        <c:crossBetween val="midCat"/>
      </c:valAx>
      <c:valAx>
        <c:axId val="1995642936"/>
        <c:scaling>
          <c:orientation val="minMax"/>
          <c:max val="255"/>
          <c:min val="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ltLang="ko-KR" sz="1800" b="1" i="0" baseline="0" dirty="0">
                    <a:effectLst/>
                  </a:rPr>
                  <a:t>Hexadecimal value</a:t>
                </a:r>
                <a:endParaRPr lang="ko-KR" altLang="ko-KR" dirty="0">
                  <a:effectLst/>
                </a:endParaRP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1995808152"/>
        <c:crosses val="autoZero"/>
        <c:crossBetween val="midCat"/>
        <c:majorUnit val="64"/>
      </c:valAx>
      <c:spPr>
        <a:noFill/>
        <a:ln>
          <a:solidFill>
            <a:schemeClr val="tx1"/>
          </a:solidFill>
        </a:ln>
        <a:effectLst/>
      </c:spPr>
    </c:plotArea>
    <c:plotVisOnly val="1"/>
    <c:dispBlanksAs val="gap"/>
    <c:showDLblsOverMax val="0"/>
  </c:chart>
  <c:spPr>
    <a:noFill/>
    <a:ln>
      <a:noFill/>
    </a:ln>
    <a:effectLst/>
  </c:spPr>
  <c:txPr>
    <a:bodyPr/>
    <a:lstStyle/>
    <a:p>
      <a:pPr>
        <a:defRPr sz="1100">
          <a:solidFill>
            <a:schemeClr val="tx1"/>
          </a:solidFill>
          <a:latin typeface="Times New Roman" panose="02020603050405020304" pitchFamily="18" charset="0"/>
          <a:cs typeface="Times New Roman" panose="02020603050405020304" pitchFamily="18" charset="0"/>
        </a:defRPr>
      </a:pPr>
      <a:endParaRPr lang="ko-K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rgbClr val="FF0000"/>
              </a:solidFill>
              <a:round/>
            </a:ln>
            <a:effectLst/>
          </c:spPr>
          <c:marker>
            <c:symbol val="circle"/>
            <c:size val="5"/>
            <c:spPr>
              <a:solidFill>
                <a:srgbClr val="FF0000"/>
              </a:solidFill>
              <a:ln w="22225">
                <a:solidFill>
                  <a:srgbClr val="FF0000"/>
                </a:solidFill>
              </a:ln>
              <a:effectLst/>
            </c:spPr>
          </c:marker>
          <c:yVal>
            <c:numRef>
              <c:f>Sheet1!$B$2:$B$31</c:f>
              <c:numCache>
                <c:formatCode>General</c:formatCode>
                <c:ptCount val="30"/>
                <c:pt idx="0">
                  <c:v>10</c:v>
                </c:pt>
                <c:pt idx="1">
                  <c:v>3</c:v>
                </c:pt>
                <c:pt idx="2">
                  <c:v>5</c:v>
                </c:pt>
                <c:pt idx="3">
                  <c:v>3</c:v>
                </c:pt>
                <c:pt idx="4">
                  <c:v>9</c:v>
                </c:pt>
                <c:pt idx="5">
                  <c:v>0</c:v>
                </c:pt>
                <c:pt idx="6">
                  <c:v>4</c:v>
                </c:pt>
                <c:pt idx="7">
                  <c:v>5</c:v>
                </c:pt>
                <c:pt idx="8">
                  <c:v>6</c:v>
                </c:pt>
                <c:pt idx="9">
                  <c:v>14</c:v>
                </c:pt>
                <c:pt idx="10">
                  <c:v>2</c:v>
                </c:pt>
                <c:pt idx="11">
                  <c:v>15</c:v>
                </c:pt>
                <c:pt idx="12">
                  <c:v>0</c:v>
                </c:pt>
                <c:pt idx="13">
                  <c:v>13</c:v>
                </c:pt>
                <c:pt idx="14">
                  <c:v>11</c:v>
                </c:pt>
                <c:pt idx="15">
                  <c:v>4</c:v>
                </c:pt>
                <c:pt idx="16">
                  <c:v>7</c:v>
                </c:pt>
                <c:pt idx="17">
                  <c:v>2</c:v>
                </c:pt>
                <c:pt idx="18">
                  <c:v>3</c:v>
                </c:pt>
                <c:pt idx="19">
                  <c:v>4</c:v>
                </c:pt>
                <c:pt idx="20">
                  <c:v>12</c:v>
                </c:pt>
                <c:pt idx="21">
                  <c:v>9</c:v>
                </c:pt>
                <c:pt idx="22">
                  <c:v>7</c:v>
                </c:pt>
                <c:pt idx="23">
                  <c:v>0</c:v>
                </c:pt>
                <c:pt idx="24">
                  <c:v>13</c:v>
                </c:pt>
                <c:pt idx="25">
                  <c:v>14</c:v>
                </c:pt>
                <c:pt idx="26">
                  <c:v>3</c:v>
                </c:pt>
                <c:pt idx="27">
                  <c:v>2</c:v>
                </c:pt>
                <c:pt idx="28">
                  <c:v>11</c:v>
                </c:pt>
                <c:pt idx="29">
                  <c:v>2</c:v>
                </c:pt>
              </c:numCache>
            </c:numRef>
          </c:yVal>
          <c:smooth val="0"/>
          <c:extLst>
            <c:ext xmlns:c16="http://schemas.microsoft.com/office/drawing/2014/chart" uri="{C3380CC4-5D6E-409C-BE32-E72D297353CC}">
              <c16:uniqueId val="{00000000-702C-41CD-952F-48155FE053E9}"/>
            </c:ext>
          </c:extLst>
        </c:ser>
        <c:dLbls>
          <c:showLegendKey val="0"/>
          <c:showVal val="0"/>
          <c:showCatName val="0"/>
          <c:showSerName val="0"/>
          <c:showPercent val="0"/>
          <c:showBubbleSize val="0"/>
        </c:dLbls>
        <c:axId val="1996031832"/>
        <c:axId val="1995973384"/>
      </c:scatterChart>
      <c:valAx>
        <c:axId val="1996031832"/>
        <c:scaling>
          <c:orientation val="minMax"/>
          <c:max val="30"/>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800" b="1" i="0">
                    <a:solidFill>
                      <a:schemeClr val="tx1"/>
                    </a:solidFill>
                  </a:rPr>
                  <a:t># of call</a:t>
                </a:r>
                <a:endParaRPr lang="ko-KR" sz="1800" b="1" i="0">
                  <a:solidFill>
                    <a:schemeClr val="tx1"/>
                  </a:solidFill>
                </a:endParaRPr>
              </a:p>
            </c:rich>
          </c:tx>
          <c:layout>
            <c:manualLayout>
              <c:xMode val="edge"/>
              <c:yMode val="edge"/>
              <c:x val="0.83606474190726099"/>
              <c:y val="0.88127296587926496"/>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1995973384"/>
        <c:crosses val="autoZero"/>
        <c:crossBetween val="midCat"/>
      </c:valAx>
      <c:valAx>
        <c:axId val="1995973384"/>
        <c:scaling>
          <c:orientation val="minMax"/>
          <c:max val="15"/>
          <c:min val="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ltLang="ko-KR" sz="1800" b="1" i="0" baseline="0" dirty="0">
                    <a:effectLst/>
                  </a:rPr>
                  <a:t>Hexadecimal value</a:t>
                </a:r>
                <a:endParaRPr lang="ko-KR" altLang="ko-KR" dirty="0">
                  <a:effectLst/>
                </a:endParaRP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1996031832"/>
        <c:crosses val="autoZero"/>
        <c:crossBetween val="midCat"/>
        <c:majorUnit val="4"/>
      </c:valAx>
      <c:spPr>
        <a:noFill/>
        <a:ln>
          <a:solidFill>
            <a:schemeClr val="tx1"/>
          </a:solidFill>
        </a:ln>
        <a:effectLst/>
      </c:spPr>
    </c:plotArea>
    <c:plotVisOnly val="1"/>
    <c:dispBlanksAs val="gap"/>
    <c:showDLblsOverMax val="0"/>
  </c:chart>
  <c:spPr>
    <a:noFill/>
    <a:ln>
      <a:noFill/>
    </a:ln>
    <a:effectLst/>
  </c:spPr>
  <c:txPr>
    <a:bodyPr/>
    <a:lstStyle/>
    <a:p>
      <a:pPr>
        <a:defRPr sz="1100">
          <a:solidFill>
            <a:schemeClr val="tx1"/>
          </a:solidFill>
          <a:latin typeface="Times New Roman" panose="02020603050405020304" pitchFamily="18" charset="0"/>
          <a:cs typeface="Times New Roman" panose="02020603050405020304" pitchFamily="18" charset="0"/>
        </a:defRPr>
      </a:pPr>
      <a:endParaRPr lang="ko-K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rgbClr val="FF0000"/>
              </a:solidFill>
              <a:round/>
            </a:ln>
            <a:effectLst/>
          </c:spPr>
          <c:marker>
            <c:symbol val="circle"/>
            <c:size val="5"/>
            <c:spPr>
              <a:solidFill>
                <a:srgbClr val="FF0000"/>
              </a:solidFill>
              <a:ln w="22225">
                <a:solidFill>
                  <a:srgbClr val="FF0000"/>
                </a:solidFill>
              </a:ln>
              <a:effectLst/>
            </c:spPr>
          </c:marker>
          <c:yVal>
            <c:numRef>
              <c:f>Sheet1!$A$2:$A$31</c:f>
              <c:numCache>
                <c:formatCode>General</c:formatCode>
                <c:ptCount val="30"/>
                <c:pt idx="0">
                  <c:v>246</c:v>
                </c:pt>
                <c:pt idx="1">
                  <c:v>246</c:v>
                </c:pt>
                <c:pt idx="2">
                  <c:v>246</c:v>
                </c:pt>
                <c:pt idx="3">
                  <c:v>246</c:v>
                </c:pt>
                <c:pt idx="4">
                  <c:v>246</c:v>
                </c:pt>
                <c:pt idx="5">
                  <c:v>246</c:v>
                </c:pt>
                <c:pt idx="6">
                  <c:v>246</c:v>
                </c:pt>
                <c:pt idx="7">
                  <c:v>246</c:v>
                </c:pt>
                <c:pt idx="8">
                  <c:v>246</c:v>
                </c:pt>
                <c:pt idx="9">
                  <c:v>246</c:v>
                </c:pt>
                <c:pt idx="10">
                  <c:v>246</c:v>
                </c:pt>
                <c:pt idx="11">
                  <c:v>246</c:v>
                </c:pt>
                <c:pt idx="12">
                  <c:v>246</c:v>
                </c:pt>
                <c:pt idx="13">
                  <c:v>246</c:v>
                </c:pt>
                <c:pt idx="14">
                  <c:v>246</c:v>
                </c:pt>
                <c:pt idx="15">
                  <c:v>246</c:v>
                </c:pt>
                <c:pt idx="16">
                  <c:v>246</c:v>
                </c:pt>
                <c:pt idx="17">
                  <c:v>246</c:v>
                </c:pt>
                <c:pt idx="18">
                  <c:v>246</c:v>
                </c:pt>
                <c:pt idx="19">
                  <c:v>246</c:v>
                </c:pt>
                <c:pt idx="20">
                  <c:v>246</c:v>
                </c:pt>
                <c:pt idx="21">
                  <c:v>246</c:v>
                </c:pt>
                <c:pt idx="22">
                  <c:v>246</c:v>
                </c:pt>
                <c:pt idx="23">
                  <c:v>246</c:v>
                </c:pt>
                <c:pt idx="24">
                  <c:v>246</c:v>
                </c:pt>
                <c:pt idx="25">
                  <c:v>246</c:v>
                </c:pt>
                <c:pt idx="26">
                  <c:v>246</c:v>
                </c:pt>
                <c:pt idx="27">
                  <c:v>246</c:v>
                </c:pt>
                <c:pt idx="28">
                  <c:v>246</c:v>
                </c:pt>
                <c:pt idx="29">
                  <c:v>246</c:v>
                </c:pt>
              </c:numCache>
            </c:numRef>
          </c:yVal>
          <c:smooth val="0"/>
          <c:extLst>
            <c:ext xmlns:c16="http://schemas.microsoft.com/office/drawing/2014/chart" uri="{C3380CC4-5D6E-409C-BE32-E72D297353CC}">
              <c16:uniqueId val="{00000000-358B-499C-89B5-EBE7E509BC0A}"/>
            </c:ext>
          </c:extLst>
        </c:ser>
        <c:dLbls>
          <c:showLegendKey val="0"/>
          <c:showVal val="0"/>
          <c:showCatName val="0"/>
          <c:showSerName val="0"/>
          <c:showPercent val="0"/>
          <c:showBubbleSize val="0"/>
        </c:dLbls>
        <c:axId val="1996007704"/>
        <c:axId val="2006763464"/>
      </c:scatterChart>
      <c:valAx>
        <c:axId val="1996007704"/>
        <c:scaling>
          <c:orientation val="minMax"/>
          <c:max val="30"/>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800"/>
                  <a:t># of call</a:t>
                </a:r>
                <a:endParaRPr lang="ko-KR" sz="1800"/>
              </a:p>
            </c:rich>
          </c:tx>
          <c:layout>
            <c:manualLayout>
              <c:xMode val="edge"/>
              <c:yMode val="edge"/>
              <c:x val="0.84168394575677996"/>
              <c:y val="0.88127296587926496"/>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2006763464"/>
        <c:crosses val="autoZero"/>
        <c:crossBetween val="midCat"/>
      </c:valAx>
      <c:valAx>
        <c:axId val="2006763464"/>
        <c:scaling>
          <c:orientation val="minMax"/>
          <c:max val="255"/>
          <c:min val="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800" dirty="0"/>
                  <a:t>Hexadecimal value</a:t>
                </a:r>
                <a:endParaRPr lang="ko-KR" sz="1800" dirty="0"/>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1996007704"/>
        <c:crosses val="autoZero"/>
        <c:crossBetween val="midCat"/>
        <c:majorUnit val="64"/>
      </c:valAx>
      <c:spPr>
        <a:noFill/>
        <a:ln>
          <a:solidFill>
            <a:schemeClr val="tx1"/>
          </a:solidFill>
        </a:ln>
        <a:effectLst/>
      </c:spPr>
    </c:plotArea>
    <c:plotVisOnly val="1"/>
    <c:dispBlanksAs val="gap"/>
    <c:showDLblsOverMax val="0"/>
  </c:chart>
  <c:spPr>
    <a:noFill/>
    <a:ln>
      <a:noFill/>
    </a:ln>
    <a:effectLst/>
  </c:spPr>
  <c:txPr>
    <a:bodyPr/>
    <a:lstStyle/>
    <a:p>
      <a:pPr>
        <a:defRPr sz="1200" b="1">
          <a:solidFill>
            <a:schemeClr val="tx1"/>
          </a:solidFill>
          <a:latin typeface="Times New Roman" panose="02020603050405020304" pitchFamily="18" charset="0"/>
          <a:cs typeface="Times New Roman" panose="02020603050405020304" pitchFamily="18" charset="0"/>
        </a:defRPr>
      </a:pPr>
      <a:endParaRPr lang="ko-K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rgbClr val="FF0000"/>
              </a:solidFill>
              <a:round/>
            </a:ln>
            <a:effectLst/>
          </c:spPr>
          <c:marker>
            <c:symbol val="circle"/>
            <c:size val="5"/>
            <c:spPr>
              <a:solidFill>
                <a:srgbClr val="FF0000"/>
              </a:solidFill>
              <a:ln w="22225">
                <a:solidFill>
                  <a:srgbClr val="FF0000"/>
                </a:solidFill>
              </a:ln>
              <a:effectLst/>
            </c:spPr>
          </c:marker>
          <c:yVal>
            <c:numRef>
              <c:f>Sheet1!$C$2:$C$31</c:f>
              <c:numCache>
                <c:formatCode>General</c:formatCode>
                <c:ptCount val="30"/>
                <c:pt idx="0">
                  <c:v>205</c:v>
                </c:pt>
                <c:pt idx="1">
                  <c:v>205</c:v>
                </c:pt>
                <c:pt idx="2">
                  <c:v>205</c:v>
                </c:pt>
                <c:pt idx="3">
                  <c:v>205</c:v>
                </c:pt>
                <c:pt idx="4">
                  <c:v>205</c:v>
                </c:pt>
                <c:pt idx="5">
                  <c:v>205</c:v>
                </c:pt>
                <c:pt idx="6">
                  <c:v>205</c:v>
                </c:pt>
                <c:pt idx="7">
                  <c:v>205</c:v>
                </c:pt>
                <c:pt idx="8">
                  <c:v>205</c:v>
                </c:pt>
                <c:pt idx="9">
                  <c:v>205</c:v>
                </c:pt>
                <c:pt idx="10">
                  <c:v>205</c:v>
                </c:pt>
                <c:pt idx="11">
                  <c:v>205</c:v>
                </c:pt>
                <c:pt idx="12">
                  <c:v>205</c:v>
                </c:pt>
                <c:pt idx="13">
                  <c:v>205</c:v>
                </c:pt>
                <c:pt idx="14">
                  <c:v>205</c:v>
                </c:pt>
                <c:pt idx="15">
                  <c:v>205</c:v>
                </c:pt>
                <c:pt idx="16">
                  <c:v>205</c:v>
                </c:pt>
                <c:pt idx="17">
                  <c:v>205</c:v>
                </c:pt>
                <c:pt idx="18">
                  <c:v>205</c:v>
                </c:pt>
                <c:pt idx="19">
                  <c:v>205</c:v>
                </c:pt>
                <c:pt idx="20">
                  <c:v>205</c:v>
                </c:pt>
                <c:pt idx="21">
                  <c:v>205</c:v>
                </c:pt>
                <c:pt idx="22">
                  <c:v>205</c:v>
                </c:pt>
                <c:pt idx="23">
                  <c:v>205</c:v>
                </c:pt>
                <c:pt idx="24">
                  <c:v>205</c:v>
                </c:pt>
                <c:pt idx="25">
                  <c:v>205</c:v>
                </c:pt>
                <c:pt idx="26">
                  <c:v>205</c:v>
                </c:pt>
                <c:pt idx="27">
                  <c:v>205</c:v>
                </c:pt>
                <c:pt idx="28">
                  <c:v>205</c:v>
                </c:pt>
                <c:pt idx="29">
                  <c:v>205</c:v>
                </c:pt>
              </c:numCache>
            </c:numRef>
          </c:yVal>
          <c:smooth val="0"/>
          <c:extLst>
            <c:ext xmlns:c16="http://schemas.microsoft.com/office/drawing/2014/chart" uri="{C3380CC4-5D6E-409C-BE32-E72D297353CC}">
              <c16:uniqueId val="{00000000-50C9-415D-B491-66046A0262F3}"/>
            </c:ext>
          </c:extLst>
        </c:ser>
        <c:dLbls>
          <c:showLegendKey val="0"/>
          <c:showVal val="0"/>
          <c:showCatName val="0"/>
          <c:showSerName val="0"/>
          <c:showPercent val="0"/>
          <c:showBubbleSize val="0"/>
        </c:dLbls>
        <c:axId val="2006215112"/>
        <c:axId val="1995999640"/>
      </c:scatterChart>
      <c:valAx>
        <c:axId val="2006215112"/>
        <c:scaling>
          <c:orientation val="minMax"/>
          <c:max val="30"/>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800" b="1"/>
                  <a:t># of call</a:t>
                </a:r>
                <a:endParaRPr lang="ko-KR" sz="1800" b="1"/>
              </a:p>
            </c:rich>
          </c:tx>
          <c:layout>
            <c:manualLayout>
              <c:xMode val="edge"/>
              <c:yMode val="edge"/>
              <c:x val="0.80281955380577397"/>
              <c:y val="0.82708315595288795"/>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1995999640"/>
        <c:crosses val="autoZero"/>
        <c:crossBetween val="midCat"/>
      </c:valAx>
      <c:valAx>
        <c:axId val="1995999640"/>
        <c:scaling>
          <c:orientation val="minMax"/>
          <c:max val="255"/>
          <c:min val="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ltLang="ko-KR" sz="1800" b="1" i="0" baseline="0" dirty="0">
                    <a:effectLst/>
                  </a:rPr>
                  <a:t>Hexadecimal value</a:t>
                </a:r>
                <a:endParaRPr lang="ko-KR" altLang="ko-KR" dirty="0">
                  <a:effectLst/>
                </a:endParaRP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2006215112"/>
        <c:crosses val="autoZero"/>
        <c:crossBetween val="midCat"/>
        <c:majorUnit val="64"/>
      </c:valAx>
      <c:spPr>
        <a:noFill/>
        <a:ln>
          <a:solidFill>
            <a:schemeClr val="tx1"/>
          </a:solidFill>
        </a:ln>
        <a:effectLst/>
      </c:spPr>
    </c:plotArea>
    <c:plotVisOnly val="1"/>
    <c:dispBlanksAs val="gap"/>
    <c:showDLblsOverMax val="0"/>
  </c:chart>
  <c:spPr>
    <a:noFill/>
    <a:ln>
      <a:noFill/>
    </a:ln>
    <a:effectLst/>
  </c:spPr>
  <c:txPr>
    <a:bodyPr/>
    <a:lstStyle/>
    <a:p>
      <a:pPr>
        <a:defRPr sz="1100">
          <a:solidFill>
            <a:schemeClr val="tx1"/>
          </a:solidFill>
          <a:latin typeface="Times New Roman" panose="02020603050405020304" pitchFamily="18" charset="0"/>
          <a:cs typeface="Times New Roman" panose="02020603050405020304" pitchFamily="18" charset="0"/>
        </a:defRPr>
      </a:pPr>
      <a:endParaRPr lang="ko-K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rgbClr val="FF0000"/>
              </a:solidFill>
              <a:round/>
            </a:ln>
            <a:effectLst/>
          </c:spPr>
          <c:marker>
            <c:symbol val="circle"/>
            <c:size val="5"/>
            <c:spPr>
              <a:solidFill>
                <a:srgbClr val="FF0000"/>
              </a:solidFill>
              <a:ln w="22225">
                <a:solidFill>
                  <a:srgbClr val="FF0000"/>
                </a:solidFill>
              </a:ln>
              <a:effectLst/>
            </c:spPr>
          </c:marker>
          <c:yVal>
            <c:numRef>
              <c:f>Sheet1!$D$2:$D$31</c:f>
              <c:numCache>
                <c:formatCode>General</c:formatCode>
                <c:ptCount val="30"/>
                <c:pt idx="0">
                  <c:v>180</c:v>
                </c:pt>
                <c:pt idx="1">
                  <c:v>180</c:v>
                </c:pt>
                <c:pt idx="2">
                  <c:v>180</c:v>
                </c:pt>
                <c:pt idx="3">
                  <c:v>180</c:v>
                </c:pt>
                <c:pt idx="4">
                  <c:v>180</c:v>
                </c:pt>
                <c:pt idx="5">
                  <c:v>180</c:v>
                </c:pt>
                <c:pt idx="6">
                  <c:v>180</c:v>
                </c:pt>
                <c:pt idx="7">
                  <c:v>180</c:v>
                </c:pt>
                <c:pt idx="8">
                  <c:v>180</c:v>
                </c:pt>
                <c:pt idx="9">
                  <c:v>180</c:v>
                </c:pt>
                <c:pt idx="10">
                  <c:v>180</c:v>
                </c:pt>
                <c:pt idx="11">
                  <c:v>180</c:v>
                </c:pt>
                <c:pt idx="12">
                  <c:v>180</c:v>
                </c:pt>
                <c:pt idx="13">
                  <c:v>180</c:v>
                </c:pt>
                <c:pt idx="14">
                  <c:v>180</c:v>
                </c:pt>
                <c:pt idx="15">
                  <c:v>180</c:v>
                </c:pt>
                <c:pt idx="16">
                  <c:v>180</c:v>
                </c:pt>
                <c:pt idx="17">
                  <c:v>180</c:v>
                </c:pt>
                <c:pt idx="18">
                  <c:v>180</c:v>
                </c:pt>
                <c:pt idx="19">
                  <c:v>180</c:v>
                </c:pt>
                <c:pt idx="20">
                  <c:v>180</c:v>
                </c:pt>
                <c:pt idx="21">
                  <c:v>180</c:v>
                </c:pt>
                <c:pt idx="22">
                  <c:v>180</c:v>
                </c:pt>
                <c:pt idx="23">
                  <c:v>180</c:v>
                </c:pt>
                <c:pt idx="24">
                  <c:v>180</c:v>
                </c:pt>
                <c:pt idx="25">
                  <c:v>180</c:v>
                </c:pt>
                <c:pt idx="26">
                  <c:v>180</c:v>
                </c:pt>
                <c:pt idx="27">
                  <c:v>180</c:v>
                </c:pt>
                <c:pt idx="28">
                  <c:v>180</c:v>
                </c:pt>
                <c:pt idx="29">
                  <c:v>180</c:v>
                </c:pt>
              </c:numCache>
            </c:numRef>
          </c:yVal>
          <c:smooth val="0"/>
          <c:extLst>
            <c:ext xmlns:c16="http://schemas.microsoft.com/office/drawing/2014/chart" uri="{C3380CC4-5D6E-409C-BE32-E72D297353CC}">
              <c16:uniqueId val="{00000000-56BD-4F40-ACBB-C4E438B84506}"/>
            </c:ext>
          </c:extLst>
        </c:ser>
        <c:dLbls>
          <c:showLegendKey val="0"/>
          <c:showVal val="0"/>
          <c:showCatName val="0"/>
          <c:showSerName val="0"/>
          <c:showPercent val="0"/>
          <c:showBubbleSize val="0"/>
        </c:dLbls>
        <c:axId val="1996149608"/>
        <c:axId val="1996080888"/>
      </c:scatterChart>
      <c:valAx>
        <c:axId val="1996149608"/>
        <c:scaling>
          <c:orientation val="minMax"/>
          <c:max val="30"/>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800" b="1">
                    <a:solidFill>
                      <a:schemeClr val="tx1"/>
                    </a:solidFill>
                  </a:rPr>
                  <a:t># of call</a:t>
                </a:r>
                <a:endParaRPr lang="ko-KR" sz="1800" b="1">
                  <a:solidFill>
                    <a:schemeClr val="tx1"/>
                  </a:solidFill>
                </a:endParaRPr>
              </a:p>
            </c:rich>
          </c:tx>
          <c:layout>
            <c:manualLayout>
              <c:xMode val="edge"/>
              <c:yMode val="edge"/>
              <c:x val="0.80837510936132995"/>
              <c:y val="0.83171278558251704"/>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1996080888"/>
        <c:crosses val="autoZero"/>
        <c:crossBetween val="midCat"/>
      </c:valAx>
      <c:valAx>
        <c:axId val="1996080888"/>
        <c:scaling>
          <c:orientation val="minMax"/>
          <c:max val="255"/>
          <c:min val="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ltLang="ko-KR" sz="1800" b="1" i="0" baseline="0" dirty="0">
                    <a:effectLst/>
                  </a:rPr>
                  <a:t>Hexadecimal value</a:t>
                </a:r>
                <a:endParaRPr lang="ko-KR" altLang="ko-KR" dirty="0">
                  <a:effectLst/>
                </a:endParaRP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1996149608"/>
        <c:crosses val="autoZero"/>
        <c:crossBetween val="midCat"/>
        <c:majorUnit val="64"/>
      </c:valAx>
      <c:spPr>
        <a:noFill/>
        <a:ln>
          <a:solidFill>
            <a:schemeClr val="tx1"/>
          </a:solidFill>
        </a:ln>
        <a:effectLst/>
      </c:spPr>
    </c:plotArea>
    <c:plotVisOnly val="1"/>
    <c:dispBlanksAs val="gap"/>
    <c:showDLblsOverMax val="0"/>
  </c:chart>
  <c:spPr>
    <a:noFill/>
    <a:ln>
      <a:noFill/>
    </a:ln>
    <a:effectLst/>
  </c:spPr>
  <c:txPr>
    <a:bodyPr/>
    <a:lstStyle/>
    <a:p>
      <a:pPr>
        <a:defRPr sz="1100">
          <a:solidFill>
            <a:schemeClr val="tx1"/>
          </a:solidFill>
          <a:latin typeface="Times New Roman" panose="02020603050405020304" pitchFamily="18" charset="0"/>
          <a:cs typeface="Times New Roman" panose="02020603050405020304" pitchFamily="18" charset="0"/>
        </a:defRPr>
      </a:pPr>
      <a:endParaRPr lang="ko-K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rgbClr val="FF0000"/>
              </a:solidFill>
              <a:round/>
            </a:ln>
            <a:effectLst/>
          </c:spPr>
          <c:marker>
            <c:symbol val="circle"/>
            <c:size val="5"/>
            <c:spPr>
              <a:solidFill>
                <a:srgbClr val="FF0000"/>
              </a:solidFill>
              <a:ln w="22225">
                <a:solidFill>
                  <a:srgbClr val="FF0000"/>
                </a:solidFill>
              </a:ln>
              <a:effectLst/>
            </c:spPr>
          </c:marker>
          <c:yVal>
            <c:numRef>
              <c:f>Sheet1!$B$2:$B$31</c:f>
              <c:numCache>
                <c:formatCode>General</c:formatCode>
                <c:ptCount val="30"/>
                <c:pt idx="0">
                  <c:v>10</c:v>
                </c:pt>
                <c:pt idx="1">
                  <c:v>3</c:v>
                </c:pt>
                <c:pt idx="2">
                  <c:v>5</c:v>
                </c:pt>
                <c:pt idx="3">
                  <c:v>3</c:v>
                </c:pt>
                <c:pt idx="4">
                  <c:v>9</c:v>
                </c:pt>
                <c:pt idx="5">
                  <c:v>0</c:v>
                </c:pt>
                <c:pt idx="6">
                  <c:v>4</c:v>
                </c:pt>
                <c:pt idx="7">
                  <c:v>5</c:v>
                </c:pt>
                <c:pt idx="8">
                  <c:v>6</c:v>
                </c:pt>
                <c:pt idx="9">
                  <c:v>14</c:v>
                </c:pt>
                <c:pt idx="10">
                  <c:v>2</c:v>
                </c:pt>
                <c:pt idx="11">
                  <c:v>15</c:v>
                </c:pt>
                <c:pt idx="12">
                  <c:v>0</c:v>
                </c:pt>
                <c:pt idx="13">
                  <c:v>13</c:v>
                </c:pt>
                <c:pt idx="14">
                  <c:v>11</c:v>
                </c:pt>
                <c:pt idx="15">
                  <c:v>4</c:v>
                </c:pt>
                <c:pt idx="16">
                  <c:v>7</c:v>
                </c:pt>
                <c:pt idx="17">
                  <c:v>2</c:v>
                </c:pt>
                <c:pt idx="18">
                  <c:v>3</c:v>
                </c:pt>
                <c:pt idx="19">
                  <c:v>4</c:v>
                </c:pt>
                <c:pt idx="20">
                  <c:v>12</c:v>
                </c:pt>
                <c:pt idx="21">
                  <c:v>9</c:v>
                </c:pt>
                <c:pt idx="22">
                  <c:v>7</c:v>
                </c:pt>
                <c:pt idx="23">
                  <c:v>0</c:v>
                </c:pt>
                <c:pt idx="24">
                  <c:v>13</c:v>
                </c:pt>
                <c:pt idx="25">
                  <c:v>14</c:v>
                </c:pt>
                <c:pt idx="26">
                  <c:v>3</c:v>
                </c:pt>
                <c:pt idx="27">
                  <c:v>2</c:v>
                </c:pt>
                <c:pt idx="28">
                  <c:v>11</c:v>
                </c:pt>
                <c:pt idx="29">
                  <c:v>2</c:v>
                </c:pt>
              </c:numCache>
            </c:numRef>
          </c:yVal>
          <c:smooth val="0"/>
          <c:extLst>
            <c:ext xmlns:c16="http://schemas.microsoft.com/office/drawing/2014/chart" uri="{C3380CC4-5D6E-409C-BE32-E72D297353CC}">
              <c16:uniqueId val="{00000000-702C-41CD-952F-48155FE053E9}"/>
            </c:ext>
          </c:extLst>
        </c:ser>
        <c:dLbls>
          <c:showLegendKey val="0"/>
          <c:showVal val="0"/>
          <c:showCatName val="0"/>
          <c:showSerName val="0"/>
          <c:showPercent val="0"/>
          <c:showBubbleSize val="0"/>
        </c:dLbls>
        <c:axId val="1995942200"/>
        <c:axId val="1996302392"/>
      </c:scatterChart>
      <c:valAx>
        <c:axId val="1995942200"/>
        <c:scaling>
          <c:orientation val="minMax"/>
          <c:max val="30"/>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800" b="1" i="0">
                    <a:solidFill>
                      <a:schemeClr val="tx1"/>
                    </a:solidFill>
                  </a:rPr>
                  <a:t># of call</a:t>
                </a:r>
                <a:endParaRPr lang="ko-KR" sz="1800" b="1" i="0">
                  <a:solidFill>
                    <a:schemeClr val="tx1"/>
                  </a:solidFill>
                </a:endParaRPr>
              </a:p>
            </c:rich>
          </c:tx>
          <c:layout>
            <c:manualLayout>
              <c:xMode val="edge"/>
              <c:yMode val="edge"/>
              <c:x val="0.83606474190726099"/>
              <c:y val="0.88127296587926496"/>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1996302392"/>
        <c:crosses val="autoZero"/>
        <c:crossBetween val="midCat"/>
      </c:valAx>
      <c:valAx>
        <c:axId val="1996302392"/>
        <c:scaling>
          <c:orientation val="minMax"/>
          <c:max val="15"/>
          <c:min val="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ltLang="ko-KR" sz="1800" b="1" i="0" baseline="0" dirty="0">
                    <a:effectLst/>
                  </a:rPr>
                  <a:t>Hexadecimal value</a:t>
                </a:r>
                <a:endParaRPr lang="ko-KR" altLang="ko-KR" dirty="0">
                  <a:effectLst/>
                </a:endParaRP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1995942200"/>
        <c:crosses val="autoZero"/>
        <c:crossBetween val="midCat"/>
        <c:majorUnit val="4"/>
      </c:valAx>
      <c:spPr>
        <a:noFill/>
        <a:ln>
          <a:solidFill>
            <a:schemeClr val="tx1"/>
          </a:solidFill>
        </a:ln>
        <a:effectLst/>
      </c:spPr>
    </c:plotArea>
    <c:plotVisOnly val="1"/>
    <c:dispBlanksAs val="gap"/>
    <c:showDLblsOverMax val="0"/>
  </c:chart>
  <c:spPr>
    <a:noFill/>
    <a:ln>
      <a:noFill/>
    </a:ln>
    <a:effectLst/>
  </c:spPr>
  <c:txPr>
    <a:bodyPr/>
    <a:lstStyle/>
    <a:p>
      <a:pPr>
        <a:defRPr sz="1100">
          <a:solidFill>
            <a:schemeClr val="tx1"/>
          </a:solidFill>
          <a:latin typeface="Times New Roman" panose="02020603050405020304" pitchFamily="18" charset="0"/>
          <a:cs typeface="Times New Roman" panose="02020603050405020304" pitchFamily="18" charset="0"/>
        </a:defRPr>
      </a:pPr>
      <a:endParaRPr lang="ko-K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09470691163599"/>
          <c:y val="4.7092692126289602E-2"/>
          <c:w val="0.72634973753280896"/>
          <c:h val="0.69907303328556303"/>
        </c:manualLayout>
      </c:layout>
      <c:scatterChart>
        <c:scatterStyle val="lineMarker"/>
        <c:varyColors val="0"/>
        <c:ser>
          <c:idx val="0"/>
          <c:order val="0"/>
          <c:spPr>
            <a:ln w="19050" cap="rnd">
              <a:solidFill>
                <a:srgbClr val="FF0000"/>
              </a:solidFill>
              <a:round/>
            </a:ln>
            <a:effectLst/>
          </c:spPr>
          <c:marker>
            <c:symbol val="circle"/>
            <c:size val="5"/>
            <c:spPr>
              <a:solidFill>
                <a:srgbClr val="FF0000"/>
              </a:solidFill>
              <a:ln w="22225">
                <a:solidFill>
                  <a:srgbClr val="FF0000"/>
                </a:solidFill>
              </a:ln>
              <a:effectLst/>
            </c:spPr>
          </c:marker>
          <c:yVal>
            <c:numRef>
              <c:f>Sheet1!$A$2:$A$31</c:f>
              <c:numCache>
                <c:formatCode>General</c:formatCode>
                <c:ptCount val="30"/>
                <c:pt idx="0">
                  <c:v>192</c:v>
                </c:pt>
                <c:pt idx="1">
                  <c:v>192</c:v>
                </c:pt>
                <c:pt idx="2">
                  <c:v>192</c:v>
                </c:pt>
                <c:pt idx="3">
                  <c:v>192</c:v>
                </c:pt>
                <c:pt idx="4">
                  <c:v>192</c:v>
                </c:pt>
                <c:pt idx="5">
                  <c:v>192</c:v>
                </c:pt>
                <c:pt idx="6">
                  <c:v>192</c:v>
                </c:pt>
                <c:pt idx="7">
                  <c:v>192</c:v>
                </c:pt>
                <c:pt idx="8">
                  <c:v>192</c:v>
                </c:pt>
                <c:pt idx="9">
                  <c:v>192</c:v>
                </c:pt>
                <c:pt idx="10">
                  <c:v>192</c:v>
                </c:pt>
                <c:pt idx="11">
                  <c:v>192</c:v>
                </c:pt>
                <c:pt idx="12">
                  <c:v>192</c:v>
                </c:pt>
                <c:pt idx="13">
                  <c:v>192</c:v>
                </c:pt>
                <c:pt idx="14">
                  <c:v>192</c:v>
                </c:pt>
                <c:pt idx="15">
                  <c:v>192</c:v>
                </c:pt>
                <c:pt idx="16">
                  <c:v>192</c:v>
                </c:pt>
                <c:pt idx="17">
                  <c:v>192</c:v>
                </c:pt>
                <c:pt idx="18">
                  <c:v>192</c:v>
                </c:pt>
                <c:pt idx="19">
                  <c:v>192</c:v>
                </c:pt>
                <c:pt idx="20">
                  <c:v>192</c:v>
                </c:pt>
                <c:pt idx="21">
                  <c:v>192</c:v>
                </c:pt>
                <c:pt idx="22">
                  <c:v>192</c:v>
                </c:pt>
                <c:pt idx="23">
                  <c:v>192</c:v>
                </c:pt>
                <c:pt idx="24">
                  <c:v>192</c:v>
                </c:pt>
                <c:pt idx="25">
                  <c:v>192</c:v>
                </c:pt>
                <c:pt idx="26">
                  <c:v>192</c:v>
                </c:pt>
                <c:pt idx="27">
                  <c:v>192</c:v>
                </c:pt>
                <c:pt idx="28">
                  <c:v>192</c:v>
                </c:pt>
                <c:pt idx="29">
                  <c:v>192</c:v>
                </c:pt>
              </c:numCache>
            </c:numRef>
          </c:yVal>
          <c:smooth val="0"/>
          <c:extLst>
            <c:ext xmlns:c16="http://schemas.microsoft.com/office/drawing/2014/chart" uri="{C3380CC4-5D6E-409C-BE32-E72D297353CC}">
              <c16:uniqueId val="{00000000-6A9E-45CE-AEF6-3913F2B4DC7D}"/>
            </c:ext>
          </c:extLst>
        </c:ser>
        <c:dLbls>
          <c:showLegendKey val="0"/>
          <c:showVal val="0"/>
          <c:showCatName val="0"/>
          <c:showSerName val="0"/>
          <c:showPercent val="0"/>
          <c:showBubbleSize val="0"/>
        </c:dLbls>
        <c:axId val="-2089264072"/>
        <c:axId val="-2033752264"/>
      </c:scatterChart>
      <c:valAx>
        <c:axId val="-2089264072"/>
        <c:scaling>
          <c:orientation val="minMax"/>
          <c:max val="30"/>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800" b="1" dirty="0">
                    <a:solidFill>
                      <a:schemeClr val="tx1"/>
                    </a:solidFill>
                  </a:rPr>
                  <a:t># of call</a:t>
                </a:r>
                <a:endParaRPr lang="ko-KR" sz="1800" b="1" dirty="0">
                  <a:solidFill>
                    <a:schemeClr val="tx1"/>
                  </a:solidFill>
                </a:endParaRPr>
              </a:p>
            </c:rich>
          </c:tx>
          <c:layout>
            <c:manualLayout>
              <c:xMode val="edge"/>
              <c:yMode val="edge"/>
              <c:x val="0.78893066491688502"/>
              <c:y val="0.88127288091800904"/>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2033752264"/>
        <c:crosses val="autoZero"/>
        <c:crossBetween val="midCat"/>
      </c:valAx>
      <c:valAx>
        <c:axId val="-2033752264"/>
        <c:scaling>
          <c:orientation val="minMax"/>
          <c:max val="255"/>
          <c:min val="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800" b="1" dirty="0">
                    <a:solidFill>
                      <a:schemeClr val="tx1"/>
                    </a:solidFill>
                  </a:rPr>
                  <a:t>Hexadecimal value</a:t>
                </a:r>
                <a:endParaRPr lang="ko-KR" sz="1800" b="1" dirty="0">
                  <a:solidFill>
                    <a:schemeClr val="tx1"/>
                  </a:solidFill>
                </a:endParaRP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crossAx val="-2089264072"/>
        <c:crosses val="autoZero"/>
        <c:crossBetween val="midCat"/>
        <c:majorUnit val="64"/>
      </c:valAx>
      <c:spPr>
        <a:noFill/>
        <a:ln>
          <a:solidFill>
            <a:schemeClr val="tx1"/>
          </a:solidFill>
        </a:ln>
        <a:effectLst/>
      </c:spPr>
    </c:plotArea>
    <c:plotVisOnly val="1"/>
    <c:dispBlanksAs val="gap"/>
    <c:showDLblsOverMax val="0"/>
  </c:chart>
  <c:spPr>
    <a:noFill/>
    <a:ln>
      <a:noFill/>
    </a:ln>
    <a:effectLst/>
  </c:spPr>
  <c:txPr>
    <a:bodyPr/>
    <a:lstStyle/>
    <a:p>
      <a:pPr>
        <a:defRPr sz="1100">
          <a:solidFill>
            <a:schemeClr val="tx1"/>
          </a:solidFill>
          <a:latin typeface="Times New Roman" panose="02020603050405020304" pitchFamily="18" charset="0"/>
          <a:cs typeface="Times New Roman" panose="02020603050405020304" pitchFamily="18" charset="0"/>
        </a:defRPr>
      </a:pPr>
      <a:endParaRPr lang="ko-K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52A91-9E85-426A-9502-D909F7A3BDCD}" type="datetimeFigureOut">
              <a:rPr lang="ko-KR" altLang="en-US" smtClean="0"/>
              <a:t>2019. 10. 29.</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B7C5BC-3B9E-48B0-9E2F-5860261541EF}" type="slidenum">
              <a:rPr lang="ko-KR" altLang="en-US" smtClean="0"/>
              <a:t>‹#›</a:t>
            </a:fld>
            <a:endParaRPr lang="ko-KR" altLang="en-US"/>
          </a:p>
        </p:txBody>
      </p:sp>
    </p:spTree>
    <p:extLst>
      <p:ext uri="{BB962C8B-B14F-4D97-AF65-F5344CB8AC3E}">
        <p14:creationId xmlns:p14="http://schemas.microsoft.com/office/powerpoint/2010/main" val="1462290910"/>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D8A2C1B0-9540-44A8-8E76-BF40EFFE6F58}" type="slidenum">
              <a:rPr lang="ko-KR" altLang="en-US" smtClean="0"/>
              <a:t>3</a:t>
            </a:fld>
            <a:endParaRPr lang="ko-KR" altLang="en-US" dirty="0"/>
          </a:p>
        </p:txBody>
      </p:sp>
    </p:spTree>
    <p:extLst>
      <p:ext uri="{BB962C8B-B14F-4D97-AF65-F5344CB8AC3E}">
        <p14:creationId xmlns:p14="http://schemas.microsoft.com/office/powerpoint/2010/main" val="830846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aseline="0" dirty="0"/>
              <a:t>This is the summary of our evaluation results.</a:t>
            </a:r>
          </a:p>
          <a:p>
            <a:r>
              <a:rPr lang="en-US" altLang="ko-KR" baseline="0" dirty="0"/>
              <a:t>In total, we found 4 free data channels and 5 security problems.</a:t>
            </a:r>
          </a:p>
          <a:p>
            <a:r>
              <a:rPr lang="en-US" altLang="ko-KR" baseline="0" dirty="0"/>
              <a:t>For each issues, </a:t>
            </a:r>
            <a:r>
              <a:rPr lang="en-US" altLang="ko-KR" baseline="0" dirty="0" err="1"/>
              <a:t>Dongkwan</a:t>
            </a:r>
            <a:r>
              <a:rPr lang="en-US" altLang="ko-KR" baseline="0" dirty="0"/>
              <a:t> will present the details.</a:t>
            </a:r>
          </a:p>
          <a:p>
            <a:endParaRPr lang="en-US" altLang="ko-KR" baseline="0" dirty="0"/>
          </a:p>
          <a:p>
            <a:r>
              <a:rPr lang="en-US" altLang="ko-KR" baseline="0" dirty="0"/>
              <a:t>Hi, I’m Dongkwan and let me take over from this part.</a:t>
            </a:r>
          </a:p>
          <a:p>
            <a:r>
              <a:rPr lang="en-US" altLang="ko-KR" baseline="0" dirty="0"/>
              <a:t>Let’s start from the free data channels using </a:t>
            </a:r>
            <a:r>
              <a:rPr lang="en-US" altLang="ko-KR" baseline="0" dirty="0" err="1"/>
              <a:t>VoLTE</a:t>
            </a:r>
            <a:r>
              <a:rPr lang="en-US" altLang="ko-KR" baseline="0" dirty="0"/>
              <a:t> protocol first.</a:t>
            </a:r>
          </a:p>
        </p:txBody>
      </p:sp>
      <p:sp>
        <p:nvSpPr>
          <p:cNvPr id="4" name="슬라이드 번호 개체 틀 3"/>
          <p:cNvSpPr>
            <a:spLocks noGrp="1"/>
          </p:cNvSpPr>
          <p:nvPr>
            <p:ph type="sldNum" sz="quarter" idx="10"/>
          </p:nvPr>
        </p:nvSpPr>
        <p:spPr/>
        <p:txBody>
          <a:bodyPr/>
          <a:lstStyle/>
          <a:p>
            <a:fld id="{9069DF14-65B3-47ED-8D19-C91A1A68E79B}" type="slidenum">
              <a:rPr lang="ko-KR" altLang="en-US" smtClean="0"/>
              <a:t>19</a:t>
            </a:fld>
            <a:endParaRPr lang="ko-KR" altLang="en-US"/>
          </a:p>
        </p:txBody>
      </p:sp>
    </p:spTree>
    <p:extLst>
      <p:ext uri="{BB962C8B-B14F-4D97-AF65-F5344CB8AC3E}">
        <p14:creationId xmlns:p14="http://schemas.microsoft.com/office/powerpoint/2010/main" val="954676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We implemented both tunneling</a:t>
            </a:r>
            <a:r>
              <a:rPr lang="en-US" altLang="ko-KR" baseline="0" dirty="0"/>
              <a:t> methods.</a:t>
            </a:r>
          </a:p>
          <a:p>
            <a:r>
              <a:rPr lang="en-US" altLang="ko-KR" baseline="0" dirty="0"/>
              <a:t>Some of you might think that the concept is too simple, but in fact, its actual implementation is not, so,</a:t>
            </a:r>
          </a:p>
          <a:p>
            <a:r>
              <a:rPr lang="en-US" altLang="ko-KR" baseline="0" dirty="0"/>
              <a:t>Let me explain the details.</a:t>
            </a:r>
          </a:p>
          <a:p>
            <a:r>
              <a:rPr lang="en-US" altLang="ko-KR" baseline="0" dirty="0"/>
              <a:t>Left side is the caller’s phone, and right side is the </a:t>
            </a:r>
            <a:r>
              <a:rPr lang="en-US" altLang="ko-KR" baseline="0" dirty="0" err="1"/>
              <a:t>callee’s</a:t>
            </a:r>
            <a:r>
              <a:rPr lang="en-US" altLang="ko-KR" baseline="0" dirty="0"/>
              <a:t> phone.</a:t>
            </a:r>
          </a:p>
          <a:p>
            <a:r>
              <a:rPr lang="en-US" altLang="ko-KR" baseline="0" dirty="0"/>
              <a:t>We have two senders (click) and two receivers (click) for each tunneling method.</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a:t>When caller sends data to </a:t>
            </a:r>
            <a:r>
              <a:rPr lang="en-US" altLang="ko-KR" baseline="0" dirty="0" err="1"/>
              <a:t>callee</a:t>
            </a:r>
            <a:r>
              <a:rPr lang="en-US" altLang="ko-KR" baseline="0" dirty="0"/>
              <a:t>, (click) SIP or RTP packets are transferred through IMS.</a:t>
            </a:r>
          </a:p>
          <a:p>
            <a:r>
              <a:rPr lang="en-US" altLang="ko-KR" dirty="0"/>
              <a:t>SIP packets (click) can</a:t>
            </a:r>
            <a:r>
              <a:rPr lang="en-US" altLang="ko-KR" baseline="0" dirty="0"/>
              <a:t> be received in AP as normal data packets, but RTP packets are not.</a:t>
            </a:r>
          </a:p>
          <a:p>
            <a:r>
              <a:rPr lang="en-US" altLang="ko-KR" baseline="0" dirty="0"/>
              <a:t>(click) They are firstly handled in CP, and only audio data is passed to AP.</a:t>
            </a:r>
          </a:p>
          <a:p>
            <a:r>
              <a:rPr lang="en-US" altLang="ko-KR" baseline="0" dirty="0"/>
              <a:t>Because the size of this audio data is too small, to </a:t>
            </a:r>
            <a:r>
              <a:rPr lang="en-US" altLang="ko-KR" baseline="0" dirty="0" err="1"/>
              <a:t>fullay</a:t>
            </a:r>
            <a:r>
              <a:rPr lang="en-US" altLang="ko-KR" baseline="0" dirty="0"/>
              <a:t> utilize the bandwidth, we need to find another way.</a:t>
            </a:r>
          </a:p>
          <a:p>
            <a:r>
              <a:rPr lang="en-US" altLang="ko-KR" baseline="0" dirty="0"/>
              <a:t>While searching the way, (click) we found that there is a DIAG command.</a:t>
            </a:r>
          </a:p>
          <a:p>
            <a:r>
              <a:rPr lang="en-US" altLang="ko-KR" baseline="0" dirty="0"/>
              <a:t>What’s DIAG command?</a:t>
            </a:r>
          </a:p>
          <a:p>
            <a:endParaRPr lang="en-US" altLang="ko-KR" dirty="0"/>
          </a:p>
          <a:p>
            <a:r>
              <a:rPr lang="ko-KR" altLang="en-US" dirty="0"/>
              <a:t>이 두 가지 방법에 대해서 실제로 구현을 해보았는데요</a:t>
            </a:r>
            <a:r>
              <a:rPr lang="en-US" altLang="ko-KR" dirty="0"/>
              <a:t>,</a:t>
            </a:r>
            <a:endParaRPr lang="ko-KR" altLang="en-US" dirty="0"/>
          </a:p>
          <a:p>
            <a:r>
              <a:rPr lang="ko-KR" altLang="en-US" dirty="0"/>
              <a:t>왼쪽이</a:t>
            </a:r>
            <a:r>
              <a:rPr lang="ko-KR" altLang="en-US" baseline="0" dirty="0"/>
              <a:t> </a:t>
            </a:r>
            <a:r>
              <a:rPr lang="en-US" altLang="ko-KR" baseline="0" dirty="0"/>
              <a:t>caller</a:t>
            </a:r>
            <a:r>
              <a:rPr lang="ko-KR" altLang="en-US" dirty="0"/>
              <a:t>의 핸드폰이고 오른쪽이 </a:t>
            </a:r>
            <a:r>
              <a:rPr lang="en-US" altLang="ko-KR" dirty="0" err="1"/>
              <a:t>callee</a:t>
            </a:r>
            <a:r>
              <a:rPr lang="ko-KR" altLang="en-US" dirty="0"/>
              <a:t>의 핸드폰입니다</a:t>
            </a:r>
            <a:r>
              <a:rPr lang="en-US" altLang="ko-KR" dirty="0"/>
              <a:t>.</a:t>
            </a:r>
            <a:endParaRPr lang="ko-KR" altLang="en-US" dirty="0"/>
          </a:p>
          <a:p>
            <a:r>
              <a:rPr lang="en-US" altLang="ko-KR" dirty="0"/>
              <a:t>SIP</a:t>
            </a:r>
            <a:r>
              <a:rPr lang="ko-KR" altLang="en-US" dirty="0"/>
              <a:t>와 </a:t>
            </a:r>
            <a:r>
              <a:rPr lang="en-US" altLang="ko-KR" dirty="0"/>
              <a:t>media tunneling</a:t>
            </a:r>
            <a:r>
              <a:rPr lang="ko-KR" altLang="en-US" dirty="0"/>
              <a:t>각각 </a:t>
            </a:r>
            <a:r>
              <a:rPr lang="en-US" altLang="ko-KR" dirty="0"/>
              <a:t>sender</a:t>
            </a:r>
            <a:r>
              <a:rPr lang="ko-KR" altLang="en-US" dirty="0"/>
              <a:t>와 </a:t>
            </a:r>
            <a:r>
              <a:rPr lang="en-US" altLang="ko-KR" dirty="0"/>
              <a:t>receiver</a:t>
            </a:r>
            <a:r>
              <a:rPr lang="ko-KR" altLang="en-US" dirty="0"/>
              <a:t>가 존재합니다</a:t>
            </a:r>
            <a:r>
              <a:rPr lang="en-US" altLang="ko-KR" dirty="0"/>
              <a:t>.</a:t>
            </a:r>
            <a:endParaRPr lang="ko-KR" altLang="en-US" dirty="0"/>
          </a:p>
          <a:p>
            <a:r>
              <a:rPr lang="en-US" altLang="ko-KR" dirty="0"/>
              <a:t>Caller</a:t>
            </a:r>
            <a:r>
              <a:rPr lang="ko-KR" altLang="en-US" dirty="0"/>
              <a:t>가 데이터를 전송하게 되면 </a:t>
            </a:r>
            <a:r>
              <a:rPr lang="en-US" altLang="ko-KR" dirty="0"/>
              <a:t>SIP</a:t>
            </a:r>
            <a:r>
              <a:rPr lang="ko-KR" altLang="en-US" dirty="0"/>
              <a:t>와 </a:t>
            </a:r>
            <a:r>
              <a:rPr lang="en-US" altLang="ko-KR" dirty="0"/>
              <a:t>RTP</a:t>
            </a:r>
            <a:r>
              <a:rPr lang="ko-KR" altLang="en-US" dirty="0"/>
              <a:t>패킷이 </a:t>
            </a:r>
            <a:r>
              <a:rPr lang="en-US" altLang="ko-KR" dirty="0"/>
              <a:t>IMS</a:t>
            </a:r>
            <a:r>
              <a:rPr lang="ko-KR" altLang="en-US" dirty="0"/>
              <a:t>망을 거쳐서 </a:t>
            </a:r>
            <a:r>
              <a:rPr lang="en-US" altLang="ko-KR" dirty="0" err="1"/>
              <a:t>callee</a:t>
            </a:r>
            <a:r>
              <a:rPr lang="ko-KR" altLang="en-US" dirty="0"/>
              <a:t>에게 전달이 되는데</a:t>
            </a:r>
            <a:r>
              <a:rPr lang="en-US" altLang="ko-KR" dirty="0"/>
              <a:t>,</a:t>
            </a:r>
            <a:endParaRPr lang="ko-KR" altLang="en-US" dirty="0"/>
          </a:p>
          <a:p>
            <a:r>
              <a:rPr lang="en-US" altLang="ko-KR" dirty="0"/>
              <a:t>SIP</a:t>
            </a:r>
            <a:r>
              <a:rPr lang="en-US" altLang="ko-KR" baseline="0" dirty="0"/>
              <a:t> </a:t>
            </a:r>
            <a:r>
              <a:rPr lang="ko-KR" altLang="en-US" baseline="0" dirty="0"/>
              <a:t>패킷은 </a:t>
            </a:r>
            <a:r>
              <a:rPr lang="en-US" altLang="ko-KR" baseline="0" dirty="0"/>
              <a:t>receiver</a:t>
            </a:r>
            <a:r>
              <a:rPr lang="ko-KR" altLang="en-US" baseline="0" dirty="0"/>
              <a:t>가 있는 </a:t>
            </a:r>
            <a:r>
              <a:rPr lang="en-US" altLang="ko-KR" baseline="0" dirty="0"/>
              <a:t>AP</a:t>
            </a:r>
            <a:r>
              <a:rPr lang="ko-KR" altLang="en-US" baseline="0" dirty="0"/>
              <a:t>로 바로 전달 되는 반면 </a:t>
            </a:r>
            <a:r>
              <a:rPr lang="en-US" altLang="ko-KR" baseline="0" dirty="0"/>
              <a:t>RTP</a:t>
            </a:r>
            <a:r>
              <a:rPr lang="ko-KR" altLang="en-US" baseline="0" dirty="0"/>
              <a:t>패킷은 </a:t>
            </a:r>
            <a:r>
              <a:rPr lang="en-US" altLang="ko-KR" baseline="0" dirty="0"/>
              <a:t>CP</a:t>
            </a:r>
            <a:r>
              <a:rPr lang="ko-KR" altLang="en-US" baseline="0" dirty="0"/>
              <a:t>에서 한번 처리가 되고 음성 데이터만이 </a:t>
            </a:r>
            <a:r>
              <a:rPr lang="en-US" altLang="ko-KR" baseline="0" dirty="0"/>
              <a:t>AP</a:t>
            </a:r>
            <a:r>
              <a:rPr lang="ko-KR" altLang="en-US" baseline="0" dirty="0"/>
              <a:t>로 올라가게 됩니다</a:t>
            </a:r>
            <a:r>
              <a:rPr lang="en-US" altLang="ko-KR" baseline="0" dirty="0"/>
              <a:t>.</a:t>
            </a:r>
            <a:r>
              <a:rPr lang="ko-KR" altLang="en-US" baseline="0" dirty="0"/>
              <a:t> 이때 올려보내는 음성 데이터의 크기가 너무 작기 때문에 </a:t>
            </a:r>
            <a:r>
              <a:rPr lang="en-US" altLang="ko-KR" baseline="0" dirty="0"/>
              <a:t>bandwidth</a:t>
            </a:r>
            <a:r>
              <a:rPr lang="ko-KR" altLang="en-US" baseline="0" dirty="0"/>
              <a:t>를 풀로 사용하기 위해서는 다른 방법을 찾아야했습니다</a:t>
            </a:r>
            <a:r>
              <a:rPr lang="en-US" altLang="ko-KR" baseline="0" dirty="0"/>
              <a:t>.</a:t>
            </a:r>
            <a:endParaRPr lang="ko-KR" altLang="en-US" baseline="0" dirty="0"/>
          </a:p>
          <a:p>
            <a:r>
              <a:rPr lang="ko-KR" altLang="en-US" baseline="0" dirty="0"/>
              <a:t>방법을 찾던 도중 </a:t>
            </a:r>
            <a:r>
              <a:rPr lang="en-US" altLang="ko-KR" baseline="0" dirty="0"/>
              <a:t>DIAG</a:t>
            </a:r>
            <a:r>
              <a:rPr lang="ko-KR" altLang="en-US" baseline="0" dirty="0"/>
              <a:t>라고 하는것을 찾아내었는데요</a:t>
            </a:r>
            <a:r>
              <a:rPr lang="en-US" altLang="ko-KR" baseline="0" dirty="0"/>
              <a:t>,</a:t>
            </a:r>
            <a:endParaRPr lang="ko-KR" altLang="en-US" dirty="0"/>
          </a:p>
        </p:txBody>
      </p:sp>
      <p:sp>
        <p:nvSpPr>
          <p:cNvPr id="4" name="슬라이드 번호 개체 틀 3"/>
          <p:cNvSpPr>
            <a:spLocks noGrp="1"/>
          </p:cNvSpPr>
          <p:nvPr>
            <p:ph type="sldNum" sz="quarter" idx="10"/>
          </p:nvPr>
        </p:nvSpPr>
        <p:spPr/>
        <p:txBody>
          <a:bodyPr/>
          <a:lstStyle/>
          <a:p>
            <a:fld id="{9069DF14-65B3-47ED-8D19-C91A1A68E79B}" type="slidenum">
              <a:rPr lang="ko-KR" altLang="en-US" smtClean="0"/>
              <a:t>20</a:t>
            </a:fld>
            <a:endParaRPr lang="ko-KR" altLang="en-US"/>
          </a:p>
        </p:txBody>
      </p:sp>
    </p:spTree>
    <p:extLst>
      <p:ext uri="{BB962C8B-B14F-4D97-AF65-F5344CB8AC3E}">
        <p14:creationId xmlns:p14="http://schemas.microsoft.com/office/powerpoint/2010/main" val="3769053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aseline="0" dirty="0"/>
              <a:t>You can just open a socket with the IP address assigned for </a:t>
            </a:r>
            <a:r>
              <a:rPr lang="en-US" altLang="ko-KR" baseline="0" dirty="0" err="1"/>
              <a:t>VoLTE</a:t>
            </a:r>
            <a:r>
              <a:rPr lang="en-US" altLang="ko-KR" baseline="0" dirty="0"/>
              <a:t> default bearer, and send data to the Internet</a:t>
            </a:r>
          </a:p>
          <a:p>
            <a:endParaRPr lang="en-US" altLang="ko-KR" baseline="0" dirty="0"/>
          </a:p>
          <a:p>
            <a:r>
              <a:rPr lang="en-US" altLang="ko-KR" baseline="0" dirty="0" err="1"/>
              <a:t>VoLTE</a:t>
            </a:r>
            <a:r>
              <a:rPr lang="ko-KR" altLang="en-US" baseline="0" dirty="0"/>
              <a:t>를 위한 </a:t>
            </a:r>
            <a:r>
              <a:rPr lang="en-US" altLang="ko-KR" baseline="0" dirty="0"/>
              <a:t>default bearer</a:t>
            </a:r>
            <a:r>
              <a:rPr lang="ko-KR" altLang="en-US" baseline="0" dirty="0"/>
              <a:t>에 할당되는 </a:t>
            </a:r>
            <a:r>
              <a:rPr lang="en-US" altLang="ko-KR" baseline="0" dirty="0"/>
              <a:t>IP</a:t>
            </a:r>
            <a:r>
              <a:rPr lang="ko-KR" altLang="en-US" baseline="0" dirty="0"/>
              <a:t>에 </a:t>
            </a:r>
            <a:r>
              <a:rPr lang="en-US" altLang="ko-KR" baseline="0" dirty="0"/>
              <a:t>socket</a:t>
            </a:r>
            <a:r>
              <a:rPr lang="ko-KR" altLang="en-US" baseline="0" dirty="0"/>
              <a:t>을 </a:t>
            </a:r>
            <a:r>
              <a:rPr lang="en-US" altLang="ko-KR" baseline="0" dirty="0"/>
              <a:t>bind</a:t>
            </a:r>
            <a:r>
              <a:rPr lang="ko-KR" altLang="en-US" baseline="0" dirty="0"/>
              <a:t>해서 인터넷에 데이터를 보내거나</a:t>
            </a:r>
            <a:endParaRPr lang="en-US" altLang="ko-KR" baseline="0" dirty="0"/>
          </a:p>
        </p:txBody>
      </p:sp>
      <p:sp>
        <p:nvSpPr>
          <p:cNvPr id="4" name="슬라이드 번호 개체 틀 3"/>
          <p:cNvSpPr>
            <a:spLocks noGrp="1"/>
          </p:cNvSpPr>
          <p:nvPr>
            <p:ph type="sldNum" sz="quarter" idx="10"/>
          </p:nvPr>
        </p:nvSpPr>
        <p:spPr/>
        <p:txBody>
          <a:bodyPr/>
          <a:lstStyle/>
          <a:p>
            <a:fld id="{9069DF14-65B3-47ED-8D19-C91A1A68E79B}" type="slidenum">
              <a:rPr lang="ko-KR" altLang="en-US" smtClean="0"/>
              <a:t>21</a:t>
            </a:fld>
            <a:endParaRPr lang="ko-KR" altLang="en-US"/>
          </a:p>
        </p:txBody>
      </p:sp>
    </p:spTree>
    <p:extLst>
      <p:ext uri="{BB962C8B-B14F-4D97-AF65-F5344CB8AC3E}">
        <p14:creationId xmlns:p14="http://schemas.microsoft.com/office/powerpoint/2010/main" val="2574250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aseline="0" dirty="0"/>
              <a:t>Or send data to other’s IP addresses for </a:t>
            </a:r>
            <a:r>
              <a:rPr lang="en-US" altLang="ko-KR" baseline="0" dirty="0" err="1"/>
              <a:t>VoLTE</a:t>
            </a:r>
            <a:r>
              <a:rPr lang="en-US" altLang="ko-KR" baseline="0" dirty="0"/>
              <a:t> default bearer.</a:t>
            </a:r>
          </a:p>
          <a:p>
            <a:r>
              <a:rPr lang="en-US" altLang="ko-KR" baseline="0" dirty="0"/>
              <a:t>In fact, connection between IP addresses for Data transmission is blocked at the gateway, </a:t>
            </a:r>
          </a:p>
          <a:p>
            <a:r>
              <a:rPr lang="en-US" altLang="ko-KR" baseline="0" dirty="0"/>
              <a:t>but as </a:t>
            </a:r>
            <a:r>
              <a:rPr lang="en-US" altLang="ko-KR" baseline="0" dirty="0" err="1"/>
              <a:t>VoLTE</a:t>
            </a:r>
            <a:r>
              <a:rPr lang="en-US" altLang="ko-KR" baseline="0" dirty="0"/>
              <a:t> is newly adopted, Some operators are not doing well enough.</a:t>
            </a:r>
          </a:p>
          <a:p>
            <a:endParaRPr lang="en-US" altLang="ko-KR" baseline="0" dirty="0"/>
          </a:p>
          <a:p>
            <a:endParaRPr lang="en-US" altLang="ko-KR" baseline="0" dirty="0"/>
          </a:p>
          <a:p>
            <a:r>
              <a:rPr lang="ko-KR" altLang="en-US" baseline="0" dirty="0"/>
              <a:t>다른 사용자의 </a:t>
            </a:r>
            <a:r>
              <a:rPr lang="en-US" altLang="ko-KR" baseline="0" dirty="0" err="1"/>
              <a:t>VoLTE</a:t>
            </a:r>
            <a:r>
              <a:rPr lang="en-US" altLang="ko-KR" baseline="0" dirty="0"/>
              <a:t> default bearer</a:t>
            </a:r>
            <a:r>
              <a:rPr lang="ko-KR" altLang="en-US" baseline="0" dirty="0"/>
              <a:t>의 </a:t>
            </a:r>
            <a:r>
              <a:rPr lang="en-US" altLang="ko-KR" baseline="0" dirty="0"/>
              <a:t>IP</a:t>
            </a:r>
            <a:r>
              <a:rPr lang="ko-KR" altLang="en-US" baseline="0" dirty="0"/>
              <a:t>로 데이터를 보내는 것입니다</a:t>
            </a:r>
            <a:r>
              <a:rPr lang="en-US" altLang="ko-KR" baseline="0" dirty="0"/>
              <a:t>.</a:t>
            </a:r>
            <a:endParaRPr lang="ko-KR" altLang="en-US" baseline="0" dirty="0"/>
          </a:p>
          <a:p>
            <a:r>
              <a:rPr lang="ko-KR" altLang="en-US" baseline="0" dirty="0"/>
              <a:t>원래 데이터용 </a:t>
            </a:r>
            <a:r>
              <a:rPr lang="en-US" altLang="ko-KR" baseline="0" dirty="0"/>
              <a:t>IP address</a:t>
            </a:r>
            <a:r>
              <a:rPr lang="ko-KR" altLang="en-US" baseline="0" dirty="0"/>
              <a:t>끼리의 </a:t>
            </a:r>
            <a:r>
              <a:rPr lang="en-US" altLang="ko-KR" baseline="0" dirty="0"/>
              <a:t>phone to internet</a:t>
            </a:r>
            <a:r>
              <a:rPr lang="ko-KR" altLang="en-US" baseline="0" dirty="0"/>
              <a:t>과 </a:t>
            </a:r>
            <a:r>
              <a:rPr lang="en-US" altLang="ko-KR" baseline="0" dirty="0"/>
              <a:t>phone to phone</a:t>
            </a:r>
            <a:r>
              <a:rPr lang="ko-KR" altLang="en-US" baseline="0" dirty="0"/>
              <a:t>은 막혀있지만</a:t>
            </a:r>
            <a:r>
              <a:rPr lang="en-US" altLang="ko-KR" baseline="0" dirty="0"/>
              <a:t>,</a:t>
            </a:r>
            <a:r>
              <a:rPr lang="ko-KR" altLang="en-US" baseline="0" dirty="0"/>
              <a:t> </a:t>
            </a:r>
            <a:endParaRPr lang="en-US" altLang="ko-KR" baseline="0" dirty="0"/>
          </a:p>
          <a:p>
            <a:r>
              <a:rPr lang="en-US" altLang="ko-KR" baseline="0" dirty="0" err="1"/>
              <a:t>VoLTE</a:t>
            </a:r>
            <a:r>
              <a:rPr lang="ko-KR" altLang="en-US" baseline="0" dirty="0"/>
              <a:t>가 새로 도입되었기 때문에 </a:t>
            </a:r>
            <a:r>
              <a:rPr lang="en-US" altLang="ko-KR" baseline="0" dirty="0"/>
              <a:t>gateway</a:t>
            </a:r>
            <a:r>
              <a:rPr lang="ko-KR" altLang="en-US" baseline="0" dirty="0"/>
              <a:t>에서 아직 제대로된 필터링을 하지 못하고 있는 것으로 보입니다</a:t>
            </a:r>
            <a:r>
              <a:rPr lang="en-US" altLang="ko-KR" baseline="0" dirty="0"/>
              <a:t>.</a:t>
            </a:r>
            <a:endParaRPr lang="ko-KR" altLang="en-US" baseline="0" dirty="0"/>
          </a:p>
        </p:txBody>
      </p:sp>
      <p:sp>
        <p:nvSpPr>
          <p:cNvPr id="4" name="슬라이드 번호 개체 틀 3"/>
          <p:cNvSpPr>
            <a:spLocks noGrp="1"/>
          </p:cNvSpPr>
          <p:nvPr>
            <p:ph type="sldNum" sz="quarter" idx="10"/>
          </p:nvPr>
        </p:nvSpPr>
        <p:spPr/>
        <p:txBody>
          <a:bodyPr/>
          <a:lstStyle/>
          <a:p>
            <a:fld id="{9069DF14-65B3-47ED-8D19-C91A1A68E79B}" type="slidenum">
              <a:rPr lang="ko-KR" altLang="en-US" smtClean="0"/>
              <a:t>22</a:t>
            </a:fld>
            <a:endParaRPr lang="ko-KR" altLang="en-US"/>
          </a:p>
        </p:txBody>
      </p:sp>
    </p:spTree>
    <p:extLst>
      <p:ext uri="{BB962C8B-B14F-4D97-AF65-F5344CB8AC3E}">
        <p14:creationId xmlns:p14="http://schemas.microsoft.com/office/powerpoint/2010/main" val="442400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aseline="0" dirty="0"/>
              <a:t>You can also think of overbilling other people sending data to their data interface,</a:t>
            </a:r>
          </a:p>
          <a:p>
            <a:r>
              <a:rPr lang="en-US" altLang="ko-KR" baseline="0" dirty="0"/>
              <a:t>But we didn’t actually test this because we only focused on </a:t>
            </a:r>
            <a:r>
              <a:rPr lang="en-US" altLang="ko-KR" baseline="0" dirty="0" err="1"/>
              <a:t>VoLTE</a:t>
            </a:r>
            <a:r>
              <a:rPr lang="en-US" altLang="ko-KR" baseline="0" dirty="0"/>
              <a:t> itself.</a:t>
            </a:r>
          </a:p>
          <a:p>
            <a:endParaRPr lang="en-US" altLang="ko-KR" baseline="0" dirty="0"/>
          </a:p>
          <a:p>
            <a:r>
              <a:rPr lang="ko-KR" altLang="en-US" baseline="0" dirty="0"/>
              <a:t>다른 사용자의 </a:t>
            </a:r>
            <a:r>
              <a:rPr lang="en-US" altLang="ko-KR" baseline="0" dirty="0" err="1"/>
              <a:t>VoLTE</a:t>
            </a:r>
            <a:r>
              <a:rPr lang="en-US" altLang="ko-KR" baseline="0" dirty="0"/>
              <a:t> default bearer</a:t>
            </a:r>
            <a:r>
              <a:rPr lang="ko-KR" altLang="en-US" baseline="0" dirty="0"/>
              <a:t>의 </a:t>
            </a:r>
            <a:r>
              <a:rPr lang="en-US" altLang="ko-KR" baseline="0" dirty="0"/>
              <a:t>IP</a:t>
            </a:r>
            <a:r>
              <a:rPr lang="ko-KR" altLang="en-US" baseline="0" dirty="0"/>
              <a:t>로 데이터를 보내는 것입니다</a:t>
            </a:r>
            <a:r>
              <a:rPr lang="en-US" altLang="ko-KR" baseline="0" dirty="0"/>
              <a:t>.</a:t>
            </a:r>
            <a:endParaRPr lang="ko-KR" altLang="en-US" baseline="0" dirty="0"/>
          </a:p>
          <a:p>
            <a:r>
              <a:rPr lang="ko-KR" altLang="en-US" baseline="0" dirty="0"/>
              <a:t>원래 데이터용 </a:t>
            </a:r>
            <a:r>
              <a:rPr lang="en-US" altLang="ko-KR" baseline="0" dirty="0"/>
              <a:t>IP address</a:t>
            </a:r>
            <a:r>
              <a:rPr lang="ko-KR" altLang="en-US" baseline="0" dirty="0"/>
              <a:t>끼리의 </a:t>
            </a:r>
            <a:r>
              <a:rPr lang="en-US" altLang="ko-KR" baseline="0" dirty="0"/>
              <a:t>phone to internet</a:t>
            </a:r>
            <a:r>
              <a:rPr lang="ko-KR" altLang="en-US" baseline="0" dirty="0"/>
              <a:t>과 </a:t>
            </a:r>
            <a:r>
              <a:rPr lang="en-US" altLang="ko-KR" baseline="0" dirty="0"/>
              <a:t>phone to phone</a:t>
            </a:r>
            <a:r>
              <a:rPr lang="ko-KR" altLang="en-US" baseline="0" dirty="0"/>
              <a:t>은 막혀있지만</a:t>
            </a:r>
            <a:r>
              <a:rPr lang="en-US" altLang="ko-KR" baseline="0" dirty="0"/>
              <a:t>,</a:t>
            </a:r>
            <a:r>
              <a:rPr lang="ko-KR" altLang="en-US" baseline="0" dirty="0"/>
              <a:t> </a:t>
            </a:r>
            <a:endParaRPr lang="en-US" altLang="ko-KR" baseline="0" dirty="0"/>
          </a:p>
          <a:p>
            <a:r>
              <a:rPr lang="en-US" altLang="ko-KR" baseline="0" dirty="0" err="1"/>
              <a:t>VoLTE</a:t>
            </a:r>
            <a:r>
              <a:rPr lang="ko-KR" altLang="en-US" baseline="0" dirty="0"/>
              <a:t>가 새로 도입되었기 때문에 </a:t>
            </a:r>
            <a:r>
              <a:rPr lang="en-US" altLang="ko-KR" baseline="0" dirty="0"/>
              <a:t>gateway</a:t>
            </a:r>
            <a:r>
              <a:rPr lang="ko-KR" altLang="en-US" baseline="0" dirty="0"/>
              <a:t>에서 아직 제대로된 필터링을 하지 못하고 있는 것으로 보입니다</a:t>
            </a:r>
            <a:r>
              <a:rPr lang="en-US" altLang="ko-KR" baseline="0" dirty="0"/>
              <a:t>.</a:t>
            </a:r>
            <a:endParaRPr lang="ko-KR" altLang="en-US" baseline="0" dirty="0"/>
          </a:p>
        </p:txBody>
      </p:sp>
      <p:sp>
        <p:nvSpPr>
          <p:cNvPr id="4" name="슬라이드 번호 개체 틀 3"/>
          <p:cNvSpPr>
            <a:spLocks noGrp="1"/>
          </p:cNvSpPr>
          <p:nvPr>
            <p:ph type="sldNum" sz="quarter" idx="10"/>
          </p:nvPr>
        </p:nvSpPr>
        <p:spPr/>
        <p:txBody>
          <a:bodyPr/>
          <a:lstStyle/>
          <a:p>
            <a:fld id="{9069DF14-65B3-47ED-8D19-C91A1A68E79B}" type="slidenum">
              <a:rPr lang="ko-KR" altLang="en-US" smtClean="0"/>
              <a:t>23</a:t>
            </a:fld>
            <a:endParaRPr lang="ko-KR" altLang="en-US"/>
          </a:p>
        </p:txBody>
      </p:sp>
    </p:spTree>
    <p:extLst>
      <p:ext uri="{BB962C8B-B14F-4D97-AF65-F5344CB8AC3E}">
        <p14:creationId xmlns:p14="http://schemas.microsoft.com/office/powerpoint/2010/main" val="4049799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dirty="0"/>
              <a:t>To summarize, we found</a:t>
            </a:r>
            <a:r>
              <a:rPr lang="en-US" altLang="ko-KR" baseline="0" dirty="0"/>
              <a:t> these kind of vulnerabilities, and as I mentioned before four free data channels.</a:t>
            </a:r>
          </a:p>
          <a:p>
            <a:r>
              <a:rPr lang="en-US" altLang="ko-KR" dirty="0"/>
              <a:t>To solve these problems, </a:t>
            </a:r>
          </a:p>
          <a:p>
            <a:endParaRPr lang="en-US" altLang="ko-KR" dirty="0"/>
          </a:p>
          <a:p>
            <a:r>
              <a:rPr lang="ko-KR" altLang="en-US" dirty="0"/>
              <a:t>정리하자면 아래와 같은 다양한 취약점들을 찾았고</a:t>
            </a:r>
            <a:r>
              <a:rPr lang="en-US" altLang="ko-KR" dirty="0"/>
              <a:t>,</a:t>
            </a:r>
            <a:r>
              <a:rPr lang="ko-KR" altLang="en-US" dirty="0"/>
              <a:t> 앞서 설명드린 </a:t>
            </a:r>
            <a:r>
              <a:rPr lang="en-US" altLang="ko-KR" dirty="0"/>
              <a:t>4</a:t>
            </a:r>
            <a:r>
              <a:rPr lang="ko-KR" altLang="en-US" dirty="0"/>
              <a:t>개의 </a:t>
            </a:r>
            <a:r>
              <a:rPr lang="en-US" altLang="ko-KR" dirty="0"/>
              <a:t>free</a:t>
            </a:r>
            <a:r>
              <a:rPr lang="en-US" altLang="ko-KR" baseline="0" dirty="0"/>
              <a:t> data channel</a:t>
            </a:r>
            <a:r>
              <a:rPr lang="ko-KR" altLang="en-US" baseline="0" dirty="0"/>
              <a:t> 또한 찾았었습니다</a:t>
            </a:r>
            <a:r>
              <a:rPr lang="en-US" altLang="ko-KR" baseline="0" dirty="0"/>
              <a:t>.</a:t>
            </a:r>
            <a:endParaRPr lang="ko-KR" altLang="en-US" dirty="0"/>
          </a:p>
          <a:p>
            <a:r>
              <a:rPr lang="ko-KR" altLang="en-US" dirty="0"/>
              <a:t>이런 문제를 해결하기 위해서 </a:t>
            </a:r>
          </a:p>
        </p:txBody>
      </p:sp>
      <p:sp>
        <p:nvSpPr>
          <p:cNvPr id="4" name="Slide Number Placeholder 3"/>
          <p:cNvSpPr>
            <a:spLocks noGrp="1"/>
          </p:cNvSpPr>
          <p:nvPr>
            <p:ph type="sldNum" sz="quarter" idx="10"/>
          </p:nvPr>
        </p:nvSpPr>
        <p:spPr/>
        <p:txBody>
          <a:bodyPr/>
          <a:lstStyle/>
          <a:p>
            <a:fld id="{9069DF14-65B3-47ED-8D19-C91A1A68E79B}" type="slidenum">
              <a:rPr lang="ko-KR" altLang="en-US" smtClean="0"/>
              <a:t>24</a:t>
            </a:fld>
            <a:endParaRPr lang="ko-KR" altLang="en-US"/>
          </a:p>
        </p:txBody>
      </p:sp>
    </p:spTree>
    <p:extLst>
      <p:ext uri="{BB962C8B-B14F-4D97-AF65-F5344CB8AC3E}">
        <p14:creationId xmlns:p14="http://schemas.microsoft.com/office/powerpoint/2010/main" val="1847334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897188" y="849313"/>
            <a:ext cx="4079875" cy="2295525"/>
          </a:xfrm>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a:t>US/KR CERT,</a:t>
            </a:r>
            <a:endParaRPr lang="ko-KR" altLang="en-US" baseline="0" dirty="0"/>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baseline="0" dirty="0"/>
              <a:t>통신사들의 상반된 반응</a:t>
            </a:r>
            <a:endParaRPr lang="en-US" altLang="ko-KR" baseline="0" dirty="0"/>
          </a:p>
        </p:txBody>
      </p:sp>
      <p:sp>
        <p:nvSpPr>
          <p:cNvPr id="4" name="슬라이드 번호 개체 틀 3"/>
          <p:cNvSpPr>
            <a:spLocks noGrp="1"/>
          </p:cNvSpPr>
          <p:nvPr>
            <p:ph type="sldNum" sz="quarter" idx="10"/>
          </p:nvPr>
        </p:nvSpPr>
        <p:spPr/>
        <p:txBody>
          <a:bodyPr/>
          <a:lstStyle/>
          <a:p>
            <a:fld id="{B9D148AD-7C93-5045-B6A1-0133E98DAF40}" type="slidenum">
              <a:rPr lang="en-US" smtClean="0"/>
              <a:t>25</a:t>
            </a:fld>
            <a:endParaRPr lang="en-US"/>
          </a:p>
        </p:txBody>
      </p:sp>
    </p:spTree>
    <p:extLst>
      <p:ext uri="{BB962C8B-B14F-4D97-AF65-F5344CB8AC3E}">
        <p14:creationId xmlns:p14="http://schemas.microsoft.com/office/powerpoint/2010/main" val="3962266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baseline="0" dirty="0"/>
              <a:t>정리하자면</a:t>
            </a:r>
            <a:r>
              <a:rPr lang="en-US" altLang="ko-KR" baseline="0" dirty="0"/>
              <a:t>,</a:t>
            </a:r>
            <a:endParaRPr lang="ko-KR" altLang="en-US" baseline="0" dirty="0"/>
          </a:p>
          <a:p>
            <a:endParaRPr lang="ko-KR" altLang="en-US" baseline="0" dirty="0"/>
          </a:p>
          <a:p>
            <a:r>
              <a:rPr lang="ko-KR" altLang="en-US" baseline="0" dirty="0"/>
              <a:t>새로운 기술은 항상 문제점을 가지고 있습니다</a:t>
            </a:r>
            <a:r>
              <a:rPr lang="en-US" altLang="ko-KR" baseline="0" dirty="0"/>
              <a:t>.</a:t>
            </a:r>
            <a:r>
              <a:rPr lang="ko-KR" altLang="en-US" baseline="0" dirty="0"/>
              <a:t> 그런 문제점을 해결하기 위해서 새로운 기술에 대한 보안 연구는 항상 필요하구요</a:t>
            </a:r>
            <a:r>
              <a:rPr lang="en-US" altLang="ko-KR" baseline="0" dirty="0"/>
              <a:t>.</a:t>
            </a:r>
            <a:r>
              <a:rPr lang="ko-KR" altLang="en-US" baseline="0" dirty="0"/>
              <a:t> </a:t>
            </a:r>
            <a:r>
              <a:rPr lang="en-US" altLang="ko-KR" baseline="0" dirty="0" err="1"/>
              <a:t>VoLTE</a:t>
            </a:r>
            <a:r>
              <a:rPr lang="ko-KR" altLang="en-US" baseline="0" dirty="0"/>
              <a:t>가 새로 도입되었는데</a:t>
            </a:r>
            <a:r>
              <a:rPr lang="en-US" altLang="ko-KR" baseline="0" dirty="0"/>
              <a:t>,</a:t>
            </a:r>
            <a:r>
              <a:rPr lang="ko-KR" altLang="en-US" baseline="0" dirty="0"/>
              <a:t> 더 많이 </a:t>
            </a:r>
            <a:r>
              <a:rPr lang="en-US" altLang="ko-KR" baseline="0" dirty="0"/>
              <a:t>deploy</a:t>
            </a:r>
            <a:r>
              <a:rPr lang="ko-KR" altLang="en-US" baseline="0" dirty="0"/>
              <a:t>되기 전에 보안에 대한 충분한 재고가 필요할 것 같습니다</a:t>
            </a:r>
            <a:r>
              <a:rPr lang="en-US" altLang="ko-KR" baseline="0" dirty="0"/>
              <a:t>.</a:t>
            </a:r>
          </a:p>
        </p:txBody>
      </p:sp>
      <p:sp>
        <p:nvSpPr>
          <p:cNvPr id="4" name="슬라이드 번호 개체 틀 3"/>
          <p:cNvSpPr>
            <a:spLocks noGrp="1"/>
          </p:cNvSpPr>
          <p:nvPr>
            <p:ph type="sldNum" sz="quarter" idx="10"/>
          </p:nvPr>
        </p:nvSpPr>
        <p:spPr/>
        <p:txBody>
          <a:bodyPr/>
          <a:lstStyle/>
          <a:p>
            <a:fld id="{9069DF14-65B3-47ED-8D19-C91A1A68E79B}" type="slidenum">
              <a:rPr lang="ko-KR" altLang="en-US" smtClean="0"/>
              <a:t>26</a:t>
            </a:fld>
            <a:endParaRPr lang="ko-KR" altLang="en-US"/>
          </a:p>
        </p:txBody>
      </p:sp>
    </p:spTree>
    <p:extLst>
      <p:ext uri="{BB962C8B-B14F-4D97-AF65-F5344CB8AC3E}">
        <p14:creationId xmlns:p14="http://schemas.microsoft.com/office/powerpoint/2010/main" val="2187149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ＭＳ Ｐゴシック" charset="-128"/>
                <a:cs typeface="+mn-cs"/>
              </a:rPr>
              <a:t>• The Home Location Register (HLR), a database containing the subscription information and location information.</a:t>
            </a:r>
          </a:p>
          <a:p>
            <a:r>
              <a:rPr lang="en-US" sz="1200" kern="1200" dirty="0">
                <a:solidFill>
                  <a:schemeClr val="tx1"/>
                </a:solidFill>
                <a:latin typeface="+mn-lt"/>
                <a:ea typeface="ＭＳ Ｐゴシック" charset="-128"/>
                <a:cs typeface="+mn-cs"/>
              </a:rPr>
              <a:t>• The Visitor Location </a:t>
            </a:r>
            <a:r>
              <a:rPr lang="en-US" sz="1200" kern="1200" dirty="0" err="1">
                <a:solidFill>
                  <a:schemeClr val="tx1"/>
                </a:solidFill>
                <a:latin typeface="+mn-lt"/>
                <a:ea typeface="ＭＳ Ｐゴシック" charset="-128"/>
                <a:cs typeface="+mn-cs"/>
              </a:rPr>
              <a:t>Reguster</a:t>
            </a:r>
            <a:r>
              <a:rPr lang="en-US" sz="1200" kern="1200" dirty="0">
                <a:solidFill>
                  <a:schemeClr val="tx1"/>
                </a:solidFill>
                <a:latin typeface="+mn-lt"/>
                <a:ea typeface="ＭＳ Ｐゴシック" charset="-128"/>
                <a:cs typeface="+mn-cs"/>
              </a:rPr>
              <a:t> (VLR), in charge of one or multiple areas where mobile stations may roam in and out of. This entity handles the temporary IDs (TMSI) of the mobile stations.</a:t>
            </a:r>
          </a:p>
          <a:p>
            <a:r>
              <a:rPr lang="en-US" sz="1200" kern="1200" dirty="0">
                <a:solidFill>
                  <a:schemeClr val="tx1"/>
                </a:solidFill>
                <a:latin typeface="+mn-lt"/>
                <a:ea typeface="ＭＳ Ｐゴシック" charset="-128"/>
                <a:cs typeface="+mn-cs"/>
              </a:rPr>
              <a:t>• </a:t>
            </a:r>
            <a:r>
              <a:rPr lang="en-US" sz="1200" kern="1200" dirty="0" err="1">
                <a:solidFill>
                  <a:schemeClr val="tx1"/>
                </a:solidFill>
                <a:latin typeface="+mn-lt"/>
                <a:ea typeface="ＭＳ Ｐゴシック" charset="-128"/>
                <a:cs typeface="+mn-cs"/>
              </a:rPr>
              <a:t>TheMobileServicesSwitchingCenter</a:t>
            </a:r>
            <a:r>
              <a:rPr lang="en-US" sz="1200" kern="1200" dirty="0">
                <a:solidFill>
                  <a:schemeClr val="tx1"/>
                </a:solidFill>
                <a:latin typeface="+mn-lt"/>
                <a:ea typeface="ＭＳ Ｐゴシック" charset="-128"/>
                <a:cs typeface="+mn-cs"/>
              </a:rPr>
              <a:t>(MSC)</a:t>
            </a:r>
            <a:r>
              <a:rPr lang="en-US" sz="1200" kern="1200" dirty="0" err="1">
                <a:solidFill>
                  <a:schemeClr val="tx1"/>
                </a:solidFill>
                <a:latin typeface="+mn-lt"/>
                <a:ea typeface="ＭＳ Ｐゴシック" charset="-128"/>
                <a:cs typeface="+mn-cs"/>
              </a:rPr>
              <a:t>handlestheregistrationandhandoverformobile</a:t>
            </a:r>
            <a:r>
              <a:rPr lang="en-US" sz="1200" kern="1200" dirty="0">
                <a:solidFill>
                  <a:schemeClr val="tx1"/>
                </a:solidFill>
                <a:latin typeface="+mn-lt"/>
                <a:ea typeface="ＭＳ Ｐゴシック" charset="-128"/>
                <a:cs typeface="+mn-cs"/>
              </a:rPr>
              <a:t> stations roaming in and out of the area it is responsible for.</a:t>
            </a:r>
          </a:p>
          <a:p>
            <a:r>
              <a:rPr lang="en-US" sz="1200" kern="1200" dirty="0">
                <a:solidFill>
                  <a:schemeClr val="tx1"/>
                </a:solidFill>
                <a:latin typeface="+mn-lt"/>
                <a:ea typeface="ＭＳ Ｐゴシック" charset="-128"/>
                <a:cs typeface="+mn-cs"/>
              </a:rPr>
              <a:t>• The Base Station System (BSS) is a network of base station transceivers and controllers re- </a:t>
            </a:r>
            <a:r>
              <a:rPr lang="en-US" sz="1200" kern="1200" dirty="0" err="1">
                <a:solidFill>
                  <a:schemeClr val="tx1"/>
                </a:solidFill>
                <a:latin typeface="+mn-lt"/>
                <a:ea typeface="ＭＳ Ｐゴシック" charset="-128"/>
                <a:cs typeface="+mn-cs"/>
              </a:rPr>
              <a:t>sponsible</a:t>
            </a:r>
            <a:r>
              <a:rPr lang="en-US" sz="1200" kern="1200" dirty="0">
                <a:solidFill>
                  <a:schemeClr val="tx1"/>
                </a:solidFill>
                <a:latin typeface="+mn-lt"/>
                <a:ea typeface="ＭＳ Ｐゴシック" charset="-128"/>
                <a:cs typeface="+mn-cs"/>
              </a:rPr>
              <a:t> for communicating directly with the mobile station. Those </a:t>
            </a:r>
            <a:r>
              <a:rPr lang="en-US" sz="1200" kern="1200" dirty="0" err="1">
                <a:solidFill>
                  <a:schemeClr val="tx1"/>
                </a:solidFill>
                <a:latin typeface="+mn-lt"/>
                <a:ea typeface="ＭＳ Ｐゴシック" charset="-128"/>
                <a:cs typeface="+mn-cs"/>
              </a:rPr>
              <a:t>equipments</a:t>
            </a:r>
            <a:r>
              <a:rPr lang="en-US" sz="1200" kern="1200" dirty="0">
                <a:solidFill>
                  <a:schemeClr val="tx1"/>
                </a:solidFill>
                <a:latin typeface="+mn-lt"/>
                <a:ea typeface="ＭＳ Ｐゴシック" charset="-128"/>
                <a:cs typeface="+mn-cs"/>
              </a:rPr>
              <a:t> are typically what is at a cellular network tower.</a:t>
            </a:r>
          </a:p>
          <a:p>
            <a:r>
              <a:rPr lang="en-US" sz="1200" kern="1200" dirty="0">
                <a:solidFill>
                  <a:schemeClr val="tx1"/>
                </a:solidFill>
                <a:latin typeface="+mn-lt"/>
                <a:ea typeface="ＭＳ Ｐゴシック" charset="-128"/>
                <a:cs typeface="+mn-cs"/>
              </a:rPr>
              <a:t>• The Mobile Station (MS) is the mobile device carried by the user. It is composed of the actual device and a Subscriber Identity Module (SIM).</a:t>
            </a:r>
            <a:endParaRPr lang="en-US" dirty="0"/>
          </a:p>
        </p:txBody>
      </p:sp>
      <p:sp>
        <p:nvSpPr>
          <p:cNvPr id="4" name="Slide Number Placeholder 3"/>
          <p:cNvSpPr>
            <a:spLocks noGrp="1"/>
          </p:cNvSpPr>
          <p:nvPr>
            <p:ph type="sldNum" sz="quarter" idx="10"/>
          </p:nvPr>
        </p:nvSpPr>
        <p:spPr/>
        <p:txBody>
          <a:bodyPr/>
          <a:lstStyle/>
          <a:p>
            <a:fld id="{E5E670B8-4A64-46B1-B8E9-186A5B19D81D}" type="slidenum">
              <a:rPr lang="en-US" smtClean="0"/>
              <a:pPr/>
              <a:t>29</a:t>
            </a:fld>
            <a:endParaRPr lang="en-US"/>
          </a:p>
        </p:txBody>
      </p:sp>
    </p:spTree>
    <p:extLst>
      <p:ext uri="{BB962C8B-B14F-4D97-AF65-F5344CB8AC3E}">
        <p14:creationId xmlns:p14="http://schemas.microsoft.com/office/powerpoint/2010/main" val="647387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IMSI (International Mobile Subscriber Identity), TMSI (Temporary Mobile Subscriber Identity), LAC</a:t>
            </a:r>
            <a:r>
              <a:rPr lang="en-US" sz="1050" baseline="0" dirty="0"/>
              <a:t> (Location Area Code), </a:t>
            </a:r>
            <a:r>
              <a:rPr lang="en-US" sz="1050" dirty="0"/>
              <a:t>absolute radio-frequency channel number (ARFCN)</a:t>
            </a:r>
          </a:p>
          <a:p>
            <a:endParaRPr lang="en-US" sz="1050" dirty="0"/>
          </a:p>
          <a:p>
            <a:r>
              <a:rPr lang="en-US" sz="1050" dirty="0"/>
              <a:t>Call the victim to ensure they have their phone on (The network uses an ID unknown to us)</a:t>
            </a:r>
          </a:p>
          <a:p>
            <a:r>
              <a:rPr lang="en-US" sz="1050" dirty="0"/>
              <a:t>Watermark calls:</a:t>
            </a:r>
            <a:r>
              <a:rPr lang="en-US" sz="1050" baseline="0" dirty="0"/>
              <a:t> </a:t>
            </a:r>
            <a:r>
              <a:rPr lang="en-US" sz="1050" dirty="0"/>
              <a:t>2 or 3 calls with known delays in between, Abort each call before completion, 5 seconds after dialing, Paging messages issued, but victim’s phone never rings</a:t>
            </a:r>
          </a:p>
          <a:p>
            <a:r>
              <a:rPr lang="en-US" sz="1050" dirty="0"/>
              <a:t>Attempt to recover the watermark on the paging channel, Find paging messages with IDs and delays similar to the ones we used</a:t>
            </a:r>
          </a:p>
          <a:p>
            <a:r>
              <a:rPr lang="en-US" sz="1050" dirty="0"/>
              <a:t>Result</a:t>
            </a:r>
          </a:p>
          <a:p>
            <a:pPr lvl="1"/>
            <a:r>
              <a:rPr lang="en-US" sz="1050" dirty="0"/>
              <a:t>Case 1: watermark on PCCH is heard, The victim is in the same LAC</a:t>
            </a:r>
          </a:p>
          <a:p>
            <a:pPr lvl="1"/>
            <a:r>
              <a:rPr lang="en-US" sz="1050" dirty="0"/>
              <a:t>Case 2: immediate assignment on AGCH is heard “regularly”, The victim is within the same cell tower</a:t>
            </a:r>
          </a:p>
          <a:p>
            <a:pPr lvl="1"/>
            <a:r>
              <a:rPr lang="en-US" sz="1050" dirty="0"/>
              <a:t>Case 3: the RACH traffic from the victim’s phone is heard, They are really close (20 m)</a:t>
            </a:r>
          </a:p>
          <a:p>
            <a:endParaRPr lang="en-US" sz="1050" dirty="0"/>
          </a:p>
        </p:txBody>
      </p:sp>
      <p:sp>
        <p:nvSpPr>
          <p:cNvPr id="4" name="Slide Number Placeholder 3"/>
          <p:cNvSpPr>
            <a:spLocks noGrp="1"/>
          </p:cNvSpPr>
          <p:nvPr>
            <p:ph type="sldNum" sz="quarter" idx="10"/>
          </p:nvPr>
        </p:nvSpPr>
        <p:spPr/>
        <p:txBody>
          <a:bodyPr/>
          <a:lstStyle/>
          <a:p>
            <a:fld id="{E5E670B8-4A64-46B1-B8E9-186A5B19D81D}" type="slidenum">
              <a:rPr lang="en-US" smtClean="0"/>
              <a:pPr/>
              <a:t>30</a:t>
            </a:fld>
            <a:endParaRPr lang="en-US"/>
          </a:p>
        </p:txBody>
      </p:sp>
    </p:spTree>
    <p:extLst>
      <p:ext uri="{BB962C8B-B14F-4D97-AF65-F5344CB8AC3E}">
        <p14:creationId xmlns:p14="http://schemas.microsoft.com/office/powerpoint/2010/main" val="3366587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안녕하세요</a:t>
            </a:r>
            <a:r>
              <a:rPr lang="en-US" altLang="ko-KR" dirty="0"/>
              <a:t>, </a:t>
            </a:r>
            <a:r>
              <a:rPr lang="ko-KR" altLang="en-US" dirty="0"/>
              <a:t>카이스트 시스템 보안연구실 김홍일입니다</a:t>
            </a:r>
            <a:r>
              <a:rPr lang="en-US" altLang="ko-KR" dirty="0"/>
              <a:t>.</a:t>
            </a:r>
          </a:p>
          <a:p>
            <a:r>
              <a:rPr lang="ko-KR" altLang="en-US" dirty="0"/>
              <a:t>오늘 발표드릴 내용은</a:t>
            </a:r>
            <a:r>
              <a:rPr lang="ko-KR" altLang="en-US" baseline="0" dirty="0"/>
              <a:t> </a:t>
            </a:r>
            <a:r>
              <a:rPr lang="en-US" altLang="ko-KR" baseline="0" dirty="0"/>
              <a:t>LTE </a:t>
            </a:r>
            <a:r>
              <a:rPr lang="ko-KR" altLang="en-US" baseline="0" dirty="0"/>
              <a:t>망에서 통화기술로 사용되는 </a:t>
            </a:r>
            <a:r>
              <a:rPr lang="en-US" altLang="ko-KR" baseline="0" dirty="0" err="1"/>
              <a:t>VoLTE</a:t>
            </a:r>
            <a:r>
              <a:rPr lang="ko-KR" altLang="en-US" baseline="0" dirty="0"/>
              <a:t>를 이용한 공격과 대응방안에 대한 내용입니다</a:t>
            </a:r>
            <a:r>
              <a:rPr lang="en-US" altLang="ko-KR" baseline="0" dirty="0"/>
              <a:t>.</a:t>
            </a:r>
            <a:endParaRPr lang="en-US" altLang="ko-KR" dirty="0"/>
          </a:p>
          <a:p>
            <a:endParaRPr lang="en-US" altLang="ko-KR" dirty="0"/>
          </a:p>
          <a:p>
            <a:endParaRPr lang="en-US" altLang="ko-KR" dirty="0"/>
          </a:p>
          <a:p>
            <a:r>
              <a:rPr lang="en-US" altLang="ko-KR" dirty="0"/>
              <a:t>Good</a:t>
            </a:r>
            <a:r>
              <a:rPr lang="en-US" altLang="ko-KR" baseline="0" dirty="0"/>
              <a:t> evening. </a:t>
            </a:r>
          </a:p>
          <a:p>
            <a:r>
              <a:rPr lang="en-US" altLang="ko-KR" baseline="0" dirty="0"/>
              <a:t>I’m </a:t>
            </a:r>
            <a:r>
              <a:rPr lang="en-US" altLang="ko-KR" baseline="0" dirty="0" err="1"/>
              <a:t>Hongil</a:t>
            </a:r>
            <a:r>
              <a:rPr lang="en-US" altLang="ko-KR" baseline="0" dirty="0"/>
              <a:t> Kim from KAIST, Korea.</a:t>
            </a:r>
          </a:p>
          <a:p>
            <a:r>
              <a:rPr lang="en-US" altLang="ko-KR" b="0" baseline="0" dirty="0"/>
              <a:t>This is my first time attending C3, and</a:t>
            </a:r>
          </a:p>
          <a:p>
            <a:r>
              <a:rPr lang="en-US" altLang="ko-KR" baseline="0" dirty="0"/>
              <a:t>It’s a great pleasure to present our work in 32C3.</a:t>
            </a:r>
          </a:p>
          <a:p>
            <a:r>
              <a:rPr lang="en-US" altLang="ko-KR" baseline="0" dirty="0"/>
              <a:t>Today, My colleague </a:t>
            </a:r>
            <a:r>
              <a:rPr lang="en-US" altLang="ko-KR" baseline="0" dirty="0" err="1"/>
              <a:t>Dongkwan</a:t>
            </a:r>
            <a:r>
              <a:rPr lang="en-US" altLang="ko-KR" baseline="0" dirty="0"/>
              <a:t> Kim and I will talk about various vulnerabilities of a newly adopted voice technology in LTE. </a:t>
            </a:r>
          </a:p>
          <a:p>
            <a:r>
              <a:rPr lang="en-US" altLang="ko-KR" baseline="0" dirty="0"/>
              <a:t>Then, we will show you how to exploit and fix these vulnerabilities in operational LTE networks.</a:t>
            </a:r>
          </a:p>
          <a:p>
            <a:endParaRPr lang="en-US" altLang="ko-KR" baseline="0" dirty="0"/>
          </a:p>
        </p:txBody>
      </p:sp>
      <p:sp>
        <p:nvSpPr>
          <p:cNvPr id="4" name="슬라이드 번호 개체 틀 3"/>
          <p:cNvSpPr>
            <a:spLocks noGrp="1"/>
          </p:cNvSpPr>
          <p:nvPr>
            <p:ph type="sldNum" sz="quarter" idx="10"/>
          </p:nvPr>
        </p:nvSpPr>
        <p:spPr/>
        <p:txBody>
          <a:bodyPr/>
          <a:lstStyle/>
          <a:p>
            <a:fld id="{9069DF14-65B3-47ED-8D19-C91A1A68E79B}" type="slidenum">
              <a:rPr lang="ko-KR" altLang="en-US" smtClean="0">
                <a:solidFill>
                  <a:prstClr val="black"/>
                </a:solidFill>
              </a:rPr>
              <a:pPr/>
              <a:t>11</a:t>
            </a:fld>
            <a:endParaRPr lang="ko-KR" altLang="en-US">
              <a:solidFill>
                <a:prstClr val="black"/>
              </a:solidFill>
            </a:endParaRPr>
          </a:p>
        </p:txBody>
      </p:sp>
    </p:spTree>
    <p:extLst>
      <p:ext uri="{BB962C8B-B14F-4D97-AF65-F5344CB8AC3E}">
        <p14:creationId xmlns:p14="http://schemas.microsoft.com/office/powerpoint/2010/main" val="2226173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E670B8-4A64-46B1-B8E9-186A5B19D81D}" type="slidenum">
              <a:rPr lang="en-US" smtClean="0"/>
              <a:pPr/>
              <a:t>31</a:t>
            </a:fld>
            <a:endParaRPr lang="en-US"/>
          </a:p>
        </p:txBody>
      </p:sp>
    </p:spTree>
    <p:extLst>
      <p:ext uri="{BB962C8B-B14F-4D97-AF65-F5344CB8AC3E}">
        <p14:creationId xmlns:p14="http://schemas.microsoft.com/office/powerpoint/2010/main" val="438138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dirty="0"/>
          </a:p>
        </p:txBody>
      </p:sp>
      <p:sp>
        <p:nvSpPr>
          <p:cNvPr id="4" name="슬라이드 번호 개체 틀 3"/>
          <p:cNvSpPr>
            <a:spLocks noGrp="1"/>
          </p:cNvSpPr>
          <p:nvPr>
            <p:ph type="sldNum" sz="quarter" idx="10"/>
          </p:nvPr>
        </p:nvSpPr>
        <p:spPr/>
        <p:txBody>
          <a:bodyPr/>
          <a:lstStyle/>
          <a:p>
            <a:fld id="{D8A2C1B0-9540-44A8-8E76-BF40EFFE6F58}" type="slidenum">
              <a:rPr lang="ko-KR" altLang="en-US" smtClean="0"/>
              <a:t>32</a:t>
            </a:fld>
            <a:endParaRPr lang="ko-KR" altLang="en-US" dirty="0"/>
          </a:p>
        </p:txBody>
      </p:sp>
    </p:spTree>
    <p:extLst>
      <p:ext uri="{BB962C8B-B14F-4D97-AF65-F5344CB8AC3E}">
        <p14:creationId xmlns:p14="http://schemas.microsoft.com/office/powerpoint/2010/main" val="3062251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ＭＳ Ｐゴシック" charset="-128"/>
                <a:cs typeface="+mn-cs"/>
              </a:rPr>
              <a:t>The left box plot shows the time difference between the paging request for our target TMSI and the very next Immediate Assignment.</a:t>
            </a:r>
          </a:p>
          <a:p>
            <a:r>
              <a:rPr lang="en-US" sz="1200" kern="1200" dirty="0">
                <a:solidFill>
                  <a:schemeClr val="tx1"/>
                </a:solidFill>
                <a:latin typeface="+mn-lt"/>
                <a:ea typeface="ＭＳ Ｐゴシック" charset="-128"/>
                <a:cs typeface="+mn-cs"/>
              </a:rPr>
              <a:t>The middle boxplot shows the difference between the TMSI timestamp and the IA messages if we are listening on a different ARFCN.</a:t>
            </a:r>
          </a:p>
          <a:p>
            <a:r>
              <a:rPr lang="en-US" sz="1200" kern="1200" dirty="0">
                <a:solidFill>
                  <a:schemeClr val="tx1"/>
                </a:solidFill>
                <a:latin typeface="+mn-lt"/>
                <a:ea typeface="ＭＳ Ｐゴシック" charset="-128"/>
                <a:cs typeface="+mn-cs"/>
              </a:rPr>
              <a:t>Finally the last boxplot shows a control by picking</a:t>
            </a:r>
            <a:r>
              <a:rPr lang="en-US" sz="1200" kern="1200" baseline="0" dirty="0">
                <a:solidFill>
                  <a:schemeClr val="tx1"/>
                </a:solidFill>
                <a:latin typeface="+mn-lt"/>
                <a:ea typeface="ＭＳ Ｐゴシック" charset="-128"/>
                <a:cs typeface="+mn-cs"/>
              </a:rPr>
              <a:t> a random time and the next IA message.</a:t>
            </a:r>
            <a:endParaRPr lang="en-US" dirty="0"/>
          </a:p>
        </p:txBody>
      </p:sp>
      <p:sp>
        <p:nvSpPr>
          <p:cNvPr id="4" name="Slide Number Placeholder 3"/>
          <p:cNvSpPr>
            <a:spLocks noGrp="1"/>
          </p:cNvSpPr>
          <p:nvPr>
            <p:ph type="sldNum" sz="quarter" idx="10"/>
          </p:nvPr>
        </p:nvSpPr>
        <p:spPr/>
        <p:txBody>
          <a:bodyPr/>
          <a:lstStyle/>
          <a:p>
            <a:fld id="{E5E670B8-4A64-46B1-B8E9-186A5B19D81D}" type="slidenum">
              <a:rPr lang="en-US" smtClean="0"/>
              <a:pPr/>
              <a:t>34</a:t>
            </a:fld>
            <a:endParaRPr lang="en-US"/>
          </a:p>
        </p:txBody>
      </p:sp>
    </p:spTree>
    <p:extLst>
      <p:ext uri="{BB962C8B-B14F-4D97-AF65-F5344CB8AC3E}">
        <p14:creationId xmlns:p14="http://schemas.microsoft.com/office/powerpoint/2010/main" val="827453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Grey area is T-Mobile LAC 747d </a:t>
            </a:r>
          </a:p>
        </p:txBody>
      </p:sp>
      <p:sp>
        <p:nvSpPr>
          <p:cNvPr id="4" name="Slide Number Placeholder 3"/>
          <p:cNvSpPr>
            <a:spLocks noGrp="1"/>
          </p:cNvSpPr>
          <p:nvPr>
            <p:ph type="sldNum" sz="quarter" idx="10"/>
          </p:nvPr>
        </p:nvSpPr>
        <p:spPr/>
        <p:txBody>
          <a:bodyPr/>
          <a:lstStyle/>
          <a:p>
            <a:fld id="{E5E670B8-4A64-46B1-B8E9-186A5B19D81D}" type="slidenum">
              <a:rPr lang="en-US" smtClean="0"/>
              <a:pPr/>
              <a:t>35</a:t>
            </a:fld>
            <a:endParaRPr lang="en-US"/>
          </a:p>
        </p:txBody>
      </p:sp>
    </p:spTree>
    <p:extLst>
      <p:ext uri="{BB962C8B-B14F-4D97-AF65-F5344CB8AC3E}">
        <p14:creationId xmlns:p14="http://schemas.microsoft.com/office/powerpoint/2010/main" val="438365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cell phone will likely</a:t>
            </a:r>
            <a:r>
              <a:rPr lang="en-US" baseline="0" dirty="0"/>
              <a:t> pick the tower that has the highest signal strength (RSSI).  This map indicates where that phone might be if they are on a particular tower.</a:t>
            </a:r>
            <a:endParaRPr lang="en-US" dirty="0"/>
          </a:p>
        </p:txBody>
      </p:sp>
      <p:sp>
        <p:nvSpPr>
          <p:cNvPr id="4" name="Slide Number Placeholder 3"/>
          <p:cNvSpPr>
            <a:spLocks noGrp="1"/>
          </p:cNvSpPr>
          <p:nvPr>
            <p:ph type="sldNum" sz="quarter" idx="10"/>
          </p:nvPr>
        </p:nvSpPr>
        <p:spPr/>
        <p:txBody>
          <a:bodyPr/>
          <a:lstStyle/>
          <a:p>
            <a:fld id="{E5E670B8-4A64-46B1-B8E9-186A5B19D81D}" type="slidenum">
              <a:rPr lang="en-US" smtClean="0"/>
              <a:pPr/>
              <a:t>37</a:t>
            </a:fld>
            <a:endParaRPr lang="en-US"/>
          </a:p>
        </p:txBody>
      </p:sp>
    </p:spTree>
    <p:extLst>
      <p:ext uri="{BB962C8B-B14F-4D97-AF65-F5344CB8AC3E}">
        <p14:creationId xmlns:p14="http://schemas.microsoft.com/office/powerpoint/2010/main" val="2040558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 simplest solution is to change these temporary identifiers every time a call completes. </a:t>
            </a:r>
            <a:br>
              <a:rPr lang="en-US" altLang="ko-KR" dirty="0"/>
            </a:br>
            <a:r>
              <a:rPr lang="en-US" altLang="ko-KR" dirty="0"/>
              <a:t>And this is already implemented. </a:t>
            </a:r>
          </a:p>
          <a:p>
            <a:r>
              <a:rPr lang="en-US" altLang="ko-KR" dirty="0"/>
              <a:t>LTE introduces a control procedure “GUTI REALLOCATION” to reassign a GUTI.</a:t>
            </a:r>
          </a:p>
          <a:p>
            <a:r>
              <a:rPr lang="en-US" altLang="ko-KR" dirty="0"/>
              <a:t> </a:t>
            </a:r>
          </a:p>
          <a:p>
            <a:r>
              <a:rPr lang="en-US" altLang="ko-KR" dirty="0"/>
              <a:t>Now, then, Is GUTI</a:t>
            </a:r>
            <a:r>
              <a:rPr lang="en-US" altLang="ko-KR" baseline="0" dirty="0"/>
              <a:t> Reallocation the solution to avoid location tracking?</a:t>
            </a:r>
            <a:r>
              <a:rPr lang="en-US" altLang="ko-KR" dirty="0"/>
              <a:t> </a:t>
            </a:r>
            <a:br>
              <a:rPr lang="en-US" altLang="ko-KR" dirty="0"/>
            </a:br>
            <a:r>
              <a:rPr lang="en-US" altLang="ko-KR" dirty="0"/>
              <a:t>Yes.</a:t>
            </a:r>
          </a:p>
          <a:p>
            <a:r>
              <a:rPr lang="en-US" altLang="ko-KR" dirty="0"/>
              <a:t>But devils in the details. </a:t>
            </a:r>
          </a:p>
          <a:p>
            <a:endParaRPr lang="en-US" altLang="ko-KR" dirty="0"/>
          </a:p>
          <a:p>
            <a:r>
              <a:rPr lang="en-US" altLang="ko-KR" dirty="0"/>
              <a:t>In the rest of this talk, I will show that </a:t>
            </a:r>
            <a:r>
              <a:rPr lang="en-US" altLang="ko-KR" baseline="0" dirty="0"/>
              <a:t>GUTI reallocation procedures in different </a:t>
            </a:r>
            <a:r>
              <a:rPr lang="en-US" altLang="ko-KR" baseline="0" dirty="0" err="1"/>
              <a:t>telcos</a:t>
            </a:r>
            <a:r>
              <a:rPr lang="en-US" altLang="ko-KR" baseline="0" dirty="0"/>
              <a:t> have serious problems. </a:t>
            </a:r>
            <a:br>
              <a:rPr lang="en-US" altLang="ko-KR" baseline="0" dirty="0"/>
            </a:br>
            <a:br>
              <a:rPr lang="en-US" altLang="ko-KR" baseline="0" dirty="0"/>
            </a:br>
            <a:r>
              <a:rPr lang="en-US" altLang="ko-KR" baseline="0" dirty="0"/>
              <a:t>How?</a:t>
            </a:r>
            <a:endParaRPr lang="ko-KR" altLang="en-US" dirty="0"/>
          </a:p>
        </p:txBody>
      </p:sp>
      <p:sp>
        <p:nvSpPr>
          <p:cNvPr id="4" name="슬라이드 번호 개체 틀 3"/>
          <p:cNvSpPr>
            <a:spLocks noGrp="1"/>
          </p:cNvSpPr>
          <p:nvPr>
            <p:ph type="sldNum" sz="quarter" idx="10"/>
          </p:nvPr>
        </p:nvSpPr>
        <p:spPr/>
        <p:txBody>
          <a:bodyPr/>
          <a:lstStyle/>
          <a:p>
            <a:fld id="{D8A2C1B0-9540-44A8-8E76-BF40EFFE6F58}" type="slidenum">
              <a:rPr lang="ko-KR" altLang="en-US" smtClean="0"/>
              <a:t>40</a:t>
            </a:fld>
            <a:endParaRPr lang="ko-KR" altLang="en-US" dirty="0"/>
          </a:p>
        </p:txBody>
      </p:sp>
    </p:spTree>
    <p:extLst>
      <p:ext uri="{BB962C8B-B14F-4D97-AF65-F5344CB8AC3E}">
        <p14:creationId xmlns:p14="http://schemas.microsoft.com/office/powerpoint/2010/main" val="856874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First, we collected data for traffic analysis.</a:t>
            </a:r>
          </a:p>
          <a:p>
            <a:endParaRPr lang="en-US" altLang="ko-KR" dirty="0"/>
          </a:p>
          <a:p>
            <a:r>
              <a:rPr lang="en-US" altLang="ko-KR" dirty="0"/>
              <a:t>To</a:t>
            </a:r>
            <a:r>
              <a:rPr lang="en-US" altLang="ko-KR" baseline="0" dirty="0"/>
              <a:t> do this, we used a few tools.</a:t>
            </a:r>
            <a:r>
              <a:rPr lang="en-US" altLang="ko-KR" dirty="0"/>
              <a:t> </a:t>
            </a:r>
            <a:br>
              <a:rPr lang="en-US" altLang="ko-KR" dirty="0"/>
            </a:br>
            <a:r>
              <a:rPr lang="en-US" altLang="ko-KR" dirty="0"/>
              <a:t>1. A commercial diagnostic monitor and a tool called SCAT</a:t>
            </a:r>
            <a:r>
              <a:rPr lang="en-US" altLang="ko-KR" baseline="0" dirty="0"/>
              <a:t> </a:t>
            </a:r>
            <a:r>
              <a:rPr lang="en-US" altLang="ko-KR" dirty="0"/>
              <a:t>we developed were used to collect and analyze device’s control plane messages. </a:t>
            </a:r>
            <a:br>
              <a:rPr lang="en-US" altLang="ko-KR" dirty="0"/>
            </a:br>
            <a:r>
              <a:rPr lang="en-US" altLang="ko-KR" dirty="0"/>
              <a:t>2. To analyze the paging messages of the broadcast channel, open source library </a:t>
            </a:r>
            <a:r>
              <a:rPr lang="en-US" altLang="ko-KR" dirty="0" err="1"/>
              <a:t>srsLTE</a:t>
            </a:r>
            <a:r>
              <a:rPr lang="en-US" altLang="ko-KR" dirty="0"/>
              <a:t> and software defined radio USRP B210 were used.</a:t>
            </a:r>
            <a:endParaRPr lang="ko-KR" altLang="en-US" dirty="0"/>
          </a:p>
        </p:txBody>
      </p:sp>
      <p:sp>
        <p:nvSpPr>
          <p:cNvPr id="4" name="슬라이드 번호 개체 틀 3"/>
          <p:cNvSpPr>
            <a:spLocks noGrp="1"/>
          </p:cNvSpPr>
          <p:nvPr>
            <p:ph type="sldNum" sz="quarter" idx="10"/>
          </p:nvPr>
        </p:nvSpPr>
        <p:spPr/>
        <p:txBody>
          <a:bodyPr/>
          <a:lstStyle/>
          <a:p>
            <a:fld id="{D8A2C1B0-9540-44A8-8E76-BF40EFFE6F58}" type="slidenum">
              <a:rPr lang="ko-KR" altLang="en-US" smtClean="0"/>
              <a:t>41</a:t>
            </a:fld>
            <a:endParaRPr lang="ko-KR" altLang="en-US" dirty="0"/>
          </a:p>
        </p:txBody>
      </p:sp>
    </p:spTree>
    <p:extLst>
      <p:ext uri="{BB962C8B-B14F-4D97-AF65-F5344CB8AC3E}">
        <p14:creationId xmlns:p14="http://schemas.microsoft.com/office/powerpoint/2010/main" val="22436711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Here are the data we collected: </a:t>
            </a:r>
            <a:br>
              <a:rPr lang="en-US" altLang="ko-KR" dirty="0"/>
            </a:br>
            <a:r>
              <a:rPr lang="en-US" altLang="ko-KR" dirty="0"/>
              <a:t>Over a period of about three years, we collected data </a:t>
            </a:r>
            <a:br>
              <a:rPr lang="en-US" altLang="ko-KR" dirty="0"/>
            </a:br>
            <a:r>
              <a:rPr lang="en-US" altLang="ko-KR" dirty="0"/>
              <a:t>from 28 carriers ~~in 11 countries ~~using a total of 78 USIMs. </a:t>
            </a:r>
          </a:p>
          <a:p>
            <a:r>
              <a:rPr lang="en-US" altLang="ko-KR" dirty="0"/>
              <a:t>The total number of voice calls was over 50,000 ~~~and the number of signaling messages were more than 6 million.</a:t>
            </a:r>
            <a:br>
              <a:rPr lang="en-US" altLang="ko-KR" dirty="0"/>
            </a:br>
            <a:r>
              <a:rPr lang="en-US" altLang="ko-KR" dirty="0"/>
              <a:t>Finally, these countries are</a:t>
            </a:r>
            <a:r>
              <a:rPr lang="en-US" altLang="ko-KR" baseline="0" dirty="0"/>
              <a:t> leaders in telecommunication. </a:t>
            </a:r>
            <a:br>
              <a:rPr lang="en-US" altLang="ko-KR" baseline="0" dirty="0"/>
            </a:br>
            <a:br>
              <a:rPr lang="en-US" altLang="ko-KR" baseline="0" dirty="0"/>
            </a:br>
            <a:r>
              <a:rPr lang="en-US" altLang="ko-KR" baseline="0" dirty="0"/>
              <a:t>How about the result?</a:t>
            </a:r>
            <a:endParaRPr lang="ko-KR" altLang="en-US" dirty="0"/>
          </a:p>
        </p:txBody>
      </p:sp>
      <p:sp>
        <p:nvSpPr>
          <p:cNvPr id="4" name="슬라이드 번호 개체 틀 3"/>
          <p:cNvSpPr>
            <a:spLocks noGrp="1"/>
          </p:cNvSpPr>
          <p:nvPr>
            <p:ph type="sldNum" sz="quarter" idx="10"/>
          </p:nvPr>
        </p:nvSpPr>
        <p:spPr/>
        <p:txBody>
          <a:bodyPr/>
          <a:lstStyle/>
          <a:p>
            <a:fld id="{D8A2C1B0-9540-44A8-8E76-BF40EFFE6F58}" type="slidenum">
              <a:rPr lang="ko-KR" altLang="en-US" smtClean="0"/>
              <a:t>42</a:t>
            </a:fld>
            <a:endParaRPr lang="ko-KR" altLang="en-US" dirty="0"/>
          </a:p>
        </p:txBody>
      </p:sp>
    </p:spTree>
    <p:extLst>
      <p:ext uri="{BB962C8B-B14F-4D97-AF65-F5344CB8AC3E}">
        <p14:creationId xmlns:p14="http://schemas.microsoft.com/office/powerpoint/2010/main" val="2772531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We already know that location tracking is possible if the GUTI is not changed. </a:t>
            </a:r>
          </a:p>
          <a:p>
            <a:endParaRPr lang="en-US" altLang="ko-KR" dirty="0"/>
          </a:p>
          <a:p>
            <a:r>
              <a:rPr lang="en-US" altLang="ko-KR" dirty="0"/>
              <a:t>In this paper we show that location</a:t>
            </a:r>
            <a:r>
              <a:rPr lang="en-US" altLang="ko-KR" baseline="0" dirty="0"/>
              <a:t> tracking is possible even for changing temporary identifiers, if </a:t>
            </a:r>
            <a:endParaRPr lang="ko-KR" altLang="en-US" dirty="0"/>
          </a:p>
        </p:txBody>
      </p:sp>
      <p:sp>
        <p:nvSpPr>
          <p:cNvPr id="4" name="슬라이드 번호 개체 틀 3"/>
          <p:cNvSpPr>
            <a:spLocks noGrp="1"/>
          </p:cNvSpPr>
          <p:nvPr>
            <p:ph type="sldNum" sz="quarter" idx="10"/>
          </p:nvPr>
        </p:nvSpPr>
        <p:spPr/>
        <p:txBody>
          <a:bodyPr/>
          <a:lstStyle/>
          <a:p>
            <a:fld id="{D8A2C1B0-9540-44A8-8E76-BF40EFFE6F58}" type="slidenum">
              <a:rPr lang="ko-KR" altLang="en-US" smtClean="0"/>
              <a:t>43</a:t>
            </a:fld>
            <a:endParaRPr lang="ko-KR" altLang="en-US" dirty="0"/>
          </a:p>
        </p:txBody>
      </p:sp>
    </p:spTree>
    <p:extLst>
      <p:ext uri="{BB962C8B-B14F-4D97-AF65-F5344CB8AC3E}">
        <p14:creationId xmlns:p14="http://schemas.microsoft.com/office/powerpoint/2010/main" val="7259594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the experiment, we found that a total of 19 carriers out</a:t>
            </a:r>
            <a:r>
              <a:rPr lang="en-US" altLang="ko-KR" baseline="0" dirty="0"/>
              <a:t> of 28 carriers </a:t>
            </a:r>
            <a:r>
              <a:rPr lang="en-US" altLang="ko-KR" dirty="0"/>
              <a:t>fixed some of four bytes in GUTI</a:t>
            </a:r>
            <a:r>
              <a:rPr lang="en-US" altLang="ko-KR" baseline="0" dirty="0"/>
              <a:t> reallocation</a:t>
            </a:r>
            <a:r>
              <a:rPr lang="en-US" altLang="ko-KR" dirty="0"/>
              <a:t>. </a:t>
            </a:r>
          </a:p>
          <a:p>
            <a:endParaRPr lang="en-US" altLang="ko-KR" dirty="0"/>
          </a:p>
          <a:p>
            <a:r>
              <a:rPr lang="en-US" altLang="ko-KR" dirty="0"/>
              <a:t>As</a:t>
            </a:r>
            <a:r>
              <a:rPr lang="en-US" altLang="ko-KR" baseline="0" dirty="0"/>
              <a:t> you can see, these countries are all developed countries.</a:t>
            </a:r>
          </a:p>
          <a:p>
            <a:r>
              <a:rPr lang="en-US" altLang="ko-KR" baseline="0" dirty="0"/>
              <a:t>Now the attack is very simple. Just look for fixed bytes.</a:t>
            </a:r>
          </a:p>
          <a:p>
            <a:endParaRPr lang="en-US" altLang="ko-KR" baseline="0" dirty="0"/>
          </a:p>
          <a:p>
            <a:r>
              <a:rPr lang="en-US" altLang="ko-KR" baseline="0" dirty="0"/>
              <a:t>Let’s look at a few examples. </a:t>
            </a:r>
          </a:p>
        </p:txBody>
      </p:sp>
      <p:sp>
        <p:nvSpPr>
          <p:cNvPr id="4" name="슬라이드 번호 개체 틀 3"/>
          <p:cNvSpPr>
            <a:spLocks noGrp="1"/>
          </p:cNvSpPr>
          <p:nvPr>
            <p:ph type="sldNum" sz="quarter" idx="10"/>
          </p:nvPr>
        </p:nvSpPr>
        <p:spPr/>
        <p:txBody>
          <a:bodyPr/>
          <a:lstStyle/>
          <a:p>
            <a:fld id="{D8A2C1B0-9540-44A8-8E76-BF40EFFE6F58}" type="slidenum">
              <a:rPr lang="ko-KR" altLang="en-US" smtClean="0"/>
              <a:t>44</a:t>
            </a:fld>
            <a:endParaRPr lang="ko-KR" altLang="en-US" dirty="0"/>
          </a:p>
        </p:txBody>
      </p:sp>
    </p:spTree>
    <p:extLst>
      <p:ext uri="{BB962C8B-B14F-4D97-AF65-F5344CB8AC3E}">
        <p14:creationId xmlns:p14="http://schemas.microsoft.com/office/powerpoint/2010/main" val="2603635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a:t>VoLTE which stands for Voice over LTE is a new voice technology in LTE network.</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a:t>In case of traditional 2G and 3G network, the delivery network for data and voice is separated.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a:t>However, to provide faster data delivery, 4G LTE is implemented into all-IP based network, which means both the voice and data should be deliver on top of IP technology.</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a:t>Therefore, LTE needs a new voice technology to replace the previous voice call, as a result, LTE adopted VoIP system which is widely used in Internet.</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a:t>It is similar with SKYPE,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a:t>By adopting VoLTE, users can get high quality, faster call setup, and save the device battery,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a:t>also operators can increase usability, reduce operaion cost, provide rich multimedia services.</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aseline="0"/>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aseline="0"/>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aseline="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a:t>Unlike 3G has separate network for voice and data, LTE has evolved to all-IP based network for faster data delivery.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a:t>So, to provide voice in all-IP based network, LTE adopted VoIP system which is widely used in wired network. </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aseline="0"/>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baseline="0"/>
              <a:t>먼저 </a:t>
            </a:r>
            <a:r>
              <a:rPr lang="en-US" altLang="ko-KR" baseline="0" dirty="0" err="1"/>
              <a:t>VoLTE</a:t>
            </a:r>
            <a:r>
              <a:rPr lang="ko-KR" altLang="en-US" baseline="0" dirty="0"/>
              <a:t>에 대해서 간략하게 설명드리도록 하겠습니다</a:t>
            </a:r>
            <a:r>
              <a:rPr lang="en-US" altLang="ko-KR" baseline="0" dirty="0"/>
              <a:t>.</a:t>
            </a:r>
            <a:endParaRPr lang="ko-KR" altLang="en-US" baseline="0" dirty="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err="1"/>
              <a:t>VoLTE</a:t>
            </a:r>
            <a:r>
              <a:rPr lang="ko-KR" altLang="en-US" baseline="0" dirty="0"/>
              <a:t>는 </a:t>
            </a:r>
            <a:r>
              <a:rPr lang="en-US" altLang="ko-KR" baseline="0" dirty="0"/>
              <a:t>Voice over LTE</a:t>
            </a:r>
            <a:r>
              <a:rPr lang="ko-KR" altLang="en-US" baseline="0" dirty="0"/>
              <a:t>의 약자로 </a:t>
            </a:r>
            <a:r>
              <a:rPr lang="en-US" altLang="ko-KR" baseline="0" dirty="0"/>
              <a:t>VoIP</a:t>
            </a:r>
            <a:r>
              <a:rPr lang="ko-KR" altLang="en-US" baseline="0" dirty="0"/>
              <a:t>의 </a:t>
            </a:r>
            <a:r>
              <a:rPr lang="en-US" altLang="ko-KR" baseline="0" dirty="0"/>
              <a:t>LTE </a:t>
            </a:r>
            <a:r>
              <a:rPr lang="ko-KR" altLang="en-US" baseline="0" dirty="0"/>
              <a:t>버전이라고 생각하시면 됩니다</a:t>
            </a:r>
            <a:r>
              <a:rPr lang="en-US" altLang="ko-KR" baseline="0" dirty="0"/>
              <a:t>.</a:t>
            </a:r>
            <a:endParaRPr lang="ko-KR" altLang="en-US" baseline="0" dirty="0"/>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baseline="0" dirty="0"/>
              <a:t>음성과 데이터가 분리되어있던 </a:t>
            </a:r>
            <a:r>
              <a:rPr lang="en-US" altLang="ko-KR" baseline="0" dirty="0"/>
              <a:t>3G</a:t>
            </a:r>
            <a:r>
              <a:rPr lang="ko-KR" altLang="en-US" baseline="0" dirty="0"/>
              <a:t>와는 달리 모든 것을 </a:t>
            </a:r>
            <a:r>
              <a:rPr lang="en-US" altLang="ko-KR" baseline="0" dirty="0"/>
              <a:t>IP </a:t>
            </a:r>
            <a:r>
              <a:rPr lang="ko-KR" altLang="en-US" baseline="0" dirty="0"/>
              <a:t>기반으로 하는 </a:t>
            </a:r>
            <a:r>
              <a:rPr lang="en-US" altLang="ko-KR" baseline="0" dirty="0"/>
              <a:t>LTE</a:t>
            </a:r>
            <a:r>
              <a:rPr lang="ko-KR" altLang="en-US" baseline="0" dirty="0"/>
              <a:t> 망에서는 </a:t>
            </a:r>
            <a:r>
              <a:rPr lang="en-US" altLang="ko-KR" baseline="0" dirty="0"/>
              <a:t>IP </a:t>
            </a:r>
            <a:r>
              <a:rPr lang="ko-KR" altLang="en-US" baseline="0" dirty="0"/>
              <a:t>기반의 통화서비스를 지원하기 위해 기존 인터넷망에서 주로 사용하던 </a:t>
            </a:r>
            <a:r>
              <a:rPr lang="en-US" altLang="ko-KR" baseline="0" dirty="0"/>
              <a:t>VoIP</a:t>
            </a:r>
            <a:r>
              <a:rPr lang="ko-KR" altLang="en-US" baseline="0" dirty="0"/>
              <a:t>를 도입하게 되었습니다</a:t>
            </a:r>
            <a:r>
              <a:rPr lang="en-US" altLang="ko-KR" baseline="0" dirty="0"/>
              <a:t>.</a:t>
            </a:r>
            <a:endParaRPr lang="ko-KR" altLang="en-US" baseline="0" dirty="0"/>
          </a:p>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baseline="0" dirty="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err="1"/>
              <a:t>VoLTE</a:t>
            </a:r>
            <a:r>
              <a:rPr lang="en-US" altLang="ko-KR" baseline="0" dirty="0"/>
              <a:t> </a:t>
            </a:r>
            <a:r>
              <a:rPr lang="ko-KR" altLang="en-US" baseline="0" dirty="0"/>
              <a:t>적용함으로써 사용자 입장에서는 더 높은 음성 품질과</a:t>
            </a:r>
            <a:r>
              <a:rPr lang="en-US" altLang="ko-KR" baseline="0" dirty="0"/>
              <a:t>, </a:t>
            </a:r>
            <a:r>
              <a:rPr lang="ko-KR" altLang="en-US" baseline="0" dirty="0"/>
              <a:t>짧은 통화 수립 시간을 보장받게 되었고</a:t>
            </a:r>
            <a:r>
              <a:rPr lang="en-US" altLang="ko-KR" baseline="0" dirty="0"/>
              <a:t>, </a:t>
            </a:r>
            <a:r>
              <a:rPr lang="ko-KR" altLang="en-US" baseline="0" dirty="0"/>
              <a:t>통신사 입장에서는 음성과 데이터 서비스를 통합함으로써 망 유지 비용을 줄일 수 있는 장점이 있습니다</a:t>
            </a:r>
            <a:r>
              <a:rPr lang="en-US" altLang="ko-KR" baseline="0" dirty="0"/>
              <a:t>.</a:t>
            </a:r>
          </a:p>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baseline="0" dirty="0"/>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baseline="0" dirty="0"/>
              <a:t>현재 우리나라 </a:t>
            </a:r>
            <a:r>
              <a:rPr lang="en-US" altLang="ko-KR" baseline="0" dirty="0"/>
              <a:t>3</a:t>
            </a:r>
            <a:r>
              <a:rPr lang="ko-KR" altLang="en-US" baseline="0" dirty="0"/>
              <a:t>개의 통신사 모두에서 </a:t>
            </a:r>
            <a:r>
              <a:rPr lang="en-US" altLang="ko-KR" baseline="0" dirty="0" err="1"/>
              <a:t>VoLTE</a:t>
            </a:r>
            <a:r>
              <a:rPr lang="ko-KR" altLang="en-US" baseline="0" dirty="0"/>
              <a:t>를 적용하고 있는데요</a:t>
            </a:r>
            <a:r>
              <a:rPr lang="en-US" altLang="ko-KR" baseline="0" dirty="0"/>
              <a:t>, </a:t>
            </a:r>
            <a:r>
              <a:rPr lang="ko-KR" altLang="en-US" baseline="0" dirty="0"/>
              <a:t>대부분의 사람들은 본인이 쓰는 통화가 </a:t>
            </a:r>
            <a:r>
              <a:rPr lang="en-US" altLang="ko-KR" baseline="0" dirty="0" err="1"/>
              <a:t>VoLTE</a:t>
            </a:r>
            <a:r>
              <a:rPr lang="ko-KR" altLang="en-US" baseline="0" dirty="0"/>
              <a:t>인지 잘 모르고 있을 것 같습니다</a:t>
            </a:r>
            <a:r>
              <a:rPr lang="en-US" altLang="ko-KR" baseline="0" dirty="0"/>
              <a:t>. </a:t>
            </a:r>
          </a:p>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baseline="0" dirty="0"/>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baseline="0" dirty="0"/>
              <a:t>통신사에서는 </a:t>
            </a:r>
            <a:r>
              <a:rPr lang="en-US" altLang="ko-KR" baseline="0" dirty="0" err="1"/>
              <a:t>VoLTE</a:t>
            </a:r>
            <a:r>
              <a:rPr lang="ko-KR" altLang="en-US" baseline="0" dirty="0"/>
              <a:t>를 주로 </a:t>
            </a:r>
            <a:r>
              <a:rPr lang="en-US" altLang="ko-KR" baseline="0" dirty="0"/>
              <a:t>HD voice</a:t>
            </a:r>
            <a:r>
              <a:rPr lang="ko-KR" altLang="en-US" baseline="0" dirty="0"/>
              <a:t>라 부르고</a:t>
            </a:r>
            <a:r>
              <a:rPr lang="en-US" altLang="ko-KR" baseline="0" dirty="0"/>
              <a:t>, default</a:t>
            </a:r>
            <a:r>
              <a:rPr lang="ko-KR" altLang="en-US" baseline="0" dirty="0"/>
              <a:t>로 꺼져있기 때문에 설정에 들어가서 </a:t>
            </a:r>
            <a:r>
              <a:rPr lang="en-US" altLang="ko-KR" baseline="0" dirty="0"/>
              <a:t>HD voice </a:t>
            </a:r>
            <a:r>
              <a:rPr lang="ko-KR" altLang="en-US" baseline="0" dirty="0"/>
              <a:t>켜야 합니다</a:t>
            </a:r>
            <a:r>
              <a:rPr lang="en-US" altLang="ko-KR" baseline="0" dirty="0"/>
              <a:t>. </a:t>
            </a:r>
            <a:r>
              <a:rPr lang="ko-KR" altLang="en-US" baseline="0" dirty="0"/>
              <a:t>위쪽 </a:t>
            </a:r>
            <a:r>
              <a:rPr lang="ko-KR" altLang="en-US" baseline="0" dirty="0" err="1"/>
              <a:t>상태창에</a:t>
            </a:r>
            <a:r>
              <a:rPr lang="ko-KR" altLang="en-US" baseline="0" dirty="0"/>
              <a:t> </a:t>
            </a:r>
            <a:r>
              <a:rPr lang="en-US" altLang="ko-KR" baseline="0" dirty="0"/>
              <a:t>HD voice</a:t>
            </a:r>
            <a:r>
              <a:rPr lang="ko-KR" altLang="en-US" baseline="0" dirty="0"/>
              <a:t>가 뜨면 </a:t>
            </a:r>
            <a:r>
              <a:rPr lang="en-US" altLang="ko-KR" baseline="0" dirty="0" err="1"/>
              <a:t>VoLTE</a:t>
            </a:r>
            <a:r>
              <a:rPr lang="ko-KR" altLang="en-US" baseline="0" dirty="0"/>
              <a:t>를 사용할 수 있게 됩니다</a:t>
            </a:r>
            <a:r>
              <a:rPr lang="en-US" altLang="ko-KR" baseline="0" dirty="0"/>
              <a:t>. </a:t>
            </a:r>
          </a:p>
        </p:txBody>
      </p:sp>
      <p:sp>
        <p:nvSpPr>
          <p:cNvPr id="4" name="슬라이드 번호 개체 틀 3"/>
          <p:cNvSpPr>
            <a:spLocks noGrp="1"/>
          </p:cNvSpPr>
          <p:nvPr>
            <p:ph type="sldNum" sz="quarter" idx="10"/>
          </p:nvPr>
        </p:nvSpPr>
        <p:spPr/>
        <p:txBody>
          <a:bodyPr/>
          <a:lstStyle/>
          <a:p>
            <a:fld id="{9069DF14-65B3-47ED-8D19-C91A1A68E79B}" type="slidenum">
              <a:rPr lang="ko-KR" altLang="en-US" smtClean="0">
                <a:solidFill>
                  <a:prstClr val="black"/>
                </a:solidFill>
              </a:rPr>
              <a:pPr/>
              <a:t>12</a:t>
            </a:fld>
            <a:endParaRPr lang="ko-KR" altLang="en-US">
              <a:solidFill>
                <a:prstClr val="black"/>
              </a:solidFill>
            </a:endParaRPr>
          </a:p>
        </p:txBody>
      </p:sp>
    </p:spTree>
    <p:extLst>
      <p:ext uri="{BB962C8B-B14F-4D97-AF65-F5344CB8AC3E}">
        <p14:creationId xmlns:p14="http://schemas.microsoft.com/office/powerpoint/2010/main" val="3410526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aseline="0" dirty="0"/>
              <a:t>This figure shows the GUTI reallocation logic of a Dutch carrier for a single customer. </a:t>
            </a:r>
            <a:br>
              <a:rPr lang="en-US" altLang="ko-KR" baseline="0" dirty="0"/>
            </a:br>
            <a:r>
              <a:rPr lang="en-US" altLang="ko-KR" baseline="0" dirty="0"/>
              <a:t>Each figure shows changes of a byte in GUTI. </a:t>
            </a:r>
            <a:br>
              <a:rPr lang="en-US" altLang="ko-KR" baseline="0" dirty="0"/>
            </a:br>
            <a:r>
              <a:rPr lang="en-US" altLang="ko-KR" baseline="0" dirty="0"/>
              <a:t>Can you see something strange? </a:t>
            </a:r>
            <a:endParaRPr lang="ko-KR" altLang="en-US" dirty="0"/>
          </a:p>
        </p:txBody>
      </p:sp>
      <p:sp>
        <p:nvSpPr>
          <p:cNvPr id="4" name="슬라이드 번호 개체 틀 3"/>
          <p:cNvSpPr>
            <a:spLocks noGrp="1"/>
          </p:cNvSpPr>
          <p:nvPr>
            <p:ph type="sldNum" sz="quarter" idx="10"/>
          </p:nvPr>
        </p:nvSpPr>
        <p:spPr/>
        <p:txBody>
          <a:bodyPr/>
          <a:lstStyle/>
          <a:p>
            <a:fld id="{D8A2C1B0-9540-44A8-8E76-BF40EFFE6F58}" type="slidenum">
              <a:rPr lang="ko-KR" altLang="en-US" smtClean="0"/>
              <a:t>45</a:t>
            </a:fld>
            <a:endParaRPr lang="ko-KR" altLang="en-US" dirty="0"/>
          </a:p>
        </p:txBody>
      </p:sp>
    </p:spTree>
    <p:extLst>
      <p:ext uri="{BB962C8B-B14F-4D97-AF65-F5344CB8AC3E}">
        <p14:creationId xmlns:p14="http://schemas.microsoft.com/office/powerpoint/2010/main" val="16670410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As you can see, a Dutch carrier fixed 3 of the 4 bytes in the GUTI.</a:t>
            </a:r>
            <a:endParaRPr lang="ko-KR" altLang="en-US" dirty="0"/>
          </a:p>
        </p:txBody>
      </p:sp>
      <p:sp>
        <p:nvSpPr>
          <p:cNvPr id="4" name="슬라이드 번호 개체 틀 3"/>
          <p:cNvSpPr>
            <a:spLocks noGrp="1"/>
          </p:cNvSpPr>
          <p:nvPr>
            <p:ph type="sldNum" sz="quarter" idx="10"/>
          </p:nvPr>
        </p:nvSpPr>
        <p:spPr/>
        <p:txBody>
          <a:bodyPr/>
          <a:lstStyle/>
          <a:p>
            <a:fld id="{D8A2C1B0-9540-44A8-8E76-BF40EFFE6F58}" type="slidenum">
              <a:rPr lang="ko-KR" altLang="en-US" smtClean="0"/>
              <a:t>46</a:t>
            </a:fld>
            <a:endParaRPr lang="ko-KR" altLang="en-US" dirty="0"/>
          </a:p>
        </p:txBody>
      </p:sp>
    </p:spTree>
    <p:extLst>
      <p:ext uri="{BB962C8B-B14F-4D97-AF65-F5344CB8AC3E}">
        <p14:creationId xmlns:p14="http://schemas.microsoft.com/office/powerpoint/2010/main" val="3082246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Let’s take one more example. </a:t>
            </a:r>
          </a:p>
          <a:p>
            <a:r>
              <a:rPr lang="en-US" altLang="ko-KR" dirty="0"/>
              <a:t>Do you see it? </a:t>
            </a:r>
            <a:br>
              <a:rPr lang="en-US" altLang="ko-KR" dirty="0"/>
            </a:br>
            <a:r>
              <a:rPr lang="en-US" altLang="ko-KR" dirty="0"/>
              <a:t>Yes. </a:t>
            </a:r>
            <a:br>
              <a:rPr lang="en-US" altLang="ko-KR" dirty="0"/>
            </a:br>
            <a:endParaRPr lang="ko-KR" altLang="en-US" dirty="0"/>
          </a:p>
        </p:txBody>
      </p:sp>
      <p:sp>
        <p:nvSpPr>
          <p:cNvPr id="4" name="슬라이드 번호 개체 틀 3"/>
          <p:cNvSpPr>
            <a:spLocks noGrp="1"/>
          </p:cNvSpPr>
          <p:nvPr>
            <p:ph type="sldNum" sz="quarter" idx="10"/>
          </p:nvPr>
        </p:nvSpPr>
        <p:spPr/>
        <p:txBody>
          <a:bodyPr/>
          <a:lstStyle/>
          <a:p>
            <a:fld id="{D8A2C1B0-9540-44A8-8E76-BF40EFFE6F58}" type="slidenum">
              <a:rPr lang="ko-KR" altLang="en-US" smtClean="0"/>
              <a:t>47</a:t>
            </a:fld>
            <a:endParaRPr lang="ko-KR" altLang="en-US" dirty="0"/>
          </a:p>
        </p:txBody>
      </p:sp>
    </p:spTree>
    <p:extLst>
      <p:ext uri="{BB962C8B-B14F-4D97-AF65-F5344CB8AC3E}">
        <p14:creationId xmlns:p14="http://schemas.microsoft.com/office/powerpoint/2010/main" val="4115287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a:t>
            </a:r>
            <a:r>
              <a:rPr lang="en-US" altLang="ko-KR" baseline="0" dirty="0"/>
              <a:t> Belgian carrier has two bytes fixed and monotonically increasing one byte.</a:t>
            </a:r>
            <a:endParaRPr lang="ko-KR" altLang="en-US" dirty="0"/>
          </a:p>
          <a:p>
            <a:endParaRPr lang="ko-KR" altLang="en-US" dirty="0"/>
          </a:p>
        </p:txBody>
      </p:sp>
      <p:sp>
        <p:nvSpPr>
          <p:cNvPr id="4" name="슬라이드 번호 개체 틀 3"/>
          <p:cNvSpPr>
            <a:spLocks noGrp="1"/>
          </p:cNvSpPr>
          <p:nvPr>
            <p:ph type="sldNum" sz="quarter" idx="10"/>
          </p:nvPr>
        </p:nvSpPr>
        <p:spPr/>
        <p:txBody>
          <a:bodyPr/>
          <a:lstStyle/>
          <a:p>
            <a:fld id="{D8A2C1B0-9540-44A8-8E76-BF40EFFE6F58}" type="slidenum">
              <a:rPr lang="ko-KR" altLang="en-US" smtClean="0"/>
              <a:t>48</a:t>
            </a:fld>
            <a:endParaRPr lang="ko-KR" altLang="en-US" dirty="0"/>
          </a:p>
        </p:txBody>
      </p:sp>
    </p:spTree>
    <p:extLst>
      <p:ext uri="{BB962C8B-B14F-4D97-AF65-F5344CB8AC3E}">
        <p14:creationId xmlns:p14="http://schemas.microsoft.com/office/powerpoint/2010/main" val="26669240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summary, out of 28</a:t>
            </a:r>
            <a:r>
              <a:rPr lang="en-US" altLang="ko-KR" baseline="0" dirty="0"/>
              <a:t> carriers, 19 carriers use some of the bytes fixed in GUTI reallocation. </a:t>
            </a:r>
            <a:br>
              <a:rPr lang="en-US" altLang="ko-KR" baseline="0" dirty="0"/>
            </a:br>
            <a:br>
              <a:rPr lang="en-US" altLang="ko-KR" baseline="0" dirty="0"/>
            </a:br>
            <a:r>
              <a:rPr lang="en-US" altLang="ko-KR" baseline="0" dirty="0"/>
              <a:t>How about the rest of the 9 carriers. </a:t>
            </a:r>
            <a:br>
              <a:rPr lang="en-US" altLang="ko-KR" baseline="0" dirty="0"/>
            </a:br>
            <a:r>
              <a:rPr lang="en-US" altLang="ko-KR" baseline="0" dirty="0"/>
              <a:t>I was bit angry and also suspicious, because I know that </a:t>
            </a:r>
            <a:r>
              <a:rPr lang="en-US" altLang="ko-KR" baseline="0" dirty="0" err="1"/>
              <a:t>telcos</a:t>
            </a:r>
            <a:r>
              <a:rPr lang="en-US" altLang="ko-KR" baseline="0" dirty="0"/>
              <a:t> often make mistakes. </a:t>
            </a:r>
          </a:p>
          <a:p>
            <a:r>
              <a:rPr lang="en-US" altLang="ko-KR" baseline="0" dirty="0"/>
              <a:t>So I tried something different by revisiting 4 carriers. </a:t>
            </a:r>
            <a:endParaRPr lang="ko-KR" altLang="en-US" dirty="0"/>
          </a:p>
        </p:txBody>
      </p:sp>
      <p:sp>
        <p:nvSpPr>
          <p:cNvPr id="4" name="슬라이드 번호 개체 틀 3"/>
          <p:cNvSpPr>
            <a:spLocks noGrp="1"/>
          </p:cNvSpPr>
          <p:nvPr>
            <p:ph type="sldNum" sz="quarter" idx="10"/>
          </p:nvPr>
        </p:nvSpPr>
        <p:spPr/>
        <p:txBody>
          <a:bodyPr/>
          <a:lstStyle/>
          <a:p>
            <a:fld id="{D8A2C1B0-9540-44A8-8E76-BF40EFFE6F58}" type="slidenum">
              <a:rPr lang="ko-KR" altLang="en-US" smtClean="0"/>
              <a:t>49</a:t>
            </a:fld>
            <a:endParaRPr lang="ko-KR" altLang="en-US" dirty="0"/>
          </a:p>
        </p:txBody>
      </p:sp>
    </p:spTree>
    <p:extLst>
      <p:ext uri="{BB962C8B-B14F-4D97-AF65-F5344CB8AC3E}">
        <p14:creationId xmlns:p14="http://schemas.microsoft.com/office/powerpoint/2010/main" val="23827274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Our approach was stress testing.</a:t>
            </a:r>
            <a:r>
              <a:rPr lang="en-US" altLang="ko-KR" baseline="0" dirty="0"/>
              <a:t> </a:t>
            </a:r>
          </a:p>
          <a:p>
            <a:endParaRPr lang="en-US" altLang="ko-KR" dirty="0"/>
          </a:p>
          <a:p>
            <a:r>
              <a:rPr lang="en-US" altLang="ko-KR" dirty="0"/>
              <a:t>The stress test here is simply a way to reduce the time interval between repeated calls. </a:t>
            </a:r>
            <a:br>
              <a:rPr lang="en-US" altLang="ko-KR" dirty="0"/>
            </a:br>
            <a:r>
              <a:rPr lang="en-US" altLang="ko-KR" dirty="0"/>
              <a:t>Hard stress test is a method of calling and hanging without waiting</a:t>
            </a:r>
          </a:p>
          <a:p>
            <a:endParaRPr lang="en-US" altLang="ko-KR" dirty="0"/>
          </a:p>
          <a:p>
            <a:r>
              <a:rPr lang="en-US" altLang="ko-KR" dirty="0"/>
              <a:t>The result?</a:t>
            </a:r>
            <a:r>
              <a:rPr lang="en-US" altLang="ko-KR" baseline="0" dirty="0"/>
              <a:t> As you expect ~~~ </a:t>
            </a:r>
            <a:endParaRPr lang="ko-KR" altLang="en-US" dirty="0"/>
          </a:p>
        </p:txBody>
      </p:sp>
      <p:sp>
        <p:nvSpPr>
          <p:cNvPr id="4" name="슬라이드 번호 개체 틀 3"/>
          <p:cNvSpPr>
            <a:spLocks noGrp="1"/>
          </p:cNvSpPr>
          <p:nvPr>
            <p:ph type="sldNum" sz="quarter" idx="10"/>
          </p:nvPr>
        </p:nvSpPr>
        <p:spPr/>
        <p:txBody>
          <a:bodyPr/>
          <a:lstStyle/>
          <a:p>
            <a:fld id="{D8A2C1B0-9540-44A8-8E76-BF40EFFE6F58}" type="slidenum">
              <a:rPr lang="ko-KR" altLang="en-US" smtClean="0"/>
              <a:t>50</a:t>
            </a:fld>
            <a:endParaRPr lang="ko-KR" altLang="en-US" dirty="0"/>
          </a:p>
        </p:txBody>
      </p:sp>
    </p:spTree>
    <p:extLst>
      <p:ext uri="{BB962C8B-B14F-4D97-AF65-F5344CB8AC3E}">
        <p14:creationId xmlns:p14="http://schemas.microsoft.com/office/powerpoint/2010/main" val="5891043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a:t>
            </a:r>
            <a:r>
              <a:rPr lang="en-US" altLang="ko-KR" baseline="0" dirty="0"/>
              <a:t> network skips GUTI Reallocation.</a:t>
            </a:r>
          </a:p>
          <a:p>
            <a:endParaRPr lang="en-US" altLang="ko-KR" baseline="0" dirty="0"/>
          </a:p>
          <a:p>
            <a:r>
              <a:rPr lang="en-US" altLang="ko-KR" baseline="0" dirty="0"/>
              <a:t>This figure shows a change in the GUTI value of one Korean operator.</a:t>
            </a:r>
          </a:p>
          <a:p>
            <a:r>
              <a:rPr lang="en-US" altLang="ko-KR" baseline="0" dirty="0"/>
              <a:t>As you can see, suddenly the network skips GUTI reallocation after 10 random assignment. </a:t>
            </a:r>
            <a:br>
              <a:rPr lang="en-US" altLang="ko-KR" baseline="0" dirty="0"/>
            </a:br>
            <a:r>
              <a:rPr lang="en-US" altLang="ko-KR" baseline="0" dirty="0"/>
              <a:t>Note that this values vary.</a:t>
            </a:r>
          </a:p>
          <a:p>
            <a:endParaRPr lang="en-US" altLang="ko-KR" baseline="0" dirty="0"/>
          </a:p>
          <a:p>
            <a:r>
              <a:rPr lang="en-US" altLang="ko-KR" baseline="0" dirty="0"/>
              <a:t>All of the operators that we conducted stress test showed similar results in reusing GUTIs. </a:t>
            </a:r>
            <a:br>
              <a:rPr lang="en-US" altLang="ko-KR" baseline="0" dirty="0"/>
            </a:br>
            <a:r>
              <a:rPr lang="en-US" altLang="ko-KR" baseline="0" dirty="0"/>
              <a:t>How about the rest of five operators? </a:t>
            </a:r>
            <a:br>
              <a:rPr lang="en-US" altLang="ko-KR" baseline="0" dirty="0"/>
            </a:br>
            <a:r>
              <a:rPr lang="en-US" altLang="ko-KR" baseline="0" dirty="0"/>
              <a:t>Because </a:t>
            </a:r>
            <a:r>
              <a:rPr lang="en-US" altLang="ko-KR" baseline="0" dirty="0" err="1"/>
              <a:t>Yongdae’s</a:t>
            </a:r>
            <a:r>
              <a:rPr lang="en-US" altLang="ko-KR" baseline="0" dirty="0"/>
              <a:t> funding expired, we could not visit there. </a:t>
            </a:r>
            <a:br>
              <a:rPr lang="en-US" altLang="ko-KR" baseline="0" dirty="0"/>
            </a:br>
            <a:r>
              <a:rPr lang="en-US" altLang="ko-KR" baseline="0" dirty="0"/>
              <a:t>But, I guess the rest will be the same. </a:t>
            </a:r>
            <a:endParaRPr lang="ko-KR" altLang="en-US" dirty="0"/>
          </a:p>
        </p:txBody>
      </p:sp>
      <p:sp>
        <p:nvSpPr>
          <p:cNvPr id="4" name="슬라이드 번호 개체 틀 3"/>
          <p:cNvSpPr>
            <a:spLocks noGrp="1"/>
          </p:cNvSpPr>
          <p:nvPr>
            <p:ph type="sldNum" sz="quarter" idx="10"/>
          </p:nvPr>
        </p:nvSpPr>
        <p:spPr/>
        <p:txBody>
          <a:bodyPr/>
          <a:lstStyle/>
          <a:p>
            <a:fld id="{D8A2C1B0-9540-44A8-8E76-BF40EFFE6F58}" type="slidenum">
              <a:rPr lang="ko-KR" altLang="en-US" smtClean="0"/>
              <a:t>51</a:t>
            </a:fld>
            <a:endParaRPr lang="ko-KR" altLang="en-US" dirty="0"/>
          </a:p>
        </p:txBody>
      </p:sp>
    </p:spTree>
    <p:extLst>
      <p:ext uri="{BB962C8B-B14F-4D97-AF65-F5344CB8AC3E}">
        <p14:creationId xmlns:p14="http://schemas.microsoft.com/office/powerpoint/2010/main" val="14425695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To check</a:t>
            </a:r>
            <a:r>
              <a:rPr lang="en-US" altLang="ko-KR" baseline="0" dirty="0"/>
              <a:t> if a victim is located, we need different number of calls, because the number of fixed bytes are different. </a:t>
            </a:r>
          </a:p>
          <a:p>
            <a:br>
              <a:rPr lang="en-US" altLang="ko-KR" dirty="0"/>
            </a:br>
            <a:r>
              <a:rPr lang="en-US" altLang="ko-KR" dirty="0"/>
              <a:t>This</a:t>
            </a:r>
            <a:r>
              <a:rPr lang="en-US" altLang="ko-KR" baseline="0" dirty="0"/>
              <a:t> figure shows a required number of calls covering 99 % success rate for location tracking.</a:t>
            </a:r>
          </a:p>
          <a:p>
            <a:endParaRPr lang="en-US" altLang="ko-KR" baseline="0" dirty="0"/>
          </a:p>
          <a:p>
            <a:r>
              <a:rPr lang="en-US" altLang="ko-KR" baseline="0" dirty="0"/>
              <a:t>Even if only two bytes are fixed, we can find a user with less than five calls.</a:t>
            </a:r>
            <a:endParaRPr lang="ko-KR" altLang="en-US" dirty="0"/>
          </a:p>
        </p:txBody>
      </p:sp>
      <p:sp>
        <p:nvSpPr>
          <p:cNvPr id="4" name="슬라이드 번호 개체 틀 3"/>
          <p:cNvSpPr>
            <a:spLocks noGrp="1"/>
          </p:cNvSpPr>
          <p:nvPr>
            <p:ph type="sldNum" sz="quarter" idx="10"/>
          </p:nvPr>
        </p:nvSpPr>
        <p:spPr/>
        <p:txBody>
          <a:bodyPr/>
          <a:lstStyle/>
          <a:p>
            <a:fld id="{D8A2C1B0-9540-44A8-8E76-BF40EFFE6F58}" type="slidenum">
              <a:rPr lang="ko-KR" altLang="en-US" smtClean="0"/>
              <a:t>52</a:t>
            </a:fld>
            <a:endParaRPr lang="ko-KR" altLang="en-US" dirty="0"/>
          </a:p>
        </p:txBody>
      </p:sp>
    </p:spTree>
    <p:extLst>
      <p:ext uri="{BB962C8B-B14F-4D97-AF65-F5344CB8AC3E}">
        <p14:creationId xmlns:p14="http://schemas.microsoft.com/office/powerpoint/2010/main" val="9915576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Using this attack, I checked</a:t>
            </a:r>
            <a:r>
              <a:rPr lang="en-US" altLang="ko-KR" baseline="0" dirty="0"/>
              <a:t> if </a:t>
            </a:r>
            <a:r>
              <a:rPr lang="en-US" altLang="ko-KR" baseline="0" dirty="0" err="1"/>
              <a:t>Yongdae</a:t>
            </a:r>
            <a:r>
              <a:rPr lang="en-US" altLang="ko-KR" baseline="0" dirty="0"/>
              <a:t> is at KAIST one day. </a:t>
            </a:r>
          </a:p>
          <a:p>
            <a:br>
              <a:rPr lang="en-US" altLang="ko-KR" dirty="0"/>
            </a:br>
            <a:r>
              <a:rPr lang="en-US" altLang="ko-KR" dirty="0"/>
              <a:t>These captured messages are observed in device and broadcast channels, respectively.</a:t>
            </a:r>
          </a:p>
          <a:p>
            <a:endParaRPr lang="en-US" altLang="ko-KR" dirty="0"/>
          </a:p>
          <a:p>
            <a:r>
              <a:rPr lang="en-US" altLang="ko-KR" dirty="0"/>
              <a:t>As</a:t>
            </a:r>
            <a:r>
              <a:rPr lang="en-US" altLang="ko-KR" baseline="0" dirty="0"/>
              <a:t> you can see, device’s identity and broadcast channel’s identity are the same.</a:t>
            </a:r>
          </a:p>
          <a:p>
            <a:r>
              <a:rPr lang="en-US" altLang="ko-KR" sz="1200" b="0" i="0" kern="1200" dirty="0">
                <a:solidFill>
                  <a:schemeClr val="tx1"/>
                </a:solidFill>
                <a:effectLst/>
                <a:latin typeface="+mn-lt"/>
                <a:ea typeface="+mn-ea"/>
                <a:cs typeface="+mn-cs"/>
              </a:rPr>
              <a:t>The broadcast channel receiver can capture the GUTI when the user receives the call.</a:t>
            </a:r>
          </a:p>
          <a:p>
            <a:endParaRPr lang="en-US" altLang="ko-KR" sz="1200" b="0" i="0" kern="1200" dirty="0">
              <a:solidFill>
                <a:schemeClr val="tx1"/>
              </a:solidFill>
              <a:effectLst/>
              <a:latin typeface="+mn-lt"/>
              <a:ea typeface="+mn-ea"/>
              <a:cs typeface="+mn-cs"/>
            </a:endParaRPr>
          </a:p>
          <a:p>
            <a:r>
              <a:rPr lang="en-US" altLang="ko-KR" dirty="0"/>
              <a:t>Once I know</a:t>
            </a:r>
            <a:r>
              <a:rPr lang="en-US" altLang="ko-KR" baseline="0" dirty="0"/>
              <a:t> 1) the operator of </a:t>
            </a:r>
            <a:r>
              <a:rPr lang="en-US" altLang="ko-KR" baseline="0" dirty="0" err="1"/>
              <a:t>Yongdae’s</a:t>
            </a:r>
            <a:r>
              <a:rPr lang="en-US" altLang="ko-KR" baseline="0" dirty="0"/>
              <a:t> mobile device, and 2) Korean operator’s paging policy and 3) location of base station, as you can see I was able to check </a:t>
            </a:r>
            <a:r>
              <a:rPr lang="en-US" altLang="ko-KR" baseline="0" dirty="0" err="1"/>
              <a:t>Yongdae’s</a:t>
            </a:r>
            <a:r>
              <a:rPr lang="en-US" altLang="ko-KR" baseline="0" dirty="0"/>
              <a:t> location.</a:t>
            </a:r>
            <a:br>
              <a:rPr lang="en-US" altLang="ko-KR" baseline="0" dirty="0"/>
            </a:br>
            <a:r>
              <a:rPr lang="en-US" altLang="ko-KR" baseline="0" dirty="0"/>
              <a:t>Nowadays, an </a:t>
            </a:r>
            <a:r>
              <a:rPr lang="en-US" altLang="ko-KR" baseline="0" dirty="0" err="1"/>
              <a:t>opensource</a:t>
            </a:r>
            <a:r>
              <a:rPr lang="en-US" altLang="ko-KR" baseline="0" dirty="0"/>
              <a:t> database such as </a:t>
            </a:r>
            <a:r>
              <a:rPr lang="en-US" altLang="ko-KR" baseline="0" dirty="0" err="1"/>
              <a:t>opensignal</a:t>
            </a:r>
            <a:r>
              <a:rPr lang="en-US" altLang="ko-KR" baseline="0" dirty="0"/>
              <a:t> reports both cell ID and location code of operators.</a:t>
            </a:r>
            <a:br>
              <a:rPr lang="en-US" altLang="ko-KR" baseline="0" dirty="0"/>
            </a:br>
            <a:br>
              <a:rPr lang="en-US" altLang="ko-KR" baseline="0" dirty="0"/>
            </a:br>
            <a:r>
              <a:rPr lang="en-US" altLang="ko-KR" baseline="0" dirty="0"/>
              <a:t>How can </a:t>
            </a:r>
            <a:r>
              <a:rPr lang="en-US" altLang="ko-KR" baseline="0" dirty="0" err="1"/>
              <a:t>telcos</a:t>
            </a:r>
            <a:r>
              <a:rPr lang="en-US" altLang="ko-KR" baseline="0" dirty="0"/>
              <a:t> prevent this attack?</a:t>
            </a:r>
          </a:p>
          <a:p>
            <a:endParaRPr lang="en-US" altLang="ko-KR" baseline="0" dirty="0"/>
          </a:p>
        </p:txBody>
      </p:sp>
      <p:sp>
        <p:nvSpPr>
          <p:cNvPr id="4" name="슬라이드 번호 개체 틀 3"/>
          <p:cNvSpPr>
            <a:spLocks noGrp="1"/>
          </p:cNvSpPr>
          <p:nvPr>
            <p:ph type="sldNum" sz="quarter" idx="10"/>
          </p:nvPr>
        </p:nvSpPr>
        <p:spPr/>
        <p:txBody>
          <a:bodyPr/>
          <a:lstStyle/>
          <a:p>
            <a:fld id="{D8A2C1B0-9540-44A8-8E76-BF40EFFE6F58}" type="slidenum">
              <a:rPr lang="ko-KR" altLang="en-US" smtClean="0"/>
              <a:t>53</a:t>
            </a:fld>
            <a:endParaRPr lang="ko-KR" altLang="en-US" dirty="0"/>
          </a:p>
        </p:txBody>
      </p:sp>
    </p:spTree>
    <p:extLst>
      <p:ext uri="{BB962C8B-B14F-4D97-AF65-F5344CB8AC3E}">
        <p14:creationId xmlns:p14="http://schemas.microsoft.com/office/powerpoint/2010/main" val="24002863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GUTI reallocation</a:t>
            </a:r>
            <a:r>
              <a:rPr lang="en-US" altLang="ko-KR" baseline="0" dirty="0"/>
              <a:t> procedure must be secure. </a:t>
            </a:r>
            <a:br>
              <a:rPr lang="en-US" altLang="ko-KR" baseline="0" dirty="0"/>
            </a:br>
            <a:r>
              <a:rPr lang="en-US" altLang="ko-KR" baseline="0" dirty="0"/>
              <a:t>What are the requirement?</a:t>
            </a:r>
            <a:br>
              <a:rPr lang="en-US" altLang="ko-KR" dirty="0"/>
            </a:br>
            <a:endParaRPr lang="en-US" altLang="ko-KR" dirty="0"/>
          </a:p>
          <a:p>
            <a:r>
              <a:rPr lang="en-US" altLang="ko-KR" sz="1200" b="0" i="0" kern="1200" dirty="0">
                <a:solidFill>
                  <a:schemeClr val="tx1"/>
                </a:solidFill>
                <a:effectLst/>
                <a:latin typeface="+mn-lt"/>
                <a:ea typeface="+mn-ea"/>
                <a:cs typeface="+mn-cs"/>
              </a:rPr>
              <a:t>First, temporary identifier must be changed per service request.</a:t>
            </a:r>
          </a:p>
          <a:p>
            <a:r>
              <a:rPr lang="en-US" altLang="ko-KR" sz="1200" b="0" i="0" kern="1200" dirty="0">
                <a:solidFill>
                  <a:schemeClr val="tx1"/>
                </a:solidFill>
                <a:effectLst/>
                <a:latin typeface="+mn-lt"/>
                <a:ea typeface="+mn-ea"/>
                <a:cs typeface="+mn-cs"/>
              </a:rPr>
              <a:t>Second,</a:t>
            </a:r>
            <a:r>
              <a:rPr lang="en-US" altLang="ko-KR" sz="1200" b="0" i="0" kern="1200" baseline="0" dirty="0">
                <a:solidFill>
                  <a:schemeClr val="tx1"/>
                </a:solidFill>
                <a:effectLst/>
                <a:latin typeface="+mn-lt"/>
                <a:ea typeface="+mn-ea"/>
                <a:cs typeface="+mn-cs"/>
              </a:rPr>
              <a:t> identity reallocation logic must be unpredictable. </a:t>
            </a:r>
            <a:br>
              <a:rPr lang="en-US" altLang="ko-KR" sz="1200" b="0" i="0" kern="1200" baseline="0" dirty="0">
                <a:solidFill>
                  <a:schemeClr val="tx1"/>
                </a:solidFill>
                <a:effectLst/>
                <a:latin typeface="+mn-lt"/>
                <a:ea typeface="+mn-ea"/>
                <a:cs typeface="+mn-cs"/>
              </a:rPr>
            </a:br>
            <a:r>
              <a:rPr lang="en-US" altLang="ko-KR" sz="1200" b="0" i="0" kern="1200" baseline="0" dirty="0">
                <a:solidFill>
                  <a:schemeClr val="tx1"/>
                </a:solidFill>
                <a:effectLst/>
                <a:latin typeface="+mn-lt"/>
                <a:ea typeface="+mn-ea"/>
                <a:cs typeface="+mn-cs"/>
              </a:rPr>
              <a:t>A lightweight cryptographically secure pseudorandom number generator such as </a:t>
            </a:r>
            <a:r>
              <a:rPr lang="en-US" altLang="ko-KR" sz="1200" b="0" i="0" kern="1200" baseline="0" dirty="0" err="1">
                <a:solidFill>
                  <a:schemeClr val="tx1"/>
                </a:solidFill>
                <a:effectLst/>
                <a:latin typeface="+mn-lt"/>
                <a:ea typeface="+mn-ea"/>
                <a:cs typeface="+mn-cs"/>
              </a:rPr>
              <a:t>Hash_DRBG</a:t>
            </a:r>
            <a:r>
              <a:rPr lang="en-US" altLang="ko-KR" sz="1200" b="0" i="0" kern="1200" baseline="0" dirty="0">
                <a:solidFill>
                  <a:schemeClr val="tx1"/>
                </a:solidFill>
                <a:effectLst/>
                <a:latin typeface="+mn-lt"/>
                <a:ea typeface="+mn-ea"/>
                <a:cs typeface="+mn-cs"/>
              </a:rPr>
              <a:t> could be used.</a:t>
            </a:r>
          </a:p>
          <a:p>
            <a:endParaRPr lang="en-US" altLang="ko-KR" sz="1200" b="0" i="0" kern="1200" baseline="0" dirty="0">
              <a:solidFill>
                <a:schemeClr val="tx1"/>
              </a:solidFill>
              <a:effectLst/>
              <a:latin typeface="+mn-lt"/>
              <a:ea typeface="+mn-ea"/>
              <a:cs typeface="+mn-cs"/>
            </a:endParaRPr>
          </a:p>
          <a:p>
            <a:r>
              <a:rPr lang="en-US" altLang="ko-KR" sz="1200" b="0" i="0" kern="1200" baseline="0" dirty="0">
                <a:solidFill>
                  <a:schemeClr val="tx1"/>
                </a:solidFill>
                <a:effectLst/>
                <a:latin typeface="+mn-lt"/>
                <a:ea typeface="+mn-ea"/>
                <a:cs typeface="+mn-cs"/>
              </a:rPr>
              <a:t>Of course, ID allocation should not cause collisions and should be resistant to stress testing. </a:t>
            </a:r>
            <a:br>
              <a:rPr lang="en-US" altLang="ko-KR" sz="1200" b="0" i="0" kern="1200" baseline="0" dirty="0">
                <a:solidFill>
                  <a:schemeClr val="tx1"/>
                </a:solidFill>
                <a:effectLst/>
                <a:latin typeface="+mn-lt"/>
                <a:ea typeface="+mn-ea"/>
                <a:cs typeface="+mn-cs"/>
              </a:rPr>
            </a:br>
            <a:r>
              <a:rPr lang="en-US" altLang="ko-KR" sz="1200" b="0" i="0" kern="1200" baseline="0" dirty="0">
                <a:solidFill>
                  <a:schemeClr val="tx1"/>
                </a:solidFill>
                <a:effectLst/>
                <a:latin typeface="+mn-lt"/>
                <a:ea typeface="+mn-ea"/>
                <a:cs typeface="+mn-cs"/>
              </a:rPr>
              <a:t>It would also be better if it was implemented at low cost.</a:t>
            </a:r>
            <a:br>
              <a:rPr lang="en-US" altLang="ko-KR" sz="1200" b="0" i="0" kern="1200" baseline="0" dirty="0">
                <a:solidFill>
                  <a:schemeClr val="tx1"/>
                </a:solidFill>
                <a:effectLst/>
                <a:latin typeface="+mn-lt"/>
                <a:ea typeface="+mn-ea"/>
                <a:cs typeface="+mn-cs"/>
              </a:rPr>
            </a:br>
            <a:br>
              <a:rPr lang="en-US" altLang="ko-KR" sz="1200" b="0" i="0" kern="1200" baseline="0" dirty="0">
                <a:solidFill>
                  <a:schemeClr val="tx1"/>
                </a:solidFill>
                <a:effectLst/>
                <a:latin typeface="+mn-lt"/>
                <a:ea typeface="+mn-ea"/>
                <a:cs typeface="+mn-cs"/>
              </a:rPr>
            </a:br>
            <a:r>
              <a:rPr lang="en-US" altLang="ko-KR" sz="1200" b="0" i="0" kern="1200" baseline="0" dirty="0">
                <a:solidFill>
                  <a:schemeClr val="tx1"/>
                </a:solidFill>
                <a:effectLst/>
                <a:latin typeface="+mn-lt"/>
                <a:ea typeface="+mn-ea"/>
                <a:cs typeface="+mn-cs"/>
              </a:rPr>
              <a:t>For details of our solution, please refer to our paper. </a:t>
            </a:r>
            <a:endParaRPr lang="ko-KR" altLang="en-US" dirty="0"/>
          </a:p>
        </p:txBody>
      </p:sp>
      <p:sp>
        <p:nvSpPr>
          <p:cNvPr id="4" name="슬라이드 번호 개체 틀 3"/>
          <p:cNvSpPr>
            <a:spLocks noGrp="1"/>
          </p:cNvSpPr>
          <p:nvPr>
            <p:ph type="sldNum" sz="quarter" idx="10"/>
          </p:nvPr>
        </p:nvSpPr>
        <p:spPr/>
        <p:txBody>
          <a:bodyPr/>
          <a:lstStyle/>
          <a:p>
            <a:fld id="{D8A2C1B0-9540-44A8-8E76-BF40EFFE6F58}" type="slidenum">
              <a:rPr lang="ko-KR" altLang="en-US" smtClean="0"/>
              <a:t>54</a:t>
            </a:fld>
            <a:endParaRPr lang="ko-KR" altLang="en-US" dirty="0"/>
          </a:p>
        </p:txBody>
      </p:sp>
    </p:spTree>
    <p:extLst>
      <p:ext uri="{BB962C8B-B14F-4D97-AF65-F5344CB8AC3E}">
        <p14:creationId xmlns:p14="http://schemas.microsoft.com/office/powerpoint/2010/main" val="1321934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a:t>Let’s see more details about 3G and 4G to understand how voice technology is changed.</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a:t>In case of 3G, the core network is separated into two parts: Packet switching and circuit switching</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a:t>so, the data is delivered by the packet-switching system.</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a:t>whereas, the voice is delivered by the circuit-switching system.</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a:t>So, when a user makes a 3G call, then the signaling goes to telephony network through circuit-switching core.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a:t>(click)</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a:t>On the other hand, in 4G LTE networks, it no longer utilizes circuit switching system.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a:t>Both the voice and data are implemented with packet-switching core.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a:t>And for voice implementation, instead of telephony network, (click) most of the VoIP server functionality is implemented inside an IMS which stands for IP Multimedia Subsystem.</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a:t>3G</a:t>
            </a:r>
            <a:r>
              <a:rPr lang="ko-KR" altLang="en-US" baseline="0" dirty="0"/>
              <a:t>망과 </a:t>
            </a:r>
            <a:r>
              <a:rPr lang="en-US" altLang="ko-KR" baseline="0" dirty="0"/>
              <a:t>LTE</a:t>
            </a:r>
            <a:r>
              <a:rPr lang="ko-KR" altLang="en-US" baseline="0" dirty="0"/>
              <a:t>망의 차이점에 대해서 좀 더 자세히 살펴보면</a:t>
            </a:r>
            <a:r>
              <a:rPr lang="en-US" altLang="ko-KR" baseline="0" dirty="0"/>
              <a:t>,</a:t>
            </a:r>
            <a:r>
              <a:rPr lang="ko-KR" altLang="en-US" baseline="0" dirty="0"/>
              <a:t> 기존의 </a:t>
            </a:r>
            <a:r>
              <a:rPr lang="en-US" altLang="ko-KR" baseline="0" dirty="0"/>
              <a:t>3G </a:t>
            </a:r>
            <a:r>
              <a:rPr lang="ko-KR" altLang="en-US" baseline="0" dirty="0"/>
              <a:t>망의 경우 데이터는 </a:t>
            </a:r>
            <a:r>
              <a:rPr lang="en-US" altLang="ko-KR" baseline="0" dirty="0"/>
              <a:t>packet switching</a:t>
            </a:r>
            <a:r>
              <a:rPr lang="ko-KR" altLang="en-US" baseline="0" dirty="0"/>
              <a:t>으로 인터넷과 통신을 하고</a:t>
            </a:r>
            <a:r>
              <a:rPr lang="en-US" altLang="ko-KR" baseline="0" dirty="0"/>
              <a:t>,</a:t>
            </a:r>
            <a:r>
              <a:rPr lang="ko-KR" altLang="en-US" baseline="0" dirty="0"/>
              <a:t> 음성은 </a:t>
            </a:r>
            <a:r>
              <a:rPr lang="en-US" altLang="ko-KR" baseline="0" dirty="0"/>
              <a:t>circuit switching</a:t>
            </a:r>
            <a:r>
              <a:rPr lang="ko-KR" altLang="en-US" baseline="0" dirty="0"/>
              <a:t>으로 전화국과 통신을 하게 됩니다</a:t>
            </a:r>
            <a:r>
              <a:rPr lang="en-US" altLang="ko-KR" baseline="0" dirty="0"/>
              <a:t>.</a:t>
            </a:r>
            <a:endParaRPr lang="ko-KR" altLang="en-US" baseline="0" dirty="0"/>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baseline="0" dirty="0"/>
              <a:t>반면에 </a:t>
            </a:r>
            <a:r>
              <a:rPr lang="en-US" altLang="ko-KR" baseline="0" dirty="0"/>
              <a:t>LTE</a:t>
            </a:r>
            <a:r>
              <a:rPr lang="ko-KR" altLang="en-US" baseline="0" dirty="0"/>
              <a:t>의 경우</a:t>
            </a:r>
            <a:r>
              <a:rPr lang="en-US" altLang="ko-KR" baseline="0" dirty="0"/>
              <a:t>, </a:t>
            </a:r>
            <a:r>
              <a:rPr lang="ko-KR" altLang="en-US" baseline="0" dirty="0"/>
              <a:t>데이터와 음성 모두 </a:t>
            </a:r>
            <a:r>
              <a:rPr lang="en-US" altLang="ko-KR" baseline="0" dirty="0"/>
              <a:t>packet switching</a:t>
            </a:r>
            <a:r>
              <a:rPr lang="ko-KR" altLang="en-US" baseline="0" dirty="0"/>
              <a:t>기반의 </a:t>
            </a:r>
            <a:r>
              <a:rPr lang="en-US" altLang="ko-KR" baseline="0" dirty="0"/>
              <a:t>IP </a:t>
            </a:r>
            <a:r>
              <a:rPr lang="ko-KR" altLang="en-US" baseline="0" dirty="0"/>
              <a:t>통신으로 서비스되는데</a:t>
            </a:r>
            <a:r>
              <a:rPr lang="en-US" altLang="ko-KR" baseline="0" dirty="0"/>
              <a:t>,</a:t>
            </a:r>
            <a:r>
              <a:rPr lang="ko-KR" altLang="en-US" baseline="0" dirty="0"/>
              <a:t> 기존의 전화국이 </a:t>
            </a:r>
            <a:r>
              <a:rPr lang="en-US" altLang="ko-KR" baseline="0" dirty="0" err="1"/>
              <a:t>VoLTE</a:t>
            </a:r>
            <a:r>
              <a:rPr lang="ko-KR" altLang="en-US" baseline="0" dirty="0"/>
              <a:t>를 처리할 수 없기 때문에 </a:t>
            </a:r>
            <a:r>
              <a:rPr lang="en-US" altLang="ko-KR" baseline="0" dirty="0"/>
              <a:t>IP Multimedia Subsystem</a:t>
            </a:r>
            <a:r>
              <a:rPr lang="ko-KR" altLang="en-US" baseline="0" dirty="0"/>
              <a:t>이라고 하는 </a:t>
            </a:r>
            <a:r>
              <a:rPr lang="en-US" altLang="ko-KR" baseline="0" dirty="0"/>
              <a:t>IMS</a:t>
            </a:r>
            <a:r>
              <a:rPr lang="ko-KR" altLang="en-US" baseline="0" dirty="0"/>
              <a:t>가 새로 들어오게 되었습니다</a:t>
            </a:r>
            <a:r>
              <a:rPr lang="en-US" altLang="ko-KR" baseline="0" dirty="0"/>
              <a:t>.</a:t>
            </a:r>
            <a:endParaRPr lang="ko-KR" altLang="en-US" baseline="0" dirty="0"/>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baseline="0" dirty="0"/>
              <a:t>이 구간을 좀 더 자세히 살펴보면</a:t>
            </a:r>
            <a:r>
              <a:rPr lang="en-US" altLang="ko-KR" baseline="0" dirty="0"/>
              <a:t>,</a:t>
            </a:r>
          </a:p>
        </p:txBody>
      </p:sp>
      <p:sp>
        <p:nvSpPr>
          <p:cNvPr id="4" name="슬라이드 번호 개체 틀 3"/>
          <p:cNvSpPr>
            <a:spLocks noGrp="1"/>
          </p:cNvSpPr>
          <p:nvPr>
            <p:ph type="sldNum" sz="quarter" idx="10"/>
          </p:nvPr>
        </p:nvSpPr>
        <p:spPr/>
        <p:txBody>
          <a:bodyPr/>
          <a:lstStyle/>
          <a:p>
            <a:fld id="{9069DF14-65B3-47ED-8D19-C91A1A68E79B}" type="slidenum">
              <a:rPr lang="ko-KR" altLang="en-US" smtClean="0"/>
              <a:t>13</a:t>
            </a:fld>
            <a:endParaRPr lang="ko-KR" altLang="en-US"/>
          </a:p>
        </p:txBody>
      </p:sp>
    </p:spTree>
    <p:extLst>
      <p:ext uri="{BB962C8B-B14F-4D97-AF65-F5344CB8AC3E}">
        <p14:creationId xmlns:p14="http://schemas.microsoft.com/office/powerpoint/2010/main" val="31798797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Despite previous warning that insecure temporary identifier</a:t>
            </a:r>
            <a:r>
              <a:rPr lang="en-US" altLang="ko-KR" baseline="0" dirty="0"/>
              <a:t> may break user’s location privacy, the current GUTI reallocation procedure is insecure. </a:t>
            </a:r>
          </a:p>
          <a:p>
            <a:r>
              <a:rPr lang="en-US" altLang="ko-KR" baseline="0" dirty="0"/>
              <a:t>19 of 28 carriers world wide fixes a few byes in GUTI. </a:t>
            </a:r>
          </a:p>
          <a:p>
            <a:r>
              <a:rPr lang="en-US" altLang="ko-KR" baseline="0" dirty="0"/>
              <a:t>4 carriers we revisited were vulnerable to stress testing. </a:t>
            </a:r>
          </a:p>
          <a:p>
            <a:endParaRPr lang="en-US" altLang="ko-KR" baseline="0" dirty="0"/>
          </a:p>
          <a:p>
            <a:r>
              <a:rPr lang="en-US" altLang="ko-KR" baseline="0" dirty="0"/>
              <a:t>We also proposed a lightweight secure GUTI reallocation logic in our paper. </a:t>
            </a:r>
          </a:p>
          <a:p>
            <a:br>
              <a:rPr lang="en-US" altLang="ko-KR" baseline="0" dirty="0"/>
            </a:br>
            <a:r>
              <a:rPr lang="en-US" altLang="ko-KR" baseline="0" dirty="0"/>
              <a:t>Thank you for your attention.</a:t>
            </a:r>
            <a:endParaRPr lang="ko-KR" altLang="en-US" dirty="0"/>
          </a:p>
        </p:txBody>
      </p:sp>
      <p:sp>
        <p:nvSpPr>
          <p:cNvPr id="4" name="슬라이드 번호 개체 틀 3"/>
          <p:cNvSpPr>
            <a:spLocks noGrp="1"/>
          </p:cNvSpPr>
          <p:nvPr>
            <p:ph type="sldNum" sz="quarter" idx="10"/>
          </p:nvPr>
        </p:nvSpPr>
        <p:spPr/>
        <p:txBody>
          <a:bodyPr/>
          <a:lstStyle/>
          <a:p>
            <a:fld id="{D8A2C1B0-9540-44A8-8E76-BF40EFFE6F58}" type="slidenum">
              <a:rPr lang="ko-KR" altLang="en-US" smtClean="0"/>
              <a:t>55</a:t>
            </a:fld>
            <a:endParaRPr lang="ko-KR" altLang="en-US" dirty="0"/>
          </a:p>
        </p:txBody>
      </p:sp>
    </p:spTree>
    <p:extLst>
      <p:ext uri="{BB962C8B-B14F-4D97-AF65-F5344CB8AC3E}">
        <p14:creationId xmlns:p14="http://schemas.microsoft.com/office/powerpoint/2010/main" val="2994197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LTE core, all services are delivered</a:t>
            </a:r>
            <a:r>
              <a:rPr lang="en-US" altLang="ko-KR" baseline="0" dirty="0"/>
              <a:t> as data-flow by using separate bearers.</a:t>
            </a:r>
          </a:p>
          <a:p>
            <a:r>
              <a:rPr lang="en-US" altLang="ko-KR" baseline="0" dirty="0"/>
              <a:t>The bearer is a virtual connection between the device and the core network to support the specific </a:t>
            </a:r>
            <a:r>
              <a:rPr lang="en-US" altLang="ko-KR" baseline="0" dirty="0" err="1"/>
              <a:t>QoS</a:t>
            </a:r>
            <a:r>
              <a:rPr lang="en-US" altLang="ko-KR" baseline="0" dirty="0"/>
              <a:t> of each service.</a:t>
            </a:r>
          </a:p>
          <a:p>
            <a:r>
              <a:rPr lang="en-US" altLang="ko-KR" baseline="0" dirty="0"/>
              <a:t>As you can see in this figure, 3GPP standards specifies several bearers depending on the service purposes.</a:t>
            </a:r>
          </a:p>
          <a:p>
            <a:r>
              <a:rPr lang="en-US" altLang="ko-KR" baseline="0" dirty="0"/>
              <a:t>Each one has different characteristics such as guaranteed or non-guaranteed bit rate, priority, loss rate and so on.</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a:t>As</a:t>
            </a:r>
            <a:r>
              <a:rPr lang="en-US" altLang="ko-KR" baseline="0" dirty="0"/>
              <a:t> you can see here, the bearers for VOLTE service have highest priority, lowest packet delay and loss rate for better performance.</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p>
          <a:p>
            <a:r>
              <a:rPr lang="en-US" altLang="ko-KR" baseline="0" dirty="0"/>
              <a:t>So, when a certain service is turned on, a default bearer is established(</a:t>
            </a:r>
            <a:r>
              <a:rPr lang="ko-KR" altLang="en-US" baseline="0" dirty="0" err="1"/>
              <a:t>이스</a:t>
            </a:r>
            <a:r>
              <a:rPr lang="ko-KR" altLang="en-US" b="1" baseline="0" dirty="0" err="1"/>
              <a:t>태</a:t>
            </a:r>
            <a:r>
              <a:rPr lang="ko-KR" altLang="en-US" baseline="0" dirty="0" err="1"/>
              <a:t>블리쉬</a:t>
            </a:r>
            <a:r>
              <a:rPr lang="en-US" altLang="ko-KR" baseline="0" dirty="0"/>
              <a:t>) with a new IP address. This default bearer generally does not guarantee the </a:t>
            </a:r>
            <a:r>
              <a:rPr lang="en-US" altLang="ko-KR" baseline="0" dirty="0" err="1"/>
              <a:t>QoS</a:t>
            </a:r>
            <a:r>
              <a:rPr lang="en-US" altLang="ko-KR" baseline="0" dirty="0"/>
              <a:t> but it supports best-effort delivery. </a:t>
            </a:r>
          </a:p>
          <a:p>
            <a:r>
              <a:rPr lang="en-US" altLang="ko-KR" baseline="0" dirty="0"/>
              <a:t>So when the service requires specific </a:t>
            </a:r>
            <a:r>
              <a:rPr lang="en-US" altLang="ko-KR" baseline="0" dirty="0" err="1"/>
              <a:t>QoS</a:t>
            </a:r>
            <a:r>
              <a:rPr lang="en-US" altLang="ko-KR" baseline="0" dirty="0"/>
              <a:t>, then a dedicated bearer is established within the default bearer. and a new IP address is not assigned for this bearer. </a:t>
            </a:r>
          </a:p>
          <a:p>
            <a:r>
              <a:rPr lang="en-US" altLang="ko-KR" baseline="0" dirty="0"/>
              <a:t>Instead, the traffic through this bearer is typically filtered by protocols and port number.</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dirty="0"/>
              <a:t>실제 </a:t>
            </a:r>
            <a:r>
              <a:rPr lang="en-US" altLang="ko-KR" dirty="0"/>
              <a:t>LTE</a:t>
            </a:r>
            <a:r>
              <a:rPr lang="ko-KR" altLang="en-US" dirty="0"/>
              <a:t>망에서는 </a:t>
            </a:r>
            <a:r>
              <a:rPr lang="en-US" altLang="ko-KR" dirty="0" err="1"/>
              <a:t>VoLTE</a:t>
            </a:r>
            <a:r>
              <a:rPr lang="ko-KR" altLang="en-US" dirty="0"/>
              <a:t>뿐만 아니라 모든 서비스들을 </a:t>
            </a:r>
            <a:r>
              <a:rPr lang="en-US" altLang="ko-KR" dirty="0"/>
              <a:t>bearer</a:t>
            </a:r>
            <a:r>
              <a:rPr lang="ko-KR" altLang="en-US" dirty="0"/>
              <a:t>단위로 나누고 있습니다</a:t>
            </a:r>
            <a:r>
              <a:rPr lang="en-US" altLang="ko-KR" dirty="0"/>
              <a:t>.</a:t>
            </a:r>
            <a:r>
              <a:rPr lang="ko-KR" altLang="en-US" dirty="0"/>
              <a:t> 따라서 기존의 데이터 전송을 위한 </a:t>
            </a:r>
            <a:r>
              <a:rPr lang="en-US" altLang="ko-KR" dirty="0"/>
              <a:t>default</a:t>
            </a:r>
            <a:r>
              <a:rPr lang="en-US" altLang="ko-KR" baseline="0" dirty="0"/>
              <a:t> bearer</a:t>
            </a:r>
            <a:r>
              <a:rPr lang="ko-KR" altLang="en-US" baseline="0" dirty="0"/>
              <a:t>또한 존재하는데요</a:t>
            </a:r>
            <a:r>
              <a:rPr lang="en-US" altLang="ko-KR" baseline="0" dirty="0"/>
              <a:t>,</a:t>
            </a:r>
            <a:r>
              <a:rPr lang="ko-KR" altLang="en-US" baseline="0" dirty="0"/>
              <a:t> 각 </a:t>
            </a:r>
            <a:r>
              <a:rPr lang="en-US" altLang="ko-KR" baseline="0" dirty="0"/>
              <a:t>default bearer</a:t>
            </a:r>
            <a:r>
              <a:rPr lang="ko-KR" altLang="en-US" baseline="0" dirty="0"/>
              <a:t>별로 하나의 </a:t>
            </a:r>
            <a:r>
              <a:rPr lang="en-US" altLang="ko-KR" baseline="0" dirty="0"/>
              <a:t>IP</a:t>
            </a:r>
            <a:r>
              <a:rPr lang="ko-KR" altLang="en-US" baseline="0" dirty="0"/>
              <a:t>를 할당합니다</a:t>
            </a:r>
            <a:r>
              <a:rPr lang="en-US" altLang="ko-KR" baseline="0" dirty="0"/>
              <a:t>.</a:t>
            </a:r>
            <a:endParaRPr lang="ko-KR" altLang="en-US" baseline="0" dirty="0"/>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dirty="0"/>
              <a:t>그래서 실제 안드로이드 폰에서는 그림과 같이 항상 두 개의 다른 아이피를 가지는 네트워크 인터페이스가 존재합니다</a:t>
            </a:r>
            <a:r>
              <a:rPr lang="en-US" altLang="ko-KR" dirty="0"/>
              <a:t>.</a:t>
            </a:r>
            <a:r>
              <a:rPr lang="ko-KR" altLang="en-US" dirty="0"/>
              <a:t> 하나는 </a:t>
            </a:r>
            <a:r>
              <a:rPr lang="en-US" altLang="ko-KR" dirty="0"/>
              <a:t>data</a:t>
            </a:r>
            <a:r>
              <a:rPr lang="ko-KR" altLang="en-US" dirty="0"/>
              <a:t>용이고</a:t>
            </a:r>
            <a:r>
              <a:rPr lang="en-US" altLang="ko-KR" dirty="0"/>
              <a:t>, </a:t>
            </a:r>
            <a:r>
              <a:rPr lang="ko-KR" altLang="en-US" dirty="0"/>
              <a:t>다른 하나는 </a:t>
            </a:r>
            <a:r>
              <a:rPr lang="en-US" altLang="ko-KR" dirty="0" err="1"/>
              <a:t>VoLTE</a:t>
            </a:r>
            <a:r>
              <a:rPr lang="ko-KR" altLang="en-US" dirty="0"/>
              <a:t>용입니다</a:t>
            </a:r>
            <a:r>
              <a:rPr lang="en-US" altLang="ko-KR" dirty="0"/>
              <a:t>. </a:t>
            </a:r>
            <a:r>
              <a:rPr lang="ko-KR" altLang="en-US" dirty="0"/>
              <a:t> 위쪽에 보는 </a:t>
            </a:r>
            <a:r>
              <a:rPr lang="en-US" altLang="ko-KR" dirty="0"/>
              <a:t>IP</a:t>
            </a:r>
            <a:r>
              <a:rPr lang="en-US" altLang="ko-KR" baseline="0" dirty="0"/>
              <a:t> address</a:t>
            </a:r>
            <a:r>
              <a:rPr lang="ko-KR" altLang="en-US" baseline="0" dirty="0"/>
              <a:t>는 </a:t>
            </a:r>
            <a:r>
              <a:rPr lang="en-US" altLang="ko-KR" baseline="0" dirty="0" err="1"/>
              <a:t>VoLTE</a:t>
            </a:r>
            <a:r>
              <a:rPr lang="ko-KR" altLang="en-US" baseline="0" dirty="0"/>
              <a:t>를 위해 열려있는 소켓을 보여주는데요</a:t>
            </a:r>
            <a:r>
              <a:rPr lang="en-US" altLang="ko-KR" baseline="0" dirty="0"/>
              <a:t>,</a:t>
            </a:r>
            <a:r>
              <a:rPr lang="ko-KR" altLang="en-US" baseline="0" dirty="0"/>
              <a:t> </a:t>
            </a:r>
            <a:r>
              <a:rPr lang="en-US" altLang="ko-KR" baseline="0" dirty="0" err="1"/>
              <a:t>VoLTE</a:t>
            </a:r>
            <a:r>
              <a:rPr lang="ko-KR" altLang="en-US" baseline="0" dirty="0"/>
              <a:t>의 기본 포트인 </a:t>
            </a:r>
            <a:r>
              <a:rPr lang="en-US" altLang="ko-KR" baseline="0" dirty="0"/>
              <a:t>5060</a:t>
            </a:r>
            <a:r>
              <a:rPr lang="ko-KR" altLang="en-US" baseline="0" dirty="0"/>
              <a:t>으로 바인드 되어있는 것을 알 수 있습니다</a:t>
            </a:r>
            <a:r>
              <a:rPr lang="en-US" altLang="ko-KR" baseline="0" dirty="0"/>
              <a:t>.</a:t>
            </a:r>
            <a:endParaRPr lang="ko-KR" altLang="en-US" dirty="0"/>
          </a:p>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dirty="0"/>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dirty="0"/>
              <a:t>이렇게 망에서는 서비스별로 </a:t>
            </a:r>
            <a:r>
              <a:rPr lang="en-US" altLang="ko-KR" dirty="0"/>
              <a:t>bearer</a:t>
            </a:r>
            <a:r>
              <a:rPr lang="ko-KR" altLang="en-US" dirty="0"/>
              <a:t>를 나누어서 관리하기 때문에 </a:t>
            </a:r>
            <a:r>
              <a:rPr lang="en-US" altLang="ko-KR" dirty="0" err="1"/>
              <a:t>VoLTE</a:t>
            </a:r>
            <a:r>
              <a:rPr lang="ko-KR" altLang="en-US" dirty="0"/>
              <a:t>가 도입되면서 단말과 망 쪽 모두 구현이 복잡해 질 수 밖에 없습니다</a:t>
            </a:r>
            <a:r>
              <a:rPr lang="en-US" altLang="ko-KR" dirty="0"/>
              <a:t>. </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p>
        </p:txBody>
      </p:sp>
      <p:sp>
        <p:nvSpPr>
          <p:cNvPr id="4" name="슬라이드 번호 개체 틀 3"/>
          <p:cNvSpPr>
            <a:spLocks noGrp="1"/>
          </p:cNvSpPr>
          <p:nvPr>
            <p:ph type="sldNum" sz="quarter" idx="10"/>
          </p:nvPr>
        </p:nvSpPr>
        <p:spPr/>
        <p:txBody>
          <a:bodyPr/>
          <a:lstStyle/>
          <a:p>
            <a:fld id="{9069DF14-65B3-47ED-8D19-C91A1A68E79B}" type="slidenum">
              <a:rPr lang="ko-KR" altLang="en-US" smtClean="0"/>
              <a:t>14</a:t>
            </a:fld>
            <a:endParaRPr lang="ko-KR" altLang="en-US"/>
          </a:p>
        </p:txBody>
      </p:sp>
    </p:spTree>
    <p:extLst>
      <p:ext uri="{BB962C8B-B14F-4D97-AF65-F5344CB8AC3E}">
        <p14:creationId xmlns:p14="http://schemas.microsoft.com/office/powerpoint/2010/main" val="490796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aseline="0" dirty="0"/>
              <a:t>(click) In specific to </a:t>
            </a:r>
            <a:r>
              <a:rPr lang="en-US" altLang="ko-KR" baseline="0" dirty="0" err="1"/>
              <a:t>VoLTE</a:t>
            </a:r>
            <a:r>
              <a:rPr lang="en-US" altLang="ko-KR" baseline="0" dirty="0"/>
              <a:t> service, two bearers are needed. </a:t>
            </a:r>
          </a:p>
          <a:p>
            <a:r>
              <a:rPr lang="en-US" altLang="ko-KR" baseline="0" dirty="0"/>
              <a:t>when a user turns on </a:t>
            </a:r>
            <a:r>
              <a:rPr lang="en-US" altLang="ko-KR" baseline="0" dirty="0" err="1"/>
              <a:t>VoLTE</a:t>
            </a:r>
            <a:r>
              <a:rPr lang="en-US" altLang="ko-KR" baseline="0" dirty="0"/>
              <a:t>, a default bearer is established for SIP signaling and a device authenticates itself to the IMS using this default bearer. </a:t>
            </a:r>
          </a:p>
          <a:p>
            <a:r>
              <a:rPr lang="en-US" altLang="ko-KR" baseline="0" dirty="0"/>
              <a:t>After then, if the user makes a </a:t>
            </a:r>
            <a:r>
              <a:rPr lang="en-US" altLang="ko-KR" baseline="0" dirty="0" err="1"/>
              <a:t>VoLTE</a:t>
            </a:r>
            <a:r>
              <a:rPr lang="en-US" altLang="ko-KR" baseline="0" dirty="0"/>
              <a:t> call, then a dedicated bearer is established for transmitting voice data with a guaranteed </a:t>
            </a:r>
            <a:r>
              <a:rPr lang="en-US" altLang="ko-KR" baseline="0" dirty="0" err="1"/>
              <a:t>QoS</a:t>
            </a:r>
            <a:r>
              <a:rPr lang="en-US" altLang="ko-KR" baseline="0" dirty="0"/>
              <a:t>.</a:t>
            </a:r>
            <a:endParaRPr lang="en-US" altLang="ko-KR" dirty="0"/>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dirty="0"/>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dirty="0"/>
              <a:t>이동통신망에서는 단말과 망</a:t>
            </a:r>
            <a:r>
              <a:rPr lang="ko-KR" altLang="en-US" baseline="0" dirty="0"/>
              <a:t> 간에 </a:t>
            </a:r>
            <a:r>
              <a:rPr lang="en-US" altLang="ko-KR" baseline="0" dirty="0" err="1"/>
              <a:t>VoLTE</a:t>
            </a:r>
            <a:r>
              <a:rPr lang="en-US" altLang="ko-KR" baseline="0" dirty="0"/>
              <a:t> </a:t>
            </a:r>
            <a:r>
              <a:rPr lang="ko-KR" altLang="en-US" baseline="0" dirty="0"/>
              <a:t>서비스를 통신을 위해 </a:t>
            </a:r>
            <a:r>
              <a:rPr lang="en-US" altLang="ko-KR" baseline="0" dirty="0"/>
              <a:t>bearer</a:t>
            </a:r>
            <a:r>
              <a:rPr lang="ko-KR" altLang="en-US" baseline="0" dirty="0"/>
              <a:t>라는 가상의 채널을 사용합니다</a:t>
            </a:r>
            <a:r>
              <a:rPr lang="en-US" altLang="ko-KR" baseline="0" dirty="0"/>
              <a:t>.</a:t>
            </a:r>
            <a:r>
              <a:rPr lang="ko-KR" altLang="en-US" baseline="0" dirty="0"/>
              <a:t> </a:t>
            </a:r>
            <a:r>
              <a:rPr lang="en-US" altLang="ko-KR" baseline="0" dirty="0"/>
              <a:t>Bearer</a:t>
            </a:r>
            <a:r>
              <a:rPr lang="ko-KR" altLang="en-US" baseline="0" dirty="0"/>
              <a:t>는 단말과 망 간의 </a:t>
            </a:r>
            <a:r>
              <a:rPr lang="en-US" altLang="ko-KR" baseline="0" dirty="0" err="1"/>
              <a:t>QoS</a:t>
            </a:r>
            <a:r>
              <a:rPr lang="ko-KR" altLang="en-US" baseline="0" dirty="0"/>
              <a:t>를 만족시키기 위해서 존재합니다</a:t>
            </a:r>
            <a:r>
              <a:rPr lang="en-US" altLang="ko-KR" baseline="0" dirty="0"/>
              <a:t>.</a:t>
            </a:r>
            <a:endParaRPr lang="ko-KR" altLang="en-US" baseline="0" dirty="0"/>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baseline="0" dirty="0"/>
              <a:t>단말이 맨 처음 망에 접속하게 되면 </a:t>
            </a:r>
            <a:r>
              <a:rPr lang="en-US" altLang="ko-KR" baseline="0" dirty="0" err="1"/>
              <a:t>VoLTE</a:t>
            </a:r>
            <a:r>
              <a:rPr lang="en-US" altLang="ko-KR" baseline="0" dirty="0"/>
              <a:t> signaling,</a:t>
            </a:r>
            <a:r>
              <a:rPr lang="ko-KR" altLang="en-US" baseline="0" dirty="0"/>
              <a:t> 즉</a:t>
            </a:r>
            <a:r>
              <a:rPr lang="en-US" altLang="ko-KR" baseline="0" dirty="0"/>
              <a:t>,</a:t>
            </a:r>
            <a:r>
              <a:rPr lang="ko-KR" altLang="en-US" baseline="0" dirty="0"/>
              <a:t> </a:t>
            </a:r>
            <a:r>
              <a:rPr lang="en-US" altLang="ko-KR" baseline="0" dirty="0"/>
              <a:t>control plane message</a:t>
            </a:r>
            <a:r>
              <a:rPr lang="ko-KR" altLang="en-US" baseline="0" dirty="0"/>
              <a:t>를 위한 </a:t>
            </a:r>
            <a:r>
              <a:rPr lang="en-US" altLang="ko-KR" baseline="0" dirty="0"/>
              <a:t>default bearer</a:t>
            </a:r>
            <a:r>
              <a:rPr lang="ko-KR" altLang="en-US" baseline="0" dirty="0"/>
              <a:t>가 만들어지며 새로운 </a:t>
            </a:r>
            <a:r>
              <a:rPr lang="en-US" altLang="ko-KR" baseline="0" dirty="0"/>
              <a:t>IP</a:t>
            </a:r>
            <a:r>
              <a:rPr lang="ko-KR" altLang="en-US" baseline="0" dirty="0"/>
              <a:t>를 할당 받습니다</a:t>
            </a:r>
            <a:r>
              <a:rPr lang="en-US" altLang="ko-KR" baseline="0" dirty="0"/>
              <a:t>.</a:t>
            </a:r>
            <a:r>
              <a:rPr lang="ko-KR" altLang="en-US" baseline="0" dirty="0"/>
              <a:t> 사용자가 </a:t>
            </a:r>
            <a:r>
              <a:rPr lang="en-US" altLang="ko-KR" baseline="0" dirty="0" err="1"/>
              <a:t>VoLTE</a:t>
            </a:r>
            <a:r>
              <a:rPr lang="ko-KR" altLang="en-US" baseline="0" dirty="0"/>
              <a:t>전화를 걸면 </a:t>
            </a:r>
            <a:r>
              <a:rPr lang="en-US" altLang="ko-KR" baseline="0" dirty="0"/>
              <a:t>session initiation protocol</a:t>
            </a:r>
            <a:r>
              <a:rPr lang="ko-KR" altLang="en-US" baseline="0" dirty="0"/>
              <a:t>이라고 하는 </a:t>
            </a:r>
            <a:r>
              <a:rPr lang="en-US" altLang="ko-KR" baseline="0" dirty="0"/>
              <a:t>SIP</a:t>
            </a:r>
            <a:r>
              <a:rPr lang="ko-KR" altLang="en-US" baseline="0" dirty="0"/>
              <a:t> 메세지가 </a:t>
            </a:r>
            <a:r>
              <a:rPr lang="en-US" altLang="ko-KR" baseline="0" dirty="0"/>
              <a:t>default bearer</a:t>
            </a:r>
            <a:r>
              <a:rPr lang="ko-KR" altLang="en-US" baseline="0" dirty="0"/>
              <a:t>를 통해 </a:t>
            </a:r>
            <a:r>
              <a:rPr lang="en-US" altLang="ko-KR" baseline="0" dirty="0"/>
              <a:t>IMS</a:t>
            </a:r>
            <a:r>
              <a:rPr lang="ko-KR" altLang="en-US" baseline="0" dirty="0"/>
              <a:t>망을 거쳐 </a:t>
            </a:r>
            <a:r>
              <a:rPr lang="en-US" altLang="ko-KR" baseline="0" dirty="0"/>
              <a:t>signaling</a:t>
            </a:r>
            <a:r>
              <a:rPr lang="ko-KR" altLang="en-US" baseline="0" dirty="0"/>
              <a:t>이 이루어지며 통화가 수립되면 음성 전달을 위한 </a:t>
            </a:r>
            <a:r>
              <a:rPr lang="en-US" altLang="ko-KR" baseline="0" dirty="0"/>
              <a:t>dedicated bearer</a:t>
            </a:r>
            <a:r>
              <a:rPr lang="ko-KR" altLang="en-US" baseline="0" dirty="0"/>
              <a:t>가 형성됩니다</a:t>
            </a:r>
            <a:r>
              <a:rPr lang="en-US" altLang="ko-KR" baseline="0" dirty="0"/>
              <a:t>.</a:t>
            </a:r>
            <a:endParaRPr lang="ko-KR" altLang="en-US" baseline="0" dirty="0"/>
          </a:p>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baseline="0" dirty="0"/>
          </a:p>
          <a:p>
            <a:pPr marL="0" marR="0" indent="0" algn="l" defTabSz="914400" rtl="0" eaLnBrk="1" fontAlgn="auto" latinLnBrk="1" hangingPunct="1">
              <a:lnSpc>
                <a:spcPct val="100000"/>
              </a:lnSpc>
              <a:spcBef>
                <a:spcPts val="0"/>
              </a:spcBef>
              <a:spcAft>
                <a:spcPts val="0"/>
              </a:spcAft>
              <a:buClrTx/>
              <a:buSzTx/>
              <a:buFontTx/>
              <a:buNone/>
              <a:tabLst/>
              <a:defRPr/>
            </a:pPr>
            <a:r>
              <a:rPr lang="ko-KR" altLang="en-US" baseline="0" dirty="0"/>
              <a:t>이 </a:t>
            </a:r>
            <a:r>
              <a:rPr lang="en-US" altLang="ko-KR" baseline="0" dirty="0"/>
              <a:t>IMS</a:t>
            </a:r>
            <a:r>
              <a:rPr lang="ko-KR" altLang="en-US" baseline="0" dirty="0"/>
              <a:t> 망 안에는 </a:t>
            </a:r>
            <a:r>
              <a:rPr lang="en-US" altLang="ko-KR" baseline="0" dirty="0" err="1"/>
              <a:t>VoLTE</a:t>
            </a:r>
            <a:r>
              <a:rPr lang="ko-KR" altLang="en-US" baseline="0" dirty="0"/>
              <a:t>에서 전화 통화를 관리하는 </a:t>
            </a:r>
            <a:r>
              <a:rPr lang="en-US" altLang="ko-KR" baseline="0" dirty="0"/>
              <a:t>SIP</a:t>
            </a:r>
            <a:r>
              <a:rPr lang="ko-KR" altLang="en-US" baseline="0" dirty="0"/>
              <a:t> 서버가 존재합니다</a:t>
            </a:r>
            <a:r>
              <a:rPr lang="en-US" altLang="ko-KR" baseline="0" dirty="0"/>
              <a:t>.</a:t>
            </a:r>
            <a:endParaRPr lang="en-US" altLang="ko-KR" dirty="0"/>
          </a:p>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baseline="0" dirty="0"/>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dirty="0"/>
          </a:p>
        </p:txBody>
      </p:sp>
      <p:sp>
        <p:nvSpPr>
          <p:cNvPr id="4" name="슬라이드 번호 개체 틀 3"/>
          <p:cNvSpPr>
            <a:spLocks noGrp="1"/>
          </p:cNvSpPr>
          <p:nvPr>
            <p:ph type="sldNum" sz="quarter" idx="10"/>
          </p:nvPr>
        </p:nvSpPr>
        <p:spPr/>
        <p:txBody>
          <a:bodyPr/>
          <a:lstStyle/>
          <a:p>
            <a:fld id="{9069DF14-65B3-47ED-8D19-C91A1A68E79B}" type="slidenum">
              <a:rPr lang="ko-KR" altLang="en-US" smtClean="0"/>
              <a:t>15</a:t>
            </a:fld>
            <a:endParaRPr lang="ko-KR" altLang="en-US"/>
          </a:p>
        </p:txBody>
      </p:sp>
    </p:spTree>
    <p:extLst>
      <p:ext uri="{BB962C8B-B14F-4D97-AF65-F5344CB8AC3E}">
        <p14:creationId xmlns:p14="http://schemas.microsoft.com/office/powerpoint/2010/main" val="520334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aseline="0"/>
              <a:t>Since </a:t>
            </a:r>
            <a:r>
              <a:rPr lang="en-US" altLang="ko-KR" baseline="0" dirty="0" err="1"/>
              <a:t>VoLTE</a:t>
            </a:r>
            <a:r>
              <a:rPr lang="en-US" altLang="ko-KR" baseline="0" dirty="0"/>
              <a:t> is a totally new voice feature compared to 3G call, adopting </a:t>
            </a:r>
            <a:r>
              <a:rPr lang="en-US" altLang="ko-KR" baseline="0" dirty="0" err="1"/>
              <a:t>VoLTE</a:t>
            </a:r>
            <a:r>
              <a:rPr lang="en-US" altLang="ko-KR" baseline="0" dirty="0"/>
              <a:t> makes a whole cellular infrastructure more complex. </a:t>
            </a:r>
          </a:p>
          <a:p>
            <a:r>
              <a:rPr lang="en-US" altLang="ko-KR" baseline="0" dirty="0"/>
              <a:t>It involves not only LTE core implementations, but also mobile OS, device </a:t>
            </a:r>
            <a:r>
              <a:rPr lang="en-US" altLang="ko-KR" baseline="0" dirty="0" err="1"/>
              <a:t>hw</a:t>
            </a:r>
            <a:r>
              <a:rPr lang="en-US" altLang="ko-KR" baseline="0" dirty="0"/>
              <a:t> interface, and even accounting functions.</a:t>
            </a:r>
          </a:p>
          <a:p>
            <a:r>
              <a:rPr lang="en-US" altLang="ko-KR" baseline="0" dirty="0"/>
              <a:t>And if these implementations are not carefully considered,  it will cause severe problems.</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a:t>So we decided to check potential attack vectors which are newly introduced in </a:t>
            </a:r>
            <a:r>
              <a:rPr lang="en-US" altLang="ko-KR" baseline="0" dirty="0" err="1"/>
              <a:t>VoLTE</a:t>
            </a:r>
            <a:r>
              <a:rPr lang="en-US" altLang="ko-KR" baseline="0" dirty="0"/>
              <a:t>.</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a:t>As a result, we found several security issues as you can see in this figure.</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a:t>And these security issues are caused from two fundamental problems. </a:t>
            </a:r>
            <a:r>
              <a:rPr lang="en-US" altLang="ko-KR" baseline="0" dirty="0" err="1"/>
              <a:t>VoLTE</a:t>
            </a:r>
            <a:r>
              <a:rPr lang="en-US" altLang="ko-KR" baseline="0" dirty="0"/>
              <a:t> accounting and Voice solution in device.</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a:t>I’ll explain accounting issue first. </a:t>
            </a:r>
          </a:p>
          <a:p>
            <a:r>
              <a:rPr lang="en-US" altLang="ko-KR" baseline="0" dirty="0"/>
              <a:t>  </a:t>
            </a:r>
          </a:p>
          <a:p>
            <a:endParaRPr lang="en-US" altLang="ko-KR" baseline="0" dirty="0"/>
          </a:p>
        </p:txBody>
      </p:sp>
      <p:sp>
        <p:nvSpPr>
          <p:cNvPr id="4" name="슬라이드 번호 개체 틀 3"/>
          <p:cNvSpPr>
            <a:spLocks noGrp="1"/>
          </p:cNvSpPr>
          <p:nvPr>
            <p:ph type="sldNum" sz="quarter" idx="10"/>
          </p:nvPr>
        </p:nvSpPr>
        <p:spPr/>
        <p:txBody>
          <a:bodyPr/>
          <a:lstStyle/>
          <a:p>
            <a:fld id="{9069DF14-65B3-47ED-8D19-C91A1A68E79B}" type="slidenum">
              <a:rPr lang="ko-KR" altLang="en-US" smtClean="0"/>
              <a:t>16</a:t>
            </a:fld>
            <a:endParaRPr lang="ko-KR" altLang="en-US"/>
          </a:p>
        </p:txBody>
      </p:sp>
    </p:spTree>
    <p:extLst>
      <p:ext uri="{BB962C8B-B14F-4D97-AF65-F5344CB8AC3E}">
        <p14:creationId xmlns:p14="http://schemas.microsoft.com/office/powerpoint/2010/main" val="2900581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case of 3G,</a:t>
            </a:r>
            <a:r>
              <a:rPr lang="en-US" altLang="ko-KR" baseline="0" dirty="0"/>
              <a:t> the accounting for data and voice is separated by how it is delivered.</a:t>
            </a:r>
          </a:p>
          <a:p>
            <a:r>
              <a:rPr lang="en-US" altLang="ko-KR" baseline="0" dirty="0"/>
              <a:t>So since the data is delivered by packet switching core, it is charged by byte-usage, whereas the voice is charged by time-usage of channel allocation for call.</a:t>
            </a:r>
          </a:p>
          <a:p>
            <a:r>
              <a:rPr lang="en-US" altLang="ko-KR" baseline="0" dirty="0"/>
              <a:t>In case of LTE, as I mentioned before, both the voice and data is delivered as data-flow. </a:t>
            </a:r>
          </a:p>
          <a:p>
            <a:r>
              <a:rPr lang="en-US" altLang="ko-KR" baseline="0" dirty="0"/>
              <a:t>So, It’s natural to apply byte usage for both voice and data.</a:t>
            </a:r>
          </a:p>
          <a:p>
            <a:r>
              <a:rPr lang="en-US" altLang="ko-KR" baseline="0" dirty="0"/>
              <a:t>However, most operators still separates accounting policy for voice and data.</a:t>
            </a:r>
          </a:p>
          <a:p>
            <a:r>
              <a:rPr lang="en-US" altLang="ko-KR" baseline="0" dirty="0"/>
              <a:t>Moreover, they provide unlimited </a:t>
            </a:r>
            <a:r>
              <a:rPr lang="en-US" altLang="ko-KR" baseline="0" dirty="0" err="1"/>
              <a:t>VoLTE</a:t>
            </a:r>
            <a:r>
              <a:rPr lang="en-US" altLang="ko-KR" baseline="0" dirty="0"/>
              <a:t> calls as a default pricing plan.</a:t>
            </a:r>
          </a:p>
          <a:p>
            <a:r>
              <a:rPr lang="en-US" altLang="ko-KR" baseline="0" dirty="0"/>
              <a:t>This may cause more complicated implementation of accounting function although the delivery network became much simple.</a:t>
            </a:r>
          </a:p>
          <a:p>
            <a:r>
              <a:rPr lang="en-US" altLang="ko-KR" baseline="0" dirty="0"/>
              <a:t>From this, one may ask, </a:t>
            </a:r>
          </a:p>
          <a:p>
            <a:r>
              <a:rPr lang="en-US" altLang="ko-KR" baseline="0" dirty="0"/>
              <a:t>Do operators implement this complicated accounting correctly? </a:t>
            </a:r>
          </a:p>
          <a:p>
            <a:endParaRPr lang="ko-KR" altLang="en-US" baseline="0" dirty="0"/>
          </a:p>
          <a:p>
            <a:r>
              <a:rPr lang="ko-KR" altLang="en-US" dirty="0" err="1"/>
              <a:t>첫번째는</a:t>
            </a:r>
            <a:r>
              <a:rPr lang="ko-KR" altLang="en-US" dirty="0"/>
              <a:t> </a:t>
            </a:r>
            <a:r>
              <a:rPr lang="en-US" altLang="ko-KR" dirty="0" err="1"/>
              <a:t>VoLTE</a:t>
            </a:r>
            <a:r>
              <a:rPr lang="ko-KR" altLang="en-US" dirty="0"/>
              <a:t>의 </a:t>
            </a:r>
            <a:r>
              <a:rPr lang="ko-KR" altLang="en-US" dirty="0" err="1"/>
              <a:t>과금</a:t>
            </a:r>
            <a:r>
              <a:rPr lang="ko-KR" altLang="en-US" dirty="0"/>
              <a:t> 방식입니다</a:t>
            </a:r>
            <a:r>
              <a:rPr lang="en-US" altLang="ko-KR" dirty="0"/>
              <a:t>. </a:t>
            </a:r>
            <a:r>
              <a:rPr lang="ko-KR" altLang="en-US" dirty="0"/>
              <a:t>기존의 </a:t>
            </a:r>
            <a:r>
              <a:rPr lang="en-US" altLang="ko-KR" dirty="0"/>
              <a:t>3G</a:t>
            </a:r>
            <a:r>
              <a:rPr lang="ko-KR" altLang="en-US" dirty="0"/>
              <a:t>망에서는 데이터와 음성이 다르게 처리가 되었는데요</a:t>
            </a:r>
            <a:r>
              <a:rPr lang="en-US" altLang="ko-KR" dirty="0"/>
              <a:t>,</a:t>
            </a:r>
            <a:r>
              <a:rPr lang="en-US" altLang="ko-KR" baseline="0" dirty="0"/>
              <a:t> packet switching</a:t>
            </a:r>
            <a:r>
              <a:rPr lang="ko-KR" altLang="en-US" baseline="0" dirty="0"/>
              <a:t>으로 처리되는 데이터는 사용한 양 만큼 과금이 되었고 </a:t>
            </a:r>
            <a:r>
              <a:rPr lang="en-US" altLang="ko-KR" baseline="0" dirty="0"/>
              <a:t>circuit switching</a:t>
            </a:r>
            <a:r>
              <a:rPr lang="ko-KR" altLang="en-US" baseline="0" dirty="0"/>
              <a:t>의 음성의 경우에는 사용한 시간만큼 과금하게 되어있었습니다</a:t>
            </a:r>
            <a:r>
              <a:rPr lang="en-US" altLang="ko-KR" baseline="0" dirty="0"/>
              <a:t>.</a:t>
            </a:r>
            <a:endParaRPr lang="ko-KR" altLang="en-US" baseline="0" dirty="0"/>
          </a:p>
          <a:p>
            <a:r>
              <a:rPr lang="ko-KR" altLang="en-US" baseline="0" dirty="0"/>
              <a:t>반면 </a:t>
            </a:r>
            <a:r>
              <a:rPr lang="en-US" altLang="ko-KR" baseline="0" dirty="0"/>
              <a:t>LTE</a:t>
            </a:r>
            <a:r>
              <a:rPr lang="ko-KR" altLang="en-US" baseline="0" dirty="0"/>
              <a:t>는 모든것이 </a:t>
            </a:r>
            <a:r>
              <a:rPr lang="en-US" altLang="ko-KR" baseline="0" dirty="0"/>
              <a:t>packet switching</a:t>
            </a:r>
            <a:r>
              <a:rPr lang="ko-KR" altLang="en-US" baseline="0" dirty="0"/>
              <a:t>으로 처리가 되기 때문에</a:t>
            </a:r>
            <a:r>
              <a:rPr lang="en-US" altLang="ko-KR" baseline="0" dirty="0"/>
              <a:t>,</a:t>
            </a:r>
            <a:r>
              <a:rPr lang="ko-KR" altLang="en-US" baseline="0" dirty="0"/>
              <a:t> </a:t>
            </a:r>
            <a:r>
              <a:rPr lang="en-US" altLang="ko-KR" baseline="0" dirty="0" err="1"/>
              <a:t>VoLTE</a:t>
            </a:r>
            <a:r>
              <a:rPr lang="ko-KR" altLang="en-US" baseline="0" dirty="0"/>
              <a:t>가 </a:t>
            </a:r>
            <a:r>
              <a:rPr lang="en-US" altLang="ko-KR" baseline="0" dirty="0"/>
              <a:t>3G</a:t>
            </a:r>
            <a:r>
              <a:rPr lang="ko-KR" altLang="en-US" baseline="0" dirty="0"/>
              <a:t>의 데이터처럼 사용한 만큼 과금이 될 것이라 생각할 수 있지만</a:t>
            </a:r>
            <a:r>
              <a:rPr lang="en-US" altLang="ko-KR" baseline="0" dirty="0"/>
              <a:t>,</a:t>
            </a:r>
            <a:r>
              <a:rPr lang="ko-KR" altLang="en-US" baseline="0" dirty="0"/>
              <a:t> 사실은 여전히 시간 단위로 과금이 되고 있었습니다</a:t>
            </a:r>
            <a:r>
              <a:rPr lang="en-US" altLang="ko-KR" baseline="0" dirty="0"/>
              <a:t>.</a:t>
            </a:r>
            <a:r>
              <a:rPr lang="ko-KR" altLang="en-US" baseline="0" dirty="0"/>
              <a:t> 또한 </a:t>
            </a:r>
            <a:r>
              <a:rPr lang="en-US" altLang="ko-KR" baseline="0" dirty="0" err="1"/>
              <a:t>VoLTE</a:t>
            </a:r>
            <a:r>
              <a:rPr lang="ko-KR" altLang="en-US" baseline="0" dirty="0"/>
              <a:t>에 대해서는 무제한으로 사용할 수 있는 서비스를 제공하는 통신사도 많았습니다</a:t>
            </a:r>
            <a:r>
              <a:rPr lang="en-US" altLang="ko-KR" baseline="0" dirty="0"/>
              <a:t>.</a:t>
            </a:r>
            <a:r>
              <a:rPr lang="ko-KR" altLang="en-US" baseline="0" dirty="0"/>
              <a:t> 따라서 이런 복잡한 과금 방식이 문제가 발생할 수 있다고 생각하게 되었습니다</a:t>
            </a:r>
            <a:r>
              <a:rPr lang="en-US" altLang="ko-KR" baseline="0" dirty="0"/>
              <a:t>.</a:t>
            </a:r>
          </a:p>
          <a:p>
            <a:endParaRPr lang="en-US" altLang="ko-KR" baseline="0" dirty="0"/>
          </a:p>
        </p:txBody>
      </p:sp>
      <p:sp>
        <p:nvSpPr>
          <p:cNvPr id="4" name="슬라이드 번호 개체 틀 3"/>
          <p:cNvSpPr>
            <a:spLocks noGrp="1"/>
          </p:cNvSpPr>
          <p:nvPr>
            <p:ph type="sldNum" sz="quarter" idx="10"/>
          </p:nvPr>
        </p:nvSpPr>
        <p:spPr/>
        <p:txBody>
          <a:bodyPr/>
          <a:lstStyle/>
          <a:p>
            <a:fld id="{9069DF14-65B3-47ED-8D19-C91A1A68E79B}" type="slidenum">
              <a:rPr lang="ko-KR" altLang="en-US" smtClean="0"/>
              <a:t>17</a:t>
            </a:fld>
            <a:endParaRPr lang="ko-KR" altLang="en-US"/>
          </a:p>
        </p:txBody>
      </p:sp>
    </p:spTree>
    <p:extLst>
      <p:ext uri="{BB962C8B-B14F-4D97-AF65-F5344CB8AC3E}">
        <p14:creationId xmlns:p14="http://schemas.microsoft.com/office/powerpoint/2010/main" val="368723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LTE</a:t>
            </a:r>
            <a:r>
              <a:rPr lang="ko-KR" altLang="en-US" baseline="0" dirty="0"/>
              <a:t> 기기에서는 </a:t>
            </a:r>
            <a:r>
              <a:rPr lang="en-US" altLang="ko-KR" baseline="0" dirty="0" err="1"/>
              <a:t>VoLTE</a:t>
            </a:r>
            <a:r>
              <a:rPr lang="en-US" altLang="ko-KR" baseline="0" dirty="0"/>
              <a:t> </a:t>
            </a:r>
            <a:r>
              <a:rPr lang="ko-KR" altLang="en-US" baseline="0" dirty="0"/>
              <a:t>기능이 </a:t>
            </a:r>
            <a:r>
              <a:rPr lang="en-US" altLang="ko-KR" baseline="0" dirty="0" err="1"/>
              <a:t>ap</a:t>
            </a:r>
            <a:r>
              <a:rPr lang="ko-KR" altLang="en-US" baseline="0" dirty="0"/>
              <a:t>에 소프트웨어적으로 구현이 되어서 통화를 하기 위해서는 </a:t>
            </a:r>
            <a:r>
              <a:rPr lang="en-US" altLang="ko-KR" baseline="0" dirty="0" err="1"/>
              <a:t>VoLTE</a:t>
            </a:r>
            <a:r>
              <a:rPr lang="en-US" altLang="ko-KR" baseline="0" dirty="0"/>
              <a:t> </a:t>
            </a:r>
            <a:r>
              <a:rPr lang="ko-KR" altLang="en-US" baseline="0" dirty="0"/>
              <a:t>인터페이스를 이용한 </a:t>
            </a:r>
            <a:r>
              <a:rPr lang="en-US" altLang="ko-KR" baseline="0" dirty="0"/>
              <a:t>socket</a:t>
            </a:r>
            <a:r>
              <a:rPr lang="ko-KR" altLang="en-US" baseline="0" dirty="0"/>
              <a:t>통신을 </a:t>
            </a:r>
            <a:r>
              <a:rPr lang="ko-KR" altLang="en-US" baseline="0" dirty="0" err="1"/>
              <a:t>하기때문에</a:t>
            </a:r>
            <a:r>
              <a:rPr lang="ko-KR" altLang="en-US" baseline="0" dirty="0"/>
              <a:t>  </a:t>
            </a:r>
            <a:endParaRPr lang="en-US" altLang="ko-KR" dirty="0"/>
          </a:p>
          <a:p>
            <a:endParaRPr lang="en-US" altLang="ko-KR" dirty="0"/>
          </a:p>
          <a:p>
            <a:r>
              <a:rPr lang="en-US" altLang="ko-KR" dirty="0"/>
              <a:t>On the other hands,</a:t>
            </a:r>
            <a:r>
              <a:rPr lang="en-US" altLang="ko-KR" baseline="0" dirty="0"/>
              <a:t> the voice signaling of </a:t>
            </a:r>
            <a:r>
              <a:rPr lang="en-US" altLang="ko-KR" baseline="0" dirty="0" err="1"/>
              <a:t>VoLTE</a:t>
            </a:r>
            <a:r>
              <a:rPr lang="en-US" altLang="ko-KR" baseline="0" dirty="0"/>
              <a:t> is done by SW in AP which means an malicious user app can easily access the signaling procedure by opening the network socket for voice signaling. Furthermore, unlike 3G call solution, we found that “CALL_PHONE” permission is not required. We could make a </a:t>
            </a:r>
            <a:r>
              <a:rPr lang="en-US" altLang="ko-KR" baseline="0" dirty="0" err="1"/>
              <a:t>VoLTE</a:t>
            </a:r>
            <a:r>
              <a:rPr lang="en-US" altLang="ko-KR" baseline="0" dirty="0"/>
              <a:t> call only with “INTERNET” permission. </a:t>
            </a:r>
          </a:p>
          <a:p>
            <a:r>
              <a:rPr lang="en-US" altLang="ko-KR" baseline="0" dirty="0"/>
              <a:t>For example, in android system, there are usually two network interfaces called “rmnet0” and “rmnet1”, one is for data service and the other one is for </a:t>
            </a:r>
            <a:r>
              <a:rPr lang="en-US" altLang="ko-KR" baseline="0" dirty="0" err="1"/>
              <a:t>VoLTE</a:t>
            </a:r>
            <a:r>
              <a:rPr lang="en-US" altLang="ko-KR" baseline="0" dirty="0"/>
              <a:t> service.</a:t>
            </a:r>
          </a:p>
          <a:p>
            <a:r>
              <a:rPr lang="en-US" altLang="ko-KR" baseline="0" dirty="0"/>
              <a:t>By checking </a:t>
            </a:r>
            <a:r>
              <a:rPr lang="en-US" altLang="ko-KR" baseline="0" dirty="0" err="1"/>
              <a:t>llistening</a:t>
            </a:r>
            <a:r>
              <a:rPr lang="en-US" altLang="ko-KR" baseline="0" dirty="0"/>
              <a:t> port, we can infer that rmnet0 interface is for a </a:t>
            </a:r>
            <a:r>
              <a:rPr lang="en-US" altLang="ko-KR" baseline="0" dirty="0" err="1"/>
              <a:t>VoLTE</a:t>
            </a:r>
            <a:r>
              <a:rPr lang="en-US" altLang="ko-KR" baseline="0" dirty="0"/>
              <a:t> service since 5060 is a default port for SIP signaling.</a:t>
            </a:r>
          </a:p>
          <a:p>
            <a:r>
              <a:rPr lang="en-US" altLang="ko-KR" baseline="0" dirty="0"/>
              <a:t>This enables a </a:t>
            </a:r>
            <a:r>
              <a:rPr lang="en-US" altLang="ko-KR" baseline="0" dirty="0" err="1"/>
              <a:t>unpriviledged</a:t>
            </a:r>
            <a:r>
              <a:rPr lang="en-US" altLang="ko-KR" baseline="0" dirty="0"/>
              <a:t> attacker can easily explore the IMS network by sending manipulated call signaling only with “INTERNET” permission.</a:t>
            </a:r>
          </a:p>
          <a:p>
            <a:endParaRPr lang="en-US" altLang="ko-KR" baseline="0" dirty="0"/>
          </a:p>
          <a:p>
            <a:endParaRPr lang="en-US" altLang="ko-KR" baseline="0" dirty="0"/>
          </a:p>
          <a:p>
            <a:r>
              <a:rPr lang="en-US" altLang="ko-KR" baseline="0" dirty="0"/>
              <a:t>This problem enables an </a:t>
            </a:r>
            <a:r>
              <a:rPr lang="en-US" altLang="ko-KR" baseline="0" dirty="0" err="1"/>
              <a:t>unpriviledged</a:t>
            </a:r>
            <a:r>
              <a:rPr lang="en-US" altLang="ko-KR" baseline="0" dirty="0"/>
              <a:t> attacker to manipulate voice signaling procedure only with “INTERNET” permission.</a:t>
            </a:r>
          </a:p>
          <a:p>
            <a:endParaRPr lang="en-US" altLang="ko-KR" baseline="0" dirty="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a:t>(For LTE capable smartphones generally have two default bearers with different IP addresses: one for data and the other for voice)</a:t>
            </a:r>
          </a:p>
          <a:p>
            <a:endParaRPr lang="en-US" altLang="ko-KR" baseline="0" dirty="0"/>
          </a:p>
        </p:txBody>
      </p:sp>
      <p:sp>
        <p:nvSpPr>
          <p:cNvPr id="4" name="슬라이드 번호 개체 틀 3"/>
          <p:cNvSpPr>
            <a:spLocks noGrp="1"/>
          </p:cNvSpPr>
          <p:nvPr>
            <p:ph type="sldNum" sz="quarter" idx="10"/>
          </p:nvPr>
        </p:nvSpPr>
        <p:spPr/>
        <p:txBody>
          <a:bodyPr/>
          <a:lstStyle/>
          <a:p>
            <a:fld id="{9069DF14-65B3-47ED-8D19-C91A1A68E79B}" type="slidenum">
              <a:rPr lang="ko-KR" altLang="en-US" smtClean="0"/>
              <a:t>18</a:t>
            </a:fld>
            <a:endParaRPr lang="ko-KR" altLang="en-US"/>
          </a:p>
        </p:txBody>
      </p:sp>
    </p:spTree>
    <p:extLst>
      <p:ext uri="{BB962C8B-B14F-4D97-AF65-F5344CB8AC3E}">
        <p14:creationId xmlns:p14="http://schemas.microsoft.com/office/powerpoint/2010/main" val="2735306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pic>
        <p:nvPicPr>
          <p:cNvPr id="7" name="그림 6"/>
          <p:cNvPicPr>
            <a:picLocks/>
          </p:cNvPicPr>
          <p:nvPr/>
        </p:nvPicPr>
        <p:blipFill rotWithShape="1">
          <a:blip r:embed="rId2">
            <a:extLst>
              <a:ext uri="{28A0092B-C50C-407E-A947-70E740481C1C}">
                <a14:useLocalDpi xmlns:a14="http://schemas.microsoft.com/office/drawing/2010/main" val="0"/>
              </a:ext>
            </a:extLst>
          </a:blip>
          <a:srcRect l="16800"/>
          <a:stretch/>
        </p:blipFill>
        <p:spPr>
          <a:xfrm>
            <a:off x="0" y="1412776"/>
            <a:ext cx="12192000" cy="2857608"/>
          </a:xfrm>
          <a:prstGeom prst="rect">
            <a:avLst/>
          </a:prstGeom>
          <a:noFill/>
          <a:ln>
            <a:noFill/>
          </a:ln>
        </p:spPr>
      </p:pic>
      <p:sp>
        <p:nvSpPr>
          <p:cNvPr id="2" name="제목 1"/>
          <p:cNvSpPr>
            <a:spLocks noGrp="1"/>
          </p:cNvSpPr>
          <p:nvPr>
            <p:ph type="ctrTitle"/>
          </p:nvPr>
        </p:nvSpPr>
        <p:spPr>
          <a:xfrm>
            <a:off x="914400" y="1604799"/>
            <a:ext cx="10363200" cy="2521288"/>
          </a:xfrm>
        </p:spPr>
        <p:txBody>
          <a:bodyPr>
            <a:normAutofit/>
          </a:bodyPr>
          <a:lstStyle>
            <a:lvl1pPr algn="ctr">
              <a:defRPr sz="5333" b="1">
                <a:solidFill>
                  <a:srgbClr val="1E96D2"/>
                </a:solidFill>
                <a:latin typeface="+mn-ea"/>
                <a:ea typeface="+mn-ea"/>
              </a:defRPr>
            </a:lvl1pPr>
          </a:lstStyle>
          <a:p>
            <a:r>
              <a:rPr lang="ko-KR" altLang="en-US"/>
              <a:t>마스터 제목 스타일 편집</a:t>
            </a:r>
            <a:endParaRPr lang="ko-KR" altLang="en-US" dirty="0"/>
          </a:p>
        </p:txBody>
      </p:sp>
      <p:sp>
        <p:nvSpPr>
          <p:cNvPr id="3" name="부제목 2"/>
          <p:cNvSpPr>
            <a:spLocks noGrp="1"/>
          </p:cNvSpPr>
          <p:nvPr>
            <p:ph type="subTitle" idx="1"/>
          </p:nvPr>
        </p:nvSpPr>
        <p:spPr>
          <a:xfrm>
            <a:off x="1828800" y="4364699"/>
            <a:ext cx="8534400" cy="1752600"/>
          </a:xfrm>
        </p:spPr>
        <p:txBody>
          <a:bodyPr>
            <a:normAutofit/>
          </a:bodyPr>
          <a:lstStyle>
            <a:lvl1pPr marL="0" indent="0" algn="ctr">
              <a:buNone/>
              <a:defRPr sz="2667">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ko-KR" altLang="en-US"/>
              <a:t>클릭하여 마스터 부제목 스타일 편집</a:t>
            </a:r>
            <a:endParaRPr lang="ko-KR" altLang="en-US" dirty="0"/>
          </a:p>
        </p:txBody>
      </p:sp>
    </p:spTree>
    <p:extLst>
      <p:ext uri="{BB962C8B-B14F-4D97-AF65-F5344CB8AC3E}">
        <p14:creationId xmlns:p14="http://schemas.microsoft.com/office/powerpoint/2010/main" val="3021530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6000" b="1" spc="-37" baseline="0">
                <a:solidFill>
                  <a:schemeClr val="tx1">
                    <a:lumMod val="85000"/>
                    <a:lumOff val="15000"/>
                  </a:schemeClr>
                </a:solidFill>
              </a:defRPr>
            </a:lvl1pPr>
          </a:lstStyle>
          <a:p>
            <a:r>
              <a:rPr lang="ko-KR" altLang="en-US"/>
              <a:t>마스터 제목 스타일 편집</a:t>
            </a:r>
            <a:endParaRPr lang="en-US" dirty="0"/>
          </a:p>
        </p:txBody>
      </p:sp>
      <p:sp>
        <p:nvSpPr>
          <p:cNvPr id="3" name="Subtitle 2"/>
          <p:cNvSpPr>
            <a:spLocks noGrp="1"/>
          </p:cNvSpPr>
          <p:nvPr>
            <p:ph type="subTitle" idx="1"/>
          </p:nvPr>
        </p:nvSpPr>
        <p:spPr>
          <a:xfrm>
            <a:off x="1097280" y="4446343"/>
            <a:ext cx="10058400" cy="1143000"/>
          </a:xfrm>
        </p:spPr>
        <p:txBody>
          <a:bodyPr lIns="91440" rIns="91440">
            <a:normAutofit/>
          </a:bodyPr>
          <a:lstStyle>
            <a:lvl1pPr marL="0" indent="0" algn="l">
              <a:buNone/>
              <a:defRPr sz="1800" cap="all" spc="151" baseline="0">
                <a:solidFill>
                  <a:schemeClr val="tx2"/>
                </a:solidFill>
                <a:latin typeface="+mj-lt"/>
              </a:defRPr>
            </a:lvl1pPr>
            <a:lvl2pPr marL="342883" indent="0" algn="ctr">
              <a:buNone/>
              <a:defRPr sz="1800"/>
            </a:lvl2pPr>
            <a:lvl3pPr marL="685766" indent="0" algn="ctr">
              <a:buNone/>
              <a:defRPr sz="1800"/>
            </a:lvl3pPr>
            <a:lvl4pPr marL="1028649" indent="0" algn="ctr">
              <a:buNone/>
              <a:defRPr sz="1500"/>
            </a:lvl4pPr>
            <a:lvl5pPr marL="1371532" indent="0" algn="ctr">
              <a:buNone/>
              <a:defRPr sz="1500"/>
            </a:lvl5pPr>
            <a:lvl6pPr marL="1714414" indent="0" algn="ctr">
              <a:buNone/>
              <a:defRPr sz="1500"/>
            </a:lvl6pPr>
            <a:lvl7pPr marL="2057297" indent="0" algn="ctr">
              <a:buNone/>
              <a:defRPr sz="1500"/>
            </a:lvl7pPr>
            <a:lvl8pPr marL="2400180" indent="0" algn="ctr">
              <a:buNone/>
              <a:defRPr sz="1500"/>
            </a:lvl8pPr>
            <a:lvl9pPr marL="2743063" indent="0" algn="ctr">
              <a:buNone/>
              <a:defRPr sz="1500"/>
            </a:lvl9pPr>
          </a:lstStyle>
          <a:p>
            <a:r>
              <a:rPr lang="ko-KR" altLang="en-US"/>
              <a:t>마스터 부제목 스타일 편집</a:t>
            </a:r>
            <a:endParaRPr lang="en-US" dirty="0"/>
          </a:p>
        </p:txBody>
      </p:sp>
      <p:sp>
        <p:nvSpPr>
          <p:cNvPr id="4" name="Date Placeholder 3"/>
          <p:cNvSpPr>
            <a:spLocks noGrp="1"/>
          </p:cNvSpPr>
          <p:nvPr>
            <p:ph type="dt" sz="half" idx="10"/>
          </p:nvPr>
        </p:nvSpPr>
        <p:spPr>
          <a:xfrm>
            <a:off x="1097282" y="5993099"/>
            <a:ext cx="2472271" cy="365125"/>
          </a:xfrm>
        </p:spPr>
        <p:txBody>
          <a:bodyPr/>
          <a:lstStyle>
            <a:lvl1pPr algn="l">
              <a:defRPr sz="1051">
                <a:solidFill>
                  <a:srgbClr val="00438F"/>
                </a:solidFill>
              </a:defRPr>
            </a:lvl1pPr>
          </a:lstStyle>
          <a:p>
            <a:fld id="{B61BEF0D-F0BB-DE4B-95CE-6DB70DBA9567}" type="datetimeFigureOut">
              <a:rPr lang="en-US" smtClean="0"/>
              <a:pPr/>
              <a:t>10/29/19</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userDrawn="1"/>
        </p:nvGrpSpPr>
        <p:grpSpPr>
          <a:xfrm>
            <a:off x="6364699" y="740664"/>
            <a:ext cx="4790983" cy="450277"/>
            <a:chOff x="6835500" y="704056"/>
            <a:chExt cx="4320180" cy="541372"/>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5500" y="704056"/>
              <a:ext cx="2659321" cy="541372"/>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74820" y="799762"/>
              <a:ext cx="1580860" cy="349961"/>
            </a:xfrm>
            <a:prstGeom prst="rect">
              <a:avLst/>
            </a:prstGeom>
          </p:spPr>
        </p:pic>
      </p:grpSp>
    </p:spTree>
    <p:extLst>
      <p:ext uri="{BB962C8B-B14F-4D97-AF65-F5344CB8AC3E}">
        <p14:creationId xmlns:p14="http://schemas.microsoft.com/office/powerpoint/2010/main" val="2129533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ko-KR" altLang="en-US"/>
              <a:t>마스터 제목 스타일 편집</a:t>
            </a:r>
            <a:endParaRPr lang="en-US" dirty="0"/>
          </a:p>
        </p:txBody>
      </p:sp>
      <p:sp>
        <p:nvSpPr>
          <p:cNvPr id="3" name="Content Placeholder 2"/>
          <p:cNvSpPr>
            <a:spLocks noGrp="1"/>
          </p:cNvSpPr>
          <p:nvPr>
            <p:ph idx="1"/>
          </p:nvPr>
        </p:nvSpPr>
        <p:spPr/>
        <p:txBody>
          <a:bodyPr/>
          <a:lstStyle>
            <a:lvl1pPr marL="312731" indent="-312731">
              <a:buFont typeface="LucidaGrande" charset="0"/>
              <a:buChar char="●"/>
              <a:tabLst/>
              <a:defRPr/>
            </a:lvl1pPr>
            <a:lvl2pPr marL="446077" indent="-296855">
              <a:tabLst/>
              <a:defRPr/>
            </a:lvl2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a:xfrm>
            <a:off x="9669911" y="49858"/>
            <a:ext cx="2472271" cy="365125"/>
          </a:xfrm>
        </p:spPr>
        <p:txBody>
          <a:bodyPr/>
          <a:lstStyle/>
          <a:p>
            <a:fld id="{B61BEF0D-F0BB-DE4B-95CE-6DB70DBA9567}" type="datetimeFigureOut">
              <a:rPr lang="en-US" smtClean="0"/>
              <a:pPr/>
              <a:t>10/29/19</a:t>
            </a:fld>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8544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8" name="Title 7"/>
          <p:cNvSpPr>
            <a:spLocks noGrp="1"/>
          </p:cNvSpPr>
          <p:nvPr>
            <p:ph type="title"/>
          </p:nvPr>
        </p:nvSpPr>
        <p:spPr>
          <a:xfrm>
            <a:off x="648589" y="286607"/>
            <a:ext cx="10898372" cy="1450757"/>
          </a:xfrm>
        </p:spPr>
        <p:txBody>
          <a:bodyPr/>
          <a:lstStyle>
            <a:lvl1pPr>
              <a:defRPr b="1"/>
            </a:lvl1pPr>
          </a:lstStyle>
          <a:p>
            <a:r>
              <a:rPr lang="ko-KR" altLang="en-US"/>
              <a:t>마스터 제목 스타일 편집</a:t>
            </a:r>
            <a:endParaRPr lang="en-US" dirty="0"/>
          </a:p>
        </p:txBody>
      </p:sp>
      <p:sp>
        <p:nvSpPr>
          <p:cNvPr id="3" name="Content Placeholder 2"/>
          <p:cNvSpPr>
            <a:spLocks noGrp="1"/>
          </p:cNvSpPr>
          <p:nvPr>
            <p:ph sz="half" idx="1"/>
          </p:nvPr>
        </p:nvSpPr>
        <p:spPr>
          <a:xfrm>
            <a:off x="648589" y="1845734"/>
            <a:ext cx="5386455" cy="4299883"/>
          </a:xfrm>
        </p:spPr>
        <p:txBody>
          <a:bodyPr/>
          <a:lstStyle>
            <a:lvl2pPr>
              <a:buClr>
                <a:srgbClr val="00438F"/>
              </a:buClr>
              <a:defRPr/>
            </a:lvl2pPr>
            <a:lvl3pPr>
              <a:buClr>
                <a:srgbClr val="00438F"/>
              </a:buClr>
              <a:defRPr/>
            </a:lvl3pPr>
            <a:lvl4pPr>
              <a:buClr>
                <a:srgbClr val="00438F"/>
              </a:buClr>
              <a:defRPr/>
            </a:lvl4pPr>
            <a:lvl5pPr>
              <a:buClr>
                <a:srgbClr val="00438F"/>
              </a:buClr>
              <a:defRPr/>
            </a:lvl5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217923" y="1845735"/>
            <a:ext cx="5329039" cy="4299884"/>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10/29/19</a:t>
            </a:fld>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0700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10" name="Title 9"/>
          <p:cNvSpPr>
            <a:spLocks noGrp="1"/>
          </p:cNvSpPr>
          <p:nvPr>
            <p:ph type="title"/>
          </p:nvPr>
        </p:nvSpPr>
        <p:spPr>
          <a:xfrm>
            <a:off x="627325" y="286607"/>
            <a:ext cx="10930271" cy="1450757"/>
          </a:xfrm>
        </p:spPr>
        <p:txBody>
          <a:bodyPr/>
          <a:lstStyle>
            <a:lvl1pPr>
              <a:defRPr b="1"/>
            </a:lvl1pPr>
          </a:lstStyle>
          <a:p>
            <a:r>
              <a:rPr lang="ko-KR" altLang="en-US"/>
              <a:t>마스터 제목 스타일 편집</a:t>
            </a:r>
            <a:endParaRPr lang="en-US" dirty="0"/>
          </a:p>
        </p:txBody>
      </p:sp>
      <p:sp>
        <p:nvSpPr>
          <p:cNvPr id="3" name="Text Placeholder 2"/>
          <p:cNvSpPr>
            <a:spLocks noGrp="1"/>
          </p:cNvSpPr>
          <p:nvPr>
            <p:ph type="body" idx="1"/>
          </p:nvPr>
        </p:nvSpPr>
        <p:spPr>
          <a:xfrm>
            <a:off x="627325" y="1846052"/>
            <a:ext cx="5407719" cy="736283"/>
          </a:xfrm>
        </p:spPr>
        <p:txBody>
          <a:bodyPr lIns="91440" rIns="91440" anchor="ctr">
            <a:normAutofit/>
          </a:bodyPr>
          <a:lstStyle>
            <a:lvl1pPr marL="0" indent="0">
              <a:buNone/>
              <a:defRPr sz="1500" b="0" cap="all" baseline="0">
                <a:solidFill>
                  <a:schemeClr val="tx2"/>
                </a:solidFill>
              </a:defRPr>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627325" y="2582338"/>
            <a:ext cx="5407719" cy="3637713"/>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217923" y="1846052"/>
            <a:ext cx="5339671" cy="736283"/>
          </a:xfrm>
        </p:spPr>
        <p:txBody>
          <a:bodyPr lIns="91440" rIns="91440" anchor="ctr">
            <a:normAutofit/>
          </a:bodyPr>
          <a:lstStyle>
            <a:lvl1pPr marL="0" indent="0">
              <a:buNone/>
              <a:defRPr sz="1500" b="0" cap="all" baseline="0">
                <a:solidFill>
                  <a:schemeClr val="tx2"/>
                </a:solidFill>
              </a:defRPr>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217923" y="2582337"/>
            <a:ext cx="5339671" cy="3637713"/>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10/29/19</a:t>
            </a:fld>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7769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10/29/19</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8225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백지">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61BEF0D-F0BB-DE4B-95CE-6DB70DBA9567}" type="datetimeFigureOut">
              <a:rPr lang="en-US" smtClean="0"/>
              <a:pPr/>
              <a:t>10/29/19</a:t>
            </a:fld>
            <a:endParaRPr lang="en-US" dirty="0"/>
          </a:p>
        </p:txBody>
      </p:sp>
      <p:sp>
        <p:nvSpPr>
          <p:cNvPr id="29" name="Rectangle 28"/>
          <p:cNvSpPr/>
          <p:nvPr userDrawn="1"/>
        </p:nvSpPr>
        <p:spPr>
          <a:xfrm flipV="1">
            <a:off x="1" y="6463501"/>
            <a:ext cx="12192000" cy="45719"/>
          </a:xfrm>
          <a:prstGeom prst="rect">
            <a:avLst/>
          </a:prstGeom>
          <a:solidFill>
            <a:srgbClr val="00438F"/>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0" name="Group 29"/>
          <p:cNvGrpSpPr/>
          <p:nvPr userDrawn="1"/>
        </p:nvGrpSpPr>
        <p:grpSpPr>
          <a:xfrm>
            <a:off x="8162747" y="6503301"/>
            <a:ext cx="3957620" cy="371955"/>
            <a:chOff x="6835500" y="704056"/>
            <a:chExt cx="4320180" cy="541372"/>
          </a:xfrm>
        </p:grpSpPr>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5500" y="704056"/>
              <a:ext cx="2659321" cy="541372"/>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74820" y="799762"/>
              <a:ext cx="1580860" cy="349961"/>
            </a:xfrm>
            <a:prstGeom prst="rect">
              <a:avLst/>
            </a:prstGeom>
          </p:spPr>
        </p:pic>
      </p:grpSp>
    </p:spTree>
    <p:extLst>
      <p:ext uri="{BB962C8B-B14F-4D97-AF65-F5344CB8AC3E}">
        <p14:creationId xmlns:p14="http://schemas.microsoft.com/office/powerpoint/2010/main" val="3027158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61BEF0D-F0BB-DE4B-95CE-6DB70DBA9567}" type="datetimeFigureOut">
              <a:rPr lang="en-US" smtClean="0"/>
              <a:pPr/>
              <a:t>10/29/19</a:t>
            </a:fld>
            <a:endParaRPr lang="en-US" dirty="0"/>
          </a:p>
        </p:txBody>
      </p:sp>
      <p:sp>
        <p:nvSpPr>
          <p:cNvPr id="13" name="Title 1"/>
          <p:cNvSpPr>
            <a:spLocks noGrp="1"/>
          </p:cNvSpPr>
          <p:nvPr>
            <p:ph type="ctrTitle"/>
          </p:nvPr>
        </p:nvSpPr>
        <p:spPr>
          <a:xfrm>
            <a:off x="1246136" y="1614544"/>
            <a:ext cx="10058400" cy="2432517"/>
          </a:xfrm>
        </p:spPr>
        <p:txBody>
          <a:bodyPr anchor="ctr">
            <a:normAutofit/>
          </a:bodyPr>
          <a:lstStyle>
            <a:lvl1pPr algn="ctr">
              <a:lnSpc>
                <a:spcPct val="85000"/>
              </a:lnSpc>
              <a:defRPr sz="6000" b="1" spc="-37" baseline="0">
                <a:solidFill>
                  <a:srgbClr val="C00000"/>
                </a:solidFill>
              </a:defRPr>
            </a:lvl1pPr>
          </a:lstStyle>
          <a:p>
            <a:r>
              <a:rPr lang="ko-KR" altLang="en-US"/>
              <a:t>마스터 제목 스타일 편집</a:t>
            </a:r>
            <a:endParaRPr lang="en-US" dirty="0"/>
          </a:p>
        </p:txBody>
      </p:sp>
      <p:sp>
        <p:nvSpPr>
          <p:cNvPr id="17" name="TextBox 16"/>
          <p:cNvSpPr txBox="1"/>
          <p:nvPr userDrawn="1"/>
        </p:nvSpPr>
        <p:spPr>
          <a:xfrm>
            <a:off x="5061101" y="4865021"/>
            <a:ext cx="4660891" cy="369332"/>
          </a:xfrm>
          <a:prstGeom prst="rect">
            <a:avLst/>
          </a:prstGeom>
          <a:noFill/>
        </p:spPr>
        <p:txBody>
          <a:bodyPr wrap="none" rtlCol="0">
            <a:spAutoFit/>
          </a:bodyPr>
          <a:lstStyle/>
          <a:p>
            <a:r>
              <a:rPr lang="en-US" sz="1800" dirty="0"/>
              <a:t>For more information, please visit our websites:</a:t>
            </a:r>
          </a:p>
        </p:txBody>
      </p:sp>
      <p:sp>
        <p:nvSpPr>
          <p:cNvPr id="18" name="TextBox 17"/>
          <p:cNvSpPr txBox="1"/>
          <p:nvPr userDrawn="1"/>
        </p:nvSpPr>
        <p:spPr>
          <a:xfrm>
            <a:off x="9243593" y="5263149"/>
            <a:ext cx="1774845" cy="369332"/>
          </a:xfrm>
          <a:prstGeom prst="rect">
            <a:avLst/>
          </a:prstGeom>
          <a:noFill/>
        </p:spPr>
        <p:txBody>
          <a:bodyPr wrap="none" rtlCol="0">
            <a:spAutoFit/>
          </a:bodyPr>
          <a:lstStyle/>
          <a:p>
            <a:r>
              <a:rPr lang="en-US" sz="1800" b="1" dirty="0" err="1">
                <a:solidFill>
                  <a:srgbClr val="00438F"/>
                </a:solidFill>
                <a:latin typeface="Arial" charset="0"/>
                <a:ea typeface="Arial" charset="0"/>
                <a:cs typeface="Arial" charset="0"/>
              </a:rPr>
              <a:t>nss.kaist.ac.kr</a:t>
            </a:r>
            <a:endParaRPr lang="en-US" sz="1800" b="1" dirty="0">
              <a:solidFill>
                <a:srgbClr val="00438F"/>
              </a:solidFill>
              <a:latin typeface="Arial" charset="0"/>
              <a:ea typeface="Arial" charset="0"/>
              <a:cs typeface="Arial" charset="0"/>
            </a:endParaRPr>
          </a:p>
        </p:txBody>
      </p:sp>
      <p:sp>
        <p:nvSpPr>
          <p:cNvPr id="19" name="TextBox 18"/>
          <p:cNvSpPr txBox="1"/>
          <p:nvPr userDrawn="1"/>
        </p:nvSpPr>
        <p:spPr>
          <a:xfrm>
            <a:off x="6381664" y="5248801"/>
            <a:ext cx="1975734" cy="369332"/>
          </a:xfrm>
          <a:prstGeom prst="rect">
            <a:avLst/>
          </a:prstGeom>
          <a:noFill/>
        </p:spPr>
        <p:txBody>
          <a:bodyPr wrap="none" rtlCol="0">
            <a:spAutoFit/>
          </a:bodyPr>
          <a:lstStyle/>
          <a:p>
            <a:r>
              <a:rPr lang="en-US" sz="1800" b="1" dirty="0" err="1">
                <a:solidFill>
                  <a:srgbClr val="00438F"/>
                </a:solidFill>
                <a:latin typeface="Arial" charset="0"/>
                <a:ea typeface="Arial" charset="0"/>
                <a:cs typeface="Arial" charset="0"/>
              </a:rPr>
              <a:t>SDNsecurity.org</a:t>
            </a:r>
            <a:endParaRPr lang="en-US" sz="1800" b="1" dirty="0">
              <a:solidFill>
                <a:srgbClr val="00438F"/>
              </a:solidFill>
              <a:latin typeface="Arial" charset="0"/>
              <a:ea typeface="Arial" charset="0"/>
              <a:cs typeface="Arial" charset="0"/>
            </a:endParaRPr>
          </a:p>
        </p:txBody>
      </p:sp>
      <p:sp>
        <p:nvSpPr>
          <p:cNvPr id="29" name="Rectangle 28"/>
          <p:cNvSpPr/>
          <p:nvPr userDrawn="1"/>
        </p:nvSpPr>
        <p:spPr>
          <a:xfrm flipV="1">
            <a:off x="1" y="6463501"/>
            <a:ext cx="12192000" cy="45719"/>
          </a:xfrm>
          <a:prstGeom prst="rect">
            <a:avLst/>
          </a:prstGeom>
          <a:solidFill>
            <a:srgbClr val="00438F"/>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0" name="Group 29"/>
          <p:cNvGrpSpPr/>
          <p:nvPr userDrawn="1"/>
        </p:nvGrpSpPr>
        <p:grpSpPr>
          <a:xfrm>
            <a:off x="8162747" y="6503301"/>
            <a:ext cx="3957620" cy="371955"/>
            <a:chOff x="6835500" y="704056"/>
            <a:chExt cx="4320180" cy="541372"/>
          </a:xfrm>
        </p:grpSpPr>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5500" y="704056"/>
              <a:ext cx="2659321" cy="541372"/>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74820" y="799762"/>
              <a:ext cx="1580860" cy="349961"/>
            </a:xfrm>
            <a:prstGeom prst="rect">
              <a:avLst/>
            </a:prstGeom>
          </p:spPr>
        </p:pic>
      </p:grpSp>
    </p:spTree>
    <p:extLst>
      <p:ext uri="{BB962C8B-B14F-4D97-AF65-F5344CB8AC3E}">
        <p14:creationId xmlns:p14="http://schemas.microsoft.com/office/powerpoint/2010/main" val="126206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캡션 있는 콘텐츠">
    <p:spTree>
      <p:nvGrpSpPr>
        <p:cNvPr id="1" name=""/>
        <p:cNvGrpSpPr/>
        <p:nvPr/>
      </p:nvGrpSpPr>
      <p:grpSpPr>
        <a:xfrm>
          <a:off x="0" y="0"/>
          <a:ext cx="0" cy="0"/>
          <a:chOff x="0" y="0"/>
          <a:chExt cx="0" cy="0"/>
        </a:xfrm>
      </p:grpSpPr>
      <p:sp>
        <p:nvSpPr>
          <p:cNvPr id="8" name="Rectangle 7"/>
          <p:cNvSpPr/>
          <p:nvPr/>
        </p:nvSpPr>
        <p:spPr>
          <a:xfrm>
            <a:off x="21" y="0"/>
            <a:ext cx="4050791"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00438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2700" b="0">
                <a:solidFill>
                  <a:srgbClr val="FFFFFF"/>
                </a:solidFill>
              </a:defRPr>
            </a:lvl1pPr>
          </a:lstStyle>
          <a:p>
            <a:r>
              <a:rPr lang="ko-KR" altLang="en-US"/>
              <a:t>마스터 제목 스타일 편집</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457200" y="2926081"/>
            <a:ext cx="3200400" cy="3379124"/>
          </a:xfrm>
        </p:spPr>
        <p:txBody>
          <a:bodyPr lIns="91440" rIns="91440">
            <a:normAutofit/>
          </a:bodyPr>
          <a:lstStyle>
            <a:lvl1pPr marL="0" indent="0">
              <a:buNone/>
              <a:defRPr sz="1125">
                <a:solidFill>
                  <a:srgbClr val="FFFFFF"/>
                </a:solidFill>
              </a:defRPr>
            </a:lvl1pPr>
            <a:lvl2pPr marL="342883" indent="0">
              <a:buNone/>
              <a:defRPr sz="900"/>
            </a:lvl2pPr>
            <a:lvl3pPr marL="685766" indent="0">
              <a:buNone/>
              <a:defRPr sz="751"/>
            </a:lvl3pPr>
            <a:lvl4pPr marL="1028649" indent="0">
              <a:buNone/>
              <a:defRPr sz="675"/>
            </a:lvl4pPr>
            <a:lvl5pPr marL="1371532" indent="0">
              <a:buNone/>
              <a:defRPr sz="675"/>
            </a:lvl5pPr>
            <a:lvl6pPr marL="1714414" indent="0">
              <a:buNone/>
              <a:defRPr sz="675"/>
            </a:lvl6pPr>
            <a:lvl7pPr marL="2057297" indent="0">
              <a:buNone/>
              <a:defRPr sz="675"/>
            </a:lvl7pPr>
            <a:lvl8pPr marL="2400180" indent="0">
              <a:buNone/>
              <a:defRPr sz="675"/>
            </a:lvl8pPr>
            <a:lvl9pPr marL="2743063" indent="0">
              <a:buNone/>
              <a:defRPr sz="675"/>
            </a:lvl9pPr>
          </a:lstStyle>
          <a:p>
            <a:pPr lvl="0"/>
            <a:r>
              <a:rPr lang="ko-KR" altLang="en-US"/>
              <a:t>마스터 텍스트 스타일을 편집하려면 클릭</a:t>
            </a:r>
          </a:p>
        </p:txBody>
      </p:sp>
      <p:sp>
        <p:nvSpPr>
          <p:cNvPr id="5" name="Date Placeholder 4"/>
          <p:cNvSpPr>
            <a:spLocks noGrp="1"/>
          </p:cNvSpPr>
          <p:nvPr>
            <p:ph type="dt" sz="half" idx="10"/>
          </p:nvPr>
        </p:nvSpPr>
        <p:spPr>
          <a:xfrm>
            <a:off x="465515" y="6459788"/>
            <a:ext cx="2618511" cy="365125"/>
          </a:xfrm>
        </p:spPr>
        <p:txBody>
          <a:bodyPr/>
          <a:lstStyle>
            <a:lvl1pPr algn="l">
              <a:defRPr/>
            </a:lvl1pPr>
          </a:lstStyle>
          <a:p>
            <a:fld id="{B61BEF0D-F0BB-DE4B-95CE-6DB70DBA9567}" type="datetimeFigureOut">
              <a:rPr lang="en-US" smtClean="0"/>
              <a:pPr/>
              <a:t>10/29/19</a:t>
            </a:fld>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0947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spTree>
      <p:nvGrpSpPr>
        <p:cNvPr id="1" name=""/>
        <p:cNvGrpSpPr/>
        <p:nvPr/>
      </p:nvGrpSpPr>
      <p:grpSpPr>
        <a:xfrm>
          <a:off x="0" y="0"/>
          <a:ext cx="0" cy="0"/>
          <a:chOff x="0" y="0"/>
          <a:chExt cx="0" cy="0"/>
        </a:xfrm>
      </p:grpSpPr>
      <p:sp>
        <p:nvSpPr>
          <p:cNvPr id="8" name="Rectangle 7"/>
          <p:cNvSpPr/>
          <p:nvPr/>
        </p:nvSpPr>
        <p:spPr>
          <a:xfrm>
            <a:off x="4" y="4953000"/>
            <a:ext cx="12188825" cy="1905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0" y="4915076"/>
            <a:ext cx="12188825" cy="64008"/>
          </a:xfrm>
          <a:prstGeom prst="rect">
            <a:avLst/>
          </a:prstGeom>
          <a:solidFill>
            <a:srgbClr val="00438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2700" b="1">
                <a:solidFill>
                  <a:srgbClr val="FFFFFF"/>
                </a:solidFill>
              </a:defRPr>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20" y="1"/>
            <a:ext cx="12191985" cy="4915076"/>
          </a:xfrm>
          <a:solidFill>
            <a:schemeClr val="bg2">
              <a:lumMod val="90000"/>
            </a:schemeClr>
          </a:solidFill>
        </p:spPr>
        <p:txBody>
          <a:bodyPr lIns="457200" tIns="457200" anchor="t"/>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r>
              <a:rPr lang="ko-KR" altLang="en-US"/>
              <a:t>그림을 개체 틀로 끌거나 아이콘을 클릭하여 추가</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451"/>
              </a:spcAft>
              <a:buNone/>
              <a:defRPr sz="1125">
                <a:solidFill>
                  <a:srgbClr val="FFFFFF"/>
                </a:solidFill>
              </a:defRPr>
            </a:lvl1pPr>
            <a:lvl2pPr marL="342883" indent="0">
              <a:buNone/>
              <a:defRPr sz="900"/>
            </a:lvl2pPr>
            <a:lvl3pPr marL="685766" indent="0">
              <a:buNone/>
              <a:defRPr sz="751"/>
            </a:lvl3pPr>
            <a:lvl4pPr marL="1028649" indent="0">
              <a:buNone/>
              <a:defRPr sz="675"/>
            </a:lvl4pPr>
            <a:lvl5pPr marL="1371532" indent="0">
              <a:buNone/>
              <a:defRPr sz="675"/>
            </a:lvl5pPr>
            <a:lvl6pPr marL="1714414" indent="0">
              <a:buNone/>
              <a:defRPr sz="675"/>
            </a:lvl6pPr>
            <a:lvl7pPr marL="2057297" indent="0">
              <a:buNone/>
              <a:defRPr sz="675"/>
            </a:lvl7pPr>
            <a:lvl8pPr marL="2400180" indent="0">
              <a:buNone/>
              <a:defRPr sz="675"/>
            </a:lvl8pPr>
            <a:lvl9pPr marL="2743063" indent="0">
              <a:buNone/>
              <a:defRPr sz="675"/>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B61BEF0D-F0BB-DE4B-95CE-6DB70DBA9567}" type="datetimeFigureOut">
              <a:rPr lang="en-US" smtClean="0"/>
              <a:pPr/>
              <a:t>10/29/19</a:t>
            </a:fld>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329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10/29/19</a:t>
            </a:fld>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6441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endParaRPr lang="ko-KR" altLang="en-US" dirty="0"/>
          </a:p>
        </p:txBody>
      </p:sp>
      <p:sp>
        <p:nvSpPr>
          <p:cNvPr id="3" name="내용 개체 틀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ko-KR" altLang="en-US" dirty="0"/>
          </a:p>
        </p:txBody>
      </p:sp>
      <p:sp>
        <p:nvSpPr>
          <p:cNvPr id="6" name="슬라이드 번호 개체 틀 5"/>
          <p:cNvSpPr>
            <a:spLocks noGrp="1"/>
          </p:cNvSpPr>
          <p:nvPr>
            <p:ph type="sldNum" sz="quarter" idx="12"/>
          </p:nvPr>
        </p:nvSpPr>
        <p:spPr/>
        <p:txBody>
          <a:bodyPr/>
          <a:lstStyle/>
          <a:p>
            <a:fld id="{15BFD39D-60BA-49C9-A7AB-3AC188532C3A}" type="slidenum">
              <a:rPr lang="ko-KR" altLang="en-US" smtClean="0">
                <a:solidFill>
                  <a:prstClr val="white"/>
                </a:solidFill>
              </a:rPr>
              <a:pPr/>
              <a:t>‹#›</a:t>
            </a:fld>
            <a:endParaRPr lang="ko-KR" altLang="en-US" dirty="0">
              <a:solidFill>
                <a:prstClr val="white"/>
              </a:solidFill>
            </a:endParaRPr>
          </a:p>
        </p:txBody>
      </p:sp>
    </p:spTree>
    <p:extLst>
      <p:ext uri="{BB962C8B-B14F-4D97-AF65-F5344CB8AC3E}">
        <p14:creationId xmlns:p14="http://schemas.microsoft.com/office/powerpoint/2010/main" val="2463180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세로 제목 및 텍스트">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rgbClr val="00438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2301"/>
            <a:ext cx="2628900" cy="5759899"/>
          </a:xfrm>
        </p:spPr>
        <p:txBody>
          <a:bodyPr vert="eaVert"/>
          <a:lstStyle>
            <a:lvl1pPr>
              <a:defRPr b="1"/>
            </a:lvl1pPr>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3" y="412301"/>
            <a:ext cx="7734300" cy="5759899"/>
          </a:xfrm>
        </p:spPr>
        <p:txBody>
          <a:bodyPr vert="eaVert" lIns="45720" tIns="0" rIns="45720" bIns="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10/29/19</a:t>
            </a:fld>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5435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3/10/14</a:t>
            </a:r>
          </a:p>
        </p:txBody>
      </p:sp>
      <p:sp>
        <p:nvSpPr>
          <p:cNvPr id="3" name="Footer Placeholder 2"/>
          <p:cNvSpPr>
            <a:spLocks noGrp="1"/>
          </p:cNvSpPr>
          <p:nvPr>
            <p:ph type="ftr" sz="quarter" idx="11"/>
          </p:nvPr>
        </p:nvSpPr>
        <p:spPr>
          <a:xfrm>
            <a:off x="3860800" y="6324601"/>
            <a:ext cx="4165600" cy="396875"/>
          </a:xfrm>
          <a:prstGeom prst="rect">
            <a:avLst/>
          </a:prstGeom>
        </p:spPr>
        <p:txBody>
          <a:bodyPr/>
          <a:lstStyle/>
          <a:p>
            <a:r>
              <a:rPr lang="en-US"/>
              <a:t>Cellular Networks and Mobile Computing (COMS 6998-7)</a:t>
            </a:r>
          </a:p>
        </p:txBody>
      </p:sp>
      <p:sp>
        <p:nvSpPr>
          <p:cNvPr id="4" name="Slide Number Placeholder 3"/>
          <p:cNvSpPr>
            <a:spLocks noGrp="1"/>
          </p:cNvSpPr>
          <p:nvPr>
            <p:ph type="sldNum" sz="quarter" idx="12"/>
          </p:nvPr>
        </p:nvSpPr>
        <p:spPr/>
        <p:txBody>
          <a:bodyPr/>
          <a:lstStyle/>
          <a:p>
            <a:fld id="{20342B77-D34C-443A-9BA4-2E8748A6D936}" type="slidenum">
              <a:rPr lang="en-US" smtClean="0"/>
              <a:pPr/>
              <a:t>‹#›</a:t>
            </a:fld>
            <a:endParaRPr lang="en-US"/>
          </a:p>
        </p:txBody>
      </p:sp>
    </p:spTree>
    <p:extLst>
      <p:ext uri="{BB962C8B-B14F-4D97-AF65-F5344CB8AC3E}">
        <p14:creationId xmlns:p14="http://schemas.microsoft.com/office/powerpoint/2010/main" val="4149689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reserve="1">
  <p:cSld name="Title and Content">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2" name="Shape 32"/>
          <p:cNvSpPr>
            <a:spLocks noGrp="1"/>
          </p:cNvSpPr>
          <p:nvPr>
            <p:ph type="body" idx="1"/>
          </p:nvPr>
        </p:nvSpPr>
        <p:spPr>
          <a:prstGeom prst="rect">
            <a:avLst/>
          </a:prstGeom>
        </p:spPr>
        <p:txBody>
          <a:bodyPr/>
          <a:lstStyle>
            <a:lvl2pPr>
              <a:defRPr sz="1875" b="0"/>
            </a:lvl2pPr>
            <a:lvl3pPr>
              <a:defRPr sz="1613"/>
            </a:lvl3pPr>
            <a:lvl4pPr>
              <a:defRPr sz="1463"/>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 name="Date Placeholder 2"/>
          <p:cNvSpPr>
            <a:spLocks noGrp="1"/>
          </p:cNvSpPr>
          <p:nvPr>
            <p:ph type="dt" sz="half" idx="2"/>
          </p:nvPr>
        </p:nvSpPr>
        <p:spPr>
          <a:xfrm>
            <a:off x="3024793" y="6511637"/>
            <a:ext cx="993024" cy="346363"/>
          </a:xfrm>
          <a:prstGeom prst="rect">
            <a:avLst/>
          </a:prstGeom>
        </p:spPr>
        <p:txBody>
          <a:bodyPr vert="horz" lIns="91440" tIns="45720" rIns="91440" bIns="45720" rtlCol="0" anchor="ctr"/>
          <a:lstStyle>
            <a:lvl1pPr algn="l">
              <a:defRPr sz="751">
                <a:solidFill>
                  <a:schemeClr val="tx1">
                    <a:tint val="75000"/>
                  </a:schemeClr>
                </a:solidFill>
              </a:defRPr>
            </a:lvl1pPr>
          </a:lstStyle>
          <a:p>
            <a:fld id="{298833CB-FE3C-634E-B989-DE0B67C10F1E}" type="datetime12">
              <a:rPr lang="en-US" smtClean="0"/>
              <a:pPr/>
              <a:t>9:23 AM</a:t>
            </a:fld>
            <a:endParaRPr lang="en-US"/>
          </a:p>
        </p:txBody>
      </p:sp>
    </p:spTree>
    <p:extLst>
      <p:ext uri="{BB962C8B-B14F-4D97-AF65-F5344CB8AC3E}">
        <p14:creationId xmlns:p14="http://schemas.microsoft.com/office/powerpoint/2010/main" val="123905232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spTree>
      <p:nvGrpSpPr>
        <p:cNvPr id="1" name=""/>
        <p:cNvGrpSpPr/>
        <p:nvPr/>
      </p:nvGrpSpPr>
      <p:grpSpPr>
        <a:xfrm>
          <a:off x="0" y="0"/>
          <a:ext cx="0" cy="0"/>
          <a:chOff x="0" y="0"/>
          <a:chExt cx="0" cy="0"/>
        </a:xfrm>
      </p:grpSpPr>
      <p:pic>
        <p:nvPicPr>
          <p:cNvPr id="7" name="그림 6"/>
          <p:cNvPicPr>
            <a:picLocks/>
          </p:cNvPicPr>
          <p:nvPr/>
        </p:nvPicPr>
        <p:blipFill rotWithShape="1">
          <a:blip r:embed="rId2">
            <a:extLst>
              <a:ext uri="{28A0092B-C50C-407E-A947-70E740481C1C}">
                <a14:useLocalDpi xmlns:a14="http://schemas.microsoft.com/office/drawing/2010/main" val="0"/>
              </a:ext>
            </a:extLst>
          </a:blip>
          <a:srcRect l="16800"/>
          <a:stretch/>
        </p:blipFill>
        <p:spPr>
          <a:xfrm>
            <a:off x="0" y="3044957"/>
            <a:ext cx="12192000" cy="2857608"/>
          </a:xfrm>
          <a:prstGeom prst="rect">
            <a:avLst/>
          </a:prstGeom>
          <a:noFill/>
          <a:ln>
            <a:noFill/>
          </a:ln>
        </p:spPr>
      </p:pic>
      <p:sp>
        <p:nvSpPr>
          <p:cNvPr id="2" name="제목 1"/>
          <p:cNvSpPr>
            <a:spLocks noGrp="1"/>
          </p:cNvSpPr>
          <p:nvPr>
            <p:ph type="title"/>
          </p:nvPr>
        </p:nvSpPr>
        <p:spPr>
          <a:xfrm>
            <a:off x="963084" y="4101075"/>
            <a:ext cx="10363200" cy="1728192"/>
          </a:xfrm>
        </p:spPr>
        <p:txBody>
          <a:bodyPr anchor="t">
            <a:normAutofit/>
          </a:bodyPr>
          <a:lstStyle>
            <a:lvl1pPr algn="l">
              <a:defRPr sz="4800" b="1" cap="all">
                <a:solidFill>
                  <a:srgbClr val="1E96D2"/>
                </a:solidFill>
              </a:defRPr>
            </a:lvl1pPr>
          </a:lstStyle>
          <a:p>
            <a:r>
              <a:rPr lang="ko-KR" altLang="en-US"/>
              <a:t>마스터 제목 스타일 편집</a:t>
            </a:r>
            <a:endParaRPr lang="ko-KR" altLang="en-US" dirty="0"/>
          </a:p>
        </p:txBody>
      </p:sp>
      <p:sp>
        <p:nvSpPr>
          <p:cNvPr id="3" name="텍스트 개체 틀 2"/>
          <p:cNvSpPr>
            <a:spLocks noGrp="1"/>
          </p:cNvSpPr>
          <p:nvPr>
            <p:ph type="body" idx="1"/>
          </p:nvPr>
        </p:nvSpPr>
        <p:spPr>
          <a:xfrm>
            <a:off x="963084" y="3123175"/>
            <a:ext cx="10363200" cy="977900"/>
          </a:xfrm>
        </p:spPr>
        <p:txBody>
          <a:bodyPr anchor="b">
            <a:normAutofit/>
          </a:bodyPr>
          <a:lstStyle>
            <a:lvl1pPr marL="0" indent="0">
              <a:buNone/>
              <a:defRPr sz="2667">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ko-KR" altLang="en-US"/>
              <a:t>마스터 텍스트 스타일 편집</a:t>
            </a:r>
          </a:p>
        </p:txBody>
      </p:sp>
    </p:spTree>
    <p:extLst>
      <p:ext uri="{BB962C8B-B14F-4D97-AF65-F5344CB8AC3E}">
        <p14:creationId xmlns:p14="http://schemas.microsoft.com/office/powerpoint/2010/main" val="1638849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endParaRPr lang="ko-KR" altLang="en-US" dirty="0"/>
          </a:p>
        </p:txBody>
      </p:sp>
      <p:sp>
        <p:nvSpPr>
          <p:cNvPr id="3" name="내용 개체 틀 2"/>
          <p:cNvSpPr>
            <a:spLocks noGrp="1"/>
          </p:cNvSpPr>
          <p:nvPr>
            <p:ph sz="half" idx="1"/>
          </p:nvPr>
        </p:nvSpPr>
        <p:spPr>
          <a:xfrm>
            <a:off x="609600" y="1124744"/>
            <a:ext cx="5384800" cy="5184576"/>
          </a:xfrm>
        </p:spPr>
        <p:txBody>
          <a:bodyPr>
            <a:normAutofit/>
          </a:bodyPr>
          <a:lstStyle>
            <a:lvl1pPr>
              <a:defRPr sz="2667"/>
            </a:lvl1pPr>
            <a:lvl2pPr>
              <a:defRPr sz="2400"/>
            </a:lvl2pPr>
            <a:lvl3pPr>
              <a:defRPr sz="2133"/>
            </a:lvl3pPr>
            <a:lvl4pPr>
              <a:defRPr sz="1867"/>
            </a:lvl4pPr>
            <a:lvl5pPr>
              <a:defRPr sz="1867"/>
            </a:lvl5pPr>
            <a:lvl6pPr>
              <a:defRPr sz="2400"/>
            </a:lvl6pPr>
            <a:lvl7pPr>
              <a:defRPr sz="2400"/>
            </a:lvl7pPr>
            <a:lvl8pPr>
              <a:defRPr sz="2400"/>
            </a:lvl8pPr>
            <a:lvl9pPr>
              <a:defRPr sz="24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ko-KR" altLang="en-US" dirty="0"/>
          </a:p>
        </p:txBody>
      </p:sp>
      <p:sp>
        <p:nvSpPr>
          <p:cNvPr id="4" name="내용 개체 틀 3"/>
          <p:cNvSpPr>
            <a:spLocks noGrp="1"/>
          </p:cNvSpPr>
          <p:nvPr>
            <p:ph sz="half" idx="2"/>
          </p:nvPr>
        </p:nvSpPr>
        <p:spPr>
          <a:xfrm>
            <a:off x="6197600" y="1124744"/>
            <a:ext cx="5384800" cy="5184576"/>
          </a:xfrm>
        </p:spPr>
        <p:txBody>
          <a:bodyPr>
            <a:normAutofit/>
          </a:bodyPr>
          <a:lstStyle>
            <a:lvl1pPr>
              <a:defRPr sz="2667"/>
            </a:lvl1pPr>
            <a:lvl2pPr>
              <a:defRPr sz="2400"/>
            </a:lvl2pPr>
            <a:lvl3pPr>
              <a:defRPr sz="2133"/>
            </a:lvl3pPr>
            <a:lvl4pPr>
              <a:defRPr sz="1867"/>
            </a:lvl4pPr>
            <a:lvl5pPr>
              <a:defRPr sz="1867"/>
            </a:lvl5pPr>
            <a:lvl6pPr>
              <a:defRPr sz="2400"/>
            </a:lvl6pPr>
            <a:lvl7pPr>
              <a:defRPr sz="2400"/>
            </a:lvl7pPr>
            <a:lvl8pPr>
              <a:defRPr sz="2400"/>
            </a:lvl8pPr>
            <a:lvl9pPr>
              <a:defRPr sz="24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슬라이드 번호 개체 틀 6"/>
          <p:cNvSpPr>
            <a:spLocks noGrp="1"/>
          </p:cNvSpPr>
          <p:nvPr>
            <p:ph type="sldNum" sz="quarter" idx="12"/>
          </p:nvPr>
        </p:nvSpPr>
        <p:spPr/>
        <p:txBody>
          <a:bodyPr/>
          <a:lstStyle/>
          <a:p>
            <a:fld id="{15BFD39D-60BA-49C9-A7AB-3AC188532C3A}" type="slidenum">
              <a:rPr lang="ko-KR" altLang="en-US" smtClean="0">
                <a:solidFill>
                  <a:prstClr val="white"/>
                </a:solidFill>
              </a:rPr>
              <a:pPr/>
              <a:t>‹#›</a:t>
            </a:fld>
            <a:endParaRPr lang="ko-KR" altLang="en-US" dirty="0">
              <a:solidFill>
                <a:prstClr val="white"/>
              </a:solidFill>
            </a:endParaRPr>
          </a:p>
        </p:txBody>
      </p:sp>
    </p:spTree>
    <p:extLst>
      <p:ext uri="{BB962C8B-B14F-4D97-AF65-F5344CB8AC3E}">
        <p14:creationId xmlns:p14="http://schemas.microsoft.com/office/powerpoint/2010/main" val="685753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5" name="슬라이드 번호 개체 틀 4"/>
          <p:cNvSpPr>
            <a:spLocks noGrp="1"/>
          </p:cNvSpPr>
          <p:nvPr>
            <p:ph type="sldNum" sz="quarter" idx="12"/>
          </p:nvPr>
        </p:nvSpPr>
        <p:spPr/>
        <p:txBody>
          <a:bodyPr/>
          <a:lstStyle/>
          <a:p>
            <a:fld id="{15BFD39D-60BA-49C9-A7AB-3AC188532C3A}" type="slidenum">
              <a:rPr lang="ko-KR" altLang="en-US" smtClean="0">
                <a:solidFill>
                  <a:prstClr val="white"/>
                </a:solidFill>
              </a:rPr>
              <a:pPr/>
              <a:t>‹#›</a:t>
            </a:fld>
            <a:endParaRPr lang="ko-KR" altLang="en-US" dirty="0">
              <a:solidFill>
                <a:prstClr val="white"/>
              </a:solidFill>
            </a:endParaRPr>
          </a:p>
        </p:txBody>
      </p:sp>
    </p:spTree>
    <p:extLst>
      <p:ext uri="{BB962C8B-B14F-4D97-AF65-F5344CB8AC3E}">
        <p14:creationId xmlns:p14="http://schemas.microsoft.com/office/powerpoint/2010/main" val="4074453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pic>
        <p:nvPicPr>
          <p:cNvPr id="6" name="그림 5"/>
          <p:cNvPicPr preferRelativeResize="0">
            <a:picLocks/>
          </p:cNvPicPr>
          <p:nvPr/>
        </p:nvPicPr>
        <p:blipFill rotWithShape="1">
          <a:blip r:embed="rId2" cstate="email">
            <a:extLst>
              <a:ext uri="{28A0092B-C50C-407E-A947-70E740481C1C}">
                <a14:useLocalDpi xmlns:a14="http://schemas.microsoft.com/office/drawing/2010/main"/>
              </a:ext>
            </a:extLst>
          </a:blip>
          <a:srcRect t="69178"/>
          <a:stretch/>
        </p:blipFill>
        <p:spPr>
          <a:xfrm>
            <a:off x="0" y="6380480"/>
            <a:ext cx="12192000" cy="477520"/>
          </a:xfrm>
          <a:prstGeom prst="rect">
            <a:avLst/>
          </a:prstGeom>
          <a:noFill/>
          <a:ln>
            <a:noFill/>
          </a:ln>
        </p:spPr>
      </p:pic>
      <p:pic>
        <p:nvPicPr>
          <p:cNvPr id="7"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52344" y="6437569"/>
            <a:ext cx="992329" cy="372124"/>
          </a:xfrm>
          <a:prstGeom prst="rect">
            <a:avLst/>
          </a:prstGeom>
        </p:spPr>
      </p:pic>
      <p:sp>
        <p:nvSpPr>
          <p:cNvPr id="4" name="슬라이드 번호 개체 틀 3"/>
          <p:cNvSpPr>
            <a:spLocks noGrp="1"/>
          </p:cNvSpPr>
          <p:nvPr>
            <p:ph type="sldNum" sz="quarter" idx="12"/>
          </p:nvPr>
        </p:nvSpPr>
        <p:spPr/>
        <p:txBody>
          <a:bodyPr/>
          <a:lstStyle/>
          <a:p>
            <a:fld id="{15BFD39D-60BA-49C9-A7AB-3AC188532C3A}" type="slidenum">
              <a:rPr lang="ko-KR" altLang="en-US" smtClean="0">
                <a:solidFill>
                  <a:prstClr val="white"/>
                </a:solidFill>
              </a:rPr>
              <a:pPr/>
              <a:t>‹#›</a:t>
            </a:fld>
            <a:endParaRPr lang="ko-KR" altLang="en-US" dirty="0">
              <a:solidFill>
                <a:prstClr val="white"/>
              </a:solidFill>
            </a:endParaRPr>
          </a:p>
        </p:txBody>
      </p:sp>
    </p:spTree>
    <p:extLst>
      <p:ext uri="{BB962C8B-B14F-4D97-AF65-F5344CB8AC3E}">
        <p14:creationId xmlns:p14="http://schemas.microsoft.com/office/powerpoint/2010/main" val="3137078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2" name="Shape 32"/>
          <p:cNvSpPr>
            <a:spLocks noGrp="1"/>
          </p:cNvSpPr>
          <p:nvPr>
            <p:ph type="body" idx="1"/>
          </p:nvPr>
        </p:nvSpPr>
        <p:spPr>
          <a:prstGeom prst="rect">
            <a:avLst/>
          </a:prstGeom>
        </p:spPr>
        <p:txBody>
          <a:bodyPr/>
          <a:lstStyle>
            <a:lvl2pPr>
              <a:defRPr sz="1875" b="0"/>
            </a:lvl2pPr>
            <a:lvl3pPr>
              <a:defRPr sz="1613"/>
            </a:lvl3pPr>
            <a:lvl4pPr>
              <a:defRPr sz="1463"/>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 name="Date Placeholder 2"/>
          <p:cNvSpPr>
            <a:spLocks noGrp="1"/>
          </p:cNvSpPr>
          <p:nvPr>
            <p:ph type="dt" sz="half" idx="2"/>
          </p:nvPr>
        </p:nvSpPr>
        <p:spPr>
          <a:xfrm>
            <a:off x="3024793" y="6511637"/>
            <a:ext cx="993024" cy="346363"/>
          </a:xfrm>
          <a:prstGeom prst="rect">
            <a:avLst/>
          </a:prstGeom>
        </p:spPr>
        <p:txBody>
          <a:bodyPr vert="horz" lIns="91440" tIns="45720" rIns="91440" bIns="45720" rtlCol="0" anchor="ctr"/>
          <a:lstStyle>
            <a:lvl1pPr algn="l">
              <a:defRPr sz="751">
                <a:solidFill>
                  <a:schemeClr val="tx1">
                    <a:tint val="75000"/>
                  </a:schemeClr>
                </a:solidFill>
              </a:defRPr>
            </a:lvl1pPr>
          </a:lstStyle>
          <a:p>
            <a:fld id="{298833CB-FE3C-634E-B989-DE0B67C10F1E}" type="datetime12">
              <a:rPr lang="en-US" smtClean="0"/>
              <a:pPr/>
              <a:t>9:23 AM</a:t>
            </a:fld>
            <a:endParaRPr lang="en-US"/>
          </a:p>
        </p:txBody>
      </p:sp>
    </p:spTree>
    <p:extLst>
      <p:ext uri="{BB962C8B-B14F-4D97-AF65-F5344CB8AC3E}">
        <p14:creationId xmlns:p14="http://schemas.microsoft.com/office/powerpoint/2010/main" val="264919301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백지">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61BEF0D-F0BB-DE4B-95CE-6DB70DBA9567}" type="datetimeFigureOut">
              <a:rPr lang="en-US" smtClean="0"/>
              <a:pPr/>
              <a:t>10/29/19</a:t>
            </a:fld>
            <a:endParaRPr lang="en-US" dirty="0"/>
          </a:p>
        </p:txBody>
      </p:sp>
      <p:sp>
        <p:nvSpPr>
          <p:cNvPr id="29" name="Rectangle 28"/>
          <p:cNvSpPr/>
          <p:nvPr userDrawn="1"/>
        </p:nvSpPr>
        <p:spPr>
          <a:xfrm flipV="1">
            <a:off x="1" y="6463501"/>
            <a:ext cx="12192000" cy="45719"/>
          </a:xfrm>
          <a:prstGeom prst="rect">
            <a:avLst/>
          </a:prstGeom>
          <a:solidFill>
            <a:srgbClr val="00438F"/>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0" name="Group 29"/>
          <p:cNvGrpSpPr/>
          <p:nvPr userDrawn="1"/>
        </p:nvGrpSpPr>
        <p:grpSpPr>
          <a:xfrm>
            <a:off x="8162747" y="6503301"/>
            <a:ext cx="3957620" cy="371955"/>
            <a:chOff x="6835500" y="704056"/>
            <a:chExt cx="4320180" cy="541372"/>
          </a:xfrm>
        </p:grpSpPr>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5500" y="704056"/>
              <a:ext cx="2659321" cy="541372"/>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74820" y="799762"/>
              <a:ext cx="1580860" cy="349961"/>
            </a:xfrm>
            <a:prstGeom prst="rect">
              <a:avLst/>
            </a:prstGeom>
          </p:spPr>
        </p:pic>
      </p:grpSp>
    </p:spTree>
    <p:extLst>
      <p:ext uri="{BB962C8B-B14F-4D97-AF65-F5344CB8AC3E}">
        <p14:creationId xmlns:p14="http://schemas.microsoft.com/office/powerpoint/2010/main" val="449628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61BEF0D-F0BB-DE4B-95CE-6DB70DBA9567}" type="datetimeFigureOut">
              <a:rPr lang="en-US" smtClean="0"/>
              <a:pPr/>
              <a:t>10/29/19</a:t>
            </a:fld>
            <a:endParaRPr lang="en-US" dirty="0"/>
          </a:p>
        </p:txBody>
      </p:sp>
      <p:sp>
        <p:nvSpPr>
          <p:cNvPr id="13" name="Title 1"/>
          <p:cNvSpPr>
            <a:spLocks noGrp="1"/>
          </p:cNvSpPr>
          <p:nvPr>
            <p:ph type="ctrTitle"/>
          </p:nvPr>
        </p:nvSpPr>
        <p:spPr>
          <a:xfrm>
            <a:off x="1246136" y="1614544"/>
            <a:ext cx="10058400" cy="2432517"/>
          </a:xfrm>
        </p:spPr>
        <p:txBody>
          <a:bodyPr anchor="ctr">
            <a:normAutofit/>
          </a:bodyPr>
          <a:lstStyle>
            <a:lvl1pPr algn="ctr">
              <a:lnSpc>
                <a:spcPct val="85000"/>
              </a:lnSpc>
              <a:defRPr sz="6000" b="1" spc="-37" baseline="0">
                <a:solidFill>
                  <a:srgbClr val="C00000"/>
                </a:solidFill>
              </a:defRPr>
            </a:lvl1pPr>
          </a:lstStyle>
          <a:p>
            <a:r>
              <a:rPr lang="ko-KR" altLang="en-US"/>
              <a:t>마스터 제목 스타일 편집</a:t>
            </a:r>
            <a:endParaRPr lang="en-US" dirty="0"/>
          </a:p>
        </p:txBody>
      </p:sp>
      <p:sp>
        <p:nvSpPr>
          <p:cNvPr id="17" name="TextBox 16"/>
          <p:cNvSpPr txBox="1"/>
          <p:nvPr userDrawn="1"/>
        </p:nvSpPr>
        <p:spPr>
          <a:xfrm>
            <a:off x="5061101" y="4865021"/>
            <a:ext cx="4660891" cy="369332"/>
          </a:xfrm>
          <a:prstGeom prst="rect">
            <a:avLst/>
          </a:prstGeom>
          <a:noFill/>
        </p:spPr>
        <p:txBody>
          <a:bodyPr wrap="none" rtlCol="0">
            <a:spAutoFit/>
          </a:bodyPr>
          <a:lstStyle/>
          <a:p>
            <a:r>
              <a:rPr lang="en-US" sz="1800" dirty="0"/>
              <a:t>For more information, please visit our websites:</a:t>
            </a:r>
          </a:p>
        </p:txBody>
      </p:sp>
      <p:sp>
        <p:nvSpPr>
          <p:cNvPr id="18" name="TextBox 17"/>
          <p:cNvSpPr txBox="1"/>
          <p:nvPr userDrawn="1"/>
        </p:nvSpPr>
        <p:spPr>
          <a:xfrm>
            <a:off x="9243593" y="5263149"/>
            <a:ext cx="1774845" cy="369332"/>
          </a:xfrm>
          <a:prstGeom prst="rect">
            <a:avLst/>
          </a:prstGeom>
          <a:noFill/>
        </p:spPr>
        <p:txBody>
          <a:bodyPr wrap="none" rtlCol="0">
            <a:spAutoFit/>
          </a:bodyPr>
          <a:lstStyle/>
          <a:p>
            <a:r>
              <a:rPr lang="en-US" sz="1800" b="1" dirty="0" err="1">
                <a:solidFill>
                  <a:srgbClr val="00438F"/>
                </a:solidFill>
                <a:latin typeface="Arial" charset="0"/>
                <a:ea typeface="Arial" charset="0"/>
                <a:cs typeface="Arial" charset="0"/>
              </a:rPr>
              <a:t>nss.kaist.ac.kr</a:t>
            </a:r>
            <a:endParaRPr lang="en-US" sz="1800" b="1" dirty="0">
              <a:solidFill>
                <a:srgbClr val="00438F"/>
              </a:solidFill>
              <a:latin typeface="Arial" charset="0"/>
              <a:ea typeface="Arial" charset="0"/>
              <a:cs typeface="Arial" charset="0"/>
            </a:endParaRPr>
          </a:p>
        </p:txBody>
      </p:sp>
      <p:sp>
        <p:nvSpPr>
          <p:cNvPr id="19" name="TextBox 18"/>
          <p:cNvSpPr txBox="1"/>
          <p:nvPr userDrawn="1"/>
        </p:nvSpPr>
        <p:spPr>
          <a:xfrm>
            <a:off x="6381664" y="5248801"/>
            <a:ext cx="1975734" cy="369332"/>
          </a:xfrm>
          <a:prstGeom prst="rect">
            <a:avLst/>
          </a:prstGeom>
          <a:noFill/>
        </p:spPr>
        <p:txBody>
          <a:bodyPr wrap="none" rtlCol="0">
            <a:spAutoFit/>
          </a:bodyPr>
          <a:lstStyle/>
          <a:p>
            <a:r>
              <a:rPr lang="en-US" sz="1800" b="1" dirty="0" err="1">
                <a:solidFill>
                  <a:srgbClr val="00438F"/>
                </a:solidFill>
                <a:latin typeface="Arial" charset="0"/>
                <a:ea typeface="Arial" charset="0"/>
                <a:cs typeface="Arial" charset="0"/>
              </a:rPr>
              <a:t>SDNsecurity.org</a:t>
            </a:r>
            <a:endParaRPr lang="en-US" sz="1800" b="1" dirty="0">
              <a:solidFill>
                <a:srgbClr val="00438F"/>
              </a:solidFill>
              <a:latin typeface="Arial" charset="0"/>
              <a:ea typeface="Arial" charset="0"/>
              <a:cs typeface="Arial" charset="0"/>
            </a:endParaRPr>
          </a:p>
        </p:txBody>
      </p:sp>
      <p:sp>
        <p:nvSpPr>
          <p:cNvPr id="29" name="Rectangle 28"/>
          <p:cNvSpPr/>
          <p:nvPr userDrawn="1"/>
        </p:nvSpPr>
        <p:spPr>
          <a:xfrm flipV="1">
            <a:off x="1" y="6463501"/>
            <a:ext cx="12192000" cy="45719"/>
          </a:xfrm>
          <a:prstGeom prst="rect">
            <a:avLst/>
          </a:prstGeom>
          <a:solidFill>
            <a:srgbClr val="00438F"/>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0" name="Group 29"/>
          <p:cNvGrpSpPr/>
          <p:nvPr userDrawn="1"/>
        </p:nvGrpSpPr>
        <p:grpSpPr>
          <a:xfrm>
            <a:off x="8162747" y="6503301"/>
            <a:ext cx="3957620" cy="371955"/>
            <a:chOff x="6835500" y="704056"/>
            <a:chExt cx="4320180" cy="541372"/>
          </a:xfrm>
        </p:grpSpPr>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5500" y="704056"/>
              <a:ext cx="2659321" cy="541372"/>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74820" y="799762"/>
              <a:ext cx="1580860" cy="349961"/>
            </a:xfrm>
            <a:prstGeom prst="rect">
              <a:avLst/>
            </a:prstGeom>
          </p:spPr>
        </p:pic>
      </p:grpSp>
    </p:spTree>
    <p:extLst>
      <p:ext uri="{BB962C8B-B14F-4D97-AF65-F5344CB8AC3E}">
        <p14:creationId xmlns:p14="http://schemas.microsoft.com/office/powerpoint/2010/main" val="1809069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image" Target="../media/image5.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4.gif"/><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그림 6"/>
          <p:cNvPicPr preferRelativeResize="0">
            <a:picLocks/>
          </p:cNvPicPr>
          <p:nvPr/>
        </p:nvPicPr>
        <p:blipFill rotWithShape="1">
          <a:blip r:embed="rId11" cstate="email">
            <a:extLst>
              <a:ext uri="{28A0092B-C50C-407E-A947-70E740481C1C}">
                <a14:useLocalDpi xmlns:a14="http://schemas.microsoft.com/office/drawing/2010/main"/>
              </a:ext>
            </a:extLst>
          </a:blip>
          <a:srcRect t="69178"/>
          <a:stretch/>
        </p:blipFill>
        <p:spPr>
          <a:xfrm>
            <a:off x="0" y="6380480"/>
            <a:ext cx="12192000" cy="477520"/>
          </a:xfrm>
          <a:prstGeom prst="rect">
            <a:avLst/>
          </a:prstGeom>
          <a:noFill/>
          <a:ln>
            <a:noFill/>
          </a:ln>
        </p:spPr>
      </p:pic>
      <p:sp>
        <p:nvSpPr>
          <p:cNvPr id="2" name="제목 개체 틀 1"/>
          <p:cNvSpPr>
            <a:spLocks noGrp="1"/>
          </p:cNvSpPr>
          <p:nvPr>
            <p:ph type="title"/>
          </p:nvPr>
        </p:nvSpPr>
        <p:spPr>
          <a:xfrm>
            <a:off x="609600" y="164639"/>
            <a:ext cx="10972800" cy="864096"/>
          </a:xfrm>
          <a:prstGeom prst="rect">
            <a:avLst/>
          </a:prstGeom>
        </p:spPr>
        <p:txBody>
          <a:bodyPr vert="horz" lIns="91440" tIns="45720" rIns="91440" bIns="45720" rtlCol="0" anchor="ctr">
            <a:normAutofit/>
          </a:bodyPr>
          <a:lstStyle/>
          <a:p>
            <a:r>
              <a:rPr lang="ko-KR" altLang="en-US" dirty="0"/>
              <a:t>마스터 제목 스타일 편집</a:t>
            </a:r>
          </a:p>
        </p:txBody>
      </p:sp>
      <p:sp>
        <p:nvSpPr>
          <p:cNvPr id="3" name="텍스트 개체 틀 2"/>
          <p:cNvSpPr>
            <a:spLocks noGrp="1"/>
          </p:cNvSpPr>
          <p:nvPr>
            <p:ph type="body" idx="1"/>
          </p:nvPr>
        </p:nvSpPr>
        <p:spPr>
          <a:xfrm>
            <a:off x="609600" y="1124744"/>
            <a:ext cx="10972800" cy="5184576"/>
          </a:xfrm>
          <a:prstGeom prst="rect">
            <a:avLst/>
          </a:prstGeom>
        </p:spPr>
        <p:txBody>
          <a:bodyPr vert="horz" lIns="91440" tIns="45720" rIns="91440" bIns="45720" rtlCol="0">
            <a:normAutofit/>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6" name="슬라이드 번호 개체 틀 5"/>
          <p:cNvSpPr>
            <a:spLocks noGrp="1"/>
          </p:cNvSpPr>
          <p:nvPr>
            <p:ph type="sldNum" sz="quarter" idx="4"/>
          </p:nvPr>
        </p:nvSpPr>
        <p:spPr>
          <a:xfrm>
            <a:off x="47328" y="6424248"/>
            <a:ext cx="576064" cy="365125"/>
          </a:xfrm>
          <a:prstGeom prst="rect">
            <a:avLst/>
          </a:prstGeom>
        </p:spPr>
        <p:txBody>
          <a:bodyPr vert="horz" lIns="91440" tIns="45720" rIns="91440" bIns="45720" rtlCol="0" anchor="ctr"/>
          <a:lstStyle>
            <a:lvl1pPr algn="r">
              <a:defRPr sz="1600">
                <a:solidFill>
                  <a:schemeClr val="bg1"/>
                </a:solidFill>
              </a:defRPr>
            </a:lvl1pPr>
          </a:lstStyle>
          <a:p>
            <a:fld id="{15BFD39D-60BA-49C9-A7AB-3AC188532C3A}" type="slidenum">
              <a:rPr lang="ko-KR" altLang="en-US" smtClean="0">
                <a:solidFill>
                  <a:prstClr val="white"/>
                </a:solidFill>
              </a:rPr>
              <a:pPr/>
              <a:t>‹#›</a:t>
            </a:fld>
            <a:endParaRPr lang="ko-KR" altLang="en-US" dirty="0">
              <a:solidFill>
                <a:prstClr val="white"/>
              </a:solidFill>
            </a:endParaRPr>
          </a:p>
        </p:txBody>
      </p:sp>
      <p:cxnSp>
        <p:nvCxnSpPr>
          <p:cNvPr id="10" name="직선 연결선 9"/>
          <p:cNvCxnSpPr/>
          <p:nvPr/>
        </p:nvCxnSpPr>
        <p:spPr>
          <a:xfrm>
            <a:off x="527382" y="1028733"/>
            <a:ext cx="11137237" cy="0"/>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7"/>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1152344" y="6437569"/>
            <a:ext cx="992329" cy="372124"/>
          </a:xfrm>
          <a:prstGeom prst="rect">
            <a:avLst/>
          </a:prstGeom>
        </p:spPr>
      </p:pic>
    </p:spTree>
    <p:extLst>
      <p:ext uri="{BB962C8B-B14F-4D97-AF65-F5344CB8AC3E}">
        <p14:creationId xmlns:p14="http://schemas.microsoft.com/office/powerpoint/2010/main" val="3609131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81" r:id="rId7"/>
    <p:sldLayoutId id="2147483682" r:id="rId8"/>
    <p:sldLayoutId id="2147483683" r:id="rId9"/>
  </p:sldLayoutIdLst>
  <p:txStyles>
    <p:titleStyle>
      <a:lvl1pPr algn="l" defTabSz="1219170" rtl="0" eaLnBrk="1" latinLnBrk="1" hangingPunct="1">
        <a:spcBef>
          <a:spcPct val="0"/>
        </a:spcBef>
        <a:buNone/>
        <a:defRPr sz="4800" b="1"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Wingdings" panose="05000000000000000000" pitchFamily="2" charset="2"/>
        <a:buChar char="v"/>
        <a:defRPr sz="2667" kern="1200">
          <a:solidFill>
            <a:schemeClr val="tx1"/>
          </a:solidFill>
          <a:latin typeface="+mn-lt"/>
          <a:ea typeface="+mn-ea"/>
          <a:cs typeface="+mn-cs"/>
        </a:defRPr>
      </a:lvl1pPr>
      <a:lvl2pPr marL="990575" indent="-380990" algn="l" defTabSz="121917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523962" indent="-304792" algn="l" defTabSz="1219170" rtl="0" eaLnBrk="1" latinLnBrk="1" hangingPunct="1">
        <a:spcBef>
          <a:spcPct val="20000"/>
        </a:spcBef>
        <a:buFont typeface="Wingdings" panose="05000000000000000000" pitchFamily="2" charset="2"/>
        <a:buChar char="§"/>
        <a:defRPr sz="2133" kern="1200">
          <a:solidFill>
            <a:schemeClr val="tx1"/>
          </a:solidFill>
          <a:latin typeface="+mn-lt"/>
          <a:ea typeface="+mn-ea"/>
          <a:cs typeface="+mn-cs"/>
        </a:defRPr>
      </a:lvl3pPr>
      <a:lvl4pPr marL="2133547" indent="-304792" algn="l" defTabSz="1219170" rtl="0" eaLnBrk="1" latinLnBrk="1" hangingPunct="1">
        <a:spcBef>
          <a:spcPct val="20000"/>
        </a:spcBef>
        <a:buFont typeface="Arial" panose="020B0604020202020204" pitchFamily="34" charset="0"/>
        <a:buChar char="•"/>
        <a:defRPr sz="1867" kern="1200">
          <a:solidFill>
            <a:schemeClr val="tx1"/>
          </a:solidFill>
          <a:latin typeface="+mn-lt"/>
          <a:ea typeface="+mn-ea"/>
          <a:cs typeface="+mn-cs"/>
        </a:defRPr>
      </a:lvl4pPr>
      <a:lvl5pPr marL="2743131" indent="-304792" algn="l" defTabSz="1219170" rtl="0" eaLnBrk="1" latinLnBrk="1" hangingPunct="1">
        <a:spcBef>
          <a:spcPct val="20000"/>
        </a:spcBef>
        <a:buFont typeface="Arial" panose="020B0604020202020204" pitchFamily="34" charset="0"/>
        <a:buChar char="»"/>
        <a:defRPr sz="1867" kern="1200">
          <a:solidFill>
            <a:schemeClr val="tx1"/>
          </a:solidFill>
          <a:latin typeface="+mn-lt"/>
          <a:ea typeface="+mn-ea"/>
          <a:cs typeface="+mn-cs"/>
        </a:defRPr>
      </a:lvl5pPr>
      <a:lvl6pPr marL="3352716" indent="-304792" algn="l" defTabSz="1219170" rtl="0" eaLnBrk="1" latinLnBrk="1"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7323" y="286607"/>
            <a:ext cx="10940901" cy="1450757"/>
          </a:xfrm>
          <a:prstGeom prst="rect">
            <a:avLst/>
          </a:prstGeom>
        </p:spPr>
        <p:txBody>
          <a:bodyPr vert="horz" lIns="91440" tIns="45720" rIns="91440" bIns="45720" rtlCol="0" anchor="b">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627323" y="1845734"/>
            <a:ext cx="10940901" cy="4553687"/>
          </a:xfrm>
          <a:prstGeom prst="rect">
            <a:avLst/>
          </a:prstGeom>
        </p:spPr>
        <p:txBody>
          <a:bodyPr vert="horz" lIns="0" tIns="45720" rIns="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9648097" y="49858"/>
            <a:ext cx="2472271" cy="365125"/>
          </a:xfrm>
          <a:prstGeom prst="rect">
            <a:avLst/>
          </a:prstGeom>
        </p:spPr>
        <p:txBody>
          <a:bodyPr vert="horz" lIns="91440" tIns="45720" rIns="91440" bIns="45720" rtlCol="0" anchor="ctr"/>
          <a:lstStyle>
            <a:lvl1pPr algn="l">
              <a:defRPr sz="675">
                <a:solidFill>
                  <a:srgbClr val="FFFFFF"/>
                </a:solidFill>
              </a:defRPr>
            </a:lvl1pPr>
          </a:lstStyle>
          <a:p>
            <a:fld id="{B61BEF0D-F0BB-DE4B-95CE-6DB70DBA9567}" type="datetimeFigureOut">
              <a:rPr lang="en-US" smtClean="0"/>
              <a:pPr/>
              <a:t>10/29/19</a:t>
            </a:fld>
            <a:endParaRPr lang="en-US" dirty="0"/>
          </a:p>
        </p:txBody>
      </p:sp>
      <p:sp>
        <p:nvSpPr>
          <p:cNvPr id="6" name="Slide Number Placeholder 5"/>
          <p:cNvSpPr>
            <a:spLocks noGrp="1"/>
          </p:cNvSpPr>
          <p:nvPr>
            <p:ph type="sldNum" sz="quarter" idx="4"/>
          </p:nvPr>
        </p:nvSpPr>
        <p:spPr>
          <a:xfrm>
            <a:off x="5438418" y="6514600"/>
            <a:ext cx="1312025" cy="365125"/>
          </a:xfrm>
          <a:prstGeom prst="rect">
            <a:avLst/>
          </a:prstGeom>
        </p:spPr>
        <p:txBody>
          <a:bodyPr vert="horz" lIns="91440" tIns="45720" rIns="91440" bIns="45720" rtlCol="0" anchor="ctr"/>
          <a:lstStyle>
            <a:lvl1pPr algn="ctr">
              <a:defRPr sz="1500">
                <a:solidFill>
                  <a:srgbClr val="00438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627323" y="1737363"/>
            <a:ext cx="10940901"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flipV="1">
            <a:off x="1" y="6463501"/>
            <a:ext cx="12192000" cy="45719"/>
          </a:xfrm>
          <a:prstGeom prst="rect">
            <a:avLst/>
          </a:prstGeom>
          <a:solidFill>
            <a:srgbClr val="00438F"/>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5" name="Group 14"/>
          <p:cNvGrpSpPr/>
          <p:nvPr userDrawn="1"/>
        </p:nvGrpSpPr>
        <p:grpSpPr>
          <a:xfrm>
            <a:off x="8162747" y="6503301"/>
            <a:ext cx="3957620" cy="371955"/>
            <a:chOff x="6835500" y="704056"/>
            <a:chExt cx="4320180" cy="541372"/>
          </a:xfrm>
        </p:grpSpPr>
        <p:pic>
          <p:nvPicPr>
            <p:cNvPr id="16" name="Picture 15"/>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835500" y="704056"/>
              <a:ext cx="2659321" cy="541372"/>
            </a:xfrm>
            <a:prstGeom prst="rect">
              <a:avLst/>
            </a:prstGeom>
          </p:spPr>
        </p:pic>
        <p:pic>
          <p:nvPicPr>
            <p:cNvPr id="17" name="Picture 1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574820" y="799762"/>
              <a:ext cx="1580860" cy="349961"/>
            </a:xfrm>
            <a:prstGeom prst="rect">
              <a:avLst/>
            </a:prstGeom>
          </p:spPr>
        </p:pic>
      </p:grpSp>
    </p:spTree>
    <p:extLst>
      <p:ext uri="{BB962C8B-B14F-4D97-AF65-F5344CB8AC3E}">
        <p14:creationId xmlns:p14="http://schemas.microsoft.com/office/powerpoint/2010/main" val="49027685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txStyles>
    <p:titleStyle>
      <a:lvl1pPr algn="l" defTabSz="685766" rtl="0" eaLnBrk="1" latinLnBrk="1" hangingPunct="1">
        <a:lnSpc>
          <a:spcPct val="85000"/>
        </a:lnSpc>
        <a:spcBef>
          <a:spcPct val="0"/>
        </a:spcBef>
        <a:buNone/>
        <a:defRPr sz="4051" b="1" kern="1200" spc="-37" baseline="0">
          <a:solidFill>
            <a:schemeClr val="tx1">
              <a:lumMod val="75000"/>
              <a:lumOff val="25000"/>
            </a:schemeClr>
          </a:solidFill>
          <a:latin typeface="+mj-lt"/>
          <a:ea typeface="+mj-ea"/>
          <a:cs typeface="+mj-cs"/>
        </a:defRPr>
      </a:lvl1pPr>
    </p:titleStyle>
    <p:bodyStyle>
      <a:lvl1pPr marL="312731" indent="-312731" algn="l" defTabSz="685766" rtl="0" eaLnBrk="1" latinLnBrk="1" hangingPunct="1">
        <a:lnSpc>
          <a:spcPct val="90000"/>
        </a:lnSpc>
        <a:spcBef>
          <a:spcPts val="900"/>
        </a:spcBef>
        <a:spcAft>
          <a:spcPts val="151"/>
        </a:spcAft>
        <a:buClr>
          <a:srgbClr val="00438F"/>
        </a:buClr>
        <a:buSzPct val="100000"/>
        <a:buFont typeface="LucidaGrande" charset="0"/>
        <a:buChar char="●"/>
        <a:tabLst/>
        <a:defRPr sz="2700" kern="1200">
          <a:solidFill>
            <a:schemeClr val="tx1">
              <a:lumMod val="75000"/>
              <a:lumOff val="25000"/>
            </a:schemeClr>
          </a:solidFill>
          <a:latin typeface="+mn-lt"/>
          <a:ea typeface="+mn-ea"/>
          <a:cs typeface="+mn-cs"/>
        </a:defRPr>
      </a:lvl1pPr>
      <a:lvl2pPr marL="446077" indent="-296855" algn="l" defTabSz="685766" rtl="0" eaLnBrk="1" latinLnBrk="1" hangingPunct="1">
        <a:lnSpc>
          <a:spcPct val="90000"/>
        </a:lnSpc>
        <a:spcBef>
          <a:spcPts val="151"/>
        </a:spcBef>
        <a:spcAft>
          <a:spcPts val="300"/>
        </a:spcAft>
        <a:buClr>
          <a:srgbClr val="00438F"/>
        </a:buClr>
        <a:buFont typeface="LucidaGrande" charset="0"/>
        <a:buChar char="•"/>
        <a:tabLst/>
        <a:defRPr sz="2400" kern="1200">
          <a:solidFill>
            <a:schemeClr val="tx1">
              <a:lumMod val="75000"/>
              <a:lumOff val="25000"/>
            </a:schemeClr>
          </a:solidFill>
          <a:latin typeface="+mn-lt"/>
          <a:ea typeface="+mn-ea"/>
          <a:cs typeface="+mn-cs"/>
        </a:defRPr>
      </a:lvl2pPr>
      <a:lvl3pPr marL="425176" indent="-137153" algn="l" defTabSz="685766" rtl="0" eaLnBrk="1" latinLnBrk="1" hangingPunct="1">
        <a:lnSpc>
          <a:spcPct val="90000"/>
        </a:lnSpc>
        <a:spcBef>
          <a:spcPts val="151"/>
        </a:spcBef>
        <a:spcAft>
          <a:spcPts val="300"/>
        </a:spcAft>
        <a:buClr>
          <a:srgbClr val="00438F"/>
        </a:buClr>
        <a:buFont typeface="LucidaGrande" charset="0"/>
        <a:buChar char="⁃"/>
        <a:defRPr sz="1800" kern="1200">
          <a:solidFill>
            <a:schemeClr val="tx1">
              <a:lumMod val="75000"/>
              <a:lumOff val="25000"/>
            </a:schemeClr>
          </a:solidFill>
          <a:latin typeface="+mn-lt"/>
          <a:ea typeface="+mn-ea"/>
          <a:cs typeface="+mn-cs"/>
        </a:defRPr>
      </a:lvl3pPr>
      <a:lvl4pPr marL="562329" indent="-137153" algn="l" defTabSz="685766" rtl="0" eaLnBrk="1" latinLnBrk="1" hangingPunct="1">
        <a:lnSpc>
          <a:spcPct val="90000"/>
        </a:lnSpc>
        <a:spcBef>
          <a:spcPts val="151"/>
        </a:spcBef>
        <a:spcAft>
          <a:spcPts val="300"/>
        </a:spcAft>
        <a:buClr>
          <a:srgbClr val="00438F"/>
        </a:buClr>
        <a:buFont typeface="HiraMinProN-W3" charset="-128"/>
        <a:buChar char="・"/>
        <a:defRPr sz="1800" kern="1200">
          <a:solidFill>
            <a:schemeClr val="tx1">
              <a:lumMod val="75000"/>
              <a:lumOff val="25000"/>
            </a:schemeClr>
          </a:solidFill>
          <a:latin typeface="+mn-lt"/>
          <a:ea typeface="+mn-ea"/>
          <a:cs typeface="+mn-cs"/>
        </a:defRPr>
      </a:lvl4pPr>
      <a:lvl5pPr marL="699481" indent="-137153" algn="l" defTabSz="685766" rtl="0" eaLnBrk="1" latinLnBrk="1" hangingPunct="1">
        <a:lnSpc>
          <a:spcPct val="90000"/>
        </a:lnSpc>
        <a:spcBef>
          <a:spcPts val="151"/>
        </a:spcBef>
        <a:spcAft>
          <a:spcPts val="300"/>
        </a:spcAft>
        <a:buClr>
          <a:srgbClr val="00438F"/>
        </a:buClr>
        <a:buFont typeface="HiraMinProN-W3" charset="-128"/>
        <a:buChar char="・"/>
        <a:defRPr sz="1800" kern="1200">
          <a:solidFill>
            <a:schemeClr val="tx1">
              <a:lumMod val="75000"/>
              <a:lumOff val="25000"/>
            </a:schemeClr>
          </a:solidFill>
          <a:latin typeface="+mn-lt"/>
          <a:ea typeface="+mn-ea"/>
          <a:cs typeface="+mn-cs"/>
        </a:defRPr>
      </a:lvl5pPr>
      <a:lvl6pPr marL="824959" indent="-171442" algn="l" defTabSz="685766" rtl="0" eaLnBrk="1" latinLnBrk="1" hangingPunct="1">
        <a:lnSpc>
          <a:spcPct val="90000"/>
        </a:lnSpc>
        <a:spcBef>
          <a:spcPts val="151"/>
        </a:spcBef>
        <a:spcAft>
          <a:spcPts val="300"/>
        </a:spcAft>
        <a:buClr>
          <a:schemeClr val="accent1"/>
        </a:buClr>
        <a:buFont typeface="Calibri" pitchFamily="34" charset="0"/>
        <a:buChar char="◦"/>
        <a:defRPr sz="1051" kern="1200">
          <a:solidFill>
            <a:schemeClr val="tx1">
              <a:lumMod val="75000"/>
              <a:lumOff val="25000"/>
            </a:schemeClr>
          </a:solidFill>
          <a:latin typeface="+mn-lt"/>
          <a:ea typeface="+mn-ea"/>
          <a:cs typeface="+mn-cs"/>
        </a:defRPr>
      </a:lvl6pPr>
      <a:lvl7pPr marL="974952" indent="-171442" algn="l" defTabSz="685766" rtl="0" eaLnBrk="1" latinLnBrk="1" hangingPunct="1">
        <a:lnSpc>
          <a:spcPct val="90000"/>
        </a:lnSpc>
        <a:spcBef>
          <a:spcPts val="151"/>
        </a:spcBef>
        <a:spcAft>
          <a:spcPts val="300"/>
        </a:spcAft>
        <a:buClr>
          <a:schemeClr val="accent1"/>
        </a:buClr>
        <a:buFont typeface="Calibri" pitchFamily="34" charset="0"/>
        <a:buChar char="◦"/>
        <a:defRPr sz="1051" kern="1200">
          <a:solidFill>
            <a:schemeClr val="tx1">
              <a:lumMod val="75000"/>
              <a:lumOff val="25000"/>
            </a:schemeClr>
          </a:solidFill>
          <a:latin typeface="+mn-lt"/>
          <a:ea typeface="+mn-ea"/>
          <a:cs typeface="+mn-cs"/>
        </a:defRPr>
      </a:lvl7pPr>
      <a:lvl8pPr marL="1124944" indent="-171442" algn="l" defTabSz="685766" rtl="0" eaLnBrk="1" latinLnBrk="1" hangingPunct="1">
        <a:lnSpc>
          <a:spcPct val="90000"/>
        </a:lnSpc>
        <a:spcBef>
          <a:spcPts val="151"/>
        </a:spcBef>
        <a:spcAft>
          <a:spcPts val="300"/>
        </a:spcAft>
        <a:buClr>
          <a:schemeClr val="accent1"/>
        </a:buClr>
        <a:buFont typeface="Calibri" pitchFamily="34" charset="0"/>
        <a:buChar char="◦"/>
        <a:defRPr sz="1051" kern="1200">
          <a:solidFill>
            <a:schemeClr val="tx1">
              <a:lumMod val="75000"/>
              <a:lumOff val="25000"/>
            </a:schemeClr>
          </a:solidFill>
          <a:latin typeface="+mn-lt"/>
          <a:ea typeface="+mn-ea"/>
          <a:cs typeface="+mn-cs"/>
        </a:defRPr>
      </a:lvl8pPr>
      <a:lvl9pPr marL="1274937" indent="-171442" algn="l" defTabSz="685766" rtl="0" eaLnBrk="1" latinLnBrk="1" hangingPunct="1">
        <a:lnSpc>
          <a:spcPct val="90000"/>
        </a:lnSpc>
        <a:spcBef>
          <a:spcPts val="151"/>
        </a:spcBef>
        <a:spcAft>
          <a:spcPts val="300"/>
        </a:spcAft>
        <a:buClr>
          <a:schemeClr val="accent1"/>
        </a:buClr>
        <a:buFont typeface="Calibri" pitchFamily="34" charset="0"/>
        <a:buChar char="◦"/>
        <a:defRPr sz="1051" kern="1200">
          <a:solidFill>
            <a:schemeClr val="tx1">
              <a:lumMod val="75000"/>
              <a:lumOff val="25000"/>
            </a:schemeClr>
          </a:solidFill>
          <a:latin typeface="+mn-lt"/>
          <a:ea typeface="+mn-ea"/>
          <a:cs typeface="+mn-cs"/>
        </a:defRPr>
      </a:lvl9pPr>
    </p:bodyStyle>
    <p:otherStyle>
      <a:defPPr>
        <a:defRPr lang="en-US"/>
      </a:defPPr>
      <a:lvl1pPr marL="0" algn="l" defTabSz="685766" rtl="0" eaLnBrk="1" latinLnBrk="1" hangingPunct="1">
        <a:defRPr sz="1351" kern="1200">
          <a:solidFill>
            <a:schemeClr val="tx1"/>
          </a:solidFill>
          <a:latin typeface="+mn-lt"/>
          <a:ea typeface="+mn-ea"/>
          <a:cs typeface="+mn-cs"/>
        </a:defRPr>
      </a:lvl1pPr>
      <a:lvl2pPr marL="342883" algn="l" defTabSz="685766" rtl="0" eaLnBrk="1" latinLnBrk="1" hangingPunct="1">
        <a:defRPr sz="1351" kern="1200">
          <a:solidFill>
            <a:schemeClr val="tx1"/>
          </a:solidFill>
          <a:latin typeface="+mn-lt"/>
          <a:ea typeface="+mn-ea"/>
          <a:cs typeface="+mn-cs"/>
        </a:defRPr>
      </a:lvl2pPr>
      <a:lvl3pPr marL="685766" algn="l" defTabSz="685766" rtl="0" eaLnBrk="1" latinLnBrk="1" hangingPunct="1">
        <a:defRPr sz="1351" kern="1200">
          <a:solidFill>
            <a:schemeClr val="tx1"/>
          </a:solidFill>
          <a:latin typeface="+mn-lt"/>
          <a:ea typeface="+mn-ea"/>
          <a:cs typeface="+mn-cs"/>
        </a:defRPr>
      </a:lvl3pPr>
      <a:lvl4pPr marL="1028649" algn="l" defTabSz="685766" rtl="0" eaLnBrk="1" latinLnBrk="1" hangingPunct="1">
        <a:defRPr sz="1351" kern="1200">
          <a:solidFill>
            <a:schemeClr val="tx1"/>
          </a:solidFill>
          <a:latin typeface="+mn-lt"/>
          <a:ea typeface="+mn-ea"/>
          <a:cs typeface="+mn-cs"/>
        </a:defRPr>
      </a:lvl4pPr>
      <a:lvl5pPr marL="1371532" algn="l" defTabSz="685766" rtl="0" eaLnBrk="1" latinLnBrk="1" hangingPunct="1">
        <a:defRPr sz="1351" kern="1200">
          <a:solidFill>
            <a:schemeClr val="tx1"/>
          </a:solidFill>
          <a:latin typeface="+mn-lt"/>
          <a:ea typeface="+mn-ea"/>
          <a:cs typeface="+mn-cs"/>
        </a:defRPr>
      </a:lvl5pPr>
      <a:lvl6pPr marL="1714414" algn="l" defTabSz="685766" rtl="0" eaLnBrk="1" latinLnBrk="1" hangingPunct="1">
        <a:defRPr sz="1351" kern="1200">
          <a:solidFill>
            <a:schemeClr val="tx1"/>
          </a:solidFill>
          <a:latin typeface="+mn-lt"/>
          <a:ea typeface="+mn-ea"/>
          <a:cs typeface="+mn-cs"/>
        </a:defRPr>
      </a:lvl6pPr>
      <a:lvl7pPr marL="2057297" algn="l" defTabSz="685766" rtl="0" eaLnBrk="1" latinLnBrk="1" hangingPunct="1">
        <a:defRPr sz="1351" kern="1200">
          <a:solidFill>
            <a:schemeClr val="tx1"/>
          </a:solidFill>
          <a:latin typeface="+mn-lt"/>
          <a:ea typeface="+mn-ea"/>
          <a:cs typeface="+mn-cs"/>
        </a:defRPr>
      </a:lvl7pPr>
      <a:lvl8pPr marL="2400180" algn="l" defTabSz="685766" rtl="0" eaLnBrk="1" latinLnBrk="1" hangingPunct="1">
        <a:defRPr sz="1351" kern="1200">
          <a:solidFill>
            <a:schemeClr val="tx1"/>
          </a:solidFill>
          <a:latin typeface="+mn-lt"/>
          <a:ea typeface="+mn-ea"/>
          <a:cs typeface="+mn-cs"/>
        </a:defRPr>
      </a:lvl8pPr>
      <a:lvl9pPr marL="2743063" algn="l" defTabSz="685766" rtl="0" eaLnBrk="1" latinLnBrk="1" hangingPunct="1">
        <a:defRPr sz="1351"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2.wdp"/><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2.wdp"/><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jpeg"/><Relationship Id="rId5" Type="http://schemas.microsoft.com/office/2007/relationships/hdphoto" Target="../media/hdphoto2.wdp"/><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3.jpeg"/><Relationship Id="rId7"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5.pn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3.jpeg"/><Relationship Id="rId7"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5.png"/><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4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yssec.kaist.ac.kr/~yongdaek" TargetMode="External"/><Relationship Id="rId2" Type="http://schemas.openxmlformats.org/officeDocument/2006/relationships/hyperlink" Target="mailto:yongdaek@kaist.ac.kr" TargetMode="External"/><Relationship Id="rId1" Type="http://schemas.openxmlformats.org/officeDocument/2006/relationships/slideLayout" Target="../slideLayouts/slideLayout2.xml"/><Relationship Id="rId5" Type="http://schemas.openxmlformats.org/officeDocument/2006/relationships/hyperlink" Target="https://twitter.com/yongdaek" TargetMode="External"/><Relationship Id="rId4" Type="http://schemas.openxmlformats.org/officeDocument/2006/relationships/hyperlink" Target="http://www.facebook.com/y0ngdaek"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5.png"/><Relationship Id="rId12" Type="http://schemas.openxmlformats.org/officeDocument/2006/relationships/image" Target="../media/image6.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1.png"/><Relationship Id="rId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19.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1.png"/><Relationship Id="rId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635000" y="1622052"/>
            <a:ext cx="10871200" cy="2521288"/>
          </a:xfrm>
        </p:spPr>
        <p:txBody>
          <a:bodyPr>
            <a:normAutofit/>
          </a:bodyPr>
          <a:lstStyle/>
          <a:p>
            <a:r>
              <a:rPr lang="en-US" altLang="ko-KR" dirty="0" err="1"/>
              <a:t>VoLTE</a:t>
            </a:r>
            <a:r>
              <a:rPr lang="en-US" altLang="ko-KR"/>
              <a:t> Security, </a:t>
            </a:r>
            <a:r>
              <a:rPr lang="en-US" altLang="ko-KR" dirty="0"/>
              <a:t>Location Privacy</a:t>
            </a:r>
            <a:endParaRPr lang="ko-KR" altLang="en-US" dirty="0"/>
          </a:p>
        </p:txBody>
      </p:sp>
      <p:sp>
        <p:nvSpPr>
          <p:cNvPr id="3" name="부제목 2"/>
          <p:cNvSpPr>
            <a:spLocks noGrp="1"/>
          </p:cNvSpPr>
          <p:nvPr>
            <p:ph type="subTitle" idx="1"/>
          </p:nvPr>
        </p:nvSpPr>
        <p:spPr/>
        <p:txBody>
          <a:bodyPr/>
          <a:lstStyle/>
          <a:p>
            <a:r>
              <a:rPr lang="en-US" altLang="ko-KR" dirty="0" err="1"/>
              <a:t>Yongdae</a:t>
            </a:r>
            <a:r>
              <a:rPr lang="en-US" altLang="ko-KR" dirty="0"/>
              <a:t> Kim</a:t>
            </a:r>
          </a:p>
          <a:p>
            <a:r>
              <a:rPr lang="en-US" altLang="ko-KR" dirty="0"/>
              <a:t>KAIST</a:t>
            </a:r>
            <a:br>
              <a:rPr lang="en-US" altLang="ko-KR" dirty="0"/>
            </a:br>
            <a:r>
              <a:rPr lang="en-US" altLang="ko-KR" dirty="0" err="1"/>
              <a:t>SysSec</a:t>
            </a:r>
            <a:r>
              <a:rPr lang="en-US" altLang="ko-KR" dirty="0"/>
              <a:t> Lab</a:t>
            </a:r>
            <a:endParaRPr lang="ko-KR" altLang="en-US" dirty="0"/>
          </a:p>
        </p:txBody>
      </p:sp>
    </p:spTree>
    <p:extLst>
      <p:ext uri="{BB962C8B-B14F-4D97-AF65-F5344CB8AC3E}">
        <p14:creationId xmlns:p14="http://schemas.microsoft.com/office/powerpoint/2010/main" val="1833712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30933D7-DC1F-4C4A-A8C7-EA174920CF58}"/>
              </a:ext>
            </a:extLst>
          </p:cNvPr>
          <p:cNvSpPr>
            <a:spLocks noGrp="1"/>
          </p:cNvSpPr>
          <p:nvPr>
            <p:ph type="title"/>
          </p:nvPr>
        </p:nvSpPr>
        <p:spPr/>
        <p:txBody>
          <a:bodyPr/>
          <a:lstStyle/>
          <a:p>
            <a:r>
              <a:rPr kumimoji="1" lang="en-US" altLang="ko-KR" dirty="0"/>
              <a:t>Cellular Security: Special Circumstances</a:t>
            </a:r>
            <a:endParaRPr kumimoji="1" lang="ko-KR" altLang="en-US" dirty="0"/>
          </a:p>
        </p:txBody>
      </p:sp>
      <p:sp>
        <p:nvSpPr>
          <p:cNvPr id="3" name="내용 개체 틀 2">
            <a:extLst>
              <a:ext uri="{FF2B5EF4-FFF2-40B4-BE49-F238E27FC236}">
                <a16:creationId xmlns:a16="http://schemas.microsoft.com/office/drawing/2014/main" id="{E7F4BA1E-5B58-EB47-8D29-E802838DAE60}"/>
              </a:ext>
            </a:extLst>
          </p:cNvPr>
          <p:cNvSpPr>
            <a:spLocks noGrp="1"/>
          </p:cNvSpPr>
          <p:nvPr>
            <p:ph idx="1"/>
          </p:nvPr>
        </p:nvSpPr>
        <p:spPr/>
        <p:txBody>
          <a:bodyPr/>
          <a:lstStyle/>
          <a:p>
            <a:r>
              <a:rPr kumimoji="1" lang="en-US" altLang="ko-KR" dirty="0"/>
              <a:t>Very few experts who know Cellular Technology and Security</a:t>
            </a:r>
          </a:p>
          <a:p>
            <a:r>
              <a:rPr kumimoji="1" lang="en-US" altLang="ko-KR" dirty="0"/>
              <a:t>Complicated and huge standards </a:t>
            </a:r>
            <a:r>
              <a:rPr kumimoji="1" lang="en-US" altLang="ko-KR" dirty="0">
                <a:sym typeface="Wingdings" pitchFamily="2" charset="2"/>
              </a:rPr>
              <a:t> Hard to find bugs, need large group </a:t>
            </a:r>
          </a:p>
          <a:p>
            <a:r>
              <a:rPr kumimoji="1" lang="en-US" altLang="ko-KR" dirty="0"/>
              <a:t>Standards are not written in formal languages </a:t>
            </a:r>
            <a:r>
              <a:rPr kumimoji="1" lang="en-US" altLang="ko-KR" dirty="0">
                <a:sym typeface="Wingdings" pitchFamily="2" charset="2"/>
              </a:rPr>
              <a:t> Hard for formal analysis</a:t>
            </a:r>
          </a:p>
          <a:p>
            <a:r>
              <a:rPr kumimoji="1" lang="en-US" altLang="ko-KR" dirty="0"/>
              <a:t>Leave many implementation details for</a:t>
            </a:r>
            <a:r>
              <a:rPr kumimoji="1" lang="ko-KR" altLang="en-US" dirty="0"/>
              <a:t> </a:t>
            </a:r>
            <a:r>
              <a:rPr kumimoji="1" lang="en-US" altLang="ko-KR" dirty="0"/>
              <a:t>vendors </a:t>
            </a:r>
            <a:r>
              <a:rPr kumimoji="1" lang="en-US" altLang="ko-KR" dirty="0">
                <a:sym typeface="Wingdings" pitchFamily="2" charset="2"/>
              </a:rPr>
              <a:t></a:t>
            </a:r>
            <a:r>
              <a:rPr kumimoji="1" lang="ko-KR" altLang="en-US" dirty="0">
                <a:sym typeface="Wingdings" pitchFamily="2" charset="2"/>
              </a:rPr>
              <a:t> </a:t>
            </a:r>
            <a:r>
              <a:rPr kumimoji="1" lang="en-US" altLang="ko-KR" dirty="0">
                <a:sym typeface="Wingdings" pitchFamily="2" charset="2"/>
              </a:rPr>
              <a:t>Bugs</a:t>
            </a:r>
          </a:p>
          <a:p>
            <a:r>
              <a:rPr kumimoji="1" lang="en-US" altLang="ko-KR" dirty="0">
                <a:sym typeface="Wingdings" pitchFamily="2" charset="2"/>
              </a:rPr>
              <a:t>Multiple protocols co-work, but written in separate docs  Analysis complexity</a:t>
            </a:r>
          </a:p>
          <a:p>
            <a:r>
              <a:rPr kumimoji="1" lang="en-US" altLang="ko-KR" dirty="0"/>
              <a:t>Most of the cellular security analyses have been manual.</a:t>
            </a:r>
          </a:p>
          <a:p>
            <a:r>
              <a:rPr kumimoji="1" lang="en-US" altLang="ko-KR" dirty="0"/>
              <a:t>New HW/SW tools are needed for each generation. </a:t>
            </a:r>
          </a:p>
          <a:p>
            <a:pPr lvl="1"/>
            <a:r>
              <a:rPr kumimoji="1" lang="en-US" altLang="ko-KR" dirty="0"/>
              <a:t>Slow/imperfect open-source development</a:t>
            </a:r>
          </a:p>
          <a:p>
            <a:r>
              <a:rPr kumimoji="1" lang="en-US" altLang="ko-KR" dirty="0"/>
              <a:t>Serious silo effect in carriers, and device vendors</a:t>
            </a:r>
            <a:endParaRPr kumimoji="1" lang="ko-KR" altLang="en-US" dirty="0"/>
          </a:p>
        </p:txBody>
      </p:sp>
    </p:spTree>
    <p:extLst>
      <p:ext uri="{BB962C8B-B14F-4D97-AF65-F5344CB8AC3E}">
        <p14:creationId xmlns:p14="http://schemas.microsoft.com/office/powerpoint/2010/main" val="1881754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ctrTitle"/>
          </p:nvPr>
        </p:nvSpPr>
        <p:spPr/>
        <p:txBody>
          <a:bodyPr>
            <a:normAutofit fontScale="90000"/>
          </a:bodyPr>
          <a:lstStyle/>
          <a:p>
            <a:r>
              <a:rPr lang="en-US" altLang="ko-KR"/>
              <a:t>Breaking and Fixing </a:t>
            </a:r>
            <a:r>
              <a:rPr lang="en-US" altLang="ko-KR" dirty="0" err="1"/>
              <a:t>VoLTE</a:t>
            </a:r>
            <a:r>
              <a:rPr lang="en-US" altLang="ko-KR" dirty="0"/>
              <a:t>: </a:t>
            </a:r>
            <a:r>
              <a:rPr lang="en-US" altLang="ko-KR"/>
              <a:t>Exploiting Hidden </a:t>
            </a:r>
            <a:r>
              <a:rPr lang="en-US" altLang="ko-KR" dirty="0"/>
              <a:t>Data Channels </a:t>
            </a:r>
            <a:r>
              <a:rPr lang="en-US" altLang="ko-KR"/>
              <a:t>and Mis-implementations</a:t>
            </a:r>
            <a:endParaRPr lang="ko-KR" altLang="en-US" dirty="0"/>
          </a:p>
        </p:txBody>
      </p:sp>
      <p:sp>
        <p:nvSpPr>
          <p:cNvPr id="6" name="부제목 5"/>
          <p:cNvSpPr>
            <a:spLocks noGrp="1"/>
          </p:cNvSpPr>
          <p:nvPr>
            <p:ph type="subTitle" idx="1"/>
          </p:nvPr>
        </p:nvSpPr>
        <p:spPr>
          <a:xfrm>
            <a:off x="924744" y="4266789"/>
            <a:ext cx="10067800" cy="1752600"/>
          </a:xfrm>
        </p:spPr>
        <p:txBody>
          <a:bodyPr anchor="ctr">
            <a:normAutofit/>
          </a:bodyPr>
          <a:lstStyle/>
          <a:p>
            <a:r>
              <a:rPr lang="en-US" altLang="ko-KR" b="1"/>
              <a:t>SysSec Lab.</a:t>
            </a:r>
            <a:endParaRPr lang="en-US" altLang="ko-KR" b="1" dirty="0"/>
          </a:p>
        </p:txBody>
      </p:sp>
      <p:sp>
        <p:nvSpPr>
          <p:cNvPr id="4" name="슬라이드 번호 개체 틀 3"/>
          <p:cNvSpPr>
            <a:spLocks noGrp="1"/>
          </p:cNvSpPr>
          <p:nvPr>
            <p:ph type="sldNum" sz="quarter" idx="4294967295"/>
          </p:nvPr>
        </p:nvSpPr>
        <p:spPr>
          <a:xfrm>
            <a:off x="0" y="6424085"/>
            <a:ext cx="577851" cy="366183"/>
          </a:xfrm>
        </p:spPr>
        <p:txBody>
          <a:bodyPr/>
          <a:lstStyle/>
          <a:p>
            <a:fld id="{4BEDD84E-25D4-4983-8AA1-2863C96F08D9}" type="slidenum">
              <a:rPr lang="ko-KR" altLang="en-US" smtClean="0">
                <a:solidFill>
                  <a:prstClr val="white"/>
                </a:solidFill>
              </a:rPr>
              <a:pPr/>
              <a:t>11</a:t>
            </a:fld>
            <a:endParaRPr lang="ko-KR" altLang="en-US" dirty="0">
              <a:solidFill>
                <a:prstClr val="white"/>
              </a:solidFill>
            </a:endParaRPr>
          </a:p>
        </p:txBody>
      </p:sp>
      <p:pic>
        <p:nvPicPr>
          <p:cNvPr id="7" name="Picture 4"/>
          <p:cNvPicPr>
            <a:picLocks noChangeAspect="1"/>
          </p:cNvPicPr>
          <p:nvPr/>
        </p:nvPicPr>
        <p:blipFill>
          <a:blip r:embed="rId3"/>
          <a:stretch>
            <a:fillRect/>
          </a:stretch>
        </p:blipFill>
        <p:spPr>
          <a:xfrm>
            <a:off x="1" y="6048869"/>
            <a:ext cx="2010263" cy="809131"/>
          </a:xfrm>
          <a:prstGeom prst="rect">
            <a:avLst/>
          </a:prstGeom>
        </p:spPr>
      </p:pic>
      <p:pic>
        <p:nvPicPr>
          <p:cNvPr id="8" name="Picture 2" descr="https://fbcdn-sphotos-b-a.akamaihd.net/hphotos-ak-xtp1/v/t1.0-9/11250141_1603036156644101_6181781800607379296_n.jpg?oh=bef25064618d1fbaac9de21404364d8d&amp;oe=56AF1868&amp;__gda__=1457912910_02eb0469df3806e0398e9c36dac39e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65173" y="6048869"/>
            <a:ext cx="924536"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044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a:t>VoLTE</a:t>
            </a:r>
            <a:r>
              <a:rPr lang="en-US" altLang="ko-KR" dirty="0"/>
              <a:t> = Voice over LTE </a:t>
            </a:r>
            <a:endParaRPr lang="ko-KR" altLang="en-US" dirty="0"/>
          </a:p>
        </p:txBody>
      </p:sp>
      <p:sp>
        <p:nvSpPr>
          <p:cNvPr id="3" name="내용 개체 틀 2"/>
          <p:cNvSpPr>
            <a:spLocks noGrp="1"/>
          </p:cNvSpPr>
          <p:nvPr>
            <p:ph idx="1"/>
          </p:nvPr>
        </p:nvSpPr>
        <p:spPr/>
        <p:txBody>
          <a:bodyPr>
            <a:normAutofit/>
          </a:bodyPr>
          <a:lstStyle/>
          <a:p>
            <a:r>
              <a:rPr lang="en-US" altLang="ko-KR" dirty="0"/>
              <a:t>Implementation of VoIP </a:t>
            </a:r>
            <a:r>
              <a:rPr lang="en-US" altLang="ko-KR"/>
              <a:t>on LTE</a:t>
            </a:r>
            <a:endParaRPr lang="en-US" altLang="ko-KR" dirty="0"/>
          </a:p>
          <a:p>
            <a:endParaRPr lang="en-US" altLang="ko-KR" dirty="0"/>
          </a:p>
          <a:p>
            <a:r>
              <a:rPr lang="en-US" altLang="ko-KR" dirty="0"/>
              <a:t>3G network</a:t>
            </a:r>
          </a:p>
          <a:p>
            <a:pPr lvl="1"/>
            <a:r>
              <a:rPr lang="en-US" altLang="ko-KR" dirty="0"/>
              <a:t>Data and voice are separated</a:t>
            </a:r>
          </a:p>
          <a:p>
            <a:r>
              <a:rPr lang="en-US" altLang="ko-KR" dirty="0"/>
              <a:t>4G LTE network : All-IP based Network</a:t>
            </a:r>
          </a:p>
          <a:p>
            <a:pPr lvl="1"/>
            <a:r>
              <a:rPr lang="en-US" altLang="ko-KR" dirty="0"/>
              <a:t>Both data and voice are delivered as data-flow</a:t>
            </a:r>
          </a:p>
          <a:p>
            <a:endParaRPr lang="en-US" altLang="ko-KR" dirty="0"/>
          </a:p>
          <a:p>
            <a:r>
              <a:rPr lang="en-US" altLang="ko-KR" dirty="0"/>
              <a:t>Advantages on </a:t>
            </a:r>
            <a:r>
              <a:rPr lang="en-US" altLang="ko-KR" dirty="0" err="1"/>
              <a:t>VoLTE</a:t>
            </a:r>
            <a:endParaRPr lang="en-US" altLang="ko-KR" dirty="0"/>
          </a:p>
          <a:p>
            <a:pPr lvl="1"/>
            <a:r>
              <a:rPr lang="en-US" altLang="ko-KR" b="1"/>
              <a:t>For users</a:t>
            </a:r>
            <a:r>
              <a:rPr lang="en-US" altLang="ko-KR"/>
              <a:t>: high </a:t>
            </a:r>
            <a:r>
              <a:rPr lang="en-US" altLang="ko-KR" dirty="0"/>
              <a:t>voice quality</a:t>
            </a:r>
            <a:r>
              <a:rPr lang="en-US" altLang="ko-KR"/>
              <a:t>, faster call setup, better battery life.</a:t>
            </a:r>
            <a:endParaRPr lang="en-US" altLang="ko-KR" dirty="0"/>
          </a:p>
          <a:p>
            <a:pPr lvl="1"/>
            <a:r>
              <a:rPr lang="en-US" altLang="ko-KR" b="1"/>
              <a:t>For operators</a:t>
            </a:r>
            <a:r>
              <a:rPr lang="en-US" altLang="ko-KR"/>
              <a:t>: increase usability, reduce cost, rich multimedia services</a:t>
            </a:r>
            <a:endParaRPr lang="en-US" altLang="ko-KR" dirty="0"/>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solidFill>
                  <a:prstClr val="white"/>
                </a:solidFill>
              </a:rPr>
              <a:pPr/>
              <a:t>12</a:t>
            </a:fld>
            <a:endParaRPr lang="ko-KR" altLang="en-US" dirty="0">
              <a:solidFill>
                <a:prstClr val="white"/>
              </a:solidFill>
            </a:endParaRPr>
          </a:p>
        </p:txBody>
      </p:sp>
      <p:pic>
        <p:nvPicPr>
          <p:cNvPr id="1028" name="Picture 4" descr="http://www.televerde.com/wp-content/uploads/2014/09/can-you-hear-me-n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8181" y="1508787"/>
            <a:ext cx="4064000" cy="311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985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4BEDD84E-25D4-4983-8AA1-2863C96F08D9}" type="slidenum">
              <a:rPr lang="ko-KR" altLang="en-US" smtClean="0"/>
              <a:t>13</a:t>
            </a:fld>
            <a:endParaRPr lang="ko-KR" altLang="en-US" dirty="0"/>
          </a:p>
        </p:txBody>
      </p:sp>
      <p:sp>
        <p:nvSpPr>
          <p:cNvPr id="30" name="Rectangle 152"/>
          <p:cNvSpPr/>
          <p:nvPr/>
        </p:nvSpPr>
        <p:spPr>
          <a:xfrm>
            <a:off x="1583499" y="452670"/>
            <a:ext cx="8899924" cy="265718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pic>
        <p:nvPicPr>
          <p:cNvPr id="32" name="그림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2683" y="1402469"/>
            <a:ext cx="721536" cy="589991"/>
          </a:xfrm>
          <a:prstGeom prst="rect">
            <a:avLst/>
          </a:prstGeom>
        </p:spPr>
      </p:pic>
      <p:sp>
        <p:nvSpPr>
          <p:cNvPr id="33" name="구름 32"/>
          <p:cNvSpPr/>
          <p:nvPr/>
        </p:nvSpPr>
        <p:spPr>
          <a:xfrm>
            <a:off x="7682854" y="1833514"/>
            <a:ext cx="1965541" cy="666497"/>
          </a:xfrm>
          <a:prstGeom prst="cloud">
            <a:avLst/>
          </a:prstGeom>
          <a:noFill/>
          <a:ln w="12700">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sz="1867" b="1" dirty="0">
                <a:solidFill>
                  <a:schemeClr val="tx1"/>
                </a:solidFill>
                <a:cs typeface="Arial" panose="020B0604020202020204" pitchFamily="34" charset="0"/>
              </a:rPr>
              <a:t>Telephony</a:t>
            </a:r>
            <a:endParaRPr lang="ko-KR" altLang="en-US" sz="1867" b="1" dirty="0">
              <a:solidFill>
                <a:schemeClr val="tx1"/>
              </a:solidFill>
              <a:cs typeface="Arial" panose="020B0604020202020204" pitchFamily="34" charset="0"/>
            </a:endParaRPr>
          </a:p>
        </p:txBody>
      </p:sp>
      <p:sp>
        <p:nvSpPr>
          <p:cNvPr id="34" name="번개 33"/>
          <p:cNvSpPr/>
          <p:nvPr/>
        </p:nvSpPr>
        <p:spPr>
          <a:xfrm rot="17761924">
            <a:off x="2957165" y="1513973"/>
            <a:ext cx="283884" cy="354351"/>
          </a:xfrm>
          <a:prstGeom prst="lightningBol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sz="2400">
              <a:latin typeface="Arial" panose="020B0604020202020204" pitchFamily="34" charset="0"/>
              <a:cs typeface="Arial" panose="020B0604020202020204" pitchFamily="34" charset="0"/>
            </a:endParaRPr>
          </a:p>
        </p:txBody>
      </p:sp>
      <p:sp>
        <p:nvSpPr>
          <p:cNvPr id="38" name="TextBox 37"/>
          <p:cNvSpPr txBox="1"/>
          <p:nvPr/>
        </p:nvSpPr>
        <p:spPr>
          <a:xfrm>
            <a:off x="2044414" y="2106015"/>
            <a:ext cx="938073" cy="379656"/>
          </a:xfrm>
          <a:prstGeom prst="rect">
            <a:avLst/>
          </a:prstGeom>
          <a:noFill/>
        </p:spPr>
        <p:txBody>
          <a:bodyPr wrap="square" rtlCol="0">
            <a:spAutoFit/>
          </a:bodyPr>
          <a:lstStyle/>
          <a:p>
            <a:pPr algn="ctr"/>
            <a:r>
              <a:rPr lang="en-US" altLang="ko-KR" sz="1867" b="1" dirty="0">
                <a:cs typeface="Arial" panose="020B0604020202020204" pitchFamily="34" charset="0"/>
              </a:rPr>
              <a:t>Phone</a:t>
            </a:r>
            <a:endParaRPr lang="ko-KR" altLang="en-US" sz="1867" b="1" dirty="0">
              <a:cs typeface="Arial" panose="020B0604020202020204" pitchFamily="34" charset="0"/>
            </a:endParaRPr>
          </a:p>
        </p:txBody>
      </p:sp>
      <p:grpSp>
        <p:nvGrpSpPr>
          <p:cNvPr id="2" name="Group 1"/>
          <p:cNvGrpSpPr/>
          <p:nvPr/>
        </p:nvGrpSpPr>
        <p:grpSpPr>
          <a:xfrm>
            <a:off x="4552203" y="788447"/>
            <a:ext cx="2590195" cy="840022"/>
            <a:chOff x="3381008" y="591335"/>
            <a:chExt cx="1942646" cy="630016"/>
          </a:xfrm>
          <a:solidFill>
            <a:srgbClr val="4BABCD"/>
          </a:solidFill>
        </p:grpSpPr>
        <p:sp>
          <p:nvSpPr>
            <p:cNvPr id="31" name="Rectangle 145"/>
            <p:cNvSpPr/>
            <p:nvPr/>
          </p:nvSpPr>
          <p:spPr>
            <a:xfrm>
              <a:off x="3381008" y="591335"/>
              <a:ext cx="1942646" cy="6300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bg1"/>
                </a:solidFill>
              </a:endParaRPr>
            </a:p>
          </p:txBody>
        </p:sp>
        <p:sp>
          <p:nvSpPr>
            <p:cNvPr id="40" name="TextBox 39"/>
            <p:cNvSpPr txBox="1"/>
            <p:nvPr/>
          </p:nvSpPr>
          <p:spPr>
            <a:xfrm>
              <a:off x="3388759" y="591335"/>
              <a:ext cx="1927145" cy="623248"/>
            </a:xfrm>
            <a:prstGeom prst="rect">
              <a:avLst/>
            </a:prstGeom>
            <a:grpFill/>
          </p:spPr>
          <p:txBody>
            <a:bodyPr wrap="square" rtlCol="0">
              <a:spAutoFit/>
            </a:bodyPr>
            <a:lstStyle/>
            <a:p>
              <a:pPr algn="ctr"/>
              <a:r>
                <a:rPr lang="en-US" altLang="ko-KR" sz="2400" b="1" dirty="0">
                  <a:solidFill>
                    <a:schemeClr val="bg1"/>
                  </a:solidFill>
                </a:rPr>
                <a:t>Data</a:t>
              </a:r>
            </a:p>
            <a:p>
              <a:pPr algn="ctr"/>
              <a:r>
                <a:rPr lang="en-US" altLang="ko-KR" sz="2400" b="1" dirty="0">
                  <a:solidFill>
                    <a:schemeClr val="bg1"/>
                  </a:solidFill>
                </a:rPr>
                <a:t>(Packet Switching)</a:t>
              </a:r>
              <a:endParaRPr lang="ko-KR" altLang="en-US" sz="2400" b="1" dirty="0">
                <a:solidFill>
                  <a:schemeClr val="bg1"/>
                </a:solidFill>
              </a:endParaRPr>
            </a:p>
          </p:txBody>
        </p:sp>
      </p:grpSp>
      <p:sp>
        <p:nvSpPr>
          <p:cNvPr id="41" name="구름 100"/>
          <p:cNvSpPr/>
          <p:nvPr/>
        </p:nvSpPr>
        <p:spPr>
          <a:xfrm>
            <a:off x="7670823" y="842957"/>
            <a:ext cx="1785551" cy="752752"/>
          </a:xfrm>
          <a:prstGeom prst="cloud">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867" b="1" dirty="0">
                <a:solidFill>
                  <a:schemeClr val="tx1"/>
                </a:solidFill>
                <a:cs typeface="Arial" panose="020B0604020202020204" pitchFamily="34" charset="0"/>
              </a:rPr>
              <a:t>Internet</a:t>
            </a:r>
            <a:endParaRPr lang="ko-KR" altLang="en-US" sz="1867" b="1" dirty="0">
              <a:solidFill>
                <a:schemeClr val="tx1"/>
              </a:solidFill>
              <a:cs typeface="Arial" panose="020B0604020202020204" pitchFamily="34" charset="0"/>
            </a:endParaRPr>
          </a:p>
        </p:txBody>
      </p:sp>
      <p:cxnSp>
        <p:nvCxnSpPr>
          <p:cNvPr id="42" name="직선 연결선 85"/>
          <p:cNvCxnSpPr>
            <a:stCxn id="45" idx="3"/>
            <a:endCxn id="33" idx="2"/>
          </p:cNvCxnSpPr>
          <p:nvPr/>
        </p:nvCxnSpPr>
        <p:spPr>
          <a:xfrm>
            <a:off x="7142398" y="2158502"/>
            <a:ext cx="546553" cy="826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43" name="TextBox 42"/>
          <p:cNvSpPr txBox="1"/>
          <p:nvPr/>
        </p:nvSpPr>
        <p:spPr>
          <a:xfrm>
            <a:off x="1821009" y="592553"/>
            <a:ext cx="535724" cy="461665"/>
          </a:xfrm>
          <a:prstGeom prst="rect">
            <a:avLst/>
          </a:prstGeom>
          <a:noFill/>
        </p:spPr>
        <p:txBody>
          <a:bodyPr wrap="none" rtlCol="0">
            <a:spAutoFit/>
          </a:bodyPr>
          <a:lstStyle/>
          <a:p>
            <a:r>
              <a:rPr lang="en-US" altLang="ko-KR" sz="2400" b="1" dirty="0"/>
              <a:t>3G</a:t>
            </a:r>
            <a:endParaRPr lang="ko-KR" altLang="en-US" sz="2400" b="1" dirty="0"/>
          </a:p>
        </p:txBody>
      </p:sp>
      <p:sp>
        <p:nvSpPr>
          <p:cNvPr id="45" name="Rectangle 145"/>
          <p:cNvSpPr/>
          <p:nvPr/>
        </p:nvSpPr>
        <p:spPr>
          <a:xfrm>
            <a:off x="4552203" y="1738491"/>
            <a:ext cx="2590195" cy="840021"/>
          </a:xfrm>
          <a:prstGeom prst="rect">
            <a:avLst/>
          </a:prstGeom>
          <a:solidFill>
            <a:srgbClr val="E77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chemeClr val="bg1"/>
                </a:solidFill>
              </a:rPr>
              <a:t>Voice</a:t>
            </a:r>
          </a:p>
          <a:p>
            <a:pPr algn="ctr"/>
            <a:r>
              <a:rPr lang="en-US" altLang="ko-KR" sz="2400" b="1" dirty="0">
                <a:solidFill>
                  <a:schemeClr val="bg1"/>
                </a:solidFill>
              </a:rPr>
              <a:t>(Circuit Switching)</a:t>
            </a:r>
            <a:endParaRPr lang="ko-KR" altLang="en-US" sz="2400" b="1" dirty="0">
              <a:solidFill>
                <a:schemeClr val="bg1"/>
              </a:solidFill>
            </a:endParaRPr>
          </a:p>
        </p:txBody>
      </p:sp>
      <p:cxnSp>
        <p:nvCxnSpPr>
          <p:cNvPr id="52" name="직선 연결선 51"/>
          <p:cNvCxnSpPr>
            <a:stCxn id="56" idx="3"/>
            <a:endCxn id="31" idx="1"/>
          </p:cNvCxnSpPr>
          <p:nvPr/>
        </p:nvCxnSpPr>
        <p:spPr>
          <a:xfrm flipV="1">
            <a:off x="3870438" y="1208458"/>
            <a:ext cx="681765" cy="461657"/>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54" name="TextBox 53"/>
          <p:cNvSpPr txBox="1"/>
          <p:nvPr/>
        </p:nvSpPr>
        <p:spPr>
          <a:xfrm>
            <a:off x="3119671" y="2091875"/>
            <a:ext cx="1020372" cy="666977"/>
          </a:xfrm>
          <a:prstGeom prst="rect">
            <a:avLst/>
          </a:prstGeom>
          <a:noFill/>
        </p:spPr>
        <p:txBody>
          <a:bodyPr wrap="square" rtlCol="0">
            <a:spAutoFit/>
          </a:bodyPr>
          <a:lstStyle/>
          <a:p>
            <a:pPr algn="ctr"/>
            <a:r>
              <a:rPr lang="en-US" altLang="ko-KR" sz="1867" b="1" dirty="0">
                <a:cs typeface="Arial" panose="020B0604020202020204" pitchFamily="34" charset="0"/>
              </a:rPr>
              <a:t>Cell tower</a:t>
            </a:r>
            <a:endParaRPr lang="ko-KR" altLang="en-US" sz="1867" b="1" dirty="0">
              <a:cs typeface="Arial" panose="020B0604020202020204" pitchFamily="34" charset="0"/>
            </a:endParaRPr>
          </a:p>
        </p:txBody>
      </p:sp>
      <p:pic>
        <p:nvPicPr>
          <p:cNvPr id="56" name="Picture 5"/>
          <p:cNvPicPr>
            <a:picLocks noChangeAspect="1"/>
          </p:cNvPicPr>
          <p:nvPr/>
        </p:nvPicPr>
        <p:blipFill>
          <a:blip r:embed="rId4" cstate="print">
            <a:extLst>
              <a:ext uri="{BEBA8EAE-BF5A-486C-A8C5-ECC9F3942E4B}">
                <a14:imgProps xmlns:a14="http://schemas.microsoft.com/office/drawing/2010/main">
                  <a14:imgLayer r:embed="rId5">
                    <a14:imgEffect>
                      <a14:backgroundRemoval t="1212" b="97576" l="0" r="98864"/>
                    </a14:imgEffect>
                  </a14:imgLayer>
                </a14:imgProps>
              </a:ext>
              <a:ext uri="{28A0092B-C50C-407E-A947-70E740481C1C}">
                <a14:useLocalDpi xmlns:a14="http://schemas.microsoft.com/office/drawing/2010/main" val="0"/>
              </a:ext>
            </a:extLst>
          </a:blip>
          <a:stretch>
            <a:fillRect/>
          </a:stretch>
        </p:blipFill>
        <p:spPr>
          <a:xfrm>
            <a:off x="3389277" y="1299109"/>
            <a:ext cx="481161" cy="742011"/>
          </a:xfrm>
          <a:prstGeom prst="rect">
            <a:avLst/>
          </a:prstGeom>
        </p:spPr>
      </p:pic>
      <p:cxnSp>
        <p:nvCxnSpPr>
          <p:cNvPr id="58" name="직선 연결선 57"/>
          <p:cNvCxnSpPr>
            <a:stCxn id="56" idx="3"/>
            <a:endCxn id="45" idx="1"/>
          </p:cNvCxnSpPr>
          <p:nvPr/>
        </p:nvCxnSpPr>
        <p:spPr>
          <a:xfrm>
            <a:off x="3870438" y="1670115"/>
            <a:ext cx="681765" cy="488387"/>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55" name="Rectangle 152"/>
          <p:cNvSpPr/>
          <p:nvPr/>
        </p:nvSpPr>
        <p:spPr>
          <a:xfrm>
            <a:off x="1583499" y="3432619"/>
            <a:ext cx="8899924" cy="265718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pic>
        <p:nvPicPr>
          <p:cNvPr id="60" name="그림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9563" y="4375181"/>
            <a:ext cx="721536" cy="589991"/>
          </a:xfrm>
          <a:prstGeom prst="rect">
            <a:avLst/>
          </a:prstGeom>
        </p:spPr>
      </p:pic>
      <p:sp>
        <p:nvSpPr>
          <p:cNvPr id="61" name="구름 60"/>
          <p:cNvSpPr/>
          <p:nvPr/>
        </p:nvSpPr>
        <p:spPr>
          <a:xfrm>
            <a:off x="7682853" y="4805434"/>
            <a:ext cx="1705064" cy="649973"/>
          </a:xfrm>
          <a:prstGeom prst="cloud">
            <a:avLst/>
          </a:prstGeom>
          <a:solidFill>
            <a:srgbClr val="95D47A"/>
          </a:solidFill>
          <a:ln w="12700">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sz="1867" b="1" dirty="0">
                <a:solidFill>
                  <a:schemeClr val="tx1"/>
                </a:solidFill>
                <a:cs typeface="Arial" panose="020B0604020202020204" pitchFamily="34" charset="0"/>
              </a:rPr>
              <a:t>IMS</a:t>
            </a:r>
            <a:endParaRPr lang="ko-KR" altLang="en-US" sz="1867" b="1" dirty="0">
              <a:solidFill>
                <a:schemeClr val="tx1"/>
              </a:solidFill>
              <a:cs typeface="Arial" panose="020B0604020202020204" pitchFamily="34" charset="0"/>
            </a:endParaRPr>
          </a:p>
        </p:txBody>
      </p:sp>
      <p:sp>
        <p:nvSpPr>
          <p:cNvPr id="62" name="번개 61"/>
          <p:cNvSpPr/>
          <p:nvPr/>
        </p:nvSpPr>
        <p:spPr>
          <a:xfrm rot="17761924">
            <a:off x="2957165" y="4516862"/>
            <a:ext cx="283884" cy="354351"/>
          </a:xfrm>
          <a:prstGeom prst="lightningBol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sz="2400">
              <a:latin typeface="Arial" panose="020B0604020202020204" pitchFamily="34" charset="0"/>
              <a:cs typeface="Arial" panose="020B0604020202020204" pitchFamily="34" charset="0"/>
            </a:endParaRPr>
          </a:p>
        </p:txBody>
      </p:sp>
      <p:sp>
        <p:nvSpPr>
          <p:cNvPr id="72" name="TextBox 71"/>
          <p:cNvSpPr txBox="1"/>
          <p:nvPr/>
        </p:nvSpPr>
        <p:spPr>
          <a:xfrm>
            <a:off x="2996943" y="5086782"/>
            <a:ext cx="1265824" cy="666977"/>
          </a:xfrm>
          <a:prstGeom prst="rect">
            <a:avLst/>
          </a:prstGeom>
          <a:noFill/>
        </p:spPr>
        <p:txBody>
          <a:bodyPr wrap="square" rtlCol="0">
            <a:spAutoFit/>
          </a:bodyPr>
          <a:lstStyle/>
          <a:p>
            <a:pPr algn="ctr"/>
            <a:r>
              <a:rPr lang="en-US" altLang="ko-KR" sz="1867" b="1" dirty="0">
                <a:cs typeface="Arial" panose="020B0604020202020204" pitchFamily="34" charset="0"/>
              </a:rPr>
              <a:t>Cell </a:t>
            </a:r>
          </a:p>
          <a:p>
            <a:pPr algn="ctr"/>
            <a:r>
              <a:rPr lang="en-US" altLang="ko-KR" sz="1867" b="1" dirty="0">
                <a:cs typeface="Arial" panose="020B0604020202020204" pitchFamily="34" charset="0"/>
              </a:rPr>
              <a:t>tower</a:t>
            </a:r>
            <a:endParaRPr lang="ko-KR" altLang="en-US" sz="1867" b="1" dirty="0">
              <a:cs typeface="Arial" panose="020B0604020202020204" pitchFamily="34" charset="0"/>
            </a:endParaRPr>
          </a:p>
        </p:txBody>
      </p:sp>
      <p:sp>
        <p:nvSpPr>
          <p:cNvPr id="73" name="TextBox 72"/>
          <p:cNvSpPr txBox="1"/>
          <p:nvPr/>
        </p:nvSpPr>
        <p:spPr>
          <a:xfrm>
            <a:off x="1773101" y="5062691"/>
            <a:ext cx="1480696" cy="379656"/>
          </a:xfrm>
          <a:prstGeom prst="rect">
            <a:avLst/>
          </a:prstGeom>
          <a:noFill/>
        </p:spPr>
        <p:txBody>
          <a:bodyPr wrap="square" rtlCol="0">
            <a:spAutoFit/>
          </a:bodyPr>
          <a:lstStyle/>
          <a:p>
            <a:pPr algn="ctr"/>
            <a:r>
              <a:rPr lang="en-US" altLang="ko-KR" sz="1867" b="1" dirty="0">
                <a:cs typeface="Arial" panose="020B0604020202020204" pitchFamily="34" charset="0"/>
              </a:rPr>
              <a:t>Phone</a:t>
            </a:r>
            <a:endParaRPr lang="ko-KR" altLang="en-US" sz="1867" b="1" dirty="0">
              <a:cs typeface="Arial" panose="020B0604020202020204" pitchFamily="34" charset="0"/>
            </a:endParaRPr>
          </a:p>
        </p:txBody>
      </p:sp>
      <p:pic>
        <p:nvPicPr>
          <p:cNvPr id="77" name="Picture 5"/>
          <p:cNvPicPr>
            <a:picLocks noChangeAspect="1"/>
          </p:cNvPicPr>
          <p:nvPr/>
        </p:nvPicPr>
        <p:blipFill>
          <a:blip r:embed="rId4" cstate="print">
            <a:extLst>
              <a:ext uri="{BEBA8EAE-BF5A-486C-A8C5-ECC9F3942E4B}">
                <a14:imgProps xmlns:a14="http://schemas.microsoft.com/office/drawing/2010/main">
                  <a14:imgLayer r:embed="rId5">
                    <a14:imgEffect>
                      <a14:backgroundRemoval t="1212" b="97576" l="0" r="98864"/>
                    </a14:imgEffect>
                  </a14:imgLayer>
                </a14:imgProps>
              </a:ext>
              <a:ext uri="{28A0092B-C50C-407E-A947-70E740481C1C}">
                <a14:useLocalDpi xmlns:a14="http://schemas.microsoft.com/office/drawing/2010/main" val="0"/>
              </a:ext>
            </a:extLst>
          </a:blip>
          <a:stretch>
            <a:fillRect/>
          </a:stretch>
        </p:blipFill>
        <p:spPr>
          <a:xfrm>
            <a:off x="3389276" y="4273349"/>
            <a:ext cx="481161" cy="742011"/>
          </a:xfrm>
          <a:prstGeom prst="rect">
            <a:avLst/>
          </a:prstGeom>
        </p:spPr>
      </p:pic>
      <p:sp>
        <p:nvSpPr>
          <p:cNvPr id="87" name="TextBox 86"/>
          <p:cNvSpPr txBox="1"/>
          <p:nvPr/>
        </p:nvSpPr>
        <p:spPr>
          <a:xfrm>
            <a:off x="1821010" y="3572502"/>
            <a:ext cx="1014893" cy="461665"/>
          </a:xfrm>
          <a:prstGeom prst="rect">
            <a:avLst/>
          </a:prstGeom>
          <a:noFill/>
        </p:spPr>
        <p:txBody>
          <a:bodyPr wrap="none" rtlCol="0">
            <a:spAutoFit/>
          </a:bodyPr>
          <a:lstStyle/>
          <a:p>
            <a:r>
              <a:rPr lang="en-US" altLang="ko-KR" sz="2400" b="1" dirty="0"/>
              <a:t>4G LTE</a:t>
            </a:r>
            <a:endParaRPr lang="ko-KR" altLang="en-US" sz="2400" b="1" dirty="0"/>
          </a:p>
        </p:txBody>
      </p:sp>
      <p:sp>
        <p:nvSpPr>
          <p:cNvPr id="115" name="Rectangle 145"/>
          <p:cNvSpPr/>
          <p:nvPr/>
        </p:nvSpPr>
        <p:spPr>
          <a:xfrm>
            <a:off x="4552203" y="3815349"/>
            <a:ext cx="2590195" cy="1687011"/>
          </a:xfrm>
          <a:prstGeom prst="rect">
            <a:avLst/>
          </a:prstGeom>
          <a:solidFill>
            <a:srgbClr val="4BA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chemeClr val="bg1"/>
                </a:solidFill>
              </a:rPr>
              <a:t>Data</a:t>
            </a:r>
          </a:p>
          <a:p>
            <a:pPr algn="ctr"/>
            <a:r>
              <a:rPr lang="en-US" altLang="ko-KR" sz="2400" b="1" dirty="0">
                <a:solidFill>
                  <a:schemeClr val="bg1"/>
                </a:solidFill>
              </a:rPr>
              <a:t>(Packet Switching)</a:t>
            </a:r>
            <a:endParaRPr lang="ko-KR" altLang="en-US" sz="2400" b="1" dirty="0">
              <a:solidFill>
                <a:schemeClr val="bg1"/>
              </a:solidFill>
            </a:endParaRPr>
          </a:p>
        </p:txBody>
      </p:sp>
      <p:cxnSp>
        <p:nvCxnSpPr>
          <p:cNvPr id="50" name="직선 연결선 49"/>
          <p:cNvCxnSpPr/>
          <p:nvPr/>
        </p:nvCxnSpPr>
        <p:spPr>
          <a:xfrm>
            <a:off x="3865576" y="4683888"/>
            <a:ext cx="696347"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37" name="직선 연결선 49"/>
          <p:cNvCxnSpPr/>
          <p:nvPr/>
        </p:nvCxnSpPr>
        <p:spPr>
          <a:xfrm>
            <a:off x="7135132" y="4197085"/>
            <a:ext cx="5760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36" name="구름 100"/>
          <p:cNvSpPr/>
          <p:nvPr/>
        </p:nvSpPr>
        <p:spPr>
          <a:xfrm>
            <a:off x="7676478" y="3770547"/>
            <a:ext cx="1785551" cy="752752"/>
          </a:xfrm>
          <a:prstGeom prst="cloud">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867" b="1" dirty="0">
                <a:solidFill>
                  <a:schemeClr val="tx1"/>
                </a:solidFill>
                <a:cs typeface="Arial" panose="020B0604020202020204" pitchFamily="34" charset="0"/>
              </a:rPr>
              <a:t>Internet</a:t>
            </a:r>
            <a:endParaRPr lang="ko-KR" altLang="en-US" sz="1867" b="1" dirty="0">
              <a:solidFill>
                <a:schemeClr val="tx1"/>
              </a:solidFill>
              <a:cs typeface="Arial" panose="020B0604020202020204" pitchFamily="34" charset="0"/>
            </a:endParaRPr>
          </a:p>
        </p:txBody>
      </p:sp>
      <p:cxnSp>
        <p:nvCxnSpPr>
          <p:cNvPr id="39" name="직선 연결선 49"/>
          <p:cNvCxnSpPr>
            <a:stCxn id="40" idx="3"/>
            <a:endCxn id="41" idx="2"/>
          </p:cNvCxnSpPr>
          <p:nvPr/>
        </p:nvCxnSpPr>
        <p:spPr>
          <a:xfrm>
            <a:off x="7132065" y="1203946"/>
            <a:ext cx="544297" cy="15387"/>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46" name="직선 연결선 49"/>
          <p:cNvCxnSpPr/>
          <p:nvPr/>
        </p:nvCxnSpPr>
        <p:spPr>
          <a:xfrm>
            <a:off x="7135132" y="5157192"/>
            <a:ext cx="5760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7132065" y="5418897"/>
            <a:ext cx="3209405" cy="379656"/>
          </a:xfrm>
          <a:prstGeom prst="rect">
            <a:avLst/>
          </a:prstGeom>
          <a:noFill/>
        </p:spPr>
        <p:txBody>
          <a:bodyPr wrap="none" rtlCol="0">
            <a:spAutoFit/>
          </a:bodyPr>
          <a:lstStyle/>
          <a:p>
            <a:r>
              <a:rPr lang="en-US" altLang="ko-KR" sz="1867" dirty="0"/>
              <a:t>IP Multimedia Subsystem (IMS)</a:t>
            </a:r>
            <a:endParaRPr lang="ko-KR" altLang="en-US" sz="1867" dirty="0"/>
          </a:p>
        </p:txBody>
      </p:sp>
      <p:sp>
        <p:nvSpPr>
          <p:cNvPr id="5" name="자유형 4"/>
          <p:cNvSpPr/>
          <p:nvPr/>
        </p:nvSpPr>
        <p:spPr>
          <a:xfrm>
            <a:off x="2736235" y="1684413"/>
            <a:ext cx="5472000" cy="597084"/>
          </a:xfrm>
          <a:custGeom>
            <a:avLst/>
            <a:gdLst>
              <a:gd name="connsiteX0" fmla="*/ 0 w 4335518"/>
              <a:gd name="connsiteY0" fmla="*/ 53112 h 447813"/>
              <a:gd name="connsiteX1" fmla="*/ 977462 w 4335518"/>
              <a:gd name="connsiteY1" fmla="*/ 29463 h 447813"/>
              <a:gd name="connsiteX2" fmla="*/ 2593428 w 4335518"/>
              <a:gd name="connsiteY2" fmla="*/ 407836 h 447813"/>
              <a:gd name="connsiteX3" fmla="*/ 4335518 w 4335518"/>
              <a:gd name="connsiteY3" fmla="*/ 447250 h 447813"/>
            </a:gdLst>
            <a:ahLst/>
            <a:cxnLst>
              <a:cxn ang="0">
                <a:pos x="connsiteX0" y="connsiteY0"/>
              </a:cxn>
              <a:cxn ang="0">
                <a:pos x="connsiteX1" y="connsiteY1"/>
              </a:cxn>
              <a:cxn ang="0">
                <a:pos x="connsiteX2" y="connsiteY2"/>
              </a:cxn>
              <a:cxn ang="0">
                <a:pos x="connsiteX3" y="connsiteY3"/>
              </a:cxn>
            </a:cxnLst>
            <a:rect l="l" t="t" r="r" b="b"/>
            <a:pathLst>
              <a:path w="4335518" h="447813">
                <a:moveTo>
                  <a:pt x="0" y="53112"/>
                </a:moveTo>
                <a:cubicBezTo>
                  <a:pt x="272612" y="11727"/>
                  <a:pt x="545224" y="-29658"/>
                  <a:pt x="977462" y="29463"/>
                </a:cubicBezTo>
                <a:cubicBezTo>
                  <a:pt x="1409700" y="88584"/>
                  <a:pt x="2033752" y="338205"/>
                  <a:pt x="2593428" y="407836"/>
                </a:cubicBezTo>
                <a:cubicBezTo>
                  <a:pt x="3153104" y="477467"/>
                  <a:pt x="4037287" y="431485"/>
                  <a:pt x="4335518" y="447250"/>
                </a:cubicBezTo>
              </a:path>
            </a:pathLst>
          </a:custGeom>
          <a:noFill/>
          <a:ln w="38100">
            <a:solidFill>
              <a:schemeClr val="accent2">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8" name="자유형 7"/>
          <p:cNvSpPr/>
          <p:nvPr/>
        </p:nvSpPr>
        <p:spPr>
          <a:xfrm>
            <a:off x="2793076" y="4700903"/>
            <a:ext cx="5364480" cy="486239"/>
          </a:xfrm>
          <a:custGeom>
            <a:avLst/>
            <a:gdLst>
              <a:gd name="connsiteX0" fmla="*/ 0 w 4023360"/>
              <a:gd name="connsiteY0" fmla="*/ 40483 h 364679"/>
              <a:gd name="connsiteX1" fmla="*/ 665018 w 4023360"/>
              <a:gd name="connsiteY1" fmla="*/ 23858 h 364679"/>
              <a:gd name="connsiteX2" fmla="*/ 2884517 w 4023360"/>
              <a:gd name="connsiteY2" fmla="*/ 323116 h 364679"/>
              <a:gd name="connsiteX3" fmla="*/ 4023360 w 4023360"/>
              <a:gd name="connsiteY3" fmla="*/ 364679 h 364679"/>
            </a:gdLst>
            <a:ahLst/>
            <a:cxnLst>
              <a:cxn ang="0">
                <a:pos x="connsiteX0" y="connsiteY0"/>
              </a:cxn>
              <a:cxn ang="0">
                <a:pos x="connsiteX1" y="connsiteY1"/>
              </a:cxn>
              <a:cxn ang="0">
                <a:pos x="connsiteX2" y="connsiteY2"/>
              </a:cxn>
              <a:cxn ang="0">
                <a:pos x="connsiteX3" y="connsiteY3"/>
              </a:cxn>
            </a:cxnLst>
            <a:rect l="l" t="t" r="r" b="b"/>
            <a:pathLst>
              <a:path w="4023360" h="364679">
                <a:moveTo>
                  <a:pt x="0" y="40483"/>
                </a:moveTo>
                <a:cubicBezTo>
                  <a:pt x="92132" y="8617"/>
                  <a:pt x="184265" y="-23248"/>
                  <a:pt x="665018" y="23858"/>
                </a:cubicBezTo>
                <a:cubicBezTo>
                  <a:pt x="1145771" y="70964"/>
                  <a:pt x="2324793" y="266313"/>
                  <a:pt x="2884517" y="323116"/>
                </a:cubicBezTo>
                <a:cubicBezTo>
                  <a:pt x="3444241" y="379919"/>
                  <a:pt x="3819698" y="307875"/>
                  <a:pt x="4023360" y="364679"/>
                </a:cubicBezTo>
              </a:path>
            </a:pathLst>
          </a:custGeom>
          <a:noFill/>
          <a:ln w="38100">
            <a:solidFill>
              <a:srgbClr val="892034"/>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3" name="TextBox 2"/>
          <p:cNvSpPr txBox="1"/>
          <p:nvPr/>
        </p:nvSpPr>
        <p:spPr>
          <a:xfrm>
            <a:off x="5043674" y="2605291"/>
            <a:ext cx="1979572" cy="379656"/>
          </a:xfrm>
          <a:prstGeom prst="rect">
            <a:avLst/>
          </a:prstGeom>
          <a:noFill/>
        </p:spPr>
        <p:txBody>
          <a:bodyPr wrap="square" rtlCol="0">
            <a:spAutoFit/>
          </a:bodyPr>
          <a:lstStyle/>
          <a:p>
            <a:r>
              <a:rPr lang="en-US" altLang="ko-KR" sz="1867" b="1" dirty="0"/>
              <a:t>Core network</a:t>
            </a:r>
            <a:endParaRPr lang="ko-KR" altLang="en-US" sz="1867" b="1" dirty="0"/>
          </a:p>
        </p:txBody>
      </p:sp>
      <p:sp>
        <p:nvSpPr>
          <p:cNvPr id="44" name="TextBox 43"/>
          <p:cNvSpPr txBox="1"/>
          <p:nvPr/>
        </p:nvSpPr>
        <p:spPr>
          <a:xfrm>
            <a:off x="5043674" y="5541235"/>
            <a:ext cx="1979572" cy="379656"/>
          </a:xfrm>
          <a:prstGeom prst="rect">
            <a:avLst/>
          </a:prstGeom>
          <a:noFill/>
        </p:spPr>
        <p:txBody>
          <a:bodyPr wrap="square" rtlCol="0">
            <a:spAutoFit/>
          </a:bodyPr>
          <a:lstStyle/>
          <a:p>
            <a:r>
              <a:rPr lang="en-US" altLang="ko-KR" sz="1867" b="1" dirty="0"/>
              <a:t>Core network</a:t>
            </a:r>
            <a:endParaRPr lang="ko-KR" altLang="en-US" sz="1867" b="1" dirty="0"/>
          </a:p>
        </p:txBody>
      </p:sp>
    </p:spTree>
    <p:extLst>
      <p:ext uri="{BB962C8B-B14F-4D97-AF65-F5344CB8AC3E}">
        <p14:creationId xmlns:p14="http://schemas.microsoft.com/office/powerpoint/2010/main" val="18726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par>
                                <p:cTn id="16" presetID="10" presetClass="entr" presetSubtype="0" fill="hold"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500"/>
                                        <p:tgtEl>
                                          <p:spTgt spid="6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500"/>
                                        <p:tgtEl>
                                          <p:spTgt spid="7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childTnLst>
                                </p:cTn>
                              </p:par>
                              <p:par>
                                <p:cTn id="28" presetID="10" presetClass="entr" presetSubtype="0" fill="hold" nodeType="withEffect">
                                  <p:stCondLst>
                                    <p:cond delay="0"/>
                                  </p:stCondLst>
                                  <p:childTnLst>
                                    <p:set>
                                      <p:cBhvr>
                                        <p:cTn id="29" dur="1" fill="hold">
                                          <p:stCondLst>
                                            <p:cond delay="0"/>
                                          </p:stCondLst>
                                        </p:cTn>
                                        <p:tgtEl>
                                          <p:spTgt spid="77"/>
                                        </p:tgtEl>
                                        <p:attrNameLst>
                                          <p:attrName>style.visibility</p:attrName>
                                        </p:attrNameLst>
                                      </p:cBhvr>
                                      <p:to>
                                        <p:strVal val="visible"/>
                                      </p:to>
                                    </p:set>
                                    <p:animEffect transition="in" filter="fade">
                                      <p:cBhvr>
                                        <p:cTn id="30" dur="500"/>
                                        <p:tgtEl>
                                          <p:spTgt spid="7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500"/>
                                        <p:tgtEl>
                                          <p:spTgt spid="8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5"/>
                                        </p:tgtEl>
                                        <p:attrNameLst>
                                          <p:attrName>style.visibility</p:attrName>
                                        </p:attrNameLst>
                                      </p:cBhvr>
                                      <p:to>
                                        <p:strVal val="visible"/>
                                      </p:to>
                                    </p:set>
                                    <p:animEffect transition="in" filter="fade">
                                      <p:cBhvr>
                                        <p:cTn id="36" dur="500"/>
                                        <p:tgtEl>
                                          <p:spTgt spid="115"/>
                                        </p:tgtEl>
                                      </p:cBhvr>
                                    </p:animEffect>
                                  </p:childTnLst>
                                </p:cTn>
                              </p:par>
                              <p:par>
                                <p:cTn id="37" presetID="10"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par>
                                <p:cTn id="43" presetID="10"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500"/>
                                        <p:tgtEl>
                                          <p:spTgt spid="61"/>
                                        </p:tgtEl>
                                      </p:cBhvr>
                                    </p:animEffect>
                                  </p:childTnLst>
                                </p:cTn>
                              </p:par>
                              <p:par>
                                <p:cTn id="51" presetID="10" presetClass="entr" presetSubtype="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left)">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62" grpId="0" animBg="1"/>
      <p:bldP spid="72" grpId="0"/>
      <p:bldP spid="73" grpId="0"/>
      <p:bldP spid="87" grpId="0"/>
      <p:bldP spid="115" grpId="0" animBg="1"/>
      <p:bldP spid="36" grpId="0" animBg="1"/>
      <p:bldP spid="7" grpId="0"/>
      <p:bldP spid="5" grpId="0" animBg="1"/>
      <p:bldP spid="8" grpId="0" animBg="1"/>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en-US" altLang="ko-KR" dirty="0"/>
              <a:t>Each service is delivered by bearer</a:t>
            </a:r>
            <a:endParaRPr lang="ko-KR" altLang="en-US" dirty="0"/>
          </a:p>
        </p:txBody>
      </p:sp>
      <p:sp>
        <p:nvSpPr>
          <p:cNvPr id="4" name="내용 개체 틀 3"/>
          <p:cNvSpPr>
            <a:spLocks noGrp="1"/>
          </p:cNvSpPr>
          <p:nvPr>
            <p:ph idx="1"/>
          </p:nvPr>
        </p:nvSpPr>
        <p:spPr/>
        <p:txBody>
          <a:bodyPr/>
          <a:lstStyle/>
          <a:p>
            <a:r>
              <a:rPr lang="en-US" altLang="ko-KR" dirty="0"/>
              <a:t>In LTE, all services are delivered data channels, called “bearers”</a:t>
            </a:r>
          </a:p>
          <a:p>
            <a:pPr lvl="1"/>
            <a:r>
              <a:rPr lang="en-US" altLang="ko-KR" dirty="0"/>
              <a:t>Data, Voice, Video, …</a:t>
            </a:r>
          </a:p>
          <a:p>
            <a:r>
              <a:rPr lang="en-US" altLang="ko-KR" b="1" dirty="0"/>
              <a:t>Bearer</a:t>
            </a:r>
            <a:r>
              <a:rPr lang="en-US" altLang="ko-KR" dirty="0"/>
              <a:t>: a virtual channel with below properties</a:t>
            </a:r>
          </a:p>
          <a:p>
            <a:pPr lvl="1"/>
            <a:r>
              <a:rPr lang="en-US" altLang="ko-KR" dirty="0"/>
              <a:t>Based on </a:t>
            </a:r>
            <a:r>
              <a:rPr lang="en-US" altLang="ko-KR" b="1" dirty="0"/>
              <a:t>QCI*</a:t>
            </a:r>
            <a:r>
              <a:rPr lang="en-US" altLang="ko-KR" dirty="0"/>
              <a:t> value, it determines bandwidth, loss rate, latency (</a:t>
            </a:r>
            <a:r>
              <a:rPr lang="en-US" altLang="ko-KR" dirty="0" err="1"/>
              <a:t>QoS</a:t>
            </a:r>
            <a:r>
              <a:rPr lang="en-US" altLang="ko-KR" dirty="0"/>
              <a:t>)</a:t>
            </a:r>
          </a:p>
          <a:p>
            <a:pPr lvl="1"/>
            <a:r>
              <a:rPr lang="en-US" altLang="ko-KR" b="1" dirty="0"/>
              <a:t>Default bearer</a:t>
            </a:r>
            <a:r>
              <a:rPr lang="en-US" altLang="ko-KR" dirty="0"/>
              <a:t>: Non Guaranteed Bit rate</a:t>
            </a:r>
          </a:p>
          <a:p>
            <a:pPr lvl="1"/>
            <a:r>
              <a:rPr lang="en-US" altLang="ko-KR" b="1" dirty="0"/>
              <a:t>Dedicated bearer</a:t>
            </a:r>
            <a:r>
              <a:rPr lang="en-US" altLang="ko-KR" dirty="0"/>
              <a:t>: Guaranteed Bit rate</a:t>
            </a:r>
          </a:p>
          <a:p>
            <a:pPr lvl="1"/>
            <a:endParaRPr lang="en-US" altLang="ko-KR" dirty="0"/>
          </a:p>
          <a:p>
            <a:endParaRPr lang="en-US" altLang="ko-KR" dirty="0"/>
          </a:p>
        </p:txBody>
      </p:sp>
      <p:sp>
        <p:nvSpPr>
          <p:cNvPr id="2" name="슬라이드 번호 개체 틀 1"/>
          <p:cNvSpPr>
            <a:spLocks noGrp="1"/>
          </p:cNvSpPr>
          <p:nvPr>
            <p:ph type="sldNum" sz="quarter" idx="12"/>
          </p:nvPr>
        </p:nvSpPr>
        <p:spPr/>
        <p:txBody>
          <a:bodyPr/>
          <a:lstStyle/>
          <a:p>
            <a:fld id="{4BEDD84E-25D4-4983-8AA1-2863C96F08D9}" type="slidenum">
              <a:rPr lang="ko-KR" altLang="en-US" smtClean="0"/>
              <a:t>14</a:t>
            </a:fld>
            <a:endParaRPr lang="ko-KR" altLang="en-US"/>
          </a:p>
        </p:txBody>
      </p:sp>
      <p:cxnSp>
        <p:nvCxnSpPr>
          <p:cNvPr id="5" name="직선 연결선 4"/>
          <p:cNvCxnSpPr>
            <a:stCxn id="8" idx="3"/>
          </p:cNvCxnSpPr>
          <p:nvPr/>
        </p:nvCxnSpPr>
        <p:spPr>
          <a:xfrm flipV="1">
            <a:off x="8366331" y="5329435"/>
            <a:ext cx="486349" cy="321947"/>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6" name="직선 연결선 5"/>
          <p:cNvCxnSpPr/>
          <p:nvPr/>
        </p:nvCxnSpPr>
        <p:spPr>
          <a:xfrm>
            <a:off x="8314448" y="5599499"/>
            <a:ext cx="559413" cy="47446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90380" y="5228072"/>
            <a:ext cx="631211" cy="953165"/>
          </a:xfrm>
          <a:prstGeom prst="rect">
            <a:avLst/>
          </a:prstGeom>
          <a:solidFill>
            <a:schemeClr val="tx1">
              <a:lumMod val="50000"/>
              <a:lumOff val="50000"/>
            </a:schemeClr>
          </a:solidFill>
        </p:spPr>
      </p:pic>
      <p:sp>
        <p:nvSpPr>
          <p:cNvPr id="8" name="Rectangle 14"/>
          <p:cNvSpPr/>
          <p:nvPr/>
        </p:nvSpPr>
        <p:spPr>
          <a:xfrm>
            <a:off x="7081309" y="5084132"/>
            <a:ext cx="1285023" cy="1134499"/>
          </a:xfrm>
          <a:prstGeom prst="rect">
            <a:avLst/>
          </a:prstGeom>
          <a:solidFill>
            <a:schemeClr val="tx1">
              <a:lumMod val="50000"/>
              <a:lumOff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867" b="1" dirty="0">
                <a:solidFill>
                  <a:schemeClr val="bg1"/>
                </a:solidFill>
                <a:ea typeface="나눔고딕 ExtraBold" panose="020D0904000000000000" pitchFamily="50" charset="-127"/>
              </a:rPr>
              <a:t>4G Gateway</a:t>
            </a:r>
            <a:endParaRPr lang="ko-KR" altLang="en-US" sz="1867" dirty="0">
              <a:solidFill>
                <a:schemeClr val="bg1"/>
              </a:solidFill>
              <a:ea typeface="나눔고딕 ExtraBold" panose="020D0904000000000000" pitchFamily="50" charset="-127"/>
            </a:endParaRPr>
          </a:p>
        </p:txBody>
      </p:sp>
      <p:sp>
        <p:nvSpPr>
          <p:cNvPr id="9" name="원통 8"/>
          <p:cNvSpPr/>
          <p:nvPr/>
        </p:nvSpPr>
        <p:spPr>
          <a:xfrm rot="5400000">
            <a:off x="4367165" y="3566639"/>
            <a:ext cx="1000753" cy="4239155"/>
          </a:xfrm>
          <a:prstGeom prst="can">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2855193" y="5140471"/>
            <a:ext cx="3787839" cy="369332"/>
          </a:xfrm>
          <a:prstGeom prst="rect">
            <a:avLst/>
          </a:prstGeom>
          <a:noFill/>
        </p:spPr>
        <p:txBody>
          <a:bodyPr wrap="square" rtlCol="0">
            <a:spAutoFit/>
          </a:bodyPr>
          <a:lstStyle/>
          <a:p>
            <a:r>
              <a:rPr lang="en-US" altLang="ko-KR" b="1" dirty="0"/>
              <a:t>Default bearer </a:t>
            </a:r>
            <a:r>
              <a:rPr lang="en-US" altLang="ko-KR" b="1"/>
              <a:t>for VoLTE (2.2.2.2)</a:t>
            </a:r>
            <a:endParaRPr lang="ko-KR" altLang="en-US" sz="1467" b="1" dirty="0"/>
          </a:p>
        </p:txBody>
      </p:sp>
      <p:sp>
        <p:nvSpPr>
          <p:cNvPr id="11" name="구름 10"/>
          <p:cNvSpPr/>
          <p:nvPr/>
        </p:nvSpPr>
        <p:spPr>
          <a:xfrm>
            <a:off x="8721989" y="5870576"/>
            <a:ext cx="1705064" cy="649973"/>
          </a:xfrm>
          <a:prstGeom prst="cloud">
            <a:avLst/>
          </a:prstGeom>
          <a:solidFill>
            <a:srgbClr val="95D47A"/>
          </a:solidFill>
          <a:ln w="12700">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sz="1867" b="1" dirty="0">
                <a:solidFill>
                  <a:schemeClr val="tx1"/>
                </a:solidFill>
                <a:cs typeface="Arial" panose="020B0604020202020204" pitchFamily="34" charset="0"/>
              </a:rPr>
              <a:t>IMS</a:t>
            </a:r>
            <a:endParaRPr lang="ko-KR" altLang="en-US" sz="1867" b="1" dirty="0">
              <a:solidFill>
                <a:schemeClr val="tx1"/>
              </a:solidFill>
              <a:cs typeface="Arial" panose="020B0604020202020204" pitchFamily="34" charset="0"/>
            </a:endParaRPr>
          </a:p>
        </p:txBody>
      </p:sp>
      <p:sp>
        <p:nvSpPr>
          <p:cNvPr id="12" name="구름 100"/>
          <p:cNvSpPr/>
          <p:nvPr/>
        </p:nvSpPr>
        <p:spPr>
          <a:xfrm>
            <a:off x="8727009" y="4730873"/>
            <a:ext cx="1729123" cy="752752"/>
          </a:xfrm>
          <a:prstGeom prst="cloud">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867" b="1" dirty="0">
                <a:solidFill>
                  <a:schemeClr val="tx1"/>
                </a:solidFill>
                <a:cs typeface="Arial" panose="020B0604020202020204" pitchFamily="34" charset="0"/>
              </a:rPr>
              <a:t>Internet</a:t>
            </a:r>
            <a:endParaRPr lang="ko-KR" altLang="en-US" sz="1867" b="1" dirty="0">
              <a:solidFill>
                <a:schemeClr val="tx1"/>
              </a:solidFill>
              <a:cs typeface="Arial" panose="020B0604020202020204" pitchFamily="34" charset="0"/>
            </a:endParaRPr>
          </a:p>
        </p:txBody>
      </p:sp>
      <p:pic>
        <p:nvPicPr>
          <p:cNvPr id="20" name="그림 19"/>
          <p:cNvPicPr>
            <a:picLocks noChangeAspect="1"/>
          </p:cNvPicPr>
          <p:nvPr/>
        </p:nvPicPr>
        <p:blipFill>
          <a:blip r:embed="rId4" cstate="print">
            <a:biLevel thresh="25000"/>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1258250" y="5228072"/>
            <a:ext cx="1250717" cy="1022696"/>
          </a:xfrm>
          <a:prstGeom prst="rect">
            <a:avLst/>
          </a:prstGeom>
          <a:solidFill>
            <a:schemeClr val="bg1"/>
          </a:solidFill>
        </p:spPr>
      </p:pic>
      <p:pic>
        <p:nvPicPr>
          <p:cNvPr id="21" name="Picture 2" descr="http://c7ea721a48e110c33855-05e2055f4cd9122af02914269431c9f6.r62.cf1.rackcdn.com/2078330_b00bc9c0_m.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48077" y="5542625"/>
            <a:ext cx="480185" cy="480185"/>
          </a:xfrm>
          <a:prstGeom prst="rect">
            <a:avLst/>
          </a:prstGeom>
          <a:noFill/>
          <a:extLst>
            <a:ext uri="{909E8E84-426E-40DD-AFC4-6F175D3DCCD1}">
              <a14:hiddenFill xmlns:a14="http://schemas.microsoft.com/office/drawing/2010/main">
                <a:solidFill>
                  <a:srgbClr val="FFFFFF"/>
                </a:solidFill>
              </a14:hiddenFill>
            </a:ext>
          </a:extLst>
        </p:spPr>
      </p:pic>
      <p:sp>
        <p:nvSpPr>
          <p:cNvPr id="19" name="원통 18"/>
          <p:cNvSpPr/>
          <p:nvPr/>
        </p:nvSpPr>
        <p:spPr>
          <a:xfrm rot="5400000">
            <a:off x="4559192" y="3925715"/>
            <a:ext cx="480000" cy="3888000"/>
          </a:xfrm>
          <a:prstGeom prst="can">
            <a:avLst/>
          </a:prstGeom>
          <a:pattFill prst="pct20">
            <a:fgClr>
              <a:schemeClr val="accent1"/>
            </a:fgClr>
            <a:bgClr>
              <a:schemeClr val="bg1"/>
            </a:bgClr>
          </a:pattFill>
          <a:ln w="19050" cmpd="sng">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ko-KR" b="1" dirty="0">
                <a:solidFill>
                  <a:schemeClr val="tx2"/>
                </a:solidFill>
              </a:rPr>
              <a:t>Dedicated bearer </a:t>
            </a:r>
            <a:r>
              <a:rPr lang="en-US" altLang="ko-KR" b="1">
                <a:solidFill>
                  <a:schemeClr val="tx2"/>
                </a:solidFill>
              </a:rPr>
              <a:t>for VoLTE (RTP)</a:t>
            </a:r>
            <a:endParaRPr lang="ko-KR" altLang="en-US" b="1" dirty="0">
              <a:solidFill>
                <a:schemeClr val="tx2"/>
              </a:solidFill>
            </a:endParaRPr>
          </a:p>
        </p:txBody>
      </p:sp>
      <p:sp>
        <p:nvSpPr>
          <p:cNvPr id="28" name="자유형 27"/>
          <p:cNvSpPr/>
          <p:nvPr/>
        </p:nvSpPr>
        <p:spPr>
          <a:xfrm>
            <a:off x="2192515" y="5715021"/>
            <a:ext cx="6908800" cy="527223"/>
          </a:xfrm>
          <a:custGeom>
            <a:avLst/>
            <a:gdLst>
              <a:gd name="connsiteX0" fmla="*/ 0 w 5181600"/>
              <a:gd name="connsiteY0" fmla="*/ 0 h 395417"/>
              <a:gd name="connsiteX1" fmla="*/ 815546 w 5181600"/>
              <a:gd name="connsiteY1" fmla="*/ 205946 h 395417"/>
              <a:gd name="connsiteX2" fmla="*/ 4201297 w 5181600"/>
              <a:gd name="connsiteY2" fmla="*/ 205946 h 395417"/>
              <a:gd name="connsiteX3" fmla="*/ 5181600 w 5181600"/>
              <a:gd name="connsiteY3" fmla="*/ 395417 h 395417"/>
            </a:gdLst>
            <a:ahLst/>
            <a:cxnLst>
              <a:cxn ang="0">
                <a:pos x="connsiteX0" y="connsiteY0"/>
              </a:cxn>
              <a:cxn ang="0">
                <a:pos x="connsiteX1" y="connsiteY1"/>
              </a:cxn>
              <a:cxn ang="0">
                <a:pos x="connsiteX2" y="connsiteY2"/>
              </a:cxn>
              <a:cxn ang="0">
                <a:pos x="connsiteX3" y="connsiteY3"/>
              </a:cxn>
            </a:cxnLst>
            <a:rect l="l" t="t" r="r" b="b"/>
            <a:pathLst>
              <a:path w="5181600" h="395417">
                <a:moveTo>
                  <a:pt x="0" y="0"/>
                </a:moveTo>
                <a:cubicBezTo>
                  <a:pt x="57665" y="85811"/>
                  <a:pt x="115330" y="171622"/>
                  <a:pt x="815546" y="205946"/>
                </a:cubicBezTo>
                <a:cubicBezTo>
                  <a:pt x="1515762" y="240270"/>
                  <a:pt x="3473621" y="174368"/>
                  <a:pt x="4201297" y="205946"/>
                </a:cubicBezTo>
                <a:cubicBezTo>
                  <a:pt x="4928973" y="237524"/>
                  <a:pt x="5055286" y="316470"/>
                  <a:pt x="5181600" y="395417"/>
                </a:cubicBezTo>
              </a:path>
            </a:pathLst>
          </a:custGeom>
          <a:noFill/>
          <a:ln w="38100">
            <a:solidFill>
              <a:srgbClr val="E77547"/>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4" name="자유형 13"/>
          <p:cNvSpPr/>
          <p:nvPr/>
        </p:nvSpPr>
        <p:spPr>
          <a:xfrm>
            <a:off x="2158001" y="5434913"/>
            <a:ext cx="6886472" cy="787156"/>
          </a:xfrm>
          <a:custGeom>
            <a:avLst/>
            <a:gdLst>
              <a:gd name="connsiteX0" fmla="*/ 33017 w 5164854"/>
              <a:gd name="connsiteY0" fmla="*/ 179820 h 590367"/>
              <a:gd name="connsiteX1" fmla="*/ 508879 w 5164854"/>
              <a:gd name="connsiteY1" fmla="*/ 39861 h 590367"/>
              <a:gd name="connsiteX2" fmla="*/ 3559989 w 5164854"/>
              <a:gd name="connsiteY2" fmla="*/ 49192 h 590367"/>
              <a:gd name="connsiteX3" fmla="*/ 5164854 w 5164854"/>
              <a:gd name="connsiteY3" fmla="*/ 590367 h 590367"/>
            </a:gdLst>
            <a:ahLst/>
            <a:cxnLst>
              <a:cxn ang="0">
                <a:pos x="connsiteX0" y="connsiteY0"/>
              </a:cxn>
              <a:cxn ang="0">
                <a:pos x="connsiteX1" y="connsiteY1"/>
              </a:cxn>
              <a:cxn ang="0">
                <a:pos x="connsiteX2" y="connsiteY2"/>
              </a:cxn>
              <a:cxn ang="0">
                <a:pos x="connsiteX3" y="connsiteY3"/>
              </a:cxn>
            </a:cxnLst>
            <a:rect l="l" t="t" r="r" b="b"/>
            <a:pathLst>
              <a:path w="5164854" h="590367">
                <a:moveTo>
                  <a:pt x="33017" y="179820"/>
                </a:moveTo>
                <a:cubicBezTo>
                  <a:pt x="-22967" y="120726"/>
                  <a:pt x="-78950" y="61632"/>
                  <a:pt x="508879" y="39861"/>
                </a:cubicBezTo>
                <a:cubicBezTo>
                  <a:pt x="1096708" y="18090"/>
                  <a:pt x="2783993" y="-42559"/>
                  <a:pt x="3559989" y="49192"/>
                </a:cubicBezTo>
                <a:cubicBezTo>
                  <a:pt x="4335985" y="140943"/>
                  <a:pt x="4877160" y="546824"/>
                  <a:pt x="5164854" y="590367"/>
                </a:cubicBezTo>
              </a:path>
            </a:pathLst>
          </a:custGeom>
          <a:noFill/>
          <a:ln w="38100">
            <a:solidFill>
              <a:srgbClr val="E77547"/>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8" name="원통 17"/>
          <p:cNvSpPr/>
          <p:nvPr/>
        </p:nvSpPr>
        <p:spPr>
          <a:xfrm rot="5400000">
            <a:off x="4367165" y="2437281"/>
            <a:ext cx="1000753" cy="4239155"/>
          </a:xfrm>
          <a:prstGeom prst="can">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2" name="원통 21"/>
          <p:cNvSpPr/>
          <p:nvPr/>
        </p:nvSpPr>
        <p:spPr>
          <a:xfrm rot="5400000">
            <a:off x="4559192" y="2795972"/>
            <a:ext cx="480000" cy="3888000"/>
          </a:xfrm>
          <a:prstGeom prst="can">
            <a:avLst/>
          </a:prstGeom>
          <a:pattFill prst="pct20">
            <a:fgClr>
              <a:schemeClr val="accent1"/>
            </a:fgClr>
            <a:bgClr>
              <a:schemeClr val="bg1"/>
            </a:bgClr>
          </a:pattFill>
          <a:ln w="19050" cmpd="sng">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ko-KR" b="1" dirty="0">
                <a:solidFill>
                  <a:schemeClr val="tx2"/>
                </a:solidFill>
              </a:rPr>
              <a:t>Dedicated bearer </a:t>
            </a:r>
            <a:r>
              <a:rPr lang="en-US" altLang="ko-KR" b="1">
                <a:solidFill>
                  <a:schemeClr val="tx2"/>
                </a:solidFill>
              </a:rPr>
              <a:t>for data (HTTP)</a:t>
            </a:r>
            <a:endParaRPr lang="ko-KR" altLang="en-US" b="1" dirty="0">
              <a:solidFill>
                <a:schemeClr val="tx2"/>
              </a:solidFill>
            </a:endParaRPr>
          </a:p>
        </p:txBody>
      </p:sp>
      <p:sp>
        <p:nvSpPr>
          <p:cNvPr id="23" name="TextBox 22"/>
          <p:cNvSpPr txBox="1"/>
          <p:nvPr/>
        </p:nvSpPr>
        <p:spPr>
          <a:xfrm>
            <a:off x="2855193" y="3996443"/>
            <a:ext cx="3787839" cy="369332"/>
          </a:xfrm>
          <a:prstGeom prst="rect">
            <a:avLst/>
          </a:prstGeom>
          <a:noFill/>
        </p:spPr>
        <p:txBody>
          <a:bodyPr wrap="square" rtlCol="0">
            <a:spAutoFit/>
          </a:bodyPr>
          <a:lstStyle/>
          <a:p>
            <a:r>
              <a:rPr lang="en-US" altLang="ko-KR" b="1" dirty="0"/>
              <a:t>Default bearer </a:t>
            </a:r>
            <a:r>
              <a:rPr lang="en-US" altLang="ko-KR" b="1"/>
              <a:t>for data (1.1.1.1)</a:t>
            </a:r>
            <a:endParaRPr lang="ko-KR" altLang="en-US" sz="1467" b="1" dirty="0"/>
          </a:p>
        </p:txBody>
      </p:sp>
      <p:sp>
        <p:nvSpPr>
          <p:cNvPr id="16" name="자유형 15"/>
          <p:cNvSpPr/>
          <p:nvPr/>
        </p:nvSpPr>
        <p:spPr>
          <a:xfrm>
            <a:off x="2177143" y="4365613"/>
            <a:ext cx="6879772" cy="1481080"/>
          </a:xfrm>
          <a:custGeom>
            <a:avLst/>
            <a:gdLst>
              <a:gd name="connsiteX0" fmla="*/ 0 w 5159829"/>
              <a:gd name="connsiteY0" fmla="*/ 101505 h 1110810"/>
              <a:gd name="connsiteX1" fmla="*/ 3191070 w 5159829"/>
              <a:gd name="connsiteY1" fmla="*/ 92175 h 1110810"/>
              <a:gd name="connsiteX2" fmla="*/ 4264090 w 5159829"/>
              <a:gd name="connsiteY2" fmla="*/ 1081220 h 1110810"/>
              <a:gd name="connsiteX3" fmla="*/ 5159829 w 5159829"/>
              <a:gd name="connsiteY3" fmla="*/ 754648 h 1110810"/>
            </a:gdLst>
            <a:ahLst/>
            <a:cxnLst>
              <a:cxn ang="0">
                <a:pos x="connsiteX0" y="connsiteY0"/>
              </a:cxn>
              <a:cxn ang="0">
                <a:pos x="connsiteX1" y="connsiteY1"/>
              </a:cxn>
              <a:cxn ang="0">
                <a:pos x="connsiteX2" y="connsiteY2"/>
              </a:cxn>
              <a:cxn ang="0">
                <a:pos x="connsiteX3" y="connsiteY3"/>
              </a:cxn>
            </a:cxnLst>
            <a:rect l="l" t="t" r="r" b="b"/>
            <a:pathLst>
              <a:path w="5159829" h="1110810">
                <a:moveTo>
                  <a:pt x="0" y="101505"/>
                </a:moveTo>
                <a:cubicBezTo>
                  <a:pt x="1240194" y="15197"/>
                  <a:pt x="2480388" y="-71111"/>
                  <a:pt x="3191070" y="92175"/>
                </a:cubicBezTo>
                <a:cubicBezTo>
                  <a:pt x="3901752" y="255461"/>
                  <a:pt x="3935963" y="970808"/>
                  <a:pt x="4264090" y="1081220"/>
                </a:cubicBezTo>
                <a:cubicBezTo>
                  <a:pt x="4592217" y="1191632"/>
                  <a:pt x="4876023" y="973140"/>
                  <a:pt x="5159829" y="754648"/>
                </a:cubicBezTo>
              </a:path>
            </a:pathLst>
          </a:custGeom>
          <a:noFill/>
          <a:ln w="38100">
            <a:solidFill>
              <a:schemeClr val="accent2">
                <a:lumMod val="50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pic>
        <p:nvPicPr>
          <p:cNvPr id="24" name="Picture 2" descr="http://idmil.org/_media/logos/youtube_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82088" y="4197478"/>
            <a:ext cx="837537" cy="83753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103445" y="6386925"/>
            <a:ext cx="4704523" cy="461665"/>
          </a:xfrm>
          <a:prstGeom prst="rect">
            <a:avLst/>
          </a:prstGeom>
          <a:noFill/>
        </p:spPr>
        <p:txBody>
          <a:bodyPr wrap="square" rtlCol="0">
            <a:spAutoFit/>
          </a:bodyPr>
          <a:lstStyle/>
          <a:p>
            <a:r>
              <a:rPr lang="en-US" altLang="ko-KR" sz="2400" dirty="0">
                <a:solidFill>
                  <a:schemeClr val="bg1"/>
                </a:solidFill>
              </a:rPr>
              <a:t>*QCI: </a:t>
            </a:r>
            <a:r>
              <a:rPr lang="en-US" altLang="ko-KR" sz="2400" dirty="0" err="1">
                <a:solidFill>
                  <a:schemeClr val="bg1"/>
                </a:solidFill>
              </a:rPr>
              <a:t>QoS</a:t>
            </a:r>
            <a:r>
              <a:rPr lang="en-US" altLang="ko-KR" sz="2400" dirty="0">
                <a:solidFill>
                  <a:schemeClr val="bg1"/>
                </a:solidFill>
              </a:rPr>
              <a:t> Class Identifier</a:t>
            </a:r>
            <a:endParaRPr lang="ko-KR" altLang="en-US" sz="2400" dirty="0">
              <a:solidFill>
                <a:schemeClr val="bg1"/>
              </a:solidFill>
            </a:endParaRPr>
          </a:p>
        </p:txBody>
      </p:sp>
    </p:spTree>
    <p:extLst>
      <p:ext uri="{BB962C8B-B14F-4D97-AF65-F5344CB8AC3E}">
        <p14:creationId xmlns:p14="http://schemas.microsoft.com/office/powerpoint/2010/main" val="2941632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en-US" altLang="ko-KR"/>
              <a:t>Voice delivery in LTE</a:t>
            </a:r>
            <a:endParaRPr lang="ko-KR" altLang="en-US"/>
          </a:p>
        </p:txBody>
      </p:sp>
      <p:sp>
        <p:nvSpPr>
          <p:cNvPr id="4" name="내용 개체 틀 3"/>
          <p:cNvSpPr>
            <a:spLocks noGrp="1"/>
          </p:cNvSpPr>
          <p:nvPr>
            <p:ph idx="1"/>
          </p:nvPr>
        </p:nvSpPr>
        <p:spPr/>
        <p:txBody>
          <a:bodyPr/>
          <a:lstStyle/>
          <a:p>
            <a:r>
              <a:rPr lang="en-US" altLang="ko-KR" dirty="0"/>
              <a:t>Voice is delivered through </a:t>
            </a:r>
            <a:r>
              <a:rPr lang="en-US" altLang="ko-KR"/>
              <a:t>two bearers</a:t>
            </a:r>
            <a:endParaRPr lang="en-US" altLang="ko-KR" dirty="0"/>
          </a:p>
          <a:p>
            <a:r>
              <a:rPr lang="en-US" altLang="ko-KR"/>
              <a:t>For </a:t>
            </a:r>
            <a:r>
              <a:rPr lang="en-US" altLang="ko-KR" dirty="0" err="1"/>
              <a:t>VoLTE</a:t>
            </a:r>
            <a:r>
              <a:rPr lang="en-US" altLang="ko-KR" dirty="0"/>
              <a:t> service,</a:t>
            </a:r>
          </a:p>
          <a:p>
            <a:pPr marL="609585" lvl="1" indent="0">
              <a:buNone/>
            </a:pPr>
            <a:r>
              <a:rPr lang="en-US" altLang="ko-KR" dirty="0"/>
              <a:t>1</a:t>
            </a:r>
            <a:r>
              <a:rPr lang="en-US" altLang="ko-KR"/>
              <a:t>. Default bearer: call signaling (control-plane), </a:t>
            </a:r>
            <a:r>
              <a:rPr lang="en-US" altLang="ko-KR" dirty="0"/>
              <a:t>*SIP</a:t>
            </a:r>
          </a:p>
          <a:p>
            <a:pPr marL="609585" lvl="1" indent="0">
              <a:buNone/>
            </a:pPr>
            <a:r>
              <a:rPr lang="en-US" altLang="ko-KR" dirty="0"/>
              <a:t>2</a:t>
            </a:r>
            <a:r>
              <a:rPr lang="en-US" altLang="ko-KR"/>
              <a:t>. Dedicated bearer: voice data (data-plane), </a:t>
            </a:r>
            <a:r>
              <a:rPr lang="en-US" altLang="ko-KR" dirty="0"/>
              <a:t>*RTP</a:t>
            </a:r>
          </a:p>
        </p:txBody>
      </p:sp>
      <p:sp>
        <p:nvSpPr>
          <p:cNvPr id="2" name="슬라이드 번호 개체 틀 1"/>
          <p:cNvSpPr>
            <a:spLocks noGrp="1"/>
          </p:cNvSpPr>
          <p:nvPr>
            <p:ph type="sldNum" sz="quarter" idx="12"/>
          </p:nvPr>
        </p:nvSpPr>
        <p:spPr/>
        <p:txBody>
          <a:bodyPr/>
          <a:lstStyle/>
          <a:p>
            <a:fld id="{4BEDD84E-25D4-4983-8AA1-2863C96F08D9}" type="slidenum">
              <a:rPr lang="ko-KR" altLang="en-US" smtClean="0"/>
              <a:t>15</a:t>
            </a:fld>
            <a:endParaRPr lang="ko-KR" altLang="en-US"/>
          </a:p>
        </p:txBody>
      </p:sp>
      <p:cxnSp>
        <p:nvCxnSpPr>
          <p:cNvPr id="5" name="직선 연결선 4"/>
          <p:cNvCxnSpPr>
            <a:stCxn id="8" idx="3"/>
          </p:cNvCxnSpPr>
          <p:nvPr/>
        </p:nvCxnSpPr>
        <p:spPr>
          <a:xfrm flipV="1">
            <a:off x="8366331" y="4655971"/>
            <a:ext cx="486349" cy="321947"/>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6" name="직선 연결선 5"/>
          <p:cNvCxnSpPr/>
          <p:nvPr/>
        </p:nvCxnSpPr>
        <p:spPr>
          <a:xfrm>
            <a:off x="8314448" y="4926035"/>
            <a:ext cx="559413" cy="47446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90380" y="4554608"/>
            <a:ext cx="631211" cy="953165"/>
          </a:xfrm>
          <a:prstGeom prst="rect">
            <a:avLst/>
          </a:prstGeom>
          <a:solidFill>
            <a:schemeClr val="tx1">
              <a:lumMod val="50000"/>
              <a:lumOff val="50000"/>
            </a:schemeClr>
          </a:solidFill>
        </p:spPr>
      </p:pic>
      <p:sp>
        <p:nvSpPr>
          <p:cNvPr id="8" name="Rectangle 14"/>
          <p:cNvSpPr/>
          <p:nvPr/>
        </p:nvSpPr>
        <p:spPr>
          <a:xfrm>
            <a:off x="7081309" y="4410668"/>
            <a:ext cx="1285023" cy="1134499"/>
          </a:xfrm>
          <a:prstGeom prst="rect">
            <a:avLst/>
          </a:prstGeom>
          <a:solidFill>
            <a:schemeClr val="tx1">
              <a:lumMod val="50000"/>
              <a:lumOff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867" b="1" dirty="0">
                <a:solidFill>
                  <a:schemeClr val="bg1"/>
                </a:solidFill>
                <a:ea typeface="나눔고딕 ExtraBold" panose="020D0904000000000000" pitchFamily="50" charset="-127"/>
              </a:rPr>
              <a:t>4G Gateway</a:t>
            </a:r>
            <a:endParaRPr lang="ko-KR" altLang="en-US" sz="1867" dirty="0">
              <a:solidFill>
                <a:schemeClr val="bg1"/>
              </a:solidFill>
              <a:ea typeface="나눔고딕 ExtraBold" panose="020D0904000000000000" pitchFamily="50" charset="-127"/>
            </a:endParaRPr>
          </a:p>
        </p:txBody>
      </p:sp>
      <p:sp>
        <p:nvSpPr>
          <p:cNvPr id="9" name="원통 8"/>
          <p:cNvSpPr/>
          <p:nvPr/>
        </p:nvSpPr>
        <p:spPr>
          <a:xfrm rot="5400000">
            <a:off x="4367165" y="2893175"/>
            <a:ext cx="1000753" cy="4239155"/>
          </a:xfrm>
          <a:prstGeom prst="can">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2855193" y="4467008"/>
            <a:ext cx="3787839" cy="369332"/>
          </a:xfrm>
          <a:prstGeom prst="rect">
            <a:avLst/>
          </a:prstGeom>
          <a:noFill/>
        </p:spPr>
        <p:txBody>
          <a:bodyPr wrap="square" rtlCol="0">
            <a:spAutoFit/>
          </a:bodyPr>
          <a:lstStyle/>
          <a:p>
            <a:r>
              <a:rPr lang="en-US" altLang="ko-KR" b="1" dirty="0"/>
              <a:t>Default bearer, </a:t>
            </a:r>
            <a:r>
              <a:rPr lang="en-US" altLang="ko-KR" sz="1467" b="1" dirty="0"/>
              <a:t>IP </a:t>
            </a:r>
            <a:r>
              <a:rPr lang="en-US" altLang="ko-KR" sz="1467" b="1" dirty="0" err="1"/>
              <a:t>addr</a:t>
            </a:r>
            <a:r>
              <a:rPr lang="en-US" altLang="ko-KR" sz="1467" b="1" dirty="0"/>
              <a:t> </a:t>
            </a:r>
            <a:r>
              <a:rPr lang="en-US" altLang="ko-KR" sz="1467" b="1"/>
              <a:t>: 1.1.1.1 (SIP)</a:t>
            </a:r>
            <a:endParaRPr lang="ko-KR" altLang="en-US" sz="1467" b="1" dirty="0"/>
          </a:p>
        </p:txBody>
      </p:sp>
      <p:sp>
        <p:nvSpPr>
          <p:cNvPr id="11" name="구름 10"/>
          <p:cNvSpPr/>
          <p:nvPr/>
        </p:nvSpPr>
        <p:spPr>
          <a:xfrm>
            <a:off x="8721989" y="5197112"/>
            <a:ext cx="1705064" cy="649973"/>
          </a:xfrm>
          <a:prstGeom prst="cloud">
            <a:avLst/>
          </a:prstGeom>
          <a:solidFill>
            <a:srgbClr val="95D47A"/>
          </a:solidFill>
          <a:ln w="12700">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sz="1867" b="1" dirty="0">
                <a:solidFill>
                  <a:schemeClr val="tx1"/>
                </a:solidFill>
                <a:cs typeface="Arial" panose="020B0604020202020204" pitchFamily="34" charset="0"/>
              </a:rPr>
              <a:t>IMS</a:t>
            </a:r>
            <a:endParaRPr lang="ko-KR" altLang="en-US" sz="1867" b="1" dirty="0">
              <a:solidFill>
                <a:schemeClr val="tx1"/>
              </a:solidFill>
              <a:cs typeface="Arial" panose="020B0604020202020204" pitchFamily="34" charset="0"/>
            </a:endParaRPr>
          </a:p>
        </p:txBody>
      </p:sp>
      <p:sp>
        <p:nvSpPr>
          <p:cNvPr id="12" name="구름 100"/>
          <p:cNvSpPr/>
          <p:nvPr/>
        </p:nvSpPr>
        <p:spPr>
          <a:xfrm>
            <a:off x="8727009" y="4057409"/>
            <a:ext cx="1729123" cy="752752"/>
          </a:xfrm>
          <a:prstGeom prst="cloud">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867" b="1" dirty="0">
                <a:solidFill>
                  <a:schemeClr val="tx1"/>
                </a:solidFill>
                <a:cs typeface="Arial" panose="020B0604020202020204" pitchFamily="34" charset="0"/>
              </a:rPr>
              <a:t>Internet</a:t>
            </a:r>
            <a:endParaRPr lang="ko-KR" altLang="en-US" sz="1867" b="1" dirty="0">
              <a:solidFill>
                <a:schemeClr val="tx1"/>
              </a:solidFill>
              <a:cs typeface="Arial" panose="020B0604020202020204" pitchFamily="34" charset="0"/>
            </a:endParaRPr>
          </a:p>
        </p:txBody>
      </p:sp>
      <p:pic>
        <p:nvPicPr>
          <p:cNvPr id="20" name="그림 19"/>
          <p:cNvPicPr>
            <a:picLocks noChangeAspect="1"/>
          </p:cNvPicPr>
          <p:nvPr/>
        </p:nvPicPr>
        <p:blipFill>
          <a:blip r:embed="rId4" cstate="print">
            <a:biLevel thresh="25000"/>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1258250" y="4554608"/>
            <a:ext cx="1250717" cy="1022696"/>
          </a:xfrm>
          <a:prstGeom prst="rect">
            <a:avLst/>
          </a:prstGeom>
          <a:solidFill>
            <a:schemeClr val="bg1"/>
          </a:solidFill>
        </p:spPr>
      </p:pic>
      <p:pic>
        <p:nvPicPr>
          <p:cNvPr id="21" name="Picture 2" descr="http://c7ea721a48e110c33855-05e2055f4cd9122af02914269431c9f6.r62.cf1.rackcdn.com/2078330_b00bc9c0_m.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48077" y="4869161"/>
            <a:ext cx="480185" cy="480185"/>
          </a:xfrm>
          <a:prstGeom prst="rect">
            <a:avLst/>
          </a:prstGeom>
          <a:noFill/>
          <a:extLst>
            <a:ext uri="{909E8E84-426E-40DD-AFC4-6F175D3DCCD1}">
              <a14:hiddenFill xmlns:a14="http://schemas.microsoft.com/office/drawing/2010/main">
                <a:solidFill>
                  <a:srgbClr val="FFFFFF"/>
                </a:solidFill>
              </a14:hiddenFill>
            </a:ext>
          </a:extLst>
        </p:spPr>
      </p:pic>
      <p:sp>
        <p:nvSpPr>
          <p:cNvPr id="19" name="원통 18"/>
          <p:cNvSpPr/>
          <p:nvPr/>
        </p:nvSpPr>
        <p:spPr>
          <a:xfrm rot="5400000">
            <a:off x="4559192" y="3252251"/>
            <a:ext cx="480000" cy="3888000"/>
          </a:xfrm>
          <a:prstGeom prst="can">
            <a:avLst/>
          </a:prstGeom>
          <a:pattFill prst="pct20">
            <a:fgClr>
              <a:schemeClr val="accent1"/>
            </a:fgClr>
            <a:bgClr>
              <a:schemeClr val="bg1"/>
            </a:bgClr>
          </a:pattFill>
          <a:ln w="19050" cmpd="sng">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ko-KR" b="1" dirty="0">
                <a:solidFill>
                  <a:schemeClr val="tx2"/>
                </a:solidFill>
              </a:rPr>
              <a:t>Dedicated bearer, port</a:t>
            </a:r>
            <a:r>
              <a:rPr lang="en-US" altLang="ko-KR" b="1">
                <a:solidFill>
                  <a:schemeClr val="tx2"/>
                </a:solidFill>
              </a:rPr>
              <a:t>: 1234 (RTP)</a:t>
            </a:r>
            <a:endParaRPr lang="ko-KR" altLang="en-US" b="1" dirty="0">
              <a:solidFill>
                <a:schemeClr val="tx2"/>
              </a:solidFill>
            </a:endParaRPr>
          </a:p>
        </p:txBody>
      </p:sp>
      <p:sp>
        <p:nvSpPr>
          <p:cNvPr id="28" name="자유형 27"/>
          <p:cNvSpPr/>
          <p:nvPr/>
        </p:nvSpPr>
        <p:spPr>
          <a:xfrm>
            <a:off x="2192515" y="5041557"/>
            <a:ext cx="6908800" cy="527223"/>
          </a:xfrm>
          <a:custGeom>
            <a:avLst/>
            <a:gdLst>
              <a:gd name="connsiteX0" fmla="*/ 0 w 5181600"/>
              <a:gd name="connsiteY0" fmla="*/ 0 h 395417"/>
              <a:gd name="connsiteX1" fmla="*/ 815546 w 5181600"/>
              <a:gd name="connsiteY1" fmla="*/ 205946 h 395417"/>
              <a:gd name="connsiteX2" fmla="*/ 4201297 w 5181600"/>
              <a:gd name="connsiteY2" fmla="*/ 205946 h 395417"/>
              <a:gd name="connsiteX3" fmla="*/ 5181600 w 5181600"/>
              <a:gd name="connsiteY3" fmla="*/ 395417 h 395417"/>
            </a:gdLst>
            <a:ahLst/>
            <a:cxnLst>
              <a:cxn ang="0">
                <a:pos x="connsiteX0" y="connsiteY0"/>
              </a:cxn>
              <a:cxn ang="0">
                <a:pos x="connsiteX1" y="connsiteY1"/>
              </a:cxn>
              <a:cxn ang="0">
                <a:pos x="connsiteX2" y="connsiteY2"/>
              </a:cxn>
              <a:cxn ang="0">
                <a:pos x="connsiteX3" y="connsiteY3"/>
              </a:cxn>
            </a:cxnLst>
            <a:rect l="l" t="t" r="r" b="b"/>
            <a:pathLst>
              <a:path w="5181600" h="395417">
                <a:moveTo>
                  <a:pt x="0" y="0"/>
                </a:moveTo>
                <a:cubicBezTo>
                  <a:pt x="57665" y="85811"/>
                  <a:pt x="115330" y="171622"/>
                  <a:pt x="815546" y="205946"/>
                </a:cubicBezTo>
                <a:cubicBezTo>
                  <a:pt x="1515762" y="240270"/>
                  <a:pt x="3473621" y="174368"/>
                  <a:pt x="4201297" y="205946"/>
                </a:cubicBezTo>
                <a:cubicBezTo>
                  <a:pt x="4928973" y="237524"/>
                  <a:pt x="5055286" y="316470"/>
                  <a:pt x="5181600" y="395417"/>
                </a:cubicBezTo>
              </a:path>
            </a:pathLst>
          </a:custGeom>
          <a:noFill/>
          <a:ln w="38100">
            <a:solidFill>
              <a:srgbClr val="E77547"/>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4" name="자유형 13"/>
          <p:cNvSpPr/>
          <p:nvPr/>
        </p:nvSpPr>
        <p:spPr>
          <a:xfrm>
            <a:off x="2158001" y="4761449"/>
            <a:ext cx="6886472" cy="787156"/>
          </a:xfrm>
          <a:custGeom>
            <a:avLst/>
            <a:gdLst>
              <a:gd name="connsiteX0" fmla="*/ 33017 w 5164854"/>
              <a:gd name="connsiteY0" fmla="*/ 179820 h 590367"/>
              <a:gd name="connsiteX1" fmla="*/ 508879 w 5164854"/>
              <a:gd name="connsiteY1" fmla="*/ 39861 h 590367"/>
              <a:gd name="connsiteX2" fmla="*/ 3559989 w 5164854"/>
              <a:gd name="connsiteY2" fmla="*/ 49192 h 590367"/>
              <a:gd name="connsiteX3" fmla="*/ 5164854 w 5164854"/>
              <a:gd name="connsiteY3" fmla="*/ 590367 h 590367"/>
            </a:gdLst>
            <a:ahLst/>
            <a:cxnLst>
              <a:cxn ang="0">
                <a:pos x="connsiteX0" y="connsiteY0"/>
              </a:cxn>
              <a:cxn ang="0">
                <a:pos x="connsiteX1" y="connsiteY1"/>
              </a:cxn>
              <a:cxn ang="0">
                <a:pos x="connsiteX2" y="connsiteY2"/>
              </a:cxn>
              <a:cxn ang="0">
                <a:pos x="connsiteX3" y="connsiteY3"/>
              </a:cxn>
            </a:cxnLst>
            <a:rect l="l" t="t" r="r" b="b"/>
            <a:pathLst>
              <a:path w="5164854" h="590367">
                <a:moveTo>
                  <a:pt x="33017" y="179820"/>
                </a:moveTo>
                <a:cubicBezTo>
                  <a:pt x="-22967" y="120726"/>
                  <a:pt x="-78950" y="61632"/>
                  <a:pt x="508879" y="39861"/>
                </a:cubicBezTo>
                <a:cubicBezTo>
                  <a:pt x="1096708" y="18090"/>
                  <a:pt x="2783993" y="-42559"/>
                  <a:pt x="3559989" y="49192"/>
                </a:cubicBezTo>
                <a:cubicBezTo>
                  <a:pt x="4335985" y="140943"/>
                  <a:pt x="4877160" y="546824"/>
                  <a:pt x="5164854" y="590367"/>
                </a:cubicBezTo>
              </a:path>
            </a:pathLst>
          </a:custGeom>
          <a:noFill/>
          <a:ln w="38100">
            <a:solidFill>
              <a:srgbClr val="E77547"/>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 name="TextBox 12"/>
          <p:cNvSpPr txBox="1"/>
          <p:nvPr/>
        </p:nvSpPr>
        <p:spPr>
          <a:xfrm>
            <a:off x="3407701" y="6389126"/>
            <a:ext cx="7776864" cy="420564"/>
          </a:xfrm>
          <a:prstGeom prst="rect">
            <a:avLst/>
          </a:prstGeom>
          <a:noFill/>
        </p:spPr>
        <p:txBody>
          <a:bodyPr wrap="square" rtlCol="0">
            <a:spAutoFit/>
          </a:bodyPr>
          <a:lstStyle/>
          <a:p>
            <a:r>
              <a:rPr lang="en-US" altLang="ko-KR" sz="2133" dirty="0">
                <a:solidFill>
                  <a:schemeClr val="bg1"/>
                </a:solidFill>
              </a:rPr>
              <a:t>*SIP: Session Initiation Protocol, *RTP: Real-time Transport Protocol</a:t>
            </a:r>
            <a:endParaRPr lang="ko-KR" altLang="en-US" sz="2133" dirty="0">
              <a:solidFill>
                <a:schemeClr val="bg1"/>
              </a:solidFill>
            </a:endParaRPr>
          </a:p>
        </p:txBody>
      </p:sp>
    </p:spTree>
    <p:extLst>
      <p:ext uri="{BB962C8B-B14F-4D97-AF65-F5344CB8AC3E}">
        <p14:creationId xmlns:p14="http://schemas.microsoft.com/office/powerpoint/2010/main" val="246301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9" grpId="0" animBg="1"/>
      <p:bldP spid="28"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r>
              <a:rPr lang="en-US" altLang="ko-KR" b="1" dirty="0"/>
              <a:t>Let’s check potential attack vectors newly introduced in </a:t>
            </a:r>
            <a:r>
              <a:rPr lang="en-US" altLang="ko-KR" b="1" dirty="0" err="1"/>
              <a:t>VoLTE</a:t>
            </a:r>
            <a:endParaRPr lang="en-US" altLang="ko-KR" b="1" dirty="0"/>
          </a:p>
          <a:p>
            <a:endParaRPr lang="ko-KR" altLang="en-US" b="1" dirty="0"/>
          </a:p>
        </p:txBody>
      </p:sp>
      <p:sp>
        <p:nvSpPr>
          <p:cNvPr id="2" name="제목 1"/>
          <p:cNvSpPr>
            <a:spLocks noGrp="1"/>
          </p:cNvSpPr>
          <p:nvPr>
            <p:ph type="title"/>
          </p:nvPr>
        </p:nvSpPr>
        <p:spPr/>
        <p:txBody>
          <a:bodyPr>
            <a:normAutofit fontScale="90000"/>
          </a:bodyPr>
          <a:lstStyle/>
          <a:p>
            <a:r>
              <a:rPr lang="en-US" altLang="ko-KR" dirty="0" err="1"/>
              <a:t>VoLTE</a:t>
            </a:r>
            <a:r>
              <a:rPr lang="en-US" altLang="ko-KR" dirty="0"/>
              <a:t> makes cellular network more complex</a:t>
            </a:r>
            <a:endParaRPr lang="ko-KR" altLang="en-US" dirty="0"/>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t>16</a:t>
            </a:fld>
            <a:endParaRPr lang="ko-KR" altLang="en-US" dirty="0"/>
          </a:p>
        </p:txBody>
      </p:sp>
      <p:pic>
        <p:nvPicPr>
          <p:cNvPr id="38" name="그림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1664" y="3422831"/>
            <a:ext cx="721536" cy="589991"/>
          </a:xfrm>
          <a:prstGeom prst="rect">
            <a:avLst/>
          </a:prstGeom>
        </p:spPr>
      </p:pic>
      <p:sp>
        <p:nvSpPr>
          <p:cNvPr id="39" name="구름 38"/>
          <p:cNvSpPr/>
          <p:nvPr/>
        </p:nvSpPr>
        <p:spPr>
          <a:xfrm>
            <a:off x="8056013" y="3392276"/>
            <a:ext cx="1705064" cy="649973"/>
          </a:xfrm>
          <a:prstGeom prst="cloud">
            <a:avLst/>
          </a:prstGeom>
          <a:solidFill>
            <a:srgbClr val="95D47A"/>
          </a:solidFill>
          <a:ln w="12700">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sz="1867" b="1" dirty="0">
                <a:solidFill>
                  <a:schemeClr val="tx1"/>
                </a:solidFill>
                <a:cs typeface="Arial" panose="020B0604020202020204" pitchFamily="34" charset="0"/>
              </a:rPr>
              <a:t>IMS</a:t>
            </a:r>
            <a:endParaRPr lang="ko-KR" altLang="en-US" sz="1867" b="1" dirty="0">
              <a:solidFill>
                <a:schemeClr val="tx1"/>
              </a:solidFill>
              <a:cs typeface="Arial" panose="020B0604020202020204" pitchFamily="34" charset="0"/>
            </a:endParaRPr>
          </a:p>
        </p:txBody>
      </p:sp>
      <p:sp>
        <p:nvSpPr>
          <p:cNvPr id="40" name="번개 39"/>
          <p:cNvSpPr/>
          <p:nvPr/>
        </p:nvSpPr>
        <p:spPr>
          <a:xfrm rot="17761924">
            <a:off x="3753570" y="3511066"/>
            <a:ext cx="283884" cy="354351"/>
          </a:xfrm>
          <a:prstGeom prst="lightningBol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sz="2400" b="1">
              <a:latin typeface="Arial" panose="020B0604020202020204" pitchFamily="34" charset="0"/>
              <a:cs typeface="Arial" panose="020B0604020202020204" pitchFamily="34" charset="0"/>
            </a:endParaRPr>
          </a:p>
        </p:txBody>
      </p:sp>
      <p:cxnSp>
        <p:nvCxnSpPr>
          <p:cNvPr id="41" name="직선 연결선 40"/>
          <p:cNvCxnSpPr/>
          <p:nvPr/>
        </p:nvCxnSpPr>
        <p:spPr>
          <a:xfrm>
            <a:off x="4785163" y="3717264"/>
            <a:ext cx="1132085" cy="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42" name="TextBox 41"/>
          <p:cNvSpPr txBox="1"/>
          <p:nvPr/>
        </p:nvSpPr>
        <p:spPr>
          <a:xfrm>
            <a:off x="4129654" y="4112563"/>
            <a:ext cx="1020372" cy="584775"/>
          </a:xfrm>
          <a:prstGeom prst="rect">
            <a:avLst/>
          </a:prstGeom>
          <a:noFill/>
        </p:spPr>
        <p:txBody>
          <a:bodyPr wrap="square" rtlCol="0">
            <a:spAutoFit/>
          </a:bodyPr>
          <a:lstStyle/>
          <a:p>
            <a:pPr algn="ctr"/>
            <a:r>
              <a:rPr lang="en-US" altLang="ko-KR" sz="1600" b="1" dirty="0">
                <a:latin typeface="Arial" panose="020B0604020202020204" pitchFamily="34" charset="0"/>
                <a:cs typeface="Arial" panose="020B0604020202020204" pitchFamily="34" charset="0"/>
              </a:rPr>
              <a:t>Cell tower</a:t>
            </a:r>
            <a:endParaRPr lang="ko-KR" altLang="en-US" sz="1600" b="1" dirty="0">
              <a:latin typeface="Arial" panose="020B0604020202020204" pitchFamily="34" charset="0"/>
              <a:cs typeface="Arial" panose="020B0604020202020204" pitchFamily="34" charset="0"/>
            </a:endParaRPr>
          </a:p>
        </p:txBody>
      </p:sp>
      <p:sp>
        <p:nvSpPr>
          <p:cNvPr id="43" name="TextBox 42"/>
          <p:cNvSpPr txBox="1"/>
          <p:nvPr/>
        </p:nvSpPr>
        <p:spPr>
          <a:xfrm>
            <a:off x="2896190" y="4113711"/>
            <a:ext cx="932484" cy="338554"/>
          </a:xfrm>
          <a:prstGeom prst="rect">
            <a:avLst/>
          </a:prstGeom>
          <a:noFill/>
        </p:spPr>
        <p:txBody>
          <a:bodyPr wrap="square" rtlCol="0">
            <a:spAutoFit/>
          </a:bodyPr>
          <a:lstStyle/>
          <a:p>
            <a:pPr algn="ctr"/>
            <a:r>
              <a:rPr lang="en-US" altLang="ko-KR" sz="1600" b="1" dirty="0">
                <a:latin typeface="Arial" panose="020B0604020202020204" pitchFamily="34" charset="0"/>
                <a:cs typeface="Arial" panose="020B0604020202020204" pitchFamily="34" charset="0"/>
              </a:rPr>
              <a:t>Phone</a:t>
            </a:r>
            <a:endParaRPr lang="ko-KR" altLang="en-US" sz="1600" b="1" dirty="0">
              <a:latin typeface="Arial" panose="020B0604020202020204" pitchFamily="34" charset="0"/>
              <a:cs typeface="Arial" panose="020B0604020202020204" pitchFamily="34" charset="0"/>
            </a:endParaRPr>
          </a:p>
        </p:txBody>
      </p:sp>
      <p:pic>
        <p:nvPicPr>
          <p:cNvPr id="44" name="Picture 5"/>
          <p:cNvPicPr>
            <a:picLocks noChangeAspect="1"/>
          </p:cNvPicPr>
          <p:nvPr/>
        </p:nvPicPr>
        <p:blipFill>
          <a:blip r:embed="rId4" cstate="print">
            <a:extLst>
              <a:ext uri="{BEBA8EAE-BF5A-486C-A8C5-ECC9F3942E4B}">
                <a14:imgProps xmlns:a14="http://schemas.microsoft.com/office/drawing/2010/main">
                  <a14:imgLayer r:embed="rId5">
                    <a14:imgEffect>
                      <a14:backgroundRemoval t="1212" b="97576" l="0" r="98864"/>
                    </a14:imgEffect>
                  </a14:imgLayer>
                </a14:imgProps>
              </a:ext>
              <a:ext uri="{28A0092B-C50C-407E-A947-70E740481C1C}">
                <a14:useLocalDpi xmlns:a14="http://schemas.microsoft.com/office/drawing/2010/main" val="0"/>
              </a:ext>
            </a:extLst>
          </a:blip>
          <a:stretch>
            <a:fillRect/>
          </a:stretch>
        </p:blipFill>
        <p:spPr>
          <a:xfrm>
            <a:off x="4393510" y="3300239"/>
            <a:ext cx="481161" cy="742011"/>
          </a:xfrm>
          <a:prstGeom prst="rect">
            <a:avLst/>
          </a:prstGeom>
        </p:spPr>
      </p:pic>
      <p:cxnSp>
        <p:nvCxnSpPr>
          <p:cNvPr id="45" name="직선 연결선 85"/>
          <p:cNvCxnSpPr>
            <a:endCxn id="39" idx="2"/>
          </p:cNvCxnSpPr>
          <p:nvPr/>
        </p:nvCxnSpPr>
        <p:spPr>
          <a:xfrm flipV="1">
            <a:off x="7194617" y="3717264"/>
            <a:ext cx="866687" cy="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46" name="TextBox 45"/>
          <p:cNvSpPr txBox="1"/>
          <p:nvPr/>
        </p:nvSpPr>
        <p:spPr>
          <a:xfrm>
            <a:off x="2000854" y="2632652"/>
            <a:ext cx="1014893" cy="461665"/>
          </a:xfrm>
          <a:prstGeom prst="rect">
            <a:avLst/>
          </a:prstGeom>
          <a:noFill/>
        </p:spPr>
        <p:txBody>
          <a:bodyPr wrap="none" rtlCol="0">
            <a:spAutoFit/>
          </a:bodyPr>
          <a:lstStyle/>
          <a:p>
            <a:r>
              <a:rPr lang="en-US" altLang="ko-KR" sz="2400" b="1"/>
              <a:t>4G LTE</a:t>
            </a:r>
            <a:endParaRPr lang="ko-KR" altLang="en-US" sz="2400" b="1" dirty="0"/>
          </a:p>
        </p:txBody>
      </p:sp>
      <p:sp>
        <p:nvSpPr>
          <p:cNvPr id="48" name="왼쪽 중괄호 47"/>
          <p:cNvSpPr/>
          <p:nvPr/>
        </p:nvSpPr>
        <p:spPr>
          <a:xfrm rot="5400000">
            <a:off x="6190246" y="-529093"/>
            <a:ext cx="624916" cy="6313544"/>
          </a:xfrm>
          <a:prstGeom prst="leftBrace">
            <a:avLst>
              <a:gd name="adj1" fmla="val 132979"/>
              <a:gd name="adj2" fmla="val 49772"/>
            </a:avLst>
          </a:prstGeom>
          <a:ln w="12700">
            <a:solidFill>
              <a:srgbClr val="E7754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400"/>
          </a:p>
        </p:txBody>
      </p:sp>
      <p:sp>
        <p:nvSpPr>
          <p:cNvPr id="49" name="TextBox 48"/>
          <p:cNvSpPr txBox="1"/>
          <p:nvPr/>
        </p:nvSpPr>
        <p:spPr>
          <a:xfrm>
            <a:off x="5250198" y="1836091"/>
            <a:ext cx="2611468" cy="420564"/>
          </a:xfrm>
          <a:prstGeom prst="rect">
            <a:avLst/>
          </a:prstGeom>
          <a:noFill/>
        </p:spPr>
        <p:txBody>
          <a:bodyPr wrap="square" rtlCol="0">
            <a:spAutoFit/>
          </a:bodyPr>
          <a:lstStyle/>
          <a:p>
            <a:r>
              <a:rPr lang="en-US" altLang="ko-KR" sz="2133" b="1"/>
              <a:t>3GPP standards</a:t>
            </a:r>
            <a:endParaRPr lang="ko-KR" altLang="en-US" sz="2133" b="1"/>
          </a:p>
        </p:txBody>
      </p:sp>
      <p:sp>
        <p:nvSpPr>
          <p:cNvPr id="50" name="모서리가 둥근 사각형 설명선 49"/>
          <p:cNvSpPr/>
          <p:nvPr/>
        </p:nvSpPr>
        <p:spPr>
          <a:xfrm>
            <a:off x="911424" y="4320159"/>
            <a:ext cx="1794949" cy="1071099"/>
          </a:xfrm>
          <a:prstGeom prst="wedgeRoundRectCallout">
            <a:avLst>
              <a:gd name="adj1" fmla="val 57197"/>
              <a:gd name="adj2" fmla="val -96057"/>
              <a:gd name="adj3" fmla="val 16667"/>
            </a:avLst>
          </a:prstGeom>
          <a:solidFill>
            <a:schemeClr val="bg1"/>
          </a:solidFill>
          <a:ln w="12700">
            <a:solidFill>
              <a:srgbClr val="E775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133" b="1" dirty="0">
                <a:solidFill>
                  <a:schemeClr val="tx1"/>
                </a:solidFill>
              </a:rPr>
              <a:t>Mobile OS support?</a:t>
            </a:r>
            <a:endParaRPr lang="ko-KR" altLang="en-US" sz="2133" b="1" dirty="0">
              <a:solidFill>
                <a:schemeClr val="tx1"/>
              </a:solidFill>
            </a:endParaRPr>
          </a:p>
        </p:txBody>
      </p:sp>
      <p:sp>
        <p:nvSpPr>
          <p:cNvPr id="51" name="모서리가 둥근 직사각형 50"/>
          <p:cNvSpPr/>
          <p:nvPr/>
        </p:nvSpPr>
        <p:spPr>
          <a:xfrm flipV="1">
            <a:off x="5587568" y="2906544"/>
            <a:ext cx="4383125" cy="1574832"/>
          </a:xfrm>
          <a:prstGeom prst="roundRect">
            <a:avLst/>
          </a:prstGeom>
          <a:noFill/>
          <a:ln w="254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sp>
        <p:nvSpPr>
          <p:cNvPr id="52" name="TextBox 51"/>
          <p:cNvSpPr txBox="1"/>
          <p:nvPr/>
        </p:nvSpPr>
        <p:spPr>
          <a:xfrm>
            <a:off x="7010848" y="4287369"/>
            <a:ext cx="1536565" cy="461665"/>
          </a:xfrm>
          <a:prstGeom prst="rect">
            <a:avLst/>
          </a:prstGeom>
          <a:solidFill>
            <a:schemeClr val="bg1"/>
          </a:solidFill>
        </p:spPr>
        <p:txBody>
          <a:bodyPr wrap="square" rtlCol="0">
            <a:spAutoFit/>
          </a:bodyPr>
          <a:lstStyle/>
          <a:p>
            <a:pPr algn="ctr"/>
            <a:r>
              <a:rPr lang="en-US" altLang="ko-KR" sz="2400" b="1" dirty="0"/>
              <a:t>LTE Core</a:t>
            </a:r>
            <a:endParaRPr lang="ko-KR" altLang="en-US" sz="2400" b="1" dirty="0"/>
          </a:p>
        </p:txBody>
      </p:sp>
      <p:sp>
        <p:nvSpPr>
          <p:cNvPr id="53" name="모서리가 둥근 사각형 설명선 52"/>
          <p:cNvSpPr/>
          <p:nvPr/>
        </p:nvSpPr>
        <p:spPr>
          <a:xfrm>
            <a:off x="2876282" y="4932276"/>
            <a:ext cx="1794949" cy="1071099"/>
          </a:xfrm>
          <a:prstGeom prst="wedgeRoundRectCallout">
            <a:avLst>
              <a:gd name="adj1" fmla="val -24563"/>
              <a:gd name="adj2" fmla="val -92895"/>
              <a:gd name="adj3" fmla="val 16667"/>
            </a:avLst>
          </a:prstGeom>
          <a:solidFill>
            <a:schemeClr val="bg1"/>
          </a:solidFill>
          <a:ln w="12700">
            <a:solidFill>
              <a:srgbClr val="E775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133" b="1">
                <a:solidFill>
                  <a:schemeClr val="tx1"/>
                </a:solidFill>
              </a:rPr>
              <a:t>Device HW interface</a:t>
            </a:r>
            <a:endParaRPr lang="ko-KR" altLang="en-US" sz="2133" b="1">
              <a:solidFill>
                <a:schemeClr val="tx1"/>
              </a:solidFill>
            </a:endParaRPr>
          </a:p>
        </p:txBody>
      </p:sp>
      <p:sp>
        <p:nvSpPr>
          <p:cNvPr id="54" name="모서리가 둥근 사각형 설명선 53"/>
          <p:cNvSpPr/>
          <p:nvPr/>
        </p:nvSpPr>
        <p:spPr>
          <a:xfrm>
            <a:off x="8108870" y="5072701"/>
            <a:ext cx="2450053" cy="949785"/>
          </a:xfrm>
          <a:prstGeom prst="wedgeRoundRectCallout">
            <a:avLst>
              <a:gd name="adj1" fmla="val -24563"/>
              <a:gd name="adj2" fmla="val -92895"/>
              <a:gd name="adj3" fmla="val 16667"/>
            </a:avLst>
          </a:prstGeom>
          <a:solidFill>
            <a:schemeClr val="bg1"/>
          </a:solidFill>
          <a:ln w="12700">
            <a:solidFill>
              <a:srgbClr val="E775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133" b="1" dirty="0">
                <a:solidFill>
                  <a:schemeClr val="tx1"/>
                </a:solidFill>
              </a:rPr>
              <a:t>Implementation of LTE core</a:t>
            </a:r>
            <a:endParaRPr lang="ko-KR" altLang="en-US" sz="2133" b="1" dirty="0">
              <a:solidFill>
                <a:schemeClr val="tx1"/>
              </a:solidFill>
            </a:endParaRPr>
          </a:p>
        </p:txBody>
      </p:sp>
      <p:sp>
        <p:nvSpPr>
          <p:cNvPr id="55" name="모서리가 둥근 사각형 설명선 54"/>
          <p:cNvSpPr/>
          <p:nvPr/>
        </p:nvSpPr>
        <p:spPr>
          <a:xfrm>
            <a:off x="5423925" y="5053590"/>
            <a:ext cx="2158387" cy="949785"/>
          </a:xfrm>
          <a:prstGeom prst="wedgeRoundRectCallout">
            <a:avLst>
              <a:gd name="adj1" fmla="val 50541"/>
              <a:gd name="adj2" fmla="val -176095"/>
              <a:gd name="adj3" fmla="val 16667"/>
            </a:avLst>
          </a:prstGeom>
          <a:solidFill>
            <a:schemeClr val="bg1"/>
          </a:solidFill>
          <a:ln w="12700">
            <a:solidFill>
              <a:srgbClr val="E775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133" b="1" dirty="0">
                <a:solidFill>
                  <a:schemeClr val="tx1"/>
                </a:solidFill>
              </a:rPr>
              <a:t>Accounting infrastructure</a:t>
            </a:r>
            <a:endParaRPr lang="ko-KR" altLang="en-US" sz="2133" b="1" dirty="0">
              <a:solidFill>
                <a:schemeClr val="tx1"/>
              </a:solidFill>
            </a:endParaRPr>
          </a:p>
        </p:txBody>
      </p:sp>
      <p:sp>
        <p:nvSpPr>
          <p:cNvPr id="56" name="Rectangle 14"/>
          <p:cNvSpPr/>
          <p:nvPr/>
        </p:nvSpPr>
        <p:spPr>
          <a:xfrm>
            <a:off x="5909059" y="3161791"/>
            <a:ext cx="1285023" cy="1134499"/>
          </a:xfrm>
          <a:prstGeom prst="rect">
            <a:avLst/>
          </a:prstGeom>
          <a:solidFill>
            <a:schemeClr val="tx1">
              <a:lumMod val="50000"/>
              <a:lumOff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867" b="1" dirty="0">
                <a:solidFill>
                  <a:schemeClr val="bg1"/>
                </a:solidFill>
                <a:ea typeface="나눔고딕 ExtraBold" panose="020D0904000000000000" pitchFamily="50" charset="-127"/>
              </a:rPr>
              <a:t>4G Gateway</a:t>
            </a:r>
            <a:endParaRPr lang="ko-KR" altLang="en-US" sz="1867" b="1" dirty="0">
              <a:solidFill>
                <a:schemeClr val="bg1"/>
              </a:solidFill>
              <a:ea typeface="나눔고딕 ExtraBold" panose="020D0904000000000000" pitchFamily="50" charset="-127"/>
            </a:endParaRPr>
          </a:p>
        </p:txBody>
      </p:sp>
      <p:sp>
        <p:nvSpPr>
          <p:cNvPr id="23" name="폭발 1 22"/>
          <p:cNvSpPr/>
          <p:nvPr/>
        </p:nvSpPr>
        <p:spPr>
          <a:xfrm>
            <a:off x="748404" y="3015250"/>
            <a:ext cx="2536865" cy="1965253"/>
          </a:xfrm>
          <a:prstGeom prst="irregularSeal1">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altLang="ko-KR" sz="2400" dirty="0"/>
              <a:t>Permission Mismatch</a:t>
            </a:r>
            <a:endParaRPr lang="ko-KR" altLang="en-US" sz="2400" dirty="0"/>
          </a:p>
        </p:txBody>
      </p:sp>
      <p:sp>
        <p:nvSpPr>
          <p:cNvPr id="24" name="폭발 1 23"/>
          <p:cNvSpPr/>
          <p:nvPr/>
        </p:nvSpPr>
        <p:spPr>
          <a:xfrm>
            <a:off x="4014705" y="4152043"/>
            <a:ext cx="2536865" cy="1965253"/>
          </a:xfrm>
          <a:prstGeom prst="irregularSeal1">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altLang="ko-KR" sz="2400" dirty="0"/>
              <a:t>Free Data Channels</a:t>
            </a:r>
            <a:endParaRPr lang="ko-KR" altLang="en-US" sz="2400" dirty="0"/>
          </a:p>
        </p:txBody>
      </p:sp>
      <p:sp>
        <p:nvSpPr>
          <p:cNvPr id="25" name="폭발 1 24"/>
          <p:cNvSpPr/>
          <p:nvPr/>
        </p:nvSpPr>
        <p:spPr>
          <a:xfrm>
            <a:off x="9415766" y="2746414"/>
            <a:ext cx="2536865" cy="1965253"/>
          </a:xfrm>
          <a:prstGeom prst="irregularSeal1">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altLang="ko-KR" sz="2400" dirty="0"/>
              <a:t>No Session Manage</a:t>
            </a:r>
            <a:endParaRPr lang="ko-KR" altLang="en-US" sz="2400" dirty="0"/>
          </a:p>
        </p:txBody>
      </p:sp>
      <p:sp>
        <p:nvSpPr>
          <p:cNvPr id="26" name="폭발 1 25"/>
          <p:cNvSpPr/>
          <p:nvPr/>
        </p:nvSpPr>
        <p:spPr>
          <a:xfrm>
            <a:off x="7971477" y="3757767"/>
            <a:ext cx="2536865" cy="1965253"/>
          </a:xfrm>
          <a:prstGeom prst="irregularSeal1">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altLang="ko-KR" sz="2400" dirty="0"/>
              <a:t>No </a:t>
            </a:r>
            <a:r>
              <a:rPr lang="en-US" altLang="ko-KR" sz="2400" dirty="0" err="1"/>
              <a:t>Auth</a:t>
            </a:r>
            <a:endParaRPr lang="ko-KR" altLang="en-US" sz="2400" dirty="0"/>
          </a:p>
        </p:txBody>
      </p:sp>
      <p:sp>
        <p:nvSpPr>
          <p:cNvPr id="27" name="폭발 1 26"/>
          <p:cNvSpPr/>
          <p:nvPr/>
        </p:nvSpPr>
        <p:spPr>
          <a:xfrm>
            <a:off x="7389614" y="1821946"/>
            <a:ext cx="2536865" cy="1965253"/>
          </a:xfrm>
          <a:prstGeom prst="irregularSeal1">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altLang="ko-KR" sz="2400" dirty="0"/>
              <a:t>No Encryption</a:t>
            </a:r>
            <a:endParaRPr lang="ko-KR" altLang="en-US" sz="2400" dirty="0"/>
          </a:p>
        </p:txBody>
      </p:sp>
      <p:sp>
        <p:nvSpPr>
          <p:cNvPr id="28" name="폭발 1 27"/>
          <p:cNvSpPr/>
          <p:nvPr/>
        </p:nvSpPr>
        <p:spPr>
          <a:xfrm>
            <a:off x="4051741" y="2334140"/>
            <a:ext cx="2536865" cy="1965253"/>
          </a:xfrm>
          <a:prstGeom prst="irregularSeal1">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altLang="ko-KR" sz="2400" dirty="0"/>
              <a:t>IMS Bypassing</a:t>
            </a:r>
            <a:endParaRPr lang="ko-KR" altLang="en-US" sz="2400" dirty="0"/>
          </a:p>
        </p:txBody>
      </p:sp>
    </p:spTree>
    <p:extLst>
      <p:ext uri="{BB962C8B-B14F-4D97-AF65-F5344CB8AC3E}">
        <p14:creationId xmlns:p14="http://schemas.microsoft.com/office/powerpoint/2010/main" val="324428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3" grpId="0" animBg="1"/>
      <p:bldP spid="24" grpId="0" animBg="1"/>
      <p:bldP spid="25" grpId="0" animBg="1"/>
      <p:bldP spid="26" grpId="0" animBg="1"/>
      <p:bldP spid="27"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a:t>#1: </a:t>
            </a:r>
            <a:r>
              <a:rPr lang="en-US" altLang="ko-KR" dirty="0" err="1"/>
              <a:t>VoLTE</a:t>
            </a:r>
            <a:r>
              <a:rPr lang="en-US" altLang="ko-KR" dirty="0"/>
              <a:t> Accounting </a:t>
            </a:r>
            <a:endParaRPr lang="ko-KR" altLang="en-US" dirty="0"/>
          </a:p>
        </p:txBody>
      </p:sp>
      <p:sp>
        <p:nvSpPr>
          <p:cNvPr id="3" name="내용 개체 틀 2"/>
          <p:cNvSpPr>
            <a:spLocks noGrp="1"/>
          </p:cNvSpPr>
          <p:nvPr>
            <p:ph idx="1"/>
          </p:nvPr>
        </p:nvSpPr>
        <p:spPr>
          <a:xfrm>
            <a:off x="609600" y="1124744"/>
            <a:ext cx="10972800" cy="2856885"/>
          </a:xfrm>
        </p:spPr>
        <p:txBody>
          <a:bodyPr>
            <a:normAutofit/>
          </a:bodyPr>
          <a:lstStyle/>
          <a:p>
            <a:r>
              <a:rPr lang="en-US" altLang="ko-KR" b="1" dirty="0"/>
              <a:t>Accounting in 3G</a:t>
            </a:r>
          </a:p>
          <a:p>
            <a:endParaRPr lang="en-US" altLang="ko-KR" dirty="0"/>
          </a:p>
          <a:p>
            <a:endParaRPr lang="en-US" altLang="ko-KR" dirty="0"/>
          </a:p>
          <a:p>
            <a:endParaRPr lang="en-US" altLang="ko-KR" dirty="0"/>
          </a:p>
          <a:p>
            <a:endParaRPr lang="en-US" altLang="ko-KR" b="1" dirty="0"/>
          </a:p>
          <a:p>
            <a:pPr marL="0" indent="0">
              <a:buNone/>
            </a:pPr>
            <a:endParaRPr lang="en-US" altLang="ko-KR" b="1" dirty="0"/>
          </a:p>
          <a:p>
            <a:pPr lvl="1"/>
            <a:endParaRPr lang="en-US" altLang="ko-KR" dirty="0"/>
          </a:p>
          <a:p>
            <a:pPr lvl="1"/>
            <a:endParaRPr lang="en-US" altLang="ko-KR" dirty="0"/>
          </a:p>
          <a:p>
            <a:pPr lvl="1"/>
            <a:endParaRPr lang="en-US" altLang="ko-KR" dirty="0"/>
          </a:p>
          <a:p>
            <a:pPr lvl="1"/>
            <a:endParaRPr lang="en-US" altLang="ko-KR" dirty="0"/>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t>17</a:t>
            </a:fld>
            <a:endParaRPr lang="ko-KR" altLang="en-US" dirty="0"/>
          </a:p>
        </p:txBody>
      </p:sp>
      <p:pic>
        <p:nvPicPr>
          <p:cNvPr id="43" name="그림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1249" y="2146678"/>
            <a:ext cx="721536" cy="589991"/>
          </a:xfrm>
          <a:prstGeom prst="rect">
            <a:avLst/>
          </a:prstGeom>
        </p:spPr>
      </p:pic>
      <p:sp>
        <p:nvSpPr>
          <p:cNvPr id="44" name="구름 43"/>
          <p:cNvSpPr/>
          <p:nvPr/>
        </p:nvSpPr>
        <p:spPr>
          <a:xfrm>
            <a:off x="7453880" y="2407389"/>
            <a:ext cx="1920000" cy="528000"/>
          </a:xfrm>
          <a:prstGeom prst="cloud">
            <a:avLst/>
          </a:prstGeom>
          <a:noFill/>
          <a:ln w="12700">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sz="1867" b="1" dirty="0">
                <a:solidFill>
                  <a:schemeClr val="tx1"/>
                </a:solidFill>
                <a:cs typeface="Arial" panose="020B0604020202020204" pitchFamily="34" charset="0"/>
              </a:rPr>
              <a:t>Telephony</a:t>
            </a:r>
            <a:endParaRPr lang="ko-KR" altLang="en-US" sz="1867" b="1" dirty="0">
              <a:solidFill>
                <a:schemeClr val="tx1"/>
              </a:solidFill>
              <a:cs typeface="Arial" panose="020B0604020202020204" pitchFamily="34" charset="0"/>
            </a:endParaRPr>
          </a:p>
        </p:txBody>
      </p:sp>
      <p:sp>
        <p:nvSpPr>
          <p:cNvPr id="45" name="번개 44"/>
          <p:cNvSpPr/>
          <p:nvPr/>
        </p:nvSpPr>
        <p:spPr>
          <a:xfrm rot="17761924">
            <a:off x="3211435" y="2306477"/>
            <a:ext cx="283884" cy="354351"/>
          </a:xfrm>
          <a:prstGeom prst="lightningBol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sz="2400">
              <a:latin typeface="Arial" panose="020B0604020202020204" pitchFamily="34" charset="0"/>
              <a:cs typeface="Arial" panose="020B0604020202020204" pitchFamily="34" charset="0"/>
            </a:endParaRPr>
          </a:p>
        </p:txBody>
      </p:sp>
      <p:sp>
        <p:nvSpPr>
          <p:cNvPr id="46" name="TextBox 45"/>
          <p:cNvSpPr txBox="1"/>
          <p:nvPr/>
        </p:nvSpPr>
        <p:spPr>
          <a:xfrm>
            <a:off x="2352981" y="2810289"/>
            <a:ext cx="938073" cy="338554"/>
          </a:xfrm>
          <a:prstGeom prst="rect">
            <a:avLst/>
          </a:prstGeom>
          <a:noFill/>
        </p:spPr>
        <p:txBody>
          <a:bodyPr wrap="square" rtlCol="0">
            <a:spAutoFit/>
          </a:bodyPr>
          <a:lstStyle/>
          <a:p>
            <a:pPr algn="ctr"/>
            <a:r>
              <a:rPr lang="en-US" altLang="ko-KR" sz="1600" b="1" dirty="0">
                <a:cs typeface="Arial" panose="020B0604020202020204" pitchFamily="34" charset="0"/>
              </a:rPr>
              <a:t>Phone</a:t>
            </a:r>
            <a:endParaRPr lang="ko-KR" altLang="en-US" sz="1600" b="1" dirty="0">
              <a:cs typeface="Arial" panose="020B0604020202020204" pitchFamily="34" charset="0"/>
            </a:endParaRPr>
          </a:p>
        </p:txBody>
      </p:sp>
      <p:sp>
        <p:nvSpPr>
          <p:cNvPr id="47" name="TextBox 46"/>
          <p:cNvSpPr txBox="1"/>
          <p:nvPr/>
        </p:nvSpPr>
        <p:spPr>
          <a:xfrm>
            <a:off x="4604497" y="1853819"/>
            <a:ext cx="2592000" cy="379656"/>
          </a:xfrm>
          <a:prstGeom prst="rect">
            <a:avLst/>
          </a:prstGeom>
          <a:solidFill>
            <a:srgbClr val="4BABCD"/>
          </a:solidFill>
        </p:spPr>
        <p:txBody>
          <a:bodyPr wrap="square" rtlCol="0">
            <a:spAutoFit/>
          </a:bodyPr>
          <a:lstStyle/>
          <a:p>
            <a:pPr algn="ctr"/>
            <a:r>
              <a:rPr lang="en-US" altLang="ko-KR" sz="1867" b="1" dirty="0">
                <a:solidFill>
                  <a:schemeClr val="bg1"/>
                </a:solidFill>
              </a:rPr>
              <a:t>Data (Packet Switching)</a:t>
            </a:r>
            <a:endParaRPr lang="ko-KR" altLang="en-US" sz="1867" b="1" dirty="0">
              <a:solidFill>
                <a:schemeClr val="bg1"/>
              </a:solidFill>
            </a:endParaRPr>
          </a:p>
        </p:txBody>
      </p:sp>
      <p:sp>
        <p:nvSpPr>
          <p:cNvPr id="48" name="구름 100"/>
          <p:cNvSpPr/>
          <p:nvPr/>
        </p:nvSpPr>
        <p:spPr>
          <a:xfrm>
            <a:off x="7453880" y="1782621"/>
            <a:ext cx="1680000" cy="624000"/>
          </a:xfrm>
          <a:prstGeom prst="cloud">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867" b="1" dirty="0">
                <a:solidFill>
                  <a:schemeClr val="tx1"/>
                </a:solidFill>
                <a:cs typeface="Arial" panose="020B0604020202020204" pitchFamily="34" charset="0"/>
              </a:rPr>
              <a:t>Internet</a:t>
            </a:r>
            <a:endParaRPr lang="ko-KR" altLang="en-US" sz="1867" b="1" dirty="0">
              <a:solidFill>
                <a:schemeClr val="tx1"/>
              </a:solidFill>
              <a:cs typeface="Arial" panose="020B0604020202020204" pitchFamily="34" charset="0"/>
            </a:endParaRPr>
          </a:p>
        </p:txBody>
      </p:sp>
      <p:cxnSp>
        <p:nvCxnSpPr>
          <p:cNvPr id="49" name="직선 연결선 85"/>
          <p:cNvCxnSpPr>
            <a:stCxn id="51" idx="3"/>
            <a:endCxn id="44" idx="2"/>
          </p:cNvCxnSpPr>
          <p:nvPr/>
        </p:nvCxnSpPr>
        <p:spPr>
          <a:xfrm>
            <a:off x="7193436" y="2670621"/>
            <a:ext cx="266401" cy="768"/>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51" name="Rectangle 145"/>
          <p:cNvSpPr/>
          <p:nvPr/>
        </p:nvSpPr>
        <p:spPr>
          <a:xfrm>
            <a:off x="4603240" y="2430621"/>
            <a:ext cx="2590195" cy="480000"/>
          </a:xfrm>
          <a:prstGeom prst="rect">
            <a:avLst/>
          </a:prstGeom>
          <a:solidFill>
            <a:srgbClr val="E77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867" b="1" dirty="0">
                <a:solidFill>
                  <a:schemeClr val="bg1"/>
                </a:solidFill>
              </a:rPr>
              <a:t>Voice (Circuit Switching)</a:t>
            </a:r>
            <a:endParaRPr lang="ko-KR" altLang="en-US" sz="1867" b="1" dirty="0">
              <a:solidFill>
                <a:schemeClr val="bg1"/>
              </a:solidFill>
            </a:endParaRPr>
          </a:p>
        </p:txBody>
      </p:sp>
      <p:cxnSp>
        <p:nvCxnSpPr>
          <p:cNvPr id="52" name="직선 연결선 51"/>
          <p:cNvCxnSpPr>
            <a:stCxn id="54" idx="3"/>
            <a:endCxn id="47" idx="1"/>
          </p:cNvCxnSpPr>
          <p:nvPr/>
        </p:nvCxnSpPr>
        <p:spPr>
          <a:xfrm flipV="1">
            <a:off x="4141623" y="2043647"/>
            <a:ext cx="462874" cy="335075"/>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53" name="TextBox 52"/>
          <p:cNvSpPr txBox="1"/>
          <p:nvPr/>
        </p:nvSpPr>
        <p:spPr>
          <a:xfrm>
            <a:off x="3382351" y="2749729"/>
            <a:ext cx="1020372" cy="584775"/>
          </a:xfrm>
          <a:prstGeom prst="rect">
            <a:avLst/>
          </a:prstGeom>
          <a:noFill/>
        </p:spPr>
        <p:txBody>
          <a:bodyPr wrap="square" rtlCol="0">
            <a:spAutoFit/>
          </a:bodyPr>
          <a:lstStyle/>
          <a:p>
            <a:pPr algn="ctr"/>
            <a:r>
              <a:rPr lang="en-US" altLang="ko-KR" sz="1600" b="1" dirty="0">
                <a:cs typeface="Arial" panose="020B0604020202020204" pitchFamily="34" charset="0"/>
              </a:rPr>
              <a:t>Cell tower</a:t>
            </a:r>
            <a:endParaRPr lang="ko-KR" altLang="en-US" sz="1600" b="1" dirty="0">
              <a:cs typeface="Arial" panose="020B0604020202020204" pitchFamily="34" charset="0"/>
            </a:endParaRPr>
          </a:p>
        </p:txBody>
      </p:sp>
      <p:pic>
        <p:nvPicPr>
          <p:cNvPr id="54" name="Picture 5"/>
          <p:cNvPicPr>
            <a:picLocks noChangeAspect="1"/>
          </p:cNvPicPr>
          <p:nvPr/>
        </p:nvPicPr>
        <p:blipFill>
          <a:blip r:embed="rId4" cstate="print">
            <a:extLst>
              <a:ext uri="{BEBA8EAE-BF5A-486C-A8C5-ECC9F3942E4B}">
                <a14:imgProps xmlns:a14="http://schemas.microsoft.com/office/drawing/2010/main">
                  <a14:imgLayer r:embed="rId5">
                    <a14:imgEffect>
                      <a14:backgroundRemoval t="1212" b="97576" l="0" r="98864"/>
                    </a14:imgEffect>
                  </a14:imgLayer>
                </a14:imgProps>
              </a:ext>
              <a:ext uri="{28A0092B-C50C-407E-A947-70E740481C1C}">
                <a14:useLocalDpi xmlns:a14="http://schemas.microsoft.com/office/drawing/2010/main" val="0"/>
              </a:ext>
            </a:extLst>
          </a:blip>
          <a:stretch>
            <a:fillRect/>
          </a:stretch>
        </p:blipFill>
        <p:spPr>
          <a:xfrm>
            <a:off x="3660462" y="2007716"/>
            <a:ext cx="481161" cy="742011"/>
          </a:xfrm>
          <a:prstGeom prst="rect">
            <a:avLst/>
          </a:prstGeom>
        </p:spPr>
      </p:pic>
      <p:cxnSp>
        <p:nvCxnSpPr>
          <p:cNvPr id="55" name="직선 연결선 54"/>
          <p:cNvCxnSpPr>
            <a:stCxn id="54" idx="3"/>
            <a:endCxn id="51" idx="1"/>
          </p:cNvCxnSpPr>
          <p:nvPr/>
        </p:nvCxnSpPr>
        <p:spPr>
          <a:xfrm>
            <a:off x="4141624" y="2378722"/>
            <a:ext cx="461617" cy="29190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56" name="직선 연결선 49"/>
          <p:cNvCxnSpPr>
            <a:stCxn id="47" idx="3"/>
            <a:endCxn id="48" idx="2"/>
          </p:cNvCxnSpPr>
          <p:nvPr/>
        </p:nvCxnSpPr>
        <p:spPr>
          <a:xfrm>
            <a:off x="7196497" y="2043647"/>
            <a:ext cx="262594" cy="50974"/>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57" name="그림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1249" y="4496422"/>
            <a:ext cx="721536" cy="589991"/>
          </a:xfrm>
          <a:prstGeom prst="rect">
            <a:avLst/>
          </a:prstGeom>
        </p:spPr>
      </p:pic>
      <p:sp>
        <p:nvSpPr>
          <p:cNvPr id="58" name="구름 57"/>
          <p:cNvSpPr/>
          <p:nvPr/>
        </p:nvSpPr>
        <p:spPr>
          <a:xfrm>
            <a:off x="7674023" y="4745329"/>
            <a:ext cx="1632000" cy="576000"/>
          </a:xfrm>
          <a:prstGeom prst="cloud">
            <a:avLst/>
          </a:prstGeom>
          <a:solidFill>
            <a:srgbClr val="95D47A"/>
          </a:solidFill>
          <a:ln w="12700">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sz="1867" b="1" dirty="0">
                <a:solidFill>
                  <a:schemeClr val="tx1"/>
                </a:solidFill>
                <a:cs typeface="Arial" panose="020B0604020202020204" pitchFamily="34" charset="0"/>
              </a:rPr>
              <a:t>IMS</a:t>
            </a:r>
            <a:endParaRPr lang="ko-KR" altLang="en-US" sz="1867" b="1" dirty="0">
              <a:solidFill>
                <a:schemeClr val="tx1"/>
              </a:solidFill>
              <a:cs typeface="Arial" panose="020B0604020202020204" pitchFamily="34" charset="0"/>
            </a:endParaRPr>
          </a:p>
        </p:txBody>
      </p:sp>
      <p:sp>
        <p:nvSpPr>
          <p:cNvPr id="59" name="번개 58"/>
          <p:cNvSpPr/>
          <p:nvPr/>
        </p:nvSpPr>
        <p:spPr>
          <a:xfrm rot="17761924">
            <a:off x="3211434" y="4632599"/>
            <a:ext cx="283884" cy="354351"/>
          </a:xfrm>
          <a:prstGeom prst="lightningBol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sz="2400">
              <a:latin typeface="Arial" panose="020B0604020202020204" pitchFamily="34" charset="0"/>
              <a:cs typeface="Arial" panose="020B0604020202020204" pitchFamily="34" charset="0"/>
            </a:endParaRPr>
          </a:p>
        </p:txBody>
      </p:sp>
      <p:sp>
        <p:nvSpPr>
          <p:cNvPr id="60" name="TextBox 59"/>
          <p:cNvSpPr txBox="1"/>
          <p:nvPr/>
        </p:nvSpPr>
        <p:spPr>
          <a:xfrm>
            <a:off x="2081668" y="5106324"/>
            <a:ext cx="1480696" cy="338554"/>
          </a:xfrm>
          <a:prstGeom prst="rect">
            <a:avLst/>
          </a:prstGeom>
          <a:noFill/>
        </p:spPr>
        <p:txBody>
          <a:bodyPr wrap="square" rtlCol="0">
            <a:spAutoFit/>
          </a:bodyPr>
          <a:lstStyle/>
          <a:p>
            <a:pPr algn="ctr"/>
            <a:r>
              <a:rPr lang="en-US" altLang="ko-KR" sz="1600" b="1" dirty="0">
                <a:cs typeface="Arial" panose="020B0604020202020204" pitchFamily="34" charset="0"/>
              </a:rPr>
              <a:t>Phone</a:t>
            </a:r>
            <a:endParaRPr lang="ko-KR" altLang="en-US" sz="1600" b="1" dirty="0">
              <a:cs typeface="Arial" panose="020B0604020202020204" pitchFamily="34" charset="0"/>
            </a:endParaRPr>
          </a:p>
        </p:txBody>
      </p:sp>
      <p:pic>
        <p:nvPicPr>
          <p:cNvPr id="61" name="Picture 5"/>
          <p:cNvPicPr>
            <a:picLocks noChangeAspect="1"/>
          </p:cNvPicPr>
          <p:nvPr/>
        </p:nvPicPr>
        <p:blipFill>
          <a:blip r:embed="rId4" cstate="print">
            <a:extLst>
              <a:ext uri="{BEBA8EAE-BF5A-486C-A8C5-ECC9F3942E4B}">
                <a14:imgProps xmlns:a14="http://schemas.microsoft.com/office/drawing/2010/main">
                  <a14:imgLayer r:embed="rId5">
                    <a14:imgEffect>
                      <a14:backgroundRemoval t="1212" b="97576" l="0" r="98864"/>
                    </a14:imgEffect>
                  </a14:imgLayer>
                </a14:imgProps>
              </a:ext>
              <a:ext uri="{28A0092B-C50C-407E-A947-70E740481C1C}">
                <a14:useLocalDpi xmlns:a14="http://schemas.microsoft.com/office/drawing/2010/main" val="0"/>
              </a:ext>
            </a:extLst>
          </a:blip>
          <a:stretch>
            <a:fillRect/>
          </a:stretch>
        </p:blipFill>
        <p:spPr>
          <a:xfrm>
            <a:off x="3651956" y="4364313"/>
            <a:ext cx="481161" cy="742011"/>
          </a:xfrm>
          <a:prstGeom prst="rect">
            <a:avLst/>
          </a:prstGeom>
        </p:spPr>
      </p:pic>
      <p:sp>
        <p:nvSpPr>
          <p:cNvPr id="62" name="Rectangle 145"/>
          <p:cNvSpPr/>
          <p:nvPr/>
        </p:nvSpPr>
        <p:spPr>
          <a:xfrm>
            <a:off x="4552203" y="4255319"/>
            <a:ext cx="2590195" cy="960000"/>
          </a:xfrm>
          <a:prstGeom prst="rect">
            <a:avLst/>
          </a:prstGeom>
          <a:solidFill>
            <a:srgbClr val="4BA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867" b="1" dirty="0">
                <a:solidFill>
                  <a:schemeClr val="bg1"/>
                </a:solidFill>
              </a:rPr>
              <a:t>Data (Packet Switching)</a:t>
            </a:r>
            <a:endParaRPr lang="ko-KR" altLang="en-US" sz="1867" b="1" dirty="0">
              <a:solidFill>
                <a:schemeClr val="bg1"/>
              </a:solidFill>
            </a:endParaRPr>
          </a:p>
        </p:txBody>
      </p:sp>
      <p:cxnSp>
        <p:nvCxnSpPr>
          <p:cNvPr id="63" name="직선 연결선 62"/>
          <p:cNvCxnSpPr>
            <a:stCxn id="61" idx="3"/>
            <a:endCxn id="62" idx="1"/>
          </p:cNvCxnSpPr>
          <p:nvPr/>
        </p:nvCxnSpPr>
        <p:spPr>
          <a:xfrm>
            <a:off x="4133117" y="4735319"/>
            <a:ext cx="419087"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64" name="직선 연결선 49"/>
          <p:cNvCxnSpPr>
            <a:endCxn id="65" idx="2"/>
          </p:cNvCxnSpPr>
          <p:nvPr/>
        </p:nvCxnSpPr>
        <p:spPr>
          <a:xfrm>
            <a:off x="7129609" y="4451619"/>
            <a:ext cx="5472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65" name="구름 100"/>
          <p:cNvSpPr/>
          <p:nvPr/>
        </p:nvSpPr>
        <p:spPr>
          <a:xfrm>
            <a:off x="7674023" y="4163619"/>
            <a:ext cx="1632000" cy="576000"/>
          </a:xfrm>
          <a:prstGeom prst="cloud">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867" b="1" dirty="0">
                <a:solidFill>
                  <a:schemeClr val="tx1"/>
                </a:solidFill>
                <a:cs typeface="Arial" panose="020B0604020202020204" pitchFamily="34" charset="0"/>
              </a:rPr>
              <a:t>Internet</a:t>
            </a:r>
            <a:endParaRPr lang="ko-KR" altLang="en-US" sz="1867" b="1" dirty="0">
              <a:solidFill>
                <a:schemeClr val="tx1"/>
              </a:solidFill>
              <a:cs typeface="Arial" panose="020B0604020202020204" pitchFamily="34" charset="0"/>
            </a:endParaRPr>
          </a:p>
        </p:txBody>
      </p:sp>
      <p:cxnSp>
        <p:nvCxnSpPr>
          <p:cNvPr id="66" name="직선 연결선 49"/>
          <p:cNvCxnSpPr>
            <a:endCxn id="58" idx="2"/>
          </p:cNvCxnSpPr>
          <p:nvPr/>
        </p:nvCxnSpPr>
        <p:spPr>
          <a:xfrm>
            <a:off x="7132064" y="5029782"/>
            <a:ext cx="547021" cy="3548"/>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67" name="TextBox 66"/>
          <p:cNvSpPr txBox="1"/>
          <p:nvPr/>
        </p:nvSpPr>
        <p:spPr>
          <a:xfrm>
            <a:off x="3384490" y="5086129"/>
            <a:ext cx="1020372" cy="584775"/>
          </a:xfrm>
          <a:prstGeom prst="rect">
            <a:avLst/>
          </a:prstGeom>
          <a:noFill/>
        </p:spPr>
        <p:txBody>
          <a:bodyPr wrap="square" rtlCol="0">
            <a:spAutoFit/>
          </a:bodyPr>
          <a:lstStyle/>
          <a:p>
            <a:pPr algn="ctr"/>
            <a:r>
              <a:rPr lang="en-US" altLang="ko-KR" sz="1600" b="1" dirty="0">
                <a:cs typeface="Arial" panose="020B0604020202020204" pitchFamily="34" charset="0"/>
              </a:rPr>
              <a:t>Cell tower</a:t>
            </a:r>
            <a:endParaRPr lang="ko-KR" altLang="en-US" sz="1600" b="1" dirty="0">
              <a:cs typeface="Arial" panose="020B0604020202020204" pitchFamily="34" charset="0"/>
            </a:endParaRPr>
          </a:p>
        </p:txBody>
      </p:sp>
      <p:sp>
        <p:nvSpPr>
          <p:cNvPr id="6" name="모서리가 둥근 사각형 설명선 5"/>
          <p:cNvSpPr/>
          <p:nvPr/>
        </p:nvSpPr>
        <p:spPr>
          <a:xfrm>
            <a:off x="6864086" y="1080421"/>
            <a:ext cx="1962065" cy="864096"/>
          </a:xfrm>
          <a:prstGeom prst="wedgeRoundRectCallout">
            <a:avLst>
              <a:gd name="adj1" fmla="val -34882"/>
              <a:gd name="adj2" fmla="val 73542"/>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a:t>Byte usage</a:t>
            </a:r>
            <a:endParaRPr lang="ko-KR" altLang="en-US" sz="2400" dirty="0"/>
          </a:p>
        </p:txBody>
      </p:sp>
      <p:sp>
        <p:nvSpPr>
          <p:cNvPr id="68" name="모서리가 둥근 사각형 설명선 67"/>
          <p:cNvSpPr/>
          <p:nvPr/>
        </p:nvSpPr>
        <p:spPr>
          <a:xfrm>
            <a:off x="6864086" y="2976167"/>
            <a:ext cx="1962065" cy="864096"/>
          </a:xfrm>
          <a:prstGeom prst="wedgeRoundRectCallout">
            <a:avLst>
              <a:gd name="adj1" fmla="val -36503"/>
              <a:gd name="adj2" fmla="val -67553"/>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a:t>Time usage</a:t>
            </a:r>
            <a:endParaRPr lang="ko-KR" altLang="en-US" sz="2400" dirty="0"/>
          </a:p>
        </p:txBody>
      </p:sp>
      <p:sp>
        <p:nvSpPr>
          <p:cNvPr id="69" name="내용 개체 틀 2"/>
          <p:cNvSpPr txBox="1">
            <a:spLocks/>
          </p:cNvSpPr>
          <p:nvPr/>
        </p:nvSpPr>
        <p:spPr>
          <a:xfrm>
            <a:off x="609600" y="3569502"/>
            <a:ext cx="10972800" cy="2842461"/>
          </a:xfrm>
          <a:prstGeom prst="rect">
            <a:avLst/>
          </a:prstGeom>
        </p:spPr>
        <p:txBody>
          <a:bodyPr vert="horz" lIns="121920" tIns="60960" rIns="121920" bIns="60960" rtlCol="0">
            <a:normAutofit/>
          </a:bodyPr>
          <a:lstStyle>
            <a:lvl1pPr marL="342900" indent="-342900" algn="l" defTabSz="914400" rtl="0" eaLnBrk="1" latinLnBrk="1" hangingPunct="1">
              <a:spcBef>
                <a:spcPct val="20000"/>
              </a:spcBef>
              <a:buFont typeface="Wingdings" panose="05000000000000000000" pitchFamily="2" charset="2"/>
              <a:buChar char="v"/>
              <a:defRPr sz="20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1" hangingPunct="1">
              <a:spcBef>
                <a:spcPct val="20000"/>
              </a:spcBef>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ko-KR" sz="2667" b="1" dirty="0"/>
              <a:t>Accounting in 4G (using </a:t>
            </a:r>
            <a:r>
              <a:rPr lang="en-US" altLang="ko-KR" sz="2667" b="1" dirty="0" err="1"/>
              <a:t>VoLTE</a:t>
            </a:r>
            <a:r>
              <a:rPr lang="en-US" altLang="ko-KR" sz="2667" b="1" dirty="0"/>
              <a:t>)</a:t>
            </a:r>
          </a:p>
          <a:p>
            <a:pPr lvl="1"/>
            <a:endParaRPr lang="en-US" altLang="ko-KR" sz="2400" dirty="0"/>
          </a:p>
          <a:p>
            <a:pPr lvl="1"/>
            <a:endParaRPr lang="en-US" altLang="ko-KR" sz="2400" dirty="0"/>
          </a:p>
          <a:p>
            <a:pPr lvl="1"/>
            <a:endParaRPr lang="en-US" altLang="ko-KR" sz="2400" dirty="0"/>
          </a:p>
          <a:p>
            <a:pPr lvl="1"/>
            <a:endParaRPr lang="en-US" altLang="ko-KR" sz="2400" dirty="0"/>
          </a:p>
        </p:txBody>
      </p:sp>
      <p:sp>
        <p:nvSpPr>
          <p:cNvPr id="70" name="모서리가 둥근 사각형 설명선 69"/>
          <p:cNvSpPr/>
          <p:nvPr/>
        </p:nvSpPr>
        <p:spPr>
          <a:xfrm>
            <a:off x="6692990" y="5350500"/>
            <a:ext cx="2613033" cy="864096"/>
          </a:xfrm>
          <a:prstGeom prst="wedgeRoundRectCallout">
            <a:avLst>
              <a:gd name="adj1" fmla="val -36503"/>
              <a:gd name="adj2" fmla="val -67553"/>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a:t>Byte usage for all services?</a:t>
            </a:r>
            <a:endParaRPr lang="ko-KR" altLang="en-US" sz="2400" dirty="0"/>
          </a:p>
        </p:txBody>
      </p:sp>
      <p:sp>
        <p:nvSpPr>
          <p:cNvPr id="71" name="모서리가 둥근 사각형 설명선 70"/>
          <p:cNvSpPr/>
          <p:nvPr/>
        </p:nvSpPr>
        <p:spPr>
          <a:xfrm>
            <a:off x="9756207" y="4064373"/>
            <a:ext cx="2245280" cy="864096"/>
          </a:xfrm>
          <a:prstGeom prst="wedgeRoundRectCallout">
            <a:avLst>
              <a:gd name="adj1" fmla="val -70748"/>
              <a:gd name="adj2" fmla="val 51458"/>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a:t>Still time usage</a:t>
            </a:r>
            <a:endParaRPr lang="ko-KR" altLang="en-US" sz="2400" dirty="0"/>
          </a:p>
        </p:txBody>
      </p:sp>
      <p:sp>
        <p:nvSpPr>
          <p:cNvPr id="72" name="모서리가 둥근 사각형 설명선 71"/>
          <p:cNvSpPr/>
          <p:nvPr/>
        </p:nvSpPr>
        <p:spPr>
          <a:xfrm>
            <a:off x="9756207" y="5043608"/>
            <a:ext cx="2245280" cy="864096"/>
          </a:xfrm>
          <a:prstGeom prst="wedgeRoundRectCallout">
            <a:avLst>
              <a:gd name="adj1" fmla="val -71692"/>
              <a:gd name="adj2" fmla="val -57738"/>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a:t>Unlimited </a:t>
            </a:r>
            <a:r>
              <a:rPr lang="en-US" altLang="ko-KR" sz="2400" dirty="0" err="1"/>
              <a:t>VoLTE</a:t>
            </a:r>
            <a:r>
              <a:rPr lang="en-US" altLang="ko-KR" sz="2400" dirty="0"/>
              <a:t> call</a:t>
            </a:r>
            <a:endParaRPr lang="ko-KR" altLang="en-US" sz="2400" dirty="0"/>
          </a:p>
        </p:txBody>
      </p:sp>
      <p:sp>
        <p:nvSpPr>
          <p:cNvPr id="74" name="TextBox 73"/>
          <p:cNvSpPr txBox="1"/>
          <p:nvPr/>
        </p:nvSpPr>
        <p:spPr>
          <a:xfrm>
            <a:off x="839833" y="2133751"/>
            <a:ext cx="10177131" cy="1373284"/>
          </a:xfrm>
          <a:prstGeom prst="wedgeRoundRectCallou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algn="ctr"/>
            <a:r>
              <a:rPr lang="en-US" altLang="ko-KR" sz="3733" b="1" dirty="0">
                <a:solidFill>
                  <a:schemeClr val="bg1"/>
                </a:solidFill>
              </a:rPr>
              <a:t>Do operators implement this complicated accounting correctly?</a:t>
            </a:r>
            <a:endParaRPr lang="ko-KR" altLang="en-US" sz="3733" b="1" dirty="0">
              <a:solidFill>
                <a:schemeClr val="bg1"/>
              </a:solidFill>
            </a:endParaRPr>
          </a:p>
        </p:txBody>
      </p:sp>
    </p:spTree>
    <p:extLst>
      <p:ext uri="{BB962C8B-B14F-4D97-AF65-F5344CB8AC3E}">
        <p14:creationId xmlns:p14="http://schemas.microsoft.com/office/powerpoint/2010/main" val="264883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fade">
                                      <p:cBhvr>
                                        <p:cTn id="18" dur="500"/>
                                        <p:tgtEl>
                                          <p:spTgt spid="5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fade">
                                      <p:cBhvr>
                                        <p:cTn id="21" dur="500"/>
                                        <p:tgtEl>
                                          <p:spTgt spid="5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500"/>
                                        <p:tgtEl>
                                          <p:spTgt spid="60"/>
                                        </p:tgtEl>
                                      </p:cBhvr>
                                    </p:animEffect>
                                  </p:childTnLst>
                                </p:cTn>
                              </p:par>
                              <p:par>
                                <p:cTn id="25" presetID="10"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par>
                                <p:cTn id="31" presetID="10" presetClass="entr" presetSubtype="0" fill="hold" nodeType="with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500"/>
                                        <p:tgtEl>
                                          <p:spTgt spid="63"/>
                                        </p:tgtEl>
                                      </p:cBhvr>
                                    </p:animEffect>
                                  </p:childTnLst>
                                </p:cTn>
                              </p:par>
                              <p:par>
                                <p:cTn id="34" presetID="10" presetClass="entr" presetSubtype="0" fill="hold" nodeType="with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fade">
                                      <p:cBhvr>
                                        <p:cTn id="39" dur="500"/>
                                        <p:tgtEl>
                                          <p:spTgt spid="65"/>
                                        </p:tgtEl>
                                      </p:cBhvr>
                                    </p:animEffect>
                                  </p:childTnLst>
                                </p:cTn>
                              </p:par>
                              <p:par>
                                <p:cTn id="40" presetID="10" presetClass="entr" presetSubtype="0" fill="hold" nodeType="with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500"/>
                                        <p:tgtEl>
                                          <p:spTgt spid="6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fade">
                                      <p:cBhvr>
                                        <p:cTn id="45" dur="500"/>
                                        <p:tgtEl>
                                          <p:spTgt spid="6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500"/>
                                        <p:tgtEl>
                                          <p:spTgt spid="69"/>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74"/>
                                        </p:tgtEl>
                                        <p:attrNameLst>
                                          <p:attrName>style.visibility</p:attrName>
                                        </p:attrNameLst>
                                      </p:cBhvr>
                                      <p:to>
                                        <p:strVal val="visible"/>
                                      </p:to>
                                    </p:set>
                                    <p:animEffect transition="in" filter="fade">
                                      <p:cBhvr>
                                        <p:cTn id="6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p:bldP spid="62" grpId="0" animBg="1"/>
      <p:bldP spid="65" grpId="0" animBg="1"/>
      <p:bldP spid="67" grpId="0"/>
      <p:bldP spid="6" grpId="0" animBg="1"/>
      <p:bldP spid="68" grpId="0" animBg="1"/>
      <p:bldP spid="69" grpId="0"/>
      <p:bldP spid="70" grpId="0" animBg="1"/>
      <p:bldP spid="71" grpId="0" animBg="1"/>
      <p:bldP spid="72"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09600" y="164639"/>
            <a:ext cx="11439061" cy="864096"/>
          </a:xfrm>
        </p:spPr>
        <p:txBody>
          <a:bodyPr>
            <a:normAutofit/>
          </a:bodyPr>
          <a:lstStyle/>
          <a:p>
            <a:r>
              <a:rPr lang="en-US" altLang="ko-KR"/>
              <a:t>#2: Voice solution in device, LTE</a:t>
            </a:r>
            <a:endParaRPr lang="ko-KR" altLang="en-US" dirty="0"/>
          </a:p>
        </p:txBody>
      </p:sp>
      <p:sp>
        <p:nvSpPr>
          <p:cNvPr id="46" name="내용 개체 틀 45"/>
          <p:cNvSpPr>
            <a:spLocks noGrp="1"/>
          </p:cNvSpPr>
          <p:nvPr>
            <p:ph sz="half" idx="1"/>
          </p:nvPr>
        </p:nvSpPr>
        <p:spPr>
          <a:xfrm>
            <a:off x="609600" y="1124744"/>
            <a:ext cx="5384800" cy="5184576"/>
          </a:xfrm>
          <a:solidFill>
            <a:schemeClr val="bg1"/>
          </a:solidFill>
          <a:ln>
            <a:noFill/>
          </a:ln>
        </p:spPr>
        <p:txBody>
          <a:bodyPr>
            <a:normAutofit/>
          </a:bodyPr>
          <a:lstStyle/>
          <a:p>
            <a:pPr marL="0" indent="0" algn="ctr">
              <a:buNone/>
            </a:pPr>
            <a:r>
              <a:rPr lang="en-US" altLang="ko-KR" b="1" dirty="0"/>
              <a:t>4G LTE Phone</a:t>
            </a:r>
          </a:p>
          <a:p>
            <a:endParaRPr lang="en-US" altLang="ko-KR" b="1" dirty="0"/>
          </a:p>
          <a:p>
            <a:endParaRPr lang="en-US" altLang="ko-KR" b="1" dirty="0"/>
          </a:p>
          <a:p>
            <a:endParaRPr lang="en-US" altLang="ko-KR" b="1" dirty="0"/>
          </a:p>
          <a:p>
            <a:endParaRPr lang="en-US" altLang="ko-KR" b="1" dirty="0"/>
          </a:p>
          <a:p>
            <a:endParaRPr lang="en-US" altLang="ko-KR" b="1" dirty="0"/>
          </a:p>
          <a:p>
            <a:endParaRPr lang="en-US" altLang="ko-KR" b="1" dirty="0"/>
          </a:p>
          <a:p>
            <a:endParaRPr lang="en-US" altLang="ko-KR" b="1" dirty="0"/>
          </a:p>
          <a:p>
            <a:endParaRPr lang="en-US" altLang="ko-KR" b="1" dirty="0"/>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t>18</a:t>
            </a:fld>
            <a:endParaRPr lang="ko-KR" altLang="en-US" dirty="0"/>
          </a:p>
        </p:txBody>
      </p:sp>
      <p:sp>
        <p:nvSpPr>
          <p:cNvPr id="49" name="TextBox 48"/>
          <p:cNvSpPr txBox="1"/>
          <p:nvPr/>
        </p:nvSpPr>
        <p:spPr>
          <a:xfrm>
            <a:off x="5994400" y="4496189"/>
            <a:ext cx="5190165" cy="830997"/>
          </a:xfrm>
          <a:prstGeom prst="rect">
            <a:avLst/>
          </a:prstGeom>
          <a:noFill/>
        </p:spPr>
        <p:txBody>
          <a:bodyPr wrap="square" rtlCol="0">
            <a:spAutoFit/>
          </a:bodyPr>
          <a:lstStyle/>
          <a:p>
            <a:pPr marL="380990" indent="-380990">
              <a:buFont typeface="Arial" panose="020B0604020202020204" pitchFamily="34" charset="0"/>
              <a:buChar char="•"/>
            </a:pPr>
            <a:r>
              <a:rPr lang="en-US" altLang="ko-KR" sz="2400" dirty="0"/>
              <a:t>An app can </a:t>
            </a:r>
            <a:r>
              <a:rPr lang="en-US" altLang="ko-KR" sz="2400" b="1" dirty="0">
                <a:solidFill>
                  <a:srgbClr val="E77547"/>
                </a:solidFill>
              </a:rPr>
              <a:t>easily manipulate </a:t>
            </a:r>
            <a:r>
              <a:rPr lang="en-US" altLang="ko-KR" sz="2400" dirty="0"/>
              <a:t>voice signaling in AP </a:t>
            </a:r>
            <a:endParaRPr lang="ko-KR" altLang="en-US" sz="2400" dirty="0"/>
          </a:p>
        </p:txBody>
      </p:sp>
      <p:grpSp>
        <p:nvGrpSpPr>
          <p:cNvPr id="20" name="그룹 19"/>
          <p:cNvGrpSpPr/>
          <p:nvPr/>
        </p:nvGrpSpPr>
        <p:grpSpPr>
          <a:xfrm>
            <a:off x="1957851" y="1701259"/>
            <a:ext cx="2688299" cy="3743965"/>
            <a:chOff x="971600" y="1653007"/>
            <a:chExt cx="2016224" cy="2807974"/>
          </a:xfrm>
        </p:grpSpPr>
        <p:grpSp>
          <p:nvGrpSpPr>
            <p:cNvPr id="5" name="Group 73"/>
            <p:cNvGrpSpPr/>
            <p:nvPr/>
          </p:nvGrpSpPr>
          <p:grpSpPr>
            <a:xfrm>
              <a:off x="971600" y="1653007"/>
              <a:ext cx="2016224" cy="2807974"/>
              <a:chOff x="465789" y="1134760"/>
              <a:chExt cx="1128521" cy="1897309"/>
            </a:xfrm>
          </p:grpSpPr>
          <p:grpSp>
            <p:nvGrpSpPr>
              <p:cNvPr id="6" name="Group 74"/>
              <p:cNvGrpSpPr/>
              <p:nvPr/>
            </p:nvGrpSpPr>
            <p:grpSpPr>
              <a:xfrm>
                <a:off x="465789" y="1134760"/>
                <a:ext cx="1128521" cy="1897309"/>
                <a:chOff x="8525841" y="3188755"/>
                <a:chExt cx="1128521" cy="1897309"/>
              </a:xfrm>
            </p:grpSpPr>
            <p:sp>
              <p:nvSpPr>
                <p:cNvPr id="9" name="Rounded Rectangle 79"/>
                <p:cNvSpPr/>
                <p:nvPr/>
              </p:nvSpPr>
              <p:spPr>
                <a:xfrm>
                  <a:off x="8525841" y="3188755"/>
                  <a:ext cx="1128521" cy="189730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sp>
              <p:nvSpPr>
                <p:cNvPr id="10" name="Rectangle 80"/>
                <p:cNvSpPr/>
                <p:nvPr/>
              </p:nvSpPr>
              <p:spPr>
                <a:xfrm>
                  <a:off x="8622101" y="3411980"/>
                  <a:ext cx="936000" cy="138330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sp>
              <p:nvSpPr>
                <p:cNvPr id="11" name="Flowchart: Terminator 81"/>
                <p:cNvSpPr/>
                <p:nvPr/>
              </p:nvSpPr>
              <p:spPr>
                <a:xfrm>
                  <a:off x="8928955" y="3258912"/>
                  <a:ext cx="288000" cy="3600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sp>
              <p:nvSpPr>
                <p:cNvPr id="12" name="Flowchart: Connector 82"/>
                <p:cNvSpPr/>
                <p:nvPr/>
              </p:nvSpPr>
              <p:spPr>
                <a:xfrm>
                  <a:off x="9433404" y="3273646"/>
                  <a:ext cx="72000" cy="720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sp>
              <p:nvSpPr>
                <p:cNvPr id="13" name="Flowchart: Connector 83"/>
                <p:cNvSpPr/>
                <p:nvPr/>
              </p:nvSpPr>
              <p:spPr>
                <a:xfrm>
                  <a:off x="8720310" y="3273088"/>
                  <a:ext cx="54000" cy="540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sp>
              <p:nvSpPr>
                <p:cNvPr id="14" name="Flowchart: Connector 85"/>
                <p:cNvSpPr/>
                <p:nvPr/>
              </p:nvSpPr>
              <p:spPr>
                <a:xfrm>
                  <a:off x="9272468" y="3283721"/>
                  <a:ext cx="36000" cy="360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sp>
              <p:nvSpPr>
                <p:cNvPr id="15" name="Flowchart: Connector 110"/>
                <p:cNvSpPr/>
                <p:nvPr/>
              </p:nvSpPr>
              <p:spPr>
                <a:xfrm>
                  <a:off x="9342303" y="3281167"/>
                  <a:ext cx="36000" cy="360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sp>
              <p:nvSpPr>
                <p:cNvPr id="16" name="Flowchart: Delay 111"/>
                <p:cNvSpPr/>
                <p:nvPr/>
              </p:nvSpPr>
              <p:spPr>
                <a:xfrm rot="5400000">
                  <a:off x="9054101" y="4753631"/>
                  <a:ext cx="72000" cy="324000"/>
                </a:xfrm>
                <a:prstGeom prst="flowChartDelay">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grpSp>
          <p:sp>
            <p:nvSpPr>
              <p:cNvPr id="7" name="직사각형 94"/>
              <p:cNvSpPr/>
              <p:nvPr/>
            </p:nvSpPr>
            <p:spPr>
              <a:xfrm>
                <a:off x="602624" y="1414729"/>
                <a:ext cx="854849" cy="5082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ko-KR" sz="2400" b="1" dirty="0">
                    <a:solidFill>
                      <a:schemeClr val="tx1"/>
                    </a:solidFill>
                    <a:cs typeface="Times New Roman" panose="02020603050405020304" pitchFamily="18" charset="0"/>
                  </a:rPr>
                  <a:t>AP</a:t>
                </a:r>
                <a:endParaRPr lang="ko-KR" altLang="en-US" sz="2400" b="1" dirty="0">
                  <a:solidFill>
                    <a:schemeClr val="tx1"/>
                  </a:solidFill>
                  <a:cs typeface="Times New Roman" panose="02020603050405020304" pitchFamily="18" charset="0"/>
                </a:endParaRPr>
              </a:p>
            </p:txBody>
          </p:sp>
          <p:sp>
            <p:nvSpPr>
              <p:cNvPr id="8" name="직사각형 95"/>
              <p:cNvSpPr/>
              <p:nvPr/>
            </p:nvSpPr>
            <p:spPr>
              <a:xfrm>
                <a:off x="602624" y="1969078"/>
                <a:ext cx="854849" cy="6952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ko-KR" sz="2400" b="1">
                    <a:solidFill>
                      <a:schemeClr val="tx1"/>
                    </a:solidFill>
                    <a:cs typeface="Times New Roman" panose="02020603050405020304" pitchFamily="18" charset="0"/>
                  </a:rPr>
                  <a:t>CP </a:t>
                </a:r>
                <a:endParaRPr lang="ko-KR" altLang="en-US" sz="2400" b="1" dirty="0">
                  <a:solidFill>
                    <a:schemeClr val="tx1"/>
                  </a:solidFill>
                  <a:cs typeface="Times New Roman" panose="02020603050405020304" pitchFamily="18" charset="0"/>
                </a:endParaRPr>
              </a:p>
            </p:txBody>
          </p:sp>
        </p:grpSp>
        <p:sp>
          <p:nvSpPr>
            <p:cNvPr id="18" name="모서리가 둥근 직사각형 17"/>
            <p:cNvSpPr/>
            <p:nvPr/>
          </p:nvSpPr>
          <p:spPr>
            <a:xfrm>
              <a:off x="1635982" y="2244635"/>
              <a:ext cx="1031415" cy="432048"/>
            </a:xfrm>
            <a:prstGeom prst="roundRect">
              <a:avLst/>
            </a:prstGeom>
            <a:solidFill>
              <a:srgbClr val="E77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867" b="1" dirty="0">
                  <a:solidFill>
                    <a:schemeClr val="bg1"/>
                  </a:solidFill>
                </a:rPr>
                <a:t>Voice signaling </a:t>
              </a:r>
              <a:endParaRPr lang="ko-KR" altLang="en-US" sz="1867" b="1" dirty="0">
                <a:solidFill>
                  <a:schemeClr val="bg1"/>
                </a:solidFill>
              </a:endParaRPr>
            </a:p>
          </p:txBody>
        </p:sp>
      </p:grpSp>
      <p:sp>
        <p:nvSpPr>
          <p:cNvPr id="50" name="구름 49"/>
          <p:cNvSpPr/>
          <p:nvPr/>
        </p:nvSpPr>
        <p:spPr>
          <a:xfrm>
            <a:off x="10426120" y="3652850"/>
            <a:ext cx="1765880" cy="563605"/>
          </a:xfrm>
          <a:prstGeom prst="cloud">
            <a:avLst/>
          </a:prstGeom>
          <a:solidFill>
            <a:srgbClr val="95D47A"/>
          </a:solidFill>
          <a:ln w="12700">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sz="1600" b="1" dirty="0">
                <a:solidFill>
                  <a:schemeClr val="tx1"/>
                </a:solidFill>
                <a:cs typeface="Arial" panose="020B0604020202020204" pitchFamily="34" charset="0"/>
              </a:rPr>
              <a:t>IMS</a:t>
            </a:r>
            <a:endParaRPr lang="ko-KR" altLang="en-US" sz="1600" b="1" dirty="0">
              <a:solidFill>
                <a:schemeClr val="tx1"/>
              </a:solidFill>
              <a:cs typeface="Arial" panose="020B0604020202020204" pitchFamily="34" charset="0"/>
            </a:endParaRPr>
          </a:p>
        </p:txBody>
      </p:sp>
      <p:sp>
        <p:nvSpPr>
          <p:cNvPr id="53" name="번개 52"/>
          <p:cNvSpPr/>
          <p:nvPr/>
        </p:nvSpPr>
        <p:spPr>
          <a:xfrm rot="17761924">
            <a:off x="7088637" y="3340313"/>
            <a:ext cx="363979" cy="269568"/>
          </a:xfrm>
          <a:prstGeom prst="lightningBol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sz="2400">
              <a:latin typeface="Arial" panose="020B0604020202020204" pitchFamily="34" charset="0"/>
              <a:cs typeface="Arial" panose="020B0604020202020204" pitchFamily="34" charset="0"/>
            </a:endParaRPr>
          </a:p>
        </p:txBody>
      </p:sp>
      <p:sp>
        <p:nvSpPr>
          <p:cNvPr id="54" name="TextBox 53"/>
          <p:cNvSpPr txBox="1"/>
          <p:nvPr/>
        </p:nvSpPr>
        <p:spPr>
          <a:xfrm>
            <a:off x="6147489" y="4019577"/>
            <a:ext cx="878953" cy="379656"/>
          </a:xfrm>
          <a:prstGeom prst="rect">
            <a:avLst/>
          </a:prstGeom>
          <a:noFill/>
        </p:spPr>
        <p:txBody>
          <a:bodyPr wrap="square" rtlCol="0">
            <a:spAutoFit/>
          </a:bodyPr>
          <a:lstStyle/>
          <a:p>
            <a:pPr algn="ctr"/>
            <a:r>
              <a:rPr lang="en-US" altLang="ko-KR" sz="1867" b="1" dirty="0">
                <a:cs typeface="Arial" panose="020B0604020202020204" pitchFamily="34" charset="0"/>
              </a:rPr>
              <a:t>Phone</a:t>
            </a:r>
            <a:endParaRPr lang="ko-KR" altLang="en-US" sz="1867" b="1" dirty="0">
              <a:cs typeface="Arial" panose="020B0604020202020204" pitchFamily="34" charset="0"/>
            </a:endParaRPr>
          </a:p>
        </p:txBody>
      </p:sp>
      <p:sp>
        <p:nvSpPr>
          <p:cNvPr id="56" name="Rectangle 145"/>
          <p:cNvSpPr/>
          <p:nvPr/>
        </p:nvSpPr>
        <p:spPr>
          <a:xfrm>
            <a:off x="8544762" y="2669755"/>
            <a:ext cx="1704493" cy="1536099"/>
          </a:xfrm>
          <a:prstGeom prst="rect">
            <a:avLst/>
          </a:prstGeom>
          <a:solidFill>
            <a:srgbClr val="4BA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a:solidFill>
                  <a:schemeClr val="bg1"/>
                </a:solidFill>
              </a:rPr>
              <a:t>Data</a:t>
            </a:r>
            <a:endParaRPr lang="ko-KR" altLang="en-US" sz="2400" dirty="0">
              <a:solidFill>
                <a:schemeClr val="bg1"/>
              </a:solidFill>
            </a:endParaRPr>
          </a:p>
        </p:txBody>
      </p:sp>
      <p:sp>
        <p:nvSpPr>
          <p:cNvPr id="58" name="구름 100"/>
          <p:cNvSpPr/>
          <p:nvPr/>
        </p:nvSpPr>
        <p:spPr>
          <a:xfrm>
            <a:off x="10595011" y="2801329"/>
            <a:ext cx="1437968" cy="634016"/>
          </a:xfrm>
          <a:prstGeom prst="cloud">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a:solidFill>
                  <a:schemeClr val="tx1"/>
                </a:solidFill>
                <a:cs typeface="Arial" panose="020B0604020202020204" pitchFamily="34" charset="0"/>
              </a:rPr>
              <a:t>Internet</a:t>
            </a:r>
            <a:endParaRPr lang="ko-KR" altLang="en-US" sz="1600" b="1" dirty="0">
              <a:solidFill>
                <a:schemeClr val="tx1"/>
              </a:solidFill>
              <a:cs typeface="Arial" panose="020B0604020202020204" pitchFamily="34" charset="0"/>
            </a:endParaRPr>
          </a:p>
        </p:txBody>
      </p:sp>
      <p:cxnSp>
        <p:nvCxnSpPr>
          <p:cNvPr id="59" name="직선 연결선 85"/>
          <p:cNvCxnSpPr>
            <a:endCxn id="50" idx="2"/>
          </p:cNvCxnSpPr>
          <p:nvPr/>
        </p:nvCxnSpPr>
        <p:spPr>
          <a:xfrm>
            <a:off x="10249255" y="3934652"/>
            <a:ext cx="182343"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60" name="TextBox 59"/>
          <p:cNvSpPr txBox="1"/>
          <p:nvPr/>
        </p:nvSpPr>
        <p:spPr>
          <a:xfrm>
            <a:off x="6206814" y="2112615"/>
            <a:ext cx="2337948" cy="461665"/>
          </a:xfrm>
          <a:prstGeom prst="rect">
            <a:avLst/>
          </a:prstGeom>
          <a:noFill/>
        </p:spPr>
        <p:txBody>
          <a:bodyPr wrap="square" rtlCol="0">
            <a:spAutoFit/>
          </a:bodyPr>
          <a:lstStyle/>
          <a:p>
            <a:r>
              <a:rPr lang="en-US" altLang="ko-KR" sz="2400" b="1" dirty="0"/>
              <a:t>4G LTE network</a:t>
            </a:r>
            <a:endParaRPr lang="ko-KR" altLang="en-US" sz="2400" b="1" dirty="0"/>
          </a:p>
        </p:txBody>
      </p:sp>
      <p:cxnSp>
        <p:nvCxnSpPr>
          <p:cNvPr id="62" name="직선 연결선 61"/>
          <p:cNvCxnSpPr>
            <a:stCxn id="64" idx="3"/>
            <a:endCxn id="56" idx="1"/>
          </p:cNvCxnSpPr>
          <p:nvPr/>
        </p:nvCxnSpPr>
        <p:spPr>
          <a:xfrm flipV="1">
            <a:off x="7964148" y="3437805"/>
            <a:ext cx="580613" cy="207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63" name="TextBox 62"/>
          <p:cNvSpPr txBox="1"/>
          <p:nvPr/>
        </p:nvSpPr>
        <p:spPr>
          <a:xfrm>
            <a:off x="7280808" y="3778740"/>
            <a:ext cx="961413" cy="666977"/>
          </a:xfrm>
          <a:prstGeom prst="rect">
            <a:avLst/>
          </a:prstGeom>
          <a:noFill/>
        </p:spPr>
        <p:txBody>
          <a:bodyPr wrap="square" rtlCol="0">
            <a:spAutoFit/>
          </a:bodyPr>
          <a:lstStyle/>
          <a:p>
            <a:pPr algn="ctr"/>
            <a:r>
              <a:rPr lang="en-US" altLang="ko-KR" sz="1867" b="1" dirty="0">
                <a:cs typeface="Arial" panose="020B0604020202020204" pitchFamily="34" charset="0"/>
              </a:rPr>
              <a:t>Cell Tower</a:t>
            </a:r>
            <a:endParaRPr lang="ko-KR" altLang="en-US" sz="1867" b="1" dirty="0">
              <a:cs typeface="Arial" panose="020B0604020202020204" pitchFamily="34" charset="0"/>
            </a:endParaRPr>
          </a:p>
        </p:txBody>
      </p:sp>
      <p:pic>
        <p:nvPicPr>
          <p:cNvPr id="64"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8884" y="3127390"/>
            <a:ext cx="405265" cy="624969"/>
          </a:xfrm>
          <a:prstGeom prst="rect">
            <a:avLst/>
          </a:prstGeom>
        </p:spPr>
      </p:pic>
      <p:cxnSp>
        <p:nvCxnSpPr>
          <p:cNvPr id="66" name="직선 연결선 49"/>
          <p:cNvCxnSpPr>
            <a:endCxn id="58" idx="2"/>
          </p:cNvCxnSpPr>
          <p:nvPr/>
        </p:nvCxnSpPr>
        <p:spPr>
          <a:xfrm>
            <a:off x="10249019" y="3118337"/>
            <a:ext cx="350452"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grpSp>
        <p:nvGrpSpPr>
          <p:cNvPr id="69" name="Group 73"/>
          <p:cNvGrpSpPr>
            <a:grpSpLocks noChangeAspect="1"/>
          </p:cNvGrpSpPr>
          <p:nvPr/>
        </p:nvGrpSpPr>
        <p:grpSpPr>
          <a:xfrm>
            <a:off x="6201861" y="3061937"/>
            <a:ext cx="723769" cy="1008000"/>
            <a:chOff x="465789" y="1134760"/>
            <a:chExt cx="1128521" cy="1897309"/>
          </a:xfrm>
        </p:grpSpPr>
        <p:grpSp>
          <p:nvGrpSpPr>
            <p:cNvPr id="73" name="Group 74"/>
            <p:cNvGrpSpPr/>
            <p:nvPr/>
          </p:nvGrpSpPr>
          <p:grpSpPr>
            <a:xfrm>
              <a:off x="465789" y="1134760"/>
              <a:ext cx="1128521" cy="1897309"/>
              <a:chOff x="8525841" y="3188755"/>
              <a:chExt cx="1128521" cy="1897309"/>
            </a:xfrm>
          </p:grpSpPr>
          <p:sp>
            <p:nvSpPr>
              <p:cNvPr id="76" name="Rounded Rectangle 79"/>
              <p:cNvSpPr/>
              <p:nvPr/>
            </p:nvSpPr>
            <p:spPr>
              <a:xfrm>
                <a:off x="8525841" y="3188755"/>
                <a:ext cx="1128521" cy="189730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sp>
            <p:nvSpPr>
              <p:cNvPr id="77" name="Rectangle 80"/>
              <p:cNvSpPr/>
              <p:nvPr/>
            </p:nvSpPr>
            <p:spPr>
              <a:xfrm>
                <a:off x="8622101" y="3411980"/>
                <a:ext cx="936000" cy="138330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sp>
            <p:nvSpPr>
              <p:cNvPr id="78" name="Flowchart: Terminator 81"/>
              <p:cNvSpPr/>
              <p:nvPr/>
            </p:nvSpPr>
            <p:spPr>
              <a:xfrm>
                <a:off x="8928955" y="3258912"/>
                <a:ext cx="288000" cy="3600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sp>
            <p:nvSpPr>
              <p:cNvPr id="79" name="Flowchart: Connector 82"/>
              <p:cNvSpPr/>
              <p:nvPr/>
            </p:nvSpPr>
            <p:spPr>
              <a:xfrm>
                <a:off x="9433404" y="3273646"/>
                <a:ext cx="72000" cy="720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sp>
            <p:nvSpPr>
              <p:cNvPr id="80" name="Flowchart: Connector 83"/>
              <p:cNvSpPr/>
              <p:nvPr/>
            </p:nvSpPr>
            <p:spPr>
              <a:xfrm>
                <a:off x="8720310" y="3273088"/>
                <a:ext cx="54000" cy="540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sp>
            <p:nvSpPr>
              <p:cNvPr id="81" name="Flowchart: Connector 85"/>
              <p:cNvSpPr/>
              <p:nvPr/>
            </p:nvSpPr>
            <p:spPr>
              <a:xfrm>
                <a:off x="9272468" y="3283721"/>
                <a:ext cx="36000" cy="360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sp>
            <p:nvSpPr>
              <p:cNvPr id="82" name="Flowchart: Connector 110"/>
              <p:cNvSpPr/>
              <p:nvPr/>
            </p:nvSpPr>
            <p:spPr>
              <a:xfrm>
                <a:off x="9342303" y="3281167"/>
                <a:ext cx="36000" cy="360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sp>
            <p:nvSpPr>
              <p:cNvPr id="83" name="Flowchart: Delay 111"/>
              <p:cNvSpPr/>
              <p:nvPr/>
            </p:nvSpPr>
            <p:spPr>
              <a:xfrm rot="5400000">
                <a:off x="9054101" y="4753631"/>
                <a:ext cx="72000" cy="324000"/>
              </a:xfrm>
              <a:prstGeom prst="flowChartDelay">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imes New Roman" panose="02020603050405020304" pitchFamily="18" charset="0"/>
                  <a:cs typeface="Times New Roman" panose="02020603050405020304" pitchFamily="18" charset="0"/>
                </a:endParaRPr>
              </a:p>
            </p:txBody>
          </p:sp>
        </p:grpSp>
        <p:sp>
          <p:nvSpPr>
            <p:cNvPr id="74" name="직사각형 94"/>
            <p:cNvSpPr/>
            <p:nvPr/>
          </p:nvSpPr>
          <p:spPr>
            <a:xfrm>
              <a:off x="602624" y="1414729"/>
              <a:ext cx="854849" cy="5082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333" b="1" dirty="0">
                  <a:solidFill>
                    <a:schemeClr val="tx1"/>
                  </a:solidFill>
                  <a:cs typeface="Times New Roman" panose="02020603050405020304" pitchFamily="18" charset="0"/>
                </a:rPr>
                <a:t>AP</a:t>
              </a:r>
              <a:endParaRPr lang="ko-KR" altLang="en-US" sz="1333" b="1" dirty="0">
                <a:solidFill>
                  <a:schemeClr val="tx1"/>
                </a:solidFill>
                <a:cs typeface="Times New Roman" panose="02020603050405020304" pitchFamily="18" charset="0"/>
              </a:endParaRPr>
            </a:p>
          </p:txBody>
        </p:sp>
        <p:sp>
          <p:nvSpPr>
            <p:cNvPr id="75" name="직사각형 95"/>
            <p:cNvSpPr>
              <a:spLocks noChangeAspect="1"/>
            </p:cNvSpPr>
            <p:nvPr/>
          </p:nvSpPr>
          <p:spPr>
            <a:xfrm>
              <a:off x="602624" y="1969078"/>
              <a:ext cx="854849" cy="6952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ko-KR" sz="1333" b="1" dirty="0">
                  <a:solidFill>
                    <a:schemeClr val="tx1"/>
                  </a:solidFill>
                  <a:cs typeface="Times New Roman" panose="02020603050405020304" pitchFamily="18" charset="0"/>
                </a:rPr>
                <a:t>CP </a:t>
              </a:r>
              <a:endParaRPr lang="ko-KR" altLang="en-US" sz="1333" b="1" dirty="0">
                <a:solidFill>
                  <a:schemeClr val="tx1"/>
                </a:solidFill>
                <a:cs typeface="Times New Roman" panose="02020603050405020304" pitchFamily="18" charset="0"/>
              </a:endParaRPr>
            </a:p>
          </p:txBody>
        </p:sp>
      </p:grpSp>
      <p:cxnSp>
        <p:nvCxnSpPr>
          <p:cNvPr id="39" name="직선 연결선 38"/>
          <p:cNvCxnSpPr/>
          <p:nvPr/>
        </p:nvCxnSpPr>
        <p:spPr>
          <a:xfrm flipH="1" flipV="1">
            <a:off x="4588927" y="1899546"/>
            <a:ext cx="1708767" cy="11651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직선 연결선 83"/>
          <p:cNvCxnSpPr/>
          <p:nvPr/>
        </p:nvCxnSpPr>
        <p:spPr>
          <a:xfrm flipH="1">
            <a:off x="4479361" y="4069937"/>
            <a:ext cx="1784236" cy="12626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직사각형 66"/>
          <p:cNvSpPr/>
          <p:nvPr/>
        </p:nvSpPr>
        <p:spPr>
          <a:xfrm>
            <a:off x="6285278" y="3193975"/>
            <a:ext cx="544821" cy="302400"/>
          </a:xfrm>
          <a:prstGeom prst="rect">
            <a:avLst/>
          </a:prstGeom>
          <a:noFill/>
          <a:ln w="38100">
            <a:solidFill>
              <a:srgbClr val="E775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9" name="자유형 28"/>
          <p:cNvSpPr/>
          <p:nvPr/>
        </p:nvSpPr>
        <p:spPr>
          <a:xfrm>
            <a:off x="6657892" y="3381955"/>
            <a:ext cx="4124077" cy="561892"/>
          </a:xfrm>
          <a:custGeom>
            <a:avLst/>
            <a:gdLst>
              <a:gd name="connsiteX0" fmla="*/ 0 w 3093058"/>
              <a:gd name="connsiteY0" fmla="*/ 0 h 421419"/>
              <a:gd name="connsiteX1" fmla="*/ 79513 w 3093058"/>
              <a:gd name="connsiteY1" fmla="*/ 182880 h 421419"/>
              <a:gd name="connsiteX2" fmla="*/ 469127 w 3093058"/>
              <a:gd name="connsiteY2" fmla="*/ 95416 h 421419"/>
              <a:gd name="connsiteX3" fmla="*/ 1741336 w 3093058"/>
              <a:gd name="connsiteY3" fmla="*/ 63611 h 421419"/>
              <a:gd name="connsiteX4" fmla="*/ 3093058 w 3093058"/>
              <a:gd name="connsiteY4" fmla="*/ 421419 h 421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058" h="421419">
                <a:moveTo>
                  <a:pt x="0" y="0"/>
                </a:moveTo>
                <a:cubicBezTo>
                  <a:pt x="662" y="83488"/>
                  <a:pt x="1325" y="166977"/>
                  <a:pt x="79513" y="182880"/>
                </a:cubicBezTo>
                <a:cubicBezTo>
                  <a:pt x="157701" y="198783"/>
                  <a:pt x="192157" y="115294"/>
                  <a:pt x="469127" y="95416"/>
                </a:cubicBezTo>
                <a:cubicBezTo>
                  <a:pt x="746097" y="75538"/>
                  <a:pt x="1304014" y="9277"/>
                  <a:pt x="1741336" y="63611"/>
                </a:cubicBezTo>
                <a:cubicBezTo>
                  <a:pt x="2178658" y="117945"/>
                  <a:pt x="2635858" y="269682"/>
                  <a:pt x="3093058" y="421419"/>
                </a:cubicBezTo>
              </a:path>
            </a:pathLst>
          </a:custGeom>
          <a:noFill/>
          <a:ln w="38100">
            <a:solidFill>
              <a:srgbClr val="892034"/>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8" name="모서리가 둥근 사각형 설명선 67"/>
          <p:cNvSpPr/>
          <p:nvPr/>
        </p:nvSpPr>
        <p:spPr>
          <a:xfrm>
            <a:off x="108960" y="3874551"/>
            <a:ext cx="4349701" cy="1571471"/>
          </a:xfrm>
          <a:prstGeom prst="wedgeRoundRectCallout">
            <a:avLst>
              <a:gd name="adj1" fmla="val -259"/>
              <a:gd name="adj2" fmla="val -99651"/>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667" b="1" dirty="0"/>
              <a:t>Application processor</a:t>
            </a:r>
          </a:p>
          <a:p>
            <a:pPr marL="380990" indent="-380990" algn="ctr">
              <a:buFontTx/>
              <a:buChar char="-"/>
            </a:pPr>
            <a:r>
              <a:rPr lang="en-US" altLang="ko-KR" sz="2400" dirty="0"/>
              <a:t>Running mobile OS (Android)</a:t>
            </a:r>
          </a:p>
          <a:p>
            <a:pPr marL="380990" indent="-380990">
              <a:buFontTx/>
              <a:buChar char="-"/>
            </a:pPr>
            <a:r>
              <a:rPr lang="en-US" altLang="ko-KR" sz="2400" b="1" dirty="0"/>
              <a:t>Running User application</a:t>
            </a:r>
            <a:endParaRPr lang="ko-KR" altLang="en-US" sz="2400" b="1" dirty="0"/>
          </a:p>
        </p:txBody>
      </p:sp>
      <p:sp>
        <p:nvSpPr>
          <p:cNvPr id="70" name="타원 69"/>
          <p:cNvSpPr/>
          <p:nvPr/>
        </p:nvSpPr>
        <p:spPr>
          <a:xfrm>
            <a:off x="239351" y="4834438"/>
            <a:ext cx="3749187" cy="498180"/>
          </a:xfrm>
          <a:prstGeom prst="ellipse">
            <a:avLst/>
          </a:prstGeom>
          <a:noFill/>
          <a:ln w="38100">
            <a:solidFill>
              <a:srgbClr val="E775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3" name="직사각형 2"/>
          <p:cNvSpPr/>
          <p:nvPr/>
        </p:nvSpPr>
        <p:spPr>
          <a:xfrm>
            <a:off x="5994400" y="5310654"/>
            <a:ext cx="5501909" cy="830997"/>
          </a:xfrm>
          <a:prstGeom prst="rect">
            <a:avLst/>
          </a:prstGeom>
        </p:spPr>
        <p:txBody>
          <a:bodyPr wrap="square">
            <a:spAutoFit/>
          </a:bodyPr>
          <a:lstStyle/>
          <a:p>
            <a:pPr marL="380990" indent="-380990">
              <a:buFont typeface="Arial" panose="020B0604020202020204" pitchFamily="34" charset="0"/>
              <a:buChar char="•"/>
            </a:pPr>
            <a:r>
              <a:rPr lang="en-US" altLang="ko-KR" sz="2400" dirty="0"/>
              <a:t>Can an app make a call </a:t>
            </a:r>
            <a:r>
              <a:rPr lang="en-US" altLang="ko-KR" sz="2400" b="1" dirty="0">
                <a:solidFill>
                  <a:srgbClr val="E77547"/>
                </a:solidFill>
              </a:rPr>
              <a:t>without “CALL_PHONE” permission?</a:t>
            </a:r>
            <a:endParaRPr lang="ko-KR" altLang="en-US" sz="2400" dirty="0"/>
          </a:p>
        </p:txBody>
      </p:sp>
      <p:pic>
        <p:nvPicPr>
          <p:cNvPr id="51" name="Picture 2" descr="http://sdtimes.com/wp-content/uploads/2014/12/1219.sdt-githu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5241" y="3006672"/>
            <a:ext cx="672000" cy="672000"/>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그룹 51"/>
          <p:cNvGrpSpPr/>
          <p:nvPr/>
        </p:nvGrpSpPr>
        <p:grpSpPr>
          <a:xfrm>
            <a:off x="1791159" y="2464811"/>
            <a:ext cx="8298131" cy="3683000"/>
            <a:chOff x="1618501" y="1926876"/>
            <a:chExt cx="6223598" cy="2762250"/>
          </a:xfrm>
        </p:grpSpPr>
        <p:pic>
          <p:nvPicPr>
            <p:cNvPr id="55" name="그림 54"/>
            <p:cNvPicPr>
              <a:picLocks noChangeAspect="1"/>
            </p:cNvPicPr>
            <p:nvPr/>
          </p:nvPicPr>
          <p:blipFill>
            <a:blip r:embed="rId5"/>
            <a:stretch>
              <a:fillRect/>
            </a:stretch>
          </p:blipFill>
          <p:spPr>
            <a:xfrm>
              <a:off x="1650849" y="1926876"/>
              <a:ext cx="6191250" cy="2762250"/>
            </a:xfrm>
            <a:prstGeom prst="rect">
              <a:avLst/>
            </a:prstGeom>
          </p:spPr>
        </p:pic>
        <p:sp>
          <p:nvSpPr>
            <p:cNvPr id="57" name="직사각형 56"/>
            <p:cNvSpPr/>
            <p:nvPr/>
          </p:nvSpPr>
          <p:spPr>
            <a:xfrm>
              <a:off x="1632857" y="1999105"/>
              <a:ext cx="634887" cy="263860"/>
            </a:xfrm>
            <a:prstGeom prst="rect">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직사각형 60"/>
            <p:cNvSpPr/>
            <p:nvPr/>
          </p:nvSpPr>
          <p:spPr>
            <a:xfrm>
              <a:off x="1618501" y="3369080"/>
              <a:ext cx="634887" cy="263860"/>
            </a:xfrm>
            <a:prstGeom prst="rect">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직사각형 64"/>
            <p:cNvSpPr/>
            <p:nvPr/>
          </p:nvSpPr>
          <p:spPr>
            <a:xfrm>
              <a:off x="2411760" y="2318023"/>
              <a:ext cx="2016224" cy="219240"/>
            </a:xfrm>
            <a:prstGeom prst="rect">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71" name="그룹 70"/>
          <p:cNvGrpSpPr/>
          <p:nvPr/>
        </p:nvGrpSpPr>
        <p:grpSpPr>
          <a:xfrm>
            <a:off x="1852956" y="1159875"/>
            <a:ext cx="8102600" cy="1092200"/>
            <a:chOff x="1676173" y="4002374"/>
            <a:chExt cx="6076950" cy="819150"/>
          </a:xfrm>
        </p:grpSpPr>
        <p:pic>
          <p:nvPicPr>
            <p:cNvPr id="72" name="그림 71"/>
            <p:cNvPicPr>
              <a:picLocks noChangeAspect="1"/>
            </p:cNvPicPr>
            <p:nvPr/>
          </p:nvPicPr>
          <p:blipFill>
            <a:blip r:embed="rId6"/>
            <a:stretch>
              <a:fillRect/>
            </a:stretch>
          </p:blipFill>
          <p:spPr>
            <a:xfrm>
              <a:off x="1676173" y="4002374"/>
              <a:ext cx="6076950" cy="819150"/>
            </a:xfrm>
            <a:prstGeom prst="rect">
              <a:avLst/>
            </a:prstGeom>
          </p:spPr>
        </p:pic>
        <p:sp>
          <p:nvSpPr>
            <p:cNvPr id="85" name="직사각형 84"/>
            <p:cNvSpPr/>
            <p:nvPr/>
          </p:nvSpPr>
          <p:spPr>
            <a:xfrm>
              <a:off x="3236630" y="4141573"/>
              <a:ext cx="1614883" cy="540323"/>
            </a:xfrm>
            <a:prstGeom prst="rect">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210529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childTnLst>
                                </p:cTn>
                              </p:par>
                              <p:par>
                                <p:cTn id="12" presetID="10" presetClass="entr" presetSubtype="0" fill="hold" grpId="0" nodeType="with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500"/>
                                        <p:tgtEl>
                                          <p:spTgt spid="7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71"/>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5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par>
                                <p:cTn id="37" presetID="10"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29" grpId="0" animBg="1"/>
      <p:bldP spid="68" grpId="0" animBg="1"/>
      <p:bldP spid="70"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Quick Summary of Our Finding</a:t>
            </a:r>
            <a:endParaRPr lang="ko-KR" altLang="en-US" dirty="0"/>
          </a:p>
        </p:txBody>
      </p:sp>
      <p:sp>
        <p:nvSpPr>
          <p:cNvPr id="3" name="내용 개체 틀 2"/>
          <p:cNvSpPr>
            <a:spLocks noGrp="1"/>
          </p:cNvSpPr>
          <p:nvPr>
            <p:ph idx="1"/>
          </p:nvPr>
        </p:nvSpPr>
        <p:spPr>
          <a:xfrm>
            <a:off x="609600" y="1124744"/>
            <a:ext cx="10972800" cy="4896544"/>
          </a:xfrm>
        </p:spPr>
        <p:txBody>
          <a:bodyPr>
            <a:normAutofit fontScale="92500" lnSpcReduction="20000"/>
          </a:bodyPr>
          <a:lstStyle/>
          <a:p>
            <a:r>
              <a:rPr lang="en-US" altLang="ko-KR" b="1" dirty="0">
                <a:solidFill>
                  <a:srgbClr val="E77547"/>
                </a:solidFill>
              </a:rPr>
              <a:t>Four free data channels</a:t>
            </a:r>
          </a:p>
          <a:p>
            <a:pPr lvl="1"/>
            <a:r>
              <a:rPr lang="en-US" altLang="ko-KR" b="1" dirty="0"/>
              <a:t>Using </a:t>
            </a:r>
            <a:r>
              <a:rPr lang="en-US" altLang="ko-KR" b="1" dirty="0" err="1"/>
              <a:t>VoLTE</a:t>
            </a:r>
            <a:r>
              <a:rPr lang="en-US" altLang="ko-KR" b="1" dirty="0"/>
              <a:t> protocol </a:t>
            </a:r>
            <a:r>
              <a:rPr lang="en-US" altLang="ko-KR" dirty="0"/>
              <a:t>(for all operators)</a:t>
            </a:r>
          </a:p>
          <a:p>
            <a:pPr lvl="2"/>
            <a:r>
              <a:rPr lang="en-US" altLang="ko-KR" dirty="0"/>
              <a:t>SIP tunneling</a:t>
            </a:r>
          </a:p>
          <a:p>
            <a:pPr lvl="2"/>
            <a:r>
              <a:rPr lang="en-US" altLang="ko-KR" dirty="0"/>
              <a:t>Media tunneling</a:t>
            </a:r>
            <a:endParaRPr lang="en-US" altLang="ko-KR" b="1" dirty="0"/>
          </a:p>
          <a:p>
            <a:pPr lvl="1"/>
            <a:r>
              <a:rPr lang="en-US" altLang="ko-KR" b="1" dirty="0"/>
              <a:t>Direct communication </a:t>
            </a:r>
            <a:r>
              <a:rPr lang="en-US" altLang="ko-KR" dirty="0"/>
              <a:t>(for some operators)</a:t>
            </a:r>
          </a:p>
          <a:p>
            <a:pPr lvl="2"/>
            <a:r>
              <a:rPr lang="en-US" altLang="ko-KR" dirty="0"/>
              <a:t>Phone-to-Internet</a:t>
            </a:r>
          </a:p>
          <a:p>
            <a:pPr lvl="2"/>
            <a:r>
              <a:rPr lang="en-US" altLang="ko-KR" dirty="0"/>
              <a:t>Phone-to-Phone</a:t>
            </a:r>
          </a:p>
          <a:p>
            <a:endParaRPr lang="en-US" altLang="ko-KR" dirty="0"/>
          </a:p>
          <a:p>
            <a:r>
              <a:rPr lang="en-US" altLang="ko-KR" b="1" dirty="0">
                <a:solidFill>
                  <a:srgbClr val="E77547"/>
                </a:solidFill>
              </a:rPr>
              <a:t>Five security issues</a:t>
            </a:r>
          </a:p>
          <a:p>
            <a:pPr lvl="1"/>
            <a:r>
              <a:rPr lang="en-US" altLang="ko-KR" b="1" dirty="0"/>
              <a:t>No encryption </a:t>
            </a:r>
            <a:r>
              <a:rPr lang="en-US" altLang="ko-KR" dirty="0"/>
              <a:t>of voice packets</a:t>
            </a:r>
            <a:endParaRPr lang="en-US" altLang="ko-KR" b="1" dirty="0"/>
          </a:p>
          <a:p>
            <a:pPr lvl="1"/>
            <a:r>
              <a:rPr lang="en-US" altLang="ko-KR" b="1" dirty="0"/>
              <a:t>No authentication </a:t>
            </a:r>
            <a:r>
              <a:rPr lang="en-US" altLang="ko-KR" dirty="0"/>
              <a:t>of signaling</a:t>
            </a:r>
          </a:p>
          <a:p>
            <a:pPr lvl="1"/>
            <a:r>
              <a:rPr lang="en-US" altLang="ko-KR" b="1" dirty="0"/>
              <a:t>No call session management </a:t>
            </a:r>
            <a:r>
              <a:rPr lang="en-US" altLang="ko-KR" dirty="0"/>
              <a:t>(</a:t>
            </a:r>
            <a:r>
              <a:rPr lang="en-US" altLang="ko-KR" dirty="0" err="1"/>
              <a:t>DoS</a:t>
            </a:r>
            <a:r>
              <a:rPr lang="en-US" altLang="ko-KR" dirty="0"/>
              <a:t> on the cellular infrastructure)</a:t>
            </a:r>
          </a:p>
          <a:p>
            <a:pPr lvl="1"/>
            <a:r>
              <a:rPr lang="en-US" altLang="ko-KR" b="1" dirty="0"/>
              <a:t>IMS bypassing</a:t>
            </a:r>
          </a:p>
          <a:p>
            <a:pPr lvl="1"/>
            <a:r>
              <a:rPr lang="en-US" altLang="ko-KR" b="1" dirty="0"/>
              <a:t>Permission model mismatch </a:t>
            </a:r>
            <a:r>
              <a:rPr lang="en-US" altLang="ko-KR" dirty="0"/>
              <a:t>(</a:t>
            </a:r>
            <a:r>
              <a:rPr lang="en-US" altLang="ko-KR" dirty="0" err="1"/>
              <a:t>VoLTE</a:t>
            </a:r>
            <a:r>
              <a:rPr lang="en-US" altLang="ko-KR" dirty="0"/>
              <a:t> call without “CALL_PHONE” permission)</a:t>
            </a: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t>19</a:t>
            </a:fld>
            <a:endParaRPr lang="ko-KR" altLang="en-US" dirty="0"/>
          </a:p>
        </p:txBody>
      </p:sp>
    </p:spTree>
    <p:extLst>
      <p:ext uri="{BB962C8B-B14F-4D97-AF65-F5344CB8AC3E}">
        <p14:creationId xmlns:p14="http://schemas.microsoft.com/office/powerpoint/2010/main" val="294321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E591B9E-46E3-C74C-BE0E-ED93ECBE55B7}"/>
              </a:ext>
            </a:extLst>
          </p:cNvPr>
          <p:cNvSpPr>
            <a:spLocks noGrp="1"/>
          </p:cNvSpPr>
          <p:nvPr>
            <p:ph type="title"/>
          </p:nvPr>
        </p:nvSpPr>
        <p:spPr/>
        <p:txBody>
          <a:bodyPr/>
          <a:lstStyle/>
          <a:p>
            <a:r>
              <a:rPr kumimoji="1" lang="en-US" altLang="ko-KR" dirty="0"/>
              <a:t>Cellular Security Publications (Selected)</a:t>
            </a:r>
            <a:endParaRPr kumimoji="1" lang="ko-KR" altLang="en-US" dirty="0"/>
          </a:p>
        </p:txBody>
      </p:sp>
      <p:sp>
        <p:nvSpPr>
          <p:cNvPr id="3" name="내용 개체 틀 2">
            <a:extLst>
              <a:ext uri="{FF2B5EF4-FFF2-40B4-BE49-F238E27FC236}">
                <a16:creationId xmlns:a16="http://schemas.microsoft.com/office/drawing/2014/main" id="{5BABD8B8-6412-4E47-89BB-A7E4FBEA83A7}"/>
              </a:ext>
            </a:extLst>
          </p:cNvPr>
          <p:cNvSpPr>
            <a:spLocks noGrp="1"/>
          </p:cNvSpPr>
          <p:nvPr>
            <p:ph idx="1"/>
          </p:nvPr>
        </p:nvSpPr>
        <p:spPr>
          <a:xfrm>
            <a:off x="381000" y="1124744"/>
            <a:ext cx="11518900" cy="5184576"/>
          </a:xfrm>
        </p:spPr>
        <p:txBody>
          <a:bodyPr>
            <a:normAutofit fontScale="85000" lnSpcReduction="20000"/>
          </a:bodyPr>
          <a:lstStyle/>
          <a:p>
            <a:r>
              <a:rPr kumimoji="1" lang="en-US" altLang="ko-KR" dirty="0"/>
              <a:t>Location leaks on the GSM Air Interface, ISOC NDSS'12</a:t>
            </a:r>
          </a:p>
          <a:p>
            <a:r>
              <a:rPr kumimoji="1" lang="en-US" altLang="ko-KR" dirty="0"/>
              <a:t>Gaining Control of Cellular Traffic Accounting by Spurious TCP Retransmission, NDSS' 14</a:t>
            </a:r>
          </a:p>
          <a:p>
            <a:r>
              <a:rPr kumimoji="1" lang="en-US" altLang="ko-KR" dirty="0"/>
              <a:t>Breaking and Fixing </a:t>
            </a:r>
            <a:r>
              <a:rPr kumimoji="1" lang="en-US" altLang="ko-KR" dirty="0" err="1"/>
              <a:t>VoLTE</a:t>
            </a:r>
            <a:r>
              <a:rPr kumimoji="1" lang="en-US" altLang="ko-KR" dirty="0"/>
              <a:t>: Exploiting Hidden Data Channels and Mis-implementations, ACM CCS'15</a:t>
            </a:r>
          </a:p>
          <a:p>
            <a:r>
              <a:rPr kumimoji="1" lang="en-US" altLang="ko-KR" dirty="0"/>
              <a:t>When Cellular Networks Met IPv6: Security Problems of Middleboxes in IPv6 Cellular Networks, EuroS&amp;P'17</a:t>
            </a:r>
          </a:p>
          <a:p>
            <a:r>
              <a:rPr kumimoji="1" lang="en-US" altLang="ko-KR" dirty="0"/>
              <a:t>GUTI Reallocation Demystified: Cellular Location Tracking with Changing Temporary Identifier, NDSS'18</a:t>
            </a:r>
          </a:p>
          <a:p>
            <a:r>
              <a:rPr kumimoji="1" lang="en-US" altLang="ko-KR" dirty="0"/>
              <a:t>Peeking over the Cellular Walled Gardens - A Method for Closed Network Diagnosis - , IEEE Transactions on Mobile Computing, Vol. 17, No. 10, 2018</a:t>
            </a:r>
          </a:p>
          <a:p>
            <a:r>
              <a:rPr kumimoji="1" lang="en-US" altLang="ko-KR" dirty="0"/>
              <a:t>Touching the Untouchables: Dynamic Security Analysis of the LTE Control Plane, IEEE S&amp;P 2019</a:t>
            </a:r>
          </a:p>
          <a:p>
            <a:r>
              <a:rPr kumimoji="1" lang="en-US" altLang="ko-KR" dirty="0"/>
              <a:t>Hidden Figures: Comparative Latency Analysis of Cellular Networks with Fine-grained State Machine Models, </a:t>
            </a:r>
            <a:r>
              <a:rPr kumimoji="1" lang="en-US" altLang="ko-KR" dirty="0" err="1"/>
              <a:t>HotMobile</a:t>
            </a:r>
            <a:r>
              <a:rPr kumimoji="1" lang="en-US" altLang="ko-KR" dirty="0"/>
              <a:t> 2019</a:t>
            </a:r>
          </a:p>
          <a:p>
            <a:r>
              <a:rPr kumimoji="1" lang="en-US" altLang="ko-KR" dirty="0"/>
              <a:t>Hiding in Plain Signal: Physical Signal Overshadowing Attack on LTE, </a:t>
            </a:r>
            <a:r>
              <a:rPr kumimoji="1" lang="en-US" altLang="ko-KR" dirty="0" err="1"/>
              <a:t>Usenix</a:t>
            </a:r>
            <a:r>
              <a:rPr kumimoji="1" lang="en-US" altLang="ko-KR" dirty="0"/>
              <a:t> Security 2019</a:t>
            </a:r>
            <a:endParaRPr kumimoji="1" lang="ko-KR" altLang="en-US" dirty="0"/>
          </a:p>
        </p:txBody>
      </p:sp>
    </p:spTree>
    <p:extLst>
      <p:ext uri="{BB962C8B-B14F-4D97-AF65-F5344CB8AC3E}">
        <p14:creationId xmlns:p14="http://schemas.microsoft.com/office/powerpoint/2010/main" val="25015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Attack Implementation in Detail</a:t>
            </a:r>
            <a:endParaRPr lang="ko-KR" altLang="en-US" dirty="0"/>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t>20</a:t>
            </a:fld>
            <a:endParaRPr lang="ko-KR" altLang="en-US" dirty="0"/>
          </a:p>
        </p:txBody>
      </p:sp>
      <p:grpSp>
        <p:nvGrpSpPr>
          <p:cNvPr id="37" name="Group 73"/>
          <p:cNvGrpSpPr/>
          <p:nvPr/>
        </p:nvGrpSpPr>
        <p:grpSpPr>
          <a:xfrm>
            <a:off x="7248127" y="1110657"/>
            <a:ext cx="4404511" cy="5184576"/>
            <a:chOff x="465789" y="1134760"/>
            <a:chExt cx="1128521" cy="1897309"/>
          </a:xfrm>
        </p:grpSpPr>
        <p:grpSp>
          <p:nvGrpSpPr>
            <p:cNvPr id="38" name="Group 74"/>
            <p:cNvGrpSpPr/>
            <p:nvPr/>
          </p:nvGrpSpPr>
          <p:grpSpPr>
            <a:xfrm>
              <a:off x="465789" y="1134760"/>
              <a:ext cx="1128521" cy="1897309"/>
              <a:chOff x="8525841" y="3188755"/>
              <a:chExt cx="1128521" cy="1897309"/>
            </a:xfrm>
          </p:grpSpPr>
          <p:sp>
            <p:nvSpPr>
              <p:cNvPr id="41" name="Rounded Rectangle 79"/>
              <p:cNvSpPr/>
              <p:nvPr/>
            </p:nvSpPr>
            <p:spPr>
              <a:xfrm>
                <a:off x="8525841" y="3188755"/>
                <a:ext cx="1128521" cy="189730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a:latin typeface="Times New Roman" panose="02020603050405020304" pitchFamily="18" charset="0"/>
                  <a:cs typeface="Times New Roman" panose="02020603050405020304" pitchFamily="18" charset="0"/>
                </a:endParaRPr>
              </a:p>
            </p:txBody>
          </p:sp>
          <p:sp>
            <p:nvSpPr>
              <p:cNvPr id="42" name="Rectangle 80"/>
              <p:cNvSpPr/>
              <p:nvPr/>
            </p:nvSpPr>
            <p:spPr>
              <a:xfrm>
                <a:off x="8622101" y="3411980"/>
                <a:ext cx="936000" cy="138330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a:latin typeface="Times New Roman" panose="02020603050405020304" pitchFamily="18" charset="0"/>
                  <a:cs typeface="Times New Roman" panose="02020603050405020304" pitchFamily="18" charset="0"/>
                </a:endParaRPr>
              </a:p>
            </p:txBody>
          </p:sp>
          <p:sp>
            <p:nvSpPr>
              <p:cNvPr id="43" name="Flowchart: Terminator 81"/>
              <p:cNvSpPr/>
              <p:nvPr/>
            </p:nvSpPr>
            <p:spPr>
              <a:xfrm>
                <a:off x="8928955" y="3258912"/>
                <a:ext cx="288000" cy="3600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a:latin typeface="Times New Roman" panose="02020603050405020304" pitchFamily="18" charset="0"/>
                  <a:cs typeface="Times New Roman" panose="02020603050405020304" pitchFamily="18" charset="0"/>
                </a:endParaRPr>
              </a:p>
            </p:txBody>
          </p:sp>
          <p:sp>
            <p:nvSpPr>
              <p:cNvPr id="44" name="Flowchart: Connector 82"/>
              <p:cNvSpPr/>
              <p:nvPr/>
            </p:nvSpPr>
            <p:spPr>
              <a:xfrm>
                <a:off x="9433404" y="3273646"/>
                <a:ext cx="72000" cy="720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a:latin typeface="Times New Roman" panose="02020603050405020304" pitchFamily="18" charset="0"/>
                  <a:cs typeface="Times New Roman" panose="02020603050405020304" pitchFamily="18" charset="0"/>
                </a:endParaRPr>
              </a:p>
            </p:txBody>
          </p:sp>
          <p:sp>
            <p:nvSpPr>
              <p:cNvPr id="45" name="Flowchart: Connector 83"/>
              <p:cNvSpPr/>
              <p:nvPr/>
            </p:nvSpPr>
            <p:spPr>
              <a:xfrm>
                <a:off x="8720310" y="3273088"/>
                <a:ext cx="54000" cy="540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a:latin typeface="Times New Roman" panose="02020603050405020304" pitchFamily="18" charset="0"/>
                  <a:cs typeface="Times New Roman" panose="02020603050405020304" pitchFamily="18" charset="0"/>
                </a:endParaRPr>
              </a:p>
            </p:txBody>
          </p:sp>
          <p:sp>
            <p:nvSpPr>
              <p:cNvPr id="46" name="Flowchart: Connector 85"/>
              <p:cNvSpPr/>
              <p:nvPr/>
            </p:nvSpPr>
            <p:spPr>
              <a:xfrm>
                <a:off x="9272468" y="3283721"/>
                <a:ext cx="36000" cy="360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a:latin typeface="Times New Roman" panose="02020603050405020304" pitchFamily="18" charset="0"/>
                  <a:cs typeface="Times New Roman" panose="02020603050405020304" pitchFamily="18" charset="0"/>
                </a:endParaRPr>
              </a:p>
            </p:txBody>
          </p:sp>
          <p:sp>
            <p:nvSpPr>
              <p:cNvPr id="47" name="Flowchart: Connector 110"/>
              <p:cNvSpPr/>
              <p:nvPr/>
            </p:nvSpPr>
            <p:spPr>
              <a:xfrm>
                <a:off x="9342303" y="3281167"/>
                <a:ext cx="36000" cy="360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a:latin typeface="Times New Roman" panose="02020603050405020304" pitchFamily="18" charset="0"/>
                  <a:cs typeface="Times New Roman" panose="02020603050405020304" pitchFamily="18" charset="0"/>
                </a:endParaRPr>
              </a:p>
            </p:txBody>
          </p:sp>
          <p:sp>
            <p:nvSpPr>
              <p:cNvPr id="48" name="Flowchart: Delay 111"/>
              <p:cNvSpPr/>
              <p:nvPr/>
            </p:nvSpPr>
            <p:spPr>
              <a:xfrm rot="5400000">
                <a:off x="9054101" y="4753631"/>
                <a:ext cx="72000" cy="324000"/>
              </a:xfrm>
              <a:prstGeom prst="flowChartDelay">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a:latin typeface="Times New Roman" panose="02020603050405020304" pitchFamily="18" charset="0"/>
                  <a:cs typeface="Times New Roman" panose="02020603050405020304" pitchFamily="18" charset="0"/>
                </a:endParaRPr>
              </a:p>
            </p:txBody>
          </p:sp>
        </p:grpSp>
        <p:sp>
          <p:nvSpPr>
            <p:cNvPr id="39" name="직사각형 94"/>
            <p:cNvSpPr/>
            <p:nvPr/>
          </p:nvSpPr>
          <p:spPr>
            <a:xfrm>
              <a:off x="602624" y="1414729"/>
              <a:ext cx="854849" cy="5082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ko-KR" sz="2400" b="1" dirty="0">
                  <a:solidFill>
                    <a:schemeClr val="tx1"/>
                  </a:solidFill>
                  <a:cs typeface="Times New Roman" panose="02020603050405020304" pitchFamily="18" charset="0"/>
                </a:rPr>
                <a:t>AP</a:t>
              </a:r>
              <a:endParaRPr lang="ko-KR" altLang="en-US" sz="2400" b="1" dirty="0">
                <a:solidFill>
                  <a:schemeClr val="tx1"/>
                </a:solidFill>
                <a:cs typeface="Times New Roman" panose="02020603050405020304" pitchFamily="18" charset="0"/>
              </a:endParaRPr>
            </a:p>
          </p:txBody>
        </p:sp>
        <p:sp>
          <p:nvSpPr>
            <p:cNvPr id="40" name="직사각형 95"/>
            <p:cNvSpPr/>
            <p:nvPr/>
          </p:nvSpPr>
          <p:spPr>
            <a:xfrm>
              <a:off x="602624" y="1969078"/>
              <a:ext cx="854849" cy="6952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ko-KR" sz="2400" b="1" dirty="0">
                  <a:solidFill>
                    <a:schemeClr val="tx1"/>
                  </a:solidFill>
                  <a:cs typeface="Times New Roman" panose="02020603050405020304" pitchFamily="18" charset="0"/>
                </a:rPr>
                <a:t>CP </a:t>
              </a:r>
              <a:endParaRPr lang="ko-KR" altLang="en-US" sz="2400" b="1" dirty="0">
                <a:solidFill>
                  <a:schemeClr val="tx1"/>
                </a:solidFill>
                <a:cs typeface="Times New Roman" panose="02020603050405020304" pitchFamily="18" charset="0"/>
              </a:endParaRPr>
            </a:p>
          </p:txBody>
        </p:sp>
      </p:grpSp>
      <p:grpSp>
        <p:nvGrpSpPr>
          <p:cNvPr id="54" name="Group 73"/>
          <p:cNvGrpSpPr/>
          <p:nvPr/>
        </p:nvGrpSpPr>
        <p:grpSpPr>
          <a:xfrm>
            <a:off x="432023" y="1110657"/>
            <a:ext cx="4404511" cy="5184576"/>
            <a:chOff x="465789" y="1134760"/>
            <a:chExt cx="1128521" cy="1897309"/>
          </a:xfrm>
        </p:grpSpPr>
        <p:grpSp>
          <p:nvGrpSpPr>
            <p:cNvPr id="55" name="Group 74"/>
            <p:cNvGrpSpPr/>
            <p:nvPr/>
          </p:nvGrpSpPr>
          <p:grpSpPr>
            <a:xfrm>
              <a:off x="465789" y="1134760"/>
              <a:ext cx="1128521" cy="1897309"/>
              <a:chOff x="8525841" y="3188755"/>
              <a:chExt cx="1128521" cy="1897309"/>
            </a:xfrm>
          </p:grpSpPr>
          <p:sp>
            <p:nvSpPr>
              <p:cNvPr id="58" name="Rounded Rectangle 79"/>
              <p:cNvSpPr/>
              <p:nvPr/>
            </p:nvSpPr>
            <p:spPr>
              <a:xfrm>
                <a:off x="8525841" y="3188755"/>
                <a:ext cx="1128521" cy="189730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a:latin typeface="Times New Roman" panose="02020603050405020304" pitchFamily="18" charset="0"/>
                  <a:cs typeface="Times New Roman" panose="02020603050405020304" pitchFamily="18" charset="0"/>
                </a:endParaRPr>
              </a:p>
            </p:txBody>
          </p:sp>
          <p:sp>
            <p:nvSpPr>
              <p:cNvPr id="59" name="Rectangle 80"/>
              <p:cNvSpPr/>
              <p:nvPr/>
            </p:nvSpPr>
            <p:spPr>
              <a:xfrm>
                <a:off x="8622101" y="3411980"/>
                <a:ext cx="936000" cy="138330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a:latin typeface="Times New Roman" panose="02020603050405020304" pitchFamily="18" charset="0"/>
                  <a:cs typeface="Times New Roman" panose="02020603050405020304" pitchFamily="18" charset="0"/>
                </a:endParaRPr>
              </a:p>
            </p:txBody>
          </p:sp>
          <p:sp>
            <p:nvSpPr>
              <p:cNvPr id="60" name="Flowchart: Terminator 81"/>
              <p:cNvSpPr/>
              <p:nvPr/>
            </p:nvSpPr>
            <p:spPr>
              <a:xfrm>
                <a:off x="8928955" y="3258912"/>
                <a:ext cx="288000" cy="36000"/>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a:latin typeface="Times New Roman" panose="02020603050405020304" pitchFamily="18" charset="0"/>
                  <a:cs typeface="Times New Roman" panose="02020603050405020304" pitchFamily="18" charset="0"/>
                </a:endParaRPr>
              </a:p>
            </p:txBody>
          </p:sp>
          <p:sp>
            <p:nvSpPr>
              <p:cNvPr id="61" name="Flowchart: Connector 82"/>
              <p:cNvSpPr/>
              <p:nvPr/>
            </p:nvSpPr>
            <p:spPr>
              <a:xfrm>
                <a:off x="9433404" y="3273646"/>
                <a:ext cx="72000" cy="720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a:latin typeface="Times New Roman" panose="02020603050405020304" pitchFamily="18" charset="0"/>
                  <a:cs typeface="Times New Roman" panose="02020603050405020304" pitchFamily="18" charset="0"/>
                </a:endParaRPr>
              </a:p>
            </p:txBody>
          </p:sp>
          <p:sp>
            <p:nvSpPr>
              <p:cNvPr id="62" name="Flowchart: Connector 83"/>
              <p:cNvSpPr/>
              <p:nvPr/>
            </p:nvSpPr>
            <p:spPr>
              <a:xfrm>
                <a:off x="8720310" y="3273088"/>
                <a:ext cx="54000" cy="540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a:latin typeface="Times New Roman" panose="02020603050405020304" pitchFamily="18" charset="0"/>
                  <a:cs typeface="Times New Roman" panose="02020603050405020304" pitchFamily="18" charset="0"/>
                </a:endParaRPr>
              </a:p>
            </p:txBody>
          </p:sp>
          <p:sp>
            <p:nvSpPr>
              <p:cNvPr id="63" name="Flowchart: Connector 85"/>
              <p:cNvSpPr/>
              <p:nvPr/>
            </p:nvSpPr>
            <p:spPr>
              <a:xfrm>
                <a:off x="9272468" y="3283721"/>
                <a:ext cx="36000" cy="360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a:latin typeface="Times New Roman" panose="02020603050405020304" pitchFamily="18" charset="0"/>
                  <a:cs typeface="Times New Roman" panose="02020603050405020304" pitchFamily="18" charset="0"/>
                </a:endParaRPr>
              </a:p>
            </p:txBody>
          </p:sp>
          <p:sp>
            <p:nvSpPr>
              <p:cNvPr id="64" name="Flowchart: Connector 110"/>
              <p:cNvSpPr/>
              <p:nvPr/>
            </p:nvSpPr>
            <p:spPr>
              <a:xfrm>
                <a:off x="9342303" y="3281167"/>
                <a:ext cx="36000" cy="360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a:latin typeface="Times New Roman" panose="02020603050405020304" pitchFamily="18" charset="0"/>
                  <a:cs typeface="Times New Roman" panose="02020603050405020304" pitchFamily="18" charset="0"/>
                </a:endParaRPr>
              </a:p>
            </p:txBody>
          </p:sp>
          <p:sp>
            <p:nvSpPr>
              <p:cNvPr id="65" name="Flowchart: Delay 111"/>
              <p:cNvSpPr/>
              <p:nvPr/>
            </p:nvSpPr>
            <p:spPr>
              <a:xfrm rot="5400000">
                <a:off x="9054101" y="4753631"/>
                <a:ext cx="72000" cy="324000"/>
              </a:xfrm>
              <a:prstGeom prst="flowChartDelay">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a:latin typeface="Times New Roman" panose="02020603050405020304" pitchFamily="18" charset="0"/>
                  <a:cs typeface="Times New Roman" panose="02020603050405020304" pitchFamily="18" charset="0"/>
                </a:endParaRPr>
              </a:p>
            </p:txBody>
          </p:sp>
        </p:grpSp>
        <p:sp>
          <p:nvSpPr>
            <p:cNvPr id="56" name="직사각형 94"/>
            <p:cNvSpPr/>
            <p:nvPr/>
          </p:nvSpPr>
          <p:spPr>
            <a:xfrm>
              <a:off x="602624" y="1414729"/>
              <a:ext cx="854849" cy="5082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ko-KR" sz="2400" b="1" dirty="0">
                  <a:solidFill>
                    <a:schemeClr val="tx1"/>
                  </a:solidFill>
                  <a:cs typeface="Times New Roman" panose="02020603050405020304" pitchFamily="18" charset="0"/>
                </a:rPr>
                <a:t>AP</a:t>
              </a:r>
              <a:endParaRPr lang="ko-KR" altLang="en-US" sz="2400" b="1" dirty="0">
                <a:solidFill>
                  <a:schemeClr val="tx1"/>
                </a:solidFill>
                <a:cs typeface="Times New Roman" panose="02020603050405020304" pitchFamily="18" charset="0"/>
              </a:endParaRPr>
            </a:p>
          </p:txBody>
        </p:sp>
        <p:sp>
          <p:nvSpPr>
            <p:cNvPr id="57" name="직사각형 95"/>
            <p:cNvSpPr/>
            <p:nvPr/>
          </p:nvSpPr>
          <p:spPr>
            <a:xfrm>
              <a:off x="602624" y="1969078"/>
              <a:ext cx="854849" cy="6952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ko-KR" sz="2400" b="1">
                  <a:solidFill>
                    <a:schemeClr val="tx1"/>
                  </a:solidFill>
                  <a:cs typeface="Times New Roman" panose="02020603050405020304" pitchFamily="18" charset="0"/>
                </a:rPr>
                <a:t>CP </a:t>
              </a:r>
              <a:endParaRPr lang="ko-KR" altLang="en-US" sz="2400" b="1" dirty="0">
                <a:solidFill>
                  <a:schemeClr val="tx1"/>
                </a:solidFill>
                <a:cs typeface="Times New Roman" panose="02020603050405020304" pitchFamily="18" charset="0"/>
              </a:endParaRPr>
            </a:p>
          </p:txBody>
        </p:sp>
      </p:grpSp>
      <p:sp>
        <p:nvSpPr>
          <p:cNvPr id="66" name="타원 65"/>
          <p:cNvSpPr/>
          <p:nvPr/>
        </p:nvSpPr>
        <p:spPr>
          <a:xfrm>
            <a:off x="1179311" y="2180862"/>
            <a:ext cx="1385743" cy="6553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2133" b="1" dirty="0">
                <a:solidFill>
                  <a:schemeClr val="bg1"/>
                </a:solidFill>
              </a:rPr>
              <a:t>SIP </a:t>
            </a:r>
          </a:p>
          <a:p>
            <a:pPr algn="ctr"/>
            <a:r>
              <a:rPr lang="en-US" altLang="ko-KR" sz="2133" b="1" dirty="0">
                <a:solidFill>
                  <a:schemeClr val="bg1"/>
                </a:solidFill>
              </a:rPr>
              <a:t>Sender</a:t>
            </a:r>
            <a:endParaRPr lang="ko-KR" altLang="en-US" sz="2133" b="1" dirty="0">
              <a:solidFill>
                <a:schemeClr val="bg1"/>
              </a:solidFill>
            </a:endParaRPr>
          </a:p>
        </p:txBody>
      </p:sp>
      <p:sp>
        <p:nvSpPr>
          <p:cNvPr id="67" name="타원 66"/>
          <p:cNvSpPr/>
          <p:nvPr/>
        </p:nvSpPr>
        <p:spPr>
          <a:xfrm>
            <a:off x="2723418" y="2180862"/>
            <a:ext cx="1385743" cy="6553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2133" b="1" dirty="0">
                <a:solidFill>
                  <a:schemeClr val="bg1"/>
                </a:solidFill>
              </a:rPr>
              <a:t>Media</a:t>
            </a:r>
          </a:p>
          <a:p>
            <a:pPr algn="ctr"/>
            <a:r>
              <a:rPr lang="en-US" altLang="ko-KR" sz="2133" b="1" dirty="0">
                <a:solidFill>
                  <a:schemeClr val="bg1"/>
                </a:solidFill>
              </a:rPr>
              <a:t>Sender</a:t>
            </a:r>
            <a:endParaRPr lang="ko-KR" altLang="en-US" sz="2133" b="1" dirty="0">
              <a:solidFill>
                <a:schemeClr val="bg1"/>
              </a:solidFill>
            </a:endParaRPr>
          </a:p>
        </p:txBody>
      </p:sp>
      <p:cxnSp>
        <p:nvCxnSpPr>
          <p:cNvPr id="70" name="직선 연결선 69"/>
          <p:cNvCxnSpPr>
            <a:stCxn id="66" idx="5"/>
            <a:endCxn id="72" idx="0"/>
          </p:cNvCxnSpPr>
          <p:nvPr/>
        </p:nvCxnSpPr>
        <p:spPr>
          <a:xfrm>
            <a:off x="2362116" y="2740196"/>
            <a:ext cx="251472" cy="387705"/>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4" name="직선 연결선 73"/>
          <p:cNvCxnSpPr>
            <a:stCxn id="67" idx="3"/>
            <a:endCxn id="72" idx="0"/>
          </p:cNvCxnSpPr>
          <p:nvPr/>
        </p:nvCxnSpPr>
        <p:spPr>
          <a:xfrm flipH="1">
            <a:off x="2613589" y="2740196"/>
            <a:ext cx="312767" cy="387705"/>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72" name="모서리가 둥근 직사각형 71"/>
          <p:cNvSpPr/>
          <p:nvPr/>
        </p:nvSpPr>
        <p:spPr>
          <a:xfrm>
            <a:off x="1596040" y="3127900"/>
            <a:ext cx="2035097" cy="48376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133" b="1" dirty="0" err="1">
                <a:solidFill>
                  <a:schemeClr val="tx1"/>
                </a:solidFill>
              </a:rPr>
              <a:t>VoLTE</a:t>
            </a:r>
            <a:r>
              <a:rPr lang="en-US" altLang="ko-KR" sz="2133" b="1" dirty="0">
                <a:solidFill>
                  <a:schemeClr val="tx1"/>
                </a:solidFill>
              </a:rPr>
              <a:t> Interface</a:t>
            </a:r>
            <a:endParaRPr lang="ko-KR" altLang="en-US" sz="2133" b="1" dirty="0">
              <a:solidFill>
                <a:schemeClr val="tx1"/>
              </a:solidFill>
            </a:endParaRPr>
          </a:p>
        </p:txBody>
      </p:sp>
      <p:cxnSp>
        <p:nvCxnSpPr>
          <p:cNvPr id="95" name="직선 연결선 94"/>
          <p:cNvCxnSpPr>
            <a:stCxn id="49" idx="5"/>
            <a:endCxn id="146" idx="0"/>
          </p:cNvCxnSpPr>
          <p:nvPr/>
        </p:nvCxnSpPr>
        <p:spPr>
          <a:xfrm>
            <a:off x="9178222" y="2740195"/>
            <a:ext cx="309183" cy="386509"/>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6" name="직선 연결선 95"/>
          <p:cNvCxnSpPr>
            <a:stCxn id="52" idx="3"/>
            <a:endCxn id="146" idx="0"/>
          </p:cNvCxnSpPr>
          <p:nvPr/>
        </p:nvCxnSpPr>
        <p:spPr>
          <a:xfrm flipH="1">
            <a:off x="9487404" y="2740195"/>
            <a:ext cx="255056" cy="386509"/>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9" name="타원 48"/>
          <p:cNvSpPr/>
          <p:nvPr/>
        </p:nvSpPr>
        <p:spPr>
          <a:xfrm>
            <a:off x="7995417" y="2180862"/>
            <a:ext cx="1385743" cy="6553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2133" b="1" dirty="0">
                <a:solidFill>
                  <a:schemeClr val="bg1"/>
                </a:solidFill>
              </a:rPr>
              <a:t>SIP </a:t>
            </a:r>
          </a:p>
          <a:p>
            <a:pPr algn="ctr"/>
            <a:r>
              <a:rPr lang="en-US" altLang="ko-KR" sz="2133" b="1" dirty="0">
                <a:solidFill>
                  <a:schemeClr val="bg1"/>
                </a:solidFill>
              </a:rPr>
              <a:t>Receiver</a:t>
            </a:r>
            <a:endParaRPr lang="ko-KR" altLang="en-US" sz="2133" b="1" dirty="0">
              <a:solidFill>
                <a:schemeClr val="bg1"/>
              </a:solidFill>
            </a:endParaRPr>
          </a:p>
        </p:txBody>
      </p:sp>
      <p:sp>
        <p:nvSpPr>
          <p:cNvPr id="52" name="타원 51"/>
          <p:cNvSpPr/>
          <p:nvPr/>
        </p:nvSpPr>
        <p:spPr>
          <a:xfrm>
            <a:off x="9539523" y="2180862"/>
            <a:ext cx="1385743" cy="6553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2133" b="1" dirty="0">
                <a:solidFill>
                  <a:schemeClr val="bg1"/>
                </a:solidFill>
              </a:rPr>
              <a:t>Media</a:t>
            </a:r>
          </a:p>
          <a:p>
            <a:pPr algn="ctr"/>
            <a:r>
              <a:rPr lang="en-US" altLang="ko-KR" sz="2133" b="1" dirty="0">
                <a:solidFill>
                  <a:schemeClr val="bg1"/>
                </a:solidFill>
              </a:rPr>
              <a:t>Receiver</a:t>
            </a:r>
            <a:endParaRPr lang="ko-KR" altLang="en-US" sz="2133" b="1" dirty="0">
              <a:solidFill>
                <a:schemeClr val="bg1"/>
              </a:solidFill>
            </a:endParaRPr>
          </a:p>
        </p:txBody>
      </p:sp>
      <p:sp>
        <p:nvSpPr>
          <p:cNvPr id="85" name="구름 84"/>
          <p:cNvSpPr/>
          <p:nvPr/>
        </p:nvSpPr>
        <p:spPr>
          <a:xfrm>
            <a:off x="5173171" y="3702946"/>
            <a:ext cx="1728192" cy="1166215"/>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chemeClr val="tx1"/>
                </a:solidFill>
              </a:rPr>
              <a:t>IMS</a:t>
            </a:r>
            <a:endParaRPr lang="ko-KR" altLang="en-US" sz="2400" b="1" dirty="0">
              <a:solidFill>
                <a:schemeClr val="tx1"/>
              </a:solidFill>
            </a:endParaRPr>
          </a:p>
        </p:txBody>
      </p:sp>
      <p:cxnSp>
        <p:nvCxnSpPr>
          <p:cNvPr id="119" name="꺾인 연결선 118"/>
          <p:cNvCxnSpPr>
            <a:stCxn id="72" idx="2"/>
            <a:endCxn id="85" idx="2"/>
          </p:cNvCxnSpPr>
          <p:nvPr/>
        </p:nvCxnSpPr>
        <p:spPr>
          <a:xfrm rot="16200000" flipH="1">
            <a:off x="3558865" y="2666386"/>
            <a:ext cx="674391" cy="2564943"/>
          </a:xfrm>
          <a:prstGeom prst="bentConnector2">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꺾인 연결선 122"/>
          <p:cNvCxnSpPr>
            <a:stCxn id="85" idx="0"/>
            <a:endCxn id="146" idx="2"/>
          </p:cNvCxnSpPr>
          <p:nvPr/>
        </p:nvCxnSpPr>
        <p:spPr>
          <a:xfrm flipV="1">
            <a:off x="6899924" y="3610467"/>
            <a:ext cx="2587481" cy="675587"/>
          </a:xfrm>
          <a:prstGeom prst="bentConnector2">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2608437" y="3839225"/>
            <a:ext cx="1113318" cy="461665"/>
          </a:xfrm>
          <a:prstGeom prst="rect">
            <a:avLst/>
          </a:prstGeom>
          <a:noFill/>
        </p:spPr>
        <p:txBody>
          <a:bodyPr wrap="none" rtlCol="0">
            <a:spAutoFit/>
          </a:bodyPr>
          <a:lstStyle/>
          <a:p>
            <a:r>
              <a:rPr lang="en-US" altLang="ko-KR" sz="2133" b="1" dirty="0"/>
              <a:t>SIP</a:t>
            </a:r>
            <a:r>
              <a:rPr lang="en-US" altLang="ko-KR" sz="2400" b="1" dirty="0"/>
              <a:t>, </a:t>
            </a:r>
            <a:r>
              <a:rPr lang="en-US" altLang="ko-KR" sz="2133" b="1" dirty="0"/>
              <a:t>RTP</a:t>
            </a:r>
            <a:endParaRPr lang="ko-KR" altLang="en-US" sz="2400" b="1" dirty="0"/>
          </a:p>
        </p:txBody>
      </p:sp>
      <p:sp>
        <p:nvSpPr>
          <p:cNvPr id="135" name="TextBox 134"/>
          <p:cNvSpPr txBox="1"/>
          <p:nvPr/>
        </p:nvSpPr>
        <p:spPr>
          <a:xfrm>
            <a:off x="8880917" y="3877885"/>
            <a:ext cx="532518" cy="420564"/>
          </a:xfrm>
          <a:prstGeom prst="rect">
            <a:avLst/>
          </a:prstGeom>
          <a:noFill/>
        </p:spPr>
        <p:txBody>
          <a:bodyPr wrap="none" rtlCol="0">
            <a:spAutoFit/>
          </a:bodyPr>
          <a:lstStyle/>
          <a:p>
            <a:r>
              <a:rPr lang="en-US" altLang="ko-KR" sz="2133" b="1" dirty="0"/>
              <a:t>SIP</a:t>
            </a:r>
            <a:endParaRPr lang="ko-KR" altLang="en-US" sz="2133" b="1" dirty="0"/>
          </a:p>
        </p:txBody>
      </p:sp>
      <p:sp>
        <p:nvSpPr>
          <p:cNvPr id="140" name="직사각형 139"/>
          <p:cNvSpPr/>
          <p:nvPr/>
        </p:nvSpPr>
        <p:spPr>
          <a:xfrm>
            <a:off x="1706469" y="1198112"/>
            <a:ext cx="1855616" cy="378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chemeClr val="accent6">
                    <a:lumMod val="75000"/>
                  </a:schemeClr>
                </a:solidFill>
              </a:rPr>
              <a:t>Caller</a:t>
            </a:r>
            <a:endParaRPr lang="ko-KR" altLang="en-US" sz="2400" b="1" dirty="0">
              <a:solidFill>
                <a:schemeClr val="accent6">
                  <a:lumMod val="75000"/>
                </a:schemeClr>
              </a:solidFill>
            </a:endParaRPr>
          </a:p>
        </p:txBody>
      </p:sp>
      <p:sp>
        <p:nvSpPr>
          <p:cNvPr id="141" name="직사각형 140"/>
          <p:cNvSpPr/>
          <p:nvPr/>
        </p:nvSpPr>
        <p:spPr>
          <a:xfrm>
            <a:off x="8522571" y="1202244"/>
            <a:ext cx="1855616" cy="378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err="1">
                <a:solidFill>
                  <a:schemeClr val="accent6">
                    <a:lumMod val="75000"/>
                  </a:schemeClr>
                </a:solidFill>
              </a:rPr>
              <a:t>Callee</a:t>
            </a:r>
            <a:endParaRPr lang="ko-KR" altLang="en-US" sz="2400" b="1" dirty="0">
              <a:solidFill>
                <a:schemeClr val="accent6">
                  <a:lumMod val="75000"/>
                </a:schemeClr>
              </a:solidFill>
            </a:endParaRPr>
          </a:p>
        </p:txBody>
      </p:sp>
      <p:sp>
        <p:nvSpPr>
          <p:cNvPr id="142" name="직사각형 141"/>
          <p:cNvSpPr/>
          <p:nvPr/>
        </p:nvSpPr>
        <p:spPr>
          <a:xfrm>
            <a:off x="5025986" y="1195244"/>
            <a:ext cx="2140028" cy="378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solidFill>
                  <a:srgbClr val="E77547"/>
                </a:solidFill>
              </a:rPr>
              <a:t>Core Network</a:t>
            </a:r>
            <a:endParaRPr lang="ko-KR" altLang="en-US" sz="2400" b="1" dirty="0">
              <a:solidFill>
                <a:srgbClr val="E77547"/>
              </a:solidFill>
            </a:endParaRPr>
          </a:p>
        </p:txBody>
      </p:sp>
      <p:sp>
        <p:nvSpPr>
          <p:cNvPr id="146" name="모서리가 둥근 직사각형 145"/>
          <p:cNvSpPr/>
          <p:nvPr/>
        </p:nvSpPr>
        <p:spPr>
          <a:xfrm>
            <a:off x="8469856" y="3126704"/>
            <a:ext cx="2035097" cy="48376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133" b="1" dirty="0" err="1">
                <a:solidFill>
                  <a:schemeClr val="tx1"/>
                </a:solidFill>
              </a:rPr>
              <a:t>VoLTE</a:t>
            </a:r>
            <a:r>
              <a:rPr lang="en-US" altLang="ko-KR" sz="2133" b="1" dirty="0">
                <a:solidFill>
                  <a:schemeClr val="tx1"/>
                </a:solidFill>
              </a:rPr>
              <a:t> Interface</a:t>
            </a:r>
            <a:endParaRPr lang="ko-KR" altLang="en-US" sz="2133" b="1" dirty="0">
              <a:solidFill>
                <a:schemeClr val="tx1"/>
              </a:solidFill>
            </a:endParaRPr>
          </a:p>
        </p:txBody>
      </p:sp>
      <p:sp>
        <p:nvSpPr>
          <p:cNvPr id="153" name="TextBox 152"/>
          <p:cNvSpPr txBox="1"/>
          <p:nvPr/>
        </p:nvSpPr>
        <p:spPr>
          <a:xfrm>
            <a:off x="9524113" y="3882691"/>
            <a:ext cx="1453796" cy="420564"/>
          </a:xfrm>
          <a:prstGeom prst="rect">
            <a:avLst/>
          </a:prstGeom>
          <a:noFill/>
        </p:spPr>
        <p:txBody>
          <a:bodyPr wrap="none" rtlCol="0">
            <a:spAutoFit/>
          </a:bodyPr>
          <a:lstStyle/>
          <a:p>
            <a:r>
              <a:rPr lang="en-US" altLang="ko-KR" sz="2133" b="1" dirty="0"/>
              <a:t>Audio Data</a:t>
            </a:r>
          </a:p>
        </p:txBody>
      </p:sp>
      <p:sp>
        <p:nvSpPr>
          <p:cNvPr id="157" name="TextBox 156"/>
          <p:cNvSpPr txBox="1"/>
          <p:nvPr/>
        </p:nvSpPr>
        <p:spPr>
          <a:xfrm>
            <a:off x="9480129" y="4134771"/>
            <a:ext cx="1589538" cy="379656"/>
          </a:xfrm>
          <a:prstGeom prst="rect">
            <a:avLst/>
          </a:prstGeom>
          <a:noFill/>
        </p:spPr>
        <p:txBody>
          <a:bodyPr wrap="none" rtlCol="0">
            <a:spAutoFit/>
          </a:bodyPr>
          <a:lstStyle/>
          <a:p>
            <a:r>
              <a:rPr lang="en-US" altLang="ko-KR" sz="1867" dirty="0"/>
              <a:t>(60-100 bytes)</a:t>
            </a:r>
            <a:endParaRPr lang="ko-KR" altLang="en-US" sz="1867" dirty="0"/>
          </a:p>
        </p:txBody>
      </p:sp>
      <p:sp>
        <p:nvSpPr>
          <p:cNvPr id="158" name="오른쪽 화살표 157"/>
          <p:cNvSpPr/>
          <p:nvPr/>
        </p:nvSpPr>
        <p:spPr>
          <a:xfrm rot="19832239">
            <a:off x="7336117" y="4816473"/>
            <a:ext cx="1620560" cy="57394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sz="2400" b="1"/>
          </a:p>
        </p:txBody>
      </p:sp>
      <p:sp>
        <p:nvSpPr>
          <p:cNvPr id="159" name="모서리가 둥근 직사각형 158"/>
          <p:cNvSpPr/>
          <p:nvPr/>
        </p:nvSpPr>
        <p:spPr>
          <a:xfrm>
            <a:off x="6158511" y="5183536"/>
            <a:ext cx="1719839" cy="85261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ko-KR" sz="2400" b="1" dirty="0"/>
              <a:t>DIAG</a:t>
            </a:r>
          </a:p>
          <a:p>
            <a:pPr algn="ctr"/>
            <a:r>
              <a:rPr lang="en-US" altLang="ko-KR" sz="2400" b="1" dirty="0"/>
              <a:t>Command</a:t>
            </a:r>
            <a:endParaRPr lang="ko-KR" altLang="en-US" sz="2400" b="1" dirty="0"/>
          </a:p>
        </p:txBody>
      </p:sp>
    </p:spTree>
    <p:extLst>
      <p:ext uri="{BB962C8B-B14F-4D97-AF65-F5344CB8AC3E}">
        <p14:creationId xmlns:p14="http://schemas.microsoft.com/office/powerpoint/2010/main" val="312426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wipe(left)">
                                      <p:cBhvr>
                                        <p:cTn id="27" dur="500"/>
                                        <p:tgtEl>
                                          <p:spTgt spid="119"/>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13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23"/>
                                        </p:tgtEl>
                                        <p:attrNameLst>
                                          <p:attrName>style.visibility</p:attrName>
                                        </p:attrNameLst>
                                      </p:cBhvr>
                                      <p:to>
                                        <p:strVal val="visible"/>
                                      </p:to>
                                    </p:set>
                                    <p:animEffect transition="in" filter="wipe(left)">
                                      <p:cBhvr>
                                        <p:cTn id="34" dur="500"/>
                                        <p:tgtEl>
                                          <p:spTgt spid="123"/>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1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49" grpId="0" animBg="1"/>
      <p:bldP spid="52" grpId="0" animBg="1"/>
      <p:bldP spid="134" grpId="0"/>
      <p:bldP spid="135" grpId="0"/>
      <p:bldP spid="153" grpId="0"/>
      <p:bldP spid="157" grpId="0"/>
      <p:bldP spid="158" grpId="0" animBg="1"/>
      <p:bldP spid="15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4BEDD84E-25D4-4983-8AA1-2863C96F08D9}" type="slidenum">
              <a:rPr lang="ko-KR" altLang="en-US" smtClean="0"/>
              <a:t>21</a:t>
            </a:fld>
            <a:endParaRPr lang="ko-KR" altLang="en-US"/>
          </a:p>
        </p:txBody>
      </p:sp>
      <p:sp>
        <p:nvSpPr>
          <p:cNvPr id="24" name="제목 23"/>
          <p:cNvSpPr>
            <a:spLocks noGrp="1"/>
          </p:cNvSpPr>
          <p:nvPr>
            <p:ph type="title"/>
          </p:nvPr>
        </p:nvSpPr>
        <p:spPr/>
        <p:txBody>
          <a:bodyPr/>
          <a:lstStyle/>
          <a:p>
            <a:r>
              <a:rPr lang="en-US" altLang="ko-KR" dirty="0"/>
              <a:t>Free Channel: Direct communication</a:t>
            </a:r>
            <a:endParaRPr lang="ko-KR" altLang="en-US" dirty="0"/>
          </a:p>
        </p:txBody>
      </p:sp>
      <p:sp>
        <p:nvSpPr>
          <p:cNvPr id="25" name="내용 개체 틀 2"/>
          <p:cNvSpPr>
            <a:spLocks noGrp="1"/>
          </p:cNvSpPr>
          <p:nvPr>
            <p:ph idx="1"/>
          </p:nvPr>
        </p:nvSpPr>
        <p:spPr>
          <a:xfrm>
            <a:off x="609600" y="1124744"/>
            <a:ext cx="10972800" cy="5184576"/>
          </a:xfrm>
          <a:noFill/>
        </p:spPr>
        <p:txBody>
          <a:bodyPr/>
          <a:lstStyle/>
          <a:p>
            <a:r>
              <a:rPr lang="en-US" altLang="ko-KR" b="1" dirty="0"/>
              <a:t>Phone-to-Internet</a:t>
            </a:r>
          </a:p>
          <a:p>
            <a:pPr lvl="1"/>
            <a:r>
              <a:rPr lang="en-US" altLang="ko-KR" dirty="0"/>
              <a:t>Open a TCP/UDP socket with </a:t>
            </a:r>
            <a:r>
              <a:rPr lang="en-US" altLang="ko-KR" b="1" dirty="0">
                <a:solidFill>
                  <a:srgbClr val="E77547"/>
                </a:solidFill>
              </a:rPr>
              <a:t>voice IP</a:t>
            </a:r>
            <a:endParaRPr lang="en-US" altLang="ko-KR" dirty="0"/>
          </a:p>
          <a:p>
            <a:pPr lvl="1"/>
            <a:r>
              <a:rPr lang="en-US" altLang="ko-KR" dirty="0"/>
              <a:t>Send data to the </a:t>
            </a:r>
            <a:r>
              <a:rPr lang="en-US" altLang="ko-KR" b="1" dirty="0">
                <a:solidFill>
                  <a:srgbClr val="E77547"/>
                </a:solidFill>
              </a:rPr>
              <a:t>Internet</a:t>
            </a:r>
            <a:endParaRPr lang="en-US" altLang="ko-KR" dirty="0"/>
          </a:p>
          <a:p>
            <a:pPr marL="609585" lvl="1" indent="0">
              <a:buNone/>
            </a:pPr>
            <a:r>
              <a:rPr lang="en-US" altLang="ko-KR" b="1" dirty="0"/>
              <a:t>E.g. TCP/UDP Socket (</a:t>
            </a:r>
            <a:r>
              <a:rPr lang="en-US" altLang="ko-KR" b="1" dirty="0" err="1"/>
              <a:t>Src</a:t>
            </a:r>
            <a:r>
              <a:rPr lang="en-US" altLang="ko-KR" b="1" dirty="0"/>
              <a:t>: voice IP/port, </a:t>
            </a:r>
            <a:r>
              <a:rPr lang="en-US" altLang="ko-KR" b="1" dirty="0" err="1"/>
              <a:t>Dst</a:t>
            </a:r>
            <a:r>
              <a:rPr lang="en-US" altLang="ko-KR" b="1" dirty="0"/>
              <a:t>: </a:t>
            </a:r>
            <a:r>
              <a:rPr lang="en-US" altLang="ko-KR" b="1" dirty="0">
                <a:solidFill>
                  <a:srgbClr val="E77547"/>
                </a:solidFill>
              </a:rPr>
              <a:t>youtube.com/port</a:t>
            </a:r>
            <a:r>
              <a:rPr lang="en-US" altLang="ko-KR" b="1" dirty="0"/>
              <a:t>)</a:t>
            </a:r>
            <a:r>
              <a:rPr lang="en-US" altLang="ko-KR" dirty="0"/>
              <a:t> </a:t>
            </a:r>
          </a:p>
          <a:p>
            <a:pPr lvl="1"/>
            <a:endParaRPr lang="en-US" altLang="ko-KR" dirty="0"/>
          </a:p>
          <a:p>
            <a:pPr marL="0" indent="0">
              <a:buNone/>
            </a:pPr>
            <a:endParaRPr lang="en-US" altLang="ko-KR" dirty="0"/>
          </a:p>
          <a:p>
            <a:endParaRPr lang="en-US" altLang="ko-KR" dirty="0"/>
          </a:p>
        </p:txBody>
      </p:sp>
      <p:cxnSp>
        <p:nvCxnSpPr>
          <p:cNvPr id="5" name="직선 연결선 4"/>
          <p:cNvCxnSpPr>
            <a:stCxn id="8" idx="3"/>
          </p:cNvCxnSpPr>
          <p:nvPr/>
        </p:nvCxnSpPr>
        <p:spPr>
          <a:xfrm flipV="1">
            <a:off x="8366331" y="4655971"/>
            <a:ext cx="486349" cy="321947"/>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6" name="직선 연결선 5"/>
          <p:cNvCxnSpPr/>
          <p:nvPr/>
        </p:nvCxnSpPr>
        <p:spPr>
          <a:xfrm>
            <a:off x="8314448" y="4926035"/>
            <a:ext cx="559413" cy="47446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90380" y="4554608"/>
            <a:ext cx="631211" cy="953165"/>
          </a:xfrm>
          <a:prstGeom prst="rect">
            <a:avLst/>
          </a:prstGeom>
          <a:solidFill>
            <a:schemeClr val="tx1">
              <a:lumMod val="50000"/>
              <a:lumOff val="50000"/>
            </a:schemeClr>
          </a:solidFill>
        </p:spPr>
      </p:pic>
      <p:sp>
        <p:nvSpPr>
          <p:cNvPr id="8" name="Rectangle 14"/>
          <p:cNvSpPr/>
          <p:nvPr/>
        </p:nvSpPr>
        <p:spPr>
          <a:xfrm>
            <a:off x="7081309" y="4410668"/>
            <a:ext cx="1285023" cy="1134499"/>
          </a:xfrm>
          <a:prstGeom prst="rect">
            <a:avLst/>
          </a:prstGeom>
          <a:solidFill>
            <a:schemeClr val="tx1">
              <a:lumMod val="50000"/>
              <a:lumOff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867" b="1" dirty="0">
                <a:solidFill>
                  <a:schemeClr val="bg1"/>
                </a:solidFill>
                <a:latin typeface="나눔고딕 ExtraBold" panose="020D0904000000000000" pitchFamily="50" charset="-127"/>
                <a:ea typeface="나눔고딕 ExtraBold" panose="020D0904000000000000" pitchFamily="50" charset="-127"/>
              </a:rPr>
              <a:t>4G Gateway</a:t>
            </a:r>
            <a:endParaRPr lang="ko-KR" altLang="en-US" sz="1867" dirty="0">
              <a:solidFill>
                <a:schemeClr val="bg1"/>
              </a:solidFill>
              <a:latin typeface="나눔고딕 ExtraBold" panose="020D0904000000000000" pitchFamily="50" charset="-127"/>
              <a:ea typeface="나눔고딕 ExtraBold" panose="020D0904000000000000" pitchFamily="50" charset="-127"/>
            </a:endParaRPr>
          </a:p>
        </p:txBody>
      </p:sp>
      <p:sp>
        <p:nvSpPr>
          <p:cNvPr id="11" name="구름 10"/>
          <p:cNvSpPr/>
          <p:nvPr/>
        </p:nvSpPr>
        <p:spPr>
          <a:xfrm>
            <a:off x="8721989" y="5197112"/>
            <a:ext cx="1705064" cy="649973"/>
          </a:xfrm>
          <a:prstGeom prst="cloud">
            <a:avLst/>
          </a:prstGeom>
          <a:solidFill>
            <a:srgbClr val="95D47A"/>
          </a:solidFill>
          <a:ln w="12700">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sz="1867" b="1" dirty="0">
                <a:solidFill>
                  <a:schemeClr val="tx1"/>
                </a:solidFill>
                <a:cs typeface="Arial" panose="020B0604020202020204" pitchFamily="34" charset="0"/>
              </a:rPr>
              <a:t>IMS</a:t>
            </a:r>
            <a:endParaRPr lang="ko-KR" altLang="en-US" sz="1867" b="1" dirty="0">
              <a:solidFill>
                <a:schemeClr val="tx1"/>
              </a:solidFill>
              <a:cs typeface="Arial" panose="020B0604020202020204" pitchFamily="34" charset="0"/>
            </a:endParaRPr>
          </a:p>
        </p:txBody>
      </p:sp>
      <p:sp>
        <p:nvSpPr>
          <p:cNvPr id="12" name="구름 100"/>
          <p:cNvSpPr/>
          <p:nvPr/>
        </p:nvSpPr>
        <p:spPr>
          <a:xfrm>
            <a:off x="8727009" y="4057409"/>
            <a:ext cx="1729123" cy="752752"/>
          </a:xfrm>
          <a:prstGeom prst="cloud">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867" b="1" dirty="0">
                <a:solidFill>
                  <a:schemeClr val="tx1"/>
                </a:solidFill>
                <a:cs typeface="Arial" panose="020B0604020202020204" pitchFamily="34" charset="0"/>
              </a:rPr>
              <a:t>Internet</a:t>
            </a:r>
            <a:endParaRPr lang="ko-KR" altLang="en-US" sz="1867" b="1" dirty="0">
              <a:solidFill>
                <a:schemeClr val="tx1"/>
              </a:solidFill>
              <a:cs typeface="Arial" panose="020B0604020202020204" pitchFamily="34" charset="0"/>
            </a:endParaRPr>
          </a:p>
        </p:txBody>
      </p:sp>
      <p:sp>
        <p:nvSpPr>
          <p:cNvPr id="16" name="원통 15"/>
          <p:cNvSpPr/>
          <p:nvPr/>
        </p:nvSpPr>
        <p:spPr>
          <a:xfrm rot="5400000">
            <a:off x="4335661" y="2858340"/>
            <a:ext cx="1000753" cy="4239155"/>
          </a:xfrm>
          <a:prstGeom prst="can">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p:cNvSpPr txBox="1"/>
          <p:nvPr/>
        </p:nvSpPr>
        <p:spPr>
          <a:xfrm>
            <a:off x="2927649" y="4440145"/>
            <a:ext cx="3787839" cy="369332"/>
          </a:xfrm>
          <a:prstGeom prst="rect">
            <a:avLst/>
          </a:prstGeom>
          <a:noFill/>
        </p:spPr>
        <p:txBody>
          <a:bodyPr wrap="square" rtlCol="0">
            <a:spAutoFit/>
          </a:bodyPr>
          <a:lstStyle/>
          <a:p>
            <a:r>
              <a:rPr lang="en-US" altLang="ko-KR" b="1" dirty="0"/>
              <a:t>Default bearer for </a:t>
            </a:r>
            <a:r>
              <a:rPr lang="en-US" altLang="ko-KR" b="1" dirty="0" err="1"/>
              <a:t>VoLTE</a:t>
            </a:r>
            <a:r>
              <a:rPr lang="en-US" altLang="ko-KR" b="1" dirty="0"/>
              <a:t>,</a:t>
            </a:r>
            <a:r>
              <a:rPr lang="ko-KR" altLang="en-US" b="1" dirty="0"/>
              <a:t> </a:t>
            </a:r>
            <a:r>
              <a:rPr lang="en-US" altLang="ko-KR" b="1" dirty="0"/>
              <a:t>1.1.1.1</a:t>
            </a:r>
          </a:p>
        </p:txBody>
      </p:sp>
      <p:pic>
        <p:nvPicPr>
          <p:cNvPr id="20" name="그림 19"/>
          <p:cNvPicPr>
            <a:picLocks noChangeAspect="1"/>
          </p:cNvPicPr>
          <p:nvPr/>
        </p:nvPicPr>
        <p:blipFill>
          <a:blip r:embed="rId4" cstate="print">
            <a:biLevel thresh="25000"/>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1258250" y="4554608"/>
            <a:ext cx="1250717" cy="1022696"/>
          </a:xfrm>
          <a:prstGeom prst="rect">
            <a:avLst/>
          </a:prstGeom>
          <a:solidFill>
            <a:schemeClr val="bg1"/>
          </a:solidFill>
        </p:spPr>
      </p:pic>
      <p:pic>
        <p:nvPicPr>
          <p:cNvPr id="26" name="Picture 2" descr="http://www.maswes.com/wp-content/uploads/2014/10/computer_hack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3773" y="4577362"/>
            <a:ext cx="816959" cy="816959"/>
          </a:xfrm>
          <a:prstGeom prst="rect">
            <a:avLst/>
          </a:prstGeom>
          <a:noFill/>
          <a:extLst>
            <a:ext uri="{909E8E84-426E-40DD-AFC4-6F175D3DCCD1}">
              <a14:hiddenFill xmlns:a14="http://schemas.microsoft.com/office/drawing/2010/main">
                <a:solidFill>
                  <a:srgbClr val="FFFFFF"/>
                </a:solidFill>
              </a14:hiddenFill>
            </a:ext>
          </a:extLst>
        </p:spPr>
      </p:pic>
      <p:sp>
        <p:nvSpPr>
          <p:cNvPr id="10" name="자유형 9"/>
          <p:cNvSpPr/>
          <p:nvPr/>
        </p:nvSpPr>
        <p:spPr>
          <a:xfrm>
            <a:off x="2272146" y="4544291"/>
            <a:ext cx="6993775" cy="486005"/>
          </a:xfrm>
          <a:custGeom>
            <a:avLst/>
            <a:gdLst>
              <a:gd name="connsiteX0" fmla="*/ 0 w 5245331"/>
              <a:gd name="connsiteY0" fmla="*/ 332509 h 364504"/>
              <a:gd name="connsiteX1" fmla="*/ 3848793 w 5245331"/>
              <a:gd name="connsiteY1" fmla="*/ 332509 h 364504"/>
              <a:gd name="connsiteX2" fmla="*/ 5245331 w 5245331"/>
              <a:gd name="connsiteY2" fmla="*/ 0 h 364504"/>
            </a:gdLst>
            <a:ahLst/>
            <a:cxnLst>
              <a:cxn ang="0">
                <a:pos x="connsiteX0" y="connsiteY0"/>
              </a:cxn>
              <a:cxn ang="0">
                <a:pos x="connsiteX1" y="connsiteY1"/>
              </a:cxn>
              <a:cxn ang="0">
                <a:pos x="connsiteX2" y="connsiteY2"/>
              </a:cxn>
            </a:cxnLst>
            <a:rect l="l" t="t" r="r" b="b"/>
            <a:pathLst>
              <a:path w="5245331" h="364504">
                <a:moveTo>
                  <a:pt x="0" y="332509"/>
                </a:moveTo>
                <a:cubicBezTo>
                  <a:pt x="1487285" y="360218"/>
                  <a:pt x="2974571" y="387927"/>
                  <a:pt x="3848793" y="332509"/>
                </a:cubicBezTo>
                <a:cubicBezTo>
                  <a:pt x="4723015" y="277091"/>
                  <a:pt x="5007033" y="110836"/>
                  <a:pt x="5245331" y="0"/>
                </a:cubicBezTo>
              </a:path>
            </a:pathLst>
          </a:custGeom>
          <a:noFill/>
          <a:ln w="38100">
            <a:solidFill>
              <a:srgbClr val="E77547"/>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Tree>
    <p:extLst>
      <p:ext uri="{BB962C8B-B14F-4D97-AF65-F5344CB8AC3E}">
        <p14:creationId xmlns:p14="http://schemas.microsoft.com/office/powerpoint/2010/main" val="156276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81984" y="3474729"/>
            <a:ext cx="413229" cy="624000"/>
          </a:xfrm>
          <a:prstGeom prst="rect">
            <a:avLst/>
          </a:prstGeom>
          <a:solidFill>
            <a:schemeClr val="tx1">
              <a:lumMod val="50000"/>
              <a:lumOff val="50000"/>
            </a:schemeClr>
          </a:solidFill>
        </p:spPr>
      </p:pic>
      <p:sp>
        <p:nvSpPr>
          <p:cNvPr id="2" name="제목 1"/>
          <p:cNvSpPr>
            <a:spLocks noGrp="1"/>
          </p:cNvSpPr>
          <p:nvPr>
            <p:ph type="title"/>
          </p:nvPr>
        </p:nvSpPr>
        <p:spPr/>
        <p:txBody>
          <a:bodyPr>
            <a:noAutofit/>
          </a:bodyPr>
          <a:lstStyle/>
          <a:p>
            <a:r>
              <a:rPr lang="en-US" altLang="ko-KR" dirty="0"/>
              <a:t>Free Channel: Direct communication</a:t>
            </a:r>
            <a:endParaRPr lang="ko-KR" altLang="en-US" dirty="0"/>
          </a:p>
        </p:txBody>
      </p:sp>
      <p:sp>
        <p:nvSpPr>
          <p:cNvPr id="3" name="내용 개체 틀 2"/>
          <p:cNvSpPr>
            <a:spLocks noGrp="1"/>
          </p:cNvSpPr>
          <p:nvPr>
            <p:ph idx="1"/>
          </p:nvPr>
        </p:nvSpPr>
        <p:spPr>
          <a:noFill/>
        </p:spPr>
        <p:txBody>
          <a:bodyPr/>
          <a:lstStyle/>
          <a:p>
            <a:r>
              <a:rPr lang="en-US" altLang="ko-KR" b="1" dirty="0"/>
              <a:t>Phone-to-Phone</a:t>
            </a:r>
          </a:p>
          <a:p>
            <a:pPr lvl="1"/>
            <a:r>
              <a:rPr lang="en-US" altLang="ko-KR" dirty="0"/>
              <a:t>Open a TCP/UDP socket with </a:t>
            </a:r>
            <a:r>
              <a:rPr lang="en-US" altLang="ko-KR" b="1" dirty="0">
                <a:solidFill>
                  <a:srgbClr val="E77547"/>
                </a:solidFill>
              </a:rPr>
              <a:t>voice IP</a:t>
            </a:r>
            <a:endParaRPr lang="en-US" altLang="ko-KR" dirty="0"/>
          </a:p>
          <a:p>
            <a:pPr lvl="1"/>
            <a:r>
              <a:rPr lang="en-US" altLang="ko-KR" dirty="0"/>
              <a:t>Send data to </a:t>
            </a:r>
            <a:r>
              <a:rPr lang="en-US" altLang="ko-KR" b="1" dirty="0" err="1">
                <a:solidFill>
                  <a:srgbClr val="E77547"/>
                </a:solidFill>
              </a:rPr>
              <a:t>callee</a:t>
            </a:r>
            <a:endParaRPr lang="en-US" altLang="ko-KR" dirty="0"/>
          </a:p>
          <a:p>
            <a:pPr marL="609585" lvl="1" indent="0">
              <a:buNone/>
            </a:pPr>
            <a:r>
              <a:rPr lang="en-US" altLang="ko-KR" b="1" dirty="0"/>
              <a:t>E.g. TCP/UDP Socket (</a:t>
            </a:r>
            <a:r>
              <a:rPr lang="en-US" altLang="ko-KR" b="1" dirty="0" err="1"/>
              <a:t>Src</a:t>
            </a:r>
            <a:r>
              <a:rPr lang="en-US" altLang="ko-KR" b="1" dirty="0"/>
              <a:t>: voice IP/port, </a:t>
            </a:r>
            <a:r>
              <a:rPr lang="en-US" altLang="ko-KR" b="1" dirty="0" err="1"/>
              <a:t>Dst</a:t>
            </a:r>
            <a:r>
              <a:rPr lang="en-US" altLang="ko-KR" b="1" dirty="0"/>
              <a:t>: </a:t>
            </a:r>
            <a:r>
              <a:rPr lang="en-US" altLang="ko-KR" b="1" dirty="0" err="1">
                <a:solidFill>
                  <a:srgbClr val="E77547"/>
                </a:solidFill>
              </a:rPr>
              <a:t>callee’s</a:t>
            </a:r>
            <a:r>
              <a:rPr lang="en-US" altLang="ko-KR" b="1" dirty="0">
                <a:solidFill>
                  <a:srgbClr val="E77547"/>
                </a:solidFill>
              </a:rPr>
              <a:t> voice IP/port</a:t>
            </a:r>
            <a:r>
              <a:rPr lang="en-US" altLang="ko-KR" b="1" dirty="0"/>
              <a:t>)</a:t>
            </a:r>
          </a:p>
          <a:p>
            <a:pPr lvl="1"/>
            <a:endParaRPr lang="ko-KR" altLang="en-US" b="1" dirty="0">
              <a:solidFill>
                <a:srgbClr val="E77547"/>
              </a:solidFill>
            </a:endParaRPr>
          </a:p>
        </p:txBody>
      </p:sp>
      <p:cxnSp>
        <p:nvCxnSpPr>
          <p:cNvPr id="50" name="직선 연결선 49"/>
          <p:cNvCxnSpPr>
            <a:stCxn id="56" idx="3"/>
          </p:cNvCxnSpPr>
          <p:nvPr/>
        </p:nvCxnSpPr>
        <p:spPr>
          <a:xfrm flipV="1">
            <a:off x="8366331" y="4655971"/>
            <a:ext cx="486349" cy="321947"/>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54" name="직선 연결선 53"/>
          <p:cNvCxnSpPr/>
          <p:nvPr/>
        </p:nvCxnSpPr>
        <p:spPr>
          <a:xfrm>
            <a:off x="8314448" y="4926035"/>
            <a:ext cx="559413" cy="47446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55" name="Picture 5"/>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90380" y="4554608"/>
            <a:ext cx="631211" cy="953165"/>
          </a:xfrm>
          <a:prstGeom prst="rect">
            <a:avLst/>
          </a:prstGeom>
          <a:solidFill>
            <a:schemeClr val="tx1">
              <a:lumMod val="50000"/>
              <a:lumOff val="50000"/>
            </a:schemeClr>
          </a:solidFill>
        </p:spPr>
      </p:pic>
      <p:sp>
        <p:nvSpPr>
          <p:cNvPr id="56" name="Rectangle 14"/>
          <p:cNvSpPr/>
          <p:nvPr/>
        </p:nvSpPr>
        <p:spPr>
          <a:xfrm>
            <a:off x="7081309" y="4410668"/>
            <a:ext cx="1285023" cy="1134499"/>
          </a:xfrm>
          <a:prstGeom prst="rect">
            <a:avLst/>
          </a:prstGeom>
          <a:solidFill>
            <a:schemeClr val="tx1">
              <a:lumMod val="50000"/>
              <a:lumOff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867" b="1" dirty="0">
                <a:solidFill>
                  <a:schemeClr val="bg1"/>
                </a:solidFill>
                <a:latin typeface="나눔고딕 ExtraBold" panose="020D0904000000000000" pitchFamily="50" charset="-127"/>
                <a:ea typeface="나눔고딕 ExtraBold" panose="020D0904000000000000" pitchFamily="50" charset="-127"/>
              </a:rPr>
              <a:t>4G Gateway</a:t>
            </a:r>
            <a:endParaRPr lang="ko-KR" altLang="en-US" sz="1867" dirty="0">
              <a:solidFill>
                <a:schemeClr val="bg1"/>
              </a:solidFill>
              <a:latin typeface="나눔고딕 ExtraBold" panose="020D0904000000000000" pitchFamily="50" charset="-127"/>
              <a:ea typeface="나눔고딕 ExtraBold" panose="020D0904000000000000" pitchFamily="50" charset="-127"/>
            </a:endParaRPr>
          </a:p>
        </p:txBody>
      </p:sp>
      <p:sp>
        <p:nvSpPr>
          <p:cNvPr id="71" name="구름 70"/>
          <p:cNvSpPr/>
          <p:nvPr/>
        </p:nvSpPr>
        <p:spPr>
          <a:xfrm>
            <a:off x="8721989" y="5197112"/>
            <a:ext cx="1705064" cy="649973"/>
          </a:xfrm>
          <a:prstGeom prst="cloud">
            <a:avLst/>
          </a:prstGeom>
          <a:solidFill>
            <a:srgbClr val="95D47A"/>
          </a:solidFill>
          <a:ln w="12700">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sz="1867" b="1" dirty="0">
                <a:solidFill>
                  <a:schemeClr val="tx1"/>
                </a:solidFill>
                <a:cs typeface="Arial" panose="020B0604020202020204" pitchFamily="34" charset="0"/>
              </a:rPr>
              <a:t>IMS</a:t>
            </a:r>
            <a:endParaRPr lang="ko-KR" altLang="en-US" sz="1867" b="1" dirty="0">
              <a:solidFill>
                <a:schemeClr val="tx1"/>
              </a:solidFill>
              <a:cs typeface="Arial" panose="020B0604020202020204" pitchFamily="34" charset="0"/>
            </a:endParaRPr>
          </a:p>
        </p:txBody>
      </p:sp>
      <p:sp>
        <p:nvSpPr>
          <p:cNvPr id="72" name="구름 100"/>
          <p:cNvSpPr/>
          <p:nvPr/>
        </p:nvSpPr>
        <p:spPr>
          <a:xfrm>
            <a:off x="8727009" y="4057409"/>
            <a:ext cx="1729123" cy="752752"/>
          </a:xfrm>
          <a:prstGeom prst="cloud">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867" b="1" dirty="0">
                <a:solidFill>
                  <a:schemeClr val="tx1"/>
                </a:solidFill>
                <a:cs typeface="Arial" panose="020B0604020202020204" pitchFamily="34" charset="0"/>
              </a:rPr>
              <a:t>Internet</a:t>
            </a:r>
            <a:endParaRPr lang="ko-KR" altLang="en-US" sz="1867" b="1" dirty="0">
              <a:solidFill>
                <a:schemeClr val="tx1"/>
              </a:solidFill>
              <a:cs typeface="Arial" panose="020B0604020202020204" pitchFamily="34" charset="0"/>
            </a:endParaRPr>
          </a:p>
        </p:txBody>
      </p:sp>
      <p:sp>
        <p:nvSpPr>
          <p:cNvPr id="73" name="원통 72"/>
          <p:cNvSpPr/>
          <p:nvPr/>
        </p:nvSpPr>
        <p:spPr>
          <a:xfrm rot="5400000">
            <a:off x="4335661" y="2858340"/>
            <a:ext cx="1000753" cy="4239155"/>
          </a:xfrm>
          <a:prstGeom prst="can">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5" name="그림 74"/>
          <p:cNvPicPr>
            <a:picLocks noChangeAspect="1"/>
          </p:cNvPicPr>
          <p:nvPr/>
        </p:nvPicPr>
        <p:blipFill>
          <a:blip r:embed="rId5" cstate="print">
            <a:biLevel thresh="25000"/>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tretch>
            <a:fillRect/>
          </a:stretch>
        </p:blipFill>
        <p:spPr>
          <a:xfrm>
            <a:off x="1258250" y="4554608"/>
            <a:ext cx="1250717" cy="1022696"/>
          </a:xfrm>
          <a:prstGeom prst="rect">
            <a:avLst/>
          </a:prstGeom>
          <a:solidFill>
            <a:schemeClr val="bg1"/>
          </a:solidFill>
        </p:spPr>
      </p:pic>
      <p:pic>
        <p:nvPicPr>
          <p:cNvPr id="77" name="Picture 2" descr="http://www.maswes.com/wp-content/uploads/2014/10/computer_hacke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3773" y="4577362"/>
            <a:ext cx="816959" cy="816959"/>
          </a:xfrm>
          <a:prstGeom prst="rect">
            <a:avLst/>
          </a:prstGeom>
          <a:noFill/>
          <a:extLst>
            <a:ext uri="{909E8E84-426E-40DD-AFC4-6F175D3DCCD1}">
              <a14:hiddenFill xmlns:a14="http://schemas.microsoft.com/office/drawing/2010/main">
                <a:solidFill>
                  <a:srgbClr val="FFFFFF"/>
                </a:solidFill>
              </a14:hiddenFill>
            </a:ext>
          </a:extLst>
        </p:spPr>
      </p:pic>
      <p:sp>
        <p:nvSpPr>
          <p:cNvPr id="79" name="원통 78"/>
          <p:cNvSpPr/>
          <p:nvPr/>
        </p:nvSpPr>
        <p:spPr>
          <a:xfrm rot="5685974">
            <a:off x="4550560" y="1812760"/>
            <a:ext cx="586789" cy="4276744"/>
          </a:xfrm>
          <a:prstGeom prst="can">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1" name="그림 80"/>
          <p:cNvPicPr>
            <a:picLocks noChangeAspect="1"/>
          </p:cNvPicPr>
          <p:nvPr/>
        </p:nvPicPr>
        <p:blipFill>
          <a:blip r:embed="rId5" cstate="print">
            <a:biLevel thresh="25000"/>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tretch>
            <a:fillRect/>
          </a:stretch>
        </p:blipFill>
        <p:spPr>
          <a:xfrm>
            <a:off x="1527364" y="3354604"/>
            <a:ext cx="939232" cy="768000"/>
          </a:xfrm>
          <a:prstGeom prst="rect">
            <a:avLst/>
          </a:prstGeom>
          <a:solidFill>
            <a:schemeClr val="bg1"/>
          </a:solidFill>
        </p:spPr>
      </p:pic>
      <p:pic>
        <p:nvPicPr>
          <p:cNvPr id="82" name="Picture 2" descr="http://www.maswes.com/wp-content/uploads/2014/10/computer_hacke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9515" y="3342171"/>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5" name="자유형 4"/>
          <p:cNvSpPr/>
          <p:nvPr/>
        </p:nvSpPr>
        <p:spPr>
          <a:xfrm>
            <a:off x="2265989" y="3706860"/>
            <a:ext cx="5714961" cy="1374251"/>
          </a:xfrm>
          <a:custGeom>
            <a:avLst/>
            <a:gdLst>
              <a:gd name="connsiteX0" fmla="*/ 9236 w 4286221"/>
              <a:gd name="connsiteY0" fmla="*/ 979055 h 1030688"/>
              <a:gd name="connsiteX1" fmla="*/ 3786909 w 4286221"/>
              <a:gd name="connsiteY1" fmla="*/ 969819 h 1030688"/>
              <a:gd name="connsiteX2" fmla="*/ 3833091 w 4286221"/>
              <a:gd name="connsiteY2" fmla="*/ 369455 h 1030688"/>
              <a:gd name="connsiteX3" fmla="*/ 0 w 4286221"/>
              <a:gd name="connsiteY3" fmla="*/ 0 h 1030688"/>
            </a:gdLst>
            <a:ahLst/>
            <a:cxnLst>
              <a:cxn ang="0">
                <a:pos x="connsiteX0" y="connsiteY0"/>
              </a:cxn>
              <a:cxn ang="0">
                <a:pos x="connsiteX1" y="connsiteY1"/>
              </a:cxn>
              <a:cxn ang="0">
                <a:pos x="connsiteX2" y="connsiteY2"/>
              </a:cxn>
              <a:cxn ang="0">
                <a:pos x="connsiteX3" y="connsiteY3"/>
              </a:cxn>
            </a:cxnLst>
            <a:rect l="l" t="t" r="r" b="b"/>
            <a:pathLst>
              <a:path w="4286221" h="1030688">
                <a:moveTo>
                  <a:pt x="9236" y="979055"/>
                </a:moveTo>
                <a:cubicBezTo>
                  <a:pt x="1579418" y="1025237"/>
                  <a:pt x="3149600" y="1071419"/>
                  <a:pt x="3786909" y="969819"/>
                </a:cubicBezTo>
                <a:cubicBezTo>
                  <a:pt x="4424218" y="868219"/>
                  <a:pt x="4464242" y="531091"/>
                  <a:pt x="3833091" y="369455"/>
                </a:cubicBezTo>
                <a:cubicBezTo>
                  <a:pt x="3201940" y="207819"/>
                  <a:pt x="635770" y="60036"/>
                  <a:pt x="0" y="0"/>
                </a:cubicBezTo>
              </a:path>
            </a:pathLst>
          </a:custGeom>
          <a:noFill/>
          <a:ln w="38100">
            <a:solidFill>
              <a:srgbClr val="E77547"/>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1" name="TextBox 20"/>
          <p:cNvSpPr txBox="1"/>
          <p:nvPr/>
        </p:nvSpPr>
        <p:spPr>
          <a:xfrm>
            <a:off x="2927649" y="4440145"/>
            <a:ext cx="3787839" cy="369332"/>
          </a:xfrm>
          <a:prstGeom prst="rect">
            <a:avLst/>
          </a:prstGeom>
          <a:noFill/>
        </p:spPr>
        <p:txBody>
          <a:bodyPr wrap="square" rtlCol="0">
            <a:spAutoFit/>
          </a:bodyPr>
          <a:lstStyle/>
          <a:p>
            <a:r>
              <a:rPr lang="en-US" altLang="ko-KR" b="1" dirty="0"/>
              <a:t>Default bearer for </a:t>
            </a:r>
            <a:r>
              <a:rPr lang="en-US" altLang="ko-KR" b="1" dirty="0" err="1"/>
              <a:t>VoLTE</a:t>
            </a:r>
            <a:r>
              <a:rPr lang="en-US" altLang="ko-KR" b="1" dirty="0"/>
              <a:t>,</a:t>
            </a:r>
            <a:r>
              <a:rPr lang="ko-KR" altLang="en-US" b="1" dirty="0"/>
              <a:t> </a:t>
            </a:r>
            <a:r>
              <a:rPr lang="en-US" altLang="ko-KR" b="1" dirty="0"/>
              <a:t>1.1.1.1</a:t>
            </a:r>
          </a:p>
        </p:txBody>
      </p:sp>
      <p:sp>
        <p:nvSpPr>
          <p:cNvPr id="22" name="TextBox 21"/>
          <p:cNvSpPr txBox="1"/>
          <p:nvPr/>
        </p:nvSpPr>
        <p:spPr>
          <a:xfrm rot="328055">
            <a:off x="3215666" y="3635019"/>
            <a:ext cx="3787839" cy="369332"/>
          </a:xfrm>
          <a:prstGeom prst="rect">
            <a:avLst/>
          </a:prstGeom>
          <a:noFill/>
        </p:spPr>
        <p:txBody>
          <a:bodyPr wrap="square" rtlCol="0">
            <a:spAutoFit/>
          </a:bodyPr>
          <a:lstStyle/>
          <a:p>
            <a:r>
              <a:rPr lang="en-US" altLang="ko-KR" b="1" dirty="0"/>
              <a:t>Default bearer for </a:t>
            </a:r>
            <a:r>
              <a:rPr lang="en-US" altLang="ko-KR" b="1" dirty="0" err="1"/>
              <a:t>VoLTE</a:t>
            </a:r>
            <a:r>
              <a:rPr lang="en-US" altLang="ko-KR" b="1" dirty="0"/>
              <a:t>,</a:t>
            </a:r>
            <a:r>
              <a:rPr lang="ko-KR" altLang="en-US" b="1" dirty="0"/>
              <a:t> </a:t>
            </a:r>
            <a:r>
              <a:rPr lang="en-US" altLang="ko-KR" b="1" dirty="0"/>
              <a:t>1.1.1.2</a:t>
            </a:r>
          </a:p>
        </p:txBody>
      </p:sp>
    </p:spTree>
    <p:extLst>
      <p:ext uri="{BB962C8B-B14F-4D97-AF65-F5344CB8AC3E}">
        <p14:creationId xmlns:p14="http://schemas.microsoft.com/office/powerpoint/2010/main" val="38120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81984" y="3474729"/>
            <a:ext cx="413229" cy="624000"/>
          </a:xfrm>
          <a:prstGeom prst="rect">
            <a:avLst/>
          </a:prstGeom>
          <a:solidFill>
            <a:schemeClr val="tx1">
              <a:lumMod val="50000"/>
              <a:lumOff val="50000"/>
            </a:schemeClr>
          </a:solidFill>
        </p:spPr>
      </p:pic>
      <p:sp>
        <p:nvSpPr>
          <p:cNvPr id="2" name="제목 1"/>
          <p:cNvSpPr>
            <a:spLocks noGrp="1"/>
          </p:cNvSpPr>
          <p:nvPr>
            <p:ph type="title"/>
          </p:nvPr>
        </p:nvSpPr>
        <p:spPr/>
        <p:txBody>
          <a:bodyPr>
            <a:noAutofit/>
          </a:bodyPr>
          <a:lstStyle/>
          <a:p>
            <a:r>
              <a:rPr lang="en-US" altLang="ko-KR" dirty="0"/>
              <a:t>Overbilling with Direct Communication?</a:t>
            </a:r>
            <a:endParaRPr lang="ko-KR" altLang="en-US" dirty="0"/>
          </a:p>
        </p:txBody>
      </p:sp>
      <p:sp>
        <p:nvSpPr>
          <p:cNvPr id="3" name="내용 개체 틀 2"/>
          <p:cNvSpPr>
            <a:spLocks noGrp="1"/>
          </p:cNvSpPr>
          <p:nvPr>
            <p:ph idx="1"/>
          </p:nvPr>
        </p:nvSpPr>
        <p:spPr>
          <a:noFill/>
        </p:spPr>
        <p:txBody>
          <a:bodyPr/>
          <a:lstStyle/>
          <a:p>
            <a:r>
              <a:rPr lang="en-US" altLang="ko-KR" b="1" dirty="0"/>
              <a:t>Phone-to-Phone</a:t>
            </a:r>
          </a:p>
          <a:p>
            <a:pPr lvl="1"/>
            <a:r>
              <a:rPr lang="en-US" altLang="ko-KR" dirty="0"/>
              <a:t>Open a TCP/UDP socket with </a:t>
            </a:r>
            <a:r>
              <a:rPr lang="en-US" altLang="ko-KR" b="1" dirty="0">
                <a:solidFill>
                  <a:srgbClr val="E77547"/>
                </a:solidFill>
              </a:rPr>
              <a:t>voice IP</a:t>
            </a:r>
            <a:endParaRPr lang="en-US" altLang="ko-KR" dirty="0"/>
          </a:p>
          <a:p>
            <a:pPr lvl="1"/>
            <a:r>
              <a:rPr lang="en-US" altLang="ko-KR" dirty="0"/>
              <a:t>Send data to </a:t>
            </a:r>
            <a:r>
              <a:rPr lang="en-US" altLang="ko-KR" b="1" dirty="0" err="1">
                <a:solidFill>
                  <a:srgbClr val="E77547"/>
                </a:solidFill>
              </a:rPr>
              <a:t>callee</a:t>
            </a:r>
            <a:endParaRPr lang="en-US" altLang="ko-KR" dirty="0"/>
          </a:p>
          <a:p>
            <a:pPr marL="609585" lvl="1" indent="0">
              <a:buNone/>
            </a:pPr>
            <a:r>
              <a:rPr lang="en-US" altLang="ko-KR" b="1" dirty="0"/>
              <a:t>E.g. TCP/UDP Socket (</a:t>
            </a:r>
            <a:r>
              <a:rPr lang="en-US" altLang="ko-KR" b="1" dirty="0" err="1"/>
              <a:t>Src</a:t>
            </a:r>
            <a:r>
              <a:rPr lang="en-US" altLang="ko-KR" b="1" dirty="0"/>
              <a:t>: voice IP/port, </a:t>
            </a:r>
            <a:r>
              <a:rPr lang="en-US" altLang="ko-KR" b="1" dirty="0" err="1"/>
              <a:t>Dst</a:t>
            </a:r>
            <a:r>
              <a:rPr lang="en-US" altLang="ko-KR" b="1" dirty="0"/>
              <a:t>: </a:t>
            </a:r>
            <a:r>
              <a:rPr lang="en-US" altLang="ko-KR" b="1" dirty="0" err="1">
                <a:solidFill>
                  <a:srgbClr val="E77547"/>
                </a:solidFill>
              </a:rPr>
              <a:t>callee’s</a:t>
            </a:r>
            <a:r>
              <a:rPr lang="en-US" altLang="ko-KR" b="1" dirty="0">
                <a:solidFill>
                  <a:srgbClr val="E77547"/>
                </a:solidFill>
              </a:rPr>
              <a:t> </a:t>
            </a:r>
            <a:r>
              <a:rPr lang="en-US" altLang="ko-KR" b="1" dirty="0">
                <a:solidFill>
                  <a:srgbClr val="FF0000"/>
                </a:solidFill>
              </a:rPr>
              <a:t>data</a:t>
            </a:r>
            <a:r>
              <a:rPr lang="en-US" altLang="ko-KR" b="1" dirty="0">
                <a:solidFill>
                  <a:srgbClr val="E77547"/>
                </a:solidFill>
              </a:rPr>
              <a:t> IP/port</a:t>
            </a:r>
            <a:r>
              <a:rPr lang="en-US" altLang="ko-KR" b="1" dirty="0"/>
              <a:t>)</a:t>
            </a:r>
          </a:p>
          <a:p>
            <a:pPr lvl="1"/>
            <a:endParaRPr lang="ko-KR" altLang="en-US" b="1" dirty="0">
              <a:solidFill>
                <a:srgbClr val="E77547"/>
              </a:solidFill>
            </a:endParaRPr>
          </a:p>
        </p:txBody>
      </p:sp>
      <p:cxnSp>
        <p:nvCxnSpPr>
          <p:cNvPr id="50" name="직선 연결선 49"/>
          <p:cNvCxnSpPr>
            <a:stCxn id="56" idx="3"/>
          </p:cNvCxnSpPr>
          <p:nvPr/>
        </p:nvCxnSpPr>
        <p:spPr>
          <a:xfrm flipV="1">
            <a:off x="8366331" y="4655971"/>
            <a:ext cx="486349" cy="321947"/>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54" name="직선 연결선 53"/>
          <p:cNvCxnSpPr/>
          <p:nvPr/>
        </p:nvCxnSpPr>
        <p:spPr>
          <a:xfrm>
            <a:off x="8314448" y="4926035"/>
            <a:ext cx="559413" cy="474469"/>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55" name="Picture 5"/>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90380" y="4554608"/>
            <a:ext cx="631211" cy="953165"/>
          </a:xfrm>
          <a:prstGeom prst="rect">
            <a:avLst/>
          </a:prstGeom>
          <a:solidFill>
            <a:schemeClr val="tx1">
              <a:lumMod val="50000"/>
              <a:lumOff val="50000"/>
            </a:schemeClr>
          </a:solidFill>
        </p:spPr>
      </p:pic>
      <p:sp>
        <p:nvSpPr>
          <p:cNvPr id="56" name="Rectangle 14"/>
          <p:cNvSpPr/>
          <p:nvPr/>
        </p:nvSpPr>
        <p:spPr>
          <a:xfrm>
            <a:off x="7081309" y="4410668"/>
            <a:ext cx="1285023" cy="1134499"/>
          </a:xfrm>
          <a:prstGeom prst="rect">
            <a:avLst/>
          </a:prstGeom>
          <a:solidFill>
            <a:schemeClr val="tx1">
              <a:lumMod val="50000"/>
              <a:lumOff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867" b="1" dirty="0">
                <a:solidFill>
                  <a:schemeClr val="bg1"/>
                </a:solidFill>
                <a:latin typeface="나눔고딕 ExtraBold" panose="020D0904000000000000" pitchFamily="50" charset="-127"/>
                <a:ea typeface="나눔고딕 ExtraBold" panose="020D0904000000000000" pitchFamily="50" charset="-127"/>
              </a:rPr>
              <a:t>4G Gateway</a:t>
            </a:r>
            <a:endParaRPr lang="ko-KR" altLang="en-US" sz="1867" dirty="0">
              <a:solidFill>
                <a:schemeClr val="bg1"/>
              </a:solidFill>
              <a:latin typeface="나눔고딕 ExtraBold" panose="020D0904000000000000" pitchFamily="50" charset="-127"/>
              <a:ea typeface="나눔고딕 ExtraBold" panose="020D0904000000000000" pitchFamily="50" charset="-127"/>
            </a:endParaRPr>
          </a:p>
        </p:txBody>
      </p:sp>
      <p:sp>
        <p:nvSpPr>
          <p:cNvPr id="71" name="구름 70"/>
          <p:cNvSpPr/>
          <p:nvPr/>
        </p:nvSpPr>
        <p:spPr>
          <a:xfrm>
            <a:off x="8721989" y="5197112"/>
            <a:ext cx="1705064" cy="649973"/>
          </a:xfrm>
          <a:prstGeom prst="cloud">
            <a:avLst/>
          </a:prstGeom>
          <a:solidFill>
            <a:srgbClr val="95D47A"/>
          </a:solidFill>
          <a:ln w="12700">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sz="1867" b="1" dirty="0">
                <a:solidFill>
                  <a:schemeClr val="tx1"/>
                </a:solidFill>
                <a:cs typeface="Arial" panose="020B0604020202020204" pitchFamily="34" charset="0"/>
              </a:rPr>
              <a:t>IMS</a:t>
            </a:r>
            <a:endParaRPr lang="ko-KR" altLang="en-US" sz="1867" b="1" dirty="0">
              <a:solidFill>
                <a:schemeClr val="tx1"/>
              </a:solidFill>
              <a:cs typeface="Arial" panose="020B0604020202020204" pitchFamily="34" charset="0"/>
            </a:endParaRPr>
          </a:p>
        </p:txBody>
      </p:sp>
      <p:sp>
        <p:nvSpPr>
          <p:cNvPr id="72" name="구름 100"/>
          <p:cNvSpPr/>
          <p:nvPr/>
        </p:nvSpPr>
        <p:spPr>
          <a:xfrm>
            <a:off x="8727009" y="4057409"/>
            <a:ext cx="1729123" cy="752752"/>
          </a:xfrm>
          <a:prstGeom prst="cloud">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867" b="1" dirty="0">
                <a:solidFill>
                  <a:schemeClr val="tx1"/>
                </a:solidFill>
                <a:cs typeface="Arial" panose="020B0604020202020204" pitchFamily="34" charset="0"/>
              </a:rPr>
              <a:t>Internet</a:t>
            </a:r>
            <a:endParaRPr lang="ko-KR" altLang="en-US" sz="1867" b="1" dirty="0">
              <a:solidFill>
                <a:schemeClr val="tx1"/>
              </a:solidFill>
              <a:cs typeface="Arial" panose="020B0604020202020204" pitchFamily="34" charset="0"/>
            </a:endParaRPr>
          </a:p>
        </p:txBody>
      </p:sp>
      <p:sp>
        <p:nvSpPr>
          <p:cNvPr id="73" name="원통 72"/>
          <p:cNvSpPr/>
          <p:nvPr/>
        </p:nvSpPr>
        <p:spPr>
          <a:xfrm rot="5400000">
            <a:off x="4335661" y="2858340"/>
            <a:ext cx="1000753" cy="4239155"/>
          </a:xfrm>
          <a:prstGeom prst="can">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5" name="그림 74"/>
          <p:cNvPicPr>
            <a:picLocks noChangeAspect="1"/>
          </p:cNvPicPr>
          <p:nvPr/>
        </p:nvPicPr>
        <p:blipFill>
          <a:blip r:embed="rId5" cstate="print">
            <a:biLevel thresh="25000"/>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tretch>
            <a:fillRect/>
          </a:stretch>
        </p:blipFill>
        <p:spPr>
          <a:xfrm>
            <a:off x="1258250" y="4554608"/>
            <a:ext cx="1250717" cy="1022696"/>
          </a:xfrm>
          <a:prstGeom prst="rect">
            <a:avLst/>
          </a:prstGeom>
          <a:solidFill>
            <a:schemeClr val="bg1"/>
          </a:solidFill>
        </p:spPr>
      </p:pic>
      <p:pic>
        <p:nvPicPr>
          <p:cNvPr id="77" name="Picture 2" descr="http://www.maswes.com/wp-content/uploads/2014/10/computer_hacke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3773" y="4577362"/>
            <a:ext cx="816959" cy="816959"/>
          </a:xfrm>
          <a:prstGeom prst="rect">
            <a:avLst/>
          </a:prstGeom>
          <a:noFill/>
          <a:extLst>
            <a:ext uri="{909E8E84-426E-40DD-AFC4-6F175D3DCCD1}">
              <a14:hiddenFill xmlns:a14="http://schemas.microsoft.com/office/drawing/2010/main">
                <a:solidFill>
                  <a:srgbClr val="FFFFFF"/>
                </a:solidFill>
              </a14:hiddenFill>
            </a:ext>
          </a:extLst>
        </p:spPr>
      </p:pic>
      <p:sp>
        <p:nvSpPr>
          <p:cNvPr id="79" name="원통 78"/>
          <p:cNvSpPr/>
          <p:nvPr/>
        </p:nvSpPr>
        <p:spPr>
          <a:xfrm rot="5685974">
            <a:off x="4550560" y="1812760"/>
            <a:ext cx="586789" cy="4276744"/>
          </a:xfrm>
          <a:prstGeom prst="can">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1" name="그림 80"/>
          <p:cNvPicPr>
            <a:picLocks noChangeAspect="1"/>
          </p:cNvPicPr>
          <p:nvPr/>
        </p:nvPicPr>
        <p:blipFill>
          <a:blip r:embed="rId5" cstate="print">
            <a:biLevel thresh="25000"/>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tretch>
            <a:fillRect/>
          </a:stretch>
        </p:blipFill>
        <p:spPr>
          <a:xfrm>
            <a:off x="1527364" y="3354604"/>
            <a:ext cx="939232" cy="768000"/>
          </a:xfrm>
          <a:prstGeom prst="rect">
            <a:avLst/>
          </a:prstGeom>
          <a:solidFill>
            <a:schemeClr val="bg1"/>
          </a:solidFill>
        </p:spPr>
      </p:pic>
      <p:pic>
        <p:nvPicPr>
          <p:cNvPr id="82" name="Picture 2" descr="http://www.maswes.com/wp-content/uploads/2014/10/computer_hacke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9515" y="3342171"/>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5" name="자유형 4"/>
          <p:cNvSpPr/>
          <p:nvPr/>
        </p:nvSpPr>
        <p:spPr>
          <a:xfrm>
            <a:off x="2265989" y="3706860"/>
            <a:ext cx="5714961" cy="1374251"/>
          </a:xfrm>
          <a:custGeom>
            <a:avLst/>
            <a:gdLst>
              <a:gd name="connsiteX0" fmla="*/ 9236 w 4286221"/>
              <a:gd name="connsiteY0" fmla="*/ 979055 h 1030688"/>
              <a:gd name="connsiteX1" fmla="*/ 3786909 w 4286221"/>
              <a:gd name="connsiteY1" fmla="*/ 969819 h 1030688"/>
              <a:gd name="connsiteX2" fmla="*/ 3833091 w 4286221"/>
              <a:gd name="connsiteY2" fmla="*/ 369455 h 1030688"/>
              <a:gd name="connsiteX3" fmla="*/ 0 w 4286221"/>
              <a:gd name="connsiteY3" fmla="*/ 0 h 1030688"/>
            </a:gdLst>
            <a:ahLst/>
            <a:cxnLst>
              <a:cxn ang="0">
                <a:pos x="connsiteX0" y="connsiteY0"/>
              </a:cxn>
              <a:cxn ang="0">
                <a:pos x="connsiteX1" y="connsiteY1"/>
              </a:cxn>
              <a:cxn ang="0">
                <a:pos x="connsiteX2" y="connsiteY2"/>
              </a:cxn>
              <a:cxn ang="0">
                <a:pos x="connsiteX3" y="connsiteY3"/>
              </a:cxn>
            </a:cxnLst>
            <a:rect l="l" t="t" r="r" b="b"/>
            <a:pathLst>
              <a:path w="4286221" h="1030688">
                <a:moveTo>
                  <a:pt x="9236" y="979055"/>
                </a:moveTo>
                <a:cubicBezTo>
                  <a:pt x="1579418" y="1025237"/>
                  <a:pt x="3149600" y="1071419"/>
                  <a:pt x="3786909" y="969819"/>
                </a:cubicBezTo>
                <a:cubicBezTo>
                  <a:pt x="4424218" y="868219"/>
                  <a:pt x="4464242" y="531091"/>
                  <a:pt x="3833091" y="369455"/>
                </a:cubicBezTo>
                <a:cubicBezTo>
                  <a:pt x="3201940" y="207819"/>
                  <a:pt x="635770" y="60036"/>
                  <a:pt x="0" y="0"/>
                </a:cubicBezTo>
              </a:path>
            </a:pathLst>
          </a:custGeom>
          <a:noFill/>
          <a:ln w="38100">
            <a:solidFill>
              <a:srgbClr val="E77547"/>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1" name="TextBox 20"/>
          <p:cNvSpPr txBox="1"/>
          <p:nvPr/>
        </p:nvSpPr>
        <p:spPr>
          <a:xfrm>
            <a:off x="2927649" y="4440145"/>
            <a:ext cx="3787839" cy="369332"/>
          </a:xfrm>
          <a:prstGeom prst="rect">
            <a:avLst/>
          </a:prstGeom>
          <a:noFill/>
        </p:spPr>
        <p:txBody>
          <a:bodyPr wrap="square" rtlCol="0">
            <a:spAutoFit/>
          </a:bodyPr>
          <a:lstStyle/>
          <a:p>
            <a:r>
              <a:rPr lang="en-US" altLang="ko-KR" b="1" dirty="0"/>
              <a:t>Default bearer for </a:t>
            </a:r>
            <a:r>
              <a:rPr lang="en-US" altLang="ko-KR" b="1" dirty="0" err="1"/>
              <a:t>VoLTE</a:t>
            </a:r>
            <a:r>
              <a:rPr lang="en-US" altLang="ko-KR" b="1" dirty="0"/>
              <a:t>,</a:t>
            </a:r>
            <a:r>
              <a:rPr lang="ko-KR" altLang="en-US" b="1" dirty="0"/>
              <a:t> </a:t>
            </a:r>
            <a:r>
              <a:rPr lang="en-US" altLang="ko-KR" b="1" dirty="0"/>
              <a:t>1.1.1.1</a:t>
            </a:r>
          </a:p>
        </p:txBody>
      </p:sp>
      <p:sp>
        <p:nvSpPr>
          <p:cNvPr id="22" name="TextBox 21"/>
          <p:cNvSpPr txBox="1"/>
          <p:nvPr/>
        </p:nvSpPr>
        <p:spPr>
          <a:xfrm rot="328055">
            <a:off x="3215666" y="3635019"/>
            <a:ext cx="3787839" cy="369332"/>
          </a:xfrm>
          <a:prstGeom prst="rect">
            <a:avLst/>
          </a:prstGeom>
          <a:noFill/>
        </p:spPr>
        <p:txBody>
          <a:bodyPr wrap="square" rtlCol="0">
            <a:spAutoFit/>
          </a:bodyPr>
          <a:lstStyle/>
          <a:p>
            <a:r>
              <a:rPr lang="en-US" altLang="ko-KR" b="1" dirty="0"/>
              <a:t>Default bearer for </a:t>
            </a:r>
            <a:r>
              <a:rPr lang="en-US" altLang="ko-KR" b="1" dirty="0">
                <a:solidFill>
                  <a:srgbClr val="FF0000"/>
                </a:solidFill>
              </a:rPr>
              <a:t>Data,</a:t>
            </a:r>
            <a:r>
              <a:rPr lang="ko-KR" altLang="en-US" b="1" dirty="0">
                <a:solidFill>
                  <a:srgbClr val="FF0000"/>
                </a:solidFill>
              </a:rPr>
              <a:t> </a:t>
            </a:r>
            <a:r>
              <a:rPr lang="en-US" altLang="ko-KR" b="1" dirty="0">
                <a:solidFill>
                  <a:srgbClr val="FF0000"/>
                </a:solidFill>
              </a:rPr>
              <a:t>1.1.1.3</a:t>
            </a:r>
          </a:p>
        </p:txBody>
      </p:sp>
    </p:spTree>
    <p:extLst>
      <p:ext uri="{BB962C8B-B14F-4D97-AF65-F5344CB8AC3E}">
        <p14:creationId xmlns:p14="http://schemas.microsoft.com/office/powerpoint/2010/main" val="27076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Summary Table</a:t>
            </a:r>
            <a:endParaRPr lang="en-US" dirty="0"/>
          </a:p>
        </p:txBody>
      </p:sp>
      <p:sp>
        <p:nvSpPr>
          <p:cNvPr id="4" name="Content Placeholder 3"/>
          <p:cNvSpPr>
            <a:spLocks noGrp="1"/>
          </p:cNvSpPr>
          <p:nvPr>
            <p:ph idx="1"/>
          </p:nvPr>
        </p:nvSpPr>
        <p:spPr/>
        <p:txBody>
          <a:bodyPr/>
          <a:lstStyle/>
          <a:p>
            <a:endParaRPr lang="en-US" dirty="0"/>
          </a:p>
        </p:txBody>
      </p:sp>
      <p:sp>
        <p:nvSpPr>
          <p:cNvPr id="2" name="Slide Number Placeholder 1"/>
          <p:cNvSpPr>
            <a:spLocks noGrp="1"/>
          </p:cNvSpPr>
          <p:nvPr>
            <p:ph type="sldNum" sz="quarter" idx="12"/>
          </p:nvPr>
        </p:nvSpPr>
        <p:spPr/>
        <p:txBody>
          <a:bodyPr/>
          <a:lstStyle/>
          <a:p>
            <a:fld id="{4BEDD84E-25D4-4983-8AA1-2863C96F08D9}" type="slidenum">
              <a:rPr lang="ko-KR" altLang="en-US" smtClean="0"/>
              <a:t>24</a:t>
            </a:fld>
            <a:endParaRPr lang="ko-KR" altLang="en-US"/>
          </a:p>
        </p:txBody>
      </p:sp>
      <p:graphicFrame>
        <p:nvGraphicFramePr>
          <p:cNvPr id="5" name="Table 4"/>
          <p:cNvGraphicFramePr>
            <a:graphicFrameLocks noGrp="1"/>
          </p:cNvGraphicFramePr>
          <p:nvPr>
            <p:extLst/>
          </p:nvPr>
        </p:nvGraphicFramePr>
        <p:xfrm>
          <a:off x="486702" y="2499669"/>
          <a:ext cx="11218598" cy="3915727"/>
        </p:xfrm>
        <a:graphic>
          <a:graphicData uri="http://schemas.openxmlformats.org/drawingml/2006/table">
            <a:tbl>
              <a:tblPr firstRow="1" bandRow="1">
                <a:tableStyleId>{073A0DAA-6AF3-43AB-8588-CEC1D06C72B9}</a:tableStyleId>
              </a:tblPr>
              <a:tblGrid>
                <a:gridCol w="1248137">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gridCol w="712756">
                  <a:extLst>
                    <a:ext uri="{9D8B030D-6E8A-4147-A177-3AD203B41FA5}">
                      <a16:colId xmlns:a16="http://schemas.microsoft.com/office/drawing/2014/main" val="20002"/>
                    </a:ext>
                  </a:extLst>
                </a:gridCol>
                <a:gridCol w="672075">
                  <a:extLst>
                    <a:ext uri="{9D8B030D-6E8A-4147-A177-3AD203B41FA5}">
                      <a16:colId xmlns:a16="http://schemas.microsoft.com/office/drawing/2014/main" val="20003"/>
                    </a:ext>
                  </a:extLst>
                </a:gridCol>
                <a:gridCol w="672075">
                  <a:extLst>
                    <a:ext uri="{9D8B030D-6E8A-4147-A177-3AD203B41FA5}">
                      <a16:colId xmlns:a16="http://schemas.microsoft.com/office/drawing/2014/main" val="20004"/>
                    </a:ext>
                  </a:extLst>
                </a:gridCol>
                <a:gridCol w="672075">
                  <a:extLst>
                    <a:ext uri="{9D8B030D-6E8A-4147-A177-3AD203B41FA5}">
                      <a16:colId xmlns:a16="http://schemas.microsoft.com/office/drawing/2014/main" val="20005"/>
                    </a:ext>
                  </a:extLst>
                </a:gridCol>
                <a:gridCol w="672075">
                  <a:extLst>
                    <a:ext uri="{9D8B030D-6E8A-4147-A177-3AD203B41FA5}">
                      <a16:colId xmlns:a16="http://schemas.microsoft.com/office/drawing/2014/main" val="20006"/>
                    </a:ext>
                  </a:extLst>
                </a:gridCol>
                <a:gridCol w="3977117">
                  <a:extLst>
                    <a:ext uri="{9D8B030D-6E8A-4147-A177-3AD203B41FA5}">
                      <a16:colId xmlns:a16="http://schemas.microsoft.com/office/drawing/2014/main" val="20007"/>
                    </a:ext>
                  </a:extLst>
                </a:gridCol>
              </a:tblGrid>
              <a:tr h="460852">
                <a:tc>
                  <a:txBody>
                    <a:bodyPr/>
                    <a:lstStyle/>
                    <a:p>
                      <a:pPr algn="ctr"/>
                      <a:r>
                        <a:rPr lang="en-US" sz="1900" b="1" dirty="0">
                          <a:latin typeface="+mn-lt"/>
                          <a:ea typeface="나눔고딕 ExtraBold" panose="020D0904000000000000" pitchFamily="50" charset="-127"/>
                          <a:cs typeface="나눔손글씨 펜"/>
                        </a:rPr>
                        <a:t>Weak Point</a:t>
                      </a:r>
                    </a:p>
                  </a:txBody>
                  <a:tcPr marL="45720" marR="45720"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900" b="1" dirty="0">
                          <a:latin typeface="+mn-lt"/>
                          <a:ea typeface="나눔고딕 ExtraBold" panose="020D0904000000000000" pitchFamily="50" charset="-127"/>
                          <a:cs typeface="나눔손글씨 펜"/>
                        </a:rPr>
                        <a:t>Vulnerability</a:t>
                      </a:r>
                    </a:p>
                  </a:txBody>
                  <a:tcPr marL="45720" marR="45720" anchor="ctr"/>
                </a:tc>
                <a:tc>
                  <a:txBody>
                    <a:bodyPr/>
                    <a:lstStyle/>
                    <a:p>
                      <a:pPr algn="ctr"/>
                      <a:r>
                        <a:rPr lang="en-US" sz="1900" b="1" dirty="0">
                          <a:latin typeface="+mn-lt"/>
                          <a:ea typeface="나눔고딕 ExtraBold" panose="020D0904000000000000" pitchFamily="50" charset="-127"/>
                          <a:cs typeface="나눔손글씨 펜"/>
                        </a:rPr>
                        <a:t>US-1</a:t>
                      </a:r>
                    </a:p>
                  </a:txBody>
                  <a:tcPr marL="45720" marR="45720" anchor="ctr"/>
                </a:tc>
                <a:tc>
                  <a:txBody>
                    <a:bodyPr/>
                    <a:lstStyle/>
                    <a:p>
                      <a:pPr algn="ctr"/>
                      <a:r>
                        <a:rPr lang="en-US" sz="1900" b="1" dirty="0">
                          <a:latin typeface="+mn-lt"/>
                          <a:ea typeface="나눔고딕 ExtraBold" panose="020D0904000000000000" pitchFamily="50" charset="-127"/>
                          <a:cs typeface="나눔손글씨 펜"/>
                        </a:rPr>
                        <a:t>US-2</a:t>
                      </a:r>
                    </a:p>
                  </a:txBody>
                  <a:tcPr marL="45720" marR="45720" anchor="ctr"/>
                </a:tc>
                <a:tc>
                  <a:txBody>
                    <a:bodyPr/>
                    <a:lstStyle/>
                    <a:p>
                      <a:pPr algn="ctr"/>
                      <a:r>
                        <a:rPr lang="en-US" sz="1900" b="1" dirty="0">
                          <a:latin typeface="+mn-lt"/>
                          <a:ea typeface="나눔고딕 ExtraBold" panose="020D0904000000000000" pitchFamily="50" charset="-127"/>
                          <a:cs typeface="나눔손글씨 펜"/>
                        </a:rPr>
                        <a:t>KR-1</a:t>
                      </a:r>
                    </a:p>
                  </a:txBody>
                  <a:tcPr marL="45720" marR="45720" anchor="ctr"/>
                </a:tc>
                <a:tc>
                  <a:txBody>
                    <a:bodyPr/>
                    <a:lstStyle/>
                    <a:p>
                      <a:pPr algn="ctr"/>
                      <a:r>
                        <a:rPr lang="en-US" sz="1900" b="1" dirty="0">
                          <a:latin typeface="+mn-lt"/>
                          <a:ea typeface="나눔고딕 ExtraBold" panose="020D0904000000000000" pitchFamily="50" charset="-127"/>
                          <a:cs typeface="나눔손글씨 펜"/>
                        </a:rPr>
                        <a:t>KR-2</a:t>
                      </a:r>
                    </a:p>
                  </a:txBody>
                  <a:tcPr marL="45720" marR="45720" anchor="ctr"/>
                </a:tc>
                <a:tc>
                  <a:txBody>
                    <a:bodyPr/>
                    <a:lstStyle/>
                    <a:p>
                      <a:pPr algn="ctr"/>
                      <a:r>
                        <a:rPr lang="en-US" sz="1900" b="1" dirty="0">
                          <a:latin typeface="+mn-lt"/>
                          <a:ea typeface="나눔고딕 ExtraBold" panose="020D0904000000000000" pitchFamily="50" charset="-127"/>
                          <a:cs typeface="나눔손글씨 펜"/>
                        </a:rPr>
                        <a:t>KR-3</a:t>
                      </a:r>
                    </a:p>
                  </a:txBody>
                  <a:tcPr marL="45720" marR="45720" anchor="ctr"/>
                </a:tc>
                <a:tc>
                  <a:txBody>
                    <a:bodyPr/>
                    <a:lstStyle/>
                    <a:p>
                      <a:pPr algn="ctr"/>
                      <a:r>
                        <a:rPr lang="en-US" sz="1900" b="1" dirty="0">
                          <a:latin typeface="+mn-lt"/>
                          <a:ea typeface="나눔고딕 ExtraBold" panose="020D0904000000000000" pitchFamily="50" charset="-127"/>
                          <a:cs typeface="나눔손글씨 펜"/>
                        </a:rPr>
                        <a:t>Possible Attack</a:t>
                      </a:r>
                    </a:p>
                  </a:txBody>
                  <a:tcPr marL="45720" marR="45720" anchor="ctr"/>
                </a:tc>
                <a:extLst>
                  <a:ext uri="{0D108BD9-81ED-4DB2-BD59-A6C34878D82A}">
                    <a16:rowId xmlns:a16="http://schemas.microsoft.com/office/drawing/2014/main" val="10000"/>
                  </a:ext>
                </a:extLst>
              </a:tr>
              <a:tr h="556863">
                <a:tc rowSpan="4">
                  <a:txBody>
                    <a:bodyPr/>
                    <a:lstStyle/>
                    <a:p>
                      <a:pPr algn="ctr"/>
                      <a:r>
                        <a:rPr lang="en-US" sz="1900" b="1" dirty="0">
                          <a:solidFill>
                            <a:schemeClr val="tx1"/>
                          </a:solidFill>
                          <a:latin typeface="+mn-lt"/>
                          <a:ea typeface="나눔고딕 ExtraBold" panose="020D0904000000000000" pitchFamily="50" charset="-127"/>
                          <a:cs typeface="나눔손글씨 펜"/>
                        </a:rPr>
                        <a:t>IMS</a:t>
                      </a:r>
                    </a:p>
                  </a:txBody>
                  <a:tcPr marL="45720" marR="45720" anchor="ctr"/>
                </a:tc>
                <a:tc>
                  <a:txBody>
                    <a:bodyPr/>
                    <a:lstStyle/>
                    <a:p>
                      <a:pPr algn="ctr"/>
                      <a:r>
                        <a:rPr lang="en-US" sz="1900" b="1" dirty="0">
                          <a:solidFill>
                            <a:schemeClr val="tx1"/>
                          </a:solidFill>
                          <a:latin typeface="+mn-lt"/>
                          <a:ea typeface="나눔고딕 ExtraBold" panose="020D0904000000000000" pitchFamily="50" charset="-127"/>
                          <a:cs typeface="나눔손글씨 펜"/>
                        </a:rPr>
                        <a:t>No SIP Encryption</a:t>
                      </a:r>
                    </a:p>
                  </a:txBody>
                  <a:tcPr marL="45720" marR="45720"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900" b="1" dirty="0">
                        <a:latin typeface="+mn-lt"/>
                        <a:ea typeface="나눔고딕 ExtraBold" panose="020D0904000000000000" pitchFamily="50" charset="-127"/>
                        <a:cs typeface="나눔손글씨 펜"/>
                      </a:endParaRPr>
                    </a:p>
                  </a:txBody>
                  <a:tcPr marL="45720" marR="45720" anchor="ctr"/>
                </a:tc>
                <a:tc>
                  <a:txBody>
                    <a:bodyPr/>
                    <a:lstStyle/>
                    <a:p>
                      <a:pPr algn="ctr"/>
                      <a:r>
                        <a:rPr lang="en-US" sz="1900" b="1" dirty="0">
                          <a:solidFill>
                            <a:schemeClr val="tx1"/>
                          </a:solidFill>
                          <a:latin typeface="+mn-lt"/>
                          <a:ea typeface="나눔고딕 ExtraBold" panose="020D0904000000000000" pitchFamily="50" charset="-127"/>
                          <a:cs typeface="나눔손글씨 펜"/>
                        </a:rPr>
                        <a:t>X</a:t>
                      </a:r>
                    </a:p>
                  </a:txBody>
                  <a:tcPr marL="45720" marR="45720" anchor="ctr"/>
                </a:tc>
                <a:tc>
                  <a:txBody>
                    <a:bodyPr/>
                    <a:lstStyle/>
                    <a:p>
                      <a:pPr algn="ctr"/>
                      <a:r>
                        <a:rPr lang="ko-KR" altLang="en-US" sz="1900" b="1" dirty="0">
                          <a:latin typeface="+mn-lt"/>
                          <a:ea typeface="나눔고딕 ExtraBold" panose="020D0904000000000000" pitchFamily="50" charset="-127"/>
                          <a:cs typeface="나눔손글씨 펜"/>
                        </a:rPr>
                        <a:t>✓</a:t>
                      </a:r>
                      <a:endParaRPr lang="en-US" sz="1900" b="1" dirty="0">
                        <a:solidFill>
                          <a:schemeClr val="tx1"/>
                        </a:solidFill>
                        <a:latin typeface="+mn-lt"/>
                        <a:ea typeface="나눔고딕 ExtraBold" panose="020D0904000000000000" pitchFamily="50" charset="-127"/>
                        <a:cs typeface="나눔손글씨 펜"/>
                      </a:endParaRPr>
                    </a:p>
                  </a:txBody>
                  <a:tcPr marL="45720" marR="45720" anchor="ctr"/>
                </a:tc>
                <a:tc>
                  <a:txBody>
                    <a:bodyPr/>
                    <a:lstStyle/>
                    <a:p>
                      <a:pPr algn="ctr"/>
                      <a:r>
                        <a:rPr lang="ko-KR" altLang="en-US" sz="1900" b="1" dirty="0">
                          <a:latin typeface="+mn-lt"/>
                          <a:ea typeface="나눔고딕 ExtraBold" panose="020D0904000000000000" pitchFamily="50" charset="-127"/>
                          <a:cs typeface="나눔손글씨 펜"/>
                        </a:rPr>
                        <a:t>✓</a:t>
                      </a:r>
                      <a:endParaRPr lang="en-US" sz="1900" b="1" dirty="0">
                        <a:solidFill>
                          <a:schemeClr val="tx1"/>
                        </a:solidFill>
                        <a:latin typeface="+mn-lt"/>
                        <a:ea typeface="나눔고딕 ExtraBold" panose="020D0904000000000000" pitchFamily="50" charset="-127"/>
                        <a:cs typeface="나눔손글씨 펜"/>
                      </a:endParaRPr>
                    </a:p>
                  </a:txBody>
                  <a:tcPr marL="45720" marR="45720" anchor="ctr"/>
                </a:tc>
                <a:tc>
                  <a:txBody>
                    <a:bodyPr/>
                    <a:lstStyle/>
                    <a:p>
                      <a:pPr algn="ctr"/>
                      <a:r>
                        <a:rPr lang="ko-KR" altLang="en-US" sz="1900" b="1" dirty="0">
                          <a:latin typeface="+mn-lt"/>
                          <a:ea typeface="나눔고딕 ExtraBold" panose="020D0904000000000000" pitchFamily="50" charset="-127"/>
                          <a:cs typeface="나눔손글씨 펜"/>
                        </a:rPr>
                        <a:t>✓</a:t>
                      </a:r>
                      <a:endParaRPr lang="en-US" sz="1900" b="1" dirty="0">
                        <a:solidFill>
                          <a:schemeClr val="tx1"/>
                        </a:solidFill>
                        <a:latin typeface="+mn-lt"/>
                        <a:ea typeface="나눔고딕 ExtraBold" panose="020D0904000000000000" pitchFamily="50" charset="-127"/>
                        <a:cs typeface="나눔손글씨 펜"/>
                      </a:endParaRPr>
                    </a:p>
                  </a:txBody>
                  <a:tcPr marL="45720" marR="45720" anchor="ctr"/>
                </a:tc>
                <a:tc>
                  <a:txBody>
                    <a:bodyPr/>
                    <a:lstStyle/>
                    <a:p>
                      <a:r>
                        <a:rPr lang="en-US" sz="1900" b="1" baseline="0" dirty="0">
                          <a:solidFill>
                            <a:schemeClr val="tx1"/>
                          </a:solidFill>
                          <a:latin typeface="+mn-lt"/>
                          <a:ea typeface="나눔고딕 ExtraBold" panose="020D0904000000000000" pitchFamily="50" charset="-127"/>
                          <a:cs typeface="나눔손글씨 펜"/>
                        </a:rPr>
                        <a:t> Message manipulation</a:t>
                      </a:r>
                    </a:p>
                  </a:txBody>
                  <a:tcPr marL="45720" marR="45720" anchor="ctr"/>
                </a:tc>
                <a:extLst>
                  <a:ext uri="{0D108BD9-81ED-4DB2-BD59-A6C34878D82A}">
                    <a16:rowId xmlns:a16="http://schemas.microsoft.com/office/drawing/2014/main" val="10001"/>
                  </a:ext>
                </a:extLst>
              </a:tr>
              <a:tr h="556863">
                <a:tc vMerge="1">
                  <a:txBody>
                    <a:bodyPr/>
                    <a:lstStyle/>
                    <a:p>
                      <a:endParaRPr lang="en-US" dirty="0">
                        <a:latin typeface="나눔손글씨 펜"/>
                        <a:ea typeface="나눔손글씨 펜"/>
                        <a:cs typeface="나눔손글씨 펜"/>
                      </a:endParaRPr>
                    </a:p>
                  </a:txBody>
                  <a:tcPr marL="45720" marR="45720"/>
                </a:tc>
                <a:tc>
                  <a:txBody>
                    <a:bodyPr/>
                    <a:lstStyle/>
                    <a:p>
                      <a:pPr algn="ctr"/>
                      <a:r>
                        <a:rPr lang="en-US" sz="1900" b="1" dirty="0">
                          <a:solidFill>
                            <a:schemeClr val="tx1"/>
                          </a:solidFill>
                          <a:latin typeface="+mn-lt"/>
                          <a:ea typeface="나눔고딕 ExtraBold" panose="020D0904000000000000" pitchFamily="50" charset="-127"/>
                          <a:cs typeface="나눔손글씨 펜"/>
                        </a:rPr>
                        <a:t>No Voice Data Encryption</a:t>
                      </a:r>
                    </a:p>
                  </a:txBody>
                  <a:tcPr marL="45720" marR="45720"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ko-KR" altLang="en-US" sz="1900" b="1" dirty="0">
                          <a:latin typeface="+mn-lt"/>
                          <a:ea typeface="나눔고딕 ExtraBold" panose="020D0904000000000000" pitchFamily="50" charset="-127"/>
                          <a:cs typeface="나눔손글씨 펜"/>
                        </a:rPr>
                        <a:t>✓</a:t>
                      </a:r>
                    </a:p>
                  </a:txBody>
                  <a:tcPr marL="45720" marR="45720" anchor="ctr"/>
                </a:tc>
                <a:tc>
                  <a:txBody>
                    <a:bodyPr/>
                    <a:lstStyle/>
                    <a:p>
                      <a:pPr algn="ctr"/>
                      <a:r>
                        <a:rPr lang="ko-KR" altLang="en-US" sz="1900" b="1" dirty="0">
                          <a:latin typeface="+mn-lt"/>
                          <a:ea typeface="나눔고딕 ExtraBold" panose="020D0904000000000000" pitchFamily="50" charset="-127"/>
                          <a:cs typeface="나눔손글씨 펜"/>
                        </a:rPr>
                        <a:t>✓</a:t>
                      </a:r>
                      <a:endParaRPr lang="en-US" sz="1900" b="1" dirty="0">
                        <a:solidFill>
                          <a:schemeClr val="tx1"/>
                        </a:solidFill>
                        <a:latin typeface="+mn-lt"/>
                        <a:ea typeface="나눔고딕 ExtraBold" panose="020D0904000000000000" pitchFamily="50" charset="-127"/>
                        <a:cs typeface="나눔손글씨 펜"/>
                      </a:endParaRPr>
                    </a:p>
                  </a:txBody>
                  <a:tcPr marL="45720" marR="45720" anchor="ctr"/>
                </a:tc>
                <a:tc>
                  <a:txBody>
                    <a:bodyPr/>
                    <a:lstStyle/>
                    <a:p>
                      <a:pPr algn="ctr"/>
                      <a:r>
                        <a:rPr lang="ko-KR" altLang="en-US" sz="1900" b="1" dirty="0">
                          <a:latin typeface="+mn-lt"/>
                          <a:ea typeface="나눔고딕 ExtraBold" panose="020D0904000000000000" pitchFamily="50" charset="-127"/>
                          <a:cs typeface="나눔손글씨 펜"/>
                        </a:rPr>
                        <a:t>✓</a:t>
                      </a:r>
                      <a:endParaRPr lang="en-US" sz="1900" b="1" dirty="0">
                        <a:solidFill>
                          <a:schemeClr val="tx1"/>
                        </a:solidFill>
                        <a:latin typeface="+mn-lt"/>
                        <a:ea typeface="나눔고딕 ExtraBold" panose="020D0904000000000000" pitchFamily="50" charset="-127"/>
                        <a:cs typeface="나눔손글씨 펜"/>
                      </a:endParaRPr>
                    </a:p>
                  </a:txBody>
                  <a:tcPr marL="45720" marR="45720" anchor="ctr"/>
                </a:tc>
                <a:tc>
                  <a:txBody>
                    <a:bodyPr/>
                    <a:lstStyle/>
                    <a:p>
                      <a:pPr algn="ctr"/>
                      <a:r>
                        <a:rPr lang="ko-KR" altLang="en-US" sz="1900" b="1" dirty="0">
                          <a:latin typeface="+mn-lt"/>
                          <a:ea typeface="나눔고딕 ExtraBold" panose="020D0904000000000000" pitchFamily="50" charset="-127"/>
                          <a:cs typeface="나눔손글씨 펜"/>
                        </a:rPr>
                        <a:t>✓</a:t>
                      </a:r>
                      <a:endParaRPr lang="en-US" sz="1900" b="1" dirty="0">
                        <a:solidFill>
                          <a:schemeClr val="tx1"/>
                        </a:solidFill>
                        <a:latin typeface="+mn-lt"/>
                        <a:ea typeface="나눔고딕 ExtraBold" panose="020D0904000000000000" pitchFamily="50" charset="-127"/>
                        <a:cs typeface="나눔손글씨 펜"/>
                      </a:endParaRPr>
                    </a:p>
                  </a:txBody>
                  <a:tcPr marL="45720" marR="45720" anchor="ctr"/>
                </a:tc>
                <a:tc>
                  <a:txBody>
                    <a:bodyPr/>
                    <a:lstStyle/>
                    <a:p>
                      <a:pPr algn="ctr"/>
                      <a:r>
                        <a:rPr lang="ko-KR" altLang="en-US" sz="1900" b="1" dirty="0">
                          <a:latin typeface="+mn-lt"/>
                          <a:ea typeface="나눔고딕 ExtraBold" panose="020D0904000000000000" pitchFamily="50" charset="-127"/>
                          <a:cs typeface="나눔손글씨 펜"/>
                        </a:rPr>
                        <a:t>✓</a:t>
                      </a:r>
                      <a:endParaRPr lang="en-US" sz="1900" b="1" dirty="0">
                        <a:solidFill>
                          <a:schemeClr val="tx1"/>
                        </a:solidFill>
                        <a:latin typeface="+mn-lt"/>
                        <a:ea typeface="나눔고딕 ExtraBold" panose="020D0904000000000000" pitchFamily="50" charset="-127"/>
                        <a:cs typeface="나눔손글씨 펜"/>
                      </a:endParaRPr>
                    </a:p>
                  </a:txBody>
                  <a:tcPr marL="45720" marR="45720" anchor="ctr"/>
                </a:tc>
                <a:tc>
                  <a:txBody>
                    <a:bodyPr/>
                    <a:lstStyle/>
                    <a:p>
                      <a:r>
                        <a:rPr lang="en-US" sz="1900" b="1" dirty="0">
                          <a:solidFill>
                            <a:schemeClr val="tx1"/>
                          </a:solidFill>
                          <a:latin typeface="+mn-lt"/>
                          <a:ea typeface="나눔고딕 ExtraBold" panose="020D0904000000000000" pitchFamily="50" charset="-127"/>
                          <a:cs typeface="나눔손글씨 펜"/>
                        </a:rPr>
                        <a:t> Wiretapping</a:t>
                      </a:r>
                    </a:p>
                  </a:txBody>
                  <a:tcPr marL="45720" marR="45720" anchor="ctr"/>
                </a:tc>
                <a:extLst>
                  <a:ext uri="{0D108BD9-81ED-4DB2-BD59-A6C34878D82A}">
                    <a16:rowId xmlns:a16="http://schemas.microsoft.com/office/drawing/2014/main" val="10002"/>
                  </a:ext>
                </a:extLst>
              </a:tr>
              <a:tr h="556863">
                <a:tc vMerge="1">
                  <a:txBody>
                    <a:bodyPr/>
                    <a:lstStyle/>
                    <a:p>
                      <a:pPr algn="ctr"/>
                      <a:endParaRPr lang="en-US" sz="1400" b="1" dirty="0">
                        <a:solidFill>
                          <a:schemeClr val="tx1"/>
                        </a:solidFill>
                        <a:latin typeface="+mn-lt"/>
                        <a:ea typeface="나눔고딕 ExtraBold" panose="020D0904000000000000" pitchFamily="50" charset="-127"/>
                        <a:cs typeface="나눔손글씨 펜"/>
                      </a:endParaRPr>
                    </a:p>
                  </a:txBody>
                  <a:tcPr marL="34290" marR="34290" marT="34290" marB="34290" anchor="ctr"/>
                </a:tc>
                <a:tc>
                  <a:txBody>
                    <a:bodyPr/>
                    <a:lstStyle/>
                    <a:p>
                      <a:pPr algn="ctr"/>
                      <a:r>
                        <a:rPr lang="en-US" sz="1900" b="1" dirty="0">
                          <a:solidFill>
                            <a:schemeClr val="tx1"/>
                          </a:solidFill>
                          <a:latin typeface="+mn-lt"/>
                          <a:ea typeface="나눔고딕 ExtraBold" panose="020D0904000000000000" pitchFamily="50" charset="-127"/>
                          <a:cs typeface="나눔손글씨 펜"/>
                        </a:rPr>
                        <a:t>No Authentication</a:t>
                      </a:r>
                    </a:p>
                  </a:txBody>
                  <a:tcPr marL="45720" marR="45720" anchor="ctr"/>
                </a:tc>
                <a:tc>
                  <a:txBody>
                    <a:bodyPr/>
                    <a:lstStyle/>
                    <a:p>
                      <a:pPr algn="ctr"/>
                      <a:r>
                        <a:rPr lang="en-US" sz="1900" b="1" dirty="0">
                          <a:solidFill>
                            <a:schemeClr val="tx1"/>
                          </a:solidFill>
                          <a:latin typeface="+mn-lt"/>
                          <a:ea typeface="나눔고딕 ExtraBold" panose="020D0904000000000000" pitchFamily="50" charset="-127"/>
                          <a:cs typeface="나눔손글씨 펜"/>
                        </a:rPr>
                        <a:t>X</a:t>
                      </a:r>
                    </a:p>
                  </a:txBody>
                  <a:tcPr marL="45720" marR="45720" anchor="ctr"/>
                </a:tc>
                <a:tc>
                  <a:txBody>
                    <a:bodyPr/>
                    <a:lstStyle/>
                    <a:p>
                      <a:pPr algn="ctr"/>
                      <a:r>
                        <a:rPr lang="en-US" sz="1900" b="1" dirty="0">
                          <a:solidFill>
                            <a:schemeClr val="tx1"/>
                          </a:solidFill>
                          <a:latin typeface="+mn-lt"/>
                          <a:ea typeface="나눔고딕 ExtraBold" panose="020D0904000000000000" pitchFamily="50" charset="-127"/>
                          <a:cs typeface="나눔손글씨 펜"/>
                        </a:rPr>
                        <a:t>X</a:t>
                      </a:r>
                    </a:p>
                  </a:txBody>
                  <a:tcPr marL="45720" marR="45720" anchor="ctr"/>
                </a:tc>
                <a:tc>
                  <a:txBody>
                    <a:bodyPr/>
                    <a:lstStyle/>
                    <a:p>
                      <a:pPr algn="ctr"/>
                      <a:r>
                        <a:rPr lang="en-US" sz="1900" b="1" dirty="0">
                          <a:solidFill>
                            <a:schemeClr val="tx1"/>
                          </a:solidFill>
                          <a:latin typeface="+mn-lt"/>
                          <a:ea typeface="나눔고딕 ExtraBold" panose="020D0904000000000000" pitchFamily="50" charset="-127"/>
                          <a:cs typeface="나눔손글씨 펜"/>
                        </a:rPr>
                        <a:t>O</a:t>
                      </a:r>
                    </a:p>
                  </a:txBody>
                  <a:tcPr marL="45720" marR="45720" anchor="ctr"/>
                </a:tc>
                <a:tc>
                  <a:txBody>
                    <a:bodyPr/>
                    <a:lstStyle/>
                    <a:p>
                      <a:pPr algn="ctr"/>
                      <a:r>
                        <a:rPr lang="en-US" sz="1900" b="1" dirty="0">
                          <a:solidFill>
                            <a:schemeClr val="tx1"/>
                          </a:solidFill>
                          <a:latin typeface="+mn-lt"/>
                          <a:ea typeface="나눔고딕 ExtraBold" panose="020D0904000000000000" pitchFamily="50" charset="-127"/>
                          <a:cs typeface="나눔손글씨 펜"/>
                        </a:rPr>
                        <a:t>O</a:t>
                      </a:r>
                    </a:p>
                  </a:txBody>
                  <a:tcPr marL="45720" marR="45720" anchor="ctr"/>
                </a:tc>
                <a:tc>
                  <a:txBody>
                    <a:bodyPr/>
                    <a:lstStyle/>
                    <a:p>
                      <a:pPr algn="ctr"/>
                      <a:r>
                        <a:rPr lang="en-US" sz="1900" b="1" dirty="0">
                          <a:solidFill>
                            <a:schemeClr val="tx1"/>
                          </a:solidFill>
                          <a:latin typeface="+mn-lt"/>
                          <a:ea typeface="나눔고딕 ExtraBold" panose="020D0904000000000000" pitchFamily="50" charset="-127"/>
                          <a:cs typeface="나눔손글씨 펜"/>
                        </a:rPr>
                        <a:t>X</a:t>
                      </a:r>
                    </a:p>
                  </a:txBody>
                  <a:tcPr marL="45720" marR="45720" anchor="ctr"/>
                </a:tc>
                <a:tc>
                  <a:txBody>
                    <a:bodyPr/>
                    <a:lstStyle/>
                    <a:p>
                      <a:r>
                        <a:rPr lang="en-US" sz="1900" b="1" dirty="0">
                          <a:solidFill>
                            <a:schemeClr val="tx1"/>
                          </a:solidFill>
                          <a:latin typeface="+mn-lt"/>
                          <a:ea typeface="나눔고딕 ExtraBold" panose="020D0904000000000000" pitchFamily="50" charset="-127"/>
                          <a:cs typeface="나눔손글씨 펜"/>
                        </a:rPr>
                        <a:t> Caller Spoofing</a:t>
                      </a:r>
                    </a:p>
                  </a:txBody>
                  <a:tcPr marL="45720" marR="45720" anchor="ctr"/>
                </a:tc>
                <a:extLst>
                  <a:ext uri="{0D108BD9-81ED-4DB2-BD59-A6C34878D82A}">
                    <a16:rowId xmlns:a16="http://schemas.microsoft.com/office/drawing/2014/main" val="10003"/>
                  </a:ext>
                </a:extLst>
              </a:tr>
              <a:tr h="556863">
                <a:tc vMerge="1">
                  <a:txBody>
                    <a:bodyPr/>
                    <a:lstStyle/>
                    <a:p>
                      <a:pPr algn="ctr"/>
                      <a:endParaRPr lang="en-US" sz="1400" b="1" dirty="0">
                        <a:solidFill>
                          <a:schemeClr val="tx1"/>
                        </a:solidFill>
                        <a:latin typeface="+mn-lt"/>
                        <a:ea typeface="나눔고딕 ExtraBold" panose="020D0904000000000000" pitchFamily="50" charset="-127"/>
                        <a:cs typeface="나눔손글씨 펜"/>
                      </a:endParaRPr>
                    </a:p>
                  </a:txBody>
                  <a:tcPr marL="34290" marR="34290" marT="34290" marB="34290" anchor="ctr"/>
                </a:tc>
                <a:tc>
                  <a:txBody>
                    <a:bodyPr/>
                    <a:lstStyle/>
                    <a:p>
                      <a:pPr algn="ctr"/>
                      <a:r>
                        <a:rPr lang="en-US" sz="1900" b="1" dirty="0">
                          <a:solidFill>
                            <a:schemeClr val="tx1"/>
                          </a:solidFill>
                          <a:latin typeface="+mn-lt"/>
                          <a:ea typeface="나눔고딕 ExtraBold" panose="020D0904000000000000" pitchFamily="50" charset="-127"/>
                          <a:cs typeface="나눔손글씨 펜"/>
                        </a:rPr>
                        <a:t>No Session Management</a:t>
                      </a:r>
                    </a:p>
                  </a:txBody>
                  <a:tcPr marL="45720" marR="45720" anchor="ctr"/>
                </a:tc>
                <a:tc>
                  <a:txBody>
                    <a:bodyPr/>
                    <a:lstStyle/>
                    <a:p>
                      <a:pPr algn="ctr"/>
                      <a:r>
                        <a:rPr lang="en-US" sz="1900" b="1" dirty="0">
                          <a:solidFill>
                            <a:schemeClr val="tx1"/>
                          </a:solidFill>
                          <a:latin typeface="+mn-lt"/>
                          <a:ea typeface="나눔고딕 ExtraBold" panose="020D0904000000000000" pitchFamily="50" charset="-127"/>
                          <a:cs typeface="나눔손글씨 펜"/>
                        </a:rPr>
                        <a:t>O</a:t>
                      </a:r>
                    </a:p>
                  </a:txBody>
                  <a:tcPr marL="45720" marR="45720" anchor="ctr"/>
                </a:tc>
                <a:tc>
                  <a:txBody>
                    <a:bodyPr/>
                    <a:lstStyle/>
                    <a:p>
                      <a:pPr algn="ctr"/>
                      <a:r>
                        <a:rPr lang="en-US" sz="1900" b="1" dirty="0">
                          <a:solidFill>
                            <a:schemeClr val="tx1"/>
                          </a:solidFill>
                          <a:latin typeface="+mn-lt"/>
                          <a:ea typeface="나눔고딕 ExtraBold" panose="020D0904000000000000" pitchFamily="50" charset="-127"/>
                          <a:cs typeface="나눔손글씨 펜"/>
                        </a:rPr>
                        <a:t>O</a:t>
                      </a:r>
                    </a:p>
                  </a:txBody>
                  <a:tcPr marL="45720" marR="45720" anchor="ctr"/>
                </a:tc>
                <a:tc>
                  <a:txBody>
                    <a:bodyPr/>
                    <a:lstStyle/>
                    <a:p>
                      <a:pPr algn="ctr"/>
                      <a:r>
                        <a:rPr lang="en-US" sz="1900" b="1" dirty="0">
                          <a:solidFill>
                            <a:schemeClr val="tx1"/>
                          </a:solidFill>
                          <a:latin typeface="+mn-lt"/>
                          <a:ea typeface="나눔고딕 ExtraBold" panose="020D0904000000000000" pitchFamily="50" charset="-127"/>
                          <a:cs typeface="나눔손글씨 펜"/>
                        </a:rPr>
                        <a:t>O</a:t>
                      </a:r>
                    </a:p>
                  </a:txBody>
                  <a:tcPr marL="45720" marR="45720" anchor="ctr"/>
                </a:tc>
                <a:tc>
                  <a:txBody>
                    <a:bodyPr/>
                    <a:lstStyle/>
                    <a:p>
                      <a:pPr algn="ctr"/>
                      <a:r>
                        <a:rPr lang="en-US" sz="1900" b="1" dirty="0">
                          <a:solidFill>
                            <a:schemeClr val="tx1"/>
                          </a:solidFill>
                          <a:latin typeface="+mn-lt"/>
                          <a:ea typeface="나눔고딕 ExtraBold" panose="020D0904000000000000" pitchFamily="50" charset="-127"/>
                          <a:cs typeface="나눔손글씨 펜"/>
                        </a:rPr>
                        <a:t>X</a:t>
                      </a:r>
                    </a:p>
                  </a:txBody>
                  <a:tcPr marL="45720" marR="45720" anchor="ctr"/>
                </a:tc>
                <a:tc>
                  <a:txBody>
                    <a:bodyPr/>
                    <a:lstStyle/>
                    <a:p>
                      <a:pPr algn="ctr"/>
                      <a:r>
                        <a:rPr lang="en-US" sz="1900" b="1" dirty="0">
                          <a:solidFill>
                            <a:schemeClr val="tx1"/>
                          </a:solidFill>
                          <a:latin typeface="+mn-lt"/>
                          <a:ea typeface="나눔고딕 ExtraBold" panose="020D0904000000000000" pitchFamily="50" charset="-127"/>
                          <a:cs typeface="나눔손글씨 펜"/>
                        </a:rPr>
                        <a:t>O</a:t>
                      </a:r>
                    </a:p>
                  </a:txBody>
                  <a:tcPr marL="45720" marR="45720" anchor="ctr"/>
                </a:tc>
                <a:tc>
                  <a:txBody>
                    <a:bodyPr/>
                    <a:lstStyle/>
                    <a:p>
                      <a:r>
                        <a:rPr lang="en-US" sz="1900" b="1" dirty="0">
                          <a:solidFill>
                            <a:schemeClr val="tx1"/>
                          </a:solidFill>
                          <a:latin typeface="+mn-lt"/>
                          <a:ea typeface="나눔고딕 ExtraBold" panose="020D0904000000000000" pitchFamily="50" charset="-127"/>
                          <a:cs typeface="나눔손글씨 펜"/>
                        </a:rPr>
                        <a:t> Denial of Service on </a:t>
                      </a:r>
                      <a:r>
                        <a:rPr lang="en-US" sz="1900" b="1" baseline="0" dirty="0">
                          <a:solidFill>
                            <a:schemeClr val="tx1"/>
                          </a:solidFill>
                          <a:latin typeface="+mn-lt"/>
                          <a:ea typeface="나눔고딕 ExtraBold" panose="020D0904000000000000" pitchFamily="50" charset="-127"/>
                          <a:cs typeface="나눔손글씨 펜"/>
                        </a:rPr>
                        <a:t>Core Network</a:t>
                      </a:r>
                      <a:endParaRPr lang="en-US" sz="1900" b="1" dirty="0">
                        <a:solidFill>
                          <a:schemeClr val="tx1"/>
                        </a:solidFill>
                        <a:latin typeface="+mn-lt"/>
                        <a:ea typeface="나눔고딕 ExtraBold" panose="020D0904000000000000" pitchFamily="50" charset="-127"/>
                        <a:cs typeface="나눔손글씨 펜"/>
                      </a:endParaRPr>
                    </a:p>
                  </a:txBody>
                  <a:tcPr marL="45720" marR="45720" anchor="ctr"/>
                </a:tc>
                <a:extLst>
                  <a:ext uri="{0D108BD9-81ED-4DB2-BD59-A6C34878D82A}">
                    <a16:rowId xmlns:a16="http://schemas.microsoft.com/office/drawing/2014/main" val="10004"/>
                  </a:ext>
                </a:extLst>
              </a:tr>
              <a:tr h="556863">
                <a:tc>
                  <a:txBody>
                    <a:bodyPr/>
                    <a:lstStyle/>
                    <a:p>
                      <a:pPr algn="ctr"/>
                      <a:r>
                        <a:rPr lang="en-US" sz="1900" b="1" dirty="0">
                          <a:solidFill>
                            <a:schemeClr val="tx1"/>
                          </a:solidFill>
                          <a:latin typeface="+mn-lt"/>
                          <a:ea typeface="나눔고딕 ExtraBold" panose="020D0904000000000000" pitchFamily="50" charset="-127"/>
                          <a:cs typeface="나눔손글씨 펜"/>
                        </a:rPr>
                        <a:t>4G-GW</a:t>
                      </a:r>
                    </a:p>
                  </a:txBody>
                  <a:tcPr marL="45720" marR="45720" anchor="ctr"/>
                </a:tc>
                <a:tc>
                  <a:txBody>
                    <a:bodyPr/>
                    <a:lstStyle/>
                    <a:p>
                      <a:pPr algn="ctr"/>
                      <a:r>
                        <a:rPr lang="en-US" sz="1900" b="1" dirty="0">
                          <a:solidFill>
                            <a:schemeClr val="tx1"/>
                          </a:solidFill>
                          <a:latin typeface="+mn-lt"/>
                          <a:ea typeface="나눔고딕 ExtraBold" panose="020D0904000000000000" pitchFamily="50" charset="-127"/>
                          <a:cs typeface="나눔손글씨 펜"/>
                        </a:rPr>
                        <a:t>IMS Bypassing</a:t>
                      </a:r>
                    </a:p>
                  </a:txBody>
                  <a:tcPr marL="45720" marR="45720" anchor="ctr"/>
                </a:tc>
                <a:tc>
                  <a:txBody>
                    <a:bodyPr/>
                    <a:lstStyle/>
                    <a:p>
                      <a:pPr algn="ctr"/>
                      <a:r>
                        <a:rPr lang="en-US" sz="1900" b="1" dirty="0">
                          <a:solidFill>
                            <a:schemeClr val="tx1"/>
                          </a:solidFill>
                          <a:latin typeface="+mn-lt"/>
                          <a:ea typeface="나눔고딕 ExtraBold" panose="020D0904000000000000" pitchFamily="50" charset="-127"/>
                          <a:cs typeface="나눔손글씨 펜"/>
                        </a:rPr>
                        <a:t>O</a:t>
                      </a:r>
                    </a:p>
                  </a:txBody>
                  <a:tcPr marL="45720" marR="45720" anchor="ctr"/>
                </a:tc>
                <a:tc>
                  <a:txBody>
                    <a:bodyPr/>
                    <a:lstStyle/>
                    <a:p>
                      <a:pPr algn="ctr"/>
                      <a:r>
                        <a:rPr lang="en-US" sz="1900" b="1" dirty="0">
                          <a:solidFill>
                            <a:schemeClr val="tx1"/>
                          </a:solidFill>
                          <a:latin typeface="+mn-lt"/>
                          <a:ea typeface="나눔고딕 ExtraBold" panose="020D0904000000000000" pitchFamily="50" charset="-127"/>
                          <a:cs typeface="나눔손글씨 펜"/>
                        </a:rPr>
                        <a:t>X</a:t>
                      </a:r>
                    </a:p>
                  </a:txBody>
                  <a:tcPr marL="45720" marR="45720" anchor="ctr"/>
                </a:tc>
                <a:tc>
                  <a:txBody>
                    <a:bodyPr/>
                    <a:lstStyle/>
                    <a:p>
                      <a:pPr algn="ctr"/>
                      <a:r>
                        <a:rPr lang="en-US" sz="1900" b="1" dirty="0">
                          <a:solidFill>
                            <a:schemeClr val="tx1"/>
                          </a:solidFill>
                          <a:latin typeface="+mn-lt"/>
                          <a:ea typeface="나눔고딕 ExtraBold" panose="020D0904000000000000" pitchFamily="50" charset="-127"/>
                          <a:cs typeface="나눔손글씨 펜"/>
                        </a:rPr>
                        <a:t>O</a:t>
                      </a:r>
                    </a:p>
                  </a:txBody>
                  <a:tcPr marL="45720" marR="45720" anchor="ctr"/>
                </a:tc>
                <a:tc>
                  <a:txBody>
                    <a:bodyPr/>
                    <a:lstStyle/>
                    <a:p>
                      <a:pPr algn="ctr"/>
                      <a:r>
                        <a:rPr lang="en-US" sz="1900" b="1" dirty="0">
                          <a:solidFill>
                            <a:schemeClr val="tx1"/>
                          </a:solidFill>
                          <a:latin typeface="+mn-lt"/>
                          <a:ea typeface="나눔고딕 ExtraBold" panose="020D0904000000000000" pitchFamily="50" charset="-127"/>
                          <a:cs typeface="나눔손글씨 펜"/>
                        </a:rPr>
                        <a:t>X</a:t>
                      </a:r>
                    </a:p>
                  </a:txBody>
                  <a:tcPr marL="45720" marR="45720" anchor="ctr"/>
                </a:tc>
                <a:tc>
                  <a:txBody>
                    <a:bodyPr/>
                    <a:lstStyle/>
                    <a:p>
                      <a:pPr algn="ctr"/>
                      <a:r>
                        <a:rPr lang="en-US" sz="1900" b="1" dirty="0">
                          <a:solidFill>
                            <a:schemeClr val="tx1"/>
                          </a:solidFill>
                          <a:latin typeface="+mn-lt"/>
                          <a:ea typeface="나눔고딕 ExtraBold" panose="020D0904000000000000" pitchFamily="50" charset="-127"/>
                          <a:cs typeface="나눔손글씨 펜"/>
                        </a:rPr>
                        <a:t>X</a:t>
                      </a:r>
                    </a:p>
                  </a:txBody>
                  <a:tcPr marL="45720" marR="45720" anchor="ctr"/>
                </a:tc>
                <a:tc>
                  <a:txBody>
                    <a:bodyPr/>
                    <a:lstStyle/>
                    <a:p>
                      <a:pPr algn="l"/>
                      <a:r>
                        <a:rPr lang="en-US" sz="1900" b="1" baseline="0" dirty="0">
                          <a:solidFill>
                            <a:schemeClr val="tx1"/>
                          </a:solidFill>
                          <a:latin typeface="+mn-lt"/>
                          <a:ea typeface="나눔고딕 ExtraBold" panose="020D0904000000000000" pitchFamily="50" charset="-127"/>
                          <a:cs typeface="나눔손글씨 펜"/>
                        </a:rPr>
                        <a:t> Caller Spoofing</a:t>
                      </a:r>
                      <a:endParaRPr lang="en-US" sz="1900" b="1" dirty="0">
                        <a:solidFill>
                          <a:schemeClr val="tx1"/>
                        </a:solidFill>
                        <a:latin typeface="+mn-lt"/>
                        <a:ea typeface="나눔고딕 ExtraBold" panose="020D0904000000000000" pitchFamily="50" charset="-127"/>
                        <a:cs typeface="나눔손글씨 펜"/>
                      </a:endParaRPr>
                    </a:p>
                  </a:txBody>
                  <a:tcPr marL="45720" marR="45720" anchor="ctr"/>
                </a:tc>
                <a:extLst>
                  <a:ext uri="{0D108BD9-81ED-4DB2-BD59-A6C34878D82A}">
                    <a16:rowId xmlns:a16="http://schemas.microsoft.com/office/drawing/2014/main" val="10005"/>
                  </a:ext>
                </a:extLst>
              </a:tr>
              <a:tr h="556863">
                <a:tc>
                  <a:txBody>
                    <a:bodyPr/>
                    <a:lstStyle/>
                    <a:p>
                      <a:pPr algn="ctr"/>
                      <a:r>
                        <a:rPr lang="en-US" sz="1900" b="1" dirty="0">
                          <a:solidFill>
                            <a:schemeClr val="tx1"/>
                          </a:solidFill>
                          <a:latin typeface="+mn-lt"/>
                          <a:ea typeface="나눔고딕 ExtraBold" panose="020D0904000000000000" pitchFamily="50" charset="-127"/>
                          <a:cs typeface="나눔손글씨 펜"/>
                        </a:rPr>
                        <a:t>Phone</a:t>
                      </a:r>
                    </a:p>
                  </a:txBody>
                  <a:tcPr marL="45720" marR="45720" anchor="ctr"/>
                </a:tc>
                <a:tc>
                  <a:txBody>
                    <a:bodyPr/>
                    <a:lstStyle/>
                    <a:p>
                      <a:pPr algn="ctr"/>
                      <a:r>
                        <a:rPr lang="en-US" sz="1900" b="1" dirty="0">
                          <a:solidFill>
                            <a:schemeClr val="tx1"/>
                          </a:solidFill>
                          <a:latin typeface="+mn-lt"/>
                          <a:ea typeface="나눔고딕 ExtraBold" panose="020D0904000000000000" pitchFamily="50" charset="-127"/>
                          <a:cs typeface="나눔손글씨 펜"/>
                        </a:rPr>
                        <a:t>Permission Mismatch</a:t>
                      </a:r>
                    </a:p>
                  </a:txBody>
                  <a:tcPr marL="45720" marR="45720" anchor="ctr"/>
                </a:tc>
                <a:tc gridSpan="5">
                  <a:txBody>
                    <a:bodyPr/>
                    <a:lstStyle/>
                    <a:p>
                      <a:pPr algn="ctr"/>
                      <a:r>
                        <a:rPr lang="en-US" sz="1900" b="1" dirty="0">
                          <a:solidFill>
                            <a:schemeClr val="tx1"/>
                          </a:solidFill>
                          <a:latin typeface="+mn-lt"/>
                          <a:ea typeface="나눔고딕 ExtraBold" panose="020D0904000000000000" pitchFamily="50" charset="-127"/>
                          <a:cs typeface="나눔손글씨 펜"/>
                        </a:rPr>
                        <a:t>Vulnerable</a:t>
                      </a:r>
                      <a:r>
                        <a:rPr lang="en-US" sz="1900" b="1" baseline="0" dirty="0">
                          <a:solidFill>
                            <a:schemeClr val="tx1"/>
                          </a:solidFill>
                          <a:latin typeface="+mn-lt"/>
                          <a:ea typeface="나눔고딕 ExtraBold" panose="020D0904000000000000" pitchFamily="50" charset="-127"/>
                          <a:cs typeface="나눔손글씨 펜"/>
                        </a:rPr>
                        <a:t> for all Android</a:t>
                      </a:r>
                      <a:endParaRPr lang="en-US" sz="1900" b="1" dirty="0">
                        <a:solidFill>
                          <a:schemeClr val="tx1"/>
                        </a:solidFill>
                        <a:latin typeface="+mn-lt"/>
                        <a:ea typeface="나눔고딕 ExtraBold" panose="020D0904000000000000" pitchFamily="50" charset="-127"/>
                        <a:cs typeface="나눔손글씨 펜"/>
                      </a:endParaRPr>
                    </a:p>
                  </a:txBody>
                  <a:tcPr marL="45720" marR="45720" anchor="ctr"/>
                </a:tc>
                <a:tc hMerge="1">
                  <a:txBody>
                    <a:bodyPr/>
                    <a:lstStyle/>
                    <a:p>
                      <a:endParaRPr lang="en-US" dirty="0"/>
                    </a:p>
                  </a:txBody>
                  <a:tcPr marL="0" marR="0" marT="0" marB="0"/>
                </a:tc>
                <a:tc hMerge="1">
                  <a:txBody>
                    <a:bodyPr/>
                    <a:lstStyle/>
                    <a:p>
                      <a:endParaRPr lang="en-US" dirty="0"/>
                    </a:p>
                  </a:txBody>
                  <a:tcPr marL="0" marR="0" marT="0" marB="0"/>
                </a:tc>
                <a:tc hMerge="1">
                  <a:txBody>
                    <a:bodyPr/>
                    <a:lstStyle/>
                    <a:p>
                      <a:endParaRPr lang="en-US" dirty="0"/>
                    </a:p>
                  </a:txBody>
                  <a:tcPr marL="0" marR="0" marT="0" marB="0"/>
                </a:tc>
                <a:tc hMerge="1">
                  <a:txBody>
                    <a:bodyPr/>
                    <a:lstStyle/>
                    <a:p>
                      <a:endParaRPr lang="en-US" dirty="0"/>
                    </a:p>
                  </a:txBody>
                  <a:tcPr marL="0" marR="0" marT="0" marB="0"/>
                </a:tc>
                <a:tc>
                  <a:txBody>
                    <a:bodyPr/>
                    <a:lstStyle/>
                    <a:p>
                      <a:r>
                        <a:rPr lang="en-US" sz="1900" b="1" dirty="0">
                          <a:solidFill>
                            <a:schemeClr val="tx1"/>
                          </a:solidFill>
                          <a:latin typeface="+mn-lt"/>
                          <a:ea typeface="나눔고딕 ExtraBold" panose="020D0904000000000000" pitchFamily="50" charset="-127"/>
                          <a:cs typeface="나눔손글씨 펜"/>
                        </a:rPr>
                        <a:t> Denial of Service on Call, Overbilling</a:t>
                      </a:r>
                    </a:p>
                  </a:txBody>
                  <a:tcPr marL="45720" marR="45720" anchor="ctr"/>
                </a:tc>
                <a:extLst>
                  <a:ext uri="{0D108BD9-81ED-4DB2-BD59-A6C34878D82A}">
                    <a16:rowId xmlns:a16="http://schemas.microsoft.com/office/drawing/2014/main" val="10006"/>
                  </a:ext>
                </a:extLst>
              </a:tr>
            </a:tbl>
          </a:graphicData>
        </a:graphic>
      </p:graphicFrame>
      <p:pic>
        <p:nvPicPr>
          <p:cNvPr id="20" name="Picture 19" descr="http://sdtimes.com/wp-content/uploads/2014/12/1219.sdt-githu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4901" y="3021081"/>
            <a:ext cx="435604" cy="43560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http://sdtimes.com/wp-content/uploads/2014/12/1219.sdt-githu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4901" y="3577267"/>
            <a:ext cx="435604" cy="43560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dtimes.com/wp-content/uploads/2014/12/1219.sdt-githu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6975" y="3577267"/>
            <a:ext cx="435604" cy="43560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sdtimes.com/wp-content/uploads/2014/12/1219.sdt-githu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9050" y="3577266"/>
            <a:ext cx="435604" cy="43560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sdtimes.com/wp-content/uploads/2014/12/1219.sdt-githu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1125" y="3577265"/>
            <a:ext cx="435604" cy="43560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sdtimes.com/wp-content/uploads/2014/12/1219.sdt-githu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2118" y="3577263"/>
            <a:ext cx="435604" cy="43560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sdtimes.com/wp-content/uploads/2014/12/1219.sdt-githu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9050" y="3021081"/>
            <a:ext cx="435604" cy="43560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sdtimes.com/wp-content/uploads/2014/12/1219.sdt-githu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1125" y="3021079"/>
            <a:ext cx="435604" cy="43560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sdtimes.com/wp-content/uploads/2014/12/1219.sdt-githu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5642" y="3021078"/>
            <a:ext cx="435604" cy="43560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s://pixabay.com/static/uploads/photo/2013/04/01/09/07/smile-98458_64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6975" y="3021078"/>
            <a:ext cx="428757" cy="44187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dtimes.com/wp-content/uploads/2014/12/1219.sdt-githu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1237" y="4674682"/>
            <a:ext cx="435604" cy="43560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http://sdtimes.com/wp-content/uploads/2014/12/1219.sdt-githu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3311" y="4674682"/>
            <a:ext cx="435604" cy="43560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sdtimes.com/wp-content/uploads/2014/12/1219.sdt-githu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5386" y="4674681"/>
            <a:ext cx="435604" cy="43560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sdtimes.com/wp-content/uploads/2014/12/1219.sdt-githu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8454" y="4674678"/>
            <a:ext cx="435604" cy="43560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sdtimes.com/wp-content/uploads/2014/12/1219.sdt-githu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5386" y="4118495"/>
            <a:ext cx="435604" cy="43560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sdtimes.com/wp-content/uploads/2014/12/1219.sdt-githu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7461" y="4118494"/>
            <a:ext cx="435604" cy="43560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https://pixabay.com/static/uploads/photo/2013/04/01/09/07/smile-98458_64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3311" y="4118493"/>
            <a:ext cx="428757" cy="44187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https://pixabay.com/static/uploads/photo/2013/04/01/09/07/smile-98458_64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1236" y="4118493"/>
            <a:ext cx="428757" cy="44187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ttps://pixabay.com/static/uploads/photo/2013/04/01/09/07/smile-98458_64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0963" y="4674678"/>
            <a:ext cx="428757" cy="44187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ttps://pixabay.com/static/uploads/photo/2013/04/01/09/07/smile-98458_64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9535" y="4118493"/>
            <a:ext cx="428757" cy="44187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ttp://sdtimes.com/wp-content/uploads/2014/12/1219.sdt-githu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0097" y="6386161"/>
            <a:ext cx="435604" cy="435604"/>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7294156" y="6357742"/>
            <a:ext cx="1685718" cy="461665"/>
          </a:xfrm>
          <a:prstGeom prst="rect">
            <a:avLst/>
          </a:prstGeom>
          <a:noFill/>
        </p:spPr>
        <p:txBody>
          <a:bodyPr wrap="none" rtlCol="0">
            <a:spAutoFit/>
          </a:bodyPr>
          <a:lstStyle/>
          <a:p>
            <a:r>
              <a:rPr lang="en-US" altLang="ko-KR" sz="2400" dirty="0">
                <a:solidFill>
                  <a:schemeClr val="bg1"/>
                </a:solidFill>
              </a:rPr>
              <a:t>: Vulnerable</a:t>
            </a:r>
            <a:endParaRPr lang="ko-KR" altLang="en-US" sz="2400" dirty="0">
              <a:solidFill>
                <a:schemeClr val="bg1"/>
              </a:solidFill>
            </a:endParaRPr>
          </a:p>
        </p:txBody>
      </p:sp>
      <p:pic>
        <p:nvPicPr>
          <p:cNvPr id="42" name="Picture 2" descr="https://pixabay.com/static/uploads/photo/2013/04/01/09/07/smile-98458_64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68342" y="6410614"/>
            <a:ext cx="428757" cy="441876"/>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9552385" y="6360048"/>
            <a:ext cx="1179297" cy="461665"/>
          </a:xfrm>
          <a:prstGeom prst="rect">
            <a:avLst/>
          </a:prstGeom>
          <a:noFill/>
        </p:spPr>
        <p:txBody>
          <a:bodyPr wrap="none" rtlCol="0">
            <a:spAutoFit/>
          </a:bodyPr>
          <a:lstStyle/>
          <a:p>
            <a:r>
              <a:rPr lang="en-US" altLang="ko-KR" sz="2400" dirty="0">
                <a:solidFill>
                  <a:schemeClr val="bg1"/>
                </a:solidFill>
              </a:rPr>
              <a:t>: Secure</a:t>
            </a:r>
            <a:endParaRPr lang="ko-KR" altLang="en-US" sz="2400" dirty="0">
              <a:solidFill>
                <a:schemeClr val="bg1"/>
              </a:solidFill>
            </a:endParaRPr>
          </a:p>
        </p:txBody>
      </p:sp>
      <p:pic>
        <p:nvPicPr>
          <p:cNvPr id="44" name="Picture 2" descr="http://sdtimes.com/wp-content/uploads/2014/12/1219.sdt-githu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3819" y="5253203"/>
            <a:ext cx="435604" cy="43560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http://sdtimes.com/wp-content/uploads/2014/12/1219.sdt-githu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7969" y="5253203"/>
            <a:ext cx="435604" cy="43560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https://pixabay.com/static/uploads/photo/2013/04/01/09/07/smile-98458_64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2740" y="5253203"/>
            <a:ext cx="428757" cy="44187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ttps://pixabay.com/static/uploads/photo/2013/04/01/09/07/smile-98458_64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6890" y="5257246"/>
            <a:ext cx="428757" cy="44187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https://pixabay.com/static/uploads/photo/2013/04/01/09/07/smile-98458_64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8964" y="5261289"/>
            <a:ext cx="428757" cy="4418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0" name="object 7"/>
          <p:cNvGraphicFramePr>
            <a:graphicFrameLocks noGrp="1"/>
          </p:cNvGraphicFramePr>
          <p:nvPr>
            <p:extLst/>
          </p:nvPr>
        </p:nvGraphicFramePr>
        <p:xfrm>
          <a:off x="486703" y="213586"/>
          <a:ext cx="11218595" cy="2129365"/>
        </p:xfrm>
        <a:graphic>
          <a:graphicData uri="http://schemas.openxmlformats.org/drawingml/2006/table">
            <a:tbl>
              <a:tblPr firstRow="1" bandRow="1">
                <a:tableStyleId>{073A0DAA-6AF3-43AB-8588-CEC1D06C72B9}</a:tableStyleId>
              </a:tblPr>
              <a:tblGrid>
                <a:gridCol w="2609675">
                  <a:extLst>
                    <a:ext uri="{9D8B030D-6E8A-4147-A177-3AD203B41FA5}">
                      <a16:colId xmlns:a16="http://schemas.microsoft.com/office/drawing/2014/main" val="20000"/>
                    </a:ext>
                  </a:extLst>
                </a:gridCol>
                <a:gridCol w="2879640">
                  <a:extLst>
                    <a:ext uri="{9D8B030D-6E8A-4147-A177-3AD203B41FA5}">
                      <a16:colId xmlns:a16="http://schemas.microsoft.com/office/drawing/2014/main" val="20001"/>
                    </a:ext>
                  </a:extLst>
                </a:gridCol>
                <a:gridCol w="1145856">
                  <a:extLst>
                    <a:ext uri="{9D8B030D-6E8A-4147-A177-3AD203B41FA5}">
                      <a16:colId xmlns:a16="http://schemas.microsoft.com/office/drawing/2014/main" val="20002"/>
                    </a:ext>
                  </a:extLst>
                </a:gridCol>
                <a:gridCol w="1145856">
                  <a:extLst>
                    <a:ext uri="{9D8B030D-6E8A-4147-A177-3AD203B41FA5}">
                      <a16:colId xmlns:a16="http://schemas.microsoft.com/office/drawing/2014/main" val="20003"/>
                    </a:ext>
                  </a:extLst>
                </a:gridCol>
                <a:gridCol w="1145856">
                  <a:extLst>
                    <a:ext uri="{9D8B030D-6E8A-4147-A177-3AD203B41FA5}">
                      <a16:colId xmlns:a16="http://schemas.microsoft.com/office/drawing/2014/main" val="20004"/>
                    </a:ext>
                  </a:extLst>
                </a:gridCol>
                <a:gridCol w="1145856">
                  <a:extLst>
                    <a:ext uri="{9D8B030D-6E8A-4147-A177-3AD203B41FA5}">
                      <a16:colId xmlns:a16="http://schemas.microsoft.com/office/drawing/2014/main" val="20005"/>
                    </a:ext>
                  </a:extLst>
                </a:gridCol>
                <a:gridCol w="1145856">
                  <a:extLst>
                    <a:ext uri="{9D8B030D-6E8A-4147-A177-3AD203B41FA5}">
                      <a16:colId xmlns:a16="http://schemas.microsoft.com/office/drawing/2014/main" val="20006"/>
                    </a:ext>
                  </a:extLst>
                </a:gridCol>
              </a:tblGrid>
              <a:tr h="425873">
                <a:tc>
                  <a:txBody>
                    <a:bodyPr/>
                    <a:lstStyle/>
                    <a:p>
                      <a:pPr algn="ctr"/>
                      <a:r>
                        <a:rPr lang="en-US" sz="2100" b="1" dirty="0">
                          <a:latin typeface="+mn-lt"/>
                          <a:ea typeface="나눔고딕 ExtraBold" panose="020D0904000000000000" pitchFamily="50" charset="-127"/>
                          <a:cs typeface="나눔손글씨 펜"/>
                        </a:rPr>
                        <a:t>Free</a:t>
                      </a:r>
                      <a:r>
                        <a:rPr lang="en-US" sz="2100" b="1" baseline="0" dirty="0">
                          <a:latin typeface="+mn-lt"/>
                          <a:ea typeface="나눔고딕 ExtraBold" panose="020D0904000000000000" pitchFamily="50" charset="-127"/>
                          <a:cs typeface="나눔손글씨 펜"/>
                        </a:rPr>
                        <a:t> Data Channels</a:t>
                      </a:r>
                      <a:endParaRPr sz="2100" b="1" dirty="0">
                        <a:latin typeface="+mn-lt"/>
                        <a:ea typeface="나눔고딕 ExtraBold" panose="020D0904000000000000" pitchFamily="50" charset="-127"/>
                        <a:cs typeface="나눔손글씨 펜"/>
                      </a:endParaRPr>
                    </a:p>
                  </a:txBody>
                  <a:tcPr marL="0" marR="0" marT="0" marB="0" anchor="ctr"/>
                </a:tc>
                <a:tc>
                  <a:txBody>
                    <a:bodyPr/>
                    <a:lstStyle/>
                    <a:p>
                      <a:pPr marL="43180" algn="ctr">
                        <a:lnSpc>
                          <a:spcPct val="100000"/>
                        </a:lnSpc>
                      </a:pPr>
                      <a:r>
                        <a:rPr lang="en-US" sz="2100" b="1" dirty="0">
                          <a:latin typeface="+mn-lt"/>
                          <a:ea typeface="나눔고딕 ExtraBold" panose="020D0904000000000000" pitchFamily="50" charset="-127"/>
                          <a:cs typeface="나눔손글씨 펜"/>
                        </a:rPr>
                        <a:t>Free </a:t>
                      </a:r>
                      <a:r>
                        <a:rPr sz="2100" b="1" spc="0" dirty="0">
                          <a:latin typeface="+mn-lt"/>
                          <a:ea typeface="나눔고딕 ExtraBold" panose="020D0904000000000000" pitchFamily="50" charset="-127"/>
                          <a:cs typeface="나눔손글씨 펜"/>
                        </a:rPr>
                        <a:t>Channel</a:t>
                      </a:r>
                      <a:endParaRPr sz="2100" b="1" dirty="0">
                        <a:latin typeface="+mn-lt"/>
                        <a:ea typeface="나눔고딕 ExtraBold" panose="020D0904000000000000" pitchFamily="50" charset="-127"/>
                        <a:cs typeface="나눔손글씨 펜"/>
                      </a:endParaRPr>
                    </a:p>
                  </a:txBody>
                  <a:tcPr marL="0" marR="0" marT="0" marB="0" anchor="ctr"/>
                </a:tc>
                <a:tc>
                  <a:txBody>
                    <a:bodyPr/>
                    <a:lstStyle/>
                    <a:p>
                      <a:pPr marL="43180" algn="ctr">
                        <a:lnSpc>
                          <a:spcPct val="100000"/>
                        </a:lnSpc>
                      </a:pPr>
                      <a:r>
                        <a:rPr sz="2100" b="1" dirty="0">
                          <a:latin typeface="+mn-lt"/>
                          <a:ea typeface="나눔고딕 ExtraBold" panose="020D0904000000000000" pitchFamily="50" charset="-127"/>
                          <a:cs typeface="나눔손글씨 펜"/>
                        </a:rPr>
                        <a:t>US-1</a:t>
                      </a:r>
                    </a:p>
                  </a:txBody>
                  <a:tcPr marL="0" marR="0" marT="0" marB="0" anchor="ctr"/>
                </a:tc>
                <a:tc>
                  <a:txBody>
                    <a:bodyPr/>
                    <a:lstStyle/>
                    <a:p>
                      <a:pPr marL="43180" algn="ctr">
                        <a:lnSpc>
                          <a:spcPct val="100000"/>
                        </a:lnSpc>
                      </a:pPr>
                      <a:r>
                        <a:rPr sz="2100" b="1" dirty="0">
                          <a:latin typeface="+mn-lt"/>
                          <a:ea typeface="나눔고딕 ExtraBold" panose="020D0904000000000000" pitchFamily="50" charset="-127"/>
                          <a:cs typeface="나눔손글씨 펜"/>
                        </a:rPr>
                        <a:t>US-2</a:t>
                      </a:r>
                    </a:p>
                  </a:txBody>
                  <a:tcPr marL="0" marR="0" marT="0" marB="0" anchor="ctr"/>
                </a:tc>
                <a:tc>
                  <a:txBody>
                    <a:bodyPr/>
                    <a:lstStyle/>
                    <a:p>
                      <a:pPr marL="43180" algn="ctr">
                        <a:lnSpc>
                          <a:spcPct val="100000"/>
                        </a:lnSpc>
                      </a:pPr>
                      <a:r>
                        <a:rPr sz="2100" b="1" dirty="0">
                          <a:latin typeface="+mn-lt"/>
                          <a:ea typeface="나눔고딕 ExtraBold" panose="020D0904000000000000" pitchFamily="50" charset="-127"/>
                          <a:cs typeface="나눔손글씨 펜"/>
                        </a:rPr>
                        <a:t>KR-1</a:t>
                      </a:r>
                    </a:p>
                  </a:txBody>
                  <a:tcPr marL="0" marR="0" marT="0" marB="0" anchor="ctr"/>
                </a:tc>
                <a:tc>
                  <a:txBody>
                    <a:bodyPr/>
                    <a:lstStyle/>
                    <a:p>
                      <a:pPr marL="43180" algn="ctr">
                        <a:lnSpc>
                          <a:spcPct val="100000"/>
                        </a:lnSpc>
                      </a:pPr>
                      <a:r>
                        <a:rPr sz="2100" b="1" dirty="0">
                          <a:latin typeface="+mn-lt"/>
                          <a:ea typeface="나눔고딕 ExtraBold" panose="020D0904000000000000" pitchFamily="50" charset="-127"/>
                          <a:cs typeface="나눔손글씨 펜"/>
                        </a:rPr>
                        <a:t>KR-2</a:t>
                      </a:r>
                    </a:p>
                  </a:txBody>
                  <a:tcPr marL="0" marR="0" marT="0" marB="0" anchor="ctr"/>
                </a:tc>
                <a:tc>
                  <a:txBody>
                    <a:bodyPr/>
                    <a:lstStyle/>
                    <a:p>
                      <a:pPr marL="43180" algn="ctr">
                        <a:lnSpc>
                          <a:spcPct val="100000"/>
                        </a:lnSpc>
                      </a:pPr>
                      <a:r>
                        <a:rPr sz="2100" b="1" dirty="0">
                          <a:latin typeface="+mn-lt"/>
                          <a:ea typeface="나눔고딕 ExtraBold" panose="020D0904000000000000" pitchFamily="50" charset="-127"/>
                          <a:cs typeface="나눔손글씨 펜"/>
                        </a:rPr>
                        <a:t>KR-3</a:t>
                      </a:r>
                    </a:p>
                  </a:txBody>
                  <a:tcPr marL="0" marR="0" marT="0" marB="0" anchor="ctr"/>
                </a:tc>
                <a:extLst>
                  <a:ext uri="{0D108BD9-81ED-4DB2-BD59-A6C34878D82A}">
                    <a16:rowId xmlns:a16="http://schemas.microsoft.com/office/drawing/2014/main" val="10000"/>
                  </a:ext>
                </a:extLst>
              </a:tr>
              <a:tr h="425873">
                <a:tc rowSpan="2">
                  <a:txBody>
                    <a:bodyPr/>
                    <a:lstStyle/>
                    <a:p>
                      <a:pPr marL="43180" marR="43180" algn="ctr">
                        <a:lnSpc>
                          <a:spcPct val="130800"/>
                        </a:lnSpc>
                      </a:pPr>
                      <a:r>
                        <a:rPr lang="en-US" altLang="ko-KR" sz="2100" b="1" dirty="0">
                          <a:latin typeface="+mn-lt"/>
                          <a:ea typeface="나눔고딕 ExtraBold" panose="020D0904000000000000" pitchFamily="50" charset="-127"/>
                          <a:cs typeface="나눔손글씨 펜"/>
                        </a:rPr>
                        <a:t>Using </a:t>
                      </a:r>
                      <a:r>
                        <a:rPr lang="en-US" altLang="ko-KR" sz="2100" b="1" dirty="0" err="1">
                          <a:latin typeface="+mn-lt"/>
                          <a:ea typeface="나눔고딕 ExtraBold" panose="020D0904000000000000" pitchFamily="50" charset="-127"/>
                          <a:cs typeface="나눔손글씨 펜"/>
                        </a:rPr>
                        <a:t>VoLTE</a:t>
                      </a:r>
                      <a:r>
                        <a:rPr lang="en-US" altLang="ko-KR" sz="2100" b="1" dirty="0">
                          <a:latin typeface="+mn-lt"/>
                          <a:ea typeface="나눔고딕 ExtraBold" panose="020D0904000000000000" pitchFamily="50" charset="-127"/>
                          <a:cs typeface="나눔손글씨 펜"/>
                        </a:rPr>
                        <a:t> Protocol</a:t>
                      </a:r>
                    </a:p>
                  </a:txBody>
                  <a:tcPr marL="0" marR="0" marT="0" marB="0" anchor="ctr"/>
                </a:tc>
                <a:tc>
                  <a:txBody>
                    <a:bodyPr/>
                    <a:lstStyle/>
                    <a:p>
                      <a:pPr marL="43180" algn="ctr">
                        <a:lnSpc>
                          <a:spcPct val="100000"/>
                        </a:lnSpc>
                      </a:pPr>
                      <a:r>
                        <a:rPr sz="2100" b="1" dirty="0">
                          <a:latin typeface="+mn-lt"/>
                          <a:ea typeface="나눔고딕 ExtraBold" panose="020D0904000000000000" pitchFamily="50" charset="-127"/>
                          <a:cs typeface="나눔손글씨 펜"/>
                        </a:rPr>
                        <a:t>SIP</a:t>
                      </a:r>
                      <a:r>
                        <a:rPr sz="2100" b="1" spc="-25" dirty="0">
                          <a:latin typeface="+mn-lt"/>
                          <a:ea typeface="나눔고딕 ExtraBold" panose="020D0904000000000000" pitchFamily="50" charset="-127"/>
                          <a:cs typeface="나눔손글씨 펜"/>
                        </a:rPr>
                        <a:t> </a:t>
                      </a:r>
                      <a:r>
                        <a:rPr sz="2100" b="1" spc="-40" dirty="0">
                          <a:latin typeface="+mn-lt"/>
                          <a:ea typeface="나눔고딕 ExtraBold" panose="020D0904000000000000" pitchFamily="50" charset="-127"/>
                          <a:cs typeface="나눔손글씨 펜"/>
                        </a:rPr>
                        <a:t>T</a:t>
                      </a:r>
                      <a:r>
                        <a:rPr sz="2100" b="1" spc="0" dirty="0">
                          <a:latin typeface="+mn-lt"/>
                          <a:ea typeface="나눔고딕 ExtraBold" panose="020D0904000000000000" pitchFamily="50" charset="-127"/>
                          <a:cs typeface="나눔손글씨 펜"/>
                        </a:rPr>
                        <a:t>unneling</a:t>
                      </a:r>
                      <a:endParaRPr sz="2100" b="1" dirty="0">
                        <a:latin typeface="+mn-lt"/>
                        <a:ea typeface="나눔고딕 ExtraBold" panose="020D0904000000000000" pitchFamily="50" charset="-127"/>
                        <a:cs typeface="나눔손글씨 펜"/>
                      </a:endParaRPr>
                    </a:p>
                  </a:txBody>
                  <a:tcPr marL="0" marR="0" marT="0" marB="0" anchor="ctr"/>
                </a:tc>
                <a:tc>
                  <a:txBody>
                    <a:bodyPr/>
                    <a:lstStyle/>
                    <a:p>
                      <a:pPr marR="0" algn="ctr">
                        <a:lnSpc>
                          <a:spcPct val="100000"/>
                        </a:lnSpc>
                      </a:pPr>
                      <a:r>
                        <a:rPr lang="ko-KR" altLang="en-US" sz="2100" b="1" dirty="0">
                          <a:latin typeface="+mn-lt"/>
                          <a:ea typeface="나눔고딕 ExtraBold" panose="020D0904000000000000" pitchFamily="50" charset="-127"/>
                          <a:cs typeface="나눔손글씨 펜"/>
                        </a:rPr>
                        <a:t>✓</a:t>
                      </a:r>
                    </a:p>
                  </a:txBody>
                  <a:tcPr marL="0" marR="0" marT="0" marB="0" anchor="ctr"/>
                </a:tc>
                <a:tc>
                  <a:txBody>
                    <a:bodyPr/>
                    <a:lstStyle/>
                    <a:p>
                      <a:pPr marR="0" algn="ctr">
                        <a:lnSpc>
                          <a:spcPct val="100000"/>
                        </a:lnSpc>
                      </a:pPr>
                      <a:r>
                        <a:rPr lang="ko-KR" altLang="en-US" sz="2100" b="1" dirty="0">
                          <a:latin typeface="+mn-lt"/>
                          <a:ea typeface="나눔고딕 ExtraBold" panose="020D0904000000000000" pitchFamily="50" charset="-127"/>
                          <a:cs typeface="나눔손글씨 펜"/>
                        </a:rPr>
                        <a:t>✓</a:t>
                      </a:r>
                    </a:p>
                  </a:txBody>
                  <a:tcPr marL="0" marR="0" marT="0" marB="0" anchor="ctr"/>
                </a:tc>
                <a:tc>
                  <a:txBody>
                    <a:bodyPr/>
                    <a:lstStyle/>
                    <a:p>
                      <a:pPr marR="0" algn="ctr">
                        <a:lnSpc>
                          <a:spcPct val="100000"/>
                        </a:lnSpc>
                      </a:pPr>
                      <a:r>
                        <a:rPr lang="ko-KR" altLang="en-US" sz="2100" b="1" dirty="0">
                          <a:latin typeface="+mn-lt"/>
                          <a:ea typeface="나눔고딕 ExtraBold" panose="020D0904000000000000" pitchFamily="50" charset="-127"/>
                          <a:cs typeface="나눔손글씨 펜"/>
                        </a:rPr>
                        <a:t>✓</a:t>
                      </a:r>
                    </a:p>
                  </a:txBody>
                  <a:tcPr marL="0" marR="0" marT="0" marB="0" anchor="ctr"/>
                </a:tc>
                <a:tc>
                  <a:txBody>
                    <a:bodyPr/>
                    <a:lstStyle/>
                    <a:p>
                      <a:pPr marR="0" algn="ctr">
                        <a:lnSpc>
                          <a:spcPct val="100000"/>
                        </a:lnSpc>
                      </a:pPr>
                      <a:r>
                        <a:rPr lang="ko-KR" altLang="en-US" sz="2100" b="1" dirty="0">
                          <a:latin typeface="+mn-lt"/>
                          <a:ea typeface="나눔고딕 ExtraBold" panose="020D0904000000000000" pitchFamily="50" charset="-127"/>
                          <a:cs typeface="나눔손글씨 펜"/>
                        </a:rPr>
                        <a:t>✓</a:t>
                      </a:r>
                    </a:p>
                  </a:txBody>
                  <a:tcPr marL="0" marR="0" marT="0" marB="0" anchor="ctr"/>
                </a:tc>
                <a:tc>
                  <a:txBody>
                    <a:bodyPr/>
                    <a:lstStyle/>
                    <a:p>
                      <a:pPr marR="0" algn="ctr">
                        <a:lnSpc>
                          <a:spcPct val="100000"/>
                        </a:lnSpc>
                      </a:pPr>
                      <a:r>
                        <a:rPr lang="ko-KR" altLang="en-US" sz="2100" b="1">
                          <a:latin typeface="+mn-lt"/>
                          <a:ea typeface="나눔고딕 ExtraBold" panose="020D0904000000000000" pitchFamily="50" charset="-127"/>
                          <a:cs typeface="나눔손글씨 펜"/>
                        </a:rPr>
                        <a:t>✓</a:t>
                      </a:r>
                    </a:p>
                  </a:txBody>
                  <a:tcPr marL="0" marR="0" marT="0" marB="0" anchor="ctr"/>
                </a:tc>
                <a:extLst>
                  <a:ext uri="{0D108BD9-81ED-4DB2-BD59-A6C34878D82A}">
                    <a16:rowId xmlns:a16="http://schemas.microsoft.com/office/drawing/2014/main" val="10001"/>
                  </a:ext>
                </a:extLst>
              </a:tr>
              <a:tr h="425873">
                <a:tc vMerge="1">
                  <a:txBody>
                    <a:bodyPr/>
                    <a:lstStyle/>
                    <a:p>
                      <a:endParaRPr/>
                    </a:p>
                  </a:txBody>
                  <a:tcPr marL="0" marR="0" marT="0" marB="0">
                    <a:lnR w="6324">
                      <a:solidFill>
                        <a:srgbClr val="000000"/>
                      </a:solidFill>
                      <a:prstDash val="solid"/>
                    </a:lnR>
                    <a:lnT w="6324">
                      <a:solidFill>
                        <a:srgbClr val="000000"/>
                      </a:solidFill>
                      <a:prstDash val="solid"/>
                    </a:lnT>
                    <a:lnB w="6324">
                      <a:solidFill>
                        <a:srgbClr val="000000"/>
                      </a:solidFill>
                      <a:prstDash val="solid"/>
                    </a:lnB>
                  </a:tcPr>
                </a:tc>
                <a:tc>
                  <a:txBody>
                    <a:bodyPr/>
                    <a:lstStyle/>
                    <a:p>
                      <a:pPr marL="43180" algn="ctr">
                        <a:lnSpc>
                          <a:spcPct val="100000"/>
                        </a:lnSpc>
                      </a:pPr>
                      <a:r>
                        <a:rPr lang="en-US" sz="2100" b="1" spc="-25">
                          <a:latin typeface="+mn-lt"/>
                          <a:ea typeface="나눔고딕 ExtraBold" panose="020D0904000000000000" pitchFamily="50" charset="-127"/>
                          <a:cs typeface="나눔손글씨 펜"/>
                        </a:rPr>
                        <a:t>Media</a:t>
                      </a:r>
                      <a:r>
                        <a:rPr sz="2100" b="1" spc="-25">
                          <a:latin typeface="+mn-lt"/>
                          <a:ea typeface="나눔고딕 ExtraBold" panose="020D0904000000000000" pitchFamily="50" charset="-127"/>
                          <a:cs typeface="나눔손글씨 펜"/>
                        </a:rPr>
                        <a:t> </a:t>
                      </a:r>
                      <a:r>
                        <a:rPr sz="2100" b="1" spc="-40" dirty="0">
                          <a:latin typeface="+mn-lt"/>
                          <a:ea typeface="나눔고딕 ExtraBold" panose="020D0904000000000000" pitchFamily="50" charset="-127"/>
                          <a:cs typeface="나눔손글씨 펜"/>
                        </a:rPr>
                        <a:t>T</a:t>
                      </a:r>
                      <a:r>
                        <a:rPr sz="2100" b="1" spc="0" dirty="0">
                          <a:latin typeface="+mn-lt"/>
                          <a:ea typeface="나눔고딕 ExtraBold" panose="020D0904000000000000" pitchFamily="50" charset="-127"/>
                          <a:cs typeface="나눔손글씨 펜"/>
                        </a:rPr>
                        <a:t>unneling</a:t>
                      </a:r>
                      <a:endParaRPr sz="2100" b="1" dirty="0">
                        <a:latin typeface="+mn-lt"/>
                        <a:ea typeface="나눔고딕 ExtraBold" panose="020D0904000000000000" pitchFamily="50" charset="-127"/>
                        <a:cs typeface="나눔손글씨 펜"/>
                      </a:endParaRPr>
                    </a:p>
                  </a:txBody>
                  <a:tcPr marL="0" marR="0" marT="0" marB="0" anchor="ctr"/>
                </a:tc>
                <a:tc>
                  <a:txBody>
                    <a:bodyPr/>
                    <a:lstStyle/>
                    <a:p>
                      <a:pPr marR="0" algn="ctr">
                        <a:lnSpc>
                          <a:spcPct val="100000"/>
                        </a:lnSpc>
                      </a:pPr>
                      <a:r>
                        <a:rPr sz="2100" b="1" dirty="0">
                          <a:latin typeface="+mn-lt"/>
                          <a:ea typeface="나눔고딕 ExtraBold" panose="020D0904000000000000" pitchFamily="50" charset="-127"/>
                          <a:cs typeface="나눔손글씨 펜"/>
                        </a:rPr>
                        <a:t>✓</a:t>
                      </a:r>
                    </a:p>
                  </a:txBody>
                  <a:tcPr marL="0" marR="0" marT="0" marB="0" anchor="ctr"/>
                </a:tc>
                <a:tc>
                  <a:txBody>
                    <a:bodyPr/>
                    <a:lstStyle/>
                    <a:p>
                      <a:pPr marL="0" algn="ctr">
                        <a:lnSpc>
                          <a:spcPct val="100000"/>
                        </a:lnSpc>
                      </a:pPr>
                      <a:r>
                        <a:rPr sz="2100" b="1" dirty="0">
                          <a:latin typeface="+mn-lt"/>
                          <a:ea typeface="나눔고딕 ExtraBold" panose="020D0904000000000000" pitchFamily="50" charset="-127"/>
                          <a:cs typeface="나눔손글씨 펜"/>
                        </a:rPr>
                        <a:t>✓</a:t>
                      </a:r>
                    </a:p>
                  </a:txBody>
                  <a:tcPr marL="0" marR="0" marT="0" marB="0" anchor="ctr"/>
                </a:tc>
                <a:tc>
                  <a:txBody>
                    <a:bodyPr/>
                    <a:lstStyle/>
                    <a:p>
                      <a:pPr marR="0" algn="ctr">
                        <a:lnSpc>
                          <a:spcPct val="100000"/>
                        </a:lnSpc>
                      </a:pPr>
                      <a:r>
                        <a:rPr sz="2100" b="1" dirty="0">
                          <a:latin typeface="+mn-lt"/>
                          <a:ea typeface="나눔고딕 ExtraBold" panose="020D0904000000000000" pitchFamily="50" charset="-127"/>
                          <a:cs typeface="나눔손글씨 펜"/>
                        </a:rPr>
                        <a:t>✓</a:t>
                      </a:r>
                    </a:p>
                  </a:txBody>
                  <a:tcPr marL="0" marR="0" marT="0" marB="0" anchor="ctr"/>
                </a:tc>
                <a:tc>
                  <a:txBody>
                    <a:bodyPr/>
                    <a:lstStyle/>
                    <a:p>
                      <a:pPr marR="0" algn="ctr">
                        <a:lnSpc>
                          <a:spcPct val="100000"/>
                        </a:lnSpc>
                      </a:pPr>
                      <a:r>
                        <a:rPr lang="ko-KR" altLang="en-US" sz="2100" b="1" dirty="0">
                          <a:latin typeface="+mn-lt"/>
                          <a:ea typeface="나눔고딕 ExtraBold" panose="020D0904000000000000" pitchFamily="50" charset="-127"/>
                          <a:cs typeface="나눔손글씨 펜"/>
                        </a:rPr>
                        <a:t>✓</a:t>
                      </a:r>
                    </a:p>
                  </a:txBody>
                  <a:tcPr marL="0" marR="0" marT="0" marB="0" anchor="ctr"/>
                </a:tc>
                <a:tc>
                  <a:txBody>
                    <a:bodyPr/>
                    <a:lstStyle/>
                    <a:p>
                      <a:pPr marR="0" algn="ctr">
                        <a:lnSpc>
                          <a:spcPct val="100000"/>
                        </a:lnSpc>
                      </a:pPr>
                      <a:r>
                        <a:rPr lang="ko-KR" altLang="en-US" sz="2100" b="1" dirty="0">
                          <a:latin typeface="+mn-lt"/>
                          <a:ea typeface="나눔고딕 ExtraBold" panose="020D0904000000000000" pitchFamily="50" charset="-127"/>
                          <a:cs typeface="나눔손글씨 펜"/>
                        </a:rPr>
                        <a:t>✓</a:t>
                      </a:r>
                    </a:p>
                  </a:txBody>
                  <a:tcPr marL="0" marR="0" marT="0" marB="0" anchor="ctr"/>
                </a:tc>
                <a:extLst>
                  <a:ext uri="{0D108BD9-81ED-4DB2-BD59-A6C34878D82A}">
                    <a16:rowId xmlns:a16="http://schemas.microsoft.com/office/drawing/2014/main" val="10002"/>
                  </a:ext>
                </a:extLst>
              </a:tr>
              <a:tr h="425873">
                <a:tc rowSpan="2">
                  <a:txBody>
                    <a:bodyPr/>
                    <a:lstStyle/>
                    <a:p>
                      <a:pPr marL="43180" marR="43180" algn="ctr">
                        <a:lnSpc>
                          <a:spcPct val="130800"/>
                        </a:lnSpc>
                      </a:pPr>
                      <a:r>
                        <a:rPr sz="2100" b="1" dirty="0">
                          <a:latin typeface="+mn-lt"/>
                          <a:ea typeface="나눔고딕 ExtraBold" panose="020D0904000000000000" pitchFamily="50" charset="-127"/>
                          <a:cs typeface="나눔손글씨 펜"/>
                        </a:rPr>
                        <a:t>Direct </a:t>
                      </a:r>
                      <a:endParaRPr lang="en-US" sz="2100" b="1" dirty="0">
                        <a:latin typeface="+mn-lt"/>
                        <a:ea typeface="나눔고딕 ExtraBold" panose="020D0904000000000000" pitchFamily="50" charset="-127"/>
                        <a:cs typeface="나눔손글씨 펜"/>
                      </a:endParaRPr>
                    </a:p>
                    <a:p>
                      <a:pPr marL="43180" marR="43180" algn="ctr">
                        <a:lnSpc>
                          <a:spcPct val="130800"/>
                        </a:lnSpc>
                      </a:pPr>
                      <a:r>
                        <a:rPr sz="2100" b="1" dirty="0">
                          <a:latin typeface="+mn-lt"/>
                          <a:ea typeface="나눔고딕 ExtraBold" panose="020D0904000000000000" pitchFamily="50" charset="-127"/>
                          <a:cs typeface="나눔손글씨 펜"/>
                        </a:rPr>
                        <a:t>Communication</a:t>
                      </a:r>
                    </a:p>
                  </a:txBody>
                  <a:tcPr marL="0" marR="0" marT="0" marB="0" anchor="ctr"/>
                </a:tc>
                <a:tc>
                  <a:txBody>
                    <a:bodyPr/>
                    <a:lstStyle/>
                    <a:p>
                      <a:pPr marL="43180" algn="ctr">
                        <a:lnSpc>
                          <a:spcPct val="100000"/>
                        </a:lnSpc>
                      </a:pPr>
                      <a:r>
                        <a:rPr sz="2100" b="1" dirty="0">
                          <a:latin typeface="+mn-lt"/>
                          <a:ea typeface="나눔고딕 ExtraBold" panose="020D0904000000000000" pitchFamily="50" charset="-127"/>
                          <a:cs typeface="나눔손글씨 펜"/>
                        </a:rPr>
                        <a:t>Phone</a:t>
                      </a:r>
                      <a:r>
                        <a:rPr sz="2100" b="1" spc="-25" dirty="0">
                          <a:latin typeface="+mn-lt"/>
                          <a:ea typeface="나눔고딕 ExtraBold" panose="020D0904000000000000" pitchFamily="50" charset="-127"/>
                          <a:cs typeface="나눔손글씨 펜"/>
                        </a:rPr>
                        <a:t> </a:t>
                      </a:r>
                      <a:r>
                        <a:rPr sz="2100" b="1" spc="0" dirty="0">
                          <a:latin typeface="+mn-lt"/>
                          <a:ea typeface="나눔고딕 ExtraBold" panose="020D0904000000000000" pitchFamily="50" charset="-127"/>
                          <a:cs typeface="나눔손글씨 펜"/>
                        </a:rPr>
                        <a:t>to</a:t>
                      </a:r>
                      <a:r>
                        <a:rPr sz="2100" b="1" spc="-25" dirty="0">
                          <a:latin typeface="+mn-lt"/>
                          <a:ea typeface="나눔고딕 ExtraBold" panose="020D0904000000000000" pitchFamily="50" charset="-127"/>
                          <a:cs typeface="나눔손글씨 펜"/>
                        </a:rPr>
                        <a:t> </a:t>
                      </a:r>
                      <a:r>
                        <a:rPr sz="2100" b="1" spc="0" dirty="0">
                          <a:latin typeface="+mn-lt"/>
                          <a:ea typeface="나눔고딕 ExtraBold" panose="020D0904000000000000" pitchFamily="50" charset="-127"/>
                          <a:cs typeface="나눔손글씨 펜"/>
                        </a:rPr>
                        <a:t>Phone</a:t>
                      </a:r>
                      <a:endParaRPr sz="2100" b="1" dirty="0">
                        <a:latin typeface="+mn-lt"/>
                        <a:ea typeface="나눔고딕 ExtraBold" panose="020D0904000000000000" pitchFamily="50" charset="-127"/>
                        <a:cs typeface="나눔손글씨 펜"/>
                      </a:endParaRPr>
                    </a:p>
                  </a:txBody>
                  <a:tcPr marL="0" marR="0" marT="0" marB="0" anchor="ctr"/>
                </a:tc>
                <a:tc>
                  <a:txBody>
                    <a:bodyPr/>
                    <a:lstStyle/>
                    <a:p>
                      <a:pPr marR="0" algn="ctr">
                        <a:lnSpc>
                          <a:spcPct val="100000"/>
                        </a:lnSpc>
                      </a:pPr>
                      <a:r>
                        <a:rPr sz="2100" b="1" dirty="0">
                          <a:latin typeface="+mn-lt"/>
                          <a:ea typeface="나눔고딕 ExtraBold" panose="020D0904000000000000" pitchFamily="50" charset="-127"/>
                          <a:cs typeface="나눔손글씨 펜"/>
                        </a:rPr>
                        <a:t>✓</a:t>
                      </a:r>
                    </a:p>
                  </a:txBody>
                  <a:tcPr marL="0" marR="0" marT="0" marB="0" anchor="ctr"/>
                </a:tc>
                <a:tc>
                  <a:txBody>
                    <a:bodyPr/>
                    <a:lstStyle/>
                    <a:p>
                      <a:pPr marL="0" algn="ctr">
                        <a:lnSpc>
                          <a:spcPct val="100000"/>
                        </a:lnSpc>
                      </a:pPr>
                      <a:r>
                        <a:rPr sz="1900" b="1">
                          <a:latin typeface="+mn-lt"/>
                          <a:ea typeface="나눔고딕 ExtraBold" panose="020D0904000000000000" pitchFamily="50" charset="-127"/>
                          <a:cs typeface="나눔손글씨 펜"/>
                        </a:rPr>
                        <a:t>✘</a:t>
                      </a:r>
                      <a:endParaRPr sz="1900" b="1" dirty="0">
                        <a:latin typeface="+mn-lt"/>
                        <a:ea typeface="나눔고딕 ExtraBold" panose="020D0904000000000000" pitchFamily="50" charset="-127"/>
                        <a:cs typeface="나눔손글씨 펜"/>
                      </a:endParaRPr>
                    </a:p>
                  </a:txBody>
                  <a:tcPr marL="0" marR="0" marT="0" marB="0" anchor="ctr"/>
                </a:tc>
                <a:tc>
                  <a:txBody>
                    <a:bodyPr/>
                    <a:lstStyle/>
                    <a:p>
                      <a:pPr marR="0" algn="ctr">
                        <a:lnSpc>
                          <a:spcPct val="100000"/>
                        </a:lnSpc>
                      </a:pPr>
                      <a:r>
                        <a:rPr sz="2100" b="1" dirty="0">
                          <a:latin typeface="+mn-lt"/>
                          <a:ea typeface="나눔고딕 ExtraBold" panose="020D0904000000000000" pitchFamily="50" charset="-127"/>
                          <a:cs typeface="나눔손글씨 펜"/>
                        </a:rPr>
                        <a:t>✓</a:t>
                      </a:r>
                    </a:p>
                  </a:txBody>
                  <a:tcPr marL="0" marR="0" marT="0" marB="0" anchor="ctr"/>
                </a:tc>
                <a:tc>
                  <a:txBody>
                    <a:bodyPr/>
                    <a:lstStyle/>
                    <a:p>
                      <a:pPr marL="0" algn="ctr">
                        <a:lnSpc>
                          <a:spcPct val="100000"/>
                        </a:lnSpc>
                      </a:pPr>
                      <a:r>
                        <a:rPr sz="1900" b="1" dirty="0">
                          <a:latin typeface="+mn-lt"/>
                          <a:ea typeface="나눔고딕 ExtraBold" panose="020D0904000000000000" pitchFamily="50" charset="-127"/>
                          <a:cs typeface="나눔손글씨 펜"/>
                        </a:rPr>
                        <a:t>✘</a:t>
                      </a:r>
                    </a:p>
                  </a:txBody>
                  <a:tcPr marL="0" marR="0" marT="0" marB="0" anchor="ctr"/>
                </a:tc>
                <a:tc>
                  <a:txBody>
                    <a:bodyPr/>
                    <a:lstStyle/>
                    <a:p>
                      <a:pPr marR="0" algn="ctr">
                        <a:lnSpc>
                          <a:spcPct val="100000"/>
                        </a:lnSpc>
                      </a:pPr>
                      <a:r>
                        <a:rPr sz="1900" b="1">
                          <a:latin typeface="+mn-lt"/>
                          <a:ea typeface="나눔고딕 ExtraBold" panose="020D0904000000000000" pitchFamily="50" charset="-127"/>
                          <a:cs typeface="나눔손글씨 펜"/>
                        </a:rPr>
                        <a:t>✘</a:t>
                      </a:r>
                    </a:p>
                  </a:txBody>
                  <a:tcPr marL="0" marR="0" marT="0" marB="0" anchor="ctr"/>
                </a:tc>
                <a:extLst>
                  <a:ext uri="{0D108BD9-81ED-4DB2-BD59-A6C34878D82A}">
                    <a16:rowId xmlns:a16="http://schemas.microsoft.com/office/drawing/2014/main" val="10003"/>
                  </a:ext>
                </a:extLst>
              </a:tr>
              <a:tr h="425873">
                <a:tc vMerge="1">
                  <a:txBody>
                    <a:bodyPr/>
                    <a:lstStyle/>
                    <a:p>
                      <a:endParaRPr/>
                    </a:p>
                  </a:txBody>
                  <a:tcPr marL="0" marR="0" marT="0" marB="0">
                    <a:lnR w="6324">
                      <a:solidFill>
                        <a:srgbClr val="000000"/>
                      </a:solidFill>
                      <a:prstDash val="solid"/>
                    </a:lnR>
                    <a:lnT w="6324">
                      <a:solidFill>
                        <a:srgbClr val="000000"/>
                      </a:solidFill>
                      <a:prstDash val="solid"/>
                    </a:lnT>
                    <a:lnB w="6324">
                      <a:solidFill>
                        <a:srgbClr val="000000"/>
                      </a:solidFill>
                      <a:prstDash val="solid"/>
                    </a:lnB>
                  </a:tcPr>
                </a:tc>
                <a:tc>
                  <a:txBody>
                    <a:bodyPr/>
                    <a:lstStyle/>
                    <a:p>
                      <a:pPr marL="43180" algn="ctr">
                        <a:lnSpc>
                          <a:spcPct val="100000"/>
                        </a:lnSpc>
                      </a:pPr>
                      <a:r>
                        <a:rPr sz="2100" b="1" dirty="0">
                          <a:latin typeface="+mn-lt"/>
                          <a:ea typeface="나눔고딕 ExtraBold" panose="020D0904000000000000" pitchFamily="50" charset="-127"/>
                          <a:cs typeface="나눔손글씨 펜"/>
                        </a:rPr>
                        <a:t>Phone</a:t>
                      </a:r>
                      <a:r>
                        <a:rPr sz="2100" b="1" spc="-25" dirty="0">
                          <a:latin typeface="+mn-lt"/>
                          <a:ea typeface="나눔고딕 ExtraBold" panose="020D0904000000000000" pitchFamily="50" charset="-127"/>
                          <a:cs typeface="나눔손글씨 펜"/>
                        </a:rPr>
                        <a:t> </a:t>
                      </a:r>
                      <a:r>
                        <a:rPr sz="2100" b="1" spc="0" dirty="0">
                          <a:latin typeface="+mn-lt"/>
                          <a:ea typeface="나눔고딕 ExtraBold" panose="020D0904000000000000" pitchFamily="50" charset="-127"/>
                          <a:cs typeface="나눔손글씨 펜"/>
                        </a:rPr>
                        <a:t>to</a:t>
                      </a:r>
                      <a:r>
                        <a:rPr sz="2100" b="1" spc="-25" dirty="0">
                          <a:latin typeface="+mn-lt"/>
                          <a:ea typeface="나눔고딕 ExtraBold" panose="020D0904000000000000" pitchFamily="50" charset="-127"/>
                          <a:cs typeface="나눔손글씨 펜"/>
                        </a:rPr>
                        <a:t> </a:t>
                      </a:r>
                      <a:r>
                        <a:rPr sz="2100" b="1" spc="0" dirty="0">
                          <a:latin typeface="+mn-lt"/>
                          <a:ea typeface="나눔고딕 ExtraBold" panose="020D0904000000000000" pitchFamily="50" charset="-127"/>
                          <a:cs typeface="나눔손글씨 펜"/>
                        </a:rPr>
                        <a:t>Internet</a:t>
                      </a:r>
                      <a:endParaRPr sz="2100" b="1" dirty="0">
                        <a:latin typeface="+mn-lt"/>
                        <a:ea typeface="나눔고딕 ExtraBold" panose="020D0904000000000000" pitchFamily="50" charset="-127"/>
                        <a:cs typeface="나눔손글씨 펜"/>
                      </a:endParaRPr>
                    </a:p>
                  </a:txBody>
                  <a:tcPr marL="0" marR="0" marT="0" marB="0" anchor="ctr"/>
                </a:tc>
                <a:tc>
                  <a:txBody>
                    <a:bodyPr/>
                    <a:lstStyle/>
                    <a:p>
                      <a:pPr marR="0" algn="ctr">
                        <a:lnSpc>
                          <a:spcPct val="100000"/>
                        </a:lnSpc>
                      </a:pPr>
                      <a:r>
                        <a:rPr sz="1900" b="1">
                          <a:latin typeface="+mn-lt"/>
                          <a:ea typeface="나눔고딕 ExtraBold" panose="020D0904000000000000" pitchFamily="50" charset="-127"/>
                          <a:cs typeface="나눔손글씨 펜"/>
                        </a:rPr>
                        <a:t>✘</a:t>
                      </a:r>
                    </a:p>
                  </a:txBody>
                  <a:tcPr marL="0" marR="0" marT="0" marB="0" anchor="ctr"/>
                </a:tc>
                <a:tc>
                  <a:txBody>
                    <a:bodyPr/>
                    <a:lstStyle/>
                    <a:p>
                      <a:pPr marL="0" algn="ctr">
                        <a:lnSpc>
                          <a:spcPct val="100000"/>
                        </a:lnSpc>
                      </a:pPr>
                      <a:r>
                        <a:rPr sz="2100" b="1" dirty="0">
                          <a:latin typeface="+mn-lt"/>
                          <a:ea typeface="나눔고딕 ExtraBold" panose="020D0904000000000000" pitchFamily="50" charset="-127"/>
                          <a:cs typeface="나눔손글씨 펜"/>
                        </a:rPr>
                        <a:t>✓</a:t>
                      </a:r>
                    </a:p>
                  </a:txBody>
                  <a:tcPr marL="0" marR="0" marT="0" marB="0" anchor="ctr"/>
                </a:tc>
                <a:tc>
                  <a:txBody>
                    <a:bodyPr/>
                    <a:lstStyle/>
                    <a:p>
                      <a:pPr marR="0" algn="ctr">
                        <a:lnSpc>
                          <a:spcPct val="100000"/>
                        </a:lnSpc>
                      </a:pPr>
                      <a:r>
                        <a:rPr sz="2100" b="1">
                          <a:latin typeface="+mn-lt"/>
                          <a:ea typeface="나눔고딕 ExtraBold" panose="020D0904000000000000" pitchFamily="50" charset="-127"/>
                          <a:cs typeface="나눔손글씨 펜"/>
                        </a:rPr>
                        <a:t>✓</a:t>
                      </a:r>
                      <a:endParaRPr sz="2100" b="1" dirty="0">
                        <a:latin typeface="+mn-lt"/>
                        <a:ea typeface="나눔고딕 ExtraBold" panose="020D0904000000000000" pitchFamily="50" charset="-127"/>
                        <a:cs typeface="나눔손글씨 펜"/>
                      </a:endParaRPr>
                    </a:p>
                  </a:txBody>
                  <a:tcPr marL="0" marR="0" marT="0" marB="0" anchor="ctr"/>
                </a:tc>
                <a:tc>
                  <a:txBody>
                    <a:bodyPr/>
                    <a:lstStyle/>
                    <a:p>
                      <a:pPr marL="0" algn="ctr">
                        <a:lnSpc>
                          <a:spcPct val="100000"/>
                        </a:lnSpc>
                      </a:pPr>
                      <a:r>
                        <a:rPr sz="1900" b="1" dirty="0">
                          <a:latin typeface="+mn-lt"/>
                          <a:ea typeface="나눔고딕 ExtraBold" panose="020D0904000000000000" pitchFamily="50" charset="-127"/>
                          <a:cs typeface="나눔손글씨 펜"/>
                        </a:rPr>
                        <a:t>✘</a:t>
                      </a:r>
                      <a:endParaRPr sz="2100" b="1" dirty="0">
                        <a:latin typeface="+mn-lt"/>
                        <a:ea typeface="나눔고딕 ExtraBold" panose="020D0904000000000000" pitchFamily="50" charset="-127"/>
                        <a:cs typeface="나눔손글씨 펜"/>
                      </a:endParaRPr>
                    </a:p>
                  </a:txBody>
                  <a:tcPr marL="0" marR="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b="1" dirty="0">
                          <a:latin typeface="+mn-lt"/>
                          <a:ea typeface="나눔고딕 ExtraBold" panose="020D0904000000000000" pitchFamily="50" charset="-127"/>
                          <a:cs typeface="나눔손글씨 펜"/>
                        </a:rPr>
                        <a:t>✘</a:t>
                      </a:r>
                      <a:endParaRPr lang="en-US" sz="2100" b="1" dirty="0">
                        <a:latin typeface="+mn-lt"/>
                        <a:ea typeface="나눔고딕 ExtraBold" panose="020D0904000000000000" pitchFamily="50" charset="-127"/>
                        <a:cs typeface="나눔손글씨 펜"/>
                      </a:endParaRPr>
                    </a:p>
                  </a:txBody>
                  <a:tcPr marL="0" marR="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17653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a:t>Discussion</a:t>
            </a:r>
            <a:endParaRPr lang="ko-KR" altLang="en-US" dirty="0"/>
          </a:p>
        </p:txBody>
      </p:sp>
      <p:sp>
        <p:nvSpPr>
          <p:cNvPr id="3" name="내용 개체 틀 2"/>
          <p:cNvSpPr>
            <a:spLocks noGrp="1"/>
          </p:cNvSpPr>
          <p:nvPr>
            <p:ph idx="1"/>
          </p:nvPr>
        </p:nvSpPr>
        <p:spPr>
          <a:xfrm>
            <a:off x="609600" y="1124744"/>
            <a:ext cx="11535072" cy="5184576"/>
          </a:xfrm>
        </p:spPr>
        <p:txBody>
          <a:bodyPr>
            <a:normAutofit/>
          </a:bodyPr>
          <a:lstStyle/>
          <a:p>
            <a:r>
              <a:rPr lang="en-US" altLang="ko-KR" sz="2933" dirty="0"/>
              <a:t>Some parts of 3GPP specifications are left to operators</a:t>
            </a:r>
          </a:p>
          <a:p>
            <a:pPr lvl="1"/>
            <a:r>
              <a:rPr lang="en-US" altLang="ko-KR" dirty="0"/>
              <a:t>Several misunderstandings of the operators</a:t>
            </a:r>
          </a:p>
          <a:p>
            <a:pPr lvl="1"/>
            <a:r>
              <a:rPr lang="en-US" altLang="ko-KR" dirty="0"/>
              <a:t>Different implementations and security problems</a:t>
            </a:r>
          </a:p>
          <a:p>
            <a:pPr lvl="1"/>
            <a:r>
              <a:rPr lang="en-US" altLang="ko-KR" b="1" dirty="0">
                <a:solidFill>
                  <a:srgbClr val="EA5F00"/>
                </a:solidFill>
              </a:rPr>
              <a:t>Even important security features are only recommendations, not requirement</a:t>
            </a:r>
          </a:p>
          <a:p>
            <a:pPr lvl="1"/>
            <a:endParaRPr lang="en-US" altLang="ko-KR" sz="2667" dirty="0"/>
          </a:p>
          <a:p>
            <a:r>
              <a:rPr lang="en-US" altLang="ko-KR" dirty="0"/>
              <a:t>We reported vulnerabilities to US/KR CERTs, and Google in May</a:t>
            </a:r>
          </a:p>
          <a:p>
            <a:pPr lvl="1"/>
            <a:r>
              <a:rPr lang="en-US" altLang="ko-KR" dirty="0"/>
              <a:t>Google replied “moderate severity”</a:t>
            </a:r>
          </a:p>
          <a:p>
            <a:pPr lvl="1"/>
            <a:r>
              <a:rPr lang="en-US" altLang="ko-KR" dirty="0"/>
              <a:t>All two U.S. operators </a:t>
            </a:r>
            <a:r>
              <a:rPr lang="en-US" altLang="ko-KR" dirty="0" err="1"/>
              <a:t>ACK’ed</a:t>
            </a:r>
            <a:r>
              <a:rPr lang="en-US" altLang="ko-KR" dirty="0"/>
              <a:t>, but no follow-ups</a:t>
            </a:r>
          </a:p>
          <a:p>
            <a:pPr lvl="1"/>
            <a:r>
              <a:rPr lang="en-US" altLang="ko-KR" dirty="0"/>
              <a:t>Only two among three KR operators have been fixing with us</a:t>
            </a: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t>25</a:t>
            </a:fld>
            <a:endParaRPr lang="ko-KR" altLang="en-US" dirty="0"/>
          </a:p>
        </p:txBody>
      </p:sp>
      <p:grpSp>
        <p:nvGrpSpPr>
          <p:cNvPr id="12" name="그룹 9"/>
          <p:cNvGrpSpPr/>
          <p:nvPr/>
        </p:nvGrpSpPr>
        <p:grpSpPr>
          <a:xfrm>
            <a:off x="239350" y="539357"/>
            <a:ext cx="7447789" cy="5537200"/>
            <a:chOff x="179512" y="404518"/>
            <a:chExt cx="5585842" cy="4152900"/>
          </a:xfrm>
        </p:grpSpPr>
        <p:pic>
          <p:nvPicPr>
            <p:cNvPr id="13" name="그림 4"/>
            <p:cNvPicPr>
              <a:picLocks noChangeAspect="1"/>
            </p:cNvPicPr>
            <p:nvPr/>
          </p:nvPicPr>
          <p:blipFill rotWithShape="1">
            <a:blip r:embed="rId3"/>
            <a:srcRect l="1273"/>
            <a:stretch/>
          </p:blipFill>
          <p:spPr>
            <a:xfrm>
              <a:off x="179512" y="404518"/>
              <a:ext cx="5585842" cy="3257550"/>
            </a:xfrm>
            <a:prstGeom prst="rect">
              <a:avLst/>
            </a:prstGeom>
            <a:ln>
              <a:solidFill>
                <a:schemeClr val="tx1"/>
              </a:solidFill>
            </a:ln>
          </p:spPr>
        </p:pic>
        <p:pic>
          <p:nvPicPr>
            <p:cNvPr id="14" name="그림 5"/>
            <p:cNvPicPr>
              <a:picLocks noChangeAspect="1"/>
            </p:cNvPicPr>
            <p:nvPr/>
          </p:nvPicPr>
          <p:blipFill>
            <a:blip r:embed="rId4"/>
            <a:stretch>
              <a:fillRect/>
            </a:stretch>
          </p:blipFill>
          <p:spPr>
            <a:xfrm>
              <a:off x="179512" y="3662068"/>
              <a:ext cx="5067300" cy="895350"/>
            </a:xfrm>
            <a:prstGeom prst="rect">
              <a:avLst/>
            </a:prstGeom>
            <a:ln>
              <a:solidFill>
                <a:schemeClr val="tx1"/>
              </a:solidFill>
            </a:ln>
          </p:spPr>
        </p:pic>
      </p:grpSp>
      <p:pic>
        <p:nvPicPr>
          <p:cNvPr id="15" name="그림 6"/>
          <p:cNvPicPr>
            <a:picLocks noChangeAspect="1"/>
          </p:cNvPicPr>
          <p:nvPr/>
        </p:nvPicPr>
        <p:blipFill>
          <a:blip r:embed="rId5"/>
          <a:stretch>
            <a:fillRect/>
          </a:stretch>
        </p:blipFill>
        <p:spPr>
          <a:xfrm>
            <a:off x="2927649" y="772659"/>
            <a:ext cx="8242300" cy="2971800"/>
          </a:xfrm>
          <a:prstGeom prst="rect">
            <a:avLst/>
          </a:prstGeom>
          <a:ln>
            <a:solidFill>
              <a:schemeClr val="tx1"/>
            </a:solidFill>
          </a:ln>
        </p:spPr>
      </p:pic>
    </p:spTree>
    <p:extLst>
      <p:ext uri="{BB962C8B-B14F-4D97-AF65-F5344CB8AC3E}">
        <p14:creationId xmlns:p14="http://schemas.microsoft.com/office/powerpoint/2010/main" val="71573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a:t>Conclusion</a:t>
            </a:r>
            <a:endParaRPr lang="ko-KR" altLang="en-US"/>
          </a:p>
        </p:txBody>
      </p:sp>
      <p:sp>
        <p:nvSpPr>
          <p:cNvPr id="3" name="내용 개체 틀 2"/>
          <p:cNvSpPr>
            <a:spLocks noGrp="1"/>
          </p:cNvSpPr>
          <p:nvPr>
            <p:ph idx="1"/>
          </p:nvPr>
        </p:nvSpPr>
        <p:spPr/>
        <p:txBody>
          <a:bodyPr>
            <a:normAutofit fontScale="92500" lnSpcReduction="10000"/>
          </a:bodyPr>
          <a:lstStyle/>
          <a:p>
            <a:r>
              <a:rPr lang="en-US" altLang="ko-KR" dirty="0"/>
              <a:t>Newly adopted </a:t>
            </a:r>
            <a:r>
              <a:rPr lang="en-US" altLang="ko-KR" dirty="0" err="1"/>
              <a:t>VoLTE</a:t>
            </a:r>
            <a:r>
              <a:rPr lang="en-US" altLang="ko-KR" dirty="0"/>
              <a:t> has</a:t>
            </a:r>
          </a:p>
          <a:p>
            <a:pPr lvl="1"/>
            <a:r>
              <a:rPr lang="en-US" altLang="ko-KR" dirty="0"/>
              <a:t>A complex (legacy time-based) accounting</a:t>
            </a:r>
          </a:p>
          <a:p>
            <a:pPr lvl="1"/>
            <a:r>
              <a:rPr lang="en-US" altLang="ko-KR" dirty="0"/>
              <a:t>Delegated voice signal (previously done by CP) to AP</a:t>
            </a:r>
          </a:p>
          <a:p>
            <a:r>
              <a:rPr lang="en-US" altLang="ko-KR" dirty="0"/>
              <a:t>We analyzed the security of </a:t>
            </a:r>
            <a:r>
              <a:rPr lang="en-US" altLang="ko-KR" dirty="0" err="1"/>
              <a:t>VoLTE</a:t>
            </a:r>
            <a:r>
              <a:rPr lang="en-US" altLang="ko-KR" dirty="0"/>
              <a:t> for 5 operators, and found</a:t>
            </a:r>
          </a:p>
          <a:p>
            <a:pPr lvl="1"/>
            <a:r>
              <a:rPr lang="en-US" altLang="ko-KR" dirty="0"/>
              <a:t>Four free data channels</a:t>
            </a:r>
          </a:p>
          <a:p>
            <a:pPr lvl="1"/>
            <a:r>
              <a:rPr lang="en-US" altLang="ko-KR" dirty="0"/>
              <a:t>Five security problems</a:t>
            </a:r>
          </a:p>
          <a:p>
            <a:r>
              <a:rPr lang="en-US" altLang="ko-KR" dirty="0"/>
              <a:t>All related parties have problems</a:t>
            </a:r>
          </a:p>
          <a:p>
            <a:pPr lvl="1"/>
            <a:r>
              <a:rPr lang="en-US" altLang="ko-KR" dirty="0"/>
              <a:t>3GPP, </a:t>
            </a:r>
            <a:r>
              <a:rPr lang="en-US" altLang="ko-KR" dirty="0" err="1"/>
              <a:t>telcos</a:t>
            </a:r>
            <a:r>
              <a:rPr lang="en-US" altLang="ko-KR" dirty="0"/>
              <a:t>, IMS providers, mobile OSes, and device vendors</a:t>
            </a:r>
          </a:p>
          <a:p>
            <a:r>
              <a:rPr lang="en-US" altLang="ko-KR" dirty="0"/>
              <a:t>More and more reliance on cellular technology</a:t>
            </a:r>
          </a:p>
          <a:p>
            <a:pPr lvl="1"/>
            <a:r>
              <a:rPr lang="en-US" altLang="ko-KR" dirty="0"/>
              <a:t>Automobiles, power grid, traffic signal, ... </a:t>
            </a:r>
          </a:p>
          <a:p>
            <a:pPr lvl="1"/>
            <a:endParaRPr lang="en-US" altLang="ko-KR" dirty="0"/>
          </a:p>
          <a:p>
            <a:pPr marL="0" indent="0" algn="ctr">
              <a:buNone/>
            </a:pPr>
            <a:r>
              <a:rPr lang="en-US" altLang="ko-KR" sz="3467" b="1" dirty="0">
                <a:solidFill>
                  <a:srgbClr val="E77547"/>
                </a:solidFill>
              </a:rPr>
              <a:t>Holistic re-evaluation of security for </a:t>
            </a:r>
            <a:r>
              <a:rPr lang="en-US" altLang="ko-KR" sz="3467" b="1" dirty="0" err="1">
                <a:solidFill>
                  <a:srgbClr val="E77547"/>
                </a:solidFill>
              </a:rPr>
              <a:t>VoLTE</a:t>
            </a:r>
            <a:r>
              <a:rPr lang="en-US" altLang="ko-KR" sz="3467" b="1" dirty="0">
                <a:solidFill>
                  <a:srgbClr val="E77547"/>
                </a:solidFill>
              </a:rPr>
              <a:t>? </a:t>
            </a: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t>26</a:t>
            </a:fld>
            <a:endParaRPr lang="ko-KR" altLang="en-US" dirty="0"/>
          </a:p>
        </p:txBody>
      </p:sp>
    </p:spTree>
    <p:extLst>
      <p:ext uri="{BB962C8B-B14F-4D97-AF65-F5344CB8AC3E}">
        <p14:creationId xmlns:p14="http://schemas.microsoft.com/office/powerpoint/2010/main" val="334584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516D9A8-A374-3B48-942A-51DC3E426FF1}"/>
              </a:ext>
            </a:extLst>
          </p:cNvPr>
          <p:cNvSpPr>
            <a:spLocks noGrp="1"/>
          </p:cNvSpPr>
          <p:nvPr>
            <p:ph type="ctrTitle"/>
          </p:nvPr>
        </p:nvSpPr>
        <p:spPr/>
        <p:txBody>
          <a:bodyPr>
            <a:normAutofit fontScale="90000"/>
          </a:bodyPr>
          <a:lstStyle/>
          <a:p>
            <a:r>
              <a:rPr kumimoji="1" lang="en-US" altLang="ko-KR" dirty="0"/>
              <a:t>GUTI Reallocation Demystified: Cellular Location Tracking with Changing Temporary Identifier</a:t>
            </a:r>
            <a:endParaRPr kumimoji="1" lang="ko-KR" altLang="en-US" dirty="0"/>
          </a:p>
        </p:txBody>
      </p:sp>
      <p:sp>
        <p:nvSpPr>
          <p:cNvPr id="3" name="부제목 2">
            <a:extLst>
              <a:ext uri="{FF2B5EF4-FFF2-40B4-BE49-F238E27FC236}">
                <a16:creationId xmlns:a16="http://schemas.microsoft.com/office/drawing/2014/main" id="{1E312718-E0AC-8844-9920-10AB0538E1ED}"/>
              </a:ext>
            </a:extLst>
          </p:cNvPr>
          <p:cNvSpPr>
            <a:spLocks noGrp="1"/>
          </p:cNvSpPr>
          <p:nvPr>
            <p:ph type="subTitle" idx="1"/>
          </p:nvPr>
        </p:nvSpPr>
        <p:spPr/>
        <p:txBody>
          <a:bodyPr/>
          <a:lstStyle/>
          <a:p>
            <a:r>
              <a:rPr kumimoji="1" lang="en-US" altLang="ko-KR" dirty="0"/>
              <a:t>B. Hong, S. Bae, and Y. Kim</a:t>
            </a:r>
            <a:br>
              <a:rPr kumimoji="1" lang="en-US" altLang="ko-KR"/>
            </a:br>
            <a:r>
              <a:rPr kumimoji="1" lang="en-US" altLang="ko-KR"/>
              <a:t>NDSS 2018</a:t>
            </a:r>
            <a:endParaRPr kumimoji="1" lang="ko-KR" altLang="en-US" dirty="0"/>
          </a:p>
        </p:txBody>
      </p:sp>
    </p:spTree>
    <p:extLst>
      <p:ext uri="{BB962C8B-B14F-4D97-AF65-F5344CB8AC3E}">
        <p14:creationId xmlns:p14="http://schemas.microsoft.com/office/powerpoint/2010/main" val="663172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8871CE8-391D-EF4F-BE0D-21C7B2099AD5}"/>
              </a:ext>
            </a:extLst>
          </p:cNvPr>
          <p:cNvSpPr>
            <a:spLocks noGrp="1"/>
          </p:cNvSpPr>
          <p:nvPr>
            <p:ph type="title"/>
          </p:nvPr>
        </p:nvSpPr>
        <p:spPr/>
        <p:txBody>
          <a:bodyPr/>
          <a:lstStyle/>
          <a:p>
            <a:r>
              <a:rPr lang="en-US" altLang="ko-KR" dirty="0"/>
              <a:t>Location Privacy Leaks on GSM</a:t>
            </a:r>
            <a:endParaRPr kumimoji="1" lang="ko-KR" altLang="en-US" dirty="0"/>
          </a:p>
        </p:txBody>
      </p:sp>
      <p:sp>
        <p:nvSpPr>
          <p:cNvPr id="3" name="내용 개체 틀 2">
            <a:extLst>
              <a:ext uri="{FF2B5EF4-FFF2-40B4-BE49-F238E27FC236}">
                <a16:creationId xmlns:a16="http://schemas.microsoft.com/office/drawing/2014/main" id="{74D8498A-B55A-754F-AC6A-BDC51C76F3EA}"/>
              </a:ext>
            </a:extLst>
          </p:cNvPr>
          <p:cNvSpPr>
            <a:spLocks noGrp="1"/>
          </p:cNvSpPr>
          <p:nvPr>
            <p:ph idx="1"/>
          </p:nvPr>
        </p:nvSpPr>
        <p:spPr/>
        <p:txBody>
          <a:bodyPr>
            <a:normAutofit/>
          </a:bodyPr>
          <a:lstStyle/>
          <a:p>
            <a:r>
              <a:rPr lang="en-US" altLang="ko-KR" sz="2400" dirty="0"/>
              <a:t>We have the victim’s mobile phone number</a:t>
            </a:r>
          </a:p>
          <a:p>
            <a:endParaRPr lang="en-US" altLang="ko-KR" sz="2400" dirty="0"/>
          </a:p>
          <a:p>
            <a:r>
              <a:rPr lang="en-US" altLang="ko-KR" sz="2400" dirty="0"/>
              <a:t>Can we detect if the victim is in/out of an area of interest?</a:t>
            </a:r>
          </a:p>
          <a:p>
            <a:pPr lvl="1"/>
            <a:r>
              <a:rPr lang="en-US" altLang="ko-KR" sz="2000" dirty="0"/>
              <a:t>Granularity? 100 km</a:t>
            </a:r>
            <a:r>
              <a:rPr lang="en-US" altLang="ko-KR" sz="2000" baseline="30000" dirty="0"/>
              <a:t>2</a:t>
            </a:r>
            <a:r>
              <a:rPr lang="en-US" altLang="ko-KR" sz="2000" dirty="0"/>
              <a:t>?  1km</a:t>
            </a:r>
            <a:r>
              <a:rPr lang="en-US" altLang="ko-KR" sz="2000" baseline="30000" dirty="0"/>
              <a:t>2</a:t>
            </a:r>
            <a:r>
              <a:rPr lang="en-US" altLang="ko-KR" sz="2000" dirty="0"/>
              <a:t>? Next door?</a:t>
            </a:r>
          </a:p>
          <a:p>
            <a:endParaRPr lang="en-US" altLang="ko-KR" sz="2400" dirty="0"/>
          </a:p>
          <a:p>
            <a:r>
              <a:rPr lang="en-US" altLang="ko-KR" sz="2400" dirty="0"/>
              <a:t>No collaboration from service provider</a:t>
            </a:r>
          </a:p>
          <a:p>
            <a:pPr lvl="1"/>
            <a:r>
              <a:rPr lang="en-US" altLang="ko-KR" sz="2000" dirty="0"/>
              <a:t>i.e. How much information leaks from the HLR over broadcast messages?</a:t>
            </a:r>
          </a:p>
          <a:p>
            <a:endParaRPr lang="en-US" altLang="ko-KR" sz="2400" dirty="0"/>
          </a:p>
          <a:p>
            <a:r>
              <a:rPr lang="en-US" altLang="ko-KR" sz="2400" dirty="0"/>
              <a:t>Attacks by passively listening</a:t>
            </a:r>
          </a:p>
          <a:p>
            <a:pPr lvl="1"/>
            <a:r>
              <a:rPr lang="en-US" altLang="ko-KR" sz="2000" dirty="0"/>
              <a:t>Paging channel</a:t>
            </a:r>
          </a:p>
          <a:p>
            <a:pPr lvl="1"/>
            <a:r>
              <a:rPr lang="en-US" altLang="ko-KR" sz="2000" dirty="0"/>
              <a:t>Random access channel</a:t>
            </a:r>
          </a:p>
          <a:p>
            <a:pPr marL="457200" lvl="1" indent="0">
              <a:buNone/>
            </a:pPr>
            <a:endParaRPr lang="en-US" altLang="ko-KR" sz="2000" dirty="0"/>
          </a:p>
          <a:p>
            <a:endParaRPr kumimoji="1" lang="ko-KR" altLang="en-US" sz="2400" dirty="0"/>
          </a:p>
        </p:txBody>
      </p:sp>
      <p:sp>
        <p:nvSpPr>
          <p:cNvPr id="4" name="슬라이드 번호 개체 틀 3">
            <a:extLst>
              <a:ext uri="{FF2B5EF4-FFF2-40B4-BE49-F238E27FC236}">
                <a16:creationId xmlns:a16="http://schemas.microsoft.com/office/drawing/2014/main" id="{01C6AE89-8A57-264C-9B8A-DE82FADA6752}"/>
              </a:ext>
            </a:extLst>
          </p:cNvPr>
          <p:cNvSpPr>
            <a:spLocks noGrp="1"/>
          </p:cNvSpPr>
          <p:nvPr>
            <p:ph type="sldNum" sz="quarter" idx="12"/>
          </p:nvPr>
        </p:nvSpPr>
        <p:spPr/>
        <p:txBody>
          <a:bodyPr/>
          <a:lstStyle/>
          <a:p>
            <a:fld id="{15BFD39D-60BA-49C9-A7AB-3AC188532C3A}" type="slidenum">
              <a:rPr lang="ko-KR" altLang="en-US" smtClean="0"/>
              <a:t>28</a:t>
            </a:fld>
            <a:endParaRPr lang="ko-KR" altLang="en-US" dirty="0"/>
          </a:p>
        </p:txBody>
      </p:sp>
    </p:spTree>
    <p:extLst>
      <p:ext uri="{BB962C8B-B14F-4D97-AF65-F5344CB8AC3E}">
        <p14:creationId xmlns:p14="http://schemas.microsoft.com/office/powerpoint/2010/main" val="3768017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Cellular Network</a:t>
            </a:r>
          </a:p>
        </p:txBody>
      </p:sp>
      <p:sp>
        <p:nvSpPr>
          <p:cNvPr id="4" name="Cloud 3"/>
          <p:cNvSpPr/>
          <p:nvPr/>
        </p:nvSpPr>
        <p:spPr>
          <a:xfrm>
            <a:off x="2045302" y="4541411"/>
            <a:ext cx="1489442" cy="822960"/>
          </a:xfrm>
          <a:prstGeom prst="cloud">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a:lstStyle/>
          <a:p>
            <a:pPr algn="ctr">
              <a:spcBef>
                <a:spcPts val="2400"/>
              </a:spcBef>
            </a:pPr>
            <a:r>
              <a:rPr lang="en-US" sz="2400" dirty="0"/>
              <a:t>PSTN</a:t>
            </a:r>
          </a:p>
        </p:txBody>
      </p:sp>
      <p:sp>
        <p:nvSpPr>
          <p:cNvPr id="5" name="Rectangle 4"/>
          <p:cNvSpPr/>
          <p:nvPr/>
        </p:nvSpPr>
        <p:spPr>
          <a:xfrm>
            <a:off x="4222597" y="4663332"/>
            <a:ext cx="1553112" cy="590787"/>
          </a:xfrm>
          <a:prstGeom prst="rect">
            <a:avLst/>
          </a:prstGeom>
          <a:solidFill>
            <a:srgbClr val="66CCFF"/>
          </a:solidFill>
          <a:ln>
            <a:solidFill>
              <a:srgbClr val="66CCFF"/>
            </a:solidFill>
          </a:ln>
        </p:spPr>
        <p:style>
          <a:lnRef idx="1">
            <a:schemeClr val="accent1"/>
          </a:lnRef>
          <a:fillRef idx="3">
            <a:schemeClr val="accent1"/>
          </a:fillRef>
          <a:effectRef idx="2">
            <a:schemeClr val="accent1"/>
          </a:effectRef>
          <a:fontRef idx="minor">
            <a:schemeClr val="lt1"/>
          </a:fontRef>
        </p:style>
        <p:txBody>
          <a:bodyPr anchor="ctr" anchorCtr="0"/>
          <a:lstStyle/>
          <a:p>
            <a:pPr algn="ctr"/>
            <a:r>
              <a:rPr lang="en-US" sz="2400" dirty="0"/>
              <a:t>MSC</a:t>
            </a:r>
            <a:endParaRPr lang="en-US" sz="3200" dirty="0"/>
          </a:p>
        </p:txBody>
      </p:sp>
      <p:sp>
        <p:nvSpPr>
          <p:cNvPr id="6" name="Rectangle 5"/>
          <p:cNvSpPr/>
          <p:nvPr/>
        </p:nvSpPr>
        <p:spPr>
          <a:xfrm>
            <a:off x="6615517" y="4659596"/>
            <a:ext cx="1065643" cy="590787"/>
          </a:xfrm>
          <a:prstGeom prst="rect">
            <a:avLst/>
          </a:prstGeom>
          <a:solidFill>
            <a:srgbClr val="66CCFF"/>
          </a:solidFill>
          <a:ln>
            <a:solidFill>
              <a:srgbClr val="66CCFF"/>
            </a:solidFill>
          </a:ln>
        </p:spPr>
        <p:style>
          <a:lnRef idx="1">
            <a:schemeClr val="accent1"/>
          </a:lnRef>
          <a:fillRef idx="3">
            <a:schemeClr val="accent1"/>
          </a:fillRef>
          <a:effectRef idx="2">
            <a:schemeClr val="accent1"/>
          </a:effectRef>
          <a:fontRef idx="minor">
            <a:schemeClr val="lt1"/>
          </a:fontRef>
        </p:style>
        <p:txBody>
          <a:bodyPr anchor="ctr" anchorCtr="0"/>
          <a:lstStyle/>
          <a:p>
            <a:pPr algn="ctr"/>
            <a:r>
              <a:rPr lang="en-US" sz="2400" dirty="0"/>
              <a:t>BSC</a:t>
            </a:r>
            <a:endParaRPr lang="en-US" sz="3200" dirty="0"/>
          </a:p>
        </p:txBody>
      </p:sp>
      <p:sp>
        <p:nvSpPr>
          <p:cNvPr id="8" name="Rectangle 7"/>
          <p:cNvSpPr/>
          <p:nvPr/>
        </p:nvSpPr>
        <p:spPr>
          <a:xfrm>
            <a:off x="3859946" y="3433188"/>
            <a:ext cx="1065643" cy="590787"/>
          </a:xfrm>
          <a:prstGeom prst="rect">
            <a:avLst/>
          </a:prstGeom>
          <a:solidFill>
            <a:srgbClr val="66CCFF"/>
          </a:solidFill>
          <a:ln>
            <a:solidFill>
              <a:srgbClr val="66CCFF"/>
            </a:solidFill>
          </a:ln>
        </p:spPr>
        <p:style>
          <a:lnRef idx="1">
            <a:schemeClr val="accent1"/>
          </a:lnRef>
          <a:fillRef idx="3">
            <a:schemeClr val="accent1"/>
          </a:fillRef>
          <a:effectRef idx="2">
            <a:schemeClr val="accent1"/>
          </a:effectRef>
          <a:fontRef idx="minor">
            <a:schemeClr val="lt1"/>
          </a:fontRef>
        </p:style>
        <p:txBody>
          <a:bodyPr anchor="ctr" anchorCtr="0"/>
          <a:lstStyle/>
          <a:p>
            <a:pPr algn="ctr"/>
            <a:r>
              <a:rPr lang="en-US" sz="2400" dirty="0"/>
              <a:t>VLR</a:t>
            </a:r>
            <a:endParaRPr lang="en-US" sz="3200" dirty="0"/>
          </a:p>
        </p:txBody>
      </p:sp>
      <p:sp>
        <p:nvSpPr>
          <p:cNvPr id="9" name="Rectangle 8"/>
          <p:cNvSpPr/>
          <p:nvPr/>
        </p:nvSpPr>
        <p:spPr>
          <a:xfrm>
            <a:off x="3859946" y="2177043"/>
            <a:ext cx="1065643" cy="590787"/>
          </a:xfrm>
          <a:prstGeom prst="rect">
            <a:avLst/>
          </a:prstGeom>
          <a:solidFill>
            <a:srgbClr val="66CCFF"/>
          </a:solidFill>
          <a:ln>
            <a:solidFill>
              <a:srgbClr val="66CCFF"/>
            </a:solidFill>
          </a:ln>
        </p:spPr>
        <p:style>
          <a:lnRef idx="1">
            <a:schemeClr val="accent1"/>
          </a:lnRef>
          <a:fillRef idx="3">
            <a:schemeClr val="accent1"/>
          </a:fillRef>
          <a:effectRef idx="2">
            <a:schemeClr val="accent1"/>
          </a:effectRef>
          <a:fontRef idx="minor">
            <a:schemeClr val="lt1"/>
          </a:fontRef>
        </p:style>
        <p:txBody>
          <a:bodyPr anchor="ctr" anchorCtr="0"/>
          <a:lstStyle/>
          <a:p>
            <a:pPr algn="ctr"/>
            <a:r>
              <a:rPr lang="en-US" sz="2400" dirty="0"/>
              <a:t>ATR</a:t>
            </a:r>
            <a:endParaRPr lang="en-US" sz="3200" dirty="0"/>
          </a:p>
        </p:txBody>
      </p:sp>
      <p:sp>
        <p:nvSpPr>
          <p:cNvPr id="10" name="Rectangle 9"/>
          <p:cNvSpPr/>
          <p:nvPr/>
        </p:nvSpPr>
        <p:spPr>
          <a:xfrm>
            <a:off x="5124433" y="2177043"/>
            <a:ext cx="1065643" cy="590787"/>
          </a:xfrm>
          <a:prstGeom prst="rect">
            <a:avLst/>
          </a:prstGeom>
          <a:solidFill>
            <a:srgbClr val="66CCFF"/>
          </a:solidFill>
          <a:ln>
            <a:solidFill>
              <a:srgbClr val="66CCFF"/>
            </a:solidFill>
          </a:ln>
        </p:spPr>
        <p:style>
          <a:lnRef idx="1">
            <a:schemeClr val="accent1"/>
          </a:lnRef>
          <a:fillRef idx="3">
            <a:schemeClr val="accent1"/>
          </a:fillRef>
          <a:effectRef idx="2">
            <a:schemeClr val="accent1"/>
          </a:effectRef>
          <a:fontRef idx="minor">
            <a:schemeClr val="lt1"/>
          </a:fontRef>
        </p:style>
        <p:txBody>
          <a:bodyPr anchor="ctr" anchorCtr="0"/>
          <a:lstStyle/>
          <a:p>
            <a:pPr algn="ctr"/>
            <a:r>
              <a:rPr lang="en-US" sz="2400" dirty="0"/>
              <a:t>HLR</a:t>
            </a:r>
            <a:endParaRPr lang="en-US" sz="3200" dirty="0"/>
          </a:p>
        </p:txBody>
      </p:sp>
      <p:sp>
        <p:nvSpPr>
          <p:cNvPr id="11" name="Rectangle 10"/>
          <p:cNvSpPr/>
          <p:nvPr/>
        </p:nvSpPr>
        <p:spPr>
          <a:xfrm>
            <a:off x="3694518" y="1494409"/>
            <a:ext cx="2690091" cy="1431636"/>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t" anchorCtr="0"/>
          <a:lstStyle/>
          <a:p>
            <a:pPr algn="ctr"/>
            <a:r>
              <a:rPr lang="en-US" sz="3600" dirty="0"/>
              <a:t>HSS</a:t>
            </a:r>
          </a:p>
        </p:txBody>
      </p:sp>
      <p:cxnSp>
        <p:nvCxnSpPr>
          <p:cNvPr id="14" name="Straight Connector 13"/>
          <p:cNvCxnSpPr>
            <a:stCxn id="5" idx="0"/>
            <a:endCxn id="8" idx="2"/>
          </p:cNvCxnSpPr>
          <p:nvPr/>
        </p:nvCxnSpPr>
        <p:spPr>
          <a:xfrm flipH="1" flipV="1">
            <a:off x="4392767" y="4023975"/>
            <a:ext cx="606386" cy="639357"/>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9" idx="2"/>
            <a:endCxn id="8" idx="0"/>
          </p:cNvCxnSpPr>
          <p:nvPr/>
        </p:nvCxnSpPr>
        <p:spPr>
          <a:xfrm>
            <a:off x="4392767" y="2767829"/>
            <a:ext cx="0" cy="665358"/>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5" idx="0"/>
          </p:cNvCxnSpPr>
          <p:nvPr/>
        </p:nvCxnSpPr>
        <p:spPr>
          <a:xfrm flipV="1">
            <a:off x="4999154" y="4023975"/>
            <a:ext cx="658101" cy="639357"/>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0" idx="2"/>
          </p:cNvCxnSpPr>
          <p:nvPr/>
        </p:nvCxnSpPr>
        <p:spPr>
          <a:xfrm>
            <a:off x="5657254" y="2767830"/>
            <a:ext cx="0" cy="1256145"/>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26" name="Isosceles Triangle 25"/>
          <p:cNvSpPr/>
          <p:nvPr/>
        </p:nvSpPr>
        <p:spPr>
          <a:xfrm>
            <a:off x="6615517" y="2954689"/>
            <a:ext cx="1065643" cy="822960"/>
          </a:xfrm>
          <a:prstGeom prst="triangle">
            <a:avLst/>
          </a:prstGeom>
          <a:solidFill>
            <a:srgbClr val="66CCFF"/>
          </a:solidFill>
          <a:ln>
            <a:solidFill>
              <a:srgbClr val="66CCFF"/>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6"/>
          <p:cNvSpPr/>
          <p:nvPr/>
        </p:nvSpPr>
        <p:spPr>
          <a:xfrm>
            <a:off x="6615517" y="3267678"/>
            <a:ext cx="1065643" cy="5907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nchorCtr="0"/>
          <a:lstStyle/>
          <a:p>
            <a:pPr algn="ctr"/>
            <a:r>
              <a:rPr lang="en-US" sz="2800" dirty="0"/>
              <a:t>BTS</a:t>
            </a:r>
            <a:endParaRPr lang="en-US" sz="3600" dirty="0"/>
          </a:p>
        </p:txBody>
      </p:sp>
      <p:cxnSp>
        <p:nvCxnSpPr>
          <p:cNvPr id="28" name="Straight Connector 27"/>
          <p:cNvCxnSpPr>
            <a:endCxn id="6" idx="0"/>
          </p:cNvCxnSpPr>
          <p:nvPr/>
        </p:nvCxnSpPr>
        <p:spPr>
          <a:xfrm>
            <a:off x="7148338" y="3777649"/>
            <a:ext cx="0" cy="881946"/>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5" idx="3"/>
            <a:endCxn id="6" idx="1"/>
          </p:cNvCxnSpPr>
          <p:nvPr/>
        </p:nvCxnSpPr>
        <p:spPr>
          <a:xfrm flipV="1">
            <a:off x="5775710" y="4954989"/>
            <a:ext cx="839807" cy="3736"/>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4" idx="0"/>
            <a:endCxn id="5" idx="1"/>
          </p:cNvCxnSpPr>
          <p:nvPr/>
        </p:nvCxnSpPr>
        <p:spPr>
          <a:xfrm>
            <a:off x="3533503" y="4952891"/>
            <a:ext cx="689094" cy="5834"/>
          </a:xfrm>
          <a:prstGeom prst="lin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cxnSp>
      <p:sp>
        <p:nvSpPr>
          <p:cNvPr id="39" name="Oval 38"/>
          <p:cNvSpPr/>
          <p:nvPr/>
        </p:nvSpPr>
        <p:spPr>
          <a:xfrm>
            <a:off x="7070869" y="2606843"/>
            <a:ext cx="147203" cy="140667"/>
          </a:xfrm>
          <a:prstGeom prst="ellipse">
            <a:avLst/>
          </a:prstGeom>
          <a:solidFill>
            <a:srgbClr val="66CCFF"/>
          </a:solidFill>
          <a:ln>
            <a:solidFill>
              <a:srgbClr val="66CCFF"/>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41" name="Straight Connector 40"/>
          <p:cNvCxnSpPr>
            <a:endCxn id="39" idx="4"/>
          </p:cNvCxnSpPr>
          <p:nvPr/>
        </p:nvCxnSpPr>
        <p:spPr>
          <a:xfrm flipV="1">
            <a:off x="7144470" y="2747510"/>
            <a:ext cx="0" cy="398477"/>
          </a:xfrm>
          <a:prstGeom prst="line">
            <a:avLst/>
          </a:prstGeom>
          <a:ln w="38100" cmpd="sng">
            <a:solidFill>
              <a:srgbClr val="66CCFF"/>
            </a:solidFill>
          </a:ln>
          <a:effectLst/>
        </p:spPr>
        <p:style>
          <a:lnRef idx="2">
            <a:schemeClr val="accent1"/>
          </a:lnRef>
          <a:fillRef idx="0">
            <a:schemeClr val="accent1"/>
          </a:fillRef>
          <a:effectRef idx="1">
            <a:schemeClr val="accent1"/>
          </a:effectRef>
          <a:fontRef idx="minor">
            <a:schemeClr val="tx1"/>
          </a:fontRef>
        </p:style>
      </p:cxnSp>
      <p:sp>
        <p:nvSpPr>
          <p:cNvPr id="45" name="Arc 44"/>
          <p:cNvSpPr/>
          <p:nvPr/>
        </p:nvSpPr>
        <p:spPr>
          <a:xfrm>
            <a:off x="6642764" y="2341383"/>
            <a:ext cx="822960" cy="822960"/>
          </a:xfrm>
          <a:prstGeom prst="arc">
            <a:avLst/>
          </a:prstGeom>
          <a:ln>
            <a:solidFill>
              <a:srgbClr val="66CCFF"/>
            </a:solidFill>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46" name="Arc 45"/>
          <p:cNvSpPr/>
          <p:nvPr/>
        </p:nvSpPr>
        <p:spPr>
          <a:xfrm>
            <a:off x="6668169" y="2170523"/>
            <a:ext cx="978355" cy="952373"/>
          </a:xfrm>
          <a:prstGeom prst="arc">
            <a:avLst/>
          </a:prstGeom>
          <a:ln>
            <a:solidFill>
              <a:srgbClr val="66CCFF"/>
            </a:solidFill>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47" name="Rectangle 46"/>
          <p:cNvSpPr/>
          <p:nvPr/>
        </p:nvSpPr>
        <p:spPr>
          <a:xfrm>
            <a:off x="9536492" y="3091733"/>
            <a:ext cx="617679" cy="1194050"/>
          </a:xfrm>
          <a:prstGeom prst="rect">
            <a:avLst/>
          </a:prstGeom>
          <a:solidFill>
            <a:srgbClr val="66CCFF"/>
          </a:solidFill>
          <a:ln>
            <a:solidFill>
              <a:srgbClr val="66CCFF"/>
            </a:solidFill>
          </a:ln>
        </p:spPr>
        <p:style>
          <a:lnRef idx="1">
            <a:schemeClr val="accent1"/>
          </a:lnRef>
          <a:fillRef idx="3">
            <a:schemeClr val="accent1"/>
          </a:fillRef>
          <a:effectRef idx="2">
            <a:schemeClr val="accent1"/>
          </a:effectRef>
          <a:fontRef idx="minor">
            <a:schemeClr val="lt1"/>
          </a:fontRef>
        </p:style>
        <p:txBody>
          <a:bodyPr anchor="ctr" anchorCtr="0"/>
          <a:lstStyle/>
          <a:p>
            <a:pPr algn="ctr"/>
            <a:r>
              <a:rPr lang="en-US" sz="2400" dirty="0"/>
              <a:t>MS</a:t>
            </a:r>
            <a:endParaRPr lang="en-US" sz="3200" dirty="0"/>
          </a:p>
        </p:txBody>
      </p:sp>
      <p:sp>
        <p:nvSpPr>
          <p:cNvPr id="48" name="Oval 47"/>
          <p:cNvSpPr/>
          <p:nvPr/>
        </p:nvSpPr>
        <p:spPr>
          <a:xfrm>
            <a:off x="9571300" y="2610342"/>
            <a:ext cx="147203" cy="140667"/>
          </a:xfrm>
          <a:prstGeom prst="ellipse">
            <a:avLst/>
          </a:prstGeom>
          <a:solidFill>
            <a:srgbClr val="66CCFF"/>
          </a:solidFill>
          <a:ln>
            <a:solidFill>
              <a:srgbClr val="66CCFF"/>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49" name="Straight Connector 48"/>
          <p:cNvCxnSpPr>
            <a:endCxn id="48" idx="4"/>
          </p:cNvCxnSpPr>
          <p:nvPr/>
        </p:nvCxnSpPr>
        <p:spPr>
          <a:xfrm flipV="1">
            <a:off x="9644901" y="2751009"/>
            <a:ext cx="0" cy="398477"/>
          </a:xfrm>
          <a:prstGeom prst="line">
            <a:avLst/>
          </a:prstGeom>
          <a:ln w="38100" cmpd="sng">
            <a:solidFill>
              <a:srgbClr val="66CCFF"/>
            </a:solidFill>
          </a:ln>
          <a:effectLst/>
        </p:spPr>
        <p:style>
          <a:lnRef idx="2">
            <a:schemeClr val="accent1"/>
          </a:lnRef>
          <a:fillRef idx="0">
            <a:schemeClr val="accent1"/>
          </a:fillRef>
          <a:effectRef idx="1">
            <a:schemeClr val="accent1"/>
          </a:effectRef>
          <a:fontRef idx="minor">
            <a:schemeClr val="tx1"/>
          </a:fontRef>
        </p:style>
      </p:cxnSp>
      <p:sp>
        <p:nvSpPr>
          <p:cNvPr id="50" name="Arc 49"/>
          <p:cNvSpPr/>
          <p:nvPr/>
        </p:nvSpPr>
        <p:spPr>
          <a:xfrm rot="16200000">
            <a:off x="9312065" y="2332943"/>
            <a:ext cx="822960" cy="822960"/>
          </a:xfrm>
          <a:prstGeom prst="arc">
            <a:avLst/>
          </a:prstGeom>
          <a:ln>
            <a:solidFill>
              <a:srgbClr val="66CCFF"/>
            </a:solidFill>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51" name="Arc 50"/>
          <p:cNvSpPr/>
          <p:nvPr/>
        </p:nvSpPr>
        <p:spPr>
          <a:xfrm rot="16200000">
            <a:off x="9129660" y="2162083"/>
            <a:ext cx="978355" cy="952373"/>
          </a:xfrm>
          <a:prstGeom prst="arc">
            <a:avLst/>
          </a:prstGeom>
          <a:ln>
            <a:solidFill>
              <a:srgbClr val="66CCFF"/>
            </a:solidFill>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52" name="Left-Right Arrow 51"/>
          <p:cNvSpPr/>
          <p:nvPr/>
        </p:nvSpPr>
        <p:spPr>
          <a:xfrm>
            <a:off x="7070869" y="1482842"/>
            <a:ext cx="2823587" cy="496456"/>
          </a:xfrm>
          <a:prstGeom prst="leftRightArrow">
            <a:avLst/>
          </a:prstGeom>
          <a:solidFill>
            <a:srgbClr val="66CCFF"/>
          </a:solidFill>
          <a:ln>
            <a:solidFill>
              <a:srgbClr val="66C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GSM Air Interface</a:t>
            </a:r>
          </a:p>
        </p:txBody>
      </p:sp>
    </p:spTree>
    <p:extLst>
      <p:ext uri="{BB962C8B-B14F-4D97-AF65-F5344CB8AC3E}">
        <p14:creationId xmlns:p14="http://schemas.microsoft.com/office/powerpoint/2010/main" val="169962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a:t>4G LTE Cellular Network Overview</a:t>
            </a:r>
            <a:endParaRPr lang="ko-KR" altLang="en-US" dirty="0"/>
          </a:p>
        </p:txBody>
      </p:sp>
      <p:sp>
        <p:nvSpPr>
          <p:cNvPr id="4" name="슬라이드 번호 개체 틀 3"/>
          <p:cNvSpPr>
            <a:spLocks noGrp="1"/>
          </p:cNvSpPr>
          <p:nvPr>
            <p:ph type="sldNum" sz="quarter" idx="12"/>
          </p:nvPr>
        </p:nvSpPr>
        <p:spPr/>
        <p:txBody>
          <a:bodyPr/>
          <a:lstStyle/>
          <a:p>
            <a:fld id="{8A0F7B82-E077-C343-B58A-DF238AFF07F3}" type="slidenum">
              <a:rPr lang="en-US" smtClean="0"/>
              <a:t>3</a:t>
            </a:fld>
            <a:endParaRPr lang="en-US" dirty="0"/>
          </a:p>
        </p:txBody>
      </p:sp>
      <p:pic>
        <p:nvPicPr>
          <p:cNvPr id="86"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1208" y="4091678"/>
            <a:ext cx="653062" cy="1246210"/>
          </a:xfrm>
          <a:prstGeom prst="rect">
            <a:avLst/>
          </a:prstGeom>
        </p:spPr>
      </p:pic>
      <p:pic>
        <p:nvPicPr>
          <p:cNvPr id="87" name="Picture 8" descr="http://images.clipartpanda.com/ditch-clipart-smart_phone_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1135" y="4267393"/>
            <a:ext cx="846977" cy="1276372"/>
          </a:xfrm>
          <a:prstGeom prst="rect">
            <a:avLst/>
          </a:prstGeom>
          <a:noFill/>
          <a:extLst>
            <a:ext uri="{909E8E84-426E-40dd-AFC4-6F175D3DCCD1}">
              <a14:hiddenFill xmlns="" xmlns:a14="http://schemas.microsoft.com/office/drawing/2010/main">
                <a:solidFill>
                  <a:srgbClr val="FFFFFF"/>
                </a:solidFill>
              </a14:hiddenFill>
            </a:ext>
          </a:extLst>
        </p:spPr>
      </p:pic>
      <p:sp>
        <p:nvSpPr>
          <p:cNvPr id="88" name="Lightning Bolt 11"/>
          <p:cNvSpPr/>
          <p:nvPr/>
        </p:nvSpPr>
        <p:spPr>
          <a:xfrm flipH="1">
            <a:off x="2527786" y="4381476"/>
            <a:ext cx="452418" cy="291355"/>
          </a:xfrm>
          <a:prstGeom prst="lightningBol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dirty="0">
              <a:latin typeface="+mn-ea"/>
            </a:endParaRPr>
          </a:p>
        </p:txBody>
      </p:sp>
      <p:pic>
        <p:nvPicPr>
          <p:cNvPr id="89"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8676" y="1534987"/>
            <a:ext cx="594017" cy="594017"/>
          </a:xfrm>
          <a:prstGeom prst="rect">
            <a:avLst/>
          </a:prstGeom>
        </p:spPr>
      </p:pic>
      <p:pic>
        <p:nvPicPr>
          <p:cNvPr id="2052" name="Picture 4" descr="http://www.orangecaraibe.com/mobile/options/img/femtocell--info-opt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81909" y="3025502"/>
            <a:ext cx="737169" cy="570186"/>
          </a:xfrm>
          <a:prstGeom prst="rect">
            <a:avLst/>
          </a:prstGeom>
          <a:noFill/>
          <a:extLst>
            <a:ext uri="{909E8E84-426E-40dd-AFC4-6F175D3DCCD1}">
              <a14:hiddenFill xmlns="" xmlns:a14="http://schemas.microsoft.com/office/drawing/2010/main">
                <a:solidFill>
                  <a:srgbClr val="FFFFFF"/>
                </a:solidFill>
              </a14:hiddenFill>
            </a:ext>
          </a:extLst>
        </p:spPr>
      </p:pic>
      <p:sp>
        <p:nvSpPr>
          <p:cNvPr id="92" name="Rectangle 23"/>
          <p:cNvSpPr/>
          <p:nvPr/>
        </p:nvSpPr>
        <p:spPr>
          <a:xfrm>
            <a:off x="1589368" y="5526462"/>
            <a:ext cx="1306768" cy="461665"/>
          </a:xfrm>
          <a:prstGeom prst="rect">
            <a:avLst/>
          </a:prstGeom>
        </p:spPr>
        <p:txBody>
          <a:bodyPr wrap="none">
            <a:spAutoFit/>
          </a:bodyPr>
          <a:lstStyle/>
          <a:p>
            <a:pPr algn="ctr"/>
            <a:r>
              <a:rPr lang="en-US" altLang="ko-KR" sz="1200" dirty="0">
                <a:latin typeface="나눔고딕 ExtraBold" panose="020D0904000000000000" pitchFamily="50" charset="-127"/>
                <a:ea typeface="나눔고딕 ExtraBold" panose="020D0904000000000000" pitchFamily="50" charset="-127"/>
              </a:rPr>
              <a:t>User Equipment </a:t>
            </a:r>
          </a:p>
          <a:p>
            <a:pPr algn="ctr"/>
            <a:r>
              <a:rPr lang="en-US" altLang="ko-KR" sz="1200" dirty="0">
                <a:latin typeface="나눔고딕 ExtraBold" panose="020D0904000000000000" pitchFamily="50" charset="-127"/>
                <a:ea typeface="나눔고딕 ExtraBold" panose="020D0904000000000000" pitchFamily="50" charset="-127"/>
              </a:rPr>
              <a:t>(phone, modem)</a:t>
            </a:r>
            <a:endParaRPr lang="ko-KR" altLang="en-US" sz="1200" dirty="0">
              <a:latin typeface="나눔고딕 ExtraBold" panose="020D0904000000000000" pitchFamily="50" charset="-127"/>
              <a:ea typeface="나눔고딕 ExtraBold" panose="020D0904000000000000" pitchFamily="50" charset="-127"/>
            </a:endParaRPr>
          </a:p>
        </p:txBody>
      </p:sp>
      <p:sp>
        <p:nvSpPr>
          <p:cNvPr id="93" name="Rectangle 23"/>
          <p:cNvSpPr/>
          <p:nvPr/>
        </p:nvSpPr>
        <p:spPr>
          <a:xfrm>
            <a:off x="3009557" y="5330134"/>
            <a:ext cx="692817" cy="276999"/>
          </a:xfrm>
          <a:prstGeom prst="rect">
            <a:avLst/>
          </a:prstGeom>
        </p:spPr>
        <p:txBody>
          <a:bodyPr wrap="none">
            <a:spAutoFit/>
          </a:bodyPr>
          <a:lstStyle/>
          <a:p>
            <a:pPr algn="ctr"/>
            <a:r>
              <a:rPr lang="en-US" altLang="ko-KR" sz="1200" dirty="0">
                <a:latin typeface="나눔고딕 ExtraBold" panose="020D0904000000000000" pitchFamily="50" charset="-127"/>
                <a:ea typeface="나눔고딕 ExtraBold" panose="020D0904000000000000" pitchFamily="50" charset="-127"/>
              </a:rPr>
              <a:t>eNodeB</a:t>
            </a:r>
            <a:endParaRPr lang="ko-KR" altLang="en-US" sz="1200" dirty="0">
              <a:latin typeface="나눔고딕 ExtraBold" panose="020D0904000000000000" pitchFamily="50" charset="-127"/>
              <a:ea typeface="나눔고딕 ExtraBold" panose="020D0904000000000000" pitchFamily="50" charset="-127"/>
            </a:endParaRPr>
          </a:p>
        </p:txBody>
      </p:sp>
      <p:sp>
        <p:nvSpPr>
          <p:cNvPr id="94" name="Rectangle 23"/>
          <p:cNvSpPr/>
          <p:nvPr/>
        </p:nvSpPr>
        <p:spPr>
          <a:xfrm>
            <a:off x="3032061" y="2026871"/>
            <a:ext cx="543739" cy="276999"/>
          </a:xfrm>
          <a:prstGeom prst="rect">
            <a:avLst/>
          </a:prstGeom>
        </p:spPr>
        <p:txBody>
          <a:bodyPr wrap="none">
            <a:spAutoFit/>
          </a:bodyPr>
          <a:lstStyle/>
          <a:p>
            <a:pPr algn="ctr"/>
            <a:r>
              <a:rPr lang="en-US" altLang="ko-KR" sz="1200" dirty="0">
                <a:latin typeface="나눔고딕 ExtraBold" panose="020D0904000000000000" pitchFamily="50" charset="-127"/>
                <a:ea typeface="나눔고딕 ExtraBold" panose="020D0904000000000000" pitchFamily="50" charset="-127"/>
              </a:rPr>
              <a:t>SGSN</a:t>
            </a:r>
            <a:endParaRPr lang="ko-KR" altLang="en-US" sz="1200" dirty="0">
              <a:latin typeface="나눔고딕 ExtraBold" panose="020D0904000000000000" pitchFamily="50" charset="-127"/>
              <a:ea typeface="나눔고딕 ExtraBold" panose="020D0904000000000000" pitchFamily="50" charset="-127"/>
            </a:endParaRPr>
          </a:p>
        </p:txBody>
      </p:sp>
      <p:sp>
        <p:nvSpPr>
          <p:cNvPr id="95" name="Rectangle 23"/>
          <p:cNvSpPr/>
          <p:nvPr/>
        </p:nvSpPr>
        <p:spPr>
          <a:xfrm>
            <a:off x="2890028" y="3502186"/>
            <a:ext cx="550151" cy="276999"/>
          </a:xfrm>
          <a:prstGeom prst="rect">
            <a:avLst/>
          </a:prstGeom>
        </p:spPr>
        <p:txBody>
          <a:bodyPr wrap="none">
            <a:spAutoFit/>
          </a:bodyPr>
          <a:lstStyle/>
          <a:p>
            <a:pPr algn="ctr"/>
            <a:r>
              <a:rPr lang="en-US" altLang="ko-KR" sz="1200" dirty="0">
                <a:latin typeface="나눔고딕 ExtraBold" panose="020D0904000000000000" pitchFamily="50" charset="-127"/>
                <a:ea typeface="나눔고딕 ExtraBold" panose="020D0904000000000000" pitchFamily="50" charset="-127"/>
              </a:rPr>
              <a:t>HeNB</a:t>
            </a:r>
            <a:endParaRPr lang="ko-KR" altLang="en-US" sz="1200" dirty="0">
              <a:latin typeface="나눔고딕 ExtraBold" panose="020D0904000000000000" pitchFamily="50" charset="-127"/>
              <a:ea typeface="나눔고딕 ExtraBold" panose="020D0904000000000000" pitchFamily="50" charset="-127"/>
            </a:endParaRPr>
          </a:p>
        </p:txBody>
      </p:sp>
      <p:sp>
        <p:nvSpPr>
          <p:cNvPr id="96" name="구름 95"/>
          <p:cNvSpPr/>
          <p:nvPr/>
        </p:nvSpPr>
        <p:spPr>
          <a:xfrm>
            <a:off x="3952478" y="1048664"/>
            <a:ext cx="5061654" cy="4329809"/>
          </a:xfrm>
          <a:prstGeom prst="cloud">
            <a:avLst/>
          </a:prstGeom>
          <a:solidFill>
            <a:schemeClr val="accent3">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solidFill>
                <a:schemeClr val="tx1"/>
              </a:solidFill>
            </a:endParaRPr>
          </a:p>
        </p:txBody>
      </p:sp>
      <p:sp>
        <p:nvSpPr>
          <p:cNvPr id="97" name="Cloud 10"/>
          <p:cNvSpPr/>
          <p:nvPr/>
        </p:nvSpPr>
        <p:spPr>
          <a:xfrm>
            <a:off x="9117920" y="2666074"/>
            <a:ext cx="1506583" cy="897449"/>
          </a:xfrm>
          <a:prstGeom prst="cloud">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ko-KR" sz="1400" dirty="0">
                <a:solidFill>
                  <a:schemeClr val="tx1"/>
                </a:solidFill>
                <a:latin typeface="나눔고딕 ExtraBold" panose="020D0904000000000000" pitchFamily="50" charset="-127"/>
                <a:ea typeface="나눔고딕 ExtraBold" panose="020D0904000000000000" pitchFamily="50" charset="-127"/>
              </a:rPr>
              <a:t>IMS</a:t>
            </a:r>
            <a:endParaRPr lang="ko-KR" altLang="en-US" sz="1400" dirty="0">
              <a:solidFill>
                <a:schemeClr val="tx1"/>
              </a:solidFill>
              <a:latin typeface="나눔고딕 ExtraBold" panose="020D0904000000000000" pitchFamily="50" charset="-127"/>
              <a:ea typeface="나눔고딕 ExtraBold" panose="020D0904000000000000" pitchFamily="50" charset="-127"/>
            </a:endParaRPr>
          </a:p>
        </p:txBody>
      </p:sp>
      <p:sp>
        <p:nvSpPr>
          <p:cNvPr id="98" name="Cloud 62"/>
          <p:cNvSpPr/>
          <p:nvPr/>
        </p:nvSpPr>
        <p:spPr>
          <a:xfrm>
            <a:off x="8902625" y="3967789"/>
            <a:ext cx="1506583" cy="897449"/>
          </a:xfrm>
          <a:prstGeom prst="cloud">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ko-KR" sz="1400" dirty="0">
                <a:solidFill>
                  <a:schemeClr val="tx1"/>
                </a:solidFill>
                <a:latin typeface="나눔고딕 ExtraBold" panose="020D0904000000000000" pitchFamily="50" charset="-127"/>
                <a:ea typeface="나눔고딕 ExtraBold" panose="020D0904000000000000" pitchFamily="50" charset="-127"/>
              </a:rPr>
              <a:t>Internet</a:t>
            </a:r>
            <a:endParaRPr lang="ko-KR" altLang="en-US" sz="1400" dirty="0">
              <a:solidFill>
                <a:schemeClr val="tx1"/>
              </a:solidFill>
              <a:latin typeface="나눔고딕 ExtraBold" panose="020D0904000000000000" pitchFamily="50" charset="-127"/>
              <a:ea typeface="나눔고딕 ExtraBold" panose="020D0904000000000000" pitchFamily="50" charset="-127"/>
            </a:endParaRPr>
          </a:p>
        </p:txBody>
      </p:sp>
      <p:pic>
        <p:nvPicPr>
          <p:cNvPr id="99"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22824" y="3974683"/>
            <a:ext cx="864000" cy="864000"/>
          </a:xfrm>
          <a:prstGeom prst="rect">
            <a:avLst/>
          </a:prstGeom>
        </p:spPr>
      </p:pic>
      <p:pic>
        <p:nvPicPr>
          <p:cNvPr id="100"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7170" y="4026442"/>
            <a:ext cx="864000" cy="864000"/>
          </a:xfrm>
          <a:prstGeom prst="rect">
            <a:avLst/>
          </a:prstGeom>
        </p:spPr>
      </p:pic>
      <p:sp>
        <p:nvSpPr>
          <p:cNvPr id="101" name="Flowchart: Magnetic Disk 64"/>
          <p:cNvSpPr/>
          <p:nvPr/>
        </p:nvSpPr>
        <p:spPr>
          <a:xfrm>
            <a:off x="7024587" y="1855196"/>
            <a:ext cx="576000" cy="360539"/>
          </a:xfrm>
          <a:prstGeom prst="flowChartMagneticDisk">
            <a:avLst/>
          </a:prstGeom>
          <a:gradFill flip="none" rotWithShape="1">
            <a:gsLst>
              <a:gs pos="0">
                <a:schemeClr val="tx1">
                  <a:lumMod val="75000"/>
                  <a:lumOff val="25000"/>
                </a:schemeClr>
              </a:gs>
              <a:gs pos="29000">
                <a:schemeClr val="tx1">
                  <a:lumMod val="65000"/>
                  <a:lumOff val="35000"/>
                </a:schemeClr>
              </a:gs>
              <a:gs pos="100000">
                <a:schemeClr val="tx1">
                  <a:lumMod val="50000"/>
                  <a:lumOff val="50000"/>
                </a:schemeClr>
              </a:gs>
            </a:gsLst>
            <a:lin ang="162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latin typeface="나눔고딕 ExtraBold" panose="020D0904000000000000" pitchFamily="50" charset="-127"/>
                <a:ea typeface="나눔고딕 ExtraBold" panose="020D0904000000000000" pitchFamily="50" charset="-127"/>
              </a:rPr>
              <a:t>HSS</a:t>
            </a:r>
            <a:endParaRPr lang="ko-KR" altLang="en-US" sz="1200" dirty="0">
              <a:latin typeface="나눔고딕 ExtraBold" panose="020D0904000000000000" pitchFamily="50" charset="-127"/>
              <a:ea typeface="나눔고딕 ExtraBold" panose="020D0904000000000000" pitchFamily="50" charset="-127"/>
            </a:endParaRPr>
          </a:p>
        </p:txBody>
      </p:sp>
      <p:pic>
        <p:nvPicPr>
          <p:cNvPr id="2054" name="Picture 6" descr="http://cdn4.aptoide.com/imgs/c/8/2/c82f701a434f08754c53f8723f6236b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29098" y="4946080"/>
            <a:ext cx="344152" cy="344152"/>
          </a:xfrm>
          <a:prstGeom prst="rect">
            <a:avLst/>
          </a:prstGeom>
          <a:noFill/>
          <a:extLst>
            <a:ext uri="{909E8E84-426E-40dd-AFC4-6F175D3DCCD1}">
              <a14:hiddenFill xmlns="" xmlns:a14="http://schemas.microsoft.com/office/drawing/2010/main">
                <a:solidFill>
                  <a:srgbClr val="FFFFFF"/>
                </a:solidFill>
              </a14:hiddenFill>
            </a:ext>
          </a:extLst>
        </p:spPr>
      </p:pic>
      <p:sp>
        <p:nvSpPr>
          <p:cNvPr id="104" name="Rectangle 23"/>
          <p:cNvSpPr/>
          <p:nvPr/>
        </p:nvSpPr>
        <p:spPr>
          <a:xfrm>
            <a:off x="2032882" y="4976536"/>
            <a:ext cx="466794" cy="246221"/>
          </a:xfrm>
          <a:prstGeom prst="rect">
            <a:avLst/>
          </a:prstGeom>
        </p:spPr>
        <p:txBody>
          <a:bodyPr wrap="none">
            <a:spAutoFit/>
          </a:bodyPr>
          <a:lstStyle/>
          <a:p>
            <a:pPr algn="ctr"/>
            <a:r>
              <a:rPr lang="en-US" altLang="ko-KR" sz="1000" dirty="0">
                <a:latin typeface="나눔고딕 ExtraBold" panose="020D0904000000000000" pitchFamily="50" charset="-127"/>
                <a:ea typeface="나눔고딕 ExtraBold" panose="020D0904000000000000" pitchFamily="50" charset="-127"/>
              </a:rPr>
              <a:t>USIM</a:t>
            </a:r>
            <a:endParaRPr lang="ko-KR" altLang="en-US" sz="1000" dirty="0">
              <a:latin typeface="나눔고딕 ExtraBold" panose="020D0904000000000000" pitchFamily="50" charset="-127"/>
              <a:ea typeface="나눔고딕 ExtraBold" panose="020D0904000000000000" pitchFamily="50" charset="-127"/>
            </a:endParaRPr>
          </a:p>
        </p:txBody>
      </p:sp>
      <p:pic>
        <p:nvPicPr>
          <p:cNvPr id="2056" name="Picture 8" descr="http://swgawakening.com/styles/Black/imageset/serve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44734" y="1702751"/>
            <a:ext cx="772829" cy="772829"/>
          </a:xfrm>
          <a:prstGeom prst="rect">
            <a:avLst/>
          </a:prstGeom>
          <a:noFill/>
          <a:extLst>
            <a:ext uri="{909E8E84-426E-40dd-AFC4-6F175D3DCCD1}">
              <a14:hiddenFill xmlns="" xmlns:a14="http://schemas.microsoft.com/office/drawing/2010/main">
                <a:solidFill>
                  <a:srgbClr val="FFFFFF"/>
                </a:solidFill>
              </a14:hiddenFill>
            </a:ext>
          </a:extLst>
        </p:spPr>
      </p:pic>
      <p:pic>
        <p:nvPicPr>
          <p:cNvPr id="90" name="그림 8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09617" y="2634553"/>
            <a:ext cx="573555" cy="699457"/>
          </a:xfrm>
          <a:prstGeom prst="rect">
            <a:avLst/>
          </a:prstGeom>
        </p:spPr>
      </p:pic>
      <p:pic>
        <p:nvPicPr>
          <p:cNvPr id="2058" name="Picture 10" descr="http://paydc.com/wp-content/uploads/2013/08/icons-02.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09330" y="2906641"/>
            <a:ext cx="747840" cy="74784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91" name="그룹 90"/>
          <p:cNvGrpSpPr/>
          <p:nvPr/>
        </p:nvGrpSpPr>
        <p:grpSpPr>
          <a:xfrm>
            <a:off x="10196781" y="4875303"/>
            <a:ext cx="1901759" cy="662002"/>
            <a:chOff x="7107692" y="1056631"/>
            <a:chExt cx="1901759" cy="662002"/>
          </a:xfrm>
        </p:grpSpPr>
        <p:cxnSp>
          <p:nvCxnSpPr>
            <p:cNvPr id="109" name="Straight Connector 13"/>
            <p:cNvCxnSpPr/>
            <p:nvPr/>
          </p:nvCxnSpPr>
          <p:spPr>
            <a:xfrm rot="16200000">
              <a:off x="7416714" y="878886"/>
              <a:ext cx="0" cy="617100"/>
            </a:xfrm>
            <a:prstGeom prst="line">
              <a:avLst/>
            </a:prstGeom>
            <a:ln>
              <a:solidFill>
                <a:schemeClr val="tx1">
                  <a:lumMod val="85000"/>
                  <a:lumOff val="15000"/>
                </a:schemeClr>
              </a:solidFill>
              <a:prstDash val="sysDot"/>
            </a:ln>
          </p:spPr>
          <p:style>
            <a:lnRef idx="3">
              <a:schemeClr val="accent3"/>
            </a:lnRef>
            <a:fillRef idx="0">
              <a:schemeClr val="accent3"/>
            </a:fillRef>
            <a:effectRef idx="2">
              <a:schemeClr val="accent3"/>
            </a:effectRef>
            <a:fontRef idx="minor">
              <a:schemeClr val="tx1"/>
            </a:fontRef>
          </p:style>
        </p:cxnSp>
        <p:cxnSp>
          <p:nvCxnSpPr>
            <p:cNvPr id="110" name="Straight Connector 14"/>
            <p:cNvCxnSpPr/>
            <p:nvPr/>
          </p:nvCxnSpPr>
          <p:spPr>
            <a:xfrm rot="16200000">
              <a:off x="7416714" y="1091664"/>
              <a:ext cx="0" cy="617100"/>
            </a:xfrm>
            <a:prstGeom prst="line">
              <a:avLst/>
            </a:prstGeom>
            <a:ln>
              <a:solidFill>
                <a:schemeClr val="tx1">
                  <a:lumMod val="85000"/>
                  <a:lumOff val="15000"/>
                </a:schemeClr>
              </a:solidFill>
              <a:prstDash val="solid"/>
            </a:ln>
          </p:spPr>
          <p:style>
            <a:lnRef idx="3">
              <a:schemeClr val="accent3"/>
            </a:lnRef>
            <a:fillRef idx="0">
              <a:schemeClr val="accent3"/>
            </a:fillRef>
            <a:effectRef idx="2">
              <a:schemeClr val="accent3"/>
            </a:effectRef>
            <a:fontRef idx="minor">
              <a:schemeClr val="tx1"/>
            </a:fontRef>
          </p:style>
        </p:cxnSp>
        <p:sp>
          <p:nvSpPr>
            <p:cNvPr id="111" name="TextBox 110"/>
            <p:cNvSpPr txBox="1"/>
            <p:nvPr/>
          </p:nvSpPr>
          <p:spPr>
            <a:xfrm>
              <a:off x="7746796" y="1056631"/>
              <a:ext cx="833883" cy="276999"/>
            </a:xfrm>
            <a:prstGeom prst="rect">
              <a:avLst/>
            </a:prstGeom>
            <a:noFill/>
          </p:spPr>
          <p:txBody>
            <a:bodyPr wrap="none" rtlCol="0">
              <a:spAutoFit/>
            </a:bodyPr>
            <a:lstStyle/>
            <a:p>
              <a:r>
                <a:rPr lang="en-US" altLang="ko-KR" sz="1200" dirty="0">
                  <a:latin typeface="나눔고딕 ExtraBold" panose="020D0904000000000000" pitchFamily="50" charset="-127"/>
                  <a:ea typeface="나눔고딕 ExtraBold" panose="020D0904000000000000" pitchFamily="50" charset="-127"/>
                  <a:cs typeface="Times New Roman" panose="02020603050405020304" pitchFamily="18" charset="0"/>
                </a:rPr>
                <a:t>Signaling</a:t>
              </a:r>
              <a:endParaRPr lang="ko-KR" altLang="en-US" sz="1200" dirty="0">
                <a:latin typeface="나눔고딕 ExtraBold" panose="020D0904000000000000" pitchFamily="50" charset="-127"/>
                <a:ea typeface="나눔고딕 ExtraBold" panose="020D0904000000000000" pitchFamily="50" charset="-127"/>
                <a:cs typeface="Times New Roman" panose="02020603050405020304" pitchFamily="18" charset="0"/>
              </a:endParaRPr>
            </a:p>
          </p:txBody>
        </p:sp>
        <p:sp>
          <p:nvSpPr>
            <p:cNvPr id="112" name="TextBox 111"/>
            <p:cNvSpPr txBox="1"/>
            <p:nvPr/>
          </p:nvSpPr>
          <p:spPr>
            <a:xfrm>
              <a:off x="7746796" y="1247377"/>
              <a:ext cx="993862" cy="276999"/>
            </a:xfrm>
            <a:prstGeom prst="rect">
              <a:avLst/>
            </a:prstGeom>
            <a:noFill/>
          </p:spPr>
          <p:txBody>
            <a:bodyPr wrap="none" rtlCol="0">
              <a:spAutoFit/>
            </a:bodyPr>
            <a:lstStyle/>
            <a:p>
              <a:r>
                <a:rPr lang="en-US" altLang="ko-KR" sz="1200" dirty="0">
                  <a:latin typeface="나눔고딕 ExtraBold" panose="020D0904000000000000" pitchFamily="50" charset="-127"/>
                  <a:ea typeface="나눔고딕 ExtraBold" panose="020D0904000000000000" pitchFamily="50" charset="-127"/>
                  <a:cs typeface="Times New Roman" panose="02020603050405020304" pitchFamily="18" charset="0"/>
                </a:rPr>
                <a:t>Data Traffic</a:t>
              </a:r>
            </a:p>
          </p:txBody>
        </p:sp>
        <p:cxnSp>
          <p:nvCxnSpPr>
            <p:cNvPr id="113" name="Straight Connector 14"/>
            <p:cNvCxnSpPr/>
            <p:nvPr/>
          </p:nvCxnSpPr>
          <p:spPr>
            <a:xfrm rot="16200000">
              <a:off x="7416242" y="1287196"/>
              <a:ext cx="0" cy="617100"/>
            </a:xfrm>
            <a:prstGeom prst="line">
              <a:avLst/>
            </a:prstGeom>
            <a:ln/>
          </p:spPr>
          <p:style>
            <a:lnRef idx="2">
              <a:schemeClr val="accent2"/>
            </a:lnRef>
            <a:fillRef idx="0">
              <a:schemeClr val="accent2"/>
            </a:fillRef>
            <a:effectRef idx="1">
              <a:schemeClr val="accent2"/>
            </a:effectRef>
            <a:fontRef idx="minor">
              <a:schemeClr val="tx1"/>
            </a:fontRef>
          </p:style>
        </p:cxnSp>
        <p:sp>
          <p:nvSpPr>
            <p:cNvPr id="114" name="TextBox 113"/>
            <p:cNvSpPr txBox="1"/>
            <p:nvPr/>
          </p:nvSpPr>
          <p:spPr>
            <a:xfrm>
              <a:off x="7750773" y="1441634"/>
              <a:ext cx="1258678" cy="276999"/>
            </a:xfrm>
            <a:prstGeom prst="rect">
              <a:avLst/>
            </a:prstGeom>
            <a:noFill/>
          </p:spPr>
          <p:txBody>
            <a:bodyPr wrap="none" rtlCol="0">
              <a:spAutoFit/>
            </a:bodyPr>
            <a:lstStyle/>
            <a:p>
              <a:r>
                <a:rPr lang="en-US" altLang="ko-KR" sz="1200" dirty="0">
                  <a:latin typeface="나눔고딕 ExtraBold" panose="020D0904000000000000" pitchFamily="50" charset="-127"/>
                  <a:ea typeface="나눔고딕 ExtraBold" panose="020D0904000000000000" pitchFamily="50" charset="-127"/>
                  <a:cs typeface="Times New Roman" panose="02020603050405020304" pitchFamily="18" charset="0"/>
                </a:rPr>
                <a:t>Data, Signaling</a:t>
              </a:r>
            </a:p>
          </p:txBody>
        </p:sp>
      </p:grpSp>
      <p:cxnSp>
        <p:nvCxnSpPr>
          <p:cNvPr id="116" name="Straight Connector 38"/>
          <p:cNvCxnSpPr>
            <a:endCxn id="99" idx="1"/>
          </p:cNvCxnSpPr>
          <p:nvPr/>
        </p:nvCxnSpPr>
        <p:spPr>
          <a:xfrm flipV="1">
            <a:off x="3668662" y="4406684"/>
            <a:ext cx="1254163" cy="161425"/>
          </a:xfrm>
          <a:prstGeom prst="line">
            <a:avLst/>
          </a:prstGeom>
          <a:ln>
            <a:solidFill>
              <a:schemeClr val="tx1">
                <a:lumMod val="85000"/>
                <a:lumOff val="15000"/>
              </a:schemeClr>
            </a:solidFill>
          </a:ln>
        </p:spPr>
        <p:style>
          <a:lnRef idx="3">
            <a:schemeClr val="accent3"/>
          </a:lnRef>
          <a:fillRef idx="0">
            <a:schemeClr val="accent3"/>
          </a:fillRef>
          <a:effectRef idx="2">
            <a:schemeClr val="accent3"/>
          </a:effectRef>
          <a:fontRef idx="minor">
            <a:schemeClr val="tx1"/>
          </a:fontRef>
        </p:style>
      </p:cxnSp>
      <p:sp>
        <p:nvSpPr>
          <p:cNvPr id="118" name="Rectangle 23"/>
          <p:cNvSpPr/>
          <p:nvPr/>
        </p:nvSpPr>
        <p:spPr>
          <a:xfrm>
            <a:off x="5042824" y="4681320"/>
            <a:ext cx="526106" cy="276999"/>
          </a:xfrm>
          <a:prstGeom prst="rect">
            <a:avLst/>
          </a:prstGeom>
        </p:spPr>
        <p:txBody>
          <a:bodyPr wrap="none">
            <a:spAutoFit/>
          </a:bodyPr>
          <a:lstStyle/>
          <a:p>
            <a:pPr algn="ctr"/>
            <a:r>
              <a:rPr lang="en-US" altLang="ko-KR" sz="1200" dirty="0">
                <a:latin typeface="나눔고딕 ExtraBold" panose="020D0904000000000000" pitchFamily="50" charset="-127"/>
                <a:ea typeface="나눔고딕 ExtraBold" panose="020D0904000000000000" pitchFamily="50" charset="-127"/>
              </a:rPr>
              <a:t>S-GW</a:t>
            </a:r>
            <a:endParaRPr lang="ko-KR" altLang="en-US" sz="1200" dirty="0">
              <a:latin typeface="나눔고딕 ExtraBold" panose="020D0904000000000000" pitchFamily="50" charset="-127"/>
              <a:ea typeface="나눔고딕 ExtraBold" panose="020D0904000000000000" pitchFamily="50" charset="-127"/>
            </a:endParaRPr>
          </a:p>
        </p:txBody>
      </p:sp>
      <p:sp>
        <p:nvSpPr>
          <p:cNvPr id="119" name="Rectangle 23"/>
          <p:cNvSpPr/>
          <p:nvPr/>
        </p:nvSpPr>
        <p:spPr>
          <a:xfrm>
            <a:off x="6905763" y="4705415"/>
            <a:ext cx="532518" cy="276999"/>
          </a:xfrm>
          <a:prstGeom prst="rect">
            <a:avLst/>
          </a:prstGeom>
        </p:spPr>
        <p:txBody>
          <a:bodyPr wrap="none">
            <a:spAutoFit/>
          </a:bodyPr>
          <a:lstStyle/>
          <a:p>
            <a:pPr algn="ctr"/>
            <a:r>
              <a:rPr lang="en-US" altLang="ko-KR" sz="1200" dirty="0">
                <a:latin typeface="나눔고딕 ExtraBold" panose="020D0904000000000000" pitchFamily="50" charset="-127"/>
                <a:ea typeface="나눔고딕 ExtraBold" panose="020D0904000000000000" pitchFamily="50" charset="-127"/>
              </a:rPr>
              <a:t>P-GW</a:t>
            </a:r>
            <a:endParaRPr lang="ko-KR" altLang="en-US" sz="1400" dirty="0">
              <a:latin typeface="나눔고딕 ExtraBold" panose="020D0904000000000000" pitchFamily="50" charset="-127"/>
              <a:ea typeface="나눔고딕 ExtraBold" panose="020D0904000000000000" pitchFamily="50" charset="-127"/>
            </a:endParaRPr>
          </a:p>
        </p:txBody>
      </p:sp>
      <p:sp>
        <p:nvSpPr>
          <p:cNvPr id="120" name="Rectangle 23"/>
          <p:cNvSpPr/>
          <p:nvPr/>
        </p:nvSpPr>
        <p:spPr>
          <a:xfrm>
            <a:off x="7521319" y="3284969"/>
            <a:ext cx="550151" cy="276999"/>
          </a:xfrm>
          <a:prstGeom prst="rect">
            <a:avLst/>
          </a:prstGeom>
        </p:spPr>
        <p:txBody>
          <a:bodyPr wrap="none">
            <a:spAutoFit/>
          </a:bodyPr>
          <a:lstStyle/>
          <a:p>
            <a:pPr algn="ctr"/>
            <a:r>
              <a:rPr lang="en-US" altLang="ko-KR" sz="1200" dirty="0">
                <a:latin typeface="나눔고딕 ExtraBold" panose="020D0904000000000000" pitchFamily="50" charset="-127"/>
                <a:ea typeface="나눔고딕 ExtraBold" panose="020D0904000000000000" pitchFamily="50" charset="-127"/>
              </a:rPr>
              <a:t>PCRF</a:t>
            </a:r>
            <a:endParaRPr lang="ko-KR" altLang="en-US" sz="1200" dirty="0">
              <a:latin typeface="나눔고딕 ExtraBold" panose="020D0904000000000000" pitchFamily="50" charset="-127"/>
              <a:ea typeface="나눔고딕 ExtraBold" panose="020D0904000000000000" pitchFamily="50" charset="-127"/>
            </a:endParaRPr>
          </a:p>
        </p:txBody>
      </p:sp>
      <p:sp>
        <p:nvSpPr>
          <p:cNvPr id="121" name="Rectangle 23"/>
          <p:cNvSpPr/>
          <p:nvPr/>
        </p:nvSpPr>
        <p:spPr>
          <a:xfrm>
            <a:off x="6667253" y="3072400"/>
            <a:ext cx="707245" cy="461665"/>
          </a:xfrm>
          <a:prstGeom prst="rect">
            <a:avLst/>
          </a:prstGeom>
        </p:spPr>
        <p:txBody>
          <a:bodyPr wrap="none">
            <a:spAutoFit/>
          </a:bodyPr>
          <a:lstStyle/>
          <a:p>
            <a:pPr algn="ctr"/>
            <a:r>
              <a:rPr lang="en-US" altLang="ko-KR" sz="1200" dirty="0">
                <a:latin typeface="나눔고딕 ExtraBold" panose="020D0904000000000000" pitchFamily="50" charset="-127"/>
                <a:ea typeface="나눔고딕 ExtraBold" panose="020D0904000000000000" pitchFamily="50" charset="-127"/>
              </a:rPr>
              <a:t>Billing</a:t>
            </a:r>
          </a:p>
          <a:p>
            <a:pPr algn="ctr"/>
            <a:r>
              <a:rPr lang="en-US" altLang="ko-KR" sz="1200" dirty="0">
                <a:latin typeface="나눔고딕 ExtraBold" panose="020D0904000000000000" pitchFamily="50" charset="-127"/>
                <a:ea typeface="나눔고딕 ExtraBold" panose="020D0904000000000000" pitchFamily="50" charset="-127"/>
              </a:rPr>
              <a:t>Domain</a:t>
            </a:r>
            <a:endParaRPr lang="ko-KR" altLang="en-US" sz="1200" dirty="0">
              <a:latin typeface="나눔고딕 ExtraBold" panose="020D0904000000000000" pitchFamily="50" charset="-127"/>
              <a:ea typeface="나눔고딕 ExtraBold" panose="020D0904000000000000" pitchFamily="50" charset="-127"/>
            </a:endParaRPr>
          </a:p>
        </p:txBody>
      </p:sp>
      <p:cxnSp>
        <p:nvCxnSpPr>
          <p:cNvPr id="122" name="Straight Connector 14"/>
          <p:cNvCxnSpPr>
            <a:stCxn id="99" idx="3"/>
            <a:endCxn id="100" idx="1"/>
          </p:cNvCxnSpPr>
          <p:nvPr/>
        </p:nvCxnSpPr>
        <p:spPr>
          <a:xfrm>
            <a:off x="5786824" y="4406684"/>
            <a:ext cx="970346" cy="51759"/>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26" name="Straight Connector 38"/>
          <p:cNvCxnSpPr/>
          <p:nvPr/>
        </p:nvCxnSpPr>
        <p:spPr>
          <a:xfrm flipV="1">
            <a:off x="7592783" y="3334009"/>
            <a:ext cx="1599319" cy="892864"/>
          </a:xfrm>
          <a:prstGeom prst="line">
            <a:avLst/>
          </a:prstGeom>
          <a:ln>
            <a:solidFill>
              <a:schemeClr val="tx1">
                <a:lumMod val="85000"/>
                <a:lumOff val="15000"/>
              </a:schemeClr>
            </a:solidFill>
          </a:ln>
        </p:spPr>
        <p:style>
          <a:lnRef idx="3">
            <a:schemeClr val="accent3"/>
          </a:lnRef>
          <a:fillRef idx="0">
            <a:schemeClr val="accent3"/>
          </a:fillRef>
          <a:effectRef idx="2">
            <a:schemeClr val="accent3"/>
          </a:effectRef>
          <a:fontRef idx="minor">
            <a:schemeClr val="tx1"/>
          </a:fontRef>
        </p:style>
      </p:cxnSp>
      <p:cxnSp>
        <p:nvCxnSpPr>
          <p:cNvPr id="128" name="Straight Connector 38"/>
          <p:cNvCxnSpPr>
            <a:stCxn id="100" idx="3"/>
          </p:cNvCxnSpPr>
          <p:nvPr/>
        </p:nvCxnSpPr>
        <p:spPr>
          <a:xfrm>
            <a:off x="7621170" y="4458442"/>
            <a:ext cx="1309842" cy="68710"/>
          </a:xfrm>
          <a:prstGeom prst="line">
            <a:avLst/>
          </a:prstGeom>
          <a:ln>
            <a:solidFill>
              <a:schemeClr val="tx1">
                <a:lumMod val="85000"/>
                <a:lumOff val="15000"/>
              </a:schemeClr>
            </a:solidFill>
          </a:ln>
        </p:spPr>
        <p:style>
          <a:lnRef idx="3">
            <a:schemeClr val="accent3"/>
          </a:lnRef>
          <a:fillRef idx="0">
            <a:schemeClr val="accent3"/>
          </a:fillRef>
          <a:effectRef idx="2">
            <a:schemeClr val="accent3"/>
          </a:effectRef>
          <a:fontRef idx="minor">
            <a:schemeClr val="tx1"/>
          </a:fontRef>
        </p:style>
      </p:cxnSp>
      <p:cxnSp>
        <p:nvCxnSpPr>
          <p:cNvPr id="133" name="Straight Connector 38"/>
          <p:cNvCxnSpPr/>
          <p:nvPr/>
        </p:nvCxnSpPr>
        <p:spPr>
          <a:xfrm>
            <a:off x="3512627" y="3364690"/>
            <a:ext cx="1337452" cy="808928"/>
          </a:xfrm>
          <a:prstGeom prst="line">
            <a:avLst/>
          </a:prstGeom>
          <a:ln>
            <a:solidFill>
              <a:schemeClr val="tx1">
                <a:lumMod val="85000"/>
                <a:lumOff val="15000"/>
              </a:schemeClr>
            </a:solidFill>
          </a:ln>
        </p:spPr>
        <p:style>
          <a:lnRef idx="3">
            <a:schemeClr val="accent3"/>
          </a:lnRef>
          <a:fillRef idx="0">
            <a:schemeClr val="accent3"/>
          </a:fillRef>
          <a:effectRef idx="2">
            <a:schemeClr val="accent3"/>
          </a:effectRef>
          <a:fontRef idx="minor">
            <a:schemeClr val="tx1"/>
          </a:fontRef>
        </p:style>
      </p:cxnSp>
      <p:cxnSp>
        <p:nvCxnSpPr>
          <p:cNvPr id="136" name="Straight Connector 38"/>
          <p:cNvCxnSpPr/>
          <p:nvPr/>
        </p:nvCxnSpPr>
        <p:spPr>
          <a:xfrm>
            <a:off x="3562035" y="1803434"/>
            <a:ext cx="1686722" cy="2249512"/>
          </a:xfrm>
          <a:prstGeom prst="line">
            <a:avLst/>
          </a:prstGeom>
          <a:ln>
            <a:solidFill>
              <a:schemeClr val="tx1">
                <a:lumMod val="85000"/>
                <a:lumOff val="15000"/>
              </a:schemeClr>
            </a:solidFill>
          </a:ln>
        </p:spPr>
        <p:style>
          <a:lnRef idx="3">
            <a:schemeClr val="accent3"/>
          </a:lnRef>
          <a:fillRef idx="0">
            <a:schemeClr val="accent3"/>
          </a:fillRef>
          <a:effectRef idx="2">
            <a:schemeClr val="accent3"/>
          </a:effectRef>
          <a:fontRef idx="minor">
            <a:schemeClr val="tx1"/>
          </a:fontRef>
        </p:style>
      </p:cxnSp>
      <p:cxnSp>
        <p:nvCxnSpPr>
          <p:cNvPr id="138" name="Straight Connector 35"/>
          <p:cNvCxnSpPr/>
          <p:nvPr/>
        </p:nvCxnSpPr>
        <p:spPr>
          <a:xfrm flipV="1">
            <a:off x="3668662" y="2400235"/>
            <a:ext cx="1432601" cy="2006449"/>
          </a:xfrm>
          <a:prstGeom prst="line">
            <a:avLst/>
          </a:prstGeom>
          <a:ln>
            <a:solidFill>
              <a:schemeClr val="tx1">
                <a:lumMod val="85000"/>
                <a:lumOff val="15000"/>
              </a:schemeClr>
            </a:solidFill>
            <a:prstDash val="sysDot"/>
          </a:ln>
        </p:spPr>
        <p:style>
          <a:lnRef idx="3">
            <a:schemeClr val="accent3"/>
          </a:lnRef>
          <a:fillRef idx="0">
            <a:schemeClr val="accent3"/>
          </a:fillRef>
          <a:effectRef idx="2">
            <a:schemeClr val="accent3"/>
          </a:effectRef>
          <a:fontRef idx="minor">
            <a:schemeClr val="tx1"/>
          </a:fontRef>
        </p:style>
      </p:cxnSp>
      <p:sp>
        <p:nvSpPr>
          <p:cNvPr id="141" name="Rectangle 23"/>
          <p:cNvSpPr/>
          <p:nvPr/>
        </p:nvSpPr>
        <p:spPr>
          <a:xfrm>
            <a:off x="5135303" y="2437697"/>
            <a:ext cx="494045" cy="276999"/>
          </a:xfrm>
          <a:prstGeom prst="rect">
            <a:avLst/>
          </a:prstGeom>
        </p:spPr>
        <p:txBody>
          <a:bodyPr wrap="none">
            <a:spAutoFit/>
          </a:bodyPr>
          <a:lstStyle/>
          <a:p>
            <a:pPr algn="ctr"/>
            <a:r>
              <a:rPr lang="en-US" altLang="ko-KR" sz="1200" dirty="0">
                <a:latin typeface="나눔고딕 ExtraBold" panose="020D0904000000000000" pitchFamily="50" charset="-127"/>
                <a:ea typeface="나눔고딕 ExtraBold" panose="020D0904000000000000" pitchFamily="50" charset="-127"/>
              </a:rPr>
              <a:t>MME</a:t>
            </a:r>
            <a:endParaRPr lang="ko-KR" altLang="en-US" sz="1200" dirty="0">
              <a:latin typeface="나눔고딕 ExtraBold" panose="020D0904000000000000" pitchFamily="50" charset="-127"/>
              <a:ea typeface="나눔고딕 ExtraBold" panose="020D0904000000000000" pitchFamily="50" charset="-127"/>
            </a:endParaRPr>
          </a:p>
        </p:txBody>
      </p:sp>
      <p:cxnSp>
        <p:nvCxnSpPr>
          <p:cNvPr id="142" name="Straight Connector 35"/>
          <p:cNvCxnSpPr/>
          <p:nvPr/>
        </p:nvCxnSpPr>
        <p:spPr>
          <a:xfrm flipH="1" flipV="1">
            <a:off x="5380940" y="2706568"/>
            <a:ext cx="21181" cy="1383840"/>
          </a:xfrm>
          <a:prstGeom prst="line">
            <a:avLst/>
          </a:prstGeom>
          <a:ln>
            <a:solidFill>
              <a:schemeClr val="tx1">
                <a:lumMod val="85000"/>
                <a:lumOff val="15000"/>
              </a:schemeClr>
            </a:solidFill>
            <a:prstDash val="sysDot"/>
          </a:ln>
        </p:spPr>
        <p:style>
          <a:lnRef idx="3">
            <a:schemeClr val="accent3"/>
          </a:lnRef>
          <a:fillRef idx="0">
            <a:schemeClr val="accent3"/>
          </a:fillRef>
          <a:effectRef idx="2">
            <a:schemeClr val="accent3"/>
          </a:effectRef>
          <a:fontRef idx="minor">
            <a:schemeClr val="tx1"/>
          </a:fontRef>
        </p:style>
      </p:cxnSp>
      <p:cxnSp>
        <p:nvCxnSpPr>
          <p:cNvPr id="145" name="Straight Connector 35"/>
          <p:cNvCxnSpPr/>
          <p:nvPr/>
        </p:nvCxnSpPr>
        <p:spPr>
          <a:xfrm flipH="1" flipV="1">
            <a:off x="6587932" y="3560637"/>
            <a:ext cx="534871" cy="582302"/>
          </a:xfrm>
          <a:prstGeom prst="line">
            <a:avLst/>
          </a:prstGeom>
          <a:ln>
            <a:solidFill>
              <a:schemeClr val="tx1">
                <a:lumMod val="85000"/>
                <a:lumOff val="15000"/>
              </a:schemeClr>
            </a:solidFill>
            <a:prstDash val="sysDot"/>
          </a:ln>
        </p:spPr>
        <p:style>
          <a:lnRef idx="3">
            <a:schemeClr val="accent3"/>
          </a:lnRef>
          <a:fillRef idx="0">
            <a:schemeClr val="accent3"/>
          </a:fillRef>
          <a:effectRef idx="2">
            <a:schemeClr val="accent3"/>
          </a:effectRef>
          <a:fontRef idx="minor">
            <a:schemeClr val="tx1"/>
          </a:fontRef>
        </p:style>
      </p:cxnSp>
      <p:cxnSp>
        <p:nvCxnSpPr>
          <p:cNvPr id="147" name="Straight Connector 35"/>
          <p:cNvCxnSpPr/>
          <p:nvPr/>
        </p:nvCxnSpPr>
        <p:spPr>
          <a:xfrm flipV="1">
            <a:off x="7349813" y="3494590"/>
            <a:ext cx="375144" cy="600563"/>
          </a:xfrm>
          <a:prstGeom prst="line">
            <a:avLst/>
          </a:prstGeom>
          <a:ln>
            <a:solidFill>
              <a:schemeClr val="tx1">
                <a:lumMod val="85000"/>
                <a:lumOff val="15000"/>
              </a:schemeClr>
            </a:solidFill>
            <a:prstDash val="sysDot"/>
          </a:ln>
        </p:spPr>
        <p:style>
          <a:lnRef idx="3">
            <a:schemeClr val="accent3"/>
          </a:lnRef>
          <a:fillRef idx="0">
            <a:schemeClr val="accent3"/>
          </a:fillRef>
          <a:effectRef idx="2">
            <a:schemeClr val="accent3"/>
          </a:effectRef>
          <a:fontRef idx="minor">
            <a:schemeClr val="tx1"/>
          </a:fontRef>
        </p:style>
      </p:cxnSp>
      <p:cxnSp>
        <p:nvCxnSpPr>
          <p:cNvPr id="150" name="Straight Connector 35"/>
          <p:cNvCxnSpPr/>
          <p:nvPr/>
        </p:nvCxnSpPr>
        <p:spPr>
          <a:xfrm>
            <a:off x="7942981" y="3009207"/>
            <a:ext cx="1158636" cy="54904"/>
          </a:xfrm>
          <a:prstGeom prst="line">
            <a:avLst/>
          </a:prstGeom>
          <a:ln>
            <a:solidFill>
              <a:schemeClr val="tx1">
                <a:lumMod val="85000"/>
                <a:lumOff val="15000"/>
              </a:schemeClr>
            </a:solidFill>
            <a:prstDash val="sysDot"/>
          </a:ln>
        </p:spPr>
        <p:style>
          <a:lnRef idx="3">
            <a:schemeClr val="accent3"/>
          </a:lnRef>
          <a:fillRef idx="0">
            <a:schemeClr val="accent3"/>
          </a:fillRef>
          <a:effectRef idx="2">
            <a:schemeClr val="accent3"/>
          </a:effectRef>
          <a:fontRef idx="minor">
            <a:schemeClr val="tx1"/>
          </a:fontRef>
        </p:style>
      </p:cxnSp>
      <p:cxnSp>
        <p:nvCxnSpPr>
          <p:cNvPr id="152" name="Straight Connector 35"/>
          <p:cNvCxnSpPr>
            <a:endCxn id="101" idx="2"/>
          </p:cNvCxnSpPr>
          <p:nvPr/>
        </p:nvCxnSpPr>
        <p:spPr>
          <a:xfrm flipV="1">
            <a:off x="5667821" y="2035465"/>
            <a:ext cx="1356767" cy="6172"/>
          </a:xfrm>
          <a:prstGeom prst="line">
            <a:avLst/>
          </a:prstGeom>
          <a:ln>
            <a:solidFill>
              <a:schemeClr val="tx1">
                <a:lumMod val="85000"/>
                <a:lumOff val="15000"/>
              </a:schemeClr>
            </a:solidFill>
            <a:prstDash val="sysDot"/>
          </a:ln>
        </p:spPr>
        <p:style>
          <a:lnRef idx="3">
            <a:schemeClr val="accent3"/>
          </a:lnRef>
          <a:fillRef idx="0">
            <a:schemeClr val="accent3"/>
          </a:fillRef>
          <a:effectRef idx="2">
            <a:schemeClr val="accent3"/>
          </a:effectRef>
          <a:fontRef idx="minor">
            <a:schemeClr val="tx1"/>
          </a:fontRef>
        </p:style>
      </p:cxnSp>
      <p:cxnSp>
        <p:nvCxnSpPr>
          <p:cNvPr id="154" name="Straight Connector 35"/>
          <p:cNvCxnSpPr>
            <a:endCxn id="2056" idx="1"/>
          </p:cNvCxnSpPr>
          <p:nvPr/>
        </p:nvCxnSpPr>
        <p:spPr>
          <a:xfrm>
            <a:off x="3514401" y="1814131"/>
            <a:ext cx="1530332" cy="275034"/>
          </a:xfrm>
          <a:prstGeom prst="line">
            <a:avLst/>
          </a:prstGeom>
          <a:ln>
            <a:solidFill>
              <a:schemeClr val="tx1">
                <a:lumMod val="85000"/>
                <a:lumOff val="15000"/>
              </a:schemeClr>
            </a:solidFill>
            <a:prstDash val="sysDot"/>
          </a:ln>
        </p:spPr>
        <p:style>
          <a:lnRef idx="3">
            <a:schemeClr val="accent3"/>
          </a:lnRef>
          <a:fillRef idx="0">
            <a:schemeClr val="accent3"/>
          </a:fillRef>
          <a:effectRef idx="2">
            <a:schemeClr val="accent3"/>
          </a:effectRef>
          <a:fontRef idx="minor">
            <a:schemeClr val="tx1"/>
          </a:fontRef>
        </p:style>
      </p:cxnSp>
      <p:cxnSp>
        <p:nvCxnSpPr>
          <p:cNvPr id="156" name="Straight Connector 35"/>
          <p:cNvCxnSpPr/>
          <p:nvPr/>
        </p:nvCxnSpPr>
        <p:spPr>
          <a:xfrm flipV="1">
            <a:off x="3512628" y="2257318"/>
            <a:ext cx="1451039" cy="1107373"/>
          </a:xfrm>
          <a:prstGeom prst="line">
            <a:avLst/>
          </a:prstGeom>
          <a:ln>
            <a:solidFill>
              <a:schemeClr val="tx1">
                <a:lumMod val="85000"/>
                <a:lumOff val="15000"/>
              </a:schemeClr>
            </a:solidFill>
            <a:prstDash val="sysDot"/>
          </a:ln>
        </p:spPr>
        <p:style>
          <a:lnRef idx="3">
            <a:schemeClr val="accent3"/>
          </a:lnRef>
          <a:fillRef idx="0">
            <a:schemeClr val="accent3"/>
          </a:fillRef>
          <a:effectRef idx="2">
            <a:schemeClr val="accent3"/>
          </a:effectRef>
          <a:fontRef idx="minor">
            <a:schemeClr val="tx1"/>
          </a:fontRef>
        </p:style>
      </p:cxnSp>
      <p:sp>
        <p:nvSpPr>
          <p:cNvPr id="159" name="Rectangle 23"/>
          <p:cNvSpPr/>
          <p:nvPr/>
        </p:nvSpPr>
        <p:spPr>
          <a:xfrm>
            <a:off x="5733784" y="1325284"/>
            <a:ext cx="2553904" cy="369332"/>
          </a:xfrm>
          <a:prstGeom prst="rect">
            <a:avLst/>
          </a:prstGeom>
        </p:spPr>
        <p:txBody>
          <a:bodyPr wrap="none">
            <a:spAutoFit/>
          </a:bodyPr>
          <a:lstStyle/>
          <a:p>
            <a:pPr algn="ctr"/>
            <a:r>
              <a:rPr lang="en-US" altLang="ko-KR" dirty="0">
                <a:latin typeface="나눔고딕 ExtraBold" panose="020D0904000000000000" pitchFamily="50" charset="-127"/>
                <a:ea typeface="나눔고딕 ExtraBold" panose="020D0904000000000000" pitchFamily="50" charset="-127"/>
              </a:rPr>
              <a:t>4G Core Network (EPC)</a:t>
            </a:r>
            <a:endParaRPr lang="ko-KR" altLang="en-US" dirty="0">
              <a:latin typeface="나눔고딕 ExtraBold" panose="020D0904000000000000" pitchFamily="50" charset="-127"/>
              <a:ea typeface="나눔고딕 ExtraBold" panose="020D0904000000000000" pitchFamily="50" charset="-127"/>
            </a:endParaRPr>
          </a:p>
        </p:txBody>
      </p:sp>
      <p:sp>
        <p:nvSpPr>
          <p:cNvPr id="157" name="TextBox 156"/>
          <p:cNvSpPr txBox="1"/>
          <p:nvPr/>
        </p:nvSpPr>
        <p:spPr>
          <a:xfrm>
            <a:off x="3814463" y="5421603"/>
            <a:ext cx="3397335" cy="954107"/>
          </a:xfrm>
          <a:prstGeom prst="rect">
            <a:avLst/>
          </a:prstGeom>
          <a:noFill/>
        </p:spPr>
        <p:txBody>
          <a:bodyPr wrap="square" rtlCol="0">
            <a:spAutoFit/>
          </a:bodyPr>
          <a:lstStyle/>
          <a:p>
            <a:pPr marL="285750" indent="-285750">
              <a:buFont typeface="Arial" panose="020B0604020202020204" pitchFamily="34" charset="0"/>
              <a:buChar char="•"/>
            </a:pPr>
            <a:r>
              <a:rPr lang="en-US" altLang="ko-KR" sz="1400" dirty="0"/>
              <a:t>SGSN : Service GPRS Support Node</a:t>
            </a:r>
          </a:p>
          <a:p>
            <a:pPr marL="285750" indent="-285750">
              <a:buFont typeface="Arial" panose="020B0604020202020204" pitchFamily="34" charset="0"/>
              <a:buChar char="•"/>
            </a:pPr>
            <a:r>
              <a:rPr lang="en-US" altLang="ko-KR" sz="1400" dirty="0"/>
              <a:t>HSS : Home Subscriber Server</a:t>
            </a:r>
          </a:p>
          <a:p>
            <a:pPr marL="285750" indent="-285750">
              <a:buFont typeface="Arial" panose="020B0604020202020204" pitchFamily="34" charset="0"/>
              <a:buChar char="•"/>
            </a:pPr>
            <a:r>
              <a:rPr lang="en-US" altLang="ko-KR" sz="1400" dirty="0"/>
              <a:t>MME : Mobility Management Entity</a:t>
            </a:r>
          </a:p>
          <a:p>
            <a:pPr marL="285750" indent="-285750">
              <a:buFont typeface="Arial" panose="020B0604020202020204" pitchFamily="34" charset="0"/>
              <a:buChar char="•"/>
            </a:pPr>
            <a:r>
              <a:rPr lang="en-US" altLang="ko-KR" sz="1400" dirty="0"/>
              <a:t>S-GW : Serving Gateway</a:t>
            </a:r>
            <a:endParaRPr lang="ko-KR" altLang="en-US" sz="1400" dirty="0"/>
          </a:p>
        </p:txBody>
      </p:sp>
      <p:sp>
        <p:nvSpPr>
          <p:cNvPr id="164" name="TextBox 163"/>
          <p:cNvSpPr txBox="1"/>
          <p:nvPr/>
        </p:nvSpPr>
        <p:spPr>
          <a:xfrm>
            <a:off x="6991611" y="5416800"/>
            <a:ext cx="3613709" cy="954107"/>
          </a:xfrm>
          <a:prstGeom prst="rect">
            <a:avLst/>
          </a:prstGeom>
          <a:noFill/>
        </p:spPr>
        <p:txBody>
          <a:bodyPr wrap="square" rtlCol="0">
            <a:spAutoFit/>
          </a:bodyPr>
          <a:lstStyle/>
          <a:p>
            <a:pPr marL="285750" indent="-285750">
              <a:buFont typeface="Arial" panose="020B0604020202020204" pitchFamily="34" charset="0"/>
              <a:buChar char="•"/>
            </a:pPr>
            <a:r>
              <a:rPr lang="en-US" altLang="ko-KR" sz="1400" dirty="0"/>
              <a:t>P-GW : PDN Gateway</a:t>
            </a:r>
          </a:p>
          <a:p>
            <a:pPr marL="285750" indent="-285750">
              <a:buFont typeface="Arial" panose="020B0604020202020204" pitchFamily="34" charset="0"/>
              <a:buChar char="•"/>
            </a:pPr>
            <a:r>
              <a:rPr lang="en-US" altLang="ko-KR" sz="1400" dirty="0"/>
              <a:t>PCRF : Policy and Charging Rule Function</a:t>
            </a:r>
          </a:p>
          <a:p>
            <a:pPr marL="285750" indent="-285750">
              <a:buFont typeface="Arial" panose="020B0604020202020204" pitchFamily="34" charset="0"/>
              <a:buChar char="•"/>
            </a:pPr>
            <a:r>
              <a:rPr lang="en-US" altLang="ko-KR" sz="1400" dirty="0"/>
              <a:t>HeNB : Home eNodeB</a:t>
            </a:r>
          </a:p>
          <a:p>
            <a:pPr marL="285750" indent="-285750">
              <a:buFont typeface="Arial" panose="020B0604020202020204" pitchFamily="34" charset="0"/>
              <a:buChar char="•"/>
            </a:pPr>
            <a:r>
              <a:rPr lang="en-US" altLang="ko-KR" sz="1400" dirty="0"/>
              <a:t>EPC : Evolved Packet Core</a:t>
            </a:r>
            <a:endParaRPr lang="ko-KR" altLang="en-US" sz="1400" dirty="0"/>
          </a:p>
        </p:txBody>
      </p:sp>
      <p:pic>
        <p:nvPicPr>
          <p:cNvPr id="55" name="Picture 8" descr="http://images.clipartpanda.com/ditch-clipart-smart_phone_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1630" y="3194756"/>
            <a:ext cx="343497" cy="517641"/>
          </a:xfrm>
          <a:prstGeom prst="rect">
            <a:avLst/>
          </a:prstGeom>
          <a:noFill/>
          <a:extLst>
            <a:ext uri="{909E8E84-426E-40dd-AFC4-6F175D3DCCD1}">
              <a14:hiddenFill xmlns="" xmlns:a14="http://schemas.microsoft.com/office/drawing/2010/main">
                <a:solidFill>
                  <a:srgbClr val="FFFFFF"/>
                </a:solidFill>
              </a14:hiddenFill>
            </a:ext>
          </a:extLst>
        </p:spPr>
      </p:pic>
      <p:sp>
        <p:nvSpPr>
          <p:cNvPr id="58" name="Lightning Bolt 11"/>
          <p:cNvSpPr/>
          <p:nvPr/>
        </p:nvSpPr>
        <p:spPr>
          <a:xfrm flipH="1">
            <a:off x="2262494" y="3303390"/>
            <a:ext cx="452418" cy="291355"/>
          </a:xfrm>
          <a:prstGeom prst="lightningBol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dirty="0">
              <a:latin typeface="+mn-ea"/>
            </a:endParaRPr>
          </a:p>
        </p:txBody>
      </p:sp>
      <p:pic>
        <p:nvPicPr>
          <p:cNvPr id="66" name="그림 6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61281" y="4298702"/>
            <a:ext cx="252327" cy="302087"/>
          </a:xfrm>
          <a:prstGeom prst="rect">
            <a:avLst/>
          </a:prstGeom>
        </p:spPr>
      </p:pic>
      <p:sp>
        <p:nvSpPr>
          <p:cNvPr id="67" name="직사각형 66"/>
          <p:cNvSpPr/>
          <p:nvPr/>
        </p:nvSpPr>
        <p:spPr>
          <a:xfrm>
            <a:off x="7672519" y="4063797"/>
            <a:ext cx="731739" cy="276999"/>
          </a:xfrm>
          <a:prstGeom prst="rect">
            <a:avLst/>
          </a:prstGeom>
        </p:spPr>
        <p:txBody>
          <a:bodyPr wrap="none">
            <a:spAutoFit/>
          </a:bodyPr>
          <a:lstStyle/>
          <a:p>
            <a:r>
              <a:rPr lang="en-US" altLang="ko-KR" sz="1200" b="1" dirty="0">
                <a:solidFill>
                  <a:schemeClr val="tx1"/>
                </a:solidFill>
                <a:latin typeface="Times New Roman" panose="02020603050405020304" pitchFamily="18" charset="0"/>
                <a:cs typeface="Times New Roman" panose="02020603050405020304" pitchFamily="18" charset="0"/>
              </a:rPr>
              <a:t>Firewall</a:t>
            </a:r>
          </a:p>
        </p:txBody>
      </p:sp>
      <p:sp>
        <p:nvSpPr>
          <p:cNvPr id="68" name="직사각형 67"/>
          <p:cNvSpPr/>
          <p:nvPr/>
        </p:nvSpPr>
        <p:spPr>
          <a:xfrm>
            <a:off x="8147915" y="4564218"/>
            <a:ext cx="551241" cy="307777"/>
          </a:xfrm>
          <a:prstGeom prst="rect">
            <a:avLst/>
          </a:prstGeom>
        </p:spPr>
        <p:txBody>
          <a:bodyPr wrap="none">
            <a:spAutoFit/>
          </a:bodyPr>
          <a:lstStyle/>
          <a:p>
            <a:r>
              <a:rPr lang="en-US" altLang="ko-KR" sz="1400" b="1" dirty="0">
                <a:solidFill>
                  <a:schemeClr val="tx1"/>
                </a:solidFill>
                <a:latin typeface="Times New Roman" panose="02020603050405020304" pitchFamily="18" charset="0"/>
                <a:cs typeface="Times New Roman" panose="02020603050405020304" pitchFamily="18" charset="0"/>
              </a:rPr>
              <a:t>NAT</a:t>
            </a:r>
          </a:p>
        </p:txBody>
      </p:sp>
      <p:pic>
        <p:nvPicPr>
          <p:cNvPr id="69" name="그림 6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85888" y="4340797"/>
            <a:ext cx="499115" cy="311947"/>
          </a:xfrm>
          <a:prstGeom prst="rect">
            <a:avLst/>
          </a:prstGeom>
        </p:spPr>
      </p:pic>
      <p:sp>
        <p:nvSpPr>
          <p:cNvPr id="77" name="Cloud 62"/>
          <p:cNvSpPr/>
          <p:nvPr/>
        </p:nvSpPr>
        <p:spPr>
          <a:xfrm>
            <a:off x="9708309" y="1081654"/>
            <a:ext cx="2182065" cy="1109900"/>
          </a:xfrm>
          <a:prstGeom prst="cloud">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ko-KR" sz="1400" dirty="0">
                <a:solidFill>
                  <a:schemeClr val="tx1"/>
                </a:solidFill>
                <a:latin typeface="나눔고딕 ExtraBold" panose="020D0904000000000000" pitchFamily="50" charset="-127"/>
                <a:ea typeface="나눔고딕 ExtraBold" panose="020D0904000000000000" pitchFamily="50" charset="-127"/>
              </a:rPr>
              <a:t>Global Cellular Network</a:t>
            </a:r>
            <a:endParaRPr lang="ko-KR" altLang="en-US" sz="1400" dirty="0">
              <a:solidFill>
                <a:schemeClr val="tx1"/>
              </a:solidFill>
              <a:latin typeface="나눔고딕 ExtraBold" panose="020D0904000000000000" pitchFamily="50" charset="-127"/>
              <a:ea typeface="나눔고딕 ExtraBold" panose="020D0904000000000000" pitchFamily="50" charset="-127"/>
            </a:endParaRPr>
          </a:p>
        </p:txBody>
      </p:sp>
      <p:cxnSp>
        <p:nvCxnSpPr>
          <p:cNvPr id="78" name="Straight Connector 35"/>
          <p:cNvCxnSpPr>
            <a:endCxn id="77" idx="2"/>
          </p:cNvCxnSpPr>
          <p:nvPr/>
        </p:nvCxnSpPr>
        <p:spPr>
          <a:xfrm flipV="1">
            <a:off x="8607943" y="1636604"/>
            <a:ext cx="1107134" cy="23324"/>
          </a:xfrm>
          <a:prstGeom prst="line">
            <a:avLst/>
          </a:prstGeom>
          <a:ln>
            <a:solidFill>
              <a:schemeClr val="tx1">
                <a:lumMod val="85000"/>
                <a:lumOff val="15000"/>
              </a:schemeClr>
            </a:solidFill>
            <a:prstDash val="sysDot"/>
          </a:ln>
        </p:spPr>
        <p:style>
          <a:lnRef idx="3">
            <a:schemeClr val="accent3"/>
          </a:lnRef>
          <a:fillRef idx="0">
            <a:schemeClr val="accent3"/>
          </a:fillRef>
          <a:effectRef idx="2">
            <a:schemeClr val="accent3"/>
          </a:effectRef>
          <a:fontRef idx="minor">
            <a:schemeClr val="tx1"/>
          </a:fontRef>
        </p:style>
      </p:cxnSp>
      <p:cxnSp>
        <p:nvCxnSpPr>
          <p:cNvPr id="79" name="Straight Connector 38"/>
          <p:cNvCxnSpPr/>
          <p:nvPr/>
        </p:nvCxnSpPr>
        <p:spPr>
          <a:xfrm flipV="1">
            <a:off x="8739737" y="1777572"/>
            <a:ext cx="1026842" cy="31248"/>
          </a:xfrm>
          <a:prstGeom prst="line">
            <a:avLst/>
          </a:prstGeom>
          <a:ln>
            <a:solidFill>
              <a:schemeClr val="tx1">
                <a:lumMod val="85000"/>
                <a:lumOff val="15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951389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Location Leaks on Cellular Network</a:t>
            </a:r>
          </a:p>
        </p:txBody>
      </p:sp>
      <p:sp>
        <p:nvSpPr>
          <p:cNvPr id="4" name="Content Placeholder 3"/>
          <p:cNvSpPr>
            <a:spLocks noGrp="1"/>
          </p:cNvSpPr>
          <p:nvPr>
            <p:ph sz="half" idx="1"/>
          </p:nvPr>
        </p:nvSpPr>
        <p:spPr>
          <a:xfrm>
            <a:off x="1466280" y="1045749"/>
            <a:ext cx="4583545" cy="5183909"/>
          </a:xfrm>
        </p:spPr>
        <p:txBody>
          <a:bodyPr>
            <a:normAutofit fontScale="77500" lnSpcReduction="20000"/>
          </a:bodyPr>
          <a:lstStyle/>
          <a:p>
            <a:r>
              <a:rPr lang="en-US" dirty="0"/>
              <a:t>IMSI </a:t>
            </a:r>
          </a:p>
          <a:p>
            <a:pPr lvl="1"/>
            <a:r>
              <a:rPr lang="en-US" dirty="0"/>
              <a:t>a unique # associated with all GSM</a:t>
            </a:r>
          </a:p>
          <a:p>
            <a:r>
              <a:rPr lang="en-US" dirty="0"/>
              <a:t>TMSI</a:t>
            </a:r>
          </a:p>
          <a:p>
            <a:pPr lvl="1"/>
            <a:r>
              <a:rPr lang="en-US" dirty="0"/>
              <a:t>Randomly assigned by the VLR</a:t>
            </a:r>
          </a:p>
          <a:p>
            <a:pPr lvl="1"/>
            <a:r>
              <a:rPr lang="en-US" dirty="0"/>
              <a:t>Updated in a new area</a:t>
            </a:r>
          </a:p>
          <a:p>
            <a:endParaRPr lang="en-US" dirty="0"/>
          </a:p>
          <a:p>
            <a:r>
              <a:rPr lang="en-US" dirty="0"/>
              <a:t>PCCH</a:t>
            </a:r>
          </a:p>
          <a:p>
            <a:pPr lvl="1"/>
            <a:r>
              <a:rPr lang="en-US" dirty="0"/>
              <a:t>Broadcast paging channel</a:t>
            </a:r>
          </a:p>
          <a:p>
            <a:r>
              <a:rPr lang="en-US" dirty="0"/>
              <a:t>RACH</a:t>
            </a:r>
          </a:p>
          <a:p>
            <a:pPr lvl="1"/>
            <a:r>
              <a:rPr lang="en-US" dirty="0"/>
              <a:t>Random Access Channel</a:t>
            </a:r>
          </a:p>
          <a:p>
            <a:r>
              <a:rPr lang="en-US" dirty="0"/>
              <a:t>SDCCH</a:t>
            </a:r>
          </a:p>
          <a:p>
            <a:pPr lvl="1"/>
            <a:r>
              <a:rPr lang="en-US" dirty="0"/>
              <a:t>Standalone Dedicated Control Channel</a:t>
            </a:r>
          </a:p>
          <a:p>
            <a:endParaRPr lang="en-US" dirty="0"/>
          </a:p>
          <a:p>
            <a:r>
              <a:rPr lang="en-US" dirty="0"/>
              <a:t>LAC has multiple cell towers that uses different ARFCN</a:t>
            </a:r>
          </a:p>
          <a:p>
            <a:endParaRPr lang="en-US" dirty="0"/>
          </a:p>
          <a:p>
            <a:endParaRPr lang="en-US" dirty="0"/>
          </a:p>
        </p:txBody>
      </p:sp>
      <p:sp>
        <p:nvSpPr>
          <p:cNvPr id="6" name="Rectangle 5"/>
          <p:cNvSpPr/>
          <p:nvPr/>
        </p:nvSpPr>
        <p:spPr>
          <a:xfrm>
            <a:off x="5957453" y="1045748"/>
            <a:ext cx="946727" cy="4502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BTS</a:t>
            </a:r>
          </a:p>
        </p:txBody>
      </p:sp>
      <p:sp>
        <p:nvSpPr>
          <p:cNvPr id="7" name="Rectangle 6"/>
          <p:cNvSpPr/>
          <p:nvPr/>
        </p:nvSpPr>
        <p:spPr>
          <a:xfrm>
            <a:off x="9677399" y="1570181"/>
            <a:ext cx="946727" cy="4502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MS</a:t>
            </a:r>
          </a:p>
        </p:txBody>
      </p:sp>
      <p:cxnSp>
        <p:nvCxnSpPr>
          <p:cNvPr id="9" name="Straight Connector 8"/>
          <p:cNvCxnSpPr>
            <a:stCxn id="6" idx="2"/>
          </p:cNvCxnSpPr>
          <p:nvPr/>
        </p:nvCxnSpPr>
        <p:spPr>
          <a:xfrm>
            <a:off x="6430817" y="1496023"/>
            <a:ext cx="11545" cy="4733635"/>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a:cxnSpLocks/>
          </p:cNvCxnSpPr>
          <p:nvPr/>
        </p:nvCxnSpPr>
        <p:spPr>
          <a:xfrm>
            <a:off x="10150762" y="1496023"/>
            <a:ext cx="0" cy="473363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430816" y="1946294"/>
            <a:ext cx="3719946" cy="0"/>
          </a:xfrm>
          <a:prstGeom prst="straightConnector1">
            <a:avLst/>
          </a:prstGeom>
          <a:ln>
            <a:solidFill>
              <a:srgbClr val="66CCFF"/>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472542" y="1553757"/>
            <a:ext cx="1614224" cy="723275"/>
          </a:xfrm>
          <a:prstGeom prst="rect">
            <a:avLst/>
          </a:prstGeom>
          <a:noFill/>
        </p:spPr>
        <p:txBody>
          <a:bodyPr wrap="none" rtlCol="0">
            <a:spAutoFit/>
          </a:bodyPr>
          <a:lstStyle/>
          <a:p>
            <a:pPr algn="ctr">
              <a:spcAft>
                <a:spcPts val="600"/>
              </a:spcAft>
            </a:pPr>
            <a:r>
              <a:rPr lang="en-US" dirty="0"/>
              <a:t>Paging Request</a:t>
            </a:r>
          </a:p>
          <a:p>
            <a:pPr algn="ctr">
              <a:spcAft>
                <a:spcPts val="600"/>
              </a:spcAft>
            </a:pPr>
            <a:r>
              <a:rPr lang="en-US" dirty="0"/>
              <a:t>PCCH</a:t>
            </a:r>
          </a:p>
        </p:txBody>
      </p:sp>
      <p:cxnSp>
        <p:nvCxnSpPr>
          <p:cNvPr id="20" name="Straight Arrow Connector 19"/>
          <p:cNvCxnSpPr/>
          <p:nvPr/>
        </p:nvCxnSpPr>
        <p:spPr>
          <a:xfrm flipH="1">
            <a:off x="6442362" y="2847646"/>
            <a:ext cx="3708401" cy="0"/>
          </a:xfrm>
          <a:prstGeom prst="straightConnector1">
            <a:avLst/>
          </a:prstGeom>
          <a:ln>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7397137" y="2460792"/>
            <a:ext cx="1765035" cy="723275"/>
          </a:xfrm>
          <a:prstGeom prst="rect">
            <a:avLst/>
          </a:prstGeom>
          <a:noFill/>
        </p:spPr>
        <p:txBody>
          <a:bodyPr wrap="none" rtlCol="0">
            <a:spAutoFit/>
          </a:bodyPr>
          <a:lstStyle/>
          <a:p>
            <a:pPr algn="ctr">
              <a:spcAft>
                <a:spcPts val="600"/>
              </a:spcAft>
            </a:pPr>
            <a:r>
              <a:rPr lang="en-US" dirty="0"/>
              <a:t>Channel Request</a:t>
            </a:r>
          </a:p>
          <a:p>
            <a:pPr algn="ctr">
              <a:spcAft>
                <a:spcPts val="600"/>
              </a:spcAft>
            </a:pPr>
            <a:r>
              <a:rPr lang="en-US" dirty="0"/>
              <a:t>RACH</a:t>
            </a:r>
          </a:p>
        </p:txBody>
      </p:sp>
      <p:cxnSp>
        <p:nvCxnSpPr>
          <p:cNvPr id="22" name="Straight Arrow Connector 21"/>
          <p:cNvCxnSpPr/>
          <p:nvPr/>
        </p:nvCxnSpPr>
        <p:spPr>
          <a:xfrm>
            <a:off x="6433131" y="3760364"/>
            <a:ext cx="3719946" cy="0"/>
          </a:xfrm>
          <a:prstGeom prst="straightConnector1">
            <a:avLst/>
          </a:prstGeom>
          <a:ln>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7109373" y="3367827"/>
            <a:ext cx="2345194" cy="723275"/>
          </a:xfrm>
          <a:prstGeom prst="rect">
            <a:avLst/>
          </a:prstGeom>
          <a:noFill/>
        </p:spPr>
        <p:txBody>
          <a:bodyPr wrap="none" rtlCol="0">
            <a:spAutoFit/>
          </a:bodyPr>
          <a:lstStyle/>
          <a:p>
            <a:pPr algn="ctr">
              <a:spcAft>
                <a:spcPts val="600"/>
              </a:spcAft>
            </a:pPr>
            <a:r>
              <a:rPr lang="en-US" dirty="0"/>
              <a:t>Immediate Assignment</a:t>
            </a:r>
          </a:p>
          <a:p>
            <a:pPr algn="ctr">
              <a:spcAft>
                <a:spcPts val="600"/>
              </a:spcAft>
            </a:pPr>
            <a:r>
              <a:rPr lang="en-US" dirty="0"/>
              <a:t>PCCH</a:t>
            </a:r>
          </a:p>
        </p:txBody>
      </p:sp>
      <p:cxnSp>
        <p:nvCxnSpPr>
          <p:cNvPr id="24" name="Straight Arrow Connector 23"/>
          <p:cNvCxnSpPr/>
          <p:nvPr/>
        </p:nvCxnSpPr>
        <p:spPr>
          <a:xfrm flipH="1">
            <a:off x="6444677" y="4661715"/>
            <a:ext cx="3708401" cy="0"/>
          </a:xfrm>
          <a:prstGeom prst="straightConnector1">
            <a:avLst/>
          </a:prstGeom>
          <a:ln>
            <a:solidFill>
              <a:srgbClr val="66CCFF"/>
            </a:solidFill>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7406250" y="4274861"/>
            <a:ext cx="1751440" cy="723275"/>
          </a:xfrm>
          <a:prstGeom prst="rect">
            <a:avLst/>
          </a:prstGeom>
          <a:noFill/>
        </p:spPr>
        <p:txBody>
          <a:bodyPr wrap="none" rtlCol="0">
            <a:spAutoFit/>
          </a:bodyPr>
          <a:lstStyle/>
          <a:p>
            <a:pPr algn="ctr">
              <a:spcAft>
                <a:spcPts val="600"/>
              </a:spcAft>
            </a:pPr>
            <a:r>
              <a:rPr lang="en-US" dirty="0"/>
              <a:t>Paging Response</a:t>
            </a:r>
          </a:p>
          <a:p>
            <a:pPr algn="ctr">
              <a:spcAft>
                <a:spcPts val="600"/>
              </a:spcAft>
            </a:pPr>
            <a:r>
              <a:rPr lang="en-US" dirty="0"/>
              <a:t>SDCCH</a:t>
            </a:r>
          </a:p>
        </p:txBody>
      </p:sp>
      <p:cxnSp>
        <p:nvCxnSpPr>
          <p:cNvPr id="32" name="Straight Arrow Connector 31"/>
          <p:cNvCxnSpPr/>
          <p:nvPr/>
        </p:nvCxnSpPr>
        <p:spPr>
          <a:xfrm flipH="1">
            <a:off x="6444677" y="5691570"/>
            <a:ext cx="3708401" cy="0"/>
          </a:xfrm>
          <a:prstGeom prst="straightConnector1">
            <a:avLst/>
          </a:prstGeom>
          <a:ln>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7471365" y="5304715"/>
            <a:ext cx="1621213" cy="369332"/>
          </a:xfrm>
          <a:prstGeom prst="rect">
            <a:avLst/>
          </a:prstGeom>
          <a:noFill/>
        </p:spPr>
        <p:txBody>
          <a:bodyPr wrap="none" rtlCol="0">
            <a:spAutoFit/>
          </a:bodyPr>
          <a:lstStyle/>
          <a:p>
            <a:pPr algn="ctr">
              <a:spcAft>
                <a:spcPts val="600"/>
              </a:spcAft>
            </a:pPr>
            <a:r>
              <a:rPr lang="en-US" dirty="0"/>
              <a:t>Setup and Data</a:t>
            </a:r>
          </a:p>
        </p:txBody>
      </p:sp>
      <p:pic>
        <p:nvPicPr>
          <p:cNvPr id="19" name="Picture 18" descr="lac747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180120"/>
            <a:ext cx="4433452" cy="4808963"/>
          </a:xfrm>
          <a:prstGeom prst="rect">
            <a:avLst/>
          </a:prstGeom>
        </p:spPr>
      </p:pic>
      <p:sp>
        <p:nvSpPr>
          <p:cNvPr id="3" name="Rectangle 2"/>
          <p:cNvSpPr/>
          <p:nvPr/>
        </p:nvSpPr>
        <p:spPr>
          <a:xfrm>
            <a:off x="6223000" y="1553757"/>
            <a:ext cx="4152900" cy="723275"/>
          </a:xfrm>
          <a:prstGeom prst="rect">
            <a:avLst/>
          </a:prstGeom>
          <a:gradFill flip="none" rotWithShape="1">
            <a:gsLst>
              <a:gs pos="0">
                <a:schemeClr val="bg1">
                  <a:alpha val="26000"/>
                </a:schemeClr>
              </a:gs>
              <a:gs pos="100000">
                <a:schemeClr val="bg1">
                  <a:alpha val="29000"/>
                </a:schemeClr>
              </a:gs>
              <a:gs pos="50000">
                <a:schemeClr val="accent3">
                  <a:lumMod val="75000"/>
                  <a:alpha val="29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223000" y="3369857"/>
            <a:ext cx="4152900" cy="723275"/>
          </a:xfrm>
          <a:prstGeom prst="rect">
            <a:avLst/>
          </a:prstGeom>
          <a:gradFill flip="none" rotWithShape="1">
            <a:gsLst>
              <a:gs pos="0">
                <a:schemeClr val="bg1">
                  <a:alpha val="26000"/>
                </a:schemeClr>
              </a:gs>
              <a:gs pos="100000">
                <a:schemeClr val="bg1">
                  <a:alpha val="29000"/>
                </a:schemeClr>
              </a:gs>
              <a:gs pos="50000">
                <a:schemeClr val="accent3">
                  <a:lumMod val="75000"/>
                  <a:alpha val="29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202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9"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dissolv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1" nodeType="clickEffect">
                                  <p:stCondLst>
                                    <p:cond delay="0"/>
                                  </p:stCondLst>
                                  <p:childTnLst>
                                    <p:animEffect transition="out" filter="dissolve">
                                      <p:cBhvr>
                                        <p:cTn id="22" dur="500"/>
                                        <p:tgtEl>
                                          <p:spTgt spid="26"/>
                                        </p:tgtEl>
                                      </p:cBhvr>
                                    </p:animEffect>
                                    <p:set>
                                      <p:cBhvr>
                                        <p:cTn id="23"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6" grpId="0" animBg="1"/>
      <p:bldP spid="2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Platform</a:t>
            </a:r>
          </a:p>
        </p:txBody>
      </p:sp>
      <p:pic>
        <p:nvPicPr>
          <p:cNvPr id="4" name="Picture 3" descr="osmocombb_platfor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604" y="1066162"/>
            <a:ext cx="7406640" cy="5532120"/>
          </a:xfrm>
          <a:prstGeom prst="rect">
            <a:avLst/>
          </a:prstGeom>
        </p:spPr>
      </p:pic>
      <p:sp>
        <p:nvSpPr>
          <p:cNvPr id="5" name="Rounded Rectangular Callout 4"/>
          <p:cNvSpPr/>
          <p:nvPr/>
        </p:nvSpPr>
        <p:spPr>
          <a:xfrm>
            <a:off x="8850364" y="3432659"/>
            <a:ext cx="1315257" cy="614097"/>
          </a:xfrm>
          <a:prstGeom prst="wedgeRoundRectCallout">
            <a:avLst>
              <a:gd name="adj1" fmla="val -31593"/>
              <a:gd name="adj2" fmla="val 105682"/>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Motorola C118 ($30)</a:t>
            </a:r>
          </a:p>
        </p:txBody>
      </p:sp>
      <p:sp>
        <p:nvSpPr>
          <p:cNvPr id="6" name="Rounded Rectangular Callout 5"/>
          <p:cNvSpPr/>
          <p:nvPr/>
        </p:nvSpPr>
        <p:spPr>
          <a:xfrm>
            <a:off x="8192734" y="1422885"/>
            <a:ext cx="1972886" cy="1074670"/>
          </a:xfrm>
          <a:prstGeom prst="wedgeRoundRectCallout">
            <a:avLst>
              <a:gd name="adj1" fmla="val -65545"/>
              <a:gd name="adj2" fmla="val -5682"/>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VirtualBox</a:t>
            </a:r>
            <a:r>
              <a:rPr lang="en-US" dirty="0"/>
              <a:t> running </a:t>
            </a:r>
            <a:r>
              <a:rPr lang="en-US" dirty="0" err="1"/>
              <a:t>Ubuntu</a:t>
            </a:r>
            <a:r>
              <a:rPr lang="en-US" dirty="0"/>
              <a:t> and </a:t>
            </a:r>
            <a:r>
              <a:rPr lang="en-US" dirty="0" err="1"/>
              <a:t>OsmosomBB</a:t>
            </a:r>
            <a:r>
              <a:rPr lang="en-US" dirty="0"/>
              <a:t> software (free)</a:t>
            </a:r>
          </a:p>
        </p:txBody>
      </p:sp>
      <p:sp>
        <p:nvSpPr>
          <p:cNvPr id="7" name="Rounded Rectangular Callout 6"/>
          <p:cNvSpPr/>
          <p:nvPr/>
        </p:nvSpPr>
        <p:spPr>
          <a:xfrm>
            <a:off x="1981200" y="1171655"/>
            <a:ext cx="1972886" cy="1074670"/>
          </a:xfrm>
          <a:prstGeom prst="wedgeRoundRectCallout">
            <a:avLst>
              <a:gd name="adj1" fmla="val 74508"/>
              <a:gd name="adj2" fmla="val 14237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Serial cable and </a:t>
            </a:r>
            <a:r>
              <a:rPr lang="en-US" dirty="0" err="1"/>
              <a:t>reprogrammer</a:t>
            </a:r>
            <a:r>
              <a:rPr lang="en-US" dirty="0"/>
              <a:t> cable ($30)</a:t>
            </a:r>
          </a:p>
        </p:txBody>
      </p:sp>
      <p:sp>
        <p:nvSpPr>
          <p:cNvPr id="8" name="Rounded Rectangular Callout 7"/>
          <p:cNvSpPr/>
          <p:nvPr/>
        </p:nvSpPr>
        <p:spPr>
          <a:xfrm>
            <a:off x="1812635" y="2972085"/>
            <a:ext cx="1972886" cy="1074670"/>
          </a:xfrm>
          <a:prstGeom prst="wedgeRoundRectCallout">
            <a:avLst>
              <a:gd name="adj1" fmla="val 15091"/>
              <a:gd name="adj2" fmla="val 7873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HTC Dream with custom Android Kernel ($100)</a:t>
            </a:r>
          </a:p>
        </p:txBody>
      </p:sp>
    </p:spTree>
    <p:extLst>
      <p:ext uri="{BB962C8B-B14F-4D97-AF65-F5344CB8AC3E}">
        <p14:creationId xmlns:p14="http://schemas.microsoft.com/office/powerpoint/2010/main" val="1658220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Phone number-TMSI mapping</a:t>
            </a:r>
          </a:p>
        </p:txBody>
      </p:sp>
      <p:sp>
        <p:nvSpPr>
          <p:cNvPr id="4" name="Oval 3"/>
          <p:cNvSpPr/>
          <p:nvPr/>
        </p:nvSpPr>
        <p:spPr bwMode="auto">
          <a:xfrm>
            <a:off x="8552227" y="4440075"/>
            <a:ext cx="160581" cy="155468"/>
          </a:xfrm>
          <a:prstGeom prst="ellipse">
            <a:avLst/>
          </a:prstGeom>
          <a:no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latinLnBrk="0" hangingPunct="0">
              <a:spcBef>
                <a:spcPct val="0"/>
              </a:spcBef>
              <a:spcAft>
                <a:spcPct val="0"/>
              </a:spcAft>
            </a:pPr>
            <a:endParaRPr lang="en-US" sz="2400">
              <a:latin typeface="Arial" charset="0"/>
              <a:ea typeface="ＭＳ Ｐゴシック" pitchFamily="16" charset="-128"/>
            </a:endParaRPr>
          </a:p>
        </p:txBody>
      </p:sp>
      <p:sp>
        <p:nvSpPr>
          <p:cNvPr id="5" name="Oval 4"/>
          <p:cNvSpPr/>
          <p:nvPr/>
        </p:nvSpPr>
        <p:spPr bwMode="auto">
          <a:xfrm>
            <a:off x="8688307" y="4440075"/>
            <a:ext cx="160581" cy="155468"/>
          </a:xfrm>
          <a:prstGeom prst="ellipse">
            <a:avLst/>
          </a:prstGeom>
          <a:no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latinLnBrk="0" hangingPunct="0">
              <a:spcBef>
                <a:spcPct val="0"/>
              </a:spcBef>
              <a:spcAft>
                <a:spcPct val="0"/>
              </a:spcAft>
            </a:pPr>
            <a:endParaRPr lang="en-US" sz="2400">
              <a:latin typeface="Arial" charset="0"/>
              <a:ea typeface="ＭＳ Ｐゴシック" pitchFamily="16" charset="-128"/>
            </a:endParaRPr>
          </a:p>
        </p:txBody>
      </p:sp>
      <p:sp>
        <p:nvSpPr>
          <p:cNvPr id="6" name="Oval 5"/>
          <p:cNvSpPr/>
          <p:nvPr/>
        </p:nvSpPr>
        <p:spPr bwMode="auto">
          <a:xfrm>
            <a:off x="8829759" y="4439189"/>
            <a:ext cx="160581" cy="155468"/>
          </a:xfrm>
          <a:prstGeom prst="ellipse">
            <a:avLst/>
          </a:prstGeom>
          <a:no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latinLnBrk="0" hangingPunct="0">
              <a:spcBef>
                <a:spcPct val="0"/>
              </a:spcBef>
              <a:spcAft>
                <a:spcPct val="0"/>
              </a:spcAft>
            </a:pPr>
            <a:endParaRPr lang="en-US" sz="2400">
              <a:latin typeface="Arial" charset="0"/>
              <a:ea typeface="ＭＳ Ｐゴシック" pitchFamily="16" charset="-128"/>
            </a:endParaRPr>
          </a:p>
        </p:txBody>
      </p:sp>
      <p:sp>
        <p:nvSpPr>
          <p:cNvPr id="7" name="Oval 6"/>
          <p:cNvSpPr/>
          <p:nvPr/>
        </p:nvSpPr>
        <p:spPr bwMode="auto">
          <a:xfrm>
            <a:off x="8983031" y="4439189"/>
            <a:ext cx="160581" cy="155468"/>
          </a:xfrm>
          <a:prstGeom prst="ellipse">
            <a:avLst/>
          </a:prstGeom>
          <a:no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latinLnBrk="0" hangingPunct="0">
              <a:spcBef>
                <a:spcPct val="0"/>
              </a:spcBef>
              <a:spcAft>
                <a:spcPct val="0"/>
              </a:spcAft>
            </a:pPr>
            <a:endParaRPr lang="en-US" sz="2400">
              <a:latin typeface="Arial" charset="0"/>
              <a:ea typeface="ＭＳ Ｐゴシック" pitchFamily="16" charset="-128"/>
            </a:endParaRPr>
          </a:p>
        </p:txBody>
      </p:sp>
      <p:sp>
        <p:nvSpPr>
          <p:cNvPr id="8" name="Oval 7"/>
          <p:cNvSpPr/>
          <p:nvPr/>
        </p:nvSpPr>
        <p:spPr bwMode="auto">
          <a:xfrm>
            <a:off x="9136303" y="4439189"/>
            <a:ext cx="160581" cy="155468"/>
          </a:xfrm>
          <a:prstGeom prst="ellipse">
            <a:avLst/>
          </a:prstGeom>
          <a:no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latinLnBrk="0" hangingPunct="0">
              <a:spcBef>
                <a:spcPct val="0"/>
              </a:spcBef>
              <a:spcAft>
                <a:spcPct val="0"/>
              </a:spcAft>
            </a:pPr>
            <a:endParaRPr lang="en-US" sz="2400">
              <a:latin typeface="Arial" charset="0"/>
              <a:ea typeface="ＭＳ Ｐゴシック" pitchFamily="16" charset="-128"/>
            </a:endParaRPr>
          </a:p>
        </p:txBody>
      </p:sp>
      <p:sp>
        <p:nvSpPr>
          <p:cNvPr id="9" name="Oval 8"/>
          <p:cNvSpPr/>
          <p:nvPr/>
        </p:nvSpPr>
        <p:spPr bwMode="auto">
          <a:xfrm>
            <a:off x="7074293" y="4444029"/>
            <a:ext cx="160581" cy="155468"/>
          </a:xfrm>
          <a:prstGeom prst="ellipse">
            <a:avLst/>
          </a:prstGeom>
          <a:no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latinLnBrk="0" hangingPunct="0">
              <a:spcBef>
                <a:spcPct val="0"/>
              </a:spcBef>
              <a:spcAft>
                <a:spcPct val="0"/>
              </a:spcAft>
            </a:pPr>
            <a:endParaRPr lang="en-US" sz="2400">
              <a:latin typeface="Arial" charset="0"/>
              <a:ea typeface="ＭＳ Ｐゴシック" pitchFamily="16" charset="-128"/>
            </a:endParaRPr>
          </a:p>
        </p:txBody>
      </p:sp>
      <p:sp>
        <p:nvSpPr>
          <p:cNvPr id="10" name="Oval 9"/>
          <p:cNvSpPr/>
          <p:nvPr/>
        </p:nvSpPr>
        <p:spPr bwMode="auto">
          <a:xfrm>
            <a:off x="7210373" y="4444029"/>
            <a:ext cx="160581" cy="155468"/>
          </a:xfrm>
          <a:prstGeom prst="ellipse">
            <a:avLst/>
          </a:prstGeom>
          <a:no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latinLnBrk="0" hangingPunct="0">
              <a:spcBef>
                <a:spcPct val="0"/>
              </a:spcBef>
              <a:spcAft>
                <a:spcPct val="0"/>
              </a:spcAft>
            </a:pPr>
            <a:endParaRPr lang="en-US" sz="2400">
              <a:latin typeface="Arial" charset="0"/>
              <a:ea typeface="ＭＳ Ｐゴシック" pitchFamily="16" charset="-128"/>
            </a:endParaRPr>
          </a:p>
        </p:txBody>
      </p:sp>
      <p:sp>
        <p:nvSpPr>
          <p:cNvPr id="11" name="Oval 10"/>
          <p:cNvSpPr/>
          <p:nvPr/>
        </p:nvSpPr>
        <p:spPr bwMode="auto">
          <a:xfrm>
            <a:off x="7351825" y="4443143"/>
            <a:ext cx="160581" cy="155468"/>
          </a:xfrm>
          <a:prstGeom prst="ellipse">
            <a:avLst/>
          </a:prstGeom>
          <a:no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latinLnBrk="0" hangingPunct="0">
              <a:spcBef>
                <a:spcPct val="0"/>
              </a:spcBef>
              <a:spcAft>
                <a:spcPct val="0"/>
              </a:spcAft>
            </a:pPr>
            <a:endParaRPr lang="en-US" sz="2400">
              <a:latin typeface="Arial" charset="0"/>
              <a:ea typeface="ＭＳ Ｐゴシック" pitchFamily="16" charset="-128"/>
            </a:endParaRPr>
          </a:p>
        </p:txBody>
      </p:sp>
      <p:sp>
        <p:nvSpPr>
          <p:cNvPr id="12" name="Oval 11"/>
          <p:cNvSpPr/>
          <p:nvPr/>
        </p:nvSpPr>
        <p:spPr bwMode="auto">
          <a:xfrm>
            <a:off x="7505097" y="4443143"/>
            <a:ext cx="160581" cy="155468"/>
          </a:xfrm>
          <a:prstGeom prst="ellipse">
            <a:avLst/>
          </a:prstGeom>
          <a:no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latinLnBrk="0" hangingPunct="0">
              <a:spcBef>
                <a:spcPct val="0"/>
              </a:spcBef>
              <a:spcAft>
                <a:spcPct val="0"/>
              </a:spcAft>
            </a:pPr>
            <a:endParaRPr lang="en-US" sz="2400">
              <a:latin typeface="Arial" charset="0"/>
              <a:ea typeface="ＭＳ Ｐゴシック" pitchFamily="16" charset="-128"/>
            </a:endParaRPr>
          </a:p>
        </p:txBody>
      </p:sp>
      <p:sp>
        <p:nvSpPr>
          <p:cNvPr id="13" name="Oval 12"/>
          <p:cNvSpPr/>
          <p:nvPr/>
        </p:nvSpPr>
        <p:spPr bwMode="auto">
          <a:xfrm>
            <a:off x="7658369" y="4443143"/>
            <a:ext cx="160581" cy="155468"/>
          </a:xfrm>
          <a:prstGeom prst="ellipse">
            <a:avLst/>
          </a:prstGeom>
          <a:no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latinLnBrk="0" hangingPunct="0">
              <a:spcBef>
                <a:spcPct val="0"/>
              </a:spcBef>
              <a:spcAft>
                <a:spcPct val="0"/>
              </a:spcAft>
            </a:pPr>
            <a:endParaRPr lang="en-US" sz="2400">
              <a:latin typeface="Arial" charset="0"/>
              <a:ea typeface="ＭＳ Ｐゴシック" pitchFamily="16" charset="-128"/>
            </a:endParaRPr>
          </a:p>
        </p:txBody>
      </p:sp>
      <p:sp>
        <p:nvSpPr>
          <p:cNvPr id="14" name="Oval 13"/>
          <p:cNvSpPr/>
          <p:nvPr/>
        </p:nvSpPr>
        <p:spPr bwMode="auto">
          <a:xfrm>
            <a:off x="5572853" y="4443143"/>
            <a:ext cx="160581" cy="155468"/>
          </a:xfrm>
          <a:prstGeom prst="ellipse">
            <a:avLst/>
          </a:prstGeom>
          <a:no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latinLnBrk="0" hangingPunct="0">
              <a:spcBef>
                <a:spcPct val="0"/>
              </a:spcBef>
              <a:spcAft>
                <a:spcPct val="0"/>
              </a:spcAft>
            </a:pPr>
            <a:endParaRPr lang="en-US" sz="2400">
              <a:latin typeface="Arial" charset="0"/>
              <a:ea typeface="ＭＳ Ｐゴシック" pitchFamily="16" charset="-128"/>
            </a:endParaRPr>
          </a:p>
        </p:txBody>
      </p:sp>
      <p:sp>
        <p:nvSpPr>
          <p:cNvPr id="15" name="Oval 14"/>
          <p:cNvSpPr/>
          <p:nvPr/>
        </p:nvSpPr>
        <p:spPr bwMode="auto">
          <a:xfrm>
            <a:off x="5708933" y="4443143"/>
            <a:ext cx="160581" cy="155468"/>
          </a:xfrm>
          <a:prstGeom prst="ellipse">
            <a:avLst/>
          </a:prstGeom>
          <a:no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latinLnBrk="0" hangingPunct="0">
              <a:spcBef>
                <a:spcPct val="0"/>
              </a:spcBef>
              <a:spcAft>
                <a:spcPct val="0"/>
              </a:spcAft>
            </a:pPr>
            <a:endParaRPr lang="en-US" sz="2400">
              <a:latin typeface="Arial" charset="0"/>
              <a:ea typeface="ＭＳ Ｐゴシック" pitchFamily="16" charset="-128"/>
            </a:endParaRPr>
          </a:p>
        </p:txBody>
      </p:sp>
      <p:sp>
        <p:nvSpPr>
          <p:cNvPr id="16" name="Oval 15"/>
          <p:cNvSpPr/>
          <p:nvPr/>
        </p:nvSpPr>
        <p:spPr bwMode="auto">
          <a:xfrm>
            <a:off x="5850385" y="4442257"/>
            <a:ext cx="160581" cy="155468"/>
          </a:xfrm>
          <a:prstGeom prst="ellipse">
            <a:avLst/>
          </a:prstGeom>
          <a:no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latinLnBrk="0" hangingPunct="0">
              <a:spcBef>
                <a:spcPct val="0"/>
              </a:spcBef>
              <a:spcAft>
                <a:spcPct val="0"/>
              </a:spcAft>
            </a:pPr>
            <a:endParaRPr lang="en-US" sz="2400">
              <a:latin typeface="Arial" charset="0"/>
              <a:ea typeface="ＭＳ Ｐゴシック" pitchFamily="16" charset="-128"/>
            </a:endParaRPr>
          </a:p>
        </p:txBody>
      </p:sp>
      <p:sp>
        <p:nvSpPr>
          <p:cNvPr id="17" name="Oval 16"/>
          <p:cNvSpPr/>
          <p:nvPr/>
        </p:nvSpPr>
        <p:spPr bwMode="auto">
          <a:xfrm>
            <a:off x="6003657" y="4442257"/>
            <a:ext cx="160581" cy="155468"/>
          </a:xfrm>
          <a:prstGeom prst="ellipse">
            <a:avLst/>
          </a:prstGeom>
          <a:no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latinLnBrk="0" hangingPunct="0">
              <a:spcBef>
                <a:spcPct val="0"/>
              </a:spcBef>
              <a:spcAft>
                <a:spcPct val="0"/>
              </a:spcAft>
            </a:pPr>
            <a:endParaRPr lang="en-US" sz="2400">
              <a:latin typeface="Arial" charset="0"/>
              <a:ea typeface="ＭＳ Ｐゴシック" pitchFamily="16" charset="-128"/>
            </a:endParaRPr>
          </a:p>
        </p:txBody>
      </p:sp>
      <p:sp>
        <p:nvSpPr>
          <p:cNvPr id="18" name="Oval 17"/>
          <p:cNvSpPr/>
          <p:nvPr/>
        </p:nvSpPr>
        <p:spPr bwMode="auto">
          <a:xfrm>
            <a:off x="6156929" y="4442257"/>
            <a:ext cx="160581" cy="155468"/>
          </a:xfrm>
          <a:prstGeom prst="ellipse">
            <a:avLst/>
          </a:prstGeom>
          <a:no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latinLnBrk="0" hangingPunct="0">
              <a:spcBef>
                <a:spcPct val="0"/>
              </a:spcBef>
              <a:spcAft>
                <a:spcPct val="0"/>
              </a:spcAft>
            </a:pPr>
            <a:endParaRPr lang="en-US" sz="2400">
              <a:latin typeface="Arial" charset="0"/>
              <a:ea typeface="ＭＳ Ｐゴシック" pitchFamily="16" charset="-128"/>
            </a:endParaRPr>
          </a:p>
        </p:txBody>
      </p:sp>
      <p:cxnSp>
        <p:nvCxnSpPr>
          <p:cNvPr id="19" name="Straight Connector 18"/>
          <p:cNvCxnSpPr/>
          <p:nvPr/>
        </p:nvCxnSpPr>
        <p:spPr bwMode="auto">
          <a:xfrm>
            <a:off x="2604274" y="2876053"/>
            <a:ext cx="7240749" cy="0"/>
          </a:xfrm>
          <a:prstGeom prst="line">
            <a:avLst/>
          </a:prstGeom>
          <a:solidFill>
            <a:schemeClr val="accent1"/>
          </a:solidFill>
          <a:ln w="9525" cap="flat" cmpd="sng" algn="ctr">
            <a:solidFill>
              <a:schemeClr val="tx1"/>
            </a:solidFill>
            <a:prstDash val="solid"/>
            <a:round/>
            <a:headEnd type="none" w="med" len="med"/>
            <a:tailEnd type="triangle" w="lg"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2596096" y="4517551"/>
            <a:ext cx="7240749" cy="0"/>
          </a:xfrm>
          <a:prstGeom prst="line">
            <a:avLst/>
          </a:prstGeom>
          <a:solidFill>
            <a:schemeClr val="accent1"/>
          </a:solidFill>
          <a:ln w="9525" cap="flat" cmpd="sng" algn="ctr">
            <a:solidFill>
              <a:schemeClr val="tx1"/>
            </a:solidFill>
            <a:prstDash val="solid"/>
            <a:round/>
            <a:headEnd type="none" w="med" len="med"/>
            <a:tailEnd type="triangle" w="lg"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1810609" y="2662189"/>
            <a:ext cx="668773" cy="369332"/>
          </a:xfrm>
          <a:prstGeom prst="rect">
            <a:avLst/>
          </a:prstGeom>
          <a:noFill/>
        </p:spPr>
        <p:txBody>
          <a:bodyPr wrap="none" rtlCol="0">
            <a:spAutoFit/>
          </a:bodyPr>
          <a:lstStyle/>
          <a:p>
            <a:r>
              <a:rPr lang="en-US" dirty="0"/>
              <a:t>PSTN</a:t>
            </a:r>
          </a:p>
        </p:txBody>
      </p:sp>
      <p:sp>
        <p:nvSpPr>
          <p:cNvPr id="22" name="TextBox 21"/>
          <p:cNvSpPr txBox="1"/>
          <p:nvPr/>
        </p:nvSpPr>
        <p:spPr>
          <a:xfrm>
            <a:off x="1772173" y="4335977"/>
            <a:ext cx="570990" cy="369332"/>
          </a:xfrm>
          <a:prstGeom prst="rect">
            <a:avLst/>
          </a:prstGeom>
          <a:noFill/>
        </p:spPr>
        <p:txBody>
          <a:bodyPr wrap="none" rtlCol="0">
            <a:spAutoFit/>
          </a:bodyPr>
          <a:lstStyle/>
          <a:p>
            <a:r>
              <a:rPr lang="en-US" dirty="0"/>
              <a:t>PCH</a:t>
            </a:r>
          </a:p>
        </p:txBody>
      </p:sp>
      <p:sp>
        <p:nvSpPr>
          <p:cNvPr id="23" name="Oval 22"/>
          <p:cNvSpPr/>
          <p:nvPr/>
        </p:nvSpPr>
        <p:spPr bwMode="auto">
          <a:xfrm>
            <a:off x="2823248" y="2803058"/>
            <a:ext cx="160581" cy="155468"/>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latinLnBrk="0" hangingPunct="0">
              <a:spcBef>
                <a:spcPct val="0"/>
              </a:spcBef>
              <a:spcAft>
                <a:spcPct val="0"/>
              </a:spcAft>
            </a:pPr>
            <a:endParaRPr lang="en-US" sz="2400">
              <a:latin typeface="Arial" charset="0"/>
              <a:ea typeface="ＭＳ Ｐゴシック" pitchFamily="16" charset="-128"/>
            </a:endParaRPr>
          </a:p>
        </p:txBody>
      </p:sp>
      <p:sp>
        <p:nvSpPr>
          <p:cNvPr id="24" name="TextBox 23"/>
          <p:cNvSpPr txBox="1"/>
          <p:nvPr/>
        </p:nvSpPr>
        <p:spPr>
          <a:xfrm>
            <a:off x="8751503" y="4895056"/>
            <a:ext cx="649537" cy="369332"/>
          </a:xfrm>
          <a:prstGeom prst="rect">
            <a:avLst/>
          </a:prstGeom>
          <a:noFill/>
        </p:spPr>
        <p:txBody>
          <a:bodyPr wrap="none" rtlCol="0">
            <a:spAutoFit/>
          </a:bodyPr>
          <a:lstStyle/>
          <a:p>
            <a:r>
              <a:rPr lang="en-US" dirty="0"/>
              <a:t>Time</a:t>
            </a:r>
          </a:p>
        </p:txBody>
      </p:sp>
      <p:sp>
        <p:nvSpPr>
          <p:cNvPr id="25" name="Oval 24"/>
          <p:cNvSpPr/>
          <p:nvPr/>
        </p:nvSpPr>
        <p:spPr bwMode="auto">
          <a:xfrm>
            <a:off x="3275650" y="4442257"/>
            <a:ext cx="160581" cy="155468"/>
          </a:xfrm>
          <a:prstGeom prst="ellipse">
            <a:avLst/>
          </a:prstGeom>
          <a:no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latinLnBrk="0" hangingPunct="0">
              <a:spcBef>
                <a:spcPct val="0"/>
              </a:spcBef>
              <a:spcAft>
                <a:spcPct val="0"/>
              </a:spcAft>
            </a:pPr>
            <a:endParaRPr lang="en-US" sz="2400">
              <a:latin typeface="Arial" charset="0"/>
              <a:ea typeface="ＭＳ Ｐゴシック" pitchFamily="16" charset="-128"/>
            </a:endParaRPr>
          </a:p>
        </p:txBody>
      </p:sp>
      <p:sp>
        <p:nvSpPr>
          <p:cNvPr id="26" name="Oval 25"/>
          <p:cNvSpPr/>
          <p:nvPr/>
        </p:nvSpPr>
        <p:spPr bwMode="auto">
          <a:xfrm>
            <a:off x="3411730" y="4442257"/>
            <a:ext cx="160581" cy="155468"/>
          </a:xfrm>
          <a:prstGeom prst="ellipse">
            <a:avLst/>
          </a:prstGeom>
          <a:no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latinLnBrk="0" hangingPunct="0">
              <a:spcBef>
                <a:spcPct val="0"/>
              </a:spcBef>
              <a:spcAft>
                <a:spcPct val="0"/>
              </a:spcAft>
            </a:pPr>
            <a:endParaRPr lang="en-US" sz="2400">
              <a:latin typeface="Arial" charset="0"/>
              <a:ea typeface="ＭＳ Ｐゴシック" pitchFamily="16" charset="-128"/>
            </a:endParaRPr>
          </a:p>
        </p:txBody>
      </p:sp>
      <p:sp>
        <p:nvSpPr>
          <p:cNvPr id="27" name="Oval 26"/>
          <p:cNvSpPr/>
          <p:nvPr/>
        </p:nvSpPr>
        <p:spPr bwMode="auto">
          <a:xfrm>
            <a:off x="6083948" y="4442257"/>
            <a:ext cx="160581" cy="155468"/>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latinLnBrk="0" hangingPunct="0">
              <a:spcBef>
                <a:spcPct val="0"/>
              </a:spcBef>
              <a:spcAft>
                <a:spcPct val="0"/>
              </a:spcAft>
            </a:pPr>
            <a:endParaRPr lang="en-US" sz="2400">
              <a:latin typeface="Arial" charset="0"/>
              <a:ea typeface="ＭＳ Ｐゴシック" pitchFamily="16" charset="-128"/>
            </a:endParaRPr>
          </a:p>
        </p:txBody>
      </p:sp>
      <p:sp>
        <p:nvSpPr>
          <p:cNvPr id="28" name="Oval 27"/>
          <p:cNvSpPr/>
          <p:nvPr/>
        </p:nvSpPr>
        <p:spPr bwMode="auto">
          <a:xfrm>
            <a:off x="5425383" y="2803058"/>
            <a:ext cx="160581" cy="155468"/>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latinLnBrk="0" hangingPunct="0">
              <a:spcBef>
                <a:spcPct val="0"/>
              </a:spcBef>
              <a:spcAft>
                <a:spcPct val="0"/>
              </a:spcAft>
            </a:pPr>
            <a:endParaRPr lang="en-US" sz="2400">
              <a:latin typeface="Arial" charset="0"/>
              <a:ea typeface="ＭＳ Ｐゴシック" pitchFamily="16" charset="-128"/>
            </a:endParaRPr>
          </a:p>
        </p:txBody>
      </p:sp>
      <p:sp>
        <p:nvSpPr>
          <p:cNvPr id="29" name="Oval 28"/>
          <p:cNvSpPr/>
          <p:nvPr/>
        </p:nvSpPr>
        <p:spPr bwMode="auto">
          <a:xfrm>
            <a:off x="6671552" y="2803058"/>
            <a:ext cx="160581" cy="155468"/>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latinLnBrk="0" hangingPunct="0">
              <a:spcBef>
                <a:spcPct val="0"/>
              </a:spcBef>
              <a:spcAft>
                <a:spcPct val="0"/>
              </a:spcAft>
            </a:pPr>
            <a:endParaRPr lang="en-US" sz="2400">
              <a:latin typeface="Arial" charset="0"/>
              <a:ea typeface="ＭＳ Ｐゴシック" pitchFamily="16" charset="-128"/>
            </a:endParaRPr>
          </a:p>
        </p:txBody>
      </p:sp>
      <p:sp>
        <p:nvSpPr>
          <p:cNvPr id="30" name="Oval 29"/>
          <p:cNvSpPr/>
          <p:nvPr/>
        </p:nvSpPr>
        <p:spPr bwMode="auto">
          <a:xfrm>
            <a:off x="8391646" y="2804227"/>
            <a:ext cx="160581" cy="155468"/>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latinLnBrk="0" hangingPunct="0">
              <a:spcBef>
                <a:spcPct val="0"/>
              </a:spcBef>
              <a:spcAft>
                <a:spcPct val="0"/>
              </a:spcAft>
            </a:pPr>
            <a:endParaRPr lang="en-US" sz="2400">
              <a:latin typeface="Arial" charset="0"/>
              <a:ea typeface="ＭＳ Ｐゴシック" pitchFamily="16" charset="-128"/>
            </a:endParaRPr>
          </a:p>
        </p:txBody>
      </p:sp>
      <p:sp>
        <p:nvSpPr>
          <p:cNvPr id="31" name="Oval 30"/>
          <p:cNvSpPr/>
          <p:nvPr/>
        </p:nvSpPr>
        <p:spPr bwMode="auto">
          <a:xfrm>
            <a:off x="7298131" y="4442257"/>
            <a:ext cx="160581" cy="155468"/>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latinLnBrk="0" hangingPunct="0">
              <a:spcBef>
                <a:spcPct val="0"/>
              </a:spcBef>
              <a:spcAft>
                <a:spcPct val="0"/>
              </a:spcAft>
            </a:pPr>
            <a:endParaRPr lang="en-US" sz="2400">
              <a:latin typeface="Arial" charset="0"/>
              <a:ea typeface="ＭＳ Ｐゴシック" pitchFamily="16" charset="-128"/>
            </a:endParaRPr>
          </a:p>
        </p:txBody>
      </p:sp>
      <p:sp>
        <p:nvSpPr>
          <p:cNvPr id="32" name="Oval 31"/>
          <p:cNvSpPr/>
          <p:nvPr/>
        </p:nvSpPr>
        <p:spPr bwMode="auto">
          <a:xfrm>
            <a:off x="8935639" y="4439189"/>
            <a:ext cx="160581" cy="155468"/>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latinLnBrk="0" hangingPunct="0">
              <a:spcBef>
                <a:spcPct val="0"/>
              </a:spcBef>
              <a:spcAft>
                <a:spcPct val="0"/>
              </a:spcAft>
            </a:pPr>
            <a:endParaRPr lang="en-US" sz="2400">
              <a:latin typeface="Arial" charset="0"/>
              <a:ea typeface="ＭＳ Ｐゴシック" pitchFamily="16" charset="-128"/>
            </a:endParaRPr>
          </a:p>
        </p:txBody>
      </p:sp>
      <p:sp>
        <p:nvSpPr>
          <p:cNvPr id="33" name="Oval 32"/>
          <p:cNvSpPr/>
          <p:nvPr/>
        </p:nvSpPr>
        <p:spPr bwMode="auto">
          <a:xfrm>
            <a:off x="3553182" y="4441371"/>
            <a:ext cx="160581" cy="155468"/>
          </a:xfrm>
          <a:prstGeom prst="ellipse">
            <a:avLst/>
          </a:prstGeom>
          <a:no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latinLnBrk="0" hangingPunct="0">
              <a:spcBef>
                <a:spcPct val="0"/>
              </a:spcBef>
              <a:spcAft>
                <a:spcPct val="0"/>
              </a:spcAft>
            </a:pPr>
            <a:endParaRPr lang="en-US" sz="2400">
              <a:latin typeface="Arial" charset="0"/>
              <a:ea typeface="ＭＳ Ｐゴシック" pitchFamily="16" charset="-128"/>
            </a:endParaRPr>
          </a:p>
        </p:txBody>
      </p:sp>
      <p:sp>
        <p:nvSpPr>
          <p:cNvPr id="34" name="Oval 33"/>
          <p:cNvSpPr/>
          <p:nvPr/>
        </p:nvSpPr>
        <p:spPr bwMode="auto">
          <a:xfrm>
            <a:off x="3706454" y="4441371"/>
            <a:ext cx="160581" cy="155468"/>
          </a:xfrm>
          <a:prstGeom prst="ellipse">
            <a:avLst/>
          </a:prstGeom>
          <a:no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latinLnBrk="0" hangingPunct="0">
              <a:spcBef>
                <a:spcPct val="0"/>
              </a:spcBef>
              <a:spcAft>
                <a:spcPct val="0"/>
              </a:spcAft>
            </a:pPr>
            <a:endParaRPr lang="en-US" sz="2400">
              <a:latin typeface="Arial" charset="0"/>
              <a:ea typeface="ＭＳ Ｐゴシック" pitchFamily="16" charset="-128"/>
            </a:endParaRPr>
          </a:p>
        </p:txBody>
      </p:sp>
      <p:sp>
        <p:nvSpPr>
          <p:cNvPr id="35" name="Oval 34"/>
          <p:cNvSpPr/>
          <p:nvPr/>
        </p:nvSpPr>
        <p:spPr bwMode="auto">
          <a:xfrm>
            <a:off x="3859726" y="4441371"/>
            <a:ext cx="160581" cy="155468"/>
          </a:xfrm>
          <a:prstGeom prst="ellipse">
            <a:avLst/>
          </a:prstGeom>
          <a:no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latinLnBrk="0" hangingPunct="0">
              <a:spcBef>
                <a:spcPct val="0"/>
              </a:spcBef>
              <a:spcAft>
                <a:spcPct val="0"/>
              </a:spcAft>
            </a:pPr>
            <a:endParaRPr lang="en-US" sz="2400">
              <a:latin typeface="Arial" charset="0"/>
              <a:ea typeface="ＭＳ Ｐゴシック" pitchFamily="16" charset="-128"/>
            </a:endParaRPr>
          </a:p>
        </p:txBody>
      </p:sp>
      <p:sp>
        <p:nvSpPr>
          <p:cNvPr id="36" name="Oval 35"/>
          <p:cNvSpPr/>
          <p:nvPr/>
        </p:nvSpPr>
        <p:spPr bwMode="auto">
          <a:xfrm>
            <a:off x="3477249" y="4441371"/>
            <a:ext cx="160581" cy="155468"/>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latinLnBrk="0" hangingPunct="0">
              <a:spcBef>
                <a:spcPct val="0"/>
              </a:spcBef>
              <a:spcAft>
                <a:spcPct val="0"/>
              </a:spcAft>
            </a:pPr>
            <a:endParaRPr lang="en-US" sz="2400">
              <a:latin typeface="Arial" charset="0"/>
              <a:ea typeface="ＭＳ Ｐゴシック" pitchFamily="16" charset="-128"/>
            </a:endParaRPr>
          </a:p>
        </p:txBody>
      </p:sp>
      <p:cxnSp>
        <p:nvCxnSpPr>
          <p:cNvPr id="37" name="Straight Arrow Connector 36"/>
          <p:cNvCxnSpPr/>
          <p:nvPr/>
        </p:nvCxnSpPr>
        <p:spPr bwMode="auto">
          <a:xfrm>
            <a:off x="2897953" y="2662189"/>
            <a:ext cx="2602135" cy="0"/>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8" name="TextBox 37"/>
          <p:cNvSpPr txBox="1"/>
          <p:nvPr/>
        </p:nvSpPr>
        <p:spPr>
          <a:xfrm>
            <a:off x="3859725" y="2300943"/>
            <a:ext cx="383438" cy="369332"/>
          </a:xfrm>
          <a:prstGeom prst="rect">
            <a:avLst/>
          </a:prstGeom>
          <a:noFill/>
        </p:spPr>
        <p:txBody>
          <a:bodyPr wrap="none" rtlCol="0">
            <a:spAutoFit/>
          </a:bodyPr>
          <a:lstStyle/>
          <a:p>
            <a:r>
              <a:rPr lang="en-US" dirty="0" err="1"/>
              <a:t>dt</a:t>
            </a:r>
            <a:endParaRPr lang="en-US" dirty="0"/>
          </a:p>
        </p:txBody>
      </p:sp>
      <p:cxnSp>
        <p:nvCxnSpPr>
          <p:cNvPr id="39" name="Straight Arrow Connector 38"/>
          <p:cNvCxnSpPr/>
          <p:nvPr/>
        </p:nvCxnSpPr>
        <p:spPr bwMode="auto">
          <a:xfrm>
            <a:off x="3524175" y="4989132"/>
            <a:ext cx="2590013" cy="552"/>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4574678" y="4989684"/>
            <a:ext cx="383438" cy="369332"/>
          </a:xfrm>
          <a:prstGeom prst="rect">
            <a:avLst/>
          </a:prstGeom>
          <a:noFill/>
        </p:spPr>
        <p:txBody>
          <a:bodyPr wrap="none" rtlCol="0">
            <a:spAutoFit/>
          </a:bodyPr>
          <a:lstStyle/>
          <a:p>
            <a:r>
              <a:rPr lang="en-US" dirty="0" err="1"/>
              <a:t>dt</a:t>
            </a:r>
            <a:endParaRPr lang="en-US" dirty="0"/>
          </a:p>
        </p:txBody>
      </p:sp>
      <p:sp>
        <p:nvSpPr>
          <p:cNvPr id="41" name="Left Brace 40"/>
          <p:cNvSpPr/>
          <p:nvPr/>
        </p:nvSpPr>
        <p:spPr bwMode="auto">
          <a:xfrm rot="16200000">
            <a:off x="5834734" y="4376365"/>
            <a:ext cx="212586" cy="824801"/>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latinLnBrk="0" hangingPunct="0">
              <a:spcBef>
                <a:spcPct val="0"/>
              </a:spcBef>
              <a:spcAft>
                <a:spcPct val="0"/>
              </a:spcAft>
            </a:pPr>
            <a:endParaRPr lang="en-US" sz="2400">
              <a:latin typeface="Arial" charset="0"/>
              <a:ea typeface="ＭＳ Ｐゴシック" pitchFamily="16" charset="-128"/>
            </a:endParaRPr>
          </a:p>
        </p:txBody>
      </p:sp>
      <p:sp>
        <p:nvSpPr>
          <p:cNvPr id="42" name="Left Brace 41"/>
          <p:cNvSpPr/>
          <p:nvPr/>
        </p:nvSpPr>
        <p:spPr bwMode="auto">
          <a:xfrm rot="16200000">
            <a:off x="3537854" y="4390876"/>
            <a:ext cx="212586" cy="824801"/>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latinLnBrk="0" hangingPunct="0">
              <a:spcBef>
                <a:spcPct val="0"/>
              </a:spcBef>
              <a:spcAft>
                <a:spcPct val="0"/>
              </a:spcAft>
            </a:pPr>
            <a:endParaRPr lang="en-US" sz="2400">
              <a:latin typeface="Arial" charset="0"/>
              <a:ea typeface="ＭＳ Ｐゴシック" pitchFamily="16" charset="-128"/>
            </a:endParaRPr>
          </a:p>
        </p:txBody>
      </p:sp>
    </p:spTree>
    <p:extLst>
      <p:ext uri="{BB962C8B-B14F-4D97-AF65-F5344CB8AC3E}">
        <p14:creationId xmlns:p14="http://schemas.microsoft.com/office/powerpoint/2010/main" val="321414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animEffect transition="in" filter="fade">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12"/>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3"/>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Effect transition="in" filter="fade">
                                      <p:cBhvr>
                                        <p:cTn id="86" dur="500"/>
                                        <p:tgtEl>
                                          <p:spTgt spid="30"/>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8" grpId="0"/>
      <p:bldP spid="40" grpId="0"/>
      <p:bldP spid="41" grpId="0" animBg="1"/>
      <p:bldP spid="4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Silent Paging</a:t>
            </a:r>
          </a:p>
        </p:txBody>
      </p:sp>
      <p:sp>
        <p:nvSpPr>
          <p:cNvPr id="6" name="Text Placeholder 2"/>
          <p:cNvSpPr txBox="1">
            <a:spLocks/>
          </p:cNvSpPr>
          <p:nvPr/>
        </p:nvSpPr>
        <p:spPr>
          <a:xfrm>
            <a:off x="753035" y="1237131"/>
            <a:ext cx="10313893" cy="4278086"/>
          </a:xfrm>
          <a:prstGeom prst="rect">
            <a:avLst/>
          </a:prstGeom>
        </p:spPr>
        <p:txBody>
          <a:bodyPr vert="horz" lIns="54864" tIns="91440"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r>
              <a:rPr lang="en-US" sz="2800" dirty="0"/>
              <a:t>Delay between the call initiation and the paging request: </a:t>
            </a:r>
            <a:r>
              <a:rPr lang="en-US" sz="2800" dirty="0">
                <a:solidFill>
                  <a:srgbClr val="FF0000"/>
                </a:solidFill>
              </a:rPr>
              <a:t>3 sec</a:t>
            </a:r>
          </a:p>
          <a:p>
            <a:endParaRPr lang="en-US" sz="2800" dirty="0"/>
          </a:p>
          <a:p>
            <a:endParaRPr lang="en-US" sz="2800" dirty="0"/>
          </a:p>
          <a:p>
            <a:endParaRPr lang="en-US" sz="2800" dirty="0"/>
          </a:p>
          <a:p>
            <a:endParaRPr lang="en-US" sz="2800" dirty="0"/>
          </a:p>
          <a:p>
            <a:endParaRPr lang="en-US" sz="1600" dirty="0"/>
          </a:p>
          <a:p>
            <a:r>
              <a:rPr lang="en-US" sz="2800" dirty="0"/>
              <a:t>Median delay between call initiation and ring: </a:t>
            </a:r>
            <a:r>
              <a:rPr lang="en-US" sz="2400" dirty="0">
                <a:solidFill>
                  <a:srgbClr val="FF0000"/>
                </a:solidFill>
              </a:rPr>
              <a:t>6 sec</a:t>
            </a:r>
          </a:p>
        </p:txBody>
      </p:sp>
      <p:pic>
        <p:nvPicPr>
          <p:cNvPr id="7" name="Picture 6" descr="pstn_page.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39044" y="1127020"/>
            <a:ext cx="5486400" cy="2743200"/>
          </a:xfrm>
          <a:prstGeom prst="rect">
            <a:avLst/>
          </a:prstGeom>
        </p:spPr>
      </p:pic>
      <p:pic>
        <p:nvPicPr>
          <p:cNvPr id="8" name="Picture 7" descr="pstn_ring.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67598" y="3553584"/>
            <a:ext cx="5486400" cy="2743200"/>
          </a:xfrm>
          <a:prstGeom prst="rect">
            <a:avLst/>
          </a:prstGeom>
        </p:spPr>
      </p:pic>
    </p:spTree>
    <p:extLst>
      <p:ext uri="{BB962C8B-B14F-4D97-AF65-F5344CB8AC3E}">
        <p14:creationId xmlns:p14="http://schemas.microsoft.com/office/powerpoint/2010/main" val="1455692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Immediate Assignment </a:t>
            </a:r>
          </a:p>
        </p:txBody>
      </p:sp>
      <p:sp>
        <p:nvSpPr>
          <p:cNvPr id="7" name="Content Placeholder 6"/>
          <p:cNvSpPr>
            <a:spLocks noGrp="1"/>
          </p:cNvSpPr>
          <p:nvPr>
            <p:ph sz="half" idx="1"/>
          </p:nvPr>
        </p:nvSpPr>
        <p:spPr>
          <a:xfrm>
            <a:off x="717176" y="1386151"/>
            <a:ext cx="5180387" cy="5113131"/>
          </a:xfrm>
        </p:spPr>
        <p:txBody>
          <a:bodyPr/>
          <a:lstStyle/>
          <a:p>
            <a:r>
              <a:rPr lang="en-US" dirty="0"/>
              <a:t>Is IA message sent to all towers </a:t>
            </a:r>
            <a:br>
              <a:rPr lang="en-US" dirty="0"/>
            </a:br>
            <a:r>
              <a:rPr lang="en-US" dirty="0"/>
              <a:t>in the same LAC?</a:t>
            </a:r>
          </a:p>
          <a:p>
            <a:r>
              <a:rPr lang="en-US" dirty="0"/>
              <a:t>How do we identify IA message?</a:t>
            </a:r>
          </a:p>
          <a:p>
            <a:pPr lvl="1"/>
            <a:r>
              <a:rPr lang="en-US" dirty="0"/>
              <a:t>No identifiable information</a:t>
            </a:r>
          </a:p>
          <a:p>
            <a:pPr lvl="1"/>
            <a:endParaRPr lang="en-US" dirty="0"/>
          </a:p>
          <a:p>
            <a:r>
              <a:rPr lang="en-US" dirty="0"/>
              <a:t>Check the correlation between </a:t>
            </a:r>
            <a:br>
              <a:rPr lang="en-US" dirty="0"/>
            </a:br>
            <a:r>
              <a:rPr lang="en-US" dirty="0"/>
              <a:t>IA and Paging request</a:t>
            </a:r>
          </a:p>
        </p:txBody>
      </p:sp>
      <p:pic>
        <p:nvPicPr>
          <p:cNvPr id="9" name="Content Placeholder 8" descr="detecting_arfcn.pdf"/>
          <p:cNvPicPr>
            <a:picLocks noGrp="1" noChangeAspect="1"/>
          </p:cNvPicPr>
          <p:nvPr>
            <p:ph sz="half" idx="2"/>
          </p:nvPr>
        </p:nvPicPr>
        <p:blipFill>
          <a:blip r:embed="rId3">
            <a:extLst>
              <a:ext uri="{28A0092B-C50C-407E-A947-70E740481C1C}">
                <a14:useLocalDpi xmlns:a14="http://schemas.microsoft.com/office/drawing/2010/main" val="0"/>
              </a:ext>
            </a:extLst>
          </a:blip>
          <a:srcRect l="3353" r="3353"/>
          <a:stretch>
            <a:fillRect/>
          </a:stretch>
        </p:blipFill>
        <p:spPr>
          <a:xfrm>
            <a:off x="6690940" y="1028735"/>
            <a:ext cx="4770437" cy="5113337"/>
          </a:xfrm>
        </p:spPr>
      </p:pic>
    </p:spTree>
    <p:extLst>
      <p:ext uri="{BB962C8B-B14F-4D97-AF65-F5344CB8AC3E}">
        <p14:creationId xmlns:p14="http://schemas.microsoft.com/office/powerpoint/2010/main" val="3634470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Area Code (LAC)</a:t>
            </a:r>
          </a:p>
        </p:txBody>
      </p:sp>
      <p:pic>
        <p:nvPicPr>
          <p:cNvPr id="4" name="Picture 3" descr="neighbors747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5569" y="1280226"/>
            <a:ext cx="4627217" cy="4668903"/>
          </a:xfrm>
          <a:prstGeom prst="rect">
            <a:avLst/>
          </a:prstGeom>
        </p:spPr>
      </p:pic>
      <p:pic>
        <p:nvPicPr>
          <p:cNvPr id="3" name="Picture 2" descr="lac747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2345" y="1280226"/>
            <a:ext cx="4304328" cy="4668902"/>
          </a:xfrm>
          <a:prstGeom prst="rect">
            <a:avLst/>
          </a:prstGeom>
        </p:spPr>
      </p:pic>
    </p:spTree>
    <p:extLst>
      <p:ext uri="{BB962C8B-B14F-4D97-AF65-F5344CB8AC3E}">
        <p14:creationId xmlns:p14="http://schemas.microsoft.com/office/powerpoint/2010/main" val="2648114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Hill Climbing to discover towers</a:t>
            </a:r>
          </a:p>
        </p:txBody>
      </p:sp>
      <p:pic>
        <p:nvPicPr>
          <p:cNvPr id="4" name="Content Placeholder 3" descr="hill_climbing_zoom.pdf"/>
          <p:cNvPicPr>
            <a:picLocks noGrp="1" noChangeAspect="1"/>
          </p:cNvPicPr>
          <p:nvPr>
            <p:ph idx="1"/>
          </p:nvPr>
        </p:nvPicPr>
        <p:blipFill>
          <a:blip r:embed="rId2"/>
          <a:srcRect t="-13207" b="-13207"/>
          <a:stretch>
            <a:fillRect/>
          </a:stretch>
        </p:blipFill>
        <p:spPr/>
      </p:pic>
    </p:spTree>
    <p:extLst>
      <p:ext uri="{BB962C8B-B14F-4D97-AF65-F5344CB8AC3E}">
        <p14:creationId xmlns:p14="http://schemas.microsoft.com/office/powerpoint/2010/main" val="2606047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cell signal strength</a:t>
            </a:r>
          </a:p>
        </p:txBody>
      </p:sp>
      <p:pic>
        <p:nvPicPr>
          <p:cNvPr id="4" name="Content Placeholder 3" descr="arfcn_map_mesh.pdf"/>
          <p:cNvPicPr>
            <a:picLocks noGrp="1" noChangeAspect="1"/>
          </p:cNvPicPr>
          <p:nvPr>
            <p:ph idx="1"/>
          </p:nvPr>
        </p:nvPicPr>
        <p:blipFill>
          <a:blip r:embed="rId3"/>
          <a:srcRect l="-6466" r="-6466"/>
          <a:stretch>
            <a:fillRect/>
          </a:stretch>
        </p:blipFill>
        <p:spPr/>
      </p:pic>
    </p:spTree>
    <p:extLst>
      <p:ext uri="{BB962C8B-B14F-4D97-AF65-F5344CB8AC3E}">
        <p14:creationId xmlns:p14="http://schemas.microsoft.com/office/powerpoint/2010/main" val="3493597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1-12-15 at 3.21.37 PM.png"/>
          <p:cNvPicPr>
            <a:picLocks noChangeAspect="1"/>
          </p:cNvPicPr>
          <p:nvPr/>
        </p:nvPicPr>
        <p:blipFill>
          <a:blip r:embed="rId2"/>
          <a:stretch>
            <a:fillRect/>
          </a:stretch>
        </p:blipFill>
        <p:spPr>
          <a:xfrm>
            <a:off x="6464300" y="1264543"/>
            <a:ext cx="3746500" cy="3898900"/>
          </a:xfrm>
          <a:prstGeom prst="rect">
            <a:avLst/>
          </a:prstGeom>
        </p:spPr>
      </p:pic>
      <p:sp>
        <p:nvSpPr>
          <p:cNvPr id="2" name="Title 1"/>
          <p:cNvSpPr>
            <a:spLocks noGrp="1"/>
          </p:cNvSpPr>
          <p:nvPr>
            <p:ph type="title"/>
          </p:nvPr>
        </p:nvSpPr>
        <p:spPr/>
        <p:txBody>
          <a:bodyPr/>
          <a:lstStyle/>
          <a:p>
            <a:r>
              <a:rPr lang="en-US" dirty="0"/>
              <a:t>Coverage area with 1 antenna</a:t>
            </a:r>
          </a:p>
        </p:txBody>
      </p:sp>
      <p:sp>
        <p:nvSpPr>
          <p:cNvPr id="5" name="Oval 4"/>
          <p:cNvSpPr/>
          <p:nvPr/>
        </p:nvSpPr>
        <p:spPr>
          <a:xfrm>
            <a:off x="6935718" y="2268240"/>
            <a:ext cx="2005944" cy="1990646"/>
          </a:xfrm>
          <a:prstGeom prst="ellipse">
            <a:avLst/>
          </a:prstGeom>
          <a:solidFill>
            <a:schemeClr val="accent2">
              <a:lumMod val="50000"/>
              <a:alpha val="4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ular Callout 5"/>
          <p:cNvSpPr/>
          <p:nvPr/>
        </p:nvSpPr>
        <p:spPr>
          <a:xfrm>
            <a:off x="7503783" y="4590777"/>
            <a:ext cx="2940555" cy="1451503"/>
          </a:xfrm>
          <a:prstGeom prst="wedgeRoundRectCallout">
            <a:avLst>
              <a:gd name="adj1" fmla="val -25702"/>
              <a:gd name="adj2" fmla="val -10118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Towers in this area are </a:t>
            </a:r>
            <a:br>
              <a:rPr lang="en-US" dirty="0"/>
            </a:br>
            <a:r>
              <a:rPr lang="en-US" dirty="0"/>
              <a:t>observable with a </a:t>
            </a:r>
            <a:br>
              <a:rPr lang="en-US" dirty="0"/>
            </a:br>
            <a:r>
              <a:rPr lang="en-US" dirty="0"/>
              <a:t>rooftop 12 db gain antenna</a:t>
            </a:r>
          </a:p>
        </p:txBody>
      </p:sp>
      <p:sp>
        <p:nvSpPr>
          <p:cNvPr id="9" name="Rounded Rectangular Callout 8"/>
          <p:cNvSpPr/>
          <p:nvPr/>
        </p:nvSpPr>
        <p:spPr>
          <a:xfrm>
            <a:off x="6856795" y="2036613"/>
            <a:ext cx="1414262" cy="612648"/>
          </a:xfrm>
          <a:prstGeom prst="wedgeRoundRectCallout">
            <a:avLst>
              <a:gd name="adj1" fmla="val 30187"/>
              <a:gd name="adj2" fmla="val 11667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Observer</a:t>
            </a:r>
          </a:p>
        </p:txBody>
      </p:sp>
      <p:pic>
        <p:nvPicPr>
          <p:cNvPr id="10" name="Picture 9" descr="photo.JPG"/>
          <p:cNvPicPr>
            <a:picLocks noChangeAspect="1"/>
          </p:cNvPicPr>
          <p:nvPr/>
        </p:nvPicPr>
        <p:blipFill>
          <a:blip r:embed="rId3"/>
          <a:stretch>
            <a:fillRect/>
          </a:stretch>
        </p:blipFill>
        <p:spPr>
          <a:xfrm rot="10800000">
            <a:off x="1891814" y="1862707"/>
            <a:ext cx="4186549" cy="3126829"/>
          </a:xfrm>
          <a:prstGeom prst="rect">
            <a:avLst/>
          </a:prstGeom>
        </p:spPr>
      </p:pic>
      <p:sp>
        <p:nvSpPr>
          <p:cNvPr id="11" name="Rounded Rectangular Callout 10"/>
          <p:cNvSpPr/>
          <p:nvPr/>
        </p:nvSpPr>
        <p:spPr>
          <a:xfrm>
            <a:off x="3581978" y="932653"/>
            <a:ext cx="1456902" cy="1125676"/>
          </a:xfrm>
          <a:prstGeom prst="wedgeRoundRectCallout">
            <a:avLst>
              <a:gd name="adj1" fmla="val -87604"/>
              <a:gd name="adj2" fmla="val 5767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Downtown Minneapolis</a:t>
            </a:r>
          </a:p>
        </p:txBody>
      </p:sp>
      <p:sp>
        <p:nvSpPr>
          <p:cNvPr id="12" name="Rounded Rectangular Callout 11"/>
          <p:cNvSpPr/>
          <p:nvPr/>
        </p:nvSpPr>
        <p:spPr>
          <a:xfrm>
            <a:off x="2695762" y="5090545"/>
            <a:ext cx="1795819" cy="1052744"/>
          </a:xfrm>
          <a:prstGeom prst="wedgeRoundRectCallout">
            <a:avLst>
              <a:gd name="adj1" fmla="val -40528"/>
              <a:gd name="adj2" fmla="val -8334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John’s newly </a:t>
            </a:r>
            <a:br>
              <a:rPr lang="en-US" dirty="0"/>
            </a:br>
            <a:r>
              <a:rPr lang="en-US" dirty="0"/>
              <a:t>shaved head</a:t>
            </a:r>
          </a:p>
        </p:txBody>
      </p:sp>
      <p:sp>
        <p:nvSpPr>
          <p:cNvPr id="13" name="Rounded Rectangular Callout 12"/>
          <p:cNvSpPr/>
          <p:nvPr/>
        </p:nvSpPr>
        <p:spPr>
          <a:xfrm>
            <a:off x="4773860" y="4579097"/>
            <a:ext cx="1456902" cy="1125676"/>
          </a:xfrm>
          <a:prstGeom prst="wedgeRoundRectCallout">
            <a:avLst>
              <a:gd name="adj1" fmla="val -119302"/>
              <a:gd name="adj2" fmla="val -9231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Yagi </a:t>
            </a:r>
            <a:br>
              <a:rPr lang="en-US" dirty="0"/>
            </a:br>
            <a:r>
              <a:rPr lang="en-US" dirty="0"/>
              <a:t>antenna</a:t>
            </a:r>
          </a:p>
        </p:txBody>
      </p:sp>
    </p:spTree>
    <p:extLst>
      <p:ext uri="{BB962C8B-B14F-4D97-AF65-F5344CB8AC3E}">
        <p14:creationId xmlns:p14="http://schemas.microsoft.com/office/powerpoint/2010/main" val="2806779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Following a walking person</a:t>
            </a:r>
          </a:p>
        </p:txBody>
      </p:sp>
      <p:pic>
        <p:nvPicPr>
          <p:cNvPr id="4" name="Content Placeholder 3" descr="Screen Shot 2011-12-15 at 2.56.38 PM.png"/>
          <p:cNvPicPr>
            <a:picLocks noGrp="1" noChangeAspect="1"/>
          </p:cNvPicPr>
          <p:nvPr>
            <p:ph idx="1"/>
          </p:nvPr>
        </p:nvPicPr>
        <p:blipFill>
          <a:blip r:embed="rId2"/>
          <a:srcRect l="-11456" r="-11456"/>
          <a:stretch>
            <a:fillRect/>
          </a:stretch>
        </p:blipFill>
        <p:spPr/>
      </p:pic>
      <p:sp>
        <p:nvSpPr>
          <p:cNvPr id="8" name="Oval 7"/>
          <p:cNvSpPr/>
          <p:nvPr/>
        </p:nvSpPr>
        <p:spPr>
          <a:xfrm>
            <a:off x="5430290" y="1835313"/>
            <a:ext cx="1911832" cy="1493373"/>
          </a:xfrm>
          <a:prstGeom prst="ellipse">
            <a:avLst/>
          </a:prstGeom>
          <a:solidFill>
            <a:schemeClr val="accent1">
              <a:lumMod val="50000"/>
              <a:alpha val="6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7119948" y="2410383"/>
            <a:ext cx="1367587" cy="1874341"/>
          </a:xfrm>
          <a:prstGeom prst="ellipse">
            <a:avLst/>
          </a:prstGeom>
          <a:solidFill>
            <a:schemeClr val="accent3">
              <a:lumMod val="50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8309608" y="2581999"/>
            <a:ext cx="1911832" cy="1493373"/>
          </a:xfrm>
          <a:prstGeom prst="ellipse">
            <a:avLst/>
          </a:prstGeom>
          <a:solidFill>
            <a:schemeClr val="tx1">
              <a:lumMod val="95000"/>
              <a:lumOff val="5000"/>
              <a:alpha val="5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775511" y="3035588"/>
            <a:ext cx="2344437" cy="1493373"/>
          </a:xfrm>
          <a:prstGeom prst="ellipse">
            <a:avLst/>
          </a:prstGeom>
          <a:solidFill>
            <a:schemeClr val="accent2">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ular Callout 4"/>
          <p:cNvSpPr/>
          <p:nvPr/>
        </p:nvSpPr>
        <p:spPr>
          <a:xfrm>
            <a:off x="8487535" y="1547746"/>
            <a:ext cx="1283858" cy="862636"/>
          </a:xfrm>
          <a:prstGeom prst="wedgeRoundRectCallout">
            <a:avLst>
              <a:gd name="adj1" fmla="val -32078"/>
              <a:gd name="adj2" fmla="val 12056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Observer</a:t>
            </a:r>
          </a:p>
        </p:txBody>
      </p:sp>
      <p:sp>
        <p:nvSpPr>
          <p:cNvPr id="12" name="Rounded Rectangular Callout 11"/>
          <p:cNvSpPr/>
          <p:nvPr/>
        </p:nvSpPr>
        <p:spPr>
          <a:xfrm>
            <a:off x="9288668" y="3035588"/>
            <a:ext cx="922133" cy="553009"/>
          </a:xfrm>
          <a:prstGeom prst="wedgeRoundRectCallout">
            <a:avLst>
              <a:gd name="adj1" fmla="val -89585"/>
              <a:gd name="adj2" fmla="val -3590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Start</a:t>
            </a:r>
          </a:p>
        </p:txBody>
      </p:sp>
      <p:sp>
        <p:nvSpPr>
          <p:cNvPr id="13" name="Rounded Rectangular Callout 12"/>
          <p:cNvSpPr/>
          <p:nvPr/>
        </p:nvSpPr>
        <p:spPr>
          <a:xfrm>
            <a:off x="2277570" y="2911483"/>
            <a:ext cx="922133" cy="553009"/>
          </a:xfrm>
          <a:prstGeom prst="wedgeRoundRectCallout">
            <a:avLst>
              <a:gd name="adj1" fmla="val 39049"/>
              <a:gd name="adj2" fmla="val 12813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End</a:t>
            </a:r>
          </a:p>
        </p:txBody>
      </p:sp>
      <p:sp>
        <p:nvSpPr>
          <p:cNvPr id="14" name="Rounded Rectangular Callout 13"/>
          <p:cNvSpPr/>
          <p:nvPr/>
        </p:nvSpPr>
        <p:spPr>
          <a:xfrm>
            <a:off x="4345930" y="4959877"/>
            <a:ext cx="2168720" cy="1632940"/>
          </a:xfrm>
          <a:prstGeom prst="wedgeRoundRectCallout">
            <a:avLst>
              <a:gd name="adj1" fmla="val 56482"/>
              <a:gd name="adj2" fmla="val -10001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Approximate areas covered by towers to which the victim’s phone was attached to</a:t>
            </a:r>
          </a:p>
        </p:txBody>
      </p:sp>
    </p:spTree>
    <p:extLst>
      <p:ext uri="{BB962C8B-B14F-4D97-AF65-F5344CB8AC3E}">
        <p14:creationId xmlns:p14="http://schemas.microsoft.com/office/powerpoint/2010/main" val="164243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lide(fromBottom)">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5"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20C3D60-0BF9-F846-84B1-658F712ECE22}"/>
              </a:ext>
            </a:extLst>
          </p:cNvPr>
          <p:cNvSpPr>
            <a:spLocks noGrp="1"/>
          </p:cNvSpPr>
          <p:nvPr>
            <p:ph type="title"/>
          </p:nvPr>
        </p:nvSpPr>
        <p:spPr/>
        <p:txBody>
          <a:bodyPr/>
          <a:lstStyle/>
          <a:p>
            <a:r>
              <a:rPr kumimoji="1" lang="en-US" altLang="ko-KR" dirty="0"/>
              <a:t>5G NSA vs. 5G SA</a:t>
            </a:r>
            <a:endParaRPr kumimoji="1" lang="ko-KR" altLang="en-US" dirty="0"/>
          </a:p>
        </p:txBody>
      </p:sp>
      <p:sp>
        <p:nvSpPr>
          <p:cNvPr id="207" name="TextBox 528">
            <a:extLst>
              <a:ext uri="{FF2B5EF4-FFF2-40B4-BE49-F238E27FC236}">
                <a16:creationId xmlns:a16="http://schemas.microsoft.com/office/drawing/2014/main" id="{CC9133D1-FED6-D143-9CC2-CCD3FD685465}"/>
              </a:ext>
            </a:extLst>
          </p:cNvPr>
          <p:cNvSpPr txBox="1"/>
          <p:nvPr/>
        </p:nvSpPr>
        <p:spPr bwMode="auto">
          <a:xfrm>
            <a:off x="38765" y="6093742"/>
            <a:ext cx="12153235" cy="24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rtlCol="0">
            <a:spAutoFit/>
          </a:bodyPr>
          <a:lstStyle/>
          <a:p>
            <a:pPr fontAlgn="base">
              <a:spcBef>
                <a:spcPts val="600"/>
              </a:spcBef>
              <a:spcAft>
                <a:spcPct val="0"/>
              </a:spcAft>
            </a:pPr>
            <a:r>
              <a:rPr lang="en-US" altLang="ko-KR" sz="1100" dirty="0" err="1">
                <a:solidFill>
                  <a:srgbClr val="000000"/>
                </a:solidFill>
                <a:ea typeface="LG스마트체 Regular" panose="020B0600000101010101" pitchFamily="50" charset="-127"/>
              </a:rPr>
              <a:t>gNB</a:t>
            </a:r>
            <a:r>
              <a:rPr lang="ko-KR" altLang="en-US" sz="1100" dirty="0">
                <a:solidFill>
                  <a:srgbClr val="000000"/>
                </a:solidFill>
                <a:ea typeface="LG스마트체 Regular" panose="020B0600000101010101" pitchFamily="50" charset="-127"/>
              </a:rPr>
              <a:t> </a:t>
            </a:r>
            <a:r>
              <a:rPr lang="en-US" altLang="ko-KR" sz="1100" dirty="0">
                <a:solidFill>
                  <a:srgbClr val="000000"/>
                </a:solidFill>
                <a:ea typeface="LG스마트체 Regular" panose="020B0600000101010101" pitchFamily="50" charset="-127"/>
              </a:rPr>
              <a:t>(Next generation </a:t>
            </a:r>
            <a:r>
              <a:rPr lang="en-US" altLang="ko-KR" sz="1100" dirty="0" err="1">
                <a:solidFill>
                  <a:srgbClr val="000000"/>
                </a:solidFill>
                <a:ea typeface="LG스마트체 Regular" panose="020B0600000101010101" pitchFamily="50" charset="-127"/>
              </a:rPr>
              <a:t>NodeB</a:t>
            </a:r>
            <a:r>
              <a:rPr lang="en-US" altLang="ko-KR" sz="1100" dirty="0">
                <a:solidFill>
                  <a:srgbClr val="000000"/>
                </a:solidFill>
                <a:ea typeface="LG스마트체 Regular" panose="020B0600000101010101" pitchFamily="50" charset="-127"/>
              </a:rPr>
              <a:t>), </a:t>
            </a:r>
            <a:r>
              <a:rPr lang="en-US" altLang="ko-KR" sz="1100" dirty="0" err="1">
                <a:solidFill>
                  <a:srgbClr val="000000"/>
                </a:solidFill>
                <a:ea typeface="LG스마트체 Regular" panose="020B0600000101010101" pitchFamily="50" charset="-127"/>
              </a:rPr>
              <a:t>eNB</a:t>
            </a:r>
            <a:r>
              <a:rPr lang="ko-KR" altLang="en-US" sz="1100" dirty="0">
                <a:solidFill>
                  <a:srgbClr val="000000"/>
                </a:solidFill>
                <a:ea typeface="LG스마트체 Regular" panose="020B0600000101010101" pitchFamily="50" charset="-127"/>
              </a:rPr>
              <a:t> </a:t>
            </a:r>
            <a:r>
              <a:rPr lang="en-US" altLang="ko-KR" sz="1100" dirty="0">
                <a:solidFill>
                  <a:srgbClr val="000000"/>
                </a:solidFill>
                <a:ea typeface="LG스마트체 Regular" panose="020B0600000101010101" pitchFamily="50" charset="-127"/>
              </a:rPr>
              <a:t>(Evolved Node B), MME</a:t>
            </a:r>
            <a:r>
              <a:rPr lang="ko-KR" altLang="en-US" sz="1100" dirty="0">
                <a:solidFill>
                  <a:srgbClr val="000000"/>
                </a:solidFill>
                <a:ea typeface="LG스마트체 Regular" panose="020B0600000101010101" pitchFamily="50" charset="-127"/>
              </a:rPr>
              <a:t> </a:t>
            </a:r>
            <a:r>
              <a:rPr lang="en-US" altLang="ko-KR" sz="1100" dirty="0">
                <a:solidFill>
                  <a:srgbClr val="000000"/>
                </a:solidFill>
                <a:ea typeface="LG스마트체 Regular" panose="020B0600000101010101" pitchFamily="50" charset="-127"/>
              </a:rPr>
              <a:t>(</a:t>
            </a:r>
            <a:r>
              <a:rPr lang="en-US" altLang="ko-KR" sz="1100" dirty="0">
                <a:solidFill>
                  <a:prstClr val="black"/>
                </a:solidFill>
                <a:ea typeface="LG스마트체 Regular" panose="020B0600000101010101" pitchFamily="50" charset="-127"/>
              </a:rPr>
              <a:t>Mobility Management Entity</a:t>
            </a:r>
            <a:r>
              <a:rPr lang="en-US" altLang="ko-KR" sz="1100" dirty="0">
                <a:solidFill>
                  <a:srgbClr val="000000"/>
                </a:solidFill>
                <a:ea typeface="LG스마트체 Regular" panose="020B0600000101010101" pitchFamily="50" charset="-127"/>
              </a:rPr>
              <a:t>), SPGW</a:t>
            </a:r>
            <a:r>
              <a:rPr lang="ko-KR" altLang="en-US" sz="1100" dirty="0">
                <a:solidFill>
                  <a:srgbClr val="000000"/>
                </a:solidFill>
                <a:ea typeface="LG스마트체 Regular" panose="020B0600000101010101" pitchFamily="50" charset="-127"/>
              </a:rPr>
              <a:t> </a:t>
            </a:r>
            <a:r>
              <a:rPr lang="en-US" altLang="ko-KR" sz="1100" dirty="0">
                <a:solidFill>
                  <a:srgbClr val="000000"/>
                </a:solidFill>
                <a:ea typeface="LG스마트체 Regular" panose="020B0600000101010101" pitchFamily="50" charset="-127"/>
              </a:rPr>
              <a:t>(</a:t>
            </a:r>
            <a:r>
              <a:rPr lang="en-US" altLang="ko-KR" sz="1100" dirty="0">
                <a:solidFill>
                  <a:prstClr val="black"/>
                </a:solidFill>
                <a:ea typeface="LG스마트체 Regular" panose="020B0600000101010101" pitchFamily="50" charset="-127"/>
              </a:rPr>
              <a:t>Serving/Packet data network Gateway</a:t>
            </a:r>
            <a:r>
              <a:rPr lang="en-US" altLang="ko-KR" sz="1100" dirty="0">
                <a:solidFill>
                  <a:srgbClr val="000000"/>
                </a:solidFill>
                <a:ea typeface="LG스마트체 Regular" panose="020B0600000101010101" pitchFamily="50" charset="-127"/>
              </a:rPr>
              <a:t>), HSS</a:t>
            </a:r>
            <a:r>
              <a:rPr lang="ko-KR" altLang="en-US" sz="1100" dirty="0">
                <a:solidFill>
                  <a:srgbClr val="000000"/>
                </a:solidFill>
                <a:ea typeface="LG스마트체 Regular" panose="020B0600000101010101" pitchFamily="50" charset="-127"/>
              </a:rPr>
              <a:t> </a:t>
            </a:r>
            <a:r>
              <a:rPr lang="en-US" altLang="ko-KR" sz="1100" dirty="0">
                <a:solidFill>
                  <a:srgbClr val="000000"/>
                </a:solidFill>
                <a:ea typeface="LG스마트체 Regular" panose="020B0600000101010101" pitchFamily="50" charset="-127"/>
              </a:rPr>
              <a:t>(Home Subscriber Server), IMS</a:t>
            </a:r>
            <a:r>
              <a:rPr lang="ko-KR" altLang="en-US" sz="1100" dirty="0">
                <a:solidFill>
                  <a:srgbClr val="000000"/>
                </a:solidFill>
                <a:ea typeface="LG스마트체 Regular" panose="020B0600000101010101" pitchFamily="50" charset="-127"/>
              </a:rPr>
              <a:t> </a:t>
            </a:r>
            <a:r>
              <a:rPr lang="en-US" altLang="ko-KR" sz="1100" dirty="0">
                <a:solidFill>
                  <a:srgbClr val="000000"/>
                </a:solidFill>
                <a:ea typeface="LG스마트체 Regular" panose="020B0600000101010101" pitchFamily="50" charset="-127"/>
              </a:rPr>
              <a:t>(IP Multimedia Subsystem)</a:t>
            </a:r>
            <a:endParaRPr lang="ko-KR" altLang="en-US" sz="1100" dirty="0">
              <a:solidFill>
                <a:srgbClr val="000000"/>
              </a:solidFill>
              <a:ea typeface="LG스마트체 Regular" panose="020B0600000101010101" pitchFamily="50" charset="-127"/>
            </a:endParaRPr>
          </a:p>
        </p:txBody>
      </p:sp>
      <p:pic>
        <p:nvPicPr>
          <p:cNvPr id="3" name="그림 2"/>
          <p:cNvPicPr>
            <a:picLocks noChangeAspect="1"/>
          </p:cNvPicPr>
          <p:nvPr/>
        </p:nvPicPr>
        <p:blipFill>
          <a:blip r:embed="rId2"/>
          <a:stretch>
            <a:fillRect/>
          </a:stretch>
        </p:blipFill>
        <p:spPr>
          <a:xfrm>
            <a:off x="752585" y="1671853"/>
            <a:ext cx="11324504" cy="3778771"/>
          </a:xfrm>
          <a:prstGeom prst="rect">
            <a:avLst/>
          </a:prstGeom>
        </p:spPr>
      </p:pic>
      <p:sp>
        <p:nvSpPr>
          <p:cNvPr id="206" name="직사각형 205">
            <a:extLst>
              <a:ext uri="{FF2B5EF4-FFF2-40B4-BE49-F238E27FC236}">
                <a16:creationId xmlns:a16="http://schemas.microsoft.com/office/drawing/2014/main" id="{11CE8A79-CBD6-DD45-911E-FEEF2596D398}"/>
              </a:ext>
            </a:extLst>
          </p:cNvPr>
          <p:cNvSpPr/>
          <p:nvPr/>
        </p:nvSpPr>
        <p:spPr>
          <a:xfrm>
            <a:off x="752586" y="3369851"/>
            <a:ext cx="906094" cy="1325863"/>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101042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Defense of Location Tracking</a:t>
            </a:r>
            <a:endParaRPr lang="ko-KR" altLang="en-US" dirty="0"/>
          </a:p>
        </p:txBody>
      </p:sp>
      <p:sp>
        <p:nvSpPr>
          <p:cNvPr id="3" name="내용 개체 틀 2"/>
          <p:cNvSpPr>
            <a:spLocks noGrp="1"/>
          </p:cNvSpPr>
          <p:nvPr>
            <p:ph idx="1"/>
          </p:nvPr>
        </p:nvSpPr>
        <p:spPr/>
        <p:txBody>
          <a:bodyPr/>
          <a:lstStyle/>
          <a:p>
            <a:r>
              <a:rPr lang="en-US" altLang="ko-KR" dirty="0"/>
              <a:t>Temporary Identifier Reallocation</a:t>
            </a:r>
          </a:p>
          <a:p>
            <a:pPr lvl="1"/>
            <a:r>
              <a:rPr lang="en-US" altLang="ko-KR" b="1" i="1" dirty="0"/>
              <a:t>GUTI Reallocation</a:t>
            </a:r>
            <a:r>
              <a:rPr lang="en-US" altLang="ko-KR" b="1" dirty="0"/>
              <a:t> </a:t>
            </a:r>
            <a:r>
              <a:rPr lang="en-US" altLang="ko-KR" dirty="0"/>
              <a:t>in LTE</a:t>
            </a:r>
          </a:p>
          <a:p>
            <a:pPr lvl="1"/>
            <a:r>
              <a:rPr lang="en-US" altLang="ko-KR" dirty="0"/>
              <a:t>To prevent between subscriber and ID mapping</a:t>
            </a:r>
          </a:p>
          <a:p>
            <a:pPr lvl="1"/>
            <a:endParaRPr lang="ko-KR" altLang="en-US" dirty="0"/>
          </a:p>
        </p:txBody>
      </p:sp>
      <p:sp>
        <p:nvSpPr>
          <p:cNvPr id="4" name="모서리가 둥근 직사각형 3"/>
          <p:cNvSpPr/>
          <p:nvPr/>
        </p:nvSpPr>
        <p:spPr>
          <a:xfrm>
            <a:off x="1381291" y="2890551"/>
            <a:ext cx="9429417" cy="66236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ko-KR" sz="2800" b="1" dirty="0"/>
              <a:t>Q. </a:t>
            </a:r>
            <a:r>
              <a:rPr lang="en-US" altLang="ko-KR" sz="2800" dirty="0"/>
              <a:t>Is</a:t>
            </a:r>
            <a:r>
              <a:rPr lang="en-US" altLang="ko-KR" sz="2800" b="1" dirty="0"/>
              <a:t> </a:t>
            </a:r>
            <a:r>
              <a:rPr lang="en-US" altLang="ko-KR" sz="2800" b="1" i="1" dirty="0"/>
              <a:t>GUTI Reallocation </a:t>
            </a:r>
            <a:r>
              <a:rPr lang="en-US" altLang="ko-KR" sz="2800" dirty="0"/>
              <a:t>the solution to existing attacks?</a:t>
            </a:r>
            <a:endParaRPr lang="ko-KR" altLang="en-US" sz="2000" dirty="0"/>
          </a:p>
        </p:txBody>
      </p:sp>
      <p:sp>
        <p:nvSpPr>
          <p:cNvPr id="5" name="모서리가 둥근 직사각형 4"/>
          <p:cNvSpPr/>
          <p:nvPr/>
        </p:nvSpPr>
        <p:spPr>
          <a:xfrm>
            <a:off x="1381291" y="3849847"/>
            <a:ext cx="9429417" cy="585989"/>
          </a:xfrm>
          <a:prstGeom prst="roundRect">
            <a:avLst/>
          </a:prstGeom>
          <a:solidFill>
            <a:schemeClr val="accent2">
              <a:lumMod val="40000"/>
              <a:lumOff val="60000"/>
            </a:schemeClr>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ko-KR" sz="2800" dirty="0"/>
              <a:t>A. It is Yes </a:t>
            </a:r>
            <a:endParaRPr lang="en-US" altLang="ko-KR" sz="2000" dirty="0">
              <a:solidFill>
                <a:srgbClr val="0070C0"/>
              </a:solidFill>
            </a:endParaRPr>
          </a:p>
        </p:txBody>
      </p:sp>
      <p:sp>
        <p:nvSpPr>
          <p:cNvPr id="6" name="모서리가 둥근 직사각형 5"/>
          <p:cNvSpPr/>
          <p:nvPr/>
        </p:nvSpPr>
        <p:spPr>
          <a:xfrm>
            <a:off x="1381291" y="4542250"/>
            <a:ext cx="9429417" cy="872362"/>
          </a:xfrm>
          <a:prstGeom prst="roundRect">
            <a:avLst/>
          </a:prstGeom>
          <a:solidFill>
            <a:schemeClr val="accent2">
              <a:lumMod val="40000"/>
              <a:lumOff val="60000"/>
            </a:schemeClr>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ko-KR" sz="3600" dirty="0"/>
              <a:t>But </a:t>
            </a:r>
            <a:r>
              <a:rPr lang="en-US" altLang="ko-KR" sz="3600" b="1" dirty="0">
                <a:solidFill>
                  <a:schemeClr val="tx2"/>
                </a:solidFill>
              </a:rPr>
              <a:t>simply changing </a:t>
            </a:r>
            <a:r>
              <a:rPr lang="en-US" altLang="ko-KR" sz="3600" dirty="0"/>
              <a:t>is not a solution!</a:t>
            </a:r>
          </a:p>
        </p:txBody>
      </p:sp>
      <p:sp>
        <p:nvSpPr>
          <p:cNvPr id="7" name="직사각형 6"/>
          <p:cNvSpPr/>
          <p:nvPr/>
        </p:nvSpPr>
        <p:spPr>
          <a:xfrm>
            <a:off x="6718434" y="3887860"/>
            <a:ext cx="1531954" cy="5099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b="1" dirty="0">
              <a:solidFill>
                <a:srgbClr val="0070C0"/>
              </a:solidFill>
            </a:endParaRPr>
          </a:p>
        </p:txBody>
      </p:sp>
      <p:sp>
        <p:nvSpPr>
          <p:cNvPr id="8" name="Slide Number Placeholder 7"/>
          <p:cNvSpPr>
            <a:spLocks noGrp="1"/>
          </p:cNvSpPr>
          <p:nvPr>
            <p:ph type="sldNum" sz="quarter" idx="12"/>
          </p:nvPr>
        </p:nvSpPr>
        <p:spPr/>
        <p:txBody>
          <a:bodyPr/>
          <a:lstStyle/>
          <a:p>
            <a:fld id="{15BFD39D-60BA-49C9-A7AB-3AC188532C3A}" type="slidenum">
              <a:rPr lang="ko-KR" altLang="en-US" smtClean="0"/>
              <a:t>40</a:t>
            </a:fld>
            <a:endParaRPr lang="ko-KR" altLang="en-US" dirty="0"/>
          </a:p>
        </p:txBody>
      </p:sp>
    </p:spTree>
    <p:extLst>
      <p:ext uri="{BB962C8B-B14F-4D97-AF65-F5344CB8AC3E}">
        <p14:creationId xmlns:p14="http://schemas.microsoft.com/office/powerpoint/2010/main" val="279201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그림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162" y="2139829"/>
            <a:ext cx="3330321" cy="2556742"/>
          </a:xfrm>
          <a:prstGeom prst="rect">
            <a:avLst/>
          </a:prstGeom>
        </p:spPr>
      </p:pic>
      <p:sp>
        <p:nvSpPr>
          <p:cNvPr id="2" name="제목 1"/>
          <p:cNvSpPr>
            <a:spLocks noGrp="1"/>
          </p:cNvSpPr>
          <p:nvPr>
            <p:ph type="title"/>
          </p:nvPr>
        </p:nvSpPr>
        <p:spPr/>
        <p:txBody>
          <a:bodyPr/>
          <a:lstStyle/>
          <a:p>
            <a:r>
              <a:rPr lang="en-US" altLang="ko-KR" dirty="0"/>
              <a:t>Experiment Setup</a:t>
            </a:r>
            <a:endParaRPr lang="ko-KR" altLang="en-US" dirty="0"/>
          </a:p>
        </p:txBody>
      </p:sp>
      <p:sp>
        <p:nvSpPr>
          <p:cNvPr id="5" name="TextBox 4"/>
          <p:cNvSpPr txBox="1"/>
          <p:nvPr/>
        </p:nvSpPr>
        <p:spPr>
          <a:xfrm>
            <a:off x="716434" y="4696571"/>
            <a:ext cx="2847911" cy="461665"/>
          </a:xfrm>
          <a:prstGeom prst="rect">
            <a:avLst/>
          </a:prstGeom>
          <a:noFill/>
        </p:spPr>
        <p:txBody>
          <a:bodyPr wrap="square" rtlCol="0">
            <a:spAutoFit/>
          </a:bodyPr>
          <a:lstStyle/>
          <a:p>
            <a:r>
              <a:rPr lang="en-US" altLang="ko-KR" sz="2400" b="1" dirty="0"/>
              <a:t>Diagnostic Monitor</a:t>
            </a:r>
          </a:p>
        </p:txBody>
      </p:sp>
      <p:pic>
        <p:nvPicPr>
          <p:cNvPr id="6" name="그림 5"/>
          <p:cNvPicPr>
            <a:picLocks noChangeAspect="1"/>
          </p:cNvPicPr>
          <p:nvPr/>
        </p:nvPicPr>
        <p:blipFill>
          <a:blip r:embed="rId4"/>
          <a:stretch>
            <a:fillRect/>
          </a:stretch>
        </p:blipFill>
        <p:spPr>
          <a:xfrm>
            <a:off x="8531858" y="2139829"/>
            <a:ext cx="3339879" cy="2406108"/>
          </a:xfrm>
          <a:prstGeom prst="rect">
            <a:avLst/>
          </a:prstGeom>
        </p:spPr>
      </p:pic>
      <p:sp>
        <p:nvSpPr>
          <p:cNvPr id="7" name="TextBox 6"/>
          <p:cNvSpPr txBox="1"/>
          <p:nvPr/>
        </p:nvSpPr>
        <p:spPr>
          <a:xfrm>
            <a:off x="10821160" y="3940598"/>
            <a:ext cx="1050577" cy="646331"/>
          </a:xfrm>
          <a:prstGeom prst="rect">
            <a:avLst/>
          </a:prstGeom>
          <a:noFill/>
        </p:spPr>
        <p:txBody>
          <a:bodyPr wrap="square" rtlCol="0">
            <a:spAutoFit/>
          </a:bodyPr>
          <a:lstStyle/>
          <a:p>
            <a:r>
              <a:rPr lang="en-US" altLang="ko-KR" b="1" dirty="0"/>
              <a:t>USRP B210</a:t>
            </a:r>
          </a:p>
        </p:txBody>
      </p:sp>
      <p:sp>
        <p:nvSpPr>
          <p:cNvPr id="8" name="TextBox 7"/>
          <p:cNvSpPr txBox="1"/>
          <p:nvPr/>
        </p:nvSpPr>
        <p:spPr>
          <a:xfrm>
            <a:off x="7797468" y="3874277"/>
            <a:ext cx="1252694" cy="400110"/>
          </a:xfrm>
          <a:prstGeom prst="rect">
            <a:avLst/>
          </a:prstGeom>
          <a:noFill/>
        </p:spPr>
        <p:txBody>
          <a:bodyPr wrap="square" rtlCol="0">
            <a:spAutoFit/>
          </a:bodyPr>
          <a:lstStyle/>
          <a:p>
            <a:r>
              <a:rPr lang="en-US" altLang="ko-KR" sz="2000" b="1" dirty="0"/>
              <a:t>Antenna</a:t>
            </a:r>
            <a:endParaRPr lang="ko-KR" altLang="en-US" sz="2000" b="1" dirty="0"/>
          </a:p>
        </p:txBody>
      </p:sp>
      <p:sp>
        <p:nvSpPr>
          <p:cNvPr id="9" name="TextBox 8"/>
          <p:cNvSpPr txBox="1"/>
          <p:nvPr/>
        </p:nvSpPr>
        <p:spPr>
          <a:xfrm>
            <a:off x="8346693" y="4633092"/>
            <a:ext cx="3768988" cy="461665"/>
          </a:xfrm>
          <a:prstGeom prst="rect">
            <a:avLst/>
          </a:prstGeom>
          <a:noFill/>
        </p:spPr>
        <p:txBody>
          <a:bodyPr wrap="square" rtlCol="0">
            <a:spAutoFit/>
          </a:bodyPr>
          <a:lstStyle/>
          <a:p>
            <a:r>
              <a:rPr lang="en-US" altLang="ko-KR" sz="2400" b="1" dirty="0"/>
              <a:t>Broadcast Channel Receiver</a:t>
            </a:r>
            <a:endParaRPr lang="ko-KR" altLang="en-US" sz="2400" b="1" dirty="0"/>
          </a:p>
        </p:txBody>
      </p:sp>
      <p:sp>
        <p:nvSpPr>
          <p:cNvPr id="10" name="TextBox 9"/>
          <p:cNvSpPr txBox="1"/>
          <p:nvPr/>
        </p:nvSpPr>
        <p:spPr>
          <a:xfrm>
            <a:off x="2618365" y="1479330"/>
            <a:ext cx="3345176" cy="523220"/>
          </a:xfrm>
          <a:prstGeom prst="rect">
            <a:avLst/>
          </a:prstGeom>
          <a:noFill/>
        </p:spPr>
        <p:txBody>
          <a:bodyPr wrap="square" rtlCol="0">
            <a:spAutoFit/>
          </a:bodyPr>
          <a:lstStyle/>
          <a:p>
            <a:r>
              <a:rPr lang="en-US" altLang="ko-KR" sz="2800" b="1" dirty="0">
                <a:solidFill>
                  <a:schemeClr val="tx2">
                    <a:lumMod val="75000"/>
                  </a:schemeClr>
                </a:solidFill>
              </a:rPr>
              <a:t>Device Analysis</a:t>
            </a:r>
            <a:endParaRPr lang="ko-KR" altLang="en-US" sz="2800" b="1"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15BFD39D-60BA-49C9-A7AB-3AC188532C3A}" type="slidenum">
              <a:rPr lang="ko-KR" altLang="en-US" smtClean="0"/>
              <a:t>41</a:t>
            </a:fld>
            <a:endParaRPr lang="ko-KR" altLang="en-US" dirty="0"/>
          </a:p>
        </p:txBody>
      </p:sp>
      <p:pic>
        <p:nvPicPr>
          <p:cNvPr id="16" name="그림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1762" y="2139829"/>
            <a:ext cx="3408988" cy="2556742"/>
          </a:xfrm>
          <a:prstGeom prst="rect">
            <a:avLst/>
          </a:prstGeom>
        </p:spPr>
      </p:pic>
      <p:sp>
        <p:nvSpPr>
          <p:cNvPr id="19" name="TextBox 18"/>
          <p:cNvSpPr txBox="1"/>
          <p:nvPr/>
        </p:nvSpPr>
        <p:spPr>
          <a:xfrm>
            <a:off x="4322300" y="4696571"/>
            <a:ext cx="3226364" cy="830997"/>
          </a:xfrm>
          <a:prstGeom prst="rect">
            <a:avLst/>
          </a:prstGeom>
          <a:noFill/>
        </p:spPr>
        <p:txBody>
          <a:bodyPr wrap="square" rtlCol="0">
            <a:spAutoFit/>
          </a:bodyPr>
          <a:lstStyle/>
          <a:p>
            <a:r>
              <a:rPr lang="en-US" altLang="ko-KR" sz="2400" b="1" dirty="0"/>
              <a:t>Signaling Collection and Analysis Tool (SCAT) [1]</a:t>
            </a:r>
          </a:p>
        </p:txBody>
      </p:sp>
      <p:sp>
        <p:nvSpPr>
          <p:cNvPr id="20" name="직사각형 19"/>
          <p:cNvSpPr/>
          <p:nvPr/>
        </p:nvSpPr>
        <p:spPr>
          <a:xfrm>
            <a:off x="115704" y="1957615"/>
            <a:ext cx="7539964" cy="356995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2400" dirty="0">
              <a:solidFill>
                <a:schemeClr val="tx1"/>
              </a:solidFill>
              <a:cs typeface="Times New Roman" panose="02020603050405020304" pitchFamily="18" charset="0"/>
            </a:endParaRPr>
          </a:p>
        </p:txBody>
      </p:sp>
      <p:sp>
        <p:nvSpPr>
          <p:cNvPr id="21" name="직사각형 20"/>
          <p:cNvSpPr/>
          <p:nvPr/>
        </p:nvSpPr>
        <p:spPr>
          <a:xfrm>
            <a:off x="7770941" y="1953275"/>
            <a:ext cx="4305660" cy="357429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2400" dirty="0">
              <a:solidFill>
                <a:schemeClr val="tx1"/>
              </a:solidFill>
              <a:cs typeface="Times New Roman" panose="02020603050405020304" pitchFamily="18" charset="0"/>
            </a:endParaRPr>
          </a:p>
        </p:txBody>
      </p:sp>
      <p:sp>
        <p:nvSpPr>
          <p:cNvPr id="22" name="TextBox 21"/>
          <p:cNvSpPr txBox="1"/>
          <p:nvPr/>
        </p:nvSpPr>
        <p:spPr>
          <a:xfrm>
            <a:off x="7693765" y="1468268"/>
            <a:ext cx="4460012" cy="523220"/>
          </a:xfrm>
          <a:prstGeom prst="rect">
            <a:avLst/>
          </a:prstGeom>
          <a:noFill/>
        </p:spPr>
        <p:txBody>
          <a:bodyPr wrap="square" rtlCol="0">
            <a:spAutoFit/>
          </a:bodyPr>
          <a:lstStyle/>
          <a:p>
            <a:pPr algn="ctr"/>
            <a:r>
              <a:rPr lang="en-US" altLang="ko-KR" sz="2800" b="1" dirty="0">
                <a:solidFill>
                  <a:schemeClr val="tx2">
                    <a:lumMod val="75000"/>
                  </a:schemeClr>
                </a:solidFill>
              </a:rPr>
              <a:t>Broadcast Channel Analysis</a:t>
            </a:r>
            <a:endParaRPr lang="ko-KR" altLang="en-US" sz="2800" b="1" dirty="0">
              <a:solidFill>
                <a:schemeClr val="tx2">
                  <a:lumMod val="75000"/>
                </a:schemeClr>
              </a:solidFill>
            </a:endParaRPr>
          </a:p>
        </p:txBody>
      </p:sp>
      <p:sp>
        <p:nvSpPr>
          <p:cNvPr id="23" name="TextBox 22"/>
          <p:cNvSpPr txBox="1"/>
          <p:nvPr/>
        </p:nvSpPr>
        <p:spPr>
          <a:xfrm>
            <a:off x="8185140" y="2301518"/>
            <a:ext cx="1355118" cy="923330"/>
          </a:xfrm>
          <a:prstGeom prst="rect">
            <a:avLst/>
          </a:prstGeom>
          <a:noFill/>
        </p:spPr>
        <p:txBody>
          <a:bodyPr wrap="square" rtlCol="0">
            <a:spAutoFit/>
          </a:bodyPr>
          <a:lstStyle/>
          <a:p>
            <a:r>
              <a:rPr lang="en-US" altLang="ko-KR" b="1" dirty="0" err="1"/>
              <a:t>srsLTE</a:t>
            </a:r>
            <a:endParaRPr lang="en-US" altLang="ko-KR" b="1" dirty="0"/>
          </a:p>
          <a:p>
            <a:r>
              <a:rPr lang="en-US" altLang="ko-KR" b="1" dirty="0"/>
              <a:t>(open source)</a:t>
            </a:r>
          </a:p>
        </p:txBody>
      </p:sp>
      <p:sp>
        <p:nvSpPr>
          <p:cNvPr id="4" name="직사각형 3"/>
          <p:cNvSpPr/>
          <p:nvPr/>
        </p:nvSpPr>
        <p:spPr>
          <a:xfrm>
            <a:off x="151177" y="5640638"/>
            <a:ext cx="11720559" cy="646331"/>
          </a:xfrm>
          <a:prstGeom prst="rect">
            <a:avLst/>
          </a:prstGeom>
        </p:spPr>
        <p:txBody>
          <a:bodyPr wrap="square">
            <a:spAutoFit/>
          </a:bodyPr>
          <a:lstStyle/>
          <a:p>
            <a:pPr algn="just"/>
            <a:r>
              <a:rPr lang="en-US" altLang="ko-KR" dirty="0"/>
              <a:t>[1] B. Hong, S. Park, H. Kim, D. Kim, H. Hong, H. Choi, J.P. Seifert, S. Lee, Y. Kim, </a:t>
            </a:r>
            <a:r>
              <a:rPr lang="en-US" altLang="ko-KR" i="1" dirty="0"/>
              <a:t>Peeking over the Cellular Walled Gardens - A Method for Closed Network Diagnosis -, </a:t>
            </a:r>
            <a:r>
              <a:rPr lang="en-US" altLang="ko-KR" dirty="0"/>
              <a:t>IEEE Transactions on Mobile Computing.</a:t>
            </a:r>
          </a:p>
        </p:txBody>
      </p:sp>
    </p:spTree>
    <p:extLst>
      <p:ext uri="{BB962C8B-B14F-4D97-AF65-F5344CB8AC3E}">
        <p14:creationId xmlns:p14="http://schemas.microsoft.com/office/powerpoint/2010/main" val="216943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Worldwide Data Collection</a:t>
            </a:r>
            <a:endParaRPr lang="ko-KR" altLang="en-US" dirty="0"/>
          </a:p>
        </p:txBody>
      </p:sp>
      <p:graphicFrame>
        <p:nvGraphicFramePr>
          <p:cNvPr id="4" name="내용 개체 틀 3"/>
          <p:cNvGraphicFramePr>
            <a:graphicFrameLocks noGrp="1"/>
          </p:cNvGraphicFramePr>
          <p:nvPr>
            <p:ph idx="1"/>
            <p:extLst/>
          </p:nvPr>
        </p:nvGraphicFramePr>
        <p:xfrm>
          <a:off x="690081" y="1125538"/>
          <a:ext cx="10751069" cy="3566160"/>
        </p:xfrm>
        <a:graphic>
          <a:graphicData uri="http://schemas.openxmlformats.org/drawingml/2006/table">
            <a:tbl>
              <a:tblPr firstRow="1" bandRow="1">
                <a:tableStyleId>{5C22544A-7EE6-4342-B048-85BDC9FD1C3A}</a:tableStyleId>
              </a:tblPr>
              <a:tblGrid>
                <a:gridCol w="1630689">
                  <a:extLst>
                    <a:ext uri="{9D8B030D-6E8A-4147-A177-3AD203B41FA5}">
                      <a16:colId xmlns:a16="http://schemas.microsoft.com/office/drawing/2014/main" val="20000"/>
                    </a:ext>
                  </a:extLst>
                </a:gridCol>
                <a:gridCol w="894730">
                  <a:extLst>
                    <a:ext uri="{9D8B030D-6E8A-4147-A177-3AD203B41FA5}">
                      <a16:colId xmlns:a16="http://schemas.microsoft.com/office/drawing/2014/main" val="20001"/>
                    </a:ext>
                  </a:extLst>
                </a:gridCol>
                <a:gridCol w="1084633">
                  <a:extLst>
                    <a:ext uri="{9D8B030D-6E8A-4147-A177-3AD203B41FA5}">
                      <a16:colId xmlns:a16="http://schemas.microsoft.com/office/drawing/2014/main" val="20002"/>
                    </a:ext>
                  </a:extLst>
                </a:gridCol>
                <a:gridCol w="1609147">
                  <a:extLst>
                    <a:ext uri="{9D8B030D-6E8A-4147-A177-3AD203B41FA5}">
                      <a16:colId xmlns:a16="http://schemas.microsoft.com/office/drawing/2014/main" val="20003"/>
                    </a:ext>
                  </a:extLst>
                </a:gridCol>
                <a:gridCol w="1759051">
                  <a:extLst>
                    <a:ext uri="{9D8B030D-6E8A-4147-A177-3AD203B41FA5}">
                      <a16:colId xmlns:a16="http://schemas.microsoft.com/office/drawing/2014/main" val="20004"/>
                    </a:ext>
                  </a:extLst>
                </a:gridCol>
                <a:gridCol w="852320">
                  <a:extLst>
                    <a:ext uri="{9D8B030D-6E8A-4147-A177-3AD203B41FA5}">
                      <a16:colId xmlns:a16="http://schemas.microsoft.com/office/drawing/2014/main" val="20005"/>
                    </a:ext>
                  </a:extLst>
                </a:gridCol>
                <a:gridCol w="1038778">
                  <a:extLst>
                    <a:ext uri="{9D8B030D-6E8A-4147-A177-3AD203B41FA5}">
                      <a16:colId xmlns:a16="http://schemas.microsoft.com/office/drawing/2014/main" val="20006"/>
                    </a:ext>
                  </a:extLst>
                </a:gridCol>
                <a:gridCol w="1881721">
                  <a:extLst>
                    <a:ext uri="{9D8B030D-6E8A-4147-A177-3AD203B41FA5}">
                      <a16:colId xmlns:a16="http://schemas.microsoft.com/office/drawing/2014/main" val="20007"/>
                    </a:ext>
                  </a:extLst>
                </a:gridCol>
              </a:tblGrid>
              <a:tr h="370840">
                <a:tc>
                  <a:txBody>
                    <a:bodyPr/>
                    <a:lstStyle/>
                    <a:p>
                      <a:pPr algn="ctr" latinLnBrk="1"/>
                      <a:r>
                        <a:rPr lang="en-US" altLang="ko-KR" dirty="0"/>
                        <a:t>Country</a:t>
                      </a:r>
                      <a:endParaRPr lang="ko-KR" altLang="en-US" dirty="0"/>
                    </a:p>
                  </a:txBody>
                  <a:tcPr/>
                </a:tc>
                <a:tc>
                  <a:txBody>
                    <a:bodyPr/>
                    <a:lstStyle/>
                    <a:p>
                      <a:pPr algn="ctr" latinLnBrk="1"/>
                      <a:r>
                        <a:rPr lang="en-US" altLang="ko-KR" dirty="0"/>
                        <a:t>#</a:t>
                      </a:r>
                      <a:r>
                        <a:rPr lang="en-US" altLang="ko-KR" baseline="0" dirty="0"/>
                        <a:t> of </a:t>
                      </a:r>
                    </a:p>
                    <a:p>
                      <a:pPr algn="ctr" latinLnBrk="1"/>
                      <a:r>
                        <a:rPr lang="en-US" altLang="ko-KR" baseline="0" dirty="0"/>
                        <a:t>OP.</a:t>
                      </a:r>
                      <a:endParaRPr lang="ko-KR" altLang="en-US" dirty="0"/>
                    </a:p>
                  </a:txBody>
                  <a:tcPr/>
                </a:tc>
                <a:tc>
                  <a:txBody>
                    <a:bodyPr/>
                    <a:lstStyle/>
                    <a:p>
                      <a:pPr algn="ctr" latinLnBrk="1"/>
                      <a:r>
                        <a:rPr lang="en-US" altLang="ko-KR" dirty="0"/>
                        <a:t># of</a:t>
                      </a:r>
                    </a:p>
                    <a:p>
                      <a:pPr algn="ctr" latinLnBrk="1"/>
                      <a:r>
                        <a:rPr lang="en-US" altLang="ko-KR" dirty="0"/>
                        <a:t>USIM</a:t>
                      </a:r>
                      <a:endParaRPr lang="ko-KR" altLang="en-US" dirty="0"/>
                    </a:p>
                  </a:txBody>
                  <a:tcPr/>
                </a:tc>
                <a:tc>
                  <a:txBody>
                    <a:bodyPr/>
                    <a:lstStyle/>
                    <a:p>
                      <a:pPr algn="ctr" latinLnBrk="1"/>
                      <a:r>
                        <a:rPr lang="en-US" altLang="ko-KR" dirty="0"/>
                        <a:t># of </a:t>
                      </a:r>
                    </a:p>
                    <a:p>
                      <a:pPr algn="ctr" latinLnBrk="1"/>
                      <a:r>
                        <a:rPr lang="en-US" altLang="ko-KR" dirty="0"/>
                        <a:t>signalings</a:t>
                      </a:r>
                      <a:endParaRPr lang="ko-KR" altLang="en-US" dirty="0"/>
                    </a:p>
                  </a:txBody>
                  <a:tcPr>
                    <a:lnR w="12700" cap="flat" cmpd="sng" algn="ctr">
                      <a:solidFill>
                        <a:schemeClr val="tx1"/>
                      </a:solidFill>
                      <a:prstDash val="solid"/>
                      <a:round/>
                      <a:headEnd type="none" w="med" len="med"/>
                      <a:tailEnd type="none" w="med" len="med"/>
                    </a:lnR>
                  </a:tcPr>
                </a:tc>
                <a:tc>
                  <a:txBody>
                    <a:bodyPr/>
                    <a:lstStyle/>
                    <a:p>
                      <a:pPr algn="ctr" latinLnBrk="1"/>
                      <a:r>
                        <a:rPr lang="en-US" altLang="ko-KR" dirty="0"/>
                        <a:t>Country</a:t>
                      </a:r>
                      <a:endParaRPr lang="ko-KR" altLang="en-US" dirty="0"/>
                    </a:p>
                  </a:txBody>
                  <a:tcPr>
                    <a:lnL w="12700" cap="flat" cmpd="sng" algn="ctr">
                      <a:solidFill>
                        <a:schemeClr val="tx1"/>
                      </a:solidFill>
                      <a:prstDash val="solid"/>
                      <a:round/>
                      <a:headEnd type="none" w="med" len="med"/>
                      <a:tailEnd type="none" w="med" len="med"/>
                    </a:lnL>
                  </a:tcPr>
                </a:tc>
                <a:tc>
                  <a:txBody>
                    <a:bodyPr/>
                    <a:lstStyle/>
                    <a:p>
                      <a:pPr algn="ctr" latinLnBrk="1"/>
                      <a:r>
                        <a:rPr lang="en-US" altLang="ko-KR" dirty="0"/>
                        <a:t>#</a:t>
                      </a:r>
                      <a:r>
                        <a:rPr lang="en-US" altLang="ko-KR" baseline="0" dirty="0"/>
                        <a:t> of </a:t>
                      </a:r>
                    </a:p>
                    <a:p>
                      <a:pPr algn="ctr" latinLnBrk="1"/>
                      <a:r>
                        <a:rPr lang="en-US" altLang="ko-KR" baseline="0" dirty="0"/>
                        <a:t>OP.</a:t>
                      </a:r>
                      <a:endParaRPr lang="ko-KR" altLang="en-US" dirty="0"/>
                    </a:p>
                  </a:txBody>
                  <a:tcPr/>
                </a:tc>
                <a:tc>
                  <a:txBody>
                    <a:bodyPr/>
                    <a:lstStyle/>
                    <a:p>
                      <a:pPr algn="ctr" latinLnBrk="1"/>
                      <a:r>
                        <a:rPr lang="en-US" altLang="ko-KR" dirty="0"/>
                        <a:t># of</a:t>
                      </a:r>
                    </a:p>
                    <a:p>
                      <a:pPr algn="ctr" latinLnBrk="1"/>
                      <a:r>
                        <a:rPr lang="en-US" altLang="ko-KR" dirty="0"/>
                        <a:t>USIM</a:t>
                      </a:r>
                      <a:endParaRPr lang="ko-KR" altLang="en-US" dirty="0"/>
                    </a:p>
                  </a:txBody>
                  <a:tcPr/>
                </a:tc>
                <a:tc>
                  <a:txBody>
                    <a:bodyPr/>
                    <a:lstStyle/>
                    <a:p>
                      <a:pPr algn="ctr" latinLnBrk="1"/>
                      <a:r>
                        <a:rPr lang="en-US" altLang="ko-KR" dirty="0"/>
                        <a:t># of </a:t>
                      </a:r>
                    </a:p>
                    <a:p>
                      <a:pPr algn="ctr" latinLnBrk="1"/>
                      <a:r>
                        <a:rPr lang="en-US" altLang="ko-KR" dirty="0"/>
                        <a:t>signalings</a:t>
                      </a:r>
                      <a:endParaRPr lang="ko-KR" altLang="en-US" dirty="0"/>
                    </a:p>
                  </a:txBody>
                  <a:tcPr/>
                </a:tc>
                <a:extLst>
                  <a:ext uri="{0D108BD9-81ED-4DB2-BD59-A6C34878D82A}">
                    <a16:rowId xmlns:a16="http://schemas.microsoft.com/office/drawing/2014/main" val="10000"/>
                  </a:ext>
                </a:extLst>
              </a:tr>
              <a:tr h="370840">
                <a:tc>
                  <a:txBody>
                    <a:bodyPr/>
                    <a:lstStyle/>
                    <a:p>
                      <a:pPr latinLnBrk="1"/>
                      <a:r>
                        <a:rPr lang="en-US" altLang="ko-KR" dirty="0"/>
                        <a:t>U.S.A</a:t>
                      </a:r>
                      <a:endParaRPr lang="ko-KR" altLang="en-US" dirty="0"/>
                    </a:p>
                  </a:txBody>
                  <a:tcPr/>
                </a:tc>
                <a:tc>
                  <a:txBody>
                    <a:bodyPr/>
                    <a:lstStyle/>
                    <a:p>
                      <a:pPr latinLnBrk="1"/>
                      <a:r>
                        <a:rPr lang="en-US" altLang="ko-KR" dirty="0"/>
                        <a:t>3</a:t>
                      </a:r>
                      <a:endParaRPr lang="ko-KR" altLang="en-US" dirty="0"/>
                    </a:p>
                  </a:txBody>
                  <a:tcPr/>
                </a:tc>
                <a:tc>
                  <a:txBody>
                    <a:bodyPr/>
                    <a:lstStyle/>
                    <a:p>
                      <a:pPr latinLnBrk="1"/>
                      <a:r>
                        <a:rPr lang="en-US" altLang="ko-KR" dirty="0"/>
                        <a:t>22</a:t>
                      </a:r>
                      <a:endParaRPr lang="ko-KR" altLang="en-US" dirty="0"/>
                    </a:p>
                  </a:txBody>
                  <a:tcPr/>
                </a:tc>
                <a:tc>
                  <a:txBody>
                    <a:bodyPr/>
                    <a:lstStyle/>
                    <a:p>
                      <a:pPr latinLnBrk="1"/>
                      <a:r>
                        <a:rPr lang="en-US" altLang="ko-KR" dirty="0"/>
                        <a:t>763K</a:t>
                      </a:r>
                      <a:endParaRPr lang="ko-KR" altLang="en-US" dirty="0"/>
                    </a:p>
                  </a:txBody>
                  <a:tcPr>
                    <a:lnR w="12700" cap="flat" cmpd="sng" algn="ctr">
                      <a:solidFill>
                        <a:schemeClr val="tx1"/>
                      </a:solidFill>
                      <a:prstDash val="solid"/>
                      <a:round/>
                      <a:headEnd type="none" w="med" len="med"/>
                      <a:tailEnd type="none" w="med" len="med"/>
                    </a:lnR>
                  </a:tcPr>
                </a:tc>
                <a:tc>
                  <a:txBody>
                    <a:bodyPr/>
                    <a:lstStyle/>
                    <a:p>
                      <a:pPr latinLnBrk="1"/>
                      <a:r>
                        <a:rPr lang="en-US" altLang="ko-KR" dirty="0"/>
                        <a:t>U.K.</a:t>
                      </a:r>
                      <a:endParaRPr lang="ko-KR" altLang="en-US" dirty="0"/>
                    </a:p>
                  </a:txBody>
                  <a:tcPr>
                    <a:lnL w="12700" cap="flat" cmpd="sng" algn="ctr">
                      <a:solidFill>
                        <a:schemeClr val="tx1"/>
                      </a:solidFill>
                      <a:prstDash val="solid"/>
                      <a:round/>
                      <a:headEnd type="none" w="med" len="med"/>
                      <a:tailEnd type="none" w="med" len="med"/>
                    </a:lnL>
                  </a:tcPr>
                </a:tc>
                <a:tc>
                  <a:txBody>
                    <a:bodyPr/>
                    <a:lstStyle/>
                    <a:p>
                      <a:pPr latinLnBrk="1"/>
                      <a:r>
                        <a:rPr lang="en-US" altLang="ko-KR" dirty="0"/>
                        <a:t>1</a:t>
                      </a:r>
                      <a:endParaRPr lang="ko-KR" altLang="en-US" dirty="0"/>
                    </a:p>
                  </a:txBody>
                  <a:tcPr/>
                </a:tc>
                <a:tc>
                  <a:txBody>
                    <a:bodyPr/>
                    <a:lstStyle/>
                    <a:p>
                      <a:pPr latinLnBrk="1"/>
                      <a:r>
                        <a:rPr lang="en-US" altLang="ko-KR" dirty="0"/>
                        <a:t>1</a:t>
                      </a:r>
                      <a:endParaRPr lang="ko-KR" altLang="en-US" dirty="0"/>
                    </a:p>
                  </a:txBody>
                  <a:tcPr/>
                </a:tc>
                <a:tc>
                  <a:txBody>
                    <a:bodyPr/>
                    <a:lstStyle/>
                    <a:p>
                      <a:pPr latinLnBrk="1"/>
                      <a:r>
                        <a:rPr lang="en-US" altLang="ko-KR" dirty="0"/>
                        <a:t>41K</a:t>
                      </a:r>
                      <a:endParaRPr lang="ko-KR" altLang="en-US" dirty="0"/>
                    </a:p>
                  </a:txBody>
                  <a:tcPr/>
                </a:tc>
                <a:extLst>
                  <a:ext uri="{0D108BD9-81ED-4DB2-BD59-A6C34878D82A}">
                    <a16:rowId xmlns:a16="http://schemas.microsoft.com/office/drawing/2014/main" val="10001"/>
                  </a:ext>
                </a:extLst>
              </a:tr>
              <a:tr h="370840">
                <a:tc>
                  <a:txBody>
                    <a:bodyPr/>
                    <a:lstStyle/>
                    <a:p>
                      <a:pPr latinLnBrk="1"/>
                      <a:r>
                        <a:rPr lang="en-US" altLang="ko-KR" dirty="0"/>
                        <a:t>Austria</a:t>
                      </a:r>
                      <a:endParaRPr lang="ko-KR" altLang="en-US" dirty="0"/>
                    </a:p>
                  </a:txBody>
                  <a:tcPr/>
                </a:tc>
                <a:tc>
                  <a:txBody>
                    <a:bodyPr/>
                    <a:lstStyle/>
                    <a:p>
                      <a:pPr latinLnBrk="1"/>
                      <a:r>
                        <a:rPr lang="en-US" altLang="ko-KR" dirty="0"/>
                        <a:t>3</a:t>
                      </a:r>
                      <a:endParaRPr lang="ko-KR" altLang="en-US" dirty="0"/>
                    </a:p>
                  </a:txBody>
                  <a:tcPr/>
                </a:tc>
                <a:tc>
                  <a:txBody>
                    <a:bodyPr/>
                    <a:lstStyle/>
                    <a:p>
                      <a:pPr latinLnBrk="1"/>
                      <a:r>
                        <a:rPr lang="en-US" altLang="ko-KR" dirty="0"/>
                        <a:t>3</a:t>
                      </a:r>
                      <a:endParaRPr lang="ko-KR" altLang="en-US" dirty="0"/>
                    </a:p>
                  </a:txBody>
                  <a:tcPr/>
                </a:tc>
                <a:tc>
                  <a:txBody>
                    <a:bodyPr/>
                    <a:lstStyle/>
                    <a:p>
                      <a:pPr latinLnBrk="1"/>
                      <a:r>
                        <a:rPr lang="en-US" altLang="ko-KR" dirty="0"/>
                        <a:t>807K</a:t>
                      </a:r>
                      <a:endParaRPr lang="ko-KR" altLang="en-US" dirty="0"/>
                    </a:p>
                  </a:txBody>
                  <a:tcPr>
                    <a:lnR w="12700" cap="flat" cmpd="sng" algn="ctr">
                      <a:solidFill>
                        <a:schemeClr val="tx1"/>
                      </a:solidFill>
                      <a:prstDash val="solid"/>
                      <a:round/>
                      <a:headEnd type="none" w="med" len="med"/>
                      <a:tailEnd type="none" w="med" len="med"/>
                    </a:lnR>
                  </a:tcPr>
                </a:tc>
                <a:tc>
                  <a:txBody>
                    <a:bodyPr/>
                    <a:lstStyle/>
                    <a:p>
                      <a:pPr latinLnBrk="1"/>
                      <a:r>
                        <a:rPr lang="en-US" altLang="ko-KR" dirty="0"/>
                        <a:t>Spain</a:t>
                      </a:r>
                      <a:endParaRPr lang="ko-KR" altLang="en-US" dirty="0"/>
                    </a:p>
                  </a:txBody>
                  <a:tcPr>
                    <a:lnL w="12700" cap="flat" cmpd="sng" algn="ctr">
                      <a:solidFill>
                        <a:schemeClr val="tx1"/>
                      </a:solidFill>
                      <a:prstDash val="solid"/>
                      <a:round/>
                      <a:headEnd type="none" w="med" len="med"/>
                      <a:tailEnd type="none" w="med" len="med"/>
                    </a:lnL>
                  </a:tcPr>
                </a:tc>
                <a:tc>
                  <a:txBody>
                    <a:bodyPr/>
                    <a:lstStyle/>
                    <a:p>
                      <a:pPr latinLnBrk="1"/>
                      <a:r>
                        <a:rPr lang="en-US" altLang="ko-KR" dirty="0"/>
                        <a:t>2</a:t>
                      </a:r>
                      <a:endParaRPr lang="ko-KR" altLang="en-US" dirty="0"/>
                    </a:p>
                  </a:txBody>
                  <a:tcPr/>
                </a:tc>
                <a:tc>
                  <a:txBody>
                    <a:bodyPr/>
                    <a:lstStyle/>
                    <a:p>
                      <a:pPr latinLnBrk="1"/>
                      <a:r>
                        <a:rPr lang="en-US" altLang="ko-KR" dirty="0"/>
                        <a:t>2</a:t>
                      </a:r>
                      <a:endParaRPr lang="ko-KR" altLang="en-US" dirty="0"/>
                    </a:p>
                  </a:txBody>
                  <a:tcPr/>
                </a:tc>
                <a:tc>
                  <a:txBody>
                    <a:bodyPr/>
                    <a:lstStyle/>
                    <a:p>
                      <a:pPr latinLnBrk="1"/>
                      <a:r>
                        <a:rPr lang="en-US" altLang="ko-KR" dirty="0"/>
                        <a:t>51K</a:t>
                      </a:r>
                      <a:endParaRPr lang="ko-KR" altLang="en-US" dirty="0"/>
                    </a:p>
                  </a:txBody>
                  <a:tcPr/>
                </a:tc>
                <a:extLst>
                  <a:ext uri="{0D108BD9-81ED-4DB2-BD59-A6C34878D82A}">
                    <a16:rowId xmlns:a16="http://schemas.microsoft.com/office/drawing/2014/main" val="10002"/>
                  </a:ext>
                </a:extLst>
              </a:tr>
              <a:tr h="370840">
                <a:tc>
                  <a:txBody>
                    <a:bodyPr/>
                    <a:lstStyle/>
                    <a:p>
                      <a:pPr latinLnBrk="1"/>
                      <a:r>
                        <a:rPr lang="en-US" altLang="ko-KR" dirty="0"/>
                        <a:t>Belgium</a:t>
                      </a:r>
                      <a:endParaRPr lang="ko-KR" altLang="en-US" dirty="0"/>
                    </a:p>
                  </a:txBody>
                  <a:tcPr/>
                </a:tc>
                <a:tc>
                  <a:txBody>
                    <a:bodyPr/>
                    <a:lstStyle/>
                    <a:p>
                      <a:pPr latinLnBrk="1"/>
                      <a:r>
                        <a:rPr lang="en-US" altLang="ko-KR" dirty="0"/>
                        <a:t>3</a:t>
                      </a:r>
                      <a:endParaRPr lang="ko-KR" altLang="en-US" dirty="0"/>
                    </a:p>
                  </a:txBody>
                  <a:tcPr/>
                </a:tc>
                <a:tc>
                  <a:txBody>
                    <a:bodyPr/>
                    <a:lstStyle/>
                    <a:p>
                      <a:pPr latinLnBrk="1"/>
                      <a:r>
                        <a:rPr lang="en-US" altLang="ko-KR" dirty="0"/>
                        <a:t>3</a:t>
                      </a:r>
                      <a:endParaRPr lang="ko-KR" altLang="en-US" dirty="0"/>
                    </a:p>
                  </a:txBody>
                  <a:tcPr/>
                </a:tc>
                <a:tc>
                  <a:txBody>
                    <a:bodyPr/>
                    <a:lstStyle/>
                    <a:p>
                      <a:pPr latinLnBrk="1"/>
                      <a:r>
                        <a:rPr lang="en-US" altLang="ko-KR" dirty="0"/>
                        <a:t>372K</a:t>
                      </a:r>
                      <a:endParaRPr lang="ko-KR" altLang="en-US" dirty="0"/>
                    </a:p>
                  </a:txBody>
                  <a:tcPr>
                    <a:lnR w="12700" cap="flat" cmpd="sng" algn="ctr">
                      <a:solidFill>
                        <a:schemeClr val="tx1"/>
                      </a:solidFill>
                      <a:prstDash val="solid"/>
                      <a:round/>
                      <a:headEnd type="none" w="med" len="med"/>
                      <a:tailEnd type="none" w="med" len="med"/>
                    </a:lnR>
                  </a:tcPr>
                </a:tc>
                <a:tc>
                  <a:txBody>
                    <a:bodyPr/>
                    <a:lstStyle/>
                    <a:p>
                      <a:pPr latinLnBrk="1"/>
                      <a:r>
                        <a:rPr lang="en-US" altLang="ko-KR" dirty="0"/>
                        <a:t>Netherlands</a:t>
                      </a:r>
                      <a:endParaRPr lang="ko-KR" altLang="en-US" dirty="0"/>
                    </a:p>
                  </a:txBody>
                  <a:tcPr>
                    <a:lnL w="12700" cap="flat" cmpd="sng" algn="ctr">
                      <a:solidFill>
                        <a:schemeClr val="tx1"/>
                      </a:solidFill>
                      <a:prstDash val="solid"/>
                      <a:round/>
                      <a:headEnd type="none" w="med" len="med"/>
                      <a:tailEnd type="none" w="med" len="med"/>
                    </a:lnL>
                  </a:tcPr>
                </a:tc>
                <a:tc>
                  <a:txBody>
                    <a:bodyPr/>
                    <a:lstStyle/>
                    <a:p>
                      <a:pPr latinLnBrk="1"/>
                      <a:r>
                        <a:rPr lang="en-US" altLang="ko-KR" dirty="0"/>
                        <a:t>3</a:t>
                      </a:r>
                      <a:endParaRPr lang="ko-KR" altLang="en-US" dirty="0"/>
                    </a:p>
                  </a:txBody>
                  <a:tcPr/>
                </a:tc>
                <a:tc>
                  <a:txBody>
                    <a:bodyPr/>
                    <a:lstStyle/>
                    <a:p>
                      <a:pPr latinLnBrk="1"/>
                      <a:r>
                        <a:rPr lang="en-US" altLang="ko-KR" dirty="0"/>
                        <a:t>3</a:t>
                      </a:r>
                      <a:endParaRPr lang="ko-KR" altLang="en-US" dirty="0"/>
                    </a:p>
                  </a:txBody>
                  <a:tcPr/>
                </a:tc>
                <a:tc>
                  <a:txBody>
                    <a:bodyPr/>
                    <a:lstStyle/>
                    <a:p>
                      <a:pPr latinLnBrk="1"/>
                      <a:r>
                        <a:rPr lang="en-US" altLang="ko-KR" dirty="0"/>
                        <a:t>946K</a:t>
                      </a:r>
                      <a:endParaRPr lang="ko-KR" altLang="en-US" dirty="0"/>
                    </a:p>
                  </a:txBody>
                  <a:tcPr/>
                </a:tc>
                <a:extLst>
                  <a:ext uri="{0D108BD9-81ED-4DB2-BD59-A6C34878D82A}">
                    <a16:rowId xmlns:a16="http://schemas.microsoft.com/office/drawing/2014/main" val="10003"/>
                  </a:ext>
                </a:extLst>
              </a:tr>
              <a:tr h="370840">
                <a:tc>
                  <a:txBody>
                    <a:bodyPr/>
                    <a:lstStyle/>
                    <a:p>
                      <a:pPr latinLnBrk="1"/>
                      <a:r>
                        <a:rPr lang="en-US" altLang="ko-KR" dirty="0"/>
                        <a:t>Switzerland</a:t>
                      </a:r>
                      <a:endParaRPr lang="ko-KR" altLang="en-US" dirty="0"/>
                    </a:p>
                  </a:txBody>
                  <a:tcPr/>
                </a:tc>
                <a:tc>
                  <a:txBody>
                    <a:bodyPr/>
                    <a:lstStyle/>
                    <a:p>
                      <a:pPr latinLnBrk="1"/>
                      <a:r>
                        <a:rPr lang="en-US" altLang="ko-KR" dirty="0"/>
                        <a:t>3</a:t>
                      </a:r>
                      <a:endParaRPr lang="ko-KR" altLang="en-US" dirty="0"/>
                    </a:p>
                  </a:txBody>
                  <a:tcPr/>
                </a:tc>
                <a:tc>
                  <a:txBody>
                    <a:bodyPr/>
                    <a:lstStyle/>
                    <a:p>
                      <a:pPr latinLnBrk="1"/>
                      <a:r>
                        <a:rPr lang="en-US" altLang="ko-KR" dirty="0"/>
                        <a:t>3</a:t>
                      </a:r>
                      <a:endParaRPr lang="ko-KR" altLang="en-US" dirty="0"/>
                    </a:p>
                  </a:txBody>
                  <a:tcPr/>
                </a:tc>
                <a:tc>
                  <a:txBody>
                    <a:bodyPr/>
                    <a:lstStyle/>
                    <a:p>
                      <a:pPr latinLnBrk="1"/>
                      <a:r>
                        <a:rPr lang="en-US" altLang="ko-KR" dirty="0"/>
                        <a:t>559K</a:t>
                      </a:r>
                      <a:endParaRPr lang="ko-KR" altLang="en-US" dirty="0"/>
                    </a:p>
                  </a:txBody>
                  <a:tcPr>
                    <a:lnR w="12700" cap="flat" cmpd="sng" algn="ctr">
                      <a:solidFill>
                        <a:schemeClr val="tx1"/>
                      </a:solidFill>
                      <a:prstDash val="solid"/>
                      <a:round/>
                      <a:headEnd type="none" w="med" len="med"/>
                      <a:tailEnd type="none" w="med" len="med"/>
                    </a:lnR>
                  </a:tcPr>
                </a:tc>
                <a:tc>
                  <a:txBody>
                    <a:bodyPr/>
                    <a:lstStyle/>
                    <a:p>
                      <a:pPr latinLnBrk="1"/>
                      <a:r>
                        <a:rPr lang="en-US" altLang="ko-KR" dirty="0"/>
                        <a:t>Japan</a:t>
                      </a:r>
                      <a:endParaRPr lang="ko-KR" altLang="en-US" dirty="0"/>
                    </a:p>
                  </a:txBody>
                  <a:tcPr>
                    <a:lnL w="12700" cap="flat" cmpd="sng" algn="ctr">
                      <a:solidFill>
                        <a:schemeClr val="tx1"/>
                      </a:solidFill>
                      <a:prstDash val="solid"/>
                      <a:round/>
                      <a:headEnd type="none" w="med" len="med"/>
                      <a:tailEnd type="none" w="med" len="med"/>
                    </a:lnL>
                  </a:tcPr>
                </a:tc>
                <a:tc>
                  <a:txBody>
                    <a:bodyPr/>
                    <a:lstStyle/>
                    <a:p>
                      <a:pPr latinLnBrk="1"/>
                      <a:r>
                        <a:rPr lang="en-US" altLang="ko-KR" dirty="0"/>
                        <a:t>1</a:t>
                      </a:r>
                      <a:endParaRPr lang="ko-KR" altLang="en-US" dirty="0"/>
                    </a:p>
                  </a:txBody>
                  <a:tcPr/>
                </a:tc>
                <a:tc>
                  <a:txBody>
                    <a:bodyPr/>
                    <a:lstStyle/>
                    <a:p>
                      <a:pPr latinLnBrk="1"/>
                      <a:r>
                        <a:rPr lang="en-US" altLang="ko-KR" dirty="0"/>
                        <a:t>2</a:t>
                      </a:r>
                      <a:endParaRPr lang="ko-KR" altLang="en-US" dirty="0"/>
                    </a:p>
                  </a:txBody>
                  <a:tcPr/>
                </a:tc>
                <a:tc>
                  <a:txBody>
                    <a:bodyPr/>
                    <a:lstStyle/>
                    <a:p>
                      <a:pPr latinLnBrk="1"/>
                      <a:r>
                        <a:rPr lang="en-US" altLang="ko-KR" dirty="0"/>
                        <a:t>37K</a:t>
                      </a:r>
                      <a:endParaRPr lang="ko-KR" altLang="en-US" dirty="0"/>
                    </a:p>
                  </a:txBody>
                  <a:tcPr/>
                </a:tc>
                <a:extLst>
                  <a:ext uri="{0D108BD9-81ED-4DB2-BD59-A6C34878D82A}">
                    <a16:rowId xmlns:a16="http://schemas.microsoft.com/office/drawing/2014/main" val="10004"/>
                  </a:ext>
                </a:extLst>
              </a:tr>
              <a:tr h="370840">
                <a:tc>
                  <a:txBody>
                    <a:bodyPr/>
                    <a:lstStyle/>
                    <a:p>
                      <a:pPr latinLnBrk="1"/>
                      <a:r>
                        <a:rPr lang="en-US" altLang="ko-KR" dirty="0"/>
                        <a:t>Germany</a:t>
                      </a:r>
                      <a:endParaRPr lang="ko-KR" altLang="en-US" dirty="0"/>
                    </a:p>
                  </a:txBody>
                  <a:tcPr/>
                </a:tc>
                <a:tc>
                  <a:txBody>
                    <a:bodyPr/>
                    <a:lstStyle/>
                    <a:p>
                      <a:pPr latinLnBrk="1"/>
                      <a:r>
                        <a:rPr lang="en-US" altLang="ko-KR" dirty="0"/>
                        <a:t>4</a:t>
                      </a:r>
                      <a:endParaRPr lang="ko-KR" altLang="en-US" dirty="0"/>
                    </a:p>
                  </a:txBody>
                  <a:tcPr/>
                </a:tc>
                <a:tc>
                  <a:txBody>
                    <a:bodyPr/>
                    <a:lstStyle/>
                    <a:p>
                      <a:pPr latinLnBrk="1"/>
                      <a:r>
                        <a:rPr lang="en-US" altLang="ko-KR" dirty="0"/>
                        <a:t>19</a:t>
                      </a:r>
                      <a:endParaRPr lang="ko-KR" altLang="en-US" dirty="0"/>
                    </a:p>
                  </a:txBody>
                  <a:tcPr/>
                </a:tc>
                <a:tc>
                  <a:txBody>
                    <a:bodyPr/>
                    <a:lstStyle/>
                    <a:p>
                      <a:pPr latinLnBrk="1"/>
                      <a:r>
                        <a:rPr lang="en-US" altLang="ko-KR" dirty="0"/>
                        <a:t>841K</a:t>
                      </a:r>
                      <a:endParaRPr lang="ko-KR" altLang="en-US" dirty="0"/>
                    </a:p>
                  </a:txBody>
                  <a:tcPr>
                    <a:lnR w="12700" cap="flat" cmpd="sng" algn="ctr">
                      <a:solidFill>
                        <a:schemeClr val="tx1"/>
                      </a:solidFill>
                      <a:prstDash val="solid"/>
                      <a:round/>
                      <a:headEnd type="none" w="med" len="med"/>
                      <a:tailEnd type="none" w="med" len="med"/>
                    </a:lnR>
                  </a:tcPr>
                </a:tc>
                <a:tc>
                  <a:txBody>
                    <a:bodyPr/>
                    <a:lstStyle/>
                    <a:p>
                      <a:pPr latinLnBrk="1"/>
                      <a:r>
                        <a:rPr lang="en-US" altLang="ko-KR" dirty="0"/>
                        <a:t>South Korea</a:t>
                      </a:r>
                      <a:endParaRPr lang="ko-KR" altLang="en-US" dirty="0"/>
                    </a:p>
                  </a:txBody>
                  <a:tcPr>
                    <a:lnL w="12700" cap="flat" cmpd="sng" algn="ctr">
                      <a:solidFill>
                        <a:schemeClr val="tx1"/>
                      </a:solidFill>
                      <a:prstDash val="solid"/>
                      <a:round/>
                      <a:headEnd type="none" w="med" len="med"/>
                      <a:tailEnd type="none" w="med" len="med"/>
                    </a:lnL>
                  </a:tcPr>
                </a:tc>
                <a:tc>
                  <a:txBody>
                    <a:bodyPr/>
                    <a:lstStyle/>
                    <a:p>
                      <a:pPr latinLnBrk="1"/>
                      <a:r>
                        <a:rPr lang="en-US" altLang="ko-KR" dirty="0"/>
                        <a:t>3</a:t>
                      </a:r>
                      <a:endParaRPr lang="ko-KR" altLang="en-US" dirty="0"/>
                    </a:p>
                  </a:txBody>
                  <a:tcPr/>
                </a:tc>
                <a:tc>
                  <a:txBody>
                    <a:bodyPr/>
                    <a:lstStyle/>
                    <a:p>
                      <a:pPr latinLnBrk="1"/>
                      <a:r>
                        <a:rPr lang="en-US" altLang="ko-KR" dirty="0"/>
                        <a:t>14</a:t>
                      </a:r>
                      <a:endParaRPr lang="ko-KR" altLang="en-US" dirty="0"/>
                    </a:p>
                  </a:txBody>
                  <a:tcPr/>
                </a:tc>
                <a:tc>
                  <a:txBody>
                    <a:bodyPr/>
                    <a:lstStyle/>
                    <a:p>
                      <a:pPr latinLnBrk="1"/>
                      <a:r>
                        <a:rPr lang="en-US" altLang="ko-KR" dirty="0"/>
                        <a:t>1.7M</a:t>
                      </a:r>
                      <a:endParaRPr lang="ko-KR" altLang="en-US" dirty="0"/>
                    </a:p>
                  </a:txBody>
                  <a:tcPr/>
                </a:tc>
                <a:extLst>
                  <a:ext uri="{0D108BD9-81ED-4DB2-BD59-A6C34878D82A}">
                    <a16:rowId xmlns:a16="http://schemas.microsoft.com/office/drawing/2014/main" val="10005"/>
                  </a:ext>
                </a:extLst>
              </a:tr>
              <a:tr h="370840">
                <a:tc>
                  <a:txBody>
                    <a:bodyPr/>
                    <a:lstStyle/>
                    <a:p>
                      <a:pPr latinLnBrk="1"/>
                      <a:r>
                        <a:rPr lang="en-US" altLang="ko-KR" dirty="0"/>
                        <a:t>France</a:t>
                      </a:r>
                      <a:endParaRPr lang="ko-KR" altLang="en-US" dirty="0"/>
                    </a:p>
                  </a:txBody>
                  <a:tcPr/>
                </a:tc>
                <a:tc>
                  <a:txBody>
                    <a:bodyPr/>
                    <a:lstStyle/>
                    <a:p>
                      <a:pPr latinLnBrk="1"/>
                      <a:r>
                        <a:rPr lang="en-US" altLang="ko-KR" dirty="0"/>
                        <a:t>2</a:t>
                      </a:r>
                      <a:endParaRPr lang="ko-KR" altLang="en-US" dirty="0"/>
                    </a:p>
                  </a:txBody>
                  <a:tcPr/>
                </a:tc>
                <a:tc>
                  <a:txBody>
                    <a:bodyPr/>
                    <a:lstStyle/>
                    <a:p>
                      <a:pPr latinLnBrk="1"/>
                      <a:r>
                        <a:rPr lang="en-US" altLang="ko-KR" dirty="0"/>
                        <a:t>6</a:t>
                      </a:r>
                      <a:endParaRPr lang="ko-KR" altLang="en-US" dirty="0"/>
                    </a:p>
                  </a:txBody>
                  <a:tcPr/>
                </a:tc>
                <a:tc>
                  <a:txBody>
                    <a:bodyPr/>
                    <a:lstStyle/>
                    <a:p>
                      <a:pPr latinLnBrk="1"/>
                      <a:r>
                        <a:rPr lang="en-US" altLang="ko-KR" dirty="0"/>
                        <a:t>305K</a:t>
                      </a:r>
                      <a:endParaRPr lang="ko-KR" altLang="en-US" dirty="0"/>
                    </a:p>
                  </a:txBody>
                  <a:tcPr>
                    <a:lnR w="12700" cap="flat" cmpd="sng" algn="ctr">
                      <a:solidFill>
                        <a:schemeClr val="tx1"/>
                      </a:solidFill>
                      <a:prstDash val="solid"/>
                      <a:round/>
                      <a:headEnd type="none" w="med" len="med"/>
                      <a:tailEnd type="none" w="med" len="med"/>
                    </a:lnR>
                  </a:tcPr>
                </a:tc>
                <a:tc>
                  <a:txBody>
                    <a:bodyPr/>
                    <a:lstStyle/>
                    <a:p>
                      <a:pPr latinLnBrk="1"/>
                      <a:endParaRPr lang="ko-KR" altLang="en-US" dirty="0"/>
                    </a:p>
                  </a:txBody>
                  <a:tcPr>
                    <a:lnL w="12700" cap="flat" cmpd="sng" algn="ctr">
                      <a:solidFill>
                        <a:schemeClr val="tx1"/>
                      </a:solidFill>
                      <a:prstDash val="solid"/>
                      <a:round/>
                      <a:headEnd type="none" w="med" len="med"/>
                      <a:tailEnd type="none" w="med" len="med"/>
                    </a:lnL>
                  </a:tcPr>
                </a:tc>
                <a:tc>
                  <a:txBody>
                    <a:bodyPr/>
                    <a:lstStyle/>
                    <a:p>
                      <a:pPr latinLnBrk="1"/>
                      <a:endParaRPr lang="ko-KR" altLang="en-US" dirty="0"/>
                    </a:p>
                  </a:txBody>
                  <a:tcPr/>
                </a:tc>
                <a:tc>
                  <a:txBody>
                    <a:bodyPr/>
                    <a:lstStyle/>
                    <a:p>
                      <a:pPr latinLnBrk="1"/>
                      <a:endParaRPr lang="ko-KR" altLang="en-US" dirty="0"/>
                    </a:p>
                  </a:txBody>
                  <a:tcPr/>
                </a:tc>
                <a:tc>
                  <a:txBody>
                    <a:bodyPr/>
                    <a:lstStyle/>
                    <a:p>
                      <a:pPr latinLnBrk="1"/>
                      <a:endParaRPr lang="ko-KR" altLang="en-US" dirty="0"/>
                    </a:p>
                  </a:txBody>
                  <a:tcPr/>
                </a:tc>
                <a:extLst>
                  <a:ext uri="{0D108BD9-81ED-4DB2-BD59-A6C34878D82A}">
                    <a16:rowId xmlns:a16="http://schemas.microsoft.com/office/drawing/2014/main" val="10006"/>
                  </a:ext>
                </a:extLst>
              </a:tr>
            </a:tbl>
          </a:graphicData>
        </a:graphic>
      </p:graphicFrame>
      <p:sp>
        <p:nvSpPr>
          <p:cNvPr id="9" name="TextBox 8"/>
          <p:cNvSpPr txBox="1"/>
          <p:nvPr/>
        </p:nvSpPr>
        <p:spPr>
          <a:xfrm>
            <a:off x="299587" y="6015789"/>
            <a:ext cx="11733195" cy="307777"/>
          </a:xfrm>
          <a:prstGeom prst="rect">
            <a:avLst/>
          </a:prstGeom>
          <a:noFill/>
        </p:spPr>
        <p:txBody>
          <a:bodyPr wrap="square" rtlCol="0">
            <a:spAutoFit/>
          </a:bodyPr>
          <a:lstStyle/>
          <a:p>
            <a:r>
              <a:rPr lang="en-US" altLang="ko-KR" sz="1400" dirty="0">
                <a:latin typeface="맑은 고딕" panose="020B0503020000020004" pitchFamily="50" charset="-127"/>
                <a:ea typeface="맑은 고딕" panose="020B0503020000020004" pitchFamily="50" charset="-127"/>
              </a:rPr>
              <a:t>※ OP: operator, USIM: Universal Subscriber Identity Module, Signaling: control plane message</a:t>
            </a:r>
            <a:r>
              <a:rPr lang="en-US" altLang="ko-KR" sz="1400" dirty="0"/>
              <a:t> </a:t>
            </a:r>
            <a:endParaRPr lang="ko-KR" altLang="en-US" sz="1400" dirty="0"/>
          </a:p>
        </p:txBody>
      </p:sp>
      <p:sp>
        <p:nvSpPr>
          <p:cNvPr id="3" name="Slide Number Placeholder 2"/>
          <p:cNvSpPr>
            <a:spLocks noGrp="1"/>
          </p:cNvSpPr>
          <p:nvPr>
            <p:ph type="sldNum" sz="quarter" idx="12"/>
          </p:nvPr>
        </p:nvSpPr>
        <p:spPr/>
        <p:txBody>
          <a:bodyPr/>
          <a:lstStyle/>
          <a:p>
            <a:fld id="{15BFD39D-60BA-49C9-A7AB-3AC188532C3A}" type="slidenum">
              <a:rPr lang="ko-KR" altLang="en-US" smtClean="0"/>
              <a:t>42</a:t>
            </a:fld>
            <a:endParaRPr lang="ko-KR" altLang="en-US" dirty="0"/>
          </a:p>
        </p:txBody>
      </p:sp>
      <p:sp>
        <p:nvSpPr>
          <p:cNvPr id="7" name="TextBox 6"/>
          <p:cNvSpPr txBox="1"/>
          <p:nvPr/>
        </p:nvSpPr>
        <p:spPr>
          <a:xfrm>
            <a:off x="299587" y="4776334"/>
            <a:ext cx="11684591" cy="1138773"/>
          </a:xfrm>
          <a:prstGeom prst="rect">
            <a:avLst/>
          </a:prstGeom>
          <a:noFill/>
        </p:spPr>
        <p:txBody>
          <a:bodyPr wrap="square" rtlCol="0">
            <a:spAutoFit/>
          </a:bodyPr>
          <a:lstStyle/>
          <a:p>
            <a:r>
              <a:rPr lang="en-US" altLang="ko-KR" sz="2800" b="1" dirty="0"/>
              <a:t>Data summary</a:t>
            </a:r>
          </a:p>
          <a:p>
            <a:r>
              <a:rPr lang="en-US" altLang="ko-KR" sz="2000" dirty="0"/>
              <a:t>Collection Period: </a:t>
            </a:r>
            <a:r>
              <a:rPr lang="en-US" altLang="ko-KR" sz="2000" b="1" dirty="0"/>
              <a:t>2014. 11. ~ 2017. 7.       </a:t>
            </a:r>
          </a:p>
          <a:p>
            <a:r>
              <a:rPr lang="en-US" altLang="ko-KR" sz="2000" dirty="0"/>
              <a:t># of countries: </a:t>
            </a:r>
            <a:r>
              <a:rPr lang="en-US" altLang="ko-KR" sz="2000" b="1" dirty="0"/>
              <a:t>11    </a:t>
            </a:r>
            <a:r>
              <a:rPr lang="en-US" altLang="ko-KR" sz="2000" dirty="0"/>
              <a:t># of operators: </a:t>
            </a:r>
            <a:r>
              <a:rPr lang="en-US" altLang="ko-KR" sz="2000" b="1" dirty="0"/>
              <a:t>28    </a:t>
            </a:r>
            <a:r>
              <a:rPr lang="en-US" altLang="ko-KR" sz="2000" dirty="0"/>
              <a:t># of USIMs: </a:t>
            </a:r>
            <a:r>
              <a:rPr lang="en-US" altLang="ko-KR" sz="2000" b="1" dirty="0"/>
              <a:t>78     </a:t>
            </a:r>
            <a:r>
              <a:rPr lang="en-US" altLang="ko-KR" sz="2000" dirty="0"/>
              <a:t># of voice calls: </a:t>
            </a:r>
            <a:r>
              <a:rPr lang="en-US" altLang="ko-KR" sz="2000" b="1" dirty="0"/>
              <a:t>58K     </a:t>
            </a:r>
            <a:r>
              <a:rPr lang="en-US" altLang="ko-KR" sz="2000" dirty="0"/>
              <a:t># of signalings: </a:t>
            </a:r>
            <a:r>
              <a:rPr lang="en-US" altLang="ko-KR" sz="2000" b="1" dirty="0"/>
              <a:t>6.4M </a:t>
            </a:r>
          </a:p>
        </p:txBody>
      </p:sp>
    </p:spTree>
    <p:extLst>
      <p:ext uri="{BB962C8B-B14F-4D97-AF65-F5344CB8AC3E}">
        <p14:creationId xmlns:p14="http://schemas.microsoft.com/office/powerpoint/2010/main" val="24593175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Same vs. </a:t>
            </a:r>
            <a:r>
              <a:rPr lang="en-US" altLang="ko-KR" dirty="0" err="1"/>
              <a:t>Fingerprintable</a:t>
            </a:r>
            <a:r>
              <a:rPr lang="en-US" altLang="ko-KR" dirty="0"/>
              <a:t> IDs</a:t>
            </a:r>
            <a:endParaRPr lang="ko-KR" altLang="en-US" dirty="0"/>
          </a:p>
        </p:txBody>
      </p:sp>
      <p:sp>
        <p:nvSpPr>
          <p:cNvPr id="3" name="내용 개체 틀 2"/>
          <p:cNvSpPr>
            <a:spLocks noGrp="1"/>
          </p:cNvSpPr>
          <p:nvPr>
            <p:ph idx="1"/>
          </p:nvPr>
        </p:nvSpPr>
        <p:spPr/>
        <p:txBody>
          <a:bodyPr/>
          <a:lstStyle/>
          <a:p>
            <a:pPr marL="609585" lvl="1" indent="0">
              <a:buNone/>
            </a:pPr>
            <a:endParaRPr lang="ko-KR" altLang="en-US" dirty="0"/>
          </a:p>
        </p:txBody>
      </p:sp>
      <p:sp>
        <p:nvSpPr>
          <p:cNvPr id="4" name="모서리가 둥근 직사각형 3"/>
          <p:cNvSpPr/>
          <p:nvPr/>
        </p:nvSpPr>
        <p:spPr>
          <a:xfrm>
            <a:off x="1097280" y="2674988"/>
            <a:ext cx="9865360" cy="92713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ko-KR" sz="3600" b="1" dirty="0"/>
              <a:t>NDSS’12, ‘16: Same ID </a:t>
            </a:r>
            <a:r>
              <a:rPr lang="en-US" altLang="ko-KR" sz="3600" b="1" dirty="0">
                <a:sym typeface="Wingdings" panose="05000000000000000000" pitchFamily="2" charset="2"/>
              </a:rPr>
              <a:t> </a:t>
            </a:r>
            <a:r>
              <a:rPr lang="en-US" altLang="ko-KR" sz="3600" b="1" dirty="0">
                <a:solidFill>
                  <a:srgbClr val="FF0000"/>
                </a:solidFill>
                <a:sym typeface="Wingdings" panose="05000000000000000000" pitchFamily="2" charset="2"/>
              </a:rPr>
              <a:t>Location Tracking!!</a:t>
            </a:r>
            <a:r>
              <a:rPr lang="en-US" altLang="ko-KR" sz="3600" b="1" dirty="0">
                <a:solidFill>
                  <a:srgbClr val="FF0000"/>
                </a:solidFill>
              </a:rPr>
              <a:t> </a:t>
            </a:r>
          </a:p>
        </p:txBody>
      </p:sp>
      <p:sp>
        <p:nvSpPr>
          <p:cNvPr id="5" name="Slide Number Placeholder 4"/>
          <p:cNvSpPr>
            <a:spLocks noGrp="1"/>
          </p:cNvSpPr>
          <p:nvPr>
            <p:ph type="sldNum" sz="quarter" idx="12"/>
          </p:nvPr>
        </p:nvSpPr>
        <p:spPr/>
        <p:txBody>
          <a:bodyPr/>
          <a:lstStyle/>
          <a:p>
            <a:fld id="{15BFD39D-60BA-49C9-A7AB-3AC188532C3A}" type="slidenum">
              <a:rPr lang="ko-KR" altLang="en-US" smtClean="0"/>
              <a:t>43</a:t>
            </a:fld>
            <a:endParaRPr lang="ko-KR" altLang="en-US" dirty="0"/>
          </a:p>
        </p:txBody>
      </p:sp>
      <p:sp>
        <p:nvSpPr>
          <p:cNvPr id="6" name="모서리가 둥근 직사각형 3"/>
          <p:cNvSpPr/>
          <p:nvPr/>
        </p:nvSpPr>
        <p:spPr>
          <a:xfrm>
            <a:off x="1097280" y="4371708"/>
            <a:ext cx="9865360" cy="92713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ko-KR" sz="3600" b="1" dirty="0"/>
              <a:t>This work: ID Fingerprinting </a:t>
            </a:r>
            <a:r>
              <a:rPr lang="en-US" altLang="ko-KR" sz="3600" b="1" dirty="0">
                <a:sym typeface="Wingdings" panose="05000000000000000000" pitchFamily="2" charset="2"/>
              </a:rPr>
              <a:t> </a:t>
            </a:r>
            <a:r>
              <a:rPr lang="en-US" altLang="ko-KR" sz="3600" b="1" dirty="0">
                <a:solidFill>
                  <a:srgbClr val="FF0000"/>
                </a:solidFill>
                <a:sym typeface="Wingdings" panose="05000000000000000000" pitchFamily="2" charset="2"/>
              </a:rPr>
              <a:t>Location Tracking!!</a:t>
            </a:r>
            <a:r>
              <a:rPr lang="en-US" altLang="ko-KR" sz="3600" b="1" dirty="0">
                <a:solidFill>
                  <a:srgbClr val="FF0000"/>
                </a:solidFill>
              </a:rPr>
              <a:t> </a:t>
            </a:r>
          </a:p>
        </p:txBody>
      </p:sp>
    </p:spTree>
    <p:extLst>
      <p:ext uri="{BB962C8B-B14F-4D97-AF65-F5344CB8AC3E}">
        <p14:creationId xmlns:p14="http://schemas.microsoft.com/office/powerpoint/2010/main" val="399865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Fixed Bytes in </a:t>
            </a:r>
            <a:r>
              <a:rPr lang="en-US" altLang="ko-KR" i="1" dirty="0"/>
              <a:t>GUTI Reallocation</a:t>
            </a:r>
            <a:endParaRPr lang="ko-KR" altLang="en-US" i="1" dirty="0"/>
          </a:p>
        </p:txBody>
      </p:sp>
      <p:graphicFrame>
        <p:nvGraphicFramePr>
          <p:cNvPr id="4" name="내용 개체 틀 3"/>
          <p:cNvGraphicFramePr>
            <a:graphicFrameLocks noGrp="1"/>
          </p:cNvGraphicFramePr>
          <p:nvPr>
            <p:ph idx="1"/>
            <p:extLst/>
          </p:nvPr>
        </p:nvGraphicFramePr>
        <p:xfrm>
          <a:off x="1697254" y="2059189"/>
          <a:ext cx="8678780" cy="2286000"/>
        </p:xfrm>
        <a:graphic>
          <a:graphicData uri="http://schemas.openxmlformats.org/drawingml/2006/table">
            <a:tbl>
              <a:tblPr firstRow="1" bandRow="1">
                <a:tableStyleId>{5C22544A-7EE6-4342-B048-85BDC9FD1C3A}</a:tableStyleId>
              </a:tblPr>
              <a:tblGrid>
                <a:gridCol w="4339390">
                  <a:extLst>
                    <a:ext uri="{9D8B030D-6E8A-4147-A177-3AD203B41FA5}">
                      <a16:colId xmlns:a16="http://schemas.microsoft.com/office/drawing/2014/main" val="20000"/>
                    </a:ext>
                  </a:extLst>
                </a:gridCol>
                <a:gridCol w="4339390">
                  <a:extLst>
                    <a:ext uri="{9D8B030D-6E8A-4147-A177-3AD203B41FA5}">
                      <a16:colId xmlns:a16="http://schemas.microsoft.com/office/drawing/2014/main" val="20001"/>
                    </a:ext>
                  </a:extLst>
                </a:gridCol>
              </a:tblGrid>
              <a:tr h="370840">
                <a:tc>
                  <a:txBody>
                    <a:bodyPr/>
                    <a:lstStyle/>
                    <a:p>
                      <a:pPr latinLnBrk="1"/>
                      <a:r>
                        <a:rPr lang="en-US" altLang="ko-KR" b="1" dirty="0"/>
                        <a:t>Allocation Pattern</a:t>
                      </a:r>
                      <a:endParaRPr lang="ko-KR" altLang="en-US" b="1" dirty="0"/>
                    </a:p>
                  </a:txBody>
                  <a:tcPr/>
                </a:tc>
                <a:tc>
                  <a:txBody>
                    <a:bodyPr/>
                    <a:lstStyle/>
                    <a:p>
                      <a:pPr latinLnBrk="1"/>
                      <a:r>
                        <a:rPr lang="en-US" altLang="ko-KR" dirty="0"/>
                        <a:t>Operators</a:t>
                      </a:r>
                      <a:endParaRPr lang="ko-KR" altLang="en-US" dirty="0"/>
                    </a:p>
                  </a:txBody>
                  <a:tcPr/>
                </a:tc>
                <a:extLst>
                  <a:ext uri="{0D108BD9-81ED-4DB2-BD59-A6C34878D82A}">
                    <a16:rowId xmlns:a16="http://schemas.microsoft.com/office/drawing/2014/main" val="10000"/>
                  </a:ext>
                </a:extLst>
              </a:tr>
              <a:tr h="370840">
                <a:tc>
                  <a:txBody>
                    <a:bodyPr/>
                    <a:lstStyle/>
                    <a:p>
                      <a:pPr latinLnBrk="1"/>
                      <a:r>
                        <a:rPr lang="en-US" altLang="ko-KR" b="1" dirty="0"/>
                        <a:t>Assigning the same GUTI</a:t>
                      </a:r>
                      <a:endParaRPr lang="ko-KR" altLang="en-US" b="1" dirty="0"/>
                    </a:p>
                  </a:txBody>
                  <a:tcPr/>
                </a:tc>
                <a:tc>
                  <a:txBody>
                    <a:bodyPr/>
                    <a:lstStyle/>
                    <a:p>
                      <a:pPr latinLnBrk="1"/>
                      <a:r>
                        <a:rPr lang="en-US" altLang="ko-KR" dirty="0"/>
                        <a:t>BE-III, DE-II, FR-II, JP-I</a:t>
                      </a:r>
                      <a:endParaRPr lang="ko-KR" altLang="en-US" dirty="0"/>
                    </a:p>
                  </a:txBody>
                  <a:tcPr/>
                </a:tc>
                <a:extLst>
                  <a:ext uri="{0D108BD9-81ED-4DB2-BD59-A6C34878D82A}">
                    <a16:rowId xmlns:a16="http://schemas.microsoft.com/office/drawing/2014/main" val="10001"/>
                  </a:ext>
                </a:extLst>
              </a:tr>
              <a:tr h="370840">
                <a:tc>
                  <a:txBody>
                    <a:bodyPr/>
                    <a:lstStyle/>
                    <a:p>
                      <a:pPr latinLnBrk="1"/>
                      <a:r>
                        <a:rPr lang="en-US" altLang="ko-KR" b="1" dirty="0"/>
                        <a:t>Three</a:t>
                      </a:r>
                      <a:r>
                        <a:rPr lang="en-US" altLang="ko-KR" b="1" baseline="0" dirty="0"/>
                        <a:t> bytes fixed</a:t>
                      </a:r>
                      <a:endParaRPr lang="ko-KR" altLang="en-US" b="1" dirty="0"/>
                    </a:p>
                  </a:txBody>
                  <a:tcPr/>
                </a:tc>
                <a:tc>
                  <a:txBody>
                    <a:bodyPr/>
                    <a:lstStyle/>
                    <a:p>
                      <a:pPr latinLnBrk="1"/>
                      <a:r>
                        <a:rPr lang="en-US" altLang="ko-KR" dirty="0"/>
                        <a:t>CH-II, DE-III, NL-I,</a:t>
                      </a:r>
                      <a:r>
                        <a:rPr lang="en-US" altLang="ko-KR" baseline="0" dirty="0"/>
                        <a:t> NL-II</a:t>
                      </a:r>
                      <a:endParaRPr lang="ko-KR" altLang="en-US" dirty="0"/>
                    </a:p>
                  </a:txBody>
                  <a:tcPr/>
                </a:tc>
                <a:extLst>
                  <a:ext uri="{0D108BD9-81ED-4DB2-BD59-A6C34878D82A}">
                    <a16:rowId xmlns:a16="http://schemas.microsoft.com/office/drawing/2014/main" val="10002"/>
                  </a:ext>
                </a:extLst>
              </a:tr>
              <a:tr h="370840">
                <a:tc>
                  <a:txBody>
                    <a:bodyPr/>
                    <a:lstStyle/>
                    <a:p>
                      <a:pPr latinLnBrk="1"/>
                      <a:r>
                        <a:rPr lang="en-US" altLang="ko-KR" b="1" dirty="0"/>
                        <a:t>Two bytes fixed</a:t>
                      </a:r>
                      <a:endParaRPr lang="ko-KR" altLang="en-US" b="1" dirty="0"/>
                    </a:p>
                  </a:txBody>
                  <a:tcPr/>
                </a:tc>
                <a:tc>
                  <a:txBody>
                    <a:bodyPr/>
                    <a:lstStyle/>
                    <a:p>
                      <a:pPr latinLnBrk="1"/>
                      <a:r>
                        <a:rPr lang="en-US" altLang="ko-KR" dirty="0"/>
                        <a:t>BE-II,</a:t>
                      </a:r>
                      <a:r>
                        <a:rPr lang="en-US" altLang="ko-KR" baseline="0" dirty="0"/>
                        <a:t> CH-I, CH-III, ES-I, FR-I, NL-III</a:t>
                      </a:r>
                      <a:endParaRPr lang="ko-KR" altLang="en-US" dirty="0"/>
                    </a:p>
                  </a:txBody>
                  <a:tcPr/>
                </a:tc>
                <a:extLst>
                  <a:ext uri="{0D108BD9-81ED-4DB2-BD59-A6C34878D82A}">
                    <a16:rowId xmlns:a16="http://schemas.microsoft.com/office/drawing/2014/main" val="10003"/>
                  </a:ext>
                </a:extLst>
              </a:tr>
              <a:tr h="370840">
                <a:tc>
                  <a:txBody>
                    <a:bodyPr/>
                    <a:lstStyle/>
                    <a:p>
                      <a:pPr latinLnBrk="1"/>
                      <a:r>
                        <a:rPr lang="en-US" altLang="ko-KR" b="1" dirty="0"/>
                        <a:t>One bytes fixed</a:t>
                      </a:r>
                      <a:endParaRPr lang="ko-KR" altLang="en-US" b="1" dirty="0"/>
                    </a:p>
                  </a:txBody>
                  <a:tcPr/>
                </a:tc>
                <a:tc>
                  <a:txBody>
                    <a:bodyPr/>
                    <a:lstStyle/>
                    <a:p>
                      <a:pPr latinLnBrk="1"/>
                      <a:r>
                        <a:rPr lang="en-US" altLang="ko-KR" dirty="0"/>
                        <a:t>AT-I, AT-II, AT-III, BE-I, DE-I</a:t>
                      </a:r>
                      <a:endParaRPr lang="ko-KR" altLang="en-US" dirty="0"/>
                    </a:p>
                  </a:txBody>
                  <a:tcPr/>
                </a:tc>
                <a:extLst>
                  <a:ext uri="{0D108BD9-81ED-4DB2-BD59-A6C34878D82A}">
                    <a16:rowId xmlns:a16="http://schemas.microsoft.com/office/drawing/2014/main" val="10004"/>
                  </a:ext>
                </a:extLst>
              </a:tr>
            </a:tbl>
          </a:graphicData>
        </a:graphic>
      </p:graphicFrame>
      <p:sp>
        <p:nvSpPr>
          <p:cNvPr id="5" name="내용 개체 틀 2"/>
          <p:cNvSpPr txBox="1">
            <a:spLocks/>
          </p:cNvSpPr>
          <p:nvPr/>
        </p:nvSpPr>
        <p:spPr>
          <a:xfrm>
            <a:off x="609600" y="1124744"/>
            <a:ext cx="10972800" cy="5184576"/>
          </a:xfrm>
          <a:prstGeom prst="rect">
            <a:avLst/>
          </a:prstGeom>
        </p:spPr>
        <p:txBody>
          <a:bodyPr vert="horz" lIns="91440" tIns="45720" rIns="91440" bIns="45720" rtlCol="0">
            <a:normAutofit/>
          </a:bodyPr>
          <a:lstStyle>
            <a:lvl1pPr marL="457189" indent="-457189" algn="l" defTabSz="1219170" rtl="0" eaLnBrk="1" latinLnBrk="1" hangingPunct="1">
              <a:spcBef>
                <a:spcPct val="20000"/>
              </a:spcBef>
              <a:buFont typeface="Wingdings" panose="05000000000000000000" pitchFamily="2" charset="2"/>
              <a:buChar char="v"/>
              <a:defRPr sz="2667" kern="1200">
                <a:solidFill>
                  <a:schemeClr val="tx1"/>
                </a:solidFill>
                <a:latin typeface="+mn-lt"/>
                <a:ea typeface="+mn-ea"/>
                <a:cs typeface="+mn-cs"/>
              </a:defRPr>
            </a:lvl1pPr>
            <a:lvl2pPr marL="990575" indent="-380990" algn="l" defTabSz="121917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523962" indent="-304792" algn="l" defTabSz="1219170" rtl="0" eaLnBrk="1" latinLnBrk="1" hangingPunct="1">
              <a:spcBef>
                <a:spcPct val="20000"/>
              </a:spcBef>
              <a:buFont typeface="Wingdings" panose="05000000000000000000" pitchFamily="2" charset="2"/>
              <a:buChar char="§"/>
              <a:defRPr sz="2133" kern="1200">
                <a:solidFill>
                  <a:schemeClr val="tx1"/>
                </a:solidFill>
                <a:latin typeface="+mn-lt"/>
                <a:ea typeface="+mn-ea"/>
                <a:cs typeface="+mn-cs"/>
              </a:defRPr>
            </a:lvl3pPr>
            <a:lvl4pPr marL="2133547" indent="-304792" algn="l" defTabSz="1219170" rtl="0" eaLnBrk="1" latinLnBrk="1" hangingPunct="1">
              <a:spcBef>
                <a:spcPct val="20000"/>
              </a:spcBef>
              <a:buFont typeface="Arial" panose="020B0604020202020204" pitchFamily="34" charset="0"/>
              <a:buChar char="•"/>
              <a:defRPr sz="1867" kern="1200">
                <a:solidFill>
                  <a:schemeClr val="tx1"/>
                </a:solidFill>
                <a:latin typeface="+mn-lt"/>
                <a:ea typeface="+mn-ea"/>
                <a:cs typeface="+mn-cs"/>
              </a:defRPr>
            </a:lvl4pPr>
            <a:lvl5pPr marL="2743131" indent="-304792" algn="l" defTabSz="1219170" rtl="0" eaLnBrk="1" latinLnBrk="1" hangingPunct="1">
              <a:spcBef>
                <a:spcPct val="20000"/>
              </a:spcBef>
              <a:buFont typeface="Arial" panose="020B0604020202020204" pitchFamily="34" charset="0"/>
              <a:buChar char="»"/>
              <a:defRPr sz="1867" kern="1200">
                <a:solidFill>
                  <a:schemeClr val="tx1"/>
                </a:solidFill>
                <a:latin typeface="+mn-lt"/>
                <a:ea typeface="+mn-ea"/>
                <a:cs typeface="+mn-cs"/>
              </a:defRPr>
            </a:lvl5pPr>
            <a:lvl6pPr marL="3352716" indent="-304792" algn="l" defTabSz="1219170" rtl="0" eaLnBrk="1" latinLnBrk="1"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altLang="ko-KR" dirty="0"/>
              <a:t>19 operators have fixed bytes</a:t>
            </a:r>
          </a:p>
          <a:p>
            <a:endParaRPr lang="en-US" altLang="ko-KR" dirty="0"/>
          </a:p>
        </p:txBody>
      </p:sp>
      <p:sp>
        <p:nvSpPr>
          <p:cNvPr id="6" name="TextBox 5"/>
          <p:cNvSpPr txBox="1"/>
          <p:nvPr/>
        </p:nvSpPr>
        <p:spPr>
          <a:xfrm>
            <a:off x="609600" y="4716379"/>
            <a:ext cx="10972800" cy="400110"/>
          </a:xfrm>
          <a:prstGeom prst="rect">
            <a:avLst/>
          </a:prstGeom>
          <a:noFill/>
        </p:spPr>
        <p:txBody>
          <a:bodyPr wrap="square" rtlCol="0">
            <a:spAutoFit/>
          </a:bodyPr>
          <a:lstStyle/>
          <a:p>
            <a:r>
              <a:rPr lang="en-US" altLang="ko-KR" sz="2000" dirty="0"/>
              <a:t>AT: Austria, BE: Belgium, CH: Switzerland, DE: Germany, ES: Spain, FR: France, JP: Japan, NL: Netherlands</a:t>
            </a:r>
          </a:p>
        </p:txBody>
      </p:sp>
      <p:sp>
        <p:nvSpPr>
          <p:cNvPr id="3" name="Slide Number Placeholder 2"/>
          <p:cNvSpPr>
            <a:spLocks noGrp="1"/>
          </p:cNvSpPr>
          <p:nvPr>
            <p:ph type="sldNum" sz="quarter" idx="12"/>
          </p:nvPr>
        </p:nvSpPr>
        <p:spPr/>
        <p:txBody>
          <a:bodyPr/>
          <a:lstStyle/>
          <a:p>
            <a:fld id="{15BFD39D-60BA-49C9-A7AB-3AC188532C3A}" type="slidenum">
              <a:rPr lang="ko-KR" altLang="en-US" smtClean="0"/>
              <a:t>44</a:t>
            </a:fld>
            <a:endParaRPr lang="ko-KR" altLang="en-US" dirty="0"/>
          </a:p>
        </p:txBody>
      </p:sp>
    </p:spTree>
    <p:extLst>
      <p:ext uri="{BB962C8B-B14F-4D97-AF65-F5344CB8AC3E}">
        <p14:creationId xmlns:p14="http://schemas.microsoft.com/office/powerpoint/2010/main" val="32443935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15BFD39D-60BA-49C9-A7AB-3AC188532C3A}" type="slidenum">
              <a:rPr lang="ko-KR" altLang="en-US" smtClean="0"/>
              <a:t>45</a:t>
            </a:fld>
            <a:endParaRPr lang="ko-KR" altLang="en-US" dirty="0"/>
          </a:p>
        </p:txBody>
      </p:sp>
      <p:graphicFrame>
        <p:nvGraphicFramePr>
          <p:cNvPr id="5" name="차트 4"/>
          <p:cNvGraphicFramePr>
            <a:graphicFrameLocks/>
          </p:cNvGraphicFramePr>
          <p:nvPr>
            <p:extLst/>
          </p:nvPr>
        </p:nvGraphicFramePr>
        <p:xfrm>
          <a:off x="1294760" y="1036394"/>
          <a:ext cx="4572000" cy="281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차트 5"/>
          <p:cNvGraphicFramePr>
            <a:graphicFrameLocks/>
          </p:cNvGraphicFramePr>
          <p:nvPr>
            <p:extLst/>
          </p:nvPr>
        </p:nvGraphicFramePr>
        <p:xfrm>
          <a:off x="1294760" y="3750634"/>
          <a:ext cx="4572000" cy="2818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차트 6"/>
          <p:cNvGraphicFramePr>
            <a:graphicFrameLocks/>
          </p:cNvGraphicFramePr>
          <p:nvPr>
            <p:extLst/>
          </p:nvPr>
        </p:nvGraphicFramePr>
        <p:xfrm>
          <a:off x="5574660" y="3722898"/>
          <a:ext cx="4572000" cy="2818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차트 7"/>
          <p:cNvGraphicFramePr>
            <a:graphicFrameLocks/>
          </p:cNvGraphicFramePr>
          <p:nvPr>
            <p:extLst/>
          </p:nvPr>
        </p:nvGraphicFramePr>
        <p:xfrm>
          <a:off x="5574660" y="1048210"/>
          <a:ext cx="4572000" cy="2818800"/>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p:cNvSpPr txBox="1"/>
          <p:nvPr/>
        </p:nvSpPr>
        <p:spPr>
          <a:xfrm>
            <a:off x="3212653" y="3354382"/>
            <a:ext cx="1428750"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(a) 1st byte</a:t>
            </a:r>
            <a:endParaRPr lang="ko-KR" altLang="en-US"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7491392" y="3354382"/>
            <a:ext cx="1428750"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(b) 2nd byte</a:t>
            </a:r>
            <a:endParaRPr lang="ko-KR" altLang="en-US"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212653" y="6054916"/>
            <a:ext cx="1428750"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(c) 3rd byte</a:t>
            </a:r>
            <a:endParaRPr lang="ko-KR" altLang="en-US"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7591752" y="6054916"/>
            <a:ext cx="1428750"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(d) 4th byte</a:t>
            </a:r>
            <a:endParaRPr lang="ko-KR" altLang="en-US"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736133" y="1041860"/>
            <a:ext cx="466794" cy="369332"/>
          </a:xfrm>
          <a:prstGeom prst="rect">
            <a:avLst/>
          </a:prstGeom>
          <a:noFill/>
        </p:spPr>
        <p:txBody>
          <a:bodyPr wrap="none" rtlCol="0">
            <a:spAutoFit/>
          </a:bodyPr>
          <a:lstStyle/>
          <a:p>
            <a:pPr algn="r"/>
            <a:r>
              <a:rPr lang="en-US" altLang="ko-KR" b="1" dirty="0">
                <a:latin typeface="Times New Roman" panose="02020603050405020304" pitchFamily="18" charset="0"/>
                <a:cs typeface="Times New Roman" panose="02020603050405020304" pitchFamily="18" charset="0"/>
              </a:rPr>
              <a:t>FF</a:t>
            </a:r>
            <a:endParaRPr lang="ko-KR" altLang="en-US"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787429" y="2354379"/>
            <a:ext cx="415498" cy="369332"/>
          </a:xfrm>
          <a:prstGeom prst="rect">
            <a:avLst/>
          </a:prstGeom>
          <a:solidFill>
            <a:schemeClr val="bg1"/>
          </a:solidFill>
        </p:spPr>
        <p:txBody>
          <a:bodyPr wrap="none" rtlCol="0">
            <a:spAutoFit/>
          </a:bodyPr>
          <a:lstStyle/>
          <a:p>
            <a:pPr algn="r"/>
            <a:r>
              <a:rPr lang="en-US" altLang="ko-KR" b="1" dirty="0">
                <a:latin typeface="Times New Roman" panose="02020603050405020304" pitchFamily="18" charset="0"/>
                <a:cs typeface="Times New Roman" panose="02020603050405020304" pitchFamily="18" charset="0"/>
              </a:rPr>
              <a:t>40</a:t>
            </a:r>
            <a:endParaRPr lang="ko-KR" altLang="en-US"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736133" y="1915251"/>
            <a:ext cx="466794" cy="369332"/>
          </a:xfrm>
          <a:prstGeom prst="rect">
            <a:avLst/>
          </a:prstGeom>
          <a:solidFill>
            <a:schemeClr val="bg1"/>
          </a:solidFill>
        </p:spPr>
        <p:txBody>
          <a:bodyPr wrap="square" rtlCol="0">
            <a:spAutoFit/>
          </a:bodyPr>
          <a:lstStyle/>
          <a:p>
            <a:pPr algn="r"/>
            <a:r>
              <a:rPr lang="en-US" altLang="ko-KR" b="1" dirty="0">
                <a:latin typeface="Times New Roman" panose="02020603050405020304" pitchFamily="18" charset="0"/>
                <a:cs typeface="Times New Roman" panose="02020603050405020304" pitchFamily="18" charset="0"/>
              </a:rPr>
              <a:t>80</a:t>
            </a:r>
            <a:endParaRPr lang="ko-KR" altLang="en-US"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1736133" y="1477291"/>
            <a:ext cx="466794" cy="369332"/>
          </a:xfrm>
          <a:prstGeom prst="rect">
            <a:avLst/>
          </a:prstGeom>
          <a:solidFill>
            <a:schemeClr val="bg1"/>
          </a:solidFill>
        </p:spPr>
        <p:txBody>
          <a:bodyPr wrap="square" rtlCol="0">
            <a:spAutoFit/>
          </a:bodyPr>
          <a:lstStyle/>
          <a:p>
            <a:pPr algn="r"/>
            <a:r>
              <a:rPr lang="en-US" altLang="ko-KR" b="1" dirty="0">
                <a:latin typeface="Times New Roman" panose="02020603050405020304" pitchFamily="18" charset="0"/>
                <a:cs typeface="Times New Roman" panose="02020603050405020304" pitchFamily="18" charset="0"/>
              </a:rPr>
              <a:t>C0</a:t>
            </a:r>
            <a:endParaRPr lang="ko-KR" altLang="en-US"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736133" y="3773494"/>
            <a:ext cx="466794" cy="369332"/>
          </a:xfrm>
          <a:prstGeom prst="rect">
            <a:avLst/>
          </a:prstGeom>
          <a:noFill/>
        </p:spPr>
        <p:txBody>
          <a:bodyPr wrap="none" rtlCol="0">
            <a:spAutoFit/>
          </a:bodyPr>
          <a:lstStyle/>
          <a:p>
            <a:pPr algn="r"/>
            <a:r>
              <a:rPr lang="en-US" altLang="ko-KR" b="1" dirty="0">
                <a:latin typeface="Times New Roman" panose="02020603050405020304" pitchFamily="18" charset="0"/>
                <a:cs typeface="Times New Roman" panose="02020603050405020304" pitchFamily="18" charset="0"/>
              </a:rPr>
              <a:t>FF</a:t>
            </a:r>
            <a:endParaRPr lang="ko-KR" altLang="en-US"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1787429" y="5086013"/>
            <a:ext cx="415498" cy="369332"/>
          </a:xfrm>
          <a:prstGeom prst="rect">
            <a:avLst/>
          </a:prstGeom>
          <a:solidFill>
            <a:schemeClr val="bg1"/>
          </a:solidFill>
        </p:spPr>
        <p:txBody>
          <a:bodyPr wrap="none" rtlCol="0">
            <a:spAutoFit/>
          </a:bodyPr>
          <a:lstStyle/>
          <a:p>
            <a:pPr algn="r"/>
            <a:r>
              <a:rPr lang="en-US" altLang="ko-KR" b="1" dirty="0">
                <a:latin typeface="Times New Roman" panose="02020603050405020304" pitchFamily="18" charset="0"/>
                <a:cs typeface="Times New Roman" panose="02020603050405020304" pitchFamily="18" charset="0"/>
              </a:rPr>
              <a:t>40</a:t>
            </a:r>
            <a:endParaRPr lang="ko-KR" altLang="en-US"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736133" y="4646885"/>
            <a:ext cx="466794" cy="369332"/>
          </a:xfrm>
          <a:prstGeom prst="rect">
            <a:avLst/>
          </a:prstGeom>
          <a:solidFill>
            <a:schemeClr val="bg1"/>
          </a:solidFill>
        </p:spPr>
        <p:txBody>
          <a:bodyPr wrap="square" rtlCol="0">
            <a:spAutoFit/>
          </a:bodyPr>
          <a:lstStyle/>
          <a:p>
            <a:pPr algn="r"/>
            <a:r>
              <a:rPr lang="en-US" altLang="ko-KR" b="1" dirty="0">
                <a:latin typeface="Times New Roman" panose="02020603050405020304" pitchFamily="18" charset="0"/>
                <a:cs typeface="Times New Roman" panose="02020603050405020304" pitchFamily="18" charset="0"/>
              </a:rPr>
              <a:t>80</a:t>
            </a:r>
            <a:endParaRPr lang="ko-KR" altLang="en-US" b="1"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1736133" y="4208925"/>
            <a:ext cx="466794" cy="369332"/>
          </a:xfrm>
          <a:prstGeom prst="rect">
            <a:avLst/>
          </a:prstGeom>
          <a:solidFill>
            <a:schemeClr val="bg1"/>
          </a:solidFill>
        </p:spPr>
        <p:txBody>
          <a:bodyPr wrap="square" rtlCol="0">
            <a:spAutoFit/>
          </a:bodyPr>
          <a:lstStyle/>
          <a:p>
            <a:pPr algn="r"/>
            <a:r>
              <a:rPr lang="en-US" altLang="ko-KR" b="1" dirty="0">
                <a:latin typeface="Times New Roman" panose="02020603050405020304" pitchFamily="18" charset="0"/>
                <a:cs typeface="Times New Roman" panose="02020603050405020304" pitchFamily="18" charset="0"/>
              </a:rPr>
              <a:t>C0</a:t>
            </a:r>
            <a:endParaRPr lang="ko-KR" altLang="en-US"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6000793" y="3750634"/>
            <a:ext cx="466794" cy="369332"/>
          </a:xfrm>
          <a:prstGeom prst="rect">
            <a:avLst/>
          </a:prstGeom>
          <a:noFill/>
        </p:spPr>
        <p:txBody>
          <a:bodyPr wrap="none" rtlCol="0">
            <a:spAutoFit/>
          </a:bodyPr>
          <a:lstStyle/>
          <a:p>
            <a:pPr algn="r"/>
            <a:r>
              <a:rPr lang="en-US" altLang="ko-KR" b="1" dirty="0">
                <a:latin typeface="Times New Roman" panose="02020603050405020304" pitchFamily="18" charset="0"/>
                <a:cs typeface="Times New Roman" panose="02020603050405020304" pitchFamily="18" charset="0"/>
              </a:rPr>
              <a:t>FF</a:t>
            </a:r>
            <a:endParaRPr lang="ko-KR" altLang="en-US"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6052089" y="5063153"/>
            <a:ext cx="415498" cy="369332"/>
          </a:xfrm>
          <a:prstGeom prst="rect">
            <a:avLst/>
          </a:prstGeom>
          <a:solidFill>
            <a:schemeClr val="bg1"/>
          </a:solidFill>
        </p:spPr>
        <p:txBody>
          <a:bodyPr wrap="none" rtlCol="0">
            <a:spAutoFit/>
          </a:bodyPr>
          <a:lstStyle/>
          <a:p>
            <a:pPr algn="r"/>
            <a:r>
              <a:rPr lang="en-US" altLang="ko-KR" b="1" dirty="0">
                <a:latin typeface="Times New Roman" panose="02020603050405020304" pitchFamily="18" charset="0"/>
                <a:cs typeface="Times New Roman" panose="02020603050405020304" pitchFamily="18" charset="0"/>
              </a:rPr>
              <a:t>40</a:t>
            </a:r>
            <a:endParaRPr lang="ko-KR" altLang="en-US" b="1"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6000793" y="4624025"/>
            <a:ext cx="466794" cy="369332"/>
          </a:xfrm>
          <a:prstGeom prst="rect">
            <a:avLst/>
          </a:prstGeom>
          <a:solidFill>
            <a:schemeClr val="bg1"/>
          </a:solidFill>
        </p:spPr>
        <p:txBody>
          <a:bodyPr wrap="square" rtlCol="0">
            <a:spAutoFit/>
          </a:bodyPr>
          <a:lstStyle/>
          <a:p>
            <a:pPr algn="r"/>
            <a:r>
              <a:rPr lang="en-US" altLang="ko-KR" b="1" dirty="0">
                <a:latin typeface="Times New Roman" panose="02020603050405020304" pitchFamily="18" charset="0"/>
                <a:cs typeface="Times New Roman" panose="02020603050405020304" pitchFamily="18" charset="0"/>
              </a:rPr>
              <a:t>80</a:t>
            </a:r>
            <a:endParaRPr lang="ko-KR" altLang="en-US"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6000793" y="4186065"/>
            <a:ext cx="466794" cy="369332"/>
          </a:xfrm>
          <a:prstGeom prst="rect">
            <a:avLst/>
          </a:prstGeom>
          <a:solidFill>
            <a:schemeClr val="bg1"/>
          </a:solidFill>
        </p:spPr>
        <p:txBody>
          <a:bodyPr wrap="square" rtlCol="0">
            <a:spAutoFit/>
          </a:bodyPr>
          <a:lstStyle/>
          <a:p>
            <a:pPr algn="r"/>
            <a:r>
              <a:rPr lang="en-US" altLang="ko-KR" b="1" dirty="0">
                <a:latin typeface="Times New Roman" panose="02020603050405020304" pitchFamily="18" charset="0"/>
                <a:cs typeface="Times New Roman" panose="02020603050405020304" pitchFamily="18" charset="0"/>
              </a:rPr>
              <a:t>C0</a:t>
            </a:r>
            <a:endParaRPr lang="ko-KR" altLang="en-US"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6053041" y="1032062"/>
            <a:ext cx="325730" cy="369332"/>
          </a:xfrm>
          <a:prstGeom prst="rect">
            <a:avLst/>
          </a:prstGeom>
          <a:noFill/>
        </p:spPr>
        <p:txBody>
          <a:bodyPr wrap="none" rtlCol="0">
            <a:spAutoFit/>
          </a:bodyPr>
          <a:lstStyle/>
          <a:p>
            <a:pPr algn="r"/>
            <a:r>
              <a:rPr lang="en-US" altLang="ko-KR" b="1" dirty="0">
                <a:latin typeface="Times New Roman" panose="02020603050405020304" pitchFamily="18" charset="0"/>
                <a:cs typeface="Times New Roman" panose="02020603050405020304" pitchFamily="18" charset="0"/>
              </a:rPr>
              <a:t>F</a:t>
            </a:r>
            <a:endParaRPr lang="ko-KR" altLang="en-US" b="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6065865" y="2344581"/>
            <a:ext cx="300082" cy="369332"/>
          </a:xfrm>
          <a:prstGeom prst="rect">
            <a:avLst/>
          </a:prstGeom>
          <a:solidFill>
            <a:schemeClr val="bg1"/>
          </a:solidFill>
        </p:spPr>
        <p:txBody>
          <a:bodyPr wrap="none" rtlCol="0">
            <a:spAutoFit/>
          </a:bodyPr>
          <a:lstStyle/>
          <a:p>
            <a:pPr algn="r"/>
            <a:r>
              <a:rPr lang="en-US" altLang="ko-KR" b="1" dirty="0">
                <a:latin typeface="Times New Roman" panose="02020603050405020304" pitchFamily="18" charset="0"/>
                <a:cs typeface="Times New Roman" panose="02020603050405020304" pitchFamily="18" charset="0"/>
              </a:rPr>
              <a:t>4</a:t>
            </a:r>
            <a:endParaRPr lang="ko-KR" altLang="en-US" b="1"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6063716" y="1879764"/>
            <a:ext cx="304380" cy="369332"/>
          </a:xfrm>
          <a:prstGeom prst="rect">
            <a:avLst/>
          </a:prstGeom>
          <a:solidFill>
            <a:schemeClr val="bg1"/>
          </a:solidFill>
        </p:spPr>
        <p:txBody>
          <a:bodyPr wrap="square" rtlCol="0">
            <a:spAutoFit/>
          </a:bodyPr>
          <a:lstStyle/>
          <a:p>
            <a:pPr algn="r"/>
            <a:r>
              <a:rPr lang="en-US" altLang="ko-KR" b="1" dirty="0">
                <a:latin typeface="Times New Roman" panose="02020603050405020304" pitchFamily="18" charset="0"/>
                <a:cs typeface="Times New Roman" panose="02020603050405020304" pitchFamily="18" charset="0"/>
              </a:rPr>
              <a:t>8</a:t>
            </a:r>
            <a:endParaRPr lang="ko-KR" altLang="en-US"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6041756" y="1414947"/>
            <a:ext cx="325730" cy="369332"/>
          </a:xfrm>
          <a:prstGeom prst="rect">
            <a:avLst/>
          </a:prstGeom>
          <a:solidFill>
            <a:schemeClr val="bg1"/>
          </a:solidFill>
        </p:spPr>
        <p:txBody>
          <a:bodyPr wrap="square" rtlCol="0">
            <a:spAutoFit/>
          </a:bodyPr>
          <a:lstStyle/>
          <a:p>
            <a:pPr algn="r"/>
            <a:r>
              <a:rPr lang="en-US" altLang="ko-KR" b="1" dirty="0">
                <a:latin typeface="Times New Roman" panose="02020603050405020304" pitchFamily="18" charset="0"/>
                <a:cs typeface="Times New Roman" panose="02020603050405020304" pitchFamily="18" charset="0"/>
              </a:rPr>
              <a:t>C</a:t>
            </a:r>
            <a:endParaRPr lang="ko-KR" altLang="en-US" b="1" dirty="0">
              <a:latin typeface="Times New Roman" panose="02020603050405020304" pitchFamily="18" charset="0"/>
              <a:cs typeface="Times New Roman" panose="02020603050405020304" pitchFamily="18" charset="0"/>
            </a:endParaRPr>
          </a:p>
        </p:txBody>
      </p:sp>
      <p:sp>
        <p:nvSpPr>
          <p:cNvPr id="33" name="제목 1"/>
          <p:cNvSpPr>
            <a:spLocks noGrp="1"/>
          </p:cNvSpPr>
          <p:nvPr>
            <p:ph type="title"/>
          </p:nvPr>
        </p:nvSpPr>
        <p:spPr>
          <a:xfrm>
            <a:off x="609600" y="164639"/>
            <a:ext cx="10972800" cy="864096"/>
          </a:xfrm>
        </p:spPr>
        <p:txBody>
          <a:bodyPr/>
          <a:lstStyle/>
          <a:p>
            <a:r>
              <a:rPr lang="en-US" altLang="ko-KR" dirty="0"/>
              <a:t>Case I: Netherlands (NL-I) </a:t>
            </a:r>
            <a:endParaRPr lang="ko-KR" altLang="en-US" dirty="0"/>
          </a:p>
        </p:txBody>
      </p:sp>
    </p:spTree>
    <p:extLst>
      <p:ext uri="{BB962C8B-B14F-4D97-AF65-F5344CB8AC3E}">
        <p14:creationId xmlns:p14="http://schemas.microsoft.com/office/powerpoint/2010/main" val="16434490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직사각형 29"/>
          <p:cNvSpPr/>
          <p:nvPr/>
        </p:nvSpPr>
        <p:spPr>
          <a:xfrm>
            <a:off x="6000793" y="3773494"/>
            <a:ext cx="4280631" cy="259499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직사각형 28"/>
          <p:cNvSpPr/>
          <p:nvPr/>
        </p:nvSpPr>
        <p:spPr>
          <a:xfrm>
            <a:off x="1427356" y="1068989"/>
            <a:ext cx="4614058" cy="529950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p:nvPr>
        </p:nvSpPr>
        <p:spPr/>
        <p:txBody>
          <a:bodyPr/>
          <a:lstStyle/>
          <a:p>
            <a:r>
              <a:rPr lang="en-US" altLang="ko-KR" dirty="0"/>
              <a:t>Case I: Netherlands (NL-I) </a:t>
            </a:r>
            <a:endParaRPr lang="ko-KR" altLang="en-US" dirty="0"/>
          </a:p>
        </p:txBody>
      </p:sp>
      <p:sp>
        <p:nvSpPr>
          <p:cNvPr id="4" name="슬라이드 번호 개체 틀 3"/>
          <p:cNvSpPr>
            <a:spLocks noGrp="1"/>
          </p:cNvSpPr>
          <p:nvPr>
            <p:ph type="sldNum" sz="quarter" idx="12"/>
          </p:nvPr>
        </p:nvSpPr>
        <p:spPr/>
        <p:txBody>
          <a:bodyPr/>
          <a:lstStyle/>
          <a:p>
            <a:fld id="{15BFD39D-60BA-49C9-A7AB-3AC188532C3A}" type="slidenum">
              <a:rPr lang="ko-KR" altLang="en-US" smtClean="0"/>
              <a:t>46</a:t>
            </a:fld>
            <a:endParaRPr lang="ko-KR" altLang="en-US" dirty="0"/>
          </a:p>
        </p:txBody>
      </p:sp>
      <p:graphicFrame>
        <p:nvGraphicFramePr>
          <p:cNvPr id="5" name="차트 4"/>
          <p:cNvGraphicFramePr>
            <a:graphicFrameLocks/>
          </p:cNvGraphicFramePr>
          <p:nvPr>
            <p:extLst/>
          </p:nvPr>
        </p:nvGraphicFramePr>
        <p:xfrm>
          <a:off x="1294760" y="1036394"/>
          <a:ext cx="4572000" cy="281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차트 5"/>
          <p:cNvGraphicFramePr>
            <a:graphicFrameLocks/>
          </p:cNvGraphicFramePr>
          <p:nvPr>
            <p:extLst/>
          </p:nvPr>
        </p:nvGraphicFramePr>
        <p:xfrm>
          <a:off x="1294760" y="3750634"/>
          <a:ext cx="4572000" cy="2818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차트 6"/>
          <p:cNvGraphicFramePr>
            <a:graphicFrameLocks/>
          </p:cNvGraphicFramePr>
          <p:nvPr>
            <p:extLst/>
          </p:nvPr>
        </p:nvGraphicFramePr>
        <p:xfrm>
          <a:off x="5574660" y="3722898"/>
          <a:ext cx="4572000" cy="2818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차트 7"/>
          <p:cNvGraphicFramePr>
            <a:graphicFrameLocks/>
          </p:cNvGraphicFramePr>
          <p:nvPr>
            <p:extLst/>
          </p:nvPr>
        </p:nvGraphicFramePr>
        <p:xfrm>
          <a:off x="5574660" y="1048210"/>
          <a:ext cx="4572000" cy="2818800"/>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p:cNvSpPr txBox="1"/>
          <p:nvPr/>
        </p:nvSpPr>
        <p:spPr>
          <a:xfrm>
            <a:off x="3212653" y="3354382"/>
            <a:ext cx="1428750"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(a) 1st byte</a:t>
            </a:r>
            <a:endParaRPr lang="ko-KR" altLang="en-US"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7491392" y="3354382"/>
            <a:ext cx="1428750"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(b) 2nd byte</a:t>
            </a:r>
            <a:endParaRPr lang="ko-KR" altLang="en-US"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212653" y="6054916"/>
            <a:ext cx="1428750"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(c) 3rd byte</a:t>
            </a:r>
            <a:endParaRPr lang="ko-KR" altLang="en-US"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7591752" y="6054916"/>
            <a:ext cx="1428750"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(d) 4th byte</a:t>
            </a:r>
            <a:endParaRPr lang="ko-KR" altLang="en-US"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736133" y="1041860"/>
            <a:ext cx="466794" cy="369332"/>
          </a:xfrm>
          <a:prstGeom prst="rect">
            <a:avLst/>
          </a:prstGeom>
          <a:noFill/>
        </p:spPr>
        <p:txBody>
          <a:bodyPr wrap="none" rtlCol="0">
            <a:spAutoFit/>
          </a:bodyPr>
          <a:lstStyle/>
          <a:p>
            <a:pPr algn="r"/>
            <a:r>
              <a:rPr lang="en-US" altLang="ko-KR" b="1" dirty="0">
                <a:latin typeface="Times New Roman" panose="02020603050405020304" pitchFamily="18" charset="0"/>
                <a:cs typeface="Times New Roman" panose="02020603050405020304" pitchFamily="18" charset="0"/>
              </a:rPr>
              <a:t>FF</a:t>
            </a:r>
            <a:endParaRPr lang="ko-KR" altLang="en-US"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787429" y="2354379"/>
            <a:ext cx="415498" cy="369332"/>
          </a:xfrm>
          <a:prstGeom prst="rect">
            <a:avLst/>
          </a:prstGeom>
          <a:solidFill>
            <a:schemeClr val="tx2">
              <a:lumMod val="20000"/>
              <a:lumOff val="80000"/>
            </a:schemeClr>
          </a:solidFill>
        </p:spPr>
        <p:txBody>
          <a:bodyPr wrap="none" rtlCol="0">
            <a:spAutoFit/>
          </a:bodyPr>
          <a:lstStyle/>
          <a:p>
            <a:pPr algn="r"/>
            <a:r>
              <a:rPr lang="en-US" altLang="ko-KR" b="1" dirty="0">
                <a:latin typeface="Times New Roman" panose="02020603050405020304" pitchFamily="18" charset="0"/>
                <a:cs typeface="Times New Roman" panose="02020603050405020304" pitchFamily="18" charset="0"/>
              </a:rPr>
              <a:t>40</a:t>
            </a:r>
            <a:endParaRPr lang="ko-KR" altLang="en-US"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736133" y="1915251"/>
            <a:ext cx="466794" cy="369332"/>
          </a:xfrm>
          <a:prstGeom prst="rect">
            <a:avLst/>
          </a:prstGeom>
          <a:solidFill>
            <a:schemeClr val="tx2">
              <a:lumMod val="20000"/>
              <a:lumOff val="80000"/>
            </a:schemeClr>
          </a:solidFill>
        </p:spPr>
        <p:txBody>
          <a:bodyPr wrap="square" rtlCol="0">
            <a:spAutoFit/>
          </a:bodyPr>
          <a:lstStyle/>
          <a:p>
            <a:pPr algn="r"/>
            <a:r>
              <a:rPr lang="en-US" altLang="ko-KR" b="1" dirty="0">
                <a:latin typeface="Times New Roman" panose="02020603050405020304" pitchFamily="18" charset="0"/>
                <a:cs typeface="Times New Roman" panose="02020603050405020304" pitchFamily="18" charset="0"/>
              </a:rPr>
              <a:t>80</a:t>
            </a:r>
            <a:endParaRPr lang="ko-KR" altLang="en-US"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1736133" y="1477291"/>
            <a:ext cx="466794" cy="369332"/>
          </a:xfrm>
          <a:prstGeom prst="rect">
            <a:avLst/>
          </a:prstGeom>
          <a:solidFill>
            <a:schemeClr val="tx2">
              <a:lumMod val="20000"/>
              <a:lumOff val="80000"/>
            </a:schemeClr>
          </a:solidFill>
        </p:spPr>
        <p:txBody>
          <a:bodyPr wrap="square" rtlCol="0">
            <a:spAutoFit/>
          </a:bodyPr>
          <a:lstStyle/>
          <a:p>
            <a:pPr algn="r"/>
            <a:r>
              <a:rPr lang="en-US" altLang="ko-KR" b="1" dirty="0">
                <a:latin typeface="Times New Roman" panose="02020603050405020304" pitchFamily="18" charset="0"/>
                <a:cs typeface="Times New Roman" panose="02020603050405020304" pitchFamily="18" charset="0"/>
              </a:rPr>
              <a:t>C0</a:t>
            </a:r>
            <a:endParaRPr lang="ko-KR" altLang="en-US"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736133" y="3773494"/>
            <a:ext cx="466794" cy="369332"/>
          </a:xfrm>
          <a:prstGeom prst="rect">
            <a:avLst/>
          </a:prstGeom>
          <a:noFill/>
        </p:spPr>
        <p:txBody>
          <a:bodyPr wrap="none" rtlCol="0">
            <a:spAutoFit/>
          </a:bodyPr>
          <a:lstStyle/>
          <a:p>
            <a:pPr algn="r"/>
            <a:r>
              <a:rPr lang="en-US" altLang="ko-KR" b="1" dirty="0">
                <a:latin typeface="Times New Roman" panose="02020603050405020304" pitchFamily="18" charset="0"/>
                <a:cs typeface="Times New Roman" panose="02020603050405020304" pitchFamily="18" charset="0"/>
              </a:rPr>
              <a:t>FF</a:t>
            </a:r>
            <a:endParaRPr lang="ko-KR" altLang="en-US"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1787429" y="5086013"/>
            <a:ext cx="415498" cy="369332"/>
          </a:xfrm>
          <a:prstGeom prst="rect">
            <a:avLst/>
          </a:prstGeom>
          <a:solidFill>
            <a:schemeClr val="tx2">
              <a:lumMod val="20000"/>
              <a:lumOff val="80000"/>
            </a:schemeClr>
          </a:solidFill>
        </p:spPr>
        <p:txBody>
          <a:bodyPr wrap="none" rtlCol="0">
            <a:spAutoFit/>
          </a:bodyPr>
          <a:lstStyle/>
          <a:p>
            <a:pPr algn="r"/>
            <a:r>
              <a:rPr lang="en-US" altLang="ko-KR" b="1" dirty="0">
                <a:latin typeface="Times New Roman" panose="02020603050405020304" pitchFamily="18" charset="0"/>
                <a:cs typeface="Times New Roman" panose="02020603050405020304" pitchFamily="18" charset="0"/>
              </a:rPr>
              <a:t>40</a:t>
            </a:r>
            <a:endParaRPr lang="ko-KR" altLang="en-US"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736133" y="4646885"/>
            <a:ext cx="466794" cy="369332"/>
          </a:xfrm>
          <a:prstGeom prst="rect">
            <a:avLst/>
          </a:prstGeom>
          <a:solidFill>
            <a:schemeClr val="tx2">
              <a:lumMod val="20000"/>
              <a:lumOff val="80000"/>
            </a:schemeClr>
          </a:solidFill>
        </p:spPr>
        <p:txBody>
          <a:bodyPr wrap="square" rtlCol="0">
            <a:spAutoFit/>
          </a:bodyPr>
          <a:lstStyle/>
          <a:p>
            <a:pPr algn="r"/>
            <a:r>
              <a:rPr lang="en-US" altLang="ko-KR" b="1" dirty="0">
                <a:latin typeface="Times New Roman" panose="02020603050405020304" pitchFamily="18" charset="0"/>
                <a:cs typeface="Times New Roman" panose="02020603050405020304" pitchFamily="18" charset="0"/>
              </a:rPr>
              <a:t>80</a:t>
            </a:r>
            <a:endParaRPr lang="ko-KR" altLang="en-US" b="1"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1736133" y="4208925"/>
            <a:ext cx="466794" cy="369332"/>
          </a:xfrm>
          <a:prstGeom prst="rect">
            <a:avLst/>
          </a:prstGeom>
          <a:solidFill>
            <a:schemeClr val="tx2">
              <a:lumMod val="20000"/>
              <a:lumOff val="80000"/>
            </a:schemeClr>
          </a:solidFill>
        </p:spPr>
        <p:txBody>
          <a:bodyPr wrap="square" rtlCol="0">
            <a:spAutoFit/>
          </a:bodyPr>
          <a:lstStyle/>
          <a:p>
            <a:pPr algn="r"/>
            <a:r>
              <a:rPr lang="en-US" altLang="ko-KR" b="1" dirty="0">
                <a:latin typeface="Times New Roman" panose="02020603050405020304" pitchFamily="18" charset="0"/>
                <a:cs typeface="Times New Roman" panose="02020603050405020304" pitchFamily="18" charset="0"/>
              </a:rPr>
              <a:t>C0</a:t>
            </a:r>
            <a:endParaRPr lang="ko-KR" altLang="en-US"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6000793" y="3750634"/>
            <a:ext cx="466794" cy="369332"/>
          </a:xfrm>
          <a:prstGeom prst="rect">
            <a:avLst/>
          </a:prstGeom>
          <a:noFill/>
        </p:spPr>
        <p:txBody>
          <a:bodyPr wrap="none" rtlCol="0">
            <a:spAutoFit/>
          </a:bodyPr>
          <a:lstStyle/>
          <a:p>
            <a:pPr algn="r"/>
            <a:r>
              <a:rPr lang="en-US" altLang="ko-KR" b="1" dirty="0">
                <a:latin typeface="Times New Roman" panose="02020603050405020304" pitchFamily="18" charset="0"/>
                <a:cs typeface="Times New Roman" panose="02020603050405020304" pitchFamily="18" charset="0"/>
              </a:rPr>
              <a:t>FF</a:t>
            </a:r>
            <a:endParaRPr lang="ko-KR" altLang="en-US"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6052089" y="5063153"/>
            <a:ext cx="415498" cy="369332"/>
          </a:xfrm>
          <a:prstGeom prst="rect">
            <a:avLst/>
          </a:prstGeom>
          <a:solidFill>
            <a:schemeClr val="tx2">
              <a:lumMod val="20000"/>
              <a:lumOff val="80000"/>
            </a:schemeClr>
          </a:solidFill>
        </p:spPr>
        <p:txBody>
          <a:bodyPr wrap="none" rtlCol="0">
            <a:spAutoFit/>
          </a:bodyPr>
          <a:lstStyle/>
          <a:p>
            <a:pPr algn="r"/>
            <a:r>
              <a:rPr lang="en-US" altLang="ko-KR" b="1" dirty="0">
                <a:latin typeface="Times New Roman" panose="02020603050405020304" pitchFamily="18" charset="0"/>
                <a:cs typeface="Times New Roman" panose="02020603050405020304" pitchFamily="18" charset="0"/>
              </a:rPr>
              <a:t>40</a:t>
            </a:r>
            <a:endParaRPr lang="ko-KR" altLang="en-US" b="1"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6000793" y="4624025"/>
            <a:ext cx="466794" cy="369332"/>
          </a:xfrm>
          <a:prstGeom prst="rect">
            <a:avLst/>
          </a:prstGeom>
          <a:solidFill>
            <a:schemeClr val="tx2">
              <a:lumMod val="20000"/>
              <a:lumOff val="80000"/>
            </a:schemeClr>
          </a:solidFill>
        </p:spPr>
        <p:txBody>
          <a:bodyPr wrap="square" rtlCol="0">
            <a:spAutoFit/>
          </a:bodyPr>
          <a:lstStyle/>
          <a:p>
            <a:pPr algn="r"/>
            <a:r>
              <a:rPr lang="en-US" altLang="ko-KR" b="1" dirty="0">
                <a:latin typeface="Times New Roman" panose="02020603050405020304" pitchFamily="18" charset="0"/>
                <a:cs typeface="Times New Roman" panose="02020603050405020304" pitchFamily="18" charset="0"/>
              </a:rPr>
              <a:t>80</a:t>
            </a:r>
            <a:endParaRPr lang="ko-KR" altLang="en-US"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6000793" y="4186065"/>
            <a:ext cx="466794" cy="369332"/>
          </a:xfrm>
          <a:prstGeom prst="rect">
            <a:avLst/>
          </a:prstGeom>
          <a:solidFill>
            <a:schemeClr val="tx2">
              <a:lumMod val="20000"/>
              <a:lumOff val="80000"/>
            </a:schemeClr>
          </a:solidFill>
        </p:spPr>
        <p:txBody>
          <a:bodyPr wrap="square" rtlCol="0">
            <a:spAutoFit/>
          </a:bodyPr>
          <a:lstStyle/>
          <a:p>
            <a:pPr algn="r"/>
            <a:r>
              <a:rPr lang="en-US" altLang="ko-KR" b="1" dirty="0">
                <a:latin typeface="Times New Roman" panose="02020603050405020304" pitchFamily="18" charset="0"/>
                <a:cs typeface="Times New Roman" panose="02020603050405020304" pitchFamily="18" charset="0"/>
              </a:rPr>
              <a:t>C0</a:t>
            </a:r>
            <a:endParaRPr lang="ko-KR" altLang="en-US"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6053041" y="1032062"/>
            <a:ext cx="325730" cy="369332"/>
          </a:xfrm>
          <a:prstGeom prst="rect">
            <a:avLst/>
          </a:prstGeom>
          <a:noFill/>
        </p:spPr>
        <p:txBody>
          <a:bodyPr wrap="none" rtlCol="0">
            <a:spAutoFit/>
          </a:bodyPr>
          <a:lstStyle/>
          <a:p>
            <a:pPr algn="r"/>
            <a:r>
              <a:rPr lang="en-US" altLang="ko-KR" b="1" dirty="0">
                <a:latin typeface="Times New Roman" panose="02020603050405020304" pitchFamily="18" charset="0"/>
                <a:cs typeface="Times New Roman" panose="02020603050405020304" pitchFamily="18" charset="0"/>
              </a:rPr>
              <a:t>F</a:t>
            </a:r>
            <a:endParaRPr lang="ko-KR" altLang="en-US" b="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6065865" y="2344581"/>
            <a:ext cx="300082" cy="369332"/>
          </a:xfrm>
          <a:prstGeom prst="rect">
            <a:avLst/>
          </a:prstGeom>
          <a:solidFill>
            <a:schemeClr val="bg1"/>
          </a:solidFill>
        </p:spPr>
        <p:txBody>
          <a:bodyPr wrap="none" rtlCol="0">
            <a:spAutoFit/>
          </a:bodyPr>
          <a:lstStyle/>
          <a:p>
            <a:pPr algn="r"/>
            <a:r>
              <a:rPr lang="en-US" altLang="ko-KR" b="1" dirty="0">
                <a:latin typeface="Times New Roman" panose="02020603050405020304" pitchFamily="18" charset="0"/>
                <a:cs typeface="Times New Roman" panose="02020603050405020304" pitchFamily="18" charset="0"/>
              </a:rPr>
              <a:t>4</a:t>
            </a:r>
            <a:endParaRPr lang="ko-KR" altLang="en-US" b="1"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6063716" y="1879764"/>
            <a:ext cx="304380" cy="369332"/>
          </a:xfrm>
          <a:prstGeom prst="rect">
            <a:avLst/>
          </a:prstGeom>
          <a:solidFill>
            <a:schemeClr val="bg1"/>
          </a:solidFill>
        </p:spPr>
        <p:txBody>
          <a:bodyPr wrap="square" rtlCol="0">
            <a:spAutoFit/>
          </a:bodyPr>
          <a:lstStyle/>
          <a:p>
            <a:pPr algn="r"/>
            <a:r>
              <a:rPr lang="en-US" altLang="ko-KR" b="1" dirty="0">
                <a:latin typeface="Times New Roman" panose="02020603050405020304" pitchFamily="18" charset="0"/>
                <a:cs typeface="Times New Roman" panose="02020603050405020304" pitchFamily="18" charset="0"/>
              </a:rPr>
              <a:t>8</a:t>
            </a:r>
            <a:endParaRPr lang="ko-KR" altLang="en-US"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6041756" y="1414947"/>
            <a:ext cx="325730" cy="369332"/>
          </a:xfrm>
          <a:prstGeom prst="rect">
            <a:avLst/>
          </a:prstGeom>
          <a:solidFill>
            <a:schemeClr val="bg1"/>
          </a:solidFill>
        </p:spPr>
        <p:txBody>
          <a:bodyPr wrap="square" rtlCol="0">
            <a:spAutoFit/>
          </a:bodyPr>
          <a:lstStyle/>
          <a:p>
            <a:pPr algn="r"/>
            <a:r>
              <a:rPr lang="en-US" altLang="ko-KR" b="1" dirty="0">
                <a:latin typeface="Times New Roman" panose="02020603050405020304" pitchFamily="18" charset="0"/>
                <a:cs typeface="Times New Roman" panose="02020603050405020304" pitchFamily="18" charset="0"/>
              </a:rPr>
              <a:t>C</a:t>
            </a:r>
            <a:endParaRPr lang="ko-KR" altLang="en-US" b="1" dirty="0">
              <a:latin typeface="Times New Roman" panose="02020603050405020304" pitchFamily="18" charset="0"/>
              <a:cs typeface="Times New Roman" panose="02020603050405020304" pitchFamily="18" charset="0"/>
            </a:endParaRPr>
          </a:p>
        </p:txBody>
      </p:sp>
      <p:sp>
        <p:nvSpPr>
          <p:cNvPr id="32" name="직사각형 31"/>
          <p:cNvSpPr/>
          <p:nvPr/>
        </p:nvSpPr>
        <p:spPr>
          <a:xfrm rot="1240274">
            <a:off x="5221860" y="2263335"/>
            <a:ext cx="5477595" cy="11408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800" b="1" dirty="0">
                <a:solidFill>
                  <a:schemeClr val="accent3">
                    <a:lumMod val="50000"/>
                  </a:schemeClr>
                </a:solidFill>
              </a:rPr>
              <a:t>Fixed Three Bytes</a:t>
            </a:r>
          </a:p>
        </p:txBody>
      </p:sp>
    </p:spTree>
    <p:extLst>
      <p:ext uri="{BB962C8B-B14F-4D97-AF65-F5344CB8AC3E}">
        <p14:creationId xmlns:p14="http://schemas.microsoft.com/office/powerpoint/2010/main" val="1915394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Case II: Belgium (BE-II)</a:t>
            </a:r>
            <a:endParaRPr lang="ko-KR" altLang="en-US" dirty="0"/>
          </a:p>
        </p:txBody>
      </p:sp>
      <p:sp>
        <p:nvSpPr>
          <p:cNvPr id="3" name="내용 개체 틀 2"/>
          <p:cNvSpPr>
            <a:spLocks noGrp="1"/>
          </p:cNvSpPr>
          <p:nvPr>
            <p:ph idx="1"/>
          </p:nvPr>
        </p:nvSpPr>
        <p:spPr/>
        <p:txBody>
          <a:bodyPr/>
          <a:lstStyle/>
          <a:p>
            <a:endParaRPr lang="ko-KR" altLang="en-US" dirty="0"/>
          </a:p>
        </p:txBody>
      </p:sp>
      <p:sp>
        <p:nvSpPr>
          <p:cNvPr id="4" name="슬라이드 번호 개체 틀 3"/>
          <p:cNvSpPr>
            <a:spLocks noGrp="1"/>
          </p:cNvSpPr>
          <p:nvPr>
            <p:ph type="sldNum" sz="quarter" idx="12"/>
          </p:nvPr>
        </p:nvSpPr>
        <p:spPr/>
        <p:txBody>
          <a:bodyPr/>
          <a:lstStyle/>
          <a:p>
            <a:fld id="{15BFD39D-60BA-49C9-A7AB-3AC188532C3A}" type="slidenum">
              <a:rPr lang="ko-KR" altLang="en-US" smtClean="0"/>
              <a:t>47</a:t>
            </a:fld>
            <a:endParaRPr lang="ko-KR" altLang="en-US" dirty="0"/>
          </a:p>
        </p:txBody>
      </p:sp>
      <p:graphicFrame>
        <p:nvGraphicFramePr>
          <p:cNvPr id="5" name="차트 4"/>
          <p:cNvGraphicFramePr>
            <a:graphicFrameLocks/>
          </p:cNvGraphicFramePr>
          <p:nvPr>
            <p:extLst/>
          </p:nvPr>
        </p:nvGraphicFramePr>
        <p:xfrm>
          <a:off x="1591341" y="970158"/>
          <a:ext cx="4572000" cy="28172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차트 5"/>
          <p:cNvGraphicFramePr>
            <a:graphicFrameLocks/>
          </p:cNvGraphicFramePr>
          <p:nvPr>
            <p:extLst/>
          </p:nvPr>
        </p:nvGraphicFramePr>
        <p:xfrm>
          <a:off x="5962375" y="970158"/>
          <a:ext cx="4572000" cy="28172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차트 6"/>
          <p:cNvGraphicFramePr>
            <a:graphicFrameLocks/>
          </p:cNvGraphicFramePr>
          <p:nvPr>
            <p:extLst/>
          </p:nvPr>
        </p:nvGraphicFramePr>
        <p:xfrm>
          <a:off x="1591341" y="3930638"/>
          <a:ext cx="4572000" cy="2818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차트 7"/>
          <p:cNvGraphicFramePr>
            <a:graphicFrameLocks/>
          </p:cNvGraphicFramePr>
          <p:nvPr>
            <p:extLst/>
          </p:nvPr>
        </p:nvGraphicFramePr>
        <p:xfrm>
          <a:off x="6029554" y="3930639"/>
          <a:ext cx="4437645" cy="2818800"/>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p:cNvSpPr txBox="1"/>
          <p:nvPr/>
        </p:nvSpPr>
        <p:spPr>
          <a:xfrm>
            <a:off x="3162966" y="3538905"/>
            <a:ext cx="1428750" cy="305918"/>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(a) 1st byte</a:t>
            </a:r>
            <a:endParaRPr lang="ko-KR" altLang="en-US"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7534000" y="3538905"/>
            <a:ext cx="1428750" cy="305918"/>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(b) 2nd byte</a:t>
            </a:r>
            <a:endParaRPr lang="ko-KR" altLang="en-US"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162966" y="6443520"/>
            <a:ext cx="1428750" cy="305918"/>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(c) 3rd byte</a:t>
            </a:r>
            <a:endParaRPr lang="ko-KR" altLang="en-US"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7534000" y="6443520"/>
            <a:ext cx="1428750" cy="305918"/>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(d) 4th byte</a:t>
            </a:r>
            <a:endParaRPr lang="ko-KR" altLang="en-US"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2104633" y="2406472"/>
            <a:ext cx="415498" cy="369332"/>
          </a:xfrm>
          <a:prstGeom prst="rect">
            <a:avLst/>
          </a:prstGeom>
          <a:solidFill>
            <a:schemeClr val="bg1"/>
          </a:solidFill>
        </p:spPr>
        <p:txBody>
          <a:bodyPr wrap="none" rtlCol="0">
            <a:spAutoFit/>
          </a:bodyPr>
          <a:lstStyle/>
          <a:p>
            <a:pPr algn="r"/>
            <a:r>
              <a:rPr lang="en-US" altLang="ko-KR" b="1" dirty="0">
                <a:latin typeface="Times New Roman" panose="02020603050405020304" pitchFamily="18" charset="0"/>
                <a:cs typeface="Times New Roman" panose="02020603050405020304" pitchFamily="18" charset="0"/>
              </a:rPr>
              <a:t>40</a:t>
            </a:r>
            <a:endParaRPr lang="ko-KR" altLang="en-US"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2053337" y="1893869"/>
            <a:ext cx="466794" cy="369332"/>
          </a:xfrm>
          <a:prstGeom prst="rect">
            <a:avLst/>
          </a:prstGeom>
          <a:solidFill>
            <a:schemeClr val="bg1"/>
          </a:solidFill>
        </p:spPr>
        <p:txBody>
          <a:bodyPr wrap="square" rtlCol="0">
            <a:spAutoFit/>
          </a:bodyPr>
          <a:lstStyle/>
          <a:p>
            <a:pPr algn="r"/>
            <a:r>
              <a:rPr lang="en-US" altLang="ko-KR" b="1" dirty="0">
                <a:latin typeface="Times New Roman" panose="02020603050405020304" pitchFamily="18" charset="0"/>
                <a:cs typeface="Times New Roman" panose="02020603050405020304" pitchFamily="18" charset="0"/>
              </a:rPr>
              <a:t>80</a:t>
            </a:r>
            <a:endParaRPr lang="ko-KR" altLang="en-US"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2053337" y="1394909"/>
            <a:ext cx="466794" cy="369332"/>
          </a:xfrm>
          <a:prstGeom prst="rect">
            <a:avLst/>
          </a:prstGeom>
          <a:solidFill>
            <a:schemeClr val="bg1"/>
          </a:solidFill>
        </p:spPr>
        <p:txBody>
          <a:bodyPr wrap="square" rtlCol="0">
            <a:spAutoFit/>
          </a:bodyPr>
          <a:lstStyle/>
          <a:p>
            <a:pPr algn="r"/>
            <a:r>
              <a:rPr lang="en-US" altLang="ko-KR" b="1" dirty="0">
                <a:latin typeface="Times New Roman" panose="02020603050405020304" pitchFamily="18" charset="0"/>
                <a:cs typeface="Times New Roman" panose="02020603050405020304" pitchFamily="18" charset="0"/>
              </a:rPr>
              <a:t>C0</a:t>
            </a:r>
            <a:endParaRPr lang="ko-KR" altLang="en-US"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2053337" y="3892550"/>
            <a:ext cx="466794" cy="369332"/>
          </a:xfrm>
          <a:prstGeom prst="rect">
            <a:avLst/>
          </a:prstGeom>
          <a:noFill/>
        </p:spPr>
        <p:txBody>
          <a:bodyPr wrap="none" rtlCol="0">
            <a:spAutoFit/>
          </a:bodyPr>
          <a:lstStyle/>
          <a:p>
            <a:pPr algn="r"/>
            <a:r>
              <a:rPr lang="en-US" altLang="ko-KR" b="1" dirty="0">
                <a:latin typeface="Times New Roman" panose="02020603050405020304" pitchFamily="18" charset="0"/>
                <a:cs typeface="Times New Roman" panose="02020603050405020304" pitchFamily="18" charset="0"/>
              </a:rPr>
              <a:t>FF</a:t>
            </a:r>
            <a:endParaRPr lang="ko-KR" altLang="en-US"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2104633" y="5342719"/>
            <a:ext cx="415498" cy="369332"/>
          </a:xfrm>
          <a:prstGeom prst="rect">
            <a:avLst/>
          </a:prstGeom>
          <a:solidFill>
            <a:schemeClr val="bg1"/>
          </a:solidFill>
        </p:spPr>
        <p:txBody>
          <a:bodyPr wrap="none" rtlCol="0">
            <a:spAutoFit/>
          </a:bodyPr>
          <a:lstStyle/>
          <a:p>
            <a:pPr algn="r"/>
            <a:r>
              <a:rPr lang="en-US" altLang="ko-KR" b="1" dirty="0">
                <a:latin typeface="Times New Roman" panose="02020603050405020304" pitchFamily="18" charset="0"/>
                <a:cs typeface="Times New Roman" panose="02020603050405020304" pitchFamily="18" charset="0"/>
              </a:rPr>
              <a:t>40</a:t>
            </a:r>
            <a:endParaRPr lang="ko-KR" altLang="en-US"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2053337" y="4830116"/>
            <a:ext cx="466794" cy="369332"/>
          </a:xfrm>
          <a:prstGeom prst="rect">
            <a:avLst/>
          </a:prstGeom>
          <a:solidFill>
            <a:schemeClr val="bg1"/>
          </a:solidFill>
        </p:spPr>
        <p:txBody>
          <a:bodyPr wrap="square" rtlCol="0">
            <a:spAutoFit/>
          </a:bodyPr>
          <a:lstStyle/>
          <a:p>
            <a:pPr algn="r"/>
            <a:r>
              <a:rPr lang="en-US" altLang="ko-KR" b="1" dirty="0">
                <a:latin typeface="Times New Roman" panose="02020603050405020304" pitchFamily="18" charset="0"/>
                <a:cs typeface="Times New Roman" panose="02020603050405020304" pitchFamily="18" charset="0"/>
              </a:rPr>
              <a:t>80</a:t>
            </a:r>
            <a:endParaRPr lang="ko-KR" altLang="en-US"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2053337" y="4331156"/>
            <a:ext cx="466794" cy="369332"/>
          </a:xfrm>
          <a:prstGeom prst="rect">
            <a:avLst/>
          </a:prstGeom>
          <a:solidFill>
            <a:schemeClr val="bg1"/>
          </a:solidFill>
        </p:spPr>
        <p:txBody>
          <a:bodyPr wrap="square" rtlCol="0">
            <a:spAutoFit/>
          </a:bodyPr>
          <a:lstStyle/>
          <a:p>
            <a:pPr algn="r"/>
            <a:r>
              <a:rPr lang="en-US" altLang="ko-KR" b="1" dirty="0">
                <a:latin typeface="Times New Roman" panose="02020603050405020304" pitchFamily="18" charset="0"/>
                <a:cs typeface="Times New Roman" panose="02020603050405020304" pitchFamily="18" charset="0"/>
              </a:rPr>
              <a:t>C0</a:t>
            </a:r>
            <a:endParaRPr lang="ko-KR" altLang="en-US" b="1"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6366292" y="3892550"/>
            <a:ext cx="466794" cy="369332"/>
          </a:xfrm>
          <a:prstGeom prst="rect">
            <a:avLst/>
          </a:prstGeom>
          <a:noFill/>
        </p:spPr>
        <p:txBody>
          <a:bodyPr wrap="none" rtlCol="0">
            <a:spAutoFit/>
          </a:bodyPr>
          <a:lstStyle/>
          <a:p>
            <a:pPr algn="r"/>
            <a:r>
              <a:rPr lang="en-US" altLang="ko-KR" b="1" dirty="0">
                <a:latin typeface="Times New Roman" panose="02020603050405020304" pitchFamily="18" charset="0"/>
                <a:cs typeface="Times New Roman" panose="02020603050405020304" pitchFamily="18" charset="0"/>
              </a:rPr>
              <a:t>FF</a:t>
            </a:r>
            <a:endParaRPr lang="ko-KR" altLang="en-US"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6417588" y="5342719"/>
            <a:ext cx="415498" cy="369332"/>
          </a:xfrm>
          <a:prstGeom prst="rect">
            <a:avLst/>
          </a:prstGeom>
          <a:solidFill>
            <a:schemeClr val="bg1"/>
          </a:solidFill>
        </p:spPr>
        <p:txBody>
          <a:bodyPr wrap="none" rtlCol="0">
            <a:spAutoFit/>
          </a:bodyPr>
          <a:lstStyle/>
          <a:p>
            <a:pPr algn="r"/>
            <a:r>
              <a:rPr lang="en-US" altLang="ko-KR" b="1" dirty="0">
                <a:latin typeface="Times New Roman" panose="02020603050405020304" pitchFamily="18" charset="0"/>
                <a:cs typeface="Times New Roman" panose="02020603050405020304" pitchFamily="18" charset="0"/>
              </a:rPr>
              <a:t>40</a:t>
            </a:r>
            <a:endParaRPr lang="ko-KR" altLang="en-US"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6366292" y="4830116"/>
            <a:ext cx="466794" cy="369332"/>
          </a:xfrm>
          <a:prstGeom prst="rect">
            <a:avLst/>
          </a:prstGeom>
          <a:solidFill>
            <a:schemeClr val="bg1"/>
          </a:solidFill>
        </p:spPr>
        <p:txBody>
          <a:bodyPr wrap="square" rtlCol="0">
            <a:spAutoFit/>
          </a:bodyPr>
          <a:lstStyle/>
          <a:p>
            <a:pPr algn="r"/>
            <a:r>
              <a:rPr lang="en-US" altLang="ko-KR" b="1" dirty="0">
                <a:latin typeface="Times New Roman" panose="02020603050405020304" pitchFamily="18" charset="0"/>
                <a:cs typeface="Times New Roman" panose="02020603050405020304" pitchFamily="18" charset="0"/>
              </a:rPr>
              <a:t>80</a:t>
            </a:r>
            <a:endParaRPr lang="ko-KR" altLang="en-US" b="1"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6366292" y="4331156"/>
            <a:ext cx="466794" cy="369332"/>
          </a:xfrm>
          <a:prstGeom prst="rect">
            <a:avLst/>
          </a:prstGeom>
          <a:solidFill>
            <a:schemeClr val="bg1"/>
          </a:solidFill>
        </p:spPr>
        <p:txBody>
          <a:bodyPr wrap="square" rtlCol="0">
            <a:spAutoFit/>
          </a:bodyPr>
          <a:lstStyle/>
          <a:p>
            <a:pPr algn="r"/>
            <a:r>
              <a:rPr lang="en-US" altLang="ko-KR" b="1" dirty="0">
                <a:latin typeface="Times New Roman" panose="02020603050405020304" pitchFamily="18" charset="0"/>
                <a:cs typeface="Times New Roman" panose="02020603050405020304" pitchFamily="18" charset="0"/>
              </a:rPr>
              <a:t>C0</a:t>
            </a:r>
            <a:endParaRPr lang="ko-KR" altLang="en-US"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6366292" y="2924436"/>
            <a:ext cx="466794" cy="369332"/>
          </a:xfrm>
          <a:prstGeom prst="rect">
            <a:avLst/>
          </a:prstGeom>
          <a:solidFill>
            <a:schemeClr val="bg1"/>
          </a:solidFill>
        </p:spPr>
        <p:txBody>
          <a:bodyPr wrap="square" rtlCol="0">
            <a:spAutoFit/>
          </a:bodyPr>
          <a:lstStyle/>
          <a:p>
            <a:pPr algn="r"/>
            <a:r>
              <a:rPr lang="en-US" altLang="ko-KR" b="1" dirty="0">
                <a:latin typeface="Times New Roman" panose="02020603050405020304" pitchFamily="18" charset="0"/>
                <a:cs typeface="Times New Roman" panose="02020603050405020304" pitchFamily="18" charset="0"/>
              </a:rPr>
              <a:t>30</a:t>
            </a:r>
            <a:endParaRPr lang="ko-KR" altLang="en-US"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6366292" y="2483285"/>
            <a:ext cx="466794" cy="369332"/>
          </a:xfrm>
          <a:prstGeom prst="rect">
            <a:avLst/>
          </a:prstGeom>
          <a:solidFill>
            <a:schemeClr val="bg1"/>
          </a:solidFill>
        </p:spPr>
        <p:txBody>
          <a:bodyPr wrap="square" rtlCol="0">
            <a:spAutoFit/>
          </a:bodyPr>
          <a:lstStyle/>
          <a:p>
            <a:pPr algn="r"/>
            <a:r>
              <a:rPr lang="en-US" altLang="ko-KR" b="1" dirty="0">
                <a:latin typeface="Times New Roman" panose="02020603050405020304" pitchFamily="18" charset="0"/>
                <a:cs typeface="Times New Roman" panose="02020603050405020304" pitchFamily="18" charset="0"/>
              </a:rPr>
              <a:t>32</a:t>
            </a:r>
            <a:endParaRPr lang="ko-KR" altLang="en-US" b="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6366292" y="2094909"/>
            <a:ext cx="466794" cy="369332"/>
          </a:xfrm>
          <a:prstGeom prst="rect">
            <a:avLst/>
          </a:prstGeom>
          <a:solidFill>
            <a:schemeClr val="bg1"/>
          </a:solidFill>
        </p:spPr>
        <p:txBody>
          <a:bodyPr wrap="square" rtlCol="0">
            <a:spAutoFit/>
          </a:bodyPr>
          <a:lstStyle/>
          <a:p>
            <a:pPr algn="r"/>
            <a:r>
              <a:rPr lang="en-US" altLang="ko-KR" b="1" dirty="0">
                <a:latin typeface="Times New Roman" panose="02020603050405020304" pitchFamily="18" charset="0"/>
                <a:cs typeface="Times New Roman" panose="02020603050405020304" pitchFamily="18" charset="0"/>
              </a:rPr>
              <a:t>34</a:t>
            </a:r>
            <a:endParaRPr lang="ko-KR" altLang="en-US" b="1"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6366292" y="1689668"/>
            <a:ext cx="466794" cy="369332"/>
          </a:xfrm>
          <a:prstGeom prst="rect">
            <a:avLst/>
          </a:prstGeom>
          <a:solidFill>
            <a:schemeClr val="bg1"/>
          </a:solidFill>
        </p:spPr>
        <p:txBody>
          <a:bodyPr wrap="square" rtlCol="0">
            <a:spAutoFit/>
          </a:bodyPr>
          <a:lstStyle/>
          <a:p>
            <a:pPr algn="r"/>
            <a:r>
              <a:rPr lang="en-US" altLang="ko-KR" b="1" dirty="0">
                <a:latin typeface="Times New Roman" panose="02020603050405020304" pitchFamily="18" charset="0"/>
                <a:cs typeface="Times New Roman" panose="02020603050405020304" pitchFamily="18" charset="0"/>
              </a:rPr>
              <a:t>36</a:t>
            </a:r>
            <a:endParaRPr lang="ko-KR" altLang="en-US"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6366292" y="1304454"/>
            <a:ext cx="466794" cy="369332"/>
          </a:xfrm>
          <a:prstGeom prst="rect">
            <a:avLst/>
          </a:prstGeom>
          <a:solidFill>
            <a:schemeClr val="bg1"/>
          </a:solidFill>
        </p:spPr>
        <p:txBody>
          <a:bodyPr wrap="square" rtlCol="0">
            <a:spAutoFit/>
          </a:bodyPr>
          <a:lstStyle/>
          <a:p>
            <a:pPr algn="r"/>
            <a:r>
              <a:rPr lang="en-US" altLang="ko-KR" b="1" dirty="0">
                <a:latin typeface="Times New Roman" panose="02020603050405020304" pitchFamily="18" charset="0"/>
                <a:cs typeface="Times New Roman" panose="02020603050405020304" pitchFamily="18" charset="0"/>
              </a:rPr>
              <a:t>38</a:t>
            </a:r>
            <a:endParaRPr lang="ko-KR"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08518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직사각형 29"/>
          <p:cNvSpPr/>
          <p:nvPr/>
        </p:nvSpPr>
        <p:spPr>
          <a:xfrm>
            <a:off x="6041414" y="1068361"/>
            <a:ext cx="4614058" cy="298198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직사각형 28"/>
          <p:cNvSpPr/>
          <p:nvPr/>
        </p:nvSpPr>
        <p:spPr>
          <a:xfrm>
            <a:off x="1427356" y="1068989"/>
            <a:ext cx="4614058" cy="529950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p:nvPr>
        </p:nvSpPr>
        <p:spPr/>
        <p:txBody>
          <a:bodyPr/>
          <a:lstStyle/>
          <a:p>
            <a:r>
              <a:rPr lang="en-US" altLang="ko-KR" dirty="0"/>
              <a:t>Case II: Belgium (BE-II)</a:t>
            </a:r>
            <a:endParaRPr lang="ko-KR" altLang="en-US" dirty="0"/>
          </a:p>
        </p:txBody>
      </p:sp>
      <p:sp>
        <p:nvSpPr>
          <p:cNvPr id="4" name="슬라이드 번호 개체 틀 3"/>
          <p:cNvSpPr>
            <a:spLocks noGrp="1"/>
          </p:cNvSpPr>
          <p:nvPr>
            <p:ph type="sldNum" sz="quarter" idx="12"/>
          </p:nvPr>
        </p:nvSpPr>
        <p:spPr/>
        <p:txBody>
          <a:bodyPr/>
          <a:lstStyle/>
          <a:p>
            <a:fld id="{15BFD39D-60BA-49C9-A7AB-3AC188532C3A}" type="slidenum">
              <a:rPr lang="ko-KR" altLang="en-US" smtClean="0"/>
              <a:t>48</a:t>
            </a:fld>
            <a:endParaRPr lang="ko-KR" altLang="en-US" dirty="0"/>
          </a:p>
        </p:txBody>
      </p:sp>
      <p:graphicFrame>
        <p:nvGraphicFramePr>
          <p:cNvPr id="5" name="차트 4"/>
          <p:cNvGraphicFramePr>
            <a:graphicFrameLocks/>
          </p:cNvGraphicFramePr>
          <p:nvPr>
            <p:extLst/>
          </p:nvPr>
        </p:nvGraphicFramePr>
        <p:xfrm>
          <a:off x="1591341" y="970158"/>
          <a:ext cx="4572000" cy="28172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차트 5"/>
          <p:cNvGraphicFramePr>
            <a:graphicFrameLocks/>
          </p:cNvGraphicFramePr>
          <p:nvPr>
            <p:extLst/>
          </p:nvPr>
        </p:nvGraphicFramePr>
        <p:xfrm>
          <a:off x="5962375" y="970158"/>
          <a:ext cx="4572000" cy="28172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차트 6"/>
          <p:cNvGraphicFramePr>
            <a:graphicFrameLocks/>
          </p:cNvGraphicFramePr>
          <p:nvPr>
            <p:extLst/>
          </p:nvPr>
        </p:nvGraphicFramePr>
        <p:xfrm>
          <a:off x="1591341" y="3930638"/>
          <a:ext cx="4572000" cy="2818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차트 7"/>
          <p:cNvGraphicFramePr>
            <a:graphicFrameLocks/>
          </p:cNvGraphicFramePr>
          <p:nvPr>
            <p:extLst/>
          </p:nvPr>
        </p:nvGraphicFramePr>
        <p:xfrm>
          <a:off x="6029554" y="3930639"/>
          <a:ext cx="4437645" cy="2818800"/>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p:cNvSpPr txBox="1"/>
          <p:nvPr/>
        </p:nvSpPr>
        <p:spPr>
          <a:xfrm>
            <a:off x="3162966" y="3538905"/>
            <a:ext cx="1428750" cy="305918"/>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(a) 1st byte</a:t>
            </a:r>
            <a:endParaRPr lang="ko-KR" altLang="en-US"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7534000" y="3538905"/>
            <a:ext cx="1428750" cy="305918"/>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(b) 2nd byte</a:t>
            </a:r>
            <a:endParaRPr lang="ko-KR" altLang="en-US"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162966" y="6443520"/>
            <a:ext cx="1428750" cy="305918"/>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(c) 3rd byte</a:t>
            </a:r>
            <a:endParaRPr lang="ko-KR" altLang="en-US"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7534000" y="6443520"/>
            <a:ext cx="1428750" cy="305918"/>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(d) 4th byte</a:t>
            </a:r>
            <a:endParaRPr lang="ko-KR" altLang="en-US"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2104633" y="2406472"/>
            <a:ext cx="415498" cy="369332"/>
          </a:xfrm>
          <a:prstGeom prst="rect">
            <a:avLst/>
          </a:prstGeom>
          <a:solidFill>
            <a:schemeClr val="tx2">
              <a:lumMod val="20000"/>
              <a:lumOff val="80000"/>
            </a:schemeClr>
          </a:solidFill>
        </p:spPr>
        <p:txBody>
          <a:bodyPr wrap="none" rtlCol="0">
            <a:spAutoFit/>
          </a:bodyPr>
          <a:lstStyle/>
          <a:p>
            <a:pPr algn="r"/>
            <a:r>
              <a:rPr lang="en-US" altLang="ko-KR" b="1" dirty="0">
                <a:latin typeface="Times New Roman" panose="02020603050405020304" pitchFamily="18" charset="0"/>
                <a:cs typeface="Times New Roman" panose="02020603050405020304" pitchFamily="18" charset="0"/>
              </a:rPr>
              <a:t>40</a:t>
            </a:r>
            <a:endParaRPr lang="ko-KR" altLang="en-US"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2053337" y="1893869"/>
            <a:ext cx="466794" cy="369332"/>
          </a:xfrm>
          <a:prstGeom prst="rect">
            <a:avLst/>
          </a:prstGeom>
          <a:solidFill>
            <a:schemeClr val="tx2">
              <a:lumMod val="20000"/>
              <a:lumOff val="80000"/>
            </a:schemeClr>
          </a:solidFill>
        </p:spPr>
        <p:txBody>
          <a:bodyPr wrap="square" rtlCol="0">
            <a:spAutoFit/>
          </a:bodyPr>
          <a:lstStyle/>
          <a:p>
            <a:pPr algn="r"/>
            <a:r>
              <a:rPr lang="en-US" altLang="ko-KR" b="1" dirty="0">
                <a:latin typeface="Times New Roman" panose="02020603050405020304" pitchFamily="18" charset="0"/>
                <a:cs typeface="Times New Roman" panose="02020603050405020304" pitchFamily="18" charset="0"/>
              </a:rPr>
              <a:t>80</a:t>
            </a:r>
            <a:endParaRPr lang="ko-KR" altLang="en-US"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2053337" y="1394909"/>
            <a:ext cx="466794" cy="369332"/>
          </a:xfrm>
          <a:prstGeom prst="rect">
            <a:avLst/>
          </a:prstGeom>
          <a:solidFill>
            <a:schemeClr val="tx2">
              <a:lumMod val="20000"/>
              <a:lumOff val="80000"/>
            </a:schemeClr>
          </a:solidFill>
        </p:spPr>
        <p:txBody>
          <a:bodyPr wrap="square" rtlCol="0">
            <a:spAutoFit/>
          </a:bodyPr>
          <a:lstStyle/>
          <a:p>
            <a:pPr algn="r"/>
            <a:r>
              <a:rPr lang="en-US" altLang="ko-KR" b="1" dirty="0">
                <a:latin typeface="Times New Roman" panose="02020603050405020304" pitchFamily="18" charset="0"/>
                <a:cs typeface="Times New Roman" panose="02020603050405020304" pitchFamily="18" charset="0"/>
              </a:rPr>
              <a:t>C0</a:t>
            </a:r>
            <a:endParaRPr lang="ko-KR" altLang="en-US"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2053337" y="3892550"/>
            <a:ext cx="466794" cy="369332"/>
          </a:xfrm>
          <a:prstGeom prst="rect">
            <a:avLst/>
          </a:prstGeom>
          <a:noFill/>
        </p:spPr>
        <p:txBody>
          <a:bodyPr wrap="none" rtlCol="0">
            <a:spAutoFit/>
          </a:bodyPr>
          <a:lstStyle/>
          <a:p>
            <a:pPr algn="r"/>
            <a:r>
              <a:rPr lang="en-US" altLang="ko-KR" b="1" dirty="0">
                <a:latin typeface="Times New Roman" panose="02020603050405020304" pitchFamily="18" charset="0"/>
                <a:cs typeface="Times New Roman" panose="02020603050405020304" pitchFamily="18" charset="0"/>
              </a:rPr>
              <a:t>FF</a:t>
            </a:r>
            <a:endParaRPr lang="ko-KR" altLang="en-US"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2104633" y="5342719"/>
            <a:ext cx="415498" cy="369332"/>
          </a:xfrm>
          <a:prstGeom prst="rect">
            <a:avLst/>
          </a:prstGeom>
          <a:solidFill>
            <a:schemeClr val="tx2">
              <a:lumMod val="20000"/>
              <a:lumOff val="80000"/>
            </a:schemeClr>
          </a:solidFill>
        </p:spPr>
        <p:txBody>
          <a:bodyPr wrap="none" rtlCol="0">
            <a:spAutoFit/>
          </a:bodyPr>
          <a:lstStyle/>
          <a:p>
            <a:pPr algn="r"/>
            <a:r>
              <a:rPr lang="en-US" altLang="ko-KR" b="1" dirty="0">
                <a:latin typeface="Times New Roman" panose="02020603050405020304" pitchFamily="18" charset="0"/>
                <a:cs typeface="Times New Roman" panose="02020603050405020304" pitchFamily="18" charset="0"/>
              </a:rPr>
              <a:t>40</a:t>
            </a:r>
            <a:endParaRPr lang="ko-KR" altLang="en-US"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2053337" y="4830116"/>
            <a:ext cx="466794" cy="369332"/>
          </a:xfrm>
          <a:prstGeom prst="rect">
            <a:avLst/>
          </a:prstGeom>
          <a:solidFill>
            <a:schemeClr val="tx2">
              <a:lumMod val="20000"/>
              <a:lumOff val="80000"/>
            </a:schemeClr>
          </a:solidFill>
        </p:spPr>
        <p:txBody>
          <a:bodyPr wrap="square" rtlCol="0">
            <a:spAutoFit/>
          </a:bodyPr>
          <a:lstStyle/>
          <a:p>
            <a:pPr algn="r"/>
            <a:r>
              <a:rPr lang="en-US" altLang="ko-KR" b="1" dirty="0">
                <a:latin typeface="Times New Roman" panose="02020603050405020304" pitchFamily="18" charset="0"/>
                <a:cs typeface="Times New Roman" panose="02020603050405020304" pitchFamily="18" charset="0"/>
              </a:rPr>
              <a:t>80</a:t>
            </a:r>
            <a:endParaRPr lang="ko-KR" altLang="en-US"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2053337" y="4331156"/>
            <a:ext cx="466794" cy="369332"/>
          </a:xfrm>
          <a:prstGeom prst="rect">
            <a:avLst/>
          </a:prstGeom>
          <a:solidFill>
            <a:schemeClr val="tx2">
              <a:lumMod val="20000"/>
              <a:lumOff val="80000"/>
            </a:schemeClr>
          </a:solidFill>
        </p:spPr>
        <p:txBody>
          <a:bodyPr wrap="square" rtlCol="0">
            <a:spAutoFit/>
          </a:bodyPr>
          <a:lstStyle/>
          <a:p>
            <a:pPr algn="r"/>
            <a:r>
              <a:rPr lang="en-US" altLang="ko-KR" b="1" dirty="0">
                <a:latin typeface="Times New Roman" panose="02020603050405020304" pitchFamily="18" charset="0"/>
                <a:cs typeface="Times New Roman" panose="02020603050405020304" pitchFamily="18" charset="0"/>
              </a:rPr>
              <a:t>C0</a:t>
            </a:r>
            <a:endParaRPr lang="ko-KR" altLang="en-US" b="1"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6366292" y="3892550"/>
            <a:ext cx="466794" cy="369332"/>
          </a:xfrm>
          <a:prstGeom prst="rect">
            <a:avLst/>
          </a:prstGeom>
          <a:noFill/>
        </p:spPr>
        <p:txBody>
          <a:bodyPr wrap="none" rtlCol="0">
            <a:spAutoFit/>
          </a:bodyPr>
          <a:lstStyle/>
          <a:p>
            <a:pPr algn="r"/>
            <a:r>
              <a:rPr lang="en-US" altLang="ko-KR" b="1" dirty="0">
                <a:latin typeface="Times New Roman" panose="02020603050405020304" pitchFamily="18" charset="0"/>
                <a:cs typeface="Times New Roman" panose="02020603050405020304" pitchFamily="18" charset="0"/>
              </a:rPr>
              <a:t>FF</a:t>
            </a:r>
            <a:endParaRPr lang="ko-KR" altLang="en-US"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6417588" y="5342719"/>
            <a:ext cx="415498" cy="369332"/>
          </a:xfrm>
          <a:prstGeom prst="rect">
            <a:avLst/>
          </a:prstGeom>
          <a:solidFill>
            <a:schemeClr val="bg1"/>
          </a:solidFill>
        </p:spPr>
        <p:txBody>
          <a:bodyPr wrap="none" rtlCol="0">
            <a:spAutoFit/>
          </a:bodyPr>
          <a:lstStyle/>
          <a:p>
            <a:pPr algn="r"/>
            <a:r>
              <a:rPr lang="en-US" altLang="ko-KR" b="1" dirty="0">
                <a:latin typeface="Times New Roman" panose="02020603050405020304" pitchFamily="18" charset="0"/>
                <a:cs typeface="Times New Roman" panose="02020603050405020304" pitchFamily="18" charset="0"/>
              </a:rPr>
              <a:t>40</a:t>
            </a:r>
            <a:endParaRPr lang="ko-KR" altLang="en-US"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6366292" y="4830116"/>
            <a:ext cx="466794" cy="369332"/>
          </a:xfrm>
          <a:prstGeom prst="rect">
            <a:avLst/>
          </a:prstGeom>
          <a:solidFill>
            <a:schemeClr val="bg1"/>
          </a:solidFill>
        </p:spPr>
        <p:txBody>
          <a:bodyPr wrap="square" rtlCol="0">
            <a:spAutoFit/>
          </a:bodyPr>
          <a:lstStyle/>
          <a:p>
            <a:pPr algn="r"/>
            <a:r>
              <a:rPr lang="en-US" altLang="ko-KR" b="1" dirty="0">
                <a:latin typeface="Times New Roman" panose="02020603050405020304" pitchFamily="18" charset="0"/>
                <a:cs typeface="Times New Roman" panose="02020603050405020304" pitchFamily="18" charset="0"/>
              </a:rPr>
              <a:t>80</a:t>
            </a:r>
            <a:endParaRPr lang="ko-KR" altLang="en-US" b="1"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6366292" y="4331156"/>
            <a:ext cx="466794" cy="369332"/>
          </a:xfrm>
          <a:prstGeom prst="rect">
            <a:avLst/>
          </a:prstGeom>
          <a:solidFill>
            <a:schemeClr val="bg1"/>
          </a:solidFill>
        </p:spPr>
        <p:txBody>
          <a:bodyPr wrap="square" rtlCol="0">
            <a:spAutoFit/>
          </a:bodyPr>
          <a:lstStyle/>
          <a:p>
            <a:pPr algn="r"/>
            <a:r>
              <a:rPr lang="en-US" altLang="ko-KR" b="1" dirty="0">
                <a:latin typeface="Times New Roman" panose="02020603050405020304" pitchFamily="18" charset="0"/>
                <a:cs typeface="Times New Roman" panose="02020603050405020304" pitchFamily="18" charset="0"/>
              </a:rPr>
              <a:t>C0</a:t>
            </a:r>
            <a:endParaRPr lang="ko-KR" altLang="en-US"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6366292" y="2924436"/>
            <a:ext cx="466794" cy="369332"/>
          </a:xfrm>
          <a:prstGeom prst="rect">
            <a:avLst/>
          </a:prstGeom>
          <a:solidFill>
            <a:schemeClr val="tx2">
              <a:lumMod val="20000"/>
              <a:lumOff val="80000"/>
            </a:schemeClr>
          </a:solidFill>
        </p:spPr>
        <p:txBody>
          <a:bodyPr wrap="square" rtlCol="0">
            <a:spAutoFit/>
          </a:bodyPr>
          <a:lstStyle/>
          <a:p>
            <a:pPr algn="r"/>
            <a:r>
              <a:rPr lang="en-US" altLang="ko-KR" b="1" dirty="0">
                <a:latin typeface="Times New Roman" panose="02020603050405020304" pitchFamily="18" charset="0"/>
                <a:cs typeface="Times New Roman" panose="02020603050405020304" pitchFamily="18" charset="0"/>
              </a:rPr>
              <a:t>30</a:t>
            </a:r>
            <a:endParaRPr lang="ko-KR" altLang="en-US"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6366292" y="2483285"/>
            <a:ext cx="466794" cy="369332"/>
          </a:xfrm>
          <a:prstGeom prst="rect">
            <a:avLst/>
          </a:prstGeom>
          <a:solidFill>
            <a:schemeClr val="tx2">
              <a:lumMod val="20000"/>
              <a:lumOff val="80000"/>
            </a:schemeClr>
          </a:solidFill>
        </p:spPr>
        <p:txBody>
          <a:bodyPr wrap="square" rtlCol="0">
            <a:spAutoFit/>
          </a:bodyPr>
          <a:lstStyle/>
          <a:p>
            <a:pPr algn="r"/>
            <a:r>
              <a:rPr lang="en-US" altLang="ko-KR" b="1" dirty="0">
                <a:latin typeface="Times New Roman" panose="02020603050405020304" pitchFamily="18" charset="0"/>
                <a:cs typeface="Times New Roman" panose="02020603050405020304" pitchFamily="18" charset="0"/>
              </a:rPr>
              <a:t>32</a:t>
            </a:r>
            <a:endParaRPr lang="ko-KR" altLang="en-US" b="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6366292" y="2094909"/>
            <a:ext cx="466794" cy="369332"/>
          </a:xfrm>
          <a:prstGeom prst="rect">
            <a:avLst/>
          </a:prstGeom>
          <a:solidFill>
            <a:schemeClr val="tx2">
              <a:lumMod val="20000"/>
              <a:lumOff val="80000"/>
            </a:schemeClr>
          </a:solidFill>
        </p:spPr>
        <p:txBody>
          <a:bodyPr wrap="square" rtlCol="0">
            <a:spAutoFit/>
          </a:bodyPr>
          <a:lstStyle/>
          <a:p>
            <a:pPr algn="r"/>
            <a:r>
              <a:rPr lang="en-US" altLang="ko-KR" b="1" dirty="0">
                <a:latin typeface="Times New Roman" panose="02020603050405020304" pitchFamily="18" charset="0"/>
                <a:cs typeface="Times New Roman" panose="02020603050405020304" pitchFamily="18" charset="0"/>
              </a:rPr>
              <a:t>34</a:t>
            </a:r>
            <a:endParaRPr lang="ko-KR" altLang="en-US" b="1"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6366292" y="1689668"/>
            <a:ext cx="466794" cy="369332"/>
          </a:xfrm>
          <a:prstGeom prst="rect">
            <a:avLst/>
          </a:prstGeom>
          <a:solidFill>
            <a:schemeClr val="tx2">
              <a:lumMod val="20000"/>
              <a:lumOff val="80000"/>
            </a:schemeClr>
          </a:solidFill>
        </p:spPr>
        <p:txBody>
          <a:bodyPr wrap="square" rtlCol="0">
            <a:spAutoFit/>
          </a:bodyPr>
          <a:lstStyle/>
          <a:p>
            <a:pPr algn="r"/>
            <a:r>
              <a:rPr lang="en-US" altLang="ko-KR" b="1" dirty="0">
                <a:latin typeface="Times New Roman" panose="02020603050405020304" pitchFamily="18" charset="0"/>
                <a:cs typeface="Times New Roman" panose="02020603050405020304" pitchFamily="18" charset="0"/>
              </a:rPr>
              <a:t>36</a:t>
            </a:r>
            <a:endParaRPr lang="ko-KR" altLang="en-US"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6366292" y="1304454"/>
            <a:ext cx="466794" cy="369332"/>
          </a:xfrm>
          <a:prstGeom prst="rect">
            <a:avLst/>
          </a:prstGeom>
          <a:solidFill>
            <a:schemeClr val="tx2">
              <a:lumMod val="20000"/>
              <a:lumOff val="80000"/>
            </a:schemeClr>
          </a:solidFill>
        </p:spPr>
        <p:txBody>
          <a:bodyPr wrap="square" rtlCol="0">
            <a:spAutoFit/>
          </a:bodyPr>
          <a:lstStyle/>
          <a:p>
            <a:pPr algn="r"/>
            <a:r>
              <a:rPr lang="en-US" altLang="ko-KR" b="1" dirty="0">
                <a:latin typeface="Times New Roman" panose="02020603050405020304" pitchFamily="18" charset="0"/>
                <a:cs typeface="Times New Roman" panose="02020603050405020304" pitchFamily="18" charset="0"/>
              </a:rPr>
              <a:t>38</a:t>
            </a:r>
            <a:endParaRPr lang="ko-KR" altLang="en-US" b="1" dirty="0">
              <a:latin typeface="Times New Roman" panose="02020603050405020304" pitchFamily="18" charset="0"/>
              <a:cs typeface="Times New Roman" panose="02020603050405020304" pitchFamily="18" charset="0"/>
            </a:endParaRPr>
          </a:p>
        </p:txBody>
      </p:sp>
      <p:sp>
        <p:nvSpPr>
          <p:cNvPr id="31" name="직사각형 30"/>
          <p:cNvSpPr/>
          <p:nvPr/>
        </p:nvSpPr>
        <p:spPr>
          <a:xfrm rot="19855765">
            <a:off x="210273" y="2723349"/>
            <a:ext cx="5477595" cy="11408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800" b="1" dirty="0">
                <a:solidFill>
                  <a:schemeClr val="accent3">
                    <a:lumMod val="50000"/>
                  </a:schemeClr>
                </a:solidFill>
              </a:rPr>
              <a:t>Fixed Two Bytes</a:t>
            </a:r>
          </a:p>
        </p:txBody>
      </p:sp>
      <p:sp>
        <p:nvSpPr>
          <p:cNvPr id="32" name="직사각형 31"/>
          <p:cNvSpPr/>
          <p:nvPr/>
        </p:nvSpPr>
        <p:spPr>
          <a:xfrm rot="19855765">
            <a:off x="6300458" y="3439660"/>
            <a:ext cx="5477595" cy="16444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800" b="1" dirty="0">
                <a:solidFill>
                  <a:schemeClr val="accent3">
                    <a:lumMod val="50000"/>
                  </a:schemeClr>
                </a:solidFill>
              </a:rPr>
              <a:t>Monotone Increasing One Byte</a:t>
            </a:r>
          </a:p>
        </p:txBody>
      </p:sp>
    </p:spTree>
    <p:extLst>
      <p:ext uri="{BB962C8B-B14F-4D97-AF65-F5344CB8AC3E}">
        <p14:creationId xmlns:p14="http://schemas.microsoft.com/office/powerpoint/2010/main" val="39900422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Fixed Bytes in </a:t>
            </a:r>
            <a:r>
              <a:rPr lang="en-US" altLang="ko-KR" i="1" dirty="0"/>
              <a:t>GUTI Reallocation</a:t>
            </a:r>
            <a:endParaRPr lang="ko-KR" altLang="en-US" i="1" dirty="0"/>
          </a:p>
        </p:txBody>
      </p:sp>
      <p:graphicFrame>
        <p:nvGraphicFramePr>
          <p:cNvPr id="4" name="내용 개체 틀 3"/>
          <p:cNvGraphicFramePr>
            <a:graphicFrameLocks noGrp="1"/>
          </p:cNvGraphicFramePr>
          <p:nvPr>
            <p:ph idx="1"/>
            <p:extLst/>
          </p:nvPr>
        </p:nvGraphicFramePr>
        <p:xfrm>
          <a:off x="1697254" y="2059189"/>
          <a:ext cx="8678780" cy="2286000"/>
        </p:xfrm>
        <a:graphic>
          <a:graphicData uri="http://schemas.openxmlformats.org/drawingml/2006/table">
            <a:tbl>
              <a:tblPr firstRow="1" bandRow="1">
                <a:tableStyleId>{5C22544A-7EE6-4342-B048-85BDC9FD1C3A}</a:tableStyleId>
              </a:tblPr>
              <a:tblGrid>
                <a:gridCol w="4339390">
                  <a:extLst>
                    <a:ext uri="{9D8B030D-6E8A-4147-A177-3AD203B41FA5}">
                      <a16:colId xmlns:a16="http://schemas.microsoft.com/office/drawing/2014/main" val="20000"/>
                    </a:ext>
                  </a:extLst>
                </a:gridCol>
                <a:gridCol w="4339390">
                  <a:extLst>
                    <a:ext uri="{9D8B030D-6E8A-4147-A177-3AD203B41FA5}">
                      <a16:colId xmlns:a16="http://schemas.microsoft.com/office/drawing/2014/main" val="20001"/>
                    </a:ext>
                  </a:extLst>
                </a:gridCol>
              </a:tblGrid>
              <a:tr h="370840">
                <a:tc>
                  <a:txBody>
                    <a:bodyPr/>
                    <a:lstStyle/>
                    <a:p>
                      <a:pPr latinLnBrk="1"/>
                      <a:r>
                        <a:rPr lang="en-US" altLang="ko-KR" b="1" dirty="0"/>
                        <a:t>Allocation Pattern</a:t>
                      </a:r>
                      <a:endParaRPr lang="ko-KR" altLang="en-US" b="1" dirty="0"/>
                    </a:p>
                  </a:txBody>
                  <a:tcPr/>
                </a:tc>
                <a:tc>
                  <a:txBody>
                    <a:bodyPr/>
                    <a:lstStyle/>
                    <a:p>
                      <a:pPr latinLnBrk="1"/>
                      <a:r>
                        <a:rPr lang="en-US" altLang="ko-KR" dirty="0"/>
                        <a:t>Operators</a:t>
                      </a:r>
                      <a:endParaRPr lang="ko-KR" altLang="en-US" dirty="0"/>
                    </a:p>
                  </a:txBody>
                  <a:tcPr/>
                </a:tc>
                <a:extLst>
                  <a:ext uri="{0D108BD9-81ED-4DB2-BD59-A6C34878D82A}">
                    <a16:rowId xmlns:a16="http://schemas.microsoft.com/office/drawing/2014/main" val="10000"/>
                  </a:ext>
                </a:extLst>
              </a:tr>
              <a:tr h="370840">
                <a:tc>
                  <a:txBody>
                    <a:bodyPr/>
                    <a:lstStyle/>
                    <a:p>
                      <a:pPr latinLnBrk="1"/>
                      <a:r>
                        <a:rPr lang="en-US" altLang="ko-KR" b="1" dirty="0"/>
                        <a:t>Assigning the same GUTI</a:t>
                      </a:r>
                      <a:endParaRPr lang="ko-KR" altLang="en-US" b="1" dirty="0"/>
                    </a:p>
                  </a:txBody>
                  <a:tcPr/>
                </a:tc>
                <a:tc>
                  <a:txBody>
                    <a:bodyPr/>
                    <a:lstStyle/>
                    <a:p>
                      <a:pPr latinLnBrk="1"/>
                      <a:r>
                        <a:rPr lang="en-US" altLang="ko-KR" dirty="0"/>
                        <a:t>BE-III, DE-II, FR-II, JP-I</a:t>
                      </a:r>
                      <a:endParaRPr lang="ko-KR" altLang="en-US" dirty="0"/>
                    </a:p>
                  </a:txBody>
                  <a:tcPr/>
                </a:tc>
                <a:extLst>
                  <a:ext uri="{0D108BD9-81ED-4DB2-BD59-A6C34878D82A}">
                    <a16:rowId xmlns:a16="http://schemas.microsoft.com/office/drawing/2014/main" val="10001"/>
                  </a:ext>
                </a:extLst>
              </a:tr>
              <a:tr h="370840">
                <a:tc>
                  <a:txBody>
                    <a:bodyPr/>
                    <a:lstStyle/>
                    <a:p>
                      <a:pPr latinLnBrk="1"/>
                      <a:r>
                        <a:rPr lang="en-US" altLang="ko-KR" b="1" dirty="0"/>
                        <a:t>Three</a:t>
                      </a:r>
                      <a:r>
                        <a:rPr lang="en-US" altLang="ko-KR" b="1" baseline="0" dirty="0"/>
                        <a:t> bytes fixed</a:t>
                      </a:r>
                      <a:endParaRPr lang="ko-KR" altLang="en-US" b="1" dirty="0"/>
                    </a:p>
                  </a:txBody>
                  <a:tcPr/>
                </a:tc>
                <a:tc>
                  <a:txBody>
                    <a:bodyPr/>
                    <a:lstStyle/>
                    <a:p>
                      <a:pPr latinLnBrk="1"/>
                      <a:r>
                        <a:rPr lang="en-US" altLang="ko-KR" dirty="0"/>
                        <a:t>CH-II, DE-III, NL-I,</a:t>
                      </a:r>
                      <a:r>
                        <a:rPr lang="en-US" altLang="ko-KR" baseline="0" dirty="0"/>
                        <a:t> NL-II</a:t>
                      </a:r>
                      <a:endParaRPr lang="ko-KR" altLang="en-US" dirty="0"/>
                    </a:p>
                  </a:txBody>
                  <a:tcPr/>
                </a:tc>
                <a:extLst>
                  <a:ext uri="{0D108BD9-81ED-4DB2-BD59-A6C34878D82A}">
                    <a16:rowId xmlns:a16="http://schemas.microsoft.com/office/drawing/2014/main" val="10002"/>
                  </a:ext>
                </a:extLst>
              </a:tr>
              <a:tr h="370840">
                <a:tc>
                  <a:txBody>
                    <a:bodyPr/>
                    <a:lstStyle/>
                    <a:p>
                      <a:pPr latinLnBrk="1"/>
                      <a:r>
                        <a:rPr lang="en-US" altLang="ko-KR" b="1" dirty="0"/>
                        <a:t>Two bytes fixed</a:t>
                      </a:r>
                      <a:endParaRPr lang="ko-KR" altLang="en-US" b="1" dirty="0"/>
                    </a:p>
                  </a:txBody>
                  <a:tcPr/>
                </a:tc>
                <a:tc>
                  <a:txBody>
                    <a:bodyPr/>
                    <a:lstStyle/>
                    <a:p>
                      <a:pPr latinLnBrk="1"/>
                      <a:r>
                        <a:rPr lang="en-US" altLang="ko-KR" dirty="0"/>
                        <a:t>BE-II,</a:t>
                      </a:r>
                      <a:r>
                        <a:rPr lang="en-US" altLang="ko-KR" baseline="0" dirty="0"/>
                        <a:t> CH-I, CH-III, ES-I, FR-I, NL-III</a:t>
                      </a:r>
                      <a:endParaRPr lang="ko-KR" altLang="en-US" dirty="0"/>
                    </a:p>
                  </a:txBody>
                  <a:tcPr/>
                </a:tc>
                <a:extLst>
                  <a:ext uri="{0D108BD9-81ED-4DB2-BD59-A6C34878D82A}">
                    <a16:rowId xmlns:a16="http://schemas.microsoft.com/office/drawing/2014/main" val="10003"/>
                  </a:ext>
                </a:extLst>
              </a:tr>
              <a:tr h="370840">
                <a:tc>
                  <a:txBody>
                    <a:bodyPr/>
                    <a:lstStyle/>
                    <a:p>
                      <a:pPr latinLnBrk="1"/>
                      <a:r>
                        <a:rPr lang="en-US" altLang="ko-KR" b="1" dirty="0"/>
                        <a:t>One bytes fixed</a:t>
                      </a:r>
                      <a:endParaRPr lang="ko-KR" altLang="en-US" b="1" dirty="0"/>
                    </a:p>
                  </a:txBody>
                  <a:tcPr/>
                </a:tc>
                <a:tc>
                  <a:txBody>
                    <a:bodyPr/>
                    <a:lstStyle/>
                    <a:p>
                      <a:pPr latinLnBrk="1"/>
                      <a:r>
                        <a:rPr lang="en-US" altLang="ko-KR" dirty="0"/>
                        <a:t>AT-I, AT-II, AT-III, BE-I, DE-I</a:t>
                      </a:r>
                      <a:endParaRPr lang="ko-KR" altLang="en-US" dirty="0"/>
                    </a:p>
                  </a:txBody>
                  <a:tcPr/>
                </a:tc>
                <a:extLst>
                  <a:ext uri="{0D108BD9-81ED-4DB2-BD59-A6C34878D82A}">
                    <a16:rowId xmlns:a16="http://schemas.microsoft.com/office/drawing/2014/main" val="10004"/>
                  </a:ext>
                </a:extLst>
              </a:tr>
            </a:tbl>
          </a:graphicData>
        </a:graphic>
      </p:graphicFrame>
      <p:sp>
        <p:nvSpPr>
          <p:cNvPr id="5" name="내용 개체 틀 2"/>
          <p:cNvSpPr txBox="1">
            <a:spLocks/>
          </p:cNvSpPr>
          <p:nvPr/>
        </p:nvSpPr>
        <p:spPr>
          <a:xfrm>
            <a:off x="609600" y="1124744"/>
            <a:ext cx="10972800" cy="5184576"/>
          </a:xfrm>
          <a:prstGeom prst="rect">
            <a:avLst/>
          </a:prstGeom>
        </p:spPr>
        <p:txBody>
          <a:bodyPr vert="horz" lIns="91440" tIns="45720" rIns="91440" bIns="45720" rtlCol="0">
            <a:normAutofit/>
          </a:bodyPr>
          <a:lstStyle>
            <a:lvl1pPr marL="457189" indent="-457189" algn="l" defTabSz="1219170" rtl="0" eaLnBrk="1" latinLnBrk="1" hangingPunct="1">
              <a:spcBef>
                <a:spcPct val="20000"/>
              </a:spcBef>
              <a:buFont typeface="Wingdings" panose="05000000000000000000" pitchFamily="2" charset="2"/>
              <a:buChar char="v"/>
              <a:defRPr sz="2667" kern="1200">
                <a:solidFill>
                  <a:schemeClr val="tx1"/>
                </a:solidFill>
                <a:latin typeface="+mn-lt"/>
                <a:ea typeface="+mn-ea"/>
                <a:cs typeface="+mn-cs"/>
              </a:defRPr>
            </a:lvl1pPr>
            <a:lvl2pPr marL="990575" indent="-380990" algn="l" defTabSz="121917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523962" indent="-304792" algn="l" defTabSz="1219170" rtl="0" eaLnBrk="1" latinLnBrk="1" hangingPunct="1">
              <a:spcBef>
                <a:spcPct val="20000"/>
              </a:spcBef>
              <a:buFont typeface="Wingdings" panose="05000000000000000000" pitchFamily="2" charset="2"/>
              <a:buChar char="§"/>
              <a:defRPr sz="2133" kern="1200">
                <a:solidFill>
                  <a:schemeClr val="tx1"/>
                </a:solidFill>
                <a:latin typeface="+mn-lt"/>
                <a:ea typeface="+mn-ea"/>
                <a:cs typeface="+mn-cs"/>
              </a:defRPr>
            </a:lvl3pPr>
            <a:lvl4pPr marL="2133547" indent="-304792" algn="l" defTabSz="1219170" rtl="0" eaLnBrk="1" latinLnBrk="1" hangingPunct="1">
              <a:spcBef>
                <a:spcPct val="20000"/>
              </a:spcBef>
              <a:buFont typeface="Arial" panose="020B0604020202020204" pitchFamily="34" charset="0"/>
              <a:buChar char="•"/>
              <a:defRPr sz="1867" kern="1200">
                <a:solidFill>
                  <a:schemeClr val="tx1"/>
                </a:solidFill>
                <a:latin typeface="+mn-lt"/>
                <a:ea typeface="+mn-ea"/>
                <a:cs typeface="+mn-cs"/>
              </a:defRPr>
            </a:lvl4pPr>
            <a:lvl5pPr marL="2743131" indent="-304792" algn="l" defTabSz="1219170" rtl="0" eaLnBrk="1" latinLnBrk="1" hangingPunct="1">
              <a:spcBef>
                <a:spcPct val="20000"/>
              </a:spcBef>
              <a:buFont typeface="Arial" panose="020B0604020202020204" pitchFamily="34" charset="0"/>
              <a:buChar char="»"/>
              <a:defRPr sz="1867" kern="1200">
                <a:solidFill>
                  <a:schemeClr val="tx1"/>
                </a:solidFill>
                <a:latin typeface="+mn-lt"/>
                <a:ea typeface="+mn-ea"/>
                <a:cs typeface="+mn-cs"/>
              </a:defRPr>
            </a:lvl5pPr>
            <a:lvl6pPr marL="3352716" indent="-304792" algn="l" defTabSz="1219170" rtl="0" eaLnBrk="1" latinLnBrk="1"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altLang="ko-KR" dirty="0"/>
              <a:t>19 operators have fixed bytes</a:t>
            </a:r>
          </a:p>
          <a:p>
            <a:endParaRPr lang="en-US" altLang="ko-KR" dirty="0"/>
          </a:p>
        </p:txBody>
      </p:sp>
      <p:sp>
        <p:nvSpPr>
          <p:cNvPr id="6" name="TextBox 5"/>
          <p:cNvSpPr txBox="1"/>
          <p:nvPr/>
        </p:nvSpPr>
        <p:spPr>
          <a:xfrm>
            <a:off x="609600" y="4716379"/>
            <a:ext cx="10972800" cy="400110"/>
          </a:xfrm>
          <a:prstGeom prst="rect">
            <a:avLst/>
          </a:prstGeom>
          <a:noFill/>
        </p:spPr>
        <p:txBody>
          <a:bodyPr wrap="square" rtlCol="0">
            <a:spAutoFit/>
          </a:bodyPr>
          <a:lstStyle/>
          <a:p>
            <a:r>
              <a:rPr lang="en-US" altLang="ko-KR" sz="2000" dirty="0"/>
              <a:t>AT: Austria, BE: Belgium, CH: Switzerland, DE: Germany, ES: Spain, FR: France, JP: Japan, NL: Netherlands</a:t>
            </a:r>
          </a:p>
        </p:txBody>
      </p:sp>
      <p:sp>
        <p:nvSpPr>
          <p:cNvPr id="3" name="Slide Number Placeholder 2"/>
          <p:cNvSpPr>
            <a:spLocks noGrp="1"/>
          </p:cNvSpPr>
          <p:nvPr>
            <p:ph type="sldNum" sz="quarter" idx="12"/>
          </p:nvPr>
        </p:nvSpPr>
        <p:spPr/>
        <p:txBody>
          <a:bodyPr/>
          <a:lstStyle/>
          <a:p>
            <a:fld id="{15BFD39D-60BA-49C9-A7AB-3AC188532C3A}" type="slidenum">
              <a:rPr lang="ko-KR" altLang="en-US" smtClean="0"/>
              <a:t>49</a:t>
            </a:fld>
            <a:endParaRPr lang="ko-KR" altLang="en-US" dirty="0"/>
          </a:p>
        </p:txBody>
      </p:sp>
    </p:spTree>
    <p:extLst>
      <p:ext uri="{BB962C8B-B14F-4D97-AF65-F5344CB8AC3E}">
        <p14:creationId xmlns:p14="http://schemas.microsoft.com/office/powerpoint/2010/main" val="1744391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E8F92D6-FB9A-554C-96AD-7625498B6235}"/>
              </a:ext>
            </a:extLst>
          </p:cNvPr>
          <p:cNvSpPr>
            <a:spLocks noGrp="1"/>
          </p:cNvSpPr>
          <p:nvPr>
            <p:ph type="title"/>
          </p:nvPr>
        </p:nvSpPr>
        <p:spPr/>
        <p:txBody>
          <a:bodyPr/>
          <a:lstStyle/>
          <a:p>
            <a:r>
              <a:rPr kumimoji="1" lang="en-US" altLang="ko-KR" dirty="0"/>
              <a:t>5G Security?</a:t>
            </a:r>
            <a:endParaRPr kumimoji="1" lang="ko-KR" altLang="en-US" dirty="0"/>
          </a:p>
        </p:txBody>
      </p:sp>
      <p:sp>
        <p:nvSpPr>
          <p:cNvPr id="3" name="내용 개체 틀 2">
            <a:extLst>
              <a:ext uri="{FF2B5EF4-FFF2-40B4-BE49-F238E27FC236}">
                <a16:creationId xmlns:a16="http://schemas.microsoft.com/office/drawing/2014/main" id="{467CB92F-E9A8-5244-9D4A-7557F1237F37}"/>
              </a:ext>
            </a:extLst>
          </p:cNvPr>
          <p:cNvSpPr>
            <a:spLocks noGrp="1"/>
          </p:cNvSpPr>
          <p:nvPr>
            <p:ph idx="1"/>
          </p:nvPr>
        </p:nvSpPr>
        <p:spPr/>
        <p:txBody>
          <a:bodyPr>
            <a:normAutofit/>
          </a:bodyPr>
          <a:lstStyle/>
          <a:p>
            <a:r>
              <a:rPr kumimoji="1" lang="en-US" altLang="ko-KR" sz="2800" dirty="0"/>
              <a:t>From control plane security point of view, 5G NSA = 4G LTE!</a:t>
            </a:r>
          </a:p>
          <a:p>
            <a:r>
              <a:rPr kumimoji="1" lang="en-US" altLang="ko-KR" sz="2800" dirty="0"/>
              <a:t>Still long time left before 5G SA.</a:t>
            </a:r>
          </a:p>
          <a:p>
            <a:r>
              <a:rPr kumimoji="1" lang="en-US" altLang="ko-KR" sz="2800" dirty="0"/>
              <a:t>So let’s review 4G LTE security for now. </a:t>
            </a:r>
          </a:p>
          <a:p>
            <a:endParaRPr kumimoji="1" lang="en-US" altLang="ko-KR" sz="2800" dirty="0"/>
          </a:p>
          <a:p>
            <a:r>
              <a:rPr kumimoji="1" lang="en-US" altLang="ko-KR" sz="2800" dirty="0"/>
              <a:t>In LTE alone, there are more than 200 vulnerabilities reported.</a:t>
            </a:r>
          </a:p>
          <a:p>
            <a:pPr lvl="1"/>
            <a:r>
              <a:rPr kumimoji="1" lang="en-US" altLang="ko-KR" sz="2533" dirty="0"/>
              <a:t>Still increasing </a:t>
            </a:r>
            <a:r>
              <a:rPr kumimoji="1" lang="en-US" altLang="ko-KR" sz="2533" dirty="0">
                <a:sym typeface="Wingdings" pitchFamily="2" charset="2"/>
              </a:rPr>
              <a:t></a:t>
            </a:r>
            <a:endParaRPr kumimoji="1" lang="en-US" altLang="ko-KR" sz="2533" dirty="0"/>
          </a:p>
          <a:p>
            <a:endParaRPr kumimoji="1" lang="ko-KR" altLang="en-US" sz="2800" dirty="0"/>
          </a:p>
        </p:txBody>
      </p:sp>
    </p:spTree>
    <p:extLst>
      <p:ext uri="{BB962C8B-B14F-4D97-AF65-F5344CB8AC3E}">
        <p14:creationId xmlns:p14="http://schemas.microsoft.com/office/powerpoint/2010/main" val="2450871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Stress Testing</a:t>
            </a:r>
            <a:endParaRPr lang="ko-KR" altLang="en-US" dirty="0"/>
          </a:p>
        </p:txBody>
      </p:sp>
      <p:sp>
        <p:nvSpPr>
          <p:cNvPr id="3" name="내용 개체 틀 2"/>
          <p:cNvSpPr>
            <a:spLocks noGrp="1"/>
          </p:cNvSpPr>
          <p:nvPr>
            <p:ph idx="1"/>
          </p:nvPr>
        </p:nvSpPr>
        <p:spPr/>
        <p:txBody>
          <a:bodyPr/>
          <a:lstStyle/>
          <a:p>
            <a:r>
              <a:rPr lang="en-US" altLang="ko-KR" dirty="0"/>
              <a:t>No noticeable rule of </a:t>
            </a:r>
            <a:r>
              <a:rPr lang="en-US" altLang="ko-KR" i="1" dirty="0"/>
              <a:t>GUTI Reallocation </a:t>
            </a:r>
            <a:r>
              <a:rPr lang="en-US" altLang="ko-KR" dirty="0"/>
              <a:t>for some operators</a:t>
            </a:r>
          </a:p>
          <a:p>
            <a:endParaRPr lang="en-US" altLang="ko-KR" dirty="0"/>
          </a:p>
          <a:p>
            <a:r>
              <a:rPr lang="en-US" altLang="ko-KR" dirty="0"/>
              <a:t>Invoking voice call continuously with a short time</a:t>
            </a:r>
          </a:p>
          <a:p>
            <a:pPr lvl="1"/>
            <a:r>
              <a:rPr lang="en-US" altLang="ko-KR" dirty="0"/>
              <a:t>Two types of test</a:t>
            </a:r>
          </a:p>
          <a:p>
            <a:pPr lvl="2"/>
            <a:r>
              <a:rPr lang="en-US" altLang="ko-KR" dirty="0"/>
              <a:t>Weak stress testing</a:t>
            </a:r>
          </a:p>
          <a:p>
            <a:pPr lvl="2"/>
            <a:r>
              <a:rPr lang="en-US" altLang="ko-KR" dirty="0"/>
              <a:t>Hard stress testing</a:t>
            </a:r>
          </a:p>
          <a:p>
            <a:pPr lvl="3"/>
            <a:r>
              <a:rPr lang="en-US" altLang="ko-KR" dirty="0"/>
              <a:t>Calls at shorter intervals than weak stress test</a:t>
            </a:r>
          </a:p>
        </p:txBody>
      </p:sp>
      <p:sp>
        <p:nvSpPr>
          <p:cNvPr id="5" name="Slide Number Placeholder 4"/>
          <p:cNvSpPr>
            <a:spLocks noGrp="1"/>
          </p:cNvSpPr>
          <p:nvPr>
            <p:ph type="sldNum" sz="quarter" idx="12"/>
          </p:nvPr>
        </p:nvSpPr>
        <p:spPr/>
        <p:txBody>
          <a:bodyPr/>
          <a:lstStyle/>
          <a:p>
            <a:fld id="{15BFD39D-60BA-49C9-A7AB-3AC188532C3A}" type="slidenum">
              <a:rPr lang="ko-KR" altLang="en-US" smtClean="0"/>
              <a:t>50</a:t>
            </a:fld>
            <a:endParaRPr lang="ko-KR" altLang="en-US" dirty="0"/>
          </a:p>
        </p:txBody>
      </p:sp>
    </p:spTree>
    <p:extLst>
      <p:ext uri="{BB962C8B-B14F-4D97-AF65-F5344CB8AC3E}">
        <p14:creationId xmlns:p14="http://schemas.microsoft.com/office/powerpoint/2010/main" val="87209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a:t>Stress Testing Result</a:t>
            </a:r>
            <a:endParaRPr lang="ko-KR" altLang="en-US" dirty="0"/>
          </a:p>
        </p:txBody>
      </p:sp>
      <p:sp>
        <p:nvSpPr>
          <p:cNvPr id="3" name="내용 개체 틀 2"/>
          <p:cNvSpPr>
            <a:spLocks noGrp="1"/>
          </p:cNvSpPr>
          <p:nvPr>
            <p:ph idx="1"/>
          </p:nvPr>
        </p:nvSpPr>
        <p:spPr/>
        <p:txBody>
          <a:bodyPr/>
          <a:lstStyle/>
          <a:p>
            <a:r>
              <a:rPr lang="en-US" altLang="ko-KR" dirty="0"/>
              <a:t>Force the network to skip the </a:t>
            </a:r>
            <a:r>
              <a:rPr lang="en-US" altLang="ko-KR" i="1" dirty="0"/>
              <a:t>GUTI reallocation</a:t>
            </a:r>
          </a:p>
          <a:p>
            <a:pPr lvl="1"/>
            <a:r>
              <a:rPr lang="en-US" altLang="ko-KR" dirty="0"/>
              <a:t>Perform experiments on US and Korean operators</a:t>
            </a:r>
          </a:p>
          <a:p>
            <a:pPr lvl="2"/>
            <a:r>
              <a:rPr lang="en-US" altLang="ko-KR" dirty="0"/>
              <a:t>Two US and two Korean operators</a:t>
            </a:r>
            <a:endParaRPr lang="ko-KR" altLang="en-US" dirty="0"/>
          </a:p>
        </p:txBody>
      </p:sp>
      <p:sp>
        <p:nvSpPr>
          <p:cNvPr id="4" name="슬라이드 번호 개체 틀 3"/>
          <p:cNvSpPr>
            <a:spLocks noGrp="1"/>
          </p:cNvSpPr>
          <p:nvPr>
            <p:ph type="sldNum" sz="quarter" idx="12"/>
          </p:nvPr>
        </p:nvSpPr>
        <p:spPr/>
        <p:txBody>
          <a:bodyPr/>
          <a:lstStyle/>
          <a:p>
            <a:fld id="{8A0F7B82-E077-C343-B58A-DF238AFF07F3}" type="slidenum">
              <a:rPr lang="en-US" smtClean="0"/>
              <a:t>51</a:t>
            </a:fld>
            <a:endParaRPr lang="en-US" dirty="0"/>
          </a:p>
        </p:txBody>
      </p:sp>
      <p:graphicFrame>
        <p:nvGraphicFramePr>
          <p:cNvPr id="6" name="표 5"/>
          <p:cNvGraphicFramePr>
            <a:graphicFrameLocks noGrp="1"/>
          </p:cNvGraphicFramePr>
          <p:nvPr>
            <p:extLst/>
          </p:nvPr>
        </p:nvGraphicFramePr>
        <p:xfrm>
          <a:off x="1134742" y="2961939"/>
          <a:ext cx="4385911" cy="2286000"/>
        </p:xfrm>
        <a:graphic>
          <a:graphicData uri="http://schemas.openxmlformats.org/drawingml/2006/table">
            <a:tbl>
              <a:tblPr firstRow="1" bandRow="1">
                <a:tableStyleId>{5C22544A-7EE6-4342-B048-85BDC9FD1C3A}</a:tableStyleId>
              </a:tblPr>
              <a:tblGrid>
                <a:gridCol w="1190323">
                  <a:extLst>
                    <a:ext uri="{9D8B030D-6E8A-4147-A177-3AD203B41FA5}">
                      <a16:colId xmlns:a16="http://schemas.microsoft.com/office/drawing/2014/main" val="20000"/>
                    </a:ext>
                  </a:extLst>
                </a:gridCol>
                <a:gridCol w="1607419">
                  <a:extLst>
                    <a:ext uri="{9D8B030D-6E8A-4147-A177-3AD203B41FA5}">
                      <a16:colId xmlns:a16="http://schemas.microsoft.com/office/drawing/2014/main" val="20001"/>
                    </a:ext>
                  </a:extLst>
                </a:gridCol>
                <a:gridCol w="1588169">
                  <a:extLst>
                    <a:ext uri="{9D8B030D-6E8A-4147-A177-3AD203B41FA5}">
                      <a16:colId xmlns:a16="http://schemas.microsoft.com/office/drawing/2014/main" val="20002"/>
                    </a:ext>
                  </a:extLst>
                </a:gridCol>
              </a:tblGrid>
              <a:tr h="394009">
                <a:tc>
                  <a:txBody>
                    <a:bodyPr/>
                    <a:lstStyle/>
                    <a:p>
                      <a:pPr latinLnBrk="1"/>
                      <a:r>
                        <a:rPr lang="en-US" altLang="ko-KR" sz="2000" dirty="0"/>
                        <a:t>Operator</a:t>
                      </a:r>
                      <a:endParaRPr lang="ko-KR" altLang="en-US" sz="2000" dirty="0"/>
                    </a:p>
                  </a:txBody>
                  <a:tcPr/>
                </a:tc>
                <a:tc>
                  <a:txBody>
                    <a:bodyPr/>
                    <a:lstStyle/>
                    <a:p>
                      <a:pPr latinLnBrk="1"/>
                      <a:r>
                        <a:rPr lang="en-US" altLang="ko-KR" sz="2000" dirty="0"/>
                        <a:t>Weak Stress </a:t>
                      </a:r>
                    </a:p>
                    <a:p>
                      <a:pPr latinLnBrk="1"/>
                      <a:r>
                        <a:rPr lang="en-US" altLang="ko-KR" sz="2000" dirty="0"/>
                        <a:t>Testing</a:t>
                      </a:r>
                      <a:endParaRPr lang="ko-KR" altLang="en-US" sz="2000" dirty="0"/>
                    </a:p>
                  </a:txBody>
                  <a:tcPr/>
                </a:tc>
                <a:tc>
                  <a:txBody>
                    <a:bodyPr/>
                    <a:lstStyle/>
                    <a:p>
                      <a:pPr latinLnBrk="1"/>
                      <a:r>
                        <a:rPr lang="en-US" altLang="ko-KR" sz="2000" dirty="0"/>
                        <a:t>Hard Stress </a:t>
                      </a:r>
                    </a:p>
                    <a:p>
                      <a:pPr latinLnBrk="1"/>
                      <a:r>
                        <a:rPr lang="en-US" altLang="ko-KR" sz="2000" dirty="0"/>
                        <a:t>Testing</a:t>
                      </a:r>
                      <a:endParaRPr lang="ko-KR" altLang="en-US" sz="2000" dirty="0"/>
                    </a:p>
                  </a:txBody>
                  <a:tcPr/>
                </a:tc>
                <a:extLst>
                  <a:ext uri="{0D108BD9-81ED-4DB2-BD59-A6C34878D82A}">
                    <a16:rowId xmlns:a16="http://schemas.microsoft.com/office/drawing/2014/main" val="10000"/>
                  </a:ext>
                </a:extLst>
              </a:tr>
              <a:tr h="394009">
                <a:tc>
                  <a:txBody>
                    <a:bodyPr/>
                    <a:lstStyle/>
                    <a:p>
                      <a:pPr algn="ctr" latinLnBrk="1"/>
                      <a:r>
                        <a:rPr lang="en-US" altLang="ko-KR" sz="2000" b="1" dirty="0"/>
                        <a:t>KR-I</a:t>
                      </a:r>
                      <a:endParaRPr lang="ko-KR" altLang="en-US" sz="2000" b="1" dirty="0"/>
                    </a:p>
                  </a:txBody>
                  <a:tcPr/>
                </a:tc>
                <a:tc>
                  <a:txBody>
                    <a:bodyPr/>
                    <a:lstStyle/>
                    <a:p>
                      <a:pPr algn="ctr" latinLnBrk="1"/>
                      <a:r>
                        <a:rPr lang="en-US" altLang="ko-KR" sz="2000" dirty="0"/>
                        <a:t>O</a:t>
                      </a:r>
                      <a:endParaRPr lang="ko-KR" altLang="en-US" sz="2000" dirty="0"/>
                    </a:p>
                  </a:txBody>
                  <a:tcPr/>
                </a:tc>
                <a:tc>
                  <a:txBody>
                    <a:bodyPr/>
                    <a:lstStyle/>
                    <a:p>
                      <a:pPr algn="ctr" latinLnBrk="1"/>
                      <a:r>
                        <a:rPr lang="en-US" altLang="ko-KR" sz="2000" dirty="0"/>
                        <a:t>O</a:t>
                      </a:r>
                      <a:endParaRPr lang="ko-KR" altLang="en-US" sz="2000" dirty="0"/>
                    </a:p>
                  </a:txBody>
                  <a:tcPr/>
                </a:tc>
                <a:extLst>
                  <a:ext uri="{0D108BD9-81ED-4DB2-BD59-A6C34878D82A}">
                    <a16:rowId xmlns:a16="http://schemas.microsoft.com/office/drawing/2014/main" val="10001"/>
                  </a:ext>
                </a:extLst>
              </a:tr>
              <a:tr h="394009">
                <a:tc>
                  <a:txBody>
                    <a:bodyPr/>
                    <a:lstStyle/>
                    <a:p>
                      <a:pPr algn="ctr" latinLnBrk="1"/>
                      <a:r>
                        <a:rPr lang="en-US" altLang="ko-KR" sz="2000" b="1" dirty="0"/>
                        <a:t>KR-II</a:t>
                      </a:r>
                      <a:endParaRPr lang="ko-KR" altLang="en-US" sz="2000" b="1" dirty="0"/>
                    </a:p>
                  </a:txBody>
                  <a:tcPr/>
                </a:tc>
                <a:tc>
                  <a:txBody>
                    <a:bodyPr/>
                    <a:lstStyle/>
                    <a:p>
                      <a:pPr algn="ctr" latinLnBrk="1"/>
                      <a:r>
                        <a:rPr lang="en-US" altLang="ko-KR" sz="2000" dirty="0"/>
                        <a:t>X</a:t>
                      </a:r>
                      <a:endParaRPr lang="ko-KR" altLang="en-US" sz="2000" dirty="0"/>
                    </a:p>
                  </a:txBody>
                  <a:tcPr/>
                </a:tc>
                <a:tc>
                  <a:txBody>
                    <a:bodyPr/>
                    <a:lstStyle/>
                    <a:p>
                      <a:pPr algn="ctr" latinLnBrk="1"/>
                      <a:r>
                        <a:rPr lang="en-US" altLang="ko-KR" sz="2000" dirty="0"/>
                        <a:t>O</a:t>
                      </a:r>
                      <a:endParaRPr lang="ko-KR" altLang="en-US" sz="2000" dirty="0"/>
                    </a:p>
                  </a:txBody>
                  <a:tcPr/>
                </a:tc>
                <a:extLst>
                  <a:ext uri="{0D108BD9-81ED-4DB2-BD59-A6C34878D82A}">
                    <a16:rowId xmlns:a16="http://schemas.microsoft.com/office/drawing/2014/main" val="10002"/>
                  </a:ext>
                </a:extLst>
              </a:tr>
              <a:tr h="394009">
                <a:tc>
                  <a:txBody>
                    <a:bodyPr/>
                    <a:lstStyle/>
                    <a:p>
                      <a:pPr algn="ctr" latinLnBrk="1"/>
                      <a:r>
                        <a:rPr lang="en-US" altLang="ko-KR" sz="2000" b="1" dirty="0"/>
                        <a:t>US-I</a:t>
                      </a:r>
                      <a:endParaRPr lang="ko-KR" altLang="en-US" sz="2000" b="1" dirty="0"/>
                    </a:p>
                  </a:txBody>
                  <a:tcPr/>
                </a:tc>
                <a:tc>
                  <a:txBody>
                    <a:bodyPr/>
                    <a:lstStyle/>
                    <a:p>
                      <a:pPr algn="ctr" latinLnBrk="1"/>
                      <a:r>
                        <a:rPr lang="en-US" altLang="ko-KR" sz="2000" dirty="0"/>
                        <a:t>X</a:t>
                      </a:r>
                      <a:endParaRPr lang="ko-KR" altLang="en-US" sz="2000" dirty="0"/>
                    </a:p>
                  </a:txBody>
                  <a:tcPr/>
                </a:tc>
                <a:tc>
                  <a:txBody>
                    <a:bodyPr/>
                    <a:lstStyle/>
                    <a:p>
                      <a:pPr algn="ctr" latinLnBrk="1"/>
                      <a:r>
                        <a:rPr lang="en-US" altLang="ko-KR" sz="2000" dirty="0"/>
                        <a:t>O</a:t>
                      </a:r>
                      <a:endParaRPr lang="ko-KR" altLang="en-US" sz="2000" dirty="0"/>
                    </a:p>
                  </a:txBody>
                  <a:tcPr/>
                </a:tc>
                <a:extLst>
                  <a:ext uri="{0D108BD9-81ED-4DB2-BD59-A6C34878D82A}">
                    <a16:rowId xmlns:a16="http://schemas.microsoft.com/office/drawing/2014/main" val="10003"/>
                  </a:ext>
                </a:extLst>
              </a:tr>
              <a:tr h="394009">
                <a:tc>
                  <a:txBody>
                    <a:bodyPr/>
                    <a:lstStyle/>
                    <a:p>
                      <a:pPr algn="ctr" latinLnBrk="1"/>
                      <a:r>
                        <a:rPr lang="en-US" altLang="ko-KR" sz="2000" b="1" dirty="0"/>
                        <a:t>US-II</a:t>
                      </a:r>
                      <a:endParaRPr lang="ko-KR" altLang="en-US" sz="2000" b="1" dirty="0"/>
                    </a:p>
                  </a:txBody>
                  <a:tcPr/>
                </a:tc>
                <a:tc>
                  <a:txBody>
                    <a:bodyPr/>
                    <a:lstStyle/>
                    <a:p>
                      <a:pPr algn="ctr" latinLnBrk="1"/>
                      <a:r>
                        <a:rPr lang="en-US" altLang="ko-KR" sz="2000" dirty="0"/>
                        <a:t>O</a:t>
                      </a:r>
                      <a:endParaRPr lang="ko-KR" altLang="en-US" sz="2000" dirty="0"/>
                    </a:p>
                  </a:txBody>
                  <a:tcPr/>
                </a:tc>
                <a:tc>
                  <a:txBody>
                    <a:bodyPr/>
                    <a:lstStyle/>
                    <a:p>
                      <a:pPr algn="ctr" latinLnBrk="1"/>
                      <a:r>
                        <a:rPr lang="en-US" altLang="ko-KR" sz="2000" dirty="0"/>
                        <a:t>O</a:t>
                      </a:r>
                      <a:endParaRPr lang="ko-KR" altLang="en-US" sz="2000" dirty="0"/>
                    </a:p>
                  </a:txBody>
                  <a:tcPr/>
                </a:tc>
                <a:extLst>
                  <a:ext uri="{0D108BD9-81ED-4DB2-BD59-A6C34878D82A}">
                    <a16:rowId xmlns:a16="http://schemas.microsoft.com/office/drawing/2014/main" val="10004"/>
                  </a:ext>
                </a:extLst>
              </a:tr>
            </a:tbl>
          </a:graphicData>
        </a:graphic>
      </p:graphicFrame>
      <p:sp>
        <p:nvSpPr>
          <p:cNvPr id="8" name="TextBox 7"/>
          <p:cNvSpPr txBox="1"/>
          <p:nvPr/>
        </p:nvSpPr>
        <p:spPr>
          <a:xfrm>
            <a:off x="1134741" y="5282209"/>
            <a:ext cx="4385911" cy="646331"/>
          </a:xfrm>
          <a:prstGeom prst="rect">
            <a:avLst/>
          </a:prstGeom>
          <a:noFill/>
        </p:spPr>
        <p:txBody>
          <a:bodyPr wrap="square" rtlCol="0">
            <a:spAutoFit/>
          </a:bodyPr>
          <a:lstStyle/>
          <a:p>
            <a:r>
              <a:rPr lang="en-US" altLang="ko-KR" dirty="0"/>
              <a:t>O: Reuse </a:t>
            </a:r>
            <a:r>
              <a:rPr lang="en-US" altLang="ko-KR" i="1" dirty="0"/>
              <a:t>GUTI</a:t>
            </a:r>
          </a:p>
          <a:p>
            <a:r>
              <a:rPr lang="en-US" altLang="ko-KR" dirty="0"/>
              <a:t>X: No noticeable change</a:t>
            </a:r>
            <a:endParaRPr lang="ko-KR" altLang="en-US" dirty="0"/>
          </a:p>
        </p:txBody>
      </p:sp>
      <p:sp>
        <p:nvSpPr>
          <p:cNvPr id="19" name="직사각형 18"/>
          <p:cNvSpPr/>
          <p:nvPr/>
        </p:nvSpPr>
        <p:spPr>
          <a:xfrm>
            <a:off x="8144885" y="2728874"/>
            <a:ext cx="3133725" cy="25745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20" name="차트 19"/>
          <p:cNvGraphicFramePr>
            <a:graphicFrameLocks/>
          </p:cNvGraphicFramePr>
          <p:nvPr>
            <p:extLst/>
          </p:nvPr>
        </p:nvGraphicFramePr>
        <p:xfrm>
          <a:off x="5687435" y="2592070"/>
          <a:ext cx="6191251" cy="3749577"/>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a:xfrm>
            <a:off x="6725661" y="2205654"/>
            <a:ext cx="3048000" cy="523220"/>
          </a:xfrm>
          <a:prstGeom prst="rect">
            <a:avLst/>
          </a:prstGeom>
          <a:noFill/>
        </p:spPr>
        <p:txBody>
          <a:bodyPr wrap="square" rtlCol="0">
            <a:spAutoFit/>
          </a:bodyPr>
          <a:lstStyle/>
          <a:p>
            <a:pPr algn="ctr"/>
            <a:r>
              <a:rPr lang="en-US" altLang="ko-KR" sz="1400" dirty="0">
                <a:latin typeface="Times New Roman" panose="02020603050405020304" pitchFamily="18" charset="0"/>
                <a:cs typeface="Times New Roman" panose="02020603050405020304" pitchFamily="18" charset="0"/>
              </a:rPr>
              <a:t>Network skip </a:t>
            </a:r>
          </a:p>
          <a:p>
            <a:pPr algn="ctr"/>
            <a:r>
              <a:rPr lang="en-US" altLang="ko-KR" sz="1400" dirty="0">
                <a:latin typeface="Times New Roman" panose="02020603050405020304" pitchFamily="18" charset="0"/>
                <a:cs typeface="Times New Roman" panose="02020603050405020304" pitchFamily="18" charset="0"/>
              </a:rPr>
              <a:t>GUTI Reallocation</a:t>
            </a:r>
            <a:endParaRPr lang="ko-KR" altLang="en-US" sz="1400" dirty="0">
              <a:latin typeface="Times New Roman" panose="02020603050405020304" pitchFamily="18" charset="0"/>
              <a:cs typeface="Times New Roman" panose="02020603050405020304" pitchFamily="18" charset="0"/>
            </a:endParaRPr>
          </a:p>
        </p:txBody>
      </p:sp>
      <p:cxnSp>
        <p:nvCxnSpPr>
          <p:cNvPr id="22" name="직선 연결선 21"/>
          <p:cNvCxnSpPr/>
          <p:nvPr/>
        </p:nvCxnSpPr>
        <p:spPr>
          <a:xfrm flipH="1">
            <a:off x="8144885" y="2684047"/>
            <a:ext cx="0" cy="2781300"/>
          </a:xfrm>
          <a:prstGeom prst="line">
            <a:avLst/>
          </a:prstGeom>
          <a:ln w="349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직선 연결선 22"/>
          <p:cNvCxnSpPr/>
          <p:nvPr/>
        </p:nvCxnSpPr>
        <p:spPr>
          <a:xfrm flipH="1">
            <a:off x="11278610" y="2728874"/>
            <a:ext cx="0" cy="2781300"/>
          </a:xfrm>
          <a:prstGeom prst="line">
            <a:avLst/>
          </a:prstGeom>
          <a:ln w="349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754610" y="2205654"/>
            <a:ext cx="3048000" cy="523220"/>
          </a:xfrm>
          <a:prstGeom prst="rect">
            <a:avLst/>
          </a:prstGeom>
          <a:noFill/>
        </p:spPr>
        <p:txBody>
          <a:bodyPr wrap="square" rtlCol="0">
            <a:spAutoFit/>
          </a:bodyPr>
          <a:lstStyle/>
          <a:p>
            <a:pPr algn="ctr"/>
            <a:r>
              <a:rPr lang="en-US" altLang="ko-KR" sz="1400" dirty="0">
                <a:latin typeface="Times New Roman" panose="02020603050405020304" pitchFamily="18" charset="0"/>
                <a:cs typeface="Times New Roman" panose="02020603050405020304" pitchFamily="18" charset="0"/>
              </a:rPr>
              <a:t>End weak </a:t>
            </a:r>
          </a:p>
          <a:p>
            <a:pPr algn="ctr"/>
            <a:r>
              <a:rPr lang="en-US" altLang="ko-KR" sz="1400" dirty="0">
                <a:latin typeface="Times New Roman" panose="02020603050405020304" pitchFamily="18" charset="0"/>
                <a:cs typeface="Times New Roman" panose="02020603050405020304" pitchFamily="18" charset="0"/>
              </a:rPr>
              <a:t>stress testing</a:t>
            </a:r>
            <a:endParaRPr lang="ko-KR" altLang="en-US" sz="14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6045201" y="2590029"/>
            <a:ext cx="402674" cy="307777"/>
          </a:xfrm>
          <a:prstGeom prst="rect">
            <a:avLst/>
          </a:prstGeom>
          <a:noFill/>
        </p:spPr>
        <p:txBody>
          <a:bodyPr wrap="none" rtlCol="0">
            <a:spAutoFit/>
          </a:bodyPr>
          <a:lstStyle/>
          <a:p>
            <a:pPr algn="r"/>
            <a:r>
              <a:rPr lang="en-US" altLang="ko-KR" sz="1400" b="1" dirty="0">
                <a:latin typeface="Times New Roman" panose="02020603050405020304" pitchFamily="18" charset="0"/>
                <a:cs typeface="Times New Roman" panose="02020603050405020304" pitchFamily="18" charset="0"/>
              </a:rPr>
              <a:t>FF</a:t>
            </a:r>
            <a:endParaRPr lang="ko-KR" altLang="en-US" sz="1400" b="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6083673" y="4502433"/>
            <a:ext cx="364202" cy="307777"/>
          </a:xfrm>
          <a:prstGeom prst="rect">
            <a:avLst/>
          </a:prstGeom>
          <a:solidFill>
            <a:schemeClr val="bg1"/>
          </a:solidFill>
        </p:spPr>
        <p:txBody>
          <a:bodyPr wrap="none" rtlCol="0">
            <a:spAutoFit/>
          </a:bodyPr>
          <a:lstStyle/>
          <a:p>
            <a:pPr algn="r"/>
            <a:r>
              <a:rPr lang="en-US" altLang="ko-KR" sz="1400" b="1" dirty="0">
                <a:latin typeface="Times New Roman" panose="02020603050405020304" pitchFamily="18" charset="0"/>
                <a:cs typeface="Times New Roman" panose="02020603050405020304" pitchFamily="18" charset="0"/>
              </a:rPr>
              <a:t>40</a:t>
            </a:r>
            <a:endParaRPr lang="ko-KR" altLang="en-US" sz="1400" b="1"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6045201" y="3862259"/>
            <a:ext cx="402674" cy="307777"/>
          </a:xfrm>
          <a:prstGeom prst="rect">
            <a:avLst/>
          </a:prstGeom>
          <a:solidFill>
            <a:schemeClr val="bg1"/>
          </a:solidFill>
        </p:spPr>
        <p:txBody>
          <a:bodyPr wrap="square" rtlCol="0">
            <a:spAutoFit/>
          </a:bodyPr>
          <a:lstStyle/>
          <a:p>
            <a:pPr algn="r"/>
            <a:r>
              <a:rPr lang="en-US" altLang="ko-KR" sz="1400" b="1" dirty="0">
                <a:latin typeface="Times New Roman" panose="02020603050405020304" pitchFamily="18" charset="0"/>
                <a:cs typeface="Times New Roman" panose="02020603050405020304" pitchFamily="18" charset="0"/>
              </a:rPr>
              <a:t>80</a:t>
            </a:r>
            <a:endParaRPr lang="ko-KR" altLang="en-US" sz="14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6045201" y="3222085"/>
            <a:ext cx="404412" cy="307777"/>
          </a:xfrm>
          <a:prstGeom prst="rect">
            <a:avLst/>
          </a:prstGeom>
          <a:solidFill>
            <a:schemeClr val="bg1"/>
          </a:solidFill>
        </p:spPr>
        <p:txBody>
          <a:bodyPr wrap="square" rtlCol="0">
            <a:spAutoFit/>
          </a:bodyPr>
          <a:lstStyle/>
          <a:p>
            <a:pPr algn="r"/>
            <a:r>
              <a:rPr lang="en-US" altLang="ko-KR" sz="1400" b="1" dirty="0">
                <a:latin typeface="Times New Roman" panose="02020603050405020304" pitchFamily="18" charset="0"/>
                <a:cs typeface="Times New Roman" panose="02020603050405020304" pitchFamily="18" charset="0"/>
              </a:rPr>
              <a:t>C0</a:t>
            </a:r>
            <a:endParaRPr lang="ko-KR" alt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16202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차트 4"/>
          <p:cNvGraphicFramePr>
            <a:graphicFrameLocks/>
          </p:cNvGraphicFramePr>
          <p:nvPr>
            <p:extLst/>
          </p:nvPr>
        </p:nvGraphicFramePr>
        <p:xfrm>
          <a:off x="434714" y="1993691"/>
          <a:ext cx="10686827" cy="4214095"/>
        </p:xfrm>
        <a:graphic>
          <a:graphicData uri="http://schemas.openxmlformats.org/drawingml/2006/chart">
            <c:chart xmlns:c="http://schemas.openxmlformats.org/drawingml/2006/chart" xmlns:r="http://schemas.openxmlformats.org/officeDocument/2006/relationships" r:id="rId3"/>
          </a:graphicData>
        </a:graphic>
      </p:graphicFrame>
      <p:sp>
        <p:nvSpPr>
          <p:cNvPr id="2" name="제목 1"/>
          <p:cNvSpPr>
            <a:spLocks noGrp="1"/>
          </p:cNvSpPr>
          <p:nvPr>
            <p:ph type="title"/>
          </p:nvPr>
        </p:nvSpPr>
        <p:spPr/>
        <p:txBody>
          <a:bodyPr/>
          <a:lstStyle/>
          <a:p>
            <a:r>
              <a:rPr lang="en-US" altLang="ko-KR" dirty="0"/>
              <a:t>Success Rate of our Attack</a:t>
            </a:r>
            <a:endParaRPr lang="ko-KR" altLang="en-US" dirty="0"/>
          </a:p>
        </p:txBody>
      </p:sp>
      <p:sp>
        <p:nvSpPr>
          <p:cNvPr id="3" name="내용 개체 틀 2"/>
          <p:cNvSpPr>
            <a:spLocks noGrp="1"/>
          </p:cNvSpPr>
          <p:nvPr>
            <p:ph idx="1"/>
          </p:nvPr>
        </p:nvSpPr>
        <p:spPr/>
        <p:txBody>
          <a:bodyPr/>
          <a:lstStyle/>
          <a:p>
            <a:r>
              <a:rPr lang="en-US" altLang="ko-KR" dirty="0"/>
              <a:t>Required number of calls covering 99% success rate</a:t>
            </a:r>
            <a:endParaRPr lang="ko-KR" altLang="en-US" dirty="0"/>
          </a:p>
        </p:txBody>
      </p:sp>
    </p:spTree>
    <p:extLst>
      <p:ext uri="{BB962C8B-B14F-4D97-AF65-F5344CB8AC3E}">
        <p14:creationId xmlns:p14="http://schemas.microsoft.com/office/powerpoint/2010/main" val="41565604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Location Tracking with GUTI</a:t>
            </a:r>
            <a:endParaRPr lang="ko-KR" altLang="en-US" dirty="0"/>
          </a:p>
        </p:txBody>
      </p:sp>
      <p:sp>
        <p:nvSpPr>
          <p:cNvPr id="3" name="내용 개체 틀 2"/>
          <p:cNvSpPr>
            <a:spLocks noGrp="1"/>
          </p:cNvSpPr>
          <p:nvPr>
            <p:ph idx="1"/>
          </p:nvPr>
        </p:nvSpPr>
        <p:spPr/>
        <p:txBody>
          <a:bodyPr/>
          <a:lstStyle/>
          <a:p>
            <a:r>
              <a:rPr lang="en-US" altLang="ko-KR" dirty="0"/>
              <a:t>Observation of broadcast channels after call invocation</a:t>
            </a:r>
          </a:p>
          <a:p>
            <a:pPr lvl="1"/>
            <a:r>
              <a:rPr lang="en-US" altLang="ko-KR" dirty="0"/>
              <a:t>Pattern matching (fixed bytes, assigning same GUTI)</a:t>
            </a:r>
          </a:p>
          <a:p>
            <a:pPr lvl="1"/>
            <a:r>
              <a:rPr lang="en-US" altLang="ko-KR" dirty="0"/>
              <a:t>Location tracking (Tracking Area, Cell) </a:t>
            </a:r>
            <a:endParaRPr lang="ko-KR" altLang="en-US" dirty="0"/>
          </a:p>
        </p:txBody>
      </p:sp>
      <p:pic>
        <p:nvPicPr>
          <p:cNvPr id="4" name="내용 개체 틀 4"/>
          <p:cNvPicPr>
            <a:picLocks noChangeAspect="1"/>
          </p:cNvPicPr>
          <p:nvPr/>
        </p:nvPicPr>
        <p:blipFill>
          <a:blip r:embed="rId3"/>
          <a:stretch>
            <a:fillRect/>
          </a:stretch>
        </p:blipFill>
        <p:spPr>
          <a:xfrm>
            <a:off x="1145405" y="2933699"/>
            <a:ext cx="7448279" cy="2924379"/>
          </a:xfrm>
          <a:prstGeom prst="rect">
            <a:avLst/>
          </a:prstGeom>
        </p:spPr>
      </p:pic>
      <p:sp>
        <p:nvSpPr>
          <p:cNvPr id="13" name="타원 12"/>
          <p:cNvSpPr/>
          <p:nvPr/>
        </p:nvSpPr>
        <p:spPr>
          <a:xfrm>
            <a:off x="9938551" y="4064265"/>
            <a:ext cx="1515514" cy="14991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TextBox 13"/>
          <p:cNvSpPr txBox="1"/>
          <p:nvPr/>
        </p:nvSpPr>
        <p:spPr>
          <a:xfrm>
            <a:off x="9462493" y="5959072"/>
            <a:ext cx="2257585" cy="369332"/>
          </a:xfrm>
          <a:prstGeom prst="rect">
            <a:avLst/>
          </a:prstGeom>
          <a:noFill/>
        </p:spPr>
        <p:txBody>
          <a:bodyPr wrap="square" rtlCol="0">
            <a:spAutoFit/>
          </a:bodyPr>
          <a:lstStyle/>
          <a:p>
            <a:r>
              <a:rPr lang="en-US" altLang="ko-KR" dirty="0" err="1"/>
              <a:t>OpenSignal</a:t>
            </a:r>
            <a:r>
              <a:rPr lang="en-US" altLang="ko-KR" dirty="0"/>
              <a:t> (at KAIST)</a:t>
            </a:r>
            <a:endParaRPr lang="ko-KR" altLang="en-US" dirty="0"/>
          </a:p>
        </p:txBody>
      </p:sp>
      <p:sp>
        <p:nvSpPr>
          <p:cNvPr id="5" name="Slide Number Placeholder 4"/>
          <p:cNvSpPr>
            <a:spLocks noGrp="1"/>
          </p:cNvSpPr>
          <p:nvPr>
            <p:ph type="sldNum" sz="quarter" idx="12"/>
          </p:nvPr>
        </p:nvSpPr>
        <p:spPr/>
        <p:txBody>
          <a:bodyPr/>
          <a:lstStyle/>
          <a:p>
            <a:fld id="{15BFD39D-60BA-49C9-A7AB-3AC188532C3A}" type="slidenum">
              <a:rPr lang="ko-KR" altLang="en-US" smtClean="0"/>
              <a:t>53</a:t>
            </a:fld>
            <a:endParaRPr lang="ko-KR" altLang="en-US" dirty="0"/>
          </a:p>
        </p:txBody>
      </p:sp>
      <p:pic>
        <p:nvPicPr>
          <p:cNvPr id="6" name="그림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1479" y="1867388"/>
            <a:ext cx="2434322" cy="4043680"/>
          </a:xfrm>
          <a:prstGeom prst="rect">
            <a:avLst/>
          </a:prstGeom>
        </p:spPr>
      </p:pic>
      <p:sp>
        <p:nvSpPr>
          <p:cNvPr id="7" name="타원 6"/>
          <p:cNvSpPr/>
          <p:nvPr/>
        </p:nvSpPr>
        <p:spPr>
          <a:xfrm>
            <a:off x="10383520" y="3693741"/>
            <a:ext cx="156240" cy="1162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타원 10"/>
          <p:cNvSpPr/>
          <p:nvPr/>
        </p:nvSpPr>
        <p:spPr>
          <a:xfrm>
            <a:off x="10714770" y="4228688"/>
            <a:ext cx="156240" cy="1162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타원 14"/>
          <p:cNvSpPr/>
          <p:nvPr/>
        </p:nvSpPr>
        <p:spPr>
          <a:xfrm>
            <a:off x="9375294" y="4856375"/>
            <a:ext cx="156240" cy="1162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p:cNvSpPr/>
          <p:nvPr/>
        </p:nvSpPr>
        <p:spPr>
          <a:xfrm>
            <a:off x="9616711" y="4813834"/>
            <a:ext cx="513251" cy="1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직사각형 15"/>
          <p:cNvSpPr/>
          <p:nvPr/>
        </p:nvSpPr>
        <p:spPr>
          <a:xfrm>
            <a:off x="9251479" y="1868400"/>
            <a:ext cx="453851" cy="1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타원 8"/>
          <p:cNvSpPr/>
          <p:nvPr/>
        </p:nvSpPr>
        <p:spPr>
          <a:xfrm>
            <a:off x="9745970" y="3119120"/>
            <a:ext cx="1521470" cy="142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0867208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Defenses + Requirements</a:t>
            </a:r>
            <a:endParaRPr lang="ko-KR" altLang="en-US" dirty="0"/>
          </a:p>
        </p:txBody>
      </p:sp>
      <p:sp>
        <p:nvSpPr>
          <p:cNvPr id="3" name="내용 개체 틀 2"/>
          <p:cNvSpPr>
            <a:spLocks noGrp="1"/>
          </p:cNvSpPr>
          <p:nvPr>
            <p:ph idx="1"/>
          </p:nvPr>
        </p:nvSpPr>
        <p:spPr/>
        <p:txBody>
          <a:bodyPr>
            <a:normAutofit/>
          </a:bodyPr>
          <a:lstStyle/>
          <a:p>
            <a:r>
              <a:rPr lang="en-US" altLang="ko-KR" sz="2800" b="1" dirty="0">
                <a:solidFill>
                  <a:srgbClr val="FF0000"/>
                </a:solidFill>
              </a:rPr>
              <a:t>Frequent refreshing</a:t>
            </a:r>
            <a:r>
              <a:rPr lang="en-US" altLang="ko-KR" sz="2800" dirty="0"/>
              <a:t> of temporary identifier</a:t>
            </a:r>
          </a:p>
          <a:p>
            <a:pPr lvl="1"/>
            <a:r>
              <a:rPr lang="en-US" altLang="ko-KR" sz="2800" dirty="0"/>
              <a:t>Per service request</a:t>
            </a:r>
          </a:p>
          <a:p>
            <a:r>
              <a:rPr lang="en-US" altLang="ko-KR" sz="2800" b="1" dirty="0">
                <a:solidFill>
                  <a:srgbClr val="FF0000"/>
                </a:solidFill>
              </a:rPr>
              <a:t>Unpredictable</a:t>
            </a:r>
            <a:r>
              <a:rPr lang="en-US" altLang="ko-KR" sz="2800" dirty="0"/>
              <a:t> identity allocation</a:t>
            </a:r>
          </a:p>
          <a:p>
            <a:pPr lvl="1"/>
            <a:r>
              <a:rPr lang="en-US" altLang="ko-KR" sz="2800" dirty="0"/>
              <a:t>Cryptographically secure pseudorandom number generation</a:t>
            </a:r>
          </a:p>
          <a:p>
            <a:pPr lvl="2"/>
            <a:r>
              <a:rPr lang="en-US" altLang="ko-KR" sz="2400" dirty="0" err="1"/>
              <a:t>Hash_DRBG</a:t>
            </a:r>
            <a:r>
              <a:rPr lang="en-US" altLang="ko-KR" sz="2400" dirty="0"/>
              <a:t> can be used</a:t>
            </a:r>
          </a:p>
          <a:p>
            <a:r>
              <a:rPr lang="en-US" altLang="ko-KR" sz="2800" dirty="0"/>
              <a:t>Collision avoidance</a:t>
            </a:r>
          </a:p>
          <a:p>
            <a:r>
              <a:rPr lang="en-US" altLang="ko-KR" sz="2800" dirty="0"/>
              <a:t>Stress-testing resistance</a:t>
            </a:r>
          </a:p>
          <a:p>
            <a:r>
              <a:rPr lang="en-US" altLang="ko-KR" sz="2800" dirty="0"/>
              <a:t>Low cost implementation</a:t>
            </a:r>
            <a:endParaRPr lang="ko-KR" altLang="en-US" sz="2800" dirty="0"/>
          </a:p>
        </p:txBody>
      </p:sp>
      <p:sp>
        <p:nvSpPr>
          <p:cNvPr id="4" name="Slide Number Placeholder 3"/>
          <p:cNvSpPr>
            <a:spLocks noGrp="1"/>
          </p:cNvSpPr>
          <p:nvPr>
            <p:ph type="sldNum" sz="quarter" idx="12"/>
          </p:nvPr>
        </p:nvSpPr>
        <p:spPr/>
        <p:txBody>
          <a:bodyPr/>
          <a:lstStyle/>
          <a:p>
            <a:fld id="{15BFD39D-60BA-49C9-A7AB-3AC188532C3A}" type="slidenum">
              <a:rPr lang="ko-KR" altLang="en-US" smtClean="0"/>
              <a:t>54</a:t>
            </a:fld>
            <a:endParaRPr lang="ko-KR" altLang="en-US" dirty="0"/>
          </a:p>
        </p:txBody>
      </p:sp>
    </p:spTree>
    <p:extLst>
      <p:ext uri="{BB962C8B-B14F-4D97-AF65-F5344CB8AC3E}">
        <p14:creationId xmlns:p14="http://schemas.microsoft.com/office/powerpoint/2010/main" val="16036651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Conclusion</a:t>
            </a:r>
            <a:endParaRPr lang="ko-KR" altLang="en-US" dirty="0"/>
          </a:p>
        </p:txBody>
      </p:sp>
      <p:sp>
        <p:nvSpPr>
          <p:cNvPr id="3" name="내용 개체 틀 2"/>
          <p:cNvSpPr>
            <a:spLocks noGrp="1"/>
          </p:cNvSpPr>
          <p:nvPr>
            <p:ph idx="1"/>
          </p:nvPr>
        </p:nvSpPr>
        <p:spPr/>
        <p:txBody>
          <a:bodyPr/>
          <a:lstStyle/>
          <a:p>
            <a:r>
              <a:rPr lang="en-US" altLang="ko-KR" dirty="0"/>
              <a:t>Predictable reallocation logic</a:t>
            </a:r>
          </a:p>
          <a:p>
            <a:pPr lvl="1"/>
            <a:r>
              <a:rPr lang="en-US" altLang="ko-KR" dirty="0"/>
              <a:t>GUTI reallocation pattern</a:t>
            </a:r>
          </a:p>
          <a:p>
            <a:pPr lvl="2"/>
            <a:r>
              <a:rPr lang="en-US" altLang="ko-KR" b="1" dirty="0">
                <a:solidFill>
                  <a:srgbClr val="FF0000"/>
                </a:solidFill>
              </a:rPr>
              <a:t>Fixed</a:t>
            </a:r>
            <a:r>
              <a:rPr lang="en-US" altLang="ko-KR" dirty="0"/>
              <a:t> bytes (19 operators)</a:t>
            </a:r>
          </a:p>
          <a:p>
            <a:pPr lvl="1"/>
            <a:r>
              <a:rPr lang="en-US" altLang="ko-KR" dirty="0"/>
              <a:t>Same GUTI </a:t>
            </a:r>
          </a:p>
          <a:p>
            <a:pPr lvl="2"/>
            <a:r>
              <a:rPr lang="en-US" altLang="ko-KR" dirty="0"/>
              <a:t>By stress test (4 test cases)</a:t>
            </a:r>
          </a:p>
          <a:p>
            <a:pPr lvl="2"/>
            <a:r>
              <a:rPr lang="en-US" altLang="ko-KR" dirty="0"/>
              <a:t>Assigning </a:t>
            </a:r>
            <a:r>
              <a:rPr lang="en-US" altLang="ko-KR" b="1" dirty="0">
                <a:solidFill>
                  <a:srgbClr val="FF0000"/>
                </a:solidFill>
              </a:rPr>
              <a:t>same</a:t>
            </a:r>
            <a:r>
              <a:rPr lang="en-US" altLang="ko-KR" dirty="0"/>
              <a:t> GUTI</a:t>
            </a:r>
          </a:p>
          <a:p>
            <a:pPr lvl="2"/>
            <a:endParaRPr lang="en-US" altLang="ko-KR" dirty="0"/>
          </a:p>
          <a:p>
            <a:r>
              <a:rPr lang="en-US" altLang="ko-KR" dirty="0"/>
              <a:t>Location tracking is still possible in cellular network!</a:t>
            </a:r>
          </a:p>
          <a:p>
            <a:r>
              <a:rPr lang="en-US" altLang="ko-KR" dirty="0"/>
              <a:t>Secure GUTI reallocation mechanism is required</a:t>
            </a:r>
          </a:p>
          <a:p>
            <a:pPr lvl="1"/>
            <a:endParaRPr lang="en-US" altLang="ko-KR" dirty="0"/>
          </a:p>
          <a:p>
            <a:endParaRPr lang="en-US" altLang="ko-KR" dirty="0"/>
          </a:p>
          <a:p>
            <a:endParaRPr lang="ko-KR" altLang="en-US" dirty="0"/>
          </a:p>
        </p:txBody>
      </p:sp>
      <p:sp>
        <p:nvSpPr>
          <p:cNvPr id="4" name="슬라이드 번호 개체 틀 3"/>
          <p:cNvSpPr>
            <a:spLocks noGrp="1"/>
          </p:cNvSpPr>
          <p:nvPr>
            <p:ph type="sldNum" sz="quarter" idx="12"/>
          </p:nvPr>
        </p:nvSpPr>
        <p:spPr/>
        <p:txBody>
          <a:bodyPr/>
          <a:lstStyle/>
          <a:p>
            <a:fld id="{15BFD39D-60BA-49C9-A7AB-3AC188532C3A}" type="slidenum">
              <a:rPr lang="ko-KR" altLang="en-US" smtClean="0"/>
              <a:t>55</a:t>
            </a:fld>
            <a:endParaRPr lang="ko-KR" altLang="en-US" dirty="0"/>
          </a:p>
        </p:txBody>
      </p:sp>
    </p:spTree>
    <p:extLst>
      <p:ext uri="{BB962C8B-B14F-4D97-AF65-F5344CB8AC3E}">
        <p14:creationId xmlns:p14="http://schemas.microsoft.com/office/powerpoint/2010/main" val="42545830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a:t>
            </a:r>
          </a:p>
        </p:txBody>
      </p:sp>
      <p:sp>
        <p:nvSpPr>
          <p:cNvPr id="3" name="Content Placeholder 2"/>
          <p:cNvSpPr>
            <a:spLocks noGrp="1"/>
          </p:cNvSpPr>
          <p:nvPr>
            <p:ph idx="1"/>
          </p:nvPr>
        </p:nvSpPr>
        <p:spPr/>
        <p:txBody>
          <a:bodyPr/>
          <a:lstStyle/>
          <a:p>
            <a:r>
              <a:rPr lang="en-US" dirty="0" err="1"/>
              <a:t>Yongdae</a:t>
            </a:r>
            <a:r>
              <a:rPr lang="en-US" dirty="0"/>
              <a:t> Kim</a:t>
            </a:r>
          </a:p>
          <a:p>
            <a:pPr lvl="1"/>
            <a:r>
              <a:rPr lang="en-US" sz="2300" dirty="0">
                <a:latin typeface="Courier New"/>
                <a:cs typeface="Courier New"/>
              </a:rPr>
              <a:t>email: </a:t>
            </a:r>
            <a:r>
              <a:rPr lang="en-US" sz="2300" dirty="0">
                <a:latin typeface="Courier New"/>
                <a:cs typeface="Courier New"/>
                <a:hlinkClick r:id="rId2"/>
              </a:rPr>
              <a:t>yongdaek@kaist.ac.kr</a:t>
            </a:r>
            <a:r>
              <a:rPr lang="en-US" sz="2300" dirty="0">
                <a:latin typeface="Courier New"/>
                <a:cs typeface="Courier New"/>
              </a:rPr>
              <a:t> </a:t>
            </a:r>
          </a:p>
          <a:p>
            <a:pPr lvl="1"/>
            <a:r>
              <a:rPr lang="en-US" sz="2300" dirty="0">
                <a:latin typeface="Courier New"/>
                <a:cs typeface="Courier New"/>
              </a:rPr>
              <a:t>Home: </a:t>
            </a:r>
            <a:r>
              <a:rPr lang="en-US" sz="2300" dirty="0">
                <a:latin typeface="Courier New"/>
                <a:cs typeface="Courier New"/>
                <a:hlinkClick r:id="rId3"/>
              </a:rPr>
              <a:t>http://syssec.kaist.ac.kr/~yongdaek</a:t>
            </a:r>
            <a:r>
              <a:rPr lang="en-US" sz="2300" dirty="0">
                <a:latin typeface="Courier New"/>
                <a:cs typeface="Courier New"/>
              </a:rPr>
              <a:t> </a:t>
            </a:r>
          </a:p>
          <a:p>
            <a:pPr lvl="1"/>
            <a:r>
              <a:rPr lang="en-US" sz="2300" dirty="0">
                <a:latin typeface="Courier New"/>
                <a:cs typeface="Courier New"/>
              </a:rPr>
              <a:t>Facebook: </a:t>
            </a:r>
            <a:r>
              <a:rPr lang="en-US" sz="2300" dirty="0">
                <a:latin typeface="Courier New"/>
                <a:cs typeface="Courier New"/>
                <a:hlinkClick r:id="rId4"/>
              </a:rPr>
              <a:t>https://www.facebook.com/y0ngdaek</a:t>
            </a:r>
            <a:endParaRPr lang="en-US" sz="2300" dirty="0">
              <a:latin typeface="Courier New"/>
              <a:cs typeface="Courier New"/>
            </a:endParaRPr>
          </a:p>
          <a:p>
            <a:pPr lvl="1"/>
            <a:r>
              <a:rPr lang="en-US" sz="2300" dirty="0">
                <a:latin typeface="Courier New"/>
                <a:cs typeface="Courier New"/>
              </a:rPr>
              <a:t>Twitter: </a:t>
            </a:r>
            <a:r>
              <a:rPr lang="en-US" sz="2300" dirty="0">
                <a:latin typeface="Courier New"/>
                <a:cs typeface="Courier New"/>
                <a:hlinkClick r:id="rId5"/>
              </a:rPr>
              <a:t>https://twitter.com/yongdaek</a:t>
            </a:r>
            <a:r>
              <a:rPr lang="en-US" sz="2300" dirty="0">
                <a:latin typeface="Courier New"/>
                <a:cs typeface="Courier New"/>
              </a:rPr>
              <a:t> </a:t>
            </a:r>
          </a:p>
          <a:p>
            <a:pPr lvl="1"/>
            <a:r>
              <a:rPr lang="en-US" sz="2300" dirty="0">
                <a:latin typeface="Courier New"/>
                <a:cs typeface="Courier New"/>
              </a:rPr>
              <a:t>Google “Yongdae Kim”</a:t>
            </a:r>
            <a:endParaRPr lang="en-US" sz="2300" dirty="0"/>
          </a:p>
        </p:txBody>
      </p:sp>
      <p:sp>
        <p:nvSpPr>
          <p:cNvPr id="4" name="Slide Number Placeholder 3"/>
          <p:cNvSpPr>
            <a:spLocks noGrp="1"/>
          </p:cNvSpPr>
          <p:nvPr>
            <p:ph type="sldNum" sz="quarter" idx="12"/>
          </p:nvPr>
        </p:nvSpPr>
        <p:spPr/>
        <p:txBody>
          <a:bodyPr/>
          <a:lstStyle/>
          <a:p>
            <a:fld id="{8A0F7B82-E077-C343-B58A-DF238AFF07F3}" type="slidenum">
              <a:rPr lang="en-US" smtClean="0"/>
              <a:t>56</a:t>
            </a:fld>
            <a:endParaRPr lang="en-US"/>
          </a:p>
        </p:txBody>
      </p:sp>
    </p:spTree>
    <p:extLst>
      <p:ext uri="{BB962C8B-B14F-4D97-AF65-F5344CB8AC3E}">
        <p14:creationId xmlns:p14="http://schemas.microsoft.com/office/powerpoint/2010/main" val="2664741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Security Issues in</a:t>
            </a:r>
            <a:r>
              <a:rPr lang="ko-KR" altLang="en-US" dirty="0"/>
              <a:t> </a:t>
            </a:r>
            <a:r>
              <a:rPr lang="en-US" altLang="ko-KR" dirty="0"/>
              <a:t>Device &amp; Access Network </a:t>
            </a:r>
            <a:endParaRPr lang="ko-KR" altLang="en-US" dirty="0"/>
          </a:p>
        </p:txBody>
      </p:sp>
      <p:sp>
        <p:nvSpPr>
          <p:cNvPr id="4" name="구름 3"/>
          <p:cNvSpPr/>
          <p:nvPr/>
        </p:nvSpPr>
        <p:spPr>
          <a:xfrm>
            <a:off x="1111250" y="1155863"/>
            <a:ext cx="2277735" cy="879603"/>
          </a:xfrm>
          <a:prstGeom prst="cloud">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ko-KR" dirty="0">
                <a:solidFill>
                  <a:prstClr val="white">
                    <a:lumMod val="85000"/>
                  </a:prstClr>
                </a:solidFill>
              </a:rPr>
              <a:t>3G Network</a:t>
            </a:r>
            <a:endParaRPr lang="ko-KR" altLang="en-US" dirty="0">
              <a:solidFill>
                <a:prstClr val="white">
                  <a:lumMod val="85000"/>
                </a:prstClr>
              </a:solidFill>
            </a:endParaRPr>
          </a:p>
        </p:txBody>
      </p:sp>
      <p:pic>
        <p:nvPicPr>
          <p:cNvPr id="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8676" y="1534987"/>
            <a:ext cx="594017" cy="594017"/>
          </a:xfrm>
          <a:prstGeom prst="rect">
            <a:avLst/>
          </a:prstGeom>
          <a:solidFill>
            <a:schemeClr val="bg1"/>
          </a:solidFill>
        </p:spPr>
      </p:pic>
      <p:sp>
        <p:nvSpPr>
          <p:cNvPr id="12" name="Rectangle 23"/>
          <p:cNvSpPr/>
          <p:nvPr/>
        </p:nvSpPr>
        <p:spPr>
          <a:xfrm>
            <a:off x="3010421" y="2026871"/>
            <a:ext cx="587020" cy="276999"/>
          </a:xfrm>
          <a:prstGeom prst="rect">
            <a:avLst/>
          </a:prstGeom>
        </p:spPr>
        <p:txBody>
          <a:bodyPr wrap="none">
            <a:spAutoFit/>
          </a:bodyPr>
          <a:lstStyle/>
          <a:p>
            <a:pPr algn="ctr"/>
            <a:r>
              <a:rPr lang="en-US" altLang="ko-KR" sz="1200" dirty="0">
                <a:solidFill>
                  <a:prstClr val="white">
                    <a:lumMod val="85000"/>
                  </a:prstClr>
                </a:solidFill>
                <a:latin typeface="나눔고딕 ExtraBold" panose="020D0904000000000000" pitchFamily="50" charset="-127"/>
                <a:ea typeface="나눔고딕 ExtraBold" panose="020D0904000000000000" pitchFamily="50" charset="-127"/>
              </a:rPr>
              <a:t>SGSN</a:t>
            </a:r>
            <a:endParaRPr lang="ko-KR" altLang="en-US" sz="1200" dirty="0">
              <a:solidFill>
                <a:prstClr val="white">
                  <a:lumMod val="85000"/>
                </a:prstClr>
              </a:solidFill>
              <a:latin typeface="나눔고딕 ExtraBold" panose="020D0904000000000000" pitchFamily="50" charset="-127"/>
              <a:ea typeface="나눔고딕 ExtraBold" panose="020D0904000000000000" pitchFamily="50" charset="-127"/>
            </a:endParaRPr>
          </a:p>
        </p:txBody>
      </p:sp>
      <p:sp>
        <p:nvSpPr>
          <p:cNvPr id="14" name="구름 13"/>
          <p:cNvSpPr/>
          <p:nvPr/>
        </p:nvSpPr>
        <p:spPr>
          <a:xfrm>
            <a:off x="3952478" y="1048664"/>
            <a:ext cx="5061654" cy="4329809"/>
          </a:xfrm>
          <a:prstGeom prst="cloud">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solidFill>
                <a:prstClr val="black"/>
              </a:solidFill>
            </a:endParaRPr>
          </a:p>
        </p:txBody>
      </p:sp>
      <p:sp>
        <p:nvSpPr>
          <p:cNvPr id="15" name="Cloud 10"/>
          <p:cNvSpPr/>
          <p:nvPr/>
        </p:nvSpPr>
        <p:spPr>
          <a:xfrm>
            <a:off x="9117920" y="2720504"/>
            <a:ext cx="1506583" cy="897449"/>
          </a:xfrm>
          <a:prstGeom prst="cloud">
            <a:avLst/>
          </a:prstGeom>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ko-KR" sz="1400" dirty="0">
                <a:solidFill>
                  <a:prstClr val="white">
                    <a:lumMod val="85000"/>
                  </a:prstClr>
                </a:solidFill>
                <a:latin typeface="나눔고딕 ExtraBold" panose="020D0904000000000000" pitchFamily="50" charset="-127"/>
                <a:ea typeface="나눔고딕 ExtraBold" panose="020D0904000000000000" pitchFamily="50" charset="-127"/>
              </a:rPr>
              <a:t>IMS</a:t>
            </a:r>
            <a:endParaRPr lang="ko-KR" altLang="en-US" sz="1400" dirty="0">
              <a:solidFill>
                <a:prstClr val="white">
                  <a:lumMod val="85000"/>
                </a:prstClr>
              </a:solidFill>
              <a:latin typeface="나눔고딕 ExtraBold" panose="020D0904000000000000" pitchFamily="50" charset="-127"/>
              <a:ea typeface="나눔고딕 ExtraBold" panose="020D0904000000000000" pitchFamily="50" charset="-127"/>
            </a:endParaRPr>
          </a:p>
        </p:txBody>
      </p:sp>
      <p:sp>
        <p:nvSpPr>
          <p:cNvPr id="16" name="Cloud 62"/>
          <p:cNvSpPr/>
          <p:nvPr/>
        </p:nvSpPr>
        <p:spPr>
          <a:xfrm>
            <a:off x="8902625" y="4022219"/>
            <a:ext cx="1506583" cy="897449"/>
          </a:xfrm>
          <a:prstGeom prst="cloud">
            <a:avLst/>
          </a:prstGeom>
          <a:noFill/>
          <a:ln/>
        </p:spPr>
        <p:style>
          <a:lnRef idx="1">
            <a:schemeClr val="dk1"/>
          </a:lnRef>
          <a:fillRef idx="2">
            <a:schemeClr val="dk1"/>
          </a:fillRef>
          <a:effectRef idx="1">
            <a:schemeClr val="dk1"/>
          </a:effectRef>
          <a:fontRef idx="minor">
            <a:schemeClr val="dk1"/>
          </a:fontRef>
        </p:style>
        <p:txBody>
          <a:bodyPr rtlCol="0" anchor="ctr"/>
          <a:lstStyle/>
          <a:p>
            <a:pPr algn="ctr"/>
            <a:r>
              <a:rPr lang="en-US" altLang="ko-KR" sz="1400" dirty="0">
                <a:solidFill>
                  <a:prstClr val="white">
                    <a:lumMod val="85000"/>
                  </a:prstClr>
                </a:solidFill>
                <a:latin typeface="나눔고딕 ExtraBold" panose="020D0904000000000000" pitchFamily="50" charset="-127"/>
                <a:ea typeface="나눔고딕 ExtraBold" panose="020D0904000000000000" pitchFamily="50" charset="-127"/>
              </a:rPr>
              <a:t>Internet</a:t>
            </a:r>
            <a:endParaRPr lang="ko-KR" altLang="en-US" sz="1400" dirty="0">
              <a:solidFill>
                <a:prstClr val="white">
                  <a:lumMod val="85000"/>
                </a:prstClr>
              </a:solidFill>
              <a:latin typeface="나눔고딕 ExtraBold" panose="020D0904000000000000" pitchFamily="50" charset="-127"/>
              <a:ea typeface="나눔고딕 ExtraBold" panose="020D0904000000000000" pitchFamily="50" charset="-127"/>
            </a:endParaRPr>
          </a:p>
        </p:txBody>
      </p:sp>
      <p:pic>
        <p:nvPicPr>
          <p:cNvPr id="17"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4922824" y="3974683"/>
            <a:ext cx="864000" cy="864000"/>
          </a:xfrm>
          <a:prstGeom prst="rect">
            <a:avLst/>
          </a:prstGeom>
          <a:noFill/>
        </p:spPr>
      </p:pic>
      <p:pic>
        <p:nvPicPr>
          <p:cNvPr id="18" name="Picture 3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757170" y="4265934"/>
            <a:ext cx="864000" cy="864000"/>
          </a:xfrm>
          <a:prstGeom prst="rect">
            <a:avLst/>
          </a:prstGeom>
          <a:noFill/>
        </p:spPr>
      </p:pic>
      <p:sp>
        <p:nvSpPr>
          <p:cNvPr id="19" name="Flowchart: Magnetic Disk 64"/>
          <p:cNvSpPr/>
          <p:nvPr/>
        </p:nvSpPr>
        <p:spPr>
          <a:xfrm>
            <a:off x="7024587" y="2094688"/>
            <a:ext cx="576000" cy="360539"/>
          </a:xfrm>
          <a:prstGeom prst="flowChartMagneticDisk">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prstClr val="white">
                    <a:lumMod val="85000"/>
                  </a:prstClr>
                </a:solidFill>
                <a:latin typeface="나눔고딕 ExtraBold" panose="020D0904000000000000" pitchFamily="50" charset="-127"/>
                <a:ea typeface="나눔고딕 ExtraBold" panose="020D0904000000000000" pitchFamily="50" charset="-127"/>
              </a:rPr>
              <a:t>HSS</a:t>
            </a:r>
            <a:endParaRPr lang="ko-KR" altLang="en-US" sz="1200" dirty="0">
              <a:solidFill>
                <a:prstClr val="white">
                  <a:lumMod val="85000"/>
                </a:prstClr>
              </a:solidFill>
              <a:latin typeface="나눔고딕 ExtraBold" panose="020D0904000000000000" pitchFamily="50" charset="-127"/>
              <a:ea typeface="나눔고딕 ExtraBold" panose="020D0904000000000000" pitchFamily="50" charset="-127"/>
            </a:endParaRPr>
          </a:p>
        </p:txBody>
      </p:sp>
      <p:pic>
        <p:nvPicPr>
          <p:cNvPr id="22" name="Picture 8" descr="http://swgawakening.com/styles/Black/imageset/server.png"/>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5044734" y="1942243"/>
            <a:ext cx="772829" cy="772829"/>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그림 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7509617" y="2874045"/>
            <a:ext cx="573555" cy="699457"/>
          </a:xfrm>
          <a:prstGeom prst="rect">
            <a:avLst/>
          </a:prstGeom>
          <a:noFill/>
        </p:spPr>
      </p:pic>
      <p:pic>
        <p:nvPicPr>
          <p:cNvPr id="24" name="Picture 10" descr="http://paydc.com/wp-content/uploads/2013/08/icons-02.png"/>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6009330" y="3146133"/>
            <a:ext cx="747840" cy="74784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25" name="Straight Connector 38"/>
          <p:cNvCxnSpPr>
            <a:endCxn id="17" idx="1"/>
          </p:cNvCxnSpPr>
          <p:nvPr/>
        </p:nvCxnSpPr>
        <p:spPr>
          <a:xfrm flipV="1">
            <a:off x="3668662" y="4406684"/>
            <a:ext cx="1254163" cy="161425"/>
          </a:xfrm>
          <a:prstGeom prst="line">
            <a:avLst/>
          </a:prstGeom>
          <a:ln>
            <a:solidFill>
              <a:schemeClr val="bg1">
                <a:lumMod val="95000"/>
              </a:schemeClr>
            </a:solidFill>
          </a:ln>
        </p:spPr>
        <p:style>
          <a:lnRef idx="3">
            <a:schemeClr val="accent3"/>
          </a:lnRef>
          <a:fillRef idx="0">
            <a:schemeClr val="accent3"/>
          </a:fillRef>
          <a:effectRef idx="2">
            <a:schemeClr val="accent3"/>
          </a:effectRef>
          <a:fontRef idx="minor">
            <a:schemeClr val="tx1"/>
          </a:fontRef>
        </p:style>
      </p:cxnSp>
      <p:sp>
        <p:nvSpPr>
          <p:cNvPr id="26" name="Rectangle 23"/>
          <p:cNvSpPr/>
          <p:nvPr/>
        </p:nvSpPr>
        <p:spPr>
          <a:xfrm>
            <a:off x="5002749" y="4920812"/>
            <a:ext cx="606256" cy="276999"/>
          </a:xfrm>
          <a:prstGeom prst="rect">
            <a:avLst/>
          </a:prstGeom>
          <a:noFill/>
        </p:spPr>
        <p:txBody>
          <a:bodyPr wrap="none">
            <a:spAutoFit/>
          </a:bodyPr>
          <a:lstStyle/>
          <a:p>
            <a:pPr algn="ctr"/>
            <a:r>
              <a:rPr lang="en-US" altLang="ko-KR" sz="1200" dirty="0">
                <a:solidFill>
                  <a:prstClr val="white">
                    <a:lumMod val="85000"/>
                  </a:prstClr>
                </a:solidFill>
                <a:latin typeface="나눔고딕 ExtraBold" panose="020D0904000000000000" pitchFamily="50" charset="-127"/>
                <a:ea typeface="나눔고딕 ExtraBold" panose="020D0904000000000000" pitchFamily="50" charset="-127"/>
              </a:rPr>
              <a:t>S-GW</a:t>
            </a:r>
            <a:endParaRPr lang="ko-KR" altLang="en-US" sz="1200" dirty="0">
              <a:solidFill>
                <a:prstClr val="white">
                  <a:lumMod val="85000"/>
                </a:prstClr>
              </a:solidFill>
              <a:latin typeface="나눔고딕 ExtraBold" panose="020D0904000000000000" pitchFamily="50" charset="-127"/>
              <a:ea typeface="나눔고딕 ExtraBold" panose="020D0904000000000000" pitchFamily="50" charset="-127"/>
            </a:endParaRPr>
          </a:p>
        </p:txBody>
      </p:sp>
      <p:sp>
        <p:nvSpPr>
          <p:cNvPr id="27" name="Rectangle 23"/>
          <p:cNvSpPr/>
          <p:nvPr/>
        </p:nvSpPr>
        <p:spPr>
          <a:xfrm>
            <a:off x="6866489" y="4944907"/>
            <a:ext cx="611066" cy="276999"/>
          </a:xfrm>
          <a:prstGeom prst="rect">
            <a:avLst/>
          </a:prstGeom>
          <a:noFill/>
        </p:spPr>
        <p:txBody>
          <a:bodyPr wrap="none">
            <a:spAutoFit/>
          </a:bodyPr>
          <a:lstStyle/>
          <a:p>
            <a:pPr algn="ctr"/>
            <a:r>
              <a:rPr lang="en-US" altLang="ko-KR" sz="1200" dirty="0">
                <a:solidFill>
                  <a:prstClr val="white">
                    <a:lumMod val="85000"/>
                  </a:prstClr>
                </a:solidFill>
                <a:latin typeface="나눔고딕 ExtraBold" panose="020D0904000000000000" pitchFamily="50" charset="-127"/>
                <a:ea typeface="나눔고딕 ExtraBold" panose="020D0904000000000000" pitchFamily="50" charset="-127"/>
              </a:rPr>
              <a:t>P-GW</a:t>
            </a:r>
            <a:endParaRPr lang="ko-KR" altLang="en-US" sz="1400" dirty="0">
              <a:solidFill>
                <a:prstClr val="white">
                  <a:lumMod val="85000"/>
                </a:prstClr>
              </a:solidFill>
              <a:latin typeface="나눔고딕 ExtraBold" panose="020D0904000000000000" pitchFamily="50" charset="-127"/>
              <a:ea typeface="나눔고딕 ExtraBold" panose="020D0904000000000000" pitchFamily="50" charset="-127"/>
            </a:endParaRPr>
          </a:p>
        </p:txBody>
      </p:sp>
      <p:sp>
        <p:nvSpPr>
          <p:cNvPr id="28" name="Rectangle 23"/>
          <p:cNvSpPr/>
          <p:nvPr/>
        </p:nvSpPr>
        <p:spPr>
          <a:xfrm>
            <a:off x="7521319" y="3524461"/>
            <a:ext cx="550151" cy="276999"/>
          </a:xfrm>
          <a:prstGeom prst="rect">
            <a:avLst/>
          </a:prstGeom>
          <a:noFill/>
        </p:spPr>
        <p:txBody>
          <a:bodyPr wrap="none">
            <a:spAutoFit/>
          </a:bodyPr>
          <a:lstStyle/>
          <a:p>
            <a:pPr algn="ctr"/>
            <a:r>
              <a:rPr lang="en-US" altLang="ko-KR" sz="1200" dirty="0">
                <a:solidFill>
                  <a:prstClr val="white">
                    <a:lumMod val="85000"/>
                  </a:prstClr>
                </a:solidFill>
                <a:latin typeface="나눔고딕 ExtraBold" panose="020D0904000000000000" pitchFamily="50" charset="-127"/>
                <a:ea typeface="나눔고딕 ExtraBold" panose="020D0904000000000000" pitchFamily="50" charset="-127"/>
              </a:rPr>
              <a:t>PCRF</a:t>
            </a:r>
            <a:endParaRPr lang="ko-KR" altLang="en-US" sz="1200" dirty="0">
              <a:solidFill>
                <a:prstClr val="white">
                  <a:lumMod val="85000"/>
                </a:prstClr>
              </a:solidFill>
              <a:latin typeface="나눔고딕 ExtraBold" panose="020D0904000000000000" pitchFamily="50" charset="-127"/>
              <a:ea typeface="나눔고딕 ExtraBold" panose="020D0904000000000000" pitchFamily="50" charset="-127"/>
            </a:endParaRPr>
          </a:p>
        </p:txBody>
      </p:sp>
      <p:sp>
        <p:nvSpPr>
          <p:cNvPr id="29" name="Rectangle 23"/>
          <p:cNvSpPr/>
          <p:nvPr/>
        </p:nvSpPr>
        <p:spPr>
          <a:xfrm>
            <a:off x="6649620" y="3311892"/>
            <a:ext cx="742512" cy="461665"/>
          </a:xfrm>
          <a:prstGeom prst="rect">
            <a:avLst/>
          </a:prstGeom>
          <a:noFill/>
        </p:spPr>
        <p:txBody>
          <a:bodyPr wrap="none">
            <a:spAutoFit/>
          </a:bodyPr>
          <a:lstStyle/>
          <a:p>
            <a:pPr algn="ctr"/>
            <a:r>
              <a:rPr lang="en-US" altLang="ko-KR" sz="1200" dirty="0">
                <a:solidFill>
                  <a:prstClr val="white">
                    <a:lumMod val="85000"/>
                  </a:prstClr>
                </a:solidFill>
                <a:latin typeface="나눔고딕 ExtraBold" panose="020D0904000000000000" pitchFamily="50" charset="-127"/>
                <a:ea typeface="나눔고딕 ExtraBold" panose="020D0904000000000000" pitchFamily="50" charset="-127"/>
              </a:rPr>
              <a:t>Billing</a:t>
            </a:r>
          </a:p>
          <a:p>
            <a:pPr algn="ctr"/>
            <a:r>
              <a:rPr lang="en-US" altLang="ko-KR" sz="1200" dirty="0">
                <a:solidFill>
                  <a:prstClr val="white">
                    <a:lumMod val="85000"/>
                  </a:prstClr>
                </a:solidFill>
                <a:latin typeface="나눔고딕 ExtraBold" panose="020D0904000000000000" pitchFamily="50" charset="-127"/>
                <a:ea typeface="나눔고딕 ExtraBold" panose="020D0904000000000000" pitchFamily="50" charset="-127"/>
              </a:rPr>
              <a:t>Domain</a:t>
            </a:r>
            <a:endParaRPr lang="ko-KR" altLang="en-US" sz="1200" dirty="0">
              <a:solidFill>
                <a:prstClr val="white">
                  <a:lumMod val="85000"/>
                </a:prstClr>
              </a:solidFill>
              <a:latin typeface="나눔고딕 ExtraBold" panose="020D0904000000000000" pitchFamily="50" charset="-127"/>
              <a:ea typeface="나눔고딕 ExtraBold" panose="020D0904000000000000" pitchFamily="50" charset="-127"/>
            </a:endParaRPr>
          </a:p>
        </p:txBody>
      </p:sp>
      <p:cxnSp>
        <p:nvCxnSpPr>
          <p:cNvPr id="30" name="Straight Connector 14"/>
          <p:cNvCxnSpPr>
            <a:endCxn id="18" idx="1"/>
          </p:cNvCxnSpPr>
          <p:nvPr/>
        </p:nvCxnSpPr>
        <p:spPr>
          <a:xfrm>
            <a:off x="5786824" y="4646176"/>
            <a:ext cx="970346" cy="51759"/>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31" name="Straight Connector 38"/>
          <p:cNvCxnSpPr/>
          <p:nvPr/>
        </p:nvCxnSpPr>
        <p:spPr>
          <a:xfrm flipV="1">
            <a:off x="7592783" y="3573501"/>
            <a:ext cx="1599319" cy="892864"/>
          </a:xfrm>
          <a:prstGeom prst="line">
            <a:avLst/>
          </a:prstGeom>
          <a:ln>
            <a:solidFill>
              <a:schemeClr val="tx1">
                <a:lumMod val="85000"/>
                <a:lumOff val="15000"/>
              </a:schemeClr>
            </a:solidFill>
          </a:ln>
        </p:spPr>
        <p:style>
          <a:lnRef idx="3">
            <a:schemeClr val="accent3"/>
          </a:lnRef>
          <a:fillRef idx="0">
            <a:schemeClr val="accent3"/>
          </a:fillRef>
          <a:effectRef idx="2">
            <a:schemeClr val="accent3"/>
          </a:effectRef>
          <a:fontRef idx="minor">
            <a:schemeClr val="tx1"/>
          </a:fontRef>
        </p:style>
      </p:cxnSp>
      <p:cxnSp>
        <p:nvCxnSpPr>
          <p:cNvPr id="32" name="Straight Connector 38"/>
          <p:cNvCxnSpPr>
            <a:stCxn id="18" idx="3"/>
          </p:cNvCxnSpPr>
          <p:nvPr/>
        </p:nvCxnSpPr>
        <p:spPr>
          <a:xfrm>
            <a:off x="7621170" y="4697934"/>
            <a:ext cx="1309842" cy="68710"/>
          </a:xfrm>
          <a:prstGeom prst="line">
            <a:avLst/>
          </a:prstGeom>
          <a:ln>
            <a:solidFill>
              <a:schemeClr val="tx1">
                <a:lumMod val="85000"/>
                <a:lumOff val="15000"/>
              </a:schemeClr>
            </a:solidFill>
          </a:ln>
        </p:spPr>
        <p:style>
          <a:lnRef idx="3">
            <a:schemeClr val="accent3"/>
          </a:lnRef>
          <a:fillRef idx="0">
            <a:schemeClr val="accent3"/>
          </a:fillRef>
          <a:effectRef idx="2">
            <a:schemeClr val="accent3"/>
          </a:effectRef>
          <a:fontRef idx="minor">
            <a:schemeClr val="tx1"/>
          </a:fontRef>
        </p:style>
      </p:cxnSp>
      <p:cxnSp>
        <p:nvCxnSpPr>
          <p:cNvPr id="33" name="Straight Connector 38"/>
          <p:cNvCxnSpPr/>
          <p:nvPr/>
        </p:nvCxnSpPr>
        <p:spPr>
          <a:xfrm>
            <a:off x="3512627" y="3364690"/>
            <a:ext cx="1337452" cy="808928"/>
          </a:xfrm>
          <a:prstGeom prst="line">
            <a:avLst/>
          </a:prstGeom>
          <a:ln>
            <a:solidFill>
              <a:schemeClr val="bg1">
                <a:lumMod val="95000"/>
              </a:schemeClr>
            </a:solidFill>
          </a:ln>
        </p:spPr>
        <p:style>
          <a:lnRef idx="3">
            <a:schemeClr val="accent3"/>
          </a:lnRef>
          <a:fillRef idx="0">
            <a:schemeClr val="accent3"/>
          </a:fillRef>
          <a:effectRef idx="2">
            <a:schemeClr val="accent3"/>
          </a:effectRef>
          <a:fontRef idx="minor">
            <a:schemeClr val="tx1"/>
          </a:fontRef>
        </p:style>
      </p:cxnSp>
      <p:cxnSp>
        <p:nvCxnSpPr>
          <p:cNvPr id="34" name="Straight Connector 38"/>
          <p:cNvCxnSpPr/>
          <p:nvPr/>
        </p:nvCxnSpPr>
        <p:spPr>
          <a:xfrm>
            <a:off x="3562035" y="1803434"/>
            <a:ext cx="1686722" cy="2249512"/>
          </a:xfrm>
          <a:prstGeom prst="line">
            <a:avLst/>
          </a:prstGeom>
          <a:ln>
            <a:solidFill>
              <a:schemeClr val="bg1">
                <a:lumMod val="95000"/>
              </a:schemeClr>
            </a:solidFill>
          </a:ln>
        </p:spPr>
        <p:style>
          <a:lnRef idx="3">
            <a:schemeClr val="accent3"/>
          </a:lnRef>
          <a:fillRef idx="0">
            <a:schemeClr val="accent3"/>
          </a:fillRef>
          <a:effectRef idx="2">
            <a:schemeClr val="accent3"/>
          </a:effectRef>
          <a:fontRef idx="minor">
            <a:schemeClr val="tx1"/>
          </a:fontRef>
        </p:style>
      </p:cxnSp>
      <p:cxnSp>
        <p:nvCxnSpPr>
          <p:cNvPr id="35" name="Straight Connector 35"/>
          <p:cNvCxnSpPr/>
          <p:nvPr/>
        </p:nvCxnSpPr>
        <p:spPr>
          <a:xfrm flipV="1">
            <a:off x="3668662" y="2400235"/>
            <a:ext cx="1432601" cy="2006449"/>
          </a:xfrm>
          <a:prstGeom prst="line">
            <a:avLst/>
          </a:prstGeom>
          <a:ln>
            <a:solidFill>
              <a:schemeClr val="bg1">
                <a:lumMod val="95000"/>
              </a:schemeClr>
            </a:solidFill>
            <a:prstDash val="sysDot"/>
          </a:ln>
        </p:spPr>
        <p:style>
          <a:lnRef idx="3">
            <a:schemeClr val="accent3"/>
          </a:lnRef>
          <a:fillRef idx="0">
            <a:schemeClr val="accent3"/>
          </a:fillRef>
          <a:effectRef idx="2">
            <a:schemeClr val="accent3"/>
          </a:effectRef>
          <a:fontRef idx="minor">
            <a:schemeClr val="tx1"/>
          </a:fontRef>
        </p:style>
      </p:cxnSp>
      <p:sp>
        <p:nvSpPr>
          <p:cNvPr id="36" name="Rectangle 23"/>
          <p:cNvSpPr/>
          <p:nvPr/>
        </p:nvSpPr>
        <p:spPr>
          <a:xfrm>
            <a:off x="5096831" y="2677189"/>
            <a:ext cx="570990" cy="276999"/>
          </a:xfrm>
          <a:prstGeom prst="rect">
            <a:avLst/>
          </a:prstGeom>
          <a:noFill/>
        </p:spPr>
        <p:txBody>
          <a:bodyPr wrap="none">
            <a:spAutoFit/>
          </a:bodyPr>
          <a:lstStyle/>
          <a:p>
            <a:pPr algn="ctr"/>
            <a:r>
              <a:rPr lang="en-US" altLang="ko-KR" sz="1200" dirty="0">
                <a:solidFill>
                  <a:prstClr val="white">
                    <a:lumMod val="85000"/>
                  </a:prstClr>
                </a:solidFill>
                <a:latin typeface="나눔고딕 ExtraBold" panose="020D0904000000000000" pitchFamily="50" charset="-127"/>
                <a:ea typeface="나눔고딕 ExtraBold" panose="020D0904000000000000" pitchFamily="50" charset="-127"/>
              </a:rPr>
              <a:t>MME</a:t>
            </a:r>
            <a:endParaRPr lang="ko-KR" altLang="en-US" sz="1200" dirty="0">
              <a:solidFill>
                <a:prstClr val="white">
                  <a:lumMod val="85000"/>
                </a:prstClr>
              </a:solidFill>
              <a:latin typeface="나눔고딕 ExtraBold" panose="020D0904000000000000" pitchFamily="50" charset="-127"/>
              <a:ea typeface="나눔고딕 ExtraBold" panose="020D0904000000000000" pitchFamily="50" charset="-127"/>
            </a:endParaRPr>
          </a:p>
        </p:txBody>
      </p:sp>
      <p:cxnSp>
        <p:nvCxnSpPr>
          <p:cNvPr id="38" name="Straight Connector 35"/>
          <p:cNvCxnSpPr/>
          <p:nvPr/>
        </p:nvCxnSpPr>
        <p:spPr>
          <a:xfrm flipH="1" flipV="1">
            <a:off x="6587932" y="3800129"/>
            <a:ext cx="534871" cy="582302"/>
          </a:xfrm>
          <a:prstGeom prst="line">
            <a:avLst/>
          </a:prstGeom>
          <a:ln>
            <a:solidFill>
              <a:schemeClr val="tx1">
                <a:lumMod val="85000"/>
                <a:lumOff val="15000"/>
              </a:schemeClr>
            </a:solidFill>
            <a:prstDash val="sysDot"/>
          </a:ln>
        </p:spPr>
        <p:style>
          <a:lnRef idx="3">
            <a:schemeClr val="accent3"/>
          </a:lnRef>
          <a:fillRef idx="0">
            <a:schemeClr val="accent3"/>
          </a:fillRef>
          <a:effectRef idx="2">
            <a:schemeClr val="accent3"/>
          </a:effectRef>
          <a:fontRef idx="minor">
            <a:schemeClr val="tx1"/>
          </a:fontRef>
        </p:style>
      </p:cxnSp>
      <p:cxnSp>
        <p:nvCxnSpPr>
          <p:cNvPr id="39" name="Straight Connector 35"/>
          <p:cNvCxnSpPr/>
          <p:nvPr/>
        </p:nvCxnSpPr>
        <p:spPr>
          <a:xfrm flipV="1">
            <a:off x="7349813" y="3734082"/>
            <a:ext cx="375144" cy="600563"/>
          </a:xfrm>
          <a:prstGeom prst="line">
            <a:avLst/>
          </a:prstGeom>
          <a:ln>
            <a:solidFill>
              <a:schemeClr val="tx1">
                <a:lumMod val="85000"/>
                <a:lumOff val="15000"/>
              </a:schemeClr>
            </a:solidFill>
            <a:prstDash val="sysDot"/>
          </a:ln>
        </p:spPr>
        <p:style>
          <a:lnRef idx="3">
            <a:schemeClr val="accent3"/>
          </a:lnRef>
          <a:fillRef idx="0">
            <a:schemeClr val="accent3"/>
          </a:fillRef>
          <a:effectRef idx="2">
            <a:schemeClr val="accent3"/>
          </a:effectRef>
          <a:fontRef idx="minor">
            <a:schemeClr val="tx1"/>
          </a:fontRef>
        </p:style>
      </p:cxnSp>
      <p:cxnSp>
        <p:nvCxnSpPr>
          <p:cNvPr id="40" name="Straight Connector 35"/>
          <p:cNvCxnSpPr/>
          <p:nvPr/>
        </p:nvCxnSpPr>
        <p:spPr>
          <a:xfrm>
            <a:off x="7942981" y="3248699"/>
            <a:ext cx="1158636" cy="54904"/>
          </a:xfrm>
          <a:prstGeom prst="line">
            <a:avLst/>
          </a:prstGeom>
          <a:ln>
            <a:solidFill>
              <a:schemeClr val="tx1">
                <a:lumMod val="85000"/>
                <a:lumOff val="15000"/>
              </a:schemeClr>
            </a:solidFill>
            <a:prstDash val="sysDot"/>
          </a:ln>
        </p:spPr>
        <p:style>
          <a:lnRef idx="3">
            <a:schemeClr val="accent3"/>
          </a:lnRef>
          <a:fillRef idx="0">
            <a:schemeClr val="accent3"/>
          </a:fillRef>
          <a:effectRef idx="2">
            <a:schemeClr val="accent3"/>
          </a:effectRef>
          <a:fontRef idx="minor">
            <a:schemeClr val="tx1"/>
          </a:fontRef>
        </p:style>
      </p:cxnSp>
      <p:cxnSp>
        <p:nvCxnSpPr>
          <p:cNvPr id="41" name="Straight Connector 35"/>
          <p:cNvCxnSpPr>
            <a:endCxn id="19" idx="2"/>
          </p:cNvCxnSpPr>
          <p:nvPr/>
        </p:nvCxnSpPr>
        <p:spPr>
          <a:xfrm flipV="1">
            <a:off x="5667821" y="2274957"/>
            <a:ext cx="1356767" cy="6172"/>
          </a:xfrm>
          <a:prstGeom prst="line">
            <a:avLst/>
          </a:prstGeom>
          <a:ln>
            <a:solidFill>
              <a:schemeClr val="tx1">
                <a:lumMod val="85000"/>
                <a:lumOff val="15000"/>
              </a:schemeClr>
            </a:solidFill>
            <a:prstDash val="sysDot"/>
          </a:ln>
        </p:spPr>
        <p:style>
          <a:lnRef idx="3">
            <a:schemeClr val="accent3"/>
          </a:lnRef>
          <a:fillRef idx="0">
            <a:schemeClr val="accent3"/>
          </a:fillRef>
          <a:effectRef idx="2">
            <a:schemeClr val="accent3"/>
          </a:effectRef>
          <a:fontRef idx="minor">
            <a:schemeClr val="tx1"/>
          </a:fontRef>
        </p:style>
      </p:cxnSp>
      <p:cxnSp>
        <p:nvCxnSpPr>
          <p:cNvPr id="42" name="Straight Connector 35"/>
          <p:cNvCxnSpPr>
            <a:endCxn id="22" idx="1"/>
          </p:cNvCxnSpPr>
          <p:nvPr/>
        </p:nvCxnSpPr>
        <p:spPr>
          <a:xfrm>
            <a:off x="3514401" y="2053623"/>
            <a:ext cx="1530332" cy="275034"/>
          </a:xfrm>
          <a:prstGeom prst="line">
            <a:avLst/>
          </a:prstGeom>
          <a:ln>
            <a:solidFill>
              <a:schemeClr val="bg1">
                <a:lumMod val="95000"/>
              </a:schemeClr>
            </a:solidFill>
            <a:prstDash val="sysDot"/>
          </a:ln>
        </p:spPr>
        <p:style>
          <a:lnRef idx="3">
            <a:schemeClr val="accent3"/>
          </a:lnRef>
          <a:fillRef idx="0">
            <a:schemeClr val="accent3"/>
          </a:fillRef>
          <a:effectRef idx="2">
            <a:schemeClr val="accent3"/>
          </a:effectRef>
          <a:fontRef idx="minor">
            <a:schemeClr val="tx1"/>
          </a:fontRef>
        </p:style>
      </p:cxnSp>
      <p:cxnSp>
        <p:nvCxnSpPr>
          <p:cNvPr id="43" name="Straight Connector 35"/>
          <p:cNvCxnSpPr/>
          <p:nvPr/>
        </p:nvCxnSpPr>
        <p:spPr>
          <a:xfrm flipV="1">
            <a:off x="3512628" y="2257318"/>
            <a:ext cx="1451039" cy="1107373"/>
          </a:xfrm>
          <a:prstGeom prst="line">
            <a:avLst/>
          </a:prstGeom>
          <a:ln>
            <a:solidFill>
              <a:schemeClr val="bg1">
                <a:lumMod val="95000"/>
              </a:schemeClr>
            </a:solidFill>
            <a:prstDash val="sysDot"/>
          </a:ln>
        </p:spPr>
        <p:style>
          <a:lnRef idx="3">
            <a:schemeClr val="accent3"/>
          </a:lnRef>
          <a:fillRef idx="0">
            <a:schemeClr val="accent3"/>
          </a:fillRef>
          <a:effectRef idx="2">
            <a:schemeClr val="accent3"/>
          </a:effectRef>
          <a:fontRef idx="minor">
            <a:schemeClr val="tx1"/>
          </a:fontRef>
        </p:style>
      </p:cxnSp>
      <p:sp>
        <p:nvSpPr>
          <p:cNvPr id="44" name="Rectangle 23"/>
          <p:cNvSpPr/>
          <p:nvPr/>
        </p:nvSpPr>
        <p:spPr>
          <a:xfrm>
            <a:off x="5656840" y="1564776"/>
            <a:ext cx="2707793" cy="369332"/>
          </a:xfrm>
          <a:prstGeom prst="rect">
            <a:avLst/>
          </a:prstGeom>
          <a:noFill/>
        </p:spPr>
        <p:txBody>
          <a:bodyPr wrap="none">
            <a:spAutoFit/>
          </a:bodyPr>
          <a:lstStyle/>
          <a:p>
            <a:pPr algn="ctr"/>
            <a:r>
              <a:rPr lang="en-US" altLang="ko-KR" dirty="0">
                <a:solidFill>
                  <a:prstClr val="white">
                    <a:lumMod val="85000"/>
                  </a:prstClr>
                </a:solidFill>
                <a:latin typeface="나눔고딕 ExtraBold" panose="020D0904000000000000" pitchFamily="50" charset="-127"/>
                <a:ea typeface="나눔고딕 ExtraBold" panose="020D0904000000000000" pitchFamily="50" charset="-127"/>
              </a:rPr>
              <a:t>4G Core Network (EPC)</a:t>
            </a:r>
            <a:endParaRPr lang="ko-KR" altLang="en-US" dirty="0">
              <a:solidFill>
                <a:prstClr val="white">
                  <a:lumMod val="85000"/>
                </a:prstClr>
              </a:solidFill>
              <a:latin typeface="나눔고딕 ExtraBold" panose="020D0904000000000000" pitchFamily="50" charset="-127"/>
              <a:ea typeface="나눔고딕 ExtraBold" panose="020D0904000000000000" pitchFamily="50" charset="-127"/>
            </a:endParaRPr>
          </a:p>
        </p:txBody>
      </p:sp>
      <p:pic>
        <p:nvPicPr>
          <p:cNvPr id="47" name="그림 46"/>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7861281" y="4538194"/>
            <a:ext cx="252327" cy="302087"/>
          </a:xfrm>
          <a:prstGeom prst="rect">
            <a:avLst/>
          </a:prstGeom>
          <a:noFill/>
        </p:spPr>
      </p:pic>
      <p:sp>
        <p:nvSpPr>
          <p:cNvPr id="48" name="직사각형 47"/>
          <p:cNvSpPr/>
          <p:nvPr/>
        </p:nvSpPr>
        <p:spPr>
          <a:xfrm>
            <a:off x="7672519" y="4303289"/>
            <a:ext cx="731739" cy="276999"/>
          </a:xfrm>
          <a:prstGeom prst="rect">
            <a:avLst/>
          </a:prstGeom>
          <a:noFill/>
        </p:spPr>
        <p:txBody>
          <a:bodyPr wrap="none">
            <a:spAutoFit/>
          </a:bodyPr>
          <a:lstStyle/>
          <a:p>
            <a:r>
              <a:rPr lang="en-US" altLang="ko-KR" sz="1200" b="1" dirty="0">
                <a:solidFill>
                  <a:prstClr val="white">
                    <a:lumMod val="85000"/>
                  </a:prstClr>
                </a:solidFill>
                <a:latin typeface="Times New Roman" panose="02020603050405020304" pitchFamily="18" charset="0"/>
                <a:cs typeface="Times New Roman" panose="02020603050405020304" pitchFamily="18" charset="0"/>
              </a:rPr>
              <a:t>Firewall</a:t>
            </a:r>
          </a:p>
        </p:txBody>
      </p:sp>
      <p:sp>
        <p:nvSpPr>
          <p:cNvPr id="49" name="직사각형 48"/>
          <p:cNvSpPr/>
          <p:nvPr/>
        </p:nvSpPr>
        <p:spPr>
          <a:xfrm>
            <a:off x="8147915" y="4803710"/>
            <a:ext cx="551241" cy="307777"/>
          </a:xfrm>
          <a:prstGeom prst="rect">
            <a:avLst/>
          </a:prstGeom>
          <a:noFill/>
        </p:spPr>
        <p:txBody>
          <a:bodyPr wrap="none">
            <a:spAutoFit/>
          </a:bodyPr>
          <a:lstStyle/>
          <a:p>
            <a:r>
              <a:rPr lang="en-US" altLang="ko-KR" sz="1400" b="1" dirty="0">
                <a:solidFill>
                  <a:prstClr val="white">
                    <a:lumMod val="85000"/>
                  </a:prstClr>
                </a:solidFill>
                <a:latin typeface="Times New Roman" panose="02020603050405020304" pitchFamily="18" charset="0"/>
                <a:cs typeface="Times New Roman" panose="02020603050405020304" pitchFamily="18" charset="0"/>
              </a:rPr>
              <a:t>NAT</a:t>
            </a:r>
          </a:p>
        </p:txBody>
      </p:sp>
      <p:pic>
        <p:nvPicPr>
          <p:cNvPr id="50" name="그림 49"/>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8185888" y="4580289"/>
            <a:ext cx="499115" cy="311947"/>
          </a:xfrm>
          <a:prstGeom prst="rect">
            <a:avLst/>
          </a:prstGeom>
          <a:noFill/>
        </p:spPr>
      </p:pic>
      <p:sp>
        <p:nvSpPr>
          <p:cNvPr id="51" name="Cloud 62"/>
          <p:cNvSpPr/>
          <p:nvPr/>
        </p:nvSpPr>
        <p:spPr>
          <a:xfrm>
            <a:off x="9708309" y="1081654"/>
            <a:ext cx="2182065" cy="1109900"/>
          </a:xfrm>
          <a:prstGeom prst="cloud">
            <a:avLst/>
          </a:prstGeom>
          <a:noFill/>
          <a:ln/>
        </p:spPr>
        <p:style>
          <a:lnRef idx="1">
            <a:schemeClr val="dk1"/>
          </a:lnRef>
          <a:fillRef idx="2">
            <a:schemeClr val="dk1"/>
          </a:fillRef>
          <a:effectRef idx="1">
            <a:schemeClr val="dk1"/>
          </a:effectRef>
          <a:fontRef idx="minor">
            <a:schemeClr val="dk1"/>
          </a:fontRef>
        </p:style>
        <p:txBody>
          <a:bodyPr rtlCol="0" anchor="ctr"/>
          <a:lstStyle/>
          <a:p>
            <a:pPr algn="ctr"/>
            <a:r>
              <a:rPr lang="en-US" altLang="ko-KR" sz="1400" dirty="0">
                <a:solidFill>
                  <a:prstClr val="white">
                    <a:lumMod val="85000"/>
                  </a:prstClr>
                </a:solidFill>
                <a:latin typeface="나눔고딕 ExtraBold" panose="020D0904000000000000" pitchFamily="50" charset="-127"/>
                <a:ea typeface="나눔고딕 ExtraBold" panose="020D0904000000000000" pitchFamily="50" charset="-127"/>
              </a:rPr>
              <a:t>Global Cellular Network</a:t>
            </a:r>
            <a:endParaRPr lang="ko-KR" altLang="en-US" sz="1400" dirty="0">
              <a:solidFill>
                <a:prstClr val="white">
                  <a:lumMod val="85000"/>
                </a:prstClr>
              </a:solidFill>
              <a:latin typeface="나눔고딕 ExtraBold" panose="020D0904000000000000" pitchFamily="50" charset="-127"/>
              <a:ea typeface="나눔고딕 ExtraBold" panose="020D0904000000000000" pitchFamily="50" charset="-127"/>
            </a:endParaRPr>
          </a:p>
        </p:txBody>
      </p:sp>
      <p:cxnSp>
        <p:nvCxnSpPr>
          <p:cNvPr id="52" name="Straight Connector 35"/>
          <p:cNvCxnSpPr/>
          <p:nvPr/>
        </p:nvCxnSpPr>
        <p:spPr>
          <a:xfrm flipV="1">
            <a:off x="8607943" y="1876096"/>
            <a:ext cx="1107134" cy="23324"/>
          </a:xfrm>
          <a:prstGeom prst="line">
            <a:avLst/>
          </a:prstGeom>
          <a:ln>
            <a:solidFill>
              <a:schemeClr val="tx1">
                <a:lumMod val="85000"/>
                <a:lumOff val="15000"/>
              </a:schemeClr>
            </a:solidFill>
            <a:prstDash val="sysDot"/>
          </a:ln>
        </p:spPr>
        <p:style>
          <a:lnRef idx="3">
            <a:schemeClr val="accent3"/>
          </a:lnRef>
          <a:fillRef idx="0">
            <a:schemeClr val="accent3"/>
          </a:fillRef>
          <a:effectRef idx="2">
            <a:schemeClr val="accent3"/>
          </a:effectRef>
          <a:fontRef idx="minor">
            <a:schemeClr val="tx1"/>
          </a:fontRef>
        </p:style>
      </p:cxnSp>
      <p:cxnSp>
        <p:nvCxnSpPr>
          <p:cNvPr id="53" name="Straight Connector 38"/>
          <p:cNvCxnSpPr/>
          <p:nvPr/>
        </p:nvCxnSpPr>
        <p:spPr>
          <a:xfrm flipV="1">
            <a:off x="8739737" y="2017064"/>
            <a:ext cx="1026842" cy="31248"/>
          </a:xfrm>
          <a:prstGeom prst="line">
            <a:avLst/>
          </a:prstGeom>
          <a:ln>
            <a:solidFill>
              <a:schemeClr val="tx1">
                <a:lumMod val="85000"/>
                <a:lumOff val="15000"/>
              </a:schemeClr>
            </a:solidFill>
          </a:ln>
        </p:spPr>
        <p:style>
          <a:lnRef idx="3">
            <a:schemeClr val="accent3"/>
          </a:lnRef>
          <a:fillRef idx="0">
            <a:schemeClr val="accent3"/>
          </a:fillRef>
          <a:effectRef idx="2">
            <a:schemeClr val="accent3"/>
          </a:effectRef>
          <a:fontRef idx="minor">
            <a:schemeClr val="tx1"/>
          </a:fontRef>
        </p:style>
      </p:cxnSp>
      <p:cxnSp>
        <p:nvCxnSpPr>
          <p:cNvPr id="54" name="Straight Connector 35"/>
          <p:cNvCxnSpPr>
            <a:stCxn id="23" idx="0"/>
            <a:endCxn id="19" idx="3"/>
          </p:cNvCxnSpPr>
          <p:nvPr/>
        </p:nvCxnSpPr>
        <p:spPr>
          <a:xfrm flipH="1" flipV="1">
            <a:off x="7312587" y="2455227"/>
            <a:ext cx="483808" cy="418818"/>
          </a:xfrm>
          <a:prstGeom prst="line">
            <a:avLst/>
          </a:prstGeom>
          <a:ln>
            <a:solidFill>
              <a:schemeClr val="tx1">
                <a:lumMod val="85000"/>
                <a:lumOff val="15000"/>
              </a:schemeClr>
            </a:solidFill>
            <a:prstDash val="sysDot"/>
          </a:ln>
        </p:spPr>
        <p:style>
          <a:lnRef idx="3">
            <a:schemeClr val="accent3"/>
          </a:lnRef>
          <a:fillRef idx="0">
            <a:schemeClr val="accent3"/>
          </a:fillRef>
          <a:effectRef idx="2">
            <a:schemeClr val="accent3"/>
          </a:effectRef>
          <a:fontRef idx="minor">
            <a:schemeClr val="tx1"/>
          </a:fontRef>
        </p:style>
      </p:cxnSp>
      <p:sp>
        <p:nvSpPr>
          <p:cNvPr id="64" name="직사각형 63"/>
          <p:cNvSpPr/>
          <p:nvPr/>
        </p:nvSpPr>
        <p:spPr>
          <a:xfrm>
            <a:off x="5467014" y="4068879"/>
            <a:ext cx="5306923" cy="819420"/>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sz="2000" b="1" u="sng" dirty="0">
                <a:solidFill>
                  <a:sysClr val="windowText" lastClr="000000"/>
                </a:solidFill>
              </a:rPr>
              <a:t>3G/LTE modem security</a:t>
            </a:r>
          </a:p>
          <a:p>
            <a:pPr marL="342900" indent="-342900">
              <a:buFont typeface="Arial" panose="020B0604020202020204" pitchFamily="34" charset="0"/>
              <a:buChar char="•"/>
            </a:pPr>
            <a:r>
              <a:rPr lang="en-US" altLang="ko-KR" sz="1600" dirty="0">
                <a:solidFill>
                  <a:sysClr val="windowText" lastClr="000000"/>
                </a:solidFill>
              </a:rPr>
              <a:t>Remote access/command injection</a:t>
            </a:r>
          </a:p>
          <a:p>
            <a:pPr marL="342900" indent="-342900">
              <a:buFont typeface="Arial" panose="020B0604020202020204" pitchFamily="34" charset="0"/>
              <a:buChar char="•"/>
            </a:pPr>
            <a:r>
              <a:rPr lang="en-US" altLang="ko-KR" sz="1600" dirty="0">
                <a:solidFill>
                  <a:sysClr val="windowText" lastClr="000000"/>
                </a:solidFill>
              </a:rPr>
              <a:t>Firmware repackaging</a:t>
            </a:r>
            <a:endParaRPr lang="ko-KR" altLang="en-US" sz="1600" dirty="0">
              <a:solidFill>
                <a:sysClr val="windowText" lastClr="000000"/>
              </a:solidFill>
            </a:endParaRPr>
          </a:p>
        </p:txBody>
      </p:sp>
      <p:pic>
        <p:nvPicPr>
          <p:cNvPr id="78" name="Picture 8" descr="http://images.clipartpanda.com/ditch-clipart-smart_phone_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71135" y="4267393"/>
            <a:ext cx="846977" cy="1276372"/>
          </a:xfrm>
          <a:prstGeom prst="rect">
            <a:avLst/>
          </a:prstGeom>
          <a:noFill/>
          <a:extLst>
            <a:ext uri="{909E8E84-426E-40dd-AFC4-6F175D3DCCD1}">
              <a14:hiddenFill xmlns="" xmlns:a14="http://schemas.microsoft.com/office/drawing/2010/main">
                <a:solidFill>
                  <a:srgbClr val="FFFFFF"/>
                </a:solidFill>
              </a14:hiddenFill>
            </a:ext>
          </a:extLst>
        </p:spPr>
      </p:pic>
      <p:sp>
        <p:nvSpPr>
          <p:cNvPr id="79" name="Lightning Bolt 11"/>
          <p:cNvSpPr/>
          <p:nvPr/>
        </p:nvSpPr>
        <p:spPr>
          <a:xfrm flipH="1">
            <a:off x="2527786" y="4381476"/>
            <a:ext cx="452418" cy="291355"/>
          </a:xfrm>
          <a:prstGeom prst="lightningBol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b="1" dirty="0">
              <a:solidFill>
                <a:prstClr val="white"/>
              </a:solidFill>
              <a:latin typeface="맑은 고딕"/>
            </a:endParaRPr>
          </a:p>
        </p:txBody>
      </p:sp>
      <p:pic>
        <p:nvPicPr>
          <p:cNvPr id="80" name="Picture 4" descr="http://www.orangecaraibe.com/mobile/options/img/femtocell--info-opti.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81909" y="3025502"/>
            <a:ext cx="737169" cy="570186"/>
          </a:xfrm>
          <a:prstGeom prst="rect">
            <a:avLst/>
          </a:prstGeom>
          <a:noFill/>
          <a:extLst>
            <a:ext uri="{909E8E84-426E-40dd-AFC4-6F175D3DCCD1}">
              <a14:hiddenFill xmlns="" xmlns:a14="http://schemas.microsoft.com/office/drawing/2010/main">
                <a:solidFill>
                  <a:srgbClr val="FFFFFF"/>
                </a:solidFill>
              </a14:hiddenFill>
            </a:ext>
          </a:extLst>
        </p:spPr>
      </p:pic>
      <p:sp>
        <p:nvSpPr>
          <p:cNvPr id="81" name="Rectangle 23"/>
          <p:cNvSpPr/>
          <p:nvPr/>
        </p:nvSpPr>
        <p:spPr>
          <a:xfrm>
            <a:off x="1236280" y="5574221"/>
            <a:ext cx="1614546" cy="584775"/>
          </a:xfrm>
          <a:prstGeom prst="rect">
            <a:avLst/>
          </a:prstGeom>
        </p:spPr>
        <p:txBody>
          <a:bodyPr wrap="none">
            <a:spAutoFit/>
          </a:bodyPr>
          <a:lstStyle/>
          <a:p>
            <a:pPr algn="ctr"/>
            <a:r>
              <a:rPr lang="en-US" altLang="ko-KR" sz="1600" b="1" dirty="0">
                <a:solidFill>
                  <a:prstClr val="black"/>
                </a:solidFill>
                <a:ea typeface="나눔고딕 ExtraBold" panose="020D0904000000000000" pitchFamily="50" charset="-127"/>
              </a:rPr>
              <a:t>User Equipment </a:t>
            </a:r>
          </a:p>
          <a:p>
            <a:pPr algn="ctr"/>
            <a:r>
              <a:rPr lang="en-US" altLang="ko-KR" sz="1600" b="1" dirty="0">
                <a:solidFill>
                  <a:prstClr val="black"/>
                </a:solidFill>
                <a:ea typeface="나눔고딕 ExtraBold" panose="020D0904000000000000" pitchFamily="50" charset="-127"/>
              </a:rPr>
              <a:t>(phone, modem)</a:t>
            </a:r>
            <a:endParaRPr lang="ko-KR" altLang="en-US" sz="1600" b="1" dirty="0">
              <a:solidFill>
                <a:prstClr val="black"/>
              </a:solidFill>
              <a:ea typeface="나눔고딕 ExtraBold" panose="020D0904000000000000" pitchFamily="50" charset="-127"/>
            </a:endParaRPr>
          </a:p>
        </p:txBody>
      </p:sp>
      <p:sp>
        <p:nvSpPr>
          <p:cNvPr id="82" name="Rectangle 23"/>
          <p:cNvSpPr/>
          <p:nvPr/>
        </p:nvSpPr>
        <p:spPr>
          <a:xfrm>
            <a:off x="2925399" y="5330134"/>
            <a:ext cx="861133" cy="338554"/>
          </a:xfrm>
          <a:prstGeom prst="rect">
            <a:avLst/>
          </a:prstGeom>
        </p:spPr>
        <p:txBody>
          <a:bodyPr wrap="none">
            <a:spAutoFit/>
          </a:bodyPr>
          <a:lstStyle/>
          <a:p>
            <a:pPr algn="ctr"/>
            <a:r>
              <a:rPr lang="en-US" altLang="ko-KR" sz="1600" b="1" dirty="0">
                <a:solidFill>
                  <a:prstClr val="black"/>
                </a:solidFill>
                <a:ea typeface="나눔고딕 ExtraBold" panose="020D0904000000000000" pitchFamily="50" charset="-127"/>
              </a:rPr>
              <a:t>eNodeB</a:t>
            </a:r>
            <a:endParaRPr lang="ko-KR" altLang="en-US" sz="1600" b="1" dirty="0">
              <a:solidFill>
                <a:prstClr val="black"/>
              </a:solidFill>
              <a:ea typeface="나눔고딕 ExtraBold" panose="020D0904000000000000" pitchFamily="50" charset="-127"/>
            </a:endParaRPr>
          </a:p>
        </p:txBody>
      </p:sp>
      <p:sp>
        <p:nvSpPr>
          <p:cNvPr id="83" name="Rectangle 23"/>
          <p:cNvSpPr/>
          <p:nvPr/>
        </p:nvSpPr>
        <p:spPr>
          <a:xfrm>
            <a:off x="2886418" y="3550839"/>
            <a:ext cx="607860" cy="307777"/>
          </a:xfrm>
          <a:prstGeom prst="rect">
            <a:avLst/>
          </a:prstGeom>
        </p:spPr>
        <p:txBody>
          <a:bodyPr wrap="none">
            <a:spAutoFit/>
          </a:bodyPr>
          <a:lstStyle/>
          <a:p>
            <a:pPr algn="ctr"/>
            <a:r>
              <a:rPr lang="en-US" altLang="ko-KR" sz="1400" b="1" dirty="0">
                <a:solidFill>
                  <a:prstClr val="black"/>
                </a:solidFill>
                <a:ea typeface="나눔고딕 ExtraBold" panose="020D0904000000000000" pitchFamily="50" charset="-127"/>
              </a:rPr>
              <a:t>HeNB</a:t>
            </a:r>
            <a:endParaRPr lang="ko-KR" altLang="en-US" sz="1400" b="1" dirty="0">
              <a:solidFill>
                <a:prstClr val="black"/>
              </a:solidFill>
              <a:ea typeface="나눔고딕 ExtraBold" panose="020D0904000000000000" pitchFamily="50" charset="-127"/>
            </a:endParaRPr>
          </a:p>
        </p:txBody>
      </p:sp>
      <p:pic>
        <p:nvPicPr>
          <p:cNvPr id="84" name="Picture 6" descr="http://cdn4.aptoide.com/imgs/c/8/2/c82f701a434f08754c53f8723f6236b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29098" y="4946080"/>
            <a:ext cx="344152" cy="344152"/>
          </a:xfrm>
          <a:prstGeom prst="rect">
            <a:avLst/>
          </a:prstGeom>
          <a:noFill/>
          <a:extLst>
            <a:ext uri="{909E8E84-426E-40dd-AFC4-6F175D3DCCD1}">
              <a14:hiddenFill xmlns="" xmlns:a14="http://schemas.microsoft.com/office/drawing/2010/main">
                <a:solidFill>
                  <a:srgbClr val="FFFFFF"/>
                </a:solidFill>
              </a14:hiddenFill>
            </a:ext>
          </a:extLst>
        </p:spPr>
      </p:pic>
      <p:sp>
        <p:nvSpPr>
          <p:cNvPr id="85" name="Rectangle 23"/>
          <p:cNvSpPr/>
          <p:nvPr/>
        </p:nvSpPr>
        <p:spPr>
          <a:xfrm>
            <a:off x="2014447" y="4976536"/>
            <a:ext cx="503664" cy="246221"/>
          </a:xfrm>
          <a:prstGeom prst="rect">
            <a:avLst/>
          </a:prstGeom>
        </p:spPr>
        <p:txBody>
          <a:bodyPr wrap="none">
            <a:spAutoFit/>
          </a:bodyPr>
          <a:lstStyle/>
          <a:p>
            <a:pPr algn="ctr"/>
            <a:r>
              <a:rPr lang="en-US" altLang="ko-KR" sz="1000" b="1" dirty="0">
                <a:solidFill>
                  <a:prstClr val="black"/>
                </a:solidFill>
                <a:latin typeface="나눔고딕 ExtraBold" panose="020D0904000000000000" pitchFamily="50" charset="-127"/>
                <a:ea typeface="나눔고딕 ExtraBold" panose="020D0904000000000000" pitchFamily="50" charset="-127"/>
              </a:rPr>
              <a:t>USIM</a:t>
            </a:r>
            <a:endParaRPr lang="ko-KR" altLang="en-US" sz="1000" b="1" dirty="0">
              <a:solidFill>
                <a:prstClr val="black"/>
              </a:solidFill>
              <a:latin typeface="나눔고딕 ExtraBold" panose="020D0904000000000000" pitchFamily="50" charset="-127"/>
              <a:ea typeface="나눔고딕 ExtraBold" panose="020D0904000000000000" pitchFamily="50" charset="-127"/>
            </a:endParaRPr>
          </a:p>
        </p:txBody>
      </p:sp>
      <p:pic>
        <p:nvPicPr>
          <p:cNvPr id="86" name="Picture 8" descr="http://images.clipartpanda.com/ditch-clipart-smart_phone_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71630" y="3194756"/>
            <a:ext cx="343497" cy="517641"/>
          </a:xfrm>
          <a:prstGeom prst="rect">
            <a:avLst/>
          </a:prstGeom>
          <a:noFill/>
          <a:extLst>
            <a:ext uri="{909E8E84-426E-40dd-AFC4-6F175D3DCCD1}">
              <a14:hiddenFill xmlns="" xmlns:a14="http://schemas.microsoft.com/office/drawing/2010/main">
                <a:solidFill>
                  <a:srgbClr val="FFFFFF"/>
                </a:solidFill>
              </a14:hiddenFill>
            </a:ext>
          </a:extLst>
        </p:spPr>
      </p:pic>
      <p:sp>
        <p:nvSpPr>
          <p:cNvPr id="87" name="Lightning Bolt 11"/>
          <p:cNvSpPr/>
          <p:nvPr/>
        </p:nvSpPr>
        <p:spPr>
          <a:xfrm flipH="1">
            <a:off x="2262494" y="3303390"/>
            <a:ext cx="452418" cy="291355"/>
          </a:xfrm>
          <a:prstGeom prst="lightningBol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b="1" dirty="0">
              <a:solidFill>
                <a:prstClr val="white"/>
              </a:solidFill>
              <a:latin typeface="맑은 고딕"/>
            </a:endParaRPr>
          </a:p>
        </p:txBody>
      </p:sp>
      <p:sp>
        <p:nvSpPr>
          <p:cNvPr id="88" name="모서리가 둥근 직사각형 87"/>
          <p:cNvSpPr/>
          <p:nvPr/>
        </p:nvSpPr>
        <p:spPr>
          <a:xfrm>
            <a:off x="977153" y="2437697"/>
            <a:ext cx="3550023" cy="3837597"/>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89" name="직사각형 88"/>
          <p:cNvSpPr/>
          <p:nvPr/>
        </p:nvSpPr>
        <p:spPr>
          <a:xfrm>
            <a:off x="1679097" y="2203070"/>
            <a:ext cx="2158613" cy="57228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ko-KR" sz="2000" b="1" dirty="0">
                <a:solidFill>
                  <a:sysClr val="windowText" lastClr="000000"/>
                </a:solidFill>
              </a:rPr>
              <a:t>Access Network</a:t>
            </a:r>
            <a:endParaRPr lang="ko-KR" altLang="en-US" sz="2000" b="1" dirty="0">
              <a:solidFill>
                <a:sysClr val="windowText" lastClr="000000"/>
              </a:solidFill>
            </a:endParaRPr>
          </a:p>
        </p:txBody>
      </p:sp>
      <p:pic>
        <p:nvPicPr>
          <p:cNvPr id="90"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41208" y="4091678"/>
            <a:ext cx="653062" cy="1246210"/>
          </a:xfrm>
          <a:prstGeom prst="rect">
            <a:avLst/>
          </a:prstGeom>
        </p:spPr>
      </p:pic>
      <p:sp>
        <p:nvSpPr>
          <p:cNvPr id="66" name="직사각형 65"/>
          <p:cNvSpPr/>
          <p:nvPr/>
        </p:nvSpPr>
        <p:spPr>
          <a:xfrm>
            <a:off x="5484431" y="1130500"/>
            <a:ext cx="5289506" cy="1303270"/>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sz="2000" b="1" u="sng" dirty="0">
                <a:solidFill>
                  <a:sysClr val="windowText" lastClr="000000"/>
                </a:solidFill>
              </a:rPr>
              <a:t>Femtocell security</a:t>
            </a:r>
          </a:p>
          <a:p>
            <a:pPr marL="285750" indent="-285750">
              <a:buFont typeface="Arial" panose="020B0604020202020204" pitchFamily="34" charset="0"/>
              <a:buChar char="•"/>
            </a:pPr>
            <a:r>
              <a:rPr lang="en-US" altLang="ko-KR" sz="1600" dirty="0">
                <a:solidFill>
                  <a:sysClr val="windowText" lastClr="000000"/>
                </a:solidFill>
              </a:rPr>
              <a:t>Firmware extraction &amp; repackaging</a:t>
            </a:r>
          </a:p>
          <a:p>
            <a:pPr marL="285750" indent="-285750">
              <a:buFont typeface="Arial" panose="020B0604020202020204" pitchFamily="34" charset="0"/>
              <a:buChar char="•"/>
            </a:pPr>
            <a:r>
              <a:rPr lang="en-US" altLang="ko-KR" sz="1600" dirty="0">
                <a:solidFill>
                  <a:sysClr val="windowText" lastClr="000000"/>
                </a:solidFill>
              </a:rPr>
              <a:t>Remote command injection</a:t>
            </a:r>
          </a:p>
          <a:p>
            <a:pPr marL="285750" indent="-285750">
              <a:buFont typeface="Arial" panose="020B0604020202020204" pitchFamily="34" charset="0"/>
              <a:buChar char="•"/>
            </a:pPr>
            <a:r>
              <a:rPr lang="en-US" altLang="ko-KR" sz="1600" dirty="0">
                <a:solidFill>
                  <a:sysClr val="windowText" lastClr="000000"/>
                </a:solidFill>
              </a:rPr>
              <a:t>Eavesdropping of call &amp; SMS</a:t>
            </a:r>
          </a:p>
        </p:txBody>
      </p:sp>
      <p:sp>
        <p:nvSpPr>
          <p:cNvPr id="67" name="직사각형 66"/>
          <p:cNvSpPr/>
          <p:nvPr/>
        </p:nvSpPr>
        <p:spPr>
          <a:xfrm>
            <a:off x="5473016" y="5089560"/>
            <a:ext cx="5300921" cy="1195955"/>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sz="2000" b="1" u="sng" dirty="0">
                <a:solidFill>
                  <a:sysClr val="windowText" lastClr="000000"/>
                </a:solidFill>
              </a:rPr>
              <a:t>USIM security</a:t>
            </a:r>
          </a:p>
          <a:p>
            <a:pPr marL="342900" indent="-342900">
              <a:buFont typeface="Arial" panose="020B0604020202020204" pitchFamily="34" charset="0"/>
              <a:buChar char="•"/>
            </a:pPr>
            <a:r>
              <a:rPr lang="en-US" altLang="ko-KR" sz="1600" dirty="0">
                <a:solidFill>
                  <a:sysClr val="windowText" lastClr="000000"/>
                </a:solidFill>
              </a:rPr>
              <a:t>Reading privacy info. (SMS, Phonebook, cell location)</a:t>
            </a:r>
          </a:p>
          <a:p>
            <a:pPr marL="342900" indent="-342900">
              <a:buFont typeface="Arial" panose="020B0604020202020204" pitchFamily="34" charset="0"/>
              <a:buChar char="•"/>
            </a:pPr>
            <a:r>
              <a:rPr lang="en-US" altLang="ko-KR" sz="1600" dirty="0">
                <a:solidFill>
                  <a:sysClr val="windowText" lastClr="000000"/>
                </a:solidFill>
              </a:rPr>
              <a:t>Get an authentication vector</a:t>
            </a:r>
          </a:p>
          <a:p>
            <a:pPr marL="342900" indent="-342900">
              <a:buFont typeface="Arial" panose="020B0604020202020204" pitchFamily="34" charset="0"/>
              <a:buChar char="•"/>
            </a:pPr>
            <a:r>
              <a:rPr lang="en-US" altLang="ko-KR" sz="1600" dirty="0">
                <a:solidFill>
                  <a:sysClr val="windowText" lastClr="000000"/>
                </a:solidFill>
              </a:rPr>
              <a:t>Exploit other applets</a:t>
            </a:r>
          </a:p>
        </p:txBody>
      </p:sp>
      <p:cxnSp>
        <p:nvCxnSpPr>
          <p:cNvPr id="69" name="Straight Connector 14"/>
          <p:cNvCxnSpPr>
            <a:endCxn id="66" idx="1"/>
          </p:cNvCxnSpPr>
          <p:nvPr/>
        </p:nvCxnSpPr>
        <p:spPr>
          <a:xfrm flipV="1">
            <a:off x="3495795" y="1782135"/>
            <a:ext cx="1988636" cy="1597288"/>
          </a:xfrm>
          <a:prstGeom prst="line">
            <a:avLst/>
          </a:prstGeom>
          <a:ln>
            <a:solidFill>
              <a:schemeClr val="tx2"/>
            </a:solidFill>
          </a:ln>
        </p:spPr>
        <p:style>
          <a:lnRef idx="2">
            <a:schemeClr val="accent2"/>
          </a:lnRef>
          <a:fillRef idx="0">
            <a:schemeClr val="accent2"/>
          </a:fillRef>
          <a:effectRef idx="1">
            <a:schemeClr val="accent2"/>
          </a:effectRef>
          <a:fontRef idx="minor">
            <a:schemeClr val="tx1"/>
          </a:fontRef>
        </p:style>
      </p:cxnSp>
      <p:cxnSp>
        <p:nvCxnSpPr>
          <p:cNvPr id="70" name="Straight Connector 35"/>
          <p:cNvCxnSpPr>
            <a:stCxn id="17" idx="0"/>
          </p:cNvCxnSpPr>
          <p:nvPr/>
        </p:nvCxnSpPr>
        <p:spPr>
          <a:xfrm flipH="1" flipV="1">
            <a:off x="5318704" y="2626594"/>
            <a:ext cx="36120" cy="1348089"/>
          </a:xfrm>
          <a:prstGeom prst="line">
            <a:avLst/>
          </a:prstGeom>
          <a:ln>
            <a:solidFill>
              <a:schemeClr val="bg1">
                <a:lumMod val="95000"/>
              </a:schemeClr>
            </a:solidFill>
            <a:prstDash val="sysDot"/>
          </a:ln>
        </p:spPr>
        <p:style>
          <a:lnRef idx="3">
            <a:schemeClr val="accent3"/>
          </a:lnRef>
          <a:fillRef idx="0">
            <a:schemeClr val="accent3"/>
          </a:fillRef>
          <a:effectRef idx="2">
            <a:schemeClr val="accent3"/>
          </a:effectRef>
          <a:fontRef idx="minor">
            <a:schemeClr val="tx1"/>
          </a:fontRef>
        </p:style>
      </p:cxnSp>
      <p:cxnSp>
        <p:nvCxnSpPr>
          <p:cNvPr id="72" name="Straight Connector 14"/>
          <p:cNvCxnSpPr/>
          <p:nvPr/>
        </p:nvCxnSpPr>
        <p:spPr>
          <a:xfrm flipV="1">
            <a:off x="3487853" y="3251325"/>
            <a:ext cx="1994442" cy="1549743"/>
          </a:xfrm>
          <a:prstGeom prst="line">
            <a:avLst/>
          </a:prstGeom>
          <a:ln>
            <a:solidFill>
              <a:schemeClr val="tx2"/>
            </a:solidFill>
          </a:ln>
        </p:spPr>
        <p:style>
          <a:lnRef idx="2">
            <a:schemeClr val="accent2"/>
          </a:lnRef>
          <a:fillRef idx="0">
            <a:schemeClr val="accent2"/>
          </a:fillRef>
          <a:effectRef idx="1">
            <a:schemeClr val="accent2"/>
          </a:effectRef>
          <a:fontRef idx="minor">
            <a:schemeClr val="tx1"/>
          </a:fontRef>
        </p:style>
      </p:cxnSp>
      <p:cxnSp>
        <p:nvCxnSpPr>
          <p:cNvPr id="74" name="Straight Connector 14"/>
          <p:cNvCxnSpPr>
            <a:endCxn id="67" idx="1"/>
          </p:cNvCxnSpPr>
          <p:nvPr/>
        </p:nvCxnSpPr>
        <p:spPr>
          <a:xfrm>
            <a:off x="2518111" y="5129934"/>
            <a:ext cx="2954905" cy="557604"/>
          </a:xfrm>
          <a:prstGeom prst="line">
            <a:avLst/>
          </a:prstGeom>
          <a:ln>
            <a:solidFill>
              <a:schemeClr val="tx2"/>
            </a:solidFill>
          </a:ln>
        </p:spPr>
        <p:style>
          <a:lnRef idx="2">
            <a:schemeClr val="accent2"/>
          </a:lnRef>
          <a:fillRef idx="0">
            <a:schemeClr val="accent2"/>
          </a:fillRef>
          <a:effectRef idx="1">
            <a:schemeClr val="accent2"/>
          </a:effectRef>
          <a:fontRef idx="minor">
            <a:schemeClr val="tx1"/>
          </a:fontRef>
        </p:style>
      </p:cxnSp>
      <p:cxnSp>
        <p:nvCxnSpPr>
          <p:cNvPr id="76" name="Straight Connector 14"/>
          <p:cNvCxnSpPr>
            <a:endCxn id="64" idx="1"/>
          </p:cNvCxnSpPr>
          <p:nvPr/>
        </p:nvCxnSpPr>
        <p:spPr>
          <a:xfrm flipV="1">
            <a:off x="2518111" y="4478589"/>
            <a:ext cx="2948903" cy="632898"/>
          </a:xfrm>
          <a:prstGeom prst="line">
            <a:avLst/>
          </a:prstGeom>
          <a:ln>
            <a:solidFill>
              <a:schemeClr val="tx2"/>
            </a:solidFill>
          </a:ln>
        </p:spPr>
        <p:style>
          <a:lnRef idx="2">
            <a:schemeClr val="accent2"/>
          </a:lnRef>
          <a:fillRef idx="0">
            <a:schemeClr val="accent2"/>
          </a:fillRef>
          <a:effectRef idx="1">
            <a:schemeClr val="accent2"/>
          </a:effectRef>
          <a:fontRef idx="minor">
            <a:schemeClr val="tx1"/>
          </a:fontRef>
        </p:style>
      </p:cxnSp>
      <p:sp>
        <p:nvSpPr>
          <p:cNvPr id="65" name="직사각형 64"/>
          <p:cNvSpPr/>
          <p:nvPr/>
        </p:nvSpPr>
        <p:spPr>
          <a:xfrm>
            <a:off x="5482295" y="2635031"/>
            <a:ext cx="5291642" cy="1232587"/>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sz="2000" b="1" u="sng" dirty="0">
                <a:solidFill>
                  <a:prstClr val="black"/>
                </a:solidFill>
              </a:rPr>
              <a:t>Security analysis using SDR</a:t>
            </a:r>
          </a:p>
          <a:p>
            <a:pPr marL="342900" indent="-342900">
              <a:buFont typeface="Arial" panose="020B0604020202020204" pitchFamily="34" charset="0"/>
              <a:buChar char="•"/>
            </a:pPr>
            <a:r>
              <a:rPr lang="en-US" altLang="ko-KR" sz="1600" dirty="0">
                <a:solidFill>
                  <a:prstClr val="black"/>
                </a:solidFill>
              </a:rPr>
              <a:t>“Fake Base station”: DoS on user device, privacy leak (IMSI), spoofing broadcast channel (i.e. warning message)</a:t>
            </a:r>
          </a:p>
          <a:p>
            <a:pPr marL="342900" indent="-342900">
              <a:buFont typeface="Arial" panose="020B0604020202020204" pitchFamily="34" charset="0"/>
              <a:buChar char="•"/>
            </a:pPr>
            <a:r>
              <a:rPr lang="en-US" altLang="ko-KR" sz="1600" dirty="0">
                <a:solidFill>
                  <a:prstClr val="black"/>
                </a:solidFill>
              </a:rPr>
              <a:t>“Fake UE”: LTE interception attack, Core network fuzzing</a:t>
            </a:r>
          </a:p>
        </p:txBody>
      </p:sp>
    </p:spTree>
    <p:extLst>
      <p:ext uri="{BB962C8B-B14F-4D97-AF65-F5344CB8AC3E}">
        <p14:creationId xmlns:p14="http://schemas.microsoft.com/office/powerpoint/2010/main" val="1199387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Security Issues in</a:t>
            </a:r>
            <a:r>
              <a:rPr lang="ko-KR" altLang="en-US" dirty="0"/>
              <a:t> </a:t>
            </a:r>
            <a:r>
              <a:rPr lang="en-US" altLang="ko-KR" dirty="0"/>
              <a:t>Core Network</a:t>
            </a:r>
            <a:endParaRPr lang="ko-KR" altLang="en-US" dirty="0"/>
          </a:p>
        </p:txBody>
      </p:sp>
      <p:sp>
        <p:nvSpPr>
          <p:cNvPr id="4" name="구름 3"/>
          <p:cNvSpPr/>
          <p:nvPr/>
        </p:nvSpPr>
        <p:spPr>
          <a:xfrm>
            <a:off x="799275" y="1457084"/>
            <a:ext cx="2277735" cy="879603"/>
          </a:xfrm>
          <a:prstGeom prst="cloud">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ko-KR" dirty="0">
                <a:solidFill>
                  <a:prstClr val="white">
                    <a:lumMod val="85000"/>
                  </a:prstClr>
                </a:solidFill>
              </a:rPr>
              <a:t>3G Network</a:t>
            </a:r>
            <a:endParaRPr lang="ko-KR" altLang="en-US" dirty="0">
              <a:solidFill>
                <a:prstClr val="white">
                  <a:lumMod val="85000"/>
                </a:prstClr>
              </a:solidFill>
            </a:endParaRPr>
          </a:p>
        </p:txBody>
      </p:sp>
      <p:pic>
        <p:nvPicPr>
          <p:cNvPr id="5" name="Picture 8"/>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729233" y="4392899"/>
            <a:ext cx="653062" cy="1246210"/>
          </a:xfrm>
          <a:prstGeom prst="rect">
            <a:avLst/>
          </a:prstGeom>
        </p:spPr>
      </p:pic>
      <p:pic>
        <p:nvPicPr>
          <p:cNvPr id="6" name="Picture 8" descr="http://images.clipartpanda.com/ditch-clipart-smart_phone_icon.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59160" y="4568614"/>
            <a:ext cx="846977" cy="1276372"/>
          </a:xfrm>
          <a:prstGeom prst="rect">
            <a:avLst/>
          </a:prstGeom>
          <a:noFill/>
          <a:extLst>
            <a:ext uri="{909E8E84-426E-40dd-AFC4-6F175D3DCCD1}">
              <a14:hiddenFill xmlns="" xmlns:a14="http://schemas.microsoft.com/office/drawing/2010/main">
                <a:solidFill>
                  <a:srgbClr val="FFFFFF"/>
                </a:solidFill>
              </a14:hiddenFill>
            </a:ext>
          </a:extLst>
        </p:spPr>
      </p:pic>
      <p:sp>
        <p:nvSpPr>
          <p:cNvPr id="7" name="Lightning Bolt 11"/>
          <p:cNvSpPr/>
          <p:nvPr/>
        </p:nvSpPr>
        <p:spPr>
          <a:xfrm flipH="1">
            <a:off x="2215811" y="4682697"/>
            <a:ext cx="452418" cy="291355"/>
          </a:xfrm>
          <a:prstGeom prst="lightningBol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dirty="0">
              <a:solidFill>
                <a:prstClr val="white"/>
              </a:solidFill>
              <a:latin typeface="맑은 고딕"/>
            </a:endParaRPr>
          </a:p>
        </p:txBody>
      </p:sp>
      <p:pic>
        <p:nvPicPr>
          <p:cNvPr id="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6701" y="1836208"/>
            <a:ext cx="594017" cy="594017"/>
          </a:xfrm>
          <a:prstGeom prst="rect">
            <a:avLst/>
          </a:prstGeom>
        </p:spPr>
      </p:pic>
      <p:pic>
        <p:nvPicPr>
          <p:cNvPr id="9" name="Picture 4" descr="http://www.orangecaraibe.com/mobile/options/img/femtocell--info-opti.pn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69934" y="3326723"/>
            <a:ext cx="737169" cy="570186"/>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23"/>
          <p:cNvSpPr/>
          <p:nvPr/>
        </p:nvSpPr>
        <p:spPr>
          <a:xfrm>
            <a:off x="1235715" y="5827683"/>
            <a:ext cx="1390124" cy="461665"/>
          </a:xfrm>
          <a:prstGeom prst="rect">
            <a:avLst/>
          </a:prstGeom>
        </p:spPr>
        <p:txBody>
          <a:bodyPr wrap="none">
            <a:spAutoFit/>
          </a:bodyPr>
          <a:lstStyle/>
          <a:p>
            <a:pPr algn="ctr"/>
            <a:r>
              <a:rPr lang="en-US" altLang="ko-KR" sz="1200" dirty="0">
                <a:solidFill>
                  <a:prstClr val="white">
                    <a:lumMod val="85000"/>
                  </a:prstClr>
                </a:solidFill>
                <a:latin typeface="나눔고딕 ExtraBold" panose="020D0904000000000000" pitchFamily="50" charset="-127"/>
                <a:ea typeface="나눔고딕 ExtraBold" panose="020D0904000000000000" pitchFamily="50" charset="-127"/>
              </a:rPr>
              <a:t>User Equipment </a:t>
            </a:r>
          </a:p>
          <a:p>
            <a:pPr algn="ctr"/>
            <a:r>
              <a:rPr lang="en-US" altLang="ko-KR" sz="1200" dirty="0">
                <a:solidFill>
                  <a:prstClr val="white">
                    <a:lumMod val="85000"/>
                  </a:prstClr>
                </a:solidFill>
                <a:latin typeface="나눔고딕 ExtraBold" panose="020D0904000000000000" pitchFamily="50" charset="-127"/>
                <a:ea typeface="나눔고딕 ExtraBold" panose="020D0904000000000000" pitchFamily="50" charset="-127"/>
              </a:rPr>
              <a:t>(phone, modem)</a:t>
            </a:r>
            <a:endParaRPr lang="ko-KR" altLang="en-US" sz="1200" dirty="0">
              <a:solidFill>
                <a:prstClr val="white">
                  <a:lumMod val="85000"/>
                </a:prstClr>
              </a:solidFill>
              <a:latin typeface="나눔고딕 ExtraBold" panose="020D0904000000000000" pitchFamily="50" charset="-127"/>
              <a:ea typeface="나눔고딕 ExtraBold" panose="020D0904000000000000" pitchFamily="50" charset="-127"/>
            </a:endParaRPr>
          </a:p>
        </p:txBody>
      </p:sp>
      <p:sp>
        <p:nvSpPr>
          <p:cNvPr id="11" name="Rectangle 23"/>
          <p:cNvSpPr/>
          <p:nvPr/>
        </p:nvSpPr>
        <p:spPr>
          <a:xfrm>
            <a:off x="2672735" y="5631355"/>
            <a:ext cx="742512" cy="276999"/>
          </a:xfrm>
          <a:prstGeom prst="rect">
            <a:avLst/>
          </a:prstGeom>
        </p:spPr>
        <p:txBody>
          <a:bodyPr wrap="none">
            <a:spAutoFit/>
          </a:bodyPr>
          <a:lstStyle/>
          <a:p>
            <a:pPr algn="ctr"/>
            <a:r>
              <a:rPr lang="en-US" altLang="ko-KR" sz="1200" dirty="0">
                <a:solidFill>
                  <a:prstClr val="white">
                    <a:lumMod val="85000"/>
                  </a:prstClr>
                </a:solidFill>
                <a:latin typeface="나눔고딕 ExtraBold" panose="020D0904000000000000" pitchFamily="50" charset="-127"/>
                <a:ea typeface="나눔고딕 ExtraBold" panose="020D0904000000000000" pitchFamily="50" charset="-127"/>
              </a:rPr>
              <a:t>eNodeB</a:t>
            </a:r>
            <a:endParaRPr lang="ko-KR" altLang="en-US" sz="1200" dirty="0">
              <a:solidFill>
                <a:prstClr val="white">
                  <a:lumMod val="85000"/>
                </a:prstClr>
              </a:solidFill>
              <a:latin typeface="나눔고딕 ExtraBold" panose="020D0904000000000000" pitchFamily="50" charset="-127"/>
              <a:ea typeface="나눔고딕 ExtraBold" panose="020D0904000000000000" pitchFamily="50" charset="-127"/>
            </a:endParaRPr>
          </a:p>
        </p:txBody>
      </p:sp>
      <p:sp>
        <p:nvSpPr>
          <p:cNvPr id="12" name="Rectangle 23"/>
          <p:cNvSpPr/>
          <p:nvPr/>
        </p:nvSpPr>
        <p:spPr>
          <a:xfrm>
            <a:off x="2698446" y="2328092"/>
            <a:ext cx="587020" cy="276999"/>
          </a:xfrm>
          <a:prstGeom prst="rect">
            <a:avLst/>
          </a:prstGeom>
        </p:spPr>
        <p:txBody>
          <a:bodyPr wrap="none">
            <a:spAutoFit/>
          </a:bodyPr>
          <a:lstStyle/>
          <a:p>
            <a:pPr algn="ctr"/>
            <a:r>
              <a:rPr lang="en-US" altLang="ko-KR" sz="1200" dirty="0">
                <a:solidFill>
                  <a:prstClr val="white">
                    <a:lumMod val="85000"/>
                  </a:prstClr>
                </a:solidFill>
                <a:latin typeface="나눔고딕 ExtraBold" panose="020D0904000000000000" pitchFamily="50" charset="-127"/>
                <a:ea typeface="나눔고딕 ExtraBold" panose="020D0904000000000000" pitchFamily="50" charset="-127"/>
              </a:rPr>
              <a:t>SGSN</a:t>
            </a:r>
            <a:endParaRPr lang="ko-KR" altLang="en-US" sz="1200" dirty="0">
              <a:solidFill>
                <a:prstClr val="white">
                  <a:lumMod val="85000"/>
                </a:prstClr>
              </a:solidFill>
              <a:latin typeface="나눔고딕 ExtraBold" panose="020D0904000000000000" pitchFamily="50" charset="-127"/>
              <a:ea typeface="나눔고딕 ExtraBold" panose="020D0904000000000000" pitchFamily="50" charset="-127"/>
            </a:endParaRPr>
          </a:p>
        </p:txBody>
      </p:sp>
      <p:sp>
        <p:nvSpPr>
          <p:cNvPr id="13" name="Rectangle 23"/>
          <p:cNvSpPr/>
          <p:nvPr/>
        </p:nvSpPr>
        <p:spPr>
          <a:xfrm>
            <a:off x="2560420" y="3803407"/>
            <a:ext cx="585418" cy="276999"/>
          </a:xfrm>
          <a:prstGeom prst="rect">
            <a:avLst/>
          </a:prstGeom>
        </p:spPr>
        <p:txBody>
          <a:bodyPr wrap="none">
            <a:spAutoFit/>
          </a:bodyPr>
          <a:lstStyle/>
          <a:p>
            <a:pPr algn="ctr"/>
            <a:r>
              <a:rPr lang="en-US" altLang="ko-KR" sz="1200" dirty="0">
                <a:solidFill>
                  <a:prstClr val="white">
                    <a:lumMod val="85000"/>
                  </a:prstClr>
                </a:solidFill>
                <a:latin typeface="나눔고딕 ExtraBold" panose="020D0904000000000000" pitchFamily="50" charset="-127"/>
                <a:ea typeface="나눔고딕 ExtraBold" panose="020D0904000000000000" pitchFamily="50" charset="-127"/>
              </a:rPr>
              <a:t>HeNB</a:t>
            </a:r>
            <a:endParaRPr lang="ko-KR" altLang="en-US" sz="1200" dirty="0">
              <a:solidFill>
                <a:prstClr val="white">
                  <a:lumMod val="85000"/>
                </a:prstClr>
              </a:solidFill>
              <a:latin typeface="나눔고딕 ExtraBold" panose="020D0904000000000000" pitchFamily="50" charset="-127"/>
              <a:ea typeface="나눔고딕 ExtraBold" panose="020D0904000000000000" pitchFamily="50" charset="-127"/>
            </a:endParaRPr>
          </a:p>
        </p:txBody>
      </p:sp>
      <p:sp>
        <p:nvSpPr>
          <p:cNvPr id="14" name="구름 13"/>
          <p:cNvSpPr/>
          <p:nvPr/>
        </p:nvSpPr>
        <p:spPr>
          <a:xfrm>
            <a:off x="3640503" y="1349885"/>
            <a:ext cx="5061654" cy="4329809"/>
          </a:xfrm>
          <a:prstGeom prst="cloud">
            <a:avLst/>
          </a:prstGeom>
          <a:solidFill>
            <a:schemeClr val="accent3">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solidFill>
                <a:prstClr val="black"/>
              </a:solidFill>
            </a:endParaRPr>
          </a:p>
        </p:txBody>
      </p:sp>
      <p:sp>
        <p:nvSpPr>
          <p:cNvPr id="15" name="Cloud 10"/>
          <p:cNvSpPr/>
          <p:nvPr/>
        </p:nvSpPr>
        <p:spPr>
          <a:xfrm>
            <a:off x="8805945" y="2967295"/>
            <a:ext cx="1506583" cy="897449"/>
          </a:xfrm>
          <a:prstGeom prst="cloud">
            <a:avLst/>
          </a:prstGeom>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ko-KR" sz="1400" dirty="0">
                <a:solidFill>
                  <a:prstClr val="white">
                    <a:lumMod val="85000"/>
                  </a:prstClr>
                </a:solidFill>
                <a:latin typeface="나눔고딕 ExtraBold" panose="020D0904000000000000" pitchFamily="50" charset="-127"/>
                <a:ea typeface="나눔고딕 ExtraBold" panose="020D0904000000000000" pitchFamily="50" charset="-127"/>
              </a:rPr>
              <a:t>IMS</a:t>
            </a:r>
            <a:endParaRPr lang="ko-KR" altLang="en-US" sz="1400" dirty="0">
              <a:solidFill>
                <a:prstClr val="white">
                  <a:lumMod val="85000"/>
                </a:prstClr>
              </a:solidFill>
              <a:latin typeface="나눔고딕 ExtraBold" panose="020D0904000000000000" pitchFamily="50" charset="-127"/>
              <a:ea typeface="나눔고딕 ExtraBold" panose="020D0904000000000000" pitchFamily="50" charset="-127"/>
            </a:endParaRPr>
          </a:p>
        </p:txBody>
      </p:sp>
      <p:sp>
        <p:nvSpPr>
          <p:cNvPr id="16" name="Cloud 62"/>
          <p:cNvSpPr/>
          <p:nvPr/>
        </p:nvSpPr>
        <p:spPr>
          <a:xfrm>
            <a:off x="8590650" y="4269010"/>
            <a:ext cx="1506583" cy="897449"/>
          </a:xfrm>
          <a:prstGeom prst="cloud">
            <a:avLst/>
          </a:prstGeom>
          <a:noFill/>
          <a:ln/>
        </p:spPr>
        <p:style>
          <a:lnRef idx="1">
            <a:schemeClr val="dk1"/>
          </a:lnRef>
          <a:fillRef idx="2">
            <a:schemeClr val="dk1"/>
          </a:fillRef>
          <a:effectRef idx="1">
            <a:schemeClr val="dk1"/>
          </a:effectRef>
          <a:fontRef idx="minor">
            <a:schemeClr val="dk1"/>
          </a:fontRef>
        </p:style>
        <p:txBody>
          <a:bodyPr rtlCol="0" anchor="ctr"/>
          <a:lstStyle/>
          <a:p>
            <a:pPr algn="ctr"/>
            <a:r>
              <a:rPr lang="en-US" altLang="ko-KR" sz="1400" dirty="0">
                <a:solidFill>
                  <a:prstClr val="white">
                    <a:lumMod val="85000"/>
                  </a:prstClr>
                </a:solidFill>
                <a:latin typeface="나눔고딕 ExtraBold" panose="020D0904000000000000" pitchFamily="50" charset="-127"/>
                <a:ea typeface="나눔고딕 ExtraBold" panose="020D0904000000000000" pitchFamily="50" charset="-127"/>
              </a:rPr>
              <a:t>Internet</a:t>
            </a:r>
            <a:endParaRPr lang="ko-KR" altLang="en-US" sz="1400" dirty="0">
              <a:solidFill>
                <a:prstClr val="white">
                  <a:lumMod val="85000"/>
                </a:prstClr>
              </a:solidFill>
              <a:latin typeface="나눔고딕 ExtraBold" panose="020D0904000000000000" pitchFamily="50" charset="-127"/>
              <a:ea typeface="나눔고딕 ExtraBold" panose="020D0904000000000000" pitchFamily="50" charset="-127"/>
            </a:endParaRPr>
          </a:p>
        </p:txBody>
      </p:sp>
      <p:pic>
        <p:nvPicPr>
          <p:cNvPr id="17"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10849" y="4275904"/>
            <a:ext cx="864000" cy="864000"/>
          </a:xfrm>
          <a:prstGeom prst="rect">
            <a:avLst/>
          </a:prstGeom>
        </p:spPr>
      </p:pic>
      <p:pic>
        <p:nvPicPr>
          <p:cNvPr id="18"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5195" y="4327663"/>
            <a:ext cx="864000" cy="864000"/>
          </a:xfrm>
          <a:prstGeom prst="rect">
            <a:avLst/>
          </a:prstGeom>
        </p:spPr>
      </p:pic>
      <p:sp>
        <p:nvSpPr>
          <p:cNvPr id="19" name="Flowchart: Magnetic Disk 64"/>
          <p:cNvSpPr/>
          <p:nvPr/>
        </p:nvSpPr>
        <p:spPr>
          <a:xfrm>
            <a:off x="6712612" y="2156417"/>
            <a:ext cx="576000" cy="360539"/>
          </a:xfrm>
          <a:prstGeom prst="flowChartMagneticDisk">
            <a:avLst/>
          </a:prstGeom>
          <a:gradFill flip="none" rotWithShape="1">
            <a:gsLst>
              <a:gs pos="0">
                <a:schemeClr val="tx1">
                  <a:lumMod val="75000"/>
                  <a:lumOff val="25000"/>
                </a:schemeClr>
              </a:gs>
              <a:gs pos="29000">
                <a:schemeClr val="tx1">
                  <a:lumMod val="65000"/>
                  <a:lumOff val="35000"/>
                </a:schemeClr>
              </a:gs>
              <a:gs pos="100000">
                <a:schemeClr val="tx1">
                  <a:lumMod val="50000"/>
                  <a:lumOff val="50000"/>
                </a:schemeClr>
              </a:gs>
            </a:gsLst>
            <a:lin ang="162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prstClr val="white"/>
                </a:solidFill>
                <a:latin typeface="나눔고딕 ExtraBold" panose="020D0904000000000000" pitchFamily="50" charset="-127"/>
                <a:ea typeface="나눔고딕 ExtraBold" panose="020D0904000000000000" pitchFamily="50" charset="-127"/>
              </a:rPr>
              <a:t>HSS</a:t>
            </a:r>
            <a:endParaRPr lang="ko-KR" altLang="en-US" sz="1200" dirty="0">
              <a:solidFill>
                <a:prstClr val="white"/>
              </a:solidFill>
              <a:latin typeface="나눔고딕 ExtraBold" panose="020D0904000000000000" pitchFamily="50" charset="-127"/>
              <a:ea typeface="나눔고딕 ExtraBold" panose="020D0904000000000000" pitchFamily="50" charset="-127"/>
            </a:endParaRPr>
          </a:p>
        </p:txBody>
      </p:sp>
      <p:pic>
        <p:nvPicPr>
          <p:cNvPr id="20" name="Picture 6" descr="http://cdn4.aptoide.com/imgs/c/8/2/c82f701a434f08754c53f8723f6236b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17123" y="5247301"/>
            <a:ext cx="344152" cy="344152"/>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Rectangle 23"/>
          <p:cNvSpPr/>
          <p:nvPr/>
        </p:nvSpPr>
        <p:spPr>
          <a:xfrm>
            <a:off x="1702472" y="5277757"/>
            <a:ext cx="503664" cy="246221"/>
          </a:xfrm>
          <a:prstGeom prst="rect">
            <a:avLst/>
          </a:prstGeom>
        </p:spPr>
        <p:txBody>
          <a:bodyPr wrap="none">
            <a:spAutoFit/>
          </a:bodyPr>
          <a:lstStyle/>
          <a:p>
            <a:pPr algn="ctr"/>
            <a:r>
              <a:rPr lang="en-US" altLang="ko-KR" sz="1000" dirty="0">
                <a:solidFill>
                  <a:prstClr val="white">
                    <a:lumMod val="85000"/>
                  </a:prstClr>
                </a:solidFill>
                <a:latin typeface="나눔고딕 ExtraBold" panose="020D0904000000000000" pitchFamily="50" charset="-127"/>
                <a:ea typeface="나눔고딕 ExtraBold" panose="020D0904000000000000" pitchFamily="50" charset="-127"/>
              </a:rPr>
              <a:t>USIM</a:t>
            </a:r>
            <a:endParaRPr lang="ko-KR" altLang="en-US" sz="1000" dirty="0">
              <a:solidFill>
                <a:prstClr val="white">
                  <a:lumMod val="85000"/>
                </a:prstClr>
              </a:solidFill>
              <a:latin typeface="나눔고딕 ExtraBold" panose="020D0904000000000000" pitchFamily="50" charset="-127"/>
              <a:ea typeface="나눔고딕 ExtraBold" panose="020D0904000000000000" pitchFamily="50" charset="-127"/>
            </a:endParaRPr>
          </a:p>
        </p:txBody>
      </p:sp>
      <p:pic>
        <p:nvPicPr>
          <p:cNvPr id="22" name="Picture 8" descr="http://swgawakening.com/styles/Black/imageset/serv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32759" y="2003972"/>
            <a:ext cx="772829" cy="772829"/>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그림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97642" y="2935774"/>
            <a:ext cx="573555" cy="699457"/>
          </a:xfrm>
          <a:prstGeom prst="rect">
            <a:avLst/>
          </a:prstGeom>
        </p:spPr>
      </p:pic>
      <p:pic>
        <p:nvPicPr>
          <p:cNvPr id="24" name="Picture 10" descr="http://paydc.com/wp-content/uploads/2013/08/icons-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97355" y="3207862"/>
            <a:ext cx="747840" cy="747840"/>
          </a:xfrm>
          <a:prstGeom prst="rect">
            <a:avLst/>
          </a:prstGeom>
          <a:noFill/>
          <a:extLst>
            <a:ext uri="{909E8E84-426E-40dd-AFC4-6F175D3DCCD1}">
              <a14:hiddenFill xmlns="" xmlns:a14="http://schemas.microsoft.com/office/drawing/2010/main">
                <a:solidFill>
                  <a:srgbClr val="FFFFFF"/>
                </a:solidFill>
              </a14:hiddenFill>
            </a:ext>
          </a:extLst>
        </p:spPr>
      </p:pic>
      <p:sp>
        <p:nvSpPr>
          <p:cNvPr id="26" name="Rectangle 23"/>
          <p:cNvSpPr/>
          <p:nvPr/>
        </p:nvSpPr>
        <p:spPr>
          <a:xfrm>
            <a:off x="4730849" y="4982541"/>
            <a:ext cx="526106" cy="276999"/>
          </a:xfrm>
          <a:prstGeom prst="rect">
            <a:avLst/>
          </a:prstGeom>
        </p:spPr>
        <p:txBody>
          <a:bodyPr wrap="none">
            <a:spAutoFit/>
          </a:bodyPr>
          <a:lstStyle/>
          <a:p>
            <a:pPr algn="ctr"/>
            <a:r>
              <a:rPr lang="en-US" altLang="ko-KR" sz="1200" dirty="0">
                <a:solidFill>
                  <a:prstClr val="black"/>
                </a:solidFill>
                <a:latin typeface="나눔고딕 ExtraBold" panose="020D0904000000000000" pitchFamily="50" charset="-127"/>
                <a:ea typeface="나눔고딕 ExtraBold" panose="020D0904000000000000" pitchFamily="50" charset="-127"/>
              </a:rPr>
              <a:t>S-GW</a:t>
            </a:r>
            <a:endParaRPr lang="ko-KR" altLang="en-US" sz="1200" dirty="0">
              <a:solidFill>
                <a:prstClr val="black"/>
              </a:solidFill>
              <a:latin typeface="나눔고딕 ExtraBold" panose="020D0904000000000000" pitchFamily="50" charset="-127"/>
              <a:ea typeface="나눔고딕 ExtraBold" panose="020D0904000000000000" pitchFamily="50" charset="-127"/>
            </a:endParaRPr>
          </a:p>
        </p:txBody>
      </p:sp>
      <p:sp>
        <p:nvSpPr>
          <p:cNvPr id="27" name="Rectangle 23"/>
          <p:cNvSpPr/>
          <p:nvPr/>
        </p:nvSpPr>
        <p:spPr>
          <a:xfrm>
            <a:off x="6593788" y="5006636"/>
            <a:ext cx="532518" cy="276999"/>
          </a:xfrm>
          <a:prstGeom prst="rect">
            <a:avLst/>
          </a:prstGeom>
        </p:spPr>
        <p:txBody>
          <a:bodyPr wrap="none">
            <a:spAutoFit/>
          </a:bodyPr>
          <a:lstStyle/>
          <a:p>
            <a:pPr algn="ctr"/>
            <a:r>
              <a:rPr lang="en-US" altLang="ko-KR" sz="1200" dirty="0">
                <a:solidFill>
                  <a:prstClr val="black"/>
                </a:solidFill>
                <a:latin typeface="나눔고딕 ExtraBold" panose="020D0904000000000000" pitchFamily="50" charset="-127"/>
                <a:ea typeface="나눔고딕 ExtraBold" panose="020D0904000000000000" pitchFamily="50" charset="-127"/>
              </a:rPr>
              <a:t>P-GW</a:t>
            </a:r>
            <a:endParaRPr lang="ko-KR" altLang="en-US" sz="1400" dirty="0">
              <a:solidFill>
                <a:prstClr val="black"/>
              </a:solidFill>
              <a:latin typeface="나눔고딕 ExtraBold" panose="020D0904000000000000" pitchFamily="50" charset="-127"/>
              <a:ea typeface="나눔고딕 ExtraBold" panose="020D0904000000000000" pitchFamily="50" charset="-127"/>
            </a:endParaRPr>
          </a:p>
        </p:txBody>
      </p:sp>
      <p:sp>
        <p:nvSpPr>
          <p:cNvPr id="28" name="Rectangle 23"/>
          <p:cNvSpPr/>
          <p:nvPr/>
        </p:nvSpPr>
        <p:spPr>
          <a:xfrm>
            <a:off x="7209344" y="3586190"/>
            <a:ext cx="550151" cy="276999"/>
          </a:xfrm>
          <a:prstGeom prst="rect">
            <a:avLst/>
          </a:prstGeom>
        </p:spPr>
        <p:txBody>
          <a:bodyPr wrap="none">
            <a:spAutoFit/>
          </a:bodyPr>
          <a:lstStyle/>
          <a:p>
            <a:pPr algn="ctr"/>
            <a:r>
              <a:rPr lang="en-US" altLang="ko-KR" sz="1200" dirty="0">
                <a:solidFill>
                  <a:prstClr val="black"/>
                </a:solidFill>
                <a:latin typeface="나눔고딕 ExtraBold" panose="020D0904000000000000" pitchFamily="50" charset="-127"/>
                <a:ea typeface="나눔고딕 ExtraBold" panose="020D0904000000000000" pitchFamily="50" charset="-127"/>
              </a:rPr>
              <a:t>PCRF</a:t>
            </a:r>
            <a:endParaRPr lang="ko-KR" altLang="en-US" sz="1200" dirty="0">
              <a:solidFill>
                <a:prstClr val="black"/>
              </a:solidFill>
              <a:latin typeface="나눔고딕 ExtraBold" panose="020D0904000000000000" pitchFamily="50" charset="-127"/>
              <a:ea typeface="나눔고딕 ExtraBold" panose="020D0904000000000000" pitchFamily="50" charset="-127"/>
            </a:endParaRPr>
          </a:p>
        </p:txBody>
      </p:sp>
      <p:sp>
        <p:nvSpPr>
          <p:cNvPr id="29" name="Rectangle 23"/>
          <p:cNvSpPr/>
          <p:nvPr/>
        </p:nvSpPr>
        <p:spPr>
          <a:xfrm>
            <a:off x="6355278" y="3373621"/>
            <a:ext cx="707245" cy="461665"/>
          </a:xfrm>
          <a:prstGeom prst="rect">
            <a:avLst/>
          </a:prstGeom>
        </p:spPr>
        <p:txBody>
          <a:bodyPr wrap="none">
            <a:spAutoFit/>
          </a:bodyPr>
          <a:lstStyle/>
          <a:p>
            <a:pPr algn="ctr"/>
            <a:r>
              <a:rPr lang="en-US" altLang="ko-KR" sz="1200" dirty="0">
                <a:solidFill>
                  <a:prstClr val="black"/>
                </a:solidFill>
                <a:latin typeface="나눔고딕 ExtraBold" panose="020D0904000000000000" pitchFamily="50" charset="-127"/>
                <a:ea typeface="나눔고딕 ExtraBold" panose="020D0904000000000000" pitchFamily="50" charset="-127"/>
              </a:rPr>
              <a:t>Billing</a:t>
            </a:r>
          </a:p>
          <a:p>
            <a:pPr algn="ctr"/>
            <a:r>
              <a:rPr lang="en-US" altLang="ko-KR" sz="1200" dirty="0">
                <a:solidFill>
                  <a:prstClr val="black"/>
                </a:solidFill>
                <a:latin typeface="나눔고딕 ExtraBold" panose="020D0904000000000000" pitchFamily="50" charset="-127"/>
                <a:ea typeface="나눔고딕 ExtraBold" panose="020D0904000000000000" pitchFamily="50" charset="-127"/>
              </a:rPr>
              <a:t>Domain</a:t>
            </a:r>
            <a:endParaRPr lang="ko-KR" altLang="en-US" sz="1200" dirty="0">
              <a:solidFill>
                <a:prstClr val="black"/>
              </a:solidFill>
              <a:latin typeface="나눔고딕 ExtraBold" panose="020D0904000000000000" pitchFamily="50" charset="-127"/>
              <a:ea typeface="나눔고딕 ExtraBold" panose="020D0904000000000000" pitchFamily="50" charset="-127"/>
            </a:endParaRPr>
          </a:p>
        </p:txBody>
      </p:sp>
      <p:cxnSp>
        <p:nvCxnSpPr>
          <p:cNvPr id="30" name="Straight Connector 14"/>
          <p:cNvCxnSpPr>
            <a:stCxn id="17" idx="3"/>
            <a:endCxn id="18" idx="1"/>
          </p:cNvCxnSpPr>
          <p:nvPr/>
        </p:nvCxnSpPr>
        <p:spPr>
          <a:xfrm>
            <a:off x="5474849" y="4707905"/>
            <a:ext cx="970346" cy="51759"/>
          </a:xfrm>
          <a:prstGeom prst="line">
            <a:avLst/>
          </a:prstGeom>
          <a:ln>
            <a:solidFill>
              <a:schemeClr val="accent2">
                <a:lumMod val="20000"/>
                <a:lumOff val="80000"/>
              </a:schemeClr>
            </a:solidFill>
          </a:ln>
        </p:spPr>
        <p:style>
          <a:lnRef idx="2">
            <a:schemeClr val="accent2"/>
          </a:lnRef>
          <a:fillRef idx="0">
            <a:schemeClr val="accent2"/>
          </a:fillRef>
          <a:effectRef idx="1">
            <a:schemeClr val="accent2"/>
          </a:effectRef>
          <a:fontRef idx="minor">
            <a:schemeClr val="tx1"/>
          </a:fontRef>
        </p:style>
      </p:cxnSp>
      <p:cxnSp>
        <p:nvCxnSpPr>
          <p:cNvPr id="31" name="Straight Connector 38"/>
          <p:cNvCxnSpPr/>
          <p:nvPr/>
        </p:nvCxnSpPr>
        <p:spPr>
          <a:xfrm flipV="1">
            <a:off x="7280808" y="3635230"/>
            <a:ext cx="1599319" cy="892864"/>
          </a:xfrm>
          <a:prstGeom prst="line">
            <a:avLst/>
          </a:prstGeom>
          <a:ln>
            <a:solidFill>
              <a:schemeClr val="bg1">
                <a:lumMod val="95000"/>
              </a:schemeClr>
            </a:solidFill>
          </a:ln>
        </p:spPr>
        <p:style>
          <a:lnRef idx="3">
            <a:schemeClr val="accent3"/>
          </a:lnRef>
          <a:fillRef idx="0">
            <a:schemeClr val="accent3"/>
          </a:fillRef>
          <a:effectRef idx="2">
            <a:schemeClr val="accent3"/>
          </a:effectRef>
          <a:fontRef idx="minor">
            <a:schemeClr val="tx1"/>
          </a:fontRef>
        </p:style>
      </p:cxnSp>
      <p:cxnSp>
        <p:nvCxnSpPr>
          <p:cNvPr id="32" name="Straight Connector 38"/>
          <p:cNvCxnSpPr>
            <a:stCxn id="18" idx="3"/>
          </p:cNvCxnSpPr>
          <p:nvPr/>
        </p:nvCxnSpPr>
        <p:spPr>
          <a:xfrm>
            <a:off x="7309195" y="4759663"/>
            <a:ext cx="1309842" cy="68710"/>
          </a:xfrm>
          <a:prstGeom prst="line">
            <a:avLst/>
          </a:prstGeom>
          <a:ln>
            <a:solidFill>
              <a:schemeClr val="bg1">
                <a:lumMod val="95000"/>
              </a:schemeClr>
            </a:solidFill>
          </a:ln>
        </p:spPr>
        <p:style>
          <a:lnRef idx="3">
            <a:schemeClr val="accent3"/>
          </a:lnRef>
          <a:fillRef idx="0">
            <a:schemeClr val="accent3"/>
          </a:fillRef>
          <a:effectRef idx="2">
            <a:schemeClr val="accent3"/>
          </a:effectRef>
          <a:fontRef idx="minor">
            <a:schemeClr val="tx1"/>
          </a:fontRef>
        </p:style>
      </p:cxnSp>
      <p:sp>
        <p:nvSpPr>
          <p:cNvPr id="36" name="Rectangle 23"/>
          <p:cNvSpPr/>
          <p:nvPr/>
        </p:nvSpPr>
        <p:spPr>
          <a:xfrm>
            <a:off x="4823328" y="2738918"/>
            <a:ext cx="494045" cy="276999"/>
          </a:xfrm>
          <a:prstGeom prst="rect">
            <a:avLst/>
          </a:prstGeom>
        </p:spPr>
        <p:txBody>
          <a:bodyPr wrap="none">
            <a:spAutoFit/>
          </a:bodyPr>
          <a:lstStyle/>
          <a:p>
            <a:pPr algn="ctr"/>
            <a:r>
              <a:rPr lang="en-US" altLang="ko-KR" sz="1200" dirty="0">
                <a:solidFill>
                  <a:prstClr val="black"/>
                </a:solidFill>
                <a:latin typeface="나눔고딕 ExtraBold" panose="020D0904000000000000" pitchFamily="50" charset="-127"/>
                <a:ea typeface="나눔고딕 ExtraBold" panose="020D0904000000000000" pitchFamily="50" charset="-127"/>
              </a:rPr>
              <a:t>MME</a:t>
            </a:r>
            <a:endParaRPr lang="ko-KR" altLang="en-US" sz="1200" dirty="0">
              <a:solidFill>
                <a:prstClr val="black"/>
              </a:solidFill>
              <a:latin typeface="나눔고딕 ExtraBold" panose="020D0904000000000000" pitchFamily="50" charset="-127"/>
              <a:ea typeface="나눔고딕 ExtraBold" panose="020D0904000000000000" pitchFamily="50" charset="-127"/>
            </a:endParaRPr>
          </a:p>
        </p:txBody>
      </p:sp>
      <p:cxnSp>
        <p:nvCxnSpPr>
          <p:cNvPr id="37" name="Straight Connector 35"/>
          <p:cNvCxnSpPr/>
          <p:nvPr/>
        </p:nvCxnSpPr>
        <p:spPr>
          <a:xfrm flipH="1" flipV="1">
            <a:off x="5068965" y="3007789"/>
            <a:ext cx="21181" cy="1383840"/>
          </a:xfrm>
          <a:prstGeom prst="line">
            <a:avLst/>
          </a:prstGeom>
          <a:ln>
            <a:solidFill>
              <a:schemeClr val="bg1">
                <a:lumMod val="95000"/>
              </a:schemeClr>
            </a:solidFill>
            <a:prstDash val="sysDot"/>
          </a:ln>
        </p:spPr>
        <p:style>
          <a:lnRef idx="3">
            <a:schemeClr val="accent3"/>
          </a:lnRef>
          <a:fillRef idx="0">
            <a:schemeClr val="accent3"/>
          </a:fillRef>
          <a:effectRef idx="2">
            <a:schemeClr val="accent3"/>
          </a:effectRef>
          <a:fontRef idx="minor">
            <a:schemeClr val="tx1"/>
          </a:fontRef>
        </p:style>
      </p:cxnSp>
      <p:cxnSp>
        <p:nvCxnSpPr>
          <p:cNvPr id="38" name="Straight Connector 35"/>
          <p:cNvCxnSpPr/>
          <p:nvPr/>
        </p:nvCxnSpPr>
        <p:spPr>
          <a:xfrm flipH="1" flipV="1">
            <a:off x="6275957" y="3861858"/>
            <a:ext cx="534871" cy="582302"/>
          </a:xfrm>
          <a:prstGeom prst="line">
            <a:avLst/>
          </a:prstGeom>
          <a:ln>
            <a:solidFill>
              <a:schemeClr val="bg1">
                <a:lumMod val="95000"/>
              </a:schemeClr>
            </a:solidFill>
            <a:prstDash val="sysDot"/>
          </a:ln>
        </p:spPr>
        <p:style>
          <a:lnRef idx="3">
            <a:schemeClr val="accent3"/>
          </a:lnRef>
          <a:fillRef idx="0">
            <a:schemeClr val="accent3"/>
          </a:fillRef>
          <a:effectRef idx="2">
            <a:schemeClr val="accent3"/>
          </a:effectRef>
          <a:fontRef idx="minor">
            <a:schemeClr val="tx1"/>
          </a:fontRef>
        </p:style>
      </p:cxnSp>
      <p:cxnSp>
        <p:nvCxnSpPr>
          <p:cNvPr id="39" name="Straight Connector 35"/>
          <p:cNvCxnSpPr/>
          <p:nvPr/>
        </p:nvCxnSpPr>
        <p:spPr>
          <a:xfrm flipV="1">
            <a:off x="7037838" y="3795811"/>
            <a:ext cx="375144" cy="600563"/>
          </a:xfrm>
          <a:prstGeom prst="line">
            <a:avLst/>
          </a:prstGeom>
          <a:ln>
            <a:solidFill>
              <a:schemeClr val="bg1">
                <a:lumMod val="95000"/>
              </a:schemeClr>
            </a:solidFill>
            <a:prstDash val="sysDot"/>
          </a:ln>
        </p:spPr>
        <p:style>
          <a:lnRef idx="3">
            <a:schemeClr val="accent3"/>
          </a:lnRef>
          <a:fillRef idx="0">
            <a:schemeClr val="accent3"/>
          </a:fillRef>
          <a:effectRef idx="2">
            <a:schemeClr val="accent3"/>
          </a:effectRef>
          <a:fontRef idx="minor">
            <a:schemeClr val="tx1"/>
          </a:fontRef>
        </p:style>
      </p:cxnSp>
      <p:cxnSp>
        <p:nvCxnSpPr>
          <p:cNvPr id="40" name="Straight Connector 35"/>
          <p:cNvCxnSpPr/>
          <p:nvPr/>
        </p:nvCxnSpPr>
        <p:spPr>
          <a:xfrm>
            <a:off x="7631006" y="3310428"/>
            <a:ext cx="1158636" cy="54904"/>
          </a:xfrm>
          <a:prstGeom prst="line">
            <a:avLst/>
          </a:prstGeom>
          <a:ln>
            <a:solidFill>
              <a:schemeClr val="bg1">
                <a:lumMod val="95000"/>
              </a:schemeClr>
            </a:solidFill>
            <a:prstDash val="sysDot"/>
          </a:ln>
        </p:spPr>
        <p:style>
          <a:lnRef idx="3">
            <a:schemeClr val="accent3"/>
          </a:lnRef>
          <a:fillRef idx="0">
            <a:schemeClr val="accent3"/>
          </a:fillRef>
          <a:effectRef idx="2">
            <a:schemeClr val="accent3"/>
          </a:effectRef>
          <a:fontRef idx="minor">
            <a:schemeClr val="tx1"/>
          </a:fontRef>
        </p:style>
      </p:cxnSp>
      <p:cxnSp>
        <p:nvCxnSpPr>
          <p:cNvPr id="41" name="Straight Connector 35"/>
          <p:cNvCxnSpPr>
            <a:endCxn id="19" idx="2"/>
          </p:cNvCxnSpPr>
          <p:nvPr/>
        </p:nvCxnSpPr>
        <p:spPr>
          <a:xfrm flipV="1">
            <a:off x="5355846" y="2336686"/>
            <a:ext cx="1356767" cy="6172"/>
          </a:xfrm>
          <a:prstGeom prst="line">
            <a:avLst/>
          </a:prstGeom>
          <a:ln>
            <a:solidFill>
              <a:schemeClr val="bg1">
                <a:lumMod val="95000"/>
              </a:schemeClr>
            </a:solidFill>
            <a:prstDash val="sysDot"/>
          </a:ln>
        </p:spPr>
        <p:style>
          <a:lnRef idx="3">
            <a:schemeClr val="accent3"/>
          </a:lnRef>
          <a:fillRef idx="0">
            <a:schemeClr val="accent3"/>
          </a:fillRef>
          <a:effectRef idx="2">
            <a:schemeClr val="accent3"/>
          </a:effectRef>
          <a:fontRef idx="minor">
            <a:schemeClr val="tx1"/>
          </a:fontRef>
        </p:style>
      </p:cxnSp>
      <p:pic>
        <p:nvPicPr>
          <p:cNvPr id="45" name="Picture 8" descr="http://images.clipartpanda.com/ditch-clipart-smart_phone_icon.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59655" y="3495977"/>
            <a:ext cx="343497" cy="517641"/>
          </a:xfrm>
          <a:prstGeom prst="rect">
            <a:avLst/>
          </a:prstGeom>
          <a:noFill/>
          <a:extLst>
            <a:ext uri="{909E8E84-426E-40dd-AFC4-6F175D3DCCD1}">
              <a14:hiddenFill xmlns="" xmlns:a14="http://schemas.microsoft.com/office/drawing/2010/main">
                <a:solidFill>
                  <a:srgbClr val="FFFFFF"/>
                </a:solidFill>
              </a14:hiddenFill>
            </a:ext>
          </a:extLst>
        </p:spPr>
      </p:pic>
      <p:sp>
        <p:nvSpPr>
          <p:cNvPr id="46" name="Lightning Bolt 11"/>
          <p:cNvSpPr/>
          <p:nvPr/>
        </p:nvSpPr>
        <p:spPr>
          <a:xfrm flipH="1">
            <a:off x="1950519" y="3604611"/>
            <a:ext cx="452418" cy="291355"/>
          </a:xfrm>
          <a:prstGeom prst="lightningBol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dirty="0">
              <a:solidFill>
                <a:prstClr val="white"/>
              </a:solidFill>
              <a:latin typeface="맑은 고딕"/>
            </a:endParaRPr>
          </a:p>
        </p:txBody>
      </p:sp>
      <p:pic>
        <p:nvPicPr>
          <p:cNvPr id="47" name="그림 4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49306" y="4599923"/>
            <a:ext cx="252327" cy="302087"/>
          </a:xfrm>
          <a:prstGeom prst="rect">
            <a:avLst/>
          </a:prstGeom>
        </p:spPr>
      </p:pic>
      <p:sp>
        <p:nvSpPr>
          <p:cNvPr id="48" name="직사각형 47"/>
          <p:cNvSpPr/>
          <p:nvPr/>
        </p:nvSpPr>
        <p:spPr>
          <a:xfrm>
            <a:off x="7360544" y="4365018"/>
            <a:ext cx="731739" cy="276999"/>
          </a:xfrm>
          <a:prstGeom prst="rect">
            <a:avLst/>
          </a:prstGeom>
        </p:spPr>
        <p:txBody>
          <a:bodyPr wrap="none">
            <a:spAutoFit/>
          </a:bodyPr>
          <a:lstStyle/>
          <a:p>
            <a:r>
              <a:rPr lang="en-US" altLang="ko-KR" sz="1200" b="1" dirty="0">
                <a:solidFill>
                  <a:prstClr val="black"/>
                </a:solidFill>
                <a:latin typeface="Times New Roman" panose="02020603050405020304" pitchFamily="18" charset="0"/>
                <a:cs typeface="Times New Roman" panose="02020603050405020304" pitchFamily="18" charset="0"/>
              </a:rPr>
              <a:t>Firewall</a:t>
            </a:r>
          </a:p>
        </p:txBody>
      </p:sp>
      <p:sp>
        <p:nvSpPr>
          <p:cNvPr id="49" name="직사각형 48"/>
          <p:cNvSpPr/>
          <p:nvPr/>
        </p:nvSpPr>
        <p:spPr>
          <a:xfrm>
            <a:off x="7835940" y="4865439"/>
            <a:ext cx="551241" cy="307777"/>
          </a:xfrm>
          <a:prstGeom prst="rect">
            <a:avLst/>
          </a:prstGeom>
        </p:spPr>
        <p:txBody>
          <a:bodyPr wrap="none">
            <a:spAutoFit/>
          </a:bodyPr>
          <a:lstStyle/>
          <a:p>
            <a:r>
              <a:rPr lang="en-US" altLang="ko-KR" sz="1400" b="1" dirty="0">
                <a:solidFill>
                  <a:prstClr val="black"/>
                </a:solidFill>
                <a:latin typeface="Times New Roman" panose="02020603050405020304" pitchFamily="18" charset="0"/>
                <a:cs typeface="Times New Roman" panose="02020603050405020304" pitchFamily="18" charset="0"/>
              </a:rPr>
              <a:t>NAT</a:t>
            </a:r>
          </a:p>
        </p:txBody>
      </p:sp>
      <p:pic>
        <p:nvPicPr>
          <p:cNvPr id="50" name="그림 4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73913" y="4642018"/>
            <a:ext cx="499115" cy="311947"/>
          </a:xfrm>
          <a:prstGeom prst="rect">
            <a:avLst/>
          </a:prstGeom>
        </p:spPr>
      </p:pic>
      <p:sp>
        <p:nvSpPr>
          <p:cNvPr id="51" name="Cloud 62"/>
          <p:cNvSpPr/>
          <p:nvPr/>
        </p:nvSpPr>
        <p:spPr>
          <a:xfrm>
            <a:off x="9396334" y="1382875"/>
            <a:ext cx="2182065" cy="1109900"/>
          </a:xfrm>
          <a:prstGeom prst="cloud">
            <a:avLst/>
          </a:prstGeom>
          <a:noFill/>
          <a:ln/>
        </p:spPr>
        <p:style>
          <a:lnRef idx="1">
            <a:schemeClr val="dk1"/>
          </a:lnRef>
          <a:fillRef idx="2">
            <a:schemeClr val="dk1"/>
          </a:fillRef>
          <a:effectRef idx="1">
            <a:schemeClr val="dk1"/>
          </a:effectRef>
          <a:fontRef idx="minor">
            <a:schemeClr val="dk1"/>
          </a:fontRef>
        </p:style>
        <p:txBody>
          <a:bodyPr rtlCol="0" anchor="ctr"/>
          <a:lstStyle/>
          <a:p>
            <a:pPr algn="ctr"/>
            <a:r>
              <a:rPr lang="en-US" altLang="ko-KR" sz="1400" dirty="0">
                <a:solidFill>
                  <a:prstClr val="white">
                    <a:lumMod val="85000"/>
                  </a:prstClr>
                </a:solidFill>
                <a:latin typeface="나눔고딕 ExtraBold" panose="020D0904000000000000" pitchFamily="50" charset="-127"/>
                <a:ea typeface="나눔고딕 ExtraBold" panose="020D0904000000000000" pitchFamily="50" charset="-127"/>
              </a:rPr>
              <a:t>Global Cellular Network</a:t>
            </a:r>
            <a:endParaRPr lang="ko-KR" altLang="en-US" sz="1400" dirty="0">
              <a:solidFill>
                <a:prstClr val="white">
                  <a:lumMod val="85000"/>
                </a:prstClr>
              </a:solidFill>
              <a:latin typeface="나눔고딕 ExtraBold" panose="020D0904000000000000" pitchFamily="50" charset="-127"/>
              <a:ea typeface="나눔고딕 ExtraBold" panose="020D0904000000000000" pitchFamily="50" charset="-127"/>
            </a:endParaRPr>
          </a:p>
        </p:txBody>
      </p:sp>
      <p:cxnSp>
        <p:nvCxnSpPr>
          <p:cNvPr id="54" name="Straight Connector 35"/>
          <p:cNvCxnSpPr>
            <a:stCxn id="23" idx="0"/>
            <a:endCxn id="19" idx="3"/>
          </p:cNvCxnSpPr>
          <p:nvPr/>
        </p:nvCxnSpPr>
        <p:spPr>
          <a:xfrm flipH="1" flipV="1">
            <a:off x="7000612" y="2516956"/>
            <a:ext cx="483808" cy="418818"/>
          </a:xfrm>
          <a:prstGeom prst="line">
            <a:avLst/>
          </a:prstGeom>
          <a:ln>
            <a:solidFill>
              <a:schemeClr val="bg1">
                <a:lumMod val="95000"/>
              </a:schemeClr>
            </a:solidFill>
            <a:prstDash val="sysDot"/>
          </a:ln>
        </p:spPr>
        <p:style>
          <a:lnRef idx="3">
            <a:schemeClr val="accent3"/>
          </a:lnRef>
          <a:fillRef idx="0">
            <a:schemeClr val="accent3"/>
          </a:fillRef>
          <a:effectRef idx="2">
            <a:schemeClr val="accent3"/>
          </a:effectRef>
          <a:fontRef idx="minor">
            <a:schemeClr val="tx1"/>
          </a:fontRef>
        </p:style>
      </p:cxnSp>
      <p:sp>
        <p:nvSpPr>
          <p:cNvPr id="58" name="직사각형 57"/>
          <p:cNvSpPr/>
          <p:nvPr/>
        </p:nvSpPr>
        <p:spPr>
          <a:xfrm>
            <a:off x="576963" y="3033298"/>
            <a:ext cx="2231875" cy="1011939"/>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sz="2000" b="1" u="sng" dirty="0">
                <a:solidFill>
                  <a:sysClr val="windowText" lastClr="000000"/>
                </a:solidFill>
              </a:rPr>
              <a:t>Distributed </a:t>
            </a:r>
          </a:p>
          <a:p>
            <a:pPr algn="ctr"/>
            <a:r>
              <a:rPr lang="en-US" altLang="ko-KR" sz="2000" b="1" u="sng" dirty="0">
                <a:solidFill>
                  <a:sysClr val="windowText" lastClr="000000"/>
                </a:solidFill>
              </a:rPr>
              <a:t>Denial of Service</a:t>
            </a:r>
          </a:p>
          <a:p>
            <a:pPr marL="285750" indent="-285750">
              <a:buFont typeface="Arial" panose="020B0604020202020204" pitchFamily="34" charset="0"/>
              <a:buChar char="•"/>
            </a:pPr>
            <a:r>
              <a:rPr lang="en-US" altLang="ko-KR" sz="1600" dirty="0">
                <a:solidFill>
                  <a:sysClr val="windowText" lastClr="000000"/>
                </a:solidFill>
              </a:rPr>
              <a:t>300Gbps DDoS</a:t>
            </a:r>
            <a:endParaRPr lang="ko-KR" altLang="en-US" sz="1600" dirty="0">
              <a:solidFill>
                <a:sysClr val="windowText" lastClr="000000"/>
              </a:solidFill>
            </a:endParaRPr>
          </a:p>
        </p:txBody>
      </p:sp>
      <p:sp>
        <p:nvSpPr>
          <p:cNvPr id="65" name="직사각형 64"/>
          <p:cNvSpPr/>
          <p:nvPr/>
        </p:nvSpPr>
        <p:spPr>
          <a:xfrm>
            <a:off x="9258672" y="4469960"/>
            <a:ext cx="2319727" cy="1743765"/>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sz="2000" b="1" u="sng" dirty="0">
                <a:solidFill>
                  <a:sysClr val="windowText" lastClr="000000"/>
                </a:solidFill>
              </a:rPr>
              <a:t>Firewall</a:t>
            </a:r>
          </a:p>
          <a:p>
            <a:pPr marL="285750" indent="-285750">
              <a:buFont typeface="Arial" panose="020B0604020202020204" pitchFamily="34" charset="0"/>
              <a:buChar char="•"/>
            </a:pPr>
            <a:r>
              <a:rPr lang="en-US" altLang="ko-KR" dirty="0">
                <a:solidFill>
                  <a:sysClr val="windowText" lastClr="000000"/>
                </a:solidFill>
              </a:rPr>
              <a:t>TCP-RST DoS</a:t>
            </a:r>
          </a:p>
          <a:p>
            <a:pPr marL="285750" indent="-285750">
              <a:buFont typeface="Arial" panose="020B0604020202020204" pitchFamily="34" charset="0"/>
              <a:buChar char="•"/>
            </a:pPr>
            <a:r>
              <a:rPr lang="en-US" altLang="ko-KR" dirty="0">
                <a:solidFill>
                  <a:sysClr val="windowText" lastClr="000000"/>
                </a:solidFill>
              </a:rPr>
              <a:t>Overbilling</a:t>
            </a:r>
          </a:p>
          <a:p>
            <a:pPr marL="285750" indent="-285750">
              <a:buFont typeface="Arial" panose="020B0604020202020204" pitchFamily="34" charset="0"/>
              <a:buChar char="•"/>
            </a:pPr>
            <a:r>
              <a:rPr lang="en-US" altLang="ko-KR" dirty="0">
                <a:solidFill>
                  <a:sysClr val="windowText" lastClr="000000"/>
                </a:solidFill>
              </a:rPr>
              <a:t>DDoS</a:t>
            </a:r>
          </a:p>
          <a:p>
            <a:pPr marL="285750" indent="-285750">
              <a:buFont typeface="Arial" panose="020B0604020202020204" pitchFamily="34" charset="0"/>
              <a:buChar char="•"/>
            </a:pPr>
            <a:r>
              <a:rPr lang="en-US" altLang="ko-KR" dirty="0">
                <a:solidFill>
                  <a:sysClr val="windowText" lastClr="000000"/>
                </a:solidFill>
              </a:rPr>
              <a:t>Scanning</a:t>
            </a:r>
          </a:p>
          <a:p>
            <a:pPr marL="285750" indent="-285750">
              <a:buFont typeface="Arial" panose="020B0604020202020204" pitchFamily="34" charset="0"/>
              <a:buChar char="•"/>
            </a:pPr>
            <a:r>
              <a:rPr lang="en-US" altLang="ko-KR" dirty="0">
                <a:solidFill>
                  <a:sysClr val="windowText" lastClr="000000"/>
                </a:solidFill>
              </a:rPr>
              <a:t>Fingerprinting</a:t>
            </a:r>
          </a:p>
        </p:txBody>
      </p:sp>
      <p:sp>
        <p:nvSpPr>
          <p:cNvPr id="76" name="직사각형 75"/>
          <p:cNvSpPr/>
          <p:nvPr/>
        </p:nvSpPr>
        <p:spPr>
          <a:xfrm>
            <a:off x="584219" y="1325061"/>
            <a:ext cx="2246777" cy="146470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sz="2000" b="1" u="sng" dirty="0">
                <a:solidFill>
                  <a:sysClr val="windowText" lastClr="000000"/>
                </a:solidFill>
              </a:rPr>
              <a:t>Temporary ID Issue </a:t>
            </a:r>
          </a:p>
          <a:p>
            <a:pPr marL="285750" indent="-285750">
              <a:buFont typeface="Arial" panose="020B0604020202020204" pitchFamily="34" charset="0"/>
              <a:buChar char="•"/>
            </a:pPr>
            <a:r>
              <a:rPr lang="en-US" altLang="ko-KR" sz="1600" dirty="0">
                <a:solidFill>
                  <a:sysClr val="windowText" lastClr="000000"/>
                </a:solidFill>
              </a:rPr>
              <a:t>Skip ID Allocation</a:t>
            </a:r>
          </a:p>
          <a:p>
            <a:pPr marL="285750" indent="-285750">
              <a:buFont typeface="Arial" panose="020B0604020202020204" pitchFamily="34" charset="0"/>
              <a:buChar char="•"/>
            </a:pPr>
            <a:r>
              <a:rPr lang="en-US" altLang="ko-KR" sz="1600" dirty="0">
                <a:solidFill>
                  <a:sysClr val="windowText" lastClr="000000"/>
                </a:solidFill>
              </a:rPr>
              <a:t>Same ID Allocation</a:t>
            </a:r>
          </a:p>
          <a:p>
            <a:pPr marL="285750" indent="-285750">
              <a:buFont typeface="Arial" panose="020B0604020202020204" pitchFamily="34" charset="0"/>
              <a:buChar char="•"/>
            </a:pPr>
            <a:r>
              <a:rPr lang="en-US" altLang="ko-KR" sz="1600" dirty="0">
                <a:solidFill>
                  <a:sysClr val="windowText" lastClr="000000"/>
                </a:solidFill>
              </a:rPr>
              <a:t>Bytes Pattern</a:t>
            </a:r>
          </a:p>
          <a:p>
            <a:pPr marL="285750" indent="-285750">
              <a:buFont typeface="Arial" panose="020B0604020202020204" pitchFamily="34" charset="0"/>
              <a:buChar char="•"/>
            </a:pPr>
            <a:r>
              <a:rPr lang="en-US" altLang="ko-KR" sz="1600" dirty="0">
                <a:solidFill>
                  <a:sysClr val="windowText" lastClr="000000"/>
                </a:solidFill>
              </a:rPr>
              <a:t>Location Tracking</a:t>
            </a:r>
          </a:p>
        </p:txBody>
      </p:sp>
      <p:sp>
        <p:nvSpPr>
          <p:cNvPr id="80" name="직사각형 79"/>
          <p:cNvSpPr/>
          <p:nvPr/>
        </p:nvSpPr>
        <p:spPr>
          <a:xfrm>
            <a:off x="9266246" y="3254576"/>
            <a:ext cx="2625869" cy="836247"/>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sz="2000" b="1" u="sng" dirty="0">
                <a:solidFill>
                  <a:sysClr val="windowText" lastClr="000000"/>
                </a:solidFill>
              </a:rPr>
              <a:t>NAT</a:t>
            </a:r>
          </a:p>
          <a:p>
            <a:pPr marL="285750" indent="-285750">
              <a:buFont typeface="Arial" panose="020B0604020202020204" pitchFamily="34" charset="0"/>
              <a:buChar char="•"/>
            </a:pPr>
            <a:r>
              <a:rPr lang="en-US" altLang="ko-KR" sz="1600" dirty="0">
                <a:solidFill>
                  <a:sysClr val="windowText" lastClr="000000"/>
                </a:solidFill>
              </a:rPr>
              <a:t>NAT Public IP Disabling</a:t>
            </a:r>
          </a:p>
          <a:p>
            <a:pPr marL="285750" indent="-285750">
              <a:buFont typeface="Arial" panose="020B0604020202020204" pitchFamily="34" charset="0"/>
              <a:buChar char="•"/>
            </a:pPr>
            <a:r>
              <a:rPr lang="en-US" altLang="ko-KR" sz="1600" dirty="0">
                <a:solidFill>
                  <a:sysClr val="windowText" lastClr="000000"/>
                </a:solidFill>
              </a:rPr>
              <a:t>NAT Resource Exhaustion</a:t>
            </a:r>
          </a:p>
        </p:txBody>
      </p:sp>
      <p:cxnSp>
        <p:nvCxnSpPr>
          <p:cNvPr id="127" name="Straight Connector 38"/>
          <p:cNvCxnSpPr/>
          <p:nvPr/>
        </p:nvCxnSpPr>
        <p:spPr>
          <a:xfrm flipV="1">
            <a:off x="3356687" y="4707905"/>
            <a:ext cx="1254163" cy="161425"/>
          </a:xfrm>
          <a:prstGeom prst="line">
            <a:avLst/>
          </a:prstGeom>
          <a:ln>
            <a:solidFill>
              <a:schemeClr val="bg1">
                <a:lumMod val="95000"/>
              </a:schemeClr>
            </a:solidFill>
          </a:ln>
        </p:spPr>
        <p:style>
          <a:lnRef idx="3">
            <a:schemeClr val="accent3"/>
          </a:lnRef>
          <a:fillRef idx="0">
            <a:schemeClr val="accent3"/>
          </a:fillRef>
          <a:effectRef idx="2">
            <a:schemeClr val="accent3"/>
          </a:effectRef>
          <a:fontRef idx="minor">
            <a:schemeClr val="tx1"/>
          </a:fontRef>
        </p:style>
      </p:cxnSp>
      <p:cxnSp>
        <p:nvCxnSpPr>
          <p:cNvPr id="128" name="Straight Connector 38"/>
          <p:cNvCxnSpPr/>
          <p:nvPr/>
        </p:nvCxnSpPr>
        <p:spPr>
          <a:xfrm>
            <a:off x="3200652" y="3665911"/>
            <a:ext cx="1337452" cy="808928"/>
          </a:xfrm>
          <a:prstGeom prst="line">
            <a:avLst/>
          </a:prstGeom>
          <a:ln>
            <a:solidFill>
              <a:schemeClr val="bg1">
                <a:lumMod val="95000"/>
              </a:schemeClr>
            </a:solidFill>
          </a:ln>
        </p:spPr>
        <p:style>
          <a:lnRef idx="3">
            <a:schemeClr val="accent3"/>
          </a:lnRef>
          <a:fillRef idx="0">
            <a:schemeClr val="accent3"/>
          </a:fillRef>
          <a:effectRef idx="2">
            <a:schemeClr val="accent3"/>
          </a:effectRef>
          <a:fontRef idx="minor">
            <a:schemeClr val="tx1"/>
          </a:fontRef>
        </p:style>
      </p:cxnSp>
      <p:cxnSp>
        <p:nvCxnSpPr>
          <p:cNvPr id="129" name="Straight Connector 38"/>
          <p:cNvCxnSpPr/>
          <p:nvPr/>
        </p:nvCxnSpPr>
        <p:spPr>
          <a:xfrm>
            <a:off x="3250060" y="2104655"/>
            <a:ext cx="1686722" cy="2249512"/>
          </a:xfrm>
          <a:prstGeom prst="line">
            <a:avLst/>
          </a:prstGeom>
          <a:ln>
            <a:solidFill>
              <a:schemeClr val="bg1">
                <a:lumMod val="95000"/>
              </a:schemeClr>
            </a:solidFill>
          </a:ln>
        </p:spPr>
        <p:style>
          <a:lnRef idx="3">
            <a:schemeClr val="accent3"/>
          </a:lnRef>
          <a:fillRef idx="0">
            <a:schemeClr val="accent3"/>
          </a:fillRef>
          <a:effectRef idx="2">
            <a:schemeClr val="accent3"/>
          </a:effectRef>
          <a:fontRef idx="minor">
            <a:schemeClr val="tx1"/>
          </a:fontRef>
        </p:style>
      </p:cxnSp>
      <p:cxnSp>
        <p:nvCxnSpPr>
          <p:cNvPr id="130" name="Straight Connector 35"/>
          <p:cNvCxnSpPr/>
          <p:nvPr/>
        </p:nvCxnSpPr>
        <p:spPr>
          <a:xfrm flipV="1">
            <a:off x="3356687" y="2701456"/>
            <a:ext cx="1432601" cy="2006449"/>
          </a:xfrm>
          <a:prstGeom prst="line">
            <a:avLst/>
          </a:prstGeom>
          <a:ln>
            <a:solidFill>
              <a:schemeClr val="bg1">
                <a:lumMod val="95000"/>
              </a:schemeClr>
            </a:solidFill>
            <a:prstDash val="sysDot"/>
          </a:ln>
        </p:spPr>
        <p:style>
          <a:lnRef idx="3">
            <a:schemeClr val="accent3"/>
          </a:lnRef>
          <a:fillRef idx="0">
            <a:schemeClr val="accent3"/>
          </a:fillRef>
          <a:effectRef idx="2">
            <a:schemeClr val="accent3"/>
          </a:effectRef>
          <a:fontRef idx="minor">
            <a:schemeClr val="tx1"/>
          </a:fontRef>
        </p:style>
      </p:cxnSp>
      <p:cxnSp>
        <p:nvCxnSpPr>
          <p:cNvPr id="131" name="Straight Connector 35"/>
          <p:cNvCxnSpPr/>
          <p:nvPr/>
        </p:nvCxnSpPr>
        <p:spPr>
          <a:xfrm>
            <a:off x="3202426" y="2115352"/>
            <a:ext cx="1530332" cy="275034"/>
          </a:xfrm>
          <a:prstGeom prst="line">
            <a:avLst/>
          </a:prstGeom>
          <a:ln>
            <a:solidFill>
              <a:schemeClr val="bg1">
                <a:lumMod val="95000"/>
              </a:schemeClr>
            </a:solidFill>
            <a:prstDash val="sysDot"/>
          </a:ln>
        </p:spPr>
        <p:style>
          <a:lnRef idx="3">
            <a:schemeClr val="accent3"/>
          </a:lnRef>
          <a:fillRef idx="0">
            <a:schemeClr val="accent3"/>
          </a:fillRef>
          <a:effectRef idx="2">
            <a:schemeClr val="accent3"/>
          </a:effectRef>
          <a:fontRef idx="minor">
            <a:schemeClr val="tx1"/>
          </a:fontRef>
        </p:style>
      </p:cxnSp>
      <p:cxnSp>
        <p:nvCxnSpPr>
          <p:cNvPr id="132" name="Straight Connector 35"/>
          <p:cNvCxnSpPr/>
          <p:nvPr/>
        </p:nvCxnSpPr>
        <p:spPr>
          <a:xfrm flipV="1">
            <a:off x="3200653" y="2558539"/>
            <a:ext cx="1451039" cy="1107373"/>
          </a:xfrm>
          <a:prstGeom prst="line">
            <a:avLst/>
          </a:prstGeom>
          <a:ln>
            <a:solidFill>
              <a:schemeClr val="bg1">
                <a:lumMod val="95000"/>
              </a:schemeClr>
            </a:solidFill>
            <a:prstDash val="sysDot"/>
          </a:ln>
        </p:spPr>
        <p:style>
          <a:lnRef idx="3">
            <a:schemeClr val="accent3"/>
          </a:lnRef>
          <a:fillRef idx="0">
            <a:schemeClr val="accent3"/>
          </a:fillRef>
          <a:effectRef idx="2">
            <a:schemeClr val="accent3"/>
          </a:effectRef>
          <a:fontRef idx="minor">
            <a:schemeClr val="tx1"/>
          </a:fontRef>
        </p:style>
      </p:cxnSp>
      <p:cxnSp>
        <p:nvCxnSpPr>
          <p:cNvPr id="133" name="Straight Connector 35"/>
          <p:cNvCxnSpPr/>
          <p:nvPr/>
        </p:nvCxnSpPr>
        <p:spPr>
          <a:xfrm flipV="1">
            <a:off x="8295968" y="1937825"/>
            <a:ext cx="1107134" cy="23324"/>
          </a:xfrm>
          <a:prstGeom prst="line">
            <a:avLst/>
          </a:prstGeom>
          <a:ln>
            <a:solidFill>
              <a:schemeClr val="bg1">
                <a:lumMod val="95000"/>
              </a:schemeClr>
            </a:solidFill>
            <a:prstDash val="sysDot"/>
          </a:ln>
        </p:spPr>
        <p:style>
          <a:lnRef idx="3">
            <a:schemeClr val="accent3"/>
          </a:lnRef>
          <a:fillRef idx="0">
            <a:schemeClr val="accent3"/>
          </a:fillRef>
          <a:effectRef idx="2">
            <a:schemeClr val="accent3"/>
          </a:effectRef>
          <a:fontRef idx="minor">
            <a:schemeClr val="tx1"/>
          </a:fontRef>
        </p:style>
      </p:cxnSp>
      <p:cxnSp>
        <p:nvCxnSpPr>
          <p:cNvPr id="134" name="Straight Connector 38"/>
          <p:cNvCxnSpPr/>
          <p:nvPr/>
        </p:nvCxnSpPr>
        <p:spPr>
          <a:xfrm flipV="1">
            <a:off x="8427762" y="2078793"/>
            <a:ext cx="1026842" cy="31248"/>
          </a:xfrm>
          <a:prstGeom prst="line">
            <a:avLst/>
          </a:prstGeom>
          <a:ln>
            <a:solidFill>
              <a:schemeClr val="bg1">
                <a:lumMod val="95000"/>
              </a:schemeClr>
            </a:solidFill>
          </a:ln>
        </p:spPr>
        <p:style>
          <a:lnRef idx="3">
            <a:schemeClr val="accent3"/>
          </a:lnRef>
          <a:fillRef idx="0">
            <a:schemeClr val="accent3"/>
          </a:fillRef>
          <a:effectRef idx="2">
            <a:schemeClr val="accent3"/>
          </a:effectRef>
          <a:fontRef idx="minor">
            <a:schemeClr val="tx1"/>
          </a:fontRef>
        </p:style>
      </p:cxnSp>
      <p:sp>
        <p:nvSpPr>
          <p:cNvPr id="61" name="직사각형 60"/>
          <p:cNvSpPr/>
          <p:nvPr/>
        </p:nvSpPr>
        <p:spPr>
          <a:xfrm>
            <a:off x="9258672" y="1238419"/>
            <a:ext cx="2612512" cy="1728876"/>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sz="2000" b="1" u="sng" dirty="0">
                <a:solidFill>
                  <a:sysClr val="windowText" lastClr="000000"/>
                </a:solidFill>
              </a:rPr>
              <a:t>Charging policy </a:t>
            </a:r>
          </a:p>
          <a:p>
            <a:pPr marL="285750" indent="-285750">
              <a:buFont typeface="Arial" panose="020B0604020202020204" pitchFamily="34" charset="0"/>
              <a:buChar char="•"/>
            </a:pPr>
            <a:r>
              <a:rPr lang="en-US" altLang="ko-KR" sz="1600" dirty="0">
                <a:solidFill>
                  <a:sysClr val="windowText" lastClr="000000"/>
                </a:solidFill>
              </a:rPr>
              <a:t>Overbilling</a:t>
            </a:r>
          </a:p>
          <a:p>
            <a:pPr marL="285750" indent="-285750">
              <a:buFont typeface="Arial" panose="020B0604020202020204" pitchFamily="34" charset="0"/>
              <a:buChar char="•"/>
            </a:pPr>
            <a:r>
              <a:rPr lang="en-US" altLang="ko-KR" sz="1600" dirty="0">
                <a:solidFill>
                  <a:sysClr val="windowText" lastClr="000000"/>
                </a:solidFill>
              </a:rPr>
              <a:t>Free riding</a:t>
            </a:r>
          </a:p>
          <a:p>
            <a:pPr marL="742950" lvl="1" indent="-285750">
              <a:buFont typeface="Wingdings" panose="05000000000000000000" pitchFamily="2" charset="2"/>
              <a:buChar char="ü"/>
            </a:pPr>
            <a:r>
              <a:rPr lang="en-US" altLang="ko-KR" sz="1600" dirty="0">
                <a:solidFill>
                  <a:sysClr val="windowText" lastClr="000000"/>
                </a:solidFill>
              </a:rPr>
              <a:t>Zero rating protocol</a:t>
            </a:r>
          </a:p>
          <a:p>
            <a:pPr marL="742950" lvl="1" indent="-285750">
              <a:buFont typeface="Wingdings" panose="05000000000000000000" pitchFamily="2" charset="2"/>
              <a:buChar char="ü"/>
            </a:pPr>
            <a:r>
              <a:rPr lang="en-US" altLang="ko-KR" sz="1600" dirty="0">
                <a:solidFill>
                  <a:sysClr val="windowText" lastClr="000000"/>
                </a:solidFill>
              </a:rPr>
              <a:t>TCP Retransmission</a:t>
            </a:r>
          </a:p>
        </p:txBody>
      </p:sp>
      <p:sp>
        <p:nvSpPr>
          <p:cNvPr id="56" name="모서리가 둥근 직사각형 55"/>
          <p:cNvSpPr/>
          <p:nvPr/>
        </p:nvSpPr>
        <p:spPr>
          <a:xfrm>
            <a:off x="3461844" y="1361845"/>
            <a:ext cx="5574576" cy="4546509"/>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cxnSp>
        <p:nvCxnSpPr>
          <p:cNvPr id="73" name="Straight Connector 14"/>
          <p:cNvCxnSpPr>
            <a:stCxn id="61" idx="1"/>
          </p:cNvCxnSpPr>
          <p:nvPr/>
        </p:nvCxnSpPr>
        <p:spPr>
          <a:xfrm flipH="1">
            <a:off x="6186816" y="2102857"/>
            <a:ext cx="3071856" cy="1215449"/>
          </a:xfrm>
          <a:prstGeom prst="line">
            <a:avLst/>
          </a:prstGeom>
          <a:ln>
            <a:solidFill>
              <a:schemeClr val="tx2"/>
            </a:solidFill>
          </a:ln>
        </p:spPr>
        <p:style>
          <a:lnRef idx="2">
            <a:schemeClr val="accent2"/>
          </a:lnRef>
          <a:fillRef idx="0">
            <a:schemeClr val="accent2"/>
          </a:fillRef>
          <a:effectRef idx="1">
            <a:schemeClr val="accent2"/>
          </a:effectRef>
          <a:fontRef idx="minor">
            <a:schemeClr val="tx1"/>
          </a:fontRef>
        </p:style>
      </p:cxnSp>
      <p:cxnSp>
        <p:nvCxnSpPr>
          <p:cNvPr id="82" name="Straight Connector 14"/>
          <p:cNvCxnSpPr>
            <a:stCxn id="61" idx="1"/>
          </p:cNvCxnSpPr>
          <p:nvPr/>
        </p:nvCxnSpPr>
        <p:spPr>
          <a:xfrm flipH="1">
            <a:off x="7607838" y="2102857"/>
            <a:ext cx="1650834" cy="1065274"/>
          </a:xfrm>
          <a:prstGeom prst="line">
            <a:avLst/>
          </a:prstGeom>
          <a:ln>
            <a:solidFill>
              <a:schemeClr val="tx2"/>
            </a:solidFill>
          </a:ln>
        </p:spPr>
        <p:style>
          <a:lnRef idx="2">
            <a:schemeClr val="accent2"/>
          </a:lnRef>
          <a:fillRef idx="0">
            <a:schemeClr val="accent2"/>
          </a:fillRef>
          <a:effectRef idx="1">
            <a:schemeClr val="accent2"/>
          </a:effectRef>
          <a:fontRef idx="minor">
            <a:schemeClr val="tx1"/>
          </a:fontRef>
        </p:style>
      </p:cxnSp>
      <p:cxnSp>
        <p:nvCxnSpPr>
          <p:cNvPr id="87" name="Straight Connector 14"/>
          <p:cNvCxnSpPr>
            <a:stCxn id="61" idx="1"/>
          </p:cNvCxnSpPr>
          <p:nvPr/>
        </p:nvCxnSpPr>
        <p:spPr>
          <a:xfrm flipH="1">
            <a:off x="7031994" y="2102857"/>
            <a:ext cx="2226678" cy="2380226"/>
          </a:xfrm>
          <a:prstGeom prst="line">
            <a:avLst/>
          </a:prstGeom>
          <a:ln>
            <a:solidFill>
              <a:schemeClr val="tx2"/>
            </a:solidFill>
          </a:ln>
        </p:spPr>
        <p:style>
          <a:lnRef idx="2">
            <a:schemeClr val="accent2"/>
          </a:lnRef>
          <a:fillRef idx="0">
            <a:schemeClr val="accent2"/>
          </a:fillRef>
          <a:effectRef idx="1">
            <a:schemeClr val="accent2"/>
          </a:effectRef>
          <a:fontRef idx="minor">
            <a:schemeClr val="tx1"/>
          </a:fontRef>
        </p:style>
      </p:cxnSp>
      <p:cxnSp>
        <p:nvCxnSpPr>
          <p:cNvPr id="78" name="Straight Connector 14"/>
          <p:cNvCxnSpPr>
            <a:stCxn id="76" idx="3"/>
            <a:endCxn id="22" idx="1"/>
          </p:cNvCxnSpPr>
          <p:nvPr/>
        </p:nvCxnSpPr>
        <p:spPr>
          <a:xfrm>
            <a:off x="2830996" y="2057412"/>
            <a:ext cx="1901763" cy="332975"/>
          </a:xfrm>
          <a:prstGeom prst="line">
            <a:avLst/>
          </a:prstGeom>
          <a:ln>
            <a:solidFill>
              <a:schemeClr val="tx2"/>
            </a:solidFill>
          </a:ln>
        </p:spPr>
        <p:style>
          <a:lnRef idx="2">
            <a:schemeClr val="accent2"/>
          </a:lnRef>
          <a:fillRef idx="0">
            <a:schemeClr val="accent2"/>
          </a:fillRef>
          <a:effectRef idx="1">
            <a:schemeClr val="accent2"/>
          </a:effectRef>
          <a:fontRef idx="minor">
            <a:schemeClr val="tx1"/>
          </a:fontRef>
        </p:style>
      </p:cxnSp>
      <p:cxnSp>
        <p:nvCxnSpPr>
          <p:cNvPr id="68" name="Straight Connector 14"/>
          <p:cNvCxnSpPr>
            <a:stCxn id="58" idx="3"/>
            <a:endCxn id="14" idx="2"/>
          </p:cNvCxnSpPr>
          <p:nvPr/>
        </p:nvCxnSpPr>
        <p:spPr>
          <a:xfrm flipV="1">
            <a:off x="2808838" y="3514790"/>
            <a:ext cx="847366" cy="24478"/>
          </a:xfrm>
          <a:prstGeom prst="line">
            <a:avLst/>
          </a:prstGeom>
          <a:ln>
            <a:solidFill>
              <a:schemeClr val="tx2"/>
            </a:solidFill>
          </a:ln>
        </p:spPr>
        <p:style>
          <a:lnRef idx="2">
            <a:schemeClr val="accent2"/>
          </a:lnRef>
          <a:fillRef idx="0">
            <a:schemeClr val="accent2"/>
          </a:fillRef>
          <a:effectRef idx="1">
            <a:schemeClr val="accent2"/>
          </a:effectRef>
          <a:fontRef idx="minor">
            <a:schemeClr val="tx1"/>
          </a:fontRef>
        </p:style>
      </p:cxnSp>
      <p:cxnSp>
        <p:nvCxnSpPr>
          <p:cNvPr id="96" name="Straight Connector 14"/>
          <p:cNvCxnSpPr>
            <a:stCxn id="47" idx="3"/>
            <a:endCxn id="65" idx="1"/>
          </p:cNvCxnSpPr>
          <p:nvPr/>
        </p:nvCxnSpPr>
        <p:spPr>
          <a:xfrm>
            <a:off x="7801633" y="4750967"/>
            <a:ext cx="1457039" cy="590876"/>
          </a:xfrm>
          <a:prstGeom prst="line">
            <a:avLst/>
          </a:prstGeom>
          <a:ln>
            <a:solidFill>
              <a:schemeClr val="tx2"/>
            </a:solidFill>
          </a:ln>
        </p:spPr>
        <p:style>
          <a:lnRef idx="2">
            <a:schemeClr val="accent2"/>
          </a:lnRef>
          <a:fillRef idx="0">
            <a:schemeClr val="accent2"/>
          </a:fillRef>
          <a:effectRef idx="1">
            <a:schemeClr val="accent2"/>
          </a:effectRef>
          <a:fontRef idx="minor">
            <a:schemeClr val="tx1"/>
          </a:fontRef>
        </p:style>
      </p:cxnSp>
      <p:cxnSp>
        <p:nvCxnSpPr>
          <p:cNvPr id="100" name="Straight Connector 14"/>
          <p:cNvCxnSpPr>
            <a:endCxn id="80" idx="1"/>
          </p:cNvCxnSpPr>
          <p:nvPr/>
        </p:nvCxnSpPr>
        <p:spPr>
          <a:xfrm flipV="1">
            <a:off x="8164563" y="3672700"/>
            <a:ext cx="1101683" cy="1013230"/>
          </a:xfrm>
          <a:prstGeom prst="line">
            <a:avLst/>
          </a:prstGeom>
          <a:ln>
            <a:solidFill>
              <a:schemeClr val="tx2"/>
            </a:solidFill>
          </a:ln>
        </p:spPr>
        <p:style>
          <a:lnRef idx="2">
            <a:schemeClr val="accent2"/>
          </a:lnRef>
          <a:fillRef idx="0">
            <a:schemeClr val="accent2"/>
          </a:fillRef>
          <a:effectRef idx="1">
            <a:schemeClr val="accent2"/>
          </a:effectRef>
          <a:fontRef idx="minor">
            <a:schemeClr val="tx1"/>
          </a:fontRef>
        </p:style>
      </p:cxnSp>
      <p:sp>
        <p:nvSpPr>
          <p:cNvPr id="143" name="직사각형 142"/>
          <p:cNvSpPr/>
          <p:nvPr/>
        </p:nvSpPr>
        <p:spPr>
          <a:xfrm>
            <a:off x="418226" y="4368717"/>
            <a:ext cx="2578761" cy="1754948"/>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sz="2000" b="1" u="sng" dirty="0">
                <a:solidFill>
                  <a:sysClr val="windowText" lastClr="000000"/>
                </a:solidFill>
              </a:rPr>
              <a:t>Problem Diagnosis</a:t>
            </a:r>
          </a:p>
          <a:p>
            <a:pPr marL="285750" indent="-285750">
              <a:buFont typeface="Arial" panose="020B0604020202020204" pitchFamily="34" charset="0"/>
              <a:buChar char="•"/>
            </a:pPr>
            <a:r>
              <a:rPr lang="en-US" altLang="ko-KR" sz="1600" dirty="0">
                <a:solidFill>
                  <a:sysClr val="windowText" lastClr="000000"/>
                </a:solidFill>
              </a:rPr>
              <a:t>Comparing Signaling</a:t>
            </a:r>
          </a:p>
          <a:p>
            <a:pPr marL="285750" indent="-285750">
              <a:buFont typeface="Arial" panose="020B0604020202020204" pitchFamily="34" charset="0"/>
              <a:buChar char="•"/>
            </a:pPr>
            <a:r>
              <a:rPr lang="en-US" altLang="ko-KR" sz="1600" dirty="0">
                <a:solidFill>
                  <a:sysClr val="windowText" lastClr="000000"/>
                </a:solidFill>
              </a:rPr>
              <a:t>Time Threshold Detection</a:t>
            </a:r>
          </a:p>
          <a:p>
            <a:pPr marL="285750" indent="-285750">
              <a:buFont typeface="Arial" panose="020B0604020202020204" pitchFamily="34" charset="0"/>
              <a:buChar char="•"/>
            </a:pPr>
            <a:r>
              <a:rPr lang="en-US" altLang="ko-KR" sz="1600" dirty="0">
                <a:solidFill>
                  <a:sysClr val="windowText" lastClr="000000"/>
                </a:solidFill>
              </a:rPr>
              <a:t>Signaling Failure</a:t>
            </a:r>
          </a:p>
          <a:p>
            <a:pPr marL="285750" indent="-285750">
              <a:buFont typeface="Arial" panose="020B0604020202020204" pitchFamily="34" charset="0"/>
              <a:buChar char="•"/>
            </a:pPr>
            <a:r>
              <a:rPr lang="en-US" altLang="ko-KR" sz="1600" dirty="0">
                <a:solidFill>
                  <a:sysClr val="windowText" lastClr="000000"/>
                </a:solidFill>
              </a:rPr>
              <a:t>Automatic Analysis</a:t>
            </a:r>
          </a:p>
        </p:txBody>
      </p:sp>
      <p:cxnSp>
        <p:nvCxnSpPr>
          <p:cNvPr id="144" name="Straight Connector 14"/>
          <p:cNvCxnSpPr>
            <a:stCxn id="143" idx="3"/>
          </p:cNvCxnSpPr>
          <p:nvPr/>
        </p:nvCxnSpPr>
        <p:spPr>
          <a:xfrm flipV="1">
            <a:off x="2996987" y="2672937"/>
            <a:ext cx="1792301" cy="2573254"/>
          </a:xfrm>
          <a:prstGeom prst="line">
            <a:avLst/>
          </a:prstGeom>
          <a:ln>
            <a:solidFill>
              <a:schemeClr val="tx2"/>
            </a:solidFill>
          </a:ln>
        </p:spPr>
        <p:style>
          <a:lnRef idx="2">
            <a:schemeClr val="accent2"/>
          </a:lnRef>
          <a:fillRef idx="0">
            <a:schemeClr val="accent2"/>
          </a:fillRef>
          <a:effectRef idx="1">
            <a:schemeClr val="accent2"/>
          </a:effectRef>
          <a:fontRef idx="minor">
            <a:schemeClr val="tx1"/>
          </a:fontRef>
        </p:style>
      </p:cxnSp>
      <p:cxnSp>
        <p:nvCxnSpPr>
          <p:cNvPr id="147" name="Straight Connector 14"/>
          <p:cNvCxnSpPr>
            <a:stCxn id="143" idx="3"/>
            <a:endCxn id="17" idx="1"/>
          </p:cNvCxnSpPr>
          <p:nvPr/>
        </p:nvCxnSpPr>
        <p:spPr>
          <a:xfrm flipV="1">
            <a:off x="2996987" y="4707904"/>
            <a:ext cx="1613862" cy="538287"/>
          </a:xfrm>
          <a:prstGeom prst="line">
            <a:avLst/>
          </a:prstGeom>
          <a:ln>
            <a:solidFill>
              <a:schemeClr val="tx2"/>
            </a:solidFill>
          </a:ln>
        </p:spPr>
        <p:style>
          <a:lnRef idx="2">
            <a:schemeClr val="accent2"/>
          </a:lnRef>
          <a:fillRef idx="0">
            <a:schemeClr val="accent2"/>
          </a:fillRef>
          <a:effectRef idx="1">
            <a:schemeClr val="accent2"/>
          </a:effectRef>
          <a:fontRef idx="minor">
            <a:schemeClr val="tx1"/>
          </a:fontRef>
        </p:style>
      </p:cxnSp>
      <p:sp>
        <p:nvSpPr>
          <p:cNvPr id="70" name="직사각형 69"/>
          <p:cNvSpPr/>
          <p:nvPr/>
        </p:nvSpPr>
        <p:spPr>
          <a:xfrm>
            <a:off x="5275971" y="1126552"/>
            <a:ext cx="2158613" cy="57228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ko-KR" sz="2000" b="1" dirty="0">
                <a:solidFill>
                  <a:sysClr val="windowText" lastClr="000000"/>
                </a:solidFill>
              </a:rPr>
              <a:t>Core Network</a:t>
            </a:r>
            <a:endParaRPr lang="ko-KR" altLang="en-US" sz="2000" b="1" dirty="0">
              <a:solidFill>
                <a:sysClr val="windowText" lastClr="000000"/>
              </a:solidFill>
            </a:endParaRPr>
          </a:p>
        </p:txBody>
      </p:sp>
    </p:spTree>
    <p:extLst>
      <p:ext uri="{BB962C8B-B14F-4D97-AF65-F5344CB8AC3E}">
        <p14:creationId xmlns:p14="http://schemas.microsoft.com/office/powerpoint/2010/main" val="480755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Security Issues in Services</a:t>
            </a:r>
            <a:endParaRPr lang="ko-KR" altLang="en-US" dirty="0"/>
          </a:p>
        </p:txBody>
      </p:sp>
      <p:sp>
        <p:nvSpPr>
          <p:cNvPr id="14" name="구름 13"/>
          <p:cNvSpPr/>
          <p:nvPr/>
        </p:nvSpPr>
        <p:spPr>
          <a:xfrm>
            <a:off x="3749281" y="1353459"/>
            <a:ext cx="5061654" cy="4329809"/>
          </a:xfrm>
          <a:prstGeom prst="cloud">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solidFill>
                <a:prstClr val="black"/>
              </a:solidFill>
            </a:endParaRPr>
          </a:p>
        </p:txBody>
      </p:sp>
      <p:pic>
        <p:nvPicPr>
          <p:cNvPr id="17" name="Picture 3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719627" y="4279478"/>
            <a:ext cx="864000" cy="864000"/>
          </a:xfrm>
          <a:prstGeom prst="rect">
            <a:avLst/>
          </a:prstGeom>
          <a:noFill/>
        </p:spPr>
      </p:pic>
      <p:pic>
        <p:nvPicPr>
          <p:cNvPr id="18" name="Picture 3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6581681" y="4644617"/>
            <a:ext cx="864000" cy="864000"/>
          </a:xfrm>
          <a:prstGeom prst="rect">
            <a:avLst/>
          </a:prstGeom>
          <a:noFill/>
        </p:spPr>
      </p:pic>
      <p:sp>
        <p:nvSpPr>
          <p:cNvPr id="19" name="Flowchart: Magnetic Disk 64"/>
          <p:cNvSpPr/>
          <p:nvPr/>
        </p:nvSpPr>
        <p:spPr>
          <a:xfrm>
            <a:off x="6821390" y="2501079"/>
            <a:ext cx="576000" cy="360539"/>
          </a:xfrm>
          <a:prstGeom prst="flowChartMagneticDisk">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prstClr val="white">
                    <a:lumMod val="85000"/>
                  </a:prstClr>
                </a:solidFill>
                <a:latin typeface="나눔고딕 ExtraBold" panose="020D0904000000000000" pitchFamily="50" charset="-127"/>
                <a:ea typeface="나눔고딕 ExtraBold" panose="020D0904000000000000" pitchFamily="50" charset="-127"/>
              </a:rPr>
              <a:t>HSS</a:t>
            </a:r>
            <a:endParaRPr lang="ko-KR" altLang="en-US" sz="1200" dirty="0">
              <a:solidFill>
                <a:prstClr val="white">
                  <a:lumMod val="85000"/>
                </a:prstClr>
              </a:solidFill>
              <a:latin typeface="나눔고딕 ExtraBold" panose="020D0904000000000000" pitchFamily="50" charset="-127"/>
              <a:ea typeface="나눔고딕 ExtraBold" panose="020D0904000000000000" pitchFamily="50" charset="-127"/>
            </a:endParaRPr>
          </a:p>
        </p:txBody>
      </p:sp>
      <p:pic>
        <p:nvPicPr>
          <p:cNvPr id="22" name="Picture 8" descr="http://swgawakening.com/styles/Black/imageset/server.pn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841537" y="2247038"/>
            <a:ext cx="772829" cy="772829"/>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그림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7306420" y="3280436"/>
            <a:ext cx="573555" cy="699457"/>
          </a:xfrm>
          <a:prstGeom prst="rect">
            <a:avLst/>
          </a:prstGeom>
          <a:noFill/>
        </p:spPr>
      </p:pic>
      <p:pic>
        <p:nvPicPr>
          <p:cNvPr id="24" name="Picture 10" descr="http://paydc.com/wp-content/uploads/2013/08/icons-02.png"/>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5806133" y="3450928"/>
            <a:ext cx="747840" cy="74784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25" name="Straight Connector 38"/>
          <p:cNvCxnSpPr>
            <a:endCxn id="17" idx="1"/>
          </p:cNvCxnSpPr>
          <p:nvPr/>
        </p:nvCxnSpPr>
        <p:spPr>
          <a:xfrm flipV="1">
            <a:off x="3465465" y="4711479"/>
            <a:ext cx="1254163" cy="161425"/>
          </a:xfrm>
          <a:prstGeom prst="line">
            <a:avLst/>
          </a:prstGeom>
          <a:ln>
            <a:solidFill>
              <a:schemeClr val="bg1">
                <a:lumMod val="85000"/>
              </a:schemeClr>
            </a:solidFill>
          </a:ln>
        </p:spPr>
        <p:style>
          <a:lnRef idx="3">
            <a:schemeClr val="accent3"/>
          </a:lnRef>
          <a:fillRef idx="0">
            <a:schemeClr val="accent3"/>
          </a:fillRef>
          <a:effectRef idx="2">
            <a:schemeClr val="accent3"/>
          </a:effectRef>
          <a:fontRef idx="minor">
            <a:schemeClr val="tx1"/>
          </a:fontRef>
        </p:style>
      </p:cxnSp>
      <p:sp>
        <p:nvSpPr>
          <p:cNvPr id="26" name="Rectangle 23"/>
          <p:cNvSpPr/>
          <p:nvPr/>
        </p:nvSpPr>
        <p:spPr>
          <a:xfrm>
            <a:off x="4799552" y="5225607"/>
            <a:ext cx="606256" cy="276999"/>
          </a:xfrm>
          <a:prstGeom prst="rect">
            <a:avLst/>
          </a:prstGeom>
          <a:noFill/>
        </p:spPr>
        <p:txBody>
          <a:bodyPr wrap="none">
            <a:spAutoFit/>
          </a:bodyPr>
          <a:lstStyle/>
          <a:p>
            <a:pPr algn="ctr"/>
            <a:r>
              <a:rPr lang="en-US" altLang="ko-KR" sz="1200" dirty="0">
                <a:solidFill>
                  <a:prstClr val="white">
                    <a:lumMod val="85000"/>
                  </a:prstClr>
                </a:solidFill>
                <a:latin typeface="나눔고딕 ExtraBold" panose="020D0904000000000000" pitchFamily="50" charset="-127"/>
                <a:ea typeface="나눔고딕 ExtraBold" panose="020D0904000000000000" pitchFamily="50" charset="-127"/>
              </a:rPr>
              <a:t>S-GW</a:t>
            </a:r>
            <a:endParaRPr lang="ko-KR" altLang="en-US" sz="1200" dirty="0">
              <a:solidFill>
                <a:prstClr val="white">
                  <a:lumMod val="85000"/>
                </a:prstClr>
              </a:solidFill>
              <a:latin typeface="나눔고딕 ExtraBold" panose="020D0904000000000000" pitchFamily="50" charset="-127"/>
              <a:ea typeface="나눔고딕 ExtraBold" panose="020D0904000000000000" pitchFamily="50" charset="-127"/>
            </a:endParaRPr>
          </a:p>
        </p:txBody>
      </p:sp>
      <p:sp>
        <p:nvSpPr>
          <p:cNvPr id="27" name="Rectangle 23"/>
          <p:cNvSpPr/>
          <p:nvPr/>
        </p:nvSpPr>
        <p:spPr>
          <a:xfrm>
            <a:off x="6663292" y="5249702"/>
            <a:ext cx="611066" cy="276999"/>
          </a:xfrm>
          <a:prstGeom prst="rect">
            <a:avLst/>
          </a:prstGeom>
          <a:noFill/>
        </p:spPr>
        <p:txBody>
          <a:bodyPr wrap="none">
            <a:spAutoFit/>
          </a:bodyPr>
          <a:lstStyle/>
          <a:p>
            <a:pPr algn="ctr"/>
            <a:r>
              <a:rPr lang="en-US" altLang="ko-KR" sz="1200" dirty="0">
                <a:solidFill>
                  <a:prstClr val="white">
                    <a:lumMod val="85000"/>
                  </a:prstClr>
                </a:solidFill>
                <a:latin typeface="나눔고딕 ExtraBold" panose="020D0904000000000000" pitchFamily="50" charset="-127"/>
                <a:ea typeface="나눔고딕 ExtraBold" panose="020D0904000000000000" pitchFamily="50" charset="-127"/>
              </a:rPr>
              <a:t>P-GW</a:t>
            </a:r>
            <a:endParaRPr lang="ko-KR" altLang="en-US" sz="1400" dirty="0">
              <a:solidFill>
                <a:prstClr val="white">
                  <a:lumMod val="85000"/>
                </a:prstClr>
              </a:solidFill>
              <a:latin typeface="나눔고딕 ExtraBold" panose="020D0904000000000000" pitchFamily="50" charset="-127"/>
              <a:ea typeface="나눔고딕 ExtraBold" panose="020D0904000000000000" pitchFamily="50" charset="-127"/>
            </a:endParaRPr>
          </a:p>
        </p:txBody>
      </p:sp>
      <p:sp>
        <p:nvSpPr>
          <p:cNvPr id="28" name="Rectangle 23"/>
          <p:cNvSpPr/>
          <p:nvPr/>
        </p:nvSpPr>
        <p:spPr>
          <a:xfrm>
            <a:off x="7318122" y="3930852"/>
            <a:ext cx="550151" cy="276999"/>
          </a:xfrm>
          <a:prstGeom prst="rect">
            <a:avLst/>
          </a:prstGeom>
          <a:noFill/>
        </p:spPr>
        <p:txBody>
          <a:bodyPr wrap="none">
            <a:spAutoFit/>
          </a:bodyPr>
          <a:lstStyle/>
          <a:p>
            <a:pPr algn="ctr"/>
            <a:r>
              <a:rPr lang="en-US" altLang="ko-KR" sz="1200" dirty="0">
                <a:solidFill>
                  <a:prstClr val="white">
                    <a:lumMod val="85000"/>
                  </a:prstClr>
                </a:solidFill>
                <a:latin typeface="나눔고딕 ExtraBold" panose="020D0904000000000000" pitchFamily="50" charset="-127"/>
                <a:ea typeface="나눔고딕 ExtraBold" panose="020D0904000000000000" pitchFamily="50" charset="-127"/>
              </a:rPr>
              <a:t>PCRF</a:t>
            </a:r>
            <a:endParaRPr lang="ko-KR" altLang="en-US" sz="1200" dirty="0">
              <a:solidFill>
                <a:prstClr val="white">
                  <a:lumMod val="85000"/>
                </a:prstClr>
              </a:solidFill>
              <a:latin typeface="나눔고딕 ExtraBold" panose="020D0904000000000000" pitchFamily="50" charset="-127"/>
              <a:ea typeface="나눔고딕 ExtraBold" panose="020D0904000000000000" pitchFamily="50" charset="-127"/>
            </a:endParaRPr>
          </a:p>
        </p:txBody>
      </p:sp>
      <p:sp>
        <p:nvSpPr>
          <p:cNvPr id="29" name="Rectangle 23"/>
          <p:cNvSpPr/>
          <p:nvPr/>
        </p:nvSpPr>
        <p:spPr>
          <a:xfrm>
            <a:off x="6446423" y="3616687"/>
            <a:ext cx="742512" cy="461665"/>
          </a:xfrm>
          <a:prstGeom prst="rect">
            <a:avLst/>
          </a:prstGeom>
          <a:noFill/>
        </p:spPr>
        <p:txBody>
          <a:bodyPr wrap="none">
            <a:spAutoFit/>
          </a:bodyPr>
          <a:lstStyle/>
          <a:p>
            <a:pPr algn="ctr"/>
            <a:r>
              <a:rPr lang="en-US" altLang="ko-KR" sz="1200" dirty="0">
                <a:solidFill>
                  <a:prstClr val="white">
                    <a:lumMod val="85000"/>
                  </a:prstClr>
                </a:solidFill>
                <a:latin typeface="나눔고딕 ExtraBold" panose="020D0904000000000000" pitchFamily="50" charset="-127"/>
                <a:ea typeface="나눔고딕 ExtraBold" panose="020D0904000000000000" pitchFamily="50" charset="-127"/>
              </a:rPr>
              <a:t>Billing</a:t>
            </a:r>
          </a:p>
          <a:p>
            <a:pPr algn="ctr"/>
            <a:r>
              <a:rPr lang="en-US" altLang="ko-KR" sz="1200" dirty="0">
                <a:solidFill>
                  <a:prstClr val="white">
                    <a:lumMod val="85000"/>
                  </a:prstClr>
                </a:solidFill>
                <a:latin typeface="나눔고딕 ExtraBold" panose="020D0904000000000000" pitchFamily="50" charset="-127"/>
                <a:ea typeface="나눔고딕 ExtraBold" panose="020D0904000000000000" pitchFamily="50" charset="-127"/>
              </a:rPr>
              <a:t>Domain</a:t>
            </a:r>
            <a:endParaRPr lang="ko-KR" altLang="en-US" sz="1200" dirty="0">
              <a:solidFill>
                <a:prstClr val="white">
                  <a:lumMod val="85000"/>
                </a:prstClr>
              </a:solidFill>
              <a:latin typeface="나눔고딕 ExtraBold" panose="020D0904000000000000" pitchFamily="50" charset="-127"/>
              <a:ea typeface="나눔고딕 ExtraBold" panose="020D0904000000000000" pitchFamily="50" charset="-127"/>
            </a:endParaRPr>
          </a:p>
        </p:txBody>
      </p:sp>
      <p:cxnSp>
        <p:nvCxnSpPr>
          <p:cNvPr id="30" name="Straight Connector 14"/>
          <p:cNvCxnSpPr>
            <a:endCxn id="18" idx="1"/>
          </p:cNvCxnSpPr>
          <p:nvPr/>
        </p:nvCxnSpPr>
        <p:spPr>
          <a:xfrm>
            <a:off x="5611335" y="5024859"/>
            <a:ext cx="970346" cy="51759"/>
          </a:xfrm>
          <a:prstGeom prst="line">
            <a:avLst/>
          </a:prstGeom>
          <a:ln>
            <a:solidFill>
              <a:schemeClr val="accent2">
                <a:lumMod val="40000"/>
                <a:lumOff val="60000"/>
              </a:schemeClr>
            </a:solidFill>
          </a:ln>
        </p:spPr>
        <p:style>
          <a:lnRef idx="2">
            <a:schemeClr val="accent2"/>
          </a:lnRef>
          <a:fillRef idx="0">
            <a:schemeClr val="accent2"/>
          </a:fillRef>
          <a:effectRef idx="1">
            <a:schemeClr val="accent2"/>
          </a:effectRef>
          <a:fontRef idx="minor">
            <a:schemeClr val="tx1"/>
          </a:fontRef>
        </p:style>
      </p:cxnSp>
      <p:cxnSp>
        <p:nvCxnSpPr>
          <p:cNvPr id="31" name="Straight Connector 38"/>
          <p:cNvCxnSpPr/>
          <p:nvPr/>
        </p:nvCxnSpPr>
        <p:spPr>
          <a:xfrm flipV="1">
            <a:off x="7389586" y="4380701"/>
            <a:ext cx="1550536" cy="492055"/>
          </a:xfrm>
          <a:prstGeom prst="line">
            <a:avLst/>
          </a:prstGeom>
          <a:ln>
            <a:solidFill>
              <a:schemeClr val="bg1">
                <a:lumMod val="95000"/>
              </a:schemeClr>
            </a:solidFill>
          </a:ln>
        </p:spPr>
        <p:style>
          <a:lnRef idx="3">
            <a:schemeClr val="accent3"/>
          </a:lnRef>
          <a:fillRef idx="0">
            <a:schemeClr val="accent3"/>
          </a:fillRef>
          <a:effectRef idx="2">
            <a:schemeClr val="accent3"/>
          </a:effectRef>
          <a:fontRef idx="minor">
            <a:schemeClr val="tx1"/>
          </a:fontRef>
        </p:style>
      </p:cxnSp>
      <p:cxnSp>
        <p:nvCxnSpPr>
          <p:cNvPr id="32" name="Straight Connector 38"/>
          <p:cNvCxnSpPr/>
          <p:nvPr/>
        </p:nvCxnSpPr>
        <p:spPr>
          <a:xfrm>
            <a:off x="7417973" y="5104325"/>
            <a:ext cx="1309842" cy="68710"/>
          </a:xfrm>
          <a:prstGeom prst="line">
            <a:avLst/>
          </a:prstGeom>
          <a:ln>
            <a:solidFill>
              <a:schemeClr val="bg1">
                <a:lumMod val="95000"/>
              </a:schemeClr>
            </a:solidFill>
          </a:ln>
        </p:spPr>
        <p:style>
          <a:lnRef idx="3">
            <a:schemeClr val="accent3"/>
          </a:lnRef>
          <a:fillRef idx="0">
            <a:schemeClr val="accent3"/>
          </a:fillRef>
          <a:effectRef idx="2">
            <a:schemeClr val="accent3"/>
          </a:effectRef>
          <a:fontRef idx="minor">
            <a:schemeClr val="tx1"/>
          </a:fontRef>
        </p:style>
      </p:cxnSp>
      <p:cxnSp>
        <p:nvCxnSpPr>
          <p:cNvPr id="33" name="Straight Connector 38"/>
          <p:cNvCxnSpPr/>
          <p:nvPr/>
        </p:nvCxnSpPr>
        <p:spPr>
          <a:xfrm>
            <a:off x="3309430" y="3669485"/>
            <a:ext cx="1337452" cy="808928"/>
          </a:xfrm>
          <a:prstGeom prst="line">
            <a:avLst/>
          </a:prstGeom>
          <a:ln>
            <a:solidFill>
              <a:schemeClr val="bg1">
                <a:lumMod val="85000"/>
              </a:schemeClr>
            </a:solidFill>
          </a:ln>
        </p:spPr>
        <p:style>
          <a:lnRef idx="3">
            <a:schemeClr val="accent3"/>
          </a:lnRef>
          <a:fillRef idx="0">
            <a:schemeClr val="accent3"/>
          </a:fillRef>
          <a:effectRef idx="2">
            <a:schemeClr val="accent3"/>
          </a:effectRef>
          <a:fontRef idx="minor">
            <a:schemeClr val="tx1"/>
          </a:fontRef>
        </p:style>
      </p:cxnSp>
      <p:cxnSp>
        <p:nvCxnSpPr>
          <p:cNvPr id="34" name="Straight Connector 38"/>
          <p:cNvCxnSpPr/>
          <p:nvPr/>
        </p:nvCxnSpPr>
        <p:spPr>
          <a:xfrm>
            <a:off x="8521382" y="3151293"/>
            <a:ext cx="656539" cy="163673"/>
          </a:xfrm>
          <a:prstGeom prst="line">
            <a:avLst/>
          </a:prstGeom>
          <a:ln>
            <a:solidFill>
              <a:schemeClr val="bg1">
                <a:lumMod val="95000"/>
              </a:schemeClr>
            </a:solidFill>
          </a:ln>
        </p:spPr>
        <p:style>
          <a:lnRef idx="3">
            <a:schemeClr val="accent3"/>
          </a:lnRef>
          <a:fillRef idx="0">
            <a:schemeClr val="accent3"/>
          </a:fillRef>
          <a:effectRef idx="2">
            <a:schemeClr val="accent3"/>
          </a:effectRef>
          <a:fontRef idx="minor">
            <a:schemeClr val="tx1"/>
          </a:fontRef>
        </p:style>
      </p:cxnSp>
      <p:cxnSp>
        <p:nvCxnSpPr>
          <p:cNvPr id="35" name="Straight Connector 35"/>
          <p:cNvCxnSpPr/>
          <p:nvPr/>
        </p:nvCxnSpPr>
        <p:spPr>
          <a:xfrm flipV="1">
            <a:off x="3465465" y="2705030"/>
            <a:ext cx="1432601" cy="2006449"/>
          </a:xfrm>
          <a:prstGeom prst="line">
            <a:avLst/>
          </a:prstGeom>
          <a:ln>
            <a:solidFill>
              <a:schemeClr val="bg1">
                <a:lumMod val="85000"/>
              </a:schemeClr>
            </a:solidFill>
            <a:prstDash val="sysDot"/>
          </a:ln>
        </p:spPr>
        <p:style>
          <a:lnRef idx="3">
            <a:schemeClr val="accent3"/>
          </a:lnRef>
          <a:fillRef idx="0">
            <a:schemeClr val="accent3"/>
          </a:fillRef>
          <a:effectRef idx="2">
            <a:schemeClr val="accent3"/>
          </a:effectRef>
          <a:fontRef idx="minor">
            <a:schemeClr val="tx1"/>
          </a:fontRef>
        </p:style>
      </p:cxnSp>
      <p:sp>
        <p:nvSpPr>
          <p:cNvPr id="36" name="Rectangle 23"/>
          <p:cNvSpPr/>
          <p:nvPr/>
        </p:nvSpPr>
        <p:spPr>
          <a:xfrm>
            <a:off x="4893634" y="2981984"/>
            <a:ext cx="570990" cy="276999"/>
          </a:xfrm>
          <a:prstGeom prst="rect">
            <a:avLst/>
          </a:prstGeom>
          <a:noFill/>
        </p:spPr>
        <p:txBody>
          <a:bodyPr wrap="none">
            <a:spAutoFit/>
          </a:bodyPr>
          <a:lstStyle/>
          <a:p>
            <a:pPr algn="ctr"/>
            <a:r>
              <a:rPr lang="en-US" altLang="ko-KR" sz="1200" dirty="0">
                <a:solidFill>
                  <a:prstClr val="white">
                    <a:lumMod val="85000"/>
                  </a:prstClr>
                </a:solidFill>
                <a:latin typeface="나눔고딕 ExtraBold" panose="020D0904000000000000" pitchFamily="50" charset="-127"/>
                <a:ea typeface="나눔고딕 ExtraBold" panose="020D0904000000000000" pitchFamily="50" charset="-127"/>
              </a:rPr>
              <a:t>MME</a:t>
            </a:r>
            <a:endParaRPr lang="ko-KR" altLang="en-US" sz="1200" dirty="0">
              <a:solidFill>
                <a:prstClr val="white">
                  <a:lumMod val="85000"/>
                </a:prstClr>
              </a:solidFill>
              <a:latin typeface="나눔고딕 ExtraBold" panose="020D0904000000000000" pitchFamily="50" charset="-127"/>
              <a:ea typeface="나눔고딕 ExtraBold" panose="020D0904000000000000" pitchFamily="50" charset="-127"/>
            </a:endParaRPr>
          </a:p>
        </p:txBody>
      </p:sp>
      <p:cxnSp>
        <p:nvCxnSpPr>
          <p:cNvPr id="37" name="Straight Connector 35"/>
          <p:cNvCxnSpPr/>
          <p:nvPr/>
        </p:nvCxnSpPr>
        <p:spPr>
          <a:xfrm flipH="1" flipV="1">
            <a:off x="5177743" y="3250855"/>
            <a:ext cx="21181" cy="1383840"/>
          </a:xfrm>
          <a:prstGeom prst="line">
            <a:avLst/>
          </a:prstGeom>
          <a:ln>
            <a:solidFill>
              <a:schemeClr val="bg1">
                <a:lumMod val="85000"/>
              </a:schemeClr>
            </a:solidFill>
            <a:prstDash val="sysDot"/>
          </a:ln>
        </p:spPr>
        <p:style>
          <a:lnRef idx="3">
            <a:schemeClr val="accent3"/>
          </a:lnRef>
          <a:fillRef idx="0">
            <a:schemeClr val="accent3"/>
          </a:fillRef>
          <a:effectRef idx="2">
            <a:schemeClr val="accent3"/>
          </a:effectRef>
          <a:fontRef idx="minor">
            <a:schemeClr val="tx1"/>
          </a:fontRef>
        </p:style>
      </p:cxnSp>
      <p:cxnSp>
        <p:nvCxnSpPr>
          <p:cNvPr id="38" name="Straight Connector 35"/>
          <p:cNvCxnSpPr/>
          <p:nvPr/>
        </p:nvCxnSpPr>
        <p:spPr>
          <a:xfrm flipH="1" flipV="1">
            <a:off x="6384735" y="4104924"/>
            <a:ext cx="534871" cy="582302"/>
          </a:xfrm>
          <a:prstGeom prst="line">
            <a:avLst/>
          </a:prstGeom>
          <a:ln>
            <a:solidFill>
              <a:schemeClr val="bg1">
                <a:lumMod val="85000"/>
              </a:schemeClr>
            </a:solidFill>
            <a:prstDash val="sysDot"/>
          </a:ln>
        </p:spPr>
        <p:style>
          <a:lnRef idx="3">
            <a:schemeClr val="accent3"/>
          </a:lnRef>
          <a:fillRef idx="0">
            <a:schemeClr val="accent3"/>
          </a:fillRef>
          <a:effectRef idx="2">
            <a:schemeClr val="accent3"/>
          </a:effectRef>
          <a:fontRef idx="minor">
            <a:schemeClr val="tx1"/>
          </a:fontRef>
        </p:style>
      </p:cxnSp>
      <p:cxnSp>
        <p:nvCxnSpPr>
          <p:cNvPr id="39" name="Straight Connector 35"/>
          <p:cNvCxnSpPr/>
          <p:nvPr/>
        </p:nvCxnSpPr>
        <p:spPr>
          <a:xfrm flipV="1">
            <a:off x="7146616" y="4140473"/>
            <a:ext cx="375144" cy="600563"/>
          </a:xfrm>
          <a:prstGeom prst="line">
            <a:avLst/>
          </a:prstGeom>
          <a:ln>
            <a:solidFill>
              <a:schemeClr val="bg1">
                <a:lumMod val="85000"/>
              </a:schemeClr>
            </a:solidFill>
            <a:prstDash val="sysDot"/>
          </a:ln>
        </p:spPr>
        <p:style>
          <a:lnRef idx="3">
            <a:schemeClr val="accent3"/>
          </a:lnRef>
          <a:fillRef idx="0">
            <a:schemeClr val="accent3"/>
          </a:fillRef>
          <a:effectRef idx="2">
            <a:schemeClr val="accent3"/>
          </a:effectRef>
          <a:fontRef idx="minor">
            <a:schemeClr val="tx1"/>
          </a:fontRef>
        </p:style>
      </p:cxnSp>
      <p:cxnSp>
        <p:nvCxnSpPr>
          <p:cNvPr id="40" name="Straight Connector 35"/>
          <p:cNvCxnSpPr>
            <a:endCxn id="59" idx="2"/>
          </p:cNvCxnSpPr>
          <p:nvPr/>
        </p:nvCxnSpPr>
        <p:spPr>
          <a:xfrm>
            <a:off x="7739784" y="3719742"/>
            <a:ext cx="1140853" cy="502627"/>
          </a:xfrm>
          <a:prstGeom prst="line">
            <a:avLst/>
          </a:prstGeom>
          <a:ln>
            <a:solidFill>
              <a:schemeClr val="bg1">
                <a:lumMod val="95000"/>
              </a:schemeClr>
            </a:solidFill>
            <a:prstDash val="sysDot"/>
          </a:ln>
        </p:spPr>
        <p:style>
          <a:lnRef idx="3">
            <a:schemeClr val="accent3"/>
          </a:lnRef>
          <a:fillRef idx="0">
            <a:schemeClr val="accent3"/>
          </a:fillRef>
          <a:effectRef idx="2">
            <a:schemeClr val="accent3"/>
          </a:effectRef>
          <a:fontRef idx="minor">
            <a:schemeClr val="tx1"/>
          </a:fontRef>
        </p:style>
      </p:cxnSp>
      <p:cxnSp>
        <p:nvCxnSpPr>
          <p:cNvPr id="41" name="Straight Connector 35"/>
          <p:cNvCxnSpPr>
            <a:endCxn id="19" idx="2"/>
          </p:cNvCxnSpPr>
          <p:nvPr/>
        </p:nvCxnSpPr>
        <p:spPr>
          <a:xfrm flipV="1">
            <a:off x="5464624" y="2681348"/>
            <a:ext cx="1356767" cy="6172"/>
          </a:xfrm>
          <a:prstGeom prst="line">
            <a:avLst/>
          </a:prstGeom>
          <a:ln>
            <a:solidFill>
              <a:schemeClr val="bg1">
                <a:lumMod val="85000"/>
              </a:schemeClr>
            </a:solidFill>
            <a:prstDash val="sysDot"/>
          </a:ln>
        </p:spPr>
        <p:style>
          <a:lnRef idx="3">
            <a:schemeClr val="accent3"/>
          </a:lnRef>
          <a:fillRef idx="0">
            <a:schemeClr val="accent3"/>
          </a:fillRef>
          <a:effectRef idx="2">
            <a:schemeClr val="accent3"/>
          </a:effectRef>
          <a:fontRef idx="minor">
            <a:schemeClr val="tx1"/>
          </a:fontRef>
        </p:style>
      </p:cxnSp>
      <p:cxnSp>
        <p:nvCxnSpPr>
          <p:cNvPr id="42" name="Straight Connector 35"/>
          <p:cNvCxnSpPr/>
          <p:nvPr/>
        </p:nvCxnSpPr>
        <p:spPr>
          <a:xfrm>
            <a:off x="8495959" y="2951741"/>
            <a:ext cx="740049" cy="145544"/>
          </a:xfrm>
          <a:prstGeom prst="line">
            <a:avLst/>
          </a:prstGeom>
          <a:ln>
            <a:solidFill>
              <a:schemeClr val="bg1">
                <a:lumMod val="95000"/>
              </a:schemeClr>
            </a:solidFill>
            <a:prstDash val="sysDot"/>
          </a:ln>
        </p:spPr>
        <p:style>
          <a:lnRef idx="3">
            <a:schemeClr val="accent3"/>
          </a:lnRef>
          <a:fillRef idx="0">
            <a:schemeClr val="accent3"/>
          </a:fillRef>
          <a:effectRef idx="2">
            <a:schemeClr val="accent3"/>
          </a:effectRef>
          <a:fontRef idx="minor">
            <a:schemeClr val="tx1"/>
          </a:fontRef>
        </p:style>
      </p:cxnSp>
      <p:cxnSp>
        <p:nvCxnSpPr>
          <p:cNvPr id="43" name="Straight Connector 35"/>
          <p:cNvCxnSpPr/>
          <p:nvPr/>
        </p:nvCxnSpPr>
        <p:spPr>
          <a:xfrm flipV="1">
            <a:off x="3309431" y="2562113"/>
            <a:ext cx="1451039" cy="1107373"/>
          </a:xfrm>
          <a:prstGeom prst="line">
            <a:avLst/>
          </a:prstGeom>
          <a:ln>
            <a:solidFill>
              <a:schemeClr val="bg1">
                <a:lumMod val="85000"/>
              </a:schemeClr>
            </a:solidFill>
            <a:prstDash val="sysDot"/>
          </a:ln>
        </p:spPr>
        <p:style>
          <a:lnRef idx="3">
            <a:schemeClr val="accent3"/>
          </a:lnRef>
          <a:fillRef idx="0">
            <a:schemeClr val="accent3"/>
          </a:fillRef>
          <a:effectRef idx="2">
            <a:schemeClr val="accent3"/>
          </a:effectRef>
          <a:fontRef idx="minor">
            <a:schemeClr val="tx1"/>
          </a:fontRef>
        </p:style>
      </p:cxnSp>
      <p:sp>
        <p:nvSpPr>
          <p:cNvPr id="44" name="Rectangle 23"/>
          <p:cNvSpPr/>
          <p:nvPr/>
        </p:nvSpPr>
        <p:spPr>
          <a:xfrm>
            <a:off x="5453643" y="1869571"/>
            <a:ext cx="2707793" cy="369332"/>
          </a:xfrm>
          <a:prstGeom prst="rect">
            <a:avLst/>
          </a:prstGeom>
          <a:noFill/>
        </p:spPr>
        <p:txBody>
          <a:bodyPr wrap="none">
            <a:spAutoFit/>
          </a:bodyPr>
          <a:lstStyle/>
          <a:p>
            <a:pPr algn="ctr"/>
            <a:r>
              <a:rPr lang="en-US" altLang="ko-KR" dirty="0">
                <a:solidFill>
                  <a:prstClr val="white">
                    <a:lumMod val="85000"/>
                  </a:prstClr>
                </a:solidFill>
                <a:latin typeface="나눔고딕 ExtraBold" panose="020D0904000000000000" pitchFamily="50" charset="-127"/>
                <a:ea typeface="나눔고딕 ExtraBold" panose="020D0904000000000000" pitchFamily="50" charset="-127"/>
              </a:rPr>
              <a:t>4G Core Network (EPC)</a:t>
            </a:r>
            <a:endParaRPr lang="ko-KR" altLang="en-US" dirty="0">
              <a:solidFill>
                <a:prstClr val="white">
                  <a:lumMod val="85000"/>
                </a:prstClr>
              </a:solidFill>
              <a:latin typeface="나눔고딕 ExtraBold" panose="020D0904000000000000" pitchFamily="50" charset="-127"/>
              <a:ea typeface="나눔고딕 ExtraBold" panose="020D0904000000000000" pitchFamily="50" charset="-127"/>
            </a:endParaRPr>
          </a:p>
        </p:txBody>
      </p:sp>
      <p:pic>
        <p:nvPicPr>
          <p:cNvPr id="47" name="그림 46"/>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7658084" y="4944585"/>
            <a:ext cx="252327" cy="302087"/>
          </a:xfrm>
          <a:prstGeom prst="rect">
            <a:avLst/>
          </a:prstGeom>
          <a:noFill/>
        </p:spPr>
      </p:pic>
      <p:sp>
        <p:nvSpPr>
          <p:cNvPr id="48" name="직사각형 47"/>
          <p:cNvSpPr/>
          <p:nvPr/>
        </p:nvSpPr>
        <p:spPr>
          <a:xfrm>
            <a:off x="7469322" y="4709680"/>
            <a:ext cx="731739" cy="276999"/>
          </a:xfrm>
          <a:prstGeom prst="rect">
            <a:avLst/>
          </a:prstGeom>
          <a:noFill/>
        </p:spPr>
        <p:txBody>
          <a:bodyPr wrap="none">
            <a:spAutoFit/>
          </a:bodyPr>
          <a:lstStyle/>
          <a:p>
            <a:r>
              <a:rPr lang="en-US" altLang="ko-KR" sz="1200" b="1" dirty="0">
                <a:solidFill>
                  <a:prstClr val="white">
                    <a:lumMod val="85000"/>
                  </a:prstClr>
                </a:solidFill>
                <a:latin typeface="Times New Roman" panose="02020603050405020304" pitchFamily="18" charset="0"/>
                <a:cs typeface="Times New Roman" panose="02020603050405020304" pitchFamily="18" charset="0"/>
              </a:rPr>
              <a:t>Firewall</a:t>
            </a:r>
          </a:p>
        </p:txBody>
      </p:sp>
      <p:sp>
        <p:nvSpPr>
          <p:cNvPr id="49" name="직사각형 48"/>
          <p:cNvSpPr/>
          <p:nvPr/>
        </p:nvSpPr>
        <p:spPr>
          <a:xfrm>
            <a:off x="7944718" y="5219337"/>
            <a:ext cx="551241" cy="307777"/>
          </a:xfrm>
          <a:prstGeom prst="rect">
            <a:avLst/>
          </a:prstGeom>
          <a:noFill/>
        </p:spPr>
        <p:txBody>
          <a:bodyPr wrap="none">
            <a:spAutoFit/>
          </a:bodyPr>
          <a:lstStyle/>
          <a:p>
            <a:r>
              <a:rPr lang="en-US" altLang="ko-KR" sz="1400" b="1" dirty="0">
                <a:solidFill>
                  <a:prstClr val="white">
                    <a:lumMod val="85000"/>
                  </a:prstClr>
                </a:solidFill>
                <a:latin typeface="Times New Roman" panose="02020603050405020304" pitchFamily="18" charset="0"/>
                <a:cs typeface="Times New Roman" panose="02020603050405020304" pitchFamily="18" charset="0"/>
              </a:rPr>
              <a:t>NAT</a:t>
            </a:r>
          </a:p>
        </p:txBody>
      </p:sp>
      <p:pic>
        <p:nvPicPr>
          <p:cNvPr id="50" name="그림 49"/>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7982691" y="4995916"/>
            <a:ext cx="499115" cy="311947"/>
          </a:xfrm>
          <a:prstGeom prst="rect">
            <a:avLst/>
          </a:prstGeom>
          <a:noFill/>
        </p:spPr>
      </p:pic>
      <p:cxnSp>
        <p:nvCxnSpPr>
          <p:cNvPr id="52" name="Straight Connector 35"/>
          <p:cNvCxnSpPr/>
          <p:nvPr/>
        </p:nvCxnSpPr>
        <p:spPr>
          <a:xfrm flipV="1">
            <a:off x="8139035" y="2128929"/>
            <a:ext cx="1107134" cy="23324"/>
          </a:xfrm>
          <a:prstGeom prst="line">
            <a:avLst/>
          </a:prstGeom>
          <a:ln>
            <a:solidFill>
              <a:schemeClr val="bg1">
                <a:lumMod val="95000"/>
              </a:schemeClr>
            </a:solidFill>
            <a:prstDash val="sysDot"/>
          </a:ln>
        </p:spPr>
        <p:style>
          <a:lnRef idx="3">
            <a:schemeClr val="accent3"/>
          </a:lnRef>
          <a:fillRef idx="0">
            <a:schemeClr val="accent3"/>
          </a:fillRef>
          <a:effectRef idx="2">
            <a:schemeClr val="accent3"/>
          </a:effectRef>
          <a:fontRef idx="minor">
            <a:schemeClr val="tx1"/>
          </a:fontRef>
        </p:style>
      </p:cxnSp>
      <p:cxnSp>
        <p:nvCxnSpPr>
          <p:cNvPr id="53" name="Straight Connector 38"/>
          <p:cNvCxnSpPr/>
          <p:nvPr/>
        </p:nvCxnSpPr>
        <p:spPr>
          <a:xfrm flipV="1">
            <a:off x="8213219" y="2320280"/>
            <a:ext cx="1026842" cy="31248"/>
          </a:xfrm>
          <a:prstGeom prst="line">
            <a:avLst/>
          </a:prstGeom>
          <a:ln>
            <a:solidFill>
              <a:schemeClr val="bg1">
                <a:lumMod val="95000"/>
              </a:schemeClr>
            </a:solidFill>
          </a:ln>
        </p:spPr>
        <p:style>
          <a:lnRef idx="3">
            <a:schemeClr val="accent3"/>
          </a:lnRef>
          <a:fillRef idx="0">
            <a:schemeClr val="accent3"/>
          </a:fillRef>
          <a:effectRef idx="2">
            <a:schemeClr val="accent3"/>
          </a:effectRef>
          <a:fontRef idx="minor">
            <a:schemeClr val="tx1"/>
          </a:fontRef>
        </p:style>
      </p:cxnSp>
      <p:cxnSp>
        <p:nvCxnSpPr>
          <p:cNvPr id="54" name="Straight Connector 35"/>
          <p:cNvCxnSpPr>
            <a:stCxn id="23" idx="0"/>
          </p:cNvCxnSpPr>
          <p:nvPr/>
        </p:nvCxnSpPr>
        <p:spPr>
          <a:xfrm flipH="1" flipV="1">
            <a:off x="7109390" y="2861618"/>
            <a:ext cx="483808" cy="418818"/>
          </a:xfrm>
          <a:prstGeom prst="line">
            <a:avLst/>
          </a:prstGeom>
          <a:ln>
            <a:solidFill>
              <a:schemeClr val="bg1">
                <a:lumMod val="85000"/>
              </a:schemeClr>
            </a:solidFill>
            <a:prstDash val="sysDot"/>
          </a:ln>
        </p:spPr>
        <p:style>
          <a:lnRef idx="3">
            <a:schemeClr val="accent3"/>
          </a:lnRef>
          <a:fillRef idx="0">
            <a:schemeClr val="accent3"/>
          </a:fillRef>
          <a:effectRef idx="2">
            <a:schemeClr val="accent3"/>
          </a:effectRef>
          <a:fontRef idx="minor">
            <a:schemeClr val="tx1"/>
          </a:fontRef>
        </p:style>
      </p:cxnSp>
      <p:sp>
        <p:nvSpPr>
          <p:cNvPr id="58" name="구름 57"/>
          <p:cNvSpPr/>
          <p:nvPr/>
        </p:nvSpPr>
        <p:spPr>
          <a:xfrm>
            <a:off x="9095521" y="2703703"/>
            <a:ext cx="2277735" cy="879603"/>
          </a:xfrm>
          <a:prstGeom prst="cloud">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ko-KR" b="1" dirty="0">
                <a:solidFill>
                  <a:prstClr val="black"/>
                </a:solidFill>
                <a:ea typeface="나눔고딕 ExtraBold" panose="020D0904000000000000" pitchFamily="50" charset="-127"/>
              </a:rPr>
              <a:t>3G Network</a:t>
            </a:r>
            <a:endParaRPr lang="ko-KR" altLang="en-US" b="1" dirty="0">
              <a:solidFill>
                <a:prstClr val="black"/>
              </a:solidFill>
              <a:ea typeface="나눔고딕 ExtraBold" panose="020D0904000000000000" pitchFamily="50" charset="-127"/>
            </a:endParaRPr>
          </a:p>
        </p:txBody>
      </p:sp>
      <p:sp>
        <p:nvSpPr>
          <p:cNvPr id="59" name="Cloud 10"/>
          <p:cNvSpPr/>
          <p:nvPr/>
        </p:nvSpPr>
        <p:spPr>
          <a:xfrm>
            <a:off x="8875964" y="3773644"/>
            <a:ext cx="1506583" cy="897449"/>
          </a:xfrm>
          <a:prstGeom prst="cloud">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ko-KR" b="1" dirty="0">
                <a:solidFill>
                  <a:prstClr val="black"/>
                </a:solidFill>
                <a:ea typeface="나눔고딕 ExtraBold" panose="020D0904000000000000" pitchFamily="50" charset="-127"/>
              </a:rPr>
              <a:t>IMS</a:t>
            </a:r>
            <a:endParaRPr lang="ko-KR" altLang="en-US" b="1" dirty="0">
              <a:solidFill>
                <a:prstClr val="black"/>
              </a:solidFill>
              <a:ea typeface="나눔고딕 ExtraBold" panose="020D0904000000000000" pitchFamily="50" charset="-127"/>
            </a:endParaRPr>
          </a:p>
        </p:txBody>
      </p:sp>
      <p:sp>
        <p:nvSpPr>
          <p:cNvPr id="60" name="Cloud 62"/>
          <p:cNvSpPr/>
          <p:nvPr/>
        </p:nvSpPr>
        <p:spPr>
          <a:xfrm>
            <a:off x="8727806" y="4826028"/>
            <a:ext cx="1797484" cy="897449"/>
          </a:xfrm>
          <a:prstGeom prst="cloud">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altLang="ko-KR" b="1" dirty="0">
                <a:solidFill>
                  <a:prstClr val="black"/>
                </a:solidFill>
                <a:ea typeface="나눔고딕 ExtraBold" panose="020D0904000000000000" pitchFamily="50" charset="-127"/>
              </a:rPr>
              <a:t>Other Networks</a:t>
            </a:r>
            <a:endParaRPr lang="ko-KR" altLang="en-US" b="1" dirty="0">
              <a:solidFill>
                <a:prstClr val="black"/>
              </a:solidFill>
              <a:ea typeface="나눔고딕 ExtraBold" panose="020D0904000000000000" pitchFamily="50" charset="-127"/>
            </a:endParaRPr>
          </a:p>
        </p:txBody>
      </p:sp>
      <p:sp>
        <p:nvSpPr>
          <p:cNvPr id="61" name="Cloud 62"/>
          <p:cNvSpPr/>
          <p:nvPr/>
        </p:nvSpPr>
        <p:spPr>
          <a:xfrm>
            <a:off x="9171231" y="1522347"/>
            <a:ext cx="2182065" cy="1109900"/>
          </a:xfrm>
          <a:prstGeom prst="cloud">
            <a:avLst/>
          </a:prstGeom>
          <a:gradFill>
            <a:gsLst>
              <a:gs pos="0">
                <a:schemeClr val="dk1">
                  <a:tint val="50000"/>
                  <a:satMod val="300000"/>
                  <a:lumMod val="96000"/>
                </a:schemeClr>
              </a:gs>
              <a:gs pos="35000">
                <a:schemeClr val="dk1">
                  <a:tint val="37000"/>
                  <a:satMod val="300000"/>
                </a:schemeClr>
              </a:gs>
              <a:gs pos="100000">
                <a:schemeClr val="dk1">
                  <a:tint val="15000"/>
                  <a:satMod val="350000"/>
                </a:schemeClr>
              </a:gs>
            </a:gsLst>
          </a:gradFill>
          <a:ln/>
        </p:spPr>
        <p:style>
          <a:lnRef idx="1">
            <a:schemeClr val="dk1"/>
          </a:lnRef>
          <a:fillRef idx="2">
            <a:schemeClr val="dk1"/>
          </a:fillRef>
          <a:effectRef idx="1">
            <a:schemeClr val="dk1"/>
          </a:effectRef>
          <a:fontRef idx="minor">
            <a:schemeClr val="dk1"/>
          </a:fontRef>
        </p:style>
        <p:txBody>
          <a:bodyPr rtlCol="0" anchor="ctr"/>
          <a:lstStyle/>
          <a:p>
            <a:pPr algn="ctr"/>
            <a:r>
              <a:rPr lang="en-US" altLang="ko-KR" b="1" dirty="0">
                <a:solidFill>
                  <a:prstClr val="black"/>
                </a:solidFill>
                <a:ea typeface="나눔고딕 ExtraBold" panose="020D0904000000000000" pitchFamily="50" charset="-127"/>
              </a:rPr>
              <a:t>Global Cellular Network</a:t>
            </a:r>
            <a:endParaRPr lang="ko-KR" altLang="en-US" b="1" dirty="0">
              <a:solidFill>
                <a:prstClr val="black"/>
              </a:solidFill>
              <a:ea typeface="나눔고딕 ExtraBold" panose="020D0904000000000000" pitchFamily="50" charset="-127"/>
            </a:endParaRPr>
          </a:p>
        </p:txBody>
      </p:sp>
      <p:pic>
        <p:nvPicPr>
          <p:cNvPr id="64" name="Picture 8"/>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729233" y="4494496"/>
            <a:ext cx="653062" cy="1246210"/>
          </a:xfrm>
          <a:prstGeom prst="rect">
            <a:avLst/>
          </a:prstGeom>
        </p:spPr>
      </p:pic>
      <p:pic>
        <p:nvPicPr>
          <p:cNvPr id="65" name="Picture 8" descr="http://images.clipartpanda.com/ditch-clipart-smart_phone_icon.png"/>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59160" y="4670211"/>
            <a:ext cx="846977" cy="1276372"/>
          </a:xfrm>
          <a:prstGeom prst="rect">
            <a:avLst/>
          </a:prstGeom>
          <a:noFill/>
          <a:extLst>
            <a:ext uri="{909E8E84-426E-40dd-AFC4-6F175D3DCCD1}">
              <a14:hiddenFill xmlns="" xmlns:a14="http://schemas.microsoft.com/office/drawing/2010/main">
                <a:solidFill>
                  <a:srgbClr val="FFFFFF"/>
                </a:solidFill>
              </a14:hiddenFill>
            </a:ext>
          </a:extLst>
        </p:spPr>
      </p:pic>
      <p:sp>
        <p:nvSpPr>
          <p:cNvPr id="66" name="Lightning Bolt 11"/>
          <p:cNvSpPr/>
          <p:nvPr/>
        </p:nvSpPr>
        <p:spPr>
          <a:xfrm flipH="1">
            <a:off x="2215811" y="4784294"/>
            <a:ext cx="452418" cy="291355"/>
          </a:xfrm>
          <a:prstGeom prst="lightningBol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dirty="0">
              <a:solidFill>
                <a:prstClr val="white"/>
              </a:solidFill>
              <a:latin typeface="맑은 고딕"/>
            </a:endParaRPr>
          </a:p>
        </p:txBody>
      </p:sp>
      <p:pic>
        <p:nvPicPr>
          <p:cNvPr id="67" name="Picture 4" descr="http://www.orangecaraibe.com/mobile/options/img/femtocell--info-opti.png"/>
          <p:cNvPicPr>
            <a:picLocks noChangeAspect="1" noChangeArrowheads="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69934" y="3428320"/>
            <a:ext cx="737169" cy="570186"/>
          </a:xfrm>
          <a:prstGeom prst="rect">
            <a:avLst/>
          </a:prstGeom>
          <a:noFill/>
          <a:extLst>
            <a:ext uri="{909E8E84-426E-40dd-AFC4-6F175D3DCCD1}">
              <a14:hiddenFill xmlns="" xmlns:a14="http://schemas.microsoft.com/office/drawing/2010/main">
                <a:solidFill>
                  <a:srgbClr val="FFFFFF"/>
                </a:solidFill>
              </a14:hiddenFill>
            </a:ext>
          </a:extLst>
        </p:spPr>
      </p:pic>
      <p:sp>
        <p:nvSpPr>
          <p:cNvPr id="68" name="Rectangle 23"/>
          <p:cNvSpPr/>
          <p:nvPr/>
        </p:nvSpPr>
        <p:spPr>
          <a:xfrm>
            <a:off x="1235715" y="5929280"/>
            <a:ext cx="1390124" cy="461665"/>
          </a:xfrm>
          <a:prstGeom prst="rect">
            <a:avLst/>
          </a:prstGeom>
        </p:spPr>
        <p:txBody>
          <a:bodyPr wrap="none">
            <a:spAutoFit/>
          </a:bodyPr>
          <a:lstStyle/>
          <a:p>
            <a:pPr algn="ctr"/>
            <a:r>
              <a:rPr lang="en-US" altLang="ko-KR" sz="1200" dirty="0">
                <a:solidFill>
                  <a:prstClr val="white">
                    <a:lumMod val="85000"/>
                  </a:prstClr>
                </a:solidFill>
                <a:latin typeface="나눔고딕 ExtraBold" panose="020D0904000000000000" pitchFamily="50" charset="-127"/>
                <a:ea typeface="나눔고딕 ExtraBold" panose="020D0904000000000000" pitchFamily="50" charset="-127"/>
              </a:rPr>
              <a:t>User Equipment </a:t>
            </a:r>
          </a:p>
          <a:p>
            <a:pPr algn="ctr"/>
            <a:r>
              <a:rPr lang="en-US" altLang="ko-KR" sz="1200" dirty="0">
                <a:solidFill>
                  <a:prstClr val="white">
                    <a:lumMod val="85000"/>
                  </a:prstClr>
                </a:solidFill>
                <a:latin typeface="나눔고딕 ExtraBold" panose="020D0904000000000000" pitchFamily="50" charset="-127"/>
                <a:ea typeface="나눔고딕 ExtraBold" panose="020D0904000000000000" pitchFamily="50" charset="-127"/>
              </a:rPr>
              <a:t>(phone, modem)</a:t>
            </a:r>
            <a:endParaRPr lang="ko-KR" altLang="en-US" sz="1200" dirty="0">
              <a:solidFill>
                <a:prstClr val="white">
                  <a:lumMod val="85000"/>
                </a:prstClr>
              </a:solidFill>
              <a:latin typeface="나눔고딕 ExtraBold" panose="020D0904000000000000" pitchFamily="50" charset="-127"/>
              <a:ea typeface="나눔고딕 ExtraBold" panose="020D0904000000000000" pitchFamily="50" charset="-127"/>
            </a:endParaRPr>
          </a:p>
        </p:txBody>
      </p:sp>
      <p:sp>
        <p:nvSpPr>
          <p:cNvPr id="69" name="Rectangle 23"/>
          <p:cNvSpPr/>
          <p:nvPr/>
        </p:nvSpPr>
        <p:spPr>
          <a:xfrm>
            <a:off x="2672735" y="5732952"/>
            <a:ext cx="742512" cy="276999"/>
          </a:xfrm>
          <a:prstGeom prst="rect">
            <a:avLst/>
          </a:prstGeom>
        </p:spPr>
        <p:txBody>
          <a:bodyPr wrap="none">
            <a:spAutoFit/>
          </a:bodyPr>
          <a:lstStyle/>
          <a:p>
            <a:pPr algn="ctr"/>
            <a:r>
              <a:rPr lang="en-US" altLang="ko-KR" sz="1200" dirty="0">
                <a:solidFill>
                  <a:prstClr val="white">
                    <a:lumMod val="85000"/>
                  </a:prstClr>
                </a:solidFill>
                <a:latin typeface="나눔고딕 ExtraBold" panose="020D0904000000000000" pitchFamily="50" charset="-127"/>
                <a:ea typeface="나눔고딕 ExtraBold" panose="020D0904000000000000" pitchFamily="50" charset="-127"/>
              </a:rPr>
              <a:t>eNodeB</a:t>
            </a:r>
            <a:endParaRPr lang="ko-KR" altLang="en-US" sz="1200" dirty="0">
              <a:solidFill>
                <a:prstClr val="white">
                  <a:lumMod val="85000"/>
                </a:prstClr>
              </a:solidFill>
              <a:latin typeface="나눔고딕 ExtraBold" panose="020D0904000000000000" pitchFamily="50" charset="-127"/>
              <a:ea typeface="나눔고딕 ExtraBold" panose="020D0904000000000000" pitchFamily="50" charset="-127"/>
            </a:endParaRPr>
          </a:p>
        </p:txBody>
      </p:sp>
      <p:sp>
        <p:nvSpPr>
          <p:cNvPr id="70" name="Rectangle 23"/>
          <p:cNvSpPr/>
          <p:nvPr/>
        </p:nvSpPr>
        <p:spPr>
          <a:xfrm>
            <a:off x="2560420" y="3905004"/>
            <a:ext cx="585418" cy="276999"/>
          </a:xfrm>
          <a:prstGeom prst="rect">
            <a:avLst/>
          </a:prstGeom>
        </p:spPr>
        <p:txBody>
          <a:bodyPr wrap="none">
            <a:spAutoFit/>
          </a:bodyPr>
          <a:lstStyle/>
          <a:p>
            <a:pPr algn="ctr"/>
            <a:r>
              <a:rPr lang="en-US" altLang="ko-KR" sz="1200" dirty="0">
                <a:solidFill>
                  <a:prstClr val="white">
                    <a:lumMod val="85000"/>
                  </a:prstClr>
                </a:solidFill>
                <a:latin typeface="나눔고딕 ExtraBold" panose="020D0904000000000000" pitchFamily="50" charset="-127"/>
                <a:ea typeface="나눔고딕 ExtraBold" panose="020D0904000000000000" pitchFamily="50" charset="-127"/>
              </a:rPr>
              <a:t>HeNB</a:t>
            </a:r>
            <a:endParaRPr lang="ko-KR" altLang="en-US" sz="1200" dirty="0">
              <a:solidFill>
                <a:prstClr val="white">
                  <a:lumMod val="85000"/>
                </a:prstClr>
              </a:solidFill>
              <a:latin typeface="나눔고딕 ExtraBold" panose="020D0904000000000000" pitchFamily="50" charset="-127"/>
              <a:ea typeface="나눔고딕 ExtraBold" panose="020D0904000000000000" pitchFamily="50" charset="-127"/>
            </a:endParaRPr>
          </a:p>
        </p:txBody>
      </p:sp>
      <p:pic>
        <p:nvPicPr>
          <p:cNvPr id="71" name="Picture 6" descr="http://cdn4.aptoide.com/imgs/c/8/2/c82f701a434f08754c53f8723f6236b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17123" y="5348898"/>
            <a:ext cx="344152" cy="344152"/>
          </a:xfrm>
          <a:prstGeom prst="rect">
            <a:avLst/>
          </a:prstGeom>
          <a:noFill/>
          <a:extLst>
            <a:ext uri="{909E8E84-426E-40dd-AFC4-6F175D3DCCD1}">
              <a14:hiddenFill xmlns="" xmlns:a14="http://schemas.microsoft.com/office/drawing/2010/main">
                <a:solidFill>
                  <a:srgbClr val="FFFFFF"/>
                </a:solidFill>
              </a14:hiddenFill>
            </a:ext>
          </a:extLst>
        </p:spPr>
      </p:pic>
      <p:sp>
        <p:nvSpPr>
          <p:cNvPr id="72" name="Rectangle 23"/>
          <p:cNvSpPr/>
          <p:nvPr/>
        </p:nvSpPr>
        <p:spPr>
          <a:xfrm>
            <a:off x="1702472" y="5379354"/>
            <a:ext cx="503664" cy="246221"/>
          </a:xfrm>
          <a:prstGeom prst="rect">
            <a:avLst/>
          </a:prstGeom>
        </p:spPr>
        <p:txBody>
          <a:bodyPr wrap="none">
            <a:spAutoFit/>
          </a:bodyPr>
          <a:lstStyle/>
          <a:p>
            <a:pPr algn="ctr"/>
            <a:r>
              <a:rPr lang="en-US" altLang="ko-KR" sz="1000" dirty="0">
                <a:solidFill>
                  <a:prstClr val="white">
                    <a:lumMod val="85000"/>
                  </a:prstClr>
                </a:solidFill>
                <a:latin typeface="나눔고딕 ExtraBold" panose="020D0904000000000000" pitchFamily="50" charset="-127"/>
                <a:ea typeface="나눔고딕 ExtraBold" panose="020D0904000000000000" pitchFamily="50" charset="-127"/>
              </a:rPr>
              <a:t>USIM</a:t>
            </a:r>
            <a:endParaRPr lang="ko-KR" altLang="en-US" sz="1000" dirty="0">
              <a:solidFill>
                <a:prstClr val="white">
                  <a:lumMod val="85000"/>
                </a:prstClr>
              </a:solidFill>
              <a:latin typeface="나눔고딕 ExtraBold" panose="020D0904000000000000" pitchFamily="50" charset="-127"/>
              <a:ea typeface="나눔고딕 ExtraBold" panose="020D0904000000000000" pitchFamily="50" charset="-127"/>
            </a:endParaRPr>
          </a:p>
        </p:txBody>
      </p:sp>
      <p:pic>
        <p:nvPicPr>
          <p:cNvPr id="73" name="Picture 8" descr="http://images.clipartpanda.com/ditch-clipart-smart_phone_icon.png"/>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59655" y="3597574"/>
            <a:ext cx="343497" cy="517641"/>
          </a:xfrm>
          <a:prstGeom prst="rect">
            <a:avLst/>
          </a:prstGeom>
          <a:noFill/>
          <a:extLst>
            <a:ext uri="{909E8E84-426E-40dd-AFC4-6F175D3DCCD1}">
              <a14:hiddenFill xmlns="" xmlns:a14="http://schemas.microsoft.com/office/drawing/2010/main">
                <a:solidFill>
                  <a:srgbClr val="FFFFFF"/>
                </a:solidFill>
              </a14:hiddenFill>
            </a:ext>
          </a:extLst>
        </p:spPr>
      </p:pic>
      <p:sp>
        <p:nvSpPr>
          <p:cNvPr id="74" name="Lightning Bolt 11"/>
          <p:cNvSpPr/>
          <p:nvPr/>
        </p:nvSpPr>
        <p:spPr>
          <a:xfrm flipH="1">
            <a:off x="1950519" y="3706208"/>
            <a:ext cx="452418" cy="291355"/>
          </a:xfrm>
          <a:prstGeom prst="lightningBol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dirty="0">
              <a:solidFill>
                <a:prstClr val="white"/>
              </a:solidFill>
              <a:latin typeface="맑은 고딕"/>
            </a:endParaRPr>
          </a:p>
        </p:txBody>
      </p:sp>
      <p:sp>
        <p:nvSpPr>
          <p:cNvPr id="81" name="모서리가 둥근 직사각형 80"/>
          <p:cNvSpPr/>
          <p:nvPr/>
        </p:nvSpPr>
        <p:spPr>
          <a:xfrm>
            <a:off x="8038507" y="1265195"/>
            <a:ext cx="3570544" cy="4886223"/>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62" name="직사각형 61"/>
          <p:cNvSpPr/>
          <p:nvPr/>
        </p:nvSpPr>
        <p:spPr>
          <a:xfrm>
            <a:off x="4204827" y="4397982"/>
            <a:ext cx="3337333" cy="1743278"/>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sz="2000" b="1" u="sng" dirty="0">
                <a:solidFill>
                  <a:sysClr val="windowText" lastClr="000000"/>
                </a:solidFill>
              </a:rPr>
              <a:t>LTE-Rail &amp; Public Security-LTE </a:t>
            </a:r>
          </a:p>
          <a:p>
            <a:pPr marL="285750" indent="-285750">
              <a:buFont typeface="Arial" panose="020B0604020202020204" pitchFamily="34" charset="0"/>
              <a:buChar char="•"/>
            </a:pPr>
            <a:r>
              <a:rPr lang="en-US" altLang="ko-KR" sz="1600" dirty="0">
                <a:solidFill>
                  <a:sysClr val="windowText" lastClr="000000"/>
                </a:solidFill>
              </a:rPr>
              <a:t>Eavesdropping</a:t>
            </a:r>
          </a:p>
          <a:p>
            <a:pPr marL="285750" indent="-285750">
              <a:buFont typeface="Arial" panose="020B0604020202020204" pitchFamily="34" charset="0"/>
              <a:buChar char="•"/>
            </a:pPr>
            <a:r>
              <a:rPr lang="en-US" altLang="ko-KR" sz="1600" dirty="0">
                <a:solidFill>
                  <a:sysClr val="windowText" lastClr="000000"/>
                </a:solidFill>
              </a:rPr>
              <a:t>Remote Denial of Service</a:t>
            </a:r>
          </a:p>
          <a:p>
            <a:pPr marL="285750" indent="-285750">
              <a:buFont typeface="Arial" panose="020B0604020202020204" pitchFamily="34" charset="0"/>
              <a:buChar char="•"/>
            </a:pPr>
            <a:r>
              <a:rPr lang="en-US" altLang="ko-KR" sz="1600" dirty="0">
                <a:solidFill>
                  <a:sysClr val="windowText" lastClr="000000"/>
                </a:solidFill>
              </a:rPr>
              <a:t>Fake Base Station Attack</a:t>
            </a:r>
          </a:p>
          <a:p>
            <a:pPr marL="285750" indent="-285750">
              <a:buFont typeface="Arial" panose="020B0604020202020204" pitchFamily="34" charset="0"/>
              <a:buChar char="•"/>
            </a:pPr>
            <a:r>
              <a:rPr lang="en-US" altLang="ko-KR" sz="1600" dirty="0">
                <a:solidFill>
                  <a:sysClr val="windowText" lastClr="000000"/>
                </a:solidFill>
              </a:rPr>
              <a:t>Proximity Service</a:t>
            </a:r>
          </a:p>
          <a:p>
            <a:pPr marL="285750" indent="-285750">
              <a:buFont typeface="Arial" panose="020B0604020202020204" pitchFamily="34" charset="0"/>
              <a:buChar char="•"/>
            </a:pPr>
            <a:r>
              <a:rPr lang="en-US" altLang="ko-KR" sz="1600" dirty="0">
                <a:solidFill>
                  <a:sysClr val="windowText" lastClr="000000"/>
                </a:solidFill>
              </a:rPr>
              <a:t>Group/Direct Communication</a:t>
            </a:r>
          </a:p>
        </p:txBody>
      </p:sp>
      <p:cxnSp>
        <p:nvCxnSpPr>
          <p:cNvPr id="63" name="Straight Connector 14"/>
          <p:cNvCxnSpPr>
            <a:stCxn id="61" idx="2"/>
            <a:endCxn id="57" idx="3"/>
          </p:cNvCxnSpPr>
          <p:nvPr/>
        </p:nvCxnSpPr>
        <p:spPr>
          <a:xfrm flipH="1" flipV="1">
            <a:off x="7521412" y="2072078"/>
            <a:ext cx="1656587" cy="5219"/>
          </a:xfrm>
          <a:prstGeom prst="line">
            <a:avLst/>
          </a:prstGeom>
          <a:ln>
            <a:solidFill>
              <a:schemeClr val="tx2"/>
            </a:solidFill>
          </a:ln>
        </p:spPr>
        <p:style>
          <a:lnRef idx="2">
            <a:schemeClr val="accent2"/>
          </a:lnRef>
          <a:fillRef idx="0">
            <a:schemeClr val="accent2"/>
          </a:fillRef>
          <a:effectRef idx="1">
            <a:schemeClr val="accent2"/>
          </a:effectRef>
          <a:fontRef idx="minor">
            <a:schemeClr val="tx1"/>
          </a:fontRef>
        </p:style>
      </p:cxnSp>
      <p:cxnSp>
        <p:nvCxnSpPr>
          <p:cNvPr id="76" name="Straight Connector 14"/>
          <p:cNvCxnSpPr>
            <a:stCxn id="59" idx="2"/>
            <a:endCxn id="56" idx="3"/>
          </p:cNvCxnSpPr>
          <p:nvPr/>
        </p:nvCxnSpPr>
        <p:spPr>
          <a:xfrm flipH="1" flipV="1">
            <a:off x="3698117" y="4192383"/>
            <a:ext cx="5182520" cy="29986"/>
          </a:xfrm>
          <a:prstGeom prst="line">
            <a:avLst/>
          </a:prstGeom>
          <a:ln>
            <a:solidFill>
              <a:schemeClr val="tx2"/>
            </a:solidFill>
          </a:ln>
        </p:spPr>
        <p:style>
          <a:lnRef idx="2">
            <a:schemeClr val="accent2"/>
          </a:lnRef>
          <a:fillRef idx="0">
            <a:schemeClr val="accent2"/>
          </a:fillRef>
          <a:effectRef idx="1">
            <a:schemeClr val="accent2"/>
          </a:effectRef>
          <a:fontRef idx="minor">
            <a:schemeClr val="tx1"/>
          </a:fontRef>
        </p:style>
      </p:cxnSp>
      <p:cxnSp>
        <p:nvCxnSpPr>
          <p:cNvPr id="77" name="Straight Connector 14"/>
          <p:cNvCxnSpPr>
            <a:stCxn id="60" idx="2"/>
            <a:endCxn id="62" idx="3"/>
          </p:cNvCxnSpPr>
          <p:nvPr/>
        </p:nvCxnSpPr>
        <p:spPr>
          <a:xfrm flipH="1" flipV="1">
            <a:off x="7542160" y="5269621"/>
            <a:ext cx="1191222" cy="5132"/>
          </a:xfrm>
          <a:prstGeom prst="line">
            <a:avLst/>
          </a:prstGeom>
          <a:ln>
            <a:solidFill>
              <a:schemeClr val="tx2"/>
            </a:solidFill>
          </a:ln>
        </p:spPr>
        <p:style>
          <a:lnRef idx="2">
            <a:schemeClr val="accent2"/>
          </a:lnRef>
          <a:fillRef idx="0">
            <a:schemeClr val="accent2"/>
          </a:fillRef>
          <a:effectRef idx="1">
            <a:schemeClr val="accent2"/>
          </a:effectRef>
          <a:fontRef idx="minor">
            <a:schemeClr val="tx1"/>
          </a:fontRef>
        </p:style>
      </p:cxnSp>
      <p:sp>
        <p:nvSpPr>
          <p:cNvPr id="57" name="직사각형 56"/>
          <p:cNvSpPr/>
          <p:nvPr/>
        </p:nvSpPr>
        <p:spPr>
          <a:xfrm>
            <a:off x="4344328" y="1207888"/>
            <a:ext cx="3177084" cy="1728380"/>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sz="2000" b="1" u="sng" dirty="0">
                <a:solidFill>
                  <a:sysClr val="windowText" lastClr="000000"/>
                </a:solidFill>
              </a:rPr>
              <a:t>Roaming Service</a:t>
            </a:r>
          </a:p>
          <a:p>
            <a:pPr marL="285750" indent="-285750">
              <a:buFont typeface="Arial" panose="020B0604020202020204" pitchFamily="34" charset="0"/>
              <a:buChar char="•"/>
            </a:pPr>
            <a:r>
              <a:rPr lang="en-US" altLang="ko-KR" sz="1600" dirty="0">
                <a:solidFill>
                  <a:sysClr val="windowText" lastClr="000000"/>
                </a:solidFill>
              </a:rPr>
              <a:t>Eavesdropping</a:t>
            </a:r>
          </a:p>
          <a:p>
            <a:pPr marL="285750" indent="-285750">
              <a:buFont typeface="Arial" panose="020B0604020202020204" pitchFamily="34" charset="0"/>
              <a:buChar char="•"/>
            </a:pPr>
            <a:r>
              <a:rPr lang="en-US" altLang="ko-KR" sz="1600" dirty="0">
                <a:solidFill>
                  <a:sysClr val="windowText" lastClr="000000"/>
                </a:solidFill>
              </a:rPr>
              <a:t>Location Tracking</a:t>
            </a:r>
          </a:p>
          <a:p>
            <a:pPr marL="285750" indent="-285750">
              <a:buFont typeface="Arial" panose="020B0604020202020204" pitchFamily="34" charset="0"/>
              <a:buChar char="•"/>
            </a:pPr>
            <a:r>
              <a:rPr lang="en-US" altLang="ko-KR" sz="1600" dirty="0">
                <a:solidFill>
                  <a:sysClr val="windowText" lastClr="000000"/>
                </a:solidFill>
              </a:rPr>
              <a:t>Privacy leakage</a:t>
            </a:r>
          </a:p>
          <a:p>
            <a:pPr marL="285750" indent="-285750">
              <a:buFont typeface="Arial" panose="020B0604020202020204" pitchFamily="34" charset="0"/>
              <a:buChar char="•"/>
            </a:pPr>
            <a:r>
              <a:rPr lang="en-US" altLang="ko-KR" sz="1600" dirty="0">
                <a:solidFill>
                  <a:sysClr val="windowText" lastClr="000000"/>
                </a:solidFill>
              </a:rPr>
              <a:t>Denial of Service</a:t>
            </a:r>
          </a:p>
          <a:p>
            <a:pPr marL="285750" indent="-285750">
              <a:buFont typeface="Arial" panose="020B0604020202020204" pitchFamily="34" charset="0"/>
              <a:buChar char="•"/>
            </a:pPr>
            <a:r>
              <a:rPr lang="en-US" altLang="ko-KR" sz="1600" dirty="0">
                <a:solidFill>
                  <a:sysClr val="windowText" lastClr="000000"/>
                </a:solidFill>
              </a:rPr>
              <a:t>Fraud</a:t>
            </a:r>
          </a:p>
        </p:txBody>
      </p:sp>
      <p:sp>
        <p:nvSpPr>
          <p:cNvPr id="56" name="직사각형 55"/>
          <p:cNvSpPr/>
          <p:nvPr/>
        </p:nvSpPr>
        <p:spPr>
          <a:xfrm>
            <a:off x="340821" y="3131719"/>
            <a:ext cx="3357296" cy="2121327"/>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sz="2000" b="1" u="sng" dirty="0">
                <a:solidFill>
                  <a:sysClr val="windowText" lastClr="000000"/>
                </a:solidFill>
              </a:rPr>
              <a:t>Voice over LTE (VoLTE) </a:t>
            </a:r>
          </a:p>
          <a:p>
            <a:pPr marL="285750" indent="-285750">
              <a:buFont typeface="Arial" panose="020B0604020202020204" pitchFamily="34" charset="0"/>
              <a:buChar char="•"/>
            </a:pPr>
            <a:r>
              <a:rPr lang="en-US" altLang="ko-KR" sz="1600" dirty="0">
                <a:solidFill>
                  <a:sysClr val="windowText" lastClr="000000"/>
                </a:solidFill>
              </a:rPr>
              <a:t>Cell ID Location Tracking</a:t>
            </a:r>
          </a:p>
          <a:p>
            <a:pPr marL="285750" indent="-285750">
              <a:buFont typeface="Arial" panose="020B0604020202020204" pitchFamily="34" charset="0"/>
              <a:buChar char="•"/>
            </a:pPr>
            <a:r>
              <a:rPr lang="en-US" altLang="ko-KR" sz="1600" dirty="0">
                <a:solidFill>
                  <a:sysClr val="windowText" lastClr="000000"/>
                </a:solidFill>
              </a:rPr>
              <a:t>No Encryption/Authentication</a:t>
            </a:r>
          </a:p>
          <a:p>
            <a:pPr marL="285750" indent="-285750">
              <a:buFont typeface="Arial" panose="020B0604020202020204" pitchFamily="34" charset="0"/>
              <a:buChar char="•"/>
            </a:pPr>
            <a:r>
              <a:rPr lang="en-US" altLang="ko-KR" sz="1600" dirty="0">
                <a:solidFill>
                  <a:sysClr val="windowText" lastClr="000000"/>
                </a:solidFill>
              </a:rPr>
              <a:t>Eavesdropping</a:t>
            </a:r>
          </a:p>
          <a:p>
            <a:pPr marL="285750" indent="-285750">
              <a:buFont typeface="Arial" panose="020B0604020202020204" pitchFamily="34" charset="0"/>
              <a:buChar char="•"/>
            </a:pPr>
            <a:r>
              <a:rPr lang="en-US" altLang="ko-KR" sz="1600" dirty="0">
                <a:solidFill>
                  <a:sysClr val="windowText" lastClr="000000"/>
                </a:solidFill>
              </a:rPr>
              <a:t>Accounting Bypass</a:t>
            </a:r>
          </a:p>
          <a:p>
            <a:pPr marL="285750" indent="-285750">
              <a:buFont typeface="Arial" panose="020B0604020202020204" pitchFamily="34" charset="0"/>
              <a:buChar char="•"/>
            </a:pPr>
            <a:r>
              <a:rPr lang="en-US" altLang="ko-KR" sz="1600" dirty="0">
                <a:solidFill>
                  <a:sysClr val="windowText" lastClr="000000"/>
                </a:solidFill>
              </a:rPr>
              <a:t>Network Detach Attack</a:t>
            </a:r>
          </a:p>
          <a:p>
            <a:pPr marL="285750" indent="-285750">
              <a:buFont typeface="Arial" panose="020B0604020202020204" pitchFamily="34" charset="0"/>
              <a:buChar char="•"/>
            </a:pPr>
            <a:r>
              <a:rPr lang="en-US" altLang="ko-KR" sz="1600" dirty="0">
                <a:solidFill>
                  <a:sysClr val="windowText" lastClr="000000"/>
                </a:solidFill>
              </a:rPr>
              <a:t>Call Spoofing/Blocking</a:t>
            </a:r>
          </a:p>
          <a:p>
            <a:pPr marL="285750" indent="-285750">
              <a:buFont typeface="Arial" panose="020B0604020202020204" pitchFamily="34" charset="0"/>
              <a:buChar char="•"/>
            </a:pPr>
            <a:r>
              <a:rPr lang="en-US" altLang="ko-KR" sz="1600" dirty="0">
                <a:solidFill>
                  <a:sysClr val="windowText" lastClr="000000"/>
                </a:solidFill>
              </a:rPr>
              <a:t>Permission Mismatch</a:t>
            </a:r>
          </a:p>
        </p:txBody>
      </p:sp>
      <p:sp>
        <p:nvSpPr>
          <p:cNvPr id="83" name="직사각형 82"/>
          <p:cNvSpPr/>
          <p:nvPr/>
        </p:nvSpPr>
        <p:spPr>
          <a:xfrm>
            <a:off x="8906692" y="876761"/>
            <a:ext cx="2158613" cy="57228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ko-KR" sz="2000" b="1" dirty="0">
                <a:solidFill>
                  <a:sysClr val="windowText" lastClr="000000"/>
                </a:solidFill>
              </a:rPr>
              <a:t>Inter-networking</a:t>
            </a:r>
            <a:endParaRPr lang="ko-KR" altLang="en-US" sz="2000" b="1" dirty="0">
              <a:solidFill>
                <a:sysClr val="windowText" lastClr="000000"/>
              </a:solidFill>
            </a:endParaRPr>
          </a:p>
        </p:txBody>
      </p:sp>
    </p:spTree>
    <p:extLst>
      <p:ext uri="{BB962C8B-B14F-4D97-AF65-F5344CB8AC3E}">
        <p14:creationId xmlns:p14="http://schemas.microsoft.com/office/powerpoint/2010/main" val="2456713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497BC2F-843A-1F40-89FC-A761F5CF706E}"/>
              </a:ext>
            </a:extLst>
          </p:cNvPr>
          <p:cNvSpPr>
            <a:spLocks noGrp="1"/>
          </p:cNvSpPr>
          <p:nvPr>
            <p:ph type="title"/>
          </p:nvPr>
        </p:nvSpPr>
        <p:spPr/>
        <p:txBody>
          <a:bodyPr>
            <a:normAutofit fontScale="90000"/>
          </a:bodyPr>
          <a:lstStyle/>
          <a:p>
            <a:r>
              <a:rPr kumimoji="1" lang="en-US" altLang="ko-KR" dirty="0"/>
              <a:t>Cellular vs. Network Security: Why Difficult?</a:t>
            </a:r>
            <a:endParaRPr kumimoji="1" lang="ko-KR" altLang="en-US" dirty="0"/>
          </a:p>
        </p:txBody>
      </p:sp>
      <p:sp>
        <p:nvSpPr>
          <p:cNvPr id="3" name="내용 개체 틀 2">
            <a:extLst>
              <a:ext uri="{FF2B5EF4-FFF2-40B4-BE49-F238E27FC236}">
                <a16:creationId xmlns:a16="http://schemas.microsoft.com/office/drawing/2014/main" id="{3EB0D8C6-9388-C24C-B323-65E68EEC9539}"/>
              </a:ext>
            </a:extLst>
          </p:cNvPr>
          <p:cNvSpPr>
            <a:spLocks noGrp="1"/>
          </p:cNvSpPr>
          <p:nvPr>
            <p:ph idx="1"/>
          </p:nvPr>
        </p:nvSpPr>
        <p:spPr/>
        <p:txBody>
          <a:bodyPr>
            <a:normAutofit fontScale="92500" lnSpcReduction="10000"/>
          </a:bodyPr>
          <a:lstStyle/>
          <a:p>
            <a:r>
              <a:rPr kumimoji="1" lang="en-US" altLang="ko-KR" dirty="0"/>
              <a:t>New Generation (Technology) every 10 year</a:t>
            </a:r>
          </a:p>
          <a:p>
            <a:pPr lvl="1"/>
            <a:r>
              <a:rPr kumimoji="1" lang="en-US" altLang="ko-KR" dirty="0"/>
              <a:t>New Standards, Implementation, and Deployment </a:t>
            </a:r>
            <a:r>
              <a:rPr kumimoji="1" lang="en-US" altLang="ko-KR" dirty="0">
                <a:sym typeface="Wingdings" pitchFamily="2" charset="2"/>
              </a:rPr>
              <a:t> New vulnerabilities</a:t>
            </a:r>
          </a:p>
          <a:p>
            <a:r>
              <a:rPr kumimoji="1" lang="en-US" altLang="ko-KR" dirty="0"/>
              <a:t>Many standard vulnerabilities have not been patched.</a:t>
            </a:r>
          </a:p>
          <a:p>
            <a:pPr lvl="1"/>
            <a:r>
              <a:rPr kumimoji="1" lang="en-US" altLang="ko-KR" dirty="0"/>
              <a:t>Backward compatibility</a:t>
            </a:r>
          </a:p>
          <a:p>
            <a:r>
              <a:rPr kumimoji="1" lang="en-US" altLang="ko-KR" dirty="0"/>
              <a:t>Generation Overlap, e.g. LTE CSFB, 5G NSA</a:t>
            </a:r>
          </a:p>
          <a:p>
            <a:pPr lvl="1"/>
            <a:r>
              <a:rPr kumimoji="1" lang="en-US" altLang="ko-KR" dirty="0"/>
              <a:t>CSFB: 3G, LTE and CSFB vulnerabilities </a:t>
            </a:r>
          </a:p>
          <a:p>
            <a:r>
              <a:rPr kumimoji="1" lang="en-US" altLang="ko-KR" dirty="0"/>
              <a:t>Cellular networks are different from each carrier</a:t>
            </a:r>
            <a:r>
              <a:rPr kumimoji="1" lang="ko-KR" altLang="en-US" dirty="0"/>
              <a:t> </a:t>
            </a:r>
            <a:r>
              <a:rPr kumimoji="1" lang="en-US" altLang="ko-KR" dirty="0"/>
              <a:t>and manufacturer in terms of implementations and configurations</a:t>
            </a:r>
          </a:p>
          <a:p>
            <a:pPr lvl="1"/>
            <a:r>
              <a:rPr kumimoji="1" lang="en-US" altLang="ko-KR" dirty="0"/>
              <a:t>Therefore, vulnerabilities are different </a:t>
            </a:r>
            <a:r>
              <a:rPr kumimoji="1" lang="en-US" altLang="ko-KR" dirty="0">
                <a:sym typeface="Wingdings" pitchFamily="2" charset="2"/>
              </a:rPr>
              <a:t> Need for global analysis</a:t>
            </a:r>
          </a:p>
          <a:p>
            <a:r>
              <a:rPr kumimoji="1" lang="en-US" altLang="ko-KR" dirty="0"/>
              <a:t>Device manufacturers tend to follow carrier’s requirement.</a:t>
            </a:r>
          </a:p>
          <a:p>
            <a:r>
              <a:rPr kumimoji="1" lang="en-US" altLang="ko-KR" dirty="0"/>
              <a:t>Walled Garden</a:t>
            </a:r>
          </a:p>
          <a:p>
            <a:pPr lvl="1"/>
            <a:r>
              <a:rPr kumimoji="1" lang="en-US" altLang="ko-KR" dirty="0"/>
              <a:t>Carriers (smartphone vendors) don’t talk to each other</a:t>
            </a:r>
            <a:r>
              <a:rPr kumimoji="1" lang="ko-KR" altLang="en-US" dirty="0"/>
              <a:t> </a:t>
            </a:r>
            <a:r>
              <a:rPr kumimoji="1" lang="en-US" altLang="ko-KR" dirty="0"/>
              <a:t>about their problem. </a:t>
            </a:r>
          </a:p>
          <a:p>
            <a:pPr lvl="1"/>
            <a:r>
              <a:rPr kumimoji="1" lang="en-US" altLang="ko-KR" dirty="0"/>
              <a:t>One vulnerability from a carrier will appear in other carriers. </a:t>
            </a:r>
            <a:endParaRPr kumimoji="1" lang="ko-KR" altLang="en-US" dirty="0"/>
          </a:p>
        </p:txBody>
      </p:sp>
    </p:spTree>
    <p:extLst>
      <p:ext uri="{BB962C8B-B14F-4D97-AF65-F5344CB8AC3E}">
        <p14:creationId xmlns:p14="http://schemas.microsoft.com/office/powerpoint/2010/main" val="2680293823"/>
      </p:ext>
    </p:extLst>
  </p:cSld>
  <p:clrMapOvr>
    <a:masterClrMapping/>
  </p:clrMapOvr>
</p:sld>
</file>

<file path=ppt/theme/theme1.xml><?xml version="1.0" encoding="utf-8"?>
<a:theme xmlns:a="http://schemas.openxmlformats.org/drawingml/2006/main" name="syssec-sangwoo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s">
      <a:majorFont>
        <a:latin typeface="Calibri"/>
        <a:ea typeface="맑은 고딕"/>
        <a:cs typeface=""/>
      </a:majorFont>
      <a:minorFont>
        <a:latin typeface="Calibri"/>
        <a:ea typeface="맑은 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yssec-sangwook" id="{7E80BC7B-D892-42BD-98C6-196DD4B8F1FC}" vid="{5F4663A0-FD12-4064-BF83-C91E542012C7}"/>
    </a:ext>
  </a:extLst>
</a:theme>
</file>

<file path=ppt/theme/theme2.xml><?xml version="1.0" encoding="utf-8"?>
<a:theme xmlns:a="http://schemas.openxmlformats.org/drawingml/2006/main" name="추억">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프레젠테이션2" id="{02EF68D3-6AD8-1E4D-9052-0DED1F295C71}" vid="{91C9A1E1-8F7B-B04D-B3FF-91D5A3AAE3C8}"/>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93455</TotalTime>
  <Words>6323</Words>
  <Application>Microsoft Macintosh PowerPoint</Application>
  <PresentationFormat>와이드스크린</PresentationFormat>
  <Paragraphs>1211</Paragraphs>
  <Slides>56</Slides>
  <Notes>40</Notes>
  <HiddenSlides>1</HiddenSlides>
  <MMClips>0</MMClips>
  <ScaleCrop>false</ScaleCrop>
  <HeadingPairs>
    <vt:vector size="6" baseType="variant">
      <vt:variant>
        <vt:lpstr>사용한 글꼴</vt:lpstr>
      </vt:variant>
      <vt:variant>
        <vt:i4>14</vt:i4>
      </vt:variant>
      <vt:variant>
        <vt:lpstr>테마</vt:lpstr>
      </vt:variant>
      <vt:variant>
        <vt:i4>2</vt:i4>
      </vt:variant>
      <vt:variant>
        <vt:lpstr>슬라이드 제목</vt:lpstr>
      </vt:variant>
      <vt:variant>
        <vt:i4>56</vt:i4>
      </vt:variant>
    </vt:vector>
  </HeadingPairs>
  <TitlesOfParts>
    <vt:vector size="72" baseType="lpstr">
      <vt:lpstr>HiraMinProN-W3</vt:lpstr>
      <vt:lpstr>LG스마트체 Regular</vt:lpstr>
      <vt:lpstr>나눔고딕 ExtraBold</vt:lpstr>
      <vt:lpstr>나눔손글씨 펜</vt:lpstr>
      <vt:lpstr>맑은 고딕</vt:lpstr>
      <vt:lpstr>Arial</vt:lpstr>
      <vt:lpstr>Calibri</vt:lpstr>
      <vt:lpstr>Calibri Light</vt:lpstr>
      <vt:lpstr>Courier New</vt:lpstr>
      <vt:lpstr>LucidaGrande</vt:lpstr>
      <vt:lpstr>MS PGothic</vt:lpstr>
      <vt:lpstr>Times New Roman</vt:lpstr>
      <vt:lpstr>Wingdings</vt:lpstr>
      <vt:lpstr>Wingdings 2</vt:lpstr>
      <vt:lpstr>syssec-sangwook</vt:lpstr>
      <vt:lpstr>추억</vt:lpstr>
      <vt:lpstr>VoLTE Security, Location Privacy</vt:lpstr>
      <vt:lpstr>Cellular Security Publications (Selected)</vt:lpstr>
      <vt:lpstr>4G LTE Cellular Network Overview</vt:lpstr>
      <vt:lpstr>5G NSA vs. 5G SA</vt:lpstr>
      <vt:lpstr>5G Security?</vt:lpstr>
      <vt:lpstr>Security Issues in Device &amp; Access Network </vt:lpstr>
      <vt:lpstr>Security Issues in Core Network</vt:lpstr>
      <vt:lpstr>Security Issues in Services</vt:lpstr>
      <vt:lpstr>Cellular vs. Network Security: Why Difficult?</vt:lpstr>
      <vt:lpstr>Cellular Security: Special Circumstances</vt:lpstr>
      <vt:lpstr>Breaking and Fixing VoLTE: Exploiting Hidden Data Channels and Mis-implementations</vt:lpstr>
      <vt:lpstr>VoLTE = Voice over LTE </vt:lpstr>
      <vt:lpstr>PowerPoint 프레젠테이션</vt:lpstr>
      <vt:lpstr>Each service is delivered by bearer</vt:lpstr>
      <vt:lpstr>Voice delivery in LTE</vt:lpstr>
      <vt:lpstr>VoLTE makes cellular network more complex</vt:lpstr>
      <vt:lpstr>#1: VoLTE Accounting </vt:lpstr>
      <vt:lpstr>#2: Voice solution in device, LTE</vt:lpstr>
      <vt:lpstr>Quick Summary of Our Finding</vt:lpstr>
      <vt:lpstr>Attack Implementation in Detail</vt:lpstr>
      <vt:lpstr>Free Channel: Direct communication</vt:lpstr>
      <vt:lpstr>Free Channel: Direct communication</vt:lpstr>
      <vt:lpstr>Overbilling with Direct Communication?</vt:lpstr>
      <vt:lpstr>Summary Table</vt:lpstr>
      <vt:lpstr>Discussion</vt:lpstr>
      <vt:lpstr>Conclusion</vt:lpstr>
      <vt:lpstr>GUTI Reallocation Demystified: Cellular Location Tracking with Changing Temporary Identifier</vt:lpstr>
      <vt:lpstr>Location Privacy Leaks on GSM</vt:lpstr>
      <vt:lpstr>Cellular Network</vt:lpstr>
      <vt:lpstr>Location Leaks on Cellular Network</vt:lpstr>
      <vt:lpstr>Platform</vt:lpstr>
      <vt:lpstr>Phone number-TMSI mapping</vt:lpstr>
      <vt:lpstr>Silent Paging</vt:lpstr>
      <vt:lpstr>Immediate Assignment </vt:lpstr>
      <vt:lpstr>Location Area Code (LAC)</vt:lpstr>
      <vt:lpstr>Hill Climbing to discover towers</vt:lpstr>
      <vt:lpstr>Mapping cell signal strength</vt:lpstr>
      <vt:lpstr>Coverage area with 1 antenna</vt:lpstr>
      <vt:lpstr>Following a walking person</vt:lpstr>
      <vt:lpstr>Defense of Location Tracking</vt:lpstr>
      <vt:lpstr>Experiment Setup</vt:lpstr>
      <vt:lpstr>Worldwide Data Collection</vt:lpstr>
      <vt:lpstr>Same vs. Fingerprintable IDs</vt:lpstr>
      <vt:lpstr>Fixed Bytes in GUTI Reallocation</vt:lpstr>
      <vt:lpstr>Case I: Netherlands (NL-I) </vt:lpstr>
      <vt:lpstr>Case I: Netherlands (NL-I) </vt:lpstr>
      <vt:lpstr>Case II: Belgium (BE-II)</vt:lpstr>
      <vt:lpstr>Case II: Belgium (BE-II)</vt:lpstr>
      <vt:lpstr>Fixed Bytes in GUTI Reallocation</vt:lpstr>
      <vt:lpstr>Stress Testing</vt:lpstr>
      <vt:lpstr>Stress Testing Result</vt:lpstr>
      <vt:lpstr>Success Rate of our Attack</vt:lpstr>
      <vt:lpstr>Location Tracking with GUTI</vt:lpstr>
      <vt:lpstr>Defenses + Requirements</vt:lpstr>
      <vt:lpstr>Conclusion</vt:lpstr>
      <vt:lpstr>Questions?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hongil</dc:creator>
  <cp:lastModifiedBy>Microsoft Office 사용자</cp:lastModifiedBy>
  <cp:revision>94</cp:revision>
  <cp:lastPrinted>2019-09-17T12:41:40Z</cp:lastPrinted>
  <dcterms:created xsi:type="dcterms:W3CDTF">2018-01-29T05:57:05Z</dcterms:created>
  <dcterms:modified xsi:type="dcterms:W3CDTF">2019-10-29T00:24:21Z</dcterms:modified>
</cp:coreProperties>
</file>