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5.jpg" ContentType="image/jpg"/>
  <Override PartName="/ppt/notesSlides/notesSlide5.xml" ContentType="application/vnd.openxmlformats-officedocument.presentationml.notesSlide+xml"/>
  <Override PartName="/ppt/media/image11.jpg" ContentType="image/jpg"/>
  <Override PartName="/ppt/media/image12.jpg" ContentType="image/jp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image33.jpg" ContentType="image/jpg"/>
  <Override PartName="/ppt/media/image34.jpg" ContentType="image/jpg"/>
  <Override PartName="/ppt/media/image36.jpg" ContentType="image/jpg"/>
  <Override PartName="/ppt/media/image37.jpg" ContentType="image/jpg"/>
  <Override PartName="/ppt/media/image38.jpg" ContentType="image/jpg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87" r:id="rId3"/>
    <p:sldId id="301" r:id="rId4"/>
    <p:sldId id="297" r:id="rId5"/>
    <p:sldId id="295" r:id="rId6"/>
    <p:sldId id="259" r:id="rId7"/>
    <p:sldId id="300" r:id="rId8"/>
    <p:sldId id="299" r:id="rId9"/>
    <p:sldId id="261" r:id="rId10"/>
    <p:sldId id="262" r:id="rId11"/>
    <p:sldId id="263" r:id="rId12"/>
    <p:sldId id="264" r:id="rId13"/>
    <p:sldId id="260" r:id="rId14"/>
    <p:sldId id="288" r:id="rId15"/>
    <p:sldId id="265" r:id="rId16"/>
    <p:sldId id="312" r:id="rId17"/>
    <p:sldId id="313" r:id="rId18"/>
    <p:sldId id="266" r:id="rId19"/>
    <p:sldId id="303" r:id="rId20"/>
    <p:sldId id="304" r:id="rId21"/>
    <p:sldId id="305" r:id="rId22"/>
    <p:sldId id="268" r:id="rId23"/>
    <p:sldId id="289" r:id="rId24"/>
    <p:sldId id="270" r:id="rId25"/>
    <p:sldId id="293" r:id="rId26"/>
    <p:sldId id="309" r:id="rId27"/>
    <p:sldId id="272" r:id="rId28"/>
    <p:sldId id="302" r:id="rId29"/>
    <p:sldId id="311" r:id="rId30"/>
    <p:sldId id="310" r:id="rId31"/>
    <p:sldId id="276" r:id="rId32"/>
    <p:sldId id="285" r:id="rId33"/>
    <p:sldId id="277" r:id="rId34"/>
    <p:sldId id="278" r:id="rId35"/>
    <p:sldId id="279" r:id="rId36"/>
    <p:sldId id="280" r:id="rId37"/>
    <p:sldId id="281" r:id="rId38"/>
    <p:sldId id="290" r:id="rId39"/>
    <p:sldId id="291" r:id="rId40"/>
    <p:sldId id="284" r:id="rId41"/>
    <p:sldId id="282" r:id="rId42"/>
    <p:sldId id="283" r:id="rId43"/>
  </p:sldIdLst>
  <p:sldSz cx="9144000" cy="5143500" type="screen16x9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732"/>
    <p:restoredTop sz="80000"/>
  </p:normalViewPr>
  <p:slideViewPr>
    <p:cSldViewPr>
      <p:cViewPr varScale="1">
        <p:scale>
          <a:sx n="96" d="100"/>
          <a:sy n="96" d="100"/>
        </p:scale>
        <p:origin x="368" y="176"/>
      </p:cViewPr>
      <p:guideLst>
        <p:guide orient="horz" pos="216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19606E-5E27-F249-8F96-C2BE0F23709A}" type="datetimeFigureOut">
              <a:rPr lang="en-US" smtClean="0"/>
              <a:t>11/28/19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8765CC-027A-8D40-A178-61BC7862CC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4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765CC-027A-8D40-A178-61BC7862CC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9095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Ideal</a:t>
            </a:r>
            <a:r>
              <a:rPr lang="ko-KR" altLang="en-US" dirty="0"/>
              <a:t>한 경우 </a:t>
            </a:r>
            <a:r>
              <a:rPr lang="en-US" altLang="ko-KR" dirty="0"/>
              <a:t>inject</a:t>
            </a:r>
            <a:r>
              <a:rPr lang="ko-KR" altLang="en-US" dirty="0"/>
              <a:t>된 </a:t>
            </a:r>
            <a:r>
              <a:rPr lang="en-US" altLang="ko-KR" dirty="0"/>
              <a:t>acoustic acceleration</a:t>
            </a:r>
            <a:r>
              <a:rPr lang="ko-KR" altLang="en-US" dirty="0"/>
              <a:t>은 모두 제거 되어야 한다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765CC-027A-8D40-A178-61BC7862CC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0778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765CC-027A-8D40-A178-61BC7862CCE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6614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765CC-027A-8D40-A178-61BC7862CCE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286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765CC-027A-8D40-A178-61BC7862CCE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6327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19" dirty="0">
                <a:latin typeface="Arial"/>
                <a:cs typeface="Arial"/>
              </a:rPr>
              <a:t>At</a:t>
            </a:r>
            <a:r>
              <a:rPr lang="en-US" sz="1200" spc="-38" dirty="0">
                <a:latin typeface="Arial"/>
                <a:cs typeface="Arial"/>
              </a:rPr>
              <a:t> </a:t>
            </a:r>
            <a:r>
              <a:rPr lang="en-US" sz="1200" spc="4" dirty="0">
                <a:latin typeface="Arial"/>
                <a:cs typeface="Arial"/>
              </a:rPr>
              <a:t>resonant</a:t>
            </a:r>
            <a:r>
              <a:rPr lang="en-US" sz="1200" spc="-56" dirty="0">
                <a:latin typeface="Arial"/>
                <a:cs typeface="Arial"/>
              </a:rPr>
              <a:t> </a:t>
            </a:r>
            <a:r>
              <a:rPr lang="en-US" sz="1200" spc="-15" dirty="0">
                <a:latin typeface="Arial"/>
                <a:cs typeface="Arial"/>
              </a:rPr>
              <a:t>frequency,</a:t>
            </a:r>
            <a:r>
              <a:rPr lang="en-US" sz="1200" spc="-49" dirty="0">
                <a:latin typeface="Arial"/>
                <a:cs typeface="Arial"/>
              </a:rPr>
              <a:t> </a:t>
            </a:r>
            <a:r>
              <a:rPr lang="en-US" sz="1200" spc="8" dirty="0">
                <a:latin typeface="Arial"/>
                <a:cs typeface="Arial"/>
              </a:rPr>
              <a:t>the</a:t>
            </a:r>
            <a:r>
              <a:rPr lang="en-US" sz="1200" spc="-38" dirty="0">
                <a:latin typeface="Arial"/>
                <a:cs typeface="Arial"/>
              </a:rPr>
              <a:t> </a:t>
            </a:r>
            <a:r>
              <a:rPr lang="en-US" sz="1200" spc="23" dirty="0">
                <a:latin typeface="Arial"/>
                <a:cs typeface="Arial"/>
              </a:rPr>
              <a:t>output</a:t>
            </a:r>
            <a:r>
              <a:rPr lang="en-US" sz="1200" spc="-45" dirty="0">
                <a:latin typeface="Arial"/>
                <a:cs typeface="Arial"/>
              </a:rPr>
              <a:t> </a:t>
            </a:r>
            <a:r>
              <a:rPr lang="en-US" sz="1200" spc="4" dirty="0">
                <a:latin typeface="Arial"/>
                <a:cs typeface="Arial"/>
              </a:rPr>
              <a:t>measurement</a:t>
            </a:r>
            <a:r>
              <a:rPr lang="en-US" sz="1200" spc="-38" dirty="0">
                <a:latin typeface="Arial"/>
                <a:cs typeface="Arial"/>
              </a:rPr>
              <a:t> </a:t>
            </a:r>
            <a:r>
              <a:rPr lang="en-US" sz="1200" spc="-4" dirty="0">
                <a:latin typeface="Arial"/>
                <a:cs typeface="Arial"/>
              </a:rPr>
              <a:t>deviate</a:t>
            </a:r>
            <a:r>
              <a:rPr lang="en-US" sz="1200" spc="-49" dirty="0">
                <a:latin typeface="Arial"/>
                <a:cs typeface="Arial"/>
              </a:rPr>
              <a:t> </a:t>
            </a:r>
            <a:r>
              <a:rPr lang="en-US" sz="1200" spc="41" dirty="0">
                <a:latin typeface="Arial"/>
                <a:cs typeface="Arial"/>
              </a:rPr>
              <a:t>from</a:t>
            </a:r>
            <a:r>
              <a:rPr lang="en-US" sz="1200" spc="-41" dirty="0">
                <a:latin typeface="Arial"/>
                <a:cs typeface="Arial"/>
              </a:rPr>
              <a:t> </a:t>
            </a:r>
            <a:r>
              <a:rPr lang="en-US" sz="1200" spc="-4" dirty="0">
                <a:latin typeface="Arial"/>
                <a:cs typeface="Arial"/>
              </a:rPr>
              <a:t>normal (i.e., </a:t>
            </a:r>
            <a:r>
              <a:rPr lang="en-US" sz="1200" spc="23" dirty="0">
                <a:latin typeface="Arial"/>
                <a:cs typeface="Arial"/>
              </a:rPr>
              <a:t>fluctuating </a:t>
            </a:r>
            <a:r>
              <a:rPr lang="en-US" sz="1200" spc="15" dirty="0">
                <a:latin typeface="Arial"/>
                <a:cs typeface="Arial"/>
              </a:rPr>
              <a:t>(std. </a:t>
            </a:r>
            <a:r>
              <a:rPr lang="en-US" sz="1200" spc="-11" dirty="0">
                <a:latin typeface="Arial"/>
                <a:cs typeface="Arial"/>
              </a:rPr>
              <a:t>dev.) </a:t>
            </a:r>
            <a:r>
              <a:rPr lang="en-US" sz="1200" spc="11" dirty="0">
                <a:latin typeface="Arial"/>
                <a:cs typeface="Arial"/>
              </a:rPr>
              <a:t>or </a:t>
            </a:r>
            <a:r>
              <a:rPr lang="en-US" sz="1200" spc="15" dirty="0">
                <a:latin typeface="Arial"/>
                <a:cs typeface="Arial"/>
              </a:rPr>
              <a:t>constantly </a:t>
            </a:r>
            <a:r>
              <a:rPr lang="en-US" sz="1200" spc="23" dirty="0">
                <a:latin typeface="Arial"/>
                <a:cs typeface="Arial"/>
              </a:rPr>
              <a:t>shifted</a:t>
            </a:r>
            <a:r>
              <a:rPr lang="en-US" sz="1200" spc="-8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(mean)).</a:t>
            </a:r>
          </a:p>
          <a:p>
            <a:endParaRPr lang="en-US" dirty="0"/>
          </a:p>
          <a:p>
            <a:r>
              <a:rPr lang="en-US" dirty="0"/>
              <a:t>Peak</a:t>
            </a:r>
            <a:r>
              <a:rPr lang="ko-KR" altLang="en-US" dirty="0"/>
              <a:t>들이 다 공진 주파수들을 의미 </a:t>
            </a:r>
            <a:r>
              <a:rPr lang="en-US" altLang="ko-KR" dirty="0"/>
              <a:t>-&gt;</a:t>
            </a:r>
            <a:r>
              <a:rPr lang="ko-KR" altLang="en-US" dirty="0"/>
              <a:t> 범위를 가질 수도 있음</a:t>
            </a:r>
            <a:endParaRPr lang="en-US" altLang="ko-KR" dirty="0"/>
          </a:p>
          <a:p>
            <a:r>
              <a:rPr lang="en-US" dirty="0"/>
              <a:t>Fluctuating -&gt; </a:t>
            </a:r>
            <a:r>
              <a:rPr lang="en-US" dirty="0" err="1"/>
              <a:t>std.dev</a:t>
            </a:r>
            <a:endParaRPr lang="en-US" dirty="0"/>
          </a:p>
          <a:p>
            <a:r>
              <a:rPr lang="en-US" dirty="0"/>
              <a:t>Const shift -&gt; mean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765CC-027A-8D40-A178-61BC7862CCE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6596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1000" indent="-257175">
              <a:spcBef>
                <a:spcPts val="300"/>
              </a:spcBef>
              <a:buFont typeface="Times New Roman"/>
              <a:buChar char="●"/>
              <a:tabLst>
                <a:tab pos="380524" algn="l"/>
                <a:tab pos="381000" algn="l"/>
              </a:tabLst>
            </a:pPr>
            <a:r>
              <a:rPr lang="en-US" sz="1200" spc="-4" dirty="0" err="1">
                <a:latin typeface="Arial"/>
                <a:cs typeface="Arial"/>
              </a:rPr>
              <a:t>Stabilise</a:t>
            </a:r>
            <a:r>
              <a:rPr lang="en-US" sz="1200" spc="-38" dirty="0">
                <a:latin typeface="Arial"/>
                <a:cs typeface="Arial"/>
              </a:rPr>
              <a:t> </a:t>
            </a:r>
            <a:r>
              <a:rPr lang="en-US" sz="1200" spc="23" dirty="0">
                <a:latin typeface="Arial"/>
                <a:cs typeface="Arial"/>
              </a:rPr>
              <a:t>fluctuating</a:t>
            </a:r>
            <a:r>
              <a:rPr lang="en-US" sz="1200" spc="-60" dirty="0">
                <a:latin typeface="Arial"/>
                <a:cs typeface="Arial"/>
              </a:rPr>
              <a:t> </a:t>
            </a:r>
            <a:r>
              <a:rPr lang="en-US" sz="1200" spc="11" dirty="0">
                <a:latin typeface="Arial"/>
                <a:cs typeface="Arial"/>
              </a:rPr>
              <a:t>false</a:t>
            </a:r>
            <a:r>
              <a:rPr lang="en-US" sz="1200" spc="-38" dirty="0">
                <a:latin typeface="Arial"/>
                <a:cs typeface="Arial"/>
              </a:rPr>
              <a:t> </a:t>
            </a:r>
            <a:r>
              <a:rPr lang="en-US" sz="1200" spc="4" dirty="0">
                <a:latin typeface="Arial"/>
                <a:cs typeface="Arial"/>
              </a:rPr>
              <a:t>measurements</a:t>
            </a:r>
            <a:r>
              <a:rPr lang="en-US" sz="1200" spc="-53" dirty="0">
                <a:latin typeface="Arial"/>
                <a:cs typeface="Arial"/>
              </a:rPr>
              <a:t> </a:t>
            </a:r>
            <a:r>
              <a:rPr lang="en-US" sz="1200" spc="26" dirty="0">
                <a:latin typeface="Arial"/>
                <a:cs typeface="Arial"/>
              </a:rPr>
              <a:t>into</a:t>
            </a:r>
            <a:r>
              <a:rPr lang="en-US" sz="1200" spc="-34" dirty="0">
                <a:latin typeface="Arial"/>
                <a:cs typeface="Arial"/>
              </a:rPr>
              <a:t> </a:t>
            </a:r>
            <a:r>
              <a:rPr lang="en-US" sz="1200" spc="19" dirty="0">
                <a:latin typeface="Arial"/>
                <a:cs typeface="Arial"/>
              </a:rPr>
              <a:t>constant</a:t>
            </a:r>
            <a:r>
              <a:rPr lang="en-US" sz="1200" spc="-60" dirty="0">
                <a:latin typeface="Arial"/>
                <a:cs typeface="Arial"/>
              </a:rPr>
              <a:t> </a:t>
            </a:r>
            <a:r>
              <a:rPr lang="en-US" sz="1200" spc="4" dirty="0">
                <a:latin typeface="Arial"/>
                <a:cs typeface="Arial"/>
              </a:rPr>
              <a:t>measurements</a:t>
            </a:r>
            <a:endParaRPr lang="en-US" sz="1200" dirty="0">
              <a:latin typeface="Arial"/>
              <a:cs typeface="Arial"/>
            </a:endParaRPr>
          </a:p>
          <a:p>
            <a:pPr marL="381000" marR="298609" indent="-257175">
              <a:buFont typeface="Times New Roman"/>
              <a:buChar char="●"/>
              <a:tabLst>
                <a:tab pos="380524" algn="l"/>
                <a:tab pos="381000" algn="l"/>
              </a:tabLst>
            </a:pPr>
            <a:r>
              <a:rPr lang="en-US" sz="1200" spc="-34" dirty="0">
                <a:latin typeface="Arial"/>
                <a:cs typeface="Arial"/>
              </a:rPr>
              <a:t>Reshape</a:t>
            </a:r>
            <a:r>
              <a:rPr lang="en-US" sz="1200" spc="-38" dirty="0">
                <a:latin typeface="Arial"/>
                <a:cs typeface="Arial"/>
              </a:rPr>
              <a:t> </a:t>
            </a:r>
            <a:r>
              <a:rPr lang="en-US" sz="1200" spc="8" dirty="0">
                <a:latin typeface="Arial"/>
                <a:cs typeface="Arial"/>
              </a:rPr>
              <a:t>the</a:t>
            </a:r>
            <a:r>
              <a:rPr lang="en-US" sz="1200" spc="-49" dirty="0">
                <a:latin typeface="Arial"/>
                <a:cs typeface="Arial"/>
              </a:rPr>
              <a:t> </a:t>
            </a:r>
            <a:r>
              <a:rPr lang="en-US" sz="1200" spc="-4" dirty="0">
                <a:latin typeface="Arial"/>
                <a:cs typeface="Arial"/>
              </a:rPr>
              <a:t>desired</a:t>
            </a:r>
            <a:r>
              <a:rPr lang="en-US" sz="1200" spc="-34" dirty="0">
                <a:latin typeface="Arial"/>
                <a:cs typeface="Arial"/>
              </a:rPr>
              <a:t> </a:t>
            </a:r>
            <a:r>
              <a:rPr lang="en-US" sz="1200" spc="19" dirty="0">
                <a:latin typeface="Arial"/>
                <a:cs typeface="Arial"/>
              </a:rPr>
              <a:t>output</a:t>
            </a:r>
            <a:r>
              <a:rPr lang="en-US" sz="1200" spc="-56" dirty="0">
                <a:latin typeface="Arial"/>
                <a:cs typeface="Arial"/>
              </a:rPr>
              <a:t> </a:t>
            </a:r>
            <a:r>
              <a:rPr lang="en-US" sz="1200" spc="4" dirty="0">
                <a:latin typeface="Arial"/>
                <a:cs typeface="Arial"/>
              </a:rPr>
              <a:t>signal</a:t>
            </a:r>
            <a:r>
              <a:rPr lang="en-US" sz="1200" spc="-38" dirty="0">
                <a:latin typeface="Arial"/>
                <a:cs typeface="Arial"/>
              </a:rPr>
              <a:t> </a:t>
            </a:r>
            <a:r>
              <a:rPr lang="en-US" sz="1200" spc="-19" dirty="0">
                <a:latin typeface="Arial"/>
                <a:cs typeface="Arial"/>
              </a:rPr>
              <a:t>by</a:t>
            </a:r>
            <a:r>
              <a:rPr lang="en-US" sz="1200" spc="-38" dirty="0">
                <a:latin typeface="Arial"/>
                <a:cs typeface="Arial"/>
              </a:rPr>
              <a:t> </a:t>
            </a:r>
            <a:r>
              <a:rPr lang="en-US" sz="1200" spc="15" dirty="0">
                <a:latin typeface="Arial"/>
                <a:cs typeface="Arial"/>
              </a:rPr>
              <a:t>modulating</a:t>
            </a:r>
            <a:r>
              <a:rPr lang="en-US" sz="1200" spc="-60" dirty="0">
                <a:latin typeface="Arial"/>
                <a:cs typeface="Arial"/>
              </a:rPr>
              <a:t> </a:t>
            </a:r>
            <a:r>
              <a:rPr lang="en-US" sz="1200" spc="41" dirty="0">
                <a:latin typeface="Arial"/>
                <a:cs typeface="Arial"/>
              </a:rPr>
              <a:t>it</a:t>
            </a:r>
            <a:r>
              <a:rPr lang="en-US" sz="1200" spc="-38" dirty="0">
                <a:latin typeface="Arial"/>
                <a:cs typeface="Arial"/>
              </a:rPr>
              <a:t> </a:t>
            </a:r>
            <a:r>
              <a:rPr lang="en-US" sz="1200" spc="4" dirty="0">
                <a:latin typeface="Arial"/>
                <a:cs typeface="Arial"/>
              </a:rPr>
              <a:t>on</a:t>
            </a:r>
            <a:r>
              <a:rPr lang="en-US" sz="1200" spc="-49" dirty="0">
                <a:latin typeface="Arial"/>
                <a:cs typeface="Arial"/>
              </a:rPr>
              <a:t> </a:t>
            </a:r>
            <a:r>
              <a:rPr lang="en-US" sz="1200" spc="30" dirty="0">
                <a:latin typeface="Arial"/>
                <a:cs typeface="Arial"/>
              </a:rPr>
              <a:t>top</a:t>
            </a:r>
            <a:r>
              <a:rPr lang="en-US" sz="1200" spc="-34" dirty="0">
                <a:latin typeface="Arial"/>
                <a:cs typeface="Arial"/>
              </a:rPr>
              <a:t> </a:t>
            </a:r>
            <a:r>
              <a:rPr lang="en-US" sz="1200" spc="56" dirty="0">
                <a:latin typeface="Arial"/>
                <a:cs typeface="Arial"/>
              </a:rPr>
              <a:t>of</a:t>
            </a:r>
            <a:r>
              <a:rPr lang="en-US" sz="1200" spc="-41" dirty="0">
                <a:latin typeface="Arial"/>
                <a:cs typeface="Arial"/>
              </a:rPr>
              <a:t> </a:t>
            </a:r>
            <a:r>
              <a:rPr lang="en-US" sz="1200" spc="8" dirty="0">
                <a:latin typeface="Arial"/>
                <a:cs typeface="Arial"/>
              </a:rPr>
              <a:t>the</a:t>
            </a:r>
            <a:r>
              <a:rPr lang="en-US" sz="1200" spc="-53" dirty="0">
                <a:latin typeface="Arial"/>
                <a:cs typeface="Arial"/>
              </a:rPr>
              <a:t> </a:t>
            </a:r>
            <a:r>
              <a:rPr lang="en-US" sz="1200" spc="19" dirty="0">
                <a:latin typeface="Arial"/>
                <a:cs typeface="Arial"/>
              </a:rPr>
              <a:t>acoustic  </a:t>
            </a:r>
            <a:r>
              <a:rPr lang="en-US" sz="1200" spc="4" dirty="0">
                <a:latin typeface="Arial"/>
                <a:cs typeface="Arial"/>
              </a:rPr>
              <a:t>resonant</a:t>
            </a:r>
            <a:r>
              <a:rPr lang="en-US" sz="1200" spc="-64" dirty="0">
                <a:latin typeface="Arial"/>
                <a:cs typeface="Arial"/>
              </a:rPr>
              <a:t> </a:t>
            </a:r>
            <a:r>
              <a:rPr lang="en-US" sz="1200" spc="-4" dirty="0">
                <a:latin typeface="Arial"/>
                <a:cs typeface="Arial"/>
              </a:rPr>
              <a:t>frequency</a:t>
            </a:r>
          </a:p>
          <a:p>
            <a:pPr marL="381000" marR="298609" indent="-257175">
              <a:buFont typeface="Times New Roman"/>
              <a:buChar char="●"/>
              <a:tabLst>
                <a:tab pos="380524" algn="l"/>
                <a:tab pos="381000" algn="l"/>
              </a:tabLst>
            </a:pPr>
            <a:endParaRPr lang="en-US" sz="1200" spc="-4" dirty="0">
              <a:latin typeface="Arial"/>
              <a:cs typeface="Arial"/>
            </a:endParaRPr>
          </a:p>
          <a:p>
            <a:pPr marL="9525">
              <a:spcBef>
                <a:spcPts val="368"/>
              </a:spcBef>
            </a:pPr>
            <a:r>
              <a:rPr lang="en-US" sz="1200" b="1" spc="-60" dirty="0">
                <a:latin typeface="Arial"/>
                <a:cs typeface="Arial"/>
              </a:rPr>
              <a:t>STEP </a:t>
            </a:r>
            <a:r>
              <a:rPr lang="en-US" sz="1200" b="1" spc="23" dirty="0">
                <a:latin typeface="Arial"/>
                <a:cs typeface="Arial"/>
              </a:rPr>
              <a:t>2:</a:t>
            </a:r>
            <a:r>
              <a:rPr lang="en-US" sz="1200" b="1" spc="-127" dirty="0">
                <a:latin typeface="Arial"/>
                <a:cs typeface="Arial"/>
              </a:rPr>
              <a:t> </a:t>
            </a:r>
            <a:r>
              <a:rPr lang="en-US" sz="1200" spc="-60" dirty="0">
                <a:latin typeface="Arial"/>
                <a:cs typeface="Arial"/>
              </a:rPr>
              <a:t>Reshaping</a:t>
            </a:r>
            <a:endParaRPr lang="en-US" sz="1200" dirty="0">
              <a:latin typeface="Arial"/>
              <a:cs typeface="Arial"/>
            </a:endParaRPr>
          </a:p>
          <a:p>
            <a:pPr marL="295275" indent="-285750">
              <a:lnSpc>
                <a:spcPct val="15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spc="-19" dirty="0">
                <a:latin typeface="Arial"/>
                <a:cs typeface="Arial"/>
              </a:rPr>
              <a:t>PM </a:t>
            </a:r>
            <a:r>
              <a:rPr lang="en-US" sz="1200" spc="19" dirty="0">
                <a:latin typeface="Arial"/>
                <a:cs typeface="Arial"/>
              </a:rPr>
              <a:t>allows </a:t>
            </a:r>
            <a:r>
              <a:rPr lang="en-US" sz="1200" spc="-11" dirty="0">
                <a:latin typeface="Arial"/>
                <a:cs typeface="Arial"/>
              </a:rPr>
              <a:t>an </a:t>
            </a:r>
            <a:r>
              <a:rPr lang="en-US" sz="1200" spc="11" dirty="0">
                <a:latin typeface="Arial"/>
                <a:cs typeface="Arial"/>
              </a:rPr>
              <a:t>attacker </a:t>
            </a:r>
            <a:r>
              <a:rPr lang="en-US" sz="1200" spc="41" dirty="0">
                <a:latin typeface="Arial"/>
                <a:cs typeface="Arial"/>
              </a:rPr>
              <a:t>to </a:t>
            </a:r>
            <a:r>
              <a:rPr lang="en-US" sz="1200" spc="-11" dirty="0">
                <a:latin typeface="Arial"/>
                <a:cs typeface="Arial"/>
              </a:rPr>
              <a:t>use </a:t>
            </a:r>
            <a:r>
              <a:rPr lang="en-US" sz="1200" spc="30" dirty="0">
                <a:latin typeface="Arial"/>
                <a:cs typeface="Arial"/>
              </a:rPr>
              <a:t>full </a:t>
            </a:r>
            <a:r>
              <a:rPr lang="en-US" sz="1200" spc="11" dirty="0">
                <a:latin typeface="Arial"/>
                <a:cs typeface="Arial"/>
              </a:rPr>
              <a:t>amplitude </a:t>
            </a:r>
            <a:r>
              <a:rPr lang="en-US" sz="1200" spc="53" dirty="0">
                <a:latin typeface="Arial"/>
                <a:cs typeface="Arial"/>
              </a:rPr>
              <a:t>of the</a:t>
            </a:r>
            <a:r>
              <a:rPr lang="en-US" sz="1200" spc="8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carrier signal</a:t>
            </a:r>
            <a:endParaRPr lang="en-US" sz="1800" dirty="0">
              <a:latin typeface="Times New Roman"/>
              <a:cs typeface="Times New Roman"/>
            </a:endParaRPr>
          </a:p>
          <a:p>
            <a:pPr marL="295275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spc="11" dirty="0">
                <a:latin typeface="Arial"/>
                <a:cs typeface="Arial"/>
              </a:rPr>
              <a:t>AM </a:t>
            </a:r>
            <a:r>
              <a:rPr lang="en-US" sz="1200" spc="8" dirty="0">
                <a:latin typeface="Arial"/>
                <a:cs typeface="Arial"/>
              </a:rPr>
              <a:t>utilizes</a:t>
            </a:r>
            <a:r>
              <a:rPr lang="en-US" sz="1200" spc="-30" dirty="0">
                <a:latin typeface="Arial"/>
                <a:cs typeface="Arial"/>
              </a:rPr>
              <a:t> </a:t>
            </a:r>
            <a:r>
              <a:rPr lang="en-US" sz="1200" spc="8" dirty="0">
                <a:latin typeface="Arial"/>
                <a:cs typeface="Arial"/>
              </a:rPr>
              <a:t>the</a:t>
            </a:r>
            <a:r>
              <a:rPr lang="en-US" sz="1200" spc="-38" dirty="0">
                <a:latin typeface="Arial"/>
                <a:cs typeface="Arial"/>
              </a:rPr>
              <a:t> </a:t>
            </a:r>
            <a:r>
              <a:rPr lang="en-US" sz="1200" spc="-11" dirty="0">
                <a:latin typeface="Arial"/>
                <a:cs typeface="Arial"/>
              </a:rPr>
              <a:t>upper</a:t>
            </a:r>
            <a:r>
              <a:rPr lang="en-US" sz="1200" spc="-41" dirty="0">
                <a:latin typeface="Arial"/>
                <a:cs typeface="Arial"/>
              </a:rPr>
              <a:t> </a:t>
            </a:r>
            <a:r>
              <a:rPr lang="en-US" sz="1200" spc="11" dirty="0">
                <a:latin typeface="Arial"/>
                <a:cs typeface="Arial"/>
              </a:rPr>
              <a:t>or</a:t>
            </a:r>
            <a:r>
              <a:rPr lang="en-US" sz="1200" spc="-45" dirty="0">
                <a:latin typeface="Arial"/>
                <a:cs typeface="Arial"/>
              </a:rPr>
              <a:t> </a:t>
            </a:r>
            <a:r>
              <a:rPr lang="en-US" sz="1200" spc="8" dirty="0">
                <a:latin typeface="Arial"/>
                <a:cs typeface="Arial"/>
              </a:rPr>
              <a:t>lower</a:t>
            </a:r>
            <a:r>
              <a:rPr lang="en-US" sz="1200" spc="-41" dirty="0">
                <a:latin typeface="Arial"/>
                <a:cs typeface="Arial"/>
              </a:rPr>
              <a:t> </a:t>
            </a:r>
            <a:r>
              <a:rPr lang="en-US" sz="1200" spc="23" dirty="0">
                <a:latin typeface="Arial"/>
                <a:cs typeface="Arial"/>
              </a:rPr>
              <a:t>half</a:t>
            </a:r>
            <a:r>
              <a:rPr lang="en-US" sz="1200" spc="-38" dirty="0">
                <a:latin typeface="Arial"/>
                <a:cs typeface="Arial"/>
              </a:rPr>
              <a:t> </a:t>
            </a:r>
            <a:r>
              <a:rPr lang="en-US" sz="1200" spc="53" dirty="0">
                <a:latin typeface="Arial"/>
                <a:cs typeface="Arial"/>
              </a:rPr>
              <a:t>of</a:t>
            </a:r>
            <a:r>
              <a:rPr lang="en-US" sz="1200" spc="-41" dirty="0">
                <a:latin typeface="Arial"/>
                <a:cs typeface="Arial"/>
              </a:rPr>
              <a:t> the </a:t>
            </a:r>
            <a:r>
              <a:rPr lang="en-US" sz="1200" dirty="0">
                <a:latin typeface="Arial"/>
                <a:cs typeface="Arial"/>
              </a:rPr>
              <a:t>carrier</a:t>
            </a:r>
            <a:r>
              <a:rPr lang="en-US" sz="1200" spc="-41" dirty="0">
                <a:latin typeface="Arial"/>
                <a:cs typeface="Arial"/>
              </a:rPr>
              <a:t> </a:t>
            </a:r>
            <a:r>
              <a:rPr lang="en-US" sz="1200" spc="8" dirty="0">
                <a:latin typeface="Arial"/>
                <a:cs typeface="Arial"/>
              </a:rPr>
              <a:t>signal</a:t>
            </a:r>
            <a:endParaRPr lang="en-US" sz="1200" dirty="0">
              <a:latin typeface="Arial"/>
              <a:cs typeface="Arial"/>
            </a:endParaRPr>
          </a:p>
          <a:p>
            <a:pPr marL="381000" marR="298609" indent="-257175">
              <a:buFont typeface="Times New Roman"/>
              <a:buChar char="●"/>
              <a:tabLst>
                <a:tab pos="380524" algn="l"/>
                <a:tab pos="381000" algn="l"/>
              </a:tabLst>
            </a:pPr>
            <a:endParaRPr lang="en-US" sz="1200" dirty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765CC-027A-8D40-A178-61BC7862CCE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677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525">
              <a:spcBef>
                <a:spcPts val="4"/>
              </a:spcBef>
            </a:pPr>
            <a:r>
              <a:rPr lang="en-US" sz="1200" spc="-34" dirty="0">
                <a:latin typeface="Arial"/>
                <a:cs typeface="Arial"/>
              </a:rPr>
              <a:t>Galaxy </a:t>
            </a:r>
            <a:r>
              <a:rPr lang="en-US" sz="1200" spc="-4" dirty="0">
                <a:latin typeface="Arial"/>
                <a:cs typeface="Arial"/>
              </a:rPr>
              <a:t>Smartphones </a:t>
            </a:r>
            <a:r>
              <a:rPr lang="en-US" sz="1200" spc="15" dirty="0">
                <a:latin typeface="Arial"/>
                <a:cs typeface="Arial"/>
              </a:rPr>
              <a:t>(S5/Note</a:t>
            </a:r>
            <a:r>
              <a:rPr lang="en-US" sz="1200" spc="-146" dirty="0">
                <a:latin typeface="Arial"/>
                <a:cs typeface="Arial"/>
              </a:rPr>
              <a:t> </a:t>
            </a:r>
            <a:r>
              <a:rPr lang="en-US" sz="1200" spc="11" dirty="0">
                <a:latin typeface="Arial"/>
                <a:cs typeface="Arial"/>
              </a:rPr>
              <a:t>3)</a:t>
            </a:r>
            <a:endParaRPr lang="en-US" sz="1200" dirty="0">
              <a:latin typeface="Arial"/>
              <a:cs typeface="Arial"/>
            </a:endParaRPr>
          </a:p>
          <a:p>
            <a:pPr marL="352425" marR="99536" indent="-257651">
              <a:buFont typeface="Times New Roman"/>
              <a:buChar char="●"/>
              <a:tabLst>
                <a:tab pos="352425" algn="l"/>
                <a:tab pos="352901" algn="l"/>
              </a:tabLst>
            </a:pPr>
            <a:r>
              <a:rPr lang="en-US" sz="1200" dirty="0">
                <a:latin typeface="Arial"/>
                <a:cs typeface="Arial"/>
              </a:rPr>
              <a:t>Lateral </a:t>
            </a:r>
            <a:r>
              <a:rPr lang="en-US" sz="1200" spc="8" dirty="0">
                <a:latin typeface="Arial"/>
                <a:cs typeface="Arial"/>
              </a:rPr>
              <a:t>movement </a:t>
            </a:r>
            <a:r>
              <a:rPr lang="en-US" sz="1200" spc="23" dirty="0">
                <a:latin typeface="Arial"/>
                <a:cs typeface="Arial"/>
              </a:rPr>
              <a:t>controls</a:t>
            </a:r>
            <a:r>
              <a:rPr lang="en-US" sz="1200" spc="-221" dirty="0">
                <a:latin typeface="Arial"/>
                <a:cs typeface="Arial"/>
              </a:rPr>
              <a:t> </a:t>
            </a:r>
            <a:r>
              <a:rPr lang="en-US" sz="1200" spc="-120" dirty="0">
                <a:latin typeface="Arial"/>
                <a:cs typeface="Arial"/>
              </a:rPr>
              <a:t>RC  </a:t>
            </a:r>
            <a:r>
              <a:rPr lang="en-US" sz="1200" spc="8" dirty="0">
                <a:latin typeface="Arial"/>
                <a:cs typeface="Arial"/>
              </a:rPr>
              <a:t>car</a:t>
            </a:r>
            <a:endParaRPr lang="en-US" sz="1200" dirty="0">
              <a:latin typeface="Arial"/>
              <a:cs typeface="Arial"/>
            </a:endParaRPr>
          </a:p>
          <a:p>
            <a:pPr marL="352425" marR="611505" indent="-257651">
              <a:buFont typeface="Times New Roman"/>
              <a:buChar char="●"/>
              <a:tabLst>
                <a:tab pos="352425" algn="l"/>
                <a:tab pos="352901" algn="l"/>
              </a:tabLst>
            </a:pPr>
            <a:r>
              <a:rPr lang="en-US" sz="1200" spc="4" dirty="0">
                <a:latin typeface="Arial"/>
                <a:cs typeface="Arial"/>
              </a:rPr>
              <a:t>Internal </a:t>
            </a:r>
            <a:r>
              <a:rPr lang="en-US" sz="1200" spc="-11" dirty="0">
                <a:latin typeface="Arial"/>
                <a:cs typeface="Arial"/>
              </a:rPr>
              <a:t>speaker</a:t>
            </a:r>
            <a:r>
              <a:rPr lang="en-US" sz="1200" spc="-143" dirty="0">
                <a:latin typeface="Arial"/>
                <a:cs typeface="Arial"/>
              </a:rPr>
              <a:t> </a:t>
            </a:r>
            <a:r>
              <a:rPr lang="en-US" sz="1200" spc="26" dirty="0">
                <a:latin typeface="Arial"/>
                <a:cs typeface="Arial"/>
              </a:rPr>
              <a:t>spoofs  </a:t>
            </a:r>
            <a:r>
              <a:rPr lang="en-US" sz="1200" spc="4" dirty="0">
                <a:latin typeface="Arial"/>
                <a:cs typeface="Arial"/>
              </a:rPr>
              <a:t>accelerometers</a:t>
            </a:r>
            <a:endParaRPr lang="en-US" sz="1200" dirty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765CC-027A-8D40-A178-61BC7862CCE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9104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Defense slide </a:t>
            </a:r>
            <a:r>
              <a:rPr lang="ko-KR" altLang="en-US" dirty="0"/>
              <a:t>각각의 설명과 관계를 좀 더 잘 나타내고 각각의 한계점도 서술할 것 </a:t>
            </a:r>
            <a:r>
              <a:rPr lang="en-US" altLang="ko-KR" dirty="0"/>
              <a:t>(slide 26-28)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765CC-027A-8D40-A178-61BC7862CCE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0346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765CC-027A-8D40-A178-61BC7862CCE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9364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사실 별로 </a:t>
            </a:r>
            <a:r>
              <a:rPr lang="ko-KR" altLang="en-US" dirty="0" err="1"/>
              <a:t>쓸모없음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765CC-027A-8D40-A178-61BC7862CCE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140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765CC-027A-8D40-A178-61BC7862CC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9384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Timeline </a:t>
            </a:r>
            <a:r>
              <a:rPr lang="ko-KR" altLang="en-US" dirty="0"/>
              <a:t>형식으로 </a:t>
            </a:r>
            <a:r>
              <a:rPr lang="en-US" altLang="ko-KR" dirty="0"/>
              <a:t>walnut </a:t>
            </a:r>
            <a:r>
              <a:rPr lang="ko-KR" altLang="en-US" dirty="0"/>
              <a:t>이전과 이후 </a:t>
            </a:r>
            <a:r>
              <a:rPr lang="en-US" altLang="ko-KR" dirty="0"/>
              <a:t>(laser speaker – </a:t>
            </a:r>
            <a:r>
              <a:rPr lang="en-US" altLang="ko-KR" dirty="0" err="1"/>
              <a:t>kevin</a:t>
            </a:r>
            <a:r>
              <a:rPr lang="en-US" altLang="ko-KR" dirty="0"/>
              <a:t> </a:t>
            </a:r>
            <a:r>
              <a:rPr lang="en-US" altLang="ko-KR" dirty="0" err="1"/>
              <a:t>fu</a:t>
            </a:r>
            <a:r>
              <a:rPr lang="en-US" altLang="ko-KR" dirty="0"/>
              <a:t> </a:t>
            </a:r>
            <a:r>
              <a:rPr lang="ko-KR" altLang="en-US" dirty="0"/>
              <a:t>참고</a:t>
            </a:r>
            <a:r>
              <a:rPr lang="en-US" altLang="ko-KR" dirty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765CC-027A-8D40-A178-61BC7862CCE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364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Additional thoughts </a:t>
            </a:r>
            <a:r>
              <a:rPr lang="ko-KR" altLang="en-US" dirty="0"/>
              <a:t>수정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765CC-027A-8D40-A178-61BC7862CCE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019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dirty="0"/>
              <a:t>Rocking drone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dirty="0"/>
              <a:t>Sensor side channel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spc="15" dirty="0">
                <a:latin typeface="Palatino Linotype" panose="02040502050505030304" pitchFamily="18" charset="0"/>
              </a:rPr>
              <a:t>Micro Electro Mechanical System</a:t>
            </a:r>
            <a:endParaRPr lang="en-US" sz="1200" dirty="0">
              <a:latin typeface="Palatino Linotype" panose="0204050205050503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dirty="0"/>
              <a:t>MEMS accelerometer</a:t>
            </a:r>
            <a:r>
              <a:rPr lang="ko-KR" altLang="en-US" dirty="0"/>
              <a:t>가 얼마나 많이 사용되고 있는지</a:t>
            </a:r>
            <a:r>
              <a:rPr lang="en-US" altLang="ko-KR" dirty="0"/>
              <a:t>: </a:t>
            </a:r>
            <a:r>
              <a:rPr lang="ko-KR" altLang="en-US" dirty="0"/>
              <a:t>스마트폰</a:t>
            </a:r>
            <a:r>
              <a:rPr lang="en-US" altLang="ko-KR" dirty="0"/>
              <a:t>,</a:t>
            </a:r>
            <a:r>
              <a:rPr lang="ko-KR" altLang="en-US" dirty="0"/>
              <a:t> 자동차</a:t>
            </a:r>
            <a:r>
              <a:rPr lang="en-US" altLang="ko-KR" dirty="0"/>
              <a:t>,</a:t>
            </a:r>
            <a:r>
              <a:rPr lang="ko-KR" altLang="en-US" dirty="0"/>
              <a:t> 의료 장치</a:t>
            </a:r>
            <a:r>
              <a:rPr lang="en-US" altLang="ko-KR" dirty="0"/>
              <a:t>,</a:t>
            </a:r>
            <a:r>
              <a:rPr lang="ko-KR" altLang="en-US" dirty="0"/>
              <a:t> </a:t>
            </a:r>
            <a:r>
              <a:rPr lang="ko-KR" altLang="en-US" dirty="0" err="1"/>
              <a:t>드론</a:t>
            </a:r>
            <a:r>
              <a:rPr lang="en-US" altLang="ko-KR" dirty="0"/>
              <a:t>,</a:t>
            </a:r>
            <a:r>
              <a:rPr lang="ko-KR" altLang="en-US" dirty="0"/>
              <a:t> </a:t>
            </a:r>
            <a:r>
              <a:rPr lang="en-US" altLang="ko-KR" dirty="0"/>
              <a:t>IoT </a:t>
            </a:r>
            <a:r>
              <a:rPr lang="ko-KR" altLang="en-US" dirty="0"/>
              <a:t>장비</a:t>
            </a:r>
            <a:r>
              <a:rPr lang="en-US" altLang="ko-KR" dirty="0"/>
              <a:t>,</a:t>
            </a:r>
            <a:r>
              <a:rPr lang="ko-KR" altLang="en-US" dirty="0"/>
              <a:t> </a:t>
            </a:r>
            <a:endParaRPr lang="en-US" altLang="ko-KR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Millions of accelerometers reside inside smartphones, automobiles, medical devices, anti-theft devices, drones, IoT devices, and many other industrial and consumer applications.</a:t>
            </a:r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765CC-027A-8D40-A178-61BC7862CC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884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Capacitive MEMS</a:t>
            </a:r>
            <a:r>
              <a:rPr lang="ko-KR" altLang="en-US" dirty="0"/>
              <a:t>에 대해 설명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765CC-027A-8D40-A178-61BC7862CC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656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765CC-027A-8D40-A178-61BC7862CC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54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5275" indent="-285750">
              <a:spcBef>
                <a:spcPts val="75"/>
              </a:spcBef>
              <a:buFont typeface="Arial" panose="020B0604020202020204" pitchFamily="34" charset="0"/>
              <a:buChar char="•"/>
            </a:pPr>
            <a:r>
              <a:rPr lang="en-US" altLang="ko-KR" sz="1200" spc="4" dirty="0">
                <a:latin typeface="Arial"/>
                <a:cs typeface="Arial"/>
              </a:rPr>
              <a:t>Vibrating</a:t>
            </a:r>
            <a:r>
              <a:rPr lang="en-US" altLang="ko-KR" sz="1200" spc="-26" dirty="0">
                <a:latin typeface="Arial"/>
                <a:cs typeface="Arial"/>
              </a:rPr>
              <a:t> </a:t>
            </a:r>
            <a:r>
              <a:rPr lang="en-US" altLang="ko-KR" sz="1200" spc="30" dirty="0">
                <a:latin typeface="Arial"/>
                <a:cs typeface="Arial"/>
              </a:rPr>
              <a:t>platform</a:t>
            </a:r>
            <a:r>
              <a:rPr lang="en-US" altLang="ko-KR" sz="1200" spc="-41" dirty="0">
                <a:latin typeface="Arial"/>
                <a:cs typeface="Arial"/>
              </a:rPr>
              <a:t>:</a:t>
            </a:r>
            <a:r>
              <a:rPr lang="en-US" altLang="ko-KR" sz="1200" spc="-38" dirty="0">
                <a:latin typeface="Arial"/>
                <a:cs typeface="Arial"/>
              </a:rPr>
              <a:t> </a:t>
            </a:r>
            <a:r>
              <a:rPr lang="en-US" altLang="ko-KR" sz="1200" spc="8" dirty="0">
                <a:latin typeface="Arial"/>
                <a:cs typeface="Arial"/>
              </a:rPr>
              <a:t>vibrating</a:t>
            </a:r>
            <a:r>
              <a:rPr lang="en-US" altLang="ko-KR" sz="1200" spc="-34" dirty="0">
                <a:latin typeface="Arial"/>
                <a:cs typeface="Arial"/>
              </a:rPr>
              <a:t> </a:t>
            </a:r>
            <a:r>
              <a:rPr lang="en-US" altLang="ko-KR" sz="1200" spc="23" dirty="0">
                <a:latin typeface="Arial"/>
                <a:cs typeface="Arial"/>
              </a:rPr>
              <a:t>at</a:t>
            </a:r>
            <a:r>
              <a:rPr lang="en-US" altLang="ko-KR" sz="1200" spc="-49" dirty="0">
                <a:latin typeface="Arial"/>
                <a:cs typeface="Arial"/>
              </a:rPr>
              <a:t> </a:t>
            </a:r>
            <a:r>
              <a:rPr lang="en-US" altLang="ko-KR" sz="1200" spc="-4" dirty="0">
                <a:latin typeface="Arial"/>
                <a:cs typeface="Arial"/>
              </a:rPr>
              <a:t>70Hz</a:t>
            </a:r>
            <a:r>
              <a:rPr lang="en-US" altLang="ko-KR" sz="1200" spc="-30" dirty="0">
                <a:latin typeface="Arial"/>
                <a:cs typeface="Arial"/>
              </a:rPr>
              <a:t> </a:t>
            </a:r>
            <a:r>
              <a:rPr lang="en-US" altLang="ko-KR" sz="1200" spc="41" dirty="0">
                <a:latin typeface="Arial"/>
                <a:cs typeface="Arial"/>
              </a:rPr>
              <a:t>to</a:t>
            </a:r>
            <a:r>
              <a:rPr lang="en-US" altLang="ko-KR" sz="1200" spc="-38" dirty="0">
                <a:latin typeface="Arial"/>
                <a:cs typeface="Arial"/>
              </a:rPr>
              <a:t> </a:t>
            </a:r>
            <a:r>
              <a:rPr lang="en-US" altLang="ko-KR" sz="1200" spc="11" dirty="0">
                <a:latin typeface="Arial"/>
                <a:cs typeface="Arial"/>
              </a:rPr>
              <a:t>simulate</a:t>
            </a:r>
            <a:r>
              <a:rPr lang="en-US" altLang="ko-KR" sz="1200" spc="-38" dirty="0">
                <a:latin typeface="Arial"/>
                <a:cs typeface="Arial"/>
              </a:rPr>
              <a:t> </a:t>
            </a:r>
            <a:r>
              <a:rPr lang="en-US" altLang="ko-KR" sz="1200" i="1" spc="8" dirty="0">
                <a:latin typeface="Arial"/>
                <a:cs typeface="Arial"/>
              </a:rPr>
              <a:t>true</a:t>
            </a:r>
            <a:r>
              <a:rPr lang="en-US" altLang="ko-KR" sz="1200" i="1" spc="-45" dirty="0">
                <a:latin typeface="Arial"/>
                <a:cs typeface="Arial"/>
              </a:rPr>
              <a:t> </a:t>
            </a:r>
            <a:r>
              <a:rPr lang="en-US" altLang="ko-KR" sz="1200" i="1" spc="8" dirty="0">
                <a:latin typeface="Arial"/>
                <a:cs typeface="Arial"/>
              </a:rPr>
              <a:t>acceleration</a:t>
            </a:r>
            <a:endParaRPr lang="en-US" altLang="ko-KR" sz="1200" i="1" dirty="0">
              <a:latin typeface="Times New Roman"/>
              <a:cs typeface="Times New Roman"/>
            </a:endParaRPr>
          </a:p>
          <a:p>
            <a:pPr marL="295275" indent="-285750">
              <a:buFont typeface="Arial" panose="020B0604020202020204" pitchFamily="34" charset="0"/>
              <a:buChar char="•"/>
            </a:pPr>
            <a:r>
              <a:rPr lang="en-US" altLang="ko-KR" sz="1200" spc="-11" dirty="0">
                <a:latin typeface="Arial"/>
                <a:cs typeface="Arial"/>
              </a:rPr>
              <a:t>Sampled </a:t>
            </a:r>
            <a:r>
              <a:rPr lang="en-US" altLang="ko-KR" sz="1200" spc="-19" dirty="0">
                <a:latin typeface="Arial"/>
                <a:cs typeface="Arial"/>
              </a:rPr>
              <a:t>by </a:t>
            </a:r>
            <a:r>
              <a:rPr lang="en-US" altLang="ko-KR" sz="1200" spc="-71" dirty="0">
                <a:latin typeface="Arial"/>
                <a:cs typeface="Arial"/>
              </a:rPr>
              <a:t>ADC </a:t>
            </a:r>
            <a:r>
              <a:rPr lang="en-US" altLang="ko-KR" sz="1200" spc="23" dirty="0">
                <a:latin typeface="Arial"/>
                <a:cs typeface="Arial"/>
              </a:rPr>
              <a:t>at</a:t>
            </a:r>
            <a:r>
              <a:rPr lang="en-US" altLang="ko-KR" sz="1200" spc="-60" dirty="0">
                <a:latin typeface="Arial"/>
                <a:cs typeface="Arial"/>
              </a:rPr>
              <a:t> </a:t>
            </a:r>
            <a:r>
              <a:rPr lang="en-US" altLang="ko-KR" sz="1200" spc="-4" dirty="0">
                <a:latin typeface="Arial"/>
                <a:cs typeface="Arial"/>
              </a:rPr>
              <a:t>7kHz</a:t>
            </a:r>
            <a:endParaRPr lang="en-US" altLang="ko-KR" sz="1200" dirty="0">
              <a:latin typeface="Times New Roman"/>
              <a:cs typeface="Times New Roman"/>
            </a:endParaRPr>
          </a:p>
          <a:p>
            <a:pPr marL="295275" indent="-285750">
              <a:buFont typeface="Arial" panose="020B0604020202020204" pitchFamily="34" charset="0"/>
              <a:buChar char="•"/>
            </a:pPr>
            <a:r>
              <a:rPr lang="en-US" altLang="ko-KR" sz="1200" spc="-8" dirty="0">
                <a:latin typeface="Arial"/>
                <a:cs typeface="Arial"/>
              </a:rPr>
              <a:t>Placed</a:t>
            </a:r>
            <a:r>
              <a:rPr lang="en-US" altLang="ko-KR" sz="1200" spc="-53" dirty="0">
                <a:latin typeface="Arial"/>
                <a:cs typeface="Arial"/>
              </a:rPr>
              <a:t> </a:t>
            </a:r>
            <a:r>
              <a:rPr lang="en-US" altLang="ko-KR" sz="1200" spc="8" dirty="0">
                <a:latin typeface="Arial"/>
                <a:cs typeface="Arial"/>
              </a:rPr>
              <a:t>in</a:t>
            </a:r>
            <a:r>
              <a:rPr lang="en-US" altLang="ko-KR" sz="1200" spc="-41" dirty="0">
                <a:latin typeface="Arial"/>
                <a:cs typeface="Arial"/>
              </a:rPr>
              <a:t> </a:t>
            </a:r>
            <a:r>
              <a:rPr lang="en-US" altLang="ko-KR" sz="1200" spc="-11" dirty="0">
                <a:latin typeface="Arial"/>
                <a:cs typeface="Arial"/>
              </a:rPr>
              <a:t>an</a:t>
            </a:r>
            <a:r>
              <a:rPr lang="en-US" altLang="ko-KR" sz="1200" spc="-49" dirty="0">
                <a:latin typeface="Arial"/>
                <a:cs typeface="Arial"/>
              </a:rPr>
              <a:t> </a:t>
            </a:r>
            <a:r>
              <a:rPr lang="en-US" altLang="ko-KR" sz="1200" spc="19" dirty="0">
                <a:latin typeface="Arial"/>
                <a:cs typeface="Arial"/>
              </a:rPr>
              <a:t>acoustic</a:t>
            </a:r>
            <a:r>
              <a:rPr lang="en-US" altLang="ko-KR" sz="1200" spc="-68" dirty="0">
                <a:latin typeface="Arial"/>
                <a:cs typeface="Arial"/>
              </a:rPr>
              <a:t> </a:t>
            </a:r>
            <a:r>
              <a:rPr lang="en-US" altLang="ko-KR" sz="1200" spc="19" dirty="0">
                <a:latin typeface="Arial"/>
                <a:cs typeface="Arial"/>
              </a:rPr>
              <a:t>isolation</a:t>
            </a:r>
            <a:r>
              <a:rPr lang="en-US" altLang="ko-KR" sz="1200" spc="-53" dirty="0">
                <a:latin typeface="Arial"/>
                <a:cs typeface="Arial"/>
              </a:rPr>
              <a:t> </a:t>
            </a:r>
            <a:r>
              <a:rPr lang="en-US" altLang="ko-KR" sz="1200" spc="4" dirty="0">
                <a:latin typeface="Arial"/>
                <a:cs typeface="Arial"/>
              </a:rPr>
              <a:t>chamber</a:t>
            </a:r>
            <a:r>
              <a:rPr lang="en-US" altLang="ko-KR" sz="1200" spc="-53" dirty="0">
                <a:latin typeface="Arial"/>
                <a:cs typeface="Arial"/>
              </a:rPr>
              <a:t> </a:t>
            </a:r>
            <a:r>
              <a:rPr lang="en-US" altLang="ko-KR" sz="1200" spc="41" dirty="0">
                <a:latin typeface="Arial"/>
                <a:cs typeface="Arial"/>
              </a:rPr>
              <a:t>to</a:t>
            </a:r>
            <a:r>
              <a:rPr lang="en-US" altLang="ko-KR" sz="1200" spc="-38" dirty="0">
                <a:latin typeface="Arial"/>
                <a:cs typeface="Arial"/>
              </a:rPr>
              <a:t> </a:t>
            </a:r>
            <a:r>
              <a:rPr lang="en-US" altLang="ko-KR" sz="1200" spc="4" dirty="0">
                <a:latin typeface="Arial"/>
                <a:cs typeface="Arial"/>
              </a:rPr>
              <a:t>avoid</a:t>
            </a:r>
            <a:r>
              <a:rPr lang="en-US" altLang="ko-KR" sz="1200" spc="-49" dirty="0">
                <a:latin typeface="Arial"/>
                <a:cs typeface="Arial"/>
              </a:rPr>
              <a:t> </a:t>
            </a:r>
            <a:r>
              <a:rPr lang="en-US" altLang="ko-KR" sz="1200" spc="-4" dirty="0">
                <a:latin typeface="Arial"/>
                <a:cs typeface="Arial"/>
              </a:rPr>
              <a:t>external</a:t>
            </a:r>
            <a:r>
              <a:rPr lang="en-US" altLang="ko-KR" sz="1200" spc="-41" dirty="0">
                <a:latin typeface="Arial"/>
                <a:cs typeface="Arial"/>
              </a:rPr>
              <a:t> </a:t>
            </a:r>
            <a:r>
              <a:rPr lang="en-US" altLang="ko-KR" sz="1200" spc="4" dirty="0">
                <a:latin typeface="Arial"/>
                <a:cs typeface="Arial"/>
              </a:rPr>
              <a:t>noise</a:t>
            </a:r>
            <a:endParaRPr lang="en-US" altLang="ko-KR" sz="1200" dirty="0">
              <a:latin typeface="Times New Roman"/>
              <a:cs typeface="Times New Roman"/>
            </a:endParaRPr>
          </a:p>
          <a:p>
            <a:pPr marL="295275" indent="-285750">
              <a:buFont typeface="Arial" panose="020B0604020202020204" pitchFamily="34" charset="0"/>
              <a:buChar char="•"/>
            </a:pPr>
            <a:r>
              <a:rPr lang="en-US" altLang="ko-KR" sz="1200" spc="-19" dirty="0">
                <a:latin typeface="Arial"/>
                <a:cs typeface="Arial"/>
              </a:rPr>
              <a:t>Sound</a:t>
            </a:r>
            <a:r>
              <a:rPr lang="en-US" altLang="ko-KR" sz="1200" spc="-71" dirty="0">
                <a:latin typeface="Arial"/>
                <a:cs typeface="Arial"/>
              </a:rPr>
              <a:t> </a:t>
            </a:r>
            <a:r>
              <a:rPr lang="en-US" altLang="ko-KR" sz="1200" spc="19" dirty="0">
                <a:latin typeface="Arial"/>
                <a:cs typeface="Arial"/>
              </a:rPr>
              <a:t>amplifier</a:t>
            </a:r>
            <a:r>
              <a:rPr lang="en-US" altLang="ko-KR" sz="1200" spc="-26" dirty="0">
                <a:latin typeface="Arial"/>
                <a:cs typeface="Arial"/>
              </a:rPr>
              <a:t> </a:t>
            </a:r>
            <a:r>
              <a:rPr lang="en-US" altLang="ko-KR" sz="1200" spc="19" dirty="0">
                <a:latin typeface="Arial"/>
                <a:cs typeface="Arial"/>
              </a:rPr>
              <a:t>amplified</a:t>
            </a:r>
            <a:r>
              <a:rPr lang="en-US" altLang="ko-KR" sz="1200" spc="-23" dirty="0">
                <a:latin typeface="Arial"/>
                <a:cs typeface="Arial"/>
              </a:rPr>
              <a:t> </a:t>
            </a:r>
            <a:r>
              <a:rPr lang="en-US" altLang="ko-KR" sz="1200" spc="-19" dirty="0">
                <a:latin typeface="Arial"/>
                <a:cs typeface="Arial"/>
              </a:rPr>
              <a:t>a</a:t>
            </a:r>
            <a:r>
              <a:rPr lang="en-US" altLang="ko-KR" sz="1200" spc="-41" dirty="0">
                <a:latin typeface="Arial"/>
                <a:cs typeface="Arial"/>
              </a:rPr>
              <a:t> </a:t>
            </a:r>
            <a:r>
              <a:rPr lang="en-US" altLang="ko-KR" sz="1200" spc="-4" dirty="0">
                <a:latin typeface="Arial"/>
                <a:cs typeface="Arial"/>
              </a:rPr>
              <a:t>2.9kHz</a:t>
            </a:r>
            <a:r>
              <a:rPr lang="en-US" altLang="ko-KR" sz="1200" spc="-34" dirty="0">
                <a:latin typeface="Arial"/>
                <a:cs typeface="Arial"/>
              </a:rPr>
              <a:t> </a:t>
            </a:r>
            <a:r>
              <a:rPr lang="en-US" altLang="ko-KR" sz="1200" spc="19" dirty="0">
                <a:latin typeface="Arial"/>
                <a:cs typeface="Arial"/>
              </a:rPr>
              <a:t>acoustic</a:t>
            </a:r>
            <a:r>
              <a:rPr lang="en-US" altLang="ko-KR" sz="1200" spc="-45" dirty="0">
                <a:latin typeface="Arial"/>
                <a:cs typeface="Arial"/>
              </a:rPr>
              <a:t> </a:t>
            </a:r>
            <a:r>
              <a:rPr lang="en-US" altLang="ko-KR" sz="1200" spc="4" dirty="0">
                <a:latin typeface="Arial"/>
                <a:cs typeface="Arial"/>
              </a:rPr>
              <a:t>signal</a:t>
            </a:r>
            <a:r>
              <a:rPr lang="en-US" altLang="ko-KR" sz="1200" spc="-68" dirty="0">
                <a:latin typeface="Arial"/>
                <a:cs typeface="Arial"/>
              </a:rPr>
              <a:t> </a:t>
            </a:r>
            <a:r>
              <a:rPr lang="en-US" altLang="ko-KR" sz="1200" spc="4" dirty="0">
                <a:latin typeface="Arial"/>
                <a:cs typeface="Arial"/>
              </a:rPr>
              <a:t>supplied</a:t>
            </a:r>
            <a:r>
              <a:rPr lang="en-US" altLang="ko-KR" sz="1200" spc="-34" dirty="0">
                <a:latin typeface="Arial"/>
                <a:cs typeface="Arial"/>
              </a:rPr>
              <a:t> </a:t>
            </a:r>
            <a:r>
              <a:rPr lang="en-US" altLang="ko-KR" sz="1200" spc="41" dirty="0">
                <a:latin typeface="Arial"/>
                <a:cs typeface="Arial"/>
              </a:rPr>
              <a:t>to</a:t>
            </a:r>
            <a:r>
              <a:rPr lang="en-US" altLang="ko-KR" sz="1200" spc="-38" dirty="0">
                <a:latin typeface="Arial"/>
                <a:cs typeface="Arial"/>
              </a:rPr>
              <a:t> </a:t>
            </a:r>
            <a:r>
              <a:rPr lang="en-US" altLang="ko-KR" sz="1200" spc="-11" dirty="0">
                <a:latin typeface="Arial"/>
                <a:cs typeface="Arial"/>
              </a:rPr>
              <a:t>speaker</a:t>
            </a:r>
          </a:p>
          <a:p>
            <a:pPr marL="295275" indent="-285750">
              <a:buFont typeface="Arial" panose="020B0604020202020204" pitchFamily="34" charset="0"/>
              <a:buChar char="•"/>
            </a:pPr>
            <a:r>
              <a:rPr lang="en-US" altLang="ko-KR" sz="1200" spc="19" dirty="0">
                <a:latin typeface="Arial"/>
                <a:cs typeface="Arial"/>
              </a:rPr>
              <a:t>Acoustic</a:t>
            </a:r>
            <a:r>
              <a:rPr lang="en-US" altLang="ko-KR" sz="1200" spc="-64" dirty="0">
                <a:latin typeface="Arial"/>
                <a:cs typeface="Arial"/>
              </a:rPr>
              <a:t> </a:t>
            </a:r>
            <a:r>
              <a:rPr lang="en-US" altLang="ko-KR" sz="1200" spc="4" dirty="0">
                <a:latin typeface="Arial"/>
                <a:cs typeface="Arial"/>
              </a:rPr>
              <a:t>signal</a:t>
            </a:r>
            <a:r>
              <a:rPr lang="en-US" altLang="ko-KR" sz="1200" spc="-45" dirty="0">
                <a:latin typeface="Arial"/>
                <a:cs typeface="Arial"/>
              </a:rPr>
              <a:t> </a:t>
            </a:r>
            <a:r>
              <a:rPr lang="en-US" altLang="ko-KR" sz="1200" spc="11" dirty="0">
                <a:latin typeface="Arial"/>
                <a:cs typeface="Arial"/>
              </a:rPr>
              <a:t>was</a:t>
            </a:r>
            <a:r>
              <a:rPr lang="en-US" altLang="ko-KR" sz="1200" spc="-49" dirty="0">
                <a:latin typeface="Arial"/>
                <a:cs typeface="Arial"/>
              </a:rPr>
              <a:t> </a:t>
            </a:r>
            <a:r>
              <a:rPr lang="en-US" altLang="ko-KR" sz="1200" spc="64" dirty="0">
                <a:latin typeface="Arial"/>
                <a:cs typeface="Arial"/>
              </a:rPr>
              <a:t>on/off</a:t>
            </a:r>
            <a:r>
              <a:rPr lang="en-US" altLang="ko-KR" sz="1200" spc="-64" dirty="0">
                <a:latin typeface="Arial"/>
                <a:cs typeface="Arial"/>
              </a:rPr>
              <a:t> </a:t>
            </a:r>
            <a:r>
              <a:rPr lang="en-US" altLang="ko-KR" sz="1200" spc="11" dirty="0">
                <a:latin typeface="Arial"/>
                <a:cs typeface="Arial"/>
              </a:rPr>
              <a:t>modulated</a:t>
            </a:r>
            <a:r>
              <a:rPr lang="en-US" altLang="ko-KR" sz="1200" spc="-64" dirty="0">
                <a:latin typeface="Arial"/>
                <a:cs typeface="Arial"/>
              </a:rPr>
              <a:t> </a:t>
            </a:r>
            <a:r>
              <a:rPr lang="en-US" altLang="ko-KR" sz="1200" spc="23" dirty="0">
                <a:latin typeface="Arial"/>
                <a:cs typeface="Arial"/>
              </a:rPr>
              <a:t>at</a:t>
            </a:r>
            <a:r>
              <a:rPr lang="en-US" altLang="ko-KR" sz="1200" spc="-41" dirty="0">
                <a:latin typeface="Arial"/>
                <a:cs typeface="Arial"/>
              </a:rPr>
              <a:t> </a:t>
            </a:r>
            <a:r>
              <a:rPr lang="en-US" altLang="ko-KR" sz="1200" spc="-8" dirty="0">
                <a:latin typeface="Arial"/>
                <a:cs typeface="Arial"/>
              </a:rPr>
              <a:t>0.5Hz</a:t>
            </a:r>
            <a:endParaRPr lang="en-US" altLang="ko-KR" sz="1200" dirty="0">
              <a:latin typeface="Arial"/>
              <a:cs typeface="Arial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765CC-027A-8D40-A178-61BC7862CC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827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525">
              <a:spcBef>
                <a:spcPts val="75"/>
              </a:spcBef>
            </a:pPr>
            <a:r>
              <a:rPr lang="en-US" sz="1200" spc="-4" dirty="0">
                <a:latin typeface="Arial"/>
                <a:cs typeface="Arial"/>
              </a:rPr>
              <a:t>Measured</a:t>
            </a:r>
            <a:r>
              <a:rPr lang="en-US" sz="1200" spc="-53" dirty="0">
                <a:latin typeface="Arial"/>
                <a:cs typeface="Arial"/>
              </a:rPr>
              <a:t> </a:t>
            </a:r>
            <a:r>
              <a:rPr lang="en-US" sz="1200" spc="8" dirty="0">
                <a:latin typeface="Arial"/>
                <a:cs typeface="Arial"/>
              </a:rPr>
              <a:t>acceleration</a:t>
            </a:r>
            <a:r>
              <a:rPr lang="en-US" sz="1200" spc="-71" dirty="0">
                <a:latin typeface="Arial"/>
                <a:cs typeface="Arial"/>
              </a:rPr>
              <a:t> </a:t>
            </a:r>
            <a:r>
              <a:rPr lang="en-US" sz="1200" spc="23" dirty="0">
                <a:latin typeface="Arial"/>
                <a:cs typeface="Arial"/>
              </a:rPr>
              <a:t>is</a:t>
            </a:r>
            <a:r>
              <a:rPr lang="en-US" sz="1200" spc="-41" dirty="0">
                <a:latin typeface="Arial"/>
                <a:cs typeface="Arial"/>
              </a:rPr>
              <a:t> </a:t>
            </a:r>
            <a:r>
              <a:rPr lang="en-US" sz="1200" spc="-19" dirty="0">
                <a:latin typeface="Arial"/>
                <a:cs typeface="Arial"/>
              </a:rPr>
              <a:t>a</a:t>
            </a:r>
            <a:r>
              <a:rPr lang="en-US" sz="1200" spc="-41" dirty="0">
                <a:latin typeface="Arial"/>
                <a:cs typeface="Arial"/>
              </a:rPr>
              <a:t> </a:t>
            </a:r>
            <a:r>
              <a:rPr lang="en-US" sz="1200" spc="-4" dirty="0">
                <a:latin typeface="Arial"/>
                <a:cs typeface="Arial"/>
              </a:rPr>
              <a:t>linear</a:t>
            </a:r>
            <a:r>
              <a:rPr lang="en-US" sz="1200" spc="-41" dirty="0">
                <a:latin typeface="Arial"/>
                <a:cs typeface="Arial"/>
              </a:rPr>
              <a:t> </a:t>
            </a:r>
            <a:r>
              <a:rPr lang="en-US" sz="1200" spc="19" dirty="0">
                <a:latin typeface="Arial"/>
                <a:cs typeface="Arial"/>
              </a:rPr>
              <a:t>combination</a:t>
            </a:r>
            <a:r>
              <a:rPr lang="en-US" sz="1200" spc="-64" dirty="0">
                <a:latin typeface="Arial"/>
                <a:cs typeface="Arial"/>
              </a:rPr>
              <a:t> </a:t>
            </a:r>
            <a:r>
              <a:rPr lang="en-US" sz="1200" spc="56" dirty="0">
                <a:latin typeface="Arial"/>
                <a:cs typeface="Arial"/>
              </a:rPr>
              <a:t>of</a:t>
            </a:r>
            <a:r>
              <a:rPr lang="en-US" sz="1200" spc="-41" dirty="0">
                <a:latin typeface="Arial"/>
                <a:cs typeface="Arial"/>
              </a:rPr>
              <a:t> </a:t>
            </a:r>
            <a:r>
              <a:rPr lang="en-US" sz="1200" spc="8" dirty="0">
                <a:latin typeface="Arial"/>
                <a:cs typeface="Arial"/>
              </a:rPr>
              <a:t>the</a:t>
            </a:r>
            <a:r>
              <a:rPr lang="en-US" sz="1200" spc="-49" dirty="0">
                <a:latin typeface="Arial"/>
                <a:cs typeface="Arial"/>
              </a:rPr>
              <a:t> </a:t>
            </a:r>
            <a:r>
              <a:rPr lang="en-US" sz="1200" spc="8" dirty="0">
                <a:latin typeface="Arial"/>
                <a:cs typeface="Arial"/>
              </a:rPr>
              <a:t>true</a:t>
            </a:r>
            <a:r>
              <a:rPr lang="en-US" sz="1200" spc="-45" dirty="0">
                <a:latin typeface="Arial"/>
                <a:cs typeface="Arial"/>
              </a:rPr>
              <a:t> </a:t>
            </a:r>
            <a:r>
              <a:rPr lang="en-US" sz="1200" spc="8" dirty="0">
                <a:latin typeface="Arial"/>
                <a:cs typeface="Arial"/>
              </a:rPr>
              <a:t>acceleration</a:t>
            </a:r>
            <a:r>
              <a:rPr lang="en-US" sz="1200" spc="-68" dirty="0">
                <a:latin typeface="Arial"/>
                <a:cs typeface="Arial"/>
              </a:rPr>
              <a:t> </a:t>
            </a:r>
            <a:r>
              <a:rPr lang="en-US" sz="1200" spc="-4" dirty="0">
                <a:latin typeface="Arial"/>
                <a:cs typeface="Arial"/>
              </a:rPr>
              <a:t>and</a:t>
            </a:r>
            <a:r>
              <a:rPr lang="en-US" sz="1200" spc="-53" dirty="0">
                <a:latin typeface="Arial"/>
                <a:cs typeface="Arial"/>
              </a:rPr>
              <a:t> </a:t>
            </a:r>
            <a:r>
              <a:rPr lang="en-US" sz="1200" spc="8" dirty="0">
                <a:latin typeface="Arial"/>
                <a:cs typeface="Arial"/>
              </a:rPr>
              <a:t>the</a:t>
            </a:r>
            <a:r>
              <a:rPr lang="en-US" sz="1200" spc="0" dirty="0">
                <a:latin typeface="Arial"/>
                <a:cs typeface="Arial"/>
              </a:rPr>
              <a:t> </a:t>
            </a:r>
            <a:r>
              <a:rPr lang="en-US" sz="1200" spc="23" dirty="0">
                <a:latin typeface="Arial"/>
                <a:cs typeface="Arial"/>
              </a:rPr>
              <a:t>artificial</a:t>
            </a:r>
            <a:r>
              <a:rPr lang="en-US" sz="1200" spc="-49" dirty="0">
                <a:latin typeface="Arial"/>
                <a:cs typeface="Arial"/>
              </a:rPr>
              <a:t> </a:t>
            </a:r>
            <a:r>
              <a:rPr lang="en-US" sz="1200" spc="19" dirty="0">
                <a:latin typeface="Arial"/>
                <a:cs typeface="Arial"/>
              </a:rPr>
              <a:t>acoustic</a:t>
            </a:r>
            <a:r>
              <a:rPr lang="en-US" sz="1200" spc="-68" dirty="0">
                <a:latin typeface="Arial"/>
                <a:cs typeface="Arial"/>
              </a:rPr>
              <a:t> </a:t>
            </a:r>
            <a:r>
              <a:rPr lang="en-US" sz="1200" spc="-4" dirty="0">
                <a:latin typeface="Arial"/>
                <a:cs typeface="Arial"/>
              </a:rPr>
              <a:t>acceleration,</a:t>
            </a:r>
            <a:r>
              <a:rPr lang="en-US" sz="1200" spc="-68" dirty="0">
                <a:latin typeface="Arial"/>
                <a:cs typeface="Arial"/>
              </a:rPr>
              <a:t> </a:t>
            </a:r>
            <a:r>
              <a:rPr lang="en-US" sz="1200" spc="4" dirty="0">
                <a:latin typeface="Arial"/>
                <a:cs typeface="Arial"/>
              </a:rPr>
              <a:t>proposed</a:t>
            </a:r>
            <a:r>
              <a:rPr lang="en-US" sz="1200" spc="-49" dirty="0">
                <a:latin typeface="Arial"/>
                <a:cs typeface="Arial"/>
              </a:rPr>
              <a:t> </a:t>
            </a:r>
            <a:r>
              <a:rPr lang="en-US" sz="1200" spc="-19" dirty="0">
                <a:latin typeface="Arial"/>
                <a:cs typeface="Arial"/>
              </a:rPr>
              <a:t>by</a:t>
            </a:r>
            <a:r>
              <a:rPr lang="en-US" sz="1200" spc="-41" dirty="0">
                <a:latin typeface="Arial"/>
                <a:cs typeface="Arial"/>
              </a:rPr>
              <a:t> </a:t>
            </a:r>
            <a:r>
              <a:rPr lang="en-US" sz="1200" spc="8" dirty="0">
                <a:latin typeface="Arial"/>
                <a:cs typeface="Arial"/>
              </a:rPr>
              <a:t>the</a:t>
            </a:r>
            <a:r>
              <a:rPr lang="en-US" sz="1200" spc="-45" dirty="0">
                <a:latin typeface="Arial"/>
                <a:cs typeface="Arial"/>
              </a:rPr>
              <a:t> </a:t>
            </a:r>
            <a:r>
              <a:rPr lang="en-US" sz="1200" spc="4" dirty="0">
                <a:latin typeface="Arial"/>
                <a:cs typeface="Arial"/>
              </a:rPr>
              <a:t>model.</a:t>
            </a:r>
            <a:endParaRPr lang="en-US" sz="1200" dirty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765CC-027A-8D40-A178-61BC7862CCE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5211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  <a:p>
            <a:r>
              <a:rPr lang="ko-KR" altLang="en-US" dirty="0"/>
              <a:t>센서의 기계적인 공진 주파수와 일치해야 한다</a:t>
            </a:r>
            <a:endParaRPr lang="en-US" altLang="ko-KR" dirty="0"/>
          </a:p>
          <a:p>
            <a:endParaRPr lang="en-US" dirty="0"/>
          </a:p>
          <a:p>
            <a:pPr marL="47625" marR="408623">
              <a:spcBef>
                <a:spcPts val="75"/>
              </a:spcBef>
            </a:pPr>
            <a:r>
              <a:rPr lang="en-US" sz="1200" dirty="0">
                <a:latin typeface="Arial"/>
                <a:cs typeface="Arial"/>
              </a:rPr>
              <a:t>To</a:t>
            </a:r>
            <a:r>
              <a:rPr lang="en-US" sz="1200" spc="-53" dirty="0">
                <a:latin typeface="Arial"/>
                <a:cs typeface="Arial"/>
              </a:rPr>
              <a:t> </a:t>
            </a:r>
            <a:r>
              <a:rPr lang="en-US" sz="1200" spc="8" dirty="0">
                <a:solidFill>
                  <a:srgbClr val="0070C0"/>
                </a:solidFill>
                <a:latin typeface="Arial"/>
                <a:cs typeface="Arial"/>
              </a:rPr>
              <a:t>maximize</a:t>
            </a:r>
            <a:r>
              <a:rPr lang="en-US" sz="1200" spc="-34" dirty="0">
                <a:latin typeface="Arial"/>
                <a:cs typeface="Arial"/>
              </a:rPr>
              <a:t> </a:t>
            </a:r>
            <a:r>
              <a:rPr lang="en-US" sz="1200" spc="8" dirty="0">
                <a:latin typeface="Arial"/>
                <a:cs typeface="Arial"/>
              </a:rPr>
              <a:t>the</a:t>
            </a:r>
            <a:r>
              <a:rPr lang="en-US" sz="1200" spc="-41" dirty="0">
                <a:latin typeface="Arial"/>
                <a:cs typeface="Arial"/>
              </a:rPr>
              <a:t> </a:t>
            </a:r>
            <a:r>
              <a:rPr lang="en-US" sz="1200" spc="19" dirty="0">
                <a:latin typeface="Arial"/>
                <a:cs typeface="Arial"/>
              </a:rPr>
              <a:t>acoustic</a:t>
            </a:r>
            <a:r>
              <a:rPr lang="en-US" sz="1200" spc="-45" dirty="0">
                <a:latin typeface="Arial"/>
                <a:cs typeface="Arial"/>
              </a:rPr>
              <a:t> </a:t>
            </a:r>
            <a:r>
              <a:rPr lang="en-US" sz="1200" spc="-4" dirty="0">
                <a:latin typeface="Arial"/>
                <a:cs typeface="Arial"/>
              </a:rPr>
              <a:t>disturbance,</a:t>
            </a:r>
            <a:r>
              <a:rPr lang="en-US" sz="1200" spc="-64" dirty="0">
                <a:latin typeface="Arial"/>
                <a:cs typeface="Arial"/>
              </a:rPr>
              <a:t> </a:t>
            </a:r>
            <a:r>
              <a:rPr lang="en-US" sz="1200" spc="-8" dirty="0">
                <a:latin typeface="Arial"/>
                <a:cs typeface="Arial"/>
              </a:rPr>
              <a:t>based</a:t>
            </a:r>
            <a:r>
              <a:rPr lang="en-US" sz="1200" spc="-41" dirty="0">
                <a:latin typeface="Arial"/>
                <a:cs typeface="Arial"/>
              </a:rPr>
              <a:t> </a:t>
            </a:r>
            <a:r>
              <a:rPr lang="en-US" sz="1200" spc="8" dirty="0">
                <a:latin typeface="Arial"/>
                <a:cs typeface="Arial"/>
              </a:rPr>
              <a:t>on</a:t>
            </a:r>
            <a:r>
              <a:rPr lang="en-US" sz="1200" spc="-53" dirty="0">
                <a:latin typeface="Arial"/>
                <a:cs typeface="Arial"/>
              </a:rPr>
              <a:t> </a:t>
            </a:r>
            <a:r>
              <a:rPr lang="en-US" sz="1200" spc="8" dirty="0">
                <a:latin typeface="Arial"/>
                <a:cs typeface="Arial"/>
              </a:rPr>
              <a:t>the</a:t>
            </a:r>
            <a:r>
              <a:rPr lang="en-US" sz="1200" spc="-41" dirty="0">
                <a:latin typeface="Arial"/>
                <a:cs typeface="Arial"/>
              </a:rPr>
              <a:t> </a:t>
            </a:r>
            <a:r>
              <a:rPr lang="en-US" sz="1200" spc="-15" dirty="0">
                <a:latin typeface="Arial"/>
                <a:cs typeface="Arial"/>
              </a:rPr>
              <a:t>model,</a:t>
            </a:r>
            <a:r>
              <a:rPr lang="en-US" sz="1200" spc="-41" dirty="0">
                <a:latin typeface="Arial"/>
                <a:cs typeface="Arial"/>
              </a:rPr>
              <a:t> </a:t>
            </a:r>
            <a:r>
              <a:rPr lang="en-US" sz="1200" spc="8" dirty="0">
                <a:latin typeface="Arial"/>
                <a:cs typeface="Arial"/>
              </a:rPr>
              <a:t>the</a:t>
            </a:r>
            <a:r>
              <a:rPr lang="en-US" sz="1200" spc="-45" dirty="0">
                <a:latin typeface="Arial"/>
                <a:cs typeface="Arial"/>
              </a:rPr>
              <a:t> </a:t>
            </a:r>
            <a:r>
              <a:rPr lang="en-US" sz="1200" spc="11" dirty="0">
                <a:latin typeface="Arial"/>
                <a:cs typeface="Arial"/>
              </a:rPr>
              <a:t>attenuation  </a:t>
            </a:r>
            <a:r>
              <a:rPr lang="en-US" sz="1200" spc="23" dirty="0">
                <a:latin typeface="Arial"/>
                <a:cs typeface="Arial"/>
              </a:rPr>
              <a:t>coefficient </a:t>
            </a:r>
            <a:r>
              <a:rPr lang="en-US" sz="1200" spc="-8" dirty="0">
                <a:solidFill>
                  <a:srgbClr val="0070C0"/>
                </a:solidFill>
                <a:latin typeface="Arial"/>
                <a:cs typeface="Arial"/>
              </a:rPr>
              <a:t>A</a:t>
            </a:r>
            <a:r>
              <a:rPr lang="en-US" sz="1200" spc="-11" baseline="-20833" dirty="0">
                <a:solidFill>
                  <a:srgbClr val="0070C0"/>
                </a:solidFill>
                <a:latin typeface="Arial"/>
                <a:cs typeface="Arial"/>
              </a:rPr>
              <a:t>1</a:t>
            </a:r>
            <a:r>
              <a:rPr lang="en-US" sz="1200" spc="-11" baseline="-20833" dirty="0">
                <a:latin typeface="Arial"/>
                <a:cs typeface="Arial"/>
              </a:rPr>
              <a:t> </a:t>
            </a:r>
            <a:r>
              <a:rPr lang="en-US" sz="1200" spc="8" dirty="0">
                <a:latin typeface="Arial"/>
                <a:cs typeface="Arial"/>
              </a:rPr>
              <a:t>should </a:t>
            </a:r>
            <a:r>
              <a:rPr lang="en-US" sz="1200" spc="-19" dirty="0">
                <a:latin typeface="Arial"/>
                <a:cs typeface="Arial"/>
              </a:rPr>
              <a:t>be</a:t>
            </a:r>
            <a:r>
              <a:rPr lang="en-US" sz="1200" spc="-206" dirty="0">
                <a:latin typeface="Arial"/>
                <a:cs typeface="Arial"/>
              </a:rPr>
              <a:t> </a:t>
            </a:r>
            <a:r>
              <a:rPr lang="en-US" sz="1200" spc="4" dirty="0">
                <a:latin typeface="Arial"/>
                <a:cs typeface="Arial"/>
              </a:rPr>
              <a:t>maximized.</a:t>
            </a:r>
            <a:endParaRPr lang="en-US" sz="1200" dirty="0">
              <a:latin typeface="Arial"/>
              <a:cs typeface="Arial"/>
            </a:endParaRPr>
          </a:p>
          <a:p>
            <a:pPr>
              <a:spcBef>
                <a:spcPts val="11"/>
              </a:spcBef>
            </a:pPr>
            <a:endParaRPr lang="en-US" sz="1800" dirty="0">
              <a:latin typeface="Times New Roman"/>
              <a:cs typeface="Times New Roman"/>
            </a:endParaRPr>
          </a:p>
          <a:p>
            <a:pPr marL="47625">
              <a:spcBef>
                <a:spcPts val="4"/>
              </a:spcBef>
            </a:pPr>
            <a:r>
              <a:rPr lang="en-US" sz="1200" spc="-8" dirty="0">
                <a:latin typeface="Arial"/>
                <a:cs typeface="Arial"/>
              </a:rPr>
              <a:t>A</a:t>
            </a:r>
            <a:r>
              <a:rPr lang="en-US" sz="1200" spc="-11" baseline="-20833" dirty="0">
                <a:latin typeface="Arial"/>
                <a:cs typeface="Arial"/>
              </a:rPr>
              <a:t>1</a:t>
            </a:r>
            <a:r>
              <a:rPr lang="en-US" sz="1200" spc="134" baseline="-20833" dirty="0">
                <a:latin typeface="Arial"/>
                <a:cs typeface="Arial"/>
              </a:rPr>
              <a:t> </a:t>
            </a:r>
            <a:r>
              <a:rPr lang="en-US" sz="1200" spc="23" dirty="0">
                <a:latin typeface="Arial"/>
                <a:cs typeface="Arial"/>
              </a:rPr>
              <a:t>is</a:t>
            </a:r>
            <a:r>
              <a:rPr lang="en-US" sz="1200" spc="-41" dirty="0">
                <a:latin typeface="Arial"/>
                <a:cs typeface="Arial"/>
              </a:rPr>
              <a:t> </a:t>
            </a:r>
            <a:r>
              <a:rPr lang="en-US" sz="1200" spc="8" dirty="0">
                <a:latin typeface="Arial"/>
                <a:cs typeface="Arial"/>
              </a:rPr>
              <a:t>maximized</a:t>
            </a:r>
            <a:r>
              <a:rPr lang="en-US" sz="1200" spc="-41" dirty="0">
                <a:latin typeface="Arial"/>
                <a:cs typeface="Arial"/>
              </a:rPr>
              <a:t> </a:t>
            </a:r>
            <a:r>
              <a:rPr lang="en-US" sz="1200" spc="-4" dirty="0">
                <a:latin typeface="Arial"/>
                <a:cs typeface="Arial"/>
              </a:rPr>
              <a:t>when</a:t>
            </a:r>
            <a:r>
              <a:rPr lang="en-US" sz="1200" spc="-49" dirty="0">
                <a:latin typeface="Arial"/>
                <a:cs typeface="Arial"/>
              </a:rPr>
              <a:t> </a:t>
            </a:r>
            <a:r>
              <a:rPr lang="en-US" sz="1200" spc="8" dirty="0">
                <a:latin typeface="Arial"/>
                <a:cs typeface="Arial"/>
              </a:rPr>
              <a:t>the</a:t>
            </a:r>
            <a:r>
              <a:rPr lang="en-US" sz="1200" spc="-41" dirty="0">
                <a:latin typeface="Arial"/>
                <a:cs typeface="Arial"/>
              </a:rPr>
              <a:t> </a:t>
            </a:r>
            <a:r>
              <a:rPr lang="en-US" sz="1200" spc="8" dirty="0">
                <a:latin typeface="Arial"/>
                <a:cs typeface="Arial"/>
              </a:rPr>
              <a:t>system</a:t>
            </a:r>
            <a:r>
              <a:rPr lang="en-US" sz="1200" spc="-45" dirty="0">
                <a:latin typeface="Arial"/>
                <a:cs typeface="Arial"/>
              </a:rPr>
              <a:t> </a:t>
            </a:r>
            <a:r>
              <a:rPr lang="en-US" sz="1200" spc="23" dirty="0">
                <a:latin typeface="Arial"/>
                <a:cs typeface="Arial"/>
              </a:rPr>
              <a:t>is</a:t>
            </a:r>
            <a:r>
              <a:rPr lang="en-US" sz="1200" spc="-38" dirty="0">
                <a:latin typeface="Arial"/>
                <a:cs typeface="Arial"/>
              </a:rPr>
              <a:t> </a:t>
            </a:r>
            <a:r>
              <a:rPr lang="en-US" sz="1200" spc="4" dirty="0">
                <a:latin typeface="Arial"/>
                <a:cs typeface="Arial"/>
              </a:rPr>
              <a:t>vibrated</a:t>
            </a:r>
            <a:r>
              <a:rPr lang="en-US" sz="1200" spc="-41" dirty="0">
                <a:latin typeface="Arial"/>
                <a:cs typeface="Arial"/>
              </a:rPr>
              <a:t> </a:t>
            </a:r>
            <a:r>
              <a:rPr lang="en-US" sz="1200" spc="26" dirty="0">
                <a:latin typeface="Arial"/>
                <a:cs typeface="Arial"/>
              </a:rPr>
              <a:t>at</a:t>
            </a:r>
            <a:r>
              <a:rPr lang="en-US" sz="1200" spc="-41" dirty="0">
                <a:latin typeface="Arial"/>
                <a:cs typeface="Arial"/>
              </a:rPr>
              <a:t> </a:t>
            </a:r>
            <a:r>
              <a:rPr lang="en-US" sz="1200" spc="34" dirty="0">
                <a:latin typeface="Arial"/>
                <a:cs typeface="Arial"/>
              </a:rPr>
              <a:t>its</a:t>
            </a:r>
            <a:r>
              <a:rPr lang="en-US" sz="1200" spc="-38" dirty="0">
                <a:latin typeface="Arial"/>
                <a:cs typeface="Arial"/>
              </a:rPr>
              <a:t> </a:t>
            </a:r>
            <a:r>
              <a:rPr lang="en-US" sz="1200" spc="4" dirty="0">
                <a:solidFill>
                  <a:srgbClr val="0070C0"/>
                </a:solidFill>
                <a:latin typeface="Arial"/>
                <a:cs typeface="Arial"/>
              </a:rPr>
              <a:t>resonant</a:t>
            </a:r>
            <a:r>
              <a:rPr lang="en-US" sz="1200" spc="-6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en-US" sz="1200" dirty="0">
                <a:solidFill>
                  <a:srgbClr val="0070C0"/>
                </a:solidFill>
                <a:latin typeface="Arial"/>
                <a:cs typeface="Arial"/>
              </a:rPr>
              <a:t>frequencies</a:t>
            </a:r>
            <a:r>
              <a:rPr lang="en-US" sz="1200" dirty="0">
                <a:latin typeface="Arial"/>
                <a:cs typeface="Arial"/>
              </a:rPr>
              <a:t>.</a:t>
            </a:r>
            <a:r>
              <a:rPr lang="en-US" sz="1200" spc="-49" dirty="0">
                <a:latin typeface="Arial"/>
                <a:cs typeface="Arial"/>
              </a:rPr>
              <a:t> </a:t>
            </a:r>
          </a:p>
          <a:p>
            <a:pPr marL="47625">
              <a:spcBef>
                <a:spcPts val="4"/>
              </a:spcBef>
            </a:pPr>
            <a:r>
              <a:rPr lang="en-US" sz="1200" spc="-26" dirty="0">
                <a:latin typeface="Arial"/>
                <a:cs typeface="Arial"/>
              </a:rPr>
              <a:t>(i.e.,</a:t>
            </a:r>
            <a:r>
              <a:rPr lang="en-US" sz="1200" dirty="0">
                <a:latin typeface="Arial"/>
                <a:cs typeface="Arial"/>
              </a:rPr>
              <a:t> </a:t>
            </a:r>
            <a:r>
              <a:rPr lang="en-US" sz="1200" spc="-4" dirty="0">
                <a:latin typeface="Arial"/>
                <a:cs typeface="Arial"/>
              </a:rPr>
              <a:t>achieving </a:t>
            </a:r>
            <a:r>
              <a:rPr lang="en-US" sz="1200" spc="19" dirty="0">
                <a:latin typeface="Arial"/>
                <a:cs typeface="Arial"/>
              </a:rPr>
              <a:t>maximum </a:t>
            </a:r>
            <a:r>
              <a:rPr lang="en-US" sz="1200" spc="8" dirty="0">
                <a:latin typeface="Arial"/>
                <a:cs typeface="Arial"/>
              </a:rPr>
              <a:t>displacement </a:t>
            </a:r>
            <a:r>
              <a:rPr lang="en-US" sz="1200" spc="53" dirty="0">
                <a:latin typeface="Arial"/>
                <a:cs typeface="Arial"/>
              </a:rPr>
              <a:t>of </a:t>
            </a:r>
            <a:r>
              <a:rPr lang="en-US" sz="1200" spc="8" dirty="0">
                <a:latin typeface="Arial"/>
                <a:cs typeface="Arial"/>
              </a:rPr>
              <a:t>mass with </a:t>
            </a:r>
            <a:r>
              <a:rPr lang="en-US" sz="1200" dirty="0">
                <a:solidFill>
                  <a:srgbClr val="0070C0"/>
                </a:solidFill>
                <a:latin typeface="Arial"/>
                <a:cs typeface="Arial"/>
              </a:rPr>
              <a:t>A</a:t>
            </a:r>
            <a:r>
              <a:rPr lang="en-US" sz="1200" baseline="-20833" dirty="0">
                <a:solidFill>
                  <a:srgbClr val="0070C0"/>
                </a:solidFill>
                <a:latin typeface="Arial"/>
                <a:cs typeface="Arial"/>
              </a:rPr>
              <a:t>1 </a:t>
            </a:r>
            <a:r>
              <a:rPr lang="en-US" sz="1200" spc="-49" dirty="0">
                <a:solidFill>
                  <a:srgbClr val="0070C0"/>
                </a:solidFill>
                <a:latin typeface="Arial"/>
                <a:cs typeface="Arial"/>
              </a:rPr>
              <a:t>=</a:t>
            </a:r>
            <a:r>
              <a:rPr lang="en-US" sz="1200" spc="-266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en-US" sz="1200" dirty="0">
                <a:solidFill>
                  <a:srgbClr val="0070C0"/>
                </a:solidFill>
                <a:latin typeface="Arial"/>
                <a:cs typeface="Arial"/>
              </a:rPr>
              <a:t>1</a:t>
            </a:r>
            <a:r>
              <a:rPr lang="en-US" sz="1200" dirty="0">
                <a:latin typeface="Arial"/>
                <a:cs typeface="Arial"/>
              </a:rPr>
              <a:t>)</a:t>
            </a:r>
          </a:p>
          <a:p>
            <a:pPr>
              <a:spcBef>
                <a:spcPts val="23"/>
              </a:spcBef>
            </a:pPr>
            <a:endParaRPr lang="en-US" sz="1800" dirty="0">
              <a:latin typeface="Times New Roman"/>
              <a:cs typeface="Times New Roman"/>
            </a:endParaRPr>
          </a:p>
          <a:p>
            <a:pPr marL="47625" marR="13335">
              <a:spcBef>
                <a:spcPts val="4"/>
              </a:spcBef>
            </a:pPr>
            <a:r>
              <a:rPr lang="en-US" sz="1200" spc="-26" dirty="0">
                <a:latin typeface="Arial"/>
                <a:cs typeface="Arial"/>
              </a:rPr>
              <a:t>Thus,</a:t>
            </a:r>
            <a:r>
              <a:rPr lang="en-US" sz="1200" spc="-56" dirty="0">
                <a:latin typeface="Arial"/>
                <a:cs typeface="Arial"/>
              </a:rPr>
              <a:t> </a:t>
            </a:r>
            <a:r>
              <a:rPr lang="en-US" sz="1200" spc="8" dirty="0">
                <a:latin typeface="Arial"/>
                <a:cs typeface="Arial"/>
              </a:rPr>
              <a:t>the</a:t>
            </a:r>
            <a:r>
              <a:rPr lang="en-US" sz="1200" spc="-34" dirty="0">
                <a:latin typeface="Arial"/>
                <a:cs typeface="Arial"/>
              </a:rPr>
              <a:t> </a:t>
            </a:r>
            <a:r>
              <a:rPr lang="en-US" sz="1200" spc="19" dirty="0">
                <a:latin typeface="Arial"/>
                <a:cs typeface="Arial"/>
              </a:rPr>
              <a:t>acoustic</a:t>
            </a:r>
            <a:r>
              <a:rPr lang="en-US" sz="1200" spc="-64" dirty="0">
                <a:latin typeface="Arial"/>
                <a:cs typeface="Arial"/>
              </a:rPr>
              <a:t> </a:t>
            </a:r>
            <a:r>
              <a:rPr lang="en-US" sz="1200" spc="-4" dirty="0">
                <a:latin typeface="Arial"/>
                <a:cs typeface="Arial"/>
              </a:rPr>
              <a:t>frequency</a:t>
            </a:r>
            <a:r>
              <a:rPr lang="en-US" sz="1200" spc="-45" dirty="0">
                <a:latin typeface="Arial"/>
                <a:cs typeface="Arial"/>
              </a:rPr>
              <a:t> </a:t>
            </a:r>
            <a:r>
              <a:rPr lang="en-US" sz="1200" spc="30" dirty="0">
                <a:latin typeface="Arial"/>
                <a:cs typeface="Arial"/>
              </a:rPr>
              <a:t>must</a:t>
            </a:r>
            <a:r>
              <a:rPr lang="en-US" sz="1200" spc="-38" dirty="0">
                <a:latin typeface="Arial"/>
                <a:cs typeface="Arial"/>
              </a:rPr>
              <a:t> </a:t>
            </a:r>
            <a:r>
              <a:rPr lang="en-US" sz="1200" spc="23" dirty="0">
                <a:latin typeface="Arial"/>
                <a:cs typeface="Arial"/>
              </a:rPr>
              <a:t>match</a:t>
            </a:r>
            <a:r>
              <a:rPr lang="en-US" sz="1200" spc="-49" dirty="0">
                <a:latin typeface="Arial"/>
                <a:cs typeface="Arial"/>
              </a:rPr>
              <a:t> </a:t>
            </a:r>
            <a:r>
              <a:rPr lang="en-US" sz="1200" spc="8" dirty="0">
                <a:latin typeface="Arial"/>
                <a:cs typeface="Arial"/>
              </a:rPr>
              <a:t>the</a:t>
            </a:r>
            <a:r>
              <a:rPr lang="en-US" sz="1200" spc="-38" dirty="0">
                <a:latin typeface="Arial"/>
                <a:cs typeface="Arial"/>
              </a:rPr>
              <a:t> </a:t>
            </a:r>
            <a:r>
              <a:rPr lang="en-US" sz="1200" spc="8" dirty="0">
                <a:latin typeface="Arial"/>
                <a:cs typeface="Arial"/>
              </a:rPr>
              <a:t>mechanical</a:t>
            </a:r>
            <a:r>
              <a:rPr lang="en-US" sz="1200" spc="-60" dirty="0">
                <a:latin typeface="Arial"/>
                <a:cs typeface="Arial"/>
              </a:rPr>
              <a:t> </a:t>
            </a:r>
            <a:r>
              <a:rPr lang="en-US" sz="1200" spc="4" dirty="0">
                <a:latin typeface="Arial"/>
                <a:cs typeface="Arial"/>
              </a:rPr>
              <a:t>resonant</a:t>
            </a:r>
            <a:r>
              <a:rPr lang="en-US" sz="1200" spc="-56" dirty="0">
                <a:latin typeface="Arial"/>
                <a:cs typeface="Arial"/>
              </a:rPr>
              <a:t> </a:t>
            </a:r>
            <a:r>
              <a:rPr lang="en-US" sz="1200" spc="-4" dirty="0">
                <a:latin typeface="Arial"/>
                <a:cs typeface="Arial"/>
              </a:rPr>
              <a:t>frequency</a:t>
            </a:r>
            <a:r>
              <a:rPr lang="en-US" sz="1200" spc="-53" dirty="0">
                <a:latin typeface="Arial"/>
                <a:cs typeface="Arial"/>
              </a:rPr>
              <a:t> </a:t>
            </a:r>
            <a:r>
              <a:rPr lang="en-US" sz="1200" spc="56" dirty="0">
                <a:latin typeface="Arial"/>
                <a:cs typeface="Arial"/>
              </a:rPr>
              <a:t>of  </a:t>
            </a:r>
            <a:r>
              <a:rPr lang="en-US" sz="1200" spc="8" dirty="0">
                <a:latin typeface="Arial"/>
                <a:cs typeface="Arial"/>
              </a:rPr>
              <a:t>the </a:t>
            </a:r>
            <a:r>
              <a:rPr lang="en-US" sz="1200" dirty="0">
                <a:latin typeface="Arial"/>
                <a:cs typeface="Arial"/>
              </a:rPr>
              <a:t>sensor </a:t>
            </a:r>
            <a:r>
              <a:rPr lang="en-US" sz="1200" spc="41" dirty="0">
                <a:latin typeface="Arial"/>
                <a:cs typeface="Arial"/>
              </a:rPr>
              <a:t>to </a:t>
            </a:r>
            <a:r>
              <a:rPr lang="en-US" sz="1200" spc="-11" dirty="0">
                <a:latin typeface="Arial"/>
                <a:cs typeface="Arial"/>
              </a:rPr>
              <a:t>generate </a:t>
            </a:r>
            <a:r>
              <a:rPr lang="en-US" sz="1200" spc="19" dirty="0">
                <a:latin typeface="Arial"/>
                <a:cs typeface="Arial"/>
              </a:rPr>
              <a:t>acoustic acceleration.</a:t>
            </a:r>
            <a:r>
              <a:rPr lang="en-US" sz="1200" spc="-270" dirty="0">
                <a:latin typeface="Arial"/>
                <a:cs typeface="Arial"/>
              </a:rPr>
              <a:t>    </a:t>
            </a:r>
            <a:endParaRPr lang="en-US" sz="1200" dirty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765CC-027A-8D40-A178-61BC7862CCE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2119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525">
              <a:spcBef>
                <a:spcPts val="75"/>
              </a:spcBef>
            </a:pPr>
            <a:r>
              <a:rPr lang="en-US" sz="1200" b="1" spc="19" dirty="0">
                <a:latin typeface="Arial"/>
                <a:cs typeface="Arial"/>
              </a:rPr>
              <a:t>Attack</a:t>
            </a:r>
            <a:r>
              <a:rPr lang="en-US" sz="1200" b="1" spc="-53" dirty="0">
                <a:latin typeface="Arial"/>
                <a:cs typeface="Arial"/>
              </a:rPr>
              <a:t> </a:t>
            </a:r>
            <a:r>
              <a:rPr lang="en-US" sz="1200" b="1" spc="-19" dirty="0">
                <a:latin typeface="Arial"/>
                <a:cs typeface="Arial"/>
              </a:rPr>
              <a:t>Scope</a:t>
            </a:r>
            <a:r>
              <a:rPr lang="en-US" sz="1200" b="1" spc="-53" dirty="0">
                <a:latin typeface="Arial"/>
                <a:cs typeface="Arial"/>
              </a:rPr>
              <a:t> </a:t>
            </a:r>
          </a:p>
          <a:p>
            <a:pPr marL="295275" indent="-285750">
              <a:spcBef>
                <a:spcPts val="75"/>
              </a:spcBef>
              <a:buFont typeface="Arial" panose="020B0604020202020204" pitchFamily="34" charset="0"/>
              <a:buChar char="•"/>
            </a:pPr>
            <a:r>
              <a:rPr lang="en-US" sz="1200" spc="23" dirty="0">
                <a:latin typeface="Arial"/>
                <a:cs typeface="Arial"/>
              </a:rPr>
              <a:t>Sensor</a:t>
            </a:r>
            <a:r>
              <a:rPr lang="ko-KR" altLang="en-US" sz="1200" spc="23" dirty="0">
                <a:latin typeface="Arial"/>
                <a:cs typeface="Arial"/>
              </a:rPr>
              <a:t>에 </a:t>
            </a:r>
            <a:r>
              <a:rPr lang="en-US" altLang="ko-KR" sz="1200" spc="23" dirty="0">
                <a:latin typeface="Arial"/>
                <a:cs typeface="Arial"/>
              </a:rPr>
              <a:t>acoustic</a:t>
            </a:r>
            <a:r>
              <a:rPr lang="ko-KR" altLang="en-US" sz="1200" spc="23" dirty="0">
                <a:latin typeface="Arial"/>
                <a:cs typeface="Arial"/>
              </a:rPr>
              <a:t>한 영향을 줄 수 있는 거리에서 </a:t>
            </a:r>
            <a:r>
              <a:rPr lang="en-US" altLang="ko-KR" sz="1200" spc="23" dirty="0">
                <a:latin typeface="Arial"/>
                <a:cs typeface="Arial"/>
              </a:rPr>
              <a:t>attack</a:t>
            </a:r>
            <a:endParaRPr lang="en-US" sz="1200" dirty="0">
              <a:latin typeface="Arial"/>
              <a:cs typeface="Arial"/>
            </a:endParaRPr>
          </a:p>
          <a:p>
            <a:pPr>
              <a:spcBef>
                <a:spcPts val="11"/>
              </a:spcBef>
            </a:pPr>
            <a:endParaRPr lang="en-US" sz="1800" dirty="0">
              <a:latin typeface="Times New Roman"/>
              <a:cs typeface="Times New Roman"/>
            </a:endParaRPr>
          </a:p>
          <a:p>
            <a:pPr marL="9525" marR="3810">
              <a:spcBef>
                <a:spcPts val="4"/>
              </a:spcBef>
            </a:pPr>
            <a:r>
              <a:rPr lang="en-US" sz="1200" b="1" spc="-19" dirty="0">
                <a:latin typeface="Arial"/>
                <a:cs typeface="Arial"/>
              </a:rPr>
              <a:t>Sensor </a:t>
            </a:r>
            <a:r>
              <a:rPr lang="en-US" sz="1200" b="1" spc="4" dirty="0">
                <a:latin typeface="Arial"/>
                <a:cs typeface="Arial"/>
              </a:rPr>
              <a:t>Access </a:t>
            </a:r>
          </a:p>
          <a:p>
            <a:pPr marL="295275" marR="3810" indent="-285750">
              <a:spcBef>
                <a:spcPts val="4"/>
              </a:spcBef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Arial"/>
                <a:cs typeface="Arial"/>
              </a:rPr>
              <a:t>거의 동일한 기기를 구할 수 있어야 가능한 </a:t>
            </a:r>
            <a:r>
              <a:rPr lang="en-US" altLang="ko-KR" sz="1200" dirty="0">
                <a:latin typeface="Arial"/>
                <a:cs typeface="Arial"/>
              </a:rPr>
              <a:t>attack</a:t>
            </a:r>
          </a:p>
          <a:p>
            <a:pPr marL="295275" marR="3810" indent="-285750">
              <a:spcBef>
                <a:spcPts val="4"/>
              </a:spcBef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Arial"/>
                <a:cs typeface="Arial"/>
              </a:rPr>
              <a:t>타겟으로 하는 </a:t>
            </a:r>
            <a:r>
              <a:rPr lang="en-US" altLang="ko-KR" sz="1200" dirty="0">
                <a:latin typeface="Arial"/>
                <a:cs typeface="Arial"/>
              </a:rPr>
              <a:t>MEMS</a:t>
            </a:r>
            <a:r>
              <a:rPr lang="ko-KR" altLang="en-US" sz="1200" dirty="0">
                <a:latin typeface="Arial"/>
                <a:cs typeface="Arial"/>
              </a:rPr>
              <a:t> </a:t>
            </a:r>
            <a:r>
              <a:rPr lang="en-US" altLang="ko-KR" sz="1200" dirty="0">
                <a:latin typeface="Arial"/>
                <a:cs typeface="Arial"/>
              </a:rPr>
              <a:t>accelerometer</a:t>
            </a:r>
            <a:r>
              <a:rPr lang="ko-KR" altLang="en-US" sz="1200" dirty="0">
                <a:latin typeface="Arial"/>
                <a:cs typeface="Arial"/>
              </a:rPr>
              <a:t>의 </a:t>
            </a:r>
            <a:r>
              <a:rPr lang="en-US" altLang="ko-KR" sz="1200" dirty="0">
                <a:latin typeface="Arial"/>
                <a:cs typeface="Arial"/>
              </a:rPr>
              <a:t>exact model</a:t>
            </a:r>
            <a:r>
              <a:rPr lang="ko-KR" altLang="en-US" sz="1200" dirty="0">
                <a:latin typeface="Arial"/>
                <a:cs typeface="Arial"/>
              </a:rPr>
              <a:t>을 추출할 수 있어야 함</a:t>
            </a:r>
            <a:endParaRPr lang="en-US" sz="1200" dirty="0">
              <a:latin typeface="Arial"/>
              <a:cs typeface="Arial"/>
            </a:endParaRPr>
          </a:p>
          <a:p>
            <a:pPr>
              <a:spcBef>
                <a:spcPts val="23"/>
              </a:spcBef>
            </a:pPr>
            <a:endParaRPr lang="en-US" sz="1800" dirty="0">
              <a:latin typeface="Times New Roman"/>
              <a:cs typeface="Times New Roman"/>
            </a:endParaRPr>
          </a:p>
          <a:p>
            <a:pPr marL="9525"/>
            <a:r>
              <a:rPr lang="en-US" sz="1200" b="1" spc="-26" dirty="0">
                <a:latin typeface="Arial"/>
                <a:cs typeface="Arial"/>
              </a:rPr>
              <a:t>Speaker</a:t>
            </a:r>
            <a:r>
              <a:rPr lang="en-US" sz="1200" b="1" spc="-45" dirty="0">
                <a:latin typeface="Arial"/>
                <a:cs typeface="Arial"/>
              </a:rPr>
              <a:t> </a:t>
            </a:r>
            <a:r>
              <a:rPr lang="en-US" sz="1200" b="1" spc="8" dirty="0">
                <a:latin typeface="Arial"/>
                <a:cs typeface="Arial"/>
              </a:rPr>
              <a:t>access</a:t>
            </a:r>
            <a:r>
              <a:rPr lang="en-US" sz="1200" b="1" spc="-64" dirty="0">
                <a:latin typeface="Arial"/>
                <a:cs typeface="Arial"/>
              </a:rPr>
              <a:t> </a:t>
            </a:r>
          </a:p>
          <a:p>
            <a:pPr marL="295275" indent="-285750">
              <a:buFont typeface="Arial" panose="020B0604020202020204" pitchFamily="34" charset="0"/>
              <a:buChar char="•"/>
            </a:pPr>
            <a:r>
              <a:rPr lang="en-US" sz="1200" spc="-8" dirty="0">
                <a:latin typeface="Arial"/>
                <a:cs typeface="Arial"/>
              </a:rPr>
              <a:t>Able</a:t>
            </a:r>
            <a:r>
              <a:rPr lang="en-US" sz="1200" spc="-49" dirty="0">
                <a:latin typeface="Arial"/>
                <a:cs typeface="Arial"/>
              </a:rPr>
              <a:t> </a:t>
            </a:r>
            <a:r>
              <a:rPr lang="en-US" sz="1200" spc="41" dirty="0">
                <a:latin typeface="Arial"/>
                <a:cs typeface="Arial"/>
              </a:rPr>
              <a:t>to</a:t>
            </a:r>
            <a:r>
              <a:rPr lang="en-US" sz="1200" spc="-41" dirty="0">
                <a:latin typeface="Arial"/>
                <a:cs typeface="Arial"/>
              </a:rPr>
              <a:t> </a:t>
            </a:r>
            <a:r>
              <a:rPr lang="en-US" sz="1200" spc="4" dirty="0">
                <a:latin typeface="Arial"/>
                <a:cs typeface="Arial"/>
              </a:rPr>
              <a:t>induce</a:t>
            </a:r>
            <a:r>
              <a:rPr lang="en-US" sz="1200" spc="-68" dirty="0">
                <a:latin typeface="Arial"/>
                <a:cs typeface="Arial"/>
              </a:rPr>
              <a:t> </a:t>
            </a:r>
            <a:r>
              <a:rPr lang="en-US" sz="1200" spc="8" dirty="0">
                <a:latin typeface="Arial"/>
                <a:cs typeface="Arial"/>
              </a:rPr>
              <a:t>sound</a:t>
            </a:r>
            <a:r>
              <a:rPr lang="en-US" sz="1200" spc="-60" dirty="0">
                <a:latin typeface="Arial"/>
                <a:cs typeface="Arial"/>
              </a:rPr>
              <a:t> </a:t>
            </a:r>
            <a:r>
              <a:rPr lang="en-US" sz="1200" spc="8" dirty="0">
                <a:latin typeface="Arial"/>
                <a:cs typeface="Arial"/>
              </a:rPr>
              <a:t>in</a:t>
            </a:r>
            <a:r>
              <a:rPr lang="en-US" sz="1200" spc="-34" dirty="0">
                <a:latin typeface="Arial"/>
                <a:cs typeface="Arial"/>
              </a:rPr>
              <a:t> </a:t>
            </a:r>
            <a:r>
              <a:rPr lang="en-US" sz="1200" spc="-19" dirty="0">
                <a:latin typeface="Arial"/>
                <a:cs typeface="Arial"/>
              </a:rPr>
              <a:t>any</a:t>
            </a:r>
            <a:r>
              <a:rPr lang="en-US" sz="1200" spc="-56" dirty="0">
                <a:latin typeface="Arial"/>
                <a:cs typeface="Arial"/>
              </a:rPr>
              <a:t> </a:t>
            </a:r>
            <a:r>
              <a:rPr lang="en-US" sz="1200" spc="-8" dirty="0">
                <a:latin typeface="Arial"/>
                <a:cs typeface="Arial"/>
              </a:rPr>
              <a:t>shape</a:t>
            </a:r>
            <a:r>
              <a:rPr lang="en-US" sz="1200" spc="-56" dirty="0">
                <a:latin typeface="Arial"/>
                <a:cs typeface="Arial"/>
              </a:rPr>
              <a:t> </a:t>
            </a:r>
            <a:r>
              <a:rPr lang="en-US" sz="1200" spc="8" dirty="0">
                <a:latin typeface="Arial"/>
                <a:cs typeface="Arial"/>
              </a:rPr>
              <a:t>in</a:t>
            </a:r>
            <a:r>
              <a:rPr lang="en-US" sz="1200" spc="-41" dirty="0">
                <a:latin typeface="Arial"/>
                <a:cs typeface="Arial"/>
              </a:rPr>
              <a:t> </a:t>
            </a:r>
            <a:r>
              <a:rPr lang="en-US" sz="1200" spc="8" dirty="0">
                <a:latin typeface="Arial"/>
                <a:cs typeface="Arial"/>
              </a:rPr>
              <a:t>the</a:t>
            </a:r>
            <a:r>
              <a:rPr lang="en-US" sz="1200" spc="-41" dirty="0">
                <a:latin typeface="Arial"/>
                <a:cs typeface="Arial"/>
              </a:rPr>
              <a:t> </a:t>
            </a:r>
            <a:r>
              <a:rPr lang="en-US" sz="1200" spc="11" dirty="0">
                <a:latin typeface="Arial"/>
                <a:cs typeface="Arial"/>
              </a:rPr>
              <a:t>vicinity</a:t>
            </a:r>
            <a:r>
              <a:rPr lang="en-US" sz="1200" spc="-41" dirty="0">
                <a:latin typeface="Arial"/>
                <a:cs typeface="Arial"/>
              </a:rPr>
              <a:t> </a:t>
            </a:r>
            <a:r>
              <a:rPr lang="en-US" sz="1200" spc="53" dirty="0">
                <a:latin typeface="Arial"/>
                <a:cs typeface="Arial"/>
              </a:rPr>
              <a:t>of</a:t>
            </a:r>
            <a:r>
              <a:rPr lang="en-US" sz="1200" spc="-41" dirty="0">
                <a:latin typeface="Arial"/>
                <a:cs typeface="Arial"/>
              </a:rPr>
              <a:t> </a:t>
            </a:r>
            <a:r>
              <a:rPr lang="en-US" sz="1200" spc="8" dirty="0">
                <a:latin typeface="Arial"/>
                <a:cs typeface="Arial"/>
              </a:rPr>
              <a:t>the</a:t>
            </a:r>
            <a:r>
              <a:rPr lang="en-US" sz="1200" spc="-41" dirty="0">
                <a:latin typeface="Arial"/>
                <a:cs typeface="Arial"/>
              </a:rPr>
              <a:t> </a:t>
            </a:r>
            <a:r>
              <a:rPr lang="en-US" sz="1200" spc="26" dirty="0">
                <a:latin typeface="Arial"/>
                <a:cs typeface="Arial"/>
              </a:rPr>
              <a:t>victim</a:t>
            </a:r>
            <a:r>
              <a:rPr lang="en-US" sz="1200" dirty="0">
                <a:latin typeface="Arial"/>
                <a:cs typeface="Arial"/>
              </a:rPr>
              <a:t> </a:t>
            </a:r>
            <a:r>
              <a:rPr lang="en-US" sz="1200" spc="-23" dirty="0">
                <a:latin typeface="Arial"/>
                <a:cs typeface="Arial"/>
              </a:rPr>
              <a:t>device,</a:t>
            </a:r>
            <a:r>
              <a:rPr lang="en-US" sz="1200" spc="-49" dirty="0">
                <a:latin typeface="Arial"/>
                <a:cs typeface="Arial"/>
              </a:rPr>
              <a:t> </a:t>
            </a:r>
            <a:r>
              <a:rPr lang="en-US" sz="1200" spc="23" dirty="0">
                <a:latin typeface="Arial"/>
                <a:cs typeface="Arial"/>
              </a:rPr>
              <a:t>at</a:t>
            </a:r>
            <a:r>
              <a:rPr lang="en-US" sz="1200" spc="-38" dirty="0">
                <a:latin typeface="Arial"/>
                <a:cs typeface="Arial"/>
              </a:rPr>
              <a:t> </a:t>
            </a:r>
            <a:r>
              <a:rPr lang="en-US" sz="1200" spc="4" dirty="0">
                <a:latin typeface="Arial"/>
                <a:cs typeface="Arial"/>
              </a:rPr>
              <a:t>frequencies</a:t>
            </a:r>
            <a:r>
              <a:rPr lang="en-US" sz="1200" spc="-56" dirty="0">
                <a:latin typeface="Arial"/>
                <a:cs typeface="Arial"/>
              </a:rPr>
              <a:t> </a:t>
            </a:r>
            <a:r>
              <a:rPr lang="en-US" sz="1200" spc="8" dirty="0">
                <a:latin typeface="Arial"/>
                <a:cs typeface="Arial"/>
              </a:rPr>
              <a:t>in</a:t>
            </a:r>
            <a:r>
              <a:rPr lang="en-US" sz="1200" spc="-30" dirty="0">
                <a:latin typeface="Arial"/>
                <a:cs typeface="Arial"/>
              </a:rPr>
              <a:t> </a:t>
            </a:r>
            <a:r>
              <a:rPr lang="en-US" sz="1200" spc="8" dirty="0">
                <a:latin typeface="Arial"/>
                <a:cs typeface="Arial"/>
              </a:rPr>
              <a:t>the</a:t>
            </a:r>
            <a:r>
              <a:rPr lang="en-US" sz="1200" spc="-41" dirty="0">
                <a:latin typeface="Arial"/>
                <a:cs typeface="Arial"/>
              </a:rPr>
              <a:t> </a:t>
            </a:r>
            <a:r>
              <a:rPr lang="en-US" sz="1200" spc="4" dirty="0">
                <a:latin typeface="Arial"/>
                <a:cs typeface="Arial"/>
              </a:rPr>
              <a:t>human</a:t>
            </a:r>
            <a:r>
              <a:rPr lang="en-US" sz="1200" spc="-71" dirty="0">
                <a:latin typeface="Arial"/>
                <a:cs typeface="Arial"/>
              </a:rPr>
              <a:t> </a:t>
            </a:r>
            <a:r>
              <a:rPr lang="en-US" sz="1200" dirty="0">
                <a:latin typeface="Arial"/>
                <a:cs typeface="Arial"/>
              </a:rPr>
              <a:t>audible</a:t>
            </a:r>
            <a:r>
              <a:rPr lang="en-US" sz="1200" spc="-41" dirty="0">
                <a:latin typeface="Arial"/>
                <a:cs typeface="Arial"/>
              </a:rPr>
              <a:t> </a:t>
            </a:r>
            <a:r>
              <a:rPr lang="en-US" sz="1200" spc="41" dirty="0">
                <a:latin typeface="Arial"/>
                <a:cs typeface="Arial"/>
              </a:rPr>
              <a:t>to</a:t>
            </a:r>
            <a:r>
              <a:rPr lang="en-US" sz="1200" spc="-38" dirty="0">
                <a:latin typeface="Arial"/>
                <a:cs typeface="Arial"/>
              </a:rPr>
              <a:t> </a:t>
            </a:r>
            <a:r>
              <a:rPr lang="en-US" sz="1200" spc="15" dirty="0">
                <a:latin typeface="Arial"/>
                <a:cs typeface="Arial"/>
              </a:rPr>
              <a:t>ultrasonic</a:t>
            </a:r>
            <a:r>
              <a:rPr lang="en-US" sz="1200" spc="-60" dirty="0">
                <a:latin typeface="Arial"/>
                <a:cs typeface="Arial"/>
              </a:rPr>
              <a:t> </a:t>
            </a:r>
            <a:r>
              <a:rPr lang="en-US" sz="1200" spc="-11" dirty="0">
                <a:latin typeface="Arial"/>
                <a:cs typeface="Arial"/>
              </a:rPr>
              <a:t>range</a:t>
            </a:r>
            <a:r>
              <a:rPr lang="en-US" sz="1200" spc="-45" dirty="0">
                <a:latin typeface="Arial"/>
                <a:cs typeface="Arial"/>
              </a:rPr>
              <a:t> </a:t>
            </a:r>
            <a:r>
              <a:rPr lang="en-US" sz="1200" spc="4" dirty="0">
                <a:latin typeface="Arial"/>
                <a:cs typeface="Arial"/>
              </a:rPr>
              <a:t>(i.e., 2</a:t>
            </a:r>
            <a:r>
              <a:rPr lang="en-US" sz="1200" spc="-41" dirty="0">
                <a:latin typeface="Arial"/>
                <a:cs typeface="Arial"/>
              </a:rPr>
              <a:t> </a:t>
            </a:r>
            <a:r>
              <a:rPr lang="en-US" sz="1200" spc="-79" dirty="0">
                <a:latin typeface="Arial"/>
                <a:cs typeface="Arial"/>
              </a:rPr>
              <a:t>-</a:t>
            </a:r>
            <a:r>
              <a:rPr lang="en-US" sz="1200" spc="-38" dirty="0">
                <a:latin typeface="Arial"/>
                <a:cs typeface="Arial"/>
              </a:rPr>
              <a:t> </a:t>
            </a:r>
            <a:r>
              <a:rPr lang="en-US" sz="1200" spc="-4" dirty="0">
                <a:latin typeface="Arial"/>
                <a:cs typeface="Arial"/>
              </a:rPr>
              <a:t>30kHz)</a:t>
            </a:r>
            <a:endParaRPr lang="en-US" sz="1200" dirty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765CC-027A-8D40-A178-61BC7862CCE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04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4D7754-8228-2144-AEA1-4539EFAFAE16}"/>
              </a:ext>
            </a:extLst>
          </p:cNvPr>
          <p:cNvSpPr txBox="1">
            <a:spLocks/>
          </p:cNvSpPr>
          <p:nvPr userDrawn="1"/>
        </p:nvSpPr>
        <p:spPr>
          <a:xfrm>
            <a:off x="7010400" y="4785817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24D57D-9FAB-5A44-82D4-443CD61C56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63346" y="1860122"/>
            <a:ext cx="8017306" cy="415498"/>
          </a:xfrm>
        </p:spPr>
        <p:txBody>
          <a:bodyPr lIns="0" tIns="0" rIns="0" bIns="0"/>
          <a:lstStyle>
            <a:lvl1pPr>
              <a:defRPr sz="2700" b="0" i="0">
                <a:solidFill>
                  <a:schemeClr val="tx1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19F33-AEC7-BE4F-BEB1-E59A27DF0A96}"/>
              </a:ext>
            </a:extLst>
          </p:cNvPr>
          <p:cNvSpPr txBox="1">
            <a:spLocks/>
          </p:cNvSpPr>
          <p:nvPr userDrawn="1"/>
        </p:nvSpPr>
        <p:spPr>
          <a:xfrm>
            <a:off x="7010400" y="4785817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24D57D-9FAB-5A44-82D4-443CD61C56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63346" y="1860122"/>
            <a:ext cx="8017306" cy="415498"/>
          </a:xfrm>
        </p:spPr>
        <p:txBody>
          <a:bodyPr lIns="0" tIns="0" rIns="0" bIns="0"/>
          <a:lstStyle>
            <a:lvl1pPr>
              <a:defRPr sz="2700" b="0" i="0">
                <a:solidFill>
                  <a:schemeClr val="tx1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79A4720-A09A-DB4A-938B-861235F7AF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4785817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4D57D-9FAB-5A44-82D4-443CD61C561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63346" y="1860122"/>
            <a:ext cx="8017306" cy="415498"/>
          </a:xfrm>
        </p:spPr>
        <p:txBody>
          <a:bodyPr lIns="0" tIns="0" rIns="0" bIns="0"/>
          <a:lstStyle>
            <a:lvl1pPr>
              <a:defRPr sz="2700" b="0" i="0">
                <a:solidFill>
                  <a:schemeClr val="tx1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7DEB2148-A50B-8547-960A-8F4B05572D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4785817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4D57D-9FAB-5A44-82D4-443CD61C561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B919D8D7-2B67-4F49-8996-0F9349070F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4785817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4D57D-9FAB-5A44-82D4-443CD61C5613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63346" y="1860122"/>
            <a:ext cx="8017306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2749" y="1130237"/>
            <a:ext cx="79185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CFEB11-0069-3B4E-A24A-8E7899567B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4785817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4D57D-9FAB-5A44-82D4-443CD61C5613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time_continue=2&amp;v=C8aZ5nBmKH0&amp;feature=emb_logo" TargetMode="Externa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pqr.eecs.umich.edu/walnut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aedOf3cZnEI&amp;feature=emb_logo" TargetMode="External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lightcommands.com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84884" y="1428750"/>
            <a:ext cx="2174226" cy="44050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ctr">
              <a:spcBef>
                <a:spcPts val="75"/>
              </a:spcBef>
            </a:pPr>
            <a:r>
              <a:rPr lang="en-US" sz="2800" b="1" spc="143" dirty="0">
                <a:latin typeface="Calibri"/>
                <a:cs typeface="Calibri"/>
              </a:rPr>
              <a:t>IS523–2019F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63889" y="1962150"/>
            <a:ext cx="7216217" cy="167167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2858" algn="ctr">
              <a:spcBef>
                <a:spcPts val="75"/>
              </a:spcBef>
            </a:pPr>
            <a:r>
              <a:rPr sz="2400" spc="-206" dirty="0">
                <a:latin typeface="Palatino Linotype"/>
                <a:cs typeface="Palatino Linotype"/>
              </a:rPr>
              <a:t>WALNUT: </a:t>
            </a:r>
            <a:r>
              <a:rPr sz="2400" spc="-19" dirty="0">
                <a:latin typeface="Palatino Linotype"/>
                <a:cs typeface="Palatino Linotype"/>
              </a:rPr>
              <a:t>Waging </a:t>
            </a:r>
            <a:r>
              <a:rPr sz="2400" spc="-41" dirty="0">
                <a:latin typeface="Palatino Linotype"/>
                <a:cs typeface="Palatino Linotype"/>
              </a:rPr>
              <a:t>Doubt </a:t>
            </a:r>
            <a:r>
              <a:rPr sz="2400" dirty="0">
                <a:latin typeface="Palatino Linotype"/>
                <a:cs typeface="Palatino Linotype"/>
              </a:rPr>
              <a:t>on </a:t>
            </a:r>
            <a:r>
              <a:rPr sz="2400" spc="41" dirty="0">
                <a:latin typeface="Palatino Linotype"/>
                <a:cs typeface="Palatino Linotype"/>
              </a:rPr>
              <a:t>Integrity </a:t>
            </a:r>
            <a:r>
              <a:rPr sz="2400" spc="19" dirty="0">
                <a:latin typeface="Palatino Linotype"/>
                <a:cs typeface="Palatino Linotype"/>
              </a:rPr>
              <a:t>of </a:t>
            </a:r>
            <a:r>
              <a:rPr sz="2400" spc="-161" dirty="0">
                <a:latin typeface="Palatino Linotype"/>
                <a:cs typeface="Palatino Linotype"/>
              </a:rPr>
              <a:t>MEMS  </a:t>
            </a:r>
            <a:r>
              <a:rPr sz="2400" spc="23" dirty="0">
                <a:latin typeface="Palatino Linotype"/>
                <a:cs typeface="Palatino Linotype"/>
              </a:rPr>
              <a:t>Accelerometers</a:t>
            </a:r>
            <a:r>
              <a:rPr sz="2400" spc="-143" dirty="0">
                <a:latin typeface="Palatino Linotype"/>
                <a:cs typeface="Palatino Linotype"/>
              </a:rPr>
              <a:t> </a:t>
            </a:r>
            <a:r>
              <a:rPr sz="2400" spc="19" dirty="0">
                <a:latin typeface="Palatino Linotype"/>
                <a:cs typeface="Palatino Linotype"/>
              </a:rPr>
              <a:t>with</a:t>
            </a:r>
            <a:r>
              <a:rPr sz="2400" spc="-116" dirty="0">
                <a:latin typeface="Palatino Linotype"/>
                <a:cs typeface="Palatino Linotype"/>
              </a:rPr>
              <a:t> </a:t>
            </a:r>
            <a:r>
              <a:rPr sz="2400" spc="-4" dirty="0">
                <a:latin typeface="Palatino Linotype"/>
                <a:cs typeface="Palatino Linotype"/>
              </a:rPr>
              <a:t>Acoustic</a:t>
            </a:r>
            <a:r>
              <a:rPr sz="2400" spc="-131" dirty="0">
                <a:latin typeface="Palatino Linotype"/>
                <a:cs typeface="Palatino Linotype"/>
              </a:rPr>
              <a:t> </a:t>
            </a:r>
            <a:r>
              <a:rPr sz="2400" spc="30" dirty="0">
                <a:latin typeface="Palatino Linotype"/>
                <a:cs typeface="Palatino Linotype"/>
              </a:rPr>
              <a:t>Injection</a:t>
            </a:r>
            <a:r>
              <a:rPr sz="2400" spc="-131" dirty="0">
                <a:latin typeface="Palatino Linotype"/>
                <a:cs typeface="Palatino Linotype"/>
              </a:rPr>
              <a:t> </a:t>
            </a:r>
            <a:r>
              <a:rPr sz="2400" spc="34" dirty="0">
                <a:latin typeface="Palatino Linotype"/>
                <a:cs typeface="Palatino Linotype"/>
              </a:rPr>
              <a:t>Attacks</a:t>
            </a:r>
            <a:endParaRPr sz="2400" dirty="0">
              <a:latin typeface="Palatino Linotype"/>
              <a:cs typeface="Palatino Linotype"/>
            </a:endParaRPr>
          </a:p>
          <a:p>
            <a:pPr marL="5715" algn="ctr">
              <a:spcBef>
                <a:spcPts val="64"/>
              </a:spcBef>
            </a:pPr>
            <a:r>
              <a:rPr sz="1400" spc="4" dirty="0">
                <a:latin typeface="Palatino Linotype"/>
                <a:cs typeface="Palatino Linotype"/>
              </a:rPr>
              <a:t>By</a:t>
            </a:r>
            <a:r>
              <a:rPr sz="1400" spc="-60" dirty="0">
                <a:latin typeface="Palatino Linotype"/>
                <a:cs typeface="Palatino Linotype"/>
              </a:rPr>
              <a:t> </a:t>
            </a:r>
            <a:r>
              <a:rPr sz="1400" spc="-4" dirty="0">
                <a:latin typeface="Palatino Linotype"/>
                <a:cs typeface="Palatino Linotype"/>
              </a:rPr>
              <a:t>Timothy</a:t>
            </a:r>
            <a:r>
              <a:rPr sz="1400" spc="-53" dirty="0">
                <a:latin typeface="Palatino Linotype"/>
                <a:cs typeface="Palatino Linotype"/>
              </a:rPr>
              <a:t> </a:t>
            </a:r>
            <a:r>
              <a:rPr sz="1400" spc="-11" dirty="0">
                <a:latin typeface="Palatino Linotype"/>
                <a:cs typeface="Palatino Linotype"/>
              </a:rPr>
              <a:t>Trippel,</a:t>
            </a:r>
            <a:r>
              <a:rPr sz="1400" spc="-45" dirty="0">
                <a:latin typeface="Palatino Linotype"/>
                <a:cs typeface="Palatino Linotype"/>
              </a:rPr>
              <a:t> </a:t>
            </a:r>
            <a:r>
              <a:rPr sz="1400" spc="-34" dirty="0">
                <a:latin typeface="Palatino Linotype"/>
                <a:cs typeface="Palatino Linotype"/>
              </a:rPr>
              <a:t>Oﬁr</a:t>
            </a:r>
            <a:r>
              <a:rPr sz="1400" spc="-53" dirty="0">
                <a:latin typeface="Palatino Linotype"/>
                <a:cs typeface="Palatino Linotype"/>
              </a:rPr>
              <a:t> </a:t>
            </a:r>
            <a:r>
              <a:rPr sz="1400" spc="-11" dirty="0">
                <a:latin typeface="Palatino Linotype"/>
                <a:cs typeface="Palatino Linotype"/>
              </a:rPr>
              <a:t>Weisse,</a:t>
            </a:r>
            <a:r>
              <a:rPr sz="1400" spc="-64" dirty="0">
                <a:latin typeface="Palatino Linotype"/>
                <a:cs typeface="Palatino Linotype"/>
              </a:rPr>
              <a:t> </a:t>
            </a:r>
            <a:r>
              <a:rPr sz="1400" dirty="0">
                <a:latin typeface="Palatino Linotype"/>
                <a:cs typeface="Palatino Linotype"/>
              </a:rPr>
              <a:t>Wenyuan</a:t>
            </a:r>
            <a:r>
              <a:rPr sz="1400" spc="-75" dirty="0">
                <a:latin typeface="Palatino Linotype"/>
                <a:cs typeface="Palatino Linotype"/>
              </a:rPr>
              <a:t> </a:t>
            </a:r>
            <a:r>
              <a:rPr sz="1400" spc="-4" dirty="0">
                <a:latin typeface="Palatino Linotype"/>
                <a:cs typeface="Palatino Linotype"/>
              </a:rPr>
              <a:t>Xu*,</a:t>
            </a:r>
            <a:r>
              <a:rPr sz="1400" spc="-64" dirty="0">
                <a:latin typeface="Palatino Linotype"/>
                <a:cs typeface="Palatino Linotype"/>
              </a:rPr>
              <a:t> </a:t>
            </a:r>
            <a:r>
              <a:rPr sz="1400" spc="30" dirty="0">
                <a:latin typeface="Palatino Linotype"/>
                <a:cs typeface="Palatino Linotype"/>
              </a:rPr>
              <a:t>Peter</a:t>
            </a:r>
            <a:r>
              <a:rPr sz="1400" spc="-64" dirty="0">
                <a:latin typeface="Palatino Linotype"/>
                <a:cs typeface="Palatino Linotype"/>
              </a:rPr>
              <a:t> </a:t>
            </a:r>
            <a:r>
              <a:rPr sz="1400" spc="-8" dirty="0">
                <a:latin typeface="Palatino Linotype"/>
                <a:cs typeface="Palatino Linotype"/>
              </a:rPr>
              <a:t>Honeyman,</a:t>
            </a:r>
            <a:r>
              <a:rPr sz="1400" spc="-53" dirty="0">
                <a:latin typeface="Palatino Linotype"/>
                <a:cs typeface="Palatino Linotype"/>
              </a:rPr>
              <a:t> </a:t>
            </a:r>
            <a:r>
              <a:rPr sz="1400" spc="-23" dirty="0">
                <a:latin typeface="Palatino Linotype"/>
                <a:cs typeface="Palatino Linotype"/>
              </a:rPr>
              <a:t>Kevin</a:t>
            </a:r>
            <a:r>
              <a:rPr sz="1400" spc="-64" dirty="0">
                <a:latin typeface="Palatino Linotype"/>
                <a:cs typeface="Palatino Linotype"/>
              </a:rPr>
              <a:t> </a:t>
            </a:r>
            <a:r>
              <a:rPr sz="1400" spc="-23" dirty="0">
                <a:latin typeface="Palatino Linotype"/>
                <a:cs typeface="Palatino Linotype"/>
              </a:rPr>
              <a:t>Fu</a:t>
            </a:r>
            <a:endParaRPr sz="1400" dirty="0">
              <a:latin typeface="Palatino Linotype"/>
              <a:cs typeface="Palatino Linotype"/>
            </a:endParaRPr>
          </a:p>
          <a:p>
            <a:pPr>
              <a:lnSpc>
                <a:spcPct val="100000"/>
              </a:lnSpc>
            </a:pPr>
            <a:endParaRPr dirty="0">
              <a:latin typeface="Times New Roman"/>
              <a:cs typeface="Times New Roman"/>
            </a:endParaRPr>
          </a:p>
          <a:p>
            <a:pPr algn="ctr">
              <a:lnSpc>
                <a:spcPts val="1665"/>
              </a:lnSpc>
              <a:spcBef>
                <a:spcPts val="1035"/>
              </a:spcBef>
            </a:pPr>
            <a:r>
              <a:rPr lang="en-US" sz="2000" i="1" spc="41" dirty="0">
                <a:latin typeface="Palatino Linotype"/>
                <a:cs typeface="Palatino Linotype"/>
              </a:rPr>
              <a:t>20193050 </a:t>
            </a:r>
            <a:r>
              <a:rPr lang="en-US" sz="2000" i="1" spc="41" dirty="0" err="1">
                <a:latin typeface="Palatino Linotype"/>
                <a:cs typeface="Palatino Linotype"/>
              </a:rPr>
              <a:t>Kil</a:t>
            </a:r>
            <a:r>
              <a:rPr lang="en-US" sz="2000" i="1" spc="41" dirty="0">
                <a:latin typeface="Palatino Linotype"/>
                <a:cs typeface="Palatino Linotype"/>
              </a:rPr>
              <a:t>, </a:t>
            </a:r>
            <a:r>
              <a:rPr lang="en-US" sz="2000" i="1" spc="41" dirty="0" err="1">
                <a:latin typeface="Palatino Linotype"/>
                <a:cs typeface="Palatino Linotype"/>
              </a:rPr>
              <a:t>Myo</a:t>
            </a:r>
            <a:r>
              <a:rPr lang="en-US" sz="2000" i="1" spc="41" dirty="0">
                <a:latin typeface="Palatino Linotype"/>
                <a:cs typeface="Palatino Linotype"/>
              </a:rPr>
              <a:t> Joon</a:t>
            </a:r>
            <a:endParaRPr sz="2000" dirty="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9999" y="432000"/>
            <a:ext cx="7209891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3000" spc="4" dirty="0"/>
              <a:t>Experiment: </a:t>
            </a:r>
            <a:r>
              <a:rPr sz="3000" spc="23" dirty="0"/>
              <a:t>Evaluating</a:t>
            </a:r>
            <a:r>
              <a:rPr lang="en-US" sz="3000" spc="23" dirty="0"/>
              <a:t> the </a:t>
            </a:r>
            <a:r>
              <a:rPr sz="3000" spc="-259" dirty="0"/>
              <a:t> </a:t>
            </a:r>
            <a:r>
              <a:rPr lang="en-US" sz="3000" spc="-71" dirty="0"/>
              <a:t>m</a:t>
            </a:r>
            <a:r>
              <a:rPr sz="3000" spc="-71" dirty="0"/>
              <a:t>odel</a:t>
            </a:r>
            <a:endParaRPr sz="3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16B5C6-A344-BF43-AF5C-8DD49B8CE1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254" y="1428750"/>
            <a:ext cx="7209891" cy="301258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0000" y="432000"/>
            <a:ext cx="4413000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lang="en-US" sz="3000" spc="15" dirty="0"/>
              <a:t>Experiment: </a:t>
            </a:r>
            <a:r>
              <a:rPr sz="3000" spc="15" dirty="0"/>
              <a:t>Results</a:t>
            </a:r>
            <a:endParaRPr sz="3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EFCC7D-8725-F744-ABAB-38759E8ED2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772" y="1276350"/>
            <a:ext cx="6180455" cy="331356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0000" y="432000"/>
            <a:ext cx="8451600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3000" spc="-11" dirty="0"/>
              <a:t>Maximizing</a:t>
            </a:r>
            <a:r>
              <a:rPr sz="3000" spc="-113" dirty="0"/>
              <a:t> </a:t>
            </a:r>
            <a:r>
              <a:rPr sz="3000" spc="49" dirty="0"/>
              <a:t>the</a:t>
            </a:r>
            <a:r>
              <a:rPr sz="3000" spc="-109" dirty="0"/>
              <a:t> </a:t>
            </a:r>
            <a:r>
              <a:rPr sz="3000" spc="-4" dirty="0"/>
              <a:t>Acoustic</a:t>
            </a:r>
            <a:r>
              <a:rPr sz="3000" spc="-109" dirty="0"/>
              <a:t> </a:t>
            </a:r>
            <a:r>
              <a:rPr sz="3000" spc="26" dirty="0"/>
              <a:t>Disturbance</a:t>
            </a:r>
            <a:endParaRPr sz="3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C0E596-B389-304C-A386-28B402196B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762" y="1940172"/>
            <a:ext cx="3874476" cy="609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A7DE999-C6AC-7A41-9E2D-BCA96D2EEBE6}"/>
              </a:ext>
            </a:extLst>
          </p:cNvPr>
          <p:cNvSpPr/>
          <p:nvPr/>
        </p:nvSpPr>
        <p:spPr>
          <a:xfrm>
            <a:off x="5649419" y="3257550"/>
            <a:ext cx="171963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spc="23" dirty="0">
                <a:solidFill>
                  <a:srgbClr val="0070C0"/>
                </a:solidFill>
                <a:latin typeface="Palatino Linotype" panose="02040502050505030304" pitchFamily="18" charset="0"/>
              </a:rPr>
              <a:t>Resonance</a:t>
            </a:r>
            <a:endParaRPr lang="en-US" sz="2500" dirty="0">
              <a:solidFill>
                <a:srgbClr val="0070C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6D89F7-F4A4-B043-AC3D-EF7C5A15C7E0}"/>
              </a:ext>
            </a:extLst>
          </p:cNvPr>
          <p:cNvSpPr/>
          <p:nvPr/>
        </p:nvSpPr>
        <p:spPr>
          <a:xfrm>
            <a:off x="1839419" y="3258854"/>
            <a:ext cx="162050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spc="23" dirty="0">
                <a:latin typeface="Palatino Linotype" panose="02040502050505030304" pitchFamily="18" charset="0"/>
              </a:rPr>
              <a:t>Maximize</a:t>
            </a:r>
            <a:endParaRPr lang="en-US" sz="2500" dirty="0">
              <a:latin typeface="Palatino Linotype" panose="0204050205050503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19F14A-0769-B34A-A9EE-A19604C657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927" y="3309350"/>
            <a:ext cx="471210" cy="376062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4D5832E5-5AFB-794B-A0EE-4169FBCE8BEB}"/>
              </a:ext>
            </a:extLst>
          </p:cNvPr>
          <p:cNvSpPr/>
          <p:nvPr/>
        </p:nvSpPr>
        <p:spPr>
          <a:xfrm>
            <a:off x="4364394" y="3309350"/>
            <a:ext cx="879787" cy="376062"/>
          </a:xfrm>
          <a:prstGeom prst="rightArrow">
            <a:avLst>
              <a:gd name="adj1" fmla="val 13583"/>
              <a:gd name="adj2" fmla="val 5759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0000" y="432000"/>
            <a:ext cx="2736600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lang="en-US" sz="3000" spc="49" dirty="0"/>
              <a:t>Attack</a:t>
            </a:r>
            <a:r>
              <a:rPr sz="3000" spc="-165" dirty="0"/>
              <a:t> </a:t>
            </a:r>
            <a:r>
              <a:rPr lang="en-US" sz="3000" spc="-71" dirty="0"/>
              <a:t>m</a:t>
            </a:r>
            <a:r>
              <a:rPr sz="3000" spc="-71" dirty="0"/>
              <a:t>odel</a:t>
            </a:r>
            <a:endParaRPr sz="3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EC56EAB-E542-ED49-AEBF-C16361BD959E}"/>
              </a:ext>
            </a:extLst>
          </p:cNvPr>
          <p:cNvGrpSpPr/>
          <p:nvPr/>
        </p:nvGrpSpPr>
        <p:grpSpPr>
          <a:xfrm>
            <a:off x="427318" y="1272242"/>
            <a:ext cx="4525682" cy="2649188"/>
            <a:chOff x="1291991" y="1758609"/>
            <a:chExt cx="4525682" cy="264918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FB1674C-BC21-5347-899F-F3AFFEB7B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91991" y="1782225"/>
              <a:ext cx="1603609" cy="146997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7ABA83F-B61E-844B-A814-F40C98284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500" y="1758609"/>
              <a:ext cx="2332173" cy="146997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4022FDC-0469-504F-8C49-B0F93FC9A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40119" y="2788272"/>
              <a:ext cx="1872962" cy="1619525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CB609C6-EFDD-6B46-81A1-FCA84E1218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9166" y="1762694"/>
            <a:ext cx="2094155" cy="195904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D1CB776-D2E1-F14D-9757-7477EE9A7BBF}"/>
              </a:ext>
            </a:extLst>
          </p:cNvPr>
          <p:cNvSpPr/>
          <p:nvPr/>
        </p:nvSpPr>
        <p:spPr>
          <a:xfrm>
            <a:off x="800100" y="1533315"/>
            <a:ext cx="7543800" cy="2667000"/>
          </a:xfrm>
          <a:prstGeom prst="ellipse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76350" y="2256054"/>
            <a:ext cx="6591300" cy="63139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ctr">
              <a:lnSpc>
                <a:spcPct val="150000"/>
              </a:lnSpc>
              <a:spcBef>
                <a:spcPts val="75"/>
              </a:spcBef>
            </a:pPr>
            <a:r>
              <a:rPr lang="en-US" sz="3000" spc="4" dirty="0"/>
              <a:t>Signal conditioning H/W </a:t>
            </a:r>
            <a:endParaRPr sz="3000" spc="4" dirty="0"/>
          </a:p>
        </p:txBody>
      </p:sp>
    </p:spTree>
    <p:extLst>
      <p:ext uri="{BB962C8B-B14F-4D97-AF65-F5344CB8AC3E}">
        <p14:creationId xmlns:p14="http://schemas.microsoft.com/office/powerpoint/2010/main" val="3185185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0000" y="432000"/>
            <a:ext cx="5777865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lang="en-US" sz="3000" spc="30" dirty="0"/>
              <a:t>Ideal output measurement</a:t>
            </a:r>
            <a:endParaRPr sz="3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C2C221-0AFF-4547-B2AC-99BE781DB4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03" y="2010424"/>
            <a:ext cx="8586194" cy="112265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F0E5024-FFA6-244E-AAD2-EF3219903F09}"/>
              </a:ext>
            </a:extLst>
          </p:cNvPr>
          <p:cNvSpPr txBox="1">
            <a:spLocks/>
          </p:cNvSpPr>
          <p:nvPr/>
        </p:nvSpPr>
        <p:spPr>
          <a:xfrm>
            <a:off x="540000" y="432000"/>
            <a:ext cx="6775200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9525">
              <a:spcBef>
                <a:spcPts val="71"/>
              </a:spcBef>
            </a:pPr>
            <a:r>
              <a:rPr lang="en-US" sz="3000" kern="0" spc="30" dirty="0">
                <a:solidFill>
                  <a:sysClr val="windowText" lastClr="000000"/>
                </a:solidFill>
                <a:latin typeface="Palatino Linotype" panose="02040502050505030304" pitchFamily="18" charset="0"/>
              </a:rPr>
              <a:t>Nyquist requirement</a:t>
            </a:r>
            <a:endParaRPr lang="en-US" sz="3000" kern="0" dirty="0">
              <a:solidFill>
                <a:sysClr val="windowText" lastClr="00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AF0BA1-B5F6-2444-8557-769168B69593}"/>
              </a:ext>
            </a:extLst>
          </p:cNvPr>
          <p:cNvSpPr/>
          <p:nvPr/>
        </p:nvSpPr>
        <p:spPr>
          <a:xfrm>
            <a:off x="612900" y="1809750"/>
            <a:ext cx="7918200" cy="1709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</a:rPr>
              <a:t>Suppose the highest frequency component for a given analog signal is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</a:rPr>
              <a:t> </a:t>
            </a:r>
            <a:r>
              <a:rPr lang="en-US" i="1" dirty="0" err="1">
                <a:solidFill>
                  <a:srgbClr val="0070C0"/>
                </a:solidFill>
                <a:latin typeface="Arial" panose="020B0604020202020204" pitchFamily="34" charset="0"/>
              </a:rPr>
              <a:t>f</a:t>
            </a:r>
            <a:r>
              <a:rPr lang="en-US" baseline="-25000" dirty="0" err="1">
                <a:solidFill>
                  <a:srgbClr val="0070C0"/>
                </a:solidFill>
                <a:latin typeface="Arial" panose="020B0604020202020204" pitchFamily="34" charset="0"/>
              </a:rPr>
              <a:t>max</a:t>
            </a:r>
            <a:r>
              <a:rPr lang="en-US" dirty="0">
                <a:latin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</a:rPr>
              <a:t>According to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</a:rPr>
              <a:t>the Nyquist Theorem</a:t>
            </a:r>
            <a:r>
              <a:rPr lang="en-US" dirty="0">
                <a:latin typeface="Arial" panose="020B0604020202020204" pitchFamily="34" charset="0"/>
              </a:rPr>
              <a:t>, the sampling rate must be at least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</a:rPr>
              <a:t>2</a:t>
            </a: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</a:rPr>
              <a:t>f</a:t>
            </a:r>
            <a:r>
              <a:rPr lang="en-US" baseline="-25000" dirty="0">
                <a:solidFill>
                  <a:srgbClr val="0070C0"/>
                </a:solidFill>
                <a:latin typeface="Arial" panose="020B0604020202020204" pitchFamily="34" charset="0"/>
              </a:rPr>
              <a:t>max</a:t>
            </a:r>
            <a:r>
              <a:rPr lang="en-US" dirty="0">
                <a:latin typeface="Arial" panose="020B0604020202020204" pitchFamily="34" charset="0"/>
              </a:rPr>
              <a:t>, or twice the highest analog frequency component.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733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588880-47A1-714C-B6E6-E57D4BC88B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31" y="1096257"/>
            <a:ext cx="5355939" cy="3221732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09AED74E-FE39-8740-A001-D1D6FD134F69}"/>
              </a:ext>
            </a:extLst>
          </p:cNvPr>
          <p:cNvSpPr txBox="1">
            <a:spLocks/>
          </p:cNvSpPr>
          <p:nvPr/>
        </p:nvSpPr>
        <p:spPr>
          <a:xfrm>
            <a:off x="540000" y="432000"/>
            <a:ext cx="6775200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9525">
              <a:spcBef>
                <a:spcPts val="71"/>
              </a:spcBef>
            </a:pPr>
            <a:r>
              <a:rPr lang="en-US" sz="3000" kern="0" spc="30" dirty="0">
                <a:solidFill>
                  <a:sysClr val="windowText" lastClr="000000"/>
                </a:solidFill>
                <a:latin typeface="Palatino Linotype" panose="02040502050505030304" pitchFamily="18" charset="0"/>
              </a:rPr>
              <a:t>Signal aliasing</a:t>
            </a:r>
            <a:endParaRPr lang="en-US" sz="3000" kern="0" dirty="0">
              <a:solidFill>
                <a:sysClr val="windowText" lastClr="00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FF9718-1F9B-4544-985E-D98C7939C364}"/>
              </a:ext>
            </a:extLst>
          </p:cNvPr>
          <p:cNvSpPr/>
          <p:nvPr/>
        </p:nvSpPr>
        <p:spPr>
          <a:xfrm>
            <a:off x="914399" y="4511445"/>
            <a:ext cx="7315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spc="8" dirty="0">
                <a:latin typeface="Arial" panose="020B0604020202020204" pitchFamily="34" charset="0"/>
                <a:cs typeface="Arial" panose="020B0604020202020204" pitchFamily="34" charset="0"/>
              </a:rPr>
              <a:t>Indistinguishable</a:t>
            </a:r>
            <a:r>
              <a:rPr lang="en-US" sz="2000" spc="-6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8" dirty="0">
                <a:latin typeface="Arial" panose="020B0604020202020204" pitchFamily="34" charset="0"/>
                <a:cs typeface="Arial" panose="020B0604020202020204" pitchFamily="34" charset="0"/>
              </a:rPr>
              <a:t>signals</a:t>
            </a:r>
            <a:r>
              <a:rPr lang="en-US" sz="20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11" dirty="0">
                <a:latin typeface="Arial" panose="020B0604020202020204" pitchFamily="34" charset="0"/>
                <a:cs typeface="Arial" panose="020B0604020202020204" pitchFamily="34" charset="0"/>
              </a:rPr>
              <a:t>due</a:t>
            </a:r>
            <a:r>
              <a:rPr lang="en-US" sz="2000" spc="-4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41" dirty="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n-US" sz="2000" spc="-4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-11" dirty="0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en-US" sz="2000" spc="-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inadequate</a:t>
            </a:r>
            <a:r>
              <a:rPr lang="en-US" sz="2000" spc="-64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1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sampling</a:t>
            </a:r>
            <a:r>
              <a:rPr lang="en-US" sz="2000" spc="-34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spc="4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2D50AC41-BCD3-FF4E-8465-C3B80F298719}"/>
              </a:ext>
            </a:extLst>
          </p:cNvPr>
          <p:cNvSpPr/>
          <p:nvPr/>
        </p:nvSpPr>
        <p:spPr>
          <a:xfrm>
            <a:off x="5835840" y="2908995"/>
            <a:ext cx="3289448" cy="13297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E9A421-29C1-344C-B585-C6C723821F73}"/>
              </a:ext>
            </a:extLst>
          </p:cNvPr>
          <p:cNvSpPr/>
          <p:nvPr/>
        </p:nvSpPr>
        <p:spPr>
          <a:xfrm>
            <a:off x="5912040" y="1471059"/>
            <a:ext cx="24842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pc="8" dirty="0">
                <a:latin typeface="Arial" panose="020B0604020202020204" pitchFamily="34" charset="0"/>
                <a:cs typeface="Arial" panose="020B0604020202020204" pitchFamily="34" charset="0"/>
              </a:rPr>
              <a:t>Sampling rate: 1.5kHz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754810-4702-1C46-A0D4-57606D8571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79050"/>
            <a:ext cx="1665356" cy="42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093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0000" y="432000"/>
            <a:ext cx="6629400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lang="en-US" sz="3000" spc="30" dirty="0"/>
              <a:t>Insecure LPF</a:t>
            </a:r>
            <a:endParaRPr sz="3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B92A13-8066-6F4E-A572-7D027322A9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36" y="1352550"/>
            <a:ext cx="8507127" cy="32827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888E753-6918-6A4C-846F-2EB3B924AB46}"/>
              </a:ext>
            </a:extLst>
          </p:cNvPr>
          <p:cNvSpPr txBox="1">
            <a:spLocks/>
          </p:cNvSpPr>
          <p:nvPr/>
        </p:nvSpPr>
        <p:spPr>
          <a:xfrm>
            <a:off x="540000" y="432000"/>
            <a:ext cx="6629400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9525">
              <a:spcBef>
                <a:spcPts val="71"/>
              </a:spcBef>
            </a:pPr>
            <a:r>
              <a:rPr lang="en-US" sz="3000" kern="0" spc="30" dirty="0">
                <a:solidFill>
                  <a:sysClr val="windowText" lastClr="000000"/>
                </a:solidFill>
                <a:latin typeface="Palatino Linotype" panose="02040502050505030304" pitchFamily="18" charset="0"/>
              </a:rPr>
              <a:t>Insecure LPF:</a:t>
            </a:r>
            <a:r>
              <a:rPr lang="en-US" sz="3000" kern="0" spc="-101" dirty="0">
                <a:solidFill>
                  <a:sysClr val="windowText" lastClr="000000"/>
                </a:solidFill>
                <a:latin typeface="Palatino Linotype" panose="02040502050505030304" pitchFamily="18" charset="0"/>
              </a:rPr>
              <a:t> Fluctuating</a:t>
            </a:r>
            <a:endParaRPr lang="en-US" sz="3000" kern="0" dirty="0">
              <a:solidFill>
                <a:sysClr val="windowText" lastClr="00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88D56F-FC83-AA4D-9E04-CB76A943D6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94" y="1280076"/>
            <a:ext cx="8741826" cy="1143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C29146-2B3B-AC4E-A705-71953B0E52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94" y="3028950"/>
            <a:ext cx="8725529" cy="1225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282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24200" y="2256054"/>
            <a:ext cx="2895600" cy="63139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ctr">
              <a:lnSpc>
                <a:spcPct val="150000"/>
              </a:lnSpc>
              <a:spcBef>
                <a:spcPts val="75"/>
              </a:spcBef>
            </a:pPr>
            <a:r>
              <a:rPr lang="en-US" sz="3000" spc="4" dirty="0"/>
              <a:t>Introduction</a:t>
            </a:r>
            <a:endParaRPr sz="3000" spc="4" dirty="0"/>
          </a:p>
        </p:txBody>
      </p:sp>
    </p:spTree>
    <p:extLst>
      <p:ext uri="{BB962C8B-B14F-4D97-AF65-F5344CB8AC3E}">
        <p14:creationId xmlns:p14="http://schemas.microsoft.com/office/powerpoint/2010/main" val="17346164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03CECBB-216D-5F4B-ABCE-E325C72A9888}"/>
              </a:ext>
            </a:extLst>
          </p:cNvPr>
          <p:cNvSpPr txBox="1">
            <a:spLocks/>
          </p:cNvSpPr>
          <p:nvPr/>
        </p:nvSpPr>
        <p:spPr>
          <a:xfrm>
            <a:off x="540000" y="432000"/>
            <a:ext cx="6629400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9525">
              <a:spcBef>
                <a:spcPts val="71"/>
              </a:spcBef>
            </a:pPr>
            <a:r>
              <a:rPr lang="en-US" sz="3000" kern="0" spc="30" dirty="0">
                <a:solidFill>
                  <a:sysClr val="windowText" lastClr="000000"/>
                </a:solidFill>
                <a:latin typeface="Palatino Linotype" panose="02040502050505030304" pitchFamily="18" charset="0"/>
              </a:rPr>
              <a:t>Insecure amplifier</a:t>
            </a:r>
            <a:endParaRPr lang="en-US" sz="3000" kern="0" dirty="0">
              <a:solidFill>
                <a:sysClr val="windowText" lastClr="00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05B427-FAE8-E148-9CD0-9C357202B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09750"/>
            <a:ext cx="3988838" cy="18707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5D3AD9-CDC1-1449-B7EF-4646DF353E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237" y="1804554"/>
            <a:ext cx="4026832" cy="187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02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7EA753DC-976C-7E49-B027-D54C254BC93D}"/>
              </a:ext>
            </a:extLst>
          </p:cNvPr>
          <p:cNvSpPr txBox="1">
            <a:spLocks/>
          </p:cNvSpPr>
          <p:nvPr/>
        </p:nvSpPr>
        <p:spPr>
          <a:xfrm>
            <a:off x="540000" y="432000"/>
            <a:ext cx="6629400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9525">
              <a:spcBef>
                <a:spcPts val="71"/>
              </a:spcBef>
            </a:pPr>
            <a:r>
              <a:rPr lang="en-US" sz="3000" kern="0" spc="30" dirty="0">
                <a:solidFill>
                  <a:sysClr val="windowText" lastClr="000000"/>
                </a:solidFill>
                <a:latin typeface="Palatino Linotype" panose="02040502050505030304" pitchFamily="18" charset="0"/>
              </a:rPr>
              <a:t>Insecure amplifier: Constant shifted</a:t>
            </a:r>
            <a:endParaRPr lang="en-US" sz="3000" kern="0" dirty="0">
              <a:solidFill>
                <a:sysClr val="windowText" lastClr="00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6D7CDE-C3E6-2D47-97C4-3CD2A9ED90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800350"/>
            <a:ext cx="8839200" cy="1205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D94B7C-5A12-9B46-B398-E066C4E280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94" y="1280076"/>
            <a:ext cx="874182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882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0000" y="432000"/>
            <a:ext cx="7689600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3000" spc="4" dirty="0">
                <a:latin typeface="Palatino Linotype" panose="02040502050505030304" pitchFamily="18" charset="0"/>
              </a:rPr>
              <a:t>Experiment: </a:t>
            </a:r>
            <a:r>
              <a:rPr sz="3000" spc="-8" dirty="0">
                <a:latin typeface="Palatino Linotype" panose="02040502050505030304" pitchFamily="18" charset="0"/>
              </a:rPr>
              <a:t>Finding </a:t>
            </a:r>
            <a:r>
              <a:rPr lang="en-US" sz="3000" spc="23" dirty="0">
                <a:latin typeface="Palatino Linotype" panose="02040502050505030304" pitchFamily="18" charset="0"/>
              </a:rPr>
              <a:t>resonant frequencies</a:t>
            </a:r>
            <a:endParaRPr sz="3000" dirty="0">
              <a:latin typeface="Palatino Linotype" panose="0204050205050503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4026DD-81F9-9C4C-B3D3-73CC7F6EF1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1047750"/>
            <a:ext cx="6781800" cy="401311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05050" y="2256054"/>
            <a:ext cx="4533900" cy="63139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ctr">
              <a:lnSpc>
                <a:spcPct val="150000"/>
              </a:lnSpc>
              <a:spcBef>
                <a:spcPts val="75"/>
              </a:spcBef>
            </a:pPr>
            <a:r>
              <a:rPr lang="en-US" sz="3000" spc="4" dirty="0"/>
              <a:t>Acoustic injection attack</a:t>
            </a:r>
            <a:endParaRPr sz="3000" spc="4" dirty="0"/>
          </a:p>
        </p:txBody>
      </p:sp>
    </p:spTree>
    <p:extLst>
      <p:ext uri="{BB962C8B-B14F-4D97-AF65-F5344CB8AC3E}">
        <p14:creationId xmlns:p14="http://schemas.microsoft.com/office/powerpoint/2010/main" val="35199182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0000" y="432000"/>
            <a:ext cx="7080000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lang="en-US" sz="3000" dirty="0"/>
              <a:t>Overview of acoustic injection attacks</a:t>
            </a:r>
            <a:endParaRPr sz="3000" dirty="0"/>
          </a:p>
        </p:txBody>
      </p:sp>
      <p:sp>
        <p:nvSpPr>
          <p:cNvPr id="5" name="object 5"/>
          <p:cNvSpPr/>
          <p:nvPr/>
        </p:nvSpPr>
        <p:spPr>
          <a:xfrm>
            <a:off x="571500" y="1507533"/>
            <a:ext cx="8001000" cy="1477773"/>
          </a:xfrm>
          <a:custGeom>
            <a:avLst/>
            <a:gdLst/>
            <a:ahLst/>
            <a:cxnLst/>
            <a:rect l="l" t="t" r="r" b="b"/>
            <a:pathLst>
              <a:path w="7751445" h="1271270">
                <a:moveTo>
                  <a:pt x="0" y="1271016"/>
                </a:moveTo>
                <a:lnTo>
                  <a:pt x="7751064" y="1271016"/>
                </a:lnTo>
                <a:lnTo>
                  <a:pt x="7751064" y="0"/>
                </a:lnTo>
                <a:lnTo>
                  <a:pt x="0" y="0"/>
                </a:lnTo>
                <a:lnTo>
                  <a:pt x="0" y="1271016"/>
                </a:lnTo>
                <a:close/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246AEE-6F6A-A940-8A83-9DB0620372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1677208"/>
            <a:ext cx="7696366" cy="10806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BF89A8-6104-6E48-A9FD-DDB1EF9467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88" y="3691636"/>
            <a:ext cx="7819024" cy="1066800"/>
          </a:xfrm>
          <a:prstGeom prst="rect">
            <a:avLst/>
          </a:prstGeom>
        </p:spPr>
      </p:pic>
      <p:sp>
        <p:nvSpPr>
          <p:cNvPr id="7" name="object 5">
            <a:extLst>
              <a:ext uri="{FF2B5EF4-FFF2-40B4-BE49-F238E27FC236}">
                <a16:creationId xmlns:a16="http://schemas.microsoft.com/office/drawing/2014/main" id="{9FF25B08-94D1-7746-9307-7DA1DC931FE8}"/>
              </a:ext>
            </a:extLst>
          </p:cNvPr>
          <p:cNvSpPr/>
          <p:nvPr/>
        </p:nvSpPr>
        <p:spPr>
          <a:xfrm>
            <a:off x="571500" y="3486150"/>
            <a:ext cx="8001000" cy="1477773"/>
          </a:xfrm>
          <a:custGeom>
            <a:avLst/>
            <a:gdLst/>
            <a:ahLst/>
            <a:cxnLst/>
            <a:rect l="l" t="t" r="r" b="b"/>
            <a:pathLst>
              <a:path w="7751445" h="1271270">
                <a:moveTo>
                  <a:pt x="0" y="1271016"/>
                </a:moveTo>
                <a:lnTo>
                  <a:pt x="7751064" y="1271016"/>
                </a:lnTo>
                <a:lnTo>
                  <a:pt x="7751064" y="0"/>
                </a:lnTo>
                <a:lnTo>
                  <a:pt x="0" y="0"/>
                </a:lnTo>
                <a:lnTo>
                  <a:pt x="0" y="1271016"/>
                </a:lnTo>
                <a:close/>
              </a:path>
            </a:pathLst>
          </a:custGeom>
          <a:ln w="9144">
            <a:solidFill>
              <a:srgbClr val="585858"/>
            </a:solidFill>
          </a:ln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8BFC48-08BF-C440-AC8F-F2D5724E7B81}"/>
              </a:ext>
            </a:extLst>
          </p:cNvPr>
          <p:cNvSpPr/>
          <p:nvPr/>
        </p:nvSpPr>
        <p:spPr>
          <a:xfrm>
            <a:off x="381000" y="972981"/>
            <a:ext cx="5562600" cy="506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0">
              <a:lnSpc>
                <a:spcPct val="150000"/>
              </a:lnSpc>
              <a:spcBef>
                <a:spcPts val="307"/>
              </a:spcBef>
              <a:tabLst>
                <a:tab pos="351949" algn="l"/>
                <a:tab pos="352425" algn="l"/>
              </a:tabLst>
            </a:pPr>
            <a:r>
              <a:rPr lang="en-US" sz="2000" dirty="0">
                <a:latin typeface="Palatino Linotype" panose="02040502050505030304" pitchFamily="18" charset="0"/>
                <a:cs typeface="Arial"/>
              </a:rPr>
              <a:t>Insecure LPF -&gt; fluctuating =&gt;  output</a:t>
            </a:r>
            <a:r>
              <a:rPr lang="en-US" sz="2000" spc="-109" dirty="0">
                <a:latin typeface="Palatino Linotype" panose="02040502050505030304" pitchFamily="18" charset="0"/>
                <a:cs typeface="Arial"/>
              </a:rPr>
              <a:t> </a:t>
            </a:r>
            <a:r>
              <a:rPr lang="en-US" sz="2000" spc="-4" dirty="0">
                <a:latin typeface="Palatino Linotype" panose="02040502050505030304" pitchFamily="18" charset="0"/>
                <a:cs typeface="Arial"/>
              </a:rPr>
              <a:t>biasing</a:t>
            </a:r>
            <a:endParaRPr lang="en-US" sz="2000" dirty="0">
              <a:latin typeface="Palatino Linotype" panose="02040502050505030304" pitchFamily="18" charset="0"/>
              <a:cs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96E4E2-F35F-2447-97A6-20FE3CA34D11}"/>
              </a:ext>
            </a:extLst>
          </p:cNvPr>
          <p:cNvSpPr/>
          <p:nvPr/>
        </p:nvSpPr>
        <p:spPr>
          <a:xfrm>
            <a:off x="381000" y="2979279"/>
            <a:ext cx="7315200" cy="506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0">
              <a:lnSpc>
                <a:spcPct val="150000"/>
              </a:lnSpc>
              <a:spcBef>
                <a:spcPts val="307"/>
              </a:spcBef>
              <a:tabLst>
                <a:tab pos="351949" algn="l"/>
                <a:tab pos="352425" algn="l"/>
              </a:tabLst>
            </a:pPr>
            <a:r>
              <a:rPr lang="en-US" sz="2000" dirty="0">
                <a:latin typeface="Palatino Linotype" panose="02040502050505030304" pitchFamily="18" charset="0"/>
                <a:cs typeface="Arial"/>
              </a:rPr>
              <a:t>Insecure amplifier -&gt; constant shifted  =&gt;  output</a:t>
            </a:r>
            <a:r>
              <a:rPr lang="en-US" sz="2000" spc="-109" dirty="0">
                <a:latin typeface="Palatino Linotype" panose="02040502050505030304" pitchFamily="18" charset="0"/>
                <a:cs typeface="Arial"/>
              </a:rPr>
              <a:t> </a:t>
            </a:r>
            <a:r>
              <a:rPr lang="en-US" sz="2000" spc="-4" dirty="0">
                <a:latin typeface="Palatino Linotype" panose="02040502050505030304" pitchFamily="18" charset="0"/>
                <a:cs typeface="Arial"/>
              </a:rPr>
              <a:t>control</a:t>
            </a:r>
            <a:endParaRPr lang="en-US" sz="2000" dirty="0">
              <a:latin typeface="Palatino Linotype" panose="02040502050505030304" pitchFamily="18" charset="0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EAE869C-FA72-1242-B3F8-E10232EDC799}"/>
              </a:ext>
            </a:extLst>
          </p:cNvPr>
          <p:cNvSpPr txBox="1">
            <a:spLocks/>
          </p:cNvSpPr>
          <p:nvPr/>
        </p:nvSpPr>
        <p:spPr>
          <a:xfrm>
            <a:off x="540000" y="432000"/>
            <a:ext cx="4870200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9525">
              <a:spcBef>
                <a:spcPts val="71"/>
              </a:spcBef>
            </a:pPr>
            <a:r>
              <a:rPr lang="en-US" sz="3000" kern="0" dirty="0">
                <a:solidFill>
                  <a:sysClr val="windowText" lastClr="000000"/>
                </a:solidFill>
                <a:latin typeface="Palatino Linotype" panose="02040502050505030304" pitchFamily="18" charset="0"/>
              </a:rPr>
              <a:t>Output biasing attack</a:t>
            </a:r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06B65B57-C42A-6A45-A530-1EE983C5B393}"/>
              </a:ext>
            </a:extLst>
          </p:cNvPr>
          <p:cNvSpPr txBox="1"/>
          <p:nvPr/>
        </p:nvSpPr>
        <p:spPr>
          <a:xfrm>
            <a:off x="1371600" y="1657350"/>
            <a:ext cx="6913186" cy="2298386"/>
          </a:xfrm>
          <a:prstGeom prst="rect">
            <a:avLst/>
          </a:prstGeom>
        </p:spPr>
        <p:txBody>
          <a:bodyPr vert="horz" wrap="square" lIns="0" tIns="46673" rIns="0" bIns="0" rtlCol="0">
            <a:spAutoFit/>
          </a:bodyPr>
          <a:lstStyle/>
          <a:p>
            <a:pPr marL="581025" indent="-457200">
              <a:lnSpc>
                <a:spcPct val="150000"/>
              </a:lnSpc>
              <a:buFont typeface="+mj-lt"/>
              <a:buAutoNum type="arabicParenR"/>
              <a:tabLst>
                <a:tab pos="380524" algn="l"/>
                <a:tab pos="381000" algn="l"/>
              </a:tabLst>
            </a:pPr>
            <a:r>
              <a:rPr sz="2000" b="1" spc="-41" dirty="0">
                <a:latin typeface="Arial" panose="020B0604020202020204" pitchFamily="34" charset="0"/>
                <a:cs typeface="Arial" panose="020B0604020202020204" pitchFamily="34" charset="0"/>
              </a:rPr>
              <a:t>Stabili</a:t>
            </a:r>
            <a:r>
              <a:rPr lang="en-US" sz="2000" b="1" spc="-41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sz="2000" b="1" spc="-41" dirty="0">
                <a:latin typeface="Arial" panose="020B0604020202020204" pitchFamily="34" charset="0"/>
                <a:cs typeface="Arial" panose="020B0604020202020204" pitchFamily="34" charset="0"/>
              </a:rPr>
              <a:t>ing </a:t>
            </a:r>
            <a:r>
              <a:rPr sz="2000" spc="-79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sz="2000" spc="-11" dirty="0">
                <a:latin typeface="Arial" panose="020B0604020202020204" pitchFamily="34" charset="0"/>
                <a:cs typeface="Arial" panose="020B0604020202020204" pitchFamily="34" charset="0"/>
              </a:rPr>
              <a:t>Achieved </a:t>
            </a:r>
            <a:r>
              <a:rPr sz="2000" spc="-19" dirty="0"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sz="2000" spc="4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</a:t>
            </a:r>
            <a:r>
              <a:rPr sz="2000" spc="-56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4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aliasing</a:t>
            </a:r>
            <a:endParaRPr lang="en-US" sz="2000" spc="4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6725" indent="-34290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380524" algn="l"/>
                <a:tab pos="381000" algn="l"/>
              </a:tabLst>
            </a:pPr>
            <a:endParaRPr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81025" indent="-457200">
              <a:lnSpc>
                <a:spcPct val="150000"/>
              </a:lnSpc>
              <a:buFont typeface="+mj-lt"/>
              <a:buAutoNum type="arabicParenR" startAt="2"/>
              <a:tabLst>
                <a:tab pos="380524" algn="l"/>
                <a:tab pos="381000" algn="l"/>
              </a:tabLst>
            </a:pPr>
            <a:r>
              <a:rPr sz="2000" b="1" spc="-60" dirty="0">
                <a:latin typeface="Arial" panose="020B0604020202020204" pitchFamily="34" charset="0"/>
                <a:cs typeface="Arial" panose="020B0604020202020204" pitchFamily="34" charset="0"/>
              </a:rPr>
              <a:t>Reshaping </a:t>
            </a:r>
            <a:r>
              <a:rPr sz="2000" spc="-79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sz="2000" spc="-11" dirty="0">
                <a:latin typeface="Arial" panose="020B0604020202020204" pitchFamily="34" charset="0"/>
                <a:cs typeface="Arial" panose="020B0604020202020204" pitchFamily="34" charset="0"/>
              </a:rPr>
              <a:t>Achieved </a:t>
            </a:r>
            <a:r>
              <a:rPr sz="2000" spc="-19" dirty="0"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sz="2000" spc="8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</a:t>
            </a:r>
            <a:r>
              <a:rPr sz="2000" spc="-4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2000" spc="1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modulation</a:t>
            </a:r>
            <a:endParaRPr lang="en-US" sz="2000" spc="15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6725" indent="-34290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380524" algn="l"/>
                <a:tab pos="381000" algn="l"/>
              </a:tabLst>
            </a:pPr>
            <a:r>
              <a:rPr lang="en-US" sz="2000" spc="15" dirty="0">
                <a:latin typeface="Arial" panose="020B0604020202020204" pitchFamily="34" charset="0"/>
                <a:cs typeface="Arial" panose="020B0604020202020204" pitchFamily="34" charset="0"/>
              </a:rPr>
              <a:t>PM use full amplitude of the carrier signal</a:t>
            </a:r>
          </a:p>
          <a:p>
            <a:pPr marL="466725" indent="-34290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380524" algn="l"/>
                <a:tab pos="381000" algn="l"/>
              </a:tabLst>
            </a:pPr>
            <a:r>
              <a:rPr lang="en-US" sz="2000" spc="15" dirty="0">
                <a:latin typeface="Arial" panose="020B0604020202020204" pitchFamily="34" charset="0"/>
                <a:cs typeface="Arial" panose="020B0604020202020204" pitchFamily="34" charset="0"/>
              </a:rPr>
              <a:t>AM utilize the upper or lower half of the carrier signal</a:t>
            </a:r>
          </a:p>
        </p:txBody>
      </p:sp>
    </p:spTree>
    <p:extLst>
      <p:ext uri="{BB962C8B-B14F-4D97-AF65-F5344CB8AC3E}">
        <p14:creationId xmlns:p14="http://schemas.microsoft.com/office/powerpoint/2010/main" val="3750223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588880-47A1-714C-B6E6-E57D4BC88B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31" y="1096257"/>
            <a:ext cx="5355939" cy="3221732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09AED74E-FE39-8740-A001-D1D6FD134F69}"/>
              </a:ext>
            </a:extLst>
          </p:cNvPr>
          <p:cNvSpPr txBox="1">
            <a:spLocks/>
          </p:cNvSpPr>
          <p:nvPr/>
        </p:nvSpPr>
        <p:spPr>
          <a:xfrm>
            <a:off x="540000" y="432000"/>
            <a:ext cx="6775200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9525">
              <a:spcBef>
                <a:spcPts val="71"/>
              </a:spcBef>
            </a:pPr>
            <a:r>
              <a:rPr lang="en-US" sz="3000" kern="0" spc="30" dirty="0">
                <a:solidFill>
                  <a:sysClr val="windowText" lastClr="000000"/>
                </a:solidFill>
                <a:latin typeface="Palatino Linotype" panose="02040502050505030304" pitchFamily="18" charset="0"/>
              </a:rPr>
              <a:t>Signal aliasing</a:t>
            </a:r>
            <a:endParaRPr lang="en-US" sz="3000" kern="0" dirty="0">
              <a:solidFill>
                <a:sysClr val="windowText" lastClr="00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FF9718-1F9B-4544-985E-D98C7939C364}"/>
              </a:ext>
            </a:extLst>
          </p:cNvPr>
          <p:cNvSpPr/>
          <p:nvPr/>
        </p:nvSpPr>
        <p:spPr>
          <a:xfrm>
            <a:off x="228600" y="4511444"/>
            <a:ext cx="8763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NimbusRomNo9L"/>
              </a:rPr>
              <a:t>The signal’s frequency is an integer multiple of the sampling frequency: </a:t>
            </a: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DC alias</a:t>
            </a: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2D50AC41-BCD3-FF4E-8465-C3B80F298719}"/>
              </a:ext>
            </a:extLst>
          </p:cNvPr>
          <p:cNvSpPr/>
          <p:nvPr/>
        </p:nvSpPr>
        <p:spPr>
          <a:xfrm>
            <a:off x="5878370" y="2800350"/>
            <a:ext cx="3289448" cy="13297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439B5B-D641-9B4F-92E5-2DD367CC61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13552"/>
            <a:ext cx="1665356" cy="42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23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43756" y="1095424"/>
            <a:ext cx="5450662" cy="3173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ctr">
              <a:spcBef>
                <a:spcPts val="75"/>
              </a:spcBef>
            </a:pPr>
            <a:r>
              <a:rPr lang="en-US" sz="2000" spc="15" dirty="0">
                <a:latin typeface="Arial"/>
                <a:cs typeface="Arial"/>
              </a:rPr>
              <a:t>Transmit </a:t>
            </a:r>
            <a:r>
              <a:rPr lang="en-US" sz="2000" spc="23" dirty="0">
                <a:latin typeface="Arial"/>
                <a:cs typeface="Arial"/>
              </a:rPr>
              <a:t>information </a:t>
            </a:r>
            <a:r>
              <a:rPr lang="en-US" sz="2000" spc="8" dirty="0">
                <a:latin typeface="Arial"/>
                <a:cs typeface="Arial"/>
              </a:rPr>
              <a:t>signals </a:t>
            </a:r>
            <a:r>
              <a:rPr lang="en-US" sz="2000" spc="-11" dirty="0">
                <a:latin typeface="Arial"/>
                <a:cs typeface="Arial"/>
              </a:rPr>
              <a:t>over </a:t>
            </a:r>
            <a:r>
              <a:rPr lang="en-US" sz="2000" dirty="0">
                <a:solidFill>
                  <a:srgbClr val="0070C0"/>
                </a:solidFill>
                <a:latin typeface="Arial"/>
                <a:cs typeface="Arial"/>
              </a:rPr>
              <a:t>carrier</a:t>
            </a:r>
            <a:r>
              <a:rPr lang="en-US" sz="2000" spc="-270" dirty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signal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496068" y="2038350"/>
            <a:ext cx="2459955" cy="380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8" name="object 8"/>
          <p:cNvSpPr/>
          <p:nvPr/>
        </p:nvSpPr>
        <p:spPr>
          <a:xfrm>
            <a:off x="6516379" y="3549831"/>
            <a:ext cx="2419331" cy="381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0AEB3F-51E7-E247-91AF-B3459D0315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470810"/>
            <a:ext cx="5867401" cy="3234539"/>
          </a:xfrm>
          <a:prstGeom prst="rect">
            <a:avLst/>
          </a:prstGeom>
        </p:spPr>
      </p:pic>
      <p:sp>
        <p:nvSpPr>
          <p:cNvPr id="9" name="object 2">
            <a:extLst>
              <a:ext uri="{FF2B5EF4-FFF2-40B4-BE49-F238E27FC236}">
                <a16:creationId xmlns:a16="http://schemas.microsoft.com/office/drawing/2014/main" id="{85EE5902-DDE1-9942-A8B0-67891B3874C6}"/>
              </a:ext>
            </a:extLst>
          </p:cNvPr>
          <p:cNvSpPr txBox="1">
            <a:spLocks/>
          </p:cNvSpPr>
          <p:nvPr/>
        </p:nvSpPr>
        <p:spPr>
          <a:xfrm>
            <a:off x="540000" y="432000"/>
            <a:ext cx="6775200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9525">
              <a:spcBef>
                <a:spcPts val="71"/>
              </a:spcBef>
            </a:pPr>
            <a:r>
              <a:rPr lang="en-US" sz="3000" kern="0" spc="30" dirty="0">
                <a:solidFill>
                  <a:sysClr val="windowText" lastClr="000000"/>
                </a:solidFill>
                <a:latin typeface="Palatino Linotype" panose="02040502050505030304" pitchFamily="18" charset="0"/>
              </a:rPr>
              <a:t>Signal modulation</a:t>
            </a:r>
            <a:endParaRPr lang="en-US" sz="3000" kern="0" dirty="0">
              <a:solidFill>
                <a:sysClr val="windowText" lastClr="000000"/>
              </a:solidFill>
              <a:latin typeface="Palatino Linotype" panose="02040502050505030304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5E13C3-F488-C644-8F99-F1BC621D9AF2}"/>
              </a:ext>
            </a:extLst>
          </p:cNvPr>
          <p:cNvSpPr/>
          <p:nvPr/>
        </p:nvSpPr>
        <p:spPr>
          <a:xfrm>
            <a:off x="1943100" y="2248584"/>
            <a:ext cx="525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https://www.youtube.com/watch?time_continue=2&amp;v=C8aZ5nBmKH0&amp;feature=emb_logo</a:t>
            </a:r>
            <a:endParaRPr lang="en-US" dirty="0"/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4472DA07-6A40-A441-B1A8-64531B0717F7}"/>
              </a:ext>
            </a:extLst>
          </p:cNvPr>
          <p:cNvSpPr txBox="1">
            <a:spLocks/>
          </p:cNvSpPr>
          <p:nvPr/>
        </p:nvSpPr>
        <p:spPr>
          <a:xfrm>
            <a:off x="540000" y="432000"/>
            <a:ext cx="4870200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9525">
              <a:spcBef>
                <a:spcPts val="71"/>
              </a:spcBef>
            </a:pPr>
            <a:r>
              <a:rPr lang="en-US" sz="3000" kern="0" dirty="0">
                <a:solidFill>
                  <a:sysClr val="windowText" lastClr="000000"/>
                </a:solidFill>
                <a:latin typeface="Palatino Linotype" panose="02040502050505030304" pitchFamily="18" charset="0"/>
              </a:rPr>
              <a:t>WALNUT: Demo</a:t>
            </a:r>
          </a:p>
        </p:txBody>
      </p:sp>
    </p:spTree>
    <p:extLst>
      <p:ext uri="{BB962C8B-B14F-4D97-AF65-F5344CB8AC3E}">
        <p14:creationId xmlns:p14="http://schemas.microsoft.com/office/powerpoint/2010/main" val="18446200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6">
            <a:extLst>
              <a:ext uri="{FF2B5EF4-FFF2-40B4-BE49-F238E27FC236}">
                <a16:creationId xmlns:a16="http://schemas.microsoft.com/office/drawing/2014/main" id="{301EB602-75C0-0E49-84FB-90CBC1DAAA91}"/>
              </a:ext>
            </a:extLst>
          </p:cNvPr>
          <p:cNvSpPr/>
          <p:nvPr/>
        </p:nvSpPr>
        <p:spPr>
          <a:xfrm>
            <a:off x="105050" y="1449298"/>
            <a:ext cx="4238350" cy="25351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8">
            <a:extLst>
              <a:ext uri="{FF2B5EF4-FFF2-40B4-BE49-F238E27FC236}">
                <a16:creationId xmlns:a16="http://schemas.microsoft.com/office/drawing/2014/main" id="{04E499D3-84DD-4945-8ED1-7A0117EFC961}"/>
              </a:ext>
            </a:extLst>
          </p:cNvPr>
          <p:cNvSpPr/>
          <p:nvPr/>
        </p:nvSpPr>
        <p:spPr>
          <a:xfrm>
            <a:off x="4343400" y="1276350"/>
            <a:ext cx="4648200" cy="30890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374CB10E-B4BB-0E42-85F7-E68950A05529}"/>
              </a:ext>
            </a:extLst>
          </p:cNvPr>
          <p:cNvSpPr txBox="1">
            <a:spLocks/>
          </p:cNvSpPr>
          <p:nvPr/>
        </p:nvSpPr>
        <p:spPr>
          <a:xfrm>
            <a:off x="540000" y="432000"/>
            <a:ext cx="5403600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9525">
              <a:spcBef>
                <a:spcPts val="71"/>
              </a:spcBef>
            </a:pPr>
            <a:r>
              <a:rPr lang="en-US" sz="3000" kern="0" dirty="0">
                <a:solidFill>
                  <a:sysClr val="windowText" lastClr="000000"/>
                </a:solidFill>
                <a:latin typeface="Palatino Linotype" panose="02040502050505030304" pitchFamily="18" charset="0"/>
              </a:rPr>
              <a:t>Output biasing attack: Result</a:t>
            </a:r>
          </a:p>
        </p:txBody>
      </p:sp>
    </p:spTree>
    <p:extLst>
      <p:ext uri="{BB962C8B-B14F-4D97-AF65-F5344CB8AC3E}">
        <p14:creationId xmlns:p14="http://schemas.microsoft.com/office/powerpoint/2010/main" val="2834702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7BEEA5-FE87-9449-9388-67E3AAD75406}"/>
              </a:ext>
            </a:extLst>
          </p:cNvPr>
          <p:cNvSpPr/>
          <p:nvPr/>
        </p:nvSpPr>
        <p:spPr>
          <a:xfrm>
            <a:off x="5487400" y="4705350"/>
            <a:ext cx="3648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https://spqr.eecs.umich.edu/walnut/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ADFB2D-ED57-D244-8831-DC1D81D139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9171"/>
            <a:ext cx="9144000" cy="396515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B5CCC32-2419-BB41-A0DC-7FB999017283}"/>
              </a:ext>
            </a:extLst>
          </p:cNvPr>
          <p:cNvCxnSpPr/>
          <p:nvPr/>
        </p:nvCxnSpPr>
        <p:spPr>
          <a:xfrm>
            <a:off x="838200" y="971550"/>
            <a:ext cx="9144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36FBCE-888C-8548-B5AB-F5F57F4996B2}"/>
              </a:ext>
            </a:extLst>
          </p:cNvPr>
          <p:cNvCxnSpPr>
            <a:cxnSpLocks/>
          </p:cNvCxnSpPr>
          <p:nvPr/>
        </p:nvCxnSpPr>
        <p:spPr>
          <a:xfrm>
            <a:off x="6397442" y="2876550"/>
            <a:ext cx="244175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3B549C8-F6E9-2F46-A873-11963B7E76E6}"/>
              </a:ext>
            </a:extLst>
          </p:cNvPr>
          <p:cNvCxnSpPr>
            <a:cxnSpLocks/>
          </p:cNvCxnSpPr>
          <p:nvPr/>
        </p:nvCxnSpPr>
        <p:spPr>
          <a:xfrm>
            <a:off x="228600" y="3257550"/>
            <a:ext cx="86106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21F02A5-CA67-D142-92E0-3679335EA2A7}"/>
              </a:ext>
            </a:extLst>
          </p:cNvPr>
          <p:cNvCxnSpPr>
            <a:cxnSpLocks/>
          </p:cNvCxnSpPr>
          <p:nvPr/>
        </p:nvCxnSpPr>
        <p:spPr>
          <a:xfrm>
            <a:off x="228600" y="3638550"/>
            <a:ext cx="81534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64F781D3-BE20-9A4F-98CB-425E4FFA59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399" y="0"/>
            <a:ext cx="1225549" cy="118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2171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49B6C6A4-6B8C-6C48-AE5D-10ADB2350FB3}"/>
              </a:ext>
            </a:extLst>
          </p:cNvPr>
          <p:cNvSpPr/>
          <p:nvPr/>
        </p:nvSpPr>
        <p:spPr>
          <a:xfrm>
            <a:off x="1562100" y="1605442"/>
            <a:ext cx="5905500" cy="32523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3" name="object 2">
            <a:extLst>
              <a:ext uri="{FF2B5EF4-FFF2-40B4-BE49-F238E27FC236}">
                <a16:creationId xmlns:a16="http://schemas.microsoft.com/office/drawing/2014/main" id="{7413B4E9-7755-1141-833D-6CDE3E124C41}"/>
              </a:ext>
            </a:extLst>
          </p:cNvPr>
          <p:cNvSpPr txBox="1">
            <a:spLocks/>
          </p:cNvSpPr>
          <p:nvPr/>
        </p:nvSpPr>
        <p:spPr>
          <a:xfrm>
            <a:off x="540000" y="432000"/>
            <a:ext cx="5251200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9525">
              <a:spcBef>
                <a:spcPts val="71"/>
              </a:spcBef>
            </a:pPr>
            <a:r>
              <a:rPr lang="en-US" sz="3000" kern="0" dirty="0">
                <a:solidFill>
                  <a:sysClr val="windowText" lastClr="000000"/>
                </a:solidFill>
                <a:latin typeface="Palatino Linotype" panose="02040502050505030304" pitchFamily="18" charset="0"/>
              </a:rPr>
              <a:t>Output control attack: Result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7C6D6E3D-9F8E-C14C-A822-36E5780C4A4C}"/>
              </a:ext>
            </a:extLst>
          </p:cNvPr>
          <p:cNvSpPr txBox="1">
            <a:spLocks/>
          </p:cNvSpPr>
          <p:nvPr/>
        </p:nvSpPr>
        <p:spPr>
          <a:xfrm>
            <a:off x="3265028" y="1176866"/>
            <a:ext cx="2347244" cy="3173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9525" algn="ctr">
              <a:spcBef>
                <a:spcPts val="75"/>
              </a:spcBef>
            </a:pPr>
            <a:r>
              <a:rPr lang="en-US" sz="2000" kern="0" spc="15" dirty="0">
                <a:solidFill>
                  <a:sysClr val="windowText" lastClr="000000"/>
                </a:solidFill>
                <a:latin typeface="Arial"/>
                <a:cs typeface="Arial"/>
              </a:rPr>
              <a:t>No signal aliasing</a:t>
            </a:r>
            <a:endParaRPr lang="en-US" sz="2000"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46443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DF3C3C7-9103-5A49-8980-0D4C50FA4F64}"/>
              </a:ext>
            </a:extLst>
          </p:cNvPr>
          <p:cNvSpPr/>
          <p:nvPr/>
        </p:nvSpPr>
        <p:spPr>
          <a:xfrm>
            <a:off x="1931693" y="2294751"/>
            <a:ext cx="528061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latin typeface="Palatino Linotype" panose="02040502050505030304" pitchFamily="18" charset="0"/>
              </a:rPr>
              <a:t>Attacks on embedded devices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DF3C3C7-9103-5A49-8980-0D4C50FA4F64}"/>
              </a:ext>
            </a:extLst>
          </p:cNvPr>
          <p:cNvSpPr/>
          <p:nvPr/>
        </p:nvSpPr>
        <p:spPr>
          <a:xfrm>
            <a:off x="540000" y="432000"/>
            <a:ext cx="727058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latin typeface="Palatino Linotype" panose="02040502050505030304" pitchFamily="18" charset="0"/>
              </a:rPr>
              <a:t>Packaging effects on resonant frequencies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16AA27-F062-0440-9479-D96C20B551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9" y="1885950"/>
            <a:ext cx="7968342" cy="2040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5389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0000" y="432000"/>
            <a:ext cx="6851400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3000" spc="26" dirty="0"/>
              <a:t>Attack</a:t>
            </a:r>
            <a:r>
              <a:rPr sz="3000" spc="-113" dirty="0"/>
              <a:t> </a:t>
            </a:r>
            <a:r>
              <a:rPr sz="3000" spc="-11" dirty="0"/>
              <a:t>1:</a:t>
            </a:r>
            <a:r>
              <a:rPr lang="en-US" sz="3000" spc="-11" dirty="0"/>
              <a:t> Smartphone controlled RC car</a:t>
            </a:r>
            <a:endParaRPr sz="3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5BCC52-7E14-0441-9CAA-AAE8CEA504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57350"/>
            <a:ext cx="4103857" cy="20735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EC4ECD-FA7D-904B-B834-B93FA0A11D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105" y="1515397"/>
            <a:ext cx="4437295" cy="2417507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0000" y="432000"/>
            <a:ext cx="3193800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3000" spc="26" dirty="0"/>
              <a:t>Attack </a:t>
            </a:r>
            <a:r>
              <a:rPr sz="3000" spc="30" dirty="0"/>
              <a:t>2:</a:t>
            </a:r>
            <a:r>
              <a:rPr sz="3000" spc="-281" dirty="0"/>
              <a:t> </a:t>
            </a:r>
            <a:r>
              <a:rPr sz="3000" spc="34" dirty="0"/>
              <a:t>Fitbit</a:t>
            </a:r>
            <a:endParaRPr sz="3000" dirty="0"/>
          </a:p>
        </p:txBody>
      </p:sp>
      <p:sp>
        <p:nvSpPr>
          <p:cNvPr id="3" name="object 3"/>
          <p:cNvSpPr/>
          <p:nvPr/>
        </p:nvSpPr>
        <p:spPr>
          <a:xfrm>
            <a:off x="1523619" y="1255015"/>
            <a:ext cx="17144" cy="45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6D2810-B282-0249-A6AC-8F0CD044ED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664868"/>
            <a:ext cx="1989289" cy="20868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AEA7F5-A103-D24E-8F97-E21DF13066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871213"/>
            <a:ext cx="1740862" cy="3097619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FC77CED-B332-F646-9BCD-3DB8F1DBCC09}"/>
              </a:ext>
            </a:extLst>
          </p:cNvPr>
          <p:cNvSpPr/>
          <p:nvPr/>
        </p:nvSpPr>
        <p:spPr>
          <a:xfrm>
            <a:off x="1371600" y="4526834"/>
            <a:ext cx="670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https://www.youtube.com/watch?v=aedOf3cZnEI&amp;feature=emb_logo</a:t>
            </a: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77471" y="2336108"/>
            <a:ext cx="1989058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ctr">
              <a:spcBef>
                <a:spcPts val="75"/>
              </a:spcBef>
            </a:pPr>
            <a:r>
              <a:rPr sz="3000" spc="4" dirty="0"/>
              <a:t>Defenses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0000" y="432000"/>
            <a:ext cx="4565400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3000" spc="-11" dirty="0"/>
              <a:t>Defense: </a:t>
            </a:r>
            <a:r>
              <a:rPr lang="en-US" sz="3000" spc="-98" dirty="0"/>
              <a:t>H/W defense</a:t>
            </a:r>
            <a:endParaRPr sz="3000" dirty="0"/>
          </a:p>
        </p:txBody>
      </p:sp>
      <p:sp>
        <p:nvSpPr>
          <p:cNvPr id="3" name="object 3"/>
          <p:cNvSpPr/>
          <p:nvPr/>
        </p:nvSpPr>
        <p:spPr>
          <a:xfrm>
            <a:off x="1523619" y="1255015"/>
            <a:ext cx="17144" cy="45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446E307-4C17-A945-AEEB-8AA7E0A9F03B}"/>
              </a:ext>
            </a:extLst>
          </p:cNvPr>
          <p:cNvGrpSpPr/>
          <p:nvPr/>
        </p:nvGrpSpPr>
        <p:grpSpPr>
          <a:xfrm>
            <a:off x="748700" y="1123950"/>
            <a:ext cx="7549228" cy="1703131"/>
            <a:chOff x="4778581" y="204043"/>
            <a:chExt cx="5412625" cy="869813"/>
          </a:xfrm>
        </p:grpSpPr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16A19F03-C8F8-5E4F-9F65-FDD9402A26A7}"/>
                </a:ext>
              </a:extLst>
            </p:cNvPr>
            <p:cNvSpPr/>
            <p:nvPr/>
          </p:nvSpPr>
          <p:spPr>
            <a:xfrm>
              <a:off x="4778581" y="204043"/>
              <a:ext cx="5244083" cy="86981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" name="object 6">
              <a:extLst>
                <a:ext uri="{FF2B5EF4-FFF2-40B4-BE49-F238E27FC236}">
                  <a16:creationId xmlns:a16="http://schemas.microsoft.com/office/drawing/2014/main" id="{AF7CDD84-42B9-4143-8A67-7C568AF5B5CA}"/>
                </a:ext>
              </a:extLst>
            </p:cNvPr>
            <p:cNvSpPr/>
            <p:nvPr/>
          </p:nvSpPr>
          <p:spPr>
            <a:xfrm>
              <a:off x="4826586" y="237180"/>
              <a:ext cx="5151596" cy="778669"/>
            </a:xfrm>
            <a:custGeom>
              <a:avLst/>
              <a:gdLst/>
              <a:ahLst/>
              <a:cxnLst/>
              <a:rect l="l" t="t" r="r" b="b"/>
              <a:pathLst>
                <a:path w="6868795" h="1038225">
                  <a:moveTo>
                    <a:pt x="6695694" y="0"/>
                  </a:moveTo>
                  <a:lnTo>
                    <a:pt x="172973" y="0"/>
                  </a:lnTo>
                  <a:lnTo>
                    <a:pt x="126991" y="6180"/>
                  </a:lnTo>
                  <a:lnTo>
                    <a:pt x="85671" y="23622"/>
                  </a:lnTo>
                  <a:lnTo>
                    <a:pt x="50663" y="50673"/>
                  </a:lnTo>
                  <a:lnTo>
                    <a:pt x="23616" y="85682"/>
                  </a:lnTo>
                  <a:lnTo>
                    <a:pt x="6178" y="127000"/>
                  </a:lnTo>
                  <a:lnTo>
                    <a:pt x="0" y="172974"/>
                  </a:lnTo>
                  <a:lnTo>
                    <a:pt x="0" y="864869"/>
                  </a:lnTo>
                  <a:lnTo>
                    <a:pt x="6178" y="910843"/>
                  </a:lnTo>
                  <a:lnTo>
                    <a:pt x="23616" y="952161"/>
                  </a:lnTo>
                  <a:lnTo>
                    <a:pt x="50663" y="987170"/>
                  </a:lnTo>
                  <a:lnTo>
                    <a:pt x="85671" y="1014221"/>
                  </a:lnTo>
                  <a:lnTo>
                    <a:pt x="126991" y="1031663"/>
                  </a:lnTo>
                  <a:lnTo>
                    <a:pt x="172973" y="1037843"/>
                  </a:lnTo>
                  <a:lnTo>
                    <a:pt x="6695694" y="1037843"/>
                  </a:lnTo>
                  <a:lnTo>
                    <a:pt x="6741668" y="1031663"/>
                  </a:lnTo>
                  <a:lnTo>
                    <a:pt x="6782985" y="1014221"/>
                  </a:lnTo>
                  <a:lnTo>
                    <a:pt x="6817995" y="987170"/>
                  </a:lnTo>
                  <a:lnTo>
                    <a:pt x="6845046" y="952161"/>
                  </a:lnTo>
                  <a:lnTo>
                    <a:pt x="6862487" y="910843"/>
                  </a:lnTo>
                  <a:lnTo>
                    <a:pt x="6868668" y="864869"/>
                  </a:lnTo>
                  <a:lnTo>
                    <a:pt x="6868668" y="172974"/>
                  </a:lnTo>
                  <a:lnTo>
                    <a:pt x="6862487" y="127000"/>
                  </a:lnTo>
                  <a:lnTo>
                    <a:pt x="6845046" y="85682"/>
                  </a:lnTo>
                  <a:lnTo>
                    <a:pt x="6817995" y="50673"/>
                  </a:lnTo>
                  <a:lnTo>
                    <a:pt x="6782985" y="23622"/>
                  </a:lnTo>
                  <a:lnTo>
                    <a:pt x="6741668" y="6180"/>
                  </a:lnTo>
                  <a:lnTo>
                    <a:pt x="6695694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8" name="object 7">
              <a:extLst>
                <a:ext uri="{FF2B5EF4-FFF2-40B4-BE49-F238E27FC236}">
                  <a16:creationId xmlns:a16="http://schemas.microsoft.com/office/drawing/2014/main" id="{3CF573EE-A3FA-CF42-9AA8-D2CAFABC6399}"/>
                </a:ext>
              </a:extLst>
            </p:cNvPr>
            <p:cNvSpPr/>
            <p:nvPr/>
          </p:nvSpPr>
          <p:spPr>
            <a:xfrm>
              <a:off x="4826586" y="237180"/>
              <a:ext cx="5151596" cy="778669"/>
            </a:xfrm>
            <a:custGeom>
              <a:avLst/>
              <a:gdLst/>
              <a:ahLst/>
              <a:cxnLst/>
              <a:rect l="l" t="t" r="r" b="b"/>
              <a:pathLst>
                <a:path w="6868795" h="1038225">
                  <a:moveTo>
                    <a:pt x="0" y="172974"/>
                  </a:moveTo>
                  <a:lnTo>
                    <a:pt x="6178" y="127000"/>
                  </a:lnTo>
                  <a:lnTo>
                    <a:pt x="23616" y="85682"/>
                  </a:lnTo>
                  <a:lnTo>
                    <a:pt x="50663" y="50673"/>
                  </a:lnTo>
                  <a:lnTo>
                    <a:pt x="85671" y="23622"/>
                  </a:lnTo>
                  <a:lnTo>
                    <a:pt x="126991" y="6180"/>
                  </a:lnTo>
                  <a:lnTo>
                    <a:pt x="172973" y="0"/>
                  </a:lnTo>
                  <a:lnTo>
                    <a:pt x="6695694" y="0"/>
                  </a:lnTo>
                  <a:lnTo>
                    <a:pt x="6741668" y="6180"/>
                  </a:lnTo>
                  <a:lnTo>
                    <a:pt x="6782985" y="23622"/>
                  </a:lnTo>
                  <a:lnTo>
                    <a:pt x="6817995" y="50673"/>
                  </a:lnTo>
                  <a:lnTo>
                    <a:pt x="6845046" y="85682"/>
                  </a:lnTo>
                  <a:lnTo>
                    <a:pt x="6862487" y="127000"/>
                  </a:lnTo>
                  <a:lnTo>
                    <a:pt x="6868668" y="172974"/>
                  </a:lnTo>
                  <a:lnTo>
                    <a:pt x="6868668" y="864869"/>
                  </a:lnTo>
                  <a:lnTo>
                    <a:pt x="6862487" y="910843"/>
                  </a:lnTo>
                  <a:lnTo>
                    <a:pt x="6845046" y="952161"/>
                  </a:lnTo>
                  <a:lnTo>
                    <a:pt x="6817995" y="987170"/>
                  </a:lnTo>
                  <a:lnTo>
                    <a:pt x="6782985" y="1014221"/>
                  </a:lnTo>
                  <a:lnTo>
                    <a:pt x="6741668" y="1031663"/>
                  </a:lnTo>
                  <a:lnTo>
                    <a:pt x="6695694" y="1037843"/>
                  </a:lnTo>
                  <a:lnTo>
                    <a:pt x="172973" y="1037843"/>
                  </a:lnTo>
                  <a:lnTo>
                    <a:pt x="126991" y="1031663"/>
                  </a:lnTo>
                  <a:lnTo>
                    <a:pt x="85671" y="1014221"/>
                  </a:lnTo>
                  <a:lnTo>
                    <a:pt x="50663" y="987170"/>
                  </a:lnTo>
                  <a:lnTo>
                    <a:pt x="23616" y="952161"/>
                  </a:lnTo>
                  <a:lnTo>
                    <a:pt x="6178" y="910843"/>
                  </a:lnTo>
                  <a:lnTo>
                    <a:pt x="0" y="864869"/>
                  </a:lnTo>
                  <a:lnTo>
                    <a:pt x="0" y="172974"/>
                  </a:lnTo>
                  <a:close/>
                </a:path>
              </a:pathLst>
            </a:custGeom>
            <a:ln w="9143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73C6E1EB-365A-3747-A10F-163B7156F088}"/>
                </a:ext>
              </a:extLst>
            </p:cNvPr>
            <p:cNvSpPr/>
            <p:nvPr/>
          </p:nvSpPr>
          <p:spPr>
            <a:xfrm>
              <a:off x="4867734" y="375484"/>
              <a:ext cx="17144" cy="457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B916BB4-ED38-3D47-B340-14D9FCBDCACE}"/>
                </a:ext>
              </a:extLst>
            </p:cNvPr>
            <p:cNvSpPr/>
            <p:nvPr/>
          </p:nvSpPr>
          <p:spPr>
            <a:xfrm>
              <a:off x="4988271" y="274003"/>
              <a:ext cx="5202935" cy="5322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lang="en-US" sz="2000" spc="19" dirty="0">
                  <a:latin typeface="Arial"/>
                  <a:cs typeface="Arial"/>
                </a:rPr>
                <a:t>LPF (Low Pass Filter)</a:t>
              </a:r>
              <a:endParaRPr lang="en-US" sz="2000" dirty="0">
                <a:latin typeface="Arial"/>
                <a:cs typeface="Arial"/>
              </a:endParaRPr>
            </a:p>
            <a:p>
              <a:pPr marL="352425" marR="13811" indent="-257175">
                <a:spcBef>
                  <a:spcPts val="4"/>
                </a:spcBef>
                <a:buFont typeface="Times New Roman"/>
                <a:buChar char="●"/>
                <a:tabLst>
                  <a:tab pos="351949" algn="l"/>
                  <a:tab pos="352425" algn="l"/>
                </a:tabLst>
              </a:pPr>
              <a:r>
                <a:rPr lang="en-US" sz="2000" spc="-8" dirty="0">
                  <a:latin typeface="Arial"/>
                  <a:cs typeface="Arial"/>
                </a:rPr>
                <a:t>Add LPF</a:t>
              </a:r>
            </a:p>
            <a:p>
              <a:pPr marL="352425" marR="13811" indent="-257175">
                <a:spcBef>
                  <a:spcPts val="4"/>
                </a:spcBef>
                <a:buFont typeface="Times New Roman"/>
                <a:buChar char="●"/>
                <a:tabLst>
                  <a:tab pos="351949" algn="l"/>
                  <a:tab pos="352425" algn="l"/>
                </a:tabLst>
              </a:pPr>
              <a:r>
                <a:rPr lang="en-US" sz="2000" spc="-8" dirty="0">
                  <a:latin typeface="Arial"/>
                  <a:cs typeface="Arial"/>
                </a:rPr>
                <a:t>Lower the cut-off frequency or narrow the transition band</a:t>
              </a:r>
            </a:p>
            <a:p>
              <a:pPr marL="352425" marR="13811" indent="-257175">
                <a:spcBef>
                  <a:spcPts val="4"/>
                </a:spcBef>
                <a:buFont typeface="Times New Roman"/>
                <a:buChar char="●"/>
                <a:tabLst>
                  <a:tab pos="351949" algn="l"/>
                  <a:tab pos="352425" algn="l"/>
                </a:tabLst>
              </a:pPr>
              <a:r>
                <a:rPr lang="en-US" sz="2000" spc="-8" dirty="0">
                  <a:latin typeface="Arial"/>
                  <a:cs typeface="Arial"/>
                </a:rPr>
                <a:t>Change physical design</a:t>
              </a:r>
              <a:endParaRPr lang="en-US" sz="2000" dirty="0">
                <a:latin typeface="Arial"/>
                <a:cs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F39D26D-91E0-CE4A-8E4B-BBA6B71BC77A}"/>
              </a:ext>
            </a:extLst>
          </p:cNvPr>
          <p:cNvGrpSpPr/>
          <p:nvPr/>
        </p:nvGrpSpPr>
        <p:grpSpPr>
          <a:xfrm>
            <a:off x="748701" y="4034451"/>
            <a:ext cx="7709500" cy="975700"/>
            <a:chOff x="4778581" y="204043"/>
            <a:chExt cx="5418939" cy="869813"/>
          </a:xfrm>
        </p:grpSpPr>
        <p:sp>
          <p:nvSpPr>
            <p:cNvPr id="12" name="object 5">
              <a:extLst>
                <a:ext uri="{FF2B5EF4-FFF2-40B4-BE49-F238E27FC236}">
                  <a16:creationId xmlns:a16="http://schemas.microsoft.com/office/drawing/2014/main" id="{2084CC65-E6D8-314A-A2AE-A8CBD9929FFF}"/>
                </a:ext>
              </a:extLst>
            </p:cNvPr>
            <p:cNvSpPr/>
            <p:nvPr/>
          </p:nvSpPr>
          <p:spPr>
            <a:xfrm>
              <a:off x="4778581" y="204043"/>
              <a:ext cx="5244083" cy="86981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3" name="object 6">
              <a:extLst>
                <a:ext uri="{FF2B5EF4-FFF2-40B4-BE49-F238E27FC236}">
                  <a16:creationId xmlns:a16="http://schemas.microsoft.com/office/drawing/2014/main" id="{2A08D183-5FDF-1441-8A7F-FA38B62CA965}"/>
                </a:ext>
              </a:extLst>
            </p:cNvPr>
            <p:cNvSpPr/>
            <p:nvPr/>
          </p:nvSpPr>
          <p:spPr>
            <a:xfrm>
              <a:off x="4826586" y="237180"/>
              <a:ext cx="5151596" cy="778669"/>
            </a:xfrm>
            <a:custGeom>
              <a:avLst/>
              <a:gdLst/>
              <a:ahLst/>
              <a:cxnLst/>
              <a:rect l="l" t="t" r="r" b="b"/>
              <a:pathLst>
                <a:path w="6868795" h="1038225">
                  <a:moveTo>
                    <a:pt x="6695694" y="0"/>
                  </a:moveTo>
                  <a:lnTo>
                    <a:pt x="172973" y="0"/>
                  </a:lnTo>
                  <a:lnTo>
                    <a:pt x="126991" y="6180"/>
                  </a:lnTo>
                  <a:lnTo>
                    <a:pt x="85671" y="23622"/>
                  </a:lnTo>
                  <a:lnTo>
                    <a:pt x="50663" y="50673"/>
                  </a:lnTo>
                  <a:lnTo>
                    <a:pt x="23616" y="85682"/>
                  </a:lnTo>
                  <a:lnTo>
                    <a:pt x="6178" y="127000"/>
                  </a:lnTo>
                  <a:lnTo>
                    <a:pt x="0" y="172974"/>
                  </a:lnTo>
                  <a:lnTo>
                    <a:pt x="0" y="864869"/>
                  </a:lnTo>
                  <a:lnTo>
                    <a:pt x="6178" y="910843"/>
                  </a:lnTo>
                  <a:lnTo>
                    <a:pt x="23616" y="952161"/>
                  </a:lnTo>
                  <a:lnTo>
                    <a:pt x="50663" y="987170"/>
                  </a:lnTo>
                  <a:lnTo>
                    <a:pt x="85671" y="1014221"/>
                  </a:lnTo>
                  <a:lnTo>
                    <a:pt x="126991" y="1031663"/>
                  </a:lnTo>
                  <a:lnTo>
                    <a:pt x="172973" y="1037843"/>
                  </a:lnTo>
                  <a:lnTo>
                    <a:pt x="6695694" y="1037843"/>
                  </a:lnTo>
                  <a:lnTo>
                    <a:pt x="6741668" y="1031663"/>
                  </a:lnTo>
                  <a:lnTo>
                    <a:pt x="6782985" y="1014221"/>
                  </a:lnTo>
                  <a:lnTo>
                    <a:pt x="6817995" y="987170"/>
                  </a:lnTo>
                  <a:lnTo>
                    <a:pt x="6845046" y="952161"/>
                  </a:lnTo>
                  <a:lnTo>
                    <a:pt x="6862487" y="910843"/>
                  </a:lnTo>
                  <a:lnTo>
                    <a:pt x="6868668" y="864869"/>
                  </a:lnTo>
                  <a:lnTo>
                    <a:pt x="6868668" y="172974"/>
                  </a:lnTo>
                  <a:lnTo>
                    <a:pt x="6862487" y="127000"/>
                  </a:lnTo>
                  <a:lnTo>
                    <a:pt x="6845046" y="85682"/>
                  </a:lnTo>
                  <a:lnTo>
                    <a:pt x="6817995" y="50673"/>
                  </a:lnTo>
                  <a:lnTo>
                    <a:pt x="6782985" y="23622"/>
                  </a:lnTo>
                  <a:lnTo>
                    <a:pt x="6741668" y="6180"/>
                  </a:lnTo>
                  <a:lnTo>
                    <a:pt x="6695694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4" name="object 7">
              <a:extLst>
                <a:ext uri="{FF2B5EF4-FFF2-40B4-BE49-F238E27FC236}">
                  <a16:creationId xmlns:a16="http://schemas.microsoft.com/office/drawing/2014/main" id="{5D1B1347-1A64-1B40-9B97-14B8C719B9D6}"/>
                </a:ext>
              </a:extLst>
            </p:cNvPr>
            <p:cNvSpPr/>
            <p:nvPr/>
          </p:nvSpPr>
          <p:spPr>
            <a:xfrm>
              <a:off x="4826586" y="237180"/>
              <a:ext cx="5151596" cy="778669"/>
            </a:xfrm>
            <a:custGeom>
              <a:avLst/>
              <a:gdLst/>
              <a:ahLst/>
              <a:cxnLst/>
              <a:rect l="l" t="t" r="r" b="b"/>
              <a:pathLst>
                <a:path w="6868795" h="1038225">
                  <a:moveTo>
                    <a:pt x="0" y="172974"/>
                  </a:moveTo>
                  <a:lnTo>
                    <a:pt x="6178" y="127000"/>
                  </a:lnTo>
                  <a:lnTo>
                    <a:pt x="23616" y="85682"/>
                  </a:lnTo>
                  <a:lnTo>
                    <a:pt x="50663" y="50673"/>
                  </a:lnTo>
                  <a:lnTo>
                    <a:pt x="85671" y="23622"/>
                  </a:lnTo>
                  <a:lnTo>
                    <a:pt x="126991" y="6180"/>
                  </a:lnTo>
                  <a:lnTo>
                    <a:pt x="172973" y="0"/>
                  </a:lnTo>
                  <a:lnTo>
                    <a:pt x="6695694" y="0"/>
                  </a:lnTo>
                  <a:lnTo>
                    <a:pt x="6741668" y="6180"/>
                  </a:lnTo>
                  <a:lnTo>
                    <a:pt x="6782985" y="23622"/>
                  </a:lnTo>
                  <a:lnTo>
                    <a:pt x="6817995" y="50673"/>
                  </a:lnTo>
                  <a:lnTo>
                    <a:pt x="6845046" y="85682"/>
                  </a:lnTo>
                  <a:lnTo>
                    <a:pt x="6862487" y="127000"/>
                  </a:lnTo>
                  <a:lnTo>
                    <a:pt x="6868668" y="172974"/>
                  </a:lnTo>
                  <a:lnTo>
                    <a:pt x="6868668" y="864869"/>
                  </a:lnTo>
                  <a:lnTo>
                    <a:pt x="6862487" y="910843"/>
                  </a:lnTo>
                  <a:lnTo>
                    <a:pt x="6845046" y="952161"/>
                  </a:lnTo>
                  <a:lnTo>
                    <a:pt x="6817995" y="987170"/>
                  </a:lnTo>
                  <a:lnTo>
                    <a:pt x="6782985" y="1014221"/>
                  </a:lnTo>
                  <a:lnTo>
                    <a:pt x="6741668" y="1031663"/>
                  </a:lnTo>
                  <a:lnTo>
                    <a:pt x="6695694" y="1037843"/>
                  </a:lnTo>
                  <a:lnTo>
                    <a:pt x="172973" y="1037843"/>
                  </a:lnTo>
                  <a:lnTo>
                    <a:pt x="126991" y="1031663"/>
                  </a:lnTo>
                  <a:lnTo>
                    <a:pt x="85671" y="1014221"/>
                  </a:lnTo>
                  <a:lnTo>
                    <a:pt x="50663" y="987170"/>
                  </a:lnTo>
                  <a:lnTo>
                    <a:pt x="23616" y="952161"/>
                  </a:lnTo>
                  <a:lnTo>
                    <a:pt x="6178" y="910843"/>
                  </a:lnTo>
                  <a:lnTo>
                    <a:pt x="0" y="864869"/>
                  </a:lnTo>
                  <a:lnTo>
                    <a:pt x="0" y="172974"/>
                  </a:lnTo>
                  <a:close/>
                </a:path>
              </a:pathLst>
            </a:custGeom>
            <a:ln w="9143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5" name="object 9">
              <a:extLst>
                <a:ext uri="{FF2B5EF4-FFF2-40B4-BE49-F238E27FC236}">
                  <a16:creationId xmlns:a16="http://schemas.microsoft.com/office/drawing/2014/main" id="{284243C2-A578-6644-B24F-91324F04AEAF}"/>
                </a:ext>
              </a:extLst>
            </p:cNvPr>
            <p:cNvSpPr/>
            <p:nvPr/>
          </p:nvSpPr>
          <p:spPr>
            <a:xfrm>
              <a:off x="4867734" y="375484"/>
              <a:ext cx="17144" cy="457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4046EF7-C801-3E40-8259-B90A1697DE1F}"/>
                </a:ext>
              </a:extLst>
            </p:cNvPr>
            <p:cNvSpPr/>
            <p:nvPr/>
          </p:nvSpPr>
          <p:spPr>
            <a:xfrm>
              <a:off x="4994585" y="328567"/>
              <a:ext cx="5202935" cy="5443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lang="en-US" sz="2000" spc="19" dirty="0">
                  <a:latin typeface="Arial"/>
                  <a:cs typeface="Arial"/>
                </a:rPr>
                <a:t>Acoustic </a:t>
              </a:r>
              <a:r>
                <a:rPr lang="en-US" sz="2000" spc="-8" dirty="0">
                  <a:latin typeface="Arial"/>
                  <a:cs typeface="Arial"/>
                </a:rPr>
                <a:t>Dampening</a:t>
              </a:r>
              <a:r>
                <a:rPr lang="en-US" sz="2000" spc="-127" dirty="0">
                  <a:latin typeface="Arial"/>
                  <a:cs typeface="Arial"/>
                </a:rPr>
                <a:t> </a:t>
              </a:r>
              <a:r>
                <a:rPr lang="en-US" sz="2000" spc="11" dirty="0">
                  <a:latin typeface="Arial"/>
                  <a:cs typeface="Arial"/>
                </a:rPr>
                <a:t>Materials</a:t>
              </a:r>
              <a:endParaRPr lang="en-US" sz="2000" dirty="0">
                <a:latin typeface="Arial"/>
                <a:cs typeface="Arial"/>
              </a:endParaRPr>
            </a:p>
            <a:p>
              <a:pPr marL="352425" marR="13811" indent="-257175">
                <a:spcBef>
                  <a:spcPts val="4"/>
                </a:spcBef>
                <a:buFont typeface="Times New Roman"/>
                <a:buChar char="●"/>
                <a:tabLst>
                  <a:tab pos="351949" algn="l"/>
                  <a:tab pos="352425" algn="l"/>
                </a:tabLst>
              </a:pPr>
              <a:r>
                <a:rPr lang="en-US" sz="2000" spc="-8" dirty="0">
                  <a:latin typeface="Arial"/>
                  <a:cs typeface="Arial"/>
                </a:rPr>
                <a:t>Requires an </a:t>
              </a:r>
              <a:r>
                <a:rPr lang="en-US" sz="2000" spc="15" dirty="0">
                  <a:latin typeface="Arial"/>
                  <a:cs typeface="Arial"/>
                </a:rPr>
                <a:t>additional</a:t>
              </a:r>
              <a:r>
                <a:rPr lang="en-US" sz="2000" spc="-71" dirty="0">
                  <a:latin typeface="Arial"/>
                  <a:cs typeface="Arial"/>
                </a:rPr>
                <a:t> </a:t>
              </a:r>
              <a:r>
                <a:rPr lang="en-US" sz="2000" dirty="0">
                  <a:latin typeface="Arial"/>
                  <a:cs typeface="Arial"/>
                </a:rPr>
                <a:t>space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DEE4DDF-8E9F-FA43-88C3-F22A9ABDBD1A}"/>
              </a:ext>
            </a:extLst>
          </p:cNvPr>
          <p:cNvGrpSpPr/>
          <p:nvPr/>
        </p:nvGrpSpPr>
        <p:grpSpPr>
          <a:xfrm>
            <a:off x="748701" y="2930399"/>
            <a:ext cx="7453717" cy="958086"/>
            <a:chOff x="4778581" y="204043"/>
            <a:chExt cx="5350380" cy="869813"/>
          </a:xfrm>
        </p:grpSpPr>
        <p:sp>
          <p:nvSpPr>
            <p:cNvPr id="18" name="object 5">
              <a:extLst>
                <a:ext uri="{FF2B5EF4-FFF2-40B4-BE49-F238E27FC236}">
                  <a16:creationId xmlns:a16="http://schemas.microsoft.com/office/drawing/2014/main" id="{E5655E57-C57E-5B45-B388-F4D67B7479EA}"/>
                </a:ext>
              </a:extLst>
            </p:cNvPr>
            <p:cNvSpPr/>
            <p:nvPr/>
          </p:nvSpPr>
          <p:spPr>
            <a:xfrm>
              <a:off x="4778581" y="204043"/>
              <a:ext cx="5244083" cy="86981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9" name="object 6">
              <a:extLst>
                <a:ext uri="{FF2B5EF4-FFF2-40B4-BE49-F238E27FC236}">
                  <a16:creationId xmlns:a16="http://schemas.microsoft.com/office/drawing/2014/main" id="{9A09547F-4618-434D-9510-6EF01D6A80B4}"/>
                </a:ext>
              </a:extLst>
            </p:cNvPr>
            <p:cNvSpPr/>
            <p:nvPr/>
          </p:nvSpPr>
          <p:spPr>
            <a:xfrm>
              <a:off x="4826586" y="237180"/>
              <a:ext cx="5151596" cy="778669"/>
            </a:xfrm>
            <a:custGeom>
              <a:avLst/>
              <a:gdLst/>
              <a:ahLst/>
              <a:cxnLst/>
              <a:rect l="l" t="t" r="r" b="b"/>
              <a:pathLst>
                <a:path w="6868795" h="1038225">
                  <a:moveTo>
                    <a:pt x="6695694" y="0"/>
                  </a:moveTo>
                  <a:lnTo>
                    <a:pt x="172973" y="0"/>
                  </a:lnTo>
                  <a:lnTo>
                    <a:pt x="126991" y="6180"/>
                  </a:lnTo>
                  <a:lnTo>
                    <a:pt x="85671" y="23622"/>
                  </a:lnTo>
                  <a:lnTo>
                    <a:pt x="50663" y="50673"/>
                  </a:lnTo>
                  <a:lnTo>
                    <a:pt x="23616" y="85682"/>
                  </a:lnTo>
                  <a:lnTo>
                    <a:pt x="6178" y="127000"/>
                  </a:lnTo>
                  <a:lnTo>
                    <a:pt x="0" y="172974"/>
                  </a:lnTo>
                  <a:lnTo>
                    <a:pt x="0" y="864869"/>
                  </a:lnTo>
                  <a:lnTo>
                    <a:pt x="6178" y="910843"/>
                  </a:lnTo>
                  <a:lnTo>
                    <a:pt x="23616" y="952161"/>
                  </a:lnTo>
                  <a:lnTo>
                    <a:pt x="50663" y="987170"/>
                  </a:lnTo>
                  <a:lnTo>
                    <a:pt x="85671" y="1014221"/>
                  </a:lnTo>
                  <a:lnTo>
                    <a:pt x="126991" y="1031663"/>
                  </a:lnTo>
                  <a:lnTo>
                    <a:pt x="172973" y="1037843"/>
                  </a:lnTo>
                  <a:lnTo>
                    <a:pt x="6695694" y="1037843"/>
                  </a:lnTo>
                  <a:lnTo>
                    <a:pt x="6741668" y="1031663"/>
                  </a:lnTo>
                  <a:lnTo>
                    <a:pt x="6782985" y="1014221"/>
                  </a:lnTo>
                  <a:lnTo>
                    <a:pt x="6817995" y="987170"/>
                  </a:lnTo>
                  <a:lnTo>
                    <a:pt x="6845046" y="952161"/>
                  </a:lnTo>
                  <a:lnTo>
                    <a:pt x="6862487" y="910843"/>
                  </a:lnTo>
                  <a:lnTo>
                    <a:pt x="6868668" y="864869"/>
                  </a:lnTo>
                  <a:lnTo>
                    <a:pt x="6868668" y="172974"/>
                  </a:lnTo>
                  <a:lnTo>
                    <a:pt x="6862487" y="127000"/>
                  </a:lnTo>
                  <a:lnTo>
                    <a:pt x="6845046" y="85682"/>
                  </a:lnTo>
                  <a:lnTo>
                    <a:pt x="6817995" y="50673"/>
                  </a:lnTo>
                  <a:lnTo>
                    <a:pt x="6782985" y="23622"/>
                  </a:lnTo>
                  <a:lnTo>
                    <a:pt x="6741668" y="6180"/>
                  </a:lnTo>
                  <a:lnTo>
                    <a:pt x="6695694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0" name="object 7">
              <a:extLst>
                <a:ext uri="{FF2B5EF4-FFF2-40B4-BE49-F238E27FC236}">
                  <a16:creationId xmlns:a16="http://schemas.microsoft.com/office/drawing/2014/main" id="{542C15E0-C297-A648-BD60-C7F3E2BD5194}"/>
                </a:ext>
              </a:extLst>
            </p:cNvPr>
            <p:cNvSpPr/>
            <p:nvPr/>
          </p:nvSpPr>
          <p:spPr>
            <a:xfrm>
              <a:off x="4826586" y="237180"/>
              <a:ext cx="5151596" cy="778669"/>
            </a:xfrm>
            <a:custGeom>
              <a:avLst/>
              <a:gdLst/>
              <a:ahLst/>
              <a:cxnLst/>
              <a:rect l="l" t="t" r="r" b="b"/>
              <a:pathLst>
                <a:path w="6868795" h="1038225">
                  <a:moveTo>
                    <a:pt x="0" y="172974"/>
                  </a:moveTo>
                  <a:lnTo>
                    <a:pt x="6178" y="127000"/>
                  </a:lnTo>
                  <a:lnTo>
                    <a:pt x="23616" y="85682"/>
                  </a:lnTo>
                  <a:lnTo>
                    <a:pt x="50663" y="50673"/>
                  </a:lnTo>
                  <a:lnTo>
                    <a:pt x="85671" y="23622"/>
                  </a:lnTo>
                  <a:lnTo>
                    <a:pt x="126991" y="6180"/>
                  </a:lnTo>
                  <a:lnTo>
                    <a:pt x="172973" y="0"/>
                  </a:lnTo>
                  <a:lnTo>
                    <a:pt x="6695694" y="0"/>
                  </a:lnTo>
                  <a:lnTo>
                    <a:pt x="6741668" y="6180"/>
                  </a:lnTo>
                  <a:lnTo>
                    <a:pt x="6782985" y="23622"/>
                  </a:lnTo>
                  <a:lnTo>
                    <a:pt x="6817995" y="50673"/>
                  </a:lnTo>
                  <a:lnTo>
                    <a:pt x="6845046" y="85682"/>
                  </a:lnTo>
                  <a:lnTo>
                    <a:pt x="6862487" y="127000"/>
                  </a:lnTo>
                  <a:lnTo>
                    <a:pt x="6868668" y="172974"/>
                  </a:lnTo>
                  <a:lnTo>
                    <a:pt x="6868668" y="864869"/>
                  </a:lnTo>
                  <a:lnTo>
                    <a:pt x="6862487" y="910843"/>
                  </a:lnTo>
                  <a:lnTo>
                    <a:pt x="6845046" y="952161"/>
                  </a:lnTo>
                  <a:lnTo>
                    <a:pt x="6817995" y="987170"/>
                  </a:lnTo>
                  <a:lnTo>
                    <a:pt x="6782985" y="1014221"/>
                  </a:lnTo>
                  <a:lnTo>
                    <a:pt x="6741668" y="1031663"/>
                  </a:lnTo>
                  <a:lnTo>
                    <a:pt x="6695694" y="1037843"/>
                  </a:lnTo>
                  <a:lnTo>
                    <a:pt x="172973" y="1037843"/>
                  </a:lnTo>
                  <a:lnTo>
                    <a:pt x="126991" y="1031663"/>
                  </a:lnTo>
                  <a:lnTo>
                    <a:pt x="85671" y="1014221"/>
                  </a:lnTo>
                  <a:lnTo>
                    <a:pt x="50663" y="987170"/>
                  </a:lnTo>
                  <a:lnTo>
                    <a:pt x="23616" y="952161"/>
                  </a:lnTo>
                  <a:lnTo>
                    <a:pt x="6178" y="910843"/>
                  </a:lnTo>
                  <a:lnTo>
                    <a:pt x="0" y="864869"/>
                  </a:lnTo>
                  <a:lnTo>
                    <a:pt x="0" y="172974"/>
                  </a:lnTo>
                  <a:close/>
                </a:path>
              </a:pathLst>
            </a:custGeom>
            <a:ln w="9143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1" name="object 9">
              <a:extLst>
                <a:ext uri="{FF2B5EF4-FFF2-40B4-BE49-F238E27FC236}">
                  <a16:creationId xmlns:a16="http://schemas.microsoft.com/office/drawing/2014/main" id="{94F2A1D0-34A0-1847-AD50-3A4CB5F2982C}"/>
                </a:ext>
              </a:extLst>
            </p:cNvPr>
            <p:cNvSpPr/>
            <p:nvPr/>
          </p:nvSpPr>
          <p:spPr>
            <a:xfrm>
              <a:off x="4867734" y="375484"/>
              <a:ext cx="17144" cy="457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9C2A130-4523-A14E-A1BC-C7DDEB7313A8}"/>
                </a:ext>
              </a:extLst>
            </p:cNvPr>
            <p:cNvSpPr/>
            <p:nvPr/>
          </p:nvSpPr>
          <p:spPr>
            <a:xfrm>
              <a:off x="4926026" y="336656"/>
              <a:ext cx="5202935" cy="5443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525">
                <a:spcBef>
                  <a:spcPts val="75"/>
                </a:spcBef>
              </a:pPr>
              <a:r>
                <a:rPr lang="en-US" sz="2000" spc="19" dirty="0">
                  <a:latin typeface="Arial"/>
                  <a:cs typeface="Arial"/>
                </a:rPr>
                <a:t>Amplifier</a:t>
              </a:r>
              <a:endParaRPr lang="en-US" sz="2000" dirty="0">
                <a:latin typeface="Arial"/>
                <a:cs typeface="Arial"/>
              </a:endParaRPr>
            </a:p>
            <a:p>
              <a:pPr marL="352425" marR="13811" indent="-257175">
                <a:spcBef>
                  <a:spcPts val="4"/>
                </a:spcBef>
                <a:buFont typeface="Times New Roman"/>
                <a:buChar char="●"/>
                <a:tabLst>
                  <a:tab pos="351949" algn="l"/>
                  <a:tab pos="352425" algn="l"/>
                </a:tabLst>
              </a:pPr>
              <a:r>
                <a:rPr lang="en-US" sz="2000" spc="-8" dirty="0">
                  <a:latin typeface="Arial"/>
                  <a:cs typeface="Arial"/>
                </a:rPr>
                <a:t>Make tolerant or filter out resonant frequency prior to amp</a:t>
              </a:r>
              <a:endParaRPr lang="en-US" sz="20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40000" y="432000"/>
            <a:ext cx="3879600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3000" spc="-11" dirty="0"/>
              <a:t>Defense: </a:t>
            </a:r>
            <a:r>
              <a:rPr lang="en-US" sz="3000" spc="4" dirty="0"/>
              <a:t>S/W defense</a:t>
            </a:r>
            <a:endParaRPr sz="30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759668E-F1B7-494A-8B02-AD9A58FE8B5E}"/>
              </a:ext>
            </a:extLst>
          </p:cNvPr>
          <p:cNvGrpSpPr/>
          <p:nvPr/>
        </p:nvGrpSpPr>
        <p:grpSpPr>
          <a:xfrm>
            <a:off x="609600" y="2800350"/>
            <a:ext cx="7846828" cy="1295400"/>
            <a:chOff x="1434466" y="1922526"/>
            <a:chExt cx="5244083" cy="1169662"/>
          </a:xfrm>
        </p:grpSpPr>
        <p:sp>
          <p:nvSpPr>
            <p:cNvPr id="2" name="object 2"/>
            <p:cNvSpPr/>
            <p:nvPr/>
          </p:nvSpPr>
          <p:spPr>
            <a:xfrm>
              <a:off x="1434466" y="1922526"/>
              <a:ext cx="5244083" cy="116966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" name="object 3"/>
            <p:cNvSpPr/>
            <p:nvPr/>
          </p:nvSpPr>
          <p:spPr>
            <a:xfrm>
              <a:off x="1482471" y="1955673"/>
              <a:ext cx="5151596" cy="1113169"/>
            </a:xfrm>
            <a:custGeom>
              <a:avLst/>
              <a:gdLst/>
              <a:ahLst/>
              <a:cxnLst/>
              <a:rect l="l" t="t" r="r" b="b"/>
              <a:pathLst>
                <a:path w="6868795" h="3240404">
                  <a:moveTo>
                    <a:pt x="6687566" y="0"/>
                  </a:moveTo>
                  <a:lnTo>
                    <a:pt x="181152" y="0"/>
                  </a:lnTo>
                  <a:lnTo>
                    <a:pt x="132994" y="6474"/>
                  </a:lnTo>
                  <a:lnTo>
                    <a:pt x="89720" y="24741"/>
                  </a:lnTo>
                  <a:lnTo>
                    <a:pt x="53057" y="53070"/>
                  </a:lnTo>
                  <a:lnTo>
                    <a:pt x="24732" y="89727"/>
                  </a:lnTo>
                  <a:lnTo>
                    <a:pt x="6470" y="132982"/>
                  </a:lnTo>
                  <a:lnTo>
                    <a:pt x="0" y="181101"/>
                  </a:lnTo>
                  <a:lnTo>
                    <a:pt x="0" y="3058871"/>
                  </a:lnTo>
                  <a:lnTo>
                    <a:pt x="6470" y="3107029"/>
                  </a:lnTo>
                  <a:lnTo>
                    <a:pt x="24732" y="3150303"/>
                  </a:lnTo>
                  <a:lnTo>
                    <a:pt x="53057" y="3186966"/>
                  </a:lnTo>
                  <a:lnTo>
                    <a:pt x="89720" y="3215291"/>
                  </a:lnTo>
                  <a:lnTo>
                    <a:pt x="132994" y="3233553"/>
                  </a:lnTo>
                  <a:lnTo>
                    <a:pt x="181152" y="3240024"/>
                  </a:lnTo>
                  <a:lnTo>
                    <a:pt x="6687566" y="3240024"/>
                  </a:lnTo>
                  <a:lnTo>
                    <a:pt x="6735685" y="3233553"/>
                  </a:lnTo>
                  <a:lnTo>
                    <a:pt x="6778940" y="3215291"/>
                  </a:lnTo>
                  <a:lnTo>
                    <a:pt x="6815597" y="3186966"/>
                  </a:lnTo>
                  <a:lnTo>
                    <a:pt x="6843926" y="3150303"/>
                  </a:lnTo>
                  <a:lnTo>
                    <a:pt x="6862193" y="3107029"/>
                  </a:lnTo>
                  <a:lnTo>
                    <a:pt x="6868668" y="3058871"/>
                  </a:lnTo>
                  <a:lnTo>
                    <a:pt x="6868668" y="181101"/>
                  </a:lnTo>
                  <a:lnTo>
                    <a:pt x="6862193" y="132982"/>
                  </a:lnTo>
                  <a:lnTo>
                    <a:pt x="6843926" y="89727"/>
                  </a:lnTo>
                  <a:lnTo>
                    <a:pt x="6815597" y="53070"/>
                  </a:lnTo>
                  <a:lnTo>
                    <a:pt x="6778940" y="24741"/>
                  </a:lnTo>
                  <a:lnTo>
                    <a:pt x="6735685" y="6474"/>
                  </a:lnTo>
                  <a:lnTo>
                    <a:pt x="6687566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4" name="object 4"/>
            <p:cNvSpPr/>
            <p:nvPr/>
          </p:nvSpPr>
          <p:spPr>
            <a:xfrm>
              <a:off x="1482471" y="1955673"/>
              <a:ext cx="5151596" cy="1113169"/>
            </a:xfrm>
            <a:custGeom>
              <a:avLst/>
              <a:gdLst/>
              <a:ahLst/>
              <a:cxnLst/>
              <a:rect l="l" t="t" r="r" b="b"/>
              <a:pathLst>
                <a:path w="6868795" h="3240404">
                  <a:moveTo>
                    <a:pt x="0" y="181101"/>
                  </a:moveTo>
                  <a:lnTo>
                    <a:pt x="6470" y="132982"/>
                  </a:lnTo>
                  <a:lnTo>
                    <a:pt x="24732" y="89727"/>
                  </a:lnTo>
                  <a:lnTo>
                    <a:pt x="53057" y="53070"/>
                  </a:lnTo>
                  <a:lnTo>
                    <a:pt x="89720" y="24741"/>
                  </a:lnTo>
                  <a:lnTo>
                    <a:pt x="132994" y="6474"/>
                  </a:lnTo>
                  <a:lnTo>
                    <a:pt x="181152" y="0"/>
                  </a:lnTo>
                  <a:lnTo>
                    <a:pt x="6687566" y="0"/>
                  </a:lnTo>
                  <a:lnTo>
                    <a:pt x="6735685" y="6474"/>
                  </a:lnTo>
                  <a:lnTo>
                    <a:pt x="6778940" y="24741"/>
                  </a:lnTo>
                  <a:lnTo>
                    <a:pt x="6815597" y="53070"/>
                  </a:lnTo>
                  <a:lnTo>
                    <a:pt x="6843926" y="89727"/>
                  </a:lnTo>
                  <a:lnTo>
                    <a:pt x="6862193" y="132982"/>
                  </a:lnTo>
                  <a:lnTo>
                    <a:pt x="6868668" y="181101"/>
                  </a:lnTo>
                  <a:lnTo>
                    <a:pt x="6868668" y="3058871"/>
                  </a:lnTo>
                  <a:lnTo>
                    <a:pt x="6862193" y="3107029"/>
                  </a:lnTo>
                  <a:lnTo>
                    <a:pt x="6843926" y="3150303"/>
                  </a:lnTo>
                  <a:lnTo>
                    <a:pt x="6815597" y="3186966"/>
                  </a:lnTo>
                  <a:lnTo>
                    <a:pt x="6778940" y="3215291"/>
                  </a:lnTo>
                  <a:lnTo>
                    <a:pt x="6735685" y="3233553"/>
                  </a:lnTo>
                  <a:lnTo>
                    <a:pt x="6687566" y="3240024"/>
                  </a:lnTo>
                  <a:lnTo>
                    <a:pt x="181152" y="3240024"/>
                  </a:lnTo>
                  <a:lnTo>
                    <a:pt x="132994" y="3233553"/>
                  </a:lnTo>
                  <a:lnTo>
                    <a:pt x="89720" y="3215291"/>
                  </a:lnTo>
                  <a:lnTo>
                    <a:pt x="53057" y="3186966"/>
                  </a:lnTo>
                  <a:lnTo>
                    <a:pt x="24732" y="3150303"/>
                  </a:lnTo>
                  <a:lnTo>
                    <a:pt x="6470" y="3107029"/>
                  </a:lnTo>
                  <a:lnTo>
                    <a:pt x="0" y="3058871"/>
                  </a:lnTo>
                  <a:lnTo>
                    <a:pt x="0" y="181101"/>
                  </a:lnTo>
                  <a:close/>
                </a:path>
              </a:pathLst>
            </a:custGeom>
            <a:ln w="9144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1594057" y="2093136"/>
              <a:ext cx="4924901" cy="842391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/>
              <a:r>
                <a:rPr sz="2000" spc="-8" dirty="0">
                  <a:latin typeface="Arial"/>
                  <a:cs typeface="Arial"/>
                </a:rPr>
                <a:t>180° </a:t>
              </a:r>
              <a:r>
                <a:rPr sz="2000" spc="-19" dirty="0">
                  <a:latin typeface="Arial"/>
                  <a:cs typeface="Arial"/>
                </a:rPr>
                <a:t>Out-of-Phase</a:t>
              </a:r>
              <a:r>
                <a:rPr sz="2000" spc="-79" dirty="0">
                  <a:latin typeface="Arial"/>
                  <a:cs typeface="Arial"/>
                </a:rPr>
                <a:t> </a:t>
              </a:r>
              <a:r>
                <a:rPr sz="2000" spc="-4" dirty="0">
                  <a:latin typeface="Arial"/>
                  <a:cs typeface="Arial"/>
                </a:rPr>
                <a:t>Sampling</a:t>
              </a:r>
              <a:endParaRPr sz="2000" dirty="0">
                <a:latin typeface="Arial"/>
                <a:cs typeface="Arial"/>
              </a:endParaRPr>
            </a:p>
            <a:p>
              <a:pPr marL="352425" marR="3810" indent="-257175">
                <a:buFont typeface="Times New Roman"/>
                <a:buChar char="●"/>
                <a:tabLst>
                  <a:tab pos="351949" algn="l"/>
                  <a:tab pos="352425" algn="l"/>
                </a:tabLst>
              </a:pPr>
              <a:r>
                <a:rPr sz="2000" spc="-15" dirty="0">
                  <a:latin typeface="Arial"/>
                  <a:cs typeface="Arial"/>
                </a:rPr>
                <a:t>Creates </a:t>
              </a:r>
              <a:r>
                <a:rPr sz="2000" spc="-19" dirty="0">
                  <a:latin typeface="Arial"/>
                  <a:cs typeface="Arial"/>
                </a:rPr>
                <a:t>a </a:t>
              </a:r>
              <a:r>
                <a:rPr sz="2000" spc="11" dirty="0">
                  <a:latin typeface="Arial"/>
                  <a:cs typeface="Arial"/>
                </a:rPr>
                <a:t>simple </a:t>
              </a:r>
              <a:r>
                <a:rPr sz="2000" dirty="0">
                  <a:latin typeface="Arial"/>
                  <a:cs typeface="Arial"/>
                </a:rPr>
                <a:t>band-stop </a:t>
              </a:r>
              <a:r>
                <a:rPr sz="2000" spc="26" dirty="0">
                  <a:latin typeface="Arial"/>
                  <a:cs typeface="Arial"/>
                </a:rPr>
                <a:t>filter</a:t>
              </a:r>
              <a:r>
                <a:rPr lang="en-US" sz="2000" spc="26" dirty="0">
                  <a:latin typeface="Arial"/>
                  <a:cs typeface="Arial"/>
                </a:rPr>
                <a:t> </a:t>
              </a:r>
              <a:r>
                <a:rPr sz="2000" spc="-270" dirty="0">
                  <a:latin typeface="Arial"/>
                  <a:cs typeface="Arial"/>
                </a:rPr>
                <a:t> </a:t>
              </a:r>
              <a:r>
                <a:rPr sz="2000" dirty="0">
                  <a:latin typeface="Arial"/>
                  <a:cs typeface="Arial"/>
                </a:rPr>
                <a:t>around </a:t>
              </a:r>
              <a:r>
                <a:rPr sz="2000" spc="4" dirty="0">
                  <a:latin typeface="Arial"/>
                  <a:cs typeface="Arial"/>
                </a:rPr>
                <a:t>resonant </a:t>
              </a:r>
              <a:r>
                <a:rPr sz="2000" spc="-4" dirty="0">
                  <a:latin typeface="Arial"/>
                  <a:cs typeface="Arial"/>
                </a:rPr>
                <a:t>frequency </a:t>
              </a:r>
              <a:endParaRPr lang="en-US" sz="2000" spc="-4" dirty="0">
                <a:latin typeface="Arial"/>
                <a:cs typeface="Arial"/>
              </a:endParaRPr>
            </a:p>
            <a:p>
              <a:pPr marL="95250" marR="3810">
                <a:tabLst>
                  <a:tab pos="351949" algn="l"/>
                  <a:tab pos="352425" algn="l"/>
                </a:tabLst>
              </a:pPr>
              <a:r>
                <a:rPr sz="2000" spc="-19" dirty="0">
                  <a:latin typeface="Arial"/>
                  <a:cs typeface="Arial"/>
                </a:rPr>
                <a:t>by</a:t>
              </a:r>
              <a:r>
                <a:rPr sz="2000" spc="-38" dirty="0">
                  <a:latin typeface="Arial"/>
                  <a:cs typeface="Arial"/>
                </a:rPr>
                <a:t> </a:t>
              </a:r>
              <a:r>
                <a:rPr sz="2000" spc="19" dirty="0">
                  <a:latin typeface="Arial"/>
                  <a:cs typeface="Arial"/>
                </a:rPr>
                <a:t>summing</a:t>
              </a:r>
              <a:r>
                <a:rPr sz="2000" spc="-41" dirty="0">
                  <a:latin typeface="Arial"/>
                  <a:cs typeface="Arial"/>
                </a:rPr>
                <a:t> </a:t>
              </a:r>
              <a:r>
                <a:rPr sz="2000" spc="4" dirty="0">
                  <a:latin typeface="Arial"/>
                  <a:cs typeface="Arial"/>
                </a:rPr>
                <a:t>signal</a:t>
              </a:r>
              <a:r>
                <a:rPr sz="2000" spc="-41" dirty="0">
                  <a:latin typeface="Arial"/>
                  <a:cs typeface="Arial"/>
                </a:rPr>
                <a:t> </a:t>
              </a:r>
              <a:r>
                <a:rPr sz="2000" spc="26" dirty="0">
                  <a:latin typeface="Arial"/>
                  <a:cs typeface="Arial"/>
                </a:rPr>
                <a:t>with</a:t>
              </a:r>
              <a:r>
                <a:rPr sz="2000" spc="-49" dirty="0">
                  <a:latin typeface="Arial"/>
                  <a:cs typeface="Arial"/>
                </a:rPr>
                <a:t> </a:t>
              </a:r>
              <a:r>
                <a:rPr sz="2000" spc="15" dirty="0">
                  <a:latin typeface="Arial"/>
                  <a:cs typeface="Arial"/>
                </a:rPr>
                <a:t>time-shifted</a:t>
              </a:r>
              <a:r>
                <a:rPr sz="2000" spc="-23" dirty="0">
                  <a:latin typeface="Arial"/>
                  <a:cs typeface="Arial"/>
                </a:rPr>
                <a:t> </a:t>
              </a:r>
              <a:r>
                <a:rPr sz="2000" spc="-4" dirty="0">
                  <a:latin typeface="Arial"/>
                  <a:cs typeface="Arial"/>
                </a:rPr>
                <a:t>version</a:t>
              </a:r>
              <a:r>
                <a:rPr sz="2000" spc="-41" dirty="0">
                  <a:latin typeface="Arial"/>
                  <a:cs typeface="Arial"/>
                </a:rPr>
                <a:t> </a:t>
              </a:r>
              <a:r>
                <a:rPr sz="2000" spc="56" dirty="0">
                  <a:latin typeface="Arial"/>
                  <a:cs typeface="Arial"/>
                </a:rPr>
                <a:t>of</a:t>
              </a:r>
              <a:r>
                <a:rPr sz="2000" spc="-38" dirty="0">
                  <a:latin typeface="Arial"/>
                  <a:cs typeface="Arial"/>
                </a:rPr>
                <a:t> </a:t>
              </a:r>
              <a:r>
                <a:rPr sz="2000" spc="4" dirty="0">
                  <a:latin typeface="Arial"/>
                  <a:cs typeface="Arial"/>
                </a:rPr>
                <a:t>signal</a:t>
              </a:r>
              <a:endParaRPr sz="2000" dirty="0">
                <a:latin typeface="Arial"/>
                <a:cs typeface="Arial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387AB7F-6AC7-C84A-B13B-7606EBF237BA}"/>
              </a:ext>
            </a:extLst>
          </p:cNvPr>
          <p:cNvGrpSpPr/>
          <p:nvPr/>
        </p:nvGrpSpPr>
        <p:grpSpPr>
          <a:xfrm>
            <a:off x="611372" y="1456863"/>
            <a:ext cx="7846828" cy="962487"/>
            <a:chOff x="1434466" y="1922526"/>
            <a:chExt cx="5244083" cy="1202809"/>
          </a:xfrm>
        </p:grpSpPr>
        <p:sp>
          <p:nvSpPr>
            <p:cNvPr id="22" name="object 2">
              <a:extLst>
                <a:ext uri="{FF2B5EF4-FFF2-40B4-BE49-F238E27FC236}">
                  <a16:creationId xmlns:a16="http://schemas.microsoft.com/office/drawing/2014/main" id="{B538EB9B-3DE7-6E46-9448-20A81F96A5CC}"/>
                </a:ext>
              </a:extLst>
            </p:cNvPr>
            <p:cNvSpPr/>
            <p:nvPr/>
          </p:nvSpPr>
          <p:spPr>
            <a:xfrm>
              <a:off x="1434466" y="1922526"/>
              <a:ext cx="5244083" cy="119824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3" name="object 3">
              <a:extLst>
                <a:ext uri="{FF2B5EF4-FFF2-40B4-BE49-F238E27FC236}">
                  <a16:creationId xmlns:a16="http://schemas.microsoft.com/office/drawing/2014/main" id="{97100C7E-BEC9-494A-BE1D-B2EDF5C6C908}"/>
                </a:ext>
              </a:extLst>
            </p:cNvPr>
            <p:cNvSpPr/>
            <p:nvPr/>
          </p:nvSpPr>
          <p:spPr>
            <a:xfrm>
              <a:off x="1482471" y="1955673"/>
              <a:ext cx="5151596" cy="1169662"/>
            </a:xfrm>
            <a:custGeom>
              <a:avLst/>
              <a:gdLst/>
              <a:ahLst/>
              <a:cxnLst/>
              <a:rect l="l" t="t" r="r" b="b"/>
              <a:pathLst>
                <a:path w="6868795" h="3240404">
                  <a:moveTo>
                    <a:pt x="6687566" y="0"/>
                  </a:moveTo>
                  <a:lnTo>
                    <a:pt x="181152" y="0"/>
                  </a:lnTo>
                  <a:lnTo>
                    <a:pt x="132994" y="6474"/>
                  </a:lnTo>
                  <a:lnTo>
                    <a:pt x="89720" y="24741"/>
                  </a:lnTo>
                  <a:lnTo>
                    <a:pt x="53057" y="53070"/>
                  </a:lnTo>
                  <a:lnTo>
                    <a:pt x="24732" y="89727"/>
                  </a:lnTo>
                  <a:lnTo>
                    <a:pt x="6470" y="132982"/>
                  </a:lnTo>
                  <a:lnTo>
                    <a:pt x="0" y="181101"/>
                  </a:lnTo>
                  <a:lnTo>
                    <a:pt x="0" y="3058871"/>
                  </a:lnTo>
                  <a:lnTo>
                    <a:pt x="6470" y="3107029"/>
                  </a:lnTo>
                  <a:lnTo>
                    <a:pt x="24732" y="3150303"/>
                  </a:lnTo>
                  <a:lnTo>
                    <a:pt x="53057" y="3186966"/>
                  </a:lnTo>
                  <a:lnTo>
                    <a:pt x="89720" y="3215291"/>
                  </a:lnTo>
                  <a:lnTo>
                    <a:pt x="132994" y="3233553"/>
                  </a:lnTo>
                  <a:lnTo>
                    <a:pt x="181152" y="3240024"/>
                  </a:lnTo>
                  <a:lnTo>
                    <a:pt x="6687566" y="3240024"/>
                  </a:lnTo>
                  <a:lnTo>
                    <a:pt x="6735685" y="3233553"/>
                  </a:lnTo>
                  <a:lnTo>
                    <a:pt x="6778940" y="3215291"/>
                  </a:lnTo>
                  <a:lnTo>
                    <a:pt x="6815597" y="3186966"/>
                  </a:lnTo>
                  <a:lnTo>
                    <a:pt x="6843926" y="3150303"/>
                  </a:lnTo>
                  <a:lnTo>
                    <a:pt x="6862193" y="3107029"/>
                  </a:lnTo>
                  <a:lnTo>
                    <a:pt x="6868668" y="3058871"/>
                  </a:lnTo>
                  <a:lnTo>
                    <a:pt x="6868668" y="181101"/>
                  </a:lnTo>
                  <a:lnTo>
                    <a:pt x="6862193" y="132982"/>
                  </a:lnTo>
                  <a:lnTo>
                    <a:pt x="6843926" y="89727"/>
                  </a:lnTo>
                  <a:lnTo>
                    <a:pt x="6815597" y="53070"/>
                  </a:lnTo>
                  <a:lnTo>
                    <a:pt x="6778940" y="24741"/>
                  </a:lnTo>
                  <a:lnTo>
                    <a:pt x="6735685" y="6474"/>
                  </a:lnTo>
                  <a:lnTo>
                    <a:pt x="6687566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4" name="object 4">
              <a:extLst>
                <a:ext uri="{FF2B5EF4-FFF2-40B4-BE49-F238E27FC236}">
                  <a16:creationId xmlns:a16="http://schemas.microsoft.com/office/drawing/2014/main" id="{2AD2B3F1-03BD-954A-9EB5-26893D94F579}"/>
                </a:ext>
              </a:extLst>
            </p:cNvPr>
            <p:cNvSpPr/>
            <p:nvPr/>
          </p:nvSpPr>
          <p:spPr>
            <a:xfrm>
              <a:off x="1482471" y="1955673"/>
              <a:ext cx="5151596" cy="1169662"/>
            </a:xfrm>
            <a:custGeom>
              <a:avLst/>
              <a:gdLst/>
              <a:ahLst/>
              <a:cxnLst/>
              <a:rect l="l" t="t" r="r" b="b"/>
              <a:pathLst>
                <a:path w="6868795" h="3240404">
                  <a:moveTo>
                    <a:pt x="0" y="181101"/>
                  </a:moveTo>
                  <a:lnTo>
                    <a:pt x="6470" y="132982"/>
                  </a:lnTo>
                  <a:lnTo>
                    <a:pt x="24732" y="89727"/>
                  </a:lnTo>
                  <a:lnTo>
                    <a:pt x="53057" y="53070"/>
                  </a:lnTo>
                  <a:lnTo>
                    <a:pt x="89720" y="24741"/>
                  </a:lnTo>
                  <a:lnTo>
                    <a:pt x="132994" y="6474"/>
                  </a:lnTo>
                  <a:lnTo>
                    <a:pt x="181152" y="0"/>
                  </a:lnTo>
                  <a:lnTo>
                    <a:pt x="6687566" y="0"/>
                  </a:lnTo>
                  <a:lnTo>
                    <a:pt x="6735685" y="6474"/>
                  </a:lnTo>
                  <a:lnTo>
                    <a:pt x="6778940" y="24741"/>
                  </a:lnTo>
                  <a:lnTo>
                    <a:pt x="6815597" y="53070"/>
                  </a:lnTo>
                  <a:lnTo>
                    <a:pt x="6843926" y="89727"/>
                  </a:lnTo>
                  <a:lnTo>
                    <a:pt x="6862193" y="132982"/>
                  </a:lnTo>
                  <a:lnTo>
                    <a:pt x="6868668" y="181101"/>
                  </a:lnTo>
                  <a:lnTo>
                    <a:pt x="6868668" y="3058871"/>
                  </a:lnTo>
                  <a:lnTo>
                    <a:pt x="6862193" y="3107029"/>
                  </a:lnTo>
                  <a:lnTo>
                    <a:pt x="6843926" y="3150303"/>
                  </a:lnTo>
                  <a:lnTo>
                    <a:pt x="6815597" y="3186966"/>
                  </a:lnTo>
                  <a:lnTo>
                    <a:pt x="6778940" y="3215291"/>
                  </a:lnTo>
                  <a:lnTo>
                    <a:pt x="6735685" y="3233553"/>
                  </a:lnTo>
                  <a:lnTo>
                    <a:pt x="6687566" y="3240024"/>
                  </a:lnTo>
                  <a:lnTo>
                    <a:pt x="181152" y="3240024"/>
                  </a:lnTo>
                  <a:lnTo>
                    <a:pt x="132994" y="3233553"/>
                  </a:lnTo>
                  <a:lnTo>
                    <a:pt x="89720" y="3215291"/>
                  </a:lnTo>
                  <a:lnTo>
                    <a:pt x="53057" y="3186966"/>
                  </a:lnTo>
                  <a:lnTo>
                    <a:pt x="24732" y="3150303"/>
                  </a:lnTo>
                  <a:lnTo>
                    <a:pt x="6470" y="3107029"/>
                  </a:lnTo>
                  <a:lnTo>
                    <a:pt x="0" y="3058871"/>
                  </a:lnTo>
                  <a:lnTo>
                    <a:pt x="0" y="181101"/>
                  </a:lnTo>
                  <a:close/>
                </a:path>
              </a:pathLst>
            </a:custGeom>
            <a:ln w="9144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25" name="object 10">
              <a:extLst>
                <a:ext uri="{FF2B5EF4-FFF2-40B4-BE49-F238E27FC236}">
                  <a16:creationId xmlns:a16="http://schemas.microsoft.com/office/drawing/2014/main" id="{6071EE10-764B-D145-8B0C-256F4FE2B627}"/>
                </a:ext>
              </a:extLst>
            </p:cNvPr>
            <p:cNvSpPr txBox="1"/>
            <p:nvPr/>
          </p:nvSpPr>
          <p:spPr>
            <a:xfrm>
              <a:off x="1618927" y="2173072"/>
              <a:ext cx="4924901" cy="781269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9525"/>
              <a:r>
                <a:rPr sz="2000" spc="-11" dirty="0">
                  <a:latin typeface="Arial"/>
                  <a:cs typeface="Arial"/>
                </a:rPr>
                <a:t>Randomized</a:t>
              </a:r>
              <a:r>
                <a:rPr sz="2000" spc="-53" dirty="0">
                  <a:latin typeface="Arial"/>
                  <a:cs typeface="Arial"/>
                </a:rPr>
                <a:t> </a:t>
              </a:r>
              <a:r>
                <a:rPr sz="2000" spc="-4" dirty="0">
                  <a:latin typeface="Arial"/>
                  <a:cs typeface="Arial"/>
                </a:rPr>
                <a:t>Sampling</a:t>
              </a:r>
              <a:endParaRPr sz="2000" dirty="0">
                <a:latin typeface="Arial"/>
                <a:cs typeface="Arial"/>
              </a:endParaRPr>
            </a:p>
            <a:p>
              <a:pPr marL="352425" indent="-257175">
                <a:buFont typeface="Times New Roman"/>
                <a:buChar char="●"/>
                <a:tabLst>
                  <a:tab pos="351949" algn="l"/>
                  <a:tab pos="352425" algn="l"/>
                </a:tabLst>
              </a:pPr>
              <a:r>
                <a:rPr sz="2000" spc="-11" dirty="0">
                  <a:latin typeface="Arial"/>
                  <a:cs typeface="Arial"/>
                </a:rPr>
                <a:t>Prevents</a:t>
              </a:r>
              <a:r>
                <a:rPr sz="2000" spc="-49" dirty="0">
                  <a:latin typeface="Arial"/>
                  <a:cs typeface="Arial"/>
                </a:rPr>
                <a:t> </a:t>
              </a:r>
              <a:r>
                <a:rPr sz="2000" spc="11" dirty="0">
                  <a:latin typeface="Arial"/>
                  <a:cs typeface="Arial"/>
                </a:rPr>
                <a:t>tuning</a:t>
              </a:r>
              <a:r>
                <a:rPr sz="2000" spc="-49" dirty="0">
                  <a:latin typeface="Arial"/>
                  <a:cs typeface="Arial"/>
                </a:rPr>
                <a:t> </a:t>
              </a:r>
              <a:r>
                <a:rPr sz="2000" spc="41" dirty="0">
                  <a:latin typeface="Arial"/>
                  <a:cs typeface="Arial"/>
                </a:rPr>
                <a:t>to</a:t>
              </a:r>
              <a:r>
                <a:rPr sz="2000" spc="-34" dirty="0">
                  <a:latin typeface="Arial"/>
                  <a:cs typeface="Arial"/>
                </a:rPr>
                <a:t> </a:t>
              </a:r>
              <a:r>
                <a:rPr sz="2000" spc="-19" dirty="0">
                  <a:latin typeface="Arial"/>
                  <a:cs typeface="Arial"/>
                </a:rPr>
                <a:t>a</a:t>
              </a:r>
              <a:r>
                <a:rPr sz="2000" spc="-38" dirty="0">
                  <a:latin typeface="Arial"/>
                  <a:cs typeface="Arial"/>
                </a:rPr>
                <a:t> </a:t>
              </a:r>
              <a:r>
                <a:rPr sz="2000" spc="4" dirty="0">
                  <a:latin typeface="Arial"/>
                  <a:cs typeface="Arial"/>
                </a:rPr>
                <a:t>resonant</a:t>
              </a:r>
              <a:r>
                <a:rPr sz="2000" spc="-56" dirty="0">
                  <a:latin typeface="Arial"/>
                  <a:cs typeface="Arial"/>
                </a:rPr>
                <a:t> </a:t>
              </a:r>
              <a:r>
                <a:rPr sz="2000" spc="-4" dirty="0">
                  <a:latin typeface="Arial"/>
                  <a:cs typeface="Arial"/>
                </a:rPr>
                <a:t>frequency</a:t>
              </a:r>
              <a:r>
                <a:rPr sz="2000" spc="-49" dirty="0">
                  <a:latin typeface="Arial"/>
                  <a:cs typeface="Arial"/>
                </a:rPr>
                <a:t> </a:t>
              </a:r>
              <a:r>
                <a:rPr sz="2000" spc="41" dirty="0">
                  <a:latin typeface="Arial"/>
                  <a:cs typeface="Arial"/>
                </a:rPr>
                <a:t>to</a:t>
              </a:r>
              <a:r>
                <a:rPr sz="2000" spc="-34" dirty="0">
                  <a:latin typeface="Arial"/>
                  <a:cs typeface="Arial"/>
                </a:rPr>
                <a:t> </a:t>
              </a:r>
              <a:r>
                <a:rPr sz="2000" dirty="0">
                  <a:latin typeface="Arial"/>
                  <a:cs typeface="Arial"/>
                </a:rPr>
                <a:t>create</a:t>
              </a:r>
              <a:r>
                <a:rPr sz="2000" spc="-49" dirty="0">
                  <a:latin typeface="Arial"/>
                  <a:cs typeface="Arial"/>
                </a:rPr>
                <a:t> </a:t>
              </a:r>
              <a:r>
                <a:rPr sz="2000" spc="-19" dirty="0">
                  <a:latin typeface="Arial"/>
                  <a:cs typeface="Arial"/>
                </a:rPr>
                <a:t>a</a:t>
              </a:r>
              <a:r>
                <a:rPr sz="2000" spc="-45" dirty="0">
                  <a:latin typeface="Arial"/>
                  <a:cs typeface="Arial"/>
                </a:rPr>
                <a:t> </a:t>
              </a:r>
              <a:r>
                <a:rPr sz="2000" spc="-94" dirty="0">
                  <a:latin typeface="Arial"/>
                  <a:cs typeface="Arial"/>
                </a:rPr>
                <a:t>DC</a:t>
              </a:r>
              <a:r>
                <a:rPr sz="2000" spc="-34" dirty="0">
                  <a:latin typeface="Arial"/>
                  <a:cs typeface="Arial"/>
                </a:rPr>
                <a:t> </a:t>
              </a:r>
              <a:r>
                <a:rPr sz="2000" spc="4" dirty="0">
                  <a:latin typeface="Arial"/>
                  <a:cs typeface="Arial"/>
                </a:rPr>
                <a:t>alias</a:t>
              </a:r>
              <a:endParaRPr sz="20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75592" y="2336108"/>
            <a:ext cx="2992815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ctr">
              <a:spcBef>
                <a:spcPts val="75"/>
              </a:spcBef>
            </a:pPr>
            <a:r>
              <a:rPr lang="en-US" sz="3000" spc="4" dirty="0"/>
              <a:t>Related works</a:t>
            </a:r>
            <a:endParaRPr sz="3000" spc="4" dirty="0"/>
          </a:p>
        </p:txBody>
      </p:sp>
    </p:spTree>
    <p:extLst>
      <p:ext uri="{BB962C8B-B14F-4D97-AF65-F5344CB8AC3E}">
        <p14:creationId xmlns:p14="http://schemas.microsoft.com/office/powerpoint/2010/main" val="21031099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8">
            <a:extLst>
              <a:ext uri="{FF2B5EF4-FFF2-40B4-BE49-F238E27FC236}">
                <a16:creationId xmlns:a16="http://schemas.microsoft.com/office/drawing/2014/main" id="{11EB498B-2C51-A941-9DED-6134DF398624}"/>
              </a:ext>
            </a:extLst>
          </p:cNvPr>
          <p:cNvSpPr txBox="1">
            <a:spLocks/>
          </p:cNvSpPr>
          <p:nvPr/>
        </p:nvSpPr>
        <p:spPr>
          <a:xfrm>
            <a:off x="540000" y="432000"/>
            <a:ext cx="2840355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9525">
              <a:spcBef>
                <a:spcPts val="71"/>
              </a:spcBef>
            </a:pPr>
            <a:r>
              <a:rPr lang="en-US" sz="3000" kern="0" spc="-11" dirty="0">
                <a:solidFill>
                  <a:sysClr val="windowText" lastClr="000000"/>
                </a:solidFill>
                <a:latin typeface="Palatino Linotype" panose="02040502050505030304" pitchFamily="18" charset="0"/>
              </a:rPr>
              <a:t>Related works</a:t>
            </a:r>
            <a:endParaRPr lang="en-US" sz="3000" kern="0" dirty="0">
              <a:solidFill>
                <a:sysClr val="windowText" lastClr="00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8918DB14-B3C9-5E4B-AE2F-2E0AED9AD25A}"/>
              </a:ext>
            </a:extLst>
          </p:cNvPr>
          <p:cNvSpPr/>
          <p:nvPr/>
        </p:nvSpPr>
        <p:spPr>
          <a:xfrm>
            <a:off x="800100" y="2866999"/>
            <a:ext cx="7543800" cy="329200"/>
          </a:xfrm>
          <a:prstGeom prst="rightArrow">
            <a:avLst>
              <a:gd name="adj1" fmla="val 13583"/>
              <a:gd name="adj2" fmla="val 104432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4885858-FA4A-D74D-B251-F96BCE79159D}"/>
              </a:ext>
            </a:extLst>
          </p:cNvPr>
          <p:cNvCxnSpPr>
            <a:cxnSpLocks/>
          </p:cNvCxnSpPr>
          <p:nvPr/>
        </p:nvCxnSpPr>
        <p:spPr>
          <a:xfrm>
            <a:off x="1219200" y="2724150"/>
            <a:ext cx="0" cy="3048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7069553-102F-6D4A-B261-F4896DA67E41}"/>
              </a:ext>
            </a:extLst>
          </p:cNvPr>
          <p:cNvCxnSpPr>
            <a:cxnSpLocks/>
          </p:cNvCxnSpPr>
          <p:nvPr/>
        </p:nvCxnSpPr>
        <p:spPr>
          <a:xfrm>
            <a:off x="3886200" y="3043799"/>
            <a:ext cx="0" cy="3048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F8C9D5B-33B2-B44E-B7EF-4C2863D43F87}"/>
              </a:ext>
            </a:extLst>
          </p:cNvPr>
          <p:cNvCxnSpPr>
            <a:cxnSpLocks/>
          </p:cNvCxnSpPr>
          <p:nvPr/>
        </p:nvCxnSpPr>
        <p:spPr>
          <a:xfrm>
            <a:off x="5105400" y="2714599"/>
            <a:ext cx="0" cy="3048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ED39BEF-976D-9145-B711-0E5E8A056B0A}"/>
              </a:ext>
            </a:extLst>
          </p:cNvPr>
          <p:cNvCxnSpPr>
            <a:cxnSpLocks/>
          </p:cNvCxnSpPr>
          <p:nvPr/>
        </p:nvCxnSpPr>
        <p:spPr>
          <a:xfrm>
            <a:off x="6781800" y="2724150"/>
            <a:ext cx="0" cy="3048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ADB8D5DB-61D8-A844-AC94-252D118286FD}"/>
              </a:ext>
            </a:extLst>
          </p:cNvPr>
          <p:cNvSpPr/>
          <p:nvPr/>
        </p:nvSpPr>
        <p:spPr>
          <a:xfrm>
            <a:off x="156920" y="2294880"/>
            <a:ext cx="32822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Pacemaker, software radio attack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A734C0-5043-6248-9158-9E0D4370E4DA}"/>
              </a:ext>
            </a:extLst>
          </p:cNvPr>
          <p:cNvSpPr/>
          <p:nvPr/>
        </p:nvSpPr>
        <p:spPr>
          <a:xfrm>
            <a:off x="4526554" y="1937281"/>
            <a:ext cx="1157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2017, IEEE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96959B-E556-B04C-B877-951E2CC8188F}"/>
              </a:ext>
            </a:extLst>
          </p:cNvPr>
          <p:cNvSpPr/>
          <p:nvPr/>
        </p:nvSpPr>
        <p:spPr>
          <a:xfrm>
            <a:off x="640354" y="2050018"/>
            <a:ext cx="1157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2008, IEEE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6ADFDAC-8BF5-4448-8FEA-6614012AC2E3}"/>
              </a:ext>
            </a:extLst>
          </p:cNvPr>
          <p:cNvSpPr/>
          <p:nvPr/>
        </p:nvSpPr>
        <p:spPr>
          <a:xfrm>
            <a:off x="4595901" y="2322770"/>
            <a:ext cx="1018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WALNUT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D05699-4BCF-9D49-BBC7-453E0A17A932}"/>
              </a:ext>
            </a:extLst>
          </p:cNvPr>
          <p:cNvSpPr/>
          <p:nvPr/>
        </p:nvSpPr>
        <p:spPr>
          <a:xfrm>
            <a:off x="3124837" y="3352810"/>
            <a:ext cx="1522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Rocking drone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3B96E8-208B-9D41-98B6-CEB7B6BBF5E6}"/>
              </a:ext>
            </a:extLst>
          </p:cNvPr>
          <p:cNvSpPr/>
          <p:nvPr/>
        </p:nvSpPr>
        <p:spPr>
          <a:xfrm>
            <a:off x="3191137" y="3722142"/>
            <a:ext cx="139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2015, </a:t>
            </a:r>
            <a:r>
              <a:rPr lang="en-US" dirty="0" err="1"/>
              <a:t>Usenix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A343B8F-7EF8-3145-AC09-582C526BC49F}"/>
              </a:ext>
            </a:extLst>
          </p:cNvPr>
          <p:cNvSpPr/>
          <p:nvPr/>
        </p:nvSpPr>
        <p:spPr>
          <a:xfrm>
            <a:off x="5333775" y="3154382"/>
            <a:ext cx="2896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https://lightcommands.com/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B5F40F8-9BDB-8F45-BC19-9B182E76C424}"/>
              </a:ext>
            </a:extLst>
          </p:cNvPr>
          <p:cNvSpPr/>
          <p:nvPr/>
        </p:nvSpPr>
        <p:spPr>
          <a:xfrm>
            <a:off x="5943600" y="2322770"/>
            <a:ext cx="26305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Laser-base audio injection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58A79E0-52D1-EE40-96CB-5599017195C1}"/>
              </a:ext>
            </a:extLst>
          </p:cNvPr>
          <p:cNvSpPr/>
          <p:nvPr/>
        </p:nvSpPr>
        <p:spPr>
          <a:xfrm>
            <a:off x="6445260" y="1940081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8931655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D4FE94-284E-0946-82AE-20B04E2415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03" b="15175"/>
          <a:stretch/>
        </p:blipFill>
        <p:spPr>
          <a:xfrm>
            <a:off x="1273628" y="1352550"/>
            <a:ext cx="4898571" cy="304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ED9018-62BF-3C41-A808-B9746CEA47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952750"/>
            <a:ext cx="2498203" cy="1524000"/>
          </a:xfrm>
          <a:prstGeom prst="rect">
            <a:avLst/>
          </a:prstGeom>
        </p:spPr>
      </p:pic>
      <p:sp>
        <p:nvSpPr>
          <p:cNvPr id="8" name="object 2">
            <a:extLst>
              <a:ext uri="{FF2B5EF4-FFF2-40B4-BE49-F238E27FC236}">
                <a16:creationId xmlns:a16="http://schemas.microsoft.com/office/drawing/2014/main" id="{5CD63BE4-75BF-5E44-BA54-FE58F9504F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0000" y="432000"/>
            <a:ext cx="7461000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lang="en-US" sz="3000" spc="15" dirty="0"/>
              <a:t>Rocking drone: sensor side channel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22576581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17485" y="2336108"/>
            <a:ext cx="2709029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ctr">
              <a:spcBef>
                <a:spcPts val="75"/>
              </a:spcBef>
            </a:pPr>
            <a:r>
              <a:rPr lang="en-US" sz="3000" spc="4" dirty="0"/>
              <a:t>Conclusion</a:t>
            </a:r>
            <a:endParaRPr sz="3000" spc="4" dirty="0"/>
          </a:p>
        </p:txBody>
      </p:sp>
    </p:spTree>
    <p:extLst>
      <p:ext uri="{BB962C8B-B14F-4D97-AF65-F5344CB8AC3E}">
        <p14:creationId xmlns:p14="http://schemas.microsoft.com/office/powerpoint/2010/main" val="33925877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0000" y="432000"/>
            <a:ext cx="2736600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3000" spc="-15" dirty="0"/>
              <a:t>Conclusion</a:t>
            </a:r>
            <a:endParaRPr sz="3000" dirty="0"/>
          </a:p>
        </p:txBody>
      </p:sp>
      <p:sp>
        <p:nvSpPr>
          <p:cNvPr id="3" name="object 3"/>
          <p:cNvSpPr txBox="1"/>
          <p:nvPr/>
        </p:nvSpPr>
        <p:spPr>
          <a:xfrm>
            <a:off x="685800" y="3538325"/>
            <a:ext cx="7772400" cy="124322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ct val="150000"/>
              </a:lnSpc>
            </a:pPr>
            <a:r>
              <a:rPr spc="11" dirty="0">
                <a:latin typeface="Arial"/>
                <a:cs typeface="Arial"/>
              </a:rPr>
              <a:t>Additional</a:t>
            </a:r>
            <a:r>
              <a:rPr spc="-71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Thoughts:</a:t>
            </a:r>
          </a:p>
          <a:p>
            <a:pPr marL="352425" marR="3810" indent="-257175">
              <a:lnSpc>
                <a:spcPct val="150000"/>
              </a:lnSpc>
              <a:spcBef>
                <a:spcPts val="307"/>
              </a:spcBef>
              <a:buFont typeface="Times New Roman"/>
              <a:buChar char="●"/>
              <a:tabLst>
                <a:tab pos="351949" algn="l"/>
                <a:tab pos="352425" algn="l"/>
              </a:tabLst>
            </a:pPr>
            <a:r>
              <a:rPr spc="-15" dirty="0">
                <a:latin typeface="Arial"/>
                <a:cs typeface="Arial"/>
              </a:rPr>
              <a:t>Using </a:t>
            </a:r>
            <a:r>
              <a:rPr spc="11" dirty="0">
                <a:latin typeface="Arial"/>
                <a:cs typeface="Arial"/>
              </a:rPr>
              <a:t>additional </a:t>
            </a:r>
            <a:r>
              <a:rPr lang="en-US" spc="4" dirty="0">
                <a:latin typeface="Arial"/>
                <a:cs typeface="Arial"/>
              </a:rPr>
              <a:t>sensors </a:t>
            </a:r>
            <a:r>
              <a:rPr spc="19" dirty="0">
                <a:latin typeface="Arial"/>
                <a:cs typeface="Arial"/>
              </a:rPr>
              <a:t>subtract</a:t>
            </a:r>
            <a:r>
              <a:rPr spc="-49" dirty="0">
                <a:latin typeface="Arial"/>
                <a:cs typeface="Arial"/>
              </a:rPr>
              <a:t> </a:t>
            </a:r>
            <a:r>
              <a:rPr spc="19" dirty="0">
                <a:latin typeface="Arial"/>
                <a:cs typeface="Arial"/>
              </a:rPr>
              <a:t>acoustic </a:t>
            </a:r>
            <a:r>
              <a:rPr dirty="0">
                <a:latin typeface="Arial"/>
                <a:cs typeface="Arial"/>
              </a:rPr>
              <a:t>interference.</a:t>
            </a:r>
          </a:p>
          <a:p>
            <a:pPr marL="352425" indent="-257175">
              <a:lnSpc>
                <a:spcPct val="150000"/>
              </a:lnSpc>
              <a:buFont typeface="Times New Roman"/>
              <a:buChar char="●"/>
              <a:tabLst>
                <a:tab pos="351949" algn="l"/>
                <a:tab pos="352425" algn="l"/>
              </a:tabLst>
            </a:pPr>
            <a:r>
              <a:rPr spc="-8" dirty="0">
                <a:latin typeface="Arial"/>
                <a:cs typeface="Arial"/>
              </a:rPr>
              <a:t>Dynamically</a:t>
            </a:r>
            <a:r>
              <a:rPr spc="-53" dirty="0">
                <a:latin typeface="Arial"/>
                <a:cs typeface="Arial"/>
              </a:rPr>
              <a:t> </a:t>
            </a:r>
            <a:r>
              <a:rPr spc="11" dirty="0">
                <a:latin typeface="Arial"/>
                <a:cs typeface="Arial"/>
              </a:rPr>
              <a:t>adjusting</a:t>
            </a:r>
            <a:r>
              <a:rPr spc="-56" dirty="0">
                <a:latin typeface="Arial"/>
                <a:cs typeface="Arial"/>
              </a:rPr>
              <a:t> </a:t>
            </a:r>
            <a:r>
              <a:rPr spc="23" dirty="0">
                <a:latin typeface="Arial"/>
                <a:cs typeface="Arial"/>
              </a:rPr>
              <a:t>attack</a:t>
            </a:r>
            <a:r>
              <a:rPr spc="-64" dirty="0">
                <a:latin typeface="Arial"/>
                <a:cs typeface="Arial"/>
              </a:rPr>
              <a:t> </a:t>
            </a:r>
            <a:r>
              <a:rPr spc="-8" dirty="0">
                <a:latin typeface="Arial"/>
                <a:cs typeface="Arial"/>
              </a:rPr>
              <a:t>based</a:t>
            </a:r>
            <a:r>
              <a:rPr spc="-45" dirty="0">
                <a:latin typeface="Arial"/>
                <a:cs typeface="Arial"/>
              </a:rPr>
              <a:t> </a:t>
            </a:r>
            <a:r>
              <a:rPr spc="4" dirty="0">
                <a:latin typeface="Arial"/>
                <a:cs typeface="Arial"/>
              </a:rPr>
              <a:t>on</a:t>
            </a:r>
            <a:r>
              <a:rPr spc="-41" dirty="0">
                <a:latin typeface="Arial"/>
                <a:cs typeface="Arial"/>
              </a:rPr>
              <a:t> </a:t>
            </a:r>
            <a:r>
              <a:rPr spc="-8" dirty="0">
                <a:latin typeface="Arial"/>
                <a:cs typeface="Arial"/>
              </a:rPr>
              <a:t>observed</a:t>
            </a:r>
            <a:r>
              <a:rPr spc="-38" dirty="0">
                <a:latin typeface="Arial"/>
                <a:cs typeface="Arial"/>
              </a:rPr>
              <a:t> </a:t>
            </a:r>
            <a:r>
              <a:rPr spc="11" dirty="0">
                <a:latin typeface="Arial"/>
                <a:cs typeface="Arial"/>
              </a:rPr>
              <a:t>system</a:t>
            </a:r>
            <a:r>
              <a:rPr spc="-41" dirty="0">
                <a:latin typeface="Arial"/>
                <a:cs typeface="Arial"/>
              </a:rPr>
              <a:t> </a:t>
            </a:r>
            <a:r>
              <a:rPr spc="-8" dirty="0">
                <a:latin typeface="Arial"/>
                <a:cs typeface="Arial"/>
              </a:rPr>
              <a:t>behavior.</a:t>
            </a:r>
            <a:endParaRPr dirty="0">
              <a:latin typeface="Arial"/>
              <a:cs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B42032-27C5-3E47-AF27-1AC57AB2AC36}"/>
              </a:ext>
            </a:extLst>
          </p:cNvPr>
          <p:cNvSpPr/>
          <p:nvPr/>
        </p:nvSpPr>
        <p:spPr>
          <a:xfrm>
            <a:off x="358748" y="1046457"/>
            <a:ext cx="8480451" cy="2247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5275" marR="118110" indent="-285750" algn="just">
              <a:lnSpc>
                <a:spcPct val="200000"/>
              </a:lnSpc>
              <a:spcBef>
                <a:spcPts val="75"/>
              </a:spcBef>
              <a:buFont typeface="Arial" panose="020B0604020202020204" pitchFamily="34" charset="0"/>
              <a:buChar char="•"/>
            </a:pPr>
            <a:r>
              <a:rPr lang="en-US" spc="-23" dirty="0">
                <a:latin typeface="Arial"/>
                <a:cs typeface="Arial"/>
              </a:rPr>
              <a:t>Show the H/W flaws in amp and LPF of the signal conditioning path </a:t>
            </a:r>
          </a:p>
          <a:p>
            <a:pPr marL="295275" marR="118110" indent="-285750">
              <a:lnSpc>
                <a:spcPct val="200000"/>
              </a:lnSpc>
              <a:spcBef>
                <a:spcPts val="75"/>
              </a:spcBef>
              <a:buFont typeface="Arial" panose="020B0604020202020204" pitchFamily="34" charset="0"/>
              <a:buChar char="•"/>
            </a:pPr>
            <a:r>
              <a:rPr lang="en-US" spc="-23" dirty="0">
                <a:latin typeface="Arial"/>
                <a:cs typeface="Arial"/>
              </a:rPr>
              <a:t>Demonstrate 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analog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acoustic injection attacks 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damage the digital integrity of the capacitive MEMS accelerometer</a:t>
            </a:r>
            <a:endParaRPr lang="en-US" spc="-23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95275" marR="118110" indent="-285750" algn="just">
              <a:lnSpc>
                <a:spcPct val="200000"/>
              </a:lnSpc>
              <a:spcBef>
                <a:spcPts val="75"/>
              </a:spcBef>
              <a:buFont typeface="Arial" panose="020B0604020202020204" pitchFamily="34" charset="0"/>
              <a:buChar char="•"/>
            </a:pPr>
            <a:r>
              <a:rPr lang="en-US" spc="-23" dirty="0">
                <a:latin typeface="Arial"/>
                <a:cs typeface="Arial"/>
              </a:rPr>
              <a:t>Suggest defenses with H/W designs and S/W preventions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41419" y="2336108"/>
            <a:ext cx="1661160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ctr">
              <a:spcBef>
                <a:spcPts val="75"/>
              </a:spcBef>
            </a:pPr>
            <a:r>
              <a:rPr lang="en-US" sz="3000" spc="23" dirty="0"/>
              <a:t>Q &amp; A</a:t>
            </a:r>
            <a:endParaRPr sz="3000" spc="-15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BA1E90-5465-BA46-95B1-628C6C3E279D}"/>
              </a:ext>
            </a:extLst>
          </p:cNvPr>
          <p:cNvSpPr/>
          <p:nvPr/>
        </p:nvSpPr>
        <p:spPr>
          <a:xfrm>
            <a:off x="3245225" y="3105150"/>
            <a:ext cx="2653547" cy="3241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665"/>
              </a:lnSpc>
              <a:spcBef>
                <a:spcPts val="1035"/>
              </a:spcBef>
            </a:pPr>
            <a:r>
              <a:rPr lang="en-US" sz="2000" i="1" spc="41" dirty="0" err="1">
                <a:latin typeface="Palatino Linotype"/>
                <a:cs typeface="Palatino Linotype"/>
              </a:rPr>
              <a:t>myojoonkil@kaist.ac.kr</a:t>
            </a:r>
            <a:endParaRPr lang="en-US" sz="2000" dirty="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66950" y="2256054"/>
            <a:ext cx="4610100" cy="63139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ctr">
              <a:lnSpc>
                <a:spcPct val="150000"/>
              </a:lnSpc>
              <a:spcBef>
                <a:spcPts val="75"/>
              </a:spcBef>
            </a:pPr>
            <a:r>
              <a:rPr lang="en-US" sz="3000" spc="4" dirty="0"/>
              <a:t>MEMS accelerometer</a:t>
            </a:r>
            <a:endParaRPr sz="3000" spc="4" dirty="0"/>
          </a:p>
        </p:txBody>
      </p:sp>
    </p:spTree>
    <p:extLst>
      <p:ext uri="{BB962C8B-B14F-4D97-AF65-F5344CB8AC3E}">
        <p14:creationId xmlns:p14="http://schemas.microsoft.com/office/powerpoint/2010/main" val="3644665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0000" y="432000"/>
            <a:ext cx="8375400" cy="963245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algn="l" rtl="0">
              <a:spcBef>
                <a:spcPts val="71"/>
              </a:spcBef>
            </a:pPr>
            <a:r>
              <a:rPr lang="en-US" sz="3000" spc="-158" dirty="0"/>
              <a:t>MEMS: </a:t>
            </a:r>
            <a:r>
              <a:rPr lang="en-US" sz="3200" spc="15" dirty="0">
                <a:latin typeface="Palatino Linotype" panose="02040502050505030304" pitchFamily="18" charset="0"/>
              </a:rPr>
              <a:t>Micro Electro Mechanical System</a:t>
            </a:r>
            <a:br>
              <a:rPr lang="en-US" sz="3200" dirty="0">
                <a:latin typeface="Palatino Linotype" panose="02040502050505030304" pitchFamily="18" charset="0"/>
              </a:rPr>
            </a:br>
            <a:endParaRPr sz="3000" dirty="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88B0E26A-99D0-BA4A-85BF-5F4F39CFC484}"/>
              </a:ext>
            </a:extLst>
          </p:cNvPr>
          <p:cNvSpPr/>
          <p:nvPr/>
        </p:nvSpPr>
        <p:spPr>
          <a:xfrm>
            <a:off x="1070100" y="1200150"/>
            <a:ext cx="7003800" cy="3733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DC3ABF7-98CD-AB44-9978-DF4CDAB01A48}"/>
              </a:ext>
            </a:extLst>
          </p:cNvPr>
          <p:cNvSpPr txBox="1">
            <a:spLocks/>
          </p:cNvSpPr>
          <p:nvPr/>
        </p:nvSpPr>
        <p:spPr>
          <a:xfrm>
            <a:off x="540000" y="432000"/>
            <a:ext cx="7003800" cy="547746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9525">
              <a:spcBef>
                <a:spcPts val="71"/>
              </a:spcBef>
            </a:pPr>
            <a:r>
              <a:rPr lang="en-US" sz="3500" kern="0" spc="15" dirty="0">
                <a:solidFill>
                  <a:sysClr val="windowText" lastClr="000000"/>
                </a:solidFill>
                <a:latin typeface="Palatino Linotype" panose="02040502050505030304" pitchFamily="18" charset="0"/>
              </a:rPr>
              <a:t>Capacitive </a:t>
            </a:r>
            <a:r>
              <a:rPr lang="en-US" sz="3500" kern="0" spc="-158" dirty="0">
                <a:solidFill>
                  <a:sysClr val="windowText" lastClr="000000"/>
                </a:solidFill>
                <a:latin typeface="Palatino Linotype" panose="02040502050505030304" pitchFamily="18" charset="0"/>
              </a:rPr>
              <a:t>MEMS</a:t>
            </a:r>
            <a:r>
              <a:rPr lang="en-US" sz="3500" kern="0" spc="-229" dirty="0">
                <a:solidFill>
                  <a:sysClr val="windowText" lastClr="000000"/>
                </a:solidFill>
                <a:latin typeface="Palatino Linotype" panose="02040502050505030304" pitchFamily="18" charset="0"/>
              </a:rPr>
              <a:t> </a:t>
            </a:r>
            <a:r>
              <a:rPr lang="en-US" sz="3500" kern="0" spc="15" dirty="0">
                <a:solidFill>
                  <a:sysClr val="windowText" lastClr="000000"/>
                </a:solidFill>
                <a:latin typeface="Palatino Linotype" panose="02040502050505030304" pitchFamily="18" charset="0"/>
              </a:rPr>
              <a:t> accelerometer</a:t>
            </a:r>
            <a:endParaRPr lang="en-US" sz="3500" kern="0" dirty="0">
              <a:solidFill>
                <a:sysClr val="windowText" lastClr="00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E2938A-A381-1548-B8B4-DE6619902F7F}"/>
              </a:ext>
            </a:extLst>
          </p:cNvPr>
          <p:cNvSpPr/>
          <p:nvPr/>
        </p:nvSpPr>
        <p:spPr>
          <a:xfrm>
            <a:off x="5334000" y="1769827"/>
            <a:ext cx="33989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spc="4" dirty="0">
                <a:latin typeface="Palatino Linotype" panose="02040502050505030304" pitchFamily="18" charset="0"/>
                <a:cs typeface="Arial"/>
              </a:rPr>
              <a:t>Newton’s</a:t>
            </a:r>
            <a:r>
              <a:rPr lang="en-US" sz="2000" spc="-75" dirty="0">
                <a:latin typeface="Palatino Linotype" panose="02040502050505030304" pitchFamily="18" charset="0"/>
                <a:cs typeface="Arial"/>
              </a:rPr>
              <a:t> </a:t>
            </a:r>
            <a:r>
              <a:rPr lang="en-US" sz="2000" spc="-19" dirty="0">
                <a:latin typeface="Palatino Linotype" panose="02040502050505030304" pitchFamily="18" charset="0"/>
                <a:cs typeface="Arial"/>
              </a:rPr>
              <a:t>2nd</a:t>
            </a:r>
            <a:r>
              <a:rPr lang="en-US" sz="2000" dirty="0">
                <a:latin typeface="Palatino Linotype" panose="02040502050505030304" pitchFamily="18" charset="0"/>
                <a:cs typeface="Arial"/>
              </a:rPr>
              <a:t> </a:t>
            </a:r>
            <a:r>
              <a:rPr lang="en-US" sz="2000" spc="-4" dirty="0">
                <a:latin typeface="Palatino Linotype" panose="02040502050505030304" pitchFamily="18" charset="0"/>
                <a:cs typeface="Arial"/>
              </a:rPr>
              <a:t>law </a:t>
            </a:r>
            <a:r>
              <a:rPr lang="en-US" sz="2000" spc="53" dirty="0">
                <a:latin typeface="Palatino Linotype" panose="02040502050505030304" pitchFamily="18" charset="0"/>
                <a:cs typeface="Arial"/>
              </a:rPr>
              <a:t>of</a:t>
            </a:r>
            <a:r>
              <a:rPr lang="en-US" sz="2000" spc="-113" dirty="0">
                <a:latin typeface="Palatino Linotype" panose="02040502050505030304" pitchFamily="18" charset="0"/>
                <a:cs typeface="Arial"/>
              </a:rPr>
              <a:t> </a:t>
            </a:r>
            <a:r>
              <a:rPr lang="en-US" sz="2000" spc="15" dirty="0">
                <a:latin typeface="Palatino Linotype" panose="02040502050505030304" pitchFamily="18" charset="0"/>
                <a:cs typeface="Arial"/>
              </a:rPr>
              <a:t>motion</a:t>
            </a:r>
            <a:endParaRPr lang="en-US" sz="2000" dirty="0">
              <a:latin typeface="Palatino Linotype" panose="0204050205050503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5547F7-F17E-0341-B5B8-AB32D1E5D9BF}"/>
              </a:ext>
            </a:extLst>
          </p:cNvPr>
          <p:cNvSpPr/>
          <p:nvPr/>
        </p:nvSpPr>
        <p:spPr>
          <a:xfrm>
            <a:off x="5334000" y="2663536"/>
            <a:ext cx="15813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spc="4" dirty="0">
                <a:latin typeface="Palatino Linotype" panose="02040502050505030304" pitchFamily="18" charset="0"/>
                <a:cs typeface="Arial"/>
              </a:rPr>
              <a:t>Hooke’s law</a:t>
            </a:r>
            <a:endParaRPr lang="en-US" sz="2000" dirty="0">
              <a:latin typeface="Palatino Linotype" panose="0204050205050503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59D173-02AE-1F46-ABCA-AAAC47B5D435}"/>
              </a:ext>
            </a:extLst>
          </p:cNvPr>
          <p:cNvSpPr/>
          <p:nvPr/>
        </p:nvSpPr>
        <p:spPr>
          <a:xfrm>
            <a:off x="2332644" y="4272455"/>
            <a:ext cx="32639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spc="4" dirty="0">
                <a:solidFill>
                  <a:srgbClr val="0070C0"/>
                </a:solidFill>
                <a:latin typeface="Palatino Linotype" panose="02040502050505030304" pitchFamily="18" charset="0"/>
                <a:cs typeface="Arial"/>
              </a:rPr>
              <a:t>Acceleration</a:t>
            </a:r>
            <a:r>
              <a:rPr lang="en-US" sz="2000" spc="4" dirty="0">
                <a:latin typeface="Palatino Linotype" panose="02040502050505030304" pitchFamily="18" charset="0"/>
                <a:cs typeface="Arial"/>
              </a:rPr>
              <a:t> voltage signal</a:t>
            </a:r>
            <a:endParaRPr lang="en-US" sz="2000" dirty="0">
              <a:latin typeface="Palatino Linotype" panose="0204050205050503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9F3869-94A1-7640-9CA1-E40AC92710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256882"/>
            <a:ext cx="1420927" cy="3142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4B42C0-DB91-0046-A1E9-BB1C143B44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109825"/>
            <a:ext cx="1725727" cy="3749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D18C30-4E45-334C-9C84-E5B6EB3E34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071" y="4074178"/>
            <a:ext cx="1454883" cy="7116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0AA7F6-3469-E748-913D-6F03EDBDC9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75" y="1289502"/>
            <a:ext cx="4262065" cy="296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325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66950" y="2256054"/>
            <a:ext cx="4610100" cy="63139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ctr">
              <a:lnSpc>
                <a:spcPct val="150000"/>
              </a:lnSpc>
              <a:spcBef>
                <a:spcPts val="75"/>
              </a:spcBef>
            </a:pPr>
            <a:r>
              <a:rPr lang="en-US" sz="3000" spc="4" dirty="0"/>
              <a:t>Attack modeling</a:t>
            </a:r>
            <a:endParaRPr sz="3000" spc="4" dirty="0"/>
          </a:p>
        </p:txBody>
      </p:sp>
    </p:spTree>
    <p:extLst>
      <p:ext uri="{BB962C8B-B14F-4D97-AF65-F5344CB8AC3E}">
        <p14:creationId xmlns:p14="http://schemas.microsoft.com/office/powerpoint/2010/main" val="86766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CF9DDD1-6233-EA43-82B4-662CBC4039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40" y="1033851"/>
            <a:ext cx="6638260" cy="3571571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0000" y="432000"/>
            <a:ext cx="7080000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sz="3000" spc="26" dirty="0"/>
              <a:t>A</a:t>
            </a:r>
            <a:r>
              <a:rPr lang="en-US" sz="3000" spc="26" dirty="0"/>
              <a:t>coustic injection attac</a:t>
            </a:r>
            <a:r>
              <a:rPr sz="3000" spc="26" dirty="0"/>
              <a:t>k</a:t>
            </a:r>
            <a:r>
              <a:rPr sz="3000" spc="-143" dirty="0"/>
              <a:t> </a:t>
            </a:r>
            <a:r>
              <a:rPr lang="en-US" sz="3000" spc="-45" dirty="0"/>
              <a:t>m</a:t>
            </a:r>
            <a:r>
              <a:rPr sz="3000" spc="-45" dirty="0"/>
              <a:t>odeling</a:t>
            </a:r>
            <a:endParaRPr sz="3000" dirty="0"/>
          </a:p>
        </p:txBody>
      </p:sp>
      <p:sp>
        <p:nvSpPr>
          <p:cNvPr id="4" name="object 4"/>
          <p:cNvSpPr/>
          <p:nvPr/>
        </p:nvSpPr>
        <p:spPr>
          <a:xfrm>
            <a:off x="5410200" y="3790950"/>
            <a:ext cx="3429000" cy="362588"/>
          </a:xfrm>
          <a:prstGeom prst="rect">
            <a:avLst/>
          </a:prstGeom>
          <a:blipFill>
            <a:blip r:embed="rId4" cstate="print"/>
            <a:stretch>
              <a:fillRect l="787" r="787"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  <p:sp>
        <p:nvSpPr>
          <p:cNvPr id="5" name="object 5"/>
          <p:cNvSpPr/>
          <p:nvPr/>
        </p:nvSpPr>
        <p:spPr>
          <a:xfrm>
            <a:off x="2473547" y="4510528"/>
            <a:ext cx="4196906" cy="45188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1201</TotalTime>
  <Words>982</Words>
  <Application>Microsoft Macintosh PowerPoint</Application>
  <PresentationFormat>On-screen Show (16:9)</PresentationFormat>
  <Paragraphs>167</Paragraphs>
  <Slides>42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NimbusRomNo9L</vt:lpstr>
      <vt:lpstr>Arial</vt:lpstr>
      <vt:lpstr>Calibri</vt:lpstr>
      <vt:lpstr>Palatino Linotype</vt:lpstr>
      <vt:lpstr>Times New Roman</vt:lpstr>
      <vt:lpstr>Office Theme</vt:lpstr>
      <vt:lpstr>IS523–2019F</vt:lpstr>
      <vt:lpstr>Introduction</vt:lpstr>
      <vt:lpstr>PowerPoint Presentation</vt:lpstr>
      <vt:lpstr>Rocking drone: sensor side channel</vt:lpstr>
      <vt:lpstr>MEMS accelerometer</vt:lpstr>
      <vt:lpstr>MEMS: Micro Electro Mechanical System </vt:lpstr>
      <vt:lpstr>PowerPoint Presentation</vt:lpstr>
      <vt:lpstr>Attack modeling</vt:lpstr>
      <vt:lpstr>Acoustic injection attack modeling</vt:lpstr>
      <vt:lpstr>Experiment: Evaluating the  model</vt:lpstr>
      <vt:lpstr>Experiment: Results</vt:lpstr>
      <vt:lpstr>Maximizing the Acoustic Disturbance</vt:lpstr>
      <vt:lpstr>Attack model</vt:lpstr>
      <vt:lpstr>Signal conditioning H/W </vt:lpstr>
      <vt:lpstr>Ideal output measurement</vt:lpstr>
      <vt:lpstr>PowerPoint Presentation</vt:lpstr>
      <vt:lpstr>PowerPoint Presentation</vt:lpstr>
      <vt:lpstr>Insecure LPF</vt:lpstr>
      <vt:lpstr>PowerPoint Presentation</vt:lpstr>
      <vt:lpstr>PowerPoint Presentation</vt:lpstr>
      <vt:lpstr>PowerPoint Presentation</vt:lpstr>
      <vt:lpstr>Experiment: Finding resonant frequencies</vt:lpstr>
      <vt:lpstr>Acoustic injection attack</vt:lpstr>
      <vt:lpstr>Overview of acoustic injection attacks</vt:lpstr>
      <vt:lpstr>PowerPoint Presentation</vt:lpstr>
      <vt:lpstr>PowerPoint Presentation</vt:lpstr>
      <vt:lpstr>Transmit information signals over carrier signal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Attack 1: Smartphone controlled RC car</vt:lpstr>
      <vt:lpstr>Attack 2: Fitbit</vt:lpstr>
      <vt:lpstr>Defenses</vt:lpstr>
      <vt:lpstr>Defense: H/W defense</vt:lpstr>
      <vt:lpstr>Defense: S/W defense</vt:lpstr>
      <vt:lpstr>Related works</vt:lpstr>
      <vt:lpstr>PowerPoint Presentation</vt:lpstr>
      <vt:lpstr>Conclusion</vt:lpstr>
      <vt:lpstr>Conclusion</vt:lpstr>
      <vt:lpstr>Q &amp; 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WALNUT: Waging Doubt on Integrity of MEMS Accelerometers with Acoustic Injection Attacks</dc:title>
  <cp:lastModifiedBy>Microsoft Office User</cp:lastModifiedBy>
  <cp:revision>170</cp:revision>
  <dcterms:created xsi:type="dcterms:W3CDTF">2019-11-21T01:52:36Z</dcterms:created>
  <dcterms:modified xsi:type="dcterms:W3CDTF">2019-11-28T01:38:50Z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2019-02-19T00:00:00Z</vt:filetime>
  </property>
  <property fmtid="{D5CDD505-2E9C-101B-9397-08002B2CF9AE}" pid="3" name="Creator">
    <vt:lpwstr>Microsoft® PowerPoint® for Office 365</vt:lpwstr>
  </property>
  <property fmtid="{D5CDD505-2E9C-101B-9397-08002B2CF9AE}" pid="4" name="LastSaved">
    <vt:filetime>2019-11-21T00:00:00Z</vt:filetime>
  </property>
</Properties>
</file>