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5"/>
  </p:notesMasterIdLst>
  <p:sldIdLst>
    <p:sldId id="313" r:id="rId2"/>
    <p:sldId id="331" r:id="rId3"/>
    <p:sldId id="329" r:id="rId4"/>
    <p:sldId id="330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256" r:id="rId18"/>
    <p:sldId id="257" r:id="rId19"/>
    <p:sldId id="295" r:id="rId20"/>
    <p:sldId id="277" r:id="rId21"/>
    <p:sldId id="300" r:id="rId22"/>
    <p:sldId id="301" r:id="rId23"/>
    <p:sldId id="302" r:id="rId24"/>
    <p:sldId id="296" r:id="rId25"/>
    <p:sldId id="297" r:id="rId26"/>
    <p:sldId id="298" r:id="rId27"/>
    <p:sldId id="299" r:id="rId28"/>
    <p:sldId id="294" r:id="rId29"/>
    <p:sldId id="306" r:id="rId30"/>
    <p:sldId id="307" r:id="rId31"/>
    <p:sldId id="311" r:id="rId32"/>
    <p:sldId id="328" r:id="rId33"/>
    <p:sldId id="326" r:id="rId3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B4"/>
    <a:srgbClr val="0DAEFA"/>
    <a:srgbClr val="032C4F"/>
    <a:srgbClr val="07589A"/>
    <a:srgbClr val="3840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806" autoAdjust="0"/>
    <p:restoredTop sz="94678" autoAdjust="0"/>
  </p:normalViewPr>
  <p:slideViewPr>
    <p:cSldViewPr>
      <p:cViewPr>
        <p:scale>
          <a:sx n="100" d="100"/>
          <a:sy n="100" d="100"/>
        </p:scale>
        <p:origin x="-1950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9FF3B-E980-46BD-B730-D13362C0DDCF}" type="datetimeFigureOut">
              <a:rPr lang="ko-KR" altLang="en-US" smtClean="0"/>
              <a:pPr/>
              <a:t>2012-09-26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F8FCA-B9BA-4EA3-BDA5-162FB9EBB79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2638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D5B85-F97F-4160-B695-FD23B88BAEC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D5B85-F97F-4160-B695-FD23B88BAEC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F8FCA-B9BA-4EA3-BDA5-162FB9EBB793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1467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7F567-24D5-4832-AE9C-A2531BE17E6D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579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5371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4E9D-2D82-43FC-8223-3BC99DAC1769}" type="datetime1">
              <a:rPr lang="ko-KR" altLang="en-US" smtClean="0"/>
              <a:pPr/>
              <a:t>2012-09-26</a:t>
            </a:fld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0117D5E-69F1-403D-9652-D9E5D21CC08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284984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7"/>
          <p:cNvCxnSpPr/>
          <p:nvPr userDrawn="1"/>
        </p:nvCxnSpPr>
        <p:spPr>
          <a:xfrm flipV="1">
            <a:off x="703981" y="1316852"/>
            <a:ext cx="3336" cy="198574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5436096" y="6096"/>
            <a:ext cx="3543672" cy="3072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51D5-64F3-45C4-9F89-A9C7166E8F04}" type="datetime1">
              <a:rPr lang="ko-KR" altLang="en-US" smtClean="0"/>
              <a:pPr/>
              <a:t>2012-09-26</a:t>
            </a:fld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7D5E-69F1-403D-9652-D9E5D21CC0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699720"/>
          </a:xfrm>
        </p:spPr>
        <p:txBody>
          <a:bodyPr vert="eaVert" anchor="b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69972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A6337-9577-4DA3-8718-8776C1773B50}" type="datetime1">
              <a:rPr lang="ko-KR" altLang="en-US" smtClean="0"/>
              <a:pPr/>
              <a:t>2012-09-26</a:t>
            </a:fld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7D5E-69F1-403D-9652-D9E5D21CC0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880" y="404664"/>
            <a:ext cx="8229600" cy="990600"/>
          </a:xfrm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B051-9861-4F75-B2DC-4771B2463129}" type="datetime1">
              <a:rPr lang="ko-KR" altLang="en-US" smtClean="0"/>
              <a:pPr/>
              <a:t>2012-09-26</a:t>
            </a:fld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09656" y="6528816"/>
            <a:ext cx="1066800" cy="329184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0117D5E-69F1-403D-9652-D9E5D21CC08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7" name="Straight Connector 7"/>
          <p:cNvCxnSpPr/>
          <p:nvPr userDrawn="1"/>
        </p:nvCxnSpPr>
        <p:spPr>
          <a:xfrm flipV="1">
            <a:off x="470880" y="399749"/>
            <a:ext cx="0" cy="992872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7"/>
          <p:cNvCxnSpPr/>
          <p:nvPr userDrawn="1"/>
        </p:nvCxnSpPr>
        <p:spPr>
          <a:xfrm>
            <a:off x="470880" y="1392621"/>
            <a:ext cx="820557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>
                <a:solidFill>
                  <a:schemeClr val="bg2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DEACE-9436-4BFB-9632-250F6C943C15}" type="datetime1">
              <a:rPr lang="ko-KR" altLang="en-US" smtClean="0"/>
              <a:pPr/>
              <a:t>2012-09-26</a:t>
            </a:fld>
            <a:endParaRPr lang="ko-KR" alt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6359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6359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8011E-F81E-4C39-B6FC-3C940ED56F3E}" type="datetime1">
              <a:rPr lang="ko-KR" altLang="en-US" smtClean="0"/>
              <a:pPr/>
              <a:t>2012-09-26</a:t>
            </a:fld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7D5E-69F1-403D-9652-D9E5D21CC0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C2577-5EBD-49CE-A642-1DFFB9A324C0}" type="datetime1">
              <a:rPr lang="ko-KR" altLang="en-US" smtClean="0"/>
              <a:pPr/>
              <a:t>2012-09-26</a:t>
            </a:fld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7D5E-69F1-403D-9652-D9E5D21CC08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6985-ED93-4552-AC53-49B2BA755BC5}" type="datetime1">
              <a:rPr lang="ko-KR" altLang="en-US" smtClean="0"/>
              <a:pPr/>
              <a:t>2012-09-26</a:t>
            </a:fld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7D5E-69F1-403D-9652-D9E5D21CC0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7D2B-7C59-4C24-AD3C-62D54F05778C}" type="datetime1">
              <a:rPr lang="ko-KR" altLang="en-US" smtClean="0"/>
              <a:pPr/>
              <a:t>2012-09-26</a:t>
            </a:fld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7D5E-69F1-403D-9652-D9E5D21CC0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B4B7-463F-4FE2-BB0B-881FA1FC3B2B}" type="datetime1">
              <a:rPr lang="ko-KR" altLang="en-US" smtClean="0"/>
              <a:pPr/>
              <a:t>2012-09-26</a:t>
            </a:fld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7D5E-69F1-403D-9652-D9E5D21CC08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C30C-7BD2-44A3-AECE-31E61658EB6E}" type="datetime1">
              <a:rPr lang="ko-KR" altLang="en-US" smtClean="0"/>
              <a:pPr/>
              <a:t>2012-09-26</a:t>
            </a:fld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7D5E-69F1-403D-9652-D9E5D21CC0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900" y="364258"/>
            <a:ext cx="9129100" cy="11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40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A3B45918-58A9-4242-8F91-335ED3AA920E}" type="datetime1">
              <a:rPr lang="ko-KR" altLang="en-US" smtClean="0"/>
              <a:pPr/>
              <a:t>2012-09-26</a:t>
            </a:fld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544" y="6528816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0117D5E-69F1-403D-9652-D9E5D21CC08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직사각형 7"/>
          <p:cNvSpPr/>
          <p:nvPr userDrawn="1"/>
        </p:nvSpPr>
        <p:spPr>
          <a:xfrm>
            <a:off x="0" y="0"/>
            <a:ext cx="251520" cy="6858000"/>
          </a:xfrm>
          <a:prstGeom prst="rect">
            <a:avLst/>
          </a:prstGeom>
          <a:gradFill flip="none" rotWithShape="1">
            <a:gsLst>
              <a:gs pos="0">
                <a:srgbClr val="0064B4"/>
              </a:gs>
              <a:gs pos="100000">
                <a:srgbClr val="0DAEFA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5247973" y="6096"/>
            <a:ext cx="3831704" cy="3072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 smtClean="0"/>
              <a:t>EE515/IS523: Security 101: Think Like an Adversary</a:t>
            </a:r>
          </a:p>
        </p:txBody>
      </p:sp>
      <p:pic>
        <p:nvPicPr>
          <p:cNvPr id="12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65" y="6300788"/>
            <a:ext cx="16764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1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1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1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1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1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000" b="1" dirty="0"/>
              <a:t>Analysis of an Electronic Voting System</a:t>
            </a:r>
            <a:endParaRPr lang="es-ES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846640" cy="1752600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TADAYOSHI KOHNO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ADAM STUBBLEFIELD†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AVIEL D. RUBIN‡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DAN S. WALLACH§</a:t>
            </a:r>
          </a:p>
          <a:p>
            <a:pPr algn="ctr"/>
            <a:endParaRPr lang="en-US" sz="1200" dirty="0" smtClean="0">
              <a:solidFill>
                <a:schemeClr val="tx1"/>
              </a:solidFill>
            </a:endParaRP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February 27, 2004</a:t>
            </a:r>
          </a:p>
          <a:p>
            <a:endParaRPr lang="en-US" sz="1200" dirty="0" smtClean="0">
              <a:solidFill>
                <a:schemeClr val="tx1"/>
              </a:solidFill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Presented by: Aldo Villanueva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Voting </a:t>
            </a:r>
            <a:r>
              <a:rPr lang="en-US" dirty="0"/>
              <a:t>terminals are configured to upload voting totals </a:t>
            </a:r>
            <a:r>
              <a:rPr lang="en-US" dirty="0" smtClean="0"/>
              <a:t>to a system </a:t>
            </a:r>
            <a:r>
              <a:rPr lang="en-US" dirty="0"/>
              <a:t>after an election. </a:t>
            </a:r>
            <a:endParaRPr lang="es-ES" dirty="0"/>
          </a:p>
          <a:p>
            <a:endParaRPr lang="es-ES" dirty="0"/>
          </a:p>
          <a:p>
            <a:r>
              <a:rPr lang="en-US" dirty="0"/>
              <a:t>An adversary </a:t>
            </a:r>
            <a:r>
              <a:rPr lang="en-US" dirty="0" smtClean="0"/>
              <a:t>able </a:t>
            </a:r>
            <a:r>
              <a:rPr lang="en-US" dirty="0"/>
              <a:t>to pose as a legitimate </a:t>
            </a:r>
            <a:r>
              <a:rPr lang="en-US" dirty="0" smtClean="0"/>
              <a:t>voting terminal </a:t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/>
              <a:t>the tabulating </a:t>
            </a:r>
            <a:r>
              <a:rPr lang="en-US" dirty="0" smtClean="0"/>
              <a:t>authority could report </a:t>
            </a:r>
            <a:r>
              <a:rPr lang="en-US" dirty="0">
                <a:solidFill>
                  <a:srgbClr val="FF0000"/>
                </a:solidFill>
              </a:rPr>
              <a:t>false</a:t>
            </a:r>
            <a:r>
              <a:rPr lang="en-US" dirty="0"/>
              <a:t> vote </a:t>
            </a:r>
            <a:r>
              <a:rPr lang="en-US" dirty="0" smtClean="0"/>
              <a:t>counts.</a:t>
            </a:r>
            <a:endParaRPr lang="es-ES" dirty="0"/>
          </a:p>
          <a:p>
            <a:endParaRPr lang="es-ES" dirty="0"/>
          </a:p>
          <a:p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Vulnerability No. 3: Impersonating </a:t>
            </a:r>
            <a:br>
              <a:rPr lang="en-US" dirty="0"/>
            </a:br>
            <a:r>
              <a:rPr lang="en-US" dirty="0"/>
              <a:t>legitimate voting terminals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altLang="ko-KR" dirty="0"/>
              <a:t>If an attacker with access to the source code learns the </a:t>
            </a:r>
            <a:br>
              <a:rPr lang="en-US" altLang="ko-KR" dirty="0"/>
            </a:br>
            <a:r>
              <a:rPr lang="en-US" altLang="ko-KR" dirty="0"/>
              <a:t>key, he can read and modify voting and auditing records. </a:t>
            </a:r>
            <a:endParaRPr lang="es-ES" altLang="ko-KR" dirty="0"/>
          </a:p>
          <a:p>
            <a:pPr>
              <a:buNone/>
            </a:pPr>
            <a:endParaRPr lang="es-ES" altLang="ko-KR" dirty="0"/>
          </a:p>
          <a:p>
            <a:r>
              <a:rPr lang="en-US" altLang="ko-KR" dirty="0"/>
              <a:t>In the Diebold system, from the CVS logs, we see this </a:t>
            </a:r>
            <a:br>
              <a:rPr lang="en-US" altLang="ko-KR" dirty="0"/>
            </a:br>
            <a:r>
              <a:rPr lang="en-US" altLang="ko-KR" dirty="0"/>
              <a:t>particular key has been used without change since </a:t>
            </a:r>
            <a:br>
              <a:rPr lang="en-US" altLang="ko-KR" dirty="0"/>
            </a:br>
            <a:r>
              <a:rPr lang="en-US" altLang="ko-KR" dirty="0"/>
              <a:t>December 1998.</a:t>
            </a:r>
            <a:endParaRPr lang="es-ES" altLang="ko-KR" dirty="0"/>
          </a:p>
          <a:p>
            <a:endParaRPr lang="en-US" altLang="ko-KR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Vulnerability No. 4: </a:t>
            </a:r>
            <a:r>
              <a:rPr lang="en-US" b="0" dirty="0" smtClean="0"/>
              <a:t>Key </a:t>
            </a:r>
            <a:r>
              <a:rPr lang="en-US" b="0" dirty="0"/>
              <a:t>management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" y="4572347"/>
            <a:ext cx="77819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Each </a:t>
            </a:r>
            <a:r>
              <a:rPr lang="en-US" dirty="0"/>
              <a:t>vote is written sequentially</a:t>
            </a:r>
            <a:r>
              <a:rPr lang="en-US" i="1" dirty="0"/>
              <a:t> </a:t>
            </a:r>
            <a:r>
              <a:rPr lang="en-US" dirty="0"/>
              <a:t>to the file recording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votes</a:t>
            </a:r>
            <a:r>
              <a:rPr lang="en-US" dirty="0"/>
              <a:t>. </a:t>
            </a:r>
            <a:endParaRPr lang="es-ES" dirty="0"/>
          </a:p>
          <a:p>
            <a:endParaRPr lang="en-US" dirty="0" smtClean="0"/>
          </a:p>
          <a:p>
            <a:r>
              <a:rPr lang="en-US" dirty="0" smtClean="0"/>
              <a:t>It’s easy for the attacker (poll worker) to access the </a:t>
            </a:r>
            <a:br>
              <a:rPr lang="en-US" dirty="0" smtClean="0"/>
            </a:br>
            <a:r>
              <a:rPr lang="en-US" dirty="0" smtClean="0"/>
              <a:t>voting </a:t>
            </a:r>
            <a:r>
              <a:rPr lang="en-US" dirty="0"/>
              <a:t>records, to link voters with their votes. </a:t>
            </a:r>
            <a:endParaRPr lang="es-ES" dirty="0"/>
          </a:p>
          <a:p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Vulnerability No. 5: </a:t>
            </a:r>
            <a:r>
              <a:rPr lang="en-US" b="0" dirty="0" smtClean="0"/>
              <a:t>Linking voters to </a:t>
            </a:r>
            <a:br>
              <a:rPr lang="en-US" b="0" dirty="0" smtClean="0"/>
            </a:br>
            <a:r>
              <a:rPr lang="en-US" b="0" dirty="0" smtClean="0"/>
              <a:t>their votes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whole audit log is encrypted using </a:t>
            </a:r>
            <a:r>
              <a:rPr lang="en-US" dirty="0" smtClean="0"/>
              <a:t>an </a:t>
            </a:r>
            <a:r>
              <a:rPr lang="en-US" dirty="0"/>
              <a:t>insecure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method. </a:t>
            </a:r>
            <a:endParaRPr lang="es-ES" dirty="0"/>
          </a:p>
          <a:p>
            <a:endParaRPr lang="es-ES" dirty="0"/>
          </a:p>
          <a:p>
            <a:r>
              <a:rPr lang="en-US" dirty="0"/>
              <a:t>At the time that the logging occurs, the log can also be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printed </a:t>
            </a:r>
            <a:r>
              <a:rPr lang="en-US" dirty="0"/>
              <a:t>to an attached printer. </a:t>
            </a:r>
            <a:endParaRPr lang="es-ES" dirty="0"/>
          </a:p>
          <a:p>
            <a:endParaRPr lang="es-ES" dirty="0"/>
          </a:p>
          <a:p>
            <a:r>
              <a:rPr lang="en-US" dirty="0"/>
              <a:t>A</a:t>
            </a:r>
            <a:r>
              <a:rPr lang="en-US" dirty="0" smtClean="0"/>
              <a:t>n </a:t>
            </a:r>
            <a:r>
              <a:rPr lang="en-US" dirty="0"/>
              <a:t>attacker could create discrepancies between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printed </a:t>
            </a:r>
            <a:r>
              <a:rPr lang="en-US" dirty="0"/>
              <a:t>log and the log stored on the terminal by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unplugging the </a:t>
            </a:r>
            <a:r>
              <a:rPr lang="en-US" dirty="0"/>
              <a:t>printer (or, by simply cutting the cable).</a:t>
            </a:r>
            <a:endParaRPr lang="es-ES" dirty="0"/>
          </a:p>
          <a:p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Vulnerability No. 6: Audit logs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electionprotectionwisconsin.com/wp-content/uploads/2011/08/Accu-Vote-Results-Tape-City-of-Omro.jpg"/>
          <p:cNvPicPr>
            <a:picLocks noChangeAspect="1" noChangeArrowheads="1"/>
          </p:cNvPicPr>
          <p:nvPr/>
        </p:nvPicPr>
        <p:blipFill>
          <a:blip r:embed="rId2" cstate="print"/>
          <a:srcRect l="7246" t="-485" r="11175" b="5238"/>
          <a:stretch>
            <a:fillRect/>
          </a:stretch>
        </p:blipFill>
        <p:spPr bwMode="auto">
          <a:xfrm>
            <a:off x="2267744" y="404664"/>
            <a:ext cx="4464496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An attacker can delay the start of an election:</a:t>
            </a:r>
          </a:p>
          <a:p>
            <a:pPr lvl="1"/>
            <a:r>
              <a:rPr lang="en-US" dirty="0" err="1" smtClean="0"/>
              <a:t>DoS</a:t>
            </a:r>
            <a:r>
              <a:rPr lang="en-US" dirty="0" smtClean="0"/>
              <a:t> attack against the election management’s server preventing </a:t>
            </a:r>
            <a:br>
              <a:rPr lang="en-US" dirty="0" smtClean="0"/>
            </a:br>
            <a:r>
              <a:rPr lang="en-US" dirty="0" smtClean="0"/>
              <a:t>the voting terminals from acquiring their ballot definition in time. </a:t>
            </a:r>
          </a:p>
          <a:p>
            <a:endParaRPr lang="en-US" b="1" dirty="0" smtClean="0"/>
          </a:p>
          <a:p>
            <a:r>
              <a:rPr lang="en-US" b="1" dirty="0" smtClean="0"/>
              <a:t>Poor </a:t>
            </a:r>
            <a:r>
              <a:rPr lang="en-US" b="1" dirty="0"/>
              <a:t>s</a:t>
            </a:r>
            <a:r>
              <a:rPr lang="en-US" b="1" dirty="0" smtClean="0"/>
              <a:t>oftware engineering:</a:t>
            </a:r>
          </a:p>
          <a:p>
            <a:pPr lvl="1"/>
            <a:r>
              <a:rPr lang="en-US" dirty="0" smtClean="0"/>
              <a:t>Uses C++</a:t>
            </a:r>
          </a:p>
          <a:p>
            <a:pPr lvl="1"/>
            <a:r>
              <a:rPr lang="en-US" dirty="0" smtClean="0"/>
              <a:t>No documentation 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Top-to-bottom code review would be nearly </a:t>
            </a:r>
            <a:br>
              <a:rPr lang="en-US" dirty="0" smtClean="0"/>
            </a:br>
            <a:r>
              <a:rPr lang="en-US" dirty="0" smtClean="0"/>
              <a:t>impossible.</a:t>
            </a:r>
            <a:endParaRPr lang="es-ES" dirty="0" smtClean="0"/>
          </a:p>
          <a:p>
            <a:pPr lvl="1"/>
            <a:endParaRPr lang="en-US" dirty="0"/>
          </a:p>
          <a:p>
            <a:endParaRPr lang="en-US" b="1" dirty="0" smtClean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vulnerabilities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Significant </a:t>
            </a:r>
            <a:r>
              <a:rPr lang="en-US" dirty="0"/>
              <a:t>security flaws</a:t>
            </a:r>
            <a:r>
              <a:rPr lang="en-US" dirty="0" smtClean="0"/>
              <a:t>: </a:t>
            </a:r>
            <a:r>
              <a:rPr lang="en-US" dirty="0"/>
              <a:t> </a:t>
            </a:r>
            <a:endParaRPr lang="es-ES" dirty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Voters </a:t>
            </a:r>
            <a:r>
              <a:rPr lang="en-US" sz="2400" dirty="0"/>
              <a:t>can trivially cast multiple </a:t>
            </a:r>
            <a:r>
              <a:rPr lang="en-US" sz="2400" dirty="0" smtClean="0"/>
              <a:t>ballots</a:t>
            </a:r>
          </a:p>
          <a:p>
            <a:pPr lvl="1">
              <a:buNone/>
            </a:pPr>
            <a:r>
              <a:rPr lang="en-US" sz="2400" dirty="0" smtClean="0"/>
              <a:t> </a:t>
            </a:r>
            <a:endParaRPr lang="es-ES" sz="2400" dirty="0"/>
          </a:p>
          <a:p>
            <a:pPr lvl="1"/>
            <a:r>
              <a:rPr lang="en-US" sz="2400" dirty="0"/>
              <a:t>A</a:t>
            </a:r>
            <a:r>
              <a:rPr lang="en-US" sz="2400" dirty="0" smtClean="0"/>
              <a:t>dministrative </a:t>
            </a:r>
            <a:r>
              <a:rPr lang="en-US" sz="2400" dirty="0"/>
              <a:t>functions can be performed by regular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voters</a:t>
            </a:r>
            <a:endParaRPr lang="es-ES" sz="2400" dirty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Threats </a:t>
            </a:r>
            <a:r>
              <a:rPr lang="en-US" sz="2400" dirty="0"/>
              <a:t>posed by insiders such as poll workers,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software </a:t>
            </a:r>
            <a:r>
              <a:rPr lang="en-US" sz="2400" dirty="0"/>
              <a:t>developers, etc.</a:t>
            </a:r>
            <a:endParaRPr lang="es-ES" sz="2400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r>
              <a:rPr lang="en-US" b="1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1412776"/>
            <a:ext cx="7848600" cy="1927225"/>
          </a:xfrm>
        </p:spPr>
        <p:txBody>
          <a:bodyPr/>
          <a:lstStyle/>
          <a:p>
            <a:pPr algn="ctr"/>
            <a:r>
              <a:rPr lang="en-US" altLang="ko-KR" sz="4000" b="1" dirty="0" smtClean="0">
                <a:ea typeface="한컴 윤고딕 240" pitchFamily="18" charset="-127"/>
              </a:rPr>
              <a:t>SECURITY ANALYSIS OF </a:t>
            </a:r>
            <a:br>
              <a:rPr lang="en-US" altLang="ko-KR" sz="4000" b="1" dirty="0" smtClean="0">
                <a:ea typeface="한컴 윤고딕 240" pitchFamily="18" charset="-127"/>
              </a:rPr>
            </a:br>
            <a:r>
              <a:rPr lang="en-US" altLang="ko-KR" sz="4000" b="1" dirty="0" smtClean="0">
                <a:ea typeface="한컴 윤고딕 240" pitchFamily="18" charset="-127"/>
              </a:rPr>
              <a:t>THE DIEBOLD ACCUVOTE – </a:t>
            </a:r>
            <a:br>
              <a:rPr lang="en-US" altLang="ko-KR" sz="4000" b="1" dirty="0" smtClean="0">
                <a:ea typeface="한컴 윤고딕 240" pitchFamily="18" charset="-127"/>
              </a:rPr>
            </a:br>
            <a:r>
              <a:rPr lang="en-US" altLang="ko-KR" sz="4000" b="1" dirty="0" smtClean="0">
                <a:ea typeface="한컴 윤고딕 240" pitchFamily="18" charset="-127"/>
              </a:rPr>
              <a:t>TS VOTING MACHINE</a:t>
            </a:r>
            <a:endParaRPr lang="ko-KR" altLang="en-US" sz="4000" b="1" dirty="0">
              <a:ea typeface="한컴 윤고딕 240" pitchFamily="18" charset="-127"/>
            </a:endParaRPr>
          </a:p>
        </p:txBody>
      </p:sp>
      <p:sp>
        <p:nvSpPr>
          <p:cNvPr id="5" name="부제목 2"/>
          <p:cNvSpPr>
            <a:spLocks noGrp="1"/>
          </p:cNvSpPr>
          <p:nvPr>
            <p:ph type="subTitle" idx="1"/>
          </p:nvPr>
        </p:nvSpPr>
        <p:spPr>
          <a:xfrm>
            <a:off x="755576" y="3429000"/>
            <a:ext cx="7846640" cy="1368152"/>
          </a:xfrm>
        </p:spPr>
        <p:txBody>
          <a:bodyPr>
            <a:noAutofit/>
          </a:bodyPr>
          <a:lstStyle/>
          <a:p>
            <a:pPr algn="ctr"/>
            <a:r>
              <a:rPr lang="en-US" altLang="ko-KR" sz="20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Ariel J. Feldman</a:t>
            </a:r>
          </a:p>
          <a:p>
            <a:pPr algn="ctr"/>
            <a:r>
              <a:rPr lang="en-US" altLang="ko-KR" sz="20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J. Alex </a:t>
            </a:r>
            <a:r>
              <a:rPr lang="en-US" altLang="ko-KR" sz="2000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Halderman</a:t>
            </a:r>
            <a:endParaRPr lang="en-US" altLang="ko-KR" sz="2000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ctr"/>
            <a:r>
              <a:rPr lang="en-US" altLang="ko-KR" sz="20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Edward W. </a:t>
            </a:r>
            <a:r>
              <a:rPr lang="en-US" altLang="ko-KR" sz="2000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Felten</a:t>
            </a:r>
            <a:endParaRPr lang="en-US" altLang="ko-KR" sz="2000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ctr"/>
            <a:r>
              <a:rPr lang="en-US" altLang="ko-KR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/>
            </a:r>
            <a:br>
              <a:rPr lang="en-US" altLang="ko-KR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</a:br>
            <a:r>
              <a:rPr lang="en-US" altLang="ko-KR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September 13, 2006</a:t>
            </a:r>
          </a:p>
          <a:p>
            <a:pPr algn="ctr"/>
            <a:endParaRPr lang="en-US" altLang="ko-KR" sz="1800" b="1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ctr"/>
            <a:r>
              <a:rPr lang="en-US" altLang="ko-K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Presented by: </a:t>
            </a:r>
            <a:r>
              <a:rPr lang="en-US" altLang="ko-KR" sz="2000" b="1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Jiseong</a:t>
            </a:r>
            <a:r>
              <a:rPr lang="en-US" altLang="ko-K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Noh</a:t>
            </a:r>
            <a:endParaRPr lang="ko-KR" altLang="en-US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9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Outline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Overview of Diebold </a:t>
            </a:r>
            <a:r>
              <a:rPr lang="en-US" altLang="ko-KR" dirty="0" err="1" smtClean="0"/>
              <a:t>AccuVote</a:t>
            </a:r>
            <a:r>
              <a:rPr lang="en-US" altLang="ko-KR" dirty="0" smtClean="0"/>
              <a:t>-TS Voting Machine</a:t>
            </a:r>
          </a:p>
          <a:p>
            <a:r>
              <a:rPr lang="en-US" altLang="ko-KR" dirty="0" smtClean="0"/>
              <a:t>Design Points</a:t>
            </a:r>
          </a:p>
          <a:p>
            <a:r>
              <a:rPr lang="en-US" altLang="ko-KR" dirty="0" smtClean="0"/>
              <a:t>Boot Processes</a:t>
            </a:r>
          </a:p>
          <a:p>
            <a:r>
              <a:rPr lang="en-US" altLang="ko-KR" dirty="0" smtClean="0"/>
              <a:t>Vulnerability Points</a:t>
            </a:r>
          </a:p>
          <a:p>
            <a:r>
              <a:rPr lang="en-US" altLang="ko-KR" dirty="0" smtClean="0"/>
              <a:t>Attack Scenarios</a:t>
            </a:r>
          </a:p>
          <a:p>
            <a:r>
              <a:rPr lang="en-US" altLang="ko-KR" dirty="0" smtClean="0"/>
              <a:t>Mitigation of the vulnerabilities</a:t>
            </a:r>
          </a:p>
          <a:p>
            <a:r>
              <a:rPr lang="en-US" altLang="ko-KR" dirty="0" smtClean="0"/>
              <a:t>Conclusion</a:t>
            </a:r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7D5E-69F1-403D-9652-D9E5D21CC08D}" type="slidenum"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pPr/>
              <a:t>18</a:t>
            </a:fld>
            <a:endParaRPr lang="ko-KR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2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339752" y="6159243"/>
            <a:ext cx="66247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ko-KR" sz="1100" dirty="0" smtClean="0"/>
              <a:t>(*)http</a:t>
            </a:r>
            <a:r>
              <a:rPr lang="en-US" altLang="ko-KR" sz="1100" dirty="0"/>
              <a:t>://www.electiondataservices.com/images/File/NR_VoteEquip_Nov-2008wAppendix2.pdf)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990600"/>
          </a:xfrm>
        </p:spPr>
        <p:txBody>
          <a:bodyPr>
            <a:normAutofit/>
          </a:bodyPr>
          <a:lstStyle/>
          <a:p>
            <a:r>
              <a:rPr lang="en-US" altLang="ko-KR" dirty="0"/>
              <a:t>Diebold </a:t>
            </a:r>
            <a:r>
              <a:rPr lang="en-US" altLang="ko-KR" dirty="0" err="1"/>
              <a:t>AccuVote</a:t>
            </a:r>
            <a:r>
              <a:rPr lang="en-US" altLang="ko-KR" dirty="0"/>
              <a:t>-TS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640295"/>
          </a:xfrm>
        </p:spPr>
        <p:txBody>
          <a:bodyPr>
            <a:normAutofit/>
          </a:bodyPr>
          <a:lstStyle/>
          <a:p>
            <a:r>
              <a:rPr lang="en-US" altLang="ko-KR" dirty="0"/>
              <a:t>Manufactured by Diebold Election Systems</a:t>
            </a:r>
          </a:p>
          <a:p>
            <a:pPr lvl="1"/>
            <a:r>
              <a:rPr lang="en-US" altLang="ko-KR" dirty="0"/>
              <a:t>Sold to Election Systems &amp; Software in 2009</a:t>
            </a:r>
          </a:p>
          <a:p>
            <a:endParaRPr lang="en-US" altLang="ko-KR" dirty="0"/>
          </a:p>
          <a:p>
            <a:r>
              <a:rPr lang="en-US" altLang="ko-KR" dirty="0"/>
              <a:t>DRE – Direct Recording Electronic Voting Machine</a:t>
            </a:r>
          </a:p>
          <a:p>
            <a:pPr lvl="1"/>
            <a:r>
              <a:rPr lang="en-US" altLang="ko-KR" dirty="0"/>
              <a:t>Voters use machine to cast vote</a:t>
            </a:r>
          </a:p>
          <a:p>
            <a:pPr lvl="1"/>
            <a:r>
              <a:rPr lang="en-US" altLang="ko-KR" dirty="0"/>
              <a:t>Machine is used to record the votes</a:t>
            </a:r>
          </a:p>
          <a:p>
            <a:pPr lvl="1"/>
            <a:r>
              <a:rPr lang="en-US" altLang="ko-KR" dirty="0"/>
              <a:t>(*) 32% of the USA registered voters used DRE in 2008 </a:t>
            </a:r>
          </a:p>
          <a:p>
            <a:pPr lvl="1"/>
            <a:r>
              <a:rPr lang="en-US" altLang="ko-KR" dirty="0"/>
              <a:t>About 16 Million voters used </a:t>
            </a:r>
            <a:r>
              <a:rPr lang="en-US" altLang="ko-KR" dirty="0" err="1"/>
              <a:t>Accuvote</a:t>
            </a:r>
            <a:r>
              <a:rPr lang="en-US" altLang="ko-KR" dirty="0"/>
              <a:t>-TS in 2010</a:t>
            </a:r>
          </a:p>
          <a:p>
            <a:endParaRPr lang="en-US" altLang="ko-KR" dirty="0"/>
          </a:p>
          <a:p>
            <a:r>
              <a:rPr lang="en-US" altLang="ko-KR" dirty="0"/>
              <a:t>Custom election software runs on top of Windows CE</a:t>
            </a:r>
          </a:p>
          <a:p>
            <a:pPr marL="274320" lvl="1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7D5E-69F1-403D-9652-D9E5D21CC08D}" type="slidenum"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pPr/>
              <a:t>19</a:t>
            </a:fld>
            <a:endParaRPr lang="ko-KR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733940"/>
            <a:ext cx="7049797" cy="528734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92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Palm Beach Fiasco</a:t>
            </a:r>
          </a:p>
          <a:p>
            <a:r>
              <a:rPr lang="en-US" dirty="0" smtClean="0"/>
              <a:t>Introducing DRE</a:t>
            </a:r>
          </a:p>
          <a:p>
            <a:r>
              <a:rPr lang="en-US" dirty="0" smtClean="0"/>
              <a:t>History of Diebold</a:t>
            </a:r>
          </a:p>
          <a:p>
            <a:r>
              <a:rPr lang="en-US" dirty="0" smtClean="0"/>
              <a:t>Vulnerabilities of Diebold DRE</a:t>
            </a:r>
          </a:p>
          <a:p>
            <a:r>
              <a:rPr lang="en-US" dirty="0" smtClean="0"/>
              <a:t>Summary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7D5E-69F1-403D-9652-D9E5D21CC08D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9208" y="375148"/>
            <a:ext cx="8229600" cy="990600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Design Points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7D5E-69F1-403D-9652-D9E5D21CC08D}" type="slidenum"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pPr/>
              <a:t>20</a:t>
            </a:fld>
            <a:endParaRPr lang="ko-KR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내용 개체 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z="1600"/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457200" y="1676400"/>
            <a:ext cx="3657600" cy="4572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4114800" y="1676400"/>
            <a:ext cx="2286000" cy="4572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6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굴림" charset="-127"/>
            </a:endParaRPr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6400800" y="1676400"/>
            <a:ext cx="2590800" cy="4572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6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굴림" charset="-127"/>
            </a:endParaRPr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914400" y="4038600"/>
            <a:ext cx="838200" cy="914400"/>
          </a:xfrm>
          <a:prstGeom prst="rect">
            <a:avLst/>
          </a:prstGeom>
          <a:solidFill>
            <a:srgbClr val="FFFFF7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굴림" charset="-127"/>
              </a:rPr>
              <a:t>Touch </a:t>
            </a:r>
            <a:b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굴림" charset="-127"/>
              </a:rPr>
            </a:b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굴림" charset="-127"/>
              </a:rPr>
              <a:t>Screen</a:t>
            </a: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1905000" y="4038600"/>
            <a:ext cx="1066800" cy="914400"/>
          </a:xfrm>
          <a:prstGeom prst="rect">
            <a:avLst/>
          </a:prstGeom>
          <a:solidFill>
            <a:srgbClr val="FFFFF7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굴림" charset="-127"/>
              </a:rPr>
              <a:t>Smart</a:t>
            </a:r>
            <a:b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굴림" charset="-127"/>
              </a:rPr>
            </a:b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굴림" charset="-127"/>
              </a:rPr>
              <a:t>Card</a:t>
            </a:r>
            <a:b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굴림" charset="-127"/>
              </a:rPr>
            </a:b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굴림" charset="-127"/>
              </a:rPr>
              <a:t>Reader</a:t>
            </a: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3124200" y="4038600"/>
            <a:ext cx="838200" cy="914400"/>
          </a:xfrm>
          <a:prstGeom prst="rect">
            <a:avLst/>
          </a:prstGeom>
          <a:solidFill>
            <a:srgbClr val="FFFFF7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굴림" charset="-127"/>
              </a:rPr>
              <a:t>Audio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굴림" charset="-127"/>
              </a:rPr>
              <a:t>jack</a:t>
            </a:r>
          </a:p>
        </p:txBody>
      </p:sp>
      <p:sp>
        <p:nvSpPr>
          <p:cNvPr id="40" name="Rectangle 9"/>
          <p:cNvSpPr>
            <a:spLocks noChangeArrowheads="1"/>
          </p:cNvSpPr>
          <p:nvPr/>
        </p:nvSpPr>
        <p:spPr bwMode="auto">
          <a:xfrm>
            <a:off x="4191000" y="4038600"/>
            <a:ext cx="1066800" cy="914400"/>
          </a:xfrm>
          <a:prstGeom prst="rect">
            <a:avLst/>
          </a:prstGeom>
          <a:solidFill>
            <a:srgbClr val="FFFFF7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굴림" charset="-127"/>
              </a:rPr>
              <a:t>Removable</a:t>
            </a:r>
            <a:br>
              <a:rPr kumimoji="0" lang="en-US" altLang="ko-K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굴림" charset="-127"/>
              </a:rPr>
            </a:br>
            <a:r>
              <a:rPr kumimoji="0" lang="en-US" altLang="ko-K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굴림" charset="-127"/>
              </a:rPr>
              <a:t>Flash</a:t>
            </a:r>
          </a:p>
        </p:txBody>
      </p:sp>
      <p:sp>
        <p:nvSpPr>
          <p:cNvPr id="41" name="Rectangle 10"/>
          <p:cNvSpPr>
            <a:spLocks noChangeArrowheads="1"/>
          </p:cNvSpPr>
          <p:nvPr/>
        </p:nvSpPr>
        <p:spPr bwMode="auto">
          <a:xfrm>
            <a:off x="5410200" y="4038600"/>
            <a:ext cx="914400" cy="914400"/>
          </a:xfrm>
          <a:prstGeom prst="rect">
            <a:avLst/>
          </a:prstGeom>
          <a:solidFill>
            <a:srgbClr val="FFFFF7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굴림" charset="-127"/>
              </a:rPr>
              <a:t>Printer</a:t>
            </a:r>
          </a:p>
        </p:txBody>
      </p:sp>
      <p:sp>
        <p:nvSpPr>
          <p:cNvPr id="42" name="Rectangle 11"/>
          <p:cNvSpPr>
            <a:spLocks noChangeArrowheads="1"/>
          </p:cNvSpPr>
          <p:nvPr/>
        </p:nvSpPr>
        <p:spPr bwMode="auto">
          <a:xfrm>
            <a:off x="6477000" y="4038600"/>
            <a:ext cx="1066800" cy="914400"/>
          </a:xfrm>
          <a:prstGeom prst="rect">
            <a:avLst/>
          </a:prstGeom>
          <a:solidFill>
            <a:srgbClr val="FFFFF7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굴림" charset="-127"/>
              </a:rPr>
              <a:t>On-board</a:t>
            </a:r>
            <a:br>
              <a:rPr kumimoji="0" lang="en-US" altLang="ko-K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굴림" charset="-127"/>
              </a:rPr>
            </a:br>
            <a:r>
              <a:rPr kumimoji="0" lang="en-US" altLang="ko-K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굴림" charset="-127"/>
              </a:rPr>
              <a:t>Flash</a:t>
            </a:r>
          </a:p>
        </p:txBody>
      </p:sp>
      <p:sp>
        <p:nvSpPr>
          <p:cNvPr id="43" name="Rectangle 12"/>
          <p:cNvSpPr>
            <a:spLocks noChangeArrowheads="1"/>
          </p:cNvSpPr>
          <p:nvPr/>
        </p:nvSpPr>
        <p:spPr bwMode="auto">
          <a:xfrm>
            <a:off x="7620000" y="4038600"/>
            <a:ext cx="1066800" cy="914400"/>
          </a:xfrm>
          <a:prstGeom prst="rect">
            <a:avLst/>
          </a:prstGeom>
          <a:solidFill>
            <a:srgbClr val="FFFFF7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굴림" charset="-127"/>
              </a:rPr>
              <a:t>EPROM</a:t>
            </a:r>
          </a:p>
        </p:txBody>
      </p:sp>
      <p:sp>
        <p:nvSpPr>
          <p:cNvPr id="44" name="Rectangle 13"/>
          <p:cNvSpPr>
            <a:spLocks noChangeArrowheads="1"/>
          </p:cNvSpPr>
          <p:nvPr/>
        </p:nvSpPr>
        <p:spPr bwMode="auto">
          <a:xfrm>
            <a:off x="7772400" y="2286000"/>
            <a:ext cx="1066800" cy="914400"/>
          </a:xfrm>
          <a:prstGeom prst="rect">
            <a:avLst/>
          </a:prstGeom>
          <a:solidFill>
            <a:srgbClr val="FFFFF7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굴림" charset="-127"/>
              </a:rPr>
              <a:t>RAM</a:t>
            </a:r>
          </a:p>
        </p:txBody>
      </p:sp>
      <p:sp>
        <p:nvSpPr>
          <p:cNvPr id="45" name="Rectangle 14"/>
          <p:cNvSpPr>
            <a:spLocks noChangeArrowheads="1"/>
          </p:cNvSpPr>
          <p:nvPr/>
        </p:nvSpPr>
        <p:spPr bwMode="auto">
          <a:xfrm>
            <a:off x="6553200" y="2286000"/>
            <a:ext cx="1066800" cy="914400"/>
          </a:xfrm>
          <a:prstGeom prst="rect">
            <a:avLst/>
          </a:prstGeom>
          <a:solidFill>
            <a:srgbClr val="FFFFF7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굴림" charset="-127"/>
              </a:rPr>
              <a:t>Processor</a:t>
            </a:r>
          </a:p>
        </p:txBody>
      </p:sp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533400" y="3581400"/>
            <a:ext cx="8305800" cy="0"/>
          </a:xfrm>
          <a:prstGeom prst="line">
            <a:avLst/>
          </a:prstGeom>
          <a:noFill/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1295400" y="3581400"/>
            <a:ext cx="0" cy="457200"/>
          </a:xfrm>
          <a:prstGeom prst="line">
            <a:avLst/>
          </a:prstGeom>
          <a:noFill/>
          <a:ln w="38100" cmpd="dbl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 flipV="1">
            <a:off x="2438400" y="3581400"/>
            <a:ext cx="0" cy="457200"/>
          </a:xfrm>
          <a:prstGeom prst="line">
            <a:avLst/>
          </a:prstGeom>
          <a:noFill/>
          <a:ln w="38100" cmpd="dbl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Line 18"/>
          <p:cNvSpPr>
            <a:spLocks noChangeShapeType="1"/>
          </p:cNvSpPr>
          <p:nvPr/>
        </p:nvSpPr>
        <p:spPr bwMode="auto">
          <a:xfrm flipV="1">
            <a:off x="3505200" y="3581400"/>
            <a:ext cx="0" cy="457200"/>
          </a:xfrm>
          <a:prstGeom prst="line">
            <a:avLst/>
          </a:prstGeom>
          <a:noFill/>
          <a:ln w="38100" cmpd="dbl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Line 19"/>
          <p:cNvSpPr>
            <a:spLocks noChangeShapeType="1"/>
          </p:cNvSpPr>
          <p:nvPr/>
        </p:nvSpPr>
        <p:spPr bwMode="auto">
          <a:xfrm flipV="1">
            <a:off x="4724400" y="3581400"/>
            <a:ext cx="0" cy="457200"/>
          </a:xfrm>
          <a:prstGeom prst="line">
            <a:avLst/>
          </a:prstGeom>
          <a:noFill/>
          <a:ln w="38100" cmpd="dbl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Line 20"/>
          <p:cNvSpPr>
            <a:spLocks noChangeShapeType="1"/>
          </p:cNvSpPr>
          <p:nvPr/>
        </p:nvSpPr>
        <p:spPr bwMode="auto">
          <a:xfrm flipV="1">
            <a:off x="5867400" y="3581400"/>
            <a:ext cx="0" cy="457200"/>
          </a:xfrm>
          <a:prstGeom prst="line">
            <a:avLst/>
          </a:prstGeom>
          <a:noFill/>
          <a:ln w="38100" cmpd="dbl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Line 21"/>
          <p:cNvSpPr>
            <a:spLocks noChangeShapeType="1"/>
          </p:cNvSpPr>
          <p:nvPr/>
        </p:nvSpPr>
        <p:spPr bwMode="auto">
          <a:xfrm flipV="1">
            <a:off x="7010400" y="3581400"/>
            <a:ext cx="0" cy="457200"/>
          </a:xfrm>
          <a:prstGeom prst="line">
            <a:avLst/>
          </a:prstGeom>
          <a:noFill/>
          <a:ln w="38100" cmpd="dbl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" name="Line 22"/>
          <p:cNvSpPr>
            <a:spLocks noChangeShapeType="1"/>
          </p:cNvSpPr>
          <p:nvPr/>
        </p:nvSpPr>
        <p:spPr bwMode="auto">
          <a:xfrm flipV="1">
            <a:off x="8229600" y="3581400"/>
            <a:ext cx="0" cy="457200"/>
          </a:xfrm>
          <a:prstGeom prst="line">
            <a:avLst/>
          </a:prstGeom>
          <a:noFill/>
          <a:ln w="38100" cmpd="dbl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" name="Line 23"/>
          <p:cNvSpPr>
            <a:spLocks noChangeShapeType="1"/>
          </p:cNvSpPr>
          <p:nvPr/>
        </p:nvSpPr>
        <p:spPr bwMode="auto">
          <a:xfrm flipV="1">
            <a:off x="7086600" y="3200400"/>
            <a:ext cx="0" cy="381000"/>
          </a:xfrm>
          <a:prstGeom prst="line">
            <a:avLst/>
          </a:prstGeom>
          <a:noFill/>
          <a:ln w="38100" cmpd="dbl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" name="Line 24"/>
          <p:cNvSpPr>
            <a:spLocks noChangeShapeType="1"/>
          </p:cNvSpPr>
          <p:nvPr/>
        </p:nvSpPr>
        <p:spPr bwMode="auto">
          <a:xfrm flipV="1">
            <a:off x="8305800" y="3200400"/>
            <a:ext cx="0" cy="381000"/>
          </a:xfrm>
          <a:prstGeom prst="line">
            <a:avLst/>
          </a:prstGeom>
          <a:noFill/>
          <a:ln w="38100" cmpd="dbl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" name="Text Box 25"/>
          <p:cNvSpPr txBox="1">
            <a:spLocks noChangeArrowheads="1"/>
          </p:cNvSpPr>
          <p:nvPr/>
        </p:nvSpPr>
        <p:spPr bwMode="auto">
          <a:xfrm>
            <a:off x="762000" y="5486400"/>
            <a:ext cx="2971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600" dirty="0" smtClean="0">
                <a:ea typeface="굴림" charset="-127"/>
              </a:rPr>
              <a:t>Open to Public</a:t>
            </a:r>
            <a:endParaRPr lang="en-US" altLang="ko-KR" sz="1600" dirty="0">
              <a:ea typeface="굴림" charset="-127"/>
            </a:endParaRPr>
          </a:p>
        </p:txBody>
      </p:sp>
      <p:sp>
        <p:nvSpPr>
          <p:cNvPr id="57" name="Text Box 26"/>
          <p:cNvSpPr txBox="1">
            <a:spLocks noChangeArrowheads="1"/>
          </p:cNvSpPr>
          <p:nvPr/>
        </p:nvSpPr>
        <p:spPr bwMode="auto">
          <a:xfrm>
            <a:off x="4267200" y="5486400"/>
            <a:ext cx="1905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600" dirty="0">
                <a:ea typeface="굴림" charset="-127"/>
              </a:rPr>
              <a:t>Key Access</a:t>
            </a:r>
          </a:p>
        </p:txBody>
      </p:sp>
      <p:sp>
        <p:nvSpPr>
          <p:cNvPr id="58" name="Text Box 27"/>
          <p:cNvSpPr txBox="1">
            <a:spLocks noChangeArrowheads="1"/>
          </p:cNvSpPr>
          <p:nvPr/>
        </p:nvSpPr>
        <p:spPr bwMode="auto">
          <a:xfrm>
            <a:off x="6553200" y="5486400"/>
            <a:ext cx="2133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600" dirty="0">
                <a:ea typeface="굴림" charset="-127"/>
              </a:rPr>
              <a:t>Inside Box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3347864" y="6275033"/>
            <a:ext cx="56886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200" dirty="0"/>
              <a:t>http://web.cecs.pdx.edu/~hook/cs491sp08/AccessControlSp08.pdf</a:t>
            </a:r>
            <a:endParaRPr lang="ko-KR" altLang="en-US" sz="1200" dirty="0"/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2814464" y="2286000"/>
            <a:ext cx="1066800" cy="914400"/>
          </a:xfrm>
          <a:prstGeom prst="rect">
            <a:avLst/>
          </a:prstGeom>
          <a:solidFill>
            <a:srgbClr val="FFFFF7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굴림" charset="-127"/>
              </a:rPr>
              <a:t>Serial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kern="0" dirty="0" smtClean="0">
                <a:solidFill>
                  <a:sysClr val="windowText" lastClr="000000"/>
                </a:solidFill>
                <a:ea typeface="굴림" charset="-127"/>
              </a:rPr>
              <a:t>port</a:t>
            </a:r>
            <a:endParaRPr kumimoji="0" lang="en-US" altLang="ko-KR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굴림" charset="-127"/>
            </a:endParaRPr>
          </a:p>
        </p:txBody>
      </p:sp>
      <p:sp>
        <p:nvSpPr>
          <p:cNvPr id="59" name="Line 23"/>
          <p:cNvSpPr>
            <a:spLocks noChangeShapeType="1"/>
          </p:cNvSpPr>
          <p:nvPr/>
        </p:nvSpPr>
        <p:spPr bwMode="auto">
          <a:xfrm flipV="1">
            <a:off x="3347864" y="3200400"/>
            <a:ext cx="0" cy="381000"/>
          </a:xfrm>
          <a:prstGeom prst="line">
            <a:avLst/>
          </a:prstGeom>
          <a:noFill/>
          <a:ln w="38100" cmpd="dbl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6039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9208" y="375148"/>
            <a:ext cx="8229600" cy="990600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Design Points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7D5E-69F1-403D-9652-D9E5D21CC08D}" type="slidenum"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pPr/>
              <a:t>21</a:t>
            </a:fld>
            <a:endParaRPr lang="ko-KR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내용 개체 틀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640295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Similar to a general-purpose hand-held PC</a:t>
            </a:r>
          </a:p>
          <a:p>
            <a:pPr lvl="1"/>
            <a:r>
              <a:rPr lang="en-US" altLang="ko-KR" dirty="0" smtClean="0"/>
              <a:t>A CPU, 32MB RAM, 16MB internal flash storage</a:t>
            </a:r>
          </a:p>
          <a:p>
            <a:pPr lvl="1"/>
            <a:r>
              <a:rPr lang="en-US" altLang="ko-KR" dirty="0" smtClean="0"/>
              <a:t>Touchscreen LCD display</a:t>
            </a:r>
          </a:p>
          <a:p>
            <a:pPr lvl="1"/>
            <a:r>
              <a:rPr lang="en-US" altLang="ko-KR" dirty="0" smtClean="0"/>
              <a:t>Two PC card slots – one for memory card, other for modem card</a:t>
            </a:r>
          </a:p>
          <a:p>
            <a:pPr lvl="1"/>
            <a:endParaRPr lang="en-US" altLang="ko-KR" dirty="0" smtClean="0"/>
          </a:p>
          <a:p>
            <a:r>
              <a:rPr lang="en-US" altLang="ko-KR" dirty="0" smtClean="0"/>
              <a:t>OS uses a customized software</a:t>
            </a:r>
          </a:p>
          <a:p>
            <a:pPr lvl="1"/>
            <a:r>
              <a:rPr lang="en-US" altLang="ko-KR" dirty="0" smtClean="0"/>
              <a:t>Automatically runs Voting Program</a:t>
            </a:r>
          </a:p>
          <a:p>
            <a:pPr lvl="1"/>
            <a:r>
              <a:rPr lang="en-US" altLang="ko-KR" dirty="0" smtClean="0"/>
              <a:t>Searches for special files in memory card to administer or update the system</a:t>
            </a:r>
          </a:p>
          <a:p>
            <a:pPr lvl="1"/>
            <a:r>
              <a:rPr lang="en-US" altLang="ko-KR" dirty="0" smtClean="0"/>
              <a:t>Searches for script files with user confirmation</a:t>
            </a:r>
          </a:p>
          <a:p>
            <a:pPr lvl="1"/>
            <a:endParaRPr lang="en-US" altLang="ko-KR" dirty="0" smtClean="0"/>
          </a:p>
          <a:p>
            <a:pPr lvl="1"/>
            <a:endParaRPr lang="ko-KR" altLang="en-US" dirty="0"/>
          </a:p>
        </p:txBody>
      </p:sp>
      <p:pic>
        <p:nvPicPr>
          <p:cNvPr id="6" name="Picture 2" descr="C:\Users\Jiseong.Noh\Pictures\크기변환_포맷변환_VOTINGMACHIN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53" y="116632"/>
            <a:ext cx="7657878" cy="662473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타원 2"/>
          <p:cNvSpPr/>
          <p:nvPr/>
        </p:nvSpPr>
        <p:spPr>
          <a:xfrm>
            <a:off x="3640933" y="1657626"/>
            <a:ext cx="1050087" cy="1001646"/>
          </a:xfrm>
          <a:prstGeom prst="ellipse">
            <a:avLst/>
          </a:prstGeom>
          <a:noFill/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491880" y="328010"/>
            <a:ext cx="8258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(CPU)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9" name="타원 8"/>
          <p:cNvSpPr/>
          <p:nvPr/>
        </p:nvSpPr>
        <p:spPr>
          <a:xfrm>
            <a:off x="3848372" y="2736322"/>
            <a:ext cx="1050087" cy="1001646"/>
          </a:xfrm>
          <a:prstGeom prst="ellipse">
            <a:avLst/>
          </a:prstGeom>
          <a:noFill/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211960" y="328010"/>
            <a:ext cx="8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(RAM)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2072995" y="2427353"/>
            <a:ext cx="694713" cy="1464714"/>
          </a:xfrm>
          <a:prstGeom prst="ellipse">
            <a:avLst/>
          </a:prstGeom>
          <a:noFill/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971600" y="3356992"/>
            <a:ext cx="967785" cy="39519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(Flash)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5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9208" y="375148"/>
            <a:ext cx="8229600" cy="990600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Boot Process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7D5E-69F1-403D-9652-D9E5D21CC08D}" type="slidenum"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pPr/>
              <a:t>22</a:t>
            </a:fld>
            <a:endParaRPr lang="ko-KR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내용 개체 틀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640295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Boot loader loads itself into RAM</a:t>
            </a:r>
          </a:p>
          <a:p>
            <a:pPr lvl="1"/>
            <a:r>
              <a:rPr lang="en-US" altLang="ko-KR" dirty="0" smtClean="0"/>
              <a:t>Boot Location determined by jumpers on the board</a:t>
            </a:r>
          </a:p>
          <a:p>
            <a:pPr lvl="2"/>
            <a:r>
              <a:rPr lang="en-US" altLang="ko-KR" dirty="0" smtClean="0"/>
              <a:t>Onboard Flash Memory (default)</a:t>
            </a:r>
          </a:p>
          <a:p>
            <a:pPr lvl="2"/>
            <a:r>
              <a:rPr lang="en-US" altLang="ko-KR" dirty="0" smtClean="0"/>
              <a:t>EPROM</a:t>
            </a:r>
          </a:p>
          <a:p>
            <a:pPr lvl="2"/>
            <a:r>
              <a:rPr lang="en-US" altLang="ko-KR" dirty="0" smtClean="0"/>
              <a:t>Ext Flash slot</a:t>
            </a:r>
          </a:p>
          <a:p>
            <a:pPr lvl="2"/>
            <a:endParaRPr lang="en-US" altLang="ko-KR" dirty="0" smtClean="0"/>
          </a:p>
          <a:p>
            <a:r>
              <a:rPr lang="en-US" altLang="ko-KR" dirty="0" smtClean="0"/>
              <a:t>Boot loader looks for special file names</a:t>
            </a:r>
          </a:p>
          <a:p>
            <a:pPr lvl="1"/>
            <a:r>
              <a:rPr lang="en-US" altLang="ko-KR" dirty="0"/>
              <a:t>f</a:t>
            </a:r>
            <a:r>
              <a:rPr lang="en-US" altLang="ko-KR" dirty="0" smtClean="0"/>
              <a:t>boot.nb0: replacement boot loader</a:t>
            </a:r>
          </a:p>
          <a:p>
            <a:pPr lvl="1"/>
            <a:r>
              <a:rPr lang="en-US" altLang="ko-KR" dirty="0" err="1" smtClean="0"/>
              <a:t>nk.bin</a:t>
            </a:r>
            <a:r>
              <a:rPr lang="en-US" altLang="ko-KR" dirty="0" smtClean="0"/>
              <a:t>: replacement of operating system</a:t>
            </a:r>
          </a:p>
          <a:p>
            <a:pPr lvl="1"/>
            <a:r>
              <a:rPr lang="en-US" altLang="ko-KR" dirty="0" err="1" smtClean="0"/>
              <a:t>EraseFFX.bsq</a:t>
            </a:r>
            <a:r>
              <a:rPr lang="en-US" altLang="ko-KR" dirty="0" smtClean="0"/>
              <a:t>: erases file system on-board flash</a:t>
            </a:r>
          </a:p>
          <a:p>
            <a:pPr marL="274320" lvl="1" indent="0">
              <a:buNone/>
            </a:pPr>
            <a:endParaRPr lang="en-US" altLang="ko-KR" dirty="0" smtClean="0"/>
          </a:p>
          <a:p>
            <a:pPr marL="274320" lvl="1" indent="0">
              <a:buNone/>
            </a:pPr>
            <a:r>
              <a:rPr lang="en-US" altLang="ko-KR" sz="2400" dirty="0" smtClean="0"/>
              <a:t>*** Does not verify file authenticity!</a:t>
            </a:r>
          </a:p>
          <a:p>
            <a:pPr lvl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936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9208" y="375148"/>
            <a:ext cx="8229600" cy="990600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Boot Process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7D5E-69F1-403D-9652-D9E5D21CC08D}" type="slidenum"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pPr/>
              <a:t>23</a:t>
            </a:fld>
            <a:endParaRPr lang="ko-KR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내용 개체 틀 2"/>
          <p:cNvSpPr>
            <a:spLocks noGrp="1"/>
          </p:cNvSpPr>
          <p:nvPr>
            <p:ph idx="1"/>
          </p:nvPr>
        </p:nvSpPr>
        <p:spPr>
          <a:xfrm>
            <a:off x="467544" y="1628800"/>
            <a:ext cx="7560840" cy="4640295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Windows CE image loads and start</a:t>
            </a:r>
          </a:p>
          <a:p>
            <a:pPr lvl="2"/>
            <a:endParaRPr lang="en-US" altLang="ko-KR" dirty="0" smtClean="0"/>
          </a:p>
          <a:p>
            <a:r>
              <a:rPr lang="en-US" altLang="ko-KR" dirty="0" smtClean="0"/>
              <a:t>Customized task manager</a:t>
            </a:r>
          </a:p>
          <a:p>
            <a:pPr lvl="1"/>
            <a:r>
              <a:rPr lang="en-US" altLang="ko-KR" dirty="0" smtClean="0"/>
              <a:t>Automatically runs Voting program</a:t>
            </a:r>
          </a:p>
          <a:p>
            <a:pPr lvl="1"/>
            <a:r>
              <a:rPr lang="en-US" altLang="ko-KR" dirty="0" smtClean="0"/>
              <a:t>If memory card is present and contains </a:t>
            </a:r>
            <a:r>
              <a:rPr lang="en-US" altLang="ko-KR" dirty="0" err="1" smtClean="0"/>
              <a:t>explorer.glb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Runs windows explorer instead of voting program</a:t>
            </a:r>
          </a:p>
          <a:p>
            <a:pPr lvl="1"/>
            <a:r>
              <a:rPr lang="en-US" altLang="ko-KR" dirty="0" smtClean="0"/>
              <a:t>runs script files (. with user confirmation</a:t>
            </a:r>
          </a:p>
          <a:p>
            <a:pPr marL="274320" lvl="1" indent="0">
              <a:buNone/>
            </a:pPr>
            <a:endParaRPr lang="en-US" altLang="ko-KR" dirty="0" smtClean="0"/>
          </a:p>
          <a:p>
            <a:pPr lvl="1"/>
            <a:endParaRPr lang="ko-KR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67"/>
          <a:stretch/>
        </p:blipFill>
        <p:spPr bwMode="auto">
          <a:xfrm>
            <a:off x="539552" y="4421735"/>
            <a:ext cx="8336753" cy="181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684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990600"/>
          </a:xfrm>
        </p:spPr>
        <p:txBody>
          <a:bodyPr>
            <a:normAutofit/>
          </a:bodyPr>
          <a:lstStyle/>
          <a:p>
            <a:r>
              <a:rPr lang="en-US" altLang="ko-KR" dirty="0"/>
              <a:t>Vulnerability </a:t>
            </a:r>
            <a:r>
              <a:rPr lang="en-US" altLang="ko-KR" dirty="0" smtClean="0"/>
              <a:t>Points (H/W)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640295"/>
          </a:xfrm>
        </p:spPr>
        <p:txBody>
          <a:bodyPr/>
          <a:lstStyle/>
          <a:p>
            <a:r>
              <a:rPr lang="en-US" altLang="ko-KR" dirty="0" smtClean="0"/>
              <a:t>Lightweight Lock: easily picked up without a key</a:t>
            </a:r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7D5E-69F1-403D-9652-D9E5D21CC08D}" type="slidenum"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pPr/>
              <a:t>24</a:t>
            </a:fld>
            <a:endParaRPr lang="ko-KR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2" descr="C:\Users\Jiseong.Noh\Pictures\VOTINGMACHINE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22736"/>
            <a:ext cx="3822459" cy="254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그룹 11"/>
          <p:cNvGrpSpPr/>
          <p:nvPr/>
        </p:nvGrpSpPr>
        <p:grpSpPr>
          <a:xfrm>
            <a:off x="4860032" y="2300201"/>
            <a:ext cx="3784319" cy="2568960"/>
            <a:chOff x="7142022" y="2780928"/>
            <a:chExt cx="4000343" cy="2665911"/>
          </a:xfrm>
        </p:grpSpPr>
        <p:pic>
          <p:nvPicPr>
            <p:cNvPr id="8" name="Picture 3" descr="C:\Users\Jiseong.Noh\Pictures\VOTINGMACHINE-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2022" y="2780928"/>
              <a:ext cx="4000343" cy="2665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타원 5"/>
            <p:cNvSpPr/>
            <p:nvPr/>
          </p:nvSpPr>
          <p:spPr>
            <a:xfrm>
              <a:off x="9612560" y="3429001"/>
              <a:ext cx="1008112" cy="576064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97222" y="4113884"/>
              <a:ext cx="1933985" cy="67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schemeClr val="bg1"/>
                  </a:solidFill>
                </a:rPr>
                <a:t>Easy Access to Memory Card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직선 연결선 10"/>
            <p:cNvCxnSpPr>
              <a:stCxn id="6" idx="4"/>
            </p:cNvCxnSpPr>
            <p:nvPr/>
          </p:nvCxnSpPr>
          <p:spPr>
            <a:xfrm>
              <a:off x="10116616" y="4005065"/>
              <a:ext cx="0" cy="216023"/>
            </a:xfrm>
            <a:prstGeom prst="line">
              <a:avLst/>
            </a:prstGeom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[mix]f_0007d6_1.avi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0" y="620688"/>
            <a:ext cx="9144000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2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990600"/>
          </a:xfrm>
        </p:spPr>
        <p:txBody>
          <a:bodyPr>
            <a:normAutofit/>
          </a:bodyPr>
          <a:lstStyle/>
          <a:p>
            <a:r>
              <a:rPr lang="en-US" altLang="ko-KR" dirty="0"/>
              <a:t>Vulnerability </a:t>
            </a:r>
            <a:r>
              <a:rPr lang="en-US" altLang="ko-KR" dirty="0" smtClean="0"/>
              <a:t>Points (H/W)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628800"/>
            <a:ext cx="4717032" cy="4640295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EPROM(E): Replace EPROM with malware </a:t>
            </a:r>
          </a:p>
          <a:p>
            <a:r>
              <a:rPr lang="en-US" altLang="ko-KR" dirty="0" smtClean="0"/>
              <a:t>PC Card Slot(S): Used to replace existing software with malware using Memory Card</a:t>
            </a:r>
          </a:p>
          <a:p>
            <a:r>
              <a:rPr lang="en-US" altLang="ko-KR" dirty="0" smtClean="0"/>
              <a:t>Serial Keypad Connector(O): open communication port</a:t>
            </a:r>
          </a:p>
          <a:p>
            <a:r>
              <a:rPr lang="en-US" altLang="ko-KR" dirty="0" smtClean="0"/>
              <a:t>Infrared Port(N): open communication port</a:t>
            </a:r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7D5E-69F1-403D-9652-D9E5D21CC08D}" type="slidenum"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endParaRPr lang="ko-KR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1" name="Picture 3" descr="C:\Users\Jiseong.Noh\Pictures\크기변환_포맷변환_VOTINGMACHIN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0808"/>
            <a:ext cx="4248472" cy="368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37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990600"/>
          </a:xfrm>
        </p:spPr>
        <p:txBody>
          <a:bodyPr>
            <a:normAutofit/>
          </a:bodyPr>
          <a:lstStyle/>
          <a:p>
            <a:r>
              <a:rPr lang="en-US" altLang="ko-KR" dirty="0"/>
              <a:t>Vulnerability </a:t>
            </a:r>
            <a:r>
              <a:rPr lang="en-US" altLang="ko-KR" dirty="0" smtClean="0"/>
              <a:t>Points (S/W)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640295"/>
          </a:xfrm>
        </p:spPr>
        <p:txBody>
          <a:bodyPr/>
          <a:lstStyle/>
          <a:p>
            <a:r>
              <a:rPr lang="en-US" altLang="ko-KR" dirty="0" smtClean="0"/>
              <a:t>Authenticity problem</a:t>
            </a:r>
          </a:p>
          <a:p>
            <a:pPr marL="457200" lvl="2"/>
            <a:r>
              <a:rPr lang="en-US" altLang="ko-KR" sz="2000" dirty="0" smtClean="0"/>
              <a:t>Never checks to validate the authenticity of files on the memory card on booting or updating software</a:t>
            </a:r>
          </a:p>
          <a:p>
            <a:pPr marL="457200" lvl="2"/>
            <a:endParaRPr lang="en-US" altLang="ko-KR" sz="2000" dirty="0" smtClean="0"/>
          </a:p>
          <a:p>
            <a:r>
              <a:rPr lang="en-US" altLang="ko-KR" dirty="0"/>
              <a:t>Buffer Overflow</a:t>
            </a:r>
          </a:p>
          <a:p>
            <a:pPr marL="457200" lvl="2"/>
            <a:r>
              <a:rPr lang="en-US" altLang="ko-KR" sz="2000" dirty="0" smtClean="0"/>
              <a:t>malformed </a:t>
            </a:r>
            <a:r>
              <a:rPr lang="en-US" altLang="ko-KR" sz="2000" dirty="0"/>
              <a:t>script files </a:t>
            </a:r>
            <a:r>
              <a:rPr lang="en-US" altLang="ko-KR" sz="2000" dirty="0" smtClean="0"/>
              <a:t>could bypass </a:t>
            </a:r>
            <a:r>
              <a:rPr lang="en-US" altLang="ko-KR" sz="2000" dirty="0"/>
              <a:t>the confirmation</a:t>
            </a:r>
          </a:p>
          <a:p>
            <a:pPr marL="457200" lvl="2"/>
            <a:endParaRPr lang="en-US" altLang="ko-KR" sz="2000" dirty="0" smtClean="0"/>
          </a:p>
          <a:p>
            <a:pPr marL="457200" lvl="2"/>
            <a:endParaRPr lang="en-US" altLang="ko-KR" sz="2000" dirty="0" smtClean="0"/>
          </a:p>
          <a:p>
            <a:pPr marL="457200" lvl="2"/>
            <a:endParaRPr lang="en-US" altLang="ko-KR" sz="2000" dirty="0" smtClean="0"/>
          </a:p>
          <a:p>
            <a:pPr marL="457200" lvl="2"/>
            <a:endParaRPr lang="en-US" altLang="ko-KR" sz="2000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7D5E-69F1-403D-9652-D9E5D21CC08D}" type="slidenum"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pPr/>
              <a:t>26</a:t>
            </a:fld>
            <a:endParaRPr lang="ko-KR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Jiseong.Noh\Pictures\VOTINGMACHINE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267042"/>
            <a:ext cx="3078443" cy="201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l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96249"/>
            <a:ext cx="24955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5043456" y="6061587"/>
            <a:ext cx="41044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/>
              <a:t>http://www.cyberdin.com/images/stories/pict5.jpg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67430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990600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Attack Types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640295"/>
          </a:xfrm>
        </p:spPr>
        <p:txBody>
          <a:bodyPr/>
          <a:lstStyle/>
          <a:p>
            <a:pPr marL="457200" lvl="2"/>
            <a:endParaRPr lang="en-US" altLang="ko-KR" sz="2000" dirty="0" smtClean="0"/>
          </a:p>
          <a:p>
            <a:pPr marL="457200" lvl="2"/>
            <a:endParaRPr lang="en-US" altLang="ko-KR" sz="2000" dirty="0" smtClean="0"/>
          </a:p>
          <a:p>
            <a:pPr marL="457200" lvl="2"/>
            <a:endParaRPr lang="en-US" altLang="ko-KR" sz="2000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7D5E-69F1-403D-9652-D9E5D21CC08D}" type="slidenum"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pPr/>
              <a:t>27</a:t>
            </a:fld>
            <a:endParaRPr lang="ko-KR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619944" y="1781200"/>
            <a:ext cx="4960168" cy="4640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1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1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1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1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1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1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Stealing Votes</a:t>
            </a:r>
          </a:p>
          <a:p>
            <a:pPr lvl="1"/>
            <a:r>
              <a:rPr lang="en-US" altLang="ko-KR" dirty="0">
                <a:ea typeface="굴림" charset="-127"/>
              </a:rPr>
              <a:t>Malicious processes runs in parallel with v</a:t>
            </a:r>
            <a:r>
              <a:rPr lang="en-US" altLang="ko-KR" dirty="0" smtClean="0">
                <a:ea typeface="굴림" charset="-127"/>
              </a:rPr>
              <a:t>oting program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Change votes for a favored candidate</a:t>
            </a:r>
          </a:p>
          <a:p>
            <a:pPr lvl="1"/>
            <a:r>
              <a:rPr lang="en-US" altLang="ko-KR" dirty="0" smtClean="0"/>
              <a:t>Total count of votes does not change</a:t>
            </a:r>
          </a:p>
          <a:p>
            <a:pPr lvl="1"/>
            <a:endParaRPr lang="en-US" altLang="ko-KR" dirty="0"/>
          </a:p>
          <a:p>
            <a:r>
              <a:rPr lang="en-US" altLang="ko-KR" dirty="0" smtClean="0"/>
              <a:t>Denial-of-Service</a:t>
            </a:r>
            <a:endParaRPr lang="en-US" altLang="ko-KR" dirty="0"/>
          </a:p>
          <a:p>
            <a:pPr lvl="1"/>
            <a:r>
              <a:rPr lang="en-US" altLang="ko-KR" dirty="0" smtClean="0"/>
              <a:t>Destroys all records of the election</a:t>
            </a:r>
          </a:p>
          <a:p>
            <a:pPr lvl="1"/>
            <a:r>
              <a:rPr lang="en-US" altLang="ko-KR" dirty="0" smtClean="0"/>
              <a:t>Makes the voting machine inoperable</a:t>
            </a:r>
            <a:endParaRPr lang="en-US" altLang="ko-K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930" y="1556793"/>
            <a:ext cx="3402377" cy="453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[mix]f_0007d6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768" y="692696"/>
            <a:ext cx="9144768" cy="6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4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9208" y="375148"/>
            <a:ext cx="8229600" cy="990600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Delivery of Malicious Code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7D5E-69F1-403D-9652-D9E5D21CC08D}" type="slidenum"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pPr/>
              <a:t>28</a:t>
            </a:fld>
            <a:endParaRPr lang="ko-KR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내용 개체 틀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640295"/>
          </a:xfrm>
        </p:spPr>
        <p:txBody>
          <a:bodyPr/>
          <a:lstStyle/>
          <a:p>
            <a:r>
              <a:rPr lang="en-US" altLang="ko-KR" dirty="0"/>
              <a:t>EPROM</a:t>
            </a:r>
          </a:p>
          <a:p>
            <a:pPr marL="457200" lvl="2"/>
            <a:r>
              <a:rPr lang="en-US" altLang="ko-KR" sz="2000" dirty="0"/>
              <a:t>Attack code is placed on an EPROM chip</a:t>
            </a:r>
          </a:p>
          <a:p>
            <a:pPr marL="457200" lvl="2"/>
            <a:r>
              <a:rPr lang="en-US" altLang="ko-KR" sz="2000" dirty="0"/>
              <a:t>Attacker replaces the EPROM chip and changes the jumper settings to boot from EPROM</a:t>
            </a:r>
          </a:p>
          <a:p>
            <a:pPr marL="457200" lvl="2"/>
            <a:endParaRPr lang="en-US" altLang="ko-KR" sz="2000" dirty="0"/>
          </a:p>
          <a:p>
            <a:r>
              <a:rPr lang="en-US" altLang="ko-KR" dirty="0"/>
              <a:t>Memory card on PC Card Slot</a:t>
            </a:r>
          </a:p>
          <a:p>
            <a:pPr marL="457200" lvl="2"/>
            <a:r>
              <a:rPr lang="en-US" altLang="ko-KR" sz="2000" dirty="0"/>
              <a:t>Attack code is placed on the memory card</a:t>
            </a:r>
          </a:p>
          <a:p>
            <a:pPr marL="457200" lvl="2"/>
            <a:r>
              <a:rPr lang="en-US" altLang="ko-KR" sz="2000" dirty="0"/>
              <a:t>Memory card is inserted before voting machine booted</a:t>
            </a:r>
          </a:p>
          <a:p>
            <a:pPr marL="457200" lvl="2"/>
            <a:r>
              <a:rPr lang="en-US" altLang="ko-KR" sz="2000" dirty="0"/>
              <a:t>Malicious boot loader containing virus is installed on the machine</a:t>
            </a:r>
          </a:p>
          <a:p>
            <a:pPr marL="457200" lvl="2"/>
            <a:r>
              <a:rPr lang="en-US" altLang="ko-KR" sz="2000" dirty="0"/>
              <a:t>The machine is now infected</a:t>
            </a:r>
          </a:p>
          <a:p>
            <a:pPr marL="457200" lvl="2"/>
            <a:endParaRPr lang="en-US" altLang="ko-KR" sz="2000" dirty="0"/>
          </a:p>
          <a:p>
            <a:pPr marL="457200" lvl="2"/>
            <a:endParaRPr lang="en-US" altLang="ko-KR" sz="2000" dirty="0" smtClean="0"/>
          </a:p>
          <a:p>
            <a:pPr marL="457200" lvl="2"/>
            <a:endParaRPr lang="en-US" altLang="ko-KR" sz="2000" dirty="0" smtClean="0"/>
          </a:p>
          <a:p>
            <a:pPr marL="457200" lvl="2"/>
            <a:endParaRPr lang="en-US" altLang="ko-KR" sz="2000" dirty="0" smtClean="0"/>
          </a:p>
          <a:p>
            <a:pPr marL="457200" lvl="2"/>
            <a:endParaRPr lang="en-US" altLang="ko-KR" sz="2000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7404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9208" y="375148"/>
            <a:ext cx="8229600" cy="990600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Delivery of Malicious Code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7D5E-69F1-403D-9652-D9E5D21CC08D}" type="slidenum"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pPr/>
              <a:t>29</a:t>
            </a:fld>
            <a:endParaRPr lang="ko-KR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내용 개체 틀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640295"/>
          </a:xfrm>
        </p:spPr>
        <p:txBody>
          <a:bodyPr/>
          <a:lstStyle/>
          <a:p>
            <a:r>
              <a:rPr lang="en-US" altLang="ko-KR" dirty="0" smtClean="0"/>
              <a:t>Memory card on PC Card Slot (continue)</a:t>
            </a:r>
          </a:p>
        </p:txBody>
      </p:sp>
      <p:pic>
        <p:nvPicPr>
          <p:cNvPr id="7170" name="Picture 2" descr="C:\Users\Jiseong.Noh\Pictures\VOTINGMACHINE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59349"/>
            <a:ext cx="5340015" cy="36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59349"/>
            <a:ext cx="2657984" cy="392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23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990600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Palm </a:t>
            </a:r>
            <a:r>
              <a:rPr lang="en-US" altLang="ko-KR" dirty="0"/>
              <a:t>Beach Ballot </a:t>
            </a:r>
            <a:r>
              <a:rPr lang="en-US" altLang="ko-KR" dirty="0" smtClean="0"/>
              <a:t>Fiasco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7D5E-69F1-403D-9652-D9E5D21CC08D}" type="slidenum"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pPr/>
              <a:t>3</a:t>
            </a:fld>
            <a:endParaRPr lang="ko-KR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047" b="2020"/>
          <a:stretch>
            <a:fillRect/>
          </a:stretch>
        </p:blipFill>
        <p:spPr bwMode="auto">
          <a:xfrm>
            <a:off x="1259632" y="1700808"/>
            <a:ext cx="680824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591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9208" y="375148"/>
            <a:ext cx="8229600" cy="990600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Mitigation of Vulnerabilities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7D5E-69F1-403D-9652-D9E5D21CC08D}" type="slidenum"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pPr/>
              <a:t>30</a:t>
            </a:fld>
            <a:endParaRPr lang="ko-KR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내용 개체 틀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640295"/>
          </a:xfrm>
        </p:spPr>
        <p:txBody>
          <a:bodyPr/>
          <a:lstStyle/>
          <a:p>
            <a:r>
              <a:rPr lang="en-US" altLang="ko-KR" dirty="0"/>
              <a:t>Modifications to DRE Software and </a:t>
            </a:r>
            <a:r>
              <a:rPr lang="en-US" altLang="ko-KR" dirty="0" smtClean="0"/>
              <a:t>Hardware</a:t>
            </a:r>
            <a:endParaRPr lang="en-US" altLang="ko-KR" dirty="0"/>
          </a:p>
          <a:p>
            <a:pPr marL="457200" lvl="2"/>
            <a:r>
              <a:rPr lang="en-US" altLang="ko-KR" sz="2000" dirty="0" smtClean="0"/>
              <a:t>Digitally sign all software updates</a:t>
            </a:r>
          </a:p>
          <a:p>
            <a:pPr marL="457200" lvl="2"/>
            <a:r>
              <a:rPr lang="en-US" altLang="ko-KR" sz="2000" dirty="0" smtClean="0"/>
              <a:t>Verify the signature of software updates before installing them</a:t>
            </a:r>
          </a:p>
          <a:p>
            <a:pPr marL="457200" lvl="2"/>
            <a:r>
              <a:rPr lang="en-US" altLang="ko-KR" sz="2000" dirty="0" smtClean="0"/>
              <a:t>Ask user confirmation of any software updates</a:t>
            </a:r>
          </a:p>
          <a:p>
            <a:pPr marL="457200" lvl="2"/>
            <a:r>
              <a:rPr lang="en-US" altLang="ko-KR" sz="2000" dirty="0" smtClean="0"/>
              <a:t>Use specialized hardware to maintain tamper-proof logs</a:t>
            </a:r>
          </a:p>
          <a:p>
            <a:pPr marL="457200" lvl="2"/>
            <a:endParaRPr lang="en-US" altLang="ko-KR" sz="2000" dirty="0" smtClean="0"/>
          </a:p>
          <a:p>
            <a:pPr marL="182880" lvl="1"/>
            <a:r>
              <a:rPr lang="en-US" altLang="ko-KR" sz="2400" dirty="0" smtClean="0"/>
              <a:t>Physical</a:t>
            </a:r>
            <a:r>
              <a:rPr lang="en-US" altLang="ko-KR" sz="2200" dirty="0" smtClean="0"/>
              <a:t> Access Controls</a:t>
            </a:r>
            <a:endParaRPr lang="en-US" altLang="ko-KR" sz="2000" dirty="0" smtClean="0"/>
          </a:p>
          <a:p>
            <a:pPr marL="457200" lvl="2"/>
            <a:r>
              <a:rPr lang="en-US" altLang="ko-KR" sz="2000" dirty="0" smtClean="0"/>
              <a:t>Sealing the machine and memory card with tamper-evident seals</a:t>
            </a:r>
          </a:p>
          <a:p>
            <a:pPr marL="457200" lvl="2"/>
            <a:endParaRPr lang="en-US" altLang="ko-KR" sz="2000" dirty="0"/>
          </a:p>
          <a:p>
            <a:pPr marL="457200" lvl="2"/>
            <a:endParaRPr lang="en-US" altLang="ko-KR" sz="2000" dirty="0" smtClean="0"/>
          </a:p>
          <a:p>
            <a:pPr marL="457200" lvl="2"/>
            <a:endParaRPr lang="en-US" altLang="ko-KR" sz="2000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17027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90600"/>
          </a:xfrm>
        </p:spPr>
        <p:txBody>
          <a:bodyPr/>
          <a:lstStyle/>
          <a:p>
            <a:r>
              <a:rPr lang="en-US" dirty="0" smtClean="0"/>
              <a:t>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7544" y="1628800"/>
            <a:ext cx="84582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DREs are like desktop PC, in the security point of view</a:t>
            </a:r>
          </a:p>
          <a:p>
            <a:r>
              <a:rPr lang="en-US" dirty="0" smtClean="0"/>
              <a:t>Diebold </a:t>
            </a:r>
            <a:r>
              <a:rPr lang="en-US" dirty="0" err="1" smtClean="0"/>
              <a:t>AccuVote</a:t>
            </a:r>
            <a:r>
              <a:rPr lang="en-US" dirty="0" smtClean="0"/>
              <a:t>-TS has many serious vulnerabilities</a:t>
            </a:r>
          </a:p>
          <a:p>
            <a:pPr lvl="1"/>
            <a:r>
              <a:rPr lang="en-US" dirty="0" smtClean="0"/>
              <a:t>Weak physical security</a:t>
            </a:r>
          </a:p>
          <a:p>
            <a:pPr lvl="1"/>
            <a:r>
              <a:rPr lang="en-US" dirty="0" smtClean="0"/>
              <a:t>Runs on general-purpose H/W and OS</a:t>
            </a:r>
          </a:p>
          <a:p>
            <a:pPr lvl="1"/>
            <a:r>
              <a:rPr lang="en-US" dirty="0" smtClean="0"/>
              <a:t>No way to check if an attack occurred</a:t>
            </a:r>
          </a:p>
          <a:p>
            <a:pPr lvl="1"/>
            <a:r>
              <a:rPr lang="en-US" dirty="0" smtClean="0"/>
              <a:t>Virus attack possible – no need for distributed attack</a:t>
            </a:r>
          </a:p>
          <a:p>
            <a:pPr lvl="1"/>
            <a:endParaRPr lang="en-US" dirty="0" smtClean="0"/>
          </a:p>
          <a:p>
            <a:r>
              <a:rPr lang="en-US" altLang="ko-KR" dirty="0" smtClean="0"/>
              <a:t>DREs have their advantages; however, they should overcome these problems to make reliable votes</a:t>
            </a:r>
            <a:endParaRPr lang="ko-KR" altLang="en-US" dirty="0"/>
          </a:p>
          <a:p>
            <a:endParaRPr lang="en-US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467544" y="6528816"/>
            <a:ext cx="1066800" cy="329184"/>
          </a:xfrm>
        </p:spPr>
        <p:txBody>
          <a:bodyPr/>
          <a:lstStyle/>
          <a:p>
            <a:fld id="{80117D5E-69F1-403D-9652-D9E5D21CC08D}" type="slidenum">
              <a:rPr lang="ko-KR" altLang="en-US" smtClean="0">
                <a:solidFill>
                  <a:srgbClr val="FFFFFF">
                    <a:lumMod val="50000"/>
                  </a:srgbClr>
                </a:solidFill>
              </a:rPr>
              <a:pPr/>
              <a:t>31</a:t>
            </a:fld>
            <a:endParaRPr lang="ko-KR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3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Papers which criticize DRE, particularly Diebold Systems</a:t>
            </a:r>
          </a:p>
          <a:p>
            <a:endParaRPr lang="en-US" dirty="0" smtClean="0"/>
          </a:p>
          <a:p>
            <a:r>
              <a:rPr lang="en-US" dirty="0" smtClean="0"/>
              <a:t>2003: Analysis of an Electronic Voting System</a:t>
            </a:r>
          </a:p>
          <a:p>
            <a:endParaRPr lang="en-US" dirty="0" smtClean="0"/>
          </a:p>
          <a:p>
            <a:r>
              <a:rPr lang="en-US" dirty="0" smtClean="0"/>
              <a:t>2004: Trusted Agent Report Diebold </a:t>
            </a:r>
            <a:r>
              <a:rPr lang="en-US" dirty="0" err="1" smtClean="0"/>
              <a:t>AccuVote</a:t>
            </a:r>
            <a:r>
              <a:rPr lang="en-US" dirty="0" smtClean="0"/>
              <a:t>-TS </a:t>
            </a:r>
            <a:br>
              <a:rPr lang="en-US" dirty="0" smtClean="0"/>
            </a:br>
            <a:r>
              <a:rPr lang="en-US" dirty="0" smtClean="0"/>
              <a:t>	Voting System</a:t>
            </a:r>
          </a:p>
          <a:p>
            <a:endParaRPr lang="en-US" altLang="ko-KR" dirty="0" smtClean="0">
              <a:ea typeface="한컴 윤고딕 240" pitchFamily="18" charset="-127"/>
            </a:endParaRPr>
          </a:p>
          <a:p>
            <a:r>
              <a:rPr lang="en-US" altLang="ko-KR" dirty="0" smtClean="0">
                <a:ea typeface="한컴 윤고딕 240" pitchFamily="18" charset="-127"/>
              </a:rPr>
              <a:t>2006: Security Analysis Of The Diebold </a:t>
            </a:r>
            <a:r>
              <a:rPr lang="en-US" altLang="ko-KR" dirty="0" err="1" smtClean="0">
                <a:ea typeface="한컴 윤고딕 240" pitchFamily="18" charset="-127"/>
              </a:rPr>
              <a:t>AccuVote</a:t>
            </a:r>
            <a:r>
              <a:rPr lang="en-US" altLang="ko-KR" dirty="0" smtClean="0">
                <a:ea typeface="한컴 윤고딕 240" pitchFamily="18" charset="-127"/>
              </a:rPr>
              <a:t> - TS Voting 	Machine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Bad Reputation </a:t>
            </a:r>
            <a:r>
              <a:rPr lang="en-US" dirty="0" smtClean="0">
                <a:sym typeface="Wingdings" pitchFamily="2" charset="2"/>
              </a:rPr>
              <a:t> Changed the name multiple times</a:t>
            </a:r>
            <a:endParaRPr lang="en-US" dirty="0" smtClean="0"/>
          </a:p>
          <a:p>
            <a:endParaRPr lang="en-US" b="1" dirty="0" smtClean="0"/>
          </a:p>
          <a:p>
            <a:r>
              <a:rPr lang="en-US" dirty="0" smtClean="0"/>
              <a:t>May 19, 2010 Dominion Voting Systems acquired </a:t>
            </a:r>
          </a:p>
          <a:p>
            <a:pPr>
              <a:buNone/>
            </a:pPr>
            <a:r>
              <a:rPr lang="en-US" dirty="0" smtClean="0"/>
              <a:t>	Premier Elections Solutions.</a:t>
            </a:r>
            <a:endParaRPr lang="en-U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Bankruptcy of Diebold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Voting equipment vendors say closed-source nature of the systems makes them more secure.</a:t>
            </a:r>
          </a:p>
          <a:p>
            <a:endParaRPr lang="en-US" altLang="ko-KR" dirty="0"/>
          </a:p>
          <a:p>
            <a:r>
              <a:rPr lang="en-US" altLang="ko-KR" dirty="0"/>
              <a:t>Authors think that an open process would result better.</a:t>
            </a:r>
          </a:p>
          <a:p>
            <a:endParaRPr lang="en-US" altLang="ko-KR" dirty="0"/>
          </a:p>
          <a:p>
            <a:r>
              <a:rPr lang="en-US" altLang="ko-KR" dirty="0"/>
              <a:t>The best solution will be a computerized voting system with ballot paper.</a:t>
            </a:r>
            <a:endParaRPr lang="es-ES" altLang="ko-KR" dirty="0"/>
          </a:p>
          <a:p>
            <a:endParaRPr lang="en-US" dirty="0"/>
          </a:p>
        </p:txBody>
      </p:sp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70880" y="404664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990600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Palm </a:t>
            </a:r>
            <a:r>
              <a:rPr lang="en-US" altLang="ko-KR" dirty="0"/>
              <a:t>Beach Ballot Fiasco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7D5E-69F1-403D-9652-D9E5D21CC08D}" type="slidenum"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pPr/>
              <a:t>4</a:t>
            </a:fld>
            <a:endParaRPr lang="ko-KR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770" y="2037556"/>
            <a:ext cx="3492376" cy="3695700"/>
          </a:xfrm>
          <a:prstGeom prst="rect">
            <a:avLst/>
          </a:prstGeom>
          <a:ln w="3492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1766" r="7512" b="2852"/>
          <a:stretch>
            <a:fillRect/>
          </a:stretch>
        </p:blipFill>
        <p:spPr bwMode="auto">
          <a:xfrm>
            <a:off x="395536" y="1988840"/>
            <a:ext cx="496855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883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liminate paper ballots from the voting process.</a:t>
            </a:r>
          </a:p>
          <a:p>
            <a:r>
              <a:rPr lang="en-US" b="1" dirty="0" smtClean="0"/>
              <a:t>Process:</a:t>
            </a:r>
            <a:endParaRPr lang="es-ES" b="1" dirty="0" smtClean="0"/>
          </a:p>
          <a:p>
            <a:pPr lvl="1"/>
            <a:r>
              <a:rPr lang="en-US" dirty="0" smtClean="0"/>
              <a:t>The voter arrives to the voting place and prove he’s allowed to vote there.</a:t>
            </a:r>
          </a:p>
          <a:p>
            <a:pPr lvl="1"/>
            <a:r>
              <a:rPr lang="en-US" dirty="0" smtClean="0"/>
              <a:t>He gets a token (PIN or smartcard).</a:t>
            </a:r>
          </a:p>
          <a:p>
            <a:pPr lvl="1"/>
            <a:r>
              <a:rPr lang="en-US" dirty="0" smtClean="0"/>
              <a:t>Enters the token in the voting terminal and votes for its candidate.</a:t>
            </a:r>
          </a:p>
          <a:p>
            <a:pPr lvl="1"/>
            <a:r>
              <a:rPr lang="en-US" dirty="0" smtClean="0"/>
              <a:t>DRE System presents the voter’s election and gives a final chance to make changes.</a:t>
            </a:r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DRE </a:t>
            </a:r>
            <a:r>
              <a:rPr lang="en-US" b="1" dirty="0" smtClean="0"/>
              <a:t>“</a:t>
            </a:r>
            <a:r>
              <a:rPr lang="en-US" dirty="0" smtClean="0"/>
              <a:t>Direct Recording Electronic</a:t>
            </a:r>
            <a:r>
              <a:rPr lang="en-US" b="1" dirty="0" smtClean="0"/>
              <a:t>” </a:t>
            </a:r>
            <a:endParaRPr lang="en-US" dirty="0"/>
          </a:p>
        </p:txBody>
      </p:sp>
      <p:pic>
        <p:nvPicPr>
          <p:cNvPr id="19458" name="Picture 2" descr="http://truedemocracyparty.net/wp-content/uploads/voting-mach-HR811.jpg"/>
          <p:cNvPicPr>
            <a:picLocks noChangeAspect="1" noChangeArrowheads="1"/>
          </p:cNvPicPr>
          <p:nvPr/>
        </p:nvPicPr>
        <p:blipFill>
          <a:blip r:embed="rId3" cstate="print"/>
          <a:srcRect r="15470"/>
          <a:stretch>
            <a:fillRect/>
          </a:stretch>
        </p:blipFill>
        <p:spPr bwMode="auto">
          <a:xfrm>
            <a:off x="2699792" y="1412776"/>
            <a:ext cx="3816424" cy="45148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457200" y="1600200"/>
            <a:ext cx="8229600" cy="46402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1995: </a:t>
            </a:r>
            <a:r>
              <a:rPr lang="es-ES" sz="2400" dirty="0" smtClean="0"/>
              <a:t>I-Mark </a:t>
            </a:r>
            <a:r>
              <a:rPr lang="es-ES" sz="2400" dirty="0" err="1" smtClean="0"/>
              <a:t>Systems</a:t>
            </a:r>
            <a:endParaRPr lang="es-ES" sz="2400" dirty="0" smtClean="0"/>
          </a:p>
          <a:p>
            <a:pPr>
              <a:buFont typeface="Arial" pitchFamily="34" charset="0"/>
              <a:buChar char="•"/>
            </a:pPr>
            <a:endParaRPr lang="es-ES" sz="2400" dirty="0" smtClean="0"/>
          </a:p>
          <a:p>
            <a:pPr>
              <a:buFont typeface="Arial" pitchFamily="34" charset="0"/>
              <a:buChar char="•"/>
            </a:pPr>
            <a:r>
              <a:rPr lang="es-ES" sz="2400" dirty="0" smtClean="0"/>
              <a:t>1997: </a:t>
            </a:r>
            <a:r>
              <a:rPr lang="en-US" sz="2400" dirty="0" smtClean="0"/>
              <a:t>Global Election Systems acquired I-Mark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2002: Diebold acquired GES and change the name to </a:t>
            </a:r>
            <a:r>
              <a:rPr lang="es-ES" sz="2400" dirty="0" err="1" smtClean="0"/>
              <a:t>Diebold</a:t>
            </a:r>
            <a:r>
              <a:rPr lang="es-ES" sz="2400" dirty="0" smtClean="0"/>
              <a:t> </a:t>
            </a:r>
            <a:br>
              <a:rPr lang="es-ES" sz="2400" dirty="0" smtClean="0"/>
            </a:br>
            <a:r>
              <a:rPr lang="es-ES" sz="2400" dirty="0" smtClean="0"/>
              <a:t>	</a:t>
            </a:r>
            <a:r>
              <a:rPr lang="es-ES" sz="2400" dirty="0" err="1" smtClean="0"/>
              <a:t>Election</a:t>
            </a:r>
            <a:r>
              <a:rPr lang="es-ES" sz="2400" dirty="0" smtClean="0"/>
              <a:t> </a:t>
            </a:r>
            <a:r>
              <a:rPr lang="es-ES" sz="2400" dirty="0" err="1" smtClean="0"/>
              <a:t>System</a:t>
            </a:r>
            <a:endParaRPr lang="es-ES" sz="2400" dirty="0" smtClean="0"/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2006: Diebold removed its name from the voting machines for </a:t>
            </a:r>
            <a:br>
              <a:rPr lang="en-US" sz="2400" dirty="0" smtClean="0"/>
            </a:br>
            <a:r>
              <a:rPr lang="en-US" sz="2400" dirty="0" smtClean="0"/>
              <a:t>	“strategic” reasons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2007: Diebold changed its name to "Premier Election Solutions"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00808"/>
            <a:ext cx="4402832" cy="4425355"/>
          </a:xfrm>
        </p:spPr>
        <p:txBody>
          <a:bodyPr>
            <a:normAutofit/>
          </a:bodyPr>
          <a:lstStyle/>
          <a:p>
            <a:r>
              <a:rPr lang="en-US" dirty="0" smtClean="0"/>
              <a:t>The source </a:t>
            </a:r>
            <a:r>
              <a:rPr lang="en-US" dirty="0"/>
              <a:t>code </a:t>
            </a:r>
            <a:r>
              <a:rPr lang="en-US" dirty="0" smtClean="0"/>
              <a:t>for </a:t>
            </a:r>
            <a:br>
              <a:rPr lang="en-US" dirty="0" smtClean="0"/>
            </a:br>
            <a:r>
              <a:rPr lang="en-US" dirty="0" smtClean="0"/>
              <a:t>Diebold’s </a:t>
            </a:r>
            <a:r>
              <a:rPr lang="en-US" dirty="0" err="1"/>
              <a:t>AccuVote</a:t>
            </a:r>
            <a:r>
              <a:rPr lang="en-US" dirty="0"/>
              <a:t>-TS DRE voting system </a:t>
            </a:r>
            <a:r>
              <a:rPr lang="en-US" dirty="0" smtClean="0"/>
              <a:t>was analyzed.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There were several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vulnerabilities </a:t>
            </a:r>
            <a:r>
              <a:rPr lang="en-US" altLang="ko-KR" dirty="0" smtClean="0">
                <a:solidFill>
                  <a:srgbClr val="FF0000"/>
                </a:solidFill>
              </a:rPr>
              <a:t>found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Analysis of the Diebold’s </a:t>
            </a:r>
            <a:r>
              <a:rPr lang="en-US" dirty="0" err="1" smtClean="0"/>
              <a:t>AccuVote</a:t>
            </a:r>
            <a:r>
              <a:rPr lang="en-US" dirty="0" smtClean="0"/>
              <a:t>-TS </a:t>
            </a:r>
            <a:br>
              <a:rPr lang="en-US" dirty="0" smtClean="0"/>
            </a:br>
            <a:r>
              <a:rPr lang="en-US" dirty="0" smtClean="0"/>
              <a:t>DRE voting system</a:t>
            </a:r>
            <a:endParaRPr lang="en-US" dirty="0"/>
          </a:p>
        </p:txBody>
      </p:sp>
      <p:pic>
        <p:nvPicPr>
          <p:cNvPr id="27650" name="Picture 2" descr="http://images.pcworld.com/news/graphics/115608-2206P121_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125" y="1772816"/>
            <a:ext cx="4333875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smartcards used in the voting process are very easy </a:t>
            </a:r>
            <a:br>
              <a:rPr lang="en-US" dirty="0" smtClean="0"/>
            </a:br>
            <a:r>
              <a:rPr lang="en-US" dirty="0" smtClean="0"/>
              <a:t>to fake since they don’t perform any cryptographic </a:t>
            </a:r>
            <a:br>
              <a:rPr lang="en-US" dirty="0" smtClean="0"/>
            </a:br>
            <a:r>
              <a:rPr lang="en-US" dirty="0" smtClean="0"/>
              <a:t>operations.</a:t>
            </a:r>
          </a:p>
          <a:p>
            <a:endParaRPr lang="en-US" dirty="0" smtClean="0"/>
          </a:p>
          <a:p>
            <a:r>
              <a:rPr lang="en-US" dirty="0" smtClean="0"/>
              <a:t>Attacker could:</a:t>
            </a:r>
          </a:p>
          <a:p>
            <a:pPr lvl="1"/>
            <a:r>
              <a:rPr lang="en-US" dirty="0" smtClean="0"/>
              <a:t>Cast multiple votes</a:t>
            </a:r>
          </a:p>
          <a:p>
            <a:pPr lvl="1"/>
            <a:r>
              <a:rPr lang="en-US" dirty="0" smtClean="0"/>
              <a:t>End the elections early</a:t>
            </a:r>
          </a:p>
          <a:p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Vulnerability No. 1: </a:t>
            </a:r>
            <a:r>
              <a:rPr lang="en-US" b="0" dirty="0" smtClean="0"/>
              <a:t>Smartcards</a:t>
            </a:r>
            <a:endParaRPr lang="en-US" b="0" dirty="0"/>
          </a:p>
        </p:txBody>
      </p:sp>
      <p:pic>
        <p:nvPicPr>
          <p:cNvPr id="25602" name="Picture 2" descr="http://img.tootoo.com/mytootoo/upload/52/524209/product/524209_ba81a14049b003566b1d9cb72e143e1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780928"/>
            <a:ext cx="4104456" cy="3168882"/>
          </a:xfrm>
          <a:prstGeom prst="rect">
            <a:avLst/>
          </a:prstGeom>
          <a:noFill/>
        </p:spPr>
      </p:pic>
      <p:pic>
        <p:nvPicPr>
          <p:cNvPr id="11266" name="Picture 2" descr="http://1.bp.blogspot.com/_G0J3rknbfhk/SPIMrJ2UKDI/AAAAAAAAASw/M-Hz8-uUtUg/s200/voter+card+s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4581128"/>
            <a:ext cx="2448272" cy="1419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</a:t>
            </a:r>
            <a:r>
              <a:rPr lang="en-US" b="1" dirty="0" smtClean="0"/>
              <a:t>ystem configuration : </a:t>
            </a:r>
            <a:r>
              <a:rPr lang="en-US" dirty="0" smtClean="0"/>
              <a:t>impersonating any other voting </a:t>
            </a:r>
            <a:br>
              <a:rPr lang="en-US" dirty="0" smtClean="0"/>
            </a:br>
            <a:r>
              <a:rPr lang="en-US" dirty="0" smtClean="0"/>
              <a:t>terminal.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Ballot definitions: </a:t>
            </a:r>
            <a:r>
              <a:rPr lang="en-US" dirty="0" smtClean="0"/>
              <a:t>changing the order of the candidates </a:t>
            </a:r>
            <a:br>
              <a:rPr lang="en-US" dirty="0" smtClean="0"/>
            </a:br>
            <a:r>
              <a:rPr lang="en-US" dirty="0" smtClean="0"/>
              <a:t>only in the interface</a:t>
            </a:r>
          </a:p>
          <a:p>
            <a:endParaRPr lang="en-US" b="1" dirty="0" smtClean="0"/>
          </a:p>
          <a:p>
            <a:r>
              <a:rPr lang="en-US" b="1" dirty="0"/>
              <a:t>E</a:t>
            </a:r>
            <a:r>
              <a:rPr lang="en-US" b="1" dirty="0" smtClean="0"/>
              <a:t>lection results: </a:t>
            </a:r>
            <a:r>
              <a:rPr lang="en-US" dirty="0" smtClean="0"/>
              <a:t>modifying the voting records file stored on the device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Vulnerability No. 2: </a:t>
            </a:r>
            <a:r>
              <a:rPr lang="en-US" b="0" dirty="0" smtClean="0"/>
              <a:t>Tampering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">
  <a:themeElements>
    <a:clrScheme name="투명도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클래식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투명도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seawall-wji</Template>
  <TotalTime>6503</TotalTime>
  <Words>983</Words>
  <Application>Microsoft Office PowerPoint</Application>
  <PresentationFormat>화면 슬라이드 쇼(4:3)</PresentationFormat>
  <Paragraphs>272</Paragraphs>
  <Slides>33</Slides>
  <Notes>4</Notes>
  <HiddenSlides>0</HiddenSlides>
  <MMClips>2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34" baseType="lpstr">
      <vt:lpstr>1</vt:lpstr>
      <vt:lpstr>Analysis of an Electronic Voting System</vt:lpstr>
      <vt:lpstr>Outline</vt:lpstr>
      <vt:lpstr>Palm Beach Ballot Fiasco</vt:lpstr>
      <vt:lpstr>Palm Beach Ballot Fiasco</vt:lpstr>
      <vt:lpstr>DRE “Direct Recording Electronic” </vt:lpstr>
      <vt:lpstr>History</vt:lpstr>
      <vt:lpstr>Analysis of the Diebold’s AccuVote-TS  DRE voting system</vt:lpstr>
      <vt:lpstr>Vulnerability No. 1: Smartcards</vt:lpstr>
      <vt:lpstr>Vulnerability No. 2: Tampering</vt:lpstr>
      <vt:lpstr>Vulnerability No. 3: Impersonating  legitimate voting terminals</vt:lpstr>
      <vt:lpstr>Vulnerability No. 4: Key management </vt:lpstr>
      <vt:lpstr>Vulnerability No. 5: Linking voters to  their votes</vt:lpstr>
      <vt:lpstr>Vulnerability No. 6: Audit logs</vt:lpstr>
      <vt:lpstr>PowerPoint 프레젠테이션</vt:lpstr>
      <vt:lpstr>Other vulnerabilities</vt:lpstr>
      <vt:lpstr>Summary </vt:lpstr>
      <vt:lpstr>SECURITY ANALYSIS OF  THE DIEBOLD ACCUVOTE –  TS VOTING MACHINE</vt:lpstr>
      <vt:lpstr> Outline</vt:lpstr>
      <vt:lpstr>Diebold AccuVote-TS</vt:lpstr>
      <vt:lpstr>Design Points</vt:lpstr>
      <vt:lpstr>Design Points</vt:lpstr>
      <vt:lpstr>Boot Process</vt:lpstr>
      <vt:lpstr>Boot Process</vt:lpstr>
      <vt:lpstr>Vulnerability Points (H/W)</vt:lpstr>
      <vt:lpstr>Vulnerability Points (H/W)</vt:lpstr>
      <vt:lpstr>Vulnerability Points (S/W)</vt:lpstr>
      <vt:lpstr>Attack Types</vt:lpstr>
      <vt:lpstr>Delivery of Malicious Code</vt:lpstr>
      <vt:lpstr>Delivery of Malicious Code</vt:lpstr>
      <vt:lpstr>Mitigation of Vulnerabilities</vt:lpstr>
      <vt:lpstr> Summary</vt:lpstr>
      <vt:lpstr>Bankruptcy of Diebold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Security Analysis of the Diebold Accuvote-ts</dc:title>
  <dc:creator>Jiseong Noh</dc:creator>
  <cp:lastModifiedBy>Jiseong.Noh</cp:lastModifiedBy>
  <cp:revision>133</cp:revision>
  <dcterms:created xsi:type="dcterms:W3CDTF">2012-02-28T06:22:54Z</dcterms:created>
  <dcterms:modified xsi:type="dcterms:W3CDTF">2012-09-25T18:38:00Z</dcterms:modified>
</cp:coreProperties>
</file>