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20" r:id="rId1"/>
  </p:sldMasterIdLst>
  <p:notesMasterIdLst>
    <p:notesMasterId r:id="rId19"/>
  </p:notesMasterIdLst>
  <p:sldIdLst>
    <p:sldId id="256" r:id="rId2"/>
    <p:sldId id="257" r:id="rId3"/>
    <p:sldId id="258" r:id="rId4"/>
    <p:sldId id="282" r:id="rId5"/>
    <p:sldId id="280" r:id="rId6"/>
    <p:sldId id="259" r:id="rId7"/>
    <p:sldId id="260" r:id="rId8"/>
    <p:sldId id="264" r:id="rId9"/>
    <p:sldId id="265" r:id="rId10"/>
    <p:sldId id="266" r:id="rId11"/>
    <p:sldId id="267" r:id="rId12"/>
    <p:sldId id="276" r:id="rId13"/>
    <p:sldId id="268" r:id="rId14"/>
    <p:sldId id="275" r:id="rId15"/>
    <p:sldId id="277" r:id="rId16"/>
    <p:sldId id="278" r:id="rId17"/>
    <p:sldId id="279" r:id="rId18"/>
  </p:sldIdLst>
  <p:sldSz cx="9144000" cy="6858000" type="screen4x3"/>
  <p:notesSz cx="6858000" cy="9144000"/>
  <p:embeddedFontLst>
    <p:embeddedFont>
      <p:font typeface="맑은 고딕" pitchFamily="50" charset="-127"/>
      <p:regular r:id="rId20"/>
      <p:bold r:id="rId21"/>
    </p:embeddedFont>
    <p:embeddedFont>
      <p:font typeface="서울한강체 M" pitchFamily="18" charset="-127"/>
      <p:regular r:id="rId22"/>
    </p:embeddedFont>
    <p:embeddedFont>
      <p:font typeface="나눔손글씨 펜" pitchFamily="66" charset="-127"/>
      <p:regular r:id="rId23"/>
    </p:embeddedFont>
  </p:embeddedFontLst>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563" autoAdjust="0"/>
  </p:normalViewPr>
  <p:slideViewPr>
    <p:cSldViewPr>
      <p:cViewPr varScale="1">
        <p:scale>
          <a:sx n="68" d="100"/>
          <a:sy n="68" d="100"/>
        </p:scale>
        <p:origin x="-69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9252F2-E857-42AE-8FE5-5C646A4E5D4C}" type="datetimeFigureOut">
              <a:rPr lang="ko-KR" altLang="en-US" smtClean="0"/>
              <a:t>2012-10-09</a:t>
            </a:fld>
            <a:endParaRPr lang="ko-KR" altLang="en-US"/>
          </a:p>
        </p:txBody>
      </p:sp>
      <p:sp>
        <p:nvSpPr>
          <p:cNvPr id="4" name="슬라이드 이미지 개체 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BC7F01-4BA0-45B3-BD70-AAC86B5920D2}" type="slidenum">
              <a:rPr lang="ko-KR" altLang="en-US" smtClean="0"/>
              <a:t>‹#›</a:t>
            </a:fld>
            <a:endParaRPr lang="ko-KR" altLang="en-US"/>
          </a:p>
        </p:txBody>
      </p:sp>
    </p:spTree>
    <p:extLst>
      <p:ext uri="{BB962C8B-B14F-4D97-AF65-F5344CB8AC3E}">
        <p14:creationId xmlns:p14="http://schemas.microsoft.com/office/powerpoint/2010/main" val="330532765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90BC7F01-4BA0-45B3-BD70-AAC86B5920D2}" type="slidenum">
              <a:rPr lang="ko-KR" altLang="en-US" smtClean="0"/>
              <a:t>1</a:t>
            </a:fld>
            <a:endParaRPr lang="ko-KR" altLang="en-US"/>
          </a:p>
        </p:txBody>
      </p:sp>
    </p:spTree>
    <p:extLst>
      <p:ext uri="{BB962C8B-B14F-4D97-AF65-F5344CB8AC3E}">
        <p14:creationId xmlns:p14="http://schemas.microsoft.com/office/powerpoint/2010/main" val="3011379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dirty="0" smtClean="0"/>
              <a:t>N-gram model: n-gram is a contiguous sequence of n items from a given sequence of text or speech. </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dirty="0" smtClean="0"/>
              <a:t>More than 50,000 Wikipedia articles and 27,000 books from the Project Gutenberg is used for large set of English text to train a model</a:t>
            </a:r>
          </a:p>
        </p:txBody>
      </p:sp>
      <p:sp>
        <p:nvSpPr>
          <p:cNvPr id="4" name="슬라이드 번호 개체 틀 3"/>
          <p:cNvSpPr>
            <a:spLocks noGrp="1"/>
          </p:cNvSpPr>
          <p:nvPr>
            <p:ph type="sldNum" sz="quarter" idx="10"/>
          </p:nvPr>
        </p:nvSpPr>
        <p:spPr/>
        <p:txBody>
          <a:bodyPr/>
          <a:lstStyle/>
          <a:p>
            <a:fld id="{90BC7F01-4BA0-45B3-BD70-AAC86B5920D2}" type="slidenum">
              <a:rPr lang="ko-KR" altLang="en-US" smtClean="0"/>
              <a:t>10</a:t>
            </a:fld>
            <a:endParaRPr lang="ko-KR" altLang="en-US"/>
          </a:p>
        </p:txBody>
      </p:sp>
    </p:spTree>
    <p:extLst>
      <p:ext uri="{BB962C8B-B14F-4D97-AF65-F5344CB8AC3E}">
        <p14:creationId xmlns:p14="http://schemas.microsoft.com/office/powerpoint/2010/main" val="2695502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dirty="0" smtClean="0"/>
              <a:t>If</a:t>
            </a:r>
            <a:r>
              <a:rPr lang="en-US" altLang="ko-KR" sz="1200" baseline="0" dirty="0" smtClean="0"/>
              <a:t> candidate string produces same net effect of the first instruction of the decoder when it is executed, the score is 1. If it produces two instructions in a row, then it is score 2.</a:t>
            </a:r>
          </a:p>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sz="1200" dirty="0" smtClean="0"/>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dirty="0" smtClean="0"/>
              <a:t>Viterbi search</a:t>
            </a:r>
            <a:r>
              <a:rPr lang="en-US" altLang="ko-KR" sz="1200" baseline="0" dirty="0" smtClean="0"/>
              <a:t> is used to reconstruct the most probable sequence. </a:t>
            </a:r>
            <a:endParaRPr lang="en-US" altLang="ko-KR" sz="1200" dirty="0" smtClean="0"/>
          </a:p>
        </p:txBody>
      </p:sp>
      <p:sp>
        <p:nvSpPr>
          <p:cNvPr id="4" name="슬라이드 번호 개체 틀 3"/>
          <p:cNvSpPr>
            <a:spLocks noGrp="1"/>
          </p:cNvSpPr>
          <p:nvPr>
            <p:ph type="sldNum" sz="quarter" idx="10"/>
          </p:nvPr>
        </p:nvSpPr>
        <p:spPr/>
        <p:txBody>
          <a:bodyPr/>
          <a:lstStyle/>
          <a:p>
            <a:fld id="{90BC7F01-4BA0-45B3-BD70-AAC86B5920D2}" type="slidenum">
              <a:rPr lang="ko-KR" altLang="en-US" smtClean="0"/>
              <a:t>11</a:t>
            </a:fld>
            <a:endParaRPr lang="ko-KR" altLang="en-US"/>
          </a:p>
        </p:txBody>
      </p:sp>
    </p:spTree>
    <p:extLst>
      <p:ext uri="{BB962C8B-B14F-4D97-AF65-F5344CB8AC3E}">
        <p14:creationId xmlns:p14="http://schemas.microsoft.com/office/powerpoint/2010/main" val="2695502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dirty="0" smtClean="0"/>
              <a:t>For</a:t>
            </a:r>
            <a:r>
              <a:rPr lang="en-US" altLang="ko-KR" sz="1200" baseline="0" dirty="0" smtClean="0"/>
              <a:t> each candidate word, </a:t>
            </a:r>
            <a:r>
              <a:rPr lang="en-US" altLang="ko-KR" sz="1200" baseline="0" dirty="0" err="1" smtClean="0"/>
              <a:t>concate</a:t>
            </a:r>
            <a:r>
              <a:rPr lang="en-US" altLang="ko-KR" sz="1200" baseline="0" dirty="0" smtClean="0"/>
              <a:t> it to the string and execute the string in a sandbox. If it crashes, discard it. If the addition </a:t>
            </a:r>
            <a:r>
              <a:rPr lang="en-US" altLang="ko-KR" sz="1200" baseline="0" dirty="0" err="1" smtClean="0"/>
              <a:t>successed</a:t>
            </a:r>
            <a:r>
              <a:rPr lang="en-US" altLang="ko-KR" sz="1200" baseline="0" dirty="0" smtClean="0"/>
              <a:t> to execute next instruction, the score++. If it does not crash but yield no further execution of instruction, the score remains.</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baseline="0" dirty="0" smtClean="0"/>
              <a:t>The candidate which use unpredictable data or unpredictable setting on flags may lead to undesirable result or even crash, it also discarded. </a:t>
            </a:r>
          </a:p>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sz="1200" baseline="0" dirty="0" smtClean="0"/>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baseline="0" dirty="0" smtClean="0"/>
              <a:t>We keep top m samples by greedy algorithm. By doing this, encode more instruction on payload with fewer words is </a:t>
            </a:r>
            <a:r>
              <a:rPr lang="en-US" altLang="ko-KR" sz="1200" baseline="0" dirty="0" err="1" smtClean="0"/>
              <a:t>prefered</a:t>
            </a:r>
            <a:r>
              <a:rPr lang="en-US" altLang="ko-KR" sz="1200" baseline="0" dirty="0" smtClean="0"/>
              <a:t>.</a:t>
            </a:r>
            <a:endParaRPr lang="en-US" altLang="ko-KR" sz="1200" dirty="0" smtClean="0"/>
          </a:p>
        </p:txBody>
      </p:sp>
      <p:sp>
        <p:nvSpPr>
          <p:cNvPr id="4" name="슬라이드 번호 개체 틀 3"/>
          <p:cNvSpPr>
            <a:spLocks noGrp="1"/>
          </p:cNvSpPr>
          <p:nvPr>
            <p:ph type="sldNum" sz="quarter" idx="10"/>
          </p:nvPr>
        </p:nvSpPr>
        <p:spPr/>
        <p:txBody>
          <a:bodyPr/>
          <a:lstStyle/>
          <a:p>
            <a:fld id="{90BC7F01-4BA0-45B3-BD70-AAC86B5920D2}" type="slidenum">
              <a:rPr lang="ko-KR" altLang="en-US" smtClean="0"/>
              <a:t>12</a:t>
            </a:fld>
            <a:endParaRPr lang="ko-KR" altLang="en-US"/>
          </a:p>
        </p:txBody>
      </p:sp>
    </p:spTree>
    <p:extLst>
      <p:ext uri="{BB962C8B-B14F-4D97-AF65-F5344CB8AC3E}">
        <p14:creationId xmlns:p14="http://schemas.microsoft.com/office/powerpoint/2010/main" val="2695502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dirty="0" smtClean="0"/>
              <a:t>If</a:t>
            </a:r>
            <a:r>
              <a:rPr lang="en-US" altLang="ko-KR" sz="1200" baseline="0" dirty="0" smtClean="0"/>
              <a:t> candidate string produces same net effect of the first instruction of the decoder when it is executed, the score is 1. If it produces two instructions in a row, then it is score 2.</a:t>
            </a:r>
          </a:p>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sz="1200" dirty="0" smtClean="0"/>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dirty="0" smtClean="0"/>
              <a:t>Viterbi search</a:t>
            </a:r>
            <a:r>
              <a:rPr lang="en-US" altLang="ko-KR" sz="1200" baseline="0" dirty="0" smtClean="0"/>
              <a:t> is used to reconstruct the most probable sequence. </a:t>
            </a:r>
            <a:endParaRPr lang="en-US" altLang="ko-KR" sz="1200" dirty="0" smtClean="0"/>
          </a:p>
        </p:txBody>
      </p:sp>
      <p:sp>
        <p:nvSpPr>
          <p:cNvPr id="4" name="슬라이드 번호 개체 틀 3"/>
          <p:cNvSpPr>
            <a:spLocks noGrp="1"/>
          </p:cNvSpPr>
          <p:nvPr>
            <p:ph type="sldNum" sz="quarter" idx="10"/>
          </p:nvPr>
        </p:nvSpPr>
        <p:spPr/>
        <p:txBody>
          <a:bodyPr/>
          <a:lstStyle/>
          <a:p>
            <a:fld id="{90BC7F01-4BA0-45B3-BD70-AAC86B5920D2}" type="slidenum">
              <a:rPr lang="ko-KR" altLang="en-US" smtClean="0"/>
              <a:t>13</a:t>
            </a:fld>
            <a:endParaRPr lang="ko-KR" altLang="en-US"/>
          </a:p>
        </p:txBody>
      </p:sp>
    </p:spTree>
    <p:extLst>
      <p:ext uri="{BB962C8B-B14F-4D97-AF65-F5344CB8AC3E}">
        <p14:creationId xmlns:p14="http://schemas.microsoft.com/office/powerpoint/2010/main" val="26955027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baseline="0" dirty="0" smtClean="0"/>
              <a:t>Scoring engine</a:t>
            </a:r>
            <a:r>
              <a:rPr lang="ko-KR" altLang="en-US" baseline="0" dirty="0" smtClean="0"/>
              <a:t>은 </a:t>
            </a:r>
            <a:r>
              <a:rPr lang="en-US" altLang="ko-KR" baseline="0" dirty="0" smtClean="0"/>
              <a:t>executor(</a:t>
            </a:r>
            <a:r>
              <a:rPr lang="ko-KR" altLang="en-US" baseline="0" dirty="0" smtClean="0"/>
              <a:t>각 단어 </a:t>
            </a:r>
            <a:r>
              <a:rPr lang="en-US" altLang="ko-KR" baseline="0" dirty="0" smtClean="0"/>
              <a:t>candidate</a:t>
            </a:r>
            <a:r>
              <a:rPr lang="ko-KR" altLang="en-US" baseline="0" dirty="0" smtClean="0"/>
              <a:t>를 실행함</a:t>
            </a:r>
            <a:r>
              <a:rPr lang="en-US" altLang="ko-KR" baseline="0" dirty="0" smtClean="0"/>
              <a:t>)</a:t>
            </a:r>
            <a:r>
              <a:rPr lang="ko-KR" altLang="en-US" baseline="0" dirty="0" smtClean="0"/>
              <a:t>랑 </a:t>
            </a:r>
            <a:r>
              <a:rPr lang="en-US" altLang="ko-KR" baseline="0" dirty="0" smtClean="0"/>
              <a:t>watcher(evaluate the candidate behavior)</a:t>
            </a:r>
            <a:r>
              <a:rPr lang="ko-KR" altLang="en-US" baseline="0" dirty="0" smtClean="0"/>
              <a:t>로 구성됨</a:t>
            </a:r>
            <a:r>
              <a:rPr lang="en-US" altLang="ko-KR" baseline="0" dirty="0" smtClean="0"/>
              <a:t>. </a:t>
            </a:r>
            <a:r>
              <a:rPr lang="ko-KR" altLang="en-US" baseline="0" dirty="0" smtClean="0"/>
              <a:t>이 </a:t>
            </a:r>
            <a:r>
              <a:rPr lang="en-US" altLang="ko-KR" baseline="0" dirty="0" smtClean="0"/>
              <a:t>monitoring</a:t>
            </a:r>
            <a:r>
              <a:rPr lang="ko-KR" altLang="en-US" baseline="0" dirty="0" smtClean="0"/>
              <a:t>은 </a:t>
            </a:r>
            <a:r>
              <a:rPr lang="en-US" altLang="ko-KR" baseline="0" dirty="0" err="1" smtClean="0"/>
              <a:t>ptrace</a:t>
            </a:r>
            <a:r>
              <a:rPr lang="en-US" altLang="ko-KR" baseline="0" dirty="0" smtClean="0"/>
              <a:t>(process trace)</a:t>
            </a:r>
            <a:r>
              <a:rPr lang="ko-KR" altLang="en-US" baseline="0" dirty="0" smtClean="0"/>
              <a:t> </a:t>
            </a:r>
            <a:r>
              <a:rPr lang="en-US" altLang="ko-KR" baseline="0" dirty="0" smtClean="0"/>
              <a:t>API</a:t>
            </a:r>
            <a:r>
              <a:rPr lang="ko-KR" altLang="en-US" baseline="0" dirty="0" smtClean="0"/>
              <a:t>로 실행됨</a:t>
            </a:r>
            <a:r>
              <a:rPr lang="en-US" altLang="ko-KR" baseline="0" dirty="0" smtClean="0"/>
              <a:t>(</a:t>
            </a:r>
            <a:r>
              <a:rPr lang="ko-KR" altLang="en-US" sz="1200" b="0" i="0" kern="1200" dirty="0" smtClean="0">
                <a:solidFill>
                  <a:schemeClr val="tx1"/>
                </a:solidFill>
                <a:effectLst/>
                <a:latin typeface="+mn-lt"/>
                <a:ea typeface="+mn-ea"/>
                <a:cs typeface="+mn-cs"/>
              </a:rPr>
              <a:t>프로세스가 어떻게 움직이며</a:t>
            </a:r>
            <a:r>
              <a:rPr lang="en-US" altLang="ko-KR" sz="1200" b="0" i="0" kern="1200" dirty="0" smtClean="0">
                <a:solidFill>
                  <a:schemeClr val="tx1"/>
                </a:solidFill>
                <a:effectLst/>
                <a:latin typeface="+mn-lt"/>
                <a:ea typeface="+mn-ea"/>
                <a:cs typeface="+mn-cs"/>
              </a:rPr>
              <a:t>, </a:t>
            </a:r>
            <a:r>
              <a:rPr lang="ko-KR" altLang="en-US" sz="1200" b="0" i="0" kern="1200" dirty="0" err="1" smtClean="0">
                <a:solidFill>
                  <a:schemeClr val="tx1"/>
                </a:solidFill>
                <a:effectLst/>
                <a:latin typeface="+mn-lt"/>
                <a:ea typeface="+mn-ea"/>
                <a:cs typeface="+mn-cs"/>
              </a:rPr>
              <a:t>어떤식으로</a:t>
            </a:r>
            <a:r>
              <a:rPr lang="ko-KR" altLang="en-US" sz="1200" b="0" i="0" kern="1200" dirty="0" smtClean="0">
                <a:solidFill>
                  <a:schemeClr val="tx1"/>
                </a:solidFill>
                <a:effectLst/>
                <a:latin typeface="+mn-lt"/>
                <a:ea typeface="+mn-ea"/>
                <a:cs typeface="+mn-cs"/>
              </a:rPr>
              <a:t> </a:t>
            </a:r>
            <a:r>
              <a:rPr lang="ko-KR" altLang="en-US" sz="1200" b="0" i="0" kern="1200" dirty="0" err="1" smtClean="0">
                <a:solidFill>
                  <a:schemeClr val="tx1"/>
                </a:solidFill>
                <a:effectLst/>
                <a:latin typeface="+mn-lt"/>
                <a:ea typeface="+mn-ea"/>
                <a:cs typeface="+mn-cs"/>
              </a:rPr>
              <a:t>데이타를</a:t>
            </a:r>
            <a:r>
              <a:rPr lang="ko-KR" altLang="en-US" sz="1200" b="0" i="0" kern="1200" dirty="0" smtClean="0">
                <a:solidFill>
                  <a:schemeClr val="tx1"/>
                </a:solidFill>
                <a:effectLst/>
                <a:latin typeface="+mn-lt"/>
                <a:ea typeface="+mn-ea"/>
                <a:cs typeface="+mn-cs"/>
              </a:rPr>
              <a:t> 읽고 쓰는지</a:t>
            </a:r>
            <a:r>
              <a:rPr lang="en-US" altLang="ko-KR" sz="1200" b="0" i="0" kern="1200" dirty="0" smtClean="0">
                <a:solidFill>
                  <a:schemeClr val="tx1"/>
                </a:solidFill>
                <a:effectLst/>
                <a:latin typeface="+mn-lt"/>
                <a:ea typeface="+mn-ea"/>
                <a:cs typeface="+mn-cs"/>
              </a:rPr>
              <a:t>, </a:t>
            </a:r>
            <a:r>
              <a:rPr lang="ko-KR" altLang="en-US" sz="1200" b="0" i="0" kern="1200" dirty="0" err="1" smtClean="0">
                <a:solidFill>
                  <a:schemeClr val="tx1"/>
                </a:solidFill>
                <a:effectLst/>
                <a:latin typeface="+mn-lt"/>
                <a:ea typeface="+mn-ea"/>
                <a:cs typeface="+mn-cs"/>
              </a:rPr>
              <a:t>어떤에러를</a:t>
            </a:r>
            <a:r>
              <a:rPr lang="ko-KR" altLang="en-US" sz="1200" b="0" i="0" kern="1200" dirty="0" smtClean="0">
                <a:solidFill>
                  <a:schemeClr val="tx1"/>
                </a:solidFill>
                <a:effectLst/>
                <a:latin typeface="+mn-lt"/>
                <a:ea typeface="+mn-ea"/>
                <a:cs typeface="+mn-cs"/>
              </a:rPr>
              <a:t> 내는지 추적</a:t>
            </a:r>
            <a:r>
              <a:rPr lang="en-US" altLang="ko-KR" sz="1200" b="0" i="0" kern="1200" dirty="0" smtClean="0">
                <a:solidFill>
                  <a:schemeClr val="tx1"/>
                </a:solidFill>
                <a:effectLst/>
                <a:latin typeface="+mn-lt"/>
                <a:ea typeface="+mn-ea"/>
                <a:cs typeface="+mn-cs"/>
              </a:rPr>
              <a:t>)</a:t>
            </a:r>
          </a:p>
          <a:p>
            <a:r>
              <a:rPr lang="en-US" altLang="ko-KR" sz="1200" b="0" i="0" kern="1200" dirty="0" smtClean="0">
                <a:solidFill>
                  <a:schemeClr val="tx1"/>
                </a:solidFill>
                <a:effectLst/>
                <a:latin typeface="+mn-lt"/>
                <a:ea typeface="+mn-ea"/>
                <a:cs typeface="+mn-cs"/>
              </a:rPr>
              <a:t>Language</a:t>
            </a:r>
            <a:r>
              <a:rPr lang="en-US" altLang="ko-KR" sz="1200" b="0" i="0" kern="1200" baseline="0" dirty="0" smtClean="0">
                <a:solidFill>
                  <a:schemeClr val="tx1"/>
                </a:solidFill>
                <a:effectLst/>
                <a:latin typeface="+mn-lt"/>
                <a:ea typeface="+mn-ea"/>
                <a:cs typeface="+mn-cs"/>
              </a:rPr>
              <a:t> </a:t>
            </a:r>
            <a:r>
              <a:rPr lang="en-US" altLang="ko-KR" sz="1200" b="0" i="0" kern="1200" baseline="0" dirty="0" smtClean="0">
                <a:solidFill>
                  <a:schemeClr val="tx1"/>
                </a:solidFill>
                <a:effectLst/>
                <a:latin typeface="+mn-lt"/>
                <a:ea typeface="+mn-ea"/>
                <a:cs typeface="+mn-cs"/>
              </a:rPr>
              <a:t>engine</a:t>
            </a:r>
            <a:r>
              <a:rPr lang="ko-KR" altLang="en-US" sz="1200" b="0" i="0" kern="1200" baseline="0" dirty="0" smtClean="0">
                <a:solidFill>
                  <a:schemeClr val="tx1"/>
                </a:solidFill>
                <a:effectLst/>
                <a:latin typeface="+mn-lt"/>
                <a:ea typeface="+mn-ea"/>
                <a:cs typeface="+mn-cs"/>
              </a:rPr>
              <a:t>이랑 </a:t>
            </a:r>
            <a:r>
              <a:rPr lang="en-US" altLang="ko-KR" sz="1200" b="0" i="0" kern="1200" baseline="0" dirty="0" smtClean="0">
                <a:solidFill>
                  <a:schemeClr val="tx1"/>
                </a:solidFill>
                <a:effectLst/>
                <a:latin typeface="+mn-lt"/>
                <a:ea typeface="+mn-ea"/>
                <a:cs typeface="+mn-cs"/>
              </a:rPr>
              <a:t>Scoring engine</a:t>
            </a:r>
            <a:r>
              <a:rPr lang="ko-KR" altLang="en-US" sz="1200" b="0" i="0" kern="1200" baseline="0" dirty="0" smtClean="0">
                <a:solidFill>
                  <a:schemeClr val="tx1"/>
                </a:solidFill>
                <a:effectLst/>
                <a:latin typeface="+mn-lt"/>
                <a:ea typeface="+mn-ea"/>
                <a:cs typeface="+mn-cs"/>
              </a:rPr>
              <a:t>은 공유메모리로 </a:t>
            </a:r>
            <a:r>
              <a:rPr lang="en-US" altLang="ko-KR" sz="1200" b="0" i="0" kern="1200" baseline="0" dirty="0" smtClean="0">
                <a:solidFill>
                  <a:schemeClr val="tx1"/>
                </a:solidFill>
                <a:effectLst/>
                <a:latin typeface="+mn-lt"/>
                <a:ea typeface="+mn-ea"/>
                <a:cs typeface="+mn-cs"/>
              </a:rPr>
              <a:t>communicate</a:t>
            </a:r>
            <a:r>
              <a:rPr lang="ko-KR" altLang="en-US" sz="1200" b="0" i="0" kern="1200" baseline="0" dirty="0" smtClean="0">
                <a:solidFill>
                  <a:schemeClr val="tx1"/>
                </a:solidFill>
                <a:effectLst/>
                <a:latin typeface="+mn-lt"/>
                <a:ea typeface="+mn-ea"/>
                <a:cs typeface="+mn-cs"/>
              </a:rPr>
              <a:t>함</a:t>
            </a:r>
            <a:r>
              <a:rPr lang="en-US" altLang="ko-KR" sz="1200" b="0" i="0" kern="1200" baseline="0" dirty="0" smtClean="0">
                <a:solidFill>
                  <a:schemeClr val="tx1"/>
                </a:solidFill>
                <a:effectLst/>
                <a:latin typeface="+mn-lt"/>
                <a:ea typeface="+mn-ea"/>
                <a:cs typeface="+mn-cs"/>
              </a:rPr>
              <a:t>. Language engine</a:t>
            </a:r>
            <a:r>
              <a:rPr lang="ko-KR" altLang="en-US" sz="1200" b="0" i="0" kern="1200" baseline="0" dirty="0" smtClean="0">
                <a:solidFill>
                  <a:schemeClr val="tx1"/>
                </a:solidFill>
                <a:effectLst/>
                <a:latin typeface="+mn-lt"/>
                <a:ea typeface="+mn-ea"/>
                <a:cs typeface="+mn-cs"/>
              </a:rPr>
              <a:t>이 </a:t>
            </a:r>
            <a:r>
              <a:rPr lang="en-US" altLang="ko-KR" sz="1200" b="0" i="0" kern="1200" baseline="0" dirty="0" smtClean="0">
                <a:solidFill>
                  <a:schemeClr val="tx1"/>
                </a:solidFill>
                <a:effectLst/>
                <a:latin typeface="+mn-lt"/>
                <a:ea typeface="+mn-ea"/>
                <a:cs typeface="+mn-cs"/>
              </a:rPr>
              <a:t>potential solution</a:t>
            </a:r>
            <a:r>
              <a:rPr lang="ko-KR" altLang="en-US" sz="1200" b="0" i="0" kern="1200" baseline="0" dirty="0" smtClean="0">
                <a:solidFill>
                  <a:schemeClr val="tx1"/>
                </a:solidFill>
                <a:effectLst/>
                <a:latin typeface="+mn-lt"/>
                <a:ea typeface="+mn-ea"/>
                <a:cs typeface="+mn-cs"/>
              </a:rPr>
              <a:t>을 주면 </a:t>
            </a:r>
            <a:r>
              <a:rPr lang="en-US" altLang="ko-KR" sz="1200" b="0" i="0" kern="1200" baseline="0" dirty="0" smtClean="0">
                <a:solidFill>
                  <a:schemeClr val="tx1"/>
                </a:solidFill>
                <a:effectLst/>
                <a:latin typeface="+mn-lt"/>
                <a:ea typeface="+mn-ea"/>
                <a:cs typeface="+mn-cs"/>
              </a:rPr>
              <a:t>Scoring engine</a:t>
            </a:r>
            <a:r>
              <a:rPr lang="ko-KR" altLang="en-US" sz="1200" b="0" i="0" kern="1200" baseline="0" dirty="0" smtClean="0">
                <a:solidFill>
                  <a:schemeClr val="tx1"/>
                </a:solidFill>
                <a:effectLst/>
                <a:latin typeface="+mn-lt"/>
                <a:ea typeface="+mn-ea"/>
                <a:cs typeface="+mn-cs"/>
              </a:rPr>
              <a:t>이 점수를 내줌</a:t>
            </a:r>
            <a:r>
              <a:rPr lang="en-US" altLang="ko-KR" sz="1200" b="0" i="0" kern="1200" baseline="0" dirty="0" smtClean="0">
                <a:solidFill>
                  <a:schemeClr val="tx1"/>
                </a:solidFill>
                <a:effectLst/>
                <a:latin typeface="+mn-lt"/>
                <a:ea typeface="+mn-ea"/>
                <a:cs typeface="+mn-cs"/>
              </a:rPr>
              <a:t>. </a:t>
            </a:r>
            <a:endParaRPr lang="ko-KR" altLang="en-US" sz="1200" b="0" i="0" kern="1200" dirty="0" smtClean="0">
              <a:solidFill>
                <a:schemeClr val="tx1"/>
              </a:solidFill>
              <a:effectLst/>
              <a:latin typeface="+mn-lt"/>
              <a:ea typeface="+mn-ea"/>
              <a:cs typeface="+mn-cs"/>
            </a:endParaRPr>
          </a:p>
          <a:p>
            <a:endParaRPr lang="en-US" altLang="ko-KR" baseline="0" dirty="0" smtClean="0"/>
          </a:p>
        </p:txBody>
      </p:sp>
      <p:sp>
        <p:nvSpPr>
          <p:cNvPr id="4" name="슬라이드 번호 개체 틀 3"/>
          <p:cNvSpPr>
            <a:spLocks noGrp="1"/>
          </p:cNvSpPr>
          <p:nvPr>
            <p:ph type="sldNum" sz="quarter" idx="10"/>
          </p:nvPr>
        </p:nvSpPr>
        <p:spPr/>
        <p:txBody>
          <a:bodyPr/>
          <a:lstStyle/>
          <a:p>
            <a:fld id="{90BC7F01-4BA0-45B3-BD70-AAC86B5920D2}" type="slidenum">
              <a:rPr lang="ko-KR" altLang="en-US" smtClean="0"/>
              <a:t>14</a:t>
            </a:fld>
            <a:endParaRPr lang="ko-KR" altLang="en-US"/>
          </a:p>
        </p:txBody>
      </p:sp>
    </p:spTree>
    <p:extLst>
      <p:ext uri="{BB962C8B-B14F-4D97-AF65-F5344CB8AC3E}">
        <p14:creationId xmlns:p14="http://schemas.microsoft.com/office/powerpoint/2010/main" val="2695502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b="0" i="0" kern="1200" dirty="0" smtClean="0">
                <a:solidFill>
                  <a:schemeClr val="tx1"/>
                </a:solidFill>
                <a:effectLst/>
                <a:latin typeface="+mn-lt"/>
                <a:ea typeface="+mn-ea"/>
                <a:cs typeface="+mn-cs"/>
              </a:rPr>
              <a:t>Since</a:t>
            </a:r>
            <a:r>
              <a:rPr lang="en-US" altLang="ko-KR" sz="1200" b="0" i="0" kern="1200" baseline="0" dirty="0" smtClean="0">
                <a:solidFill>
                  <a:schemeClr val="tx1"/>
                </a:solidFill>
                <a:effectLst/>
                <a:latin typeface="+mn-lt"/>
                <a:ea typeface="+mn-ea"/>
                <a:cs typeface="+mn-cs"/>
              </a:rPr>
              <a:t> </a:t>
            </a:r>
            <a:r>
              <a:rPr lang="en-US" altLang="ko-KR" sz="1200" b="0" i="0" kern="1200" baseline="0" dirty="0" err="1" smtClean="0">
                <a:solidFill>
                  <a:schemeClr val="tx1"/>
                </a:solidFill>
                <a:effectLst/>
                <a:latin typeface="+mn-lt"/>
                <a:ea typeface="+mn-ea"/>
                <a:cs typeface="+mn-cs"/>
              </a:rPr>
              <a:t>ptrace</a:t>
            </a:r>
            <a:r>
              <a:rPr lang="en-US" altLang="ko-KR" sz="1200" b="0" i="0" kern="1200" baseline="0" smtClean="0">
                <a:solidFill>
                  <a:schemeClr val="tx1"/>
                </a:solidFill>
                <a:effectLst/>
                <a:latin typeface="+mn-lt"/>
                <a:ea typeface="+mn-ea"/>
                <a:cs typeface="+mn-cs"/>
              </a:rPr>
              <a:t> traces how all process works, and it necessarily needs several times of switching between kernel mode and user mode.</a:t>
            </a:r>
            <a:endParaRPr lang="en-US" altLang="ko-KR" baseline="0" smtClean="0"/>
          </a:p>
          <a:p>
            <a:r>
              <a:rPr lang="ko-KR" altLang="en-US" baseline="0" dirty="0" smtClean="0"/>
              <a:t>사실 </a:t>
            </a:r>
            <a:r>
              <a:rPr lang="en-US" altLang="ko-KR" baseline="0" dirty="0" smtClean="0"/>
              <a:t>language engine</a:t>
            </a:r>
            <a:r>
              <a:rPr lang="ko-KR" altLang="en-US" baseline="0" dirty="0" smtClean="0"/>
              <a:t>이나 </a:t>
            </a:r>
            <a:r>
              <a:rPr lang="en-US" altLang="ko-KR" baseline="0" dirty="0" smtClean="0"/>
              <a:t>scoring engine</a:t>
            </a:r>
            <a:r>
              <a:rPr lang="ko-KR" altLang="en-US" baseline="0" dirty="0" smtClean="0"/>
              <a:t>이 넘겨받는 대상은 </a:t>
            </a:r>
            <a:r>
              <a:rPr lang="ko-KR" altLang="en-US" baseline="0" dirty="0" err="1" smtClean="0"/>
              <a:t>같은거임</a:t>
            </a:r>
            <a:r>
              <a:rPr lang="ko-KR" altLang="en-US" baseline="0" dirty="0" smtClean="0"/>
              <a:t> </a:t>
            </a:r>
            <a:r>
              <a:rPr lang="en-US" altLang="ko-KR" baseline="0" dirty="0" smtClean="0"/>
              <a:t>– </a:t>
            </a:r>
            <a:r>
              <a:rPr lang="ko-KR" altLang="en-US" baseline="0" dirty="0" smtClean="0"/>
              <a:t>한 프로세스가 </a:t>
            </a:r>
            <a:r>
              <a:rPr lang="ko-KR" altLang="en-US" baseline="0" dirty="0" err="1" smtClean="0"/>
              <a:t>두가지</a:t>
            </a:r>
            <a:r>
              <a:rPr lang="ko-KR" altLang="en-US" baseline="0" dirty="0" smtClean="0"/>
              <a:t> 일을 하면 안될까</a:t>
            </a:r>
            <a:r>
              <a:rPr lang="en-US" altLang="ko-KR" baseline="0" dirty="0" smtClean="0"/>
              <a:t>?</a:t>
            </a:r>
          </a:p>
          <a:p>
            <a:r>
              <a:rPr lang="en-US" altLang="ko-KR" baseline="0" dirty="0" smtClean="0"/>
              <a:t>Maintain two sets of machine state and switching between them to change execution roles(each have their own register and stack but share only memory associated with state switching and candidate solution)</a:t>
            </a:r>
          </a:p>
          <a:p>
            <a:endParaRPr lang="en-US" altLang="ko-KR" baseline="0" dirty="0" smtClean="0"/>
          </a:p>
          <a:p>
            <a:r>
              <a:rPr lang="ko-KR" altLang="en-US" baseline="0" dirty="0" smtClean="0"/>
              <a:t>이렇게 </a:t>
            </a:r>
            <a:r>
              <a:rPr lang="en-US" altLang="ko-KR" baseline="0" dirty="0" smtClean="0"/>
              <a:t>optimize</a:t>
            </a:r>
            <a:r>
              <a:rPr lang="ko-KR" altLang="en-US" baseline="0" dirty="0" smtClean="0"/>
              <a:t>했더니 </a:t>
            </a:r>
            <a:r>
              <a:rPr lang="ko-KR" altLang="en-US" baseline="0" dirty="0" err="1" smtClean="0"/>
              <a:t>쉘코드</a:t>
            </a:r>
            <a:r>
              <a:rPr lang="ko-KR" altLang="en-US" baseline="0" dirty="0" smtClean="0"/>
              <a:t> </a:t>
            </a:r>
            <a:r>
              <a:rPr lang="ko-KR" altLang="en-US" baseline="0" dirty="0" err="1" smtClean="0"/>
              <a:t>만드는게</a:t>
            </a:r>
            <a:r>
              <a:rPr lang="ko-KR" altLang="en-US" baseline="0" dirty="0" smtClean="0"/>
              <a:t> </a:t>
            </a:r>
            <a:r>
              <a:rPr lang="en-US" altLang="ko-KR" baseline="0" dirty="0" smtClean="0"/>
              <a:t>12</a:t>
            </a:r>
            <a:r>
              <a:rPr lang="ko-KR" altLang="en-US" baseline="0" dirty="0" smtClean="0"/>
              <a:t>배 </a:t>
            </a:r>
            <a:r>
              <a:rPr lang="ko-KR" altLang="en-US" baseline="0" dirty="0" err="1" smtClean="0"/>
              <a:t>빨라짐ㅋ</a:t>
            </a:r>
            <a:endParaRPr lang="en-US" altLang="ko-KR" baseline="0" dirty="0" smtClean="0"/>
          </a:p>
        </p:txBody>
      </p:sp>
      <p:sp>
        <p:nvSpPr>
          <p:cNvPr id="4" name="슬라이드 번호 개체 틀 3"/>
          <p:cNvSpPr>
            <a:spLocks noGrp="1"/>
          </p:cNvSpPr>
          <p:nvPr>
            <p:ph type="sldNum" sz="quarter" idx="10"/>
          </p:nvPr>
        </p:nvSpPr>
        <p:spPr/>
        <p:txBody>
          <a:bodyPr/>
          <a:lstStyle/>
          <a:p>
            <a:fld id="{90BC7F01-4BA0-45B3-BD70-AAC86B5920D2}" type="slidenum">
              <a:rPr lang="ko-KR" altLang="en-US" smtClean="0"/>
              <a:t>15</a:t>
            </a:fld>
            <a:endParaRPr lang="ko-KR" altLang="en-US"/>
          </a:p>
        </p:txBody>
      </p:sp>
    </p:spTree>
    <p:extLst>
      <p:ext uri="{BB962C8B-B14F-4D97-AF65-F5344CB8AC3E}">
        <p14:creationId xmlns:p14="http://schemas.microsoft.com/office/powerpoint/2010/main" val="26955027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No</a:t>
            </a:r>
            <a:r>
              <a:rPr lang="en-US" altLang="ko-KR" baseline="0" dirty="0" smtClean="0"/>
              <a:t> considering for better quality(fluency?) of English in this </a:t>
            </a:r>
            <a:r>
              <a:rPr lang="en-US" altLang="ko-KR" baseline="0" dirty="0" err="1" smtClean="0"/>
              <a:t>shellcode</a:t>
            </a:r>
            <a:r>
              <a:rPr lang="en-US" altLang="ko-KR" baseline="0" dirty="0" smtClean="0"/>
              <a:t>(out of scope)</a:t>
            </a:r>
            <a:endParaRPr lang="en-US" altLang="ko-KR" dirty="0" smtClean="0"/>
          </a:p>
        </p:txBody>
      </p:sp>
      <p:sp>
        <p:nvSpPr>
          <p:cNvPr id="4" name="슬라이드 번호 개체 틀 3"/>
          <p:cNvSpPr>
            <a:spLocks noGrp="1"/>
          </p:cNvSpPr>
          <p:nvPr>
            <p:ph type="sldNum" sz="quarter" idx="10"/>
          </p:nvPr>
        </p:nvSpPr>
        <p:spPr/>
        <p:txBody>
          <a:bodyPr/>
          <a:lstStyle/>
          <a:p>
            <a:fld id="{90BC7F01-4BA0-45B3-BD70-AAC86B5920D2}" type="slidenum">
              <a:rPr lang="ko-KR" altLang="en-US" smtClean="0"/>
              <a:t>16</a:t>
            </a:fld>
            <a:endParaRPr lang="ko-KR" altLang="en-US"/>
          </a:p>
        </p:txBody>
      </p:sp>
    </p:spTree>
    <p:extLst>
      <p:ext uri="{BB962C8B-B14F-4D97-AF65-F5344CB8AC3E}">
        <p14:creationId xmlns:p14="http://schemas.microsoft.com/office/powerpoint/2010/main" val="26955027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a:buFont typeface="Wingdings" pitchFamily="2" charset="2"/>
              <a:buNone/>
            </a:pPr>
            <a:r>
              <a:rPr lang="en-US" altLang="ko-KR" dirty="0" smtClean="0"/>
              <a:t>To verify</a:t>
            </a:r>
            <a:r>
              <a:rPr lang="en-US" altLang="ko-KR" baseline="0" dirty="0" smtClean="0"/>
              <a:t> the main idea of this paper that</a:t>
            </a:r>
            <a:r>
              <a:rPr lang="en-US" altLang="ko-KR" dirty="0" smtClean="0"/>
              <a:t> ‘</a:t>
            </a:r>
            <a:r>
              <a:rPr lang="en-US" altLang="ko-KR" dirty="0" err="1" smtClean="0"/>
              <a:t>Shellcode</a:t>
            </a:r>
            <a:r>
              <a:rPr lang="en-US" altLang="ko-KR" dirty="0" smtClean="0"/>
              <a:t> need not to be different in structure than non-executable payload data’,</a:t>
            </a:r>
            <a:r>
              <a:rPr lang="en-US" altLang="ko-KR" baseline="0" dirty="0" smtClean="0"/>
              <a:t> the figure shows compare among original </a:t>
            </a:r>
            <a:r>
              <a:rPr lang="en-US" altLang="ko-KR" baseline="0" dirty="0" err="1" smtClean="0"/>
              <a:t>shellcode</a:t>
            </a:r>
            <a:r>
              <a:rPr lang="en-US" altLang="ko-KR" baseline="0" smtClean="0"/>
              <a:t> and so on.</a:t>
            </a:r>
            <a:endParaRPr lang="en-US" altLang="ko-KR" dirty="0" smtClean="0"/>
          </a:p>
        </p:txBody>
      </p:sp>
      <p:sp>
        <p:nvSpPr>
          <p:cNvPr id="4" name="슬라이드 번호 개체 틀 3"/>
          <p:cNvSpPr>
            <a:spLocks noGrp="1"/>
          </p:cNvSpPr>
          <p:nvPr>
            <p:ph type="sldNum" sz="quarter" idx="10"/>
          </p:nvPr>
        </p:nvSpPr>
        <p:spPr/>
        <p:txBody>
          <a:bodyPr/>
          <a:lstStyle/>
          <a:p>
            <a:fld id="{90BC7F01-4BA0-45B3-BD70-AAC86B5920D2}" type="slidenum">
              <a:rPr lang="ko-KR" altLang="en-US" smtClean="0"/>
              <a:t>17</a:t>
            </a:fld>
            <a:endParaRPr lang="ko-KR" altLang="en-US"/>
          </a:p>
        </p:txBody>
      </p:sp>
    </p:spTree>
    <p:extLst>
      <p:ext uri="{BB962C8B-B14F-4D97-AF65-F5344CB8AC3E}">
        <p14:creationId xmlns:p14="http://schemas.microsoft.com/office/powerpoint/2010/main" val="2695502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smtClean="0"/>
              <a:t>그냥 </a:t>
            </a:r>
            <a:r>
              <a:rPr lang="en-US" altLang="ko-KR" dirty="0" smtClean="0"/>
              <a:t>EIP</a:t>
            </a:r>
            <a:r>
              <a:rPr lang="ko-KR" altLang="en-US" dirty="0" smtClean="0"/>
              <a:t>조작해서 실행경로 바꾸기 </a:t>
            </a:r>
            <a:r>
              <a:rPr lang="en-US" altLang="ko-KR" dirty="0" err="1" smtClean="0"/>
              <a:t>vs</a:t>
            </a:r>
            <a:r>
              <a:rPr lang="en-US" altLang="ko-KR" baseline="0" dirty="0" smtClean="0"/>
              <a:t> </a:t>
            </a:r>
            <a:r>
              <a:rPr lang="ko-KR" altLang="en-US" baseline="0" dirty="0" smtClean="0"/>
              <a:t>삽입한 특정 </a:t>
            </a:r>
            <a:r>
              <a:rPr lang="en-US" altLang="ko-KR" baseline="0" dirty="0" smtClean="0"/>
              <a:t>machine code</a:t>
            </a:r>
            <a:r>
              <a:rPr lang="ko-KR" altLang="en-US" baseline="0" dirty="0" smtClean="0"/>
              <a:t>로 의도대로 실행하기</a:t>
            </a:r>
            <a:endParaRPr lang="en-US" altLang="ko-KR" baseline="0" dirty="0" smtClean="0"/>
          </a:p>
          <a:p>
            <a:r>
              <a:rPr lang="en-US" altLang="ko-KR" baseline="0" dirty="0" err="1" smtClean="0"/>
              <a:t>Shellcode</a:t>
            </a:r>
            <a:r>
              <a:rPr lang="ko-KR" altLang="en-US" baseline="0" dirty="0" smtClean="0"/>
              <a:t>에 대한 설명 </a:t>
            </a:r>
            <a:r>
              <a:rPr lang="en-US" altLang="ko-KR" baseline="0" dirty="0" smtClean="0"/>
              <a:t>: just launches a command shell</a:t>
            </a:r>
          </a:p>
          <a:p>
            <a:r>
              <a:rPr lang="en-US" altLang="ko-KR" baseline="0" dirty="0" smtClean="0"/>
              <a:t>Return to </a:t>
            </a:r>
            <a:r>
              <a:rPr lang="en-US" altLang="ko-KR" baseline="0" dirty="0" err="1" smtClean="0"/>
              <a:t>libc</a:t>
            </a:r>
            <a:r>
              <a:rPr lang="en-US" altLang="ko-KR" baseline="0" dirty="0" smtClean="0"/>
              <a:t> attack</a:t>
            </a:r>
            <a:r>
              <a:rPr lang="ko-KR" altLang="en-US" baseline="0" dirty="0" smtClean="0"/>
              <a:t>은 </a:t>
            </a:r>
            <a:r>
              <a:rPr lang="en-US" altLang="ko-KR" baseline="0" dirty="0" err="1" smtClean="0"/>
              <a:t>shellcode</a:t>
            </a:r>
            <a:r>
              <a:rPr lang="ko-KR" altLang="en-US" baseline="0" dirty="0" smtClean="0"/>
              <a:t>없이 </a:t>
            </a:r>
            <a:r>
              <a:rPr lang="en-US" altLang="ko-KR" baseline="0" dirty="0" smtClean="0"/>
              <a:t>victim</a:t>
            </a:r>
            <a:r>
              <a:rPr lang="ko-KR" altLang="en-US" baseline="0" dirty="0" smtClean="0"/>
              <a:t>의 </a:t>
            </a:r>
            <a:r>
              <a:rPr lang="en-US" altLang="ko-KR" baseline="0" dirty="0" smtClean="0"/>
              <a:t>library</a:t>
            </a:r>
            <a:r>
              <a:rPr lang="ko-KR" altLang="en-US" baseline="0" dirty="0" smtClean="0"/>
              <a:t>에 있는 </a:t>
            </a:r>
            <a:r>
              <a:rPr lang="en-US" altLang="ko-KR" baseline="0" dirty="0" smtClean="0"/>
              <a:t>useful gadget</a:t>
            </a:r>
            <a:r>
              <a:rPr lang="ko-KR" altLang="en-US" baseline="0" dirty="0" smtClean="0"/>
              <a:t>을 활용해서 공격하지만</a:t>
            </a:r>
            <a:r>
              <a:rPr lang="en-US" altLang="ko-KR" baseline="0" dirty="0" smtClean="0"/>
              <a:t>, </a:t>
            </a:r>
            <a:r>
              <a:rPr lang="ko-KR" altLang="en-US" baseline="0" dirty="0" smtClean="0"/>
              <a:t>공격자가 의도한 함수를 사용하는 방법도 있음</a:t>
            </a:r>
            <a:r>
              <a:rPr lang="en-US" altLang="ko-KR" baseline="0" dirty="0" smtClean="0"/>
              <a:t>-&gt;</a:t>
            </a:r>
            <a:r>
              <a:rPr lang="en-US" altLang="ko-KR" baseline="0" dirty="0" err="1" smtClean="0"/>
              <a:t>shellcode</a:t>
            </a:r>
            <a:r>
              <a:rPr lang="en-US" altLang="ko-KR" baseline="0" dirty="0" smtClean="0"/>
              <a:t>!</a:t>
            </a:r>
            <a:endParaRPr lang="ko-KR" altLang="en-US" dirty="0"/>
          </a:p>
        </p:txBody>
      </p:sp>
      <p:sp>
        <p:nvSpPr>
          <p:cNvPr id="4" name="슬라이드 번호 개체 틀 3"/>
          <p:cNvSpPr>
            <a:spLocks noGrp="1"/>
          </p:cNvSpPr>
          <p:nvPr>
            <p:ph type="sldNum" sz="quarter" idx="10"/>
          </p:nvPr>
        </p:nvSpPr>
        <p:spPr/>
        <p:txBody>
          <a:bodyPr/>
          <a:lstStyle/>
          <a:p>
            <a:fld id="{90BC7F01-4BA0-45B3-BD70-AAC86B5920D2}" type="slidenum">
              <a:rPr lang="ko-KR" altLang="en-US" smtClean="0"/>
              <a:t>2</a:t>
            </a:fld>
            <a:endParaRPr lang="ko-KR" altLang="en-US"/>
          </a:p>
        </p:txBody>
      </p:sp>
    </p:spTree>
    <p:extLst>
      <p:ext uri="{BB962C8B-B14F-4D97-AF65-F5344CB8AC3E}">
        <p14:creationId xmlns:p14="http://schemas.microsoft.com/office/powerpoint/2010/main" val="2695502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err="1" smtClean="0"/>
              <a:t>Shellcode</a:t>
            </a:r>
            <a:r>
              <a:rPr lang="ko-KR" altLang="en-US" dirty="0" smtClean="0"/>
              <a:t>는 </a:t>
            </a:r>
            <a:r>
              <a:rPr lang="en-US" altLang="ko-KR" dirty="0" smtClean="0"/>
              <a:t>natively</a:t>
            </a:r>
            <a:r>
              <a:rPr lang="en-US" altLang="ko-KR" baseline="0" dirty="0" smtClean="0"/>
              <a:t> executable code, machine code</a:t>
            </a:r>
            <a:r>
              <a:rPr lang="ko-KR" altLang="en-US" baseline="0" dirty="0" smtClean="0"/>
              <a:t>랑 </a:t>
            </a:r>
            <a:r>
              <a:rPr lang="ko-KR" altLang="en-US" baseline="0" dirty="0" err="1" smtClean="0"/>
              <a:t>다를게</a:t>
            </a:r>
            <a:r>
              <a:rPr lang="ko-KR" altLang="en-US" baseline="0" dirty="0" smtClean="0"/>
              <a:t> 없음 원칙적으로</a:t>
            </a:r>
            <a:endParaRPr lang="en-US" altLang="ko-KR" dirty="0" smtClean="0"/>
          </a:p>
          <a:p>
            <a:r>
              <a:rPr lang="en-US" altLang="ko-KR" dirty="0" smtClean="0"/>
              <a:t>Automated inspection</a:t>
            </a:r>
            <a:r>
              <a:rPr lang="en-US" altLang="ko-KR" baseline="0" dirty="0" smtClean="0"/>
              <a:t> of user input, system memory, or network traffic for content that appears to be executable</a:t>
            </a:r>
            <a:endParaRPr lang="en-US" altLang="ko-KR" dirty="0" smtClean="0"/>
          </a:p>
          <a:p>
            <a:r>
              <a:rPr lang="ko-KR" altLang="en-US" dirty="0" smtClean="0"/>
              <a:t>방어 방법에 대해서는 조금 이따 더 자세히</a:t>
            </a:r>
            <a:endParaRPr lang="en-US" altLang="ko-KR" dirty="0" smtClean="0"/>
          </a:p>
          <a:p>
            <a:r>
              <a:rPr lang="en-US" altLang="ko-KR" dirty="0" smtClean="0"/>
              <a:t>Protective</a:t>
            </a:r>
            <a:r>
              <a:rPr lang="en-US" altLang="ko-KR" baseline="0" dirty="0" smtClean="0"/>
              <a:t> measure</a:t>
            </a:r>
            <a:r>
              <a:rPr lang="ko-KR" altLang="en-US" baseline="0" dirty="0" smtClean="0"/>
              <a:t>를 더 어렵게 하기 위해 </a:t>
            </a:r>
            <a:r>
              <a:rPr lang="en-US" altLang="ko-KR" baseline="0" dirty="0" smtClean="0"/>
              <a:t>polymorphic </a:t>
            </a:r>
            <a:r>
              <a:rPr lang="en-US" altLang="ko-KR" baseline="0" dirty="0" err="1" smtClean="0"/>
              <a:t>shellcode</a:t>
            </a:r>
            <a:r>
              <a:rPr lang="ko-KR" altLang="en-US" baseline="0" dirty="0" smtClean="0"/>
              <a:t>도 등장</a:t>
            </a:r>
            <a:endParaRPr lang="ko-KR" altLang="en-US" dirty="0"/>
          </a:p>
        </p:txBody>
      </p:sp>
      <p:sp>
        <p:nvSpPr>
          <p:cNvPr id="4" name="슬라이드 번호 개체 틀 3"/>
          <p:cNvSpPr>
            <a:spLocks noGrp="1"/>
          </p:cNvSpPr>
          <p:nvPr>
            <p:ph type="sldNum" sz="quarter" idx="10"/>
          </p:nvPr>
        </p:nvSpPr>
        <p:spPr/>
        <p:txBody>
          <a:bodyPr/>
          <a:lstStyle/>
          <a:p>
            <a:fld id="{90BC7F01-4BA0-45B3-BD70-AAC86B5920D2}" type="slidenum">
              <a:rPr lang="ko-KR" altLang="en-US" smtClean="0"/>
              <a:t>3</a:t>
            </a:fld>
            <a:endParaRPr lang="ko-KR" altLang="en-US"/>
          </a:p>
        </p:txBody>
      </p:sp>
    </p:spTree>
    <p:extLst>
      <p:ext uri="{BB962C8B-B14F-4D97-AF65-F5344CB8AC3E}">
        <p14:creationId xmlns:p14="http://schemas.microsoft.com/office/powerpoint/2010/main" val="2695502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err="1" smtClean="0"/>
              <a:t>Shellcode</a:t>
            </a:r>
            <a:r>
              <a:rPr lang="ko-KR" altLang="en-US" dirty="0" smtClean="0"/>
              <a:t>는 </a:t>
            </a:r>
            <a:r>
              <a:rPr lang="en-US" altLang="ko-KR" dirty="0" smtClean="0"/>
              <a:t>natively</a:t>
            </a:r>
            <a:r>
              <a:rPr lang="en-US" altLang="ko-KR" baseline="0" dirty="0" smtClean="0"/>
              <a:t> executable code, machine code</a:t>
            </a:r>
            <a:r>
              <a:rPr lang="ko-KR" altLang="en-US" baseline="0" dirty="0" smtClean="0"/>
              <a:t>랑 </a:t>
            </a:r>
            <a:r>
              <a:rPr lang="ko-KR" altLang="en-US" baseline="0" dirty="0" err="1" smtClean="0"/>
              <a:t>다를게</a:t>
            </a:r>
            <a:r>
              <a:rPr lang="ko-KR" altLang="en-US" baseline="0" dirty="0" smtClean="0"/>
              <a:t> 없음 원칙적으로</a:t>
            </a:r>
            <a:endParaRPr lang="en-US" altLang="ko-KR" dirty="0" smtClean="0"/>
          </a:p>
          <a:p>
            <a:r>
              <a:rPr lang="en-US" altLang="ko-KR" dirty="0" smtClean="0"/>
              <a:t>Automated inspection</a:t>
            </a:r>
            <a:r>
              <a:rPr lang="en-US" altLang="ko-KR" baseline="0" dirty="0" smtClean="0"/>
              <a:t> of user input, system memory, or network traffic for content that appears to be executable</a:t>
            </a:r>
            <a:endParaRPr lang="en-US" altLang="ko-KR" dirty="0" smtClean="0"/>
          </a:p>
          <a:p>
            <a:r>
              <a:rPr lang="ko-KR" altLang="en-US" dirty="0" smtClean="0"/>
              <a:t>방어 방법에 대해서는 조금 이따 더 자세히</a:t>
            </a:r>
            <a:endParaRPr lang="en-US" altLang="ko-KR" dirty="0" smtClean="0"/>
          </a:p>
          <a:p>
            <a:r>
              <a:rPr lang="en-US" altLang="ko-KR" dirty="0" smtClean="0"/>
              <a:t>Protective</a:t>
            </a:r>
            <a:r>
              <a:rPr lang="en-US" altLang="ko-KR" baseline="0" dirty="0" smtClean="0"/>
              <a:t> measure</a:t>
            </a:r>
            <a:r>
              <a:rPr lang="ko-KR" altLang="en-US" baseline="0" dirty="0" smtClean="0"/>
              <a:t>를 더 어렵게 하기 위해 </a:t>
            </a:r>
            <a:r>
              <a:rPr lang="en-US" altLang="ko-KR" baseline="0" dirty="0" smtClean="0"/>
              <a:t>polymorphic </a:t>
            </a:r>
            <a:r>
              <a:rPr lang="en-US" altLang="ko-KR" baseline="0" dirty="0" err="1" smtClean="0"/>
              <a:t>shellcode</a:t>
            </a:r>
            <a:r>
              <a:rPr lang="ko-KR" altLang="en-US" baseline="0" dirty="0" smtClean="0"/>
              <a:t>도 등장</a:t>
            </a:r>
            <a:endParaRPr lang="ko-KR" altLang="en-US" dirty="0"/>
          </a:p>
        </p:txBody>
      </p:sp>
      <p:sp>
        <p:nvSpPr>
          <p:cNvPr id="4" name="슬라이드 번호 개체 틀 3"/>
          <p:cNvSpPr>
            <a:spLocks noGrp="1"/>
          </p:cNvSpPr>
          <p:nvPr>
            <p:ph type="sldNum" sz="quarter" idx="10"/>
          </p:nvPr>
        </p:nvSpPr>
        <p:spPr/>
        <p:txBody>
          <a:bodyPr/>
          <a:lstStyle/>
          <a:p>
            <a:fld id="{90BC7F01-4BA0-45B3-BD70-AAC86B5920D2}" type="slidenum">
              <a:rPr lang="ko-KR" altLang="en-US" smtClean="0"/>
              <a:t>4</a:t>
            </a:fld>
            <a:endParaRPr lang="ko-KR" altLang="en-US"/>
          </a:p>
        </p:txBody>
      </p:sp>
    </p:spTree>
    <p:extLst>
      <p:ext uri="{BB962C8B-B14F-4D97-AF65-F5344CB8AC3E}">
        <p14:creationId xmlns:p14="http://schemas.microsoft.com/office/powerpoint/2010/main" val="269550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err="1" smtClean="0"/>
              <a:t>Shellcode</a:t>
            </a:r>
            <a:r>
              <a:rPr lang="ko-KR" altLang="en-US" dirty="0" smtClean="0"/>
              <a:t>는 </a:t>
            </a:r>
            <a:r>
              <a:rPr lang="en-US" altLang="ko-KR" dirty="0" smtClean="0"/>
              <a:t>natively</a:t>
            </a:r>
            <a:r>
              <a:rPr lang="en-US" altLang="ko-KR" baseline="0" dirty="0" smtClean="0"/>
              <a:t> executable code, machine code</a:t>
            </a:r>
            <a:r>
              <a:rPr lang="ko-KR" altLang="en-US" baseline="0" dirty="0" smtClean="0"/>
              <a:t>랑 </a:t>
            </a:r>
            <a:r>
              <a:rPr lang="ko-KR" altLang="en-US" baseline="0" dirty="0" err="1" smtClean="0"/>
              <a:t>다를게</a:t>
            </a:r>
            <a:r>
              <a:rPr lang="ko-KR" altLang="en-US" baseline="0" dirty="0" smtClean="0"/>
              <a:t> 없음 원칙적으로</a:t>
            </a:r>
            <a:endParaRPr lang="en-US" altLang="ko-KR" dirty="0" smtClean="0"/>
          </a:p>
          <a:p>
            <a:r>
              <a:rPr lang="en-US" altLang="ko-KR" dirty="0" smtClean="0"/>
              <a:t>Automated inspection</a:t>
            </a:r>
            <a:r>
              <a:rPr lang="en-US" altLang="ko-KR" baseline="0" dirty="0" smtClean="0"/>
              <a:t> of user input, system memory, or network traffic for content that appears to be executable</a:t>
            </a:r>
            <a:endParaRPr lang="en-US" altLang="ko-KR" dirty="0" smtClean="0"/>
          </a:p>
          <a:p>
            <a:r>
              <a:rPr lang="ko-KR" altLang="en-US" dirty="0" smtClean="0"/>
              <a:t>방어 방법에 대해서는 조금 이따 더 자세히</a:t>
            </a:r>
            <a:endParaRPr lang="en-US" altLang="ko-KR" dirty="0" smtClean="0"/>
          </a:p>
          <a:p>
            <a:r>
              <a:rPr lang="en-US" altLang="ko-KR" dirty="0" smtClean="0"/>
              <a:t>Protective</a:t>
            </a:r>
            <a:r>
              <a:rPr lang="en-US" altLang="ko-KR" baseline="0" dirty="0" smtClean="0"/>
              <a:t> measure</a:t>
            </a:r>
            <a:r>
              <a:rPr lang="ko-KR" altLang="en-US" baseline="0" dirty="0" smtClean="0"/>
              <a:t>를 더 어렵게 하기 위해 </a:t>
            </a:r>
            <a:r>
              <a:rPr lang="en-US" altLang="ko-KR" baseline="0" dirty="0" smtClean="0"/>
              <a:t>polymorphic </a:t>
            </a:r>
            <a:r>
              <a:rPr lang="en-US" altLang="ko-KR" baseline="0" dirty="0" err="1" smtClean="0"/>
              <a:t>shellcode</a:t>
            </a:r>
            <a:r>
              <a:rPr lang="ko-KR" altLang="en-US" baseline="0" dirty="0" smtClean="0"/>
              <a:t>도 등장</a:t>
            </a:r>
            <a:endParaRPr lang="ko-KR" altLang="en-US" dirty="0"/>
          </a:p>
        </p:txBody>
      </p:sp>
      <p:sp>
        <p:nvSpPr>
          <p:cNvPr id="4" name="슬라이드 번호 개체 틀 3"/>
          <p:cNvSpPr>
            <a:spLocks noGrp="1"/>
          </p:cNvSpPr>
          <p:nvPr>
            <p:ph type="sldNum" sz="quarter" idx="10"/>
          </p:nvPr>
        </p:nvSpPr>
        <p:spPr/>
        <p:txBody>
          <a:bodyPr/>
          <a:lstStyle/>
          <a:p>
            <a:fld id="{90BC7F01-4BA0-45B3-BD70-AAC86B5920D2}" type="slidenum">
              <a:rPr lang="ko-KR" altLang="en-US" smtClean="0"/>
              <a:t>5</a:t>
            </a:fld>
            <a:endParaRPr lang="ko-KR" altLang="en-US"/>
          </a:p>
        </p:txBody>
      </p:sp>
    </p:spTree>
    <p:extLst>
      <p:ext uri="{BB962C8B-B14F-4D97-AF65-F5344CB8AC3E}">
        <p14:creationId xmlns:p14="http://schemas.microsoft.com/office/powerpoint/2010/main" val="2695502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err="1" smtClean="0"/>
              <a:t>Strspn</a:t>
            </a:r>
            <a:r>
              <a:rPr lang="en-US" altLang="ko-KR" dirty="0" smtClean="0"/>
              <a:t>: </a:t>
            </a:r>
            <a:r>
              <a:rPr lang="en-US" altLang="ko-KR" sz="1200" b="0" i="0" kern="1200" dirty="0" smtClean="0">
                <a:solidFill>
                  <a:schemeClr val="tx1"/>
                </a:solidFill>
                <a:effectLst/>
                <a:latin typeface="+mn-lt"/>
                <a:ea typeface="+mn-ea"/>
                <a:cs typeface="+mn-cs"/>
              </a:rPr>
              <a:t>Get span of character set in string</a:t>
            </a:r>
          </a:p>
          <a:p>
            <a:r>
              <a:rPr lang="en-US" altLang="ko-KR" sz="1200" b="0" i="0" kern="1200" dirty="0" smtClean="0">
                <a:solidFill>
                  <a:schemeClr val="tx1"/>
                </a:solidFill>
                <a:effectLst/>
                <a:latin typeface="+mn-lt"/>
                <a:ea typeface="+mn-ea"/>
                <a:cs typeface="+mn-cs"/>
              </a:rPr>
              <a:t>Alphanumeric</a:t>
            </a:r>
            <a:r>
              <a:rPr lang="en-US" altLang="ko-KR" sz="1200" b="0" i="0" kern="1200" baseline="0" dirty="0" smtClean="0">
                <a:solidFill>
                  <a:schemeClr val="tx1"/>
                </a:solidFill>
                <a:effectLst/>
                <a:latin typeface="+mn-lt"/>
                <a:ea typeface="+mn-ea"/>
                <a:cs typeface="+mn-cs"/>
              </a:rPr>
              <a:t> </a:t>
            </a:r>
            <a:r>
              <a:rPr lang="en-US" altLang="ko-KR" sz="1200" b="0" i="0" kern="1200" baseline="0" dirty="0" err="1" smtClean="0">
                <a:solidFill>
                  <a:schemeClr val="tx1"/>
                </a:solidFill>
                <a:effectLst/>
                <a:latin typeface="+mn-lt"/>
                <a:ea typeface="+mn-ea"/>
                <a:cs typeface="+mn-cs"/>
              </a:rPr>
              <a:t>shellcode</a:t>
            </a:r>
            <a:r>
              <a:rPr lang="en-US" altLang="ko-KR" sz="1200" b="0" i="0" kern="1200" baseline="0" dirty="0" smtClean="0">
                <a:solidFill>
                  <a:schemeClr val="tx1"/>
                </a:solidFill>
                <a:effectLst/>
                <a:latin typeface="+mn-lt"/>
                <a:ea typeface="+mn-ea"/>
                <a:cs typeface="+mn-cs"/>
              </a:rPr>
              <a:t> : the encoding engine</a:t>
            </a:r>
            <a:r>
              <a:rPr lang="ko-KR" altLang="en-US" sz="1200" b="0" i="0" kern="1200" baseline="0" dirty="0" smtClean="0">
                <a:solidFill>
                  <a:schemeClr val="tx1"/>
                </a:solidFill>
                <a:effectLst/>
                <a:latin typeface="+mn-lt"/>
                <a:ea typeface="+mn-ea"/>
                <a:cs typeface="+mn-cs"/>
              </a:rPr>
              <a:t>이 </a:t>
            </a:r>
            <a:r>
              <a:rPr lang="en-US" altLang="ko-KR" sz="1200" b="0" i="0" kern="1200" baseline="0" dirty="0" err="1" smtClean="0">
                <a:solidFill>
                  <a:schemeClr val="tx1"/>
                </a:solidFill>
                <a:effectLst/>
                <a:latin typeface="+mn-lt"/>
                <a:ea typeface="+mn-ea"/>
                <a:cs typeface="+mn-cs"/>
              </a:rPr>
              <a:t>bt</a:t>
            </a:r>
            <a:r>
              <a:rPr lang="ko-KR" altLang="en-US" sz="1200" b="0" i="0" kern="1200" baseline="0" dirty="0" smtClean="0">
                <a:solidFill>
                  <a:schemeClr val="tx1"/>
                </a:solidFill>
                <a:effectLst/>
                <a:latin typeface="+mn-lt"/>
                <a:ea typeface="+mn-ea"/>
                <a:cs typeface="+mn-cs"/>
              </a:rPr>
              <a:t>의 </a:t>
            </a:r>
            <a:r>
              <a:rPr lang="en-US" altLang="ko-KR" sz="1200" b="0" i="0" kern="1200" baseline="0" dirty="0" err="1" smtClean="0">
                <a:solidFill>
                  <a:schemeClr val="tx1"/>
                </a:solidFill>
                <a:effectLst/>
                <a:latin typeface="+mn-lt"/>
                <a:ea typeface="+mn-ea"/>
                <a:cs typeface="+mn-cs"/>
              </a:rPr>
              <a:t>powershell</a:t>
            </a:r>
            <a:r>
              <a:rPr lang="ko-KR" altLang="en-US" sz="1200" b="0" i="0" kern="1200" baseline="0" dirty="0" smtClean="0">
                <a:solidFill>
                  <a:schemeClr val="tx1"/>
                </a:solidFill>
                <a:effectLst/>
                <a:latin typeface="+mn-lt"/>
                <a:ea typeface="+mn-ea"/>
                <a:cs typeface="+mn-cs"/>
              </a:rPr>
              <a:t>이나 </a:t>
            </a:r>
            <a:r>
              <a:rPr lang="en-US" altLang="ko-KR" sz="1200" b="0" i="0" kern="1200" baseline="0" dirty="0" err="1" smtClean="0">
                <a:solidFill>
                  <a:schemeClr val="tx1"/>
                </a:solidFill>
                <a:effectLst/>
                <a:latin typeface="+mn-lt"/>
                <a:ea typeface="+mn-ea"/>
                <a:cs typeface="+mn-cs"/>
              </a:rPr>
              <a:t>metasploit</a:t>
            </a:r>
            <a:r>
              <a:rPr lang="ko-KR" altLang="en-US" sz="1200" b="0" i="0" kern="1200" baseline="0" dirty="0" smtClean="0">
                <a:solidFill>
                  <a:schemeClr val="tx1"/>
                </a:solidFill>
                <a:effectLst/>
                <a:latin typeface="+mn-lt"/>
                <a:ea typeface="+mn-ea"/>
                <a:cs typeface="+mn-cs"/>
              </a:rPr>
              <a:t>에 있음</a:t>
            </a:r>
            <a:endParaRPr lang="en-US" altLang="ko-KR" sz="1200" b="0" i="0" kern="1200" baseline="0" dirty="0" smtClean="0">
              <a:solidFill>
                <a:schemeClr val="tx1"/>
              </a:solidFill>
              <a:effectLst/>
              <a:latin typeface="+mn-lt"/>
              <a:ea typeface="+mn-ea"/>
              <a:cs typeface="+mn-cs"/>
            </a:endParaRPr>
          </a:p>
          <a:p>
            <a:r>
              <a:rPr lang="ko-KR" altLang="en-US" sz="1200" b="0" i="0" kern="1200" baseline="0" dirty="0" smtClean="0">
                <a:solidFill>
                  <a:schemeClr val="tx1"/>
                </a:solidFill>
                <a:effectLst/>
                <a:latin typeface="+mn-lt"/>
                <a:ea typeface="+mn-ea"/>
                <a:cs typeface="+mn-cs"/>
              </a:rPr>
              <a:t>의심받지 않게 저장이 됨 뭐 파일명이나 </a:t>
            </a:r>
            <a:r>
              <a:rPr lang="ko-KR" altLang="en-US" sz="1200" b="0" i="0" kern="1200" baseline="0" dirty="0" err="1" smtClean="0">
                <a:solidFill>
                  <a:schemeClr val="tx1"/>
                </a:solidFill>
                <a:effectLst/>
                <a:latin typeface="+mn-lt"/>
                <a:ea typeface="+mn-ea"/>
                <a:cs typeface="+mn-cs"/>
              </a:rPr>
              <a:t>디렉토리이름이나</a:t>
            </a:r>
            <a:r>
              <a:rPr lang="ko-KR" altLang="en-US" sz="1200" b="0" i="0" kern="1200" baseline="0" dirty="0" smtClean="0">
                <a:solidFill>
                  <a:schemeClr val="tx1"/>
                </a:solidFill>
                <a:effectLst/>
                <a:latin typeface="+mn-lt"/>
                <a:ea typeface="+mn-ea"/>
                <a:cs typeface="+mn-cs"/>
              </a:rPr>
              <a:t> 아님 그냥 </a:t>
            </a:r>
            <a:r>
              <a:rPr lang="ko-KR" altLang="en-US" sz="1200" b="0" i="0" kern="1200" baseline="0" dirty="0" err="1" smtClean="0">
                <a:solidFill>
                  <a:schemeClr val="tx1"/>
                </a:solidFill>
                <a:effectLst/>
                <a:latin typeface="+mn-lt"/>
                <a:ea typeface="+mn-ea"/>
                <a:cs typeface="+mn-cs"/>
              </a:rPr>
              <a:t>스트링처럼</a:t>
            </a:r>
            <a:endParaRPr lang="en-US" altLang="ko-KR" sz="1200" b="0" i="0" kern="1200" baseline="0" dirty="0" smtClean="0">
              <a:solidFill>
                <a:schemeClr val="tx1"/>
              </a:solidFill>
              <a:effectLst/>
              <a:latin typeface="+mn-lt"/>
              <a:ea typeface="+mn-ea"/>
              <a:cs typeface="+mn-cs"/>
            </a:endParaRPr>
          </a:p>
          <a:p>
            <a:r>
              <a:rPr lang="ko-KR" altLang="en-US" sz="1200" b="0" i="0" kern="1200" baseline="0" dirty="0" smtClean="0">
                <a:solidFill>
                  <a:schemeClr val="tx1"/>
                </a:solidFill>
                <a:effectLst/>
                <a:latin typeface="+mn-lt"/>
                <a:ea typeface="+mn-ea"/>
                <a:cs typeface="+mn-cs"/>
              </a:rPr>
              <a:t>애초에 아스키라서 </a:t>
            </a:r>
            <a:r>
              <a:rPr lang="ko-KR" altLang="en-US" sz="1200" b="0" i="0" kern="1200" baseline="0" dirty="0" err="1" smtClean="0">
                <a:solidFill>
                  <a:schemeClr val="tx1"/>
                </a:solidFill>
                <a:effectLst/>
                <a:latin typeface="+mn-lt"/>
                <a:ea typeface="+mn-ea"/>
                <a:cs typeface="+mn-cs"/>
              </a:rPr>
              <a:t>한글자에</a:t>
            </a:r>
            <a:r>
              <a:rPr lang="ko-KR" altLang="en-US" sz="1200" b="0" i="0" kern="1200" baseline="0" dirty="0" smtClean="0">
                <a:solidFill>
                  <a:schemeClr val="tx1"/>
                </a:solidFill>
                <a:effectLst/>
                <a:latin typeface="+mn-lt"/>
                <a:ea typeface="+mn-ea"/>
                <a:cs typeface="+mn-cs"/>
              </a:rPr>
              <a:t> </a:t>
            </a:r>
            <a:r>
              <a:rPr lang="ko-KR" altLang="en-US" sz="1200" b="0" i="0" kern="1200" baseline="0" dirty="0" err="1" smtClean="0">
                <a:solidFill>
                  <a:schemeClr val="tx1"/>
                </a:solidFill>
                <a:effectLst/>
                <a:latin typeface="+mn-lt"/>
                <a:ea typeface="+mn-ea"/>
                <a:cs typeface="+mn-cs"/>
              </a:rPr>
              <a:t>한바이트</a:t>
            </a:r>
            <a:r>
              <a:rPr lang="ko-KR" altLang="en-US" sz="1200" b="0" i="0" kern="1200" baseline="0" dirty="0" smtClean="0">
                <a:solidFill>
                  <a:schemeClr val="tx1"/>
                </a:solidFill>
                <a:effectLst/>
                <a:latin typeface="+mn-lt"/>
                <a:ea typeface="+mn-ea"/>
                <a:cs typeface="+mn-cs"/>
              </a:rPr>
              <a:t> </a:t>
            </a:r>
            <a:r>
              <a:rPr lang="en-US" altLang="ko-KR" sz="1200" b="0" i="0" kern="1200" baseline="0" dirty="0" smtClean="0">
                <a:solidFill>
                  <a:schemeClr val="tx1"/>
                </a:solidFill>
                <a:effectLst/>
                <a:latin typeface="+mn-lt"/>
                <a:ea typeface="+mn-ea"/>
                <a:cs typeface="+mn-cs"/>
              </a:rPr>
              <a:t>= </a:t>
            </a:r>
            <a:r>
              <a:rPr lang="ko-KR" altLang="en-US" sz="1200" b="0" i="0" kern="1200" baseline="0" dirty="0" smtClean="0">
                <a:solidFill>
                  <a:schemeClr val="tx1"/>
                </a:solidFill>
                <a:effectLst/>
                <a:latin typeface="+mn-lt"/>
                <a:ea typeface="+mn-ea"/>
                <a:cs typeface="+mn-cs"/>
              </a:rPr>
              <a:t>다른 </a:t>
            </a:r>
            <a:r>
              <a:rPr lang="ko-KR" altLang="en-US" sz="1200" b="0" i="0" kern="1200" baseline="0" dirty="0" err="1" smtClean="0">
                <a:solidFill>
                  <a:schemeClr val="tx1"/>
                </a:solidFill>
                <a:effectLst/>
                <a:latin typeface="+mn-lt"/>
                <a:ea typeface="+mn-ea"/>
                <a:cs typeface="+mn-cs"/>
              </a:rPr>
              <a:t>캐릭터셋보다</a:t>
            </a:r>
            <a:r>
              <a:rPr lang="ko-KR" altLang="en-US" sz="1200" b="0" i="0" kern="1200" baseline="0" dirty="0" smtClean="0">
                <a:solidFill>
                  <a:schemeClr val="tx1"/>
                </a:solidFill>
                <a:effectLst/>
                <a:latin typeface="+mn-lt"/>
                <a:ea typeface="+mn-ea"/>
                <a:cs typeface="+mn-cs"/>
              </a:rPr>
              <a:t> </a:t>
            </a:r>
            <a:r>
              <a:rPr lang="ko-KR" altLang="en-US" sz="1200" b="0" i="0" kern="1200" baseline="0" dirty="0" err="1" smtClean="0">
                <a:solidFill>
                  <a:schemeClr val="tx1"/>
                </a:solidFill>
                <a:effectLst/>
                <a:latin typeface="+mn-lt"/>
                <a:ea typeface="+mn-ea"/>
                <a:cs typeface="+mn-cs"/>
              </a:rPr>
              <a:t>크기면에서</a:t>
            </a:r>
            <a:r>
              <a:rPr lang="ko-KR" altLang="en-US" sz="1200" b="0" i="0" kern="1200" baseline="0" dirty="0" smtClean="0">
                <a:solidFill>
                  <a:schemeClr val="tx1"/>
                </a:solidFill>
                <a:effectLst/>
                <a:latin typeface="+mn-lt"/>
                <a:ea typeface="+mn-ea"/>
                <a:cs typeface="+mn-cs"/>
              </a:rPr>
              <a:t> 유리</a:t>
            </a:r>
            <a:endParaRPr lang="ko-KR" altLang="en-US" dirty="0"/>
          </a:p>
        </p:txBody>
      </p:sp>
      <p:sp>
        <p:nvSpPr>
          <p:cNvPr id="4" name="슬라이드 번호 개체 틀 3"/>
          <p:cNvSpPr>
            <a:spLocks noGrp="1"/>
          </p:cNvSpPr>
          <p:nvPr>
            <p:ph type="sldNum" sz="quarter" idx="10"/>
          </p:nvPr>
        </p:nvSpPr>
        <p:spPr/>
        <p:txBody>
          <a:bodyPr/>
          <a:lstStyle/>
          <a:p>
            <a:fld id="{90BC7F01-4BA0-45B3-BD70-AAC86B5920D2}" type="slidenum">
              <a:rPr lang="ko-KR" altLang="en-US" smtClean="0"/>
              <a:t>6</a:t>
            </a:fld>
            <a:endParaRPr lang="ko-KR" altLang="en-US"/>
          </a:p>
        </p:txBody>
      </p:sp>
    </p:spTree>
    <p:extLst>
      <p:ext uri="{BB962C8B-B14F-4D97-AF65-F5344CB8AC3E}">
        <p14:creationId xmlns:p14="http://schemas.microsoft.com/office/powerpoint/2010/main" val="2695502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err="1" smtClean="0"/>
              <a:t>Nopsled</a:t>
            </a:r>
            <a:r>
              <a:rPr lang="en-US" altLang="ko-KR" dirty="0" smtClean="0"/>
              <a:t>, </a:t>
            </a:r>
            <a:r>
              <a:rPr lang="en-US" altLang="ko-KR" dirty="0" err="1" smtClean="0"/>
              <a:t>shellcode</a:t>
            </a:r>
            <a:r>
              <a:rPr lang="en-US" altLang="ko-KR" dirty="0" smtClean="0"/>
              <a:t>, address</a:t>
            </a:r>
            <a:r>
              <a:rPr lang="ko-KR" altLang="en-US" dirty="0" smtClean="0"/>
              <a:t>로 왜 구성되는지 잠깐 설명</a:t>
            </a:r>
            <a:endParaRPr lang="en-US" altLang="ko-KR" dirty="0" smtClean="0"/>
          </a:p>
          <a:p>
            <a:r>
              <a:rPr lang="ko-KR" altLang="en-US" dirty="0" smtClean="0"/>
              <a:t>저 틀을 이용해서 공격을 찾긴 하는데 모든 공격이 저런 모양은 아님</a:t>
            </a:r>
            <a:endParaRPr lang="en-US" altLang="ko-KR" dirty="0" smtClean="0"/>
          </a:p>
          <a:p>
            <a:r>
              <a:rPr lang="en-US" altLang="ko-KR" dirty="0" err="1" smtClean="0"/>
              <a:t>Shellcode</a:t>
            </a:r>
            <a:r>
              <a:rPr lang="ko-KR" altLang="en-US" dirty="0" smtClean="0"/>
              <a:t>가 </a:t>
            </a:r>
            <a:r>
              <a:rPr lang="ko-KR" altLang="en-US" dirty="0" err="1" smtClean="0"/>
              <a:t>다형성이거나</a:t>
            </a:r>
            <a:r>
              <a:rPr lang="ko-KR" altLang="en-US" dirty="0" smtClean="0"/>
              <a:t> 복잡한 형태의 공격일 경우</a:t>
            </a:r>
            <a:endParaRPr lang="en-US" altLang="ko-KR" dirty="0" smtClean="0"/>
          </a:p>
          <a:p>
            <a:r>
              <a:rPr lang="ko-KR" altLang="en-US" dirty="0" smtClean="0"/>
              <a:t>다음 페이지부터 지금까지의 대응책에 대해서 더 자세히 알아보자</a:t>
            </a:r>
            <a:endParaRPr lang="ko-KR" altLang="en-US" dirty="0"/>
          </a:p>
        </p:txBody>
      </p:sp>
      <p:sp>
        <p:nvSpPr>
          <p:cNvPr id="4" name="슬라이드 번호 개체 틀 3"/>
          <p:cNvSpPr>
            <a:spLocks noGrp="1"/>
          </p:cNvSpPr>
          <p:nvPr>
            <p:ph type="sldNum" sz="quarter" idx="10"/>
          </p:nvPr>
        </p:nvSpPr>
        <p:spPr/>
        <p:txBody>
          <a:bodyPr/>
          <a:lstStyle/>
          <a:p>
            <a:fld id="{90BC7F01-4BA0-45B3-BD70-AAC86B5920D2}" type="slidenum">
              <a:rPr lang="ko-KR" altLang="en-US" smtClean="0"/>
              <a:t>7</a:t>
            </a:fld>
            <a:endParaRPr lang="ko-KR" altLang="en-US"/>
          </a:p>
        </p:txBody>
      </p:sp>
    </p:spTree>
    <p:extLst>
      <p:ext uri="{BB962C8B-B14F-4D97-AF65-F5344CB8AC3E}">
        <p14:creationId xmlns:p14="http://schemas.microsoft.com/office/powerpoint/2010/main" val="2695502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Machine</a:t>
            </a:r>
            <a:r>
              <a:rPr lang="en-US" altLang="ko-KR" baseline="0" dirty="0" smtClean="0"/>
              <a:t> instruction</a:t>
            </a:r>
            <a:r>
              <a:rPr lang="ko-KR" altLang="en-US" baseline="0" dirty="0" smtClean="0"/>
              <a:t>은 원래 </a:t>
            </a:r>
            <a:r>
              <a:rPr lang="en-US" altLang="ko-KR" baseline="0" dirty="0" smtClean="0"/>
              <a:t>series of byte</a:t>
            </a:r>
            <a:r>
              <a:rPr lang="ko-KR" altLang="en-US" baseline="0" dirty="0" smtClean="0"/>
              <a:t>임 </a:t>
            </a:r>
            <a:r>
              <a:rPr lang="en-US" altLang="ko-KR" baseline="0" dirty="0" err="1" smtClean="0"/>
              <a:t>opcode</a:t>
            </a:r>
            <a:r>
              <a:rPr lang="ko-KR" altLang="en-US" baseline="0" dirty="0" smtClean="0"/>
              <a:t>와 </a:t>
            </a:r>
            <a:r>
              <a:rPr lang="en-US" altLang="ko-KR" baseline="0" dirty="0" smtClean="0"/>
              <a:t>operand</a:t>
            </a:r>
            <a:r>
              <a:rPr lang="ko-KR" altLang="en-US" baseline="0" dirty="0" smtClean="0"/>
              <a:t>로 구성됨</a:t>
            </a:r>
            <a:r>
              <a:rPr lang="en-US" altLang="ko-KR" baseline="0" dirty="0" smtClean="0"/>
              <a:t>. </a:t>
            </a:r>
            <a:r>
              <a:rPr lang="ko-KR" altLang="en-US" baseline="0" dirty="0" smtClean="0"/>
              <a:t>근데 이걸 적어놓고 보면 경우에 따라서는 </a:t>
            </a:r>
            <a:r>
              <a:rPr lang="en-US" altLang="ko-KR" baseline="0" dirty="0" err="1" smtClean="0"/>
              <a:t>ascii</a:t>
            </a:r>
            <a:r>
              <a:rPr lang="ko-KR" altLang="en-US" baseline="0" dirty="0" smtClean="0"/>
              <a:t>처럼 보임</a:t>
            </a:r>
            <a:r>
              <a:rPr lang="en-US" altLang="ko-KR" baseline="0" dirty="0" smtClean="0"/>
              <a:t>. English </a:t>
            </a:r>
            <a:r>
              <a:rPr lang="en-US" altLang="ko-KR" baseline="0" dirty="0" err="1" smtClean="0"/>
              <a:t>shellcode</a:t>
            </a:r>
            <a:r>
              <a:rPr lang="ko-KR" altLang="en-US" baseline="0" dirty="0" smtClean="0"/>
              <a:t>를 만드는 과정은 여기서 시작함</a:t>
            </a:r>
            <a:endParaRPr lang="en-US" altLang="ko-KR" baseline="0" dirty="0" smtClean="0"/>
          </a:p>
          <a:p>
            <a:endParaRPr lang="en-US" altLang="ko-KR" baseline="0" dirty="0" smtClean="0"/>
          </a:p>
          <a:p>
            <a:r>
              <a:rPr lang="ko-KR" altLang="en-US" baseline="0" dirty="0" smtClean="0"/>
              <a:t>이게 그런 </a:t>
            </a:r>
            <a:r>
              <a:rPr lang="en-US" altLang="ko-KR" baseline="0" dirty="0" smtClean="0"/>
              <a:t>example</a:t>
            </a:r>
            <a:r>
              <a:rPr lang="ko-KR" altLang="en-US" baseline="0" dirty="0" err="1" smtClean="0"/>
              <a:t>들중의</a:t>
            </a:r>
            <a:r>
              <a:rPr lang="ko-KR" altLang="en-US" baseline="0" dirty="0" smtClean="0"/>
              <a:t> 하나</a:t>
            </a:r>
            <a:r>
              <a:rPr lang="en-US" altLang="ko-KR" baseline="0" dirty="0" smtClean="0"/>
              <a:t>. </a:t>
            </a:r>
            <a:r>
              <a:rPr lang="ko-KR" altLang="en-US" baseline="0" dirty="0" smtClean="0"/>
              <a:t>모든 </a:t>
            </a:r>
            <a:r>
              <a:rPr lang="en-US" altLang="ko-KR" baseline="0" dirty="0" smtClean="0"/>
              <a:t>instruction</a:t>
            </a:r>
            <a:r>
              <a:rPr lang="ko-KR" altLang="en-US" baseline="0" dirty="0" smtClean="0"/>
              <a:t>이 </a:t>
            </a:r>
            <a:r>
              <a:rPr lang="ko-KR" altLang="en-US" baseline="0" dirty="0" err="1" smtClean="0"/>
              <a:t>그런건</a:t>
            </a:r>
            <a:r>
              <a:rPr lang="ko-KR" altLang="en-US" baseline="0" dirty="0" smtClean="0"/>
              <a:t> 아니지만 몇몇 </a:t>
            </a:r>
            <a:r>
              <a:rPr lang="en-US" altLang="ko-KR" baseline="0" dirty="0" smtClean="0"/>
              <a:t>instruction</a:t>
            </a:r>
            <a:r>
              <a:rPr lang="ko-KR" altLang="en-US" baseline="0" dirty="0" smtClean="0"/>
              <a:t>은 글자처럼 생김</a:t>
            </a:r>
            <a:endParaRPr lang="en-US" altLang="ko-KR" dirty="0" smtClean="0"/>
          </a:p>
        </p:txBody>
      </p:sp>
      <p:sp>
        <p:nvSpPr>
          <p:cNvPr id="4" name="슬라이드 번호 개체 틀 3"/>
          <p:cNvSpPr>
            <a:spLocks noGrp="1"/>
          </p:cNvSpPr>
          <p:nvPr>
            <p:ph type="sldNum" sz="quarter" idx="10"/>
          </p:nvPr>
        </p:nvSpPr>
        <p:spPr/>
        <p:txBody>
          <a:bodyPr/>
          <a:lstStyle/>
          <a:p>
            <a:fld id="{90BC7F01-4BA0-45B3-BD70-AAC86B5920D2}" type="slidenum">
              <a:rPr lang="ko-KR" altLang="en-US" smtClean="0"/>
              <a:t>8</a:t>
            </a:fld>
            <a:endParaRPr lang="ko-KR" altLang="en-US"/>
          </a:p>
        </p:txBody>
      </p:sp>
    </p:spTree>
    <p:extLst>
      <p:ext uri="{BB962C8B-B14F-4D97-AF65-F5344CB8AC3E}">
        <p14:creationId xmlns:p14="http://schemas.microsoft.com/office/powerpoint/2010/main" val="269550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dirty="0" smtClean="0"/>
              <a:t>Categorize English-compatible instructions by behavior</a:t>
            </a:r>
            <a:r>
              <a:rPr lang="en-US" altLang="ko-KR" sz="1200" baseline="0" dirty="0" smtClean="0"/>
              <a:t> like instructions of jump, </a:t>
            </a:r>
            <a:r>
              <a:rPr lang="en-US" altLang="ko-KR" sz="1200" baseline="0" dirty="0" err="1" smtClean="0"/>
              <a:t>boolean</a:t>
            </a:r>
            <a:r>
              <a:rPr lang="en-US" altLang="ko-KR" sz="1200" baseline="0" dirty="0" smtClean="0"/>
              <a:t> operation, or stack manipulation</a:t>
            </a:r>
          </a:p>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sz="1200" baseline="0" dirty="0" smtClean="0"/>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baseline="0" dirty="0" smtClean="0"/>
              <a:t>The decoder intermediate results may similar to alphanumeric </a:t>
            </a:r>
            <a:r>
              <a:rPr lang="en-US" altLang="ko-KR" sz="1200" baseline="0" dirty="0" err="1" smtClean="0"/>
              <a:t>shellcode</a:t>
            </a:r>
            <a:r>
              <a:rPr lang="en-US" altLang="ko-KR" sz="1200" baseline="0" dirty="0" smtClean="0"/>
              <a:t> because it only can use some </a:t>
            </a:r>
            <a:r>
              <a:rPr lang="en-US" altLang="ko-KR" sz="1200" baseline="0" dirty="0" err="1" smtClean="0"/>
              <a:t>ascii</a:t>
            </a:r>
            <a:r>
              <a:rPr lang="en-US" altLang="ko-KR" sz="1200" baseline="0" dirty="0" smtClean="0"/>
              <a:t> instructions to make a payload. But further, we will make a strings of English works which can work as a </a:t>
            </a:r>
            <a:r>
              <a:rPr lang="en-US" altLang="ko-KR" sz="1200" baseline="0" dirty="0" err="1" smtClean="0"/>
              <a:t>shellcode</a:t>
            </a:r>
            <a:r>
              <a:rPr lang="en-US" altLang="ko-KR" sz="1200" baseline="0" dirty="0" smtClean="0"/>
              <a:t>, so we will continue to next step.</a:t>
            </a:r>
            <a:endParaRPr lang="en-US" altLang="ko-KR" sz="1200" dirty="0" smtClean="0"/>
          </a:p>
        </p:txBody>
      </p:sp>
      <p:sp>
        <p:nvSpPr>
          <p:cNvPr id="4" name="슬라이드 번호 개체 틀 3"/>
          <p:cNvSpPr>
            <a:spLocks noGrp="1"/>
          </p:cNvSpPr>
          <p:nvPr>
            <p:ph type="sldNum" sz="quarter" idx="10"/>
          </p:nvPr>
        </p:nvSpPr>
        <p:spPr/>
        <p:txBody>
          <a:bodyPr/>
          <a:lstStyle/>
          <a:p>
            <a:fld id="{90BC7F01-4BA0-45B3-BD70-AAC86B5920D2}" type="slidenum">
              <a:rPr lang="ko-KR" altLang="en-US" smtClean="0"/>
              <a:t>9</a:t>
            </a:fld>
            <a:endParaRPr lang="ko-KR" altLang="en-US"/>
          </a:p>
        </p:txBody>
      </p:sp>
    </p:spTree>
    <p:extLst>
      <p:ext uri="{BB962C8B-B14F-4D97-AF65-F5344CB8AC3E}">
        <p14:creationId xmlns:p14="http://schemas.microsoft.com/office/powerpoint/2010/main" val="2695502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제목 슬라이드">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ko-KR" altLang="en-US" smtClean="0"/>
              <a:t>마스터 제목 스타일 편집</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en-US" dirty="0"/>
          </a:p>
        </p:txBody>
      </p:sp>
      <p:sp>
        <p:nvSpPr>
          <p:cNvPr id="4" name="Date Placeholder 3"/>
          <p:cNvSpPr>
            <a:spLocks noGrp="1"/>
          </p:cNvSpPr>
          <p:nvPr>
            <p:ph type="dt" sz="half" idx="10"/>
          </p:nvPr>
        </p:nvSpPr>
        <p:spPr/>
        <p:txBody>
          <a:bodyPr/>
          <a:lstStyle/>
          <a:p>
            <a:fld id="{9BFDD086-B1C4-48DA-B890-5A441DA23610}" type="datetime1">
              <a:rPr lang="ko-KR" altLang="en-US" smtClean="0"/>
              <a:t>2012-10-09</a:t>
            </a:fld>
            <a:endParaRPr lang="ko-KR" altLang="en-US"/>
          </a:p>
        </p:txBody>
      </p:sp>
      <p:sp>
        <p:nvSpPr>
          <p:cNvPr id="5" name="Footer Placeholder 4"/>
          <p:cNvSpPr>
            <a:spLocks noGrp="1"/>
          </p:cNvSpPr>
          <p:nvPr>
            <p:ph type="ftr" sz="quarter" idx="11"/>
          </p:nvPr>
        </p:nvSpPr>
        <p:spPr/>
        <p:txBody>
          <a:bodyPr/>
          <a:lstStyle/>
          <a:p>
            <a:r>
              <a:rPr lang="en-US" altLang="ko-KR" smtClean="0"/>
              <a:t>EE515/IS523: Security101: Think Like an Adversary</a:t>
            </a:r>
            <a:endParaRPr lang="ko-KR" altLang="en-US"/>
          </a:p>
        </p:txBody>
      </p:sp>
      <p:sp>
        <p:nvSpPr>
          <p:cNvPr id="6" name="Slide Number Placeholder 5"/>
          <p:cNvSpPr>
            <a:spLocks noGrp="1"/>
          </p:cNvSpPr>
          <p:nvPr>
            <p:ph type="sldNum" sz="quarter" idx="12"/>
          </p:nvPr>
        </p:nvSpPr>
        <p:spPr/>
        <p:txBody>
          <a:bodyPr/>
          <a:lstStyle/>
          <a:p>
            <a:fld id="{95E56986-9C13-423C-B94F-0D8FF77369F4}" type="slidenum">
              <a:rPr lang="ko-KR" altLang="en-US" smtClean="0"/>
              <a:t>‹#›</a:t>
            </a:fld>
            <a:endParaRPr lang="ko-KR" alt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4" name="Date Placeholder 3"/>
          <p:cNvSpPr>
            <a:spLocks noGrp="1"/>
          </p:cNvSpPr>
          <p:nvPr>
            <p:ph type="dt" sz="half" idx="10"/>
          </p:nvPr>
        </p:nvSpPr>
        <p:spPr/>
        <p:txBody>
          <a:bodyPr/>
          <a:lstStyle/>
          <a:p>
            <a:fld id="{BC16D528-2288-4F1A-879F-1D2A595FEA52}" type="datetime1">
              <a:rPr lang="ko-KR" altLang="en-US" smtClean="0"/>
              <a:t>2012-10-09</a:t>
            </a:fld>
            <a:endParaRPr lang="ko-KR" altLang="en-US"/>
          </a:p>
        </p:txBody>
      </p:sp>
      <p:sp>
        <p:nvSpPr>
          <p:cNvPr id="5" name="Footer Placeholder 4"/>
          <p:cNvSpPr>
            <a:spLocks noGrp="1"/>
          </p:cNvSpPr>
          <p:nvPr>
            <p:ph type="ftr" sz="quarter" idx="11"/>
          </p:nvPr>
        </p:nvSpPr>
        <p:spPr/>
        <p:txBody>
          <a:bodyPr/>
          <a:lstStyle/>
          <a:p>
            <a:r>
              <a:rPr lang="en-US" altLang="ko-KR" smtClean="0"/>
              <a:t>EE515/IS523: Security101: Think Like an Adversary</a:t>
            </a:r>
            <a:endParaRPr lang="ko-KR" altLang="en-US"/>
          </a:p>
        </p:txBody>
      </p:sp>
      <p:sp>
        <p:nvSpPr>
          <p:cNvPr id="6" name="Slide Number Placeholder 5"/>
          <p:cNvSpPr>
            <a:spLocks noGrp="1"/>
          </p:cNvSpPr>
          <p:nvPr>
            <p:ph type="sldNum" sz="quarter" idx="12"/>
          </p:nvPr>
        </p:nvSpPr>
        <p:spPr/>
        <p:txBody>
          <a:bodyPr/>
          <a:lstStyle/>
          <a:p>
            <a:fld id="{95E56986-9C13-423C-B94F-0D8FF77369F4}" type="slidenum">
              <a:rPr lang="ko-KR" altLang="en-US" smtClean="0"/>
              <a:t>‹#›</a:t>
            </a:fld>
            <a:endParaRPr lang="ko-K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ko-KR" altLang="en-US" smtClean="0"/>
              <a:t>마스터 제목 스타일 편집</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4" name="Date Placeholder 3"/>
          <p:cNvSpPr>
            <a:spLocks noGrp="1"/>
          </p:cNvSpPr>
          <p:nvPr>
            <p:ph type="dt" sz="half" idx="10"/>
          </p:nvPr>
        </p:nvSpPr>
        <p:spPr/>
        <p:txBody>
          <a:bodyPr/>
          <a:lstStyle/>
          <a:p>
            <a:fld id="{570711D7-4DAC-4500-A5AB-69CBD513E372}" type="datetime1">
              <a:rPr lang="ko-KR" altLang="en-US" smtClean="0"/>
              <a:t>2012-10-09</a:t>
            </a:fld>
            <a:endParaRPr lang="ko-KR" altLang="en-US"/>
          </a:p>
        </p:txBody>
      </p:sp>
      <p:sp>
        <p:nvSpPr>
          <p:cNvPr id="5" name="Footer Placeholder 4"/>
          <p:cNvSpPr>
            <a:spLocks noGrp="1"/>
          </p:cNvSpPr>
          <p:nvPr>
            <p:ph type="ftr" sz="quarter" idx="11"/>
          </p:nvPr>
        </p:nvSpPr>
        <p:spPr/>
        <p:txBody>
          <a:bodyPr/>
          <a:lstStyle/>
          <a:p>
            <a:r>
              <a:rPr lang="en-US" altLang="ko-KR" smtClean="0"/>
              <a:t>EE515/IS523: Security101: Think Like an Adversary</a:t>
            </a:r>
            <a:endParaRPr lang="ko-KR" altLang="en-US"/>
          </a:p>
        </p:txBody>
      </p:sp>
      <p:sp>
        <p:nvSpPr>
          <p:cNvPr id="6" name="Slide Number Placeholder 5"/>
          <p:cNvSpPr>
            <a:spLocks noGrp="1"/>
          </p:cNvSpPr>
          <p:nvPr>
            <p:ph type="sldNum" sz="quarter" idx="12"/>
          </p:nvPr>
        </p:nvSpPr>
        <p:spPr/>
        <p:txBody>
          <a:bodyPr/>
          <a:lstStyle/>
          <a:p>
            <a:fld id="{95E56986-9C13-423C-B94F-0D8FF77369F4}" type="slidenum">
              <a:rPr lang="ko-KR" altLang="en-US" smtClean="0"/>
              <a:t>‹#›</a:t>
            </a:fld>
            <a:endParaRPr lang="ko-K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a:p>
        </p:txBody>
      </p:sp>
      <p:sp>
        <p:nvSpPr>
          <p:cNvPr id="3" name="Content Placeholder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4" name="Date Placeholder 3"/>
          <p:cNvSpPr>
            <a:spLocks noGrp="1"/>
          </p:cNvSpPr>
          <p:nvPr>
            <p:ph type="dt" sz="half" idx="10"/>
          </p:nvPr>
        </p:nvSpPr>
        <p:spPr/>
        <p:txBody>
          <a:bodyPr/>
          <a:lstStyle/>
          <a:p>
            <a:fld id="{6B4923DE-7459-47C2-8A2C-345900846692}" type="datetime1">
              <a:rPr lang="ko-KR" altLang="en-US" smtClean="0"/>
              <a:t>2012-10-09</a:t>
            </a:fld>
            <a:endParaRPr lang="ko-KR" altLang="en-US"/>
          </a:p>
        </p:txBody>
      </p:sp>
      <p:sp>
        <p:nvSpPr>
          <p:cNvPr id="5" name="Footer Placeholder 4"/>
          <p:cNvSpPr>
            <a:spLocks noGrp="1"/>
          </p:cNvSpPr>
          <p:nvPr>
            <p:ph type="ftr" sz="quarter" idx="11"/>
          </p:nvPr>
        </p:nvSpPr>
        <p:spPr/>
        <p:txBody>
          <a:bodyPr/>
          <a:lstStyle/>
          <a:p>
            <a:r>
              <a:rPr lang="en-US" altLang="ko-KR" smtClean="0"/>
              <a:t>EE515/IS523: Security101: Think Like an Adversary</a:t>
            </a:r>
            <a:endParaRPr lang="ko-KR" altLang="en-US"/>
          </a:p>
        </p:txBody>
      </p:sp>
      <p:sp>
        <p:nvSpPr>
          <p:cNvPr id="6" name="Slide Number Placeholder 5"/>
          <p:cNvSpPr>
            <a:spLocks noGrp="1"/>
          </p:cNvSpPr>
          <p:nvPr>
            <p:ph type="sldNum" sz="quarter" idx="12"/>
          </p:nvPr>
        </p:nvSpPr>
        <p:spPr/>
        <p:txBody>
          <a:bodyPr/>
          <a:lstStyle/>
          <a:p>
            <a:fld id="{95E56986-9C13-423C-B94F-0D8FF77369F4}" type="slidenum">
              <a:rPr lang="ko-KR" altLang="en-US" smtClean="0"/>
              <a:t>‹#›</a:t>
            </a:fld>
            <a:endParaRPr lang="ko-KR"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구역 머리글">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ko-KR" altLang="en-US" smtClean="0"/>
              <a:t>마스터 제목 스타일 편집</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Date Placeholder 3"/>
          <p:cNvSpPr>
            <a:spLocks noGrp="1"/>
          </p:cNvSpPr>
          <p:nvPr>
            <p:ph type="dt" sz="half" idx="10"/>
          </p:nvPr>
        </p:nvSpPr>
        <p:spPr/>
        <p:txBody>
          <a:bodyPr/>
          <a:lstStyle/>
          <a:p>
            <a:fld id="{C35BF33B-0577-475C-90DE-826314EA0729}" type="datetime1">
              <a:rPr lang="ko-KR" altLang="en-US" smtClean="0"/>
              <a:t>2012-10-09</a:t>
            </a:fld>
            <a:endParaRPr lang="ko-KR" altLang="en-US"/>
          </a:p>
        </p:txBody>
      </p:sp>
      <p:sp>
        <p:nvSpPr>
          <p:cNvPr id="5" name="Footer Placeholder 4"/>
          <p:cNvSpPr>
            <a:spLocks noGrp="1"/>
          </p:cNvSpPr>
          <p:nvPr>
            <p:ph type="ftr" sz="quarter" idx="11"/>
          </p:nvPr>
        </p:nvSpPr>
        <p:spPr/>
        <p:txBody>
          <a:bodyPr/>
          <a:lstStyle/>
          <a:p>
            <a:r>
              <a:rPr lang="en-US" altLang="ko-KR" smtClean="0"/>
              <a:t>EE515/IS523: Security101: Think Like an Adversary</a:t>
            </a:r>
            <a:endParaRPr lang="ko-KR" altLang="en-US"/>
          </a:p>
        </p:txBody>
      </p:sp>
      <p:sp>
        <p:nvSpPr>
          <p:cNvPr id="6" name="Slide Number Placeholder 5"/>
          <p:cNvSpPr>
            <a:spLocks noGrp="1"/>
          </p:cNvSpPr>
          <p:nvPr>
            <p:ph type="sldNum" sz="quarter" idx="12"/>
          </p:nvPr>
        </p:nvSpPr>
        <p:spPr/>
        <p:txBody>
          <a:bodyPr/>
          <a:lstStyle/>
          <a:p>
            <a:fld id="{95E56986-9C13-423C-B94F-0D8FF77369F4}" type="slidenum">
              <a:rPr lang="ko-KR" altLang="en-US" smtClean="0"/>
              <a:t>‹#›</a:t>
            </a:fld>
            <a:endParaRPr lang="ko-KR" alt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5" name="Date Placeholder 4"/>
          <p:cNvSpPr>
            <a:spLocks noGrp="1"/>
          </p:cNvSpPr>
          <p:nvPr>
            <p:ph type="dt" sz="half" idx="10"/>
          </p:nvPr>
        </p:nvSpPr>
        <p:spPr/>
        <p:txBody>
          <a:bodyPr/>
          <a:lstStyle/>
          <a:p>
            <a:fld id="{F7961BD6-EBCA-4142-AD5B-E0F55B9D535C}" type="datetime1">
              <a:rPr lang="ko-KR" altLang="en-US" smtClean="0"/>
              <a:t>2012-10-09</a:t>
            </a:fld>
            <a:endParaRPr lang="ko-KR" altLang="en-US"/>
          </a:p>
        </p:txBody>
      </p:sp>
      <p:sp>
        <p:nvSpPr>
          <p:cNvPr id="6" name="Footer Placeholder 5"/>
          <p:cNvSpPr>
            <a:spLocks noGrp="1"/>
          </p:cNvSpPr>
          <p:nvPr>
            <p:ph type="ftr" sz="quarter" idx="11"/>
          </p:nvPr>
        </p:nvSpPr>
        <p:spPr/>
        <p:txBody>
          <a:bodyPr/>
          <a:lstStyle/>
          <a:p>
            <a:r>
              <a:rPr lang="en-US" altLang="ko-KR" smtClean="0"/>
              <a:t>EE515/IS523: Security101: Think Like an Adversary</a:t>
            </a:r>
            <a:endParaRPr lang="ko-KR" altLang="en-US"/>
          </a:p>
        </p:txBody>
      </p:sp>
      <p:sp>
        <p:nvSpPr>
          <p:cNvPr id="7" name="Slide Number Placeholder 6"/>
          <p:cNvSpPr>
            <a:spLocks noGrp="1"/>
          </p:cNvSpPr>
          <p:nvPr>
            <p:ph type="sldNum" sz="quarter" idx="12"/>
          </p:nvPr>
        </p:nvSpPr>
        <p:spPr/>
        <p:txBody>
          <a:bodyPr/>
          <a:lstStyle/>
          <a:p>
            <a:fld id="{95E56986-9C13-423C-B94F-0D8FF77369F4}" type="slidenum">
              <a:rPr lang="ko-KR" altLang="en-US" smtClean="0"/>
              <a:t>‹#›</a:t>
            </a:fld>
            <a:endParaRPr lang="ko-K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ko-KR" altLang="en-US" smtClean="0"/>
              <a:t>마스터 제목 스타일 편집</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7" name="Date Placeholder 6"/>
          <p:cNvSpPr>
            <a:spLocks noGrp="1"/>
          </p:cNvSpPr>
          <p:nvPr>
            <p:ph type="dt" sz="half" idx="10"/>
          </p:nvPr>
        </p:nvSpPr>
        <p:spPr/>
        <p:txBody>
          <a:bodyPr/>
          <a:lstStyle/>
          <a:p>
            <a:fld id="{C6C62D7D-8E37-46B7-9585-2B391568CE60}" type="datetime1">
              <a:rPr lang="ko-KR" altLang="en-US" smtClean="0"/>
              <a:t>2012-10-09</a:t>
            </a:fld>
            <a:endParaRPr lang="ko-KR" altLang="en-US"/>
          </a:p>
        </p:txBody>
      </p:sp>
      <p:sp>
        <p:nvSpPr>
          <p:cNvPr id="8" name="Footer Placeholder 7"/>
          <p:cNvSpPr>
            <a:spLocks noGrp="1"/>
          </p:cNvSpPr>
          <p:nvPr>
            <p:ph type="ftr" sz="quarter" idx="11"/>
          </p:nvPr>
        </p:nvSpPr>
        <p:spPr/>
        <p:txBody>
          <a:bodyPr/>
          <a:lstStyle/>
          <a:p>
            <a:r>
              <a:rPr lang="en-US" altLang="ko-KR" smtClean="0"/>
              <a:t>EE515/IS523: Security101: Think Like an Adversary</a:t>
            </a:r>
            <a:endParaRPr lang="ko-KR" altLang="en-US"/>
          </a:p>
        </p:txBody>
      </p:sp>
      <p:sp>
        <p:nvSpPr>
          <p:cNvPr id="9" name="Slide Number Placeholder 8"/>
          <p:cNvSpPr>
            <a:spLocks noGrp="1"/>
          </p:cNvSpPr>
          <p:nvPr>
            <p:ph type="sldNum" sz="quarter" idx="12"/>
          </p:nvPr>
        </p:nvSpPr>
        <p:spPr/>
        <p:txBody>
          <a:bodyPr/>
          <a:lstStyle/>
          <a:p>
            <a:fld id="{95E56986-9C13-423C-B94F-0D8FF77369F4}" type="slidenum">
              <a:rPr lang="ko-KR" altLang="en-US" smtClean="0"/>
              <a:t>‹#›</a:t>
            </a:fld>
            <a:endParaRPr lang="ko-KR" alt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dirty="0"/>
          </a:p>
        </p:txBody>
      </p:sp>
      <p:sp>
        <p:nvSpPr>
          <p:cNvPr id="3" name="Date Placeholder 2"/>
          <p:cNvSpPr>
            <a:spLocks noGrp="1"/>
          </p:cNvSpPr>
          <p:nvPr>
            <p:ph type="dt" sz="half" idx="10"/>
          </p:nvPr>
        </p:nvSpPr>
        <p:spPr/>
        <p:txBody>
          <a:bodyPr/>
          <a:lstStyle/>
          <a:p>
            <a:fld id="{B841AFFD-C917-4BC6-8EFF-2581F4B62A76}" type="datetime1">
              <a:rPr lang="ko-KR" altLang="en-US" smtClean="0"/>
              <a:t>2012-10-09</a:t>
            </a:fld>
            <a:endParaRPr lang="ko-KR" altLang="en-US"/>
          </a:p>
        </p:txBody>
      </p:sp>
      <p:sp>
        <p:nvSpPr>
          <p:cNvPr id="4" name="Footer Placeholder 3"/>
          <p:cNvSpPr>
            <a:spLocks noGrp="1"/>
          </p:cNvSpPr>
          <p:nvPr>
            <p:ph type="ftr" sz="quarter" idx="11"/>
          </p:nvPr>
        </p:nvSpPr>
        <p:spPr/>
        <p:txBody>
          <a:bodyPr/>
          <a:lstStyle/>
          <a:p>
            <a:r>
              <a:rPr lang="en-US" altLang="ko-KR" smtClean="0"/>
              <a:t>EE515/IS523: Security101: Think Like an Adversary</a:t>
            </a:r>
            <a:endParaRPr lang="ko-KR" altLang="en-US"/>
          </a:p>
        </p:txBody>
      </p:sp>
      <p:sp>
        <p:nvSpPr>
          <p:cNvPr id="5" name="Slide Number Placeholder 4"/>
          <p:cNvSpPr>
            <a:spLocks noGrp="1"/>
          </p:cNvSpPr>
          <p:nvPr>
            <p:ph type="sldNum" sz="quarter" idx="12"/>
          </p:nvPr>
        </p:nvSpPr>
        <p:spPr/>
        <p:txBody>
          <a:bodyPr/>
          <a:lstStyle/>
          <a:p>
            <a:fld id="{95E56986-9C13-423C-B94F-0D8FF77369F4}" type="slidenum">
              <a:rPr lang="ko-KR" altLang="en-US" smtClean="0"/>
              <a:t>‹#›</a:t>
            </a:fld>
            <a:endParaRPr lang="ko-K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B45684-CB24-4058-A5A8-561F5E0C6DF3}" type="datetime1">
              <a:rPr lang="ko-KR" altLang="en-US" smtClean="0"/>
              <a:t>2012-10-09</a:t>
            </a:fld>
            <a:endParaRPr lang="ko-KR" altLang="en-US"/>
          </a:p>
        </p:txBody>
      </p:sp>
      <p:sp>
        <p:nvSpPr>
          <p:cNvPr id="3" name="Footer Placeholder 2"/>
          <p:cNvSpPr>
            <a:spLocks noGrp="1"/>
          </p:cNvSpPr>
          <p:nvPr>
            <p:ph type="ftr" sz="quarter" idx="11"/>
          </p:nvPr>
        </p:nvSpPr>
        <p:spPr/>
        <p:txBody>
          <a:bodyPr/>
          <a:lstStyle/>
          <a:p>
            <a:r>
              <a:rPr lang="en-US" altLang="ko-KR" smtClean="0"/>
              <a:t>EE515/IS523: Security101: Think Like an Adversary</a:t>
            </a:r>
            <a:endParaRPr lang="ko-KR" altLang="en-US"/>
          </a:p>
        </p:txBody>
      </p:sp>
      <p:sp>
        <p:nvSpPr>
          <p:cNvPr id="4" name="Slide Number Placeholder 3"/>
          <p:cNvSpPr>
            <a:spLocks noGrp="1"/>
          </p:cNvSpPr>
          <p:nvPr>
            <p:ph type="sldNum" sz="quarter" idx="12"/>
          </p:nvPr>
        </p:nvSpPr>
        <p:spPr/>
        <p:txBody>
          <a:bodyPr/>
          <a:lstStyle/>
          <a:p>
            <a:fld id="{95E56986-9C13-423C-B94F-0D8FF77369F4}" type="slidenum">
              <a:rPr lang="ko-KR" altLang="en-US" smtClean="0"/>
              <a:t>‹#›</a:t>
            </a:fld>
            <a:endParaRPr lang="ko-K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ko-KR" altLang="en-US" smtClean="0"/>
              <a:t>마스터 제목 스타일 편집</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Date Placeholder 4"/>
          <p:cNvSpPr>
            <a:spLocks noGrp="1"/>
          </p:cNvSpPr>
          <p:nvPr>
            <p:ph type="dt" sz="half" idx="10"/>
          </p:nvPr>
        </p:nvSpPr>
        <p:spPr/>
        <p:txBody>
          <a:bodyPr/>
          <a:lstStyle/>
          <a:p>
            <a:fld id="{0DFBFE16-6E93-4C9D-A7AA-833AEC4F00AE}" type="datetime1">
              <a:rPr lang="ko-KR" altLang="en-US" smtClean="0"/>
              <a:t>2012-10-09</a:t>
            </a:fld>
            <a:endParaRPr lang="ko-KR" altLang="en-US"/>
          </a:p>
        </p:txBody>
      </p:sp>
      <p:sp>
        <p:nvSpPr>
          <p:cNvPr id="6" name="Footer Placeholder 5"/>
          <p:cNvSpPr>
            <a:spLocks noGrp="1"/>
          </p:cNvSpPr>
          <p:nvPr>
            <p:ph type="ftr" sz="quarter" idx="11"/>
          </p:nvPr>
        </p:nvSpPr>
        <p:spPr/>
        <p:txBody>
          <a:bodyPr/>
          <a:lstStyle/>
          <a:p>
            <a:r>
              <a:rPr lang="en-US" altLang="ko-KR" smtClean="0"/>
              <a:t>EE515/IS523: Security101: Think Like an Adversary</a:t>
            </a:r>
            <a:endParaRPr lang="ko-KR" altLang="en-US"/>
          </a:p>
        </p:txBody>
      </p:sp>
      <p:sp>
        <p:nvSpPr>
          <p:cNvPr id="7" name="Slide Number Placeholder 6"/>
          <p:cNvSpPr>
            <a:spLocks noGrp="1"/>
          </p:cNvSpPr>
          <p:nvPr>
            <p:ph type="sldNum" sz="quarter" idx="12"/>
          </p:nvPr>
        </p:nvSpPr>
        <p:spPr/>
        <p:txBody>
          <a:bodyPr/>
          <a:lstStyle/>
          <a:p>
            <a:fld id="{95E56986-9C13-423C-B94F-0D8FF77369F4}" type="slidenum">
              <a:rPr lang="ko-KR" altLang="en-US" smtClean="0"/>
              <a:t>‹#›</a:t>
            </a:fld>
            <a:endParaRPr lang="ko-KR" alt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ko-KR" altLang="en-US" smtClean="0"/>
              <a:t>마스터 제목 스타일 편집</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smtClean="0"/>
              <a:t>그림을 추가하려면 아이콘을 클릭하십시오</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Date Placeholder 4"/>
          <p:cNvSpPr>
            <a:spLocks noGrp="1"/>
          </p:cNvSpPr>
          <p:nvPr>
            <p:ph type="dt" sz="half" idx="10"/>
          </p:nvPr>
        </p:nvSpPr>
        <p:spPr/>
        <p:txBody>
          <a:bodyPr/>
          <a:lstStyle/>
          <a:p>
            <a:fld id="{6632401B-76F5-49AC-B323-BB9C33EF11A6}" type="datetime1">
              <a:rPr lang="ko-KR" altLang="en-US" smtClean="0"/>
              <a:t>2012-10-09</a:t>
            </a:fld>
            <a:endParaRPr lang="ko-KR" altLang="en-US"/>
          </a:p>
        </p:txBody>
      </p:sp>
      <p:sp>
        <p:nvSpPr>
          <p:cNvPr id="6" name="Footer Placeholder 5"/>
          <p:cNvSpPr>
            <a:spLocks noGrp="1"/>
          </p:cNvSpPr>
          <p:nvPr>
            <p:ph type="ftr" sz="quarter" idx="11"/>
          </p:nvPr>
        </p:nvSpPr>
        <p:spPr/>
        <p:txBody>
          <a:bodyPr/>
          <a:lstStyle/>
          <a:p>
            <a:r>
              <a:rPr lang="en-US" altLang="ko-KR" smtClean="0"/>
              <a:t>EE515/IS523: Security101: Think Like an Adversary</a:t>
            </a:r>
            <a:endParaRPr lang="ko-KR" altLang="en-US"/>
          </a:p>
        </p:txBody>
      </p:sp>
      <p:sp>
        <p:nvSpPr>
          <p:cNvPr id="7" name="Slide Number Placeholder 6"/>
          <p:cNvSpPr>
            <a:spLocks noGrp="1"/>
          </p:cNvSpPr>
          <p:nvPr>
            <p:ph type="sldNum" sz="quarter" idx="12"/>
          </p:nvPr>
        </p:nvSpPr>
        <p:spPr/>
        <p:txBody>
          <a:bodyPr/>
          <a:lstStyle/>
          <a:p>
            <a:fld id="{95E56986-9C13-423C-B94F-0D8FF77369F4}" type="slidenum">
              <a:rPr lang="ko-KR" altLang="en-US" smtClean="0"/>
              <a:t>‹#›</a:t>
            </a:fld>
            <a:endParaRPr lang="ko-K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ko-KR" altLang="en-US" smtClean="0"/>
              <a:t>마스터 제목 스타일 편집</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91D482A3-3BDD-4E55-952E-6E3630C52958}" type="datetime1">
              <a:rPr lang="ko-KR" altLang="en-US" smtClean="0"/>
              <a:t>2012-10-09</a:t>
            </a:fld>
            <a:endParaRPr lang="ko-KR" alt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en-US" altLang="ko-KR" smtClean="0"/>
              <a:t>EE515/IS523: Security101: Think Like an Adversary</a:t>
            </a:r>
            <a:endParaRPr lang="ko-KR" alt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95E56986-9C13-423C-B94F-0D8FF77369F4}" type="slidenum">
              <a:rPr lang="ko-KR" altLang="en-US" smtClean="0"/>
              <a:t>‹#›</a:t>
            </a:fld>
            <a:endParaRPr lang="ko-KR" alt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dt="0"/>
  <p:txStyles>
    <p:titleStyle>
      <a:lvl1pPr algn="l" defTabSz="914400" rtl="0" eaLnBrk="1" latinLnBrk="1" hangingPunct="1">
        <a:spcBef>
          <a:spcPct val="0"/>
        </a:spcBef>
        <a:buNone/>
        <a:defRPr sz="5400" kern="1200">
          <a:solidFill>
            <a:schemeClr val="tx1">
              <a:lumMod val="85000"/>
              <a:lumOff val="15000"/>
            </a:schemeClr>
          </a:solidFill>
          <a:latin typeface="+mj-lt"/>
          <a:ea typeface="+mj-ea"/>
          <a:cs typeface="+mj-cs"/>
        </a:defRPr>
      </a:lvl1pPr>
      <a:lvl2pPr eaLnBrk="1" latinLnBrk="1" hangingPunct="1">
        <a:defRPr>
          <a:solidFill>
            <a:schemeClr val="tx2"/>
          </a:solidFill>
        </a:defRPr>
      </a:lvl2pPr>
      <a:lvl3pPr eaLnBrk="1" latinLnBrk="1" hangingPunct="1">
        <a:defRPr>
          <a:solidFill>
            <a:schemeClr val="tx2"/>
          </a:solidFill>
        </a:defRPr>
      </a:lvl3pPr>
      <a:lvl4pPr eaLnBrk="1" latinLnBrk="1" hangingPunct="1">
        <a:defRPr>
          <a:solidFill>
            <a:schemeClr val="tx2"/>
          </a:solidFill>
        </a:defRPr>
      </a:lvl4pPr>
      <a:lvl5pPr eaLnBrk="1" latinLnBrk="1" hangingPunct="1">
        <a:defRPr>
          <a:solidFill>
            <a:schemeClr val="tx2"/>
          </a:solidFill>
        </a:defRPr>
      </a:lvl5pPr>
      <a:lvl6pPr eaLnBrk="1" latinLnBrk="1" hangingPunct="1">
        <a:defRPr>
          <a:solidFill>
            <a:schemeClr val="tx2"/>
          </a:solidFill>
        </a:defRPr>
      </a:lvl6pPr>
      <a:lvl7pPr eaLnBrk="1" latinLnBrk="1" hangingPunct="1">
        <a:defRPr>
          <a:solidFill>
            <a:schemeClr val="tx2"/>
          </a:solidFill>
        </a:defRPr>
      </a:lvl7pPr>
      <a:lvl8pPr eaLnBrk="1" latinLnBrk="1" hangingPunct="1">
        <a:defRPr>
          <a:solidFill>
            <a:schemeClr val="tx2"/>
          </a:solidFill>
        </a:defRPr>
      </a:lvl8pPr>
      <a:lvl9pPr eaLnBrk="1" latinLnBrk="1" hangingPunct="1">
        <a:defRPr>
          <a:solidFill>
            <a:schemeClr val="tx2"/>
          </a:solidFill>
        </a:defRPr>
      </a:lvl9pPr>
    </p:titleStyle>
    <p:bodyStyle>
      <a:lvl1pPr marL="274320" indent="-274320" algn="l" defTabSz="914400" rtl="0" eaLnBrk="1" latinLnBrk="1"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1"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1"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1"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1"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1"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1"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1"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1"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762000" y="2769096"/>
            <a:ext cx="7543800" cy="1524000"/>
          </a:xfrm>
        </p:spPr>
        <p:txBody>
          <a:bodyPr/>
          <a:lstStyle/>
          <a:p>
            <a:r>
              <a:rPr lang="en-US" altLang="ko-KR" dirty="0" smtClean="0"/>
              <a:t>English </a:t>
            </a:r>
            <a:r>
              <a:rPr lang="en-US" altLang="ko-KR" dirty="0" err="1" smtClean="0"/>
              <a:t>Shellcode</a:t>
            </a:r>
            <a:endParaRPr lang="ko-KR" altLang="en-US" dirty="0"/>
          </a:p>
        </p:txBody>
      </p:sp>
      <p:sp>
        <p:nvSpPr>
          <p:cNvPr id="3" name="부제목 2"/>
          <p:cNvSpPr>
            <a:spLocks noGrp="1"/>
          </p:cNvSpPr>
          <p:nvPr>
            <p:ph type="subTitle" idx="1"/>
          </p:nvPr>
        </p:nvSpPr>
        <p:spPr>
          <a:xfrm>
            <a:off x="827584" y="4437112"/>
            <a:ext cx="7416824" cy="1584176"/>
          </a:xfrm>
        </p:spPr>
        <p:txBody>
          <a:bodyPr>
            <a:normAutofit lnSpcReduction="10000"/>
          </a:bodyPr>
          <a:lstStyle/>
          <a:p>
            <a:r>
              <a:rPr lang="en-US" altLang="ko-KR" sz="2400" dirty="0" smtClean="0"/>
              <a:t>J. Mason, S. Small, F. </a:t>
            </a:r>
            <a:r>
              <a:rPr lang="en-US" altLang="ko-KR" sz="2400" dirty="0" err="1" smtClean="0"/>
              <a:t>Monrose</a:t>
            </a:r>
            <a:r>
              <a:rPr lang="en-US" altLang="ko-KR" sz="2400" dirty="0" smtClean="0"/>
              <a:t>, G. MacManus</a:t>
            </a:r>
          </a:p>
          <a:p>
            <a:r>
              <a:rPr lang="en-US" altLang="ko-KR" sz="2400" dirty="0" smtClean="0"/>
              <a:t>CCS ’09</a:t>
            </a:r>
          </a:p>
          <a:p>
            <a:endParaRPr lang="en-US" altLang="ko-KR" sz="2000" b="1" dirty="0" smtClean="0"/>
          </a:p>
          <a:p>
            <a:r>
              <a:rPr lang="en-US" altLang="ko-KR" sz="2000" b="1" dirty="0" smtClean="0"/>
              <a:t>Presented by: Eugenie Lee</a:t>
            </a:r>
            <a:endParaRPr lang="ko-KR" altLang="en-US" sz="2000" b="1" dirty="0"/>
          </a:p>
        </p:txBody>
      </p:sp>
      <p:sp>
        <p:nvSpPr>
          <p:cNvPr id="4" name="바닥글 개체 틀 3"/>
          <p:cNvSpPr>
            <a:spLocks noGrp="1"/>
          </p:cNvSpPr>
          <p:nvPr>
            <p:ph type="ftr" sz="quarter" idx="11"/>
          </p:nvPr>
        </p:nvSpPr>
        <p:spPr/>
        <p:txBody>
          <a:bodyPr/>
          <a:lstStyle/>
          <a:p>
            <a:r>
              <a:rPr lang="en-US" altLang="ko-KR" sz="1600" b="0" dirty="0" smtClean="0"/>
              <a:t>EE515/IS523: Security101: Think Like an Adversary</a:t>
            </a:r>
            <a:endParaRPr lang="ko-KR" altLang="en-US" sz="1600" b="0" dirty="0"/>
          </a:p>
        </p:txBody>
      </p:sp>
    </p:spTree>
    <p:extLst>
      <p:ext uri="{BB962C8B-B14F-4D97-AF65-F5344CB8AC3E}">
        <p14:creationId xmlns:p14="http://schemas.microsoft.com/office/powerpoint/2010/main" val="17499588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755576" y="404664"/>
            <a:ext cx="8280920" cy="792088"/>
          </a:xfrm>
        </p:spPr>
        <p:txBody>
          <a:bodyPr>
            <a:normAutofit fontScale="90000"/>
          </a:bodyPr>
          <a:lstStyle/>
          <a:p>
            <a:r>
              <a:rPr lang="en-US" altLang="ko-KR" dirty="0" smtClean="0"/>
              <a:t/>
            </a:r>
            <a:br>
              <a:rPr lang="en-US" altLang="ko-KR" dirty="0" smtClean="0"/>
            </a:br>
            <a:r>
              <a:rPr lang="en-US" altLang="ko-KR" dirty="0" smtClean="0"/>
              <a:t>0x03. English </a:t>
            </a:r>
            <a:r>
              <a:rPr lang="en-US" altLang="ko-KR" dirty="0" err="1" smtClean="0"/>
              <a:t>shellcode</a:t>
            </a:r>
            <a:r>
              <a:rPr lang="en-US" altLang="ko-KR" dirty="0" smtClean="0"/>
              <a:t> - generation</a:t>
            </a:r>
            <a:endParaRPr lang="ko-KR" altLang="en-US" sz="4000" dirty="0"/>
          </a:p>
        </p:txBody>
      </p:sp>
      <p:sp>
        <p:nvSpPr>
          <p:cNvPr id="3" name="내용 개체 틀 2"/>
          <p:cNvSpPr>
            <a:spLocks noGrp="1"/>
          </p:cNvSpPr>
          <p:nvPr>
            <p:ph idx="1"/>
          </p:nvPr>
        </p:nvSpPr>
        <p:spPr>
          <a:xfrm>
            <a:off x="755576" y="4221088"/>
            <a:ext cx="7488832" cy="1944216"/>
          </a:xfrm>
        </p:spPr>
        <p:txBody>
          <a:bodyPr anchor="t">
            <a:normAutofit/>
          </a:bodyPr>
          <a:lstStyle/>
          <a:p>
            <a:pPr>
              <a:buFont typeface="Wingdings" pitchFamily="2" charset="2"/>
              <a:buChar char="§"/>
            </a:pPr>
            <a:r>
              <a:rPr lang="en-US" altLang="ko-KR" sz="2200" dirty="0" smtClean="0"/>
              <a:t>With n-gram model, generate and train it with large set of English text</a:t>
            </a:r>
          </a:p>
          <a:p>
            <a:pPr>
              <a:buFont typeface="Wingdings" pitchFamily="2" charset="2"/>
              <a:buChar char="§"/>
            </a:pPr>
            <a:endParaRPr lang="en-US" altLang="ko-KR" sz="2200" dirty="0"/>
          </a:p>
        </p:txBody>
      </p:sp>
      <p:sp>
        <p:nvSpPr>
          <p:cNvPr id="4" name="바닥글 개체 틀 3"/>
          <p:cNvSpPr>
            <a:spLocks noGrp="1"/>
          </p:cNvSpPr>
          <p:nvPr>
            <p:ph type="ftr" sz="quarter" idx="11"/>
          </p:nvPr>
        </p:nvSpPr>
        <p:spPr/>
        <p:txBody>
          <a:bodyPr/>
          <a:lstStyle/>
          <a:p>
            <a:r>
              <a:rPr lang="en-US" altLang="ko-KR" smtClean="0"/>
              <a:t>EE515/IS523: Security101: Think Like an Adversary</a:t>
            </a:r>
            <a:endParaRPr lang="ko-KR" altLang="en-US"/>
          </a:p>
        </p:txBody>
      </p:sp>
      <p:cxnSp>
        <p:nvCxnSpPr>
          <p:cNvPr id="6" name="직선 연결선 5"/>
          <p:cNvCxnSpPr/>
          <p:nvPr/>
        </p:nvCxnSpPr>
        <p:spPr>
          <a:xfrm>
            <a:off x="899592" y="1556792"/>
            <a:ext cx="7344816" cy="0"/>
          </a:xfrm>
          <a:prstGeom prst="line">
            <a:avLst/>
          </a:prstGeom>
          <a:ln w="101600" cap="rnd"/>
        </p:spPr>
        <p:style>
          <a:lnRef idx="1">
            <a:schemeClr val="accent1"/>
          </a:lnRef>
          <a:fillRef idx="0">
            <a:schemeClr val="accent1"/>
          </a:fillRef>
          <a:effectRef idx="0">
            <a:schemeClr val="accent1"/>
          </a:effectRef>
          <a:fontRef idx="minor">
            <a:schemeClr val="tx1"/>
          </a:fontRef>
        </p:style>
      </p:cxnSp>
      <p:sp>
        <p:nvSpPr>
          <p:cNvPr id="9" name="순서도: 연결자 8"/>
          <p:cNvSpPr/>
          <p:nvPr/>
        </p:nvSpPr>
        <p:spPr>
          <a:xfrm>
            <a:off x="1331640" y="1412776"/>
            <a:ext cx="360040" cy="360040"/>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smtClean="0"/>
              <a:t>1</a:t>
            </a:r>
            <a:endParaRPr lang="ko-KR" altLang="en-US" dirty="0"/>
          </a:p>
        </p:txBody>
      </p:sp>
      <p:sp>
        <p:nvSpPr>
          <p:cNvPr id="11" name="순서도: 연결자 10"/>
          <p:cNvSpPr/>
          <p:nvPr/>
        </p:nvSpPr>
        <p:spPr>
          <a:xfrm>
            <a:off x="3851920" y="1412776"/>
            <a:ext cx="360040" cy="360040"/>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smtClean="0"/>
              <a:t>2</a:t>
            </a:r>
            <a:endParaRPr lang="ko-KR" altLang="en-US" dirty="0"/>
          </a:p>
        </p:txBody>
      </p:sp>
      <p:sp>
        <p:nvSpPr>
          <p:cNvPr id="12" name="순서도: 연결자 11"/>
          <p:cNvSpPr/>
          <p:nvPr/>
        </p:nvSpPr>
        <p:spPr>
          <a:xfrm>
            <a:off x="6444208" y="1412776"/>
            <a:ext cx="360040" cy="360040"/>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smtClean="0"/>
              <a:t>3</a:t>
            </a:r>
            <a:endParaRPr lang="ko-KR" altLang="en-US" dirty="0"/>
          </a:p>
        </p:txBody>
      </p:sp>
      <p:sp>
        <p:nvSpPr>
          <p:cNvPr id="13" name="순서도: 연결자 12"/>
          <p:cNvSpPr/>
          <p:nvPr/>
        </p:nvSpPr>
        <p:spPr>
          <a:xfrm>
            <a:off x="7668344" y="1376772"/>
            <a:ext cx="360040" cy="360040"/>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smtClean="0"/>
              <a:t>4</a:t>
            </a:r>
            <a:endParaRPr lang="ko-KR" altLang="en-US" dirty="0"/>
          </a:p>
        </p:txBody>
      </p:sp>
      <p:sp>
        <p:nvSpPr>
          <p:cNvPr id="18" name="내용 개체 틀 2"/>
          <p:cNvSpPr txBox="1">
            <a:spLocks/>
          </p:cNvSpPr>
          <p:nvPr/>
        </p:nvSpPr>
        <p:spPr>
          <a:xfrm>
            <a:off x="755576" y="4077072"/>
            <a:ext cx="7488832" cy="2024608"/>
          </a:xfrm>
          <a:prstGeom prst="rect">
            <a:avLst/>
          </a:prstGeom>
        </p:spPr>
        <p:txBody>
          <a:bodyPr vert="horz" lIns="91440" tIns="45720" rIns="91440" bIns="45720" rtlCol="0" anchor="t" anchorCtr="0">
            <a:normAutofit/>
          </a:bodyPr>
          <a:lstStyle>
            <a:lvl1pPr marL="274320" indent="-274320" algn="l" defTabSz="914400" rtl="0" eaLnBrk="1" latinLnBrk="1"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1"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1"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1"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1"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1"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1"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1"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1"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a:buFont typeface="Wingdings" pitchFamily="2" charset="2"/>
              <a:buChar char="§"/>
            </a:pPr>
            <a:endParaRPr lang="en-US" altLang="ko-KR" sz="2200" dirty="0"/>
          </a:p>
        </p:txBody>
      </p:sp>
      <p:pic>
        <p:nvPicPr>
          <p:cNvPr id="5123" name="Picture 3" descr="D:\KAIST\Dropbox\EE515\presentation\2.png"/>
          <p:cNvPicPr>
            <a:picLocks noChangeAspect="1" noChangeArrowheads="1"/>
          </p:cNvPicPr>
          <p:nvPr/>
        </p:nvPicPr>
        <p:blipFill rotWithShape="1">
          <a:blip r:embed="rId3">
            <a:extLst>
              <a:ext uri="{28A0092B-C50C-407E-A947-70E740481C1C}">
                <a14:useLocalDpi xmlns:a14="http://schemas.microsoft.com/office/drawing/2010/main" val="0"/>
              </a:ext>
            </a:extLst>
          </a:blip>
          <a:srcRect b="27880"/>
          <a:stretch/>
        </p:blipFill>
        <p:spPr bwMode="auto">
          <a:xfrm>
            <a:off x="2657625" y="1841877"/>
            <a:ext cx="2922487" cy="2235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39911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755576" y="404664"/>
            <a:ext cx="8280920" cy="792088"/>
          </a:xfrm>
        </p:spPr>
        <p:txBody>
          <a:bodyPr>
            <a:normAutofit fontScale="90000"/>
          </a:bodyPr>
          <a:lstStyle/>
          <a:p>
            <a:r>
              <a:rPr lang="en-US" altLang="ko-KR" dirty="0" smtClean="0"/>
              <a:t/>
            </a:r>
            <a:br>
              <a:rPr lang="en-US" altLang="ko-KR" dirty="0" smtClean="0"/>
            </a:br>
            <a:r>
              <a:rPr lang="en-US" altLang="ko-KR" dirty="0" smtClean="0"/>
              <a:t>0x03. English </a:t>
            </a:r>
            <a:r>
              <a:rPr lang="en-US" altLang="ko-KR" dirty="0" err="1" smtClean="0"/>
              <a:t>shellcode</a:t>
            </a:r>
            <a:r>
              <a:rPr lang="en-US" altLang="ko-KR" dirty="0" smtClean="0"/>
              <a:t> - generation</a:t>
            </a:r>
            <a:endParaRPr lang="ko-KR" altLang="en-US" sz="4000" dirty="0"/>
          </a:p>
        </p:txBody>
      </p:sp>
      <p:sp>
        <p:nvSpPr>
          <p:cNvPr id="3" name="내용 개체 틀 2"/>
          <p:cNvSpPr>
            <a:spLocks noGrp="1"/>
          </p:cNvSpPr>
          <p:nvPr>
            <p:ph idx="1"/>
          </p:nvPr>
        </p:nvSpPr>
        <p:spPr>
          <a:xfrm>
            <a:off x="755576" y="4221088"/>
            <a:ext cx="7488832" cy="1944216"/>
          </a:xfrm>
        </p:spPr>
        <p:txBody>
          <a:bodyPr anchor="t">
            <a:normAutofit/>
          </a:bodyPr>
          <a:lstStyle/>
          <a:p>
            <a:pPr>
              <a:buFont typeface="Wingdings" pitchFamily="2" charset="2"/>
              <a:buChar char="§"/>
            </a:pPr>
            <a:r>
              <a:rPr lang="en-US" altLang="ko-KR" sz="2200" dirty="0" smtClean="0"/>
              <a:t>Use numerical values to indicate the strength of each candidates (Viterbi search)</a:t>
            </a:r>
          </a:p>
          <a:p>
            <a:pPr>
              <a:buFont typeface="Wingdings" pitchFamily="2" charset="2"/>
              <a:buChar char="§"/>
            </a:pPr>
            <a:r>
              <a:rPr lang="en-US" altLang="ko-KR" sz="2200" dirty="0" smtClean="0"/>
              <a:t>Traverse the language model to find strings of word that score the highest possible value</a:t>
            </a:r>
          </a:p>
          <a:p>
            <a:pPr>
              <a:buFont typeface="Wingdings" pitchFamily="2" charset="2"/>
              <a:buChar char="§"/>
            </a:pPr>
            <a:endParaRPr lang="en-US" altLang="ko-KR" sz="2200" dirty="0"/>
          </a:p>
        </p:txBody>
      </p:sp>
      <p:sp>
        <p:nvSpPr>
          <p:cNvPr id="4" name="바닥글 개체 틀 3"/>
          <p:cNvSpPr>
            <a:spLocks noGrp="1"/>
          </p:cNvSpPr>
          <p:nvPr>
            <p:ph type="ftr" sz="quarter" idx="11"/>
          </p:nvPr>
        </p:nvSpPr>
        <p:spPr/>
        <p:txBody>
          <a:bodyPr/>
          <a:lstStyle/>
          <a:p>
            <a:r>
              <a:rPr lang="en-US" altLang="ko-KR" smtClean="0"/>
              <a:t>EE515/IS523: Security101: Think Like an Adversary</a:t>
            </a:r>
            <a:endParaRPr lang="ko-KR" altLang="en-US"/>
          </a:p>
        </p:txBody>
      </p:sp>
      <p:cxnSp>
        <p:nvCxnSpPr>
          <p:cNvPr id="6" name="직선 연결선 5"/>
          <p:cNvCxnSpPr/>
          <p:nvPr/>
        </p:nvCxnSpPr>
        <p:spPr>
          <a:xfrm>
            <a:off x="899592" y="1556792"/>
            <a:ext cx="7344816" cy="0"/>
          </a:xfrm>
          <a:prstGeom prst="line">
            <a:avLst/>
          </a:prstGeom>
          <a:ln w="101600" cap="rnd"/>
        </p:spPr>
        <p:style>
          <a:lnRef idx="1">
            <a:schemeClr val="accent1"/>
          </a:lnRef>
          <a:fillRef idx="0">
            <a:schemeClr val="accent1"/>
          </a:fillRef>
          <a:effectRef idx="0">
            <a:schemeClr val="accent1"/>
          </a:effectRef>
          <a:fontRef idx="minor">
            <a:schemeClr val="tx1"/>
          </a:fontRef>
        </p:style>
      </p:cxnSp>
      <p:sp>
        <p:nvSpPr>
          <p:cNvPr id="9" name="순서도: 연결자 8"/>
          <p:cNvSpPr/>
          <p:nvPr/>
        </p:nvSpPr>
        <p:spPr>
          <a:xfrm>
            <a:off x="1331640" y="1412776"/>
            <a:ext cx="360040" cy="360040"/>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smtClean="0"/>
              <a:t>1</a:t>
            </a:r>
            <a:endParaRPr lang="ko-KR" altLang="en-US" dirty="0"/>
          </a:p>
        </p:txBody>
      </p:sp>
      <p:sp>
        <p:nvSpPr>
          <p:cNvPr id="11" name="순서도: 연결자 10"/>
          <p:cNvSpPr/>
          <p:nvPr/>
        </p:nvSpPr>
        <p:spPr>
          <a:xfrm>
            <a:off x="2411760" y="1412776"/>
            <a:ext cx="360040" cy="360040"/>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smtClean="0"/>
              <a:t>2</a:t>
            </a:r>
            <a:endParaRPr lang="ko-KR" altLang="en-US" dirty="0"/>
          </a:p>
        </p:txBody>
      </p:sp>
      <p:sp>
        <p:nvSpPr>
          <p:cNvPr id="12" name="순서도: 연결자 11"/>
          <p:cNvSpPr/>
          <p:nvPr/>
        </p:nvSpPr>
        <p:spPr>
          <a:xfrm>
            <a:off x="5292080" y="1412776"/>
            <a:ext cx="360040" cy="360040"/>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smtClean="0"/>
              <a:t>3</a:t>
            </a:r>
            <a:endParaRPr lang="ko-KR" altLang="en-US" dirty="0"/>
          </a:p>
        </p:txBody>
      </p:sp>
      <p:sp>
        <p:nvSpPr>
          <p:cNvPr id="13" name="순서도: 연결자 12"/>
          <p:cNvSpPr/>
          <p:nvPr/>
        </p:nvSpPr>
        <p:spPr>
          <a:xfrm>
            <a:off x="7668344" y="1376772"/>
            <a:ext cx="360040" cy="360040"/>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smtClean="0"/>
              <a:t>4</a:t>
            </a:r>
            <a:endParaRPr lang="ko-KR" altLang="en-US" dirty="0"/>
          </a:p>
        </p:txBody>
      </p:sp>
      <p:sp>
        <p:nvSpPr>
          <p:cNvPr id="18" name="내용 개체 틀 2"/>
          <p:cNvSpPr txBox="1">
            <a:spLocks/>
          </p:cNvSpPr>
          <p:nvPr/>
        </p:nvSpPr>
        <p:spPr>
          <a:xfrm>
            <a:off x="755576" y="4077072"/>
            <a:ext cx="7488832" cy="2024608"/>
          </a:xfrm>
          <a:prstGeom prst="rect">
            <a:avLst/>
          </a:prstGeom>
        </p:spPr>
        <p:txBody>
          <a:bodyPr vert="horz" lIns="91440" tIns="45720" rIns="91440" bIns="45720" rtlCol="0" anchor="t" anchorCtr="0">
            <a:normAutofit/>
          </a:bodyPr>
          <a:lstStyle>
            <a:lvl1pPr marL="274320" indent="-274320" algn="l" defTabSz="914400" rtl="0" eaLnBrk="1" latinLnBrk="1"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1"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1"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1"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1"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1"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1"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1"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1"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a:buFont typeface="Wingdings" pitchFamily="2" charset="2"/>
              <a:buChar char="§"/>
            </a:pPr>
            <a:endParaRPr lang="en-US" altLang="ko-KR" sz="2200" dirty="0"/>
          </a:p>
        </p:txBody>
      </p:sp>
      <p:pic>
        <p:nvPicPr>
          <p:cNvPr id="6146" name="Picture 2" descr="D:\KAIST\Dropbox\EE515\presentation\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8343" y="1765672"/>
            <a:ext cx="3265945" cy="3463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74898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98" y="1451567"/>
            <a:ext cx="8219166" cy="4425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제목 1"/>
          <p:cNvSpPr>
            <a:spLocks noGrp="1"/>
          </p:cNvSpPr>
          <p:nvPr>
            <p:ph type="title"/>
          </p:nvPr>
        </p:nvSpPr>
        <p:spPr>
          <a:xfrm>
            <a:off x="755576" y="404664"/>
            <a:ext cx="8280920" cy="792088"/>
          </a:xfrm>
        </p:spPr>
        <p:txBody>
          <a:bodyPr>
            <a:normAutofit fontScale="90000"/>
          </a:bodyPr>
          <a:lstStyle/>
          <a:p>
            <a:r>
              <a:rPr lang="en-US" altLang="ko-KR" dirty="0" smtClean="0"/>
              <a:t/>
            </a:r>
            <a:br>
              <a:rPr lang="en-US" altLang="ko-KR" dirty="0" smtClean="0"/>
            </a:br>
            <a:r>
              <a:rPr lang="en-US" altLang="ko-KR" dirty="0" smtClean="0"/>
              <a:t>0x03. English </a:t>
            </a:r>
            <a:r>
              <a:rPr lang="en-US" altLang="ko-KR" dirty="0" err="1" smtClean="0"/>
              <a:t>shellcode</a:t>
            </a:r>
            <a:r>
              <a:rPr lang="en-US" altLang="ko-KR" dirty="0" smtClean="0"/>
              <a:t> - generation</a:t>
            </a:r>
            <a:endParaRPr lang="ko-KR" altLang="en-US" sz="4000" dirty="0"/>
          </a:p>
        </p:txBody>
      </p:sp>
      <p:sp>
        <p:nvSpPr>
          <p:cNvPr id="4" name="바닥글 개체 틀 3"/>
          <p:cNvSpPr>
            <a:spLocks noGrp="1"/>
          </p:cNvSpPr>
          <p:nvPr>
            <p:ph type="ftr" sz="quarter" idx="11"/>
          </p:nvPr>
        </p:nvSpPr>
        <p:spPr/>
        <p:txBody>
          <a:bodyPr/>
          <a:lstStyle/>
          <a:p>
            <a:r>
              <a:rPr lang="en-US" altLang="ko-KR" smtClean="0"/>
              <a:t>EE515/IS523: Security101: Think Like an Adversary</a:t>
            </a:r>
            <a:endParaRPr lang="ko-KR" altLang="en-US"/>
          </a:p>
        </p:txBody>
      </p:sp>
      <p:sp>
        <p:nvSpPr>
          <p:cNvPr id="18" name="내용 개체 틀 2"/>
          <p:cNvSpPr txBox="1">
            <a:spLocks/>
          </p:cNvSpPr>
          <p:nvPr/>
        </p:nvSpPr>
        <p:spPr>
          <a:xfrm>
            <a:off x="755576" y="4077072"/>
            <a:ext cx="7488832" cy="2024608"/>
          </a:xfrm>
          <a:prstGeom prst="rect">
            <a:avLst/>
          </a:prstGeom>
        </p:spPr>
        <p:txBody>
          <a:bodyPr vert="horz" lIns="91440" tIns="45720" rIns="91440" bIns="45720" rtlCol="0" anchor="t" anchorCtr="0">
            <a:normAutofit/>
          </a:bodyPr>
          <a:lstStyle>
            <a:lvl1pPr marL="274320" indent="-274320" algn="l" defTabSz="914400" rtl="0" eaLnBrk="1" latinLnBrk="1"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1"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1"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1"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1"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1"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1"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1"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1"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a:buFont typeface="Wingdings" pitchFamily="2" charset="2"/>
              <a:buChar char="§"/>
            </a:pPr>
            <a:endParaRPr lang="en-US" altLang="ko-KR" sz="2200" dirty="0"/>
          </a:p>
        </p:txBody>
      </p:sp>
    </p:spTree>
    <p:extLst>
      <p:ext uri="{BB962C8B-B14F-4D97-AF65-F5344CB8AC3E}">
        <p14:creationId xmlns:p14="http://schemas.microsoft.com/office/powerpoint/2010/main" val="12505235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755576" y="404664"/>
            <a:ext cx="8280920" cy="792088"/>
          </a:xfrm>
        </p:spPr>
        <p:txBody>
          <a:bodyPr>
            <a:normAutofit fontScale="90000"/>
          </a:bodyPr>
          <a:lstStyle/>
          <a:p>
            <a:r>
              <a:rPr lang="en-US" altLang="ko-KR" dirty="0" smtClean="0"/>
              <a:t/>
            </a:r>
            <a:br>
              <a:rPr lang="en-US" altLang="ko-KR" dirty="0" smtClean="0"/>
            </a:br>
            <a:r>
              <a:rPr lang="en-US" altLang="ko-KR" dirty="0" smtClean="0"/>
              <a:t>0x03. English </a:t>
            </a:r>
            <a:r>
              <a:rPr lang="en-US" altLang="ko-KR" dirty="0" err="1" smtClean="0"/>
              <a:t>shellcode</a:t>
            </a:r>
            <a:r>
              <a:rPr lang="en-US" altLang="ko-KR" dirty="0" smtClean="0"/>
              <a:t> - generation</a:t>
            </a:r>
            <a:endParaRPr lang="ko-KR" altLang="en-US" sz="4000" dirty="0"/>
          </a:p>
        </p:txBody>
      </p:sp>
      <p:sp>
        <p:nvSpPr>
          <p:cNvPr id="3" name="내용 개체 틀 2"/>
          <p:cNvSpPr>
            <a:spLocks noGrp="1"/>
          </p:cNvSpPr>
          <p:nvPr>
            <p:ph idx="1"/>
          </p:nvPr>
        </p:nvSpPr>
        <p:spPr>
          <a:xfrm>
            <a:off x="755576" y="4221088"/>
            <a:ext cx="7488832" cy="1944216"/>
          </a:xfrm>
        </p:spPr>
        <p:txBody>
          <a:bodyPr anchor="t">
            <a:normAutofit/>
          </a:bodyPr>
          <a:lstStyle/>
          <a:p>
            <a:pPr>
              <a:buFont typeface="Wingdings" pitchFamily="2" charset="2"/>
              <a:buChar char="§"/>
            </a:pPr>
            <a:r>
              <a:rPr lang="en-US" altLang="ko-KR" sz="2200" dirty="0" smtClean="0"/>
              <a:t>To encode the original payload, continue to sample strings and get functionally equivalent encoded string from the original </a:t>
            </a:r>
            <a:r>
              <a:rPr lang="en-US" altLang="ko-KR" sz="2200" dirty="0" err="1" smtClean="0"/>
              <a:t>shellcode</a:t>
            </a:r>
            <a:r>
              <a:rPr lang="en-US" altLang="ko-KR" sz="2200" dirty="0" smtClean="0"/>
              <a:t>.</a:t>
            </a:r>
            <a:endParaRPr lang="en-US" altLang="ko-KR" sz="2200" dirty="0"/>
          </a:p>
        </p:txBody>
      </p:sp>
      <p:sp>
        <p:nvSpPr>
          <p:cNvPr id="4" name="바닥글 개체 틀 3"/>
          <p:cNvSpPr>
            <a:spLocks noGrp="1"/>
          </p:cNvSpPr>
          <p:nvPr>
            <p:ph type="ftr" sz="quarter" idx="11"/>
          </p:nvPr>
        </p:nvSpPr>
        <p:spPr/>
        <p:txBody>
          <a:bodyPr/>
          <a:lstStyle/>
          <a:p>
            <a:r>
              <a:rPr lang="en-US" altLang="ko-KR" smtClean="0"/>
              <a:t>EE515/IS523: Security101: Think Like an Adversary</a:t>
            </a:r>
            <a:endParaRPr lang="ko-KR" altLang="en-US"/>
          </a:p>
        </p:txBody>
      </p:sp>
      <p:cxnSp>
        <p:nvCxnSpPr>
          <p:cNvPr id="6" name="직선 연결선 5"/>
          <p:cNvCxnSpPr/>
          <p:nvPr/>
        </p:nvCxnSpPr>
        <p:spPr>
          <a:xfrm>
            <a:off x="899592" y="1556792"/>
            <a:ext cx="7344816" cy="0"/>
          </a:xfrm>
          <a:prstGeom prst="line">
            <a:avLst/>
          </a:prstGeom>
          <a:ln w="101600" cap="rnd"/>
        </p:spPr>
        <p:style>
          <a:lnRef idx="1">
            <a:schemeClr val="accent1"/>
          </a:lnRef>
          <a:fillRef idx="0">
            <a:schemeClr val="accent1"/>
          </a:fillRef>
          <a:effectRef idx="0">
            <a:schemeClr val="accent1"/>
          </a:effectRef>
          <a:fontRef idx="minor">
            <a:schemeClr val="tx1"/>
          </a:fontRef>
        </p:style>
      </p:cxnSp>
      <p:sp>
        <p:nvSpPr>
          <p:cNvPr id="9" name="순서도: 연결자 8"/>
          <p:cNvSpPr/>
          <p:nvPr/>
        </p:nvSpPr>
        <p:spPr>
          <a:xfrm>
            <a:off x="1331640" y="1412776"/>
            <a:ext cx="360040" cy="360040"/>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smtClean="0"/>
              <a:t>1</a:t>
            </a:r>
            <a:endParaRPr lang="ko-KR" altLang="en-US" dirty="0"/>
          </a:p>
        </p:txBody>
      </p:sp>
      <p:sp>
        <p:nvSpPr>
          <p:cNvPr id="11" name="순서도: 연결자 10"/>
          <p:cNvSpPr/>
          <p:nvPr/>
        </p:nvSpPr>
        <p:spPr>
          <a:xfrm>
            <a:off x="2411760" y="1412776"/>
            <a:ext cx="360040" cy="360040"/>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smtClean="0"/>
              <a:t>2</a:t>
            </a:r>
            <a:endParaRPr lang="ko-KR" altLang="en-US" dirty="0"/>
          </a:p>
        </p:txBody>
      </p:sp>
      <p:sp>
        <p:nvSpPr>
          <p:cNvPr id="12" name="순서도: 연결자 11"/>
          <p:cNvSpPr/>
          <p:nvPr/>
        </p:nvSpPr>
        <p:spPr>
          <a:xfrm>
            <a:off x="3635896" y="1412776"/>
            <a:ext cx="360040" cy="360040"/>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smtClean="0"/>
              <a:t>3</a:t>
            </a:r>
            <a:endParaRPr lang="ko-KR" altLang="en-US" dirty="0"/>
          </a:p>
        </p:txBody>
      </p:sp>
      <p:sp>
        <p:nvSpPr>
          <p:cNvPr id="13" name="순서도: 연결자 12"/>
          <p:cNvSpPr/>
          <p:nvPr/>
        </p:nvSpPr>
        <p:spPr>
          <a:xfrm>
            <a:off x="6156176" y="1376772"/>
            <a:ext cx="360040" cy="360040"/>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smtClean="0"/>
              <a:t>4</a:t>
            </a:r>
            <a:endParaRPr lang="ko-KR" altLang="en-US" dirty="0"/>
          </a:p>
        </p:txBody>
      </p:sp>
      <p:sp>
        <p:nvSpPr>
          <p:cNvPr id="18" name="내용 개체 틀 2"/>
          <p:cNvSpPr txBox="1">
            <a:spLocks/>
          </p:cNvSpPr>
          <p:nvPr/>
        </p:nvSpPr>
        <p:spPr>
          <a:xfrm>
            <a:off x="755576" y="4077072"/>
            <a:ext cx="7488832" cy="2024608"/>
          </a:xfrm>
          <a:prstGeom prst="rect">
            <a:avLst/>
          </a:prstGeom>
        </p:spPr>
        <p:txBody>
          <a:bodyPr vert="horz" lIns="91440" tIns="45720" rIns="91440" bIns="45720" rtlCol="0" anchor="t" anchorCtr="0">
            <a:normAutofit/>
          </a:bodyPr>
          <a:lstStyle>
            <a:lvl1pPr marL="274320" indent="-274320" algn="l" defTabSz="914400" rtl="0" eaLnBrk="1" latinLnBrk="1"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1"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1"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1"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1"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1"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1"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1"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1"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a:buFont typeface="Wingdings" pitchFamily="2" charset="2"/>
              <a:buChar char="§"/>
            </a:pPr>
            <a:endParaRPr lang="en-US" altLang="ko-KR" sz="2200" dirty="0"/>
          </a:p>
        </p:txBody>
      </p:sp>
      <p:pic>
        <p:nvPicPr>
          <p:cNvPr id="7170" name="Picture 2" descr="D:\KAIST\Dropbox\EE515\presentation\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1736812"/>
            <a:ext cx="3568700" cy="378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9379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755576" y="404664"/>
            <a:ext cx="8280920" cy="792088"/>
          </a:xfrm>
        </p:spPr>
        <p:txBody>
          <a:bodyPr>
            <a:normAutofit fontScale="90000"/>
          </a:bodyPr>
          <a:lstStyle/>
          <a:p>
            <a:r>
              <a:rPr lang="en-US" altLang="ko-KR" dirty="0" smtClean="0"/>
              <a:t/>
            </a:r>
            <a:br>
              <a:rPr lang="en-US" altLang="ko-KR" dirty="0" smtClean="0"/>
            </a:br>
            <a:r>
              <a:rPr lang="en-US" altLang="ko-KR" dirty="0" smtClean="0"/>
              <a:t>0x03. English </a:t>
            </a:r>
            <a:r>
              <a:rPr lang="en-US" altLang="ko-KR" dirty="0" err="1" smtClean="0"/>
              <a:t>shellcode</a:t>
            </a:r>
            <a:r>
              <a:rPr lang="en-US" altLang="ko-KR" dirty="0" smtClean="0"/>
              <a:t> – </a:t>
            </a:r>
            <a:r>
              <a:rPr lang="en-US" altLang="ko-KR" sz="4900" dirty="0" smtClean="0"/>
              <a:t>auto generate</a:t>
            </a:r>
            <a:endParaRPr lang="ko-KR" altLang="en-US" sz="4000" dirty="0"/>
          </a:p>
        </p:txBody>
      </p:sp>
      <p:sp>
        <p:nvSpPr>
          <p:cNvPr id="3" name="내용 개체 틀 2"/>
          <p:cNvSpPr>
            <a:spLocks noGrp="1"/>
          </p:cNvSpPr>
          <p:nvPr>
            <p:ph idx="1"/>
          </p:nvPr>
        </p:nvSpPr>
        <p:spPr>
          <a:xfrm>
            <a:off x="755576" y="1412776"/>
            <a:ext cx="7488832" cy="4608512"/>
          </a:xfrm>
        </p:spPr>
        <p:txBody>
          <a:bodyPr anchor="t">
            <a:normAutofit/>
          </a:bodyPr>
          <a:lstStyle/>
          <a:p>
            <a:pPr>
              <a:buFont typeface="Wingdings" pitchFamily="2" charset="2"/>
              <a:buChar char="§"/>
            </a:pPr>
            <a:r>
              <a:rPr lang="en-US" altLang="ko-KR" dirty="0" smtClean="0"/>
              <a:t>Monitoring with </a:t>
            </a:r>
            <a:r>
              <a:rPr lang="en-US" altLang="ko-KR" dirty="0" err="1" smtClean="0"/>
              <a:t>ptrace</a:t>
            </a:r>
            <a:r>
              <a:rPr lang="en-US" altLang="ko-KR" dirty="0" smtClean="0"/>
              <a:t> API of Linux</a:t>
            </a:r>
          </a:p>
          <a:p>
            <a:pPr>
              <a:buFont typeface="Wingdings" pitchFamily="2" charset="2"/>
              <a:buChar char="§"/>
            </a:pPr>
            <a:endParaRPr lang="en-US" altLang="ko-KR" dirty="0" smtClean="0"/>
          </a:p>
        </p:txBody>
      </p:sp>
      <p:sp>
        <p:nvSpPr>
          <p:cNvPr id="4" name="바닥글 개체 틀 3"/>
          <p:cNvSpPr>
            <a:spLocks noGrp="1"/>
          </p:cNvSpPr>
          <p:nvPr>
            <p:ph type="ftr" sz="quarter" idx="11"/>
          </p:nvPr>
        </p:nvSpPr>
        <p:spPr/>
        <p:txBody>
          <a:bodyPr/>
          <a:lstStyle/>
          <a:p>
            <a:r>
              <a:rPr lang="en-US" altLang="ko-KR" smtClean="0"/>
              <a:t>EE515/IS523: Security101: Think Like an Adversary</a:t>
            </a:r>
            <a:endParaRPr lang="ko-KR" altLang="en-US"/>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8738" y="2123281"/>
            <a:ext cx="6486525" cy="360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14270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755576" y="404664"/>
            <a:ext cx="8280920" cy="792088"/>
          </a:xfrm>
        </p:spPr>
        <p:txBody>
          <a:bodyPr>
            <a:normAutofit fontScale="90000"/>
          </a:bodyPr>
          <a:lstStyle/>
          <a:p>
            <a:r>
              <a:rPr lang="en-US" altLang="ko-KR" dirty="0" smtClean="0"/>
              <a:t/>
            </a:r>
            <a:br>
              <a:rPr lang="en-US" altLang="ko-KR" dirty="0" smtClean="0"/>
            </a:br>
            <a:r>
              <a:rPr lang="en-US" altLang="ko-KR" dirty="0" smtClean="0"/>
              <a:t>0x03. English </a:t>
            </a:r>
            <a:r>
              <a:rPr lang="en-US" altLang="ko-KR" dirty="0" err="1" smtClean="0"/>
              <a:t>shellcode</a:t>
            </a:r>
            <a:r>
              <a:rPr lang="en-US" altLang="ko-KR" dirty="0" smtClean="0"/>
              <a:t> – </a:t>
            </a:r>
            <a:r>
              <a:rPr lang="en-US" altLang="ko-KR" sz="4900" dirty="0" smtClean="0"/>
              <a:t>optimize</a:t>
            </a:r>
            <a:endParaRPr lang="ko-KR" altLang="en-US" sz="4000" dirty="0"/>
          </a:p>
        </p:txBody>
      </p:sp>
      <p:sp>
        <p:nvSpPr>
          <p:cNvPr id="3" name="내용 개체 틀 2"/>
          <p:cNvSpPr>
            <a:spLocks noGrp="1"/>
          </p:cNvSpPr>
          <p:nvPr>
            <p:ph idx="1"/>
          </p:nvPr>
        </p:nvSpPr>
        <p:spPr>
          <a:xfrm>
            <a:off x="755576" y="1412776"/>
            <a:ext cx="7488832" cy="4608512"/>
          </a:xfrm>
        </p:spPr>
        <p:txBody>
          <a:bodyPr anchor="t">
            <a:normAutofit/>
          </a:bodyPr>
          <a:lstStyle/>
          <a:p>
            <a:pPr>
              <a:buFont typeface="Wingdings" pitchFamily="2" charset="2"/>
              <a:buChar char="§"/>
            </a:pPr>
            <a:r>
              <a:rPr lang="en-US" altLang="ko-KR" dirty="0" smtClean="0"/>
              <a:t>Monitoring with </a:t>
            </a:r>
            <a:r>
              <a:rPr lang="en-US" altLang="ko-KR" dirty="0" err="1" smtClean="0"/>
              <a:t>ptrace</a:t>
            </a:r>
            <a:r>
              <a:rPr lang="en-US" altLang="ko-KR" dirty="0" smtClean="0"/>
              <a:t> API of Linux</a:t>
            </a:r>
          </a:p>
          <a:p>
            <a:pPr lvl="1">
              <a:buFont typeface="Wingdings" pitchFamily="2" charset="2"/>
              <a:buChar char="§"/>
            </a:pPr>
            <a:r>
              <a:rPr lang="en-US" altLang="ko-KR" dirty="0" smtClean="0"/>
              <a:t>Too arduous task to check every expand</a:t>
            </a:r>
          </a:p>
          <a:p>
            <a:pPr>
              <a:buFont typeface="Wingdings" pitchFamily="2" charset="2"/>
              <a:buChar char="§"/>
            </a:pPr>
            <a:endParaRPr lang="en-US" altLang="ko-KR" dirty="0" smtClean="0"/>
          </a:p>
          <a:p>
            <a:pPr>
              <a:buFont typeface="Wingdings" pitchFamily="2" charset="2"/>
              <a:buChar char="§"/>
            </a:pPr>
            <a:r>
              <a:rPr lang="en-US" altLang="ko-KR" dirty="0" smtClean="0"/>
              <a:t>Monitored direct execution</a:t>
            </a:r>
          </a:p>
          <a:p>
            <a:pPr lvl="1">
              <a:buFont typeface="Wingdings" pitchFamily="2" charset="2"/>
              <a:buChar char="§"/>
            </a:pPr>
            <a:r>
              <a:rPr lang="en-US" altLang="ko-KR" dirty="0" smtClean="0"/>
              <a:t>No need to </a:t>
            </a:r>
            <a:r>
              <a:rPr lang="en-US" altLang="ko-KR" dirty="0" err="1" smtClean="0"/>
              <a:t>ptrace</a:t>
            </a:r>
            <a:endParaRPr lang="en-US" altLang="ko-KR" dirty="0" smtClean="0"/>
          </a:p>
          <a:p>
            <a:pPr lvl="1">
              <a:buFont typeface="Wingdings" pitchFamily="2" charset="2"/>
              <a:buChar char="§"/>
            </a:pPr>
            <a:r>
              <a:rPr lang="en-US" altLang="ko-KR" dirty="0" smtClean="0"/>
              <a:t>Two sets of machine state and switch</a:t>
            </a:r>
          </a:p>
          <a:p>
            <a:pPr>
              <a:buFont typeface="Wingdings" pitchFamily="2" charset="2"/>
              <a:buChar char="§"/>
            </a:pPr>
            <a:r>
              <a:rPr lang="en-US" altLang="ko-KR" dirty="0" smtClean="0"/>
              <a:t>No single-step execution in every instruction</a:t>
            </a:r>
            <a:br>
              <a:rPr lang="en-US" altLang="ko-KR" dirty="0" smtClean="0"/>
            </a:br>
            <a:r>
              <a:rPr lang="en-US" altLang="ko-KR" dirty="0" smtClean="0"/>
              <a:t>→ investigate only when flags are changed or memory beyond the current point is changed</a:t>
            </a:r>
          </a:p>
          <a:p>
            <a:pPr>
              <a:buFont typeface="Wingdings" pitchFamily="2" charset="2"/>
              <a:buChar char="§"/>
            </a:pPr>
            <a:endParaRPr lang="en-US" altLang="ko-KR" dirty="0" smtClean="0"/>
          </a:p>
        </p:txBody>
      </p:sp>
      <p:sp>
        <p:nvSpPr>
          <p:cNvPr id="4" name="바닥글 개체 틀 3"/>
          <p:cNvSpPr>
            <a:spLocks noGrp="1"/>
          </p:cNvSpPr>
          <p:nvPr>
            <p:ph type="ftr" sz="quarter" idx="11"/>
          </p:nvPr>
        </p:nvSpPr>
        <p:spPr/>
        <p:txBody>
          <a:bodyPr/>
          <a:lstStyle/>
          <a:p>
            <a:r>
              <a:rPr lang="en-US" altLang="ko-KR" smtClean="0"/>
              <a:t>EE515/IS523: Security101: Think Like an Adversary</a:t>
            </a:r>
            <a:endParaRPr lang="ko-KR" altLang="en-US"/>
          </a:p>
        </p:txBody>
      </p:sp>
    </p:spTree>
    <p:extLst>
      <p:ext uri="{BB962C8B-B14F-4D97-AF65-F5344CB8AC3E}">
        <p14:creationId xmlns:p14="http://schemas.microsoft.com/office/powerpoint/2010/main" val="6931176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755576" y="404664"/>
            <a:ext cx="8280920" cy="792088"/>
          </a:xfrm>
        </p:spPr>
        <p:txBody>
          <a:bodyPr>
            <a:normAutofit fontScale="90000"/>
          </a:bodyPr>
          <a:lstStyle/>
          <a:p>
            <a:r>
              <a:rPr lang="en-US" altLang="ko-KR" dirty="0" smtClean="0"/>
              <a:t/>
            </a:r>
            <a:br>
              <a:rPr lang="en-US" altLang="ko-KR" dirty="0" smtClean="0"/>
            </a:br>
            <a:r>
              <a:rPr lang="en-US" altLang="ko-KR" dirty="0" smtClean="0"/>
              <a:t>0x04. Evaluation</a:t>
            </a:r>
            <a:endParaRPr lang="ko-KR" altLang="en-US" sz="4000" dirty="0"/>
          </a:p>
        </p:txBody>
      </p:sp>
      <p:sp>
        <p:nvSpPr>
          <p:cNvPr id="3" name="내용 개체 틀 2"/>
          <p:cNvSpPr>
            <a:spLocks noGrp="1"/>
          </p:cNvSpPr>
          <p:nvPr>
            <p:ph idx="1"/>
          </p:nvPr>
        </p:nvSpPr>
        <p:spPr>
          <a:xfrm>
            <a:off x="755576" y="1412776"/>
            <a:ext cx="7488832" cy="4752528"/>
          </a:xfrm>
        </p:spPr>
        <p:txBody>
          <a:bodyPr anchor="t">
            <a:normAutofit/>
          </a:bodyPr>
          <a:lstStyle/>
          <a:p>
            <a:pPr>
              <a:buFont typeface="Wingdings" pitchFamily="2" charset="2"/>
              <a:buChar char="§"/>
            </a:pPr>
            <a:r>
              <a:rPr lang="en-US" altLang="ko-KR" dirty="0" smtClean="0"/>
              <a:t>Exit(0)</a:t>
            </a:r>
            <a:endParaRPr lang="en-US" altLang="ko-KR" dirty="0"/>
          </a:p>
        </p:txBody>
      </p:sp>
      <p:sp>
        <p:nvSpPr>
          <p:cNvPr id="4" name="바닥글 개체 틀 3"/>
          <p:cNvSpPr>
            <a:spLocks noGrp="1"/>
          </p:cNvSpPr>
          <p:nvPr>
            <p:ph type="ftr" sz="quarter" idx="11"/>
          </p:nvPr>
        </p:nvSpPr>
        <p:spPr/>
        <p:txBody>
          <a:bodyPr/>
          <a:lstStyle/>
          <a:p>
            <a:r>
              <a:rPr lang="en-US" altLang="ko-KR" smtClean="0"/>
              <a:t>EE515/IS523: Security101: Think Like an Adversary</a:t>
            </a:r>
            <a:endParaRPr lang="ko-KR" altLang="en-US"/>
          </a:p>
        </p:txBody>
      </p:sp>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487" b="6826"/>
          <a:stretch/>
        </p:blipFill>
        <p:spPr bwMode="auto">
          <a:xfrm>
            <a:off x="3306266" y="980728"/>
            <a:ext cx="5658222" cy="5725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8922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755576" y="404664"/>
            <a:ext cx="8280920" cy="792088"/>
          </a:xfrm>
        </p:spPr>
        <p:txBody>
          <a:bodyPr>
            <a:normAutofit fontScale="90000"/>
          </a:bodyPr>
          <a:lstStyle/>
          <a:p>
            <a:r>
              <a:rPr lang="en-US" altLang="ko-KR" dirty="0" smtClean="0"/>
              <a:t/>
            </a:r>
            <a:br>
              <a:rPr lang="en-US" altLang="ko-KR" dirty="0" smtClean="0"/>
            </a:br>
            <a:r>
              <a:rPr lang="en-US" altLang="ko-KR" dirty="0" smtClean="0"/>
              <a:t>0x04. Evaluation (cont’d)</a:t>
            </a:r>
            <a:endParaRPr lang="ko-KR" altLang="en-US" sz="4000" dirty="0"/>
          </a:p>
        </p:txBody>
      </p:sp>
      <p:sp>
        <p:nvSpPr>
          <p:cNvPr id="3" name="내용 개체 틀 2"/>
          <p:cNvSpPr>
            <a:spLocks noGrp="1"/>
          </p:cNvSpPr>
          <p:nvPr>
            <p:ph idx="1"/>
          </p:nvPr>
        </p:nvSpPr>
        <p:spPr>
          <a:xfrm>
            <a:off x="755576" y="1412776"/>
            <a:ext cx="7488832" cy="4752528"/>
          </a:xfrm>
        </p:spPr>
        <p:txBody>
          <a:bodyPr anchor="t">
            <a:normAutofit/>
          </a:bodyPr>
          <a:lstStyle/>
          <a:p>
            <a:pPr>
              <a:buFont typeface="Wingdings" pitchFamily="2" charset="2"/>
              <a:buChar char="§"/>
            </a:pPr>
            <a:r>
              <a:rPr lang="en-US" altLang="ko-KR" dirty="0" smtClean="0"/>
              <a:t>‘</a:t>
            </a:r>
            <a:r>
              <a:rPr lang="en-US" altLang="ko-KR" dirty="0" err="1" smtClean="0"/>
              <a:t>Shellcode</a:t>
            </a:r>
            <a:r>
              <a:rPr lang="en-US" altLang="ko-KR" dirty="0" smtClean="0"/>
              <a:t> need not to be different in structure than non-executable payload data’</a:t>
            </a:r>
            <a:endParaRPr lang="en-US" altLang="ko-KR" dirty="0"/>
          </a:p>
        </p:txBody>
      </p:sp>
      <p:sp>
        <p:nvSpPr>
          <p:cNvPr id="4" name="바닥글 개체 틀 3"/>
          <p:cNvSpPr>
            <a:spLocks noGrp="1"/>
          </p:cNvSpPr>
          <p:nvPr>
            <p:ph type="ftr" sz="quarter" idx="11"/>
          </p:nvPr>
        </p:nvSpPr>
        <p:spPr/>
        <p:txBody>
          <a:bodyPr/>
          <a:lstStyle/>
          <a:p>
            <a:r>
              <a:rPr lang="en-US" altLang="ko-KR" smtClean="0"/>
              <a:t>EE515/IS523: Security101: Think Like an Adversary</a:t>
            </a:r>
            <a:endParaRPr lang="ko-KR" altLang="en-US"/>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2499544"/>
            <a:ext cx="6165977" cy="3521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92879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755576" y="404664"/>
            <a:ext cx="6781800" cy="792088"/>
          </a:xfrm>
        </p:spPr>
        <p:txBody>
          <a:bodyPr>
            <a:normAutofit fontScale="90000"/>
          </a:bodyPr>
          <a:lstStyle/>
          <a:p>
            <a:r>
              <a:rPr lang="en-US" altLang="ko-KR" dirty="0" smtClean="0"/>
              <a:t/>
            </a:r>
            <a:br>
              <a:rPr lang="en-US" altLang="ko-KR" dirty="0" smtClean="0"/>
            </a:br>
            <a:r>
              <a:rPr lang="en-US" altLang="ko-KR" dirty="0" smtClean="0"/>
              <a:t>0x01. Introduction</a:t>
            </a:r>
            <a:endParaRPr lang="ko-KR" altLang="en-US" dirty="0"/>
          </a:p>
        </p:txBody>
      </p:sp>
      <p:sp>
        <p:nvSpPr>
          <p:cNvPr id="3" name="내용 개체 틀 2"/>
          <p:cNvSpPr>
            <a:spLocks noGrp="1"/>
          </p:cNvSpPr>
          <p:nvPr>
            <p:ph idx="1"/>
          </p:nvPr>
        </p:nvSpPr>
        <p:spPr>
          <a:xfrm>
            <a:off x="755576" y="1412776"/>
            <a:ext cx="7543800" cy="4606280"/>
          </a:xfrm>
        </p:spPr>
        <p:txBody>
          <a:bodyPr anchor="t"/>
          <a:lstStyle/>
          <a:p>
            <a:pPr>
              <a:buFont typeface="Wingdings" pitchFamily="2" charset="2"/>
              <a:buChar char="§"/>
            </a:pPr>
            <a:r>
              <a:rPr lang="en-US" altLang="ko-KR" b="1" dirty="0" smtClean="0"/>
              <a:t>“code injection attack”</a:t>
            </a:r>
          </a:p>
          <a:p>
            <a:pPr lvl="1">
              <a:buFont typeface="Wingdings" pitchFamily="2" charset="2"/>
              <a:buChar char="§"/>
            </a:pPr>
            <a:r>
              <a:rPr lang="en-US" altLang="ko-KR" dirty="0" smtClean="0"/>
              <a:t>Manipulate Program counter (EIP in x86) : to disrupt the intended behavior (ex: return-to-</a:t>
            </a:r>
            <a:r>
              <a:rPr lang="en-US" altLang="ko-KR" dirty="0" err="1" smtClean="0"/>
              <a:t>libc</a:t>
            </a:r>
            <a:r>
              <a:rPr lang="en-US" altLang="ko-KR" dirty="0" smtClean="0"/>
              <a:t> attack)</a:t>
            </a:r>
          </a:p>
          <a:p>
            <a:pPr lvl="1">
              <a:buFont typeface="Wingdings" pitchFamily="2" charset="2"/>
              <a:buChar char="§"/>
            </a:pPr>
            <a:r>
              <a:rPr lang="en-US" altLang="ko-KR" dirty="0" smtClean="0"/>
              <a:t>Run the code delivered by attacker : SHELLCODE</a:t>
            </a:r>
          </a:p>
          <a:p>
            <a:pPr marL="0" indent="0">
              <a:buNone/>
            </a:pPr>
            <a:endParaRPr lang="en-US" altLang="ko-KR" dirty="0" smtClean="0"/>
          </a:p>
        </p:txBody>
      </p:sp>
      <p:sp>
        <p:nvSpPr>
          <p:cNvPr id="4" name="바닥글 개체 틀 3"/>
          <p:cNvSpPr>
            <a:spLocks noGrp="1"/>
          </p:cNvSpPr>
          <p:nvPr>
            <p:ph type="ftr" sz="quarter" idx="11"/>
          </p:nvPr>
        </p:nvSpPr>
        <p:spPr/>
        <p:txBody>
          <a:bodyPr/>
          <a:lstStyle/>
          <a:p>
            <a:r>
              <a:rPr lang="en-US" altLang="ko-KR" smtClean="0"/>
              <a:t>EE515/IS523: Security101: Think Like an Adversary</a:t>
            </a:r>
            <a:endParaRPr lang="ko-KR" altLang="en-US"/>
          </a:p>
        </p:txBody>
      </p:sp>
      <p:sp>
        <p:nvSpPr>
          <p:cNvPr id="5" name="모서리가 둥근 사각형 설명선 4"/>
          <p:cNvSpPr/>
          <p:nvPr/>
        </p:nvSpPr>
        <p:spPr>
          <a:xfrm>
            <a:off x="2051720" y="3284984"/>
            <a:ext cx="4320480" cy="2160240"/>
          </a:xfrm>
          <a:prstGeom prst="wedgeRoundRectCallout">
            <a:avLst>
              <a:gd name="adj1" fmla="val 49351"/>
              <a:gd name="adj2" fmla="val -82069"/>
              <a:gd name="adj3" fmla="val 16667"/>
            </a:avLst>
          </a:prstGeom>
          <a:solidFill>
            <a:schemeClr val="accent6">
              <a:lumMod val="60000"/>
              <a:lumOff val="40000"/>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b="1" dirty="0" smtClean="0"/>
              <a:t>Return-to-</a:t>
            </a:r>
            <a:r>
              <a:rPr lang="en-US" altLang="ko-KR" b="1" dirty="0" err="1" smtClean="0"/>
              <a:t>libc</a:t>
            </a:r>
            <a:r>
              <a:rPr lang="en-US" altLang="ko-KR" b="1" dirty="0" smtClean="0"/>
              <a:t> attack</a:t>
            </a:r>
            <a:endParaRPr lang="en-US" altLang="ko-KR" dirty="0" smtClean="0"/>
          </a:p>
          <a:p>
            <a:r>
              <a:rPr lang="en-US" altLang="ko-KR" dirty="0" smtClean="0"/>
              <a:t>‘</a:t>
            </a:r>
            <a:r>
              <a:rPr lang="en-US" altLang="ko-KR" dirty="0" err="1" smtClean="0"/>
              <a:t>libc</a:t>
            </a:r>
            <a:r>
              <a:rPr lang="en-US" altLang="ko-KR" dirty="0" smtClean="0"/>
              <a:t>’ is a shared library in Linux system. It contains useful functions such as system( ). By overwriting return address, attacker can disrupt code execution flow to functions in </a:t>
            </a:r>
            <a:r>
              <a:rPr lang="en-US" altLang="ko-KR" dirty="0" err="1" smtClean="0"/>
              <a:t>libc</a:t>
            </a:r>
            <a:r>
              <a:rPr lang="en-US" altLang="ko-KR" dirty="0" smtClean="0"/>
              <a:t> instead of making </a:t>
            </a:r>
            <a:r>
              <a:rPr lang="en-US" altLang="ko-KR" dirty="0" err="1" smtClean="0"/>
              <a:t>shellcodes</a:t>
            </a:r>
            <a:r>
              <a:rPr lang="en-US" altLang="ko-KR" dirty="0" smtClean="0"/>
              <a:t>.</a:t>
            </a:r>
            <a:endParaRPr lang="ko-KR" altLang="en-US" dirty="0"/>
          </a:p>
        </p:txBody>
      </p:sp>
    </p:spTree>
    <p:extLst>
      <p:ext uri="{BB962C8B-B14F-4D97-AF65-F5344CB8AC3E}">
        <p14:creationId xmlns:p14="http://schemas.microsoft.com/office/powerpoint/2010/main" val="293096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755576" y="404664"/>
            <a:ext cx="6781800" cy="792088"/>
          </a:xfrm>
        </p:spPr>
        <p:txBody>
          <a:bodyPr>
            <a:normAutofit fontScale="90000"/>
          </a:bodyPr>
          <a:lstStyle/>
          <a:p>
            <a:r>
              <a:rPr lang="en-US" altLang="ko-KR" dirty="0" smtClean="0"/>
              <a:t/>
            </a:r>
            <a:br>
              <a:rPr lang="en-US" altLang="ko-KR" dirty="0" smtClean="0"/>
            </a:br>
            <a:r>
              <a:rPr lang="en-US" altLang="ko-KR" dirty="0" smtClean="0"/>
              <a:t>0x01. Introduction (cont’d)</a:t>
            </a:r>
            <a:endParaRPr lang="ko-KR" altLang="en-US" dirty="0"/>
          </a:p>
        </p:txBody>
      </p:sp>
      <p:sp>
        <p:nvSpPr>
          <p:cNvPr id="3" name="내용 개체 틀 2"/>
          <p:cNvSpPr>
            <a:spLocks noGrp="1"/>
          </p:cNvSpPr>
          <p:nvPr>
            <p:ph idx="1"/>
          </p:nvPr>
        </p:nvSpPr>
        <p:spPr>
          <a:xfrm>
            <a:off x="755576" y="1412776"/>
            <a:ext cx="7543800" cy="4606280"/>
          </a:xfrm>
        </p:spPr>
        <p:txBody>
          <a:bodyPr anchor="t">
            <a:normAutofit/>
          </a:bodyPr>
          <a:lstStyle/>
          <a:p>
            <a:pPr>
              <a:buFont typeface="Wingdings" pitchFamily="2" charset="2"/>
              <a:buChar char="§"/>
            </a:pPr>
            <a:r>
              <a:rPr lang="en-US" altLang="ko-KR" dirty="0" err="1" smtClean="0"/>
              <a:t>Shellcode</a:t>
            </a:r>
            <a:r>
              <a:rPr lang="en-US" altLang="ko-KR" dirty="0" smtClean="0"/>
              <a:t>: directly executable machine code   </a:t>
            </a:r>
          </a:p>
          <a:p>
            <a:pPr lvl="1">
              <a:buFont typeface="Wingdings" pitchFamily="2" charset="2"/>
              <a:buChar char="§"/>
            </a:pPr>
            <a:r>
              <a:rPr lang="en-US" altLang="ko-KR" dirty="0" smtClean="0"/>
              <a:t>Detect its presence</a:t>
            </a:r>
          </a:p>
          <a:p>
            <a:pPr lvl="1">
              <a:buFont typeface="Wingdings" pitchFamily="2" charset="2"/>
              <a:buChar char="§"/>
            </a:pPr>
            <a:r>
              <a:rPr lang="en-US" altLang="ko-KR" dirty="0" smtClean="0"/>
              <a:t>Prevent its execution</a:t>
            </a:r>
          </a:p>
          <a:p>
            <a:pPr>
              <a:buFont typeface="Wingdings" pitchFamily="2" charset="2"/>
              <a:buChar char="§"/>
            </a:pPr>
            <a:endParaRPr lang="en-US" altLang="ko-KR" dirty="0" smtClean="0"/>
          </a:p>
          <a:p>
            <a:pPr lvl="1">
              <a:buFont typeface="Wingdings" pitchFamily="2" charset="2"/>
              <a:buChar char="§"/>
            </a:pPr>
            <a:endParaRPr lang="en-US" altLang="ko-KR" dirty="0"/>
          </a:p>
        </p:txBody>
      </p:sp>
      <p:sp>
        <p:nvSpPr>
          <p:cNvPr id="4" name="바닥글 개체 틀 3"/>
          <p:cNvSpPr>
            <a:spLocks noGrp="1"/>
          </p:cNvSpPr>
          <p:nvPr>
            <p:ph type="ftr" sz="quarter" idx="11"/>
          </p:nvPr>
        </p:nvSpPr>
        <p:spPr/>
        <p:txBody>
          <a:bodyPr/>
          <a:lstStyle/>
          <a:p>
            <a:r>
              <a:rPr lang="en-US" altLang="ko-KR" smtClean="0"/>
              <a:t>EE515/IS523: Security101: Think Like an Adversary</a:t>
            </a:r>
            <a:endParaRPr lang="ko-KR" altLang="en-US"/>
          </a:p>
        </p:txBody>
      </p:sp>
      <p:pic>
        <p:nvPicPr>
          <p:cNvPr id="1026" name="Picture 2" descr="D:\KAIST\Dropbox\EE515\presentation\shell.png"/>
          <p:cNvPicPr>
            <a:picLocks noChangeAspect="1" noChangeArrowheads="1"/>
          </p:cNvPicPr>
          <p:nvPr/>
        </p:nvPicPr>
        <p:blipFill rotWithShape="1">
          <a:blip r:embed="rId3">
            <a:extLst>
              <a:ext uri="{28A0092B-C50C-407E-A947-70E740481C1C}">
                <a14:useLocalDpi xmlns:a14="http://schemas.microsoft.com/office/drawing/2010/main" val="0"/>
              </a:ext>
            </a:extLst>
          </a:blip>
          <a:srcRect b="33363"/>
          <a:stretch/>
        </p:blipFill>
        <p:spPr bwMode="auto">
          <a:xfrm>
            <a:off x="409110" y="4653136"/>
            <a:ext cx="8553554" cy="1008112"/>
          </a:xfrm>
          <a:prstGeom prst="rect">
            <a:avLst/>
          </a:prstGeom>
          <a:noFill/>
          <a:extLst>
            <a:ext uri="{909E8E84-426E-40DD-AFC4-6F175D3DCCD1}">
              <a14:hiddenFill xmlns:a14="http://schemas.microsoft.com/office/drawing/2010/main">
                <a:solidFill>
                  <a:srgbClr val="FFFFFF"/>
                </a:solidFill>
              </a14:hiddenFill>
            </a:ext>
          </a:extLst>
        </p:spPr>
      </p:pic>
      <p:sp>
        <p:nvSpPr>
          <p:cNvPr id="6" name="모서리가 둥근 사각형 설명선 5"/>
          <p:cNvSpPr/>
          <p:nvPr/>
        </p:nvSpPr>
        <p:spPr>
          <a:xfrm>
            <a:off x="4109928" y="2564904"/>
            <a:ext cx="4809263" cy="1944216"/>
          </a:xfrm>
          <a:prstGeom prst="wedgeRoundRectCallout">
            <a:avLst>
              <a:gd name="adj1" fmla="val -67997"/>
              <a:gd name="adj2" fmla="val -87609"/>
              <a:gd name="adj3" fmla="val 16667"/>
            </a:avLst>
          </a:prstGeom>
          <a:solidFill>
            <a:schemeClr val="accent6">
              <a:lumMod val="60000"/>
              <a:lumOff val="40000"/>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b="1" dirty="0" err="1" smtClean="0"/>
              <a:t>Shellcode</a:t>
            </a:r>
            <a:endParaRPr lang="en-US" altLang="ko-KR" b="1" dirty="0" smtClean="0"/>
          </a:p>
          <a:p>
            <a:r>
              <a:rPr lang="en-US" altLang="ko-KR" dirty="0" smtClean="0"/>
              <a:t>A machine code to launch a command shell(ex. /bin/</a:t>
            </a:r>
            <a:r>
              <a:rPr lang="en-US" altLang="ko-KR" dirty="0" err="1" smtClean="0"/>
              <a:t>sh</a:t>
            </a:r>
            <a:r>
              <a:rPr lang="en-US" altLang="ko-KR" dirty="0" smtClean="0"/>
              <a:t>)</a:t>
            </a:r>
          </a:p>
          <a:p>
            <a:r>
              <a:rPr lang="en-US" altLang="ko-KR" dirty="0" smtClean="0"/>
              <a:t>It should be executed independently, so it use Linux system call to start a new command shell</a:t>
            </a:r>
          </a:p>
        </p:txBody>
      </p:sp>
    </p:spTree>
    <p:extLst>
      <p:ext uri="{BB962C8B-B14F-4D97-AF65-F5344CB8AC3E}">
        <p14:creationId xmlns:p14="http://schemas.microsoft.com/office/powerpoint/2010/main" val="237952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755576" y="404664"/>
            <a:ext cx="6781800" cy="792088"/>
          </a:xfrm>
        </p:spPr>
        <p:txBody>
          <a:bodyPr>
            <a:normAutofit fontScale="90000"/>
          </a:bodyPr>
          <a:lstStyle/>
          <a:p>
            <a:r>
              <a:rPr lang="en-US" altLang="ko-KR" dirty="0" smtClean="0"/>
              <a:t/>
            </a:r>
            <a:br>
              <a:rPr lang="en-US" altLang="ko-KR" dirty="0" smtClean="0"/>
            </a:br>
            <a:r>
              <a:rPr lang="en-US" altLang="ko-KR" dirty="0" smtClean="0"/>
              <a:t>0x01. Introduction (cont’d)</a:t>
            </a:r>
            <a:endParaRPr lang="ko-KR" altLang="en-US" dirty="0"/>
          </a:p>
        </p:txBody>
      </p:sp>
      <p:sp>
        <p:nvSpPr>
          <p:cNvPr id="3" name="내용 개체 틀 2"/>
          <p:cNvSpPr>
            <a:spLocks noGrp="1"/>
          </p:cNvSpPr>
          <p:nvPr>
            <p:ph idx="1"/>
          </p:nvPr>
        </p:nvSpPr>
        <p:spPr>
          <a:xfrm>
            <a:off x="755576" y="1196752"/>
            <a:ext cx="7543800" cy="4822304"/>
          </a:xfrm>
        </p:spPr>
        <p:txBody>
          <a:bodyPr anchor="t">
            <a:normAutofit/>
          </a:bodyPr>
          <a:lstStyle/>
          <a:p>
            <a:pPr>
              <a:buFont typeface="Wingdings" pitchFamily="2" charset="2"/>
              <a:buChar char="§"/>
            </a:pPr>
            <a:r>
              <a:rPr lang="en-US" altLang="ko-KR" dirty="0" smtClean="0"/>
              <a:t>Standard </a:t>
            </a:r>
            <a:r>
              <a:rPr lang="en-US" altLang="ko-KR" dirty="0"/>
              <a:t>attack template of traditional buffer overflow attacks (in code injection attack)</a:t>
            </a:r>
          </a:p>
          <a:p>
            <a:pPr lvl="1">
              <a:buFont typeface="Wingdings" pitchFamily="2" charset="2"/>
              <a:buChar char="§"/>
            </a:pPr>
            <a:r>
              <a:rPr lang="en-US" altLang="ko-KR" dirty="0" err="1"/>
              <a:t>NOPsled</a:t>
            </a:r>
            <a:r>
              <a:rPr lang="en-US" altLang="ko-KR" dirty="0"/>
              <a:t> + </a:t>
            </a:r>
            <a:r>
              <a:rPr lang="en-US" altLang="ko-KR" dirty="0" err="1"/>
              <a:t>shellcode</a:t>
            </a:r>
            <a:r>
              <a:rPr lang="en-US" altLang="ko-KR" dirty="0"/>
              <a:t> + address of </a:t>
            </a:r>
            <a:r>
              <a:rPr lang="en-US" altLang="ko-KR" dirty="0" err="1"/>
              <a:t>shellcode</a:t>
            </a:r>
            <a:endParaRPr lang="en-US" altLang="ko-KR" dirty="0"/>
          </a:p>
          <a:p>
            <a:pPr lvl="1">
              <a:buFont typeface="Wingdings" pitchFamily="2" charset="2"/>
              <a:buChar char="§"/>
            </a:pPr>
            <a:endParaRPr lang="en-US" altLang="ko-KR" dirty="0"/>
          </a:p>
        </p:txBody>
      </p:sp>
      <p:sp>
        <p:nvSpPr>
          <p:cNvPr id="4" name="바닥글 개체 틀 3"/>
          <p:cNvSpPr>
            <a:spLocks noGrp="1"/>
          </p:cNvSpPr>
          <p:nvPr>
            <p:ph type="ftr" sz="quarter" idx="11"/>
          </p:nvPr>
        </p:nvSpPr>
        <p:spPr/>
        <p:txBody>
          <a:bodyPr/>
          <a:lstStyle/>
          <a:p>
            <a:r>
              <a:rPr lang="en-US" altLang="ko-KR" smtClean="0"/>
              <a:t>EE515/IS523: Security101: Think Like an Adversary</a:t>
            </a:r>
            <a:endParaRPr lang="ko-KR" altLang="en-US"/>
          </a:p>
        </p:txBody>
      </p:sp>
      <p:pic>
        <p:nvPicPr>
          <p:cNvPr id="5" name="그림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2420888"/>
            <a:ext cx="6760075" cy="4213720"/>
          </a:xfrm>
          <a:prstGeom prst="rect">
            <a:avLst/>
          </a:prstGeom>
        </p:spPr>
      </p:pic>
      <p:sp>
        <p:nvSpPr>
          <p:cNvPr id="7" name="설명선 1 6"/>
          <p:cNvSpPr/>
          <p:nvPr/>
        </p:nvSpPr>
        <p:spPr>
          <a:xfrm>
            <a:off x="5508104" y="2420888"/>
            <a:ext cx="2592288" cy="360040"/>
          </a:xfrm>
          <a:prstGeom prst="borderCallout1">
            <a:avLst>
              <a:gd name="adj1" fmla="val 49450"/>
              <a:gd name="adj2" fmla="val 1435"/>
              <a:gd name="adj3" fmla="val 198460"/>
              <a:gd name="adj4" fmla="val -23138"/>
            </a:avLst>
          </a:prstGeom>
          <a:solidFill>
            <a:srgbClr val="FFFF00">
              <a:alpha val="63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smtClean="0">
                <a:solidFill>
                  <a:schemeClr val="tx1"/>
                </a:solidFill>
              </a:rPr>
              <a:t>Fill buffer to overflow</a:t>
            </a:r>
            <a:endParaRPr lang="ko-KR" altLang="en-US" dirty="0">
              <a:solidFill>
                <a:schemeClr val="tx1"/>
              </a:solidFill>
            </a:endParaRPr>
          </a:p>
        </p:txBody>
      </p:sp>
      <p:sp>
        <p:nvSpPr>
          <p:cNvPr id="9" name="설명선 1 8"/>
          <p:cNvSpPr/>
          <p:nvPr/>
        </p:nvSpPr>
        <p:spPr>
          <a:xfrm>
            <a:off x="6435531" y="3140968"/>
            <a:ext cx="2592288" cy="504056"/>
          </a:xfrm>
          <a:prstGeom prst="borderCallout1">
            <a:avLst>
              <a:gd name="adj1" fmla="val 49450"/>
              <a:gd name="adj2" fmla="val 1435"/>
              <a:gd name="adj3" fmla="val 127571"/>
              <a:gd name="adj4" fmla="val -28566"/>
            </a:avLst>
          </a:prstGeom>
          <a:solidFill>
            <a:srgbClr val="FFC000">
              <a:alpha val="63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smtClean="0">
                <a:solidFill>
                  <a:schemeClr val="tx1"/>
                </a:solidFill>
              </a:rPr>
              <a:t>Overwritten        return address</a:t>
            </a:r>
            <a:endParaRPr lang="ko-KR" altLang="en-US" dirty="0">
              <a:solidFill>
                <a:schemeClr val="tx1"/>
              </a:solidFill>
            </a:endParaRPr>
          </a:p>
        </p:txBody>
      </p:sp>
      <p:sp>
        <p:nvSpPr>
          <p:cNvPr id="10" name="설명선 1 9"/>
          <p:cNvSpPr/>
          <p:nvPr/>
        </p:nvSpPr>
        <p:spPr>
          <a:xfrm>
            <a:off x="971600" y="3284985"/>
            <a:ext cx="1440160" cy="374746"/>
          </a:xfrm>
          <a:prstGeom prst="borderCallout1">
            <a:avLst>
              <a:gd name="adj1" fmla="val 105268"/>
              <a:gd name="adj2" fmla="val 83922"/>
              <a:gd name="adj3" fmla="val 215127"/>
              <a:gd name="adj4" fmla="val 112529"/>
            </a:avLst>
          </a:prstGeom>
          <a:solidFill>
            <a:srgbClr val="00B050">
              <a:alpha val="63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err="1" smtClean="0">
                <a:solidFill>
                  <a:schemeClr val="tx1"/>
                </a:solidFill>
              </a:rPr>
              <a:t>NOPsled</a:t>
            </a:r>
            <a:endParaRPr lang="ko-KR" altLang="en-US" dirty="0">
              <a:solidFill>
                <a:schemeClr val="tx1"/>
              </a:solidFill>
            </a:endParaRPr>
          </a:p>
        </p:txBody>
      </p:sp>
      <p:sp>
        <p:nvSpPr>
          <p:cNvPr id="12" name="설명선 1 11"/>
          <p:cNvSpPr/>
          <p:nvPr/>
        </p:nvSpPr>
        <p:spPr>
          <a:xfrm>
            <a:off x="611560" y="4527748"/>
            <a:ext cx="2592288" cy="504056"/>
          </a:xfrm>
          <a:prstGeom prst="borderCallout1">
            <a:avLst>
              <a:gd name="adj1" fmla="val 99686"/>
              <a:gd name="adj2" fmla="val 43221"/>
              <a:gd name="adj3" fmla="val 244789"/>
              <a:gd name="adj4" fmla="val 84310"/>
            </a:avLst>
          </a:prstGeom>
          <a:solidFill>
            <a:srgbClr val="7030A0">
              <a:alpha val="63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smtClean="0">
                <a:solidFill>
                  <a:schemeClr val="tx1"/>
                </a:solidFill>
              </a:rPr>
              <a:t>Slammer worm</a:t>
            </a:r>
          </a:p>
          <a:p>
            <a:pPr algn="ctr"/>
            <a:r>
              <a:rPr lang="en-US" altLang="ko-KR" dirty="0" smtClean="0">
                <a:solidFill>
                  <a:schemeClr val="tx1"/>
                </a:solidFill>
              </a:rPr>
              <a:t>Payload with exploit</a:t>
            </a:r>
            <a:endParaRPr lang="ko-KR" altLang="en-US" dirty="0">
              <a:solidFill>
                <a:schemeClr val="tx1"/>
              </a:solidFill>
            </a:endParaRPr>
          </a:p>
        </p:txBody>
      </p:sp>
    </p:spTree>
    <p:extLst>
      <p:ext uri="{BB962C8B-B14F-4D97-AF65-F5344CB8AC3E}">
        <p14:creationId xmlns:p14="http://schemas.microsoft.com/office/powerpoint/2010/main" val="1061605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755576" y="404664"/>
            <a:ext cx="6781800" cy="792088"/>
          </a:xfrm>
        </p:spPr>
        <p:txBody>
          <a:bodyPr>
            <a:normAutofit fontScale="90000"/>
          </a:bodyPr>
          <a:lstStyle/>
          <a:p>
            <a:r>
              <a:rPr lang="en-US" altLang="ko-KR" dirty="0" smtClean="0"/>
              <a:t/>
            </a:r>
            <a:br>
              <a:rPr lang="en-US" altLang="ko-KR" dirty="0" smtClean="0"/>
            </a:br>
            <a:r>
              <a:rPr lang="en-US" altLang="ko-KR" dirty="0" smtClean="0"/>
              <a:t>0x01. Introduction (cont’d)</a:t>
            </a:r>
            <a:endParaRPr lang="ko-KR" altLang="en-US" dirty="0"/>
          </a:p>
        </p:txBody>
      </p:sp>
      <p:sp>
        <p:nvSpPr>
          <p:cNvPr id="3" name="내용 개체 틀 2"/>
          <p:cNvSpPr>
            <a:spLocks noGrp="1"/>
          </p:cNvSpPr>
          <p:nvPr>
            <p:ph idx="1"/>
          </p:nvPr>
        </p:nvSpPr>
        <p:spPr>
          <a:xfrm>
            <a:off x="755576" y="1412776"/>
            <a:ext cx="7543800" cy="4606280"/>
          </a:xfrm>
        </p:spPr>
        <p:txBody>
          <a:bodyPr anchor="t">
            <a:normAutofit/>
          </a:bodyPr>
          <a:lstStyle/>
          <a:p>
            <a:pPr>
              <a:buFont typeface="Wingdings" pitchFamily="2" charset="2"/>
              <a:buChar char="§"/>
            </a:pPr>
            <a:r>
              <a:rPr lang="en-US" altLang="ko-KR" dirty="0" smtClean="0"/>
              <a:t>Polymorphic </a:t>
            </a:r>
            <a:r>
              <a:rPr lang="en-US" altLang="ko-KR" dirty="0" err="1" smtClean="0"/>
              <a:t>Shellcode</a:t>
            </a:r>
            <a:endParaRPr lang="en-US" altLang="ko-KR" dirty="0" smtClean="0"/>
          </a:p>
          <a:p>
            <a:pPr lvl="1">
              <a:buFont typeface="Wingdings" pitchFamily="2" charset="2"/>
              <a:buChar char="§"/>
            </a:pPr>
            <a:r>
              <a:rPr lang="en-US" altLang="ko-KR" dirty="0" smtClean="0"/>
              <a:t>‘decoder’ – to enable the encoded portion of payload to be executable form →NATIVELY EXECUTABLE</a:t>
            </a:r>
          </a:p>
          <a:p>
            <a:pPr>
              <a:buFont typeface="Wingdings" pitchFamily="2" charset="2"/>
              <a:buChar char="§"/>
            </a:pPr>
            <a:endParaRPr lang="en-US" altLang="ko-KR" b="1" dirty="0" smtClean="0"/>
          </a:p>
          <a:p>
            <a:pPr>
              <a:buFont typeface="Wingdings" pitchFamily="2" charset="2"/>
              <a:buChar char="§"/>
            </a:pPr>
            <a:r>
              <a:rPr lang="en-US" altLang="ko-KR" dirty="0" smtClean="0"/>
              <a:t>How to prevent getting </a:t>
            </a:r>
            <a:r>
              <a:rPr lang="en-US" altLang="ko-KR" dirty="0" err="1" smtClean="0"/>
              <a:t>shellcode</a:t>
            </a:r>
            <a:r>
              <a:rPr lang="en-US" altLang="ko-KR" dirty="0" smtClean="0"/>
              <a:t> as a input?</a:t>
            </a:r>
          </a:p>
          <a:p>
            <a:pPr lvl="1">
              <a:buFont typeface="Wingdings" pitchFamily="2" charset="2"/>
              <a:buChar char="§"/>
            </a:pPr>
            <a:r>
              <a:rPr lang="en-US" altLang="ko-KR" dirty="0" err="1" smtClean="0"/>
              <a:t>Shellcode</a:t>
            </a:r>
            <a:r>
              <a:rPr lang="en-US" altLang="ko-KR" dirty="0" smtClean="0"/>
              <a:t> has a ‘strange’ letters (non-</a:t>
            </a:r>
            <a:r>
              <a:rPr lang="en-US" altLang="ko-KR" dirty="0" err="1" smtClean="0"/>
              <a:t>ascii</a:t>
            </a:r>
            <a:r>
              <a:rPr lang="en-US" altLang="ko-KR" dirty="0" smtClean="0"/>
              <a:t> letters)</a:t>
            </a:r>
          </a:p>
        </p:txBody>
      </p:sp>
      <p:sp>
        <p:nvSpPr>
          <p:cNvPr id="4" name="바닥글 개체 틀 3"/>
          <p:cNvSpPr>
            <a:spLocks noGrp="1"/>
          </p:cNvSpPr>
          <p:nvPr>
            <p:ph type="ftr" sz="quarter" idx="11"/>
          </p:nvPr>
        </p:nvSpPr>
        <p:spPr/>
        <p:txBody>
          <a:bodyPr/>
          <a:lstStyle/>
          <a:p>
            <a:r>
              <a:rPr lang="en-US" altLang="ko-KR" smtClean="0"/>
              <a:t>EE515/IS523: Security101: Think Like an Adversary</a:t>
            </a:r>
            <a:endParaRPr lang="ko-KR" altLang="en-US"/>
          </a:p>
        </p:txBody>
      </p:sp>
      <p:pic>
        <p:nvPicPr>
          <p:cNvPr id="7" name="Picture 2" descr="D:\KAIST\Dropbox\EE515\presentation\shell.png"/>
          <p:cNvPicPr>
            <a:picLocks noChangeAspect="1" noChangeArrowheads="1"/>
          </p:cNvPicPr>
          <p:nvPr/>
        </p:nvPicPr>
        <p:blipFill rotWithShape="1">
          <a:blip r:embed="rId3">
            <a:extLst>
              <a:ext uri="{28A0092B-C50C-407E-A947-70E740481C1C}">
                <a14:useLocalDpi xmlns:a14="http://schemas.microsoft.com/office/drawing/2010/main" val="0"/>
              </a:ext>
            </a:extLst>
          </a:blip>
          <a:srcRect b="33363"/>
          <a:stretch/>
        </p:blipFill>
        <p:spPr bwMode="auto">
          <a:xfrm>
            <a:off x="395536" y="4149080"/>
            <a:ext cx="8553554" cy="1008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7013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755576" y="404664"/>
            <a:ext cx="6781800" cy="792088"/>
          </a:xfrm>
        </p:spPr>
        <p:txBody>
          <a:bodyPr>
            <a:normAutofit fontScale="90000"/>
          </a:bodyPr>
          <a:lstStyle/>
          <a:p>
            <a:r>
              <a:rPr lang="en-US" altLang="ko-KR" dirty="0" smtClean="0"/>
              <a:t/>
            </a:r>
            <a:br>
              <a:rPr lang="en-US" altLang="ko-KR" dirty="0" smtClean="0"/>
            </a:br>
            <a:r>
              <a:rPr lang="en-US" altLang="ko-KR" dirty="0" smtClean="0"/>
              <a:t>0x02. Arms races</a:t>
            </a:r>
            <a:endParaRPr lang="ko-KR" altLang="en-US" dirty="0"/>
          </a:p>
        </p:txBody>
      </p:sp>
      <p:sp>
        <p:nvSpPr>
          <p:cNvPr id="3" name="내용 개체 틀 2"/>
          <p:cNvSpPr>
            <a:spLocks noGrp="1"/>
          </p:cNvSpPr>
          <p:nvPr>
            <p:ph idx="1"/>
          </p:nvPr>
        </p:nvSpPr>
        <p:spPr>
          <a:xfrm>
            <a:off x="755576" y="1412776"/>
            <a:ext cx="7704856" cy="4752528"/>
          </a:xfrm>
        </p:spPr>
        <p:txBody>
          <a:bodyPr anchor="t">
            <a:normAutofit/>
          </a:bodyPr>
          <a:lstStyle/>
          <a:p>
            <a:pPr>
              <a:buFont typeface="Wingdings" pitchFamily="2" charset="2"/>
              <a:buChar char="§"/>
            </a:pPr>
            <a:r>
              <a:rPr lang="en-US" altLang="ko-KR" dirty="0" smtClean="0"/>
              <a:t>limit the range of accepted byte-values by alphanumeric or just certain character sets </a:t>
            </a:r>
          </a:p>
          <a:p>
            <a:pPr marL="0" indent="0">
              <a:buNone/>
            </a:pPr>
            <a:r>
              <a:rPr lang="en-US" altLang="ko-KR" sz="1600" dirty="0">
                <a:latin typeface="Monaco" pitchFamily="49" charset="-127"/>
                <a:ea typeface="Monaco" pitchFamily="49" charset="-127"/>
              </a:rPr>
              <a:t>	</a:t>
            </a:r>
            <a:r>
              <a:rPr lang="en-US" altLang="ko-KR" sz="1600" dirty="0" smtClean="0">
                <a:latin typeface="Monaco" pitchFamily="49" charset="-127"/>
                <a:ea typeface="Monaco" pitchFamily="49" charset="-127"/>
              </a:rPr>
              <a:t>ex. </a:t>
            </a:r>
            <a:r>
              <a:rPr lang="en-US" altLang="ko-KR" sz="1600" dirty="0" err="1" smtClean="0">
                <a:latin typeface="Monaco" pitchFamily="49" charset="-127"/>
                <a:ea typeface="Monaco" pitchFamily="49" charset="-127"/>
              </a:rPr>
              <a:t>isalnum</a:t>
            </a:r>
            <a:r>
              <a:rPr lang="en-US" altLang="ko-KR" sz="1600" dirty="0" smtClean="0">
                <a:latin typeface="Monaco" pitchFamily="49" charset="-127"/>
                <a:ea typeface="Monaco" pitchFamily="49" charset="-127"/>
              </a:rPr>
              <a:t>, </a:t>
            </a:r>
            <a:r>
              <a:rPr lang="en-US" altLang="ko-KR" sz="1600" dirty="0" err="1" smtClean="0">
                <a:latin typeface="Monaco" pitchFamily="49" charset="-127"/>
                <a:ea typeface="Monaco" pitchFamily="49" charset="-127"/>
              </a:rPr>
              <a:t>strspn</a:t>
            </a:r>
            <a:endParaRPr lang="en-US" altLang="ko-KR" dirty="0" smtClean="0">
              <a:latin typeface="+mn-ea"/>
            </a:endParaRPr>
          </a:p>
          <a:p>
            <a:pPr lvl="1">
              <a:buFont typeface="Wingdings" pitchFamily="2" charset="2"/>
              <a:buChar char="§"/>
            </a:pPr>
            <a:r>
              <a:rPr lang="en-US" altLang="ko-KR" dirty="0" smtClean="0"/>
              <a:t>Limit the set of operations available in an attack</a:t>
            </a:r>
          </a:p>
          <a:p>
            <a:pPr lvl="1">
              <a:buFont typeface="Wingdings" pitchFamily="2" charset="2"/>
              <a:buChar char="§"/>
            </a:pPr>
            <a:r>
              <a:rPr lang="en-US" altLang="ko-KR" dirty="0" smtClean="0"/>
              <a:t>Solution: </a:t>
            </a:r>
            <a:r>
              <a:rPr lang="en-US" altLang="ko-KR" dirty="0"/>
              <a:t>u</a:t>
            </a:r>
            <a:r>
              <a:rPr lang="en-US" altLang="ko-KR" dirty="0" smtClean="0"/>
              <a:t>se </a:t>
            </a:r>
            <a:r>
              <a:rPr lang="en-US" altLang="ko-KR" b="1" dirty="0" smtClean="0"/>
              <a:t>encodings</a:t>
            </a:r>
            <a:r>
              <a:rPr lang="en-US" altLang="ko-KR" dirty="0" smtClean="0"/>
              <a:t> to convert original </a:t>
            </a:r>
            <a:r>
              <a:rPr lang="en-US" altLang="ko-KR" dirty="0" err="1" smtClean="0"/>
              <a:t>shellcode</a:t>
            </a:r>
            <a:endParaRPr lang="en-US" altLang="ko-KR" dirty="0"/>
          </a:p>
          <a:p>
            <a:pPr>
              <a:buFont typeface="Wingdings" pitchFamily="2" charset="2"/>
              <a:buChar char="§"/>
            </a:pPr>
            <a:endParaRPr lang="en-US" altLang="ko-KR" dirty="0" smtClean="0"/>
          </a:p>
          <a:p>
            <a:pPr>
              <a:buFont typeface="Wingdings" pitchFamily="2" charset="2"/>
              <a:buChar char="§"/>
            </a:pPr>
            <a:r>
              <a:rPr lang="en-US" altLang="ko-KR" dirty="0" smtClean="0"/>
              <a:t>Alphanumeric </a:t>
            </a:r>
            <a:r>
              <a:rPr lang="en-US" altLang="ko-KR" dirty="0" err="1" smtClean="0"/>
              <a:t>shellcode</a:t>
            </a:r>
            <a:endParaRPr lang="en-US" altLang="ko-KR" dirty="0" smtClean="0"/>
          </a:p>
          <a:p>
            <a:pPr lvl="1">
              <a:buFont typeface="Wingdings" pitchFamily="2" charset="2"/>
              <a:buChar char="§"/>
            </a:pPr>
            <a:r>
              <a:rPr lang="en-US" altLang="ko-KR" dirty="0" smtClean="0"/>
              <a:t>Convert payloads to be consists of only letters and digits</a:t>
            </a:r>
          </a:p>
          <a:p>
            <a:pPr lvl="1">
              <a:buFont typeface="Wingdings" pitchFamily="2" charset="2"/>
              <a:buChar char="§"/>
            </a:pPr>
            <a:r>
              <a:rPr lang="en-US" altLang="ko-KR" dirty="0" smtClean="0"/>
              <a:t>Can be stored as unsuspected contexts</a:t>
            </a:r>
          </a:p>
          <a:p>
            <a:pPr lvl="1">
              <a:buFont typeface="Wingdings" pitchFamily="2" charset="2"/>
              <a:buChar char="§"/>
            </a:pPr>
            <a:r>
              <a:rPr lang="en-US" altLang="ko-KR" dirty="0" smtClean="0"/>
              <a:t>Smaller than other character sets like Unicode, UTF-8</a:t>
            </a:r>
          </a:p>
          <a:p>
            <a:pPr lvl="1">
              <a:buFont typeface="Wingdings" pitchFamily="2" charset="2"/>
              <a:buChar char="§"/>
            </a:pPr>
            <a:r>
              <a:rPr lang="en-US" altLang="ko-KR" dirty="0" smtClean="0"/>
              <a:t>Need an alphanumeric decoder</a:t>
            </a:r>
            <a:endParaRPr lang="ko-KR" altLang="en-US" dirty="0"/>
          </a:p>
        </p:txBody>
      </p:sp>
      <p:sp>
        <p:nvSpPr>
          <p:cNvPr id="4" name="바닥글 개체 틀 3"/>
          <p:cNvSpPr>
            <a:spLocks noGrp="1"/>
          </p:cNvSpPr>
          <p:nvPr>
            <p:ph type="ftr" sz="quarter" idx="11"/>
          </p:nvPr>
        </p:nvSpPr>
        <p:spPr/>
        <p:txBody>
          <a:bodyPr/>
          <a:lstStyle/>
          <a:p>
            <a:r>
              <a:rPr lang="en-US" altLang="ko-KR" smtClean="0"/>
              <a:t>EE515/IS523: Security101: Think Like an Adversary</a:t>
            </a:r>
            <a:endParaRPr lang="ko-KR" altLang="en-US"/>
          </a:p>
        </p:txBody>
      </p:sp>
      <p:pic>
        <p:nvPicPr>
          <p:cNvPr id="2053" name="Picture 5" descr="D:\KAIST\Dropbox\EE515\presentation\alnumshellcod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586" y="2157521"/>
            <a:ext cx="8423240" cy="1631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855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755576" y="404664"/>
            <a:ext cx="6781800" cy="792088"/>
          </a:xfrm>
        </p:spPr>
        <p:txBody>
          <a:bodyPr>
            <a:normAutofit fontScale="90000"/>
          </a:bodyPr>
          <a:lstStyle/>
          <a:p>
            <a:r>
              <a:rPr lang="en-US" altLang="ko-KR" dirty="0" smtClean="0"/>
              <a:t/>
            </a:r>
            <a:br>
              <a:rPr lang="en-US" altLang="ko-KR" dirty="0" smtClean="0"/>
            </a:br>
            <a:r>
              <a:rPr lang="en-US" altLang="ko-KR" dirty="0" smtClean="0"/>
              <a:t>0x02. Arms races (cont’d)</a:t>
            </a:r>
            <a:endParaRPr lang="ko-KR" altLang="en-US" dirty="0"/>
          </a:p>
        </p:txBody>
      </p:sp>
      <p:sp>
        <p:nvSpPr>
          <p:cNvPr id="3" name="내용 개체 틀 2"/>
          <p:cNvSpPr>
            <a:spLocks noGrp="1"/>
          </p:cNvSpPr>
          <p:nvPr>
            <p:ph idx="1"/>
          </p:nvPr>
        </p:nvSpPr>
        <p:spPr>
          <a:xfrm>
            <a:off x="755576" y="1412776"/>
            <a:ext cx="7488832" cy="4752528"/>
          </a:xfrm>
        </p:spPr>
        <p:txBody>
          <a:bodyPr anchor="t">
            <a:normAutofit/>
          </a:bodyPr>
          <a:lstStyle/>
          <a:p>
            <a:pPr>
              <a:buFont typeface="Wingdings" pitchFamily="2" charset="2"/>
              <a:buChar char="§"/>
            </a:pPr>
            <a:r>
              <a:rPr lang="en-US" altLang="ko-KR" dirty="0"/>
              <a:t>Detect the attack using the </a:t>
            </a:r>
            <a:r>
              <a:rPr lang="en-US" altLang="ko-KR" dirty="0" err="1" smtClean="0"/>
              <a:t>shellcode</a:t>
            </a:r>
            <a:r>
              <a:rPr lang="en-US" altLang="ko-KR" dirty="0" smtClean="0"/>
              <a:t> structure</a:t>
            </a:r>
            <a:endParaRPr lang="en-US" altLang="ko-KR" dirty="0"/>
          </a:p>
          <a:p>
            <a:pPr lvl="1">
              <a:buFont typeface="Wingdings" pitchFamily="2" charset="2"/>
              <a:buChar char="§"/>
            </a:pPr>
            <a:r>
              <a:rPr lang="en-US" altLang="ko-KR" dirty="0"/>
              <a:t>Fail to ban the attack which is not constrained to the </a:t>
            </a:r>
            <a:r>
              <a:rPr lang="en-US" altLang="ko-KR" dirty="0" smtClean="0"/>
              <a:t>layout</a:t>
            </a:r>
          </a:p>
          <a:p>
            <a:pPr lvl="1">
              <a:buFont typeface="Wingdings" pitchFamily="2" charset="2"/>
              <a:buChar char="§"/>
            </a:pPr>
            <a:endParaRPr lang="en-US" altLang="ko-KR" dirty="0"/>
          </a:p>
          <a:p>
            <a:pPr>
              <a:buFont typeface="Wingdings" pitchFamily="2" charset="2"/>
              <a:buChar char="§"/>
            </a:pPr>
            <a:endParaRPr lang="en-US" altLang="ko-KR" dirty="0" smtClean="0"/>
          </a:p>
          <a:p>
            <a:pPr>
              <a:buFont typeface="Wingdings" pitchFamily="2" charset="2"/>
              <a:buChar char="§"/>
            </a:pPr>
            <a:r>
              <a:rPr lang="en-US" altLang="ko-KR" dirty="0" smtClean="0"/>
              <a:t>contemporary </a:t>
            </a:r>
            <a:r>
              <a:rPr lang="en-US" altLang="ko-KR" dirty="0"/>
              <a:t>researches are based on the idea  </a:t>
            </a:r>
            <a:r>
              <a:rPr lang="en-US" altLang="ko-KR" b="1" dirty="0"/>
              <a:t>‘</a:t>
            </a:r>
            <a:r>
              <a:rPr lang="en-US" altLang="ko-KR" b="1" dirty="0" err="1"/>
              <a:t>Shellcode</a:t>
            </a:r>
            <a:r>
              <a:rPr lang="en-US" altLang="ko-KR" b="1" dirty="0"/>
              <a:t> is fundamentally different in structure than non-executable payload data’</a:t>
            </a:r>
          </a:p>
          <a:p>
            <a:pPr>
              <a:buFont typeface="Wingdings" pitchFamily="2" charset="2"/>
              <a:buChar char="§"/>
            </a:pPr>
            <a:endParaRPr lang="en-US" altLang="ko-KR" dirty="0" smtClean="0"/>
          </a:p>
        </p:txBody>
      </p:sp>
      <p:sp>
        <p:nvSpPr>
          <p:cNvPr id="4" name="바닥글 개체 틀 3"/>
          <p:cNvSpPr>
            <a:spLocks noGrp="1"/>
          </p:cNvSpPr>
          <p:nvPr>
            <p:ph type="ftr" sz="quarter" idx="11"/>
          </p:nvPr>
        </p:nvSpPr>
        <p:spPr/>
        <p:txBody>
          <a:bodyPr/>
          <a:lstStyle/>
          <a:p>
            <a:r>
              <a:rPr lang="en-US" altLang="ko-KR" smtClean="0"/>
              <a:t>EE515/IS523: Security101: Think Like an Adversary</a:t>
            </a:r>
            <a:endParaRPr lang="ko-KR" altLang="en-US"/>
          </a:p>
        </p:txBody>
      </p:sp>
    </p:spTree>
    <p:extLst>
      <p:ext uri="{BB962C8B-B14F-4D97-AF65-F5344CB8AC3E}">
        <p14:creationId xmlns:p14="http://schemas.microsoft.com/office/powerpoint/2010/main" val="20269115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755576" y="404664"/>
            <a:ext cx="8280920" cy="792088"/>
          </a:xfrm>
        </p:spPr>
        <p:txBody>
          <a:bodyPr>
            <a:normAutofit fontScale="90000"/>
          </a:bodyPr>
          <a:lstStyle/>
          <a:p>
            <a:r>
              <a:rPr lang="en-US" altLang="ko-KR" dirty="0" smtClean="0"/>
              <a:t/>
            </a:r>
            <a:br>
              <a:rPr lang="en-US" altLang="ko-KR" dirty="0" smtClean="0"/>
            </a:br>
            <a:r>
              <a:rPr lang="en-US" altLang="ko-KR" dirty="0" smtClean="0"/>
              <a:t>0x03. English </a:t>
            </a:r>
            <a:r>
              <a:rPr lang="en-US" altLang="ko-KR" dirty="0" err="1" smtClean="0"/>
              <a:t>shellcode</a:t>
            </a:r>
            <a:endParaRPr lang="ko-KR" altLang="en-US" sz="4000" dirty="0"/>
          </a:p>
        </p:txBody>
      </p:sp>
      <p:sp>
        <p:nvSpPr>
          <p:cNvPr id="3" name="내용 개체 틀 2"/>
          <p:cNvSpPr>
            <a:spLocks noGrp="1"/>
          </p:cNvSpPr>
          <p:nvPr>
            <p:ph idx="1"/>
          </p:nvPr>
        </p:nvSpPr>
        <p:spPr>
          <a:xfrm>
            <a:off x="755576" y="1412776"/>
            <a:ext cx="7488832" cy="4752528"/>
          </a:xfrm>
        </p:spPr>
        <p:txBody>
          <a:bodyPr anchor="t">
            <a:normAutofit/>
          </a:bodyPr>
          <a:lstStyle/>
          <a:p>
            <a:pPr>
              <a:buFont typeface="Wingdings" pitchFamily="2" charset="2"/>
              <a:buChar char="§"/>
            </a:pPr>
            <a:r>
              <a:rPr lang="en-US" altLang="ko-KR" dirty="0" smtClean="0"/>
              <a:t>Machine instruction seemed like ASCII character</a:t>
            </a:r>
            <a:endParaRPr lang="en-US" altLang="ko-KR" dirty="0"/>
          </a:p>
        </p:txBody>
      </p:sp>
      <p:sp>
        <p:nvSpPr>
          <p:cNvPr id="4" name="바닥글 개체 틀 3"/>
          <p:cNvSpPr>
            <a:spLocks noGrp="1"/>
          </p:cNvSpPr>
          <p:nvPr>
            <p:ph type="ftr" sz="quarter" idx="11"/>
          </p:nvPr>
        </p:nvSpPr>
        <p:spPr/>
        <p:txBody>
          <a:bodyPr/>
          <a:lstStyle/>
          <a:p>
            <a:r>
              <a:rPr lang="en-US" altLang="ko-KR" smtClean="0"/>
              <a:t>EE515/IS523: Security101: Think Like an Adversary</a:t>
            </a:r>
            <a:endParaRPr lang="ko-KR" alt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908720"/>
            <a:ext cx="6153150" cy="534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551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755576" y="404664"/>
            <a:ext cx="8280920" cy="792088"/>
          </a:xfrm>
        </p:spPr>
        <p:txBody>
          <a:bodyPr>
            <a:normAutofit fontScale="90000"/>
          </a:bodyPr>
          <a:lstStyle/>
          <a:p>
            <a:r>
              <a:rPr lang="en-US" altLang="ko-KR" dirty="0" smtClean="0"/>
              <a:t/>
            </a:r>
            <a:br>
              <a:rPr lang="en-US" altLang="ko-KR" dirty="0" smtClean="0"/>
            </a:br>
            <a:r>
              <a:rPr lang="en-US" altLang="ko-KR" dirty="0" smtClean="0"/>
              <a:t>0x03. English </a:t>
            </a:r>
            <a:r>
              <a:rPr lang="en-US" altLang="ko-KR" dirty="0" err="1" smtClean="0"/>
              <a:t>shellcode</a:t>
            </a:r>
            <a:r>
              <a:rPr lang="en-US" altLang="ko-KR" dirty="0" smtClean="0"/>
              <a:t> - generation</a:t>
            </a:r>
            <a:endParaRPr lang="ko-KR" altLang="en-US" sz="4000" dirty="0"/>
          </a:p>
        </p:txBody>
      </p:sp>
      <p:sp>
        <p:nvSpPr>
          <p:cNvPr id="3" name="내용 개체 틀 2"/>
          <p:cNvSpPr>
            <a:spLocks noGrp="1"/>
          </p:cNvSpPr>
          <p:nvPr>
            <p:ph idx="1"/>
          </p:nvPr>
        </p:nvSpPr>
        <p:spPr>
          <a:xfrm>
            <a:off x="755576" y="1412776"/>
            <a:ext cx="7488832" cy="4752528"/>
          </a:xfrm>
        </p:spPr>
        <p:txBody>
          <a:bodyPr anchor="t">
            <a:normAutofit/>
          </a:bodyPr>
          <a:lstStyle/>
          <a:p>
            <a:pPr>
              <a:buFont typeface="Wingdings" pitchFamily="2" charset="2"/>
              <a:buChar char="§"/>
            </a:pPr>
            <a:endParaRPr lang="en-US" altLang="ko-KR" dirty="0" smtClean="0"/>
          </a:p>
          <a:p>
            <a:pPr>
              <a:buFont typeface="Wingdings" pitchFamily="2" charset="2"/>
              <a:buChar char="§"/>
            </a:pPr>
            <a:endParaRPr lang="en-US" altLang="ko-KR" dirty="0"/>
          </a:p>
        </p:txBody>
      </p:sp>
      <p:sp>
        <p:nvSpPr>
          <p:cNvPr id="4" name="바닥글 개체 틀 3"/>
          <p:cNvSpPr>
            <a:spLocks noGrp="1"/>
          </p:cNvSpPr>
          <p:nvPr>
            <p:ph type="ftr" sz="quarter" idx="11"/>
          </p:nvPr>
        </p:nvSpPr>
        <p:spPr/>
        <p:txBody>
          <a:bodyPr/>
          <a:lstStyle/>
          <a:p>
            <a:r>
              <a:rPr lang="en-US" altLang="ko-KR" smtClean="0"/>
              <a:t>EE515/IS523: Security101: Think Like an Adversary</a:t>
            </a:r>
            <a:endParaRPr lang="ko-KR" altLang="en-US"/>
          </a:p>
        </p:txBody>
      </p:sp>
      <p:cxnSp>
        <p:nvCxnSpPr>
          <p:cNvPr id="6" name="직선 연결선 5"/>
          <p:cNvCxnSpPr/>
          <p:nvPr/>
        </p:nvCxnSpPr>
        <p:spPr>
          <a:xfrm>
            <a:off x="899592" y="1556792"/>
            <a:ext cx="7344816" cy="0"/>
          </a:xfrm>
          <a:prstGeom prst="line">
            <a:avLst/>
          </a:prstGeom>
          <a:ln w="101600" cap="rnd"/>
        </p:spPr>
        <p:style>
          <a:lnRef idx="1">
            <a:schemeClr val="accent1"/>
          </a:lnRef>
          <a:fillRef idx="0">
            <a:schemeClr val="accent1"/>
          </a:fillRef>
          <a:effectRef idx="0">
            <a:schemeClr val="accent1"/>
          </a:effectRef>
          <a:fontRef idx="minor">
            <a:schemeClr val="tx1"/>
          </a:fontRef>
        </p:style>
      </p:cxnSp>
      <p:sp>
        <p:nvSpPr>
          <p:cNvPr id="9" name="순서도: 연결자 8"/>
          <p:cNvSpPr/>
          <p:nvPr/>
        </p:nvSpPr>
        <p:spPr>
          <a:xfrm>
            <a:off x="1331640" y="1412776"/>
            <a:ext cx="360040" cy="360040"/>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smtClean="0"/>
              <a:t>1</a:t>
            </a:r>
            <a:endParaRPr lang="ko-KR" altLang="en-US" dirty="0"/>
          </a:p>
        </p:txBody>
      </p:sp>
      <p:sp>
        <p:nvSpPr>
          <p:cNvPr id="11" name="순서도: 연결자 10"/>
          <p:cNvSpPr/>
          <p:nvPr/>
        </p:nvSpPr>
        <p:spPr>
          <a:xfrm>
            <a:off x="5004048" y="1412776"/>
            <a:ext cx="360040" cy="360040"/>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smtClean="0"/>
              <a:t>2</a:t>
            </a:r>
            <a:endParaRPr lang="ko-KR" altLang="en-US" dirty="0"/>
          </a:p>
        </p:txBody>
      </p:sp>
      <p:sp>
        <p:nvSpPr>
          <p:cNvPr id="12" name="순서도: 연결자 11"/>
          <p:cNvSpPr/>
          <p:nvPr/>
        </p:nvSpPr>
        <p:spPr>
          <a:xfrm>
            <a:off x="6444208" y="1412776"/>
            <a:ext cx="360040" cy="360040"/>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smtClean="0"/>
              <a:t>3</a:t>
            </a:r>
            <a:endParaRPr lang="ko-KR" altLang="en-US" dirty="0"/>
          </a:p>
        </p:txBody>
      </p:sp>
      <p:sp>
        <p:nvSpPr>
          <p:cNvPr id="13" name="순서도: 연결자 12"/>
          <p:cNvSpPr/>
          <p:nvPr/>
        </p:nvSpPr>
        <p:spPr>
          <a:xfrm>
            <a:off x="7668344" y="1376772"/>
            <a:ext cx="360040" cy="360040"/>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smtClean="0"/>
              <a:t>4</a:t>
            </a:r>
            <a:endParaRPr lang="ko-KR" altLang="en-US" dirty="0"/>
          </a:p>
        </p:txBody>
      </p:sp>
      <p:pic>
        <p:nvPicPr>
          <p:cNvPr id="4099" name="Picture 3" descr="D:\KAIST\Dropbox\EE515\presentation\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780" y="1780706"/>
            <a:ext cx="3048068" cy="3232470"/>
          </a:xfrm>
          <a:prstGeom prst="rect">
            <a:avLst/>
          </a:prstGeom>
          <a:noFill/>
          <a:extLst>
            <a:ext uri="{909E8E84-426E-40DD-AFC4-6F175D3DCCD1}">
              <a14:hiddenFill xmlns:a14="http://schemas.microsoft.com/office/drawing/2010/main">
                <a:solidFill>
                  <a:srgbClr val="FFFFFF"/>
                </a:solidFill>
              </a14:hiddenFill>
            </a:ext>
          </a:extLst>
        </p:spPr>
      </p:pic>
      <p:sp>
        <p:nvSpPr>
          <p:cNvPr id="18" name="내용 개체 틀 2"/>
          <p:cNvSpPr txBox="1">
            <a:spLocks/>
          </p:cNvSpPr>
          <p:nvPr/>
        </p:nvSpPr>
        <p:spPr>
          <a:xfrm>
            <a:off x="611560" y="1916832"/>
            <a:ext cx="7920880" cy="4176464"/>
          </a:xfrm>
          <a:prstGeom prst="rect">
            <a:avLst/>
          </a:prstGeom>
        </p:spPr>
        <p:txBody>
          <a:bodyPr vert="horz" lIns="91440" tIns="45720" rIns="91440" bIns="45720" rtlCol="0" anchor="t" anchorCtr="0">
            <a:normAutofit/>
          </a:bodyPr>
          <a:lstStyle>
            <a:lvl1pPr marL="274320" indent="-274320" algn="l" defTabSz="914400" rtl="0" eaLnBrk="1" latinLnBrk="1"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1"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1"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1"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1"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1"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1"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1"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1"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2793600">
              <a:spcBef>
                <a:spcPts val="24"/>
              </a:spcBef>
              <a:buFont typeface="Wingdings" pitchFamily="2" charset="2"/>
              <a:buChar char="§"/>
            </a:pPr>
            <a:r>
              <a:rPr lang="en-US" altLang="ko-KR" sz="2200" dirty="0" smtClean="0"/>
              <a:t>Make a list to categorize English-compatible instructions by behavior</a:t>
            </a:r>
            <a:endParaRPr lang="en-US" altLang="ko-KR" sz="2200" dirty="0"/>
          </a:p>
          <a:p>
            <a:pPr marL="2793600">
              <a:buFont typeface="Wingdings" pitchFamily="2" charset="2"/>
              <a:buChar char="§"/>
            </a:pPr>
            <a:r>
              <a:rPr lang="en-US" altLang="ko-KR" sz="2200" dirty="0" smtClean="0"/>
              <a:t>Write a decoder which can make exploit using only instructions from the list</a:t>
            </a:r>
          </a:p>
          <a:p>
            <a:pPr>
              <a:buFont typeface="Wingdings" pitchFamily="2" charset="2"/>
              <a:buChar char="§"/>
            </a:pPr>
            <a:endParaRPr lang="en-US" altLang="ko-KR" sz="2200" dirty="0"/>
          </a:p>
          <a:p>
            <a:pPr>
              <a:buFont typeface="Wingdings" pitchFamily="2" charset="2"/>
              <a:buChar char="§"/>
            </a:pPr>
            <a:r>
              <a:rPr lang="en-US" altLang="ko-KR" sz="2200" dirty="0" smtClean="0"/>
              <a:t>Three general types of instructions for multiple variants of English </a:t>
            </a:r>
            <a:r>
              <a:rPr lang="en-US" altLang="ko-KR" sz="2200" dirty="0" err="1" smtClean="0"/>
              <a:t>shellcode</a:t>
            </a:r>
            <a:r>
              <a:rPr lang="en-US" altLang="ko-KR" sz="2200" dirty="0" smtClean="0"/>
              <a:t> from the same payload</a:t>
            </a:r>
          </a:p>
          <a:p>
            <a:pPr lvl="1">
              <a:buFont typeface="Wingdings" pitchFamily="2" charset="2"/>
              <a:buChar char="§"/>
            </a:pPr>
            <a:r>
              <a:rPr lang="en-US" altLang="ko-KR" sz="2000" dirty="0" smtClean="0"/>
              <a:t>NOPs</a:t>
            </a:r>
          </a:p>
          <a:p>
            <a:pPr lvl="1">
              <a:buFont typeface="Wingdings" pitchFamily="2" charset="2"/>
              <a:buChar char="§"/>
            </a:pPr>
            <a:r>
              <a:rPr lang="en-US" altLang="ko-KR" sz="2000" dirty="0" smtClean="0"/>
              <a:t>Operation that affect generally but no interfere with decoder</a:t>
            </a:r>
            <a:endParaRPr lang="en-US" altLang="ko-KR" dirty="0"/>
          </a:p>
          <a:p>
            <a:pPr lvl="1">
              <a:buFont typeface="Wingdings" pitchFamily="2" charset="2"/>
              <a:buChar char="§"/>
            </a:pPr>
            <a:r>
              <a:rPr lang="en-US" altLang="ko-KR" sz="2000" dirty="0" smtClean="0"/>
              <a:t>Affect both machine state and decoder but no net effect</a:t>
            </a:r>
          </a:p>
        </p:txBody>
      </p:sp>
    </p:spTree>
    <p:extLst>
      <p:ext uri="{BB962C8B-B14F-4D97-AF65-F5344CB8AC3E}">
        <p14:creationId xmlns:p14="http://schemas.microsoft.com/office/powerpoint/2010/main" val="27308885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멍멍이">
      <a:majorFont>
        <a:latin typeface="나눔손글씨 펜"/>
        <a:ea typeface="나눔손글씨 펜"/>
        <a:cs typeface=""/>
      </a:majorFont>
      <a:minorFont>
        <a:latin typeface="서울한강체 M"/>
        <a:ea typeface="서울한강체 M"/>
        <a:cs typeface=""/>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739</TotalTime>
  <Words>1413</Words>
  <Application>Microsoft Office PowerPoint</Application>
  <PresentationFormat>화면 슬라이드 쇼(4:3)</PresentationFormat>
  <Paragraphs>181</Paragraphs>
  <Slides>17</Slides>
  <Notes>17</Notes>
  <HiddenSlides>0</HiddenSlides>
  <MMClips>0</MMClips>
  <ScaleCrop>false</ScaleCrop>
  <HeadingPairs>
    <vt:vector size="6" baseType="variant">
      <vt:variant>
        <vt:lpstr>사용한 글꼴</vt:lpstr>
      </vt:variant>
      <vt:variant>
        <vt:i4>7</vt:i4>
      </vt:variant>
      <vt:variant>
        <vt:lpstr>테마</vt:lpstr>
      </vt:variant>
      <vt:variant>
        <vt:i4>1</vt:i4>
      </vt:variant>
      <vt:variant>
        <vt:lpstr>슬라이드 제목</vt:lpstr>
      </vt:variant>
      <vt:variant>
        <vt:i4>17</vt:i4>
      </vt:variant>
    </vt:vector>
  </HeadingPairs>
  <TitlesOfParts>
    <vt:vector size="25" baseType="lpstr">
      <vt:lpstr>굴림</vt:lpstr>
      <vt:lpstr>Arial</vt:lpstr>
      <vt:lpstr>맑은 고딕</vt:lpstr>
      <vt:lpstr>Wingdings</vt:lpstr>
      <vt:lpstr>Monaco</vt:lpstr>
      <vt:lpstr>서울한강체 M</vt:lpstr>
      <vt:lpstr>나눔손글씨 펜</vt:lpstr>
      <vt:lpstr>NewsPrint</vt:lpstr>
      <vt:lpstr>English Shellcode</vt:lpstr>
      <vt:lpstr> 0x01. Introduction</vt:lpstr>
      <vt:lpstr> 0x01. Introduction (cont’d)</vt:lpstr>
      <vt:lpstr> 0x01. Introduction (cont’d)</vt:lpstr>
      <vt:lpstr> 0x01. Introduction (cont’d)</vt:lpstr>
      <vt:lpstr> 0x02. Arms races</vt:lpstr>
      <vt:lpstr> 0x02. Arms races (cont’d)</vt:lpstr>
      <vt:lpstr> 0x03. English shellcode</vt:lpstr>
      <vt:lpstr> 0x03. English shellcode - generation</vt:lpstr>
      <vt:lpstr> 0x03. English shellcode - generation</vt:lpstr>
      <vt:lpstr> 0x03. English shellcode - generation</vt:lpstr>
      <vt:lpstr> 0x03. English shellcode - generation</vt:lpstr>
      <vt:lpstr> 0x03. English shellcode - generation</vt:lpstr>
      <vt:lpstr> 0x03. English shellcode – auto generate</vt:lpstr>
      <vt:lpstr> 0x03. English shellcode – optimize</vt:lpstr>
      <vt:lpstr> 0x04. Evaluation</vt:lpstr>
      <vt:lpstr> 0x04. Evaluation (cont’d)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Shellcode</dc:title>
  <dc:creator>soma</dc:creator>
  <cp:lastModifiedBy>soma</cp:lastModifiedBy>
  <cp:revision>13</cp:revision>
  <dcterms:created xsi:type="dcterms:W3CDTF">2012-10-07T09:00:20Z</dcterms:created>
  <dcterms:modified xsi:type="dcterms:W3CDTF">2012-10-09T13:21:05Z</dcterms:modified>
</cp:coreProperties>
</file>