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56" r:id="rId2"/>
    <p:sldId id="258" r:id="rId3"/>
    <p:sldId id="282" r:id="rId4"/>
    <p:sldId id="283" r:id="rId5"/>
    <p:sldId id="286" r:id="rId6"/>
    <p:sldId id="287" r:id="rId7"/>
    <p:sldId id="288" r:id="rId8"/>
    <p:sldId id="289" r:id="rId9"/>
    <p:sldId id="290" r:id="rId10"/>
    <p:sldId id="291" r:id="rId11"/>
    <p:sldId id="284" r:id="rId12"/>
    <p:sldId id="285" r:id="rId13"/>
    <p:sldId id="296" r:id="rId14"/>
    <p:sldId id="299" r:id="rId15"/>
    <p:sldId id="300" r:id="rId16"/>
    <p:sldId id="302" r:id="rId17"/>
    <p:sldId id="303" r:id="rId18"/>
    <p:sldId id="305" r:id="rId19"/>
    <p:sldId id="301" r:id="rId20"/>
    <p:sldId id="273" r:id="rId21"/>
    <p:sldId id="306" r:id="rId22"/>
    <p:sldId id="298" r:id="rId23"/>
    <p:sldId id="309" r:id="rId24"/>
    <p:sldId id="307" r:id="rId25"/>
    <p:sldId id="308" r:id="rId26"/>
    <p:sldId id="277" r:id="rId27"/>
    <p:sldId id="272" r:id="rId28"/>
    <p:sldId id="274" r:id="rId29"/>
    <p:sldId id="310" r:id="rId30"/>
    <p:sldId id="281" r:id="rId31"/>
  </p:sldIdLst>
  <p:sldSz cx="9144000" cy="6858000" type="screen4x3"/>
  <p:notesSz cx="9874250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6" autoAdjust="0"/>
    <p:restoredTop sz="94704" autoAdjust="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4077" y="0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91E54-BD18-4659-A5C1-D666DF01D0A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4077" y="6456378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39D7-277D-479A-97D5-431A6CD7D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76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9C52-3F9A-4852-9F44-B4308C1E2871}" type="datetimeFigureOut">
              <a:rPr lang="ko-KR" altLang="en-US" smtClean="0"/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8E28-3382-49FD-9FFE-52DA918B6A0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Exploiting Open Functionality in SMS-Capable Cellular Networks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7167704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 smtClean="0"/>
              <a:t>20123550</a:t>
            </a:r>
          </a:p>
          <a:p>
            <a:pPr algn="ctr"/>
            <a:r>
              <a:rPr lang="en-US" altLang="ko-KR" dirty="0" smtClean="0"/>
              <a:t>Chang-Jae Lee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90" y="6165304"/>
            <a:ext cx="771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Some of the slides and figures were borrowed from the author’s slides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7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10651" cy="5832648"/>
          </a:xfrm>
        </p:spPr>
      </p:pic>
    </p:spTree>
    <p:extLst>
      <p:ext uri="{BB962C8B-B14F-4D97-AF65-F5344CB8AC3E}">
        <p14:creationId xmlns:p14="http://schemas.microsoft.com/office/powerpoint/2010/main" val="1510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“Air Interface”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Traffic Channel(</a:t>
            </a:r>
            <a:r>
              <a:rPr lang="en-US" altLang="ko-KR" sz="2800" dirty="0" err="1" smtClean="0">
                <a:latin typeface="Source Code Pro" pitchFamily="49" charset="0"/>
              </a:rPr>
              <a:t>TCh</a:t>
            </a:r>
            <a:r>
              <a:rPr lang="en-US" altLang="ko-KR" sz="2800" dirty="0" smtClean="0">
                <a:latin typeface="Source Code Pro" pitchFamily="49" charset="0"/>
              </a:rPr>
              <a:t>)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For voice traffic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Control Channel(</a:t>
            </a:r>
            <a:r>
              <a:rPr lang="en-US" altLang="ko-KR" sz="2800" dirty="0" err="1" smtClean="0">
                <a:latin typeface="Source Code Pro" pitchFamily="49" charset="0"/>
              </a:rPr>
              <a:t>CCh</a:t>
            </a:r>
            <a:r>
              <a:rPr lang="en-US" altLang="ko-KR" sz="2800" dirty="0" smtClean="0">
                <a:latin typeface="Source Code Pro" pitchFamily="49" charset="0"/>
              </a:rPr>
              <a:t>)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For signaling btw BS and phones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…and for SMS messages</a:t>
            </a:r>
          </a:p>
          <a:p>
            <a:r>
              <a:rPr lang="en-US" altLang="ko-KR" sz="2800" dirty="0" err="1" smtClean="0">
                <a:latin typeface="Source Code Pro" pitchFamily="49" charset="0"/>
              </a:rPr>
              <a:t>CCh</a:t>
            </a:r>
            <a:r>
              <a:rPr lang="en-US" altLang="ko-KR" sz="2800" dirty="0" smtClean="0">
                <a:latin typeface="Source Code Pro" pitchFamily="49" charset="0"/>
              </a:rPr>
              <a:t> was </a:t>
            </a:r>
            <a:r>
              <a:rPr lang="en-US" altLang="ko-KR" sz="2800" dirty="0" smtClean="0">
                <a:solidFill>
                  <a:srgbClr val="FF0000"/>
                </a:solidFill>
                <a:latin typeface="Source Code Pro" pitchFamily="49" charset="0"/>
              </a:rPr>
              <a:t>not</a:t>
            </a:r>
            <a:r>
              <a:rPr lang="en-US" altLang="ko-KR" sz="2800" dirty="0" smtClean="0">
                <a:latin typeface="Source Code Pro" pitchFamily="49" charset="0"/>
              </a:rPr>
              <a:t> designed for SMS</a:t>
            </a:r>
          </a:p>
          <a:p>
            <a:endParaRPr lang="ko-KR" altLang="en-US" sz="2800" dirty="0">
              <a:latin typeface="Source Code Pro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96" y="3588990"/>
            <a:ext cx="3632211" cy="31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“Air Interface</a:t>
            </a:r>
            <a:r>
              <a:rPr lang="en-US" altLang="ko-KR" dirty="0" smtClean="0"/>
              <a:t>”(cont’d)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(Figures)</a:t>
            </a:r>
            <a:endParaRPr lang="ko-KR" altLang="en-US" sz="2800" dirty="0">
              <a:latin typeface="Source Code Pro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9413"/>
            <a:ext cx="7392432" cy="54585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803745"/>
            <a:ext cx="3134163" cy="8192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02" y="2865404"/>
            <a:ext cx="3134163" cy="8192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13" y="2803745"/>
            <a:ext cx="3143689" cy="819264"/>
          </a:xfrm>
          <a:prstGeom prst="rect">
            <a:avLst/>
          </a:prstGeom>
        </p:spPr>
      </p:pic>
      <p:sp>
        <p:nvSpPr>
          <p:cNvPr id="9" name="사각형 설명선 8"/>
          <p:cNvSpPr/>
          <p:nvPr/>
        </p:nvSpPr>
        <p:spPr>
          <a:xfrm>
            <a:off x="2843808" y="1392922"/>
            <a:ext cx="4248472" cy="1080120"/>
          </a:xfrm>
          <a:prstGeom prst="wedgeRectCallout">
            <a:avLst>
              <a:gd name="adj1" fmla="val -20491"/>
              <a:gd name="adj2" fmla="val 858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FF0000"/>
                </a:solidFill>
              </a:rPr>
              <a:t>Stand-alone Dedicated </a:t>
            </a:r>
            <a:r>
              <a:rPr lang="en-US" altLang="ko-KR" sz="2800" dirty="0" err="1" smtClean="0">
                <a:solidFill>
                  <a:srgbClr val="FF0000"/>
                </a:solidFill>
              </a:rPr>
              <a:t>CCh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“Air Interface</a:t>
            </a:r>
            <a:r>
              <a:rPr lang="en-US" altLang="ko-KR" dirty="0" smtClean="0"/>
              <a:t>”(cont’d)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Time Division </a:t>
            </a:r>
            <a:r>
              <a:rPr lang="en-US" altLang="ko-KR" sz="2800" dirty="0" err="1" smtClean="0">
                <a:latin typeface="Source Code Pro" pitchFamily="49" charset="0"/>
              </a:rPr>
              <a:t>MUXing</a:t>
            </a:r>
            <a:r>
              <a:rPr lang="en-US" altLang="ko-KR" sz="2800" dirty="0" smtClean="0">
                <a:latin typeface="Source Code Pro" pitchFamily="49" charset="0"/>
              </a:rPr>
              <a:t> of GSM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8 time slot/</a:t>
            </a:r>
            <a:r>
              <a:rPr lang="en-US" altLang="ko-KR" sz="2400" dirty="0" err="1" smtClean="0">
                <a:latin typeface="Source Code Pro" pitchFamily="49" charset="0"/>
              </a:rPr>
              <a:t>Ch</a:t>
            </a:r>
            <a:endParaRPr lang="en-US" altLang="ko-KR" sz="2400" dirty="0" smtClean="0">
              <a:latin typeface="Source Code Pro" pitchFamily="49" charset="0"/>
            </a:endParaRPr>
          </a:p>
          <a:p>
            <a:pPr lvl="1"/>
            <a:r>
              <a:rPr lang="en-US" altLang="ko-KR" sz="2400" dirty="0" err="1" smtClean="0">
                <a:latin typeface="Source Code Pro" pitchFamily="49" charset="0"/>
              </a:rPr>
              <a:t>PCh</a:t>
            </a:r>
            <a:r>
              <a:rPr lang="en-US" altLang="ko-KR" sz="2400" dirty="0" smtClean="0">
                <a:latin typeface="Source Code Pro" pitchFamily="49" charset="0"/>
              </a:rPr>
              <a:t>, </a:t>
            </a:r>
            <a:r>
              <a:rPr lang="en-US" altLang="ko-KR" sz="2400" dirty="0" err="1" smtClean="0">
                <a:latin typeface="Source Code Pro" pitchFamily="49" charset="0"/>
              </a:rPr>
              <a:t>SDCCh</a:t>
            </a:r>
            <a:r>
              <a:rPr lang="en-US" altLang="ko-KR" sz="2400" dirty="0" smtClean="0">
                <a:latin typeface="Source Code Pro" pitchFamily="49" charset="0"/>
              </a:rPr>
              <a:t>: embedded in </a:t>
            </a:r>
            <a:r>
              <a:rPr lang="en-US" altLang="ko-KR" sz="2400" dirty="0" err="1" smtClean="0">
                <a:latin typeface="Source Code Pro" pitchFamily="49" charset="0"/>
              </a:rPr>
              <a:t>CCh</a:t>
            </a:r>
            <a:endParaRPr lang="en-US" altLang="ko-KR" sz="2400" dirty="0" smtClean="0">
              <a:latin typeface="Source Code Pro" pitchFamily="49" charset="0"/>
            </a:endParaRP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(2 * # of channels) of </a:t>
            </a:r>
            <a:r>
              <a:rPr lang="en-US" altLang="ko-KR" sz="2400" dirty="0" err="1" smtClean="0">
                <a:latin typeface="Source Code Pro" pitchFamily="49" charset="0"/>
              </a:rPr>
              <a:t>SDCCh</a:t>
            </a:r>
            <a:endParaRPr lang="en-US" altLang="ko-KR" sz="2400" dirty="0" smtClean="0">
              <a:latin typeface="Source Code Pro" pitchFamily="49" charset="0"/>
            </a:endParaRPr>
          </a:p>
          <a:p>
            <a:endParaRPr lang="en-US" altLang="ko-KR" sz="2800" dirty="0" smtClean="0">
              <a:latin typeface="Source Code Pro" pitchFamily="49" charset="0"/>
            </a:endParaRPr>
          </a:p>
          <a:p>
            <a:endParaRPr lang="ko-KR" altLang="en-US" sz="2800" dirty="0">
              <a:latin typeface="Source Code Pro" pitchFamily="49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" y="3436892"/>
            <a:ext cx="7860062" cy="34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“Air Interface</a:t>
            </a:r>
            <a:r>
              <a:rPr lang="en-US" altLang="ko-KR" dirty="0" smtClean="0"/>
              <a:t>”(cont’d)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Once SDC Channel is full with SMS, call setup is </a:t>
            </a:r>
            <a:r>
              <a:rPr lang="en-US" altLang="ko-KR" sz="2800" dirty="0" smtClean="0">
                <a:solidFill>
                  <a:srgbClr val="FF0000"/>
                </a:solidFill>
                <a:latin typeface="Source Code Pro" pitchFamily="49" charset="0"/>
              </a:rPr>
              <a:t>blocked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An adversary’s goal: fill the cell network with SMS traffic</a:t>
            </a:r>
          </a:p>
          <a:p>
            <a:endParaRPr lang="ko-KR" altLang="en-US" sz="2800" dirty="0">
              <a:solidFill>
                <a:srgbClr val="FF0000"/>
              </a:solidFill>
              <a:latin typeface="Source Code Pro" pitchFamily="49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2" y="3561890"/>
            <a:ext cx="6134957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Vulnerability 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Profiling attributes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…by GSM Gray-box testing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About implementation specific specs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Example: How many SMS/</a:t>
            </a:r>
            <a:r>
              <a:rPr lang="en-US" altLang="ko-KR" sz="2400" dirty="0" err="1" smtClean="0">
                <a:latin typeface="Source Code Pro" pitchFamily="49" charset="0"/>
              </a:rPr>
              <a:t>hr</a:t>
            </a:r>
            <a:r>
              <a:rPr lang="en-US" altLang="ko-KR" sz="2400" dirty="0" smtClean="0">
                <a:latin typeface="Source Code Pro" pitchFamily="49" charset="0"/>
              </a:rPr>
              <a:t> per </a:t>
            </a:r>
            <a:r>
              <a:rPr lang="en-US" altLang="ko-KR" sz="2400" dirty="0" err="1" smtClean="0">
                <a:latin typeface="Source Code Pro" pitchFamily="49" charset="0"/>
              </a:rPr>
              <a:t>SDCCh</a:t>
            </a:r>
            <a:r>
              <a:rPr lang="en-US" altLang="ko-KR" sz="2400" dirty="0" smtClean="0">
                <a:latin typeface="Source Code Pro" pitchFamily="49" charset="0"/>
              </a:rPr>
              <a:t>?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How are SMS messages stored?</a:t>
            </a:r>
          </a:p>
        </p:txBody>
      </p:sp>
    </p:spTree>
    <p:extLst>
      <p:ext uri="{BB962C8B-B14F-4D97-AF65-F5344CB8AC3E}">
        <p14:creationId xmlns:p14="http://schemas.microsoft.com/office/powerpoint/2010/main" val="3804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Vulnerability Analysis(cont’d)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Phone capacity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Slowly inject messages to target phone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Result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30~50 messages can be stored(old phones)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~500 messages exhaust battery(high-end ones)</a:t>
            </a:r>
          </a:p>
        </p:txBody>
      </p:sp>
    </p:spTree>
    <p:extLst>
      <p:ext uri="{BB962C8B-B14F-4D97-AF65-F5344CB8AC3E}">
        <p14:creationId xmlns:p14="http://schemas.microsoft.com/office/powerpoint/2010/main" val="1989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Vulnerability Analysis(cont’d)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Injection </a:t>
            </a:r>
            <a:r>
              <a:rPr lang="en-US" altLang="ko-KR" sz="2800" dirty="0" err="1" smtClean="0">
                <a:latin typeface="Source Code Pro" pitchFamily="49" charset="0"/>
              </a:rPr>
              <a:t>vs</a:t>
            </a:r>
            <a:r>
              <a:rPr lang="en-US" altLang="ko-KR" sz="2800" dirty="0" smtClean="0">
                <a:latin typeface="Source Code Pro" pitchFamily="49" charset="0"/>
              </a:rPr>
              <a:t> Delivery rate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Result: large imbalance </a:t>
            </a:r>
            <a:r>
              <a:rPr lang="en-US" altLang="ko-KR" sz="2800" dirty="0" smtClean="0">
                <a:latin typeface="Source Code Pro" pitchFamily="49" charset="0"/>
              </a:rPr>
              <a:t>between </a:t>
            </a:r>
            <a:r>
              <a:rPr lang="en-US" altLang="ko-KR" sz="2800" dirty="0" smtClean="0">
                <a:latin typeface="Source Code Pro" pitchFamily="49" charset="0"/>
              </a:rPr>
              <a:t>two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Many sites provides bulk SMS sending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~1000s </a:t>
            </a:r>
            <a:r>
              <a:rPr lang="en-US" altLang="ko-KR" sz="2400" dirty="0" err="1" smtClean="0">
                <a:latin typeface="Source Code Pro" pitchFamily="49" charset="0"/>
              </a:rPr>
              <a:t>msgs</a:t>
            </a:r>
            <a:r>
              <a:rPr lang="en-US" altLang="ko-KR" sz="2400" dirty="0" smtClean="0">
                <a:latin typeface="Source Code Pro" pitchFamily="49" charset="0"/>
              </a:rPr>
              <a:t>/sec can be sent</a:t>
            </a:r>
          </a:p>
          <a:p>
            <a:endParaRPr lang="en-US" altLang="ko-KR" sz="2400" dirty="0" smtClean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Vulnerability Analysis(cont’d)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Interface regulation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Check limitations on Providers’ </a:t>
            </a:r>
            <a:r>
              <a:rPr lang="en-US" altLang="ko-KR" sz="2400" b="1" dirty="0" smtClean="0">
                <a:latin typeface="Source Code Pro" pitchFamily="49" charset="0"/>
              </a:rPr>
              <a:t>web interfaces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IP-based(AT&amp;T, Verizon), session cookies(Sprint)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Spam filtering drops cannot be found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30~35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r>
              <a:rPr lang="en-US" altLang="ko-KR" sz="2800" dirty="0" smtClean="0">
                <a:latin typeface="Source Code Pro" pitchFamily="49" charset="0"/>
              </a:rPr>
              <a:t>/sec can be sent usually</a:t>
            </a:r>
          </a:p>
        </p:txBody>
      </p:sp>
    </p:spTree>
    <p:extLst>
      <p:ext uri="{BB962C8B-B14F-4D97-AF65-F5344CB8AC3E}">
        <p14:creationId xmlns:p14="http://schemas.microsoft.com/office/powerpoint/2010/main" val="36499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Gray-box Test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Some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r>
              <a:rPr lang="en-US" altLang="ko-KR" sz="2800" dirty="0" smtClean="0">
                <a:latin typeface="Source Code Pro" pitchFamily="49" charset="0"/>
              </a:rPr>
              <a:t> injected would be lost</a:t>
            </a:r>
          </a:p>
          <a:p>
            <a:pPr lvl="1"/>
            <a:r>
              <a:rPr lang="en-US" altLang="ko-KR" sz="2400" dirty="0" err="1" smtClean="0">
                <a:latin typeface="Source Code Pro" pitchFamily="49" charset="0"/>
              </a:rPr>
              <a:t>Msgs</a:t>
            </a:r>
            <a:r>
              <a:rPr lang="en-US" altLang="ko-KR" sz="2400" dirty="0" smtClean="0">
                <a:latin typeface="Source Code Pro" pitchFamily="49" charset="0"/>
              </a:rPr>
              <a:t> can be injected 100s times faster than can be delivered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Interfaces have some anti-triggers against mass injection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  <a:latin typeface="Source Code Pro" pitchFamily="49" charset="0"/>
              </a:rPr>
              <a:t>Conclusion</a:t>
            </a:r>
            <a:r>
              <a:rPr lang="en-US" altLang="ko-KR" sz="2800" dirty="0" smtClean="0">
                <a:latin typeface="Source Code Pro" pitchFamily="49" charset="0"/>
              </a:rPr>
              <a:t>: an attacked should be </a:t>
            </a:r>
            <a:r>
              <a:rPr lang="en-US" altLang="ko-KR" sz="2800" b="1" u="sng" dirty="0" smtClean="0">
                <a:latin typeface="Source Code Pro" pitchFamily="49" charset="0"/>
              </a:rPr>
              <a:t>distributed &amp; multi-targeted</a:t>
            </a:r>
          </a:p>
          <a:p>
            <a:endParaRPr lang="ko-KR" altLang="en-US" sz="28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Source Code Pro" pitchFamily="49" charset="0"/>
              </a:rPr>
              <a:t>SMS(Short Message Service): 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a short text message transmission(</a:t>
            </a:r>
            <a:r>
              <a:rPr lang="en-US" altLang="ko-KR" sz="2400" dirty="0" smtClean="0">
                <a:solidFill>
                  <a:srgbClr val="FF0000"/>
                </a:solidFill>
                <a:latin typeface="Source Code Pro" pitchFamily="49" charset="0"/>
              </a:rPr>
              <a:t>asynchronous</a:t>
            </a:r>
            <a:r>
              <a:rPr lang="en-US" altLang="ko-KR" sz="2400" dirty="0" smtClean="0">
                <a:latin typeface="Source Code Pro" pitchFamily="49" charset="0"/>
              </a:rPr>
              <a:t>)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Can be delivered via </a:t>
            </a:r>
            <a:r>
              <a:rPr lang="en-US" altLang="ko-KR" sz="2400" dirty="0" smtClean="0">
                <a:solidFill>
                  <a:srgbClr val="FF0000"/>
                </a:solidFill>
                <a:latin typeface="Source Code Pro" pitchFamily="49" charset="0"/>
              </a:rPr>
              <a:t>internet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Extremely popular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69 million in a day (UK)</a:t>
            </a:r>
          </a:p>
        </p:txBody>
      </p:sp>
    </p:spTree>
    <p:extLst>
      <p:ext uri="{BB962C8B-B14F-4D97-AF65-F5344CB8AC3E}">
        <p14:creationId xmlns:p14="http://schemas.microsoft.com/office/powerpoint/2010/main" val="7926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Hit-List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Need a Hit-List for multi-targeted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How to get a Hit-List</a:t>
            </a:r>
          </a:p>
          <a:p>
            <a:pPr marL="400050" lvl="1" indent="0">
              <a:buNone/>
            </a:pPr>
            <a:r>
              <a:rPr lang="en-US" altLang="ko-KR" sz="2400" dirty="0" smtClean="0">
                <a:latin typeface="Source Code Pro" pitchFamily="49" charset="0"/>
              </a:rPr>
              <a:t>1) Web scraping</a:t>
            </a:r>
          </a:p>
          <a:p>
            <a:pPr marL="400050" lvl="1" indent="0">
              <a:buNone/>
            </a:pPr>
            <a:r>
              <a:rPr lang="en-US" altLang="ko-KR" sz="2400" dirty="0" smtClean="0">
                <a:latin typeface="Source Code Pro" pitchFamily="49" charset="0"/>
              </a:rPr>
              <a:t>2) Worms Get recent call list, </a:t>
            </a:r>
            <a:r>
              <a:rPr lang="en-US" altLang="ko-KR" sz="2400" dirty="0" err="1" smtClean="0">
                <a:latin typeface="Source Code Pro" pitchFamily="49" charset="0"/>
              </a:rPr>
              <a:t>etc</a:t>
            </a:r>
            <a:endParaRPr lang="en-US" altLang="ko-KR" sz="2400" dirty="0" smtClean="0">
              <a:latin typeface="Source Code Pro" pitchFamily="49" charset="0"/>
            </a:endParaRPr>
          </a:p>
          <a:p>
            <a:pPr marL="400050" lvl="1" indent="0">
              <a:buNone/>
            </a:pPr>
            <a:r>
              <a:rPr lang="en-US" altLang="ko-KR" sz="2400" dirty="0" smtClean="0">
                <a:latin typeface="Source Code Pro" pitchFamily="49" charset="0"/>
              </a:rPr>
              <a:t>3) Search Internet for NPA/NXX DB</a:t>
            </a:r>
            <a:endParaRPr lang="ko-KR" altLang="en-US" sz="24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Hit-List(cont’d)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Web scraping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Google like 999-999-0000…9999</a:t>
            </a:r>
          </a:p>
          <a:p>
            <a:endParaRPr lang="en-US" altLang="ko-KR" sz="2800" dirty="0" smtClean="0">
              <a:latin typeface="Source Code Pro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549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Hit-List(cont’d)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NPA/NXX DB search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Prefix can be identified via target area</a:t>
            </a:r>
          </a:p>
          <a:p>
            <a:endParaRPr lang="ko-KR" altLang="en-US" sz="2400" dirty="0">
              <a:latin typeface="Source Code Pro" pitchFamily="49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9" y="3212976"/>
            <a:ext cx="699232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Hit-List(cont’d)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SMS sending sites also gives info.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Provider web interfaces checks if the destination number is valid</a:t>
            </a:r>
          </a:p>
          <a:p>
            <a:endParaRPr lang="en-US" altLang="ko-KR" sz="2800" dirty="0" smtClean="0">
              <a:latin typeface="Source Code Pro" pitchFamily="49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38283"/>
            <a:ext cx="5756985" cy="40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Area Capacity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Capacity can be calculated:</a:t>
            </a:r>
          </a:p>
          <a:p>
            <a:endParaRPr lang="en-US" altLang="ko-KR" sz="2800" dirty="0">
              <a:latin typeface="Source Code Pro" pitchFamily="49" charset="0"/>
            </a:endParaRPr>
          </a:p>
          <a:p>
            <a:endParaRPr lang="en-US" altLang="ko-KR" sz="2800" dirty="0" smtClean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Manhattan case is here:</a:t>
            </a:r>
          </a:p>
          <a:p>
            <a:endParaRPr lang="ko-KR" altLang="en-US" sz="2800" dirty="0">
              <a:latin typeface="Source Code Pro" pitchFamily="49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3528" y="2061051"/>
            <a:ext cx="8568952" cy="720080"/>
          </a:xfrm>
          <a:prstGeom prst="roundRect">
            <a:avLst>
              <a:gd name="adj" fmla="val 4546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Source Code Pro" pitchFamily="49" charset="0"/>
              </a:rPr>
              <a:t>C = (</a:t>
            </a:r>
            <a:r>
              <a:rPr lang="en-US" altLang="ko-KR" sz="2000" dirty="0">
                <a:solidFill>
                  <a:srgbClr val="FF0000"/>
                </a:solidFill>
                <a:latin typeface="Source Code Pro" pitchFamily="49" charset="0"/>
              </a:rPr>
              <a:t>sectors</a:t>
            </a:r>
            <a:r>
              <a:rPr lang="en-US" altLang="ko-KR" sz="2000" dirty="0">
                <a:solidFill>
                  <a:schemeClr val="tx1"/>
                </a:solidFill>
                <a:latin typeface="Source Code Pro" pitchFamily="49" charset="0"/>
              </a:rPr>
              <a:t>/</a:t>
            </a:r>
            <a:r>
              <a:rPr lang="en-US" altLang="ko-KR" sz="2000" dirty="0">
                <a:solidFill>
                  <a:srgbClr val="00B050"/>
                </a:solidFill>
                <a:latin typeface="Source Code Pro" pitchFamily="49" charset="0"/>
              </a:rPr>
              <a:t>area</a:t>
            </a:r>
            <a:r>
              <a:rPr lang="en-US" altLang="ko-KR" sz="2000" dirty="0">
                <a:solidFill>
                  <a:schemeClr val="tx1"/>
                </a:solidFill>
                <a:latin typeface="Source Code Pro" pitchFamily="49" charset="0"/>
              </a:rPr>
              <a:t>)*(SDCCHs/</a:t>
            </a:r>
            <a:r>
              <a:rPr lang="en-US" altLang="ko-KR" sz="2000" dirty="0">
                <a:solidFill>
                  <a:srgbClr val="FF0000"/>
                </a:solidFill>
                <a:latin typeface="Source Code Pro" pitchFamily="49" charset="0"/>
              </a:rPr>
              <a:t>sector</a:t>
            </a:r>
            <a:r>
              <a:rPr lang="en-US" altLang="ko-KR" sz="2000" dirty="0">
                <a:solidFill>
                  <a:schemeClr val="tx1"/>
                </a:solidFill>
                <a:latin typeface="Source Code Pro" pitchFamily="49" charset="0"/>
              </a:rPr>
              <a:t>)*(</a:t>
            </a:r>
            <a:r>
              <a:rPr lang="en-US" altLang="ko-KR" sz="2000" dirty="0">
                <a:solidFill>
                  <a:srgbClr val="0070C0"/>
                </a:solidFill>
                <a:latin typeface="Source Code Pro" pitchFamily="49" charset="0"/>
              </a:rPr>
              <a:t>throughput</a:t>
            </a:r>
            <a:r>
              <a:rPr lang="en-US" altLang="ko-KR" sz="2000" dirty="0">
                <a:solidFill>
                  <a:schemeClr val="tx1"/>
                </a:solidFill>
                <a:latin typeface="Source Code Pro" pitchFamily="49" charset="0"/>
              </a:rPr>
              <a:t>/SDCCH</a:t>
            </a:r>
            <a:r>
              <a:rPr lang="en-US" altLang="ko-KR" sz="2000" dirty="0" smtClean="0">
                <a:solidFill>
                  <a:schemeClr val="tx1"/>
                </a:solidFill>
                <a:latin typeface="Source Code Pro" pitchFamily="49" charset="0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Source Code Pro" pitchFamily="49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1" y="3645024"/>
            <a:ext cx="69127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Area Capacity(cont’d)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1 </a:t>
            </a:r>
            <a:r>
              <a:rPr lang="en-US" altLang="ko-KR" sz="2800" dirty="0" err="1" smtClean="0">
                <a:latin typeface="Source Code Pro" pitchFamily="49" charset="0"/>
              </a:rPr>
              <a:t>msg</a:t>
            </a:r>
            <a:r>
              <a:rPr lang="en-US" altLang="ko-KR" sz="2800" dirty="0" smtClean="0">
                <a:latin typeface="Source Code Pro" pitchFamily="49" charset="0"/>
              </a:rPr>
              <a:t> = 1500 bytes(max length)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165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r>
              <a:rPr lang="en-US" altLang="ko-KR" sz="2800" dirty="0" smtClean="0">
                <a:latin typeface="Source Code Pro" pitchFamily="49" charset="0"/>
              </a:rPr>
              <a:t>/sec = 1933.6 kb/sec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Cable modem: ~768 kb/sec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Can be </a:t>
            </a:r>
            <a:r>
              <a:rPr lang="en-US" altLang="ko-KR" sz="2800" dirty="0" smtClean="0">
                <a:solidFill>
                  <a:srgbClr val="FF0000"/>
                </a:solidFill>
                <a:latin typeface="Source Code Pro" pitchFamily="49" charset="0"/>
              </a:rPr>
              <a:t>193.36 kb/sec</a:t>
            </a:r>
            <a:r>
              <a:rPr lang="en-US" altLang="ko-KR" sz="2800" dirty="0" smtClean="0">
                <a:latin typeface="Source Code Pro" pitchFamily="49" charset="0"/>
              </a:rPr>
              <a:t> with multi-send interface</a:t>
            </a:r>
            <a:endParaRPr lang="ko-KR" altLang="en-US" sz="28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Scenario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Hit-List with 2500 numbers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Average ~50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r>
              <a:rPr lang="en-US" altLang="ko-KR" sz="2800" dirty="0" smtClean="0">
                <a:latin typeface="Source Code Pro" pitchFamily="49" charset="0"/>
              </a:rPr>
              <a:t> for device buffer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8 dedicated channels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1 message in 10.4 sec (per phone)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About 8.7 min to fill buffers</a:t>
            </a:r>
          </a:p>
          <a:p>
            <a:endParaRPr lang="ko-KR" altLang="en-US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Scenario(cont’d)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Saturate queues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Messages exceeding saturation levels are lost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SMSC queue: ~500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endParaRPr lang="en-US" altLang="ko-KR" sz="2800" dirty="0" smtClean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Device: 30 ~ 50 </a:t>
            </a:r>
            <a:r>
              <a:rPr lang="en-US" altLang="ko-KR" sz="2800" dirty="0" err="1" smtClean="0">
                <a:latin typeface="Source Code Pro" pitchFamily="49" charset="0"/>
              </a:rPr>
              <a:t>msgs</a:t>
            </a:r>
            <a:endParaRPr lang="en-US" altLang="ko-KR" sz="2800" dirty="0" smtClean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 Aftermath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Messages are gone!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Also messages are delayed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Some devices lose even more data</a:t>
            </a:r>
          </a:p>
          <a:p>
            <a:pPr marL="400050" lvl="1" indent="0">
              <a:buNone/>
            </a:pPr>
            <a:r>
              <a:rPr lang="en-US" altLang="ko-KR" sz="2400" dirty="0" smtClean="0">
                <a:latin typeface="Source Code Pro" pitchFamily="49" charset="0"/>
              </a:rPr>
              <a:t>(when full, delete old read messages)</a:t>
            </a:r>
            <a:endParaRPr lang="en-US" altLang="ko-KR" sz="2400" dirty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Battery depletion expected</a:t>
            </a:r>
          </a:p>
          <a:p>
            <a:endParaRPr lang="ko-KR" altLang="en-US" sz="28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for the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Separate queues for control &amp; SMS</a:t>
            </a:r>
            <a:endParaRPr lang="en-US" altLang="ko-KR" sz="2400" dirty="0" smtClean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Limit rates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Next Generation Network</a:t>
            </a:r>
            <a:endParaRPr lang="ko-KR" altLang="en-US" sz="28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Terminologies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Cellular Network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Radio Network or infrastructure</a:t>
            </a:r>
            <a:endParaRPr lang="en-US" altLang="ko-KR" sz="2000" dirty="0" smtClean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Base Station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Cellular towers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Channel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A frequency cellphone comm. are </a:t>
            </a:r>
            <a:r>
              <a:rPr lang="en-US" altLang="ko-KR" sz="2400" dirty="0" err="1" smtClean="0">
                <a:latin typeface="Source Code Pro" pitchFamily="49" charset="0"/>
              </a:rPr>
              <a:t>Tx-ed</a:t>
            </a:r>
            <a:endParaRPr lang="en-US" altLang="ko-KR" sz="2400" dirty="0" smtClean="0">
              <a:latin typeface="Source Code Pro" pitchFamily="49" charset="0"/>
            </a:endParaRPr>
          </a:p>
          <a:p>
            <a:r>
              <a:rPr lang="en-US" altLang="ko-KR" sz="2800" dirty="0" smtClean="0">
                <a:latin typeface="Source Code Pro" pitchFamily="49" charset="0"/>
              </a:rPr>
              <a:t>Sector</a:t>
            </a:r>
          </a:p>
          <a:p>
            <a:pPr lvl="1"/>
            <a:r>
              <a:rPr lang="en-US" altLang="ko-KR" sz="2400" dirty="0" smtClean="0">
                <a:latin typeface="Source Code Pro" pitchFamily="49" charset="0"/>
              </a:rPr>
              <a:t>A cell region covered by fixed channels</a:t>
            </a:r>
          </a:p>
        </p:txBody>
      </p:sp>
    </p:spTree>
    <p:extLst>
      <p:ext uri="{BB962C8B-B14F-4D97-AF65-F5344CB8AC3E}">
        <p14:creationId xmlns:p14="http://schemas.microsoft.com/office/powerpoint/2010/main" val="9693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Source Code Pro" pitchFamily="49" charset="0"/>
              </a:rPr>
              <a:t>Cellular network is a critical resource in social or economic structures</a:t>
            </a:r>
          </a:p>
          <a:p>
            <a:r>
              <a:rPr lang="en-US" altLang="ko-KR" sz="2800" dirty="0" smtClean="0">
                <a:latin typeface="Source Code Pro" pitchFamily="49" charset="0"/>
              </a:rPr>
              <a:t>External devices’ misuse can be fatal</a:t>
            </a:r>
            <a:endParaRPr lang="ko-KR" altLang="en-US" sz="2800" dirty="0">
              <a:latin typeface="Source Code Pr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Cellular Network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" y="1196752"/>
            <a:ext cx="8994305" cy="5758163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08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9" y="620688"/>
            <a:ext cx="9156779" cy="5862179"/>
          </a:xfrm>
        </p:spPr>
      </p:pic>
    </p:spTree>
    <p:extLst>
      <p:ext uri="{BB962C8B-B14F-4D97-AF65-F5344CB8AC3E}">
        <p14:creationId xmlns:p14="http://schemas.microsoft.com/office/powerpoint/2010/main" val="16538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10651" cy="5832648"/>
          </a:xfrm>
        </p:spPr>
      </p:pic>
    </p:spTree>
    <p:extLst>
      <p:ext uri="{BB962C8B-B14F-4D97-AF65-F5344CB8AC3E}">
        <p14:creationId xmlns:p14="http://schemas.microsoft.com/office/powerpoint/2010/main" val="3258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53998"/>
          </a:xfrm>
        </p:spPr>
      </p:pic>
    </p:spTree>
    <p:extLst>
      <p:ext uri="{BB962C8B-B14F-4D97-AF65-F5344CB8AC3E}">
        <p14:creationId xmlns:p14="http://schemas.microsoft.com/office/powerpoint/2010/main" val="3258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53998"/>
          </a:xfrm>
        </p:spPr>
      </p:pic>
    </p:spTree>
    <p:extLst>
      <p:ext uri="{BB962C8B-B14F-4D97-AF65-F5344CB8AC3E}">
        <p14:creationId xmlns:p14="http://schemas.microsoft.com/office/powerpoint/2010/main" val="3258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SMS in </a:t>
            </a:r>
            <a:r>
              <a:rPr lang="en-US" altLang="ko-KR" dirty="0" err="1" smtClean="0"/>
              <a:t>Cellolar</a:t>
            </a:r>
            <a:r>
              <a:rPr lang="en-US" altLang="ko-KR" dirty="0" smtClean="0"/>
              <a:t> Network(cont’d)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53998"/>
          </a:xfrm>
        </p:spPr>
      </p:pic>
    </p:spTree>
    <p:extLst>
      <p:ext uri="{BB962C8B-B14F-4D97-AF65-F5344CB8AC3E}">
        <p14:creationId xmlns:p14="http://schemas.microsoft.com/office/powerpoint/2010/main" val="3258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TC010237555[[fn=심플 테마]]</Template>
  <TotalTime>1398</TotalTime>
  <Words>594</Words>
  <Application>Microsoft Office PowerPoint</Application>
  <PresentationFormat>화면 슬라이드 쇼(4:3)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New_Simple01</vt:lpstr>
      <vt:lpstr>Exploiting Open Functionality in SMS-Capable Cellular Networks</vt:lpstr>
      <vt:lpstr>Intro</vt:lpstr>
      <vt:lpstr>More Terminologies</vt:lpstr>
      <vt:lpstr>SMS in Cellular Network</vt:lpstr>
      <vt:lpstr>SMS in Cellolar Network(cont’d)</vt:lpstr>
      <vt:lpstr>SMS in Cellolar Network(cont’d)</vt:lpstr>
      <vt:lpstr>SMS in Cellolar Network(cont’d)</vt:lpstr>
      <vt:lpstr>SMS in Cellolar Network(cont’d)</vt:lpstr>
      <vt:lpstr>SMS in Cellolar Network(cont’d)</vt:lpstr>
      <vt:lpstr>SMS in Cellolar Network(cont’d)</vt:lpstr>
      <vt:lpstr>The “Air Interface”</vt:lpstr>
      <vt:lpstr>The “Air Interface”(cont’d)</vt:lpstr>
      <vt:lpstr>The “Air Interface”(cont’d)</vt:lpstr>
      <vt:lpstr>The “Air Interface”(cont’d)</vt:lpstr>
      <vt:lpstr>Vulnerability Analysis</vt:lpstr>
      <vt:lpstr>Vulnerability Analysis(cont’d)</vt:lpstr>
      <vt:lpstr>Vulnerability Analysis(cont’d)</vt:lpstr>
      <vt:lpstr>Vulnerability Analysis(cont’d)</vt:lpstr>
      <vt:lpstr>Gray-box Test Summary</vt:lpstr>
      <vt:lpstr>Hit-List</vt:lpstr>
      <vt:lpstr>Hit-List(cont’d)</vt:lpstr>
      <vt:lpstr>Hit-List(cont’d)</vt:lpstr>
      <vt:lpstr>Hit-List(cont’d)</vt:lpstr>
      <vt:lpstr>Area Capacity</vt:lpstr>
      <vt:lpstr>Area Capacity(cont’d)</vt:lpstr>
      <vt:lpstr>Attack Scenario</vt:lpstr>
      <vt:lpstr>Attack Scenario(cont’d)</vt:lpstr>
      <vt:lpstr>Attack Aftermath</vt:lpstr>
      <vt:lpstr>Solution for the Attack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Open Functionality in SMS-Capable Cellular Networks</dc:title>
  <dc:creator>MTG_PLLab</dc:creator>
  <cp:lastModifiedBy>MTG_PLLab</cp:lastModifiedBy>
  <cp:revision>129</cp:revision>
  <cp:lastPrinted>2012-10-28T05:07:04Z</cp:lastPrinted>
  <dcterms:created xsi:type="dcterms:W3CDTF">2012-10-26T04:39:52Z</dcterms:created>
  <dcterms:modified xsi:type="dcterms:W3CDTF">2012-10-28T06:05:09Z</dcterms:modified>
</cp:coreProperties>
</file>