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embeddings/oleObject1.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8"/>
  </p:notesMasterIdLst>
  <p:handoutMasterIdLst>
    <p:handoutMasterId r:id="rId29"/>
  </p:handoutMasterIdLst>
  <p:sldIdLst>
    <p:sldId id="408" r:id="rId2"/>
    <p:sldId id="410" r:id="rId3"/>
    <p:sldId id="411" r:id="rId4"/>
    <p:sldId id="412" r:id="rId5"/>
    <p:sldId id="413" r:id="rId6"/>
    <p:sldId id="414" r:id="rId7"/>
    <p:sldId id="415" r:id="rId8"/>
    <p:sldId id="416" r:id="rId9"/>
    <p:sldId id="417" r:id="rId10"/>
    <p:sldId id="418" r:id="rId11"/>
    <p:sldId id="419" r:id="rId12"/>
    <p:sldId id="420" r:id="rId13"/>
    <p:sldId id="421" r:id="rId14"/>
    <p:sldId id="422" r:id="rId15"/>
    <p:sldId id="423" r:id="rId16"/>
    <p:sldId id="424" r:id="rId17"/>
    <p:sldId id="425" r:id="rId18"/>
    <p:sldId id="426" r:id="rId19"/>
    <p:sldId id="427" r:id="rId20"/>
    <p:sldId id="428" r:id="rId21"/>
    <p:sldId id="429" r:id="rId22"/>
    <p:sldId id="430" r:id="rId23"/>
    <p:sldId id="431" r:id="rId24"/>
    <p:sldId id="432" r:id="rId25"/>
    <p:sldId id="433" r:id="rId26"/>
    <p:sldId id="434" r:id="rId27"/>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80"/>
    <a:srgbClr val="0000FF"/>
    <a:srgbClr val="FFD7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06" autoAdjust="0"/>
    <p:restoredTop sz="99479" autoAdjust="0"/>
  </p:normalViewPr>
  <p:slideViewPr>
    <p:cSldViewPr snapToGrid="0" snapToObjects="1">
      <p:cViewPr varScale="1">
        <p:scale>
          <a:sx n="157" d="100"/>
          <a:sy n="157" d="100"/>
        </p:scale>
        <p:origin x="-456"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2AAC8CF4-276F-0541-B68E-BB0DF286C7BF}" type="datetimeFigureOut">
              <a:rPr lang="en-US" smtClean="0"/>
              <a:t>2014. 11. 2.</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DDFC73F1-F9C1-DE45-9CAB-EEA2493D30FC}" type="slidenum">
              <a:rPr lang="en-US" smtClean="0"/>
              <a:t>‹#›</a:t>
            </a:fld>
            <a:endParaRPr lang="en-US"/>
          </a:p>
        </p:txBody>
      </p:sp>
    </p:spTree>
    <p:extLst>
      <p:ext uri="{BB962C8B-B14F-4D97-AF65-F5344CB8AC3E}">
        <p14:creationId xmlns:p14="http://schemas.microsoft.com/office/powerpoint/2010/main" val="31813389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43DB4E81-6311-5D40-BC21-F5FD1D866139}" type="datetimeFigureOut">
              <a:rPr lang="en-US" smtClean="0"/>
              <a:t>2014. 11. 2.</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B9D148AD-7C93-5045-B6A1-0133E98DAF40}" type="slidenum">
              <a:rPr lang="en-US" smtClean="0"/>
              <a:t>‹#›</a:t>
            </a:fld>
            <a:endParaRPr lang="en-US"/>
          </a:p>
        </p:txBody>
      </p:sp>
    </p:spTree>
    <p:extLst>
      <p:ext uri="{BB962C8B-B14F-4D97-AF65-F5344CB8AC3E}">
        <p14:creationId xmlns:p14="http://schemas.microsoft.com/office/powerpoint/2010/main" val="20031860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Then let’s first</a:t>
            </a:r>
            <a:r>
              <a:rPr lang="en-US" altLang="ko-KR" baseline="0" dirty="0" smtClean="0"/>
              <a:t> look at how the cellular ISP charges your data traffic. </a:t>
            </a:r>
            <a:r>
              <a:rPr lang="en-US" altLang="ko-KR" dirty="0" smtClean="0"/>
              <a:t>Here’s the architecture</a:t>
            </a:r>
            <a:r>
              <a:rPr lang="en-US" altLang="ko-KR" baseline="0" dirty="0" smtClean="0"/>
              <a:t> of the cellular ISP.</a:t>
            </a:r>
          </a:p>
          <a:p>
            <a:endParaRPr lang="en-US" altLang="ko-KR" baseline="0" dirty="0" smtClean="0"/>
          </a:p>
          <a:p>
            <a:r>
              <a:rPr lang="en-US" altLang="ko-KR" baseline="0" dirty="0" smtClean="0"/>
              <a:t>When the client UE communicates with the target server, the packets flow through the ISP core network’s SGSN/S-GW &amp; GGSN/P-GW.</a:t>
            </a:r>
          </a:p>
          <a:p>
            <a:r>
              <a:rPr lang="en-US" altLang="ko-KR" baseline="0" dirty="0" smtClean="0"/>
              <a:t>The information for billing, CDR, is stored in the two GSN/GWs during communication, then is transferred to the billing system where the actual accounting takes place.</a:t>
            </a:r>
          </a:p>
          <a:p>
            <a:endParaRPr lang="en-US" altLang="ko-KR" baseline="0" dirty="0" smtClean="0"/>
          </a:p>
          <a:p>
            <a:r>
              <a:rPr lang="en-US" altLang="ko-KR" baseline="0" dirty="0" smtClean="0"/>
              <a:t>And the basic unit for accounting is byte-per-byte IP packets. </a:t>
            </a:r>
          </a:p>
          <a:p>
            <a:r>
              <a:rPr lang="en-US" altLang="ko-KR" baseline="0" dirty="0" smtClean="0"/>
              <a:t>Alright. So we now know that all IP packets flowing through the ISP are accounted.</a:t>
            </a:r>
          </a:p>
          <a:p>
            <a:endParaRPr lang="en-US" altLang="ko-KR" baseline="0" dirty="0" smtClean="0"/>
          </a:p>
          <a:p>
            <a:r>
              <a:rPr lang="en-US" altLang="ko-KR" baseline="0" dirty="0" smtClean="0"/>
              <a:t>Then here’s a question that we want to ask. Should the ISPs charge for retransmissions?</a:t>
            </a:r>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17</a:t>
            </a:fld>
            <a:endParaRPr lang="ko-KR" altLang="en-US"/>
          </a:p>
        </p:txBody>
      </p:sp>
    </p:spTree>
    <p:extLst>
      <p:ext uri="{BB962C8B-B14F-4D97-AF65-F5344CB8AC3E}">
        <p14:creationId xmlns:p14="http://schemas.microsoft.com/office/powerpoint/2010/main" val="3842838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Let’s look at subscriber’s view on charging TCP retransmissions.</a:t>
            </a:r>
          </a:p>
          <a:p>
            <a:r>
              <a:rPr lang="en-US" altLang="ko-KR" baseline="0" dirty="0" smtClean="0"/>
              <a:t>The main argument is that they should be charged for only the application layer data, which is the size of the content.</a:t>
            </a:r>
          </a:p>
          <a:p>
            <a:r>
              <a:rPr lang="en-US" altLang="ko-KR" baseline="0" dirty="0" smtClean="0"/>
              <a:t>I don’t care what happens in the network. If this guy and I both watched the same movie content, we should be charged the same.</a:t>
            </a:r>
          </a:p>
          <a:p>
            <a:endParaRPr lang="en-US" altLang="ko-KR" baseline="0" dirty="0" smtClean="0"/>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18</a:t>
            </a:fld>
            <a:endParaRPr lang="ko-KR" altLang="en-US"/>
          </a:p>
        </p:txBody>
      </p:sp>
    </p:spTree>
    <p:extLst>
      <p:ext uri="{BB962C8B-B14F-4D97-AF65-F5344CB8AC3E}">
        <p14:creationId xmlns:p14="http://schemas.microsoft.com/office/powerpoint/2010/main" val="1738872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Then how about the cellular ISPs.</a:t>
            </a:r>
          </a:p>
          <a:p>
            <a:r>
              <a:rPr lang="en-US" altLang="ko-KR" baseline="0" dirty="0" smtClean="0"/>
              <a:t>In their perspective, TCP retransmissions still consume their cellular network resources. To them, it’s just another IP packet.</a:t>
            </a:r>
          </a:p>
          <a:p>
            <a:r>
              <a:rPr lang="en-US" altLang="ko-KR" baseline="0" dirty="0" smtClean="0"/>
              <a:t>Moreover, it would require a system that can accurately detect retransmission packets. They know that’s complex.</a:t>
            </a:r>
          </a:p>
          <a:p>
            <a:r>
              <a:rPr lang="en-US" altLang="ko-KR" baseline="0" dirty="0" smtClean="0"/>
              <a:t>And… of course… not charging TCP retransmissions would mean losing money.</a:t>
            </a:r>
          </a:p>
          <a:p>
            <a:endParaRPr lang="en-US" altLang="ko-KR" baseline="0" dirty="0" smtClean="0"/>
          </a:p>
          <a:p>
            <a:r>
              <a:rPr lang="en-US" altLang="ko-KR" baseline="0" dirty="0" smtClean="0"/>
              <a:t>Then let’s see how much retransmission actually occurs in the real-world.</a:t>
            </a:r>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19</a:t>
            </a:fld>
            <a:endParaRPr lang="ko-KR" altLang="en-US"/>
          </a:p>
        </p:txBody>
      </p:sp>
    </p:spTree>
    <p:extLst>
      <p:ext uri="{BB962C8B-B14F-4D97-AF65-F5344CB8AC3E}">
        <p14:creationId xmlns:p14="http://schemas.microsoft.com/office/powerpoint/2010/main" val="3779857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Now then next task is to check whether the ISPs account for retransmissions or not. We setup a following experiment. The details of this experiment can be found in the </a:t>
            </a:r>
            <a:r>
              <a:rPr lang="en-US" altLang="ko-KR" baseline="0" dirty="0" err="1" smtClean="0"/>
              <a:t>HotMobile</a:t>
            </a:r>
            <a:r>
              <a:rPr lang="en-US" altLang="ko-KR" baseline="0" dirty="0" smtClean="0"/>
              <a:t> paper.</a:t>
            </a:r>
          </a:p>
          <a:p>
            <a:endParaRPr lang="en-US" altLang="ko-KR" baseline="0" dirty="0" smtClean="0"/>
          </a:p>
          <a:p>
            <a:r>
              <a:rPr lang="en-US" altLang="ko-KR" baseline="0" dirty="0" smtClean="0"/>
              <a:t>We have a client device which downloads a file from our modified HTTP server through the cellular network.</a:t>
            </a:r>
          </a:p>
          <a:p>
            <a:r>
              <a:rPr lang="en-US" altLang="ko-KR" baseline="0" dirty="0" smtClean="0"/>
              <a:t>The server would then create retransmission packets by using a raw socket and sends them to the client.</a:t>
            </a:r>
          </a:p>
          <a:p>
            <a:r>
              <a:rPr lang="en-US" altLang="ko-KR" baseline="0" dirty="0" smtClean="0"/>
              <a:t>For analysis, we capture the packets in the client and compare with charged volume provided by ISPs.</a:t>
            </a:r>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20</a:t>
            </a:fld>
            <a:endParaRPr lang="ko-KR" altLang="en-US"/>
          </a:p>
        </p:txBody>
      </p:sp>
    </p:spTree>
    <p:extLst>
      <p:ext uri="{BB962C8B-B14F-4D97-AF65-F5344CB8AC3E}">
        <p14:creationId xmlns:p14="http://schemas.microsoft.com/office/powerpoint/2010/main" val="2832035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lnSpcReduction="10000"/>
          </a:bodyPr>
          <a:lstStyle/>
          <a:p>
            <a:r>
              <a:rPr lang="en-US" altLang="ko-KR" dirty="0" smtClean="0"/>
              <a:t>We run the</a:t>
            </a:r>
            <a:r>
              <a:rPr lang="en-US" altLang="ko-KR" baseline="0" dirty="0" smtClean="0"/>
              <a:t> test for 12 ISPs in 6 countries.</a:t>
            </a:r>
          </a:p>
          <a:p>
            <a:endParaRPr lang="en-US" altLang="ko-KR" dirty="0" smtClean="0"/>
          </a:p>
          <a:p>
            <a:r>
              <a:rPr lang="en-US" altLang="ko-KR" dirty="0" smtClean="0"/>
              <a:t>Through</a:t>
            </a:r>
            <a:r>
              <a:rPr lang="en-US" altLang="ko-KR" baseline="0" dirty="0" smtClean="0"/>
              <a:t> the test, we find that all countries we investigated except South Korea adopt a “blind” accounting policy that accounts for all IP packets regardless of TCP retransmission. In contrast, all three ISPs in South Korea enforce a “selective” policy that does not charge for retransmission packets.</a:t>
            </a:r>
          </a:p>
          <a:p>
            <a:endParaRPr lang="en-US" altLang="ko-KR" baseline="0" dirty="0" smtClean="0"/>
          </a:p>
          <a:p>
            <a:r>
              <a:rPr lang="en-US" altLang="ko-KR" sz="1200" b="0" i="0" u="none" strike="noStrike" kern="1200" baseline="0" dirty="0" smtClean="0">
                <a:solidFill>
                  <a:schemeClr val="tx1"/>
                </a:solidFill>
                <a:latin typeface="+mn-lt"/>
                <a:ea typeface="+mn-ea"/>
                <a:cs typeface="+mn-cs"/>
              </a:rPr>
              <a:t>As we explained before, the rationale behind the “blind” accounting policy is that the ISP network should be responsible only for the IP layer functionalities while retransmission in the transport layer is regarded as an end-node issue. However, from a client’s perspective, this could be unfair as she might have to pay for the packets that were discarded before reaching the application layer. That is, the subscribers have to pay for any packet that passes through the billing system regardless of whether it reaches the application on the client device or not.</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So we see that ISPs choose their own policies depending on their reasons.</a:t>
            </a:r>
          </a:p>
          <a:p>
            <a:r>
              <a:rPr lang="en-US" altLang="ko-KR" sz="1200" b="0" i="0" u="none" strike="noStrike" kern="1200" baseline="0" dirty="0" smtClean="0">
                <a:solidFill>
                  <a:schemeClr val="tx1"/>
                </a:solidFill>
                <a:latin typeface="+mn-lt"/>
                <a:ea typeface="+mn-ea"/>
                <a:cs typeface="+mn-cs"/>
              </a:rPr>
              <a:t>However, we find that all ISPs, no matter what policy they follow, are either vulnerable to “usage-inflation” or “free-riding” attack where a malicious attacker can either overcharge the victim client’s data bill or bypass ISP’s accounting system to use the network for free.</a:t>
            </a:r>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21</a:t>
            </a:fld>
            <a:endParaRPr lang="ko-KR" altLang="en-US"/>
          </a:p>
        </p:txBody>
      </p:sp>
    </p:spTree>
    <p:extLst>
      <p:ext uri="{BB962C8B-B14F-4D97-AF65-F5344CB8AC3E}">
        <p14:creationId xmlns:p14="http://schemas.microsoft.com/office/powerpoint/2010/main" val="971227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Next, if</a:t>
            </a:r>
            <a:r>
              <a:rPr lang="en-US" altLang="ko-KR" sz="1200" b="0" i="0" u="none" strike="noStrike" kern="1200" baseline="0" dirty="0" smtClean="0">
                <a:solidFill>
                  <a:schemeClr val="tx1"/>
                </a:solidFill>
                <a:latin typeface="+mn-lt"/>
                <a:ea typeface="+mn-ea"/>
                <a:cs typeface="+mn-cs"/>
              </a:rPr>
              <a:t> the cellular ISPs decide to exclude retransmission packets from billing, an adversary can launch a “free-riding” attack against them by tunneling the actual payload in  a retransmission packet. This is possible since the ISP only inspects the TCP header. This is pretty intuitive since to validate the retransmission, the ISP would have to buffer all payloads for future comparison, which is not easy.</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This is how the attack works. </a:t>
            </a:r>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23</a:t>
            </a:fld>
            <a:endParaRPr lang="ko-KR" altLang="en-US"/>
          </a:p>
        </p:txBody>
      </p:sp>
    </p:spTree>
    <p:extLst>
      <p:ext uri="{BB962C8B-B14F-4D97-AF65-F5344CB8AC3E}">
        <p14:creationId xmlns:p14="http://schemas.microsoft.com/office/powerpoint/2010/main" val="2493597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To</a:t>
            </a:r>
            <a:r>
              <a:rPr lang="en-US" altLang="ko-KR" baseline="0" dirty="0" smtClean="0"/>
              <a:t> evade </a:t>
            </a:r>
            <a:r>
              <a:rPr lang="en-US" altLang="ko-KR" sz="1200" b="0" i="0" u="none" strike="noStrike" kern="1200" baseline="0" dirty="0" smtClean="0">
                <a:solidFill>
                  <a:schemeClr val="tx1"/>
                </a:solidFill>
                <a:latin typeface="+mn-lt"/>
                <a:ea typeface="+mn-ea"/>
                <a:cs typeface="+mn-cs"/>
              </a:rPr>
              <a:t>the tunnel header detection by the accounting system, </a:t>
            </a:r>
            <a:r>
              <a:rPr lang="en-US" altLang="ko-KR" sz="1200" b="0" i="0" u="none" strike="noStrike" kern="1200" baseline="0" dirty="0" err="1" smtClean="0">
                <a:solidFill>
                  <a:schemeClr val="tx1"/>
                </a:solidFill>
                <a:latin typeface="+mn-lt"/>
                <a:ea typeface="+mn-ea"/>
                <a:cs typeface="+mn-cs"/>
              </a:rPr>
              <a:t>vtund</a:t>
            </a:r>
            <a:r>
              <a:rPr lang="en-US" altLang="ko-KR" sz="1200" b="0" i="0" u="none" strike="noStrike" kern="1200" baseline="0" dirty="0" smtClean="0">
                <a:solidFill>
                  <a:schemeClr val="tx1"/>
                </a:solidFill>
                <a:latin typeface="+mn-lt"/>
                <a:ea typeface="+mn-ea"/>
                <a:cs typeface="+mn-cs"/>
              </a:rPr>
              <a:t> encrypts the payload of all tunneled packets using RC4.</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Optionally, it also applies packet compression using the LZO algorithm which is popular for real-time packet compression/decompression.</a:t>
            </a:r>
          </a:p>
          <a:p>
            <a:endParaRPr lang="en-US" altLang="ko-KR" sz="1200" b="0" i="0" u="none" strike="noStrike" kern="1200" baseline="0" dirty="0" smtClean="0">
              <a:solidFill>
                <a:schemeClr val="tx1"/>
              </a:solidFill>
              <a:latin typeface="+mn-lt"/>
              <a:ea typeface="+mn-ea"/>
              <a:cs typeface="+mn-cs"/>
            </a:endParaRPr>
          </a:p>
          <a:p>
            <a:r>
              <a:rPr lang="en-US" altLang="ko-KR" sz="1200" b="0" i="0" u="none" strike="noStrike" kern="1200" baseline="0" dirty="0" smtClean="0">
                <a:solidFill>
                  <a:schemeClr val="tx1"/>
                </a:solidFill>
                <a:latin typeface="+mn-lt"/>
                <a:ea typeface="+mn-ea"/>
                <a:cs typeface="+mn-cs"/>
              </a:rPr>
              <a:t>We use </a:t>
            </a:r>
            <a:r>
              <a:rPr lang="en-US" altLang="ko-KR" sz="1200" b="0" i="0" u="none" strike="noStrike" kern="1200" baseline="0" dirty="0" err="1" smtClean="0">
                <a:solidFill>
                  <a:schemeClr val="tx1"/>
                </a:solidFill>
                <a:latin typeface="+mn-lt"/>
                <a:ea typeface="+mn-ea"/>
                <a:cs typeface="+mn-cs"/>
              </a:rPr>
              <a:t>SpeedTest</a:t>
            </a:r>
            <a:r>
              <a:rPr lang="en-US" altLang="ko-KR" sz="1200" b="0" i="0" u="none" strike="noStrike" kern="1200" baseline="0" dirty="0" smtClean="0">
                <a:solidFill>
                  <a:schemeClr val="tx1"/>
                </a:solidFill>
                <a:latin typeface="+mn-lt"/>
                <a:ea typeface="+mn-ea"/>
                <a:cs typeface="+mn-cs"/>
              </a:rPr>
              <a:t> app to measure the download throughputs from a server located in Seoul, South Korea.</a:t>
            </a:r>
            <a:endParaRPr lang="ko-KR" altLang="en-US" dirty="0"/>
          </a:p>
        </p:txBody>
      </p:sp>
      <p:sp>
        <p:nvSpPr>
          <p:cNvPr id="4" name="슬라이드 번호 개체 틀 3"/>
          <p:cNvSpPr>
            <a:spLocks noGrp="1"/>
          </p:cNvSpPr>
          <p:nvPr>
            <p:ph type="sldNum" sz="quarter" idx="10"/>
          </p:nvPr>
        </p:nvSpPr>
        <p:spPr/>
        <p:txBody>
          <a:bodyPr/>
          <a:lstStyle/>
          <a:p>
            <a:fld id="{8B2D3E7A-294E-4D68-9D60-A9A6DB86DB4E}" type="slidenum">
              <a:rPr lang="ko-KR" altLang="en-US" smtClean="0"/>
              <a:t>24</a:t>
            </a:fld>
            <a:endParaRPr lang="ko-KR" altLang="en-US"/>
          </a:p>
        </p:txBody>
      </p:sp>
    </p:spTree>
    <p:extLst>
      <p:ext uri="{BB962C8B-B14F-4D97-AF65-F5344CB8AC3E}">
        <p14:creationId xmlns:p14="http://schemas.microsoft.com/office/powerpoint/2010/main" val="454869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그림 7"/>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1279823"/>
            <a:ext cx="9144000" cy="2448000"/>
          </a:xfrm>
          <a:prstGeom prst="rect">
            <a:avLst/>
          </a:prstGeom>
        </p:spPr>
      </p:pic>
      <p:sp>
        <p:nvSpPr>
          <p:cNvPr id="2" name="Title 1"/>
          <p:cNvSpPr>
            <a:spLocks noGrp="1"/>
          </p:cNvSpPr>
          <p:nvPr>
            <p:ph type="ctrTitle"/>
          </p:nvPr>
        </p:nvSpPr>
        <p:spPr>
          <a:xfrm>
            <a:off x="685800" y="1690158"/>
            <a:ext cx="7772400" cy="1470025"/>
          </a:xfrm>
        </p:spPr>
        <p:txBody>
          <a:bodyPr/>
          <a:lstStyle>
            <a:lvl1pPr>
              <a:defRPr>
                <a:solidFill>
                  <a:srgbClr val="FFFFFF"/>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609646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A0F7B82-E077-C343-B58A-DF238AFF07F3}" type="slidenum">
              <a:rPr lang="en-US" smtClean="0"/>
              <a:t>‹#›</a:t>
            </a:fld>
            <a:endParaRPr lang="en-US"/>
          </a:p>
        </p:txBody>
      </p:sp>
      <p:sp>
        <p:nvSpPr>
          <p:cNvPr id="7" name="직사각형 9"/>
          <p:cNvSpPr/>
          <p:nvPr userDrawn="1"/>
        </p:nvSpPr>
        <p:spPr>
          <a:xfrm>
            <a:off x="216000" y="836207"/>
            <a:ext cx="8712000" cy="0"/>
          </a:xfrm>
          <a:prstGeom prst="rect">
            <a:avLst/>
          </a:prstGeom>
          <a:solidFill>
            <a:schemeClr val="tx1">
              <a:lumMod val="75000"/>
              <a:lumOff val="25000"/>
            </a:schemeClr>
          </a:solidFill>
          <a:ln>
            <a:solidFill>
              <a:srgbClr val="1413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395615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922867"/>
            <a:ext cx="4343400" cy="539326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22868"/>
            <a:ext cx="4318000" cy="53932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8A0F7B82-E077-C343-B58A-DF238AFF07F3}" type="slidenum">
              <a:rPr lang="en-US" smtClean="0"/>
              <a:t>‹#›</a:t>
            </a:fld>
            <a:endParaRPr lang="en-US"/>
          </a:p>
        </p:txBody>
      </p:sp>
      <p:sp>
        <p:nvSpPr>
          <p:cNvPr id="8" name="직사각형 9"/>
          <p:cNvSpPr/>
          <p:nvPr userDrawn="1"/>
        </p:nvSpPr>
        <p:spPr>
          <a:xfrm>
            <a:off x="216000" y="827740"/>
            <a:ext cx="8712000" cy="0"/>
          </a:xfrm>
          <a:prstGeom prst="rect">
            <a:avLst/>
          </a:prstGeom>
          <a:solidFill>
            <a:schemeClr val="tx1">
              <a:lumMod val="75000"/>
              <a:lumOff val="25000"/>
            </a:schemeClr>
          </a:solidFill>
          <a:ln>
            <a:solidFill>
              <a:srgbClr val="1413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839047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A0F7B82-E077-C343-B58A-DF238AFF07F3}" type="slidenum">
              <a:rPr lang="en-US" smtClean="0"/>
              <a:t>‹#›</a:t>
            </a:fld>
            <a:endParaRPr lang="en-US"/>
          </a:p>
        </p:txBody>
      </p:sp>
    </p:spTree>
    <p:extLst>
      <p:ext uri="{BB962C8B-B14F-4D97-AF65-F5344CB8AC3E}">
        <p14:creationId xmlns:p14="http://schemas.microsoft.com/office/powerpoint/2010/main" val="4267851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A0F7B82-E077-C343-B58A-DF238AFF07F3}" type="slidenum">
              <a:rPr lang="en-US" smtClean="0"/>
              <a:t>‹#›</a:t>
            </a:fld>
            <a:endParaRPr lang="en-US"/>
          </a:p>
        </p:txBody>
      </p:sp>
    </p:spTree>
    <p:extLst>
      <p:ext uri="{BB962C8B-B14F-4D97-AF65-F5344CB8AC3E}">
        <p14:creationId xmlns:p14="http://schemas.microsoft.com/office/powerpoint/2010/main" val="40856714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vmlDrawing" Target="../drawings/vmlDrawing1.vml"/><Relationship Id="rId8" Type="http://schemas.openxmlformats.org/officeDocument/2006/relationships/image" Target="../media/image2.emf"/><Relationship Id="rId9" Type="http://schemas.openxmlformats.org/officeDocument/2006/relationships/oleObject" Target="../embeddings/oleObject1.bin"/><Relationship Id="rId10"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그림 6"/>
          <p:cNvPicPr>
            <a:picLocks noChangeAspect="1"/>
          </p:cNvPicPr>
          <p:nvPr userDrawn="1"/>
        </p:nvPicPr>
        <p:blipFill rotWithShape="1">
          <a:blip r:embed="rId8" cstate="email">
            <a:extLst>
              <a:ext uri="{28A0092B-C50C-407E-A947-70E740481C1C}">
                <a14:useLocalDpi xmlns:a14="http://schemas.microsoft.com/office/drawing/2010/main"/>
              </a:ext>
            </a:extLst>
          </a:blip>
          <a:srcRect t="43239"/>
          <a:stretch/>
        </p:blipFill>
        <p:spPr>
          <a:xfrm>
            <a:off x="0" y="6356349"/>
            <a:ext cx="9180000" cy="515618"/>
          </a:xfrm>
          <a:prstGeom prst="rect">
            <a:avLst/>
          </a:prstGeom>
        </p:spPr>
      </p:pic>
      <p:sp>
        <p:nvSpPr>
          <p:cNvPr id="2" name="Title Placeholder 1"/>
          <p:cNvSpPr>
            <a:spLocks noGrp="1"/>
          </p:cNvSpPr>
          <p:nvPr>
            <p:ph type="title"/>
          </p:nvPr>
        </p:nvSpPr>
        <p:spPr>
          <a:xfrm>
            <a:off x="152400" y="12171"/>
            <a:ext cx="8813800" cy="80909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 y="897468"/>
            <a:ext cx="8813800" cy="545888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52400" y="6432552"/>
            <a:ext cx="39793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0F7B82-E077-C343-B58A-DF238AFF07F3}" type="slidenum">
              <a:rPr lang="en-US" smtClean="0"/>
              <a:t>‹#›</a:t>
            </a:fld>
            <a:endParaRPr lang="en-US" dirty="0"/>
          </a:p>
        </p:txBody>
      </p:sp>
      <p:graphicFrame>
        <p:nvGraphicFramePr>
          <p:cNvPr id="9" name="개체 8"/>
          <p:cNvGraphicFramePr>
            <a:graphicFrameLocks noChangeAspect="1"/>
          </p:cNvGraphicFramePr>
          <p:nvPr userDrawn="1">
            <p:extLst>
              <p:ext uri="{D42A27DB-BD31-4B8C-83A1-F6EECF244321}">
                <p14:modId xmlns:p14="http://schemas.microsoft.com/office/powerpoint/2010/main" val="3081735272"/>
              </p:ext>
            </p:extLst>
          </p:nvPr>
        </p:nvGraphicFramePr>
        <p:xfrm>
          <a:off x="8219306" y="6415620"/>
          <a:ext cx="862013" cy="420687"/>
        </p:xfrm>
        <a:graphic>
          <a:graphicData uri="http://schemas.openxmlformats.org/presentationml/2006/ole">
            <mc:AlternateContent xmlns:mc="http://schemas.openxmlformats.org/markup-compatibility/2006">
              <mc:Choice xmlns:v="urn:schemas-microsoft-com:vml" Requires="v">
                <p:oleObj spid="_x0000_s1170" name="Image" r:id="rId9" imgW="862560" imgH="420480" progId="Photoshop.Image.13">
                  <p:embed/>
                </p:oleObj>
              </mc:Choice>
              <mc:Fallback>
                <p:oleObj name="Image" r:id="rId9" imgW="862560" imgH="420480" progId="Photoshop.Image.13">
                  <p:embed/>
                  <p:pic>
                    <p:nvPicPr>
                      <p:cNvPr id="0" name=""/>
                      <p:cNvPicPr/>
                      <p:nvPr/>
                    </p:nvPicPr>
                    <p:blipFill>
                      <a:blip r:embed="rId10"/>
                      <a:stretch>
                        <a:fillRect/>
                      </a:stretch>
                    </p:blipFill>
                    <p:spPr>
                      <a:xfrm>
                        <a:off x="8219306" y="6415620"/>
                        <a:ext cx="862013" cy="420687"/>
                      </a:xfrm>
                      <a:prstGeom prst="rect">
                        <a:avLst/>
                      </a:prstGeom>
                    </p:spPr>
                  </p:pic>
                </p:oleObj>
              </mc:Fallback>
            </mc:AlternateContent>
          </a:graphicData>
        </a:graphic>
      </p:graphicFrame>
    </p:spTree>
    <p:extLst>
      <p:ext uri="{BB962C8B-B14F-4D97-AF65-F5344CB8AC3E}">
        <p14:creationId xmlns:p14="http://schemas.microsoft.com/office/powerpoint/2010/main" val="3061192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hdr="0" ftr="0" dt="0"/>
  <p:txStyles>
    <p:titleStyle>
      <a:lvl1pPr algn="ctr" defTabSz="457200" rtl="0" eaLnBrk="1" latinLnBrk="0" hangingPunct="1">
        <a:spcBef>
          <a:spcPct val="0"/>
        </a:spcBef>
        <a:buNone/>
        <a:defRPr sz="5400" kern="1200">
          <a:solidFill>
            <a:schemeClr val="tx1"/>
          </a:solidFill>
          <a:latin typeface="나눔손글씨 펜"/>
          <a:ea typeface="나눔손글씨 펜"/>
          <a:cs typeface="나눔손글씨 펜"/>
        </a:defRPr>
      </a:lvl1pPr>
    </p:titleStyle>
    <p:bodyStyle>
      <a:lvl1pPr marL="342900" indent="-342900" algn="l" defTabSz="457200" rtl="0" eaLnBrk="1" latinLnBrk="0" hangingPunct="1">
        <a:spcBef>
          <a:spcPct val="20000"/>
        </a:spcBef>
        <a:buSzPct val="70000"/>
        <a:buFont typeface="Wingdings" charset="2"/>
        <a:buChar char=""/>
        <a:defRPr sz="3600" kern="1200">
          <a:solidFill>
            <a:schemeClr val="tx1"/>
          </a:solidFill>
          <a:latin typeface="나눔손글씨 펜"/>
          <a:ea typeface="나눔손글씨 펜"/>
          <a:cs typeface="나눔손글씨 펜"/>
        </a:defRPr>
      </a:lvl1pPr>
      <a:lvl2pPr marL="742950" indent="-285750" algn="l" defTabSz="457200" rtl="0" eaLnBrk="1" latinLnBrk="0" hangingPunct="1">
        <a:spcBef>
          <a:spcPct val="20000"/>
        </a:spcBef>
        <a:buSzPct val="70000"/>
        <a:buFont typeface="Arial"/>
        <a:buChar char="▹"/>
        <a:defRPr sz="3200" kern="1200">
          <a:solidFill>
            <a:schemeClr val="tx1"/>
          </a:solidFill>
          <a:latin typeface="나눔손글씨 펜"/>
          <a:ea typeface="나눔손글씨 펜"/>
          <a:cs typeface="나눔손글씨 펜"/>
        </a:defRPr>
      </a:lvl2pPr>
      <a:lvl3pPr marL="1143000" indent="-228600" algn="l" defTabSz="457200" rtl="0" eaLnBrk="1" latinLnBrk="0" hangingPunct="1">
        <a:spcBef>
          <a:spcPct val="20000"/>
        </a:spcBef>
        <a:buFont typeface="Arial"/>
        <a:buChar char="»"/>
        <a:defRPr sz="2800" kern="1200">
          <a:solidFill>
            <a:schemeClr val="tx1"/>
          </a:solidFill>
          <a:latin typeface="나눔손글씨 펜"/>
          <a:ea typeface="나눔손글씨 펜"/>
          <a:cs typeface="나눔손글씨 펜"/>
        </a:defRPr>
      </a:lvl3pPr>
      <a:lvl4pPr marL="1600200" indent="-228600" algn="l" defTabSz="457200" rtl="0" eaLnBrk="1" latinLnBrk="0" hangingPunct="1">
        <a:spcBef>
          <a:spcPct val="20000"/>
        </a:spcBef>
        <a:buFont typeface="Wingdings" charset="2"/>
        <a:buChar char="§"/>
        <a:defRPr sz="2400" kern="1200">
          <a:solidFill>
            <a:schemeClr val="tx1"/>
          </a:solidFill>
          <a:latin typeface="나눔손글씨 펜"/>
          <a:ea typeface="나눔손글씨 펜"/>
          <a:cs typeface="나눔손글씨 펜"/>
        </a:defRPr>
      </a:lvl4pPr>
      <a:lvl5pPr marL="2057400" indent="-228600" algn="l" defTabSz="457200" rtl="0" eaLnBrk="1" latinLnBrk="0" hangingPunct="1">
        <a:spcBef>
          <a:spcPct val="20000"/>
        </a:spcBef>
        <a:buFont typeface="Arial"/>
        <a:buChar char="»"/>
        <a:defRPr sz="2400" kern="1200">
          <a:solidFill>
            <a:schemeClr val="tx1"/>
          </a:solidFill>
          <a:latin typeface="나눔손글씨 펜"/>
          <a:ea typeface="나눔손글씨 펜"/>
          <a:cs typeface="나눔손글씨 펜"/>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9.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5.wmf"/><Relationship Id="rId5"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wmf"/><Relationship Id="rId4" Type="http://schemas.openxmlformats.org/officeDocument/2006/relationships/image" Target="../media/image30.png"/><Relationship Id="rId5" Type="http://schemas.openxmlformats.org/officeDocument/2006/relationships/image" Target="../media/image36.wmf"/><Relationship Id="rId6" Type="http://schemas.openxmlformats.org/officeDocument/2006/relationships/image" Target="../media/image25.jpeg"/><Relationship Id="rId7"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8.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altLang="ko-KR" dirty="0" smtClean="0"/>
              <a:t>Cellular Network </a:t>
            </a:r>
            <a:r>
              <a:rPr lang="en-US" altLang="ko-KR" dirty="0" smtClean="0"/>
              <a:t>1II</a:t>
            </a:r>
            <a:endParaRPr lang="en-US" dirty="0"/>
          </a:p>
        </p:txBody>
      </p:sp>
      <p:sp>
        <p:nvSpPr>
          <p:cNvPr id="6" name="Subtitle 5"/>
          <p:cNvSpPr>
            <a:spLocks noGrp="1"/>
          </p:cNvSpPr>
          <p:nvPr>
            <p:ph type="subTitle" idx="1"/>
          </p:nvPr>
        </p:nvSpPr>
        <p:spPr>
          <a:xfrm>
            <a:off x="398463" y="3886200"/>
            <a:ext cx="8347074" cy="1752600"/>
          </a:xfrm>
        </p:spPr>
        <p:txBody>
          <a:bodyPr>
            <a:normAutofit/>
          </a:bodyPr>
          <a:lstStyle/>
          <a:p>
            <a:r>
              <a:rPr lang="en-US" dirty="0" err="1" smtClean="0"/>
              <a:t>Yongdae</a:t>
            </a:r>
            <a:r>
              <a:rPr lang="en-US" dirty="0" smtClean="0"/>
              <a:t> Kim</a:t>
            </a:r>
          </a:p>
          <a:p>
            <a:r>
              <a:rPr lang="en-US" altLang="ko-KR" dirty="0" smtClean="0"/>
              <a:t>KAIST</a:t>
            </a:r>
          </a:p>
        </p:txBody>
      </p:sp>
    </p:spTree>
    <p:extLst>
      <p:ext uri="{BB962C8B-B14F-4D97-AF65-F5344CB8AC3E}">
        <p14:creationId xmlns:p14="http://schemas.microsoft.com/office/powerpoint/2010/main" val="22861468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ko-KR" dirty="0"/>
              <a:t>How fast is the “average” phone?</a:t>
            </a:r>
            <a:endParaRPr lang="en-US" dirty="0"/>
          </a:p>
        </p:txBody>
      </p:sp>
      <p:sp>
        <p:nvSpPr>
          <p:cNvPr id="4" name="Slide Number Placeholder 3"/>
          <p:cNvSpPr>
            <a:spLocks noGrp="1"/>
          </p:cNvSpPr>
          <p:nvPr>
            <p:ph type="sldNum" sz="quarter" idx="12"/>
          </p:nvPr>
        </p:nvSpPr>
        <p:spPr/>
        <p:txBody>
          <a:bodyPr/>
          <a:lstStyle/>
          <a:p>
            <a:fld id="{8A0F7B82-E077-C343-B58A-DF238AFF07F3}" type="slidenum">
              <a:rPr lang="en-US" smtClean="0"/>
              <a:t>9</a:t>
            </a:fld>
            <a:endParaRPr lang="en-US"/>
          </a:p>
        </p:txBody>
      </p:sp>
      <p:pic>
        <p:nvPicPr>
          <p:cNvPr id="5" name="그림 4"/>
          <p:cNvPicPr>
            <a:picLocks noChangeAspect="1"/>
          </p:cNvPicPr>
          <p:nvPr/>
        </p:nvPicPr>
        <p:blipFill>
          <a:blip r:embed="rId2"/>
          <a:stretch>
            <a:fillRect/>
          </a:stretch>
        </p:blipFill>
        <p:spPr>
          <a:xfrm>
            <a:off x="64716" y="1465358"/>
            <a:ext cx="5033954" cy="4303566"/>
          </a:xfrm>
          <a:prstGeom prst="rect">
            <a:avLst/>
          </a:prstGeom>
        </p:spPr>
      </p:pic>
      <p:pic>
        <p:nvPicPr>
          <p:cNvPr id="6" name="그림 5"/>
          <p:cNvPicPr>
            <a:picLocks noChangeAspect="1"/>
          </p:cNvPicPr>
          <p:nvPr/>
        </p:nvPicPr>
        <p:blipFill>
          <a:blip r:embed="rId3"/>
          <a:stretch>
            <a:fillRect/>
          </a:stretch>
        </p:blipFill>
        <p:spPr>
          <a:xfrm>
            <a:off x="4770438" y="2294467"/>
            <a:ext cx="4259262" cy="2173937"/>
          </a:xfrm>
          <a:prstGeom prst="rect">
            <a:avLst/>
          </a:prstGeom>
        </p:spPr>
      </p:pic>
    </p:spTree>
    <p:extLst>
      <p:ext uri="{BB962C8B-B14F-4D97-AF65-F5344CB8AC3E}">
        <p14:creationId xmlns:p14="http://schemas.microsoft.com/office/powerpoint/2010/main" val="1209607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ko-KR" dirty="0"/>
              <a:t>Attacking large areas</a:t>
            </a:r>
            <a:endParaRPr lang="en-US" dirty="0"/>
          </a:p>
        </p:txBody>
      </p:sp>
      <p:sp>
        <p:nvSpPr>
          <p:cNvPr id="3" name="Content Placeholder 2"/>
          <p:cNvSpPr>
            <a:spLocks noGrp="1"/>
          </p:cNvSpPr>
          <p:nvPr>
            <p:ph idx="1"/>
          </p:nvPr>
        </p:nvSpPr>
        <p:spPr/>
        <p:txBody>
          <a:bodyPr/>
          <a:lstStyle/>
          <a:p>
            <a:r>
              <a:rPr lang="en-US" dirty="0"/>
              <a:t>Paging broadcasted on all BTSs within a location area</a:t>
            </a:r>
          </a:p>
          <a:p>
            <a:r>
              <a:rPr lang="en-US" dirty="0"/>
              <a:t>Respond to all paging requests faster → </a:t>
            </a:r>
            <a:r>
              <a:rPr lang="en-US" dirty="0" err="1"/>
              <a:t>DoS</a:t>
            </a:r>
            <a:r>
              <a:rPr lang="en-US" dirty="0"/>
              <a:t> to all subscribers in that area</a:t>
            </a:r>
          </a:p>
          <a:p>
            <a:endParaRPr lang="en-US" dirty="0"/>
          </a:p>
          <a:p>
            <a:r>
              <a:rPr lang="en-US" dirty="0"/>
              <a:t>What is the size of a location area?</a:t>
            </a:r>
          </a:p>
          <a:p>
            <a:r>
              <a:rPr lang="en-US" dirty="0"/>
              <a:t>What is the amount of paging requests to answer?</a:t>
            </a:r>
          </a:p>
        </p:txBody>
      </p:sp>
      <p:sp>
        <p:nvSpPr>
          <p:cNvPr id="4" name="Slide Number Placeholder 3"/>
          <p:cNvSpPr>
            <a:spLocks noGrp="1"/>
          </p:cNvSpPr>
          <p:nvPr>
            <p:ph type="sldNum" sz="quarter" idx="12"/>
          </p:nvPr>
        </p:nvSpPr>
        <p:spPr/>
        <p:txBody>
          <a:bodyPr/>
          <a:lstStyle/>
          <a:p>
            <a:fld id="{8A0F7B82-E077-C343-B58A-DF238AFF07F3}" type="slidenum">
              <a:rPr lang="en-US" smtClean="0"/>
              <a:t>10</a:t>
            </a:fld>
            <a:endParaRPr lang="en-US"/>
          </a:p>
        </p:txBody>
      </p:sp>
    </p:spTree>
    <p:extLst>
      <p:ext uri="{BB962C8B-B14F-4D97-AF65-F5344CB8AC3E}">
        <p14:creationId xmlns:p14="http://schemas.microsoft.com/office/powerpoint/2010/main" val="3612390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ko-KR" dirty="0"/>
              <a:t>How large is a Location Area?</a:t>
            </a:r>
            <a:endParaRPr lang="en-US" dirty="0"/>
          </a:p>
        </p:txBody>
      </p:sp>
      <p:sp>
        <p:nvSpPr>
          <p:cNvPr id="3" name="Content Placeholder 2"/>
          <p:cNvSpPr>
            <a:spLocks noGrp="1"/>
          </p:cNvSpPr>
          <p:nvPr>
            <p:ph idx="1"/>
          </p:nvPr>
        </p:nvSpPr>
        <p:spPr/>
        <p:txBody>
          <a:bodyPr>
            <a:normAutofit/>
          </a:bodyPr>
          <a:lstStyle/>
          <a:p>
            <a:r>
              <a:rPr lang="en-US" altLang="ko-KR" sz="3200" dirty="0"/>
              <a:t>Location Area Code(LAC) broadcast on the BCCH</a:t>
            </a:r>
          </a:p>
          <a:p>
            <a:r>
              <a:rPr lang="en-US" altLang="ko-KR" sz="3200" dirty="0" smtClean="0"/>
              <a:t>2 </a:t>
            </a:r>
            <a:r>
              <a:rPr lang="en-US" altLang="ko-KR" sz="3200" dirty="0"/>
              <a:t>people + GPS loggers + </a:t>
            </a:r>
            <a:r>
              <a:rPr lang="en-US" altLang="ko-KR" sz="3200" dirty="0" err="1"/>
              <a:t>OsmocomBB</a:t>
            </a:r>
            <a:r>
              <a:rPr lang="en-US" altLang="ko-KR" sz="3200" dirty="0"/>
              <a:t> </a:t>
            </a:r>
            <a:r>
              <a:rPr lang="en-US" altLang="ko-KR" sz="3200" dirty="0" err="1"/>
              <a:t>cell_log</a:t>
            </a:r>
            <a:r>
              <a:rPr lang="en-US" altLang="ko-KR" sz="3200" dirty="0"/>
              <a:t> phones + car</a:t>
            </a:r>
            <a:endParaRPr lang="en-US" sz="3200" dirty="0"/>
          </a:p>
        </p:txBody>
      </p:sp>
      <p:sp>
        <p:nvSpPr>
          <p:cNvPr id="4" name="Slide Number Placeholder 3"/>
          <p:cNvSpPr>
            <a:spLocks noGrp="1"/>
          </p:cNvSpPr>
          <p:nvPr>
            <p:ph type="sldNum" sz="quarter" idx="12"/>
          </p:nvPr>
        </p:nvSpPr>
        <p:spPr/>
        <p:txBody>
          <a:bodyPr/>
          <a:lstStyle/>
          <a:p>
            <a:fld id="{8A0F7B82-E077-C343-B58A-DF238AFF07F3}" type="slidenum">
              <a:rPr lang="en-US" smtClean="0"/>
              <a:t>11</a:t>
            </a:fld>
            <a:endParaRPr lang="en-US"/>
          </a:p>
        </p:txBody>
      </p:sp>
      <p:pic>
        <p:nvPicPr>
          <p:cNvPr id="5" name="그림 5"/>
          <p:cNvPicPr>
            <a:picLocks noChangeAspect="1"/>
          </p:cNvPicPr>
          <p:nvPr/>
        </p:nvPicPr>
        <p:blipFill>
          <a:blip r:embed="rId2"/>
          <a:stretch>
            <a:fillRect/>
          </a:stretch>
        </p:blipFill>
        <p:spPr>
          <a:xfrm>
            <a:off x="891540" y="2640608"/>
            <a:ext cx="7820460" cy="3429259"/>
          </a:xfrm>
          <a:prstGeom prst="rect">
            <a:avLst/>
          </a:prstGeom>
        </p:spPr>
      </p:pic>
    </p:spTree>
    <p:extLst>
      <p:ext uri="{BB962C8B-B14F-4D97-AF65-F5344CB8AC3E}">
        <p14:creationId xmlns:p14="http://schemas.microsoft.com/office/powerpoint/2010/main" val="899756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ko-KR" dirty="0"/>
              <a:t>Location Areas – Berlin/Vodafone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8A0F7B82-E077-C343-B58A-DF238AFF07F3}" type="slidenum">
              <a:rPr lang="en-US" smtClean="0"/>
              <a:t>12</a:t>
            </a:fld>
            <a:endParaRPr lang="en-US"/>
          </a:p>
        </p:txBody>
      </p:sp>
      <p:pic>
        <p:nvPicPr>
          <p:cNvPr id="5" name="내용 개체 틀 3"/>
          <p:cNvPicPr>
            <a:picLocks noChangeAspect="1"/>
          </p:cNvPicPr>
          <p:nvPr/>
        </p:nvPicPr>
        <p:blipFill>
          <a:blip r:embed="rId2"/>
          <a:stretch>
            <a:fillRect/>
          </a:stretch>
        </p:blipFill>
        <p:spPr>
          <a:xfrm>
            <a:off x="480060" y="1223270"/>
            <a:ext cx="5212080" cy="4825272"/>
          </a:xfrm>
          <a:prstGeom prst="rect">
            <a:avLst/>
          </a:prstGeom>
        </p:spPr>
      </p:pic>
      <p:sp>
        <p:nvSpPr>
          <p:cNvPr id="6" name="TextBox 5"/>
          <p:cNvSpPr txBox="1"/>
          <p:nvPr/>
        </p:nvSpPr>
        <p:spPr>
          <a:xfrm>
            <a:off x="5977890" y="1588770"/>
            <a:ext cx="2834640" cy="2031325"/>
          </a:xfrm>
          <a:prstGeom prst="rect">
            <a:avLst/>
          </a:prstGeom>
          <a:noFill/>
        </p:spPr>
        <p:txBody>
          <a:bodyPr wrap="square" rtlCol="0">
            <a:spAutoFit/>
          </a:bodyPr>
          <a:lstStyle/>
          <a:p>
            <a:r>
              <a:rPr lang="en-US" altLang="ko-KR" dirty="0" smtClean="0"/>
              <a:t>Location Area</a:t>
            </a:r>
          </a:p>
          <a:p>
            <a:endParaRPr lang="en-US" altLang="ko-KR" dirty="0" smtClean="0"/>
          </a:p>
          <a:p>
            <a:pPr marL="285750" indent="-285750">
              <a:buFont typeface="Arial" panose="020B0604020202020204" pitchFamily="34" charset="0"/>
              <a:buChar char="•"/>
            </a:pPr>
            <a:r>
              <a:rPr lang="en-US" altLang="ko-KR" dirty="0" smtClean="0"/>
              <a:t>Average : 200㎢</a:t>
            </a:r>
          </a:p>
          <a:p>
            <a:pPr marL="285750" indent="-285750">
              <a:buFont typeface="Arial" panose="020B0604020202020204" pitchFamily="34" charset="0"/>
              <a:buChar char="•"/>
            </a:pPr>
            <a:endParaRPr lang="en-US" altLang="ko-KR" dirty="0" smtClean="0"/>
          </a:p>
          <a:p>
            <a:pPr marL="285750" indent="-285750">
              <a:buFont typeface="Arial" panose="020B0604020202020204" pitchFamily="34" charset="0"/>
              <a:buChar char="•"/>
            </a:pPr>
            <a:r>
              <a:rPr lang="en-US" altLang="ko-KR" dirty="0" smtClean="0"/>
              <a:t>Berlin : 100 – 500㎢</a:t>
            </a:r>
          </a:p>
          <a:p>
            <a:pPr marL="285750" indent="-285750">
              <a:buFont typeface="Arial" panose="020B0604020202020204" pitchFamily="34" charset="0"/>
              <a:buChar char="•"/>
            </a:pPr>
            <a:endParaRPr lang="en-US" altLang="ko-KR" dirty="0" smtClean="0"/>
          </a:p>
          <a:p>
            <a:pPr marL="285750" indent="-285750">
              <a:buFont typeface="Arial" panose="020B0604020202020204" pitchFamily="34" charset="0"/>
              <a:buChar char="•"/>
            </a:pPr>
            <a:r>
              <a:rPr lang="en-US" altLang="ko-KR" dirty="0" smtClean="0"/>
              <a:t>Non-city : 1000㎢</a:t>
            </a:r>
            <a:endParaRPr lang="ko-KR" altLang="en-US" dirty="0"/>
          </a:p>
        </p:txBody>
      </p:sp>
    </p:spTree>
    <p:extLst>
      <p:ext uri="{BB962C8B-B14F-4D97-AF65-F5344CB8AC3E}">
        <p14:creationId xmlns:p14="http://schemas.microsoft.com/office/powerpoint/2010/main" val="1485433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2"/>
          <a:stretch>
            <a:fillRect/>
          </a:stretch>
        </p:blipFill>
        <p:spPr>
          <a:xfrm>
            <a:off x="1692693" y="2509902"/>
            <a:ext cx="5428673" cy="3846447"/>
          </a:xfrm>
          <a:prstGeom prst="rect">
            <a:avLst/>
          </a:prstGeom>
        </p:spPr>
      </p:pic>
      <p:sp>
        <p:nvSpPr>
          <p:cNvPr id="2" name="Title 1"/>
          <p:cNvSpPr>
            <a:spLocks noGrp="1"/>
          </p:cNvSpPr>
          <p:nvPr>
            <p:ph type="title"/>
          </p:nvPr>
        </p:nvSpPr>
        <p:spPr/>
        <p:txBody>
          <a:bodyPr>
            <a:normAutofit fontScale="90000"/>
          </a:bodyPr>
          <a:lstStyle/>
          <a:p>
            <a:r>
              <a:rPr lang="en-US" altLang="ko-KR" dirty="0"/>
              <a:t>Attacking Location Areas - </a:t>
            </a:r>
            <a:r>
              <a:rPr lang="en-US" altLang="ko-KR" sz="4800" dirty="0"/>
              <a:t>Activity</a:t>
            </a:r>
            <a:endParaRPr lang="en-US" dirty="0"/>
          </a:p>
        </p:txBody>
      </p:sp>
      <p:sp>
        <p:nvSpPr>
          <p:cNvPr id="3" name="Content Placeholder 2"/>
          <p:cNvSpPr>
            <a:spLocks noGrp="1"/>
          </p:cNvSpPr>
          <p:nvPr>
            <p:ph idx="1"/>
          </p:nvPr>
        </p:nvSpPr>
        <p:spPr/>
        <p:txBody>
          <a:bodyPr/>
          <a:lstStyle/>
          <a:p>
            <a:r>
              <a:rPr lang="en-US" altLang="ko-KR" dirty="0"/>
              <a:t>Camp on location areas and log paging</a:t>
            </a:r>
          </a:p>
          <a:p>
            <a:r>
              <a:rPr lang="en-US" altLang="ko-KR" dirty="0"/>
              <a:t>Measured all 4 operators over 24 hours, same time and location</a:t>
            </a:r>
            <a:endParaRPr lang="en-US" dirty="0"/>
          </a:p>
        </p:txBody>
      </p:sp>
      <p:sp>
        <p:nvSpPr>
          <p:cNvPr id="4" name="Slide Number Placeholder 3"/>
          <p:cNvSpPr>
            <a:spLocks noGrp="1"/>
          </p:cNvSpPr>
          <p:nvPr>
            <p:ph type="sldNum" sz="quarter" idx="12"/>
          </p:nvPr>
        </p:nvSpPr>
        <p:spPr/>
        <p:txBody>
          <a:bodyPr/>
          <a:lstStyle/>
          <a:p>
            <a:fld id="{8A0F7B82-E077-C343-B58A-DF238AFF07F3}" type="slidenum">
              <a:rPr lang="en-US" smtClean="0"/>
              <a:t>13</a:t>
            </a:fld>
            <a:endParaRPr lang="en-US"/>
          </a:p>
        </p:txBody>
      </p:sp>
    </p:spTree>
    <p:extLst>
      <p:ext uri="{BB962C8B-B14F-4D97-AF65-F5344CB8AC3E}">
        <p14:creationId xmlns:p14="http://schemas.microsoft.com/office/powerpoint/2010/main" val="4033668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ko-KR" dirty="0"/>
              <a:t>Paging requests to answer</a:t>
            </a:r>
            <a:endParaRPr lang="en-US" dirty="0"/>
          </a:p>
        </p:txBody>
      </p:sp>
      <p:sp>
        <p:nvSpPr>
          <p:cNvPr id="3" name="Content Placeholder 2"/>
          <p:cNvSpPr>
            <a:spLocks noGrp="1"/>
          </p:cNvSpPr>
          <p:nvPr>
            <p:ph idx="1"/>
          </p:nvPr>
        </p:nvSpPr>
        <p:spPr>
          <a:xfrm>
            <a:off x="152401" y="897468"/>
            <a:ext cx="4628406" cy="5458882"/>
          </a:xfrm>
        </p:spPr>
        <p:txBody>
          <a:bodyPr>
            <a:normAutofit/>
          </a:bodyPr>
          <a:lstStyle/>
          <a:p>
            <a:pPr>
              <a:lnSpc>
                <a:spcPct val="120000"/>
              </a:lnSpc>
            </a:pPr>
            <a:r>
              <a:rPr lang="en-US" altLang="ko-KR" sz="3200" dirty="0"/>
              <a:t>For a small operator (E-Plus) 415 TMSIs in paging / minute </a:t>
            </a:r>
            <a:r>
              <a:rPr lang="en-US" altLang="ko-KR" sz="3200" dirty="0">
                <a:sym typeface="Wingdings" panose="05000000000000000000" pitchFamily="2" charset="2"/>
              </a:rPr>
              <a:t> ~11 phones are required</a:t>
            </a:r>
            <a:endParaRPr lang="en-US" altLang="ko-KR" sz="3200" dirty="0"/>
          </a:p>
          <a:p>
            <a:pPr>
              <a:lnSpc>
                <a:spcPct val="120000"/>
              </a:lnSpc>
            </a:pPr>
            <a:r>
              <a:rPr lang="en-US" altLang="ko-KR" sz="3200" dirty="0" smtClean="0"/>
              <a:t>Phones </a:t>
            </a:r>
            <a:r>
              <a:rPr lang="en-US" altLang="ko-KR" sz="3200" dirty="0"/>
              <a:t>are cheap! </a:t>
            </a:r>
            <a:r>
              <a:rPr lang="en-US" altLang="ko-KR" sz="3200" dirty="0" smtClean="0"/>
              <a:t>(</a:t>
            </a:r>
            <a:r>
              <a:rPr lang="en-US" altLang="ko-KR" sz="3200" dirty="0"/>
              <a:t>5~20</a:t>
            </a:r>
            <a:r>
              <a:rPr lang="ko-KR" altLang="en-US" sz="3200" dirty="0"/>
              <a:t> €</a:t>
            </a:r>
            <a:r>
              <a:rPr lang="en-US" altLang="ko-KR" sz="3200" dirty="0"/>
              <a:t>)</a:t>
            </a:r>
          </a:p>
          <a:p>
            <a:endParaRPr lang="en-US" sz="3200" dirty="0"/>
          </a:p>
        </p:txBody>
      </p:sp>
      <p:sp>
        <p:nvSpPr>
          <p:cNvPr id="4" name="Slide Number Placeholder 3"/>
          <p:cNvSpPr>
            <a:spLocks noGrp="1"/>
          </p:cNvSpPr>
          <p:nvPr>
            <p:ph type="sldNum" sz="quarter" idx="12"/>
          </p:nvPr>
        </p:nvSpPr>
        <p:spPr/>
        <p:txBody>
          <a:bodyPr/>
          <a:lstStyle/>
          <a:p>
            <a:fld id="{8A0F7B82-E077-C343-B58A-DF238AFF07F3}" type="slidenum">
              <a:rPr lang="en-US" smtClean="0"/>
              <a:t>14</a:t>
            </a:fld>
            <a:endParaRPr lang="en-US"/>
          </a:p>
        </p:txBody>
      </p:sp>
      <p:pic>
        <p:nvPicPr>
          <p:cNvPr id="5" name="그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9019" y="1614870"/>
            <a:ext cx="4524981" cy="3521119"/>
          </a:xfrm>
          <a:prstGeom prst="rect">
            <a:avLst/>
          </a:prstGeom>
        </p:spPr>
      </p:pic>
    </p:spTree>
    <p:extLst>
      <p:ext uri="{BB962C8B-B14F-4D97-AF65-F5344CB8AC3E}">
        <p14:creationId xmlns:p14="http://schemas.microsoft.com/office/powerpoint/2010/main" val="352951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ko-KR" dirty="0"/>
              <a:t>Summary</a:t>
            </a:r>
            <a:endParaRPr lang="en-US" dirty="0"/>
          </a:p>
        </p:txBody>
      </p:sp>
      <p:sp>
        <p:nvSpPr>
          <p:cNvPr id="3" name="Content Placeholder 2"/>
          <p:cNvSpPr>
            <a:spLocks noGrp="1"/>
          </p:cNvSpPr>
          <p:nvPr>
            <p:ph idx="1"/>
          </p:nvPr>
        </p:nvSpPr>
        <p:spPr/>
        <p:txBody>
          <a:bodyPr>
            <a:noAutofit/>
          </a:bodyPr>
          <a:lstStyle/>
          <a:p>
            <a:pPr>
              <a:lnSpc>
                <a:spcPct val="150000"/>
              </a:lnSpc>
            </a:pPr>
            <a:r>
              <a:rPr lang="en-US" altLang="ko-KR" sz="2800" dirty="0"/>
              <a:t>Hijacking MT services</a:t>
            </a:r>
          </a:p>
          <a:p>
            <a:pPr>
              <a:lnSpc>
                <a:spcPct val="150000"/>
              </a:lnSpc>
            </a:pPr>
            <a:r>
              <a:rPr lang="en-US" altLang="ko-KR" sz="2800" dirty="0"/>
              <a:t>Targeted </a:t>
            </a:r>
            <a:r>
              <a:rPr lang="en-US" altLang="ko-KR" sz="2800" dirty="0" err="1"/>
              <a:t>DoS</a:t>
            </a:r>
            <a:r>
              <a:rPr lang="en-US" altLang="ko-KR" sz="2800" dirty="0"/>
              <a:t> attacks against single subscriber</a:t>
            </a:r>
          </a:p>
          <a:p>
            <a:pPr>
              <a:lnSpc>
                <a:spcPct val="150000"/>
              </a:lnSpc>
            </a:pPr>
            <a:r>
              <a:rPr lang="en-US" altLang="ko-KR" sz="2800" dirty="0" err="1"/>
              <a:t>DoS</a:t>
            </a:r>
            <a:r>
              <a:rPr lang="en-US" altLang="ko-KR" sz="2800" dirty="0"/>
              <a:t> within Large geographical regions</a:t>
            </a:r>
          </a:p>
          <a:p>
            <a:pPr>
              <a:lnSpc>
                <a:spcPct val="150000"/>
              </a:lnSpc>
            </a:pPr>
            <a:endParaRPr lang="en-US" altLang="ko-KR" sz="2800" dirty="0"/>
          </a:p>
          <a:p>
            <a:pPr>
              <a:lnSpc>
                <a:spcPct val="150000"/>
              </a:lnSpc>
            </a:pPr>
            <a:r>
              <a:rPr lang="en-US" altLang="ko-KR" sz="2800" dirty="0"/>
              <a:t>MT services need 100% authentication</a:t>
            </a:r>
          </a:p>
          <a:p>
            <a:pPr>
              <a:lnSpc>
                <a:spcPct val="150000"/>
              </a:lnSpc>
            </a:pPr>
            <a:r>
              <a:rPr lang="en-US" altLang="ko-KR" sz="2800" dirty="0"/>
              <a:t>Active attackers (malicious phones) need to be considered by standardization bodies</a:t>
            </a:r>
            <a:endParaRPr lang="ko-KR" altLang="en-US" sz="2800" dirty="0"/>
          </a:p>
          <a:p>
            <a:endParaRPr lang="en-US" sz="2800" dirty="0"/>
          </a:p>
        </p:txBody>
      </p:sp>
      <p:sp>
        <p:nvSpPr>
          <p:cNvPr id="4" name="Slide Number Placeholder 3"/>
          <p:cNvSpPr>
            <a:spLocks noGrp="1"/>
          </p:cNvSpPr>
          <p:nvPr>
            <p:ph type="sldNum" sz="quarter" idx="12"/>
          </p:nvPr>
        </p:nvSpPr>
        <p:spPr/>
        <p:txBody>
          <a:bodyPr/>
          <a:lstStyle/>
          <a:p>
            <a:fld id="{8A0F7B82-E077-C343-B58A-DF238AFF07F3}" type="slidenum">
              <a:rPr lang="en-US" smtClean="0"/>
              <a:t>15</a:t>
            </a:fld>
            <a:endParaRPr lang="en-US"/>
          </a:p>
        </p:txBody>
      </p:sp>
    </p:spTree>
    <p:extLst>
      <p:ext uri="{BB962C8B-B14F-4D97-AF65-F5344CB8AC3E}">
        <p14:creationId xmlns:p14="http://schemas.microsoft.com/office/powerpoint/2010/main" val="4044240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n-US" altLang="ko-KR" sz="3600" dirty="0"/>
              <a:t>Gaining Control of Cellular Traffic Accounting by Spurious TCP Retransmission</a:t>
            </a:r>
            <a:endParaRPr lang="en-US" sz="3600" dirty="0"/>
          </a:p>
        </p:txBody>
      </p:sp>
      <p:sp>
        <p:nvSpPr>
          <p:cNvPr id="6" name="Subtitle 5"/>
          <p:cNvSpPr>
            <a:spLocks noGrp="1"/>
          </p:cNvSpPr>
          <p:nvPr>
            <p:ph type="subTitle" idx="1"/>
          </p:nvPr>
        </p:nvSpPr>
        <p:spPr/>
        <p:txBody>
          <a:bodyPr>
            <a:normAutofit/>
          </a:bodyPr>
          <a:lstStyle/>
          <a:p>
            <a:r>
              <a:rPr lang="en-US" sz="2800" dirty="0" err="1"/>
              <a:t>Younghwan</a:t>
            </a:r>
            <a:r>
              <a:rPr lang="en-US" sz="2800" dirty="0"/>
              <a:t> Go, </a:t>
            </a:r>
            <a:r>
              <a:rPr lang="en-US" sz="2800" dirty="0" err="1"/>
              <a:t>Jongil</a:t>
            </a:r>
            <a:r>
              <a:rPr lang="en-US" sz="2800" dirty="0"/>
              <a:t> Won, Denis Foo </a:t>
            </a:r>
            <a:r>
              <a:rPr lang="en-US" sz="2800" dirty="0" err="1"/>
              <a:t>Kune</a:t>
            </a:r>
            <a:r>
              <a:rPr lang="en-US" sz="2800" dirty="0"/>
              <a:t>*, </a:t>
            </a:r>
          </a:p>
          <a:p>
            <a:r>
              <a:rPr lang="en-US" sz="2800" dirty="0" err="1"/>
              <a:t>EunYoung</a:t>
            </a:r>
            <a:r>
              <a:rPr lang="en-US" sz="2800" dirty="0"/>
              <a:t> </a:t>
            </a:r>
            <a:r>
              <a:rPr lang="en-US" sz="2800" dirty="0" err="1"/>
              <a:t>Jeong</a:t>
            </a:r>
            <a:r>
              <a:rPr lang="en-US" sz="2800" dirty="0"/>
              <a:t>, </a:t>
            </a:r>
            <a:r>
              <a:rPr lang="en-US" sz="2800" dirty="0" err="1"/>
              <a:t>Yongdae</a:t>
            </a:r>
            <a:r>
              <a:rPr lang="en-US" sz="2800" dirty="0"/>
              <a:t> Kim, </a:t>
            </a:r>
            <a:r>
              <a:rPr lang="en-US" sz="2800" dirty="0" err="1"/>
              <a:t>KyoungSoo</a:t>
            </a:r>
            <a:r>
              <a:rPr lang="en-US" sz="2800" dirty="0"/>
              <a:t> </a:t>
            </a:r>
            <a:r>
              <a:rPr lang="en-US" sz="2800" dirty="0" smtClean="0"/>
              <a:t>Park</a:t>
            </a:r>
          </a:p>
          <a:p>
            <a:r>
              <a:rPr lang="en-US" sz="2800" dirty="0" smtClean="0"/>
              <a:t>NDSs 2013</a:t>
            </a:r>
            <a:endParaRPr lang="en-US" sz="2800" dirty="0"/>
          </a:p>
          <a:p>
            <a:endParaRPr lang="en-US" sz="2800" dirty="0"/>
          </a:p>
        </p:txBody>
      </p:sp>
      <p:sp>
        <p:nvSpPr>
          <p:cNvPr id="4" name="Slide Number Placeholder 3"/>
          <p:cNvSpPr>
            <a:spLocks noGrp="1"/>
          </p:cNvSpPr>
          <p:nvPr>
            <p:ph type="sldNum" sz="quarter" idx="4294967295"/>
          </p:nvPr>
        </p:nvSpPr>
        <p:spPr>
          <a:xfrm>
            <a:off x="0" y="6432550"/>
            <a:ext cx="398463" cy="365125"/>
          </a:xfrm>
        </p:spPr>
        <p:txBody>
          <a:bodyPr/>
          <a:lstStyle/>
          <a:p>
            <a:fld id="{8A0F7B82-E077-C343-B58A-DF238AFF07F3}" type="slidenum">
              <a:rPr lang="en-US" smtClean="0"/>
              <a:t>16</a:t>
            </a:fld>
            <a:endParaRPr lang="en-US"/>
          </a:p>
        </p:txBody>
      </p:sp>
    </p:spTree>
    <p:extLst>
      <p:ext uri="{BB962C8B-B14F-4D97-AF65-F5344CB8AC3E}">
        <p14:creationId xmlns:p14="http://schemas.microsoft.com/office/powerpoint/2010/main" val="88103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Autofit/>
          </a:bodyPr>
          <a:lstStyle/>
          <a:p>
            <a:r>
              <a:rPr lang="en-US" altLang="ko-KR" sz="4400" dirty="0" smtClean="0"/>
              <a:t>3G/4G Accounting System Architecture</a:t>
            </a:r>
            <a:endParaRPr lang="ko-KR" altLang="en-US" sz="4400" dirty="0"/>
          </a:p>
        </p:txBody>
      </p:sp>
      <p:sp>
        <p:nvSpPr>
          <p:cNvPr id="3" name="내용 개체 틀 2"/>
          <p:cNvSpPr>
            <a:spLocks noGrp="1"/>
          </p:cNvSpPr>
          <p:nvPr>
            <p:ph idx="1"/>
          </p:nvPr>
        </p:nvSpPr>
        <p:spPr>
          <a:xfrm>
            <a:off x="456707" y="923246"/>
            <a:ext cx="8229600" cy="4625609"/>
          </a:xfrm>
        </p:spPr>
        <p:txBody>
          <a:bodyPr/>
          <a:lstStyle/>
          <a:p>
            <a:r>
              <a:rPr lang="en-US" altLang="ko-KR" dirty="0"/>
              <a:t>Charging Data Record (CDR)</a:t>
            </a:r>
          </a:p>
          <a:p>
            <a:pPr lvl="1"/>
            <a:r>
              <a:rPr lang="en-US" altLang="ko-KR" dirty="0"/>
              <a:t>Billing information (e.g., user identity, session elements, etc.)</a:t>
            </a:r>
          </a:p>
          <a:p>
            <a:r>
              <a:rPr lang="en-US" altLang="ko-KR" dirty="0" smtClean="0"/>
              <a:t>Record traffic volume in IP packet-level</a:t>
            </a:r>
          </a:p>
          <a:p>
            <a:endParaRPr lang="en-US" altLang="ko-KR" dirty="0" smtClean="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17</a:t>
            </a:fld>
            <a:endParaRPr lang="ko-KR" altLang="en-US"/>
          </a:p>
        </p:txBody>
      </p:sp>
      <p:grpSp>
        <p:nvGrpSpPr>
          <p:cNvPr id="50" name="그룹 49"/>
          <p:cNvGrpSpPr/>
          <p:nvPr/>
        </p:nvGrpSpPr>
        <p:grpSpPr>
          <a:xfrm>
            <a:off x="439078" y="4178769"/>
            <a:ext cx="8247229" cy="2175518"/>
            <a:chOff x="11899" y="74439"/>
            <a:chExt cx="9620604" cy="2523345"/>
          </a:xfrm>
        </p:grpSpPr>
        <p:sp>
          <p:nvSpPr>
            <p:cNvPr id="6" name="직사각형 5"/>
            <p:cNvSpPr/>
            <p:nvPr/>
          </p:nvSpPr>
          <p:spPr>
            <a:xfrm>
              <a:off x="1235827" y="77505"/>
              <a:ext cx="2376264" cy="2520279"/>
            </a:xfrm>
            <a:prstGeom prst="rect">
              <a:avLst/>
            </a:prstGeom>
            <a:ln w="127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400"/>
            </a:p>
          </p:txBody>
        </p:sp>
        <p:sp>
          <p:nvSpPr>
            <p:cNvPr id="7" name="직사각형 6"/>
            <p:cNvSpPr/>
            <p:nvPr/>
          </p:nvSpPr>
          <p:spPr>
            <a:xfrm>
              <a:off x="1930507" y="1696468"/>
              <a:ext cx="936104" cy="452377"/>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err="1" smtClean="0">
                  <a:latin typeface="Times New Roman" pitchFamily="18" charset="0"/>
                  <a:cs typeface="Times New Roman" pitchFamily="18" charset="0"/>
                </a:rPr>
                <a:t>eNodeB</a:t>
              </a:r>
              <a:endParaRPr lang="ko-KR" altLang="en-US" sz="1400" dirty="0">
                <a:latin typeface="Times New Roman" pitchFamily="18" charset="0"/>
                <a:cs typeface="Times New Roman" pitchFamily="18" charset="0"/>
              </a:endParaRPr>
            </a:p>
          </p:txBody>
        </p:sp>
        <p:sp>
          <p:nvSpPr>
            <p:cNvPr id="8" name="타원 7"/>
            <p:cNvSpPr/>
            <p:nvPr/>
          </p:nvSpPr>
          <p:spPr>
            <a:xfrm>
              <a:off x="1930507" y="2076837"/>
              <a:ext cx="468052" cy="144016"/>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400" b="1" dirty="0">
                <a:latin typeface="Times New Roman" pitchFamily="18" charset="0"/>
                <a:cs typeface="Times New Roman" pitchFamily="18" charset="0"/>
              </a:endParaRPr>
            </a:p>
          </p:txBody>
        </p:sp>
        <p:sp>
          <p:nvSpPr>
            <p:cNvPr id="9" name="타원 8"/>
            <p:cNvSpPr/>
            <p:nvPr/>
          </p:nvSpPr>
          <p:spPr>
            <a:xfrm>
              <a:off x="2398559" y="2076837"/>
              <a:ext cx="468052" cy="144016"/>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800" b="1" dirty="0">
                <a:latin typeface="Times New Roman" pitchFamily="18" charset="0"/>
                <a:cs typeface="Times New Roman" pitchFamily="18" charset="0"/>
              </a:endParaRPr>
            </a:p>
          </p:txBody>
        </p:sp>
        <p:cxnSp>
          <p:nvCxnSpPr>
            <p:cNvPr id="10" name="직선 연결선 9"/>
            <p:cNvCxnSpPr>
              <a:stCxn id="8" idx="2"/>
              <a:endCxn id="11" idx="3"/>
            </p:cNvCxnSpPr>
            <p:nvPr/>
          </p:nvCxnSpPr>
          <p:spPr>
            <a:xfrm flipH="1" flipV="1">
              <a:off x="674278" y="1526489"/>
              <a:ext cx="1256229" cy="622356"/>
            </a:xfrm>
            <a:prstGeom prst="line">
              <a:avLst/>
            </a:prstGeom>
            <a:ln w="19050"/>
          </p:spPr>
          <p:style>
            <a:lnRef idx="1">
              <a:schemeClr val="dk1"/>
            </a:lnRef>
            <a:fillRef idx="0">
              <a:schemeClr val="dk1"/>
            </a:fillRef>
            <a:effectRef idx="0">
              <a:schemeClr val="dk1"/>
            </a:effectRef>
            <a:fontRef idx="minor">
              <a:schemeClr val="tx1"/>
            </a:fontRef>
          </p:style>
        </p:cxnSp>
        <p:sp>
          <p:nvSpPr>
            <p:cNvPr id="11" name="직사각형 10"/>
            <p:cNvSpPr/>
            <p:nvPr/>
          </p:nvSpPr>
          <p:spPr>
            <a:xfrm>
              <a:off x="155707" y="1216933"/>
              <a:ext cx="518571" cy="61911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UE</a:t>
              </a:r>
              <a:endParaRPr lang="ko-KR" altLang="en-US" sz="1400" dirty="0">
                <a:latin typeface="Times New Roman" pitchFamily="18" charset="0"/>
                <a:cs typeface="Times New Roman" pitchFamily="18" charset="0"/>
              </a:endParaRPr>
            </a:p>
          </p:txBody>
        </p:sp>
        <p:sp>
          <p:nvSpPr>
            <p:cNvPr id="12" name="TextBox 11"/>
            <p:cNvSpPr txBox="1"/>
            <p:nvPr/>
          </p:nvSpPr>
          <p:spPr>
            <a:xfrm>
              <a:off x="2927289" y="2233145"/>
              <a:ext cx="638744" cy="356551"/>
            </a:xfrm>
            <a:prstGeom prst="rect">
              <a:avLst/>
            </a:prstGeom>
            <a:noFill/>
          </p:spPr>
          <p:txBody>
            <a:bodyPr wrap="none" rtlCol="0">
              <a:spAutoFit/>
            </a:bodyPr>
            <a:lstStyle/>
            <a:p>
              <a:r>
                <a:rPr lang="en-US" altLang="ko-KR" sz="1400" b="1" dirty="0" smtClean="0">
                  <a:latin typeface="Times New Roman" pitchFamily="18" charset="0"/>
                  <a:cs typeface="Times New Roman" pitchFamily="18" charset="0"/>
                </a:rPr>
                <a:t>RAN</a:t>
              </a:r>
              <a:endParaRPr lang="ko-KR" altLang="en-US" sz="1400" b="1" dirty="0">
                <a:latin typeface="Times New Roman" pitchFamily="18" charset="0"/>
                <a:cs typeface="Times New Roman" pitchFamily="18" charset="0"/>
              </a:endParaRPr>
            </a:p>
          </p:txBody>
        </p:sp>
        <p:cxnSp>
          <p:nvCxnSpPr>
            <p:cNvPr id="13" name="직선 연결선 12"/>
            <p:cNvCxnSpPr>
              <a:stCxn id="21" idx="1"/>
              <a:endCxn id="18" idx="3"/>
            </p:cNvCxnSpPr>
            <p:nvPr/>
          </p:nvCxnSpPr>
          <p:spPr>
            <a:xfrm flipH="1">
              <a:off x="2324455" y="828132"/>
              <a:ext cx="194816" cy="276372"/>
            </a:xfrm>
            <a:prstGeom prst="line">
              <a:avLst/>
            </a:prstGeom>
            <a:ln w="19050"/>
          </p:spPr>
          <p:style>
            <a:lnRef idx="1">
              <a:schemeClr val="dk1"/>
            </a:lnRef>
            <a:fillRef idx="0">
              <a:schemeClr val="dk1"/>
            </a:fillRef>
            <a:effectRef idx="0">
              <a:schemeClr val="dk1"/>
            </a:effectRef>
            <a:fontRef idx="minor">
              <a:schemeClr val="tx1"/>
            </a:fontRef>
          </p:style>
        </p:cxnSp>
        <p:cxnSp>
          <p:nvCxnSpPr>
            <p:cNvPr id="14" name="직선 연결선 13"/>
            <p:cNvCxnSpPr>
              <a:stCxn id="21" idx="1"/>
              <a:endCxn id="15" idx="3"/>
            </p:cNvCxnSpPr>
            <p:nvPr/>
          </p:nvCxnSpPr>
          <p:spPr>
            <a:xfrm flipH="1" flipV="1">
              <a:off x="2324455" y="420405"/>
              <a:ext cx="194816" cy="407727"/>
            </a:xfrm>
            <a:prstGeom prst="line">
              <a:avLst/>
            </a:prstGeom>
            <a:ln w="19050"/>
          </p:spPr>
          <p:style>
            <a:lnRef idx="1">
              <a:schemeClr val="dk1"/>
            </a:lnRef>
            <a:fillRef idx="0">
              <a:schemeClr val="dk1"/>
            </a:fillRef>
            <a:effectRef idx="0">
              <a:schemeClr val="dk1"/>
            </a:effectRef>
            <a:fontRef idx="minor">
              <a:schemeClr val="tx1"/>
            </a:fontRef>
          </p:style>
        </p:cxnSp>
        <p:sp>
          <p:nvSpPr>
            <p:cNvPr id="15" name="직사각형 14"/>
            <p:cNvSpPr/>
            <p:nvPr/>
          </p:nvSpPr>
          <p:spPr>
            <a:xfrm>
              <a:off x="1388351" y="204381"/>
              <a:ext cx="936104" cy="43204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err="1" smtClean="0">
                  <a:latin typeface="Times New Roman" pitchFamily="18" charset="0"/>
                  <a:cs typeface="Times New Roman" pitchFamily="18" charset="0"/>
                </a:rPr>
                <a:t>NodeB</a:t>
              </a:r>
              <a:endParaRPr lang="ko-KR" altLang="en-US" sz="1400" dirty="0">
                <a:latin typeface="Times New Roman" pitchFamily="18" charset="0"/>
                <a:cs typeface="Times New Roman" pitchFamily="18" charset="0"/>
              </a:endParaRPr>
            </a:p>
          </p:txBody>
        </p:sp>
        <p:sp>
          <p:nvSpPr>
            <p:cNvPr id="16" name="타원 15"/>
            <p:cNvSpPr/>
            <p:nvPr/>
          </p:nvSpPr>
          <p:spPr>
            <a:xfrm>
              <a:off x="1388351" y="564421"/>
              <a:ext cx="468052" cy="144016"/>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400"/>
            </a:p>
          </p:txBody>
        </p:sp>
        <p:sp>
          <p:nvSpPr>
            <p:cNvPr id="17" name="타원 16"/>
            <p:cNvSpPr/>
            <p:nvPr/>
          </p:nvSpPr>
          <p:spPr>
            <a:xfrm>
              <a:off x="1856403" y="564421"/>
              <a:ext cx="468052" cy="144016"/>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400"/>
            </a:p>
          </p:txBody>
        </p:sp>
        <p:sp>
          <p:nvSpPr>
            <p:cNvPr id="18" name="직사각형 17"/>
            <p:cNvSpPr/>
            <p:nvPr/>
          </p:nvSpPr>
          <p:spPr>
            <a:xfrm>
              <a:off x="1388351" y="888480"/>
              <a:ext cx="936104" cy="43204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err="1" smtClean="0">
                  <a:latin typeface="Times New Roman" pitchFamily="18" charset="0"/>
                  <a:cs typeface="Times New Roman" pitchFamily="18" charset="0"/>
                </a:rPr>
                <a:t>NodeB</a:t>
              </a:r>
              <a:endParaRPr lang="ko-KR" altLang="en-US" sz="1400" dirty="0">
                <a:latin typeface="Times New Roman" pitchFamily="18" charset="0"/>
                <a:cs typeface="Times New Roman" pitchFamily="18" charset="0"/>
              </a:endParaRPr>
            </a:p>
          </p:txBody>
        </p:sp>
        <p:sp>
          <p:nvSpPr>
            <p:cNvPr id="19" name="타원 18"/>
            <p:cNvSpPr/>
            <p:nvPr/>
          </p:nvSpPr>
          <p:spPr>
            <a:xfrm>
              <a:off x="1388351" y="1242209"/>
              <a:ext cx="468052" cy="144016"/>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100" dirty="0"/>
            </a:p>
          </p:txBody>
        </p:sp>
        <p:sp>
          <p:nvSpPr>
            <p:cNvPr id="20" name="타원 19"/>
            <p:cNvSpPr/>
            <p:nvPr/>
          </p:nvSpPr>
          <p:spPr>
            <a:xfrm>
              <a:off x="1856403" y="1242209"/>
              <a:ext cx="468052" cy="144016"/>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400" b="1" dirty="0">
                <a:latin typeface="Times New Roman" pitchFamily="18" charset="0"/>
                <a:cs typeface="Times New Roman" pitchFamily="18" charset="0"/>
              </a:endParaRPr>
            </a:p>
          </p:txBody>
        </p:sp>
        <p:sp>
          <p:nvSpPr>
            <p:cNvPr id="21" name="직사각형 20"/>
            <p:cNvSpPr/>
            <p:nvPr/>
          </p:nvSpPr>
          <p:spPr>
            <a:xfrm>
              <a:off x="2519271" y="564421"/>
              <a:ext cx="936104" cy="52742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RNC</a:t>
              </a:r>
              <a:endParaRPr lang="ko-KR" altLang="en-US" sz="1400" dirty="0">
                <a:latin typeface="Times New Roman" pitchFamily="18" charset="0"/>
                <a:cs typeface="Times New Roman" pitchFamily="18" charset="0"/>
              </a:endParaRPr>
            </a:p>
          </p:txBody>
        </p:sp>
        <p:sp>
          <p:nvSpPr>
            <p:cNvPr id="22" name="TextBox 21"/>
            <p:cNvSpPr txBox="1"/>
            <p:nvPr/>
          </p:nvSpPr>
          <p:spPr>
            <a:xfrm>
              <a:off x="11899" y="548790"/>
              <a:ext cx="1088111" cy="356551"/>
            </a:xfrm>
            <a:prstGeom prst="rect">
              <a:avLst/>
            </a:prstGeom>
            <a:noFill/>
          </p:spPr>
          <p:txBody>
            <a:bodyPr wrap="none" rtlCol="0">
              <a:spAutoFit/>
            </a:bodyPr>
            <a:lstStyle/>
            <a:p>
              <a:r>
                <a:rPr lang="en-US" altLang="ko-KR" sz="1400" b="1" dirty="0" smtClean="0">
                  <a:latin typeface="Times New Roman" pitchFamily="18" charset="0"/>
                  <a:cs typeface="Times New Roman" pitchFamily="18" charset="0"/>
                </a:rPr>
                <a:t>3G UMTS</a:t>
              </a:r>
              <a:endParaRPr lang="ko-KR" altLang="en-US" sz="1400" b="1" dirty="0">
                <a:latin typeface="Times New Roman" pitchFamily="18" charset="0"/>
                <a:cs typeface="Times New Roman" pitchFamily="18" charset="0"/>
              </a:endParaRPr>
            </a:p>
          </p:txBody>
        </p:sp>
        <p:sp>
          <p:nvSpPr>
            <p:cNvPr id="23" name="TextBox 22"/>
            <p:cNvSpPr txBox="1"/>
            <p:nvPr/>
          </p:nvSpPr>
          <p:spPr>
            <a:xfrm>
              <a:off x="114290" y="1979191"/>
              <a:ext cx="936693" cy="356985"/>
            </a:xfrm>
            <a:prstGeom prst="rect">
              <a:avLst/>
            </a:prstGeom>
            <a:noFill/>
          </p:spPr>
          <p:txBody>
            <a:bodyPr wrap="none" rtlCol="0">
              <a:spAutoFit/>
            </a:bodyPr>
            <a:lstStyle/>
            <a:p>
              <a:r>
                <a:rPr lang="en-US" altLang="ko-KR" sz="1400" b="1" dirty="0" smtClean="0">
                  <a:latin typeface="Times New Roman" pitchFamily="18" charset="0"/>
                  <a:cs typeface="Times New Roman" pitchFamily="18" charset="0"/>
                </a:rPr>
                <a:t>4G LTE</a:t>
              </a:r>
              <a:endParaRPr lang="ko-KR" altLang="en-US" sz="1400" b="1" dirty="0">
                <a:latin typeface="Times New Roman" pitchFamily="18" charset="0"/>
                <a:cs typeface="Times New Roman" pitchFamily="18" charset="0"/>
              </a:endParaRPr>
            </a:p>
          </p:txBody>
        </p:sp>
        <p:sp>
          <p:nvSpPr>
            <p:cNvPr id="24" name="직사각형 23"/>
            <p:cNvSpPr/>
            <p:nvPr/>
          </p:nvSpPr>
          <p:spPr>
            <a:xfrm>
              <a:off x="3713085" y="74439"/>
              <a:ext cx="3283382" cy="2523345"/>
            </a:xfrm>
            <a:prstGeom prst="rect">
              <a:avLst/>
            </a:prstGeom>
            <a:ln w="12700">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400"/>
            </a:p>
          </p:txBody>
        </p:sp>
        <p:cxnSp>
          <p:nvCxnSpPr>
            <p:cNvPr id="25" name="직선 연결선 24"/>
            <p:cNvCxnSpPr/>
            <p:nvPr/>
          </p:nvCxnSpPr>
          <p:spPr>
            <a:xfrm flipV="1">
              <a:off x="674278" y="1532523"/>
              <a:ext cx="6509953" cy="31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6478376" y="2234197"/>
              <a:ext cx="518348" cy="356985"/>
            </a:xfrm>
            <a:prstGeom prst="rect">
              <a:avLst/>
            </a:prstGeom>
            <a:noFill/>
          </p:spPr>
          <p:txBody>
            <a:bodyPr wrap="none" rtlCol="0">
              <a:spAutoFit/>
            </a:bodyPr>
            <a:lstStyle/>
            <a:p>
              <a:r>
                <a:rPr lang="en-US" altLang="ko-KR" sz="1400" b="1" dirty="0" smtClean="0">
                  <a:latin typeface="Times New Roman" pitchFamily="18" charset="0"/>
                  <a:cs typeface="Times New Roman" pitchFamily="18" charset="0"/>
                </a:rPr>
                <a:t>CN</a:t>
              </a:r>
              <a:endParaRPr lang="ko-KR" altLang="en-US" sz="1400" b="1" dirty="0">
                <a:latin typeface="Times New Roman" pitchFamily="18" charset="0"/>
                <a:cs typeface="Times New Roman" pitchFamily="18" charset="0"/>
              </a:endParaRPr>
            </a:p>
          </p:txBody>
        </p:sp>
        <p:cxnSp>
          <p:nvCxnSpPr>
            <p:cNvPr id="27" name="직선 연결선 26"/>
            <p:cNvCxnSpPr>
              <a:stCxn id="32" idx="1"/>
              <a:endCxn id="34" idx="2"/>
            </p:cNvCxnSpPr>
            <p:nvPr/>
          </p:nvCxnSpPr>
          <p:spPr>
            <a:xfrm flipH="1" flipV="1">
              <a:off x="4267420" y="1044156"/>
              <a:ext cx="640815" cy="138186"/>
            </a:xfrm>
            <a:prstGeom prst="line">
              <a:avLst/>
            </a:prstGeom>
            <a:ln w="19050"/>
          </p:spPr>
          <p:style>
            <a:lnRef idx="1">
              <a:schemeClr val="dk1"/>
            </a:lnRef>
            <a:fillRef idx="0">
              <a:schemeClr val="dk1"/>
            </a:fillRef>
            <a:effectRef idx="0">
              <a:schemeClr val="dk1"/>
            </a:effectRef>
            <a:fontRef idx="minor">
              <a:schemeClr val="tx1"/>
            </a:fontRef>
          </p:style>
        </p:cxnSp>
        <p:cxnSp>
          <p:nvCxnSpPr>
            <p:cNvPr id="28" name="직선 연결선 27"/>
            <p:cNvCxnSpPr>
              <a:stCxn id="33" idx="1"/>
              <a:endCxn id="34" idx="3"/>
            </p:cNvCxnSpPr>
            <p:nvPr/>
          </p:nvCxnSpPr>
          <p:spPr>
            <a:xfrm flipH="1">
              <a:off x="4735472" y="828132"/>
              <a:ext cx="11808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직선 연결선 28"/>
            <p:cNvCxnSpPr>
              <a:stCxn id="32" idx="0"/>
              <a:endCxn id="31" idx="4"/>
            </p:cNvCxnSpPr>
            <p:nvPr/>
          </p:nvCxnSpPr>
          <p:spPr>
            <a:xfrm flipV="1">
              <a:off x="5323764" y="653569"/>
              <a:ext cx="0" cy="312749"/>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직선 연결선 29"/>
            <p:cNvCxnSpPr>
              <a:stCxn id="32" idx="3"/>
              <a:endCxn id="33" idx="2"/>
            </p:cNvCxnSpPr>
            <p:nvPr/>
          </p:nvCxnSpPr>
          <p:spPr>
            <a:xfrm flipV="1">
              <a:off x="5739292" y="1044156"/>
              <a:ext cx="645107" cy="138186"/>
            </a:xfrm>
            <a:prstGeom prst="line">
              <a:avLst/>
            </a:prstGeom>
            <a:ln w="19050"/>
          </p:spPr>
          <p:style>
            <a:lnRef idx="1">
              <a:schemeClr val="dk1"/>
            </a:lnRef>
            <a:fillRef idx="0">
              <a:schemeClr val="dk1"/>
            </a:fillRef>
            <a:effectRef idx="0">
              <a:schemeClr val="dk1"/>
            </a:effectRef>
            <a:fontRef idx="minor">
              <a:schemeClr val="tx1"/>
            </a:fontRef>
          </p:style>
        </p:cxnSp>
        <p:sp>
          <p:nvSpPr>
            <p:cNvPr id="31" name="타원 30"/>
            <p:cNvSpPr/>
            <p:nvPr/>
          </p:nvSpPr>
          <p:spPr>
            <a:xfrm>
              <a:off x="4927720" y="186387"/>
              <a:ext cx="792088" cy="467182"/>
            </a:xfrm>
            <a:prstGeom prst="ellipse">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BS</a:t>
              </a:r>
              <a:endParaRPr lang="ko-KR" altLang="en-US" sz="1400" dirty="0">
                <a:latin typeface="Times New Roman" pitchFamily="18" charset="0"/>
                <a:cs typeface="Times New Roman" pitchFamily="18" charset="0"/>
              </a:endParaRPr>
            </a:p>
          </p:txBody>
        </p:sp>
        <p:sp>
          <p:nvSpPr>
            <p:cNvPr id="32" name="직사각형 31"/>
            <p:cNvSpPr/>
            <p:nvPr/>
          </p:nvSpPr>
          <p:spPr>
            <a:xfrm>
              <a:off x="4908235" y="966318"/>
              <a:ext cx="831057" cy="43204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CGF</a:t>
              </a:r>
              <a:endParaRPr lang="ko-KR" altLang="en-US" sz="1400" dirty="0">
                <a:latin typeface="Times New Roman" pitchFamily="18" charset="0"/>
                <a:cs typeface="Times New Roman" pitchFamily="18" charset="0"/>
              </a:endParaRPr>
            </a:p>
          </p:txBody>
        </p:sp>
        <p:sp>
          <p:nvSpPr>
            <p:cNvPr id="33" name="직사각형 32"/>
            <p:cNvSpPr/>
            <p:nvPr/>
          </p:nvSpPr>
          <p:spPr>
            <a:xfrm>
              <a:off x="5916347" y="612108"/>
              <a:ext cx="936104" cy="43204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GGSN</a:t>
              </a:r>
              <a:endParaRPr lang="ko-KR" altLang="en-US" sz="1400" dirty="0">
                <a:latin typeface="Times New Roman" pitchFamily="18" charset="0"/>
                <a:cs typeface="Times New Roman" pitchFamily="18" charset="0"/>
              </a:endParaRPr>
            </a:p>
          </p:txBody>
        </p:sp>
        <p:sp>
          <p:nvSpPr>
            <p:cNvPr id="34" name="직사각형 33"/>
            <p:cNvSpPr/>
            <p:nvPr/>
          </p:nvSpPr>
          <p:spPr>
            <a:xfrm>
              <a:off x="3799368" y="612108"/>
              <a:ext cx="936104" cy="43204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SGSN</a:t>
              </a:r>
              <a:endParaRPr lang="ko-KR" altLang="en-US" sz="1400" dirty="0">
                <a:latin typeface="Times New Roman" pitchFamily="18" charset="0"/>
                <a:cs typeface="Times New Roman" pitchFamily="18" charset="0"/>
              </a:endParaRPr>
            </a:p>
          </p:txBody>
        </p:sp>
        <p:cxnSp>
          <p:nvCxnSpPr>
            <p:cNvPr id="35" name="직선 연결선 34"/>
            <p:cNvCxnSpPr>
              <a:endCxn id="33" idx="3"/>
            </p:cNvCxnSpPr>
            <p:nvPr/>
          </p:nvCxnSpPr>
          <p:spPr>
            <a:xfrm flipH="1" flipV="1">
              <a:off x="6852451" y="828132"/>
              <a:ext cx="458674" cy="414077"/>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직선 연결선 35"/>
            <p:cNvCxnSpPr>
              <a:stCxn id="39" idx="1"/>
              <a:endCxn id="41" idx="2"/>
            </p:cNvCxnSpPr>
            <p:nvPr/>
          </p:nvCxnSpPr>
          <p:spPr>
            <a:xfrm flipH="1" flipV="1">
              <a:off x="4292913" y="2142495"/>
              <a:ext cx="617467" cy="123728"/>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직선 연결선 36"/>
            <p:cNvCxnSpPr>
              <a:stCxn id="40" idx="1"/>
              <a:endCxn id="41" idx="3"/>
            </p:cNvCxnSpPr>
            <p:nvPr/>
          </p:nvCxnSpPr>
          <p:spPr>
            <a:xfrm flipH="1">
              <a:off x="4760965" y="1925192"/>
              <a:ext cx="1155382" cy="1279"/>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직선 연결선 37"/>
            <p:cNvCxnSpPr>
              <a:stCxn id="39" idx="3"/>
              <a:endCxn id="40" idx="2"/>
            </p:cNvCxnSpPr>
            <p:nvPr/>
          </p:nvCxnSpPr>
          <p:spPr>
            <a:xfrm flipV="1">
              <a:off x="5741437" y="2141216"/>
              <a:ext cx="642962" cy="125007"/>
            </a:xfrm>
            <a:prstGeom prst="line">
              <a:avLst/>
            </a:prstGeom>
            <a:ln w="19050"/>
          </p:spPr>
          <p:style>
            <a:lnRef idx="1">
              <a:schemeClr val="dk1"/>
            </a:lnRef>
            <a:fillRef idx="0">
              <a:schemeClr val="dk1"/>
            </a:fillRef>
            <a:effectRef idx="0">
              <a:schemeClr val="dk1"/>
            </a:effectRef>
            <a:fontRef idx="minor">
              <a:schemeClr val="tx1"/>
            </a:fontRef>
          </p:style>
        </p:cxnSp>
        <p:sp>
          <p:nvSpPr>
            <p:cNvPr id="39" name="직사각형 38"/>
            <p:cNvSpPr/>
            <p:nvPr/>
          </p:nvSpPr>
          <p:spPr>
            <a:xfrm>
              <a:off x="4910380" y="2050199"/>
              <a:ext cx="831057" cy="43204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MME</a:t>
              </a:r>
              <a:endParaRPr lang="ko-KR" altLang="en-US" sz="1400" dirty="0">
                <a:latin typeface="Times New Roman" pitchFamily="18" charset="0"/>
                <a:cs typeface="Times New Roman" pitchFamily="18" charset="0"/>
              </a:endParaRPr>
            </a:p>
          </p:txBody>
        </p:sp>
        <p:sp>
          <p:nvSpPr>
            <p:cNvPr id="40" name="직사각형 39"/>
            <p:cNvSpPr/>
            <p:nvPr/>
          </p:nvSpPr>
          <p:spPr>
            <a:xfrm>
              <a:off x="5916347" y="1709168"/>
              <a:ext cx="936104" cy="43204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P-GW</a:t>
              </a:r>
              <a:endParaRPr lang="ko-KR" altLang="en-US" sz="1400" dirty="0">
                <a:latin typeface="Times New Roman" pitchFamily="18" charset="0"/>
                <a:cs typeface="Times New Roman" pitchFamily="18" charset="0"/>
              </a:endParaRPr>
            </a:p>
          </p:txBody>
        </p:sp>
        <p:sp>
          <p:nvSpPr>
            <p:cNvPr id="41" name="직사각형 40"/>
            <p:cNvSpPr/>
            <p:nvPr/>
          </p:nvSpPr>
          <p:spPr>
            <a:xfrm>
              <a:off x="3824861" y="1710447"/>
              <a:ext cx="936104" cy="432048"/>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S-GW</a:t>
              </a:r>
              <a:endParaRPr lang="ko-KR" altLang="en-US" sz="1400" dirty="0">
                <a:latin typeface="Times New Roman" pitchFamily="18" charset="0"/>
                <a:cs typeface="Times New Roman" pitchFamily="18" charset="0"/>
              </a:endParaRPr>
            </a:p>
          </p:txBody>
        </p:sp>
        <p:cxnSp>
          <p:nvCxnSpPr>
            <p:cNvPr id="42" name="직선 연결선 41"/>
            <p:cNvCxnSpPr>
              <a:endCxn id="40" idx="3"/>
            </p:cNvCxnSpPr>
            <p:nvPr/>
          </p:nvCxnSpPr>
          <p:spPr>
            <a:xfrm flipH="1">
              <a:off x="6852451" y="1811441"/>
              <a:ext cx="458674" cy="113751"/>
            </a:xfrm>
            <a:prstGeom prst="line">
              <a:avLst/>
            </a:prstGeom>
            <a:ln w="19050"/>
          </p:spPr>
          <p:style>
            <a:lnRef idx="1">
              <a:schemeClr val="dk1"/>
            </a:lnRef>
            <a:fillRef idx="0">
              <a:schemeClr val="dk1"/>
            </a:fillRef>
            <a:effectRef idx="0">
              <a:schemeClr val="dk1"/>
            </a:effectRef>
            <a:fontRef idx="minor">
              <a:schemeClr val="tx1"/>
            </a:fontRef>
          </p:style>
        </p:cxnSp>
        <p:cxnSp>
          <p:nvCxnSpPr>
            <p:cNvPr id="43" name="직선 연결선 42"/>
            <p:cNvCxnSpPr>
              <a:stCxn id="19" idx="2"/>
              <a:endCxn id="11" idx="3"/>
            </p:cNvCxnSpPr>
            <p:nvPr/>
          </p:nvCxnSpPr>
          <p:spPr>
            <a:xfrm flipH="1">
              <a:off x="674278" y="1314217"/>
              <a:ext cx="714073" cy="212272"/>
            </a:xfrm>
            <a:prstGeom prst="line">
              <a:avLst/>
            </a:prstGeom>
            <a:ln w="19050"/>
          </p:spPr>
          <p:style>
            <a:lnRef idx="1">
              <a:schemeClr val="dk1"/>
            </a:lnRef>
            <a:fillRef idx="0">
              <a:schemeClr val="dk1"/>
            </a:fillRef>
            <a:effectRef idx="0">
              <a:schemeClr val="dk1"/>
            </a:effectRef>
            <a:fontRef idx="minor">
              <a:schemeClr val="tx1"/>
            </a:fontRef>
          </p:style>
        </p:cxnSp>
        <p:cxnSp>
          <p:nvCxnSpPr>
            <p:cNvPr id="44" name="직선 연결선 43"/>
            <p:cNvCxnSpPr>
              <a:stCxn id="34" idx="1"/>
              <a:endCxn id="21" idx="3"/>
            </p:cNvCxnSpPr>
            <p:nvPr/>
          </p:nvCxnSpPr>
          <p:spPr>
            <a:xfrm flipH="1">
              <a:off x="3455375" y="828132"/>
              <a:ext cx="34399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직선 연결선 44"/>
            <p:cNvCxnSpPr>
              <a:stCxn id="41" idx="1"/>
              <a:endCxn id="7" idx="3"/>
            </p:cNvCxnSpPr>
            <p:nvPr/>
          </p:nvCxnSpPr>
          <p:spPr>
            <a:xfrm flipH="1" flipV="1">
              <a:off x="2866611" y="1922657"/>
              <a:ext cx="958250" cy="3814"/>
            </a:xfrm>
            <a:prstGeom prst="line">
              <a:avLst/>
            </a:prstGeom>
            <a:ln w="19050"/>
          </p:spPr>
          <p:style>
            <a:lnRef idx="1">
              <a:schemeClr val="dk1"/>
            </a:lnRef>
            <a:fillRef idx="0">
              <a:schemeClr val="dk1"/>
            </a:fillRef>
            <a:effectRef idx="0">
              <a:schemeClr val="dk1"/>
            </a:effectRef>
            <a:fontRef idx="minor">
              <a:schemeClr val="tx1"/>
            </a:fontRef>
          </p:style>
        </p:cxnSp>
        <p:sp>
          <p:nvSpPr>
            <p:cNvPr id="46" name="직사각형 45"/>
            <p:cNvSpPr/>
            <p:nvPr/>
          </p:nvSpPr>
          <p:spPr>
            <a:xfrm>
              <a:off x="8660300" y="1229633"/>
              <a:ext cx="972203" cy="619112"/>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400" dirty="0" smtClean="0">
                  <a:latin typeface="Times New Roman" pitchFamily="18" charset="0"/>
                  <a:cs typeface="Times New Roman" pitchFamily="18" charset="0"/>
                </a:rPr>
                <a:t>Target Server</a:t>
              </a:r>
              <a:endParaRPr lang="ko-KR" altLang="en-US" sz="1400" dirty="0">
                <a:latin typeface="Times New Roman" pitchFamily="18" charset="0"/>
                <a:cs typeface="Times New Roman" pitchFamily="18" charset="0"/>
              </a:endParaRPr>
            </a:p>
          </p:txBody>
        </p:sp>
        <p:cxnSp>
          <p:nvCxnSpPr>
            <p:cNvPr id="47" name="직선 연결선 46"/>
            <p:cNvCxnSpPr>
              <a:endCxn id="46" idx="1"/>
            </p:cNvCxnSpPr>
            <p:nvPr/>
          </p:nvCxnSpPr>
          <p:spPr>
            <a:xfrm>
              <a:off x="8165717" y="1539189"/>
              <a:ext cx="494583" cy="0"/>
            </a:xfrm>
            <a:prstGeom prst="line">
              <a:avLst/>
            </a:prstGeom>
            <a:ln w="19050"/>
          </p:spPr>
          <p:style>
            <a:lnRef idx="1">
              <a:schemeClr val="dk1"/>
            </a:lnRef>
            <a:fillRef idx="0">
              <a:schemeClr val="dk1"/>
            </a:fillRef>
            <a:effectRef idx="0">
              <a:schemeClr val="dk1"/>
            </a:effectRef>
            <a:fontRef idx="minor">
              <a:schemeClr val="tx1"/>
            </a:fontRef>
          </p:style>
        </p:cxnSp>
        <p:sp>
          <p:nvSpPr>
            <p:cNvPr id="48" name="구름 47"/>
            <p:cNvSpPr/>
            <p:nvPr/>
          </p:nvSpPr>
          <p:spPr>
            <a:xfrm rot="733977">
              <a:off x="7147530" y="1013815"/>
              <a:ext cx="1244095" cy="1050748"/>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sz="1400" dirty="0">
                <a:latin typeface="Times New Roman" pitchFamily="18" charset="0"/>
                <a:cs typeface="Times New Roman" pitchFamily="18" charset="0"/>
              </a:endParaRPr>
            </a:p>
          </p:txBody>
        </p:sp>
        <p:sp>
          <p:nvSpPr>
            <p:cNvPr id="49" name="직사각형 48"/>
            <p:cNvSpPr/>
            <p:nvPr/>
          </p:nvSpPr>
          <p:spPr>
            <a:xfrm>
              <a:off x="7349541" y="1307026"/>
              <a:ext cx="825980" cy="356551"/>
            </a:xfrm>
            <a:prstGeom prst="rect">
              <a:avLst/>
            </a:prstGeom>
          </p:spPr>
          <p:txBody>
            <a:bodyPr wrap="none">
              <a:spAutoFit/>
            </a:bodyPr>
            <a:lstStyle/>
            <a:p>
              <a:pPr algn="ctr"/>
              <a:r>
                <a:rPr lang="en-US" altLang="ko-KR" sz="1400" dirty="0" smtClean="0">
                  <a:latin typeface="Times New Roman" pitchFamily="18" charset="0"/>
                  <a:cs typeface="Times New Roman" pitchFamily="18" charset="0"/>
                </a:rPr>
                <a:t>Internet</a:t>
              </a:r>
              <a:endParaRPr lang="ko-KR" altLang="en-US" sz="1400" dirty="0">
                <a:latin typeface="Times New Roman" pitchFamily="18" charset="0"/>
                <a:cs typeface="Times New Roman" pitchFamily="18" charset="0"/>
              </a:endParaRPr>
            </a:p>
          </p:txBody>
        </p:sp>
      </p:grpSp>
      <p:sp>
        <p:nvSpPr>
          <p:cNvPr id="52" name="직사각형 51"/>
          <p:cNvSpPr/>
          <p:nvPr/>
        </p:nvSpPr>
        <p:spPr>
          <a:xfrm>
            <a:off x="3678533" y="4622036"/>
            <a:ext cx="824325" cy="41360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400" dirty="0" smtClean="0">
                <a:latin typeface="Gill Sans MT" pitchFamily="34" charset="0"/>
              </a:rPr>
              <a:t>S-CDR</a:t>
            </a:r>
            <a:endParaRPr lang="ko-KR" altLang="en-US" sz="1400" dirty="0">
              <a:latin typeface="Gill Sans MT" pitchFamily="34" charset="0"/>
            </a:endParaRPr>
          </a:p>
        </p:txBody>
      </p:sp>
      <p:sp>
        <p:nvSpPr>
          <p:cNvPr id="54" name="직사각형 53"/>
          <p:cNvSpPr/>
          <p:nvPr/>
        </p:nvSpPr>
        <p:spPr>
          <a:xfrm>
            <a:off x="5485972" y="4613342"/>
            <a:ext cx="824325" cy="41360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400" dirty="0" smtClean="0">
                <a:latin typeface="Gill Sans MT" pitchFamily="34" charset="0"/>
              </a:rPr>
              <a:t>G-CDR</a:t>
            </a:r>
            <a:endParaRPr lang="ko-KR" altLang="en-US" sz="1400" dirty="0">
              <a:latin typeface="Gill Sans MT" pitchFamily="34" charset="0"/>
            </a:endParaRPr>
          </a:p>
        </p:txBody>
      </p:sp>
      <p:sp>
        <p:nvSpPr>
          <p:cNvPr id="53" name="직사각형 52"/>
          <p:cNvSpPr/>
          <p:nvPr/>
        </p:nvSpPr>
        <p:spPr>
          <a:xfrm>
            <a:off x="5386762" y="3976855"/>
            <a:ext cx="421910" cy="584775"/>
          </a:xfrm>
          <a:prstGeom prst="rect">
            <a:avLst/>
          </a:prstGeom>
        </p:spPr>
        <p:txBody>
          <a:bodyPr wrap="none">
            <a:spAutoFit/>
          </a:bodyPr>
          <a:lstStyle/>
          <a:p>
            <a:r>
              <a:rPr lang="en-US" altLang="ko-KR" sz="3200" b="1" dirty="0" smtClean="0"/>
              <a:t>$</a:t>
            </a:r>
            <a:endParaRPr lang="ko-KR" altLang="en-US" sz="3200" b="1" dirty="0"/>
          </a:p>
        </p:txBody>
      </p:sp>
      <p:sp>
        <p:nvSpPr>
          <p:cNvPr id="55" name="직사각형 54"/>
          <p:cNvSpPr/>
          <p:nvPr/>
        </p:nvSpPr>
        <p:spPr>
          <a:xfrm>
            <a:off x="836174" y="2703815"/>
            <a:ext cx="7333367" cy="127304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2000" b="1" u="sng" dirty="0" smtClean="0">
                <a:latin typeface="Gill Sans MT" pitchFamily="34" charset="0"/>
              </a:rPr>
              <a:t>Question:</a:t>
            </a:r>
          </a:p>
          <a:p>
            <a:pPr algn="ctr"/>
            <a:endParaRPr lang="en-US" altLang="ko-KR" sz="1200" b="1" u="sng" dirty="0" smtClean="0">
              <a:latin typeface="Gill Sans MT" pitchFamily="34" charset="0"/>
            </a:endParaRPr>
          </a:p>
          <a:p>
            <a:pPr algn="ctr"/>
            <a:r>
              <a:rPr lang="en-US" altLang="ko-KR" sz="2000" dirty="0">
                <a:latin typeface="Gill Sans MT" pitchFamily="34" charset="0"/>
              </a:rPr>
              <a:t>Should we account for TCP retransmissions?</a:t>
            </a:r>
            <a:endParaRPr lang="ko-KR" altLang="en-US" sz="2000" dirty="0">
              <a:latin typeface="Gill Sans MT" pitchFamily="34" charset="0"/>
            </a:endParaRPr>
          </a:p>
        </p:txBody>
      </p:sp>
    </p:spTree>
    <p:extLst>
      <p:ext uri="{BB962C8B-B14F-4D97-AF65-F5344CB8AC3E}">
        <p14:creationId xmlns:p14="http://schemas.microsoft.com/office/powerpoint/2010/main" val="1616202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par>
                          <p:cTn id="11" fill="hold">
                            <p:stCondLst>
                              <p:cond delay="500"/>
                            </p:stCondLst>
                            <p:childTnLst>
                              <p:par>
                                <p:cTn id="12" presetID="0" presetClass="path" presetSubtype="0" accel="50000" decel="50000" fill="hold" grpId="1" nodeType="afterEffect">
                                  <p:stCondLst>
                                    <p:cond delay="0"/>
                                  </p:stCondLst>
                                  <p:childTnLst>
                                    <p:animMotion origin="layout" path="M 0 0 L 0.10087 0.04746 L 0.1 -0.04976 " pathEditMode="relative" ptsTypes="AAA">
                                      <p:cBhvr>
                                        <p:cTn id="13" dur="2000" fill="hold"/>
                                        <p:tgtEl>
                                          <p:spTgt spid="52"/>
                                        </p:tgtEl>
                                        <p:attrNameLst>
                                          <p:attrName>ppt_x</p:attrName>
                                          <p:attrName>ppt_y</p:attrName>
                                        </p:attrNameLst>
                                      </p:cBhvr>
                                    </p:animMotion>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par>
                          <p:cTn id="18" fill="hold">
                            <p:stCondLst>
                              <p:cond delay="3000"/>
                            </p:stCondLst>
                            <p:childTnLst>
                              <p:par>
                                <p:cTn id="19" presetID="10" presetClass="exit" presetSubtype="0" fill="hold" grpId="2" nodeType="afterEffect">
                                  <p:stCondLst>
                                    <p:cond delay="0"/>
                                  </p:stCondLst>
                                  <p:childTnLst>
                                    <p:animEffect transition="out" filter="fade">
                                      <p:cBhvr>
                                        <p:cTn id="20" dur="500"/>
                                        <p:tgtEl>
                                          <p:spTgt spid="52"/>
                                        </p:tgtEl>
                                      </p:cBhvr>
                                    </p:animEffect>
                                    <p:set>
                                      <p:cBhvr>
                                        <p:cTn id="21" dur="1" fill="hold">
                                          <p:stCondLst>
                                            <p:cond delay="499"/>
                                          </p:stCondLst>
                                        </p:cTn>
                                        <p:tgtEl>
                                          <p:spTgt spid="5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53"/>
                                        </p:tgtEl>
                                      </p:cBhvr>
                                    </p:animEffect>
                                    <p:set>
                                      <p:cBhvr>
                                        <p:cTn id="24" dur="1" fill="hold">
                                          <p:stCondLst>
                                            <p:cond delay="499"/>
                                          </p:stCondLst>
                                        </p:cTn>
                                        <p:tgtEl>
                                          <p:spTgt spid="53"/>
                                        </p:tgtEl>
                                        <p:attrNameLst>
                                          <p:attrName>style.visibility</p:attrName>
                                        </p:attrNameLst>
                                      </p:cBhvr>
                                      <p:to>
                                        <p:strVal val="hidden"/>
                                      </p:to>
                                    </p:set>
                                  </p:childTnLst>
                                </p:cTn>
                              </p:par>
                              <p:par>
                                <p:cTn id="25" presetID="0" presetClass="path" presetSubtype="0" accel="50000" decel="50000" fill="hold" grpId="1" nodeType="withEffect">
                                  <p:stCondLst>
                                    <p:cond delay="0"/>
                                  </p:stCondLst>
                                  <p:childTnLst>
                                    <p:animMotion origin="layout" path="M 0 0 L -0.09931 0.04861 L -0.10157 -0.04768 " pathEditMode="relative" ptsTypes="AAA">
                                      <p:cBhvr>
                                        <p:cTn id="26" dur="2000" fill="hold"/>
                                        <p:tgtEl>
                                          <p:spTgt spid="54"/>
                                        </p:tgtEl>
                                        <p:attrNameLst>
                                          <p:attrName>ppt_x</p:attrName>
                                          <p:attrName>ppt_y</p:attrName>
                                        </p:attrNameLst>
                                      </p:cBhvr>
                                    </p:animMotion>
                                  </p:childTnLst>
                                </p:cTn>
                              </p:par>
                            </p:childTnLst>
                          </p:cTn>
                        </p:par>
                        <p:par>
                          <p:cTn id="27" fill="hold">
                            <p:stCondLst>
                              <p:cond delay="5000"/>
                            </p:stCondLst>
                            <p:childTnLst>
                              <p:par>
                                <p:cTn id="28" presetID="10" presetClass="entr" presetSubtype="0" fill="hold" grpId="2" nodeType="after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childTnLst>
                          </p:cTn>
                        </p:par>
                        <p:par>
                          <p:cTn id="31" fill="hold">
                            <p:stCondLst>
                              <p:cond delay="5500"/>
                            </p:stCondLst>
                            <p:childTnLst>
                              <p:par>
                                <p:cTn id="32" presetID="10" presetClass="exit" presetSubtype="0" fill="hold" grpId="2" nodeType="afterEffect">
                                  <p:stCondLst>
                                    <p:cond delay="0"/>
                                  </p:stCondLst>
                                  <p:childTnLst>
                                    <p:animEffect transition="out" filter="fade">
                                      <p:cBhvr>
                                        <p:cTn id="33" dur="500"/>
                                        <p:tgtEl>
                                          <p:spTgt spid="54"/>
                                        </p:tgtEl>
                                      </p:cBhvr>
                                    </p:animEffect>
                                    <p:set>
                                      <p:cBhvr>
                                        <p:cTn id="34" dur="1" fill="hold">
                                          <p:stCondLst>
                                            <p:cond delay="499"/>
                                          </p:stCondLst>
                                        </p:cTn>
                                        <p:tgtEl>
                                          <p:spTgt spid="54"/>
                                        </p:tgtEl>
                                        <p:attrNameLst>
                                          <p:attrName>style.visibility</p:attrName>
                                        </p:attrNameLst>
                                      </p:cBhvr>
                                      <p:to>
                                        <p:strVal val="hidden"/>
                                      </p:to>
                                    </p:set>
                                  </p:childTnLst>
                                </p:cTn>
                              </p:par>
                              <p:par>
                                <p:cTn id="35" presetID="10" presetClass="exit" presetSubtype="0" fill="hold" grpId="3" nodeType="withEffect">
                                  <p:stCondLst>
                                    <p:cond delay="0"/>
                                  </p:stCondLst>
                                  <p:childTnLst>
                                    <p:animEffect transition="out" filter="fade">
                                      <p:cBhvr>
                                        <p:cTn id="36" dur="500"/>
                                        <p:tgtEl>
                                          <p:spTgt spid="53"/>
                                        </p:tgtEl>
                                      </p:cBhvr>
                                    </p:animEffect>
                                    <p:set>
                                      <p:cBhvr>
                                        <p:cTn id="37" dur="1" fill="hold">
                                          <p:stCondLst>
                                            <p:cond delay="499"/>
                                          </p:stCondLst>
                                        </p:cTn>
                                        <p:tgtEl>
                                          <p:spTgt spid="5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2" grpId="2" animBg="1"/>
      <p:bldP spid="54" grpId="0" animBg="1"/>
      <p:bldP spid="54" grpId="1" animBg="1"/>
      <p:bldP spid="54" grpId="2" animBg="1"/>
      <p:bldP spid="53" grpId="0"/>
      <p:bldP spid="53" grpId="1"/>
      <p:bldP spid="53" grpId="2"/>
      <p:bldP spid="53" grpId="3"/>
      <p:bldP spid="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file23.uf.tistory.com/image/175A463F4E6765722E8C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154323"/>
            <a:ext cx="5040560" cy="4936093"/>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normAutofit fontScale="90000"/>
          </a:bodyPr>
          <a:lstStyle/>
          <a:p>
            <a:r>
              <a:rPr lang="en-US" altLang="ko-KR" dirty="0"/>
              <a:t>Cellular </a:t>
            </a:r>
            <a:r>
              <a:rPr lang="en-US" altLang="ko-KR" dirty="0" smtClean="0"/>
              <a:t>Subscriber’s Brain</a:t>
            </a:r>
            <a:endParaRPr lang="ko-KR" altLang="en-US" dirty="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18</a:t>
            </a:fld>
            <a:endParaRPr lang="ko-KR" altLang="en-US"/>
          </a:p>
        </p:txBody>
      </p:sp>
      <p:pic>
        <p:nvPicPr>
          <p:cNvPr id="3080" name="Picture 8" descr="http://photos.tradeholding.com/attach/hash55/163127/s_mid_tablet_pc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912" y="4440854"/>
            <a:ext cx="2048076" cy="133466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technobuffalo.com/wp-content/uploads/2012/12/ipad-mini-scaled-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0386" y="1718060"/>
            <a:ext cx="1749722" cy="17497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cdn-static.cnet.co.uk/i/product_media/40002360/image2/440x330-samsung-galaxy-s3-fron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911" r="30406"/>
          <a:stretch/>
        </p:blipFill>
        <p:spPr bwMode="auto">
          <a:xfrm>
            <a:off x="1127820" y="1841944"/>
            <a:ext cx="581026" cy="109812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att.com/wireless/iphone/assets/iphone-bi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18333" y="3349366"/>
            <a:ext cx="1005631" cy="112504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msinetpub.vo.llnwd.net/d1/keithcombs/blog/images/Windows-8-Phone-now-available-for-pre-or_B242/HTC_8X_thum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11996" y="3930176"/>
            <a:ext cx="683395" cy="133475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encrypted-tbn0.gstatic.com/images?q=tbn:ANd9GcQRME-vE69Fn3K_HoXN4JtXM2032Nt7bbab-BAwObsGxi7zCwStdQ"/>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544" y="3062061"/>
            <a:ext cx="876300" cy="1300163"/>
          </a:xfrm>
          <a:prstGeom prst="rect">
            <a:avLst/>
          </a:prstGeom>
          <a:noFill/>
          <a:extLst>
            <a:ext uri="{909E8E84-426E-40dd-AFC4-6F175D3DCCD1}">
              <a14:hiddenFill xmlns:a14="http://schemas.microsoft.com/office/drawing/2010/main">
                <a:solidFill>
                  <a:srgbClr val="FFFFFF"/>
                </a:solidFill>
              </a14:hiddenFill>
            </a:ext>
          </a:extLst>
        </p:spPr>
      </p:pic>
      <p:sp>
        <p:nvSpPr>
          <p:cNvPr id="12" name="직사각형 11"/>
          <p:cNvSpPr/>
          <p:nvPr/>
        </p:nvSpPr>
        <p:spPr>
          <a:xfrm>
            <a:off x="5459338" y="2461441"/>
            <a:ext cx="2040768" cy="93646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b="1" dirty="0" smtClean="0">
                <a:latin typeface="Gill Sans MT" pitchFamily="34" charset="0"/>
              </a:rPr>
              <a:t>Pay for </a:t>
            </a:r>
          </a:p>
          <a:p>
            <a:pPr algn="ctr"/>
            <a:r>
              <a:rPr lang="en-US" altLang="ko-KR" sz="1600" b="1" dirty="0" smtClean="0">
                <a:latin typeface="Gill Sans MT" pitchFamily="34" charset="0"/>
              </a:rPr>
              <a:t>application layer </a:t>
            </a:r>
          </a:p>
          <a:p>
            <a:pPr algn="ctr"/>
            <a:r>
              <a:rPr lang="en-US" altLang="ko-KR" sz="1600" b="1" dirty="0" smtClean="0">
                <a:latin typeface="Gill Sans MT" pitchFamily="34" charset="0"/>
              </a:rPr>
              <a:t>data only!</a:t>
            </a:r>
            <a:endParaRPr lang="ko-KR" altLang="en-US" sz="1600" b="1" dirty="0">
              <a:latin typeface="Gill Sans MT" pitchFamily="34" charset="0"/>
            </a:endParaRPr>
          </a:p>
        </p:txBody>
      </p:sp>
      <p:sp>
        <p:nvSpPr>
          <p:cNvPr id="13" name="직사각형 12"/>
          <p:cNvSpPr/>
          <p:nvPr/>
        </p:nvSpPr>
        <p:spPr>
          <a:xfrm rot="1073909">
            <a:off x="5754552" y="1651223"/>
            <a:ext cx="2040768" cy="62480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Network condition</a:t>
            </a:r>
          </a:p>
          <a:p>
            <a:pPr algn="ctr"/>
            <a:r>
              <a:rPr lang="en-US" altLang="ko-KR" sz="1600" dirty="0" smtClean="0">
                <a:latin typeface="Gill Sans MT" pitchFamily="34" charset="0"/>
              </a:rPr>
              <a:t>is not my concern</a:t>
            </a:r>
            <a:endParaRPr lang="ko-KR" altLang="en-US" sz="1600" dirty="0">
              <a:latin typeface="Gill Sans MT" pitchFamily="34" charset="0"/>
            </a:endParaRPr>
          </a:p>
        </p:txBody>
      </p:sp>
      <p:sp>
        <p:nvSpPr>
          <p:cNvPr id="14" name="직사각형 13"/>
          <p:cNvSpPr/>
          <p:nvPr/>
        </p:nvSpPr>
        <p:spPr>
          <a:xfrm>
            <a:off x="7079765" y="2531320"/>
            <a:ext cx="1471374" cy="130779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What’s</a:t>
            </a:r>
          </a:p>
          <a:p>
            <a:pPr algn="ctr"/>
            <a:r>
              <a:rPr lang="en-US" altLang="ko-KR" sz="1600" dirty="0" smtClean="0">
                <a:latin typeface="Gill Sans MT" pitchFamily="34" charset="0"/>
              </a:rPr>
              <a:t>TCP</a:t>
            </a:r>
          </a:p>
          <a:p>
            <a:pPr algn="ctr"/>
            <a:r>
              <a:rPr lang="en-US" altLang="ko-KR" sz="1600" dirty="0" err="1" smtClean="0">
                <a:latin typeface="Gill Sans MT" pitchFamily="34" charset="0"/>
              </a:rPr>
              <a:t>Retrans</a:t>
            </a:r>
            <a:r>
              <a:rPr lang="en-US" altLang="ko-KR" sz="1600" dirty="0" smtClean="0">
                <a:latin typeface="Gill Sans MT" pitchFamily="34" charset="0"/>
              </a:rPr>
              <a:t>-mission?</a:t>
            </a:r>
            <a:endParaRPr lang="ko-KR" altLang="en-US" sz="1600" dirty="0">
              <a:latin typeface="Gill Sans MT" pitchFamily="34" charset="0"/>
            </a:endParaRPr>
          </a:p>
        </p:txBody>
      </p:sp>
      <p:sp>
        <p:nvSpPr>
          <p:cNvPr id="15" name="직사각형 14"/>
          <p:cNvSpPr/>
          <p:nvPr/>
        </p:nvSpPr>
        <p:spPr>
          <a:xfrm rot="19187685">
            <a:off x="4708084" y="1934826"/>
            <a:ext cx="1101381" cy="46706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Volume = File size</a:t>
            </a:r>
            <a:endParaRPr lang="ko-KR" altLang="en-US" sz="1600" dirty="0">
              <a:latin typeface="Gill Sans MT" pitchFamily="34" charset="0"/>
            </a:endParaRPr>
          </a:p>
        </p:txBody>
      </p:sp>
      <p:sp>
        <p:nvSpPr>
          <p:cNvPr id="18" name="직사각형 17"/>
          <p:cNvSpPr/>
          <p:nvPr/>
        </p:nvSpPr>
        <p:spPr>
          <a:xfrm rot="19432463">
            <a:off x="6965565" y="3965514"/>
            <a:ext cx="1152128" cy="48720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I don’t</a:t>
            </a:r>
          </a:p>
          <a:p>
            <a:pPr algn="ctr"/>
            <a:r>
              <a:rPr lang="en-US" altLang="ko-KR" sz="1600" dirty="0" smtClean="0">
                <a:latin typeface="Gill Sans MT" pitchFamily="34" charset="0"/>
              </a:rPr>
              <a:t>care</a:t>
            </a:r>
            <a:endParaRPr lang="ko-KR" altLang="en-US" sz="1600" dirty="0">
              <a:latin typeface="Gill Sans MT" pitchFamily="34" charset="0"/>
            </a:endParaRPr>
          </a:p>
        </p:txBody>
      </p:sp>
      <p:sp>
        <p:nvSpPr>
          <p:cNvPr id="19" name="직사각형 18"/>
          <p:cNvSpPr/>
          <p:nvPr/>
        </p:nvSpPr>
        <p:spPr>
          <a:xfrm>
            <a:off x="5688090" y="3547431"/>
            <a:ext cx="1629739" cy="46706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Equal pricing</a:t>
            </a:r>
            <a:endParaRPr lang="ko-KR" altLang="en-US" sz="1600" dirty="0">
              <a:latin typeface="Gill Sans MT" pitchFamily="34" charset="0"/>
            </a:endParaRPr>
          </a:p>
        </p:txBody>
      </p:sp>
      <p:sp>
        <p:nvSpPr>
          <p:cNvPr id="20" name="직사각형 19"/>
          <p:cNvSpPr/>
          <p:nvPr/>
        </p:nvSpPr>
        <p:spPr>
          <a:xfrm>
            <a:off x="6156177" y="4033543"/>
            <a:ext cx="971684" cy="46706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Not fair</a:t>
            </a:r>
            <a:endParaRPr lang="ko-KR" altLang="en-US" sz="1600" dirty="0">
              <a:latin typeface="Gill Sans MT" pitchFamily="34" charset="0"/>
            </a:endParaRPr>
          </a:p>
        </p:txBody>
      </p:sp>
      <p:sp>
        <p:nvSpPr>
          <p:cNvPr id="21" name="직사각형 20"/>
          <p:cNvSpPr/>
          <p:nvPr/>
        </p:nvSpPr>
        <p:spPr>
          <a:xfrm>
            <a:off x="4703846" y="2797534"/>
            <a:ext cx="850451" cy="46706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ISP is evil</a:t>
            </a:r>
            <a:endParaRPr lang="ko-KR" altLang="en-US" sz="1600" dirty="0">
              <a:latin typeface="Gill Sans MT" pitchFamily="34" charset="0"/>
            </a:endParaRPr>
          </a:p>
        </p:txBody>
      </p:sp>
    </p:spTree>
    <p:extLst>
      <p:ext uri="{BB962C8B-B14F-4D97-AF65-F5344CB8AC3E}">
        <p14:creationId xmlns:p14="http://schemas.microsoft.com/office/powerpoint/2010/main" val="1988360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50"/>
                            </p:stCondLst>
                            <p:childTnLst>
                              <p:par>
                                <p:cTn id="11" presetID="1" presetClass="entr" presetSubtype="0" fill="hold" grpId="0" nodeType="afterEffect">
                                  <p:stCondLst>
                                    <p:cond delay="15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grpId="0" nodeType="afterEffect">
                                  <p:stCondLst>
                                    <p:cond delay="15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450"/>
                            </p:stCondLst>
                            <p:childTnLst>
                              <p:par>
                                <p:cTn id="17" presetID="1" presetClass="entr" presetSubtype="0" fill="hold" grpId="0" nodeType="afterEffect">
                                  <p:stCondLst>
                                    <p:cond delay="15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600"/>
                            </p:stCondLst>
                            <p:childTnLst>
                              <p:par>
                                <p:cTn id="20" presetID="1" presetClass="entr" presetSubtype="0" fill="hold" grpId="0" nodeType="afterEffect">
                                  <p:stCondLst>
                                    <p:cond delay="15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750"/>
                            </p:stCondLst>
                            <p:childTnLst>
                              <p:par>
                                <p:cTn id="23" presetID="1" presetClass="entr" presetSubtype="0" fill="hold" grpId="0" nodeType="afterEffect">
                                  <p:stCondLst>
                                    <p:cond delay="15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900"/>
                            </p:stCondLst>
                            <p:childTnLst>
                              <p:par>
                                <p:cTn id="26" presetID="1" presetClass="entr" presetSubtype="0" fill="hold" grpId="0" nodeType="afterEffect">
                                  <p:stCondLst>
                                    <p:cond delay="15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8" grpId="0"/>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467544" y="1797273"/>
            <a:ext cx="8208912" cy="1470025"/>
          </a:xfrm>
        </p:spPr>
        <p:txBody>
          <a:bodyPr>
            <a:normAutofit fontScale="90000"/>
          </a:bodyPr>
          <a:lstStyle/>
          <a:p>
            <a:r>
              <a:rPr lang="en-US" altLang="ko-KR" dirty="0"/>
              <a:t>Let Me Answer That for You</a:t>
            </a:r>
            <a:br>
              <a:rPr lang="en-US" altLang="ko-KR" dirty="0"/>
            </a:br>
            <a:r>
              <a:rPr lang="en-US" altLang="ko-KR" sz="3600" dirty="0" smtClean="0"/>
              <a:t>- Exploiting </a:t>
            </a:r>
            <a:r>
              <a:rPr lang="en-US" altLang="ko-KR" sz="3600" dirty="0"/>
              <a:t>Broadcast Information in Cellular Networks</a:t>
            </a:r>
            <a:endParaRPr lang="ko-KR" altLang="en-US" sz="3600" dirty="0"/>
          </a:p>
        </p:txBody>
      </p:sp>
      <p:sp>
        <p:nvSpPr>
          <p:cNvPr id="3" name="부제목 2"/>
          <p:cNvSpPr>
            <a:spLocks noGrp="1"/>
          </p:cNvSpPr>
          <p:nvPr>
            <p:ph type="subTitle" idx="1"/>
          </p:nvPr>
        </p:nvSpPr>
        <p:spPr>
          <a:xfrm>
            <a:off x="1187624" y="3789040"/>
            <a:ext cx="7167704" cy="685800"/>
          </a:xfrm>
        </p:spPr>
        <p:txBody>
          <a:bodyPr>
            <a:normAutofit fontScale="92500"/>
          </a:bodyPr>
          <a:lstStyle/>
          <a:p>
            <a:r>
              <a:rPr lang="en-US" altLang="ko-KR" dirty="0" err="1"/>
              <a:t>Nico</a:t>
            </a:r>
            <a:r>
              <a:rPr lang="en-US" altLang="ko-KR" dirty="0"/>
              <a:t> </a:t>
            </a:r>
            <a:r>
              <a:rPr lang="en-US" altLang="ko-KR" dirty="0" err="1"/>
              <a:t>Golde</a:t>
            </a:r>
            <a:r>
              <a:rPr lang="en-US" altLang="ko-KR" dirty="0"/>
              <a:t>, Kevin Redon, Jean-Pierre Seifert</a:t>
            </a:r>
            <a:endParaRPr lang="ko-KR" altLang="en-US" dirty="0"/>
          </a:p>
        </p:txBody>
      </p:sp>
      <p:sp>
        <p:nvSpPr>
          <p:cNvPr id="4" name="TextBox 3"/>
          <p:cNvSpPr txBox="1"/>
          <p:nvPr/>
        </p:nvSpPr>
        <p:spPr>
          <a:xfrm>
            <a:off x="27990" y="6009139"/>
            <a:ext cx="7712361" cy="369332"/>
          </a:xfrm>
          <a:prstGeom prst="rect">
            <a:avLst/>
          </a:prstGeom>
          <a:noFill/>
        </p:spPr>
        <p:txBody>
          <a:bodyPr wrap="square" rtlCol="0">
            <a:spAutoFit/>
          </a:bodyPr>
          <a:lstStyle/>
          <a:p>
            <a:r>
              <a:rPr lang="en-US" altLang="ko-KR" dirty="0" smtClean="0"/>
              <a:t>Some of the slides and figures were borrowed from the author’s slides</a:t>
            </a:r>
            <a:endParaRPr lang="ko-KR" altLang="en-US" dirty="0"/>
          </a:p>
        </p:txBody>
      </p:sp>
    </p:spTree>
    <p:extLst>
      <p:ext uri="{BB962C8B-B14F-4D97-AF65-F5344CB8AC3E}">
        <p14:creationId xmlns:p14="http://schemas.microsoft.com/office/powerpoint/2010/main" val="17040549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http://cfile23.uf.tistory.com/image/175A463F4E6765722E8C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159758"/>
            <a:ext cx="5040560" cy="49360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483849" flipV="1">
            <a:off x="7442964" y="2621692"/>
            <a:ext cx="660875" cy="28406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p:txBody>
          <a:bodyPr>
            <a:normAutofit fontScale="90000"/>
          </a:bodyPr>
          <a:lstStyle/>
          <a:p>
            <a:r>
              <a:rPr lang="en-US" altLang="ko-KR" dirty="0"/>
              <a:t>Cellular Provider’s </a:t>
            </a:r>
            <a:r>
              <a:rPr lang="en-US" altLang="ko-KR" dirty="0" smtClean="0"/>
              <a:t>Brain</a:t>
            </a:r>
            <a:endParaRPr lang="ko-KR" altLang="en-US" dirty="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19</a:t>
            </a:fld>
            <a:endParaRPr lang="ko-KR" altLang="en-US"/>
          </a:p>
        </p:txBody>
      </p:sp>
      <p:pic>
        <p:nvPicPr>
          <p:cNvPr id="3080" name="Picture 8" descr="http://photos.tradeholding.com/attach/hash55/163127/s_mid_tablet_pc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912" y="4446289"/>
            <a:ext cx="2048076" cy="133466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technobuffalo.com/wp-content/uploads/2012/12/ipad-mini-scaled-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0386" y="1723495"/>
            <a:ext cx="1749722" cy="17497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cdn-static.cnet.co.uk/i/product_media/40002360/image2/440x330-samsung-galaxy-s3-front.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911" r="30406"/>
          <a:stretch/>
        </p:blipFill>
        <p:spPr bwMode="auto">
          <a:xfrm>
            <a:off x="1127820" y="1847379"/>
            <a:ext cx="581026" cy="109812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att.com/wireless/iphone/assets/iphone-big.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18333" y="3354801"/>
            <a:ext cx="1005631" cy="112504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msinetpub.vo.llnwd.net/d1/keithcombs/blog/images/Windows-8-Phone-now-available-for-pre-or_B242/HTC_8X_thum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11996" y="3935611"/>
            <a:ext cx="683395" cy="133475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encrypted-tbn0.gstatic.com/images?q=tbn:ANd9GcQRME-vE69Fn3K_HoXN4JtXM2032Nt7bbab-BAwObsGxi7zCwStd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544" y="3067496"/>
            <a:ext cx="876300" cy="1300163"/>
          </a:xfrm>
          <a:prstGeom prst="rect">
            <a:avLst/>
          </a:prstGeom>
          <a:noFill/>
          <a:extLst>
            <a:ext uri="{909E8E84-426E-40dd-AFC4-6F175D3DCCD1}">
              <a14:hiddenFill xmlns:a14="http://schemas.microsoft.com/office/drawing/2010/main">
                <a:solidFill>
                  <a:srgbClr val="FFFFFF"/>
                </a:solidFill>
              </a14:hiddenFill>
            </a:ext>
          </a:extLst>
        </p:spPr>
      </p:pic>
      <p:sp>
        <p:nvSpPr>
          <p:cNvPr id="30" name="직사각형 29"/>
          <p:cNvSpPr/>
          <p:nvPr/>
        </p:nvSpPr>
        <p:spPr>
          <a:xfrm>
            <a:off x="5459338" y="2396439"/>
            <a:ext cx="2040768" cy="107677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b="1" dirty="0" smtClean="0">
                <a:latin typeface="Gill Sans MT" pitchFamily="34" charset="0"/>
              </a:rPr>
              <a:t>TCP retransmissions</a:t>
            </a:r>
          </a:p>
          <a:p>
            <a:pPr algn="ctr"/>
            <a:r>
              <a:rPr lang="en-US" altLang="ko-KR" sz="1600" b="1" dirty="0" smtClean="0">
                <a:latin typeface="Gill Sans MT" pitchFamily="34" charset="0"/>
              </a:rPr>
              <a:t>still consume</a:t>
            </a:r>
          </a:p>
          <a:p>
            <a:pPr algn="ctr"/>
            <a:r>
              <a:rPr lang="en-US" altLang="ko-KR" sz="1600" b="1" dirty="0" smtClean="0">
                <a:latin typeface="Gill Sans MT" pitchFamily="34" charset="0"/>
              </a:rPr>
              <a:t>resources</a:t>
            </a:r>
            <a:endParaRPr lang="ko-KR" altLang="en-US" sz="1600" b="1" dirty="0">
              <a:latin typeface="Gill Sans MT" pitchFamily="34" charset="0"/>
            </a:endParaRPr>
          </a:p>
        </p:txBody>
      </p:sp>
      <p:sp>
        <p:nvSpPr>
          <p:cNvPr id="31" name="직사각형 30"/>
          <p:cNvSpPr/>
          <p:nvPr/>
        </p:nvSpPr>
        <p:spPr>
          <a:xfrm rot="1073909">
            <a:off x="5754552" y="1647133"/>
            <a:ext cx="2040768" cy="62480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Retransmission = </a:t>
            </a:r>
          </a:p>
          <a:p>
            <a:pPr algn="ctr"/>
            <a:r>
              <a:rPr lang="en-US" altLang="ko-KR" sz="1600" dirty="0" smtClean="0">
                <a:latin typeface="Gill Sans MT" pitchFamily="34" charset="0"/>
              </a:rPr>
              <a:t>another IP packet</a:t>
            </a:r>
            <a:endParaRPr lang="ko-KR" altLang="en-US" sz="1600" dirty="0">
              <a:latin typeface="Gill Sans MT" pitchFamily="34" charset="0"/>
            </a:endParaRPr>
          </a:p>
        </p:txBody>
      </p:sp>
      <p:sp>
        <p:nvSpPr>
          <p:cNvPr id="33" name="직사각형 32"/>
          <p:cNvSpPr/>
          <p:nvPr/>
        </p:nvSpPr>
        <p:spPr>
          <a:xfrm rot="18930991">
            <a:off x="4478176" y="1851358"/>
            <a:ext cx="1536352" cy="74855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altLang="ko-KR" sz="1600" dirty="0" smtClean="0">
                <a:latin typeface="Gill Sans MT" pitchFamily="34" charset="0"/>
              </a:rPr>
              <a:t>Require system update</a:t>
            </a:r>
            <a:endParaRPr lang="ko-KR" altLang="en-US" sz="1600" dirty="0">
              <a:latin typeface="Gill Sans MT" pitchFamily="34" charset="0"/>
            </a:endParaRPr>
          </a:p>
        </p:txBody>
      </p:sp>
      <p:pic>
        <p:nvPicPr>
          <p:cNvPr id="3092"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646826" flipV="1">
            <a:off x="7228252" y="4102346"/>
            <a:ext cx="660875" cy="2840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286554" flipV="1">
            <a:off x="6345009" y="4155138"/>
            <a:ext cx="660875" cy="2840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515779" flipV="1">
            <a:off x="4751880" y="2903314"/>
            <a:ext cx="660875" cy="2840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V="1">
            <a:off x="6156176" y="3694508"/>
            <a:ext cx="660875" cy="2840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495467" flipV="1">
            <a:off x="7451803" y="2792796"/>
            <a:ext cx="660875" cy="2840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038537" flipV="1">
            <a:off x="7394449" y="3377369"/>
            <a:ext cx="660875" cy="28406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036049" flipV="1">
            <a:off x="7394449" y="2992279"/>
            <a:ext cx="660875" cy="28406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0" descr="https://encrypted-tbn0.gstatic.com/images?q=tbn:ANd9GcSDdV-c7z-NMz-YXXFREvHV6dl7962n3qYbCwjDA9rx0URh5R5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862158" flipV="1">
            <a:off x="7541512" y="3245188"/>
            <a:ext cx="660875" cy="284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5511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150"/>
                            </p:stCondLst>
                            <p:childTnLst>
                              <p:par>
                                <p:cTn id="11" presetID="1" presetClass="entr" presetSubtype="0" fill="hold" grpId="0" nodeType="afterEffect">
                                  <p:stCondLst>
                                    <p:cond delay="15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150"/>
                                  </p:stCondLst>
                                  <p:childTnLst>
                                    <p:set>
                                      <p:cBhvr>
                                        <p:cTn id="19" dur="1" fill="hold">
                                          <p:stCondLst>
                                            <p:cond delay="0"/>
                                          </p:stCondLst>
                                        </p:cTn>
                                        <p:tgtEl>
                                          <p:spTgt spid="41"/>
                                        </p:tgtEl>
                                        <p:attrNameLst>
                                          <p:attrName>style.visibility</p:attrName>
                                        </p:attrNameLst>
                                      </p:cBhvr>
                                      <p:to>
                                        <p:strVal val="visible"/>
                                      </p:to>
                                    </p:set>
                                  </p:childTnLst>
                                </p:cTn>
                              </p:par>
                            </p:childTnLst>
                          </p:cTn>
                        </p:par>
                        <p:par>
                          <p:cTn id="20" fill="hold">
                            <p:stCondLst>
                              <p:cond delay="150"/>
                            </p:stCondLst>
                            <p:childTnLst>
                              <p:par>
                                <p:cTn id="21" presetID="1" presetClass="entr" presetSubtype="0" fill="hold" nodeType="afterEffect">
                                  <p:stCondLst>
                                    <p:cond delay="150"/>
                                  </p:stCondLst>
                                  <p:childTnLst>
                                    <p:set>
                                      <p:cBhvr>
                                        <p:cTn id="22" dur="1" fill="hold">
                                          <p:stCondLst>
                                            <p:cond delay="0"/>
                                          </p:stCondLst>
                                        </p:cTn>
                                        <p:tgtEl>
                                          <p:spTgt spid="39"/>
                                        </p:tgtEl>
                                        <p:attrNameLst>
                                          <p:attrName>style.visibility</p:attrName>
                                        </p:attrNameLst>
                                      </p:cBhvr>
                                      <p:to>
                                        <p:strVal val="visible"/>
                                      </p:to>
                                    </p:set>
                                  </p:childTnLst>
                                </p:cTn>
                              </p:par>
                            </p:childTnLst>
                          </p:cTn>
                        </p:par>
                        <p:par>
                          <p:cTn id="23" fill="hold">
                            <p:stCondLst>
                              <p:cond delay="300"/>
                            </p:stCondLst>
                            <p:childTnLst>
                              <p:par>
                                <p:cTn id="24" presetID="1" presetClass="entr" presetSubtype="0" fill="hold" nodeType="afterEffect">
                                  <p:stCondLst>
                                    <p:cond delay="150"/>
                                  </p:stCondLst>
                                  <p:childTnLst>
                                    <p:set>
                                      <p:cBhvr>
                                        <p:cTn id="25" dur="1" fill="hold">
                                          <p:stCondLst>
                                            <p:cond delay="0"/>
                                          </p:stCondLst>
                                        </p:cTn>
                                        <p:tgtEl>
                                          <p:spTgt spid="3092"/>
                                        </p:tgtEl>
                                        <p:attrNameLst>
                                          <p:attrName>style.visibility</p:attrName>
                                        </p:attrNameLst>
                                      </p:cBhvr>
                                      <p:to>
                                        <p:strVal val="visible"/>
                                      </p:to>
                                    </p:set>
                                  </p:childTnLst>
                                </p:cTn>
                              </p:par>
                            </p:childTnLst>
                          </p:cTn>
                        </p:par>
                        <p:par>
                          <p:cTn id="26" fill="hold">
                            <p:stCondLst>
                              <p:cond delay="450"/>
                            </p:stCondLst>
                            <p:childTnLst>
                              <p:par>
                                <p:cTn id="27" presetID="1" presetClass="entr" presetSubtype="0" fill="hold" nodeType="afterEffect">
                                  <p:stCondLst>
                                    <p:cond delay="150"/>
                                  </p:stCondLst>
                                  <p:childTnLst>
                                    <p:set>
                                      <p:cBhvr>
                                        <p:cTn id="28" dur="1" fill="hold">
                                          <p:stCondLst>
                                            <p:cond delay="0"/>
                                          </p:stCondLst>
                                        </p:cTn>
                                        <p:tgtEl>
                                          <p:spTgt spid="46"/>
                                        </p:tgtEl>
                                        <p:attrNameLst>
                                          <p:attrName>style.visibility</p:attrName>
                                        </p:attrNameLst>
                                      </p:cBhvr>
                                      <p:to>
                                        <p:strVal val="visible"/>
                                      </p:to>
                                    </p:set>
                                  </p:childTnLst>
                                </p:cTn>
                              </p:par>
                            </p:childTnLst>
                          </p:cTn>
                        </p:par>
                        <p:par>
                          <p:cTn id="29" fill="hold">
                            <p:stCondLst>
                              <p:cond delay="600"/>
                            </p:stCondLst>
                            <p:childTnLst>
                              <p:par>
                                <p:cTn id="30" presetID="1" presetClass="entr" presetSubtype="0" fill="hold" nodeType="afterEffect">
                                  <p:stCondLst>
                                    <p:cond delay="150"/>
                                  </p:stCondLst>
                                  <p:childTnLst>
                                    <p:set>
                                      <p:cBhvr>
                                        <p:cTn id="31" dur="1" fill="hold">
                                          <p:stCondLst>
                                            <p:cond delay="0"/>
                                          </p:stCondLst>
                                        </p:cTn>
                                        <p:tgtEl>
                                          <p:spTgt spid="42"/>
                                        </p:tgtEl>
                                        <p:attrNameLst>
                                          <p:attrName>style.visibility</p:attrName>
                                        </p:attrNameLst>
                                      </p:cBhvr>
                                      <p:to>
                                        <p:strVal val="visible"/>
                                      </p:to>
                                    </p:set>
                                  </p:childTnLst>
                                </p:cTn>
                              </p:par>
                            </p:childTnLst>
                          </p:cTn>
                        </p:par>
                        <p:par>
                          <p:cTn id="32" fill="hold">
                            <p:stCondLst>
                              <p:cond delay="750"/>
                            </p:stCondLst>
                            <p:childTnLst>
                              <p:par>
                                <p:cTn id="33" presetID="1" presetClass="entr" presetSubtype="0" fill="hold" nodeType="afterEffect">
                                  <p:stCondLst>
                                    <p:cond delay="150"/>
                                  </p:stCondLst>
                                  <p:childTnLst>
                                    <p:set>
                                      <p:cBhvr>
                                        <p:cTn id="34" dur="1" fill="hold">
                                          <p:stCondLst>
                                            <p:cond delay="0"/>
                                          </p:stCondLst>
                                        </p:cTn>
                                        <p:tgtEl>
                                          <p:spTgt spid="43"/>
                                        </p:tgtEl>
                                        <p:attrNameLst>
                                          <p:attrName>style.visibility</p:attrName>
                                        </p:attrNameLst>
                                      </p:cBhvr>
                                      <p:to>
                                        <p:strVal val="visible"/>
                                      </p:to>
                                    </p:set>
                                  </p:childTnLst>
                                </p:cTn>
                              </p:par>
                            </p:childTnLst>
                          </p:cTn>
                        </p:par>
                        <p:par>
                          <p:cTn id="35" fill="hold">
                            <p:stCondLst>
                              <p:cond delay="900"/>
                            </p:stCondLst>
                            <p:childTnLst>
                              <p:par>
                                <p:cTn id="36" presetID="1" presetClass="entr" presetSubtype="0" fill="hold" nodeType="afterEffect">
                                  <p:stCondLst>
                                    <p:cond delay="150"/>
                                  </p:stCondLst>
                                  <p:childTnLst>
                                    <p:set>
                                      <p:cBhvr>
                                        <p:cTn id="37" dur="1" fill="hold">
                                          <p:stCondLst>
                                            <p:cond delay="0"/>
                                          </p:stCondLst>
                                        </p:cTn>
                                        <p:tgtEl>
                                          <p:spTgt spid="44"/>
                                        </p:tgtEl>
                                        <p:attrNameLst>
                                          <p:attrName>style.visibility</p:attrName>
                                        </p:attrNameLst>
                                      </p:cBhvr>
                                      <p:to>
                                        <p:strVal val="visible"/>
                                      </p:to>
                                    </p:set>
                                  </p:childTnLst>
                                </p:cTn>
                              </p:par>
                            </p:childTnLst>
                          </p:cTn>
                        </p:par>
                        <p:par>
                          <p:cTn id="38" fill="hold">
                            <p:stCondLst>
                              <p:cond delay="1050"/>
                            </p:stCondLst>
                            <p:childTnLst>
                              <p:par>
                                <p:cTn id="39" presetID="1" presetClass="entr" presetSubtype="0" fill="hold" nodeType="afterEffect">
                                  <p:stCondLst>
                                    <p:cond delay="15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sz="4800" dirty="0" smtClean="0"/>
              <a:t>TCP Retransmission Accounting Policy</a:t>
            </a:r>
            <a:endParaRPr lang="ko-KR" altLang="en-US" sz="4800" dirty="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20</a:t>
            </a:fld>
            <a:endParaRPr lang="ko-KR" altLang="en-US"/>
          </a:p>
        </p:txBody>
      </p:sp>
      <p:sp>
        <p:nvSpPr>
          <p:cNvPr id="5" name="직사각형 4"/>
          <p:cNvSpPr/>
          <p:nvPr/>
        </p:nvSpPr>
        <p:spPr>
          <a:xfrm>
            <a:off x="489858" y="5684421"/>
            <a:ext cx="8209823" cy="584775"/>
          </a:xfrm>
          <a:prstGeom prst="rect">
            <a:avLst/>
          </a:prstGeom>
        </p:spPr>
        <p:txBody>
          <a:bodyPr wrap="square">
            <a:spAutoFit/>
          </a:bodyPr>
          <a:lstStyle/>
          <a:p>
            <a:pPr lvl="1" algn="r"/>
            <a:r>
              <a:rPr lang="en-US" altLang="ko-KR" sz="1600" i="1" dirty="0" smtClean="0">
                <a:latin typeface="Gill Sans MT" panose="020B0502020104020203" pitchFamily="34" charset="0"/>
              </a:rPr>
              <a:t>*T</a:t>
            </a:r>
            <a:r>
              <a:rPr lang="en-US" altLang="ko-KR" sz="1600" i="1" dirty="0" smtClean="0"/>
              <a:t>owards </a:t>
            </a:r>
            <a:r>
              <a:rPr lang="en-US" altLang="ko-KR" sz="1600" i="1" dirty="0"/>
              <a:t>Accurate Accounting of Cellular Data for TCP </a:t>
            </a:r>
            <a:r>
              <a:rPr lang="en-US" altLang="ko-KR" sz="1600" i="1" dirty="0" smtClean="0"/>
              <a:t>Retransmission</a:t>
            </a:r>
          </a:p>
          <a:p>
            <a:pPr lvl="1" algn="r"/>
            <a:r>
              <a:rPr lang="en-US" altLang="ko-KR" sz="1600" i="1" dirty="0" err="1" smtClean="0">
                <a:latin typeface="Gill Sans MT" panose="020B0502020104020203" pitchFamily="34" charset="0"/>
              </a:rPr>
              <a:t>HotMobile</a:t>
            </a:r>
            <a:r>
              <a:rPr lang="en-US" altLang="ko-KR" sz="1600" i="1" dirty="0" smtClean="0">
                <a:latin typeface="Gill Sans MT" panose="020B0502020104020203" pitchFamily="34" charset="0"/>
              </a:rPr>
              <a:t> 2013 </a:t>
            </a:r>
            <a:endParaRPr lang="en-US" altLang="ko-KR" sz="1600" i="1" dirty="0">
              <a:latin typeface="Gill Sans MT" panose="020B0502020104020203" pitchFamily="34" charset="0"/>
            </a:endParaRPr>
          </a:p>
        </p:txBody>
      </p:sp>
      <p:sp>
        <p:nvSpPr>
          <p:cNvPr id="7" name="내용 개체 틀 2"/>
          <p:cNvSpPr txBox="1">
            <a:spLocks/>
          </p:cNvSpPr>
          <p:nvPr/>
        </p:nvSpPr>
        <p:spPr>
          <a:xfrm>
            <a:off x="457200" y="1572645"/>
            <a:ext cx="8229600" cy="4709120"/>
          </a:xfrm>
          <a:prstGeom prst="rect">
            <a:avLst/>
          </a:prstGeom>
        </p:spPr>
        <p:txBody>
          <a:bodyPr vert="horz" lIns="91440" tIns="45720" rIns="91440" bIns="45720" rtlCol="0">
            <a:normAutofit/>
          </a:bodyPr>
          <a:lstStyle>
            <a:lvl1pPr marL="342900" indent="-342900" algn="l" defTabSz="914400" rtl="0" eaLnBrk="1" latinLnBrk="1" hangingPunct="1">
              <a:spcBef>
                <a:spcPct val="20000"/>
              </a:spcBef>
              <a:buFont typeface="Arial" pitchFamily="34" charset="0"/>
              <a:buChar char="•"/>
              <a:defRPr sz="2400" kern="1200">
                <a:solidFill>
                  <a:schemeClr val="tx1"/>
                </a:solidFill>
                <a:latin typeface="Gill Sans MT" pitchFamily="34" charset="0"/>
                <a:ea typeface="+mn-ea"/>
                <a:cs typeface="Arial" pitchFamily="34" charset="0"/>
              </a:defRPr>
            </a:lvl1pPr>
            <a:lvl2pPr marL="742950" indent="-285750" algn="l" defTabSz="914400" rtl="0" eaLnBrk="1" latinLnBrk="1" hangingPunct="1">
              <a:spcBef>
                <a:spcPct val="20000"/>
              </a:spcBef>
              <a:buFont typeface="Arial" pitchFamily="34" charset="0"/>
              <a:buChar char="–"/>
              <a:defRPr sz="2000" kern="1200">
                <a:solidFill>
                  <a:schemeClr val="tx1"/>
                </a:solidFill>
                <a:latin typeface="Gill Sans MT" pitchFamily="34" charset="0"/>
                <a:ea typeface="+mn-ea"/>
                <a:cs typeface="Arial" pitchFamily="34" charset="0"/>
              </a:defRPr>
            </a:lvl2pPr>
            <a:lvl3pPr marL="1143000" indent="-228600" algn="l" defTabSz="914400" rtl="0" eaLnBrk="1" latinLnBrk="1" hangingPunct="1">
              <a:spcBef>
                <a:spcPct val="20000"/>
              </a:spcBef>
              <a:buFont typeface="Arial" pitchFamily="34" charset="0"/>
              <a:buChar char="•"/>
              <a:defRPr sz="1800" kern="1200">
                <a:solidFill>
                  <a:schemeClr val="tx1"/>
                </a:solidFill>
                <a:latin typeface="Gill Sans MT" pitchFamily="34" charset="0"/>
                <a:ea typeface="+mn-ea"/>
                <a:cs typeface="Arial" pitchFamily="34" charset="0"/>
              </a:defRPr>
            </a:lvl3pPr>
            <a:lvl4pPr marL="1600200" indent="-228600" algn="l" defTabSz="914400" rtl="0" eaLnBrk="1" latinLnBrk="1" hangingPunct="1">
              <a:spcBef>
                <a:spcPct val="20000"/>
              </a:spcBef>
              <a:buFont typeface="Arial" pitchFamily="34" charset="0"/>
              <a:buChar char="–"/>
              <a:defRPr sz="1600" kern="1200">
                <a:solidFill>
                  <a:schemeClr val="tx1"/>
                </a:solidFill>
                <a:latin typeface="Gill Sans MT" pitchFamily="34" charset="0"/>
                <a:ea typeface="+mn-ea"/>
                <a:cs typeface="Arial" pitchFamily="34" charset="0"/>
              </a:defRPr>
            </a:lvl4pPr>
            <a:lvl5pPr marL="2057400" indent="-228600" algn="l" defTabSz="914400" rtl="0" eaLnBrk="1" latinLnBrk="1" hangingPunct="1">
              <a:spcBef>
                <a:spcPct val="20000"/>
              </a:spcBef>
              <a:buFont typeface="Arial" pitchFamily="34" charset="0"/>
              <a:buChar char="»"/>
              <a:defRPr sz="1600" kern="1200">
                <a:solidFill>
                  <a:schemeClr val="tx1"/>
                </a:solidFill>
                <a:latin typeface="Gill Sans MT" pitchFamily="34" charset="0"/>
                <a:ea typeface="+mn-ea"/>
                <a:cs typeface="Arial" pitchFamily="34" charset="0"/>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dirty="0" smtClean="0"/>
              <a:t>Retransmission test setup*</a:t>
            </a:r>
            <a:endParaRPr lang="en-US" altLang="ko-KR" dirty="0"/>
          </a:p>
          <a:p>
            <a:endParaRPr lang="en-US" altLang="ko-KR" dirty="0" smtClean="0"/>
          </a:p>
          <a:p>
            <a:endParaRPr lang="en-US" altLang="ko-KR" dirty="0"/>
          </a:p>
          <a:p>
            <a:endParaRPr lang="en-US" altLang="ko-KR" dirty="0" smtClean="0"/>
          </a:p>
          <a:p>
            <a:r>
              <a:rPr lang="en-US" altLang="ko-KR" dirty="0" smtClean="0"/>
              <a:t>Test Process</a:t>
            </a:r>
          </a:p>
          <a:p>
            <a:pPr lvl="1"/>
            <a:r>
              <a:rPr lang="en-US" altLang="ko-KR" dirty="0" smtClean="0"/>
              <a:t>Client: download a file via wget</a:t>
            </a:r>
          </a:p>
          <a:p>
            <a:pPr lvl="1"/>
            <a:r>
              <a:rPr lang="en-US" altLang="ko-KR" dirty="0" smtClean="0"/>
              <a:t>Server: retransmit packets via raw socket</a:t>
            </a:r>
          </a:p>
          <a:p>
            <a:pPr lvl="1"/>
            <a:r>
              <a:rPr lang="en-US" altLang="ko-KR" dirty="0" smtClean="0"/>
              <a:t>Compare captured volume with charged </a:t>
            </a:r>
            <a:br>
              <a:rPr lang="en-US" altLang="ko-KR" dirty="0" smtClean="0"/>
            </a:br>
            <a:r>
              <a:rPr lang="en-US" altLang="ko-KR" dirty="0" smtClean="0"/>
              <a:t>volume provided by ISP</a:t>
            </a:r>
          </a:p>
        </p:txBody>
      </p:sp>
      <p:grpSp>
        <p:nvGrpSpPr>
          <p:cNvPr id="8" name="그룹 7"/>
          <p:cNvGrpSpPr/>
          <p:nvPr/>
        </p:nvGrpSpPr>
        <p:grpSpPr>
          <a:xfrm>
            <a:off x="1659022" y="2097564"/>
            <a:ext cx="6112088" cy="1215544"/>
            <a:chOff x="-765184" y="2119150"/>
            <a:chExt cx="6112088" cy="1215544"/>
          </a:xfrm>
        </p:grpSpPr>
        <p:sp>
          <p:nvSpPr>
            <p:cNvPr id="9" name="직사각형 8"/>
            <p:cNvSpPr/>
            <p:nvPr/>
          </p:nvSpPr>
          <p:spPr>
            <a:xfrm>
              <a:off x="98912" y="2711569"/>
              <a:ext cx="3825016" cy="470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sp>
          <p:nvSpPr>
            <p:cNvPr id="10" name="직사각형 9"/>
            <p:cNvSpPr/>
            <p:nvPr/>
          </p:nvSpPr>
          <p:spPr>
            <a:xfrm>
              <a:off x="1313411" y="2319520"/>
              <a:ext cx="1484640" cy="8105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dirty="0" smtClean="0">
                  <a:latin typeface="Gill Sans MT" pitchFamily="34" charset="0"/>
                </a:rPr>
                <a:t>Cellular ISP</a:t>
              </a:r>
              <a:endParaRPr lang="ko-KR" altLang="en-US" dirty="0">
                <a:latin typeface="Gill Sans MT" pitchFamily="34" charset="0"/>
              </a:endParaRPr>
            </a:p>
          </p:txBody>
        </p:sp>
        <p:pic>
          <p:nvPicPr>
            <p:cNvPr id="11" name="Picture 2" descr="C:\Users\yhwan\AppData\Local\Microsoft\Windows\Temporary Internet Files\Content.IE5\7D8X20Z8\MC90043484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1360" y="2119150"/>
              <a:ext cx="1215544" cy="12155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cdn-static.cnet.co.uk/i/product_media/40002360/image2/440x330-samsung-galaxy-s3-front.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5184" y="2233892"/>
              <a:ext cx="1303705" cy="977779"/>
            </a:xfrm>
            <a:prstGeom prst="rect">
              <a:avLst/>
            </a:prstGeom>
            <a:noFill/>
            <a:extLst>
              <a:ext uri="{909E8E84-426E-40dd-AFC4-6F175D3DCCD1}">
                <a14:hiddenFill xmlns:a14="http://schemas.microsoft.com/office/drawing/2010/main">
                  <a:solidFill>
                    <a:srgbClr val="FFFFFF"/>
                  </a:solidFill>
                </a14:hiddenFill>
              </a:ext>
            </a:extLst>
          </p:spPr>
        </p:pic>
        <p:sp>
          <p:nvSpPr>
            <p:cNvPr id="13" name="직사각형 12"/>
            <p:cNvSpPr/>
            <p:nvPr/>
          </p:nvSpPr>
          <p:spPr>
            <a:xfrm>
              <a:off x="3771320" y="2478693"/>
              <a:ext cx="720080" cy="4993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latin typeface="Gill Sans MT" pitchFamily="34" charset="0"/>
                </a:rPr>
                <a:t>raw</a:t>
              </a:r>
            </a:p>
            <a:p>
              <a:pPr algn="ctr"/>
              <a:r>
                <a:rPr lang="en-US" altLang="ko-KR" sz="1600" dirty="0" smtClean="0">
                  <a:latin typeface="Gill Sans MT" pitchFamily="34" charset="0"/>
                </a:rPr>
                <a:t>socket</a:t>
              </a:r>
              <a:endParaRPr lang="ko-KR" altLang="en-US" sz="1600" dirty="0">
                <a:latin typeface="Gill Sans MT" pitchFamily="34" charset="0"/>
              </a:endParaRPr>
            </a:p>
          </p:txBody>
        </p:sp>
        <p:sp>
          <p:nvSpPr>
            <p:cNvPr id="14" name="직사각형 13"/>
            <p:cNvSpPr/>
            <p:nvPr/>
          </p:nvSpPr>
          <p:spPr>
            <a:xfrm>
              <a:off x="-433176" y="2560934"/>
              <a:ext cx="639688" cy="3469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ko-KR" sz="1600" dirty="0" smtClean="0">
                  <a:latin typeface="Gill Sans MT" pitchFamily="34" charset="0"/>
                </a:rPr>
                <a:t>wget</a:t>
              </a:r>
              <a:endParaRPr lang="ko-KR" altLang="en-US" sz="1600" dirty="0">
                <a:latin typeface="Gill Sans MT" pitchFamily="34" charset="0"/>
              </a:endParaRPr>
            </a:p>
          </p:txBody>
        </p:sp>
      </p:grpSp>
      <p:grpSp>
        <p:nvGrpSpPr>
          <p:cNvPr id="15" name="그룹 14"/>
          <p:cNvGrpSpPr/>
          <p:nvPr/>
        </p:nvGrpSpPr>
        <p:grpSpPr>
          <a:xfrm>
            <a:off x="5940152" y="3938063"/>
            <a:ext cx="2500695" cy="1047558"/>
            <a:chOff x="6104304" y="4610156"/>
            <a:chExt cx="2500695" cy="1047558"/>
          </a:xfrm>
        </p:grpSpPr>
        <p:grpSp>
          <p:nvGrpSpPr>
            <p:cNvPr id="16" name="그룹 15"/>
            <p:cNvGrpSpPr/>
            <p:nvPr/>
          </p:nvGrpSpPr>
          <p:grpSpPr>
            <a:xfrm>
              <a:off x="6104304" y="4649602"/>
              <a:ext cx="2500695" cy="1008112"/>
              <a:chOff x="5527689" y="4725144"/>
              <a:chExt cx="2500695" cy="1008112"/>
            </a:xfrm>
          </p:grpSpPr>
          <p:pic>
            <p:nvPicPr>
              <p:cNvPr id="18" name="Picture 7" descr="http://www.asfradio.com/images/att_data.jpg"/>
              <p:cNvPicPr>
                <a:picLocks noChangeAspect="1" noChangeArrowheads="1"/>
              </p:cNvPicPr>
              <p:nvPr/>
            </p:nvPicPr>
            <p:blipFill rotWithShape="1">
              <a:blip r:embed="rId5">
                <a:extLst>
                  <a:ext uri="{28A0092B-C50C-407E-A947-70E740481C1C}">
                    <a14:useLocalDpi xmlns:a14="http://schemas.microsoft.com/office/drawing/2010/main" val="0"/>
                  </a:ext>
                </a:extLst>
              </a:blip>
              <a:srcRect b="70112"/>
              <a:stretch/>
            </p:blipFill>
            <p:spPr bwMode="auto">
              <a:xfrm>
                <a:off x="5527689" y="4725144"/>
                <a:ext cx="2500695" cy="923587"/>
              </a:xfrm>
              <a:prstGeom prst="rect">
                <a:avLst/>
              </a:prstGeom>
              <a:noFill/>
              <a:extLst>
                <a:ext uri="{909E8E84-426E-40dd-AFC4-6F175D3DCCD1}">
                  <a14:hiddenFill xmlns:a14="http://schemas.microsoft.com/office/drawing/2010/main">
                    <a:solidFill>
                      <a:srgbClr val="FFFFFF"/>
                    </a:solidFill>
                  </a14:hiddenFill>
                </a:ext>
              </a:extLst>
            </p:spPr>
          </p:pic>
          <p:sp>
            <p:nvSpPr>
              <p:cNvPr id="19" name="직사각형 18"/>
              <p:cNvSpPr/>
              <p:nvPr/>
            </p:nvSpPr>
            <p:spPr>
              <a:xfrm>
                <a:off x="7149774" y="4941168"/>
                <a:ext cx="792088" cy="7920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20" name="직사각형 19"/>
              <p:cNvSpPr/>
              <p:nvPr/>
            </p:nvSpPr>
            <p:spPr>
              <a:xfrm>
                <a:off x="6516216" y="5550980"/>
                <a:ext cx="792088" cy="1163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21" name="직사각형 20"/>
              <p:cNvSpPr/>
              <p:nvPr/>
            </p:nvSpPr>
            <p:spPr>
              <a:xfrm>
                <a:off x="6516216" y="5062690"/>
                <a:ext cx="792088" cy="5819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22" name="직사각형 21"/>
              <p:cNvSpPr/>
              <p:nvPr/>
            </p:nvSpPr>
            <p:spPr>
              <a:xfrm>
                <a:off x="6553990" y="5062690"/>
                <a:ext cx="142246" cy="5464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grpSp>
        <p:sp>
          <p:nvSpPr>
            <p:cNvPr id="17" name="직사각형 16"/>
            <p:cNvSpPr/>
            <p:nvPr/>
          </p:nvSpPr>
          <p:spPr>
            <a:xfrm>
              <a:off x="6184642" y="4610156"/>
              <a:ext cx="1768409" cy="946559"/>
            </a:xfrm>
            <a:prstGeom prst="rect">
              <a:avLst/>
            </a:prstGeom>
            <a:no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grpSp>
      <p:pic>
        <p:nvPicPr>
          <p:cNvPr id="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088" y="5068580"/>
            <a:ext cx="3829712" cy="34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840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500"/>
                                        <p:tgtEl>
                                          <p:spTgt spid="7">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5" end="5"/>
                                            </p:txEl>
                                          </p:spTgt>
                                        </p:tgtEl>
                                        <p:attrNameLst>
                                          <p:attrName>style.visibility</p:attrName>
                                        </p:attrNameLst>
                                      </p:cBhvr>
                                      <p:to>
                                        <p:strVal val="visible"/>
                                      </p:to>
                                    </p:set>
                                    <p:animEffect transition="in" filter="fade">
                                      <p:cBhvr>
                                        <p:cTn id="10" dur="500"/>
                                        <p:tgtEl>
                                          <p:spTgt spid="7">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animEffect transition="in" filter="fade">
                                      <p:cBhvr>
                                        <p:cTn id="13" dur="500"/>
                                        <p:tgtEl>
                                          <p:spTgt spid="7">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7" end="7"/>
                                            </p:txEl>
                                          </p:spTgt>
                                        </p:tgtEl>
                                        <p:attrNameLst>
                                          <p:attrName>style.visibility</p:attrName>
                                        </p:attrNameLst>
                                      </p:cBhvr>
                                      <p:to>
                                        <p:strVal val="visible"/>
                                      </p:to>
                                    </p:set>
                                    <p:animEffect transition="in" filter="fade">
                                      <p:cBhvr>
                                        <p:cTn id="16" dur="500"/>
                                        <p:tgtEl>
                                          <p:spTgt spid="7">
                                            <p:txEl>
                                              <p:pRg st="7" end="7"/>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sz="4800" dirty="0"/>
              <a:t>TCP Retransmission Accounting Policy</a:t>
            </a:r>
            <a:endParaRPr lang="ko-KR" altLang="en-US" sz="4800" dirty="0"/>
          </a:p>
        </p:txBody>
      </p:sp>
      <p:sp>
        <p:nvSpPr>
          <p:cNvPr id="3" name="내용 개체 틀 2"/>
          <p:cNvSpPr>
            <a:spLocks noGrp="1"/>
          </p:cNvSpPr>
          <p:nvPr>
            <p:ph idx="1"/>
          </p:nvPr>
        </p:nvSpPr>
        <p:spPr>
          <a:xfrm>
            <a:off x="457200" y="1547652"/>
            <a:ext cx="8229600" cy="4709120"/>
          </a:xfrm>
        </p:spPr>
        <p:txBody>
          <a:bodyPr/>
          <a:lstStyle/>
          <a:p>
            <a:r>
              <a:rPr lang="en-US" altLang="ko-KR" dirty="0" smtClean="0"/>
              <a:t>Tested 12 ISPs in 6 countries</a:t>
            </a:r>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21</a:t>
            </a:fld>
            <a:endParaRPr lang="ko-KR" altLang="en-US"/>
          </a:p>
        </p:txBody>
      </p:sp>
      <p:graphicFrame>
        <p:nvGraphicFramePr>
          <p:cNvPr id="5" name="표 4"/>
          <p:cNvGraphicFramePr>
            <a:graphicFrameLocks noGrp="1"/>
          </p:cNvGraphicFramePr>
          <p:nvPr>
            <p:extLst>
              <p:ext uri="{D42A27DB-BD31-4B8C-83A1-F6EECF244321}">
                <p14:modId xmlns:p14="http://schemas.microsoft.com/office/powerpoint/2010/main" val="2214073368"/>
              </p:ext>
            </p:extLst>
          </p:nvPr>
        </p:nvGraphicFramePr>
        <p:xfrm>
          <a:off x="1009600" y="2313665"/>
          <a:ext cx="7162800" cy="3315963"/>
        </p:xfrm>
        <a:graphic>
          <a:graphicData uri="http://schemas.openxmlformats.org/drawingml/2006/table">
            <a:tbl>
              <a:tblPr firstRow="1" bandRow="1">
                <a:tableStyleId>{5C22544A-7EE6-4342-B048-85BDC9FD1C3A}</a:tableStyleId>
              </a:tblPr>
              <a:tblGrid>
                <a:gridCol w="5188979"/>
                <a:gridCol w="1973821"/>
              </a:tblGrid>
              <a:tr h="473709">
                <a:tc>
                  <a:txBody>
                    <a:bodyPr/>
                    <a:lstStyle/>
                    <a:p>
                      <a:pPr algn="ctr" latinLnBrk="1"/>
                      <a:r>
                        <a:rPr lang="en-US" altLang="ko-KR" sz="2000" dirty="0" smtClean="0">
                          <a:latin typeface="Gill Sans MT" panose="020B0502020104020203" pitchFamily="34" charset="0"/>
                        </a:rPr>
                        <a:t>ISPs (Country)</a:t>
                      </a:r>
                      <a:endParaRPr lang="ko-KR" altLang="en-US" sz="2000" dirty="0">
                        <a:latin typeface="Gill Sans MT" panose="020B0502020104020203" pitchFamily="34" charset="0"/>
                      </a:endParaRPr>
                    </a:p>
                  </a:txBody>
                  <a:tcPr anchor="ctr"/>
                </a:tc>
                <a:tc>
                  <a:txBody>
                    <a:bodyPr/>
                    <a:lstStyle/>
                    <a:p>
                      <a:pPr algn="ctr" latinLnBrk="1"/>
                      <a:r>
                        <a:rPr lang="en-US" altLang="ko-KR" sz="2000" dirty="0" smtClean="0">
                          <a:latin typeface="Gill Sans MT" panose="020B0502020104020203" pitchFamily="34" charset="0"/>
                        </a:rPr>
                        <a:t>Policy</a:t>
                      </a:r>
                      <a:endParaRPr lang="ko-KR" altLang="en-US" sz="2000" dirty="0">
                        <a:latin typeface="Gill Sans MT" panose="020B0502020104020203" pitchFamily="34" charset="0"/>
                      </a:endParaRPr>
                    </a:p>
                  </a:txBody>
                  <a:tcPr anchor="ctr"/>
                </a:tc>
              </a:tr>
              <a:tr h="473709">
                <a:tc>
                  <a:txBody>
                    <a:bodyPr/>
                    <a:lstStyle/>
                    <a:p>
                      <a:pPr algn="ctr" latinLnBrk="1"/>
                      <a:r>
                        <a:rPr lang="en-US" altLang="ko-KR" sz="2000" dirty="0" smtClean="0">
                          <a:latin typeface="Gill Sans MT" panose="020B0502020104020203" pitchFamily="34" charset="0"/>
                        </a:rPr>
                        <a:t>AT&amp;T, Verizon, Sprint, T-Mobile (U.S.)</a:t>
                      </a:r>
                      <a:endParaRPr lang="ko-KR" altLang="en-US" sz="2000" dirty="0">
                        <a:latin typeface="Gill Sans MT" panose="020B0502020104020203" pitchFamily="34" charset="0"/>
                      </a:endParaRPr>
                    </a:p>
                  </a:txBody>
                  <a:tcPr anchor="ctr"/>
                </a:tc>
                <a:tc>
                  <a:txBody>
                    <a:bodyPr/>
                    <a:lstStyle/>
                    <a:p>
                      <a:pPr algn="ctr" latinLnBrk="1"/>
                      <a:r>
                        <a:rPr lang="en-US" altLang="ko-KR" sz="2000" dirty="0" smtClean="0">
                          <a:latin typeface="Gill Sans MT" panose="020B0502020104020203" pitchFamily="34" charset="0"/>
                        </a:rPr>
                        <a:t>Blind</a:t>
                      </a:r>
                      <a:endParaRPr lang="ko-KR" altLang="en-US" sz="2000" dirty="0">
                        <a:latin typeface="Gill Sans MT" panose="020B0502020104020203" pitchFamily="34" charset="0"/>
                      </a:endParaRPr>
                    </a:p>
                  </a:txBody>
                  <a:tcPr anchor="ctr"/>
                </a:tc>
              </a:tr>
              <a:tr h="473709">
                <a:tc>
                  <a:txBody>
                    <a:bodyPr/>
                    <a:lstStyle/>
                    <a:p>
                      <a:pPr algn="ctr" latinLnBrk="1"/>
                      <a:r>
                        <a:rPr lang="en-US" altLang="ko-KR" sz="2000" dirty="0" err="1" smtClean="0">
                          <a:latin typeface="Gill Sans MT" panose="020B0502020104020203" pitchFamily="34" charset="0"/>
                        </a:rPr>
                        <a:t>Telefornica</a:t>
                      </a:r>
                      <a:r>
                        <a:rPr lang="en-US" altLang="ko-KR" sz="2000" dirty="0" smtClean="0">
                          <a:latin typeface="Gill Sans MT" panose="020B0502020104020203" pitchFamily="34" charset="0"/>
                        </a:rPr>
                        <a:t> (Spain)</a:t>
                      </a:r>
                      <a:endParaRPr lang="ko-KR" altLang="en-US" sz="2000" dirty="0">
                        <a:latin typeface="Gill Sans MT" panose="020B0502020104020203" pitchFamily="34" charset="0"/>
                      </a:endParaRPr>
                    </a:p>
                  </a:txBody>
                  <a:tcPr anchor="ctr"/>
                </a:tc>
                <a:tc>
                  <a:txBody>
                    <a:bodyPr/>
                    <a:lstStyle/>
                    <a:p>
                      <a:pPr algn="ctr" latinLnBrk="1"/>
                      <a:r>
                        <a:rPr lang="en-US" altLang="ko-KR" sz="2000" dirty="0" smtClean="0">
                          <a:latin typeface="Gill Sans MT" panose="020B0502020104020203" pitchFamily="34" charset="0"/>
                        </a:rPr>
                        <a:t>Blind</a:t>
                      </a:r>
                      <a:endParaRPr lang="ko-KR" altLang="en-US" sz="2000" dirty="0">
                        <a:latin typeface="Gill Sans MT" panose="020B0502020104020203" pitchFamily="34" charset="0"/>
                      </a:endParaRPr>
                    </a:p>
                  </a:txBody>
                  <a:tcPr anchor="ctr"/>
                </a:tc>
              </a:tr>
              <a:tr h="473709">
                <a:tc>
                  <a:txBody>
                    <a:bodyPr/>
                    <a:lstStyle/>
                    <a:p>
                      <a:pPr algn="ctr" latinLnBrk="1"/>
                      <a:r>
                        <a:rPr lang="en-US" altLang="ko-KR" sz="2000" dirty="0" err="1" smtClean="0">
                          <a:latin typeface="Gill Sans MT" panose="020B0502020104020203" pitchFamily="34" charset="0"/>
                        </a:rPr>
                        <a:t>Telefonic</a:t>
                      </a:r>
                      <a:r>
                        <a:rPr lang="en-US" altLang="ko-KR" sz="2000" dirty="0" smtClean="0">
                          <a:latin typeface="Gill Sans MT" panose="020B0502020104020203" pitchFamily="34" charset="0"/>
                        </a:rPr>
                        <a:t>/OS (Germany)</a:t>
                      </a:r>
                      <a:endParaRPr lang="ko-KR" altLang="en-US" sz="2000" dirty="0">
                        <a:latin typeface="Gill Sans MT" panose="020B0502020104020203" pitchFamily="34" charset="0"/>
                      </a:endParaRPr>
                    </a:p>
                  </a:txBody>
                  <a:tcPr anchor="ctr"/>
                </a:tc>
                <a:tc>
                  <a:txBody>
                    <a:bodyPr/>
                    <a:lstStyle/>
                    <a:p>
                      <a:pPr algn="ctr" latinLnBrk="1"/>
                      <a:r>
                        <a:rPr lang="en-US" altLang="ko-KR" sz="2000" dirty="0" smtClean="0">
                          <a:latin typeface="Gill Sans MT" panose="020B0502020104020203" pitchFamily="34" charset="0"/>
                        </a:rPr>
                        <a:t>Blind</a:t>
                      </a:r>
                      <a:endParaRPr lang="ko-KR" altLang="en-US" sz="2000" dirty="0">
                        <a:latin typeface="Gill Sans MT" panose="020B0502020104020203" pitchFamily="34" charset="0"/>
                      </a:endParaRPr>
                    </a:p>
                  </a:txBody>
                  <a:tcPr anchor="ctr"/>
                </a:tc>
              </a:tr>
              <a:tr h="473709">
                <a:tc>
                  <a:txBody>
                    <a:bodyPr/>
                    <a:lstStyle/>
                    <a:p>
                      <a:pPr algn="ctr" latinLnBrk="1"/>
                      <a:r>
                        <a:rPr lang="en-US" altLang="ko-KR" sz="2000" dirty="0" smtClean="0">
                          <a:latin typeface="Gill Sans MT" panose="020B0502020104020203" pitchFamily="34" charset="0"/>
                        </a:rPr>
                        <a:t>T-Mobile (England)</a:t>
                      </a:r>
                      <a:endParaRPr lang="ko-KR" altLang="en-US" sz="2000" dirty="0">
                        <a:latin typeface="Gill Sans MT" panose="020B0502020104020203" pitchFamily="34" charset="0"/>
                      </a:endParaRPr>
                    </a:p>
                  </a:txBody>
                  <a:tcPr anchor="ctr"/>
                </a:tc>
                <a:tc>
                  <a:txBody>
                    <a:bodyPr/>
                    <a:lstStyle/>
                    <a:p>
                      <a:pPr algn="ctr" latinLnBrk="1"/>
                      <a:r>
                        <a:rPr lang="en-US" altLang="ko-KR" sz="2000" dirty="0" smtClean="0">
                          <a:latin typeface="Gill Sans MT" panose="020B0502020104020203" pitchFamily="34" charset="0"/>
                        </a:rPr>
                        <a:t>Blind</a:t>
                      </a:r>
                      <a:endParaRPr lang="ko-KR" altLang="en-US" sz="2000" dirty="0">
                        <a:latin typeface="Gill Sans MT" panose="020B0502020104020203" pitchFamily="34" charset="0"/>
                      </a:endParaRPr>
                    </a:p>
                  </a:txBody>
                  <a:tcPr anchor="ctr"/>
                </a:tc>
              </a:tr>
              <a:tr h="473709">
                <a:tc>
                  <a:txBody>
                    <a:bodyPr/>
                    <a:lstStyle/>
                    <a:p>
                      <a:pPr algn="ctr" latinLnBrk="1"/>
                      <a:r>
                        <a:rPr lang="en-US" altLang="ko-KR" sz="2000" dirty="0" smtClean="0">
                          <a:latin typeface="Gill Sans MT" panose="020B0502020104020203" pitchFamily="34" charset="0"/>
                        </a:rPr>
                        <a:t>China Unicom, CMCC (China)</a:t>
                      </a:r>
                      <a:endParaRPr lang="ko-KR" altLang="en-US" sz="2000" dirty="0">
                        <a:latin typeface="Gill Sans MT" panose="020B0502020104020203" pitchFamily="34" charset="0"/>
                      </a:endParaRPr>
                    </a:p>
                  </a:txBody>
                  <a:tcPr anchor="ctr"/>
                </a:tc>
                <a:tc>
                  <a:txBody>
                    <a:bodyPr/>
                    <a:lstStyle/>
                    <a:p>
                      <a:pPr algn="ctr" latinLnBrk="1"/>
                      <a:r>
                        <a:rPr lang="en-US" altLang="ko-KR" sz="2000" dirty="0" smtClean="0">
                          <a:latin typeface="Gill Sans MT" panose="020B0502020104020203" pitchFamily="34" charset="0"/>
                        </a:rPr>
                        <a:t>Blind</a:t>
                      </a:r>
                      <a:endParaRPr lang="ko-KR" altLang="en-US" sz="2000" dirty="0">
                        <a:latin typeface="Gill Sans MT" panose="020B0502020104020203" pitchFamily="34" charset="0"/>
                      </a:endParaRPr>
                    </a:p>
                  </a:txBody>
                  <a:tcPr anchor="ctr"/>
                </a:tc>
              </a:tr>
              <a:tr h="473709">
                <a:tc>
                  <a:txBody>
                    <a:bodyPr/>
                    <a:lstStyle/>
                    <a:p>
                      <a:pPr algn="ctr" latinLnBrk="1"/>
                      <a:r>
                        <a:rPr lang="en-US" altLang="ko-KR" sz="2000" dirty="0" smtClean="0">
                          <a:latin typeface="Gill Sans MT" panose="020B0502020104020203" pitchFamily="34" charset="0"/>
                        </a:rPr>
                        <a:t>SKT, KT, LGU+</a:t>
                      </a:r>
                      <a:r>
                        <a:rPr lang="en-US" altLang="ko-KR" sz="2000" baseline="0" dirty="0" smtClean="0">
                          <a:latin typeface="Gill Sans MT" panose="020B0502020104020203" pitchFamily="34" charset="0"/>
                        </a:rPr>
                        <a:t> (South Korea)</a:t>
                      </a:r>
                      <a:endParaRPr lang="ko-KR" altLang="en-US" sz="2000" dirty="0">
                        <a:latin typeface="Gill Sans MT" panose="020B0502020104020203" pitchFamily="34" charset="0"/>
                      </a:endParaRPr>
                    </a:p>
                  </a:txBody>
                  <a:tcPr anchor="ctr"/>
                </a:tc>
                <a:tc>
                  <a:txBody>
                    <a:bodyPr/>
                    <a:lstStyle/>
                    <a:p>
                      <a:pPr algn="ctr" latinLnBrk="1"/>
                      <a:r>
                        <a:rPr lang="en-US" altLang="ko-KR" sz="2000" dirty="0" smtClean="0">
                          <a:latin typeface="Gill Sans MT" panose="020B0502020104020203" pitchFamily="34" charset="0"/>
                        </a:rPr>
                        <a:t>Selective</a:t>
                      </a:r>
                      <a:endParaRPr lang="ko-KR" altLang="en-US" sz="2000" dirty="0">
                        <a:latin typeface="Gill Sans MT" panose="020B0502020104020203" pitchFamily="34" charset="0"/>
                      </a:endParaRPr>
                    </a:p>
                  </a:txBody>
                  <a:tcPr anchor="ctr"/>
                </a:tc>
              </a:tr>
            </a:tbl>
          </a:graphicData>
        </a:graphic>
      </p:graphicFrame>
      <p:sp>
        <p:nvSpPr>
          <p:cNvPr id="8" name="직사각형 7"/>
          <p:cNvSpPr/>
          <p:nvPr/>
        </p:nvSpPr>
        <p:spPr>
          <a:xfrm>
            <a:off x="983647" y="2802730"/>
            <a:ext cx="7195075" cy="2307191"/>
          </a:xfrm>
          <a:prstGeom prst="rect">
            <a:avLst/>
          </a:prstGeom>
          <a:solidFill>
            <a:schemeClr val="lt1">
              <a:alpha val="89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sz="2400" dirty="0" smtClean="0">
                <a:latin typeface="Gill Sans MT" panose="020B0502020104020203" pitchFamily="34" charset="0"/>
              </a:rPr>
              <a:t>Vulnerable to “usage-inflation” attack!</a:t>
            </a:r>
            <a:endParaRPr lang="ko-KR" altLang="en-US" sz="2400" dirty="0">
              <a:latin typeface="Gill Sans MT" panose="020B0502020104020203" pitchFamily="34" charset="0"/>
            </a:endParaRPr>
          </a:p>
        </p:txBody>
      </p:sp>
      <p:sp>
        <p:nvSpPr>
          <p:cNvPr id="9" name="직사각형 8"/>
          <p:cNvSpPr/>
          <p:nvPr/>
        </p:nvSpPr>
        <p:spPr>
          <a:xfrm>
            <a:off x="982085" y="5151906"/>
            <a:ext cx="7195075" cy="474127"/>
          </a:xfrm>
          <a:prstGeom prst="rect">
            <a:avLst/>
          </a:prstGeom>
          <a:solidFill>
            <a:schemeClr val="lt1">
              <a:alpha val="89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sz="2400" dirty="0" smtClean="0">
                <a:latin typeface="Gill Sans MT" panose="020B0502020104020203" pitchFamily="34" charset="0"/>
              </a:rPr>
              <a:t>Vulnerable to “free-riding” attack!</a:t>
            </a:r>
            <a:endParaRPr lang="ko-KR" altLang="en-US" sz="2400" dirty="0">
              <a:latin typeface="Gill Sans MT" panose="020B0502020104020203" pitchFamily="34" charset="0"/>
            </a:endParaRPr>
          </a:p>
        </p:txBody>
      </p:sp>
    </p:spTree>
    <p:extLst>
      <p:ext uri="{BB962C8B-B14F-4D97-AF65-F5344CB8AC3E}">
        <p14:creationId xmlns:p14="http://schemas.microsoft.com/office/powerpoint/2010/main" val="38394627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ko-KR" dirty="0"/>
              <a:t>Retransmit after FIN</a:t>
            </a:r>
            <a:endParaRPr lang="en-US" dirty="0"/>
          </a:p>
        </p:txBody>
      </p:sp>
      <p:sp>
        <p:nvSpPr>
          <p:cNvPr id="3" name="Content Placeholder 2"/>
          <p:cNvSpPr>
            <a:spLocks noGrp="1"/>
          </p:cNvSpPr>
          <p:nvPr>
            <p:ph idx="1"/>
          </p:nvPr>
        </p:nvSpPr>
        <p:spPr/>
        <p:txBody>
          <a:bodyPr>
            <a:normAutofit fontScale="92500" lnSpcReduction="20000"/>
          </a:bodyPr>
          <a:lstStyle/>
          <a:p>
            <a:r>
              <a:rPr lang="en-US" altLang="ko-KR" dirty="0"/>
              <a:t>Ignore client’s FIN/RST to prevent TCP teardown</a:t>
            </a:r>
            <a:endParaRPr lang="en-US" altLang="ko-KR" sz="2000" dirty="0"/>
          </a:p>
          <a:p>
            <a:pPr lvl="1"/>
            <a:r>
              <a:rPr lang="en-US" altLang="ko-KR" dirty="0"/>
              <a:t>Utilize full bandwidth to overcharge the usage</a:t>
            </a:r>
          </a:p>
          <a:p>
            <a:endParaRPr lang="en-US" altLang="ko-KR" dirty="0"/>
          </a:p>
          <a:p>
            <a:endParaRPr lang="en-US" altLang="ko-KR" dirty="0"/>
          </a:p>
          <a:p>
            <a:endParaRPr lang="en-US" altLang="ko-KR" dirty="0"/>
          </a:p>
          <a:p>
            <a:endParaRPr lang="en-US" altLang="ko-KR" dirty="0"/>
          </a:p>
          <a:p>
            <a:endParaRPr lang="en-US" altLang="ko-KR" dirty="0"/>
          </a:p>
          <a:p>
            <a:pPr marL="0" indent="0">
              <a:buNone/>
            </a:pPr>
            <a:endParaRPr lang="en-US" altLang="ko-KR" dirty="0"/>
          </a:p>
          <a:p>
            <a:endParaRPr lang="en-US" altLang="ko-KR" dirty="0"/>
          </a:p>
          <a:p>
            <a:r>
              <a:rPr lang="en-US" altLang="ko-KR" dirty="0"/>
              <a:t>Some ISPs allow attacks even after 4 hours!</a:t>
            </a:r>
          </a:p>
          <a:p>
            <a:endParaRPr lang="en-US" dirty="0"/>
          </a:p>
        </p:txBody>
      </p:sp>
      <p:sp>
        <p:nvSpPr>
          <p:cNvPr id="4" name="Slide Number Placeholder 3"/>
          <p:cNvSpPr>
            <a:spLocks noGrp="1"/>
          </p:cNvSpPr>
          <p:nvPr>
            <p:ph type="sldNum" sz="quarter" idx="12"/>
          </p:nvPr>
        </p:nvSpPr>
        <p:spPr/>
        <p:txBody>
          <a:bodyPr/>
          <a:lstStyle/>
          <a:p>
            <a:fld id="{8A0F7B82-E077-C343-B58A-DF238AFF07F3}" type="slidenum">
              <a:rPr lang="en-US" smtClean="0"/>
              <a:t>22</a:t>
            </a:fld>
            <a:endParaRPr lang="en-US"/>
          </a:p>
        </p:txBody>
      </p:sp>
      <p:sp>
        <p:nvSpPr>
          <p:cNvPr id="5" name="구름 2"/>
          <p:cNvSpPr/>
          <p:nvPr/>
        </p:nvSpPr>
        <p:spPr>
          <a:xfrm rot="282018">
            <a:off x="3723136" y="2098222"/>
            <a:ext cx="4392488" cy="3071781"/>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6" name="직사각형 495"/>
          <p:cNvSpPr/>
          <p:nvPr/>
        </p:nvSpPr>
        <p:spPr>
          <a:xfrm>
            <a:off x="7458068" y="3176582"/>
            <a:ext cx="1031386" cy="866131"/>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pic>
        <p:nvPicPr>
          <p:cNvPr id="7" name="Picture 7" descr="http://www.randomwebsite.com/images/hea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9757"/>
          <a:stretch/>
        </p:blipFill>
        <p:spPr bwMode="auto">
          <a:xfrm>
            <a:off x="7473391" y="3215960"/>
            <a:ext cx="991272" cy="2425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www.randomwebsite.com/images/hea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431" b="39612"/>
          <a:stretch/>
        </p:blipFill>
        <p:spPr bwMode="auto">
          <a:xfrm>
            <a:off x="7474398" y="3458528"/>
            <a:ext cx="991272" cy="2322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http://www.randomwebsite.com/images/hea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9660"/>
          <a:stretch/>
        </p:blipFill>
        <p:spPr bwMode="auto">
          <a:xfrm>
            <a:off x="7469581" y="3681239"/>
            <a:ext cx="991272" cy="323548"/>
          </a:xfrm>
          <a:prstGeom prst="rect">
            <a:avLst/>
          </a:prstGeom>
          <a:noFill/>
          <a:extLst>
            <a:ext uri="{909E8E84-426E-40dd-AFC4-6F175D3DCCD1}">
              <a14:hiddenFill xmlns:a14="http://schemas.microsoft.com/office/drawing/2010/main">
                <a:solidFill>
                  <a:srgbClr val="FFFFFF"/>
                </a:solidFill>
              </a14:hiddenFill>
            </a:ext>
          </a:extLst>
        </p:spPr>
      </p:pic>
      <p:sp>
        <p:nvSpPr>
          <p:cNvPr id="10" name="구름 16"/>
          <p:cNvSpPr/>
          <p:nvPr/>
        </p:nvSpPr>
        <p:spPr>
          <a:xfrm>
            <a:off x="683414" y="2199630"/>
            <a:ext cx="2874805" cy="2652028"/>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11" name="직사각형 7"/>
          <p:cNvSpPr/>
          <p:nvPr/>
        </p:nvSpPr>
        <p:spPr>
          <a:xfrm>
            <a:off x="2113808" y="3567953"/>
            <a:ext cx="4741676" cy="677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pic>
        <p:nvPicPr>
          <p:cNvPr id="12" name="Picture 2" descr="C:\Users\yhwan\AppData\Local\Microsoft\Windows\Temporary Internet Files\Content.IE5\LLKO832L\MC90043484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335" y="3062031"/>
            <a:ext cx="1173507" cy="11735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yhwan\AppData\Local\Microsoft\Windows\Temporary Internet Files\Content.IE5\7D8X20Z8\MC90042896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8505" y="2988853"/>
            <a:ext cx="846799" cy="11742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cdn-static.cnet.co.uk/i/product_media/40002360/image2/440x330-samsung-galaxy-s3-fron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911" r="30406"/>
          <a:stretch/>
        </p:blipFill>
        <p:spPr bwMode="auto">
          <a:xfrm>
            <a:off x="6387432" y="3036417"/>
            <a:ext cx="581026" cy="1098122"/>
          </a:xfrm>
          <a:prstGeom prst="rect">
            <a:avLst/>
          </a:prstGeom>
          <a:noFill/>
          <a:extLst>
            <a:ext uri="{909E8E84-426E-40dd-AFC4-6F175D3DCCD1}">
              <a14:hiddenFill xmlns:a14="http://schemas.microsoft.com/office/drawing/2010/main">
                <a:solidFill>
                  <a:srgbClr val="FFFFFF"/>
                </a:solidFill>
              </a14:hiddenFill>
            </a:ext>
          </a:extLst>
        </p:spPr>
      </p:pic>
      <p:sp>
        <p:nvSpPr>
          <p:cNvPr id="15" name="직사각형 8"/>
          <p:cNvSpPr/>
          <p:nvPr/>
        </p:nvSpPr>
        <p:spPr>
          <a:xfrm>
            <a:off x="6143787" y="3476109"/>
            <a:ext cx="1116477" cy="25147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400" dirty="0" smtClean="0">
                <a:latin typeface="Gill Sans MT" pitchFamily="34" charset="0"/>
              </a:rPr>
              <a:t>Request</a:t>
            </a:r>
            <a:endParaRPr lang="ko-KR" altLang="en-US" sz="1400" dirty="0">
              <a:latin typeface="Gill Sans MT" pitchFamily="34" charset="0"/>
            </a:endParaRPr>
          </a:p>
        </p:txBody>
      </p:sp>
      <p:sp>
        <p:nvSpPr>
          <p:cNvPr id="16" name="직사각형 22"/>
          <p:cNvSpPr/>
          <p:nvPr/>
        </p:nvSpPr>
        <p:spPr>
          <a:xfrm>
            <a:off x="1624569" y="3478823"/>
            <a:ext cx="1116477"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400" dirty="0" smtClean="0">
                <a:latin typeface="Gill Sans MT" pitchFamily="34" charset="0"/>
              </a:rPr>
              <a:t>Packet 1</a:t>
            </a:r>
            <a:endParaRPr lang="ko-KR" altLang="en-US" sz="1400" dirty="0">
              <a:latin typeface="Gill Sans MT" pitchFamily="34" charset="0"/>
            </a:endParaRPr>
          </a:p>
        </p:txBody>
      </p:sp>
      <p:sp>
        <p:nvSpPr>
          <p:cNvPr id="17" name="직사각형 487"/>
          <p:cNvSpPr/>
          <p:nvPr/>
        </p:nvSpPr>
        <p:spPr>
          <a:xfrm>
            <a:off x="1503509" y="4177628"/>
            <a:ext cx="1383841" cy="307777"/>
          </a:xfrm>
          <a:prstGeom prst="rect">
            <a:avLst/>
          </a:prstGeom>
        </p:spPr>
        <p:txBody>
          <a:bodyPr wrap="none">
            <a:spAutoFit/>
          </a:bodyPr>
          <a:lstStyle/>
          <a:p>
            <a:pPr algn="ctr"/>
            <a:r>
              <a:rPr lang="en-US" altLang="ko-KR" sz="1400" dirty="0" smtClean="0">
                <a:latin typeface="Gill Sans MT" pitchFamily="34" charset="0"/>
              </a:rPr>
              <a:t>Malicious Server</a:t>
            </a:r>
            <a:endParaRPr lang="ko-KR" altLang="en-US" sz="1400" dirty="0">
              <a:latin typeface="Gill Sans MT" pitchFamily="34" charset="0"/>
            </a:endParaRPr>
          </a:p>
        </p:txBody>
      </p:sp>
      <p:sp>
        <p:nvSpPr>
          <p:cNvPr id="18" name="직사각형 488"/>
          <p:cNvSpPr/>
          <p:nvPr/>
        </p:nvSpPr>
        <p:spPr>
          <a:xfrm>
            <a:off x="4139952" y="4186911"/>
            <a:ext cx="1281954" cy="307777"/>
          </a:xfrm>
          <a:prstGeom prst="rect">
            <a:avLst/>
          </a:prstGeom>
        </p:spPr>
        <p:txBody>
          <a:bodyPr wrap="none">
            <a:spAutoFit/>
          </a:bodyPr>
          <a:lstStyle/>
          <a:p>
            <a:pPr algn="ctr"/>
            <a:r>
              <a:rPr lang="en-US" altLang="ko-KR" sz="1400" dirty="0" smtClean="0">
                <a:latin typeface="Gill Sans MT" pitchFamily="34" charset="0"/>
              </a:rPr>
              <a:t>Core Network</a:t>
            </a:r>
            <a:endParaRPr lang="ko-KR" altLang="en-US" sz="1400" dirty="0">
              <a:latin typeface="Gill Sans MT" pitchFamily="34" charset="0"/>
            </a:endParaRPr>
          </a:p>
        </p:txBody>
      </p:sp>
      <p:sp>
        <p:nvSpPr>
          <p:cNvPr id="19" name="직사각형 489"/>
          <p:cNvSpPr/>
          <p:nvPr/>
        </p:nvSpPr>
        <p:spPr>
          <a:xfrm>
            <a:off x="5954104" y="4187492"/>
            <a:ext cx="1512168" cy="307777"/>
          </a:xfrm>
          <a:prstGeom prst="rect">
            <a:avLst/>
          </a:prstGeom>
        </p:spPr>
        <p:txBody>
          <a:bodyPr wrap="square">
            <a:spAutoFit/>
          </a:bodyPr>
          <a:lstStyle/>
          <a:p>
            <a:pPr algn="ctr"/>
            <a:r>
              <a:rPr lang="en-US" altLang="ko-KR" sz="1400" dirty="0" smtClean="0">
                <a:latin typeface="Gill Sans MT" pitchFamily="34" charset="0"/>
              </a:rPr>
              <a:t>Victim Client</a:t>
            </a:r>
            <a:endParaRPr lang="ko-KR" altLang="en-US" sz="1400" dirty="0">
              <a:latin typeface="Gill Sans MT" pitchFamily="34" charset="0"/>
            </a:endParaRPr>
          </a:p>
        </p:txBody>
      </p:sp>
      <p:sp>
        <p:nvSpPr>
          <p:cNvPr id="20" name="직사각형 490"/>
          <p:cNvSpPr/>
          <p:nvPr/>
        </p:nvSpPr>
        <p:spPr>
          <a:xfrm>
            <a:off x="5004048" y="2585910"/>
            <a:ext cx="1945469" cy="338554"/>
          </a:xfrm>
          <a:prstGeom prst="rect">
            <a:avLst/>
          </a:prstGeom>
        </p:spPr>
        <p:txBody>
          <a:bodyPr wrap="none">
            <a:spAutoFit/>
          </a:bodyPr>
          <a:lstStyle/>
          <a:p>
            <a:r>
              <a:rPr lang="en-US" altLang="ko-KR" sz="1600" b="1" u="sng" dirty="0" smtClean="0">
                <a:latin typeface="Gill Sans MT" pitchFamily="34" charset="0"/>
              </a:rPr>
              <a:t>Cellular Networks</a:t>
            </a:r>
            <a:endParaRPr lang="ko-KR" altLang="en-US" sz="1600" b="1" u="sng" dirty="0">
              <a:latin typeface="Gill Sans MT" pitchFamily="34" charset="0"/>
            </a:endParaRPr>
          </a:p>
        </p:txBody>
      </p:sp>
      <p:sp>
        <p:nvSpPr>
          <p:cNvPr id="21" name="직사각형 491"/>
          <p:cNvSpPr/>
          <p:nvPr/>
        </p:nvSpPr>
        <p:spPr>
          <a:xfrm>
            <a:off x="1446628" y="2622783"/>
            <a:ext cx="1653722" cy="338554"/>
          </a:xfrm>
          <a:prstGeom prst="rect">
            <a:avLst/>
          </a:prstGeom>
        </p:spPr>
        <p:txBody>
          <a:bodyPr wrap="none">
            <a:spAutoFit/>
          </a:bodyPr>
          <a:lstStyle/>
          <a:p>
            <a:r>
              <a:rPr lang="en-US" altLang="ko-KR" sz="1600" b="1" u="sng" dirty="0" smtClean="0">
                <a:latin typeface="Gill Sans MT" pitchFamily="34" charset="0"/>
              </a:rPr>
              <a:t>Wired Internet</a:t>
            </a:r>
            <a:endParaRPr lang="ko-KR" altLang="en-US" sz="1600" b="1" u="sng" dirty="0">
              <a:latin typeface="Gill Sans MT" pitchFamily="34" charset="0"/>
            </a:endParaRPr>
          </a:p>
        </p:txBody>
      </p:sp>
      <p:sp>
        <p:nvSpPr>
          <p:cNvPr id="22" name="직사각형 492"/>
          <p:cNvSpPr/>
          <p:nvPr/>
        </p:nvSpPr>
        <p:spPr>
          <a:xfrm>
            <a:off x="1620234" y="3492518"/>
            <a:ext cx="1116477" cy="2514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400" dirty="0" smtClean="0">
                <a:latin typeface="Gill Sans MT" pitchFamily="34" charset="0"/>
              </a:rPr>
              <a:t>Packet 2</a:t>
            </a:r>
            <a:endParaRPr lang="ko-KR" altLang="en-US" sz="1400" dirty="0">
              <a:latin typeface="Gill Sans MT" pitchFamily="34" charset="0"/>
            </a:endParaRPr>
          </a:p>
        </p:txBody>
      </p:sp>
      <p:sp>
        <p:nvSpPr>
          <p:cNvPr id="23" name="직사각형 499"/>
          <p:cNvSpPr/>
          <p:nvPr/>
        </p:nvSpPr>
        <p:spPr>
          <a:xfrm>
            <a:off x="1619109" y="3499776"/>
            <a:ext cx="1116477" cy="2514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400" dirty="0" smtClean="0">
                <a:latin typeface="Gill Sans MT" pitchFamily="34" charset="0"/>
              </a:rPr>
              <a:t>Packet </a:t>
            </a:r>
            <a:r>
              <a:rPr lang="en-US" altLang="ko-KR" sz="1400" dirty="0">
                <a:latin typeface="Gill Sans MT" pitchFamily="34" charset="0"/>
              </a:rPr>
              <a:t>3</a:t>
            </a:r>
            <a:endParaRPr lang="ko-KR" altLang="en-US" sz="1400" dirty="0">
              <a:latin typeface="Gill Sans MT" pitchFamily="34" charset="0"/>
            </a:endParaRPr>
          </a:p>
        </p:txBody>
      </p:sp>
      <p:cxnSp>
        <p:nvCxnSpPr>
          <p:cNvPr id="24" name="직선 연결선 500"/>
          <p:cNvCxnSpPr/>
          <p:nvPr/>
        </p:nvCxnSpPr>
        <p:spPr>
          <a:xfrm>
            <a:off x="6948264" y="4023709"/>
            <a:ext cx="572300" cy="41328"/>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직선 연결선 501"/>
          <p:cNvCxnSpPr/>
          <p:nvPr/>
        </p:nvCxnSpPr>
        <p:spPr>
          <a:xfrm flipV="1">
            <a:off x="6948264" y="3160806"/>
            <a:ext cx="572300" cy="41561"/>
          </a:xfrm>
          <a:prstGeom prst="line">
            <a:avLst/>
          </a:prstGeom>
          <a:ln w="28575"/>
        </p:spPr>
        <p:style>
          <a:lnRef idx="1">
            <a:schemeClr val="dk1"/>
          </a:lnRef>
          <a:fillRef idx="0">
            <a:schemeClr val="dk1"/>
          </a:fillRef>
          <a:effectRef idx="0">
            <a:schemeClr val="dk1"/>
          </a:effectRef>
          <a:fontRef idx="minor">
            <a:schemeClr val="tx1"/>
          </a:fontRef>
        </p:style>
      </p:cxnSp>
      <p:sp>
        <p:nvSpPr>
          <p:cNvPr id="26" name="폭발 1 502"/>
          <p:cNvSpPr/>
          <p:nvPr/>
        </p:nvSpPr>
        <p:spPr>
          <a:xfrm rot="20207364">
            <a:off x="459156" y="2460970"/>
            <a:ext cx="2399527" cy="1251369"/>
          </a:xfrm>
          <a:prstGeom prst="irregularSeal1">
            <a:avLst/>
          </a:prstGeom>
          <a:solidFill>
            <a:srgbClr val="FFFF00"/>
          </a:solidFill>
          <a:ln w="28575">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dirty="0" smtClean="0">
                <a:latin typeface="Gill Sans MT" pitchFamily="34" charset="0"/>
              </a:rPr>
              <a:t>Overcharge Victim UE</a:t>
            </a:r>
            <a:endParaRPr lang="ko-KR" altLang="en-US" dirty="0">
              <a:latin typeface="Gill Sans MT" pitchFamily="34" charset="0"/>
            </a:endParaRPr>
          </a:p>
        </p:txBody>
      </p:sp>
      <p:sp>
        <p:nvSpPr>
          <p:cNvPr id="27" name="직사각형 503"/>
          <p:cNvSpPr/>
          <p:nvPr/>
        </p:nvSpPr>
        <p:spPr>
          <a:xfrm>
            <a:off x="4222690" y="2331871"/>
            <a:ext cx="1116477"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400" dirty="0" smtClean="0">
                <a:latin typeface="Gill Sans MT" pitchFamily="34" charset="0"/>
              </a:rPr>
              <a:t>Packet 1</a:t>
            </a:r>
            <a:endParaRPr lang="ko-KR" altLang="en-US" sz="1400" dirty="0">
              <a:latin typeface="Gill Sans MT" pitchFamily="34" charset="0"/>
            </a:endParaRPr>
          </a:p>
        </p:txBody>
      </p:sp>
      <p:sp>
        <p:nvSpPr>
          <p:cNvPr id="28" name="직사각형 504"/>
          <p:cNvSpPr/>
          <p:nvPr/>
        </p:nvSpPr>
        <p:spPr>
          <a:xfrm>
            <a:off x="4221231" y="2646894"/>
            <a:ext cx="1116477" cy="2514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400" dirty="0" smtClean="0">
                <a:latin typeface="Gill Sans MT" pitchFamily="34" charset="0"/>
              </a:rPr>
              <a:t>Packet </a:t>
            </a:r>
            <a:r>
              <a:rPr lang="en-US" altLang="ko-KR" sz="1400" dirty="0">
                <a:latin typeface="Gill Sans MT" pitchFamily="34" charset="0"/>
              </a:rPr>
              <a:t>2</a:t>
            </a:r>
            <a:endParaRPr lang="ko-KR" altLang="en-US" sz="1400" dirty="0">
              <a:latin typeface="Gill Sans MT" pitchFamily="34" charset="0"/>
            </a:endParaRPr>
          </a:p>
        </p:txBody>
      </p:sp>
      <p:sp>
        <p:nvSpPr>
          <p:cNvPr id="29" name="직사각형 505"/>
          <p:cNvSpPr/>
          <p:nvPr/>
        </p:nvSpPr>
        <p:spPr>
          <a:xfrm>
            <a:off x="4223456" y="2954840"/>
            <a:ext cx="1116477" cy="2514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400" dirty="0" smtClean="0">
                <a:latin typeface="Gill Sans MT" pitchFamily="34" charset="0"/>
              </a:rPr>
              <a:t>Packet 3</a:t>
            </a:r>
            <a:endParaRPr lang="ko-KR" altLang="en-US" sz="1400" dirty="0">
              <a:latin typeface="Gill Sans MT" pitchFamily="34" charset="0"/>
            </a:endParaRPr>
          </a:p>
        </p:txBody>
      </p:sp>
      <p:sp>
        <p:nvSpPr>
          <p:cNvPr id="30" name="직사각형 506"/>
          <p:cNvSpPr/>
          <p:nvPr/>
        </p:nvSpPr>
        <p:spPr>
          <a:xfrm>
            <a:off x="4568886" y="2158442"/>
            <a:ext cx="421910" cy="584775"/>
          </a:xfrm>
          <a:prstGeom prst="rect">
            <a:avLst/>
          </a:prstGeom>
        </p:spPr>
        <p:txBody>
          <a:bodyPr wrap="none">
            <a:spAutoFit/>
          </a:bodyPr>
          <a:lstStyle/>
          <a:p>
            <a:r>
              <a:rPr lang="en-US" altLang="ko-KR" sz="3200" b="1" dirty="0" smtClean="0"/>
              <a:t>$</a:t>
            </a:r>
            <a:endParaRPr lang="ko-KR" altLang="en-US" sz="3200" b="1" dirty="0"/>
          </a:p>
        </p:txBody>
      </p:sp>
      <p:sp>
        <p:nvSpPr>
          <p:cNvPr id="31" name="직사각형 507"/>
          <p:cNvSpPr/>
          <p:nvPr/>
        </p:nvSpPr>
        <p:spPr>
          <a:xfrm>
            <a:off x="4553000" y="2486230"/>
            <a:ext cx="421910" cy="584775"/>
          </a:xfrm>
          <a:prstGeom prst="rect">
            <a:avLst/>
          </a:prstGeom>
        </p:spPr>
        <p:txBody>
          <a:bodyPr wrap="none">
            <a:spAutoFit/>
          </a:bodyPr>
          <a:lstStyle/>
          <a:p>
            <a:r>
              <a:rPr lang="en-US" altLang="ko-KR" sz="3200" b="1" dirty="0" smtClean="0"/>
              <a:t>$</a:t>
            </a:r>
            <a:endParaRPr lang="ko-KR" altLang="en-US" sz="3200" b="1" dirty="0"/>
          </a:p>
        </p:txBody>
      </p:sp>
      <p:sp>
        <p:nvSpPr>
          <p:cNvPr id="32" name="직사각형 508"/>
          <p:cNvSpPr/>
          <p:nvPr/>
        </p:nvSpPr>
        <p:spPr>
          <a:xfrm>
            <a:off x="4568886" y="2814018"/>
            <a:ext cx="421910" cy="584775"/>
          </a:xfrm>
          <a:prstGeom prst="rect">
            <a:avLst/>
          </a:prstGeom>
        </p:spPr>
        <p:txBody>
          <a:bodyPr wrap="none">
            <a:spAutoFit/>
          </a:bodyPr>
          <a:lstStyle/>
          <a:p>
            <a:r>
              <a:rPr lang="en-US" altLang="ko-KR" sz="3200" b="1" dirty="0" smtClean="0"/>
              <a:t>$</a:t>
            </a:r>
            <a:endParaRPr lang="ko-KR" altLang="en-US" sz="3200" b="1" dirty="0"/>
          </a:p>
        </p:txBody>
      </p:sp>
      <p:sp>
        <p:nvSpPr>
          <p:cNvPr id="33" name="직사각형 510"/>
          <p:cNvSpPr/>
          <p:nvPr/>
        </p:nvSpPr>
        <p:spPr>
          <a:xfrm>
            <a:off x="6156421" y="3478299"/>
            <a:ext cx="1116477" cy="25147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ko-KR" sz="1400" dirty="0" smtClean="0">
                <a:latin typeface="Gill Sans MT" pitchFamily="34" charset="0"/>
              </a:rPr>
              <a:t>FIN</a:t>
            </a:r>
            <a:endParaRPr lang="ko-KR" altLang="en-US" sz="1400" dirty="0">
              <a:latin typeface="Gill Sans MT" pitchFamily="34" charset="0"/>
            </a:endParaRPr>
          </a:p>
        </p:txBody>
      </p:sp>
      <p:sp>
        <p:nvSpPr>
          <p:cNvPr id="34" name="직사각형 511"/>
          <p:cNvSpPr/>
          <p:nvPr/>
        </p:nvSpPr>
        <p:spPr>
          <a:xfrm>
            <a:off x="1651924" y="3486838"/>
            <a:ext cx="1116477" cy="2514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400" dirty="0" smtClean="0">
                <a:latin typeface="Gill Sans MT" pitchFamily="34" charset="0"/>
              </a:rPr>
              <a:t>Packet </a:t>
            </a:r>
            <a:r>
              <a:rPr lang="en-US" altLang="ko-KR" sz="1400" dirty="0">
                <a:latin typeface="Gill Sans MT" pitchFamily="34" charset="0"/>
              </a:rPr>
              <a:t>3</a:t>
            </a:r>
            <a:endParaRPr lang="ko-KR" altLang="en-US" sz="1400" dirty="0">
              <a:latin typeface="Gill Sans MT" pitchFamily="34" charset="0"/>
            </a:endParaRPr>
          </a:p>
        </p:txBody>
      </p:sp>
      <p:sp>
        <p:nvSpPr>
          <p:cNvPr id="35" name="직사각형 512"/>
          <p:cNvSpPr/>
          <p:nvPr/>
        </p:nvSpPr>
        <p:spPr>
          <a:xfrm>
            <a:off x="4198708" y="3999745"/>
            <a:ext cx="1116477" cy="2514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400" dirty="0" smtClean="0">
                <a:latin typeface="Gill Sans MT" pitchFamily="34" charset="0"/>
              </a:rPr>
              <a:t>Packet 3</a:t>
            </a:r>
            <a:endParaRPr lang="ko-KR" altLang="en-US" sz="1400" dirty="0">
              <a:latin typeface="Gill Sans MT" pitchFamily="34" charset="0"/>
            </a:endParaRPr>
          </a:p>
        </p:txBody>
      </p:sp>
      <p:sp>
        <p:nvSpPr>
          <p:cNvPr id="36" name="직사각형 513"/>
          <p:cNvSpPr/>
          <p:nvPr/>
        </p:nvSpPr>
        <p:spPr>
          <a:xfrm>
            <a:off x="4544138" y="3858923"/>
            <a:ext cx="421910" cy="584775"/>
          </a:xfrm>
          <a:prstGeom prst="rect">
            <a:avLst/>
          </a:prstGeom>
        </p:spPr>
        <p:txBody>
          <a:bodyPr wrap="none">
            <a:spAutoFit/>
          </a:bodyPr>
          <a:lstStyle/>
          <a:p>
            <a:r>
              <a:rPr lang="en-US" altLang="ko-KR" sz="3200" b="1" dirty="0" smtClean="0"/>
              <a:t>$</a:t>
            </a:r>
            <a:endParaRPr lang="ko-KR" altLang="en-US" sz="3200" b="1" dirty="0"/>
          </a:p>
        </p:txBody>
      </p:sp>
      <p:sp>
        <p:nvSpPr>
          <p:cNvPr id="37" name="직사각형 514"/>
          <p:cNvSpPr/>
          <p:nvPr/>
        </p:nvSpPr>
        <p:spPr>
          <a:xfrm>
            <a:off x="1638672" y="3494342"/>
            <a:ext cx="1116477" cy="2514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400" dirty="0" smtClean="0">
                <a:latin typeface="Gill Sans MT" pitchFamily="34" charset="0"/>
              </a:rPr>
              <a:t>Packet </a:t>
            </a:r>
            <a:r>
              <a:rPr lang="en-US" altLang="ko-KR" sz="1400" dirty="0">
                <a:latin typeface="Gill Sans MT" pitchFamily="34" charset="0"/>
              </a:rPr>
              <a:t>3</a:t>
            </a:r>
            <a:endParaRPr lang="ko-KR" altLang="en-US" sz="1400" dirty="0">
              <a:latin typeface="Gill Sans MT" pitchFamily="34" charset="0"/>
            </a:endParaRPr>
          </a:p>
        </p:txBody>
      </p:sp>
      <p:sp>
        <p:nvSpPr>
          <p:cNvPr id="38" name="직사각형 515"/>
          <p:cNvSpPr/>
          <p:nvPr/>
        </p:nvSpPr>
        <p:spPr>
          <a:xfrm>
            <a:off x="4198708" y="4320029"/>
            <a:ext cx="1116477" cy="25147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400" dirty="0" smtClean="0">
                <a:latin typeface="Gill Sans MT" pitchFamily="34" charset="0"/>
              </a:rPr>
              <a:t>Packet 3</a:t>
            </a:r>
            <a:endParaRPr lang="ko-KR" altLang="en-US" sz="1400" dirty="0">
              <a:latin typeface="Gill Sans MT" pitchFamily="34" charset="0"/>
            </a:endParaRPr>
          </a:p>
        </p:txBody>
      </p:sp>
      <p:sp>
        <p:nvSpPr>
          <p:cNvPr id="39" name="직사각형 516"/>
          <p:cNvSpPr/>
          <p:nvPr/>
        </p:nvSpPr>
        <p:spPr>
          <a:xfrm>
            <a:off x="4544138" y="4179207"/>
            <a:ext cx="421910" cy="584775"/>
          </a:xfrm>
          <a:prstGeom prst="rect">
            <a:avLst/>
          </a:prstGeom>
        </p:spPr>
        <p:txBody>
          <a:bodyPr wrap="none">
            <a:spAutoFit/>
          </a:bodyPr>
          <a:lstStyle/>
          <a:p>
            <a:r>
              <a:rPr lang="en-US" altLang="ko-KR" sz="3200" b="1" dirty="0" smtClean="0"/>
              <a:t>$</a:t>
            </a:r>
            <a:endParaRPr lang="ko-KR" altLang="en-US" sz="3200" b="1" dirty="0"/>
          </a:p>
        </p:txBody>
      </p:sp>
    </p:spTree>
    <p:extLst>
      <p:ext uri="{BB962C8B-B14F-4D97-AF65-F5344CB8AC3E}">
        <p14:creationId xmlns:p14="http://schemas.microsoft.com/office/powerpoint/2010/main" val="3408052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0" presetClass="path" presetSubtype="0" accel="50000" decel="50000" fill="hold" grpId="1" nodeType="afterEffect">
                                  <p:stCondLst>
                                    <p:cond delay="0"/>
                                  </p:stCondLst>
                                  <p:childTnLst>
                                    <p:animMotion origin="layout" path="M -2.5E-6 3.33333E-6 L -0.49375 0.00139 " pathEditMode="relative" rAng="0" ptsTypes="AA">
                                      <p:cBhvr>
                                        <p:cTn id="10" dur="2000" fill="hold"/>
                                        <p:tgtEl>
                                          <p:spTgt spid="15"/>
                                        </p:tgtEl>
                                        <p:attrNameLst>
                                          <p:attrName>ppt_x</p:attrName>
                                          <p:attrName>ppt_y</p:attrName>
                                        </p:attrNameLst>
                                      </p:cBhvr>
                                      <p:rCtr x="-24688" y="69"/>
                                    </p:animMotion>
                                  </p:childTnLst>
                                </p:cTn>
                              </p:par>
                            </p:childTnLst>
                          </p:cTn>
                        </p:par>
                        <p:par>
                          <p:cTn id="11" fill="hold">
                            <p:stCondLst>
                              <p:cond delay="2500"/>
                            </p:stCondLst>
                            <p:childTnLst>
                              <p:par>
                                <p:cTn id="12" presetID="10" presetClass="exit" presetSubtype="0" fill="hold" grpId="2" nodeType="afterEffect">
                                  <p:stCondLst>
                                    <p:cond delay="0"/>
                                  </p:stCondLst>
                                  <p:childTnLst>
                                    <p:animEffect transition="out" filter="fad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500"/>
                            </p:stCondLst>
                            <p:childTnLst>
                              <p:par>
                                <p:cTn id="21" presetID="0" presetClass="path" presetSubtype="0" accel="50000" decel="50000" fill="hold" grpId="1" nodeType="afterEffect">
                                  <p:stCondLst>
                                    <p:cond delay="0"/>
                                  </p:stCondLst>
                                  <p:childTnLst>
                                    <p:animMotion origin="layout" path="M 4.72222E-6 1.85185E-6 L 0.28437 0.00139 " pathEditMode="relative" rAng="0" ptsTypes="AA">
                                      <p:cBhvr>
                                        <p:cTn id="22" dur="2000" fill="hold"/>
                                        <p:tgtEl>
                                          <p:spTgt spid="16"/>
                                        </p:tgtEl>
                                        <p:attrNameLst>
                                          <p:attrName>ppt_x</p:attrName>
                                          <p:attrName>ppt_y</p:attrName>
                                        </p:attrNameLst>
                                      </p:cBhvr>
                                      <p:rCtr x="14219" y="69"/>
                                    </p:animMotion>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par>
                          <p:cTn id="30" fill="hold">
                            <p:stCondLst>
                              <p:cond delay="3000"/>
                            </p:stCondLst>
                            <p:childTnLst>
                              <p:par>
                                <p:cTn id="31" presetID="0" presetClass="path" presetSubtype="0" accel="50000" decel="50000" fill="hold" grpId="2" nodeType="afterEffect">
                                  <p:stCondLst>
                                    <p:cond delay="0"/>
                                  </p:stCondLst>
                                  <p:childTnLst>
                                    <p:animMotion origin="layout" path="M 0.28437 0.00139 L 0.49375 -0.00139 " pathEditMode="relative" rAng="0" ptsTypes="AA">
                                      <p:cBhvr>
                                        <p:cTn id="32" dur="2000" fill="hold"/>
                                        <p:tgtEl>
                                          <p:spTgt spid="16"/>
                                        </p:tgtEl>
                                        <p:attrNameLst>
                                          <p:attrName>ppt_x</p:attrName>
                                          <p:attrName>ppt_y</p:attrName>
                                        </p:attrNameLst>
                                      </p:cBhvr>
                                      <p:rCtr x="10469" y="-139"/>
                                    </p:animMotion>
                                  </p:childTnLst>
                                </p:cTn>
                              </p:par>
                            </p:childTnLst>
                          </p:cTn>
                        </p:par>
                        <p:par>
                          <p:cTn id="33" fill="hold">
                            <p:stCondLst>
                              <p:cond delay="5000"/>
                            </p:stCondLst>
                            <p:childTnLst>
                              <p:par>
                                <p:cTn id="34" presetID="0" presetClass="path" presetSubtype="0" accel="50000" decel="50000" fill="hold" grpId="4" nodeType="afterEffect">
                                  <p:stCondLst>
                                    <p:cond delay="0"/>
                                  </p:stCondLst>
                                  <p:childTnLst>
                                    <p:animMotion origin="layout" path="M 0.49375 -0.00139 L 0.63125 -0.00116 " pathEditMode="relative" rAng="0" ptsTypes="AA">
                                      <p:cBhvr>
                                        <p:cTn id="35" dur="2000" fill="hold"/>
                                        <p:tgtEl>
                                          <p:spTgt spid="16"/>
                                        </p:tgtEl>
                                        <p:attrNameLst>
                                          <p:attrName>ppt_x</p:attrName>
                                          <p:attrName>ppt_y</p:attrName>
                                        </p:attrNameLst>
                                      </p:cBhvr>
                                      <p:rCtr x="6875" y="0"/>
                                    </p:animMotion>
                                  </p:childTnLst>
                                </p:cTn>
                              </p:par>
                            </p:childTnLst>
                          </p:cTn>
                        </p:par>
                        <p:par>
                          <p:cTn id="36" fill="hold">
                            <p:stCondLst>
                              <p:cond delay="7000"/>
                            </p:stCondLst>
                            <p:childTnLst>
                              <p:par>
                                <p:cTn id="37" presetID="10" presetClass="exit" presetSubtype="0" fill="hold" grpId="3" nodeType="after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par>
                          <p:cTn id="43" fill="hold">
                            <p:stCondLst>
                              <p:cond delay="7500"/>
                            </p:stCondLst>
                            <p:childTnLst>
                              <p:par>
                                <p:cTn id="44" presetID="10" presetClass="entr" presetSubtype="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par>
                          <p:cTn id="47" fill="hold">
                            <p:stCondLst>
                              <p:cond delay="8000"/>
                            </p:stCondLst>
                            <p:childTnLst>
                              <p:par>
                                <p:cTn id="48" presetID="0" presetClass="path" presetSubtype="0" accel="50000" decel="50000" fill="hold" grpId="1" nodeType="afterEffect">
                                  <p:stCondLst>
                                    <p:cond delay="0"/>
                                  </p:stCondLst>
                                  <p:childTnLst>
                                    <p:animMotion origin="layout" path="M -4.44444E-6 -1.48148E-6 L 0.28438 0.00139 " pathEditMode="relative" rAng="0" ptsTypes="AA">
                                      <p:cBhvr>
                                        <p:cTn id="49" dur="2000" fill="hold"/>
                                        <p:tgtEl>
                                          <p:spTgt spid="22"/>
                                        </p:tgtEl>
                                        <p:attrNameLst>
                                          <p:attrName>ppt_x</p:attrName>
                                          <p:attrName>ppt_y</p:attrName>
                                        </p:attrNameLst>
                                      </p:cBhvr>
                                      <p:rCtr x="14219" y="69"/>
                                    </p:animMotion>
                                  </p:childTnLst>
                                </p:cTn>
                              </p:par>
                            </p:childTnLst>
                          </p:cTn>
                        </p:par>
                        <p:par>
                          <p:cTn id="50" fill="hold">
                            <p:stCondLst>
                              <p:cond delay="10000"/>
                            </p:stCondLst>
                            <p:childTnLst>
                              <p:par>
                                <p:cTn id="51" presetID="10" presetClass="entr" presetSubtype="0"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par>
                          <p:cTn id="57" fill="hold">
                            <p:stCondLst>
                              <p:cond delay="10500"/>
                            </p:stCondLst>
                            <p:childTnLst>
                              <p:par>
                                <p:cTn id="58" presetID="0" presetClass="path" presetSubtype="0" accel="50000" decel="50000" fill="hold" grpId="2" nodeType="afterEffect">
                                  <p:stCondLst>
                                    <p:cond delay="0"/>
                                  </p:stCondLst>
                                  <p:childTnLst>
                                    <p:animMotion origin="layout" path="M 0.28438 0.00139 L 0.49375 -0.00139 " pathEditMode="relative" rAng="0" ptsTypes="AA">
                                      <p:cBhvr>
                                        <p:cTn id="59" dur="2000" fill="hold"/>
                                        <p:tgtEl>
                                          <p:spTgt spid="22"/>
                                        </p:tgtEl>
                                        <p:attrNameLst>
                                          <p:attrName>ppt_x</p:attrName>
                                          <p:attrName>ppt_y</p:attrName>
                                        </p:attrNameLst>
                                      </p:cBhvr>
                                      <p:rCtr x="10469" y="-139"/>
                                    </p:animMotion>
                                  </p:childTnLst>
                                </p:cTn>
                              </p:par>
                            </p:childTnLst>
                          </p:cTn>
                        </p:par>
                        <p:par>
                          <p:cTn id="60" fill="hold">
                            <p:stCondLst>
                              <p:cond delay="12500"/>
                            </p:stCondLst>
                            <p:childTnLst>
                              <p:par>
                                <p:cTn id="61" presetID="0" presetClass="path" presetSubtype="0" accel="50000" decel="50000" fill="hold" grpId="4" nodeType="afterEffect">
                                  <p:stCondLst>
                                    <p:cond delay="0"/>
                                  </p:stCondLst>
                                  <p:childTnLst>
                                    <p:animMotion origin="layout" path="M 0.49375 -0.00139 L 0.63125 -0.00116 " pathEditMode="relative" rAng="0" ptsTypes="AA">
                                      <p:cBhvr>
                                        <p:cTn id="62" dur="2000" fill="hold"/>
                                        <p:tgtEl>
                                          <p:spTgt spid="22"/>
                                        </p:tgtEl>
                                        <p:attrNameLst>
                                          <p:attrName>ppt_x</p:attrName>
                                          <p:attrName>ppt_y</p:attrName>
                                        </p:attrNameLst>
                                      </p:cBhvr>
                                      <p:rCtr x="6875" y="0"/>
                                    </p:animMotion>
                                  </p:childTnLst>
                                </p:cTn>
                              </p:par>
                            </p:childTnLst>
                          </p:cTn>
                        </p:par>
                        <p:par>
                          <p:cTn id="63" fill="hold">
                            <p:stCondLst>
                              <p:cond delay="14500"/>
                            </p:stCondLst>
                            <p:childTnLst>
                              <p:par>
                                <p:cTn id="64" presetID="10" presetClass="exit" presetSubtype="0" fill="hold" grpId="3" nodeType="afterEffect">
                                  <p:stCondLst>
                                    <p:cond delay="0"/>
                                  </p:stCondLst>
                                  <p:childTnLst>
                                    <p:animEffect transition="out" filter="fade">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childTnLst>
                          </p:cTn>
                        </p:par>
                        <p:par>
                          <p:cTn id="70" fill="hold">
                            <p:stCondLst>
                              <p:cond delay="15000"/>
                            </p:stCondLst>
                            <p:childTnLst>
                              <p:par>
                                <p:cTn id="71" presetID="10" presetClass="entr" presetSubtype="0" fill="hold" grpId="0"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cTn>
                              </p:par>
                            </p:childTnLst>
                          </p:cTn>
                        </p:par>
                        <p:par>
                          <p:cTn id="74" fill="hold">
                            <p:stCondLst>
                              <p:cond delay="15500"/>
                            </p:stCondLst>
                            <p:childTnLst>
                              <p:par>
                                <p:cTn id="75" presetID="0" presetClass="path" presetSubtype="0" accel="50000" decel="50000" fill="hold" grpId="1" nodeType="afterEffect">
                                  <p:stCondLst>
                                    <p:cond delay="0"/>
                                  </p:stCondLst>
                                  <p:childTnLst>
                                    <p:animMotion origin="layout" path="M -8.33333E-7 1.11111E-6 L 0.28438 0.00139 " pathEditMode="relative" rAng="0" ptsTypes="AA">
                                      <p:cBhvr>
                                        <p:cTn id="76" dur="2000" fill="hold"/>
                                        <p:tgtEl>
                                          <p:spTgt spid="23"/>
                                        </p:tgtEl>
                                        <p:attrNameLst>
                                          <p:attrName>ppt_x</p:attrName>
                                          <p:attrName>ppt_y</p:attrName>
                                        </p:attrNameLst>
                                      </p:cBhvr>
                                      <p:rCtr x="14219" y="69"/>
                                    </p:animMotion>
                                  </p:childTnLst>
                                </p:cTn>
                              </p:par>
                            </p:childTnLst>
                          </p:cTn>
                        </p:par>
                        <p:par>
                          <p:cTn id="77" fill="hold">
                            <p:stCondLst>
                              <p:cond delay="17500"/>
                            </p:stCondLst>
                            <p:childTnLst>
                              <p:par>
                                <p:cTn id="78" presetID="10" presetClass="entr" presetSubtype="0" fill="hold" grpId="0"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fade">
                                      <p:cBhvr>
                                        <p:cTn id="80" dur="500"/>
                                        <p:tgtEl>
                                          <p:spTgt spid="3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500"/>
                                        <p:tgtEl>
                                          <p:spTgt spid="29"/>
                                        </p:tgtEl>
                                      </p:cBhvr>
                                    </p:animEffect>
                                  </p:childTnLst>
                                </p:cTn>
                              </p:par>
                            </p:childTnLst>
                          </p:cTn>
                        </p:par>
                        <p:par>
                          <p:cTn id="84" fill="hold">
                            <p:stCondLst>
                              <p:cond delay="18000"/>
                            </p:stCondLst>
                            <p:childTnLst>
                              <p:par>
                                <p:cTn id="85" presetID="0" presetClass="path" presetSubtype="0" accel="50000" decel="50000" fill="hold" grpId="2" nodeType="afterEffect">
                                  <p:stCondLst>
                                    <p:cond delay="0"/>
                                  </p:stCondLst>
                                  <p:childTnLst>
                                    <p:animMotion origin="layout" path="M 0.28438 0.00139 L 0.49375 -0.00139 " pathEditMode="relative" rAng="0" ptsTypes="AA">
                                      <p:cBhvr>
                                        <p:cTn id="86" dur="2000" fill="hold"/>
                                        <p:tgtEl>
                                          <p:spTgt spid="23"/>
                                        </p:tgtEl>
                                        <p:attrNameLst>
                                          <p:attrName>ppt_x</p:attrName>
                                          <p:attrName>ppt_y</p:attrName>
                                        </p:attrNameLst>
                                      </p:cBhvr>
                                      <p:rCtr x="10469" y="-139"/>
                                    </p:animMotion>
                                  </p:childTnLst>
                                </p:cTn>
                              </p:par>
                            </p:childTnLst>
                          </p:cTn>
                        </p:par>
                        <p:par>
                          <p:cTn id="87" fill="hold">
                            <p:stCondLst>
                              <p:cond delay="20000"/>
                            </p:stCondLst>
                            <p:childTnLst>
                              <p:par>
                                <p:cTn id="88" presetID="0" presetClass="path" presetSubtype="0" accel="50000" decel="50000" fill="hold" grpId="4" nodeType="afterEffect">
                                  <p:stCondLst>
                                    <p:cond delay="0"/>
                                  </p:stCondLst>
                                  <p:childTnLst>
                                    <p:animMotion origin="layout" path="M 0.48958 -0.00139 L 0.62708 -0.00116 " pathEditMode="relative" rAng="0" ptsTypes="AA">
                                      <p:cBhvr>
                                        <p:cTn id="89" dur="2000" fill="hold"/>
                                        <p:tgtEl>
                                          <p:spTgt spid="23"/>
                                        </p:tgtEl>
                                        <p:attrNameLst>
                                          <p:attrName>ppt_x</p:attrName>
                                          <p:attrName>ppt_y</p:attrName>
                                        </p:attrNameLst>
                                      </p:cBhvr>
                                      <p:rCtr x="6875" y="0"/>
                                    </p:animMotion>
                                  </p:childTnLst>
                                </p:cTn>
                              </p:par>
                            </p:childTnLst>
                          </p:cTn>
                        </p:par>
                        <p:par>
                          <p:cTn id="90" fill="hold">
                            <p:stCondLst>
                              <p:cond delay="22000"/>
                            </p:stCondLst>
                            <p:childTnLst>
                              <p:par>
                                <p:cTn id="91" presetID="10" presetClass="exit" presetSubtype="0" fill="hold" grpId="3"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par>
                                <p:cTn id="94" presetID="10" presetClass="entr" presetSubtype="0" fill="hold" nodeType="with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fade">
                                      <p:cBhvr>
                                        <p:cTn id="96" dur="500"/>
                                        <p:tgtEl>
                                          <p:spTgt spid="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fade">
                                      <p:cBhvr>
                                        <p:cTn id="101" dur="500"/>
                                        <p:tgtEl>
                                          <p:spTgt spid="33"/>
                                        </p:tgtEl>
                                      </p:cBhvr>
                                    </p:animEffect>
                                  </p:childTnLst>
                                </p:cTn>
                              </p:par>
                            </p:childTnLst>
                          </p:cTn>
                        </p:par>
                        <p:par>
                          <p:cTn id="102" fill="hold">
                            <p:stCondLst>
                              <p:cond delay="500"/>
                            </p:stCondLst>
                            <p:childTnLst>
                              <p:par>
                                <p:cTn id="103" presetID="0" presetClass="path" presetSubtype="0" accel="50000" decel="50000" fill="hold" grpId="1" nodeType="afterEffect">
                                  <p:stCondLst>
                                    <p:cond delay="0"/>
                                  </p:stCondLst>
                                  <p:childTnLst>
                                    <p:animMotion origin="layout" path="M -1.38889E-6 1.85185E-6 L -0.49705 0.00208 " pathEditMode="relative" rAng="0" ptsTypes="AA">
                                      <p:cBhvr>
                                        <p:cTn id="104" dur="2000" fill="hold"/>
                                        <p:tgtEl>
                                          <p:spTgt spid="33"/>
                                        </p:tgtEl>
                                        <p:attrNameLst>
                                          <p:attrName>ppt_x</p:attrName>
                                          <p:attrName>ppt_y</p:attrName>
                                        </p:attrNameLst>
                                      </p:cBhvr>
                                      <p:rCtr x="-24861" y="93"/>
                                    </p:animMotion>
                                  </p:childTnLst>
                                </p:cTn>
                              </p:par>
                            </p:childTnLst>
                          </p:cTn>
                        </p:par>
                        <p:par>
                          <p:cTn id="105" fill="hold">
                            <p:stCondLst>
                              <p:cond delay="2500"/>
                            </p:stCondLst>
                            <p:childTnLst>
                              <p:par>
                                <p:cTn id="106" presetID="10" presetClass="exit" presetSubtype="0" fill="hold" grpId="2" nodeType="afterEffect">
                                  <p:stCondLst>
                                    <p:cond delay="0"/>
                                  </p:stCondLst>
                                  <p:childTnLst>
                                    <p:animEffect transition="out" filter="fade">
                                      <p:cBhvr>
                                        <p:cTn id="107" dur="500"/>
                                        <p:tgtEl>
                                          <p:spTgt spid="33"/>
                                        </p:tgtEl>
                                      </p:cBhvr>
                                    </p:animEffect>
                                    <p:set>
                                      <p:cBhvr>
                                        <p:cTn id="108" dur="1" fill="hold">
                                          <p:stCondLst>
                                            <p:cond delay="499"/>
                                          </p:stCondLst>
                                        </p:cTn>
                                        <p:tgtEl>
                                          <p:spTgt spid="33"/>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500"/>
                                        <p:tgtEl>
                                          <p:spTgt spid="26"/>
                                        </p:tgtEl>
                                      </p:cBhvr>
                                    </p:animEffect>
                                  </p:childTnLst>
                                </p:cTn>
                              </p:par>
                            </p:childTnLst>
                          </p:cTn>
                        </p:par>
                        <p:par>
                          <p:cTn id="114" fill="hold">
                            <p:stCondLst>
                              <p:cond delay="500"/>
                            </p:stCondLst>
                            <p:childTnLst>
                              <p:par>
                                <p:cTn id="115" presetID="10" presetClass="entr" presetSubtype="0" fill="hold" grpId="0" nodeType="after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fade">
                                      <p:cBhvr>
                                        <p:cTn id="117" dur="500"/>
                                        <p:tgtEl>
                                          <p:spTgt spid="34"/>
                                        </p:tgtEl>
                                      </p:cBhvr>
                                    </p:animEffect>
                                  </p:childTnLst>
                                </p:cTn>
                              </p:par>
                            </p:childTnLst>
                          </p:cTn>
                        </p:par>
                        <p:par>
                          <p:cTn id="118" fill="hold">
                            <p:stCondLst>
                              <p:cond delay="1000"/>
                            </p:stCondLst>
                            <p:childTnLst>
                              <p:par>
                                <p:cTn id="119" presetID="0" presetClass="path" presetSubtype="0" accel="50000" decel="50000" fill="hold" grpId="1" nodeType="afterEffect">
                                  <p:stCondLst>
                                    <p:cond delay="0"/>
                                  </p:stCondLst>
                                  <p:childTnLst>
                                    <p:animMotion origin="layout" path="M 3.33333E-6 4.44444E-6 L 0.28437 0.00138 " pathEditMode="relative" rAng="0" ptsTypes="AA">
                                      <p:cBhvr>
                                        <p:cTn id="120" dur="2000" fill="hold"/>
                                        <p:tgtEl>
                                          <p:spTgt spid="34"/>
                                        </p:tgtEl>
                                        <p:attrNameLst>
                                          <p:attrName>ppt_x</p:attrName>
                                          <p:attrName>ppt_y</p:attrName>
                                        </p:attrNameLst>
                                      </p:cBhvr>
                                      <p:rCtr x="14219" y="69"/>
                                    </p:animMotion>
                                  </p:childTnLst>
                                </p:cTn>
                              </p:par>
                            </p:childTnLst>
                          </p:cTn>
                        </p:par>
                        <p:par>
                          <p:cTn id="121" fill="hold">
                            <p:stCondLst>
                              <p:cond delay="3000"/>
                            </p:stCondLst>
                            <p:childTnLst>
                              <p:par>
                                <p:cTn id="122" presetID="10" presetClass="entr" presetSubtype="0" fill="hold" grpId="0" nodeType="after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fade">
                                      <p:cBhvr>
                                        <p:cTn id="124" dur="500"/>
                                        <p:tgtEl>
                                          <p:spTgt spid="36"/>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35"/>
                                        </p:tgtEl>
                                        <p:attrNameLst>
                                          <p:attrName>style.visibility</p:attrName>
                                        </p:attrNameLst>
                                      </p:cBhvr>
                                      <p:to>
                                        <p:strVal val="visible"/>
                                      </p:to>
                                    </p:set>
                                    <p:animEffect transition="in" filter="fade">
                                      <p:cBhvr>
                                        <p:cTn id="127" dur="500"/>
                                        <p:tgtEl>
                                          <p:spTgt spid="35"/>
                                        </p:tgtEl>
                                      </p:cBhvr>
                                    </p:animEffect>
                                  </p:childTnLst>
                                </p:cTn>
                              </p:par>
                            </p:childTnLst>
                          </p:cTn>
                        </p:par>
                        <p:par>
                          <p:cTn id="128" fill="hold">
                            <p:stCondLst>
                              <p:cond delay="3500"/>
                            </p:stCondLst>
                            <p:childTnLst>
                              <p:par>
                                <p:cTn id="129" presetID="0" presetClass="path" presetSubtype="0" accel="50000" decel="50000" fill="hold" grpId="2" nodeType="afterEffect">
                                  <p:stCondLst>
                                    <p:cond delay="0"/>
                                  </p:stCondLst>
                                  <p:childTnLst>
                                    <p:animMotion origin="layout" path="M 0.28437 0.00138 L 0.49375 -0.00139 " pathEditMode="relative" rAng="0" ptsTypes="AA">
                                      <p:cBhvr>
                                        <p:cTn id="130" dur="2000" fill="hold"/>
                                        <p:tgtEl>
                                          <p:spTgt spid="34"/>
                                        </p:tgtEl>
                                        <p:attrNameLst>
                                          <p:attrName>ppt_x</p:attrName>
                                          <p:attrName>ppt_y</p:attrName>
                                        </p:attrNameLst>
                                      </p:cBhvr>
                                      <p:rCtr x="10469" y="-139"/>
                                    </p:animMotion>
                                  </p:childTnLst>
                                </p:cTn>
                              </p:par>
                            </p:childTnLst>
                          </p:cTn>
                        </p:par>
                        <p:par>
                          <p:cTn id="131" fill="hold">
                            <p:stCondLst>
                              <p:cond delay="5500"/>
                            </p:stCondLst>
                            <p:childTnLst>
                              <p:par>
                                <p:cTn id="132" presetID="10" presetClass="exit" presetSubtype="0" fill="hold" grpId="3" nodeType="afterEffect">
                                  <p:stCondLst>
                                    <p:cond delay="0"/>
                                  </p:stCondLst>
                                  <p:childTnLst>
                                    <p:animEffect transition="out" filter="fade">
                                      <p:cBhvr>
                                        <p:cTn id="133" dur="500"/>
                                        <p:tgtEl>
                                          <p:spTgt spid="34"/>
                                        </p:tgtEl>
                                      </p:cBhvr>
                                    </p:animEffect>
                                    <p:set>
                                      <p:cBhvr>
                                        <p:cTn id="134" dur="1" fill="hold">
                                          <p:stCondLst>
                                            <p:cond delay="499"/>
                                          </p:stCondLst>
                                        </p:cTn>
                                        <p:tgtEl>
                                          <p:spTgt spid="34"/>
                                        </p:tgtEl>
                                        <p:attrNameLst>
                                          <p:attrName>style.visibility</p:attrName>
                                        </p:attrNameLst>
                                      </p:cBhvr>
                                      <p:to>
                                        <p:strVal val="hidden"/>
                                      </p:to>
                                    </p:set>
                                  </p:childTnLst>
                                </p:cTn>
                              </p:par>
                            </p:childTnLst>
                          </p:cTn>
                        </p:par>
                        <p:par>
                          <p:cTn id="135" fill="hold">
                            <p:stCondLst>
                              <p:cond delay="6000"/>
                            </p:stCondLst>
                            <p:childTnLst>
                              <p:par>
                                <p:cTn id="136" presetID="10" presetClass="entr" presetSubtype="0" fill="hold" grpId="0" nodeType="afterEffect">
                                  <p:stCondLst>
                                    <p:cond delay="0"/>
                                  </p:stCondLst>
                                  <p:childTnLst>
                                    <p:set>
                                      <p:cBhvr>
                                        <p:cTn id="137" dur="1" fill="hold">
                                          <p:stCondLst>
                                            <p:cond delay="0"/>
                                          </p:stCondLst>
                                        </p:cTn>
                                        <p:tgtEl>
                                          <p:spTgt spid="37"/>
                                        </p:tgtEl>
                                        <p:attrNameLst>
                                          <p:attrName>style.visibility</p:attrName>
                                        </p:attrNameLst>
                                      </p:cBhvr>
                                      <p:to>
                                        <p:strVal val="visible"/>
                                      </p:to>
                                    </p:set>
                                    <p:animEffect transition="in" filter="fade">
                                      <p:cBhvr>
                                        <p:cTn id="138" dur="500"/>
                                        <p:tgtEl>
                                          <p:spTgt spid="37"/>
                                        </p:tgtEl>
                                      </p:cBhvr>
                                    </p:animEffect>
                                  </p:childTnLst>
                                </p:cTn>
                              </p:par>
                            </p:childTnLst>
                          </p:cTn>
                        </p:par>
                        <p:par>
                          <p:cTn id="139" fill="hold">
                            <p:stCondLst>
                              <p:cond delay="6500"/>
                            </p:stCondLst>
                            <p:childTnLst>
                              <p:par>
                                <p:cTn id="140" presetID="0" presetClass="path" presetSubtype="0" accel="50000" decel="50000" fill="hold" grpId="1" nodeType="afterEffect">
                                  <p:stCondLst>
                                    <p:cond delay="0"/>
                                  </p:stCondLst>
                                  <p:childTnLst>
                                    <p:animMotion origin="layout" path="M 2.22222E-6 -2.96296E-6 L 0.28437 0.00139 " pathEditMode="relative" rAng="0" ptsTypes="AA">
                                      <p:cBhvr>
                                        <p:cTn id="141" dur="2000" fill="hold"/>
                                        <p:tgtEl>
                                          <p:spTgt spid="37"/>
                                        </p:tgtEl>
                                        <p:attrNameLst>
                                          <p:attrName>ppt_x</p:attrName>
                                          <p:attrName>ppt_y</p:attrName>
                                        </p:attrNameLst>
                                      </p:cBhvr>
                                      <p:rCtr x="14219" y="69"/>
                                    </p:animMotion>
                                  </p:childTnLst>
                                </p:cTn>
                              </p:par>
                            </p:childTnLst>
                          </p:cTn>
                        </p:par>
                        <p:par>
                          <p:cTn id="142" fill="hold">
                            <p:stCondLst>
                              <p:cond delay="8500"/>
                            </p:stCondLst>
                            <p:childTnLst>
                              <p:par>
                                <p:cTn id="143" presetID="10" presetClass="entr" presetSubtype="0" fill="hold" grpId="0" nodeType="afterEffect">
                                  <p:stCondLst>
                                    <p:cond delay="0"/>
                                  </p:stCondLst>
                                  <p:childTnLst>
                                    <p:set>
                                      <p:cBhvr>
                                        <p:cTn id="144" dur="1" fill="hold">
                                          <p:stCondLst>
                                            <p:cond delay="0"/>
                                          </p:stCondLst>
                                        </p:cTn>
                                        <p:tgtEl>
                                          <p:spTgt spid="39"/>
                                        </p:tgtEl>
                                        <p:attrNameLst>
                                          <p:attrName>style.visibility</p:attrName>
                                        </p:attrNameLst>
                                      </p:cBhvr>
                                      <p:to>
                                        <p:strVal val="visible"/>
                                      </p:to>
                                    </p:set>
                                    <p:animEffect transition="in" filter="fade">
                                      <p:cBhvr>
                                        <p:cTn id="145" dur="500"/>
                                        <p:tgtEl>
                                          <p:spTgt spid="39"/>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38"/>
                                        </p:tgtEl>
                                        <p:attrNameLst>
                                          <p:attrName>style.visibility</p:attrName>
                                        </p:attrNameLst>
                                      </p:cBhvr>
                                      <p:to>
                                        <p:strVal val="visible"/>
                                      </p:to>
                                    </p:set>
                                    <p:animEffect transition="in" filter="fade">
                                      <p:cBhvr>
                                        <p:cTn id="148" dur="500"/>
                                        <p:tgtEl>
                                          <p:spTgt spid="38"/>
                                        </p:tgtEl>
                                      </p:cBhvr>
                                    </p:animEffect>
                                  </p:childTnLst>
                                </p:cTn>
                              </p:par>
                            </p:childTnLst>
                          </p:cTn>
                        </p:par>
                        <p:par>
                          <p:cTn id="149" fill="hold">
                            <p:stCondLst>
                              <p:cond delay="9000"/>
                            </p:stCondLst>
                            <p:childTnLst>
                              <p:par>
                                <p:cTn id="150" presetID="0" presetClass="path" presetSubtype="0" accel="50000" decel="50000" fill="hold" grpId="2" nodeType="afterEffect">
                                  <p:stCondLst>
                                    <p:cond delay="0"/>
                                  </p:stCondLst>
                                  <p:childTnLst>
                                    <p:animMotion origin="layout" path="M 0.28437 0.00139 L 0.49375 -0.00139 " pathEditMode="relative" rAng="0" ptsTypes="AA">
                                      <p:cBhvr>
                                        <p:cTn id="151" dur="2000" fill="hold"/>
                                        <p:tgtEl>
                                          <p:spTgt spid="37"/>
                                        </p:tgtEl>
                                        <p:attrNameLst>
                                          <p:attrName>ppt_x</p:attrName>
                                          <p:attrName>ppt_y</p:attrName>
                                        </p:attrNameLst>
                                      </p:cBhvr>
                                      <p:rCtr x="10469" y="-139"/>
                                    </p:animMotion>
                                  </p:childTnLst>
                                </p:cTn>
                              </p:par>
                            </p:childTnLst>
                          </p:cTn>
                        </p:par>
                        <p:par>
                          <p:cTn id="152" fill="hold">
                            <p:stCondLst>
                              <p:cond delay="11000"/>
                            </p:stCondLst>
                            <p:childTnLst>
                              <p:par>
                                <p:cTn id="153" presetID="10" presetClass="exit" presetSubtype="0" fill="hold" grpId="3" nodeType="afterEffect">
                                  <p:stCondLst>
                                    <p:cond delay="0"/>
                                  </p:stCondLst>
                                  <p:childTnLst>
                                    <p:animEffect transition="out" filter="fade">
                                      <p:cBhvr>
                                        <p:cTn id="154" dur="500"/>
                                        <p:tgtEl>
                                          <p:spTgt spid="37"/>
                                        </p:tgtEl>
                                      </p:cBhvr>
                                    </p:animEffect>
                                    <p:set>
                                      <p:cBhvr>
                                        <p:cTn id="155"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6" grpId="0" animBg="1"/>
      <p:bldP spid="16" grpId="1" animBg="1"/>
      <p:bldP spid="16" grpId="2" animBg="1"/>
      <p:bldP spid="16" grpId="3" animBg="1"/>
      <p:bldP spid="16" grpId="4" animBg="1"/>
      <p:bldP spid="22" grpId="0" animBg="1"/>
      <p:bldP spid="22" grpId="1" animBg="1"/>
      <p:bldP spid="22" grpId="2" animBg="1"/>
      <p:bldP spid="22" grpId="3" animBg="1"/>
      <p:bldP spid="22" grpId="4" animBg="1"/>
      <p:bldP spid="23" grpId="0" animBg="1"/>
      <p:bldP spid="23" grpId="1" animBg="1"/>
      <p:bldP spid="23" grpId="2" animBg="1"/>
      <p:bldP spid="23" grpId="3" animBg="1"/>
      <p:bldP spid="23" grpId="4" animBg="1"/>
      <p:bldP spid="26" grpId="0" animBg="1"/>
      <p:bldP spid="27" grpId="0" animBg="1"/>
      <p:bldP spid="28" grpId="0" animBg="1"/>
      <p:bldP spid="29" grpId="0" animBg="1"/>
      <p:bldP spid="30" grpId="0"/>
      <p:bldP spid="31" grpId="0"/>
      <p:bldP spid="32" grpId="0"/>
      <p:bldP spid="33" grpId="0" animBg="1"/>
      <p:bldP spid="33" grpId="1" animBg="1"/>
      <p:bldP spid="33" grpId="2" animBg="1"/>
      <p:bldP spid="34" grpId="0" animBg="1"/>
      <p:bldP spid="34" grpId="1" animBg="1"/>
      <p:bldP spid="34" grpId="2" animBg="1"/>
      <p:bldP spid="34" grpId="3" animBg="1"/>
      <p:bldP spid="35" grpId="0" animBg="1"/>
      <p:bldP spid="36" grpId="0"/>
      <p:bldP spid="37" grpId="0" animBg="1"/>
      <p:bldP spid="37" grpId="1" animBg="1"/>
      <p:bldP spid="37" grpId="2" animBg="1"/>
      <p:bldP spid="37" grpId="3" animBg="1"/>
      <p:bldP spid="38" grpId="0" animBg="1"/>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Free-riding Attack</a:t>
            </a:r>
            <a:endParaRPr lang="ko-KR" altLang="en-US" dirty="0"/>
          </a:p>
        </p:txBody>
      </p:sp>
      <p:sp>
        <p:nvSpPr>
          <p:cNvPr id="3" name="내용 개체 틀 2"/>
          <p:cNvSpPr>
            <a:spLocks noGrp="1"/>
          </p:cNvSpPr>
          <p:nvPr>
            <p:ph idx="1"/>
          </p:nvPr>
        </p:nvSpPr>
        <p:spPr>
          <a:xfrm>
            <a:off x="457200" y="1252776"/>
            <a:ext cx="8229600" cy="4625609"/>
          </a:xfrm>
        </p:spPr>
        <p:txBody>
          <a:bodyPr>
            <a:normAutofit/>
          </a:bodyPr>
          <a:lstStyle/>
          <a:p>
            <a:r>
              <a:rPr lang="en-US" altLang="ko-KR" sz="3200" dirty="0" smtClean="0"/>
              <a:t>Tunnel payload in a packet masquerading as a retransmission</a:t>
            </a:r>
          </a:p>
          <a:p>
            <a:pPr lvl="1"/>
            <a:r>
              <a:rPr lang="en-US" altLang="ko-KR" sz="2800" dirty="0"/>
              <a:t>ISPs with </a:t>
            </a:r>
            <a:r>
              <a:rPr lang="en-US" altLang="ko-KR" sz="2800" dirty="0" smtClean="0"/>
              <a:t>selective accounting </a:t>
            </a:r>
            <a:r>
              <a:rPr lang="en-US" altLang="ko-KR" sz="2800" dirty="0"/>
              <a:t>policy </a:t>
            </a:r>
            <a:r>
              <a:rPr lang="en-US" altLang="ko-KR" sz="2800" dirty="0" smtClean="0"/>
              <a:t>inspects TCP header only</a:t>
            </a:r>
            <a:endParaRPr lang="en-US" altLang="ko-KR" sz="2800" dirty="0"/>
          </a:p>
        </p:txBody>
      </p:sp>
      <p:sp>
        <p:nvSpPr>
          <p:cNvPr id="4" name="슬라이드 번호 개체 틀 3"/>
          <p:cNvSpPr>
            <a:spLocks noGrp="1"/>
          </p:cNvSpPr>
          <p:nvPr>
            <p:ph type="sldNum" sz="quarter" idx="12"/>
          </p:nvPr>
        </p:nvSpPr>
        <p:spPr>
          <a:xfrm>
            <a:off x="8204396" y="6550619"/>
            <a:ext cx="733864" cy="274320"/>
          </a:xfrm>
        </p:spPr>
        <p:txBody>
          <a:bodyPr/>
          <a:lstStyle/>
          <a:p>
            <a:fld id="{4CFE094C-5E8C-4E73-A362-9817F4BC2EC0}" type="slidenum">
              <a:rPr lang="ko-KR" altLang="en-US" smtClean="0"/>
              <a:t>23</a:t>
            </a:fld>
            <a:endParaRPr lang="ko-KR" altLang="en-US"/>
          </a:p>
        </p:txBody>
      </p:sp>
      <p:sp>
        <p:nvSpPr>
          <p:cNvPr id="5" name="구름 4"/>
          <p:cNvSpPr/>
          <p:nvPr/>
        </p:nvSpPr>
        <p:spPr>
          <a:xfrm>
            <a:off x="4725563" y="2882068"/>
            <a:ext cx="3921921" cy="3248618"/>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6" name="직사각형 5"/>
          <p:cNvSpPr/>
          <p:nvPr/>
        </p:nvSpPr>
        <p:spPr>
          <a:xfrm>
            <a:off x="5119092" y="5073042"/>
            <a:ext cx="1281954" cy="307777"/>
          </a:xfrm>
          <a:prstGeom prst="rect">
            <a:avLst/>
          </a:prstGeom>
        </p:spPr>
        <p:txBody>
          <a:bodyPr wrap="none">
            <a:spAutoFit/>
          </a:bodyPr>
          <a:lstStyle/>
          <a:p>
            <a:pPr algn="ctr"/>
            <a:r>
              <a:rPr lang="en-US" altLang="ko-KR" sz="1400" dirty="0" smtClean="0">
                <a:latin typeface="Gill Sans MT" pitchFamily="34" charset="0"/>
              </a:rPr>
              <a:t>Core Network</a:t>
            </a:r>
            <a:endParaRPr lang="ko-KR" altLang="en-US" sz="1400" dirty="0">
              <a:latin typeface="Gill Sans MT" pitchFamily="34" charset="0"/>
            </a:endParaRPr>
          </a:p>
        </p:txBody>
      </p:sp>
      <p:sp>
        <p:nvSpPr>
          <p:cNvPr id="7" name="직사각형 6"/>
          <p:cNvSpPr/>
          <p:nvPr/>
        </p:nvSpPr>
        <p:spPr>
          <a:xfrm>
            <a:off x="6409903" y="5073042"/>
            <a:ext cx="1099003" cy="523220"/>
          </a:xfrm>
          <a:prstGeom prst="rect">
            <a:avLst/>
          </a:prstGeom>
        </p:spPr>
        <p:txBody>
          <a:bodyPr wrap="square">
            <a:spAutoFit/>
          </a:bodyPr>
          <a:lstStyle/>
          <a:p>
            <a:pPr algn="ctr"/>
            <a:r>
              <a:rPr lang="en-US" altLang="ko-KR" sz="1400" dirty="0" smtClean="0">
                <a:latin typeface="Gill Sans MT" pitchFamily="34" charset="0"/>
              </a:rPr>
              <a:t>Malicious UE</a:t>
            </a:r>
            <a:endParaRPr lang="ko-KR" altLang="en-US" sz="1400" dirty="0">
              <a:latin typeface="Gill Sans MT" pitchFamily="34" charset="0"/>
            </a:endParaRPr>
          </a:p>
        </p:txBody>
      </p:sp>
      <p:sp>
        <p:nvSpPr>
          <p:cNvPr id="8" name="직사각형 7"/>
          <p:cNvSpPr/>
          <p:nvPr/>
        </p:nvSpPr>
        <p:spPr>
          <a:xfrm>
            <a:off x="5894981" y="3423718"/>
            <a:ext cx="1945469" cy="338554"/>
          </a:xfrm>
          <a:prstGeom prst="rect">
            <a:avLst/>
          </a:prstGeom>
        </p:spPr>
        <p:txBody>
          <a:bodyPr wrap="none">
            <a:spAutoFit/>
          </a:bodyPr>
          <a:lstStyle/>
          <a:p>
            <a:r>
              <a:rPr lang="en-US" altLang="ko-KR" sz="1600" b="1" u="sng" dirty="0" smtClean="0">
                <a:latin typeface="Gill Sans MT" pitchFamily="34" charset="0"/>
              </a:rPr>
              <a:t>Cellular Networks</a:t>
            </a:r>
            <a:endParaRPr lang="ko-KR" altLang="en-US" sz="1600" b="1" u="sng" dirty="0">
              <a:latin typeface="Gill Sans MT" pitchFamily="34" charset="0"/>
            </a:endParaRPr>
          </a:p>
        </p:txBody>
      </p:sp>
      <p:sp>
        <p:nvSpPr>
          <p:cNvPr id="9" name="구름 8"/>
          <p:cNvSpPr/>
          <p:nvPr/>
        </p:nvSpPr>
        <p:spPr>
          <a:xfrm>
            <a:off x="611560" y="2970487"/>
            <a:ext cx="3715444" cy="3071781"/>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sp>
        <p:nvSpPr>
          <p:cNvPr id="10" name="직사각형 9"/>
          <p:cNvSpPr/>
          <p:nvPr/>
        </p:nvSpPr>
        <p:spPr>
          <a:xfrm>
            <a:off x="1115616" y="5077769"/>
            <a:ext cx="1029449" cy="523220"/>
          </a:xfrm>
          <a:prstGeom prst="rect">
            <a:avLst/>
          </a:prstGeom>
        </p:spPr>
        <p:txBody>
          <a:bodyPr wrap="none">
            <a:spAutoFit/>
          </a:bodyPr>
          <a:lstStyle/>
          <a:p>
            <a:pPr algn="ctr"/>
            <a:r>
              <a:rPr lang="en-US" altLang="ko-KR" sz="1400" dirty="0" smtClean="0">
                <a:latin typeface="Gill Sans MT" pitchFamily="34" charset="0"/>
              </a:rPr>
              <a:t>Destination</a:t>
            </a:r>
          </a:p>
          <a:p>
            <a:pPr algn="ctr"/>
            <a:r>
              <a:rPr lang="en-US" altLang="ko-KR" sz="1400" dirty="0" smtClean="0">
                <a:latin typeface="Gill Sans MT" pitchFamily="34" charset="0"/>
              </a:rPr>
              <a:t>Server</a:t>
            </a:r>
            <a:endParaRPr lang="ko-KR" altLang="en-US" sz="1400" dirty="0">
              <a:latin typeface="Gill Sans MT" pitchFamily="34" charset="0"/>
            </a:endParaRPr>
          </a:p>
        </p:txBody>
      </p:sp>
      <p:sp>
        <p:nvSpPr>
          <p:cNvPr id="11" name="직사각형 10"/>
          <p:cNvSpPr/>
          <p:nvPr/>
        </p:nvSpPr>
        <p:spPr>
          <a:xfrm>
            <a:off x="1809185" y="3402535"/>
            <a:ext cx="1653722" cy="338554"/>
          </a:xfrm>
          <a:prstGeom prst="rect">
            <a:avLst/>
          </a:prstGeom>
        </p:spPr>
        <p:txBody>
          <a:bodyPr wrap="none">
            <a:spAutoFit/>
          </a:bodyPr>
          <a:lstStyle/>
          <a:p>
            <a:r>
              <a:rPr lang="en-US" altLang="ko-KR" sz="1600" b="1" u="sng" dirty="0" smtClean="0">
                <a:latin typeface="Gill Sans MT" pitchFamily="34" charset="0"/>
              </a:rPr>
              <a:t>Wired Internet</a:t>
            </a:r>
            <a:endParaRPr lang="ko-KR" altLang="en-US" sz="1600" b="1" u="sng" dirty="0">
              <a:latin typeface="Gill Sans MT" pitchFamily="34" charset="0"/>
            </a:endParaRPr>
          </a:p>
        </p:txBody>
      </p:sp>
      <p:sp>
        <p:nvSpPr>
          <p:cNvPr id="12" name="직사각형 11"/>
          <p:cNvSpPr/>
          <p:nvPr/>
        </p:nvSpPr>
        <p:spPr>
          <a:xfrm>
            <a:off x="2339752" y="5058719"/>
            <a:ext cx="1275221" cy="523220"/>
          </a:xfrm>
          <a:prstGeom prst="rect">
            <a:avLst/>
          </a:prstGeom>
        </p:spPr>
        <p:txBody>
          <a:bodyPr wrap="none">
            <a:spAutoFit/>
          </a:bodyPr>
          <a:lstStyle/>
          <a:p>
            <a:pPr algn="ctr"/>
            <a:r>
              <a:rPr lang="en-US" altLang="ko-KR" sz="1400" dirty="0" smtClean="0">
                <a:latin typeface="Gill Sans MT" pitchFamily="34" charset="0"/>
              </a:rPr>
              <a:t>TCP Tunneling </a:t>
            </a:r>
          </a:p>
          <a:p>
            <a:pPr algn="ctr"/>
            <a:r>
              <a:rPr lang="en-US" altLang="ko-KR" sz="1400" dirty="0" smtClean="0">
                <a:latin typeface="Gill Sans MT" pitchFamily="34" charset="0"/>
              </a:rPr>
              <a:t>Proxy</a:t>
            </a:r>
            <a:endParaRPr lang="ko-KR" altLang="en-US" sz="1400" dirty="0">
              <a:latin typeface="Gill Sans MT" pitchFamily="34" charset="0"/>
            </a:endParaRPr>
          </a:p>
        </p:txBody>
      </p:sp>
      <p:sp>
        <p:nvSpPr>
          <p:cNvPr id="13" name="직사각형 12"/>
          <p:cNvSpPr/>
          <p:nvPr/>
        </p:nvSpPr>
        <p:spPr>
          <a:xfrm>
            <a:off x="1622792" y="4543973"/>
            <a:ext cx="5440516"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pic>
        <p:nvPicPr>
          <p:cNvPr id="14" name="Picture 3" descr="C:\Users\yhwan\AppData\Local\Microsoft\Windows\Temporary Internet Files\Content.IE5\7D8X20Z8\MC90042896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8223" y="3898781"/>
            <a:ext cx="846799" cy="11742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yhwan\AppData\Local\Microsoft\Windows\Temporary Internet Files\Content.IE5\LLKO832L\MC90043484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953" y="3957220"/>
            <a:ext cx="1173507" cy="11735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yhwan\AppData\Local\Microsoft\Windows\Temporary Internet Files\Content.IE5\87K4MN2G\MC900428971[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3155" y="3927454"/>
            <a:ext cx="775794" cy="113403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직선 연결선 16"/>
          <p:cNvCxnSpPr/>
          <p:nvPr/>
        </p:nvCxnSpPr>
        <p:spPr>
          <a:xfrm>
            <a:off x="7144381" y="4928873"/>
            <a:ext cx="572300" cy="41328"/>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직선 연결선 17"/>
          <p:cNvCxnSpPr/>
          <p:nvPr/>
        </p:nvCxnSpPr>
        <p:spPr>
          <a:xfrm flipV="1">
            <a:off x="7144381" y="4065970"/>
            <a:ext cx="572300" cy="41561"/>
          </a:xfrm>
          <a:prstGeom prst="line">
            <a:avLst/>
          </a:prstGeom>
          <a:ln w="28575"/>
        </p:spPr>
        <p:style>
          <a:lnRef idx="1">
            <a:schemeClr val="dk1"/>
          </a:lnRef>
          <a:fillRef idx="0">
            <a:schemeClr val="dk1"/>
          </a:fillRef>
          <a:effectRef idx="0">
            <a:schemeClr val="dk1"/>
          </a:effectRef>
          <a:fontRef idx="minor">
            <a:schemeClr val="tx1"/>
          </a:fontRef>
        </p:style>
      </p:cxnSp>
      <p:sp>
        <p:nvSpPr>
          <p:cNvPr id="19" name="직사각형 18"/>
          <p:cNvSpPr/>
          <p:nvPr/>
        </p:nvSpPr>
        <p:spPr>
          <a:xfrm>
            <a:off x="7615633" y="4085020"/>
            <a:ext cx="1031386" cy="866131"/>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ko-KR" altLang="en-US"/>
          </a:p>
        </p:txBody>
      </p:sp>
      <p:pic>
        <p:nvPicPr>
          <p:cNvPr id="20" name="Picture 4" descr="http://cdn-static.cnet.co.uk/i/product_media/40002360/image2/440x330-samsung-galaxy-s3-fron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911" r="30406"/>
          <a:stretch/>
        </p:blipFill>
        <p:spPr bwMode="auto">
          <a:xfrm>
            <a:off x="6644810" y="3946345"/>
            <a:ext cx="581026" cy="10981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http://www.randomwebsite.com/images/head.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69757"/>
          <a:stretch/>
        </p:blipFill>
        <p:spPr bwMode="auto">
          <a:xfrm>
            <a:off x="7630956" y="4124398"/>
            <a:ext cx="991272" cy="242567"/>
          </a:xfrm>
          <a:prstGeom prst="rect">
            <a:avLst/>
          </a:prstGeom>
          <a:noFill/>
          <a:extLst>
            <a:ext uri="{909E8E84-426E-40dd-AFC4-6F175D3DCCD1}">
              <a14:hiddenFill xmlns:a14="http://schemas.microsoft.com/office/drawing/2010/main">
                <a:solidFill>
                  <a:srgbClr val="FFFFFF"/>
                </a:solidFill>
              </a14:hiddenFill>
            </a:ext>
          </a:extLst>
        </p:spPr>
      </p:pic>
      <p:sp>
        <p:nvSpPr>
          <p:cNvPr id="22" name="직사각형 21"/>
          <p:cNvSpPr/>
          <p:nvPr/>
        </p:nvSpPr>
        <p:spPr>
          <a:xfrm>
            <a:off x="6377084" y="4441097"/>
            <a:ext cx="1116477" cy="25147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ko-KR" sz="1400" dirty="0" smtClean="0">
                <a:latin typeface="Gill Sans MT" pitchFamily="34" charset="0"/>
              </a:rPr>
              <a:t>Request</a:t>
            </a:r>
            <a:endParaRPr lang="ko-KR" altLang="en-US" sz="1400" dirty="0">
              <a:latin typeface="Gill Sans MT" pitchFamily="34" charset="0"/>
            </a:endParaRPr>
          </a:p>
        </p:txBody>
      </p:sp>
      <p:sp>
        <p:nvSpPr>
          <p:cNvPr id="23" name="직사각형 22"/>
          <p:cNvSpPr/>
          <p:nvPr/>
        </p:nvSpPr>
        <p:spPr>
          <a:xfrm>
            <a:off x="1257552" y="4441097"/>
            <a:ext cx="745575"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Packet 1</a:t>
            </a:r>
            <a:endParaRPr lang="ko-KR" altLang="en-US" sz="1200" dirty="0">
              <a:latin typeface="Gill Sans MT" pitchFamily="34" charset="0"/>
            </a:endParaRPr>
          </a:p>
        </p:txBody>
      </p:sp>
      <p:grpSp>
        <p:nvGrpSpPr>
          <p:cNvPr id="24" name="그룹 23"/>
          <p:cNvGrpSpPr/>
          <p:nvPr/>
        </p:nvGrpSpPr>
        <p:grpSpPr>
          <a:xfrm>
            <a:off x="2012074" y="4437859"/>
            <a:ext cx="1857721" cy="254709"/>
            <a:chOff x="2012074" y="4141879"/>
            <a:chExt cx="1857721" cy="254709"/>
          </a:xfrm>
        </p:grpSpPr>
        <p:sp>
          <p:nvSpPr>
            <p:cNvPr id="25" name="직사각형 24"/>
            <p:cNvSpPr/>
            <p:nvPr/>
          </p:nvSpPr>
          <p:spPr>
            <a:xfrm>
              <a:off x="2012074" y="4145118"/>
              <a:ext cx="1112146"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Fake TCP </a:t>
              </a:r>
              <a:r>
                <a:rPr lang="en-US" altLang="ko-KR" sz="1200" dirty="0" err="1" smtClean="0">
                  <a:latin typeface="Gill Sans MT" pitchFamily="34" charset="0"/>
                </a:rPr>
                <a:t>Hdr</a:t>
              </a:r>
              <a:endParaRPr lang="ko-KR" altLang="en-US" sz="1200" dirty="0">
                <a:latin typeface="Gill Sans MT" pitchFamily="34" charset="0"/>
              </a:endParaRPr>
            </a:p>
          </p:txBody>
        </p:sp>
        <p:sp>
          <p:nvSpPr>
            <p:cNvPr id="26" name="직사각형 25"/>
            <p:cNvSpPr/>
            <p:nvPr/>
          </p:nvSpPr>
          <p:spPr>
            <a:xfrm>
              <a:off x="3124220" y="4141879"/>
              <a:ext cx="745575"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Packet 1</a:t>
              </a:r>
              <a:endParaRPr lang="ko-KR" altLang="en-US" sz="1200" dirty="0">
                <a:latin typeface="Gill Sans MT" pitchFamily="34" charset="0"/>
              </a:endParaRPr>
            </a:p>
          </p:txBody>
        </p:sp>
      </p:grpSp>
      <p:sp>
        <p:nvSpPr>
          <p:cNvPr id="27" name="폭발 1 26"/>
          <p:cNvSpPr/>
          <p:nvPr/>
        </p:nvSpPr>
        <p:spPr>
          <a:xfrm rot="837969">
            <a:off x="2363397" y="3187789"/>
            <a:ext cx="2085802" cy="1231826"/>
          </a:xfrm>
          <a:prstGeom prst="irregularSeal1">
            <a:avLst/>
          </a:prstGeom>
          <a:solidFill>
            <a:srgbClr val="FFFF00"/>
          </a:solidFill>
          <a:ln w="28575">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600" dirty="0" smtClean="0">
                <a:latin typeface="Gill Sans MT" pitchFamily="34" charset="0"/>
              </a:rPr>
              <a:t>Tunnel TCP Packet</a:t>
            </a:r>
            <a:endParaRPr lang="ko-KR" altLang="en-US" sz="1600" dirty="0">
              <a:latin typeface="Gill Sans MT" pitchFamily="34" charset="0"/>
            </a:endParaRPr>
          </a:p>
        </p:txBody>
      </p:sp>
      <p:grpSp>
        <p:nvGrpSpPr>
          <p:cNvPr id="28" name="그룹 27"/>
          <p:cNvGrpSpPr/>
          <p:nvPr/>
        </p:nvGrpSpPr>
        <p:grpSpPr>
          <a:xfrm>
            <a:off x="4855621" y="3575350"/>
            <a:ext cx="1857721" cy="584775"/>
            <a:chOff x="4787089" y="2794810"/>
            <a:chExt cx="1857721" cy="584775"/>
          </a:xfrm>
        </p:grpSpPr>
        <p:grpSp>
          <p:nvGrpSpPr>
            <p:cNvPr id="29" name="그룹 28"/>
            <p:cNvGrpSpPr/>
            <p:nvPr/>
          </p:nvGrpSpPr>
          <p:grpSpPr>
            <a:xfrm>
              <a:off x="4787089" y="2975390"/>
              <a:ext cx="1857721" cy="254709"/>
              <a:chOff x="2012074" y="4141879"/>
              <a:chExt cx="1857721" cy="254709"/>
            </a:xfrm>
          </p:grpSpPr>
          <p:sp>
            <p:nvSpPr>
              <p:cNvPr id="31" name="직사각형 30"/>
              <p:cNvSpPr/>
              <p:nvPr/>
            </p:nvSpPr>
            <p:spPr>
              <a:xfrm>
                <a:off x="2012074" y="4145118"/>
                <a:ext cx="1112146"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Fake TCP </a:t>
                </a:r>
                <a:r>
                  <a:rPr lang="en-US" altLang="ko-KR" sz="1200" dirty="0" err="1" smtClean="0">
                    <a:latin typeface="Gill Sans MT" pitchFamily="34" charset="0"/>
                  </a:rPr>
                  <a:t>Hdr</a:t>
                </a:r>
                <a:endParaRPr lang="ko-KR" altLang="en-US" sz="1200" dirty="0">
                  <a:latin typeface="Gill Sans MT" pitchFamily="34" charset="0"/>
                </a:endParaRPr>
              </a:p>
            </p:txBody>
          </p:sp>
          <p:sp>
            <p:nvSpPr>
              <p:cNvPr id="32" name="직사각형 31"/>
              <p:cNvSpPr/>
              <p:nvPr/>
            </p:nvSpPr>
            <p:spPr>
              <a:xfrm>
                <a:off x="3124220" y="4141879"/>
                <a:ext cx="745575"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Packet 1</a:t>
                </a:r>
                <a:endParaRPr lang="ko-KR" altLang="en-US" sz="1200" dirty="0">
                  <a:latin typeface="Gill Sans MT" pitchFamily="34" charset="0"/>
                </a:endParaRPr>
              </a:p>
            </p:txBody>
          </p:sp>
        </p:grpSp>
        <p:sp>
          <p:nvSpPr>
            <p:cNvPr id="30" name="직사각형 29"/>
            <p:cNvSpPr/>
            <p:nvPr/>
          </p:nvSpPr>
          <p:spPr>
            <a:xfrm>
              <a:off x="5550667" y="2794810"/>
              <a:ext cx="421910" cy="584775"/>
            </a:xfrm>
            <a:prstGeom prst="rect">
              <a:avLst/>
            </a:prstGeom>
          </p:spPr>
          <p:txBody>
            <a:bodyPr wrap="none">
              <a:spAutoFit/>
            </a:bodyPr>
            <a:lstStyle/>
            <a:p>
              <a:r>
                <a:rPr lang="en-US" altLang="ko-KR" sz="3200" b="1" dirty="0" smtClean="0"/>
                <a:t>$</a:t>
              </a:r>
              <a:endParaRPr lang="ko-KR" altLang="en-US" sz="3200" b="1" dirty="0"/>
            </a:p>
          </p:txBody>
        </p:sp>
      </p:grpSp>
      <p:sp>
        <p:nvSpPr>
          <p:cNvPr id="33" name="직사각형 32"/>
          <p:cNvSpPr/>
          <p:nvPr/>
        </p:nvSpPr>
        <p:spPr>
          <a:xfrm>
            <a:off x="6562534" y="4437859"/>
            <a:ext cx="745575"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Packet 1</a:t>
            </a:r>
            <a:endParaRPr lang="ko-KR" altLang="en-US" sz="1200" dirty="0">
              <a:latin typeface="Gill Sans MT" pitchFamily="34" charset="0"/>
            </a:endParaRPr>
          </a:p>
        </p:txBody>
      </p:sp>
      <p:pic>
        <p:nvPicPr>
          <p:cNvPr id="34" name="Picture 7" descr="http://www.randomwebsite.com/images/head.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1431" b="39612"/>
          <a:stretch/>
        </p:blipFill>
        <p:spPr bwMode="auto">
          <a:xfrm>
            <a:off x="7631963" y="4366966"/>
            <a:ext cx="991272" cy="232252"/>
          </a:xfrm>
          <a:prstGeom prst="rect">
            <a:avLst/>
          </a:prstGeom>
          <a:noFill/>
          <a:extLst>
            <a:ext uri="{909E8E84-426E-40dd-AFC4-6F175D3DCCD1}">
              <a14:hiddenFill xmlns:a14="http://schemas.microsoft.com/office/drawing/2010/main">
                <a:solidFill>
                  <a:srgbClr val="FFFFFF"/>
                </a:solidFill>
              </a14:hiddenFill>
            </a:ext>
          </a:extLst>
        </p:spPr>
      </p:pic>
      <p:sp>
        <p:nvSpPr>
          <p:cNvPr id="35" name="직사각형 34"/>
          <p:cNvSpPr/>
          <p:nvPr/>
        </p:nvSpPr>
        <p:spPr>
          <a:xfrm>
            <a:off x="1256619" y="4440868"/>
            <a:ext cx="745575" cy="2514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200" dirty="0" smtClean="0">
                <a:latin typeface="Gill Sans MT" pitchFamily="34" charset="0"/>
              </a:rPr>
              <a:t>Packet 2</a:t>
            </a:r>
            <a:endParaRPr lang="ko-KR" altLang="en-US" sz="1200" dirty="0">
              <a:latin typeface="Gill Sans MT" pitchFamily="34" charset="0"/>
            </a:endParaRPr>
          </a:p>
        </p:txBody>
      </p:sp>
      <p:grpSp>
        <p:nvGrpSpPr>
          <p:cNvPr id="36" name="그룹 35"/>
          <p:cNvGrpSpPr/>
          <p:nvPr/>
        </p:nvGrpSpPr>
        <p:grpSpPr>
          <a:xfrm>
            <a:off x="4831208" y="4436501"/>
            <a:ext cx="1857721" cy="254709"/>
            <a:chOff x="2012074" y="4141879"/>
            <a:chExt cx="1857721" cy="254709"/>
          </a:xfrm>
        </p:grpSpPr>
        <p:sp>
          <p:nvSpPr>
            <p:cNvPr id="37" name="직사각형 36"/>
            <p:cNvSpPr/>
            <p:nvPr/>
          </p:nvSpPr>
          <p:spPr>
            <a:xfrm>
              <a:off x="2012074" y="4145118"/>
              <a:ext cx="1112146"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Fake TCP </a:t>
              </a:r>
              <a:r>
                <a:rPr lang="en-US" altLang="ko-KR" sz="1200" dirty="0" err="1" smtClean="0">
                  <a:latin typeface="Gill Sans MT" pitchFamily="34" charset="0"/>
                </a:rPr>
                <a:t>Hdr</a:t>
              </a:r>
              <a:endParaRPr lang="ko-KR" altLang="en-US" sz="1200" dirty="0">
                <a:latin typeface="Gill Sans MT" pitchFamily="34" charset="0"/>
              </a:endParaRPr>
            </a:p>
          </p:txBody>
        </p:sp>
        <p:sp>
          <p:nvSpPr>
            <p:cNvPr id="38" name="직사각형 37"/>
            <p:cNvSpPr/>
            <p:nvPr/>
          </p:nvSpPr>
          <p:spPr>
            <a:xfrm>
              <a:off x="3124220" y="4141879"/>
              <a:ext cx="745575" cy="2514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200" dirty="0" smtClean="0">
                  <a:latin typeface="Gill Sans MT" pitchFamily="34" charset="0"/>
                </a:rPr>
                <a:t>Packet 2</a:t>
              </a:r>
              <a:endParaRPr lang="ko-KR" altLang="en-US" sz="1200" dirty="0">
                <a:latin typeface="Gill Sans MT" pitchFamily="34" charset="0"/>
              </a:endParaRPr>
            </a:p>
          </p:txBody>
        </p:sp>
      </p:grpSp>
      <p:grpSp>
        <p:nvGrpSpPr>
          <p:cNvPr id="39" name="그룹 38"/>
          <p:cNvGrpSpPr/>
          <p:nvPr/>
        </p:nvGrpSpPr>
        <p:grpSpPr>
          <a:xfrm>
            <a:off x="2012074" y="4445060"/>
            <a:ext cx="1857721" cy="254709"/>
            <a:chOff x="2012074" y="4141879"/>
            <a:chExt cx="1857721" cy="254709"/>
          </a:xfrm>
        </p:grpSpPr>
        <p:sp>
          <p:nvSpPr>
            <p:cNvPr id="40" name="직사각형 39"/>
            <p:cNvSpPr/>
            <p:nvPr/>
          </p:nvSpPr>
          <p:spPr>
            <a:xfrm>
              <a:off x="2012074" y="4145118"/>
              <a:ext cx="1112146"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Fake TCP </a:t>
              </a:r>
              <a:r>
                <a:rPr lang="en-US" altLang="ko-KR" sz="1200" dirty="0" err="1" smtClean="0">
                  <a:latin typeface="Gill Sans MT" pitchFamily="34" charset="0"/>
                </a:rPr>
                <a:t>Hdr</a:t>
              </a:r>
              <a:endParaRPr lang="ko-KR" altLang="en-US" sz="1200" dirty="0">
                <a:latin typeface="Gill Sans MT" pitchFamily="34" charset="0"/>
              </a:endParaRPr>
            </a:p>
          </p:txBody>
        </p:sp>
        <p:sp>
          <p:nvSpPr>
            <p:cNvPr id="41" name="직사각형 40"/>
            <p:cNvSpPr/>
            <p:nvPr/>
          </p:nvSpPr>
          <p:spPr>
            <a:xfrm>
              <a:off x="3124220" y="4141879"/>
              <a:ext cx="745575" cy="2514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200" dirty="0" smtClean="0">
                  <a:latin typeface="Gill Sans MT" pitchFamily="34" charset="0"/>
                </a:rPr>
                <a:t>Packet 2</a:t>
              </a:r>
              <a:endParaRPr lang="ko-KR" altLang="en-US" sz="1200" dirty="0">
                <a:latin typeface="Gill Sans MT" pitchFamily="34" charset="0"/>
              </a:endParaRPr>
            </a:p>
          </p:txBody>
        </p:sp>
      </p:grpSp>
      <p:sp>
        <p:nvSpPr>
          <p:cNvPr id="42" name="직사각형 41"/>
          <p:cNvSpPr/>
          <p:nvPr/>
        </p:nvSpPr>
        <p:spPr>
          <a:xfrm>
            <a:off x="6562533" y="4440868"/>
            <a:ext cx="745575" cy="2514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200" dirty="0" smtClean="0">
                <a:latin typeface="Gill Sans MT" pitchFamily="34" charset="0"/>
              </a:rPr>
              <a:t>Packet 2</a:t>
            </a:r>
            <a:endParaRPr lang="ko-KR" altLang="en-US" sz="1200" dirty="0">
              <a:latin typeface="Gill Sans MT" pitchFamily="34" charset="0"/>
            </a:endParaRPr>
          </a:p>
        </p:txBody>
      </p:sp>
      <p:pic>
        <p:nvPicPr>
          <p:cNvPr id="43" name="Picture 7" descr="http://www.randomwebsite.com/images/head.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660"/>
          <a:stretch/>
        </p:blipFill>
        <p:spPr bwMode="auto">
          <a:xfrm>
            <a:off x="7627146" y="4589677"/>
            <a:ext cx="991272" cy="323548"/>
          </a:xfrm>
          <a:prstGeom prst="rect">
            <a:avLst/>
          </a:prstGeom>
          <a:noFill/>
          <a:extLst>
            <a:ext uri="{909E8E84-426E-40dd-AFC4-6F175D3DCCD1}">
              <a14:hiddenFill xmlns:a14="http://schemas.microsoft.com/office/drawing/2010/main">
                <a:solidFill>
                  <a:srgbClr val="FFFFFF"/>
                </a:solidFill>
              </a14:hiddenFill>
            </a:ext>
          </a:extLst>
        </p:spPr>
      </p:pic>
      <p:sp>
        <p:nvSpPr>
          <p:cNvPr id="44" name="직사각형 43"/>
          <p:cNvSpPr/>
          <p:nvPr/>
        </p:nvSpPr>
        <p:spPr>
          <a:xfrm>
            <a:off x="1258879" y="4449788"/>
            <a:ext cx="745575" cy="2514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200" dirty="0" smtClean="0">
                <a:latin typeface="Gill Sans MT" pitchFamily="34" charset="0"/>
              </a:rPr>
              <a:t>Packet 3</a:t>
            </a:r>
            <a:endParaRPr lang="ko-KR" altLang="en-US" sz="1200" dirty="0">
              <a:latin typeface="Gill Sans MT" pitchFamily="34" charset="0"/>
            </a:endParaRPr>
          </a:p>
        </p:txBody>
      </p:sp>
      <p:grpSp>
        <p:nvGrpSpPr>
          <p:cNvPr id="45" name="그룹 44"/>
          <p:cNvGrpSpPr/>
          <p:nvPr/>
        </p:nvGrpSpPr>
        <p:grpSpPr>
          <a:xfrm>
            <a:off x="4828799" y="4441632"/>
            <a:ext cx="1857721" cy="254709"/>
            <a:chOff x="2012074" y="4141879"/>
            <a:chExt cx="1857721" cy="254709"/>
          </a:xfrm>
        </p:grpSpPr>
        <p:sp>
          <p:nvSpPr>
            <p:cNvPr id="46" name="직사각형 45"/>
            <p:cNvSpPr/>
            <p:nvPr/>
          </p:nvSpPr>
          <p:spPr>
            <a:xfrm>
              <a:off x="2012074" y="4145118"/>
              <a:ext cx="1112146"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Fake TCP </a:t>
              </a:r>
              <a:r>
                <a:rPr lang="en-US" altLang="ko-KR" sz="1200" dirty="0" err="1" smtClean="0">
                  <a:latin typeface="Gill Sans MT" pitchFamily="34" charset="0"/>
                </a:rPr>
                <a:t>Hdr</a:t>
              </a:r>
              <a:endParaRPr lang="ko-KR" altLang="en-US" sz="1200" dirty="0">
                <a:latin typeface="Gill Sans MT" pitchFamily="34" charset="0"/>
              </a:endParaRPr>
            </a:p>
          </p:txBody>
        </p:sp>
        <p:sp>
          <p:nvSpPr>
            <p:cNvPr id="47" name="직사각형 46"/>
            <p:cNvSpPr/>
            <p:nvPr/>
          </p:nvSpPr>
          <p:spPr>
            <a:xfrm>
              <a:off x="3124220" y="4141879"/>
              <a:ext cx="745575" cy="2514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200" dirty="0" smtClean="0">
                  <a:latin typeface="Gill Sans MT" pitchFamily="34" charset="0"/>
                </a:rPr>
                <a:t>Packet 3</a:t>
              </a:r>
              <a:endParaRPr lang="ko-KR" altLang="en-US" sz="1200" dirty="0">
                <a:latin typeface="Gill Sans MT" pitchFamily="34" charset="0"/>
              </a:endParaRPr>
            </a:p>
          </p:txBody>
        </p:sp>
      </p:grpSp>
      <p:sp>
        <p:nvSpPr>
          <p:cNvPr id="48" name="직사각형 47"/>
          <p:cNvSpPr/>
          <p:nvPr/>
        </p:nvSpPr>
        <p:spPr>
          <a:xfrm>
            <a:off x="6562532" y="4442739"/>
            <a:ext cx="745575" cy="2514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200" dirty="0" smtClean="0">
                <a:latin typeface="Gill Sans MT" pitchFamily="34" charset="0"/>
              </a:rPr>
              <a:t>Packet 3</a:t>
            </a:r>
            <a:endParaRPr lang="ko-KR" altLang="en-US" sz="1200" dirty="0">
              <a:latin typeface="Gill Sans MT" pitchFamily="34" charset="0"/>
            </a:endParaRPr>
          </a:p>
        </p:txBody>
      </p:sp>
      <p:grpSp>
        <p:nvGrpSpPr>
          <p:cNvPr id="49" name="그룹 48"/>
          <p:cNvGrpSpPr/>
          <p:nvPr/>
        </p:nvGrpSpPr>
        <p:grpSpPr>
          <a:xfrm>
            <a:off x="2014384" y="4440868"/>
            <a:ext cx="1857721" cy="254709"/>
            <a:chOff x="2012074" y="4141879"/>
            <a:chExt cx="1857721" cy="254709"/>
          </a:xfrm>
        </p:grpSpPr>
        <p:sp>
          <p:nvSpPr>
            <p:cNvPr id="50" name="직사각형 49"/>
            <p:cNvSpPr/>
            <p:nvPr/>
          </p:nvSpPr>
          <p:spPr>
            <a:xfrm>
              <a:off x="2012074" y="4145118"/>
              <a:ext cx="1112146" cy="25147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1200" dirty="0" smtClean="0">
                  <a:latin typeface="Gill Sans MT" pitchFamily="34" charset="0"/>
                </a:rPr>
                <a:t>Fake TCP </a:t>
              </a:r>
              <a:r>
                <a:rPr lang="en-US" altLang="ko-KR" sz="1200" dirty="0" err="1" smtClean="0">
                  <a:latin typeface="Gill Sans MT" pitchFamily="34" charset="0"/>
                </a:rPr>
                <a:t>Hdr</a:t>
              </a:r>
              <a:endParaRPr lang="ko-KR" altLang="en-US" sz="1200" dirty="0">
                <a:latin typeface="Gill Sans MT" pitchFamily="34" charset="0"/>
              </a:endParaRPr>
            </a:p>
          </p:txBody>
        </p:sp>
        <p:sp>
          <p:nvSpPr>
            <p:cNvPr id="51" name="직사각형 50"/>
            <p:cNvSpPr/>
            <p:nvPr/>
          </p:nvSpPr>
          <p:spPr>
            <a:xfrm>
              <a:off x="3124220" y="4141879"/>
              <a:ext cx="745575" cy="2514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200" dirty="0" smtClean="0">
                  <a:latin typeface="Gill Sans MT" pitchFamily="34" charset="0"/>
                </a:rPr>
                <a:t>Packet 3</a:t>
              </a:r>
              <a:endParaRPr lang="ko-KR" altLang="en-US" sz="1200" dirty="0">
                <a:latin typeface="Gill Sans MT" pitchFamily="34" charset="0"/>
              </a:endParaRPr>
            </a:p>
          </p:txBody>
        </p:sp>
      </p:grpSp>
    </p:spTree>
    <p:extLst>
      <p:ext uri="{BB962C8B-B14F-4D97-AF65-F5344CB8AC3E}">
        <p14:creationId xmlns:p14="http://schemas.microsoft.com/office/powerpoint/2010/main" val="1690868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0" presetClass="path" presetSubtype="0" accel="50000" decel="50000" fill="hold" grpId="1" nodeType="afterEffect">
                                  <p:stCondLst>
                                    <p:cond delay="0"/>
                                  </p:stCondLst>
                                  <p:childTnLst>
                                    <p:animMotion origin="layout" path="M -3.33333E-6 4.81481E-6 L -0.58125 0.00324 " pathEditMode="relative" rAng="0" ptsTypes="AA">
                                      <p:cBhvr>
                                        <p:cTn id="10" dur="2000" fill="hold"/>
                                        <p:tgtEl>
                                          <p:spTgt spid="22"/>
                                        </p:tgtEl>
                                        <p:attrNameLst>
                                          <p:attrName>ppt_x</p:attrName>
                                          <p:attrName>ppt_y</p:attrName>
                                        </p:attrNameLst>
                                      </p:cBhvr>
                                      <p:rCtr x="-29063" y="162"/>
                                    </p:animMotion>
                                  </p:childTnLst>
                                </p:cTn>
                              </p:par>
                            </p:childTnLst>
                          </p:cTn>
                        </p:par>
                        <p:par>
                          <p:cTn id="11" fill="hold">
                            <p:stCondLst>
                              <p:cond delay="2500"/>
                            </p:stCondLst>
                            <p:childTnLst>
                              <p:par>
                                <p:cTn id="12" presetID="10" presetClass="exit" presetSubtype="0" fill="hold" grpId="2" nodeType="afterEffect">
                                  <p:stCondLst>
                                    <p:cond delay="0"/>
                                  </p:stCondLst>
                                  <p:childTnLst>
                                    <p:animEffect transition="out" filter="fad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0" presetClass="path" presetSubtype="0" accel="50000" decel="50000" fill="hold" grpId="1" nodeType="withEffect">
                                  <p:stCondLst>
                                    <p:cond delay="0"/>
                                  </p:stCondLst>
                                  <p:childTnLst>
                                    <p:animMotion origin="layout" path="M -3.33333E-6 4.07407E-6 L 0.14966 4.07407E-6 " pathEditMode="relative" rAng="0" ptsTypes="AA">
                                      <p:cBhvr>
                                        <p:cTn id="21" dur="2000" fill="hold"/>
                                        <p:tgtEl>
                                          <p:spTgt spid="23"/>
                                        </p:tgtEl>
                                        <p:attrNameLst>
                                          <p:attrName>ppt_x</p:attrName>
                                          <p:attrName>ppt_y</p:attrName>
                                        </p:attrNameLst>
                                      </p:cBhvr>
                                      <p:rCtr x="7483" y="0"/>
                                    </p:animMotion>
                                  </p:childTnLst>
                                </p:cTn>
                              </p:par>
                            </p:childTnLst>
                          </p:cTn>
                        </p:par>
                        <p:par>
                          <p:cTn id="22" fill="hold">
                            <p:stCondLst>
                              <p:cond delay="2000"/>
                            </p:stCondLst>
                            <p:childTnLst>
                              <p:par>
                                <p:cTn id="23" presetID="1" presetClass="exit" presetSubtype="0" fill="hold" grpId="2" nodeType="after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2500"/>
                            </p:stCondLst>
                            <p:childTnLst>
                              <p:par>
                                <p:cTn id="33" presetID="0" presetClass="path" presetSubtype="0" accel="50000" decel="50000" fill="hold" nodeType="afterEffect">
                                  <p:stCondLst>
                                    <p:cond delay="0"/>
                                  </p:stCondLst>
                                  <p:childTnLst>
                                    <p:animMotion origin="layout" path="M -5E-6 4.07407E-6 L 0.3099 0.00023 " pathEditMode="relative" ptsTypes="AA">
                                      <p:cBhvr>
                                        <p:cTn id="34" dur="2000" fill="hold"/>
                                        <p:tgtEl>
                                          <p:spTgt spid="24"/>
                                        </p:tgtEl>
                                        <p:attrNameLst>
                                          <p:attrName>ppt_x</p:attrName>
                                          <p:attrName>ppt_y</p:attrName>
                                        </p:attrNameLst>
                                      </p:cBhvr>
                                    </p:animMotion>
                                  </p:childTnLst>
                                </p:cTn>
                              </p:par>
                            </p:childTnLst>
                          </p:cTn>
                        </p:par>
                        <p:par>
                          <p:cTn id="35" fill="hold">
                            <p:stCondLst>
                              <p:cond delay="4500"/>
                            </p:stCondLst>
                            <p:childTnLst>
                              <p:par>
                                <p:cTn id="36" presetID="10" presetClass="entr" presetSubtype="0"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0" presetClass="path" presetSubtype="0" accel="50000" decel="50000" fill="hold" nodeType="withEffect">
                                  <p:stCondLst>
                                    <p:cond delay="0"/>
                                  </p:stCondLst>
                                  <p:childTnLst>
                                    <p:animMotion origin="layout" path="M 0.3099 0.00023 L 0.4375 0.00046 " pathEditMode="relative" ptsTypes="AA">
                                      <p:cBhvr>
                                        <p:cTn id="40" dur="2000" fill="hold"/>
                                        <p:tgtEl>
                                          <p:spTgt spid="24"/>
                                        </p:tgtEl>
                                        <p:attrNameLst>
                                          <p:attrName>ppt_x</p:attrName>
                                          <p:attrName>ppt_y</p:attrName>
                                        </p:attrNameLst>
                                      </p:cBhvr>
                                    </p:animMotion>
                                  </p:childTnLst>
                                </p:cTn>
                              </p:par>
                            </p:childTnLst>
                          </p:cTn>
                        </p:par>
                        <p:par>
                          <p:cTn id="41" fill="hold">
                            <p:stCondLst>
                              <p:cond delay="6500"/>
                            </p:stCondLst>
                            <p:childTnLst>
                              <p:par>
                                <p:cTn id="42" presetID="10" presetClass="exit" presetSubtype="0" fill="hold" nodeType="afterEffect">
                                  <p:stCondLst>
                                    <p:cond delay="0"/>
                                  </p:stCondLst>
                                  <p:childTnLst>
                                    <p:animEffect transition="out" filter="fade">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par>
                          <p:cTn id="48" fill="hold">
                            <p:stCondLst>
                              <p:cond delay="7000"/>
                            </p:stCondLst>
                            <p:childTnLst>
                              <p:par>
                                <p:cTn id="49" presetID="0" presetClass="path" presetSubtype="0" accel="50000" decel="50000" fill="hold" grpId="1" nodeType="afterEffect">
                                  <p:stCondLst>
                                    <p:cond delay="0"/>
                                  </p:stCondLst>
                                  <p:childTnLst>
                                    <p:animMotion origin="layout" path="M 0 0 L 0.13003 0.00116 " pathEditMode="relative" ptsTypes="AA">
                                      <p:cBhvr>
                                        <p:cTn id="50" dur="2000" fill="hold"/>
                                        <p:tgtEl>
                                          <p:spTgt spid="33"/>
                                        </p:tgtEl>
                                        <p:attrNameLst>
                                          <p:attrName>ppt_x</p:attrName>
                                          <p:attrName>ppt_y</p:attrName>
                                        </p:attrNameLst>
                                      </p:cBhvr>
                                    </p:animMotion>
                                  </p:childTnLst>
                                </p:cTn>
                              </p:par>
                            </p:childTnLst>
                          </p:cTn>
                        </p:par>
                        <p:par>
                          <p:cTn id="51" fill="hold">
                            <p:stCondLst>
                              <p:cond delay="9000"/>
                            </p:stCondLst>
                            <p:childTnLst>
                              <p:par>
                                <p:cTn id="52" presetID="10" presetClass="exit" presetSubtype="0" fill="hold" grpId="2" nodeType="after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par>
                          <p:cTn id="58" fill="hold">
                            <p:stCondLst>
                              <p:cond delay="9500"/>
                            </p:stCondLst>
                            <p:childTnLst>
                              <p:par>
                                <p:cTn id="59" presetID="10" presetClass="entr" presetSubtype="0" fill="hold" grpId="0" nodeType="after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par>
                                <p:cTn id="62" presetID="0" presetClass="path" presetSubtype="0" accel="50000" decel="50000" fill="hold" grpId="1" nodeType="withEffect">
                                  <p:stCondLst>
                                    <p:cond delay="0"/>
                                  </p:stCondLst>
                                  <p:childTnLst>
                                    <p:animMotion origin="layout" path="M -3.33333E-6 4.07407E-6 L 0.14966 4.07407E-6 " pathEditMode="relative" rAng="0" ptsTypes="AA">
                                      <p:cBhvr>
                                        <p:cTn id="63" dur="2000" fill="hold"/>
                                        <p:tgtEl>
                                          <p:spTgt spid="35"/>
                                        </p:tgtEl>
                                        <p:attrNameLst>
                                          <p:attrName>ppt_x</p:attrName>
                                          <p:attrName>ppt_y</p:attrName>
                                        </p:attrNameLst>
                                      </p:cBhvr>
                                      <p:rCtr x="7483" y="0"/>
                                    </p:animMotion>
                                  </p:childTnLst>
                                </p:cTn>
                              </p:par>
                            </p:childTnLst>
                          </p:cTn>
                        </p:par>
                        <p:par>
                          <p:cTn id="64" fill="hold">
                            <p:stCondLst>
                              <p:cond delay="11500"/>
                            </p:stCondLst>
                            <p:childTnLst>
                              <p:par>
                                <p:cTn id="65" presetID="1" presetClass="exit" presetSubtype="0" fill="hold" grpId="2" nodeType="afterEffect">
                                  <p:stCondLst>
                                    <p:cond delay="0"/>
                                  </p:stCondLst>
                                  <p:childTnLst>
                                    <p:set>
                                      <p:cBhvr>
                                        <p:cTn id="66" dur="1" fill="hold">
                                          <p:stCondLst>
                                            <p:cond delay="0"/>
                                          </p:stCondLst>
                                        </p:cTn>
                                        <p:tgtEl>
                                          <p:spTgt spid="35"/>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500"/>
                                        <p:tgtEl>
                                          <p:spTgt spid="39"/>
                                        </p:tgtEl>
                                      </p:cBhvr>
                                    </p:animEffect>
                                  </p:childTnLst>
                                </p:cTn>
                              </p:par>
                            </p:childTnLst>
                          </p:cTn>
                        </p:par>
                        <p:par>
                          <p:cTn id="70" fill="hold">
                            <p:stCondLst>
                              <p:cond delay="12000"/>
                            </p:stCondLst>
                            <p:childTnLst>
                              <p:par>
                                <p:cTn id="71" presetID="0" presetClass="path" presetSubtype="0" accel="50000" decel="50000" fill="hold" nodeType="afterEffect">
                                  <p:stCondLst>
                                    <p:cond delay="0"/>
                                  </p:stCondLst>
                                  <p:childTnLst>
                                    <p:animMotion origin="layout" path="M -5E-6 4.07407E-6 L 0.3099 0.00023 " pathEditMode="relative" ptsTypes="AA">
                                      <p:cBhvr>
                                        <p:cTn id="72" dur="2000" fill="hold"/>
                                        <p:tgtEl>
                                          <p:spTgt spid="39"/>
                                        </p:tgtEl>
                                        <p:attrNameLst>
                                          <p:attrName>ppt_x</p:attrName>
                                          <p:attrName>ppt_y</p:attrName>
                                        </p:attrNameLst>
                                      </p:cBhvr>
                                    </p:animMotion>
                                  </p:childTnLst>
                                </p:cTn>
                              </p:par>
                            </p:childTnLst>
                          </p:cTn>
                        </p:par>
                        <p:par>
                          <p:cTn id="73" fill="hold">
                            <p:stCondLst>
                              <p:cond delay="14000"/>
                            </p:stCondLst>
                            <p:childTnLst>
                              <p:par>
                                <p:cTn id="74" presetID="10"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par>
                          <p:cTn id="77" fill="hold">
                            <p:stCondLst>
                              <p:cond delay="14500"/>
                            </p:stCondLst>
                            <p:childTnLst>
                              <p:par>
                                <p:cTn id="78" presetID="2" presetClass="exit" presetSubtype="4" fill="hold" nodeType="afterEffect">
                                  <p:stCondLst>
                                    <p:cond delay="0"/>
                                  </p:stCondLst>
                                  <p:childTnLst>
                                    <p:anim calcmode="lin" valueType="num">
                                      <p:cBhvr additive="base">
                                        <p:cTn id="79" dur="500"/>
                                        <p:tgtEl>
                                          <p:spTgt spid="36"/>
                                        </p:tgtEl>
                                        <p:attrNameLst>
                                          <p:attrName>ppt_x</p:attrName>
                                        </p:attrNameLst>
                                      </p:cBhvr>
                                      <p:tavLst>
                                        <p:tav tm="0">
                                          <p:val>
                                            <p:strVal val="ppt_x"/>
                                          </p:val>
                                        </p:tav>
                                        <p:tav tm="100000">
                                          <p:val>
                                            <p:strVal val="ppt_x"/>
                                          </p:val>
                                        </p:tav>
                                      </p:tavLst>
                                    </p:anim>
                                    <p:anim calcmode="lin" valueType="num">
                                      <p:cBhvr additive="base">
                                        <p:cTn id="80" dur="500"/>
                                        <p:tgtEl>
                                          <p:spTgt spid="36"/>
                                        </p:tgtEl>
                                        <p:attrNameLst>
                                          <p:attrName>ppt_y</p:attrName>
                                        </p:attrNameLst>
                                      </p:cBhvr>
                                      <p:tavLst>
                                        <p:tav tm="0">
                                          <p:val>
                                            <p:strVal val="ppt_y"/>
                                          </p:val>
                                        </p:tav>
                                        <p:tav tm="100000">
                                          <p:val>
                                            <p:strVal val="1+ppt_h/2"/>
                                          </p:val>
                                        </p:tav>
                                      </p:tavLst>
                                    </p:anim>
                                    <p:set>
                                      <p:cBhvr>
                                        <p:cTn id="81" dur="1" fill="hold">
                                          <p:stCondLst>
                                            <p:cond delay="499"/>
                                          </p:stCondLst>
                                        </p:cTn>
                                        <p:tgtEl>
                                          <p:spTgt spid="36"/>
                                        </p:tgtEl>
                                        <p:attrNameLst>
                                          <p:attrName>style.visibility</p:attrName>
                                        </p:attrNameLst>
                                      </p:cBhvr>
                                      <p:to>
                                        <p:strVal val="hidden"/>
                                      </p:to>
                                    </p:set>
                                  </p:childTnLst>
                                </p:cTn>
                              </p:par>
                              <p:par>
                                <p:cTn id="82" presetID="0" presetClass="path" presetSubtype="0" accel="50000" decel="50000" fill="hold" nodeType="withEffect">
                                  <p:stCondLst>
                                    <p:cond delay="0"/>
                                  </p:stCondLst>
                                  <p:childTnLst>
                                    <p:animMotion origin="layout" path="M 0.3099 0.00023 L 0.4375 0.00046 " pathEditMode="relative" ptsTypes="AA">
                                      <p:cBhvr>
                                        <p:cTn id="83" dur="2000" fill="hold"/>
                                        <p:tgtEl>
                                          <p:spTgt spid="39"/>
                                        </p:tgtEl>
                                        <p:attrNameLst>
                                          <p:attrName>ppt_x</p:attrName>
                                          <p:attrName>ppt_y</p:attrName>
                                        </p:attrNameLst>
                                      </p:cBhvr>
                                    </p:animMotion>
                                  </p:childTnLst>
                                </p:cTn>
                              </p:par>
                            </p:childTnLst>
                          </p:cTn>
                        </p:par>
                        <p:par>
                          <p:cTn id="84" fill="hold">
                            <p:stCondLst>
                              <p:cond delay="16500"/>
                            </p:stCondLst>
                            <p:childTnLst>
                              <p:par>
                                <p:cTn id="85" presetID="10" presetClass="exit" presetSubtype="0" fill="hold" nodeType="afterEffect">
                                  <p:stCondLst>
                                    <p:cond delay="0"/>
                                  </p:stCondLst>
                                  <p:childTnLst>
                                    <p:animEffect transition="out" filter="fade">
                                      <p:cBhvr>
                                        <p:cTn id="86" dur="500"/>
                                        <p:tgtEl>
                                          <p:spTgt spid="39"/>
                                        </p:tgtEl>
                                      </p:cBhvr>
                                    </p:animEffect>
                                    <p:set>
                                      <p:cBhvr>
                                        <p:cTn id="87" dur="1" fill="hold">
                                          <p:stCondLst>
                                            <p:cond delay="4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fade">
                                      <p:cBhvr>
                                        <p:cTn id="90" dur="500"/>
                                        <p:tgtEl>
                                          <p:spTgt spid="42"/>
                                        </p:tgtEl>
                                      </p:cBhvr>
                                    </p:animEffect>
                                  </p:childTnLst>
                                </p:cTn>
                              </p:par>
                            </p:childTnLst>
                          </p:cTn>
                        </p:par>
                        <p:par>
                          <p:cTn id="91" fill="hold">
                            <p:stCondLst>
                              <p:cond delay="17000"/>
                            </p:stCondLst>
                            <p:childTnLst>
                              <p:par>
                                <p:cTn id="92" presetID="0" presetClass="path" presetSubtype="0" accel="50000" decel="50000" fill="hold" grpId="1" nodeType="afterEffect">
                                  <p:stCondLst>
                                    <p:cond delay="0"/>
                                  </p:stCondLst>
                                  <p:childTnLst>
                                    <p:animMotion origin="layout" path="M 0 0 L 0.13003 0.00116 " pathEditMode="relative" ptsTypes="AA">
                                      <p:cBhvr>
                                        <p:cTn id="93" dur="2000" fill="hold"/>
                                        <p:tgtEl>
                                          <p:spTgt spid="42"/>
                                        </p:tgtEl>
                                        <p:attrNameLst>
                                          <p:attrName>ppt_x</p:attrName>
                                          <p:attrName>ppt_y</p:attrName>
                                        </p:attrNameLst>
                                      </p:cBhvr>
                                    </p:animMotion>
                                  </p:childTnLst>
                                </p:cTn>
                              </p:par>
                            </p:childTnLst>
                          </p:cTn>
                        </p:par>
                        <p:par>
                          <p:cTn id="94" fill="hold">
                            <p:stCondLst>
                              <p:cond delay="19000"/>
                            </p:stCondLst>
                            <p:childTnLst>
                              <p:par>
                                <p:cTn id="95" presetID="10" presetClass="exit" presetSubtype="0" fill="hold" grpId="2" nodeType="afterEffect">
                                  <p:stCondLst>
                                    <p:cond delay="0"/>
                                  </p:stCondLst>
                                  <p:childTnLst>
                                    <p:animEffect transition="out" filter="fade">
                                      <p:cBhvr>
                                        <p:cTn id="96" dur="500"/>
                                        <p:tgtEl>
                                          <p:spTgt spid="42"/>
                                        </p:tgtEl>
                                      </p:cBhvr>
                                    </p:animEffect>
                                    <p:set>
                                      <p:cBhvr>
                                        <p:cTn id="97" dur="1" fill="hold">
                                          <p:stCondLst>
                                            <p:cond delay="499"/>
                                          </p:stCondLst>
                                        </p:cTn>
                                        <p:tgtEl>
                                          <p:spTgt spid="42"/>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500"/>
                                        <p:tgtEl>
                                          <p:spTgt spid="34"/>
                                        </p:tgtEl>
                                      </p:cBhvr>
                                    </p:animEffect>
                                  </p:childTnLst>
                                </p:cTn>
                              </p:par>
                            </p:childTnLst>
                          </p:cTn>
                        </p:par>
                        <p:par>
                          <p:cTn id="101" fill="hold">
                            <p:stCondLst>
                              <p:cond delay="19500"/>
                            </p:stCondLst>
                            <p:childTnLst>
                              <p:par>
                                <p:cTn id="102" presetID="10" presetClass="entr" presetSubtype="0" fill="hold" grpId="0" nodeType="afterEffect">
                                  <p:stCondLst>
                                    <p:cond delay="0"/>
                                  </p:stCondLst>
                                  <p:childTnLst>
                                    <p:set>
                                      <p:cBhvr>
                                        <p:cTn id="103" dur="1" fill="hold">
                                          <p:stCondLst>
                                            <p:cond delay="0"/>
                                          </p:stCondLst>
                                        </p:cTn>
                                        <p:tgtEl>
                                          <p:spTgt spid="44"/>
                                        </p:tgtEl>
                                        <p:attrNameLst>
                                          <p:attrName>style.visibility</p:attrName>
                                        </p:attrNameLst>
                                      </p:cBhvr>
                                      <p:to>
                                        <p:strVal val="visible"/>
                                      </p:to>
                                    </p:set>
                                    <p:animEffect transition="in" filter="fade">
                                      <p:cBhvr>
                                        <p:cTn id="104" dur="500"/>
                                        <p:tgtEl>
                                          <p:spTgt spid="44"/>
                                        </p:tgtEl>
                                      </p:cBhvr>
                                    </p:animEffect>
                                  </p:childTnLst>
                                </p:cTn>
                              </p:par>
                              <p:par>
                                <p:cTn id="105" presetID="0" presetClass="path" presetSubtype="0" accel="50000" decel="50000" fill="hold" grpId="1" nodeType="withEffect">
                                  <p:stCondLst>
                                    <p:cond delay="0"/>
                                  </p:stCondLst>
                                  <p:childTnLst>
                                    <p:animMotion origin="layout" path="M -3.33333E-6 4.07407E-6 L 0.14966 4.07407E-6 " pathEditMode="relative" rAng="0" ptsTypes="AA">
                                      <p:cBhvr>
                                        <p:cTn id="106" dur="2000" fill="hold"/>
                                        <p:tgtEl>
                                          <p:spTgt spid="44"/>
                                        </p:tgtEl>
                                        <p:attrNameLst>
                                          <p:attrName>ppt_x</p:attrName>
                                          <p:attrName>ppt_y</p:attrName>
                                        </p:attrNameLst>
                                      </p:cBhvr>
                                      <p:rCtr x="7483" y="0"/>
                                    </p:animMotion>
                                  </p:childTnLst>
                                </p:cTn>
                              </p:par>
                            </p:childTnLst>
                          </p:cTn>
                        </p:par>
                        <p:par>
                          <p:cTn id="107" fill="hold">
                            <p:stCondLst>
                              <p:cond delay="21500"/>
                            </p:stCondLst>
                            <p:childTnLst>
                              <p:par>
                                <p:cTn id="108" presetID="1" presetClass="exit" presetSubtype="0" fill="hold" grpId="2" nodeType="afterEffect">
                                  <p:stCondLst>
                                    <p:cond delay="0"/>
                                  </p:stCondLst>
                                  <p:childTnLst>
                                    <p:set>
                                      <p:cBhvr>
                                        <p:cTn id="109" dur="1" fill="hold">
                                          <p:stCondLst>
                                            <p:cond delay="0"/>
                                          </p:stCondLst>
                                        </p:cTn>
                                        <p:tgtEl>
                                          <p:spTgt spid="44"/>
                                        </p:tgtEl>
                                        <p:attrNameLst>
                                          <p:attrName>style.visibility</p:attrName>
                                        </p:attrNameLst>
                                      </p:cBhvr>
                                      <p:to>
                                        <p:strVal val="hidden"/>
                                      </p:to>
                                    </p:set>
                                  </p:childTnLst>
                                </p:cTn>
                              </p:par>
                              <p:par>
                                <p:cTn id="110" presetID="10" presetClass="entr" presetSubtype="0"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fade">
                                      <p:cBhvr>
                                        <p:cTn id="112" dur="500"/>
                                        <p:tgtEl>
                                          <p:spTgt spid="49"/>
                                        </p:tgtEl>
                                      </p:cBhvr>
                                    </p:animEffect>
                                  </p:childTnLst>
                                </p:cTn>
                              </p:par>
                            </p:childTnLst>
                          </p:cTn>
                        </p:par>
                        <p:par>
                          <p:cTn id="113" fill="hold">
                            <p:stCondLst>
                              <p:cond delay="22000"/>
                            </p:stCondLst>
                            <p:childTnLst>
                              <p:par>
                                <p:cTn id="114" presetID="0" presetClass="path" presetSubtype="0" accel="50000" decel="50000" fill="hold" nodeType="afterEffect">
                                  <p:stCondLst>
                                    <p:cond delay="0"/>
                                  </p:stCondLst>
                                  <p:childTnLst>
                                    <p:animMotion origin="layout" path="M -5E-6 4.07407E-6 L 0.3099 0.00023 " pathEditMode="relative" ptsTypes="AA">
                                      <p:cBhvr>
                                        <p:cTn id="115" dur="2000" fill="hold"/>
                                        <p:tgtEl>
                                          <p:spTgt spid="49"/>
                                        </p:tgtEl>
                                        <p:attrNameLst>
                                          <p:attrName>ppt_x</p:attrName>
                                          <p:attrName>ppt_y</p:attrName>
                                        </p:attrNameLst>
                                      </p:cBhvr>
                                    </p:animMotion>
                                  </p:childTnLst>
                                </p:cTn>
                              </p:par>
                            </p:childTnLst>
                          </p:cTn>
                        </p:par>
                        <p:par>
                          <p:cTn id="116" fill="hold">
                            <p:stCondLst>
                              <p:cond delay="24000"/>
                            </p:stCondLst>
                            <p:childTnLst>
                              <p:par>
                                <p:cTn id="117" presetID="10" presetClass="entr" presetSubtype="0" fill="hold" nodeType="after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childTnLst>
                          </p:cTn>
                        </p:par>
                        <p:par>
                          <p:cTn id="120" fill="hold">
                            <p:stCondLst>
                              <p:cond delay="24500"/>
                            </p:stCondLst>
                            <p:childTnLst>
                              <p:par>
                                <p:cTn id="121" presetID="2" presetClass="exit" presetSubtype="4" fill="hold" nodeType="afterEffect">
                                  <p:stCondLst>
                                    <p:cond delay="0"/>
                                  </p:stCondLst>
                                  <p:childTnLst>
                                    <p:anim calcmode="lin" valueType="num">
                                      <p:cBhvr additive="base">
                                        <p:cTn id="122" dur="500"/>
                                        <p:tgtEl>
                                          <p:spTgt spid="45"/>
                                        </p:tgtEl>
                                        <p:attrNameLst>
                                          <p:attrName>ppt_x</p:attrName>
                                        </p:attrNameLst>
                                      </p:cBhvr>
                                      <p:tavLst>
                                        <p:tav tm="0">
                                          <p:val>
                                            <p:strVal val="ppt_x"/>
                                          </p:val>
                                        </p:tav>
                                        <p:tav tm="100000">
                                          <p:val>
                                            <p:strVal val="ppt_x"/>
                                          </p:val>
                                        </p:tav>
                                      </p:tavLst>
                                    </p:anim>
                                    <p:anim calcmode="lin" valueType="num">
                                      <p:cBhvr additive="base">
                                        <p:cTn id="123" dur="500"/>
                                        <p:tgtEl>
                                          <p:spTgt spid="45"/>
                                        </p:tgtEl>
                                        <p:attrNameLst>
                                          <p:attrName>ppt_y</p:attrName>
                                        </p:attrNameLst>
                                      </p:cBhvr>
                                      <p:tavLst>
                                        <p:tav tm="0">
                                          <p:val>
                                            <p:strVal val="ppt_y"/>
                                          </p:val>
                                        </p:tav>
                                        <p:tav tm="100000">
                                          <p:val>
                                            <p:strVal val="1+ppt_h/2"/>
                                          </p:val>
                                        </p:tav>
                                      </p:tavLst>
                                    </p:anim>
                                    <p:set>
                                      <p:cBhvr>
                                        <p:cTn id="124" dur="1" fill="hold">
                                          <p:stCondLst>
                                            <p:cond delay="499"/>
                                          </p:stCondLst>
                                        </p:cTn>
                                        <p:tgtEl>
                                          <p:spTgt spid="45"/>
                                        </p:tgtEl>
                                        <p:attrNameLst>
                                          <p:attrName>style.visibility</p:attrName>
                                        </p:attrNameLst>
                                      </p:cBhvr>
                                      <p:to>
                                        <p:strVal val="hidden"/>
                                      </p:to>
                                    </p:set>
                                  </p:childTnLst>
                                </p:cTn>
                              </p:par>
                              <p:par>
                                <p:cTn id="125" presetID="0" presetClass="path" presetSubtype="0" accel="50000" decel="50000" fill="hold" nodeType="withEffect">
                                  <p:stCondLst>
                                    <p:cond delay="0"/>
                                  </p:stCondLst>
                                  <p:childTnLst>
                                    <p:animMotion origin="layout" path="M 0.3099 0.00023 L 0.4375 0.00046 " pathEditMode="relative" ptsTypes="AA">
                                      <p:cBhvr>
                                        <p:cTn id="126" dur="2000" fill="hold"/>
                                        <p:tgtEl>
                                          <p:spTgt spid="49"/>
                                        </p:tgtEl>
                                        <p:attrNameLst>
                                          <p:attrName>ppt_x</p:attrName>
                                          <p:attrName>ppt_y</p:attrName>
                                        </p:attrNameLst>
                                      </p:cBhvr>
                                    </p:animMotion>
                                  </p:childTnLst>
                                </p:cTn>
                              </p:par>
                            </p:childTnLst>
                          </p:cTn>
                        </p:par>
                        <p:par>
                          <p:cTn id="127" fill="hold">
                            <p:stCondLst>
                              <p:cond delay="26500"/>
                            </p:stCondLst>
                            <p:childTnLst>
                              <p:par>
                                <p:cTn id="128" presetID="10" presetClass="exit" presetSubtype="0" fill="hold" nodeType="afterEffect">
                                  <p:stCondLst>
                                    <p:cond delay="0"/>
                                  </p:stCondLst>
                                  <p:childTnLst>
                                    <p:animEffect transition="out" filter="fade">
                                      <p:cBhvr>
                                        <p:cTn id="129" dur="500"/>
                                        <p:tgtEl>
                                          <p:spTgt spid="49"/>
                                        </p:tgtEl>
                                      </p:cBhvr>
                                    </p:animEffect>
                                    <p:set>
                                      <p:cBhvr>
                                        <p:cTn id="130" dur="1" fill="hold">
                                          <p:stCondLst>
                                            <p:cond delay="499"/>
                                          </p:stCondLst>
                                        </p:cTn>
                                        <p:tgtEl>
                                          <p:spTgt spid="49"/>
                                        </p:tgtEl>
                                        <p:attrNameLst>
                                          <p:attrName>style.visibility</p:attrName>
                                        </p:attrNameLst>
                                      </p:cBhvr>
                                      <p:to>
                                        <p:strVal val="hidden"/>
                                      </p:to>
                                    </p:set>
                                  </p:childTnLst>
                                </p:cTn>
                              </p:par>
                              <p:par>
                                <p:cTn id="131" presetID="10" presetClass="entr" presetSubtype="0" fill="hold" grpId="0" nodeType="withEffect">
                                  <p:stCondLst>
                                    <p:cond delay="0"/>
                                  </p:stCondLst>
                                  <p:childTnLst>
                                    <p:set>
                                      <p:cBhvr>
                                        <p:cTn id="132" dur="1" fill="hold">
                                          <p:stCondLst>
                                            <p:cond delay="0"/>
                                          </p:stCondLst>
                                        </p:cTn>
                                        <p:tgtEl>
                                          <p:spTgt spid="48"/>
                                        </p:tgtEl>
                                        <p:attrNameLst>
                                          <p:attrName>style.visibility</p:attrName>
                                        </p:attrNameLst>
                                      </p:cBhvr>
                                      <p:to>
                                        <p:strVal val="visible"/>
                                      </p:to>
                                    </p:set>
                                    <p:animEffect transition="in" filter="fade">
                                      <p:cBhvr>
                                        <p:cTn id="133" dur="500"/>
                                        <p:tgtEl>
                                          <p:spTgt spid="48"/>
                                        </p:tgtEl>
                                      </p:cBhvr>
                                    </p:animEffect>
                                  </p:childTnLst>
                                </p:cTn>
                              </p:par>
                            </p:childTnLst>
                          </p:cTn>
                        </p:par>
                        <p:par>
                          <p:cTn id="134" fill="hold">
                            <p:stCondLst>
                              <p:cond delay="27000"/>
                            </p:stCondLst>
                            <p:childTnLst>
                              <p:par>
                                <p:cTn id="135" presetID="0" presetClass="path" presetSubtype="0" accel="50000" decel="50000" fill="hold" grpId="1" nodeType="afterEffect">
                                  <p:stCondLst>
                                    <p:cond delay="0"/>
                                  </p:stCondLst>
                                  <p:childTnLst>
                                    <p:animMotion origin="layout" path="M 0 0 L 0.13003 0.00116 " pathEditMode="relative" ptsTypes="AA">
                                      <p:cBhvr>
                                        <p:cTn id="136" dur="2000" fill="hold"/>
                                        <p:tgtEl>
                                          <p:spTgt spid="48"/>
                                        </p:tgtEl>
                                        <p:attrNameLst>
                                          <p:attrName>ppt_x</p:attrName>
                                          <p:attrName>ppt_y</p:attrName>
                                        </p:attrNameLst>
                                      </p:cBhvr>
                                    </p:animMotion>
                                  </p:childTnLst>
                                </p:cTn>
                              </p:par>
                            </p:childTnLst>
                          </p:cTn>
                        </p:par>
                        <p:par>
                          <p:cTn id="137" fill="hold">
                            <p:stCondLst>
                              <p:cond delay="29000"/>
                            </p:stCondLst>
                            <p:childTnLst>
                              <p:par>
                                <p:cTn id="138" presetID="10" presetClass="exit" presetSubtype="0" fill="hold" grpId="2" nodeType="afterEffect">
                                  <p:stCondLst>
                                    <p:cond delay="0"/>
                                  </p:stCondLst>
                                  <p:childTnLst>
                                    <p:animEffect transition="out" filter="fade">
                                      <p:cBhvr>
                                        <p:cTn id="139" dur="500"/>
                                        <p:tgtEl>
                                          <p:spTgt spid="48"/>
                                        </p:tgtEl>
                                      </p:cBhvr>
                                    </p:animEffect>
                                    <p:set>
                                      <p:cBhvr>
                                        <p:cTn id="140" dur="1" fill="hold">
                                          <p:stCondLst>
                                            <p:cond delay="499"/>
                                          </p:stCondLst>
                                        </p:cTn>
                                        <p:tgtEl>
                                          <p:spTgt spid="48"/>
                                        </p:tgtEl>
                                        <p:attrNameLst>
                                          <p:attrName>style.visibility</p:attrName>
                                        </p:attrNameLst>
                                      </p:cBhvr>
                                      <p:to>
                                        <p:strVal val="hidden"/>
                                      </p:to>
                                    </p:set>
                                  </p:childTnLst>
                                </p:cTn>
                              </p:par>
                              <p:par>
                                <p:cTn id="141" presetID="10" presetClass="entr" presetSubtype="0" fill="hold" nodeType="withEffect">
                                  <p:stCondLst>
                                    <p:cond delay="0"/>
                                  </p:stCondLst>
                                  <p:childTnLst>
                                    <p:set>
                                      <p:cBhvr>
                                        <p:cTn id="142" dur="1" fill="hold">
                                          <p:stCondLst>
                                            <p:cond delay="0"/>
                                          </p:stCondLst>
                                        </p:cTn>
                                        <p:tgtEl>
                                          <p:spTgt spid="43"/>
                                        </p:tgtEl>
                                        <p:attrNameLst>
                                          <p:attrName>style.visibility</p:attrName>
                                        </p:attrNameLst>
                                      </p:cBhvr>
                                      <p:to>
                                        <p:strVal val="visible"/>
                                      </p:to>
                                    </p:set>
                                    <p:animEffect transition="in" filter="fade">
                                      <p:cBhvr>
                                        <p:cTn id="14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3" grpId="0" animBg="1"/>
      <p:bldP spid="23" grpId="1" animBg="1"/>
      <p:bldP spid="23" grpId="2" animBg="1"/>
      <p:bldP spid="27" grpId="0" animBg="1"/>
      <p:bldP spid="33" grpId="0" animBg="1"/>
      <p:bldP spid="33" grpId="1" animBg="1"/>
      <p:bldP spid="33" grpId="2" animBg="1"/>
      <p:bldP spid="35" grpId="0" animBg="1"/>
      <p:bldP spid="35" grpId="1" animBg="1"/>
      <p:bldP spid="35" grpId="2" animBg="1"/>
      <p:bldP spid="42" grpId="0" animBg="1"/>
      <p:bldP spid="42" grpId="1" animBg="1"/>
      <p:bldP spid="42" grpId="2" animBg="1"/>
      <p:bldP spid="44" grpId="0" animBg="1"/>
      <p:bldP spid="44" grpId="1" animBg="1"/>
      <p:bldP spid="44" grpId="2" animBg="1"/>
      <p:bldP spid="48" grpId="0" animBg="1"/>
      <p:bldP spid="48" grpId="1" animBg="1"/>
      <p:bldP spid="48"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Attack Optimizations</a:t>
            </a:r>
            <a:endParaRPr lang="ko-KR" altLang="en-US" dirty="0"/>
          </a:p>
        </p:txBody>
      </p:sp>
      <p:sp>
        <p:nvSpPr>
          <p:cNvPr id="3" name="내용 개체 틀 2"/>
          <p:cNvSpPr>
            <a:spLocks noGrp="1"/>
          </p:cNvSpPr>
          <p:nvPr>
            <p:ph idx="1"/>
          </p:nvPr>
        </p:nvSpPr>
        <p:spPr>
          <a:xfrm>
            <a:off x="457200" y="940117"/>
            <a:ext cx="8229600" cy="4625609"/>
          </a:xfrm>
        </p:spPr>
        <p:txBody>
          <a:bodyPr/>
          <a:lstStyle/>
          <a:p>
            <a:r>
              <a:rPr lang="en-US" altLang="ko-KR" dirty="0" smtClean="0"/>
              <a:t>Packet encryption</a:t>
            </a:r>
          </a:p>
          <a:p>
            <a:pPr lvl="1"/>
            <a:r>
              <a:rPr lang="en-US" altLang="ko-KR" dirty="0" smtClean="0"/>
              <a:t>Evade tunnel header detection</a:t>
            </a:r>
          </a:p>
          <a:p>
            <a:r>
              <a:rPr lang="en-US" altLang="ko-KR" dirty="0" smtClean="0"/>
              <a:t>Packet compression</a:t>
            </a:r>
          </a:p>
          <a:p>
            <a:pPr lvl="1"/>
            <a:r>
              <a:rPr lang="en-US" altLang="ko-KR" dirty="0" smtClean="0"/>
              <a:t>Increase data transfer speed</a:t>
            </a:r>
            <a:endParaRPr lang="ko-KR" altLang="en-US" dirty="0"/>
          </a:p>
        </p:txBody>
      </p:sp>
      <p:sp>
        <p:nvSpPr>
          <p:cNvPr id="4" name="슬라이드 번호 개체 틀 3"/>
          <p:cNvSpPr>
            <a:spLocks noGrp="1"/>
          </p:cNvSpPr>
          <p:nvPr>
            <p:ph type="sldNum" sz="quarter" idx="12"/>
          </p:nvPr>
        </p:nvSpPr>
        <p:spPr/>
        <p:txBody>
          <a:bodyPr/>
          <a:lstStyle/>
          <a:p>
            <a:fld id="{4CFE094C-5E8C-4E73-A362-9817F4BC2EC0}" type="slidenum">
              <a:rPr lang="ko-KR" altLang="en-US" smtClean="0"/>
              <a:t>24</a:t>
            </a:fld>
            <a:endParaRPr lang="ko-KR" altLang="en-US"/>
          </a:p>
        </p:txBody>
      </p:sp>
      <p:pic>
        <p:nvPicPr>
          <p:cNvPr id="5" name="그림 4"/>
          <p:cNvPicPr>
            <a:picLocks noChangeAspect="1"/>
          </p:cNvPicPr>
          <p:nvPr/>
        </p:nvPicPr>
        <p:blipFill>
          <a:blip r:embed="rId3"/>
          <a:stretch>
            <a:fillRect/>
          </a:stretch>
        </p:blipFill>
        <p:spPr>
          <a:xfrm>
            <a:off x="1691680" y="3322430"/>
            <a:ext cx="5825827" cy="3027760"/>
          </a:xfrm>
          <a:prstGeom prst="rect">
            <a:avLst/>
          </a:prstGeom>
        </p:spPr>
      </p:pic>
    </p:spTree>
    <p:extLst>
      <p:ext uri="{BB962C8B-B14F-4D97-AF65-F5344CB8AC3E}">
        <p14:creationId xmlns:p14="http://schemas.microsoft.com/office/powerpoint/2010/main" val="22438346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Demo</a:t>
            </a:r>
            <a:endParaRPr lang="en-US" dirty="0"/>
          </a:p>
        </p:txBody>
      </p:sp>
      <p:pic>
        <p:nvPicPr>
          <p:cNvPr id="5" name="dem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971805"/>
            <a:ext cx="8813800" cy="4953000"/>
          </a:xfrm>
        </p:spPr>
      </p:pic>
      <p:sp>
        <p:nvSpPr>
          <p:cNvPr id="4" name="Slide Number Placeholder 3"/>
          <p:cNvSpPr>
            <a:spLocks noGrp="1"/>
          </p:cNvSpPr>
          <p:nvPr>
            <p:ph type="sldNum" sz="quarter" idx="12"/>
          </p:nvPr>
        </p:nvSpPr>
        <p:spPr/>
        <p:txBody>
          <a:bodyPr/>
          <a:lstStyle/>
          <a:p>
            <a:fld id="{8A0F7B82-E077-C343-B58A-DF238AFF07F3}" type="slidenum">
              <a:rPr lang="en-US" smtClean="0"/>
              <a:t>25</a:t>
            </a:fld>
            <a:endParaRPr lang="en-US"/>
          </a:p>
        </p:txBody>
      </p:sp>
    </p:spTree>
    <p:extLst>
      <p:ext uri="{BB962C8B-B14F-4D97-AF65-F5344CB8AC3E}">
        <p14:creationId xmlns:p14="http://schemas.microsoft.com/office/powerpoint/2010/main" val="311049151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smtClean="0"/>
              <a:t>GSM Architecture</a:t>
            </a:r>
            <a:endParaRPr lang="ko-KR" altLang="en-US" dirty="0"/>
          </a:p>
        </p:txBody>
      </p:sp>
      <p:sp>
        <p:nvSpPr>
          <p:cNvPr id="4" name="Content Placeholder 3"/>
          <p:cNvSpPr>
            <a:spLocks noGrp="1"/>
          </p:cNvSpPr>
          <p:nvPr>
            <p:ph idx="1"/>
          </p:nvPr>
        </p:nvSpPr>
        <p:spPr/>
        <p:txBody>
          <a:bodyPr/>
          <a:lstStyle/>
          <a:p>
            <a:endParaRPr lang="en-US"/>
          </a:p>
        </p:txBody>
      </p:sp>
      <p:pic>
        <p:nvPicPr>
          <p:cNvPr id="5" name="그림 1"/>
          <p:cNvPicPr>
            <a:picLocks noChangeAspect="1"/>
          </p:cNvPicPr>
          <p:nvPr/>
        </p:nvPicPr>
        <p:blipFill>
          <a:blip r:embed="rId2"/>
          <a:stretch>
            <a:fillRect/>
          </a:stretch>
        </p:blipFill>
        <p:spPr>
          <a:xfrm>
            <a:off x="310988" y="1543050"/>
            <a:ext cx="8573675" cy="3794760"/>
          </a:xfrm>
          <a:prstGeom prst="rect">
            <a:avLst/>
          </a:prstGeom>
        </p:spPr>
      </p:pic>
      <p:sp>
        <p:nvSpPr>
          <p:cNvPr id="6" name="직사각형 3"/>
          <p:cNvSpPr/>
          <p:nvPr/>
        </p:nvSpPr>
        <p:spPr>
          <a:xfrm>
            <a:off x="2039439" y="1543050"/>
            <a:ext cx="496389" cy="3931920"/>
          </a:xfrm>
          <a:prstGeom prst="rect">
            <a:avLst/>
          </a:prstGeom>
          <a:solidFill>
            <a:srgbClr val="ED7D31">
              <a:alpha val="40000"/>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271138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Paging</a:t>
            </a:r>
            <a:endParaRPr lang="en-US" dirty="0"/>
          </a:p>
        </p:txBody>
      </p:sp>
      <p:sp>
        <p:nvSpPr>
          <p:cNvPr id="3" name="Content Placeholder 2"/>
          <p:cNvSpPr>
            <a:spLocks noGrp="1"/>
          </p:cNvSpPr>
          <p:nvPr>
            <p:ph idx="1"/>
          </p:nvPr>
        </p:nvSpPr>
        <p:spPr/>
        <p:txBody>
          <a:bodyPr/>
          <a:lstStyle/>
          <a:p>
            <a:r>
              <a:rPr lang="en-US" altLang="ko-KR" dirty="0"/>
              <a:t>to notify an incoming service</a:t>
            </a:r>
            <a:endParaRPr lang="en-US" dirty="0"/>
          </a:p>
        </p:txBody>
      </p:sp>
      <p:sp>
        <p:nvSpPr>
          <p:cNvPr id="4" name="Slide Number Placeholder 3"/>
          <p:cNvSpPr>
            <a:spLocks noGrp="1"/>
          </p:cNvSpPr>
          <p:nvPr>
            <p:ph type="sldNum" sz="quarter" idx="12"/>
          </p:nvPr>
        </p:nvSpPr>
        <p:spPr/>
        <p:txBody>
          <a:bodyPr/>
          <a:lstStyle/>
          <a:p>
            <a:fld id="{8A0F7B82-E077-C343-B58A-DF238AFF07F3}" type="slidenum">
              <a:rPr lang="en-US" smtClean="0"/>
              <a:t>3</a:t>
            </a:fld>
            <a:endParaRPr lang="en-US"/>
          </a:p>
        </p:txBody>
      </p:sp>
      <p:grpSp>
        <p:nvGrpSpPr>
          <p:cNvPr id="5" name="그룹 23"/>
          <p:cNvGrpSpPr/>
          <p:nvPr/>
        </p:nvGrpSpPr>
        <p:grpSpPr>
          <a:xfrm>
            <a:off x="628650" y="2661866"/>
            <a:ext cx="1370852" cy="2075870"/>
            <a:chOff x="628650" y="2075013"/>
            <a:chExt cx="1370852" cy="2075870"/>
          </a:xfrm>
        </p:grpSpPr>
        <p:pic>
          <p:nvPicPr>
            <p:cNvPr id="6" name="그림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650" y="2461256"/>
              <a:ext cx="560332" cy="1209994"/>
            </a:xfrm>
            <a:prstGeom prst="rect">
              <a:avLst/>
            </a:prstGeom>
          </p:spPr>
        </p:pic>
        <p:pic>
          <p:nvPicPr>
            <p:cNvPr id="7" name="그림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816" y="2075013"/>
              <a:ext cx="560332" cy="1209994"/>
            </a:xfrm>
            <a:prstGeom prst="rect">
              <a:avLst/>
            </a:prstGeom>
          </p:spPr>
        </p:pic>
        <p:pic>
          <p:nvPicPr>
            <p:cNvPr id="8" name="그림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894" y="2763217"/>
              <a:ext cx="560332" cy="1209994"/>
            </a:xfrm>
            <a:prstGeom prst="rect">
              <a:avLst/>
            </a:prstGeom>
          </p:spPr>
        </p:pic>
        <p:pic>
          <p:nvPicPr>
            <p:cNvPr id="9" name="그림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4465" y="2338675"/>
              <a:ext cx="560332" cy="1209994"/>
            </a:xfrm>
            <a:prstGeom prst="rect">
              <a:avLst/>
            </a:prstGeom>
          </p:spPr>
        </p:pic>
        <p:pic>
          <p:nvPicPr>
            <p:cNvPr id="10" name="그림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9170" y="2940889"/>
              <a:ext cx="560332" cy="1209994"/>
            </a:xfrm>
            <a:prstGeom prst="rect">
              <a:avLst/>
            </a:prstGeom>
          </p:spPr>
        </p:pic>
      </p:grpSp>
      <p:grpSp>
        <p:nvGrpSpPr>
          <p:cNvPr id="11" name="그룹 29"/>
          <p:cNvGrpSpPr/>
          <p:nvPr/>
        </p:nvGrpSpPr>
        <p:grpSpPr>
          <a:xfrm>
            <a:off x="7178800" y="2773030"/>
            <a:ext cx="1379472" cy="1957687"/>
            <a:chOff x="7178800" y="2431838"/>
            <a:chExt cx="1379472" cy="1957687"/>
          </a:xfrm>
        </p:grpSpPr>
        <p:pic>
          <p:nvPicPr>
            <p:cNvPr id="12" name="그림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2076" y="2431838"/>
              <a:ext cx="498373" cy="1594257"/>
            </a:xfrm>
            <a:prstGeom prst="rect">
              <a:avLst/>
            </a:prstGeom>
          </p:spPr>
        </p:pic>
        <p:pic>
          <p:nvPicPr>
            <p:cNvPr id="13" name="그림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9899" y="2667953"/>
              <a:ext cx="498373" cy="1594257"/>
            </a:xfrm>
            <a:prstGeom prst="rect">
              <a:avLst/>
            </a:prstGeom>
          </p:spPr>
        </p:pic>
        <p:pic>
          <p:nvPicPr>
            <p:cNvPr id="14" name="그림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7371" y="2795268"/>
              <a:ext cx="498373" cy="1594257"/>
            </a:xfrm>
            <a:prstGeom prst="rect">
              <a:avLst/>
            </a:prstGeom>
          </p:spPr>
        </p:pic>
        <p:pic>
          <p:nvPicPr>
            <p:cNvPr id="15" name="그림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8800" y="2623969"/>
              <a:ext cx="498373" cy="1594257"/>
            </a:xfrm>
            <a:prstGeom prst="rect">
              <a:avLst/>
            </a:prstGeom>
          </p:spPr>
        </p:pic>
      </p:grpSp>
      <p:sp>
        <p:nvSpPr>
          <p:cNvPr id="16" name="TextBox 15"/>
          <p:cNvSpPr txBox="1"/>
          <p:nvPr/>
        </p:nvSpPr>
        <p:spPr>
          <a:xfrm>
            <a:off x="718384" y="4817319"/>
            <a:ext cx="1304726" cy="369332"/>
          </a:xfrm>
          <a:prstGeom prst="rect">
            <a:avLst/>
          </a:prstGeom>
          <a:noFill/>
        </p:spPr>
        <p:txBody>
          <a:bodyPr wrap="square" rtlCol="0">
            <a:spAutoFit/>
          </a:bodyPr>
          <a:lstStyle/>
          <a:p>
            <a:r>
              <a:rPr lang="en-US" altLang="ko-KR" dirty="0" smtClean="0">
                <a:latin typeface="나눔손글씨 펜"/>
                <a:ea typeface="나눔손글씨 펜"/>
                <a:cs typeface="나눔손글씨 펜"/>
              </a:rPr>
              <a:t>All phones</a:t>
            </a:r>
            <a:endParaRPr lang="ko-KR" altLang="en-US" dirty="0">
              <a:latin typeface="나눔손글씨 펜"/>
              <a:ea typeface="나눔손글씨 펜"/>
              <a:cs typeface="나눔손글씨 펜"/>
            </a:endParaRPr>
          </a:p>
        </p:txBody>
      </p:sp>
      <p:sp>
        <p:nvSpPr>
          <p:cNvPr id="17" name="TextBox 16"/>
          <p:cNvSpPr txBox="1"/>
          <p:nvPr/>
        </p:nvSpPr>
        <p:spPr>
          <a:xfrm>
            <a:off x="7400157" y="4703446"/>
            <a:ext cx="1075724" cy="369332"/>
          </a:xfrm>
          <a:prstGeom prst="rect">
            <a:avLst/>
          </a:prstGeom>
          <a:noFill/>
        </p:spPr>
        <p:txBody>
          <a:bodyPr wrap="square" rtlCol="0">
            <a:spAutoFit/>
          </a:bodyPr>
          <a:lstStyle/>
          <a:p>
            <a:r>
              <a:rPr lang="en-US" altLang="ko-KR" dirty="0" smtClean="0">
                <a:latin typeface="나눔손글씨 펜"/>
                <a:ea typeface="나눔손글씨 펜"/>
                <a:cs typeface="나눔손글씨 펜"/>
              </a:rPr>
              <a:t>All BTSs</a:t>
            </a:r>
            <a:endParaRPr lang="ko-KR" altLang="en-US" dirty="0">
              <a:latin typeface="나눔손글씨 펜"/>
              <a:ea typeface="나눔손글씨 펜"/>
              <a:cs typeface="나눔손글씨 펜"/>
            </a:endParaRPr>
          </a:p>
        </p:txBody>
      </p:sp>
      <p:sp>
        <p:nvSpPr>
          <p:cNvPr id="18" name="왼쪽 화살표 32"/>
          <p:cNvSpPr/>
          <p:nvPr/>
        </p:nvSpPr>
        <p:spPr>
          <a:xfrm>
            <a:off x="2142699" y="3045983"/>
            <a:ext cx="4667534" cy="382403"/>
          </a:xfrm>
          <a:prstGeom prst="leftArrow">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19" name="TextBox 18"/>
          <p:cNvSpPr txBox="1"/>
          <p:nvPr/>
        </p:nvSpPr>
        <p:spPr>
          <a:xfrm>
            <a:off x="3577420" y="2688605"/>
            <a:ext cx="3299346" cy="369332"/>
          </a:xfrm>
          <a:prstGeom prst="rect">
            <a:avLst/>
          </a:prstGeom>
          <a:noFill/>
        </p:spPr>
        <p:txBody>
          <a:bodyPr wrap="square" rtlCol="0">
            <a:spAutoFit/>
          </a:bodyPr>
          <a:lstStyle/>
          <a:p>
            <a:r>
              <a:rPr lang="en-US" altLang="ko-KR" dirty="0" smtClean="0">
                <a:latin typeface="나눔손글씨 펜"/>
                <a:ea typeface="나눔손글씨 펜"/>
                <a:cs typeface="나눔손글씨 펜"/>
              </a:rPr>
              <a:t>Paging request(</a:t>
            </a:r>
            <a:r>
              <a:rPr lang="en-US" altLang="ko-KR" dirty="0" smtClean="0">
                <a:latin typeface="나눔손글씨 펜"/>
                <a:ea typeface="나눔손글씨 펜"/>
                <a:cs typeface="나눔손글씨 펜"/>
              </a:rPr>
              <a:t>broadcasting</a:t>
            </a:r>
            <a:r>
              <a:rPr lang="en-US" altLang="ko-KR" dirty="0" smtClean="0">
                <a:latin typeface="나눔손글씨 펜"/>
                <a:ea typeface="나눔손글씨 펜"/>
                <a:cs typeface="나눔손글씨 펜"/>
              </a:rPr>
              <a:t>)</a:t>
            </a:r>
            <a:endParaRPr lang="ko-KR" altLang="en-US" dirty="0">
              <a:latin typeface="나눔손글씨 펜"/>
              <a:ea typeface="나눔손글씨 펜"/>
              <a:cs typeface="나눔손글씨 펜"/>
            </a:endParaRPr>
          </a:p>
        </p:txBody>
      </p:sp>
      <p:sp>
        <p:nvSpPr>
          <p:cNvPr id="20" name="모서리가 둥근 직사각형 34"/>
          <p:cNvSpPr/>
          <p:nvPr/>
        </p:nvSpPr>
        <p:spPr>
          <a:xfrm>
            <a:off x="5619466" y="3322381"/>
            <a:ext cx="1317015" cy="52179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ko-KR" sz="1600" dirty="0" smtClean="0">
                <a:latin typeface="나눔손글씨 펜"/>
                <a:ea typeface="나눔손글씨 펜"/>
                <a:cs typeface="나눔손글씨 펜"/>
              </a:rPr>
              <a:t>Identity</a:t>
            </a:r>
          </a:p>
          <a:p>
            <a:pPr algn="ctr"/>
            <a:r>
              <a:rPr lang="en-US" altLang="ko-KR" sz="1600" dirty="0" smtClean="0">
                <a:latin typeface="나눔손글씨 펜"/>
                <a:ea typeface="나눔손글씨 펜"/>
                <a:cs typeface="나눔손글씨 펜"/>
              </a:rPr>
              <a:t>(TMSI/IMSI)</a:t>
            </a:r>
            <a:endParaRPr lang="ko-KR" altLang="en-US" sz="1600" dirty="0">
              <a:latin typeface="나눔손글씨 펜"/>
              <a:ea typeface="나눔손글씨 펜"/>
              <a:cs typeface="나눔손글씨 펜"/>
            </a:endParaRPr>
          </a:p>
        </p:txBody>
      </p:sp>
      <p:sp>
        <p:nvSpPr>
          <p:cNvPr id="21" name="폭발 1 37"/>
          <p:cNvSpPr/>
          <p:nvPr/>
        </p:nvSpPr>
        <p:spPr>
          <a:xfrm>
            <a:off x="2325145" y="3785764"/>
            <a:ext cx="4457792" cy="2129575"/>
          </a:xfrm>
          <a:prstGeom prst="irregularSeal1">
            <a:avLst/>
          </a:prstGeom>
          <a:solidFill>
            <a:schemeClr val="accent5">
              <a:lumMod val="7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b="1" dirty="0" smtClean="0">
                <a:solidFill>
                  <a:schemeClr val="bg1"/>
                </a:solidFill>
                <a:latin typeface="나눔손글씨 펜"/>
                <a:ea typeface="나눔손글씨 펜"/>
                <a:cs typeface="나눔손글씨 펜"/>
              </a:rPr>
              <a:t>Every phone can see every paging request!</a:t>
            </a:r>
            <a:endParaRPr lang="ko-KR" altLang="en-US" b="1" dirty="0">
              <a:solidFill>
                <a:schemeClr val="bg1"/>
              </a:solidFill>
              <a:latin typeface="나눔손글씨 펜"/>
              <a:ea typeface="나눔손글씨 펜"/>
              <a:cs typeface="나눔손글씨 펜"/>
            </a:endParaRPr>
          </a:p>
        </p:txBody>
      </p:sp>
    </p:spTree>
    <p:extLst>
      <p:ext uri="{BB962C8B-B14F-4D97-AF65-F5344CB8AC3E}">
        <p14:creationId xmlns:p14="http://schemas.microsoft.com/office/powerpoint/2010/main" val="3443258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3.7037E-6 L -0.39879 0.00047 " pathEditMode="relative" rAng="0" ptsTypes="AA">
                                      <p:cBhvr>
                                        <p:cTn id="6" dur="2000" fill="hold"/>
                                        <p:tgtEl>
                                          <p:spTgt spid="20"/>
                                        </p:tgtEl>
                                        <p:attrNameLst>
                                          <p:attrName>ppt_x</p:attrName>
                                          <p:attrName>ppt_y</p:attrName>
                                        </p:attrNameLst>
                                      </p:cBhvr>
                                      <p:rCtr x="-19948" y="2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27" presetClass="emph" presetSubtype="0" fill="remove" grpId="1" nodeType="afterEffect">
                                  <p:stCondLst>
                                    <p:cond delay="0"/>
                                  </p:stCondLst>
                                  <p:childTnLst>
                                    <p:animClr clrSpc="rgb" dir="cw">
                                      <p:cBhvr override="childStyle">
                                        <p:cTn id="13" dur="250" autoRev="1" fill="remove"/>
                                        <p:tgtEl>
                                          <p:spTgt spid="21"/>
                                        </p:tgtEl>
                                        <p:attrNameLst>
                                          <p:attrName>style.color</p:attrName>
                                        </p:attrNameLst>
                                      </p:cBhvr>
                                      <p:to>
                                        <a:schemeClr val="bg1"/>
                                      </p:to>
                                    </p:animClr>
                                    <p:animClr clrSpc="rgb" dir="cw">
                                      <p:cBhvr>
                                        <p:cTn id="14" dur="250" autoRev="1" fill="remove"/>
                                        <p:tgtEl>
                                          <p:spTgt spid="21"/>
                                        </p:tgtEl>
                                        <p:attrNameLst>
                                          <p:attrName>fillcolor</p:attrName>
                                        </p:attrNameLst>
                                      </p:cBhvr>
                                      <p:to>
                                        <a:schemeClr val="bg1"/>
                                      </p:to>
                                    </p:animClr>
                                    <p:set>
                                      <p:cBhvr>
                                        <p:cTn id="15" dur="250" autoRev="1" fill="remove"/>
                                        <p:tgtEl>
                                          <p:spTgt spid="21"/>
                                        </p:tgtEl>
                                        <p:attrNameLst>
                                          <p:attrName>fill.type</p:attrName>
                                        </p:attrNameLst>
                                      </p:cBhvr>
                                      <p:to>
                                        <p:strVal val="solid"/>
                                      </p:to>
                                    </p:set>
                                    <p:set>
                                      <p:cBhvr>
                                        <p:cTn id="16" dur="250" autoRev="1" fill="remove"/>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Paging</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8A0F7B82-E077-C343-B58A-DF238AFF07F3}" type="slidenum">
              <a:rPr lang="en-US" smtClean="0"/>
              <a:t>4</a:t>
            </a:fld>
            <a:endParaRPr lang="en-US"/>
          </a:p>
        </p:txBody>
      </p:sp>
      <p:sp>
        <p:nvSpPr>
          <p:cNvPr id="5" name="모서리가 둥근 직사각형 7"/>
          <p:cNvSpPr/>
          <p:nvPr/>
        </p:nvSpPr>
        <p:spPr>
          <a:xfrm>
            <a:off x="1460309" y="1821787"/>
            <a:ext cx="2265566" cy="47627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ko-KR" sz="2000" dirty="0" smtClean="0">
                <a:latin typeface="나눔손글씨 펜"/>
                <a:ea typeface="나눔손글씨 펜"/>
                <a:cs typeface="나눔손글씨 펜"/>
              </a:rPr>
              <a:t>Identity Match!</a:t>
            </a:r>
            <a:endParaRPr lang="ko-KR" altLang="en-US" sz="2000" dirty="0">
              <a:latin typeface="나눔손글씨 펜"/>
              <a:ea typeface="나눔손글씨 펜"/>
              <a:cs typeface="나눔손글씨 펜"/>
            </a:endParaRPr>
          </a:p>
        </p:txBody>
      </p:sp>
      <p:sp>
        <p:nvSpPr>
          <p:cNvPr id="6" name="왼쪽 화살표 5"/>
          <p:cNvSpPr/>
          <p:nvPr/>
        </p:nvSpPr>
        <p:spPr>
          <a:xfrm>
            <a:off x="1460310" y="1408243"/>
            <a:ext cx="6005015" cy="382403"/>
          </a:xfrm>
          <a:prstGeom prst="leftArrow">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7" name="TextBox 6"/>
          <p:cNvSpPr txBox="1"/>
          <p:nvPr/>
        </p:nvSpPr>
        <p:spPr>
          <a:xfrm>
            <a:off x="2893327" y="1160049"/>
            <a:ext cx="4885978" cy="369332"/>
          </a:xfrm>
          <a:prstGeom prst="rect">
            <a:avLst/>
          </a:prstGeom>
          <a:noFill/>
        </p:spPr>
        <p:txBody>
          <a:bodyPr wrap="square" rtlCol="0">
            <a:spAutoFit/>
          </a:bodyPr>
          <a:lstStyle/>
          <a:p>
            <a:r>
              <a:rPr lang="en-US" altLang="ko-KR" dirty="0" smtClean="0">
                <a:latin typeface="나눔손글씨 펜"/>
                <a:ea typeface="나눔손글씨 펜"/>
                <a:cs typeface="나눔손글씨 펜"/>
              </a:rPr>
              <a:t>Paging request on the PCH (</a:t>
            </a:r>
            <a:r>
              <a:rPr lang="en-US" altLang="ko-KR" dirty="0" err="1" smtClean="0">
                <a:latin typeface="나눔손글씨 펜"/>
                <a:ea typeface="나눔손글씨 펜"/>
                <a:cs typeface="나눔손글씨 펜"/>
              </a:rPr>
              <a:t>braodcasting</a:t>
            </a:r>
            <a:r>
              <a:rPr lang="en-US" altLang="ko-KR" dirty="0" smtClean="0">
                <a:latin typeface="나눔손글씨 펜"/>
                <a:ea typeface="나눔손글씨 펜"/>
                <a:cs typeface="나눔손글씨 펜"/>
              </a:rPr>
              <a:t>)</a:t>
            </a:r>
            <a:endParaRPr lang="ko-KR" altLang="en-US" dirty="0">
              <a:latin typeface="나눔손글씨 펜"/>
              <a:ea typeface="나눔손글씨 펜"/>
              <a:cs typeface="나눔손글씨 펜"/>
            </a:endParaRPr>
          </a:p>
        </p:txBody>
      </p:sp>
      <p:sp>
        <p:nvSpPr>
          <p:cNvPr id="8" name="왼쪽 화살표 9"/>
          <p:cNvSpPr/>
          <p:nvPr/>
        </p:nvSpPr>
        <p:spPr>
          <a:xfrm rot="10800000">
            <a:off x="1460309" y="2538904"/>
            <a:ext cx="6005015" cy="382403"/>
          </a:xfrm>
          <a:prstGeom prst="leftArrow">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grpSp>
        <p:nvGrpSpPr>
          <p:cNvPr id="9" name="그룹 17"/>
          <p:cNvGrpSpPr/>
          <p:nvPr/>
        </p:nvGrpSpPr>
        <p:grpSpPr>
          <a:xfrm>
            <a:off x="409434" y="2073870"/>
            <a:ext cx="982639" cy="1929381"/>
            <a:chOff x="409434" y="2128462"/>
            <a:chExt cx="982639" cy="1929381"/>
          </a:xfrm>
        </p:grpSpPr>
        <p:pic>
          <p:nvPicPr>
            <p:cNvPr id="10" name="그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376" y="2128462"/>
              <a:ext cx="721672" cy="1558395"/>
            </a:xfrm>
            <a:prstGeom prst="rect">
              <a:avLst/>
            </a:prstGeom>
          </p:spPr>
        </p:pic>
        <p:sp>
          <p:nvSpPr>
            <p:cNvPr id="11" name="TextBox 10"/>
            <p:cNvSpPr txBox="1"/>
            <p:nvPr/>
          </p:nvSpPr>
          <p:spPr>
            <a:xfrm>
              <a:off x="409434" y="3688511"/>
              <a:ext cx="982639" cy="369332"/>
            </a:xfrm>
            <a:prstGeom prst="rect">
              <a:avLst/>
            </a:prstGeom>
            <a:noFill/>
          </p:spPr>
          <p:txBody>
            <a:bodyPr wrap="square" rtlCol="0">
              <a:spAutoFit/>
            </a:bodyPr>
            <a:lstStyle/>
            <a:p>
              <a:r>
                <a:rPr lang="en-US" altLang="ko-KR" dirty="0" smtClean="0">
                  <a:latin typeface="나눔손글씨 펜"/>
                  <a:ea typeface="나눔손글씨 펜"/>
                  <a:cs typeface="나눔손글씨 펜"/>
                </a:rPr>
                <a:t>Phone</a:t>
              </a:r>
              <a:endParaRPr lang="ko-KR" altLang="en-US" dirty="0">
                <a:latin typeface="나눔손글씨 펜"/>
                <a:ea typeface="나눔손글씨 펜"/>
                <a:cs typeface="나눔손글씨 펜"/>
              </a:endParaRPr>
            </a:p>
          </p:txBody>
        </p:sp>
      </p:grpSp>
      <p:grpSp>
        <p:nvGrpSpPr>
          <p:cNvPr id="12" name="그룹 18"/>
          <p:cNvGrpSpPr/>
          <p:nvPr/>
        </p:nvGrpSpPr>
        <p:grpSpPr>
          <a:xfrm>
            <a:off x="7902055" y="2058567"/>
            <a:ext cx="650953" cy="2026572"/>
            <a:chOff x="7902055" y="2058567"/>
            <a:chExt cx="650953" cy="2026572"/>
          </a:xfrm>
        </p:grpSpPr>
        <p:pic>
          <p:nvPicPr>
            <p:cNvPr id="13" name="그림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9022" y="2058567"/>
              <a:ext cx="539394" cy="1725480"/>
            </a:xfrm>
            <a:prstGeom prst="rect">
              <a:avLst/>
            </a:prstGeom>
          </p:spPr>
        </p:pic>
        <p:sp>
          <p:nvSpPr>
            <p:cNvPr id="14" name="TextBox 13"/>
            <p:cNvSpPr txBox="1"/>
            <p:nvPr/>
          </p:nvSpPr>
          <p:spPr>
            <a:xfrm>
              <a:off x="7902055" y="3715807"/>
              <a:ext cx="650953" cy="369332"/>
            </a:xfrm>
            <a:prstGeom prst="rect">
              <a:avLst/>
            </a:prstGeom>
            <a:noFill/>
          </p:spPr>
          <p:txBody>
            <a:bodyPr wrap="square" rtlCol="0">
              <a:spAutoFit/>
            </a:bodyPr>
            <a:lstStyle/>
            <a:p>
              <a:r>
                <a:rPr lang="en-US" altLang="ko-KR" dirty="0" smtClean="0">
                  <a:latin typeface="나눔손글씨 펜"/>
                  <a:ea typeface="나눔손글씨 펜"/>
                  <a:cs typeface="나눔손글씨 펜"/>
                </a:rPr>
                <a:t>BTS</a:t>
              </a:r>
              <a:endParaRPr lang="ko-KR" altLang="en-US" dirty="0">
                <a:latin typeface="나눔손글씨 펜"/>
                <a:ea typeface="나눔손글씨 펜"/>
                <a:cs typeface="나눔손글씨 펜"/>
              </a:endParaRPr>
            </a:p>
          </p:txBody>
        </p:sp>
      </p:grpSp>
      <p:sp>
        <p:nvSpPr>
          <p:cNvPr id="15" name="TextBox 14"/>
          <p:cNvSpPr txBox="1"/>
          <p:nvPr/>
        </p:nvSpPr>
        <p:spPr>
          <a:xfrm>
            <a:off x="1665746" y="2781925"/>
            <a:ext cx="4885978" cy="369332"/>
          </a:xfrm>
          <a:prstGeom prst="rect">
            <a:avLst/>
          </a:prstGeom>
          <a:noFill/>
        </p:spPr>
        <p:txBody>
          <a:bodyPr wrap="square" rtlCol="0">
            <a:spAutoFit/>
          </a:bodyPr>
          <a:lstStyle/>
          <a:p>
            <a:r>
              <a:rPr lang="en-US" altLang="ko-KR" dirty="0" smtClean="0">
                <a:latin typeface="나눔손글씨 펜"/>
                <a:ea typeface="나눔손글씨 펜"/>
                <a:cs typeface="나눔손글씨 펜"/>
              </a:rPr>
              <a:t>Initial channel request (RACH)</a:t>
            </a:r>
            <a:endParaRPr lang="ko-KR" altLang="en-US" dirty="0">
              <a:latin typeface="나눔손글씨 펜"/>
              <a:ea typeface="나눔손글씨 펜"/>
              <a:cs typeface="나눔손글씨 펜"/>
            </a:endParaRPr>
          </a:p>
        </p:txBody>
      </p:sp>
      <p:sp>
        <p:nvSpPr>
          <p:cNvPr id="16" name="왼쪽 화살표 13"/>
          <p:cNvSpPr/>
          <p:nvPr/>
        </p:nvSpPr>
        <p:spPr>
          <a:xfrm>
            <a:off x="1435287" y="3334847"/>
            <a:ext cx="6005015" cy="382403"/>
          </a:xfrm>
          <a:prstGeom prst="leftArrow">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17" name="TextBox 16"/>
          <p:cNvSpPr txBox="1"/>
          <p:nvPr/>
        </p:nvSpPr>
        <p:spPr>
          <a:xfrm>
            <a:off x="3931312" y="3581177"/>
            <a:ext cx="4885978" cy="369332"/>
          </a:xfrm>
          <a:prstGeom prst="rect">
            <a:avLst/>
          </a:prstGeom>
          <a:noFill/>
        </p:spPr>
        <p:txBody>
          <a:bodyPr wrap="square" rtlCol="0">
            <a:spAutoFit/>
          </a:bodyPr>
          <a:lstStyle/>
          <a:p>
            <a:r>
              <a:rPr lang="en-US" altLang="ko-KR" dirty="0" smtClean="0">
                <a:latin typeface="나눔손글씨 펜"/>
                <a:ea typeface="나눔손글씨 펜"/>
                <a:cs typeface="나눔손글씨 펜"/>
              </a:rPr>
              <a:t>Immediate Assignment (AGCH)</a:t>
            </a:r>
            <a:endParaRPr lang="ko-KR" altLang="en-US" dirty="0">
              <a:latin typeface="나눔손글씨 펜"/>
              <a:ea typeface="나눔손글씨 펜"/>
              <a:cs typeface="나눔손글씨 펜"/>
            </a:endParaRPr>
          </a:p>
        </p:txBody>
      </p:sp>
      <p:sp>
        <p:nvSpPr>
          <p:cNvPr id="18" name="왼쪽 화살표 15"/>
          <p:cNvSpPr/>
          <p:nvPr/>
        </p:nvSpPr>
        <p:spPr>
          <a:xfrm rot="10800000">
            <a:off x="1462581" y="4465517"/>
            <a:ext cx="6005015" cy="382403"/>
          </a:xfrm>
          <a:prstGeom prst="leftArrow">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19" name="TextBox 18"/>
          <p:cNvSpPr txBox="1"/>
          <p:nvPr/>
        </p:nvSpPr>
        <p:spPr>
          <a:xfrm>
            <a:off x="1668018" y="4708538"/>
            <a:ext cx="4885978" cy="369332"/>
          </a:xfrm>
          <a:prstGeom prst="rect">
            <a:avLst/>
          </a:prstGeom>
          <a:noFill/>
        </p:spPr>
        <p:txBody>
          <a:bodyPr wrap="square" rtlCol="0">
            <a:spAutoFit/>
          </a:bodyPr>
          <a:lstStyle/>
          <a:p>
            <a:r>
              <a:rPr lang="en-US" altLang="ko-KR" dirty="0" smtClean="0">
                <a:latin typeface="나눔손글씨 펜"/>
                <a:ea typeface="나눔손글씨 펜"/>
                <a:cs typeface="나눔손글씨 펜"/>
              </a:rPr>
              <a:t>Paging response message (SDCCH)</a:t>
            </a:r>
            <a:endParaRPr lang="ko-KR" altLang="en-US" dirty="0">
              <a:latin typeface="나눔손글씨 펜"/>
              <a:ea typeface="나눔손글씨 펜"/>
              <a:cs typeface="나눔손글씨 펜"/>
            </a:endParaRPr>
          </a:p>
        </p:txBody>
      </p:sp>
      <p:sp>
        <p:nvSpPr>
          <p:cNvPr id="20" name="TextBox 19"/>
          <p:cNvSpPr txBox="1"/>
          <p:nvPr/>
        </p:nvSpPr>
        <p:spPr>
          <a:xfrm>
            <a:off x="1670290" y="4246788"/>
            <a:ext cx="4885978" cy="369332"/>
          </a:xfrm>
          <a:prstGeom prst="rect">
            <a:avLst/>
          </a:prstGeom>
          <a:noFill/>
        </p:spPr>
        <p:txBody>
          <a:bodyPr wrap="square" rtlCol="0">
            <a:spAutoFit/>
          </a:bodyPr>
          <a:lstStyle/>
          <a:p>
            <a:r>
              <a:rPr lang="en-US" altLang="ko-KR" dirty="0" smtClean="0">
                <a:latin typeface="나눔손글씨 펜"/>
                <a:ea typeface="나눔손글씨 펜"/>
                <a:cs typeface="나눔손글씨 펜"/>
              </a:rPr>
              <a:t>Tune to allocated channel</a:t>
            </a:r>
            <a:endParaRPr lang="ko-KR" altLang="en-US" dirty="0">
              <a:latin typeface="나눔손글씨 펜"/>
              <a:ea typeface="나눔손글씨 펜"/>
              <a:cs typeface="나눔손글씨 펜"/>
            </a:endParaRPr>
          </a:p>
        </p:txBody>
      </p:sp>
      <p:sp>
        <p:nvSpPr>
          <p:cNvPr id="21" name="왼쪽/오른쪽 화살표 20"/>
          <p:cNvSpPr/>
          <p:nvPr/>
        </p:nvSpPr>
        <p:spPr>
          <a:xfrm>
            <a:off x="1460309" y="5336275"/>
            <a:ext cx="5979993" cy="259913"/>
          </a:xfrm>
          <a:prstGeom prst="leftRightArrow">
            <a:avLst/>
          </a:prstGeom>
          <a:solidFill>
            <a:schemeClr val="accent5">
              <a:lumMod val="7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ko-KR" altLang="en-US">
              <a:latin typeface="나눔손글씨 펜"/>
              <a:ea typeface="나눔손글씨 펜"/>
              <a:cs typeface="나눔손글씨 펜"/>
            </a:endParaRPr>
          </a:p>
        </p:txBody>
      </p:sp>
      <p:sp>
        <p:nvSpPr>
          <p:cNvPr id="22" name="TextBox 21"/>
          <p:cNvSpPr txBox="1"/>
          <p:nvPr/>
        </p:nvSpPr>
        <p:spPr>
          <a:xfrm>
            <a:off x="1433019" y="5507781"/>
            <a:ext cx="6851177" cy="461665"/>
          </a:xfrm>
          <a:prstGeom prst="rect">
            <a:avLst/>
          </a:prstGeom>
          <a:noFill/>
        </p:spPr>
        <p:txBody>
          <a:bodyPr wrap="square" rtlCol="0">
            <a:spAutoFit/>
          </a:bodyPr>
          <a:lstStyle/>
          <a:p>
            <a:r>
              <a:rPr lang="en-US" altLang="ko-KR" sz="2400" dirty="0" smtClean="0">
                <a:latin typeface="나눔손글씨 펜"/>
                <a:ea typeface="나눔손글씨 펜"/>
                <a:cs typeface="나눔손글씨 펜"/>
              </a:rPr>
              <a:t>Authentication, Ciphering, Service Delivery</a:t>
            </a:r>
            <a:endParaRPr lang="ko-KR" altLang="en-US" sz="2400" dirty="0">
              <a:latin typeface="나눔손글씨 펜"/>
              <a:ea typeface="나눔손글씨 펜"/>
              <a:cs typeface="나눔손글씨 펜"/>
            </a:endParaRPr>
          </a:p>
        </p:txBody>
      </p:sp>
    </p:spTree>
    <p:extLst>
      <p:ext uri="{BB962C8B-B14F-4D97-AF65-F5344CB8AC3E}">
        <p14:creationId xmlns:p14="http://schemas.microsoft.com/office/powerpoint/2010/main" val="1507873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0"/>
                            </p:stCondLst>
                            <p:childTnLst>
                              <p:par>
                                <p:cTn id="16" presetID="26" presetClass="emph" presetSubtype="0" fill="hold" grpId="1"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right)">
                                      <p:cBhvr>
                                        <p:cTn id="31" dur="500"/>
                                        <p:tgtEl>
                                          <p:spTgt spid="16"/>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righ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outVertical)">
                                      <p:cBhvr>
                                        <p:cTn id="50" dur="500"/>
                                        <p:tgtEl>
                                          <p:spTgt spid="21"/>
                                        </p:tgtEl>
                                      </p:cBhvr>
                                    </p:animEffect>
                                  </p:childTnLst>
                                </p:cTn>
                              </p:par>
                              <p:par>
                                <p:cTn id="51" presetID="16" presetClass="entr" presetSubtype="37"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outVertical)">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p:bldP spid="8" grpId="0" animBg="1"/>
      <p:bldP spid="15" grpId="0"/>
      <p:bldP spid="16" grpId="0" animBg="1"/>
      <p:bldP spid="17" grpId="0"/>
      <p:bldP spid="18" grpId="0" animBg="1"/>
      <p:bldP spid="19" grpId="0"/>
      <p:bldP spid="20" grpId="0"/>
      <p:bldP spid="21"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Win the race? Hijacking Services</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8A0F7B82-E077-C343-B58A-DF238AFF07F3}" type="slidenum">
              <a:rPr lang="en-US" smtClean="0"/>
              <a:t>5</a:t>
            </a:fld>
            <a:endParaRPr lang="en-US"/>
          </a:p>
        </p:txBody>
      </p:sp>
      <p:grpSp>
        <p:nvGrpSpPr>
          <p:cNvPr id="5" name="그룹 17"/>
          <p:cNvGrpSpPr/>
          <p:nvPr/>
        </p:nvGrpSpPr>
        <p:grpSpPr>
          <a:xfrm>
            <a:off x="872247" y="1165800"/>
            <a:ext cx="982639" cy="1929381"/>
            <a:chOff x="409434" y="2128462"/>
            <a:chExt cx="982639" cy="1929381"/>
          </a:xfrm>
        </p:grpSpPr>
        <p:pic>
          <p:nvPicPr>
            <p:cNvPr id="6" name="그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376" y="2128462"/>
              <a:ext cx="721672" cy="1558395"/>
            </a:xfrm>
            <a:prstGeom prst="rect">
              <a:avLst/>
            </a:prstGeom>
          </p:spPr>
        </p:pic>
        <p:sp>
          <p:nvSpPr>
            <p:cNvPr id="7" name="TextBox 6"/>
            <p:cNvSpPr txBox="1"/>
            <p:nvPr/>
          </p:nvSpPr>
          <p:spPr>
            <a:xfrm>
              <a:off x="409434" y="3688511"/>
              <a:ext cx="982639" cy="369332"/>
            </a:xfrm>
            <a:prstGeom prst="rect">
              <a:avLst/>
            </a:prstGeom>
            <a:noFill/>
          </p:spPr>
          <p:txBody>
            <a:bodyPr wrap="square" rtlCol="0">
              <a:spAutoFit/>
            </a:bodyPr>
            <a:lstStyle/>
            <a:p>
              <a:r>
                <a:rPr lang="en-US" altLang="ko-KR" dirty="0" smtClean="0">
                  <a:latin typeface="나눔손글씨 펜"/>
                  <a:ea typeface="나눔손글씨 펜"/>
                  <a:cs typeface="나눔손글씨 펜"/>
                </a:rPr>
                <a:t>Phone</a:t>
              </a:r>
              <a:endParaRPr lang="ko-KR" altLang="en-US" dirty="0">
                <a:latin typeface="나눔손글씨 펜"/>
                <a:ea typeface="나눔손글씨 펜"/>
                <a:cs typeface="나눔손글씨 펜"/>
              </a:endParaRPr>
            </a:p>
          </p:txBody>
        </p:sp>
      </p:grpSp>
      <p:grpSp>
        <p:nvGrpSpPr>
          <p:cNvPr id="8" name="그룹 18"/>
          <p:cNvGrpSpPr/>
          <p:nvPr/>
        </p:nvGrpSpPr>
        <p:grpSpPr>
          <a:xfrm>
            <a:off x="7563165" y="1253275"/>
            <a:ext cx="650953" cy="2026572"/>
            <a:chOff x="7902055" y="2058567"/>
            <a:chExt cx="650953" cy="2026572"/>
          </a:xfrm>
        </p:grpSpPr>
        <p:pic>
          <p:nvPicPr>
            <p:cNvPr id="9" name="그림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9022" y="2058567"/>
              <a:ext cx="539394" cy="1725480"/>
            </a:xfrm>
            <a:prstGeom prst="rect">
              <a:avLst/>
            </a:prstGeom>
          </p:spPr>
        </p:pic>
        <p:sp>
          <p:nvSpPr>
            <p:cNvPr id="10" name="TextBox 9"/>
            <p:cNvSpPr txBox="1"/>
            <p:nvPr/>
          </p:nvSpPr>
          <p:spPr>
            <a:xfrm>
              <a:off x="7902055" y="3715807"/>
              <a:ext cx="650953" cy="369332"/>
            </a:xfrm>
            <a:prstGeom prst="rect">
              <a:avLst/>
            </a:prstGeom>
            <a:noFill/>
          </p:spPr>
          <p:txBody>
            <a:bodyPr wrap="square" rtlCol="0">
              <a:spAutoFit/>
            </a:bodyPr>
            <a:lstStyle/>
            <a:p>
              <a:r>
                <a:rPr lang="en-US" altLang="ko-KR" dirty="0" smtClean="0">
                  <a:latin typeface="나눔손글씨 펜"/>
                  <a:ea typeface="나눔손글씨 펜"/>
                  <a:cs typeface="나눔손글씨 펜"/>
                </a:rPr>
                <a:t>BTS</a:t>
              </a:r>
              <a:endParaRPr lang="ko-KR" altLang="en-US" dirty="0">
                <a:latin typeface="나눔손글씨 펜"/>
                <a:ea typeface="나눔손글씨 펜"/>
                <a:cs typeface="나눔손글씨 펜"/>
              </a:endParaRPr>
            </a:p>
          </p:txBody>
        </p:sp>
      </p:grpSp>
      <p:grpSp>
        <p:nvGrpSpPr>
          <p:cNvPr id="11" name="그룹 8"/>
          <p:cNvGrpSpPr/>
          <p:nvPr/>
        </p:nvGrpSpPr>
        <p:grpSpPr>
          <a:xfrm>
            <a:off x="868756" y="3220055"/>
            <a:ext cx="1254913" cy="1503578"/>
            <a:chOff x="285750" y="3893655"/>
            <a:chExt cx="1254913" cy="1503578"/>
          </a:xfrm>
        </p:grpSpPr>
        <p:pic>
          <p:nvPicPr>
            <p:cNvPr id="12" name="그림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424" y="3893655"/>
              <a:ext cx="1150348" cy="1214256"/>
            </a:xfrm>
            <a:prstGeom prst="rect">
              <a:avLst/>
            </a:prstGeom>
          </p:spPr>
        </p:pic>
        <p:sp>
          <p:nvSpPr>
            <p:cNvPr id="13" name="TextBox 12"/>
            <p:cNvSpPr txBox="1"/>
            <p:nvPr/>
          </p:nvSpPr>
          <p:spPr>
            <a:xfrm>
              <a:off x="285750" y="5027901"/>
              <a:ext cx="1254913" cy="369332"/>
            </a:xfrm>
            <a:prstGeom prst="rect">
              <a:avLst/>
            </a:prstGeom>
            <a:noFill/>
          </p:spPr>
          <p:txBody>
            <a:bodyPr wrap="square" rtlCol="0">
              <a:spAutoFit/>
            </a:bodyPr>
            <a:lstStyle/>
            <a:p>
              <a:r>
                <a:rPr lang="en-US" altLang="ko-KR" dirty="0" smtClean="0">
                  <a:latin typeface="나눔손글씨 펜"/>
                  <a:ea typeface="나눔손글씨 펜"/>
                  <a:cs typeface="나눔손글씨 펜"/>
                </a:rPr>
                <a:t>Adversary</a:t>
              </a:r>
              <a:endParaRPr lang="ko-KR" altLang="en-US" dirty="0">
                <a:latin typeface="나눔손글씨 펜"/>
                <a:ea typeface="나눔손글씨 펜"/>
                <a:cs typeface="나눔손글씨 펜"/>
              </a:endParaRPr>
            </a:p>
          </p:txBody>
        </p:sp>
      </p:grpSp>
      <p:sp>
        <p:nvSpPr>
          <p:cNvPr id="14" name="왼쪽 화살표 23"/>
          <p:cNvSpPr/>
          <p:nvPr/>
        </p:nvSpPr>
        <p:spPr>
          <a:xfrm rot="11090316">
            <a:off x="1785279" y="1543918"/>
            <a:ext cx="5126382" cy="382403"/>
          </a:xfrm>
          <a:prstGeom prst="leftArrow">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15" name="폭발 1 25"/>
          <p:cNvSpPr/>
          <p:nvPr/>
        </p:nvSpPr>
        <p:spPr>
          <a:xfrm>
            <a:off x="7597108" y="2184595"/>
            <a:ext cx="720090" cy="755097"/>
          </a:xfrm>
          <a:prstGeom prst="irregularSeal1">
            <a:avLst/>
          </a:prstGeom>
          <a:solidFill>
            <a:srgbClr val="ED4F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16" name="왼쪽 화살표 24"/>
          <p:cNvSpPr/>
          <p:nvPr/>
        </p:nvSpPr>
        <p:spPr>
          <a:xfrm rot="10342988">
            <a:off x="1779606" y="2926943"/>
            <a:ext cx="6005015" cy="382403"/>
          </a:xfrm>
          <a:prstGeom prst="leftArrow">
            <a:avLst/>
          </a:prstGeom>
          <a:solidFill>
            <a:srgbClr val="FF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17" name="TextBox 16"/>
          <p:cNvSpPr txBox="1"/>
          <p:nvPr/>
        </p:nvSpPr>
        <p:spPr>
          <a:xfrm>
            <a:off x="3468668" y="3283951"/>
            <a:ext cx="5746252" cy="2862322"/>
          </a:xfrm>
          <a:prstGeom prst="rect">
            <a:avLst/>
          </a:prstGeom>
          <a:noFill/>
        </p:spPr>
        <p:txBody>
          <a:bodyPr wrap="square" rtlCol="0">
            <a:spAutoFit/>
          </a:bodyPr>
          <a:lstStyle/>
          <a:p>
            <a:pPr marL="285750" indent="-285750">
              <a:buFont typeface="Arial" panose="020B0604020202020204" pitchFamily="34" charset="0"/>
              <a:buChar char="•"/>
            </a:pPr>
            <a:r>
              <a:rPr lang="en-US" altLang="ko-KR" sz="2000" dirty="0" smtClean="0">
                <a:latin typeface="나눔손글씨 펜"/>
                <a:ea typeface="나눔손글씨 펜"/>
                <a:cs typeface="나눔손글씨 펜"/>
              </a:rPr>
              <a:t>To impersonate a victim we need :</a:t>
            </a:r>
          </a:p>
          <a:p>
            <a:pPr marL="742950" lvl="1" indent="-285750">
              <a:buFontTx/>
              <a:buChar char="-"/>
            </a:pPr>
            <a:r>
              <a:rPr lang="en-US" altLang="ko-KR" sz="2000" dirty="0" smtClean="0">
                <a:latin typeface="나눔손글씨 펜"/>
                <a:ea typeface="나눔손글씨 펜"/>
                <a:cs typeface="나눔손글씨 펜"/>
              </a:rPr>
              <a:t>victim’s identity</a:t>
            </a:r>
          </a:p>
          <a:p>
            <a:pPr marL="742950" lvl="1" indent="-285750">
              <a:buFontTx/>
              <a:buChar char="-"/>
            </a:pPr>
            <a:r>
              <a:rPr lang="en-US" altLang="ko-KR" sz="2000" dirty="0">
                <a:latin typeface="나눔손글씨 펜"/>
                <a:ea typeface="나눔손글씨 펜"/>
                <a:cs typeface="나눔손글씨 펜"/>
              </a:rPr>
              <a:t>c</a:t>
            </a:r>
            <a:r>
              <a:rPr lang="en-US" altLang="ko-KR" sz="2000" dirty="0" smtClean="0">
                <a:latin typeface="나눔손글씨 펜"/>
                <a:ea typeface="나눔손글씨 펜"/>
                <a:cs typeface="나눔손글씨 펜"/>
              </a:rPr>
              <a:t>redentials stored in the SIM</a:t>
            </a:r>
          </a:p>
          <a:p>
            <a:pPr marL="742950" lvl="1" indent="-285750">
              <a:buFontTx/>
              <a:buChar char="-"/>
            </a:pPr>
            <a:endParaRPr lang="en-US" altLang="ko-KR" sz="2000" dirty="0" smtClean="0">
              <a:latin typeface="나눔손글씨 펜"/>
              <a:ea typeface="나눔손글씨 펜"/>
              <a:cs typeface="나눔손글씨 펜"/>
            </a:endParaRPr>
          </a:p>
          <a:p>
            <a:pPr marL="285750" indent="-285750">
              <a:buFont typeface="Arial" panose="020B0604020202020204" pitchFamily="34" charset="0"/>
              <a:buChar char="•"/>
            </a:pPr>
            <a:r>
              <a:rPr lang="en-US" altLang="ko-KR" sz="2000" dirty="0" smtClean="0">
                <a:latin typeface="나눔손글씨 펜"/>
                <a:ea typeface="나눔손글씨 펜"/>
                <a:cs typeface="나눔손글씨 펜"/>
              </a:rPr>
              <a:t>we can hijack the MT service :</a:t>
            </a:r>
          </a:p>
          <a:p>
            <a:pPr marL="742950" lvl="1" indent="-285750">
              <a:buFontTx/>
              <a:buChar char="-"/>
            </a:pPr>
            <a:r>
              <a:rPr lang="en-US" altLang="ko-KR" sz="2000" dirty="0" smtClean="0">
                <a:latin typeface="나눔손글씨 펜"/>
                <a:ea typeface="나눔손글씨 펜"/>
                <a:cs typeface="나눔손글씨 펜"/>
              </a:rPr>
              <a:t>get the SMS</a:t>
            </a:r>
          </a:p>
          <a:p>
            <a:pPr marL="742950" lvl="1" indent="-285750">
              <a:buFontTx/>
              <a:buChar char="-"/>
            </a:pPr>
            <a:r>
              <a:rPr lang="en-US" altLang="ko-KR" sz="2000" dirty="0" smtClean="0">
                <a:latin typeface="나눔손글씨 펜"/>
                <a:ea typeface="나눔손글씨 펜"/>
                <a:cs typeface="나눔손글씨 펜"/>
              </a:rPr>
              <a:t>receive the call</a:t>
            </a:r>
          </a:p>
          <a:p>
            <a:pPr marL="742950" lvl="1" indent="-285750">
              <a:buFontTx/>
              <a:buChar char="-"/>
            </a:pPr>
            <a:endParaRPr lang="en-US" altLang="ko-KR" sz="2000" dirty="0" smtClean="0">
              <a:latin typeface="나눔손글씨 펜"/>
              <a:ea typeface="나눔손글씨 펜"/>
              <a:cs typeface="나눔손글씨 펜"/>
            </a:endParaRPr>
          </a:p>
          <a:p>
            <a:pPr marL="342900" indent="-342900">
              <a:buFont typeface="Arial" panose="020B0604020202020204" pitchFamily="34" charset="0"/>
              <a:buChar char="•"/>
            </a:pPr>
            <a:r>
              <a:rPr lang="en-US" altLang="ko-KR" sz="2000" dirty="0" smtClean="0">
                <a:latin typeface="나눔손글씨 펜"/>
                <a:ea typeface="나눔손글씨 펜"/>
                <a:cs typeface="나눔손글씨 펜"/>
              </a:rPr>
              <a:t>Respond with wrong information </a:t>
            </a:r>
            <a:r>
              <a:rPr lang="en-US" altLang="ko-KR" sz="2000" dirty="0" smtClean="0">
                <a:latin typeface="나눔손글씨 펜"/>
                <a:ea typeface="나눔손글씨 펜"/>
                <a:cs typeface="나눔손글씨 펜"/>
                <a:sym typeface="Wingdings" panose="05000000000000000000" pitchFamily="2" charset="2"/>
              </a:rPr>
              <a:t> </a:t>
            </a:r>
            <a:r>
              <a:rPr lang="en-US" altLang="ko-KR" sz="2000" dirty="0" err="1" smtClean="0">
                <a:latin typeface="나눔손글씨 펜"/>
                <a:ea typeface="나눔손글씨 펜"/>
                <a:cs typeface="나눔손글씨 펜"/>
                <a:sym typeface="Wingdings" panose="05000000000000000000" pitchFamily="2" charset="2"/>
              </a:rPr>
              <a:t>DoS</a:t>
            </a:r>
            <a:endParaRPr lang="en-US" altLang="ko-KR" sz="2000" dirty="0" smtClean="0">
              <a:latin typeface="나눔손글씨 펜"/>
              <a:ea typeface="나눔손글씨 펜"/>
              <a:cs typeface="나눔손글씨 펜"/>
            </a:endParaRPr>
          </a:p>
        </p:txBody>
      </p:sp>
      <p:sp>
        <p:nvSpPr>
          <p:cNvPr id="18" name="왼쪽 화살표 19"/>
          <p:cNvSpPr/>
          <p:nvPr/>
        </p:nvSpPr>
        <p:spPr>
          <a:xfrm>
            <a:off x="1725930" y="2014033"/>
            <a:ext cx="5076455" cy="877757"/>
          </a:xfrm>
          <a:prstGeom prst="leftArrow">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19" name="TextBox 18"/>
          <p:cNvSpPr txBox="1"/>
          <p:nvPr/>
        </p:nvSpPr>
        <p:spPr>
          <a:xfrm>
            <a:off x="5018544" y="2298130"/>
            <a:ext cx="1895843" cy="369332"/>
          </a:xfrm>
          <a:prstGeom prst="rect">
            <a:avLst/>
          </a:prstGeom>
          <a:noFill/>
        </p:spPr>
        <p:txBody>
          <a:bodyPr wrap="square" rtlCol="0">
            <a:spAutoFit/>
          </a:bodyPr>
          <a:lstStyle/>
          <a:p>
            <a:r>
              <a:rPr lang="en-US" altLang="ko-KR" dirty="0" smtClean="0">
                <a:latin typeface="나눔손글씨 펜"/>
                <a:ea typeface="나눔손글씨 펜"/>
                <a:cs typeface="나눔손글씨 펜"/>
              </a:rPr>
              <a:t>Paging request</a:t>
            </a:r>
            <a:endParaRPr lang="ko-KR" altLang="en-US" dirty="0">
              <a:latin typeface="나눔손글씨 펜"/>
              <a:ea typeface="나눔손글씨 펜"/>
              <a:cs typeface="나눔손글씨 펜"/>
            </a:endParaRPr>
          </a:p>
        </p:txBody>
      </p:sp>
    </p:spTree>
    <p:extLst>
      <p:ext uri="{BB962C8B-B14F-4D97-AF65-F5344CB8AC3E}">
        <p14:creationId xmlns:p14="http://schemas.microsoft.com/office/powerpoint/2010/main" val="3402565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500"/>
                            </p:stCondLst>
                            <p:childTnLst>
                              <p:par>
                                <p:cTn id="23" presetID="27" presetClass="emph" presetSubtype="0" fill="remove" grpId="1" nodeType="afterEffect">
                                  <p:stCondLst>
                                    <p:cond delay="0"/>
                                  </p:stCondLst>
                                  <p:childTnLst>
                                    <p:animClr clrSpc="rgb" dir="cw">
                                      <p:cBhvr override="childStyle">
                                        <p:cTn id="24" dur="250" autoRev="1" fill="remove"/>
                                        <p:tgtEl>
                                          <p:spTgt spid="15"/>
                                        </p:tgtEl>
                                        <p:attrNameLst>
                                          <p:attrName>style.color</p:attrName>
                                        </p:attrNameLst>
                                      </p:cBhvr>
                                      <p:to>
                                        <a:schemeClr val="bg1"/>
                                      </p:to>
                                    </p:animClr>
                                    <p:animClr clrSpc="rgb" dir="cw">
                                      <p:cBhvr>
                                        <p:cTn id="25" dur="250" autoRev="1" fill="remove"/>
                                        <p:tgtEl>
                                          <p:spTgt spid="15"/>
                                        </p:tgtEl>
                                        <p:attrNameLst>
                                          <p:attrName>fillcolor</p:attrName>
                                        </p:attrNameLst>
                                      </p:cBhvr>
                                      <p:to>
                                        <a:schemeClr val="bg1"/>
                                      </p:to>
                                    </p:animClr>
                                    <p:set>
                                      <p:cBhvr>
                                        <p:cTn id="26" dur="250" autoRev="1" fill="remove"/>
                                        <p:tgtEl>
                                          <p:spTgt spid="15"/>
                                        </p:tgtEl>
                                        <p:attrNameLst>
                                          <p:attrName>fill.type</p:attrName>
                                        </p:attrNameLst>
                                      </p:cBhvr>
                                      <p:to>
                                        <p:strVal val="solid"/>
                                      </p:to>
                                    </p:set>
                                    <p:set>
                                      <p:cBhvr>
                                        <p:cTn id="27" dur="250" autoRev="1" fill="remove"/>
                                        <p:tgtEl>
                                          <p:spTgt spid="15"/>
                                        </p:tgtEl>
                                        <p:attrNameLst>
                                          <p:attrName>fill.on</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5" grpId="1" animBg="1"/>
      <p:bldP spid="16" grpId="0" animBg="1"/>
      <p:bldP spid="17" grpId="0"/>
      <p:bldP spid="18"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ko-KR" dirty="0"/>
              <a:t>Getting victim mobile identities</a:t>
            </a:r>
            <a:endParaRPr lang="en-US" dirty="0"/>
          </a:p>
        </p:txBody>
      </p:sp>
      <p:sp>
        <p:nvSpPr>
          <p:cNvPr id="4" name="Slide Number Placeholder 3"/>
          <p:cNvSpPr>
            <a:spLocks noGrp="1"/>
          </p:cNvSpPr>
          <p:nvPr>
            <p:ph type="sldNum" sz="quarter" idx="12"/>
          </p:nvPr>
        </p:nvSpPr>
        <p:spPr/>
        <p:txBody>
          <a:bodyPr/>
          <a:lstStyle/>
          <a:p>
            <a:fld id="{8A0F7B82-E077-C343-B58A-DF238AFF07F3}" type="slidenum">
              <a:rPr lang="en-US" smtClean="0"/>
              <a:t>6</a:t>
            </a:fld>
            <a:endParaRPr lang="en-US"/>
          </a:p>
        </p:txBody>
      </p:sp>
      <p:grpSp>
        <p:nvGrpSpPr>
          <p:cNvPr id="5" name="그룹 5"/>
          <p:cNvGrpSpPr/>
          <p:nvPr/>
        </p:nvGrpSpPr>
        <p:grpSpPr>
          <a:xfrm>
            <a:off x="7886239" y="1157583"/>
            <a:ext cx="709025" cy="1412984"/>
            <a:chOff x="325033" y="2128462"/>
            <a:chExt cx="982639" cy="1994492"/>
          </a:xfrm>
        </p:grpSpPr>
        <p:pic>
          <p:nvPicPr>
            <p:cNvPr id="6" name="그림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376" y="2128462"/>
              <a:ext cx="721672" cy="1558395"/>
            </a:xfrm>
            <a:prstGeom prst="rect">
              <a:avLst/>
            </a:prstGeom>
          </p:spPr>
        </p:pic>
        <p:sp>
          <p:nvSpPr>
            <p:cNvPr id="7" name="TextBox 6"/>
            <p:cNvSpPr txBox="1"/>
            <p:nvPr/>
          </p:nvSpPr>
          <p:spPr>
            <a:xfrm>
              <a:off x="325033" y="3688512"/>
              <a:ext cx="982639" cy="434442"/>
            </a:xfrm>
            <a:prstGeom prst="rect">
              <a:avLst/>
            </a:prstGeom>
            <a:noFill/>
          </p:spPr>
          <p:txBody>
            <a:bodyPr wrap="square" rtlCol="0">
              <a:spAutoFit/>
            </a:bodyPr>
            <a:lstStyle/>
            <a:p>
              <a:r>
                <a:rPr lang="en-US" altLang="ko-KR" sz="1400" dirty="0" smtClean="0">
                  <a:latin typeface="나눔손글씨 펜"/>
                  <a:ea typeface="나눔손글씨 펜"/>
                  <a:cs typeface="나눔손글씨 펜"/>
                </a:rPr>
                <a:t>Victim</a:t>
              </a:r>
              <a:endParaRPr lang="ko-KR" altLang="en-US" sz="1400" dirty="0">
                <a:latin typeface="나눔손글씨 펜"/>
                <a:ea typeface="나눔손글씨 펜"/>
                <a:cs typeface="나눔손글씨 펜"/>
              </a:endParaRPr>
            </a:p>
          </p:txBody>
        </p:sp>
      </p:grpSp>
      <p:grpSp>
        <p:nvGrpSpPr>
          <p:cNvPr id="8" name="그룹 9"/>
          <p:cNvGrpSpPr/>
          <p:nvPr/>
        </p:nvGrpSpPr>
        <p:grpSpPr>
          <a:xfrm>
            <a:off x="3894084" y="1302169"/>
            <a:ext cx="650953" cy="2026572"/>
            <a:chOff x="7902055" y="2058567"/>
            <a:chExt cx="650953" cy="2026572"/>
          </a:xfrm>
        </p:grpSpPr>
        <p:pic>
          <p:nvPicPr>
            <p:cNvPr id="9" name="그림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9022" y="2058567"/>
              <a:ext cx="539394" cy="1725480"/>
            </a:xfrm>
            <a:prstGeom prst="rect">
              <a:avLst/>
            </a:prstGeom>
          </p:spPr>
        </p:pic>
        <p:sp>
          <p:nvSpPr>
            <p:cNvPr id="10" name="TextBox 9"/>
            <p:cNvSpPr txBox="1"/>
            <p:nvPr/>
          </p:nvSpPr>
          <p:spPr>
            <a:xfrm>
              <a:off x="7902055" y="3715807"/>
              <a:ext cx="650953" cy="369332"/>
            </a:xfrm>
            <a:prstGeom prst="rect">
              <a:avLst/>
            </a:prstGeom>
            <a:noFill/>
          </p:spPr>
          <p:txBody>
            <a:bodyPr wrap="square" rtlCol="0">
              <a:spAutoFit/>
            </a:bodyPr>
            <a:lstStyle/>
            <a:p>
              <a:r>
                <a:rPr lang="en-US" altLang="ko-KR" dirty="0" smtClean="0">
                  <a:latin typeface="나눔손글씨 펜"/>
                  <a:ea typeface="나눔손글씨 펜"/>
                  <a:cs typeface="나눔손글씨 펜"/>
                </a:rPr>
                <a:t>BTS</a:t>
              </a:r>
              <a:endParaRPr lang="ko-KR" altLang="en-US" dirty="0">
                <a:latin typeface="나눔손글씨 펜"/>
                <a:ea typeface="나눔손글씨 펜"/>
                <a:cs typeface="나눔손글씨 펜"/>
              </a:endParaRPr>
            </a:p>
          </p:txBody>
        </p:sp>
      </p:grpSp>
      <p:grpSp>
        <p:nvGrpSpPr>
          <p:cNvPr id="11" name="그룹 13"/>
          <p:cNvGrpSpPr/>
          <p:nvPr/>
        </p:nvGrpSpPr>
        <p:grpSpPr>
          <a:xfrm>
            <a:off x="539009" y="1624726"/>
            <a:ext cx="1346998" cy="1554404"/>
            <a:chOff x="539009" y="1624726"/>
            <a:chExt cx="1346998" cy="1554404"/>
          </a:xfrm>
        </p:grpSpPr>
        <p:pic>
          <p:nvPicPr>
            <p:cNvPr id="12" name="그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 y="1624726"/>
              <a:ext cx="1150348" cy="1214256"/>
            </a:xfrm>
            <a:prstGeom prst="rect">
              <a:avLst/>
            </a:prstGeom>
          </p:spPr>
        </p:pic>
        <p:pic>
          <p:nvPicPr>
            <p:cNvPr id="13" name="그림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923" y="2003898"/>
              <a:ext cx="329787" cy="720133"/>
            </a:xfrm>
            <a:prstGeom prst="rect">
              <a:avLst/>
            </a:prstGeom>
          </p:spPr>
        </p:pic>
        <p:sp>
          <p:nvSpPr>
            <p:cNvPr id="14" name="TextBox 13"/>
            <p:cNvSpPr txBox="1"/>
            <p:nvPr/>
          </p:nvSpPr>
          <p:spPr>
            <a:xfrm>
              <a:off x="539009" y="2809798"/>
              <a:ext cx="1346998" cy="369332"/>
            </a:xfrm>
            <a:prstGeom prst="rect">
              <a:avLst/>
            </a:prstGeom>
            <a:noFill/>
          </p:spPr>
          <p:txBody>
            <a:bodyPr wrap="square" rtlCol="0">
              <a:spAutoFit/>
            </a:bodyPr>
            <a:lstStyle/>
            <a:p>
              <a:r>
                <a:rPr lang="en-US" altLang="ko-KR" dirty="0" smtClean="0">
                  <a:latin typeface="나눔손글씨 펜"/>
                  <a:ea typeface="나눔손글씨 펜"/>
                  <a:cs typeface="나눔손글씨 펜"/>
                </a:rPr>
                <a:t>adversary</a:t>
              </a:r>
              <a:endParaRPr lang="ko-KR" altLang="en-US" dirty="0">
                <a:latin typeface="나눔손글씨 펜"/>
                <a:ea typeface="나눔손글씨 펜"/>
                <a:cs typeface="나눔손글씨 펜"/>
              </a:endParaRPr>
            </a:p>
          </p:txBody>
        </p:sp>
      </p:grpSp>
      <p:grpSp>
        <p:nvGrpSpPr>
          <p:cNvPr id="15" name="그룹 14"/>
          <p:cNvGrpSpPr/>
          <p:nvPr/>
        </p:nvGrpSpPr>
        <p:grpSpPr>
          <a:xfrm>
            <a:off x="7570962" y="2723380"/>
            <a:ext cx="1024302" cy="1115306"/>
            <a:chOff x="539009" y="1624726"/>
            <a:chExt cx="1346998" cy="1576650"/>
          </a:xfrm>
        </p:grpSpPr>
        <p:pic>
          <p:nvPicPr>
            <p:cNvPr id="16" name="그림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 y="1624726"/>
              <a:ext cx="1150348" cy="1214256"/>
            </a:xfrm>
            <a:prstGeom prst="rect">
              <a:avLst/>
            </a:prstGeom>
          </p:spPr>
        </p:pic>
        <p:pic>
          <p:nvPicPr>
            <p:cNvPr id="17" name="그림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923" y="2003898"/>
              <a:ext cx="329787" cy="720133"/>
            </a:xfrm>
            <a:prstGeom prst="rect">
              <a:avLst/>
            </a:prstGeom>
          </p:spPr>
        </p:pic>
        <p:sp>
          <p:nvSpPr>
            <p:cNvPr id="18" name="TextBox 17"/>
            <p:cNvSpPr txBox="1"/>
            <p:nvPr/>
          </p:nvSpPr>
          <p:spPr>
            <a:xfrm>
              <a:off x="539009" y="2809797"/>
              <a:ext cx="1346998" cy="391579"/>
            </a:xfrm>
            <a:prstGeom prst="rect">
              <a:avLst/>
            </a:prstGeom>
            <a:noFill/>
          </p:spPr>
          <p:txBody>
            <a:bodyPr wrap="square" rtlCol="0">
              <a:spAutoFit/>
            </a:bodyPr>
            <a:lstStyle/>
            <a:p>
              <a:r>
                <a:rPr lang="en-US" altLang="ko-KR" sz="1200" dirty="0" smtClean="0">
                  <a:latin typeface="나눔손글씨 펜"/>
                  <a:ea typeface="나눔손글씨 펜"/>
                  <a:cs typeface="나눔손글씨 펜"/>
                </a:rPr>
                <a:t>monitoring</a:t>
              </a:r>
              <a:endParaRPr lang="ko-KR" altLang="en-US" sz="1200" dirty="0">
                <a:latin typeface="나눔손글씨 펜"/>
                <a:ea typeface="나눔손글씨 펜"/>
                <a:cs typeface="나눔손글씨 펜"/>
              </a:endParaRPr>
            </a:p>
          </p:txBody>
        </p:sp>
      </p:grpSp>
      <p:sp>
        <p:nvSpPr>
          <p:cNvPr id="19" name="오른쪽 화살표 20"/>
          <p:cNvSpPr/>
          <p:nvPr/>
        </p:nvSpPr>
        <p:spPr>
          <a:xfrm>
            <a:off x="1886007" y="1322962"/>
            <a:ext cx="2008077" cy="875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20" name="오른쪽 화살표 21"/>
          <p:cNvSpPr/>
          <p:nvPr/>
        </p:nvSpPr>
        <p:spPr>
          <a:xfrm>
            <a:off x="1885993" y="1450472"/>
            <a:ext cx="2008077" cy="875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21" name="오른쪽 화살표 22"/>
          <p:cNvSpPr/>
          <p:nvPr/>
        </p:nvSpPr>
        <p:spPr>
          <a:xfrm>
            <a:off x="1885993" y="1615859"/>
            <a:ext cx="2008077" cy="875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22" name="오른쪽 화살표 23"/>
          <p:cNvSpPr/>
          <p:nvPr/>
        </p:nvSpPr>
        <p:spPr>
          <a:xfrm>
            <a:off x="1873015" y="1776531"/>
            <a:ext cx="2008077" cy="875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23" name="오른쪽 화살표 24"/>
          <p:cNvSpPr/>
          <p:nvPr/>
        </p:nvSpPr>
        <p:spPr>
          <a:xfrm>
            <a:off x="1873015" y="1937384"/>
            <a:ext cx="2008077" cy="875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24" name="오른쪽 화살표 25"/>
          <p:cNvSpPr/>
          <p:nvPr/>
        </p:nvSpPr>
        <p:spPr>
          <a:xfrm>
            <a:off x="1863035" y="2073307"/>
            <a:ext cx="2008077" cy="875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25" name="오른쪽 화살표 26"/>
          <p:cNvSpPr/>
          <p:nvPr/>
        </p:nvSpPr>
        <p:spPr>
          <a:xfrm>
            <a:off x="1862600" y="2239246"/>
            <a:ext cx="2008077" cy="875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26" name="오른쪽 화살표 27"/>
          <p:cNvSpPr/>
          <p:nvPr/>
        </p:nvSpPr>
        <p:spPr>
          <a:xfrm>
            <a:off x="1862620" y="2393107"/>
            <a:ext cx="2008077" cy="875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27" name="오른쪽 화살표 28"/>
          <p:cNvSpPr/>
          <p:nvPr/>
        </p:nvSpPr>
        <p:spPr>
          <a:xfrm>
            <a:off x="1859372" y="2545507"/>
            <a:ext cx="2008077" cy="875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28" name="오른쪽 화살표 29"/>
          <p:cNvSpPr/>
          <p:nvPr/>
        </p:nvSpPr>
        <p:spPr>
          <a:xfrm>
            <a:off x="1856124" y="2696205"/>
            <a:ext cx="2008077" cy="875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29" name="오른쪽 화살표 30"/>
          <p:cNvSpPr/>
          <p:nvPr/>
        </p:nvSpPr>
        <p:spPr>
          <a:xfrm>
            <a:off x="1852876" y="2858333"/>
            <a:ext cx="2008077" cy="875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30" name="TextBox 29"/>
          <p:cNvSpPr txBox="1"/>
          <p:nvPr/>
        </p:nvSpPr>
        <p:spPr>
          <a:xfrm>
            <a:off x="2120630" y="2913349"/>
            <a:ext cx="1507787" cy="369332"/>
          </a:xfrm>
          <a:prstGeom prst="rect">
            <a:avLst/>
          </a:prstGeom>
          <a:noFill/>
        </p:spPr>
        <p:txBody>
          <a:bodyPr wrap="square" rtlCol="0">
            <a:spAutoFit/>
          </a:bodyPr>
          <a:lstStyle/>
          <a:p>
            <a:r>
              <a:rPr lang="en-US" altLang="ko-KR" dirty="0" smtClean="0">
                <a:latin typeface="나눔손글씨 펜"/>
                <a:ea typeface="나눔손글씨 펜"/>
                <a:cs typeface="나눔손글씨 펜"/>
              </a:rPr>
              <a:t>Phone calls</a:t>
            </a:r>
            <a:endParaRPr lang="ko-KR" altLang="en-US" dirty="0">
              <a:latin typeface="나눔손글씨 펜"/>
              <a:ea typeface="나눔손글씨 펜"/>
              <a:cs typeface="나눔손글씨 펜"/>
            </a:endParaRPr>
          </a:p>
        </p:txBody>
      </p:sp>
      <p:sp>
        <p:nvSpPr>
          <p:cNvPr id="31" name="오른쪽 화살표 35"/>
          <p:cNvSpPr/>
          <p:nvPr/>
        </p:nvSpPr>
        <p:spPr>
          <a:xfrm rot="21174315">
            <a:off x="4541436" y="1361071"/>
            <a:ext cx="3147057" cy="980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32" name="오른쪽 화살표 36"/>
          <p:cNvSpPr/>
          <p:nvPr/>
        </p:nvSpPr>
        <p:spPr>
          <a:xfrm rot="21250304">
            <a:off x="4577822" y="1504349"/>
            <a:ext cx="3147057" cy="980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33" name="오른쪽 화살표 37"/>
          <p:cNvSpPr/>
          <p:nvPr/>
        </p:nvSpPr>
        <p:spPr>
          <a:xfrm rot="21355891">
            <a:off x="4577822" y="1701015"/>
            <a:ext cx="3147057" cy="980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34" name="오른쪽 화살표 38"/>
          <p:cNvSpPr/>
          <p:nvPr/>
        </p:nvSpPr>
        <p:spPr>
          <a:xfrm rot="21396605">
            <a:off x="4607692" y="1861351"/>
            <a:ext cx="3147057" cy="980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35" name="오른쪽 화살표 39"/>
          <p:cNvSpPr/>
          <p:nvPr/>
        </p:nvSpPr>
        <p:spPr>
          <a:xfrm>
            <a:off x="4615027" y="2035927"/>
            <a:ext cx="3147057" cy="980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36" name="오른쪽 화살표 40"/>
          <p:cNvSpPr/>
          <p:nvPr/>
        </p:nvSpPr>
        <p:spPr>
          <a:xfrm>
            <a:off x="4596665" y="2201281"/>
            <a:ext cx="3147057" cy="980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37" name="오른쪽 화살표 41"/>
          <p:cNvSpPr/>
          <p:nvPr/>
        </p:nvSpPr>
        <p:spPr>
          <a:xfrm>
            <a:off x="4570132" y="2389319"/>
            <a:ext cx="3147057" cy="980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38" name="오른쪽 화살표 42"/>
          <p:cNvSpPr/>
          <p:nvPr/>
        </p:nvSpPr>
        <p:spPr>
          <a:xfrm>
            <a:off x="4582505" y="2607515"/>
            <a:ext cx="3147057" cy="980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39" name="오른쪽 화살표 43"/>
          <p:cNvSpPr/>
          <p:nvPr/>
        </p:nvSpPr>
        <p:spPr>
          <a:xfrm rot="154968">
            <a:off x="4550342" y="2795184"/>
            <a:ext cx="3147057" cy="980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40" name="오른쪽 화살표 44"/>
          <p:cNvSpPr/>
          <p:nvPr/>
        </p:nvSpPr>
        <p:spPr>
          <a:xfrm rot="172002">
            <a:off x="4546237" y="2969360"/>
            <a:ext cx="3147057" cy="980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나눔손글씨 펜"/>
              <a:ea typeface="나눔손글씨 펜"/>
              <a:cs typeface="나눔손글씨 펜"/>
            </a:endParaRPr>
          </a:p>
        </p:txBody>
      </p:sp>
      <p:sp>
        <p:nvSpPr>
          <p:cNvPr id="41" name="모서리가 둥근 직사각형 46"/>
          <p:cNvSpPr/>
          <p:nvPr/>
        </p:nvSpPr>
        <p:spPr>
          <a:xfrm>
            <a:off x="5174792" y="1865103"/>
            <a:ext cx="1317015" cy="52179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ko-KR" sz="1600" dirty="0" smtClean="0">
                <a:latin typeface="나눔손글씨 펜"/>
                <a:ea typeface="나눔손글씨 펜"/>
                <a:cs typeface="나눔손글씨 펜"/>
              </a:rPr>
              <a:t>Identity</a:t>
            </a:r>
          </a:p>
          <a:p>
            <a:pPr algn="ctr"/>
            <a:r>
              <a:rPr lang="en-US" altLang="ko-KR" sz="1600" dirty="0" smtClean="0">
                <a:latin typeface="나눔손글씨 펜"/>
                <a:ea typeface="나눔손글씨 펜"/>
                <a:cs typeface="나눔손글씨 펜"/>
              </a:rPr>
              <a:t>(TMSI/IMSI)</a:t>
            </a:r>
            <a:endParaRPr lang="ko-KR" altLang="en-US" sz="1600" dirty="0">
              <a:latin typeface="나눔손글씨 펜"/>
              <a:ea typeface="나눔손글씨 펜"/>
              <a:cs typeface="나눔손글씨 펜"/>
            </a:endParaRPr>
          </a:p>
        </p:txBody>
      </p:sp>
      <p:sp>
        <p:nvSpPr>
          <p:cNvPr id="42" name="TextBox 41"/>
          <p:cNvSpPr txBox="1"/>
          <p:nvPr/>
        </p:nvSpPr>
        <p:spPr>
          <a:xfrm>
            <a:off x="4577295" y="3038093"/>
            <a:ext cx="3299346" cy="338554"/>
          </a:xfrm>
          <a:prstGeom prst="rect">
            <a:avLst/>
          </a:prstGeom>
          <a:noFill/>
        </p:spPr>
        <p:txBody>
          <a:bodyPr wrap="square" rtlCol="0">
            <a:spAutoFit/>
          </a:bodyPr>
          <a:lstStyle/>
          <a:p>
            <a:r>
              <a:rPr lang="en-US" altLang="ko-KR" sz="1600" dirty="0" smtClean="0">
                <a:latin typeface="나눔손글씨 펜"/>
                <a:ea typeface="나눔손글씨 펜"/>
                <a:cs typeface="나눔손글씨 펜"/>
              </a:rPr>
              <a:t>Paging request(</a:t>
            </a:r>
            <a:r>
              <a:rPr lang="en-US" altLang="ko-KR" sz="1600" dirty="0" err="1" smtClean="0">
                <a:latin typeface="나눔손글씨 펜"/>
                <a:ea typeface="나눔손글씨 펜"/>
                <a:cs typeface="나눔손글씨 펜"/>
              </a:rPr>
              <a:t>braodcasting</a:t>
            </a:r>
            <a:r>
              <a:rPr lang="en-US" altLang="ko-KR" sz="1600" dirty="0" smtClean="0">
                <a:latin typeface="나눔손글씨 펜"/>
                <a:ea typeface="나눔손글씨 펜"/>
                <a:cs typeface="나눔손글씨 펜"/>
              </a:rPr>
              <a:t>)</a:t>
            </a:r>
            <a:endParaRPr lang="ko-KR" altLang="en-US" sz="1600" dirty="0">
              <a:latin typeface="나눔손글씨 펜"/>
              <a:ea typeface="나눔손글씨 펜"/>
              <a:cs typeface="나눔손글씨 펜"/>
            </a:endParaRPr>
          </a:p>
        </p:txBody>
      </p:sp>
      <p:sp>
        <p:nvSpPr>
          <p:cNvPr id="43" name="내용 개체 틀 2"/>
          <p:cNvSpPr>
            <a:spLocks noGrp="1"/>
          </p:cNvSpPr>
          <p:nvPr>
            <p:ph idx="1"/>
          </p:nvPr>
        </p:nvSpPr>
        <p:spPr>
          <a:xfrm>
            <a:off x="628650" y="3451560"/>
            <a:ext cx="7886700" cy="2126280"/>
          </a:xfrm>
        </p:spPr>
        <p:txBody>
          <a:bodyPr>
            <a:normAutofit fontScale="55000" lnSpcReduction="20000"/>
          </a:bodyPr>
          <a:lstStyle/>
          <a:p>
            <a:pPr>
              <a:lnSpc>
                <a:spcPct val="120000"/>
              </a:lnSpc>
              <a:spcAft>
                <a:spcPts val="600"/>
              </a:spcAft>
            </a:pPr>
            <a:r>
              <a:rPr lang="en-US" altLang="ko-KR" sz="3600" dirty="0" smtClean="0"/>
              <a:t>For </a:t>
            </a:r>
            <a:r>
              <a:rPr lang="en-US" altLang="ko-KR" sz="3600" dirty="0"/>
              <a:t>TMSIs:</a:t>
            </a:r>
          </a:p>
          <a:p>
            <a:pPr lvl="1">
              <a:lnSpc>
                <a:spcPct val="120000"/>
              </a:lnSpc>
              <a:spcAft>
                <a:spcPts val="600"/>
              </a:spcAft>
            </a:pPr>
            <a:r>
              <a:rPr lang="en-US" altLang="ko-KR" sz="2900" dirty="0" smtClean="0"/>
              <a:t>Call </a:t>
            </a:r>
            <a:r>
              <a:rPr lang="en-US" altLang="ko-KR" sz="2900" dirty="0"/>
              <a:t>victim, drop call early (3.7 </a:t>
            </a:r>
            <a:r>
              <a:rPr lang="en-US" altLang="ko-KR" sz="2900" dirty="0" smtClean="0"/>
              <a:t>seconds)  → not ring, but being paged!</a:t>
            </a:r>
          </a:p>
          <a:p>
            <a:pPr lvl="1">
              <a:lnSpc>
                <a:spcPct val="120000"/>
              </a:lnSpc>
              <a:spcAft>
                <a:spcPts val="600"/>
              </a:spcAft>
            </a:pPr>
            <a:r>
              <a:rPr lang="en-US" altLang="ko-KR" sz="2900" dirty="0" smtClean="0"/>
              <a:t>Rinse </a:t>
            </a:r>
            <a:r>
              <a:rPr lang="en-US" altLang="ko-KR" sz="2900" dirty="0"/>
              <a:t>and </a:t>
            </a:r>
            <a:r>
              <a:rPr lang="en-US" altLang="ko-KR" sz="2900" dirty="0" smtClean="0"/>
              <a:t>repeat → </a:t>
            </a:r>
            <a:r>
              <a:rPr lang="en-US" altLang="ko-KR" sz="2900" dirty="0"/>
              <a:t>Evaluate monitored data</a:t>
            </a:r>
            <a:endParaRPr lang="ko-KR" altLang="en-US" sz="2900" dirty="0"/>
          </a:p>
          <a:p>
            <a:pPr>
              <a:lnSpc>
                <a:spcPct val="120000"/>
              </a:lnSpc>
              <a:spcAft>
                <a:spcPts val="600"/>
              </a:spcAft>
            </a:pPr>
            <a:r>
              <a:rPr lang="en-US" altLang="ko-KR" sz="3600" dirty="0" smtClean="0"/>
              <a:t>For IMSIs:</a:t>
            </a:r>
          </a:p>
          <a:p>
            <a:pPr lvl="1">
              <a:lnSpc>
                <a:spcPct val="120000"/>
              </a:lnSpc>
              <a:spcAft>
                <a:spcPts val="600"/>
              </a:spcAft>
            </a:pPr>
            <a:r>
              <a:rPr lang="en-US" altLang="ko-KR" sz="2900" dirty="0" smtClean="0"/>
              <a:t>Use a HLR query service</a:t>
            </a:r>
          </a:p>
        </p:txBody>
      </p:sp>
    </p:spTree>
    <p:extLst>
      <p:ext uri="{BB962C8B-B14F-4D97-AF65-F5344CB8AC3E}">
        <p14:creationId xmlns:p14="http://schemas.microsoft.com/office/powerpoint/2010/main" val="2540587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par>
                          <p:cTn id="46" fill="hold">
                            <p:stCondLst>
                              <p:cond delay="5000"/>
                            </p:stCondLst>
                            <p:childTnLst>
                              <p:par>
                                <p:cTn id="47" presetID="22" presetClass="entr" presetSubtype="8"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2"/>
                                        </p:tgtEl>
                                        <p:attrNameLst>
                                          <p:attrName>style.visibility</p:attrName>
                                        </p:attrNameLst>
                                      </p:cBhvr>
                                      <p:to>
                                        <p:strVal val="visible"/>
                                      </p:to>
                                    </p:set>
                                  </p:childTnLst>
                                </p:cTn>
                              </p:par>
                              <p:par>
                                <p:cTn id="54" presetID="22" presetClass="entr" presetSubtype="8"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left)">
                                      <p:cBhvr>
                                        <p:cTn id="56" dur="500"/>
                                        <p:tgtEl>
                                          <p:spTgt spid="31"/>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left)">
                                      <p:cBhvr>
                                        <p:cTn id="60" dur="500"/>
                                        <p:tgtEl>
                                          <p:spTgt spid="32"/>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500"/>
                                        <p:tgtEl>
                                          <p:spTgt spid="33"/>
                                        </p:tgtEl>
                                      </p:cBhvr>
                                    </p:animEffect>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left)">
                                      <p:cBhvr>
                                        <p:cTn id="68" dur="500"/>
                                        <p:tgtEl>
                                          <p:spTgt spid="34"/>
                                        </p:tgtEl>
                                      </p:cBhvr>
                                    </p:animEffect>
                                  </p:childTnLst>
                                </p:cTn>
                              </p:par>
                            </p:childTnLst>
                          </p:cTn>
                        </p:par>
                        <p:par>
                          <p:cTn id="69" fill="hold">
                            <p:stCondLst>
                              <p:cond delay="2000"/>
                            </p:stCondLst>
                            <p:childTnLst>
                              <p:par>
                                <p:cTn id="70" presetID="22" presetClass="entr" presetSubtype="8" fill="hold" grpId="0" nodeType="after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left)">
                                      <p:cBhvr>
                                        <p:cTn id="72" dur="500"/>
                                        <p:tgtEl>
                                          <p:spTgt spid="35"/>
                                        </p:tgtEl>
                                      </p:cBhvr>
                                    </p:animEffect>
                                  </p:childTnLst>
                                </p:cTn>
                              </p:par>
                            </p:childTnLst>
                          </p:cTn>
                        </p:par>
                        <p:par>
                          <p:cTn id="73" fill="hold">
                            <p:stCondLst>
                              <p:cond delay="2500"/>
                            </p:stCondLst>
                            <p:childTnLst>
                              <p:par>
                                <p:cTn id="74" presetID="22" presetClass="entr" presetSubtype="8" fill="hold" grpId="0"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wipe(left)">
                                      <p:cBhvr>
                                        <p:cTn id="76" dur="500"/>
                                        <p:tgtEl>
                                          <p:spTgt spid="36"/>
                                        </p:tgtEl>
                                      </p:cBhvr>
                                    </p:animEffect>
                                  </p:childTnLst>
                                </p:cTn>
                              </p:par>
                            </p:childTnLst>
                          </p:cTn>
                        </p:par>
                        <p:par>
                          <p:cTn id="77" fill="hold">
                            <p:stCondLst>
                              <p:cond delay="3000"/>
                            </p:stCondLst>
                            <p:childTnLst>
                              <p:par>
                                <p:cTn id="78" presetID="22" presetClass="entr" presetSubtype="8" fill="hold" grpId="0" nodeType="after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wipe(left)">
                                      <p:cBhvr>
                                        <p:cTn id="80" dur="500"/>
                                        <p:tgtEl>
                                          <p:spTgt spid="37"/>
                                        </p:tgtEl>
                                      </p:cBhvr>
                                    </p:animEffect>
                                  </p:childTnLst>
                                </p:cTn>
                              </p:par>
                            </p:childTnLst>
                          </p:cTn>
                        </p:par>
                        <p:par>
                          <p:cTn id="81" fill="hold">
                            <p:stCondLst>
                              <p:cond delay="3500"/>
                            </p:stCondLst>
                            <p:childTnLst>
                              <p:par>
                                <p:cTn id="82" presetID="22" presetClass="entr" presetSubtype="8" fill="hold" grpId="0" nodeType="after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wipe(left)">
                                      <p:cBhvr>
                                        <p:cTn id="84" dur="500"/>
                                        <p:tgtEl>
                                          <p:spTgt spid="38"/>
                                        </p:tgtEl>
                                      </p:cBhvr>
                                    </p:animEffect>
                                  </p:childTnLst>
                                </p:cTn>
                              </p:par>
                            </p:childTnLst>
                          </p:cTn>
                        </p:par>
                        <p:par>
                          <p:cTn id="85" fill="hold">
                            <p:stCondLst>
                              <p:cond delay="4000"/>
                            </p:stCondLst>
                            <p:childTnLst>
                              <p:par>
                                <p:cTn id="86" presetID="22" presetClass="entr" presetSubtype="8" fill="hold" grpId="0" nodeType="after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wipe(left)">
                                      <p:cBhvr>
                                        <p:cTn id="88" dur="500"/>
                                        <p:tgtEl>
                                          <p:spTgt spid="39"/>
                                        </p:tgtEl>
                                      </p:cBhvr>
                                    </p:animEffect>
                                  </p:childTnLst>
                                </p:cTn>
                              </p:par>
                            </p:childTnLst>
                          </p:cTn>
                        </p:par>
                        <p:par>
                          <p:cTn id="89" fill="hold">
                            <p:stCondLst>
                              <p:cond delay="4500"/>
                            </p:stCondLst>
                            <p:childTnLst>
                              <p:par>
                                <p:cTn id="90" presetID="22" presetClass="entr" presetSubtype="8" fill="hold" grpId="0" nodeType="after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wipe(left)">
                                      <p:cBhvr>
                                        <p:cTn id="92" dur="5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childTnLst>
                          </p:cTn>
                        </p:par>
                        <p:par>
                          <p:cTn id="97" fill="hold">
                            <p:stCondLst>
                              <p:cond delay="0"/>
                            </p:stCondLst>
                            <p:childTnLst>
                              <p:par>
                                <p:cTn id="98" presetID="26" presetClass="emph" presetSubtype="0" fill="hold" grpId="1" nodeType="afterEffect">
                                  <p:stCondLst>
                                    <p:cond delay="0"/>
                                  </p:stCondLst>
                                  <p:childTnLst>
                                    <p:animEffect transition="out" filter="fade">
                                      <p:cBhvr>
                                        <p:cTn id="99" dur="500" tmFilter="0, 0; .2, .5; .8, .5; 1, 0"/>
                                        <p:tgtEl>
                                          <p:spTgt spid="41"/>
                                        </p:tgtEl>
                                      </p:cBhvr>
                                    </p:animEffect>
                                    <p:animScale>
                                      <p:cBhvr>
                                        <p:cTn id="100"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1" grpId="1" animBg="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Hijacking delivery – Encryption</a:t>
            </a:r>
          </a:p>
        </p:txBody>
      </p:sp>
      <p:sp>
        <p:nvSpPr>
          <p:cNvPr id="4" name="Slide Number Placeholder 3"/>
          <p:cNvSpPr>
            <a:spLocks noGrp="1"/>
          </p:cNvSpPr>
          <p:nvPr>
            <p:ph type="sldNum" sz="quarter" idx="12"/>
          </p:nvPr>
        </p:nvSpPr>
        <p:spPr/>
        <p:txBody>
          <a:bodyPr/>
          <a:lstStyle/>
          <a:p>
            <a:fld id="{8A0F7B82-E077-C343-B58A-DF238AFF07F3}" type="slidenum">
              <a:rPr lang="en-US" smtClean="0"/>
              <a:t>7</a:t>
            </a:fld>
            <a:endParaRPr lang="en-US"/>
          </a:p>
        </p:txBody>
      </p:sp>
      <p:sp>
        <p:nvSpPr>
          <p:cNvPr id="5" name="내용 개체 틀 2"/>
          <p:cNvSpPr txBox="1">
            <a:spLocks/>
          </p:cNvSpPr>
          <p:nvPr/>
        </p:nvSpPr>
        <p:spPr>
          <a:xfrm>
            <a:off x="628650" y="1414989"/>
            <a:ext cx="7886700" cy="4464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SzPct val="70000"/>
              <a:buFont typeface="Wingdings" charset="2"/>
              <a:buChar char=""/>
              <a:defRPr sz="3600" kern="1200">
                <a:solidFill>
                  <a:schemeClr val="tx1"/>
                </a:solidFill>
                <a:latin typeface="나눔손글씨 펜"/>
                <a:ea typeface="나눔손글씨 펜"/>
                <a:cs typeface="나눔손글씨 펜"/>
              </a:defRPr>
            </a:lvl1pPr>
            <a:lvl2pPr marL="742950" indent="-285750" algn="l" defTabSz="457200" rtl="0" eaLnBrk="1" latinLnBrk="0" hangingPunct="1">
              <a:spcBef>
                <a:spcPct val="20000"/>
              </a:spcBef>
              <a:buSzPct val="70000"/>
              <a:buFont typeface="Arial"/>
              <a:buChar char="▹"/>
              <a:defRPr sz="3200" kern="1200">
                <a:solidFill>
                  <a:schemeClr val="tx1"/>
                </a:solidFill>
                <a:latin typeface="나눔손글씨 펜"/>
                <a:ea typeface="나눔손글씨 펜"/>
                <a:cs typeface="나눔손글씨 펜"/>
              </a:defRPr>
            </a:lvl2pPr>
            <a:lvl3pPr marL="1143000" indent="-228600" algn="l" defTabSz="457200" rtl="0" eaLnBrk="1" latinLnBrk="0" hangingPunct="1">
              <a:spcBef>
                <a:spcPct val="20000"/>
              </a:spcBef>
              <a:buFont typeface="Arial"/>
              <a:buChar char="»"/>
              <a:defRPr sz="2800" kern="1200">
                <a:solidFill>
                  <a:schemeClr val="tx1"/>
                </a:solidFill>
                <a:latin typeface="나눔손글씨 펜"/>
                <a:ea typeface="나눔손글씨 펜"/>
                <a:cs typeface="나눔손글씨 펜"/>
              </a:defRPr>
            </a:lvl3pPr>
            <a:lvl4pPr marL="1600200" indent="-228600" algn="l" defTabSz="457200" rtl="0" eaLnBrk="1" latinLnBrk="0" hangingPunct="1">
              <a:spcBef>
                <a:spcPct val="20000"/>
              </a:spcBef>
              <a:buFont typeface="Wingdings" charset="2"/>
              <a:buChar char="§"/>
              <a:defRPr sz="2400" kern="1200">
                <a:solidFill>
                  <a:schemeClr val="tx1"/>
                </a:solidFill>
                <a:latin typeface="나눔손글씨 펜"/>
                <a:ea typeface="나눔손글씨 펜"/>
                <a:cs typeface="나눔손글씨 펜"/>
              </a:defRPr>
            </a:lvl4pPr>
            <a:lvl5pPr marL="2057400" indent="-228600" algn="l" defTabSz="457200" rtl="0" eaLnBrk="1" latinLnBrk="0" hangingPunct="1">
              <a:spcBef>
                <a:spcPct val="20000"/>
              </a:spcBef>
              <a:buFont typeface="Arial"/>
              <a:buChar char="»"/>
              <a:defRPr sz="2400" kern="1200">
                <a:solidFill>
                  <a:schemeClr val="tx1"/>
                </a:solidFill>
                <a:latin typeface="나눔손글씨 펜"/>
                <a:ea typeface="나눔손글씨 펜"/>
                <a:cs typeface="나눔손글씨 펜"/>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altLang="ko-KR" sz="2400" smtClean="0"/>
              <a:t>Need session Key Kc</a:t>
            </a:r>
          </a:p>
          <a:p>
            <a:pPr>
              <a:spcAft>
                <a:spcPts val="600"/>
              </a:spcAft>
            </a:pPr>
            <a:r>
              <a:rPr lang="en-US" altLang="ko-KR" sz="2400" smtClean="0"/>
              <a:t>A5/0 → No encryption</a:t>
            </a:r>
          </a:p>
          <a:p>
            <a:pPr>
              <a:spcAft>
                <a:spcPts val="600"/>
              </a:spcAft>
            </a:pPr>
            <a:r>
              <a:rPr lang="en-US" altLang="ko-KR" sz="2400" smtClean="0"/>
              <a:t>Most use A5/1 → Broken (e.g. 26C3/27C3)</a:t>
            </a:r>
          </a:p>
          <a:p>
            <a:pPr marL="457200" lvl="1" indent="0">
              <a:spcAft>
                <a:spcPts val="600"/>
              </a:spcAft>
              <a:buFont typeface="Arial"/>
              <a:buNone/>
            </a:pPr>
            <a:r>
              <a:rPr lang="en-US" altLang="ko-KR" sz="2000" smtClean="0"/>
              <a:t>– Kraken + OsmocomBB phones/airprobe </a:t>
            </a:r>
          </a:p>
          <a:p>
            <a:pPr marL="457200" lvl="1" indent="0">
              <a:spcAft>
                <a:spcPts val="600"/>
              </a:spcAft>
              <a:buFont typeface="Arial"/>
              <a:buNone/>
            </a:pPr>
            <a:r>
              <a:rPr lang="en-US" altLang="ko-KR" sz="2000" smtClean="0"/>
              <a:t>can crack session key (Kc) in seconds</a:t>
            </a:r>
            <a:endParaRPr lang="en-US" altLang="ko-KR" sz="2400" smtClean="0"/>
          </a:p>
          <a:p>
            <a:pPr>
              <a:spcAft>
                <a:spcPts val="600"/>
              </a:spcAft>
            </a:pPr>
            <a:r>
              <a:rPr lang="en-US" altLang="ko-KR" sz="2400" smtClean="0"/>
              <a:t>A5/2 → Broken (1999)</a:t>
            </a:r>
          </a:p>
          <a:p>
            <a:pPr>
              <a:spcAft>
                <a:spcPts val="600"/>
              </a:spcAft>
            </a:pPr>
            <a:r>
              <a:rPr lang="en-US" altLang="ko-KR" sz="2400" smtClean="0"/>
              <a:t>50% of tested networks only authenticate in 10% of the services</a:t>
            </a:r>
          </a:p>
          <a:p>
            <a:pPr>
              <a:spcAft>
                <a:spcPts val="600"/>
              </a:spcAft>
            </a:pPr>
            <a:endParaRPr lang="en-US" altLang="ko-KR" sz="2400" smtClean="0"/>
          </a:p>
          <a:p>
            <a:pPr>
              <a:spcAft>
                <a:spcPts val="600"/>
              </a:spcAft>
            </a:pPr>
            <a:r>
              <a:rPr lang="en-US" altLang="ko-KR" sz="2400" smtClean="0">
                <a:solidFill>
                  <a:srgbClr val="FF0000"/>
                </a:solidFill>
              </a:rPr>
              <a:t>Assume no encryption and insufficient authentication</a:t>
            </a:r>
            <a:endParaRPr lang="en-US" altLang="ko-KR" sz="2400" dirty="0" smtClean="0">
              <a:solidFill>
                <a:srgbClr val="FF0000"/>
              </a:solidFill>
            </a:endParaRPr>
          </a:p>
        </p:txBody>
      </p:sp>
      <p:sp>
        <p:nvSpPr>
          <p:cNvPr id="6" name="TextBox 5"/>
          <p:cNvSpPr txBox="1"/>
          <p:nvPr/>
        </p:nvSpPr>
        <p:spPr>
          <a:xfrm rot="928852">
            <a:off x="3608112" y="2614066"/>
            <a:ext cx="3177540" cy="1077218"/>
          </a:xfrm>
          <a:prstGeom prst="rect">
            <a:avLst/>
          </a:prstGeom>
          <a:noFill/>
        </p:spPr>
        <p:txBody>
          <a:bodyPr wrap="square" rtlCol="0">
            <a:spAutoFit/>
          </a:bodyPr>
          <a:lstStyle/>
          <a:p>
            <a:pPr>
              <a:lnSpc>
                <a:spcPct val="100000"/>
              </a:lnSpc>
              <a:spcAft>
                <a:spcPts val="600"/>
              </a:spcAft>
            </a:pPr>
            <a:r>
              <a:rPr lang="en-US" altLang="ko-KR" sz="3200" b="1" dirty="0">
                <a:solidFill>
                  <a:srgbClr val="FF0000"/>
                </a:solidFill>
                <a:latin typeface="Arial Black" panose="020B0A04020102020204" pitchFamily="34" charset="0"/>
              </a:rPr>
              <a:t>weak E</a:t>
            </a:r>
            <a:r>
              <a:rPr lang="en-US" altLang="ko-KR" sz="3200" b="1" dirty="0" smtClean="0">
                <a:solidFill>
                  <a:srgbClr val="FF0000"/>
                </a:solidFill>
                <a:latin typeface="Arial Black" panose="020B0A04020102020204" pitchFamily="34" charset="0"/>
              </a:rPr>
              <a:t>ncryption !</a:t>
            </a:r>
            <a:endParaRPr lang="en-US" altLang="ko-KR" sz="3200" b="1" dirty="0">
              <a:solidFill>
                <a:srgbClr val="FF0000"/>
              </a:solidFill>
              <a:latin typeface="Arial Black" panose="020B0A04020102020204" pitchFamily="34" charset="0"/>
            </a:endParaRPr>
          </a:p>
        </p:txBody>
      </p:sp>
      <p:grpSp>
        <p:nvGrpSpPr>
          <p:cNvPr id="7" name="그룹 9"/>
          <p:cNvGrpSpPr/>
          <p:nvPr/>
        </p:nvGrpSpPr>
        <p:grpSpPr>
          <a:xfrm>
            <a:off x="6865833" y="2040911"/>
            <a:ext cx="1649517" cy="1886276"/>
            <a:chOff x="5607547" y="3521259"/>
            <a:chExt cx="1649517" cy="1886276"/>
          </a:xfrm>
        </p:grpSpPr>
        <p:pic>
          <p:nvPicPr>
            <p:cNvPr id="8" name="그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7547" y="3521259"/>
              <a:ext cx="1416941" cy="1416941"/>
            </a:xfrm>
            <a:prstGeom prst="rect">
              <a:avLst/>
            </a:prstGeom>
          </p:spPr>
        </p:pic>
        <p:pic>
          <p:nvPicPr>
            <p:cNvPr id="9" name="그림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316017" y="4443851"/>
              <a:ext cx="941047" cy="963684"/>
            </a:xfrm>
            <a:prstGeom prst="rect">
              <a:avLst/>
            </a:prstGeom>
          </p:spPr>
        </p:pic>
      </p:grpSp>
    </p:spTree>
    <p:extLst>
      <p:ext uri="{BB962C8B-B14F-4D97-AF65-F5344CB8AC3E}">
        <p14:creationId xmlns:p14="http://schemas.microsoft.com/office/powerpoint/2010/main" val="4165659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ko-KR" dirty="0"/>
              <a:t>Experimental Setup</a:t>
            </a:r>
            <a:endParaRPr lang="en-US" dirty="0"/>
          </a:p>
        </p:txBody>
      </p:sp>
      <p:sp>
        <p:nvSpPr>
          <p:cNvPr id="3" name="Content Placeholder 2"/>
          <p:cNvSpPr>
            <a:spLocks noGrp="1"/>
          </p:cNvSpPr>
          <p:nvPr>
            <p:ph idx="1"/>
          </p:nvPr>
        </p:nvSpPr>
        <p:spPr>
          <a:xfrm>
            <a:off x="152400" y="897468"/>
            <a:ext cx="6861067" cy="5458882"/>
          </a:xfrm>
        </p:spPr>
        <p:txBody>
          <a:bodyPr/>
          <a:lstStyle/>
          <a:p>
            <a:pPr>
              <a:lnSpc>
                <a:spcPct val="120000"/>
              </a:lnSpc>
              <a:spcBef>
                <a:spcPts val="0"/>
              </a:spcBef>
              <a:spcAft>
                <a:spcPts val="600"/>
              </a:spcAft>
            </a:pPr>
            <a:r>
              <a:rPr lang="en-US" altLang="ko-KR" sz="2600" dirty="0"/>
              <a:t>Free Software/Open Source mobile baseband firmware: </a:t>
            </a:r>
            <a:r>
              <a:rPr lang="en-US" altLang="ko-KR" sz="2600" dirty="0" err="1"/>
              <a:t>OsmocomBB</a:t>
            </a:r>
            <a:endParaRPr lang="en-US" altLang="ko-KR" sz="2600" dirty="0"/>
          </a:p>
          <a:p>
            <a:pPr lvl="1">
              <a:lnSpc>
                <a:spcPct val="120000"/>
              </a:lnSpc>
              <a:spcBef>
                <a:spcPts val="0"/>
              </a:spcBef>
              <a:spcAft>
                <a:spcPts val="600"/>
              </a:spcAft>
            </a:pPr>
            <a:r>
              <a:rPr lang="en-US" altLang="ko-KR" sz="2000" dirty="0"/>
              <a:t>L1 on the phone, L2/L3 on the computer </a:t>
            </a:r>
          </a:p>
          <a:p>
            <a:pPr lvl="1">
              <a:lnSpc>
                <a:spcPct val="120000"/>
              </a:lnSpc>
              <a:spcBef>
                <a:spcPts val="0"/>
              </a:spcBef>
              <a:spcAft>
                <a:spcPts val="600"/>
              </a:spcAft>
            </a:pPr>
            <a:r>
              <a:rPr lang="en-US" altLang="ko-KR" sz="2000" dirty="0"/>
              <a:t>L1 &lt;- </a:t>
            </a:r>
            <a:r>
              <a:rPr lang="en-US" altLang="ko-KR" sz="2000" dirty="0">
                <a:sym typeface="Wingdings" panose="05000000000000000000" pitchFamily="2" charset="2"/>
              </a:rPr>
              <a:t>&gt;</a:t>
            </a:r>
            <a:r>
              <a:rPr lang="en-US" altLang="ko-KR" sz="2000" dirty="0"/>
              <a:t> L2/L3 via UART serial connection </a:t>
            </a:r>
          </a:p>
          <a:p>
            <a:pPr marL="457200" lvl="1" indent="0">
              <a:lnSpc>
                <a:spcPct val="120000"/>
              </a:lnSpc>
              <a:spcBef>
                <a:spcPts val="0"/>
              </a:spcBef>
              <a:spcAft>
                <a:spcPts val="600"/>
              </a:spcAft>
              <a:buNone/>
            </a:pPr>
            <a:r>
              <a:rPr lang="en-US" altLang="ko-KR" sz="2000" dirty="0"/>
              <a:t>but not fast at all</a:t>
            </a:r>
          </a:p>
          <a:p>
            <a:pPr lvl="1">
              <a:lnSpc>
                <a:spcPct val="120000"/>
              </a:lnSpc>
              <a:spcBef>
                <a:spcPts val="0"/>
              </a:spcBef>
              <a:spcAft>
                <a:spcPts val="600"/>
              </a:spcAft>
            </a:pPr>
            <a:endParaRPr lang="en-US" altLang="ko-KR" sz="2000" dirty="0"/>
          </a:p>
          <a:p>
            <a:pPr>
              <a:lnSpc>
                <a:spcPct val="120000"/>
              </a:lnSpc>
              <a:spcBef>
                <a:spcPts val="0"/>
              </a:spcBef>
              <a:spcAft>
                <a:spcPts val="600"/>
              </a:spcAft>
            </a:pPr>
            <a:r>
              <a:rPr lang="en-US" altLang="ko-KR" sz="2600" dirty="0"/>
              <a:t>Completely implemented as Layer1 firmware</a:t>
            </a:r>
          </a:p>
          <a:p>
            <a:pPr lvl="1">
              <a:lnSpc>
                <a:spcPct val="120000"/>
              </a:lnSpc>
              <a:spcBef>
                <a:spcPts val="0"/>
              </a:spcBef>
              <a:spcAft>
                <a:spcPts val="600"/>
              </a:spcAft>
            </a:pPr>
            <a:r>
              <a:rPr lang="en-US" altLang="ko-KR" sz="2000" dirty="0"/>
              <a:t>Ported L2/L3 to Layer1</a:t>
            </a:r>
          </a:p>
          <a:p>
            <a:pPr lvl="1">
              <a:lnSpc>
                <a:spcPct val="120000"/>
              </a:lnSpc>
              <a:spcBef>
                <a:spcPts val="0"/>
              </a:spcBef>
              <a:spcAft>
                <a:spcPts val="600"/>
              </a:spcAft>
            </a:pPr>
            <a:r>
              <a:rPr lang="en-US" altLang="ko-KR" sz="2000" dirty="0"/>
              <a:t>Runs solely on the phone → very fast</a:t>
            </a:r>
            <a:endParaRPr lang="en-US" dirty="0"/>
          </a:p>
        </p:txBody>
      </p:sp>
      <p:sp>
        <p:nvSpPr>
          <p:cNvPr id="4" name="Slide Number Placeholder 3"/>
          <p:cNvSpPr>
            <a:spLocks noGrp="1"/>
          </p:cNvSpPr>
          <p:nvPr>
            <p:ph type="sldNum" sz="quarter" idx="12"/>
          </p:nvPr>
        </p:nvSpPr>
        <p:spPr/>
        <p:txBody>
          <a:bodyPr/>
          <a:lstStyle/>
          <a:p>
            <a:fld id="{8A0F7B82-E077-C343-B58A-DF238AFF07F3}" type="slidenum">
              <a:rPr lang="en-US" smtClean="0"/>
              <a:t>8</a:t>
            </a:fld>
            <a:endParaRPr lang="en-US"/>
          </a:p>
        </p:txBody>
      </p:sp>
      <p:grpSp>
        <p:nvGrpSpPr>
          <p:cNvPr id="6" name="그룹 5"/>
          <p:cNvGrpSpPr/>
          <p:nvPr/>
        </p:nvGrpSpPr>
        <p:grpSpPr>
          <a:xfrm>
            <a:off x="6761280" y="1985169"/>
            <a:ext cx="1905000" cy="3371155"/>
            <a:chOff x="7309920" y="2042319"/>
            <a:chExt cx="1905000" cy="3371155"/>
          </a:xfrm>
        </p:grpSpPr>
        <p:pic>
          <p:nvPicPr>
            <p:cNvPr id="7"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9920" y="2042319"/>
              <a:ext cx="1905000" cy="3333750"/>
            </a:xfrm>
            <a:prstGeom prst="rect">
              <a:avLst/>
            </a:prstGeom>
          </p:spPr>
        </p:pic>
        <p:sp>
          <p:nvSpPr>
            <p:cNvPr id="8" name="TextBox 7"/>
            <p:cNvSpPr txBox="1"/>
            <p:nvPr/>
          </p:nvSpPr>
          <p:spPr>
            <a:xfrm>
              <a:off x="7452360" y="5074920"/>
              <a:ext cx="1691640" cy="338554"/>
            </a:xfrm>
            <a:prstGeom prst="rect">
              <a:avLst/>
            </a:prstGeom>
            <a:noFill/>
          </p:spPr>
          <p:txBody>
            <a:bodyPr wrap="square" rtlCol="0">
              <a:spAutoFit/>
            </a:bodyPr>
            <a:lstStyle/>
            <a:p>
              <a:r>
                <a:rPr lang="en-US" altLang="ko-KR" sz="1600" dirty="0"/>
                <a:t>Motorola C123</a:t>
              </a:r>
              <a:endParaRPr lang="ko-KR" altLang="en-US" sz="1600" dirty="0"/>
            </a:p>
          </p:txBody>
        </p:sp>
      </p:grpSp>
    </p:spTree>
    <p:extLst>
      <p:ext uri="{BB962C8B-B14F-4D97-AF65-F5344CB8AC3E}">
        <p14:creationId xmlns:p14="http://schemas.microsoft.com/office/powerpoint/2010/main" val="13258412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86059</TotalTime>
  <Words>1775</Words>
  <Application>Microsoft Macintosh PowerPoint</Application>
  <PresentationFormat>On-screen Show (4:3)</PresentationFormat>
  <Paragraphs>333</Paragraphs>
  <Slides>26</Slides>
  <Notes>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Office Theme</vt:lpstr>
      <vt:lpstr>Image</vt:lpstr>
      <vt:lpstr>Cellular Network 1II</vt:lpstr>
      <vt:lpstr>Let Me Answer That for You - Exploiting Broadcast Information in Cellular Networks</vt:lpstr>
      <vt:lpstr>GSM Architecture</vt:lpstr>
      <vt:lpstr>Paging</vt:lpstr>
      <vt:lpstr>Paging</vt:lpstr>
      <vt:lpstr>Win the race? Hijacking Services</vt:lpstr>
      <vt:lpstr>Getting victim mobile identities</vt:lpstr>
      <vt:lpstr>Hijacking delivery – Encryption</vt:lpstr>
      <vt:lpstr>Experimental Setup</vt:lpstr>
      <vt:lpstr>How fast is the “average” phone?</vt:lpstr>
      <vt:lpstr>Attacking large areas</vt:lpstr>
      <vt:lpstr>How large is a Location Area?</vt:lpstr>
      <vt:lpstr>Location Areas – Berlin/Vodafone</vt:lpstr>
      <vt:lpstr>Attacking Location Areas - Activity</vt:lpstr>
      <vt:lpstr>Paging requests to answer</vt:lpstr>
      <vt:lpstr>Summary</vt:lpstr>
      <vt:lpstr>Gaining Control of Cellular Traffic Accounting by Spurious TCP Retransmission</vt:lpstr>
      <vt:lpstr>3G/4G Accounting System Architecture</vt:lpstr>
      <vt:lpstr>Cellular Subscriber’s Brain</vt:lpstr>
      <vt:lpstr>Cellular Provider’s Brain</vt:lpstr>
      <vt:lpstr>TCP Retransmission Accounting Policy</vt:lpstr>
      <vt:lpstr>TCP Retransmission Accounting Policy</vt:lpstr>
      <vt:lpstr>Retransmit after FIN</vt:lpstr>
      <vt:lpstr>Free-riding Attack</vt:lpstr>
      <vt:lpstr>Attack Optimizations</vt:lpstr>
      <vt:lpstr>Demo</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YongdaeKim</dc:creator>
  <cp:lastModifiedBy>admin</cp:lastModifiedBy>
  <cp:revision>208</cp:revision>
  <cp:lastPrinted>2014-06-06T06:37:53Z</cp:lastPrinted>
  <dcterms:created xsi:type="dcterms:W3CDTF">2013-04-28T10:23:19Z</dcterms:created>
  <dcterms:modified xsi:type="dcterms:W3CDTF">2014-11-02T12:41:03Z</dcterms:modified>
</cp:coreProperties>
</file>