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320" r:id="rId3"/>
    <p:sldId id="309" r:id="rId4"/>
    <p:sldId id="314" r:id="rId5"/>
    <p:sldId id="349" r:id="rId6"/>
    <p:sldId id="318" r:id="rId7"/>
    <p:sldId id="317" r:id="rId8"/>
    <p:sldId id="315" r:id="rId9"/>
    <p:sldId id="356" r:id="rId10"/>
    <p:sldId id="321" r:id="rId11"/>
    <p:sldId id="322" r:id="rId12"/>
    <p:sldId id="323" r:id="rId13"/>
    <p:sldId id="326" r:id="rId14"/>
    <p:sldId id="327" r:id="rId15"/>
    <p:sldId id="325" r:id="rId16"/>
    <p:sldId id="328" r:id="rId17"/>
    <p:sldId id="324" r:id="rId18"/>
    <p:sldId id="351" r:id="rId19"/>
    <p:sldId id="329" r:id="rId20"/>
    <p:sldId id="357" r:id="rId21"/>
    <p:sldId id="332" r:id="rId22"/>
    <p:sldId id="331" r:id="rId23"/>
    <p:sldId id="330" r:id="rId24"/>
    <p:sldId id="311" r:id="rId25"/>
    <p:sldId id="334" r:id="rId26"/>
    <p:sldId id="337" r:id="rId27"/>
    <p:sldId id="333" r:id="rId28"/>
    <p:sldId id="312" r:id="rId29"/>
    <p:sldId id="352" r:id="rId30"/>
    <p:sldId id="353" r:id="rId31"/>
    <p:sldId id="354" r:id="rId32"/>
    <p:sldId id="355" r:id="rId33"/>
    <p:sldId id="358" r:id="rId34"/>
    <p:sldId id="360" r:id="rId35"/>
    <p:sldId id="341" r:id="rId36"/>
    <p:sldId id="335" r:id="rId37"/>
    <p:sldId id="338" r:id="rId38"/>
    <p:sldId id="339" r:id="rId39"/>
    <p:sldId id="340" r:id="rId40"/>
    <p:sldId id="361" r:id="rId41"/>
    <p:sldId id="362" r:id="rId42"/>
    <p:sldId id="363" r:id="rId43"/>
    <p:sldId id="359" r:id="rId4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테마 스타일 2 - 강조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8" autoAdjust="0"/>
    <p:restoredTop sz="94631"/>
  </p:normalViewPr>
  <p:slideViewPr>
    <p:cSldViewPr>
      <p:cViewPr varScale="1">
        <p:scale>
          <a:sx n="93" d="100"/>
          <a:sy n="93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AFD87-C0D5-444D-A48C-B2C27D5FCE52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3C4B4-A976-433B-AF70-5DE26CD4965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943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C16CD4-C97C-4601-A7F9-8CDBDEE7260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208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3C4B4-A976-433B-AF70-5DE26CD49653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71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t>2016-09-27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fadata.eu/wp-content/uploads/2013/02/embedded-system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467544" y="1628800"/>
            <a:ext cx="8208913" cy="208823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4000" dirty="0" smtClean="0"/>
              <a:t>Embedded Device Analysis </a:t>
            </a:r>
            <a:br>
              <a:rPr lang="en-US" altLang="ko-KR" sz="4000" dirty="0" smtClean="0"/>
            </a:br>
            <a:r>
              <a:rPr lang="en-US" altLang="ko-KR" sz="4000" dirty="0" smtClean="0"/>
              <a:t>for Security Research</a:t>
            </a:r>
            <a:endParaRPr lang="ko-KR" altLang="en-US" sz="4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</a:rPr>
              <a:t>2016. 09. 27.</a:t>
            </a:r>
          </a:p>
          <a:p>
            <a:r>
              <a:rPr lang="en-US" altLang="ko-KR" sz="2400" dirty="0" smtClean="0">
                <a:solidFill>
                  <a:schemeClr val="bg1"/>
                </a:solidFill>
              </a:rPr>
              <a:t>System Security Lab.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44380" y="1772816"/>
            <a:ext cx="583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/>
              <a:t>EE515/IS523, </a:t>
            </a:r>
            <a:r>
              <a:rPr lang="en-US" altLang="ko-KR" b="1" dirty="0"/>
              <a:t>Security 101: Think Like an </a:t>
            </a:r>
            <a:r>
              <a:rPr lang="en-US" altLang="ko-KR" b="1" dirty="0" smtClean="0"/>
              <a:t>Adversary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8732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1: Hardware Interfaces</a:t>
            </a:r>
            <a:endParaRPr lang="ko-KR" altLang="en-US" dirty="0"/>
          </a:p>
        </p:txBody>
      </p:sp>
      <p:pic>
        <p:nvPicPr>
          <p:cNvPr id="5122" name="Picture 2" descr="http://kythuatphancung.com/wp-content/uploads/2012/05/B.RTMC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528732"/>
            <a:ext cx="65151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huaweihg612hacking.files.wordpress.com/2011/07/dscn333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4976" y="2708920"/>
            <a:ext cx="4049391" cy="2592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1115616" y="5445224"/>
            <a:ext cx="6912769" cy="93644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Goal: Extracting useful data</a:t>
            </a:r>
          </a:p>
          <a:p>
            <a:pPr algn="ctr"/>
            <a:r>
              <a:rPr lang="en-US" altLang="ko-KR" sz="2000" dirty="0" smtClean="0"/>
              <a:t>(texts, 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interfaces</a:t>
            </a:r>
            <a:r>
              <a:rPr lang="en-US" altLang="ko-KR" sz="2000" dirty="0" smtClean="0"/>
              <a:t>, etc.)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280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1: </a:t>
            </a:r>
            <a:r>
              <a:rPr lang="en-US" altLang="ko-KR" dirty="0"/>
              <a:t>Hardware Interfaces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Parallel communication</a:t>
            </a:r>
          </a:p>
          <a:p>
            <a:pPr lvl="1"/>
            <a:r>
              <a:rPr lang="en-US" altLang="ko-KR" sz="2000" dirty="0" smtClean="0"/>
              <a:t>LPT (Line Printer Terminal) parallel port</a:t>
            </a:r>
          </a:p>
          <a:p>
            <a:pPr lvl="1"/>
            <a:endParaRPr lang="en-US" altLang="ko-KR" sz="2000" dirty="0" smtClean="0"/>
          </a:p>
          <a:p>
            <a:r>
              <a:rPr lang="en-US" altLang="ko-KR" sz="2400" dirty="0" smtClean="0"/>
              <a:t>Serial communication</a:t>
            </a:r>
          </a:p>
          <a:p>
            <a:pPr lvl="1"/>
            <a:r>
              <a:rPr lang="en-US" altLang="ko-KR" sz="2000" dirty="0" smtClean="0"/>
              <a:t>Ethernet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UART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I2C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SPI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JTAG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http://www.horrorseek.com/home/halloween/wolfstone/Controllers/cbscon_PC_ParallelPor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160" y="1484784"/>
            <a:ext cx="2927772" cy="14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b-elec.com/Images/Whitepapers/comfig12.asp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220839"/>
            <a:ext cx="4751510" cy="30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1: </a:t>
            </a:r>
            <a:r>
              <a:rPr lang="en-US" altLang="ko-KR" dirty="0"/>
              <a:t>Hardware Interfaces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UART (Universal Asynchronous Receiver/Transmitter)</a:t>
            </a:r>
          </a:p>
          <a:p>
            <a:pPr lvl="1"/>
            <a:r>
              <a:rPr lang="en-US" altLang="ko-KR" sz="2000" dirty="0" smtClean="0"/>
              <a:t>6 pins = VCC, </a:t>
            </a:r>
            <a:r>
              <a:rPr lang="en-US" altLang="ko-KR" sz="2000" dirty="0">
                <a:solidFill>
                  <a:srgbClr val="FF0000"/>
                </a:solidFill>
              </a:rPr>
              <a:t>TX</a:t>
            </a:r>
            <a:r>
              <a:rPr lang="en-US" altLang="ko-KR" sz="2000" dirty="0"/>
              <a:t>, </a:t>
            </a:r>
            <a:r>
              <a:rPr lang="en-US" altLang="ko-KR" sz="2000" dirty="0">
                <a:solidFill>
                  <a:srgbClr val="FF0000"/>
                </a:solidFill>
              </a:rPr>
              <a:t>RX</a:t>
            </a:r>
            <a:r>
              <a:rPr lang="en-US" altLang="ko-KR" sz="2000" dirty="0"/>
              <a:t>, </a:t>
            </a:r>
            <a:r>
              <a:rPr lang="en-US" altLang="ko-KR" sz="2000" dirty="0" smtClean="0"/>
              <a:t>GND, (CTS, RTS)</a:t>
            </a:r>
          </a:p>
          <a:p>
            <a:pPr lvl="1"/>
            <a:r>
              <a:rPr lang="en-US" altLang="ko-KR" sz="2000" dirty="0" smtClean="0"/>
              <a:t>(optional) Flow control using CTS (Clear To Send) &amp; RTS </a:t>
            </a:r>
            <a:br>
              <a:rPr lang="en-US" altLang="ko-KR" sz="2000" dirty="0" smtClean="0"/>
            </a:br>
            <a:r>
              <a:rPr lang="en-US" altLang="ko-KR" sz="2000" dirty="0" smtClean="0"/>
              <a:t>(Ready To Send)</a:t>
            </a:r>
            <a:endParaRPr lang="en-US" altLang="ko-KR" sz="2000" dirty="0"/>
          </a:p>
          <a:p>
            <a:pPr lvl="1"/>
            <a:r>
              <a:rPr lang="en-US" altLang="ko-KR" sz="2000" dirty="0"/>
              <a:t>1:1 communication</a:t>
            </a:r>
          </a:p>
          <a:p>
            <a:pPr lvl="1"/>
            <a:r>
              <a:rPr lang="en-US" altLang="ko-KR" sz="2000" dirty="0" smtClean="0"/>
              <a:t>Baud rate = usually 9600 or 115200</a:t>
            </a:r>
          </a:p>
          <a:p>
            <a:pPr lvl="1"/>
            <a:r>
              <a:rPr lang="en-US" altLang="ko-KR" sz="2000" dirty="0" smtClean="0"/>
              <a:t>For RS-232, RS-422, RS-485, etc.</a:t>
            </a:r>
          </a:p>
          <a:p>
            <a:pPr lvl="1"/>
            <a:r>
              <a:rPr lang="en-US" altLang="ko-KR" sz="2000" dirty="0" smtClean="0"/>
              <a:t>Tools: Putty, </a:t>
            </a:r>
            <a:r>
              <a:rPr lang="en-US" altLang="ko-KR" sz="2000" dirty="0" err="1" smtClean="0"/>
              <a:t>PySerial</a:t>
            </a:r>
            <a:r>
              <a:rPr lang="en-US" altLang="ko-KR" sz="2000" dirty="0" smtClean="0"/>
              <a:t>, etc.</a:t>
            </a:r>
            <a:endParaRPr lang="en-US" altLang="ko-KR" sz="2400" dirty="0"/>
          </a:p>
        </p:txBody>
      </p:sp>
      <p:pic>
        <p:nvPicPr>
          <p:cNvPr id="7174" name="Picture 6" descr="http://www.getchip.net/wp-content/uploads/044-UART-frame-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312" y="5085184"/>
            <a:ext cx="7144037" cy="12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iki.openwrt.org/_media/toh/tp-link/serial_if.jpg?w=400&amp;tok=a147a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2924944"/>
            <a:ext cx="3296626" cy="210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7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NOTE: GND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Ground or Earth or Common</a:t>
            </a:r>
          </a:p>
          <a:p>
            <a:pPr lvl="1"/>
            <a:r>
              <a:rPr lang="en-US" altLang="ko-KR" sz="2000" dirty="0" smtClean="0"/>
              <a:t>The reference voltage in “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an</a:t>
            </a:r>
            <a:r>
              <a:rPr lang="en-US" altLang="ko-KR" sz="2000" dirty="0" smtClean="0"/>
              <a:t>” electrical circuit (not 0V!!)</a:t>
            </a:r>
          </a:p>
          <a:p>
            <a:pPr lvl="1"/>
            <a:r>
              <a:rPr lang="en-US" altLang="ko-KR" sz="2000" dirty="0" smtClean="0"/>
              <a:t>A relative </a:t>
            </a:r>
            <a:r>
              <a:rPr lang="en-US" altLang="ko-KR" sz="2000" dirty="0"/>
              <a:t>(not </a:t>
            </a:r>
            <a:r>
              <a:rPr lang="en-US" altLang="ko-KR" sz="2000" dirty="0" smtClean="0"/>
              <a:t>absolute) concept</a:t>
            </a:r>
          </a:p>
          <a:p>
            <a:pPr lvl="1"/>
            <a:r>
              <a:rPr lang="en-US" altLang="ko-KR" sz="2000" dirty="0" smtClean="0"/>
              <a:t>Proper GND for wired communications</a:t>
            </a:r>
          </a:p>
        </p:txBody>
      </p:sp>
      <p:pic>
        <p:nvPicPr>
          <p:cNvPr id="9220" name="Picture 4" descr="http://d3i5bpxkxvwmz.cloudfront.net/resized/images/remote/http_s.eeweb.com/quizzes/2011/05/16/quiz-ground-1305526104_500_22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2722" y="891215"/>
            <a:ext cx="2615952" cy="9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ibiblio.org/kuphaldt/electricCircuits/DC/000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238680"/>
            <a:ext cx="5376581" cy="27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/>
          <p:cNvCxnSpPr>
            <a:stCxn id="49" idx="2"/>
            <a:endCxn id="50" idx="0"/>
          </p:cNvCxnSpPr>
          <p:nvPr/>
        </p:nvCxnSpPr>
        <p:spPr>
          <a:xfrm>
            <a:off x="6645937" y="4544665"/>
            <a:ext cx="2" cy="7051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꺾인 연결선 16"/>
          <p:cNvCxnSpPr>
            <a:stCxn id="49" idx="0"/>
            <a:endCxn id="48" idx="0"/>
          </p:cNvCxnSpPr>
          <p:nvPr/>
        </p:nvCxnSpPr>
        <p:spPr>
          <a:xfrm rot="16200000" flipH="1">
            <a:off x="7161344" y="3257770"/>
            <a:ext cx="771487" cy="1802303"/>
          </a:xfrm>
          <a:prstGeom prst="bentConnector3">
            <a:avLst>
              <a:gd name="adj1" fmla="val -29631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22"/>
          <p:cNvCxnSpPr>
            <a:stCxn id="50" idx="2"/>
            <a:endCxn id="48" idx="2"/>
          </p:cNvCxnSpPr>
          <p:nvPr/>
        </p:nvCxnSpPr>
        <p:spPr>
          <a:xfrm rot="5400000" flipH="1" flipV="1">
            <a:off x="7194521" y="4767569"/>
            <a:ext cx="705136" cy="1802301"/>
          </a:xfrm>
          <a:prstGeom prst="bentConnector3">
            <a:avLst>
              <a:gd name="adj1" fmla="val -3241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782871" y="2817802"/>
            <a:ext cx="1528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Where is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the ground?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upload.wikimedia.org/wikipedia/commons/7/7d/HomeEarthRodAustralia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2" y="4143133"/>
            <a:ext cx="2160240" cy="252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직사각형 47"/>
          <p:cNvSpPr/>
          <p:nvPr/>
        </p:nvSpPr>
        <p:spPr>
          <a:xfrm>
            <a:off x="8030487" y="4544665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10V</a:t>
            </a:r>
          </a:p>
          <a:p>
            <a:pPr algn="ctr"/>
            <a:r>
              <a:rPr lang="en-US" altLang="ko-KR" dirty="0" smtClean="0"/>
              <a:t>Load</a:t>
            </a:r>
            <a:endParaRPr lang="ko-KR" altLang="en-US" dirty="0"/>
          </a:p>
        </p:txBody>
      </p:sp>
      <p:sp>
        <p:nvSpPr>
          <p:cNvPr id="49" name="직사각형 48"/>
          <p:cNvSpPr/>
          <p:nvPr/>
        </p:nvSpPr>
        <p:spPr>
          <a:xfrm>
            <a:off x="6228184" y="3773178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sp>
        <p:nvSpPr>
          <p:cNvPr id="50" name="직사각형 49"/>
          <p:cNvSpPr/>
          <p:nvPr/>
        </p:nvSpPr>
        <p:spPr>
          <a:xfrm>
            <a:off x="6228186" y="5249801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pic>
        <p:nvPicPr>
          <p:cNvPr id="9224" name="Picture 8" descr="http://pngimg.com/upload/star_PNG158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78052"/>
            <a:ext cx="1088436" cy="10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733178" y="706549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GND symbols</a:t>
            </a:r>
            <a:endParaRPr lang="ko-KR" altLang="en-US" dirty="0"/>
          </a:p>
        </p:txBody>
      </p:sp>
      <p:pic>
        <p:nvPicPr>
          <p:cNvPr id="18" name="Picture 8" descr="http://pngimg.com/upload/star_PNG1580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78052"/>
            <a:ext cx="1088436" cy="108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4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 animBg="1"/>
      <p:bldP spid="49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NOTE: </a:t>
            </a:r>
            <a:r>
              <a:rPr lang="en-US" altLang="ko-KR" dirty="0" smtClean="0"/>
              <a:t>GND for Comm.</a:t>
            </a:r>
            <a:endParaRPr lang="ko-KR" altLang="en-US" dirty="0"/>
          </a:p>
        </p:txBody>
      </p:sp>
      <p:cxnSp>
        <p:nvCxnSpPr>
          <p:cNvPr id="4" name="직선 연결선 3"/>
          <p:cNvCxnSpPr>
            <a:stCxn id="8" idx="2"/>
            <a:endCxn id="9" idx="0"/>
          </p:cNvCxnSpPr>
          <p:nvPr/>
        </p:nvCxnSpPr>
        <p:spPr>
          <a:xfrm>
            <a:off x="5827355" y="2652885"/>
            <a:ext cx="2" cy="7051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꺾인 연결선 4"/>
          <p:cNvCxnSpPr>
            <a:stCxn id="8" idx="0"/>
            <a:endCxn id="7" idx="0"/>
          </p:cNvCxnSpPr>
          <p:nvPr/>
        </p:nvCxnSpPr>
        <p:spPr>
          <a:xfrm rot="16200000" flipH="1">
            <a:off x="6342762" y="1365990"/>
            <a:ext cx="771487" cy="1802303"/>
          </a:xfrm>
          <a:prstGeom prst="bentConnector3">
            <a:avLst>
              <a:gd name="adj1" fmla="val -29631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꺾인 연결선 5"/>
          <p:cNvCxnSpPr>
            <a:stCxn id="9" idx="2"/>
            <a:endCxn id="7" idx="2"/>
          </p:cNvCxnSpPr>
          <p:nvPr/>
        </p:nvCxnSpPr>
        <p:spPr>
          <a:xfrm rot="5400000" flipH="1" flipV="1">
            <a:off x="6375939" y="2875789"/>
            <a:ext cx="705136" cy="1802301"/>
          </a:xfrm>
          <a:prstGeom prst="bentConnector3">
            <a:avLst>
              <a:gd name="adj1" fmla="val -3241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7211905" y="2652885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10V</a:t>
            </a:r>
          </a:p>
          <a:p>
            <a:pPr algn="ctr"/>
            <a:r>
              <a:rPr lang="en-US" altLang="ko-KR" dirty="0" smtClean="0"/>
              <a:t>Load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409602" y="1881398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5409604" y="3358021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cxnSp>
        <p:nvCxnSpPr>
          <p:cNvPr id="10" name="직선 연결선 9"/>
          <p:cNvCxnSpPr>
            <a:stCxn id="14" idx="2"/>
            <a:endCxn id="15" idx="0"/>
          </p:cNvCxnSpPr>
          <p:nvPr/>
        </p:nvCxnSpPr>
        <p:spPr>
          <a:xfrm>
            <a:off x="3258112" y="2651366"/>
            <a:ext cx="2" cy="70513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꺾인 연결선 10"/>
          <p:cNvCxnSpPr>
            <a:stCxn id="14" idx="0"/>
            <a:endCxn id="13" idx="0"/>
          </p:cNvCxnSpPr>
          <p:nvPr/>
        </p:nvCxnSpPr>
        <p:spPr>
          <a:xfrm rot="16200000" flipH="1" flipV="1">
            <a:off x="1965120" y="1358374"/>
            <a:ext cx="771487" cy="1814496"/>
          </a:xfrm>
          <a:prstGeom prst="bentConnector3">
            <a:avLst>
              <a:gd name="adj1" fmla="val -29631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꺾인 연결선 11"/>
          <p:cNvCxnSpPr>
            <a:stCxn id="15" idx="2"/>
            <a:endCxn id="13" idx="2"/>
          </p:cNvCxnSpPr>
          <p:nvPr/>
        </p:nvCxnSpPr>
        <p:spPr>
          <a:xfrm rot="5400000" flipH="1">
            <a:off x="1998297" y="2868172"/>
            <a:ext cx="705136" cy="1814498"/>
          </a:xfrm>
          <a:prstGeom prst="bentConnector3">
            <a:avLst>
              <a:gd name="adj1" fmla="val -32419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1025863" y="2651366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10V</a:t>
            </a:r>
          </a:p>
          <a:p>
            <a:pPr algn="ctr"/>
            <a:r>
              <a:rPr lang="en-US" altLang="ko-KR" dirty="0" smtClean="0"/>
              <a:t>Load</a:t>
            </a:r>
            <a:endParaRPr lang="ko-KR" altLang="en-US" dirty="0"/>
          </a:p>
        </p:txBody>
      </p:sp>
      <p:sp>
        <p:nvSpPr>
          <p:cNvPr id="14" name="직사각형 13"/>
          <p:cNvSpPr/>
          <p:nvPr/>
        </p:nvSpPr>
        <p:spPr>
          <a:xfrm>
            <a:off x="2840359" y="1879879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sp>
        <p:nvSpPr>
          <p:cNvPr id="15" name="직사각형 14"/>
          <p:cNvSpPr/>
          <p:nvPr/>
        </p:nvSpPr>
        <p:spPr>
          <a:xfrm>
            <a:off x="2840361" y="3356502"/>
            <a:ext cx="835505" cy="771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5V</a:t>
            </a:r>
          </a:p>
          <a:p>
            <a:pPr algn="ctr"/>
            <a:r>
              <a:rPr lang="en-US" altLang="ko-KR" dirty="0" smtClean="0"/>
              <a:t>Batt.</a:t>
            </a:r>
            <a:endParaRPr lang="ko-KR" altLang="en-US" dirty="0"/>
          </a:p>
        </p:txBody>
      </p:sp>
      <p:cxnSp>
        <p:nvCxnSpPr>
          <p:cNvPr id="20" name="직선 연결선 19"/>
          <p:cNvCxnSpPr/>
          <p:nvPr/>
        </p:nvCxnSpPr>
        <p:spPr>
          <a:xfrm>
            <a:off x="3258111" y="3003934"/>
            <a:ext cx="120984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 flipV="1">
            <a:off x="4467951" y="3003934"/>
            <a:ext cx="0" cy="13415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flipH="1">
            <a:off x="4467951" y="4345532"/>
            <a:ext cx="1359403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32564" y="2005035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Communication</a:t>
            </a:r>
          </a:p>
          <a:p>
            <a:pPr algn="ctr"/>
            <a:r>
              <a:rPr lang="en-US" altLang="ko-KR" dirty="0" smtClean="0"/>
              <a:t>processor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1487" y="2005034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Communication</a:t>
            </a:r>
          </a:p>
          <a:p>
            <a:pPr algn="ctr"/>
            <a:r>
              <a:rPr lang="en-US" altLang="ko-KR" dirty="0" smtClean="0"/>
              <a:t>processor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125643" y="1271058"/>
            <a:ext cx="45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5V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1066" y="434488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-5V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55776" y="281926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GND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86379" y="434948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GND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27357" y="2820787"/>
            <a:ext cx="457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5V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6598" y="1268760"/>
            <a:ext cx="5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10V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7" name="모서리가 둥근 사각형 설명선 36"/>
          <p:cNvSpPr/>
          <p:nvPr/>
        </p:nvSpPr>
        <p:spPr>
          <a:xfrm>
            <a:off x="1025863" y="4869160"/>
            <a:ext cx="2623233" cy="656170"/>
          </a:xfrm>
          <a:prstGeom prst="wedgeRoundRectCallout">
            <a:avLst>
              <a:gd name="adj1" fmla="val -14555"/>
              <a:gd name="adj2" fmla="val 11252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HIGH = 5V</a:t>
            </a:r>
            <a:endParaRPr lang="ko-KR" altLang="en-US" dirty="0"/>
          </a:p>
          <a:p>
            <a:pPr algn="ctr"/>
            <a:r>
              <a:rPr lang="en-US" altLang="ko-KR" dirty="0" smtClean="0"/>
              <a:t>LOW = -5V</a:t>
            </a:r>
          </a:p>
        </p:txBody>
      </p:sp>
      <p:cxnSp>
        <p:nvCxnSpPr>
          <p:cNvPr id="40" name="꺾인 연결선 39"/>
          <p:cNvCxnSpPr>
            <a:stCxn id="13" idx="1"/>
            <a:endCxn id="7" idx="3"/>
          </p:cNvCxnSpPr>
          <p:nvPr/>
        </p:nvCxnSpPr>
        <p:spPr>
          <a:xfrm rot="10800000" flipH="1" flipV="1">
            <a:off x="1025862" y="3037109"/>
            <a:ext cx="7021547" cy="1519"/>
          </a:xfrm>
          <a:prstGeom prst="bentConnector5">
            <a:avLst>
              <a:gd name="adj1" fmla="val -3256"/>
              <a:gd name="adj2" fmla="val 194381962"/>
              <a:gd name="adj3" fmla="val 10325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모서리가 둥근 사각형 설명선 45"/>
          <p:cNvSpPr/>
          <p:nvPr/>
        </p:nvSpPr>
        <p:spPr>
          <a:xfrm>
            <a:off x="5409602" y="4869160"/>
            <a:ext cx="2623233" cy="656170"/>
          </a:xfrm>
          <a:prstGeom prst="wedgeRoundRectCallout">
            <a:avLst>
              <a:gd name="adj1" fmla="val -14555"/>
              <a:gd name="adj2" fmla="val 11252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HIGH = </a:t>
            </a:r>
            <a:r>
              <a:rPr lang="en-US" altLang="ko-KR" dirty="0" smtClean="0"/>
              <a:t>10V</a:t>
            </a:r>
            <a:endParaRPr lang="ko-KR" altLang="en-US" dirty="0"/>
          </a:p>
          <a:p>
            <a:pPr algn="ctr"/>
            <a:r>
              <a:rPr lang="en-US" altLang="ko-KR" dirty="0"/>
              <a:t>LOW = </a:t>
            </a:r>
            <a:r>
              <a:rPr lang="en-US" altLang="ko-KR" dirty="0" smtClean="0"/>
              <a:t>0V</a:t>
            </a:r>
            <a:endParaRPr lang="en-US" altLang="ko-KR" dirty="0"/>
          </a:p>
        </p:txBody>
      </p:sp>
      <p:sp>
        <p:nvSpPr>
          <p:cNvPr id="47" name="폭발 1 46"/>
          <p:cNvSpPr/>
          <p:nvPr/>
        </p:nvSpPr>
        <p:spPr>
          <a:xfrm>
            <a:off x="3863031" y="5301208"/>
            <a:ext cx="1359402" cy="9144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TextBox 47"/>
          <p:cNvSpPr txBox="1"/>
          <p:nvPr/>
        </p:nvSpPr>
        <p:spPr>
          <a:xfrm>
            <a:off x="3649096" y="4686025"/>
            <a:ext cx="1751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Cannot</a:t>
            </a:r>
          </a:p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communicate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  <p:bldP spid="47" grpId="0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1: </a:t>
            </a:r>
            <a:r>
              <a:rPr lang="en-US" altLang="ko-KR" dirty="0"/>
              <a:t>Hardware Interfaces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I2C or IIC </a:t>
            </a:r>
            <a:r>
              <a:rPr lang="en-US" altLang="ko-KR" sz="2400" dirty="0"/>
              <a:t>(Inter Integrated </a:t>
            </a:r>
            <a:r>
              <a:rPr lang="en-US" altLang="ko-KR" sz="2400" dirty="0" smtClean="0"/>
              <a:t>Circuit, Two-Wire Interface)</a:t>
            </a:r>
          </a:p>
          <a:p>
            <a:pPr lvl="1"/>
            <a:r>
              <a:rPr lang="en-US" altLang="ko-KR" sz="2000" dirty="0" smtClean="0"/>
              <a:t>4 pins = VCC, </a:t>
            </a:r>
            <a:r>
              <a:rPr lang="en-US" altLang="ko-KR" sz="2000" dirty="0" smtClean="0">
                <a:solidFill>
                  <a:srgbClr val="FF0000"/>
                </a:solidFill>
              </a:rPr>
              <a:t>SDA</a:t>
            </a:r>
            <a:r>
              <a:rPr lang="en-US" altLang="ko-KR" sz="2000" dirty="0" smtClean="0"/>
              <a:t> (Serial Data), </a:t>
            </a:r>
            <a:r>
              <a:rPr lang="en-US" altLang="ko-KR" sz="2000" dirty="0" smtClean="0">
                <a:solidFill>
                  <a:srgbClr val="FF0000"/>
                </a:solidFill>
              </a:rPr>
              <a:t>SCL</a:t>
            </a:r>
            <a:r>
              <a:rPr lang="en-US" altLang="ko-KR" sz="2000" dirty="0" smtClean="0"/>
              <a:t> (Serial Clock), GND</a:t>
            </a:r>
          </a:p>
          <a:p>
            <a:pPr lvl="1"/>
            <a:r>
              <a:rPr lang="en-US" altLang="ko-KR" sz="2000" dirty="0" smtClean="0"/>
              <a:t>Multi-master/slave bus (made by Philips Semi.)</a:t>
            </a:r>
          </a:p>
          <a:p>
            <a:pPr lvl="1"/>
            <a:r>
              <a:rPr lang="en-US" altLang="ko-KR" sz="2000" dirty="0" smtClean="0"/>
              <a:t>Among digital chips on the same board (e.g., MPU &amp; EEPROM)</a:t>
            </a:r>
          </a:p>
          <a:p>
            <a:pPr lvl="1"/>
            <a:r>
              <a:rPr lang="en-US" altLang="ko-KR" sz="2000" dirty="0"/>
              <a:t>Protocol (http://</a:t>
            </a:r>
            <a:r>
              <a:rPr lang="en-US" altLang="ko-KR" sz="2000" dirty="0" smtClean="0"/>
              <a:t>i2c.info/i2c-bus-specification)</a:t>
            </a:r>
          </a:p>
          <a:p>
            <a:pPr lvl="1"/>
            <a:r>
              <a:rPr lang="en-US" altLang="ko-KR" sz="2000" dirty="0" smtClean="0"/>
              <a:t>Tools: Arduino with “wire” library</a:t>
            </a:r>
            <a:endParaRPr lang="ko-KR" altLang="en-US" sz="2000" dirty="0"/>
          </a:p>
        </p:txBody>
      </p:sp>
      <p:pic>
        <p:nvPicPr>
          <p:cNvPr id="8198" name="Picture 6" descr="http://www1.coocox.org/images/COX/I2C_Mast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5688632" cy="192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5999748"/>
            <a:ext cx="21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rgbClr val="FF0000"/>
                </a:solidFill>
              </a:rPr>
              <a:t>Up to 128 slaves</a:t>
            </a:r>
            <a:endParaRPr lang="ko-KR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4283804"/>
            <a:ext cx="186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Pull-up resistors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8202" name="Picture 10" descr="http://www.pichips.co.uk/data/_uploaded/image/p017/pcb_lcd_orientati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2240" y="3267149"/>
            <a:ext cx="2134870" cy="33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6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NOTE: Pull-Up/Down Resistor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PIN status</a:t>
            </a:r>
          </a:p>
          <a:p>
            <a:pPr lvl="1"/>
            <a:r>
              <a:rPr lang="en-US" altLang="ko-KR" sz="2000" dirty="0" smtClean="0"/>
              <a:t>HIGH = VCC</a:t>
            </a:r>
          </a:p>
          <a:p>
            <a:pPr lvl="1"/>
            <a:r>
              <a:rPr lang="en-US" altLang="ko-KR" sz="2000" dirty="0" smtClean="0"/>
              <a:t>LOW = GND</a:t>
            </a:r>
          </a:p>
          <a:p>
            <a:pPr lvl="1"/>
            <a:r>
              <a:rPr lang="en-US" altLang="ko-KR" sz="2000" dirty="0" smtClean="0"/>
              <a:t>Floating =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Undefined</a:t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en-US" altLang="ko-KR" sz="2000" dirty="0" smtClean="0"/>
              <a:t>(i.e., opened)</a:t>
            </a:r>
            <a:endParaRPr lang="ko-KR" altLang="en-US" sz="2000" dirty="0"/>
          </a:p>
        </p:txBody>
      </p:sp>
      <p:pic>
        <p:nvPicPr>
          <p:cNvPr id="10244" name="Picture 4" descr="http://cfile24.uf.tistory.com/image/1310C9344D79736B044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777134"/>
            <a:ext cx="4919240" cy="281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cfile2.uf.tistory.com/image/2010C9344D79736A0206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248" y="1412776"/>
            <a:ext cx="4919240" cy="275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1: </a:t>
            </a:r>
            <a:r>
              <a:rPr lang="en-US" altLang="ko-KR" dirty="0"/>
              <a:t>Hardware Interfaces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/>
              <a:t>SPI (Serial Peripheral Interface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en-US" altLang="ko-KR" sz="2000" dirty="0"/>
              <a:t>6</a:t>
            </a:r>
            <a:r>
              <a:rPr lang="en-US" altLang="ko-KR" sz="2000" dirty="0" smtClean="0"/>
              <a:t> pins = VCC, </a:t>
            </a:r>
            <a:r>
              <a:rPr lang="en-US" altLang="ko-KR" sz="2000" dirty="0" smtClean="0">
                <a:solidFill>
                  <a:srgbClr val="FF0000"/>
                </a:solidFill>
              </a:rPr>
              <a:t>SCLK</a:t>
            </a:r>
            <a:r>
              <a:rPr lang="en-US" altLang="ko-KR" sz="2000" dirty="0" smtClean="0"/>
              <a:t>, </a:t>
            </a:r>
            <a:r>
              <a:rPr lang="en-US" altLang="ko-KR" sz="2000" dirty="0" smtClean="0">
                <a:solidFill>
                  <a:srgbClr val="FF0000"/>
                </a:solidFill>
              </a:rPr>
              <a:t>MOSI</a:t>
            </a:r>
            <a:r>
              <a:rPr lang="en-US" altLang="ko-KR" sz="2000" dirty="0" smtClean="0"/>
              <a:t> (Master Out/Slave In), </a:t>
            </a:r>
            <a:r>
              <a:rPr lang="en-US" altLang="ko-KR" sz="2000" dirty="0" smtClean="0">
                <a:solidFill>
                  <a:srgbClr val="FF0000"/>
                </a:solidFill>
              </a:rPr>
              <a:t>MISO</a:t>
            </a:r>
            <a:r>
              <a:rPr lang="en-US" altLang="ko-KR" sz="2000" dirty="0" smtClean="0"/>
              <a:t> </a:t>
            </a:r>
            <a:br>
              <a:rPr lang="en-US" altLang="ko-KR" sz="2000" dirty="0" smtClean="0"/>
            </a:br>
            <a:r>
              <a:rPr lang="en-US" altLang="ko-KR" sz="2000" dirty="0" smtClean="0"/>
              <a:t>(Master In/Slave Out), </a:t>
            </a:r>
            <a:r>
              <a:rPr lang="en-US" altLang="ko-KR" sz="2000" dirty="0" smtClean="0">
                <a:solidFill>
                  <a:srgbClr val="FF0000"/>
                </a:solidFill>
              </a:rPr>
              <a:t>SS</a:t>
            </a:r>
            <a:r>
              <a:rPr lang="en-US" altLang="ko-KR" sz="2000" dirty="0" smtClean="0"/>
              <a:t> (Slave Select), GND</a:t>
            </a:r>
          </a:p>
          <a:p>
            <a:pPr lvl="1"/>
            <a:r>
              <a:rPr lang="en-US" altLang="ko-KR" sz="2000" dirty="0" smtClean="0"/>
              <a:t>Four-wire serial bus</a:t>
            </a:r>
            <a:r>
              <a:rPr lang="en-US" altLang="ko-KR" sz="2000" dirty="0"/>
              <a:t> (made by Motorola)</a:t>
            </a:r>
            <a:endParaRPr lang="en-US" altLang="ko-KR" sz="2000" dirty="0" smtClean="0"/>
          </a:p>
          <a:p>
            <a:pPr lvl="1"/>
            <a:r>
              <a:rPr lang="en-US" altLang="ko-KR" sz="2000" dirty="0" smtClean="0"/>
              <a:t>1:n communication using SS</a:t>
            </a:r>
          </a:p>
          <a:p>
            <a:pPr lvl="1"/>
            <a:r>
              <a:rPr lang="en-US" altLang="ko-KR" sz="2000" dirty="0" smtClean="0"/>
              <a:t>For fusing firmware, etc.</a:t>
            </a:r>
          </a:p>
          <a:p>
            <a:pPr lvl="1"/>
            <a:r>
              <a:rPr lang="en-US" altLang="ko-KR" sz="2000" dirty="0"/>
              <a:t>Tools: </a:t>
            </a:r>
            <a:r>
              <a:rPr lang="en-US" altLang="ko-KR" sz="2000" dirty="0" smtClean="0"/>
              <a:t>commercial SPI programmer, Arduino </a:t>
            </a:r>
            <a:r>
              <a:rPr lang="en-US" altLang="ko-KR" sz="2000" dirty="0"/>
              <a:t>with </a:t>
            </a:r>
            <a:r>
              <a:rPr lang="en-US" altLang="ko-KR" sz="2000" dirty="0" smtClean="0"/>
              <a:t>“SPI” </a:t>
            </a:r>
            <a:r>
              <a:rPr lang="en-US" altLang="ko-KR" sz="2000" dirty="0"/>
              <a:t>library</a:t>
            </a:r>
            <a:endParaRPr lang="ko-KR" altLang="en-US" sz="2000" dirty="0"/>
          </a:p>
          <a:p>
            <a:pPr marL="457200" lvl="1" indent="0">
              <a:buNone/>
            </a:pPr>
            <a:endParaRPr lang="en-US" altLang="ko-KR" sz="2000" dirty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endParaRPr lang="en-US" altLang="ko-KR" sz="2400" dirty="0" smtClean="0"/>
          </a:p>
          <a:p>
            <a:endParaRPr lang="en-US" altLang="ko-KR" sz="2400" dirty="0"/>
          </a:p>
        </p:txBody>
      </p:sp>
      <p:pic>
        <p:nvPicPr>
          <p:cNvPr id="12294" name="Picture 6" descr="https://cdn.sparkfun.com/assets/c/a/f/b/7/529e2d18757b7f196b8b45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297251"/>
            <a:ext cx="4251920" cy="239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f/fc/SPI_three_slaves.svg/1280px-SPI_three_slaves.svg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5976" y="4221088"/>
            <a:ext cx="458733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NOTE: Mounting Type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DIP (Dual In-line Packages)</a:t>
            </a:r>
          </a:p>
          <a:p>
            <a:endParaRPr lang="en-US" altLang="ko-KR" sz="2400" dirty="0" smtClean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r>
              <a:rPr lang="en-US" altLang="ko-KR" sz="2400" dirty="0" smtClean="0"/>
              <a:t>SMD or SMT (Surface Mount Devices/Technology)</a:t>
            </a:r>
          </a:p>
          <a:p>
            <a:endParaRPr lang="en-US" altLang="ko-KR" sz="2400" dirty="0" smtClean="0"/>
          </a:p>
          <a:p>
            <a:endParaRPr lang="en-US" altLang="ko-KR" sz="2400" dirty="0" smtClean="0"/>
          </a:p>
          <a:p>
            <a:endParaRPr lang="en-US" altLang="ko-KR" sz="2400" dirty="0"/>
          </a:p>
          <a:p>
            <a:r>
              <a:rPr lang="en-US" altLang="ko-KR" sz="2400" dirty="0" smtClean="0"/>
              <a:t>BGA (Ball Grid Array)</a:t>
            </a:r>
            <a:endParaRPr lang="ko-KR" altLang="en-US" sz="2400" dirty="0"/>
          </a:p>
        </p:txBody>
      </p:sp>
      <p:pic>
        <p:nvPicPr>
          <p:cNvPr id="33796" name="Picture 4" descr="http://www.circuitstoday.com/wp-content/uploads/2010/02/Resistors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099393"/>
            <a:ext cx="2428172" cy="117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://fizzible.com/wp-content/uploads/2014/03/NE555-Timer-IC-DIP-Package-700x70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2099393"/>
            <a:ext cx="1728193" cy="121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://www.circuittest.com/Media/400/mb-40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1984558"/>
            <a:ext cx="1944216" cy="133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powerguru.org/wordpress/wp-content/uploads/2012/09/Surface-mount-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834762"/>
            <a:ext cx="3024336" cy="131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http://bits.rossw.net/smd-passiv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1641003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http://i00.i.aliimg.com/photo/v0/1842999710/0201_0402_0603_0805_1206_1210_1812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8587" y="3861048"/>
            <a:ext cx="1648058" cy="120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http://i.stack.imgur.com/HavA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6645" y="3906605"/>
            <a:ext cx="1967523" cy="12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0" name="Picture 18" descr="http://www.statschippac.com/zh-cn/services/packagingservices/bgafbga/~/media/Images/Services/BGA%20FBGA/pbga_md_web.ash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5301207"/>
            <a:ext cx="1809699" cy="137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12" name="Picture 20" descr="https://encrypted-tbn2.gstatic.com/images?q=tbn:ANd9GcTCeTKb17udJWjgzAJI3sRFH9mI7OqJEuVy-0NPHIEUR7AQdrW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9704" y="5254971"/>
            <a:ext cx="2090768" cy="142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4assembly.com/images/bg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465" y="5589240"/>
            <a:ext cx="3543535" cy="117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7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1: </a:t>
            </a:r>
            <a:r>
              <a:rPr lang="en-US" altLang="ko-KR" dirty="0"/>
              <a:t>Hardware Interfaces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>
            <a:normAutofit/>
          </a:bodyPr>
          <a:lstStyle/>
          <a:p>
            <a:r>
              <a:rPr lang="en-US" altLang="ko-KR" sz="2400" dirty="0" smtClean="0"/>
              <a:t>JTAG </a:t>
            </a:r>
            <a:r>
              <a:rPr lang="en-US" altLang="ko-KR" sz="2400" dirty="0"/>
              <a:t>(Joint Test Action Group</a:t>
            </a:r>
            <a:r>
              <a:rPr lang="en-US" altLang="ko-KR" sz="2400" dirty="0" smtClean="0"/>
              <a:t>)</a:t>
            </a:r>
          </a:p>
          <a:p>
            <a:pPr lvl="1"/>
            <a:r>
              <a:rPr lang="en-US" altLang="ko-KR" sz="2000" dirty="0" smtClean="0"/>
              <a:t>8 pins = VCC, </a:t>
            </a:r>
            <a:r>
              <a:rPr lang="en-US" altLang="ko-KR" sz="2000" dirty="0" smtClean="0">
                <a:solidFill>
                  <a:srgbClr val="FF0000"/>
                </a:solidFill>
              </a:rPr>
              <a:t>TMS</a:t>
            </a:r>
            <a:r>
              <a:rPr lang="en-US" altLang="ko-KR" sz="2000" dirty="0" smtClean="0"/>
              <a:t> (Test Mode Select), </a:t>
            </a:r>
            <a:r>
              <a:rPr lang="en-US" altLang="ko-KR" sz="2000" dirty="0" smtClean="0">
                <a:solidFill>
                  <a:srgbClr val="FF0000"/>
                </a:solidFill>
              </a:rPr>
              <a:t>TCLK</a:t>
            </a:r>
            <a:r>
              <a:rPr lang="en-US" altLang="ko-KR" sz="2000" dirty="0" smtClean="0"/>
              <a:t> (Test Clock), </a:t>
            </a:r>
            <a:r>
              <a:rPr lang="en-US" altLang="ko-KR" sz="2000" dirty="0" smtClean="0">
                <a:solidFill>
                  <a:srgbClr val="FF0000"/>
                </a:solidFill>
              </a:rPr>
              <a:t>TDO</a:t>
            </a:r>
            <a:r>
              <a:rPr lang="en-US" altLang="ko-KR" sz="2000" dirty="0" smtClean="0"/>
              <a:t> (Test Data </a:t>
            </a:r>
            <a:br>
              <a:rPr lang="en-US" altLang="ko-KR" sz="2000" dirty="0" smtClean="0"/>
            </a:br>
            <a:r>
              <a:rPr lang="en-US" altLang="ko-KR" sz="2000" dirty="0" smtClean="0"/>
              <a:t>Out), </a:t>
            </a:r>
            <a:r>
              <a:rPr lang="en-US" altLang="ko-KR" sz="2000" dirty="0" smtClean="0">
                <a:solidFill>
                  <a:srgbClr val="FF0000"/>
                </a:solidFill>
              </a:rPr>
              <a:t>TDI</a:t>
            </a:r>
            <a:r>
              <a:rPr lang="en-US" altLang="ko-KR" sz="2000" dirty="0" smtClean="0"/>
              <a:t> (Test Data IN), TRST (Test </a:t>
            </a:r>
            <a:br>
              <a:rPr lang="en-US" altLang="ko-KR" sz="2000" dirty="0" smtClean="0"/>
            </a:br>
            <a:r>
              <a:rPr lang="en-US" altLang="ko-KR" sz="2000" dirty="0" smtClean="0"/>
              <a:t>Reset), RESET, GND</a:t>
            </a:r>
          </a:p>
          <a:p>
            <a:pPr lvl="1"/>
            <a:r>
              <a:rPr lang="en-US" altLang="ko-KR" sz="2000" dirty="0" smtClean="0"/>
              <a:t>For debugging and flashing firmware</a:t>
            </a:r>
          </a:p>
          <a:p>
            <a:pPr lvl="1"/>
            <a:r>
              <a:rPr lang="en-US" altLang="ko-KR" sz="2000" dirty="0" smtClean="0"/>
              <a:t>Tools: commercial JTAG debuggers</a:t>
            </a:r>
            <a:endParaRPr lang="ko-KR" altLang="en-US" sz="2000" dirty="0"/>
          </a:p>
        </p:txBody>
      </p:sp>
      <p:pic>
        <p:nvPicPr>
          <p:cNvPr id="5" name="Picture 4" descr="http://jtagtools.sourceforge.net/images/jt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748780"/>
            <a:ext cx="3048895" cy="38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huaweihg612hacking.files.wordpress.com/2011/07/dscn333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4365104"/>
            <a:ext cx="3708400" cy="2019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5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Embedded Devices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“Embedded device” from Wikipedia</a:t>
            </a:r>
          </a:p>
          <a:p>
            <a:pPr lvl="1"/>
            <a:endParaRPr lang="en-US" altLang="ko-KR" sz="2000" dirty="0"/>
          </a:p>
          <a:p>
            <a:pPr lvl="1"/>
            <a:endParaRPr lang="en-US" altLang="ko-KR" sz="2000" dirty="0" smtClean="0"/>
          </a:p>
          <a:p>
            <a:pPr lvl="1"/>
            <a:endParaRPr lang="en-US" altLang="ko-KR" sz="2000" dirty="0"/>
          </a:p>
          <a:p>
            <a:pPr lvl="1"/>
            <a:endParaRPr lang="en-US" altLang="ko-KR" sz="2000" dirty="0" smtClean="0"/>
          </a:p>
          <a:p>
            <a:r>
              <a:rPr lang="en-US" altLang="ko-KR" sz="2400" dirty="0" smtClean="0"/>
              <a:t>“Embedded devices” as security research objects</a:t>
            </a:r>
          </a:p>
          <a:p>
            <a:pPr lvl="1"/>
            <a:r>
              <a:rPr lang="en-US" altLang="ko-KR" sz="2000" b="1" dirty="0" smtClean="0">
                <a:solidFill>
                  <a:srgbClr val="FF0000"/>
                </a:solidFill>
              </a:rPr>
              <a:t>Every electric devices except desktops and laptops</a:t>
            </a:r>
          </a:p>
          <a:p>
            <a:pPr lvl="1"/>
            <a:r>
              <a:rPr lang="en-US" altLang="ko-KR" sz="2000" dirty="0" smtClean="0"/>
              <a:t>Usually connected to networks</a:t>
            </a:r>
            <a:endParaRPr lang="ko-KR" alt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918" y="2060848"/>
            <a:ext cx="8278562" cy="1358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http://rocketdock.com/images/screenshots/My-Network-Router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057" y="5039353"/>
            <a:ext cx="1329791" cy="13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accessatm.com/wp-content/uploads/2013/03/FT5000-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798" y="4797152"/>
            <a:ext cx="1649450" cy="164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h6.googleusercontent.com/-Gb-2XrxgZ-g/TX3jME-sNtI/AAAAAAAAAdA/kNFLGUX1mV8/s1600/car-tyre-hackingCutou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4869160"/>
            <a:ext cx="2253884" cy="142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ctechcrunch2011.files.wordpress.com/2014/07/chromecast_topic.png?fit=1%2C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196720"/>
            <a:ext cx="1440160" cy="9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product-images.www8-hp.com/digmedialib/prodimg/lowres/c02949277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145" y="4975050"/>
            <a:ext cx="1846927" cy="13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bedded system funny에 대한 이미지 검색결과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963" y="1638865"/>
            <a:ext cx="6234154" cy="402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0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rattleandmum.co.za/wp-content/uploads/2014/08/20065-huggies-dc_Sz2_66_01-LANDSCAP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Step 2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\Desktop\그림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4000" cy="651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788024" y="2077376"/>
            <a:ext cx="86409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563888" y="2514600"/>
            <a:ext cx="864096" cy="121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788024" y="1069264"/>
            <a:ext cx="864096" cy="714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596336" y="4597656"/>
            <a:ext cx="4320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8244408" y="5389744"/>
            <a:ext cx="4320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427984" y="4453640"/>
            <a:ext cx="57606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031578" y="3445528"/>
            <a:ext cx="908573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843808" y="2077376"/>
            <a:ext cx="620541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5741277" y="4137968"/>
            <a:ext cx="1815176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WM9715</a:t>
            </a:r>
          </a:p>
          <a:p>
            <a:pPr algn="ctr"/>
            <a:r>
              <a:rPr lang="en-US" altLang="ko-KR" sz="1400" b="1" dirty="0">
                <a:solidFill>
                  <a:srgbClr val="FF0000"/>
                </a:solidFill>
              </a:rPr>
              <a:t>Audio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and</a:t>
            </a:r>
          </a:p>
          <a:p>
            <a:pPr algn="ctr"/>
            <a:r>
              <a:rPr lang="en-US" altLang="ko-KR" sz="1400" b="1" dirty="0" err="1" smtClean="0">
                <a:solidFill>
                  <a:srgbClr val="FF0000"/>
                </a:solidFill>
              </a:rPr>
              <a:t>Touchpanel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400" b="1" dirty="0">
                <a:solidFill>
                  <a:srgbClr val="FF0000"/>
                </a:solidFill>
              </a:rPr>
              <a:t>CODEC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89339" y="2290951"/>
            <a:ext cx="1906997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Samsung S3C6410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ARM1176 Processor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77760" y="3124080"/>
            <a:ext cx="1332096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SPANSION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NAND Flash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Memory (4G)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724128" y="1069264"/>
            <a:ext cx="2114681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Samsung K4X1G323PE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1G DDR RAM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43348" y="1501312"/>
            <a:ext cx="521002" cy="487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8" name="TextBox 18"/>
          <p:cNvSpPr txBox="1"/>
          <p:nvPr/>
        </p:nvSpPr>
        <p:spPr>
          <a:xfrm>
            <a:off x="323528" y="1357296"/>
            <a:ext cx="254704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TI MAX3243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3V-to-5V RS232 Line Driver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200" y="2005368"/>
            <a:ext cx="2097690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TI TL16C2550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1.8V-to-5V Dual UART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1484" y="4137968"/>
            <a:ext cx="2445734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TOSHIBA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TLP291-4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Programmable Controller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121586" y="3301511"/>
            <a:ext cx="550252" cy="742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2" name="TextBox 22"/>
          <p:cNvSpPr txBox="1"/>
          <p:nvPr/>
        </p:nvSpPr>
        <p:spPr>
          <a:xfrm>
            <a:off x="2895460" y="5061302"/>
            <a:ext cx="1991251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DAVICOM DM9000BI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Ethernet Controller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796136" y="5238088"/>
            <a:ext cx="1152128" cy="367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4572000" y="5652057"/>
            <a:ext cx="1709443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err="1" smtClean="0">
                <a:solidFill>
                  <a:srgbClr val="FF0000"/>
                </a:solidFill>
              </a:rPr>
              <a:t>Sipex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 SP232E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RS232 Line Driver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663761" y="5652057"/>
            <a:ext cx="1552861" cy="738664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TI MAX3232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3V-to-5V RS232</a:t>
            </a:r>
          </a:p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Line Driver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59499" y="3416361"/>
            <a:ext cx="42992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 smtClean="0">
                <a:solidFill>
                  <a:srgbClr val="FF0000"/>
                </a:solidFill>
              </a:rPr>
              <a:t>???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75594" y="201431"/>
            <a:ext cx="235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A company’s device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3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2: 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Datasheet (e.g., TI MAX3232 RS-232 Line Driver)</a:t>
            </a:r>
          </a:p>
          <a:p>
            <a:pPr lvl="1"/>
            <a:r>
              <a:rPr lang="en-US" altLang="ko-KR" sz="2000" dirty="0" smtClean="0"/>
              <a:t>Features</a:t>
            </a:r>
          </a:p>
          <a:p>
            <a:pPr lvl="1"/>
            <a:r>
              <a:rPr lang="en-US" altLang="ko-KR" sz="2000" dirty="0" smtClean="0"/>
              <a:t>Pin map/assignment/configuration</a:t>
            </a:r>
          </a:p>
          <a:p>
            <a:pPr lvl="1"/>
            <a:r>
              <a:rPr lang="en-US" altLang="ko-KR" sz="2000" dirty="0" smtClean="0"/>
              <a:t>Pin description</a:t>
            </a:r>
          </a:p>
          <a:p>
            <a:pPr lvl="1"/>
            <a:r>
              <a:rPr lang="en-US" altLang="ko-KR" sz="2000" dirty="0" smtClean="0"/>
              <a:t>Application schematic or layout example</a:t>
            </a:r>
            <a:endParaRPr lang="ko-KR" alt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2283569"/>
            <a:ext cx="2743200" cy="222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4725144"/>
            <a:ext cx="811498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pngimg.com/upload/star_PNG158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4632" y="1340768"/>
            <a:ext cx="745800" cy="74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2: 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Tracing PCB routing (using your eyes or multi-meter)</a:t>
            </a:r>
            <a:endParaRPr lang="ko-KR" altLang="en-US" sz="2400" dirty="0"/>
          </a:p>
        </p:txBody>
      </p:sp>
      <p:pic>
        <p:nvPicPr>
          <p:cNvPr id="14338" name="Picture 2" descr="http://www.expresspcb.com/wp-content/uploads/2015/06/PhotoMiniBoardProPCB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3024" y="2132856"/>
            <a:ext cx="6696744" cy="44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화살표 연결선 4"/>
          <p:cNvCxnSpPr/>
          <p:nvPr/>
        </p:nvCxnSpPr>
        <p:spPr>
          <a:xfrm flipH="1" flipV="1">
            <a:off x="7812360" y="5085184"/>
            <a:ext cx="629012" cy="4526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76701" y="5517232"/>
            <a:ext cx="226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Letters and figures</a:t>
            </a:r>
            <a:br>
              <a:rPr lang="en-US" altLang="ko-KR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rgbClr val="FF0000"/>
                </a:solidFill>
              </a:rPr>
              <a:t>= silk layer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6111475" y="2996952"/>
            <a:ext cx="665226" cy="665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Picture 2" descr="http://wl500g.info/attachment.php?attachmentid=9581&amp;d=137091848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2348880"/>
            <a:ext cx="2304256" cy="2004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huaweihg612hacking.files.wordpress.com/2011/07/dscn333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2" y="4293096"/>
            <a:ext cx="4224763" cy="23004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타원 9"/>
          <p:cNvSpPr/>
          <p:nvPr/>
        </p:nvSpPr>
        <p:spPr>
          <a:xfrm>
            <a:off x="1297732" y="4585642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3491880" y="4585642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1445096" y="6035327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1945804" y="5790728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2483768" y="5790728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2891433" y="6228870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3640907" y="5790728"/>
            <a:ext cx="46260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4"/>
          <p:cNvCxnSpPr/>
          <p:nvPr/>
        </p:nvCxnSpPr>
        <p:spPr>
          <a:xfrm flipH="1" flipV="1">
            <a:off x="2843808" y="2564904"/>
            <a:ext cx="629012" cy="45267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864296" y="2780928"/>
            <a:ext cx="2018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GND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(by copper pour)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5" name="Picture 4" descr="https://cdn4.iconfinder.com/data/icons/iconflat-5/512/multimeter-512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112" y="3426613"/>
            <a:ext cx="2348717" cy="234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NOTE: PCB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PCB (Printed Circuit Board)</a:t>
            </a:r>
            <a:endParaRPr lang="ko-KR" altLang="en-US" sz="2400" dirty="0"/>
          </a:p>
        </p:txBody>
      </p:sp>
      <p:pic>
        <p:nvPicPr>
          <p:cNvPr id="16386" name="Picture 2" descr="http://trilema.com/wp-content/uploads/2014/06/fig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97355"/>
            <a:ext cx="7272808" cy="207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www.aoaforums.com/frontpage/images/stories/Articles/200702/motherboard_guide/pcb_lay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248" y="4469564"/>
            <a:ext cx="3236900" cy="21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waitingforfriday.com/images/thumb/9/97/SUTS_PCB_Artwork.PNG/600px-SUTS_PCB_Artwork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25312" y="3803880"/>
            <a:ext cx="2652978" cy="30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3635732"/>
            <a:ext cx="15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PCB artwork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 flipH="1" flipV="1">
            <a:off x="2898365" y="5331554"/>
            <a:ext cx="701019" cy="65231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8385" y="5983864"/>
            <a:ext cx="2266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Letters and figures</a:t>
            </a:r>
            <a:br>
              <a:rPr lang="en-US" altLang="ko-KR" b="1" dirty="0" smtClean="0">
                <a:solidFill>
                  <a:srgbClr val="FF0000"/>
                </a:solidFill>
              </a:rPr>
            </a:br>
            <a:r>
              <a:rPr lang="en-US" altLang="ko-KR" b="1" dirty="0" smtClean="0">
                <a:solidFill>
                  <a:srgbClr val="FF0000"/>
                </a:solidFill>
              </a:rPr>
              <a:t>= silk layer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1086" y="4517578"/>
            <a:ext cx="2108200" cy="20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NOTE: PCB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PCB (Printed Circuit Board)</a:t>
            </a:r>
            <a:endParaRPr lang="ko-KR" altLang="en-US" sz="2400" dirty="0"/>
          </a:p>
        </p:txBody>
      </p:sp>
      <p:pic>
        <p:nvPicPr>
          <p:cNvPr id="16388" name="Picture 4" descr="http://www.goldencircuits.com/attachment/view/3595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7148" y="1700808"/>
            <a:ext cx="3569495" cy="4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i1.daumcdn.net/thumb/R750x0/?fname=http%3A%2F%2Fcfile29.uf.tistory.com%2Fimage%2F2553AC4D54F064DE307E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87732"/>
            <a:ext cx="5220072" cy="361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7185" y="1347708"/>
            <a:ext cx="1615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Smart phone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2: </a:t>
            </a:r>
            <a:r>
              <a:rPr lang="en-US" altLang="ko-KR" dirty="0"/>
              <a:t>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Physical access</a:t>
            </a:r>
            <a:endParaRPr lang="ko-KR" altLang="en-US" sz="2400" dirty="0"/>
          </a:p>
        </p:txBody>
      </p:sp>
      <p:pic>
        <p:nvPicPr>
          <p:cNvPr id="19458" name="Picture 2" descr="http://www.in.all.biz/img/in/catalog/2452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099" y="2578286"/>
            <a:ext cx="3113298" cy="21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3. project\12. 한전연구원(2015)\20150818_미팅\pictures\A015 - 20150805_134431.bm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5547786" y="1696159"/>
            <a:ext cx="2008872" cy="309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merceramps.com/wp-content/uploads/2014/04/PCBtracePadGo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830102" y="3923315"/>
            <a:ext cx="2382088" cy="280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i00.i.aliimg.com/wsphoto/v0/1164103564_4/2-5mm-Pitch-dupont2-54-pcb-connect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3300" y="4365104"/>
            <a:ext cx="3509236" cy="20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68310" y="2204864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Using connectors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3874" y="184482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Soldering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5970986" y="5452550"/>
            <a:ext cx="665226" cy="665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632293" y="6103268"/>
            <a:ext cx="1342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FF0000"/>
                </a:solidFill>
              </a:rPr>
              <a:t>Be careful…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7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2: 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Logical access</a:t>
            </a:r>
          </a:p>
          <a:p>
            <a:pPr lvl="1"/>
            <a:r>
              <a:rPr lang="en-US" altLang="ko-KR" sz="2000" dirty="0" smtClean="0"/>
              <a:t>Using test tools (</a:t>
            </a:r>
            <a:r>
              <a:rPr lang="en-US" altLang="ko-KR" sz="2000" dirty="0" err="1" smtClean="0"/>
              <a:t>Jtagulator</a:t>
            </a:r>
            <a:r>
              <a:rPr lang="en-US" altLang="ko-KR" sz="2000" dirty="0" smtClean="0"/>
              <a:t> or JTAG finder)</a:t>
            </a:r>
          </a:p>
          <a:p>
            <a:pPr lvl="1"/>
            <a:r>
              <a:rPr lang="en-US" altLang="ko-KR" sz="2000" b="1" dirty="0" smtClean="0"/>
              <a:t>Or just connect, </a:t>
            </a:r>
            <a:r>
              <a:rPr lang="en-US" altLang="ko-KR" sz="2000" b="1" dirty="0"/>
              <a:t>and </a:t>
            </a:r>
            <a:r>
              <a:rPr lang="en-US" altLang="ko-KR" sz="2000" b="1" dirty="0" smtClean="0"/>
              <a:t>observe until…</a:t>
            </a:r>
          </a:p>
          <a:p>
            <a:pPr lvl="1"/>
            <a:r>
              <a:rPr lang="en-US" altLang="ko-KR" sz="2000" dirty="0" smtClean="0"/>
              <a:t>Can be disabled temporarily </a:t>
            </a:r>
            <a:r>
              <a:rPr lang="en-US" altLang="ko-KR" sz="2000" dirty="0"/>
              <a:t>or </a:t>
            </a:r>
            <a:r>
              <a:rPr lang="en-US" altLang="ko-KR" sz="2000" dirty="0" smtClean="0"/>
              <a:t>permanently </a:t>
            </a:r>
            <a:r>
              <a:rPr lang="en-US" altLang="ko-KR" sz="2000" dirty="0" smtClean="0">
                <a:sym typeface="Wingdings" panose="05000000000000000000" pitchFamily="2" charset="2"/>
              </a:rPr>
              <a:t></a:t>
            </a:r>
          </a:p>
          <a:p>
            <a:pPr lvl="1"/>
            <a:r>
              <a:rPr lang="en-US" altLang="ko-KR" sz="2000" dirty="0" smtClean="0">
                <a:sym typeface="Wingdings" panose="05000000000000000000" pitchFamily="2" charset="2"/>
              </a:rPr>
              <a:t>Can be disabled by software or hardware </a:t>
            </a:r>
            <a:r>
              <a:rPr lang="en-US" altLang="ko-KR" sz="2000" dirty="0" smtClean="0">
                <a:sym typeface="Wingdings"/>
              </a:rPr>
              <a:t></a:t>
            </a:r>
            <a:endParaRPr lang="ko-KR" altLang="en-US" sz="2000" dirty="0"/>
          </a:p>
        </p:txBody>
      </p:sp>
      <p:pic>
        <p:nvPicPr>
          <p:cNvPr id="18434" name="Picture 2" descr="https://cdn.shopify.com/s/files/1/0543/2969/products/HAD000042_-_JTAGulator_Featured_grande.jpg?v=142196586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4121482"/>
            <a:ext cx="5040560" cy="218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eoem.cc/images/201410/goods_img/7934_P_JTAG+Finder_1412841193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1049" y="3685674"/>
            <a:ext cx="2227375" cy="28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9396" y="3748760"/>
            <a:ext cx="129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err="1" smtClean="0">
                <a:solidFill>
                  <a:srgbClr val="FF0000"/>
                </a:solidFill>
              </a:rPr>
              <a:t>Jtagulator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3501008"/>
            <a:ext cx="1498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JTAG Finder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8" descr="http://wiki.openwrt.org/_media/toh/tp-link/serial_if.jpg?w=400&amp;tok=a147a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24931" y="1381496"/>
            <a:ext cx="1630319" cy="20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73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2: </a:t>
            </a:r>
            <a:r>
              <a:rPr lang="en-US" altLang="ko-KR" dirty="0"/>
              <a:t>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ko-KR" sz="2400" dirty="0" smtClean="0"/>
              <a:t>UART</a:t>
            </a:r>
          </a:p>
          <a:p>
            <a:pPr lvl="1"/>
            <a:r>
              <a:rPr lang="en-US" altLang="ko-KR" sz="2000" dirty="0" smtClean="0"/>
              <a:t>Booting message (CPU and memory info.)</a:t>
            </a:r>
          </a:p>
          <a:p>
            <a:pPr lvl="1"/>
            <a:r>
              <a:rPr lang="en-US" altLang="ko-KR" sz="2000" dirty="0" smtClean="0"/>
              <a:t>Bootloader access</a:t>
            </a:r>
          </a:p>
          <a:p>
            <a:pPr lvl="1"/>
            <a:r>
              <a:rPr lang="en-US" altLang="ko-KR" sz="2000" dirty="0" smtClean="0"/>
              <a:t>Shell with or without login</a:t>
            </a:r>
          </a:p>
          <a:p>
            <a:pPr lvl="1"/>
            <a:endParaRPr lang="en-US" altLang="ko-KR" sz="2000" dirty="0"/>
          </a:p>
          <a:p>
            <a:r>
              <a:rPr lang="en-US" altLang="ko-KR" sz="2400" dirty="0" smtClean="0"/>
              <a:t>I2C: memory </a:t>
            </a:r>
            <a:r>
              <a:rPr lang="en-US" altLang="ko-KR" sz="2400" dirty="0"/>
              <a:t>read/write</a:t>
            </a:r>
          </a:p>
          <a:p>
            <a:endParaRPr lang="en-US" altLang="ko-KR" sz="2400" dirty="0"/>
          </a:p>
          <a:p>
            <a:r>
              <a:rPr lang="en-US" altLang="ko-KR" sz="2400" dirty="0" smtClean="0"/>
              <a:t>SPI: </a:t>
            </a:r>
            <a:r>
              <a:rPr lang="en-US" altLang="ko-KR" sz="2400" dirty="0"/>
              <a:t>memory </a:t>
            </a:r>
            <a:r>
              <a:rPr lang="en-US" altLang="ko-KR" sz="2400" dirty="0" smtClean="0"/>
              <a:t>read/write</a:t>
            </a:r>
          </a:p>
          <a:p>
            <a:endParaRPr lang="en-US" altLang="ko-KR" sz="2400" dirty="0" smtClean="0"/>
          </a:p>
          <a:p>
            <a:r>
              <a:rPr lang="en-US" altLang="ko-KR" sz="2400" dirty="0" smtClean="0"/>
              <a:t>JTAG: dynamic debugging, memory read/write, etc.</a:t>
            </a:r>
            <a:endParaRPr lang="ko-KR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06244" y="4725144"/>
            <a:ext cx="235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A company’s device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v\Desktop\그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82" y="2636912"/>
            <a:ext cx="440690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6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2: Access to HW Interface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strike="sngStrike" dirty="0" smtClean="0"/>
              <a:t>Download on the Internet (previous model or series)</a:t>
            </a:r>
          </a:p>
          <a:p>
            <a:r>
              <a:rPr lang="en-US" altLang="ko-KR" sz="2400" dirty="0" smtClean="0"/>
              <a:t>Firmware extraction</a:t>
            </a:r>
          </a:p>
          <a:p>
            <a:pPr lvl="1"/>
            <a:r>
              <a:rPr lang="en-US" altLang="ko-KR" sz="2000" dirty="0" smtClean="0"/>
              <a:t>Through external storage (USB, SD-Card, etc.)</a:t>
            </a:r>
          </a:p>
          <a:p>
            <a:pPr lvl="1"/>
            <a:r>
              <a:rPr lang="en-US" altLang="ko-KR" sz="2000" dirty="0" smtClean="0"/>
              <a:t>Useful tools in the original system </a:t>
            </a:r>
          </a:p>
          <a:p>
            <a:pPr lvl="2"/>
            <a:r>
              <a:rPr lang="en-US" altLang="ko-KR" sz="1600" dirty="0" smtClean="0"/>
              <a:t>ftp(d), </a:t>
            </a:r>
            <a:r>
              <a:rPr lang="en-US" altLang="ko-KR" sz="1600" dirty="0" err="1" smtClean="0"/>
              <a:t>tftp</a:t>
            </a:r>
            <a:r>
              <a:rPr lang="en-US" altLang="ko-KR" sz="1600" dirty="0" smtClean="0"/>
              <a:t>(d), </a:t>
            </a:r>
            <a:r>
              <a:rPr lang="en-US" altLang="ko-KR" sz="1600" dirty="0" err="1" smtClean="0"/>
              <a:t>netcat</a:t>
            </a:r>
            <a:r>
              <a:rPr lang="en-US" altLang="ko-KR" sz="1600" dirty="0" smtClean="0"/>
              <a:t> or </a:t>
            </a:r>
            <a:r>
              <a:rPr lang="en-US" altLang="ko-KR" sz="1600" dirty="0" err="1" smtClean="0"/>
              <a:t>nc</a:t>
            </a:r>
            <a:r>
              <a:rPr lang="en-US" altLang="ko-KR" sz="1600" dirty="0" smtClean="0"/>
              <a:t>, telnet(d), etc. ( “/bin/</a:t>
            </a:r>
            <a:r>
              <a:rPr lang="en-US" altLang="ko-KR" sz="1600" dirty="0" err="1" smtClean="0"/>
              <a:t>busybox</a:t>
            </a:r>
            <a:r>
              <a:rPr lang="en-US" altLang="ko-KR" sz="1600" dirty="0" smtClean="0"/>
              <a:t>”)</a:t>
            </a:r>
          </a:p>
          <a:p>
            <a:pPr lvl="2"/>
            <a:endParaRPr lang="en-US" altLang="ko-KR" sz="1600" dirty="0" smtClean="0"/>
          </a:p>
          <a:p>
            <a:pPr lvl="2"/>
            <a:endParaRPr lang="en-US" altLang="ko-KR" sz="1600" dirty="0" smtClean="0"/>
          </a:p>
          <a:p>
            <a:pPr lvl="2"/>
            <a:endParaRPr lang="en-US" altLang="ko-KR" sz="1600" dirty="0"/>
          </a:p>
          <a:p>
            <a:pPr lvl="2"/>
            <a:endParaRPr lang="en-US" altLang="ko-KR" sz="1600" dirty="0" smtClean="0"/>
          </a:p>
          <a:p>
            <a:pPr lvl="2"/>
            <a:endParaRPr lang="en-US" altLang="ko-KR" sz="1600" dirty="0" smtClean="0"/>
          </a:p>
          <a:p>
            <a:pPr lvl="2"/>
            <a:endParaRPr lang="en-US" altLang="ko-KR" sz="1600" dirty="0" smtClean="0"/>
          </a:p>
          <a:p>
            <a:pPr lvl="1"/>
            <a:r>
              <a:rPr lang="en-US" altLang="ko-KR" sz="2000" dirty="0" smtClean="0"/>
              <a:t>Cross-compile some tools &amp; put them in the target system</a:t>
            </a:r>
          </a:p>
          <a:p>
            <a:pPr lvl="1"/>
            <a:r>
              <a:rPr lang="en-US" altLang="ko-KR" sz="2000" dirty="0" smtClean="0"/>
              <a:t>Memory dump</a:t>
            </a:r>
          </a:p>
        </p:txBody>
      </p:sp>
      <p:pic>
        <p:nvPicPr>
          <p:cNvPr id="34818" name="Picture 2" descr="http://clip2net.com/clip/m19209/1263757477-clip-34k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587193"/>
            <a:ext cx="7632848" cy="14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349090" y="4067547"/>
            <a:ext cx="107119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6819106" y="4653136"/>
            <a:ext cx="549693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7605861" y="4805536"/>
            <a:ext cx="375448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What’s Difference?</a:t>
            </a:r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24827"/>
              </p:ext>
            </p:extLst>
          </p:nvPr>
        </p:nvGraphicFramePr>
        <p:xfrm>
          <a:off x="298848" y="1467482"/>
          <a:ext cx="8593633" cy="5057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5999"/>
                <a:gridCol w="3397273"/>
                <a:gridCol w="3240361"/>
              </a:tblGrid>
              <a:tr h="326301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Embedded device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b="1" dirty="0" smtClean="0"/>
                        <a:t>Personal computer</a:t>
                      </a:r>
                      <a:endParaRPr lang="ko-KR" altLang="en-US" sz="20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Purpose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trike="sngStrike" dirty="0" smtClean="0"/>
                        <a:t>Specific</a:t>
                      </a:r>
                      <a:r>
                        <a:rPr lang="en-US" altLang="ko-KR" strike="sngStrike" baseline="0" dirty="0" smtClean="0"/>
                        <a:t> purpose</a:t>
                      </a:r>
                      <a:endParaRPr lang="ko-KR" altLang="en-US" strike="sngStrik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trike="sngStrike" dirty="0" smtClean="0"/>
                        <a:t>General</a:t>
                      </a:r>
                      <a:r>
                        <a:rPr lang="en-US" altLang="ko-KR" strike="sngStrike" baseline="0" dirty="0" smtClean="0"/>
                        <a:t> purpose</a:t>
                      </a:r>
                      <a:endParaRPr lang="ko-KR" altLang="en-US" strike="sngStrike" dirty="0"/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Operating</a:t>
                      </a:r>
                      <a:r>
                        <a:rPr lang="en-US" altLang="ko-KR" sz="2000" baseline="0" dirty="0" smtClean="0"/>
                        <a:t> </a:t>
                      </a:r>
                      <a:br>
                        <a:rPr lang="en-US" altLang="ko-KR" sz="2000" baseline="0" dirty="0" smtClean="0"/>
                      </a:br>
                      <a:r>
                        <a:rPr lang="en-US" altLang="ko-KR" sz="2000" baseline="0" dirty="0" smtClean="0"/>
                        <a:t>system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</a:rPr>
                        <a:t>Various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(no</a:t>
                      </a:r>
                      <a:r>
                        <a:rPr lang="en-US" altLang="ko-KR" baseline="0" dirty="0" smtClean="0"/>
                        <a:t> OS, Linux, VX Works…)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(mostly) Windows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Architecture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chemeClr val="tx1"/>
                          </a:solidFill>
                        </a:rPr>
                        <a:t>Various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(ARM,</a:t>
                      </a:r>
                      <a:r>
                        <a:rPr lang="en-US" altLang="ko-KR" baseline="0" dirty="0" smtClean="0"/>
                        <a:t> PowerPC, AVR, 8051…)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(mostly) Intel</a:t>
                      </a:r>
                      <a:r>
                        <a:rPr lang="en-US" altLang="ko-KR" baseline="0" dirty="0" smtClean="0"/>
                        <a:t> x</a:t>
                      </a:r>
                      <a:r>
                        <a:rPr lang="en-US" altLang="ko-KR" dirty="0" smtClean="0"/>
                        <a:t>86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User interface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FF0000"/>
                          </a:solidFill>
                        </a:rPr>
                        <a:t>Poor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(limited</a:t>
                      </a:r>
                      <a:r>
                        <a:rPr lang="en-US" altLang="ko-KR" baseline="0" dirty="0" smtClean="0"/>
                        <a:t> </a:t>
                      </a:r>
                      <a:r>
                        <a:rPr lang="en-US" altLang="ko-KR" dirty="0" smtClean="0"/>
                        <a:t>input and output)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Rich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(monitor, keyboard, mouse…)</a:t>
                      </a:r>
                      <a:endParaRPr lang="ko-KR" altLang="en-US" dirty="0"/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Static</a:t>
                      </a:r>
                      <a:r>
                        <a:rPr lang="en-US" altLang="ko-KR" sz="2000" baseline="0" dirty="0" smtClean="0"/>
                        <a:t> analysis object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00FF"/>
                          </a:solidFill>
                        </a:rPr>
                        <a:t>Firmware files, ROM image,</a:t>
                      </a:r>
                      <a:r>
                        <a:rPr lang="en-US" altLang="ko-KR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br>
                        <a:rPr lang="en-US" altLang="ko-KR" b="1" baseline="0" dirty="0" smtClean="0">
                          <a:solidFill>
                            <a:srgbClr val="0000FF"/>
                          </a:solidFill>
                        </a:rPr>
                      </a:br>
                      <a:r>
                        <a:rPr lang="en-US" altLang="ko-KR" b="1" baseline="0" dirty="0" smtClean="0">
                          <a:solidFill>
                            <a:srgbClr val="0000FF"/>
                          </a:solidFill>
                        </a:rPr>
                        <a:t>flash image…</a:t>
                      </a:r>
                      <a:endParaRPr lang="ko-KR" alt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00FF"/>
                          </a:solidFill>
                        </a:rPr>
                        <a:t>Application files,</a:t>
                      </a:r>
                      <a:r>
                        <a:rPr lang="en-US" altLang="ko-KR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  <a:p>
                      <a:pPr algn="ctr" latinLnBrk="1"/>
                      <a:r>
                        <a:rPr lang="en-US" altLang="ko-KR" b="1" baseline="0" dirty="0" smtClean="0">
                          <a:solidFill>
                            <a:srgbClr val="0000FF"/>
                          </a:solidFill>
                        </a:rPr>
                        <a:t>system files</a:t>
                      </a:r>
                      <a:endParaRPr lang="en-US" altLang="ko-KR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Dynamic </a:t>
                      </a:r>
                      <a:br>
                        <a:rPr lang="en-US" altLang="ko-KR" sz="2000" dirty="0" smtClean="0"/>
                      </a:br>
                      <a:r>
                        <a:rPr lang="en-US" altLang="ko-KR" sz="2000" dirty="0" smtClean="0"/>
                        <a:t>analysis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FF0000"/>
                          </a:solidFill>
                        </a:rPr>
                        <a:t>Hard</a:t>
                      </a:r>
                      <a:endParaRPr lang="en-US" altLang="ko-KR" dirty="0" smtClean="0"/>
                    </a:p>
                    <a:p>
                      <a:pPr algn="ctr" latinLnBrk="1"/>
                      <a:r>
                        <a:rPr lang="en-US" altLang="ko-KR" dirty="0" smtClean="0"/>
                        <a:t>(not even possible)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Easy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(Olly </a:t>
                      </a:r>
                      <a:r>
                        <a:rPr lang="en-US" altLang="ko-KR" dirty="0" err="1" smtClean="0"/>
                        <a:t>dbg</a:t>
                      </a:r>
                      <a:r>
                        <a:rPr lang="en-US" altLang="ko-KR" dirty="0" smtClean="0"/>
                        <a:t>,</a:t>
                      </a:r>
                      <a:r>
                        <a:rPr lang="en-US" altLang="ko-KR" baseline="0" dirty="0" smtClean="0"/>
                        <a:t> Win </a:t>
                      </a:r>
                      <a:r>
                        <a:rPr lang="en-US" altLang="ko-KR" baseline="0" dirty="0" err="1" smtClean="0"/>
                        <a:t>dbg</a:t>
                      </a:r>
                      <a:r>
                        <a:rPr lang="en-US" altLang="ko-KR" baseline="0" dirty="0" smtClean="0"/>
                        <a:t>, GDB…</a:t>
                      </a:r>
                      <a:r>
                        <a:rPr lang="en-US" altLang="ko-KR" dirty="0" smtClean="0"/>
                        <a:t>)</a:t>
                      </a:r>
                    </a:p>
                  </a:txBody>
                  <a:tcPr anchor="ctr"/>
                </a:tc>
              </a:tr>
              <a:tr h="5773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/>
                        <a:t>Hardware </a:t>
                      </a:r>
                      <a:br>
                        <a:rPr lang="en-US" altLang="ko-KR" sz="2000" dirty="0" smtClean="0"/>
                      </a:br>
                      <a:r>
                        <a:rPr lang="en-US" altLang="ko-KR" sz="2000" dirty="0" smtClean="0"/>
                        <a:t>analysis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FF0000"/>
                          </a:solidFill>
                        </a:rPr>
                        <a:t>Required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(to extract something)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Not required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7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2.5: Direct Access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Flash memory dump</a:t>
            </a:r>
          </a:p>
          <a:p>
            <a:pPr lvl="1"/>
            <a:r>
              <a:rPr lang="en-US" altLang="ko-KR" sz="2000" dirty="0" smtClean="0"/>
              <a:t>Soldering jumper cables on the PCB</a:t>
            </a:r>
          </a:p>
          <a:p>
            <a:pPr lvl="1"/>
            <a:r>
              <a:rPr lang="en-US" altLang="ko-KR" sz="2000" dirty="0" smtClean="0"/>
              <a:t>De-soldering (chip off) using soldering irons or rework station</a:t>
            </a:r>
            <a:endParaRPr lang="ko-KR" altLang="en-US" sz="2000" dirty="0"/>
          </a:p>
        </p:txBody>
      </p:sp>
      <p:pic>
        <p:nvPicPr>
          <p:cNvPr id="36870" name="Picture 6" descr="http://www.ewdsolutions.com/customer/elwida/images/items/hakko_hot_air_rework_FR802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3201144"/>
            <a:ext cx="4104456" cy="292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v\Desktop\pp\IMG_09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3139446"/>
            <a:ext cx="24098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v\Desktop\pp\IMG_090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5" y="4797540"/>
            <a:ext cx="2409825" cy="14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00192" y="5681553"/>
            <a:ext cx="18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Rework Station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5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2.5: Direct Access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Ex) Samsung NAND flash memory on “a” device</a:t>
            </a:r>
          </a:p>
          <a:p>
            <a:pPr lvl="1"/>
            <a:r>
              <a:rPr lang="en-US" altLang="ko-KR" sz="2000" dirty="0" smtClean="0"/>
              <a:t>Using a programmable MPU module (commercial AVR module, Arduino Mega, Bus pirate, etc.)</a:t>
            </a:r>
            <a:endParaRPr lang="ko-KR" altLang="en-US" sz="2000" dirty="0"/>
          </a:p>
        </p:txBody>
      </p:sp>
      <p:pic>
        <p:nvPicPr>
          <p:cNvPr id="4" name="Picture 2" descr="http://i01.i.aliimg.com/wsphoto/v0/2010511553/10-PCS-font-b-K9F1208U0C-b-font-PCBO-TSSOP-font-b-K9F1208U0C-b-font-P-fon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14525">
            <a:off x="1216289" y="2681659"/>
            <a:ext cx="2135899" cy="220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s://hackadaycom.files.wordpress.com/2012/09/nand.jpg?w=4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44767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h30499.www3.hp.com/t5/image/serverpage/image-id/39760i44A0AA72FDC0175D?v=mpbl-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3960440" cy="299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416819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K9F1208U0C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4228" y="5885001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Memory socket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61820" y="6228020"/>
            <a:ext cx="189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Memory socket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5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2.5: Direct Access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4248472" cy="2511785"/>
          </a:xfrm>
          <a:prstGeom prst="rect">
            <a:avLst/>
          </a:prstGeom>
        </p:spPr>
      </p:pic>
      <p:graphicFrame>
        <p:nvGraphicFramePr>
          <p:cNvPr id="5" name="내용 개체 틀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04244"/>
              </p:ext>
            </p:extLst>
          </p:nvPr>
        </p:nvGraphicFramePr>
        <p:xfrm>
          <a:off x="4644008" y="1466332"/>
          <a:ext cx="4104456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2929"/>
                <a:gridCol w="2941527"/>
              </a:tblGrid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PIN name</a:t>
                      </a:r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 smtClean="0"/>
                        <a:t>PIN description</a:t>
                      </a:r>
                      <a:endParaRPr lang="ko-KR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I/O0~7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DATA INPUTS/OUTPUTS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CLE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COMMAND LATCH ENABLE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ALE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ADDRESS LATCH ENABLE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CE/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CHIP ENABLE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RE/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READ ENABLE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WE/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WRITE ENABLE</a:t>
                      </a:r>
                      <a:endParaRPr lang="ko-KR" altLang="en-US" sz="1400" dirty="0"/>
                    </a:p>
                  </a:txBody>
                  <a:tcPr anchor="ctr"/>
                </a:tc>
              </a:tr>
              <a:tr h="20466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u="none" strike="noStrike" kern="1200" baseline="0" dirty="0" smtClean="0"/>
                        <a:t>R/B/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u="none" strike="noStrike" kern="1200" baseline="0" dirty="0" smtClean="0"/>
                        <a:t>READY/BUSY OUTPUT</a:t>
                      </a:r>
                      <a:endParaRPr lang="ko-KR" altLang="en-US" sz="1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173" y="4013166"/>
            <a:ext cx="6310039" cy="2680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7984" y="4966337"/>
            <a:ext cx="393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Read ID operation (0x90 command)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31740" y="5733256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Implement this !!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media.diabeteshealthsupplies.com/media/catalog/product/cache/1/image/9df78eab33525d08d6e5fb8d27136e95/6/9/6940686_thum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Step 3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2" descr="http://www.need4fun.com/wp-content/uploads/2015/01/Hex-hexagons-gaming-wallpaper-08748662f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5111318" y="407339"/>
            <a:ext cx="1422056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Extracted </a:t>
            </a:r>
            <a:br>
              <a:rPr lang="en-US" altLang="ko-KR" dirty="0" smtClean="0"/>
            </a:br>
            <a:r>
              <a:rPr lang="en-US" altLang="ko-KR" dirty="0" smtClean="0"/>
              <a:t>binary</a:t>
            </a:r>
            <a:endParaRPr lang="ko-KR" altLang="en-US" dirty="0"/>
          </a:p>
        </p:txBody>
      </p:sp>
      <p:sp>
        <p:nvSpPr>
          <p:cNvPr id="54" name="직사각형 53"/>
          <p:cNvSpPr/>
          <p:nvPr/>
        </p:nvSpPr>
        <p:spPr>
          <a:xfrm>
            <a:off x="3418926" y="1656602"/>
            <a:ext cx="160228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Packed or </a:t>
            </a:r>
            <a:br>
              <a:rPr lang="en-US" altLang="ko-KR" dirty="0" smtClean="0"/>
            </a:br>
            <a:r>
              <a:rPr lang="en-US" altLang="ko-KR" dirty="0" smtClean="0"/>
              <a:t>compressed</a:t>
            </a:r>
          </a:p>
        </p:txBody>
      </p:sp>
      <p:sp>
        <p:nvSpPr>
          <p:cNvPr id="69" name="직사각형 68"/>
          <p:cNvSpPr/>
          <p:nvPr/>
        </p:nvSpPr>
        <p:spPr>
          <a:xfrm>
            <a:off x="5363141" y="1656602"/>
            <a:ext cx="160228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Encrypted</a:t>
            </a:r>
            <a:endParaRPr lang="ko-KR" altLang="en-US" dirty="0"/>
          </a:p>
        </p:txBody>
      </p:sp>
      <p:sp>
        <p:nvSpPr>
          <p:cNvPr id="70" name="직사각형 69"/>
          <p:cNvSpPr/>
          <p:nvPr/>
        </p:nvSpPr>
        <p:spPr>
          <a:xfrm>
            <a:off x="7325462" y="1656602"/>
            <a:ext cx="160228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Unknown</a:t>
            </a:r>
            <a:br>
              <a:rPr lang="en-US" altLang="ko-KR" dirty="0" smtClean="0"/>
            </a:br>
            <a:r>
              <a:rPr lang="en-US" altLang="ko-KR" dirty="0" smtClean="0"/>
              <a:t>(customized)</a:t>
            </a:r>
            <a:endParaRPr lang="ko-KR" altLang="en-US" dirty="0"/>
          </a:p>
        </p:txBody>
      </p:sp>
      <p:cxnSp>
        <p:nvCxnSpPr>
          <p:cNvPr id="72" name="꺾인 연결선 71"/>
          <p:cNvCxnSpPr>
            <a:stCxn id="26" idx="2"/>
            <a:endCxn id="54" idx="0"/>
          </p:cNvCxnSpPr>
          <p:nvPr/>
        </p:nvCxnSpPr>
        <p:spPr>
          <a:xfrm rot="5400000">
            <a:off x="4720611" y="554866"/>
            <a:ext cx="601191" cy="160228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/>
          <p:cNvSpPr/>
          <p:nvPr/>
        </p:nvSpPr>
        <p:spPr>
          <a:xfrm>
            <a:off x="340686" y="407339"/>
            <a:ext cx="1422056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Extracted </a:t>
            </a:r>
            <a:br>
              <a:rPr lang="en-US" altLang="ko-KR" dirty="0" smtClean="0"/>
            </a:br>
            <a:r>
              <a:rPr lang="en-US" altLang="ko-KR" dirty="0" smtClean="0"/>
              <a:t>file system</a:t>
            </a:r>
            <a:endParaRPr lang="ko-KR" altLang="en-US" dirty="0"/>
          </a:p>
        </p:txBody>
      </p:sp>
      <p:cxnSp>
        <p:nvCxnSpPr>
          <p:cNvPr id="94" name="꺾인 연결선 93"/>
          <p:cNvCxnSpPr>
            <a:stCxn id="26" idx="2"/>
            <a:endCxn id="69" idx="0"/>
          </p:cNvCxnSpPr>
          <p:nvPr/>
        </p:nvCxnSpPr>
        <p:spPr>
          <a:xfrm rot="16200000" flipH="1">
            <a:off x="5692718" y="1185038"/>
            <a:ext cx="601191" cy="341935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꺾인 연결선 96"/>
          <p:cNvCxnSpPr>
            <a:stCxn id="26" idx="2"/>
            <a:endCxn id="70" idx="0"/>
          </p:cNvCxnSpPr>
          <p:nvPr/>
        </p:nvCxnSpPr>
        <p:spPr>
          <a:xfrm rot="16200000" flipH="1">
            <a:off x="6673879" y="203878"/>
            <a:ext cx="601191" cy="2304256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/>
          <p:cNvCxnSpPr>
            <a:stCxn id="82" idx="2"/>
            <a:endCxn id="163" idx="0"/>
          </p:cNvCxnSpPr>
          <p:nvPr/>
        </p:nvCxnSpPr>
        <p:spPr>
          <a:xfrm>
            <a:off x="1051714" y="1055411"/>
            <a:ext cx="946" cy="6062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화살표 연결선 105"/>
          <p:cNvCxnSpPr>
            <a:stCxn id="69" idx="2"/>
            <a:endCxn id="208" idx="0"/>
          </p:cNvCxnSpPr>
          <p:nvPr/>
        </p:nvCxnSpPr>
        <p:spPr>
          <a:xfrm>
            <a:off x="6164281" y="2304674"/>
            <a:ext cx="1" cy="9443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>
            <a:stCxn id="70" idx="2"/>
            <a:endCxn id="215" idx="0"/>
          </p:cNvCxnSpPr>
          <p:nvPr/>
        </p:nvCxnSpPr>
        <p:spPr>
          <a:xfrm>
            <a:off x="8126602" y="2304674"/>
            <a:ext cx="1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다이아몬드 117"/>
          <p:cNvSpPr/>
          <p:nvPr/>
        </p:nvSpPr>
        <p:spPr>
          <a:xfrm>
            <a:off x="3418926" y="2664714"/>
            <a:ext cx="1602280" cy="648072"/>
          </a:xfrm>
          <a:prstGeom prst="diamo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1" name="꺾인 연결선 130"/>
          <p:cNvCxnSpPr>
            <a:stCxn id="208" idx="3"/>
            <a:endCxn id="190" idx="2"/>
          </p:cNvCxnSpPr>
          <p:nvPr/>
        </p:nvCxnSpPr>
        <p:spPr>
          <a:xfrm>
            <a:off x="6965422" y="3573016"/>
            <a:ext cx="592573" cy="1416462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8126605" y="3320589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No</a:t>
            </a:r>
            <a:endParaRPr lang="ko-KR" altLang="en-US" dirty="0"/>
          </a:p>
        </p:txBody>
      </p:sp>
      <p:sp>
        <p:nvSpPr>
          <p:cNvPr id="142" name="TextBox 141"/>
          <p:cNvSpPr txBox="1"/>
          <p:nvPr/>
        </p:nvSpPr>
        <p:spPr>
          <a:xfrm>
            <a:off x="6897236" y="2612658"/>
            <a:ext cx="51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Yes</a:t>
            </a:r>
            <a:endParaRPr lang="ko-KR" altLang="en-US" dirty="0"/>
          </a:p>
        </p:txBody>
      </p:sp>
      <p:cxnSp>
        <p:nvCxnSpPr>
          <p:cNvPr id="145" name="꺾인 연결선 144"/>
          <p:cNvCxnSpPr>
            <a:stCxn id="194" idx="3"/>
            <a:endCxn id="188" idx="0"/>
          </p:cNvCxnSpPr>
          <p:nvPr/>
        </p:nvCxnSpPr>
        <p:spPr>
          <a:xfrm>
            <a:off x="1853800" y="3644988"/>
            <a:ext cx="396963" cy="746291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꺾인 연결선 154"/>
          <p:cNvCxnSpPr>
            <a:stCxn id="118" idx="1"/>
            <a:endCxn id="82" idx="3"/>
          </p:cNvCxnSpPr>
          <p:nvPr/>
        </p:nvCxnSpPr>
        <p:spPr>
          <a:xfrm rot="10800000">
            <a:off x="1762742" y="731376"/>
            <a:ext cx="1656184" cy="2257375"/>
          </a:xfrm>
          <a:prstGeom prst="bentConnector3">
            <a:avLst>
              <a:gd name="adj1" fmla="val 22394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다이아몬드 162"/>
          <p:cNvSpPr/>
          <p:nvPr/>
        </p:nvSpPr>
        <p:spPr>
          <a:xfrm>
            <a:off x="251520" y="1661623"/>
            <a:ext cx="1602280" cy="648072"/>
          </a:xfrm>
          <a:prstGeom prst="diamo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TextBox 163"/>
          <p:cNvSpPr txBox="1"/>
          <p:nvPr/>
        </p:nvSpPr>
        <p:spPr>
          <a:xfrm>
            <a:off x="504723" y="1800993"/>
            <a:ext cx="109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IDA Pro?</a:t>
            </a:r>
            <a:endParaRPr lang="ko-KR" altLang="en-US" dirty="0"/>
          </a:p>
        </p:txBody>
      </p:sp>
      <p:sp>
        <p:nvSpPr>
          <p:cNvPr id="169" name="TextBox 168"/>
          <p:cNvSpPr txBox="1"/>
          <p:nvPr/>
        </p:nvSpPr>
        <p:spPr>
          <a:xfrm>
            <a:off x="581339" y="3936729"/>
            <a:ext cx="479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Yes</a:t>
            </a:r>
            <a:endParaRPr lang="ko-KR" altLang="en-US" sz="1600" dirty="0"/>
          </a:p>
        </p:txBody>
      </p:sp>
      <p:sp>
        <p:nvSpPr>
          <p:cNvPr id="174" name="TextBox 173"/>
          <p:cNvSpPr txBox="1"/>
          <p:nvPr/>
        </p:nvSpPr>
        <p:spPr>
          <a:xfrm>
            <a:off x="581339" y="2309695"/>
            <a:ext cx="479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Yes</a:t>
            </a:r>
            <a:endParaRPr lang="ko-KR" altLang="en-US" sz="1600" dirty="0"/>
          </a:p>
        </p:txBody>
      </p:sp>
      <p:pic>
        <p:nvPicPr>
          <p:cNvPr id="188" name="Picture 4" descr="http://www.lystrupkirke.dk/fileadmin/group/374/Billeder/Boern___unge/Babysalmesang/baby_kirk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82155" y="4391279"/>
            <a:ext cx="1137216" cy="1199526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8" descr="http://moneyawarecouk.c.presscdn.com/wp-content/uploads/Cry-baby.jpg"/>
          <p:cNvPicPr>
            <a:picLocks noChangeAspect="1" noChangeArrowheads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7995" y="4389716"/>
            <a:ext cx="1137216" cy="1199524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0" descr="http://www.growingyourbaby.com/wp-content/uploads/2010/08/iStock_000009413779XSmal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23816" y="4389717"/>
            <a:ext cx="1137216" cy="1199526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12" descr="https://s-media-cache-ak0.pinimg.com/236x/65/7d/88/657d88ba57177f20d705fd83b33ad0b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106" y="4391279"/>
            <a:ext cx="1137216" cy="1199526"/>
          </a:xfrm>
          <a:prstGeom prst="ellipse">
            <a:avLst/>
          </a:prstGeom>
          <a:ln w="254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다이아몬드 193"/>
          <p:cNvSpPr/>
          <p:nvPr/>
        </p:nvSpPr>
        <p:spPr>
          <a:xfrm>
            <a:off x="251520" y="3320952"/>
            <a:ext cx="1602280" cy="648072"/>
          </a:xfrm>
          <a:prstGeom prst="diamo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TextBox 194"/>
          <p:cNvSpPr txBox="1"/>
          <p:nvPr/>
        </p:nvSpPr>
        <p:spPr>
          <a:xfrm>
            <a:off x="424127" y="3460322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Hex-Rays?</a:t>
            </a:r>
            <a:endParaRPr lang="ko-KR" altLang="en-US" dirty="0"/>
          </a:p>
        </p:txBody>
      </p:sp>
      <p:cxnSp>
        <p:nvCxnSpPr>
          <p:cNvPr id="196" name="직선 화살표 연결선 195"/>
          <p:cNvCxnSpPr>
            <a:stCxn id="163" idx="2"/>
            <a:endCxn id="194" idx="0"/>
          </p:cNvCxnSpPr>
          <p:nvPr/>
        </p:nvCxnSpPr>
        <p:spPr>
          <a:xfrm>
            <a:off x="1052660" y="2309695"/>
            <a:ext cx="0" cy="101125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직선 화살표 연결선 198"/>
          <p:cNvCxnSpPr>
            <a:stCxn id="194" idx="2"/>
            <a:endCxn id="192" idx="0"/>
          </p:cNvCxnSpPr>
          <p:nvPr/>
        </p:nvCxnSpPr>
        <p:spPr>
          <a:xfrm flipH="1">
            <a:off x="1051714" y="3969024"/>
            <a:ext cx="946" cy="42225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/>
          <p:cNvSpPr txBox="1"/>
          <p:nvPr/>
        </p:nvSpPr>
        <p:spPr>
          <a:xfrm>
            <a:off x="1780846" y="3312786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No</a:t>
            </a:r>
            <a:endParaRPr lang="ko-KR" altLang="en-US" sz="1600" dirty="0"/>
          </a:p>
        </p:txBody>
      </p:sp>
      <p:sp>
        <p:nvSpPr>
          <p:cNvPr id="208" name="다이아몬드 207"/>
          <p:cNvSpPr/>
          <p:nvPr/>
        </p:nvSpPr>
        <p:spPr>
          <a:xfrm>
            <a:off x="5363142" y="3248980"/>
            <a:ext cx="1602280" cy="648072"/>
          </a:xfrm>
          <a:prstGeom prst="diamo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TextBox 209"/>
          <p:cNvSpPr txBox="1"/>
          <p:nvPr/>
        </p:nvSpPr>
        <p:spPr>
          <a:xfrm>
            <a:off x="5611694" y="3388350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Decrypt?</a:t>
            </a:r>
            <a:endParaRPr lang="ko-KR" altLang="en-US" dirty="0"/>
          </a:p>
        </p:txBody>
      </p:sp>
      <p:sp>
        <p:nvSpPr>
          <p:cNvPr id="215" name="다이아몬드 214"/>
          <p:cNvSpPr/>
          <p:nvPr/>
        </p:nvSpPr>
        <p:spPr>
          <a:xfrm>
            <a:off x="7325463" y="2664714"/>
            <a:ext cx="1602280" cy="648072"/>
          </a:xfrm>
          <a:prstGeom prst="diamo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7" name="TextBox 216"/>
          <p:cNvSpPr txBox="1"/>
          <p:nvPr/>
        </p:nvSpPr>
        <p:spPr>
          <a:xfrm>
            <a:off x="7500472" y="280408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Googling?</a:t>
            </a:r>
            <a:endParaRPr lang="ko-KR" altLang="en-US" dirty="0"/>
          </a:p>
        </p:txBody>
      </p:sp>
      <p:cxnSp>
        <p:nvCxnSpPr>
          <p:cNvPr id="218" name="직선 화살표 연결선 217"/>
          <p:cNvCxnSpPr>
            <a:stCxn id="215" idx="2"/>
            <a:endCxn id="190" idx="0"/>
          </p:cNvCxnSpPr>
          <p:nvPr/>
        </p:nvCxnSpPr>
        <p:spPr>
          <a:xfrm>
            <a:off x="8126603" y="3312786"/>
            <a:ext cx="0" cy="107693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220"/>
          <p:cNvSpPr txBox="1"/>
          <p:nvPr/>
        </p:nvSpPr>
        <p:spPr>
          <a:xfrm>
            <a:off x="6876256" y="3212976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No</a:t>
            </a:r>
            <a:endParaRPr lang="ko-KR" altLang="en-US" dirty="0"/>
          </a:p>
        </p:txBody>
      </p:sp>
      <p:cxnSp>
        <p:nvCxnSpPr>
          <p:cNvPr id="225" name="꺾인 연결선 224"/>
          <p:cNvCxnSpPr>
            <a:stCxn id="163" idx="3"/>
            <a:endCxn id="191" idx="2"/>
          </p:cNvCxnSpPr>
          <p:nvPr/>
        </p:nvCxnSpPr>
        <p:spPr>
          <a:xfrm>
            <a:off x="1853800" y="1985659"/>
            <a:ext cx="2770016" cy="3003821"/>
          </a:xfrm>
          <a:prstGeom prst="bentConnector3">
            <a:avLst>
              <a:gd name="adj1" fmla="val 38308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1780846" y="1662054"/>
            <a:ext cx="465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No</a:t>
            </a:r>
            <a:endParaRPr lang="ko-KR" altLang="en-US" sz="1600" dirty="0"/>
          </a:p>
        </p:txBody>
      </p:sp>
      <p:sp>
        <p:nvSpPr>
          <p:cNvPr id="240" name="TextBox 239"/>
          <p:cNvSpPr txBox="1"/>
          <p:nvPr/>
        </p:nvSpPr>
        <p:spPr>
          <a:xfrm>
            <a:off x="3499520" y="2804084"/>
            <a:ext cx="14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File system?</a:t>
            </a:r>
            <a:endParaRPr lang="ko-KR" altLang="en-US" dirty="0"/>
          </a:p>
        </p:txBody>
      </p:sp>
      <p:cxnSp>
        <p:nvCxnSpPr>
          <p:cNvPr id="241" name="직선 화살표 연결선 240"/>
          <p:cNvCxnSpPr>
            <a:stCxn id="54" idx="2"/>
            <a:endCxn id="118" idx="0"/>
          </p:cNvCxnSpPr>
          <p:nvPr/>
        </p:nvCxnSpPr>
        <p:spPr>
          <a:xfrm>
            <a:off x="4220066" y="2304674"/>
            <a:ext cx="0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2993576" y="2612658"/>
            <a:ext cx="51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Yes</a:t>
            </a:r>
            <a:endParaRPr lang="ko-KR" altLang="en-US" dirty="0"/>
          </a:p>
        </p:txBody>
      </p:sp>
      <p:cxnSp>
        <p:nvCxnSpPr>
          <p:cNvPr id="251" name="꺾인 연결선 250"/>
          <p:cNvCxnSpPr>
            <a:stCxn id="118" idx="2"/>
            <a:endCxn id="191" idx="2"/>
          </p:cNvCxnSpPr>
          <p:nvPr/>
        </p:nvCxnSpPr>
        <p:spPr>
          <a:xfrm rot="16200000" flipH="1">
            <a:off x="3583594" y="3949258"/>
            <a:ext cx="1676694" cy="403750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꺾인 연결선 253"/>
          <p:cNvCxnSpPr>
            <a:stCxn id="208" idx="2"/>
            <a:endCxn id="191" idx="0"/>
          </p:cNvCxnSpPr>
          <p:nvPr/>
        </p:nvCxnSpPr>
        <p:spPr>
          <a:xfrm rot="5400000">
            <a:off x="5432021" y="3657455"/>
            <a:ext cx="492665" cy="971858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꺾인 연결선 259"/>
          <p:cNvCxnSpPr>
            <a:stCxn id="215" idx="1"/>
            <a:endCxn id="191" idx="0"/>
          </p:cNvCxnSpPr>
          <p:nvPr/>
        </p:nvCxnSpPr>
        <p:spPr>
          <a:xfrm rot="10800000" flipV="1">
            <a:off x="5192425" y="2988749"/>
            <a:ext cx="2133039" cy="1400967"/>
          </a:xfrm>
          <a:prstGeom prst="bentConnector2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TextBox 269"/>
          <p:cNvSpPr txBox="1"/>
          <p:nvPr/>
        </p:nvSpPr>
        <p:spPr>
          <a:xfrm>
            <a:off x="6164281" y="3900236"/>
            <a:ext cx="51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Yes</a:t>
            </a:r>
            <a:endParaRPr lang="ko-KR" altLang="en-US" dirty="0"/>
          </a:p>
        </p:txBody>
      </p:sp>
      <p:sp>
        <p:nvSpPr>
          <p:cNvPr id="271" name="TextBox 270"/>
          <p:cNvSpPr txBox="1"/>
          <p:nvPr/>
        </p:nvSpPr>
        <p:spPr>
          <a:xfrm>
            <a:off x="3721211" y="329739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No</a:t>
            </a:r>
            <a:endParaRPr lang="ko-KR" altLang="en-US" dirty="0"/>
          </a:p>
        </p:txBody>
      </p:sp>
      <p:sp>
        <p:nvSpPr>
          <p:cNvPr id="209" name="모서리가 둥근 직사각형 208"/>
          <p:cNvSpPr/>
          <p:nvPr/>
        </p:nvSpPr>
        <p:spPr>
          <a:xfrm>
            <a:off x="1331640" y="5760640"/>
            <a:ext cx="6480720" cy="9087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smtClean="0">
                <a:solidFill>
                  <a:srgbClr val="FF0000"/>
                </a:solidFill>
              </a:rPr>
              <a:t>But, every binary is different…</a:t>
            </a:r>
          </a:p>
          <a:p>
            <a:pPr algn="ctr"/>
            <a:r>
              <a:rPr lang="en-US" altLang="ko-KR" dirty="0" smtClean="0"/>
              <a:t>(architectures, devices, manufactures, standards, etc.)</a:t>
            </a:r>
            <a:endParaRPr lang="ko-KR" altLang="en-US" dirty="0"/>
          </a:p>
        </p:txBody>
      </p:sp>
      <p:sp>
        <p:nvSpPr>
          <p:cNvPr id="307" name="TextBox 306"/>
          <p:cNvSpPr txBox="1"/>
          <p:nvPr/>
        </p:nvSpPr>
        <p:spPr>
          <a:xfrm>
            <a:off x="6144036" y="5085184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/>
              <a:t>* or ???</a:t>
            </a:r>
          </a:p>
        </p:txBody>
      </p:sp>
      <p:cxnSp>
        <p:nvCxnSpPr>
          <p:cNvPr id="308" name="꺾인 연결선 307"/>
          <p:cNvCxnSpPr>
            <a:stCxn id="191" idx="6"/>
            <a:endCxn id="307" idx="1"/>
          </p:cNvCxnSpPr>
          <p:nvPr/>
        </p:nvCxnSpPr>
        <p:spPr>
          <a:xfrm>
            <a:off x="5761032" y="4989480"/>
            <a:ext cx="383004" cy="280370"/>
          </a:xfrm>
          <a:prstGeom prst="bent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4" grpId="0" animBg="1"/>
      <p:bldP spid="69" grpId="0" animBg="1"/>
      <p:bldP spid="70" grpId="0" animBg="1"/>
      <p:bldP spid="82" grpId="0" animBg="1"/>
      <p:bldP spid="118" grpId="0" animBg="1"/>
      <p:bldP spid="125" grpId="0"/>
      <p:bldP spid="142" grpId="0"/>
      <p:bldP spid="163" grpId="0" animBg="1"/>
      <p:bldP spid="164" grpId="0"/>
      <p:bldP spid="169" grpId="0"/>
      <p:bldP spid="174" grpId="0"/>
      <p:bldP spid="194" grpId="0" animBg="1"/>
      <p:bldP spid="195" grpId="0"/>
      <p:bldP spid="205" grpId="0"/>
      <p:bldP spid="208" grpId="0" animBg="1"/>
      <p:bldP spid="210" grpId="0"/>
      <p:bldP spid="215" grpId="0" animBg="1"/>
      <p:bldP spid="217" grpId="0"/>
      <p:bldP spid="221" grpId="0"/>
      <p:bldP spid="228" grpId="0"/>
      <p:bldP spid="240" grpId="0"/>
      <p:bldP spid="250" grpId="0"/>
      <p:bldP spid="270" grpId="0"/>
      <p:bldP spid="271" grpId="0"/>
      <p:bldP spid="209" grpId="0" animBg="1"/>
      <p:bldP spid="30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3: </a:t>
            </a:r>
            <a:r>
              <a:rPr lang="en-US" altLang="ko-KR" dirty="0"/>
              <a:t>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sz="2400" dirty="0" smtClean="0"/>
              <a:t>Automatic analysis (using tools)</a:t>
            </a:r>
            <a:endParaRPr lang="en-US" altLang="ko-KR" sz="2400" dirty="0"/>
          </a:p>
          <a:p>
            <a:pPr lvl="1"/>
            <a:r>
              <a:rPr lang="en-US" altLang="ko-KR" sz="2000" dirty="0" err="1"/>
              <a:t>Binwalk</a:t>
            </a:r>
            <a:endParaRPr lang="en-US" altLang="ko-KR" sz="2000" dirty="0"/>
          </a:p>
          <a:p>
            <a:pPr lvl="1"/>
            <a:r>
              <a:rPr lang="en-US" altLang="ko-KR" sz="2000" dirty="0"/>
              <a:t>Firmware Modification </a:t>
            </a:r>
            <a:r>
              <a:rPr lang="en-US" altLang="ko-KR" sz="2000" dirty="0" smtClean="0"/>
              <a:t>Kit (FMK)</a:t>
            </a:r>
          </a:p>
          <a:p>
            <a:pPr lvl="1"/>
            <a:endParaRPr lang="en-US" altLang="ko-KR" sz="2000" dirty="0"/>
          </a:p>
          <a:p>
            <a:r>
              <a:rPr lang="en-US" altLang="ko-KR" sz="2400" dirty="0"/>
              <a:t>Manual </a:t>
            </a:r>
            <a:r>
              <a:rPr lang="en-US" altLang="ko-KR" sz="2400" dirty="0" smtClean="0"/>
              <a:t>analysis (using your brain and luck)</a:t>
            </a:r>
            <a:endParaRPr lang="ko-KR" altLang="en-US" sz="2400" dirty="0"/>
          </a:p>
          <a:p>
            <a:pPr lvl="1"/>
            <a:r>
              <a:rPr lang="en-US" altLang="ko-KR" sz="2000" dirty="0"/>
              <a:t>Finding patterns or </a:t>
            </a:r>
            <a:r>
              <a:rPr lang="en-US" altLang="ko-KR" sz="2000" dirty="0" smtClean="0"/>
              <a:t>signatures</a:t>
            </a:r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735" y="4091508"/>
            <a:ext cx="6480721" cy="24482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0232" y="4149080"/>
            <a:ext cx="21408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err="1" smtClean="0">
                <a:solidFill>
                  <a:srgbClr val="FF0000"/>
                </a:solidFill>
              </a:rPr>
              <a:t>Binwalk</a:t>
            </a:r>
            <a:r>
              <a:rPr lang="en-US" altLang="ko-KR" sz="1600" dirty="0" smtClean="0">
                <a:solidFill>
                  <a:srgbClr val="FF0000"/>
                </a:solidFill>
              </a:rPr>
              <a:t> example</a:t>
            </a:r>
          </a:p>
          <a:p>
            <a:pPr algn="ctr"/>
            <a:r>
              <a:rPr lang="en-US" altLang="ko-KR" sz="1600" dirty="0" smtClean="0">
                <a:solidFill>
                  <a:srgbClr val="FF0000"/>
                </a:solidFill>
              </a:rPr>
              <a:t>(B company’s device)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v\Desktop\그림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134" y="5661248"/>
            <a:ext cx="7905750" cy="103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3: 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Manual analysis example</a:t>
            </a:r>
          </a:p>
          <a:p>
            <a:pPr lvl="1"/>
            <a:r>
              <a:rPr lang="en-US" altLang="ko-KR" sz="2000" dirty="0" smtClean="0"/>
              <a:t>C company’s firmware = single BIN file</a:t>
            </a:r>
            <a:endParaRPr lang="ko-KR" altLang="en-US" sz="2000" dirty="0"/>
          </a:p>
        </p:txBody>
      </p:sp>
      <p:pic>
        <p:nvPicPr>
          <p:cNvPr id="4098" name="Picture 2" descr="C:\Users\v\Desktop\그림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64" y="2616364"/>
            <a:ext cx="7650163" cy="41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2391093" y="2675920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848900" y="2340509"/>
            <a:ext cx="146867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Header size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96800" y="3432507"/>
            <a:ext cx="105349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File size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279" y="3244675"/>
            <a:ext cx="166904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File sequence</a:t>
            </a:r>
          </a:p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number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flipH="1" flipV="1">
            <a:off x="4779169" y="3156694"/>
            <a:ext cx="368897" cy="2758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/>
          <p:nvPr/>
        </p:nvCxnSpPr>
        <p:spPr>
          <a:xfrm flipH="1">
            <a:off x="3543221" y="2524595"/>
            <a:ext cx="1235948" cy="1123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V="1">
            <a:off x="1691680" y="3028651"/>
            <a:ext cx="629404" cy="2659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2360" y="2604945"/>
            <a:ext cx="1274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dirty="0" smtClean="0"/>
              <a:t>Repeated</a:t>
            </a:r>
            <a:br>
              <a:rPr lang="en-US" altLang="ko-KR" sz="2000" dirty="0" smtClean="0"/>
            </a:br>
            <a:r>
              <a:rPr lang="en-US" altLang="ko-KR" sz="2000" dirty="0" smtClean="0"/>
              <a:t>pattern</a:t>
            </a:r>
            <a:endParaRPr lang="ko-KR" altLang="en-US" sz="2000" dirty="0"/>
          </a:p>
        </p:txBody>
      </p:sp>
      <p:sp>
        <p:nvSpPr>
          <p:cNvPr id="25" name="직사각형 24"/>
          <p:cNvSpPr/>
          <p:nvPr/>
        </p:nvSpPr>
        <p:spPr>
          <a:xfrm>
            <a:off x="2391093" y="2884635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3596561" y="2884635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3573701" y="3999225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3573701" y="4207940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4779169" y="4207940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1216105" y="5725612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1216105" y="5934327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2421573" y="5934327"/>
            <a:ext cx="1152128" cy="1782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31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3: 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13 images</a:t>
            </a:r>
            <a:endParaRPr lang="ko-KR" altLang="en-US" sz="2400" dirty="0"/>
          </a:p>
          <a:p>
            <a:pPr lvl="1"/>
            <a:r>
              <a:rPr lang="en-US" altLang="ko-KR" sz="2000" dirty="0" smtClean="0"/>
              <a:t>Three </a:t>
            </a:r>
            <a:r>
              <a:rPr lang="en-US" altLang="ko-KR" sz="2000" dirty="0" err="1" smtClean="0"/>
              <a:t>Yaffs</a:t>
            </a:r>
            <a:r>
              <a:rPr lang="en-US" altLang="ko-KR" sz="2000" dirty="0" smtClean="0"/>
              <a:t> (</a:t>
            </a:r>
            <a:r>
              <a:rPr lang="en-US" altLang="ko-KR" sz="2000" dirty="0"/>
              <a:t>Yet Another Flash File </a:t>
            </a:r>
            <a:r>
              <a:rPr lang="en-US" altLang="ko-KR" sz="2000" dirty="0" smtClean="0"/>
              <a:t>System) images </a:t>
            </a:r>
            <a:br>
              <a:rPr lang="en-US" altLang="ko-KR" sz="2000" dirty="0" smtClean="0"/>
            </a:br>
            <a:r>
              <a:rPr lang="en-US" altLang="ko-KR" sz="2000" dirty="0" smtClean="0"/>
              <a:t>(VMS Alpha executable)</a:t>
            </a:r>
          </a:p>
          <a:p>
            <a:pPr lvl="1"/>
            <a:r>
              <a:rPr lang="en-US" altLang="ko-KR" sz="2000" dirty="0" smtClean="0"/>
              <a:t>One CD-ROM image and others</a:t>
            </a:r>
            <a:endParaRPr lang="ko-KR" altLang="en-US" sz="2000" dirty="0"/>
          </a:p>
          <a:p>
            <a:endParaRPr lang="ko-KR" altLang="en-US" sz="2400" dirty="0"/>
          </a:p>
        </p:txBody>
      </p:sp>
      <p:pic>
        <p:nvPicPr>
          <p:cNvPr id="5122" name="Picture 2" descr="C:\Users\v\Desktop\그림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741" y="3263821"/>
            <a:ext cx="60769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2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3: 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err="1" smtClean="0"/>
              <a:t>Yaffs</a:t>
            </a:r>
            <a:r>
              <a:rPr lang="en-US" altLang="ko-KR" sz="2400" dirty="0" smtClean="0"/>
              <a:t> </a:t>
            </a:r>
            <a:br>
              <a:rPr lang="en-US" altLang="ko-KR" sz="2400" dirty="0" smtClean="0"/>
            </a:br>
            <a:r>
              <a:rPr lang="en-US" altLang="ko-KR" sz="2400" dirty="0" smtClean="0"/>
              <a:t>image file</a:t>
            </a:r>
            <a:endParaRPr lang="ko-KR" alt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14730" y="1371646"/>
            <a:ext cx="5834743" cy="5297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6054158" y="2624771"/>
            <a:ext cx="1425068" cy="2160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140980"/>
            <a:ext cx="5849257" cy="31931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872648" y="4083403"/>
            <a:ext cx="1273696" cy="22322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518161" y="2733977"/>
            <a:ext cx="1412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File content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 flipH="1">
            <a:off x="6766693" y="1628800"/>
            <a:ext cx="712533" cy="9208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2581275" y="3103309"/>
            <a:ext cx="2219325" cy="11162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5589" y="1331476"/>
            <a:ext cx="113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FF0000"/>
                </a:solidFill>
              </a:rPr>
              <a:t>Filename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3: 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Pattern</a:t>
            </a:r>
          </a:p>
          <a:p>
            <a:pPr lvl="1"/>
            <a:r>
              <a:rPr lang="en-US" altLang="ko-KR" sz="2000" dirty="0" smtClean="0"/>
              <a:t>16 byte data per every </a:t>
            </a:r>
            <a:r>
              <a:rPr lang="ko-KR" altLang="en-US" sz="2000" dirty="0" smtClean="0"/>
              <a:t>“</a:t>
            </a:r>
            <a:r>
              <a:rPr lang="en-US" altLang="ko-KR" sz="2000" dirty="0" smtClean="0"/>
              <a:t>0x800” byte</a:t>
            </a:r>
            <a:endParaRPr lang="ko-KR" altLang="en-US" sz="2000" dirty="0"/>
          </a:p>
          <a:p>
            <a:pPr lvl="1"/>
            <a:r>
              <a:rPr lang="en-US" altLang="ko-KR" sz="2000" dirty="0" smtClean="0"/>
              <a:t>Page header</a:t>
            </a:r>
            <a:endParaRPr lang="ko-KR" altLang="en-US" sz="2000" dirty="0"/>
          </a:p>
          <a:p>
            <a:pPr lvl="2"/>
            <a:r>
              <a:rPr lang="en-US" altLang="ko-KR" sz="1600" dirty="0"/>
              <a:t>Always </a:t>
            </a:r>
            <a:r>
              <a:rPr lang="en-US" altLang="ko-KR" sz="1600" dirty="0" smtClean="0"/>
              <a:t>0x00001000 (4 </a:t>
            </a:r>
            <a:r>
              <a:rPr lang="en-US" altLang="ko-KR" sz="1600" dirty="0"/>
              <a:t>byte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2"/>
            <a:r>
              <a:rPr lang="en-US" altLang="ko-KR" sz="1600" dirty="0"/>
              <a:t>Object ID </a:t>
            </a:r>
            <a:r>
              <a:rPr lang="en-US" altLang="ko-KR" sz="1600" dirty="0" smtClean="0"/>
              <a:t>(4 </a:t>
            </a:r>
            <a:r>
              <a:rPr lang="en-US" altLang="ko-KR" sz="1600" dirty="0"/>
              <a:t>bytes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2"/>
            <a:r>
              <a:rPr lang="en-US" altLang="ko-KR" sz="1600" dirty="0"/>
              <a:t>Page </a:t>
            </a:r>
            <a:r>
              <a:rPr lang="en-US" altLang="ko-KR" sz="1600" dirty="0" smtClean="0"/>
              <a:t>sequence number (4 </a:t>
            </a:r>
            <a:r>
              <a:rPr lang="en-US" altLang="ko-KR" sz="1600" dirty="0"/>
              <a:t>bytes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2"/>
            <a:r>
              <a:rPr lang="en-US" altLang="ko-KR" sz="1600" dirty="0"/>
              <a:t>Page length </a:t>
            </a:r>
            <a:r>
              <a:rPr lang="en-US" altLang="ko-KR" sz="1600" dirty="0" smtClean="0"/>
              <a:t>(4 </a:t>
            </a:r>
            <a:r>
              <a:rPr lang="en-US" altLang="ko-KR" sz="1600" dirty="0"/>
              <a:t>bytes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2"/>
            <a:endParaRPr lang="en-US" altLang="ko-KR" sz="1600" dirty="0"/>
          </a:p>
          <a:p>
            <a:pPr lvl="2"/>
            <a:endParaRPr lang="ko-KR" altLang="en-US" sz="160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175" y="4199454"/>
            <a:ext cx="5785373" cy="196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5869" y="1379062"/>
            <a:ext cx="2800350" cy="533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23174" y="5108606"/>
            <a:ext cx="5785373" cy="1475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857784" y="1908556"/>
            <a:ext cx="396044" cy="18552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7549100" y="1908556"/>
            <a:ext cx="396044" cy="18552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8225936" y="1908556"/>
            <a:ext cx="396044" cy="185529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962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An Approach for Embedded </a:t>
            </a:r>
            <a:br>
              <a:rPr lang="en-US" altLang="ko-KR" dirty="0" smtClean="0"/>
            </a:br>
            <a:r>
              <a:rPr lang="en-US" altLang="ko-KR" dirty="0" smtClean="0"/>
              <a:t>Device Analysis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6456258" y="2380201"/>
            <a:ext cx="2292206" cy="38164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863734" y="1844824"/>
            <a:ext cx="4440396" cy="12554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3431922" y="3685712"/>
            <a:ext cx="2376264" cy="25109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513619" y="3866968"/>
            <a:ext cx="1904148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Hardware </a:t>
            </a:r>
            <a:br>
              <a:rPr lang="en-US" altLang="ko-KR" dirty="0" smtClean="0"/>
            </a:br>
            <a:r>
              <a:rPr lang="en-US" altLang="ko-KR" dirty="0" smtClean="0"/>
              <a:t>analysis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656076" y="3866968"/>
            <a:ext cx="1904148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Firmware </a:t>
            </a:r>
            <a:br>
              <a:rPr lang="en-US" altLang="ko-KR" dirty="0" smtClean="0"/>
            </a:br>
            <a:r>
              <a:rPr lang="en-US" altLang="ko-KR" dirty="0" smtClean="0"/>
              <a:t>analysis </a:t>
            </a:r>
            <a:br>
              <a:rPr lang="en-US" altLang="ko-KR" dirty="0" smtClean="0"/>
            </a:br>
            <a:r>
              <a:rPr lang="en-US" altLang="ko-KR" dirty="0" smtClean="0"/>
              <a:t>(Static)</a:t>
            </a:r>
            <a:endParaRPr lang="ko-KR" altLang="en-US" dirty="0"/>
          </a:p>
        </p:txBody>
      </p:sp>
      <p:cxnSp>
        <p:nvCxnSpPr>
          <p:cNvPr id="9" name="직선 화살표 연결선 8"/>
          <p:cNvCxnSpPr>
            <a:stCxn id="7" idx="3"/>
            <a:endCxn id="8" idx="1"/>
          </p:cNvCxnSpPr>
          <p:nvPr/>
        </p:nvCxnSpPr>
        <p:spPr>
          <a:xfrm>
            <a:off x="2417767" y="4324168"/>
            <a:ext cx="123830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78988" y="3707258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</a:rPr>
              <a:t>Extracting</a:t>
            </a:r>
            <a:br>
              <a:rPr lang="en-US" altLang="ko-KR" sz="1600" dirty="0" smtClean="0">
                <a:solidFill>
                  <a:srgbClr val="FF0000"/>
                </a:solidFill>
              </a:rPr>
            </a:br>
            <a:r>
              <a:rPr lang="en-US" altLang="ko-KR" sz="1600" dirty="0" smtClean="0">
                <a:solidFill>
                  <a:srgbClr val="FF0000"/>
                </a:solidFill>
              </a:rPr>
              <a:t>firmware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099791" y="1988839"/>
            <a:ext cx="1904148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Public info.</a:t>
            </a:r>
          </a:p>
          <a:p>
            <a:pPr algn="ctr"/>
            <a:r>
              <a:rPr lang="en-US" altLang="ko-KR" dirty="0" smtClean="0"/>
              <a:t>(e.g., googling, </a:t>
            </a:r>
            <a:br>
              <a:rPr lang="en-US" altLang="ko-KR" dirty="0" smtClean="0"/>
            </a:br>
            <a:r>
              <a:rPr lang="en-US" altLang="ko-KR" dirty="0" smtClean="0"/>
              <a:t>datasheet)</a:t>
            </a:r>
            <a:endParaRPr lang="en-US" altLang="ko-KR" dirty="0"/>
          </a:p>
        </p:txBody>
      </p:sp>
      <p:cxnSp>
        <p:nvCxnSpPr>
          <p:cNvPr id="12" name="꺾인 연결선 11"/>
          <p:cNvCxnSpPr>
            <a:stCxn id="5" idx="2"/>
            <a:endCxn id="7" idx="0"/>
          </p:cNvCxnSpPr>
          <p:nvPr/>
        </p:nvCxnSpPr>
        <p:spPr>
          <a:xfrm rot="5400000">
            <a:off x="1891470" y="2674505"/>
            <a:ext cx="766687" cy="1618239"/>
          </a:xfrm>
          <a:prstGeom prst="bentConnector3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꺾인 연결선 12"/>
          <p:cNvCxnSpPr>
            <a:stCxn id="5" idx="2"/>
            <a:endCxn id="6" idx="0"/>
          </p:cNvCxnSpPr>
          <p:nvPr/>
        </p:nvCxnSpPr>
        <p:spPr>
          <a:xfrm rot="16200000" flipH="1">
            <a:off x="3559278" y="2624935"/>
            <a:ext cx="585431" cy="1536122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31939" y="3162454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Using info.</a:t>
            </a:r>
            <a:endParaRPr lang="ko-KR" altLang="en-US" sz="1600" dirty="0"/>
          </a:p>
        </p:txBody>
      </p:sp>
      <p:sp>
        <p:nvSpPr>
          <p:cNvPr id="15" name="직사각형 14"/>
          <p:cNvSpPr/>
          <p:nvPr/>
        </p:nvSpPr>
        <p:spPr>
          <a:xfrm>
            <a:off x="3656076" y="5066201"/>
            <a:ext cx="1904148" cy="914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Access to </a:t>
            </a:r>
            <a:br>
              <a:rPr lang="en-US" altLang="ko-KR" dirty="0" smtClean="0"/>
            </a:br>
            <a:r>
              <a:rPr lang="en-US" altLang="ko-KR" dirty="0" smtClean="0"/>
              <a:t>interface </a:t>
            </a:r>
            <a:br>
              <a:rPr lang="en-US" altLang="ko-KR" dirty="0" smtClean="0"/>
            </a:br>
            <a:r>
              <a:rPr lang="en-US" altLang="ko-KR" dirty="0" smtClean="0"/>
              <a:t>(Dynamic)</a:t>
            </a:r>
            <a:endParaRPr lang="ko-KR" altLang="en-US" dirty="0"/>
          </a:p>
        </p:txBody>
      </p:sp>
      <p:cxnSp>
        <p:nvCxnSpPr>
          <p:cNvPr id="16" name="꺾인 연결선 15"/>
          <p:cNvCxnSpPr>
            <a:stCxn id="7" idx="3"/>
            <a:endCxn id="15" idx="1"/>
          </p:cNvCxnSpPr>
          <p:nvPr/>
        </p:nvCxnSpPr>
        <p:spPr>
          <a:xfrm>
            <a:off x="2417767" y="4324168"/>
            <a:ext cx="1238309" cy="1199233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5030" y="5112148"/>
            <a:ext cx="1080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</a:rPr>
              <a:t>Finding</a:t>
            </a:r>
            <a:br>
              <a:rPr lang="en-US" altLang="ko-KR" sz="1600" dirty="0" smtClean="0">
                <a:solidFill>
                  <a:srgbClr val="FF0000"/>
                </a:solidFill>
              </a:rPr>
            </a:br>
            <a:r>
              <a:rPr lang="en-US" altLang="ko-KR" sz="1600" dirty="0" smtClean="0">
                <a:solidFill>
                  <a:srgbClr val="FF0000"/>
                </a:solidFill>
              </a:rPr>
              <a:t>interfaces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640342" y="3866968"/>
            <a:ext cx="1904148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Vulnerabilities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3215898" y="1988839"/>
            <a:ext cx="1904148" cy="914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Existing works</a:t>
            </a:r>
          </a:p>
          <a:p>
            <a:pPr algn="ctr"/>
            <a:r>
              <a:rPr lang="en-US" altLang="ko-KR" dirty="0" smtClean="0"/>
              <a:t>(e.g., CVE, </a:t>
            </a:r>
            <a:br>
              <a:rPr lang="en-US" altLang="ko-KR" dirty="0" smtClean="0"/>
            </a:br>
            <a:r>
              <a:rPr lang="en-US" altLang="ko-KR" dirty="0" smtClean="0"/>
              <a:t>conference, etc.)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6640342" y="5066201"/>
            <a:ext cx="1904148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Proof of Concept (</a:t>
            </a:r>
            <a:r>
              <a:rPr lang="en-US" altLang="ko-KR" dirty="0" err="1" smtClean="0"/>
              <a:t>PoC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6640342" y="2630380"/>
            <a:ext cx="1904148" cy="9144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Attack </a:t>
            </a:r>
            <a:br>
              <a:rPr lang="en-US" altLang="ko-KR" dirty="0" smtClean="0"/>
            </a:br>
            <a:r>
              <a:rPr lang="en-US" altLang="ko-KR" dirty="0" smtClean="0"/>
              <a:t>scenarios</a:t>
            </a:r>
            <a:endParaRPr lang="ko-KR" altLang="en-US" dirty="0"/>
          </a:p>
        </p:txBody>
      </p:sp>
      <p:cxnSp>
        <p:nvCxnSpPr>
          <p:cNvPr id="22" name="직선 화살표 연결선 21"/>
          <p:cNvCxnSpPr>
            <a:stCxn id="18" idx="2"/>
            <a:endCxn id="20" idx="0"/>
          </p:cNvCxnSpPr>
          <p:nvPr/>
        </p:nvCxnSpPr>
        <p:spPr>
          <a:xfrm>
            <a:off x="7592416" y="4781368"/>
            <a:ext cx="0" cy="28483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위쪽/아래쪽 화살표 22"/>
          <p:cNvSpPr/>
          <p:nvPr/>
        </p:nvSpPr>
        <p:spPr>
          <a:xfrm rot="16200000">
            <a:off x="5862776" y="3856115"/>
            <a:ext cx="538897" cy="9361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위쪽/아래쪽 화살표 23"/>
          <p:cNvSpPr/>
          <p:nvPr/>
        </p:nvSpPr>
        <p:spPr>
          <a:xfrm rot="16200000">
            <a:off x="5862775" y="5055348"/>
            <a:ext cx="538897" cy="93610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/>
          <p:cNvCxnSpPr>
            <a:stCxn id="18" idx="0"/>
            <a:endCxn id="21" idx="2"/>
          </p:cNvCxnSpPr>
          <p:nvPr/>
        </p:nvCxnSpPr>
        <p:spPr>
          <a:xfrm flipV="1">
            <a:off x="7592416" y="3544780"/>
            <a:ext cx="0" cy="3221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/>
          <p:nvPr/>
        </p:nvCxnSpPr>
        <p:spPr>
          <a:xfrm>
            <a:off x="8382783" y="3544780"/>
            <a:ext cx="0" cy="15214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91571" y="1531531"/>
            <a:ext cx="2256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Gathering information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63888" y="6186790"/>
            <a:ext cx="2222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Finding vulnerabilities</a:t>
            </a:r>
            <a:endParaRPr lang="ko-KR" alt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806956" y="2060848"/>
            <a:ext cx="161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dirty="0" smtClean="0"/>
              <a:t>Creating exploit</a:t>
            </a:r>
            <a:endParaRPr lang="ko-KR" altLang="en-US" sz="1600" dirty="0"/>
          </a:p>
        </p:txBody>
      </p:sp>
      <p:cxnSp>
        <p:nvCxnSpPr>
          <p:cNvPr id="30" name="직선 화살표 연결선 29"/>
          <p:cNvCxnSpPr>
            <a:stCxn id="15" idx="0"/>
            <a:endCxn id="8" idx="2"/>
          </p:cNvCxnSpPr>
          <p:nvPr/>
        </p:nvCxnSpPr>
        <p:spPr>
          <a:xfrm flipV="1">
            <a:off x="4608150" y="4781368"/>
            <a:ext cx="0" cy="284833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323528" y="1769775"/>
            <a:ext cx="2998403" cy="402307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508842" y="5877272"/>
            <a:ext cx="177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rgbClr val="FF0000"/>
                </a:solidFill>
              </a:rPr>
              <a:t>Today’s topic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5" name="꺾인 연결선 34"/>
          <p:cNvCxnSpPr>
            <a:stCxn id="5" idx="3"/>
            <a:endCxn id="21" idx="1"/>
          </p:cNvCxnSpPr>
          <p:nvPr/>
        </p:nvCxnSpPr>
        <p:spPr>
          <a:xfrm>
            <a:off x="5304130" y="2472553"/>
            <a:ext cx="1336212" cy="615027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1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3: Basic Firmware Analysis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400" dirty="0" smtClean="0"/>
              <a:t>Basic check list</a:t>
            </a:r>
          </a:p>
          <a:p>
            <a:pPr lvl="1"/>
            <a:r>
              <a:rPr lang="en-US" altLang="ko-KR" sz="2000" dirty="0" smtClean="0"/>
              <a:t>Strings (readable info. </a:t>
            </a:r>
            <a:r>
              <a:rPr lang="en-US" altLang="ko-KR" sz="2000" dirty="0"/>
              <a:t>f</a:t>
            </a:r>
            <a:r>
              <a:rPr lang="en-US" altLang="ko-KR" sz="2000" dirty="0" smtClean="0"/>
              <a:t>or human)</a:t>
            </a:r>
          </a:p>
          <a:p>
            <a:pPr lvl="2"/>
            <a:r>
              <a:rPr lang="en-US" altLang="ko-KR" sz="1600" dirty="0" smtClean="0"/>
              <a:t>Useful messages or numbers, hardcoded ID/PW, and hidden commands…</a:t>
            </a:r>
          </a:p>
          <a:p>
            <a:pPr lvl="1"/>
            <a:r>
              <a:rPr lang="en-US" altLang="ko-KR" sz="2000" dirty="0" smtClean="0"/>
              <a:t>Booting sequences</a:t>
            </a:r>
          </a:p>
          <a:p>
            <a:pPr lvl="2"/>
            <a:r>
              <a:rPr lang="en-US" altLang="ko-KR" sz="1600" dirty="0" err="1" smtClean="0"/>
              <a:t>Init.d</a:t>
            </a:r>
            <a:r>
              <a:rPr lang="en-US" altLang="ko-KR" sz="1600" dirty="0" smtClean="0"/>
              <a:t>, </a:t>
            </a:r>
            <a:r>
              <a:rPr lang="en-US" altLang="ko-KR" sz="1600" dirty="0" err="1" smtClean="0"/>
              <a:t>rcS</a:t>
            </a:r>
            <a:r>
              <a:rPr lang="en-US" altLang="ko-KR" sz="1600" dirty="0" smtClean="0"/>
              <a:t>, and shell scripts running in booting sequences…</a:t>
            </a:r>
          </a:p>
          <a:p>
            <a:pPr lvl="1"/>
            <a:r>
              <a:rPr lang="en-US" altLang="ko-KR" sz="2000" dirty="0" smtClean="0"/>
              <a:t>External interfaces</a:t>
            </a:r>
          </a:p>
          <a:p>
            <a:pPr lvl="2"/>
            <a:r>
              <a:rPr lang="en-US" altLang="ko-KR" sz="1600" dirty="0" smtClean="0"/>
              <a:t>Socket (parameters), bind (port), and listen (status)…</a:t>
            </a:r>
          </a:p>
          <a:p>
            <a:pPr lvl="2"/>
            <a:r>
              <a:rPr lang="en-US" altLang="ko-KR" sz="1600" dirty="0" smtClean="0"/>
              <a:t>External USB memory, SD-Card…</a:t>
            </a:r>
          </a:p>
          <a:p>
            <a:pPr lvl="1"/>
            <a:r>
              <a:rPr lang="en-US" altLang="ko-KR" sz="2000" dirty="0" smtClean="0"/>
              <a:t>Updates</a:t>
            </a:r>
          </a:p>
          <a:p>
            <a:pPr lvl="2"/>
            <a:r>
              <a:rPr lang="en-US" altLang="ko-KR" sz="1600" dirty="0" smtClean="0"/>
              <a:t>Fixed IP addresses, URL or PATH</a:t>
            </a:r>
          </a:p>
          <a:p>
            <a:pPr lvl="2"/>
            <a:r>
              <a:rPr lang="en-US" altLang="ko-KR" sz="1600" dirty="0"/>
              <a:t>C</a:t>
            </a:r>
            <a:r>
              <a:rPr lang="en-US" altLang="ko-KR" sz="1600" dirty="0" smtClean="0"/>
              <a:t>onfigurable conditions for updating</a:t>
            </a:r>
            <a:endParaRPr lang="en-US" altLang="ko-KR" sz="1600" dirty="0"/>
          </a:p>
          <a:p>
            <a:pPr lvl="1"/>
            <a:r>
              <a:rPr lang="en-US" altLang="ko-KR" sz="2000" dirty="0" smtClean="0"/>
              <a:t>ETC.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429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Good Luck to Your Projects</a:t>
            </a:r>
            <a:endParaRPr lang="ko-KR" altLang="en-US" dirty="0"/>
          </a:p>
        </p:txBody>
      </p:sp>
      <p:pic>
        <p:nvPicPr>
          <p:cNvPr id="2050" name="Picture 2" descr="embedded system funny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2812" y="1651087"/>
            <a:ext cx="6621556" cy="48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0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How About Wireless Spoofing</a:t>
            </a:r>
            <a:endParaRPr lang="ko-KR" altLang="en-US" dirty="0"/>
          </a:p>
        </p:txBody>
      </p:sp>
      <p:pic>
        <p:nvPicPr>
          <p:cNvPr id="4098" name="Picture 2" descr="무선 비데에 대한 이미지 검색결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944489"/>
            <a:ext cx="4059324" cy="270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무선 비데에 대한 이미지 검색결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ireless bidet accident에 대한 이미지 검색결과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89871"/>
            <a:ext cx="3960440" cy="46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ireless bidet accident에 대한 이미지 검색결과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953" y="1576102"/>
            <a:ext cx="3180877" cy="21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acker icon에 대한 이미지 검색결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953" y="316112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cked에 대한 이미지 검색결과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4761" y="5100412"/>
            <a:ext cx="2329456" cy="15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0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nerdsonearth.com/wp-content/uploads/2015/05/batman-arkham-city-loading-riddl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395534" y="836712"/>
            <a:ext cx="83529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Q&amp;A</a:t>
            </a:r>
            <a:endParaRPr lang="en-US" altLang="ko-KR" sz="9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261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cincinnatistonecontractors.com/images/fieldstone_steps__walk_002_khhb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모서리가 둥근 직사각형 12"/>
          <p:cNvSpPr/>
          <p:nvPr/>
        </p:nvSpPr>
        <p:spPr>
          <a:xfrm>
            <a:off x="467544" y="3946149"/>
            <a:ext cx="8208912" cy="170200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Preparing for embedded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device </a:t>
            </a:r>
            <a:r>
              <a:rPr lang="en-US" altLang="ko-KR" dirty="0"/>
              <a:t>analysis</a:t>
            </a:r>
            <a:br>
              <a:rPr lang="en-US" altLang="ko-KR" dirty="0"/>
            </a:b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tx1"/>
                </a:solidFill>
              </a:rPr>
              <a:t>Step 0 ~ 3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1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You’ve Got an Embedded Device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/>
              <a:t>With LOVE…</a:t>
            </a:r>
            <a:endParaRPr lang="ko-KR" altLang="en-US" sz="2800" dirty="0"/>
          </a:p>
        </p:txBody>
      </p:sp>
      <p:pic>
        <p:nvPicPr>
          <p:cNvPr id="3076" name="Picture 4" descr="http://img2.wikia.nocookie.net/__cb20130803043506/disney/images/f/fa/SJPA_Agent_Coulson_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1484784"/>
            <a:ext cx="2731578" cy="31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openclipart.org/image/2400px/svg_to_png/171044/giftbox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123" y="2636912"/>
            <a:ext cx="5102209" cy="407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사각형 설명선 3"/>
          <p:cNvSpPr/>
          <p:nvPr/>
        </p:nvSpPr>
        <p:spPr>
          <a:xfrm>
            <a:off x="5652120" y="1487849"/>
            <a:ext cx="3239507" cy="1797135"/>
          </a:xfrm>
          <a:prstGeom prst="wedgeRoundRectCallout">
            <a:avLst>
              <a:gd name="adj1" fmla="val -75436"/>
              <a:gd name="adj2" fmla="val -1124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800" dirty="0" smtClean="0"/>
              <a:t>I need zero-day </a:t>
            </a:r>
            <a:br>
              <a:rPr lang="en-US" altLang="ko-KR" sz="2800" dirty="0" smtClean="0"/>
            </a:br>
            <a:r>
              <a:rPr lang="en-US" altLang="ko-KR" sz="2800" dirty="0" smtClean="0"/>
              <a:t>vulnerabilities </a:t>
            </a:r>
            <a:br>
              <a:rPr lang="en-US" altLang="ko-KR" sz="2800" dirty="0" smtClean="0"/>
            </a:br>
            <a:r>
              <a:rPr lang="en-US" altLang="ko-KR" sz="2800" dirty="0" smtClean="0"/>
              <a:t>IN A SEMESTER.</a:t>
            </a:r>
            <a:endParaRPr lang="ko-KR" altLang="en-US" sz="2800" dirty="0"/>
          </a:p>
        </p:txBody>
      </p:sp>
      <p:pic>
        <p:nvPicPr>
          <p:cNvPr id="3082" name="Picture 10" descr="http://www.alliancedatacom.com/media/catalog/category/ps-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909" y="3789040"/>
            <a:ext cx="3225363" cy="17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vignette2.wikia.nocookie.net/lego/images/f/f6/Black_widow_fig.jpg/revision/latest?cb=2012041006040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0078" y="3645024"/>
            <a:ext cx="1852516" cy="297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johnlewis.scene7.com/is/image/JohnLewis/231663481alt4?$prod_main$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2863" y="3720506"/>
            <a:ext cx="1856154" cy="28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img1.wikia.nocookie.net/__cb20130601154044/lego/images/thumb/2/2d/LEGO_logo.jpg/500px-LEGO_log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603" y="5742838"/>
            <a:ext cx="855682" cy="85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1.bp.blogspot.com/-LJQTPOmqtLU/U6s4zBaKAtI/AAAAAAAACZA/6GJLgFup484/s1600/DSC_1133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6386" y="5733255"/>
            <a:ext cx="855934" cy="85593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8469">
            <a:off x="8460432" y="3480380"/>
            <a:ext cx="542732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Step 0: The Beginning</a:t>
            </a:r>
            <a:endParaRPr lang="ko-KR" altLang="en-US" dirty="0"/>
          </a:p>
        </p:txBody>
      </p:sp>
      <p:pic>
        <p:nvPicPr>
          <p:cNvPr id="1026" name="Picture 2" descr="http://eandt.theiet.org/magazine/2012/07/images/640_teardow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660467"/>
            <a:ext cx="4122633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file217.uf.daum.net/image/156C72415002144623B36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519074"/>
            <a:ext cx="3654044" cy="51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55776" y="4581128"/>
            <a:ext cx="4032448" cy="108012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Tear down</a:t>
            </a:r>
          </a:p>
          <a:p>
            <a:pPr algn="ctr"/>
            <a:r>
              <a:rPr lang="en-US" altLang="ko-KR" sz="2000" b="1" dirty="0" smtClean="0">
                <a:solidFill>
                  <a:srgbClr val="FFFF00"/>
                </a:solidFill>
              </a:rPr>
              <a:t>(not always reversible)</a:t>
            </a:r>
            <a:endParaRPr lang="ko-KR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Step </a:t>
            </a:r>
            <a:r>
              <a:rPr lang="en-US" altLang="ko-KR" dirty="0" smtClean="0"/>
              <a:t>0: </a:t>
            </a:r>
            <a:r>
              <a:rPr lang="en-US" altLang="ko-KR" dirty="0"/>
              <a:t>The Beginning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2800" strike="sngStrike" dirty="0" smtClean="0"/>
              <a:t>Tear down</a:t>
            </a:r>
          </a:p>
          <a:p>
            <a:r>
              <a:rPr lang="en-US" altLang="ko-KR" sz="2800" dirty="0" smtClean="0"/>
              <a:t>Read user manuals &amp; check normal functions </a:t>
            </a:r>
            <a:br>
              <a:rPr lang="en-US" altLang="ko-KR" sz="2800" dirty="0" smtClean="0"/>
            </a:br>
            <a:r>
              <a:rPr lang="en-US" altLang="ko-KR" sz="2800" dirty="0" smtClean="0"/>
              <a:t>(just observe &amp; log some outputs)</a:t>
            </a:r>
          </a:p>
          <a:p>
            <a:r>
              <a:rPr lang="en-US" altLang="ko-KR" sz="2800" dirty="0" smtClean="0"/>
              <a:t>Then, tear down “carefully”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5364088" y="3141216"/>
            <a:ext cx="3520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https://www.ifixit.com/Teardown</a:t>
            </a:r>
            <a:endParaRPr lang="ko-KR" altLang="en-US" dirty="0"/>
          </a:p>
        </p:txBody>
      </p:sp>
      <p:pic>
        <p:nvPicPr>
          <p:cNvPr id="4098" name="Picture 2" descr="http://elektrocelebi.com/urunler/2012-02-28_10.40.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7704" y="3864818"/>
            <a:ext cx="5472608" cy="259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51889" y="4365104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rgbClr val="FF0000"/>
                </a:solidFill>
              </a:rPr>
              <a:t>(e.g., film cables)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m9.cz/iR/importprodukt-orig/ea9/ea921fd9f7d132ace60ef1ee162de0b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Step 1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15483</TotalTime>
  <Words>1282</Words>
  <Application>Microsoft Office PowerPoint</Application>
  <PresentationFormat>화면 슬라이드 쇼(4:3)</PresentationFormat>
  <Paragraphs>369</Paragraphs>
  <Slides>43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Embedded Device Analysis  for Security Research</vt:lpstr>
      <vt:lpstr>Embedded Devices</vt:lpstr>
      <vt:lpstr>What’s Difference?</vt:lpstr>
      <vt:lpstr>An Approach for Embedded  Device Analysis</vt:lpstr>
      <vt:lpstr>Preparing for embedded  device analysis </vt:lpstr>
      <vt:lpstr>You’ve Got an Embedded Device</vt:lpstr>
      <vt:lpstr>Step 0: The Beginning</vt:lpstr>
      <vt:lpstr>Step 0: The Beginning</vt:lpstr>
      <vt:lpstr>Step 1</vt:lpstr>
      <vt:lpstr>Step 1: Hardware Interfaces</vt:lpstr>
      <vt:lpstr>Step 1: Hardware Interfaces</vt:lpstr>
      <vt:lpstr>Step 1: Hardware Interfaces</vt:lpstr>
      <vt:lpstr>NOTE: GND</vt:lpstr>
      <vt:lpstr>NOTE: GND for Comm.</vt:lpstr>
      <vt:lpstr>Step 1: Hardware Interfaces</vt:lpstr>
      <vt:lpstr>NOTE: Pull-Up/Down Resistor</vt:lpstr>
      <vt:lpstr>Step 1: Hardware Interfaces</vt:lpstr>
      <vt:lpstr>NOTE: Mounting Type</vt:lpstr>
      <vt:lpstr>Step 1: Hardware Interfaces</vt:lpstr>
      <vt:lpstr>Step 2</vt:lpstr>
      <vt:lpstr>PowerPoint 프레젠테이션</vt:lpstr>
      <vt:lpstr>Step 2: Access to HW Interface</vt:lpstr>
      <vt:lpstr>Step 2: Access to HW Interface</vt:lpstr>
      <vt:lpstr>NOTE: PCB</vt:lpstr>
      <vt:lpstr>NOTE: PCB</vt:lpstr>
      <vt:lpstr>Step 2: Access to HW Interface</vt:lpstr>
      <vt:lpstr>Step 2: Access to HW Interface</vt:lpstr>
      <vt:lpstr>Step 2: Access to HW Interface</vt:lpstr>
      <vt:lpstr>Step 2: Access to HW Interface</vt:lpstr>
      <vt:lpstr>Step 2.5: Direct Access</vt:lpstr>
      <vt:lpstr>Step 2.5: Direct Access</vt:lpstr>
      <vt:lpstr>Step 2.5: Direct Access</vt:lpstr>
      <vt:lpstr>Step 3</vt:lpstr>
      <vt:lpstr>PowerPoint 프레젠테이션</vt:lpstr>
      <vt:lpstr>Step 3: Basic Firmware Analysis</vt:lpstr>
      <vt:lpstr>Step 3: Basic Firmware Analysis</vt:lpstr>
      <vt:lpstr>Step 3: Basic Firmware Analysis</vt:lpstr>
      <vt:lpstr>Step 3: Basic Firmware Analysis</vt:lpstr>
      <vt:lpstr>Step 3: Basic Firmware Analysis</vt:lpstr>
      <vt:lpstr>Step 3: Basic Firmware Analysis</vt:lpstr>
      <vt:lpstr>Good Luck to Your Projects</vt:lpstr>
      <vt:lpstr>How About Wireless Spoofing</vt:lpstr>
      <vt:lpstr>PowerPoint 프레젠테이션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Device Analysis  for Security Research</dc:title>
  <dc:creator>Microsoft Corporation</dc:creator>
  <cp:lastModifiedBy>v</cp:lastModifiedBy>
  <cp:revision>395</cp:revision>
  <dcterms:created xsi:type="dcterms:W3CDTF">2006-10-05T04:04:58Z</dcterms:created>
  <dcterms:modified xsi:type="dcterms:W3CDTF">2016-09-27T04:16:52Z</dcterms:modified>
</cp:coreProperties>
</file>