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20" r:id="rId3"/>
    <p:sldId id="273" r:id="rId4"/>
    <p:sldId id="299" r:id="rId5"/>
    <p:sldId id="301" r:id="rId6"/>
    <p:sldId id="304" r:id="rId7"/>
    <p:sldId id="294" r:id="rId8"/>
    <p:sldId id="307" r:id="rId9"/>
    <p:sldId id="305" r:id="rId10"/>
    <p:sldId id="309" r:id="rId11"/>
    <p:sldId id="313" r:id="rId12"/>
    <p:sldId id="308" r:id="rId13"/>
    <p:sldId id="277" r:id="rId14"/>
    <p:sldId id="298" r:id="rId15"/>
    <p:sldId id="266" r:id="rId16"/>
    <p:sldId id="267" r:id="rId17"/>
    <p:sldId id="310" r:id="rId18"/>
    <p:sldId id="315" r:id="rId19"/>
    <p:sldId id="316" r:id="rId20"/>
    <p:sldId id="317" r:id="rId21"/>
    <p:sldId id="268" r:id="rId2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AB87"/>
    <a:srgbClr val="D1C6AE"/>
    <a:srgbClr val="7C7C7A"/>
    <a:srgbClr val="3D3A35"/>
    <a:srgbClr val="00CC66"/>
    <a:srgbClr val="BEB7B1"/>
    <a:srgbClr val="A8E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63" autoAdjust="0"/>
    <p:restoredTop sz="81106" autoAdjust="0"/>
  </p:normalViewPr>
  <p:slideViewPr>
    <p:cSldViewPr>
      <p:cViewPr varScale="1">
        <p:scale>
          <a:sx n="72" d="100"/>
          <a:sy n="72" d="100"/>
        </p:scale>
        <p:origin x="1978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A6721-32C2-4220-81E0-A1E242FF7CBE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C1924-4F44-4414-A03B-11A6436105B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1302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Usenix</a:t>
            </a:r>
            <a:r>
              <a:rPr lang="en-US" altLang="ko-KR" baseline="0" dirty="0" smtClean="0"/>
              <a:t> </a:t>
            </a:r>
            <a:r>
              <a:rPr lang="en-US" altLang="ko-KR" dirty="0" smtClean="0"/>
              <a:t>Electronic</a:t>
            </a:r>
            <a:r>
              <a:rPr lang="en-US" altLang="ko-KR" baseline="0" dirty="0" smtClean="0"/>
              <a:t> Voting Technology workshop 2007</a:t>
            </a:r>
          </a:p>
          <a:p>
            <a:endParaRPr lang="en-US" altLang="ko-KR" baseline="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7394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smtClean="0">
                <a:latin typeface="Adobe 고딕 Std B" pitchFamily="34" charset="-127"/>
                <a:ea typeface="Adobe 고딕 Std B" pitchFamily="34" charset="-127"/>
              </a:rPr>
              <a:t>//9//</a:t>
            </a:r>
            <a:r>
              <a:rPr lang="ko-KR" altLang="en-US" sz="1200" dirty="0" smtClean="0">
                <a:latin typeface="Adobe 고딕 Std B" pitchFamily="34" charset="-127"/>
                <a:ea typeface="Adobe 고딕 Std B" pitchFamily="34" charset="-127"/>
              </a:rPr>
              <a:t>페이퍼에는 </a:t>
            </a:r>
            <a:r>
              <a:rPr lang="en-US" altLang="ko-KR" sz="1200" dirty="0" smtClean="0">
                <a:latin typeface="Adobe 고딕 Std B" pitchFamily="34" charset="-127"/>
                <a:ea typeface="Adobe 고딕 Std B" pitchFamily="34" charset="-127"/>
              </a:rPr>
              <a:t>1. EPROM</a:t>
            </a:r>
            <a:r>
              <a:rPr lang="en-US" altLang="ko-KR" sz="1200" baseline="0" dirty="0" smtClean="0">
                <a:latin typeface="Adobe 고딕 Std B" pitchFamily="34" charset="-127"/>
                <a:ea typeface="Adobe 고딕 Std B" pitchFamily="34" charset="-127"/>
              </a:rPr>
              <a:t> chip </a:t>
            </a:r>
            <a:r>
              <a:rPr lang="ko-KR" altLang="en-US" sz="1200" baseline="0" dirty="0" smtClean="0">
                <a:latin typeface="Adobe 고딕 Std B" pitchFamily="34" charset="-127"/>
                <a:ea typeface="Adobe 고딕 Std B" pitchFamily="34" charset="-127"/>
              </a:rPr>
              <a:t>만든다 </a:t>
            </a:r>
            <a:r>
              <a:rPr lang="en-US" altLang="ko-KR" sz="1200" baseline="0" dirty="0" smtClean="0">
                <a:latin typeface="Adobe 고딕 Std B" pitchFamily="34" charset="-127"/>
                <a:ea typeface="Adobe 고딕 Std B" pitchFamily="34" charset="-127"/>
              </a:rPr>
              <a:t>2. </a:t>
            </a:r>
            <a:r>
              <a:rPr lang="ko-KR" altLang="en-US" sz="1200" baseline="0" dirty="0" err="1" smtClean="0">
                <a:latin typeface="Adobe 고딕 Std B" pitchFamily="34" charset="-127"/>
                <a:ea typeface="Adobe 고딕 Std B" pitchFamily="34" charset="-127"/>
              </a:rPr>
              <a:t>머신을</a:t>
            </a:r>
            <a:r>
              <a:rPr lang="ko-KR" altLang="en-US" sz="1200" baseline="0" dirty="0" smtClean="0">
                <a:latin typeface="Adobe 고딕 Std B" pitchFamily="34" charset="-127"/>
                <a:ea typeface="Adobe 고딕 Std B" pitchFamily="34" charset="-127"/>
              </a:rPr>
              <a:t> 연다 </a:t>
            </a:r>
            <a:r>
              <a:rPr lang="en-US" altLang="ko-KR" sz="1200" baseline="0" dirty="0" smtClean="0">
                <a:latin typeface="Adobe 고딕 Std B" pitchFamily="34" charset="-127"/>
                <a:ea typeface="Adobe 고딕 Std B" pitchFamily="34" charset="-127"/>
              </a:rPr>
              <a:t>3. </a:t>
            </a:r>
            <a:r>
              <a:rPr lang="ko-KR" altLang="en-US" sz="1200" baseline="0" dirty="0" err="1" smtClean="0">
                <a:latin typeface="Adobe 고딕 Std B" pitchFamily="34" charset="-127"/>
                <a:ea typeface="Adobe 고딕 Std B" pitchFamily="34" charset="-127"/>
              </a:rPr>
              <a:t>마더보드에</a:t>
            </a:r>
            <a:r>
              <a:rPr lang="ko-KR" altLang="en-US" sz="1200" baseline="0" dirty="0" smtClean="0">
                <a:latin typeface="Adobe 고딕 Std B" pitchFamily="34" charset="-127"/>
                <a:ea typeface="Adobe 고딕 Std B" pitchFamily="34" charset="-127"/>
              </a:rPr>
              <a:t> 설치하고 </a:t>
            </a:r>
            <a:r>
              <a:rPr lang="ko-KR" altLang="en-US" sz="1200" baseline="0" dirty="0" err="1" smtClean="0">
                <a:latin typeface="Adobe 고딕 Std B" pitchFamily="34" charset="-127"/>
                <a:ea typeface="Adobe 고딕 Std B" pitchFamily="34" charset="-127"/>
              </a:rPr>
              <a:t>재부팅한다</a:t>
            </a:r>
            <a:r>
              <a:rPr lang="en-US" altLang="ko-KR" sz="1200" baseline="0" dirty="0" smtClean="0">
                <a:latin typeface="Adobe 고딕 Std B" pitchFamily="34" charset="-127"/>
                <a:ea typeface="Adobe 고딕 Std B" pitchFamily="34" charset="-127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aseline="0" dirty="0" smtClean="0">
                <a:ea typeface="Adobe 고딕 Std B" pitchFamily="34" charset="-127"/>
              </a:rPr>
              <a:t>악성코드 </a:t>
            </a:r>
            <a:r>
              <a:rPr lang="en-US" altLang="ko-KR" sz="1200" baseline="0" dirty="0" smtClean="0">
                <a:ea typeface="Adobe 고딕 Std B" pitchFamily="34" charset="-127"/>
              </a:rPr>
              <a:t>from EPROM -&gt; flash memory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aseline="0" dirty="0" smtClean="0">
              <a:ea typeface="Adobe 고딕 Std B" pitchFamily="34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8571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 smtClean="0">
                <a:latin typeface="Adobe 고딕 Std B" pitchFamily="34" charset="-127"/>
                <a:ea typeface="Adobe 고딕 Std B" pitchFamily="34" charset="-127"/>
              </a:rPr>
              <a:t>페이퍼에는 </a:t>
            </a:r>
            <a:r>
              <a:rPr lang="en-US" altLang="ko-KR" sz="1200" dirty="0" smtClean="0">
                <a:latin typeface="Adobe 고딕 Std B" pitchFamily="34" charset="-127"/>
                <a:ea typeface="Adobe 고딕 Std B" pitchFamily="34" charset="-127"/>
              </a:rPr>
              <a:t>1. EPROM</a:t>
            </a:r>
            <a:r>
              <a:rPr lang="en-US" altLang="ko-KR" sz="1200" baseline="0" dirty="0" smtClean="0">
                <a:latin typeface="Adobe 고딕 Std B" pitchFamily="34" charset="-127"/>
                <a:ea typeface="Adobe 고딕 Std B" pitchFamily="34" charset="-127"/>
              </a:rPr>
              <a:t> chip </a:t>
            </a:r>
            <a:r>
              <a:rPr lang="ko-KR" altLang="en-US" sz="1200" baseline="0" dirty="0" smtClean="0">
                <a:latin typeface="Adobe 고딕 Std B" pitchFamily="34" charset="-127"/>
                <a:ea typeface="Adobe 고딕 Std B" pitchFamily="34" charset="-127"/>
              </a:rPr>
              <a:t>만든다 </a:t>
            </a:r>
            <a:r>
              <a:rPr lang="en-US" altLang="ko-KR" sz="1200" baseline="0" dirty="0" smtClean="0">
                <a:latin typeface="Adobe 고딕 Std B" pitchFamily="34" charset="-127"/>
                <a:ea typeface="Adobe 고딕 Std B" pitchFamily="34" charset="-127"/>
              </a:rPr>
              <a:t>2. </a:t>
            </a:r>
            <a:r>
              <a:rPr lang="ko-KR" altLang="en-US" sz="1200" baseline="0" dirty="0" err="1" smtClean="0">
                <a:latin typeface="Adobe 고딕 Std B" pitchFamily="34" charset="-127"/>
                <a:ea typeface="Adobe 고딕 Std B" pitchFamily="34" charset="-127"/>
              </a:rPr>
              <a:t>머신을</a:t>
            </a:r>
            <a:r>
              <a:rPr lang="ko-KR" altLang="en-US" sz="1200" baseline="0" dirty="0" smtClean="0">
                <a:latin typeface="Adobe 고딕 Std B" pitchFamily="34" charset="-127"/>
                <a:ea typeface="Adobe 고딕 Std B" pitchFamily="34" charset="-127"/>
              </a:rPr>
              <a:t> 연다 </a:t>
            </a:r>
            <a:r>
              <a:rPr lang="en-US" altLang="ko-KR" sz="1200" baseline="0" dirty="0" smtClean="0">
                <a:latin typeface="Adobe 고딕 Std B" pitchFamily="34" charset="-127"/>
                <a:ea typeface="Adobe 고딕 Std B" pitchFamily="34" charset="-127"/>
              </a:rPr>
              <a:t>3. </a:t>
            </a:r>
            <a:r>
              <a:rPr lang="ko-KR" altLang="en-US" sz="1200" baseline="0" dirty="0" err="1" smtClean="0">
                <a:latin typeface="Adobe 고딕 Std B" pitchFamily="34" charset="-127"/>
                <a:ea typeface="Adobe 고딕 Std B" pitchFamily="34" charset="-127"/>
              </a:rPr>
              <a:t>마더보드에</a:t>
            </a:r>
            <a:r>
              <a:rPr lang="ko-KR" altLang="en-US" sz="1200" baseline="0" dirty="0" smtClean="0">
                <a:latin typeface="Adobe 고딕 Std B" pitchFamily="34" charset="-127"/>
                <a:ea typeface="Adobe 고딕 Std B" pitchFamily="34" charset="-127"/>
              </a:rPr>
              <a:t> 설치하고 </a:t>
            </a:r>
            <a:r>
              <a:rPr lang="ko-KR" altLang="en-US" sz="1200" baseline="0" dirty="0" err="1" smtClean="0">
                <a:latin typeface="Adobe 고딕 Std B" pitchFamily="34" charset="-127"/>
                <a:ea typeface="Adobe 고딕 Std B" pitchFamily="34" charset="-127"/>
              </a:rPr>
              <a:t>재부팅한다</a:t>
            </a:r>
            <a:r>
              <a:rPr lang="en-US" altLang="ko-KR" sz="1200" baseline="0" dirty="0" smtClean="0">
                <a:latin typeface="Adobe 고딕 Std B" pitchFamily="34" charset="-127"/>
                <a:ea typeface="Adobe 고딕 Std B" pitchFamily="34" charset="-127"/>
              </a:rPr>
              <a:t>.</a:t>
            </a:r>
            <a:endParaRPr lang="en-US" altLang="ko-KR" sz="1200" dirty="0" smtClean="0">
              <a:latin typeface="Adobe 고딕 Std B" pitchFamily="34" charset="-127"/>
              <a:ea typeface="Adobe 고딕 Std B" pitchFamily="34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aseline="0" dirty="0" smtClean="0">
                <a:ea typeface="Adobe 고딕 Std B" pitchFamily="34" charset="-127"/>
              </a:rPr>
              <a:t>Several screws</a:t>
            </a: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4718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 smtClean="0"/>
              <a:t>/12/</a:t>
            </a:r>
            <a:r>
              <a:rPr lang="ko-KR" altLang="en-US" dirty="0" smtClean="0"/>
              <a:t>우리나라 </a:t>
            </a:r>
            <a:r>
              <a:rPr lang="ko-KR" altLang="en-US" dirty="0" err="1" smtClean="0"/>
              <a:t>임베디드</a:t>
            </a:r>
            <a:r>
              <a:rPr lang="ko-KR" altLang="en-US" dirty="0" smtClean="0"/>
              <a:t> 기기도 파일명만 체크하는 경우가 많음</a:t>
            </a:r>
            <a:r>
              <a:rPr lang="en-US" altLang="ko-KR" dirty="0" smtClean="0"/>
              <a:t>. -&gt; </a:t>
            </a:r>
            <a:r>
              <a:rPr lang="ko-KR" altLang="en-US" dirty="0" smtClean="0"/>
              <a:t>일반적</a:t>
            </a:r>
            <a:r>
              <a:rPr lang="en-US" altLang="ko-KR" dirty="0" smtClean="0"/>
              <a:t>!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4550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\</a:t>
            </a:r>
            <a:r>
              <a:rPr lang="en-US" altLang="ko-KR" dirty="0" err="1" smtClean="0"/>
              <a:t>Storage</a:t>
            </a:r>
            <a:r>
              <a:rPr lang="en-US" altLang="ko-KR" baseline="0" dirty="0" err="1" smtClean="0"/>
              <a:t>Card</a:t>
            </a:r>
            <a:r>
              <a:rPr lang="en-US" altLang="ko-KR" baseline="0" dirty="0" smtClean="0"/>
              <a:t>\</a:t>
            </a:r>
            <a:r>
              <a:rPr lang="en-US" altLang="ko-KR" baseline="0" dirty="0" err="1" smtClean="0"/>
              <a:t>CurrentElection</a:t>
            </a:r>
            <a:r>
              <a:rPr lang="en-US" altLang="ko-KR" baseline="0" dirty="0" smtClean="0"/>
              <a:t>\</a:t>
            </a:r>
            <a:r>
              <a:rPr lang="en-US" altLang="ko-KR" baseline="0" dirty="0" err="1" smtClean="0"/>
              <a:t>election.brs</a:t>
            </a:r>
            <a:r>
              <a:rPr lang="en-US" altLang="ko-KR" baseline="0" dirty="0" smtClean="0"/>
              <a:t> (</a:t>
            </a:r>
            <a:r>
              <a:rPr lang="ko-KR" altLang="en-US" baseline="0" dirty="0" smtClean="0"/>
              <a:t>투표 결과</a:t>
            </a:r>
            <a:r>
              <a:rPr lang="en-US" altLang="ko-KR" baseline="0" dirty="0" smtClean="0"/>
              <a:t>)</a:t>
            </a:r>
          </a:p>
          <a:p>
            <a:r>
              <a:rPr lang="en-US" altLang="ko-KR" baseline="0" dirty="0" smtClean="0"/>
              <a:t>\FFX\</a:t>
            </a:r>
            <a:r>
              <a:rPr lang="en-US" altLang="ko-KR" baseline="0" dirty="0" err="1" smtClean="0"/>
              <a:t>AccuVote-Ts</a:t>
            </a:r>
            <a:r>
              <a:rPr lang="en-US" altLang="ko-KR" baseline="0" dirty="0" smtClean="0"/>
              <a:t>\</a:t>
            </a:r>
            <a:r>
              <a:rPr lang="en-US" altLang="ko-KR" baseline="0" dirty="0" err="1" smtClean="0"/>
              <a:t>BallotStation</a:t>
            </a:r>
            <a:r>
              <a:rPr lang="en-US" altLang="ko-KR" baseline="0" dirty="0" smtClean="0"/>
              <a:t>\</a:t>
            </a:r>
            <a:r>
              <a:rPr lang="en-US" altLang="ko-KR" baseline="0" dirty="0" err="1" smtClean="0"/>
              <a:t>Currentelection</a:t>
            </a:r>
            <a:r>
              <a:rPr lang="en-US" altLang="ko-KR" baseline="0" dirty="0" smtClean="0"/>
              <a:t>\</a:t>
            </a:r>
            <a:r>
              <a:rPr lang="en-US" altLang="ko-KR" baseline="0" dirty="0" err="1" smtClean="0"/>
              <a:t>election.brs</a:t>
            </a:r>
            <a:r>
              <a:rPr lang="en-US" altLang="ko-KR" baseline="0" dirty="0" smtClean="0"/>
              <a:t> (</a:t>
            </a:r>
            <a:r>
              <a:rPr lang="ko-KR" altLang="en-US" baseline="0" dirty="0" smtClean="0"/>
              <a:t>투표 결과 백업</a:t>
            </a:r>
            <a:r>
              <a:rPr lang="en-US" altLang="ko-KR" baseline="0" dirty="0" smtClean="0"/>
              <a:t>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6191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//15//</a:t>
            </a:r>
            <a:r>
              <a:rPr lang="ko-KR" altLang="en-US" dirty="0" smtClean="0"/>
              <a:t>목적</a:t>
            </a:r>
            <a:r>
              <a:rPr lang="en-US" altLang="ko-KR" dirty="0" smtClean="0"/>
              <a:t>: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조작 </a:t>
            </a:r>
            <a:r>
              <a:rPr lang="en-US" altLang="ko-KR" baseline="0" dirty="0" smtClean="0"/>
              <a:t>+ </a:t>
            </a:r>
            <a:r>
              <a:rPr lang="ko-KR" altLang="en-US" baseline="0" dirty="0" smtClean="0"/>
              <a:t>은닉</a:t>
            </a:r>
            <a:endParaRPr lang="en-US" altLang="ko-KR" dirty="0" smtClean="0"/>
          </a:p>
          <a:p>
            <a:r>
              <a:rPr lang="en-US" altLang="ko-KR" dirty="0" smtClean="0"/>
              <a:t>\</a:t>
            </a:r>
            <a:r>
              <a:rPr lang="en-US" altLang="ko-KR" dirty="0" err="1" smtClean="0"/>
              <a:t>Storage</a:t>
            </a:r>
            <a:r>
              <a:rPr lang="en-US" altLang="ko-KR" baseline="0" dirty="0" err="1" smtClean="0"/>
              <a:t>Card</a:t>
            </a:r>
            <a:r>
              <a:rPr lang="en-US" altLang="ko-KR" baseline="0" dirty="0" smtClean="0"/>
              <a:t>\</a:t>
            </a:r>
            <a:r>
              <a:rPr lang="en-US" altLang="ko-KR" baseline="0" dirty="0" err="1" smtClean="0"/>
              <a:t>CurrentElection</a:t>
            </a:r>
            <a:r>
              <a:rPr lang="en-US" altLang="ko-KR" baseline="0" dirty="0" smtClean="0"/>
              <a:t>\</a:t>
            </a:r>
            <a:r>
              <a:rPr lang="en-US" altLang="ko-KR" baseline="0" dirty="0" err="1" smtClean="0"/>
              <a:t>election.brs</a:t>
            </a:r>
            <a:r>
              <a:rPr lang="en-US" altLang="ko-KR" baseline="0" dirty="0" smtClean="0"/>
              <a:t> (</a:t>
            </a:r>
            <a:r>
              <a:rPr lang="ko-KR" altLang="en-US" baseline="0" dirty="0" smtClean="0"/>
              <a:t>투표 결과</a:t>
            </a:r>
            <a:r>
              <a:rPr lang="en-US" altLang="ko-KR" baseline="0" dirty="0" smtClean="0"/>
              <a:t>)</a:t>
            </a:r>
          </a:p>
          <a:p>
            <a:r>
              <a:rPr lang="en-US" altLang="ko-KR" baseline="0" dirty="0" smtClean="0"/>
              <a:t>\FFX\</a:t>
            </a:r>
            <a:r>
              <a:rPr lang="en-US" altLang="ko-KR" baseline="0" dirty="0" err="1" smtClean="0"/>
              <a:t>AccuVote-Ts</a:t>
            </a:r>
            <a:r>
              <a:rPr lang="en-US" altLang="ko-KR" baseline="0" dirty="0" smtClean="0"/>
              <a:t>\</a:t>
            </a:r>
            <a:r>
              <a:rPr lang="en-US" altLang="ko-KR" baseline="0" dirty="0" err="1" smtClean="0"/>
              <a:t>BallotStation</a:t>
            </a:r>
            <a:r>
              <a:rPr lang="en-US" altLang="ko-KR" baseline="0" dirty="0" smtClean="0"/>
              <a:t>\</a:t>
            </a:r>
            <a:r>
              <a:rPr lang="en-US" altLang="ko-KR" baseline="0" dirty="0" err="1" smtClean="0"/>
              <a:t>Currentelection</a:t>
            </a:r>
            <a:r>
              <a:rPr lang="en-US" altLang="ko-KR" baseline="0" dirty="0" smtClean="0"/>
              <a:t>\</a:t>
            </a:r>
            <a:r>
              <a:rPr lang="en-US" altLang="ko-KR" baseline="0" dirty="0" err="1" smtClean="0"/>
              <a:t>election.brs</a:t>
            </a:r>
            <a:r>
              <a:rPr lang="en-US" altLang="ko-KR" baseline="0" dirty="0" smtClean="0"/>
              <a:t> (</a:t>
            </a:r>
            <a:r>
              <a:rPr lang="ko-KR" altLang="en-US" baseline="0" dirty="0" smtClean="0"/>
              <a:t>투표 결과 백업</a:t>
            </a:r>
            <a:r>
              <a:rPr lang="en-US" altLang="ko-KR" baseline="0" dirty="0" smtClean="0"/>
              <a:t>)</a:t>
            </a:r>
          </a:p>
          <a:p>
            <a:r>
              <a:rPr lang="ko-KR" altLang="en-US" dirty="0" smtClean="0"/>
              <a:t>계속 돌면서 투표결과 파일과 백업 파일 변경</a:t>
            </a:r>
            <a:endParaRPr lang="en-US" altLang="ko-KR" dirty="0" smtClean="0"/>
          </a:p>
          <a:p>
            <a:r>
              <a:rPr lang="ko-KR" altLang="en-US" dirty="0" smtClean="0"/>
              <a:t>은닉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시크릿</a:t>
            </a:r>
            <a:r>
              <a:rPr lang="ko-KR" altLang="en-US" dirty="0" smtClean="0"/>
              <a:t> 노크</a:t>
            </a:r>
            <a:r>
              <a:rPr lang="en-US" altLang="ko-KR" dirty="0" smtClean="0"/>
              <a:t>, </a:t>
            </a:r>
            <a:r>
              <a:rPr lang="ko-KR" altLang="en-US" dirty="0" smtClean="0"/>
              <a:t>등등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975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//</a:t>
            </a:r>
            <a:r>
              <a:rPr lang="en-US" altLang="ko-KR" dirty="0" smtClean="0"/>
              <a:t>16//</a:t>
            </a:r>
            <a:r>
              <a:rPr lang="en-US" altLang="ko-KR" baseline="0" dirty="0" smtClean="0"/>
              <a:t>  </a:t>
            </a:r>
            <a:r>
              <a:rPr lang="en-US" altLang="ko-KR" dirty="0" smtClean="0"/>
              <a:t>Chain</a:t>
            </a:r>
            <a:r>
              <a:rPr lang="en-US" altLang="ko-KR" baseline="0" dirty="0" smtClean="0"/>
              <a:t> of custody </a:t>
            </a:r>
            <a:r>
              <a:rPr lang="ko-KR" altLang="en-US" baseline="0" dirty="0" smtClean="0"/>
              <a:t>관리연속성</a:t>
            </a:r>
            <a:r>
              <a:rPr lang="en-US" altLang="ko-KR" baseline="0" dirty="0" smtClean="0"/>
              <a:t>. During the transfer of Memory Cards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smtClean="0">
                <a:latin typeface="Adobe 고딕 Std B" pitchFamily="34" charset="-127"/>
                <a:ea typeface="Adobe 고딕 Std B" pitchFamily="34" charset="-127"/>
              </a:rPr>
              <a:t>Parallel testing</a:t>
            </a:r>
            <a:r>
              <a:rPr lang="en-US" altLang="ko-KR" sz="1200" baseline="0" dirty="0" smtClean="0">
                <a:latin typeface="+mn-lt"/>
                <a:ea typeface="+mn-ea"/>
              </a:rPr>
              <a:t> -&gt; For detection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aseline="0" dirty="0" smtClean="0">
                <a:latin typeface="+mn-lt"/>
                <a:ea typeface="+mn-ea"/>
              </a:rPr>
              <a:t>Software independent design – Voter-verifiable paper audit trail </a:t>
            </a:r>
            <a:endParaRPr lang="en-US" altLang="ko-KR" sz="1200" dirty="0" smtClean="0"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3707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//18/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4698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//19//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1778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//21//1859</a:t>
            </a:r>
            <a:r>
              <a:rPr lang="ko-KR" altLang="en-US" dirty="0" smtClean="0"/>
              <a:t>설립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지금 전세계 </a:t>
            </a:r>
            <a:r>
              <a:rPr lang="en-US" altLang="ko-KR" baseline="0" dirty="0" smtClean="0"/>
              <a:t>ATM 35%</a:t>
            </a:r>
          </a:p>
          <a:p>
            <a:r>
              <a:rPr lang="en-US" altLang="ko-KR" dirty="0" smtClean="0"/>
              <a:t>2002,</a:t>
            </a:r>
            <a:r>
              <a:rPr lang="ko-KR" altLang="en-US" dirty="0" smtClean="0"/>
              <a:t> </a:t>
            </a:r>
            <a:r>
              <a:rPr lang="en-US" altLang="ko-KR" dirty="0" err="1" smtClean="0"/>
              <a:t>Globcal</a:t>
            </a:r>
            <a:r>
              <a:rPr lang="en-US" altLang="ko-KR" baseline="0" dirty="0" smtClean="0"/>
              <a:t> election </a:t>
            </a:r>
            <a:r>
              <a:rPr lang="en-US" altLang="ko-KR" baseline="0" dirty="0" err="1" smtClean="0"/>
              <a:t>syste</a:t>
            </a:r>
            <a:r>
              <a:rPr lang="ko-KR" altLang="en-US" baseline="0" dirty="0" smtClean="0"/>
              <a:t>을 </a:t>
            </a:r>
            <a:r>
              <a:rPr lang="en-US" altLang="ko-KR" baseline="0" dirty="0" smtClean="0"/>
              <a:t>$24.7 million (250</a:t>
            </a:r>
            <a:r>
              <a:rPr lang="ko-KR" altLang="en-US" baseline="0" dirty="0" err="1" smtClean="0"/>
              <a:t>억원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에 사면서 </a:t>
            </a:r>
            <a:r>
              <a:rPr lang="en-US" altLang="ko-KR" dirty="0" smtClean="0"/>
              <a:t>Diebold Election</a:t>
            </a:r>
            <a:r>
              <a:rPr lang="en-US" altLang="ko-KR" baseline="0" dirty="0" smtClean="0"/>
              <a:t> system </a:t>
            </a:r>
            <a:r>
              <a:rPr lang="ko-KR" altLang="en-US" baseline="0" dirty="0" smtClean="0"/>
              <a:t>이름으로 미국 투표 업계에 들어옴</a:t>
            </a:r>
            <a:r>
              <a:rPr lang="en-US" altLang="ko-KR" baseline="0" dirty="0" smtClean="0"/>
              <a:t>.  </a:t>
            </a:r>
          </a:p>
          <a:p>
            <a:r>
              <a:rPr lang="en-US" altLang="ko-KR" baseline="0" dirty="0" smtClean="0"/>
              <a:t>2003, </a:t>
            </a:r>
            <a:r>
              <a:rPr lang="ko-KR" altLang="en-US" baseline="0" dirty="0" err="1" smtClean="0"/>
              <a:t>타다요시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코노</a:t>
            </a:r>
            <a:r>
              <a:rPr lang="ko-KR" altLang="en-US" baseline="0" dirty="0" smtClean="0"/>
              <a:t> 논문 </a:t>
            </a:r>
            <a:r>
              <a:rPr lang="en-US" altLang="ko-KR" baseline="0" dirty="0" smtClean="0"/>
              <a:t>– </a:t>
            </a:r>
            <a:r>
              <a:rPr lang="ko-KR" altLang="en-US" baseline="0" dirty="0" smtClean="0"/>
              <a:t>최소한의 보안 수준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그 이하다</a:t>
            </a:r>
            <a:r>
              <a:rPr lang="en-US" altLang="ko-KR" baseline="0" dirty="0" smtClean="0"/>
              <a:t>.  (YDK: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Diebold's anonymous ftp site.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논문 추가정보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ko-KR" baseline="0" dirty="0" err="1" smtClean="0"/>
              <a:t>Harri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Hursti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하드웨어를 가지고 연구할 기회</a:t>
            </a:r>
            <a:r>
              <a:rPr lang="en-US" altLang="ko-KR" baseline="0" dirty="0" smtClean="0"/>
              <a:t>! </a:t>
            </a:r>
          </a:p>
          <a:p>
            <a:r>
              <a:rPr lang="en-US" altLang="ko-KR" baseline="0" dirty="0" smtClean="0"/>
              <a:t>2009</a:t>
            </a:r>
            <a:r>
              <a:rPr lang="ko-KR" altLang="en-US" baseline="0" dirty="0" smtClean="0"/>
              <a:t>년 이름 바꿈</a:t>
            </a:r>
            <a:r>
              <a:rPr lang="en-US" altLang="ko-KR" baseline="0" dirty="0" smtClean="0"/>
              <a:t>. </a:t>
            </a:r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709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//23//</a:t>
            </a:r>
            <a:r>
              <a:rPr lang="ko-KR" altLang="en-US" baseline="0" dirty="0" smtClean="0"/>
              <a:t>이후에 정부에 </a:t>
            </a:r>
            <a:r>
              <a:rPr lang="en-US" altLang="ko-KR" baseline="0" dirty="0" smtClean="0"/>
              <a:t>$2.6 million </a:t>
            </a:r>
            <a:r>
              <a:rPr lang="ko-KR" altLang="en-US" baseline="0" dirty="0" smtClean="0"/>
              <a:t>소송</a:t>
            </a:r>
            <a:r>
              <a:rPr lang="en-US" altLang="ko-KR" baseline="0" dirty="0" smtClean="0"/>
              <a:t>(26</a:t>
            </a:r>
            <a:r>
              <a:rPr lang="ko-KR" altLang="en-US" baseline="0" dirty="0" smtClean="0"/>
              <a:t>억원</a:t>
            </a:r>
            <a:r>
              <a:rPr lang="en-US" altLang="ko-KR" baseline="0" dirty="0" smtClean="0"/>
              <a:t>), </a:t>
            </a:r>
            <a:r>
              <a:rPr lang="ko-KR" altLang="en-US" baseline="0" dirty="0" err="1" smtClean="0"/>
              <a:t>인증취소</a:t>
            </a:r>
            <a:r>
              <a:rPr lang="ko-KR" altLang="en-US" baseline="0" dirty="0" smtClean="0"/>
              <a:t> </a:t>
            </a:r>
            <a:endParaRPr lang="en-US" altLang="ko-KR" baseline="0" dirty="0" smtClean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`</a:t>
            </a:r>
            <a:r>
              <a:rPr lang="en-US" altLang="ko-KR" baseline="0" dirty="0" smtClean="0"/>
              <a:t>08</a:t>
            </a:r>
            <a:r>
              <a:rPr lang="ko-KR" altLang="en-US" baseline="0" dirty="0" smtClean="0"/>
              <a:t>년에는 </a:t>
            </a:r>
            <a:r>
              <a:rPr lang="en-US" altLang="ko-KR" baseline="0" dirty="0" smtClean="0"/>
              <a:t>Diebold </a:t>
            </a:r>
            <a:r>
              <a:rPr lang="ko-KR" altLang="en-US" baseline="0" dirty="0" smtClean="0"/>
              <a:t>전체를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$2.63 billion (2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팔라는 제안도 있었음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(03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처</a:t>
            </a:r>
            <a:r>
              <a:rPr lang="ko-KR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 </a:t>
            </a:r>
            <a:r>
              <a:rPr lang="ko-KR" alt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사업시작할때쯤</a:t>
            </a:r>
            <a:r>
              <a:rPr lang="ko-KR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매출이 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$2.1 billion (2</a:t>
            </a:r>
            <a:r>
              <a:rPr lang="ko-KR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))</a:t>
            </a:r>
            <a:endParaRPr lang="en-US" altLang="ko-KR" dirty="0" smtClean="0"/>
          </a:p>
          <a:p>
            <a:r>
              <a:rPr lang="en-US" altLang="ko-KR" dirty="0" smtClean="0"/>
              <a:t>`09</a:t>
            </a:r>
            <a:r>
              <a:rPr lang="ko-KR" altLang="en-US" dirty="0" smtClean="0"/>
              <a:t>년에 사업부 매각 </a:t>
            </a:r>
            <a:r>
              <a:rPr lang="en-US" altLang="ko-KR" dirty="0" smtClean="0"/>
              <a:t>( $ 5 million (50</a:t>
            </a:r>
            <a:r>
              <a:rPr lang="ko-KR" altLang="en-US" dirty="0" err="1" smtClean="0"/>
              <a:t>억원</a:t>
            </a:r>
            <a:r>
              <a:rPr lang="en-US" altLang="ko-KR" dirty="0" smtClean="0"/>
              <a:t>),</a:t>
            </a:r>
            <a:r>
              <a:rPr lang="en-US" altLang="ko-KR" baseline="0" dirty="0" smtClean="0"/>
              <a:t> </a:t>
            </a:r>
            <a:r>
              <a:rPr lang="ko-KR" altLang="en-US" baseline="0" dirty="0" err="1" smtClean="0"/>
              <a:t>살때는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24.7 million)</a:t>
            </a:r>
            <a:endParaRPr lang="en-US" altLang="ko-KR" dirty="0" smtClean="0"/>
          </a:p>
          <a:p>
            <a:endParaRPr lang="en-US" altLang="ko-KR" dirty="0" smtClean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err="1" smtClean="0"/>
              <a:t>Lession</a:t>
            </a:r>
            <a:r>
              <a:rPr lang="en-US" altLang="ko-KR" baseline="0" dirty="0" smtClean="0"/>
              <a:t>! </a:t>
            </a:r>
            <a:r>
              <a:rPr lang="ko-KR" altLang="en-US" baseline="0" dirty="0" smtClean="0"/>
              <a:t>어떻게 보면 기술적으로 가치가 낮은 논문</a:t>
            </a:r>
            <a:r>
              <a:rPr lang="en-US" altLang="ko-KR" baseline="0" dirty="0" smtClean="0"/>
              <a:t>. But </a:t>
            </a:r>
            <a:r>
              <a:rPr lang="ko-KR" altLang="en-US" baseline="0" dirty="0" smtClean="0"/>
              <a:t>민주주의를 지탱하는 선거에 영향을 줌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민주주의를 지키기 위한 </a:t>
            </a:r>
            <a:r>
              <a:rPr lang="ko-KR" altLang="en-US" baseline="0" dirty="0" err="1" smtClean="0"/>
              <a:t>리서처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3626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aseline="0" dirty="0" smtClean="0"/>
              <a:t>올해 </a:t>
            </a:r>
            <a:r>
              <a:rPr lang="en-US" altLang="ko-KR" baseline="0" dirty="0" smtClean="0"/>
              <a:t>5</a:t>
            </a:r>
            <a:r>
              <a:rPr lang="ko-KR" altLang="en-US" baseline="0" dirty="0" smtClean="0"/>
              <a:t>월 대선 투표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국민의 관심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때론 결과에 대한 의혹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투표가 조작되었는가</a:t>
            </a:r>
            <a:r>
              <a:rPr lang="en-US" altLang="ko-KR" baseline="0" dirty="0" smtClean="0"/>
              <a:t>? </a:t>
            </a:r>
            <a:r>
              <a:rPr lang="ko-KR" altLang="en-US" baseline="0" dirty="0" smtClean="0"/>
              <a:t>조작될 수 있는가</a:t>
            </a:r>
            <a:r>
              <a:rPr lang="en-US" altLang="ko-KR" baseline="0" dirty="0" smtClean="0"/>
              <a:t>? </a:t>
            </a:r>
            <a:r>
              <a:rPr lang="ko-KR" altLang="en-US" baseline="0" dirty="0" smtClean="0"/>
              <a:t>심각한 문제</a:t>
            </a:r>
            <a:endParaRPr lang="en-US" altLang="ko-KR" baseline="0" dirty="0" smtClean="0"/>
          </a:p>
          <a:p>
            <a:endParaRPr lang="en-US" altLang="ko-KR" baseline="0" dirty="0" smtClean="0"/>
          </a:p>
          <a:p>
            <a:r>
              <a:rPr lang="ko-KR" altLang="en-US" baseline="0" dirty="0" err="1" smtClean="0"/>
              <a:t>리뷰할</a:t>
            </a:r>
            <a:r>
              <a:rPr lang="ko-KR" altLang="en-US" baseline="0" dirty="0" smtClean="0"/>
              <a:t> 논문은 </a:t>
            </a:r>
            <a:r>
              <a:rPr lang="en-US" altLang="ko-KR" baseline="0" dirty="0" smtClean="0"/>
              <a:t>2006</a:t>
            </a:r>
            <a:r>
              <a:rPr lang="ko-KR" altLang="en-US" baseline="0" dirty="0" smtClean="0"/>
              <a:t>년</a:t>
            </a:r>
            <a:r>
              <a:rPr lang="en-US" altLang="ko-KR" baseline="0" dirty="0" smtClean="0"/>
              <a:t> 11</a:t>
            </a:r>
            <a:r>
              <a:rPr lang="ko-KR" altLang="en-US" baseline="0" dirty="0" smtClean="0"/>
              <a:t>월 미국에서 사용될 전자 투표기의 해킹 가능성에 대한 내용</a:t>
            </a:r>
            <a:r>
              <a:rPr lang="en-US" altLang="ko-KR" baseline="0" dirty="0" smtClean="0"/>
              <a:t>.</a:t>
            </a:r>
          </a:p>
          <a:p>
            <a:r>
              <a:rPr lang="en-US" altLang="ko-KR" baseline="0" dirty="0" smtClean="0"/>
              <a:t>Release </a:t>
            </a:r>
            <a:r>
              <a:rPr lang="ko-KR" altLang="en-US" baseline="0" dirty="0" smtClean="0"/>
              <a:t>날짜는 </a:t>
            </a:r>
            <a:r>
              <a:rPr lang="en-US" altLang="ko-KR" baseline="0" dirty="0" smtClean="0"/>
              <a:t>2006</a:t>
            </a:r>
            <a:r>
              <a:rPr lang="ko-KR" altLang="en-US" baseline="0" dirty="0" smtClean="0"/>
              <a:t>년 </a:t>
            </a:r>
            <a:r>
              <a:rPr lang="en-US" altLang="ko-KR" baseline="0" dirty="0" smtClean="0"/>
              <a:t>9</a:t>
            </a:r>
            <a:r>
              <a:rPr lang="ko-KR" altLang="en-US" baseline="0" dirty="0" smtClean="0"/>
              <a:t>월</a:t>
            </a:r>
            <a:r>
              <a:rPr lang="en-US" altLang="ko-KR" baseline="0" dirty="0" smtClean="0"/>
              <a:t>. </a:t>
            </a:r>
            <a:r>
              <a:rPr lang="ko-KR" altLang="en-US" baseline="0" dirty="0" err="1" smtClean="0"/>
              <a:t>두달</a:t>
            </a:r>
            <a:r>
              <a:rPr lang="ko-KR" altLang="en-US" baseline="0" dirty="0" smtClean="0"/>
              <a:t> 뒤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이 기기를 이용한 선거 예정 </a:t>
            </a:r>
            <a:endParaRPr lang="en-US" altLang="ko-KR" baseline="0" dirty="0" smtClean="0"/>
          </a:p>
          <a:p>
            <a:r>
              <a:rPr lang="en-US" altLang="ko-KR" baseline="0" dirty="0" smtClean="0"/>
              <a:t>385</a:t>
            </a:r>
            <a:r>
              <a:rPr lang="ko-KR" altLang="en-US" baseline="0" dirty="0" smtClean="0"/>
              <a:t>개 시</a:t>
            </a:r>
            <a:r>
              <a:rPr lang="en-US" altLang="ko-KR" baseline="0" dirty="0" smtClean="0"/>
              <a:t>, 10%</a:t>
            </a:r>
            <a:r>
              <a:rPr lang="ko-KR" altLang="en-US" baseline="0" dirty="0" smtClean="0"/>
              <a:t>의 유권자들이 사용예정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43658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6998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9890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 smtClean="0"/>
              <a:t>//2//</a:t>
            </a:r>
          </a:p>
          <a:p>
            <a:r>
              <a:rPr lang="ko-KR" altLang="en-US" baseline="0" dirty="0" smtClean="0"/>
              <a:t>왜 </a:t>
            </a:r>
            <a:r>
              <a:rPr lang="en-US" altLang="ko-KR" baseline="0" dirty="0" err="1" smtClean="0"/>
              <a:t>AccuVote</a:t>
            </a:r>
            <a:r>
              <a:rPr lang="en-US" altLang="ko-KR" baseline="0" dirty="0" smtClean="0"/>
              <a:t>-TS? </a:t>
            </a:r>
            <a:r>
              <a:rPr lang="ko-KR" altLang="en-US" baseline="0" dirty="0" smtClean="0"/>
              <a:t>논란의 중심</a:t>
            </a:r>
            <a:r>
              <a:rPr lang="en-US" altLang="ko-KR" baseline="0" dirty="0" smtClean="0"/>
              <a:t>, 2006</a:t>
            </a:r>
            <a:r>
              <a:rPr lang="ko-KR" altLang="en-US" baseline="0" dirty="0" smtClean="0"/>
              <a:t>년 </a:t>
            </a:r>
            <a:r>
              <a:rPr lang="en-US" altLang="ko-KR" baseline="0" dirty="0" smtClean="0"/>
              <a:t>11</a:t>
            </a:r>
            <a:r>
              <a:rPr lang="ko-KR" altLang="en-US" baseline="0" dirty="0" smtClean="0"/>
              <a:t>월 미국</a:t>
            </a:r>
            <a:r>
              <a:rPr lang="en-US" altLang="ko-KR" baseline="0" dirty="0" smtClean="0"/>
              <a:t> 385</a:t>
            </a:r>
            <a:r>
              <a:rPr lang="ko-KR" altLang="en-US" baseline="0" dirty="0" smtClean="0"/>
              <a:t>개 시</a:t>
            </a:r>
            <a:r>
              <a:rPr lang="en-US" altLang="ko-KR" baseline="0" dirty="0" smtClean="0"/>
              <a:t>, 10%</a:t>
            </a:r>
            <a:r>
              <a:rPr lang="ko-KR" altLang="en-US" baseline="0" dirty="0" smtClean="0"/>
              <a:t>의 유권자들이 사용예정</a:t>
            </a:r>
            <a:endParaRPr lang="en-US" altLang="ko-KR" baseline="0" dirty="0" smtClean="0"/>
          </a:p>
          <a:p>
            <a:r>
              <a:rPr lang="ko-KR" altLang="en-US" baseline="0" dirty="0" smtClean="0"/>
              <a:t>논문 </a:t>
            </a:r>
            <a:r>
              <a:rPr lang="ko-KR" altLang="en-US" baseline="0" dirty="0" err="1" smtClean="0"/>
              <a:t>릴리즈</a:t>
            </a:r>
            <a:r>
              <a:rPr lang="ko-KR" altLang="en-US" baseline="0" dirty="0" smtClean="0"/>
              <a:t> </a:t>
            </a:r>
            <a:r>
              <a:rPr lang="en-US" altLang="ko-KR" dirty="0" smtClean="0"/>
              <a:t>Sept. 13, 2006</a:t>
            </a:r>
          </a:p>
          <a:p>
            <a:r>
              <a:rPr lang="en-US" altLang="ko-KR" baseline="0" dirty="0" smtClean="0"/>
              <a:t>DRE – </a:t>
            </a:r>
            <a:r>
              <a:rPr lang="ko-KR" altLang="en-US" baseline="0" dirty="0" smtClean="0"/>
              <a:t>선거 소프트웨어를 돌리기 위한 일반적인 컴퓨터 </a:t>
            </a:r>
            <a:endParaRPr lang="en-US" altLang="ko-KR" baseline="0" dirty="0" smtClean="0"/>
          </a:p>
          <a:p>
            <a:r>
              <a:rPr lang="en-US" altLang="ko-KR" baseline="0" dirty="0" smtClean="0"/>
              <a:t>Windows CE – embedded </a:t>
            </a:r>
            <a:r>
              <a:rPr lang="ko-KR" altLang="en-US" baseline="0" dirty="0" smtClean="0"/>
              <a:t>장비를 위한 일반적인 </a:t>
            </a:r>
            <a:r>
              <a:rPr lang="en-US" altLang="ko-KR" baseline="0" dirty="0" smtClean="0"/>
              <a:t>OS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4850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//3//</a:t>
            </a:r>
          </a:p>
          <a:p>
            <a:r>
              <a:rPr lang="en-US" altLang="ko-KR" dirty="0" smtClean="0"/>
              <a:t>F </a:t>
            </a:r>
            <a:r>
              <a:rPr lang="en-US" altLang="ko-KR" dirty="0" smtClean="0"/>
              <a:t>- Boot</a:t>
            </a:r>
            <a:r>
              <a:rPr lang="en-US" altLang="ko-KR" baseline="0" dirty="0" smtClean="0"/>
              <a:t> device </a:t>
            </a:r>
            <a:r>
              <a:rPr lang="ko-KR" altLang="en-US" baseline="0" dirty="0" smtClean="0"/>
              <a:t>순서</a:t>
            </a:r>
            <a:endParaRPr lang="en-US" altLang="ko-KR" baseline="0" dirty="0" smtClean="0"/>
          </a:p>
          <a:p>
            <a:r>
              <a:rPr lang="en-US" altLang="ko-KR" dirty="0" smtClean="0"/>
              <a:t>E</a:t>
            </a:r>
            <a:r>
              <a:rPr lang="en-US" altLang="ko-KR" baseline="0" dirty="0" smtClean="0"/>
              <a:t> – </a:t>
            </a:r>
            <a:r>
              <a:rPr lang="en-US" altLang="ko-KR" dirty="0" smtClean="0"/>
              <a:t>EBROM</a:t>
            </a:r>
          </a:p>
          <a:p>
            <a:r>
              <a:rPr lang="en-US" altLang="ko-KR" dirty="0" smtClean="0"/>
              <a:t>G – Flash</a:t>
            </a:r>
            <a:r>
              <a:rPr lang="en-US" altLang="ko-KR" baseline="0" dirty="0" smtClean="0"/>
              <a:t> </a:t>
            </a:r>
            <a:r>
              <a:rPr lang="en-US" altLang="ko-KR" dirty="0" smtClean="0"/>
              <a:t>Memory</a:t>
            </a:r>
            <a:r>
              <a:rPr lang="en-US" altLang="ko-KR" baseline="0" dirty="0" smtClean="0"/>
              <a:t> card</a:t>
            </a:r>
          </a:p>
          <a:p>
            <a:r>
              <a:rPr lang="en-US" altLang="ko-KR" baseline="0" dirty="0" smtClean="0"/>
              <a:t>C – On-board flash memory chips</a:t>
            </a:r>
          </a:p>
          <a:p>
            <a:r>
              <a:rPr lang="en-US" altLang="ko-KR" baseline="0" dirty="0" smtClean="0"/>
              <a:t>J – smart card reader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4898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 smtClean="0"/>
              <a:t>//4//</a:t>
            </a: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1428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 smtClean="0">
                <a:solidFill>
                  <a:schemeClr val="tx1"/>
                </a:solidFill>
              </a:rPr>
              <a:t>//5//</a:t>
            </a:r>
          </a:p>
          <a:p>
            <a:r>
              <a:rPr lang="ko-KR" altLang="en-US" sz="1200" dirty="0" smtClean="0">
                <a:solidFill>
                  <a:schemeClr val="tx1"/>
                </a:solidFill>
              </a:rPr>
              <a:t>지지 후보 최소 득표 수 보장</a:t>
            </a:r>
            <a:endParaRPr lang="en-US" altLang="ko-KR" sz="1200" dirty="0" smtClean="0">
              <a:solidFill>
                <a:schemeClr val="tx1"/>
              </a:solidFill>
            </a:endParaRPr>
          </a:p>
          <a:p>
            <a:r>
              <a:rPr lang="ko-KR" altLang="en-US" sz="1200" dirty="0" smtClean="0">
                <a:solidFill>
                  <a:schemeClr val="tx1"/>
                </a:solidFill>
              </a:rPr>
              <a:t>증거는 남지 않는다</a:t>
            </a:r>
            <a:r>
              <a:rPr lang="en-US" altLang="ko-KR" sz="1200" baseline="0" dirty="0" smtClean="0">
                <a:solidFill>
                  <a:schemeClr val="tx1"/>
                </a:solidFill>
              </a:rPr>
              <a:t> (</a:t>
            </a:r>
            <a:r>
              <a:rPr lang="ko-KR" altLang="en-US" sz="1200" baseline="0" dirty="0" smtClean="0">
                <a:solidFill>
                  <a:schemeClr val="tx1"/>
                </a:solidFill>
              </a:rPr>
              <a:t>총 투표수 유지</a:t>
            </a:r>
            <a:r>
              <a:rPr lang="en-US" altLang="ko-KR" sz="1200" baseline="0" dirty="0" smtClean="0">
                <a:solidFill>
                  <a:schemeClr val="tx1"/>
                </a:solidFill>
              </a:rPr>
              <a:t>, </a:t>
            </a:r>
            <a:r>
              <a:rPr lang="ko-KR" altLang="en-US" sz="1200" baseline="0" dirty="0" smtClean="0">
                <a:solidFill>
                  <a:schemeClr val="tx1"/>
                </a:solidFill>
              </a:rPr>
              <a:t>로그 삭제</a:t>
            </a:r>
            <a:r>
              <a:rPr lang="en-US" altLang="ko-KR" sz="1200" baseline="0" dirty="0" smtClean="0">
                <a:solidFill>
                  <a:schemeClr val="tx1"/>
                </a:solidFill>
              </a:rPr>
              <a:t>)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smtClean="0">
                <a:solidFill>
                  <a:schemeClr val="tx1"/>
                </a:solidFill>
              </a:rPr>
              <a:t>Secret knock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특정 시간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지역의 기계 고장</a:t>
            </a:r>
            <a:endParaRPr lang="en-US" altLang="ko-KR" baseline="0" dirty="0" smtClean="0"/>
          </a:p>
          <a:p>
            <a:r>
              <a:rPr lang="ko-KR" altLang="en-US" baseline="0" dirty="0" smtClean="0"/>
              <a:t>비정상적인 숫자로 바꾸기</a:t>
            </a:r>
            <a:endParaRPr lang="en-US" altLang="ko-KR" baseline="0" dirty="0" smtClean="0"/>
          </a:p>
          <a:p>
            <a:r>
              <a:rPr lang="en-US" altLang="ko-KR" baseline="0" dirty="0" smtClean="0"/>
              <a:t>Sleep mode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465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득표 조작 성공</a:t>
            </a:r>
            <a:r>
              <a:rPr lang="ko-KR" altLang="en-US" baseline="0" dirty="0" smtClean="0"/>
              <a:t> 데모</a:t>
            </a:r>
            <a:endParaRPr lang="en-US" altLang="ko-KR" baseline="0" dirty="0" smtClean="0"/>
          </a:p>
          <a:p>
            <a:r>
              <a:rPr lang="en-US" altLang="ko-KR" dirty="0" smtClean="0"/>
              <a:t>http://citp.princeton.edu/research/voting/videos/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이 논문에는 </a:t>
            </a:r>
            <a:r>
              <a:rPr lang="en-US" altLang="ko-KR" dirty="0" smtClean="0"/>
              <a:t>evaluation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없음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1151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//8//EPROM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변경 </a:t>
            </a:r>
            <a:r>
              <a:rPr lang="en-US" altLang="ko-KR" baseline="0" dirty="0" smtClean="0"/>
              <a:t>– several screws, side locked door key – 10</a:t>
            </a:r>
            <a:r>
              <a:rPr lang="ko-KR" altLang="en-US" baseline="0" dirty="0" smtClean="0"/>
              <a:t>초 </a:t>
            </a:r>
            <a:r>
              <a:rPr lang="en-US" altLang="ko-KR" baseline="0" dirty="0" smtClean="0"/>
              <a:t>or </a:t>
            </a:r>
            <a:r>
              <a:rPr lang="ko-KR" altLang="en-US" baseline="0" dirty="0" smtClean="0"/>
              <a:t>카피 구하기 쉬움</a:t>
            </a: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일반 가구나 주크박스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호텔 미니 바에 많이 쓰는 열쇠</a:t>
            </a:r>
            <a:r>
              <a:rPr lang="en-US" altLang="ko-KR" baseline="0" dirty="0" smtClean="0"/>
              <a:t>)</a:t>
            </a:r>
          </a:p>
          <a:p>
            <a:r>
              <a:rPr lang="en-US" altLang="ko-KR" sz="1200" dirty="0" smtClean="0">
                <a:latin typeface="Adobe 고딕 Std B" pitchFamily="34" charset="-127"/>
                <a:ea typeface="Adobe 고딕 Std B" pitchFamily="34" charset="-127"/>
              </a:rPr>
              <a:t>Record encryption key is stored in machine’s memory</a:t>
            </a:r>
          </a:p>
          <a:p>
            <a:endParaRPr lang="en-US" altLang="ko-KR" dirty="0" smtClean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 smtClean="0">
                <a:solidFill>
                  <a:schemeClr val="tx1"/>
                </a:solidFill>
              </a:rPr>
              <a:t>메모리카드는 여러 번 이동한다</a:t>
            </a:r>
            <a:r>
              <a:rPr lang="en-US" altLang="ko-KR" sz="1200" dirty="0" smtClean="0">
                <a:solidFill>
                  <a:schemeClr val="tx1"/>
                </a:solidFill>
              </a:rPr>
              <a:t>. (Pre, Post election,</a:t>
            </a:r>
            <a:r>
              <a:rPr lang="en-US" altLang="ko-KR" sz="1200" baseline="0" dirty="0" smtClean="0">
                <a:solidFill>
                  <a:schemeClr val="tx1"/>
                </a:solidFill>
              </a:rPr>
              <a:t> software upgrade</a:t>
            </a:r>
            <a:r>
              <a:rPr lang="en-US" altLang="ko-KR" sz="1200" dirty="0" smtClean="0">
                <a:solidFill>
                  <a:schemeClr val="tx1"/>
                </a:solidFill>
              </a:rPr>
              <a:t>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 smtClean="0">
                <a:solidFill>
                  <a:schemeClr val="tx1"/>
                </a:solidFill>
              </a:rPr>
              <a:t>악성 </a:t>
            </a:r>
            <a:r>
              <a:rPr lang="en-US" altLang="ko-KR" sz="1200" dirty="0" smtClean="0">
                <a:solidFill>
                  <a:schemeClr val="tx1"/>
                </a:solidFill>
              </a:rPr>
              <a:t>Bootloader </a:t>
            </a:r>
            <a:r>
              <a:rPr lang="ko-KR" altLang="en-US" sz="1200" dirty="0" smtClean="0">
                <a:solidFill>
                  <a:schemeClr val="tx1"/>
                </a:solidFill>
              </a:rPr>
              <a:t>는 메모리카드에 악성 코드를 옮긴다</a:t>
            </a:r>
            <a:r>
              <a:rPr lang="en-US" altLang="ko-KR" sz="1200" dirty="0" smtClean="0">
                <a:solidFill>
                  <a:schemeClr val="tx1"/>
                </a:solidFill>
              </a:rPr>
              <a:t>.</a:t>
            </a:r>
            <a:endParaRPr lang="ko-KR" altLang="en-US" sz="1200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 smtClean="0">
              <a:solidFill>
                <a:schemeClr val="tx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C1924-4F44-4414-A03B-11A6436105B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0582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2A718-26F1-4EE6-ABCA-26C31C1BDABA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574-C7E4-475A-85E4-49A87E5CE9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558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2A718-26F1-4EE6-ABCA-26C31C1BDABA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574-C7E4-475A-85E4-49A87E5CE9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7413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2A718-26F1-4EE6-ABCA-26C31C1BDABA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574-C7E4-475A-85E4-49A87E5CE9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144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2A718-26F1-4EE6-ABCA-26C31C1BDABA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574-C7E4-475A-85E4-49A87E5CE9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843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2A718-26F1-4EE6-ABCA-26C31C1BDABA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574-C7E4-475A-85E4-49A87E5CE9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749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2A718-26F1-4EE6-ABCA-26C31C1BDABA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574-C7E4-475A-85E4-49A87E5CE9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1659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2A718-26F1-4EE6-ABCA-26C31C1BDABA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574-C7E4-475A-85E4-49A87E5CE9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7272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2A718-26F1-4EE6-ABCA-26C31C1BDABA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574-C7E4-475A-85E4-49A87E5CE9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104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2A718-26F1-4EE6-ABCA-26C31C1BDABA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574-C7E4-475A-85E4-49A87E5CE9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6267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2A718-26F1-4EE6-ABCA-26C31C1BDABA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574-C7E4-475A-85E4-49A87E5CE9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9566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2A718-26F1-4EE6-ABCA-26C31C1BDABA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574-C7E4-475A-85E4-49A87E5CE9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998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2A718-26F1-4EE6-ABCA-26C31C1BDABA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EB574-C7E4-475A-85E4-49A87E5CE9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005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2" Type="http://schemas.openxmlformats.org/officeDocument/2006/relationships/video" Target="../media/media2.mp4"/><Relationship Id="rId16" Type="http://schemas.openxmlformats.org/officeDocument/2006/relationships/image" Target="../media/image32.png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5" Type="http://schemas.openxmlformats.org/officeDocument/2006/relationships/image" Target="../media/image12.png"/><Relationship Id="rId15" Type="http://schemas.openxmlformats.org/officeDocument/2006/relationships/image" Target="../media/image31.jpe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0.xml"/><Relationship Id="rId9" Type="http://schemas.microsoft.com/office/2007/relationships/hdphoto" Target="../media/hdphoto5.wdp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0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9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ote keyboard key Fing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-2626"/>
          <a:stretch/>
        </p:blipFill>
        <p:spPr bwMode="auto">
          <a:xfrm>
            <a:off x="-8319" y="8211"/>
            <a:ext cx="9152319" cy="701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-8319" y="8211"/>
            <a:ext cx="9152319" cy="6849789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1138516" y="1139505"/>
            <a:ext cx="6858648" cy="2865559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Adobe Fan Heiti Std B" pitchFamily="34" charset="-128"/>
                <a:ea typeface="Adobe Fan Heiti Std B" pitchFamily="34" charset="-128"/>
              </a:rPr>
              <a:t>Security </a:t>
            </a:r>
            <a:r>
              <a:rPr lang="en-US" altLang="ko-KR" sz="3200" b="1" dirty="0">
                <a:latin typeface="Adobe Fan Heiti Std B" pitchFamily="34" charset="-128"/>
                <a:ea typeface="Adobe Fan Heiti Std B" pitchFamily="34" charset="-128"/>
              </a:rPr>
              <a:t>Analysis of </a:t>
            </a:r>
            <a:r>
              <a:rPr lang="en-US" altLang="ko-KR" sz="3200" b="1" dirty="0" smtClean="0">
                <a:latin typeface="Adobe Fan Heiti Std B" pitchFamily="34" charset="-128"/>
                <a:ea typeface="Adobe Fan Heiti Std B" pitchFamily="34" charset="-128"/>
              </a:rPr>
              <a:t>the</a:t>
            </a:r>
          </a:p>
          <a:p>
            <a:pPr algn="ctr"/>
            <a:r>
              <a:rPr lang="en-US" altLang="ko-KR" sz="3200" b="1" dirty="0" smtClean="0">
                <a:latin typeface="Adobe Fan Heiti Std B" pitchFamily="34" charset="-128"/>
                <a:ea typeface="Adobe Fan Heiti Std B" pitchFamily="34" charset="-128"/>
              </a:rPr>
              <a:t> Diebold </a:t>
            </a:r>
            <a:r>
              <a:rPr lang="en-US" altLang="ko-KR" sz="3200" b="1" dirty="0" err="1" smtClean="0">
                <a:latin typeface="Adobe Fan Heiti Std B" pitchFamily="34" charset="-128"/>
                <a:ea typeface="Adobe Fan Heiti Std B" pitchFamily="34" charset="-128"/>
              </a:rPr>
              <a:t>AccuVote</a:t>
            </a:r>
            <a:r>
              <a:rPr lang="en-US" altLang="ko-KR" sz="3200" b="1" dirty="0" smtClean="0">
                <a:latin typeface="Adobe Fan Heiti Std B" pitchFamily="34" charset="-128"/>
                <a:ea typeface="Adobe Fan Heiti Std B" pitchFamily="34" charset="-128"/>
              </a:rPr>
              <a:t>-TS </a:t>
            </a:r>
            <a:r>
              <a:rPr lang="en-US" altLang="ko-KR" sz="3200" b="1" dirty="0">
                <a:latin typeface="Adobe Fan Heiti Std B" pitchFamily="34" charset="-128"/>
                <a:ea typeface="Adobe Fan Heiti Std B" pitchFamily="34" charset="-128"/>
              </a:rPr>
              <a:t>Voting </a:t>
            </a:r>
            <a:r>
              <a:rPr lang="en-US" altLang="ko-KR" sz="3200" b="1" dirty="0" smtClean="0">
                <a:latin typeface="Adobe Fan Heiti Std B" pitchFamily="34" charset="-128"/>
                <a:ea typeface="Adobe Fan Heiti Std B" pitchFamily="34" charset="-128"/>
              </a:rPr>
              <a:t>Machine</a:t>
            </a:r>
            <a:endParaRPr lang="en-US" altLang="ko-KR" sz="2000" dirty="0" smtClean="0">
              <a:latin typeface="Adobe Fan Heiti Std B" pitchFamily="34" charset="-128"/>
              <a:ea typeface="Adobe Fan Heiti Std B" pitchFamily="34" charset="-128"/>
            </a:endParaRPr>
          </a:p>
          <a:p>
            <a:pPr algn="r"/>
            <a:endParaRPr lang="en-US" altLang="ko-KR" dirty="0" smtClean="0">
              <a:latin typeface="Adobe Fan Heiti Std B" pitchFamily="34" charset="-128"/>
              <a:ea typeface="Adobe Fan Heiti Std B" pitchFamily="34" charset="-128"/>
            </a:endParaRPr>
          </a:p>
          <a:p>
            <a:pPr algn="r"/>
            <a:endParaRPr lang="en-US" altLang="ko-KR" dirty="0">
              <a:latin typeface="Adobe Fan Heiti Std B" pitchFamily="34" charset="-128"/>
              <a:ea typeface="Adobe Fan Heiti Std B" pitchFamily="34" charset="-128"/>
            </a:endParaRPr>
          </a:p>
          <a:p>
            <a:pPr algn="r"/>
            <a:r>
              <a:rPr lang="en-US" altLang="ko-KR" b="1" dirty="0" smtClean="0">
                <a:latin typeface="Adobe Fan Heiti Std B" pitchFamily="34" charset="-128"/>
                <a:ea typeface="Adobe Fan Heiti Std B" pitchFamily="34" charset="-128"/>
              </a:rPr>
              <a:t>EVT '07</a:t>
            </a:r>
          </a:p>
          <a:p>
            <a:pPr algn="r"/>
            <a:r>
              <a:rPr lang="en-US" altLang="ko-KR" b="1" dirty="0" smtClean="0">
                <a:latin typeface="Adobe Fan Heiti Std B" pitchFamily="34" charset="-128"/>
                <a:ea typeface="Adobe Fan Heiti Std B" pitchFamily="34" charset="-128"/>
              </a:rPr>
              <a:t>A</a:t>
            </a:r>
            <a:r>
              <a:rPr lang="en-US" altLang="ko-KR" b="1" dirty="0">
                <a:latin typeface="Adobe Fan Heiti Std B" pitchFamily="34" charset="-128"/>
                <a:ea typeface="Adobe Fan Heiti Std B" pitchFamily="34" charset="-128"/>
              </a:rPr>
              <a:t>. Feldman, J. </a:t>
            </a:r>
            <a:r>
              <a:rPr lang="en-US" altLang="ko-KR" b="1" dirty="0" err="1">
                <a:latin typeface="Adobe Fan Heiti Std B" pitchFamily="34" charset="-128"/>
                <a:ea typeface="Adobe Fan Heiti Std B" pitchFamily="34" charset="-128"/>
              </a:rPr>
              <a:t>Halderman</a:t>
            </a:r>
            <a:r>
              <a:rPr lang="en-US" altLang="ko-KR" b="1" dirty="0">
                <a:latin typeface="Adobe Fan Heiti Std B" pitchFamily="34" charset="-128"/>
                <a:ea typeface="Adobe Fan Heiti Std B" pitchFamily="34" charset="-128"/>
              </a:rPr>
              <a:t>, and E. </a:t>
            </a:r>
            <a:r>
              <a:rPr lang="en-US" altLang="ko-KR" b="1" dirty="0" err="1" smtClean="0">
                <a:latin typeface="Adobe Fan Heiti Std B" pitchFamily="34" charset="-128"/>
                <a:ea typeface="Adobe Fan Heiti Std B" pitchFamily="34" charset="-128"/>
              </a:rPr>
              <a:t>Felten</a:t>
            </a:r>
            <a:endParaRPr lang="ko-KR" altLang="en-US" b="1" dirty="0">
              <a:latin typeface="Adobe Fan Heiti Std B" pitchFamily="34" charset="-128"/>
            </a:endParaRPr>
          </a:p>
        </p:txBody>
      </p:sp>
      <p:pic>
        <p:nvPicPr>
          <p:cNvPr id="3074" name="Picture 2" descr="Image result for hackers image vector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63" b="94531" l="6250" r="100000">
                        <a14:foregroundMark x1="37500" y1="59375" x2="37500" y2="59375"/>
                        <a14:foregroundMark x1="65625" y1="58594" x2="65625" y2="5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40" y="4374446"/>
            <a:ext cx="609600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82382" y="5040367"/>
            <a:ext cx="217091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chemeClr val="bg1"/>
                </a:solidFill>
                <a:ea typeface="Adobe Fan Heiti Std B"/>
              </a:rPr>
              <a:t>Presenter</a:t>
            </a:r>
          </a:p>
          <a:p>
            <a:pPr algn="ctr"/>
            <a:r>
              <a:rPr lang="en-US" altLang="ko-KR" sz="2000" dirty="0" err="1" smtClean="0">
                <a:solidFill>
                  <a:schemeClr val="bg1"/>
                </a:solidFill>
                <a:ea typeface="Adobe Fan Heiti Std B"/>
              </a:rPr>
              <a:t>Donghwan</a:t>
            </a:r>
            <a:r>
              <a:rPr lang="en-US" altLang="ko-KR" sz="2000" dirty="0" smtClean="0">
                <a:solidFill>
                  <a:schemeClr val="bg1"/>
                </a:solidFill>
                <a:ea typeface="Adobe Fan Heiti Std B"/>
              </a:rPr>
              <a:t> Kwon</a:t>
            </a:r>
            <a:endParaRPr lang="en-US" altLang="ko-KR" dirty="0" smtClean="0">
              <a:solidFill>
                <a:schemeClr val="bg1"/>
              </a:solidFill>
              <a:ea typeface="Adobe Fan Heiti Std B"/>
            </a:endParaRPr>
          </a:p>
          <a:p>
            <a:endParaRPr lang="en-US" altLang="ko-KR" dirty="0">
              <a:solidFill>
                <a:schemeClr val="bg1"/>
              </a:solidFill>
              <a:ea typeface="Adobe Fan Heiti Std B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9104" y="5676803"/>
            <a:ext cx="38663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ko-KR" dirty="0">
              <a:solidFill>
                <a:schemeClr val="bg1"/>
              </a:solidFill>
              <a:ea typeface="Adobe Fan Heiti Std B"/>
            </a:endParaRPr>
          </a:p>
          <a:p>
            <a:endParaRPr lang="en-US" altLang="ko-KR" dirty="0">
              <a:solidFill>
                <a:schemeClr val="bg1"/>
              </a:solidFill>
              <a:ea typeface="Adobe Fan Heiti Std B"/>
            </a:endParaRPr>
          </a:p>
          <a:p>
            <a:r>
              <a:rPr lang="en-US" altLang="ko-KR" sz="1400" dirty="0" smtClean="0">
                <a:solidFill>
                  <a:schemeClr val="bg1"/>
                </a:solidFill>
                <a:ea typeface="Adobe Fan Heiti Std B"/>
              </a:rPr>
              <a:t>This file is originally written by </a:t>
            </a:r>
            <a:r>
              <a:rPr lang="en-US" altLang="ko-KR" sz="1400" dirty="0" err="1" smtClean="0">
                <a:solidFill>
                  <a:schemeClr val="bg1"/>
                </a:solidFill>
                <a:ea typeface="Adobe Fan Heiti Std B"/>
              </a:rPr>
              <a:t>Dawon</a:t>
            </a:r>
            <a:r>
              <a:rPr lang="en-US" altLang="ko-KR" sz="1400" dirty="0" smtClean="0">
                <a:solidFill>
                  <a:schemeClr val="bg1"/>
                </a:solidFill>
                <a:ea typeface="Adobe Fan Heiti Std B"/>
              </a:rPr>
              <a:t> Park, </a:t>
            </a:r>
          </a:p>
          <a:p>
            <a:r>
              <a:rPr lang="en-US" altLang="ko-KR" sz="1400" dirty="0" smtClean="0">
                <a:solidFill>
                  <a:schemeClr val="bg1"/>
                </a:solidFill>
                <a:ea typeface="Adobe Fan Heiti Std B"/>
              </a:rPr>
              <a:t>Revised by </a:t>
            </a:r>
            <a:r>
              <a:rPr lang="en-US" altLang="ko-KR" sz="1400" dirty="0" err="1" smtClean="0">
                <a:solidFill>
                  <a:schemeClr val="bg1"/>
                </a:solidFill>
                <a:ea typeface="Adobe Fan Heiti Std B"/>
              </a:rPr>
              <a:t>Donghwan</a:t>
            </a:r>
            <a:r>
              <a:rPr lang="en-US" altLang="ko-KR" sz="1400" dirty="0" smtClean="0">
                <a:solidFill>
                  <a:schemeClr val="bg1"/>
                </a:solidFill>
                <a:ea typeface="Adobe Fan Heiti Std B"/>
              </a:rPr>
              <a:t> Kwon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1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33603"/>
            <a:ext cx="5904656" cy="49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타원 71"/>
          <p:cNvSpPr/>
          <p:nvPr/>
        </p:nvSpPr>
        <p:spPr>
          <a:xfrm>
            <a:off x="3450352" y="3212976"/>
            <a:ext cx="782545" cy="11759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3" name="직선 연결선 72"/>
          <p:cNvCxnSpPr>
            <a:stCxn id="72" idx="6"/>
            <a:endCxn id="80" idx="2"/>
          </p:cNvCxnSpPr>
          <p:nvPr/>
        </p:nvCxnSpPr>
        <p:spPr>
          <a:xfrm flipV="1">
            <a:off x="4232897" y="2252556"/>
            <a:ext cx="3248466" cy="15483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타원 73"/>
          <p:cNvSpPr/>
          <p:nvPr/>
        </p:nvSpPr>
        <p:spPr>
          <a:xfrm>
            <a:off x="5220072" y="4182988"/>
            <a:ext cx="1263288" cy="188111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타원 74"/>
          <p:cNvSpPr/>
          <p:nvPr/>
        </p:nvSpPr>
        <p:spPr>
          <a:xfrm>
            <a:off x="2885336" y="4293096"/>
            <a:ext cx="690921" cy="67796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6" name="직선 연결선 75"/>
          <p:cNvCxnSpPr>
            <a:stCxn id="75" idx="2"/>
          </p:cNvCxnSpPr>
          <p:nvPr/>
        </p:nvCxnSpPr>
        <p:spPr>
          <a:xfrm flipH="1">
            <a:off x="1970456" y="4632080"/>
            <a:ext cx="914880" cy="81314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그룹 76"/>
          <p:cNvGrpSpPr/>
          <p:nvPr/>
        </p:nvGrpSpPr>
        <p:grpSpPr>
          <a:xfrm>
            <a:off x="7452320" y="5185090"/>
            <a:ext cx="1562472" cy="1565378"/>
            <a:chOff x="33173" y="1469867"/>
            <a:chExt cx="1562472" cy="1565378"/>
          </a:xfrm>
        </p:grpSpPr>
        <p:pic>
          <p:nvPicPr>
            <p:cNvPr id="78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12" b="95758" l="4982" r="935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4" t="9602"/>
            <a:stretch/>
          </p:blipFill>
          <p:spPr bwMode="auto">
            <a:xfrm>
              <a:off x="87130" y="1916832"/>
              <a:ext cx="1508515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9" name="타원 78"/>
            <p:cNvSpPr/>
            <p:nvPr/>
          </p:nvSpPr>
          <p:spPr>
            <a:xfrm>
              <a:off x="33173" y="1469867"/>
              <a:ext cx="1562472" cy="1565378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0" name="타원 79"/>
          <p:cNvSpPr/>
          <p:nvPr/>
        </p:nvSpPr>
        <p:spPr>
          <a:xfrm>
            <a:off x="7481363" y="1469867"/>
            <a:ext cx="1562472" cy="15653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" name="Picture 4" descr="Image result for epro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93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706" y="1781317"/>
            <a:ext cx="1446277" cy="11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그룹 81"/>
          <p:cNvGrpSpPr/>
          <p:nvPr/>
        </p:nvGrpSpPr>
        <p:grpSpPr>
          <a:xfrm>
            <a:off x="310605" y="2054700"/>
            <a:ext cx="1423248" cy="1379160"/>
            <a:chOff x="87130" y="3652563"/>
            <a:chExt cx="1423248" cy="1379160"/>
          </a:xfrm>
        </p:grpSpPr>
        <p:sp>
          <p:nvSpPr>
            <p:cNvPr id="83" name="타원 82"/>
            <p:cNvSpPr/>
            <p:nvPr/>
          </p:nvSpPr>
          <p:spPr>
            <a:xfrm>
              <a:off x="87130" y="3652563"/>
              <a:ext cx="1345402" cy="1379160"/>
            </a:xfrm>
            <a:prstGeom prst="ellipse">
              <a:avLst/>
            </a:prstGeom>
            <a:noFill/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4" name="Picture 2" descr="Image result for intel flash memory chip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593" b="97605" l="5281" r="940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3955542"/>
              <a:ext cx="1402874" cy="77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5" name="직선 연결선 84"/>
          <p:cNvCxnSpPr>
            <a:stCxn id="74" idx="6"/>
            <a:endCxn id="79" idx="2"/>
          </p:cNvCxnSpPr>
          <p:nvPr/>
        </p:nvCxnSpPr>
        <p:spPr>
          <a:xfrm>
            <a:off x="6483360" y="5123546"/>
            <a:ext cx="968960" cy="84423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6" name="그룹 85"/>
          <p:cNvGrpSpPr/>
          <p:nvPr/>
        </p:nvGrpSpPr>
        <p:grpSpPr>
          <a:xfrm>
            <a:off x="72764" y="4924579"/>
            <a:ext cx="1994520" cy="1888797"/>
            <a:chOff x="7111525" y="4654116"/>
            <a:chExt cx="1994520" cy="1888797"/>
          </a:xfrm>
        </p:grpSpPr>
        <p:pic>
          <p:nvPicPr>
            <p:cNvPr id="87" name="Picture 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541993" y="4667604"/>
              <a:ext cx="1133582" cy="1861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타원 87"/>
            <p:cNvSpPr/>
            <p:nvPr/>
          </p:nvSpPr>
          <p:spPr>
            <a:xfrm>
              <a:off x="7111525" y="4654116"/>
              <a:ext cx="1994520" cy="1888797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9" name="타원 88"/>
          <p:cNvSpPr/>
          <p:nvPr/>
        </p:nvSpPr>
        <p:spPr>
          <a:xfrm>
            <a:off x="2540536" y="2185708"/>
            <a:ext cx="325928" cy="261102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0" name="그룹 89"/>
          <p:cNvGrpSpPr/>
          <p:nvPr/>
        </p:nvGrpSpPr>
        <p:grpSpPr>
          <a:xfrm>
            <a:off x="1458977" y="3231887"/>
            <a:ext cx="1786399" cy="951101"/>
            <a:chOff x="1285918" y="3231887"/>
            <a:chExt cx="1786399" cy="951101"/>
          </a:xfrm>
        </p:grpSpPr>
        <p:sp>
          <p:nvSpPr>
            <p:cNvPr id="91" name="타원 90"/>
            <p:cNvSpPr/>
            <p:nvPr/>
          </p:nvSpPr>
          <p:spPr>
            <a:xfrm>
              <a:off x="2578755" y="3678932"/>
              <a:ext cx="493562" cy="504056"/>
            </a:xfrm>
            <a:prstGeom prst="ellipse">
              <a:avLst/>
            </a:prstGeom>
            <a:noFill/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2" name="직선 연결선 91"/>
            <p:cNvCxnSpPr>
              <a:stCxn id="83" idx="5"/>
              <a:endCxn id="91" idx="1"/>
            </p:cNvCxnSpPr>
            <p:nvPr/>
          </p:nvCxnSpPr>
          <p:spPr>
            <a:xfrm>
              <a:off x="1285918" y="3231887"/>
              <a:ext cx="1365117" cy="520862"/>
            </a:xfrm>
            <a:prstGeom prst="line">
              <a:avLst/>
            </a:prstGeom>
            <a:ln>
              <a:solidFill>
                <a:srgbClr val="00CC66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6" name="Picture 4" descr="Vote keyboard key Finger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81985"/>
          <a:stretch/>
        </p:blipFill>
        <p:spPr bwMode="auto">
          <a:xfrm>
            <a:off x="-8319" y="-27384"/>
            <a:ext cx="9152319" cy="12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219076" y="248692"/>
            <a:ext cx="85724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381001" y="249734"/>
            <a:ext cx="7135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Attack Scenario – </a:t>
            </a:r>
            <a:r>
              <a:rPr lang="en-US" altLang="ko-KR" sz="32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installing malware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grpSp>
        <p:nvGrpSpPr>
          <p:cNvPr id="43" name="그룹 42"/>
          <p:cNvGrpSpPr/>
          <p:nvPr/>
        </p:nvGrpSpPr>
        <p:grpSpPr>
          <a:xfrm>
            <a:off x="4014568" y="946818"/>
            <a:ext cx="3653776" cy="2557168"/>
            <a:chOff x="1182296" y="3269615"/>
            <a:chExt cx="6655162" cy="10873612"/>
          </a:xfrm>
        </p:grpSpPr>
        <p:sp>
          <p:nvSpPr>
            <p:cNvPr id="44" name="직사각형 43"/>
            <p:cNvSpPr/>
            <p:nvPr/>
          </p:nvSpPr>
          <p:spPr>
            <a:xfrm>
              <a:off x="1182296" y="3269615"/>
              <a:ext cx="5805400" cy="1087361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1C6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rgbClr val="FF0000"/>
                  </a:solidFill>
                </a:rPr>
                <a:t>①</a:t>
              </a:r>
              <a:r>
                <a:rPr lang="en-US" altLang="ko-KR" b="1" dirty="0" smtClean="0">
                  <a:solidFill>
                    <a:srgbClr val="FF0000"/>
                  </a:solidFill>
                </a:rPr>
                <a:t> Replace EPROM chip</a:t>
              </a:r>
            </a:p>
            <a:p>
              <a:pPr marL="742950" lvl="1" indent="-285750" algn="just">
                <a:buFontTx/>
                <a:buChar char="-"/>
              </a:pPr>
              <a:r>
                <a:rPr lang="en-US" altLang="ko-KR" b="1" dirty="0" smtClean="0">
                  <a:solidFill>
                    <a:srgbClr val="FF0000"/>
                  </a:solidFill>
                </a:rPr>
                <a:t>Create EPROM chip</a:t>
              </a:r>
            </a:p>
            <a:p>
              <a:pPr marL="742950" lvl="1" indent="-285750" algn="just">
                <a:buFontTx/>
                <a:buChar char="-"/>
              </a:pPr>
              <a:r>
                <a:rPr lang="en-US" altLang="ko-KR" b="1" dirty="0" smtClean="0">
                  <a:solidFill>
                    <a:srgbClr val="FF0000"/>
                  </a:solidFill>
                </a:rPr>
                <a:t>Open the machine</a:t>
              </a:r>
            </a:p>
            <a:p>
              <a:pPr marL="742950" lvl="1" indent="-285750" algn="just">
                <a:buFontTx/>
                <a:buChar char="-"/>
              </a:pPr>
              <a:r>
                <a:rPr lang="en-US" altLang="ko-KR" b="1" dirty="0" smtClean="0">
                  <a:solidFill>
                    <a:srgbClr val="FF0000"/>
                  </a:solidFill>
                </a:rPr>
                <a:t>Install it, and reboot</a:t>
              </a:r>
            </a:p>
            <a:p>
              <a:pPr algn="just"/>
              <a:endParaRPr lang="en-US" altLang="ko-KR" b="1" dirty="0">
                <a:solidFill>
                  <a:srgbClr val="FF0000"/>
                </a:solidFill>
              </a:endParaRPr>
            </a:p>
            <a:p>
              <a:pPr algn="just"/>
              <a:endParaRPr lang="en-US" altLang="ko-KR" b="1" dirty="0" smtClean="0">
                <a:solidFill>
                  <a:srgbClr val="FF0000"/>
                </a:solidFill>
              </a:endParaRPr>
            </a:p>
            <a:p>
              <a:pPr algn="ctr"/>
              <a:endParaRPr lang="en-US" altLang="ko-KR" b="1" dirty="0" smtClean="0">
                <a:solidFill>
                  <a:srgbClr val="FF0000"/>
                </a:solidFill>
              </a:endParaRPr>
            </a:p>
            <a:p>
              <a:pPr algn="ctr"/>
              <a:endParaRPr lang="en-US" altLang="ko-KR" b="1" dirty="0">
                <a:solidFill>
                  <a:srgbClr val="FF0000"/>
                </a:solidFill>
              </a:endParaRPr>
            </a:p>
            <a:p>
              <a:pPr algn="ctr"/>
              <a:endParaRPr lang="en-US" altLang="ko-KR" b="1" dirty="0">
                <a:solidFill>
                  <a:srgbClr val="FF0000"/>
                </a:solidFill>
              </a:endParaRPr>
            </a:p>
          </p:txBody>
        </p:sp>
        <p:cxnSp>
          <p:nvCxnSpPr>
            <p:cNvPr id="45" name="직선 화살표 연결선 44"/>
            <p:cNvCxnSpPr/>
            <p:nvPr/>
          </p:nvCxnSpPr>
          <p:spPr>
            <a:xfrm>
              <a:off x="6987696" y="4863445"/>
              <a:ext cx="849762" cy="195463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6" name="그룹 45"/>
          <p:cNvGrpSpPr/>
          <p:nvPr/>
        </p:nvGrpSpPr>
        <p:grpSpPr>
          <a:xfrm>
            <a:off x="1913187" y="6070433"/>
            <a:ext cx="2763218" cy="598234"/>
            <a:chOff x="-2233237" y="6061903"/>
            <a:chExt cx="5033057" cy="1282706"/>
          </a:xfrm>
        </p:grpSpPr>
        <p:sp>
          <p:nvSpPr>
            <p:cNvPr id="47" name="직사각형 46"/>
            <p:cNvSpPr/>
            <p:nvPr/>
          </p:nvSpPr>
          <p:spPr>
            <a:xfrm>
              <a:off x="-1736231" y="6061903"/>
              <a:ext cx="4536051" cy="128270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1C6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rgbClr val="FF0000"/>
                  </a:solidFill>
                </a:rPr>
                <a:t>Determine source of bootloader code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48" name="직선 화살표 연결선 47"/>
            <p:cNvCxnSpPr>
              <a:stCxn id="47" idx="1"/>
            </p:cNvCxnSpPr>
            <p:nvPr/>
          </p:nvCxnSpPr>
          <p:spPr>
            <a:xfrm flipH="1" flipV="1">
              <a:off x="-2233237" y="6523432"/>
              <a:ext cx="497006" cy="1798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 descr="참 쉽죠에 대한 이미지 검색결과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765" y="1308354"/>
            <a:ext cx="3036063" cy="204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직사각형 95"/>
          <p:cNvSpPr/>
          <p:nvPr/>
        </p:nvSpPr>
        <p:spPr>
          <a:xfrm>
            <a:off x="6279697" y="4182988"/>
            <a:ext cx="2764138" cy="558502"/>
          </a:xfrm>
          <a:prstGeom prst="rect">
            <a:avLst/>
          </a:prstGeom>
          <a:solidFill>
            <a:schemeClr val="bg1"/>
          </a:solidFill>
          <a:ln>
            <a:solidFill>
              <a:srgbClr val="D1C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FF0000"/>
                </a:solidFill>
              </a:rPr>
              <a:t>② </a:t>
            </a:r>
            <a:r>
              <a:rPr lang="en-US" altLang="ko-KR" b="1" dirty="0" smtClean="0">
                <a:solidFill>
                  <a:srgbClr val="FF0000"/>
                </a:solidFill>
              </a:rPr>
              <a:t>Insert Memory Card</a:t>
            </a:r>
          </a:p>
        </p:txBody>
      </p:sp>
      <p:cxnSp>
        <p:nvCxnSpPr>
          <p:cNvPr id="97" name="직선 화살표 연결선 96"/>
          <p:cNvCxnSpPr>
            <a:stCxn id="96" idx="2"/>
            <a:endCxn id="79" idx="0"/>
          </p:cNvCxnSpPr>
          <p:nvPr/>
        </p:nvCxnSpPr>
        <p:spPr>
          <a:xfrm>
            <a:off x="7661766" y="4741490"/>
            <a:ext cx="571790" cy="443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accuvote_door_op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04430" y="5356851"/>
            <a:ext cx="1858251" cy="12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4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9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Vote keyboard key Fing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81985"/>
          <a:stretch/>
        </p:blipFill>
        <p:spPr bwMode="auto">
          <a:xfrm>
            <a:off x="-8319" y="-27384"/>
            <a:ext cx="9152319" cy="12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219076" y="248692"/>
            <a:ext cx="85724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381001" y="249734"/>
            <a:ext cx="7135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Attack Scenario – </a:t>
            </a:r>
            <a:r>
              <a:rPr lang="en-US" altLang="ko-KR" sz="32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installing malware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pic>
        <p:nvPicPr>
          <p:cNvPr id="13" name="accuvote_door_op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938" y="1172662"/>
            <a:ext cx="8541759" cy="569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7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그룹 60"/>
          <p:cNvGrpSpPr/>
          <p:nvPr/>
        </p:nvGrpSpPr>
        <p:grpSpPr>
          <a:xfrm>
            <a:off x="107504" y="1351331"/>
            <a:ext cx="8873501" cy="4646734"/>
            <a:chOff x="307884" y="1351331"/>
            <a:chExt cx="8873501" cy="4646734"/>
          </a:xfrm>
        </p:grpSpPr>
        <p:sp>
          <p:nvSpPr>
            <p:cNvPr id="5" name="직사각형 4"/>
            <p:cNvSpPr/>
            <p:nvPr/>
          </p:nvSpPr>
          <p:spPr>
            <a:xfrm>
              <a:off x="3608626" y="1397096"/>
              <a:ext cx="2521153" cy="66375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7C7C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</a:rPr>
                <a:t>Bootloader copies itself to RAM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26" name="직선 화살표 연결선 25"/>
            <p:cNvCxnSpPr>
              <a:stCxn id="5" idx="2"/>
            </p:cNvCxnSpPr>
            <p:nvPr/>
          </p:nvCxnSpPr>
          <p:spPr>
            <a:xfrm flipH="1">
              <a:off x="4869202" y="2060848"/>
              <a:ext cx="1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직사각형 27"/>
            <p:cNvSpPr/>
            <p:nvPr/>
          </p:nvSpPr>
          <p:spPr>
            <a:xfrm>
              <a:off x="3608625" y="2233028"/>
              <a:ext cx="2521153" cy="66375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7C7C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</a:rPr>
                <a:t>Look for memory card in PC slot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다이아몬드 26"/>
            <p:cNvSpPr/>
            <p:nvPr/>
          </p:nvSpPr>
          <p:spPr>
            <a:xfrm>
              <a:off x="3537055" y="3075435"/>
              <a:ext cx="2664296" cy="864096"/>
            </a:xfrm>
            <a:prstGeom prst="diamond">
              <a:avLst/>
            </a:prstGeom>
            <a:solidFill>
              <a:schemeClr val="accent1"/>
            </a:solidFill>
            <a:ln>
              <a:solidFill>
                <a:srgbClr val="3D3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</a:rPr>
                <a:t>Fboot.nb0</a:t>
              </a:r>
            </a:p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</a:rPr>
                <a:t>Exist?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30" name="직선 화살표 연결선 29"/>
            <p:cNvCxnSpPr>
              <a:stCxn id="28" idx="2"/>
              <a:endCxn id="27" idx="0"/>
            </p:cNvCxnSpPr>
            <p:nvPr/>
          </p:nvCxnSpPr>
          <p:spPr>
            <a:xfrm>
              <a:off x="4869202" y="2896780"/>
              <a:ext cx="1" cy="1786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순서도: 대체 처리 34"/>
            <p:cNvSpPr/>
            <p:nvPr/>
          </p:nvSpPr>
          <p:spPr>
            <a:xfrm>
              <a:off x="307884" y="1351331"/>
              <a:ext cx="2958614" cy="781525"/>
            </a:xfrm>
            <a:prstGeom prst="flowChartAlternateProcess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7C7C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/>
                <a:t>Bootloader in </a:t>
              </a:r>
            </a:p>
            <a:p>
              <a:pPr algn="ctr"/>
              <a:r>
                <a:rPr lang="en-US" altLang="ko-KR" b="1" dirty="0" smtClean="0"/>
                <a:t>On-board flash</a:t>
              </a:r>
              <a:endParaRPr lang="ko-KR" altLang="en-US" b="1" dirty="0"/>
            </a:p>
          </p:txBody>
        </p:sp>
        <p:cxnSp>
          <p:nvCxnSpPr>
            <p:cNvPr id="38" name="직선 화살표 연결선 37"/>
            <p:cNvCxnSpPr>
              <a:stCxn id="35" idx="3"/>
              <a:endCxn id="5" idx="1"/>
            </p:cNvCxnSpPr>
            <p:nvPr/>
          </p:nvCxnSpPr>
          <p:spPr>
            <a:xfrm flipV="1">
              <a:off x="3266498" y="1728972"/>
              <a:ext cx="342128" cy="131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화살표 연결선 39"/>
            <p:cNvCxnSpPr>
              <a:stCxn id="27" idx="3"/>
            </p:cNvCxnSpPr>
            <p:nvPr/>
          </p:nvCxnSpPr>
          <p:spPr>
            <a:xfrm>
              <a:off x="6201351" y="3507483"/>
              <a:ext cx="4588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직사각형 41"/>
            <p:cNvSpPr/>
            <p:nvPr/>
          </p:nvSpPr>
          <p:spPr>
            <a:xfrm>
              <a:off x="6660232" y="3140968"/>
              <a:ext cx="2521153" cy="66375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7C7C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</a:rPr>
                <a:t>Copies fboot.nb0</a:t>
              </a:r>
              <a:r>
                <a:rPr lang="ko-KR" alt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altLang="ko-KR" b="1" dirty="0" smtClean="0">
                  <a:solidFill>
                    <a:schemeClr val="bg1"/>
                  </a:solidFill>
                </a:rPr>
                <a:t>to</a:t>
              </a:r>
            </a:p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</a:rPr>
                <a:t>On-board flash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201351" y="3126261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0000"/>
                  </a:solidFill>
                </a:rPr>
                <a:t>Y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45" name="직선 화살표 연결선 44"/>
            <p:cNvCxnSpPr>
              <a:stCxn id="27" idx="2"/>
            </p:cNvCxnSpPr>
            <p:nvPr/>
          </p:nvCxnSpPr>
          <p:spPr>
            <a:xfrm>
              <a:off x="4869203" y="3939531"/>
              <a:ext cx="0" cy="20954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다이아몬드 46"/>
            <p:cNvSpPr/>
            <p:nvPr/>
          </p:nvSpPr>
          <p:spPr>
            <a:xfrm>
              <a:off x="3537055" y="4077072"/>
              <a:ext cx="2664296" cy="864096"/>
            </a:xfrm>
            <a:prstGeom prst="diamond">
              <a:avLst/>
            </a:prstGeom>
            <a:solidFill>
              <a:schemeClr val="accent1"/>
            </a:solidFill>
            <a:ln>
              <a:solidFill>
                <a:srgbClr val="3D3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err="1" smtClean="0">
                  <a:solidFill>
                    <a:schemeClr val="bg1"/>
                  </a:solidFill>
                </a:rPr>
                <a:t>Nk.bin</a:t>
              </a:r>
              <a:endParaRPr lang="en-US" altLang="ko-KR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</a:rPr>
                <a:t>Exist?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직선 화살표 연결선 47"/>
            <p:cNvCxnSpPr>
              <a:stCxn id="47" idx="3"/>
              <a:endCxn id="49" idx="1"/>
            </p:cNvCxnSpPr>
            <p:nvPr/>
          </p:nvCxnSpPr>
          <p:spPr>
            <a:xfrm flipV="1">
              <a:off x="6201351" y="4454135"/>
              <a:ext cx="458008" cy="549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직사각형 48"/>
            <p:cNvSpPr/>
            <p:nvPr/>
          </p:nvSpPr>
          <p:spPr>
            <a:xfrm>
              <a:off x="6659359" y="4122259"/>
              <a:ext cx="2521153" cy="66375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7C7C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</a:rPr>
                <a:t>Replace OS image on</a:t>
              </a:r>
            </a:p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</a:rPr>
                <a:t>On-board flash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200478" y="4077072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0000"/>
                  </a:solidFill>
                </a:rPr>
                <a:t>Y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1" name="다이아몬드 50"/>
            <p:cNvSpPr/>
            <p:nvPr/>
          </p:nvSpPr>
          <p:spPr>
            <a:xfrm>
              <a:off x="3131840" y="5048261"/>
              <a:ext cx="3393734" cy="864096"/>
            </a:xfrm>
            <a:prstGeom prst="diamond">
              <a:avLst/>
            </a:prstGeom>
            <a:solidFill>
              <a:schemeClr val="accent1"/>
            </a:solidFill>
            <a:ln>
              <a:solidFill>
                <a:srgbClr val="3D3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err="1" smtClean="0">
                  <a:solidFill>
                    <a:schemeClr val="bg1"/>
                  </a:solidFill>
                </a:rPr>
                <a:t>EraseFFX.bsq</a:t>
              </a:r>
              <a:endParaRPr lang="en-US" altLang="ko-KR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</a:rPr>
                <a:t>Exist?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52" name="직선 화살표 연결선 51"/>
            <p:cNvCxnSpPr>
              <a:stCxn id="47" idx="2"/>
              <a:endCxn id="51" idx="0"/>
            </p:cNvCxnSpPr>
            <p:nvPr/>
          </p:nvCxnSpPr>
          <p:spPr>
            <a:xfrm flipH="1">
              <a:off x="4828707" y="4941168"/>
              <a:ext cx="40496" cy="10709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화살표 연결선 56"/>
            <p:cNvCxnSpPr>
              <a:stCxn id="51" idx="3"/>
              <a:endCxn id="58" idx="1"/>
            </p:cNvCxnSpPr>
            <p:nvPr/>
          </p:nvCxnSpPr>
          <p:spPr>
            <a:xfrm>
              <a:off x="6525574" y="5480309"/>
              <a:ext cx="458257" cy="932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직사각형 57"/>
            <p:cNvSpPr/>
            <p:nvPr/>
          </p:nvSpPr>
          <p:spPr>
            <a:xfrm>
              <a:off x="6983831" y="4981194"/>
              <a:ext cx="2160169" cy="101687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7C7C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</a:rPr>
                <a:t>Erase entire file system area of flash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524950" y="5133726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0000"/>
                  </a:solidFill>
                </a:rPr>
                <a:t>Y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왼쪽 중괄호 55"/>
            <p:cNvSpPr/>
            <p:nvPr/>
          </p:nvSpPr>
          <p:spPr>
            <a:xfrm>
              <a:off x="2699792" y="3140968"/>
              <a:ext cx="432048" cy="2826617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55941" y="4046444"/>
              <a:ext cx="216296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rgbClr val="FF0000"/>
                  </a:solidFill>
                </a:rPr>
                <a:t>Does not verify </a:t>
              </a:r>
            </a:p>
            <a:p>
              <a:pPr algn="ctr"/>
              <a:r>
                <a:rPr lang="en-US" altLang="ko-KR" sz="2000" b="1" dirty="0" smtClean="0">
                  <a:solidFill>
                    <a:srgbClr val="FF0000"/>
                  </a:solidFill>
                </a:rPr>
                <a:t>authenticity </a:t>
              </a:r>
            </a:p>
            <a:p>
              <a:pPr algn="ctr"/>
              <a:r>
                <a:rPr lang="en-US" altLang="ko-KR" sz="2000" b="1" dirty="0" smtClean="0">
                  <a:solidFill>
                    <a:srgbClr val="FF0000"/>
                  </a:solidFill>
                </a:rPr>
                <a:t>of these files</a:t>
              </a:r>
              <a:endParaRPr lang="ko-KR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4860032" y="3779748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N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923068" y="4797152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N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28327" y="5912357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N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cxnSp>
        <p:nvCxnSpPr>
          <p:cNvPr id="4096" name="직선 화살표 연결선 4095"/>
          <p:cNvCxnSpPr>
            <a:stCxn id="51" idx="2"/>
          </p:cNvCxnSpPr>
          <p:nvPr/>
        </p:nvCxnSpPr>
        <p:spPr>
          <a:xfrm>
            <a:off x="4628327" y="5912357"/>
            <a:ext cx="0" cy="4689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" name="TextBox 4096"/>
          <p:cNvSpPr txBox="1"/>
          <p:nvPr/>
        </p:nvSpPr>
        <p:spPr>
          <a:xfrm>
            <a:off x="4282128" y="6412686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Cont.</a:t>
            </a:r>
            <a:endParaRPr lang="ko-KR" altLang="en-US" b="1" dirty="0"/>
          </a:p>
        </p:txBody>
      </p:sp>
      <p:grpSp>
        <p:nvGrpSpPr>
          <p:cNvPr id="36" name="그룹 35"/>
          <p:cNvGrpSpPr/>
          <p:nvPr/>
        </p:nvGrpSpPr>
        <p:grpSpPr>
          <a:xfrm>
            <a:off x="-8319" y="-27384"/>
            <a:ext cx="9152319" cy="1209070"/>
            <a:chOff x="-8319" y="-27384"/>
            <a:chExt cx="9152319" cy="1209070"/>
          </a:xfrm>
        </p:grpSpPr>
        <p:pic>
          <p:nvPicPr>
            <p:cNvPr id="37" name="Picture 4" descr="Vote keyboard key Finge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1" t="392" r="11326" b="81985"/>
            <a:stretch/>
          </p:blipFill>
          <p:spPr bwMode="auto">
            <a:xfrm>
              <a:off x="-8319" y="-27384"/>
              <a:ext cx="9152319" cy="1209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직사각형 42"/>
            <p:cNvSpPr/>
            <p:nvPr/>
          </p:nvSpPr>
          <p:spPr>
            <a:xfrm>
              <a:off x="219076" y="248692"/>
              <a:ext cx="85724" cy="76944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81001" y="249734"/>
            <a:ext cx="7135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Attack Scenario – </a:t>
            </a:r>
            <a:r>
              <a:rPr lang="en-US" altLang="ko-KR" sz="3200" b="1" spc="-150" dirty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installing </a:t>
            </a:r>
            <a:r>
              <a:rPr lang="en-US" altLang="ko-KR" sz="32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malware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47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/>
          <p:cNvSpPr/>
          <p:nvPr/>
        </p:nvSpPr>
        <p:spPr>
          <a:xfrm>
            <a:off x="360633" y="1738831"/>
            <a:ext cx="2521153" cy="10417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C7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solidFill>
                  <a:schemeClr val="bg1"/>
                </a:solidFill>
              </a:rPr>
              <a:t>Uncompress</a:t>
            </a:r>
            <a:r>
              <a:rPr lang="en-US" altLang="ko-KR" b="1" dirty="0" smtClean="0">
                <a:solidFill>
                  <a:schemeClr val="bg1"/>
                </a:solidFill>
              </a:rPr>
              <a:t> OS in </a:t>
            </a: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On-board flash, </a:t>
            </a: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copy to RAM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cxnSp>
        <p:nvCxnSpPr>
          <p:cNvPr id="39" name="직선 화살표 연결선 38"/>
          <p:cNvCxnSpPr>
            <a:stCxn id="37" idx="2"/>
          </p:cNvCxnSpPr>
          <p:nvPr/>
        </p:nvCxnSpPr>
        <p:spPr>
          <a:xfrm>
            <a:off x="1621210" y="2780625"/>
            <a:ext cx="0" cy="1260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/>
          <p:nvPr/>
        </p:nvCxnSpPr>
        <p:spPr>
          <a:xfrm>
            <a:off x="1621209" y="3238515"/>
            <a:ext cx="1" cy="1786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/>
          <p:cNvCxnSpPr/>
          <p:nvPr/>
        </p:nvCxnSpPr>
        <p:spPr>
          <a:xfrm flipH="1">
            <a:off x="1520227" y="1523421"/>
            <a:ext cx="1" cy="2154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164347" y="1196752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Cont.</a:t>
            </a:r>
            <a:endParaRPr lang="ko-KR" altLang="en-US" b="1" dirty="0"/>
          </a:p>
        </p:txBody>
      </p:sp>
      <p:sp>
        <p:nvSpPr>
          <p:cNvPr id="80" name="직사각형 79"/>
          <p:cNvSpPr/>
          <p:nvPr/>
        </p:nvSpPr>
        <p:spPr>
          <a:xfrm>
            <a:off x="340385" y="2906639"/>
            <a:ext cx="2521153" cy="6637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C7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Jump to OS kernel</a:t>
            </a:r>
          </a:p>
        </p:txBody>
      </p:sp>
      <p:sp>
        <p:nvSpPr>
          <p:cNvPr id="81" name="직사각형 80"/>
          <p:cNvSpPr/>
          <p:nvPr/>
        </p:nvSpPr>
        <p:spPr>
          <a:xfrm>
            <a:off x="360632" y="3701352"/>
            <a:ext cx="2521153" cy="6637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C7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Runs Filesys.exe</a:t>
            </a:r>
          </a:p>
        </p:txBody>
      </p:sp>
      <p:cxnSp>
        <p:nvCxnSpPr>
          <p:cNvPr id="11" name="직선 화살표 연결선 10"/>
          <p:cNvCxnSpPr>
            <a:stCxn id="80" idx="2"/>
            <a:endCxn id="81" idx="0"/>
          </p:cNvCxnSpPr>
          <p:nvPr/>
        </p:nvCxnSpPr>
        <p:spPr>
          <a:xfrm>
            <a:off x="1600962" y="3570391"/>
            <a:ext cx="20247" cy="1309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직사각형 81"/>
          <p:cNvSpPr/>
          <p:nvPr/>
        </p:nvSpPr>
        <p:spPr>
          <a:xfrm>
            <a:off x="350508" y="4517504"/>
            <a:ext cx="2521153" cy="17198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C7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Runs </a:t>
            </a: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Shell.exe</a:t>
            </a: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Device.exe</a:t>
            </a: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Gwes.exe</a:t>
            </a: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Taskman.exe</a:t>
            </a:r>
          </a:p>
        </p:txBody>
      </p:sp>
      <p:cxnSp>
        <p:nvCxnSpPr>
          <p:cNvPr id="13" name="직선 화살표 연결선 12"/>
          <p:cNvCxnSpPr>
            <a:stCxn id="81" idx="2"/>
            <a:endCxn id="82" idx="0"/>
          </p:cNvCxnSpPr>
          <p:nvPr/>
        </p:nvCxnSpPr>
        <p:spPr>
          <a:xfrm flipH="1">
            <a:off x="1611085" y="4365104"/>
            <a:ext cx="10124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직사각형 82"/>
          <p:cNvSpPr/>
          <p:nvPr/>
        </p:nvSpPr>
        <p:spPr>
          <a:xfrm>
            <a:off x="6418244" y="1749075"/>
            <a:ext cx="2123728" cy="8878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C7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Run </a:t>
            </a:r>
            <a:r>
              <a:rPr lang="en-US" altLang="ko-KR" b="1" dirty="0" err="1" smtClean="0">
                <a:solidFill>
                  <a:schemeClr val="bg1"/>
                </a:solidFill>
              </a:rPr>
              <a:t>BallotStation</a:t>
            </a:r>
            <a:endParaRPr lang="en-US" altLang="ko-KR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(Voting software)</a:t>
            </a:r>
          </a:p>
        </p:txBody>
      </p:sp>
      <p:sp>
        <p:nvSpPr>
          <p:cNvPr id="84" name="다이아몬드 83"/>
          <p:cNvSpPr/>
          <p:nvPr/>
        </p:nvSpPr>
        <p:spPr>
          <a:xfrm>
            <a:off x="3349494" y="1631126"/>
            <a:ext cx="2425270" cy="1149500"/>
          </a:xfrm>
          <a:prstGeom prst="diamond">
            <a:avLst/>
          </a:prstGeom>
          <a:solidFill>
            <a:schemeClr val="accent1"/>
          </a:solidFill>
          <a:ln>
            <a:solidFill>
              <a:srgbClr val="3D3A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Portable Flash</a:t>
            </a: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Exist?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2383887" y="2205877"/>
            <a:ext cx="965608" cy="3740759"/>
            <a:chOff x="1619674" y="2208539"/>
            <a:chExt cx="1886241" cy="3740759"/>
          </a:xfrm>
        </p:grpSpPr>
        <p:cxnSp>
          <p:nvCxnSpPr>
            <p:cNvPr id="25" name="꺾인 연결선 24"/>
            <p:cNvCxnSpPr>
              <a:endCxn id="84" idx="1"/>
            </p:cNvCxnSpPr>
            <p:nvPr/>
          </p:nvCxnSpPr>
          <p:spPr>
            <a:xfrm rot="5400000" flipH="1" flipV="1">
              <a:off x="1362015" y="3805398"/>
              <a:ext cx="3740759" cy="547041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>
              <a:off x="1619674" y="5949281"/>
              <a:ext cx="1339199" cy="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6051097" y="3087873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Y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6443335" y="3165481"/>
            <a:ext cx="2521153" cy="6637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C7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Invoke </a:t>
            </a: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Windows Explorer</a:t>
            </a:r>
          </a:p>
        </p:txBody>
      </p:sp>
      <p:cxnSp>
        <p:nvCxnSpPr>
          <p:cNvPr id="96" name="직선 화살표 연결선 95"/>
          <p:cNvCxnSpPr>
            <a:stCxn id="84" idx="3"/>
            <a:endCxn id="83" idx="1"/>
          </p:cNvCxnSpPr>
          <p:nvPr/>
        </p:nvCxnSpPr>
        <p:spPr>
          <a:xfrm flipV="1">
            <a:off x="5774764" y="2192994"/>
            <a:ext cx="643480" cy="128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5835159" y="1890396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N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cxnSp>
        <p:nvCxnSpPr>
          <p:cNvPr id="117" name="직선 화살표 연결선 116"/>
          <p:cNvCxnSpPr>
            <a:stCxn id="84" idx="2"/>
          </p:cNvCxnSpPr>
          <p:nvPr/>
        </p:nvCxnSpPr>
        <p:spPr>
          <a:xfrm>
            <a:off x="4562129" y="2780626"/>
            <a:ext cx="0" cy="2929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다이아몬드 119"/>
          <p:cNvSpPr/>
          <p:nvPr/>
        </p:nvSpPr>
        <p:spPr>
          <a:xfrm>
            <a:off x="3013957" y="3065309"/>
            <a:ext cx="3071842" cy="864096"/>
          </a:xfrm>
          <a:prstGeom prst="diamond">
            <a:avLst/>
          </a:prstGeom>
          <a:solidFill>
            <a:schemeClr val="accent1"/>
          </a:solidFill>
          <a:ln>
            <a:solidFill>
              <a:srgbClr val="3D3A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solidFill>
                  <a:schemeClr val="bg1"/>
                </a:solidFill>
              </a:rPr>
              <a:t>Explore.glb</a:t>
            </a:r>
            <a:endParaRPr lang="en-US" altLang="ko-KR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Exist?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cxnSp>
        <p:nvCxnSpPr>
          <p:cNvPr id="119" name="직선 화살표 연결선 118"/>
          <p:cNvCxnSpPr>
            <a:stCxn id="120" idx="3"/>
            <a:endCxn id="94" idx="1"/>
          </p:cNvCxnSpPr>
          <p:nvPr/>
        </p:nvCxnSpPr>
        <p:spPr>
          <a:xfrm>
            <a:off x="6085799" y="3497357"/>
            <a:ext cx="3575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화살표 연결선 121"/>
          <p:cNvCxnSpPr>
            <a:stCxn id="120" idx="2"/>
            <a:endCxn id="126" idx="0"/>
          </p:cNvCxnSpPr>
          <p:nvPr/>
        </p:nvCxnSpPr>
        <p:spPr>
          <a:xfrm>
            <a:off x="4549878" y="3929405"/>
            <a:ext cx="12251" cy="3636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다이아몬드 125"/>
          <p:cNvSpPr/>
          <p:nvPr/>
        </p:nvSpPr>
        <p:spPr>
          <a:xfrm>
            <a:off x="3026208" y="4293096"/>
            <a:ext cx="3071842" cy="864096"/>
          </a:xfrm>
          <a:prstGeom prst="diamond">
            <a:avLst/>
          </a:prstGeom>
          <a:solidFill>
            <a:schemeClr val="accent1"/>
          </a:solidFill>
          <a:ln>
            <a:solidFill>
              <a:srgbClr val="3D3A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.ins file</a:t>
            </a: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Exist?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013791" y="4437112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Y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28" name="직사각형 127"/>
          <p:cNvSpPr/>
          <p:nvPr/>
        </p:nvSpPr>
        <p:spPr>
          <a:xfrm>
            <a:off x="6443335" y="4437112"/>
            <a:ext cx="2521153" cy="6637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C7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Automate update</a:t>
            </a:r>
          </a:p>
        </p:txBody>
      </p:sp>
      <p:cxnSp>
        <p:nvCxnSpPr>
          <p:cNvPr id="129" name="직선 화살표 연결선 128"/>
          <p:cNvCxnSpPr>
            <a:endCxn id="128" idx="1"/>
          </p:cNvCxnSpPr>
          <p:nvPr/>
        </p:nvCxnSpPr>
        <p:spPr>
          <a:xfrm>
            <a:off x="6051097" y="4748685"/>
            <a:ext cx="392238" cy="203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그룹 19"/>
          <p:cNvGrpSpPr/>
          <p:nvPr/>
        </p:nvGrpSpPr>
        <p:grpSpPr>
          <a:xfrm>
            <a:off x="2269375" y="5212863"/>
            <a:ext cx="4696968" cy="1200329"/>
            <a:chOff x="2443634" y="5149041"/>
            <a:chExt cx="4696968" cy="1200329"/>
          </a:xfrm>
        </p:grpSpPr>
        <p:cxnSp>
          <p:nvCxnSpPr>
            <p:cNvPr id="18" name="직선 화살표 연결선 17"/>
            <p:cNvCxnSpPr/>
            <p:nvPr/>
          </p:nvCxnSpPr>
          <p:spPr>
            <a:xfrm>
              <a:off x="2443634" y="5305400"/>
              <a:ext cx="122413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644901" y="5149041"/>
              <a:ext cx="349570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Mounting file system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 smtClean="0"/>
                <a:t>On-board flash : \FFX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 smtClean="0"/>
                <a:t>Portable flash: \</a:t>
              </a:r>
              <a:r>
                <a:rPr lang="en-US" altLang="ko-KR" dirty="0" err="1" smtClean="0"/>
                <a:t>StorageCard</a:t>
              </a:r>
              <a:endParaRPr lang="en-US" altLang="ko-KR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 smtClean="0"/>
                <a:t>RAM(root): \</a:t>
              </a:r>
              <a:endParaRPr lang="ko-KR" altLang="en-US" dirty="0"/>
            </a:p>
          </p:txBody>
        </p:sp>
      </p:grpSp>
      <p:grpSp>
        <p:nvGrpSpPr>
          <p:cNvPr id="4098" name="그룹 4097"/>
          <p:cNvGrpSpPr/>
          <p:nvPr/>
        </p:nvGrpSpPr>
        <p:grpSpPr>
          <a:xfrm>
            <a:off x="3171081" y="2996952"/>
            <a:ext cx="4506362" cy="3167788"/>
            <a:chOff x="2737402" y="2996952"/>
            <a:chExt cx="4506362" cy="3167788"/>
          </a:xfrm>
        </p:grpSpPr>
        <p:sp>
          <p:nvSpPr>
            <p:cNvPr id="124" name="타원 123"/>
            <p:cNvSpPr/>
            <p:nvPr/>
          </p:nvSpPr>
          <p:spPr>
            <a:xfrm>
              <a:off x="2770169" y="2996952"/>
              <a:ext cx="2790633" cy="21638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737402" y="5764630"/>
              <a:ext cx="45063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rgbClr val="FF0000"/>
                  </a:solidFill>
                </a:rPr>
                <a:t> Accept without any authentication</a:t>
              </a:r>
              <a:endParaRPr lang="ko-KR" alt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-8319" y="-27384"/>
            <a:ext cx="9152319" cy="1209070"/>
            <a:chOff x="-8319" y="-27384"/>
            <a:chExt cx="9152319" cy="1209070"/>
          </a:xfrm>
        </p:grpSpPr>
        <p:pic>
          <p:nvPicPr>
            <p:cNvPr id="47" name="Picture 4" descr="Vote keyboard key Finge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1" t="392" r="11326" b="81985"/>
            <a:stretch/>
          </p:blipFill>
          <p:spPr bwMode="auto">
            <a:xfrm>
              <a:off x="-8319" y="-27384"/>
              <a:ext cx="9152319" cy="1209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직사각형 48"/>
            <p:cNvSpPr/>
            <p:nvPr/>
          </p:nvSpPr>
          <p:spPr>
            <a:xfrm>
              <a:off x="219076" y="248692"/>
              <a:ext cx="85724" cy="76944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81001" y="249734"/>
            <a:ext cx="7135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Attack Scenario – </a:t>
            </a:r>
            <a:r>
              <a:rPr lang="en-US" altLang="ko-KR" sz="3200" b="1" spc="-150" dirty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installing </a:t>
            </a:r>
            <a:r>
              <a:rPr lang="en-US" altLang="ko-KR" sz="32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malware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31875" y="2704204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Y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4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Vote keyboard key Fing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81985"/>
          <a:stretch/>
        </p:blipFill>
        <p:spPr bwMode="auto">
          <a:xfrm>
            <a:off x="-8319" y="-27384"/>
            <a:ext cx="9152319" cy="12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219076" y="248692"/>
            <a:ext cx="85724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3042940" y="1654076"/>
            <a:ext cx="2082204" cy="7540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C7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Suspend</a:t>
            </a:r>
          </a:p>
          <a:p>
            <a:pPr algn="ctr"/>
            <a:r>
              <a:rPr lang="en-US" altLang="ko-KR" b="1" dirty="0" err="1" smtClean="0">
                <a:solidFill>
                  <a:schemeClr val="bg1"/>
                </a:solidFill>
              </a:rPr>
              <a:t>BallotStation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144" y="1535525"/>
            <a:ext cx="940264" cy="940264"/>
          </a:xfrm>
          <a:prstGeom prst="rect">
            <a:avLst/>
          </a:prstGeom>
        </p:spPr>
      </p:pic>
      <p:cxnSp>
        <p:nvCxnSpPr>
          <p:cNvPr id="7" name="구부러진 연결선 6"/>
          <p:cNvCxnSpPr>
            <a:stCxn id="6" idx="3"/>
            <a:endCxn id="11" idx="0"/>
          </p:cNvCxnSpPr>
          <p:nvPr/>
        </p:nvCxnSpPr>
        <p:spPr>
          <a:xfrm>
            <a:off x="6065408" y="2005657"/>
            <a:ext cx="1495903" cy="584523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6715217" y="2590180"/>
            <a:ext cx="1692188" cy="792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C7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Open</a:t>
            </a: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Result file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1" name="다이아몬드 20"/>
          <p:cNvSpPr/>
          <p:nvPr/>
        </p:nvSpPr>
        <p:spPr>
          <a:xfrm>
            <a:off x="6229163" y="3562288"/>
            <a:ext cx="2664296" cy="864096"/>
          </a:xfrm>
          <a:prstGeom prst="diamond">
            <a:avLst/>
          </a:prstGeom>
          <a:solidFill>
            <a:schemeClr val="accent1"/>
          </a:solidFill>
          <a:ln>
            <a:solidFill>
              <a:srgbClr val="3D3A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Election mode?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cxnSp>
        <p:nvCxnSpPr>
          <p:cNvPr id="27" name="직선 화살표 연결선 26"/>
          <p:cNvCxnSpPr>
            <a:stCxn id="11" idx="2"/>
            <a:endCxn id="21" idx="0"/>
          </p:cNvCxnSpPr>
          <p:nvPr/>
        </p:nvCxnSpPr>
        <p:spPr>
          <a:xfrm>
            <a:off x="7561311" y="3382268"/>
            <a:ext cx="0" cy="180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73020" y="4367732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Y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168378" y="5493661"/>
            <a:ext cx="1692188" cy="792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C7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Select Candidate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3" name="다이아몬드 32"/>
          <p:cNvSpPr/>
          <p:nvPr/>
        </p:nvSpPr>
        <p:spPr>
          <a:xfrm>
            <a:off x="6229163" y="4678412"/>
            <a:ext cx="2664296" cy="864096"/>
          </a:xfrm>
          <a:prstGeom prst="diamond">
            <a:avLst/>
          </a:prstGeom>
          <a:solidFill>
            <a:schemeClr val="accent1"/>
          </a:solidFill>
          <a:ln>
            <a:solidFill>
              <a:srgbClr val="3D3A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New Ballot?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4" name="다이아몬드 33"/>
          <p:cNvSpPr/>
          <p:nvPr/>
        </p:nvSpPr>
        <p:spPr>
          <a:xfrm>
            <a:off x="4313684" y="5453484"/>
            <a:ext cx="2664296" cy="864096"/>
          </a:xfrm>
          <a:prstGeom prst="diamond">
            <a:avLst/>
          </a:prstGeom>
          <a:solidFill>
            <a:schemeClr val="accent1"/>
          </a:solidFill>
          <a:ln>
            <a:solidFill>
              <a:srgbClr val="3D3A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Rigged race?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468755" y="4390380"/>
            <a:ext cx="1692188" cy="792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C7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Steal Vote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275148" y="3154734"/>
            <a:ext cx="2082204" cy="7540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C7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Resume </a:t>
            </a:r>
          </a:p>
          <a:p>
            <a:pPr algn="ctr"/>
            <a:r>
              <a:rPr lang="en-US" altLang="ko-KR" b="1" dirty="0" err="1" smtClean="0">
                <a:solidFill>
                  <a:schemeClr val="bg1"/>
                </a:solidFill>
              </a:rPr>
              <a:t>BallotStation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352" y="3075438"/>
            <a:ext cx="813921" cy="813921"/>
          </a:xfrm>
          <a:prstGeom prst="rect">
            <a:avLst/>
          </a:prstGeom>
        </p:spPr>
      </p:pic>
      <p:cxnSp>
        <p:nvCxnSpPr>
          <p:cNvPr id="43" name="직선 화살표 연결선 42"/>
          <p:cNvCxnSpPr>
            <a:stCxn id="21" idx="2"/>
            <a:endCxn id="33" idx="0"/>
          </p:cNvCxnSpPr>
          <p:nvPr/>
        </p:nvCxnSpPr>
        <p:spPr>
          <a:xfrm>
            <a:off x="7561311" y="4426384"/>
            <a:ext cx="0" cy="2520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구부러진 연결선 44"/>
          <p:cNvCxnSpPr>
            <a:stCxn id="33" idx="2"/>
            <a:endCxn id="34" idx="3"/>
          </p:cNvCxnSpPr>
          <p:nvPr/>
        </p:nvCxnSpPr>
        <p:spPr>
          <a:xfrm rot="5400000">
            <a:off x="7098134" y="5422355"/>
            <a:ext cx="343024" cy="583331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285623" y="5700847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Y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48" name="직선 화살표 연결선 47"/>
          <p:cNvCxnSpPr>
            <a:stCxn id="34" idx="1"/>
            <a:endCxn id="31" idx="3"/>
          </p:cNvCxnSpPr>
          <p:nvPr/>
        </p:nvCxnSpPr>
        <p:spPr>
          <a:xfrm flipH="1">
            <a:off x="3860566" y="5885532"/>
            <a:ext cx="453118" cy="41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917548" y="588621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Y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59" name="구부러진 연결선 58"/>
          <p:cNvCxnSpPr>
            <a:stCxn id="31" idx="1"/>
            <a:endCxn id="35" idx="2"/>
          </p:cNvCxnSpPr>
          <p:nvPr/>
        </p:nvCxnSpPr>
        <p:spPr>
          <a:xfrm rot="10800000">
            <a:off x="1314850" y="5182469"/>
            <a:ext cx="853529" cy="707237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/>
          <p:cNvCxnSpPr>
            <a:stCxn id="35" idx="0"/>
            <a:endCxn id="37" idx="2"/>
          </p:cNvCxnSpPr>
          <p:nvPr/>
        </p:nvCxnSpPr>
        <p:spPr>
          <a:xfrm flipV="1">
            <a:off x="1314849" y="3908738"/>
            <a:ext cx="1401" cy="4816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구부러진 연결선 65"/>
          <p:cNvCxnSpPr>
            <a:stCxn id="37" idx="0"/>
            <a:endCxn id="2" idx="2"/>
          </p:cNvCxnSpPr>
          <p:nvPr/>
        </p:nvCxnSpPr>
        <p:spPr>
          <a:xfrm rot="5400000" flipH="1" flipV="1">
            <a:off x="2326819" y="1397511"/>
            <a:ext cx="746654" cy="276779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화살표 연결선 69"/>
          <p:cNvCxnSpPr>
            <a:stCxn id="21" idx="1"/>
            <a:endCxn id="38" idx="3"/>
          </p:cNvCxnSpPr>
          <p:nvPr/>
        </p:nvCxnSpPr>
        <p:spPr>
          <a:xfrm flipH="1" flipV="1">
            <a:off x="3171273" y="3482399"/>
            <a:ext cx="3057890" cy="5119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화살표 연결선 70"/>
          <p:cNvCxnSpPr>
            <a:stCxn id="33" idx="1"/>
            <a:endCxn id="38" idx="3"/>
          </p:cNvCxnSpPr>
          <p:nvPr/>
        </p:nvCxnSpPr>
        <p:spPr>
          <a:xfrm flipH="1" flipV="1">
            <a:off x="3171273" y="3482399"/>
            <a:ext cx="3057890" cy="16280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/>
          <p:cNvCxnSpPr>
            <a:stCxn id="34" idx="0"/>
            <a:endCxn id="38" idx="3"/>
          </p:cNvCxnSpPr>
          <p:nvPr/>
        </p:nvCxnSpPr>
        <p:spPr>
          <a:xfrm flipH="1" flipV="1">
            <a:off x="3171273" y="3482399"/>
            <a:ext cx="2474559" cy="19710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391967" y="4988510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N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793245" y="4568898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N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758388" y="3562288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N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1197" y="2796912"/>
            <a:ext cx="83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00B050"/>
                </a:solidFill>
              </a:rPr>
              <a:t>15sec</a:t>
            </a:r>
            <a:endParaRPr lang="ko-KR" altLang="en-US" b="1" dirty="0">
              <a:solidFill>
                <a:srgbClr val="00B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1001" y="249734"/>
            <a:ext cx="6274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Attack Scenario – </a:t>
            </a:r>
            <a:r>
              <a:rPr lang="en-US" altLang="ko-KR" sz="32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stealing vote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281200" y="1628022"/>
            <a:ext cx="1692188" cy="792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C7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Insert a Memory Card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cxnSp>
        <p:nvCxnSpPr>
          <p:cNvPr id="41" name="구부러진 연결선 40"/>
          <p:cNvCxnSpPr>
            <a:stCxn id="39" idx="3"/>
            <a:endCxn id="2" idx="1"/>
          </p:cNvCxnSpPr>
          <p:nvPr/>
        </p:nvCxnSpPr>
        <p:spPr>
          <a:xfrm>
            <a:off x="1973388" y="2024066"/>
            <a:ext cx="1069552" cy="701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94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Vote keyboard key Fing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81985"/>
          <a:stretch/>
        </p:blipFill>
        <p:spPr bwMode="auto">
          <a:xfrm>
            <a:off x="-8319" y="-27384"/>
            <a:ext cx="9152319" cy="12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1" y="249734"/>
            <a:ext cx="2268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Mitigation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19076" y="248692"/>
            <a:ext cx="85724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99937" y="1458804"/>
            <a:ext cx="771397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atin typeface="Adobe 고딕 Std B" pitchFamily="34" charset="-127"/>
                <a:ea typeface="Adobe 고딕 Std B" pitchFamily="34" charset="-127"/>
              </a:rPr>
              <a:t>S/W &amp; H/W modification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Adobe 고딕 Std B" pitchFamily="34" charset="-127"/>
                <a:ea typeface="Adobe 고딕 Std B" pitchFamily="34" charset="-127"/>
              </a:rPr>
              <a:t>    - Code signing &amp; signature verification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 </a:t>
            </a:r>
            <a:r>
              <a:rPr lang="en-US" altLang="ko-KR" sz="2000" dirty="0" smtClean="0">
                <a:latin typeface="Adobe 고딕 Std B" pitchFamily="34" charset="-127"/>
                <a:ea typeface="Adobe 고딕 Std B" pitchFamily="34" charset="-127"/>
              </a:rPr>
              <a:t>   - Person confirm for software updates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Adobe 고딕 Std B" pitchFamily="34" charset="-127"/>
                <a:ea typeface="Adobe 고딕 Std B" pitchFamily="34" charset="-127"/>
              </a:rPr>
              <a:t>    - 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N</a:t>
            </a:r>
            <a:r>
              <a:rPr lang="en-US" altLang="ko-KR" sz="2000" dirty="0" smtClean="0">
                <a:latin typeface="Adobe 고딕 Std B" pitchFamily="34" charset="-127"/>
                <a:ea typeface="Adobe 고딕 Std B" pitchFamily="34" charset="-127"/>
              </a:rPr>
              <a:t>ot use rewritable storage -&gt; tamper-proof logs, records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atin typeface="Adobe 고딕 Std B" pitchFamily="34" charset="-127"/>
                <a:ea typeface="Adobe 고딕 Std B" pitchFamily="34" charset="-127"/>
              </a:rPr>
              <a:t>Enhance physical access control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atin typeface="Adobe 고딕 Std B" pitchFamily="34" charset="-127"/>
                <a:ea typeface="Adobe 고딕 Std B" pitchFamily="34" charset="-127"/>
              </a:rPr>
              <a:t>Parallel testing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atin typeface="Adobe 고딕 Std B" pitchFamily="34" charset="-127"/>
                <a:ea typeface="Adobe 고딕 Std B" pitchFamily="34" charset="-127"/>
              </a:rPr>
              <a:t>Effective certification system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atin typeface="Adobe 고딕 Std B" pitchFamily="34" charset="-127"/>
                <a:ea typeface="Adobe 고딕 Std B" pitchFamily="34" charset="-127"/>
              </a:rPr>
              <a:t>Software independent design</a:t>
            </a:r>
          </a:p>
        </p:txBody>
      </p:sp>
    </p:spTree>
    <p:extLst>
      <p:ext uri="{BB962C8B-B14F-4D97-AF65-F5344CB8AC3E}">
        <p14:creationId xmlns:p14="http://schemas.microsoft.com/office/powerpoint/2010/main" val="84898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Vote keyboard key Fing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81985"/>
          <a:stretch/>
        </p:blipFill>
        <p:spPr bwMode="auto">
          <a:xfrm>
            <a:off x="-8319" y="-27384"/>
            <a:ext cx="9152319" cy="12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1" y="249734"/>
            <a:ext cx="2677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Conclusion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19076" y="248692"/>
            <a:ext cx="85724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99937" y="1748756"/>
            <a:ext cx="84417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atin typeface="Adobe 고딕 Std B" pitchFamily="34" charset="-127"/>
                <a:ea typeface="Adobe 고딕 Std B" pitchFamily="34" charset="-127"/>
              </a:rPr>
              <a:t>H/W &amp; S/W encompassing study of a widely used DRE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atin typeface="Adobe 고딕 Std B" pitchFamily="34" charset="-127"/>
                <a:ea typeface="Adobe 고딕 Std B" pitchFamily="34" charset="-127"/>
              </a:rPr>
              <a:t>Demonstration of vote-stealing and virus spreading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atin typeface="Adobe 고딕 Std B" pitchFamily="34" charset="-127"/>
                <a:ea typeface="Adobe 고딕 Std B" pitchFamily="34" charset="-127"/>
              </a:rPr>
              <a:t>Warning for large scale fraud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atin typeface="Adobe 고딕 Std B" pitchFamily="34" charset="-127"/>
                <a:ea typeface="Adobe 고딕 Std B" pitchFamily="34" charset="-127"/>
              </a:rPr>
              <a:t>Proving H/W architecture limitation of the target</a:t>
            </a:r>
          </a:p>
        </p:txBody>
      </p:sp>
    </p:spTree>
    <p:extLst>
      <p:ext uri="{BB962C8B-B14F-4D97-AF65-F5344CB8AC3E}">
        <p14:creationId xmlns:p14="http://schemas.microsoft.com/office/powerpoint/2010/main" val="92551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Vote keyboard key Fing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81985"/>
          <a:stretch/>
        </p:blipFill>
        <p:spPr bwMode="auto">
          <a:xfrm>
            <a:off x="-8319" y="-27384"/>
            <a:ext cx="9152319" cy="12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1" y="249734"/>
            <a:ext cx="5434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Limitation &amp; Future work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19076" y="248692"/>
            <a:ext cx="85724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electronic voting에 대한 이미지 검색결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00179"/>
            <a:ext cx="6065573" cy="40411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9937" y="1340768"/>
            <a:ext cx="72346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atin typeface="Adobe 고딕 Std B" pitchFamily="34" charset="-127"/>
                <a:ea typeface="Adobe 고딕 Std B" pitchFamily="34" charset="-127"/>
              </a:rPr>
              <a:t>General attack idea -&gt; Attack through network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dobe 고딕 Std B" pitchFamily="34" charset="-127"/>
                <a:ea typeface="Adobe 고딕 Std B" pitchFamily="34" charset="-127"/>
              </a:rPr>
              <a:t>Physical access is not so </a:t>
            </a:r>
            <a:r>
              <a:rPr lang="en-US" altLang="ko-KR" sz="2400" dirty="0" smtClean="0">
                <a:latin typeface="Adobe 고딕 Std B" pitchFamily="34" charset="-127"/>
                <a:ea typeface="Adobe 고딕 Std B" pitchFamily="34" charset="-127"/>
              </a:rPr>
              <a:t>easy during voting</a:t>
            </a:r>
            <a:endParaRPr lang="en-US" altLang="ko-KR" sz="2400" dirty="0">
              <a:latin typeface="Adobe 고딕 Std B" pitchFamily="34" charset="-127"/>
              <a:ea typeface="Adobe 고딕 Std B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889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/>
          <p:cNvGrpSpPr/>
          <p:nvPr/>
        </p:nvGrpSpPr>
        <p:grpSpPr>
          <a:xfrm>
            <a:off x="179512" y="1881419"/>
            <a:ext cx="7985832" cy="3528392"/>
            <a:chOff x="402592" y="1772816"/>
            <a:chExt cx="7985832" cy="3528392"/>
          </a:xfrm>
        </p:grpSpPr>
        <p:cxnSp>
          <p:nvCxnSpPr>
            <p:cNvPr id="20" name="직선 연결선 19"/>
            <p:cNvCxnSpPr/>
            <p:nvPr/>
          </p:nvCxnSpPr>
          <p:spPr>
            <a:xfrm>
              <a:off x="402592" y="1772816"/>
              <a:ext cx="798583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>
              <a:off x="8388424" y="1772816"/>
              <a:ext cx="0" cy="165618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 flipH="1">
              <a:off x="611560" y="3429000"/>
              <a:ext cx="777686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>
              <a:off x="611560" y="3429000"/>
              <a:ext cx="0" cy="187220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611560" y="5276679"/>
              <a:ext cx="777686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그룹 4"/>
          <p:cNvGrpSpPr/>
          <p:nvPr/>
        </p:nvGrpSpPr>
        <p:grpSpPr>
          <a:xfrm>
            <a:off x="252021" y="1440079"/>
            <a:ext cx="2628292" cy="1728192"/>
            <a:chOff x="252021" y="1440079"/>
            <a:chExt cx="2628292" cy="1728192"/>
          </a:xfrm>
        </p:grpSpPr>
        <p:sp>
          <p:nvSpPr>
            <p:cNvPr id="34" name="타원 33"/>
            <p:cNvSpPr/>
            <p:nvPr/>
          </p:nvSpPr>
          <p:spPr>
            <a:xfrm>
              <a:off x="1396592" y="1809411"/>
              <a:ext cx="144016" cy="144016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46363" y="1440079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`03</a:t>
              </a:r>
              <a:endParaRPr lang="ko-KR" altLang="en-US" b="1" dirty="0"/>
            </a:p>
          </p:txBody>
        </p:sp>
        <p:sp>
          <p:nvSpPr>
            <p:cNvPr id="37" name="사각형 설명선 36"/>
            <p:cNvSpPr/>
            <p:nvPr/>
          </p:nvSpPr>
          <p:spPr>
            <a:xfrm>
              <a:off x="252021" y="2097443"/>
              <a:ext cx="2628292" cy="1070828"/>
            </a:xfrm>
            <a:prstGeom prst="wedgeRectCallout">
              <a:avLst>
                <a:gd name="adj1" fmla="val -5750"/>
                <a:gd name="adj2" fmla="val -63713"/>
              </a:avLst>
            </a:prstGeom>
            <a:solidFill>
              <a:srgbClr val="D1C6AE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rgbClr val="002060"/>
                  </a:solidFill>
                </a:rPr>
                <a:t>Kohno et al.</a:t>
              </a:r>
            </a:p>
            <a:p>
              <a:pPr algn="ctr"/>
              <a:r>
                <a:rPr lang="en-US" altLang="ko-KR" dirty="0">
                  <a:solidFill>
                    <a:srgbClr val="002060"/>
                  </a:solidFill>
                </a:rPr>
                <a:t>- Numerous security flaws in </a:t>
              </a:r>
              <a:r>
                <a:rPr lang="en-US" altLang="ko-KR" b="1" dirty="0">
                  <a:solidFill>
                    <a:srgbClr val="002060"/>
                  </a:solidFill>
                </a:rPr>
                <a:t>software</a:t>
              </a:r>
              <a:r>
                <a:rPr lang="en-US" altLang="ko-KR" dirty="0">
                  <a:solidFill>
                    <a:srgbClr val="002060"/>
                  </a:solidFill>
                </a:rPr>
                <a:t>.</a:t>
              </a:r>
              <a:endParaRPr lang="ko-KR" altLang="en-US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2" name="Picture 2" descr="Image result for running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328" y="4704955"/>
            <a:ext cx="680327" cy="6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그룹 5"/>
          <p:cNvGrpSpPr/>
          <p:nvPr/>
        </p:nvGrpSpPr>
        <p:grpSpPr>
          <a:xfrm>
            <a:off x="3902896" y="1449371"/>
            <a:ext cx="4118432" cy="1718900"/>
            <a:chOff x="3902896" y="1449371"/>
            <a:chExt cx="4118432" cy="1718900"/>
          </a:xfrm>
        </p:grpSpPr>
        <p:sp>
          <p:nvSpPr>
            <p:cNvPr id="17" name="타원 16"/>
            <p:cNvSpPr/>
            <p:nvPr/>
          </p:nvSpPr>
          <p:spPr>
            <a:xfrm>
              <a:off x="4996992" y="1809411"/>
              <a:ext cx="144016" cy="144016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08960" y="1449371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`03</a:t>
              </a:r>
              <a:endParaRPr lang="ko-KR" altLang="en-US" b="1" dirty="0"/>
            </a:p>
          </p:txBody>
        </p:sp>
        <p:sp>
          <p:nvSpPr>
            <p:cNvPr id="19" name="사각형 설명선 18"/>
            <p:cNvSpPr/>
            <p:nvPr/>
          </p:nvSpPr>
          <p:spPr>
            <a:xfrm>
              <a:off x="3902896" y="2097443"/>
              <a:ext cx="4118432" cy="1070828"/>
            </a:xfrm>
            <a:prstGeom prst="wedgeRectCallout">
              <a:avLst>
                <a:gd name="adj1" fmla="val -22976"/>
                <a:gd name="adj2" fmla="val -61137"/>
              </a:avLst>
            </a:prstGeom>
            <a:solidFill>
              <a:srgbClr val="D1C6AE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rgbClr val="002060"/>
                  </a:solidFill>
                </a:rPr>
                <a:t>Maryland</a:t>
              </a:r>
              <a:endParaRPr lang="en-US" altLang="ko-KR" dirty="0">
                <a:solidFill>
                  <a:srgbClr val="002060"/>
                </a:solidFill>
              </a:endParaRPr>
            </a:p>
            <a:p>
              <a:pPr marL="285750" indent="-285750" algn="ctr">
                <a:buFontTx/>
                <a:buChar char="-"/>
              </a:pPr>
              <a:r>
                <a:rPr lang="en-US" altLang="ko-KR" dirty="0" smtClean="0">
                  <a:solidFill>
                    <a:srgbClr val="002060"/>
                  </a:solidFill>
                </a:rPr>
                <a:t>SAIC “High risk of compromise”</a:t>
              </a:r>
            </a:p>
            <a:p>
              <a:pPr marL="285750" indent="-285750" algn="ctr">
                <a:buFontTx/>
                <a:buChar char="-"/>
              </a:pPr>
              <a:r>
                <a:rPr lang="en-US" altLang="ko-KR" dirty="0" smtClean="0">
                  <a:solidFill>
                    <a:srgbClr val="002060"/>
                  </a:solidFill>
                </a:rPr>
                <a:t>RABA, confirmed Kohno’s findings.</a:t>
              </a:r>
              <a:endParaRPr lang="ko-KR" alt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519675" y="3168271"/>
            <a:ext cx="2619654" cy="1651531"/>
            <a:chOff x="519675" y="3168271"/>
            <a:chExt cx="2619654" cy="1651531"/>
          </a:xfrm>
        </p:grpSpPr>
        <p:sp>
          <p:nvSpPr>
            <p:cNvPr id="21" name="TextBox 20"/>
            <p:cNvSpPr txBox="1"/>
            <p:nvPr/>
          </p:nvSpPr>
          <p:spPr>
            <a:xfrm>
              <a:off x="676512" y="3168271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`03</a:t>
              </a:r>
              <a:endParaRPr lang="ko-KR" altLang="en-US" b="1" dirty="0"/>
            </a:p>
          </p:txBody>
        </p:sp>
        <p:sp>
          <p:nvSpPr>
            <p:cNvPr id="22" name="타원 21"/>
            <p:cNvSpPr/>
            <p:nvPr/>
          </p:nvSpPr>
          <p:spPr>
            <a:xfrm>
              <a:off x="892536" y="3465595"/>
              <a:ext cx="144016" cy="144016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사각형 설명선 23"/>
            <p:cNvSpPr/>
            <p:nvPr/>
          </p:nvSpPr>
          <p:spPr>
            <a:xfrm>
              <a:off x="519675" y="3825635"/>
              <a:ext cx="2619654" cy="994167"/>
            </a:xfrm>
            <a:prstGeom prst="wedgeRectCallout">
              <a:avLst>
                <a:gd name="adj1" fmla="val -33942"/>
                <a:gd name="adj2" fmla="val -71335"/>
              </a:avLst>
            </a:prstGeom>
            <a:solidFill>
              <a:srgbClr val="D1C6AE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rgbClr val="002060"/>
                  </a:solidFill>
                </a:rPr>
                <a:t>Ohio, Compuware</a:t>
              </a:r>
              <a:endParaRPr lang="en-US" altLang="ko-KR" dirty="0">
                <a:solidFill>
                  <a:srgbClr val="002060"/>
                </a:solidFill>
              </a:endParaRPr>
            </a:p>
            <a:p>
              <a:pPr algn="ctr"/>
              <a:r>
                <a:rPr lang="en-US" altLang="ko-KR" dirty="0">
                  <a:solidFill>
                    <a:srgbClr val="002060"/>
                  </a:solidFill>
                </a:rPr>
                <a:t>- </a:t>
              </a:r>
              <a:r>
                <a:rPr lang="en-US" altLang="ko-KR" dirty="0" smtClean="0">
                  <a:solidFill>
                    <a:srgbClr val="002060"/>
                  </a:solidFill>
                </a:rPr>
                <a:t>DRE systems high-risk security problems.</a:t>
              </a:r>
              <a:endParaRPr lang="ko-KR" altLang="en-US" dirty="0">
                <a:solidFill>
                  <a:srgbClr val="002060"/>
                </a:solidFill>
              </a:endParaRPr>
            </a:p>
          </p:txBody>
        </p:sp>
      </p:grpSp>
      <p:sp>
        <p:nvSpPr>
          <p:cNvPr id="4" name="왼쪽 화살표 설명선 3"/>
          <p:cNvSpPr/>
          <p:nvPr/>
        </p:nvSpPr>
        <p:spPr>
          <a:xfrm>
            <a:off x="3196792" y="3604965"/>
            <a:ext cx="3024336" cy="1331641"/>
          </a:xfrm>
          <a:prstGeom prst="leftArrowCallout">
            <a:avLst>
              <a:gd name="adj1" fmla="val 23640"/>
              <a:gd name="adj2" fmla="val 11820"/>
              <a:gd name="adj3" fmla="val 25000"/>
              <a:gd name="adj4" fmla="val 82400"/>
            </a:avLst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tx1"/>
                </a:solidFill>
              </a:rPr>
              <a:t>“</a:t>
            </a:r>
            <a:r>
              <a:rPr lang="en-US" altLang="ko-KR" dirty="0">
                <a:solidFill>
                  <a:srgbClr val="FF0000"/>
                </a:solidFill>
              </a:rPr>
              <a:t>None </a:t>
            </a:r>
            <a:r>
              <a:rPr lang="en-US" altLang="ko-KR" dirty="0">
                <a:solidFill>
                  <a:schemeClr val="tx1"/>
                </a:solidFill>
              </a:rPr>
              <a:t>of them offered the </a:t>
            </a:r>
            <a:r>
              <a:rPr lang="en-US" altLang="ko-KR" b="1" dirty="0">
                <a:solidFill>
                  <a:srgbClr val="FF0000"/>
                </a:solidFill>
              </a:rPr>
              <a:t>public</a:t>
            </a: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a detailed technical </a:t>
            </a:r>
            <a:r>
              <a:rPr lang="en-US" altLang="ko-KR" dirty="0" smtClean="0">
                <a:solidFill>
                  <a:schemeClr val="tx1"/>
                </a:solidFill>
              </a:rPr>
              <a:t>description.”</a:t>
            </a:r>
            <a:endParaRPr lang="ko-KR" altLang="en-US" dirty="0">
              <a:solidFill>
                <a:srgbClr val="FF0000"/>
              </a:solidFill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43435" y="4936606"/>
            <a:ext cx="4417783" cy="1804762"/>
            <a:chOff x="43435" y="4936606"/>
            <a:chExt cx="4417783" cy="1804762"/>
          </a:xfrm>
        </p:grpSpPr>
        <p:sp>
          <p:nvSpPr>
            <p:cNvPr id="28" name="타원 27"/>
            <p:cNvSpPr/>
            <p:nvPr/>
          </p:nvSpPr>
          <p:spPr>
            <a:xfrm>
              <a:off x="994421" y="5305938"/>
              <a:ext cx="144016" cy="144016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16200" y="4936606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`06</a:t>
              </a:r>
              <a:endParaRPr lang="ko-KR" altLang="en-US" b="1" dirty="0"/>
            </a:p>
          </p:txBody>
        </p:sp>
        <p:sp>
          <p:nvSpPr>
            <p:cNvPr id="31" name="사각형 설명선 30"/>
            <p:cNvSpPr/>
            <p:nvPr/>
          </p:nvSpPr>
          <p:spPr>
            <a:xfrm>
              <a:off x="43435" y="5684404"/>
              <a:ext cx="4417783" cy="1056964"/>
            </a:xfrm>
            <a:prstGeom prst="wedgeRectCallout">
              <a:avLst>
                <a:gd name="adj1" fmla="val -28603"/>
                <a:gd name="adj2" fmla="val -71335"/>
              </a:avLst>
            </a:prstGeom>
            <a:solidFill>
              <a:srgbClr val="D1C6AE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err="1" smtClean="0">
                  <a:solidFill>
                    <a:srgbClr val="002060"/>
                  </a:solidFill>
                </a:rPr>
                <a:t>Harri</a:t>
              </a:r>
              <a:r>
                <a:rPr lang="en-US" altLang="ko-KR" dirty="0" smtClean="0">
                  <a:solidFill>
                    <a:srgbClr val="002060"/>
                  </a:solidFill>
                </a:rPr>
                <a:t> </a:t>
              </a:r>
              <a:r>
                <a:rPr lang="en-US" altLang="ko-KR" dirty="0" err="1" smtClean="0">
                  <a:solidFill>
                    <a:srgbClr val="002060"/>
                  </a:solidFill>
                </a:rPr>
                <a:t>Hursti</a:t>
              </a:r>
              <a:endParaRPr lang="en-US" altLang="ko-KR" dirty="0" smtClean="0">
                <a:solidFill>
                  <a:srgbClr val="002060"/>
                </a:solidFill>
              </a:endParaRPr>
            </a:p>
            <a:p>
              <a:pPr marL="285750" indent="-285750" algn="ctr">
                <a:buFontTx/>
                <a:buChar char="-"/>
              </a:pPr>
              <a:r>
                <a:rPr lang="en-US" altLang="ko-KR" b="1" dirty="0" smtClean="0">
                  <a:solidFill>
                    <a:srgbClr val="002060"/>
                  </a:solidFill>
                </a:rPr>
                <a:t>Hardware &amp; compiled boot-loader</a:t>
              </a:r>
              <a:r>
                <a:rPr lang="en-US" altLang="ko-KR" dirty="0" smtClean="0">
                  <a:solidFill>
                    <a:srgbClr val="002060"/>
                  </a:solidFill>
                </a:rPr>
                <a:t> </a:t>
              </a:r>
            </a:p>
            <a:p>
              <a:pPr marL="285750" indent="-285750" algn="ctr">
                <a:buFontTx/>
                <a:buChar char="-"/>
              </a:pPr>
              <a:r>
                <a:rPr lang="en-US" altLang="ko-KR" dirty="0" smtClean="0">
                  <a:solidFill>
                    <a:srgbClr val="002060"/>
                  </a:solidFill>
                </a:rPr>
                <a:t>Problems with software update</a:t>
              </a:r>
              <a:endParaRPr lang="ko-KR" alt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567840" y="4936606"/>
            <a:ext cx="4576160" cy="1804762"/>
            <a:chOff x="4567840" y="4936606"/>
            <a:chExt cx="4576160" cy="1804762"/>
          </a:xfrm>
        </p:grpSpPr>
        <p:sp>
          <p:nvSpPr>
            <p:cNvPr id="32" name="TextBox 31"/>
            <p:cNvSpPr txBox="1"/>
            <p:nvPr/>
          </p:nvSpPr>
          <p:spPr>
            <a:xfrm>
              <a:off x="5848917" y="4936606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`06</a:t>
              </a:r>
              <a:endParaRPr lang="ko-KR" altLang="en-US" b="1" dirty="0"/>
            </a:p>
          </p:txBody>
        </p:sp>
        <p:sp>
          <p:nvSpPr>
            <p:cNvPr id="36" name="타원 35"/>
            <p:cNvSpPr/>
            <p:nvPr/>
          </p:nvSpPr>
          <p:spPr>
            <a:xfrm>
              <a:off x="6077112" y="5337803"/>
              <a:ext cx="144016" cy="144016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사각형 설명선 37"/>
            <p:cNvSpPr/>
            <p:nvPr/>
          </p:nvSpPr>
          <p:spPr>
            <a:xfrm>
              <a:off x="4567840" y="5730760"/>
              <a:ext cx="4576160" cy="1010608"/>
            </a:xfrm>
            <a:prstGeom prst="wedgeRectCallout">
              <a:avLst>
                <a:gd name="adj1" fmla="val -16182"/>
                <a:gd name="adj2" fmla="val -76901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rgbClr val="002060"/>
                  </a:solidFill>
                </a:rPr>
                <a:t>Feldman, </a:t>
              </a:r>
              <a:r>
                <a:rPr lang="en-US" altLang="ko-KR" dirty="0" err="1" smtClean="0">
                  <a:solidFill>
                    <a:srgbClr val="002060"/>
                  </a:solidFill>
                </a:rPr>
                <a:t>Halderman</a:t>
              </a:r>
              <a:r>
                <a:rPr lang="en-US" altLang="ko-KR" dirty="0" smtClean="0">
                  <a:solidFill>
                    <a:srgbClr val="002060"/>
                  </a:solidFill>
                </a:rPr>
                <a:t>, </a:t>
              </a:r>
              <a:r>
                <a:rPr lang="en-US" altLang="ko-KR" dirty="0" err="1" smtClean="0">
                  <a:solidFill>
                    <a:srgbClr val="002060"/>
                  </a:solidFill>
                </a:rPr>
                <a:t>Felten</a:t>
              </a:r>
              <a:endParaRPr lang="en-US" altLang="ko-KR" dirty="0" smtClean="0">
                <a:solidFill>
                  <a:srgbClr val="002060"/>
                </a:solidFill>
              </a:endParaRPr>
            </a:p>
            <a:p>
              <a:pPr marL="285750" indent="-285750" algn="ctr">
                <a:buFontTx/>
                <a:buChar char="-"/>
              </a:pPr>
              <a:r>
                <a:rPr lang="en-US" altLang="ko-KR" dirty="0" smtClean="0">
                  <a:solidFill>
                    <a:srgbClr val="002060"/>
                  </a:solidFill>
                </a:rPr>
                <a:t>Reverse engineer hardware &amp; software</a:t>
              </a:r>
            </a:p>
            <a:p>
              <a:pPr marL="285750" indent="-285750" algn="ctr">
                <a:buFontTx/>
                <a:buChar char="-"/>
              </a:pPr>
              <a:r>
                <a:rPr lang="en-US" altLang="ko-KR" dirty="0" smtClean="0">
                  <a:solidFill>
                    <a:srgbClr val="002060"/>
                  </a:solidFill>
                </a:rPr>
                <a:t>Confirmed earlier studies by </a:t>
              </a:r>
              <a:r>
                <a:rPr lang="en-US" altLang="ko-KR" b="1" dirty="0" smtClean="0">
                  <a:solidFill>
                    <a:srgbClr val="002060"/>
                  </a:solidFill>
                </a:rPr>
                <a:t>demo</a:t>
              </a: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3" y="2258048"/>
            <a:ext cx="8358057" cy="1567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36" y="3949330"/>
            <a:ext cx="6825288" cy="164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" name="타원 38"/>
          <p:cNvSpPr/>
          <p:nvPr/>
        </p:nvSpPr>
        <p:spPr>
          <a:xfrm>
            <a:off x="179512" y="177281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Image result for running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680327" cy="6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8255" y="1907540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`02</a:t>
            </a:r>
            <a:endParaRPr lang="ko-KR" altLang="en-US" b="1" dirty="0"/>
          </a:p>
        </p:txBody>
      </p:sp>
      <p:pic>
        <p:nvPicPr>
          <p:cNvPr id="41" name="Picture 4" descr="Vote keyboard key Fing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81985"/>
          <a:stretch/>
        </p:blipFill>
        <p:spPr bwMode="auto">
          <a:xfrm>
            <a:off x="-8319" y="-27384"/>
            <a:ext cx="9152319" cy="12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1001" y="249734"/>
            <a:ext cx="5474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Another Story – Diebold 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219076" y="248692"/>
            <a:ext cx="85724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692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/>
          <p:cNvGrpSpPr/>
          <p:nvPr/>
        </p:nvGrpSpPr>
        <p:grpSpPr>
          <a:xfrm>
            <a:off x="179512" y="1881419"/>
            <a:ext cx="7985832" cy="3528392"/>
            <a:chOff x="402592" y="1772816"/>
            <a:chExt cx="7985832" cy="3528392"/>
          </a:xfrm>
        </p:grpSpPr>
        <p:cxnSp>
          <p:nvCxnSpPr>
            <p:cNvPr id="20" name="직선 연결선 19"/>
            <p:cNvCxnSpPr/>
            <p:nvPr/>
          </p:nvCxnSpPr>
          <p:spPr>
            <a:xfrm>
              <a:off x="402592" y="1772816"/>
              <a:ext cx="798583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>
              <a:off x="8388424" y="1772816"/>
              <a:ext cx="0" cy="165618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 flipH="1">
              <a:off x="611560" y="3429000"/>
              <a:ext cx="777686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>
              <a:off x="611560" y="3429000"/>
              <a:ext cx="0" cy="187220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611560" y="5276679"/>
              <a:ext cx="777686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Image result for running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680327" cy="6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running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328" y="4704955"/>
            <a:ext cx="680327" cy="6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/>
          <p:cNvGrpSpPr/>
          <p:nvPr/>
        </p:nvGrpSpPr>
        <p:grpSpPr>
          <a:xfrm>
            <a:off x="2140969" y="1400442"/>
            <a:ext cx="4660821" cy="1987908"/>
            <a:chOff x="2140969" y="1400442"/>
            <a:chExt cx="4660821" cy="1987908"/>
          </a:xfrm>
        </p:grpSpPr>
        <p:sp>
          <p:nvSpPr>
            <p:cNvPr id="34" name="타원 33"/>
            <p:cNvSpPr/>
            <p:nvPr/>
          </p:nvSpPr>
          <p:spPr>
            <a:xfrm>
              <a:off x="5004048" y="1809411"/>
              <a:ext cx="144016" cy="144016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815407" y="140044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`07</a:t>
              </a:r>
              <a:endParaRPr lang="ko-KR" altLang="en-US" b="1" dirty="0"/>
            </a:p>
          </p:txBody>
        </p:sp>
        <p:sp>
          <p:nvSpPr>
            <p:cNvPr id="39" name="사각형 설명선 38"/>
            <p:cNvSpPr/>
            <p:nvPr/>
          </p:nvSpPr>
          <p:spPr>
            <a:xfrm>
              <a:off x="2140969" y="2161134"/>
              <a:ext cx="4660821" cy="1227216"/>
            </a:xfrm>
            <a:prstGeom prst="wedgeRectCallout">
              <a:avLst>
                <a:gd name="adj1" fmla="val 13108"/>
                <a:gd name="adj2" fmla="val -74239"/>
              </a:avLst>
            </a:prstGeom>
            <a:solidFill>
              <a:srgbClr val="D1C6AE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en-US" altLang="ko-KR" dirty="0" smtClean="0">
                  <a:solidFill>
                    <a:srgbClr val="002060"/>
                  </a:solidFill>
                </a:rPr>
                <a:t>David Wagner, California</a:t>
              </a:r>
            </a:p>
            <a:p>
              <a:pPr marL="285750" indent="-285750" algn="ctr">
                <a:buFontTx/>
                <a:buChar char="-"/>
              </a:pPr>
              <a:r>
                <a:rPr lang="en-US" altLang="ko-KR" b="1" dirty="0" smtClean="0">
                  <a:solidFill>
                    <a:srgbClr val="002060"/>
                  </a:solidFill>
                </a:rPr>
                <a:t>TTBR(Top to Bottom Review)</a:t>
              </a:r>
            </a:p>
            <a:p>
              <a:pPr marL="285750" indent="-285750" algn="ctr">
                <a:buFontTx/>
                <a:buChar char="-"/>
              </a:pPr>
              <a:r>
                <a:rPr lang="en-US" altLang="ko-KR" dirty="0" smtClean="0">
                  <a:solidFill>
                    <a:srgbClr val="002060"/>
                  </a:solidFill>
                </a:rPr>
                <a:t>“Deep architectural flaws”</a:t>
              </a:r>
            </a:p>
            <a:p>
              <a:pPr marL="285750" indent="-285750" algn="ctr">
                <a:buFontTx/>
                <a:buChar char="-"/>
              </a:pPr>
              <a:r>
                <a:rPr lang="en-US" altLang="ko-KR" dirty="0" smtClean="0">
                  <a:solidFill>
                    <a:srgbClr val="002060"/>
                  </a:solidFill>
                </a:rPr>
                <a:t>Buffer overflow, weak cryptography</a:t>
              </a:r>
            </a:p>
            <a:p>
              <a:pPr marL="285750" indent="-285750" algn="ctr">
                <a:buFontTx/>
                <a:buChar char="-"/>
              </a:pPr>
              <a:endParaRPr lang="ko-KR" alt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519674" y="3068960"/>
            <a:ext cx="3293377" cy="1657076"/>
            <a:chOff x="519674" y="3068960"/>
            <a:chExt cx="3293377" cy="1657076"/>
          </a:xfrm>
        </p:grpSpPr>
        <p:sp>
          <p:nvSpPr>
            <p:cNvPr id="40" name="TextBox 39"/>
            <p:cNvSpPr txBox="1"/>
            <p:nvPr/>
          </p:nvSpPr>
          <p:spPr>
            <a:xfrm>
              <a:off x="1547664" y="3068960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`07</a:t>
              </a:r>
              <a:endParaRPr lang="ko-KR" altLang="en-US" b="1" dirty="0"/>
            </a:p>
          </p:txBody>
        </p:sp>
        <p:sp>
          <p:nvSpPr>
            <p:cNvPr id="41" name="사각형 설명선 40"/>
            <p:cNvSpPr/>
            <p:nvPr/>
          </p:nvSpPr>
          <p:spPr>
            <a:xfrm>
              <a:off x="519674" y="3810121"/>
              <a:ext cx="3293377" cy="915915"/>
            </a:xfrm>
            <a:prstGeom prst="wedgeRectCallout">
              <a:avLst>
                <a:gd name="adj1" fmla="val -9239"/>
                <a:gd name="adj2" fmla="val -73421"/>
              </a:avLst>
            </a:prstGeom>
            <a:solidFill>
              <a:srgbClr val="D1C6AE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rgbClr val="002060"/>
                  </a:solidFill>
                </a:rPr>
                <a:t>Ohio</a:t>
              </a:r>
            </a:p>
            <a:p>
              <a:pPr marL="285750" indent="-285750" algn="ctr">
                <a:buFontTx/>
                <a:buChar char="-"/>
              </a:pPr>
              <a:r>
                <a:rPr lang="en-US" altLang="ko-KR" dirty="0" smtClean="0">
                  <a:solidFill>
                    <a:srgbClr val="002060"/>
                  </a:solidFill>
                </a:rPr>
                <a:t>Project EVEREST</a:t>
              </a:r>
            </a:p>
            <a:p>
              <a:pPr marL="285750" indent="-285750" algn="ctr">
                <a:buFontTx/>
                <a:buChar char="-"/>
              </a:pPr>
              <a:r>
                <a:rPr lang="en-US" altLang="ko-KR" dirty="0" smtClean="0">
                  <a:solidFill>
                    <a:srgbClr val="002060"/>
                  </a:solidFill>
                </a:rPr>
                <a:t>“Yet more vulnerabilities”</a:t>
              </a:r>
            </a:p>
          </p:txBody>
        </p:sp>
        <p:sp>
          <p:nvSpPr>
            <p:cNvPr id="43" name="타원 42"/>
            <p:cNvSpPr/>
            <p:nvPr/>
          </p:nvSpPr>
          <p:spPr>
            <a:xfrm>
              <a:off x="1835696" y="3429000"/>
              <a:ext cx="144016" cy="144016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388148" y="4860452"/>
            <a:ext cx="3293377" cy="1716711"/>
            <a:chOff x="388148" y="4860452"/>
            <a:chExt cx="3293377" cy="1716711"/>
          </a:xfrm>
        </p:grpSpPr>
        <p:sp>
          <p:nvSpPr>
            <p:cNvPr id="24" name="사각형 설명선 23"/>
            <p:cNvSpPr/>
            <p:nvPr/>
          </p:nvSpPr>
          <p:spPr>
            <a:xfrm>
              <a:off x="388148" y="5661248"/>
              <a:ext cx="3293377" cy="915915"/>
            </a:xfrm>
            <a:prstGeom prst="wedgeRectCallout">
              <a:avLst>
                <a:gd name="adj1" fmla="val -9239"/>
                <a:gd name="adj2" fmla="val -73421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rgbClr val="002060"/>
                  </a:solidFill>
                </a:rPr>
                <a:t>Election Systems &amp; Software</a:t>
              </a:r>
            </a:p>
            <a:p>
              <a:pPr algn="ctr"/>
              <a:r>
                <a:rPr lang="ko-KR" altLang="en-US" dirty="0" smtClean="0">
                  <a:solidFill>
                    <a:srgbClr val="002060"/>
                  </a:solidFill>
                </a:rPr>
                <a:t>인</a:t>
              </a:r>
              <a:r>
                <a:rPr lang="ko-KR" altLang="en-US" dirty="0">
                  <a:solidFill>
                    <a:srgbClr val="002060"/>
                  </a:solidFill>
                </a:rPr>
                <a:t>수</a:t>
              </a:r>
              <a:endParaRPr lang="en-US" altLang="ko-KR" dirty="0" smtClean="0">
                <a:solidFill>
                  <a:srgbClr val="002060"/>
                </a:solidFill>
              </a:endParaRPr>
            </a:p>
          </p:txBody>
        </p:sp>
        <p:sp>
          <p:nvSpPr>
            <p:cNvPr id="26" name="타원 25"/>
            <p:cNvSpPr/>
            <p:nvPr/>
          </p:nvSpPr>
          <p:spPr>
            <a:xfrm>
              <a:off x="1691680" y="5301208"/>
              <a:ext cx="144016" cy="144016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532983" y="486045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`09</a:t>
              </a:r>
              <a:endParaRPr lang="ko-KR" altLang="en-US" b="1" dirty="0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4879023" y="4880641"/>
            <a:ext cx="3293377" cy="1716711"/>
            <a:chOff x="4879023" y="4880641"/>
            <a:chExt cx="3293377" cy="1716711"/>
          </a:xfrm>
        </p:grpSpPr>
        <p:sp>
          <p:nvSpPr>
            <p:cNvPr id="30" name="사각형 설명선 29"/>
            <p:cNvSpPr/>
            <p:nvPr/>
          </p:nvSpPr>
          <p:spPr>
            <a:xfrm>
              <a:off x="4879023" y="5681437"/>
              <a:ext cx="3293377" cy="915915"/>
            </a:xfrm>
            <a:prstGeom prst="wedgeRectCallout">
              <a:avLst>
                <a:gd name="adj1" fmla="val -9239"/>
                <a:gd name="adj2" fmla="val -73421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rgbClr val="002060"/>
                  </a:solidFill>
                </a:rPr>
                <a:t>Dominion Voting System</a:t>
              </a:r>
            </a:p>
            <a:p>
              <a:pPr algn="ctr"/>
              <a:r>
                <a:rPr lang="ko-KR" altLang="en-US" dirty="0" smtClean="0">
                  <a:solidFill>
                    <a:srgbClr val="002060"/>
                  </a:solidFill>
                </a:rPr>
                <a:t>인</a:t>
              </a:r>
              <a:r>
                <a:rPr lang="ko-KR" altLang="en-US" dirty="0">
                  <a:solidFill>
                    <a:srgbClr val="002060"/>
                  </a:solidFill>
                </a:rPr>
                <a:t>수</a:t>
              </a:r>
              <a:endParaRPr lang="en-US" altLang="ko-KR" dirty="0" smtClean="0">
                <a:solidFill>
                  <a:srgbClr val="002060"/>
                </a:solidFill>
              </a:endParaRPr>
            </a:p>
          </p:txBody>
        </p:sp>
        <p:sp>
          <p:nvSpPr>
            <p:cNvPr id="31" name="타원 30"/>
            <p:cNvSpPr/>
            <p:nvPr/>
          </p:nvSpPr>
          <p:spPr>
            <a:xfrm>
              <a:off x="6182555" y="5321397"/>
              <a:ext cx="144016" cy="144016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23858" y="4880641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`10</a:t>
              </a:r>
              <a:endParaRPr lang="ko-KR" altLang="en-US" b="1" dirty="0"/>
            </a:p>
          </p:txBody>
        </p:sp>
      </p:grpSp>
      <p:pic>
        <p:nvPicPr>
          <p:cNvPr id="36" name="Picture 4" descr="Vote keyboard key Fing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81985"/>
          <a:stretch/>
        </p:blipFill>
        <p:spPr bwMode="auto">
          <a:xfrm>
            <a:off x="-8319" y="-27384"/>
            <a:ext cx="9152319" cy="12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81001" y="249734"/>
            <a:ext cx="5474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Another </a:t>
            </a:r>
            <a:r>
              <a:rPr lang="en-US" altLang="ko-KR" sz="4000" b="1" spc="-150" dirty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Story – Diebold 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219076" y="248692"/>
            <a:ext cx="85724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763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12"/>
            <a:ext cx="9144000" cy="5514975"/>
          </a:xfrm>
          <a:prstGeom prst="rect">
            <a:avLst/>
          </a:prstGeom>
        </p:spPr>
      </p:pic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887486"/>
              </p:ext>
            </p:extLst>
          </p:nvPr>
        </p:nvGraphicFramePr>
        <p:xfrm>
          <a:off x="5292080" y="5630227"/>
          <a:ext cx="372504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Party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%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Vote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Democratic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52.3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42,338,795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Republican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44.3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35,857,334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21700" y="260648"/>
            <a:ext cx="5700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United States elections, Nov 2006 </a:t>
            </a:r>
            <a:endParaRPr lang="ko-KR" altLang="en-US" sz="28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693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produce 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6" y="1465238"/>
            <a:ext cx="4008391" cy="225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그룹 4"/>
          <p:cNvGrpSpPr/>
          <p:nvPr/>
        </p:nvGrpSpPr>
        <p:grpSpPr>
          <a:xfrm>
            <a:off x="219075" y="5467154"/>
            <a:ext cx="7779903" cy="1085850"/>
            <a:chOff x="248481" y="4005064"/>
            <a:chExt cx="7779903" cy="10858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81" y="4005064"/>
              <a:ext cx="5886450" cy="1085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6537" y="4245921"/>
              <a:ext cx="1881847" cy="604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6" y="4341388"/>
            <a:ext cx="4514850" cy="1095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766611"/>
            <a:ext cx="5629275" cy="552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 descr="Vote keyboard key Finge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81985"/>
          <a:stretch/>
        </p:blipFill>
        <p:spPr bwMode="auto">
          <a:xfrm>
            <a:off x="-8319" y="-27384"/>
            <a:ext cx="9152319" cy="12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1001" y="249734"/>
            <a:ext cx="5751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Electronic voting in Korea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19076" y="248692"/>
            <a:ext cx="85724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 rot="1580496">
            <a:off x="5324324" y="2259362"/>
            <a:ext cx="35112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b="1" dirty="0" smtClean="0">
                <a:solidFill>
                  <a:srgbClr val="FF0000"/>
                </a:solidFill>
              </a:rPr>
              <a:t>Secure?</a:t>
            </a:r>
            <a:endParaRPr lang="ko-KR" alt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5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ote keyboard key Fing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51183"/>
          <a:stretch/>
        </p:blipFill>
        <p:spPr bwMode="auto">
          <a:xfrm>
            <a:off x="-8319" y="8211"/>
            <a:ext cx="9152319" cy="332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201647" y="2399558"/>
            <a:ext cx="489428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 smtClean="0">
                <a:solidFill>
                  <a:srgbClr val="00B0F0"/>
                </a:solidFill>
                <a:latin typeface="HY크리스탈M" panose="02030600000101010101" pitchFamily="18" charset="-127"/>
                <a:ea typeface="HY크리스탈M" panose="02030600000101010101" pitchFamily="18" charset="-127"/>
              </a:rPr>
              <a:t>Thanks</a:t>
            </a:r>
            <a:endParaRPr lang="ko-KR" altLang="en-US" sz="11500" dirty="0">
              <a:solidFill>
                <a:srgbClr val="00B0F0"/>
              </a:solidFill>
              <a:latin typeface="HY크리스탈M" panose="02030600000101010101" pitchFamily="18" charset="-127"/>
              <a:ea typeface="HY크리스탈M" panose="02030600000101010101" pitchFamily="18" charset="-127"/>
            </a:endParaRPr>
          </a:p>
        </p:txBody>
      </p:sp>
      <p:pic>
        <p:nvPicPr>
          <p:cNvPr id="1026" name="Picture 2" descr="http://postfiles14.naver.net/20160405_157/yooes27_1459850883535O56Sv_JPEG/Screenshot_2016-04-05-18-22-39_edit3.jpg?type=w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96804" l="9589" r="89954">
                        <a14:foregroundMark x1="52968" y1="39726" x2="52968" y2="39726"/>
                        <a14:foregroundMark x1="50228" y1="34247" x2="50228" y2="34247"/>
                        <a14:foregroundMark x1="33333" y1="56621" x2="33333" y2="56621"/>
                        <a14:foregroundMark x1="54338" y1="76712" x2="54338" y2="76712"/>
                        <a14:foregroundMark x1="69863" y1="50228" x2="69863" y2="50228"/>
                        <a14:foregroundMark x1="67580" y1="38356" x2="67580" y2="38356"/>
                        <a14:foregroundMark x1="59361" y1="33790" x2="59361" y2="33790"/>
                        <a14:foregroundMark x1="50685" y1="48402" x2="50685" y2="48402"/>
                        <a14:foregroundMark x1="34703" y1="40183" x2="34703" y2="40183"/>
                        <a14:foregroundMark x1="39269" y1="78082" x2="39269" y2="78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941168"/>
            <a:ext cx="2085975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99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Vote keyboard key Fing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81985"/>
          <a:stretch/>
        </p:blipFill>
        <p:spPr bwMode="auto">
          <a:xfrm>
            <a:off x="-8319" y="-27384"/>
            <a:ext cx="9152319" cy="12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1" y="249734"/>
            <a:ext cx="1552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Voting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19076" y="248692"/>
            <a:ext cx="85724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5836602" y="1700808"/>
            <a:ext cx="1866607" cy="576064"/>
          </a:xfrm>
          <a:prstGeom prst="round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Adobe Fan Heiti Std B"/>
                <a:ea typeface="Adobe 고딕 Std B"/>
              </a:rPr>
              <a:t>Electronic </a:t>
            </a: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Adobe Fan Heiti Std B"/>
                <a:ea typeface="Adobe 고딕 Std B"/>
              </a:rPr>
              <a:t>Voting</a:t>
            </a:r>
            <a:endParaRPr lang="ko-KR" altLang="en-US" b="1" dirty="0">
              <a:solidFill>
                <a:schemeClr val="bg1"/>
              </a:solidFill>
              <a:latin typeface="Adobe Fan Heiti Std B"/>
              <a:ea typeface="Adobe 고딕 Std B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468550" y="1700808"/>
            <a:ext cx="1866607" cy="576064"/>
          </a:xfrm>
          <a:prstGeom prst="round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Adobe Fan Heiti Std B"/>
                <a:ea typeface="Adobe 고딕 Std B"/>
              </a:rPr>
              <a:t>Paper-based</a:t>
            </a: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Adobe Fan Heiti Std B"/>
                <a:ea typeface="Adobe 고딕 Std B"/>
              </a:rPr>
              <a:t>Voting</a:t>
            </a:r>
            <a:endParaRPr lang="ko-KR" altLang="en-US" b="1" dirty="0">
              <a:solidFill>
                <a:schemeClr val="bg1"/>
              </a:solidFill>
              <a:latin typeface="Adobe Fan Heiti Std B"/>
              <a:ea typeface="Adobe 고딕 Std B"/>
            </a:endParaRPr>
          </a:p>
        </p:txBody>
      </p:sp>
      <p:pic>
        <p:nvPicPr>
          <p:cNvPr id="14" name="Picture 6" descr="투표 사진에 대한 이미지 검색결과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r="14848"/>
          <a:stretch/>
        </p:blipFill>
        <p:spPr bwMode="auto">
          <a:xfrm>
            <a:off x="491980" y="2417564"/>
            <a:ext cx="3819748" cy="38197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img.yonhapnews.co.kr/etc/inner/KR/2016/08/03/AKR20160803007100075_01_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" t="3656" r="34031" b="5671"/>
          <a:stretch/>
        </p:blipFill>
        <p:spPr bwMode="auto">
          <a:xfrm>
            <a:off x="4860032" y="2417564"/>
            <a:ext cx="3819748" cy="38197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91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Vote keyboard key Fing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81985"/>
          <a:stretch/>
        </p:blipFill>
        <p:spPr bwMode="auto">
          <a:xfrm>
            <a:off x="-8319" y="-27384"/>
            <a:ext cx="9152319" cy="12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1" y="249734"/>
            <a:ext cx="6639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err="1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AccuVote</a:t>
            </a:r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-TS Voting Machine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19076" y="248692"/>
            <a:ext cx="85724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 descr="Image result for accuvote ts machin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100000" l="5250" r="97000">
                        <a14:backgroundMark x1="21750" y1="86667" x2="21750" y2="86667"/>
                        <a14:backgroundMark x1="36500" y1="93000" x2="36500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5" y="1575206"/>
            <a:ext cx="5153721" cy="384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66192">
            <a:off x="167717" y="5541587"/>
            <a:ext cx="1406644" cy="889495"/>
          </a:xfrm>
          <a:prstGeom prst="round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8" t="26707" r="25066" b="26821"/>
          <a:stretch/>
        </p:blipFill>
        <p:spPr>
          <a:xfrm>
            <a:off x="3779912" y="5425719"/>
            <a:ext cx="1925848" cy="1328171"/>
          </a:xfrm>
          <a:prstGeom prst="rect">
            <a:avLst/>
          </a:prstGeom>
        </p:spPr>
      </p:pic>
      <p:sp>
        <p:nvSpPr>
          <p:cNvPr id="8" name="오른쪽 화살표 7"/>
          <p:cNvSpPr/>
          <p:nvPr/>
        </p:nvSpPr>
        <p:spPr>
          <a:xfrm rot="18256836">
            <a:off x="2591875" y="4767235"/>
            <a:ext cx="702026" cy="5760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2" t="27596" r="25193" b="29564"/>
          <a:stretch/>
        </p:blipFill>
        <p:spPr>
          <a:xfrm>
            <a:off x="1828443" y="5418898"/>
            <a:ext cx="1962270" cy="1308180"/>
          </a:xfrm>
          <a:prstGeom prst="rect">
            <a:avLst/>
          </a:prstGeom>
        </p:spPr>
      </p:pic>
      <p:pic>
        <p:nvPicPr>
          <p:cNvPr id="24" name="Picture 6" descr="http://perfect.cse.lehigh.edu/Photos/Diebold/p429003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29"/>
          <a:stretch/>
        </p:blipFill>
        <p:spPr bwMode="auto">
          <a:xfrm>
            <a:off x="5460099" y="3789040"/>
            <a:ext cx="3072341" cy="181970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타원 17"/>
          <p:cNvSpPr/>
          <p:nvPr/>
        </p:nvSpPr>
        <p:spPr>
          <a:xfrm>
            <a:off x="3456270" y="4335187"/>
            <a:ext cx="1464275" cy="43204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오른쪽 화살표 26"/>
          <p:cNvSpPr/>
          <p:nvPr/>
        </p:nvSpPr>
        <p:spPr>
          <a:xfrm>
            <a:off x="4623789" y="4335187"/>
            <a:ext cx="702026" cy="57606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1" name="그룹 30"/>
          <p:cNvGrpSpPr/>
          <p:nvPr/>
        </p:nvGrpSpPr>
        <p:grpSpPr>
          <a:xfrm>
            <a:off x="5247831" y="1793136"/>
            <a:ext cx="3546257" cy="1735441"/>
            <a:chOff x="2609919" y="4573879"/>
            <a:chExt cx="3546257" cy="1735441"/>
          </a:xfrm>
        </p:grpSpPr>
        <p:sp>
          <p:nvSpPr>
            <p:cNvPr id="32" name="직사각형 31"/>
            <p:cNvSpPr/>
            <p:nvPr/>
          </p:nvSpPr>
          <p:spPr>
            <a:xfrm>
              <a:off x="2609919" y="5694206"/>
              <a:ext cx="3546257" cy="6151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</a:rPr>
                <a:t>Direct Recording Electronic</a:t>
              </a:r>
            </a:p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</a:rPr>
                <a:t>(DRE)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2843808" y="5079092"/>
              <a:ext cx="3096344" cy="6151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</a:rPr>
                <a:t>Windows CE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2843808" y="4581128"/>
              <a:ext cx="1512629" cy="49796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</a:rPr>
                <a:t>Software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4371739" y="4573879"/>
              <a:ext cx="1512629" cy="49796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rgbClr val="FF0000"/>
                  </a:solidFill>
                </a:rPr>
                <a:t>Software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12" b="95758" l="4982" r="93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4" t="9602"/>
          <a:stretch/>
        </p:blipFill>
        <p:spPr bwMode="auto">
          <a:xfrm>
            <a:off x="7020959" y="5804533"/>
            <a:ext cx="150851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오른쪽 화살표 22"/>
          <p:cNvSpPr/>
          <p:nvPr/>
        </p:nvSpPr>
        <p:spPr>
          <a:xfrm rot="16200000">
            <a:off x="7414952" y="5104953"/>
            <a:ext cx="702026" cy="5760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036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8" grpId="0" animBg="1"/>
      <p:bldP spid="27" grpId="1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Vote keyboard key Fing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81985"/>
          <a:stretch/>
        </p:blipFill>
        <p:spPr bwMode="auto">
          <a:xfrm>
            <a:off x="-8319" y="-27384"/>
            <a:ext cx="9152319" cy="12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1" y="249734"/>
            <a:ext cx="6639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err="1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AccuVote</a:t>
            </a:r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-TS Voting Machine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19076" y="248692"/>
            <a:ext cx="85724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33603"/>
            <a:ext cx="5904656" cy="49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타원 20"/>
          <p:cNvSpPr/>
          <p:nvPr/>
        </p:nvSpPr>
        <p:spPr>
          <a:xfrm>
            <a:off x="3450352" y="3212976"/>
            <a:ext cx="782545" cy="11759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연결선 21"/>
          <p:cNvCxnSpPr>
            <a:stCxn id="21" idx="6"/>
            <a:endCxn id="33" idx="2"/>
          </p:cNvCxnSpPr>
          <p:nvPr/>
        </p:nvCxnSpPr>
        <p:spPr>
          <a:xfrm flipV="1">
            <a:off x="4232897" y="2252556"/>
            <a:ext cx="3248466" cy="15483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타원 22"/>
          <p:cNvSpPr/>
          <p:nvPr/>
        </p:nvSpPr>
        <p:spPr>
          <a:xfrm>
            <a:off x="5220072" y="4182988"/>
            <a:ext cx="1263288" cy="188111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/>
          <p:cNvSpPr/>
          <p:nvPr/>
        </p:nvSpPr>
        <p:spPr>
          <a:xfrm>
            <a:off x="2885336" y="4293096"/>
            <a:ext cx="690921" cy="67796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9" name="직선 연결선 28"/>
          <p:cNvCxnSpPr>
            <a:stCxn id="28" idx="2"/>
          </p:cNvCxnSpPr>
          <p:nvPr/>
        </p:nvCxnSpPr>
        <p:spPr>
          <a:xfrm flipH="1">
            <a:off x="1970456" y="4632080"/>
            <a:ext cx="914880" cy="81314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그룹 29"/>
          <p:cNvGrpSpPr/>
          <p:nvPr/>
        </p:nvGrpSpPr>
        <p:grpSpPr>
          <a:xfrm>
            <a:off x="7452320" y="5185090"/>
            <a:ext cx="1562472" cy="1565378"/>
            <a:chOff x="33173" y="1469867"/>
            <a:chExt cx="1562472" cy="1565378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12" b="95758" l="4982" r="935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4" t="9602"/>
            <a:stretch/>
          </p:blipFill>
          <p:spPr bwMode="auto">
            <a:xfrm>
              <a:off x="87130" y="1916832"/>
              <a:ext cx="1508515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2" name="타원 31"/>
            <p:cNvSpPr/>
            <p:nvPr/>
          </p:nvSpPr>
          <p:spPr>
            <a:xfrm>
              <a:off x="33173" y="1469867"/>
              <a:ext cx="1562472" cy="1565378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3" name="타원 32"/>
          <p:cNvSpPr/>
          <p:nvPr/>
        </p:nvSpPr>
        <p:spPr>
          <a:xfrm>
            <a:off x="7481363" y="1469867"/>
            <a:ext cx="1562472" cy="15653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Picture 4" descr="Image result for epro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93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706" y="1781317"/>
            <a:ext cx="1446277" cy="11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그룹 34"/>
          <p:cNvGrpSpPr/>
          <p:nvPr/>
        </p:nvGrpSpPr>
        <p:grpSpPr>
          <a:xfrm>
            <a:off x="310605" y="2054700"/>
            <a:ext cx="1423248" cy="1379160"/>
            <a:chOff x="87130" y="3652563"/>
            <a:chExt cx="1423248" cy="1379160"/>
          </a:xfrm>
        </p:grpSpPr>
        <p:sp>
          <p:nvSpPr>
            <p:cNvPr id="36" name="타원 35"/>
            <p:cNvSpPr/>
            <p:nvPr/>
          </p:nvSpPr>
          <p:spPr>
            <a:xfrm>
              <a:off x="87130" y="3652563"/>
              <a:ext cx="1345402" cy="1379160"/>
            </a:xfrm>
            <a:prstGeom prst="ellipse">
              <a:avLst/>
            </a:prstGeom>
            <a:noFill/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7" name="Picture 2" descr="Image result for intel flash memory chip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593" b="97605" l="5281" r="940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3955542"/>
              <a:ext cx="1402874" cy="77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8" name="직선 연결선 37"/>
          <p:cNvCxnSpPr>
            <a:stCxn id="23" idx="6"/>
            <a:endCxn id="32" idx="2"/>
          </p:cNvCxnSpPr>
          <p:nvPr/>
        </p:nvCxnSpPr>
        <p:spPr>
          <a:xfrm>
            <a:off x="6483360" y="5123546"/>
            <a:ext cx="968960" cy="84423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그룹 39"/>
          <p:cNvGrpSpPr/>
          <p:nvPr/>
        </p:nvGrpSpPr>
        <p:grpSpPr>
          <a:xfrm>
            <a:off x="72764" y="4924579"/>
            <a:ext cx="1994520" cy="1888797"/>
            <a:chOff x="7111525" y="4654116"/>
            <a:chExt cx="1994520" cy="1888797"/>
          </a:xfrm>
        </p:grpSpPr>
        <p:pic>
          <p:nvPicPr>
            <p:cNvPr id="41" name="Picture 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541993" y="4667604"/>
              <a:ext cx="1133582" cy="1861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타원 41"/>
            <p:cNvSpPr/>
            <p:nvPr/>
          </p:nvSpPr>
          <p:spPr>
            <a:xfrm>
              <a:off x="7111525" y="4654116"/>
              <a:ext cx="1994520" cy="1888797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9" name="타원 38"/>
          <p:cNvSpPr/>
          <p:nvPr/>
        </p:nvSpPr>
        <p:spPr>
          <a:xfrm>
            <a:off x="2540536" y="2185708"/>
            <a:ext cx="325928" cy="261102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그룹 24"/>
          <p:cNvGrpSpPr/>
          <p:nvPr/>
        </p:nvGrpSpPr>
        <p:grpSpPr>
          <a:xfrm>
            <a:off x="1458977" y="3231887"/>
            <a:ext cx="1786399" cy="951101"/>
            <a:chOff x="1285918" y="3231887"/>
            <a:chExt cx="1786399" cy="951101"/>
          </a:xfrm>
        </p:grpSpPr>
        <p:sp>
          <p:nvSpPr>
            <p:cNvPr id="26" name="타원 25"/>
            <p:cNvSpPr/>
            <p:nvPr/>
          </p:nvSpPr>
          <p:spPr>
            <a:xfrm>
              <a:off x="2578755" y="3678932"/>
              <a:ext cx="493562" cy="504056"/>
            </a:xfrm>
            <a:prstGeom prst="ellipse">
              <a:avLst/>
            </a:prstGeom>
            <a:noFill/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" name="직선 연결선 26"/>
            <p:cNvCxnSpPr>
              <a:stCxn id="36" idx="5"/>
              <a:endCxn id="26" idx="1"/>
            </p:cNvCxnSpPr>
            <p:nvPr/>
          </p:nvCxnSpPr>
          <p:spPr>
            <a:xfrm>
              <a:off x="1285918" y="3231887"/>
              <a:ext cx="1365117" cy="520862"/>
            </a:xfrm>
            <a:prstGeom prst="line">
              <a:avLst/>
            </a:prstGeom>
            <a:ln>
              <a:solidFill>
                <a:srgbClr val="00CC66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700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Vote keyboard key Fing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81985"/>
          <a:stretch/>
        </p:blipFill>
        <p:spPr bwMode="auto">
          <a:xfrm>
            <a:off x="-8319" y="-27384"/>
            <a:ext cx="9152319" cy="12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1" y="249734"/>
            <a:ext cx="6639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err="1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AccuVote</a:t>
            </a:r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-TS Voting Machine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19076" y="248692"/>
            <a:ext cx="85724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한쪽 모서리가 잘린 사각형 42"/>
          <p:cNvSpPr/>
          <p:nvPr/>
        </p:nvSpPr>
        <p:spPr>
          <a:xfrm>
            <a:off x="0" y="4050000"/>
            <a:ext cx="4536000" cy="2808000"/>
          </a:xfrm>
          <a:prstGeom prst="snip1Rect">
            <a:avLst>
              <a:gd name="adj" fmla="val 399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한쪽 모서리가 잘린 사각형 43"/>
          <p:cNvSpPr/>
          <p:nvPr/>
        </p:nvSpPr>
        <p:spPr>
          <a:xfrm flipH="1">
            <a:off x="4592045" y="4050000"/>
            <a:ext cx="4536000" cy="2808000"/>
          </a:xfrm>
          <a:prstGeom prst="snip1Rect">
            <a:avLst>
              <a:gd name="adj" fmla="val 399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한쪽 모서리가 잘린 사각형 44"/>
          <p:cNvSpPr/>
          <p:nvPr/>
        </p:nvSpPr>
        <p:spPr>
          <a:xfrm flipH="1" flipV="1">
            <a:off x="4595878" y="1181686"/>
            <a:ext cx="4536000" cy="2808000"/>
          </a:xfrm>
          <a:prstGeom prst="snip1Rect">
            <a:avLst>
              <a:gd name="adj" fmla="val 3990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한쪽 모서리가 잘린 사각형 45"/>
          <p:cNvSpPr/>
          <p:nvPr/>
        </p:nvSpPr>
        <p:spPr>
          <a:xfrm flipV="1">
            <a:off x="8566" y="1181686"/>
            <a:ext cx="4536000" cy="2808000"/>
          </a:xfrm>
          <a:prstGeom prst="snip1Rect">
            <a:avLst>
              <a:gd name="adj" fmla="val 399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ko-KR" altLang="en-US" dirty="0"/>
          </a:p>
        </p:txBody>
      </p:sp>
      <p:sp>
        <p:nvSpPr>
          <p:cNvPr id="47" name="직사각형 46"/>
          <p:cNvSpPr/>
          <p:nvPr/>
        </p:nvSpPr>
        <p:spPr>
          <a:xfrm rot="2700000">
            <a:off x="3924596" y="3388243"/>
            <a:ext cx="1273741" cy="1291763"/>
          </a:xfrm>
          <a:prstGeom prst="rect">
            <a:avLst/>
          </a:prstGeom>
          <a:solidFill>
            <a:srgbClr val="D1C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018689" y="3803291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rgbClr val="0070C0"/>
                </a:solidFill>
                <a:latin typeface="Adobe 고딕 Std B" pitchFamily="34" charset="-127"/>
                <a:ea typeface="Adobe 고딕 Std B" pitchFamily="34" charset="-127"/>
              </a:rPr>
              <a:t>MODE</a:t>
            </a:r>
            <a:endParaRPr lang="ko-KR" altLang="en-US" sz="2400" dirty="0">
              <a:solidFill>
                <a:srgbClr val="0070C0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277" y="1587737"/>
            <a:ext cx="2225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0070C0"/>
                </a:solidFill>
                <a:latin typeface="Adobe 고딕 Std B" pitchFamily="34" charset="-127"/>
                <a:ea typeface="Adobe 고딕 Std B" pitchFamily="34" charset="-127"/>
              </a:rPr>
              <a:t>Pre-Download</a:t>
            </a:r>
            <a:endParaRPr lang="ko-KR" altLang="en-US" sz="2400" b="1" dirty="0">
              <a:solidFill>
                <a:srgbClr val="0070C0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98627" y="1587738"/>
            <a:ext cx="1906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0070C0"/>
                </a:solidFill>
                <a:latin typeface="Adobe 고딕 Std B" pitchFamily="34" charset="-127"/>
                <a:ea typeface="Adobe 고딕 Std B" pitchFamily="34" charset="-127"/>
              </a:rPr>
              <a:t>Pre-Election</a:t>
            </a:r>
            <a:endParaRPr lang="ko-KR" altLang="en-US" sz="2400" b="1" dirty="0">
              <a:solidFill>
                <a:srgbClr val="0070C0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4028" y="4402130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0070C0"/>
                </a:solidFill>
                <a:latin typeface="Adobe 고딕 Std B" pitchFamily="34" charset="-127"/>
                <a:ea typeface="Adobe 고딕 Std B" pitchFamily="34" charset="-127"/>
              </a:rPr>
              <a:t>Election</a:t>
            </a:r>
            <a:endParaRPr lang="ko-KR" altLang="en-US" sz="2400" b="1" dirty="0">
              <a:solidFill>
                <a:srgbClr val="0070C0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903941" y="4402131"/>
            <a:ext cx="2055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Post-Election</a:t>
            </a:r>
            <a:endParaRPr lang="ko-KR" altLang="en-US" sz="2400" b="1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pic>
        <p:nvPicPr>
          <p:cNvPr id="53" name="Picture 2" descr="Image result for download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523631"/>
            <a:ext cx="423226" cy="42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Image result for test 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372" y="1523631"/>
            <a:ext cx="464824" cy="4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Image result for 투표 아이콘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81" b="98750" l="3594" r="95625">
                        <a14:foregroundMark x1="21719" y1="18281" x2="21719" y2="18281"/>
                        <a14:foregroundMark x1="49063" y1="27500" x2="49063" y2="27500"/>
                        <a14:foregroundMark x1="60781" y1="62656" x2="60781" y2="6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636" y="4402130"/>
            <a:ext cx="424992" cy="42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Image result for count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935" y="4315189"/>
            <a:ext cx="598874" cy="59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24029" y="2049403"/>
            <a:ext cx="4511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Download a list of </a:t>
            </a:r>
          </a:p>
          <a:p>
            <a:r>
              <a:rPr lang="en-US" altLang="ko-KR" sz="2000" dirty="0"/>
              <a:t> </a:t>
            </a:r>
            <a:r>
              <a:rPr lang="en-US" altLang="ko-KR" sz="2000" dirty="0" smtClean="0"/>
              <a:t>  races and candidates</a:t>
            </a:r>
          </a:p>
          <a:p>
            <a:endParaRPr lang="en-US" altLang="ko-K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GEMS server software</a:t>
            </a:r>
            <a:endParaRPr lang="ko-KR" altLang="en-US" sz="2000" dirty="0"/>
          </a:p>
        </p:txBody>
      </p:sp>
      <p:sp>
        <p:nvSpPr>
          <p:cNvPr id="58" name="TextBox 57"/>
          <p:cNvSpPr txBox="1"/>
          <p:nvPr/>
        </p:nvSpPr>
        <p:spPr>
          <a:xfrm>
            <a:off x="4860032" y="2060848"/>
            <a:ext cx="4153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Logic and Accuracy testing</a:t>
            </a:r>
          </a:p>
          <a:p>
            <a:endParaRPr lang="en-US" altLang="ko-K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Checking tally is correct.</a:t>
            </a:r>
            <a:endParaRPr lang="ko-KR" altLang="en-US" sz="2000" dirty="0"/>
          </a:p>
        </p:txBody>
      </p:sp>
      <p:sp>
        <p:nvSpPr>
          <p:cNvPr id="59" name="TextBox 58"/>
          <p:cNvSpPr txBox="1"/>
          <p:nvPr/>
        </p:nvSpPr>
        <p:spPr>
          <a:xfrm>
            <a:off x="51277" y="5085184"/>
            <a:ext cx="41535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Voter access card </a:t>
            </a:r>
          </a:p>
          <a:p>
            <a:r>
              <a:rPr lang="en-US" altLang="ko-KR" sz="2000" dirty="0"/>
              <a:t> </a:t>
            </a:r>
            <a:r>
              <a:rPr lang="en-US" altLang="ko-KR" sz="2000" dirty="0" smtClean="0"/>
              <a:t>  (valid -&gt; invalid)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 smtClean="0"/>
              <a:t>On-board Flash memory, </a:t>
            </a:r>
          </a:p>
          <a:p>
            <a:r>
              <a:rPr lang="en-US" altLang="ko-KR" sz="2000" b="1" dirty="0" smtClean="0"/>
              <a:t>    Flash memory card</a:t>
            </a:r>
            <a:endParaRPr lang="ko-KR" altLang="en-US" sz="2000" b="1" dirty="0"/>
          </a:p>
        </p:txBody>
      </p:sp>
      <p:grpSp>
        <p:nvGrpSpPr>
          <p:cNvPr id="60" name="그룹 59"/>
          <p:cNvGrpSpPr/>
          <p:nvPr/>
        </p:nvGrpSpPr>
        <p:grpSpPr>
          <a:xfrm>
            <a:off x="-11046" y="1167075"/>
            <a:ext cx="9237488" cy="3638481"/>
            <a:chOff x="-199477" y="4473799"/>
            <a:chExt cx="9679962" cy="3895839"/>
          </a:xfrm>
        </p:grpSpPr>
        <p:grpSp>
          <p:nvGrpSpPr>
            <p:cNvPr id="61" name="그룹 60"/>
            <p:cNvGrpSpPr/>
            <p:nvPr/>
          </p:nvGrpSpPr>
          <p:grpSpPr>
            <a:xfrm>
              <a:off x="-199477" y="4473799"/>
              <a:ext cx="9679962" cy="3895839"/>
              <a:chOff x="189391" y="1304820"/>
              <a:chExt cx="11859854" cy="3936019"/>
            </a:xfrm>
          </p:grpSpPr>
          <p:sp>
            <p:nvSpPr>
              <p:cNvPr id="63" name="직사각형 62"/>
              <p:cNvSpPr/>
              <p:nvPr/>
            </p:nvSpPr>
            <p:spPr>
              <a:xfrm>
                <a:off x="189391" y="1304820"/>
                <a:ext cx="11750505" cy="3936019"/>
              </a:xfrm>
              <a:prstGeom prst="rect">
                <a:avLst/>
              </a:prstGeom>
              <a:solidFill>
                <a:srgbClr val="BEB7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64" name="그룹 63"/>
              <p:cNvGrpSpPr/>
              <p:nvPr/>
            </p:nvGrpSpPr>
            <p:grpSpPr>
              <a:xfrm>
                <a:off x="381001" y="1805152"/>
                <a:ext cx="11668244" cy="3166797"/>
                <a:chOff x="666351" y="3538102"/>
                <a:chExt cx="11668244" cy="3166797"/>
              </a:xfrm>
              <a:noFill/>
            </p:grpSpPr>
            <p:cxnSp>
              <p:nvCxnSpPr>
                <p:cNvPr id="65" name="직선 연결선 64"/>
                <p:cNvCxnSpPr>
                  <a:stCxn id="66" idx="0"/>
                </p:cNvCxnSpPr>
                <p:nvPr/>
              </p:nvCxnSpPr>
              <p:spPr>
                <a:xfrm flipV="1">
                  <a:off x="1269200" y="4726895"/>
                  <a:ext cx="924785" cy="72889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6" name="그림 65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833" r="45027"/>
                <a:stretch/>
              </p:blipFill>
              <p:spPr>
                <a:xfrm>
                  <a:off x="666351" y="5455785"/>
                  <a:ext cx="1205697" cy="900495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31689" y="3538102"/>
                  <a:ext cx="1219200" cy="121920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833" r="45027"/>
                <a:stretch/>
              </p:blipFill>
              <p:spPr>
                <a:xfrm>
                  <a:off x="2031689" y="5453855"/>
                  <a:ext cx="1205697" cy="900495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9" name="그림 68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833" r="45027"/>
                <a:stretch/>
              </p:blipFill>
              <p:spPr>
                <a:xfrm>
                  <a:off x="3450630" y="5486192"/>
                  <a:ext cx="1205697" cy="900495"/>
                </a:xfrm>
                <a:prstGeom prst="rect">
                  <a:avLst/>
                </a:prstGeom>
                <a:grpFill/>
              </p:spPr>
            </p:pic>
            <p:cxnSp>
              <p:nvCxnSpPr>
                <p:cNvPr id="70" name="직선 연결선 69"/>
                <p:cNvCxnSpPr>
                  <a:stCxn id="68" idx="0"/>
                </p:cNvCxnSpPr>
                <p:nvPr/>
              </p:nvCxnSpPr>
              <p:spPr>
                <a:xfrm flipV="1">
                  <a:off x="2634538" y="4794214"/>
                  <a:ext cx="0" cy="659641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직선 연결선 70"/>
                <p:cNvCxnSpPr>
                  <a:stCxn id="69" idx="0"/>
                </p:cNvCxnSpPr>
                <p:nvPr/>
              </p:nvCxnSpPr>
              <p:spPr>
                <a:xfrm flipH="1" flipV="1">
                  <a:off x="3234731" y="4843104"/>
                  <a:ext cx="818748" cy="643088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2" name="그림 7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833" r="45027"/>
                <a:stretch/>
              </p:blipFill>
              <p:spPr>
                <a:xfrm>
                  <a:off x="6891362" y="5084425"/>
                  <a:ext cx="1205696" cy="900495"/>
                </a:xfrm>
                <a:prstGeom prst="rect">
                  <a:avLst/>
                </a:prstGeom>
                <a:grpFill/>
              </p:spPr>
            </p:pic>
            <p:pic>
              <p:nvPicPr>
                <p:cNvPr id="73" name="그림 72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833" r="45027"/>
                <a:stretch/>
              </p:blipFill>
              <p:spPr>
                <a:xfrm>
                  <a:off x="8824599" y="4521702"/>
                  <a:ext cx="1205697" cy="900495"/>
                </a:xfrm>
                <a:prstGeom prst="rect">
                  <a:avLst/>
                </a:prstGeom>
                <a:grpFill/>
              </p:spPr>
            </p:pic>
            <p:pic>
              <p:nvPicPr>
                <p:cNvPr id="74" name="그림 73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833" r="45027"/>
                <a:stretch/>
              </p:blipFill>
              <p:spPr>
                <a:xfrm>
                  <a:off x="10829908" y="5068492"/>
                  <a:ext cx="1205697" cy="900495"/>
                </a:xfrm>
                <a:prstGeom prst="rect">
                  <a:avLst/>
                </a:prstGeom>
                <a:grpFill/>
              </p:spPr>
            </p:pic>
            <p:pic>
              <p:nvPicPr>
                <p:cNvPr id="75" name="그림 74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833" r="45027"/>
                <a:stretch/>
              </p:blipFill>
              <p:spPr>
                <a:xfrm>
                  <a:off x="8871857" y="5804404"/>
                  <a:ext cx="1205697" cy="900495"/>
                </a:xfrm>
                <a:prstGeom prst="rect">
                  <a:avLst/>
                </a:prstGeom>
                <a:grpFill/>
              </p:spPr>
            </p:pic>
            <p:cxnSp>
              <p:nvCxnSpPr>
                <p:cNvPr id="76" name="직선 연결선 75"/>
                <p:cNvCxnSpPr/>
                <p:nvPr/>
              </p:nvCxnSpPr>
              <p:spPr>
                <a:xfrm flipV="1">
                  <a:off x="8048739" y="5196077"/>
                  <a:ext cx="775860" cy="368912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직선 연결선 76"/>
                <p:cNvCxnSpPr/>
                <p:nvPr/>
              </p:nvCxnSpPr>
              <p:spPr>
                <a:xfrm flipH="1" flipV="1">
                  <a:off x="9474705" y="5518739"/>
                  <a:ext cx="2032" cy="348888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직선 연결선 77"/>
                <p:cNvCxnSpPr/>
                <p:nvPr/>
              </p:nvCxnSpPr>
              <p:spPr>
                <a:xfrm flipH="1" flipV="1">
                  <a:off x="10066876" y="5202765"/>
                  <a:ext cx="690960" cy="25109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직선 연결선 78"/>
                <p:cNvCxnSpPr/>
                <p:nvPr/>
              </p:nvCxnSpPr>
              <p:spPr>
                <a:xfrm flipH="1" flipV="1">
                  <a:off x="9420696" y="4204466"/>
                  <a:ext cx="2032" cy="348888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TextBox 79"/>
                <p:cNvSpPr txBox="1"/>
                <p:nvPr/>
              </p:nvSpPr>
              <p:spPr>
                <a:xfrm>
                  <a:off x="10412356" y="3875371"/>
                  <a:ext cx="1466748" cy="646331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 smtClean="0">
                      <a:solidFill>
                        <a:schemeClr val="bg1"/>
                      </a:solidFill>
                    </a:rPr>
                    <a:t>accumulator</a:t>
                  </a:r>
                </a:p>
                <a:p>
                  <a:r>
                    <a:rPr lang="en-US" altLang="ko-KR" dirty="0" smtClean="0">
                      <a:solidFill>
                        <a:schemeClr val="bg1"/>
                      </a:solidFill>
                    </a:rPr>
                    <a:t>mode</a:t>
                  </a:r>
                  <a:endParaRPr lang="ko-KR" alt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설명선 1 80"/>
                <p:cNvSpPr/>
                <p:nvPr/>
              </p:nvSpPr>
              <p:spPr>
                <a:xfrm>
                  <a:off x="10423127" y="3850106"/>
                  <a:ext cx="1911468" cy="876790"/>
                </a:xfrm>
                <a:prstGeom prst="borderCallout1">
                  <a:avLst>
                    <a:gd name="adj1" fmla="val 54678"/>
                    <a:gd name="adj2" fmla="val -537"/>
                    <a:gd name="adj3" fmla="val 112500"/>
                    <a:gd name="adj4" fmla="val -38333"/>
                  </a:avLst>
                </a:prstGeom>
                <a:grp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8276965" y="5422197"/>
                  <a:ext cx="1058688" cy="646331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 smtClean="0">
                      <a:solidFill>
                        <a:schemeClr val="bg1"/>
                      </a:solidFill>
                    </a:rPr>
                    <a:t>memory</a:t>
                  </a:r>
                </a:p>
                <a:p>
                  <a:r>
                    <a:rPr lang="en-US" altLang="ko-KR" dirty="0" smtClean="0">
                      <a:solidFill>
                        <a:schemeClr val="bg1"/>
                      </a:solidFill>
                    </a:rPr>
                    <a:t>card</a:t>
                  </a:r>
                  <a:endParaRPr lang="ko-KR" alt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5216396" y="3665860"/>
                  <a:ext cx="2277812" cy="998836"/>
                </a:xfrm>
                <a:prstGeom prst="rect">
                  <a:avLst/>
                </a:prstGeom>
                <a:grpFill/>
                <a:ln w="38100"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dirty="0" smtClean="0">
                      <a:solidFill>
                        <a:schemeClr val="bg1"/>
                      </a:solidFill>
                    </a:rPr>
                    <a:t>Local network</a:t>
                  </a:r>
                </a:p>
                <a:p>
                  <a:r>
                    <a:rPr lang="en-US" altLang="ko-KR" dirty="0" smtClean="0">
                      <a:solidFill>
                        <a:schemeClr val="bg1"/>
                      </a:solidFill>
                    </a:rPr>
                    <a:t>Phone line</a:t>
                  </a:r>
                </a:p>
                <a:p>
                  <a:r>
                    <a:rPr lang="en-US" altLang="ko-KR" dirty="0" smtClean="0">
                      <a:solidFill>
                        <a:schemeClr val="bg1"/>
                      </a:solidFill>
                    </a:rPr>
                    <a:t>Serial cable</a:t>
                  </a:r>
                  <a:endParaRPr lang="ko-KR" altLang="en-US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84" name="직선 연결선 83"/>
                <p:cNvCxnSpPr>
                  <a:endCxn id="83" idx="1"/>
                </p:cNvCxnSpPr>
                <p:nvPr/>
              </p:nvCxnSpPr>
              <p:spPr>
                <a:xfrm flipV="1">
                  <a:off x="3644104" y="4165278"/>
                  <a:ext cx="1572292" cy="903218"/>
                </a:xfrm>
                <a:prstGeom prst="line">
                  <a:avLst/>
                </a:prstGeom>
                <a:grpFill/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직선 연결선 84"/>
                <p:cNvCxnSpPr>
                  <a:stCxn id="83" idx="3"/>
                </p:cNvCxnSpPr>
                <p:nvPr/>
              </p:nvCxnSpPr>
              <p:spPr>
                <a:xfrm>
                  <a:off x="7494208" y="4165278"/>
                  <a:ext cx="1672942" cy="189122"/>
                </a:xfrm>
                <a:prstGeom prst="line">
                  <a:avLst/>
                </a:prstGeom>
                <a:grpFill/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62" name="그림 6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182" y="4485876"/>
              <a:ext cx="1219200" cy="1219200"/>
            </a:xfrm>
            <a:prstGeom prst="rect">
              <a:avLst/>
            </a:prstGeom>
            <a:noFill/>
          </p:spPr>
        </p:pic>
      </p:grpSp>
      <p:sp>
        <p:nvSpPr>
          <p:cNvPr id="86" name="TextBox 85"/>
          <p:cNvSpPr txBox="1"/>
          <p:nvPr/>
        </p:nvSpPr>
        <p:spPr>
          <a:xfrm>
            <a:off x="4787102" y="5104382"/>
            <a:ext cx="4153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Local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 smtClean="0"/>
              <a:t>Accumulator mode</a:t>
            </a:r>
            <a:endParaRPr lang="ko-KR" altLang="en-US" sz="2000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2" t="14597" r="892" b="16067"/>
          <a:stretch/>
        </p:blipFill>
        <p:spPr>
          <a:xfrm>
            <a:off x="2582873" y="5015011"/>
            <a:ext cx="1435816" cy="9955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536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Vote keyboard key Fing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81985"/>
          <a:stretch/>
        </p:blipFill>
        <p:spPr bwMode="auto">
          <a:xfrm>
            <a:off x="-8319" y="-27384"/>
            <a:ext cx="9152319" cy="12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1" y="249734"/>
            <a:ext cx="3575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Attacker’s Goal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19076" y="248692"/>
            <a:ext cx="85724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그룹 11"/>
          <p:cNvGrpSpPr/>
          <p:nvPr/>
        </p:nvGrpSpPr>
        <p:grpSpPr>
          <a:xfrm>
            <a:off x="3851920" y="1783008"/>
            <a:ext cx="1296144" cy="3024336"/>
            <a:chOff x="3851920" y="1484784"/>
            <a:chExt cx="1296144" cy="3024336"/>
          </a:xfrm>
        </p:grpSpPr>
        <p:pic>
          <p:nvPicPr>
            <p:cNvPr id="1026" name="Picture 2" descr="Image result for sword ic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3212976"/>
              <a:ext cx="1296144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직선 연결선 12"/>
            <p:cNvCxnSpPr/>
            <p:nvPr/>
          </p:nvCxnSpPr>
          <p:spPr>
            <a:xfrm>
              <a:off x="4499992" y="1484784"/>
              <a:ext cx="0" cy="1728192"/>
            </a:xfrm>
            <a:prstGeom prst="line">
              <a:avLst/>
            </a:prstGeom>
            <a:ln w="444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그룹 21"/>
          <p:cNvGrpSpPr/>
          <p:nvPr/>
        </p:nvGrpSpPr>
        <p:grpSpPr>
          <a:xfrm>
            <a:off x="971600" y="1556792"/>
            <a:ext cx="2409865" cy="672075"/>
            <a:chOff x="219076" y="1412776"/>
            <a:chExt cx="2409865" cy="672075"/>
          </a:xfrm>
        </p:grpSpPr>
        <p:grpSp>
          <p:nvGrpSpPr>
            <p:cNvPr id="17" name="그룹 16"/>
            <p:cNvGrpSpPr/>
            <p:nvPr/>
          </p:nvGrpSpPr>
          <p:grpSpPr>
            <a:xfrm>
              <a:off x="219076" y="1412776"/>
              <a:ext cx="772999" cy="672075"/>
              <a:chOff x="171150" y="1450504"/>
              <a:chExt cx="1152128" cy="1080120"/>
            </a:xfrm>
          </p:grpSpPr>
          <p:pic>
            <p:nvPicPr>
              <p:cNvPr id="1028" name="Picture 4" descr="Image result for thief ico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158" y="1450504"/>
                <a:ext cx="1008112" cy="1008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타원 13"/>
              <p:cNvSpPr/>
              <p:nvPr/>
            </p:nvSpPr>
            <p:spPr>
              <a:xfrm>
                <a:off x="171150" y="1450504"/>
                <a:ext cx="1152128" cy="108012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024014" y="1541745"/>
              <a:ext cx="1604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00B0F0"/>
                  </a:solidFill>
                  <a:latin typeface="Adobe 고딕 Std B" pitchFamily="34" charset="-127"/>
                  <a:ea typeface="Adobe 고딕 Std B" pitchFamily="34" charset="-127"/>
                </a:rPr>
                <a:t>Vote Stealing</a:t>
              </a: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5580112" y="1556792"/>
            <a:ext cx="3168352" cy="739963"/>
            <a:chOff x="4703166" y="1402262"/>
            <a:chExt cx="3168352" cy="739963"/>
          </a:xfrm>
        </p:grpSpPr>
        <p:sp>
          <p:nvSpPr>
            <p:cNvPr id="24" name="TextBox 23"/>
            <p:cNvSpPr txBox="1"/>
            <p:nvPr/>
          </p:nvSpPr>
          <p:spPr>
            <a:xfrm>
              <a:off x="5508104" y="1565176"/>
              <a:ext cx="2363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srgbClr val="00B0F0"/>
                  </a:solidFill>
                  <a:latin typeface="Adobe 고딕 Std B" pitchFamily="34" charset="-127"/>
                  <a:ea typeface="Adobe 고딕 Std B" pitchFamily="34" charset="-127"/>
                </a:rPr>
                <a:t>Denial of</a:t>
              </a:r>
              <a:r>
                <a:rPr lang="en-US" altLang="ko-KR" dirty="0">
                  <a:solidFill>
                    <a:srgbClr val="00B0F0"/>
                  </a:solidFill>
                  <a:latin typeface="Adobe 고딕 Std B" pitchFamily="34" charset="-127"/>
                  <a:ea typeface="Adobe 고딕 Std B" pitchFamily="34" charset="-127"/>
                </a:rPr>
                <a:t> </a:t>
              </a:r>
              <a:r>
                <a:rPr lang="en-US" altLang="ko-KR" dirty="0" smtClean="0">
                  <a:solidFill>
                    <a:srgbClr val="00B0F0"/>
                  </a:solidFill>
                  <a:latin typeface="Adobe 고딕 Std B" pitchFamily="34" charset="-127"/>
                  <a:ea typeface="Adobe 고딕 Std B" pitchFamily="34" charset="-127"/>
                </a:rPr>
                <a:t>Service</a:t>
              </a:r>
              <a:endParaRPr lang="ko-KR" altLang="en-US" dirty="0">
                <a:solidFill>
                  <a:srgbClr val="00B0F0"/>
                </a:solidFill>
                <a:latin typeface="Adobe 고딕 Std B" pitchFamily="34" charset="-127"/>
                <a:ea typeface="Adobe 고딕 Std B" pitchFamily="34" charset="-127"/>
              </a:endParaRPr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703166" y="1402262"/>
              <a:ext cx="817086" cy="739963"/>
              <a:chOff x="4703166" y="1402262"/>
              <a:chExt cx="817086" cy="739963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703166" y="1436207"/>
                <a:ext cx="772999" cy="672075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30" name="Picture 6" descr="Image result for denial of service icon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910" b="85193" l="65764" r="853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21" t="50000" r="12247" b="10897"/>
              <a:stretch/>
            </p:blipFill>
            <p:spPr bwMode="auto">
              <a:xfrm>
                <a:off x="4749685" y="1402262"/>
                <a:ext cx="770567" cy="7399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29" name="직선 연결선 28"/>
          <p:cNvCxnSpPr/>
          <p:nvPr/>
        </p:nvCxnSpPr>
        <p:spPr>
          <a:xfrm>
            <a:off x="4499992" y="4807344"/>
            <a:ext cx="0" cy="1728192"/>
          </a:xfrm>
          <a:prstGeom prst="line">
            <a:avLst/>
          </a:prstGeom>
          <a:ln w="444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51701"/>
              </p:ext>
            </p:extLst>
          </p:nvPr>
        </p:nvGraphicFramePr>
        <p:xfrm>
          <a:off x="342900" y="2491898"/>
          <a:ext cx="372504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Party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%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Vote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Democratic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52.3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42,338,795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Republican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44.3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35,857,334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아래쪽 화살표 5"/>
          <p:cNvSpPr/>
          <p:nvPr/>
        </p:nvSpPr>
        <p:spPr>
          <a:xfrm>
            <a:off x="1563307" y="3861048"/>
            <a:ext cx="800866" cy="624495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280550" y="3950797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C00000"/>
                </a:solidFill>
              </a:rPr>
              <a:t>5% </a:t>
            </a:r>
            <a:r>
              <a:rPr lang="en-US" altLang="ko-KR" dirty="0" smtClean="0"/>
              <a:t>(4,048,777)</a:t>
            </a:r>
            <a:endParaRPr lang="ko-KR" altLang="en-US" dirty="0"/>
          </a:p>
        </p:txBody>
      </p:sp>
      <p:graphicFrame>
        <p:nvGraphicFramePr>
          <p:cNvPr id="27" name="표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704045"/>
              </p:ext>
            </p:extLst>
          </p:nvPr>
        </p:nvGraphicFramePr>
        <p:xfrm>
          <a:off x="342899" y="4764752"/>
          <a:ext cx="372504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Party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%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Vote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Democratic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47.3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38,290,018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Republican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49.3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39,906,111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722955"/>
              </p:ext>
            </p:extLst>
          </p:nvPr>
        </p:nvGraphicFramePr>
        <p:xfrm>
          <a:off x="342899" y="4764752"/>
          <a:ext cx="372504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Party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%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Vote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Republican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49.3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39,906,111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Democratic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47.3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ea typeface="Adobe 고딕 Std B"/>
                        </a:rPr>
                        <a:t>38,290,018</a:t>
                      </a:r>
                      <a:endParaRPr lang="ko-KR" altLang="en-US" dirty="0">
                        <a:ea typeface="Adobe 고딕 Std B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6" name="Picture 2" descr="2006 House election results ma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40968"/>
            <a:ext cx="3824850" cy="230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140968"/>
            <a:ext cx="3826800" cy="230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0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Vote keyboard key Fing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81985"/>
          <a:stretch/>
        </p:blipFill>
        <p:spPr bwMode="auto">
          <a:xfrm>
            <a:off x="-8319" y="-27384"/>
            <a:ext cx="9152319" cy="12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1" y="249734"/>
            <a:ext cx="3575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Attacker’s Goal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19076" y="248692"/>
            <a:ext cx="85724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accuvote_stealing_vo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1181686"/>
            <a:ext cx="8514471" cy="567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7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Vote keyboard key Fing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392" r="11326" b="81985"/>
          <a:stretch/>
        </p:blipFill>
        <p:spPr bwMode="auto">
          <a:xfrm>
            <a:off x="-8319" y="-27384"/>
            <a:ext cx="9152319" cy="12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1" y="249734"/>
            <a:ext cx="2744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spc="-15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Vulnerability</a:t>
            </a:r>
            <a:endParaRPr lang="ko-KR" altLang="en-US" sz="4000" b="1" spc="-15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19076" y="248692"/>
            <a:ext cx="85724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842119" y="1791630"/>
            <a:ext cx="740138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dobe 고딕 Std B" pitchFamily="34" charset="-127"/>
                <a:ea typeface="Adobe 고딕 Std B" pitchFamily="34" charset="-127"/>
              </a:rPr>
              <a:t>Easy to physically access </a:t>
            </a:r>
            <a:r>
              <a:rPr lang="en-US" altLang="ko-KR" sz="2400" dirty="0" smtClean="0">
                <a:latin typeface="Adobe 고딕 Std B" pitchFamily="34" charset="-127"/>
                <a:ea typeface="Adobe 고딕 Std B" pitchFamily="34" charset="-127"/>
              </a:rPr>
              <a:t>to the motherboard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Adobe 고딕 Std B" pitchFamily="34" charset="-127"/>
                <a:ea typeface="Adobe 고딕 Std B" pitchFamily="34" charset="-127"/>
              </a:rPr>
              <a:t>    - EPROM chip, removable memory card, power button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atin typeface="Adobe 고딕 Std B" pitchFamily="34" charset="-127"/>
                <a:ea typeface="Adobe 고딕 Std B" pitchFamily="34" charset="-127"/>
              </a:rPr>
              <a:t>Source </a:t>
            </a:r>
            <a:r>
              <a:rPr lang="en-US" altLang="ko-KR" sz="2400" dirty="0">
                <a:latin typeface="Adobe 고딕 Std B" pitchFamily="34" charset="-127"/>
                <a:ea typeface="Adobe 고딕 Std B" pitchFamily="34" charset="-127"/>
              </a:rPr>
              <a:t>of bootloader </a:t>
            </a:r>
            <a:r>
              <a:rPr lang="en-US" altLang="ko-KR" sz="2400" dirty="0" smtClean="0">
                <a:latin typeface="Adobe 고딕 Std B" pitchFamily="34" charset="-127"/>
                <a:ea typeface="Adobe 고딕 Std B" pitchFamily="34" charset="-127"/>
              </a:rPr>
              <a:t>code is changeable</a:t>
            </a:r>
            <a:endParaRPr lang="en-US" altLang="ko-KR" sz="2400" dirty="0">
              <a:latin typeface="Adobe 고딕 Std B" pitchFamily="34" charset="-127"/>
              <a:ea typeface="Adobe 고딕 Std B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Adobe 고딕 Std B" pitchFamily="34" charset="-127"/>
                <a:ea typeface="Adobe 고딕 Std B" pitchFamily="34" charset="-127"/>
              </a:rPr>
              <a:t>    - EPROM chip / Flash memory / On-board flash memory</a:t>
            </a:r>
            <a:endParaRPr lang="en-US" altLang="ko-KR" sz="2000" dirty="0">
              <a:latin typeface="Adobe 고딕 Std B" pitchFamily="34" charset="-127"/>
              <a:ea typeface="Adobe 고딕 Std B" pitchFamily="34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atin typeface="Adobe 고딕 Std B" pitchFamily="34" charset="-127"/>
                <a:ea typeface="Adobe 고딕 Std B" pitchFamily="34" charset="-127"/>
              </a:rPr>
              <a:t>Not verify </a:t>
            </a:r>
            <a:r>
              <a:rPr lang="en-US" altLang="ko-KR" sz="2400" dirty="0">
                <a:latin typeface="Adobe 고딕 Std B" pitchFamily="34" charset="-127"/>
                <a:ea typeface="Adobe 고딕 Std B" pitchFamily="34" charset="-127"/>
              </a:rPr>
              <a:t>authenticity of </a:t>
            </a:r>
            <a:r>
              <a:rPr lang="en-US" altLang="ko-KR" sz="2400" dirty="0" smtClean="0">
                <a:latin typeface="Adobe 고딕 Std B" pitchFamily="34" charset="-127"/>
                <a:ea typeface="Adobe 고딕 Std B" pitchFamily="34" charset="-127"/>
              </a:rPr>
              <a:t>files </a:t>
            </a:r>
            <a:endParaRPr lang="en-US" altLang="ko-KR" sz="2400" dirty="0">
              <a:latin typeface="Adobe 고딕 Std B" pitchFamily="34" charset="-127"/>
              <a:ea typeface="Adobe 고딕 Std B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Adobe 고딕 Std B" pitchFamily="34" charset="-127"/>
                <a:ea typeface="Adobe 고딕 Std B" pitchFamily="34" charset="-127"/>
              </a:rPr>
              <a:t>    - fboot.nb0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, </a:t>
            </a:r>
            <a:r>
              <a:rPr lang="en-US" altLang="ko-KR" sz="2000" dirty="0" err="1">
                <a:latin typeface="Adobe 고딕 Std B" pitchFamily="34" charset="-127"/>
                <a:ea typeface="Adobe 고딕 Std B" pitchFamily="34" charset="-127"/>
              </a:rPr>
              <a:t>nk.bin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, </a:t>
            </a:r>
            <a:r>
              <a:rPr lang="en-US" altLang="ko-KR" sz="2000" dirty="0" err="1">
                <a:latin typeface="Adobe 고딕 Std B" pitchFamily="34" charset="-127"/>
                <a:ea typeface="Adobe 고딕 Std B" pitchFamily="34" charset="-127"/>
              </a:rPr>
              <a:t>EraseFFX.bsq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 </a:t>
            </a:r>
            <a:r>
              <a:rPr lang="en-US" altLang="ko-KR" sz="2000" dirty="0" err="1">
                <a:latin typeface="Adobe 고딕 Std B" pitchFamily="34" charset="-127"/>
                <a:ea typeface="Adobe 고딕 Std B" pitchFamily="34" charset="-127"/>
              </a:rPr>
              <a:t>explorer.glb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, .ins file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400" dirty="0" smtClean="0">
              <a:latin typeface="Adobe 고딕 Std B" pitchFamily="34" charset="-127"/>
              <a:ea typeface="Adobe 고딕 Std B" pitchFamily="34" charset="-127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258912" y="5039687"/>
            <a:ext cx="2940789" cy="704334"/>
            <a:chOff x="5070636" y="4068815"/>
            <a:chExt cx="2940789" cy="704334"/>
          </a:xfrm>
        </p:grpSpPr>
        <p:sp>
          <p:nvSpPr>
            <p:cNvPr id="32" name="타원 31"/>
            <p:cNvSpPr/>
            <p:nvPr/>
          </p:nvSpPr>
          <p:spPr>
            <a:xfrm>
              <a:off x="5070636" y="4101074"/>
              <a:ext cx="772999" cy="672075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pic>
          <p:nvPicPr>
            <p:cNvPr id="33" name="Picture 2" descr="Image result for virus ic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5172" y="4068815"/>
              <a:ext cx="670159" cy="670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29"/>
            <p:cNvSpPr txBox="1"/>
            <p:nvPr/>
          </p:nvSpPr>
          <p:spPr>
            <a:xfrm>
              <a:off x="6012160" y="4219228"/>
              <a:ext cx="1999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b="1" dirty="0" smtClean="0">
                  <a:solidFill>
                    <a:srgbClr val="00B0F0"/>
                  </a:solidFill>
                  <a:latin typeface="Adobe 고딕 Std B" pitchFamily="34" charset="-127"/>
                  <a:ea typeface="Adobe 고딕 Std B" pitchFamily="34" charset="-127"/>
                </a:rPr>
                <a:t>Spreading  Virus</a:t>
              </a:r>
              <a:endParaRPr lang="ko-KR" altLang="en-US" b="1" dirty="0">
                <a:solidFill>
                  <a:srgbClr val="00B0F0"/>
                </a:solidFill>
                <a:latin typeface="Adobe 고딕 Std B" pitchFamily="34" charset="-127"/>
                <a:ea typeface="Adobe 고딕 Std B" pitchFamily="34" charset="-127"/>
              </a:endParaRP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251520" y="1277009"/>
            <a:ext cx="3036969" cy="672075"/>
            <a:chOff x="5070636" y="4101074"/>
            <a:chExt cx="3036969" cy="672075"/>
          </a:xfrm>
        </p:grpSpPr>
        <p:sp>
          <p:nvSpPr>
            <p:cNvPr id="39" name="타원 38"/>
            <p:cNvSpPr/>
            <p:nvPr/>
          </p:nvSpPr>
          <p:spPr>
            <a:xfrm>
              <a:off x="5070636" y="4101074"/>
              <a:ext cx="772999" cy="672075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0" name="TextBox 35"/>
            <p:cNvSpPr txBox="1"/>
            <p:nvPr/>
          </p:nvSpPr>
          <p:spPr>
            <a:xfrm>
              <a:off x="6012160" y="4219228"/>
              <a:ext cx="209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b="1" dirty="0" smtClean="0">
                  <a:solidFill>
                    <a:srgbClr val="00B0F0"/>
                  </a:solidFill>
                  <a:latin typeface="Adobe 고딕 Std B" pitchFamily="34" charset="-127"/>
                  <a:ea typeface="Adobe 고딕 Std B" pitchFamily="34" charset="-127"/>
                </a:rPr>
                <a:t>Direct  Installation</a:t>
              </a:r>
              <a:endParaRPr lang="ko-KR" altLang="en-US" b="1" dirty="0">
                <a:solidFill>
                  <a:srgbClr val="00B0F0"/>
                </a:solidFill>
                <a:latin typeface="Adobe 고딕 Std B" pitchFamily="34" charset="-127"/>
                <a:ea typeface="Adobe 고딕 Std B" pitchFamily="34" charset="-127"/>
              </a:endParaRPr>
            </a:p>
          </p:txBody>
        </p:sp>
      </p:grpSp>
      <p:pic>
        <p:nvPicPr>
          <p:cNvPr id="41" name="Picture 4" descr="Image result for punch ic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5333" y1="10667" x2="55333" y2="10667"/>
                        <a14:foregroundMark x1="87333" y1="44667" x2="87333" y2="44667"/>
                        <a14:foregroundMark x1="38000" y1="83333" x2="38000" y2="83333"/>
                        <a14:foregroundMark x1="11333" y1="54667" x2="11333" y2="54667"/>
                        <a14:foregroundMark x1="26667" y1="19333" x2="26667" y2="19333"/>
                        <a14:foregroundMark x1="35333" y1="36000" x2="35333" y2="36000"/>
                        <a14:foregroundMark x1="36667" y1="51333" x2="36667" y2="51333"/>
                        <a14:foregroundMark x1="50000" y1="46000" x2="50000" y2="46000"/>
                        <a14:foregroundMark x1="64000" y1="46000" x2="64000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6" y="1277009"/>
            <a:ext cx="683165" cy="68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842119" y="5589240"/>
            <a:ext cx="72603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atin typeface="Adobe 고딕 Std B" pitchFamily="34" charset="-127"/>
                <a:ea typeface="Adobe 고딕 Std B" pitchFamily="34" charset="-127"/>
              </a:rPr>
              <a:t>Removable </a:t>
            </a:r>
            <a:r>
              <a:rPr lang="en-US" altLang="ko-KR" sz="2400" dirty="0">
                <a:latin typeface="Adobe 고딕 Std B" pitchFamily="34" charset="-127"/>
                <a:ea typeface="Adobe 고딕 Std B" pitchFamily="34" charset="-127"/>
              </a:rPr>
              <a:t>memory card can spread out virus 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Adobe 고딕 Std B" pitchFamily="34" charset="-127"/>
                <a:ea typeface="Adobe 고딕 Std B" pitchFamily="34" charset="-127"/>
              </a:rPr>
              <a:t>    - Used 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for multiple machine, rewritable </a:t>
            </a:r>
            <a:r>
              <a:rPr lang="en-US" altLang="ko-KR" sz="2000" dirty="0" smtClean="0">
                <a:latin typeface="Adobe 고딕 Std B" pitchFamily="34" charset="-127"/>
                <a:ea typeface="Adobe 고딕 Std B" pitchFamily="34" charset="-127"/>
              </a:rPr>
              <a:t>memory</a:t>
            </a:r>
            <a:endParaRPr lang="en-US" altLang="ko-KR" sz="2000" dirty="0">
              <a:latin typeface="Adobe 고딕 Std B" pitchFamily="34" charset="-127"/>
              <a:ea typeface="Adobe 고딕 Std B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326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4013</TotalTime>
  <Words>1249</Words>
  <Application>Microsoft Office PowerPoint</Application>
  <PresentationFormat>화면 슬라이드 쇼(4:3)</PresentationFormat>
  <Paragraphs>334</Paragraphs>
  <Slides>21</Slides>
  <Notes>20</Notes>
  <HiddenSlides>0</HiddenSlides>
  <MMClips>3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8" baseType="lpstr">
      <vt:lpstr>Adobe Fan Heiti Std B</vt:lpstr>
      <vt:lpstr>Adobe 고딕 Std B</vt:lpstr>
      <vt:lpstr>Arial Unicode MS</vt:lpstr>
      <vt:lpstr>HY크리스탈M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Donghwan Kwon</cp:lastModifiedBy>
  <cp:revision>379</cp:revision>
  <dcterms:created xsi:type="dcterms:W3CDTF">2016-09-16T08:31:31Z</dcterms:created>
  <dcterms:modified xsi:type="dcterms:W3CDTF">2017-09-18T00:06:27Z</dcterms:modified>
</cp:coreProperties>
</file>