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7" r:id="rId2"/>
    <p:sldId id="258" r:id="rId3"/>
    <p:sldId id="260" r:id="rId4"/>
    <p:sldId id="261" r:id="rId5"/>
    <p:sldId id="259" r:id="rId6"/>
    <p:sldId id="270" r:id="rId7"/>
    <p:sldId id="279" r:id="rId8"/>
    <p:sldId id="280" r:id="rId9"/>
    <p:sldId id="307" r:id="rId10"/>
    <p:sldId id="308" r:id="rId11"/>
    <p:sldId id="282" r:id="rId12"/>
    <p:sldId id="283" r:id="rId13"/>
    <p:sldId id="284" r:id="rId14"/>
    <p:sldId id="309" r:id="rId15"/>
    <p:sldId id="286" r:id="rId16"/>
    <p:sldId id="285" r:id="rId17"/>
    <p:sldId id="266" r:id="rId18"/>
    <p:sldId id="267" r:id="rId19"/>
    <p:sldId id="294" r:id="rId20"/>
    <p:sldId id="325" r:id="rId21"/>
    <p:sldId id="291" r:id="rId22"/>
    <p:sldId id="298" r:id="rId23"/>
    <p:sldId id="297" r:id="rId24"/>
    <p:sldId id="299" r:id="rId25"/>
    <p:sldId id="293" r:id="rId26"/>
    <p:sldId id="326" r:id="rId27"/>
    <p:sldId id="327" r:id="rId28"/>
    <p:sldId id="302" r:id="rId29"/>
    <p:sldId id="303" r:id="rId30"/>
    <p:sldId id="318" r:id="rId31"/>
    <p:sldId id="319" r:id="rId32"/>
    <p:sldId id="320" r:id="rId33"/>
    <p:sldId id="321" r:id="rId34"/>
    <p:sldId id="313" r:id="rId35"/>
    <p:sldId id="315" r:id="rId36"/>
    <p:sldId id="322" r:id="rId37"/>
    <p:sldId id="323" r:id="rId38"/>
    <p:sldId id="317" r:id="rId39"/>
    <p:sldId id="324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joon Yang" initials="HY" lastIdx="1" clrIdx="0">
    <p:extLst>
      <p:ext uri="{19B8F6BF-5375-455C-9EA6-DF929625EA0E}">
        <p15:presenceInfo xmlns:p15="http://schemas.microsoft.com/office/powerpoint/2012/main" userId="4481739a03f3a3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469" autoAdjust="0"/>
  </p:normalViewPr>
  <p:slideViewPr>
    <p:cSldViewPr snapToGrid="0">
      <p:cViewPr varScale="1">
        <p:scale>
          <a:sx n="82" d="100"/>
          <a:sy n="82" d="100"/>
        </p:scale>
        <p:origin x="43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06C21-6C3E-4C77-988A-898F1625D7E5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D6EF4-754C-4E55-B1A0-EBEC3C71E6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131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6789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9124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6672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029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2528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6758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752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187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0912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799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912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377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537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30398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37279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19441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0472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0650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313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1534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42221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8263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9334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8390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294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4792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84258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59995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36681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5889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42580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5263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3827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8033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744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50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357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6EF4-754C-4E55-B1A0-EBEC3C71E6B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584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9231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493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3821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676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56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1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007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755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280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2756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358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66402-850E-47ED-AA6C-7E633C933A68}" type="datetimeFigureOut">
              <a:rPr lang="ko-KR" altLang="en-US" smtClean="0"/>
              <a:t>2017-09-14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0F089-0EF7-4098-A2A5-51C368DA81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139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microsoft.com/office/2007/relationships/hdphoto" Target="../media/hdphoto7.wdp"/><Relationship Id="rId4" Type="http://schemas.openxmlformats.org/officeDocument/2006/relationships/image" Target="../media/image11.jp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3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11.jpg"/><Relationship Id="rId9" Type="http://schemas.openxmlformats.org/officeDocument/2006/relationships/image" Target="../media/image35.png"/><Relationship Id="rId1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7.jp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0.png"/><Relationship Id="rId12" Type="http://schemas.microsoft.com/office/2007/relationships/hdphoto" Target="../media/hdphoto6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40.png"/><Relationship Id="rId4" Type="http://schemas.openxmlformats.org/officeDocument/2006/relationships/image" Target="../media/image11.jpg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12" Type="http://schemas.microsoft.com/office/2007/relationships/hdphoto" Target="../media/hdphoto9.wdp"/><Relationship Id="rId2" Type="http://schemas.openxmlformats.org/officeDocument/2006/relationships/notesSlide" Target="../notesSlides/notesSlide25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5.png"/><Relationship Id="rId5" Type="http://schemas.openxmlformats.org/officeDocument/2006/relationships/image" Target="../media/image25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11.jp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5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8.png"/><Relationship Id="rId4" Type="http://schemas.openxmlformats.org/officeDocument/2006/relationships/image" Target="../media/image11.jpg"/><Relationship Id="rId9" Type="http://schemas.openxmlformats.org/officeDocument/2006/relationships/image" Target="../media/image51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25.png"/><Relationship Id="rId10" Type="http://schemas.microsoft.com/office/2007/relationships/hdphoto" Target="../media/hdphoto8.wdp"/><Relationship Id="rId4" Type="http://schemas.openxmlformats.org/officeDocument/2006/relationships/image" Target="../media/image11.jp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54.png"/><Relationship Id="rId18" Type="http://schemas.openxmlformats.org/officeDocument/2006/relationships/image" Target="../media/image580.png"/><Relationship Id="rId26" Type="http://schemas.openxmlformats.org/officeDocument/2006/relationships/image" Target="../media/image65.png"/><Relationship Id="rId3" Type="http://schemas.openxmlformats.org/officeDocument/2006/relationships/image" Target="../media/image24.png"/><Relationship Id="rId21" Type="http://schemas.openxmlformats.org/officeDocument/2006/relationships/image" Target="../media/image60.png"/><Relationship Id="rId7" Type="http://schemas.openxmlformats.org/officeDocument/2006/relationships/image" Target="../media/image42.png"/><Relationship Id="rId12" Type="http://schemas.openxmlformats.org/officeDocument/2006/relationships/image" Target="../media/image530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56.png"/><Relationship Id="rId20" Type="http://schemas.openxmlformats.org/officeDocument/2006/relationships/image" Target="../media/image5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11" Type="http://schemas.openxmlformats.org/officeDocument/2006/relationships/image" Target="../media/image520.png"/><Relationship Id="rId24" Type="http://schemas.openxmlformats.org/officeDocument/2006/relationships/image" Target="../media/image63.png"/><Relationship Id="rId5" Type="http://schemas.openxmlformats.org/officeDocument/2006/relationships/image" Target="../media/image25.png"/><Relationship Id="rId15" Type="http://schemas.openxmlformats.org/officeDocument/2006/relationships/image" Target="../media/image55.png"/><Relationship Id="rId23" Type="http://schemas.openxmlformats.org/officeDocument/2006/relationships/image" Target="../media/image62.png"/><Relationship Id="rId10" Type="http://schemas.openxmlformats.org/officeDocument/2006/relationships/image" Target="../media/image510.png"/><Relationship Id="rId19" Type="http://schemas.openxmlformats.org/officeDocument/2006/relationships/image" Target="../media/image59.png"/><Relationship Id="rId4" Type="http://schemas.openxmlformats.org/officeDocument/2006/relationships/image" Target="../media/image11.jpg"/><Relationship Id="rId9" Type="http://schemas.openxmlformats.org/officeDocument/2006/relationships/image" Target="../media/image500.png"/><Relationship Id="rId14" Type="http://schemas.openxmlformats.org/officeDocument/2006/relationships/image" Target="../media/image41.png"/><Relationship Id="rId2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3.wav"/><Relationship Id="rId7" Type="http://schemas.openxmlformats.org/officeDocument/2006/relationships/image" Target="../media/image6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2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1.jp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24.png"/><Relationship Id="rId9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566" y="1122363"/>
            <a:ext cx="2143539" cy="2143539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err="1" smtClean="0"/>
              <a:t>DolphinAttack</a:t>
            </a:r>
            <a:r>
              <a:rPr lang="en-US" altLang="ko-KR" dirty="0" smtClean="0"/>
              <a:t>: </a:t>
            </a:r>
            <a:br>
              <a:rPr lang="en-US" altLang="ko-KR" dirty="0" smtClean="0"/>
            </a:br>
            <a:r>
              <a:rPr lang="en-US" altLang="ko-KR" dirty="0" smtClean="0"/>
              <a:t>Inaudible Voice Commands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595562"/>
          </a:xfrm>
        </p:spPr>
        <p:txBody>
          <a:bodyPr>
            <a:normAutofit/>
          </a:bodyPr>
          <a:lstStyle/>
          <a:p>
            <a:r>
              <a:rPr lang="en-US" altLang="ko-KR" dirty="0" err="1" smtClean="0"/>
              <a:t>Guoming</a:t>
            </a:r>
            <a:r>
              <a:rPr lang="en-US" altLang="ko-KR" dirty="0" smtClean="0"/>
              <a:t> Zhang, Chen Yan, </a:t>
            </a:r>
            <a:r>
              <a:rPr lang="en-US" altLang="ko-KR" dirty="0" err="1" smtClean="0"/>
              <a:t>Xiaoyu</a:t>
            </a:r>
            <a:r>
              <a:rPr lang="en-US" altLang="ko-KR" dirty="0" smtClean="0"/>
              <a:t> Ji, </a:t>
            </a:r>
            <a:r>
              <a:rPr lang="en-US" altLang="ko-KR" dirty="0" err="1" smtClean="0"/>
              <a:t>Tianchen</a:t>
            </a:r>
            <a:r>
              <a:rPr lang="en-US" altLang="ko-KR" dirty="0" smtClean="0"/>
              <a:t> Zhang, </a:t>
            </a:r>
            <a:r>
              <a:rPr lang="en-US" altLang="ko-KR" dirty="0" err="1" smtClean="0"/>
              <a:t>Taimin</a:t>
            </a:r>
            <a:r>
              <a:rPr lang="en-US" altLang="ko-KR" dirty="0" smtClean="0"/>
              <a:t>, Zhang and </a:t>
            </a:r>
            <a:r>
              <a:rPr lang="en-US" altLang="ko-KR" dirty="0" err="1" smtClean="0"/>
              <a:t>Wenyuan</a:t>
            </a:r>
            <a:r>
              <a:rPr lang="en-US" altLang="ko-KR" dirty="0" smtClean="0"/>
              <a:t> Xu</a:t>
            </a:r>
          </a:p>
          <a:p>
            <a:r>
              <a:rPr lang="en-US" altLang="ko-KR" dirty="0" smtClean="0"/>
              <a:t>Zhejiang University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Presenter : Hojoon Yang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46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Audible But Not Intelligible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210518" y="4062663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“Cocaine Noodle!”</a:t>
            </a:r>
            <a:endParaRPr lang="ko-KR" altLang="en-US" dirty="0"/>
          </a:p>
        </p:txBody>
      </p:sp>
      <p:grpSp>
        <p:nvGrpSpPr>
          <p:cNvPr id="21" name="그룹 20"/>
          <p:cNvGrpSpPr/>
          <p:nvPr/>
        </p:nvGrpSpPr>
        <p:grpSpPr>
          <a:xfrm flipH="1">
            <a:off x="6295671" y="3816003"/>
            <a:ext cx="663237" cy="1326474"/>
            <a:chOff x="5131692" y="0"/>
            <a:chExt cx="3494145" cy="6988290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692" y="0"/>
              <a:ext cx="3494145" cy="6988290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5290834" y="547214"/>
              <a:ext cx="3200808" cy="5250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134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en-US" altLang="ko-KR" dirty="0"/>
              <a:t>Audible But Not Intelligible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210518" y="4062663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“Cocaine Noodle!”</a:t>
            </a: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1833400" y="3816866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“Cocaine noodle….?”</a:t>
            </a:r>
            <a:endParaRPr lang="ko-KR" altLang="en-US" dirty="0"/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0" y="3813234"/>
            <a:ext cx="658863" cy="1317726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5539462" y="2952908"/>
            <a:ext cx="3589444" cy="511277"/>
            <a:chOff x="4988744" y="3101867"/>
            <a:chExt cx="3589444" cy="511277"/>
          </a:xfrm>
        </p:grpSpPr>
        <p:sp>
          <p:nvSpPr>
            <p:cNvPr id="35" name="TextBox 34"/>
            <p:cNvSpPr txBox="1"/>
            <p:nvPr/>
          </p:nvSpPr>
          <p:spPr>
            <a:xfrm>
              <a:off x="4988744" y="3190763"/>
              <a:ext cx="3589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“Cocaine Noodle = Okay Google”</a:t>
              </a:r>
              <a:endParaRPr lang="ko-KR" altLang="en-US" dirty="0"/>
            </a:p>
          </p:txBody>
        </p:sp>
        <p:sp>
          <p:nvSpPr>
            <p:cNvPr id="14" name="모서리가 둥근 사각형 설명선 13"/>
            <p:cNvSpPr/>
            <p:nvPr/>
          </p:nvSpPr>
          <p:spPr>
            <a:xfrm>
              <a:off x="4997527" y="3101867"/>
              <a:ext cx="3580661" cy="511277"/>
            </a:xfrm>
            <a:prstGeom prst="wedgeRoundRectCallout">
              <a:avLst>
                <a:gd name="adj1" fmla="val -19672"/>
                <a:gd name="adj2" fmla="val 90953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180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Audible But Not Intelligible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210518" y="4062663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“*%$&amp;@*$&amp;@*##”</a:t>
            </a:r>
            <a:endParaRPr lang="ko-KR" altLang="en-US" dirty="0"/>
          </a:p>
        </p:txBody>
      </p:sp>
      <p:grpSp>
        <p:nvGrpSpPr>
          <p:cNvPr id="21" name="그룹 20"/>
          <p:cNvGrpSpPr/>
          <p:nvPr/>
        </p:nvGrpSpPr>
        <p:grpSpPr>
          <a:xfrm flipH="1">
            <a:off x="6295671" y="3816003"/>
            <a:ext cx="663237" cy="1326474"/>
            <a:chOff x="5131692" y="0"/>
            <a:chExt cx="3494145" cy="6988290"/>
          </a:xfrm>
        </p:grpSpPr>
        <p:pic>
          <p:nvPicPr>
            <p:cNvPr id="22" name="그림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692" y="0"/>
              <a:ext cx="3494145" cy="6988290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5290834" y="547214"/>
              <a:ext cx="3200808" cy="5250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07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2. Audible But Not Intelligible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210518" y="4062663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“*%$&amp;@*$&amp;@*##”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70245" y="378215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“hmm..”</a:t>
            </a:r>
            <a:endParaRPr lang="ko-KR" altLang="en-US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0" y="3813234"/>
            <a:ext cx="658863" cy="13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o VoiceHack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2265" y="1768197"/>
            <a:ext cx="7735888" cy="4351338"/>
          </a:xfrm>
        </p:spPr>
      </p:pic>
      <p:sp>
        <p:nvSpPr>
          <p:cNvPr id="7" name="TextBox 6"/>
          <p:cNvSpPr txBox="1"/>
          <p:nvPr/>
        </p:nvSpPr>
        <p:spPr>
          <a:xfrm>
            <a:off x="1231873" y="334297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Command 1 : “Okay google”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31873" y="825910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Command 2 : “Okay google, Open xkcd.com”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8482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In-Audible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210518" y="40626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“Okay Google!”</a:t>
            </a:r>
            <a:endParaRPr lang="ko-KR" altLang="en-US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61" y="3898115"/>
            <a:ext cx="639499" cy="639499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 flipH="1">
            <a:off x="6295671" y="3816003"/>
            <a:ext cx="663237" cy="1326474"/>
            <a:chOff x="5131692" y="0"/>
            <a:chExt cx="3494145" cy="6988290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692" y="0"/>
              <a:ext cx="3494145" cy="6988290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5290834" y="547214"/>
              <a:ext cx="3200808" cy="5250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1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3. In-Audible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210518" y="40626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“Okay Google!”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470245" y="378215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“…..”</a:t>
            </a:r>
            <a:endParaRPr lang="ko-KR" altLang="en-US" dirty="0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561" y="3898115"/>
            <a:ext cx="639499" cy="639499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0" y="3813234"/>
            <a:ext cx="658863" cy="13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</a:t>
            </a:r>
            <a:r>
              <a:rPr lang="en-US" altLang="ko-KR" dirty="0" smtClean="0"/>
              <a:t>elated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279846" y="4721225"/>
            <a:ext cx="10515600" cy="15525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ko-KR" dirty="0" smtClean="0"/>
              <a:t>Cocaine Noodles: Exploiting the Gap between Human and Machine Speech Recognition, </a:t>
            </a:r>
            <a:r>
              <a:rPr lang="en-US" altLang="ko-KR" i="1" dirty="0" smtClean="0"/>
              <a:t>USENIX WOOT 2015</a:t>
            </a:r>
          </a:p>
          <a:p>
            <a:r>
              <a:rPr lang="en-US" altLang="ko-KR" dirty="0" smtClean="0"/>
              <a:t>Hidden Voice Commands, </a:t>
            </a:r>
            <a:r>
              <a:rPr lang="en-US" altLang="ko-KR" i="1" dirty="0" smtClean="0"/>
              <a:t>USENIX 2016</a:t>
            </a:r>
            <a:endParaRPr lang="en-US" altLang="ko-KR" dirty="0"/>
          </a:p>
          <a:p>
            <a:endParaRPr lang="en-US" altLang="ko-KR" dirty="0" smtClean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382241"/>
              </p:ext>
            </p:extLst>
          </p:nvPr>
        </p:nvGraphicFramePr>
        <p:xfrm>
          <a:off x="1595733" y="1602740"/>
          <a:ext cx="9082842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789">
                  <a:extLst>
                    <a:ext uri="{9D8B030D-6E8A-4147-A177-3AD203B41FA5}">
                      <a16:colId xmlns:a16="http://schemas.microsoft.com/office/drawing/2014/main" val="3385676273"/>
                    </a:ext>
                  </a:extLst>
                </a:gridCol>
                <a:gridCol w="1877708">
                  <a:extLst>
                    <a:ext uri="{9D8B030D-6E8A-4147-A177-3AD203B41FA5}">
                      <a16:colId xmlns:a16="http://schemas.microsoft.com/office/drawing/2014/main" val="2136011685"/>
                    </a:ext>
                  </a:extLst>
                </a:gridCol>
                <a:gridCol w="1807420">
                  <a:extLst>
                    <a:ext uri="{9D8B030D-6E8A-4147-A177-3AD203B41FA5}">
                      <a16:colId xmlns:a16="http://schemas.microsoft.com/office/drawing/2014/main" val="1460751657"/>
                    </a:ext>
                  </a:extLst>
                </a:gridCol>
                <a:gridCol w="1686925">
                  <a:extLst>
                    <a:ext uri="{9D8B030D-6E8A-4147-A177-3AD203B41FA5}">
                      <a16:colId xmlns:a16="http://schemas.microsoft.com/office/drawing/2014/main" val="4264421059"/>
                    </a:ext>
                  </a:extLst>
                </a:gridCol>
              </a:tblGrid>
              <a:tr h="330127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Human intelligible?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Machine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Intelligible?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Works</a:t>
                      </a:r>
                      <a:r>
                        <a:rPr lang="en-US" altLang="ko-KR" baseline="0" dirty="0" smtClean="0"/>
                        <a:t> well</a:t>
                      </a:r>
                      <a:r>
                        <a:rPr lang="en-US" altLang="ko-KR" dirty="0" smtClean="0"/>
                        <a:t>?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64923"/>
                  </a:ext>
                </a:extLst>
              </a:tr>
              <a:tr h="6877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Audible</a:t>
                      </a:r>
                      <a:r>
                        <a:rPr lang="en-US" altLang="ko-KR" baseline="0" dirty="0" smtClean="0"/>
                        <a:t> Voice command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40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</a:t>
                      </a:r>
                      <a:endParaRPr lang="ko-KR" altLang="en-US" sz="4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241250"/>
                  </a:ext>
                </a:extLst>
              </a:tr>
              <a:tr h="6877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Audible Voice command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No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</a:t>
                      </a:r>
                      <a:endParaRPr lang="ko-KR" altLang="en-US" sz="4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461749"/>
                  </a:ext>
                </a:extLst>
              </a:tr>
              <a:tr h="6877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In-Audible Voice command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No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Yes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44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</a:t>
                      </a:r>
                      <a:endParaRPr lang="ko-KR" altLang="en-US" sz="44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150537"/>
                  </a:ext>
                </a:extLst>
              </a:tr>
            </a:tbl>
          </a:graphicData>
        </a:graphic>
      </p:graphicFrame>
      <p:sp>
        <p:nvSpPr>
          <p:cNvPr id="5" name="오른쪽 화살표 4"/>
          <p:cNvSpPr/>
          <p:nvPr/>
        </p:nvSpPr>
        <p:spPr>
          <a:xfrm>
            <a:off x="798332" y="3175708"/>
            <a:ext cx="648182" cy="451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오른쪽 화살표 4"/>
          <p:cNvSpPr/>
          <p:nvPr/>
        </p:nvSpPr>
        <p:spPr>
          <a:xfrm>
            <a:off x="798332" y="3948466"/>
            <a:ext cx="648182" cy="4514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31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5" grpId="0" animBg="1"/>
      <p:bldP spid="5" grpId="1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sp>
        <p:nvSpPr>
          <p:cNvPr id="5" name="이등변 삼각형 4"/>
          <p:cNvSpPr/>
          <p:nvPr/>
        </p:nvSpPr>
        <p:spPr>
          <a:xfrm rot="5400000">
            <a:off x="5690990" y="2465549"/>
            <a:ext cx="950603" cy="1110886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530992" y="37972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Amplifier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6892715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그룹 45"/>
          <p:cNvGrpSpPr/>
          <p:nvPr/>
        </p:nvGrpSpPr>
        <p:grpSpPr>
          <a:xfrm>
            <a:off x="753874" y="3797297"/>
            <a:ext cx="1415837" cy="683440"/>
            <a:chOff x="753874" y="3797297"/>
            <a:chExt cx="1415837" cy="683440"/>
          </a:xfrm>
        </p:grpSpPr>
        <p:sp>
          <p:nvSpPr>
            <p:cNvPr id="43" name="TextBox 42"/>
            <p:cNvSpPr txBox="1"/>
            <p:nvPr/>
          </p:nvSpPr>
          <p:spPr>
            <a:xfrm>
              <a:off x="753874" y="3797297"/>
              <a:ext cx="1415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263" t="-2222" r="-17105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그룹 58"/>
          <p:cNvGrpSpPr/>
          <p:nvPr/>
        </p:nvGrpSpPr>
        <p:grpSpPr>
          <a:xfrm>
            <a:off x="1228972" y="5322111"/>
            <a:ext cx="8780206" cy="1336906"/>
            <a:chOff x="3038168" y="5322111"/>
            <a:chExt cx="8780206" cy="1336906"/>
          </a:xfrm>
        </p:grpSpPr>
        <p:sp>
          <p:nvSpPr>
            <p:cNvPr id="53" name="직사각형 52"/>
            <p:cNvSpPr/>
            <p:nvPr/>
          </p:nvSpPr>
          <p:spPr>
            <a:xfrm>
              <a:off x="3038168" y="5322111"/>
              <a:ext cx="8780206" cy="133690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63442" y="5605843"/>
              <a:ext cx="67434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/>
                <a:t>Voice Recognition System</a:t>
              </a:r>
              <a:endParaRPr lang="ko-KR" altLang="en-US" sz="4400" dirty="0"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151563" y="1740722"/>
            <a:ext cx="374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Voice Capture System</a:t>
            </a:r>
            <a:endParaRPr lang="ko-KR" altLang="en-US" sz="2800" dirty="0"/>
          </a:p>
        </p:txBody>
      </p:sp>
      <p:cxnSp>
        <p:nvCxnSpPr>
          <p:cNvPr id="61" name="꺾인 연결선 60"/>
          <p:cNvCxnSpPr/>
          <p:nvPr/>
        </p:nvCxnSpPr>
        <p:spPr>
          <a:xfrm rot="5400000">
            <a:off x="9343124" y="4480967"/>
            <a:ext cx="2458648" cy="662395"/>
          </a:xfrm>
          <a:prstGeom prst="bentConnector3">
            <a:avLst>
              <a:gd name="adj1" fmla="val 99988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95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sp>
        <p:nvSpPr>
          <p:cNvPr id="5" name="이등변 삼각형 4"/>
          <p:cNvSpPr/>
          <p:nvPr/>
        </p:nvSpPr>
        <p:spPr>
          <a:xfrm rot="5400000">
            <a:off x="5690990" y="2465549"/>
            <a:ext cx="950603" cy="1110886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530992" y="37972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Amplifier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6892715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그룹 62"/>
          <p:cNvGrpSpPr/>
          <p:nvPr/>
        </p:nvGrpSpPr>
        <p:grpSpPr>
          <a:xfrm>
            <a:off x="753874" y="3797297"/>
            <a:ext cx="1415837" cy="683440"/>
            <a:chOff x="753874" y="3797297"/>
            <a:chExt cx="1415837" cy="683440"/>
          </a:xfrm>
        </p:grpSpPr>
        <p:sp>
          <p:nvSpPr>
            <p:cNvPr id="45" name="TextBox 44"/>
            <p:cNvSpPr txBox="1"/>
            <p:nvPr/>
          </p:nvSpPr>
          <p:spPr>
            <a:xfrm>
              <a:off x="753874" y="3797297"/>
              <a:ext cx="1415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263" t="-2222" r="-17105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그룹 22"/>
          <p:cNvGrpSpPr/>
          <p:nvPr/>
        </p:nvGrpSpPr>
        <p:grpSpPr>
          <a:xfrm>
            <a:off x="3528064" y="2564719"/>
            <a:ext cx="7974333" cy="1142363"/>
            <a:chOff x="3528064" y="2564719"/>
            <a:chExt cx="7974333" cy="1142363"/>
          </a:xfrm>
        </p:grpSpPr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064" y="2650114"/>
              <a:ext cx="1066737" cy="1056968"/>
            </a:xfrm>
            <a:prstGeom prst="rect">
              <a:avLst/>
            </a:prstGeom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992" y="2650114"/>
              <a:ext cx="1066737" cy="1056968"/>
            </a:xfrm>
            <a:prstGeom prst="rect">
              <a:avLst/>
            </a:prstGeom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974" y="2650114"/>
              <a:ext cx="1066737" cy="1056968"/>
            </a:xfrm>
            <a:prstGeom prst="rect">
              <a:avLst/>
            </a:prstGeom>
          </p:spPr>
        </p:pic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5660" y="2564719"/>
              <a:ext cx="1066737" cy="1056968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333029" y="4763756"/>
            <a:ext cx="8237251" cy="1863849"/>
            <a:chOff x="333029" y="4763756"/>
            <a:chExt cx="8237251" cy="18638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/>
                <p:cNvSpPr txBox="1"/>
                <p:nvPr/>
              </p:nvSpPr>
              <p:spPr>
                <a:xfrm>
                  <a:off x="1626588" y="4763756"/>
                  <a:ext cx="5161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62" name="Text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6588" y="4763756"/>
                  <a:ext cx="516167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9412" r="-14118" b="-3478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4" name="그룹 63"/>
            <p:cNvGrpSpPr/>
            <p:nvPr/>
          </p:nvGrpSpPr>
          <p:grpSpPr>
            <a:xfrm>
              <a:off x="333029" y="4805931"/>
              <a:ext cx="8237251" cy="1821674"/>
              <a:chOff x="333029" y="4805931"/>
              <a:chExt cx="8237251" cy="18216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3193738" y="5568795"/>
                    <a:ext cx="5376542" cy="27699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ko-KR" dirty="0" smtClean="0"/>
                      <a:t>Human voice is baseband signal which is</a:t>
                    </a:r>
                    <a14:m>
                      <m:oMath xmlns:m="http://schemas.openxmlformats.org/officeDocument/2006/math"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&lt;2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𝑘𝐻𝑧</m:t>
                        </m:r>
                      </m:oMath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27" name="TextBox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93738" y="5568795"/>
                    <a:ext cx="5376542" cy="27699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2721" t="-28889" b="-51111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2" name="그룹 21"/>
              <p:cNvGrpSpPr/>
              <p:nvPr/>
            </p:nvGrpSpPr>
            <p:grpSpPr>
              <a:xfrm>
                <a:off x="333029" y="4805931"/>
                <a:ext cx="2479235" cy="1821674"/>
                <a:chOff x="333029" y="4805931"/>
                <a:chExt cx="2479235" cy="1821674"/>
              </a:xfrm>
            </p:grpSpPr>
            <p:grpSp>
              <p:nvGrpSpPr>
                <p:cNvPr id="16" name="그룹 15"/>
                <p:cNvGrpSpPr/>
                <p:nvPr/>
              </p:nvGrpSpPr>
              <p:grpSpPr>
                <a:xfrm>
                  <a:off x="333029" y="4805931"/>
                  <a:ext cx="2479235" cy="1471044"/>
                  <a:chOff x="104429" y="4805931"/>
                  <a:chExt cx="2479235" cy="1471044"/>
                </a:xfrm>
              </p:grpSpPr>
              <p:sp>
                <p:nvSpPr>
                  <p:cNvPr id="7" name="이등변 삼각형 6"/>
                  <p:cNvSpPr/>
                  <p:nvPr/>
                </p:nvSpPr>
                <p:spPr>
                  <a:xfrm>
                    <a:off x="765204" y="5319928"/>
                    <a:ext cx="1143318" cy="823871"/>
                  </a:xfrm>
                  <a:prstGeom prst="triangl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cxnSp>
                <p:nvCxnSpPr>
                  <p:cNvPr id="35" name="직선 화살표 연결선 34"/>
                  <p:cNvCxnSpPr/>
                  <p:nvPr/>
                </p:nvCxnSpPr>
                <p:spPr>
                  <a:xfrm flipV="1">
                    <a:off x="1344046" y="4805931"/>
                    <a:ext cx="0" cy="1330074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화살표 연결선 46"/>
                  <p:cNvCxnSpPr/>
                  <p:nvPr/>
                </p:nvCxnSpPr>
                <p:spPr>
                  <a:xfrm>
                    <a:off x="104429" y="6143799"/>
                    <a:ext cx="2479235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직선 연결선 13"/>
                  <p:cNvCxnSpPr/>
                  <p:nvPr/>
                </p:nvCxnSpPr>
                <p:spPr>
                  <a:xfrm>
                    <a:off x="1914892" y="6029325"/>
                    <a:ext cx="0" cy="24765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직선 연결선 47"/>
                  <p:cNvCxnSpPr/>
                  <p:nvPr/>
                </p:nvCxnSpPr>
                <p:spPr>
                  <a:xfrm>
                    <a:off x="1344045" y="6029325"/>
                    <a:ext cx="0" cy="24765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그룹 20"/>
                <p:cNvGrpSpPr/>
                <p:nvPr/>
              </p:nvGrpSpPr>
              <p:grpSpPr>
                <a:xfrm>
                  <a:off x="1416192" y="6183285"/>
                  <a:ext cx="1389230" cy="444320"/>
                  <a:chOff x="1416192" y="6183285"/>
                  <a:chExt cx="1389230" cy="44432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TextBox 37"/>
                      <p:cNvSpPr txBox="1"/>
                      <p:nvPr/>
                    </p:nvSpPr>
                    <p:spPr>
                      <a:xfrm>
                        <a:off x="2607932" y="6183285"/>
                        <a:ext cx="19749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ko-KR" altLang="en-US" dirty="0"/>
                      </a:p>
                    </p:txBody>
                  </p:sp>
                </mc:Choice>
                <mc:Fallback xmlns="">
                  <p:sp>
                    <p:nvSpPr>
                      <p:cNvPr id="38" name="TextBox 3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07932" y="6183285"/>
                        <a:ext cx="197490" cy="276999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 l="-40625" r="-37500" b="-3478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1930109" y="6258273"/>
                    <a:ext cx="42832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dirty="0" smtClean="0"/>
                      <a:t>2k</a:t>
                    </a:r>
                    <a:endParaRPr lang="ko-KR" altLang="en-US" dirty="0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1416192" y="6258273"/>
                    <a:ext cx="3129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dirty="0"/>
                      <a:t>0</a:t>
                    </a:r>
                    <a:endParaRPr lang="ko-KR" altLang="en-US" dirty="0"/>
                  </a:p>
                </p:txBody>
              </p:sp>
            </p:grpSp>
          </p:grpSp>
        </p:grpSp>
      </p:grpSp>
      <p:sp>
        <p:nvSpPr>
          <p:cNvPr id="66" name="TextBox 65"/>
          <p:cNvSpPr txBox="1"/>
          <p:nvPr/>
        </p:nvSpPr>
        <p:spPr>
          <a:xfrm>
            <a:off x="3151563" y="1740722"/>
            <a:ext cx="374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Voice Capture System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41063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/>
          <p:cNvGrpSpPr/>
          <p:nvPr/>
        </p:nvGrpSpPr>
        <p:grpSpPr>
          <a:xfrm>
            <a:off x="3984215" y="1264135"/>
            <a:ext cx="4408007" cy="2204759"/>
            <a:chOff x="4583112" y="1170064"/>
            <a:chExt cx="4408007" cy="2204759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112" y="1170064"/>
              <a:ext cx="4408007" cy="2204759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4867371" y="1680796"/>
              <a:ext cx="1919744" cy="1329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65" y="759872"/>
            <a:ext cx="4855633" cy="3213287"/>
          </a:xfr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94" y="4102578"/>
            <a:ext cx="3726527" cy="247464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139" y="1164208"/>
            <a:ext cx="2550583" cy="255058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795" y="3714791"/>
            <a:ext cx="2698846" cy="2700647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54831" y="656607"/>
            <a:ext cx="4447190" cy="465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139" y="4102578"/>
            <a:ext cx="3004655" cy="225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Modulation</a:t>
            </a:r>
          </a:p>
          <a:p>
            <a:pPr lvl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372810" y="2526817"/>
                <a:ext cx="48426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altLang="ko-KR" sz="2400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altLang="ko-KR" sz="2400" b="0" i="0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l-GR" altLang="ko-KR" sz="24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810" y="2526817"/>
                <a:ext cx="4842608" cy="369332"/>
              </a:xfrm>
              <a:prstGeom prst="rect">
                <a:avLst/>
              </a:prstGeom>
              <a:blipFill>
                <a:blip r:embed="rId3"/>
                <a:stretch>
                  <a:fillRect l="-126" r="-1635" b="-3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그룹 8"/>
          <p:cNvGrpSpPr/>
          <p:nvPr/>
        </p:nvGrpSpPr>
        <p:grpSpPr>
          <a:xfrm>
            <a:off x="1098834" y="3661693"/>
            <a:ext cx="2479235" cy="1863849"/>
            <a:chOff x="333029" y="4763756"/>
            <a:chExt cx="2479235" cy="18638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626588" y="4763756"/>
                  <a:ext cx="51616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6588" y="4763756"/>
                  <a:ext cx="516167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8235" t="-2222" r="-14118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그룹 12"/>
            <p:cNvGrpSpPr/>
            <p:nvPr/>
          </p:nvGrpSpPr>
          <p:grpSpPr>
            <a:xfrm>
              <a:off x="333029" y="4805931"/>
              <a:ext cx="2479235" cy="1821674"/>
              <a:chOff x="333029" y="4805931"/>
              <a:chExt cx="2479235" cy="1821674"/>
            </a:xfrm>
          </p:grpSpPr>
          <p:grpSp>
            <p:nvGrpSpPr>
              <p:cNvPr id="14" name="그룹 13"/>
              <p:cNvGrpSpPr/>
              <p:nvPr/>
            </p:nvGrpSpPr>
            <p:grpSpPr>
              <a:xfrm>
                <a:off x="333029" y="4805931"/>
                <a:ext cx="2479235" cy="1471044"/>
                <a:chOff x="104429" y="4805931"/>
                <a:chExt cx="2479235" cy="1471044"/>
              </a:xfrm>
            </p:grpSpPr>
            <p:sp>
              <p:nvSpPr>
                <p:cNvPr id="19" name="이등변 삼각형 18"/>
                <p:cNvSpPr/>
                <p:nvPr/>
              </p:nvSpPr>
              <p:spPr>
                <a:xfrm>
                  <a:off x="765204" y="5319928"/>
                  <a:ext cx="1143318" cy="823871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cxnSp>
              <p:nvCxnSpPr>
                <p:cNvPr id="20" name="직선 화살표 연결선 19"/>
                <p:cNvCxnSpPr/>
                <p:nvPr/>
              </p:nvCxnSpPr>
              <p:spPr>
                <a:xfrm flipV="1">
                  <a:off x="1344046" y="4805931"/>
                  <a:ext cx="0" cy="1330074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직선 화살표 연결선 20"/>
                <p:cNvCxnSpPr/>
                <p:nvPr/>
              </p:nvCxnSpPr>
              <p:spPr>
                <a:xfrm>
                  <a:off x="104429" y="6143799"/>
                  <a:ext cx="2479235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직선 연결선 21"/>
                <p:cNvCxnSpPr/>
                <p:nvPr/>
              </p:nvCxnSpPr>
              <p:spPr>
                <a:xfrm>
                  <a:off x="1914892" y="6029325"/>
                  <a:ext cx="0" cy="2476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직선 연결선 22"/>
                <p:cNvCxnSpPr/>
                <p:nvPr/>
              </p:nvCxnSpPr>
              <p:spPr>
                <a:xfrm>
                  <a:off x="1344045" y="6029325"/>
                  <a:ext cx="0" cy="24765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그룹 14"/>
              <p:cNvGrpSpPr/>
              <p:nvPr/>
            </p:nvGrpSpPr>
            <p:grpSpPr>
              <a:xfrm>
                <a:off x="1416192" y="6183285"/>
                <a:ext cx="1389230" cy="444320"/>
                <a:chOff x="1416192" y="6183285"/>
                <a:chExt cx="1389230" cy="44432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607932" y="6183285"/>
                      <a:ext cx="19749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oMath>
                        </m:oMathPara>
                      </a14:m>
                      <a:endParaRPr lang="ko-KR" altLang="en-US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07932" y="6183285"/>
                      <a:ext cx="197490" cy="276999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40625" r="-37500" b="-3478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ko-KR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7" name="TextBox 16"/>
                <p:cNvSpPr txBox="1"/>
                <p:nvPr/>
              </p:nvSpPr>
              <p:spPr>
                <a:xfrm>
                  <a:off x="1930109" y="6258273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 smtClean="0"/>
                    <a:t>2k</a:t>
                  </a:r>
                  <a:endParaRPr lang="ko-KR" altLang="en-US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1416192" y="6258273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dirty="0"/>
                    <a:t>0</a:t>
                  </a:r>
                  <a:endParaRPr lang="ko-KR" altLang="en-US" dirty="0"/>
                </a:p>
              </p:txBody>
            </p:sp>
          </p:grpSp>
        </p:grpSp>
      </p:grpSp>
      <p:grpSp>
        <p:nvGrpSpPr>
          <p:cNvPr id="63" name="그룹 62"/>
          <p:cNvGrpSpPr/>
          <p:nvPr/>
        </p:nvGrpSpPr>
        <p:grpSpPr>
          <a:xfrm>
            <a:off x="3935003" y="3661693"/>
            <a:ext cx="5593761" cy="1863849"/>
            <a:chOff x="3935003" y="3661693"/>
            <a:chExt cx="5593761" cy="1863849"/>
          </a:xfrm>
        </p:grpSpPr>
        <p:grpSp>
          <p:nvGrpSpPr>
            <p:cNvPr id="42" name="그룹 41"/>
            <p:cNvGrpSpPr/>
            <p:nvPr/>
          </p:nvGrpSpPr>
          <p:grpSpPr>
            <a:xfrm>
              <a:off x="5237641" y="3661693"/>
              <a:ext cx="4291123" cy="1863849"/>
              <a:chOff x="333029" y="4763756"/>
              <a:chExt cx="4291123" cy="1863849"/>
            </a:xfrm>
          </p:grpSpPr>
          <p:grpSp>
            <p:nvGrpSpPr>
              <p:cNvPr id="43" name="그룹 42"/>
              <p:cNvGrpSpPr/>
              <p:nvPr/>
            </p:nvGrpSpPr>
            <p:grpSpPr>
              <a:xfrm>
                <a:off x="333029" y="4805931"/>
                <a:ext cx="4291123" cy="1821674"/>
                <a:chOff x="333029" y="4805931"/>
                <a:chExt cx="4291123" cy="1821674"/>
              </a:xfrm>
            </p:grpSpPr>
            <p:sp>
              <p:nvSpPr>
                <p:cNvPr id="45" name="이등변 삼각형 44"/>
                <p:cNvSpPr/>
                <p:nvPr/>
              </p:nvSpPr>
              <p:spPr>
                <a:xfrm>
                  <a:off x="2645712" y="5339139"/>
                  <a:ext cx="1143318" cy="823871"/>
                </a:xfrm>
                <a:prstGeom prst="triangl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46" name="그룹 45"/>
                <p:cNvGrpSpPr/>
                <p:nvPr/>
              </p:nvGrpSpPr>
              <p:grpSpPr>
                <a:xfrm>
                  <a:off x="333029" y="4805931"/>
                  <a:ext cx="4291123" cy="1821674"/>
                  <a:chOff x="333029" y="4805931"/>
                  <a:chExt cx="4291123" cy="1821674"/>
                </a:xfrm>
              </p:grpSpPr>
              <p:grpSp>
                <p:nvGrpSpPr>
                  <p:cNvPr id="47" name="그룹 46"/>
                  <p:cNvGrpSpPr/>
                  <p:nvPr/>
                </p:nvGrpSpPr>
                <p:grpSpPr>
                  <a:xfrm>
                    <a:off x="333029" y="4805931"/>
                    <a:ext cx="4291123" cy="1471044"/>
                    <a:chOff x="104429" y="4805931"/>
                    <a:chExt cx="4291123" cy="1471044"/>
                  </a:xfrm>
                </p:grpSpPr>
                <p:cxnSp>
                  <p:nvCxnSpPr>
                    <p:cNvPr id="54" name="직선 화살표 연결선 53"/>
                    <p:cNvCxnSpPr/>
                    <p:nvPr/>
                  </p:nvCxnSpPr>
                  <p:spPr>
                    <a:xfrm flipV="1">
                      <a:off x="1344046" y="4805931"/>
                      <a:ext cx="0" cy="1330074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직선 화살표 연결선 54"/>
                    <p:cNvCxnSpPr/>
                    <p:nvPr/>
                  </p:nvCxnSpPr>
                  <p:spPr>
                    <a:xfrm>
                      <a:off x="104429" y="6143799"/>
                      <a:ext cx="4291123" cy="0"/>
                    </a:xfrm>
                    <a:prstGeom prst="straightConnector1">
                      <a:avLst/>
                    </a:prstGeom>
                    <a:ln w="25400">
                      <a:solidFill>
                        <a:schemeClr val="tx1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직선 연결선 55"/>
                    <p:cNvCxnSpPr/>
                    <p:nvPr/>
                  </p:nvCxnSpPr>
                  <p:spPr>
                    <a:xfrm>
                      <a:off x="2992469" y="6029325"/>
                      <a:ext cx="0" cy="24765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직선 연결선 56"/>
                    <p:cNvCxnSpPr/>
                    <p:nvPr/>
                  </p:nvCxnSpPr>
                  <p:spPr>
                    <a:xfrm>
                      <a:off x="1344045" y="6029325"/>
                      <a:ext cx="0" cy="24765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직선 연결선 57"/>
                    <p:cNvCxnSpPr/>
                    <p:nvPr/>
                  </p:nvCxnSpPr>
                  <p:spPr>
                    <a:xfrm>
                      <a:off x="3549031" y="6029325"/>
                      <a:ext cx="0" cy="24765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직선 연결선 58"/>
                    <p:cNvCxnSpPr/>
                    <p:nvPr/>
                  </p:nvCxnSpPr>
                  <p:spPr>
                    <a:xfrm>
                      <a:off x="2435907" y="6029325"/>
                      <a:ext cx="0" cy="24765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" name="그룹 47"/>
                  <p:cNvGrpSpPr/>
                  <p:nvPr/>
                </p:nvGrpSpPr>
                <p:grpSpPr>
                  <a:xfrm>
                    <a:off x="1416192" y="6183285"/>
                    <a:ext cx="3181124" cy="444320"/>
                    <a:chOff x="1416192" y="6183285"/>
                    <a:chExt cx="3181124" cy="444320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9" name="TextBox 48"/>
                        <p:cNvSpPr txBox="1"/>
                        <p:nvPr/>
                      </p:nvSpPr>
                      <p:spPr>
                        <a:xfrm>
                          <a:off x="4399826" y="6183285"/>
                          <a:ext cx="197490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oMath>
                            </m:oMathPara>
                          </a14:m>
                          <a:endParaRPr lang="ko-KR" alt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35" name="TextBox 3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399826" y="6183285"/>
                          <a:ext cx="197490" cy="276999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 l="-40625" r="-37500" b="-3478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ko-KR" alt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3006908" y="6258273"/>
                      <a:ext cx="5565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dirty="0" smtClean="0"/>
                        <a:t>24k</a:t>
                      </a:r>
                      <a:endParaRPr lang="ko-KR" altLang="en-US" dirty="0"/>
                    </a:p>
                  </p:txBody>
                </p:sp>
                <p:sp>
                  <p:nvSpPr>
                    <p:cNvPr id="51" name="TextBox 50"/>
                    <p:cNvSpPr txBox="1"/>
                    <p:nvPr/>
                  </p:nvSpPr>
                  <p:spPr>
                    <a:xfrm>
                      <a:off x="1416192" y="6258273"/>
                      <a:ext cx="31290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p:txBody>
                </p:sp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3563470" y="6258273"/>
                      <a:ext cx="5565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dirty="0" smtClean="0"/>
                        <a:t>26k</a:t>
                      </a:r>
                      <a:endParaRPr lang="ko-KR" altLang="en-US" dirty="0"/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2450346" y="6258273"/>
                      <a:ext cx="55656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altLang="ko-KR" dirty="0" smtClean="0"/>
                        <a:t>22k</a:t>
                      </a:r>
                      <a:endParaRPr lang="ko-KR" altLang="en-US" dirty="0"/>
                    </a:p>
                  </p:txBody>
                </p:sp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1626588" y="4763756"/>
                    <a:ext cx="592663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26588" y="4763756"/>
                    <a:ext cx="592663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8247" r="-13402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1" name="직선 화살표 연결선 60"/>
            <p:cNvCxnSpPr/>
            <p:nvPr/>
          </p:nvCxnSpPr>
          <p:spPr>
            <a:xfrm>
              <a:off x="3935003" y="4368905"/>
              <a:ext cx="1163196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165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sp>
        <p:nvSpPr>
          <p:cNvPr id="5" name="이등변 삼각형 4"/>
          <p:cNvSpPr/>
          <p:nvPr/>
        </p:nvSpPr>
        <p:spPr>
          <a:xfrm rot="5400000">
            <a:off x="5690990" y="2465549"/>
            <a:ext cx="950603" cy="1110886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530992" y="37972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Amplifier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6892715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그룹 13"/>
          <p:cNvGrpSpPr/>
          <p:nvPr/>
        </p:nvGrpSpPr>
        <p:grpSpPr>
          <a:xfrm>
            <a:off x="239316" y="3797297"/>
            <a:ext cx="2531462" cy="683440"/>
            <a:chOff x="239316" y="3797297"/>
            <a:chExt cx="2531462" cy="683440"/>
          </a:xfrm>
        </p:grpSpPr>
        <p:sp>
          <p:nvSpPr>
            <p:cNvPr id="23" name="TextBox 22"/>
            <p:cNvSpPr txBox="1"/>
            <p:nvPr/>
          </p:nvSpPr>
          <p:spPr>
            <a:xfrm>
              <a:off x="239316" y="3797297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Modulated 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245356" y="4203738"/>
                  <a:ext cx="5514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356" y="4203738"/>
                  <a:ext cx="55143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396" t="-2222" r="-13187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845947" y="4910142"/>
                <a:ext cx="4914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altLang="ko-K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&gt;20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947" y="4910142"/>
                <a:ext cx="4914999" cy="276999"/>
              </a:xfrm>
              <a:prstGeom prst="rect">
                <a:avLst/>
              </a:prstGeom>
              <a:blipFill>
                <a:blip r:embed="rId7"/>
                <a:stretch>
                  <a:fillRect l="-124" r="-620" b="-347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그룹 15"/>
          <p:cNvGrpSpPr/>
          <p:nvPr/>
        </p:nvGrpSpPr>
        <p:grpSpPr>
          <a:xfrm>
            <a:off x="333029" y="4763756"/>
            <a:ext cx="4291123" cy="1863849"/>
            <a:chOff x="333029" y="4763756"/>
            <a:chExt cx="4291123" cy="1863849"/>
          </a:xfrm>
        </p:grpSpPr>
        <p:grpSp>
          <p:nvGrpSpPr>
            <p:cNvPr id="15" name="그룹 14"/>
            <p:cNvGrpSpPr/>
            <p:nvPr/>
          </p:nvGrpSpPr>
          <p:grpSpPr>
            <a:xfrm>
              <a:off x="333029" y="4805931"/>
              <a:ext cx="4291123" cy="1821674"/>
              <a:chOff x="333029" y="4805931"/>
              <a:chExt cx="4291123" cy="1821674"/>
            </a:xfrm>
          </p:grpSpPr>
          <p:sp>
            <p:nvSpPr>
              <p:cNvPr id="75" name="이등변 삼각형 74"/>
              <p:cNvSpPr/>
              <p:nvPr/>
            </p:nvSpPr>
            <p:spPr>
              <a:xfrm>
                <a:off x="2645712" y="5339139"/>
                <a:ext cx="1143318" cy="823871"/>
              </a:xfrm>
              <a:prstGeom prst="triangl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7" name="그룹 26"/>
              <p:cNvGrpSpPr/>
              <p:nvPr/>
            </p:nvGrpSpPr>
            <p:grpSpPr>
              <a:xfrm>
                <a:off x="333029" y="4805931"/>
                <a:ext cx="4291123" cy="1821674"/>
                <a:chOff x="333029" y="4805931"/>
                <a:chExt cx="4291123" cy="1821674"/>
              </a:xfrm>
            </p:grpSpPr>
            <p:grpSp>
              <p:nvGrpSpPr>
                <p:cNvPr id="28" name="그룹 27"/>
                <p:cNvGrpSpPr/>
                <p:nvPr/>
              </p:nvGrpSpPr>
              <p:grpSpPr>
                <a:xfrm>
                  <a:off x="333029" y="4805931"/>
                  <a:ext cx="4291123" cy="1471044"/>
                  <a:chOff x="104429" y="4805931"/>
                  <a:chExt cx="4291123" cy="1471044"/>
                </a:xfrm>
              </p:grpSpPr>
              <p:cxnSp>
                <p:nvCxnSpPr>
                  <p:cNvPr id="40" name="직선 화살표 연결선 39"/>
                  <p:cNvCxnSpPr/>
                  <p:nvPr/>
                </p:nvCxnSpPr>
                <p:spPr>
                  <a:xfrm flipV="1">
                    <a:off x="1344046" y="4805931"/>
                    <a:ext cx="0" cy="1330074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직선 화살표 연결선 44"/>
                  <p:cNvCxnSpPr/>
                  <p:nvPr/>
                </p:nvCxnSpPr>
                <p:spPr>
                  <a:xfrm>
                    <a:off x="104429" y="6143799"/>
                    <a:ext cx="4291123" cy="0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직선 연결선 45"/>
                  <p:cNvCxnSpPr/>
                  <p:nvPr/>
                </p:nvCxnSpPr>
                <p:spPr>
                  <a:xfrm>
                    <a:off x="2992469" y="6029325"/>
                    <a:ext cx="0" cy="24765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직선 연결선 46"/>
                  <p:cNvCxnSpPr/>
                  <p:nvPr/>
                </p:nvCxnSpPr>
                <p:spPr>
                  <a:xfrm>
                    <a:off x="1344045" y="6029325"/>
                    <a:ext cx="0" cy="24765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직선 연결선 59"/>
                  <p:cNvCxnSpPr/>
                  <p:nvPr/>
                </p:nvCxnSpPr>
                <p:spPr>
                  <a:xfrm>
                    <a:off x="3549031" y="6029325"/>
                    <a:ext cx="0" cy="24765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직선 연결선 61"/>
                  <p:cNvCxnSpPr/>
                  <p:nvPr/>
                </p:nvCxnSpPr>
                <p:spPr>
                  <a:xfrm>
                    <a:off x="2435907" y="6029325"/>
                    <a:ext cx="0" cy="24765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그룹 31"/>
                <p:cNvGrpSpPr/>
                <p:nvPr/>
              </p:nvGrpSpPr>
              <p:grpSpPr>
                <a:xfrm>
                  <a:off x="1416192" y="6183285"/>
                  <a:ext cx="3181124" cy="444320"/>
                  <a:chOff x="1416192" y="6183285"/>
                  <a:chExt cx="3181124" cy="44432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5" name="TextBox 34"/>
                      <p:cNvSpPr txBox="1"/>
                      <p:nvPr/>
                    </p:nvSpPr>
                    <p:spPr>
                      <a:xfrm>
                        <a:off x="4399826" y="6183285"/>
                        <a:ext cx="197490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m:oMathPara>
                        </a14:m>
                        <a:endParaRPr lang="ko-KR" altLang="en-US" dirty="0"/>
                      </a:p>
                    </p:txBody>
                  </p:sp>
                </mc:Choice>
                <mc:Fallback xmlns="">
                  <p:sp>
                    <p:nvSpPr>
                      <p:cNvPr id="35" name="TextBox 3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99826" y="6183285"/>
                        <a:ext cx="197490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40625" r="-37500" b="-3478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ko-KR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3006908" y="6258273"/>
                    <a:ext cx="5565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dirty="0" smtClean="0"/>
                      <a:t>24k</a:t>
                    </a:r>
                    <a:endParaRPr lang="ko-KR" altLang="en-US" dirty="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416192" y="6258273"/>
                    <a:ext cx="31290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dirty="0"/>
                      <a:t>0</a:t>
                    </a:r>
                    <a:endParaRPr lang="ko-KR" alt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563470" y="6258273"/>
                    <a:ext cx="5565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dirty="0" smtClean="0"/>
                      <a:t>26k</a:t>
                    </a:r>
                    <a:endParaRPr lang="ko-KR" altLang="en-US" dirty="0"/>
                  </a:p>
                </p:txBody>
              </p:sp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2450346" y="6258273"/>
                    <a:ext cx="5565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dirty="0" smtClean="0"/>
                      <a:t>22k</a:t>
                    </a:r>
                    <a:endParaRPr lang="ko-KR" altLang="en-US" dirty="0"/>
                  </a:p>
                </p:txBody>
              </p: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1626588" y="4763756"/>
                  <a:ext cx="59266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6588" y="4763756"/>
                  <a:ext cx="592663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8247" r="-13402" b="-3478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그룹 20"/>
          <p:cNvGrpSpPr/>
          <p:nvPr/>
        </p:nvGrpSpPr>
        <p:grpSpPr>
          <a:xfrm>
            <a:off x="3528064" y="2650114"/>
            <a:ext cx="3120170" cy="1056968"/>
            <a:chOff x="3528064" y="2650114"/>
            <a:chExt cx="3120170" cy="1056968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064" y="2650114"/>
              <a:ext cx="1066737" cy="1056968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497" y="2650114"/>
              <a:ext cx="1066737" cy="1056968"/>
            </a:xfrm>
            <a:prstGeom prst="rect">
              <a:avLst/>
            </a:prstGeom>
          </p:spPr>
        </p:pic>
      </p:grpSp>
      <p:grpSp>
        <p:nvGrpSpPr>
          <p:cNvPr id="82" name="그룹 81"/>
          <p:cNvGrpSpPr/>
          <p:nvPr/>
        </p:nvGrpSpPr>
        <p:grpSpPr>
          <a:xfrm>
            <a:off x="2692973" y="2601025"/>
            <a:ext cx="6173294" cy="3609617"/>
            <a:chOff x="2692973" y="2601025"/>
            <a:chExt cx="6173294" cy="3609617"/>
          </a:xfrm>
        </p:grpSpPr>
        <p:pic>
          <p:nvPicPr>
            <p:cNvPr id="78" name="그림 7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06" b="98799" l="4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3622" y="2601025"/>
              <a:ext cx="1032645" cy="1080582"/>
            </a:xfrm>
            <a:prstGeom prst="rect">
              <a:avLst/>
            </a:prstGeom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806" b="98799" l="484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2973" y="5130060"/>
              <a:ext cx="1032645" cy="1080582"/>
            </a:xfrm>
            <a:prstGeom prst="rect">
              <a:avLst/>
            </a:prstGeom>
          </p:spPr>
        </p:pic>
      </p:grpSp>
      <p:grpSp>
        <p:nvGrpSpPr>
          <p:cNvPr id="18" name="그룹 17"/>
          <p:cNvGrpSpPr/>
          <p:nvPr/>
        </p:nvGrpSpPr>
        <p:grpSpPr>
          <a:xfrm>
            <a:off x="5731890" y="5339139"/>
            <a:ext cx="4807721" cy="1493415"/>
            <a:chOff x="5731890" y="5339139"/>
            <a:chExt cx="4807721" cy="1493415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684" y="5339139"/>
              <a:ext cx="1105116" cy="108301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110741" y="5834620"/>
              <a:ext cx="2428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Hmm…Its impossible.</a:t>
              </a:r>
              <a:endParaRPr lang="ko-KR" alt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731890" y="6463222"/>
              <a:ext cx="2518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Cocaine noodle Author</a:t>
              </a:r>
              <a:endParaRPr lang="ko-KR" altLang="en-US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3151563" y="1740722"/>
            <a:ext cx="374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Voice Capture System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2886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977" y="4112311"/>
            <a:ext cx="2143539" cy="2143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10741" y="5834620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Hmm…Its impossible.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31890" y="6463222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Cocaine noodle Author</a:t>
            </a:r>
            <a:endParaRPr lang="ko-KR" altLang="en-US" dirty="0"/>
          </a:p>
        </p:txBody>
      </p:sp>
      <p:grpSp>
        <p:nvGrpSpPr>
          <p:cNvPr id="13" name="그룹 12"/>
          <p:cNvGrpSpPr/>
          <p:nvPr/>
        </p:nvGrpSpPr>
        <p:grpSpPr>
          <a:xfrm>
            <a:off x="-735747" y="808070"/>
            <a:ext cx="11573059" cy="3171737"/>
            <a:chOff x="-735747" y="808070"/>
            <a:chExt cx="11573059" cy="3171737"/>
          </a:xfrm>
        </p:grpSpPr>
        <p:grpSp>
          <p:nvGrpSpPr>
            <p:cNvPr id="6" name="그룹 5"/>
            <p:cNvGrpSpPr/>
            <p:nvPr/>
          </p:nvGrpSpPr>
          <p:grpSpPr>
            <a:xfrm>
              <a:off x="-735747" y="808070"/>
              <a:ext cx="4934025" cy="3171737"/>
              <a:chOff x="-735747" y="808070"/>
              <a:chExt cx="4934025" cy="3171737"/>
            </a:xfrm>
          </p:grpSpPr>
          <p:pic>
            <p:nvPicPr>
              <p:cNvPr id="3" name="그림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35747" y="808070"/>
                <a:ext cx="4934025" cy="2772295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708833" y="3610475"/>
                <a:ext cx="233916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err="1" smtClean="0"/>
                  <a:t>DolphinAttack</a:t>
                </a:r>
                <a:r>
                  <a:rPr lang="en-US" altLang="ko-KR" dirty="0" smtClean="0"/>
                  <a:t> Author</a:t>
                </a:r>
                <a:endParaRPr lang="ko-KR" altLang="en-US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024932" y="1190266"/>
              <a:ext cx="31854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600" dirty="0" smtClean="0"/>
                <a:t>But… It works!</a:t>
              </a:r>
              <a:endParaRPr lang="ko-KR" altLang="en-US" sz="3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48000" y="863910"/>
              <a:ext cx="7789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Previous work [61</a:t>
              </a:r>
              <a:r>
                <a:rPr lang="en-US" altLang="ko-KR" dirty="0" smtClean="0"/>
                <a:t>] considers </a:t>
              </a:r>
              <a:r>
                <a:rPr lang="en-US" altLang="ko-KR" dirty="0"/>
                <a:t>it impossible to receive voices above 20 kHz.</a:t>
              </a:r>
              <a:endParaRPr lang="ko-KR" altLang="en-US" sz="3600" dirty="0"/>
            </a:p>
          </p:txBody>
        </p:sp>
      </p:grpSp>
      <p:sp>
        <p:nvSpPr>
          <p:cNvPr id="4" name="직사각형 3"/>
          <p:cNvSpPr/>
          <p:nvPr/>
        </p:nvSpPr>
        <p:spPr>
          <a:xfrm>
            <a:off x="3048000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ko-KR" dirty="0" err="1">
                <a:ea typeface="Malgun Gothic" panose="020B0503020000020004" pitchFamily="50" charset="-127"/>
              </a:rPr>
              <a:t>Since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most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speech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recognition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systems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apply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band-stop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filters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to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attenuate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signals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that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fall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outside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of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the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range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of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human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b="1" u="sng" dirty="0" err="1">
                <a:solidFill>
                  <a:srgbClr val="FF0000"/>
                </a:solidFill>
                <a:ea typeface="Malgun Gothic" panose="020B0503020000020004" pitchFamily="50" charset="-127"/>
              </a:rPr>
              <a:t>speech</a:t>
            </a:r>
            <a:r>
              <a:rPr lang="ko-KR" altLang="ko-KR" b="1" u="sng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>
                <a:ea typeface="Malgun Gothic" panose="020B0503020000020004" pitchFamily="50" charset="-127"/>
              </a:rPr>
              <a:t>and </a:t>
            </a:r>
            <a:r>
              <a:rPr lang="ko-KR" altLang="ko-KR" dirty="0" err="1">
                <a:ea typeface="Malgun Gothic" panose="020B0503020000020004" pitchFamily="50" charset="-127"/>
              </a:rPr>
              <a:t>require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a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minimum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power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level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for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parsing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speech</a:t>
            </a:r>
            <a:r>
              <a:rPr lang="ko-KR" altLang="ko-KR" dirty="0">
                <a:ea typeface="Malgun Gothic" panose="020B0503020000020004" pitchFamily="50" charset="-127"/>
              </a:rPr>
              <a:t>,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the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adversary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does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not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attempt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to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construct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a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covert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ea typeface="Malgun Gothic" panose="020B0503020000020004" pitchFamily="50" charset="-127"/>
              </a:rPr>
              <a:t>audio</a:t>
            </a:r>
            <a:r>
              <a:rPr lang="ko-KR" altLang="ko-KR" dirty="0"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channel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that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cannot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be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perceived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by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the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human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 </a:t>
            </a:r>
            <a:r>
              <a:rPr lang="ko-KR" altLang="ko-KR" dirty="0" err="1">
                <a:solidFill>
                  <a:srgbClr val="FF0000"/>
                </a:solidFill>
                <a:ea typeface="Malgun Gothic" panose="020B0503020000020004" pitchFamily="50" charset="-127"/>
              </a:rPr>
              <a:t>ear</a:t>
            </a:r>
            <a:r>
              <a:rPr lang="ko-KR" altLang="ko-KR" dirty="0">
                <a:solidFill>
                  <a:srgbClr val="FF0000"/>
                </a:solidFill>
                <a:ea typeface="Malgun Gothic" panose="020B0503020000020004" pitchFamily="50" charset="-127"/>
              </a:rPr>
              <a:t>.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9811167">
            <a:off x="1841643" y="2726460"/>
            <a:ext cx="77804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600" u="sng" dirty="0" err="1" smtClean="0"/>
              <a:t>DolphinAttack</a:t>
            </a:r>
            <a:endParaRPr lang="ko-KR" altLang="en-US" sz="9600" u="sng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684" y="5339139"/>
            <a:ext cx="1105116" cy="108301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03" y="4565433"/>
            <a:ext cx="204787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5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이등변 삼각형 74"/>
          <p:cNvSpPr/>
          <p:nvPr/>
        </p:nvSpPr>
        <p:spPr>
          <a:xfrm>
            <a:off x="2645712" y="5339139"/>
            <a:ext cx="1143318" cy="823871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Background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sp>
        <p:nvSpPr>
          <p:cNvPr id="5" name="이등변 삼각형 4"/>
          <p:cNvSpPr/>
          <p:nvPr/>
        </p:nvSpPr>
        <p:spPr>
          <a:xfrm rot="5400000">
            <a:off x="5690990" y="2465549"/>
            <a:ext cx="950603" cy="1110886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530992" y="37972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Amplifier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6892715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그룹 21"/>
          <p:cNvGrpSpPr/>
          <p:nvPr/>
        </p:nvGrpSpPr>
        <p:grpSpPr>
          <a:xfrm>
            <a:off x="239316" y="3797297"/>
            <a:ext cx="9521630" cy="1389844"/>
            <a:chOff x="239316" y="3797297"/>
            <a:chExt cx="9521630" cy="1389844"/>
          </a:xfrm>
        </p:grpSpPr>
        <p:sp>
          <p:nvSpPr>
            <p:cNvPr id="23" name="TextBox 22"/>
            <p:cNvSpPr txBox="1"/>
            <p:nvPr/>
          </p:nvSpPr>
          <p:spPr>
            <a:xfrm>
              <a:off x="239316" y="3797297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Modulated 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245356" y="4203738"/>
                  <a:ext cx="5514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356" y="4203738"/>
                  <a:ext cx="55143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396" t="-2222" r="-13187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4845947" y="4910142"/>
                  <a:ext cx="4914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l-GR" altLang="ko-K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𝑤h𝑒𝑟𝑒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&gt;20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𝑘𝐻𝑧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45947" y="4910142"/>
                  <a:ext cx="491499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124" r="-620" b="-3478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그룹 26"/>
          <p:cNvGrpSpPr/>
          <p:nvPr/>
        </p:nvGrpSpPr>
        <p:grpSpPr>
          <a:xfrm>
            <a:off x="333029" y="4805931"/>
            <a:ext cx="4291123" cy="1821674"/>
            <a:chOff x="333029" y="4805931"/>
            <a:chExt cx="4291123" cy="1821674"/>
          </a:xfrm>
        </p:grpSpPr>
        <p:grpSp>
          <p:nvGrpSpPr>
            <p:cNvPr id="28" name="그룹 27"/>
            <p:cNvGrpSpPr/>
            <p:nvPr/>
          </p:nvGrpSpPr>
          <p:grpSpPr>
            <a:xfrm>
              <a:off x="333029" y="4805931"/>
              <a:ext cx="4291123" cy="1471044"/>
              <a:chOff x="104429" y="4805931"/>
              <a:chExt cx="4291123" cy="1471044"/>
            </a:xfrm>
          </p:grpSpPr>
          <p:cxnSp>
            <p:nvCxnSpPr>
              <p:cNvPr id="40" name="직선 화살표 연결선 39"/>
              <p:cNvCxnSpPr/>
              <p:nvPr/>
            </p:nvCxnSpPr>
            <p:spPr>
              <a:xfrm flipV="1">
                <a:off x="1344046" y="4805931"/>
                <a:ext cx="0" cy="13300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직선 화살표 연결선 44"/>
              <p:cNvCxnSpPr/>
              <p:nvPr/>
            </p:nvCxnSpPr>
            <p:spPr>
              <a:xfrm>
                <a:off x="104429" y="6143799"/>
                <a:ext cx="4291123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직선 연결선 45"/>
              <p:cNvCxnSpPr/>
              <p:nvPr/>
            </p:nvCxnSpPr>
            <p:spPr>
              <a:xfrm>
                <a:off x="2992469" y="6029325"/>
                <a:ext cx="0" cy="247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직선 연결선 46"/>
              <p:cNvCxnSpPr/>
              <p:nvPr/>
            </p:nvCxnSpPr>
            <p:spPr>
              <a:xfrm>
                <a:off x="1344045" y="6029325"/>
                <a:ext cx="0" cy="247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연결선 59"/>
              <p:cNvCxnSpPr/>
              <p:nvPr/>
            </p:nvCxnSpPr>
            <p:spPr>
              <a:xfrm>
                <a:off x="3549031" y="6029325"/>
                <a:ext cx="0" cy="247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연결선 61"/>
              <p:cNvCxnSpPr/>
              <p:nvPr/>
            </p:nvCxnSpPr>
            <p:spPr>
              <a:xfrm>
                <a:off x="2435907" y="6029325"/>
                <a:ext cx="0" cy="24765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그룹 31"/>
            <p:cNvGrpSpPr/>
            <p:nvPr/>
          </p:nvGrpSpPr>
          <p:grpSpPr>
            <a:xfrm>
              <a:off x="1416192" y="6183285"/>
              <a:ext cx="3181124" cy="444320"/>
              <a:chOff x="1416192" y="6183285"/>
              <a:chExt cx="3181124" cy="44432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399826" y="6183285"/>
                    <a:ext cx="197490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oMath>
                      </m:oMathPara>
                    </a14:m>
                    <a:endParaRPr lang="ko-KR" altLang="en-US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399826" y="6183285"/>
                    <a:ext cx="197490" cy="27699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0625" r="-37500" b="-34783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/>
              <p:cNvSpPr txBox="1"/>
              <p:nvPr/>
            </p:nvSpPr>
            <p:spPr>
              <a:xfrm>
                <a:off x="3006908" y="6258273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24k</a:t>
                </a:r>
                <a:endParaRPr lang="ko-KR" alt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416192" y="6258273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/>
                  <a:t>0</a:t>
                </a:r>
                <a:endParaRPr lang="ko-KR" altLang="en-US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563470" y="6258273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26k</a:t>
                </a:r>
                <a:endParaRPr lang="ko-KR" altLang="en-US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450346" y="6258273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22k</a:t>
                </a:r>
                <a:endParaRPr lang="ko-KR" alt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626588" y="4763756"/>
                <a:ext cx="5926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588" y="4763756"/>
                <a:ext cx="592663" cy="276999"/>
              </a:xfrm>
              <a:prstGeom prst="rect">
                <a:avLst/>
              </a:prstGeom>
              <a:blipFill>
                <a:blip r:embed="rId9"/>
                <a:stretch>
                  <a:fillRect l="-8247" r="-13402" b="-347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그룹 9"/>
          <p:cNvGrpSpPr/>
          <p:nvPr/>
        </p:nvGrpSpPr>
        <p:grpSpPr>
          <a:xfrm>
            <a:off x="5731890" y="5257165"/>
            <a:ext cx="2518703" cy="1575389"/>
            <a:chOff x="5731890" y="5257165"/>
            <a:chExt cx="2518703" cy="1575389"/>
          </a:xfrm>
        </p:grpSpPr>
        <p:sp>
          <p:nvSpPr>
            <p:cNvPr id="79" name="TextBox 78"/>
            <p:cNvSpPr txBox="1"/>
            <p:nvPr/>
          </p:nvSpPr>
          <p:spPr>
            <a:xfrm>
              <a:off x="5731890" y="6463222"/>
              <a:ext cx="2518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Cocaine noodle Author</a:t>
              </a:r>
              <a:endParaRPr lang="ko-KR" altLang="en-US" dirty="0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600" y="5257165"/>
              <a:ext cx="968229" cy="1246962"/>
            </a:xfrm>
            <a:prstGeom prst="rect">
              <a:avLst/>
            </a:prstGeom>
          </p:spPr>
        </p:pic>
      </p:grpSp>
      <p:grpSp>
        <p:nvGrpSpPr>
          <p:cNvPr id="7" name="그룹 6"/>
          <p:cNvGrpSpPr/>
          <p:nvPr/>
        </p:nvGrpSpPr>
        <p:grpSpPr>
          <a:xfrm>
            <a:off x="3528064" y="2650114"/>
            <a:ext cx="3120170" cy="1056968"/>
            <a:chOff x="3528064" y="2650114"/>
            <a:chExt cx="3120170" cy="1056968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064" y="2650114"/>
              <a:ext cx="1066737" cy="1056968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497" y="2650114"/>
              <a:ext cx="1066737" cy="1056968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7872187" y="2650114"/>
            <a:ext cx="3561694" cy="1056968"/>
            <a:chOff x="7872187" y="2650114"/>
            <a:chExt cx="3561694" cy="1056968"/>
          </a:xfrm>
        </p:grpSpPr>
        <p:pic>
          <p:nvPicPr>
            <p:cNvPr id="48" name="그림 4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187" y="2650114"/>
              <a:ext cx="1066737" cy="1056968"/>
            </a:xfrm>
            <a:prstGeom prst="rect">
              <a:avLst/>
            </a:prstGeom>
          </p:spPr>
        </p:pic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7144" y="2650114"/>
              <a:ext cx="1066737" cy="1056968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3151563" y="1740722"/>
            <a:ext cx="374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Voice Capture System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743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Non-linearity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sp>
        <p:nvSpPr>
          <p:cNvPr id="5" name="이등변 삼각형 4"/>
          <p:cNvSpPr/>
          <p:nvPr/>
        </p:nvSpPr>
        <p:spPr>
          <a:xfrm rot="5400000">
            <a:off x="5690990" y="2465549"/>
            <a:ext cx="950603" cy="1110886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530992" y="37972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Amplifier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6892715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20"/>
          <p:cNvGrpSpPr/>
          <p:nvPr/>
        </p:nvGrpSpPr>
        <p:grpSpPr>
          <a:xfrm>
            <a:off x="753874" y="3797297"/>
            <a:ext cx="1415837" cy="683440"/>
            <a:chOff x="753874" y="3797297"/>
            <a:chExt cx="1415837" cy="683440"/>
          </a:xfrm>
        </p:grpSpPr>
        <p:sp>
          <p:nvSpPr>
            <p:cNvPr id="22" name="TextBox 21"/>
            <p:cNvSpPr txBox="1"/>
            <p:nvPr/>
          </p:nvSpPr>
          <p:spPr>
            <a:xfrm>
              <a:off x="753874" y="3797297"/>
              <a:ext cx="1415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263" t="-2222" r="-17105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extBox 24"/>
          <p:cNvSpPr txBox="1"/>
          <p:nvPr/>
        </p:nvSpPr>
        <p:spPr>
          <a:xfrm>
            <a:off x="3151563" y="1740722"/>
            <a:ext cx="374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Voice Capture System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4099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Non-linearity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312366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20"/>
          <p:cNvGrpSpPr/>
          <p:nvPr/>
        </p:nvGrpSpPr>
        <p:grpSpPr>
          <a:xfrm>
            <a:off x="753874" y="3797297"/>
            <a:ext cx="1415837" cy="683440"/>
            <a:chOff x="753874" y="3797297"/>
            <a:chExt cx="1415837" cy="683440"/>
          </a:xfrm>
        </p:grpSpPr>
        <p:sp>
          <p:nvSpPr>
            <p:cNvPr id="22" name="TextBox 21"/>
            <p:cNvSpPr txBox="1"/>
            <p:nvPr/>
          </p:nvSpPr>
          <p:spPr>
            <a:xfrm>
              <a:off x="753874" y="3797297"/>
              <a:ext cx="1415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972" y="4203738"/>
                  <a:ext cx="465640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263" t="-2222" r="-17105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44829" y="2887066"/>
                <a:ext cx="5721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829" y="2887066"/>
                <a:ext cx="572144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895879" y="2887066"/>
                <a:ext cx="578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879" y="2887066"/>
                <a:ext cx="57887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0233" y="4977250"/>
                <a:ext cx="10115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3" y="4977250"/>
                <a:ext cx="1011559" cy="369332"/>
              </a:xfrm>
              <a:prstGeom prst="rect">
                <a:avLst/>
              </a:prstGeom>
              <a:blipFill>
                <a:blip r:embed="rId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그룹 9"/>
          <p:cNvGrpSpPr/>
          <p:nvPr/>
        </p:nvGrpSpPr>
        <p:grpSpPr>
          <a:xfrm>
            <a:off x="1389724" y="4977250"/>
            <a:ext cx="1961150" cy="369332"/>
            <a:chOff x="1389724" y="4977250"/>
            <a:chExt cx="1961150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1851168" y="4977250"/>
                  <a:ext cx="14997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168" y="4977250"/>
                  <a:ext cx="1499706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직선 화살표 연결선 37"/>
            <p:cNvCxnSpPr/>
            <p:nvPr/>
          </p:nvCxnSpPr>
          <p:spPr>
            <a:xfrm>
              <a:off x="1389724" y="5167674"/>
              <a:ext cx="44860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그림 3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06" b="98799" l="4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92" y="5012256"/>
            <a:ext cx="328843" cy="3441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50233" y="5546788"/>
                <a:ext cx="1689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3" y="5546788"/>
                <a:ext cx="1689180" cy="369332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그룹 45"/>
          <p:cNvGrpSpPr/>
          <p:nvPr/>
        </p:nvGrpSpPr>
        <p:grpSpPr>
          <a:xfrm>
            <a:off x="2017858" y="5546788"/>
            <a:ext cx="3117492" cy="369332"/>
            <a:chOff x="1389724" y="4977250"/>
            <a:chExt cx="311749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851168" y="4977250"/>
                  <a:ext cx="26560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168" y="4977250"/>
                  <a:ext cx="2656048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직선 화살표 연결선 47"/>
            <p:cNvCxnSpPr/>
            <p:nvPr/>
          </p:nvCxnSpPr>
          <p:spPr>
            <a:xfrm>
              <a:off x="1389724" y="5167674"/>
              <a:ext cx="44860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/>
          <p:cNvGrpSpPr/>
          <p:nvPr/>
        </p:nvGrpSpPr>
        <p:grpSpPr>
          <a:xfrm>
            <a:off x="166729" y="5953639"/>
            <a:ext cx="2723006" cy="831564"/>
            <a:chOff x="166729" y="5953639"/>
            <a:chExt cx="2723006" cy="831564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>
                          <a14:foregroundMark x1="3750" y1="43750" x2="21250" y2="25000"/>
                          <a14:foregroundMark x1="4375" y1="43750" x2="20000" y2="56250"/>
                          <a14:foregroundMark x1="13125" y1="70833" x2="28125" y2="14583"/>
                          <a14:foregroundMark x1="43750" y1="50000" x2="43750" y2="50000"/>
                          <a14:foregroundMark x1="47500" y1="68750" x2="60625" y2="85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29" y="6229864"/>
              <a:ext cx="2515878" cy="555339"/>
            </a:xfrm>
            <a:prstGeom prst="rect">
              <a:avLst/>
            </a:prstGeom>
          </p:spPr>
        </p:pic>
        <p:cxnSp>
          <p:nvCxnSpPr>
            <p:cNvPr id="14" name="직선 화살표 연결선 13"/>
            <p:cNvCxnSpPr/>
            <p:nvPr/>
          </p:nvCxnSpPr>
          <p:spPr>
            <a:xfrm flipV="1">
              <a:off x="1694612" y="5953639"/>
              <a:ext cx="0" cy="2762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61002" y="6260196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Nonlinearity term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719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Non-linearity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312366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20"/>
          <p:cNvGrpSpPr/>
          <p:nvPr/>
        </p:nvGrpSpPr>
        <p:grpSpPr>
          <a:xfrm>
            <a:off x="828065" y="3797297"/>
            <a:ext cx="1390124" cy="683440"/>
            <a:chOff x="828065" y="3797297"/>
            <a:chExt cx="1390124" cy="683440"/>
          </a:xfrm>
        </p:grpSpPr>
        <p:sp>
          <p:nvSpPr>
            <p:cNvPr id="22" name="TextBox 21"/>
            <p:cNvSpPr txBox="1"/>
            <p:nvPr/>
          </p:nvSpPr>
          <p:spPr>
            <a:xfrm>
              <a:off x="828065" y="3797297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228972" y="4203738"/>
                  <a:ext cx="45288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ko-KR" i="1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972" y="4203738"/>
                  <a:ext cx="452881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5405" t="-2222" r="-17568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895879" y="2887066"/>
                <a:ext cx="578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879" y="2887066"/>
                <a:ext cx="57887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19722" y="4852721"/>
                <a:ext cx="21666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𝐵𝑠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22" y="4852721"/>
                <a:ext cx="2166683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그룹 50"/>
          <p:cNvGrpSpPr/>
          <p:nvPr/>
        </p:nvGrpSpPr>
        <p:grpSpPr>
          <a:xfrm>
            <a:off x="411316" y="5257044"/>
            <a:ext cx="2480093" cy="369332"/>
            <a:chOff x="1584245" y="4977250"/>
            <a:chExt cx="2480093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1851168" y="4977250"/>
                  <a:ext cx="22131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𝐵𝑠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168" y="4977250"/>
                  <a:ext cx="221317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직선 화살표 연결선 52"/>
            <p:cNvCxnSpPr/>
            <p:nvPr/>
          </p:nvCxnSpPr>
          <p:spPr>
            <a:xfrm>
              <a:off x="1584245" y="5167674"/>
              <a:ext cx="254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/>
          <p:cNvGrpSpPr/>
          <p:nvPr/>
        </p:nvGrpSpPr>
        <p:grpSpPr>
          <a:xfrm>
            <a:off x="424159" y="5661367"/>
            <a:ext cx="2505722" cy="369332"/>
            <a:chOff x="424159" y="5753555"/>
            <a:chExt cx="250572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78239" y="5753555"/>
                  <a:ext cx="22516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′′=</m:t>
                        </m:r>
                        <m:sSup>
                          <m:sSup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altLang="ko-KR"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lang="en-US" altLang="ko-KR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𝐵𝑠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altLang="ko-KR" b="0" dirty="0" smtClean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239" y="5753555"/>
                  <a:ext cx="2251642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직선 화살표 연결선 57"/>
            <p:cNvCxnSpPr/>
            <p:nvPr/>
          </p:nvCxnSpPr>
          <p:spPr>
            <a:xfrm>
              <a:off x="424159" y="5978118"/>
              <a:ext cx="254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49891" y="4521286"/>
                <a:ext cx="1637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91" y="4521286"/>
                <a:ext cx="1637884" cy="369332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2244829" y="2887066"/>
                <a:ext cx="5721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829" y="2887066"/>
                <a:ext cx="572144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9442441" y="2947480"/>
                <a:ext cx="6896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441" y="2947480"/>
                <a:ext cx="689611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그룹 114"/>
          <p:cNvGrpSpPr/>
          <p:nvPr/>
        </p:nvGrpSpPr>
        <p:grpSpPr>
          <a:xfrm>
            <a:off x="9989331" y="5257044"/>
            <a:ext cx="1829043" cy="1002598"/>
            <a:chOff x="3038168" y="5322111"/>
            <a:chExt cx="8780206" cy="1336906"/>
          </a:xfrm>
        </p:grpSpPr>
        <p:sp>
          <p:nvSpPr>
            <p:cNvPr id="116" name="직사각형 115"/>
            <p:cNvSpPr/>
            <p:nvPr/>
          </p:nvSpPr>
          <p:spPr>
            <a:xfrm>
              <a:off x="3038168" y="5322111"/>
              <a:ext cx="8780206" cy="133690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444323" y="5368576"/>
              <a:ext cx="8374051" cy="123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Voice Recognition System</a:t>
              </a:r>
              <a:endParaRPr lang="ko-KR" altLang="en-US" dirty="0"/>
            </a:p>
          </p:txBody>
        </p:sp>
      </p:grpSp>
      <p:cxnSp>
        <p:nvCxnSpPr>
          <p:cNvPr id="120" name="직선 화살표 연결선 119"/>
          <p:cNvCxnSpPr>
            <a:stCxn id="20" idx="2"/>
            <a:endCxn id="116" idx="0"/>
          </p:cNvCxnSpPr>
          <p:nvPr/>
        </p:nvCxnSpPr>
        <p:spPr>
          <a:xfrm>
            <a:off x="10875600" y="3362076"/>
            <a:ext cx="28253" cy="18949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10245142" y="3810192"/>
                <a:ext cx="8082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142" y="3810192"/>
                <a:ext cx="808234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014444" y="5568553"/>
                <a:ext cx="1695079" cy="554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ko-K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4444" y="5568553"/>
                <a:ext cx="1695079" cy="55496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665396" y="6050335"/>
                <a:ext cx="2137893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96" y="6050335"/>
                <a:ext cx="2137893" cy="64812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5605230" y="5347420"/>
                <a:ext cx="2860848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230" y="5347420"/>
                <a:ext cx="2860848" cy="64812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4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7" grpId="0"/>
      <p:bldP spid="54" grpId="0"/>
      <p:bldP spid="55" grpId="0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Non-linearity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sp>
        <p:nvSpPr>
          <p:cNvPr id="5" name="이등변 삼각형 4"/>
          <p:cNvSpPr/>
          <p:nvPr/>
        </p:nvSpPr>
        <p:spPr>
          <a:xfrm rot="5400000">
            <a:off x="5690990" y="2465549"/>
            <a:ext cx="950603" cy="1110886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530992" y="379729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Amplifier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3" name="직선 화살표 연결선 32"/>
          <p:cNvCxnSpPr/>
          <p:nvPr/>
        </p:nvCxnSpPr>
        <p:spPr>
          <a:xfrm>
            <a:off x="6892715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그룹 13"/>
          <p:cNvGrpSpPr/>
          <p:nvPr/>
        </p:nvGrpSpPr>
        <p:grpSpPr>
          <a:xfrm>
            <a:off x="239316" y="3797297"/>
            <a:ext cx="2531462" cy="683440"/>
            <a:chOff x="239316" y="3797297"/>
            <a:chExt cx="2531462" cy="683440"/>
          </a:xfrm>
        </p:grpSpPr>
        <p:sp>
          <p:nvSpPr>
            <p:cNvPr id="23" name="TextBox 22"/>
            <p:cNvSpPr txBox="1"/>
            <p:nvPr/>
          </p:nvSpPr>
          <p:spPr>
            <a:xfrm>
              <a:off x="239316" y="3797297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Modulated 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1245356" y="4203738"/>
                  <a:ext cx="5514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356" y="4203738"/>
                  <a:ext cx="55143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396" t="-2222" r="-13187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그룹 20"/>
          <p:cNvGrpSpPr/>
          <p:nvPr/>
        </p:nvGrpSpPr>
        <p:grpSpPr>
          <a:xfrm>
            <a:off x="3528064" y="2650114"/>
            <a:ext cx="3120170" cy="1056968"/>
            <a:chOff x="3528064" y="2650114"/>
            <a:chExt cx="3120170" cy="1056968"/>
          </a:xfrm>
        </p:grpSpPr>
        <p:pic>
          <p:nvPicPr>
            <p:cNvPr id="76" name="그림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064" y="2650114"/>
              <a:ext cx="1066737" cy="1056968"/>
            </a:xfrm>
            <a:prstGeom prst="rect">
              <a:avLst/>
            </a:prstGeom>
          </p:spPr>
        </p:pic>
        <p:pic>
          <p:nvPicPr>
            <p:cNvPr id="77" name="그림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588" b="94640" l="2015" r="9881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497" y="2650114"/>
              <a:ext cx="1066737" cy="1056968"/>
            </a:xfrm>
            <a:prstGeom prst="rect">
              <a:avLst/>
            </a:prstGeom>
          </p:spPr>
        </p:pic>
      </p:grpSp>
      <p:pic>
        <p:nvPicPr>
          <p:cNvPr id="78" name="그림 7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06" b="98799" l="48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622" y="2601025"/>
            <a:ext cx="1032645" cy="1080582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3151563" y="1740722"/>
            <a:ext cx="3741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/>
              <a:t>Voice Capture System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216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Non-linearity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23" y="2436828"/>
            <a:ext cx="1168329" cy="1168329"/>
          </a:xfrm>
        </p:spPr>
      </p:pic>
      <p:sp>
        <p:nvSpPr>
          <p:cNvPr id="19" name="TextBox 18"/>
          <p:cNvSpPr txBox="1"/>
          <p:nvPr/>
        </p:nvSpPr>
        <p:spPr>
          <a:xfrm>
            <a:off x="10539611" y="277198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ADC</a:t>
            </a:r>
            <a:endParaRPr lang="ko-KR" altLang="en-US" dirty="0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362711" y="2551224"/>
            <a:ext cx="1025778" cy="810852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4" name="직선 화살표 연결선 23"/>
          <p:cNvCxnSpPr>
            <a:stCxn id="4" idx="3"/>
          </p:cNvCxnSpPr>
          <p:nvPr/>
        </p:nvCxnSpPr>
        <p:spPr>
          <a:xfrm>
            <a:off x="4624152" y="3020993"/>
            <a:ext cx="312366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455823" y="379729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Microphone</a:t>
            </a:r>
            <a:endParaRPr lang="ko-KR" altLang="en-US" dirty="0"/>
          </a:p>
        </p:txBody>
      </p:sp>
      <p:cxnSp>
        <p:nvCxnSpPr>
          <p:cNvPr id="8" name="직선 화살표 연결선 7"/>
          <p:cNvCxnSpPr/>
          <p:nvPr/>
        </p:nvCxnSpPr>
        <p:spPr>
          <a:xfrm flipV="1">
            <a:off x="7922723" y="2291613"/>
            <a:ext cx="0" cy="13300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화살표 연결선 10"/>
          <p:cNvCxnSpPr/>
          <p:nvPr/>
        </p:nvCxnSpPr>
        <p:spPr>
          <a:xfrm>
            <a:off x="7922723" y="3621687"/>
            <a:ext cx="1312919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7922724" y="2778645"/>
            <a:ext cx="832169" cy="84304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7747820" y="37972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Low Pass Filter</a:t>
            </a:r>
            <a:endParaRPr lang="ko-KR" altLang="en-US" dirty="0"/>
          </a:p>
        </p:txBody>
      </p:sp>
      <p:cxnSp>
        <p:nvCxnSpPr>
          <p:cNvPr id="34" name="직선 화살표 연결선 33"/>
          <p:cNvCxnSpPr/>
          <p:nvPr/>
        </p:nvCxnSpPr>
        <p:spPr>
          <a:xfrm>
            <a:off x="933059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3038168" y="1759974"/>
            <a:ext cx="8780206" cy="2900516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42" name="직선 화살표 연결선 41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723" y="4203738"/>
                <a:ext cx="1166473" cy="276999"/>
              </a:xfrm>
              <a:prstGeom prst="rect">
                <a:avLst/>
              </a:prstGeom>
              <a:blipFill>
                <a:blip r:embed="rId5"/>
                <a:stretch>
                  <a:fillRect l="-6283" t="-2222" r="-4188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그룹 20"/>
          <p:cNvGrpSpPr/>
          <p:nvPr/>
        </p:nvGrpSpPr>
        <p:grpSpPr>
          <a:xfrm>
            <a:off x="396109" y="3797297"/>
            <a:ext cx="2531462" cy="683440"/>
            <a:chOff x="396109" y="3797297"/>
            <a:chExt cx="2531462" cy="683440"/>
          </a:xfrm>
        </p:grpSpPr>
        <p:sp>
          <p:nvSpPr>
            <p:cNvPr id="22" name="TextBox 21"/>
            <p:cNvSpPr txBox="1"/>
            <p:nvPr/>
          </p:nvSpPr>
          <p:spPr>
            <a:xfrm>
              <a:off x="396109" y="3797297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Modulated 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228972" y="4203738"/>
                  <a:ext cx="5514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8972" y="4203738"/>
                  <a:ext cx="551433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4444" t="-2222" r="-14444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895879" y="2887066"/>
                <a:ext cx="5788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879" y="2887066"/>
                <a:ext cx="578876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19722" y="4852721"/>
                <a:ext cx="23382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𝐴𝑚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𝐵𝑚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22" y="4852721"/>
                <a:ext cx="2338269" cy="369332"/>
              </a:xfrm>
              <a:prstGeom prst="rect">
                <a:avLst/>
              </a:prstGeom>
              <a:blipFill>
                <a:blip r:embed="rId8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816973" y="4898887"/>
                <a:ext cx="491499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unc>
                        <m:func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ko-KR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l-GR" altLang="ko-KR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𝑤h𝑒𝑟𝑒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&gt;20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973" y="4898887"/>
                <a:ext cx="4914999" cy="276999"/>
              </a:xfrm>
              <a:prstGeom prst="rect">
                <a:avLst/>
              </a:prstGeom>
              <a:blipFill>
                <a:blip r:embed="rId9"/>
                <a:stretch>
                  <a:fillRect l="-124" t="-2222" r="-620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그룹 50"/>
          <p:cNvGrpSpPr/>
          <p:nvPr/>
        </p:nvGrpSpPr>
        <p:grpSpPr>
          <a:xfrm>
            <a:off x="411316" y="5257044"/>
            <a:ext cx="5911097" cy="369332"/>
            <a:chOff x="1584245" y="4977250"/>
            <a:chExt cx="591109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1851168" y="4977250"/>
                  <a:ext cx="56441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⁡(2</m:t>
                            </m:r>
                            <m:r>
                              <a:rPr lang="el-GR" altLang="ko-KR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)+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(2</m:t>
                            </m:r>
                            <m:r>
                              <a:rPr lang="el-GR" altLang="ko-KR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1168" y="4977250"/>
                  <a:ext cx="5644174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475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직선 화살표 연결선 52"/>
            <p:cNvCxnSpPr/>
            <p:nvPr/>
          </p:nvCxnSpPr>
          <p:spPr>
            <a:xfrm>
              <a:off x="1584245" y="5167674"/>
              <a:ext cx="254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직선 화살표 연결선 12"/>
          <p:cNvCxnSpPr/>
          <p:nvPr/>
        </p:nvCxnSpPr>
        <p:spPr>
          <a:xfrm flipV="1">
            <a:off x="1295244" y="5300529"/>
            <a:ext cx="2025355" cy="337222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 flipV="1">
            <a:off x="5895879" y="5865790"/>
            <a:ext cx="1201112" cy="206327"/>
          </a:xfrm>
          <a:prstGeom prst="straightConnector1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424159" y="5626376"/>
            <a:ext cx="6864479" cy="609077"/>
            <a:chOff x="424159" y="5626376"/>
            <a:chExt cx="6864479" cy="6090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678239" y="5626376"/>
                  <a:ext cx="6610399" cy="609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(2</m:t>
                            </m:r>
                            <m:r>
                              <a:rPr lang="el-GR" altLang="ko-KR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sSub>
                              <m:sSub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(1+</m:t>
                        </m:r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l-GR" altLang="ko-KR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altLang="ko-KR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b="0" i="0" smtClean="0">
                                            <a:latin typeface="Cambria Math" panose="02040503050406030204" pitchFamily="18" charset="0"/>
                                          </a:rPr>
                                          <m:t>f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ko-KR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en-US" altLang="ko-KR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altLang="ko-KR" b="0" dirty="0" smtClean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239" y="5626376"/>
                  <a:ext cx="6610399" cy="6090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직선 화살표 연결선 57"/>
            <p:cNvCxnSpPr/>
            <p:nvPr/>
          </p:nvCxnSpPr>
          <p:spPr>
            <a:xfrm>
              <a:off x="424159" y="5978118"/>
              <a:ext cx="254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29"/>
          <p:cNvGrpSpPr/>
          <p:nvPr/>
        </p:nvGrpSpPr>
        <p:grpSpPr>
          <a:xfrm>
            <a:off x="448165" y="6072117"/>
            <a:ext cx="2864666" cy="609077"/>
            <a:chOff x="448165" y="6072117"/>
            <a:chExt cx="2864666" cy="6090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/>
                <p:cNvSpPr txBox="1"/>
                <p:nvPr/>
              </p:nvSpPr>
              <p:spPr>
                <a:xfrm>
                  <a:off x="702245" y="6072117"/>
                  <a:ext cx="2610586" cy="6090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′′=</m:t>
                        </m:r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num>
                              <m:den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d>
                                  <m:d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altLang="ko-KR" b="0" dirty="0" smtClean="0"/>
                </a:p>
              </p:txBody>
            </p:sp>
          </mc:Choice>
          <mc:Fallback xmlns="">
            <p:sp>
              <p:nvSpPr>
                <p:cNvPr id="65" name="TextBox 6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245" y="6072117"/>
                  <a:ext cx="2610586" cy="6090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직선 화살표 연결선 65"/>
            <p:cNvCxnSpPr/>
            <p:nvPr/>
          </p:nvCxnSpPr>
          <p:spPr>
            <a:xfrm>
              <a:off x="448165" y="6444260"/>
              <a:ext cx="25408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49891" y="4521286"/>
                <a:ext cx="1637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𝐴𝑥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𝐵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91" y="4521286"/>
                <a:ext cx="1637884" cy="369332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7428271" y="6108853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Does it really work?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2244829" y="2887066"/>
                <a:ext cx="5721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829" y="2887066"/>
                <a:ext cx="572144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타원 109"/>
          <p:cNvSpPr/>
          <p:nvPr/>
        </p:nvSpPr>
        <p:spPr>
          <a:xfrm>
            <a:off x="4653177" y="4763756"/>
            <a:ext cx="1220282" cy="5753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1" name="직선 연결선 110"/>
          <p:cNvCxnSpPr/>
          <p:nvPr/>
        </p:nvCxnSpPr>
        <p:spPr>
          <a:xfrm>
            <a:off x="6560382" y="5187141"/>
            <a:ext cx="124040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9442441" y="2947480"/>
                <a:ext cx="6896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2441" y="2947480"/>
                <a:ext cx="689611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5" name="그룹 114"/>
          <p:cNvGrpSpPr/>
          <p:nvPr/>
        </p:nvGrpSpPr>
        <p:grpSpPr>
          <a:xfrm>
            <a:off x="9989331" y="5257044"/>
            <a:ext cx="1829043" cy="1002598"/>
            <a:chOff x="3038168" y="5322111"/>
            <a:chExt cx="8780206" cy="1336906"/>
          </a:xfrm>
        </p:grpSpPr>
        <p:sp>
          <p:nvSpPr>
            <p:cNvPr id="116" name="직사각형 115"/>
            <p:cNvSpPr/>
            <p:nvPr/>
          </p:nvSpPr>
          <p:spPr>
            <a:xfrm>
              <a:off x="3038168" y="5322111"/>
              <a:ext cx="8780206" cy="133690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444323" y="5368576"/>
              <a:ext cx="8374051" cy="123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dirty="0" smtClean="0"/>
                <a:t>Voice Recognition System</a:t>
              </a:r>
              <a:endParaRPr lang="ko-KR" altLang="en-US" dirty="0"/>
            </a:p>
          </p:txBody>
        </p:sp>
      </p:grpSp>
      <p:cxnSp>
        <p:nvCxnSpPr>
          <p:cNvPr id="120" name="직선 화살표 연결선 119"/>
          <p:cNvCxnSpPr>
            <a:stCxn id="20" idx="2"/>
            <a:endCxn id="116" idx="0"/>
          </p:cNvCxnSpPr>
          <p:nvPr/>
        </p:nvCxnSpPr>
        <p:spPr>
          <a:xfrm>
            <a:off x="10875600" y="3362076"/>
            <a:ext cx="28253" cy="18949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10245142" y="3810192"/>
                <a:ext cx="80823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3600" b="0" i="1" smtClean="0">
                          <a:latin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ko-KR" altLang="en-US" sz="3600" dirty="0"/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5142" y="3810192"/>
                <a:ext cx="808234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5184965" y="2236158"/>
                <a:ext cx="22433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𝐴𝑠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𝐵𝑠</m:t>
                      </m:r>
                      <m:sSup>
                        <m:sSup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965" y="2236158"/>
                <a:ext cx="2243306" cy="4616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8320788" y="2226753"/>
                <a:ext cx="22433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𝐴𝑠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𝐵𝑠</m:t>
                      </m:r>
                      <m:sSup>
                        <m:sSup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0788" y="2226753"/>
                <a:ext cx="2243306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그룹 2"/>
          <p:cNvGrpSpPr/>
          <p:nvPr/>
        </p:nvGrpSpPr>
        <p:grpSpPr>
          <a:xfrm>
            <a:off x="1692302" y="1930361"/>
            <a:ext cx="1415837" cy="767462"/>
            <a:chOff x="1692302" y="1930361"/>
            <a:chExt cx="1415837" cy="767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2087907" y="2236158"/>
                  <a:ext cx="8043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sz="2400" dirty="0"/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7907" y="2236158"/>
                  <a:ext cx="804386" cy="461665"/>
                </a:xfrm>
                <a:prstGeom prst="rect">
                  <a:avLst/>
                </a:prstGeom>
                <a:blipFill>
                  <a:blip r:embed="rId20"/>
                  <a:stretch>
                    <a:fillRect r="-1527" b="-1973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TextBox 47"/>
            <p:cNvSpPr txBox="1"/>
            <p:nvPr/>
          </p:nvSpPr>
          <p:spPr>
            <a:xfrm>
              <a:off x="1692302" y="1930361"/>
              <a:ext cx="1415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Voice signal</a:t>
              </a:r>
              <a:endParaRPr lang="ko-KR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9509841" y="143577"/>
                <a:ext cx="2442207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=1,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841" y="143577"/>
                <a:ext cx="2442207" cy="78617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179134" y="119950"/>
                <a:ext cx="3743589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134" y="119950"/>
                <a:ext cx="3743589" cy="83343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4063312" y="857517"/>
                <a:ext cx="4001352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altLang="ko-KR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ko-KR" sz="24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altLang="ko-K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312" y="857517"/>
                <a:ext cx="4001352" cy="78617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4902514" y="6172717"/>
                <a:ext cx="2222019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)≠</m:t>
                      </m:r>
                      <m:f>
                        <m:f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2514" y="6172717"/>
                <a:ext cx="2222019" cy="61093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직사각형 4"/>
              <p:cNvSpPr/>
              <p:nvPr/>
            </p:nvSpPr>
            <p:spPr>
              <a:xfrm>
                <a:off x="7883228" y="892604"/>
                <a:ext cx="2302169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2400" i="1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altLang="ko-KR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d>
                                <m:dPr>
                                  <m:ctrlP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2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altLang="ko-KR" sz="2400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altLang="ko-KR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sz="2400" dirty="0"/>
              </a:p>
            </p:txBody>
          </p:sp>
        </mc:Choice>
        <mc:Fallback xmlns="">
          <p:sp>
            <p:nvSpPr>
              <p:cNvPr id="5" name="직사각형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228" y="892604"/>
                <a:ext cx="2302169" cy="78380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그룹 8"/>
          <p:cNvGrpSpPr/>
          <p:nvPr/>
        </p:nvGrpSpPr>
        <p:grpSpPr>
          <a:xfrm>
            <a:off x="470375" y="1707269"/>
            <a:ext cx="10420245" cy="3048000"/>
            <a:chOff x="470375" y="1707269"/>
            <a:chExt cx="10420245" cy="3048000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051920" y="1707269"/>
              <a:ext cx="4838700" cy="304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70375" y="2856784"/>
              <a:ext cx="552811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The received SPL for the ultrasound is measured at</a:t>
              </a:r>
            </a:p>
            <a:p>
              <a:r>
                <a:rPr lang="en-US" altLang="ko-KR" dirty="0"/>
                <a:t>10 cm away from the </a:t>
              </a:r>
              <a:r>
                <a:rPr lang="en-US" altLang="ko-KR" dirty="0" err="1"/>
                <a:t>Vifa</a:t>
              </a:r>
              <a:r>
                <a:rPr lang="en-US" altLang="ko-KR" dirty="0"/>
                <a:t> [9] speaker and is </a:t>
              </a:r>
              <a:r>
                <a:rPr lang="en-US" altLang="ko-KR" dirty="0">
                  <a:solidFill>
                    <a:srgbClr val="FF0000"/>
                  </a:solidFill>
                </a:rPr>
                <a:t>125 </a:t>
              </a:r>
              <a:r>
                <a:rPr lang="en-US" altLang="ko-KR" dirty="0" err="1">
                  <a:solidFill>
                    <a:srgbClr val="FF0000"/>
                  </a:solidFill>
                </a:rPr>
                <a:t>dB.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8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3" grpId="0"/>
      <p:bldP spid="67" grpId="0"/>
      <p:bldP spid="32" grpId="0"/>
      <p:bldP spid="110" grpId="0" animBg="1"/>
      <p:bldP spid="126" grpId="0"/>
      <p:bldP spid="127" grpId="0"/>
      <p:bldP spid="54" grpId="0"/>
      <p:bldP spid="55" grpId="0"/>
      <p:bldP spid="59" grpId="0"/>
      <p:bldP spid="60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Can you distinguish?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37765" y="1712778"/>
                <a:ext cx="4619150" cy="9615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ko-KR" sz="400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altLang="ko-KR" sz="4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4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altLang="ko-KR" sz="4000" dirty="0" smtClean="0"/>
                  <a:t> vs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altLang="ko-KR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4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d>
                          <m:dPr>
                            <m:ctrlPr>
                              <a:rPr lang="en-US" altLang="ko-KR" sz="4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sz="40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altLang="ko-KR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sz="40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ko-KR" sz="40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US" altLang="ko-KR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4000" b="0" dirty="0" smtClean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7765" y="1712778"/>
                <a:ext cx="4619150" cy="961545"/>
              </a:xfrm>
              <a:prstGeom prst="rect">
                <a:avLst/>
              </a:prstGeom>
              <a:blipFill>
                <a:blip r:embed="rId7"/>
                <a:stretch>
                  <a:fillRect b="-113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lex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73350" y="3524762"/>
            <a:ext cx="609600" cy="609600"/>
          </a:xfrm>
          <a:prstGeom prst="rect">
            <a:avLst/>
          </a:prstGeom>
        </p:spPr>
      </p:pic>
      <p:pic>
        <p:nvPicPr>
          <p:cNvPr id="5" name="alex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0825" y="3524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440423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원본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2144" y="440423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Nonlinear term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07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Today:</a:t>
            </a:r>
          </a:p>
          <a:p>
            <a:pPr marL="0" indent="0">
              <a:buNone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“Okay google, Text YDK I’m going on vacation tomorrow”</a:t>
            </a:r>
          </a:p>
          <a:p>
            <a:pPr marL="0" indent="0">
              <a:buNone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“Okay google,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Call YDK”</a:t>
            </a:r>
          </a:p>
          <a:p>
            <a:pPr marL="0" indent="0">
              <a:buNone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“Okay google,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Open Gmail”</a:t>
            </a:r>
          </a:p>
          <a:p>
            <a:pPr marL="0" indent="0">
              <a:buNone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“Okay google,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Go to security101.kr”</a:t>
            </a:r>
          </a:p>
          <a:p>
            <a:pPr marL="0" indent="0">
              <a:buNone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“Okay google, Set alarm for 10 a.m.”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ko-KR" u="sng" dirty="0"/>
          </a:p>
        </p:txBody>
      </p:sp>
    </p:spTree>
    <p:extLst>
      <p:ext uri="{BB962C8B-B14F-4D97-AF65-F5344CB8AC3E}">
        <p14:creationId xmlns:p14="http://schemas.microsoft.com/office/powerpoint/2010/main" val="399440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sz="9600" dirty="0" smtClean="0"/>
              <a:t>Are </a:t>
            </a:r>
            <a:r>
              <a:rPr lang="en-US" altLang="ko-KR" sz="9600" dirty="0" smtClean="0"/>
              <a:t>we done?</a:t>
            </a:r>
          </a:p>
          <a:p>
            <a:pPr marL="0" indent="0" algn="ctr">
              <a:buNone/>
            </a:pPr>
            <a:r>
              <a:rPr lang="en-US" altLang="ko-KR" sz="4400" dirty="0" smtClean="0"/>
              <a:t>No, we have an authentication problem</a:t>
            </a:r>
            <a:r>
              <a:rPr lang="en-US" altLang="ko-KR" sz="9600" dirty="0" smtClean="0"/>
              <a:t> </a:t>
            </a:r>
            <a:endParaRPr lang="ko-KR" altLang="en-US" sz="9600" dirty="0"/>
          </a:p>
        </p:txBody>
      </p:sp>
    </p:spTree>
    <p:extLst>
      <p:ext uri="{BB962C8B-B14F-4D97-AF65-F5344CB8AC3E}">
        <p14:creationId xmlns:p14="http://schemas.microsoft.com/office/powerpoint/2010/main" val="208013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Siri knows who the owner is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54994"/>
          </a:xfrm>
        </p:spPr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User-dependent activation</a:t>
            </a:r>
            <a:endParaRPr lang="en-US" altLang="ko-KR" dirty="0"/>
          </a:p>
          <a:p>
            <a:pPr marL="0" indent="0">
              <a:buNone/>
            </a:pPr>
            <a:r>
              <a:rPr lang="en-US" altLang="ko-KR" dirty="0" smtClean="0"/>
              <a:t>	Siri does not be activated by the non-owner voice.</a:t>
            </a:r>
          </a:p>
          <a:p>
            <a:pPr marL="0" indent="0">
              <a:buNone/>
            </a:pPr>
            <a:r>
              <a:rPr lang="en-US" altLang="ko-KR" dirty="0" smtClean="0"/>
              <a:t>	Even in-audible voice is not much different.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1802296" y="3375128"/>
            <a:ext cx="4914999" cy="797674"/>
            <a:chOff x="838200" y="4001294"/>
            <a:chExt cx="4914999" cy="7976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838200" y="4001294"/>
                  <a:ext cx="49149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  <m:func>
                          <m:func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ko-KR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l-GR" altLang="ko-KR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sSub>
                                  <m:sSubPr>
                                    <m:ctrlP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ko-KR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ko-K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𝑤h𝑒𝑟𝑒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&gt;20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𝑘𝐻𝑧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4001294"/>
                  <a:ext cx="4914999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24" r="-496" b="-34783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553496" y="4429636"/>
                  <a:ext cx="29626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should</m:t>
                        </m:r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be</m:t>
                        </m:r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owner</m:t>
                        </m:r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voice</m:t>
                        </m:r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3496" y="4429636"/>
                  <a:ext cx="2962670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그룹 8"/>
          <p:cNvGrpSpPr/>
          <p:nvPr/>
        </p:nvGrpSpPr>
        <p:grpSpPr>
          <a:xfrm>
            <a:off x="1033112" y="4598244"/>
            <a:ext cx="10608365" cy="1731332"/>
            <a:chOff x="745435" y="4403035"/>
            <a:chExt cx="10608365" cy="1731332"/>
          </a:xfrm>
        </p:grpSpPr>
        <p:sp>
          <p:nvSpPr>
            <p:cNvPr id="7" name="내용 개체 틀 2"/>
            <p:cNvSpPr txBox="1">
              <a:spLocks/>
            </p:cNvSpPr>
            <p:nvPr/>
          </p:nvSpPr>
          <p:spPr>
            <a:xfrm>
              <a:off x="838200" y="4479373"/>
              <a:ext cx="10515600" cy="165499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altLang="ko-KR" sz="9600" dirty="0" smtClean="0"/>
                <a:t>ANY SOLUTION?</a:t>
              </a:r>
              <a:endParaRPr lang="ko-KR" altLang="en-US" sz="9600" dirty="0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745435" y="4403035"/>
              <a:ext cx="9988826" cy="143123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4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Solution #1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Brute force</a:t>
            </a:r>
          </a:p>
          <a:p>
            <a:pPr lvl="1"/>
            <a:r>
              <a:rPr lang="en-US" altLang="ko-KR" dirty="0" smtClean="0"/>
              <a:t>Device is trained by Google TTS engine.</a:t>
            </a:r>
          </a:p>
          <a:p>
            <a:pPr lvl="1"/>
            <a:endParaRPr lang="en-US" altLang="ko-KR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271" y="2814638"/>
            <a:ext cx="7192015" cy="383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Solution #2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Concatenative Synthesis</a:t>
            </a:r>
          </a:p>
          <a:p>
            <a:pPr lvl="1"/>
            <a:r>
              <a:rPr lang="en-US" altLang="ko-KR" dirty="0" smtClean="0"/>
              <a:t>When an attacker recorded owner’s sentences except “Hey Siri”</a:t>
            </a:r>
          </a:p>
          <a:p>
            <a:pPr lvl="1"/>
            <a:endParaRPr lang="en-US" altLang="ko-KR" dirty="0" smtClean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431" y="2864894"/>
            <a:ext cx="8041089" cy="1558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7109" y="460001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ㅎㅣ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2883" y="46000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err="1" smtClean="0"/>
              <a:t>ㅋㅔ이크</a:t>
            </a:r>
            <a:endParaRPr lang="ko-KR" altLang="en-US" dirty="0"/>
          </a:p>
        </p:txBody>
      </p:sp>
      <p:sp>
        <p:nvSpPr>
          <p:cNvPr id="10" name="자유형 9"/>
          <p:cNvSpPr/>
          <p:nvPr/>
        </p:nvSpPr>
        <p:spPr>
          <a:xfrm>
            <a:off x="3916256" y="4646809"/>
            <a:ext cx="184019" cy="263122"/>
          </a:xfrm>
          <a:custGeom>
            <a:avLst/>
            <a:gdLst>
              <a:gd name="connsiteX0" fmla="*/ 136525 w 215900"/>
              <a:gd name="connsiteY0" fmla="*/ 254000 h 262593"/>
              <a:gd name="connsiteX1" fmla="*/ 92075 w 215900"/>
              <a:gd name="connsiteY1" fmla="*/ 247650 h 262593"/>
              <a:gd name="connsiteX2" fmla="*/ 79375 w 215900"/>
              <a:gd name="connsiteY2" fmla="*/ 244475 h 262593"/>
              <a:gd name="connsiteX3" fmla="*/ 53975 w 215900"/>
              <a:gd name="connsiteY3" fmla="*/ 228600 h 262593"/>
              <a:gd name="connsiteX4" fmla="*/ 44450 w 215900"/>
              <a:gd name="connsiteY4" fmla="*/ 225425 h 262593"/>
              <a:gd name="connsiteX5" fmla="*/ 38100 w 215900"/>
              <a:gd name="connsiteY5" fmla="*/ 215900 h 262593"/>
              <a:gd name="connsiteX6" fmla="*/ 25400 w 215900"/>
              <a:gd name="connsiteY6" fmla="*/ 206375 h 262593"/>
              <a:gd name="connsiteX7" fmla="*/ 12700 w 215900"/>
              <a:gd name="connsiteY7" fmla="*/ 190500 h 262593"/>
              <a:gd name="connsiteX8" fmla="*/ 9525 w 215900"/>
              <a:gd name="connsiteY8" fmla="*/ 180975 h 262593"/>
              <a:gd name="connsiteX9" fmla="*/ 6350 w 215900"/>
              <a:gd name="connsiteY9" fmla="*/ 168275 h 262593"/>
              <a:gd name="connsiteX10" fmla="*/ 0 w 215900"/>
              <a:gd name="connsiteY10" fmla="*/ 149225 h 262593"/>
              <a:gd name="connsiteX11" fmla="*/ 3175 w 215900"/>
              <a:gd name="connsiteY11" fmla="*/ 76200 h 262593"/>
              <a:gd name="connsiteX12" fmla="*/ 9525 w 215900"/>
              <a:gd name="connsiteY12" fmla="*/ 50800 h 262593"/>
              <a:gd name="connsiteX13" fmla="*/ 19050 w 215900"/>
              <a:gd name="connsiteY13" fmla="*/ 41275 h 262593"/>
              <a:gd name="connsiteX14" fmla="*/ 38100 w 215900"/>
              <a:gd name="connsiteY14" fmla="*/ 28575 h 262593"/>
              <a:gd name="connsiteX15" fmla="*/ 60325 w 215900"/>
              <a:gd name="connsiteY15" fmla="*/ 22225 h 262593"/>
              <a:gd name="connsiteX16" fmla="*/ 69850 w 215900"/>
              <a:gd name="connsiteY16" fmla="*/ 15875 h 262593"/>
              <a:gd name="connsiteX17" fmla="*/ 95250 w 215900"/>
              <a:gd name="connsiteY17" fmla="*/ 9525 h 262593"/>
              <a:gd name="connsiteX18" fmla="*/ 107950 w 215900"/>
              <a:gd name="connsiteY18" fmla="*/ 6350 h 262593"/>
              <a:gd name="connsiteX19" fmla="*/ 120650 w 215900"/>
              <a:gd name="connsiteY19" fmla="*/ 3175 h 262593"/>
              <a:gd name="connsiteX20" fmla="*/ 130175 w 215900"/>
              <a:gd name="connsiteY20" fmla="*/ 0 h 262593"/>
              <a:gd name="connsiteX21" fmla="*/ 177800 w 215900"/>
              <a:gd name="connsiteY21" fmla="*/ 3175 h 262593"/>
              <a:gd name="connsiteX22" fmla="*/ 190500 w 215900"/>
              <a:gd name="connsiteY22" fmla="*/ 6350 h 262593"/>
              <a:gd name="connsiteX23" fmla="*/ 200025 w 215900"/>
              <a:gd name="connsiteY23" fmla="*/ 19050 h 262593"/>
              <a:gd name="connsiteX24" fmla="*/ 209550 w 215900"/>
              <a:gd name="connsiteY24" fmla="*/ 28575 h 262593"/>
              <a:gd name="connsiteX25" fmla="*/ 215900 w 215900"/>
              <a:gd name="connsiteY25" fmla="*/ 76200 h 262593"/>
              <a:gd name="connsiteX26" fmla="*/ 212725 w 215900"/>
              <a:gd name="connsiteY26" fmla="*/ 123825 h 262593"/>
              <a:gd name="connsiteX27" fmla="*/ 203200 w 215900"/>
              <a:gd name="connsiteY27" fmla="*/ 200025 h 262593"/>
              <a:gd name="connsiteX28" fmla="*/ 196850 w 215900"/>
              <a:gd name="connsiteY28" fmla="*/ 219075 h 262593"/>
              <a:gd name="connsiteX29" fmla="*/ 193675 w 215900"/>
              <a:gd name="connsiteY29" fmla="*/ 228600 h 262593"/>
              <a:gd name="connsiteX30" fmla="*/ 184150 w 215900"/>
              <a:gd name="connsiteY30" fmla="*/ 247650 h 262593"/>
              <a:gd name="connsiteX31" fmla="*/ 165100 w 215900"/>
              <a:gd name="connsiteY31" fmla="*/ 260350 h 262593"/>
              <a:gd name="connsiteX32" fmla="*/ 136525 w 215900"/>
              <a:gd name="connsiteY32" fmla="*/ 254000 h 2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5900" h="262593">
                <a:moveTo>
                  <a:pt x="136525" y="254000"/>
                </a:moveTo>
                <a:cubicBezTo>
                  <a:pt x="124354" y="251883"/>
                  <a:pt x="112293" y="252143"/>
                  <a:pt x="92075" y="247650"/>
                </a:cubicBezTo>
                <a:cubicBezTo>
                  <a:pt x="87815" y="246703"/>
                  <a:pt x="83461" y="246007"/>
                  <a:pt x="79375" y="244475"/>
                </a:cubicBezTo>
                <a:cubicBezTo>
                  <a:pt x="59630" y="237071"/>
                  <a:pt x="73046" y="239498"/>
                  <a:pt x="53975" y="228600"/>
                </a:cubicBezTo>
                <a:cubicBezTo>
                  <a:pt x="51069" y="226940"/>
                  <a:pt x="47625" y="226483"/>
                  <a:pt x="44450" y="225425"/>
                </a:cubicBezTo>
                <a:cubicBezTo>
                  <a:pt x="42333" y="222250"/>
                  <a:pt x="40798" y="218598"/>
                  <a:pt x="38100" y="215900"/>
                </a:cubicBezTo>
                <a:cubicBezTo>
                  <a:pt x="34358" y="212158"/>
                  <a:pt x="28788" y="210440"/>
                  <a:pt x="25400" y="206375"/>
                </a:cubicBezTo>
                <a:cubicBezTo>
                  <a:pt x="6230" y="183371"/>
                  <a:pt x="41871" y="209947"/>
                  <a:pt x="12700" y="190500"/>
                </a:cubicBezTo>
                <a:cubicBezTo>
                  <a:pt x="11642" y="187325"/>
                  <a:pt x="10444" y="184193"/>
                  <a:pt x="9525" y="180975"/>
                </a:cubicBezTo>
                <a:cubicBezTo>
                  <a:pt x="8326" y="176779"/>
                  <a:pt x="7604" y="172455"/>
                  <a:pt x="6350" y="168275"/>
                </a:cubicBezTo>
                <a:cubicBezTo>
                  <a:pt x="4427" y="161864"/>
                  <a:pt x="0" y="149225"/>
                  <a:pt x="0" y="149225"/>
                </a:cubicBezTo>
                <a:cubicBezTo>
                  <a:pt x="1058" y="124883"/>
                  <a:pt x="1439" y="100503"/>
                  <a:pt x="3175" y="76200"/>
                </a:cubicBezTo>
                <a:cubicBezTo>
                  <a:pt x="3303" y="74405"/>
                  <a:pt x="6940" y="54677"/>
                  <a:pt x="9525" y="50800"/>
                </a:cubicBezTo>
                <a:cubicBezTo>
                  <a:pt x="12016" y="47064"/>
                  <a:pt x="15506" y="44032"/>
                  <a:pt x="19050" y="41275"/>
                </a:cubicBezTo>
                <a:cubicBezTo>
                  <a:pt x="25074" y="36590"/>
                  <a:pt x="30696" y="30426"/>
                  <a:pt x="38100" y="28575"/>
                </a:cubicBezTo>
                <a:cubicBezTo>
                  <a:pt x="42169" y="27558"/>
                  <a:pt x="55770" y="24502"/>
                  <a:pt x="60325" y="22225"/>
                </a:cubicBezTo>
                <a:cubicBezTo>
                  <a:pt x="63738" y="20518"/>
                  <a:pt x="66264" y="17179"/>
                  <a:pt x="69850" y="15875"/>
                </a:cubicBezTo>
                <a:cubicBezTo>
                  <a:pt x="78052" y="12893"/>
                  <a:pt x="86783" y="11642"/>
                  <a:pt x="95250" y="9525"/>
                </a:cubicBezTo>
                <a:lnTo>
                  <a:pt x="107950" y="6350"/>
                </a:lnTo>
                <a:cubicBezTo>
                  <a:pt x="112183" y="5292"/>
                  <a:pt x="116510" y="4555"/>
                  <a:pt x="120650" y="3175"/>
                </a:cubicBezTo>
                <a:lnTo>
                  <a:pt x="130175" y="0"/>
                </a:lnTo>
                <a:cubicBezTo>
                  <a:pt x="146050" y="1058"/>
                  <a:pt x="161977" y="1509"/>
                  <a:pt x="177800" y="3175"/>
                </a:cubicBezTo>
                <a:cubicBezTo>
                  <a:pt x="182140" y="3632"/>
                  <a:pt x="186949" y="3814"/>
                  <a:pt x="190500" y="6350"/>
                </a:cubicBezTo>
                <a:cubicBezTo>
                  <a:pt x="194806" y="9426"/>
                  <a:pt x="196581" y="15032"/>
                  <a:pt x="200025" y="19050"/>
                </a:cubicBezTo>
                <a:cubicBezTo>
                  <a:pt x="202947" y="22459"/>
                  <a:pt x="206375" y="25400"/>
                  <a:pt x="209550" y="28575"/>
                </a:cubicBezTo>
                <a:cubicBezTo>
                  <a:pt x="215848" y="47470"/>
                  <a:pt x="215900" y="45124"/>
                  <a:pt x="215900" y="76200"/>
                </a:cubicBezTo>
                <a:cubicBezTo>
                  <a:pt x="215900" y="92110"/>
                  <a:pt x="214084" y="107973"/>
                  <a:pt x="212725" y="123825"/>
                </a:cubicBezTo>
                <a:cubicBezTo>
                  <a:pt x="210548" y="149224"/>
                  <a:pt x="210589" y="175394"/>
                  <a:pt x="203200" y="200025"/>
                </a:cubicBezTo>
                <a:cubicBezTo>
                  <a:pt x="201277" y="206436"/>
                  <a:pt x="198967" y="212725"/>
                  <a:pt x="196850" y="219075"/>
                </a:cubicBezTo>
                <a:lnTo>
                  <a:pt x="193675" y="228600"/>
                </a:lnTo>
                <a:cubicBezTo>
                  <a:pt x="191410" y="235394"/>
                  <a:pt x="189943" y="242581"/>
                  <a:pt x="184150" y="247650"/>
                </a:cubicBezTo>
                <a:cubicBezTo>
                  <a:pt x="178407" y="252676"/>
                  <a:pt x="171450" y="256117"/>
                  <a:pt x="165100" y="260350"/>
                </a:cubicBezTo>
                <a:cubicBezTo>
                  <a:pt x="154694" y="267287"/>
                  <a:pt x="148696" y="256117"/>
                  <a:pt x="136525" y="25400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/>
          <p:cNvCxnSpPr/>
          <p:nvPr/>
        </p:nvCxnSpPr>
        <p:spPr>
          <a:xfrm>
            <a:off x="4191523" y="5094637"/>
            <a:ext cx="954826" cy="748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H="1">
            <a:off x="6017975" y="5041005"/>
            <a:ext cx="1345777" cy="7480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5436" y="5818957"/>
            <a:ext cx="871627" cy="483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/>
              <a:t>헤이</a:t>
            </a:r>
            <a:endParaRPr lang="ko-KR" altLang="en-US" dirty="0"/>
          </a:p>
        </p:txBody>
      </p:sp>
      <p:sp>
        <p:nvSpPr>
          <p:cNvPr id="14" name="자유형 13"/>
          <p:cNvSpPr/>
          <p:nvPr/>
        </p:nvSpPr>
        <p:spPr>
          <a:xfrm>
            <a:off x="7244426" y="4646809"/>
            <a:ext cx="484909" cy="263122"/>
          </a:xfrm>
          <a:custGeom>
            <a:avLst/>
            <a:gdLst>
              <a:gd name="connsiteX0" fmla="*/ 136525 w 215900"/>
              <a:gd name="connsiteY0" fmla="*/ 254000 h 262593"/>
              <a:gd name="connsiteX1" fmla="*/ 92075 w 215900"/>
              <a:gd name="connsiteY1" fmla="*/ 247650 h 262593"/>
              <a:gd name="connsiteX2" fmla="*/ 79375 w 215900"/>
              <a:gd name="connsiteY2" fmla="*/ 244475 h 262593"/>
              <a:gd name="connsiteX3" fmla="*/ 53975 w 215900"/>
              <a:gd name="connsiteY3" fmla="*/ 228600 h 262593"/>
              <a:gd name="connsiteX4" fmla="*/ 44450 w 215900"/>
              <a:gd name="connsiteY4" fmla="*/ 225425 h 262593"/>
              <a:gd name="connsiteX5" fmla="*/ 38100 w 215900"/>
              <a:gd name="connsiteY5" fmla="*/ 215900 h 262593"/>
              <a:gd name="connsiteX6" fmla="*/ 25400 w 215900"/>
              <a:gd name="connsiteY6" fmla="*/ 206375 h 262593"/>
              <a:gd name="connsiteX7" fmla="*/ 12700 w 215900"/>
              <a:gd name="connsiteY7" fmla="*/ 190500 h 262593"/>
              <a:gd name="connsiteX8" fmla="*/ 9525 w 215900"/>
              <a:gd name="connsiteY8" fmla="*/ 180975 h 262593"/>
              <a:gd name="connsiteX9" fmla="*/ 6350 w 215900"/>
              <a:gd name="connsiteY9" fmla="*/ 168275 h 262593"/>
              <a:gd name="connsiteX10" fmla="*/ 0 w 215900"/>
              <a:gd name="connsiteY10" fmla="*/ 149225 h 262593"/>
              <a:gd name="connsiteX11" fmla="*/ 3175 w 215900"/>
              <a:gd name="connsiteY11" fmla="*/ 76200 h 262593"/>
              <a:gd name="connsiteX12" fmla="*/ 9525 w 215900"/>
              <a:gd name="connsiteY12" fmla="*/ 50800 h 262593"/>
              <a:gd name="connsiteX13" fmla="*/ 19050 w 215900"/>
              <a:gd name="connsiteY13" fmla="*/ 41275 h 262593"/>
              <a:gd name="connsiteX14" fmla="*/ 38100 w 215900"/>
              <a:gd name="connsiteY14" fmla="*/ 28575 h 262593"/>
              <a:gd name="connsiteX15" fmla="*/ 60325 w 215900"/>
              <a:gd name="connsiteY15" fmla="*/ 22225 h 262593"/>
              <a:gd name="connsiteX16" fmla="*/ 69850 w 215900"/>
              <a:gd name="connsiteY16" fmla="*/ 15875 h 262593"/>
              <a:gd name="connsiteX17" fmla="*/ 95250 w 215900"/>
              <a:gd name="connsiteY17" fmla="*/ 9525 h 262593"/>
              <a:gd name="connsiteX18" fmla="*/ 107950 w 215900"/>
              <a:gd name="connsiteY18" fmla="*/ 6350 h 262593"/>
              <a:gd name="connsiteX19" fmla="*/ 120650 w 215900"/>
              <a:gd name="connsiteY19" fmla="*/ 3175 h 262593"/>
              <a:gd name="connsiteX20" fmla="*/ 130175 w 215900"/>
              <a:gd name="connsiteY20" fmla="*/ 0 h 262593"/>
              <a:gd name="connsiteX21" fmla="*/ 177800 w 215900"/>
              <a:gd name="connsiteY21" fmla="*/ 3175 h 262593"/>
              <a:gd name="connsiteX22" fmla="*/ 190500 w 215900"/>
              <a:gd name="connsiteY22" fmla="*/ 6350 h 262593"/>
              <a:gd name="connsiteX23" fmla="*/ 200025 w 215900"/>
              <a:gd name="connsiteY23" fmla="*/ 19050 h 262593"/>
              <a:gd name="connsiteX24" fmla="*/ 209550 w 215900"/>
              <a:gd name="connsiteY24" fmla="*/ 28575 h 262593"/>
              <a:gd name="connsiteX25" fmla="*/ 215900 w 215900"/>
              <a:gd name="connsiteY25" fmla="*/ 76200 h 262593"/>
              <a:gd name="connsiteX26" fmla="*/ 212725 w 215900"/>
              <a:gd name="connsiteY26" fmla="*/ 123825 h 262593"/>
              <a:gd name="connsiteX27" fmla="*/ 203200 w 215900"/>
              <a:gd name="connsiteY27" fmla="*/ 200025 h 262593"/>
              <a:gd name="connsiteX28" fmla="*/ 196850 w 215900"/>
              <a:gd name="connsiteY28" fmla="*/ 219075 h 262593"/>
              <a:gd name="connsiteX29" fmla="*/ 193675 w 215900"/>
              <a:gd name="connsiteY29" fmla="*/ 228600 h 262593"/>
              <a:gd name="connsiteX30" fmla="*/ 184150 w 215900"/>
              <a:gd name="connsiteY30" fmla="*/ 247650 h 262593"/>
              <a:gd name="connsiteX31" fmla="*/ 165100 w 215900"/>
              <a:gd name="connsiteY31" fmla="*/ 260350 h 262593"/>
              <a:gd name="connsiteX32" fmla="*/ 136525 w 215900"/>
              <a:gd name="connsiteY32" fmla="*/ 254000 h 2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5900" h="262593">
                <a:moveTo>
                  <a:pt x="136525" y="254000"/>
                </a:moveTo>
                <a:cubicBezTo>
                  <a:pt x="124354" y="251883"/>
                  <a:pt x="112293" y="252143"/>
                  <a:pt x="92075" y="247650"/>
                </a:cubicBezTo>
                <a:cubicBezTo>
                  <a:pt x="87815" y="246703"/>
                  <a:pt x="83461" y="246007"/>
                  <a:pt x="79375" y="244475"/>
                </a:cubicBezTo>
                <a:cubicBezTo>
                  <a:pt x="59630" y="237071"/>
                  <a:pt x="73046" y="239498"/>
                  <a:pt x="53975" y="228600"/>
                </a:cubicBezTo>
                <a:cubicBezTo>
                  <a:pt x="51069" y="226940"/>
                  <a:pt x="47625" y="226483"/>
                  <a:pt x="44450" y="225425"/>
                </a:cubicBezTo>
                <a:cubicBezTo>
                  <a:pt x="42333" y="222250"/>
                  <a:pt x="40798" y="218598"/>
                  <a:pt x="38100" y="215900"/>
                </a:cubicBezTo>
                <a:cubicBezTo>
                  <a:pt x="34358" y="212158"/>
                  <a:pt x="28788" y="210440"/>
                  <a:pt x="25400" y="206375"/>
                </a:cubicBezTo>
                <a:cubicBezTo>
                  <a:pt x="6230" y="183371"/>
                  <a:pt x="41871" y="209947"/>
                  <a:pt x="12700" y="190500"/>
                </a:cubicBezTo>
                <a:cubicBezTo>
                  <a:pt x="11642" y="187325"/>
                  <a:pt x="10444" y="184193"/>
                  <a:pt x="9525" y="180975"/>
                </a:cubicBezTo>
                <a:cubicBezTo>
                  <a:pt x="8326" y="176779"/>
                  <a:pt x="7604" y="172455"/>
                  <a:pt x="6350" y="168275"/>
                </a:cubicBezTo>
                <a:cubicBezTo>
                  <a:pt x="4427" y="161864"/>
                  <a:pt x="0" y="149225"/>
                  <a:pt x="0" y="149225"/>
                </a:cubicBezTo>
                <a:cubicBezTo>
                  <a:pt x="1058" y="124883"/>
                  <a:pt x="1439" y="100503"/>
                  <a:pt x="3175" y="76200"/>
                </a:cubicBezTo>
                <a:cubicBezTo>
                  <a:pt x="3303" y="74405"/>
                  <a:pt x="6940" y="54677"/>
                  <a:pt x="9525" y="50800"/>
                </a:cubicBezTo>
                <a:cubicBezTo>
                  <a:pt x="12016" y="47064"/>
                  <a:pt x="15506" y="44032"/>
                  <a:pt x="19050" y="41275"/>
                </a:cubicBezTo>
                <a:cubicBezTo>
                  <a:pt x="25074" y="36590"/>
                  <a:pt x="30696" y="30426"/>
                  <a:pt x="38100" y="28575"/>
                </a:cubicBezTo>
                <a:cubicBezTo>
                  <a:pt x="42169" y="27558"/>
                  <a:pt x="55770" y="24502"/>
                  <a:pt x="60325" y="22225"/>
                </a:cubicBezTo>
                <a:cubicBezTo>
                  <a:pt x="63738" y="20518"/>
                  <a:pt x="66264" y="17179"/>
                  <a:pt x="69850" y="15875"/>
                </a:cubicBezTo>
                <a:cubicBezTo>
                  <a:pt x="78052" y="12893"/>
                  <a:pt x="86783" y="11642"/>
                  <a:pt x="95250" y="9525"/>
                </a:cubicBezTo>
                <a:lnTo>
                  <a:pt x="107950" y="6350"/>
                </a:lnTo>
                <a:cubicBezTo>
                  <a:pt x="112183" y="5292"/>
                  <a:pt x="116510" y="4555"/>
                  <a:pt x="120650" y="3175"/>
                </a:cubicBezTo>
                <a:lnTo>
                  <a:pt x="130175" y="0"/>
                </a:lnTo>
                <a:cubicBezTo>
                  <a:pt x="146050" y="1058"/>
                  <a:pt x="161977" y="1509"/>
                  <a:pt x="177800" y="3175"/>
                </a:cubicBezTo>
                <a:cubicBezTo>
                  <a:pt x="182140" y="3632"/>
                  <a:pt x="186949" y="3814"/>
                  <a:pt x="190500" y="6350"/>
                </a:cubicBezTo>
                <a:cubicBezTo>
                  <a:pt x="194806" y="9426"/>
                  <a:pt x="196581" y="15032"/>
                  <a:pt x="200025" y="19050"/>
                </a:cubicBezTo>
                <a:cubicBezTo>
                  <a:pt x="202947" y="22459"/>
                  <a:pt x="206375" y="25400"/>
                  <a:pt x="209550" y="28575"/>
                </a:cubicBezTo>
                <a:cubicBezTo>
                  <a:pt x="215848" y="47470"/>
                  <a:pt x="215900" y="45124"/>
                  <a:pt x="215900" y="76200"/>
                </a:cubicBezTo>
                <a:cubicBezTo>
                  <a:pt x="215900" y="92110"/>
                  <a:pt x="214084" y="107973"/>
                  <a:pt x="212725" y="123825"/>
                </a:cubicBezTo>
                <a:cubicBezTo>
                  <a:pt x="210548" y="149224"/>
                  <a:pt x="210589" y="175394"/>
                  <a:pt x="203200" y="200025"/>
                </a:cubicBezTo>
                <a:cubicBezTo>
                  <a:pt x="201277" y="206436"/>
                  <a:pt x="198967" y="212725"/>
                  <a:pt x="196850" y="219075"/>
                </a:cubicBezTo>
                <a:lnTo>
                  <a:pt x="193675" y="228600"/>
                </a:lnTo>
                <a:cubicBezTo>
                  <a:pt x="191410" y="235394"/>
                  <a:pt x="189943" y="242581"/>
                  <a:pt x="184150" y="247650"/>
                </a:cubicBezTo>
                <a:cubicBezTo>
                  <a:pt x="178407" y="252676"/>
                  <a:pt x="171450" y="256117"/>
                  <a:pt x="165100" y="260350"/>
                </a:cubicBezTo>
                <a:cubicBezTo>
                  <a:pt x="154694" y="267287"/>
                  <a:pt x="148696" y="256117"/>
                  <a:pt x="136525" y="25400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07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0351"/>
            <a:ext cx="12170864" cy="5618744"/>
          </a:xfrm>
          <a:prstGeom prst="rect">
            <a:avLst/>
          </a:prstGeom>
        </p:spPr>
      </p:pic>
      <p:sp>
        <p:nvSpPr>
          <p:cNvPr id="5" name="제목 1"/>
          <p:cNvSpPr txBox="1">
            <a:spLocks/>
          </p:cNvSpPr>
          <p:nvPr/>
        </p:nvSpPr>
        <p:spPr>
          <a:xfrm>
            <a:off x="838200" y="868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dirty="0" smtClean="0"/>
              <a:t>Evaluation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488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Hardware defense #1</a:t>
            </a:r>
            <a:endParaRPr lang="ko-KR" altLang="en-US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19" name="직선 화살표 연결선 18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/>
          <p:cNvGrpSpPr/>
          <p:nvPr/>
        </p:nvGrpSpPr>
        <p:grpSpPr>
          <a:xfrm>
            <a:off x="567058" y="3797297"/>
            <a:ext cx="2531462" cy="683440"/>
            <a:chOff x="753874" y="3797297"/>
            <a:chExt cx="2531462" cy="683440"/>
          </a:xfrm>
        </p:grpSpPr>
        <p:sp>
          <p:nvSpPr>
            <p:cNvPr id="22" name="TextBox 21"/>
            <p:cNvSpPr txBox="1"/>
            <p:nvPr/>
          </p:nvSpPr>
          <p:spPr>
            <a:xfrm>
              <a:off x="753874" y="3797297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Modulated voice signal</a:t>
              </a:r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743888" y="4203738"/>
                  <a:ext cx="551433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888" y="4203738"/>
                  <a:ext cx="551433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4396" t="-2222" r="-13187" b="-37778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그룹 23"/>
          <p:cNvGrpSpPr/>
          <p:nvPr/>
        </p:nvGrpSpPr>
        <p:grpSpPr>
          <a:xfrm>
            <a:off x="289924" y="5000045"/>
            <a:ext cx="8168164" cy="1336906"/>
            <a:chOff x="3038168" y="5322111"/>
            <a:chExt cx="8780206" cy="1336906"/>
          </a:xfrm>
        </p:grpSpPr>
        <p:sp>
          <p:nvSpPr>
            <p:cNvPr id="25" name="직사각형 24"/>
            <p:cNvSpPr/>
            <p:nvPr/>
          </p:nvSpPr>
          <p:spPr>
            <a:xfrm>
              <a:off x="3038168" y="5322111"/>
              <a:ext cx="8780206" cy="133690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63442" y="5605843"/>
              <a:ext cx="67434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/>
                <a:t>Voice Recognition System</a:t>
              </a:r>
              <a:endParaRPr lang="ko-KR" altLang="en-US" sz="4400" dirty="0"/>
            </a:p>
          </p:txBody>
        </p:sp>
      </p:grpSp>
      <p:cxnSp>
        <p:nvCxnSpPr>
          <p:cNvPr id="15" name="직선 화살표 연결선 14"/>
          <p:cNvCxnSpPr/>
          <p:nvPr/>
        </p:nvCxnSpPr>
        <p:spPr>
          <a:xfrm>
            <a:off x="6827237" y="2979872"/>
            <a:ext cx="4894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내용 개체 틀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99" y="2645537"/>
            <a:ext cx="668670" cy="668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4549" y="2812241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ADC</a:t>
            </a:r>
            <a:endParaRPr lang="ko-KR" altLang="en-US" sz="1100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8813221" y="2711009"/>
            <a:ext cx="587084" cy="46407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/>
          <p:cNvCxnSpPr>
            <a:stCxn id="4" idx="3"/>
          </p:cNvCxnSpPr>
          <p:nvPr/>
        </p:nvCxnSpPr>
        <p:spPr>
          <a:xfrm>
            <a:off x="5528869" y="2979872"/>
            <a:ext cx="4894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39464" y="3416003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Microphone</a:t>
            </a:r>
            <a:endParaRPr lang="ko-KR" altLang="en-US" sz="1100" dirty="0"/>
          </a:p>
        </p:txBody>
      </p:sp>
      <p:sp>
        <p:nvSpPr>
          <p:cNvPr id="9" name="이등변 삼각형 8"/>
          <p:cNvSpPr/>
          <p:nvPr/>
        </p:nvSpPr>
        <p:spPr>
          <a:xfrm rot="5400000">
            <a:off x="6139453" y="2661975"/>
            <a:ext cx="544059" cy="635794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044234" y="3416003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Amplifier</a:t>
            </a:r>
            <a:endParaRPr lang="ko-KR" altLang="en-US" sz="1100" dirty="0"/>
          </a:p>
        </p:txBody>
      </p:sp>
      <p:grpSp>
        <p:nvGrpSpPr>
          <p:cNvPr id="29" name="그룹 28"/>
          <p:cNvGrpSpPr/>
          <p:nvPr/>
        </p:nvGrpSpPr>
        <p:grpSpPr>
          <a:xfrm>
            <a:off x="7416741" y="2562426"/>
            <a:ext cx="751423" cy="761242"/>
            <a:chOff x="7922723" y="2291613"/>
            <a:chExt cx="1312919" cy="1330074"/>
          </a:xfrm>
        </p:grpSpPr>
        <p:cxnSp>
          <p:nvCxnSpPr>
            <p:cNvPr id="11" name="직선 화살표 연결선 10"/>
            <p:cNvCxnSpPr/>
            <p:nvPr/>
          </p:nvCxnSpPr>
          <p:spPr>
            <a:xfrm flipV="1">
              <a:off x="7922723" y="2291613"/>
              <a:ext cx="0" cy="13300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>
              <a:off x="7922723" y="3621687"/>
              <a:ext cx="131291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7922724" y="2778645"/>
              <a:ext cx="832169" cy="84304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16639" y="3424174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Low Pass Filter</a:t>
            </a:r>
            <a:endParaRPr lang="ko-KR" altLang="en-US" sz="1100" dirty="0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8222507" y="2979872"/>
            <a:ext cx="4894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3184438" y="2258153"/>
            <a:ext cx="6461903" cy="1660053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416741" y="3656793"/>
                <a:ext cx="713272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741" y="3656793"/>
                <a:ext cx="713272" cy="169277"/>
              </a:xfrm>
              <a:prstGeom prst="rect">
                <a:avLst/>
              </a:prstGeom>
              <a:blipFill>
                <a:blip r:embed="rId6"/>
                <a:stretch>
                  <a:fillRect l="-5983" r="-4274" b="-3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184438" y="2247134"/>
            <a:ext cx="24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Voice Capture System</a:t>
            </a:r>
            <a:endParaRPr lang="ko-KR" altLang="en-US" dirty="0"/>
          </a:p>
        </p:txBody>
      </p:sp>
      <p:cxnSp>
        <p:nvCxnSpPr>
          <p:cNvPr id="28" name="꺾인 연결선 27"/>
          <p:cNvCxnSpPr/>
          <p:nvPr/>
        </p:nvCxnSpPr>
        <p:spPr>
          <a:xfrm rot="5400000">
            <a:off x="7559962" y="4073210"/>
            <a:ext cx="2458648" cy="662395"/>
          </a:xfrm>
          <a:prstGeom prst="bentConnector3">
            <a:avLst>
              <a:gd name="adj1" fmla="val 99988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그룹 43"/>
          <p:cNvGrpSpPr/>
          <p:nvPr/>
        </p:nvGrpSpPr>
        <p:grpSpPr>
          <a:xfrm>
            <a:off x="3375128" y="2562426"/>
            <a:ext cx="1364336" cy="1263644"/>
            <a:chOff x="3375128" y="2562426"/>
            <a:chExt cx="1364336" cy="1263644"/>
          </a:xfrm>
        </p:grpSpPr>
        <p:grpSp>
          <p:nvGrpSpPr>
            <p:cNvPr id="36" name="그룹 35"/>
            <p:cNvGrpSpPr/>
            <p:nvPr/>
          </p:nvGrpSpPr>
          <p:grpSpPr>
            <a:xfrm>
              <a:off x="3582919" y="2562426"/>
              <a:ext cx="751423" cy="761242"/>
              <a:chOff x="7922723" y="2291613"/>
              <a:chExt cx="1312919" cy="1330074"/>
            </a:xfrm>
          </p:grpSpPr>
          <p:cxnSp>
            <p:nvCxnSpPr>
              <p:cNvPr id="37" name="직선 화살표 연결선 36"/>
              <p:cNvCxnSpPr/>
              <p:nvPr/>
            </p:nvCxnSpPr>
            <p:spPr>
              <a:xfrm flipV="1">
                <a:off x="7922723" y="2291613"/>
                <a:ext cx="0" cy="13300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직선 화살표 연결선 37"/>
              <p:cNvCxnSpPr/>
              <p:nvPr/>
            </p:nvCxnSpPr>
            <p:spPr>
              <a:xfrm>
                <a:off x="7922723" y="3621687"/>
                <a:ext cx="1312919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직사각형 38"/>
              <p:cNvSpPr/>
              <p:nvPr/>
            </p:nvSpPr>
            <p:spPr>
              <a:xfrm>
                <a:off x="7922724" y="2778645"/>
                <a:ext cx="832169" cy="84304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40" name="직선 화살표 연결선 39"/>
            <p:cNvCxnSpPr/>
            <p:nvPr/>
          </p:nvCxnSpPr>
          <p:spPr>
            <a:xfrm>
              <a:off x="4250061" y="2979872"/>
              <a:ext cx="48940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그룹 42"/>
            <p:cNvGrpSpPr/>
            <p:nvPr/>
          </p:nvGrpSpPr>
          <p:grpSpPr>
            <a:xfrm>
              <a:off x="3375128" y="3424174"/>
              <a:ext cx="1149674" cy="401896"/>
              <a:chOff x="3375128" y="3424174"/>
              <a:chExt cx="1149674" cy="401896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3375128" y="3424174"/>
                <a:ext cx="114967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dirty="0" smtClean="0"/>
                  <a:t>Low Pass Filter</a:t>
                </a:r>
                <a:endParaRPr lang="ko-KR" altLang="en-US" sz="11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3475230" y="3656793"/>
                    <a:ext cx="713272" cy="1692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&lt;20</m:t>
                          </m:r>
                          <m:r>
                            <a:rPr lang="en-US" altLang="ko-KR" sz="1100" b="0" i="1" smtClean="0">
                              <a:latin typeface="Cambria Math" panose="02040503050406030204" pitchFamily="18" charset="0"/>
                            </a:rPr>
                            <m:t>𝑘𝐻𝑧</m:t>
                          </m:r>
                        </m:oMath>
                      </m:oMathPara>
                    </a14:m>
                    <a:endParaRPr lang="ko-KR" altLang="en-US" sz="1100" dirty="0"/>
                  </a:p>
                </p:txBody>
              </p:sp>
            </mc:Choice>
            <mc:Fallback xmlns="">
              <p:sp>
                <p:nvSpPr>
                  <p:cNvPr id="42" name="TextBox 4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75230" y="3656793"/>
                    <a:ext cx="713272" cy="1692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983" r="-5128" b="-35714"/>
                    </a:stretch>
                  </a:blipFill>
                </p:spPr>
                <p:txBody>
                  <a:bodyPr/>
                  <a:lstStyle/>
                  <a:p>
                    <a:r>
                      <a:rPr lang="ko-KR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71681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Hardware defense #2</a:t>
            </a:r>
            <a:endParaRPr lang="ko-KR" altLang="en-US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" y="2334901"/>
            <a:ext cx="2150406" cy="1372181"/>
          </a:xfrm>
          <a:prstGeom prst="rect">
            <a:avLst/>
          </a:prstGeom>
        </p:spPr>
      </p:pic>
      <p:cxnSp>
        <p:nvCxnSpPr>
          <p:cNvPr id="19" name="직선 화살표 연결선 18"/>
          <p:cNvCxnSpPr/>
          <p:nvPr/>
        </p:nvCxnSpPr>
        <p:spPr>
          <a:xfrm>
            <a:off x="2097261" y="3020993"/>
            <a:ext cx="85510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/>
          <p:cNvGrpSpPr/>
          <p:nvPr/>
        </p:nvGrpSpPr>
        <p:grpSpPr>
          <a:xfrm>
            <a:off x="289924" y="5000045"/>
            <a:ext cx="8168164" cy="1336906"/>
            <a:chOff x="3038168" y="5322111"/>
            <a:chExt cx="8780206" cy="1336906"/>
          </a:xfrm>
        </p:grpSpPr>
        <p:sp>
          <p:nvSpPr>
            <p:cNvPr id="25" name="직사각형 24"/>
            <p:cNvSpPr/>
            <p:nvPr/>
          </p:nvSpPr>
          <p:spPr>
            <a:xfrm>
              <a:off x="3038168" y="5322111"/>
              <a:ext cx="8780206" cy="133690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63442" y="5605843"/>
              <a:ext cx="67434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4400" dirty="0" smtClean="0"/>
                <a:t>Voice Recognition System</a:t>
              </a:r>
              <a:endParaRPr lang="ko-KR" altLang="en-US" sz="4400" dirty="0"/>
            </a:p>
          </p:txBody>
        </p:sp>
      </p:grpSp>
      <p:cxnSp>
        <p:nvCxnSpPr>
          <p:cNvPr id="15" name="직선 화살표 연결선 14"/>
          <p:cNvCxnSpPr/>
          <p:nvPr/>
        </p:nvCxnSpPr>
        <p:spPr>
          <a:xfrm>
            <a:off x="6827237" y="2979872"/>
            <a:ext cx="4894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내용 개체 틀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243" y="2645538"/>
            <a:ext cx="668670" cy="668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64549" y="2812241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ADC</a:t>
            </a:r>
            <a:endParaRPr lang="ko-KR" altLang="en-US" sz="1100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8813221" y="2711009"/>
            <a:ext cx="587084" cy="46407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/>
          <p:cNvCxnSpPr>
            <a:stCxn id="4" idx="3"/>
          </p:cNvCxnSpPr>
          <p:nvPr/>
        </p:nvCxnSpPr>
        <p:spPr>
          <a:xfrm>
            <a:off x="4236913" y="2979873"/>
            <a:ext cx="4894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47508" y="3416004"/>
            <a:ext cx="9220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Microphone</a:t>
            </a:r>
            <a:endParaRPr lang="ko-KR" altLang="en-US" sz="1100" dirty="0"/>
          </a:p>
        </p:txBody>
      </p:sp>
      <p:sp>
        <p:nvSpPr>
          <p:cNvPr id="9" name="이등변 삼각형 8"/>
          <p:cNvSpPr/>
          <p:nvPr/>
        </p:nvSpPr>
        <p:spPr>
          <a:xfrm rot="5400000">
            <a:off x="4847497" y="2661976"/>
            <a:ext cx="544059" cy="635794"/>
          </a:xfrm>
          <a:prstGeom prst="triangl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752278" y="3416004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Amplifier</a:t>
            </a:r>
            <a:endParaRPr lang="ko-KR" altLang="en-US" sz="1100" dirty="0"/>
          </a:p>
        </p:txBody>
      </p:sp>
      <p:grpSp>
        <p:nvGrpSpPr>
          <p:cNvPr id="29" name="그룹 28"/>
          <p:cNvGrpSpPr/>
          <p:nvPr/>
        </p:nvGrpSpPr>
        <p:grpSpPr>
          <a:xfrm>
            <a:off x="7416741" y="2562426"/>
            <a:ext cx="751423" cy="761242"/>
            <a:chOff x="7922723" y="2291613"/>
            <a:chExt cx="1312919" cy="1330074"/>
          </a:xfrm>
        </p:grpSpPr>
        <p:cxnSp>
          <p:nvCxnSpPr>
            <p:cNvPr id="11" name="직선 화살표 연결선 10"/>
            <p:cNvCxnSpPr/>
            <p:nvPr/>
          </p:nvCxnSpPr>
          <p:spPr>
            <a:xfrm flipV="1">
              <a:off x="7922723" y="2291613"/>
              <a:ext cx="0" cy="13300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>
              <a:off x="7922723" y="3621687"/>
              <a:ext cx="131291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7922724" y="2778645"/>
              <a:ext cx="832169" cy="84304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316639" y="3424174"/>
            <a:ext cx="11496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Low Pass Filter</a:t>
            </a:r>
            <a:endParaRPr lang="ko-KR" altLang="en-US" sz="1100" dirty="0"/>
          </a:p>
        </p:txBody>
      </p:sp>
      <p:cxnSp>
        <p:nvCxnSpPr>
          <p:cNvPr id="16" name="직선 화살표 연결선 15"/>
          <p:cNvCxnSpPr/>
          <p:nvPr/>
        </p:nvCxnSpPr>
        <p:spPr>
          <a:xfrm>
            <a:off x="8222507" y="2979872"/>
            <a:ext cx="4894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직사각형 16"/>
          <p:cNvSpPr/>
          <p:nvPr/>
        </p:nvSpPr>
        <p:spPr>
          <a:xfrm>
            <a:off x="3184438" y="2258153"/>
            <a:ext cx="6461903" cy="1660053"/>
          </a:xfrm>
          <a:prstGeom prst="rect">
            <a:avLst/>
          </a:prstGeom>
          <a:noFill/>
          <a:ln w="254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416741" y="3656793"/>
                <a:ext cx="713272" cy="1692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&lt;20</m:t>
                      </m:r>
                      <m:r>
                        <a:rPr lang="en-US" altLang="ko-KR" sz="1100" b="0" i="1" smtClean="0">
                          <a:latin typeface="Cambria Math" panose="02040503050406030204" pitchFamily="18" charset="0"/>
                        </a:rPr>
                        <m:t>𝑘𝐻𝑧</m:t>
                      </m:r>
                    </m:oMath>
                  </m:oMathPara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6741" y="3656793"/>
                <a:ext cx="713272" cy="169277"/>
              </a:xfrm>
              <a:prstGeom prst="rect">
                <a:avLst/>
              </a:prstGeom>
              <a:blipFill>
                <a:blip r:embed="rId5"/>
                <a:stretch>
                  <a:fillRect l="-5983" r="-4274" b="-3571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184438" y="2247134"/>
            <a:ext cx="24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Voice Capture System</a:t>
            </a:r>
            <a:endParaRPr lang="ko-KR" altLang="en-US" dirty="0"/>
          </a:p>
        </p:txBody>
      </p:sp>
      <p:cxnSp>
        <p:nvCxnSpPr>
          <p:cNvPr id="28" name="꺾인 연결선 27"/>
          <p:cNvCxnSpPr/>
          <p:nvPr/>
        </p:nvCxnSpPr>
        <p:spPr>
          <a:xfrm rot="5400000">
            <a:off x="7559962" y="4073210"/>
            <a:ext cx="2458648" cy="662395"/>
          </a:xfrm>
          <a:prstGeom prst="bentConnector3">
            <a:avLst>
              <a:gd name="adj1" fmla="val 99988"/>
            </a:avLst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>
            <a:off x="5569641" y="2971451"/>
            <a:ext cx="48940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그룹 81"/>
          <p:cNvGrpSpPr/>
          <p:nvPr/>
        </p:nvGrpSpPr>
        <p:grpSpPr>
          <a:xfrm>
            <a:off x="6149766" y="2711009"/>
            <a:ext cx="587084" cy="464075"/>
            <a:chOff x="6149766" y="2711009"/>
            <a:chExt cx="587084" cy="464075"/>
          </a:xfrm>
        </p:grpSpPr>
        <p:sp>
          <p:nvSpPr>
            <p:cNvPr id="54" name="TextBox 53"/>
            <p:cNvSpPr txBox="1"/>
            <p:nvPr/>
          </p:nvSpPr>
          <p:spPr>
            <a:xfrm>
              <a:off x="6299705" y="2812241"/>
              <a:ext cx="3048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X</a:t>
              </a:r>
              <a:endParaRPr lang="ko-KR" altLang="en-US" sz="1400" dirty="0"/>
            </a:p>
          </p:txBody>
        </p:sp>
        <p:sp>
          <p:nvSpPr>
            <p:cNvPr id="55" name="모서리가 둥근 직사각형 54"/>
            <p:cNvSpPr/>
            <p:nvPr/>
          </p:nvSpPr>
          <p:spPr>
            <a:xfrm>
              <a:off x="6149766" y="2711009"/>
              <a:ext cx="587084" cy="464075"/>
            </a:xfrm>
            <a:prstGeom prst="round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567058" y="3797297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Modulated voice signal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1557072" y="4203738"/>
                <a:ext cx="55143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072" y="4203738"/>
                <a:ext cx="551433" cy="276999"/>
              </a:xfrm>
              <a:prstGeom prst="rect">
                <a:avLst/>
              </a:prstGeom>
              <a:blipFill>
                <a:blip r:embed="rId6"/>
                <a:stretch>
                  <a:fillRect l="-4396" t="-2222" r="-13187" b="-3777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5054712" y="1697567"/>
                <a:ext cx="18554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4712" y="1697567"/>
                <a:ext cx="1855444" cy="276999"/>
              </a:xfrm>
              <a:prstGeom prst="rect">
                <a:avLst/>
              </a:prstGeom>
              <a:blipFill>
                <a:blip r:embed="rId7"/>
                <a:stretch>
                  <a:fillRect l="-2295" t="-2174" r="-656" b="-260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705096" y="2990530"/>
                <a:ext cx="1979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096" y="2990530"/>
                <a:ext cx="197938" cy="276999"/>
              </a:xfrm>
              <a:prstGeom prst="rect">
                <a:avLst/>
              </a:prstGeom>
              <a:blipFill>
                <a:blip r:embed="rId8"/>
                <a:stretch>
                  <a:fillRect l="-28125" r="-25000" b="-2888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959730" y="2990530"/>
                <a:ext cx="253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730" y="2990530"/>
                <a:ext cx="253274" cy="276999"/>
              </a:xfrm>
              <a:prstGeom prst="rect">
                <a:avLst/>
              </a:prstGeom>
              <a:blipFill>
                <a:blip r:embed="rId9"/>
                <a:stretch>
                  <a:fillRect l="-34146" t="-6667" r="-34146" b="-4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7086367" y="1697276"/>
                <a:ext cx="20189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ko-KR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US" altLang="ko-K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367" y="1697276"/>
                <a:ext cx="2018951" cy="276999"/>
              </a:xfrm>
              <a:prstGeom prst="rect">
                <a:avLst/>
              </a:prstGeom>
              <a:blipFill>
                <a:blip r:embed="rId10"/>
                <a:stretch>
                  <a:fillRect l="-2108" t="-2174" r="-602" b="-260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8339676" y="2990530"/>
                <a:ext cx="3125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b="0" i="1" smtClean="0">
                          <a:latin typeface="Cambria Math" panose="02040503050406030204" pitchFamily="18" charset="0"/>
                        </a:rPr>
                        <m:t>′′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676" y="2990530"/>
                <a:ext cx="312586" cy="276999"/>
              </a:xfrm>
              <a:prstGeom prst="rect">
                <a:avLst/>
              </a:prstGeom>
              <a:blipFill>
                <a:blip r:embed="rId11"/>
                <a:stretch>
                  <a:fillRect l="-27451" t="-6667" r="-27451" b="-4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그룹 80"/>
          <p:cNvGrpSpPr/>
          <p:nvPr/>
        </p:nvGrpSpPr>
        <p:grpSpPr>
          <a:xfrm>
            <a:off x="7086367" y="899315"/>
            <a:ext cx="2314736" cy="791373"/>
            <a:chOff x="7086367" y="899315"/>
            <a:chExt cx="2314736" cy="7913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7086367" y="899315"/>
                  <a:ext cx="23147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ko-KR" altLang="en-US" dirty="0"/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6367" y="899315"/>
                  <a:ext cx="2314736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1842" r="-1842" b="-28889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6" name="직선 화살표 연결선 75"/>
            <p:cNvCxnSpPr/>
            <p:nvPr/>
          </p:nvCxnSpPr>
          <p:spPr>
            <a:xfrm flipV="1">
              <a:off x="7981950" y="1176314"/>
              <a:ext cx="66675" cy="5143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직선 화살표 연결선 77"/>
            <p:cNvCxnSpPr/>
            <p:nvPr/>
          </p:nvCxnSpPr>
          <p:spPr>
            <a:xfrm flipV="1">
              <a:off x="8652262" y="1176314"/>
              <a:ext cx="0" cy="5143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93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Software defense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437" y="2296319"/>
            <a:ext cx="6486525" cy="3409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3425" y="2762250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Original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53425" y="3737213"/>
            <a:ext cx="126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Recorded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53425" y="4721741"/>
            <a:ext cx="15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Recovered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344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Authors find …</a:t>
            </a:r>
          </a:p>
          <a:p>
            <a:pPr lvl="1"/>
            <a:r>
              <a:rPr lang="en-US" altLang="ko-KR" dirty="0" smtClean="0"/>
              <a:t>Inaudible voice attack is possible.</a:t>
            </a:r>
          </a:p>
          <a:p>
            <a:pPr lvl="2"/>
            <a:r>
              <a:rPr lang="en-US" altLang="ko-KR" dirty="0" smtClean="0"/>
              <a:t>Amplitude Modulation</a:t>
            </a:r>
          </a:p>
          <a:p>
            <a:pPr lvl="2"/>
            <a:r>
              <a:rPr lang="en-US" altLang="ko-KR" dirty="0" smtClean="0"/>
              <a:t>Nonlinear component</a:t>
            </a:r>
          </a:p>
          <a:p>
            <a:pPr marL="914400" lvl="2" indent="0">
              <a:buNone/>
            </a:pPr>
            <a:endParaRPr lang="en-US" altLang="ko-KR" dirty="0" smtClean="0"/>
          </a:p>
          <a:p>
            <a:r>
              <a:rPr lang="en-US" altLang="ko-KR" dirty="0" smtClean="0"/>
              <a:t>Do Not Trust The Paper TOO MUCH. Be critical.</a:t>
            </a:r>
          </a:p>
        </p:txBody>
      </p:sp>
    </p:spTree>
    <p:extLst>
      <p:ext uri="{BB962C8B-B14F-4D97-AF65-F5344CB8AC3E}">
        <p14:creationId xmlns:p14="http://schemas.microsoft.com/office/powerpoint/2010/main" val="85505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Limitation and Future work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dirty="0" smtClean="0"/>
              <a:t>Poor defense.</a:t>
            </a:r>
          </a:p>
          <a:p>
            <a:pPr lvl="1"/>
            <a:r>
              <a:rPr lang="en-US" altLang="ko-KR" dirty="0" smtClean="0"/>
              <a:t>Starbucks siren order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Authentication solution is non-sense.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Attack distance is not very long.(max. 1m)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Attack needs high power signal.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Attack can be exposed by device response</a:t>
            </a:r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80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/>
              <a:t>In the near future?</a:t>
            </a:r>
          </a:p>
          <a:p>
            <a:pPr marL="0" indent="0">
              <a:buNone/>
            </a:pPr>
            <a:r>
              <a:rPr lang="en-US" altLang="ko-KR" dirty="0" smtClean="0"/>
              <a:t>“Okay google, pay hojoon $100”</a:t>
            </a:r>
          </a:p>
          <a:p>
            <a:pPr marL="0" indent="0">
              <a:buNone/>
            </a:pPr>
            <a:r>
              <a:rPr lang="en-US" altLang="ko-KR" dirty="0" smtClean="0"/>
              <a:t>“Okay google, open the door”</a:t>
            </a:r>
          </a:p>
          <a:p>
            <a:pPr marL="0" indent="0">
              <a:buNone/>
            </a:pPr>
            <a:r>
              <a:rPr lang="en-US" altLang="ko-KR" dirty="0"/>
              <a:t>“Okay google, unlock the car</a:t>
            </a:r>
            <a:r>
              <a:rPr lang="en-US" altLang="ko-KR" dirty="0" smtClean="0"/>
              <a:t>”</a:t>
            </a:r>
          </a:p>
          <a:p>
            <a:pPr marL="0" indent="0">
              <a:buNone/>
            </a:pPr>
            <a:r>
              <a:rPr lang="en-US" altLang="ko-KR" dirty="0" smtClean="0"/>
              <a:t>“Okay google, start the car”</a:t>
            </a:r>
          </a:p>
          <a:p>
            <a:pPr marL="0" indent="0">
              <a:buNone/>
            </a:pPr>
            <a:r>
              <a:rPr lang="en-US" altLang="ko-KR" dirty="0" smtClean="0"/>
              <a:t>“Okay google, set my home temperature at 60 degree”</a:t>
            </a:r>
          </a:p>
          <a:p>
            <a:pPr marL="0" indent="0">
              <a:buNone/>
            </a:pPr>
            <a:r>
              <a:rPr lang="en-US" altLang="ko-KR" dirty="0" smtClean="0"/>
              <a:t>…</a:t>
            </a:r>
          </a:p>
          <a:p>
            <a:pPr marL="0" indent="0">
              <a:buNone/>
            </a:pP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7385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Voice channel opens up new possibilities for attack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Is voice more secure than fingerprint?</a:t>
            </a:r>
            <a:b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ko-K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Is current implementation of </a:t>
            </a:r>
            <a:br>
              <a:rPr lang="en-US" altLang="ko-KR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ko-KR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 recognition</a:t>
            </a:r>
            <a:r>
              <a:rPr lang="en-US" altLang="ko-K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ko-KR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		secure?</a:t>
            </a:r>
            <a:endParaRPr lang="ko-KR" alt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4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Threat model</a:t>
            </a:r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0" y="1596266"/>
            <a:ext cx="7871791" cy="4735552"/>
            <a:chOff x="0" y="1596266"/>
            <a:chExt cx="7871791" cy="4735552"/>
          </a:xfrm>
        </p:grpSpPr>
        <p:sp>
          <p:nvSpPr>
            <p:cNvPr id="5" name="직사각형 4"/>
            <p:cNvSpPr/>
            <p:nvPr/>
          </p:nvSpPr>
          <p:spPr>
            <a:xfrm>
              <a:off x="288234" y="2551014"/>
              <a:ext cx="7225749" cy="37808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이등변 삼각형 3"/>
            <p:cNvSpPr/>
            <p:nvPr/>
          </p:nvSpPr>
          <p:spPr>
            <a:xfrm>
              <a:off x="0" y="1596266"/>
              <a:ext cx="7871791" cy="954748"/>
            </a:xfrm>
            <a:prstGeom prst="triangl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grpSp>
        <p:nvGrpSpPr>
          <p:cNvPr id="44" name="그룹 43"/>
          <p:cNvGrpSpPr/>
          <p:nvPr/>
        </p:nvGrpSpPr>
        <p:grpSpPr>
          <a:xfrm>
            <a:off x="10179413" y="2969141"/>
            <a:ext cx="1805441" cy="3220180"/>
            <a:chOff x="9548359" y="2630764"/>
            <a:chExt cx="1805441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300" y="2630764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0525539" y="4155494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0326757" y="5095570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0537130" y="5131688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127974" y="4441416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0537130" y="4441416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359" y="4155494"/>
              <a:ext cx="948191" cy="1239285"/>
            </a:xfrm>
            <a:prstGeom prst="rect">
              <a:avLst/>
            </a:prstGeom>
          </p:spPr>
        </p:pic>
      </p:grpSp>
      <p:pic>
        <p:nvPicPr>
          <p:cNvPr id="47" name="그림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29" y="4882132"/>
            <a:ext cx="2150406" cy="595953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0146109" y="278447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What should I do?</a:t>
            </a:r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98349" y="3676368"/>
            <a:ext cx="7553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 smtClean="0"/>
              <a:t>?</a:t>
            </a:r>
            <a:endParaRPr lang="ko-KR" altLang="en-US" sz="8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5744818" y="3816003"/>
            <a:ext cx="1769165" cy="2537261"/>
            <a:chOff x="5744818" y="3816003"/>
            <a:chExt cx="1769165" cy="2537261"/>
          </a:xfrm>
        </p:grpSpPr>
        <p:sp>
          <p:nvSpPr>
            <p:cNvPr id="24" name="정육면체 23"/>
            <p:cNvSpPr/>
            <p:nvPr/>
          </p:nvSpPr>
          <p:spPr>
            <a:xfrm>
              <a:off x="5744818" y="4922029"/>
              <a:ext cx="1769165" cy="1431235"/>
            </a:xfrm>
            <a:prstGeom prst="cub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0" name="그룹 19"/>
            <p:cNvGrpSpPr/>
            <p:nvPr/>
          </p:nvGrpSpPr>
          <p:grpSpPr>
            <a:xfrm flipH="1">
              <a:off x="6295671" y="3816003"/>
              <a:ext cx="663237" cy="1326474"/>
              <a:chOff x="5131692" y="0"/>
              <a:chExt cx="3494145" cy="6988290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1692" y="0"/>
                <a:ext cx="3494145" cy="6988290"/>
              </a:xfrm>
              <a:prstGeom prst="rect">
                <a:avLst/>
              </a:prstGeom>
            </p:spPr>
          </p:pic>
          <p:sp>
            <p:nvSpPr>
              <p:cNvPr id="22" name="직사각형 21"/>
              <p:cNvSpPr/>
              <p:nvPr/>
            </p:nvSpPr>
            <p:spPr>
              <a:xfrm>
                <a:off x="5290834" y="547214"/>
                <a:ext cx="3200808" cy="525091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25" name="그림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0" y="3813234"/>
            <a:ext cx="658863" cy="131772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470245" y="378215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“.....”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841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1. Audible and Intelligible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210518" y="40626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“Okay Google!”</a:t>
            </a: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grpSp>
        <p:nvGrpSpPr>
          <p:cNvPr id="22" name="그룹 21"/>
          <p:cNvGrpSpPr/>
          <p:nvPr/>
        </p:nvGrpSpPr>
        <p:grpSpPr>
          <a:xfrm flipH="1">
            <a:off x="6295671" y="3816003"/>
            <a:ext cx="663237" cy="1326474"/>
            <a:chOff x="5131692" y="0"/>
            <a:chExt cx="3494145" cy="6988290"/>
          </a:xfrm>
        </p:grpSpPr>
        <p:pic>
          <p:nvPicPr>
            <p:cNvPr id="23" name="그림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692" y="0"/>
              <a:ext cx="3494145" cy="6988290"/>
            </a:xfrm>
            <a:prstGeom prst="rect">
              <a:avLst/>
            </a:prstGeom>
          </p:spPr>
        </p:pic>
        <p:sp>
          <p:nvSpPr>
            <p:cNvPr id="25" name="직사각형 24"/>
            <p:cNvSpPr/>
            <p:nvPr/>
          </p:nvSpPr>
          <p:spPr>
            <a:xfrm>
              <a:off x="5290834" y="547214"/>
              <a:ext cx="3200808" cy="5250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060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7225749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1. Audible and Intelligible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7871791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5744818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8210518" y="406266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“Okay Google!”</a:t>
            </a:r>
            <a:endParaRPr lang="ko-KR" altLang="en-US" dirty="0"/>
          </a:p>
        </p:txBody>
      </p:sp>
      <p:grpSp>
        <p:nvGrpSpPr>
          <p:cNvPr id="10" name="그룹 9"/>
          <p:cNvGrpSpPr/>
          <p:nvPr/>
        </p:nvGrpSpPr>
        <p:grpSpPr>
          <a:xfrm>
            <a:off x="7781973" y="2783790"/>
            <a:ext cx="4350907" cy="3220180"/>
            <a:chOff x="7772182" y="2761205"/>
            <a:chExt cx="4350907" cy="3220180"/>
          </a:xfrm>
        </p:grpSpPr>
        <p:pic>
          <p:nvPicPr>
            <p:cNvPr id="26" name="그림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8589" y="2761205"/>
              <a:ext cx="1714500" cy="1695450"/>
            </a:xfrm>
            <a:prstGeom prst="rect">
              <a:avLst/>
            </a:prstGeom>
          </p:spPr>
        </p:pic>
        <p:cxnSp>
          <p:nvCxnSpPr>
            <p:cNvPr id="28" name="직선 연결선 27"/>
            <p:cNvCxnSpPr/>
            <p:nvPr/>
          </p:nvCxnSpPr>
          <p:spPr>
            <a:xfrm flipH="1">
              <a:off x="11294828" y="4285935"/>
              <a:ext cx="11591" cy="99297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/>
            <p:nvPr/>
          </p:nvCxnSpPr>
          <p:spPr>
            <a:xfrm flipH="1">
              <a:off x="11096046" y="5226011"/>
              <a:ext cx="210373" cy="755374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11306419" y="5262129"/>
              <a:ext cx="210373" cy="719256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/>
            <p:cNvCxnSpPr/>
            <p:nvPr/>
          </p:nvCxnSpPr>
          <p:spPr>
            <a:xfrm flipH="1">
              <a:off x="10897263" y="4571857"/>
              <a:ext cx="409157" cy="440029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연결선 40"/>
            <p:cNvCxnSpPr/>
            <p:nvPr/>
          </p:nvCxnSpPr>
          <p:spPr>
            <a:xfrm>
              <a:off x="11306419" y="4571857"/>
              <a:ext cx="345767" cy="4305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그림 4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3" b="89977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648" y="4285935"/>
              <a:ext cx="948191" cy="1239285"/>
            </a:xfrm>
            <a:prstGeom prst="rect">
              <a:avLst/>
            </a:prstGeom>
          </p:spPr>
        </p:pic>
        <p:pic>
          <p:nvPicPr>
            <p:cNvPr id="47" name="그림 4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182" y="4713909"/>
              <a:ext cx="2150406" cy="59595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07412" y="4568435"/>
              <a:ext cx="480529" cy="886902"/>
            </a:xfrm>
            <a:prstGeom prst="rect">
              <a:avLst/>
            </a:prstGeom>
          </p:spPr>
        </p:pic>
      </p:grpSp>
      <p:pic>
        <p:nvPicPr>
          <p:cNvPr id="22" name="그림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104334" y="4291996"/>
            <a:ext cx="1832951" cy="13043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04334" y="3847936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“Okay Google??”</a:t>
            </a:r>
            <a:endParaRPr lang="ko-KR" altLang="en-US" dirty="0"/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40" y="3813234"/>
            <a:ext cx="658863" cy="1317726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474" y="3043616"/>
            <a:ext cx="1262290" cy="12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288234" y="2551014"/>
            <a:ext cx="11193721" cy="37808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2. </a:t>
            </a:r>
            <a:r>
              <a:rPr lang="en-US" altLang="ko-KR" dirty="0"/>
              <a:t>Audible </a:t>
            </a:r>
            <a:r>
              <a:rPr lang="en-US" altLang="ko-KR" dirty="0" smtClean="0"/>
              <a:t>But Not Intelligible</a:t>
            </a:r>
            <a:endParaRPr lang="ko-KR" altLang="en-US" dirty="0"/>
          </a:p>
        </p:txBody>
      </p:sp>
      <p:sp>
        <p:nvSpPr>
          <p:cNvPr id="4" name="이등변 삼각형 3"/>
          <p:cNvSpPr/>
          <p:nvPr/>
        </p:nvSpPr>
        <p:spPr>
          <a:xfrm>
            <a:off x="0" y="1596266"/>
            <a:ext cx="11700164" cy="954748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3" y="4260160"/>
            <a:ext cx="3676650" cy="2114550"/>
          </a:xfrm>
          <a:prstGeom prst="rect">
            <a:avLst/>
          </a:prstGeom>
        </p:spPr>
      </p:pic>
      <p:sp>
        <p:nvSpPr>
          <p:cNvPr id="24" name="정육면체 23"/>
          <p:cNvSpPr/>
          <p:nvPr/>
        </p:nvSpPr>
        <p:spPr>
          <a:xfrm>
            <a:off x="4778811" y="4922029"/>
            <a:ext cx="1769165" cy="1431235"/>
          </a:xfrm>
          <a:prstGeom prst="cub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35" y="4061703"/>
            <a:ext cx="2143125" cy="2143125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5418860" y="3145668"/>
            <a:ext cx="6172200" cy="576003"/>
            <a:chOff x="5418860" y="3145668"/>
            <a:chExt cx="6172200" cy="576003"/>
          </a:xfrm>
        </p:grpSpPr>
        <p:sp>
          <p:nvSpPr>
            <p:cNvPr id="11" name="TextBox 10"/>
            <p:cNvSpPr txBox="1"/>
            <p:nvPr/>
          </p:nvSpPr>
          <p:spPr>
            <a:xfrm>
              <a:off x="5558638" y="3257832"/>
              <a:ext cx="6032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Can you play dollhouse with me and get me a dollhouse?</a:t>
              </a:r>
              <a:endParaRPr lang="ko-KR" altLang="en-US" dirty="0"/>
            </a:p>
          </p:txBody>
        </p:sp>
        <p:sp>
          <p:nvSpPr>
            <p:cNvPr id="13" name="모서리가 둥근 사각형 설명선 12"/>
            <p:cNvSpPr/>
            <p:nvPr/>
          </p:nvSpPr>
          <p:spPr>
            <a:xfrm>
              <a:off x="5418860" y="3145668"/>
              <a:ext cx="6172200" cy="576003"/>
            </a:xfrm>
            <a:prstGeom prst="wedgeRoundRectCallout">
              <a:avLst>
                <a:gd name="adj1" fmla="val -21338"/>
                <a:gd name="adj2" fmla="val 89559"/>
                <a:gd name="adj3" fmla="val 1666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36" y="339430"/>
            <a:ext cx="10239375" cy="2457450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2170148" y="4058245"/>
            <a:ext cx="8984423" cy="1958806"/>
            <a:chOff x="2170148" y="4058245"/>
            <a:chExt cx="8984423" cy="1958806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869" y="4564349"/>
              <a:ext cx="1452702" cy="1452702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622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148" y="4058245"/>
              <a:ext cx="2390453" cy="1782711"/>
            </a:xfrm>
            <a:prstGeom prst="rect">
              <a:avLst/>
            </a:prstGeom>
          </p:spPr>
        </p:pic>
      </p:grpSp>
      <p:pic>
        <p:nvPicPr>
          <p:cNvPr id="15" name="그림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17" y="3904555"/>
            <a:ext cx="1319587" cy="131958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97269" y="3167612"/>
            <a:ext cx="69056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2729</TotalTime>
  <Words>1017</Words>
  <Application>Microsoft Office PowerPoint</Application>
  <PresentationFormat>와이드스크린</PresentationFormat>
  <Paragraphs>344</Paragraphs>
  <Slides>39</Slides>
  <Notes>38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5" baseType="lpstr">
      <vt:lpstr>맑은 고딕</vt:lpstr>
      <vt:lpstr>맑은 고딕</vt:lpstr>
      <vt:lpstr>Arial</vt:lpstr>
      <vt:lpstr>Cambria Math</vt:lpstr>
      <vt:lpstr>Wingdings</vt:lpstr>
      <vt:lpstr>Office 테마</vt:lpstr>
      <vt:lpstr>DolphinAttack:  Inaudible Voice Commands</vt:lpstr>
      <vt:lpstr>PowerPoint 프레젠테이션</vt:lpstr>
      <vt:lpstr>PowerPoint 프레젠테이션</vt:lpstr>
      <vt:lpstr>PowerPoint 프레젠테이션</vt:lpstr>
      <vt:lpstr>PowerPoint 프레젠테이션</vt:lpstr>
      <vt:lpstr>Threat model</vt:lpstr>
      <vt:lpstr>1. Audible and Intelligible</vt:lpstr>
      <vt:lpstr>1. Audible and Intelligible</vt:lpstr>
      <vt:lpstr>2. Audible But Not Intelligible</vt:lpstr>
      <vt:lpstr>2. Audible But Not Intelligible</vt:lpstr>
      <vt:lpstr>2. Audible But Not Intelligible</vt:lpstr>
      <vt:lpstr>2. Audible But Not Intelligible</vt:lpstr>
      <vt:lpstr>2. Audible But Not Intelligible</vt:lpstr>
      <vt:lpstr>PowerPoint 프레젠테이션</vt:lpstr>
      <vt:lpstr>3. In-Audible</vt:lpstr>
      <vt:lpstr>3. In-Audible</vt:lpstr>
      <vt:lpstr>Related work</vt:lpstr>
      <vt:lpstr>Background</vt:lpstr>
      <vt:lpstr>Background</vt:lpstr>
      <vt:lpstr>Background</vt:lpstr>
      <vt:lpstr>Background</vt:lpstr>
      <vt:lpstr>PowerPoint 프레젠테이션</vt:lpstr>
      <vt:lpstr>Background</vt:lpstr>
      <vt:lpstr>Non-linearity</vt:lpstr>
      <vt:lpstr>Non-linearity</vt:lpstr>
      <vt:lpstr>Non-linearity</vt:lpstr>
      <vt:lpstr>Non-linearity</vt:lpstr>
      <vt:lpstr>Non-linearity</vt:lpstr>
      <vt:lpstr>Can you distinguish?</vt:lpstr>
      <vt:lpstr>PowerPoint 프레젠테이션</vt:lpstr>
      <vt:lpstr>Siri knows who the owner is</vt:lpstr>
      <vt:lpstr>Solution #1</vt:lpstr>
      <vt:lpstr>Solution #2</vt:lpstr>
      <vt:lpstr>PowerPoint 프레젠테이션</vt:lpstr>
      <vt:lpstr>Hardware defense #1</vt:lpstr>
      <vt:lpstr>Hardware defense #2</vt:lpstr>
      <vt:lpstr>Software defense</vt:lpstr>
      <vt:lpstr>Conclusion</vt:lpstr>
      <vt:lpstr>Limitation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DolphinAttack:  Inaudible Voice Commands</dc:title>
  <dc:creator>Hojoon Yang</dc:creator>
  <cp:lastModifiedBy>Hojoon Yang</cp:lastModifiedBy>
  <cp:revision>107</cp:revision>
  <dcterms:created xsi:type="dcterms:W3CDTF">2017-09-09T14:46:54Z</dcterms:created>
  <dcterms:modified xsi:type="dcterms:W3CDTF">2017-09-14T10:44:03Z</dcterms:modified>
</cp:coreProperties>
</file>