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08" r:id="rId3"/>
    <p:sldId id="309" r:id="rId4"/>
    <p:sldId id="257" r:id="rId5"/>
    <p:sldId id="258" r:id="rId6"/>
    <p:sldId id="311" r:id="rId7"/>
    <p:sldId id="259" r:id="rId8"/>
    <p:sldId id="261" r:id="rId9"/>
    <p:sldId id="286" r:id="rId10"/>
    <p:sldId id="287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8" r:id="rId29"/>
    <p:sldId id="280" r:id="rId30"/>
    <p:sldId id="281" r:id="rId31"/>
    <p:sldId id="282" r:id="rId32"/>
    <p:sldId id="283" r:id="rId33"/>
    <p:sldId id="284" r:id="rId34"/>
    <p:sldId id="285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10" r:id="rId44"/>
    <p:sldId id="304" r:id="rId45"/>
    <p:sldId id="306" r:id="rId46"/>
    <p:sldId id="307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75727" autoAdjust="0"/>
  </p:normalViewPr>
  <p:slideViewPr>
    <p:cSldViewPr snapToGrid="0">
      <p:cViewPr>
        <p:scale>
          <a:sx n="70" d="100"/>
          <a:sy n="70" d="100"/>
        </p:scale>
        <p:origin x="18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8F8AB-EEC7-4A0E-B50D-D8EEFA570882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9AB0F-C0C2-42E3-8DA9-3D6AC64952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49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 smtClean="0"/>
              <a:t>현재 세계는 실물 없는 가상화폐에 </a:t>
            </a:r>
            <a:r>
              <a:rPr lang="ko-KR" altLang="en-US" dirty="0" err="1" smtClean="0"/>
              <a:t>열광하고있다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인터넷의 보급과 </a:t>
            </a:r>
            <a:r>
              <a:rPr lang="en-US" altLang="ko-KR" dirty="0" smtClean="0"/>
              <a:t>IT</a:t>
            </a:r>
            <a:r>
              <a:rPr lang="ko-KR" altLang="en-US" dirty="0" smtClean="0"/>
              <a:t>기술의 발달로 예전에는 상상도 못했던 일들이 </a:t>
            </a:r>
            <a:r>
              <a:rPr lang="ko-KR" altLang="en-US" dirty="0" err="1" smtClean="0"/>
              <a:t>현실화되어가고</a:t>
            </a:r>
            <a:r>
              <a:rPr lang="ko-KR" altLang="en-US" dirty="0" smtClean="0"/>
              <a:t> 있는 것이다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이미 많은 부분에 있어서 전자화폐가 통용되기 시작했고</a:t>
            </a:r>
            <a:r>
              <a:rPr lang="ko-KR" altLang="en-US" baseline="0" dirty="0" smtClean="0"/>
              <a:t> 사용할 수 있는 업체가 늘고 있는 실정이다</a:t>
            </a:r>
            <a:endParaRPr lang="en-US" altLang="ko-KR" baseline="0" dirty="0" smtClean="0"/>
          </a:p>
          <a:p>
            <a:pPr marL="171450" indent="-171450">
              <a:buFontTx/>
              <a:buChar char="-"/>
            </a:pPr>
            <a:r>
              <a:rPr lang="ko-KR" altLang="en-US" dirty="0" err="1" smtClean="0"/>
              <a:t>사토시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나카모토라는</a:t>
            </a:r>
            <a:r>
              <a:rPr lang="ko-KR" altLang="en-US" dirty="0" smtClean="0"/>
              <a:t> 익명의 저자가 투고한 한편의 논문으로 인해 세상이 바뀌고 있다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하지만 아직은 초기단계이기에 많은 문제점들이 언급되고 있다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AB0F-C0C2-42E3-8DA9-3D6AC64952D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47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 smtClean="0"/>
              <a:t>예로부터 범죄들의 중심에는 돈이 있었다</a:t>
            </a:r>
            <a:r>
              <a:rPr lang="en-US" altLang="ko-KR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그렇기에 많은 은행들과 여러 금융 기관들이 보안에 신경을 쓰고 있는 이유이다</a:t>
            </a:r>
            <a:r>
              <a:rPr lang="en-US" altLang="ko-KR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비트코인도 예외는 아니다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오히려 전 세계에서 통용되며 </a:t>
            </a:r>
            <a:r>
              <a:rPr lang="en-US" altLang="ko-KR" dirty="0" smtClean="0"/>
              <a:t>(</a:t>
            </a:r>
            <a:r>
              <a:rPr lang="ko-KR" altLang="en-US" dirty="0" smtClean="0"/>
              <a:t>매우 강하지는 않지만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익명성이 보장되기 때문에 범죄의 표적이 되기 좋은 화폐이다</a:t>
            </a:r>
            <a:r>
              <a:rPr lang="en-US" altLang="ko-KR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최근 비트코인 연구가 진행됨에 따라 다양한 보안문제들이 등장하기 시작했다</a:t>
            </a:r>
            <a:r>
              <a:rPr lang="en-US" altLang="ko-KR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오늘 나는 그 중에서 네트워크와 관련된 보안 문제에 대해 소개하고자 한다</a:t>
            </a:r>
            <a:r>
              <a:rPr lang="en-US" altLang="ko-KR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비트코인은 </a:t>
            </a:r>
            <a:r>
              <a:rPr lang="en-US" altLang="ko-KR" dirty="0" smtClean="0"/>
              <a:t>P2P </a:t>
            </a:r>
            <a:r>
              <a:rPr lang="ko-KR" altLang="en-US" dirty="0" smtClean="0"/>
              <a:t>시스템을 기반으로 하고 있고 </a:t>
            </a:r>
            <a:r>
              <a:rPr lang="en-US" altLang="ko-KR" dirty="0" smtClean="0"/>
              <a:t>P2P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시스템의 기본은 인터넷이기 때문에 인터넷 관련 문제가 발생할 때 다양한 문제점들이 발생한다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이 논문은 </a:t>
            </a:r>
            <a:r>
              <a:rPr lang="en-US" altLang="ko-KR" baseline="0" dirty="0" smtClean="0"/>
              <a:t>BGP </a:t>
            </a:r>
            <a:r>
              <a:rPr lang="ko-KR" altLang="en-US" baseline="0" dirty="0" smtClean="0"/>
              <a:t>프로토콜 상의 문제점을 비트코인 네트워크에 적용하여 비트코인 시스템에 대해 </a:t>
            </a:r>
            <a:r>
              <a:rPr lang="ko-KR" altLang="en-US" baseline="0" smtClean="0"/>
              <a:t>분석한 논문입니다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AB0F-C0C2-42E3-8DA9-3D6AC64952D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92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란 일종의 </a:t>
            </a:r>
            <a:r>
              <a:rPr lang="en-US" altLang="ko-KR" baseline="0" dirty="0" smtClean="0"/>
              <a:t>IP </a:t>
            </a:r>
            <a:r>
              <a:rPr lang="ko-KR" altLang="en-US" baseline="0" dirty="0" smtClean="0"/>
              <a:t>공동체입니다</a:t>
            </a:r>
            <a:r>
              <a:rPr lang="en-US" altLang="ko-KR" baseline="0" dirty="0" smtClean="0"/>
              <a:t>. IP</a:t>
            </a:r>
            <a:r>
              <a:rPr lang="ko-KR" altLang="en-US" baseline="0" dirty="0" smtClean="0"/>
              <a:t>는 모두 알고 계시죠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그냥 집 주소라고 생각하시면 될 것 같아요</a:t>
            </a:r>
            <a:r>
              <a:rPr lang="en-US" altLang="ko-KR" baseline="0" dirty="0" smtClean="0"/>
              <a:t>. AS</a:t>
            </a:r>
            <a:r>
              <a:rPr lang="ko-KR" altLang="en-US" baseline="0" dirty="0" smtClean="0"/>
              <a:t>는 비슷한 </a:t>
            </a:r>
            <a:r>
              <a:rPr lang="en-US" altLang="ko-KR" baseline="0" dirty="0" smtClean="0"/>
              <a:t>IP</a:t>
            </a:r>
            <a:r>
              <a:rPr lang="ko-KR" altLang="en-US" baseline="0" dirty="0" smtClean="0"/>
              <a:t>를 갖고 있는 컴퓨터들의 모임인데요 쉽게 말하자면 수원 김포 등을 묶어 경기도로 취급하듯이 여러 컴퓨터를 묶어 하나의 </a:t>
            </a: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로 취급합니다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아래의 사진은 우리학교의 특정 </a:t>
            </a:r>
            <a:r>
              <a:rPr lang="en-US" altLang="ko-KR" baseline="0" dirty="0" smtClean="0"/>
              <a:t>IP </a:t>
            </a:r>
            <a:r>
              <a:rPr lang="ko-KR" altLang="en-US" baseline="0" dirty="0" smtClean="0"/>
              <a:t>주소를 가져 온 것인데요 익숙한 숫자들이 보이시지 않나요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우리 학교의 </a:t>
            </a:r>
            <a:r>
              <a:rPr lang="en-US" altLang="ko-KR" baseline="0" dirty="0" smtClean="0"/>
              <a:t>IP</a:t>
            </a:r>
            <a:r>
              <a:rPr lang="ko-KR" altLang="en-US" baseline="0" dirty="0" smtClean="0"/>
              <a:t>주소를 보면 모두 </a:t>
            </a:r>
            <a:r>
              <a:rPr lang="en-US" altLang="ko-KR" baseline="0" dirty="0" smtClean="0"/>
              <a:t>192.168.~~</a:t>
            </a:r>
            <a:r>
              <a:rPr lang="ko-KR" altLang="en-US" baseline="0" dirty="0" smtClean="0"/>
              <a:t>로 시작하는 것을 알 수 있는데요 이를 카이스트 전체가 하나의 </a:t>
            </a: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로 묶여 </a:t>
            </a:r>
            <a:r>
              <a:rPr lang="ko-KR" altLang="en-US" baseline="0" dirty="0" err="1" smtClean="0"/>
              <a:t>있다는것을</a:t>
            </a:r>
            <a:r>
              <a:rPr lang="ko-KR" altLang="en-US" baseline="0" dirty="0" smtClean="0"/>
              <a:t> 알 수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 이를 하나의 </a:t>
            </a: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라고 합니다</a:t>
            </a:r>
            <a:r>
              <a:rPr lang="en-US" altLang="ko-K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그리고 그림을 보시면 파란색 선과 노란색 선을 보실 수 있는데요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파란색 선은 </a:t>
            </a: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간의 통신을 할 때 쓰이는 통신 채널이고 노란색 선은 </a:t>
            </a:r>
            <a:r>
              <a:rPr lang="en-US" altLang="ko-KR" baseline="0" dirty="0" smtClean="0"/>
              <a:t>AS </a:t>
            </a:r>
            <a:r>
              <a:rPr lang="ko-KR" altLang="en-US" baseline="0" dirty="0" smtClean="0"/>
              <a:t>내부에서 통신을 할 때 쓰이는 통신 채널이라고 생각할 수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쉽게 말하면 노란색 선은 시내버스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파란색 선은 시외버스라고 생각하시면 돼요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 이렇게 </a:t>
            </a: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내부에서 통신을 할 때 쓰이는 프로토콜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즉</a:t>
            </a:r>
            <a:r>
              <a:rPr lang="en-US" altLang="ko-KR" baseline="0" dirty="0" smtClean="0"/>
              <a:t>, </a:t>
            </a:r>
            <a:r>
              <a:rPr lang="ko-KR" altLang="en-US" baseline="0" smtClean="0"/>
              <a:t>규약이랑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AB0F-C0C2-42E3-8DA9-3D6AC64952D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35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baseline="0" dirty="0" smtClean="0"/>
              <a:t>BGP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distance vector </a:t>
            </a:r>
            <a:r>
              <a:rPr lang="ko-KR" altLang="en-US" baseline="0" dirty="0" err="1" smtClean="0"/>
              <a:t>라우팅</a:t>
            </a:r>
            <a:r>
              <a:rPr lang="ko-KR" altLang="en-US" baseline="0" dirty="0" smtClean="0"/>
              <a:t> 알고리즘의 일종으로 </a:t>
            </a:r>
            <a:r>
              <a:rPr lang="en-US" altLang="ko-KR" baseline="0" dirty="0" err="1" smtClean="0"/>
              <a:t>minimam</a:t>
            </a:r>
            <a:r>
              <a:rPr lang="en-US" altLang="ko-KR" baseline="0" dirty="0" smtClean="0"/>
              <a:t> distance cost</a:t>
            </a:r>
            <a:r>
              <a:rPr lang="ko-KR" altLang="en-US" baseline="0" dirty="0" smtClean="0"/>
              <a:t> 정보를</a:t>
            </a:r>
            <a:r>
              <a:rPr lang="en-US" altLang="ko-KR" baseline="0" dirty="0" smtClean="0"/>
              <a:t> distance table</a:t>
            </a:r>
            <a:r>
              <a:rPr lang="ko-KR" altLang="en-US" baseline="0" dirty="0" smtClean="0"/>
              <a:t>이라는 자료구조에 모두 저장해둔다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특정 부분의 비용이 바뀔 때 모든 테이블이 갱신되도록 하는 알고리즘이 동작하며 이를 이용하여 최신 정보를 업데이트한다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en-US" altLang="ko-KR" baseline="0" dirty="0" smtClean="0"/>
              <a:t>BGP</a:t>
            </a:r>
            <a:r>
              <a:rPr lang="ko-KR" altLang="en-US" baseline="0" dirty="0" smtClean="0"/>
              <a:t>는 </a:t>
            </a:r>
            <a:r>
              <a:rPr lang="ko-KR" altLang="en-US" baseline="0" dirty="0" err="1" smtClean="0"/>
              <a:t>라우터의</a:t>
            </a:r>
            <a:r>
              <a:rPr lang="ko-KR" altLang="en-US" baseline="0" dirty="0" smtClean="0"/>
              <a:t> 유효성을 검사하지 않습니다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잘못된 방향이고 </a:t>
            </a:r>
            <a:r>
              <a:rPr lang="ko-KR" altLang="en-US" baseline="0" dirty="0" err="1" smtClean="0"/>
              <a:t>트래픽이</a:t>
            </a:r>
            <a:r>
              <a:rPr lang="ko-KR" altLang="en-US" baseline="0" dirty="0" smtClean="0"/>
              <a:t> 초과하더라도 </a:t>
            </a:r>
            <a:r>
              <a:rPr lang="en-US" altLang="ko-KR" baseline="0" dirty="0" smtClean="0"/>
              <a:t>IP prefix</a:t>
            </a:r>
            <a:r>
              <a:rPr lang="ko-KR" altLang="en-US" baseline="0" dirty="0" smtClean="0"/>
              <a:t>가 많은 쪽으로 </a:t>
            </a:r>
            <a:r>
              <a:rPr lang="ko-KR" altLang="en-US" baseline="0" dirty="0" err="1" smtClean="0"/>
              <a:t>라우팅을</a:t>
            </a:r>
            <a:r>
              <a:rPr lang="ko-KR" altLang="en-US" baseline="0" dirty="0" smtClean="0"/>
              <a:t> 하게 됩니다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유명한 사례가 지난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시간에 교수님께서 말씀하신 </a:t>
            </a:r>
            <a:r>
              <a:rPr lang="en-US" altLang="ko-KR" baseline="0" dirty="0" smtClean="0"/>
              <a:t>AS7007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 때 한 </a:t>
            </a:r>
            <a:r>
              <a:rPr lang="ko-KR" altLang="en-US" baseline="0" dirty="0" err="1" smtClean="0"/>
              <a:t>라우터가</a:t>
            </a:r>
            <a:r>
              <a:rPr lang="ko-KR" altLang="en-US" baseline="0" dirty="0" smtClean="0"/>
              <a:t> 전 세계의 모든 </a:t>
            </a:r>
            <a:r>
              <a:rPr lang="ko-KR" altLang="en-US" baseline="0" dirty="0" err="1" smtClean="0"/>
              <a:t>라우터에게</a:t>
            </a:r>
            <a:r>
              <a:rPr lang="ko-KR" altLang="en-US" baseline="0" dirty="0" smtClean="0"/>
              <a:t> 자신을 거치면 어디든 </a:t>
            </a:r>
            <a:r>
              <a:rPr lang="en-US" altLang="ko-KR" baseline="0" dirty="0" smtClean="0"/>
              <a:t>1 hope</a:t>
            </a:r>
            <a:r>
              <a:rPr lang="ko-KR" altLang="en-US" baseline="0" dirty="0" smtClean="0"/>
              <a:t>에 갈 수 있다고 </a:t>
            </a:r>
            <a:r>
              <a:rPr lang="en-US" altLang="ko-KR" baseline="0" dirty="0" smtClean="0"/>
              <a:t>broadcast</a:t>
            </a:r>
            <a:r>
              <a:rPr lang="ko-KR" altLang="en-US" baseline="0" dirty="0" smtClean="0"/>
              <a:t>하여 모든 </a:t>
            </a:r>
            <a:r>
              <a:rPr lang="ko-KR" altLang="en-US" baseline="0" dirty="0" err="1" smtClean="0"/>
              <a:t>트래픽이</a:t>
            </a:r>
            <a:r>
              <a:rPr lang="ko-KR" altLang="en-US" baseline="0" dirty="0" smtClean="0"/>
              <a:t> 해당 </a:t>
            </a:r>
            <a:r>
              <a:rPr lang="ko-KR" altLang="en-US" baseline="0" dirty="0" err="1" smtClean="0"/>
              <a:t>라우터에</a:t>
            </a:r>
            <a:r>
              <a:rPr lang="ko-KR" altLang="en-US" baseline="0" dirty="0" smtClean="0"/>
              <a:t> 집중되어 전세계 인터넷이 </a:t>
            </a:r>
            <a:r>
              <a:rPr lang="ko-KR" altLang="en-US" baseline="0" dirty="0" err="1" smtClean="0"/>
              <a:t>고장난</a:t>
            </a:r>
            <a:r>
              <a:rPr lang="ko-KR" altLang="en-US" baseline="0" dirty="0" smtClean="0"/>
              <a:t> 적이 있습니다</a:t>
            </a:r>
            <a:r>
              <a:rPr lang="en-US" altLang="ko-K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ko-KR" altLang="en-US" dirty="0" smtClean="0"/>
              <a:t>자 그럼 이를 이용하여 </a:t>
            </a:r>
            <a:r>
              <a:rPr lang="en-US" altLang="ko-KR" dirty="0" smtClean="0"/>
              <a:t>hijacking</a:t>
            </a:r>
            <a:r>
              <a:rPr lang="ko-KR" altLang="en-US" dirty="0" smtClean="0"/>
              <a:t>하는 방법에 대해 알아보겠습니다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AB0F-C0C2-42E3-8DA9-3D6AC64952D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63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 smtClean="0"/>
              <a:t>BGP</a:t>
            </a:r>
            <a:r>
              <a:rPr lang="en-US" altLang="ko-KR" baseline="0" dirty="0" smtClean="0"/>
              <a:t> </a:t>
            </a: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en-US" altLang="ko-KR" dirty="0" smtClean="0"/>
              <a:t>BGP</a:t>
            </a:r>
            <a:r>
              <a:rPr lang="en-US" altLang="ko-KR" baseline="0" dirty="0" smtClean="0"/>
              <a:t> hijacking 2 case</a:t>
            </a:r>
          </a:p>
          <a:p>
            <a:pPr marL="171450" indent="-171450">
              <a:buFontTx/>
              <a:buChar char="-"/>
            </a:pPr>
            <a:r>
              <a:rPr lang="en-US" altLang="ko-KR" baseline="0" dirty="0" smtClean="0"/>
              <a:t>Prefix </a:t>
            </a:r>
            <a:r>
              <a:rPr lang="ko-KR" altLang="en-US" baseline="0" dirty="0" smtClean="0"/>
              <a:t>길이를 같게 맞춘다</a:t>
            </a:r>
            <a:endParaRPr lang="en-US" altLang="ko-KR" baseline="0" dirty="0" smtClean="0"/>
          </a:p>
          <a:p>
            <a:pPr marL="171450" indent="-171450">
              <a:buFontTx/>
              <a:buChar char="-"/>
            </a:pPr>
            <a:r>
              <a:rPr lang="en-US" altLang="ko-KR" baseline="0" dirty="0" smtClean="0"/>
              <a:t>Prefix </a:t>
            </a:r>
            <a:r>
              <a:rPr lang="ko-KR" altLang="en-US" baseline="0" dirty="0" smtClean="0"/>
              <a:t>길이를 좀 더 구체적으로 바꾼다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AB0F-C0C2-42E3-8DA9-3D6AC64952D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13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이런 </a:t>
            </a:r>
            <a:r>
              <a:rPr lang="en-US" altLang="ko-KR" dirty="0" smtClean="0"/>
              <a:t>BGP hijacking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bitcoin network</a:t>
            </a:r>
            <a:r>
              <a:rPr lang="ko-KR" altLang="en-US" dirty="0" smtClean="0"/>
              <a:t>에 적용하여 보려고 합니다</a:t>
            </a:r>
            <a:r>
              <a:rPr lang="en-US" altLang="ko-KR" dirty="0" smtClean="0"/>
              <a:t>. Bitcoin</a:t>
            </a:r>
            <a:r>
              <a:rPr lang="en-US" altLang="ko-KR" baseline="0" dirty="0" smtClean="0"/>
              <a:t> network</a:t>
            </a:r>
            <a:r>
              <a:rPr lang="ko-KR" altLang="en-US" baseline="0" dirty="0" smtClean="0"/>
              <a:t>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AB0F-C0C2-42E3-8DA9-3D6AC64952D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48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~ </a:t>
            </a:r>
            <a:r>
              <a:rPr lang="ko-KR" altLang="en-US" dirty="0" smtClean="0"/>
              <a:t>성질이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이것이 강점이자 다르게 보면 취약점이라고 할 수 있는데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AB0F-C0C2-42E3-8DA9-3D6AC64952D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27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ko-KR" altLang="en-US" dirty="0" smtClean="0"/>
              <a:t>하나의 </a:t>
            </a:r>
            <a:r>
              <a:rPr lang="en-US" altLang="ko-KR" dirty="0" smtClean="0"/>
              <a:t>AS</a:t>
            </a:r>
            <a:r>
              <a:rPr lang="ko-KR" altLang="en-US" dirty="0" smtClean="0"/>
              <a:t>에 더 많은 </a:t>
            </a:r>
            <a:r>
              <a:rPr lang="ko-KR" altLang="en-US" dirty="0" err="1" smtClean="0"/>
              <a:t>노드들이</a:t>
            </a:r>
            <a:r>
              <a:rPr lang="ko-KR" altLang="en-US" dirty="0" smtClean="0"/>
              <a:t> 연결되어 있을 수록 공격이 어려워진다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해당 논문에서는 </a:t>
            </a:r>
            <a:r>
              <a:rPr lang="en-US" altLang="ko-KR" dirty="0" err="1" smtClean="0"/>
              <a:t>multihomed</a:t>
            </a:r>
            <a:r>
              <a:rPr lang="ko-KR" altLang="en-US" dirty="0" smtClean="0"/>
              <a:t>를 제안하고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만일 </a:t>
            </a:r>
            <a:r>
              <a:rPr lang="en-US" altLang="ko-KR" dirty="0" smtClean="0"/>
              <a:t>single homed</a:t>
            </a:r>
            <a:r>
              <a:rPr lang="ko-KR" altLang="en-US" dirty="0" smtClean="0"/>
              <a:t>이더라도 </a:t>
            </a:r>
            <a:r>
              <a:rPr lang="en-US" altLang="ko-KR" dirty="0" smtClean="0"/>
              <a:t>VPN </a:t>
            </a:r>
            <a:r>
              <a:rPr lang="ko-KR" altLang="en-US" dirty="0" smtClean="0"/>
              <a:t>서비스를 이용하여 </a:t>
            </a:r>
            <a:r>
              <a:rPr lang="en-US" altLang="ko-KR" dirty="0" smtClean="0"/>
              <a:t>extra</a:t>
            </a:r>
            <a:r>
              <a:rPr lang="en-US" altLang="ko-KR" baseline="0" dirty="0" smtClean="0"/>
              <a:t> connection</a:t>
            </a:r>
            <a:r>
              <a:rPr lang="ko-KR" altLang="en-US" baseline="0" dirty="0" smtClean="0"/>
              <a:t>을 하는 것을 추천하고 있습니다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ko-KR" dirty="0" smtClean="0"/>
              <a:t>RTT</a:t>
            </a:r>
            <a:r>
              <a:rPr lang="ko-KR" altLang="en-US" dirty="0" smtClean="0"/>
              <a:t>는 데이터에 대한 </a:t>
            </a:r>
            <a:r>
              <a:rPr lang="en-US" altLang="ko-KR" dirty="0" smtClean="0"/>
              <a:t>request</a:t>
            </a:r>
            <a:r>
              <a:rPr lang="ko-KR" altLang="en-US" dirty="0" smtClean="0"/>
              <a:t>를 보내고</a:t>
            </a:r>
            <a:r>
              <a:rPr lang="ko-KR" altLang="en-US" baseline="0" dirty="0" smtClean="0"/>
              <a:t> 그에 대한 응답을 받는데 까지 걸리는 시간을 의미합니다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해당 시간을 계속 체크하면서 </a:t>
            </a:r>
            <a:r>
              <a:rPr lang="ko-KR" altLang="en-US" baseline="0" dirty="0" err="1" smtClean="0"/>
              <a:t>모니터링한다면</a:t>
            </a:r>
            <a:r>
              <a:rPr lang="ko-KR" altLang="en-US" baseline="0" dirty="0" smtClean="0"/>
              <a:t> 급작스럽게 </a:t>
            </a:r>
            <a:r>
              <a:rPr lang="en-US" altLang="ko-KR" baseline="0" dirty="0" smtClean="0"/>
              <a:t>RTT</a:t>
            </a:r>
            <a:r>
              <a:rPr lang="ko-KR" altLang="en-US" baseline="0" dirty="0" smtClean="0"/>
              <a:t>시간이 바뀌는 것을 관측할 수 있을 것이고 이를 이용하여 추가적인 랜덤 연결을 한다면 조금은 방지할 수 있을 것입니다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AB0F-C0C2-42E3-8DA9-3D6AC64952DF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928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AB0F-C0C2-42E3-8DA9-3D6AC64952DF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85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44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5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43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274"/>
            <a:ext cx="7886700" cy="11301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73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84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45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15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66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1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21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37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8597B-771F-4FB4-B41E-8D7C73AAA8A4}" type="datetimeFigureOut">
              <a:rPr lang="ko-KR" altLang="en-US" smtClean="0"/>
              <a:t>2017-09-26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862D-7EC1-48BB-AC1B-8EC2A88502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00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tcoin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52" y="-1"/>
            <a:ext cx="12229803" cy="68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-914400" y="0"/>
            <a:ext cx="11079126" cy="702812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691354"/>
          </a:xfrm>
        </p:spPr>
        <p:txBody>
          <a:bodyPr>
            <a:normAutofit/>
          </a:bodyPr>
          <a:lstStyle/>
          <a:p>
            <a:r>
              <a:rPr lang="en-US" altLang="ko-KR" sz="4800" dirty="0" smtClean="0"/>
              <a:t>Hijacking Bitcoin : Routing Attacks on Cryptocurrencies</a:t>
            </a:r>
            <a:br>
              <a:rPr lang="en-US" altLang="ko-KR" sz="4800" dirty="0" smtClean="0"/>
            </a:br>
            <a:r>
              <a:rPr lang="en-US" altLang="ko-KR" sz="4800" dirty="0"/>
              <a:t/>
            </a:r>
            <a:br>
              <a:rPr lang="en-US" altLang="ko-KR" sz="4800" dirty="0"/>
            </a:br>
            <a:r>
              <a:rPr lang="en-US" altLang="ko-KR" sz="2400" dirty="0" smtClean="0"/>
              <a:t>Maria </a:t>
            </a:r>
            <a:r>
              <a:rPr lang="en-US" altLang="ko-KR" sz="2400" dirty="0" err="1" smtClean="0"/>
              <a:t>Apostolaki</a:t>
            </a:r>
            <a:r>
              <a:rPr lang="en-US" altLang="ko-KR" sz="2400" dirty="0" smtClean="0"/>
              <a:t>        Aviv Zohar        Laurent </a:t>
            </a:r>
            <a:r>
              <a:rPr lang="en-US" altLang="ko-KR" sz="2400" dirty="0" err="1" smtClean="0"/>
              <a:t>Vanbever</a:t>
            </a:r>
            <a:endParaRPr lang="ko-KR" altLang="en-US" sz="2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4936080"/>
            <a:ext cx="6858000" cy="72077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err="1" smtClean="0"/>
              <a:t>Presentor</a:t>
            </a:r>
            <a:endParaRPr lang="en-US" altLang="ko-KR" dirty="0" smtClean="0"/>
          </a:p>
          <a:p>
            <a:r>
              <a:rPr lang="en-US" altLang="ko-KR" dirty="0" err="1" smtClean="0"/>
              <a:t>Geun</a:t>
            </a:r>
            <a:r>
              <a:rPr lang="en-US" altLang="ko-KR" dirty="0" smtClean="0"/>
              <a:t> Woo Lim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83200" y="5805714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Many parts of this slide is referred from Maria </a:t>
            </a:r>
            <a:r>
              <a:rPr lang="en-US" altLang="ko-KR" dirty="0" err="1" smtClean="0"/>
              <a:t>Apostolaki</a:t>
            </a:r>
            <a:r>
              <a:rPr lang="en-US" altLang="ko-KR" dirty="0" smtClean="0"/>
              <a:t> presentation material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72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ko-KR" dirty="0" smtClean="0"/>
              <a:t>Partition Attack</a:t>
            </a:r>
          </a:p>
          <a:p>
            <a:r>
              <a:rPr lang="en-US" altLang="ko-KR" dirty="0" smtClean="0"/>
              <a:t>Delay Attack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28650" y="1825625"/>
            <a:ext cx="2686050" cy="418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50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53" y="1161885"/>
            <a:ext cx="6933293" cy="56162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17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78" y="1371374"/>
            <a:ext cx="7094044" cy="521811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60" y="1438662"/>
            <a:ext cx="7515679" cy="53032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14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08" y="1393145"/>
            <a:ext cx="7233784" cy="530170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24907"/>
            <a:ext cx="6855506" cy="509082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71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5" y="1360358"/>
            <a:ext cx="7102930" cy="54395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3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78" y="1352550"/>
            <a:ext cx="6744843" cy="53530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0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94" y="1357312"/>
            <a:ext cx="7437211" cy="53785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84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23" y="1398361"/>
            <a:ext cx="7000954" cy="51620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6573"/>
            <a:ext cx="9144000" cy="130869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-31174" y="-187036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628650" y="11832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23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tcoin internet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" y="800098"/>
            <a:ext cx="9145811" cy="52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488394"/>
            <a:ext cx="7286625" cy="5241803"/>
          </a:xfrm>
          <a:prstGeom prst="rect">
            <a:avLst/>
          </a:prstGeom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28650" y="144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3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65" y="1331458"/>
            <a:ext cx="7057470" cy="552654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28650" y="144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24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20" y="1342117"/>
            <a:ext cx="6996960" cy="52909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8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59" y="2167163"/>
            <a:ext cx="6982481" cy="10550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96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59" y="1982334"/>
            <a:ext cx="6029882" cy="351858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52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23" y="1690689"/>
            <a:ext cx="3823154" cy="46604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8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43" y="1690689"/>
            <a:ext cx="3392714" cy="47073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8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646" y="1856920"/>
            <a:ext cx="4242707" cy="42427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7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ko-KR" dirty="0" smtClean="0"/>
              <a:t>Partition Attack</a:t>
            </a:r>
          </a:p>
          <a:p>
            <a:r>
              <a:rPr lang="en-US" altLang="ko-KR" dirty="0" smtClean="0"/>
              <a:t>Delay Attack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28650" y="2355562"/>
            <a:ext cx="2686050" cy="418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7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65" y="1405618"/>
            <a:ext cx="6528870" cy="52782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51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net network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098"/>
            <a:ext cx="9144000" cy="59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28" y="1413474"/>
            <a:ext cx="6571343" cy="544452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6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31" y="1323520"/>
            <a:ext cx="6484938" cy="52723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52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40" y="1345066"/>
            <a:ext cx="6999319" cy="551293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62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84" y="1365298"/>
            <a:ext cx="6687231" cy="549270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12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56" y="1320765"/>
            <a:ext cx="7024688" cy="55372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9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85" y="1362662"/>
            <a:ext cx="6658429" cy="54953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9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360516"/>
            <a:ext cx="7086600" cy="54974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18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60" y="1334406"/>
            <a:ext cx="6652079" cy="53299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90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98" y="1420413"/>
            <a:ext cx="6799604" cy="54375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8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59" y="1290858"/>
            <a:ext cx="6807881" cy="556714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8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7878" y="1191780"/>
            <a:ext cx="7886700" cy="4351338"/>
          </a:xfrm>
        </p:spPr>
        <p:txBody>
          <a:bodyPr/>
          <a:lstStyle/>
          <a:p>
            <a:r>
              <a:rPr lang="en-US" altLang="ko-KR" dirty="0" smtClean="0"/>
              <a:t>AS (Autonomous System)</a:t>
            </a:r>
            <a:endParaRPr lang="ko-KR" altLang="en-US" dirty="0"/>
          </a:p>
        </p:txBody>
      </p:sp>
      <p:pic>
        <p:nvPicPr>
          <p:cNvPr id="3074" name="Picture 2" descr="Autonomous system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50" y="1533666"/>
            <a:ext cx="5585996" cy="41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326" y="5723164"/>
            <a:ext cx="4177759" cy="9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64" y="1328963"/>
            <a:ext cx="6889071" cy="54258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30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9" y="1391329"/>
            <a:ext cx="7441581" cy="52584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47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07" y="1400854"/>
            <a:ext cx="7298985" cy="53170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52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09" y="3780326"/>
            <a:ext cx="5583465" cy="28559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53" y="964975"/>
            <a:ext cx="5394779" cy="28153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48" y="0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Present Conditions and Affects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0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3629025" y="82933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Defense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03626" y="175965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Increase the diversity of node connections</a:t>
            </a:r>
          </a:p>
          <a:p>
            <a:r>
              <a:rPr lang="en-US" altLang="ko-KR" dirty="0"/>
              <a:t>Monitor round-trip time</a:t>
            </a:r>
            <a:endParaRPr lang="en-US" altLang="ko-KR" dirty="0" smtClean="0"/>
          </a:p>
          <a:p>
            <a:r>
              <a:rPr lang="en-US" altLang="ko-KR" dirty="0"/>
              <a:t>Prefer peers hosted in the same AS and in /24 prefixes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56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Attackers can attack via networking viewpoint</a:t>
            </a:r>
          </a:p>
          <a:p>
            <a:r>
              <a:rPr lang="en-US" altLang="ko-KR" dirty="0" smtClean="0"/>
              <a:t>Attackers can attack in AS-level remaining undetected</a:t>
            </a:r>
          </a:p>
          <a:p>
            <a:r>
              <a:rPr lang="en-US" altLang="ko-KR" dirty="0" smtClean="0"/>
              <a:t>But this attacks can counter them with both short-term and long-term measures, and some of which are easily deployable today.</a:t>
            </a:r>
          </a:p>
          <a:p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40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about make a big network about one mining pool</a:t>
            </a:r>
          </a:p>
          <a:p>
            <a:r>
              <a:rPr lang="en-US" altLang="ko-KR" dirty="0" smtClean="0"/>
              <a:t>Using public key, we can encrypt the GETDATA message using </a:t>
            </a:r>
            <a:r>
              <a:rPr lang="en-US" altLang="ko-KR" dirty="0" smtClean="0"/>
              <a:t>that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Future Work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6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869" y="1086427"/>
            <a:ext cx="7886700" cy="4351338"/>
          </a:xfrm>
        </p:spPr>
        <p:txBody>
          <a:bodyPr/>
          <a:lstStyle/>
          <a:p>
            <a:r>
              <a:rPr lang="en-US" altLang="ko-KR" dirty="0" smtClean="0"/>
              <a:t>BGP</a:t>
            </a:r>
            <a:endParaRPr lang="ko-KR" altLang="en-US" dirty="0"/>
          </a:p>
        </p:txBody>
      </p:sp>
      <p:pic>
        <p:nvPicPr>
          <p:cNvPr id="4098" name="Picture 2" descr="bgp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8" y="1612685"/>
            <a:ext cx="6192981" cy="478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7869" y="0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9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7869" y="1086427"/>
            <a:ext cx="7886700" cy="4351338"/>
          </a:xfrm>
        </p:spPr>
        <p:txBody>
          <a:bodyPr/>
          <a:lstStyle/>
          <a:p>
            <a:r>
              <a:rPr lang="en-US" altLang="ko-KR" dirty="0" smtClean="0"/>
              <a:t>BGP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7869" y="0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pic>
        <p:nvPicPr>
          <p:cNvPr id="1026" name="Picture 2" descr="bgp hijacking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39" y="1522990"/>
            <a:ext cx="60579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124" name="Picture 4" descr="network bitcoin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566774"/>
            <a:ext cx="6124576" cy="48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Target System &amp; Service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5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bigger bitcoin network makes strong bitcoin system.(The smaller bitcoin network makes weak bitcoin system</a:t>
            </a:r>
            <a:r>
              <a:rPr lang="en-US" altLang="ko-KR" dirty="0" smtClean="0"/>
              <a:t>.)</a:t>
            </a:r>
          </a:p>
          <a:p>
            <a:r>
              <a:rPr lang="en-US" altLang="ko-KR" dirty="0" smtClean="0"/>
              <a:t>Transport </a:t>
            </a:r>
            <a:r>
              <a:rPr lang="en-US" altLang="ko-KR" dirty="0"/>
              <a:t>layer level information can be edited, so we can change the </a:t>
            </a:r>
            <a:r>
              <a:rPr lang="en-US" altLang="ko-KR" dirty="0" smtClean="0"/>
              <a:t>data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Vulnerability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03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ko-KR" dirty="0" smtClean="0"/>
              <a:t>Partition Attack</a:t>
            </a:r>
          </a:p>
          <a:p>
            <a:r>
              <a:rPr lang="en-US" altLang="ko-KR" dirty="0" smtClean="0"/>
              <a:t>Delay Attack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6964"/>
            <a:ext cx="9144000" cy="1308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1174" y="-197427"/>
            <a:ext cx="9227127" cy="120916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441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Exploitation(attacks)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48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5842</TotalTime>
  <Words>767</Words>
  <Application>Microsoft Office PowerPoint</Application>
  <PresentationFormat>화면 슬라이드 쇼(4:3)</PresentationFormat>
  <Paragraphs>106</Paragraphs>
  <Slides>46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1" baseType="lpstr">
      <vt:lpstr>맑은 고딕</vt:lpstr>
      <vt:lpstr>Arial</vt:lpstr>
      <vt:lpstr>Calibri</vt:lpstr>
      <vt:lpstr>Calibri Light</vt:lpstr>
      <vt:lpstr>Office 테마</vt:lpstr>
      <vt:lpstr>Hijacking Bitcoin : Routing Attacks on Cryptocurrencies  Maria Apostolaki        Aviv Zohar        Laurent Vanbever</vt:lpstr>
      <vt:lpstr>PowerPoint 프레젠테이션</vt:lpstr>
      <vt:lpstr>PowerPoint 프레젠테이션</vt:lpstr>
      <vt:lpstr>Background</vt:lpstr>
      <vt:lpstr>Background</vt:lpstr>
      <vt:lpstr>Background</vt:lpstr>
      <vt:lpstr>Target System &amp; Service</vt:lpstr>
      <vt:lpstr>Vulnerability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PowerPoint 프레젠테이션</vt:lpstr>
      <vt:lpstr>PowerPoint 프레젠테이션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Exploitation(attacks)</vt:lpstr>
      <vt:lpstr>Present Conditions and Affects</vt:lpstr>
      <vt:lpstr>Defense</vt:lpstr>
      <vt:lpstr>Conclusion</vt:lpstr>
      <vt:lpstr>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LGW</dc:creator>
  <cp:lastModifiedBy>LGW</cp:lastModifiedBy>
  <cp:revision>49</cp:revision>
  <dcterms:created xsi:type="dcterms:W3CDTF">2017-09-21T16:01:55Z</dcterms:created>
  <dcterms:modified xsi:type="dcterms:W3CDTF">2017-09-27T02:18:46Z</dcterms:modified>
</cp:coreProperties>
</file>