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48" r:id="rId2"/>
  </p:sldMasterIdLst>
  <p:notesMasterIdLst>
    <p:notesMasterId r:id="rId24"/>
  </p:notesMasterIdLst>
  <p:sldIdLst>
    <p:sldId id="256" r:id="rId3"/>
    <p:sldId id="267" r:id="rId4"/>
    <p:sldId id="257" r:id="rId5"/>
    <p:sldId id="268" r:id="rId6"/>
    <p:sldId id="270" r:id="rId7"/>
    <p:sldId id="258" r:id="rId8"/>
    <p:sldId id="273" r:id="rId9"/>
    <p:sldId id="261" r:id="rId10"/>
    <p:sldId id="276" r:id="rId11"/>
    <p:sldId id="269" r:id="rId12"/>
    <p:sldId id="274" r:id="rId13"/>
    <p:sldId id="275" r:id="rId14"/>
    <p:sldId id="262" r:id="rId15"/>
    <p:sldId id="260" r:id="rId16"/>
    <p:sldId id="259" r:id="rId17"/>
    <p:sldId id="277" r:id="rId18"/>
    <p:sldId id="271" r:id="rId19"/>
    <p:sldId id="263" r:id="rId20"/>
    <p:sldId id="264" r:id="rId21"/>
    <p:sldId id="265" r:id="rId22"/>
    <p:sldId id="266" r:id="rId2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9244" autoAdjust="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EBA57-660C-422E-AED9-F23B869C5A91}" type="datetimeFigureOut">
              <a:rPr lang="ko-KR" altLang="en-US" smtClean="0"/>
              <a:t>2018-09-18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60FD1-559B-4CBF-91C1-18A51FA764B7}" type="slidenum">
              <a:rPr lang="ko-KR" altLang="en-US" smtClean="0"/>
              <a:t>‹#›</a:t>
            </a:fld>
            <a:endParaRPr lang="ko-KR" altLang="en-US"/>
          </a:p>
        </p:txBody>
      </p:sp>
    </p:spTree>
    <p:extLst>
      <p:ext uri="{BB962C8B-B14F-4D97-AF65-F5344CB8AC3E}">
        <p14:creationId xmlns:p14="http://schemas.microsoft.com/office/powerpoint/2010/main" val="318441588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ko.wikipedia.org/wiki/%EB%B0%B0%EA%B8%B0%EA%B0%80%EC%8A%A4" TargetMode="External"/><Relationship Id="rId3" Type="http://schemas.openxmlformats.org/officeDocument/2006/relationships/hyperlink" Target="https://ko.wikipedia.org/wiki/%EB%94%94%EC%A0%A4_%EB%B0%B0%EA%B8%B0%EA%B0%80%EC%8A%A4" TargetMode="External"/><Relationship Id="rId7" Type="http://schemas.openxmlformats.org/officeDocument/2006/relationships/hyperlink" Target="https://ko.wikipedia.org/wiki/EP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ko.wikipedia.org/wiki/%EC%95%84%EC%9A%B0%EB%94%94" TargetMode="External"/><Relationship Id="rId5" Type="http://schemas.openxmlformats.org/officeDocument/2006/relationships/hyperlink" Target="https://ko.wikipedia.org/wiki/%ED%8F%AD%EC%8A%A4%EB%B0%94%EA%B2%90" TargetMode="External"/><Relationship Id="rId4" Type="http://schemas.openxmlformats.org/officeDocument/2006/relationships/hyperlink" Target="https://ko.wikipedia.org/wiki/%EC%97%94%EC%A7%84_%EC%A0%9C%EC%96%B4_%EC%9E%A5%EC%B9%9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ko.wikipedia.org/wiki/%EB%B0%B0%EA%B8%B0%EA%B0%80%EC%8A%A4" TargetMode="External"/><Relationship Id="rId3" Type="http://schemas.openxmlformats.org/officeDocument/2006/relationships/hyperlink" Target="https://ko.wikipedia.org/wiki/%EB%94%94%EC%A0%A4_%EB%B0%B0%EA%B8%B0%EA%B0%80%EC%8A%A4" TargetMode="External"/><Relationship Id="rId7" Type="http://schemas.openxmlformats.org/officeDocument/2006/relationships/hyperlink" Target="https://ko.wikipedia.org/wiki/EP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ko.wikipedia.org/wiki/%EC%95%84%EC%9A%B0%EB%94%94" TargetMode="External"/><Relationship Id="rId5" Type="http://schemas.openxmlformats.org/officeDocument/2006/relationships/hyperlink" Target="https://ko.wikipedia.org/wiki/%ED%8F%AD%EC%8A%A4%EB%B0%94%EA%B2%90" TargetMode="External"/><Relationship Id="rId4" Type="http://schemas.openxmlformats.org/officeDocument/2006/relationships/hyperlink" Target="https://ko.wikipedia.org/wiki/%EC%97%94%EC%A7%84_%EC%A0%9C%EC%96%B4_%EC%9E%A5%EC%B9%98"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2015</a:t>
            </a:r>
            <a:r>
              <a:rPr lang="ko-KR" altLang="en-US" dirty="0" smtClean="0"/>
              <a:t>년도에 </a:t>
            </a:r>
            <a:r>
              <a:rPr lang="ko-KR" altLang="en-US" dirty="0" err="1" smtClean="0"/>
              <a:t>폭스바겐</a:t>
            </a:r>
            <a:r>
              <a:rPr lang="ko-KR" altLang="en-US" dirty="0" smtClean="0"/>
              <a:t> 디젤 </a:t>
            </a:r>
            <a:r>
              <a:rPr lang="ko-KR" altLang="en-US" dirty="0" err="1" smtClean="0"/>
              <a:t>게이트</a:t>
            </a:r>
            <a:r>
              <a:rPr lang="ko-KR" altLang="en-US" dirty="0" smtClean="0"/>
              <a:t> 사건을 들어본 적이 </a:t>
            </a:r>
            <a:r>
              <a:rPr lang="ko-KR" altLang="en-US" dirty="0" err="1" smtClean="0"/>
              <a:t>있을것이다</a:t>
            </a:r>
            <a:r>
              <a:rPr lang="en-US" altLang="ko-KR" dirty="0" smtClean="0"/>
              <a:t>.</a:t>
            </a:r>
          </a:p>
          <a:p>
            <a:r>
              <a:rPr lang="ko-KR" altLang="en-US" dirty="0" smtClean="0"/>
              <a:t>이 사건은 </a:t>
            </a:r>
            <a:r>
              <a:rPr lang="en-US" altLang="ko-KR" dirty="0" smtClean="0"/>
              <a:t>2015</a:t>
            </a:r>
            <a:r>
              <a:rPr lang="ko-KR" altLang="en-US" dirty="0" smtClean="0"/>
              <a:t>년 </a:t>
            </a:r>
            <a:r>
              <a:rPr lang="en-US" altLang="ko-KR" dirty="0" smtClean="0"/>
              <a:t>9</a:t>
            </a:r>
            <a:r>
              <a:rPr lang="ko-KR" altLang="en-US" dirty="0" smtClean="0"/>
              <a:t>월 </a:t>
            </a:r>
            <a:r>
              <a:rPr lang="ko-KR" altLang="en-US" sz="1200" b="0" i="0" u="none" strike="noStrike" kern="1200" dirty="0" err="1" smtClean="0">
                <a:solidFill>
                  <a:schemeClr val="tx1"/>
                </a:solidFill>
                <a:effectLst/>
                <a:latin typeface="+mn-lt"/>
                <a:ea typeface="+mn-ea"/>
                <a:cs typeface="+mn-cs"/>
              </a:rPr>
              <a:t>폭스바겐</a:t>
            </a:r>
            <a:r>
              <a:rPr lang="ko-KR" altLang="en-US" sz="1200" b="0" i="0" u="none" strike="noStrike" kern="1200" dirty="0" smtClean="0">
                <a:solidFill>
                  <a:schemeClr val="tx1"/>
                </a:solidFill>
                <a:effectLst/>
                <a:latin typeface="+mn-lt"/>
                <a:ea typeface="+mn-ea"/>
                <a:cs typeface="+mn-cs"/>
              </a:rPr>
              <a:t> </a:t>
            </a:r>
            <a:r>
              <a:rPr lang="ko-KR" altLang="en-US" sz="1200" b="0" i="0" kern="1200" dirty="0" smtClean="0">
                <a:solidFill>
                  <a:schemeClr val="tx1"/>
                </a:solidFill>
                <a:effectLst/>
                <a:latin typeface="+mn-lt"/>
                <a:ea typeface="+mn-ea"/>
                <a:cs typeface="+mn-cs"/>
              </a:rPr>
              <a:t>그룹의 </a:t>
            </a:r>
            <a:r>
              <a:rPr lang="ko-KR" altLang="en-US" sz="1200" b="0" i="0" u="none" strike="noStrike" kern="1200" dirty="0" smtClean="0">
                <a:solidFill>
                  <a:schemeClr val="tx1"/>
                </a:solidFill>
                <a:effectLst/>
                <a:latin typeface="+mn-lt"/>
                <a:ea typeface="+mn-ea"/>
                <a:cs typeface="+mn-cs"/>
                <a:hlinkClick r:id="rId3" tooltip="디젤 배기가스"/>
              </a:rPr>
              <a:t>디젤 배기가스</a:t>
            </a:r>
            <a:r>
              <a:rPr lang="ko-KR" altLang="en-US" sz="1200" b="0" i="0" kern="1200" dirty="0" smtClean="0">
                <a:solidFill>
                  <a:schemeClr val="tx1"/>
                </a:solidFill>
                <a:effectLst/>
                <a:latin typeface="+mn-lt"/>
                <a:ea typeface="+mn-ea"/>
                <a:cs typeface="+mn-cs"/>
              </a:rPr>
              <a:t> 조작을 둘러싼 일련의 스캔들이다</a:t>
            </a:r>
            <a:r>
              <a:rPr lang="en-US" altLang="ko-KR" sz="1200" b="0" i="0" kern="1200" dirty="0" smtClean="0">
                <a:solidFill>
                  <a:schemeClr val="tx1"/>
                </a:solidFill>
                <a:effectLst/>
                <a:latin typeface="+mn-lt"/>
                <a:ea typeface="+mn-ea"/>
                <a:cs typeface="+mn-cs"/>
              </a:rPr>
              <a:t>. </a:t>
            </a:r>
          </a:p>
          <a:p>
            <a:r>
              <a:rPr lang="ko-KR" altLang="en-US" sz="1200" b="0" i="0" kern="1200" dirty="0" err="1" smtClean="0">
                <a:solidFill>
                  <a:schemeClr val="tx1"/>
                </a:solidFill>
                <a:effectLst/>
                <a:latin typeface="+mn-lt"/>
                <a:ea typeface="+mn-ea"/>
                <a:cs typeface="+mn-cs"/>
              </a:rPr>
              <a:t>폭스바겐의</a:t>
            </a:r>
            <a:r>
              <a:rPr lang="ko-KR" altLang="en-US" sz="1200" b="0" i="0" kern="1200" dirty="0" smtClean="0">
                <a:solidFill>
                  <a:schemeClr val="tx1"/>
                </a:solidFill>
                <a:effectLst/>
                <a:latin typeface="+mn-lt"/>
                <a:ea typeface="+mn-ea"/>
                <a:cs typeface="+mn-cs"/>
              </a:rPr>
              <a:t> 디젤 엔진에서 </a:t>
            </a:r>
            <a:r>
              <a:rPr lang="ko-KR" altLang="en-US" sz="1200" b="0" i="0" u="none" strike="noStrike" kern="1200" dirty="0" smtClean="0">
                <a:solidFill>
                  <a:schemeClr val="tx1"/>
                </a:solidFill>
                <a:effectLst/>
                <a:latin typeface="+mn-lt"/>
                <a:ea typeface="+mn-ea"/>
                <a:cs typeface="+mn-cs"/>
                <a:hlinkClick r:id="rId3" tooltip="디젤 배기가스"/>
              </a:rPr>
              <a:t>디젤 배기가스</a:t>
            </a:r>
            <a:r>
              <a:rPr lang="ko-KR" altLang="en-US" sz="1200" b="0" i="0" kern="1200" dirty="0" smtClean="0">
                <a:solidFill>
                  <a:schemeClr val="tx1"/>
                </a:solidFill>
                <a:effectLst/>
                <a:latin typeface="+mn-lt"/>
                <a:ea typeface="+mn-ea"/>
                <a:cs typeface="+mn-cs"/>
              </a:rPr>
              <a:t>가 기준치의 </a:t>
            </a:r>
            <a:r>
              <a:rPr lang="en-US" altLang="ko-KR" sz="1200" b="0" i="0" kern="1200" dirty="0" smtClean="0">
                <a:solidFill>
                  <a:schemeClr val="tx1"/>
                </a:solidFill>
                <a:effectLst/>
                <a:latin typeface="+mn-lt"/>
                <a:ea typeface="+mn-ea"/>
                <a:cs typeface="+mn-cs"/>
              </a:rPr>
              <a:t>40</a:t>
            </a:r>
            <a:r>
              <a:rPr lang="ko-KR" altLang="en-US" sz="1200" b="0" i="0" kern="1200" dirty="0" smtClean="0">
                <a:solidFill>
                  <a:schemeClr val="tx1"/>
                </a:solidFill>
                <a:effectLst/>
                <a:latin typeface="+mn-lt"/>
                <a:ea typeface="+mn-ea"/>
                <a:cs typeface="+mn-cs"/>
              </a:rPr>
              <a:t>배나 발생한다는 사실이 밝혀졌고</a:t>
            </a:r>
            <a:r>
              <a:rPr lang="en-US" altLang="ko-KR" sz="1200" b="0" i="0" kern="1200" dirty="0" smtClean="0">
                <a:solidFill>
                  <a:schemeClr val="tx1"/>
                </a:solidFill>
                <a:effectLst/>
                <a:latin typeface="+mn-lt"/>
                <a:ea typeface="+mn-ea"/>
                <a:cs typeface="+mn-cs"/>
              </a:rPr>
              <a:t>, </a:t>
            </a:r>
            <a:r>
              <a:rPr lang="ko-KR" altLang="en-US" sz="1200" b="0" i="0" kern="1200" dirty="0" smtClean="0">
                <a:solidFill>
                  <a:schemeClr val="tx1"/>
                </a:solidFill>
                <a:effectLst/>
                <a:latin typeface="+mn-lt"/>
                <a:ea typeface="+mn-ea"/>
                <a:cs typeface="+mn-cs"/>
              </a:rPr>
              <a:t>센서감지 결과를 바탕으로 주행시험으로 판단이 될 때만 저감장치를 작동시켜 환경기준을 충족하도록 </a:t>
            </a:r>
            <a:r>
              <a:rPr lang="ko-KR" altLang="en-US" sz="1200" b="0" i="0" u="none" strike="noStrike" kern="1200" dirty="0" smtClean="0">
                <a:solidFill>
                  <a:schemeClr val="tx1"/>
                </a:solidFill>
                <a:effectLst/>
                <a:latin typeface="+mn-lt"/>
                <a:ea typeface="+mn-ea"/>
                <a:cs typeface="+mn-cs"/>
                <a:hlinkClick r:id="rId4" tooltip="엔진 제어 장치"/>
              </a:rPr>
              <a:t>엔진 제어 장치</a:t>
            </a:r>
            <a:r>
              <a:rPr lang="ko-KR" altLang="en-US" sz="1200" b="0" i="0" kern="1200" dirty="0" smtClean="0">
                <a:solidFill>
                  <a:schemeClr val="tx1"/>
                </a:solidFill>
                <a:effectLst/>
                <a:latin typeface="+mn-lt"/>
                <a:ea typeface="+mn-ea"/>
                <a:cs typeface="+mn-cs"/>
              </a:rPr>
              <a:t>를 프로그래밍했다는 사실이 드러났다</a:t>
            </a:r>
            <a:r>
              <a:rPr lang="en-US" altLang="ko-KR" sz="1200" b="0" i="0" kern="1200" dirty="0" smtClean="0">
                <a:solidFill>
                  <a:schemeClr val="tx1"/>
                </a:solidFill>
                <a:effectLst/>
                <a:latin typeface="+mn-lt"/>
                <a:ea typeface="+mn-ea"/>
                <a:cs typeface="+mn-cs"/>
              </a:rPr>
              <a:t>.</a:t>
            </a:r>
            <a:endParaRPr lang="en-US" altLang="ko-KR" sz="1200" b="0" i="0" u="none" strike="noStrike" kern="1200" baseline="30000" dirty="0" smtClean="0">
              <a:solidFill>
                <a:schemeClr val="tx1"/>
              </a:solidFill>
              <a:effectLst/>
              <a:latin typeface="+mn-lt"/>
              <a:ea typeface="+mn-ea"/>
              <a:cs typeface="+mn-cs"/>
            </a:endParaRPr>
          </a:p>
          <a:p>
            <a:r>
              <a:rPr lang="ko-KR" altLang="en-US" sz="1200" b="0" i="0" kern="1200" dirty="0" smtClean="0">
                <a:solidFill>
                  <a:schemeClr val="tx1"/>
                </a:solidFill>
                <a:effectLst/>
                <a:latin typeface="+mn-lt"/>
                <a:ea typeface="+mn-ea"/>
                <a:cs typeface="+mn-cs"/>
              </a:rPr>
              <a:t>처음에는 </a:t>
            </a:r>
            <a:r>
              <a:rPr lang="ko-KR" altLang="en-US" sz="1200" b="0" i="0" u="none" strike="noStrike" kern="1200" dirty="0" err="1" smtClean="0">
                <a:solidFill>
                  <a:schemeClr val="tx1"/>
                </a:solidFill>
                <a:effectLst/>
                <a:latin typeface="+mn-lt"/>
                <a:ea typeface="+mn-ea"/>
                <a:cs typeface="+mn-cs"/>
                <a:hlinkClick r:id="rId5" tooltip="폭스바겐"/>
              </a:rPr>
              <a:t>폭스바겐</a:t>
            </a:r>
            <a:r>
              <a:rPr lang="ko-KR" altLang="en-US" sz="1200" b="0" i="0" kern="1200" dirty="0" err="1" smtClean="0">
                <a:solidFill>
                  <a:schemeClr val="tx1"/>
                </a:solidFill>
                <a:effectLst/>
                <a:latin typeface="+mn-lt"/>
                <a:ea typeface="+mn-ea"/>
                <a:cs typeface="+mn-cs"/>
              </a:rPr>
              <a:t>사</a:t>
            </a:r>
            <a:r>
              <a:rPr lang="ko-KR" altLang="en-US" sz="1200" b="0" i="0" kern="1200" dirty="0" smtClean="0">
                <a:solidFill>
                  <a:schemeClr val="tx1"/>
                </a:solidFill>
                <a:effectLst/>
                <a:latin typeface="+mn-lt"/>
                <a:ea typeface="+mn-ea"/>
                <a:cs typeface="+mn-cs"/>
              </a:rPr>
              <a:t> 제품에서만 배기가스 조작이 일어난 것으로 알려졌지만 같은 그룹 산하의 고급 자동차 브랜드 </a:t>
            </a:r>
            <a:r>
              <a:rPr lang="ko-KR" altLang="en-US" sz="1200" b="0" i="0" u="none" strike="noStrike" kern="1200" dirty="0" err="1" smtClean="0">
                <a:solidFill>
                  <a:schemeClr val="tx1"/>
                </a:solidFill>
                <a:effectLst/>
                <a:latin typeface="+mn-lt"/>
                <a:ea typeface="+mn-ea"/>
                <a:cs typeface="+mn-cs"/>
                <a:hlinkClick r:id="rId6" tooltip="아우디"/>
              </a:rPr>
              <a:t>아우디</a:t>
            </a:r>
            <a:r>
              <a:rPr lang="ko-KR" altLang="en-US" sz="1200" b="0" i="0" kern="1200" dirty="0" err="1" smtClean="0">
                <a:solidFill>
                  <a:schemeClr val="tx1"/>
                </a:solidFill>
                <a:effectLst/>
                <a:latin typeface="+mn-lt"/>
                <a:ea typeface="+mn-ea"/>
                <a:cs typeface="+mn-cs"/>
              </a:rPr>
              <a:t>에서도</a:t>
            </a:r>
            <a:r>
              <a:rPr lang="ko-KR" altLang="en-US" sz="1200" b="0" i="0" kern="1200" dirty="0" smtClean="0">
                <a:solidFill>
                  <a:schemeClr val="tx1"/>
                </a:solidFill>
                <a:effectLst/>
                <a:latin typeface="+mn-lt"/>
                <a:ea typeface="+mn-ea"/>
                <a:cs typeface="+mn-cs"/>
              </a:rPr>
              <a:t> 조작이 일어난 것으로 밝혀져 파장이 일고 있다</a:t>
            </a:r>
            <a:r>
              <a:rPr lang="en-US" altLang="ko-KR" sz="1200" b="0" i="0" kern="1200" dirty="0" smtClean="0">
                <a:solidFill>
                  <a:schemeClr val="tx1"/>
                </a:solidFill>
                <a:effectLst/>
                <a:latin typeface="+mn-lt"/>
                <a:ea typeface="+mn-ea"/>
                <a:cs typeface="+mn-cs"/>
              </a:rPr>
              <a:t>.</a:t>
            </a:r>
            <a:endParaRPr lang="ko-KR" altLang="en-US" sz="1200" b="0" i="0" kern="1200" dirty="0" smtClean="0">
              <a:solidFill>
                <a:schemeClr val="tx1"/>
              </a:solidFill>
              <a:effectLst/>
              <a:latin typeface="+mn-lt"/>
              <a:ea typeface="+mn-ea"/>
              <a:cs typeface="+mn-cs"/>
            </a:endParaRPr>
          </a:p>
          <a:p>
            <a:r>
              <a:rPr lang="en-US" altLang="ko-KR" sz="1200" b="0" i="0" u="none" strike="noStrike" kern="1200" dirty="0" smtClean="0">
                <a:solidFill>
                  <a:schemeClr val="tx1"/>
                </a:solidFill>
                <a:effectLst/>
                <a:latin typeface="+mn-lt"/>
                <a:ea typeface="+mn-ea"/>
                <a:cs typeface="+mn-cs"/>
                <a:hlinkClick r:id="rId7" tooltip="EPA"/>
              </a:rPr>
              <a:t>EPA</a:t>
            </a:r>
            <a:r>
              <a:rPr lang="ko-KR" altLang="en-US" sz="1200" b="0" i="0" kern="1200" dirty="0" smtClean="0">
                <a:solidFill>
                  <a:schemeClr val="tx1"/>
                </a:solidFill>
                <a:effectLst/>
                <a:latin typeface="+mn-lt"/>
                <a:ea typeface="+mn-ea"/>
                <a:cs typeface="+mn-cs"/>
              </a:rPr>
              <a:t>에 따르면</a:t>
            </a:r>
            <a:r>
              <a:rPr lang="en-US" altLang="ko-KR" sz="1200" b="0" i="0" kern="1200" dirty="0" smtClean="0">
                <a:solidFill>
                  <a:schemeClr val="tx1"/>
                </a:solidFill>
                <a:effectLst/>
                <a:latin typeface="+mn-lt"/>
                <a:ea typeface="+mn-ea"/>
                <a:cs typeface="+mn-cs"/>
              </a:rPr>
              <a:t>, </a:t>
            </a:r>
            <a:r>
              <a:rPr lang="ko-KR" altLang="en-US" sz="1200" b="0" i="0" u="none" strike="noStrike" kern="1200" dirty="0" err="1" smtClean="0">
                <a:solidFill>
                  <a:schemeClr val="tx1"/>
                </a:solidFill>
                <a:effectLst/>
                <a:latin typeface="+mn-lt"/>
                <a:ea typeface="+mn-ea"/>
                <a:cs typeface="+mn-cs"/>
                <a:hlinkClick r:id="rId5" tooltip="폭스바겐"/>
              </a:rPr>
              <a:t>폭스바겐</a:t>
            </a:r>
            <a:r>
              <a:rPr lang="ko-KR" altLang="en-US" sz="1200" b="0" i="0" kern="1200" dirty="0" err="1" smtClean="0">
                <a:solidFill>
                  <a:schemeClr val="tx1"/>
                </a:solidFill>
                <a:effectLst/>
                <a:latin typeface="+mn-lt"/>
                <a:ea typeface="+mn-ea"/>
                <a:cs typeface="+mn-cs"/>
              </a:rPr>
              <a:t>은</a:t>
            </a:r>
            <a:r>
              <a:rPr lang="ko-KR" altLang="en-US" sz="1200" b="0" i="0" kern="1200" dirty="0" smtClean="0">
                <a:solidFill>
                  <a:schemeClr val="tx1"/>
                </a:solidFill>
                <a:effectLst/>
                <a:latin typeface="+mn-lt"/>
                <a:ea typeface="+mn-ea"/>
                <a:cs typeface="+mn-cs"/>
              </a:rPr>
              <a:t> 스캔들이 발생하기 약 </a:t>
            </a:r>
            <a:r>
              <a:rPr lang="en-US" altLang="ko-KR" sz="1200" b="0" i="0" kern="1200" dirty="0" smtClean="0">
                <a:solidFill>
                  <a:schemeClr val="tx1"/>
                </a:solidFill>
                <a:effectLst/>
                <a:latin typeface="+mn-lt"/>
                <a:ea typeface="+mn-ea"/>
                <a:cs typeface="+mn-cs"/>
              </a:rPr>
              <a:t>1</a:t>
            </a:r>
            <a:r>
              <a:rPr lang="ko-KR" altLang="en-US" sz="1200" b="0" i="0" kern="1200" dirty="0" smtClean="0">
                <a:solidFill>
                  <a:schemeClr val="tx1"/>
                </a:solidFill>
                <a:effectLst/>
                <a:latin typeface="+mn-lt"/>
                <a:ea typeface="+mn-ea"/>
                <a:cs typeface="+mn-cs"/>
              </a:rPr>
              <a:t>년 전부터 배기량과 배기가스 계측의 차이가 단지 작은 기술적인 문제라고 주장했다</a:t>
            </a:r>
            <a:r>
              <a:rPr lang="en-US" altLang="ko-KR" sz="1200" b="0" i="0" kern="1200" dirty="0" smtClean="0">
                <a:solidFill>
                  <a:schemeClr val="tx1"/>
                </a:solidFill>
                <a:effectLst/>
                <a:latin typeface="+mn-lt"/>
                <a:ea typeface="+mn-ea"/>
                <a:cs typeface="+mn-cs"/>
              </a:rPr>
              <a:t>.</a:t>
            </a:r>
          </a:p>
          <a:p>
            <a:r>
              <a:rPr lang="ko-KR" altLang="en-US" sz="1200" b="0" i="0" kern="1200" dirty="0" smtClean="0">
                <a:solidFill>
                  <a:schemeClr val="tx1"/>
                </a:solidFill>
                <a:effectLst/>
                <a:latin typeface="+mn-lt"/>
                <a:ea typeface="+mn-ea"/>
                <a:cs typeface="+mn-cs"/>
              </a:rPr>
              <a:t>처음에는 문제가 없다고 발뺌했지만</a:t>
            </a:r>
            <a:r>
              <a:rPr lang="en-US" altLang="ko-KR" sz="1200" b="0" i="0" kern="1200" dirty="0" smtClean="0">
                <a:solidFill>
                  <a:schemeClr val="tx1"/>
                </a:solidFill>
                <a:effectLst/>
                <a:latin typeface="+mn-lt"/>
                <a:ea typeface="+mn-ea"/>
                <a:cs typeface="+mn-cs"/>
              </a:rPr>
              <a:t>, </a:t>
            </a:r>
            <a:r>
              <a:rPr lang="ko-KR" altLang="en-US" sz="1200" b="0" i="0" u="none" strike="noStrike" kern="1200" dirty="0" smtClean="0">
                <a:solidFill>
                  <a:schemeClr val="tx1"/>
                </a:solidFill>
                <a:effectLst/>
                <a:latin typeface="+mn-lt"/>
                <a:ea typeface="+mn-ea"/>
                <a:cs typeface="+mn-cs"/>
                <a:hlinkClick r:id="rId3" tooltip="디젤 배기가스"/>
              </a:rPr>
              <a:t>디젤 배기가스</a:t>
            </a:r>
            <a:r>
              <a:rPr lang="ko-KR" altLang="en-US" sz="1200" b="0" i="0" kern="1200" dirty="0" smtClean="0">
                <a:solidFill>
                  <a:schemeClr val="tx1"/>
                </a:solidFill>
                <a:effectLst/>
                <a:latin typeface="+mn-lt"/>
                <a:ea typeface="+mn-ea"/>
                <a:cs typeface="+mn-cs"/>
              </a:rPr>
              <a:t> 계측장치가 결함이 있다는 증거가 나온 후에야 </a:t>
            </a:r>
            <a:r>
              <a:rPr lang="ko-KR" altLang="en-US" sz="1200" b="0" i="0" u="none" strike="noStrike" kern="1200" dirty="0" smtClean="0">
                <a:solidFill>
                  <a:schemeClr val="tx1"/>
                </a:solidFill>
                <a:effectLst/>
                <a:latin typeface="+mn-lt"/>
                <a:ea typeface="+mn-ea"/>
                <a:cs typeface="+mn-cs"/>
                <a:hlinkClick r:id="rId8" tooltip="배기가스"/>
              </a:rPr>
              <a:t>배기가스</a:t>
            </a:r>
            <a:r>
              <a:rPr lang="ko-KR" altLang="en-US" sz="1200" b="0" i="0" kern="1200" dirty="0" smtClean="0">
                <a:solidFill>
                  <a:schemeClr val="tx1"/>
                </a:solidFill>
                <a:effectLst/>
                <a:latin typeface="+mn-lt"/>
                <a:ea typeface="+mn-ea"/>
                <a:cs typeface="+mn-cs"/>
              </a:rPr>
              <a:t> 조작이 일어났다는 것을 완전히 인정했다</a:t>
            </a:r>
            <a:r>
              <a:rPr lang="en-US" altLang="ko-KR" sz="1200" b="0" i="0" kern="1200" dirty="0" smtClean="0">
                <a:solidFill>
                  <a:schemeClr val="tx1"/>
                </a:solidFill>
                <a:effectLst/>
                <a:latin typeface="+mn-lt"/>
                <a:ea typeface="+mn-ea"/>
                <a:cs typeface="+mn-cs"/>
              </a:rPr>
              <a:t>.</a:t>
            </a:r>
          </a:p>
          <a:p>
            <a:r>
              <a:rPr lang="ko-KR" altLang="en-US" sz="1200" b="0" i="0" kern="1200" dirty="0" smtClean="0">
                <a:solidFill>
                  <a:schemeClr val="tx1"/>
                </a:solidFill>
                <a:effectLst/>
                <a:latin typeface="+mn-lt"/>
                <a:ea typeface="+mn-ea"/>
                <a:cs typeface="+mn-cs"/>
              </a:rPr>
              <a:t>왜 이러한 일이 발생했을까</a:t>
            </a:r>
            <a:r>
              <a:rPr lang="en-US" altLang="ko-KR" sz="1200" b="0" i="0" kern="1200" dirty="0" smtClean="0">
                <a:solidFill>
                  <a:schemeClr val="tx1"/>
                </a:solidFill>
                <a:effectLst/>
                <a:latin typeface="+mn-lt"/>
                <a:ea typeface="+mn-ea"/>
                <a:cs typeface="+mn-cs"/>
              </a:rPr>
              <a:t>?</a:t>
            </a:r>
            <a:endParaRPr lang="ko-KR" altLang="en-US" sz="1200" b="0" i="0" kern="1200" dirty="0" smtClean="0">
              <a:solidFill>
                <a:schemeClr val="tx1"/>
              </a:solidFill>
              <a:effectLst/>
              <a:latin typeface="+mn-lt"/>
              <a:ea typeface="+mn-ea"/>
              <a:cs typeface="+mn-cs"/>
            </a:endParaRPr>
          </a:p>
          <a:p>
            <a:endParaRPr lang="en-US" altLang="ko-KR" dirty="0" smtClean="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2</a:t>
            </a:fld>
            <a:endParaRPr lang="ko-KR" altLang="en-US"/>
          </a:p>
        </p:txBody>
      </p:sp>
    </p:spTree>
    <p:extLst>
      <p:ext uri="{BB962C8B-B14F-4D97-AF65-F5344CB8AC3E}">
        <p14:creationId xmlns:p14="http://schemas.microsoft.com/office/powerpoint/2010/main" val="184808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solidFill>
                <a:srgbClr val="000000"/>
              </a:solidFill>
              <a:latin typeface="+mn-ea"/>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11</a:t>
            </a:fld>
            <a:endParaRPr lang="ko-KR" altLang="en-US"/>
          </a:p>
        </p:txBody>
      </p:sp>
    </p:spTree>
    <p:extLst>
      <p:ext uri="{BB962C8B-B14F-4D97-AF65-F5344CB8AC3E}">
        <p14:creationId xmlns:p14="http://schemas.microsoft.com/office/powerpoint/2010/main" val="8568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solidFill>
                <a:srgbClr val="000000"/>
              </a:solidFill>
              <a:latin typeface="+mn-ea"/>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12</a:t>
            </a:fld>
            <a:endParaRPr lang="ko-KR" altLang="en-US"/>
          </a:p>
        </p:txBody>
      </p:sp>
    </p:spTree>
    <p:extLst>
      <p:ext uri="{BB962C8B-B14F-4D97-AF65-F5344CB8AC3E}">
        <p14:creationId xmlns:p14="http://schemas.microsoft.com/office/powerpoint/2010/main" val="306248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13</a:t>
            </a:fld>
            <a:endParaRPr lang="ko-KR" altLang="en-US"/>
          </a:p>
        </p:txBody>
      </p:sp>
    </p:spTree>
    <p:extLst>
      <p:ext uri="{BB962C8B-B14F-4D97-AF65-F5344CB8AC3E}">
        <p14:creationId xmlns:p14="http://schemas.microsoft.com/office/powerpoint/2010/main" val="48687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14</a:t>
            </a:fld>
            <a:endParaRPr lang="ko-KR" altLang="en-US"/>
          </a:p>
        </p:txBody>
      </p:sp>
    </p:spTree>
    <p:extLst>
      <p:ext uri="{BB962C8B-B14F-4D97-AF65-F5344CB8AC3E}">
        <p14:creationId xmlns:p14="http://schemas.microsoft.com/office/powerpoint/2010/main" val="140461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Wingdings" panose="05000000000000000000" pitchFamily="2" charset="2"/>
              <a:buNone/>
            </a:pPr>
            <a:r>
              <a:rPr lang="en-US" altLang="ko-KR" sz="1200" dirty="0" smtClean="0"/>
              <a:t>Easy to manipulate with standardized and open test conditions</a:t>
            </a:r>
          </a:p>
          <a:p>
            <a:pPr marL="0" indent="0">
              <a:buNone/>
            </a:pPr>
            <a:r>
              <a:rPr lang="en-US" altLang="ko-KR" sz="1200" dirty="0" smtClean="0"/>
              <a:t>The EPA lacks the resources to test every new vehicle, so it relies on results provided by manufacturers for the majority of its fuel-economy ratings.</a:t>
            </a: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15</a:t>
            </a:fld>
            <a:endParaRPr lang="ko-KR" altLang="en-US"/>
          </a:p>
        </p:txBody>
      </p:sp>
    </p:spTree>
    <p:extLst>
      <p:ext uri="{BB962C8B-B14F-4D97-AF65-F5344CB8AC3E}">
        <p14:creationId xmlns:p14="http://schemas.microsoft.com/office/powerpoint/2010/main" val="142317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b="0" i="0" kern="1200" dirty="0" smtClean="0">
                <a:solidFill>
                  <a:schemeClr val="tx1"/>
                </a:solidFill>
                <a:effectLst/>
                <a:latin typeface="+mn-lt"/>
                <a:ea typeface="+mn-ea"/>
                <a:cs typeface="+mn-cs"/>
              </a:rPr>
              <a:t>시간당 주행거리의 </a:t>
            </a:r>
            <a:r>
              <a:rPr lang="en-US" altLang="ko-KR" sz="1200" b="0" i="0" kern="1200" dirty="0" smtClean="0">
                <a:solidFill>
                  <a:schemeClr val="tx1"/>
                </a:solidFill>
                <a:effectLst/>
                <a:latin typeface="+mn-lt"/>
                <a:ea typeface="+mn-ea"/>
                <a:cs typeface="+mn-cs"/>
              </a:rPr>
              <a:t>Min / Max </a:t>
            </a:r>
            <a:r>
              <a:rPr lang="ko-KR" altLang="en-US" sz="1200" b="0" i="0" kern="1200" dirty="0" smtClean="0">
                <a:solidFill>
                  <a:schemeClr val="tx1"/>
                </a:solidFill>
                <a:effectLst/>
                <a:latin typeface="+mn-lt"/>
                <a:ea typeface="+mn-ea"/>
                <a:cs typeface="+mn-cs"/>
              </a:rPr>
              <a:t>값의 </a:t>
            </a:r>
            <a:r>
              <a:rPr lang="ko-KR" altLang="en-US" sz="1200" b="0" i="0" kern="1200" dirty="0" err="1" smtClean="0">
                <a:solidFill>
                  <a:schemeClr val="tx1"/>
                </a:solidFill>
                <a:effectLst/>
                <a:latin typeface="+mn-lt"/>
                <a:ea typeface="+mn-ea"/>
                <a:cs typeface="+mn-cs"/>
              </a:rPr>
              <a:t>중간값을</a:t>
            </a:r>
            <a:r>
              <a:rPr lang="ko-KR" altLang="en-US" sz="1200" b="0" i="0" kern="1200" dirty="0" smtClean="0">
                <a:solidFill>
                  <a:schemeClr val="tx1"/>
                </a:solidFill>
                <a:effectLst/>
                <a:latin typeface="+mn-lt"/>
                <a:ea typeface="+mn-ea"/>
                <a:cs typeface="+mn-cs"/>
              </a:rPr>
              <a:t> 그래프로 그렸을 때 나오는 곡선이 </a:t>
            </a:r>
            <a:r>
              <a:rPr lang="en-US" altLang="ko-KR" sz="1200" b="0" i="0" kern="1200" dirty="0" smtClean="0">
                <a:solidFill>
                  <a:schemeClr val="tx1"/>
                </a:solidFill>
                <a:effectLst/>
                <a:latin typeface="+mn-lt"/>
                <a:ea typeface="+mn-ea"/>
                <a:cs typeface="+mn-cs"/>
              </a:rPr>
              <a:t>FTP-75</a:t>
            </a:r>
            <a:r>
              <a:rPr lang="ko-KR" altLang="en-US" sz="1200" b="0" i="0" kern="1200" baseline="0" dirty="0" smtClean="0">
                <a:solidFill>
                  <a:schemeClr val="tx1"/>
                </a:solidFill>
                <a:effectLst/>
                <a:latin typeface="+mn-lt"/>
                <a:ea typeface="+mn-ea"/>
                <a:cs typeface="+mn-cs"/>
              </a:rPr>
              <a:t> 이다</a:t>
            </a:r>
            <a:r>
              <a:rPr lang="en-US" altLang="ko-KR" sz="1200" b="0" i="0" kern="1200" baseline="0" dirty="0" smtClean="0">
                <a:solidFill>
                  <a:schemeClr val="tx1"/>
                </a:solidFill>
                <a:effectLst/>
                <a:latin typeface="+mn-lt"/>
                <a:ea typeface="+mn-ea"/>
                <a:cs typeface="+mn-cs"/>
              </a:rPr>
              <a:t>.</a:t>
            </a:r>
          </a:p>
          <a:p>
            <a:r>
              <a:rPr lang="ko-KR" altLang="en-US" sz="1200" b="0" i="0" kern="1200" baseline="0" dirty="0" smtClean="0">
                <a:solidFill>
                  <a:schemeClr val="tx1"/>
                </a:solidFill>
                <a:effectLst/>
                <a:latin typeface="+mn-lt"/>
                <a:ea typeface="+mn-ea"/>
                <a:cs typeface="+mn-cs"/>
              </a:rPr>
              <a:t>이 그래프는 </a:t>
            </a:r>
            <a:r>
              <a:rPr lang="en-US" altLang="ko-KR" sz="1200" b="0" i="0" kern="1200" baseline="0" dirty="0" smtClean="0">
                <a:solidFill>
                  <a:schemeClr val="tx1"/>
                </a:solidFill>
                <a:effectLst/>
                <a:latin typeface="+mn-lt"/>
                <a:ea typeface="+mn-ea"/>
                <a:cs typeface="+mn-cs"/>
              </a:rPr>
              <a:t>Emission Test</a:t>
            </a:r>
            <a:r>
              <a:rPr lang="ko-KR" altLang="en-US" sz="1200" b="0" i="0" kern="1200" baseline="0" dirty="0" smtClean="0">
                <a:solidFill>
                  <a:schemeClr val="tx1"/>
                </a:solidFill>
                <a:effectLst/>
                <a:latin typeface="+mn-lt"/>
                <a:ea typeface="+mn-ea"/>
                <a:cs typeface="+mn-cs"/>
              </a:rPr>
              <a:t>처럼 일정한 간격으로 속도를 조절하는 </a:t>
            </a:r>
            <a:r>
              <a:rPr lang="en-US" altLang="ko-KR" sz="1200" b="0" i="0" kern="1200" baseline="0" dirty="0" smtClean="0">
                <a:solidFill>
                  <a:schemeClr val="tx1"/>
                </a:solidFill>
                <a:effectLst/>
                <a:latin typeface="+mn-lt"/>
                <a:ea typeface="+mn-ea"/>
                <a:cs typeface="+mn-cs"/>
              </a:rPr>
              <a:t>Case</a:t>
            </a:r>
            <a:r>
              <a:rPr lang="ko-KR" altLang="en-US" sz="1200" b="0" i="0" kern="1200" baseline="0" dirty="0" smtClean="0">
                <a:solidFill>
                  <a:schemeClr val="tx1"/>
                </a:solidFill>
                <a:effectLst/>
                <a:latin typeface="+mn-lt"/>
                <a:ea typeface="+mn-ea"/>
                <a:cs typeface="+mn-cs"/>
              </a:rPr>
              <a:t>를 표현할 수 있다</a:t>
            </a:r>
            <a:r>
              <a:rPr lang="en-US" altLang="ko-KR" sz="1200" b="0" i="0" kern="1200" baseline="0" dirty="0" smtClean="0">
                <a:solidFill>
                  <a:schemeClr val="tx1"/>
                </a:solidFill>
                <a:effectLst/>
                <a:latin typeface="+mn-lt"/>
                <a:ea typeface="+mn-ea"/>
                <a:cs typeface="+mn-cs"/>
              </a:rPr>
              <a:t>.</a:t>
            </a:r>
          </a:p>
          <a:p>
            <a:r>
              <a:rPr lang="ko-KR" altLang="en-US" sz="1200" b="0" i="0" kern="1200" baseline="0" dirty="0" smtClean="0">
                <a:solidFill>
                  <a:schemeClr val="tx1"/>
                </a:solidFill>
                <a:effectLst/>
                <a:latin typeface="+mn-lt"/>
                <a:ea typeface="+mn-ea"/>
                <a:cs typeface="+mn-cs"/>
              </a:rPr>
              <a:t>일반적인 도로 주행에서는 이런 형태의 값이 나올 수 없다</a:t>
            </a:r>
            <a:r>
              <a:rPr lang="en-US" altLang="ko-KR" sz="1200" b="0" i="0" kern="1200" baseline="0" dirty="0" smtClean="0">
                <a:solidFill>
                  <a:schemeClr val="tx1"/>
                </a:solidFill>
                <a:effectLst/>
                <a:latin typeface="+mn-lt"/>
                <a:ea typeface="+mn-ea"/>
                <a:cs typeface="+mn-cs"/>
              </a:rPr>
              <a:t>.</a:t>
            </a:r>
          </a:p>
          <a:p>
            <a:r>
              <a:rPr lang="en-US" altLang="ko-KR" dirty="0" smtClean="0"/>
              <a:t>these curves are used to define the precise time-distance profile of known emission tests.</a:t>
            </a:r>
          </a:p>
          <a:p>
            <a:r>
              <a:rPr lang="en-US" altLang="ko-KR" dirty="0" smtClean="0"/>
              <a:t>Profile1</a:t>
            </a:r>
            <a:r>
              <a:rPr lang="ko-KR" altLang="en-US" dirty="0" smtClean="0"/>
              <a:t>은 </a:t>
            </a:r>
            <a:r>
              <a:rPr lang="en-US" altLang="ko-KR" dirty="0" smtClean="0"/>
              <a:t>FTP-75</a:t>
            </a:r>
            <a:r>
              <a:rPr lang="ko-KR" altLang="en-US" dirty="0" smtClean="0"/>
              <a:t>와 비교해 봤을 때 </a:t>
            </a:r>
            <a:r>
              <a:rPr lang="en-US" altLang="ko-KR" dirty="0" smtClean="0"/>
              <a:t>4.2km</a:t>
            </a:r>
            <a:r>
              <a:rPr lang="en-US" altLang="ko-KR" baseline="0" dirty="0" smtClean="0"/>
              <a:t> </a:t>
            </a:r>
            <a:r>
              <a:rPr lang="ko-KR" altLang="en-US" baseline="0" dirty="0" smtClean="0"/>
              <a:t>이내에서 </a:t>
            </a:r>
            <a:r>
              <a:rPr lang="en-US" altLang="ko-KR" baseline="0" dirty="0" smtClean="0"/>
              <a:t>TEST </a:t>
            </a:r>
            <a:r>
              <a:rPr lang="ko-KR" altLang="en-US" baseline="0" dirty="0" smtClean="0"/>
              <a:t>조건 </a:t>
            </a:r>
            <a:r>
              <a:rPr lang="en-US" altLang="ko-KR" baseline="0" dirty="0" smtClean="0"/>
              <a:t>Match </a:t>
            </a:r>
            <a:r>
              <a:rPr lang="ko-KR" altLang="en-US" baseline="0" dirty="0" smtClean="0"/>
              <a:t>된다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16</a:t>
            </a:fld>
            <a:endParaRPr lang="ko-KR" altLang="en-US"/>
          </a:p>
        </p:txBody>
      </p:sp>
    </p:spTree>
    <p:extLst>
      <p:ext uri="{BB962C8B-B14F-4D97-AF65-F5344CB8AC3E}">
        <p14:creationId xmlns:p14="http://schemas.microsoft.com/office/powerpoint/2010/main" val="385429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 Deactivating conditions (</a:t>
            </a:r>
            <a:r>
              <a:rPr lang="ko-KR" altLang="en-US" dirty="0" smtClean="0"/>
              <a:t>저감장치를 끄는 조건</a:t>
            </a:r>
            <a:r>
              <a:rPr lang="en-US" altLang="ko-KR" dirty="0" smtClean="0"/>
              <a:t>)</a:t>
            </a:r>
          </a:p>
          <a:p>
            <a:r>
              <a:rPr lang="ko-KR" altLang="en-US" dirty="0" smtClean="0"/>
              <a:t></a:t>
            </a:r>
            <a:r>
              <a:rPr lang="ko-KR" altLang="en-US" dirty="0" err="1" smtClean="0"/>
              <a:t>엔진이켜지고가속페달의위치가처음으로정해진한계점을넘길때까지의시간이설정된시간을넘겼을경우</a:t>
            </a:r>
            <a:r>
              <a:rPr lang="en-US" altLang="ko-KR" dirty="0" smtClean="0"/>
              <a:t>(</a:t>
            </a:r>
            <a:r>
              <a:rPr lang="en-US" altLang="ko-KR" dirty="0" err="1" smtClean="0"/>
              <a:t>InjCrv_tiNsAppVal_C</a:t>
            </a:r>
            <a:r>
              <a:rPr lang="en-US" altLang="ko-KR" dirty="0" smtClean="0"/>
              <a:t>)</a:t>
            </a:r>
          </a:p>
          <a:p>
            <a:r>
              <a:rPr lang="ko-KR" altLang="en-US" dirty="0" smtClean="0"/>
              <a:t></a:t>
            </a:r>
            <a:r>
              <a:rPr lang="ko-KR" altLang="en-US" dirty="0" err="1" smtClean="0"/>
              <a:t>엔진회전수가설정된값을초과했을경우</a:t>
            </a:r>
            <a:r>
              <a:rPr lang="en-US" altLang="ko-KR" dirty="0" smtClean="0"/>
              <a:t>(</a:t>
            </a:r>
            <a:r>
              <a:rPr lang="en-US" altLang="ko-KR" dirty="0" err="1" smtClean="0"/>
              <a:t>InjCrv_ctNsStrtExtd_C</a:t>
            </a:r>
            <a:r>
              <a:rPr lang="en-US" altLang="ko-KR" dirty="0" smtClean="0"/>
              <a:t>)</a:t>
            </a:r>
          </a:p>
          <a:p>
            <a:r>
              <a:rPr lang="ko-KR" altLang="en-US" dirty="0" smtClean="0"/>
              <a:t></a:t>
            </a:r>
            <a:r>
              <a:rPr lang="ko-KR" altLang="en-US" dirty="0" err="1" smtClean="0"/>
              <a:t>배출시험모드가금지된경우</a:t>
            </a:r>
            <a:endParaRPr lang="ko-KR" altLang="en-US" dirty="0" smtClean="0"/>
          </a:p>
          <a:p>
            <a:r>
              <a:rPr lang="ko-KR" altLang="en-US" dirty="0" smtClean="0"/>
              <a:t></a:t>
            </a:r>
            <a:r>
              <a:rPr lang="ko-KR" altLang="en-US" dirty="0" err="1" smtClean="0"/>
              <a:t>차량이출발후인증시험테스트곡선의프로파일바깥쪽에서적어도한번</a:t>
            </a:r>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17</a:t>
            </a:fld>
            <a:endParaRPr lang="ko-KR" altLang="en-US"/>
          </a:p>
        </p:txBody>
      </p:sp>
    </p:spTree>
    <p:extLst>
      <p:ext uri="{BB962C8B-B14F-4D97-AF65-F5344CB8AC3E}">
        <p14:creationId xmlns:p14="http://schemas.microsoft.com/office/powerpoint/2010/main" val="174018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18</a:t>
            </a:fld>
            <a:endParaRPr lang="ko-KR" altLang="en-US"/>
          </a:p>
        </p:txBody>
      </p:sp>
    </p:spTree>
    <p:extLst>
      <p:ext uri="{BB962C8B-B14F-4D97-AF65-F5344CB8AC3E}">
        <p14:creationId xmlns:p14="http://schemas.microsoft.com/office/powerpoint/2010/main" val="154183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19</a:t>
            </a:fld>
            <a:endParaRPr lang="ko-KR" altLang="en-US"/>
          </a:p>
        </p:txBody>
      </p:sp>
    </p:spTree>
    <p:extLst>
      <p:ext uri="{BB962C8B-B14F-4D97-AF65-F5344CB8AC3E}">
        <p14:creationId xmlns:p14="http://schemas.microsoft.com/office/powerpoint/2010/main" val="347024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20</a:t>
            </a:fld>
            <a:endParaRPr lang="ko-KR" altLang="en-US"/>
          </a:p>
        </p:txBody>
      </p:sp>
    </p:spTree>
    <p:extLst>
      <p:ext uri="{BB962C8B-B14F-4D97-AF65-F5344CB8AC3E}">
        <p14:creationId xmlns:p14="http://schemas.microsoft.com/office/powerpoint/2010/main" val="424958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2015</a:t>
            </a:r>
            <a:r>
              <a:rPr lang="ko-KR" altLang="en-US" dirty="0" smtClean="0"/>
              <a:t>년도에 </a:t>
            </a:r>
            <a:r>
              <a:rPr lang="ko-KR" altLang="en-US" dirty="0" err="1" smtClean="0"/>
              <a:t>폭스바겐</a:t>
            </a:r>
            <a:r>
              <a:rPr lang="ko-KR" altLang="en-US" dirty="0" smtClean="0"/>
              <a:t> 디젤 </a:t>
            </a:r>
            <a:r>
              <a:rPr lang="ko-KR" altLang="en-US" dirty="0" err="1" smtClean="0"/>
              <a:t>게이트</a:t>
            </a:r>
            <a:r>
              <a:rPr lang="ko-KR" altLang="en-US" dirty="0" smtClean="0"/>
              <a:t> 사건을 들어본 적이 </a:t>
            </a:r>
            <a:r>
              <a:rPr lang="ko-KR" altLang="en-US" dirty="0" err="1" smtClean="0"/>
              <a:t>있을것이다</a:t>
            </a:r>
            <a:r>
              <a:rPr lang="en-US" altLang="ko-KR" dirty="0" smtClean="0"/>
              <a:t>.</a:t>
            </a:r>
          </a:p>
          <a:p>
            <a:r>
              <a:rPr lang="ko-KR" altLang="en-US" dirty="0" smtClean="0"/>
              <a:t>이 사건은 </a:t>
            </a:r>
            <a:r>
              <a:rPr lang="en-US" altLang="ko-KR" dirty="0" smtClean="0"/>
              <a:t>2015</a:t>
            </a:r>
            <a:r>
              <a:rPr lang="ko-KR" altLang="en-US" dirty="0" smtClean="0"/>
              <a:t>년 </a:t>
            </a:r>
            <a:r>
              <a:rPr lang="en-US" altLang="ko-KR" dirty="0" smtClean="0"/>
              <a:t>9</a:t>
            </a:r>
            <a:r>
              <a:rPr lang="ko-KR" altLang="en-US" dirty="0" smtClean="0"/>
              <a:t>월 </a:t>
            </a:r>
            <a:r>
              <a:rPr lang="ko-KR" altLang="en-US" sz="1200" b="0" i="0" u="none" strike="noStrike" kern="1200" dirty="0" err="1" smtClean="0">
                <a:solidFill>
                  <a:schemeClr val="tx1"/>
                </a:solidFill>
                <a:effectLst/>
                <a:latin typeface="+mn-lt"/>
                <a:ea typeface="+mn-ea"/>
                <a:cs typeface="+mn-cs"/>
              </a:rPr>
              <a:t>폭스바겐</a:t>
            </a:r>
            <a:r>
              <a:rPr lang="ko-KR" altLang="en-US" sz="1200" b="0" i="0" u="none" strike="noStrike" kern="1200" dirty="0" smtClean="0">
                <a:solidFill>
                  <a:schemeClr val="tx1"/>
                </a:solidFill>
                <a:effectLst/>
                <a:latin typeface="+mn-lt"/>
                <a:ea typeface="+mn-ea"/>
                <a:cs typeface="+mn-cs"/>
              </a:rPr>
              <a:t> </a:t>
            </a:r>
            <a:r>
              <a:rPr lang="ko-KR" altLang="en-US" sz="1200" b="0" i="0" kern="1200" dirty="0" smtClean="0">
                <a:solidFill>
                  <a:schemeClr val="tx1"/>
                </a:solidFill>
                <a:effectLst/>
                <a:latin typeface="+mn-lt"/>
                <a:ea typeface="+mn-ea"/>
                <a:cs typeface="+mn-cs"/>
              </a:rPr>
              <a:t>그룹의 </a:t>
            </a:r>
            <a:r>
              <a:rPr lang="ko-KR" altLang="en-US" sz="1200" b="0" i="0" u="none" strike="noStrike" kern="1200" dirty="0" smtClean="0">
                <a:solidFill>
                  <a:schemeClr val="tx1"/>
                </a:solidFill>
                <a:effectLst/>
                <a:latin typeface="+mn-lt"/>
                <a:ea typeface="+mn-ea"/>
                <a:cs typeface="+mn-cs"/>
                <a:hlinkClick r:id="rId3" tooltip="디젤 배기가스"/>
              </a:rPr>
              <a:t>디젤 배기가스</a:t>
            </a:r>
            <a:r>
              <a:rPr lang="ko-KR" altLang="en-US" sz="1200" b="0" i="0" kern="1200" dirty="0" smtClean="0">
                <a:solidFill>
                  <a:schemeClr val="tx1"/>
                </a:solidFill>
                <a:effectLst/>
                <a:latin typeface="+mn-lt"/>
                <a:ea typeface="+mn-ea"/>
                <a:cs typeface="+mn-cs"/>
              </a:rPr>
              <a:t> 조작을 둘러싼 일련의 스캔들이다</a:t>
            </a:r>
            <a:r>
              <a:rPr lang="en-US" altLang="ko-KR" sz="1200" b="0" i="0" kern="1200" dirty="0" smtClean="0">
                <a:solidFill>
                  <a:schemeClr val="tx1"/>
                </a:solidFill>
                <a:effectLst/>
                <a:latin typeface="+mn-lt"/>
                <a:ea typeface="+mn-ea"/>
                <a:cs typeface="+mn-cs"/>
              </a:rPr>
              <a:t>. </a:t>
            </a:r>
          </a:p>
          <a:p>
            <a:r>
              <a:rPr lang="ko-KR" altLang="en-US" sz="1200" b="0" i="0" kern="1200" dirty="0" err="1" smtClean="0">
                <a:solidFill>
                  <a:schemeClr val="tx1"/>
                </a:solidFill>
                <a:effectLst/>
                <a:latin typeface="+mn-lt"/>
                <a:ea typeface="+mn-ea"/>
                <a:cs typeface="+mn-cs"/>
              </a:rPr>
              <a:t>폭스바겐의</a:t>
            </a:r>
            <a:r>
              <a:rPr lang="ko-KR" altLang="en-US" sz="1200" b="0" i="0" kern="1200" dirty="0" smtClean="0">
                <a:solidFill>
                  <a:schemeClr val="tx1"/>
                </a:solidFill>
                <a:effectLst/>
                <a:latin typeface="+mn-lt"/>
                <a:ea typeface="+mn-ea"/>
                <a:cs typeface="+mn-cs"/>
              </a:rPr>
              <a:t> 디젤 엔진에서 </a:t>
            </a:r>
            <a:r>
              <a:rPr lang="ko-KR" altLang="en-US" sz="1200" b="0" i="0" u="none" strike="noStrike" kern="1200" dirty="0" smtClean="0">
                <a:solidFill>
                  <a:schemeClr val="tx1"/>
                </a:solidFill>
                <a:effectLst/>
                <a:latin typeface="+mn-lt"/>
                <a:ea typeface="+mn-ea"/>
                <a:cs typeface="+mn-cs"/>
                <a:hlinkClick r:id="rId3" tooltip="디젤 배기가스"/>
              </a:rPr>
              <a:t>디젤 배기가스</a:t>
            </a:r>
            <a:r>
              <a:rPr lang="ko-KR" altLang="en-US" sz="1200" b="0" i="0" kern="1200" dirty="0" smtClean="0">
                <a:solidFill>
                  <a:schemeClr val="tx1"/>
                </a:solidFill>
                <a:effectLst/>
                <a:latin typeface="+mn-lt"/>
                <a:ea typeface="+mn-ea"/>
                <a:cs typeface="+mn-cs"/>
              </a:rPr>
              <a:t>가 기준치의 </a:t>
            </a:r>
            <a:r>
              <a:rPr lang="en-US" altLang="ko-KR" sz="1200" b="0" i="0" kern="1200" dirty="0" smtClean="0">
                <a:solidFill>
                  <a:schemeClr val="tx1"/>
                </a:solidFill>
                <a:effectLst/>
                <a:latin typeface="+mn-lt"/>
                <a:ea typeface="+mn-ea"/>
                <a:cs typeface="+mn-cs"/>
              </a:rPr>
              <a:t>40</a:t>
            </a:r>
            <a:r>
              <a:rPr lang="ko-KR" altLang="en-US" sz="1200" b="0" i="0" kern="1200" dirty="0" smtClean="0">
                <a:solidFill>
                  <a:schemeClr val="tx1"/>
                </a:solidFill>
                <a:effectLst/>
                <a:latin typeface="+mn-lt"/>
                <a:ea typeface="+mn-ea"/>
                <a:cs typeface="+mn-cs"/>
              </a:rPr>
              <a:t>배나 발생한다는 사실이 밝혀졌고</a:t>
            </a:r>
            <a:r>
              <a:rPr lang="en-US" altLang="ko-KR" sz="1200" b="0" i="0" kern="1200" dirty="0" smtClean="0">
                <a:solidFill>
                  <a:schemeClr val="tx1"/>
                </a:solidFill>
                <a:effectLst/>
                <a:latin typeface="+mn-lt"/>
                <a:ea typeface="+mn-ea"/>
                <a:cs typeface="+mn-cs"/>
              </a:rPr>
              <a:t>, </a:t>
            </a:r>
            <a:r>
              <a:rPr lang="ko-KR" altLang="en-US" sz="1200" b="0" i="0" kern="1200" dirty="0" smtClean="0">
                <a:solidFill>
                  <a:schemeClr val="tx1"/>
                </a:solidFill>
                <a:effectLst/>
                <a:latin typeface="+mn-lt"/>
                <a:ea typeface="+mn-ea"/>
                <a:cs typeface="+mn-cs"/>
              </a:rPr>
              <a:t>센서감지 결과를 바탕으로 주행시험으로 판단이 될 때만 저감장치를 작동시켜 환경기준을 충족하도록 </a:t>
            </a:r>
            <a:r>
              <a:rPr lang="ko-KR" altLang="en-US" sz="1200" b="0" i="0" u="none" strike="noStrike" kern="1200" dirty="0" smtClean="0">
                <a:solidFill>
                  <a:schemeClr val="tx1"/>
                </a:solidFill>
                <a:effectLst/>
                <a:latin typeface="+mn-lt"/>
                <a:ea typeface="+mn-ea"/>
                <a:cs typeface="+mn-cs"/>
                <a:hlinkClick r:id="rId4" tooltip="엔진 제어 장치"/>
              </a:rPr>
              <a:t>엔진 제어 장치</a:t>
            </a:r>
            <a:r>
              <a:rPr lang="ko-KR" altLang="en-US" sz="1200" b="0" i="0" kern="1200" dirty="0" smtClean="0">
                <a:solidFill>
                  <a:schemeClr val="tx1"/>
                </a:solidFill>
                <a:effectLst/>
                <a:latin typeface="+mn-lt"/>
                <a:ea typeface="+mn-ea"/>
                <a:cs typeface="+mn-cs"/>
              </a:rPr>
              <a:t>를 프로그래밍했다는 사실이 드러났다</a:t>
            </a:r>
            <a:r>
              <a:rPr lang="en-US" altLang="ko-KR" sz="1200" b="0" i="0" kern="1200" dirty="0" smtClean="0">
                <a:solidFill>
                  <a:schemeClr val="tx1"/>
                </a:solidFill>
                <a:effectLst/>
                <a:latin typeface="+mn-lt"/>
                <a:ea typeface="+mn-ea"/>
                <a:cs typeface="+mn-cs"/>
              </a:rPr>
              <a:t>.</a:t>
            </a:r>
            <a:endParaRPr lang="en-US" altLang="ko-KR" sz="1200" b="0" i="0" u="none" strike="noStrike" kern="1200" baseline="30000" dirty="0" smtClean="0">
              <a:solidFill>
                <a:schemeClr val="tx1"/>
              </a:solidFill>
              <a:effectLst/>
              <a:latin typeface="+mn-lt"/>
              <a:ea typeface="+mn-ea"/>
              <a:cs typeface="+mn-cs"/>
            </a:endParaRPr>
          </a:p>
          <a:p>
            <a:r>
              <a:rPr lang="ko-KR" altLang="en-US" sz="1200" b="0" i="0" kern="1200" dirty="0" smtClean="0">
                <a:solidFill>
                  <a:schemeClr val="tx1"/>
                </a:solidFill>
                <a:effectLst/>
                <a:latin typeface="+mn-lt"/>
                <a:ea typeface="+mn-ea"/>
                <a:cs typeface="+mn-cs"/>
              </a:rPr>
              <a:t>처음에는 </a:t>
            </a:r>
            <a:r>
              <a:rPr lang="ko-KR" altLang="en-US" sz="1200" b="0" i="0" u="none" strike="noStrike" kern="1200" dirty="0" err="1" smtClean="0">
                <a:solidFill>
                  <a:schemeClr val="tx1"/>
                </a:solidFill>
                <a:effectLst/>
                <a:latin typeface="+mn-lt"/>
                <a:ea typeface="+mn-ea"/>
                <a:cs typeface="+mn-cs"/>
                <a:hlinkClick r:id="rId5" tooltip="폭스바겐"/>
              </a:rPr>
              <a:t>폭스바겐</a:t>
            </a:r>
            <a:r>
              <a:rPr lang="ko-KR" altLang="en-US" sz="1200" b="0" i="0" kern="1200" dirty="0" err="1" smtClean="0">
                <a:solidFill>
                  <a:schemeClr val="tx1"/>
                </a:solidFill>
                <a:effectLst/>
                <a:latin typeface="+mn-lt"/>
                <a:ea typeface="+mn-ea"/>
                <a:cs typeface="+mn-cs"/>
              </a:rPr>
              <a:t>사</a:t>
            </a:r>
            <a:r>
              <a:rPr lang="ko-KR" altLang="en-US" sz="1200" b="0" i="0" kern="1200" dirty="0" smtClean="0">
                <a:solidFill>
                  <a:schemeClr val="tx1"/>
                </a:solidFill>
                <a:effectLst/>
                <a:latin typeface="+mn-lt"/>
                <a:ea typeface="+mn-ea"/>
                <a:cs typeface="+mn-cs"/>
              </a:rPr>
              <a:t> 제품에서만 배기가스 조작이 일어난 것으로 알려졌지만 같은 그룹 산하의 고급 자동차 브랜드 </a:t>
            </a:r>
            <a:r>
              <a:rPr lang="ko-KR" altLang="en-US" sz="1200" b="0" i="0" u="none" strike="noStrike" kern="1200" dirty="0" err="1" smtClean="0">
                <a:solidFill>
                  <a:schemeClr val="tx1"/>
                </a:solidFill>
                <a:effectLst/>
                <a:latin typeface="+mn-lt"/>
                <a:ea typeface="+mn-ea"/>
                <a:cs typeface="+mn-cs"/>
                <a:hlinkClick r:id="rId6" tooltip="아우디"/>
              </a:rPr>
              <a:t>아우디</a:t>
            </a:r>
            <a:r>
              <a:rPr lang="ko-KR" altLang="en-US" sz="1200" b="0" i="0" kern="1200" dirty="0" err="1" smtClean="0">
                <a:solidFill>
                  <a:schemeClr val="tx1"/>
                </a:solidFill>
                <a:effectLst/>
                <a:latin typeface="+mn-lt"/>
                <a:ea typeface="+mn-ea"/>
                <a:cs typeface="+mn-cs"/>
              </a:rPr>
              <a:t>에서도</a:t>
            </a:r>
            <a:r>
              <a:rPr lang="ko-KR" altLang="en-US" sz="1200" b="0" i="0" kern="1200" dirty="0" smtClean="0">
                <a:solidFill>
                  <a:schemeClr val="tx1"/>
                </a:solidFill>
                <a:effectLst/>
                <a:latin typeface="+mn-lt"/>
                <a:ea typeface="+mn-ea"/>
                <a:cs typeface="+mn-cs"/>
              </a:rPr>
              <a:t> 조작이 일어난 것으로 밝혀져 파장이 일고 있다</a:t>
            </a:r>
            <a:r>
              <a:rPr lang="en-US" altLang="ko-KR" sz="1200" b="0" i="0" kern="1200" dirty="0" smtClean="0">
                <a:solidFill>
                  <a:schemeClr val="tx1"/>
                </a:solidFill>
                <a:effectLst/>
                <a:latin typeface="+mn-lt"/>
                <a:ea typeface="+mn-ea"/>
                <a:cs typeface="+mn-cs"/>
              </a:rPr>
              <a:t>.</a:t>
            </a:r>
            <a:endParaRPr lang="ko-KR" altLang="en-US" sz="1200" b="0" i="0" kern="1200" dirty="0" smtClean="0">
              <a:solidFill>
                <a:schemeClr val="tx1"/>
              </a:solidFill>
              <a:effectLst/>
              <a:latin typeface="+mn-lt"/>
              <a:ea typeface="+mn-ea"/>
              <a:cs typeface="+mn-cs"/>
            </a:endParaRPr>
          </a:p>
          <a:p>
            <a:r>
              <a:rPr lang="en-US" altLang="ko-KR" sz="1200" b="0" i="0" u="none" strike="noStrike" kern="1200" dirty="0" smtClean="0">
                <a:solidFill>
                  <a:schemeClr val="tx1"/>
                </a:solidFill>
                <a:effectLst/>
                <a:latin typeface="+mn-lt"/>
                <a:ea typeface="+mn-ea"/>
                <a:cs typeface="+mn-cs"/>
                <a:hlinkClick r:id="rId7" tooltip="EPA"/>
              </a:rPr>
              <a:t>EPA</a:t>
            </a:r>
            <a:r>
              <a:rPr lang="ko-KR" altLang="en-US" sz="1200" b="0" i="0" kern="1200" dirty="0" smtClean="0">
                <a:solidFill>
                  <a:schemeClr val="tx1"/>
                </a:solidFill>
                <a:effectLst/>
                <a:latin typeface="+mn-lt"/>
                <a:ea typeface="+mn-ea"/>
                <a:cs typeface="+mn-cs"/>
              </a:rPr>
              <a:t>에 따르면</a:t>
            </a:r>
            <a:r>
              <a:rPr lang="en-US" altLang="ko-KR" sz="1200" b="0" i="0" kern="1200" dirty="0" smtClean="0">
                <a:solidFill>
                  <a:schemeClr val="tx1"/>
                </a:solidFill>
                <a:effectLst/>
                <a:latin typeface="+mn-lt"/>
                <a:ea typeface="+mn-ea"/>
                <a:cs typeface="+mn-cs"/>
              </a:rPr>
              <a:t>, </a:t>
            </a:r>
            <a:r>
              <a:rPr lang="ko-KR" altLang="en-US" sz="1200" b="0" i="0" u="none" strike="noStrike" kern="1200" dirty="0" err="1" smtClean="0">
                <a:solidFill>
                  <a:schemeClr val="tx1"/>
                </a:solidFill>
                <a:effectLst/>
                <a:latin typeface="+mn-lt"/>
                <a:ea typeface="+mn-ea"/>
                <a:cs typeface="+mn-cs"/>
                <a:hlinkClick r:id="rId5" tooltip="폭스바겐"/>
              </a:rPr>
              <a:t>폭스바겐</a:t>
            </a:r>
            <a:r>
              <a:rPr lang="ko-KR" altLang="en-US" sz="1200" b="0" i="0" kern="1200" dirty="0" err="1" smtClean="0">
                <a:solidFill>
                  <a:schemeClr val="tx1"/>
                </a:solidFill>
                <a:effectLst/>
                <a:latin typeface="+mn-lt"/>
                <a:ea typeface="+mn-ea"/>
                <a:cs typeface="+mn-cs"/>
              </a:rPr>
              <a:t>은</a:t>
            </a:r>
            <a:r>
              <a:rPr lang="ko-KR" altLang="en-US" sz="1200" b="0" i="0" kern="1200" dirty="0" smtClean="0">
                <a:solidFill>
                  <a:schemeClr val="tx1"/>
                </a:solidFill>
                <a:effectLst/>
                <a:latin typeface="+mn-lt"/>
                <a:ea typeface="+mn-ea"/>
                <a:cs typeface="+mn-cs"/>
              </a:rPr>
              <a:t> 스캔들이 발생하기 약 </a:t>
            </a:r>
            <a:r>
              <a:rPr lang="en-US" altLang="ko-KR" sz="1200" b="0" i="0" kern="1200" dirty="0" smtClean="0">
                <a:solidFill>
                  <a:schemeClr val="tx1"/>
                </a:solidFill>
                <a:effectLst/>
                <a:latin typeface="+mn-lt"/>
                <a:ea typeface="+mn-ea"/>
                <a:cs typeface="+mn-cs"/>
              </a:rPr>
              <a:t>1</a:t>
            </a:r>
            <a:r>
              <a:rPr lang="ko-KR" altLang="en-US" sz="1200" b="0" i="0" kern="1200" dirty="0" smtClean="0">
                <a:solidFill>
                  <a:schemeClr val="tx1"/>
                </a:solidFill>
                <a:effectLst/>
                <a:latin typeface="+mn-lt"/>
                <a:ea typeface="+mn-ea"/>
                <a:cs typeface="+mn-cs"/>
              </a:rPr>
              <a:t>년 전부터 배기량과 배기가스 계측의 차이가 단지 작은 기술적인 문제라고 주장했다</a:t>
            </a:r>
            <a:r>
              <a:rPr lang="en-US" altLang="ko-KR" sz="1200" b="0" i="0" kern="1200" dirty="0" smtClean="0">
                <a:solidFill>
                  <a:schemeClr val="tx1"/>
                </a:solidFill>
                <a:effectLst/>
                <a:latin typeface="+mn-lt"/>
                <a:ea typeface="+mn-ea"/>
                <a:cs typeface="+mn-cs"/>
              </a:rPr>
              <a:t>.</a:t>
            </a:r>
          </a:p>
          <a:p>
            <a:r>
              <a:rPr lang="ko-KR" altLang="en-US" sz="1200" b="0" i="0" kern="1200" dirty="0" smtClean="0">
                <a:solidFill>
                  <a:schemeClr val="tx1"/>
                </a:solidFill>
                <a:effectLst/>
                <a:latin typeface="+mn-lt"/>
                <a:ea typeface="+mn-ea"/>
                <a:cs typeface="+mn-cs"/>
              </a:rPr>
              <a:t>처음에는 문제가 없다고 발뺌했지만</a:t>
            </a:r>
            <a:r>
              <a:rPr lang="en-US" altLang="ko-KR" sz="1200" b="0" i="0" kern="1200" dirty="0" smtClean="0">
                <a:solidFill>
                  <a:schemeClr val="tx1"/>
                </a:solidFill>
                <a:effectLst/>
                <a:latin typeface="+mn-lt"/>
                <a:ea typeface="+mn-ea"/>
                <a:cs typeface="+mn-cs"/>
              </a:rPr>
              <a:t>, </a:t>
            </a:r>
            <a:r>
              <a:rPr lang="ko-KR" altLang="en-US" sz="1200" b="0" i="0" u="none" strike="noStrike" kern="1200" dirty="0" smtClean="0">
                <a:solidFill>
                  <a:schemeClr val="tx1"/>
                </a:solidFill>
                <a:effectLst/>
                <a:latin typeface="+mn-lt"/>
                <a:ea typeface="+mn-ea"/>
                <a:cs typeface="+mn-cs"/>
                <a:hlinkClick r:id="rId3" tooltip="디젤 배기가스"/>
              </a:rPr>
              <a:t>디젤 배기가스</a:t>
            </a:r>
            <a:r>
              <a:rPr lang="ko-KR" altLang="en-US" sz="1200" b="0" i="0" kern="1200" dirty="0" smtClean="0">
                <a:solidFill>
                  <a:schemeClr val="tx1"/>
                </a:solidFill>
                <a:effectLst/>
                <a:latin typeface="+mn-lt"/>
                <a:ea typeface="+mn-ea"/>
                <a:cs typeface="+mn-cs"/>
              </a:rPr>
              <a:t> 계측장치가 결함이 있다는 증거가 나온 후에야 </a:t>
            </a:r>
            <a:r>
              <a:rPr lang="ko-KR" altLang="en-US" sz="1200" b="0" i="0" u="none" strike="noStrike" kern="1200" dirty="0" smtClean="0">
                <a:solidFill>
                  <a:schemeClr val="tx1"/>
                </a:solidFill>
                <a:effectLst/>
                <a:latin typeface="+mn-lt"/>
                <a:ea typeface="+mn-ea"/>
                <a:cs typeface="+mn-cs"/>
                <a:hlinkClick r:id="rId8" tooltip="배기가스"/>
              </a:rPr>
              <a:t>배기가스</a:t>
            </a:r>
            <a:r>
              <a:rPr lang="ko-KR" altLang="en-US" sz="1200" b="0" i="0" kern="1200" dirty="0" smtClean="0">
                <a:solidFill>
                  <a:schemeClr val="tx1"/>
                </a:solidFill>
                <a:effectLst/>
                <a:latin typeface="+mn-lt"/>
                <a:ea typeface="+mn-ea"/>
                <a:cs typeface="+mn-cs"/>
              </a:rPr>
              <a:t> 조작이 일어났다는 것을 완전히 인정했다</a:t>
            </a:r>
            <a:r>
              <a:rPr lang="en-US" altLang="ko-KR" sz="1200" b="0" i="0" kern="1200" dirty="0" smtClean="0">
                <a:solidFill>
                  <a:schemeClr val="tx1"/>
                </a:solidFill>
                <a:effectLst/>
                <a:latin typeface="+mn-lt"/>
                <a:ea typeface="+mn-ea"/>
                <a:cs typeface="+mn-cs"/>
              </a:rPr>
              <a:t>.</a:t>
            </a:r>
          </a:p>
          <a:p>
            <a:r>
              <a:rPr lang="ko-KR" altLang="en-US" sz="1200" b="0" i="0" kern="1200" dirty="0" smtClean="0">
                <a:solidFill>
                  <a:schemeClr val="tx1"/>
                </a:solidFill>
                <a:effectLst/>
                <a:latin typeface="+mn-lt"/>
                <a:ea typeface="+mn-ea"/>
                <a:cs typeface="+mn-cs"/>
              </a:rPr>
              <a:t>왜 이러한 일이 발생했을까</a:t>
            </a:r>
            <a:r>
              <a:rPr lang="en-US" altLang="ko-KR" sz="1200" b="0" i="0" kern="1200" dirty="0" smtClean="0">
                <a:solidFill>
                  <a:schemeClr val="tx1"/>
                </a:solidFill>
                <a:effectLst/>
                <a:latin typeface="+mn-lt"/>
                <a:ea typeface="+mn-ea"/>
                <a:cs typeface="+mn-cs"/>
              </a:rPr>
              <a:t>?</a:t>
            </a:r>
            <a:endParaRPr lang="ko-KR" altLang="en-US" sz="1200" b="0" i="0" kern="1200" dirty="0" smtClean="0">
              <a:solidFill>
                <a:schemeClr val="tx1"/>
              </a:solidFill>
              <a:effectLst/>
              <a:latin typeface="+mn-lt"/>
              <a:ea typeface="+mn-ea"/>
              <a:cs typeface="+mn-cs"/>
            </a:endParaRPr>
          </a:p>
          <a:p>
            <a:endParaRPr lang="en-US" altLang="ko-KR" dirty="0" smtClean="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3</a:t>
            </a:fld>
            <a:endParaRPr lang="ko-KR" altLang="en-US"/>
          </a:p>
        </p:txBody>
      </p:sp>
    </p:spTree>
    <p:extLst>
      <p:ext uri="{BB962C8B-B14F-4D97-AF65-F5344CB8AC3E}">
        <p14:creationId xmlns:p14="http://schemas.microsoft.com/office/powerpoint/2010/main" val="38700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21</a:t>
            </a:fld>
            <a:endParaRPr lang="ko-KR" altLang="en-US"/>
          </a:p>
        </p:txBody>
      </p:sp>
    </p:spTree>
    <p:extLst>
      <p:ext uri="{BB962C8B-B14F-4D97-AF65-F5344CB8AC3E}">
        <p14:creationId xmlns:p14="http://schemas.microsoft.com/office/powerpoint/2010/main" val="141271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err="1" smtClean="0"/>
              <a:t>폭스바겐은</a:t>
            </a:r>
            <a:r>
              <a:rPr lang="ko-KR" altLang="en-US" dirty="0" smtClean="0"/>
              <a:t> </a:t>
            </a:r>
            <a:r>
              <a:rPr lang="en-US" altLang="ko-KR" dirty="0" smtClean="0"/>
              <a:t>1937</a:t>
            </a:r>
            <a:r>
              <a:rPr lang="ko-KR" altLang="en-US" dirty="0" smtClean="0"/>
              <a:t>년에 설립된 독일 자동차 제조 회사이다</a:t>
            </a:r>
            <a:r>
              <a:rPr lang="en-US" altLang="ko-KR" dirty="0" smtClean="0"/>
              <a:t>.</a:t>
            </a: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4</a:t>
            </a:fld>
            <a:endParaRPr lang="ko-KR" altLang="en-US"/>
          </a:p>
        </p:txBody>
      </p:sp>
    </p:spTree>
    <p:extLst>
      <p:ext uri="{BB962C8B-B14F-4D97-AF65-F5344CB8AC3E}">
        <p14:creationId xmlns:p14="http://schemas.microsoft.com/office/powerpoint/2010/main" val="177323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5</a:t>
            </a:fld>
            <a:endParaRPr lang="ko-KR" altLang="en-US"/>
          </a:p>
        </p:txBody>
      </p:sp>
    </p:spTree>
    <p:extLst>
      <p:ext uri="{BB962C8B-B14F-4D97-AF65-F5344CB8AC3E}">
        <p14:creationId xmlns:p14="http://schemas.microsoft.com/office/powerpoint/2010/main" val="136106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200" b="0" i="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6</a:t>
            </a:fld>
            <a:endParaRPr lang="ko-KR" altLang="en-US"/>
          </a:p>
        </p:txBody>
      </p:sp>
    </p:spTree>
    <p:extLst>
      <p:ext uri="{BB962C8B-B14F-4D97-AF65-F5344CB8AC3E}">
        <p14:creationId xmlns:p14="http://schemas.microsoft.com/office/powerpoint/2010/main" val="255706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200" b="0" i="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7</a:t>
            </a:fld>
            <a:endParaRPr lang="ko-KR" altLang="en-US"/>
          </a:p>
        </p:txBody>
      </p:sp>
    </p:spTree>
    <p:extLst>
      <p:ext uri="{BB962C8B-B14F-4D97-AF65-F5344CB8AC3E}">
        <p14:creationId xmlns:p14="http://schemas.microsoft.com/office/powerpoint/2010/main" val="134273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sz="1200" kern="1200" dirty="0" smtClean="0">
                <a:solidFill>
                  <a:schemeClr val="tx1"/>
                </a:solidFill>
                <a:effectLst/>
                <a:latin typeface="+mn-lt"/>
                <a:ea typeface="+mn-ea"/>
                <a:cs typeface="+mn-cs"/>
              </a:rPr>
              <a:t>가솔린과 디젤 엔진의 구별되는 차이점은 연소가 시작되는 방식입니다.</a:t>
            </a:r>
          </a:p>
          <a:p>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가솔린</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엔진에서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공기와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연료의</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혼합물은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연소</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실린더</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내로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흡입되고</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스파크에</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의해</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점화된다</a:t>
            </a:r>
            <a:r>
              <a:rPr lang="en-US" altLang="ko-KR" sz="1200" kern="1200" dirty="0" smtClean="0">
                <a:solidFill>
                  <a:schemeClr val="tx1"/>
                </a:solidFill>
                <a:effectLst/>
                <a:latin typeface="+mn-lt"/>
                <a:ea typeface="+mn-ea"/>
                <a:cs typeface="+mn-cs"/>
              </a:rPr>
              <a:t>.</a:t>
            </a:r>
          </a:p>
          <a:p>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디젤</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엔진에서는</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공기가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연소</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실린더로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흡입되고</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압축주기의</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임계점에서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연료가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실린더</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안으로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분사되어</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압축</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공기에서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점화됩니다</a:t>
            </a:r>
            <a:r>
              <a:rPr lang="en-US" altLang="ko-KR" sz="1200" kern="1200" dirty="0" smtClean="0">
                <a:solidFill>
                  <a:schemeClr val="tx1"/>
                </a:solidFill>
                <a:effectLst/>
                <a:latin typeface="+mn-lt"/>
                <a:ea typeface="+mn-ea"/>
                <a:cs typeface="+mn-cs"/>
              </a:rPr>
              <a:t>.</a:t>
            </a:r>
          </a:p>
          <a:p>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따라서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가솔린</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엔진에서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연료와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공기는</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실린더</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내로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흡입되어</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점화되기</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전에</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혼합되고</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디젤</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엔진에서는</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점화시</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연료와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공기가</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혼합되어</a:t>
            </a:r>
            <a:r>
              <a:rPr lang="en-US" altLang="ko-KR" sz="1200" kern="1200" dirty="0" smtClean="0">
                <a:solidFill>
                  <a:schemeClr val="tx1"/>
                </a:solidFill>
                <a:effectLst/>
                <a:latin typeface="+mn-lt"/>
                <a:ea typeface="+mn-ea"/>
                <a:cs typeface="+mn-cs"/>
              </a:rPr>
              <a:t> </a:t>
            </a:r>
            <a:r>
              <a:rPr lang="en-US" altLang="ko-KR" sz="1200" kern="1200" dirty="0" err="1" smtClean="0">
                <a:solidFill>
                  <a:schemeClr val="tx1"/>
                </a:solidFill>
                <a:effectLst/>
                <a:latin typeface="+mn-lt"/>
                <a:ea typeface="+mn-ea"/>
                <a:cs typeface="+mn-cs"/>
              </a:rPr>
              <a:t>불완전하고</a:t>
            </a:r>
            <a:r>
              <a:rPr lang="en-US" altLang="ko-KR" sz="1200" kern="1200" dirty="0" smtClean="0">
                <a:solidFill>
                  <a:schemeClr val="tx1"/>
                </a:solidFill>
                <a:effectLst/>
                <a:latin typeface="+mn-lt"/>
                <a:ea typeface="+mn-ea"/>
                <a:cs typeface="+mn-cs"/>
              </a:rPr>
              <a:t> 불 </a:t>
            </a:r>
            <a:r>
              <a:rPr lang="en-US" altLang="ko-KR" sz="1200" kern="1200" dirty="0" err="1" smtClean="0">
                <a:solidFill>
                  <a:schemeClr val="tx1"/>
                </a:solidFill>
                <a:effectLst/>
                <a:latin typeface="+mn-lt"/>
                <a:ea typeface="+mn-ea"/>
                <a:cs typeface="+mn-cs"/>
              </a:rPr>
              <a:t>균질</a:t>
            </a:r>
            <a:r>
              <a:rPr lang="en-US" altLang="ko-KR" sz="1200" kern="1200" dirty="0" smtClean="0">
                <a:solidFill>
                  <a:schemeClr val="tx1"/>
                </a:solidFill>
                <a:effectLst/>
                <a:latin typeface="+mn-lt"/>
                <a:ea typeface="+mn-ea"/>
                <a:cs typeface="+mn-cs"/>
              </a:rPr>
              <a:t> 한 </a:t>
            </a:r>
            <a:r>
              <a:rPr lang="en-US" altLang="ko-KR" sz="1200" kern="1200" dirty="0" err="1" smtClean="0">
                <a:solidFill>
                  <a:schemeClr val="tx1"/>
                </a:solidFill>
                <a:effectLst/>
                <a:latin typeface="+mn-lt"/>
                <a:ea typeface="+mn-ea"/>
                <a:cs typeface="+mn-cs"/>
              </a:rPr>
              <a:t>혼합물이된다</a:t>
            </a:r>
            <a:r>
              <a:rPr lang="en-US" altLang="ko-KR" sz="1200" kern="1200" dirty="0" smtClean="0">
                <a:solidFill>
                  <a:schemeClr val="tx1"/>
                </a:solidFill>
                <a:effectLst/>
                <a:latin typeface="+mn-lt"/>
                <a:ea typeface="+mn-ea"/>
                <a:cs typeface="+mn-cs"/>
              </a:rPr>
              <a:t>.</a:t>
            </a:r>
          </a:p>
          <a:p>
            <a:r>
              <a:rPr lang="ko-KR" altLang="ko-KR" sz="1200" kern="1200" dirty="0" smtClean="0">
                <a:solidFill>
                  <a:schemeClr val="tx1"/>
                </a:solidFill>
                <a:effectLst/>
                <a:latin typeface="+mn-lt"/>
                <a:ea typeface="+mn-ea"/>
                <a:cs typeface="+mn-cs"/>
              </a:rPr>
              <a:t>이것은 디젤 엔진의 특징 인 검은 연기와 "디젤 노크 (diesel knock)"라고 알려진 무거운 노크 소리를 포함한 많은 특성을 담당합니다.</a:t>
            </a:r>
          </a:p>
          <a:p>
            <a:r>
              <a:rPr lang="ko-KR" altLang="ko-KR" sz="1200" kern="1200" dirty="0" smtClean="0">
                <a:solidFill>
                  <a:schemeClr val="tx1"/>
                </a:solidFill>
                <a:effectLst/>
                <a:latin typeface="+mn-lt"/>
                <a:ea typeface="+mn-ea"/>
                <a:cs typeface="+mn-cs"/>
              </a:rPr>
              <a:t>검댕이라고도 불리는 입자상 물질로 구성된 검은 연기는 연료의 불완전 연소로 발생하며 경량 디젤 차량의 엄격한 </a:t>
            </a:r>
            <a:r>
              <a:rPr lang="ko-KR" altLang="ko-KR" sz="1200" kern="1200" dirty="0" err="1" smtClean="0">
                <a:solidFill>
                  <a:schemeClr val="tx1"/>
                </a:solidFill>
                <a:effectLst/>
                <a:latin typeface="+mn-lt"/>
                <a:ea typeface="+mn-ea"/>
                <a:cs typeface="+mn-cs"/>
              </a:rPr>
              <a:t>제한을받습니다</a:t>
            </a:r>
            <a:r>
              <a:rPr lang="ko-KR" altLang="ko-KR" sz="1200" kern="1200" dirty="0" smtClean="0">
                <a:solidFill>
                  <a:schemeClr val="tx1"/>
                </a:solidFill>
                <a:effectLst/>
                <a:latin typeface="+mn-lt"/>
                <a:ea typeface="+mn-ea"/>
                <a:cs typeface="+mn-cs"/>
              </a:rPr>
              <a:t>.</a:t>
            </a:r>
          </a:p>
          <a:p>
            <a:r>
              <a:rPr lang="ko-KR" altLang="ko-KR" sz="1200" kern="1200" dirty="0" smtClean="0">
                <a:solidFill>
                  <a:schemeClr val="tx1"/>
                </a:solidFill>
                <a:effectLst/>
                <a:latin typeface="+mn-lt"/>
                <a:ea typeface="+mn-ea"/>
                <a:cs typeface="+mn-cs"/>
              </a:rPr>
              <a:t>디젤 배기 가스의 두 번째 주요 오염원은 질소 산화물 (NO와 NO2, 약칭 NOx)입니다.</a:t>
            </a:r>
          </a:p>
          <a:p>
            <a:r>
              <a:rPr lang="ko-KR" altLang="ko-KR" sz="1200" kern="1200" dirty="0" smtClean="0">
                <a:solidFill>
                  <a:schemeClr val="tx1"/>
                </a:solidFill>
                <a:effectLst/>
                <a:latin typeface="+mn-lt"/>
                <a:ea typeface="+mn-ea"/>
                <a:cs typeface="+mn-cs"/>
              </a:rPr>
              <a:t>현재 배출 기준은 미립자 물질 및 배출되는 NOx의 양에 엄격한 제한을 부과하고 그들의 수준을 </a:t>
            </a:r>
            <a:r>
              <a:rPr lang="ko-KR" altLang="ko-KR" sz="1200" kern="1200" dirty="0" err="1" smtClean="0">
                <a:solidFill>
                  <a:schemeClr val="tx1"/>
                </a:solidFill>
                <a:effectLst/>
                <a:latin typeface="+mn-lt"/>
                <a:ea typeface="+mn-ea"/>
                <a:cs typeface="+mn-cs"/>
              </a:rPr>
              <a:t>제한하기위한</a:t>
            </a:r>
            <a:r>
              <a:rPr lang="ko-KR" altLang="ko-KR" sz="1200" kern="1200" dirty="0" smtClean="0">
                <a:solidFill>
                  <a:schemeClr val="tx1"/>
                </a:solidFill>
                <a:effectLst/>
                <a:latin typeface="+mn-lt"/>
                <a:ea typeface="+mn-ea"/>
                <a:cs typeface="+mn-cs"/>
              </a:rPr>
              <a:t> 특별한 조치가 필요합니다.</a:t>
            </a:r>
          </a:p>
          <a:p>
            <a:r>
              <a:rPr lang="ko-KR" altLang="ko-KR" sz="1200" kern="1200" dirty="0" smtClean="0">
                <a:solidFill>
                  <a:schemeClr val="tx1"/>
                </a:solidFill>
                <a:effectLst/>
                <a:latin typeface="+mn-lt"/>
                <a:ea typeface="+mn-ea"/>
                <a:cs typeface="+mn-cs"/>
              </a:rPr>
              <a:t>이 작업의 </a:t>
            </a:r>
            <a:r>
              <a:rPr lang="ko-KR" altLang="ko-KR" sz="1200" kern="1200" dirty="0" err="1" smtClean="0">
                <a:solidFill>
                  <a:schemeClr val="tx1"/>
                </a:solidFill>
                <a:effectLst/>
                <a:latin typeface="+mn-lt"/>
                <a:ea typeface="+mn-ea"/>
                <a:cs typeface="+mn-cs"/>
              </a:rPr>
              <a:t>대상이되는</a:t>
            </a:r>
            <a:r>
              <a:rPr lang="ko-KR" altLang="ko-KR" sz="1200" kern="1200" dirty="0" smtClean="0">
                <a:solidFill>
                  <a:schemeClr val="tx1"/>
                </a:solidFill>
                <a:effectLst/>
                <a:latin typeface="+mn-lt"/>
                <a:ea typeface="+mn-ea"/>
                <a:cs typeface="+mn-cs"/>
              </a:rPr>
              <a:t> 차량은 규정 준수를 달성하기 위해 다음 배출 제어 장치에 의존합니다.</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8</a:t>
            </a:fld>
            <a:endParaRPr lang="ko-KR" altLang="en-US"/>
          </a:p>
        </p:txBody>
      </p:sp>
    </p:spTree>
    <p:extLst>
      <p:ext uri="{BB962C8B-B14F-4D97-AF65-F5344CB8AC3E}">
        <p14:creationId xmlns:p14="http://schemas.microsoft.com/office/powerpoint/2010/main" val="256013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200" b="0" i="0" kern="1200" dirty="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9</a:t>
            </a:fld>
            <a:endParaRPr lang="ko-KR" altLang="en-US"/>
          </a:p>
        </p:txBody>
      </p:sp>
    </p:spTree>
    <p:extLst>
      <p:ext uri="{BB962C8B-B14F-4D97-AF65-F5344CB8AC3E}">
        <p14:creationId xmlns:p14="http://schemas.microsoft.com/office/powerpoint/2010/main" val="263371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solidFill>
                  <a:srgbClr val="000000"/>
                </a:solidFill>
                <a:latin typeface="+mn-ea"/>
              </a:rPr>
              <a:t>EGR</a:t>
            </a:r>
            <a:r>
              <a:rPr lang="ko-KR" altLang="en-US" dirty="0" err="1" smtClean="0">
                <a:solidFill>
                  <a:srgbClr val="000000"/>
                </a:solidFill>
                <a:latin typeface="+mn-ea"/>
              </a:rPr>
              <a:t>은배출가스재순환장치로서이사건</a:t>
            </a:r>
            <a:r>
              <a:rPr lang="en-US" altLang="ko-KR" dirty="0" smtClean="0">
                <a:solidFill>
                  <a:srgbClr val="000000"/>
                </a:solidFill>
                <a:latin typeface="+mn-ea"/>
              </a:rPr>
              <a:t>Euro5 </a:t>
            </a:r>
            <a:r>
              <a:rPr lang="ko-KR" altLang="en-US" dirty="0" err="1" smtClean="0">
                <a:solidFill>
                  <a:srgbClr val="000000"/>
                </a:solidFill>
                <a:latin typeface="+mn-ea"/>
              </a:rPr>
              <a:t>차량들에모두장착이되어있음</a:t>
            </a:r>
            <a:r>
              <a:rPr lang="en-US" altLang="ko-KR" dirty="0" smtClean="0">
                <a:solidFill>
                  <a:srgbClr val="000000"/>
                </a:solidFill>
                <a:latin typeface="+mn-ea"/>
              </a:rPr>
              <a:t>. (</a:t>
            </a:r>
            <a:r>
              <a:rPr lang="ko-KR" altLang="en-US" dirty="0" err="1" smtClean="0">
                <a:solidFill>
                  <a:srgbClr val="000000"/>
                </a:solidFill>
                <a:latin typeface="+mn-ea"/>
              </a:rPr>
              <a:t>일부차량에는</a:t>
            </a:r>
            <a:r>
              <a:rPr lang="en-US" altLang="ko-KR" dirty="0" smtClean="0">
                <a:solidFill>
                  <a:srgbClr val="000000"/>
                </a:solidFill>
                <a:latin typeface="+mn-ea"/>
              </a:rPr>
              <a:t>LNT</a:t>
            </a:r>
            <a:r>
              <a:rPr lang="ko-KR" altLang="en-US" dirty="0" smtClean="0">
                <a:solidFill>
                  <a:srgbClr val="000000"/>
                </a:solidFill>
                <a:latin typeface="+mn-ea"/>
              </a:rPr>
              <a:t>와</a:t>
            </a:r>
            <a:r>
              <a:rPr lang="en-US" altLang="ko-KR" dirty="0" smtClean="0">
                <a:solidFill>
                  <a:srgbClr val="000000"/>
                </a:solidFill>
                <a:latin typeface="+mn-ea"/>
              </a:rPr>
              <a:t>SCR</a:t>
            </a:r>
            <a:r>
              <a:rPr lang="ko-KR" altLang="en-US" dirty="0" err="1" smtClean="0">
                <a:solidFill>
                  <a:srgbClr val="000000"/>
                </a:solidFill>
                <a:latin typeface="+mn-ea"/>
              </a:rPr>
              <a:t>이장착</a:t>
            </a:r>
            <a:r>
              <a:rPr lang="en-US" altLang="ko-KR" dirty="0" smtClean="0">
                <a:solidFill>
                  <a:srgbClr val="000000"/>
                </a:solidFill>
                <a:latin typeface="+mn-ea"/>
              </a:rPr>
              <a:t>?)</a:t>
            </a:r>
          </a:p>
          <a:p>
            <a:endParaRPr lang="en-US" altLang="ko-KR" dirty="0" smtClean="0">
              <a:solidFill>
                <a:srgbClr val="000000"/>
              </a:solidFill>
              <a:latin typeface="+mn-ea"/>
            </a:endParaRPr>
          </a:p>
          <a:p>
            <a:r>
              <a:rPr lang="ko-KR" altLang="en-US" dirty="0" smtClean="0">
                <a:solidFill>
                  <a:srgbClr val="000000"/>
                </a:solidFill>
                <a:latin typeface="+mn-ea"/>
              </a:rPr>
              <a:t></a:t>
            </a:r>
            <a:r>
              <a:rPr lang="en-US" altLang="ko-KR" dirty="0" smtClean="0">
                <a:solidFill>
                  <a:srgbClr val="000000"/>
                </a:solidFill>
                <a:latin typeface="+mn-ea"/>
              </a:rPr>
              <a:t>LNT</a:t>
            </a:r>
            <a:r>
              <a:rPr lang="ko-KR" altLang="en-US" dirty="0" err="1" smtClean="0">
                <a:solidFill>
                  <a:srgbClr val="000000"/>
                </a:solidFill>
                <a:latin typeface="+mn-ea"/>
              </a:rPr>
              <a:t>는질소산화물저장</a:t>
            </a:r>
            <a:r>
              <a:rPr lang="en-US" altLang="ko-KR" dirty="0" smtClean="0">
                <a:solidFill>
                  <a:srgbClr val="000000"/>
                </a:solidFill>
                <a:latin typeface="+mn-ea"/>
              </a:rPr>
              <a:t>·</a:t>
            </a:r>
            <a:r>
              <a:rPr lang="ko-KR" altLang="en-US" dirty="0" smtClean="0">
                <a:solidFill>
                  <a:srgbClr val="000000"/>
                </a:solidFill>
                <a:latin typeface="+mn-ea"/>
              </a:rPr>
              <a:t>제거장치로서</a:t>
            </a:r>
            <a:r>
              <a:rPr lang="en-US" altLang="ko-KR" dirty="0" err="1" smtClean="0">
                <a:solidFill>
                  <a:srgbClr val="000000"/>
                </a:solidFill>
                <a:latin typeface="+mn-ea"/>
              </a:rPr>
              <a:t>NOx</a:t>
            </a:r>
            <a:r>
              <a:rPr lang="ko-KR" altLang="en-US" dirty="0" err="1" smtClean="0">
                <a:solidFill>
                  <a:srgbClr val="000000"/>
                </a:solidFill>
                <a:latin typeface="+mn-ea"/>
              </a:rPr>
              <a:t>를포집하고</a:t>
            </a:r>
            <a:r>
              <a:rPr lang="en-US" altLang="ko-KR" dirty="0" smtClean="0">
                <a:solidFill>
                  <a:srgbClr val="000000"/>
                </a:solidFill>
                <a:latin typeface="+mn-ea"/>
              </a:rPr>
              <a:t>, </a:t>
            </a:r>
            <a:r>
              <a:rPr lang="ko-KR" altLang="en-US" dirty="0" err="1" smtClean="0">
                <a:solidFill>
                  <a:srgbClr val="000000"/>
                </a:solidFill>
                <a:latin typeface="+mn-ea"/>
              </a:rPr>
              <a:t>연료를과잉분사하여</a:t>
            </a:r>
            <a:r>
              <a:rPr lang="en-US" altLang="ko-KR" dirty="0" smtClean="0">
                <a:solidFill>
                  <a:srgbClr val="000000"/>
                </a:solidFill>
                <a:latin typeface="+mn-ea"/>
              </a:rPr>
              <a:t>CO</a:t>
            </a:r>
            <a:r>
              <a:rPr lang="ko-KR" altLang="en-US" dirty="0" smtClean="0">
                <a:solidFill>
                  <a:srgbClr val="000000"/>
                </a:solidFill>
                <a:latin typeface="+mn-ea"/>
              </a:rPr>
              <a:t>와</a:t>
            </a:r>
            <a:r>
              <a:rPr lang="en-US" altLang="ko-KR" dirty="0" smtClean="0">
                <a:solidFill>
                  <a:srgbClr val="000000"/>
                </a:solidFill>
                <a:latin typeface="+mn-ea"/>
              </a:rPr>
              <a:t>HC</a:t>
            </a:r>
            <a:r>
              <a:rPr lang="ko-KR" altLang="en-US" dirty="0" err="1" smtClean="0">
                <a:solidFill>
                  <a:srgbClr val="000000"/>
                </a:solidFill>
                <a:latin typeface="+mn-ea"/>
              </a:rPr>
              <a:t>를발생시켜</a:t>
            </a:r>
            <a:r>
              <a:rPr lang="en-US" altLang="ko-KR" dirty="0" err="1" smtClean="0">
                <a:solidFill>
                  <a:srgbClr val="000000"/>
                </a:solidFill>
                <a:latin typeface="+mn-ea"/>
              </a:rPr>
              <a:t>NOx</a:t>
            </a:r>
            <a:r>
              <a:rPr lang="ko-KR" altLang="en-US" dirty="0" err="1" smtClean="0">
                <a:solidFill>
                  <a:srgbClr val="000000"/>
                </a:solidFill>
                <a:latin typeface="+mn-ea"/>
              </a:rPr>
              <a:t>를물</a:t>
            </a:r>
            <a:r>
              <a:rPr lang="en-US" altLang="ko-KR" dirty="0" smtClean="0">
                <a:solidFill>
                  <a:srgbClr val="000000"/>
                </a:solidFill>
                <a:latin typeface="+mn-ea"/>
              </a:rPr>
              <a:t>, </a:t>
            </a:r>
            <a:r>
              <a:rPr lang="ko-KR" altLang="en-US" dirty="0" smtClean="0">
                <a:solidFill>
                  <a:srgbClr val="000000"/>
                </a:solidFill>
                <a:latin typeface="+mn-ea"/>
              </a:rPr>
              <a:t>질소</a:t>
            </a:r>
            <a:r>
              <a:rPr lang="en-US" altLang="ko-KR" dirty="0" smtClean="0">
                <a:solidFill>
                  <a:srgbClr val="000000"/>
                </a:solidFill>
                <a:latin typeface="+mn-ea"/>
              </a:rPr>
              <a:t>, </a:t>
            </a:r>
            <a:r>
              <a:rPr lang="ko-KR" altLang="en-US" dirty="0" err="1" smtClean="0">
                <a:solidFill>
                  <a:srgbClr val="000000"/>
                </a:solidFill>
                <a:latin typeface="+mn-ea"/>
              </a:rPr>
              <a:t>이산화탄소로변환시켜제거함</a:t>
            </a:r>
            <a:r>
              <a:rPr lang="en-US" altLang="ko-KR" dirty="0" smtClean="0">
                <a:solidFill>
                  <a:srgbClr val="000000"/>
                </a:solidFill>
                <a:latin typeface="+mn-ea"/>
              </a:rPr>
              <a:t>. </a:t>
            </a:r>
            <a:r>
              <a:rPr lang="ko-KR" altLang="en-US" dirty="0" err="1" smtClean="0">
                <a:solidFill>
                  <a:srgbClr val="000000"/>
                </a:solidFill>
                <a:latin typeface="+mn-ea"/>
              </a:rPr>
              <a:t>이와같이연료를많이사용하므로연비를저하시킴</a:t>
            </a:r>
            <a:r>
              <a:rPr lang="en-US" altLang="ko-KR" dirty="0" smtClean="0">
                <a:solidFill>
                  <a:srgbClr val="000000"/>
                </a:solidFill>
                <a:latin typeface="+mn-ea"/>
              </a:rPr>
              <a:t>. </a:t>
            </a:r>
          </a:p>
          <a:p>
            <a:endParaRPr lang="en-US" altLang="ko-KR" dirty="0" smtClean="0">
              <a:solidFill>
                <a:srgbClr val="000000"/>
              </a:solidFill>
              <a:latin typeface="+mn-ea"/>
            </a:endParaRPr>
          </a:p>
          <a:p>
            <a:r>
              <a:rPr lang="ko-KR" altLang="en-US" dirty="0" smtClean="0">
                <a:solidFill>
                  <a:srgbClr val="000000"/>
                </a:solidFill>
                <a:latin typeface="+mn-ea"/>
              </a:rPr>
              <a:t></a:t>
            </a:r>
            <a:r>
              <a:rPr lang="en-US" altLang="ko-KR" dirty="0" smtClean="0">
                <a:solidFill>
                  <a:srgbClr val="000000"/>
                </a:solidFill>
                <a:latin typeface="+mn-ea"/>
              </a:rPr>
              <a:t>SCR</a:t>
            </a:r>
            <a:r>
              <a:rPr lang="ko-KR" altLang="en-US" dirty="0" err="1" smtClean="0">
                <a:solidFill>
                  <a:srgbClr val="000000"/>
                </a:solidFill>
                <a:latin typeface="+mn-ea"/>
              </a:rPr>
              <a:t>은선택적환원촉매장치라고부름</a:t>
            </a:r>
            <a:r>
              <a:rPr lang="en-US" altLang="ko-KR" dirty="0" smtClean="0">
                <a:solidFill>
                  <a:srgbClr val="000000"/>
                </a:solidFill>
                <a:latin typeface="+mn-ea"/>
              </a:rPr>
              <a:t>.</a:t>
            </a:r>
            <a:r>
              <a:rPr lang="ko-KR" altLang="en-US" dirty="0" err="1" smtClean="0">
                <a:solidFill>
                  <a:srgbClr val="000000"/>
                </a:solidFill>
                <a:latin typeface="+mn-ea"/>
              </a:rPr>
              <a:t>요소수를분사하여열을가하면암모니아가되는데이암모니아가</a:t>
            </a:r>
            <a:r>
              <a:rPr lang="en-US" altLang="ko-KR" dirty="0" err="1" smtClean="0">
                <a:solidFill>
                  <a:srgbClr val="000000"/>
                </a:solidFill>
                <a:latin typeface="+mn-ea"/>
              </a:rPr>
              <a:t>NOx</a:t>
            </a:r>
            <a:r>
              <a:rPr lang="ko-KR" altLang="en-US" dirty="0" err="1" smtClean="0">
                <a:solidFill>
                  <a:srgbClr val="000000"/>
                </a:solidFill>
                <a:latin typeface="+mn-ea"/>
              </a:rPr>
              <a:t>를만나면물과질소로변환시켜</a:t>
            </a:r>
            <a:r>
              <a:rPr lang="en-US" altLang="ko-KR" dirty="0" err="1" smtClean="0">
                <a:solidFill>
                  <a:srgbClr val="000000"/>
                </a:solidFill>
                <a:latin typeface="+mn-ea"/>
              </a:rPr>
              <a:t>NOx</a:t>
            </a:r>
            <a:r>
              <a:rPr lang="ko-KR" altLang="en-US" dirty="0" err="1" smtClean="0">
                <a:solidFill>
                  <a:srgbClr val="000000"/>
                </a:solidFill>
                <a:latin typeface="+mn-ea"/>
              </a:rPr>
              <a:t>를제거함</a:t>
            </a:r>
            <a:r>
              <a:rPr lang="en-US" altLang="ko-KR" dirty="0" smtClean="0">
                <a:solidFill>
                  <a:srgbClr val="000000"/>
                </a:solidFill>
                <a:latin typeface="+mn-ea"/>
              </a:rPr>
              <a:t>. </a:t>
            </a:r>
            <a:r>
              <a:rPr lang="ko-KR" altLang="en-US" dirty="0" err="1" smtClean="0">
                <a:solidFill>
                  <a:srgbClr val="000000"/>
                </a:solidFill>
                <a:latin typeface="+mn-ea"/>
              </a:rPr>
              <a:t>요소수보충기간의간격을엔진오일교환주기와맞추기위해서는커다란요소수탱크가필요한데</a:t>
            </a:r>
            <a:r>
              <a:rPr lang="en-US" altLang="ko-KR" dirty="0" smtClean="0">
                <a:solidFill>
                  <a:srgbClr val="000000"/>
                </a:solidFill>
                <a:latin typeface="+mn-ea"/>
              </a:rPr>
              <a:t>, </a:t>
            </a:r>
            <a:r>
              <a:rPr lang="ko-KR" altLang="en-US" dirty="0" err="1" smtClean="0">
                <a:solidFill>
                  <a:srgbClr val="000000"/>
                </a:solidFill>
                <a:latin typeface="+mn-ea"/>
              </a:rPr>
              <a:t>이는트렁크공간을없애경쟁력을약화시키고</a:t>
            </a:r>
            <a:r>
              <a:rPr lang="en-US" altLang="ko-KR" dirty="0" smtClean="0">
                <a:solidFill>
                  <a:srgbClr val="000000"/>
                </a:solidFill>
                <a:latin typeface="+mn-ea"/>
              </a:rPr>
              <a:t>, </a:t>
            </a:r>
            <a:r>
              <a:rPr lang="ko-KR" altLang="en-US" dirty="0" err="1" smtClean="0">
                <a:solidFill>
                  <a:srgbClr val="000000"/>
                </a:solidFill>
                <a:latin typeface="+mn-ea"/>
              </a:rPr>
              <a:t>제조원가를높임</a:t>
            </a:r>
            <a:r>
              <a:rPr lang="en-US" altLang="ko-KR" dirty="0" smtClean="0">
                <a:solidFill>
                  <a:srgbClr val="000000"/>
                </a:solidFill>
                <a:latin typeface="+mn-ea"/>
              </a:rPr>
              <a:t>. </a:t>
            </a:r>
            <a:endParaRPr lang="en-US" altLang="ko-KR" dirty="0">
              <a:solidFill>
                <a:srgbClr val="000000"/>
              </a:solidFill>
              <a:latin typeface="+mn-ea"/>
            </a:endParaRPr>
          </a:p>
        </p:txBody>
      </p:sp>
      <p:sp>
        <p:nvSpPr>
          <p:cNvPr id="4" name="슬라이드 번호 개체 틀 3"/>
          <p:cNvSpPr>
            <a:spLocks noGrp="1"/>
          </p:cNvSpPr>
          <p:nvPr>
            <p:ph type="sldNum" sz="quarter" idx="10"/>
          </p:nvPr>
        </p:nvSpPr>
        <p:spPr/>
        <p:txBody>
          <a:bodyPr/>
          <a:lstStyle/>
          <a:p>
            <a:fld id="{47A60FD1-559B-4CBF-91C1-18A51FA764B7}" type="slidenum">
              <a:rPr lang="ko-KR" altLang="en-US" smtClean="0"/>
              <a:t>10</a:t>
            </a:fld>
            <a:endParaRPr lang="ko-KR" altLang="en-US"/>
          </a:p>
        </p:txBody>
      </p:sp>
    </p:spTree>
    <p:extLst>
      <p:ext uri="{BB962C8B-B14F-4D97-AF65-F5344CB8AC3E}">
        <p14:creationId xmlns:p14="http://schemas.microsoft.com/office/powerpoint/2010/main" val="135232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5372"/>
            <a:ext cx="10464800" cy="1927225"/>
          </a:xfrm>
        </p:spPr>
        <p:txBody>
          <a:bodyPr anchor="b">
            <a:noAutofit/>
          </a:bodyPr>
          <a:lstStyle>
            <a:lvl1pPr>
              <a:defRPr sz="5400" cap="all" baseline="0"/>
            </a:lvl1pPr>
          </a:lstStyle>
          <a:p>
            <a:r>
              <a:rPr lang="ko-KR" altLang="en-US" smtClean="0"/>
              <a:t>마스터 제목 스타일 편집</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BE7D4E9D-2D82-43FC-8223-3BC99DAC1769}" type="datetime1">
              <a:rPr lang="ko-KR" altLang="en-US" smtClean="0"/>
              <a:pPr/>
              <a:t>2018-09-18</a:t>
            </a:fld>
            <a:endParaRPr lang="ko-KR" alt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80117D5E-69F1-403D-9652-D9E5D21CC08D}" type="slidenum">
              <a:rPr lang="ko-KR" altLang="en-US" smtClean="0"/>
              <a:pPr/>
              <a:t>‹#›</a:t>
            </a:fld>
            <a:endParaRPr lang="ko-KR" altLang="en-US" dirty="0"/>
          </a:p>
        </p:txBody>
      </p:sp>
      <p:cxnSp>
        <p:nvCxnSpPr>
          <p:cNvPr id="8" name="Straight Connector 7"/>
          <p:cNvCxnSpPr/>
          <p:nvPr/>
        </p:nvCxnSpPr>
        <p:spPr>
          <a:xfrm>
            <a:off x="914400" y="3284984"/>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userDrawn="1"/>
        </p:nvCxnSpPr>
        <p:spPr>
          <a:xfrm flipV="1">
            <a:off x="938641" y="1316852"/>
            <a:ext cx="4448" cy="19857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userDrawn="1"/>
        </p:nvSpPr>
        <p:spPr>
          <a:xfrm>
            <a:off x="7248128" y="6096"/>
            <a:ext cx="4724896" cy="307296"/>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200" dirty="0"/>
          </a:p>
        </p:txBody>
      </p:sp>
    </p:spTree>
    <p:extLst>
      <p:ext uri="{BB962C8B-B14F-4D97-AF65-F5344CB8AC3E}">
        <p14:creationId xmlns:p14="http://schemas.microsoft.com/office/powerpoint/2010/main" val="1844360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6D4351D5-64F3-45C4-9F89-A9C7166E8F04}" type="datetime1">
              <a:rPr lang="ko-KR" altLang="en-US" smtClean="0"/>
              <a:pPr/>
              <a:t>2018-09-18</a:t>
            </a:fld>
            <a:endParaRPr lang="ko-KR" altLang="en-US"/>
          </a:p>
        </p:txBody>
      </p:sp>
      <p:sp>
        <p:nvSpPr>
          <p:cNvPr id="6" name="Slide Number Placeholder 5"/>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39801577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699720"/>
          </a:xfrm>
        </p:spPr>
        <p:txBody>
          <a:bodyPr vert="eaVert" anchor="b"/>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09600" y="609600"/>
            <a:ext cx="8026400" cy="569972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9CBA6337-9577-4DA3-8718-8776C1773B50}" type="datetime1">
              <a:rPr lang="ko-KR" altLang="en-US" smtClean="0"/>
              <a:pPr/>
              <a:t>2018-09-18</a:t>
            </a:fld>
            <a:endParaRPr lang="ko-KR" altLang="en-US"/>
          </a:p>
        </p:txBody>
      </p:sp>
      <p:sp>
        <p:nvSpPr>
          <p:cNvPr id="6" name="Slide Number Placeholder 5"/>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3795848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1224582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40631068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448092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32361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327383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868176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2930265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229012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627840" y="404664"/>
            <a:ext cx="10972800" cy="990600"/>
          </a:xfrm>
          <a:ln>
            <a:noFill/>
          </a:ln>
          <a:scene3d>
            <a:camera prst="orthographicFront"/>
            <a:lightRig rig="threePt" dir="t"/>
          </a:scene3d>
          <a:sp3d>
            <a:bevelT prst="relaxedInset"/>
          </a:sp3d>
        </p:spPr>
        <p:txBody>
          <a:bodyPr/>
          <a:lstStyle/>
          <a:p>
            <a:r>
              <a:rPr lang="ko-KR" altLang="en-US" dirty="0"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
        <p:nvSpPr>
          <p:cNvPr id="4" name="Date Placeholder 3"/>
          <p:cNvSpPr>
            <a:spLocks noGrp="1"/>
          </p:cNvSpPr>
          <p:nvPr>
            <p:ph type="dt" sz="half" idx="10"/>
          </p:nvPr>
        </p:nvSpPr>
        <p:spPr/>
        <p:txBody>
          <a:bodyPr/>
          <a:lstStyle/>
          <a:p>
            <a:fld id="{F0BDB051-9861-4F75-B2DC-4771B2463129}" type="datetime1">
              <a:rPr lang="ko-KR" altLang="en-US" smtClean="0"/>
              <a:pPr/>
              <a:t>2018-09-18</a:t>
            </a:fld>
            <a:endParaRPr lang="ko-KR" altLang="en-US" dirty="0"/>
          </a:p>
        </p:txBody>
      </p:sp>
      <p:sp>
        <p:nvSpPr>
          <p:cNvPr id="6" name="Slide Number Placeholder 5"/>
          <p:cNvSpPr>
            <a:spLocks noGrp="1"/>
          </p:cNvSpPr>
          <p:nvPr>
            <p:ph type="sldNum" sz="quarter" idx="12"/>
          </p:nvPr>
        </p:nvSpPr>
        <p:spPr>
          <a:xfrm>
            <a:off x="10146208" y="6528816"/>
            <a:ext cx="1422400" cy="329184"/>
          </a:xfrm>
        </p:spPr>
        <p:txBody>
          <a:bodyPr/>
          <a:lstStyle>
            <a:lvl1pPr algn="r">
              <a:defRPr>
                <a:solidFill>
                  <a:schemeClr val="tx1"/>
                </a:solidFill>
              </a:defRPr>
            </a:lvl1pPr>
          </a:lstStyle>
          <a:p>
            <a:fld id="{80117D5E-69F1-403D-9652-D9E5D21CC08D}" type="slidenum">
              <a:rPr lang="ko-KR" altLang="en-US" smtClean="0"/>
              <a:pPr/>
              <a:t>‹#›</a:t>
            </a:fld>
            <a:endParaRPr lang="ko-KR" altLang="en-US" dirty="0"/>
          </a:p>
        </p:txBody>
      </p:sp>
      <p:cxnSp>
        <p:nvCxnSpPr>
          <p:cNvPr id="7" name="Straight Connector 7"/>
          <p:cNvCxnSpPr/>
          <p:nvPr userDrawn="1"/>
        </p:nvCxnSpPr>
        <p:spPr>
          <a:xfrm flipV="1">
            <a:off x="627840" y="399749"/>
            <a:ext cx="0" cy="99287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userDrawn="1"/>
        </p:nvCxnSpPr>
        <p:spPr>
          <a:xfrm>
            <a:off x="627840" y="1392621"/>
            <a:ext cx="1094076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4443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1487176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204307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B0D8370-5E66-401F-87D6-6FEE3C1A9283}" type="datetimeFigureOut">
              <a:rPr lang="ko-KR" altLang="en-US" smtClean="0"/>
              <a:t>2018-09-18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A1CD4BA-98E8-4AB3-9834-FDE540510D51}" type="slidenum">
              <a:rPr lang="ko-KR" altLang="en-US" smtClean="0"/>
              <a:t>‹#›</a:t>
            </a:fld>
            <a:endParaRPr lang="ko-KR" altLang="en-US"/>
          </a:p>
        </p:txBody>
      </p:sp>
    </p:spTree>
    <p:extLst>
      <p:ext uri="{BB962C8B-B14F-4D97-AF65-F5344CB8AC3E}">
        <p14:creationId xmlns:p14="http://schemas.microsoft.com/office/powerpoint/2010/main" val="22897568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ko-KR" altLang="en-US" smtClean="0"/>
              <a:t>마스터 제목 스타일 편집</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E4F6B4B7-463F-4FE2-BB0B-881FA1FC3B2B}" type="datetime1">
              <a:rPr lang="ko-KR" altLang="en-US" smtClean="0"/>
              <a:pPr/>
              <a:t>2018-09-18</a:t>
            </a:fld>
            <a:endParaRPr lang="ko-KR" altLang="en-US"/>
          </a:p>
        </p:txBody>
      </p:sp>
      <p:sp>
        <p:nvSpPr>
          <p:cNvPr id="7" name="Slide Number Placeholder 6"/>
          <p:cNvSpPr>
            <a:spLocks noGrp="1"/>
          </p:cNvSpPr>
          <p:nvPr>
            <p:ph type="sldNum" sz="quarter" idx="12"/>
          </p:nvPr>
        </p:nvSpPr>
        <p:spPr/>
        <p:txBody>
          <a:bodyPr/>
          <a:lstStyle/>
          <a:p>
            <a:fld id="{80117D5E-69F1-403D-9652-D9E5D21CC08D}" type="slidenum">
              <a:rPr lang="ko-KR" altLang="en-US" smtClean="0"/>
              <a:pPr/>
              <a:t>‹#›</a:t>
            </a:fld>
            <a:endParaRPr lang="ko-KR" alt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5159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F336C30C-7BD2-44A3-AECE-31E61658EB6E}" type="datetime1">
              <a:rPr lang="ko-KR" altLang="en-US" smtClean="0"/>
              <a:pPr/>
              <a:t>2018-09-18</a:t>
            </a:fld>
            <a:endParaRPr lang="ko-KR" altLang="en-US"/>
          </a:p>
        </p:txBody>
      </p:sp>
      <p:sp>
        <p:nvSpPr>
          <p:cNvPr id="7" name="Slide Number Placeholder 6"/>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198705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1_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6D4351D5-64F3-45C4-9F89-A9C7166E8F04}" type="datetime1">
              <a:rPr lang="ko-KR" altLang="en-US" smtClean="0"/>
              <a:pPr/>
              <a:t>2018-09-18</a:t>
            </a:fld>
            <a:endParaRPr lang="ko-KR" altLang="en-US"/>
          </a:p>
        </p:txBody>
      </p:sp>
      <p:sp>
        <p:nvSpPr>
          <p:cNvPr id="6" name="Slide Number Placeholder 5"/>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3588781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699720"/>
          </a:xfrm>
        </p:spPr>
        <p:txBody>
          <a:bodyPr vert="eaVert" anchor="b"/>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09600" y="609600"/>
            <a:ext cx="8026400" cy="569972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9CBA6337-9577-4DA3-8718-8776C1773B50}" type="datetime1">
              <a:rPr lang="ko-KR" altLang="en-US" smtClean="0"/>
              <a:pPr/>
              <a:t>2018-09-18</a:t>
            </a:fld>
            <a:endParaRPr lang="ko-KR" altLang="en-US"/>
          </a:p>
        </p:txBody>
      </p:sp>
      <p:sp>
        <p:nvSpPr>
          <p:cNvPr id="6" name="Slide Number Placeholder 5"/>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24524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solidFill>
                  <a:schemeClr val="bg2"/>
                </a:solidFill>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F23DEACE-9436-4BFB-9632-250F6C943C15}" type="datetime1">
              <a:rPr lang="ko-KR" altLang="en-US" smtClean="0"/>
              <a:pPr/>
              <a:t>2018-09-18</a:t>
            </a:fld>
            <a:endParaRPr lang="ko-KR" alt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934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609600" y="1673352"/>
            <a:ext cx="5384800" cy="46359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6197600" y="1673352"/>
            <a:ext cx="5384800" cy="46359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3F58011E-F81E-4C39-B6FC-3C940ED56F3E}" type="datetime1">
              <a:rPr lang="ko-KR" altLang="en-US" smtClean="0"/>
              <a:pPr/>
              <a:t>2018-09-18</a:t>
            </a:fld>
            <a:endParaRPr lang="ko-KR" altLang="en-US"/>
          </a:p>
        </p:txBody>
      </p:sp>
      <p:sp>
        <p:nvSpPr>
          <p:cNvPr id="7" name="Slide Number Placeholder 6"/>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30766165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194C2577-5EBD-49CE-A642-1DFFB9A324C0}" type="datetime1">
              <a:rPr lang="ko-KR" altLang="en-US" smtClean="0"/>
              <a:pPr/>
              <a:t>2018-09-18</a:t>
            </a:fld>
            <a:endParaRPr lang="ko-KR" altLang="en-US"/>
          </a:p>
        </p:txBody>
      </p:sp>
      <p:sp>
        <p:nvSpPr>
          <p:cNvPr id="9" name="Slide Number Placeholder 8"/>
          <p:cNvSpPr>
            <a:spLocks noGrp="1"/>
          </p:cNvSpPr>
          <p:nvPr>
            <p:ph type="sldNum" sz="quarter" idx="12"/>
          </p:nvPr>
        </p:nvSpPr>
        <p:spPr/>
        <p:txBody>
          <a:bodyPr/>
          <a:lstStyle/>
          <a:p>
            <a:fld id="{80117D5E-69F1-403D-9652-D9E5D21CC08D}" type="slidenum">
              <a:rPr lang="ko-KR" altLang="en-US" smtClean="0"/>
              <a:pPr/>
              <a:t>‹#›</a:t>
            </a:fld>
            <a:endParaRPr lang="ko-KR" alt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6566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080A6985-ED93-4552-AC53-49B2BA755BC5}" type="datetime1">
              <a:rPr lang="ko-KR" altLang="en-US" smtClean="0"/>
              <a:pPr/>
              <a:t>2018-09-18</a:t>
            </a:fld>
            <a:endParaRPr lang="ko-KR" altLang="en-US"/>
          </a:p>
        </p:txBody>
      </p:sp>
      <p:sp>
        <p:nvSpPr>
          <p:cNvPr id="5" name="Slide Number Placeholder 4"/>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3516158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47D2B-7C59-4C24-AD3C-62D54F05778C}" type="datetime1">
              <a:rPr lang="ko-KR" altLang="en-US" smtClean="0"/>
              <a:pPr/>
              <a:t>2018-09-18</a:t>
            </a:fld>
            <a:endParaRPr lang="ko-KR" altLang="en-US"/>
          </a:p>
        </p:txBody>
      </p:sp>
      <p:sp>
        <p:nvSpPr>
          <p:cNvPr id="4" name="Slide Number Placeholder 3"/>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17831904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ko-KR" altLang="en-US" smtClean="0"/>
              <a:t>마스터 제목 스타일 편집</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E4F6B4B7-463F-4FE2-BB0B-881FA1FC3B2B}" type="datetime1">
              <a:rPr lang="ko-KR" altLang="en-US" smtClean="0"/>
              <a:pPr/>
              <a:t>2018-09-18</a:t>
            </a:fld>
            <a:endParaRPr lang="ko-KR" altLang="en-US"/>
          </a:p>
        </p:txBody>
      </p:sp>
      <p:sp>
        <p:nvSpPr>
          <p:cNvPr id="7" name="Slide Number Placeholder 6"/>
          <p:cNvSpPr>
            <a:spLocks noGrp="1"/>
          </p:cNvSpPr>
          <p:nvPr>
            <p:ph type="sldNum" sz="quarter" idx="12"/>
          </p:nvPr>
        </p:nvSpPr>
        <p:spPr/>
        <p:txBody>
          <a:bodyPr/>
          <a:lstStyle/>
          <a:p>
            <a:fld id="{80117D5E-69F1-403D-9652-D9E5D21CC08D}" type="slidenum">
              <a:rPr lang="ko-KR" altLang="en-US" smtClean="0"/>
              <a:pPr/>
              <a:t>‹#›</a:t>
            </a:fld>
            <a:endParaRPr lang="ko-KR" alt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126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F336C30C-7BD2-44A3-AECE-31E61658EB6E}" type="datetime1">
              <a:rPr lang="ko-KR" altLang="en-US" smtClean="0"/>
              <a:pPr/>
              <a:t>2018-09-18</a:t>
            </a:fld>
            <a:endParaRPr lang="ko-KR" altLang="en-US"/>
          </a:p>
        </p:txBody>
      </p:sp>
      <p:sp>
        <p:nvSpPr>
          <p:cNvPr id="7" name="Slide Number Placeholder 6"/>
          <p:cNvSpPr>
            <a:spLocks noGrp="1"/>
          </p:cNvSpPr>
          <p:nvPr>
            <p:ph type="sldNum" sz="quarter" idx="12"/>
          </p:nvPr>
        </p:nvSpPr>
        <p:spPr/>
        <p:txBody>
          <a:bodyPr/>
          <a:lstStyle/>
          <a:p>
            <a:fld id="{80117D5E-69F1-403D-9652-D9E5D21CC08D}" type="slidenum">
              <a:rPr lang="ko-KR" altLang="en-US" smtClean="0"/>
              <a:pPr/>
              <a:t>‹#›</a:t>
            </a:fld>
            <a:endParaRPr lang="ko-KR" altLang="en-US"/>
          </a:p>
        </p:txBody>
      </p:sp>
    </p:spTree>
    <p:extLst>
      <p:ext uri="{BB962C8B-B14F-4D97-AF65-F5344CB8AC3E}">
        <p14:creationId xmlns:p14="http://schemas.microsoft.com/office/powerpoint/2010/main" val="174598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9867" y="364258"/>
            <a:ext cx="12172133" cy="114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609600" y="1600201"/>
            <a:ext cx="10972800" cy="4640295"/>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chemeClr val="tx1"/>
                </a:solidFill>
              </a:defRPr>
            </a:lvl1pPr>
          </a:lstStyle>
          <a:p>
            <a:fld id="{A3B45918-58A9-4242-8F91-335ED3AA920E}" type="datetime1">
              <a:rPr lang="ko-KR" altLang="en-US" smtClean="0"/>
              <a:pPr/>
              <a:t>2018-09-18</a:t>
            </a:fld>
            <a:endParaRPr lang="ko-KR" altLang="en-US" dirty="0"/>
          </a:p>
        </p:txBody>
      </p:sp>
      <p:sp>
        <p:nvSpPr>
          <p:cNvPr id="6" name="Slide Number Placeholder 5"/>
          <p:cNvSpPr>
            <a:spLocks noGrp="1"/>
          </p:cNvSpPr>
          <p:nvPr>
            <p:ph type="sldNum" sz="quarter" idx="4"/>
          </p:nvPr>
        </p:nvSpPr>
        <p:spPr>
          <a:xfrm>
            <a:off x="623392" y="6528816"/>
            <a:ext cx="1422400" cy="329184"/>
          </a:xfrm>
          <a:prstGeom prst="rect">
            <a:avLst/>
          </a:prstGeom>
        </p:spPr>
        <p:txBody>
          <a:bodyPr vert="horz" lIns="91440" tIns="45720" rIns="91440" bIns="45720" rtlCol="0" anchor="ctr"/>
          <a:lstStyle>
            <a:lvl1pPr algn="l">
              <a:defRPr sz="1400" b="1">
                <a:solidFill>
                  <a:schemeClr val="bg1">
                    <a:lumMod val="50000"/>
                  </a:schemeClr>
                </a:solidFill>
              </a:defRPr>
            </a:lvl1pPr>
          </a:lstStyle>
          <a:p>
            <a:fld id="{80117D5E-69F1-403D-9652-D9E5D21CC08D}" type="slidenum">
              <a:rPr lang="ko-KR" altLang="en-US" smtClean="0"/>
              <a:pPr/>
              <a:t>‹#›</a:t>
            </a:fld>
            <a:endParaRPr lang="ko-KR" altLang="en-US"/>
          </a:p>
        </p:txBody>
      </p:sp>
      <p:sp>
        <p:nvSpPr>
          <p:cNvPr id="8" name="직사각형 7"/>
          <p:cNvSpPr/>
          <p:nvPr userDrawn="1"/>
        </p:nvSpPr>
        <p:spPr>
          <a:xfrm>
            <a:off x="0" y="0"/>
            <a:ext cx="335360" cy="6858000"/>
          </a:xfrm>
          <a:prstGeom prst="rect">
            <a:avLst/>
          </a:prstGeom>
          <a:gradFill flip="none" rotWithShape="1">
            <a:gsLst>
              <a:gs pos="0">
                <a:srgbClr val="0064B4"/>
              </a:gs>
              <a:gs pos="100000">
                <a:srgbClr val="0DAE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Date Placeholder 3"/>
          <p:cNvSpPr txBox="1">
            <a:spLocks/>
          </p:cNvSpPr>
          <p:nvPr userDrawn="1"/>
        </p:nvSpPr>
        <p:spPr>
          <a:xfrm>
            <a:off x="6997297" y="6096"/>
            <a:ext cx="5108939" cy="307296"/>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EE515/IS523: Security 101: Think Like an Adversary</a:t>
            </a:r>
          </a:p>
        </p:txBody>
      </p:sp>
      <p:pic>
        <p:nvPicPr>
          <p:cNvPr id="12" name="Picture 5"/>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8620" y="6300788"/>
            <a:ext cx="22352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3648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defTabSz="914400" rtl="0" eaLnBrk="1" latinLnBrk="1"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D8370-5E66-401F-87D6-6FEE3C1A9283}" type="datetimeFigureOut">
              <a:rPr lang="ko-KR" altLang="en-US" smtClean="0"/>
              <a:t>2018-09-18</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CD4BA-98E8-4AB3-9834-FDE540510D51}" type="slidenum">
              <a:rPr lang="ko-KR" altLang="en-US" smtClean="0"/>
              <a:t>‹#›</a:t>
            </a:fld>
            <a:endParaRPr lang="ko-KR" altLang="en-US"/>
          </a:p>
        </p:txBody>
      </p:sp>
      <p:sp>
        <p:nvSpPr>
          <p:cNvPr id="7" name="직사각형 6"/>
          <p:cNvSpPr/>
          <p:nvPr userDrawn="1"/>
        </p:nvSpPr>
        <p:spPr>
          <a:xfrm>
            <a:off x="143839" y="1068512"/>
            <a:ext cx="1183582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7167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dist="50800" dir="5400000" algn="ctr" rotWithShape="0">
              <a:srgbClr val="000000"/>
            </a:outerShdw>
          </a:effectLst>
        </p:spPr>
      </p:pic>
      <p:sp>
        <p:nvSpPr>
          <p:cNvPr id="4" name="TextBox 3"/>
          <p:cNvSpPr txBox="1"/>
          <p:nvPr/>
        </p:nvSpPr>
        <p:spPr>
          <a:xfrm>
            <a:off x="0" y="2145114"/>
            <a:ext cx="12192000" cy="1394461"/>
          </a:xfrm>
          <a:prstGeom prst="rect">
            <a:avLst/>
          </a:prstGeom>
          <a:noFill/>
        </p:spPr>
        <p:txBody>
          <a:bodyPr wrap="square" rtlCol="0" anchor="ctr" anchorCtr="0">
            <a:noAutofit/>
          </a:bodyPr>
          <a:lstStyle/>
          <a:p>
            <a:pPr algn="ctr">
              <a:lnSpc>
                <a:spcPct val="150000"/>
              </a:lnSpc>
            </a:pPr>
            <a:r>
              <a:rPr lang="en-US" altLang="ko-KR" sz="2800" b="1" dirty="0" smtClean="0">
                <a:latin typeface="+mn-ea"/>
              </a:rPr>
              <a:t> </a:t>
            </a:r>
            <a:r>
              <a:rPr lang="en-US" altLang="ko-KR" sz="2800" b="1" dirty="0" smtClean="0">
                <a:solidFill>
                  <a:schemeClr val="bg1"/>
                </a:solidFill>
                <a:latin typeface="+mn-ea"/>
              </a:rPr>
              <a:t>"How They Did It : </a:t>
            </a:r>
          </a:p>
          <a:p>
            <a:pPr algn="ctr">
              <a:lnSpc>
                <a:spcPct val="150000"/>
              </a:lnSpc>
            </a:pPr>
            <a:r>
              <a:rPr lang="en-US" altLang="ko-KR" sz="2800" b="1" u="sng" dirty="0" smtClean="0">
                <a:solidFill>
                  <a:schemeClr val="bg1"/>
                </a:solidFill>
                <a:latin typeface="+mn-ea"/>
              </a:rPr>
              <a:t> An </a:t>
            </a:r>
            <a:r>
              <a:rPr lang="en-US" altLang="ko-KR" sz="2800" b="1" u="sng" dirty="0">
                <a:solidFill>
                  <a:schemeClr val="bg1"/>
                </a:solidFill>
                <a:latin typeface="+mn-ea"/>
              </a:rPr>
              <a:t>Analysis of Emission Defeat Devices in Modern </a:t>
            </a:r>
            <a:r>
              <a:rPr lang="en-US" altLang="ko-KR" sz="2800" b="1" u="sng" dirty="0" smtClean="0">
                <a:solidFill>
                  <a:schemeClr val="bg1"/>
                </a:solidFill>
                <a:latin typeface="+mn-ea"/>
              </a:rPr>
              <a:t>Automobiles</a:t>
            </a:r>
            <a:endParaRPr lang="ko-KR" altLang="en-US" sz="2800" b="1" u="sng" dirty="0">
              <a:solidFill>
                <a:schemeClr val="bg1"/>
              </a:solidFill>
              <a:latin typeface="+mn-ea"/>
            </a:endParaRPr>
          </a:p>
        </p:txBody>
      </p:sp>
      <p:sp>
        <p:nvSpPr>
          <p:cNvPr id="2" name="직사각형 1"/>
          <p:cNvSpPr/>
          <p:nvPr/>
        </p:nvSpPr>
        <p:spPr>
          <a:xfrm>
            <a:off x="1083502" y="3868719"/>
            <a:ext cx="10542740" cy="338554"/>
          </a:xfrm>
          <a:prstGeom prst="rect">
            <a:avLst/>
          </a:prstGeom>
        </p:spPr>
        <p:txBody>
          <a:bodyPr wrap="square">
            <a:spAutoFit/>
          </a:bodyPr>
          <a:lstStyle/>
          <a:p>
            <a:pPr algn="ctr"/>
            <a:r>
              <a:rPr lang="en-US" altLang="ko-KR" sz="1600" dirty="0">
                <a:solidFill>
                  <a:schemeClr val="bg1"/>
                </a:solidFill>
              </a:rPr>
              <a:t>Moritz </a:t>
            </a:r>
            <a:r>
              <a:rPr lang="en-US" altLang="ko-KR" sz="1600" dirty="0" err="1" smtClean="0">
                <a:solidFill>
                  <a:schemeClr val="bg1"/>
                </a:solidFill>
              </a:rPr>
              <a:t>Contag</a:t>
            </a:r>
            <a:r>
              <a:rPr lang="en-US" altLang="ko-KR" sz="1600" dirty="0" smtClean="0">
                <a:solidFill>
                  <a:schemeClr val="bg1"/>
                </a:solidFill>
              </a:rPr>
              <a:t> </a:t>
            </a:r>
            <a:r>
              <a:rPr lang="en-US" altLang="ko-KR" sz="1600" dirty="0">
                <a:solidFill>
                  <a:schemeClr val="bg1"/>
                </a:solidFill>
              </a:rPr>
              <a:t>, </a:t>
            </a:r>
            <a:r>
              <a:rPr lang="en-US" altLang="ko-KR" sz="1600" dirty="0" err="1">
                <a:solidFill>
                  <a:schemeClr val="bg1"/>
                </a:solidFill>
              </a:rPr>
              <a:t>Guo</a:t>
            </a:r>
            <a:r>
              <a:rPr lang="en-US" altLang="ko-KR" sz="1600" dirty="0">
                <a:solidFill>
                  <a:schemeClr val="bg1"/>
                </a:solidFill>
              </a:rPr>
              <a:t> </a:t>
            </a:r>
            <a:r>
              <a:rPr lang="en-US" altLang="ko-KR" sz="1600" dirty="0" smtClean="0">
                <a:solidFill>
                  <a:schemeClr val="bg1"/>
                </a:solidFill>
              </a:rPr>
              <a:t>Li </a:t>
            </a:r>
            <a:r>
              <a:rPr lang="en-US" altLang="ko-KR" sz="1600" dirty="0">
                <a:solidFill>
                  <a:schemeClr val="bg1"/>
                </a:solidFill>
              </a:rPr>
              <a:t>, Andre </a:t>
            </a:r>
            <a:r>
              <a:rPr lang="en-US" altLang="ko-KR" sz="1600" dirty="0" err="1" smtClean="0">
                <a:solidFill>
                  <a:schemeClr val="bg1"/>
                </a:solidFill>
              </a:rPr>
              <a:t>Pawlowski</a:t>
            </a:r>
            <a:r>
              <a:rPr lang="en-US" altLang="ko-KR" sz="1600" dirty="0" smtClean="0">
                <a:solidFill>
                  <a:schemeClr val="bg1"/>
                </a:solidFill>
              </a:rPr>
              <a:t> </a:t>
            </a:r>
            <a:r>
              <a:rPr lang="en-US" altLang="ko-KR" sz="1600" dirty="0">
                <a:solidFill>
                  <a:schemeClr val="bg1"/>
                </a:solidFill>
              </a:rPr>
              <a:t>, Felix </a:t>
            </a:r>
            <a:r>
              <a:rPr lang="en-US" altLang="ko-KR" sz="1600" dirty="0" err="1" smtClean="0">
                <a:solidFill>
                  <a:schemeClr val="bg1"/>
                </a:solidFill>
              </a:rPr>
              <a:t>Domke</a:t>
            </a:r>
            <a:r>
              <a:rPr lang="en-US" altLang="ko-KR" sz="1600" dirty="0" smtClean="0">
                <a:solidFill>
                  <a:schemeClr val="bg1"/>
                </a:solidFill>
              </a:rPr>
              <a:t> </a:t>
            </a:r>
            <a:r>
              <a:rPr lang="en-US" altLang="ko-KR" sz="1600" dirty="0">
                <a:solidFill>
                  <a:schemeClr val="bg1"/>
                </a:solidFill>
              </a:rPr>
              <a:t>, Kirill </a:t>
            </a:r>
            <a:r>
              <a:rPr lang="en-US" altLang="ko-KR" sz="1600" dirty="0" err="1" smtClean="0">
                <a:solidFill>
                  <a:schemeClr val="bg1"/>
                </a:solidFill>
              </a:rPr>
              <a:t>Levchenko</a:t>
            </a:r>
            <a:r>
              <a:rPr lang="en-US" altLang="ko-KR" sz="1600" dirty="0" smtClean="0">
                <a:solidFill>
                  <a:schemeClr val="bg1"/>
                </a:solidFill>
              </a:rPr>
              <a:t> </a:t>
            </a:r>
            <a:r>
              <a:rPr lang="en-US" altLang="ko-KR" sz="1600" dirty="0">
                <a:solidFill>
                  <a:schemeClr val="bg1"/>
                </a:solidFill>
              </a:rPr>
              <a:t>, Thorsten </a:t>
            </a:r>
            <a:r>
              <a:rPr lang="en-US" altLang="ko-KR" sz="1600" dirty="0" err="1" smtClean="0">
                <a:solidFill>
                  <a:schemeClr val="bg1"/>
                </a:solidFill>
              </a:rPr>
              <a:t>Holz</a:t>
            </a:r>
            <a:r>
              <a:rPr lang="en-US" altLang="ko-KR" sz="1600" dirty="0" smtClean="0">
                <a:solidFill>
                  <a:schemeClr val="bg1"/>
                </a:solidFill>
              </a:rPr>
              <a:t> </a:t>
            </a:r>
            <a:r>
              <a:rPr lang="en-US" altLang="ko-KR" sz="1600" dirty="0">
                <a:solidFill>
                  <a:schemeClr val="bg1"/>
                </a:solidFill>
              </a:rPr>
              <a:t>, and Stefan Savage</a:t>
            </a:r>
            <a:endParaRPr lang="ko-KR" altLang="en-US" sz="1600" dirty="0">
              <a:solidFill>
                <a:schemeClr val="bg1"/>
              </a:solidFill>
              <a:latin typeface="+mn-ea"/>
            </a:endParaRPr>
          </a:p>
        </p:txBody>
      </p:sp>
      <p:sp>
        <p:nvSpPr>
          <p:cNvPr id="3" name="직사각형 2"/>
          <p:cNvSpPr/>
          <p:nvPr/>
        </p:nvSpPr>
        <p:spPr>
          <a:xfrm>
            <a:off x="4221577" y="5699435"/>
            <a:ext cx="3313151" cy="369332"/>
          </a:xfrm>
          <a:prstGeom prst="rect">
            <a:avLst/>
          </a:prstGeom>
        </p:spPr>
        <p:txBody>
          <a:bodyPr wrap="none">
            <a:spAutoFit/>
          </a:bodyPr>
          <a:lstStyle/>
          <a:p>
            <a:pPr algn="ctr"/>
            <a:r>
              <a:rPr lang="en-US" altLang="ko-KR" b="1" dirty="0" smtClean="0">
                <a:solidFill>
                  <a:schemeClr val="bg1"/>
                </a:solidFill>
                <a:latin typeface="+mn-ea"/>
              </a:rPr>
              <a:t>Presented by: </a:t>
            </a:r>
            <a:r>
              <a:rPr lang="en-US" altLang="ko-KR" b="1" dirty="0" err="1" smtClean="0">
                <a:solidFill>
                  <a:schemeClr val="bg1"/>
                </a:solidFill>
                <a:latin typeface="+mn-ea"/>
              </a:rPr>
              <a:t>Byungkyu</a:t>
            </a:r>
            <a:r>
              <a:rPr lang="en-US" altLang="ko-KR" b="1" dirty="0" smtClean="0">
                <a:solidFill>
                  <a:schemeClr val="bg1"/>
                </a:solidFill>
                <a:latin typeface="+mn-ea"/>
              </a:rPr>
              <a:t> Lee</a:t>
            </a:r>
            <a:endParaRPr lang="ko-KR" altLang="en-US" dirty="0">
              <a:solidFill>
                <a:schemeClr val="bg1"/>
              </a:solidFill>
              <a:latin typeface="+mn-ea"/>
            </a:endParaRPr>
          </a:p>
        </p:txBody>
      </p:sp>
      <p:sp>
        <p:nvSpPr>
          <p:cNvPr id="5" name="직사각형 4"/>
          <p:cNvSpPr/>
          <p:nvPr/>
        </p:nvSpPr>
        <p:spPr>
          <a:xfrm>
            <a:off x="4679457" y="5213525"/>
            <a:ext cx="2397388" cy="369332"/>
          </a:xfrm>
          <a:prstGeom prst="rect">
            <a:avLst/>
          </a:prstGeom>
        </p:spPr>
        <p:txBody>
          <a:bodyPr wrap="none">
            <a:spAutoFit/>
          </a:bodyPr>
          <a:lstStyle/>
          <a:p>
            <a:pPr algn="ctr"/>
            <a:r>
              <a:rPr lang="en-US" altLang="ko-KR" b="1" dirty="0" smtClean="0">
                <a:solidFill>
                  <a:schemeClr val="bg1"/>
                </a:solidFill>
                <a:latin typeface="+mn-ea"/>
              </a:rPr>
              <a:t>September 27</a:t>
            </a:r>
            <a:r>
              <a:rPr lang="en-US" altLang="ko-KR" b="1" dirty="0">
                <a:solidFill>
                  <a:schemeClr val="bg1"/>
                </a:solidFill>
                <a:latin typeface="+mn-ea"/>
              </a:rPr>
              <a:t>, </a:t>
            </a:r>
            <a:r>
              <a:rPr lang="en-US" altLang="ko-KR" b="1" dirty="0" smtClean="0">
                <a:solidFill>
                  <a:schemeClr val="bg1"/>
                </a:solidFill>
                <a:latin typeface="+mn-ea"/>
              </a:rPr>
              <a:t>2018</a:t>
            </a:r>
            <a:endParaRPr lang="en-US" altLang="ko-KR" b="1" dirty="0">
              <a:solidFill>
                <a:schemeClr val="bg1"/>
              </a:solidFill>
              <a:latin typeface="+mn-ea"/>
            </a:endParaRPr>
          </a:p>
        </p:txBody>
      </p:sp>
      <p:sp>
        <p:nvSpPr>
          <p:cNvPr id="6" name="직사각형 5"/>
          <p:cNvSpPr/>
          <p:nvPr/>
        </p:nvSpPr>
        <p:spPr>
          <a:xfrm>
            <a:off x="6354872" y="99589"/>
            <a:ext cx="5970739" cy="369332"/>
          </a:xfrm>
          <a:prstGeom prst="rect">
            <a:avLst/>
          </a:prstGeom>
        </p:spPr>
        <p:txBody>
          <a:bodyPr wrap="square">
            <a:spAutoFit/>
          </a:bodyPr>
          <a:lstStyle/>
          <a:p>
            <a:r>
              <a:rPr lang="en-US" altLang="ko-KR" b="1" dirty="0">
                <a:solidFill>
                  <a:schemeClr val="bg1"/>
                </a:solidFill>
                <a:latin typeface="+mn-ea"/>
              </a:rPr>
              <a:t>EE515/IS523: Security 101: Think Like an Adversary</a:t>
            </a:r>
            <a:endParaRPr lang="en-US" altLang="ko-KR" b="1" i="0" dirty="0">
              <a:solidFill>
                <a:schemeClr val="bg1"/>
              </a:solidFill>
              <a:effectLst/>
              <a:latin typeface="+mn-ea"/>
            </a:endParaRPr>
          </a:p>
        </p:txBody>
      </p:sp>
    </p:spTree>
    <p:extLst>
      <p:ext uri="{BB962C8B-B14F-4D97-AF65-F5344CB8AC3E}">
        <p14:creationId xmlns:p14="http://schemas.microsoft.com/office/powerpoint/2010/main" val="794577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내용 개체 틀 2"/>
          <p:cNvSpPr txBox="1">
            <a:spLocks/>
          </p:cNvSpPr>
          <p:nvPr/>
        </p:nvSpPr>
        <p:spPr>
          <a:xfrm>
            <a:off x="306695" y="1534551"/>
            <a:ext cx="11717079" cy="4640295"/>
          </a:xfrm>
          <a:prstGeom prst="rect">
            <a:avLst/>
          </a:prstGeom>
        </p:spPr>
        <p:txBody>
          <a:bodyPr vert="horz" lIns="91440" tIns="45720" rIns="91440" bIns="45720" rtlCol="0">
            <a:normAutofit fontScale="92500" lnSpcReduction="20000"/>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Clr>
                <a:schemeClr val="bg1">
                  <a:lumMod val="75000"/>
                </a:schemeClr>
              </a:buClr>
              <a:buSzPct val="87000"/>
            </a:pPr>
            <a:r>
              <a:rPr lang="en-US" altLang="ko-KR" b="1" dirty="0"/>
              <a:t>EGR</a:t>
            </a:r>
            <a:r>
              <a:rPr lang="en-US" altLang="ko-KR" dirty="0"/>
              <a:t> </a:t>
            </a:r>
            <a:r>
              <a:rPr lang="en-US" altLang="ko-KR" dirty="0" smtClean="0"/>
              <a:t>(Exhaust </a:t>
            </a:r>
            <a:r>
              <a:rPr lang="en-US" altLang="ko-KR" dirty="0"/>
              <a:t>Gas </a:t>
            </a:r>
            <a:r>
              <a:rPr lang="en-US" altLang="ko-KR" dirty="0" smtClean="0"/>
              <a:t>Recirculation) </a:t>
            </a:r>
          </a:p>
          <a:p>
            <a:pPr lvl="1">
              <a:buClr>
                <a:srgbClr val="93A299"/>
              </a:buClr>
            </a:pPr>
            <a:r>
              <a:rPr lang="en-US" altLang="ko-KR" dirty="0" smtClean="0">
                <a:solidFill>
                  <a:srgbClr val="000000"/>
                </a:solidFill>
                <a:latin typeface="+mn-ea"/>
              </a:rPr>
              <a:t>An </a:t>
            </a:r>
            <a:r>
              <a:rPr lang="en-US" altLang="ko-KR" dirty="0">
                <a:solidFill>
                  <a:srgbClr val="000000"/>
                </a:solidFill>
                <a:latin typeface="+mn-ea"/>
              </a:rPr>
              <a:t>emission </a:t>
            </a:r>
            <a:r>
              <a:rPr lang="en-US" altLang="ko-KR" dirty="0" smtClean="0">
                <a:solidFill>
                  <a:srgbClr val="000000"/>
                </a:solidFill>
                <a:latin typeface="+mn-ea"/>
              </a:rPr>
              <a:t>control scheme </a:t>
            </a:r>
            <a:r>
              <a:rPr lang="en-US" altLang="ko-KR" dirty="0">
                <a:solidFill>
                  <a:srgbClr val="000000"/>
                </a:solidFill>
                <a:latin typeface="+mn-ea"/>
              </a:rPr>
              <a:t>where exhaust gas is recirculated back into the </a:t>
            </a:r>
            <a:r>
              <a:rPr lang="en-US" altLang="ko-KR" dirty="0" smtClean="0">
                <a:solidFill>
                  <a:srgbClr val="000000"/>
                </a:solidFill>
                <a:latin typeface="+mn-ea"/>
              </a:rPr>
              <a:t>engine intake</a:t>
            </a:r>
            <a:r>
              <a:rPr lang="en-US" altLang="ko-KR" dirty="0">
                <a:solidFill>
                  <a:srgbClr val="000000"/>
                </a:solidFill>
                <a:latin typeface="+mn-ea"/>
              </a:rPr>
              <a:t>. </a:t>
            </a:r>
            <a:endParaRPr lang="en-US" altLang="ko-KR" dirty="0" smtClean="0">
              <a:solidFill>
                <a:srgbClr val="000000"/>
              </a:solidFill>
              <a:latin typeface="+mn-ea"/>
            </a:endParaRPr>
          </a:p>
          <a:p>
            <a:pPr lvl="1">
              <a:buClr>
                <a:srgbClr val="93A299"/>
              </a:buClr>
            </a:pPr>
            <a:r>
              <a:rPr lang="en-US" altLang="ko-KR" dirty="0" smtClean="0">
                <a:solidFill>
                  <a:srgbClr val="000000"/>
                </a:solidFill>
                <a:latin typeface="+mn-ea"/>
              </a:rPr>
              <a:t>significantly </a:t>
            </a:r>
            <a:r>
              <a:rPr lang="en-US" altLang="ko-KR" dirty="0">
                <a:solidFill>
                  <a:srgbClr val="000000"/>
                </a:solidFill>
                <a:latin typeface="+mn-ea"/>
              </a:rPr>
              <a:t>reduces the amount of </a:t>
            </a:r>
            <a:r>
              <a:rPr lang="en-US" altLang="ko-KR" dirty="0" err="1">
                <a:solidFill>
                  <a:srgbClr val="000000"/>
                </a:solidFill>
                <a:latin typeface="+mn-ea"/>
              </a:rPr>
              <a:t>NOx</a:t>
            </a:r>
            <a:r>
              <a:rPr lang="en-US" altLang="ko-KR" dirty="0">
                <a:solidFill>
                  <a:srgbClr val="000000"/>
                </a:solidFill>
                <a:latin typeface="+mn-ea"/>
              </a:rPr>
              <a:t> in </a:t>
            </a:r>
            <a:r>
              <a:rPr lang="en-US" altLang="ko-KR" dirty="0" smtClean="0">
                <a:solidFill>
                  <a:srgbClr val="000000"/>
                </a:solidFill>
                <a:latin typeface="+mn-ea"/>
              </a:rPr>
              <a:t>the exhaust. </a:t>
            </a:r>
          </a:p>
          <a:p>
            <a:pPr lvl="1">
              <a:buClr>
                <a:srgbClr val="93A299"/>
              </a:buClr>
            </a:pPr>
            <a:r>
              <a:rPr lang="en-US" altLang="ko-KR" dirty="0"/>
              <a:t>Both gasoline and diesel are available, but engine performance is </a:t>
            </a:r>
            <a:r>
              <a:rPr lang="en-US" altLang="ko-KR" dirty="0" smtClean="0"/>
              <a:t>reduced</a:t>
            </a:r>
          </a:p>
          <a:p>
            <a:pPr lvl="1">
              <a:buClr>
                <a:srgbClr val="93A299"/>
              </a:buClr>
            </a:pPr>
            <a:endParaRPr kumimoji="0" lang="en-US" altLang="ko-KR" sz="24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endParaRPr>
          </a:p>
          <a:p>
            <a:pPr marL="285750" indent="-285750">
              <a:buClr>
                <a:schemeClr val="bg1">
                  <a:lumMod val="75000"/>
                </a:schemeClr>
              </a:buClr>
              <a:buSzPct val="87000"/>
            </a:pPr>
            <a:r>
              <a:rPr lang="en-US" altLang="ko-KR" b="1" dirty="0" smtClean="0"/>
              <a:t>SCR (</a:t>
            </a:r>
            <a:r>
              <a:rPr lang="en-US" altLang="ko-KR" dirty="0"/>
              <a:t>Selected Catalytic </a:t>
            </a:r>
            <a:r>
              <a:rPr lang="en-US" altLang="ko-KR" dirty="0" smtClean="0"/>
              <a:t>Reduction)</a:t>
            </a:r>
            <a:endParaRPr lang="en-US" altLang="ko-KR" b="1" dirty="0"/>
          </a:p>
          <a:p>
            <a:pPr lvl="1">
              <a:buClr>
                <a:srgbClr val="93A299"/>
              </a:buClr>
            </a:pPr>
            <a:r>
              <a:rPr lang="en-US" altLang="ko-KR" dirty="0">
                <a:solidFill>
                  <a:srgbClr val="292934"/>
                </a:solidFill>
                <a:latin typeface="Arial"/>
                <a:ea typeface="돋움" panose="020B0600000101010101" pitchFamily="50" charset="-127"/>
              </a:rPr>
              <a:t>Urea can be used to reduce the amount of nitrogen </a:t>
            </a:r>
            <a:r>
              <a:rPr lang="en-US" altLang="ko-KR" dirty="0" smtClean="0">
                <a:solidFill>
                  <a:srgbClr val="292934"/>
                </a:solidFill>
                <a:latin typeface="Arial"/>
                <a:ea typeface="돋움" panose="020B0600000101010101" pitchFamily="50" charset="-127"/>
              </a:rPr>
              <a:t>oxides(</a:t>
            </a:r>
            <a:r>
              <a:rPr lang="en-US" altLang="ko-KR" dirty="0" err="1" smtClean="0">
                <a:solidFill>
                  <a:srgbClr val="292934"/>
                </a:solidFill>
                <a:latin typeface="Arial"/>
                <a:ea typeface="돋움" panose="020B0600000101010101" pitchFamily="50" charset="-127"/>
              </a:rPr>
              <a:t>Nox</a:t>
            </a:r>
            <a:r>
              <a:rPr lang="en-US" altLang="ko-KR" dirty="0" smtClean="0">
                <a:solidFill>
                  <a:srgbClr val="292934"/>
                </a:solidFill>
                <a:latin typeface="Arial"/>
                <a:ea typeface="돋움" panose="020B0600000101010101" pitchFamily="50" charset="-127"/>
              </a:rPr>
              <a:t>) </a:t>
            </a:r>
            <a:r>
              <a:rPr lang="en-US" altLang="ko-KR" dirty="0">
                <a:solidFill>
                  <a:srgbClr val="292934"/>
                </a:solidFill>
                <a:latin typeface="Arial"/>
                <a:ea typeface="돋움" panose="020B0600000101010101" pitchFamily="50" charset="-127"/>
              </a:rPr>
              <a:t>in the exhaust</a:t>
            </a:r>
            <a:r>
              <a:rPr lang="en-US" altLang="ko-KR" dirty="0" smtClean="0">
                <a:solidFill>
                  <a:srgbClr val="292934"/>
                </a:solidFill>
                <a:latin typeface="Arial"/>
                <a:ea typeface="돋움" panose="020B0600000101010101" pitchFamily="50" charset="-127"/>
              </a:rPr>
              <a:t>.</a:t>
            </a:r>
          </a:p>
          <a:p>
            <a:pPr lvl="1">
              <a:buClr>
                <a:srgbClr val="93A299"/>
              </a:buClr>
            </a:pPr>
            <a:r>
              <a:rPr lang="en-US" altLang="ko-KR" dirty="0" err="1">
                <a:solidFill>
                  <a:srgbClr val="292934"/>
                </a:solidFill>
                <a:latin typeface="Arial"/>
                <a:ea typeface="돋움" panose="020B0600000101010101" pitchFamily="50" charset="-127"/>
              </a:rPr>
              <a:t>Nox</a:t>
            </a:r>
            <a:r>
              <a:rPr lang="en-US" altLang="ko-KR" dirty="0">
                <a:solidFill>
                  <a:srgbClr val="292934"/>
                </a:solidFill>
                <a:latin typeface="Arial"/>
                <a:ea typeface="돋움" panose="020B0600000101010101" pitchFamily="50" charset="-127"/>
              </a:rPr>
              <a:t> emissions can be reduced, but the cost is high and urea replacement is </a:t>
            </a:r>
            <a:r>
              <a:rPr lang="en-US" altLang="ko-KR" dirty="0" smtClean="0">
                <a:solidFill>
                  <a:srgbClr val="292934"/>
                </a:solidFill>
                <a:latin typeface="Arial"/>
                <a:ea typeface="돋움" panose="020B0600000101010101" pitchFamily="50" charset="-127"/>
              </a:rPr>
              <a:t>required.</a:t>
            </a:r>
            <a:endParaRPr lang="en-US" altLang="ko-KR" dirty="0">
              <a:solidFill>
                <a:srgbClr val="292934"/>
              </a:solidFill>
              <a:latin typeface="Arial"/>
              <a:ea typeface="돋움" panose="020B0600000101010101" pitchFamily="50" charset="-127"/>
            </a:endParaRPr>
          </a:p>
          <a:p>
            <a:pPr marL="0" marR="0" lvl="0" indent="0" algn="l" defTabSz="914400" rtl="0" eaLnBrk="1" fontAlgn="auto" latinLnBrk="1" hangingPunct="1">
              <a:lnSpc>
                <a:spcPct val="100000"/>
              </a:lnSpc>
              <a:spcBef>
                <a:spcPct val="20000"/>
              </a:spcBef>
              <a:spcAft>
                <a:spcPts val="0"/>
              </a:spcAft>
              <a:buClr>
                <a:srgbClr val="93A299"/>
              </a:buClr>
              <a:buSzPct val="85000"/>
              <a:buNone/>
              <a:tabLst/>
              <a:defRPr/>
            </a:pPr>
            <a:endParaRPr kumimoji="0" lang="en-US" altLang="ko-KR" sz="24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endParaRPr>
          </a:p>
          <a:p>
            <a:pPr marL="285750" indent="-285750">
              <a:buClr>
                <a:schemeClr val="bg1">
                  <a:lumMod val="75000"/>
                </a:schemeClr>
              </a:buClr>
              <a:buSzPct val="87000"/>
            </a:pPr>
            <a:r>
              <a:rPr lang="en-US" altLang="ko-KR" b="1" dirty="0" smtClean="0"/>
              <a:t>LNT (</a:t>
            </a:r>
            <a:r>
              <a:rPr lang="en-US" altLang="ko-KR" dirty="0"/>
              <a:t>Lean </a:t>
            </a:r>
            <a:r>
              <a:rPr lang="en-US" altLang="ko-KR" dirty="0" err="1"/>
              <a:t>NOx</a:t>
            </a:r>
            <a:r>
              <a:rPr lang="en-US" altLang="ko-KR" dirty="0"/>
              <a:t> Traps</a:t>
            </a:r>
            <a:r>
              <a:rPr lang="en-US" altLang="ko-KR" b="1" dirty="0" smtClean="0"/>
              <a:t>)</a:t>
            </a:r>
            <a:endParaRPr lang="en-US" altLang="ko-KR" b="1" dirty="0"/>
          </a:p>
          <a:p>
            <a:pPr lvl="1">
              <a:buClr>
                <a:srgbClr val="93A299"/>
              </a:buClr>
            </a:pPr>
            <a:r>
              <a:rPr lang="en-US" altLang="ko-KR" dirty="0" smtClean="0">
                <a:solidFill>
                  <a:srgbClr val="292934"/>
                </a:solidFill>
                <a:latin typeface="Arial"/>
                <a:ea typeface="돋움" panose="020B0600000101010101" pitchFamily="50" charset="-127"/>
              </a:rPr>
              <a:t>nitrogen </a:t>
            </a:r>
            <a:r>
              <a:rPr lang="en-US" altLang="ko-KR" dirty="0">
                <a:solidFill>
                  <a:srgbClr val="292934"/>
                </a:solidFill>
                <a:latin typeface="Arial"/>
                <a:ea typeface="돋움" panose="020B0600000101010101" pitchFamily="50" charset="-127"/>
              </a:rPr>
              <a:t>oxide storage and removal </a:t>
            </a:r>
            <a:r>
              <a:rPr lang="en-US" altLang="ko-KR" dirty="0" smtClean="0">
                <a:solidFill>
                  <a:srgbClr val="292934"/>
                </a:solidFill>
                <a:latin typeface="Arial"/>
                <a:ea typeface="돋움" panose="020B0600000101010101" pitchFamily="50" charset="-127"/>
              </a:rPr>
              <a:t>device.</a:t>
            </a:r>
          </a:p>
          <a:p>
            <a:pPr lvl="1">
              <a:buClr>
                <a:srgbClr val="93A299"/>
              </a:buClr>
            </a:pPr>
            <a:r>
              <a:rPr lang="en-US" altLang="ko-KR" dirty="0" err="1" smtClean="0">
                <a:solidFill>
                  <a:srgbClr val="292934"/>
                </a:solidFill>
                <a:latin typeface="Arial"/>
                <a:ea typeface="돋움" panose="020B0600000101010101" pitchFamily="50" charset="-127"/>
              </a:rPr>
              <a:t>NOx</a:t>
            </a:r>
            <a:r>
              <a:rPr lang="en-US" altLang="ko-KR" dirty="0" smtClean="0">
                <a:solidFill>
                  <a:srgbClr val="292934"/>
                </a:solidFill>
                <a:latin typeface="Arial"/>
                <a:ea typeface="돋움" panose="020B0600000101010101" pitchFamily="50" charset="-127"/>
              </a:rPr>
              <a:t> </a:t>
            </a:r>
            <a:r>
              <a:rPr lang="en-US" altLang="ko-KR" dirty="0">
                <a:solidFill>
                  <a:srgbClr val="292934"/>
                </a:solidFill>
                <a:latin typeface="Arial"/>
                <a:ea typeface="돋움" panose="020B0600000101010101" pitchFamily="50" charset="-127"/>
              </a:rPr>
              <a:t>is captured and excess fuel is injected to generate CO and HC to convert </a:t>
            </a:r>
            <a:r>
              <a:rPr lang="en-US" altLang="ko-KR" dirty="0" err="1">
                <a:solidFill>
                  <a:srgbClr val="292934"/>
                </a:solidFill>
                <a:latin typeface="Arial"/>
                <a:ea typeface="돋움" panose="020B0600000101010101" pitchFamily="50" charset="-127"/>
              </a:rPr>
              <a:t>NOx</a:t>
            </a:r>
            <a:r>
              <a:rPr lang="en-US" altLang="ko-KR" dirty="0">
                <a:solidFill>
                  <a:srgbClr val="292934"/>
                </a:solidFill>
                <a:latin typeface="Arial"/>
                <a:ea typeface="돋움" panose="020B0600000101010101" pitchFamily="50" charset="-127"/>
              </a:rPr>
              <a:t> into water, nitrogen, and carbon dioxide.</a:t>
            </a:r>
          </a:p>
          <a:p>
            <a:pPr lvl="1">
              <a:buClr>
                <a:srgbClr val="93A299"/>
              </a:buClr>
            </a:pPr>
            <a:r>
              <a:rPr lang="en-US" altLang="ko-KR" dirty="0">
                <a:solidFill>
                  <a:srgbClr val="292934"/>
                </a:solidFill>
                <a:latin typeface="Arial"/>
                <a:ea typeface="돋움" panose="020B0600000101010101" pitchFamily="50" charset="-127"/>
              </a:rPr>
              <a:t>Decreased fuel </a:t>
            </a:r>
            <a:r>
              <a:rPr lang="en-US" altLang="ko-KR" dirty="0" smtClean="0">
                <a:solidFill>
                  <a:srgbClr val="292934"/>
                </a:solidFill>
                <a:latin typeface="Arial"/>
                <a:ea typeface="돋움" panose="020B0600000101010101" pitchFamily="50" charset="-127"/>
              </a:rPr>
              <a:t>efficiency</a:t>
            </a:r>
          </a:p>
        </p:txBody>
      </p:sp>
      <p:pic>
        <p:nvPicPr>
          <p:cNvPr id="3" name="그림 2"/>
          <p:cNvPicPr>
            <a:picLocks noChangeAspect="1"/>
          </p:cNvPicPr>
          <p:nvPr/>
        </p:nvPicPr>
        <p:blipFill>
          <a:blip r:embed="rId3"/>
          <a:stretch>
            <a:fillRect/>
          </a:stretch>
        </p:blipFill>
        <p:spPr>
          <a:xfrm>
            <a:off x="8275428" y="5312165"/>
            <a:ext cx="3133839" cy="1467293"/>
          </a:xfrm>
          <a:prstGeom prst="rect">
            <a:avLst/>
          </a:prstGeom>
        </p:spPr>
      </p:pic>
      <p:pic>
        <p:nvPicPr>
          <p:cNvPr id="7" name="그림 6"/>
          <p:cNvPicPr>
            <a:picLocks noChangeAspect="1"/>
          </p:cNvPicPr>
          <p:nvPr/>
        </p:nvPicPr>
        <p:blipFill>
          <a:blip r:embed="rId4"/>
          <a:stretch>
            <a:fillRect/>
          </a:stretch>
        </p:blipFill>
        <p:spPr>
          <a:xfrm>
            <a:off x="8691856" y="2882012"/>
            <a:ext cx="2653758" cy="1938754"/>
          </a:xfrm>
          <a:prstGeom prst="rect">
            <a:avLst/>
          </a:prstGeom>
        </p:spPr>
      </p:pic>
      <p:pic>
        <p:nvPicPr>
          <p:cNvPr id="8" name="그림 7"/>
          <p:cNvPicPr>
            <a:picLocks noChangeAspect="1"/>
          </p:cNvPicPr>
          <p:nvPr/>
        </p:nvPicPr>
        <p:blipFill>
          <a:blip r:embed="rId5"/>
          <a:stretch>
            <a:fillRect/>
          </a:stretch>
        </p:blipFill>
        <p:spPr>
          <a:xfrm>
            <a:off x="8497871" y="1249277"/>
            <a:ext cx="3169034" cy="1632735"/>
          </a:xfrm>
          <a:prstGeom prst="rect">
            <a:avLst/>
          </a:prstGeom>
        </p:spPr>
      </p:pic>
      <p:sp>
        <p:nvSpPr>
          <p:cNvPr id="9" name="TextBox 8"/>
          <p:cNvSpPr txBox="1"/>
          <p:nvPr/>
        </p:nvSpPr>
        <p:spPr>
          <a:xfrm>
            <a:off x="0" y="26382"/>
            <a:ext cx="12192000" cy="1051561"/>
          </a:xfrm>
          <a:prstGeom prst="rect">
            <a:avLst/>
          </a:prstGeom>
          <a:noFill/>
        </p:spPr>
        <p:txBody>
          <a:bodyPr wrap="square" rtlCol="0" anchor="ctr" anchorCtr="0">
            <a:noAutofit/>
          </a:bodyPr>
          <a:lstStyle/>
          <a:p>
            <a:r>
              <a:rPr lang="en-US" altLang="ko-KR" sz="3200" b="1" dirty="0" smtClean="0"/>
              <a:t> Emission Control Devices</a:t>
            </a:r>
            <a:endParaRPr lang="ko-KR" altLang="en-US" sz="3200" b="1" dirty="0"/>
          </a:p>
        </p:txBody>
      </p:sp>
    </p:spTree>
    <p:extLst>
      <p:ext uri="{BB962C8B-B14F-4D97-AF65-F5344CB8AC3E}">
        <p14:creationId xmlns:p14="http://schemas.microsoft.com/office/powerpoint/2010/main" val="380512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03" y="1790169"/>
            <a:ext cx="2160964" cy="1322510"/>
          </a:xfrm>
          <a:prstGeom prst="rect">
            <a:avLst/>
          </a:prstGeom>
        </p:spPr>
      </p:pic>
      <p:sp>
        <p:nvSpPr>
          <p:cNvPr id="5" name="TextBox 4"/>
          <p:cNvSpPr txBox="1"/>
          <p:nvPr/>
        </p:nvSpPr>
        <p:spPr>
          <a:xfrm>
            <a:off x="263566" y="2889372"/>
            <a:ext cx="2534638" cy="646331"/>
          </a:xfrm>
          <a:prstGeom prst="rect">
            <a:avLst/>
          </a:prstGeom>
          <a:noFill/>
        </p:spPr>
        <p:txBody>
          <a:bodyPr wrap="square" rtlCol="0">
            <a:spAutoFit/>
          </a:bodyPr>
          <a:lstStyle/>
          <a:p>
            <a:pPr algn="ctr"/>
            <a:r>
              <a:rPr lang="en-US" altLang="ko-KR" dirty="0" smtClean="0"/>
              <a:t>ECU </a:t>
            </a:r>
          </a:p>
          <a:p>
            <a:pPr algn="ctr"/>
            <a:r>
              <a:rPr lang="en-US" altLang="ko-KR" dirty="0" smtClean="0"/>
              <a:t>(Electric Control Unit)</a:t>
            </a:r>
            <a:endParaRPr lang="ko-KR" altLang="en-US" dirty="0"/>
          </a:p>
        </p:txBody>
      </p:sp>
      <p:grpSp>
        <p:nvGrpSpPr>
          <p:cNvPr id="17" name="그룹 16"/>
          <p:cNvGrpSpPr/>
          <p:nvPr/>
        </p:nvGrpSpPr>
        <p:grpSpPr>
          <a:xfrm>
            <a:off x="5728083" y="1763739"/>
            <a:ext cx="5307832" cy="1518723"/>
            <a:chOff x="3516967" y="2246586"/>
            <a:chExt cx="5307832" cy="1736795"/>
          </a:xfrm>
        </p:grpSpPr>
        <p:pic>
          <p:nvPicPr>
            <p:cNvPr id="9" name="그림 8"/>
            <p:cNvPicPr>
              <a:picLocks noChangeAspect="1"/>
            </p:cNvPicPr>
            <p:nvPr/>
          </p:nvPicPr>
          <p:blipFill rotWithShape="1">
            <a:blip r:embed="rId4"/>
            <a:srcRect l="87684"/>
            <a:stretch/>
          </p:blipFill>
          <p:spPr>
            <a:xfrm>
              <a:off x="6339853" y="2314210"/>
              <a:ext cx="687264" cy="815070"/>
            </a:xfrm>
            <a:prstGeom prst="rect">
              <a:avLst/>
            </a:prstGeom>
          </p:spPr>
        </p:pic>
        <p:pic>
          <p:nvPicPr>
            <p:cNvPr id="10" name="그림 9"/>
            <p:cNvPicPr>
              <a:picLocks noChangeAspect="1"/>
            </p:cNvPicPr>
            <p:nvPr/>
          </p:nvPicPr>
          <p:blipFill rotWithShape="1">
            <a:blip r:embed="rId4"/>
            <a:srcRect l="54969" r="23250"/>
            <a:stretch/>
          </p:blipFill>
          <p:spPr>
            <a:xfrm>
              <a:off x="7557598" y="2372785"/>
              <a:ext cx="1024799" cy="687266"/>
            </a:xfrm>
            <a:prstGeom prst="rect">
              <a:avLst/>
            </a:prstGeom>
          </p:spPr>
        </p:pic>
        <p:pic>
          <p:nvPicPr>
            <p:cNvPr id="11" name="그림 10"/>
            <p:cNvPicPr>
              <a:picLocks noChangeAspect="1"/>
            </p:cNvPicPr>
            <p:nvPr/>
          </p:nvPicPr>
          <p:blipFill rotWithShape="1">
            <a:blip r:embed="rId4"/>
            <a:srcRect l="32023" r="55531"/>
            <a:stretch/>
          </p:blipFill>
          <p:spPr>
            <a:xfrm>
              <a:off x="5180710" y="2246586"/>
              <a:ext cx="693130" cy="813465"/>
            </a:xfrm>
            <a:prstGeom prst="rect">
              <a:avLst/>
            </a:prstGeom>
          </p:spPr>
        </p:pic>
        <p:pic>
          <p:nvPicPr>
            <p:cNvPr id="12" name="그림 11"/>
            <p:cNvPicPr>
              <a:picLocks noChangeAspect="1"/>
            </p:cNvPicPr>
            <p:nvPr/>
          </p:nvPicPr>
          <p:blipFill rotWithShape="1">
            <a:blip r:embed="rId4"/>
            <a:srcRect l="3673" r="79386"/>
            <a:stretch/>
          </p:blipFill>
          <p:spPr>
            <a:xfrm>
              <a:off x="3793419" y="2372785"/>
              <a:ext cx="844061" cy="727788"/>
            </a:xfrm>
            <a:prstGeom prst="rect">
              <a:avLst/>
            </a:prstGeom>
          </p:spPr>
        </p:pic>
        <p:sp>
          <p:nvSpPr>
            <p:cNvPr id="13" name="TextBox 12"/>
            <p:cNvSpPr txBox="1"/>
            <p:nvPr/>
          </p:nvSpPr>
          <p:spPr>
            <a:xfrm>
              <a:off x="3516967" y="3226561"/>
              <a:ext cx="1509601" cy="646331"/>
            </a:xfrm>
            <a:prstGeom prst="rect">
              <a:avLst/>
            </a:prstGeom>
            <a:noFill/>
          </p:spPr>
          <p:txBody>
            <a:bodyPr wrap="square" rtlCol="0">
              <a:spAutoFit/>
            </a:bodyPr>
            <a:lstStyle/>
            <a:p>
              <a:pPr algn="ctr"/>
              <a:r>
                <a:rPr lang="en-US" altLang="ko-KR" dirty="0" smtClean="0"/>
                <a:t>Position of </a:t>
              </a:r>
            </a:p>
            <a:p>
              <a:pPr algn="ctr"/>
              <a:r>
                <a:rPr lang="en-US" altLang="ko-KR" dirty="0" smtClean="0"/>
                <a:t>Steering</a:t>
              </a:r>
            </a:p>
          </p:txBody>
        </p:sp>
        <p:sp>
          <p:nvSpPr>
            <p:cNvPr id="14" name="TextBox 13"/>
            <p:cNvSpPr txBox="1"/>
            <p:nvPr/>
          </p:nvSpPr>
          <p:spPr>
            <a:xfrm>
              <a:off x="4809697" y="3367535"/>
              <a:ext cx="1509601" cy="369332"/>
            </a:xfrm>
            <a:prstGeom prst="rect">
              <a:avLst/>
            </a:prstGeom>
            <a:noFill/>
          </p:spPr>
          <p:txBody>
            <a:bodyPr wrap="square" rtlCol="0">
              <a:spAutoFit/>
            </a:bodyPr>
            <a:lstStyle/>
            <a:p>
              <a:pPr algn="ctr"/>
              <a:r>
                <a:rPr lang="en-US" altLang="ko-KR" dirty="0" smtClean="0"/>
                <a:t>Speed</a:t>
              </a:r>
            </a:p>
          </p:txBody>
        </p:sp>
        <p:sp>
          <p:nvSpPr>
            <p:cNvPr id="15" name="TextBox 14"/>
            <p:cNvSpPr txBox="1"/>
            <p:nvPr/>
          </p:nvSpPr>
          <p:spPr>
            <a:xfrm>
              <a:off x="5933922" y="3226561"/>
              <a:ext cx="1509601" cy="646331"/>
            </a:xfrm>
            <a:prstGeom prst="rect">
              <a:avLst/>
            </a:prstGeom>
            <a:noFill/>
          </p:spPr>
          <p:txBody>
            <a:bodyPr wrap="square" rtlCol="0">
              <a:spAutoFit/>
            </a:bodyPr>
            <a:lstStyle/>
            <a:p>
              <a:pPr algn="ctr"/>
              <a:r>
                <a:rPr lang="en-US" altLang="ko-KR" dirty="0" smtClean="0"/>
                <a:t>Barometric</a:t>
              </a:r>
            </a:p>
            <a:p>
              <a:pPr algn="ctr"/>
              <a:r>
                <a:rPr lang="en-US" altLang="ko-KR" dirty="0" smtClean="0"/>
                <a:t>Pressure</a:t>
              </a:r>
            </a:p>
          </p:txBody>
        </p:sp>
        <p:sp>
          <p:nvSpPr>
            <p:cNvPr id="16" name="TextBox 15"/>
            <p:cNvSpPr txBox="1"/>
            <p:nvPr/>
          </p:nvSpPr>
          <p:spPr>
            <a:xfrm>
              <a:off x="7315198" y="3060051"/>
              <a:ext cx="1509601" cy="923330"/>
            </a:xfrm>
            <a:prstGeom prst="rect">
              <a:avLst/>
            </a:prstGeom>
            <a:noFill/>
          </p:spPr>
          <p:txBody>
            <a:bodyPr wrap="square" rtlCol="0">
              <a:spAutoFit/>
            </a:bodyPr>
            <a:lstStyle/>
            <a:p>
              <a:pPr algn="ctr"/>
              <a:r>
                <a:rPr lang="en-US" altLang="ko-KR" dirty="0" smtClean="0"/>
                <a:t>Duration of Engine Operation</a:t>
              </a:r>
            </a:p>
          </p:txBody>
        </p:sp>
      </p:grpSp>
      <p:cxnSp>
        <p:nvCxnSpPr>
          <p:cNvPr id="20" name="직선 화살표 연결선 19"/>
          <p:cNvCxnSpPr/>
          <p:nvPr/>
        </p:nvCxnSpPr>
        <p:spPr>
          <a:xfrm>
            <a:off x="3071446" y="2842656"/>
            <a:ext cx="19929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71446" y="2143678"/>
            <a:ext cx="1977828" cy="646331"/>
          </a:xfrm>
          <a:prstGeom prst="rect">
            <a:avLst/>
          </a:prstGeom>
          <a:noFill/>
        </p:spPr>
        <p:txBody>
          <a:bodyPr wrap="square" rtlCol="0">
            <a:spAutoFit/>
          </a:bodyPr>
          <a:lstStyle/>
          <a:p>
            <a:pPr algn="ctr"/>
            <a:r>
              <a:rPr lang="en-US" altLang="ko-KR" dirty="0" smtClean="0"/>
              <a:t>Testing</a:t>
            </a:r>
          </a:p>
          <a:p>
            <a:pPr algn="ctr"/>
            <a:r>
              <a:rPr lang="en-US" altLang="ko-KR" dirty="0" smtClean="0"/>
              <a:t>Factor Analyzed</a:t>
            </a:r>
            <a:endParaRPr lang="ko-KR" altLang="en-US" dirty="0"/>
          </a:p>
        </p:txBody>
      </p:sp>
      <p:sp>
        <p:nvSpPr>
          <p:cNvPr id="24" name="모서리가 둥근 직사각형 23"/>
          <p:cNvSpPr/>
          <p:nvPr/>
        </p:nvSpPr>
        <p:spPr>
          <a:xfrm>
            <a:off x="5181599" y="1594339"/>
            <a:ext cx="6400800" cy="1830875"/>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꺾인 연결선 25"/>
          <p:cNvCxnSpPr>
            <a:stCxn id="24" idx="2"/>
            <a:endCxn id="30" idx="0"/>
          </p:cNvCxnSpPr>
          <p:nvPr/>
        </p:nvCxnSpPr>
        <p:spPr>
          <a:xfrm rot="16200000" flipH="1">
            <a:off x="9010713" y="2796500"/>
            <a:ext cx="756606" cy="20140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그림 28"/>
          <p:cNvPicPr>
            <a:picLocks noChangeAspect="1"/>
          </p:cNvPicPr>
          <p:nvPr/>
        </p:nvPicPr>
        <p:blipFill rotWithShape="1">
          <a:blip r:embed="rId5">
            <a:extLst>
              <a:ext uri="{28A0092B-C50C-407E-A947-70E740481C1C}">
                <a14:useLocalDpi xmlns:a14="http://schemas.microsoft.com/office/drawing/2010/main" val="0"/>
              </a:ext>
            </a:extLst>
          </a:blip>
          <a:srcRect r="51713"/>
          <a:stretch/>
        </p:blipFill>
        <p:spPr>
          <a:xfrm>
            <a:off x="5525105" y="4181820"/>
            <a:ext cx="1606113" cy="1027052"/>
          </a:xfrm>
          <a:prstGeom prst="rect">
            <a:avLst/>
          </a:prstGeom>
        </p:spPr>
      </p:pic>
      <p:pic>
        <p:nvPicPr>
          <p:cNvPr id="30" name="그림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6314" y="4181820"/>
            <a:ext cx="1739438" cy="1083525"/>
          </a:xfrm>
          <a:prstGeom prst="rect">
            <a:avLst/>
          </a:prstGeom>
        </p:spPr>
      </p:pic>
      <p:cxnSp>
        <p:nvCxnSpPr>
          <p:cNvPr id="33" name="꺾인 연결선 32"/>
          <p:cNvCxnSpPr>
            <a:stCxn id="24" idx="2"/>
            <a:endCxn id="29" idx="0"/>
          </p:cNvCxnSpPr>
          <p:nvPr/>
        </p:nvCxnSpPr>
        <p:spPr>
          <a:xfrm rot="5400000">
            <a:off x="6976778" y="2776599"/>
            <a:ext cx="756606" cy="20538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75900" y="5223851"/>
            <a:ext cx="1977828" cy="369332"/>
          </a:xfrm>
          <a:prstGeom prst="rect">
            <a:avLst/>
          </a:prstGeom>
          <a:noFill/>
        </p:spPr>
        <p:txBody>
          <a:bodyPr wrap="square" rtlCol="0">
            <a:spAutoFit/>
          </a:bodyPr>
          <a:lstStyle/>
          <a:p>
            <a:pPr algn="ctr"/>
            <a:r>
              <a:rPr lang="en-US" altLang="ko-KR" dirty="0" smtClean="0"/>
              <a:t>Being Tested</a:t>
            </a:r>
            <a:endParaRPr lang="ko-KR" altLang="en-US" dirty="0"/>
          </a:p>
        </p:txBody>
      </p:sp>
      <p:sp>
        <p:nvSpPr>
          <p:cNvPr id="39" name="TextBox 38"/>
          <p:cNvSpPr txBox="1"/>
          <p:nvPr/>
        </p:nvSpPr>
        <p:spPr>
          <a:xfrm>
            <a:off x="9389016" y="5208872"/>
            <a:ext cx="1977828" cy="369332"/>
          </a:xfrm>
          <a:prstGeom prst="rect">
            <a:avLst/>
          </a:prstGeom>
          <a:noFill/>
        </p:spPr>
        <p:txBody>
          <a:bodyPr wrap="square" rtlCol="0">
            <a:spAutoFit/>
          </a:bodyPr>
          <a:lstStyle/>
          <a:p>
            <a:pPr algn="ctr"/>
            <a:r>
              <a:rPr lang="en-US" altLang="ko-KR" dirty="0" smtClean="0"/>
              <a:t>Driving on road</a:t>
            </a:r>
            <a:endParaRPr lang="ko-KR" altLang="en-US" dirty="0"/>
          </a:p>
        </p:txBody>
      </p:sp>
      <p:sp>
        <p:nvSpPr>
          <p:cNvPr id="42" name="TextBox 41"/>
          <p:cNvSpPr txBox="1"/>
          <p:nvPr/>
        </p:nvSpPr>
        <p:spPr>
          <a:xfrm>
            <a:off x="7353728" y="3535703"/>
            <a:ext cx="1977828" cy="584775"/>
          </a:xfrm>
          <a:prstGeom prst="rect">
            <a:avLst/>
          </a:prstGeom>
          <a:solidFill>
            <a:schemeClr val="bg1"/>
          </a:solidFill>
          <a:ln>
            <a:solidFill>
              <a:srgbClr val="00B050"/>
            </a:solidFill>
          </a:ln>
        </p:spPr>
        <p:txBody>
          <a:bodyPr wrap="square" rtlCol="0">
            <a:spAutoFit/>
          </a:bodyPr>
          <a:lstStyle/>
          <a:p>
            <a:pPr algn="ctr"/>
            <a:r>
              <a:rPr lang="en-US" altLang="ko-KR" sz="1600" b="1" dirty="0" smtClean="0"/>
              <a:t>Check </a:t>
            </a:r>
          </a:p>
          <a:p>
            <a:pPr algn="ctr"/>
            <a:r>
              <a:rPr lang="en-US" altLang="ko-KR" sz="1600" b="1" dirty="0" smtClean="0"/>
              <a:t>mode of Vehicle</a:t>
            </a:r>
            <a:endParaRPr lang="ko-KR" altLang="en-US" sz="1600" b="1" dirty="0"/>
          </a:p>
        </p:txBody>
      </p:sp>
      <p:sp>
        <p:nvSpPr>
          <p:cNvPr id="45" name="TextBox 44"/>
          <p:cNvSpPr txBox="1"/>
          <p:nvPr/>
        </p:nvSpPr>
        <p:spPr>
          <a:xfrm>
            <a:off x="5374416" y="5958116"/>
            <a:ext cx="1977828" cy="584775"/>
          </a:xfrm>
          <a:prstGeom prst="rect">
            <a:avLst/>
          </a:prstGeom>
          <a:noFill/>
          <a:ln>
            <a:solidFill>
              <a:schemeClr val="accent6"/>
            </a:solidFill>
          </a:ln>
        </p:spPr>
        <p:txBody>
          <a:bodyPr wrap="square" rtlCol="0">
            <a:spAutoFit/>
          </a:bodyPr>
          <a:lstStyle/>
          <a:p>
            <a:pPr algn="ctr"/>
            <a:r>
              <a:rPr lang="en-US" altLang="ko-KR" sz="1600" b="1" dirty="0" smtClean="0"/>
              <a:t>Activate Emission Control Device</a:t>
            </a:r>
            <a:endParaRPr lang="ko-KR" altLang="en-US" sz="1600" b="1" dirty="0"/>
          </a:p>
        </p:txBody>
      </p:sp>
      <p:sp>
        <p:nvSpPr>
          <p:cNvPr id="46" name="TextBox 45"/>
          <p:cNvSpPr txBox="1"/>
          <p:nvPr/>
        </p:nvSpPr>
        <p:spPr>
          <a:xfrm>
            <a:off x="9389016" y="5934670"/>
            <a:ext cx="1977828" cy="830997"/>
          </a:xfrm>
          <a:prstGeom prst="rect">
            <a:avLst/>
          </a:prstGeom>
          <a:noFill/>
          <a:ln>
            <a:solidFill>
              <a:schemeClr val="accent6"/>
            </a:solidFill>
          </a:ln>
        </p:spPr>
        <p:txBody>
          <a:bodyPr wrap="square" rtlCol="0">
            <a:spAutoFit/>
          </a:bodyPr>
          <a:lstStyle/>
          <a:p>
            <a:pPr algn="ctr"/>
            <a:r>
              <a:rPr lang="en-US" altLang="ko-KR" sz="1600" b="1" dirty="0" smtClean="0"/>
              <a:t>Deactivate Emission Control Device</a:t>
            </a:r>
            <a:endParaRPr lang="ko-KR" altLang="en-US" sz="1600" b="1" dirty="0"/>
          </a:p>
        </p:txBody>
      </p:sp>
      <p:cxnSp>
        <p:nvCxnSpPr>
          <p:cNvPr id="48" name="직선 화살표 연결선 47"/>
          <p:cNvCxnSpPr>
            <a:stCxn id="38" idx="2"/>
            <a:endCxn id="45" idx="0"/>
          </p:cNvCxnSpPr>
          <p:nvPr/>
        </p:nvCxnSpPr>
        <p:spPr>
          <a:xfrm flipH="1">
            <a:off x="6363330" y="5593183"/>
            <a:ext cx="1484" cy="364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flipH="1">
            <a:off x="10376446" y="5578204"/>
            <a:ext cx="1484" cy="341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0" y="26382"/>
            <a:ext cx="9654639" cy="1051561"/>
          </a:xfrm>
          <a:prstGeom prst="rect">
            <a:avLst/>
          </a:prstGeom>
          <a:noFill/>
        </p:spPr>
        <p:txBody>
          <a:bodyPr wrap="square" rtlCol="0" anchor="ctr" anchorCtr="0">
            <a:noAutofit/>
          </a:bodyPr>
          <a:lstStyle/>
          <a:p>
            <a:r>
              <a:rPr lang="en-US" altLang="ko-KR" sz="3200" b="1" dirty="0" smtClean="0"/>
              <a:t>  Defeat Device</a:t>
            </a:r>
            <a:endParaRPr lang="ko-KR" altLang="en-US" sz="3200" b="1" dirty="0"/>
          </a:p>
        </p:txBody>
      </p:sp>
    </p:spTree>
    <p:extLst>
      <p:ext uri="{BB962C8B-B14F-4D97-AF65-F5344CB8AC3E}">
        <p14:creationId xmlns:p14="http://schemas.microsoft.com/office/powerpoint/2010/main" val="33054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800"/>
            <a:ext cx="12192000" cy="1051561"/>
          </a:xfrm>
          <a:prstGeom prst="rect">
            <a:avLst/>
          </a:prstGeom>
          <a:noFill/>
        </p:spPr>
        <p:txBody>
          <a:bodyPr wrap="square" rtlCol="0" anchor="ctr" anchorCtr="0">
            <a:noAutofit/>
          </a:bodyPr>
          <a:lstStyle/>
          <a:p>
            <a:r>
              <a:rPr lang="en-US" altLang="ko-KR" sz="3200" b="1" dirty="0" smtClean="0"/>
              <a:t>  Activate vs Deactivate</a:t>
            </a:r>
            <a:endParaRPr lang="ko-KR" altLang="en-US" sz="3200" b="1" dirty="0"/>
          </a:p>
        </p:txBody>
      </p:sp>
      <p:sp>
        <p:nvSpPr>
          <p:cNvPr id="28" name="TextBox 27"/>
          <p:cNvSpPr txBox="1"/>
          <p:nvPr/>
        </p:nvSpPr>
        <p:spPr>
          <a:xfrm>
            <a:off x="690068" y="2268608"/>
            <a:ext cx="4848501" cy="3631763"/>
          </a:xfrm>
          <a:prstGeom prst="rect">
            <a:avLst/>
          </a:prstGeom>
          <a:noFill/>
        </p:spPr>
        <p:txBody>
          <a:bodyPr wrap="square" rtlCol="0">
            <a:spAutoFit/>
          </a:bodyPr>
          <a:lstStyle/>
          <a:p>
            <a:pPr marL="285750" indent="-285750">
              <a:buFont typeface="Wingdings" panose="05000000000000000000" pitchFamily="2" charset="2"/>
              <a:buChar char="Ø"/>
            </a:pPr>
            <a:r>
              <a:rPr lang="en-US" altLang="ko-KR" b="1" dirty="0" smtClean="0">
                <a:latin typeface="+mn-ea"/>
              </a:rPr>
              <a:t>2011 </a:t>
            </a:r>
            <a:r>
              <a:rPr lang="en-US" altLang="ko-KR" b="1" dirty="0">
                <a:latin typeface="+mn-ea"/>
              </a:rPr>
              <a:t>JETA</a:t>
            </a:r>
            <a:endParaRPr lang="en-US" altLang="ko-KR" b="1" dirty="0" smtClean="0">
              <a:latin typeface="+mn-ea"/>
            </a:endParaRPr>
          </a:p>
          <a:p>
            <a:r>
              <a:rPr lang="en-US" altLang="ko-KR" dirty="0">
                <a:latin typeface="+mn-ea"/>
              </a:rPr>
              <a:t> </a:t>
            </a:r>
            <a:r>
              <a:rPr lang="en-US" altLang="ko-KR" dirty="0" smtClean="0">
                <a:latin typeface="+mn-ea"/>
              </a:rPr>
              <a:t>  - fuel </a:t>
            </a:r>
            <a:r>
              <a:rPr lang="en-US" altLang="ko-KR" dirty="0">
                <a:latin typeface="+mn-ea"/>
              </a:rPr>
              <a:t>efficiency </a:t>
            </a:r>
            <a:r>
              <a:rPr lang="en-US" altLang="ko-KR" dirty="0" smtClean="0">
                <a:latin typeface="+mn-ea"/>
              </a:rPr>
              <a:t>: slightly </a:t>
            </a:r>
            <a:r>
              <a:rPr lang="en-US" altLang="ko-KR" dirty="0">
                <a:latin typeface="+mn-ea"/>
              </a:rPr>
              <a:t>lowered </a:t>
            </a:r>
            <a:endParaRPr lang="en-US" altLang="ko-KR" dirty="0" smtClean="0">
              <a:latin typeface="+mn-ea"/>
            </a:endParaRPr>
          </a:p>
          <a:p>
            <a:r>
              <a:rPr lang="en-US" altLang="ko-KR" dirty="0">
                <a:latin typeface="+mn-ea"/>
              </a:rPr>
              <a:t> </a:t>
            </a:r>
            <a:r>
              <a:rPr lang="en-US" altLang="ko-KR" dirty="0" smtClean="0">
                <a:latin typeface="+mn-ea"/>
              </a:rPr>
              <a:t>                      (19.5km-&gt;21.2km </a:t>
            </a:r>
            <a:r>
              <a:rPr lang="en-US" altLang="ko-KR" dirty="0">
                <a:latin typeface="+mn-ea"/>
              </a:rPr>
              <a:t>/ l</a:t>
            </a:r>
            <a:r>
              <a:rPr lang="en-US" altLang="ko-KR" dirty="0" smtClean="0">
                <a:latin typeface="+mn-ea"/>
              </a:rPr>
              <a:t>). </a:t>
            </a:r>
          </a:p>
          <a:p>
            <a:r>
              <a:rPr lang="en-US" altLang="ko-KR" dirty="0" smtClean="0">
                <a:latin typeface="+mn-ea"/>
              </a:rPr>
              <a:t>   - Acceleration </a:t>
            </a:r>
            <a:r>
              <a:rPr lang="en-US" altLang="ko-KR" dirty="0">
                <a:latin typeface="+mn-ea"/>
              </a:rPr>
              <a:t>performance </a:t>
            </a:r>
            <a:r>
              <a:rPr lang="en-US" altLang="ko-KR" dirty="0" smtClean="0">
                <a:latin typeface="+mn-ea"/>
              </a:rPr>
              <a:t>(0 to 100) </a:t>
            </a:r>
          </a:p>
          <a:p>
            <a:r>
              <a:rPr lang="en-US" altLang="ko-KR" dirty="0">
                <a:latin typeface="+mn-ea"/>
              </a:rPr>
              <a:t> </a:t>
            </a:r>
            <a:r>
              <a:rPr lang="en-US" altLang="ko-KR" dirty="0" smtClean="0">
                <a:latin typeface="+mn-ea"/>
              </a:rPr>
              <a:t>      : slowed </a:t>
            </a:r>
            <a:r>
              <a:rPr lang="en-US" altLang="ko-KR" dirty="0">
                <a:latin typeface="+mn-ea"/>
              </a:rPr>
              <a:t>from 9.9 to 10.5 seconds</a:t>
            </a:r>
            <a:r>
              <a:rPr lang="en-US" altLang="ko-KR" dirty="0" smtClean="0">
                <a:latin typeface="+mn-ea"/>
              </a:rPr>
              <a:t>.</a:t>
            </a:r>
          </a:p>
          <a:p>
            <a:r>
              <a:rPr lang="en-US" altLang="ko-KR" dirty="0" smtClean="0">
                <a:latin typeface="+mn-ea"/>
              </a:rPr>
              <a:t> </a:t>
            </a:r>
          </a:p>
          <a:p>
            <a:pPr marL="285750" indent="-285750">
              <a:buFont typeface="Wingdings" panose="05000000000000000000" pitchFamily="2" charset="2"/>
              <a:buChar char="Ø"/>
            </a:pPr>
            <a:r>
              <a:rPr lang="en-US" altLang="ko-KR" b="1" dirty="0" smtClean="0">
                <a:latin typeface="+mn-ea"/>
              </a:rPr>
              <a:t>2015 JETA</a:t>
            </a:r>
          </a:p>
          <a:p>
            <a:r>
              <a:rPr lang="en-US" altLang="ko-KR" dirty="0">
                <a:latin typeface="+mn-ea"/>
              </a:rPr>
              <a:t> - fuel efficiency : slightly lowered </a:t>
            </a:r>
          </a:p>
          <a:p>
            <a:r>
              <a:rPr lang="en-US" altLang="ko-KR" dirty="0">
                <a:latin typeface="+mn-ea"/>
              </a:rPr>
              <a:t>                       </a:t>
            </a:r>
            <a:r>
              <a:rPr lang="en-US" altLang="ko-KR" dirty="0" smtClean="0">
                <a:latin typeface="+mn-ea"/>
              </a:rPr>
              <a:t>(</a:t>
            </a:r>
            <a:r>
              <a:rPr lang="en-US" altLang="ko-KR" dirty="0">
                <a:latin typeface="+mn-ea"/>
              </a:rPr>
              <a:t>22.4</a:t>
            </a:r>
            <a:r>
              <a:rPr lang="en-US" altLang="ko-KR" dirty="0" smtClean="0">
                <a:latin typeface="+mn-ea"/>
              </a:rPr>
              <a:t>km-&gt;</a:t>
            </a:r>
            <a:r>
              <a:rPr lang="en-US" altLang="ko-KR" dirty="0">
                <a:latin typeface="+mn-ea"/>
              </a:rPr>
              <a:t>21.2</a:t>
            </a:r>
            <a:r>
              <a:rPr lang="en-US" altLang="ko-KR" dirty="0" smtClean="0">
                <a:latin typeface="+mn-ea"/>
              </a:rPr>
              <a:t>km </a:t>
            </a:r>
            <a:r>
              <a:rPr lang="en-US" altLang="ko-KR" dirty="0">
                <a:latin typeface="+mn-ea"/>
              </a:rPr>
              <a:t>/ l). </a:t>
            </a:r>
          </a:p>
          <a:p>
            <a:pPr marL="285750" indent="-285750">
              <a:buFontTx/>
              <a:buChar char="-"/>
            </a:pPr>
            <a:r>
              <a:rPr lang="en-US" altLang="ko-KR" dirty="0">
                <a:latin typeface="+mn-ea"/>
              </a:rPr>
              <a:t>Acceleration performance (0 to 100) </a:t>
            </a:r>
            <a:endParaRPr lang="en-US" altLang="ko-KR" dirty="0" smtClean="0">
              <a:latin typeface="+mn-ea"/>
            </a:endParaRPr>
          </a:p>
          <a:p>
            <a:r>
              <a:rPr lang="en-US" altLang="ko-KR" dirty="0">
                <a:latin typeface="+mn-ea"/>
              </a:rPr>
              <a:t> </a:t>
            </a:r>
            <a:r>
              <a:rPr lang="en-US" altLang="ko-KR" dirty="0" smtClean="0">
                <a:latin typeface="+mn-ea"/>
              </a:rPr>
              <a:t>      : slowed </a:t>
            </a:r>
            <a:r>
              <a:rPr lang="en-US" altLang="ko-KR" dirty="0">
                <a:latin typeface="+mn-ea"/>
              </a:rPr>
              <a:t>from 9.1 to 9.2 </a:t>
            </a:r>
            <a:r>
              <a:rPr lang="en-US" altLang="ko-KR" dirty="0" smtClean="0">
                <a:latin typeface="+mn-ea"/>
              </a:rPr>
              <a:t>seconds</a:t>
            </a:r>
            <a:r>
              <a:rPr lang="en-US" altLang="ko-KR" dirty="0">
                <a:latin typeface="+mn-ea"/>
              </a:rPr>
              <a:t>.</a:t>
            </a:r>
          </a:p>
          <a:p>
            <a:endParaRPr lang="en-US" altLang="ko-KR" dirty="0" smtClean="0">
              <a:latin typeface="+mn-ea"/>
            </a:endParaRPr>
          </a:p>
          <a:p>
            <a:r>
              <a:rPr lang="en-US" altLang="ko-KR" sz="1100" dirty="0" smtClean="0">
                <a:latin typeface="+mn-ea"/>
              </a:rPr>
              <a:t>Source</a:t>
            </a:r>
            <a:r>
              <a:rPr lang="en-US" altLang="ko-KR" sz="1100" dirty="0">
                <a:latin typeface="+mn-ea"/>
              </a:rPr>
              <a:t>: Motor Graph (http://www.motorgraph.com) </a:t>
            </a:r>
            <a:endParaRPr lang="ko-KR" altLang="en-US" sz="1100" dirty="0">
              <a:latin typeface="+mn-ea"/>
            </a:endParaRPr>
          </a:p>
        </p:txBody>
      </p:sp>
      <p:sp>
        <p:nvSpPr>
          <p:cNvPr id="31" name="TextBox 30"/>
          <p:cNvSpPr txBox="1"/>
          <p:nvPr/>
        </p:nvSpPr>
        <p:spPr>
          <a:xfrm>
            <a:off x="6668590" y="2237972"/>
            <a:ext cx="4438439" cy="86979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b="1" dirty="0" smtClean="0"/>
              <a:t>If Emission Controls are turned off, vehicle emits </a:t>
            </a:r>
            <a:r>
              <a:rPr lang="en-US" altLang="ko-KR" b="1" dirty="0" err="1" smtClean="0"/>
              <a:t>NOx</a:t>
            </a:r>
            <a:r>
              <a:rPr lang="en-US" altLang="ko-KR" b="1" dirty="0" smtClean="0"/>
              <a:t> above limit</a:t>
            </a:r>
            <a:endParaRPr lang="ko-KR" altLang="en-US" b="1" dirty="0"/>
          </a:p>
        </p:txBody>
      </p:sp>
      <p:sp>
        <p:nvSpPr>
          <p:cNvPr id="34" name="TextBox 33"/>
          <p:cNvSpPr txBox="1"/>
          <p:nvPr/>
        </p:nvSpPr>
        <p:spPr>
          <a:xfrm>
            <a:off x="7272356" y="1411446"/>
            <a:ext cx="3074395" cy="461665"/>
          </a:xfrm>
          <a:prstGeom prst="rect">
            <a:avLst/>
          </a:prstGeom>
          <a:noFill/>
        </p:spPr>
        <p:txBody>
          <a:bodyPr wrap="square" rtlCol="0">
            <a:spAutoFit/>
          </a:bodyPr>
          <a:lstStyle/>
          <a:p>
            <a:pPr algn="ctr"/>
            <a:r>
              <a:rPr lang="en-US" altLang="ko-KR" sz="2400" b="1" dirty="0" smtClean="0"/>
              <a:t>Deactivate</a:t>
            </a:r>
            <a:endParaRPr lang="ko-KR" altLang="en-US" sz="2400" b="1" dirty="0"/>
          </a:p>
        </p:txBody>
      </p:sp>
      <p:pic>
        <p:nvPicPr>
          <p:cNvPr id="3" name="그림 2"/>
          <p:cNvPicPr>
            <a:picLocks noChangeAspect="1"/>
          </p:cNvPicPr>
          <p:nvPr/>
        </p:nvPicPr>
        <p:blipFill>
          <a:blip r:embed="rId3"/>
          <a:stretch>
            <a:fillRect/>
          </a:stretch>
        </p:blipFill>
        <p:spPr>
          <a:xfrm>
            <a:off x="7415249" y="3198691"/>
            <a:ext cx="2790825" cy="1828800"/>
          </a:xfrm>
          <a:prstGeom prst="rect">
            <a:avLst/>
          </a:prstGeom>
        </p:spPr>
      </p:pic>
      <p:cxnSp>
        <p:nvCxnSpPr>
          <p:cNvPr id="7" name="직선 연결선 6"/>
          <p:cNvCxnSpPr/>
          <p:nvPr/>
        </p:nvCxnSpPr>
        <p:spPr>
          <a:xfrm>
            <a:off x="6804661" y="1968816"/>
            <a:ext cx="3927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63217" y="1423169"/>
            <a:ext cx="3074395" cy="461665"/>
          </a:xfrm>
          <a:prstGeom prst="rect">
            <a:avLst/>
          </a:prstGeom>
          <a:noFill/>
        </p:spPr>
        <p:txBody>
          <a:bodyPr wrap="square" rtlCol="0">
            <a:spAutoFit/>
          </a:bodyPr>
          <a:lstStyle/>
          <a:p>
            <a:pPr algn="ctr"/>
            <a:r>
              <a:rPr lang="en-US" altLang="ko-KR" sz="2400" b="1" dirty="0" smtClean="0"/>
              <a:t>Activated</a:t>
            </a:r>
            <a:endParaRPr lang="ko-KR" altLang="en-US" sz="2400" b="1" dirty="0"/>
          </a:p>
        </p:txBody>
      </p:sp>
      <p:cxnSp>
        <p:nvCxnSpPr>
          <p:cNvPr id="36" name="직선 연결선 35"/>
          <p:cNvCxnSpPr/>
          <p:nvPr/>
        </p:nvCxnSpPr>
        <p:spPr>
          <a:xfrm>
            <a:off x="1236199" y="1968816"/>
            <a:ext cx="3927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68589" y="5118420"/>
            <a:ext cx="4438439" cy="86979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b="1" dirty="0" smtClean="0"/>
              <a:t>If Emission Controls are turned off, vehicle emits </a:t>
            </a:r>
            <a:r>
              <a:rPr lang="en-US" altLang="ko-KR" b="1" dirty="0" err="1" smtClean="0"/>
              <a:t>NOx</a:t>
            </a:r>
            <a:r>
              <a:rPr lang="en-US" altLang="ko-KR" b="1" dirty="0" smtClean="0"/>
              <a:t> above limit</a:t>
            </a:r>
            <a:endParaRPr lang="ko-KR" altLang="en-US" b="1" dirty="0"/>
          </a:p>
        </p:txBody>
      </p:sp>
      <p:sp>
        <p:nvSpPr>
          <p:cNvPr id="41" name="TextBox 40"/>
          <p:cNvSpPr txBox="1"/>
          <p:nvPr/>
        </p:nvSpPr>
        <p:spPr>
          <a:xfrm>
            <a:off x="690068" y="5900371"/>
            <a:ext cx="4438439" cy="45429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b="1" dirty="0" smtClean="0"/>
              <a:t>Not</a:t>
            </a:r>
            <a:r>
              <a:rPr lang="ko-KR" altLang="en-US" b="1" dirty="0"/>
              <a:t> </a:t>
            </a:r>
            <a:r>
              <a:rPr lang="en-US" altLang="ko-KR" b="1" dirty="0" smtClean="0"/>
              <a:t>much different</a:t>
            </a:r>
            <a:endParaRPr lang="ko-KR" altLang="en-US" b="1" dirty="0"/>
          </a:p>
        </p:txBody>
      </p:sp>
    </p:spTree>
    <p:extLst>
      <p:ext uri="{BB962C8B-B14F-4D97-AF65-F5344CB8AC3E}">
        <p14:creationId xmlns:p14="http://schemas.microsoft.com/office/powerpoint/2010/main" val="499054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12098215" cy="1051561"/>
          </a:xfrm>
          <a:prstGeom prst="rect">
            <a:avLst/>
          </a:prstGeom>
          <a:noFill/>
        </p:spPr>
        <p:txBody>
          <a:bodyPr wrap="square" rtlCol="0" anchor="ctr" anchorCtr="0">
            <a:noAutofit/>
          </a:bodyPr>
          <a:lstStyle/>
          <a:p>
            <a:r>
              <a:rPr lang="en-US" altLang="ko-KR" sz="3200" b="1" dirty="0" smtClean="0"/>
              <a:t>  Affected Car !</a:t>
            </a:r>
            <a:endParaRPr lang="ko-KR" altLang="en-US" sz="3200" b="1" dirty="0"/>
          </a:p>
        </p:txBody>
      </p:sp>
      <p:pic>
        <p:nvPicPr>
          <p:cNvPr id="2" name="그림 1"/>
          <p:cNvPicPr>
            <a:picLocks noChangeAspect="1"/>
          </p:cNvPicPr>
          <p:nvPr/>
        </p:nvPicPr>
        <p:blipFill>
          <a:blip r:embed="rId3"/>
          <a:stretch>
            <a:fillRect/>
          </a:stretch>
        </p:blipFill>
        <p:spPr>
          <a:xfrm>
            <a:off x="1051233" y="1291591"/>
            <a:ext cx="10219073" cy="5425732"/>
          </a:xfrm>
          <a:prstGeom prst="rect">
            <a:avLst/>
          </a:prstGeom>
        </p:spPr>
      </p:pic>
    </p:spTree>
    <p:extLst>
      <p:ext uri="{BB962C8B-B14F-4D97-AF65-F5344CB8AC3E}">
        <p14:creationId xmlns:p14="http://schemas.microsoft.com/office/powerpoint/2010/main" val="2894766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4411277" y="2121877"/>
            <a:ext cx="3302954" cy="2860431"/>
          </a:xfrm>
          <a:prstGeom prst="rect">
            <a:avLst/>
          </a:prstGeom>
        </p:spPr>
      </p:pic>
      <p:sp>
        <p:nvSpPr>
          <p:cNvPr id="6" name="TextBox 5"/>
          <p:cNvSpPr txBox="1"/>
          <p:nvPr/>
        </p:nvSpPr>
        <p:spPr>
          <a:xfrm>
            <a:off x="5085414" y="4982308"/>
            <a:ext cx="2042054" cy="646331"/>
          </a:xfrm>
          <a:prstGeom prst="rect">
            <a:avLst/>
          </a:prstGeom>
          <a:noFill/>
        </p:spPr>
        <p:txBody>
          <a:bodyPr wrap="square" rtlCol="0">
            <a:spAutoFit/>
          </a:bodyPr>
          <a:lstStyle/>
          <a:p>
            <a:pPr>
              <a:lnSpc>
                <a:spcPct val="150000"/>
              </a:lnSpc>
            </a:pPr>
            <a:r>
              <a:rPr lang="en-US" altLang="ko-KR" sz="2400" b="1" dirty="0" smtClean="0"/>
              <a:t>Fiat 500X</a:t>
            </a:r>
            <a:endParaRPr lang="ko-KR" altLang="en-US" sz="2400" b="1" dirty="0"/>
          </a:p>
        </p:txBody>
      </p:sp>
      <p:pic>
        <p:nvPicPr>
          <p:cNvPr id="8" name="그림 7"/>
          <p:cNvPicPr>
            <a:picLocks noChangeAspect="1"/>
          </p:cNvPicPr>
          <p:nvPr/>
        </p:nvPicPr>
        <p:blipFill rotWithShape="1">
          <a:blip r:embed="rId4">
            <a:extLst>
              <a:ext uri="{28A0092B-C50C-407E-A947-70E740481C1C}">
                <a14:useLocalDpi xmlns:a14="http://schemas.microsoft.com/office/drawing/2010/main" val="0"/>
              </a:ext>
            </a:extLst>
          </a:blip>
          <a:srcRect l="36444" r="37099"/>
          <a:stretch/>
        </p:blipFill>
        <p:spPr>
          <a:xfrm>
            <a:off x="978507" y="2196672"/>
            <a:ext cx="2661138" cy="2710839"/>
          </a:xfrm>
          <a:prstGeom prst="rect">
            <a:avLst/>
          </a:prstGeom>
        </p:spPr>
      </p:pic>
      <p:sp>
        <p:nvSpPr>
          <p:cNvPr id="9" name="TextBox 8"/>
          <p:cNvSpPr txBox="1"/>
          <p:nvPr/>
        </p:nvSpPr>
        <p:spPr>
          <a:xfrm>
            <a:off x="1381833" y="4982308"/>
            <a:ext cx="2042054" cy="574966"/>
          </a:xfrm>
          <a:prstGeom prst="rect">
            <a:avLst/>
          </a:prstGeom>
          <a:noFill/>
        </p:spPr>
        <p:txBody>
          <a:bodyPr wrap="square" rtlCol="0">
            <a:spAutoFit/>
          </a:bodyPr>
          <a:lstStyle/>
          <a:p>
            <a:pPr>
              <a:lnSpc>
                <a:spcPct val="150000"/>
              </a:lnSpc>
            </a:pPr>
            <a:r>
              <a:rPr lang="en-US" altLang="ko-KR" sz="2400" b="1" dirty="0" smtClean="0"/>
              <a:t>Volkswagen</a:t>
            </a:r>
            <a:endParaRPr lang="ko-KR" altLang="en-US" sz="2400" b="1" dirty="0"/>
          </a:p>
        </p:txBody>
      </p:sp>
      <p:pic>
        <p:nvPicPr>
          <p:cNvPr id="10" name="그림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2758" y="2499578"/>
            <a:ext cx="2857500" cy="2105025"/>
          </a:xfrm>
          <a:prstGeom prst="rect">
            <a:avLst/>
          </a:prstGeom>
        </p:spPr>
      </p:pic>
      <p:sp>
        <p:nvSpPr>
          <p:cNvPr id="11" name="TextBox 10"/>
          <p:cNvSpPr txBox="1"/>
          <p:nvPr/>
        </p:nvSpPr>
        <p:spPr>
          <a:xfrm>
            <a:off x="8582758" y="4946625"/>
            <a:ext cx="2921631" cy="1061829"/>
          </a:xfrm>
          <a:prstGeom prst="rect">
            <a:avLst/>
          </a:prstGeom>
          <a:noFill/>
        </p:spPr>
        <p:txBody>
          <a:bodyPr wrap="square" rtlCol="0">
            <a:spAutoFit/>
          </a:bodyPr>
          <a:lstStyle/>
          <a:p>
            <a:pPr>
              <a:lnSpc>
                <a:spcPct val="150000"/>
              </a:lnSpc>
            </a:pPr>
            <a:r>
              <a:rPr lang="en-US" altLang="ko-KR" sz="2400" b="1" dirty="0"/>
              <a:t>EDC17 diesel </a:t>
            </a:r>
            <a:r>
              <a:rPr lang="en-US" altLang="ko-KR" sz="2400" b="1" dirty="0" smtClean="0"/>
              <a:t>ECU</a:t>
            </a:r>
          </a:p>
          <a:p>
            <a:pPr>
              <a:lnSpc>
                <a:spcPct val="150000"/>
              </a:lnSpc>
            </a:pPr>
            <a:r>
              <a:rPr lang="en-US" altLang="ko-KR" b="1" dirty="0" smtClean="0"/>
              <a:t>(manufactured </a:t>
            </a:r>
            <a:r>
              <a:rPr lang="en-US" altLang="ko-KR" b="1" dirty="0"/>
              <a:t>by </a:t>
            </a:r>
            <a:r>
              <a:rPr lang="en-US" altLang="ko-KR" b="1" dirty="0" smtClean="0"/>
              <a:t>Bosch)</a:t>
            </a:r>
            <a:endParaRPr lang="ko-KR" altLang="en-US" b="1" dirty="0"/>
          </a:p>
        </p:txBody>
      </p:sp>
      <p:sp>
        <p:nvSpPr>
          <p:cNvPr id="12" name="TextBox 11"/>
          <p:cNvSpPr txBox="1"/>
          <p:nvPr/>
        </p:nvSpPr>
        <p:spPr>
          <a:xfrm>
            <a:off x="0" y="26382"/>
            <a:ext cx="9654639" cy="1051561"/>
          </a:xfrm>
          <a:prstGeom prst="rect">
            <a:avLst/>
          </a:prstGeom>
          <a:noFill/>
        </p:spPr>
        <p:txBody>
          <a:bodyPr wrap="square" rtlCol="0" anchor="ctr" anchorCtr="0">
            <a:noAutofit/>
          </a:bodyPr>
          <a:lstStyle/>
          <a:p>
            <a:r>
              <a:rPr lang="en-US" altLang="ko-KR" sz="3200" b="1" dirty="0" smtClean="0"/>
              <a:t>  </a:t>
            </a:r>
            <a:r>
              <a:rPr lang="en-US" altLang="ko-KR" sz="3200" b="1" dirty="0"/>
              <a:t> Target System / </a:t>
            </a:r>
            <a:r>
              <a:rPr lang="en-US" altLang="ko-KR" sz="3200" b="1" dirty="0" smtClean="0"/>
              <a:t>Service</a:t>
            </a:r>
            <a:endParaRPr lang="ko-KR" altLang="en-US" sz="3200" b="1" dirty="0"/>
          </a:p>
        </p:txBody>
      </p:sp>
    </p:spTree>
    <p:extLst>
      <p:ext uri="{BB962C8B-B14F-4D97-AF65-F5344CB8AC3E}">
        <p14:creationId xmlns:p14="http://schemas.microsoft.com/office/powerpoint/2010/main" val="244670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0460" y="1612610"/>
            <a:ext cx="5523569" cy="3182129"/>
          </a:xfrm>
          <a:prstGeom prst="rect">
            <a:avLst/>
          </a:prstGeom>
          <a:noFill/>
          <a:ln>
            <a:noFill/>
          </a:ln>
        </p:spPr>
        <p:txBody>
          <a:bodyPr wrap="square" rtlCol="0" anchor="ctr" anchorCtr="0">
            <a:noAutofit/>
          </a:bodyPr>
          <a:lstStyle/>
          <a:p>
            <a:pPr marL="457200" indent="-457200">
              <a:buFont typeface="Wingdings" panose="05000000000000000000" pitchFamily="2" charset="2"/>
              <a:buChar char="Ø"/>
            </a:pPr>
            <a:r>
              <a:rPr lang="en-US" altLang="ko-KR" sz="2000" dirty="0" smtClean="0"/>
              <a:t>Easy </a:t>
            </a:r>
            <a:r>
              <a:rPr lang="en-US" altLang="ko-KR" sz="2000" dirty="0"/>
              <a:t>to manipulate with standardized and open test </a:t>
            </a:r>
            <a:r>
              <a:rPr lang="en-US" altLang="ko-KR" sz="2000" dirty="0" smtClean="0"/>
              <a:t>conditions</a:t>
            </a:r>
          </a:p>
          <a:p>
            <a:pPr marL="457200" indent="-457200">
              <a:buFont typeface="Wingdings" panose="05000000000000000000" pitchFamily="2" charset="2"/>
              <a:buChar char="Ø"/>
            </a:pPr>
            <a:endParaRPr lang="en-US" altLang="ko-KR" sz="2000" dirty="0" smtClean="0"/>
          </a:p>
          <a:p>
            <a:pPr marL="457200" indent="-457200">
              <a:buFont typeface="Wingdings" panose="05000000000000000000" pitchFamily="2" charset="2"/>
              <a:buChar char="Ø"/>
            </a:pPr>
            <a:r>
              <a:rPr lang="en-US" altLang="ko-KR" sz="2000" dirty="0" smtClean="0"/>
              <a:t>The </a:t>
            </a:r>
            <a:r>
              <a:rPr lang="en-US" altLang="ko-KR" sz="2000" dirty="0"/>
              <a:t>EPA lacks the resources to test every new vehicle, </a:t>
            </a:r>
            <a:r>
              <a:rPr lang="en-US" altLang="ko-KR" sz="2000" dirty="0" smtClean="0"/>
              <a:t>so relies </a:t>
            </a:r>
            <a:r>
              <a:rPr lang="en-US" altLang="ko-KR" sz="2000" dirty="0"/>
              <a:t>on manufacturers </a:t>
            </a:r>
            <a:r>
              <a:rPr lang="en-US" altLang="ko-KR" sz="2000" dirty="0" smtClean="0"/>
              <a:t>results</a:t>
            </a:r>
          </a:p>
        </p:txBody>
      </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50" y="1312986"/>
            <a:ext cx="5530638" cy="5131794"/>
          </a:xfrm>
          <a:prstGeom prst="rect">
            <a:avLst/>
          </a:prstGeom>
        </p:spPr>
      </p:pic>
      <p:sp>
        <p:nvSpPr>
          <p:cNvPr id="7" name="TextBox 6"/>
          <p:cNvSpPr txBox="1"/>
          <p:nvPr/>
        </p:nvSpPr>
        <p:spPr>
          <a:xfrm>
            <a:off x="0" y="26382"/>
            <a:ext cx="9654639" cy="1051561"/>
          </a:xfrm>
          <a:prstGeom prst="rect">
            <a:avLst/>
          </a:prstGeom>
          <a:noFill/>
        </p:spPr>
        <p:txBody>
          <a:bodyPr wrap="square" rtlCol="0" anchor="ctr" anchorCtr="0">
            <a:noAutofit/>
          </a:bodyPr>
          <a:lstStyle/>
          <a:p>
            <a:r>
              <a:rPr lang="en-US" altLang="ko-KR" sz="3200" b="1" dirty="0" smtClean="0"/>
              <a:t>  Vulnerability </a:t>
            </a:r>
            <a:r>
              <a:rPr lang="en-US" altLang="ko-KR" sz="3200" b="1" dirty="0"/>
              <a:t>of emission Test</a:t>
            </a:r>
            <a:endParaRPr lang="ko-KR" altLang="en-US" sz="3200" b="1" dirty="0"/>
          </a:p>
        </p:txBody>
      </p:sp>
    </p:spTree>
    <p:extLst>
      <p:ext uri="{BB962C8B-B14F-4D97-AF65-F5344CB8AC3E}">
        <p14:creationId xmlns:p14="http://schemas.microsoft.com/office/powerpoint/2010/main" val="76232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2475"/>
            <a:ext cx="11772900" cy="1051561"/>
          </a:xfrm>
          <a:prstGeom prst="rect">
            <a:avLst/>
          </a:prstGeom>
          <a:noFill/>
        </p:spPr>
        <p:txBody>
          <a:bodyPr wrap="square" rtlCol="0" anchor="ctr" anchorCtr="1">
            <a:noAutofit/>
          </a:bodyPr>
          <a:lstStyle/>
          <a:p>
            <a:endParaRPr lang="ko-KR" altLang="en-US" sz="2400" dirty="0"/>
          </a:p>
        </p:txBody>
      </p:sp>
      <p:pic>
        <p:nvPicPr>
          <p:cNvPr id="2" name="그림 1"/>
          <p:cNvPicPr>
            <a:picLocks noChangeAspect="1"/>
          </p:cNvPicPr>
          <p:nvPr/>
        </p:nvPicPr>
        <p:blipFill>
          <a:blip r:embed="rId3"/>
          <a:stretch>
            <a:fillRect/>
          </a:stretch>
        </p:blipFill>
        <p:spPr>
          <a:xfrm>
            <a:off x="6351910" y="1563239"/>
            <a:ext cx="4841756" cy="4115850"/>
          </a:xfrm>
          <a:prstGeom prst="rect">
            <a:avLst/>
          </a:prstGeom>
        </p:spPr>
      </p:pic>
      <p:pic>
        <p:nvPicPr>
          <p:cNvPr id="3" name="그림 2"/>
          <p:cNvPicPr>
            <a:picLocks noChangeAspect="1"/>
          </p:cNvPicPr>
          <p:nvPr/>
        </p:nvPicPr>
        <p:blipFill>
          <a:blip r:embed="rId4"/>
          <a:stretch>
            <a:fillRect/>
          </a:stretch>
        </p:blipFill>
        <p:spPr>
          <a:xfrm>
            <a:off x="474416" y="1563239"/>
            <a:ext cx="5086792" cy="4075562"/>
          </a:xfrm>
          <a:prstGeom prst="rect">
            <a:avLst/>
          </a:prstGeom>
        </p:spPr>
      </p:pic>
      <p:cxnSp>
        <p:nvCxnSpPr>
          <p:cNvPr id="7" name="직선 화살표 연결선 6"/>
          <p:cNvCxnSpPr/>
          <p:nvPr/>
        </p:nvCxnSpPr>
        <p:spPr>
          <a:xfrm flipH="1" flipV="1">
            <a:off x="8206155" y="3059724"/>
            <a:ext cx="738553" cy="738553"/>
          </a:xfrm>
          <a:prstGeom prst="straightConnector1">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5431" y="3769186"/>
            <a:ext cx="2042054" cy="1152688"/>
          </a:xfrm>
          <a:prstGeom prst="rect">
            <a:avLst/>
          </a:prstGeom>
          <a:noFill/>
        </p:spPr>
        <p:txBody>
          <a:bodyPr wrap="square" rtlCol="0">
            <a:spAutoFit/>
          </a:bodyPr>
          <a:lstStyle/>
          <a:p>
            <a:pPr>
              <a:lnSpc>
                <a:spcPct val="150000"/>
              </a:lnSpc>
            </a:pPr>
            <a:r>
              <a:rPr lang="en-US" altLang="ko-KR" sz="1600" b="1" dirty="0" smtClean="0"/>
              <a:t>This Flow means you’re undergoing </a:t>
            </a:r>
            <a:r>
              <a:rPr lang="en-US" altLang="ko-KR" sz="1600" b="1" dirty="0"/>
              <a:t>an emissions test </a:t>
            </a:r>
            <a:endParaRPr lang="ko-KR" altLang="en-US" sz="1600" b="1" dirty="0"/>
          </a:p>
        </p:txBody>
      </p:sp>
      <p:sp>
        <p:nvSpPr>
          <p:cNvPr id="10" name="TextBox 9"/>
          <p:cNvSpPr txBox="1"/>
          <p:nvPr/>
        </p:nvSpPr>
        <p:spPr>
          <a:xfrm>
            <a:off x="2321840" y="3798277"/>
            <a:ext cx="3102948" cy="461665"/>
          </a:xfrm>
          <a:prstGeom prst="rect">
            <a:avLst/>
          </a:prstGeom>
          <a:noFill/>
        </p:spPr>
        <p:txBody>
          <a:bodyPr wrap="square" rtlCol="0">
            <a:spAutoFit/>
          </a:bodyPr>
          <a:lstStyle/>
          <a:p>
            <a:pPr>
              <a:lnSpc>
                <a:spcPct val="150000"/>
              </a:lnSpc>
            </a:pPr>
            <a:r>
              <a:rPr lang="en-US" altLang="ko-KR" sz="1600" b="1" dirty="0"/>
              <a:t>Minimum mileage per hour</a:t>
            </a:r>
            <a:endParaRPr lang="ko-KR" altLang="en-US" sz="1600" b="1" dirty="0"/>
          </a:p>
        </p:txBody>
      </p:sp>
      <p:sp>
        <p:nvSpPr>
          <p:cNvPr id="11" name="TextBox 10"/>
          <p:cNvSpPr txBox="1"/>
          <p:nvPr/>
        </p:nvSpPr>
        <p:spPr>
          <a:xfrm>
            <a:off x="286846" y="2985050"/>
            <a:ext cx="3102948" cy="414024"/>
          </a:xfrm>
          <a:prstGeom prst="rect">
            <a:avLst/>
          </a:prstGeom>
          <a:noFill/>
        </p:spPr>
        <p:txBody>
          <a:bodyPr wrap="square" rtlCol="0">
            <a:spAutoFit/>
          </a:bodyPr>
          <a:lstStyle/>
          <a:p>
            <a:pPr>
              <a:lnSpc>
                <a:spcPct val="150000"/>
              </a:lnSpc>
            </a:pPr>
            <a:r>
              <a:rPr lang="en-US" altLang="ko-KR" sz="1600" b="1" dirty="0" smtClean="0"/>
              <a:t>Maximum </a:t>
            </a:r>
            <a:r>
              <a:rPr lang="en-US" altLang="ko-KR" sz="1600" b="1" dirty="0"/>
              <a:t>mileage per hour</a:t>
            </a:r>
            <a:endParaRPr lang="ko-KR" altLang="en-US" sz="1600" b="1" dirty="0"/>
          </a:p>
        </p:txBody>
      </p:sp>
      <p:sp>
        <p:nvSpPr>
          <p:cNvPr id="13" name="TextBox 12"/>
          <p:cNvSpPr txBox="1"/>
          <p:nvPr/>
        </p:nvSpPr>
        <p:spPr>
          <a:xfrm>
            <a:off x="0" y="26382"/>
            <a:ext cx="9654639" cy="1051561"/>
          </a:xfrm>
          <a:prstGeom prst="rect">
            <a:avLst/>
          </a:prstGeom>
          <a:noFill/>
        </p:spPr>
        <p:txBody>
          <a:bodyPr wrap="square" rtlCol="0" anchor="ctr" anchorCtr="0">
            <a:noAutofit/>
          </a:bodyPr>
          <a:lstStyle/>
          <a:p>
            <a:r>
              <a:rPr lang="en-US" altLang="ko-KR" sz="3200" b="1" dirty="0" smtClean="0"/>
              <a:t>  Test </a:t>
            </a:r>
            <a:r>
              <a:rPr lang="en-US" altLang="ko-KR" sz="3200" b="1" dirty="0"/>
              <a:t>cycle curves</a:t>
            </a:r>
            <a:endParaRPr lang="ko-KR" altLang="en-US" sz="3200" b="1" dirty="0"/>
          </a:p>
        </p:txBody>
      </p:sp>
    </p:spTree>
    <p:extLst>
      <p:ext uri="{BB962C8B-B14F-4D97-AF65-F5344CB8AC3E}">
        <p14:creationId xmlns:p14="http://schemas.microsoft.com/office/powerpoint/2010/main" val="955253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846" y="0"/>
            <a:ext cx="11772900" cy="1148861"/>
          </a:xfrm>
          <a:prstGeom prst="rect">
            <a:avLst/>
          </a:prstGeom>
          <a:noFill/>
        </p:spPr>
        <p:txBody>
          <a:bodyPr wrap="square" rtlCol="0" anchor="ctr" anchorCtr="1">
            <a:noAutofit/>
          </a:bodyPr>
          <a:lstStyle/>
          <a:p>
            <a:endParaRPr lang="ko-KR" altLang="en-US" sz="2400" b="1" dirty="0"/>
          </a:p>
        </p:txBody>
      </p:sp>
      <p:sp>
        <p:nvSpPr>
          <p:cNvPr id="5" name="TextBox 4"/>
          <p:cNvSpPr txBox="1"/>
          <p:nvPr/>
        </p:nvSpPr>
        <p:spPr>
          <a:xfrm>
            <a:off x="7005100" y="2582541"/>
            <a:ext cx="5054646" cy="2868690"/>
          </a:xfrm>
          <a:prstGeom prst="rect">
            <a:avLst/>
          </a:prstGeom>
          <a:noFill/>
          <a:ln>
            <a:noFill/>
          </a:ln>
        </p:spPr>
        <p:txBody>
          <a:bodyPr wrap="square" rtlCol="0" anchor="t" anchorCtr="0">
            <a:noAutofit/>
          </a:bodyPr>
          <a:lstStyle/>
          <a:p>
            <a:pPr>
              <a:lnSpc>
                <a:spcPct val="150000"/>
              </a:lnSpc>
            </a:pPr>
            <a:endParaRPr lang="en-US" altLang="ko-KR" b="1" dirty="0" smtClean="0"/>
          </a:p>
          <a:p>
            <a:pPr marL="285750" indent="-285750">
              <a:lnSpc>
                <a:spcPct val="150000"/>
              </a:lnSpc>
              <a:buFont typeface="Wingdings" panose="05000000000000000000" pitchFamily="2" charset="2"/>
              <a:buChar char="Ø"/>
            </a:pPr>
            <a:r>
              <a:rPr lang="en-US" altLang="ko-KR" b="1" dirty="0" smtClean="0"/>
              <a:t>Activating conditions</a:t>
            </a:r>
          </a:p>
          <a:p>
            <a:pPr>
              <a:lnSpc>
                <a:spcPct val="150000"/>
              </a:lnSpc>
            </a:pPr>
            <a:r>
              <a:rPr lang="en-US" altLang="ko-KR" dirty="0" smtClean="0"/>
              <a:t>     The </a:t>
            </a:r>
            <a:r>
              <a:rPr lang="en-US" altLang="ko-KR" dirty="0"/>
              <a:t>value </a:t>
            </a:r>
            <a:r>
              <a:rPr lang="en-US" altLang="ko-KR" dirty="0" smtClean="0"/>
              <a:t>of</a:t>
            </a:r>
            <a:r>
              <a:rPr lang="ko-KR" altLang="en-US" dirty="0" smtClean="0"/>
              <a:t> </a:t>
            </a:r>
            <a:r>
              <a:rPr lang="en-US" altLang="ko-KR" dirty="0" err="1" smtClean="0">
                <a:solidFill>
                  <a:srgbClr val="0000FF"/>
                </a:solidFill>
              </a:rPr>
              <a:t>stNsCharCor</a:t>
            </a:r>
            <a:r>
              <a:rPr lang="en-US" altLang="ko-KR" dirty="0" smtClean="0">
                <a:solidFill>
                  <a:srgbClr val="0000FF"/>
                </a:solidFill>
              </a:rPr>
              <a:t> </a:t>
            </a:r>
            <a:r>
              <a:rPr lang="en-US" altLang="ko-KR" dirty="0"/>
              <a:t>= 0 </a:t>
            </a:r>
          </a:p>
          <a:p>
            <a:pPr>
              <a:lnSpc>
                <a:spcPct val="150000"/>
              </a:lnSpc>
            </a:pPr>
            <a:r>
              <a:rPr lang="en-US" altLang="ko-KR" dirty="0" smtClean="0"/>
              <a:t>       : normal </a:t>
            </a:r>
            <a:r>
              <a:rPr lang="en-US" altLang="ko-KR" dirty="0"/>
              <a:t>driving mode, </a:t>
            </a:r>
            <a:endParaRPr lang="en-US" altLang="ko-KR" dirty="0" smtClean="0"/>
          </a:p>
          <a:p>
            <a:pPr>
              <a:lnSpc>
                <a:spcPct val="150000"/>
              </a:lnSpc>
            </a:pPr>
            <a:r>
              <a:rPr lang="en-US" altLang="ko-KR" dirty="0"/>
              <a:t> </a:t>
            </a:r>
            <a:r>
              <a:rPr lang="en-US" altLang="ko-KR" dirty="0" smtClean="0"/>
              <a:t>    The </a:t>
            </a:r>
            <a:r>
              <a:rPr lang="en-US" altLang="ko-KR" dirty="0"/>
              <a:t>value of</a:t>
            </a:r>
            <a:r>
              <a:rPr lang="ko-KR" altLang="en-US" dirty="0"/>
              <a:t> </a:t>
            </a:r>
            <a:r>
              <a:rPr lang="en-US" altLang="ko-KR" dirty="0" err="1" smtClean="0">
                <a:solidFill>
                  <a:srgbClr val="0000FF"/>
                </a:solidFill>
              </a:rPr>
              <a:t>stNsCharCor</a:t>
            </a:r>
            <a:r>
              <a:rPr lang="en-US" altLang="ko-KR" dirty="0" smtClean="0">
                <a:solidFill>
                  <a:srgbClr val="0000FF"/>
                </a:solidFill>
              </a:rPr>
              <a:t> </a:t>
            </a:r>
            <a:r>
              <a:rPr lang="en-US" altLang="ko-KR" dirty="0"/>
              <a:t>= 1 </a:t>
            </a:r>
            <a:endParaRPr lang="en-US" altLang="ko-KR" dirty="0" smtClean="0"/>
          </a:p>
          <a:p>
            <a:pPr>
              <a:lnSpc>
                <a:spcPct val="150000"/>
              </a:lnSpc>
            </a:pPr>
            <a:r>
              <a:rPr lang="en-US" altLang="ko-KR" dirty="0"/>
              <a:t> </a:t>
            </a:r>
            <a:r>
              <a:rPr lang="en-US" altLang="ko-KR" dirty="0" smtClean="0"/>
              <a:t>      : testing </a:t>
            </a:r>
            <a:r>
              <a:rPr lang="en-US" altLang="ko-KR" dirty="0"/>
              <a:t>(</a:t>
            </a:r>
            <a:r>
              <a:rPr lang="en-US" altLang="ko-KR" dirty="0" smtClean="0"/>
              <a:t>emissions-compliant</a:t>
            </a:r>
            <a:r>
              <a:rPr lang="en-US" altLang="ko-KR" dirty="0"/>
              <a:t>) </a:t>
            </a:r>
            <a:r>
              <a:rPr lang="en-US" altLang="ko-KR" dirty="0" smtClean="0"/>
              <a:t>mode</a:t>
            </a:r>
          </a:p>
          <a:p>
            <a:pPr>
              <a:lnSpc>
                <a:spcPct val="150000"/>
              </a:lnSpc>
            </a:pPr>
            <a:endParaRPr lang="en-US" altLang="ko-KR" sz="2000" dirty="0"/>
          </a:p>
          <a:p>
            <a:pPr>
              <a:lnSpc>
                <a:spcPct val="150000"/>
              </a:lnSpc>
            </a:pPr>
            <a:endParaRPr lang="en-US" altLang="ko-KR" sz="2000" dirty="0" smtClean="0"/>
          </a:p>
          <a:p>
            <a:pPr>
              <a:lnSpc>
                <a:spcPct val="150000"/>
              </a:lnSpc>
            </a:pPr>
            <a:endParaRPr lang="en-US" altLang="ko-KR" sz="2000" dirty="0"/>
          </a:p>
          <a:p>
            <a:pPr>
              <a:lnSpc>
                <a:spcPct val="150000"/>
              </a:lnSpc>
            </a:pPr>
            <a:endParaRPr lang="en-US" altLang="ko-KR" sz="2000" dirty="0" smtClean="0"/>
          </a:p>
          <a:p>
            <a:pPr>
              <a:lnSpc>
                <a:spcPct val="150000"/>
              </a:lnSpc>
            </a:pPr>
            <a:endParaRPr lang="en-US" altLang="ko-KR" sz="2000" dirty="0"/>
          </a:p>
          <a:p>
            <a:pPr>
              <a:lnSpc>
                <a:spcPct val="150000"/>
              </a:lnSpc>
            </a:pPr>
            <a:endParaRPr lang="en-US" altLang="ko-KR" sz="2000" dirty="0" smtClean="0"/>
          </a:p>
          <a:p>
            <a:pPr>
              <a:lnSpc>
                <a:spcPct val="150000"/>
              </a:lnSpc>
            </a:pPr>
            <a:endParaRPr lang="en-US" altLang="ko-KR" sz="2000" dirty="0" smtClean="0"/>
          </a:p>
          <a:p>
            <a:pPr>
              <a:lnSpc>
                <a:spcPct val="150000"/>
              </a:lnSpc>
            </a:pPr>
            <a:r>
              <a:rPr lang="en-US" altLang="ko-KR" sz="2000" dirty="0" smtClean="0"/>
              <a:t>  </a:t>
            </a:r>
          </a:p>
        </p:txBody>
      </p:sp>
      <p:pic>
        <p:nvPicPr>
          <p:cNvPr id="3" name="그림 2"/>
          <p:cNvPicPr>
            <a:picLocks noChangeAspect="1"/>
          </p:cNvPicPr>
          <p:nvPr/>
        </p:nvPicPr>
        <p:blipFill>
          <a:blip r:embed="rId3"/>
          <a:stretch>
            <a:fillRect/>
          </a:stretch>
        </p:blipFill>
        <p:spPr>
          <a:xfrm>
            <a:off x="167073" y="1618709"/>
            <a:ext cx="6293886" cy="4842248"/>
          </a:xfrm>
          <a:prstGeom prst="rect">
            <a:avLst/>
          </a:prstGeom>
        </p:spPr>
      </p:pic>
      <p:sp>
        <p:nvSpPr>
          <p:cNvPr id="8" name="직사각형 7"/>
          <p:cNvSpPr/>
          <p:nvPr/>
        </p:nvSpPr>
        <p:spPr>
          <a:xfrm>
            <a:off x="5217641" y="4627531"/>
            <a:ext cx="1307008" cy="53926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0" y="112475"/>
            <a:ext cx="11772900" cy="1051561"/>
          </a:xfrm>
          <a:prstGeom prst="rect">
            <a:avLst/>
          </a:prstGeom>
          <a:noFill/>
        </p:spPr>
        <p:txBody>
          <a:bodyPr wrap="square" rtlCol="0" anchor="ctr" anchorCtr="0">
            <a:noAutofit/>
          </a:bodyPr>
          <a:lstStyle/>
          <a:p>
            <a:r>
              <a:rPr lang="en-US" altLang="ko-KR" sz="3200" b="1" dirty="0">
                <a:latin typeface="+mn-ea"/>
              </a:rPr>
              <a:t> </a:t>
            </a:r>
            <a:r>
              <a:rPr lang="en-US" altLang="ko-KR" sz="3200" b="1" dirty="0" smtClean="0">
                <a:latin typeface="+mn-ea"/>
              </a:rPr>
              <a:t> </a:t>
            </a:r>
            <a:r>
              <a:rPr lang="ko-KR" altLang="ko-KR" sz="3200" b="1" dirty="0" smtClean="0">
                <a:latin typeface="+mn-ea"/>
              </a:rPr>
              <a:t>Volkswagen </a:t>
            </a:r>
            <a:r>
              <a:rPr lang="ko-KR" altLang="ko-KR" sz="3200" b="1" dirty="0">
                <a:latin typeface="+mn-ea"/>
              </a:rPr>
              <a:t>Device</a:t>
            </a:r>
            <a:r>
              <a:rPr lang="en-US" altLang="ko-KR" sz="3200" b="1" dirty="0">
                <a:latin typeface="+mn-ea"/>
              </a:rPr>
              <a:t> : Test Detection</a:t>
            </a:r>
            <a:endParaRPr lang="ko-KR" altLang="en-US" sz="3200" dirty="0">
              <a:latin typeface="+mn-ea"/>
            </a:endParaRPr>
          </a:p>
        </p:txBody>
      </p:sp>
    </p:spTree>
    <p:extLst>
      <p:ext uri="{BB962C8B-B14F-4D97-AF65-F5344CB8AC3E}">
        <p14:creationId xmlns:p14="http://schemas.microsoft.com/office/powerpoint/2010/main" val="2088378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3"/>
          <a:stretch>
            <a:fillRect/>
          </a:stretch>
        </p:blipFill>
        <p:spPr>
          <a:xfrm>
            <a:off x="442478" y="1691398"/>
            <a:ext cx="7057791" cy="3143144"/>
          </a:xfrm>
          <a:prstGeom prst="rect">
            <a:avLst/>
          </a:prstGeom>
        </p:spPr>
      </p:pic>
      <p:sp>
        <p:nvSpPr>
          <p:cNvPr id="2" name="직사각형 1"/>
          <p:cNvSpPr/>
          <p:nvPr/>
        </p:nvSpPr>
        <p:spPr>
          <a:xfrm>
            <a:off x="1295417" y="5047691"/>
            <a:ext cx="9755758" cy="454292"/>
          </a:xfrm>
          <a:prstGeom prst="rect">
            <a:avLst/>
          </a:prstGeom>
        </p:spPr>
        <p:txBody>
          <a:bodyPr wrap="square">
            <a:spAutoFit/>
          </a:bodyPr>
          <a:lstStyle/>
          <a:p>
            <a:pPr>
              <a:lnSpc>
                <a:spcPct val="150000"/>
              </a:lnSpc>
            </a:pPr>
            <a:r>
              <a:rPr lang="en-US" altLang="ko-KR" b="1" dirty="0" smtClean="0">
                <a:ea typeface="Malgun Gothic" panose="020B0503020000020004" pitchFamily="50" charset="-127"/>
              </a:rPr>
              <a:t>Only </a:t>
            </a:r>
            <a:r>
              <a:rPr lang="en-US" altLang="ko-KR" b="1" dirty="0">
                <a:ea typeface="Malgun Gothic" panose="020B0503020000020004" pitchFamily="50" charset="-127"/>
              </a:rPr>
              <a:t>if -20° &lt; </a:t>
            </a:r>
            <a:r>
              <a:rPr lang="en-US" altLang="ko-KR" b="1" dirty="0" err="1">
                <a:ea typeface="Malgun Gothic" panose="020B0503020000020004" pitchFamily="50" charset="-127"/>
              </a:rPr>
              <a:t>steering_wheel_angle</a:t>
            </a:r>
            <a:r>
              <a:rPr lang="en-US" altLang="ko-KR" b="1" dirty="0">
                <a:ea typeface="Malgun Gothic" panose="020B0503020000020004" pitchFamily="50" charset="-127"/>
              </a:rPr>
              <a:t> &lt; +20</a:t>
            </a:r>
            <a:r>
              <a:rPr lang="en-US" altLang="ko-KR" b="1" dirty="0" smtClean="0">
                <a:ea typeface="Malgun Gothic" panose="020B0503020000020004" pitchFamily="50" charset="-127"/>
              </a:rPr>
              <a:t>°, </a:t>
            </a:r>
            <a:r>
              <a:rPr lang="ko-KR" altLang="ko-KR" b="1" dirty="0" smtClean="0"/>
              <a:t>flip-flop would</a:t>
            </a:r>
            <a:r>
              <a:rPr lang="en-US" altLang="ko-KR" b="1" dirty="0"/>
              <a:t> </a:t>
            </a:r>
            <a:r>
              <a:rPr lang="en-US" altLang="ko-KR" b="1" dirty="0" smtClean="0"/>
              <a:t>not</a:t>
            </a:r>
            <a:r>
              <a:rPr lang="ko-KR" altLang="ko-KR" b="1" dirty="0" smtClean="0"/>
              <a:t> </a:t>
            </a:r>
            <a:r>
              <a:rPr lang="ko-KR" altLang="ko-KR" b="1" dirty="0"/>
              <a:t>be </a:t>
            </a:r>
            <a:r>
              <a:rPr lang="ko-KR" altLang="ko-KR" b="1" dirty="0" smtClean="0"/>
              <a:t>reset</a:t>
            </a:r>
            <a:r>
              <a:rPr lang="en-US" altLang="ko-KR" b="1" dirty="0" smtClean="0"/>
              <a:t>.</a:t>
            </a:r>
            <a:endParaRPr lang="ko-KR" altLang="en-US" b="1" dirty="0"/>
          </a:p>
        </p:txBody>
      </p:sp>
      <p:sp>
        <p:nvSpPr>
          <p:cNvPr id="11" name="TextBox 10"/>
          <p:cNvSpPr txBox="1"/>
          <p:nvPr/>
        </p:nvSpPr>
        <p:spPr>
          <a:xfrm>
            <a:off x="286846" y="0"/>
            <a:ext cx="11772900" cy="1148861"/>
          </a:xfrm>
          <a:prstGeom prst="rect">
            <a:avLst/>
          </a:prstGeom>
          <a:noFill/>
        </p:spPr>
        <p:txBody>
          <a:bodyPr wrap="square" rtlCol="0" anchor="ctr" anchorCtr="1">
            <a:noAutofit/>
          </a:bodyPr>
          <a:lstStyle/>
          <a:p>
            <a:endParaRPr lang="en-US" altLang="ko-KR" sz="2400" b="1" dirty="0"/>
          </a:p>
        </p:txBody>
      </p:sp>
      <p:sp>
        <p:nvSpPr>
          <p:cNvPr id="12" name="TextBox 11"/>
          <p:cNvSpPr txBox="1"/>
          <p:nvPr/>
        </p:nvSpPr>
        <p:spPr>
          <a:xfrm>
            <a:off x="0" y="112475"/>
            <a:ext cx="11772900" cy="1051561"/>
          </a:xfrm>
          <a:prstGeom prst="rect">
            <a:avLst/>
          </a:prstGeom>
          <a:noFill/>
        </p:spPr>
        <p:txBody>
          <a:bodyPr wrap="square" rtlCol="0" anchor="ctr" anchorCtr="0">
            <a:noAutofit/>
          </a:bodyPr>
          <a:lstStyle/>
          <a:p>
            <a:r>
              <a:rPr lang="en-US" altLang="ko-KR" sz="3200" b="1" dirty="0">
                <a:latin typeface="+mn-ea"/>
              </a:rPr>
              <a:t> </a:t>
            </a:r>
            <a:r>
              <a:rPr lang="en-US" altLang="ko-KR" sz="3200" b="1" dirty="0" smtClean="0">
                <a:latin typeface="+mn-ea"/>
              </a:rPr>
              <a:t> </a:t>
            </a:r>
            <a:r>
              <a:rPr lang="en-US" altLang="ko-KR" sz="3200" b="1" dirty="0"/>
              <a:t> </a:t>
            </a:r>
            <a:r>
              <a:rPr lang="ko-KR" altLang="ko-KR" sz="3200" b="1" dirty="0"/>
              <a:t>Volkswagen Device</a:t>
            </a:r>
            <a:r>
              <a:rPr lang="en-US" altLang="ko-KR" sz="3200" b="1" dirty="0"/>
              <a:t> : Test Detection </a:t>
            </a:r>
            <a:r>
              <a:rPr lang="en-US" altLang="ko-KR" sz="2400" b="1" dirty="0"/>
              <a:t>(Steering wheel checks)</a:t>
            </a:r>
            <a:endParaRPr lang="ko-KR" altLang="en-US" sz="3200" dirty="0">
              <a:latin typeface="+mn-ea"/>
            </a:endParaRPr>
          </a:p>
        </p:txBody>
      </p:sp>
    </p:spTree>
    <p:extLst>
      <p:ext uri="{BB962C8B-B14F-4D97-AF65-F5344CB8AC3E}">
        <p14:creationId xmlns:p14="http://schemas.microsoft.com/office/powerpoint/2010/main" val="727428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54" y="32282"/>
            <a:ext cx="11072815" cy="1051561"/>
          </a:xfrm>
          <a:prstGeom prst="rect">
            <a:avLst/>
          </a:prstGeom>
          <a:noFill/>
        </p:spPr>
        <p:txBody>
          <a:bodyPr wrap="square" rtlCol="0" anchor="ctr" anchorCtr="1">
            <a:noAutofit/>
          </a:bodyPr>
          <a:lstStyle/>
          <a:p>
            <a:endParaRPr lang="ko-KR" altLang="en-US" sz="2400" b="1" dirty="0"/>
          </a:p>
        </p:txBody>
      </p:sp>
      <p:sp>
        <p:nvSpPr>
          <p:cNvPr id="5" name="TextBox 4"/>
          <p:cNvSpPr txBox="1"/>
          <p:nvPr/>
        </p:nvSpPr>
        <p:spPr>
          <a:xfrm>
            <a:off x="5690332" y="2336659"/>
            <a:ext cx="6314728" cy="2856664"/>
          </a:xfrm>
          <a:prstGeom prst="rect">
            <a:avLst/>
          </a:prstGeom>
          <a:noFill/>
          <a:ln>
            <a:noFill/>
          </a:ln>
        </p:spPr>
        <p:txBody>
          <a:bodyPr wrap="square" rtlCol="0" anchor="ctr" anchorCtr="0">
            <a:noAutofit/>
          </a:bodyPr>
          <a:lstStyle/>
          <a:p>
            <a:pPr marL="457200" indent="-457200">
              <a:lnSpc>
                <a:spcPct val="150000"/>
              </a:lnSpc>
              <a:buFont typeface="Wingdings" panose="05000000000000000000" pitchFamily="2" charset="2"/>
              <a:buChar char="Ø"/>
            </a:pPr>
            <a:r>
              <a:rPr lang="ko-KR" altLang="ko-KR" sz="2000" dirty="0" smtClean="0"/>
              <a:t>Based </a:t>
            </a:r>
            <a:r>
              <a:rPr lang="ko-KR" altLang="ko-KR" sz="2000" dirty="0"/>
              <a:t>on the prototype implementation of </a:t>
            </a:r>
            <a:r>
              <a:rPr lang="ko-KR" altLang="ko-KR" sz="2000" dirty="0" smtClean="0"/>
              <a:t>CURVEDIFF</a:t>
            </a:r>
            <a:endParaRPr lang="en-US" altLang="ko-KR" sz="2000" dirty="0" smtClean="0"/>
          </a:p>
          <a:p>
            <a:pPr marL="457200" indent="-457200">
              <a:lnSpc>
                <a:spcPct val="150000"/>
              </a:lnSpc>
              <a:buFont typeface="Wingdings" panose="05000000000000000000" pitchFamily="2" charset="2"/>
              <a:buChar char="Ø"/>
            </a:pPr>
            <a:r>
              <a:rPr lang="en-US" altLang="ko-KR" sz="2000" dirty="0"/>
              <a:t>Configure analysis system with 7 minute </a:t>
            </a:r>
            <a:r>
              <a:rPr lang="en-US" altLang="ko-KR" sz="2000" dirty="0" smtClean="0"/>
              <a:t>timeout</a:t>
            </a:r>
          </a:p>
          <a:p>
            <a:pPr marL="457200" indent="-457200">
              <a:lnSpc>
                <a:spcPct val="150000"/>
              </a:lnSpc>
              <a:buFont typeface="Wingdings" panose="05000000000000000000" pitchFamily="2" charset="2"/>
              <a:buChar char="Ø"/>
            </a:pPr>
            <a:r>
              <a:rPr lang="en-US" altLang="ko-KR" sz="2000" dirty="0"/>
              <a:t>Fastest analyze time : 55 sec.</a:t>
            </a:r>
          </a:p>
          <a:p>
            <a:pPr marL="457200" indent="-457200">
              <a:lnSpc>
                <a:spcPct val="150000"/>
              </a:lnSpc>
              <a:buFont typeface="Wingdings" panose="05000000000000000000" pitchFamily="2" charset="2"/>
              <a:buChar char="Ø"/>
            </a:pPr>
            <a:r>
              <a:rPr lang="en-US" altLang="ko-KR" sz="2000" dirty="0"/>
              <a:t>Average analytical expected time : </a:t>
            </a:r>
            <a:r>
              <a:rPr lang="en-US" altLang="ko-KR" sz="2000" dirty="0" smtClean="0"/>
              <a:t>within </a:t>
            </a:r>
            <a:r>
              <a:rPr lang="en-US" altLang="ko-KR" sz="2000" dirty="0"/>
              <a:t>2min.</a:t>
            </a:r>
          </a:p>
          <a:p>
            <a:pPr marL="457200" indent="-457200">
              <a:lnSpc>
                <a:spcPct val="150000"/>
              </a:lnSpc>
              <a:buFont typeface="Wingdings" panose="05000000000000000000" pitchFamily="2" charset="2"/>
              <a:buChar char="Ø"/>
            </a:pPr>
            <a:endParaRPr lang="en-US" altLang="ko-KR" sz="2000" dirty="0"/>
          </a:p>
        </p:txBody>
      </p:sp>
      <p:sp>
        <p:nvSpPr>
          <p:cNvPr id="2" name="타원 1"/>
          <p:cNvSpPr/>
          <p:nvPr/>
        </p:nvSpPr>
        <p:spPr>
          <a:xfrm>
            <a:off x="433754" y="1376230"/>
            <a:ext cx="4934791" cy="5256558"/>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698766" y="1791482"/>
            <a:ext cx="2649415" cy="369332"/>
          </a:xfrm>
          <a:prstGeom prst="rect">
            <a:avLst/>
          </a:prstGeom>
          <a:noFill/>
        </p:spPr>
        <p:txBody>
          <a:bodyPr wrap="square" rtlCol="0">
            <a:spAutoFit/>
          </a:bodyPr>
          <a:lstStyle/>
          <a:p>
            <a:r>
              <a:rPr lang="en-US" altLang="ko-KR" dirty="0" smtClean="0"/>
              <a:t>963 – Tested Firmware</a:t>
            </a:r>
            <a:endParaRPr lang="ko-KR" altLang="en-US" dirty="0"/>
          </a:p>
        </p:txBody>
      </p:sp>
      <p:sp>
        <p:nvSpPr>
          <p:cNvPr id="6" name="타원 5"/>
          <p:cNvSpPr/>
          <p:nvPr/>
        </p:nvSpPr>
        <p:spPr>
          <a:xfrm>
            <a:off x="794696" y="2160814"/>
            <a:ext cx="4212903" cy="4212903"/>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486853" y="5379706"/>
            <a:ext cx="2828591" cy="646331"/>
          </a:xfrm>
          <a:prstGeom prst="rect">
            <a:avLst/>
          </a:prstGeom>
          <a:noFill/>
        </p:spPr>
        <p:txBody>
          <a:bodyPr wrap="square" rtlCol="0">
            <a:spAutoFit/>
          </a:bodyPr>
          <a:lstStyle/>
          <a:p>
            <a:pPr algn="ctr"/>
            <a:r>
              <a:rPr lang="en-US" altLang="ko-KR" dirty="0" smtClean="0"/>
              <a:t>924(95%) – </a:t>
            </a:r>
          </a:p>
          <a:p>
            <a:pPr algn="ctr"/>
            <a:r>
              <a:rPr lang="en-US" altLang="ko-KR" dirty="0" smtClean="0"/>
              <a:t>successfully analyzed</a:t>
            </a:r>
            <a:endParaRPr lang="ko-KR" altLang="en-US" dirty="0"/>
          </a:p>
        </p:txBody>
      </p:sp>
      <p:sp>
        <p:nvSpPr>
          <p:cNvPr id="8" name="타원 7"/>
          <p:cNvSpPr/>
          <p:nvPr/>
        </p:nvSpPr>
        <p:spPr>
          <a:xfrm>
            <a:off x="1360186" y="2435008"/>
            <a:ext cx="3236494" cy="294469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1645074" y="2921197"/>
            <a:ext cx="2756800" cy="646331"/>
          </a:xfrm>
          <a:prstGeom prst="rect">
            <a:avLst/>
          </a:prstGeom>
          <a:noFill/>
        </p:spPr>
        <p:txBody>
          <a:bodyPr wrap="square" rtlCol="0">
            <a:spAutoFit/>
          </a:bodyPr>
          <a:lstStyle/>
          <a:p>
            <a:r>
              <a:rPr lang="en-US" altLang="ko-KR" dirty="0" smtClean="0"/>
              <a:t>406(42%) – contained </a:t>
            </a:r>
          </a:p>
          <a:p>
            <a:r>
              <a:rPr lang="en-US" altLang="ko-KR" dirty="0" smtClean="0"/>
              <a:t>a </a:t>
            </a:r>
            <a:r>
              <a:rPr lang="en-US" altLang="ko-KR" dirty="0"/>
              <a:t>defeat device </a:t>
            </a:r>
            <a:r>
              <a:rPr lang="en-US" altLang="ko-KR" dirty="0" smtClean="0"/>
              <a:t>images</a:t>
            </a:r>
            <a:endParaRPr lang="ko-KR" altLang="en-US" dirty="0"/>
          </a:p>
        </p:txBody>
      </p:sp>
      <p:sp>
        <p:nvSpPr>
          <p:cNvPr id="13" name="타원 12"/>
          <p:cNvSpPr/>
          <p:nvPr/>
        </p:nvSpPr>
        <p:spPr>
          <a:xfrm>
            <a:off x="2217286" y="3493136"/>
            <a:ext cx="1612376" cy="161237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2217287" y="3874855"/>
            <a:ext cx="1612376" cy="923330"/>
          </a:xfrm>
          <a:prstGeom prst="rect">
            <a:avLst/>
          </a:prstGeom>
          <a:noFill/>
        </p:spPr>
        <p:txBody>
          <a:bodyPr wrap="square" rtlCol="0">
            <a:spAutoFit/>
          </a:bodyPr>
          <a:lstStyle/>
          <a:p>
            <a:pPr algn="ctr"/>
            <a:r>
              <a:rPr lang="en-US" altLang="ko-KR" dirty="0" smtClean="0"/>
              <a:t>268(28%) Affects </a:t>
            </a:r>
          </a:p>
          <a:p>
            <a:pPr algn="ctr"/>
            <a:r>
              <a:rPr lang="en-US" altLang="ko-KR" dirty="0" smtClean="0"/>
              <a:t>the </a:t>
            </a:r>
            <a:r>
              <a:rPr lang="en-US" altLang="ko-KR" dirty="0"/>
              <a:t>EGR </a:t>
            </a:r>
            <a:endParaRPr lang="ko-KR" altLang="en-US" dirty="0"/>
          </a:p>
        </p:txBody>
      </p:sp>
      <p:sp>
        <p:nvSpPr>
          <p:cNvPr id="29" name="TextBox 28"/>
          <p:cNvSpPr txBox="1"/>
          <p:nvPr/>
        </p:nvSpPr>
        <p:spPr>
          <a:xfrm>
            <a:off x="0" y="6969"/>
            <a:ext cx="11772900" cy="1051561"/>
          </a:xfrm>
          <a:prstGeom prst="rect">
            <a:avLst/>
          </a:prstGeom>
          <a:noFill/>
        </p:spPr>
        <p:txBody>
          <a:bodyPr wrap="square" rtlCol="0" anchor="ctr" anchorCtr="0">
            <a:noAutofit/>
          </a:bodyPr>
          <a:lstStyle/>
          <a:p>
            <a:r>
              <a:rPr lang="en-US" altLang="ko-KR" sz="3200" b="1" dirty="0">
                <a:latin typeface="+mn-ea"/>
              </a:rPr>
              <a:t> </a:t>
            </a:r>
            <a:r>
              <a:rPr lang="en-US" altLang="ko-KR" sz="3200" b="1" dirty="0" smtClean="0">
                <a:latin typeface="+mn-ea"/>
              </a:rPr>
              <a:t> </a:t>
            </a:r>
            <a:r>
              <a:rPr lang="en-US" altLang="ko-KR" sz="3200" b="1" dirty="0"/>
              <a:t> </a:t>
            </a:r>
            <a:r>
              <a:rPr lang="en-US" altLang="ko-KR" sz="3200" b="1" dirty="0" smtClean="0"/>
              <a:t>CurveDiff </a:t>
            </a:r>
            <a:r>
              <a:rPr lang="en-US" altLang="ko-KR" sz="3200" b="1" dirty="0"/>
              <a:t>Evaluation</a:t>
            </a:r>
            <a:endParaRPr lang="ko-KR" altLang="en-US" sz="3200" dirty="0">
              <a:latin typeface="+mn-ea"/>
            </a:endParaRPr>
          </a:p>
        </p:txBody>
      </p:sp>
      <p:sp>
        <p:nvSpPr>
          <p:cNvPr id="30" name="TextBox 29"/>
          <p:cNvSpPr txBox="1"/>
          <p:nvPr/>
        </p:nvSpPr>
        <p:spPr>
          <a:xfrm>
            <a:off x="5579811" y="5104822"/>
            <a:ext cx="6314728" cy="1527966"/>
          </a:xfrm>
          <a:prstGeom prst="rect">
            <a:avLst/>
          </a:prstGeom>
          <a:noFill/>
          <a:ln>
            <a:noFill/>
          </a:ln>
        </p:spPr>
        <p:txBody>
          <a:bodyPr wrap="square" rtlCol="0" anchor="ctr" anchorCtr="0">
            <a:noAutofit/>
          </a:bodyPr>
          <a:lstStyle/>
          <a:p>
            <a:pPr>
              <a:lnSpc>
                <a:spcPct val="150000"/>
              </a:lnSpc>
            </a:pPr>
            <a:r>
              <a:rPr lang="en-US" altLang="ko-KR" sz="2000" b="1" dirty="0" smtClean="0">
                <a:solidFill>
                  <a:srgbClr val="FF0000"/>
                </a:solidFill>
              </a:rPr>
              <a:t>[ Failures ]</a:t>
            </a:r>
          </a:p>
          <a:p>
            <a:pPr marL="342900" indent="-342900">
              <a:lnSpc>
                <a:spcPct val="150000"/>
              </a:lnSpc>
              <a:buFont typeface="Wingdings" panose="05000000000000000000" pitchFamily="2" charset="2"/>
              <a:buChar char="§"/>
            </a:pPr>
            <a:r>
              <a:rPr lang="ko-KR" altLang="ko-KR" sz="2000" dirty="0" smtClean="0"/>
              <a:t>20 </a:t>
            </a:r>
            <a:r>
              <a:rPr lang="en-US" altLang="ko-KR" sz="2000" dirty="0" smtClean="0"/>
              <a:t>Tests </a:t>
            </a:r>
            <a:r>
              <a:rPr lang="ko-KR" altLang="ko-KR" sz="2000" dirty="0" smtClean="0"/>
              <a:t>timed </a:t>
            </a:r>
            <a:r>
              <a:rPr lang="ko-KR" altLang="ko-KR" sz="2000" dirty="0"/>
              <a:t>out </a:t>
            </a:r>
            <a:endParaRPr lang="en-US" altLang="ko-KR" sz="2000" dirty="0" smtClean="0"/>
          </a:p>
          <a:p>
            <a:pPr marL="342900" indent="-342900">
              <a:lnSpc>
                <a:spcPct val="150000"/>
              </a:lnSpc>
              <a:buFont typeface="Wingdings" panose="05000000000000000000" pitchFamily="2" charset="2"/>
              <a:buChar char="§"/>
            </a:pPr>
            <a:r>
              <a:rPr lang="ko-KR" altLang="ko-KR" sz="2000" dirty="0" smtClean="0"/>
              <a:t>19 </a:t>
            </a:r>
            <a:r>
              <a:rPr lang="en-US" altLang="ko-KR" sz="2000" dirty="0" smtClean="0"/>
              <a:t>Tests</a:t>
            </a:r>
            <a:r>
              <a:rPr lang="ko-KR" altLang="ko-KR" sz="2000" dirty="0" smtClean="0"/>
              <a:t> </a:t>
            </a:r>
            <a:r>
              <a:rPr lang="ko-KR" altLang="ko-KR" sz="2000" dirty="0"/>
              <a:t>failed to be processed by IDA. </a:t>
            </a:r>
            <a:endParaRPr lang="en-US" altLang="ko-KR" sz="2000" dirty="0"/>
          </a:p>
        </p:txBody>
      </p:sp>
    </p:spTree>
    <p:extLst>
      <p:ext uri="{BB962C8B-B14F-4D97-AF65-F5344CB8AC3E}">
        <p14:creationId xmlns:p14="http://schemas.microsoft.com/office/powerpoint/2010/main" val="1468015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051561"/>
          </a:xfrm>
          <a:prstGeom prst="rect">
            <a:avLst/>
          </a:prstGeom>
          <a:noFill/>
        </p:spPr>
        <p:txBody>
          <a:bodyPr wrap="square" rtlCol="0" anchor="ctr" anchorCtr="0">
            <a:noAutofit/>
          </a:bodyPr>
          <a:lstStyle/>
          <a:p>
            <a:r>
              <a:rPr lang="en-US" altLang="ko-KR" sz="3200" b="1" dirty="0"/>
              <a:t> </a:t>
            </a:r>
            <a:r>
              <a:rPr lang="en-US" altLang="ko-KR" sz="3200" b="1" dirty="0" smtClean="0"/>
              <a:t> Outline</a:t>
            </a:r>
            <a:endParaRPr lang="ko-KR" altLang="en-US" sz="3200" b="1" dirty="0"/>
          </a:p>
        </p:txBody>
      </p:sp>
      <p:sp>
        <p:nvSpPr>
          <p:cNvPr id="8" name="내용 개체 틀 2"/>
          <p:cNvSpPr txBox="1">
            <a:spLocks/>
          </p:cNvSpPr>
          <p:nvPr/>
        </p:nvSpPr>
        <p:spPr>
          <a:xfrm>
            <a:off x="375137" y="1315922"/>
            <a:ext cx="6095999" cy="5342786"/>
          </a:xfrm>
          <a:prstGeom prst="rect">
            <a:avLst/>
          </a:prstGeom>
        </p:spPr>
        <p:txBody>
          <a:bodyPr vert="horz" lIns="91440" tIns="45720" rIns="91440" bIns="45720" rtlCol="0">
            <a:normAutofit fontScale="85000" lnSpcReduction="20000"/>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Wingdings" panose="05000000000000000000" pitchFamily="2" charset="2"/>
              <a:buChar char="Ø"/>
            </a:pPr>
            <a:r>
              <a:rPr lang="en-US" altLang="ko-KR" dirty="0" smtClean="0"/>
              <a:t>What is Issue? Volkswagen Group </a:t>
            </a:r>
          </a:p>
          <a:p>
            <a:pPr marL="342900" indent="-342900" algn="l">
              <a:lnSpc>
                <a:spcPct val="150000"/>
              </a:lnSpc>
              <a:buFont typeface="Wingdings" panose="05000000000000000000" pitchFamily="2" charset="2"/>
              <a:buChar char="Ø"/>
            </a:pPr>
            <a:r>
              <a:rPr lang="en-US" altLang="ko-KR" dirty="0" smtClean="0"/>
              <a:t>Emission Test</a:t>
            </a:r>
          </a:p>
          <a:p>
            <a:pPr marL="342900" indent="-342900" algn="l">
              <a:lnSpc>
                <a:spcPct val="150000"/>
              </a:lnSpc>
              <a:buFont typeface="Wingdings" panose="05000000000000000000" pitchFamily="2" charset="2"/>
              <a:buChar char="Ø"/>
            </a:pPr>
            <a:r>
              <a:rPr lang="en-US" altLang="ko-KR" dirty="0" smtClean="0"/>
              <a:t>Diesel Emission Control System</a:t>
            </a:r>
          </a:p>
          <a:p>
            <a:pPr marL="342900" indent="-342900" algn="l">
              <a:lnSpc>
                <a:spcPct val="150000"/>
              </a:lnSpc>
              <a:buFont typeface="Wingdings" panose="05000000000000000000" pitchFamily="2" charset="2"/>
              <a:buChar char="Ø"/>
            </a:pPr>
            <a:r>
              <a:rPr lang="en-US" altLang="ko-KR" dirty="0" smtClean="0"/>
              <a:t>Defeat Device</a:t>
            </a:r>
          </a:p>
          <a:p>
            <a:pPr marL="342900" indent="-342900" algn="l">
              <a:lnSpc>
                <a:spcPct val="150000"/>
              </a:lnSpc>
              <a:buFont typeface="Wingdings" panose="05000000000000000000" pitchFamily="2" charset="2"/>
              <a:buChar char="Ø"/>
            </a:pPr>
            <a:r>
              <a:rPr lang="en-US" altLang="ko-KR" dirty="0" smtClean="0"/>
              <a:t>Target System / Service</a:t>
            </a:r>
          </a:p>
          <a:p>
            <a:pPr marL="342900" indent="-342900" algn="l">
              <a:lnSpc>
                <a:spcPct val="150000"/>
              </a:lnSpc>
              <a:buFont typeface="Wingdings" panose="05000000000000000000" pitchFamily="2" charset="2"/>
              <a:buChar char="Ø"/>
            </a:pPr>
            <a:r>
              <a:rPr lang="en-US" altLang="ko-KR" dirty="0" smtClean="0"/>
              <a:t>Vulnerability Points</a:t>
            </a:r>
          </a:p>
          <a:p>
            <a:pPr marL="342900" indent="-342900" algn="l">
              <a:lnSpc>
                <a:spcPct val="150000"/>
              </a:lnSpc>
              <a:buFont typeface="Wingdings" panose="05000000000000000000" pitchFamily="2" charset="2"/>
              <a:buChar char="Ø"/>
            </a:pPr>
            <a:r>
              <a:rPr lang="en-US" altLang="ko-KR" dirty="0" smtClean="0"/>
              <a:t>CurveDiff</a:t>
            </a:r>
            <a:r>
              <a:rPr lang="en-US" altLang="ko-KR" dirty="0"/>
              <a:t> (</a:t>
            </a:r>
            <a:r>
              <a:rPr lang="en-US" altLang="ko-KR" dirty="0" smtClean="0"/>
              <a:t>Exploitation)</a:t>
            </a:r>
          </a:p>
          <a:p>
            <a:pPr marL="342900" indent="-342900" algn="l">
              <a:lnSpc>
                <a:spcPct val="150000"/>
              </a:lnSpc>
              <a:buFont typeface="Wingdings" panose="05000000000000000000" pitchFamily="2" charset="2"/>
              <a:buChar char="Ø"/>
            </a:pPr>
            <a:r>
              <a:rPr lang="en-US" altLang="ko-KR" dirty="0"/>
              <a:t>Evaluation </a:t>
            </a:r>
            <a:endParaRPr lang="en-US" altLang="ko-KR" dirty="0" smtClean="0"/>
          </a:p>
          <a:p>
            <a:pPr marL="342900" indent="-342900" algn="l">
              <a:lnSpc>
                <a:spcPct val="150000"/>
              </a:lnSpc>
              <a:buFont typeface="Wingdings" panose="05000000000000000000" pitchFamily="2" charset="2"/>
              <a:buChar char="Ø"/>
            </a:pPr>
            <a:r>
              <a:rPr lang="en-US" altLang="ko-KR" dirty="0" smtClean="0"/>
              <a:t>Defense </a:t>
            </a:r>
          </a:p>
          <a:p>
            <a:pPr marL="342900" indent="-342900" algn="l">
              <a:lnSpc>
                <a:spcPct val="150000"/>
              </a:lnSpc>
              <a:buFont typeface="Wingdings" panose="05000000000000000000" pitchFamily="2" charset="2"/>
              <a:buChar char="Ø"/>
            </a:pPr>
            <a:r>
              <a:rPr lang="en-US" altLang="ko-KR" dirty="0" smtClean="0"/>
              <a:t>Conclusion</a:t>
            </a:r>
            <a:endParaRPr lang="ko-KR" altLang="en-US" dirty="0"/>
          </a:p>
        </p:txBody>
      </p:sp>
      <p:pic>
        <p:nvPicPr>
          <p:cNvPr id="2" name="그림 1"/>
          <p:cNvPicPr>
            <a:picLocks noChangeAspect="1"/>
          </p:cNvPicPr>
          <p:nvPr/>
        </p:nvPicPr>
        <p:blipFill>
          <a:blip r:embed="rId3"/>
          <a:stretch>
            <a:fillRect/>
          </a:stretch>
        </p:blipFill>
        <p:spPr>
          <a:xfrm>
            <a:off x="7131468" y="1207491"/>
            <a:ext cx="4579886" cy="5650509"/>
          </a:xfrm>
          <a:prstGeom prst="rect">
            <a:avLst/>
          </a:prstGeom>
        </p:spPr>
      </p:pic>
    </p:spTree>
    <p:extLst>
      <p:ext uri="{BB962C8B-B14F-4D97-AF65-F5344CB8AC3E}">
        <p14:creationId xmlns:p14="http://schemas.microsoft.com/office/powerpoint/2010/main" val="1635492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295"/>
            <a:ext cx="12059746" cy="1051561"/>
          </a:xfrm>
          <a:prstGeom prst="rect">
            <a:avLst/>
          </a:prstGeom>
          <a:noFill/>
        </p:spPr>
        <p:txBody>
          <a:bodyPr wrap="square" rtlCol="0" anchor="ctr" anchorCtr="1">
            <a:noAutofit/>
          </a:bodyPr>
          <a:lstStyle/>
          <a:p>
            <a:endParaRPr lang="ko-KR" altLang="en-US" sz="2400" dirty="0"/>
          </a:p>
        </p:txBody>
      </p:sp>
      <p:pic>
        <p:nvPicPr>
          <p:cNvPr id="6" name="그림 5"/>
          <p:cNvPicPr>
            <a:picLocks noChangeAspect="1"/>
          </p:cNvPicPr>
          <p:nvPr/>
        </p:nvPicPr>
        <p:blipFill>
          <a:blip r:embed="rId3"/>
          <a:stretch>
            <a:fillRect/>
          </a:stretch>
        </p:blipFill>
        <p:spPr>
          <a:xfrm>
            <a:off x="219998" y="1942824"/>
            <a:ext cx="6799196" cy="3309114"/>
          </a:xfrm>
          <a:prstGeom prst="rect">
            <a:avLst/>
          </a:prstGeom>
        </p:spPr>
      </p:pic>
      <p:pic>
        <p:nvPicPr>
          <p:cNvPr id="7" name="그림 6"/>
          <p:cNvPicPr>
            <a:picLocks noChangeAspect="1"/>
          </p:cNvPicPr>
          <p:nvPr/>
        </p:nvPicPr>
        <p:blipFill>
          <a:blip r:embed="rId4"/>
          <a:stretch>
            <a:fillRect/>
          </a:stretch>
        </p:blipFill>
        <p:spPr>
          <a:xfrm>
            <a:off x="7334030" y="2059433"/>
            <a:ext cx="4545626" cy="3417279"/>
          </a:xfrm>
          <a:prstGeom prst="rect">
            <a:avLst/>
          </a:prstGeom>
        </p:spPr>
      </p:pic>
      <p:sp>
        <p:nvSpPr>
          <p:cNvPr id="2" name="직사각형 1"/>
          <p:cNvSpPr/>
          <p:nvPr/>
        </p:nvSpPr>
        <p:spPr>
          <a:xfrm>
            <a:off x="7482062" y="5565503"/>
            <a:ext cx="4249561" cy="400110"/>
          </a:xfrm>
          <a:prstGeom prst="rect">
            <a:avLst/>
          </a:prstGeom>
        </p:spPr>
        <p:txBody>
          <a:bodyPr wrap="none">
            <a:spAutoFit/>
          </a:bodyPr>
          <a:lstStyle/>
          <a:p>
            <a:r>
              <a:rPr lang="en-US" altLang="ko-KR" sz="2000" b="1" dirty="0">
                <a:latin typeface="+mn-ea"/>
                <a:cs typeface="Courier New" panose="02070309020205020404" pitchFamily="49" charset="0"/>
              </a:rPr>
              <a:t>Portable Emissions Measurement</a:t>
            </a:r>
            <a:endParaRPr lang="ko-KR" altLang="en-US" sz="2000" b="1" dirty="0">
              <a:latin typeface="+mn-ea"/>
              <a:cs typeface="Courier New" panose="02070309020205020404" pitchFamily="49" charset="0"/>
            </a:endParaRPr>
          </a:p>
        </p:txBody>
      </p:sp>
      <p:sp>
        <p:nvSpPr>
          <p:cNvPr id="8" name="TextBox 7"/>
          <p:cNvSpPr txBox="1"/>
          <p:nvPr/>
        </p:nvSpPr>
        <p:spPr>
          <a:xfrm>
            <a:off x="0" y="6969"/>
            <a:ext cx="11772900" cy="1051561"/>
          </a:xfrm>
          <a:prstGeom prst="rect">
            <a:avLst/>
          </a:prstGeom>
          <a:noFill/>
        </p:spPr>
        <p:txBody>
          <a:bodyPr wrap="square" rtlCol="0" anchor="ctr" anchorCtr="0">
            <a:noAutofit/>
          </a:bodyPr>
          <a:lstStyle/>
          <a:p>
            <a:r>
              <a:rPr lang="en-US" altLang="ko-KR" sz="3200" b="1" dirty="0">
                <a:latin typeface="+mn-ea"/>
              </a:rPr>
              <a:t> </a:t>
            </a:r>
            <a:r>
              <a:rPr lang="en-US" altLang="ko-KR" sz="3200" b="1" dirty="0" smtClean="0">
                <a:latin typeface="+mn-ea"/>
              </a:rPr>
              <a:t> </a:t>
            </a:r>
            <a:r>
              <a:rPr lang="en-US" altLang="ko-KR" sz="3200" b="1" dirty="0"/>
              <a:t>  How to </a:t>
            </a:r>
            <a:r>
              <a:rPr lang="en-US" altLang="ko-KR" sz="3200" b="1" dirty="0" smtClean="0"/>
              <a:t>Defense </a:t>
            </a:r>
            <a:r>
              <a:rPr lang="en-US" altLang="ko-KR" sz="3200" b="1" dirty="0"/>
              <a:t>??</a:t>
            </a:r>
            <a:endParaRPr lang="ko-KR" altLang="en-US" sz="3200" dirty="0">
              <a:latin typeface="+mn-ea"/>
            </a:endParaRPr>
          </a:p>
        </p:txBody>
      </p:sp>
    </p:spTree>
    <p:extLst>
      <p:ext uri="{BB962C8B-B14F-4D97-AF65-F5344CB8AC3E}">
        <p14:creationId xmlns:p14="http://schemas.microsoft.com/office/powerpoint/2010/main" val="254206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846" y="127295"/>
            <a:ext cx="11772900" cy="1051561"/>
          </a:xfrm>
          <a:prstGeom prst="rect">
            <a:avLst/>
          </a:prstGeom>
          <a:noFill/>
        </p:spPr>
        <p:txBody>
          <a:bodyPr wrap="square" rtlCol="0" anchor="ctr" anchorCtr="1">
            <a:noAutofit/>
          </a:bodyPr>
          <a:lstStyle/>
          <a:p>
            <a:endParaRPr lang="ko-KR" altLang="en-US" sz="2400" dirty="0"/>
          </a:p>
        </p:txBody>
      </p:sp>
      <p:sp>
        <p:nvSpPr>
          <p:cNvPr id="6" name="TextBox 5"/>
          <p:cNvSpPr txBox="1"/>
          <p:nvPr/>
        </p:nvSpPr>
        <p:spPr>
          <a:xfrm>
            <a:off x="0" y="6969"/>
            <a:ext cx="11772900" cy="1051561"/>
          </a:xfrm>
          <a:prstGeom prst="rect">
            <a:avLst/>
          </a:prstGeom>
          <a:noFill/>
        </p:spPr>
        <p:txBody>
          <a:bodyPr wrap="square" rtlCol="0" anchor="ctr" anchorCtr="0">
            <a:noAutofit/>
          </a:bodyPr>
          <a:lstStyle/>
          <a:p>
            <a:r>
              <a:rPr lang="en-US" altLang="ko-KR" sz="3200" b="1" dirty="0">
                <a:latin typeface="+mn-ea"/>
              </a:rPr>
              <a:t> </a:t>
            </a:r>
            <a:r>
              <a:rPr lang="en-US" altLang="ko-KR" sz="3200" b="1" dirty="0" smtClean="0">
                <a:latin typeface="+mn-ea"/>
              </a:rPr>
              <a:t> </a:t>
            </a:r>
            <a:r>
              <a:rPr lang="en-US" altLang="ko-KR" sz="3200" b="1" dirty="0" smtClean="0"/>
              <a:t> Conclusion</a:t>
            </a:r>
            <a:endParaRPr lang="ko-KR" altLang="en-US" sz="3200" dirty="0">
              <a:latin typeface="+mn-ea"/>
            </a:endParaRPr>
          </a:p>
        </p:txBody>
      </p:sp>
      <p:sp>
        <p:nvSpPr>
          <p:cNvPr id="7" name="내용 개체 틀 2"/>
          <p:cNvSpPr txBox="1">
            <a:spLocks/>
          </p:cNvSpPr>
          <p:nvPr/>
        </p:nvSpPr>
        <p:spPr>
          <a:xfrm>
            <a:off x="306695" y="1534551"/>
            <a:ext cx="11717079" cy="4640295"/>
          </a:xfrm>
          <a:prstGeom prst="rect">
            <a:avLst/>
          </a:prstGeom>
        </p:spPr>
        <p:txBody>
          <a:bodyPr vert="horz" lIns="91440" tIns="45720" rIns="91440" bIns="45720" rtlCol="0">
            <a:normAutofit/>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Clr>
                <a:schemeClr val="bg1">
                  <a:lumMod val="75000"/>
                </a:schemeClr>
              </a:buClr>
              <a:buSzPct val="87000"/>
            </a:pPr>
            <a:r>
              <a:rPr lang="en-US" altLang="ko-KR" dirty="0">
                <a:solidFill>
                  <a:srgbClr val="292934"/>
                </a:solidFill>
                <a:latin typeface="Arial"/>
                <a:ea typeface="돋움" panose="020B0600000101010101" pitchFamily="50" charset="-127"/>
              </a:rPr>
              <a:t>It is possible to control the emission of diesel vehicle through ECU operation of the car</a:t>
            </a:r>
            <a:r>
              <a:rPr lang="en-US" altLang="ko-KR" dirty="0" smtClean="0">
                <a:solidFill>
                  <a:srgbClr val="292934"/>
                </a:solidFill>
                <a:latin typeface="Arial"/>
                <a:ea typeface="돋움" panose="020B0600000101010101" pitchFamily="50" charset="-127"/>
              </a:rPr>
              <a:t>.</a:t>
            </a:r>
          </a:p>
          <a:p>
            <a:pPr marL="342900" indent="-342900">
              <a:buClr>
                <a:schemeClr val="bg1">
                  <a:lumMod val="75000"/>
                </a:schemeClr>
              </a:buClr>
              <a:buSzPct val="87000"/>
            </a:pPr>
            <a:r>
              <a:rPr lang="en-US" altLang="ko-KR" dirty="0" smtClean="0">
                <a:solidFill>
                  <a:srgbClr val="292934"/>
                </a:solidFill>
                <a:latin typeface="Arial"/>
                <a:ea typeface="돋움" panose="020B0600000101010101" pitchFamily="50" charset="-127"/>
              </a:rPr>
              <a:t>The </a:t>
            </a:r>
            <a:r>
              <a:rPr lang="en-US" altLang="ko-KR" dirty="0">
                <a:solidFill>
                  <a:srgbClr val="292934"/>
                </a:solidFill>
                <a:latin typeface="Arial"/>
                <a:ea typeface="돋움" panose="020B0600000101010101" pitchFamily="50" charset="-127"/>
              </a:rPr>
              <a:t>emission test method seems to need improvement. (So that it can simulate similar to actual road driving</a:t>
            </a:r>
            <a:r>
              <a:rPr lang="en-US" altLang="ko-KR" dirty="0" smtClean="0">
                <a:solidFill>
                  <a:srgbClr val="292934"/>
                </a:solidFill>
                <a:latin typeface="Arial"/>
                <a:ea typeface="돋움" panose="020B0600000101010101" pitchFamily="50" charset="-127"/>
              </a:rPr>
              <a:t>)</a:t>
            </a:r>
          </a:p>
          <a:p>
            <a:pPr marL="342900" indent="-342900">
              <a:buClr>
                <a:schemeClr val="bg1">
                  <a:lumMod val="75000"/>
                </a:schemeClr>
              </a:buClr>
              <a:buSzPct val="87000"/>
            </a:pPr>
            <a:endParaRPr lang="en-US" altLang="ko-KR" dirty="0">
              <a:solidFill>
                <a:srgbClr val="292934"/>
              </a:solidFill>
              <a:latin typeface="Arial"/>
              <a:ea typeface="돋움" panose="020B0600000101010101" pitchFamily="50" charset="-127"/>
            </a:endParaRPr>
          </a:p>
          <a:p>
            <a:pPr marL="342900" indent="-342900">
              <a:buClr>
                <a:schemeClr val="bg1">
                  <a:lumMod val="75000"/>
                </a:schemeClr>
              </a:buClr>
              <a:buSzPct val="87000"/>
            </a:pPr>
            <a:r>
              <a:rPr lang="en-US" altLang="ko-KR" dirty="0">
                <a:solidFill>
                  <a:srgbClr val="292934"/>
                </a:solidFill>
                <a:latin typeface="Arial"/>
                <a:ea typeface="돋움" panose="020B0600000101010101" pitchFamily="50" charset="-127"/>
              </a:rPr>
              <a:t>With CurveDiff, we can analyze large amount of VW defeat device and verify more than 900 </a:t>
            </a:r>
            <a:r>
              <a:rPr lang="en-US" altLang="ko-KR" dirty="0" smtClean="0">
                <a:solidFill>
                  <a:srgbClr val="292934"/>
                </a:solidFill>
                <a:latin typeface="Arial"/>
                <a:ea typeface="돋움" panose="020B0600000101010101" pitchFamily="50" charset="-127"/>
              </a:rPr>
              <a:t>firmware images.</a:t>
            </a:r>
            <a:endParaRPr lang="en-US" altLang="ko-KR" dirty="0">
              <a:solidFill>
                <a:srgbClr val="292934"/>
              </a:solidFill>
              <a:latin typeface="Arial"/>
              <a:ea typeface="돋움" panose="020B0600000101010101" pitchFamily="50" charset="-127"/>
            </a:endParaRPr>
          </a:p>
          <a:p>
            <a:pPr marL="342900" indent="-342900">
              <a:buClr>
                <a:schemeClr val="bg1">
                  <a:lumMod val="75000"/>
                </a:schemeClr>
              </a:buClr>
              <a:buSzPct val="87000"/>
            </a:pPr>
            <a:r>
              <a:rPr lang="en-US" altLang="ko-KR" dirty="0">
                <a:solidFill>
                  <a:srgbClr val="292934"/>
                </a:solidFill>
                <a:latin typeface="Arial"/>
                <a:ea typeface="돋움" panose="020B0600000101010101" pitchFamily="50" charset="-127"/>
              </a:rPr>
              <a:t>If it is possible to test the ECU within a short time, I think it is also necessary to carry out the ECU operation test in the emission test.</a:t>
            </a:r>
            <a:endParaRPr kumimoji="0" lang="en-US" altLang="ko-KR" sz="24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endParaRPr>
          </a:p>
        </p:txBody>
      </p:sp>
    </p:spTree>
    <p:extLst>
      <p:ext uri="{BB962C8B-B14F-4D97-AF65-F5344CB8AC3E}">
        <p14:creationId xmlns:p14="http://schemas.microsoft.com/office/powerpoint/2010/main" val="165693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2251122" y="1262578"/>
            <a:ext cx="8088632" cy="5243730"/>
          </a:xfrm>
          <a:prstGeom prst="rect">
            <a:avLst/>
          </a:prstGeom>
        </p:spPr>
      </p:pic>
      <p:sp>
        <p:nvSpPr>
          <p:cNvPr id="7" name="TextBox 6"/>
          <p:cNvSpPr txBox="1"/>
          <p:nvPr/>
        </p:nvSpPr>
        <p:spPr>
          <a:xfrm>
            <a:off x="0" y="0"/>
            <a:ext cx="12192000" cy="1051561"/>
          </a:xfrm>
          <a:prstGeom prst="rect">
            <a:avLst/>
          </a:prstGeom>
          <a:noFill/>
        </p:spPr>
        <p:txBody>
          <a:bodyPr wrap="square" rtlCol="0" anchor="ctr" anchorCtr="0">
            <a:noAutofit/>
          </a:bodyPr>
          <a:lstStyle/>
          <a:p>
            <a:r>
              <a:rPr lang="en-US" altLang="ko-KR" sz="3200" b="1" dirty="0"/>
              <a:t> </a:t>
            </a:r>
            <a:r>
              <a:rPr lang="en-US" altLang="ko-KR" sz="3200" b="1" dirty="0" smtClean="0"/>
              <a:t> What is Issue?</a:t>
            </a:r>
            <a:endParaRPr lang="ko-KR" altLang="en-US" sz="3200" b="1" dirty="0"/>
          </a:p>
        </p:txBody>
      </p:sp>
    </p:spTree>
    <p:extLst>
      <p:ext uri="{BB962C8B-B14F-4D97-AF65-F5344CB8AC3E}">
        <p14:creationId xmlns:p14="http://schemas.microsoft.com/office/powerpoint/2010/main" val="3088799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내용 개체 틀 2"/>
          <p:cNvSpPr txBox="1">
            <a:spLocks/>
          </p:cNvSpPr>
          <p:nvPr/>
        </p:nvSpPr>
        <p:spPr>
          <a:xfrm>
            <a:off x="312906" y="5097992"/>
            <a:ext cx="11717079" cy="1312472"/>
          </a:xfrm>
          <a:prstGeom prst="rect">
            <a:avLst/>
          </a:prstGeom>
        </p:spPr>
        <p:txBody>
          <a:bodyPr vert="horz" lIns="91440" tIns="45720" rIns="91440" bIns="45720" rtlCol="0">
            <a:normAutofit fontScale="70000" lnSpcReduction="20000"/>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Clr>
                <a:schemeClr val="bg1">
                  <a:lumMod val="75000"/>
                </a:schemeClr>
              </a:buClr>
              <a:buSzPct val="87000"/>
            </a:pPr>
            <a:r>
              <a:rPr lang="en-US" altLang="ko-KR" b="1" dirty="0"/>
              <a:t>Europe's largest automaker</a:t>
            </a:r>
            <a:r>
              <a:rPr lang="en-US" altLang="ko-KR" dirty="0"/>
              <a:t> </a:t>
            </a:r>
          </a:p>
          <a:p>
            <a:pPr lvl="1">
              <a:buClr>
                <a:srgbClr val="93A299"/>
              </a:buClr>
            </a:pPr>
            <a:r>
              <a:rPr lang="en-US" altLang="ko-KR" dirty="0" smtClean="0">
                <a:solidFill>
                  <a:srgbClr val="292934"/>
                </a:solidFill>
                <a:latin typeface="Arial"/>
                <a:ea typeface="돋움" panose="020B0600000101010101" pitchFamily="50" charset="-127"/>
              </a:rPr>
              <a:t>Established in 1937 and headquartered in Germany.</a:t>
            </a:r>
          </a:p>
          <a:p>
            <a:pPr lvl="1">
              <a:buClr>
                <a:srgbClr val="93A299"/>
              </a:buClr>
            </a:pPr>
            <a:r>
              <a:rPr lang="en-US" altLang="ko-KR" dirty="0" smtClean="0">
                <a:solidFill>
                  <a:srgbClr val="292934"/>
                </a:solidFill>
                <a:latin typeface="Arial"/>
                <a:ea typeface="돋움" panose="020B0600000101010101" pitchFamily="50" charset="-127"/>
              </a:rPr>
              <a:t>120 </a:t>
            </a:r>
            <a:r>
              <a:rPr lang="en-US" altLang="ko-KR" dirty="0">
                <a:solidFill>
                  <a:srgbClr val="292934"/>
                </a:solidFill>
                <a:latin typeface="Arial"/>
                <a:ea typeface="돋움" panose="020B0600000101010101" pitchFamily="50" charset="-127"/>
              </a:rPr>
              <a:t>automobile production plants and sells cars to more than 153 countries.</a:t>
            </a:r>
          </a:p>
          <a:p>
            <a:pPr lvl="1">
              <a:buClr>
                <a:srgbClr val="93A299"/>
              </a:buClr>
            </a:pPr>
            <a:r>
              <a:rPr lang="en-US" altLang="ko-KR" dirty="0">
                <a:solidFill>
                  <a:srgbClr val="292934"/>
                </a:solidFill>
                <a:latin typeface="Arial"/>
                <a:ea typeface="돋움" panose="020B0600000101010101" pitchFamily="50" charset="-127"/>
              </a:rPr>
              <a:t>Approximately 610,000 employees produce more than 42,000 cars daily</a:t>
            </a:r>
            <a:r>
              <a:rPr lang="en-US" altLang="ko-KR" dirty="0" smtClean="0">
                <a:solidFill>
                  <a:srgbClr val="292934"/>
                </a:solidFill>
                <a:latin typeface="Arial"/>
                <a:ea typeface="돋움" panose="020B0600000101010101" pitchFamily="50" charset="-127"/>
              </a:rPr>
              <a:t>.</a:t>
            </a:r>
          </a:p>
          <a:p>
            <a:pPr lvl="1">
              <a:buClr>
                <a:srgbClr val="93A299"/>
              </a:buClr>
            </a:pPr>
            <a:r>
              <a:rPr kumimoji="0" lang="en-US" altLang="ko-KR" sz="24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rPr>
              <a:t>Volkswagen</a:t>
            </a:r>
            <a:r>
              <a:rPr kumimoji="0" lang="en-US" altLang="ko-KR" sz="2400" b="0" i="0" u="none" strike="noStrike" kern="1200" cap="none" spc="0" normalizeH="0" noProof="0" dirty="0" smtClean="0">
                <a:ln>
                  <a:noFill/>
                </a:ln>
                <a:solidFill>
                  <a:srgbClr val="292934"/>
                </a:solidFill>
                <a:effectLst/>
                <a:uLnTx/>
                <a:uFillTx/>
                <a:latin typeface="Arial"/>
                <a:ea typeface="돋움" panose="020B0600000101010101" pitchFamily="50" charset="-127"/>
                <a:cs typeface="+mn-cs"/>
              </a:rPr>
              <a:t> surpassed Toyota as the world’s largest automaker in 2016</a:t>
            </a:r>
            <a:endParaRPr kumimoji="0" lang="en-US" altLang="ko-KR" sz="24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endParaRPr>
          </a:p>
        </p:txBody>
      </p:sp>
      <p:sp>
        <p:nvSpPr>
          <p:cNvPr id="15" name="Rectangle 4"/>
          <p:cNvSpPr>
            <a:spLocks noChangeArrowheads="1"/>
          </p:cNvSpPr>
          <p:nvPr/>
        </p:nvSpPr>
        <p:spPr bwMode="auto">
          <a:xfrm>
            <a:off x="0" y="-184666"/>
            <a:ext cx="31290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800" b="0" i="0" u="none" strike="noStrike" cap="none" normalizeH="0" baseline="0" dirty="0" smtClean="0">
                <a:ln>
                  <a:noFill/>
                </a:ln>
                <a:solidFill>
                  <a:srgbClr val="545454"/>
                </a:solidFill>
                <a:effectLst/>
                <a:latin typeface="Arial" panose="020B0604020202020204" pitchFamily="34" charset="0"/>
                <a:ea typeface="Apple SD Gothic Neo"/>
              </a:rPr>
              <a:t>.</a:t>
            </a:r>
            <a:r>
              <a:rPr kumimoji="0" lang="ko-KR" altLang="ko-KR" sz="1800" b="0" i="0" u="none" strike="noStrike" cap="none" normalizeH="0" baseline="0" dirty="0" smtClean="0">
                <a:ln>
                  <a:noFill/>
                </a:ln>
                <a:solidFill>
                  <a:schemeClr val="tx1"/>
                </a:solidFill>
                <a:effectLst/>
                <a:latin typeface="Arial" panose="020B0604020202020204" pitchFamily="34" charset="0"/>
              </a:rPr>
              <a:t> </a:t>
            </a:r>
          </a:p>
        </p:txBody>
      </p:sp>
      <p:pic>
        <p:nvPicPr>
          <p:cNvPr id="2" name="그림 1"/>
          <p:cNvPicPr>
            <a:picLocks noChangeAspect="1"/>
          </p:cNvPicPr>
          <p:nvPr/>
        </p:nvPicPr>
        <p:blipFill>
          <a:blip r:embed="rId3"/>
          <a:stretch>
            <a:fillRect/>
          </a:stretch>
        </p:blipFill>
        <p:spPr>
          <a:xfrm>
            <a:off x="1561345" y="1184127"/>
            <a:ext cx="9220200" cy="3781425"/>
          </a:xfrm>
          <a:prstGeom prst="rect">
            <a:avLst/>
          </a:prstGeom>
        </p:spPr>
      </p:pic>
      <p:sp>
        <p:nvSpPr>
          <p:cNvPr id="7" name="TextBox 6"/>
          <p:cNvSpPr txBox="1"/>
          <p:nvPr/>
        </p:nvSpPr>
        <p:spPr>
          <a:xfrm>
            <a:off x="0" y="0"/>
            <a:ext cx="12192000" cy="1051561"/>
          </a:xfrm>
          <a:prstGeom prst="rect">
            <a:avLst/>
          </a:prstGeom>
          <a:noFill/>
        </p:spPr>
        <p:txBody>
          <a:bodyPr wrap="square" rtlCol="0" anchor="ctr" anchorCtr="0">
            <a:noAutofit/>
          </a:bodyPr>
          <a:lstStyle/>
          <a:p>
            <a:r>
              <a:rPr lang="en-US" altLang="ko-KR" sz="3200" b="1" dirty="0"/>
              <a:t> </a:t>
            </a:r>
            <a:r>
              <a:rPr lang="en-US" altLang="ko-KR" sz="3200" b="1" dirty="0" smtClean="0"/>
              <a:t> Volkswagen Group</a:t>
            </a:r>
            <a:endParaRPr lang="ko-KR" altLang="en-US" sz="3200" b="1" dirty="0"/>
          </a:p>
        </p:txBody>
      </p:sp>
    </p:spTree>
    <p:extLst>
      <p:ext uri="{BB962C8B-B14F-4D97-AF65-F5344CB8AC3E}">
        <p14:creationId xmlns:p14="http://schemas.microsoft.com/office/powerpoint/2010/main" val="211829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내용 개체 틀 2"/>
          <p:cNvSpPr txBox="1">
            <a:spLocks/>
          </p:cNvSpPr>
          <p:nvPr/>
        </p:nvSpPr>
        <p:spPr>
          <a:xfrm>
            <a:off x="244549" y="1458679"/>
            <a:ext cx="11717079" cy="4640295"/>
          </a:xfrm>
          <a:prstGeom prst="rect">
            <a:avLst/>
          </a:prstGeom>
        </p:spPr>
        <p:txBody>
          <a:bodyPr vert="horz" lIns="91440" tIns="45720" rIns="91440" bIns="45720" rtlCol="0">
            <a:normAutofit/>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chemeClr val="bg1">
                  <a:lumMod val="75000"/>
                </a:schemeClr>
              </a:buClr>
              <a:buSzPct val="87000"/>
            </a:pPr>
            <a:r>
              <a:rPr lang="en-US" altLang="ko-KR" b="1" dirty="0"/>
              <a:t>How did it turn out?</a:t>
            </a:r>
            <a:endParaRPr lang="en-US" altLang="ko-KR" b="1" dirty="0" smtClean="0"/>
          </a:p>
          <a:p>
            <a:pPr lvl="1">
              <a:buClr>
                <a:srgbClr val="93A299"/>
              </a:buClr>
            </a:pPr>
            <a:r>
              <a:rPr lang="en-US" altLang="ko-KR" dirty="0" smtClean="0">
                <a:solidFill>
                  <a:srgbClr val="292934"/>
                </a:solidFill>
                <a:latin typeface="Arial"/>
                <a:ea typeface="돋움" panose="020B0600000101010101" pitchFamily="50" charset="-127"/>
              </a:rPr>
              <a:t>An NGO called ICCT tests the diesel emission performance of cars sold in the US</a:t>
            </a:r>
          </a:p>
          <a:p>
            <a:pPr lvl="1">
              <a:buClr>
                <a:srgbClr val="93A299"/>
              </a:buClr>
            </a:pPr>
            <a:r>
              <a:rPr lang="en-US" altLang="ko-KR" dirty="0" smtClean="0">
                <a:solidFill>
                  <a:srgbClr val="292934"/>
                </a:solidFill>
                <a:latin typeface="Arial"/>
                <a:ea typeface="돋움" panose="020B0600000101010101" pitchFamily="50" charset="-127"/>
              </a:rPr>
              <a:t>To </a:t>
            </a:r>
            <a:r>
              <a:rPr lang="en-US" altLang="ko-KR" dirty="0">
                <a:solidFill>
                  <a:srgbClr val="292934"/>
                </a:solidFill>
                <a:latin typeface="Arial"/>
                <a:ea typeface="돋움" panose="020B0600000101010101" pitchFamily="50" charset="-127"/>
              </a:rPr>
              <a:t>make sure that US diesel cars will be cleaner than European diesel cars due to strict US government regulations</a:t>
            </a:r>
            <a:r>
              <a:rPr lang="en-US" altLang="ko-KR" dirty="0" smtClean="0">
                <a:solidFill>
                  <a:srgbClr val="292934"/>
                </a:solidFill>
                <a:latin typeface="Arial"/>
                <a:ea typeface="돋움" panose="020B0600000101010101" pitchFamily="50" charset="-127"/>
              </a:rPr>
              <a:t>.</a:t>
            </a:r>
          </a:p>
          <a:p>
            <a:pPr lvl="1">
              <a:buClr>
                <a:srgbClr val="93A299"/>
              </a:buClr>
            </a:pPr>
            <a:r>
              <a:rPr lang="en-US" altLang="ko-KR" dirty="0">
                <a:solidFill>
                  <a:srgbClr val="292934"/>
                </a:solidFill>
                <a:latin typeface="Arial"/>
                <a:ea typeface="돋움" panose="020B0600000101010101" pitchFamily="50" charset="-127"/>
              </a:rPr>
              <a:t>Very different data from published </a:t>
            </a:r>
            <a:r>
              <a:rPr lang="en-US" altLang="ko-KR" dirty="0" smtClean="0">
                <a:solidFill>
                  <a:srgbClr val="292934"/>
                </a:solidFill>
                <a:latin typeface="Arial"/>
                <a:ea typeface="돋움" panose="020B0600000101010101" pitchFamily="50" charset="-127"/>
              </a:rPr>
              <a:t>data, </a:t>
            </a:r>
            <a:r>
              <a:rPr lang="en-US" altLang="ko-KR" dirty="0">
                <a:solidFill>
                  <a:srgbClr val="292934"/>
                </a:solidFill>
                <a:latin typeface="Arial"/>
                <a:ea typeface="돋움" panose="020B0600000101010101" pitchFamily="50" charset="-127"/>
              </a:rPr>
              <a:t>especially on Volkswagen </a:t>
            </a:r>
            <a:r>
              <a:rPr lang="en-US" altLang="ko-KR" dirty="0" smtClean="0">
                <a:solidFill>
                  <a:srgbClr val="292934"/>
                </a:solidFill>
                <a:latin typeface="Arial"/>
                <a:ea typeface="돋움" panose="020B0600000101010101" pitchFamily="50" charset="-127"/>
              </a:rPr>
              <a:t>vehicles</a:t>
            </a:r>
          </a:p>
          <a:p>
            <a:pPr lvl="1">
              <a:buClr>
                <a:srgbClr val="93A299"/>
              </a:buClr>
            </a:pPr>
            <a:endParaRPr kumimoji="0" lang="en-US" altLang="ko-KR" sz="2000" b="0" i="0" u="none" strike="noStrike" kern="1200" cap="none" spc="0" normalizeH="0" baseline="0" noProof="0" dirty="0">
              <a:ln>
                <a:noFill/>
              </a:ln>
              <a:solidFill>
                <a:srgbClr val="292934"/>
              </a:solidFill>
              <a:effectLst/>
              <a:uLnTx/>
              <a:uFillTx/>
              <a:latin typeface="Arial"/>
              <a:ea typeface="돋움" panose="020B0600000101010101" pitchFamily="50" charset="-127"/>
              <a:cs typeface="+mn-cs"/>
            </a:endParaRPr>
          </a:p>
          <a:p>
            <a:pPr marL="285750" indent="-285750">
              <a:buClr>
                <a:schemeClr val="bg1">
                  <a:lumMod val="75000"/>
                </a:schemeClr>
              </a:buClr>
              <a:buSzPct val="87000"/>
            </a:pPr>
            <a:r>
              <a:rPr lang="en-US" altLang="ko-KR" b="1" dirty="0" smtClean="0"/>
              <a:t>What did the Volkswagen do?</a:t>
            </a:r>
            <a:endParaRPr lang="en-US" altLang="ko-KR" b="1" dirty="0"/>
          </a:p>
          <a:p>
            <a:pPr lvl="1">
              <a:buClr>
                <a:srgbClr val="93A299"/>
              </a:buClr>
            </a:pPr>
            <a:r>
              <a:rPr lang="en-US" altLang="ko-KR" dirty="0" smtClean="0">
                <a:solidFill>
                  <a:srgbClr val="292934"/>
                </a:solidFill>
                <a:latin typeface="Arial"/>
                <a:ea typeface="돋움" panose="020B0600000101010101" pitchFamily="50" charset="-127"/>
              </a:rPr>
              <a:t>Programmed diesel engines to detect when a car is undergoing official US emissions test</a:t>
            </a:r>
          </a:p>
          <a:p>
            <a:pPr lvl="1">
              <a:buClr>
                <a:srgbClr val="93A299"/>
              </a:buClr>
            </a:pPr>
            <a:r>
              <a:rPr kumimoji="0" lang="en-US" altLang="ko-KR" sz="20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rPr>
              <a:t>Turns</a:t>
            </a:r>
            <a:r>
              <a:rPr kumimoji="0" lang="en-US" altLang="ko-KR" sz="2000" b="0" i="0" u="none" strike="noStrike" kern="1200" cap="none" spc="0" normalizeH="0" noProof="0" dirty="0" smtClean="0">
                <a:ln>
                  <a:noFill/>
                </a:ln>
                <a:solidFill>
                  <a:srgbClr val="292934"/>
                </a:solidFill>
                <a:effectLst/>
                <a:uLnTx/>
                <a:uFillTx/>
                <a:latin typeface="Arial"/>
                <a:ea typeface="돋움" panose="020B0600000101010101" pitchFamily="50" charset="-127"/>
                <a:cs typeface="+mn-cs"/>
              </a:rPr>
              <a:t> full emissions controls on only during the test</a:t>
            </a:r>
          </a:p>
          <a:p>
            <a:pPr lvl="1">
              <a:buClr>
                <a:srgbClr val="93A299"/>
              </a:buClr>
            </a:pPr>
            <a:endParaRPr lang="en-US" altLang="ko-KR" baseline="0" dirty="0">
              <a:solidFill>
                <a:srgbClr val="292934"/>
              </a:solidFill>
              <a:latin typeface="Arial"/>
              <a:ea typeface="돋움" panose="020B0600000101010101" pitchFamily="50" charset="-127"/>
            </a:endParaRPr>
          </a:p>
          <a:p>
            <a:pPr marL="285750" indent="-285750">
              <a:buClr>
                <a:schemeClr val="bg1">
                  <a:lumMod val="75000"/>
                </a:schemeClr>
              </a:buClr>
              <a:buSzPct val="87000"/>
            </a:pPr>
            <a:r>
              <a:rPr lang="en-US" altLang="ko-KR" b="1" dirty="0"/>
              <a:t>What </a:t>
            </a:r>
            <a:r>
              <a:rPr lang="en-US" altLang="ko-KR" b="1" dirty="0" smtClean="0"/>
              <a:t>happens at other times?</a:t>
            </a:r>
            <a:endParaRPr lang="en-US" altLang="ko-KR" b="1" dirty="0"/>
          </a:p>
          <a:p>
            <a:pPr lvl="1">
              <a:buClr>
                <a:srgbClr val="93A299"/>
              </a:buClr>
            </a:pPr>
            <a:r>
              <a:rPr lang="en-US" altLang="ko-KR" dirty="0" smtClean="0">
                <a:solidFill>
                  <a:srgbClr val="292934"/>
                </a:solidFill>
                <a:latin typeface="Arial"/>
                <a:ea typeface="돋움" panose="020B0600000101010101" pitchFamily="50" charset="-127"/>
              </a:rPr>
              <a:t>Emission controls are turned off, vehicle emits </a:t>
            </a:r>
            <a:r>
              <a:rPr lang="en-US" altLang="ko-KR" dirty="0" err="1" smtClean="0">
                <a:solidFill>
                  <a:srgbClr val="292934"/>
                </a:solidFill>
                <a:latin typeface="Arial"/>
                <a:ea typeface="돋움" panose="020B0600000101010101" pitchFamily="50" charset="-127"/>
              </a:rPr>
              <a:t>NOx</a:t>
            </a:r>
            <a:r>
              <a:rPr lang="en-US" altLang="ko-KR" dirty="0" smtClean="0">
                <a:solidFill>
                  <a:srgbClr val="292934"/>
                </a:solidFill>
                <a:latin typeface="Arial"/>
                <a:ea typeface="돋움" panose="020B0600000101010101" pitchFamily="50" charset="-127"/>
              </a:rPr>
              <a:t> at up to 40 times standard</a:t>
            </a:r>
            <a:endParaRPr kumimoji="0" lang="en-US" altLang="ko-KR" sz="2000" b="0" i="0" u="none" strike="noStrike" kern="1200" cap="none" spc="0" normalizeH="0" baseline="0" noProof="0" dirty="0">
              <a:ln>
                <a:noFill/>
              </a:ln>
              <a:solidFill>
                <a:srgbClr val="292934"/>
              </a:solidFill>
              <a:effectLst/>
              <a:uLnTx/>
              <a:uFillTx/>
              <a:latin typeface="Arial"/>
              <a:ea typeface="돋움" panose="020B0600000101010101" pitchFamily="50" charset="-127"/>
              <a:cs typeface="+mn-cs"/>
            </a:endParaRPr>
          </a:p>
        </p:txBody>
      </p:sp>
      <p:sp>
        <p:nvSpPr>
          <p:cNvPr id="5" name="TextBox 4"/>
          <p:cNvSpPr txBox="1"/>
          <p:nvPr/>
        </p:nvSpPr>
        <p:spPr>
          <a:xfrm>
            <a:off x="0" y="0"/>
            <a:ext cx="12051323" cy="1051561"/>
          </a:xfrm>
          <a:prstGeom prst="rect">
            <a:avLst/>
          </a:prstGeom>
          <a:noFill/>
        </p:spPr>
        <p:txBody>
          <a:bodyPr wrap="square" rtlCol="0" anchor="ctr" anchorCtr="0">
            <a:noAutofit/>
          </a:bodyPr>
          <a:lstStyle/>
          <a:p>
            <a:r>
              <a:rPr lang="en-US" altLang="ko-KR" sz="3200" b="1" dirty="0"/>
              <a:t>   Emission Defeat Device with Volkswagen</a:t>
            </a:r>
            <a:endParaRPr lang="ko-KR" altLang="en-US" sz="3200" b="1" dirty="0"/>
          </a:p>
        </p:txBody>
      </p:sp>
    </p:spTree>
    <p:extLst>
      <p:ext uri="{BB962C8B-B14F-4D97-AF65-F5344CB8AC3E}">
        <p14:creationId xmlns:p14="http://schemas.microsoft.com/office/powerpoint/2010/main" val="210781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3"/>
          <a:stretch>
            <a:fillRect/>
          </a:stretch>
        </p:blipFill>
        <p:spPr>
          <a:xfrm>
            <a:off x="291712" y="1635467"/>
            <a:ext cx="11562752" cy="4425364"/>
          </a:xfrm>
          <a:prstGeom prst="rect">
            <a:avLst/>
          </a:prstGeom>
        </p:spPr>
      </p:pic>
      <p:sp>
        <p:nvSpPr>
          <p:cNvPr id="13" name="TextBox 12"/>
          <p:cNvSpPr txBox="1"/>
          <p:nvPr/>
        </p:nvSpPr>
        <p:spPr>
          <a:xfrm>
            <a:off x="0" y="0"/>
            <a:ext cx="12051323" cy="1051561"/>
          </a:xfrm>
          <a:prstGeom prst="rect">
            <a:avLst/>
          </a:prstGeom>
          <a:noFill/>
        </p:spPr>
        <p:txBody>
          <a:bodyPr wrap="square" rtlCol="0" anchor="ctr" anchorCtr="0">
            <a:noAutofit/>
          </a:bodyPr>
          <a:lstStyle/>
          <a:p>
            <a:r>
              <a:rPr lang="en-US" altLang="ko-KR" sz="3200" b="1" dirty="0"/>
              <a:t>   </a:t>
            </a:r>
            <a:r>
              <a:rPr lang="en-US" altLang="ko-KR" sz="3200" b="1" dirty="0" smtClean="0"/>
              <a:t>Time-Based Issue</a:t>
            </a:r>
            <a:endParaRPr lang="ko-KR" altLang="en-US" sz="3200" b="1" dirty="0"/>
          </a:p>
        </p:txBody>
      </p:sp>
    </p:spTree>
    <p:extLst>
      <p:ext uri="{BB962C8B-B14F-4D97-AF65-F5344CB8AC3E}">
        <p14:creationId xmlns:p14="http://schemas.microsoft.com/office/powerpoint/2010/main" val="247469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50" y="1312986"/>
            <a:ext cx="5530638" cy="5131794"/>
          </a:xfrm>
          <a:prstGeom prst="rect">
            <a:avLst/>
          </a:prstGeom>
        </p:spPr>
      </p:pic>
      <p:sp>
        <p:nvSpPr>
          <p:cNvPr id="5" name="내용 개체 틀 2"/>
          <p:cNvSpPr txBox="1">
            <a:spLocks/>
          </p:cNvSpPr>
          <p:nvPr/>
        </p:nvSpPr>
        <p:spPr>
          <a:xfrm>
            <a:off x="6457325" y="2776913"/>
            <a:ext cx="5502213" cy="2203939"/>
          </a:xfrm>
          <a:prstGeom prst="rect">
            <a:avLst/>
          </a:prstGeom>
        </p:spPr>
        <p:txBody>
          <a:bodyPr vert="horz" lIns="91440" tIns="45720" rIns="91440" bIns="45720" rtlCol="0">
            <a:normAutofit/>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chemeClr val="bg1">
                  <a:lumMod val="75000"/>
                </a:schemeClr>
              </a:buClr>
              <a:buSzPct val="87000"/>
            </a:pPr>
            <a:r>
              <a:rPr lang="en-US" altLang="ko-KR" b="1" dirty="0" smtClean="0"/>
              <a:t>Emission Test Factors</a:t>
            </a:r>
          </a:p>
          <a:p>
            <a:pPr lvl="1">
              <a:buClr>
                <a:srgbClr val="93A299"/>
              </a:buClr>
            </a:pPr>
            <a:r>
              <a:rPr lang="en-US" altLang="ko-KR" noProof="0" dirty="0" smtClean="0">
                <a:solidFill>
                  <a:srgbClr val="292934"/>
                </a:solidFill>
                <a:latin typeface="Arial"/>
                <a:ea typeface="돋움" panose="020B0600000101010101" pitchFamily="50" charset="-127"/>
              </a:rPr>
              <a:t>Position of steering</a:t>
            </a:r>
          </a:p>
          <a:p>
            <a:pPr lvl="1">
              <a:buClr>
                <a:srgbClr val="93A299"/>
              </a:buClr>
            </a:pPr>
            <a:r>
              <a:rPr kumimoji="0" lang="en-US" altLang="ko-KR" sz="2000" b="0" i="0" u="none" strike="noStrike" kern="1200" cap="none" spc="0" normalizeH="0" baseline="0" dirty="0" smtClean="0">
                <a:ln>
                  <a:noFill/>
                </a:ln>
                <a:solidFill>
                  <a:srgbClr val="292934"/>
                </a:solidFill>
                <a:effectLst/>
                <a:uLnTx/>
                <a:uFillTx/>
                <a:latin typeface="Arial"/>
                <a:ea typeface="돋움" panose="020B0600000101010101" pitchFamily="50" charset="-127"/>
                <a:cs typeface="+mn-cs"/>
              </a:rPr>
              <a:t>Speed</a:t>
            </a:r>
          </a:p>
          <a:p>
            <a:pPr lvl="1">
              <a:buClr>
                <a:srgbClr val="93A299"/>
              </a:buClr>
            </a:pPr>
            <a:r>
              <a:rPr lang="en-US" altLang="ko-KR" noProof="0" dirty="0" smtClean="0">
                <a:solidFill>
                  <a:srgbClr val="292934"/>
                </a:solidFill>
                <a:latin typeface="Arial"/>
                <a:ea typeface="돋움" panose="020B0600000101010101" pitchFamily="50" charset="-127"/>
              </a:rPr>
              <a:t>Duration of engine operation</a:t>
            </a:r>
          </a:p>
          <a:p>
            <a:pPr lvl="1">
              <a:buClr>
                <a:srgbClr val="93A299"/>
              </a:buClr>
            </a:pPr>
            <a:r>
              <a:rPr lang="en-US" altLang="ko-KR" noProof="0" dirty="0" smtClean="0">
                <a:solidFill>
                  <a:srgbClr val="292934"/>
                </a:solidFill>
                <a:latin typeface="Arial"/>
                <a:ea typeface="돋움" panose="020B0600000101010101" pitchFamily="50" charset="-127"/>
              </a:rPr>
              <a:t>Barometric Pressure</a:t>
            </a:r>
            <a:endParaRPr kumimoji="0" lang="en-US" altLang="ko-KR" sz="2000" b="0" i="0" u="none" strike="noStrike" kern="1200" cap="none" spc="0" normalizeH="0" baseline="0" noProof="0" dirty="0">
              <a:ln>
                <a:noFill/>
              </a:ln>
              <a:solidFill>
                <a:srgbClr val="292934"/>
              </a:solidFill>
              <a:effectLst/>
              <a:uLnTx/>
              <a:uFillTx/>
              <a:latin typeface="Arial"/>
              <a:ea typeface="돋움" panose="020B0600000101010101" pitchFamily="50" charset="-127"/>
              <a:cs typeface="+mn-cs"/>
            </a:endParaRPr>
          </a:p>
        </p:txBody>
      </p:sp>
      <p:sp>
        <p:nvSpPr>
          <p:cNvPr id="6" name="TextBox 5"/>
          <p:cNvSpPr txBox="1"/>
          <p:nvPr/>
        </p:nvSpPr>
        <p:spPr>
          <a:xfrm>
            <a:off x="0" y="0"/>
            <a:ext cx="12051323" cy="1051561"/>
          </a:xfrm>
          <a:prstGeom prst="rect">
            <a:avLst/>
          </a:prstGeom>
          <a:noFill/>
        </p:spPr>
        <p:txBody>
          <a:bodyPr wrap="square" rtlCol="0" anchor="ctr" anchorCtr="0">
            <a:noAutofit/>
          </a:bodyPr>
          <a:lstStyle/>
          <a:p>
            <a:r>
              <a:rPr lang="en-US" altLang="ko-KR" sz="3200" b="1" dirty="0"/>
              <a:t>   </a:t>
            </a:r>
            <a:r>
              <a:rPr lang="en-US" altLang="ko-KR" sz="3200" b="1" dirty="0" smtClean="0"/>
              <a:t>Emission Test</a:t>
            </a:r>
            <a:endParaRPr lang="ko-KR" altLang="en-US" sz="3200" b="1" dirty="0"/>
          </a:p>
        </p:txBody>
      </p:sp>
    </p:spTree>
    <p:extLst>
      <p:ext uri="{BB962C8B-B14F-4D97-AF65-F5344CB8AC3E}">
        <p14:creationId xmlns:p14="http://schemas.microsoft.com/office/powerpoint/2010/main" val="179214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52448"/>
            <a:ext cx="4902903" cy="4597477"/>
          </a:xfrm>
          <a:prstGeom prst="rect">
            <a:avLst/>
          </a:prstGeom>
        </p:spPr>
      </p:pic>
      <p:sp>
        <p:nvSpPr>
          <p:cNvPr id="8" name="내용 개체 틀 2"/>
          <p:cNvSpPr txBox="1">
            <a:spLocks/>
          </p:cNvSpPr>
          <p:nvPr/>
        </p:nvSpPr>
        <p:spPr>
          <a:xfrm>
            <a:off x="5497033" y="1405517"/>
            <a:ext cx="6550187" cy="4640295"/>
          </a:xfrm>
          <a:prstGeom prst="rect">
            <a:avLst/>
          </a:prstGeom>
        </p:spPr>
        <p:txBody>
          <a:bodyPr vert="horz" lIns="91440" tIns="45720" rIns="91440" bIns="45720" rtlCol="0">
            <a:normAutofit/>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Clr>
                <a:schemeClr val="bg1">
                  <a:lumMod val="75000"/>
                </a:schemeClr>
              </a:buClr>
              <a:buSzPct val="87000"/>
            </a:pPr>
            <a:r>
              <a:rPr lang="en-US" altLang="ko-KR" b="1" dirty="0" smtClean="0"/>
              <a:t>GAS ENGINE</a:t>
            </a:r>
            <a:r>
              <a:rPr lang="en-US" altLang="ko-KR" dirty="0" smtClean="0"/>
              <a:t> </a:t>
            </a:r>
          </a:p>
          <a:p>
            <a:pPr lvl="1">
              <a:buClr>
                <a:srgbClr val="93A299"/>
              </a:buClr>
            </a:pPr>
            <a:r>
              <a:rPr lang="en-US" altLang="ko-KR" sz="2400" dirty="0">
                <a:solidFill>
                  <a:srgbClr val="292934"/>
                </a:solidFill>
                <a:latin typeface="Arial"/>
                <a:ea typeface="돋움" panose="020B0600000101010101" pitchFamily="50" charset="-127"/>
              </a:rPr>
              <a:t>Explosion in air-fuel mixer to explode artificially</a:t>
            </a:r>
          </a:p>
          <a:p>
            <a:pPr lvl="1">
              <a:buClr>
                <a:srgbClr val="93A299"/>
              </a:buClr>
            </a:pPr>
            <a:endParaRPr kumimoji="0" lang="en-US" altLang="ko-KR" sz="2400" b="0" i="0" u="none" strike="noStrike" kern="1200" cap="none" spc="0" normalizeH="0" baseline="0" noProof="0" dirty="0" smtClean="0">
              <a:ln>
                <a:noFill/>
              </a:ln>
              <a:solidFill>
                <a:srgbClr val="292934"/>
              </a:solidFill>
              <a:effectLst/>
              <a:uLnTx/>
              <a:uFillTx/>
              <a:latin typeface="Arial"/>
              <a:ea typeface="돋움" panose="020B0600000101010101" pitchFamily="50" charset="-127"/>
              <a:cs typeface="+mn-cs"/>
            </a:endParaRPr>
          </a:p>
          <a:p>
            <a:pPr marL="285750" indent="-285750">
              <a:buClr>
                <a:schemeClr val="bg1">
                  <a:lumMod val="75000"/>
                </a:schemeClr>
              </a:buClr>
              <a:buSzPct val="87000"/>
            </a:pPr>
            <a:r>
              <a:rPr lang="en-US" altLang="ko-KR" b="1" dirty="0" smtClean="0"/>
              <a:t>DIESEL ENGINE</a:t>
            </a:r>
            <a:endParaRPr lang="en-US" altLang="ko-KR" b="1" dirty="0"/>
          </a:p>
          <a:p>
            <a:pPr lvl="1">
              <a:buClr>
                <a:srgbClr val="93A299"/>
              </a:buClr>
            </a:pPr>
            <a:r>
              <a:rPr lang="en-US" altLang="ko-KR" dirty="0" smtClean="0">
                <a:solidFill>
                  <a:srgbClr val="000000"/>
                </a:solidFill>
                <a:latin typeface="+mn-ea"/>
              </a:rPr>
              <a:t>Diesel </a:t>
            </a:r>
            <a:r>
              <a:rPr lang="en-US" altLang="ko-KR" dirty="0">
                <a:solidFill>
                  <a:srgbClr val="000000"/>
                </a:solidFill>
                <a:latin typeface="+mn-ea"/>
              </a:rPr>
              <a:t>is sprayed like mist in compressed air</a:t>
            </a:r>
          </a:p>
          <a:p>
            <a:pPr lvl="1">
              <a:buClr>
                <a:srgbClr val="93A299"/>
              </a:buClr>
            </a:pPr>
            <a:endParaRPr lang="en-US" altLang="ko-KR" dirty="0">
              <a:solidFill>
                <a:srgbClr val="292934"/>
              </a:solidFill>
              <a:latin typeface="Arial"/>
              <a:ea typeface="돋움" panose="020B0600000101010101" pitchFamily="50" charset="-127"/>
            </a:endParaRPr>
          </a:p>
          <a:p>
            <a:pPr marL="285750" indent="-285750">
              <a:buClr>
                <a:schemeClr val="bg1">
                  <a:lumMod val="75000"/>
                </a:schemeClr>
              </a:buClr>
              <a:buSzPct val="87000"/>
            </a:pPr>
            <a:r>
              <a:rPr lang="en-US" altLang="ko-KR" b="1" dirty="0" smtClean="0"/>
              <a:t>Why Diesel?</a:t>
            </a:r>
            <a:endParaRPr lang="en-US" altLang="ko-KR" b="1" dirty="0"/>
          </a:p>
          <a:p>
            <a:pPr lvl="1">
              <a:buClr>
                <a:srgbClr val="93A299"/>
              </a:buClr>
            </a:pPr>
            <a:r>
              <a:rPr lang="en-US" altLang="ko-KR" dirty="0" smtClean="0">
                <a:solidFill>
                  <a:srgbClr val="292934"/>
                </a:solidFill>
                <a:latin typeface="Arial"/>
                <a:ea typeface="돋움" panose="020B0600000101010101" pitchFamily="50" charset="-127"/>
              </a:rPr>
              <a:t>Diesel can be more polluting than gasoline</a:t>
            </a:r>
          </a:p>
          <a:p>
            <a:pPr lvl="1">
              <a:buClr>
                <a:srgbClr val="93A299"/>
              </a:buClr>
            </a:pPr>
            <a:r>
              <a:rPr lang="en-US" altLang="ko-KR" dirty="0" smtClean="0">
                <a:solidFill>
                  <a:srgbClr val="292934"/>
                </a:solidFill>
                <a:latin typeface="Arial"/>
                <a:ea typeface="돋움" panose="020B0600000101010101" pitchFamily="50" charset="-127"/>
              </a:rPr>
              <a:t>Pollutants include nitrogen oxides (</a:t>
            </a:r>
            <a:r>
              <a:rPr lang="en-US" altLang="ko-KR" dirty="0" err="1" smtClean="0">
                <a:solidFill>
                  <a:srgbClr val="292934"/>
                </a:solidFill>
                <a:latin typeface="Arial"/>
                <a:ea typeface="돋움" panose="020B0600000101010101" pitchFamily="50" charset="-127"/>
              </a:rPr>
              <a:t>NOx</a:t>
            </a:r>
            <a:r>
              <a:rPr lang="en-US" altLang="ko-KR" dirty="0" smtClean="0">
                <a:solidFill>
                  <a:srgbClr val="292934"/>
                </a:solidFill>
                <a:latin typeface="Arial"/>
                <a:ea typeface="돋움" panose="020B0600000101010101" pitchFamily="50" charset="-127"/>
              </a:rPr>
              <a:t>)</a:t>
            </a:r>
          </a:p>
        </p:txBody>
      </p:sp>
      <p:sp>
        <p:nvSpPr>
          <p:cNvPr id="5" name="TextBox 4"/>
          <p:cNvSpPr txBox="1"/>
          <p:nvPr/>
        </p:nvSpPr>
        <p:spPr>
          <a:xfrm>
            <a:off x="0" y="0"/>
            <a:ext cx="11570677" cy="1051561"/>
          </a:xfrm>
          <a:prstGeom prst="rect">
            <a:avLst/>
          </a:prstGeom>
          <a:noFill/>
        </p:spPr>
        <p:txBody>
          <a:bodyPr wrap="square" rtlCol="0" anchor="ctr" anchorCtr="0">
            <a:noAutofit/>
          </a:bodyPr>
          <a:lstStyle/>
          <a:p>
            <a:r>
              <a:rPr lang="en-US" altLang="ko-KR" sz="3200" b="1" dirty="0"/>
              <a:t>  </a:t>
            </a:r>
            <a:r>
              <a:rPr lang="en-US" altLang="ko-KR" sz="3200" b="1" dirty="0" smtClean="0"/>
              <a:t>Gasoline </a:t>
            </a:r>
            <a:r>
              <a:rPr lang="en-US" altLang="ko-KR" sz="3200" b="1" dirty="0"/>
              <a:t>&amp; Diesel Engine</a:t>
            </a:r>
            <a:endParaRPr lang="ko-KR" altLang="en-US" sz="3200" b="1" dirty="0"/>
          </a:p>
        </p:txBody>
      </p:sp>
    </p:spTree>
    <p:extLst>
      <p:ext uri="{BB962C8B-B14F-4D97-AF65-F5344CB8AC3E}">
        <p14:creationId xmlns:p14="http://schemas.microsoft.com/office/powerpoint/2010/main" val="194956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382"/>
            <a:ext cx="12192000" cy="1051561"/>
          </a:xfrm>
          <a:prstGeom prst="rect">
            <a:avLst/>
          </a:prstGeom>
          <a:noFill/>
        </p:spPr>
        <p:txBody>
          <a:bodyPr wrap="square" rtlCol="0" anchor="ctr" anchorCtr="0">
            <a:noAutofit/>
          </a:bodyPr>
          <a:lstStyle/>
          <a:p>
            <a:r>
              <a:rPr lang="en-US" altLang="ko-KR" sz="3200" b="1" dirty="0" smtClean="0"/>
              <a:t>  Diesel Emission Control System</a:t>
            </a:r>
            <a:endParaRPr lang="ko-KR" altLang="en-US" sz="3200" b="1" dirty="0"/>
          </a:p>
        </p:txBody>
      </p:sp>
      <p:sp>
        <p:nvSpPr>
          <p:cNvPr id="2" name="모서리가 둥근 직사각형 1"/>
          <p:cNvSpPr/>
          <p:nvPr/>
        </p:nvSpPr>
        <p:spPr>
          <a:xfrm>
            <a:off x="3858225" y="2819398"/>
            <a:ext cx="925058" cy="914401"/>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DOC</a:t>
            </a:r>
            <a:endParaRPr lang="ko-KR" altLang="en-US" b="1" dirty="0">
              <a:solidFill>
                <a:schemeClr val="tx1"/>
              </a:solidFill>
            </a:endParaRPr>
          </a:p>
        </p:txBody>
      </p:sp>
      <p:sp>
        <p:nvSpPr>
          <p:cNvPr id="38" name="모서리가 둥근 직사각형 37"/>
          <p:cNvSpPr/>
          <p:nvPr/>
        </p:nvSpPr>
        <p:spPr>
          <a:xfrm>
            <a:off x="444683" y="2989385"/>
            <a:ext cx="1348948" cy="797170"/>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ENGINE</a:t>
            </a:r>
            <a:endParaRPr lang="ko-KR" altLang="en-US" b="1" dirty="0">
              <a:solidFill>
                <a:schemeClr val="tx1"/>
              </a:solidFill>
            </a:endParaRPr>
          </a:p>
        </p:txBody>
      </p:sp>
      <p:cxnSp>
        <p:nvCxnSpPr>
          <p:cNvPr id="40" name="직선 화살표 연결선 39"/>
          <p:cNvCxnSpPr/>
          <p:nvPr/>
        </p:nvCxnSpPr>
        <p:spPr>
          <a:xfrm>
            <a:off x="820615" y="2203939"/>
            <a:ext cx="0" cy="7854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7848" y="1805284"/>
            <a:ext cx="985533" cy="307777"/>
          </a:xfrm>
          <a:prstGeom prst="rect">
            <a:avLst/>
          </a:prstGeom>
          <a:noFill/>
        </p:spPr>
        <p:txBody>
          <a:bodyPr wrap="square" rtlCol="0">
            <a:spAutoFit/>
          </a:bodyPr>
          <a:lstStyle/>
          <a:p>
            <a:pPr algn="ctr"/>
            <a:r>
              <a:rPr lang="en-US" altLang="ko-KR" sz="1400" dirty="0" smtClean="0">
                <a:solidFill>
                  <a:schemeClr val="accent4">
                    <a:lumMod val="75000"/>
                  </a:schemeClr>
                </a:solidFill>
              </a:rPr>
              <a:t>AIR</a:t>
            </a:r>
            <a:endParaRPr lang="ko-KR" altLang="en-US" sz="1400" dirty="0">
              <a:solidFill>
                <a:schemeClr val="accent4">
                  <a:lumMod val="75000"/>
                </a:schemeClr>
              </a:solidFill>
            </a:endParaRPr>
          </a:p>
        </p:txBody>
      </p:sp>
      <p:sp>
        <p:nvSpPr>
          <p:cNvPr id="42" name="톱니 모양의 오른쪽 화살표 41"/>
          <p:cNvSpPr/>
          <p:nvPr/>
        </p:nvSpPr>
        <p:spPr>
          <a:xfrm>
            <a:off x="10175630" y="2924907"/>
            <a:ext cx="1030837" cy="703385"/>
          </a:xfrm>
          <a:prstGeom prst="notchedRightArrow">
            <a:avLst/>
          </a:prstGeom>
          <a:gradFill flip="none" rotWithShape="1">
            <a:gsLst>
              <a:gs pos="0">
                <a:schemeClr val="accent5">
                  <a:lumMod val="5000"/>
                  <a:lumOff val="95000"/>
                </a:schemeClr>
              </a:gs>
              <a:gs pos="32000">
                <a:schemeClr val="accent1">
                  <a:lumMod val="75000"/>
                </a:schemeClr>
              </a:gs>
              <a:gs pos="83000">
                <a:schemeClr val="accent5">
                  <a:lumMod val="45000"/>
                  <a:lumOff val="55000"/>
                </a:schemeClr>
              </a:gs>
              <a:gs pos="100000">
                <a:schemeClr val="accent5">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 name="직선 화살표 연결선 46"/>
          <p:cNvCxnSpPr>
            <a:endCxn id="2" idx="1"/>
          </p:cNvCxnSpPr>
          <p:nvPr/>
        </p:nvCxnSpPr>
        <p:spPr>
          <a:xfrm>
            <a:off x="1793631" y="3276599"/>
            <a:ext cx="20645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26495" y="2895596"/>
            <a:ext cx="1631105" cy="338554"/>
          </a:xfrm>
          <a:prstGeom prst="rect">
            <a:avLst/>
          </a:prstGeom>
          <a:noFill/>
        </p:spPr>
        <p:txBody>
          <a:bodyPr wrap="square" rtlCol="0">
            <a:spAutoFit/>
          </a:bodyPr>
          <a:lstStyle/>
          <a:p>
            <a:pPr algn="ctr"/>
            <a:r>
              <a:rPr lang="de-DE" altLang="ko-KR" sz="1600" b="1" dirty="0" smtClean="0">
                <a:solidFill>
                  <a:schemeClr val="tx2">
                    <a:lumMod val="60000"/>
                    <a:lumOff val="40000"/>
                  </a:schemeClr>
                </a:solidFill>
                <a:latin typeface="+mn-ea"/>
              </a:rPr>
              <a:t>soot</a:t>
            </a:r>
            <a:r>
              <a:rPr lang="en-US" altLang="ko-KR" sz="1600" dirty="0" smtClean="0"/>
              <a:t>, </a:t>
            </a:r>
            <a:r>
              <a:rPr lang="en-US" altLang="ko-KR" sz="1600" b="1" dirty="0">
                <a:solidFill>
                  <a:srgbClr val="FF5555"/>
                </a:solidFill>
                <a:latin typeface="+mn-ea"/>
              </a:rPr>
              <a:t>NO</a:t>
            </a:r>
            <a:r>
              <a:rPr lang="en-US" altLang="ko-KR" sz="1600" dirty="0" smtClean="0"/>
              <a:t>, </a:t>
            </a:r>
            <a:r>
              <a:rPr lang="en-US" altLang="ko-KR" sz="1600" b="1" dirty="0">
                <a:solidFill>
                  <a:srgbClr val="217821"/>
                </a:solidFill>
                <a:latin typeface="+mn-ea"/>
              </a:rPr>
              <a:t>NO</a:t>
            </a:r>
            <a:r>
              <a:rPr lang="en-US" altLang="ko-KR" sz="700" b="1" dirty="0">
                <a:solidFill>
                  <a:srgbClr val="217821"/>
                </a:solidFill>
                <a:latin typeface="+mn-ea"/>
              </a:rPr>
              <a:t>2</a:t>
            </a:r>
            <a:endParaRPr lang="ko-KR" altLang="en-US" sz="1600" b="1" dirty="0">
              <a:latin typeface="+mn-ea"/>
            </a:endParaRPr>
          </a:p>
        </p:txBody>
      </p:sp>
      <p:cxnSp>
        <p:nvCxnSpPr>
          <p:cNvPr id="52" name="꺾인 연결선 51"/>
          <p:cNvCxnSpPr>
            <a:stCxn id="49" idx="3"/>
            <a:endCxn id="38" idx="0"/>
          </p:cNvCxnSpPr>
          <p:nvPr/>
        </p:nvCxnSpPr>
        <p:spPr>
          <a:xfrm flipH="1" flipV="1">
            <a:off x="1119157" y="2989385"/>
            <a:ext cx="2538443" cy="75488"/>
          </a:xfrm>
          <a:prstGeom prst="bentConnector4">
            <a:avLst>
              <a:gd name="adj1" fmla="val 230"/>
              <a:gd name="adj2" fmla="val 72896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673007" y="2226592"/>
            <a:ext cx="1430741" cy="584775"/>
          </a:xfrm>
          <a:prstGeom prst="rect">
            <a:avLst/>
          </a:prstGeom>
          <a:noFill/>
        </p:spPr>
        <p:txBody>
          <a:bodyPr wrap="square" rtlCol="0">
            <a:spAutoFit/>
          </a:bodyPr>
          <a:lstStyle/>
          <a:p>
            <a:pPr algn="ctr"/>
            <a:r>
              <a:rPr lang="en-US" altLang="ko-KR" sz="1600" b="1" dirty="0" smtClean="0">
                <a:solidFill>
                  <a:srgbClr val="0000FF"/>
                </a:solidFill>
              </a:rPr>
              <a:t>EGR</a:t>
            </a:r>
          </a:p>
          <a:p>
            <a:pPr algn="ctr"/>
            <a:r>
              <a:rPr lang="en-US" altLang="ko-KR" sz="1600" dirty="0" smtClean="0"/>
              <a:t>(recirculate)</a:t>
            </a:r>
            <a:endParaRPr lang="ko-KR" altLang="en-US" sz="1600" dirty="0"/>
          </a:p>
        </p:txBody>
      </p:sp>
      <p:sp>
        <p:nvSpPr>
          <p:cNvPr id="57" name="모서리가 둥근 직사각형 56"/>
          <p:cNvSpPr/>
          <p:nvPr/>
        </p:nvSpPr>
        <p:spPr>
          <a:xfrm>
            <a:off x="6440367" y="2819396"/>
            <a:ext cx="925058" cy="914401"/>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DPF</a:t>
            </a:r>
            <a:endParaRPr lang="ko-KR" altLang="en-US" b="1" dirty="0">
              <a:solidFill>
                <a:schemeClr val="tx1"/>
              </a:solidFill>
            </a:endParaRPr>
          </a:p>
        </p:txBody>
      </p:sp>
      <p:sp>
        <p:nvSpPr>
          <p:cNvPr id="58" name="모서리가 둥근 직사각형 57"/>
          <p:cNvSpPr/>
          <p:nvPr/>
        </p:nvSpPr>
        <p:spPr>
          <a:xfrm>
            <a:off x="9055545" y="2819396"/>
            <a:ext cx="925058" cy="914401"/>
          </a:xfrm>
          <a:prstGeom prst="round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SCR</a:t>
            </a:r>
            <a:endParaRPr lang="ko-KR" altLang="en-US" b="1" dirty="0">
              <a:solidFill>
                <a:schemeClr val="tx1"/>
              </a:solidFill>
            </a:endParaRPr>
          </a:p>
        </p:txBody>
      </p:sp>
      <p:sp>
        <p:nvSpPr>
          <p:cNvPr id="59" name="직사각형 58"/>
          <p:cNvSpPr/>
          <p:nvPr/>
        </p:nvSpPr>
        <p:spPr>
          <a:xfrm>
            <a:off x="2963274" y="3807025"/>
            <a:ext cx="2850040" cy="584775"/>
          </a:xfrm>
          <a:prstGeom prst="rect">
            <a:avLst/>
          </a:prstGeom>
        </p:spPr>
        <p:txBody>
          <a:bodyPr wrap="square">
            <a:spAutoFit/>
          </a:bodyPr>
          <a:lstStyle/>
          <a:p>
            <a:pPr algn="ctr"/>
            <a:r>
              <a:rPr lang="en-US" altLang="ko-KR" sz="1600" b="1" dirty="0">
                <a:solidFill>
                  <a:srgbClr val="000000"/>
                </a:solidFill>
                <a:latin typeface="+mn-ea"/>
              </a:rPr>
              <a:t>Diesel Oxidation Catalyst</a:t>
            </a:r>
          </a:p>
          <a:p>
            <a:pPr algn="ctr"/>
            <a:r>
              <a:rPr lang="en-US" altLang="ko-KR" sz="1600" b="1" dirty="0">
                <a:solidFill>
                  <a:srgbClr val="FF5555"/>
                </a:solidFill>
                <a:latin typeface="+mn-ea"/>
              </a:rPr>
              <a:t>NO </a:t>
            </a:r>
            <a:r>
              <a:rPr lang="en-US" altLang="ko-KR" sz="1600" b="1" dirty="0" smtClean="0">
                <a:solidFill>
                  <a:srgbClr val="000000"/>
                </a:solidFill>
                <a:latin typeface="+mn-ea"/>
                <a:sym typeface="Wingdings" panose="05000000000000000000" pitchFamily="2" charset="2"/>
              </a:rPr>
              <a:t> </a:t>
            </a:r>
            <a:r>
              <a:rPr lang="en-US" altLang="ko-KR" sz="1600" b="1" dirty="0" smtClean="0">
                <a:solidFill>
                  <a:srgbClr val="217821"/>
                </a:solidFill>
                <a:latin typeface="+mn-ea"/>
              </a:rPr>
              <a:t>NO</a:t>
            </a:r>
            <a:r>
              <a:rPr lang="en-US" altLang="ko-KR" sz="700" b="1" dirty="0" smtClean="0">
                <a:solidFill>
                  <a:srgbClr val="217821"/>
                </a:solidFill>
                <a:latin typeface="+mn-ea"/>
              </a:rPr>
              <a:t>2</a:t>
            </a:r>
            <a:endParaRPr lang="ko-KR" altLang="en-US" sz="1600" b="1" dirty="0">
              <a:latin typeface="+mn-ea"/>
            </a:endParaRPr>
          </a:p>
        </p:txBody>
      </p:sp>
      <p:cxnSp>
        <p:nvCxnSpPr>
          <p:cNvPr id="60" name="직선 화살표 연결선 59"/>
          <p:cNvCxnSpPr>
            <a:endCxn id="57" idx="1"/>
          </p:cNvCxnSpPr>
          <p:nvPr/>
        </p:nvCxnSpPr>
        <p:spPr>
          <a:xfrm>
            <a:off x="4783283" y="3276597"/>
            <a:ext cx="16570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직선 화살표 연결선 62"/>
          <p:cNvCxnSpPr/>
          <p:nvPr/>
        </p:nvCxnSpPr>
        <p:spPr>
          <a:xfrm>
            <a:off x="7398461" y="3276597"/>
            <a:ext cx="16570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940820" y="2895596"/>
            <a:ext cx="1430741" cy="338554"/>
          </a:xfrm>
          <a:prstGeom prst="rect">
            <a:avLst/>
          </a:prstGeom>
          <a:noFill/>
        </p:spPr>
        <p:txBody>
          <a:bodyPr wrap="square" rtlCol="0">
            <a:spAutoFit/>
          </a:bodyPr>
          <a:lstStyle/>
          <a:p>
            <a:pPr algn="ctr"/>
            <a:r>
              <a:rPr lang="de-DE" altLang="ko-KR" sz="1600" b="1" dirty="0">
                <a:solidFill>
                  <a:schemeClr val="tx2">
                    <a:lumMod val="60000"/>
                    <a:lumOff val="40000"/>
                  </a:schemeClr>
                </a:solidFill>
                <a:latin typeface="+mn-ea"/>
              </a:rPr>
              <a:t>soot</a:t>
            </a:r>
            <a:r>
              <a:rPr lang="en-US" altLang="ko-KR" sz="1600" dirty="0" smtClean="0"/>
              <a:t>, </a:t>
            </a:r>
            <a:r>
              <a:rPr lang="en-US" altLang="ko-KR" sz="1600" b="1" dirty="0">
                <a:solidFill>
                  <a:srgbClr val="217821"/>
                </a:solidFill>
                <a:latin typeface="+mn-ea"/>
              </a:rPr>
              <a:t>NO</a:t>
            </a:r>
            <a:r>
              <a:rPr lang="en-US" altLang="ko-KR" sz="700" b="1" dirty="0">
                <a:solidFill>
                  <a:srgbClr val="217821"/>
                </a:solidFill>
                <a:latin typeface="+mn-ea"/>
              </a:rPr>
              <a:t>2</a:t>
            </a:r>
            <a:endParaRPr lang="ko-KR" altLang="en-US" sz="1600" b="1" dirty="0">
              <a:latin typeface="+mn-ea"/>
            </a:endParaRPr>
          </a:p>
        </p:txBody>
      </p:sp>
      <p:sp>
        <p:nvSpPr>
          <p:cNvPr id="65" name="TextBox 64"/>
          <p:cNvSpPr txBox="1"/>
          <p:nvPr/>
        </p:nvSpPr>
        <p:spPr>
          <a:xfrm>
            <a:off x="7553133" y="2879448"/>
            <a:ext cx="1430741" cy="338554"/>
          </a:xfrm>
          <a:prstGeom prst="rect">
            <a:avLst/>
          </a:prstGeom>
          <a:noFill/>
        </p:spPr>
        <p:txBody>
          <a:bodyPr wrap="square" rtlCol="0">
            <a:spAutoFit/>
          </a:bodyPr>
          <a:lstStyle/>
          <a:p>
            <a:pPr algn="ctr"/>
            <a:r>
              <a:rPr lang="en-US" altLang="ko-KR" sz="1600" b="1" dirty="0" smtClean="0">
                <a:solidFill>
                  <a:srgbClr val="217821"/>
                </a:solidFill>
                <a:latin typeface="+mn-ea"/>
              </a:rPr>
              <a:t>NO</a:t>
            </a:r>
            <a:r>
              <a:rPr lang="en-US" altLang="ko-KR" sz="700" b="1" dirty="0" smtClean="0">
                <a:solidFill>
                  <a:srgbClr val="217821"/>
                </a:solidFill>
                <a:latin typeface="+mn-ea"/>
              </a:rPr>
              <a:t>2`</a:t>
            </a:r>
            <a:endParaRPr lang="ko-KR" altLang="en-US" sz="1600" b="1" dirty="0">
              <a:latin typeface="+mn-ea"/>
            </a:endParaRPr>
          </a:p>
        </p:txBody>
      </p:sp>
      <p:sp>
        <p:nvSpPr>
          <p:cNvPr id="66" name="직사각형 65"/>
          <p:cNvSpPr/>
          <p:nvPr/>
        </p:nvSpPr>
        <p:spPr>
          <a:xfrm>
            <a:off x="5477876" y="4114652"/>
            <a:ext cx="2850040" cy="584775"/>
          </a:xfrm>
          <a:prstGeom prst="rect">
            <a:avLst/>
          </a:prstGeom>
        </p:spPr>
        <p:txBody>
          <a:bodyPr wrap="square">
            <a:spAutoFit/>
          </a:bodyPr>
          <a:lstStyle/>
          <a:p>
            <a:pPr algn="ctr"/>
            <a:r>
              <a:rPr lang="de-DE" altLang="ko-KR" sz="1600" b="1" dirty="0">
                <a:solidFill>
                  <a:srgbClr val="000000"/>
                </a:solidFill>
                <a:latin typeface="+mn-ea"/>
              </a:rPr>
              <a:t>Diesel Particulate Filter</a:t>
            </a:r>
          </a:p>
          <a:p>
            <a:pPr algn="ctr"/>
            <a:r>
              <a:rPr lang="de-DE" altLang="ko-KR" sz="1600" b="1" dirty="0" smtClean="0">
                <a:solidFill>
                  <a:srgbClr val="000000"/>
                </a:solidFill>
                <a:latin typeface="+mn-ea"/>
              </a:rPr>
              <a:t>Eliminate </a:t>
            </a:r>
            <a:r>
              <a:rPr lang="de-DE" altLang="ko-KR" sz="1600" b="1" dirty="0" smtClean="0">
                <a:solidFill>
                  <a:schemeClr val="tx2">
                    <a:lumMod val="60000"/>
                    <a:lumOff val="40000"/>
                  </a:schemeClr>
                </a:solidFill>
                <a:latin typeface="+mn-ea"/>
              </a:rPr>
              <a:t>soot</a:t>
            </a:r>
            <a:endParaRPr lang="ko-KR" altLang="en-US" sz="1600" b="1" dirty="0">
              <a:solidFill>
                <a:schemeClr val="tx2">
                  <a:lumMod val="60000"/>
                  <a:lumOff val="40000"/>
                </a:schemeClr>
              </a:solidFill>
              <a:latin typeface="+mn-ea"/>
            </a:endParaRPr>
          </a:p>
        </p:txBody>
      </p:sp>
      <p:sp>
        <p:nvSpPr>
          <p:cNvPr id="67" name="직사각형 66"/>
          <p:cNvSpPr/>
          <p:nvPr/>
        </p:nvSpPr>
        <p:spPr>
          <a:xfrm>
            <a:off x="8093054" y="4495507"/>
            <a:ext cx="2850040" cy="584775"/>
          </a:xfrm>
          <a:prstGeom prst="rect">
            <a:avLst/>
          </a:prstGeom>
        </p:spPr>
        <p:txBody>
          <a:bodyPr wrap="square">
            <a:spAutoFit/>
          </a:bodyPr>
          <a:lstStyle/>
          <a:p>
            <a:pPr algn="ctr"/>
            <a:r>
              <a:rPr lang="de-DE" altLang="ko-KR" sz="1600" b="1" dirty="0">
                <a:solidFill>
                  <a:srgbClr val="000000"/>
                </a:solidFill>
                <a:latin typeface="+mn-ea"/>
              </a:rPr>
              <a:t>SCR catalytic </a:t>
            </a:r>
            <a:r>
              <a:rPr lang="de-DE" altLang="ko-KR" sz="1600" b="1" dirty="0" smtClean="0">
                <a:solidFill>
                  <a:srgbClr val="000000"/>
                </a:solidFill>
                <a:latin typeface="+mn-ea"/>
              </a:rPr>
              <a:t>converter</a:t>
            </a:r>
          </a:p>
          <a:p>
            <a:pPr algn="ctr"/>
            <a:r>
              <a:rPr lang="de-DE" altLang="ko-KR" sz="1600" b="1" dirty="0" smtClean="0">
                <a:solidFill>
                  <a:srgbClr val="000000"/>
                </a:solidFill>
                <a:latin typeface="+mn-ea"/>
              </a:rPr>
              <a:t>Reduce </a:t>
            </a:r>
            <a:r>
              <a:rPr lang="en-US" altLang="ko-KR" sz="1600" b="1" dirty="0">
                <a:solidFill>
                  <a:srgbClr val="217821"/>
                </a:solidFill>
                <a:latin typeface="+mn-ea"/>
              </a:rPr>
              <a:t>NO</a:t>
            </a:r>
            <a:r>
              <a:rPr lang="en-US" altLang="ko-KR" sz="700" b="1" dirty="0">
                <a:solidFill>
                  <a:srgbClr val="217821"/>
                </a:solidFill>
                <a:latin typeface="+mn-ea"/>
              </a:rPr>
              <a:t>2</a:t>
            </a:r>
            <a:endParaRPr lang="ko-KR" altLang="en-US" sz="1600" b="1" dirty="0">
              <a:latin typeface="+mn-ea"/>
            </a:endParaRPr>
          </a:p>
        </p:txBody>
      </p:sp>
      <p:cxnSp>
        <p:nvCxnSpPr>
          <p:cNvPr id="70" name="직선 연결선 69"/>
          <p:cNvCxnSpPr>
            <a:stCxn id="58" idx="2"/>
            <a:endCxn id="67" idx="0"/>
          </p:cNvCxnSpPr>
          <p:nvPr/>
        </p:nvCxnSpPr>
        <p:spPr>
          <a:xfrm>
            <a:off x="9518074" y="3733797"/>
            <a:ext cx="0" cy="76171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직선 연결선 70"/>
          <p:cNvCxnSpPr>
            <a:endCxn id="66" idx="0"/>
          </p:cNvCxnSpPr>
          <p:nvPr/>
        </p:nvCxnSpPr>
        <p:spPr>
          <a:xfrm>
            <a:off x="6902896" y="3739663"/>
            <a:ext cx="0" cy="3749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6" name="그룹 75"/>
          <p:cNvGrpSpPr/>
          <p:nvPr/>
        </p:nvGrpSpPr>
        <p:grpSpPr>
          <a:xfrm>
            <a:off x="4320754" y="5333561"/>
            <a:ext cx="4366443" cy="910902"/>
            <a:chOff x="4320754" y="5516613"/>
            <a:chExt cx="3772300" cy="910902"/>
          </a:xfrm>
        </p:grpSpPr>
        <p:sp>
          <p:nvSpPr>
            <p:cNvPr id="75" name="직사각형 74"/>
            <p:cNvSpPr/>
            <p:nvPr/>
          </p:nvSpPr>
          <p:spPr>
            <a:xfrm>
              <a:off x="4320754" y="5516613"/>
              <a:ext cx="3772300" cy="910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8" name="그림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914" y="5635143"/>
              <a:ext cx="1184657" cy="725010"/>
            </a:xfrm>
            <a:prstGeom prst="rect">
              <a:avLst/>
            </a:prstGeom>
          </p:spPr>
        </p:pic>
        <p:sp>
          <p:nvSpPr>
            <p:cNvPr id="74" name="TextBox 73"/>
            <p:cNvSpPr txBox="1"/>
            <p:nvPr/>
          </p:nvSpPr>
          <p:spPr>
            <a:xfrm>
              <a:off x="5772617" y="5664287"/>
              <a:ext cx="2260558" cy="615553"/>
            </a:xfrm>
            <a:prstGeom prst="rect">
              <a:avLst/>
            </a:prstGeom>
            <a:noFill/>
          </p:spPr>
          <p:txBody>
            <a:bodyPr wrap="square" rtlCol="0">
              <a:spAutoFit/>
            </a:bodyPr>
            <a:lstStyle/>
            <a:p>
              <a:pPr algn="ctr"/>
              <a:r>
                <a:rPr lang="en-US" altLang="ko-KR" b="1" dirty="0" smtClean="0"/>
                <a:t>ECU</a:t>
              </a:r>
              <a:endParaRPr lang="en-US" altLang="ko-KR" sz="1600" b="1" dirty="0" smtClean="0"/>
            </a:p>
            <a:p>
              <a:pPr algn="ctr"/>
              <a:r>
                <a:rPr lang="en-US" altLang="ko-KR" sz="1600" dirty="0" smtClean="0"/>
                <a:t>(Engine Control Unit)</a:t>
              </a:r>
              <a:endParaRPr lang="ko-KR" altLang="en-US" sz="1600" dirty="0"/>
            </a:p>
          </p:txBody>
        </p:sp>
      </p:grpSp>
      <p:sp>
        <p:nvSpPr>
          <p:cNvPr id="77" name="TextBox 76"/>
          <p:cNvSpPr txBox="1"/>
          <p:nvPr/>
        </p:nvSpPr>
        <p:spPr>
          <a:xfrm>
            <a:off x="11206467" y="3122707"/>
            <a:ext cx="985533" cy="307777"/>
          </a:xfrm>
          <a:prstGeom prst="rect">
            <a:avLst/>
          </a:prstGeom>
          <a:noFill/>
        </p:spPr>
        <p:txBody>
          <a:bodyPr wrap="square" rtlCol="0">
            <a:spAutoFit/>
          </a:bodyPr>
          <a:lstStyle/>
          <a:p>
            <a:pPr algn="ctr"/>
            <a:r>
              <a:rPr lang="en-US" altLang="ko-KR" sz="1400" dirty="0" smtClean="0">
                <a:solidFill>
                  <a:schemeClr val="accent4">
                    <a:lumMod val="75000"/>
                  </a:schemeClr>
                </a:solidFill>
              </a:rPr>
              <a:t>Exhaust</a:t>
            </a:r>
            <a:endParaRPr lang="ko-KR" altLang="en-US" sz="1400" dirty="0">
              <a:solidFill>
                <a:schemeClr val="accent4">
                  <a:lumMod val="75000"/>
                </a:schemeClr>
              </a:solidFill>
            </a:endParaRPr>
          </a:p>
        </p:txBody>
      </p:sp>
      <p:cxnSp>
        <p:nvCxnSpPr>
          <p:cNvPr id="79" name="직선 화살표 연결선 78"/>
          <p:cNvCxnSpPr/>
          <p:nvPr/>
        </p:nvCxnSpPr>
        <p:spPr>
          <a:xfrm>
            <a:off x="8268503" y="3305742"/>
            <a:ext cx="1" cy="2027819"/>
          </a:xfrm>
          <a:prstGeom prst="straightConnector1">
            <a:avLst/>
          </a:prstGeom>
          <a:ln w="2222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꺾인 연결선 85"/>
          <p:cNvCxnSpPr>
            <a:endCxn id="75" idx="3"/>
          </p:cNvCxnSpPr>
          <p:nvPr/>
        </p:nvCxnSpPr>
        <p:spPr>
          <a:xfrm rot="5400000">
            <a:off x="8509859" y="3607823"/>
            <a:ext cx="2358528" cy="2003851"/>
          </a:xfrm>
          <a:prstGeom prst="bentConnector2">
            <a:avLst/>
          </a:prstGeom>
          <a:ln w="1905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꺾인 연결선 88"/>
          <p:cNvCxnSpPr>
            <a:stCxn id="75" idx="1"/>
            <a:endCxn id="38" idx="2"/>
          </p:cNvCxnSpPr>
          <p:nvPr/>
        </p:nvCxnSpPr>
        <p:spPr>
          <a:xfrm rot="10800000">
            <a:off x="1119158" y="3786556"/>
            <a:ext cx="3201597" cy="2002457"/>
          </a:xfrm>
          <a:prstGeom prst="bentConnector2">
            <a:avLst/>
          </a:prstGeom>
          <a:ln w="1905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0640958" y="2972540"/>
            <a:ext cx="1430741" cy="261610"/>
          </a:xfrm>
          <a:prstGeom prst="rect">
            <a:avLst/>
          </a:prstGeom>
          <a:noFill/>
        </p:spPr>
        <p:txBody>
          <a:bodyPr wrap="square" rtlCol="0">
            <a:spAutoFit/>
          </a:bodyPr>
          <a:lstStyle/>
          <a:p>
            <a:pPr algn="ctr"/>
            <a:r>
              <a:rPr lang="en-US" altLang="ko-KR" sz="1100" b="1" dirty="0" smtClean="0">
                <a:solidFill>
                  <a:srgbClr val="217821"/>
                </a:solidFill>
                <a:latin typeface="+mn-ea"/>
              </a:rPr>
              <a:t>NO</a:t>
            </a:r>
            <a:r>
              <a:rPr lang="en-US" altLang="ko-KR" sz="400" b="1" dirty="0" smtClean="0">
                <a:solidFill>
                  <a:srgbClr val="217821"/>
                </a:solidFill>
                <a:latin typeface="+mn-ea"/>
              </a:rPr>
              <a:t>2`</a:t>
            </a:r>
            <a:endParaRPr lang="ko-KR" altLang="en-US" sz="1100" b="1" dirty="0">
              <a:latin typeface="+mn-ea"/>
            </a:endParaRPr>
          </a:p>
        </p:txBody>
      </p:sp>
    </p:spTree>
    <p:extLst>
      <p:ext uri="{BB962C8B-B14F-4D97-AF65-F5344CB8AC3E}">
        <p14:creationId xmlns:p14="http://schemas.microsoft.com/office/powerpoint/2010/main" val="837085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
  <a:themeElements>
    <a:clrScheme name="투명도">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클래식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투명도">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6045</TotalTime>
  <Words>1113</Words>
  <Application>Microsoft Office PowerPoint</Application>
  <PresentationFormat>와이드스크린</PresentationFormat>
  <Paragraphs>240</Paragraphs>
  <Slides>21</Slides>
  <Notes>20</Notes>
  <HiddenSlides>0</HiddenSlides>
  <MMClips>0</MMClips>
  <ScaleCrop>false</ScaleCrop>
  <HeadingPairs>
    <vt:vector size="6" baseType="variant">
      <vt:variant>
        <vt:lpstr>사용한 글꼴</vt:lpstr>
      </vt:variant>
      <vt:variant>
        <vt:i4>7</vt:i4>
      </vt:variant>
      <vt:variant>
        <vt:lpstr>테마</vt:lpstr>
      </vt:variant>
      <vt:variant>
        <vt:i4>2</vt:i4>
      </vt:variant>
      <vt:variant>
        <vt:lpstr>슬라이드 제목</vt:lpstr>
      </vt:variant>
      <vt:variant>
        <vt:i4>21</vt:i4>
      </vt:variant>
    </vt:vector>
  </HeadingPairs>
  <TitlesOfParts>
    <vt:vector size="30" baseType="lpstr">
      <vt:lpstr>Apple SD Gothic Neo</vt:lpstr>
      <vt:lpstr>돋움</vt:lpstr>
      <vt:lpstr>Malgun Gothic</vt:lpstr>
      <vt:lpstr>Malgun Gothic</vt:lpstr>
      <vt:lpstr>Arial</vt:lpstr>
      <vt:lpstr>Courier New</vt:lpstr>
      <vt:lpstr>Wingdings</vt:lpstr>
      <vt:lpstr>1</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이병규</dc:creator>
  <cp:lastModifiedBy>이병규</cp:lastModifiedBy>
  <cp:revision>83</cp:revision>
  <dcterms:created xsi:type="dcterms:W3CDTF">2018-09-13T05:59:14Z</dcterms:created>
  <dcterms:modified xsi:type="dcterms:W3CDTF">2018-09-17T17:32:07Z</dcterms:modified>
</cp:coreProperties>
</file>