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33"/>
  </p:notesMasterIdLst>
  <p:sldIdLst>
    <p:sldId id="256" r:id="rId2"/>
    <p:sldId id="257" r:id="rId3"/>
    <p:sldId id="263" r:id="rId4"/>
    <p:sldId id="264" r:id="rId5"/>
    <p:sldId id="285" r:id="rId6"/>
    <p:sldId id="286" r:id="rId7"/>
    <p:sldId id="284" r:id="rId8"/>
    <p:sldId id="273" r:id="rId9"/>
    <p:sldId id="258" r:id="rId10"/>
    <p:sldId id="259" r:id="rId11"/>
    <p:sldId id="282" r:id="rId12"/>
    <p:sldId id="260" r:id="rId13"/>
    <p:sldId id="261" r:id="rId14"/>
    <p:sldId id="262" r:id="rId15"/>
    <p:sldId id="265" r:id="rId16"/>
    <p:sldId id="266" r:id="rId17"/>
    <p:sldId id="287" r:id="rId18"/>
    <p:sldId id="267" r:id="rId19"/>
    <p:sldId id="268" r:id="rId20"/>
    <p:sldId id="270" r:id="rId21"/>
    <p:sldId id="271" r:id="rId22"/>
    <p:sldId id="272" r:id="rId23"/>
    <p:sldId id="274" r:id="rId24"/>
    <p:sldId id="275" r:id="rId25"/>
    <p:sldId id="276" r:id="rId26"/>
    <p:sldId id="277" r:id="rId27"/>
    <p:sldId id="279" r:id="rId28"/>
    <p:sldId id="278" r:id="rId29"/>
    <p:sldId id="269" r:id="rId30"/>
    <p:sldId id="281" r:id="rId31"/>
    <p:sldId id="280" r:id="rId3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12B95F84-5D60-452E-BA0B-DAD07257A81C}">
          <p14:sldIdLst>
            <p14:sldId id="256"/>
            <p14:sldId id="257"/>
            <p14:sldId id="263"/>
            <p14:sldId id="264"/>
            <p14:sldId id="285"/>
            <p14:sldId id="286"/>
            <p14:sldId id="284"/>
            <p14:sldId id="273"/>
            <p14:sldId id="258"/>
            <p14:sldId id="259"/>
            <p14:sldId id="282"/>
            <p14:sldId id="260"/>
          </p14:sldIdLst>
        </p14:section>
        <p14:section name="제목 없는 구역" id="{56C30BA4-96C2-4182-A800-EF2C381C8A48}">
          <p14:sldIdLst>
            <p14:sldId id="261"/>
            <p14:sldId id="262"/>
            <p14:sldId id="265"/>
            <p14:sldId id="266"/>
            <p14:sldId id="287"/>
            <p14:sldId id="267"/>
            <p14:sldId id="268"/>
            <p14:sldId id="270"/>
            <p14:sldId id="271"/>
            <p14:sldId id="272"/>
            <p14:sldId id="274"/>
            <p14:sldId id="275"/>
            <p14:sldId id="276"/>
            <p14:sldId id="277"/>
            <p14:sldId id="279"/>
            <p14:sldId id="278"/>
            <p14:sldId id="269"/>
            <p14:sldId id="281"/>
            <p14:sldId id="28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1" autoAdjust="0"/>
    <p:restoredTop sz="83129" autoAdjust="0"/>
  </p:normalViewPr>
  <p:slideViewPr>
    <p:cSldViewPr snapToGrid="0">
      <p:cViewPr varScale="1">
        <p:scale>
          <a:sx n="57" d="100"/>
          <a:sy n="57" d="100"/>
        </p:scale>
        <p:origin x="932" y="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4498D-6390-4FF3-BDA6-7C22759C75A5}" type="datetimeFigureOut">
              <a:rPr lang="ko-KR" altLang="en-US" smtClean="0"/>
              <a:t>2018-11-01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7B31C7-E8C2-4A21-8272-A95084C3ED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4536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mtClean="0"/>
              <a:t>Introduce each</a:t>
            </a:r>
            <a:r>
              <a:rPr lang="en-US" altLang="ko-KR" baseline="0" smtClean="0"/>
              <a:t> content.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B31C7-E8C2-4A21-8272-A95084C3ED7D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0828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This the big picture of whole</a:t>
            </a:r>
            <a:r>
              <a:rPr lang="en-US" altLang="ko-KR" baseline="0" dirty="0" smtClean="0"/>
              <a:t> </a:t>
            </a:r>
            <a:r>
              <a:rPr lang="en-US" altLang="ko-KR" dirty="0" smtClean="0"/>
              <a:t>TLS protocol scenario.</a:t>
            </a:r>
          </a:p>
          <a:p>
            <a:r>
              <a:rPr lang="en-US" altLang="ko-KR" dirty="0" smtClean="0"/>
              <a:t>At first, the</a:t>
            </a:r>
            <a:r>
              <a:rPr lang="en-US" altLang="ko-KR" baseline="0" dirty="0" smtClean="0"/>
              <a:t> client asks a DNS server about the </a:t>
            </a:r>
            <a:r>
              <a:rPr lang="en-US" altLang="ko-KR" baseline="0" dirty="0" err="1" smtClean="0"/>
              <a:t>ip</a:t>
            </a:r>
            <a:r>
              <a:rPr lang="en-US" altLang="ko-KR" baseline="0" dirty="0" smtClean="0"/>
              <a:t> address with the domain name.</a:t>
            </a:r>
          </a:p>
          <a:p>
            <a:r>
              <a:rPr lang="en-US" altLang="ko-KR" baseline="0" dirty="0" smtClean="0"/>
              <a:t>Then, it receives the </a:t>
            </a:r>
            <a:r>
              <a:rPr lang="en-US" altLang="ko-KR" baseline="0" dirty="0" err="1" smtClean="0"/>
              <a:t>ip</a:t>
            </a:r>
            <a:r>
              <a:rPr lang="en-US" altLang="ko-KR" baseline="0" dirty="0" smtClean="0"/>
              <a:t> address from DNS server, then sends client hello to the address.</a:t>
            </a:r>
          </a:p>
          <a:p>
            <a:r>
              <a:rPr lang="en-US" altLang="ko-KR" baseline="0" dirty="0" smtClean="0"/>
              <a:t>When the server gets the client hello, it sends its certificate back to the client.</a:t>
            </a:r>
          </a:p>
          <a:p>
            <a:r>
              <a:rPr lang="en-US" altLang="ko-KR" baseline="0" dirty="0" smtClean="0"/>
              <a:t>The client conduct the server authentication by chain of trust.</a:t>
            </a:r>
          </a:p>
          <a:p>
            <a:r>
              <a:rPr lang="en-US" altLang="ko-KR" baseline="0" dirty="0" smtClean="0"/>
              <a:t>After the validation, the client finally checks that the domain name it originally required is same with the “Common Name” field or “</a:t>
            </a:r>
            <a:r>
              <a:rPr lang="en-US" altLang="ko-KR" baseline="0" dirty="0" err="1" smtClean="0"/>
              <a:t>SubjectAltName</a:t>
            </a:r>
            <a:r>
              <a:rPr lang="en-US" altLang="ko-KR" baseline="0" dirty="0" smtClean="0"/>
              <a:t>”.</a:t>
            </a:r>
          </a:p>
          <a:p>
            <a:r>
              <a:rPr lang="en-US" altLang="ko-KR" baseline="0" dirty="0" smtClean="0"/>
              <a:t>This step is called hostname verification.</a:t>
            </a:r>
          </a:p>
          <a:p>
            <a:r>
              <a:rPr lang="en-US" altLang="ko-KR" baseline="0" dirty="0" smtClean="0"/>
              <a:t>After whole these steps, now the client trusts the server that it is the site which the client originally intended to access.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B31C7-E8C2-4A21-8272-A95084C3ED7D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41760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mtClean="0"/>
              <a:t>Actually, the SSL software</a:t>
            </a:r>
            <a:r>
              <a:rPr lang="en-US" altLang="ko-KR" baseline="0" smtClean="0"/>
              <a:t> developers tried some testing to their implementation, of course.</a:t>
            </a:r>
          </a:p>
          <a:p>
            <a:r>
              <a:rPr lang="en-US" altLang="ko-KR" baseline="0" smtClean="0"/>
              <a:t>However, they just tested with a handful of valid certificates, which is insufficient in the quantity, and the quality.</a:t>
            </a:r>
          </a:p>
          <a:p>
            <a:r>
              <a:rPr lang="en-US" altLang="ko-KR" baseline="0" smtClean="0"/>
              <a:t>Also, FIPS 140-2, which is one of US government standard, tested some implementations, but this paper presenst vulnerabilities of them.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B31C7-E8C2-4A21-8272-A95084C3ED7D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4856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mtClean="0"/>
              <a:t>Before making test</a:t>
            </a:r>
            <a:r>
              <a:rPr lang="en-US" altLang="ko-KR" baseline="0" smtClean="0"/>
              <a:t> inputs, we need to collect “seeds” which would be the basis of those inputs.</a:t>
            </a:r>
          </a:p>
          <a:p>
            <a:r>
              <a:rPr lang="en-US" altLang="ko-KR" baseline="0" smtClean="0"/>
              <a:t>The seeds need to be valid certificate, because we want test inputs which could be parsed in a grammar of X.509.</a:t>
            </a:r>
          </a:p>
          <a:p>
            <a:r>
              <a:rPr lang="en-US" altLang="ko-KR" baseline="0" smtClean="0"/>
              <a:t>The author of this paper scann the Internet and attempt SSL connections to every host which is listening 443, HTTPS port.</a:t>
            </a:r>
          </a:p>
          <a:p>
            <a:r>
              <a:rPr lang="en-US" altLang="ko-KR" baseline="0" smtClean="0"/>
              <a:t>With this brute-force way, they could find this number of certificates while 23.5% is expired and 0.02 % is not valid yet.</a:t>
            </a:r>
          </a:p>
          <a:p>
            <a:r>
              <a:rPr lang="en-US" altLang="ko-KR" baseline="0" smtClean="0"/>
              <a:t>There are some interesting discovery in this samples that many of them are in X.509 version 1 which could be activate the vulnerability of the implementations that would be introduced later.</a:t>
            </a:r>
          </a:p>
          <a:p>
            <a:r>
              <a:rPr lang="en-US" altLang="ko-KR" baseline="0" smtClean="0"/>
              <a:t>Also, some of certificates are in version 4, which does not even exist!</a:t>
            </a:r>
          </a:p>
          <a:p>
            <a:r>
              <a:rPr lang="en-US" altLang="ko-KR" baseline="0" smtClean="0"/>
              <a:t>The authors expect that this is the mistake of users though.</a:t>
            </a:r>
            <a:endParaRPr lang="en-US" altLang="ko-KR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B31C7-E8C2-4A21-8272-A95084C3ED7D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96205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mtClean="0"/>
              <a:t>As</a:t>
            </a:r>
            <a:r>
              <a:rPr lang="en-US" altLang="ko-KR" baseline="0" smtClean="0"/>
              <a:t> we collected seeds, now it is the time to make test input, FrankenCerts.</a:t>
            </a:r>
          </a:p>
          <a:p>
            <a:r>
              <a:rPr lang="en-US" altLang="ko-KR" baseline="0" smtClean="0"/>
              <a:t>For these FrankenCerts, there are two requirements.</a:t>
            </a:r>
          </a:p>
          <a:p>
            <a:r>
              <a:rPr lang="en-US" altLang="ko-KR" baseline="0" smtClean="0"/>
              <a:t>First, it should parsed as X.509 certificate, and this is why we collected certificates in valid form as the seeds.</a:t>
            </a:r>
          </a:p>
          <a:p>
            <a:r>
              <a:rPr lang="en-US" altLang="ko-KR" baseline="0" smtClean="0"/>
              <a:t>Second, the test input set should include some samples whose functionality is rare or wrong.</a:t>
            </a:r>
          </a:p>
          <a:p>
            <a:r>
              <a:rPr lang="en-US" altLang="ko-KR" baseline="0" smtClean="0"/>
              <a:t>To sum up, we need the samples which are syntactically correct, but semantically wrong.</a:t>
            </a:r>
          </a:p>
          <a:p>
            <a:r>
              <a:rPr lang="en-US" altLang="ko-KR" baseline="0" smtClean="0"/>
              <a:t>Here is the example for it.</a:t>
            </a:r>
          </a:p>
          <a:p>
            <a:r>
              <a:rPr lang="en-US" altLang="ko-KR" baseline="0" smtClean="0"/>
              <a:t>If we say about syntactic constraint, it would be like this “Version must be an integer”</a:t>
            </a:r>
          </a:p>
          <a:p>
            <a:r>
              <a:rPr lang="en-US" altLang="ko-KR" baseline="0" smtClean="0"/>
              <a:t>and if we say about semantic constraint, it would be like “If version is not 2, extensions must be NULL.”</a:t>
            </a:r>
          </a:p>
          <a:p>
            <a:r>
              <a:rPr lang="en-US" altLang="ko-KR" baseline="0" smtClean="0"/>
              <a:t>Then what happens if version is not 2, but extension are not NULL?</a:t>
            </a:r>
          </a:p>
          <a:p>
            <a:r>
              <a:rPr lang="en-US" altLang="ko-KR" baseline="0" smtClean="0"/>
              <a:t>This is the sort of test input that this paper wants to generate.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B31C7-E8C2-4A21-8272-A95084C3ED7D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10047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mtClean="0"/>
              <a:t>To make the required test inputs, the paper presents the</a:t>
            </a:r>
            <a:r>
              <a:rPr lang="en-US" altLang="ko-KR" baseline="0" smtClean="0"/>
              <a:t> way for generation.</a:t>
            </a:r>
          </a:p>
          <a:p>
            <a:r>
              <a:rPr lang="en-US" altLang="ko-KR" baseline="0" smtClean="0"/>
              <a:t>The author of paper chose parts randomly from the seeds, and generated certificate by composing them.</a:t>
            </a:r>
          </a:p>
          <a:p>
            <a:r>
              <a:rPr lang="en-US" altLang="ko-KR" baseline="0" smtClean="0"/>
              <a:t>And this is why the name of this test input is “FrankenCert”.</a:t>
            </a:r>
          </a:p>
          <a:p>
            <a:r>
              <a:rPr lang="en-US" altLang="ko-KR" baseline="0" smtClean="0"/>
              <a:t>While making FrankenCerts, there are two exceptions.</a:t>
            </a:r>
          </a:p>
          <a:p>
            <a:r>
              <a:rPr lang="en-US" altLang="ko-KR" baseline="0" smtClean="0"/>
              <a:t>The first exception is to generate new RSA key for each FrankenCert for distinction.</a:t>
            </a:r>
          </a:p>
          <a:p>
            <a:r>
              <a:rPr lang="en-US" altLang="ko-KR" baseline="0" smtClean="0"/>
              <a:t>And the second exception is to change issuers for creating the chain of trust.</a:t>
            </a:r>
          </a:p>
          <a:p>
            <a:r>
              <a:rPr lang="en-US" altLang="ko-KR" baseline="0" smtClean="0"/>
              <a:t>With FrankenCerts made by this method, validity issue about extensions including corner case could be tested.</a:t>
            </a:r>
            <a:endParaRPr lang="en-US" altLang="ko-KR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B31C7-E8C2-4A21-8272-A95084C3ED7D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43224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mtClean="0"/>
              <a:t>The paper</a:t>
            </a:r>
            <a:r>
              <a:rPr lang="en-US" altLang="ko-KR" baseline="0" smtClean="0"/>
              <a:t> also presents generating synthetic mutations.</a:t>
            </a:r>
          </a:p>
          <a:p>
            <a:r>
              <a:rPr lang="en-US" altLang="ko-KR" baseline="0" smtClean="0"/>
              <a:t>They wanted to make test inputs for the case that a implementation has a problem with the certificate written in wrong grammar.</a:t>
            </a:r>
          </a:p>
          <a:p>
            <a:r>
              <a:rPr lang="en-US" altLang="ko-KR" baseline="0" smtClean="0"/>
              <a:t>For this case, the author first make a FrankenCert, and then replace all its extension values to random string and NULL character.</a:t>
            </a:r>
          </a:p>
          <a:p>
            <a:r>
              <a:rPr lang="en-US" altLang="ko-KR" baseline="0" smtClean="0"/>
              <a:t>The reason that they also tries null character is because most of C string parser usually stops at NULL character.</a:t>
            </a:r>
          </a:p>
          <a:p>
            <a:r>
              <a:rPr lang="en-US" altLang="ko-KR" baseline="0" smtClean="0"/>
              <a:t>This was the explanation about generating synthetic mutations, however,</a:t>
            </a:r>
            <a:r>
              <a:rPr lang="en-US" altLang="ko-KR" smtClean="0"/>
              <a:t>, there is no mention about</a:t>
            </a:r>
            <a:r>
              <a:rPr lang="en-US" altLang="ko-KR" baseline="0" smtClean="0"/>
              <a:t> this at evaluation result in the last part of the paper.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B31C7-E8C2-4A21-8272-A95084C3ED7D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33682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mtClean="0"/>
              <a:t>So, this is the setup</a:t>
            </a:r>
            <a:r>
              <a:rPr lang="en-US" altLang="ko-KR" baseline="0" smtClean="0"/>
              <a:t> of the evaluation that the paper presents.</a:t>
            </a:r>
          </a:p>
          <a:p>
            <a:r>
              <a:rPr lang="en-US" altLang="ko-KR" baseline="0" smtClean="0"/>
              <a:t>First, clients with each implementation sends client hello to the server.</a:t>
            </a:r>
          </a:p>
          <a:p>
            <a:r>
              <a:rPr lang="en-US" altLang="ko-KR" baseline="0" smtClean="0"/>
              <a:t>Then, the server sends a frankencert to each client.</a:t>
            </a:r>
          </a:p>
          <a:p>
            <a:r>
              <a:rPr lang="en-US" altLang="ko-KR" baseline="0" smtClean="0"/>
              <a:t>The client will respond to the server about FrankenCert whether it is correct or not.</a:t>
            </a:r>
          </a:p>
          <a:p>
            <a:r>
              <a:rPr lang="en-US" altLang="ko-KR" smtClean="0"/>
              <a:t>If the responses</a:t>
            </a:r>
            <a:r>
              <a:rPr lang="en-US" altLang="ko-KR" baseline="0" smtClean="0"/>
              <a:t> of clients are different, the server saves the result including error code.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B31C7-E8C2-4A21-8272-A95084C3ED7D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80639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mtClean="0"/>
              <a:t>For the evaluation, the paper explains about its</a:t>
            </a:r>
            <a:r>
              <a:rPr lang="en-US" altLang="ko-KR" baseline="0" smtClean="0"/>
              <a:t> analysis method to the result.</a:t>
            </a:r>
          </a:p>
          <a:p>
            <a:r>
              <a:rPr lang="en-US" altLang="ko-KR" baseline="0" smtClean="0"/>
              <a:t>The paper says that it found 208 discrepancies by testing 8127600 FrankenCerts among 14 implementations.</a:t>
            </a:r>
          </a:p>
          <a:p>
            <a:r>
              <a:rPr lang="en-US" altLang="ko-KR" baseline="0" smtClean="0"/>
              <a:t>For those 208 discrepancies, they manually analyzed the source code.</a:t>
            </a:r>
          </a:p>
          <a:p>
            <a:r>
              <a:rPr lang="en-US" altLang="ko-KR" baseline="0" smtClean="0"/>
              <a:t>Also, there are some things to keep in mind about this evaluation.</a:t>
            </a:r>
          </a:p>
          <a:p>
            <a:endParaRPr lang="en-US" altLang="ko-KR" baseline="0" smtClean="0"/>
          </a:p>
          <a:p>
            <a:r>
              <a:rPr lang="en-US" altLang="ko-KR" baseline="0" smtClean="0"/>
              <a:t>&lt;Explain with content in the slides&gt;</a:t>
            </a:r>
          </a:p>
          <a:p>
            <a:r>
              <a:rPr lang="en-US" altLang="ko-KR" baseline="0" smtClean="0"/>
              <a:t>false positive : no error yes found</a:t>
            </a:r>
          </a:p>
          <a:p>
            <a:r>
              <a:rPr lang="en-US" altLang="ko-KR" baseline="0" smtClean="0"/>
              <a:t>false negative: yes error not found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B31C7-E8C2-4A21-8272-A95084C3ED7D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76532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mtClean="0"/>
              <a:t>The first vulnerability that this</a:t>
            </a:r>
            <a:r>
              <a:rPr lang="en-US" altLang="ko-KR" baseline="0" smtClean="0"/>
              <a:t> paper discovered is that implementations checks basic constraints incorrectly for version 1 certificates.</a:t>
            </a:r>
          </a:p>
          <a:p>
            <a:r>
              <a:rPr lang="en-US" altLang="ko-KR" smtClean="0"/>
              <a:t>This vulnerability is</a:t>
            </a:r>
            <a:r>
              <a:rPr lang="en-US" altLang="ko-KR" baseline="0" smtClean="0"/>
              <a:t> found in two implementations, MatrixSSL and GnuTLS.</a:t>
            </a:r>
          </a:p>
          <a:p>
            <a:r>
              <a:rPr lang="en-US" altLang="ko-KR" baseline="0" smtClean="0"/>
              <a:t>For MatrixSSL, it just skip checking for version 1 or 2.</a:t>
            </a:r>
          </a:p>
          <a:p>
            <a:r>
              <a:rPr lang="en-US" altLang="ko-KR" baseline="0" smtClean="0"/>
              <a:t>For GnuTLS, it intended to trust only root CA for version 1, but there is an implementation mistake.</a:t>
            </a:r>
          </a:p>
          <a:p>
            <a:r>
              <a:rPr lang="en-US" altLang="ko-KR" baseline="0" smtClean="0"/>
              <a:t>With this vulnerability, an attacker may attack the client by man-in-the-middle attack as any server certified by the same root can act as a rogue CA.</a:t>
            </a:r>
          </a:p>
          <a:p>
            <a:r>
              <a:rPr lang="en-US" altLang="ko-KR" baseline="0" smtClean="0"/>
              <a:t>It can issue fake certificates for any maliscious Internet domain.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B31C7-E8C2-4A21-8272-A95084C3ED7D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11125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mtClean="0"/>
              <a:t>The second vulnerability</a:t>
            </a:r>
            <a:r>
              <a:rPr lang="en-US" altLang="ko-KR" baseline="0" smtClean="0"/>
              <a:t> is incorrect checking of name constraint.</a:t>
            </a:r>
          </a:p>
          <a:p>
            <a:r>
              <a:rPr lang="en-US" altLang="ko-KR" baseline="0" smtClean="0"/>
              <a:t>GnuTLS, MatrixSSL, CyaSSL ignore name constraints.</a:t>
            </a:r>
          </a:p>
          <a:p>
            <a:r>
              <a:rPr lang="en-US" altLang="ko-KR" baseline="0" smtClean="0"/>
              <a:t>This may allow unauthorized CA can issue certificates.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B31C7-E8C2-4A21-8272-A95084C3ED7D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2428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aseline="0" smtClean="0"/>
              <a:t>Is there anybody who have used SSL in your life?</a:t>
            </a:r>
          </a:p>
          <a:p>
            <a:r>
              <a:rPr lang="en-US" altLang="ko-KR" baseline="0" smtClean="0"/>
              <a:t>Is there anybody who does not use internet banking.</a:t>
            </a:r>
          </a:p>
          <a:p>
            <a:r>
              <a:rPr lang="en-US" altLang="ko-KR" baseline="0" smtClean="0"/>
              <a:t>It is not a shame. You can love your cash.</a:t>
            </a:r>
          </a:p>
          <a:p>
            <a:endParaRPr lang="en-US" altLang="ko-KR" baseline="0" smtClean="0"/>
          </a:p>
          <a:p>
            <a:r>
              <a:rPr lang="en-US" altLang="ko-KR" baseline="0" smtClean="0"/>
              <a:t>As we can see here, many people uses Internet banking, but they don’t know that it is consist of SSL.</a:t>
            </a:r>
          </a:p>
          <a:p>
            <a:r>
              <a:rPr lang="en-US" altLang="ko-KR" baseline="0" smtClean="0"/>
              <a:t>They only remembers Active X.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B31C7-E8C2-4A21-8272-A95084C3ED7D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69647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mtClean="0"/>
              <a:t>The third vulnerability is incorrect checking of key usage.</a:t>
            </a:r>
          </a:p>
          <a:p>
            <a:r>
              <a:rPr lang="en-US" altLang="ko-KR" smtClean="0"/>
              <a:t>Polar</a:t>
            </a:r>
            <a:r>
              <a:rPr lang="en-US" altLang="ko-KR" baseline="0" smtClean="0"/>
              <a:t>SSL, GnuTLS, MatrixSSL, CyaSSL does not check key usage properly.</a:t>
            </a:r>
          </a:p>
          <a:p>
            <a:r>
              <a:rPr lang="en-US" altLang="ko-KR" baseline="0" smtClean="0"/>
              <a:t>Similar to name constraint, this vulnerability may allow unauthorized CA can issue its certificates.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B31C7-E8C2-4A21-8272-A95084C3ED7D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20604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mtClean="0"/>
              <a:t>The fourth</a:t>
            </a:r>
            <a:r>
              <a:rPr lang="en-US" altLang="ko-KR" baseline="0" smtClean="0"/>
              <a:t> vulnerability is about the error reporting.</a:t>
            </a:r>
          </a:p>
          <a:p>
            <a:r>
              <a:rPr lang="en-US" altLang="ko-KR" baseline="0" smtClean="0"/>
              <a:t>The paper classified errors in three cases: bad issuer, bad name, and expired.</a:t>
            </a:r>
          </a:p>
          <a:p>
            <a:r>
              <a:rPr lang="en-US" altLang="ko-KR" baseline="0" smtClean="0"/>
              <a:t>Bad issuer is the case that there is no valid chain of trust, and bad name is the case that server domain name is wrong in hostname verification step.</a:t>
            </a:r>
          </a:p>
          <a:p>
            <a:r>
              <a:rPr lang="en-US" altLang="ko-KR" baseline="0" smtClean="0"/>
              <a:t>Expired is the caset that the certificate is expired.</a:t>
            </a:r>
          </a:p>
          <a:p>
            <a:r>
              <a:rPr lang="en-US" altLang="ko-KR" baseline="0" smtClean="0"/>
              <a:t>The bad issuer case is the most severe, and than bad name, and then expired.</a:t>
            </a:r>
          </a:p>
          <a:p>
            <a:r>
              <a:rPr lang="en-US" altLang="ko-KR" baseline="0" smtClean="0"/>
              <a:t>However, if the SSL/TLS implementation reports weaker security issue in the case of severe security threat, the user may proceed their job in the browser.</a:t>
            </a:r>
          </a:p>
          <a:p>
            <a:r>
              <a:rPr lang="en-US" altLang="ko-KR" baseline="0" smtClean="0"/>
              <a:t>&lt;Explain about the browser who reports wrong response&gt;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B31C7-E8C2-4A21-8272-A95084C3ED7D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50724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mtClean="0"/>
              <a:t>There are more miscellaneous</a:t>
            </a:r>
            <a:r>
              <a:rPr lang="en-US" altLang="ko-KR" baseline="0" smtClean="0"/>
              <a:t> </a:t>
            </a:r>
            <a:r>
              <a:rPr lang="en-US" altLang="ko-KR" smtClean="0"/>
              <a:t>vulnerabilities in the paper, and I collected them here.</a:t>
            </a:r>
          </a:p>
          <a:p>
            <a:r>
              <a:rPr lang="en-US" altLang="ko-KR" smtClean="0"/>
              <a:t>&lt;Explain</a:t>
            </a:r>
            <a:r>
              <a:rPr lang="en-US" altLang="ko-KR" baseline="0" smtClean="0"/>
              <a:t> with slide contents&gt;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B31C7-E8C2-4A21-8272-A95084C3ED7D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08515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mtClean="0"/>
              <a:t>As</a:t>
            </a:r>
            <a:r>
              <a:rPr lang="en-US" altLang="ko-KR" baseline="0" smtClean="0"/>
              <a:t> SSL and TLS has a long history, there were many researches about improving SSL/TLS.</a:t>
            </a:r>
          </a:p>
          <a:p>
            <a:r>
              <a:rPr lang="en-US" altLang="ko-KR" baseline="0" smtClean="0"/>
              <a:t>Among them, I picked up two works which seems to be most related to this work.</a:t>
            </a:r>
          </a:p>
          <a:p>
            <a:r>
              <a:rPr lang="en-US" altLang="ko-KR" baseline="0" smtClean="0"/>
              <a:t>The first one is &lt;Dangerous Code paper name&gt;</a:t>
            </a:r>
          </a:p>
          <a:p>
            <a:r>
              <a:rPr lang="en-US" altLang="ko-KR" baseline="0" smtClean="0"/>
              <a:t>This paper was present in CCS 12’ and Some authors participated on both this work and also the FrankenCert.</a:t>
            </a:r>
          </a:p>
          <a:p>
            <a:r>
              <a:rPr lang="en-US" altLang="ko-KR" baseline="0" smtClean="0"/>
              <a:t>This work is about many SSL/TLS applications exploits SSL/TLS implementation incorrectly due to badly designed APIs.</a:t>
            </a:r>
          </a:p>
          <a:p>
            <a:r>
              <a:rPr lang="en-US" altLang="ko-KR" baseline="0" smtClean="0"/>
              <a:t>The second work is presented at IEEE symposium on security and privacy 13’.</a:t>
            </a:r>
          </a:p>
          <a:p>
            <a:r>
              <a:rPr lang="en-US" altLang="ko-KR" baseline="0" smtClean="0"/>
              <a:t>It is about encrypting TLS connection (even the hello message) for more security.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B31C7-E8C2-4A21-8272-A95084C3ED7D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15542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mtClean="0"/>
              <a:t>After FrankenCert, many researchers got</a:t>
            </a:r>
            <a:r>
              <a:rPr lang="en-US" altLang="ko-KR" baseline="0" smtClean="0"/>
              <a:t> shocked and motivated to work on this area deeply.</a:t>
            </a:r>
          </a:p>
          <a:p>
            <a:r>
              <a:rPr lang="en-US" altLang="ko-KR" baseline="0" smtClean="0"/>
              <a:t>The first work that I want to introduce is &lt;Name of Guided~&gt;</a:t>
            </a:r>
            <a:r>
              <a:rPr lang="ko-KR" altLang="en-US" baseline="0" smtClean="0"/>
              <a:t> </a:t>
            </a:r>
            <a:r>
              <a:rPr lang="en-US" altLang="ko-KR" baseline="0" smtClean="0"/>
              <a:t>presented in &lt;The conference&gt;</a:t>
            </a:r>
          </a:p>
          <a:p>
            <a:r>
              <a:rPr lang="en-US" altLang="ko-KR" baseline="0" smtClean="0"/>
              <a:t>It is basically doing similar things with Frankencert, but it asserts that it can do better.</a:t>
            </a:r>
          </a:p>
          <a:p>
            <a:r>
              <a:rPr lang="en-US" altLang="ko-KR" baseline="0" smtClean="0"/>
              <a:t>It diversified seed certificate by Markov Chain Monte Carlo sampling, and reported additional 357 discrepancies.</a:t>
            </a:r>
          </a:p>
          <a:p>
            <a:r>
              <a:rPr lang="en-US" altLang="ko-KR" baseline="0" smtClean="0"/>
              <a:t>The second work is about protecting SSL/TLS connections from vulnerabilities unveiled by FrankenCert.</a:t>
            </a:r>
          </a:p>
          <a:p>
            <a:r>
              <a:rPr lang="en-US" altLang="ko-KR" baseline="0" smtClean="0"/>
              <a:t>It hooks the SSL API call and conduct SSL/TLS with latest version which fixed the vulnerabilities.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B31C7-E8C2-4A21-8272-A95084C3ED7D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90212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mtClean="0"/>
              <a:t>Explain</a:t>
            </a:r>
            <a:r>
              <a:rPr lang="en-US" altLang="ko-KR" baseline="0" smtClean="0"/>
              <a:t> the conclusion based on the slide content.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B31C7-E8C2-4A21-8272-A95084C3ED7D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533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mtClean="0"/>
              <a:t>The</a:t>
            </a:r>
            <a:r>
              <a:rPr lang="en-US" altLang="ko-KR" baseline="0" smtClean="0"/>
              <a:t> motivation of the paper starts from a question, “Do those SSL softwares operate all correctly?”</a:t>
            </a:r>
          </a:p>
          <a:p>
            <a:r>
              <a:rPr lang="en-US" altLang="ko-KR" baseline="0" smtClean="0"/>
              <a:t>The answer is “Nobody knows”</a:t>
            </a:r>
          </a:p>
          <a:p>
            <a:r>
              <a:rPr lang="en-US" altLang="ko-KR" baseline="0" smtClean="0"/>
              <a:t>Therefore, in this paper, the author make a testing tool for SSL: softwares.</a:t>
            </a:r>
          </a:p>
          <a:p>
            <a:endParaRPr lang="en-US" altLang="ko-KR" baseline="0" smtClean="0"/>
          </a:p>
          <a:p>
            <a:r>
              <a:rPr lang="en-US" altLang="ko-KR" baseline="0" smtClean="0"/>
              <a:t>Explain each challenge based on the text written in the slide.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B31C7-E8C2-4A21-8272-A95084C3ED7D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5470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Same</a:t>
            </a:r>
            <a:r>
              <a:rPr lang="en-US" altLang="ko-KR" baseline="0" dirty="0" smtClean="0"/>
              <a:t> input, Compare, if different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B31C7-E8C2-4A21-8272-A95084C3ED7D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6046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mtClean="0"/>
              <a:t>SSL</a:t>
            </a:r>
            <a:r>
              <a:rPr lang="en-US" altLang="ko-KR" baseline="0" smtClean="0"/>
              <a:t> stands for secure sockets layer protocol.</a:t>
            </a:r>
          </a:p>
          <a:p>
            <a:r>
              <a:rPr lang="en-US" altLang="ko-KR" baseline="0" smtClean="0"/>
              <a:t>It is initially implemented by Netscape.</a:t>
            </a:r>
          </a:p>
          <a:p>
            <a:r>
              <a:rPr lang="en-US" altLang="ko-KR" baseline="0" smtClean="0"/>
              <a:t>After a while, it was standardized with bunch of RFCs, and its name was changed to TLS, which stands for Tranport Layer Security Protocol.</a:t>
            </a:r>
          </a:p>
          <a:p>
            <a:r>
              <a:rPr lang="en-US" altLang="ko-KR" baseline="0" smtClean="0"/>
              <a:t>Therefore, TLS is more correct name.</a:t>
            </a:r>
          </a:p>
          <a:p>
            <a:r>
              <a:rPr lang="en-US" altLang="ko-KR" baseline="0" smtClean="0"/>
              <a:t>Whatever, the purpose of SSL/TLS protocols is to prevent eavesdropping, tampering, and message forgery in the network.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B31C7-E8C2-4A21-8272-A95084C3ED7D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6711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mtClean="0"/>
              <a:t>This is a simple picture that describes </a:t>
            </a:r>
            <a:r>
              <a:rPr lang="en-US" altLang="ko-KR" baseline="0" smtClean="0"/>
              <a:t>SSL/TLS protocols.</a:t>
            </a:r>
          </a:p>
          <a:p>
            <a:r>
              <a:rPr lang="en-US" altLang="ko-KR" baseline="0" smtClean="0"/>
              <a:t>As you can see at the blue boxes, SSL/TLS protocol is usually run on TCP protocol.</a:t>
            </a:r>
          </a:p>
          <a:p>
            <a:r>
              <a:rPr lang="en-US" altLang="ko-KR" baseline="0" smtClean="0"/>
              <a:t>After the handshake of TCP, the SSL/TLS starts its handshake with client hello.</a:t>
            </a:r>
          </a:p>
          <a:p>
            <a:r>
              <a:rPr lang="en-US" altLang="ko-KR" baseline="0" smtClean="0"/>
              <a:t>Then, the server sends serverhello with its certificate which is used in server authentication.</a:t>
            </a:r>
          </a:p>
          <a:p>
            <a:r>
              <a:rPr lang="en-US" altLang="ko-KR" baseline="0" smtClean="0"/>
              <a:t>In this paper, and In this presentation, we will focus on this certificate and server authentication.</a:t>
            </a:r>
          </a:p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B31C7-E8C2-4A21-8272-A95084C3ED7D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1401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mtClean="0"/>
              <a:t>This is the example form of a</a:t>
            </a:r>
            <a:r>
              <a:rPr lang="en-US" altLang="ko-KR" baseline="0" smtClean="0"/>
              <a:t> certificate.</a:t>
            </a:r>
          </a:p>
          <a:p>
            <a:r>
              <a:rPr lang="en-US" altLang="ko-KR" baseline="0" smtClean="0"/>
              <a:t>It is consists of serveral components, but the important parts are these things, the issuer and the subject.</a:t>
            </a:r>
          </a:p>
          <a:p>
            <a:r>
              <a:rPr lang="en-US" altLang="ko-KR" baseline="0" smtClean="0"/>
              <a:t>The subject is the field that represents what this certificate is for, and the issuer is the field that describes what CA issued this certificate.</a:t>
            </a:r>
          </a:p>
          <a:p>
            <a:r>
              <a:rPr lang="en-US" altLang="ko-KR" baseline="0" smtClean="0"/>
              <a:t>There are three basic features of certificates, the first is that a certificate binds public key and subject as you can see in this example.</a:t>
            </a:r>
          </a:p>
          <a:p>
            <a:r>
              <a:rPr lang="en-US" altLang="ko-KR" baseline="0" smtClean="0"/>
              <a:t>The second thing is that usually a certificate is issued by trusted third party.</a:t>
            </a:r>
          </a:p>
          <a:p>
            <a:r>
              <a:rPr lang="en-US" altLang="ko-KR" baseline="0" smtClean="0"/>
              <a:t>And the last thing is that most of them are based on X.509 standard.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B31C7-E8C2-4A21-8272-A95084C3ED7D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0223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mtClean="0"/>
              <a:t>In</a:t>
            </a:r>
            <a:r>
              <a:rPr lang="en-US" altLang="ko-KR" baseline="0" smtClean="0"/>
              <a:t> this slide, I will explain about the certificate validation of SSL/TLS.</a:t>
            </a:r>
          </a:p>
          <a:p>
            <a:r>
              <a:rPr lang="en-US" altLang="ko-KR" baseline="0" smtClean="0"/>
              <a:t>The step of validation is usually called as chain of trust, because it is proceeded with chain of certificates.</a:t>
            </a:r>
          </a:p>
          <a:p>
            <a:r>
              <a:rPr lang="en-US" altLang="ko-KR" baseline="0" smtClean="0"/>
              <a:t>So, here is the example picture of validation.</a:t>
            </a:r>
          </a:p>
          <a:p>
            <a:r>
              <a:rPr lang="en-US" altLang="ko-KR" baseline="0" smtClean="0"/>
              <a:t>At first, the targeted server sends its certificate to client.</a:t>
            </a:r>
          </a:p>
          <a:p>
            <a:r>
              <a:rPr lang="en-US" altLang="ko-KR" baseline="0" smtClean="0"/>
              <a:t>Then, the client looks for the issuer in the site certificate, and verifies the site certificate from the issuer.</a:t>
            </a:r>
          </a:p>
          <a:p>
            <a:r>
              <a:rPr lang="en-US" altLang="ko-KR" baseline="0" smtClean="0"/>
              <a:t>However, as the client cannot still trust the issuer, it try to verify the issuer with its certificate to another higher-level issuer.</a:t>
            </a:r>
          </a:p>
          <a:p>
            <a:r>
              <a:rPr lang="en-US" altLang="ko-KR" baseline="0" smtClean="0"/>
              <a:t>After this chain of issuers, the client finally get the root CA certificate which could be verified by itself.</a:t>
            </a:r>
          </a:p>
          <a:p>
            <a:r>
              <a:rPr lang="en-US" altLang="ko-KR" baseline="0" smtClean="0"/>
              <a:t>Usually this root CA certificates are included in the operating system.</a:t>
            </a:r>
          </a:p>
          <a:p>
            <a:r>
              <a:rPr lang="en-US" altLang="ko-KR" baseline="0" smtClean="0"/>
              <a:t>And this is the list of the most popular root CA companies which distribute root certificates.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B31C7-E8C2-4A21-8272-A95084C3ED7D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7463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mtClean="0"/>
              <a:t>In the validation steps, there</a:t>
            </a:r>
            <a:r>
              <a:rPr lang="en-US" altLang="ko-KR" baseline="0" smtClean="0"/>
              <a:t> are several features to check.</a:t>
            </a:r>
          </a:p>
          <a:p>
            <a:r>
              <a:rPr lang="en-US" altLang="ko-KR" baseline="0" smtClean="0"/>
              <a:t>The first one is..</a:t>
            </a:r>
          </a:p>
          <a:p>
            <a:r>
              <a:rPr lang="en-US" altLang="ko-KR" baseline="0" smtClean="0"/>
              <a:t>&lt;Explain about 1~8 with the content in the slide&gt;</a:t>
            </a:r>
            <a:endParaRPr lang="en-US" altLang="ko-KR" smtClean="0"/>
          </a:p>
          <a:p>
            <a:r>
              <a:rPr lang="en-US" altLang="ko-KR" smtClean="0"/>
              <a:t>I explained total eight features which</a:t>
            </a:r>
            <a:r>
              <a:rPr lang="en-US" altLang="ko-KR" baseline="0" smtClean="0"/>
              <a:t> are introduced in the paper.</a:t>
            </a:r>
          </a:p>
          <a:p>
            <a:r>
              <a:rPr lang="en-US" altLang="ko-KR" baseline="0" smtClean="0"/>
              <a:t>However, some features are not used by the version of the certificate.</a:t>
            </a:r>
          </a:p>
          <a:p>
            <a:r>
              <a:rPr lang="en-US" altLang="ko-KR" baseline="0" smtClean="0"/>
              <a:t>These features in the green box are extensions, only used for version 3.</a:t>
            </a:r>
          </a:p>
          <a:p>
            <a:r>
              <a:rPr lang="en-US" altLang="ko-KR" baseline="0" smtClean="0"/>
              <a:t>And these two blue ones are basic constraints which are essential extension for version 3.</a:t>
            </a:r>
          </a:p>
          <a:p>
            <a:r>
              <a:rPr lang="en-US" altLang="ko-KR" baseline="0" smtClean="0"/>
              <a:t>These red ones are critical extensions, and these purple extensions are non-critical.</a:t>
            </a:r>
          </a:p>
          <a:p>
            <a:r>
              <a:rPr lang="en-US" altLang="ko-KR" baseline="0" smtClean="0"/>
              <a:t>The difference between the critical extensions and the non-critical extension is that if a critical extension is activated but the client could not recognize or understand it, the client reject the certificate.</a:t>
            </a:r>
            <a:endParaRPr lang="en-US" altLang="ko-KR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B31C7-E8C2-4A21-8272-A95084C3ED7D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1577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F300-3A0E-4D7D-8542-30F0101E4953}" type="datetime1">
              <a:rPr lang="ko-KR" altLang="en-US" smtClean="0"/>
              <a:t>2018-11-01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BE13-30F0-4A43-9EF8-A14AA65EFBE8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894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411AA-17F8-4FED-830F-87713C462704}" type="datetime1">
              <a:rPr lang="ko-KR" altLang="en-US" smtClean="0"/>
              <a:t>2018-11-01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BE13-30F0-4A43-9EF8-A14AA65EFBE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3214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C7BC4-778B-451C-997F-086FE75EAFB8}" type="datetime1">
              <a:rPr lang="ko-KR" altLang="en-US" smtClean="0"/>
              <a:t>2018-11-01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BE13-30F0-4A43-9EF8-A14AA65EFBE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522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 userDrawn="1"/>
        </p:nvSpPr>
        <p:spPr>
          <a:xfrm>
            <a:off x="1097280" y="1587500"/>
            <a:ext cx="10115203" cy="258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257301"/>
            <a:ext cx="10058400" cy="461179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9090B-ABFA-451D-9F93-0101A0B5DA61}" type="datetime1">
              <a:rPr lang="ko-KR" altLang="en-US" smtClean="0"/>
              <a:t>2018-11-01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BE13-30F0-4A43-9EF8-A14AA65EFBE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>
          <a:xfrm>
            <a:off x="1087853" y="353122"/>
            <a:ext cx="10058400" cy="767496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1193800" y="1028700"/>
            <a:ext cx="9961880" cy="0"/>
          </a:xfrm>
          <a:prstGeom prst="line">
            <a:avLst/>
          </a:prstGeom>
          <a:ln>
            <a:solidFill>
              <a:schemeClr val="tx1">
                <a:alpha val="5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333588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43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AAC04-68F9-48E0-BB5E-7F2E979CB975}" type="datetime1">
              <a:rPr lang="ko-KR" altLang="en-US" smtClean="0"/>
              <a:t>2018-11-01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BE13-30F0-4A43-9EF8-A14AA65EFBE8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000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6B878-B4B3-440C-BB77-44C06342D477}" type="datetime1">
              <a:rPr lang="ko-KR" altLang="en-US" smtClean="0"/>
              <a:t>2018-11-01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BE13-30F0-4A43-9EF8-A14AA65EFBE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39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B338-3F5A-49C3-892B-1D8A902C1AB7}" type="datetime1">
              <a:rPr lang="ko-KR" altLang="en-US" smtClean="0"/>
              <a:t>2018-11-01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BE13-30F0-4A43-9EF8-A14AA65EFBE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7794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0719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8ED8-E3EE-478D-B7F2-6D106BF0C680}" type="datetime1">
              <a:rPr lang="ko-KR" altLang="en-US" smtClean="0"/>
              <a:t>2018-11-01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BE13-30F0-4A43-9EF8-A14AA65EFBE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701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4C01-8D9E-40CE-A1EE-2519CD44BF56}" type="datetime1">
              <a:rPr lang="ko-KR" altLang="en-US" smtClean="0"/>
              <a:t>2018-11-01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BE13-30F0-4A43-9EF8-A14AA65EFBE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6427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4880FAC-F0F8-44B2-AF5B-4F73F1CDCB67}" type="datetime1">
              <a:rPr lang="ko-KR" altLang="en-US" smtClean="0"/>
              <a:t>2018-11-01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53BE13-30F0-4A43-9EF8-A14AA65EFBE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6339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A44E0-E96B-4AB3-97E7-039C8EFA28E5}" type="datetime1">
              <a:rPr lang="ko-KR" altLang="en-US" smtClean="0"/>
              <a:t>2018-11-01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BE13-30F0-4A43-9EF8-A14AA65EFBE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8068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96FA6CB-A1C3-4928-B036-FFF06628AB57}" type="datetime1">
              <a:rPr lang="ko-KR" altLang="en-US" smtClean="0"/>
              <a:t>2018-11-01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53BE13-30F0-4A43-9EF8-A14AA65EFBE8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6607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hdr="0" ftr="0" dt="0"/>
  <p:txStyles>
    <p:titleStyle>
      <a:lvl1pPr algn="l" defTabSz="914400" rtl="0" eaLnBrk="1" latinLnBrk="1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1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8862" y="448286"/>
            <a:ext cx="10158046" cy="2387600"/>
          </a:xfrm>
        </p:spPr>
        <p:txBody>
          <a:bodyPr>
            <a:noAutofit/>
          </a:bodyPr>
          <a:lstStyle/>
          <a:p>
            <a:r>
              <a:rPr lang="en-US" altLang="ko-KR" sz="3200" b="1" smtClean="0"/>
              <a:t>Using Frankencerts for Automated Adversarial</a:t>
            </a:r>
            <a:br>
              <a:rPr lang="en-US" altLang="ko-KR" sz="3200" b="1" smtClean="0"/>
            </a:br>
            <a:r>
              <a:rPr lang="en-US" altLang="ko-KR" sz="3200" b="1" smtClean="0"/>
              <a:t>Testing of Certificate Validation</a:t>
            </a:r>
            <a:br>
              <a:rPr lang="en-US" altLang="ko-KR" sz="3200" b="1" smtClean="0"/>
            </a:br>
            <a:r>
              <a:rPr lang="en-US" altLang="ko-KR" sz="3200" b="1" smtClean="0"/>
              <a:t>in SSL/TLS Implementations</a:t>
            </a:r>
            <a:endParaRPr lang="ko-KR" altLang="en-US" sz="3200" b="1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05154" y="3602038"/>
            <a:ext cx="11834446" cy="1655762"/>
          </a:xfrm>
        </p:spPr>
        <p:txBody>
          <a:bodyPr>
            <a:normAutofit/>
          </a:bodyPr>
          <a:lstStyle/>
          <a:p>
            <a:r>
              <a:rPr lang="en-US" altLang="ko-KR" sz="1800" smtClean="0"/>
              <a:t>Written by Chad Brubaker, Suman Jana, Baishakhi Ray, Sarfraz Khurshid, Vitaly Shmatikov</a:t>
            </a:r>
          </a:p>
          <a:p>
            <a:endParaRPr lang="en-US" altLang="ko-KR" sz="2000"/>
          </a:p>
          <a:p>
            <a:r>
              <a:rPr lang="en-US" altLang="ko-KR" b="1" smtClean="0"/>
              <a:t>Presented by Seungeon Lee</a:t>
            </a:r>
            <a:endParaRPr lang="ko-KR" altLang="en-US" b="1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BE13-30F0-4A43-9EF8-A14AA65EFBE8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946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63467"/>
          </a:xfrm>
        </p:spPr>
        <p:txBody>
          <a:bodyPr/>
          <a:lstStyle/>
          <a:p>
            <a:r>
              <a:rPr lang="en-US" altLang="ko-KR" smtClean="0"/>
              <a:t>SSL/TLS Protocol</a:t>
            </a:r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6687869" y="3855657"/>
            <a:ext cx="1263969" cy="33456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" name="직선 화살표 연결선 10"/>
          <p:cNvCxnSpPr>
            <a:stCxn id="9" idx="7"/>
          </p:cNvCxnSpPr>
          <p:nvPr/>
        </p:nvCxnSpPr>
        <p:spPr>
          <a:xfrm flipV="1">
            <a:off x="7766734" y="2763457"/>
            <a:ext cx="1683386" cy="114119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376607" y="2381643"/>
            <a:ext cx="2371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/>
              <a:t>Server Authentication</a:t>
            </a:r>
            <a:endParaRPr lang="ko-KR" altLang="en-US"/>
          </a:p>
        </p:txBody>
      </p:sp>
      <p:cxnSp>
        <p:nvCxnSpPr>
          <p:cNvPr id="4" name="직선 연결선 3"/>
          <p:cNvCxnSpPr/>
          <p:nvPr/>
        </p:nvCxnSpPr>
        <p:spPr>
          <a:xfrm>
            <a:off x="2784297" y="1692314"/>
            <a:ext cx="0" cy="42639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39766" y="1169094"/>
            <a:ext cx="2106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smtClean="0"/>
              <a:t>Client</a:t>
            </a:r>
            <a:endParaRPr lang="ko-KR" altLang="en-US" sz="2800"/>
          </a:p>
        </p:txBody>
      </p:sp>
      <p:cxnSp>
        <p:nvCxnSpPr>
          <p:cNvPr id="13" name="직선 연결선 12"/>
          <p:cNvCxnSpPr/>
          <p:nvPr/>
        </p:nvCxnSpPr>
        <p:spPr>
          <a:xfrm>
            <a:off x="6404306" y="1649784"/>
            <a:ext cx="0" cy="42639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859775" y="1126564"/>
            <a:ext cx="2106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smtClean="0"/>
              <a:t>Server</a:t>
            </a:r>
            <a:endParaRPr lang="ko-KR" altLang="en-US" sz="2800"/>
          </a:p>
        </p:txBody>
      </p:sp>
      <p:sp>
        <p:nvSpPr>
          <p:cNvPr id="7" name="직사각형 6"/>
          <p:cNvSpPr/>
          <p:nvPr/>
        </p:nvSpPr>
        <p:spPr>
          <a:xfrm>
            <a:off x="1130160" y="1808252"/>
            <a:ext cx="1471259" cy="27740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chemeClr val="tx1"/>
                </a:solidFill>
              </a:rPr>
              <a:t>SYN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591293" y="2490463"/>
            <a:ext cx="1471259" cy="27740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chemeClr val="tx1"/>
                </a:solidFill>
              </a:rPr>
              <a:t>SYN ACK</a:t>
            </a:r>
            <a:endParaRPr lang="ko-KR" altLang="en-US">
              <a:solidFill>
                <a:schemeClr val="tx1"/>
              </a:solidFill>
            </a:endParaRPr>
          </a:p>
        </p:txBody>
      </p:sp>
      <p:cxnSp>
        <p:nvCxnSpPr>
          <p:cNvPr id="16" name="직선 연결선 15"/>
          <p:cNvCxnSpPr>
            <a:stCxn id="7" idx="3"/>
          </p:cNvCxnSpPr>
          <p:nvPr/>
        </p:nvCxnSpPr>
        <p:spPr>
          <a:xfrm>
            <a:off x="2601419" y="1946953"/>
            <a:ext cx="3761791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2818625" y="2642548"/>
            <a:ext cx="3761791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>
            <a:off x="2642514" y="3257284"/>
            <a:ext cx="3761791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/>
          <p:nvPr/>
        </p:nvCxnSpPr>
        <p:spPr>
          <a:xfrm>
            <a:off x="2784297" y="3885947"/>
            <a:ext cx="3761791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/>
          <p:cNvCxnSpPr/>
          <p:nvPr/>
        </p:nvCxnSpPr>
        <p:spPr>
          <a:xfrm>
            <a:off x="2638751" y="4500684"/>
            <a:ext cx="3761791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직사각형 21"/>
          <p:cNvSpPr/>
          <p:nvPr/>
        </p:nvSpPr>
        <p:spPr>
          <a:xfrm>
            <a:off x="1120915" y="2951102"/>
            <a:ext cx="1471259" cy="27740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chemeClr val="tx1"/>
                </a:solidFill>
              </a:rPr>
              <a:t>ACK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1119885" y="3290148"/>
            <a:ext cx="1471259" cy="2774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chemeClr val="tx1"/>
                </a:solidFill>
              </a:rPr>
              <a:t>ClientHello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6591293" y="3601997"/>
            <a:ext cx="1471259" cy="567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chemeClr val="tx1"/>
                </a:solidFill>
              </a:rPr>
              <a:t>ServerHello</a:t>
            </a:r>
          </a:p>
          <a:p>
            <a:pPr algn="ctr"/>
            <a:r>
              <a:rPr lang="en-US" altLang="ko-KR" smtClean="0">
                <a:solidFill>
                  <a:schemeClr val="tx1"/>
                </a:solidFill>
              </a:rPr>
              <a:t>Certificate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1119885" y="4216734"/>
            <a:ext cx="1471259" cy="567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chemeClr val="tx1"/>
                </a:solidFill>
              </a:rPr>
              <a:t>Certificate</a:t>
            </a:r>
          </a:p>
          <a:p>
            <a:pPr algn="ctr"/>
            <a:r>
              <a:rPr lang="en-US" altLang="ko-KR" smtClean="0">
                <a:solidFill>
                  <a:schemeClr val="tx1"/>
                </a:solidFill>
              </a:rPr>
              <a:t>Validation</a:t>
            </a:r>
            <a:endParaRPr lang="ko-KR" altLang="en-US">
              <a:solidFill>
                <a:schemeClr val="tx1"/>
              </a:solidFill>
            </a:endParaRPr>
          </a:p>
        </p:txBody>
      </p:sp>
      <p:cxnSp>
        <p:nvCxnSpPr>
          <p:cNvPr id="30" name="직선 화살표 연결선 29"/>
          <p:cNvCxnSpPr/>
          <p:nvPr/>
        </p:nvCxnSpPr>
        <p:spPr>
          <a:xfrm>
            <a:off x="2891933" y="2065227"/>
            <a:ext cx="3370592" cy="496462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/>
          <p:cNvCxnSpPr/>
          <p:nvPr/>
        </p:nvCxnSpPr>
        <p:spPr>
          <a:xfrm flipH="1">
            <a:off x="2851804" y="2750975"/>
            <a:ext cx="3410721" cy="315857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화살표 연결선 37"/>
          <p:cNvCxnSpPr/>
          <p:nvPr/>
        </p:nvCxnSpPr>
        <p:spPr>
          <a:xfrm>
            <a:off x="2851804" y="3175258"/>
            <a:ext cx="3410721" cy="460055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화살표 연결선 42"/>
          <p:cNvCxnSpPr/>
          <p:nvPr/>
        </p:nvCxnSpPr>
        <p:spPr>
          <a:xfrm>
            <a:off x="2848700" y="3359709"/>
            <a:ext cx="3413825" cy="4453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화살표 연결선 44"/>
          <p:cNvCxnSpPr/>
          <p:nvPr/>
        </p:nvCxnSpPr>
        <p:spPr>
          <a:xfrm flipH="1">
            <a:off x="2848700" y="4008173"/>
            <a:ext cx="3413825" cy="4255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285422" y="4534266"/>
            <a:ext cx="923330" cy="13459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ko-KR" sz="4800" smtClean="0"/>
              <a:t>. . .</a:t>
            </a:r>
            <a:endParaRPr lang="ko-KR" altLang="en-US" sz="480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BE13-30F0-4A43-9EF8-A14AA65EFBE8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984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5" grpId="0"/>
      <p:bldP spid="14" grpId="0"/>
      <p:bldP spid="7" grpId="0" animBg="1"/>
      <p:bldP spid="15" grpId="0" animBg="1"/>
      <p:bldP spid="22" grpId="0" animBg="1"/>
      <p:bldP spid="23" grpId="0" animBg="1"/>
      <p:bldP spid="24" grpId="0" animBg="1"/>
      <p:bldP spid="25" grpId="0" animBg="1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63467"/>
          </a:xfrm>
        </p:spPr>
        <p:txBody>
          <a:bodyPr/>
          <a:lstStyle/>
          <a:p>
            <a:r>
              <a:rPr lang="en-US" altLang="ko-KR" smtClean="0"/>
              <a:t>Certificate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smtClean="0"/>
          </a:p>
          <a:p>
            <a:pPr marL="0" indent="0">
              <a:buNone/>
            </a:pPr>
            <a:r>
              <a:rPr lang="en-US" altLang="ko-KR" smtClean="0"/>
              <a:t>Binds public key and subject</a:t>
            </a:r>
          </a:p>
          <a:p>
            <a:pPr marL="0" indent="0">
              <a:buNone/>
            </a:pPr>
            <a:endParaRPr lang="en-US" altLang="ko-KR"/>
          </a:p>
          <a:p>
            <a:pPr marL="0" indent="0">
              <a:buNone/>
            </a:pPr>
            <a:r>
              <a:rPr lang="en-US" altLang="ko-KR" smtClean="0"/>
              <a:t>Issued by trusted third party</a:t>
            </a:r>
          </a:p>
          <a:p>
            <a:pPr marL="0" indent="0">
              <a:buNone/>
            </a:pPr>
            <a:endParaRPr lang="en-US" altLang="ko-KR"/>
          </a:p>
          <a:p>
            <a:pPr marL="0" indent="0">
              <a:buNone/>
            </a:pPr>
            <a:r>
              <a:rPr lang="en-US" altLang="ko-KR" smtClean="0"/>
              <a:t>Based on X.509 standard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37991" y="39729"/>
            <a:ext cx="34245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i="1" smtClean="0"/>
              <a:t>Refered from Sangok Park’s slides in EE515/IS523 16’</a:t>
            </a:r>
            <a:endParaRPr lang="ko-KR" altLang="en-US" sz="1200" i="1"/>
          </a:p>
        </p:txBody>
      </p:sp>
      <p:pic>
        <p:nvPicPr>
          <p:cNvPr id="1028" name="Picture 4" descr="https://upload.wikimedia.org/wikipedia/commons/4/4b/ServerCertificat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" b="33621"/>
          <a:stretch/>
        </p:blipFill>
        <p:spPr bwMode="auto">
          <a:xfrm>
            <a:off x="4632828" y="1150070"/>
            <a:ext cx="6757416" cy="491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BE13-30F0-4A43-9EF8-A14AA65EFBE8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708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63467"/>
          </a:xfrm>
        </p:spPr>
        <p:txBody>
          <a:bodyPr/>
          <a:lstStyle/>
          <a:p>
            <a:r>
              <a:rPr lang="en-US" altLang="ko-KR" smtClean="0"/>
              <a:t>Certificate Validation – Chain of Trust</a:t>
            </a:r>
            <a:endParaRPr lang="ko-KR" altLang="en-US"/>
          </a:p>
        </p:txBody>
      </p:sp>
      <p:pic>
        <p:nvPicPr>
          <p:cNvPr id="12" name="내용 개체 틀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838" y="2423787"/>
            <a:ext cx="9682381" cy="3412539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7851905" y="2103725"/>
            <a:ext cx="3073400" cy="1397908"/>
            <a:chOff x="8215160" y="4659992"/>
            <a:chExt cx="3073400" cy="1397908"/>
          </a:xfrm>
        </p:grpSpPr>
        <p:sp>
          <p:nvSpPr>
            <p:cNvPr id="6" name="TextBox 5"/>
            <p:cNvSpPr txBox="1"/>
            <p:nvPr/>
          </p:nvSpPr>
          <p:spPr>
            <a:xfrm>
              <a:off x="8215160" y="4948542"/>
              <a:ext cx="3073400" cy="374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/>
                <a:t>Root CAs</a:t>
              </a:r>
              <a:endParaRPr lang="ko-KR" altLang="en-US" dirty="0"/>
            </a:p>
          </p:txBody>
        </p:sp>
        <p:pic>
          <p:nvPicPr>
            <p:cNvPr id="3074" name="Picture 2" descr="comodo caì ëí ì´ë¯¸ì§ ê²ìê²°ê³¼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334" r="1917" b="31000"/>
            <a:stretch/>
          </p:blipFill>
          <p:spPr bwMode="auto">
            <a:xfrm>
              <a:off x="9483725" y="4659992"/>
              <a:ext cx="1279130" cy="4390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83724" y="5228008"/>
              <a:ext cx="1293841" cy="277441"/>
            </a:xfrm>
            <a:prstGeom prst="rect">
              <a:avLst/>
            </a:prstGeom>
          </p:spPr>
        </p:pic>
        <p:pic>
          <p:nvPicPr>
            <p:cNvPr id="3078" name="Picture 6" descr="GoDaddyì ëí ì´ë¯¸ì§ ê²ìê²°ê³¼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167" r="-86" b="22601"/>
            <a:stretch/>
          </p:blipFill>
          <p:spPr bwMode="auto">
            <a:xfrm>
              <a:off x="9483724" y="5670548"/>
              <a:ext cx="1291050" cy="387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8637991" y="39729"/>
            <a:ext cx="34245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i="1" smtClean="0"/>
              <a:t>Refered from Sangok Park’s slides in EE515/IS523 16’</a:t>
            </a:r>
            <a:endParaRPr lang="ko-KR" altLang="en-US" sz="1200" i="1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BE13-30F0-4A43-9EF8-A14AA65EFBE8}" type="slidenum">
              <a:rPr lang="ko-KR" altLang="en-US" smtClean="0"/>
              <a:t>12</a:t>
            </a:fld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445692" y="1998468"/>
            <a:ext cx="3073400" cy="374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(Leaf Certs)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864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63467"/>
          </a:xfrm>
        </p:spPr>
        <p:txBody>
          <a:bodyPr/>
          <a:lstStyle/>
          <a:p>
            <a:r>
              <a:rPr lang="en-US" altLang="ko-KR" smtClean="0"/>
              <a:t>Features in Validation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76792" y="1269263"/>
            <a:ext cx="10859770" cy="402336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altLang="ko-KR" smtClean="0"/>
              <a:t>“not valid before” &amp; “not valid after” : Indicate the valid period</a:t>
            </a:r>
          </a:p>
          <a:p>
            <a:pPr marL="457200" indent="-457200">
              <a:buAutoNum type="arabicPeriod"/>
            </a:pPr>
            <a:r>
              <a:rPr lang="en-US" altLang="ko-KR" smtClean="0"/>
              <a:t>For version 1 and 2, client must verify if the certificate came through out-of-band means</a:t>
            </a:r>
          </a:p>
          <a:p>
            <a:pPr marL="457200" indent="-457200">
              <a:buAutoNum type="arabicPeriod"/>
            </a:pPr>
            <a:r>
              <a:rPr lang="en-US" altLang="ko-KR" smtClean="0"/>
              <a:t>“CA bit” : Indicate whether the certificate can act as a root or intermediate one</a:t>
            </a:r>
          </a:p>
          <a:p>
            <a:pPr marL="457200" indent="-457200">
              <a:buAutoNum type="arabicPeriod"/>
            </a:pPr>
            <a:r>
              <a:rPr lang="en-US" altLang="ko-KR" smtClean="0"/>
              <a:t>“path length” : Indicate the number of intermediate CAs between the leaf and the current</a:t>
            </a:r>
          </a:p>
          <a:p>
            <a:pPr marL="457200" indent="-457200">
              <a:buAutoNum type="arabicPeriod"/>
            </a:pPr>
            <a:r>
              <a:rPr lang="en-US" altLang="ko-KR" smtClean="0"/>
              <a:t>“name constraints” : Restrict the subject name that following certificate should hold</a:t>
            </a:r>
          </a:p>
          <a:p>
            <a:pPr marL="457200" indent="-457200">
              <a:buAutoNum type="arabicPeriod"/>
            </a:pPr>
            <a:r>
              <a:rPr lang="en-US" altLang="ko-KR" smtClean="0"/>
              <a:t>“key usage” &amp; “extended key usage” : The purpose of this certificate</a:t>
            </a:r>
          </a:p>
          <a:p>
            <a:pPr marL="457200" indent="-457200">
              <a:buAutoNum type="arabicPeriod"/>
            </a:pPr>
            <a:r>
              <a:rPr lang="en-US" altLang="ko-KR" smtClean="0"/>
              <a:t>“Authority Key Identifier” : Inform what key should be used for validation among multiple keys.</a:t>
            </a:r>
          </a:p>
          <a:p>
            <a:pPr marL="457200" indent="-457200">
              <a:buAutoNum type="arabicPeriod"/>
            </a:pPr>
            <a:r>
              <a:rPr lang="en-US" altLang="ko-KR" smtClean="0"/>
              <a:t>“CRL distribution points” : The information about certificates to be revoked</a:t>
            </a:r>
          </a:p>
          <a:p>
            <a:pPr marL="0" indent="0">
              <a:buNone/>
            </a:pPr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162062" y="2119518"/>
            <a:ext cx="1390650" cy="273346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95412" y="5091660"/>
            <a:ext cx="197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smtClean="0">
                <a:solidFill>
                  <a:srgbClr val="00B050"/>
                </a:solidFill>
              </a:rPr>
              <a:t>Extensions:</a:t>
            </a:r>
          </a:p>
          <a:p>
            <a:r>
              <a:rPr lang="en-US" altLang="ko-KR" sz="1600" smtClean="0">
                <a:solidFill>
                  <a:srgbClr val="00B050"/>
                </a:solidFill>
              </a:rPr>
              <a:t>Only for Version 3</a:t>
            </a:r>
            <a:endParaRPr lang="ko-KR" altLang="en-US" sz="1600">
              <a:solidFill>
                <a:srgbClr val="00B050"/>
              </a:solidFill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1101862" y="2208418"/>
            <a:ext cx="336550" cy="3048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/>
          <p:cNvSpPr/>
          <p:nvPr/>
        </p:nvSpPr>
        <p:spPr>
          <a:xfrm>
            <a:off x="1101862" y="2627942"/>
            <a:ext cx="336550" cy="3048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36662" y="2370934"/>
            <a:ext cx="1301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smtClean="0">
                <a:solidFill>
                  <a:srgbClr val="00B0F0"/>
                </a:solidFill>
              </a:rPr>
              <a:t>Basic</a:t>
            </a:r>
          </a:p>
          <a:p>
            <a:r>
              <a:rPr lang="en-US" altLang="ko-KR" sz="1400" smtClean="0">
                <a:solidFill>
                  <a:srgbClr val="00B0F0"/>
                </a:solidFill>
              </a:rPr>
              <a:t>Constraints</a:t>
            </a:r>
            <a:endParaRPr lang="ko-KR" altLang="en-US" sz="1400">
              <a:solidFill>
                <a:srgbClr val="00B0F0"/>
              </a:solidFill>
            </a:endParaRPr>
          </a:p>
        </p:txBody>
      </p:sp>
      <p:sp>
        <p:nvSpPr>
          <p:cNvPr id="15" name="타원 14"/>
          <p:cNvSpPr/>
          <p:nvPr/>
        </p:nvSpPr>
        <p:spPr>
          <a:xfrm>
            <a:off x="1101862" y="3119432"/>
            <a:ext cx="33655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/>
          <p:cNvSpPr/>
          <p:nvPr/>
        </p:nvSpPr>
        <p:spPr>
          <a:xfrm>
            <a:off x="1101862" y="3538956"/>
            <a:ext cx="33655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06512" y="3311204"/>
            <a:ext cx="1301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smtClean="0">
                <a:solidFill>
                  <a:srgbClr val="FF0000"/>
                </a:solidFill>
              </a:rPr>
              <a:t>Critical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6662" y="4221236"/>
            <a:ext cx="1301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smtClean="0">
                <a:solidFill>
                  <a:srgbClr val="7030A0"/>
                </a:solidFill>
              </a:rPr>
              <a:t>Non-Critical</a:t>
            </a:r>
            <a:endParaRPr lang="ko-KR" altLang="en-US" sz="1400">
              <a:solidFill>
                <a:srgbClr val="7030A0"/>
              </a:solidFill>
            </a:endParaRPr>
          </a:p>
        </p:txBody>
      </p:sp>
      <p:sp>
        <p:nvSpPr>
          <p:cNvPr id="19" name="타원 18"/>
          <p:cNvSpPr/>
          <p:nvPr/>
        </p:nvSpPr>
        <p:spPr>
          <a:xfrm>
            <a:off x="1083447" y="4033069"/>
            <a:ext cx="336550" cy="3048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/>
          <p:cNvSpPr/>
          <p:nvPr/>
        </p:nvSpPr>
        <p:spPr>
          <a:xfrm>
            <a:off x="1083447" y="4452593"/>
            <a:ext cx="336550" cy="3048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2708412" y="5048965"/>
            <a:ext cx="5683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smtClean="0"/>
              <a:t>If client cannot recognize or understand critical extension,</a:t>
            </a:r>
          </a:p>
          <a:p>
            <a:r>
              <a:rPr lang="en-US" altLang="ko-KR" b="1" smtClean="0"/>
              <a:t>the certificate is rejected.</a:t>
            </a:r>
            <a:endParaRPr lang="ko-KR" altLang="en-US" b="1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BE13-30F0-4A43-9EF8-A14AA65EFBE8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070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P spid="11" grpId="0"/>
      <p:bldP spid="12" grpId="0" animBg="1"/>
      <p:bldP spid="13" grpId="0" animBg="1"/>
      <p:bldP spid="14" grpId="0"/>
      <p:bldP spid="15" grpId="0" animBg="1"/>
      <p:bldP spid="16" grpId="0" animBg="1"/>
      <p:bldP spid="17" grpId="0"/>
      <p:bldP spid="18" grpId="0"/>
      <p:bldP spid="19" grpId="0" animBg="1"/>
      <p:bldP spid="20" grpId="0" animBg="1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63467"/>
          </a:xfrm>
        </p:spPr>
        <p:txBody>
          <a:bodyPr/>
          <a:lstStyle/>
          <a:p>
            <a:r>
              <a:rPr lang="en-US" altLang="ko-KR" smtClean="0"/>
              <a:t>Hostname Verification</a:t>
            </a:r>
            <a:endParaRPr lang="ko-KR" altLang="en-US"/>
          </a:p>
        </p:txBody>
      </p:sp>
      <p:grpSp>
        <p:nvGrpSpPr>
          <p:cNvPr id="23" name="그룹 22"/>
          <p:cNvGrpSpPr/>
          <p:nvPr/>
        </p:nvGrpSpPr>
        <p:grpSpPr>
          <a:xfrm>
            <a:off x="146538" y="3069908"/>
            <a:ext cx="1336431" cy="1384861"/>
            <a:chOff x="146538" y="3069908"/>
            <a:chExt cx="1336431" cy="1384861"/>
          </a:xfrm>
        </p:grpSpPr>
        <p:cxnSp>
          <p:nvCxnSpPr>
            <p:cNvPr id="19" name="직선 화살표 연결선 18"/>
            <p:cNvCxnSpPr/>
            <p:nvPr/>
          </p:nvCxnSpPr>
          <p:spPr>
            <a:xfrm flipV="1">
              <a:off x="1482969" y="3069908"/>
              <a:ext cx="0" cy="138486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46538" y="3577672"/>
              <a:ext cx="13364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mtClean="0"/>
                <a:t>ClientHello</a:t>
              </a:r>
              <a:endParaRPr lang="ko-KR" altLang="en-US"/>
            </a:p>
          </p:txBody>
        </p:sp>
      </p:grpSp>
      <p:grpSp>
        <p:nvGrpSpPr>
          <p:cNvPr id="32" name="그룹 31"/>
          <p:cNvGrpSpPr/>
          <p:nvPr/>
        </p:nvGrpSpPr>
        <p:grpSpPr>
          <a:xfrm>
            <a:off x="5429089" y="2353998"/>
            <a:ext cx="1554810" cy="1125133"/>
            <a:chOff x="5429089" y="2353998"/>
            <a:chExt cx="1554810" cy="1125133"/>
          </a:xfrm>
        </p:grpSpPr>
        <p:sp>
          <p:nvSpPr>
            <p:cNvPr id="7" name="직사각형 6"/>
            <p:cNvSpPr/>
            <p:nvPr/>
          </p:nvSpPr>
          <p:spPr>
            <a:xfrm>
              <a:off x="5429089" y="2353998"/>
              <a:ext cx="1554810" cy="112513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5584127" y="2509036"/>
              <a:ext cx="1258023" cy="32336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smtClean="0">
                  <a:solidFill>
                    <a:schemeClr val="tx1"/>
                  </a:solidFill>
                </a:rPr>
                <a:t>Issuer : C</a:t>
              </a:r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5584127" y="2987439"/>
              <a:ext cx="1258023" cy="32336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smtClean="0">
                  <a:solidFill>
                    <a:schemeClr val="tx1"/>
                  </a:solidFill>
                </a:rPr>
                <a:t>subject name : B</a:t>
              </a:r>
              <a:endParaRPr lang="ko-KR" altLang="en-US" sz="1200">
                <a:solidFill>
                  <a:schemeClr val="tx1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200953" y="2546688"/>
            <a:ext cx="730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smtClean="0"/>
              <a:t>. . .</a:t>
            </a:r>
            <a:endParaRPr lang="ko-KR" altLang="en-US" sz="2800"/>
          </a:p>
        </p:txBody>
      </p:sp>
      <p:grpSp>
        <p:nvGrpSpPr>
          <p:cNvPr id="34" name="그룹 33"/>
          <p:cNvGrpSpPr/>
          <p:nvPr/>
        </p:nvGrpSpPr>
        <p:grpSpPr>
          <a:xfrm>
            <a:off x="7953995" y="2353998"/>
            <a:ext cx="1709848" cy="1125133"/>
            <a:chOff x="7953995" y="2353998"/>
            <a:chExt cx="1709848" cy="1125133"/>
          </a:xfrm>
        </p:grpSpPr>
        <p:sp>
          <p:nvSpPr>
            <p:cNvPr id="12" name="직사각형 11"/>
            <p:cNvSpPr/>
            <p:nvPr/>
          </p:nvSpPr>
          <p:spPr>
            <a:xfrm>
              <a:off x="7953995" y="2353998"/>
              <a:ext cx="1709848" cy="112513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8109033" y="2509036"/>
              <a:ext cx="1373194" cy="32336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smtClean="0">
                  <a:solidFill>
                    <a:schemeClr val="tx1"/>
                  </a:solidFill>
                </a:rPr>
                <a:t>Issuer : Z (Root CA)</a:t>
              </a:r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8109033" y="2987439"/>
              <a:ext cx="1373194" cy="32336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smtClean="0">
                  <a:solidFill>
                    <a:schemeClr val="tx1"/>
                  </a:solidFill>
                </a:rPr>
                <a:t>subject name : Z</a:t>
              </a:r>
              <a:endParaRPr lang="ko-KR" altLang="en-US" sz="1200">
                <a:solidFill>
                  <a:schemeClr val="tx1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109033" y="3602719"/>
            <a:ext cx="1603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smtClean="0"/>
              <a:t>Chain of trust</a:t>
            </a:r>
          </a:p>
          <a:p>
            <a:r>
              <a:rPr lang="en-US" altLang="ko-KR" sz="1200" smtClean="0"/>
              <a:t>Validation Complete!</a:t>
            </a:r>
            <a:endParaRPr lang="ko-KR" altLang="en-US" sz="1200"/>
          </a:p>
        </p:txBody>
      </p:sp>
      <p:grpSp>
        <p:nvGrpSpPr>
          <p:cNvPr id="30" name="그룹 29"/>
          <p:cNvGrpSpPr/>
          <p:nvPr/>
        </p:nvGrpSpPr>
        <p:grpSpPr>
          <a:xfrm>
            <a:off x="2104941" y="2353998"/>
            <a:ext cx="3027361" cy="2874494"/>
            <a:chOff x="2104941" y="2353998"/>
            <a:chExt cx="3027361" cy="2874494"/>
          </a:xfrm>
        </p:grpSpPr>
        <p:grpSp>
          <p:nvGrpSpPr>
            <p:cNvPr id="27" name="그룹 26"/>
            <p:cNvGrpSpPr/>
            <p:nvPr/>
          </p:nvGrpSpPr>
          <p:grpSpPr>
            <a:xfrm>
              <a:off x="2104941" y="2353998"/>
              <a:ext cx="3027361" cy="1581388"/>
              <a:chOff x="2104941" y="2353998"/>
              <a:chExt cx="3027361" cy="1581388"/>
            </a:xfrm>
          </p:grpSpPr>
          <p:sp>
            <p:nvSpPr>
              <p:cNvPr id="4" name="직사각형 3"/>
              <p:cNvSpPr/>
              <p:nvPr/>
            </p:nvSpPr>
            <p:spPr>
              <a:xfrm>
                <a:off x="3577492" y="2353998"/>
                <a:ext cx="1554810" cy="158138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5" name="직사각형 4"/>
              <p:cNvSpPr/>
              <p:nvPr/>
            </p:nvSpPr>
            <p:spPr>
              <a:xfrm>
                <a:off x="3732530" y="2509036"/>
                <a:ext cx="1258023" cy="32336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smtClean="0">
                    <a:solidFill>
                      <a:schemeClr val="tx1"/>
                    </a:solidFill>
                  </a:rPr>
                  <a:t>Issuer : B</a:t>
                </a:r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직사각형 5"/>
              <p:cNvSpPr/>
              <p:nvPr/>
            </p:nvSpPr>
            <p:spPr>
              <a:xfrm>
                <a:off x="3732530" y="2987439"/>
                <a:ext cx="1258023" cy="32336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smtClean="0">
                    <a:solidFill>
                      <a:schemeClr val="tx1"/>
                    </a:solidFill>
                  </a:rPr>
                  <a:t>subject name: A</a:t>
                </a:r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직사각형 9"/>
              <p:cNvSpPr/>
              <p:nvPr/>
            </p:nvSpPr>
            <p:spPr>
              <a:xfrm>
                <a:off x="3732530" y="3441036"/>
                <a:ext cx="1258023" cy="32336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smtClean="0">
                    <a:solidFill>
                      <a:schemeClr val="tx1"/>
                    </a:solidFill>
                  </a:rPr>
                  <a:t>Common Name</a:t>
                </a:r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2" name="직선 연결선 21"/>
              <p:cNvCxnSpPr/>
              <p:nvPr/>
            </p:nvCxnSpPr>
            <p:spPr>
              <a:xfrm flipV="1">
                <a:off x="2116015" y="2353998"/>
                <a:ext cx="1461477" cy="15503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직선 연결선 23"/>
              <p:cNvCxnSpPr/>
              <p:nvPr/>
            </p:nvCxnSpPr>
            <p:spPr>
              <a:xfrm>
                <a:off x="2104941" y="2782082"/>
                <a:ext cx="1472551" cy="115330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직선 화살표 연결선 25"/>
            <p:cNvCxnSpPr/>
            <p:nvPr/>
          </p:nvCxnSpPr>
          <p:spPr>
            <a:xfrm flipH="1">
              <a:off x="2690447" y="4208432"/>
              <a:ext cx="1289538" cy="102006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직선 연결선 28"/>
          <p:cNvCxnSpPr/>
          <p:nvPr/>
        </p:nvCxnSpPr>
        <p:spPr>
          <a:xfrm flipV="1">
            <a:off x="2690447" y="3577672"/>
            <a:ext cx="3305907" cy="18079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연결선 30"/>
          <p:cNvCxnSpPr/>
          <p:nvPr/>
        </p:nvCxnSpPr>
        <p:spPr>
          <a:xfrm flipV="1">
            <a:off x="2712088" y="4155831"/>
            <a:ext cx="6889112" cy="13533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그룹 17"/>
          <p:cNvGrpSpPr/>
          <p:nvPr/>
        </p:nvGrpSpPr>
        <p:grpSpPr>
          <a:xfrm>
            <a:off x="322393" y="4824045"/>
            <a:ext cx="1897975" cy="1123088"/>
            <a:chOff x="322393" y="4824045"/>
            <a:chExt cx="1897975" cy="1123088"/>
          </a:xfrm>
        </p:grpSpPr>
        <p:pic>
          <p:nvPicPr>
            <p:cNvPr id="4098" name="Picture 2" descr="laptop iconì ëí ì´ë¯¸ì§ ê²ìê²°ê³¼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280" y="4824045"/>
              <a:ext cx="1123088" cy="1123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Box 35"/>
            <p:cNvSpPr txBox="1"/>
            <p:nvPr/>
          </p:nvSpPr>
          <p:spPr>
            <a:xfrm>
              <a:off x="322393" y="5158762"/>
              <a:ext cx="13364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mtClean="0"/>
                <a:t>Client</a:t>
              </a:r>
              <a:endParaRPr lang="ko-KR" altLang="en-US"/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429064" y="1817699"/>
            <a:ext cx="1791304" cy="990599"/>
            <a:chOff x="429064" y="1817699"/>
            <a:chExt cx="1791304" cy="990599"/>
          </a:xfrm>
        </p:grpSpPr>
        <p:pic>
          <p:nvPicPr>
            <p:cNvPr id="16" name="그림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1229769" y="1817699"/>
              <a:ext cx="990599" cy="990599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429064" y="2069887"/>
              <a:ext cx="13364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mtClean="0"/>
                <a:t>Server</a:t>
              </a:r>
              <a:endParaRPr lang="ko-KR" altLang="en-US"/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7319312" y="4726513"/>
            <a:ext cx="2920253" cy="1579441"/>
            <a:chOff x="7319312" y="4726513"/>
            <a:chExt cx="2920253" cy="1579441"/>
          </a:xfrm>
        </p:grpSpPr>
        <p:pic>
          <p:nvPicPr>
            <p:cNvPr id="4100" name="Picture 4" descr="Server iconì ëí ì´ë¯¸ì§ ê²ìê²°ê³¼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9312" y="4726513"/>
              <a:ext cx="1579441" cy="15794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Box 38"/>
            <p:cNvSpPr txBox="1"/>
            <p:nvPr/>
          </p:nvSpPr>
          <p:spPr>
            <a:xfrm>
              <a:off x="8903134" y="5353567"/>
              <a:ext cx="13364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mtClean="0"/>
                <a:t>DNS Server</a:t>
              </a:r>
              <a:endParaRPr lang="ko-KR" altLang="en-US"/>
            </a:p>
          </p:txBody>
        </p:sp>
      </p:grpSp>
      <p:grpSp>
        <p:nvGrpSpPr>
          <p:cNvPr id="35" name="그룹 34"/>
          <p:cNvGrpSpPr/>
          <p:nvPr/>
        </p:nvGrpSpPr>
        <p:grpSpPr>
          <a:xfrm>
            <a:off x="2729672" y="5353567"/>
            <a:ext cx="4345205" cy="369332"/>
            <a:chOff x="2729672" y="5353567"/>
            <a:chExt cx="4345205" cy="369332"/>
          </a:xfrm>
        </p:grpSpPr>
        <p:cxnSp>
          <p:nvCxnSpPr>
            <p:cNvPr id="33" name="직선 화살표 연결선 32"/>
            <p:cNvCxnSpPr/>
            <p:nvPr/>
          </p:nvCxnSpPr>
          <p:spPr>
            <a:xfrm flipV="1">
              <a:off x="2729672" y="5638800"/>
              <a:ext cx="4345205" cy="4908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4364503" y="5353567"/>
              <a:ext cx="19015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mtClean="0"/>
                <a:t>Domain Name</a:t>
              </a:r>
              <a:endParaRPr lang="ko-KR" altLang="en-US"/>
            </a:p>
          </p:txBody>
        </p:sp>
      </p:grpSp>
      <p:grpSp>
        <p:nvGrpSpPr>
          <p:cNvPr id="38" name="그룹 37"/>
          <p:cNvGrpSpPr/>
          <p:nvPr/>
        </p:nvGrpSpPr>
        <p:grpSpPr>
          <a:xfrm>
            <a:off x="2729672" y="5858898"/>
            <a:ext cx="4345205" cy="369332"/>
            <a:chOff x="2729672" y="5858898"/>
            <a:chExt cx="4345205" cy="369332"/>
          </a:xfrm>
        </p:grpSpPr>
        <p:cxnSp>
          <p:nvCxnSpPr>
            <p:cNvPr id="40" name="직선 화살표 연결선 39"/>
            <p:cNvCxnSpPr/>
            <p:nvPr/>
          </p:nvCxnSpPr>
          <p:spPr>
            <a:xfrm flipH="1">
              <a:off x="2729672" y="5905546"/>
              <a:ext cx="4345205" cy="2419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4464086" y="5858898"/>
              <a:ext cx="15908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mtClean="0"/>
                <a:t>IP Address</a:t>
              </a:r>
              <a:endParaRPr lang="ko-KR" altLang="en-US"/>
            </a:p>
          </p:txBody>
        </p:sp>
      </p:grpSp>
      <p:cxnSp>
        <p:nvCxnSpPr>
          <p:cNvPr id="41" name="직선 화살표 연결선 40"/>
          <p:cNvCxnSpPr/>
          <p:nvPr/>
        </p:nvCxnSpPr>
        <p:spPr>
          <a:xfrm flipH="1" flipV="1">
            <a:off x="4565650" y="3810000"/>
            <a:ext cx="495300" cy="15755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940825" y="4349812"/>
            <a:ext cx="1039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/>
              <a:t>Check !</a:t>
            </a:r>
            <a:endParaRPr lang="ko-KR" altLang="en-US"/>
          </a:p>
        </p:txBody>
      </p:sp>
      <p:sp>
        <p:nvSpPr>
          <p:cNvPr id="17" name="슬라이드 번호 개체 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BE13-30F0-4A43-9EF8-A14AA65EFBE8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263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72030" y="2051903"/>
            <a:ext cx="8434070" cy="1450757"/>
          </a:xfrm>
        </p:spPr>
        <p:txBody>
          <a:bodyPr/>
          <a:lstStyle/>
          <a:p>
            <a:r>
              <a:rPr lang="en-US" altLang="ko-KR" smtClean="0"/>
              <a:t>Now, Let’s go back to the paper...</a:t>
            </a:r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1085850" y="1638300"/>
            <a:ext cx="10185400" cy="260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BE13-30F0-4A43-9EF8-A14AA65EFBE8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060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63467"/>
          </a:xfrm>
        </p:spPr>
        <p:txBody>
          <a:bodyPr/>
          <a:lstStyle/>
          <a:p>
            <a:r>
              <a:rPr lang="en-US" altLang="ko-KR" smtClean="0"/>
              <a:t>Existing Testing Practices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97280" y="1845734"/>
            <a:ext cx="6910070" cy="4023360"/>
          </a:xfrm>
        </p:spPr>
        <p:txBody>
          <a:bodyPr/>
          <a:lstStyle/>
          <a:p>
            <a:r>
              <a:rPr lang="en-US" altLang="ko-KR" smtClean="0"/>
              <a:t>Most of SSL software tests with a handful of valid certificates</a:t>
            </a:r>
          </a:p>
          <a:p>
            <a:pPr lvl="1"/>
            <a:endParaRPr lang="en-US" altLang="ko-KR"/>
          </a:p>
          <a:p>
            <a:pPr lvl="1"/>
            <a:r>
              <a:rPr lang="en-US" altLang="ko-KR"/>
              <a:t>Missing the chance that the invalid certificates would discover flaws</a:t>
            </a:r>
          </a:p>
          <a:p>
            <a:pPr lvl="1"/>
            <a:endParaRPr lang="en-US" altLang="ko-KR"/>
          </a:p>
          <a:p>
            <a:pPr lvl="1"/>
            <a:r>
              <a:rPr lang="en-US" altLang="ko-KR"/>
              <a:t>Insufficient number of test set.</a:t>
            </a:r>
            <a:endParaRPr lang="ko-KR" altLang="en-US"/>
          </a:p>
          <a:p>
            <a:endParaRPr lang="en-US" altLang="ko-KR" smtClean="0"/>
          </a:p>
          <a:p>
            <a:r>
              <a:rPr lang="en-US" altLang="ko-KR" smtClean="0"/>
              <a:t>Although FIPS 140-2 tested OpenSSL, NSS and MatrixSSL, </a:t>
            </a:r>
            <a:br>
              <a:rPr lang="en-US" altLang="ko-KR" smtClean="0"/>
            </a:br>
            <a:r>
              <a:rPr lang="en-US" altLang="ko-KR" smtClean="0"/>
              <a:t>there are still vulnerabilities</a:t>
            </a:r>
          </a:p>
          <a:p>
            <a:endParaRPr lang="en-US" altLang="ko-KR" smtClean="0"/>
          </a:p>
        </p:txBody>
      </p:sp>
      <p:pic>
        <p:nvPicPr>
          <p:cNvPr id="6146" name="Picture 2" descr="FIPSì ëí ì´ë¯¸ì§ ê²ìê²°ê³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575" y="3251200"/>
            <a:ext cx="2957083" cy="273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97280" y="5054138"/>
            <a:ext cx="60173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/>
              <a:t>(FIPS 140-2 : US government  computer security standard used to approve cryptographic modules)</a:t>
            </a:r>
          </a:p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BE13-30F0-4A43-9EF8-A14AA65EFBE8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137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How can we make many inputs in the certificate form?</a:t>
            </a:r>
          </a:p>
          <a:p>
            <a:endParaRPr lang="en-US" altLang="ko-KR" dirty="0"/>
          </a:p>
          <a:p>
            <a:r>
              <a:rPr lang="en-US" altLang="ko-KR" dirty="0" smtClean="0">
                <a:solidFill>
                  <a:srgbClr val="FF0000"/>
                </a:solidFill>
              </a:rPr>
              <a:t>Collect parts from valid certificates.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Generating Input</a:t>
            </a:r>
            <a:endParaRPr lang="ko-KR" altLang="en-US"/>
          </a:p>
        </p:txBody>
      </p:sp>
      <p:pic>
        <p:nvPicPr>
          <p:cNvPr id="4" name="Picture 2" descr="frankencertì ëí ì´ë¯¸ì§ ê²ìê²°ê³¼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26" t="34348" r="8739" b="21884"/>
          <a:stretch/>
        </p:blipFill>
        <p:spPr bwMode="auto">
          <a:xfrm>
            <a:off x="7170088" y="1451114"/>
            <a:ext cx="2928069" cy="470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ê±´ë´ í©ì²´ì ëí ì´ë¯¸ì§ ê²ìê²°ê³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302" y="2867438"/>
            <a:ext cx="2752001" cy="328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BE13-30F0-4A43-9EF8-A14AA65EFBE8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868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63467"/>
          </a:xfrm>
        </p:spPr>
        <p:txBody>
          <a:bodyPr/>
          <a:lstStyle/>
          <a:p>
            <a:r>
              <a:rPr lang="en-US" altLang="ko-KR" smtClean="0"/>
              <a:t>“Seed” Collecting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/>
              <a:t>To generate inputs for testing, the valid certificates, seeds, are needed.</a:t>
            </a:r>
          </a:p>
          <a:p>
            <a:endParaRPr lang="en-US" altLang="ko-KR" smtClean="0"/>
          </a:p>
          <a:p>
            <a:pPr lvl="1"/>
            <a:r>
              <a:rPr lang="en-US" altLang="ko-KR" smtClean="0"/>
              <a:t>Scan the Internet and attempt an SSL connection to every host listening 443</a:t>
            </a:r>
          </a:p>
          <a:p>
            <a:pPr lvl="1"/>
            <a:endParaRPr lang="en-US" altLang="ko-KR" smtClean="0"/>
          </a:p>
          <a:p>
            <a:pPr lvl="1"/>
            <a:r>
              <a:rPr lang="en-US" altLang="ko-KR" smtClean="0"/>
              <a:t>Total 243246 certificates while 23.5% is expired and 0.02% is not yet valid.</a:t>
            </a:r>
          </a:p>
          <a:p>
            <a:pPr lvl="1"/>
            <a:endParaRPr lang="en-US" altLang="ko-KR" smtClean="0"/>
          </a:p>
          <a:p>
            <a:pPr lvl="1"/>
            <a:r>
              <a:rPr lang="en-US" altLang="ko-KR" smtClean="0"/>
              <a:t>23698 certificates are in X.509 version 1 while 4974 are expired.</a:t>
            </a:r>
          </a:p>
          <a:p>
            <a:pPr lvl="1"/>
            <a:endParaRPr lang="en-US" altLang="ko-KR" smtClean="0"/>
          </a:p>
          <a:p>
            <a:pPr lvl="1"/>
            <a:r>
              <a:rPr lang="en-US" altLang="ko-KR" smtClean="0"/>
              <a:t>437 certificates are in X.509 version </a:t>
            </a:r>
            <a:r>
              <a:rPr lang="en-US" altLang="ko-KR" smtClean="0">
                <a:solidFill>
                  <a:srgbClr val="FF0000"/>
                </a:solidFill>
              </a:rPr>
              <a:t>4</a:t>
            </a:r>
            <a:r>
              <a:rPr lang="en-US" altLang="ko-KR" smtClean="0"/>
              <a:t> which </a:t>
            </a:r>
            <a:r>
              <a:rPr lang="en-US" altLang="ko-KR" smtClean="0">
                <a:solidFill>
                  <a:srgbClr val="FF0000"/>
                </a:solidFill>
              </a:rPr>
              <a:t>does not exist 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BE13-30F0-4A43-9EF8-A14AA65EFBE8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217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63467"/>
          </a:xfrm>
        </p:spPr>
        <p:txBody>
          <a:bodyPr/>
          <a:lstStyle/>
          <a:p>
            <a:r>
              <a:rPr lang="en-US" altLang="ko-KR" smtClean="0"/>
              <a:t>Generating Frankencerts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smtClean="0"/>
              <a:t>Requirement</a:t>
            </a:r>
          </a:p>
          <a:p>
            <a:r>
              <a:rPr lang="en-US" altLang="ko-KR" smtClean="0"/>
              <a:t>(1) Parsed as X.509 Certificate</a:t>
            </a:r>
          </a:p>
          <a:p>
            <a:r>
              <a:rPr lang="en-US" altLang="ko-KR" smtClean="0"/>
              <a:t>(2) The functionality should be rare or wrong case</a:t>
            </a:r>
          </a:p>
          <a:p>
            <a:r>
              <a:rPr lang="en-US" altLang="ko-KR" smtClean="0"/>
              <a:t>-&gt; Syntactically correct, semantically wrong</a:t>
            </a:r>
          </a:p>
          <a:p>
            <a:r>
              <a:rPr lang="en-US" altLang="ko-KR" b="1" smtClean="0"/>
              <a:t>Example</a:t>
            </a:r>
          </a:p>
          <a:p>
            <a:r>
              <a:rPr lang="en-US" altLang="ko-KR" smtClean="0"/>
              <a:t>(1) Syntatic Constraint : Version must be an integer</a:t>
            </a:r>
          </a:p>
          <a:p>
            <a:r>
              <a:rPr lang="en-US" altLang="ko-KR" smtClean="0"/>
              <a:t>(2) Semantic Contraint : If version != 2, extensions must be NULL</a:t>
            </a:r>
          </a:p>
          <a:p>
            <a:endParaRPr lang="en-US" altLang="ko-KR" smtClean="0"/>
          </a:p>
          <a:p>
            <a:r>
              <a:rPr lang="en-US" altLang="ko-KR" smtClean="0"/>
              <a:t>Then what happens if version !=2 but extensions != NULL?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63937"/>
              </p:ext>
            </p:extLst>
          </p:nvPr>
        </p:nvGraphicFramePr>
        <p:xfrm>
          <a:off x="8721725" y="1935163"/>
          <a:ext cx="2317750" cy="3993515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317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671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Version</a:t>
                      </a:r>
                      <a:endParaRPr lang="en-US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Serial Number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Signature Algorithm Identifier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Issuer Name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Validity</a:t>
                      </a:r>
                      <a:r>
                        <a:rPr lang="en-US" sz="1800" baseline="0" dirty="0" smtClean="0"/>
                        <a:t> Period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Subject Name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Public Key</a:t>
                      </a:r>
                      <a:r>
                        <a:rPr lang="en-US" sz="1800" baseline="0" dirty="0" smtClean="0"/>
                        <a:t> Information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Issuer Unique ID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Subject Unique ID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Extensions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BE13-30F0-4A43-9EF8-A14AA65EFBE8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394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63467"/>
          </a:xfrm>
        </p:spPr>
        <p:txBody>
          <a:bodyPr/>
          <a:lstStyle/>
          <a:p>
            <a:r>
              <a:rPr lang="en-US" altLang="ko-KR" smtClean="0"/>
              <a:t>Content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 lIns="360000"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/>
              <a:t> </a:t>
            </a:r>
            <a:r>
              <a:rPr lang="en-US" altLang="ko-KR" smtClean="0"/>
              <a:t> Motivation</a:t>
            </a:r>
            <a:endParaRPr lang="en-US" altLang="ko-KR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mtClean="0"/>
              <a:t>  SSL/TLS and Server Authentication</a:t>
            </a:r>
            <a:endParaRPr lang="en-US" altLang="ko-KR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mtClean="0"/>
              <a:t>  Generating FrankenCerts</a:t>
            </a:r>
            <a:endParaRPr lang="en-US" altLang="ko-KR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mtClean="0"/>
              <a:t>  Evaluation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mtClean="0"/>
              <a:t>  Discovered Vulnerabilities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mtClean="0"/>
              <a:t>  Conclusion</a:t>
            </a: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BE13-30F0-4A43-9EF8-A14AA65EFBE8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362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63467"/>
          </a:xfrm>
        </p:spPr>
        <p:txBody>
          <a:bodyPr/>
          <a:lstStyle/>
          <a:p>
            <a:r>
              <a:rPr lang="en-US" altLang="ko-KR" smtClean="0"/>
              <a:t>Generating Frankencerts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smtClean="0"/>
              <a:t>Generate a certificate by choosing parts randomly from seeds.</a:t>
            </a:r>
          </a:p>
          <a:p>
            <a:r>
              <a:rPr lang="en-US" altLang="ko-KR" b="1">
                <a:solidFill>
                  <a:schemeClr val="tx1"/>
                </a:solidFill>
              </a:rPr>
              <a:t>Exception</a:t>
            </a:r>
          </a:p>
          <a:p>
            <a:r>
              <a:rPr lang="en-US" altLang="ko-KR"/>
              <a:t>(1) Generates new RSA key</a:t>
            </a:r>
          </a:p>
          <a:p>
            <a:r>
              <a:rPr lang="en-US" altLang="ko-KR"/>
              <a:t>(2) Changes the issuer for creating chains</a:t>
            </a:r>
          </a:p>
          <a:p>
            <a:endParaRPr lang="en-US" altLang="ko-KR" b="1" smtClean="0"/>
          </a:p>
          <a:p>
            <a:endParaRPr lang="en-US" altLang="ko-KR" b="1" smtClean="0"/>
          </a:p>
          <a:p>
            <a:r>
              <a:rPr lang="en-US" altLang="ko-KR" b="1" smtClean="0"/>
              <a:t>Validity issue about extensions including corner case could be tested.</a:t>
            </a:r>
          </a:p>
        </p:txBody>
      </p:sp>
      <p:pic>
        <p:nvPicPr>
          <p:cNvPr id="2050" name="Picture 2" descr="frankencertì ëí ì´ë¯¸ì§ ê²ìê²°ê³¼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26" t="34348" r="8739" b="21884"/>
          <a:stretch/>
        </p:blipFill>
        <p:spPr bwMode="auto">
          <a:xfrm>
            <a:off x="9287123" y="1699592"/>
            <a:ext cx="1868557" cy="300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BE13-30F0-4A43-9EF8-A14AA65EFBE8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011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63467"/>
          </a:xfrm>
        </p:spPr>
        <p:txBody>
          <a:bodyPr/>
          <a:lstStyle/>
          <a:p>
            <a:r>
              <a:rPr lang="en-US" altLang="ko-KR" smtClean="0"/>
              <a:t>Generating Synthetic Mutations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smtClean="0"/>
              <a:t>How about the case that the grammar of certificate is wrong?</a:t>
            </a:r>
          </a:p>
          <a:p>
            <a:endParaRPr lang="en-US" altLang="ko-KR"/>
          </a:p>
          <a:p>
            <a:r>
              <a:rPr lang="en-US" altLang="ko-KR" smtClean="0"/>
              <a:t>With a Frankencert, replace all extension values to</a:t>
            </a:r>
          </a:p>
          <a:p>
            <a:r>
              <a:rPr lang="en-US" altLang="ko-KR" b="1" smtClean="0"/>
              <a:t>Random String and NULL Character.</a:t>
            </a:r>
          </a:p>
          <a:p>
            <a:endParaRPr lang="en-US" altLang="ko-KR" b="1"/>
          </a:p>
          <a:p>
            <a:r>
              <a:rPr lang="en-US" altLang="ko-KR" b="1" smtClean="0"/>
              <a:t>Why NULL?</a:t>
            </a:r>
          </a:p>
          <a:p>
            <a:r>
              <a:rPr lang="en-US" altLang="ko-KR" smtClean="0"/>
              <a:t>-C string parser usually stops at NULL character.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BE13-30F0-4A43-9EF8-A14AA65EFBE8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862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63467"/>
          </a:xfrm>
        </p:spPr>
        <p:txBody>
          <a:bodyPr/>
          <a:lstStyle/>
          <a:p>
            <a:r>
              <a:rPr lang="en-US" altLang="ko-KR" smtClean="0"/>
              <a:t>Evaluation Setup</a:t>
            </a:r>
            <a:endParaRPr lang="ko-KR" altLang="en-US"/>
          </a:p>
        </p:txBody>
      </p:sp>
      <p:grpSp>
        <p:nvGrpSpPr>
          <p:cNvPr id="29" name="그룹 28"/>
          <p:cNvGrpSpPr/>
          <p:nvPr/>
        </p:nvGrpSpPr>
        <p:grpSpPr>
          <a:xfrm>
            <a:off x="3103880" y="2655899"/>
            <a:ext cx="5463743" cy="3132484"/>
            <a:chOff x="3351530" y="1970099"/>
            <a:chExt cx="5463743" cy="3132484"/>
          </a:xfrm>
        </p:grpSpPr>
        <p:pic>
          <p:nvPicPr>
            <p:cNvPr id="4" name="Picture 2" descr="laptop iconì ëí ì´ë¯¸ì§ ê²ìê²°ê³¼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1530" y="3979495"/>
              <a:ext cx="1123088" cy="1123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5631180" y="1970099"/>
              <a:ext cx="990599" cy="990599"/>
            </a:xfrm>
            <a:prstGeom prst="rect">
              <a:avLst/>
            </a:prstGeom>
          </p:spPr>
        </p:pic>
        <p:pic>
          <p:nvPicPr>
            <p:cNvPr id="6" name="Picture 2" descr="laptop iconì ëí ì´ë¯¸ì§ ê²ìê²°ê³¼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4935" y="3979495"/>
              <a:ext cx="1123088" cy="1123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laptop iconì ëí ì´ë¯¸ì§ ê²ìê²°ê³¼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2185" y="3979495"/>
              <a:ext cx="1123088" cy="1123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그룹 35"/>
          <p:cNvGrpSpPr/>
          <p:nvPr/>
        </p:nvGrpSpPr>
        <p:grpSpPr>
          <a:xfrm>
            <a:off x="3764280" y="3613949"/>
            <a:ext cx="4250054" cy="1051347"/>
            <a:chOff x="4011930" y="2928149"/>
            <a:chExt cx="4250054" cy="1051347"/>
          </a:xfrm>
        </p:grpSpPr>
        <p:cxnSp>
          <p:nvCxnSpPr>
            <p:cNvPr id="11" name="직선 화살표 연결선 10"/>
            <p:cNvCxnSpPr/>
            <p:nvPr/>
          </p:nvCxnSpPr>
          <p:spPr>
            <a:xfrm flipV="1">
              <a:off x="4011930" y="2928149"/>
              <a:ext cx="1619250" cy="105134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직선 화살표 연결선 30"/>
            <p:cNvCxnSpPr/>
            <p:nvPr/>
          </p:nvCxnSpPr>
          <p:spPr>
            <a:xfrm flipV="1">
              <a:off x="6158002" y="2998578"/>
              <a:ext cx="0" cy="95054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직선 화살표 연결선 33"/>
            <p:cNvCxnSpPr/>
            <p:nvPr/>
          </p:nvCxnSpPr>
          <p:spPr>
            <a:xfrm flipH="1" flipV="1">
              <a:off x="6621779" y="2928149"/>
              <a:ext cx="1640205" cy="105134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3" name="그룹 42"/>
          <p:cNvGrpSpPr/>
          <p:nvPr/>
        </p:nvGrpSpPr>
        <p:grpSpPr>
          <a:xfrm>
            <a:off x="3724592" y="3621097"/>
            <a:ext cx="4294606" cy="1058084"/>
            <a:chOff x="4891405" y="3421878"/>
            <a:chExt cx="4294606" cy="1058084"/>
          </a:xfrm>
        </p:grpSpPr>
        <p:cxnSp>
          <p:nvCxnSpPr>
            <p:cNvPr id="38" name="직선 화살표 연결선 37"/>
            <p:cNvCxnSpPr/>
            <p:nvPr/>
          </p:nvCxnSpPr>
          <p:spPr>
            <a:xfrm flipH="1">
              <a:off x="4891405" y="3428616"/>
              <a:ext cx="1619250" cy="105134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화살표 연결선 39"/>
            <p:cNvCxnSpPr/>
            <p:nvPr/>
          </p:nvCxnSpPr>
          <p:spPr>
            <a:xfrm>
              <a:off x="7077165" y="3515532"/>
              <a:ext cx="0" cy="95054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직선 화살표 연결선 41"/>
            <p:cNvCxnSpPr/>
            <p:nvPr/>
          </p:nvCxnSpPr>
          <p:spPr>
            <a:xfrm>
              <a:off x="7554061" y="3421878"/>
              <a:ext cx="1631950" cy="105134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5200650" y="2339296"/>
            <a:ext cx="184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/>
              <a:t>FrankenCert</a:t>
            </a:r>
            <a:endParaRPr lang="ko-KR" altLang="en-US"/>
          </a:p>
        </p:txBody>
      </p:sp>
      <p:grpSp>
        <p:nvGrpSpPr>
          <p:cNvPr id="52" name="그룹 51"/>
          <p:cNvGrpSpPr/>
          <p:nvPr/>
        </p:nvGrpSpPr>
        <p:grpSpPr>
          <a:xfrm>
            <a:off x="3774008" y="3613949"/>
            <a:ext cx="4250054" cy="1051347"/>
            <a:chOff x="1202214" y="2960698"/>
            <a:chExt cx="4250054" cy="1051347"/>
          </a:xfrm>
        </p:grpSpPr>
        <p:grpSp>
          <p:nvGrpSpPr>
            <p:cNvPr id="45" name="그룹 44"/>
            <p:cNvGrpSpPr/>
            <p:nvPr/>
          </p:nvGrpSpPr>
          <p:grpSpPr>
            <a:xfrm>
              <a:off x="1202214" y="2960698"/>
              <a:ext cx="4250054" cy="1051347"/>
              <a:chOff x="4011930" y="2928149"/>
              <a:chExt cx="4250054" cy="1051347"/>
            </a:xfrm>
          </p:grpSpPr>
          <p:cxnSp>
            <p:nvCxnSpPr>
              <p:cNvPr id="46" name="직선 화살표 연결선 45"/>
              <p:cNvCxnSpPr/>
              <p:nvPr/>
            </p:nvCxnSpPr>
            <p:spPr>
              <a:xfrm flipV="1">
                <a:off x="4011930" y="2928149"/>
                <a:ext cx="1619250" cy="105134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직선 화살표 연결선 46"/>
              <p:cNvCxnSpPr/>
              <p:nvPr/>
            </p:nvCxnSpPr>
            <p:spPr>
              <a:xfrm flipV="1">
                <a:off x="6158002" y="2998578"/>
                <a:ext cx="0" cy="95054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직선 화살표 연결선 47"/>
              <p:cNvCxnSpPr/>
              <p:nvPr/>
            </p:nvCxnSpPr>
            <p:spPr>
              <a:xfrm flipH="1" flipV="1">
                <a:off x="6621779" y="2928149"/>
                <a:ext cx="1640205" cy="105134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48"/>
            <p:cNvSpPr txBox="1"/>
            <p:nvPr/>
          </p:nvSpPr>
          <p:spPr>
            <a:xfrm>
              <a:off x="1530281" y="3137067"/>
              <a:ext cx="35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mtClean="0"/>
                <a:t>0</a:t>
              </a:r>
              <a:endParaRPr lang="ko-KR" alt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933257" y="3423449"/>
              <a:ext cx="6153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mtClean="0"/>
                <a:t>34</a:t>
              </a:r>
              <a:endParaRPr lang="ko-KR" alt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449809" y="3071803"/>
              <a:ext cx="6153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mtClean="0"/>
                <a:t>1</a:t>
              </a:r>
              <a:endParaRPr lang="ko-KR" altLang="en-US"/>
            </a:p>
          </p:txBody>
        </p:sp>
      </p:grpSp>
      <p:grpSp>
        <p:nvGrpSpPr>
          <p:cNvPr id="64" name="그룹 63"/>
          <p:cNvGrpSpPr/>
          <p:nvPr/>
        </p:nvGrpSpPr>
        <p:grpSpPr>
          <a:xfrm>
            <a:off x="9485630" y="2155662"/>
            <a:ext cx="725170" cy="2981902"/>
            <a:chOff x="10679430" y="1965162"/>
            <a:chExt cx="725170" cy="2981902"/>
          </a:xfrm>
        </p:grpSpPr>
        <p:sp>
          <p:nvSpPr>
            <p:cNvPr id="53" name="직사각형 52"/>
            <p:cNvSpPr/>
            <p:nvPr/>
          </p:nvSpPr>
          <p:spPr>
            <a:xfrm>
              <a:off x="10679430" y="1965162"/>
              <a:ext cx="725170" cy="228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직사각형 54"/>
            <p:cNvSpPr/>
            <p:nvPr/>
          </p:nvSpPr>
          <p:spPr>
            <a:xfrm>
              <a:off x="10679430" y="2429513"/>
              <a:ext cx="725170" cy="228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직사각형 55"/>
            <p:cNvSpPr/>
            <p:nvPr/>
          </p:nvSpPr>
          <p:spPr>
            <a:xfrm>
              <a:off x="10679430" y="2665264"/>
              <a:ext cx="725170" cy="228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직사각형 56"/>
            <p:cNvSpPr/>
            <p:nvPr/>
          </p:nvSpPr>
          <p:spPr>
            <a:xfrm>
              <a:off x="10679430" y="2200913"/>
              <a:ext cx="725170" cy="228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직사각형 57"/>
            <p:cNvSpPr/>
            <p:nvPr/>
          </p:nvSpPr>
          <p:spPr>
            <a:xfrm>
              <a:off x="10679430" y="2886713"/>
              <a:ext cx="725170" cy="228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직사각형 58"/>
            <p:cNvSpPr/>
            <p:nvPr/>
          </p:nvSpPr>
          <p:spPr>
            <a:xfrm>
              <a:off x="10679430" y="3636013"/>
              <a:ext cx="725170" cy="228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smtClean="0">
                  <a:solidFill>
                    <a:schemeClr val="tx1"/>
                  </a:solidFill>
                </a:rPr>
                <a:t>0-34-1</a:t>
              </a:r>
              <a:endParaRPr lang="ko-KR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60" name="직사각형 59"/>
            <p:cNvSpPr/>
            <p:nvPr/>
          </p:nvSpPr>
          <p:spPr>
            <a:xfrm>
              <a:off x="10679430" y="4489864"/>
              <a:ext cx="725170" cy="228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직사각형 60"/>
            <p:cNvSpPr/>
            <p:nvPr/>
          </p:nvSpPr>
          <p:spPr>
            <a:xfrm>
              <a:off x="10679430" y="4718464"/>
              <a:ext cx="725170" cy="228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0874558" y="3206118"/>
              <a:ext cx="461665" cy="3937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ko-KR" smtClean="0"/>
                <a:t>. . .</a:t>
              </a:r>
              <a:endParaRPr lang="ko-KR" alt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0880908" y="4014028"/>
              <a:ext cx="461665" cy="3937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ko-KR" smtClean="0"/>
                <a:t>. . .</a:t>
              </a:r>
              <a:endParaRPr lang="ko-KR" altLang="en-US"/>
            </a:p>
          </p:txBody>
        </p:sp>
      </p:grpSp>
      <p:grpSp>
        <p:nvGrpSpPr>
          <p:cNvPr id="69" name="그룹 68"/>
          <p:cNvGrpSpPr/>
          <p:nvPr/>
        </p:nvGrpSpPr>
        <p:grpSpPr>
          <a:xfrm>
            <a:off x="6440373" y="3010746"/>
            <a:ext cx="2925877" cy="930067"/>
            <a:chOff x="7634173" y="2820246"/>
            <a:chExt cx="2925877" cy="930067"/>
          </a:xfrm>
        </p:grpSpPr>
        <p:cxnSp>
          <p:nvCxnSpPr>
            <p:cNvPr id="66" name="직선 화살표 연결선 65"/>
            <p:cNvCxnSpPr/>
            <p:nvPr/>
          </p:nvCxnSpPr>
          <p:spPr>
            <a:xfrm>
              <a:off x="7634173" y="2886713"/>
              <a:ext cx="2925877" cy="8636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8638335" y="2820246"/>
              <a:ext cx="1841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mtClean="0"/>
                <a:t>FrankenCert</a:t>
              </a:r>
              <a:endParaRPr lang="ko-KR" altLang="en-US"/>
            </a:p>
          </p:txBody>
        </p:sp>
      </p:grp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BE13-30F0-4A43-9EF8-A14AA65EFBE8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042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63467"/>
          </a:xfrm>
        </p:spPr>
        <p:txBody>
          <a:bodyPr/>
          <a:lstStyle/>
          <a:p>
            <a:r>
              <a:rPr lang="en-US" altLang="ko-KR" smtClean="0"/>
              <a:t>Evaluation Analysis Method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b="1" smtClean="0"/>
              <a:t>208</a:t>
            </a:r>
            <a:r>
              <a:rPr lang="en-US" altLang="ko-KR" smtClean="0"/>
              <a:t> discrepancies are found by testing </a:t>
            </a:r>
            <a:r>
              <a:rPr lang="en-US" altLang="ko-KR" b="1" smtClean="0"/>
              <a:t>8,127,600</a:t>
            </a:r>
            <a:r>
              <a:rPr lang="en-US" altLang="ko-KR" smtClean="0"/>
              <a:t> FrankenCerts among </a:t>
            </a:r>
            <a:r>
              <a:rPr lang="en-US" altLang="ko-KR" b="1" smtClean="0"/>
              <a:t>14</a:t>
            </a:r>
            <a:r>
              <a:rPr lang="en-US" altLang="ko-KR" smtClean="0"/>
              <a:t> implementations.</a:t>
            </a:r>
          </a:p>
          <a:p>
            <a:r>
              <a:rPr lang="en-US" altLang="ko-KR" smtClean="0"/>
              <a:t>The source codes are </a:t>
            </a:r>
            <a:r>
              <a:rPr lang="en-US" altLang="ko-KR" smtClean="0">
                <a:solidFill>
                  <a:srgbClr val="FF0000"/>
                </a:solidFill>
              </a:rPr>
              <a:t>manually</a:t>
            </a:r>
            <a:r>
              <a:rPr lang="en-US" altLang="ko-KR" smtClean="0"/>
              <a:t> analyzed.</a:t>
            </a:r>
          </a:p>
          <a:p>
            <a:r>
              <a:rPr lang="en-US" altLang="ko-KR" smtClean="0"/>
              <a:t>In this evaluation,</a:t>
            </a:r>
          </a:p>
          <a:p>
            <a:pPr lvl="1"/>
            <a:r>
              <a:rPr lang="en-US" altLang="ko-KR" smtClean="0"/>
              <a:t>There is </a:t>
            </a:r>
            <a:r>
              <a:rPr lang="en-US" altLang="ko-KR" smtClean="0">
                <a:solidFill>
                  <a:srgbClr val="FF0000"/>
                </a:solidFill>
              </a:rPr>
              <a:t>no false positives</a:t>
            </a:r>
            <a:r>
              <a:rPr lang="en-US" altLang="ko-KR" smtClean="0"/>
              <a:t>.</a:t>
            </a:r>
          </a:p>
          <a:p>
            <a:pPr lvl="1"/>
            <a:endParaRPr lang="en-US" altLang="ko-KR" smtClean="0"/>
          </a:p>
          <a:p>
            <a:pPr lvl="1"/>
            <a:r>
              <a:rPr lang="en-US" altLang="ko-KR" smtClean="0"/>
              <a:t>But there are </a:t>
            </a:r>
            <a:r>
              <a:rPr lang="en-US" altLang="ko-KR" smtClean="0">
                <a:solidFill>
                  <a:srgbClr val="FF0000"/>
                </a:solidFill>
              </a:rPr>
              <a:t>several false negatives</a:t>
            </a:r>
            <a:r>
              <a:rPr lang="en-US" altLang="ko-KR" smtClean="0"/>
              <a:t>.</a:t>
            </a:r>
          </a:p>
          <a:p>
            <a:pPr lvl="2"/>
            <a:r>
              <a:rPr lang="en-US" altLang="ko-KR" sz="1600"/>
              <a:t>The flaws in the codepath that frankencerts does not trigger (Syntatic Flaws)</a:t>
            </a:r>
          </a:p>
          <a:p>
            <a:pPr lvl="2"/>
            <a:r>
              <a:rPr lang="en-US" altLang="ko-KR" sz="1600"/>
              <a:t>The case that all implementations made the same mistake</a:t>
            </a:r>
          </a:p>
          <a:p>
            <a:pPr lvl="2"/>
            <a:r>
              <a:rPr lang="en-US" altLang="ko-KR" sz="1600"/>
              <a:t>An implementation rejects an invalid certificate for the wrong reason</a:t>
            </a:r>
          </a:p>
          <a:p>
            <a:pPr marL="566928" lvl="3" indent="0">
              <a:buNone/>
            </a:pPr>
            <a:r>
              <a:rPr lang="en-US" altLang="ko-KR" sz="1600"/>
              <a:t>-&gt; Solved by analyzing </a:t>
            </a:r>
            <a:r>
              <a:rPr lang="en-US" altLang="ko-KR" sz="1600" smtClean="0"/>
              <a:t>reported </a:t>
            </a:r>
            <a:r>
              <a:rPr lang="en-US" altLang="ko-KR" sz="1600"/>
              <a:t>error codes</a:t>
            </a:r>
            <a:r>
              <a:rPr lang="en-US" altLang="ko-KR" sz="1600" smtClean="0"/>
              <a:t>.</a:t>
            </a:r>
          </a:p>
          <a:p>
            <a:pPr marL="566928" lvl="3" indent="0">
              <a:buNone/>
            </a:pPr>
            <a:endParaRPr lang="en-US" altLang="ko-KR" smtClean="0"/>
          </a:p>
          <a:p>
            <a:pPr lvl="1"/>
            <a:r>
              <a:rPr lang="en-US" altLang="ko-KR" smtClean="0"/>
              <a:t>For the analysis of error reporting,</a:t>
            </a:r>
          </a:p>
          <a:p>
            <a:pPr lvl="2"/>
            <a:r>
              <a:rPr lang="en-US" altLang="ko-KR" sz="1600" smtClean="0"/>
              <a:t>The paper limits the scope to browsers as all implementations have different mechanism.</a:t>
            </a:r>
          </a:p>
          <a:p>
            <a:pPr lvl="1"/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BE13-30F0-4A43-9EF8-A14AA65EFBE8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74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63467"/>
          </a:xfrm>
        </p:spPr>
        <p:txBody>
          <a:bodyPr/>
          <a:lstStyle/>
          <a:p>
            <a:r>
              <a:rPr lang="en-US" altLang="ko-KR" smtClean="0"/>
              <a:t>Discovered Vulnerabilities (1)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/>
              <a:t>Vulnerability: Incorrect checking of basic constraints for version 1 certificate</a:t>
            </a:r>
          </a:p>
          <a:p>
            <a:r>
              <a:rPr lang="en-US" altLang="ko-KR" smtClean="0"/>
              <a:t>MatrixSSL</a:t>
            </a:r>
          </a:p>
          <a:p>
            <a:pPr lvl="1"/>
            <a:r>
              <a:rPr lang="en-US" altLang="ko-KR" smtClean="0"/>
              <a:t>Just skip checking for version 1 or 2</a:t>
            </a:r>
          </a:p>
          <a:p>
            <a:r>
              <a:rPr lang="en-US" altLang="ko-KR" smtClean="0"/>
              <a:t>GnuTLS </a:t>
            </a:r>
          </a:p>
          <a:p>
            <a:pPr lvl="1"/>
            <a:r>
              <a:rPr lang="en-US" altLang="ko-KR" smtClean="0"/>
              <a:t>Intended to trust only root CA for version 1 , but there is an implementation mistake</a:t>
            </a:r>
          </a:p>
          <a:p>
            <a:endParaRPr lang="en-US" altLang="ko-KR" smtClean="0"/>
          </a:p>
          <a:p>
            <a:r>
              <a:rPr lang="en-US" altLang="ko-KR" smtClean="0"/>
              <a:t>Possible Security Issue:</a:t>
            </a:r>
          </a:p>
          <a:p>
            <a:pPr lvl="1"/>
            <a:r>
              <a:rPr lang="en-US" altLang="ko-KR" smtClean="0"/>
              <a:t>Man-in-the-Middle Attack</a:t>
            </a:r>
          </a:p>
          <a:p>
            <a:pPr lvl="2">
              <a:buFontTx/>
              <a:buChar char="-"/>
            </a:pPr>
            <a:r>
              <a:rPr lang="en-US" altLang="ko-KR" sz="1600" smtClean="0"/>
              <a:t>Any server certified by the same root can act as a rogue CA.</a:t>
            </a:r>
          </a:p>
          <a:p>
            <a:pPr lvl="2">
              <a:buFontTx/>
              <a:buChar char="-"/>
            </a:pPr>
            <a:r>
              <a:rPr lang="en-US" altLang="ko-KR" sz="1600" smtClean="0"/>
              <a:t>Issue fake certificates for maliscious Internet domain.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BE13-30F0-4A43-9EF8-A14AA65EFBE8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992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63467"/>
          </a:xfrm>
        </p:spPr>
        <p:txBody>
          <a:bodyPr/>
          <a:lstStyle/>
          <a:p>
            <a:r>
              <a:rPr lang="en-US" altLang="ko-KR" smtClean="0"/>
              <a:t>Discovered Vulnerabilities (2)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/>
              <a:t>Vulnerability: Incorrect checking of name constraint</a:t>
            </a:r>
          </a:p>
          <a:p>
            <a:endParaRPr lang="en-US" altLang="ko-KR" smtClean="0"/>
          </a:p>
          <a:p>
            <a:r>
              <a:rPr lang="en-US" altLang="ko-KR" smtClean="0"/>
              <a:t>GnuTLS, MatrixSSL, CyaSSL ignore name constraints.</a:t>
            </a:r>
          </a:p>
          <a:p>
            <a:endParaRPr lang="en-US" altLang="ko-KR" smtClean="0"/>
          </a:p>
          <a:p>
            <a:r>
              <a:rPr lang="en-US" altLang="ko-KR" smtClean="0"/>
              <a:t>Possible Security Issue:</a:t>
            </a:r>
          </a:p>
          <a:p>
            <a:pPr lvl="1"/>
            <a:r>
              <a:rPr lang="en-US" altLang="ko-KR" smtClean="0"/>
              <a:t>Unauthorized CA (which has a different name) can issue certificates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BE13-30F0-4A43-9EF8-A14AA65EFBE8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832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63467"/>
          </a:xfrm>
        </p:spPr>
        <p:txBody>
          <a:bodyPr/>
          <a:lstStyle/>
          <a:p>
            <a:r>
              <a:rPr lang="en-US" altLang="ko-KR" smtClean="0"/>
              <a:t>Discovered Vulnerabilities (3)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/>
              <a:t>Vulnerability: Incorrect checking of key usage</a:t>
            </a:r>
          </a:p>
          <a:p>
            <a:endParaRPr lang="en-US" altLang="ko-KR" smtClean="0"/>
          </a:p>
          <a:p>
            <a:r>
              <a:rPr lang="en-US" altLang="ko-KR" smtClean="0"/>
              <a:t>PolarSSL, GnuTLS, MatrixSSL, CyaSSL does not check key usage properly.</a:t>
            </a:r>
          </a:p>
          <a:p>
            <a:endParaRPr lang="en-US" altLang="ko-KR" smtClean="0"/>
          </a:p>
          <a:p>
            <a:r>
              <a:rPr lang="en-US" altLang="ko-KR" smtClean="0"/>
              <a:t>Possible Security Issue:</a:t>
            </a:r>
          </a:p>
          <a:p>
            <a:pPr lvl="1"/>
            <a:r>
              <a:rPr lang="en-US" altLang="ko-KR"/>
              <a:t>Unauthorized </a:t>
            </a:r>
            <a:r>
              <a:rPr lang="en-US" altLang="ko-KR" smtClean="0"/>
              <a:t>CA (</a:t>
            </a:r>
            <a:r>
              <a:rPr lang="en-US" altLang="ko-KR"/>
              <a:t>which has a </a:t>
            </a:r>
            <a:r>
              <a:rPr lang="en-US" altLang="ko-KR" smtClean="0"/>
              <a:t>different purpose) </a:t>
            </a:r>
            <a:r>
              <a:rPr lang="en-US" altLang="ko-KR"/>
              <a:t>can issue certificates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BE13-30F0-4A43-9EF8-A14AA65EFBE8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916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63467"/>
          </a:xfrm>
        </p:spPr>
        <p:txBody>
          <a:bodyPr/>
          <a:lstStyle/>
          <a:p>
            <a:r>
              <a:rPr lang="en-US" altLang="ko-KR" smtClean="0"/>
              <a:t>Discovered Vulnerabilities (4)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/>
              <a:t>Vulnerability: Incorrect error reporting</a:t>
            </a:r>
          </a:p>
          <a:p>
            <a:pPr lvl="1"/>
            <a:r>
              <a:rPr lang="en-US" altLang="ko-KR" smtClean="0"/>
              <a:t>Bad Issuer (I): No valid chain of trust</a:t>
            </a:r>
          </a:p>
          <a:p>
            <a:pPr lvl="1"/>
            <a:r>
              <a:rPr lang="en-US" altLang="ko-KR" smtClean="0"/>
              <a:t>Bad Name (N): Server domain name is wrong</a:t>
            </a:r>
          </a:p>
          <a:p>
            <a:pPr lvl="1"/>
            <a:r>
              <a:rPr lang="en-US" altLang="ko-KR" smtClean="0"/>
              <a:t>Expired (E): The certificate is expired.</a:t>
            </a:r>
          </a:p>
          <a:p>
            <a:r>
              <a:rPr lang="en-US" altLang="ko-KR" smtClean="0"/>
              <a:t>Safari7 returns only E in IE, IEN, NE case.</a:t>
            </a:r>
          </a:p>
          <a:p>
            <a:r>
              <a:rPr lang="en-US" altLang="ko-KR" smtClean="0"/>
              <a:t>Chrome (Linux) returns only E in IE, N in IEN case.</a:t>
            </a:r>
          </a:p>
          <a:p>
            <a:r>
              <a:rPr lang="en-US" altLang="ko-KR" smtClean="0"/>
              <a:t>Opera (Linux) and Opera (Mac) returns only E in NE case.</a:t>
            </a:r>
          </a:p>
          <a:p>
            <a:endParaRPr lang="en-US" altLang="ko-KR" smtClean="0"/>
          </a:p>
          <a:p>
            <a:r>
              <a:rPr lang="en-US" altLang="ko-KR" smtClean="0"/>
              <a:t>Possible Security Issue:</a:t>
            </a:r>
          </a:p>
          <a:p>
            <a:pPr lvl="1"/>
            <a:r>
              <a:rPr lang="en-US" altLang="ko-KR" smtClean="0"/>
              <a:t>The user would override the E warning in the case of I or 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73546" y="2304535"/>
            <a:ext cx="2638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mtClean="0"/>
              <a:t>Security Severity</a:t>
            </a:r>
          </a:p>
          <a:p>
            <a:pPr algn="ctr"/>
            <a:endParaRPr lang="en-US" altLang="ko-KR"/>
          </a:p>
          <a:p>
            <a:pPr algn="ctr"/>
            <a:r>
              <a:rPr lang="en-US" altLang="ko-KR" smtClean="0"/>
              <a:t>I &gt; N &gt; E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BE13-30F0-4A43-9EF8-A14AA65EFBE8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848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63467"/>
          </a:xfrm>
        </p:spPr>
        <p:txBody>
          <a:bodyPr/>
          <a:lstStyle/>
          <a:p>
            <a:r>
              <a:rPr lang="en-US" altLang="ko-KR" smtClean="0"/>
              <a:t>Discovered Vulnerabilities (5)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/>
              <a:t>Other Vulnerabilities</a:t>
            </a:r>
          </a:p>
          <a:p>
            <a:pPr lvl="1"/>
            <a:r>
              <a:rPr lang="en-US" altLang="ko-KR" smtClean="0"/>
              <a:t>Incorrect checking of time</a:t>
            </a:r>
          </a:p>
          <a:p>
            <a:pPr lvl="2">
              <a:buFontTx/>
              <a:buChar char="-"/>
            </a:pPr>
            <a:r>
              <a:rPr lang="en-US" altLang="ko-KR" sz="1600" smtClean="0"/>
              <a:t>PolarSSL</a:t>
            </a:r>
          </a:p>
          <a:p>
            <a:pPr lvl="2">
              <a:buFontTx/>
              <a:buChar char="-"/>
            </a:pPr>
            <a:endParaRPr lang="en-US" altLang="ko-KR" smtClean="0"/>
          </a:p>
          <a:p>
            <a:pPr lvl="1"/>
            <a:r>
              <a:rPr lang="en-US" altLang="ko-KR" smtClean="0"/>
              <a:t>Accepting certificates with unknown critical extensions</a:t>
            </a:r>
          </a:p>
          <a:p>
            <a:pPr lvl="2">
              <a:buFontTx/>
              <a:buChar char="-"/>
            </a:pPr>
            <a:r>
              <a:rPr lang="en-US" altLang="ko-KR" sz="1600" smtClean="0"/>
              <a:t>GnuTLs, CyaSSL, MatrixSSL</a:t>
            </a:r>
          </a:p>
          <a:p>
            <a:pPr lvl="2">
              <a:buFontTx/>
              <a:buChar char="-"/>
            </a:pPr>
            <a:endParaRPr lang="en-US" altLang="ko-KR" smtClean="0"/>
          </a:p>
          <a:p>
            <a:pPr lvl="1"/>
            <a:r>
              <a:rPr lang="en-US" altLang="ko-KR" smtClean="0"/>
              <a:t>Accepting certificates with weak hash functions</a:t>
            </a:r>
          </a:p>
          <a:p>
            <a:pPr lvl="2">
              <a:buFontTx/>
              <a:buChar char="-"/>
            </a:pPr>
            <a:r>
              <a:rPr lang="en-US" altLang="ko-KR" sz="1600" smtClean="0"/>
              <a:t>MD5 : OpenSSL, PolarSSL, CyaSSL, MatrixSSL, OpenJDK, BouncyCastle, Firefox, WebKit, Opera</a:t>
            </a:r>
          </a:p>
          <a:p>
            <a:pPr lvl="2">
              <a:buFontTx/>
              <a:buChar char="-"/>
            </a:pPr>
            <a:endParaRPr lang="en-US" altLang="ko-KR" smtClean="0"/>
          </a:p>
          <a:p>
            <a:pPr lvl="1"/>
            <a:r>
              <a:rPr lang="en-US" altLang="ko-KR" smtClean="0"/>
              <a:t>Short keys</a:t>
            </a:r>
          </a:p>
          <a:p>
            <a:pPr lvl="2">
              <a:buFontTx/>
              <a:buChar char="-"/>
            </a:pPr>
            <a:r>
              <a:rPr lang="en-US" altLang="ko-KR" sz="1600" smtClean="0"/>
              <a:t>Most implementations</a:t>
            </a:r>
          </a:p>
          <a:p>
            <a:pPr lvl="1"/>
            <a:endParaRPr lang="en-US" altLang="ko-KR" smtClean="0"/>
          </a:p>
          <a:p>
            <a:pPr marL="384048" lvl="2" indent="0">
              <a:buNone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BE13-30F0-4A43-9EF8-A14AA65EFBE8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946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63467"/>
          </a:xfrm>
        </p:spPr>
        <p:txBody>
          <a:bodyPr/>
          <a:lstStyle/>
          <a:p>
            <a:r>
              <a:rPr lang="en-US" altLang="ko-KR" smtClean="0"/>
              <a:t>Related Works – Previous Work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1800" dirty="0"/>
              <a:t>The Most Dangerous Code in the World: Validating SSL Certificates in Non-Browser </a:t>
            </a:r>
            <a:r>
              <a:rPr lang="en-US" altLang="ko-KR" sz="1800" dirty="0" smtClean="0"/>
              <a:t>Software [CCS 12’]</a:t>
            </a:r>
          </a:p>
          <a:p>
            <a:pPr lvl="1">
              <a:buFontTx/>
              <a:buChar char="-"/>
            </a:pPr>
            <a:r>
              <a:rPr lang="en-US" altLang="ko-KR" dirty="0"/>
              <a:t>Amazon EC2 Java library, Amazon &amp; PayPal merchant SDK, and other android apps</a:t>
            </a:r>
          </a:p>
          <a:p>
            <a:pPr lvl="1">
              <a:buFontTx/>
              <a:buChar char="-"/>
            </a:pPr>
            <a:r>
              <a:rPr lang="en-US" altLang="ko-KR" dirty="0"/>
              <a:t>The root causes are badly designed SSL APIs and incorrect usage of them</a:t>
            </a:r>
          </a:p>
          <a:p>
            <a:endParaRPr lang="en-US" altLang="ko-KR" sz="1800" dirty="0"/>
          </a:p>
          <a:p>
            <a:r>
              <a:rPr lang="en-US" altLang="ko-KR" sz="1800" dirty="0"/>
              <a:t>Implementing TLS with Verified Cryptographic </a:t>
            </a:r>
            <a:r>
              <a:rPr lang="en-US" altLang="ko-KR" sz="1800" dirty="0" smtClean="0"/>
              <a:t>Security [</a:t>
            </a:r>
            <a:r>
              <a:rPr lang="en-US" altLang="ko-KR" sz="1800" dirty="0"/>
              <a:t>IEEE Symposium on Security and </a:t>
            </a:r>
            <a:r>
              <a:rPr lang="en-US" altLang="ko-KR" sz="1800" dirty="0" smtClean="0"/>
              <a:t>Privacy </a:t>
            </a:r>
            <a:r>
              <a:rPr lang="en-US" altLang="ko-KR" sz="1800" smtClean="0"/>
              <a:t>13’]</a:t>
            </a:r>
          </a:p>
          <a:p>
            <a:pPr lvl="1">
              <a:buFontTx/>
              <a:buChar char="-"/>
            </a:pPr>
            <a:r>
              <a:rPr lang="en-US" altLang="ko-KR"/>
              <a:t>Encrypted TLS connection</a:t>
            </a:r>
          </a:p>
          <a:p>
            <a:pPr lvl="1">
              <a:buFontTx/>
              <a:buChar char="-"/>
            </a:pPr>
            <a:r>
              <a:rPr lang="en-US" altLang="ko-KR"/>
              <a:t>Provide APIs to implement applications</a:t>
            </a:r>
          </a:p>
          <a:p>
            <a:endParaRPr lang="en-US" altLang="ko-KR" sz="1800" smtClean="0"/>
          </a:p>
          <a:p>
            <a:r>
              <a:rPr lang="en-US" altLang="ko-KR" sz="1800"/>
              <a:t>Testing system virtual </a:t>
            </a:r>
            <a:r>
              <a:rPr lang="en-US" altLang="ko-KR" sz="1800" smtClean="0"/>
              <a:t>machines [ISSTA 10’]</a:t>
            </a:r>
          </a:p>
          <a:p>
            <a:pPr lvl="1"/>
            <a:r>
              <a:rPr lang="en-US" altLang="ko-KR" smtClean="0"/>
              <a:t>Test virtual machines by differential testing.</a:t>
            </a:r>
            <a:r>
              <a:rPr lang="en-US" altLang="ko-KR" sz="1800"/>
              <a:t/>
            </a:r>
            <a:br>
              <a:rPr lang="en-US" altLang="ko-KR" sz="1800"/>
            </a:br>
            <a:endParaRPr lang="en-US" altLang="ko-KR" sz="1800" dirty="0"/>
          </a:p>
          <a:p>
            <a:pPr lvl="1">
              <a:buFontTx/>
              <a:buChar char="-"/>
            </a:pPr>
            <a:endParaRPr lang="en-US" altLang="ko-KR" sz="1600" dirty="0" smtClean="0"/>
          </a:p>
          <a:p>
            <a:pPr lvl="1">
              <a:buFontTx/>
              <a:buChar char="-"/>
            </a:pPr>
            <a:endParaRPr lang="en-US" altLang="ko-KR" sz="1600" dirty="0" smtClean="0"/>
          </a:p>
          <a:p>
            <a:pPr lvl="1">
              <a:buFontTx/>
              <a:buChar char="-"/>
            </a:pPr>
            <a:endParaRPr lang="en-US" altLang="ko-KR" sz="160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BE13-30F0-4A43-9EF8-A14AA65EFBE8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0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OpenSSLì ëí ì´ë¯¸ì§ ê²ìê²°ê³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31" y="1503065"/>
            <a:ext cx="2927594" cy="123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NSS labsì ëí ì´ë¯¸ì§ ê²ìê²°ê³¼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8769" r="1007" b="31385"/>
          <a:stretch/>
        </p:blipFill>
        <p:spPr bwMode="auto">
          <a:xfrm>
            <a:off x="4098602" y="1837507"/>
            <a:ext cx="3771656" cy="151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GnuTLSì ëí ì´ë¯¸ì§ ê²ìê²°ê³¼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407" y="1648071"/>
            <a:ext cx="2233664" cy="20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yaSSLì ëí ì´ë¯¸ì§ ê²ìê²°ê³¼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3495951"/>
            <a:ext cx="21526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PolarSSLì ëí ì´ë¯¸ì§ ê²ìê²°ê³¼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9" t="30000" r="14568" b="32000"/>
          <a:stretch/>
        </p:blipFill>
        <p:spPr bwMode="auto">
          <a:xfrm>
            <a:off x="3514725" y="4284660"/>
            <a:ext cx="4438650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MatrixSSLì ëí ì´ë¯¸ì§ ê²ìê²°ê³¼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902" b="50584"/>
          <a:stretch/>
        </p:blipFill>
        <p:spPr bwMode="auto">
          <a:xfrm>
            <a:off x="7953375" y="4557988"/>
            <a:ext cx="4216400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제목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63467"/>
          </a:xfrm>
        </p:spPr>
        <p:txBody>
          <a:bodyPr/>
          <a:lstStyle/>
          <a:p>
            <a:r>
              <a:rPr lang="en-US" altLang="ko-KR" smtClean="0"/>
              <a:t>Many SSL Softwares</a:t>
            </a:r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0353675" y="1648071"/>
            <a:ext cx="1552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/>
              <a:t>GNUTLS</a:t>
            </a:r>
            <a:endParaRPr lang="ko-KR" altLang="en-US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BE13-30F0-4A43-9EF8-A14AA65EFBE8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048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63467"/>
          </a:xfrm>
        </p:spPr>
        <p:txBody>
          <a:bodyPr/>
          <a:lstStyle/>
          <a:p>
            <a:r>
              <a:rPr lang="en-US" altLang="ko-KR" smtClean="0"/>
              <a:t>Related Works – Work after This Work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Guided Differential Testing of Certificate Validation in SSL/TLS </a:t>
            </a:r>
            <a:r>
              <a:rPr lang="en-US" altLang="ko-KR" dirty="0" smtClean="0"/>
              <a:t>Implementations [ESEC/FSE 15’]</a:t>
            </a:r>
          </a:p>
          <a:p>
            <a:pPr lvl="1">
              <a:buFontTx/>
              <a:buChar char="-"/>
            </a:pPr>
            <a:r>
              <a:rPr lang="en-US" altLang="ko-KR" dirty="0"/>
              <a:t>Similar with </a:t>
            </a:r>
            <a:r>
              <a:rPr lang="en-US" altLang="ko-KR" dirty="0" err="1"/>
              <a:t>Frankencert</a:t>
            </a:r>
            <a:endParaRPr lang="en-US" altLang="ko-KR" dirty="0"/>
          </a:p>
          <a:p>
            <a:pPr lvl="1">
              <a:buFontTx/>
              <a:buChar char="-"/>
            </a:pPr>
            <a:r>
              <a:rPr lang="en-US" altLang="ko-KR" dirty="0"/>
              <a:t>Diversify seed certificate by Markov Chain Monte Carlo sampling. (</a:t>
            </a:r>
            <a:r>
              <a:rPr lang="en-US" altLang="ko-KR" dirty="0" err="1"/>
              <a:t>mucert</a:t>
            </a:r>
            <a:r>
              <a:rPr lang="en-US" altLang="ko-KR" dirty="0"/>
              <a:t>)</a:t>
            </a:r>
          </a:p>
          <a:p>
            <a:pPr lvl="1">
              <a:buFontTx/>
              <a:buChar char="-"/>
            </a:pPr>
            <a:r>
              <a:rPr lang="en-US" altLang="ko-KR" dirty="0"/>
              <a:t>Reported additional 357 discrepancies</a:t>
            </a:r>
          </a:p>
          <a:p>
            <a:pPr marL="201168" lvl="1" indent="0">
              <a:buNone/>
            </a:pPr>
            <a:endParaRPr lang="en-US" altLang="ko-KR" dirty="0" smtClean="0"/>
          </a:p>
          <a:p>
            <a:r>
              <a:rPr lang="en-US" altLang="ko-KR" dirty="0"/>
              <a:t>Securing SSL Certificate Verification through Dynamic Linking </a:t>
            </a:r>
            <a:r>
              <a:rPr lang="en-US" altLang="ko-KR" dirty="0" smtClean="0"/>
              <a:t>[CCS </a:t>
            </a:r>
            <a:r>
              <a:rPr lang="en-US" altLang="ko-KR" smtClean="0"/>
              <a:t>14’]</a:t>
            </a:r>
          </a:p>
          <a:p>
            <a:pPr lvl="1">
              <a:buFontTx/>
              <a:buChar char="-"/>
            </a:pPr>
            <a:r>
              <a:rPr lang="en-US" altLang="ko-KR"/>
              <a:t>Offer immediate solution to vulnerabilities in legacy SSL code.</a:t>
            </a:r>
          </a:p>
          <a:p>
            <a:pPr lvl="1">
              <a:buFontTx/>
              <a:buChar char="-"/>
            </a:pPr>
            <a:r>
              <a:rPr lang="en-US" altLang="ko-KR"/>
              <a:t>Hooks SSL API call and conduct hostname validation and certificate validation with recent version.</a:t>
            </a:r>
          </a:p>
          <a:p>
            <a:endParaRPr lang="en-US" altLang="ko-KR"/>
          </a:p>
          <a:p>
            <a:r>
              <a:rPr lang="en-US" altLang="ko-KR" sz="1800"/>
              <a:t>RandIR: differential testing for embedded </a:t>
            </a:r>
            <a:r>
              <a:rPr lang="en-US" altLang="ko-KR" sz="1800" smtClean="0"/>
              <a:t>compilers [SCALA 16’]</a:t>
            </a:r>
          </a:p>
          <a:p>
            <a:pPr lvl="1"/>
            <a:r>
              <a:rPr lang="en-US" altLang="ko-KR" smtClean="0"/>
              <a:t>Test embedded compilers by differential testing.</a:t>
            </a:r>
            <a:endParaRPr lang="en-US" altLang="ko-KR"/>
          </a:p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BE13-30F0-4A43-9EF8-A14AA65EFBE8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648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63467"/>
          </a:xfrm>
        </p:spPr>
        <p:txBody>
          <a:bodyPr/>
          <a:lstStyle/>
          <a:p>
            <a:r>
              <a:rPr lang="en-US" altLang="ko-KR" smtClean="0"/>
              <a:t>Conclusion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ko-KR" smtClean="0"/>
          </a:p>
          <a:p>
            <a:r>
              <a:rPr lang="en-US" altLang="ko-KR" smtClean="0"/>
              <a:t>Differential Testing is a strong weapon to find vulnerabilities from huge implementations.</a:t>
            </a:r>
          </a:p>
          <a:p>
            <a:endParaRPr lang="en-US" altLang="ko-KR" smtClean="0"/>
          </a:p>
          <a:p>
            <a:r>
              <a:rPr lang="en-US" altLang="ko-KR" smtClean="0"/>
              <a:t>In the paper, SSL/TLS implementations were tested by differential testing, and indeed there have been vulnerabilities.</a:t>
            </a:r>
          </a:p>
          <a:p>
            <a:endParaRPr lang="en-US" altLang="ko-KR"/>
          </a:p>
          <a:p>
            <a:r>
              <a:rPr lang="en-US" altLang="ko-KR" smtClean="0"/>
              <a:t>The paper presents Frankencert, which is an efficient input generating method for differential testing</a:t>
            </a: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BE13-30F0-4A43-9EF8-A14AA65EFBE8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128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63467"/>
          </a:xfrm>
        </p:spPr>
        <p:txBody>
          <a:bodyPr/>
          <a:lstStyle/>
          <a:p>
            <a:r>
              <a:rPr lang="en-US" altLang="ko-KR" smtClean="0"/>
              <a:t>Motivation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b="1" smtClean="0"/>
              <a:t>Do those SSL softwares operate all correctly?</a:t>
            </a:r>
          </a:p>
          <a:p>
            <a:r>
              <a:rPr lang="en-US" altLang="ko-KR" smtClean="0">
                <a:solidFill>
                  <a:srgbClr val="FF0000"/>
                </a:solidFill>
              </a:rPr>
              <a:t>Nobody knows. </a:t>
            </a:r>
          </a:p>
          <a:p>
            <a:r>
              <a:rPr lang="en-US" altLang="ko-KR" smtClean="0">
                <a:solidFill>
                  <a:schemeClr val="tx1"/>
                </a:solidFill>
              </a:rPr>
              <a:t>Then, make a testing tool for SSL softwares!</a:t>
            </a:r>
          </a:p>
          <a:p>
            <a:endParaRPr lang="en-US" altLang="ko-KR" b="1" smtClean="0">
              <a:solidFill>
                <a:schemeClr val="tx1"/>
              </a:solidFill>
            </a:endParaRPr>
          </a:p>
          <a:p>
            <a:r>
              <a:rPr lang="en-US" altLang="ko-KR" b="1" smtClean="0">
                <a:solidFill>
                  <a:schemeClr val="tx1"/>
                </a:solidFill>
              </a:rPr>
              <a:t>How can we test all these implementations?</a:t>
            </a:r>
          </a:p>
          <a:p>
            <a:r>
              <a:rPr lang="en-US" altLang="ko-KR" smtClean="0">
                <a:solidFill>
                  <a:schemeClr val="tx1"/>
                </a:solidFill>
              </a:rPr>
              <a:t>By differential Testing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BE13-30F0-4A43-9EF8-A14AA65EFBE8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021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What is Differential Testing?</a:t>
            </a:r>
            <a:endParaRPr lang="ko-KR" altLang="en-US"/>
          </a:p>
        </p:txBody>
      </p:sp>
      <p:grpSp>
        <p:nvGrpSpPr>
          <p:cNvPr id="4" name="그룹 3"/>
          <p:cNvGrpSpPr/>
          <p:nvPr/>
        </p:nvGrpSpPr>
        <p:grpSpPr>
          <a:xfrm>
            <a:off x="1573338" y="1587632"/>
            <a:ext cx="8445843" cy="4066122"/>
            <a:chOff x="76801" y="1608138"/>
            <a:chExt cx="9045498" cy="4851938"/>
          </a:xfrm>
        </p:grpSpPr>
        <p:sp>
          <p:nvSpPr>
            <p:cNvPr id="5" name="Rounded Rectangle 4"/>
            <p:cNvSpPr/>
            <p:nvPr/>
          </p:nvSpPr>
          <p:spPr>
            <a:xfrm>
              <a:off x="76801" y="3137401"/>
              <a:ext cx="1967899" cy="902495"/>
            </a:xfrm>
            <a:prstGeom prst="roundRect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smtClean="0">
                  <a:solidFill>
                    <a:schemeClr val="tx1"/>
                  </a:solidFill>
                </a:rPr>
                <a:t>Input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238499" y="1608138"/>
              <a:ext cx="2587626" cy="1074738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chemeClr val="tx1"/>
                  </a:solidFill>
                </a:rPr>
                <a:t>openSSL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Arrow Connector 7"/>
            <p:cNvCxnSpPr>
              <a:stCxn id="5" idx="3"/>
            </p:cNvCxnSpPr>
            <p:nvPr/>
          </p:nvCxnSpPr>
          <p:spPr>
            <a:xfrm flipV="1">
              <a:off x="2044700" y="2161778"/>
              <a:ext cx="1162050" cy="1426871"/>
            </a:xfrm>
            <a:prstGeom prst="straightConnector1">
              <a:avLst/>
            </a:prstGeom>
            <a:ln w="28575" cmpd="sng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7247199" y="3236116"/>
              <a:ext cx="1875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Comparison </a:t>
              </a:r>
              <a:endParaRPr lang="en-US" sz="2400" dirty="0"/>
            </a:p>
          </p:txBody>
        </p:sp>
        <p:cxnSp>
          <p:nvCxnSpPr>
            <p:cNvPr id="9" name="Straight Arrow Connector 29"/>
            <p:cNvCxnSpPr>
              <a:stCxn id="6" idx="3"/>
              <a:endCxn id="8" idx="1"/>
            </p:cNvCxnSpPr>
            <p:nvPr/>
          </p:nvCxnSpPr>
          <p:spPr>
            <a:xfrm>
              <a:off x="5826125" y="2145507"/>
              <a:ext cx="1421074" cy="1321442"/>
            </a:xfrm>
            <a:prstGeom prst="straightConnector1">
              <a:avLst/>
            </a:prstGeom>
            <a:ln w="28575" cmpd="sng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5"/>
            <p:cNvSpPr/>
            <p:nvPr/>
          </p:nvSpPr>
          <p:spPr>
            <a:xfrm>
              <a:off x="3240427" y="2929580"/>
              <a:ext cx="2587626" cy="1074738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chemeClr val="tx1"/>
                  </a:solidFill>
                </a:rPr>
                <a:t>GnuTLS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5"/>
            <p:cNvSpPr/>
            <p:nvPr/>
          </p:nvSpPr>
          <p:spPr>
            <a:xfrm>
              <a:off x="3253930" y="5385338"/>
              <a:ext cx="2587626" cy="1074738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chemeClr val="tx1"/>
                  </a:solidFill>
                </a:rPr>
                <a:t>MatrixSSL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356571" y="4176049"/>
              <a:ext cx="35148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.</a:t>
              </a:r>
            </a:p>
            <a:p>
              <a:r>
                <a:rPr lang="en-US" sz="2000" dirty="0" smtClean="0"/>
                <a:t>.</a:t>
              </a:r>
            </a:p>
            <a:p>
              <a:r>
                <a:rPr lang="en-US" sz="2000" dirty="0"/>
                <a:t>.</a:t>
              </a:r>
            </a:p>
          </p:txBody>
        </p:sp>
        <p:cxnSp>
          <p:nvCxnSpPr>
            <p:cNvPr id="13" name="Straight Arrow Connector 7"/>
            <p:cNvCxnSpPr>
              <a:stCxn id="5" idx="3"/>
            </p:cNvCxnSpPr>
            <p:nvPr/>
          </p:nvCxnSpPr>
          <p:spPr>
            <a:xfrm flipV="1">
              <a:off x="2044700" y="3402660"/>
              <a:ext cx="1162050" cy="185989"/>
            </a:xfrm>
            <a:prstGeom prst="straightConnector1">
              <a:avLst/>
            </a:prstGeom>
            <a:ln w="28575" cmpd="sng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7"/>
            <p:cNvCxnSpPr>
              <a:stCxn id="5" idx="3"/>
            </p:cNvCxnSpPr>
            <p:nvPr/>
          </p:nvCxnSpPr>
          <p:spPr>
            <a:xfrm>
              <a:off x="2044700" y="3588649"/>
              <a:ext cx="1193799" cy="2456327"/>
            </a:xfrm>
            <a:prstGeom prst="straightConnector1">
              <a:avLst/>
            </a:prstGeom>
            <a:ln w="28575" cmpd="sng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29"/>
            <p:cNvCxnSpPr>
              <a:stCxn id="10" idx="3"/>
            </p:cNvCxnSpPr>
            <p:nvPr/>
          </p:nvCxnSpPr>
          <p:spPr>
            <a:xfrm>
              <a:off x="5828053" y="3466949"/>
              <a:ext cx="1419146" cy="28705"/>
            </a:xfrm>
            <a:prstGeom prst="straightConnector1">
              <a:avLst/>
            </a:prstGeom>
            <a:ln w="28575" cmpd="sng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29"/>
            <p:cNvCxnSpPr>
              <a:stCxn id="11" idx="3"/>
            </p:cNvCxnSpPr>
            <p:nvPr/>
          </p:nvCxnSpPr>
          <p:spPr>
            <a:xfrm flipV="1">
              <a:off x="5841556" y="3495654"/>
              <a:ext cx="1405643" cy="2427053"/>
            </a:xfrm>
            <a:prstGeom prst="straightConnector1">
              <a:avLst/>
            </a:prstGeom>
            <a:ln w="28575" cmpd="sng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BE13-30F0-4A43-9EF8-A14AA65EFBE8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432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1097280" y="1257301"/>
            <a:ext cx="10058400" cy="4984473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The protocol is written in natural language.</a:t>
            </a:r>
          </a:p>
          <a:p>
            <a:pPr lvl="1"/>
            <a:r>
              <a:rPr lang="en-US" altLang="ko-KR" dirty="0"/>
              <a:t>Not with specific input-output </a:t>
            </a:r>
            <a:r>
              <a:rPr lang="en-US" altLang="ko-KR" dirty="0" smtClean="0"/>
              <a:t>matching</a:t>
            </a:r>
          </a:p>
          <a:p>
            <a:pPr lvl="1"/>
            <a:r>
              <a:rPr lang="en-US" altLang="ko-KR" dirty="0" smtClean="0">
                <a:solidFill>
                  <a:srgbClr val="FF0000"/>
                </a:solidFill>
              </a:rPr>
              <a:t>Hard to decide</a:t>
            </a:r>
            <a:r>
              <a:rPr lang="en-US" altLang="ko-KR" dirty="0" smtClean="0"/>
              <a:t> whether the code </a:t>
            </a:r>
            <a:r>
              <a:rPr lang="en-US" altLang="ko-KR" dirty="0" err="1" smtClean="0"/>
              <a:t>sniffet</a:t>
            </a:r>
            <a:r>
              <a:rPr lang="en-US" altLang="ko-KR" dirty="0" smtClean="0"/>
              <a:t> is erroneous or not.</a:t>
            </a:r>
            <a:endParaRPr lang="ko-KR" altLang="en-US" dirty="0"/>
          </a:p>
          <a:p>
            <a:endParaRPr lang="en-US" altLang="ko-KR" dirty="0"/>
          </a:p>
          <a:p>
            <a:r>
              <a:rPr lang="en-US" altLang="ko-KR" dirty="0" smtClean="0"/>
              <a:t>Implementations are huge.</a:t>
            </a:r>
          </a:p>
          <a:p>
            <a:pPr lvl="1"/>
            <a:r>
              <a:rPr lang="en-US" altLang="ko-KR" dirty="0"/>
              <a:t>Ex) OpenSSL: more than 600 K lines.</a:t>
            </a:r>
          </a:p>
          <a:p>
            <a:pPr marL="384048" lvl="2" indent="0">
              <a:buNone/>
            </a:pPr>
            <a:r>
              <a:rPr lang="en-US" altLang="ko-KR" sz="1600" dirty="0"/>
              <a:t> - Let’ s assume a monster that </a:t>
            </a:r>
            <a:r>
              <a:rPr lang="en-US" altLang="ko-KR" sz="1600" dirty="0" smtClean="0"/>
              <a:t>need </a:t>
            </a:r>
            <a:r>
              <a:rPr lang="en-US" altLang="ko-KR" sz="1600" dirty="0"/>
              <a:t>only </a:t>
            </a:r>
            <a:r>
              <a:rPr lang="en-US" altLang="ko-KR" sz="1600" dirty="0" smtClean="0"/>
              <a:t>15 seconds to debug a line.</a:t>
            </a:r>
            <a:endParaRPr lang="en-US" altLang="ko-KR" sz="1600" dirty="0"/>
          </a:p>
          <a:p>
            <a:pPr marL="384048" lvl="2" indent="0">
              <a:buNone/>
            </a:pPr>
            <a:r>
              <a:rPr lang="en-US" altLang="ko-KR" sz="1600" dirty="0"/>
              <a:t>  - &gt; 2500 Hours -&gt; 104 Days</a:t>
            </a:r>
          </a:p>
          <a:p>
            <a:pPr lvl="1"/>
            <a:r>
              <a:rPr lang="en-US" altLang="ko-KR" dirty="0"/>
              <a:t>Several people develops together.</a:t>
            </a:r>
          </a:p>
          <a:p>
            <a:pPr marL="384048" lvl="2" indent="0">
              <a:buNone/>
            </a:pPr>
            <a:r>
              <a:rPr lang="en-US" altLang="ko-KR" sz="1600" dirty="0"/>
              <a:t>- </a:t>
            </a:r>
            <a:r>
              <a:rPr lang="en-US" altLang="ko-KR" sz="1600" dirty="0">
                <a:solidFill>
                  <a:srgbClr val="FF0000"/>
                </a:solidFill>
              </a:rPr>
              <a:t>There is no perfect expert.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How about other </a:t>
            </a:r>
            <a:r>
              <a:rPr lang="en-US" altLang="ko-KR" dirty="0" err="1" smtClean="0"/>
              <a:t>Blackbox</a:t>
            </a:r>
            <a:r>
              <a:rPr lang="en-US" altLang="ko-KR" dirty="0" smtClean="0"/>
              <a:t> Testing?</a:t>
            </a:r>
          </a:p>
          <a:p>
            <a:pPr lvl="1"/>
            <a:r>
              <a:rPr lang="en-US" altLang="ko-KR" dirty="0" smtClean="0"/>
              <a:t>Naive approaches are already done. (Developers are not that much stupid)</a:t>
            </a:r>
          </a:p>
          <a:p>
            <a:pPr lvl="1"/>
            <a:r>
              <a:rPr lang="en-US" altLang="ko-KR" dirty="0" smtClean="0"/>
              <a:t>Needs an automated testing system.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Why Differential Testing?</a:t>
            </a:r>
            <a:endParaRPr lang="ko-KR" altLang="en-US"/>
          </a:p>
        </p:txBody>
      </p:sp>
      <p:grpSp>
        <p:nvGrpSpPr>
          <p:cNvPr id="11" name="그룹 10"/>
          <p:cNvGrpSpPr/>
          <p:nvPr/>
        </p:nvGrpSpPr>
        <p:grpSpPr>
          <a:xfrm>
            <a:off x="7653130" y="1754257"/>
            <a:ext cx="4422912" cy="2973383"/>
            <a:chOff x="7474226" y="1678130"/>
            <a:chExt cx="4422912" cy="2973383"/>
          </a:xfrm>
        </p:grpSpPr>
        <p:grpSp>
          <p:nvGrpSpPr>
            <p:cNvPr id="10" name="그룹 9"/>
            <p:cNvGrpSpPr/>
            <p:nvPr/>
          </p:nvGrpSpPr>
          <p:grpSpPr>
            <a:xfrm>
              <a:off x="7474226" y="1678130"/>
              <a:ext cx="4422912" cy="2973383"/>
              <a:chOff x="7474226" y="1678130"/>
              <a:chExt cx="4422912" cy="2973383"/>
            </a:xfrm>
          </p:grpSpPr>
          <p:sp>
            <p:nvSpPr>
              <p:cNvPr id="4" name="직사각형 3"/>
              <p:cNvSpPr/>
              <p:nvPr/>
            </p:nvSpPr>
            <p:spPr>
              <a:xfrm>
                <a:off x="7474226" y="2186609"/>
                <a:ext cx="4293704" cy="246490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" name="직사각형 4"/>
              <p:cNvSpPr/>
              <p:nvPr/>
            </p:nvSpPr>
            <p:spPr>
              <a:xfrm>
                <a:off x="7603435" y="2574236"/>
                <a:ext cx="1908313" cy="195800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mtClean="0">
                    <a:solidFill>
                      <a:schemeClr val="tx1"/>
                    </a:solidFill>
                  </a:rPr>
                  <a:t>Input, Output Test after </a:t>
                </a:r>
              </a:p>
              <a:p>
                <a:pPr algn="ctr"/>
                <a:r>
                  <a:rPr lang="en-US" altLang="ko-KR" smtClean="0">
                    <a:solidFill>
                      <a:schemeClr val="tx1"/>
                    </a:solidFill>
                  </a:rPr>
                  <a:t>Code Analyzation</a:t>
                </a: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직사각형 5"/>
              <p:cNvSpPr/>
              <p:nvPr/>
            </p:nvSpPr>
            <p:spPr>
              <a:xfrm>
                <a:off x="9640957" y="2574236"/>
                <a:ext cx="1997765" cy="195800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mtClean="0">
                    <a:solidFill>
                      <a:schemeClr val="tx1"/>
                    </a:solidFill>
                  </a:rPr>
                  <a:t>Code Analyzation</a:t>
                </a:r>
              </a:p>
              <a:p>
                <a:pPr algn="ctr"/>
                <a:r>
                  <a:rPr lang="en-US" altLang="ko-KR" smtClean="0">
                    <a:solidFill>
                      <a:schemeClr val="tx1"/>
                    </a:solidFill>
                  </a:rPr>
                  <a:t>after</a:t>
                </a:r>
              </a:p>
              <a:p>
                <a:pPr algn="ctr"/>
                <a:r>
                  <a:rPr lang="en-US" altLang="ko-KR" smtClean="0">
                    <a:solidFill>
                      <a:schemeClr val="tx1"/>
                    </a:solidFill>
                  </a:rPr>
                  <a:t>Input, Output Test</a:t>
                </a: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8786191" y="1678130"/>
                <a:ext cx="31109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mtClean="0"/>
                  <a:t>Software Testing</a:t>
                </a:r>
                <a:endParaRPr lang="ko-KR" alt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706138" y="2186609"/>
                <a:ext cx="31109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mtClean="0"/>
                  <a:t>Whitebox Testing</a:t>
                </a:r>
                <a:endParaRPr lang="ko-KR" altLang="en-US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9769505" y="2184145"/>
              <a:ext cx="18692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mtClean="0"/>
                <a:t>Blackbox Testing</a:t>
              </a:r>
              <a:endParaRPr lang="ko-KR" altLang="en-US"/>
            </a:p>
          </p:txBody>
        </p:sp>
      </p:grpSp>
      <p:sp>
        <p:nvSpPr>
          <p:cNvPr id="12" name="슬라이드 번호 개체 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BE13-30F0-4A43-9EF8-A14AA65EFBE8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135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yping computer fast gifì ëí ì´ë¯¸ì§ ê²ìê²°ê³¼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497" y="1298188"/>
            <a:ext cx="3671510" cy="367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ko-KR" sz="2400" dirty="0" smtClean="0">
              <a:solidFill>
                <a:schemeClr val="tx1"/>
              </a:solidFill>
            </a:endParaRPr>
          </a:p>
          <a:p>
            <a:r>
              <a:rPr lang="en-US" altLang="ko-KR" sz="2400" dirty="0" smtClean="0">
                <a:solidFill>
                  <a:schemeClr val="tx1"/>
                </a:solidFill>
              </a:rPr>
              <a:t>Challenge1</a:t>
            </a:r>
            <a:r>
              <a:rPr lang="en-US" altLang="ko-KR" sz="2400" dirty="0">
                <a:solidFill>
                  <a:schemeClr val="tx1"/>
                </a:solidFill>
              </a:rPr>
              <a:t>: Test Input Generation</a:t>
            </a:r>
          </a:p>
          <a:p>
            <a:pPr lvl="1"/>
            <a:r>
              <a:rPr lang="en-US" altLang="ko-KR" sz="2000" dirty="0">
                <a:solidFill>
                  <a:schemeClr val="tx1"/>
                </a:solidFill>
              </a:rPr>
              <a:t>Naive random automation cannot make useful input</a:t>
            </a:r>
          </a:p>
          <a:p>
            <a:pPr lvl="1"/>
            <a:r>
              <a:rPr lang="en-US" altLang="ko-KR" sz="2000" dirty="0">
                <a:solidFill>
                  <a:schemeClr val="tx1"/>
                </a:solidFill>
              </a:rPr>
              <a:t>Manual creation needs too much </a:t>
            </a:r>
            <a:r>
              <a:rPr lang="en-US" altLang="ko-KR" sz="2000" dirty="0" smtClean="0">
                <a:solidFill>
                  <a:schemeClr val="tx1"/>
                </a:solidFill>
              </a:rPr>
              <a:t>effort</a:t>
            </a:r>
          </a:p>
          <a:p>
            <a:pPr lvl="1"/>
            <a:endParaRPr lang="en-US" altLang="ko-KR" sz="2000" dirty="0">
              <a:solidFill>
                <a:schemeClr val="tx1"/>
              </a:solidFill>
            </a:endParaRPr>
          </a:p>
          <a:p>
            <a:r>
              <a:rPr lang="en-US" altLang="ko-KR" sz="2400" dirty="0">
                <a:solidFill>
                  <a:schemeClr val="tx1"/>
                </a:solidFill>
              </a:rPr>
              <a:t>Challenge2: Test Result Analysis</a:t>
            </a:r>
          </a:p>
          <a:p>
            <a:pPr lvl="1"/>
            <a:r>
              <a:rPr lang="en-US" altLang="ko-KR" sz="2000" dirty="0">
                <a:solidFill>
                  <a:schemeClr val="tx1"/>
                </a:solidFill>
              </a:rPr>
              <a:t>Is the accepted certificate valid?</a:t>
            </a:r>
          </a:p>
          <a:p>
            <a:pPr lvl="1"/>
            <a:r>
              <a:rPr lang="en-US" altLang="ko-KR" sz="2000" dirty="0">
                <a:solidFill>
                  <a:schemeClr val="tx1"/>
                </a:solidFill>
              </a:rPr>
              <a:t>Is the reason of rejection correct?</a:t>
            </a:r>
          </a:p>
          <a:p>
            <a:endParaRPr lang="ko-KR" altLang="en-US" sz="24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Challenges in (Blackbox) Testing</a:t>
            </a: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097280" y="4641574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smtClean="0">
                <a:solidFill>
                  <a:srgbClr val="FF0000"/>
                </a:solidFill>
              </a:rPr>
              <a:t>Can benefit from differential testing!</a:t>
            </a:r>
            <a:endParaRPr lang="ko-KR" altLang="en-US" sz="2000">
              <a:solidFill>
                <a:srgbClr val="FF0000"/>
              </a:solidFill>
            </a:endParaRPr>
          </a:p>
        </p:txBody>
      </p:sp>
      <p:pic>
        <p:nvPicPr>
          <p:cNvPr id="3078" name="Picture 6" descr="handwritingì ëí ì´ë¯¸ì§ ê²ìê²°ê³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778" y="3780144"/>
            <a:ext cx="3670727" cy="206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íì ìëì ëí ì´ë¯¸ì§ ê²ìê²°ê³¼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241" y="1298188"/>
            <a:ext cx="4392485" cy="308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BE13-30F0-4A43-9EF8-A14AA65EFBE8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462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48430" y="1988403"/>
            <a:ext cx="8434070" cy="1450757"/>
          </a:xfrm>
        </p:spPr>
        <p:txBody>
          <a:bodyPr/>
          <a:lstStyle/>
          <a:p>
            <a:r>
              <a:rPr lang="en-US" altLang="ko-KR" smtClean="0"/>
              <a:t>So, What is SSL?</a:t>
            </a:r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1085850" y="1638300"/>
            <a:ext cx="10185400" cy="260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BE13-30F0-4A43-9EF8-A14AA65EFBE8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951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63467"/>
          </a:xfrm>
        </p:spPr>
        <p:txBody>
          <a:bodyPr/>
          <a:lstStyle/>
          <a:p>
            <a:r>
              <a:rPr lang="en-US" altLang="ko-KR" smtClean="0"/>
              <a:t>SSL/TLS Protocol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/>
              <a:t>SSL: Secure Sockets Layer Protocol (From Netscape)</a:t>
            </a:r>
          </a:p>
          <a:p>
            <a:endParaRPr lang="en-US" altLang="ko-KR" smtClean="0"/>
          </a:p>
          <a:p>
            <a:endParaRPr lang="en-US" altLang="ko-KR"/>
          </a:p>
          <a:p>
            <a:r>
              <a:rPr lang="en-US" altLang="ko-KR" smtClean="0"/>
              <a:t>TLS: Transport Layer Security Protocol</a:t>
            </a:r>
            <a:endParaRPr lang="ko-KR" altLang="en-US"/>
          </a:p>
        </p:txBody>
      </p:sp>
      <p:cxnSp>
        <p:nvCxnSpPr>
          <p:cNvPr id="5" name="직선 화살표 연결선 4"/>
          <p:cNvCxnSpPr/>
          <p:nvPr/>
        </p:nvCxnSpPr>
        <p:spPr>
          <a:xfrm>
            <a:off x="3332285" y="1691898"/>
            <a:ext cx="0" cy="8323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499338" y="1923402"/>
            <a:ext cx="3464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/>
              <a:t>Standardization: Bunch of RFCs</a:t>
            </a:r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097280" y="4342713"/>
            <a:ext cx="5866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smtClean="0"/>
              <a:t>Prevent </a:t>
            </a:r>
            <a:r>
              <a:rPr lang="en-US" altLang="ko-KR" sz="2000" b="1" smtClean="0"/>
              <a:t>eavesdropping</a:t>
            </a:r>
            <a:r>
              <a:rPr lang="en-US" altLang="ko-KR" sz="2000" smtClean="0"/>
              <a:t>, </a:t>
            </a:r>
            <a:r>
              <a:rPr lang="en-US" altLang="ko-KR" sz="2000" b="1" smtClean="0"/>
              <a:t>tampering</a:t>
            </a:r>
            <a:r>
              <a:rPr lang="en-US" altLang="ko-KR" sz="2000" smtClean="0"/>
              <a:t>, </a:t>
            </a:r>
            <a:r>
              <a:rPr lang="en-US" altLang="ko-KR" sz="2000" b="1" smtClean="0"/>
              <a:t>message forgery</a:t>
            </a:r>
            <a:r>
              <a:rPr lang="en-US" altLang="ko-KR" sz="2000" smtClean="0"/>
              <a:t> in a communication of server and client.</a:t>
            </a:r>
            <a:endParaRPr lang="ko-KR" altLang="en-US" sz="2000"/>
          </a:p>
        </p:txBody>
      </p:sp>
      <p:pic>
        <p:nvPicPr>
          <p:cNvPr id="1026" name="Picture 2" descr="eavesdroppingì ëí ì´ë¯¸ì§ ê²ìê²°ê³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636" y="1919888"/>
            <a:ext cx="2763472" cy="192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orgery documentì ëí ì´ë¯¸ì§ ê²ìê²°ê³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636" y="4030332"/>
            <a:ext cx="2763472" cy="219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BE13-30F0-4A43-9EF8-A14AA65EFBE8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618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heme/theme1.xml><?xml version="1.0" encoding="utf-8"?>
<a:theme xmlns:a="http://schemas.openxmlformats.org/drawingml/2006/main" name="추억">
  <a:themeElements>
    <a:clrScheme name="추억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추억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추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1879</TotalTime>
  <Words>3679</Words>
  <Application>Microsoft Office PowerPoint</Application>
  <PresentationFormat>와이드스크린</PresentationFormat>
  <Paragraphs>487</Paragraphs>
  <Slides>31</Slides>
  <Notes>25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31</vt:i4>
      </vt:variant>
    </vt:vector>
  </HeadingPairs>
  <TitlesOfParts>
    <vt:vector size="36" baseType="lpstr">
      <vt:lpstr>맑은 고딕</vt:lpstr>
      <vt:lpstr>Calibri</vt:lpstr>
      <vt:lpstr>Calibri Light</vt:lpstr>
      <vt:lpstr>Wingdings</vt:lpstr>
      <vt:lpstr>추억</vt:lpstr>
      <vt:lpstr>Using Frankencerts for Automated Adversarial Testing of Certificate Validation in SSL/TLS Implementations</vt:lpstr>
      <vt:lpstr>Content</vt:lpstr>
      <vt:lpstr>Many SSL Softwares</vt:lpstr>
      <vt:lpstr>Motivation</vt:lpstr>
      <vt:lpstr>What is Differential Testing?</vt:lpstr>
      <vt:lpstr>Why Differential Testing?</vt:lpstr>
      <vt:lpstr>Challenges in (Blackbox) Testing</vt:lpstr>
      <vt:lpstr>So, What is SSL?</vt:lpstr>
      <vt:lpstr>SSL/TLS Protocol</vt:lpstr>
      <vt:lpstr>SSL/TLS Protocol</vt:lpstr>
      <vt:lpstr>Certificate</vt:lpstr>
      <vt:lpstr>Certificate Validation – Chain of Trust</vt:lpstr>
      <vt:lpstr>Features in Validation</vt:lpstr>
      <vt:lpstr>Hostname Verification</vt:lpstr>
      <vt:lpstr>Now, Let’s go back to the paper...</vt:lpstr>
      <vt:lpstr>Existing Testing Practices</vt:lpstr>
      <vt:lpstr>Generating Input</vt:lpstr>
      <vt:lpstr>“Seed” Collecting</vt:lpstr>
      <vt:lpstr>Generating Frankencerts</vt:lpstr>
      <vt:lpstr>Generating Frankencerts</vt:lpstr>
      <vt:lpstr>Generating Synthetic Mutations</vt:lpstr>
      <vt:lpstr>Evaluation Setup</vt:lpstr>
      <vt:lpstr>Evaluation Analysis Method</vt:lpstr>
      <vt:lpstr>Discovered Vulnerabilities (1)</vt:lpstr>
      <vt:lpstr>Discovered Vulnerabilities (2)</vt:lpstr>
      <vt:lpstr>Discovered Vulnerabilities (3)</vt:lpstr>
      <vt:lpstr>Discovered Vulnerabilities (4)</vt:lpstr>
      <vt:lpstr>Discovered Vulnerabilities (5)</vt:lpstr>
      <vt:lpstr>Related Works – Previous Work</vt:lpstr>
      <vt:lpstr>Related Works – Work after This Work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Frankencerts for Automated Adversarial Testing of Certificate Validation in SSL/TLS Implementations</dc:title>
  <dc:creator>Windows 사용자</dc:creator>
  <cp:lastModifiedBy>Seungeon</cp:lastModifiedBy>
  <cp:revision>110</cp:revision>
  <dcterms:created xsi:type="dcterms:W3CDTF">2018-10-22T08:48:24Z</dcterms:created>
  <dcterms:modified xsi:type="dcterms:W3CDTF">2018-11-01T04:35:44Z</dcterms:modified>
</cp:coreProperties>
</file>