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257" r:id="rId3"/>
    <p:sldId id="259" r:id="rId4"/>
    <p:sldId id="323" r:id="rId5"/>
    <p:sldId id="325" r:id="rId6"/>
    <p:sldId id="324" r:id="rId7"/>
    <p:sldId id="326" r:id="rId8"/>
    <p:sldId id="331" r:id="rId9"/>
    <p:sldId id="327" r:id="rId10"/>
    <p:sldId id="328" r:id="rId11"/>
    <p:sldId id="371" r:id="rId12"/>
    <p:sldId id="372" r:id="rId13"/>
    <p:sldId id="370" r:id="rId14"/>
    <p:sldId id="329" r:id="rId15"/>
    <p:sldId id="330" r:id="rId16"/>
    <p:sldId id="332" r:id="rId17"/>
    <p:sldId id="365" r:id="rId18"/>
    <p:sldId id="334" r:id="rId19"/>
    <p:sldId id="366" r:id="rId20"/>
    <p:sldId id="337" r:id="rId21"/>
    <p:sldId id="336" r:id="rId22"/>
    <p:sldId id="368" r:id="rId23"/>
    <p:sldId id="335" r:id="rId24"/>
    <p:sldId id="338" r:id="rId25"/>
    <p:sldId id="339" r:id="rId26"/>
    <p:sldId id="340" r:id="rId27"/>
    <p:sldId id="341" r:id="rId28"/>
    <p:sldId id="349" r:id="rId29"/>
    <p:sldId id="351" r:id="rId30"/>
    <p:sldId id="348" r:id="rId31"/>
    <p:sldId id="350" r:id="rId32"/>
    <p:sldId id="353" r:id="rId33"/>
    <p:sldId id="354" r:id="rId34"/>
    <p:sldId id="355" r:id="rId35"/>
    <p:sldId id="358" r:id="rId36"/>
    <p:sldId id="359" r:id="rId37"/>
    <p:sldId id="360" r:id="rId38"/>
    <p:sldId id="361" r:id="rId39"/>
    <p:sldId id="362" r:id="rId40"/>
    <p:sldId id="363" r:id="rId41"/>
    <p:sldId id="344" r:id="rId42"/>
    <p:sldId id="343" r:id="rId43"/>
    <p:sldId id="345" r:id="rId44"/>
    <p:sldId id="373" r:id="rId45"/>
    <p:sldId id="364" r:id="rId46"/>
    <p:sldId id="347" r:id="rId4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91"/>
    <a:srgbClr val="7C7C7C"/>
    <a:srgbClr val="00359E"/>
    <a:srgbClr val="004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9" autoAdjust="0"/>
    <p:restoredTop sz="59454" autoAdjust="0"/>
  </p:normalViewPr>
  <p:slideViewPr>
    <p:cSldViewPr snapToGrid="0">
      <p:cViewPr varScale="1">
        <p:scale>
          <a:sx n="68" d="100"/>
          <a:sy n="68" d="100"/>
        </p:scale>
        <p:origin x="1248" y="72"/>
      </p:cViewPr>
      <p:guideLst>
        <p:guide orient="horz" pos="2160"/>
        <p:guide pos="3840"/>
      </p:guideLst>
    </p:cSldViewPr>
  </p:slideViewPr>
  <p:outlineViewPr>
    <p:cViewPr>
      <p:scale>
        <a:sx n="33" d="100"/>
        <a:sy n="33" d="100"/>
      </p:scale>
      <p:origin x="0" y="-13452"/>
    </p:cViewPr>
  </p:outlineViewPr>
  <p:notesTextViewPr>
    <p:cViewPr>
      <p:scale>
        <a:sx n="3" d="2"/>
        <a:sy n="3" d="2"/>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6A9D50-AEE2-450B-9C77-F7BF266A02E9}" type="datetimeFigureOut">
              <a:rPr lang="ko-KR" altLang="en-US" smtClean="0"/>
              <a:t>2018-11-01</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9DEED-F828-492C-AB67-56CDB6B15474}" type="slidenum">
              <a:rPr lang="ko-KR" altLang="en-US" smtClean="0"/>
              <a:t>‹#›</a:t>
            </a:fld>
            <a:endParaRPr lang="ko-KR" altLang="en-US"/>
          </a:p>
        </p:txBody>
      </p:sp>
    </p:spTree>
    <p:extLst>
      <p:ext uri="{BB962C8B-B14F-4D97-AF65-F5344CB8AC3E}">
        <p14:creationId xmlns:p14="http://schemas.microsoft.com/office/powerpoint/2010/main" val="12083332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0EF16-6EE2-4903-8853-9B35FE075892}" type="datetimeFigureOut">
              <a:rPr lang="ko-KR" altLang="en-US" smtClean="0"/>
              <a:t>2018-11-01</a:t>
            </a:fld>
            <a:endParaRPr lang="ko-KR" altLang="en-US" dirty="0"/>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ABF9D-A5DA-46E7-AADD-E846975A95D8}" type="slidenum">
              <a:rPr lang="ko-KR" altLang="en-US" smtClean="0"/>
              <a:t>‹#›</a:t>
            </a:fld>
            <a:endParaRPr lang="ko-KR" altLang="en-US" dirty="0"/>
          </a:p>
        </p:txBody>
      </p:sp>
    </p:spTree>
    <p:extLst>
      <p:ext uri="{BB962C8B-B14F-4D97-AF65-F5344CB8AC3E}">
        <p14:creationId xmlns:p14="http://schemas.microsoft.com/office/powerpoint/2010/main" val="1033960864"/>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My name is </a:t>
            </a:r>
            <a:r>
              <a:rPr lang="en-US" altLang="ko-KR" dirty="0" err="1"/>
              <a:t>Seongkwang</a:t>
            </a:r>
            <a:r>
              <a:rPr lang="en-US" altLang="ko-KR" baseline="0" dirty="0"/>
              <a:t> Kim. This is a presentation of this week’s paper, mining your </a:t>
            </a:r>
            <a:r>
              <a:rPr lang="en-US" altLang="ko-KR" baseline="0" dirty="0" err="1"/>
              <a:t>ps</a:t>
            </a:r>
            <a:r>
              <a:rPr lang="en-US" altLang="ko-KR" baseline="0" dirty="0"/>
              <a:t> and </a:t>
            </a:r>
            <a:r>
              <a:rPr lang="en-US" altLang="ko-KR" baseline="0" dirty="0" err="1"/>
              <a:t>qs</a:t>
            </a:r>
            <a:r>
              <a:rPr lang="en-US" altLang="ko-KR" baseline="0" dirty="0"/>
              <a:t>: detection of widespread weak keys in network devices by </a:t>
            </a:r>
            <a:r>
              <a:rPr lang="en-US" altLang="ko-KR" baseline="0" dirty="0" err="1"/>
              <a:t>Heninger</a:t>
            </a:r>
            <a:r>
              <a:rPr lang="en-US" altLang="ko-KR" baseline="0" dirty="0"/>
              <a:t>, </a:t>
            </a:r>
            <a:r>
              <a:rPr lang="en-US" altLang="ko-KR" baseline="0" dirty="0" err="1"/>
              <a:t>Durumeric</a:t>
            </a:r>
            <a:r>
              <a:rPr lang="en-US" altLang="ko-KR" baseline="0" dirty="0"/>
              <a:t>, </a:t>
            </a:r>
            <a:r>
              <a:rPr lang="en-US" altLang="ko-KR" baseline="0" dirty="0" err="1"/>
              <a:t>Wustrow</a:t>
            </a:r>
            <a:r>
              <a:rPr lang="en-US" altLang="ko-KR" baseline="0" dirty="0"/>
              <a:t>, and </a:t>
            </a:r>
            <a:r>
              <a:rPr lang="en-US" altLang="ko-KR" baseline="0" dirty="0" err="1"/>
              <a:t>Halderman</a:t>
            </a:r>
            <a:r>
              <a:rPr lang="en-US" altLang="ko-KR" baseline="0" dirty="0"/>
              <a:t>. This paper was presented in USENIX Security 2012.</a:t>
            </a:r>
            <a:endParaRPr lang="ko-KR" altLang="en-US" dirty="0"/>
          </a:p>
        </p:txBody>
      </p:sp>
    </p:spTree>
    <p:extLst>
      <p:ext uri="{BB962C8B-B14F-4D97-AF65-F5344CB8AC3E}">
        <p14:creationId xmlns:p14="http://schemas.microsoft.com/office/powerpoint/2010/main" val="970841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Recovering the secret key</a:t>
            </a:r>
            <a:r>
              <a:rPr lang="en-US" altLang="ko-KR" baseline="0" dirty="0"/>
              <a:t> x from the public key y is as hard as the discrete logarithm problem. But similarly to RSA, if the ephemeral key is known or use of the same ephemeral key is known, the secret key can be calculated. The authors tried to collect signatures from the Internet and find ephemeral keys by the above method.</a:t>
            </a:r>
            <a:endParaRPr lang="ko-KR" altLang="en-US" dirty="0"/>
          </a:p>
        </p:txBody>
      </p:sp>
    </p:spTree>
    <p:extLst>
      <p:ext uri="{BB962C8B-B14F-4D97-AF65-F5344CB8AC3E}">
        <p14:creationId xmlns:p14="http://schemas.microsoft.com/office/powerpoint/2010/main" val="65127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smtClean="0"/>
              <a:t>We</a:t>
            </a:r>
            <a:r>
              <a:rPr kumimoji="1" lang="en-US" altLang="ko-KR" baseline="0" dirty="0" smtClean="0"/>
              <a:t> give a simple diagram to explain how a bad randomness induces a bad crypto. When there are two secure RNG generate primes, then all the primes are different with high probability. Then the </a:t>
            </a:r>
            <a:r>
              <a:rPr kumimoji="1" lang="en-US" altLang="ko-KR" baseline="0" dirty="0" err="1" smtClean="0"/>
              <a:t>gcd</a:t>
            </a:r>
            <a:r>
              <a:rPr kumimoji="1" lang="en-US" altLang="ko-KR" baseline="0" dirty="0" smtClean="0"/>
              <a:t> of two moduli is 1. The attacker fails.</a:t>
            </a:r>
            <a:endParaRPr kumimoji="1" lang="ko-KR" altLang="en-US" dirty="0"/>
          </a:p>
        </p:txBody>
      </p:sp>
    </p:spTree>
    <p:extLst>
      <p:ext uri="{BB962C8B-B14F-4D97-AF65-F5344CB8AC3E}">
        <p14:creationId xmlns:p14="http://schemas.microsoft.com/office/powerpoint/2010/main" val="61565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smtClean="0"/>
              <a:t>When two insecure RNG generate</a:t>
            </a:r>
            <a:r>
              <a:rPr kumimoji="1" lang="en-US" altLang="ko-KR" baseline="0" dirty="0" smtClean="0"/>
              <a:t> two primes, one of prime factor can be the same. Then the </a:t>
            </a:r>
            <a:r>
              <a:rPr kumimoji="1" lang="en-US" altLang="ko-KR" baseline="0" dirty="0" err="1" smtClean="0"/>
              <a:t>gcd</a:t>
            </a:r>
            <a:r>
              <a:rPr kumimoji="1" lang="en-US" altLang="ko-KR" baseline="0" dirty="0" smtClean="0"/>
              <a:t> of moduli is not 1. The attacker can factorize both of the moduli.</a:t>
            </a:r>
            <a:endParaRPr kumimoji="1" lang="ko-KR" altLang="en-US" dirty="0"/>
          </a:p>
        </p:txBody>
      </p:sp>
    </p:spTree>
    <p:extLst>
      <p:ext uri="{BB962C8B-B14F-4D97-AF65-F5344CB8AC3E}">
        <p14:creationId xmlns:p14="http://schemas.microsoft.com/office/powerpoint/2010/main" val="386481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smtClean="0"/>
              <a:t>If</a:t>
            </a:r>
            <a:r>
              <a:rPr kumimoji="1" lang="en-US" altLang="ko-KR" baseline="0" dirty="0" smtClean="0"/>
              <a:t> one insecure random number generator generates the same ephemeral key, then the attacker can compute the secret key in this way.</a:t>
            </a:r>
            <a:endParaRPr kumimoji="1" lang="ko-KR" altLang="en-US" dirty="0"/>
          </a:p>
        </p:txBody>
      </p:sp>
    </p:spTree>
    <p:extLst>
      <p:ext uri="{BB962C8B-B14F-4D97-AF65-F5344CB8AC3E}">
        <p14:creationId xmlns:p14="http://schemas.microsoft.com/office/powerpoint/2010/main" val="241187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how could the authors find these devices with </a:t>
            </a:r>
            <a:r>
              <a:rPr lang="en-US" altLang="ko-KR" dirty="0" smtClean="0"/>
              <a:t>poor </a:t>
            </a:r>
            <a:r>
              <a:rPr lang="en-US" altLang="ko-KR" dirty="0"/>
              <a:t>random number generators?</a:t>
            </a:r>
            <a:endParaRPr lang="ko-KR" altLang="en-US" dirty="0"/>
          </a:p>
        </p:txBody>
      </p:sp>
    </p:spTree>
    <p:extLst>
      <p:ext uri="{BB962C8B-B14F-4D97-AF65-F5344CB8AC3E}">
        <p14:creationId xmlns:p14="http://schemas.microsoft.com/office/powerpoint/2010/main" val="316056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authors collected significant number of public keys. </a:t>
            </a:r>
            <a:br>
              <a:rPr lang="en-US" altLang="ko-KR" dirty="0"/>
            </a:br>
            <a:r>
              <a:rPr lang="en-US" altLang="ko-KR" dirty="0"/>
              <a:t>To do that, authors run 25 hosts within 25 hours</a:t>
            </a:r>
            <a:r>
              <a:rPr lang="en-US" altLang="ko-KR" baseline="0" dirty="0"/>
              <a:t> in EC2 region (Virginia, California, Japan, Singapore, and Ireland). The authors implement certificate fetcher for TLS and concurrently handshaking client for SSH. They scanned about 29 million hosts for TLS and 23 million hosts for SSH. Among the scanned hosts, 13 million for TLS and 10 million for SSH completed protocol handshakes. And there are only about 6 million distinct certificates. Only 6 million certificates from 13 million hosts? What’s going on?</a:t>
            </a:r>
            <a:endParaRPr lang="ko-KR" altLang="en-US" dirty="0"/>
          </a:p>
        </p:txBody>
      </p:sp>
    </p:spTree>
    <p:extLst>
      <p:ext uri="{BB962C8B-B14F-4D97-AF65-F5344CB8AC3E}">
        <p14:creationId xmlns:p14="http://schemas.microsoft.com/office/powerpoint/2010/main" val="219993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By</a:t>
            </a:r>
            <a:r>
              <a:rPr lang="en-US" altLang="ko-KR" baseline="0" dirty="0"/>
              <a:t> the result of this scanning, there are plenty of repeated keys. The percentage here is computed by the number of live hosts subtracted by number of distinct public keys  over the number of distinct public keys. Is it always vulnerable?</a:t>
            </a:r>
            <a:endParaRPr lang="ko-KR" altLang="en-US" dirty="0"/>
          </a:p>
        </p:txBody>
      </p:sp>
    </p:spTree>
    <p:extLst>
      <p:ext uri="{BB962C8B-B14F-4D97-AF65-F5344CB8AC3E}">
        <p14:creationId xmlns:p14="http://schemas.microsoft.com/office/powerpoint/2010/main" val="412782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No. Not all repeated keys are vulnerable. There</a:t>
            </a:r>
            <a:r>
              <a:rPr lang="en-US" altLang="ko-KR" baseline="0" dirty="0" smtClean="0"/>
              <a:t> are a lot of same key use by the hosting providers. Or some certificates are belonging to one organization like Google. These are not vulnerable. These are not the case we consider.</a:t>
            </a:r>
            <a:endParaRPr lang="ko-KR" altLang="en-US" dirty="0" smtClean="0"/>
          </a:p>
          <a:p>
            <a:r>
              <a:rPr lang="en-US" altLang="ko-KR" dirty="0" smtClean="0"/>
              <a:t>Here</a:t>
            </a:r>
            <a:r>
              <a:rPr lang="en-US" altLang="ko-KR" baseline="0" dirty="0" smtClean="0"/>
              <a:t> </a:t>
            </a:r>
            <a:r>
              <a:rPr lang="en-US" altLang="ko-KR" baseline="0" dirty="0"/>
              <a:t>is a graph with the number of repeated keys and its reason. Note that this graph is log scale. There are two kinds of reasons: which are devices and hosting providers.</a:t>
            </a:r>
            <a:endParaRPr lang="ko-KR" altLang="en-US" dirty="0"/>
          </a:p>
        </p:txBody>
      </p:sp>
    </p:spTree>
    <p:extLst>
      <p:ext uri="{BB962C8B-B14F-4D97-AF65-F5344CB8AC3E}">
        <p14:creationId xmlns:p14="http://schemas.microsoft.com/office/powerpoint/2010/main" val="1183356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a:t>
            </a:r>
            <a:r>
              <a:rPr lang="en-US" altLang="ko-KR" baseline="0" dirty="0"/>
              <a:t> are some vulnerable reasons of repeated keys. The first one is the manufacturer-default key. At least 5% of TLS hosts are vulnerable with this reason. The second reason is repeated keys due to low entropy. If a machine is in a low entropy condition, then the machine has smaller key pool than expected. So, it is probable to repeat some keys. Such repeated keys induce factorable RSA keys and repeated DSA ephemeral keys. Repeated ephemeral keys causes the recovery of the secret key of DSA.</a:t>
            </a:r>
            <a:endParaRPr lang="ko-KR" altLang="en-US" dirty="0"/>
          </a:p>
        </p:txBody>
      </p:sp>
    </p:spTree>
    <p:extLst>
      <p:ext uri="{BB962C8B-B14F-4D97-AF65-F5344CB8AC3E}">
        <p14:creationId xmlns:p14="http://schemas.microsoft.com/office/powerpoint/2010/main" val="2493925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is a graph with DSA repeated keys. As you can see,</a:t>
            </a:r>
            <a:r>
              <a:rPr lang="en-US" altLang="ko-KR" baseline="0" dirty="0"/>
              <a:t> repeated keys appear in the early indices. It is because the entropy is low when a machine is just booted.</a:t>
            </a:r>
            <a:endParaRPr lang="ko-KR" altLang="en-US" dirty="0"/>
          </a:p>
        </p:txBody>
      </p:sp>
    </p:spTree>
    <p:extLst>
      <p:ext uri="{BB962C8B-B14F-4D97-AF65-F5344CB8AC3E}">
        <p14:creationId xmlns:p14="http://schemas.microsoft.com/office/powerpoint/2010/main" val="215813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878353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a summary</a:t>
            </a:r>
            <a:r>
              <a:rPr lang="en-US" altLang="ko-KR" baseline="0" dirty="0"/>
              <a:t> of vulnerabilities until now. These are the numbers of possible vulnerabilities. The number of repeated keys which is considered vulnerable, such as default keys or low entropy case. These are the number of real vulnerabilities. These are not only considered vulnerable, but recovered their secret keys. You can see the considerable fraction is really vulnerable.</a:t>
            </a:r>
            <a:endParaRPr lang="ko-KR" altLang="en-US" dirty="0"/>
          </a:p>
        </p:txBody>
      </p:sp>
    </p:spTree>
    <p:extLst>
      <p:ext uri="{BB962C8B-B14F-4D97-AF65-F5344CB8AC3E}">
        <p14:creationId xmlns:p14="http://schemas.microsoft.com/office/powerpoint/2010/main" val="367874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 think this is enough for a good paper,</a:t>
            </a:r>
            <a:r>
              <a:rPr lang="en-US" altLang="ko-KR" baseline="0" dirty="0" smtClean="0"/>
              <a:t> but the authors did not stop here. </a:t>
            </a:r>
            <a:r>
              <a:rPr lang="en-US" altLang="ko-KR" dirty="0" smtClean="0"/>
              <a:t>After</a:t>
            </a:r>
            <a:r>
              <a:rPr lang="en-US" altLang="ko-KR" baseline="0" dirty="0" smtClean="0"/>
              <a:t> </a:t>
            </a:r>
            <a:r>
              <a:rPr lang="en-US" altLang="ko-KR" baseline="0" dirty="0"/>
              <a:t>the authors found the vulnerabilities by scanning, they set up an experiment and investigate how the low entropy affect to the key generations.</a:t>
            </a:r>
            <a:endParaRPr lang="ko-KR" altLang="en-US" dirty="0"/>
          </a:p>
        </p:txBody>
      </p:sp>
    </p:spTree>
    <p:extLst>
      <p:ext uri="{BB962C8B-B14F-4D97-AF65-F5344CB8AC3E}">
        <p14:creationId xmlns:p14="http://schemas.microsoft.com/office/powerpoint/2010/main" val="287796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It is how /dev/</a:t>
            </a:r>
            <a:r>
              <a:rPr lang="en-US" altLang="ko-KR" dirty="0" err="1" smtClean="0"/>
              <a:t>urandom</a:t>
            </a:r>
            <a:r>
              <a:rPr lang="en-US" altLang="ko-KR" dirty="0" smtClean="0"/>
              <a:t> works. Nearly </a:t>
            </a:r>
            <a:r>
              <a:rPr lang="en-US" altLang="ko-KR" dirty="0"/>
              <a:t>everything</a:t>
            </a:r>
            <a:r>
              <a:rPr lang="en-US" altLang="ko-KR" baseline="0" dirty="0"/>
              <a:t> in Linux uses /dev/</a:t>
            </a:r>
            <a:r>
              <a:rPr lang="en-US" altLang="ko-KR" baseline="0" dirty="0" err="1"/>
              <a:t>urandom</a:t>
            </a:r>
            <a:r>
              <a:rPr lang="en-US" altLang="ko-KR" baseline="0" dirty="0" smtClean="0"/>
              <a:t>. The document says that /dev/</a:t>
            </a:r>
            <a:r>
              <a:rPr lang="en-US" altLang="ko-KR" baseline="0" dirty="0" err="1" smtClean="0"/>
              <a:t>urandom</a:t>
            </a:r>
            <a:r>
              <a:rPr lang="en-US" altLang="ko-KR" baseline="0" dirty="0" smtClean="0"/>
              <a:t> should not used for cryptographic reason! But application developer think it is good enough. </a:t>
            </a:r>
            <a:r>
              <a:rPr lang="en-US" altLang="ko-KR" baseline="0" dirty="0"/>
              <a:t>/dev/</a:t>
            </a:r>
            <a:r>
              <a:rPr lang="en-US" altLang="ko-KR" baseline="0" dirty="0" err="1"/>
              <a:t>urandom</a:t>
            </a:r>
            <a:r>
              <a:rPr lang="en-US" altLang="ko-KR" baseline="0" dirty="0"/>
              <a:t> maintains three entropy pools: Input pool, blocking pool, and </a:t>
            </a:r>
            <a:r>
              <a:rPr lang="en-US" altLang="ko-KR" baseline="0" dirty="0" err="1"/>
              <a:t>nonblocking</a:t>
            </a:r>
            <a:r>
              <a:rPr lang="en-US" altLang="ko-KR" baseline="0" dirty="0"/>
              <a:t> pool. First, fresh entropy from input sources is mixed into the input pool. If there is a call for /dev/</a:t>
            </a:r>
            <a:r>
              <a:rPr lang="en-US" altLang="ko-KR" baseline="0" dirty="0" err="1"/>
              <a:t>urandom</a:t>
            </a:r>
            <a:r>
              <a:rPr lang="en-US" altLang="ko-KR" baseline="0" dirty="0"/>
              <a:t>, then blocking or </a:t>
            </a:r>
            <a:r>
              <a:rPr lang="en-US" altLang="ko-KR" baseline="0" dirty="0" err="1"/>
              <a:t>nonblocking</a:t>
            </a:r>
            <a:r>
              <a:rPr lang="en-US" altLang="ko-KR" baseline="0" dirty="0"/>
              <a:t> pool extract entropy from the input pool. When the input pool has not enough entropy, blocking pool blocks but </a:t>
            </a:r>
            <a:r>
              <a:rPr lang="en-US" altLang="ko-KR" baseline="0" dirty="0" err="1"/>
              <a:t>nonblocking</a:t>
            </a:r>
            <a:r>
              <a:rPr lang="en-US" altLang="ko-KR" baseline="0" dirty="0"/>
              <a:t> pool does not.</a:t>
            </a:r>
            <a:endParaRPr lang="ko-KR" altLang="en-US" dirty="0"/>
          </a:p>
          <a:p>
            <a:endParaRPr lang="ko-KR" altLang="en-US" dirty="0"/>
          </a:p>
        </p:txBody>
      </p:sp>
    </p:spTree>
    <p:extLst>
      <p:ext uri="{BB962C8B-B14F-4D97-AF65-F5344CB8AC3E}">
        <p14:creationId xmlns:p14="http://schemas.microsoft.com/office/powerpoint/2010/main" val="1593808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the</a:t>
            </a:r>
            <a:r>
              <a:rPr lang="en-US" altLang="ko-KR" baseline="0" dirty="0"/>
              <a:t> </a:t>
            </a:r>
            <a:r>
              <a:rPr lang="en-US" altLang="ko-KR" baseline="0" dirty="0" err="1"/>
              <a:t>nonblocking</a:t>
            </a:r>
            <a:r>
              <a:rPr lang="en-US" altLang="ko-KR" baseline="0" dirty="0"/>
              <a:t> pool extracts entropy in the input pool immediately. It makes problem. Embedded devices may lack all the input sources. And even a normal computer with those input sources needs long time to warm up.</a:t>
            </a:r>
            <a:endParaRPr lang="ko-KR" altLang="en-US" dirty="0"/>
          </a:p>
        </p:txBody>
      </p:sp>
    </p:spTree>
    <p:extLst>
      <p:ext uri="{BB962C8B-B14F-4D97-AF65-F5344CB8AC3E}">
        <p14:creationId xmlns:p14="http://schemas.microsoft.com/office/powerpoint/2010/main" val="4249464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is a graph</a:t>
            </a:r>
            <a:r>
              <a:rPr lang="en-US" altLang="ko-KR" baseline="0" dirty="0"/>
              <a:t> of warming up time. The red vertical line is the timing that SSH process reads from /dev/</a:t>
            </a:r>
            <a:r>
              <a:rPr lang="en-US" altLang="ko-KR" baseline="0" dirty="0" err="1"/>
              <a:t>urandom</a:t>
            </a:r>
            <a:r>
              <a:rPr lang="en-US" altLang="ko-KR" baseline="0" dirty="0"/>
              <a:t>. Then </a:t>
            </a:r>
            <a:r>
              <a:rPr lang="en-US" altLang="ko-KR" baseline="0" dirty="0" err="1"/>
              <a:t>nonblocking</a:t>
            </a:r>
            <a:r>
              <a:rPr lang="en-US" altLang="ko-KR" baseline="0" dirty="0"/>
              <a:t> pool outputs required bytes immediately. It is the red-dotted line. For the blue horizontal line, it is needed entropy to update the input pool. It is 192 bits. You can see that the blue-dotted line gradually increases. It is the estimated entropy of the input pool. After 66 seconds, the input pool can collect enough entropy.</a:t>
            </a:r>
            <a:endParaRPr lang="ko-KR" altLang="en-US" dirty="0"/>
          </a:p>
        </p:txBody>
      </p:sp>
    </p:spTree>
    <p:extLst>
      <p:ext uri="{BB962C8B-B14F-4D97-AF65-F5344CB8AC3E}">
        <p14:creationId xmlns:p14="http://schemas.microsoft.com/office/powerpoint/2010/main" val="334736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Another experiment is the factorable RSA</a:t>
            </a:r>
            <a:r>
              <a:rPr lang="en-US" altLang="ko-KR" baseline="0" dirty="0"/>
              <a:t> key generation of OpenSSL. The following diagram describes the entropy pool of the OpenSSL RSA key generator. The entropy pool reads from /dev/</a:t>
            </a:r>
            <a:r>
              <a:rPr lang="en-US" altLang="ko-KR" baseline="0" dirty="0" err="1"/>
              <a:t>urandom</a:t>
            </a:r>
            <a:r>
              <a:rPr lang="en-US" altLang="ko-KR" baseline="0" dirty="0"/>
              <a:t>, process id, user id, and the current time. The authors focused on the current time because other things can be made same. The unit of the current time is second.</a:t>
            </a:r>
            <a:endParaRPr lang="ko-KR" altLang="en-US" dirty="0"/>
          </a:p>
        </p:txBody>
      </p:sp>
    </p:spTree>
    <p:extLst>
      <p:ext uri="{BB962C8B-B14F-4D97-AF65-F5344CB8AC3E}">
        <p14:creationId xmlns:p14="http://schemas.microsoft.com/office/powerpoint/2010/main" val="1189659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authors tried to generate the same secret key</a:t>
            </a:r>
            <a:r>
              <a:rPr lang="en-US" altLang="ko-KR" baseline="0" dirty="0"/>
              <a:t>. Since the key generator receives the current time as an input, they tried to generate two keys in the same time. </a:t>
            </a:r>
            <a:r>
              <a:rPr lang="en-US" altLang="ko-KR" dirty="0"/>
              <a:t>If p and q are generated in the</a:t>
            </a:r>
            <a:r>
              <a:rPr lang="en-US" altLang="ko-KR" baseline="0" dirty="0"/>
              <a:t> same second, then two key generation generates the same key. If the clock ticks during p is generated, then the two keys are all different. If the clock ticks during q is generated, then p is same but q’s are not same.</a:t>
            </a:r>
            <a:endParaRPr lang="ko-KR" altLang="en-US" dirty="0"/>
          </a:p>
        </p:txBody>
      </p:sp>
    </p:spTree>
    <p:extLst>
      <p:ext uri="{BB962C8B-B14F-4D97-AF65-F5344CB8AC3E}">
        <p14:creationId xmlns:p14="http://schemas.microsoft.com/office/powerpoint/2010/main" val="3586838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Dropbear</a:t>
            </a:r>
            <a:r>
              <a:rPr lang="en-US" altLang="ko-KR" dirty="0"/>
              <a:t> is a popular</a:t>
            </a:r>
            <a:r>
              <a:rPr lang="en-US" altLang="ko-KR" baseline="0" dirty="0"/>
              <a:t> light-weight SSH implementation. It has a peculiar vulnerability. Since its DSA implementation re-collects entropy from hash value of a counter, it collects no additional randomness until counters overflow. It causes the same ephemeral keys.</a:t>
            </a:r>
            <a:endParaRPr lang="ko-KR" altLang="en-US" dirty="0"/>
          </a:p>
        </p:txBody>
      </p:sp>
    </p:spTree>
    <p:extLst>
      <p:ext uri="{BB962C8B-B14F-4D97-AF65-F5344CB8AC3E}">
        <p14:creationId xmlns:p14="http://schemas.microsoft.com/office/powerpoint/2010/main" val="4110328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we introduce some related</a:t>
            </a:r>
            <a:r>
              <a:rPr lang="en-US" altLang="ko-KR" baseline="0" dirty="0"/>
              <a:t> works and after works.</a:t>
            </a:r>
            <a:endParaRPr lang="ko-KR" altLang="en-US" dirty="0"/>
          </a:p>
        </p:txBody>
      </p:sp>
    </p:spTree>
    <p:extLst>
      <p:ext uri="{BB962C8B-B14F-4D97-AF65-F5344CB8AC3E}">
        <p14:creationId xmlns:p14="http://schemas.microsoft.com/office/powerpoint/2010/main" val="1704014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paper is kind of an Internet-wide HTTPS survey. </a:t>
            </a:r>
            <a:r>
              <a:rPr lang="en-US" altLang="ko-KR" dirty="0" err="1"/>
              <a:t>Yile</a:t>
            </a:r>
            <a:r>
              <a:rPr lang="en-US" altLang="ko-KR" baseline="0" dirty="0" err="1"/>
              <a:t>k</a:t>
            </a:r>
            <a:r>
              <a:rPr lang="en-US" altLang="ko-KR" baseline="0" dirty="0"/>
              <a:t> et al. tracked replacement time for the </a:t>
            </a:r>
            <a:r>
              <a:rPr lang="en-US" altLang="ko-KR" baseline="0" dirty="0" err="1"/>
              <a:t>Debian</a:t>
            </a:r>
            <a:r>
              <a:rPr lang="en-US" altLang="ko-KR" baseline="0" dirty="0"/>
              <a:t> weak key bug certificates. You can see the graph shows that the vulnerable certificates were frequently replaced.</a:t>
            </a:r>
            <a:endParaRPr lang="ko-KR" altLang="en-US" dirty="0"/>
          </a:p>
        </p:txBody>
      </p:sp>
    </p:spTree>
    <p:extLst>
      <p:ext uri="{BB962C8B-B14F-4D97-AF65-F5344CB8AC3E}">
        <p14:creationId xmlns:p14="http://schemas.microsoft.com/office/powerpoint/2010/main" val="33201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cryptography,</a:t>
            </a:r>
            <a:r>
              <a:rPr lang="en-US" altLang="ko-KR" baseline="0" dirty="0"/>
              <a:t> many schemes claim their security assuming the randomness is ideal. Suppose the secret key is generated among 00000 and 11111. Then anyone can break this scheme. So, it is very important to have good randomness.</a:t>
            </a:r>
            <a:endParaRPr lang="ko-KR" altLang="en-US" dirty="0"/>
          </a:p>
        </p:txBody>
      </p:sp>
    </p:spTree>
    <p:extLst>
      <p:ext uri="{BB962C8B-B14F-4D97-AF65-F5344CB8AC3E}">
        <p14:creationId xmlns:p14="http://schemas.microsoft.com/office/powerpoint/2010/main" val="1056114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2009, Eckersley and Burns</a:t>
            </a:r>
            <a:r>
              <a:rPr lang="en-US" altLang="ko-KR" baseline="0" dirty="0"/>
              <a:t> built an SSL observatory. They surveyed CA certs massively. The first graph is about the fractions of root CA. And the second graph is about the number of leaf certs in each root CAs.</a:t>
            </a:r>
            <a:endParaRPr lang="ko-KR" altLang="en-US" dirty="0"/>
          </a:p>
        </p:txBody>
      </p:sp>
    </p:spTree>
    <p:extLst>
      <p:ext uri="{BB962C8B-B14F-4D97-AF65-F5344CB8AC3E}">
        <p14:creationId xmlns:p14="http://schemas.microsoft.com/office/powerpoint/2010/main" val="2036878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2011, </a:t>
            </a:r>
            <a:r>
              <a:rPr lang="en-US" altLang="ko-KR" dirty="0" err="1"/>
              <a:t>Holz</a:t>
            </a:r>
            <a:r>
              <a:rPr lang="en-US" altLang="ko-KR" dirty="0"/>
              <a:t> et al. surveyed</a:t>
            </a:r>
            <a:r>
              <a:rPr lang="en-US" altLang="ko-KR" baseline="0" dirty="0"/>
              <a:t> CA infrastructure. They scanned popular HTTPS servers along 1.5 years. They first found repeated key issues but neglected it. The graph is about which kind of </a:t>
            </a:r>
            <a:r>
              <a:rPr lang="en-US" altLang="ko-KR" baseline="0" dirty="0" err="1"/>
              <a:t>cryptos</a:t>
            </a:r>
            <a:r>
              <a:rPr lang="en-US" altLang="ko-KR" baseline="0" dirty="0"/>
              <a:t> are frequently used.</a:t>
            </a:r>
            <a:endParaRPr lang="ko-KR" altLang="en-US" dirty="0"/>
          </a:p>
        </p:txBody>
      </p:sp>
    </p:spTree>
    <p:extLst>
      <p:ext uri="{BB962C8B-B14F-4D97-AF65-F5344CB8AC3E}">
        <p14:creationId xmlns:p14="http://schemas.microsoft.com/office/powerpoint/2010/main" val="2103672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2013, </a:t>
            </a:r>
            <a:r>
              <a:rPr lang="en-US" altLang="ko-KR" dirty="0" err="1"/>
              <a:t>Durumeric</a:t>
            </a:r>
            <a:r>
              <a:rPr lang="en-US" altLang="ko-KR" dirty="0"/>
              <a:t> et al. introduced a</a:t>
            </a:r>
            <a:r>
              <a:rPr lang="en-US" altLang="ko-KR" baseline="0" dirty="0"/>
              <a:t> fast scanning tool </a:t>
            </a:r>
            <a:r>
              <a:rPr lang="en-US" altLang="ko-KR" baseline="0" dirty="0" err="1"/>
              <a:t>Zmap</a:t>
            </a:r>
            <a:r>
              <a:rPr lang="en-US" altLang="ko-KR" baseline="0" dirty="0"/>
              <a:t>. Note that </a:t>
            </a:r>
            <a:r>
              <a:rPr lang="en-US" altLang="ko-KR" baseline="0" dirty="0" err="1"/>
              <a:t>Durumeric</a:t>
            </a:r>
            <a:r>
              <a:rPr lang="en-US" altLang="ko-KR" baseline="0" dirty="0"/>
              <a:t> is one of the author of this paper. </a:t>
            </a:r>
            <a:endParaRPr lang="ko-KR" altLang="en-US" dirty="0"/>
          </a:p>
        </p:txBody>
      </p:sp>
    </p:spTree>
    <p:extLst>
      <p:ext uri="{BB962C8B-B14F-4D97-AF65-F5344CB8AC3E}">
        <p14:creationId xmlns:p14="http://schemas.microsoft.com/office/powerpoint/2010/main" val="3310077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2014, </a:t>
            </a:r>
            <a:r>
              <a:rPr lang="en-US" altLang="ko-KR" dirty="0" err="1"/>
              <a:t>Durumeric</a:t>
            </a:r>
            <a:r>
              <a:rPr lang="en-US" altLang="ko-KR" dirty="0"/>
              <a:t> et al. surveyed of Internet-wide scans. They claimed</a:t>
            </a:r>
            <a:r>
              <a:rPr lang="en-US" altLang="ko-KR" baseline="0" dirty="0"/>
              <a:t> that the </a:t>
            </a:r>
            <a:r>
              <a:rPr lang="en-US" altLang="ko-KR" baseline="0" dirty="0" err="1"/>
              <a:t>Zmap</a:t>
            </a:r>
            <a:r>
              <a:rPr lang="en-US" altLang="ko-KR" baseline="0" dirty="0"/>
              <a:t> they made shifted the scanning landscape. The graph is about scan traffic. The left-most one is </a:t>
            </a:r>
            <a:r>
              <a:rPr lang="en-US" altLang="ko-KR" baseline="0" dirty="0" err="1"/>
              <a:t>conficker</a:t>
            </a:r>
            <a:r>
              <a:rPr lang="en-US" altLang="ko-KR" baseline="0" dirty="0"/>
              <a:t> traffic.</a:t>
            </a:r>
            <a:endParaRPr lang="ko-KR" altLang="en-US" dirty="0"/>
          </a:p>
        </p:txBody>
      </p:sp>
    </p:spTree>
    <p:extLst>
      <p:ext uri="{BB962C8B-B14F-4D97-AF65-F5344CB8AC3E}">
        <p14:creationId xmlns:p14="http://schemas.microsoft.com/office/powerpoint/2010/main" val="3700849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Durumeric</a:t>
            </a:r>
            <a:r>
              <a:rPr lang="en-US" altLang="ko-KR" dirty="0"/>
              <a:t> graduated with this</a:t>
            </a:r>
            <a:r>
              <a:rPr lang="en-US" altLang="ko-KR" baseline="0" dirty="0"/>
              <a:t> topic.</a:t>
            </a:r>
            <a:endParaRPr lang="ko-KR" altLang="en-US" dirty="0"/>
          </a:p>
        </p:txBody>
      </p:sp>
    </p:spTree>
    <p:extLst>
      <p:ext uri="{BB962C8B-B14F-4D97-AF65-F5344CB8AC3E}">
        <p14:creationId xmlns:p14="http://schemas.microsoft.com/office/powerpoint/2010/main" val="216450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One</a:t>
            </a:r>
            <a:r>
              <a:rPr lang="en-US" altLang="ko-KR" baseline="0" dirty="0"/>
              <a:t> of the main topic of this paper is the effect of weak entropy on cryptography. In 2001, </a:t>
            </a:r>
            <a:r>
              <a:rPr lang="en-US" altLang="ko-KR" baseline="0" dirty="0" err="1"/>
              <a:t>Howgrave</a:t>
            </a:r>
            <a:r>
              <a:rPr lang="en-US" altLang="ko-KR" baseline="0" dirty="0"/>
              <a:t>-Graham and Smart computed the private key of DSA from a fraction of the bits in ephemeral key.</a:t>
            </a:r>
            <a:endParaRPr lang="ko-KR" altLang="en-US" dirty="0"/>
          </a:p>
        </p:txBody>
      </p:sp>
    </p:spTree>
    <p:extLst>
      <p:ext uri="{BB962C8B-B14F-4D97-AF65-F5344CB8AC3E}">
        <p14:creationId xmlns:p14="http://schemas.microsoft.com/office/powerpoint/2010/main" val="3405397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2004, Bauer and Laurie computed the pairwise GCDs</a:t>
            </a:r>
            <a:r>
              <a:rPr lang="en-US" altLang="ko-KR" baseline="0" dirty="0"/>
              <a:t> of 18,000 RSA keys from the PGP web</a:t>
            </a:r>
            <a:endParaRPr lang="ko-KR" altLang="en-US" dirty="0"/>
          </a:p>
        </p:txBody>
      </p:sp>
    </p:spTree>
    <p:extLst>
      <p:ext uri="{BB962C8B-B14F-4D97-AF65-F5344CB8AC3E}">
        <p14:creationId xmlns:p14="http://schemas.microsoft.com/office/powerpoint/2010/main" val="327479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2010, </a:t>
            </a:r>
            <a:r>
              <a:rPr lang="en-US" altLang="ko-KR" dirty="0" err="1"/>
              <a:t>Ristenpart</a:t>
            </a:r>
            <a:r>
              <a:rPr lang="en-US" altLang="ko-KR" dirty="0"/>
              <a:t> and </a:t>
            </a:r>
            <a:r>
              <a:rPr lang="en-US" altLang="ko-KR" dirty="0" err="1"/>
              <a:t>Yile</a:t>
            </a:r>
            <a:r>
              <a:rPr lang="en-US" altLang="ko-KR" baseline="0" dirty="0" err="1"/>
              <a:t>k</a:t>
            </a:r>
            <a:r>
              <a:rPr lang="en-US" altLang="ko-KR" baseline="0" dirty="0"/>
              <a:t> suggested the virtual machine reset attack. Virtual machine also had the weak entropy problem when it is reset.</a:t>
            </a:r>
            <a:endParaRPr lang="ko-KR" altLang="en-US" dirty="0"/>
          </a:p>
        </p:txBody>
      </p:sp>
    </p:spTree>
    <p:extLst>
      <p:ext uri="{BB962C8B-B14F-4D97-AF65-F5344CB8AC3E}">
        <p14:creationId xmlns:p14="http://schemas.microsoft.com/office/powerpoint/2010/main" val="1772734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2013,</a:t>
            </a:r>
            <a:r>
              <a:rPr lang="en-US" altLang="ko-KR" baseline="0" dirty="0"/>
              <a:t> </a:t>
            </a:r>
            <a:r>
              <a:rPr lang="en-US" altLang="ko-KR" baseline="0" dirty="0" err="1"/>
              <a:t>Berstein</a:t>
            </a:r>
            <a:r>
              <a:rPr lang="en-US" altLang="ko-KR" baseline="0" dirty="0"/>
              <a:t> et al. factorized a fraction of the Taiwanese smart card public key. He noted that he started this research as a class project but the result went in the unexpected direction.</a:t>
            </a:r>
            <a:endParaRPr lang="ko-KR" altLang="en-US" dirty="0"/>
          </a:p>
        </p:txBody>
      </p:sp>
    </p:spTree>
    <p:extLst>
      <p:ext uri="{BB962C8B-B14F-4D97-AF65-F5344CB8AC3E}">
        <p14:creationId xmlns:p14="http://schemas.microsoft.com/office/powerpoint/2010/main" val="3491750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2014, </a:t>
            </a:r>
            <a:r>
              <a:rPr lang="en-US" altLang="ko-KR" dirty="0" err="1"/>
              <a:t>Bos</a:t>
            </a:r>
            <a:r>
              <a:rPr lang="en-US" altLang="ko-KR" dirty="0"/>
              <a:t> et al. found many repeated keys in</a:t>
            </a:r>
            <a:r>
              <a:rPr lang="en-US" altLang="ko-KR" baseline="0" dirty="0"/>
              <a:t> ECDSA. They claimed that 59 Bitcoins are vulnerable under this condition.</a:t>
            </a:r>
            <a:endParaRPr lang="ko-KR" altLang="en-US" dirty="0"/>
          </a:p>
        </p:txBody>
      </p:sp>
    </p:spTree>
    <p:extLst>
      <p:ext uri="{BB962C8B-B14F-4D97-AF65-F5344CB8AC3E}">
        <p14:creationId xmlns:p14="http://schemas.microsoft.com/office/powerpoint/2010/main" val="86562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There </a:t>
            </a:r>
            <a:r>
              <a:rPr lang="en-US" altLang="ko-KR" dirty="0"/>
              <a:t>are some reasons</a:t>
            </a:r>
            <a:r>
              <a:rPr lang="en-US" altLang="ko-KR" baseline="0" dirty="0"/>
              <a:t> for bad randomness. First one is headless or embedded devices. Normal computer gather its randomness from input sources such as mouse, keyboard, and time of boot. But headless or embedded devices cannot gather its randomness because they have no such input sources.</a:t>
            </a:r>
          </a:p>
          <a:p>
            <a:r>
              <a:rPr lang="en-US" altLang="ko-KR" baseline="0" dirty="0"/>
              <a:t>The second reason is the low entropy case. Here you may consider the term “entropy” as a degree of randomness. Even for normal computers, when they are just booted, they have no randomness because they have no time to gather its entropy.</a:t>
            </a:r>
          </a:p>
          <a:p>
            <a:r>
              <a:rPr lang="en-US" altLang="ko-KR" baseline="0" dirty="0"/>
              <a:t>The third one is defective implementation. Here is an example. If someone implement random number generator defectively, cryptography becomes totally defective</a:t>
            </a:r>
            <a:r>
              <a:rPr lang="en-US" altLang="ko-KR" baseline="0" dirty="0" smtClean="0"/>
              <a:t>.</a:t>
            </a:r>
          </a:p>
          <a:p>
            <a:r>
              <a:rPr lang="en-US" altLang="ko-KR" dirty="0" smtClean="0"/>
              <a:t>This paper deals with bad randomness causing critical security problems in headless or embedded devices. </a:t>
            </a:r>
            <a:r>
              <a:rPr lang="en-US" altLang="ko-KR" baseline="0" dirty="0"/>
              <a:t/>
            </a:r>
            <a:br>
              <a:rPr lang="en-US" altLang="ko-KR" baseline="0" dirty="0"/>
            </a:br>
            <a:r>
              <a:rPr lang="en-US" altLang="ko-KR" baseline="0" dirty="0"/>
              <a:t>This paper DOES NOT deal with bad randomness from bad </a:t>
            </a:r>
            <a:r>
              <a:rPr lang="en-US" altLang="ko-KR" baseline="0" dirty="0" smtClean="0"/>
              <a:t>algorithms.</a:t>
            </a:r>
            <a:endParaRPr lang="ko-KR" altLang="en-US" dirty="0"/>
          </a:p>
        </p:txBody>
      </p:sp>
    </p:spTree>
    <p:extLst>
      <p:ext uri="{BB962C8B-B14F-4D97-AF65-F5344CB8AC3E}">
        <p14:creationId xmlns:p14="http://schemas.microsoft.com/office/powerpoint/2010/main" val="1857731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2017, </a:t>
            </a:r>
            <a:r>
              <a:rPr lang="en-US" altLang="ko-KR" dirty="0" err="1"/>
              <a:t>Boldyreva</a:t>
            </a:r>
            <a:r>
              <a:rPr lang="en-US" altLang="ko-KR" dirty="0"/>
              <a:t> et al. founded new security notions for real-world crypto</a:t>
            </a:r>
            <a:r>
              <a:rPr lang="en-US" altLang="ko-KR" baseline="0" dirty="0"/>
              <a:t> use. The concept was introduced by </a:t>
            </a:r>
            <a:r>
              <a:rPr lang="en-US" altLang="ko-KR" baseline="0" dirty="0" err="1"/>
              <a:t>Bellare</a:t>
            </a:r>
            <a:r>
              <a:rPr lang="en-US" altLang="ko-KR" baseline="0" dirty="0"/>
              <a:t> at 2008. This new idea can synthesize fresh random bits by hashing all of inputs.</a:t>
            </a:r>
            <a:endParaRPr lang="ko-KR" altLang="en-US" dirty="0"/>
          </a:p>
        </p:txBody>
      </p:sp>
    </p:spTree>
    <p:extLst>
      <p:ext uri="{BB962C8B-B14F-4D97-AF65-F5344CB8AC3E}">
        <p14:creationId xmlns:p14="http://schemas.microsoft.com/office/powerpoint/2010/main" val="1426520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 here is a conclusion.</a:t>
            </a:r>
            <a:endParaRPr lang="ko-KR" altLang="en-US" dirty="0"/>
          </a:p>
        </p:txBody>
      </p:sp>
    </p:spTree>
    <p:extLst>
      <p:ext uri="{BB962C8B-B14F-4D97-AF65-F5344CB8AC3E}">
        <p14:creationId xmlns:p14="http://schemas.microsoft.com/office/powerpoint/2010/main" val="3525206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mitigate this attack,</a:t>
            </a:r>
            <a:r>
              <a:rPr lang="en-US" altLang="ko-KR" baseline="0" dirty="0"/>
              <a:t> we need more entropy sources. Needs more hardware sources. And kernel needs to collect more aggressively. The applications and OS need to communicate for the security. End users need to check a created public key.</a:t>
            </a:r>
            <a:endParaRPr lang="ko-KR" altLang="en-US" dirty="0"/>
          </a:p>
        </p:txBody>
      </p:sp>
    </p:spTree>
    <p:extLst>
      <p:ext uri="{BB962C8B-B14F-4D97-AF65-F5344CB8AC3E}">
        <p14:creationId xmlns:p14="http://schemas.microsoft.com/office/powerpoint/2010/main" val="2036417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There are a</a:t>
            </a:r>
            <a:r>
              <a:rPr lang="en-US" altLang="ko-KR" baseline="0" dirty="0"/>
              <a:t> lot of repeated keys. And some of them are vulnerable. A considerable fraction of keys are real-vulnerable. Secure random generation is </a:t>
            </a:r>
            <a:r>
              <a:rPr lang="en-US" altLang="ko-KR" baseline="0"/>
              <a:t>still dif</a:t>
            </a:r>
            <a:endParaRPr lang="ko-KR" altLang="en-US" dirty="0"/>
          </a:p>
        </p:txBody>
      </p:sp>
    </p:spTree>
    <p:extLst>
      <p:ext uri="{BB962C8B-B14F-4D97-AF65-F5344CB8AC3E}">
        <p14:creationId xmlns:p14="http://schemas.microsoft.com/office/powerpoint/2010/main" val="34696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are some lessons. OS</a:t>
            </a:r>
            <a:r>
              <a:rPr lang="en-US" altLang="ko-KR" baseline="0" dirty="0"/>
              <a:t> should maintain a secure PRNG that refuses to return until enough entropy is collected. OS should communicate with applications for entropy condition. OS developers need to test RNGs thoroughly on diverse platforms.</a:t>
            </a:r>
          </a:p>
          <a:p>
            <a:r>
              <a:rPr lang="en-US" altLang="ko-KR" baseline="0" dirty="0"/>
              <a:t>Library developers should not alter the configuration for the security. And need to make some preventing step in Libraries.</a:t>
            </a:r>
          </a:p>
          <a:p>
            <a:r>
              <a:rPr lang="en-US" altLang="ko-KR" baseline="0" dirty="0"/>
              <a:t>Application developers need to be aware of first boot. And also communicate for entropy condition.</a:t>
            </a:r>
          </a:p>
          <a:p>
            <a:r>
              <a:rPr lang="en-US" altLang="ko-KR" baseline="0" dirty="0"/>
              <a:t>Security and crypto researchers need to make a secure randomness </a:t>
            </a:r>
            <a:r>
              <a:rPr lang="en-US" altLang="ko-KR" baseline="0"/>
              <a:t>in practice.</a:t>
            </a:r>
          </a:p>
        </p:txBody>
      </p:sp>
    </p:spTree>
    <p:extLst>
      <p:ext uri="{BB962C8B-B14F-4D97-AF65-F5344CB8AC3E}">
        <p14:creationId xmlns:p14="http://schemas.microsoft.com/office/powerpoint/2010/main" val="13598961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Tree>
    <p:extLst>
      <p:ext uri="{BB962C8B-B14F-4D97-AF65-F5344CB8AC3E}">
        <p14:creationId xmlns:p14="http://schemas.microsoft.com/office/powerpoint/2010/main" val="312490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Before</a:t>
            </a:r>
            <a:r>
              <a:rPr lang="en-US" altLang="ko-KR" baseline="0" dirty="0"/>
              <a:t> we move on to the main topic, we briefly remind you some simple crypto backgrounds.</a:t>
            </a:r>
            <a:endParaRPr lang="ko-KR" altLang="en-US" dirty="0"/>
          </a:p>
        </p:txBody>
      </p:sp>
    </p:spTree>
    <p:extLst>
      <p:ext uri="{BB962C8B-B14F-4D97-AF65-F5344CB8AC3E}">
        <p14:creationId xmlns:p14="http://schemas.microsoft.com/office/powerpoint/2010/main" val="218481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is a</a:t>
            </a:r>
            <a:r>
              <a:rPr lang="en-US" altLang="ko-KR" baseline="0" dirty="0"/>
              <a:t> detail of vanilla RSA. P and q are prime numbers. </a:t>
            </a:r>
            <a:r>
              <a:rPr lang="en-US" altLang="ko-KR" baseline="0" dirty="0" smtClean="0"/>
              <a:t>N is called modulus. Encryption </a:t>
            </a:r>
            <a:r>
              <a:rPr lang="en-US" altLang="ko-KR" baseline="0" dirty="0"/>
              <a:t>is modular exponentiation of e and decryption is modular exponentiation of d. </a:t>
            </a:r>
            <a:r>
              <a:rPr lang="en-US" altLang="ko-KR" baseline="0" dirty="0" smtClean="0"/>
              <a:t>For </a:t>
            </a:r>
            <a:r>
              <a:rPr lang="en-US" altLang="ko-KR" baseline="0" dirty="0"/>
              <a:t>the secret key, p and q are not mandatory but they are used for fast decryption.</a:t>
            </a:r>
            <a:endParaRPr lang="ko-KR" altLang="en-US" dirty="0"/>
          </a:p>
        </p:txBody>
      </p:sp>
    </p:spTree>
    <p:extLst>
      <p:ext uri="{BB962C8B-B14F-4D97-AF65-F5344CB8AC3E}">
        <p14:creationId xmlns:p14="http://schemas.microsoft.com/office/powerpoint/2010/main" val="262318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Usually, factorizing modulus by itself is hard. But computing</a:t>
            </a:r>
            <a:r>
              <a:rPr lang="en-US" altLang="ko-KR" baseline="0" dirty="0"/>
              <a:t> the GCD of two numbers is known to be easy. Authors tried to collect millions of moduli from the Internet and to factorize by computing GCDs of them.</a:t>
            </a:r>
            <a:endParaRPr lang="ko-KR" altLang="en-US" dirty="0"/>
          </a:p>
        </p:txBody>
      </p:sp>
    </p:spTree>
    <p:extLst>
      <p:ext uri="{BB962C8B-B14F-4D97-AF65-F5344CB8AC3E}">
        <p14:creationId xmlns:p14="http://schemas.microsoft.com/office/powerpoint/2010/main" val="54434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Before </a:t>
            </a:r>
            <a:br>
              <a:rPr lang="en-US" altLang="ko-KR" dirty="0"/>
            </a:br>
            <a:r>
              <a:rPr lang="en-US" altLang="ko-KR" dirty="0"/>
              <a:t>Naively,</a:t>
            </a:r>
            <a:r>
              <a:rPr lang="en-US" altLang="ko-KR" baseline="0" dirty="0"/>
              <a:t> t</a:t>
            </a:r>
            <a:r>
              <a:rPr lang="en-US" altLang="ko-KR" dirty="0"/>
              <a:t>his several million modulus</a:t>
            </a:r>
            <a:r>
              <a:rPr lang="en-US" altLang="ko-KR" baseline="0" dirty="0"/>
              <a:t> needs so long time to be computed for GCDs. The authors deployed Bernstein’s algorithm to compute the GCDs fast. It took only 5.5 hours.</a:t>
            </a:r>
            <a:endParaRPr lang="ko-KR" altLang="en-US" dirty="0"/>
          </a:p>
        </p:txBody>
      </p:sp>
    </p:spTree>
    <p:extLst>
      <p:ext uri="{BB962C8B-B14F-4D97-AF65-F5344CB8AC3E}">
        <p14:creationId xmlns:p14="http://schemas.microsoft.com/office/powerpoint/2010/main" val="356514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is a detail of DSA. </a:t>
            </a:r>
            <a:r>
              <a:rPr lang="en-US" altLang="ko-KR" dirty="0" smtClean="0"/>
              <a:t>DSA is the</a:t>
            </a:r>
            <a:r>
              <a:rPr lang="en-US" altLang="ko-KR" baseline="0" dirty="0" smtClean="0"/>
              <a:t> acronym of digital signature algorithm. </a:t>
            </a:r>
            <a:r>
              <a:rPr lang="en-US" altLang="ko-KR" dirty="0" smtClean="0"/>
              <a:t>DSA</a:t>
            </a:r>
            <a:r>
              <a:rPr lang="en-US" altLang="ko-KR" baseline="0" dirty="0" smtClean="0"/>
              <a:t> </a:t>
            </a:r>
            <a:r>
              <a:rPr lang="en-US" altLang="ko-KR" baseline="0" dirty="0"/>
              <a:t>also uses two primes p and q. With the secret key x, the public key y can be computed by </a:t>
            </a:r>
            <a:r>
              <a:rPr lang="en-US" altLang="ko-KR" baseline="0" dirty="0" err="1"/>
              <a:t>g^x</a:t>
            </a:r>
            <a:r>
              <a:rPr lang="en-US" altLang="ko-KR" baseline="0" dirty="0"/>
              <a:t> mod p. Here we have to focus on the ephemeral key k. The ephemeral key is randomly generated and should be used once only. </a:t>
            </a:r>
            <a:endParaRPr lang="ko-KR" altLang="en-US" dirty="0"/>
          </a:p>
        </p:txBody>
      </p:sp>
    </p:spTree>
    <p:extLst>
      <p:ext uri="{BB962C8B-B14F-4D97-AF65-F5344CB8AC3E}">
        <p14:creationId xmlns:p14="http://schemas.microsoft.com/office/powerpoint/2010/main" val="4167137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6" name="직사각형 5"/>
          <p:cNvSpPr/>
          <p:nvPr userDrawn="1"/>
        </p:nvSpPr>
        <p:spPr>
          <a:xfrm>
            <a:off x="403654" y="6194854"/>
            <a:ext cx="11384692" cy="663146"/>
          </a:xfrm>
          <a:prstGeom prst="rect">
            <a:avLst/>
          </a:prstGeom>
          <a:solidFill>
            <a:srgbClr val="0041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1524000" y="1122363"/>
            <a:ext cx="9144000" cy="2387600"/>
          </a:xfrm>
        </p:spPr>
        <p:txBody>
          <a:bodyPr anchor="b"/>
          <a:lstStyle>
            <a:lvl1pPr algn="ctr">
              <a:defRPr sz="6000" b="1"/>
            </a:lvl1pPr>
          </a:lstStyle>
          <a:p>
            <a:r>
              <a:rPr lang="ko-KR" altLang="en-US" dirty="0"/>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a:xfrm>
            <a:off x="838200" y="6356350"/>
            <a:ext cx="2743200" cy="365125"/>
          </a:xfrm>
          <a:prstGeom prst="rect">
            <a:avLst/>
          </a:prstGeom>
        </p:spPr>
        <p:txBody>
          <a:bodyPr/>
          <a:lstStyle>
            <a:lvl1pPr>
              <a:defRPr>
                <a:latin typeface="Cambria Math" panose="02040503050406030204" pitchFamily="18" charset="0"/>
              </a:defRPr>
            </a:lvl1pPr>
          </a:lstStyle>
          <a:p>
            <a:r>
              <a:rPr lang="en-US" altLang="ko-KR">
                <a:ea typeface="Cambria Math" panose="02040503050406030204" pitchFamily="18" charset="0"/>
              </a:rPr>
              <a:t>2018.7.20</a:t>
            </a:r>
            <a:endParaRPr lang="ko-KR" altLang="en-US" dirty="0"/>
          </a:p>
        </p:txBody>
      </p:sp>
      <p:sp>
        <p:nvSpPr>
          <p:cNvPr id="7" name="직사각형 6"/>
          <p:cNvSpPr/>
          <p:nvPr userDrawn="1"/>
        </p:nvSpPr>
        <p:spPr>
          <a:xfrm>
            <a:off x="403654" y="0"/>
            <a:ext cx="11384692" cy="663146"/>
          </a:xfrm>
          <a:prstGeom prst="rect">
            <a:avLst/>
          </a:prstGeom>
          <a:solidFill>
            <a:srgbClr val="0041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그림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5415" y="6420401"/>
            <a:ext cx="1286851" cy="357458"/>
          </a:xfrm>
          <a:prstGeom prst="rect">
            <a:avLst/>
          </a:prstGeom>
        </p:spPr>
      </p:pic>
      <p:pic>
        <p:nvPicPr>
          <p:cNvPr id="14" name="그림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3513" y="6382980"/>
            <a:ext cx="765633" cy="359947"/>
          </a:xfrm>
          <a:prstGeom prst="rect">
            <a:avLst/>
          </a:prstGeom>
        </p:spPr>
      </p:pic>
      <p:sp>
        <p:nvSpPr>
          <p:cNvPr id="15" name="직사각형 14"/>
          <p:cNvSpPr/>
          <p:nvPr userDrawn="1"/>
        </p:nvSpPr>
        <p:spPr>
          <a:xfrm>
            <a:off x="10352214" y="6372348"/>
            <a:ext cx="1372492" cy="430887"/>
          </a:xfrm>
          <a:prstGeom prst="rect">
            <a:avLst/>
          </a:prstGeom>
          <a:noFill/>
        </p:spPr>
        <p:txBody>
          <a:bodyPr wrap="none" lIns="91440" tIns="45720" rIns="91440" bIns="45720">
            <a:spAutoFit/>
          </a:bodyPr>
          <a:lstStyle/>
          <a:p>
            <a:pPr algn="ctr"/>
            <a:r>
              <a:rPr lang="en-US" altLang="ko-KR" sz="2200" b="1" cap="none" spc="0" dirty="0" err="1">
                <a:ln w="0"/>
                <a:solidFill>
                  <a:srgbClr val="7C7C7C"/>
                </a:solidFill>
                <a:effectLst>
                  <a:outerShdw blurRad="38100" dist="19050" dir="2700000" algn="tl" rotWithShape="0">
                    <a:schemeClr val="dk1">
                      <a:alpha val="40000"/>
                    </a:schemeClr>
                  </a:outerShdw>
                </a:effectLst>
                <a:latin typeface="CMU Sans Serif" panose="02000603000000000000" pitchFamily="2" charset="0"/>
                <a:ea typeface="CMU Sans Serif" panose="02000603000000000000" pitchFamily="2" charset="0"/>
                <a:cs typeface="CMU Sans Serif" panose="02000603000000000000" pitchFamily="2" charset="0"/>
              </a:rPr>
              <a:t>Crypt</a:t>
            </a:r>
            <a:r>
              <a:rPr lang="en-US" altLang="ko-KR" sz="2200" b="1" cap="none" spc="0" dirty="0" err="1">
                <a:ln w="0"/>
                <a:solidFill>
                  <a:schemeClr val="tx1"/>
                </a:solidFill>
                <a:effectLst>
                  <a:outerShdw blurRad="38100" dist="19050" dir="2700000" algn="tl" rotWithShape="0">
                    <a:schemeClr val="dk1">
                      <a:alpha val="40000"/>
                    </a:schemeClr>
                  </a:outerShdw>
                </a:effectLst>
                <a:latin typeface="CMU Sans Serif" panose="02000603000000000000" pitchFamily="2" charset="0"/>
                <a:ea typeface="CMU Sans Serif" panose="02000603000000000000" pitchFamily="2" charset="0"/>
                <a:cs typeface="CMU Sans Serif" panose="02000603000000000000" pitchFamily="2" charset="0"/>
              </a:rPr>
              <a:t>Lab</a:t>
            </a:r>
            <a:endParaRPr lang="en-US" altLang="ko-KR" sz="2200" b="1" cap="none" spc="0" dirty="0">
              <a:ln w="0"/>
              <a:solidFill>
                <a:schemeClr val="tx1"/>
              </a:solidFill>
              <a:effectLst>
                <a:outerShdw blurRad="38100" dist="19050" dir="2700000" algn="tl" rotWithShape="0">
                  <a:schemeClr val="dk1">
                    <a:alpha val="40000"/>
                  </a:schemeClr>
                </a:outerShdw>
              </a:effectLst>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2672475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838200" y="6356350"/>
            <a:ext cx="2743200" cy="365125"/>
          </a:xfrm>
          <a:prstGeom prst="rect">
            <a:avLst/>
          </a:prstGeom>
        </p:spPr>
        <p:txBody>
          <a:bodyPr/>
          <a:lstStyle/>
          <a:p>
            <a:r>
              <a:rPr lang="en-US" altLang="ko-KR"/>
              <a:t>2018-07-20</a:t>
            </a:r>
            <a:endParaRPr lang="ko-KR" altLang="en-US" dirty="0"/>
          </a:p>
        </p:txBody>
      </p:sp>
      <p:sp>
        <p:nvSpPr>
          <p:cNvPr id="5" name="바닥글 개체 틀 4"/>
          <p:cNvSpPr>
            <a:spLocks noGrp="1"/>
          </p:cNvSpPr>
          <p:nvPr>
            <p:ph type="ftr" sz="quarter" idx="11"/>
          </p:nvPr>
        </p:nvSpPr>
        <p:spPr>
          <a:xfrm>
            <a:off x="4038600" y="6356350"/>
            <a:ext cx="4114800" cy="365125"/>
          </a:xfrm>
          <a:prstGeom prst="rect">
            <a:avLst/>
          </a:prstGeom>
        </p:spPr>
        <p:txBody>
          <a:bodyPr/>
          <a:lstStyle/>
          <a:p>
            <a:r>
              <a:rPr lang="en-US" altLang="ko-KR"/>
              <a:t>CryptLab</a:t>
            </a:r>
            <a:endParaRPr lang="ko-KR" altLang="en-US" dirty="0"/>
          </a:p>
        </p:txBody>
      </p:sp>
      <p:sp>
        <p:nvSpPr>
          <p:cNvPr id="6" name="슬라이드 번호 개체 틀 5"/>
          <p:cNvSpPr>
            <a:spLocks noGrp="1"/>
          </p:cNvSpPr>
          <p:nvPr>
            <p:ph type="sldNum" sz="quarter" idx="12"/>
          </p:nvPr>
        </p:nvSpPr>
        <p:spPr>
          <a:xfrm>
            <a:off x="8610600" y="6356350"/>
            <a:ext cx="2743200" cy="365125"/>
          </a:xfrm>
          <a:prstGeom prst="rect">
            <a:avLst/>
          </a:prstGeom>
        </p:spPr>
        <p:txBody>
          <a:bodyPr/>
          <a:lstStyle/>
          <a:p>
            <a:fld id="{2B821DB8-2F72-403D-BB5B-C6250DC70C41}" type="slidenum">
              <a:rPr lang="ko-KR" altLang="en-US" smtClean="0"/>
              <a:t>‹#›</a:t>
            </a:fld>
            <a:endParaRPr lang="ko-KR" altLang="en-US" dirty="0"/>
          </a:p>
        </p:txBody>
      </p:sp>
    </p:spTree>
    <p:extLst>
      <p:ext uri="{BB962C8B-B14F-4D97-AF65-F5344CB8AC3E}">
        <p14:creationId xmlns:p14="http://schemas.microsoft.com/office/powerpoint/2010/main" val="385675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838200" y="6356350"/>
            <a:ext cx="2743200" cy="365125"/>
          </a:xfrm>
          <a:prstGeom prst="rect">
            <a:avLst/>
          </a:prstGeom>
        </p:spPr>
        <p:txBody>
          <a:bodyPr/>
          <a:lstStyle/>
          <a:p>
            <a:r>
              <a:rPr lang="en-US" altLang="ko-KR"/>
              <a:t>2018-07-20</a:t>
            </a:r>
            <a:endParaRPr lang="ko-KR" altLang="en-US" dirty="0"/>
          </a:p>
        </p:txBody>
      </p:sp>
      <p:sp>
        <p:nvSpPr>
          <p:cNvPr id="5" name="바닥글 개체 틀 4"/>
          <p:cNvSpPr>
            <a:spLocks noGrp="1"/>
          </p:cNvSpPr>
          <p:nvPr>
            <p:ph type="ftr" sz="quarter" idx="11"/>
          </p:nvPr>
        </p:nvSpPr>
        <p:spPr>
          <a:xfrm>
            <a:off x="4038600" y="6356350"/>
            <a:ext cx="4114800" cy="365125"/>
          </a:xfrm>
          <a:prstGeom prst="rect">
            <a:avLst/>
          </a:prstGeom>
        </p:spPr>
        <p:txBody>
          <a:bodyPr/>
          <a:lstStyle/>
          <a:p>
            <a:r>
              <a:rPr lang="en-US" altLang="ko-KR"/>
              <a:t>CryptLab</a:t>
            </a:r>
            <a:endParaRPr lang="ko-KR" altLang="en-US" dirty="0"/>
          </a:p>
        </p:txBody>
      </p:sp>
      <p:sp>
        <p:nvSpPr>
          <p:cNvPr id="6" name="슬라이드 번호 개체 틀 5"/>
          <p:cNvSpPr>
            <a:spLocks noGrp="1"/>
          </p:cNvSpPr>
          <p:nvPr>
            <p:ph type="sldNum" sz="quarter" idx="12"/>
          </p:nvPr>
        </p:nvSpPr>
        <p:spPr>
          <a:xfrm>
            <a:off x="8610600" y="6356350"/>
            <a:ext cx="2743200" cy="365125"/>
          </a:xfrm>
          <a:prstGeom prst="rect">
            <a:avLst/>
          </a:prstGeom>
        </p:spPr>
        <p:txBody>
          <a:bodyPr/>
          <a:lstStyle/>
          <a:p>
            <a:fld id="{2B821DB8-2F72-403D-BB5B-C6250DC70C41}" type="slidenum">
              <a:rPr lang="ko-KR" altLang="en-US" smtClean="0"/>
              <a:t>‹#›</a:t>
            </a:fld>
            <a:endParaRPr lang="ko-KR" altLang="en-US" dirty="0"/>
          </a:p>
        </p:txBody>
      </p:sp>
    </p:spTree>
    <p:extLst>
      <p:ext uri="{BB962C8B-B14F-4D97-AF65-F5344CB8AC3E}">
        <p14:creationId xmlns:p14="http://schemas.microsoft.com/office/powerpoint/2010/main" val="157143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슬라이드 번호 개체 틀 2"/>
          <p:cNvSpPr>
            <a:spLocks noGrp="1"/>
          </p:cNvSpPr>
          <p:nvPr>
            <p:ph type="sldNum" sz="quarter" idx="10"/>
          </p:nvPr>
        </p:nvSpPr>
        <p:spPr>
          <a:xfrm>
            <a:off x="8610600" y="6356350"/>
            <a:ext cx="2743200" cy="365125"/>
          </a:xfrm>
          <a:prstGeom prst="rect">
            <a:avLst/>
          </a:prstGeom>
        </p:spPr>
        <p:txBody>
          <a:bodyPr/>
          <a:lstStyle/>
          <a:p>
            <a:r>
              <a:rPr lang="en-US" altLang="ko-KR"/>
              <a:t>&lt;#&gt;/40</a:t>
            </a:r>
            <a:endParaRPr lang="ko-KR" altLang="en-US" dirty="0"/>
          </a:p>
        </p:txBody>
      </p:sp>
    </p:spTree>
    <p:extLst>
      <p:ext uri="{BB962C8B-B14F-4D97-AF65-F5344CB8AC3E}">
        <p14:creationId xmlns:p14="http://schemas.microsoft.com/office/powerpoint/2010/main" val="382938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lvl2pPr>
              <a:lnSpc>
                <a:spcPct val="120000"/>
              </a:lnSpc>
              <a:defRPr/>
            </a:lvl2p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슬라이드 번호 개체 틀 3"/>
          <p:cNvSpPr>
            <a:spLocks noGrp="1"/>
          </p:cNvSpPr>
          <p:nvPr>
            <p:ph type="sldNum" sz="quarter" idx="10"/>
          </p:nvPr>
        </p:nvSpPr>
        <p:spPr>
          <a:xfrm>
            <a:off x="8610600" y="6356350"/>
            <a:ext cx="2743200" cy="365125"/>
          </a:xfrm>
          <a:prstGeom prst="rect">
            <a:avLst/>
          </a:prstGeom>
        </p:spPr>
        <p:txBody>
          <a:bodyPr/>
          <a:lstStyle/>
          <a:p>
            <a:r>
              <a:rPr lang="en-US" altLang="ko-KR" dirty="0"/>
              <a:t>&lt;#&gt;/42</a:t>
            </a:r>
            <a:endParaRPr lang="ko-KR" altLang="en-US" dirty="0"/>
          </a:p>
        </p:txBody>
      </p:sp>
      <p:sp>
        <p:nvSpPr>
          <p:cNvPr id="5" name="제목 4"/>
          <p:cNvSpPr>
            <a:spLocks noGrp="1"/>
          </p:cNvSpPr>
          <p:nvPr>
            <p:ph type="title"/>
          </p:nvPr>
        </p:nvSpPr>
        <p:spPr/>
        <p:txBody>
          <a:bodyPr/>
          <a:lstStyle/>
          <a:p>
            <a:r>
              <a:rPr lang="ko-KR" altLang="en-US"/>
              <a:t>마스터 제목 스타일 편집</a:t>
            </a:r>
          </a:p>
        </p:txBody>
      </p:sp>
      <p:sp>
        <p:nvSpPr>
          <p:cNvPr id="6" name="TextBox 5"/>
          <p:cNvSpPr txBox="1"/>
          <p:nvPr userDrawn="1"/>
        </p:nvSpPr>
        <p:spPr>
          <a:xfrm>
            <a:off x="8592065" y="6311900"/>
            <a:ext cx="2702010" cy="276999"/>
          </a:xfrm>
          <a:prstGeom prst="rect">
            <a:avLst/>
          </a:prstGeom>
          <a:noFill/>
        </p:spPr>
        <p:txBody>
          <a:bodyPr wrap="square" rtlCol="0">
            <a:spAutoFit/>
          </a:bodyPr>
          <a:lstStyle/>
          <a:p>
            <a:pPr algn="r"/>
            <a:fld id="{A17F31FA-D28C-4500-9DEE-044143D4F9A6}" type="slidenum">
              <a:rPr lang="ko-KR" altLang="en-US" sz="1200" smtClean="0"/>
              <a:pPr algn="r"/>
              <a:t>‹#›</a:t>
            </a:fld>
            <a:r>
              <a:rPr lang="en-US" altLang="ko-KR" sz="1200" dirty="0"/>
              <a:t>/</a:t>
            </a:r>
            <a:r>
              <a:rPr lang="en-US" altLang="ko-KR" sz="1200" dirty="0" smtClean="0"/>
              <a:t>46</a:t>
            </a:r>
            <a:endParaRPr lang="ko-KR" altLang="en-US" sz="1200" dirty="0"/>
          </a:p>
        </p:txBody>
      </p:sp>
    </p:spTree>
    <p:extLst>
      <p:ext uri="{BB962C8B-B14F-4D97-AF65-F5344CB8AC3E}">
        <p14:creationId xmlns:p14="http://schemas.microsoft.com/office/powerpoint/2010/main" val="262017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b="1"/>
            </a:lvl1pPr>
          </a:lstStyle>
          <a:p>
            <a:r>
              <a:rPr lang="ko-KR" altLang="en-US" dirty="0"/>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838200" y="6356350"/>
            <a:ext cx="2743200" cy="365125"/>
          </a:xfrm>
          <a:prstGeom prst="rect">
            <a:avLst/>
          </a:prstGeom>
        </p:spPr>
        <p:txBody>
          <a:bodyPr/>
          <a:lstStyle/>
          <a:p>
            <a:r>
              <a:rPr lang="en-US" altLang="ko-KR"/>
              <a:t>2018-07-20</a:t>
            </a:r>
            <a:endParaRPr lang="ko-KR" altLang="en-US" dirty="0"/>
          </a:p>
        </p:txBody>
      </p:sp>
      <p:sp>
        <p:nvSpPr>
          <p:cNvPr id="5" name="바닥글 개체 틀 4"/>
          <p:cNvSpPr>
            <a:spLocks noGrp="1"/>
          </p:cNvSpPr>
          <p:nvPr>
            <p:ph type="ftr" sz="quarter" idx="11"/>
          </p:nvPr>
        </p:nvSpPr>
        <p:spPr>
          <a:xfrm>
            <a:off x="4038600" y="6356350"/>
            <a:ext cx="4114800" cy="365125"/>
          </a:xfrm>
          <a:prstGeom prst="rect">
            <a:avLst/>
          </a:prstGeom>
        </p:spPr>
        <p:txBody>
          <a:bodyPr/>
          <a:lstStyle/>
          <a:p>
            <a:r>
              <a:rPr lang="en-US" altLang="ko-KR"/>
              <a:t>CryptLab</a:t>
            </a:r>
            <a:endParaRPr lang="ko-KR" altLang="en-US" dirty="0"/>
          </a:p>
        </p:txBody>
      </p:sp>
      <p:sp>
        <p:nvSpPr>
          <p:cNvPr id="6" name="슬라이드 번호 개체 틀 5"/>
          <p:cNvSpPr>
            <a:spLocks noGrp="1"/>
          </p:cNvSpPr>
          <p:nvPr>
            <p:ph type="sldNum" sz="quarter" idx="12"/>
          </p:nvPr>
        </p:nvSpPr>
        <p:spPr>
          <a:xfrm>
            <a:off x="8610600" y="6356350"/>
            <a:ext cx="2743200" cy="365125"/>
          </a:xfrm>
          <a:prstGeom prst="rect">
            <a:avLst/>
          </a:prstGeom>
        </p:spPr>
        <p:txBody>
          <a:bodyPr/>
          <a:lstStyle/>
          <a:p>
            <a:fld id="{2B821DB8-2F72-403D-BB5B-C6250DC70C41}" type="slidenum">
              <a:rPr lang="ko-KR" altLang="en-US" smtClean="0"/>
              <a:t>‹#›</a:t>
            </a:fld>
            <a:endParaRPr lang="ko-KR" altLang="en-US" dirty="0"/>
          </a:p>
        </p:txBody>
      </p:sp>
    </p:spTree>
    <p:extLst>
      <p:ext uri="{BB962C8B-B14F-4D97-AF65-F5344CB8AC3E}">
        <p14:creationId xmlns:p14="http://schemas.microsoft.com/office/powerpoint/2010/main" val="108849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b="1"/>
            </a:lvl1pPr>
          </a:lstStyle>
          <a:p>
            <a:r>
              <a:rPr lang="ko-KR" altLang="en-US" dirty="0"/>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TextBox 7"/>
          <p:cNvSpPr txBox="1"/>
          <p:nvPr userDrawn="1"/>
        </p:nvSpPr>
        <p:spPr>
          <a:xfrm>
            <a:off x="8592065" y="6311900"/>
            <a:ext cx="2702010" cy="276999"/>
          </a:xfrm>
          <a:prstGeom prst="rect">
            <a:avLst/>
          </a:prstGeom>
          <a:noFill/>
        </p:spPr>
        <p:txBody>
          <a:bodyPr wrap="square" rtlCol="0">
            <a:spAutoFit/>
          </a:bodyPr>
          <a:lstStyle/>
          <a:p>
            <a:pPr algn="r"/>
            <a:fld id="{A17F31FA-D28C-4500-9DEE-044143D4F9A6}" type="slidenum">
              <a:rPr lang="ko-KR" altLang="en-US" sz="1200" smtClean="0"/>
              <a:pPr algn="r"/>
              <a:t>‹#›</a:t>
            </a:fld>
            <a:r>
              <a:rPr lang="en-US" altLang="ko-KR" sz="1200" dirty="0"/>
              <a:t>/43</a:t>
            </a:r>
            <a:endParaRPr lang="ko-KR" altLang="en-US" sz="1200" dirty="0"/>
          </a:p>
        </p:txBody>
      </p:sp>
    </p:spTree>
    <p:extLst>
      <p:ext uri="{BB962C8B-B14F-4D97-AF65-F5344CB8AC3E}">
        <p14:creationId xmlns:p14="http://schemas.microsoft.com/office/powerpoint/2010/main" val="220906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TextBox 9"/>
          <p:cNvSpPr txBox="1"/>
          <p:nvPr userDrawn="1"/>
        </p:nvSpPr>
        <p:spPr>
          <a:xfrm>
            <a:off x="8592065" y="6311900"/>
            <a:ext cx="2702010" cy="276999"/>
          </a:xfrm>
          <a:prstGeom prst="rect">
            <a:avLst/>
          </a:prstGeom>
          <a:noFill/>
        </p:spPr>
        <p:txBody>
          <a:bodyPr wrap="square" rtlCol="0">
            <a:spAutoFit/>
          </a:bodyPr>
          <a:lstStyle/>
          <a:p>
            <a:pPr algn="r"/>
            <a:fld id="{A17F31FA-D28C-4500-9DEE-044143D4F9A6}" type="slidenum">
              <a:rPr lang="ko-KR" altLang="en-US" sz="1200" smtClean="0"/>
              <a:pPr algn="r"/>
              <a:t>‹#›</a:t>
            </a:fld>
            <a:r>
              <a:rPr lang="en-US" altLang="ko-KR" sz="1200" dirty="0"/>
              <a:t>/43</a:t>
            </a:r>
            <a:endParaRPr lang="ko-KR" altLang="en-US" sz="1200" dirty="0"/>
          </a:p>
        </p:txBody>
      </p:sp>
    </p:spTree>
    <p:extLst>
      <p:ext uri="{BB962C8B-B14F-4D97-AF65-F5344CB8AC3E}">
        <p14:creationId xmlns:p14="http://schemas.microsoft.com/office/powerpoint/2010/main" val="164799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b="1"/>
            </a:lvl1pPr>
          </a:lstStyle>
          <a:p>
            <a:r>
              <a:rPr lang="ko-KR" altLang="en-US" dirty="0"/>
              <a:t>마스터 제목 스타일 편집</a:t>
            </a:r>
          </a:p>
        </p:txBody>
      </p:sp>
      <p:sp>
        <p:nvSpPr>
          <p:cNvPr id="3" name="날짜 개체 틀 2"/>
          <p:cNvSpPr>
            <a:spLocks noGrp="1"/>
          </p:cNvSpPr>
          <p:nvPr>
            <p:ph type="dt" sz="half" idx="10"/>
          </p:nvPr>
        </p:nvSpPr>
        <p:spPr>
          <a:xfrm>
            <a:off x="838200" y="6356350"/>
            <a:ext cx="2743200" cy="365125"/>
          </a:xfrm>
          <a:prstGeom prst="rect">
            <a:avLst/>
          </a:prstGeom>
        </p:spPr>
        <p:txBody>
          <a:bodyPr/>
          <a:lstStyle/>
          <a:p>
            <a:r>
              <a:rPr lang="en-US" altLang="ko-KR"/>
              <a:t>2018-07-20</a:t>
            </a:r>
            <a:endParaRPr lang="ko-KR" altLang="en-US" dirty="0"/>
          </a:p>
        </p:txBody>
      </p:sp>
      <p:sp>
        <p:nvSpPr>
          <p:cNvPr id="4" name="바닥글 개체 틀 3"/>
          <p:cNvSpPr>
            <a:spLocks noGrp="1"/>
          </p:cNvSpPr>
          <p:nvPr>
            <p:ph type="ftr" sz="quarter" idx="11"/>
          </p:nvPr>
        </p:nvSpPr>
        <p:spPr>
          <a:xfrm>
            <a:off x="4038600" y="6356350"/>
            <a:ext cx="4114800" cy="365125"/>
          </a:xfrm>
          <a:prstGeom prst="rect">
            <a:avLst/>
          </a:prstGeom>
        </p:spPr>
        <p:txBody>
          <a:bodyPr/>
          <a:lstStyle/>
          <a:p>
            <a:r>
              <a:rPr lang="en-US" altLang="ko-KR"/>
              <a:t>CryptLab</a:t>
            </a:r>
            <a:endParaRPr lang="ko-KR" altLang="en-US" dirty="0"/>
          </a:p>
        </p:txBody>
      </p:sp>
      <p:sp>
        <p:nvSpPr>
          <p:cNvPr id="5" name="슬라이드 번호 개체 틀 4"/>
          <p:cNvSpPr>
            <a:spLocks noGrp="1"/>
          </p:cNvSpPr>
          <p:nvPr>
            <p:ph type="sldNum" sz="quarter" idx="12"/>
          </p:nvPr>
        </p:nvSpPr>
        <p:spPr>
          <a:xfrm>
            <a:off x="8610600" y="6356350"/>
            <a:ext cx="2743200" cy="365125"/>
          </a:xfrm>
          <a:prstGeom prst="rect">
            <a:avLst/>
          </a:prstGeom>
        </p:spPr>
        <p:txBody>
          <a:bodyPr/>
          <a:lstStyle/>
          <a:p>
            <a:fld id="{2B821DB8-2F72-403D-BB5B-C6250DC70C41}" type="slidenum">
              <a:rPr lang="ko-KR" altLang="en-US" smtClean="0"/>
              <a:t>‹#›</a:t>
            </a:fld>
            <a:endParaRPr lang="ko-KR" altLang="en-US" dirty="0"/>
          </a:p>
        </p:txBody>
      </p:sp>
      <p:sp>
        <p:nvSpPr>
          <p:cNvPr id="6" name="TextBox 5"/>
          <p:cNvSpPr txBox="1"/>
          <p:nvPr userDrawn="1"/>
        </p:nvSpPr>
        <p:spPr>
          <a:xfrm>
            <a:off x="8592065" y="6311900"/>
            <a:ext cx="2702010" cy="276999"/>
          </a:xfrm>
          <a:prstGeom prst="rect">
            <a:avLst/>
          </a:prstGeom>
          <a:noFill/>
        </p:spPr>
        <p:txBody>
          <a:bodyPr wrap="square" rtlCol="0">
            <a:spAutoFit/>
          </a:bodyPr>
          <a:lstStyle/>
          <a:p>
            <a:pPr algn="r"/>
            <a:fld id="{A17F31FA-D28C-4500-9DEE-044143D4F9A6}" type="slidenum">
              <a:rPr lang="ko-KR" altLang="en-US" sz="1200" smtClean="0"/>
              <a:pPr algn="r"/>
              <a:t>‹#›</a:t>
            </a:fld>
            <a:r>
              <a:rPr lang="en-US" altLang="ko-KR" sz="1200" dirty="0"/>
              <a:t>/43</a:t>
            </a:r>
            <a:endParaRPr lang="ko-KR" altLang="en-US" sz="1200" dirty="0"/>
          </a:p>
        </p:txBody>
      </p:sp>
    </p:spTree>
    <p:extLst>
      <p:ext uri="{BB962C8B-B14F-4D97-AF65-F5344CB8AC3E}">
        <p14:creationId xmlns:p14="http://schemas.microsoft.com/office/powerpoint/2010/main" val="156047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7" name="직사각형 6"/>
          <p:cNvSpPr/>
          <p:nvPr userDrawn="1"/>
        </p:nvSpPr>
        <p:spPr>
          <a:xfrm>
            <a:off x="403654" y="6194854"/>
            <a:ext cx="11384692" cy="663146"/>
          </a:xfrm>
          <a:prstGeom prst="rect">
            <a:avLst/>
          </a:prstGeom>
          <a:solidFill>
            <a:srgbClr val="00419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userDrawn="1"/>
        </p:nvSpPr>
        <p:spPr>
          <a:xfrm>
            <a:off x="403654" y="0"/>
            <a:ext cx="11384692" cy="663146"/>
          </a:xfrm>
          <a:prstGeom prst="rect">
            <a:avLst/>
          </a:prstGeom>
          <a:solidFill>
            <a:srgbClr val="00419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723252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a:xfrm>
            <a:off x="838200" y="6356350"/>
            <a:ext cx="2743200" cy="365125"/>
          </a:xfrm>
          <a:prstGeom prst="rect">
            <a:avLst/>
          </a:prstGeom>
        </p:spPr>
        <p:txBody>
          <a:bodyPr/>
          <a:lstStyle/>
          <a:p>
            <a:r>
              <a:rPr lang="en-US" altLang="ko-KR"/>
              <a:t>2018-07-20</a:t>
            </a:r>
            <a:endParaRPr lang="ko-KR" altLang="en-US" dirty="0"/>
          </a:p>
        </p:txBody>
      </p:sp>
      <p:sp>
        <p:nvSpPr>
          <p:cNvPr id="6" name="바닥글 개체 틀 5"/>
          <p:cNvSpPr>
            <a:spLocks noGrp="1"/>
          </p:cNvSpPr>
          <p:nvPr>
            <p:ph type="ftr" sz="quarter" idx="11"/>
          </p:nvPr>
        </p:nvSpPr>
        <p:spPr>
          <a:xfrm>
            <a:off x="4038600" y="6356350"/>
            <a:ext cx="4114800" cy="365125"/>
          </a:xfrm>
          <a:prstGeom prst="rect">
            <a:avLst/>
          </a:prstGeom>
        </p:spPr>
        <p:txBody>
          <a:bodyPr/>
          <a:lstStyle/>
          <a:p>
            <a:r>
              <a:rPr lang="en-US" altLang="ko-KR"/>
              <a:t>CryptLab</a:t>
            </a:r>
            <a:endParaRPr lang="ko-KR" altLang="en-US" dirty="0"/>
          </a:p>
        </p:txBody>
      </p:sp>
      <p:sp>
        <p:nvSpPr>
          <p:cNvPr id="7" name="슬라이드 번호 개체 틀 6"/>
          <p:cNvSpPr>
            <a:spLocks noGrp="1"/>
          </p:cNvSpPr>
          <p:nvPr>
            <p:ph type="sldNum" sz="quarter" idx="12"/>
          </p:nvPr>
        </p:nvSpPr>
        <p:spPr>
          <a:xfrm>
            <a:off x="8610600" y="6356350"/>
            <a:ext cx="2743200" cy="365125"/>
          </a:xfrm>
          <a:prstGeom prst="rect">
            <a:avLst/>
          </a:prstGeom>
        </p:spPr>
        <p:txBody>
          <a:bodyPr/>
          <a:lstStyle/>
          <a:p>
            <a:fld id="{2B821DB8-2F72-403D-BB5B-C6250DC70C41}" type="slidenum">
              <a:rPr lang="ko-KR" altLang="en-US" smtClean="0"/>
              <a:t>‹#›</a:t>
            </a:fld>
            <a:endParaRPr lang="ko-KR" altLang="en-US" dirty="0"/>
          </a:p>
        </p:txBody>
      </p:sp>
    </p:spTree>
    <p:extLst>
      <p:ext uri="{BB962C8B-B14F-4D97-AF65-F5344CB8AC3E}">
        <p14:creationId xmlns:p14="http://schemas.microsoft.com/office/powerpoint/2010/main" val="323252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a:xfrm>
            <a:off x="838200" y="6356350"/>
            <a:ext cx="2743200" cy="365125"/>
          </a:xfrm>
          <a:prstGeom prst="rect">
            <a:avLst/>
          </a:prstGeom>
        </p:spPr>
        <p:txBody>
          <a:bodyPr/>
          <a:lstStyle/>
          <a:p>
            <a:r>
              <a:rPr lang="en-US" altLang="ko-KR"/>
              <a:t>2018-07-20</a:t>
            </a:r>
            <a:endParaRPr lang="ko-KR" altLang="en-US" dirty="0"/>
          </a:p>
        </p:txBody>
      </p:sp>
      <p:sp>
        <p:nvSpPr>
          <p:cNvPr id="6" name="바닥글 개체 틀 5"/>
          <p:cNvSpPr>
            <a:spLocks noGrp="1"/>
          </p:cNvSpPr>
          <p:nvPr>
            <p:ph type="ftr" sz="quarter" idx="11"/>
          </p:nvPr>
        </p:nvSpPr>
        <p:spPr>
          <a:xfrm>
            <a:off x="4038600" y="6356350"/>
            <a:ext cx="4114800" cy="365125"/>
          </a:xfrm>
          <a:prstGeom prst="rect">
            <a:avLst/>
          </a:prstGeom>
        </p:spPr>
        <p:txBody>
          <a:bodyPr/>
          <a:lstStyle/>
          <a:p>
            <a:r>
              <a:rPr lang="en-US" altLang="ko-KR"/>
              <a:t>CryptLab</a:t>
            </a:r>
            <a:endParaRPr lang="ko-KR" altLang="en-US" dirty="0"/>
          </a:p>
        </p:txBody>
      </p:sp>
      <p:sp>
        <p:nvSpPr>
          <p:cNvPr id="7" name="슬라이드 번호 개체 틀 6"/>
          <p:cNvSpPr>
            <a:spLocks noGrp="1"/>
          </p:cNvSpPr>
          <p:nvPr>
            <p:ph type="sldNum" sz="quarter" idx="12"/>
          </p:nvPr>
        </p:nvSpPr>
        <p:spPr>
          <a:xfrm>
            <a:off x="8610600" y="6356350"/>
            <a:ext cx="2743200" cy="365125"/>
          </a:xfrm>
          <a:prstGeom prst="rect">
            <a:avLst/>
          </a:prstGeom>
        </p:spPr>
        <p:txBody>
          <a:bodyPr/>
          <a:lstStyle/>
          <a:p>
            <a:fld id="{2B821DB8-2F72-403D-BB5B-C6250DC70C41}" type="slidenum">
              <a:rPr lang="ko-KR" altLang="en-US" smtClean="0"/>
              <a:t>‹#›</a:t>
            </a:fld>
            <a:endParaRPr lang="ko-KR" altLang="en-US" dirty="0"/>
          </a:p>
        </p:txBody>
      </p:sp>
    </p:spTree>
    <p:extLst>
      <p:ext uri="{BB962C8B-B14F-4D97-AF65-F5344CB8AC3E}">
        <p14:creationId xmlns:p14="http://schemas.microsoft.com/office/powerpoint/2010/main" val="153970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직사각형 6"/>
          <p:cNvSpPr/>
          <p:nvPr userDrawn="1"/>
        </p:nvSpPr>
        <p:spPr>
          <a:xfrm>
            <a:off x="0" y="0"/>
            <a:ext cx="403654"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직사각형 7"/>
          <p:cNvSpPr/>
          <p:nvPr userDrawn="1"/>
        </p:nvSpPr>
        <p:spPr>
          <a:xfrm>
            <a:off x="11788346" y="0"/>
            <a:ext cx="403654"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8"/>
          <p:cNvSpPr/>
          <p:nvPr userDrawn="1"/>
        </p:nvSpPr>
        <p:spPr>
          <a:xfrm>
            <a:off x="217273" y="0"/>
            <a:ext cx="186381" cy="6858000"/>
          </a:xfrm>
          <a:prstGeom prst="rect">
            <a:avLst/>
          </a:prstGeom>
          <a:solidFill>
            <a:srgbClr val="00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직사각형 9"/>
          <p:cNvSpPr/>
          <p:nvPr userDrawn="1"/>
        </p:nvSpPr>
        <p:spPr>
          <a:xfrm>
            <a:off x="11788346" y="0"/>
            <a:ext cx="186381" cy="6858000"/>
          </a:xfrm>
          <a:prstGeom prst="rect">
            <a:avLst/>
          </a:prstGeom>
          <a:solidFill>
            <a:srgbClr val="00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801145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defTabSz="914400" rtl="0" eaLnBrk="1" latinLnBrk="1"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0.xml"/><Relationship Id="rId7" Type="http://schemas.openxmlformats.org/officeDocument/2006/relationships/notesSlide" Target="../notesSlides/notesSlide10.xml"/><Relationship Id="rId12" Type="http://schemas.openxmlformats.org/officeDocument/2006/relationships/image" Target="../media/image2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22.xml"/><Relationship Id="rId10" Type="http://schemas.openxmlformats.org/officeDocument/2006/relationships/image" Target="../media/image20.png"/><Relationship Id="rId4" Type="http://schemas.openxmlformats.org/officeDocument/2006/relationships/tags" Target="../tags/tag21.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6.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tags" Target="../tags/tag24.xml"/><Relationship Id="rId16" Type="http://schemas.openxmlformats.org/officeDocument/2006/relationships/image" Target="../media/image29.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4.png"/><Relationship Id="rId5" Type="http://schemas.openxmlformats.org/officeDocument/2006/relationships/tags" Target="../tags/tag27.xm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tags" Target="../tags/tag26.xml"/><Relationship Id="rId9" Type="http://schemas.openxmlformats.org/officeDocument/2006/relationships/notesSlide" Target="../notesSlides/notesSlide11.xml"/><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2.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1.png"/><Relationship Id="rId2" Type="http://schemas.openxmlformats.org/officeDocument/2006/relationships/tags" Target="../tags/tag31.xml"/><Relationship Id="rId16" Type="http://schemas.openxmlformats.org/officeDocument/2006/relationships/image" Target="../media/image2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8.png"/><Relationship Id="rId5" Type="http://schemas.openxmlformats.org/officeDocument/2006/relationships/tags" Target="../tags/tag34.xml"/><Relationship Id="rId1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tags" Target="../tags/tag33.xml"/><Relationship Id="rId9" Type="http://schemas.openxmlformats.org/officeDocument/2006/relationships/notesSlide" Target="../notesSlides/notesSlide12.xml"/><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39.xml"/><Relationship Id="rId7" Type="http://schemas.openxmlformats.org/officeDocument/2006/relationships/image" Target="../media/image2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3.xml"/><Relationship Id="rId11" Type="http://schemas.openxmlformats.org/officeDocument/2006/relationships/image" Target="../media/image35.png"/><Relationship Id="rId5" Type="http://schemas.openxmlformats.org/officeDocument/2006/relationships/slideLayout" Target="../slideLayouts/slideLayout2.xml"/><Relationship Id="rId10" Type="http://schemas.openxmlformats.org/officeDocument/2006/relationships/image" Target="../media/image34.png"/><Relationship Id="rId4" Type="http://schemas.openxmlformats.org/officeDocument/2006/relationships/tags" Target="../tags/tag40.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notesSlide" Target="../notesSlides/notesSlide6.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7.png"/><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xml"/><Relationship Id="rId7" Type="http://schemas.openxmlformats.org/officeDocument/2006/relationships/notesSlide" Target="../notesSlides/notesSlide7.xml"/><Relationship Id="rId12" Type="http://schemas.openxmlformats.org/officeDocument/2006/relationships/image" Target="../media/image1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4.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6.png"/><Relationship Id="rId2" Type="http://schemas.openxmlformats.org/officeDocument/2006/relationships/tags" Target="../tags/tag12.xml"/><Relationship Id="rId16"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5.png"/><Relationship Id="rId5" Type="http://schemas.openxmlformats.org/officeDocument/2006/relationships/tags" Target="../tags/tag15.xml"/><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tags" Target="../tags/tag14.xml"/><Relationship Id="rId9" Type="http://schemas.openxmlformats.org/officeDocument/2006/relationships/notesSlide" Target="../notesSlides/notesSlide9.xm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sz="4800" dirty="0"/>
              <a:t>Mining Your Ps and Qs: Detection of Widespread Weak Keys in Network Devices</a:t>
            </a:r>
            <a:endParaRPr lang="ko-KR" altLang="en-US" sz="4800" dirty="0"/>
          </a:p>
        </p:txBody>
      </p:sp>
      <p:sp>
        <p:nvSpPr>
          <p:cNvPr id="3" name="부제목 2"/>
          <p:cNvSpPr>
            <a:spLocks noGrp="1"/>
          </p:cNvSpPr>
          <p:nvPr>
            <p:ph type="subTitle" idx="1"/>
          </p:nvPr>
        </p:nvSpPr>
        <p:spPr>
          <a:xfrm>
            <a:off x="1524000" y="3602037"/>
            <a:ext cx="9144000" cy="2324937"/>
          </a:xfrm>
        </p:spPr>
        <p:txBody>
          <a:bodyPr>
            <a:normAutofit fontScale="92500" lnSpcReduction="20000"/>
          </a:bodyPr>
          <a:lstStyle/>
          <a:p>
            <a:endParaRPr lang="en-US" altLang="ko-KR" dirty="0"/>
          </a:p>
          <a:p>
            <a:r>
              <a:rPr lang="en-US" altLang="ko-KR" dirty="0"/>
              <a:t>Originally from:</a:t>
            </a:r>
          </a:p>
          <a:p>
            <a:r>
              <a:rPr lang="en-US" altLang="ko-KR" dirty="0"/>
              <a:t> N. </a:t>
            </a:r>
            <a:r>
              <a:rPr lang="en-US" altLang="ko-KR" dirty="0" err="1"/>
              <a:t>Heninger</a:t>
            </a:r>
            <a:r>
              <a:rPr lang="en-US" altLang="ko-KR" dirty="0"/>
              <a:t>, Z. </a:t>
            </a:r>
            <a:r>
              <a:rPr lang="en-US" altLang="ko-KR" dirty="0" err="1"/>
              <a:t>Durumeric</a:t>
            </a:r>
            <a:r>
              <a:rPr lang="en-US" altLang="ko-KR" dirty="0"/>
              <a:t>, E. </a:t>
            </a:r>
            <a:r>
              <a:rPr lang="en-US" altLang="ko-KR" dirty="0" err="1"/>
              <a:t>Wustrow</a:t>
            </a:r>
            <a:r>
              <a:rPr lang="en-US" altLang="ko-KR" dirty="0"/>
              <a:t>, J. A. </a:t>
            </a:r>
            <a:r>
              <a:rPr lang="en-US" altLang="ko-KR" dirty="0" err="1"/>
              <a:t>Halderman</a:t>
            </a:r>
            <a:endParaRPr lang="en-US" altLang="ko-KR" dirty="0"/>
          </a:p>
          <a:p>
            <a:r>
              <a:rPr lang="en-US" altLang="ko-KR" dirty="0"/>
              <a:t>USENIX Security ‘12</a:t>
            </a:r>
          </a:p>
          <a:p>
            <a:endParaRPr lang="en-US" altLang="ko-KR" dirty="0"/>
          </a:p>
          <a:p>
            <a:r>
              <a:rPr lang="en-US" altLang="ko-KR" dirty="0"/>
              <a:t>Presenter: </a:t>
            </a:r>
            <a:r>
              <a:rPr lang="en-US" altLang="ko-KR" dirty="0" err="1"/>
              <a:t>Seongkwang</a:t>
            </a:r>
            <a:r>
              <a:rPr lang="en-US" altLang="ko-KR" dirty="0"/>
              <a:t> Kim</a:t>
            </a:r>
          </a:p>
          <a:p>
            <a:endParaRPr lang="ko-KR" altLang="en-US" dirty="0"/>
          </a:p>
        </p:txBody>
      </p:sp>
      <p:sp>
        <p:nvSpPr>
          <p:cNvPr id="4" name="날짜 개체 틀 3"/>
          <p:cNvSpPr>
            <a:spLocks noGrp="1"/>
          </p:cNvSpPr>
          <p:nvPr>
            <p:ph type="dt" sz="half" idx="10"/>
          </p:nvPr>
        </p:nvSpPr>
        <p:spPr/>
        <p:txBody>
          <a:bodyPr/>
          <a:lstStyle/>
          <a:p>
            <a:r>
              <a:rPr lang="en-US" altLang="ko-KR" dirty="0">
                <a:latin typeface="나눔스퀘어라운드 Bold" panose="020B0600000101010101" pitchFamily="50" charset="-127"/>
                <a:ea typeface="나눔스퀘어라운드 Bold" panose="020B0600000101010101" pitchFamily="50" charset="-127"/>
              </a:rPr>
              <a:t>2018.11.1</a:t>
            </a:r>
            <a:endParaRPr lang="ko-KR" altLang="en-US" dirty="0">
              <a:latin typeface="나눔스퀘어라운드 Bold" panose="020B0600000101010101" pitchFamily="50" charset="-127"/>
              <a:ea typeface="나눔스퀘어라운드 Bold" panose="020B0600000101010101" pitchFamily="50" charset="-127"/>
            </a:endParaRPr>
          </a:p>
        </p:txBody>
      </p:sp>
    </p:spTree>
    <p:extLst>
      <p:ext uri="{BB962C8B-B14F-4D97-AF65-F5344CB8AC3E}">
        <p14:creationId xmlns:p14="http://schemas.microsoft.com/office/powerpoint/2010/main" val="397212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It is very hard to recover     from</a:t>
            </a:r>
          </a:p>
          <a:p>
            <a:r>
              <a:rPr lang="en-US" altLang="ko-KR" dirty="0"/>
              <a:t>But if the ephemeral key     is known, then </a:t>
            </a:r>
          </a:p>
          <a:p>
            <a:endParaRPr lang="en-US" altLang="ko-KR" dirty="0"/>
          </a:p>
          <a:p>
            <a:r>
              <a:rPr lang="en-US" altLang="ko-KR" dirty="0"/>
              <a:t>If the same ephemeral key is used for two signatures, then</a:t>
            </a:r>
          </a:p>
          <a:p>
            <a:pPr marL="0" indent="0">
              <a:buNone/>
            </a:pPr>
            <a:r>
              <a:rPr lang="en-US" altLang="ko-KR" dirty="0"/>
              <a:t>	 </a:t>
            </a:r>
          </a:p>
          <a:p>
            <a:r>
              <a:rPr lang="en-US" altLang="ko-KR" dirty="0"/>
              <a:t>We will collect signatures from the Internet and find ephemeral keys</a:t>
            </a:r>
            <a:endParaRPr lang="ko-KR" altLang="en-US" dirty="0"/>
          </a:p>
          <a:p>
            <a:endParaRPr lang="ko-KR" altLang="en-US" dirty="0"/>
          </a:p>
        </p:txBody>
      </p:sp>
      <p:sp>
        <p:nvSpPr>
          <p:cNvPr id="3" name="제목 2"/>
          <p:cNvSpPr>
            <a:spLocks noGrp="1"/>
          </p:cNvSpPr>
          <p:nvPr>
            <p:ph type="title"/>
          </p:nvPr>
        </p:nvSpPr>
        <p:spPr/>
        <p:txBody>
          <a:bodyPr/>
          <a:lstStyle/>
          <a:p>
            <a:r>
              <a:rPr lang="en-US" altLang="ko-KR" dirty="0"/>
              <a:t>DSA</a:t>
            </a:r>
            <a:endParaRPr lang="ko-KR" altLang="en-US" dirty="0"/>
          </a:p>
        </p:txBody>
      </p:sp>
      <p:pic>
        <p:nvPicPr>
          <p:cNvPr id="4" name="그림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583224" y="1973579"/>
            <a:ext cx="166400" cy="228267"/>
          </a:xfrm>
          <a:prstGeom prst="rect">
            <a:avLst/>
          </a:prstGeom>
        </p:spPr>
      </p:pic>
      <p:pic>
        <p:nvPicPr>
          <p:cNvPr id="5" name="그림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315844" y="1979577"/>
            <a:ext cx="179200" cy="160000"/>
          </a:xfrm>
          <a:prstGeom prst="rect">
            <a:avLst/>
          </a:prstGeom>
        </p:spPr>
      </p:pic>
      <p:pic>
        <p:nvPicPr>
          <p:cNvPr id="6" name="그림 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349172" y="2442805"/>
            <a:ext cx="162133" cy="249600"/>
          </a:xfrm>
          <a:prstGeom prst="rect">
            <a:avLst/>
          </a:prstGeom>
        </p:spPr>
      </p:pic>
      <p:pic>
        <p:nvPicPr>
          <p:cNvPr id="7" name="그림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218274" y="2924536"/>
            <a:ext cx="3378781" cy="292379"/>
          </a:xfrm>
          <a:prstGeom prst="rect">
            <a:avLst/>
          </a:prstGeom>
        </p:spPr>
      </p:pic>
      <p:pic>
        <p:nvPicPr>
          <p:cNvPr id="8" name="그림 7"/>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218274" y="3931107"/>
            <a:ext cx="3885741" cy="284167"/>
          </a:xfrm>
          <a:prstGeom prst="rect">
            <a:avLst/>
          </a:prstGeom>
        </p:spPr>
      </p:pic>
    </p:spTree>
    <p:extLst>
      <p:ext uri="{BB962C8B-B14F-4D97-AF65-F5344CB8AC3E}">
        <p14:creationId xmlns:p14="http://schemas.microsoft.com/office/powerpoint/2010/main" val="2340691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FA2BC38F-CC8B-734B-ACB4-C3471FA31F44}"/>
              </a:ext>
            </a:extLst>
          </p:cNvPr>
          <p:cNvSpPr>
            <a:spLocks noGrp="1"/>
          </p:cNvSpPr>
          <p:nvPr>
            <p:ph type="title"/>
          </p:nvPr>
        </p:nvSpPr>
        <p:spPr/>
        <p:txBody>
          <a:bodyPr/>
          <a:lstStyle/>
          <a:p>
            <a:r>
              <a:rPr kumimoji="1" lang="en-US" altLang="ko-KR" dirty="0"/>
              <a:t>Bad Randomness &amp; Bad </a:t>
            </a:r>
            <a:r>
              <a:rPr kumimoji="1" lang="en-US" altLang="ko-KR" dirty="0" smtClean="0"/>
              <a:t>Crypto (RSA)</a:t>
            </a:r>
            <a:endParaRPr kumimoji="1" lang="ko-KR" altLang="en-US" dirty="0"/>
          </a:p>
        </p:txBody>
      </p:sp>
      <p:grpSp>
        <p:nvGrpSpPr>
          <p:cNvPr id="46" name="그룹 45"/>
          <p:cNvGrpSpPr/>
          <p:nvPr/>
        </p:nvGrpSpPr>
        <p:grpSpPr>
          <a:xfrm>
            <a:off x="8637563" y="2222695"/>
            <a:ext cx="1674056" cy="3360123"/>
            <a:chOff x="8637563" y="2222695"/>
            <a:chExt cx="1674056" cy="3360123"/>
          </a:xfrm>
        </p:grpSpPr>
        <p:sp>
          <p:nvSpPr>
            <p:cNvPr id="4" name="직사각형 3"/>
            <p:cNvSpPr/>
            <p:nvPr/>
          </p:nvSpPr>
          <p:spPr>
            <a:xfrm>
              <a:off x="8637563" y="2222695"/>
              <a:ext cx="1674056" cy="118168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smtClean="0">
                  <a:solidFill>
                    <a:sysClr val="windowText" lastClr="000000"/>
                  </a:solidFill>
                </a:rPr>
                <a:t>Secure</a:t>
              </a:r>
            </a:p>
            <a:p>
              <a:pPr algn="ctr"/>
              <a:r>
                <a:rPr lang="en-US" altLang="ko-KR" sz="2800" b="1" dirty="0" smtClean="0">
                  <a:solidFill>
                    <a:sysClr val="windowText" lastClr="000000"/>
                  </a:solidFill>
                </a:rPr>
                <a:t>RNG</a:t>
              </a:r>
              <a:endParaRPr lang="ko-KR" altLang="en-US" sz="2800" b="1" dirty="0">
                <a:solidFill>
                  <a:sysClr val="windowText" lastClr="000000"/>
                </a:solidFill>
              </a:endParaRPr>
            </a:p>
          </p:txBody>
        </p:sp>
        <p:sp>
          <p:nvSpPr>
            <p:cNvPr id="33" name="직사각형 32"/>
            <p:cNvSpPr/>
            <p:nvPr/>
          </p:nvSpPr>
          <p:spPr>
            <a:xfrm>
              <a:off x="8637563" y="4401132"/>
              <a:ext cx="1674056" cy="118168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smtClean="0">
                  <a:solidFill>
                    <a:sysClr val="windowText" lastClr="000000"/>
                  </a:solidFill>
                </a:rPr>
                <a:t>Secure</a:t>
              </a:r>
            </a:p>
            <a:p>
              <a:pPr algn="ctr"/>
              <a:r>
                <a:rPr lang="en-US" altLang="ko-KR" sz="2800" b="1" dirty="0" smtClean="0">
                  <a:solidFill>
                    <a:sysClr val="windowText" lastClr="000000"/>
                  </a:solidFill>
                </a:rPr>
                <a:t>RNG</a:t>
              </a:r>
              <a:endParaRPr lang="ko-KR" altLang="en-US" sz="2800" b="1" dirty="0">
                <a:solidFill>
                  <a:sysClr val="windowText" lastClr="000000"/>
                </a:solidFill>
              </a:endParaRPr>
            </a:p>
          </p:txBody>
        </p:sp>
      </p:grpSp>
      <p:grpSp>
        <p:nvGrpSpPr>
          <p:cNvPr id="47" name="그룹 46"/>
          <p:cNvGrpSpPr/>
          <p:nvPr/>
        </p:nvGrpSpPr>
        <p:grpSpPr>
          <a:xfrm>
            <a:off x="6324209" y="2257337"/>
            <a:ext cx="2313355" cy="3508626"/>
            <a:chOff x="6324209" y="2257337"/>
            <a:chExt cx="2313355" cy="3508626"/>
          </a:xfrm>
        </p:grpSpPr>
        <p:cxnSp>
          <p:nvCxnSpPr>
            <p:cNvPr id="6" name="직선 화살표 연결선 5"/>
            <p:cNvCxnSpPr>
              <a:stCxn id="4" idx="1"/>
            </p:cNvCxnSpPr>
            <p:nvPr/>
          </p:nvCxnSpPr>
          <p:spPr>
            <a:xfrm flipH="1" flipV="1">
              <a:off x="7019778" y="2433711"/>
              <a:ext cx="1617785"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H="1">
              <a:off x="7019777" y="2842956"/>
              <a:ext cx="1617787" cy="532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그림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324209" y="2257337"/>
              <a:ext cx="501052" cy="366287"/>
            </a:xfrm>
            <a:prstGeom prst="rect">
              <a:avLst/>
            </a:prstGeom>
          </p:spPr>
        </p:pic>
        <p:pic>
          <p:nvPicPr>
            <p:cNvPr id="15" name="그림 1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324209" y="3221238"/>
              <a:ext cx="425031" cy="366287"/>
            </a:xfrm>
            <a:prstGeom prst="rect">
              <a:avLst/>
            </a:prstGeom>
          </p:spPr>
        </p:pic>
        <p:cxnSp>
          <p:nvCxnSpPr>
            <p:cNvPr id="34" name="직선 화살표 연결선 33"/>
            <p:cNvCxnSpPr>
              <a:stCxn id="33" idx="1"/>
            </p:cNvCxnSpPr>
            <p:nvPr/>
          </p:nvCxnSpPr>
          <p:spPr>
            <a:xfrm flipH="1" flipV="1">
              <a:off x="7019778" y="4612148"/>
              <a:ext cx="1617785"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flipH="1">
              <a:off x="7019777" y="5021393"/>
              <a:ext cx="1617787" cy="532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그림 40"/>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6324209" y="4435775"/>
              <a:ext cx="514874" cy="366287"/>
            </a:xfrm>
            <a:prstGeom prst="rect">
              <a:avLst/>
            </a:prstGeom>
          </p:spPr>
        </p:pic>
        <p:pic>
          <p:nvPicPr>
            <p:cNvPr id="42" name="그림 41"/>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324210" y="5399676"/>
              <a:ext cx="438853" cy="366287"/>
            </a:xfrm>
            <a:prstGeom prst="rect">
              <a:avLst/>
            </a:prstGeom>
          </p:spPr>
        </p:pic>
      </p:grpSp>
      <p:grpSp>
        <p:nvGrpSpPr>
          <p:cNvPr id="48" name="그룹 47"/>
          <p:cNvGrpSpPr/>
          <p:nvPr/>
        </p:nvGrpSpPr>
        <p:grpSpPr>
          <a:xfrm>
            <a:off x="3528109" y="2433711"/>
            <a:ext cx="2664128" cy="3161628"/>
            <a:chOff x="3528109" y="2433711"/>
            <a:chExt cx="2664128" cy="3161628"/>
          </a:xfrm>
        </p:grpSpPr>
        <p:cxnSp>
          <p:nvCxnSpPr>
            <p:cNvPr id="16" name="직선 화살표 연결선 15"/>
            <p:cNvCxnSpPr/>
            <p:nvPr/>
          </p:nvCxnSpPr>
          <p:spPr>
            <a:xfrm flipH="1">
              <a:off x="4511907" y="2433711"/>
              <a:ext cx="1680329"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flipH="1" flipV="1">
              <a:off x="4499191" y="3080826"/>
              <a:ext cx="1693046" cy="336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그림 31"/>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528109" y="2708038"/>
              <a:ext cx="713261" cy="540826"/>
            </a:xfrm>
            <a:prstGeom prst="rect">
              <a:avLst/>
            </a:prstGeom>
          </p:spPr>
        </p:pic>
        <p:cxnSp>
          <p:nvCxnSpPr>
            <p:cNvPr id="38" name="직선 화살표 연결선 37"/>
            <p:cNvCxnSpPr/>
            <p:nvPr/>
          </p:nvCxnSpPr>
          <p:spPr>
            <a:xfrm flipH="1">
              <a:off x="4511907" y="4612148"/>
              <a:ext cx="1680329"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flipH="1" flipV="1">
              <a:off x="4499191" y="5259263"/>
              <a:ext cx="1693046" cy="336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그림 42"/>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528109" y="4886475"/>
              <a:ext cx="728937" cy="540826"/>
            </a:xfrm>
            <a:prstGeom prst="rect">
              <a:avLst/>
            </a:prstGeom>
          </p:spPr>
        </p:pic>
      </p:grpSp>
      <p:pic>
        <p:nvPicPr>
          <p:cNvPr id="44" name="그림 43"/>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838200" y="5948674"/>
            <a:ext cx="3373917" cy="481989"/>
          </a:xfrm>
          <a:prstGeom prst="rect">
            <a:avLst/>
          </a:prstGeom>
        </p:spPr>
      </p:pic>
      <p:pic>
        <p:nvPicPr>
          <p:cNvPr id="45" name="그림 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9914" y="2610725"/>
            <a:ext cx="2857500" cy="2381250"/>
          </a:xfrm>
          <a:prstGeom prst="rect">
            <a:avLst/>
          </a:prstGeom>
        </p:spPr>
      </p:pic>
    </p:spTree>
    <p:extLst>
      <p:ext uri="{BB962C8B-B14F-4D97-AF65-F5344CB8AC3E}">
        <p14:creationId xmlns:p14="http://schemas.microsoft.com/office/powerpoint/2010/main" val="18023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FA2BC38F-CC8B-734B-ACB4-C3471FA31F44}"/>
              </a:ext>
            </a:extLst>
          </p:cNvPr>
          <p:cNvSpPr>
            <a:spLocks noGrp="1"/>
          </p:cNvSpPr>
          <p:nvPr>
            <p:ph type="title"/>
          </p:nvPr>
        </p:nvSpPr>
        <p:spPr/>
        <p:txBody>
          <a:bodyPr/>
          <a:lstStyle/>
          <a:p>
            <a:r>
              <a:rPr kumimoji="1" lang="en-US" altLang="ko-KR" dirty="0"/>
              <a:t>Bad Randomness &amp; Bad </a:t>
            </a:r>
            <a:r>
              <a:rPr kumimoji="1" lang="en-US" altLang="ko-KR" dirty="0" smtClean="0"/>
              <a:t>Crypto (RSA)</a:t>
            </a:r>
            <a:endParaRPr kumimoji="1" lang="ko-KR" altLang="en-US" dirty="0"/>
          </a:p>
        </p:txBody>
      </p:sp>
      <p:grpSp>
        <p:nvGrpSpPr>
          <p:cNvPr id="46" name="그룹 45"/>
          <p:cNvGrpSpPr/>
          <p:nvPr/>
        </p:nvGrpSpPr>
        <p:grpSpPr>
          <a:xfrm>
            <a:off x="8637563" y="2222695"/>
            <a:ext cx="1674056" cy="3360123"/>
            <a:chOff x="8637563" y="2222695"/>
            <a:chExt cx="1674056" cy="3360123"/>
          </a:xfrm>
        </p:grpSpPr>
        <p:sp>
          <p:nvSpPr>
            <p:cNvPr id="4" name="직사각형 3"/>
            <p:cNvSpPr/>
            <p:nvPr/>
          </p:nvSpPr>
          <p:spPr>
            <a:xfrm>
              <a:off x="8637563" y="2222695"/>
              <a:ext cx="1674056" cy="118168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smtClean="0">
                  <a:solidFill>
                    <a:sysClr val="windowText" lastClr="000000"/>
                  </a:solidFill>
                </a:rPr>
                <a:t>Insecure</a:t>
              </a:r>
            </a:p>
            <a:p>
              <a:pPr algn="ctr"/>
              <a:r>
                <a:rPr lang="en-US" altLang="ko-KR" sz="2800" b="1" dirty="0" smtClean="0">
                  <a:solidFill>
                    <a:sysClr val="windowText" lastClr="000000"/>
                  </a:solidFill>
                </a:rPr>
                <a:t>RNG</a:t>
              </a:r>
              <a:endParaRPr lang="ko-KR" altLang="en-US" sz="2800" b="1" dirty="0">
                <a:solidFill>
                  <a:sysClr val="windowText" lastClr="000000"/>
                </a:solidFill>
              </a:endParaRPr>
            </a:p>
          </p:txBody>
        </p:sp>
        <p:sp>
          <p:nvSpPr>
            <p:cNvPr id="33" name="직사각형 32"/>
            <p:cNvSpPr/>
            <p:nvPr/>
          </p:nvSpPr>
          <p:spPr>
            <a:xfrm>
              <a:off x="8637563" y="4401132"/>
              <a:ext cx="1674056" cy="118168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smtClean="0">
                  <a:solidFill>
                    <a:sysClr val="windowText" lastClr="000000"/>
                  </a:solidFill>
                </a:rPr>
                <a:t>Insecure</a:t>
              </a:r>
            </a:p>
            <a:p>
              <a:pPr algn="ctr"/>
              <a:r>
                <a:rPr lang="en-US" altLang="ko-KR" sz="2800" b="1" dirty="0" smtClean="0">
                  <a:solidFill>
                    <a:sysClr val="windowText" lastClr="000000"/>
                  </a:solidFill>
                </a:rPr>
                <a:t>RNG</a:t>
              </a:r>
              <a:endParaRPr lang="ko-KR" altLang="en-US" sz="2800" b="1" dirty="0">
                <a:solidFill>
                  <a:sysClr val="windowText" lastClr="000000"/>
                </a:solidFill>
              </a:endParaRPr>
            </a:p>
          </p:txBody>
        </p:sp>
      </p:grpSp>
      <p:grpSp>
        <p:nvGrpSpPr>
          <p:cNvPr id="48" name="그룹 47"/>
          <p:cNvGrpSpPr/>
          <p:nvPr/>
        </p:nvGrpSpPr>
        <p:grpSpPr>
          <a:xfrm>
            <a:off x="3528109" y="2433711"/>
            <a:ext cx="2664128" cy="3161628"/>
            <a:chOff x="3528109" y="2433711"/>
            <a:chExt cx="2664128" cy="3161628"/>
          </a:xfrm>
        </p:grpSpPr>
        <p:cxnSp>
          <p:nvCxnSpPr>
            <p:cNvPr id="16" name="직선 화살표 연결선 15"/>
            <p:cNvCxnSpPr/>
            <p:nvPr/>
          </p:nvCxnSpPr>
          <p:spPr>
            <a:xfrm flipH="1">
              <a:off x="4511907" y="2433711"/>
              <a:ext cx="1680329"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flipH="1" flipV="1">
              <a:off x="4499191" y="3080826"/>
              <a:ext cx="1693046" cy="336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그림 31"/>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3528109" y="2708038"/>
              <a:ext cx="713261" cy="540826"/>
            </a:xfrm>
            <a:prstGeom prst="rect">
              <a:avLst/>
            </a:prstGeom>
          </p:spPr>
        </p:pic>
        <p:cxnSp>
          <p:nvCxnSpPr>
            <p:cNvPr id="38" name="직선 화살표 연결선 37"/>
            <p:cNvCxnSpPr/>
            <p:nvPr/>
          </p:nvCxnSpPr>
          <p:spPr>
            <a:xfrm flipH="1">
              <a:off x="4511907" y="4612148"/>
              <a:ext cx="1680329"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flipH="1" flipV="1">
              <a:off x="4499191" y="5259263"/>
              <a:ext cx="1693046" cy="336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그림 42"/>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528109" y="4886475"/>
              <a:ext cx="728937" cy="540826"/>
            </a:xfrm>
            <a:prstGeom prst="rect">
              <a:avLst/>
            </a:prstGeom>
          </p:spPr>
        </p:pic>
      </p:grpSp>
      <p:pic>
        <p:nvPicPr>
          <p:cNvPr id="5" name="그림 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838201" y="5948674"/>
            <a:ext cx="3373917" cy="481989"/>
          </a:xfrm>
          <a:prstGeom prst="rect">
            <a:avLst/>
          </a:prstGeom>
        </p:spPr>
      </p:pic>
      <p:pic>
        <p:nvPicPr>
          <p:cNvPr id="2" name="그림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3707" y="2640441"/>
            <a:ext cx="2857143" cy="2380952"/>
          </a:xfrm>
          <a:prstGeom prst="rect">
            <a:avLst/>
          </a:prstGeom>
        </p:spPr>
      </p:pic>
      <p:grpSp>
        <p:nvGrpSpPr>
          <p:cNvPr id="8" name="그룹 7"/>
          <p:cNvGrpSpPr/>
          <p:nvPr/>
        </p:nvGrpSpPr>
        <p:grpSpPr>
          <a:xfrm>
            <a:off x="6324209" y="2257338"/>
            <a:ext cx="2313355" cy="3508625"/>
            <a:chOff x="6324209" y="2257338"/>
            <a:chExt cx="2313355" cy="3508625"/>
          </a:xfrm>
        </p:grpSpPr>
        <p:cxnSp>
          <p:nvCxnSpPr>
            <p:cNvPr id="6" name="직선 화살표 연결선 5"/>
            <p:cNvCxnSpPr>
              <a:stCxn id="4" idx="1"/>
            </p:cNvCxnSpPr>
            <p:nvPr/>
          </p:nvCxnSpPr>
          <p:spPr>
            <a:xfrm flipH="1" flipV="1">
              <a:off x="7019778" y="2433711"/>
              <a:ext cx="1617785"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H="1">
              <a:off x="7019777" y="2842956"/>
              <a:ext cx="1617787" cy="532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그림 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324209" y="2257338"/>
              <a:ext cx="304087" cy="366287"/>
            </a:xfrm>
            <a:prstGeom prst="rect">
              <a:avLst/>
            </a:prstGeom>
          </p:spPr>
        </p:pic>
        <p:pic>
          <p:nvPicPr>
            <p:cNvPr id="15" name="그림 14"/>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6324209" y="3221238"/>
              <a:ext cx="425031" cy="366287"/>
            </a:xfrm>
            <a:prstGeom prst="rect">
              <a:avLst/>
            </a:prstGeom>
          </p:spPr>
        </p:pic>
        <p:cxnSp>
          <p:nvCxnSpPr>
            <p:cNvPr id="34" name="직선 화살표 연결선 33"/>
            <p:cNvCxnSpPr>
              <a:stCxn id="33" idx="1"/>
            </p:cNvCxnSpPr>
            <p:nvPr/>
          </p:nvCxnSpPr>
          <p:spPr>
            <a:xfrm flipH="1" flipV="1">
              <a:off x="7019778" y="4612148"/>
              <a:ext cx="1617785"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flipH="1">
              <a:off x="7019777" y="5021393"/>
              <a:ext cx="1617787" cy="532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그림 41"/>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324210" y="5399676"/>
              <a:ext cx="438853" cy="366287"/>
            </a:xfrm>
            <a:prstGeom prst="rect">
              <a:avLst/>
            </a:prstGeom>
          </p:spPr>
        </p:pic>
        <p:pic>
          <p:nvPicPr>
            <p:cNvPr id="27" name="그림 26"/>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324209" y="4401132"/>
              <a:ext cx="304087" cy="366287"/>
            </a:xfrm>
            <a:prstGeom prst="rect">
              <a:avLst/>
            </a:prstGeom>
          </p:spPr>
        </p:pic>
      </p:grpSp>
    </p:spTree>
    <p:extLst>
      <p:ext uri="{BB962C8B-B14F-4D97-AF65-F5344CB8AC3E}">
        <p14:creationId xmlns:p14="http://schemas.microsoft.com/office/powerpoint/2010/main" val="32236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FA2BC38F-CC8B-734B-ACB4-C3471FA31F44}"/>
              </a:ext>
            </a:extLst>
          </p:cNvPr>
          <p:cNvSpPr>
            <a:spLocks noGrp="1"/>
          </p:cNvSpPr>
          <p:nvPr>
            <p:ph type="title"/>
          </p:nvPr>
        </p:nvSpPr>
        <p:spPr/>
        <p:txBody>
          <a:bodyPr/>
          <a:lstStyle/>
          <a:p>
            <a:r>
              <a:rPr kumimoji="1" lang="en-US" altLang="ko-KR" dirty="0"/>
              <a:t>Bad Randomness &amp; Bad </a:t>
            </a:r>
            <a:r>
              <a:rPr kumimoji="1" lang="en-US" altLang="ko-KR" dirty="0" smtClean="0"/>
              <a:t>Crypto (DSA)</a:t>
            </a:r>
            <a:endParaRPr kumimoji="1" lang="ko-KR" altLang="en-US" dirty="0"/>
          </a:p>
        </p:txBody>
      </p:sp>
      <p:sp>
        <p:nvSpPr>
          <p:cNvPr id="5" name="직사각형 4"/>
          <p:cNvSpPr/>
          <p:nvPr/>
        </p:nvSpPr>
        <p:spPr>
          <a:xfrm>
            <a:off x="8904848" y="2823138"/>
            <a:ext cx="1674056" cy="118168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smtClean="0">
                <a:solidFill>
                  <a:sysClr val="windowText" lastClr="000000"/>
                </a:solidFill>
              </a:rPr>
              <a:t>Insecure</a:t>
            </a:r>
          </a:p>
          <a:p>
            <a:pPr algn="ctr"/>
            <a:r>
              <a:rPr lang="en-US" altLang="ko-KR" sz="2800" b="1" dirty="0" smtClean="0">
                <a:solidFill>
                  <a:sysClr val="windowText" lastClr="000000"/>
                </a:solidFill>
              </a:rPr>
              <a:t>RNG</a:t>
            </a:r>
            <a:endParaRPr lang="ko-KR" altLang="en-US" sz="2800" b="1" dirty="0">
              <a:solidFill>
                <a:sysClr val="windowText" lastClr="000000"/>
              </a:solidFill>
            </a:endParaRPr>
          </a:p>
        </p:txBody>
      </p:sp>
      <p:pic>
        <p:nvPicPr>
          <p:cNvPr id="19" name="그림 1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838200" y="5209603"/>
            <a:ext cx="3885741" cy="284167"/>
          </a:xfrm>
          <a:prstGeom prst="rect">
            <a:avLst/>
          </a:prstGeom>
        </p:spPr>
      </p:pic>
      <p:pic>
        <p:nvPicPr>
          <p:cNvPr id="20" name="그림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707" y="2640441"/>
            <a:ext cx="2857143" cy="2380952"/>
          </a:xfrm>
          <a:prstGeom prst="rect">
            <a:avLst/>
          </a:prstGeom>
        </p:spPr>
      </p:pic>
      <p:pic>
        <p:nvPicPr>
          <p:cNvPr id="21" name="그림 2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38200" y="5640255"/>
            <a:ext cx="3378781" cy="292379"/>
          </a:xfrm>
          <a:prstGeom prst="rect">
            <a:avLst/>
          </a:prstGeom>
        </p:spPr>
      </p:pic>
      <p:grpSp>
        <p:nvGrpSpPr>
          <p:cNvPr id="23" name="그룹 22"/>
          <p:cNvGrpSpPr/>
          <p:nvPr/>
        </p:nvGrpSpPr>
        <p:grpSpPr>
          <a:xfrm>
            <a:off x="4178105" y="2835807"/>
            <a:ext cx="5472332" cy="2127520"/>
            <a:chOff x="4178105" y="2835807"/>
            <a:chExt cx="5472332" cy="2127520"/>
          </a:xfrm>
        </p:grpSpPr>
        <p:cxnSp>
          <p:nvCxnSpPr>
            <p:cNvPr id="8" name="직선 화살표 연결선 7"/>
            <p:cNvCxnSpPr/>
            <p:nvPr/>
          </p:nvCxnSpPr>
          <p:spPr>
            <a:xfrm flipH="1" flipV="1">
              <a:off x="7287063" y="3004736"/>
              <a:ext cx="1617785" cy="37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a:xfrm flipH="1">
              <a:off x="7287062" y="3413981"/>
              <a:ext cx="1617787" cy="532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그림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178105" y="2835807"/>
              <a:ext cx="2875771" cy="403489"/>
            </a:xfrm>
            <a:prstGeom prst="rect">
              <a:avLst/>
            </a:prstGeom>
          </p:spPr>
        </p:pic>
        <p:pic>
          <p:nvPicPr>
            <p:cNvPr id="18" name="그림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178105" y="3803079"/>
              <a:ext cx="2875772" cy="403489"/>
            </a:xfrm>
            <a:prstGeom prst="rect">
              <a:avLst/>
            </a:prstGeom>
          </p:spPr>
        </p:pic>
        <p:sp>
          <p:nvSpPr>
            <p:cNvPr id="22" name="TextBox 21"/>
            <p:cNvSpPr txBox="1"/>
            <p:nvPr/>
          </p:nvSpPr>
          <p:spPr>
            <a:xfrm>
              <a:off x="4332849" y="4501662"/>
              <a:ext cx="5317588" cy="461665"/>
            </a:xfrm>
            <a:prstGeom prst="rect">
              <a:avLst/>
            </a:prstGeom>
            <a:noFill/>
          </p:spPr>
          <p:txBody>
            <a:bodyPr wrap="square" rtlCol="0">
              <a:spAutoFit/>
            </a:bodyPr>
            <a:lstStyle/>
            <a:p>
              <a:r>
                <a:rPr lang="en-US" altLang="ko-KR" sz="2400" dirty="0" smtClean="0">
                  <a:solidFill>
                    <a:srgbClr val="FF0000"/>
                  </a:solidFill>
                </a:rPr>
                <a:t>With the same ephemeral key k</a:t>
              </a:r>
              <a:endParaRPr lang="ko-KR" altLang="en-US" sz="2400" dirty="0">
                <a:solidFill>
                  <a:srgbClr val="FF0000"/>
                </a:solidFill>
              </a:endParaRPr>
            </a:p>
          </p:txBody>
        </p:sp>
      </p:grpSp>
    </p:spTree>
    <p:extLst>
      <p:ext uri="{BB962C8B-B14F-4D97-AF65-F5344CB8AC3E}">
        <p14:creationId xmlns:p14="http://schemas.microsoft.com/office/powerpoint/2010/main" val="39199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453869" y="1936557"/>
            <a:ext cx="5450531" cy="3139321"/>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38100" dir="2700000" algn="tl">
                    <a:srgbClr val="000000">
                      <a:alpha val="43137"/>
                    </a:srgbClr>
                  </a:outerShdw>
                </a:effectLst>
              </a:rPr>
              <a:t>Methodology</a:t>
            </a:r>
          </a:p>
          <a:p>
            <a:pPr algn="ctr"/>
            <a:r>
              <a:rPr lang="en-US" altLang="ko-KR" sz="6600" b="1" dirty="0">
                <a:ln w="0"/>
                <a:effectLst>
                  <a:outerShdw blurRad="38100" dist="38100" dir="2700000" algn="tl">
                    <a:srgbClr val="000000">
                      <a:alpha val="43137"/>
                    </a:srgbClr>
                  </a:outerShdw>
                </a:effectLst>
              </a:rPr>
              <a:t>&amp;</a:t>
            </a:r>
          </a:p>
          <a:p>
            <a:pPr algn="ctr"/>
            <a:r>
              <a:rPr lang="en-US" altLang="ko-KR" sz="6600" b="1" cap="none" spc="0" dirty="0">
                <a:ln w="0"/>
                <a:solidFill>
                  <a:schemeClr val="tx1"/>
                </a:solidFill>
                <a:effectLst>
                  <a:outerShdw blurRad="38100" dist="38100" dir="2700000" algn="tl">
                    <a:srgbClr val="000000">
                      <a:alpha val="43137"/>
                    </a:srgbClr>
                  </a:outerShdw>
                </a:effectLst>
              </a:rPr>
              <a:t>Vulnerability</a:t>
            </a:r>
          </a:p>
        </p:txBody>
      </p:sp>
    </p:spTree>
    <p:extLst>
      <p:ext uri="{BB962C8B-B14F-4D97-AF65-F5344CB8AC3E}">
        <p14:creationId xmlns:p14="http://schemas.microsoft.com/office/powerpoint/2010/main" val="2055397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Collecting Public Keys</a:t>
            </a:r>
            <a:endParaRPr lang="ko-KR" altLang="en-US" dirty="0"/>
          </a:p>
        </p:txBody>
      </p:sp>
      <p:sp>
        <p:nvSpPr>
          <p:cNvPr id="4" name="내용 개체 틀 3"/>
          <p:cNvSpPr>
            <a:spLocks noGrp="1"/>
          </p:cNvSpPr>
          <p:nvPr>
            <p:ph sz="half" idx="1"/>
          </p:nvPr>
        </p:nvSpPr>
        <p:spPr/>
        <p:txBody>
          <a:bodyPr/>
          <a:lstStyle/>
          <a:p>
            <a:r>
              <a:rPr lang="en-US" altLang="ko-KR" dirty="0"/>
              <a:t>Finding hosts</a:t>
            </a:r>
          </a:p>
          <a:p>
            <a:pPr lvl="1"/>
            <a:r>
              <a:rPr lang="en-US" altLang="ko-KR" dirty="0" err="1"/>
              <a:t>Nmap</a:t>
            </a:r>
            <a:r>
              <a:rPr lang="en-US" altLang="ko-KR" dirty="0"/>
              <a:t> from EC2</a:t>
            </a:r>
          </a:p>
          <a:p>
            <a:pPr lvl="1"/>
            <a:r>
              <a:rPr lang="en-US" altLang="ko-KR" dirty="0"/>
              <a:t>25 hosts, &lt;25 hours</a:t>
            </a:r>
          </a:p>
          <a:p>
            <a:r>
              <a:rPr lang="en-US" altLang="ko-KR" dirty="0"/>
              <a:t>Retrieving keys</a:t>
            </a:r>
          </a:p>
          <a:p>
            <a:pPr lvl="1"/>
            <a:r>
              <a:rPr lang="en-US" altLang="ko-KR" dirty="0"/>
              <a:t>Event  Driven Process</a:t>
            </a:r>
          </a:p>
          <a:p>
            <a:pPr lvl="1"/>
            <a:r>
              <a:rPr lang="en-US" altLang="ko-KR" dirty="0"/>
              <a:t>3 hosts, &lt;48 hours</a:t>
            </a:r>
          </a:p>
          <a:p>
            <a:r>
              <a:rPr lang="en-US" altLang="ko-KR" dirty="0"/>
              <a:t>Parsing certs</a:t>
            </a:r>
          </a:p>
          <a:p>
            <a:pPr lvl="1"/>
            <a:r>
              <a:rPr lang="en-US" altLang="ko-KR" dirty="0"/>
              <a:t>OpenSSL, database </a:t>
            </a:r>
          </a:p>
        </p:txBody>
      </p:sp>
      <p:graphicFrame>
        <p:nvGraphicFramePr>
          <p:cNvPr id="6" name="내용 개체 틀 5"/>
          <p:cNvGraphicFramePr>
            <a:graphicFrameLocks noGrp="1"/>
          </p:cNvGraphicFramePr>
          <p:nvPr>
            <p:ph sz="half" idx="2"/>
            <p:extLst>
              <p:ext uri="{D42A27DB-BD31-4B8C-83A1-F6EECF244321}">
                <p14:modId xmlns:p14="http://schemas.microsoft.com/office/powerpoint/2010/main" val="293917847"/>
              </p:ext>
            </p:extLst>
          </p:nvPr>
        </p:nvGraphicFramePr>
        <p:xfrm>
          <a:off x="6019800" y="2199698"/>
          <a:ext cx="5181600" cy="7416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082066177"/>
                    </a:ext>
                  </a:extLst>
                </a:gridCol>
                <a:gridCol w="2590800">
                  <a:extLst>
                    <a:ext uri="{9D8B030D-6E8A-4147-A177-3AD203B41FA5}">
                      <a16:colId xmlns:a16="http://schemas.microsoft.com/office/drawing/2014/main" val="3201937674"/>
                    </a:ext>
                  </a:extLst>
                </a:gridCol>
              </a:tblGrid>
              <a:tr h="370840">
                <a:tc>
                  <a:txBody>
                    <a:bodyPr/>
                    <a:lstStyle/>
                    <a:p>
                      <a:pPr latinLnBrk="1"/>
                      <a:r>
                        <a:rPr lang="en-US" altLang="ko-KR" dirty="0">
                          <a:solidFill>
                            <a:schemeClr val="tx1"/>
                          </a:solidFill>
                        </a:rPr>
                        <a:t>Port</a:t>
                      </a:r>
                      <a:r>
                        <a:rPr lang="en-US" altLang="ko-KR" baseline="0" dirty="0">
                          <a:solidFill>
                            <a:schemeClr val="tx1"/>
                          </a:solidFill>
                        </a:rPr>
                        <a:t> 443 (HTTPS)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atinLnBrk="1"/>
                      <a:r>
                        <a:rPr lang="en-US" altLang="ko-KR" dirty="0">
                          <a:solidFill>
                            <a:schemeClr val="tx1"/>
                          </a:solidFill>
                        </a:rPr>
                        <a:t>Port</a:t>
                      </a:r>
                      <a:r>
                        <a:rPr lang="en-US" altLang="ko-KR" baseline="0" dirty="0">
                          <a:solidFill>
                            <a:schemeClr val="tx1"/>
                          </a:solidFill>
                        </a:rPr>
                        <a:t> 22 (SSH)</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10012039"/>
                  </a:ext>
                </a:extLst>
              </a:tr>
              <a:tr h="370840">
                <a:tc>
                  <a:txBody>
                    <a:bodyPr/>
                    <a:lstStyle/>
                    <a:p>
                      <a:pPr latinLnBrk="1"/>
                      <a:r>
                        <a:rPr lang="en-US" altLang="ko-KR" dirty="0">
                          <a:solidFill>
                            <a:schemeClr val="tx1"/>
                          </a:solidFill>
                        </a:rPr>
                        <a:t>29 million hosts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solidFill>
                            <a:schemeClr val="tx1"/>
                          </a:solidFill>
                        </a:rPr>
                        <a:t>23 million hosts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8151752"/>
                  </a:ext>
                </a:extLst>
              </a:tr>
            </a:tbl>
          </a:graphicData>
        </a:graphic>
      </p:graphicFrame>
      <p:graphicFrame>
        <p:nvGraphicFramePr>
          <p:cNvPr id="8" name="내용 개체 틀 5"/>
          <p:cNvGraphicFramePr>
            <a:graphicFrameLocks/>
          </p:cNvGraphicFramePr>
          <p:nvPr>
            <p:extLst>
              <p:ext uri="{D42A27DB-BD31-4B8C-83A1-F6EECF244321}">
                <p14:modId xmlns:p14="http://schemas.microsoft.com/office/powerpoint/2010/main" val="1771855799"/>
              </p:ext>
            </p:extLst>
          </p:nvPr>
        </p:nvGraphicFramePr>
        <p:xfrm>
          <a:off x="6019800" y="3525953"/>
          <a:ext cx="5181600" cy="7416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082066177"/>
                    </a:ext>
                  </a:extLst>
                </a:gridCol>
                <a:gridCol w="2590800">
                  <a:extLst>
                    <a:ext uri="{9D8B030D-6E8A-4147-A177-3AD203B41FA5}">
                      <a16:colId xmlns:a16="http://schemas.microsoft.com/office/drawing/2014/main" val="3201937674"/>
                    </a:ext>
                  </a:extLst>
                </a:gridCol>
              </a:tblGrid>
              <a:tr h="370840">
                <a:tc>
                  <a:txBody>
                    <a:bodyPr/>
                    <a:lstStyle/>
                    <a:p>
                      <a:pPr latinLnBrk="1"/>
                      <a:r>
                        <a:rPr lang="en-US" altLang="ko-KR" dirty="0">
                          <a:solidFill>
                            <a:schemeClr val="tx1"/>
                          </a:solidFill>
                        </a:rPr>
                        <a:t>Port</a:t>
                      </a:r>
                      <a:r>
                        <a:rPr lang="en-US" altLang="ko-KR" baseline="0" dirty="0">
                          <a:solidFill>
                            <a:schemeClr val="tx1"/>
                          </a:solidFill>
                        </a:rPr>
                        <a:t> 443 (HTTPS)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atinLnBrk="1"/>
                      <a:r>
                        <a:rPr lang="en-US" altLang="ko-KR" dirty="0">
                          <a:solidFill>
                            <a:schemeClr val="tx1"/>
                          </a:solidFill>
                        </a:rPr>
                        <a:t>Port</a:t>
                      </a:r>
                      <a:r>
                        <a:rPr lang="en-US" altLang="ko-KR" baseline="0" dirty="0">
                          <a:solidFill>
                            <a:schemeClr val="tx1"/>
                          </a:solidFill>
                        </a:rPr>
                        <a:t> 22 (SSH)</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10012039"/>
                  </a:ext>
                </a:extLst>
              </a:tr>
              <a:tr h="370840">
                <a:tc>
                  <a:txBody>
                    <a:bodyPr/>
                    <a:lstStyle/>
                    <a:p>
                      <a:pPr latinLnBrk="1"/>
                      <a:r>
                        <a:rPr lang="en-US" altLang="ko-KR" dirty="0">
                          <a:solidFill>
                            <a:schemeClr val="tx1"/>
                          </a:solidFill>
                        </a:rPr>
                        <a:t>13</a:t>
                      </a:r>
                      <a:r>
                        <a:rPr lang="en-US" altLang="ko-KR" baseline="0" dirty="0">
                          <a:solidFill>
                            <a:schemeClr val="tx1"/>
                          </a:solidFill>
                        </a:rPr>
                        <a:t> </a:t>
                      </a:r>
                      <a:r>
                        <a:rPr lang="en-US" altLang="ko-KR" dirty="0">
                          <a:solidFill>
                            <a:schemeClr val="tx1"/>
                          </a:solidFill>
                        </a:rPr>
                        <a:t>million hosts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solidFill>
                            <a:schemeClr val="tx1"/>
                          </a:solidFill>
                        </a:rPr>
                        <a:t>10 million hosts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8151752"/>
                  </a:ext>
                </a:extLst>
              </a:tr>
            </a:tbl>
          </a:graphicData>
        </a:graphic>
      </p:graphicFrame>
      <p:graphicFrame>
        <p:nvGraphicFramePr>
          <p:cNvPr id="10" name="표 9"/>
          <p:cNvGraphicFramePr>
            <a:graphicFrameLocks noGrp="1"/>
          </p:cNvGraphicFramePr>
          <p:nvPr>
            <p:extLst>
              <p:ext uri="{D42A27DB-BD31-4B8C-83A1-F6EECF244321}">
                <p14:modId xmlns:p14="http://schemas.microsoft.com/office/powerpoint/2010/main" val="2310698585"/>
              </p:ext>
            </p:extLst>
          </p:nvPr>
        </p:nvGraphicFramePr>
        <p:xfrm>
          <a:off x="6019800" y="4776643"/>
          <a:ext cx="3356956" cy="1010920"/>
        </p:xfrm>
        <a:graphic>
          <a:graphicData uri="http://schemas.openxmlformats.org/drawingml/2006/table">
            <a:tbl>
              <a:tblPr firstRow="1" bandRow="1">
                <a:tableStyleId>{5C22544A-7EE6-4342-B048-85BDC9FD1C3A}</a:tableStyleId>
              </a:tblPr>
              <a:tblGrid>
                <a:gridCol w="3356956">
                  <a:extLst>
                    <a:ext uri="{9D8B030D-6E8A-4147-A177-3AD203B41FA5}">
                      <a16:colId xmlns:a16="http://schemas.microsoft.com/office/drawing/2014/main" val="1589704146"/>
                    </a:ext>
                  </a:extLst>
                </a:gridCol>
              </a:tblGrid>
              <a:tr h="370840">
                <a:tc>
                  <a:txBody>
                    <a:bodyPr/>
                    <a:lstStyle/>
                    <a:p>
                      <a:pPr latinLnBrk="1"/>
                      <a:r>
                        <a:rPr lang="en-US" altLang="ko-KR" dirty="0">
                          <a:solidFill>
                            <a:schemeClr val="tx1"/>
                          </a:solidFill>
                        </a:rPr>
                        <a:t>Certificates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353749"/>
                  </a:ext>
                </a:extLst>
              </a:tr>
              <a:tr h="370840">
                <a:tc>
                  <a:txBody>
                    <a:bodyPr/>
                    <a:lstStyle/>
                    <a:p>
                      <a:pPr latinLnBrk="1"/>
                      <a:r>
                        <a:rPr lang="en-US" altLang="ko-KR" baseline="0" dirty="0">
                          <a:solidFill>
                            <a:schemeClr val="tx1"/>
                          </a:solidFill>
                        </a:rPr>
                        <a:t>6 </a:t>
                      </a:r>
                      <a:r>
                        <a:rPr lang="en-US" altLang="ko-KR" dirty="0">
                          <a:solidFill>
                            <a:schemeClr val="tx1"/>
                          </a:solidFill>
                        </a:rPr>
                        <a:t>million certificates</a:t>
                      </a:r>
                    </a:p>
                    <a:p>
                      <a:pPr latinLnBrk="1"/>
                      <a:r>
                        <a:rPr lang="en-US" altLang="ko-KR" dirty="0">
                          <a:solidFill>
                            <a:schemeClr val="tx1"/>
                          </a:solidFill>
                        </a:rPr>
                        <a:t>(2</a:t>
                      </a:r>
                      <a:r>
                        <a:rPr lang="en-US" altLang="ko-KR" baseline="0" dirty="0">
                          <a:solidFill>
                            <a:schemeClr val="tx1"/>
                          </a:solidFill>
                        </a:rPr>
                        <a:t> million browser-trusted)</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5514621"/>
                  </a:ext>
                </a:extLst>
              </a:tr>
            </a:tbl>
          </a:graphicData>
        </a:graphic>
      </p:graphicFrame>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901" y="4712046"/>
            <a:ext cx="1367530" cy="1363589"/>
          </a:xfrm>
          <a:prstGeom prst="rect">
            <a:avLst/>
          </a:prstGeom>
        </p:spPr>
      </p:pic>
    </p:spTree>
    <p:extLst>
      <p:ext uri="{BB962C8B-B14F-4D97-AF65-F5344CB8AC3E}">
        <p14:creationId xmlns:p14="http://schemas.microsoft.com/office/powerpoint/2010/main" val="17150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내용 개체 틀 5"/>
          <p:cNvSpPr>
            <a:spLocks noGrp="1"/>
          </p:cNvSpPr>
          <p:nvPr>
            <p:ph idx="1"/>
          </p:nvPr>
        </p:nvSpPr>
        <p:spPr/>
        <p:txBody>
          <a:bodyPr/>
          <a:lstStyle/>
          <a:p>
            <a:r>
              <a:rPr lang="en-US" altLang="ko-KR" dirty="0"/>
              <a:t>61% of the TLS hosts and 65% of the SSH hosts served the same key</a:t>
            </a:r>
          </a:p>
          <a:p>
            <a:endParaRPr lang="ko-KR" altLang="en-US" dirty="0"/>
          </a:p>
        </p:txBody>
      </p:sp>
      <p:sp>
        <p:nvSpPr>
          <p:cNvPr id="5" name="제목 4"/>
          <p:cNvSpPr>
            <a:spLocks noGrp="1"/>
          </p:cNvSpPr>
          <p:nvPr>
            <p:ph type="title"/>
          </p:nvPr>
        </p:nvSpPr>
        <p:spPr/>
        <p:txBody>
          <a:bodyPr/>
          <a:lstStyle/>
          <a:p>
            <a:r>
              <a:rPr lang="en-US" altLang="ko-KR" dirty="0"/>
              <a:t>Repeated Keys</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884242420"/>
              </p:ext>
            </p:extLst>
          </p:nvPr>
        </p:nvGraphicFramePr>
        <p:xfrm>
          <a:off x="1778923" y="3611502"/>
          <a:ext cx="7730837" cy="1478280"/>
        </p:xfrm>
        <a:graphic>
          <a:graphicData uri="http://schemas.openxmlformats.org/drawingml/2006/table">
            <a:tbl>
              <a:tblPr firstRow="1" bandRow="1">
                <a:tableStyleId>{5C22544A-7EE6-4342-B048-85BDC9FD1C3A}</a:tableStyleId>
              </a:tblPr>
              <a:tblGrid>
                <a:gridCol w="3632321">
                  <a:extLst>
                    <a:ext uri="{9D8B030D-6E8A-4147-A177-3AD203B41FA5}">
                      <a16:colId xmlns:a16="http://schemas.microsoft.com/office/drawing/2014/main" val="1995121084"/>
                    </a:ext>
                  </a:extLst>
                </a:gridCol>
                <a:gridCol w="2174571">
                  <a:extLst>
                    <a:ext uri="{9D8B030D-6E8A-4147-A177-3AD203B41FA5}">
                      <a16:colId xmlns:a16="http://schemas.microsoft.com/office/drawing/2014/main" val="2885901818"/>
                    </a:ext>
                  </a:extLst>
                </a:gridCol>
                <a:gridCol w="1923945">
                  <a:extLst>
                    <a:ext uri="{9D8B030D-6E8A-4147-A177-3AD203B41FA5}">
                      <a16:colId xmlns:a16="http://schemas.microsoft.com/office/drawing/2014/main" val="3832366801"/>
                    </a:ext>
                  </a:extLst>
                </a:gridCol>
              </a:tblGrid>
              <a:tr h="0">
                <a:tc>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atinLnBrk="1"/>
                      <a:r>
                        <a:rPr lang="en-US" altLang="ko-KR" dirty="0">
                          <a:solidFill>
                            <a:schemeClr val="tx1"/>
                          </a:solidFill>
                        </a:rPr>
                        <a:t>Port</a:t>
                      </a:r>
                      <a:r>
                        <a:rPr lang="en-US" altLang="ko-KR" baseline="0" dirty="0">
                          <a:solidFill>
                            <a:schemeClr val="tx1"/>
                          </a:solidFill>
                        </a:rPr>
                        <a:t> 443 (HTTPS)</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atinLnBrk="1"/>
                      <a:r>
                        <a:rPr lang="en-US" altLang="ko-KR" dirty="0">
                          <a:solidFill>
                            <a:schemeClr val="tx1"/>
                          </a:solidFill>
                        </a:rPr>
                        <a:t>Port</a:t>
                      </a:r>
                      <a:r>
                        <a:rPr lang="en-US" altLang="ko-KR" baseline="0" dirty="0">
                          <a:solidFill>
                            <a:schemeClr val="tx1"/>
                          </a:solidFill>
                        </a:rPr>
                        <a:t> 22 (SSH)</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93264002"/>
                  </a:ext>
                </a:extLst>
              </a:tr>
              <a:tr h="370840">
                <a:tc>
                  <a:txBody>
                    <a:bodyPr/>
                    <a:lstStyle/>
                    <a:p>
                      <a:pPr latinLnBrk="1"/>
                      <a:r>
                        <a:rPr lang="en-US" altLang="ko-KR" dirty="0"/>
                        <a:t>Live hosts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t>12.8 million</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t>10.3 million</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429626"/>
                  </a:ext>
                </a:extLst>
              </a:tr>
              <a:tr h="370840">
                <a:tc>
                  <a:txBody>
                    <a:bodyPr/>
                    <a:lstStyle/>
                    <a:p>
                      <a:pPr latinLnBrk="1"/>
                      <a:r>
                        <a:rPr lang="en-US" altLang="ko-KR" dirty="0"/>
                        <a:t>Distinct RSA public keys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t>5.6 million</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t>3.8 million</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5995504"/>
                  </a:ext>
                </a:extLst>
              </a:tr>
              <a:tr h="370840">
                <a:tc>
                  <a:txBody>
                    <a:bodyPr/>
                    <a:lstStyle/>
                    <a:p>
                      <a:pPr latinLnBrk="1"/>
                      <a:r>
                        <a:rPr lang="en-US" altLang="ko-KR" dirty="0"/>
                        <a:t>Distinct DSA public keys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t>6241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a:t>2.8 million</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5387937"/>
                  </a:ext>
                </a:extLst>
              </a:tr>
            </a:tbl>
          </a:graphicData>
        </a:graphic>
      </p:graphicFrame>
    </p:spTree>
    <p:extLst>
      <p:ext uri="{BB962C8B-B14F-4D97-AF65-F5344CB8AC3E}">
        <p14:creationId xmlns:p14="http://schemas.microsoft.com/office/powerpoint/2010/main" val="152358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Repeated Keys</a:t>
            </a:r>
            <a:endParaRPr lang="ko-KR" altLang="en-US" dirty="0"/>
          </a:p>
        </p:txBody>
      </p:sp>
      <p:pic>
        <p:nvPicPr>
          <p:cNvPr id="5" name="그림 4"/>
          <p:cNvPicPr>
            <a:picLocks noChangeAspect="1"/>
          </p:cNvPicPr>
          <p:nvPr/>
        </p:nvPicPr>
        <p:blipFill>
          <a:blip r:embed="rId3"/>
          <a:stretch>
            <a:fillRect/>
          </a:stretch>
        </p:blipFill>
        <p:spPr>
          <a:xfrm>
            <a:off x="450407" y="1423168"/>
            <a:ext cx="6732561" cy="4300300"/>
          </a:xfrm>
          <a:prstGeom prst="rect">
            <a:avLst/>
          </a:prstGeom>
        </p:spPr>
      </p:pic>
      <p:sp>
        <p:nvSpPr>
          <p:cNvPr id="4" name="내용 개체 틀 1">
            <a:extLst>
              <a:ext uri="{FF2B5EF4-FFF2-40B4-BE49-F238E27FC236}">
                <a16:creationId xmlns:a16="http://schemas.microsoft.com/office/drawing/2014/main" id="{58A41356-C75B-9E42-92FD-8D48FA196B3B}"/>
              </a:ext>
            </a:extLst>
          </p:cNvPr>
          <p:cNvSpPr>
            <a:spLocks noGrp="1"/>
          </p:cNvSpPr>
          <p:nvPr>
            <p:ph idx="1"/>
          </p:nvPr>
        </p:nvSpPr>
        <p:spPr>
          <a:xfrm>
            <a:off x="7182967" y="1825625"/>
            <a:ext cx="4484099" cy="4351338"/>
          </a:xfrm>
        </p:spPr>
        <p:txBody>
          <a:bodyPr/>
          <a:lstStyle/>
          <a:p>
            <a:r>
              <a:rPr lang="en-US" altLang="ko-KR" dirty="0"/>
              <a:t>Not all repeated keys are vulnerable</a:t>
            </a:r>
          </a:p>
          <a:p>
            <a:pPr lvl="1"/>
            <a:r>
              <a:rPr lang="en-US" altLang="ko-KR" dirty="0"/>
              <a:t>Shared hosting situation</a:t>
            </a:r>
          </a:p>
          <a:p>
            <a:pPr lvl="1"/>
            <a:r>
              <a:rPr lang="en-US" altLang="ko-KR" dirty="0"/>
              <a:t>Same organization served distinct certificates with the same key</a:t>
            </a:r>
          </a:p>
          <a:p>
            <a:endParaRPr lang="ko-KR" altLang="en-US" dirty="0"/>
          </a:p>
        </p:txBody>
      </p:sp>
    </p:spTree>
    <p:extLst>
      <p:ext uri="{BB962C8B-B14F-4D97-AF65-F5344CB8AC3E}">
        <p14:creationId xmlns:p14="http://schemas.microsoft.com/office/powerpoint/2010/main" val="4076520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Default keys</a:t>
            </a:r>
          </a:p>
          <a:p>
            <a:r>
              <a:rPr lang="en-US" altLang="ko-KR" dirty="0"/>
              <a:t>Repeated keys due to low entropy</a:t>
            </a:r>
          </a:p>
          <a:p>
            <a:pPr lvl="1"/>
            <a:r>
              <a:rPr lang="en-US" altLang="ko-KR" dirty="0"/>
              <a:t>Factorable RSA keys</a:t>
            </a:r>
          </a:p>
          <a:p>
            <a:pPr lvl="1"/>
            <a:r>
              <a:rPr lang="en-US" altLang="ko-KR" dirty="0"/>
              <a:t>Repeated DSA ephemeral keys</a:t>
            </a:r>
            <a:endParaRPr lang="ko-KR" altLang="en-US" dirty="0"/>
          </a:p>
        </p:txBody>
      </p:sp>
      <p:sp>
        <p:nvSpPr>
          <p:cNvPr id="3" name="제목 2"/>
          <p:cNvSpPr>
            <a:spLocks noGrp="1"/>
          </p:cNvSpPr>
          <p:nvPr>
            <p:ph type="title"/>
          </p:nvPr>
        </p:nvSpPr>
        <p:spPr/>
        <p:txBody>
          <a:bodyPr/>
          <a:lstStyle/>
          <a:p>
            <a:r>
              <a:rPr lang="en-US" altLang="ko-KR" dirty="0"/>
              <a:t>Vulnerable Repeated Keys</a:t>
            </a:r>
            <a:endParaRPr lang="ko-KR" altLang="en-US" dirty="0"/>
          </a:p>
        </p:txBody>
      </p:sp>
    </p:spTree>
    <p:extLst>
      <p:ext uri="{BB962C8B-B14F-4D97-AF65-F5344CB8AC3E}">
        <p14:creationId xmlns:p14="http://schemas.microsoft.com/office/powerpoint/2010/main" val="26481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Vulnerable Repeated Keys</a:t>
            </a:r>
            <a:endParaRPr lang="ko-KR" altLang="en-US" dirty="0"/>
          </a:p>
        </p:txBody>
      </p:sp>
      <p:pic>
        <p:nvPicPr>
          <p:cNvPr id="4" name="그림 3"/>
          <p:cNvPicPr>
            <a:picLocks noChangeAspect="1"/>
          </p:cNvPicPr>
          <p:nvPr/>
        </p:nvPicPr>
        <p:blipFill>
          <a:blip r:embed="rId3"/>
          <a:stretch>
            <a:fillRect/>
          </a:stretch>
        </p:blipFill>
        <p:spPr>
          <a:xfrm>
            <a:off x="1824037" y="1426552"/>
            <a:ext cx="8543925" cy="5200650"/>
          </a:xfrm>
          <a:prstGeom prst="rect">
            <a:avLst/>
          </a:prstGeom>
        </p:spPr>
      </p:pic>
    </p:spTree>
    <p:extLst>
      <p:ext uri="{BB962C8B-B14F-4D97-AF65-F5344CB8AC3E}">
        <p14:creationId xmlns:p14="http://schemas.microsoft.com/office/powerpoint/2010/main" val="2900362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542877" y="2668077"/>
            <a:ext cx="5006499" cy="1107996"/>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38100" dir="2700000" algn="tl">
                    <a:srgbClr val="000000">
                      <a:alpha val="43137"/>
                    </a:srgbClr>
                  </a:outerShdw>
                </a:effectLst>
              </a:rPr>
              <a:t>Introduction</a:t>
            </a:r>
          </a:p>
        </p:txBody>
      </p:sp>
    </p:spTree>
    <p:extLst>
      <p:ext uri="{BB962C8B-B14F-4D97-AF65-F5344CB8AC3E}">
        <p14:creationId xmlns:p14="http://schemas.microsoft.com/office/powerpoint/2010/main" val="985609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Summary of Vulnerabilities</a:t>
            </a:r>
            <a:endParaRPr lang="ko-KR" altLang="en-US" dirty="0"/>
          </a:p>
        </p:txBody>
      </p:sp>
      <p:pic>
        <p:nvPicPr>
          <p:cNvPr id="4" name="그림 3"/>
          <p:cNvPicPr>
            <a:picLocks noChangeAspect="1"/>
          </p:cNvPicPr>
          <p:nvPr/>
        </p:nvPicPr>
        <p:blipFill>
          <a:blip r:embed="rId3"/>
          <a:stretch>
            <a:fillRect/>
          </a:stretch>
        </p:blipFill>
        <p:spPr>
          <a:xfrm>
            <a:off x="1066800" y="2234045"/>
            <a:ext cx="10058400" cy="3886200"/>
          </a:xfrm>
          <a:prstGeom prst="rect">
            <a:avLst/>
          </a:prstGeom>
        </p:spPr>
      </p:pic>
      <p:grpSp>
        <p:nvGrpSpPr>
          <p:cNvPr id="6" name="그룹 5"/>
          <p:cNvGrpSpPr/>
          <p:nvPr/>
        </p:nvGrpSpPr>
        <p:grpSpPr>
          <a:xfrm>
            <a:off x="1519311" y="2359694"/>
            <a:ext cx="9605889" cy="1776208"/>
            <a:chOff x="1519311" y="2359694"/>
            <a:chExt cx="9605889" cy="1776208"/>
          </a:xfrm>
        </p:grpSpPr>
        <p:sp>
          <p:nvSpPr>
            <p:cNvPr id="2" name="직사각형 1"/>
            <p:cNvSpPr/>
            <p:nvPr/>
          </p:nvSpPr>
          <p:spPr>
            <a:xfrm>
              <a:off x="1519311" y="3080825"/>
              <a:ext cx="9605889" cy="1055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3784209" y="2359694"/>
              <a:ext cx="1688283" cy="646331"/>
            </a:xfrm>
            <a:prstGeom prst="rect">
              <a:avLst/>
            </a:prstGeom>
            <a:noFill/>
          </p:spPr>
          <p:txBody>
            <a:bodyPr wrap="none" rtlCol="0">
              <a:spAutoFit/>
            </a:bodyPr>
            <a:lstStyle/>
            <a:p>
              <a:r>
                <a:rPr lang="en-US" altLang="ko-KR" dirty="0">
                  <a:solidFill>
                    <a:srgbClr val="FF0000"/>
                  </a:solidFill>
                </a:rPr>
                <a:t>Possible</a:t>
              </a:r>
            </a:p>
            <a:p>
              <a:r>
                <a:rPr lang="en-US" altLang="ko-KR" dirty="0">
                  <a:solidFill>
                    <a:srgbClr val="FF0000"/>
                  </a:solidFill>
                </a:rPr>
                <a:t>vulnerabilities</a:t>
              </a:r>
              <a:endParaRPr lang="ko-KR" altLang="en-US" dirty="0">
                <a:solidFill>
                  <a:srgbClr val="FF0000"/>
                </a:solidFill>
              </a:endParaRPr>
            </a:p>
          </p:txBody>
        </p:sp>
      </p:grpSp>
      <p:grpSp>
        <p:nvGrpSpPr>
          <p:cNvPr id="10" name="그룹 9"/>
          <p:cNvGrpSpPr/>
          <p:nvPr/>
        </p:nvGrpSpPr>
        <p:grpSpPr>
          <a:xfrm>
            <a:off x="1516966" y="4135902"/>
            <a:ext cx="9605889" cy="2433157"/>
            <a:chOff x="1516966" y="4135902"/>
            <a:chExt cx="9605889" cy="2433157"/>
          </a:xfrm>
        </p:grpSpPr>
        <p:sp>
          <p:nvSpPr>
            <p:cNvPr id="8" name="직사각형 7"/>
            <p:cNvSpPr/>
            <p:nvPr/>
          </p:nvSpPr>
          <p:spPr>
            <a:xfrm>
              <a:off x="1516966" y="4135902"/>
              <a:ext cx="9605889" cy="1055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4178105" y="5922728"/>
              <a:ext cx="1688283" cy="646331"/>
            </a:xfrm>
            <a:prstGeom prst="rect">
              <a:avLst/>
            </a:prstGeom>
            <a:noFill/>
          </p:spPr>
          <p:txBody>
            <a:bodyPr wrap="none" rtlCol="0">
              <a:spAutoFit/>
            </a:bodyPr>
            <a:lstStyle/>
            <a:p>
              <a:r>
                <a:rPr lang="en-US" altLang="ko-KR" dirty="0">
                  <a:solidFill>
                    <a:srgbClr val="FF0000"/>
                  </a:solidFill>
                </a:rPr>
                <a:t>Real</a:t>
              </a:r>
            </a:p>
            <a:p>
              <a:r>
                <a:rPr lang="en-US" altLang="ko-KR" dirty="0">
                  <a:solidFill>
                    <a:srgbClr val="FF0000"/>
                  </a:solidFill>
                </a:rPr>
                <a:t>vulnerabilities</a:t>
              </a:r>
              <a:endParaRPr lang="ko-KR" altLang="en-US" dirty="0">
                <a:solidFill>
                  <a:srgbClr val="FF0000"/>
                </a:solidFill>
              </a:endParaRPr>
            </a:p>
          </p:txBody>
        </p:sp>
      </p:grpSp>
    </p:spTree>
    <p:extLst>
      <p:ext uri="{BB962C8B-B14F-4D97-AF65-F5344CB8AC3E}">
        <p14:creationId xmlns:p14="http://schemas.microsoft.com/office/powerpoint/2010/main" val="14750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442078" y="2410383"/>
            <a:ext cx="5307863" cy="2123658"/>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38100" dir="2700000" algn="tl">
                    <a:srgbClr val="000000">
                      <a:alpha val="43137"/>
                    </a:srgbClr>
                  </a:outerShdw>
                </a:effectLst>
              </a:rPr>
              <a:t>Experimental</a:t>
            </a:r>
          </a:p>
          <a:p>
            <a:pPr algn="ctr"/>
            <a:r>
              <a:rPr lang="en-US" altLang="ko-KR" sz="6600" b="1" dirty="0">
                <a:ln w="0"/>
                <a:effectLst>
                  <a:outerShdw blurRad="38100" dist="38100" dir="2700000" algn="tl">
                    <a:srgbClr val="000000">
                      <a:alpha val="43137"/>
                    </a:srgbClr>
                  </a:outerShdw>
                </a:effectLst>
              </a:rPr>
              <a:t>Investigation</a:t>
            </a:r>
            <a:endParaRPr lang="en-US" altLang="ko-KR" sz="6600" b="1" cap="none" spc="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848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Linux Entropy Pools</a:t>
            </a:r>
            <a:endParaRPr lang="ko-KR" altLang="en-US" dirty="0"/>
          </a:p>
        </p:txBody>
      </p:sp>
      <p:sp>
        <p:nvSpPr>
          <p:cNvPr id="4" name="순서도: 처리 3"/>
          <p:cNvSpPr/>
          <p:nvPr/>
        </p:nvSpPr>
        <p:spPr>
          <a:xfrm>
            <a:off x="3882683" y="3699803"/>
            <a:ext cx="1941342" cy="914400"/>
          </a:xfrm>
          <a:prstGeom prst="flowChart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Input Pool</a:t>
            </a:r>
            <a:endParaRPr lang="ko-KR" altLang="en-US" dirty="0"/>
          </a:p>
        </p:txBody>
      </p:sp>
      <p:cxnSp>
        <p:nvCxnSpPr>
          <p:cNvPr id="6" name="직선 화살표 연결선 5"/>
          <p:cNvCxnSpPr/>
          <p:nvPr/>
        </p:nvCxnSpPr>
        <p:spPr>
          <a:xfrm flipV="1">
            <a:off x="6049108" y="3182816"/>
            <a:ext cx="1786597" cy="756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직선 화살표 연결선 6"/>
          <p:cNvCxnSpPr/>
          <p:nvPr/>
        </p:nvCxnSpPr>
        <p:spPr>
          <a:xfrm>
            <a:off x="6049108" y="4287129"/>
            <a:ext cx="1786597" cy="654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순서도: 처리 9"/>
          <p:cNvSpPr/>
          <p:nvPr/>
        </p:nvSpPr>
        <p:spPr>
          <a:xfrm>
            <a:off x="8121748" y="2739683"/>
            <a:ext cx="1941342" cy="91440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Blocking Pool</a:t>
            </a:r>
            <a:endParaRPr lang="ko-KR" altLang="en-US" dirty="0"/>
          </a:p>
        </p:txBody>
      </p:sp>
      <p:sp>
        <p:nvSpPr>
          <p:cNvPr id="11" name="순서도: 처리 10"/>
          <p:cNvSpPr/>
          <p:nvPr/>
        </p:nvSpPr>
        <p:spPr>
          <a:xfrm>
            <a:off x="8121748" y="4484077"/>
            <a:ext cx="1941342" cy="91440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err="1"/>
              <a:t>Nonblocking</a:t>
            </a:r>
            <a:r>
              <a:rPr lang="en-US" altLang="ko-KR" dirty="0"/>
              <a:t> Pool</a:t>
            </a:r>
            <a:endParaRPr lang="ko-KR" altLang="en-US" dirty="0"/>
          </a:p>
        </p:txBody>
      </p:sp>
      <p:sp>
        <p:nvSpPr>
          <p:cNvPr id="12" name="구름 11"/>
          <p:cNvSpPr/>
          <p:nvPr/>
        </p:nvSpPr>
        <p:spPr>
          <a:xfrm>
            <a:off x="1969477" y="1922328"/>
            <a:ext cx="1716259" cy="1010309"/>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Input Sources</a:t>
            </a:r>
            <a:endParaRPr lang="ko-KR" altLang="en-US" dirty="0">
              <a:solidFill>
                <a:sysClr val="windowText" lastClr="000000"/>
              </a:solidFill>
            </a:endParaRPr>
          </a:p>
        </p:txBody>
      </p:sp>
      <p:cxnSp>
        <p:nvCxnSpPr>
          <p:cNvPr id="13" name="직선 화살표 연결선 12"/>
          <p:cNvCxnSpPr/>
          <p:nvPr/>
        </p:nvCxnSpPr>
        <p:spPr>
          <a:xfrm>
            <a:off x="2996419" y="3061810"/>
            <a:ext cx="689317" cy="877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flipH="1">
            <a:off x="2996419" y="5948069"/>
            <a:ext cx="6689188" cy="461665"/>
          </a:xfrm>
          <a:prstGeom prst="rect">
            <a:avLst/>
          </a:prstGeom>
          <a:noFill/>
        </p:spPr>
        <p:txBody>
          <a:bodyPr wrap="square" rtlCol="0">
            <a:spAutoFit/>
          </a:bodyPr>
          <a:lstStyle/>
          <a:p>
            <a:r>
              <a:rPr lang="en-US" altLang="ko-KR" sz="2400" dirty="0"/>
              <a:t>When a process reads from /dev/</a:t>
            </a:r>
            <a:r>
              <a:rPr lang="en-US" altLang="ko-KR" sz="2400" dirty="0" err="1"/>
              <a:t>urandom</a:t>
            </a:r>
            <a:endParaRPr lang="ko-KR" altLang="en-US" sz="2400" dirty="0"/>
          </a:p>
        </p:txBody>
      </p:sp>
      <p:sp>
        <p:nvSpPr>
          <p:cNvPr id="17" name="TextBox 16"/>
          <p:cNvSpPr txBox="1"/>
          <p:nvPr/>
        </p:nvSpPr>
        <p:spPr>
          <a:xfrm>
            <a:off x="6002801" y="2555017"/>
            <a:ext cx="1975926" cy="369332"/>
          </a:xfrm>
          <a:prstGeom prst="rect">
            <a:avLst/>
          </a:prstGeom>
          <a:noFill/>
        </p:spPr>
        <p:txBody>
          <a:bodyPr wrap="none" rtlCol="0">
            <a:spAutoFit/>
          </a:bodyPr>
          <a:lstStyle/>
          <a:p>
            <a:r>
              <a:rPr lang="en-US" altLang="ko-KR" dirty="0"/>
              <a:t>Extracts entropy</a:t>
            </a:r>
            <a:endParaRPr lang="ko-KR" altLang="en-US" dirty="0"/>
          </a:p>
        </p:txBody>
      </p:sp>
      <p:sp>
        <p:nvSpPr>
          <p:cNvPr id="3" name="TextBox 2"/>
          <p:cNvSpPr txBox="1"/>
          <p:nvPr/>
        </p:nvSpPr>
        <p:spPr>
          <a:xfrm>
            <a:off x="544801" y="4403143"/>
            <a:ext cx="2077329" cy="400110"/>
          </a:xfrm>
          <a:prstGeom prst="rect">
            <a:avLst/>
          </a:prstGeom>
          <a:noFill/>
        </p:spPr>
        <p:txBody>
          <a:bodyPr wrap="square" rtlCol="0">
            <a:spAutoFit/>
          </a:bodyPr>
          <a:lstStyle/>
          <a:p>
            <a:r>
              <a:rPr lang="en-US" altLang="ko-KR" sz="2000" dirty="0" smtClean="0"/>
              <a:t>/dev/</a:t>
            </a:r>
            <a:r>
              <a:rPr lang="en-US" altLang="ko-KR" sz="2000" dirty="0" err="1" smtClean="0"/>
              <a:t>urandom</a:t>
            </a:r>
            <a:endParaRPr lang="ko-KR" altLang="en-US" sz="2000" dirty="0"/>
          </a:p>
        </p:txBody>
      </p:sp>
      <p:sp>
        <p:nvSpPr>
          <p:cNvPr id="5" name="TextBox 4"/>
          <p:cNvSpPr txBox="1"/>
          <p:nvPr/>
        </p:nvSpPr>
        <p:spPr>
          <a:xfrm>
            <a:off x="544801" y="4872680"/>
            <a:ext cx="2849352" cy="707886"/>
          </a:xfrm>
          <a:prstGeom prst="rect">
            <a:avLst/>
          </a:prstGeom>
          <a:noFill/>
        </p:spPr>
        <p:txBody>
          <a:bodyPr wrap="square" rtlCol="0">
            <a:spAutoFit/>
          </a:bodyPr>
          <a:lstStyle/>
          <a:p>
            <a:r>
              <a:rPr lang="en-US" altLang="ko-KR" sz="2000" dirty="0" smtClean="0">
                <a:solidFill>
                  <a:srgbClr val="FF0000"/>
                </a:solidFill>
              </a:rPr>
              <a:t>Should not be used for cryptographic use!</a:t>
            </a:r>
            <a:endParaRPr lang="ko-KR" altLang="en-US" sz="2000" dirty="0">
              <a:solidFill>
                <a:srgbClr val="FF0000"/>
              </a:solidFill>
            </a:endParaRPr>
          </a:p>
        </p:txBody>
      </p:sp>
    </p:spTree>
    <p:extLst>
      <p:ext uri="{BB962C8B-B14F-4D97-AF65-F5344CB8AC3E}">
        <p14:creationId xmlns:p14="http://schemas.microsoft.com/office/powerpoint/2010/main" val="175134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3" grpId="0"/>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Nearly everything uses /dev/</a:t>
            </a:r>
            <a:r>
              <a:rPr lang="en-US" altLang="ko-KR" dirty="0" err="1"/>
              <a:t>urandom</a:t>
            </a:r>
            <a:endParaRPr lang="ko-KR" altLang="en-US" dirty="0"/>
          </a:p>
        </p:txBody>
      </p:sp>
      <p:sp>
        <p:nvSpPr>
          <p:cNvPr id="3" name="제목 2"/>
          <p:cNvSpPr>
            <a:spLocks noGrp="1"/>
          </p:cNvSpPr>
          <p:nvPr>
            <p:ph type="title"/>
          </p:nvPr>
        </p:nvSpPr>
        <p:spPr/>
        <p:txBody>
          <a:bodyPr/>
          <a:lstStyle/>
          <a:p>
            <a:r>
              <a:rPr lang="en-US" altLang="ko-KR" dirty="0"/>
              <a:t>Linux Weak Entropy</a:t>
            </a:r>
            <a:endParaRPr lang="ko-KR" altLang="en-US" dirty="0"/>
          </a:p>
        </p:txBody>
      </p:sp>
      <p:pic>
        <p:nvPicPr>
          <p:cNvPr id="4" name="그림 3"/>
          <p:cNvPicPr>
            <a:picLocks noChangeAspect="1"/>
          </p:cNvPicPr>
          <p:nvPr/>
        </p:nvPicPr>
        <p:blipFill>
          <a:blip r:embed="rId3"/>
          <a:stretch>
            <a:fillRect/>
          </a:stretch>
        </p:blipFill>
        <p:spPr>
          <a:xfrm>
            <a:off x="1820488" y="2345252"/>
            <a:ext cx="7711872" cy="3966648"/>
          </a:xfrm>
          <a:prstGeom prst="rect">
            <a:avLst/>
          </a:prstGeom>
        </p:spPr>
      </p:pic>
    </p:spTree>
    <p:extLst>
      <p:ext uri="{BB962C8B-B14F-4D97-AF65-F5344CB8AC3E}">
        <p14:creationId xmlns:p14="http://schemas.microsoft.com/office/powerpoint/2010/main" val="4209040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Ubuntu server 10.04 test system</a:t>
            </a:r>
            <a:endParaRPr lang="ko-KR" altLang="en-US" dirty="0"/>
          </a:p>
        </p:txBody>
      </p:sp>
      <p:sp>
        <p:nvSpPr>
          <p:cNvPr id="3" name="제목 2"/>
          <p:cNvSpPr>
            <a:spLocks noGrp="1"/>
          </p:cNvSpPr>
          <p:nvPr>
            <p:ph type="title"/>
          </p:nvPr>
        </p:nvSpPr>
        <p:spPr/>
        <p:txBody>
          <a:bodyPr/>
          <a:lstStyle/>
          <a:p>
            <a:r>
              <a:rPr lang="en-US" altLang="ko-KR" dirty="0"/>
              <a:t>Boot-Time Entropy Hole</a:t>
            </a:r>
            <a:endParaRPr lang="ko-KR" altLang="en-US" dirty="0"/>
          </a:p>
        </p:txBody>
      </p:sp>
      <p:pic>
        <p:nvPicPr>
          <p:cNvPr id="4" name="그림 3"/>
          <p:cNvPicPr>
            <a:picLocks noChangeAspect="1"/>
          </p:cNvPicPr>
          <p:nvPr/>
        </p:nvPicPr>
        <p:blipFill>
          <a:blip r:embed="rId3"/>
          <a:stretch>
            <a:fillRect/>
          </a:stretch>
        </p:blipFill>
        <p:spPr>
          <a:xfrm>
            <a:off x="838200" y="2547938"/>
            <a:ext cx="10677525" cy="3629025"/>
          </a:xfrm>
          <a:prstGeom prst="rect">
            <a:avLst/>
          </a:prstGeom>
        </p:spPr>
      </p:pic>
    </p:spTree>
    <p:extLst>
      <p:ext uri="{BB962C8B-B14F-4D97-AF65-F5344CB8AC3E}">
        <p14:creationId xmlns:p14="http://schemas.microsoft.com/office/powerpoint/2010/main" val="2557244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OpenSSL</a:t>
            </a:r>
            <a:endParaRPr lang="ko-KR" altLang="en-US" dirty="0"/>
          </a:p>
        </p:txBody>
      </p:sp>
      <p:sp>
        <p:nvSpPr>
          <p:cNvPr id="5" name="직사각형 4"/>
          <p:cNvSpPr/>
          <p:nvPr/>
        </p:nvSpPr>
        <p:spPr>
          <a:xfrm>
            <a:off x="7872153" y="3319608"/>
            <a:ext cx="2053244" cy="5569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RSA </a:t>
            </a:r>
            <a:r>
              <a:rPr lang="en-US" altLang="ko-KR" dirty="0" err="1">
                <a:solidFill>
                  <a:sysClr val="windowText" lastClr="000000"/>
                </a:solidFill>
              </a:rPr>
              <a:t>KeyGen</a:t>
            </a:r>
            <a:endParaRPr lang="ko-KR" altLang="en-US" dirty="0">
              <a:solidFill>
                <a:sysClr val="windowText" lastClr="000000"/>
              </a:solidFill>
            </a:endParaRPr>
          </a:p>
        </p:txBody>
      </p:sp>
      <p:sp>
        <p:nvSpPr>
          <p:cNvPr id="6" name="아래쪽 화살표 5"/>
          <p:cNvSpPr/>
          <p:nvPr/>
        </p:nvSpPr>
        <p:spPr>
          <a:xfrm rot="16200000">
            <a:off x="7305806" y="3344849"/>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아래쪽 화살표 6"/>
          <p:cNvSpPr/>
          <p:nvPr/>
        </p:nvSpPr>
        <p:spPr>
          <a:xfrm rot="18725734">
            <a:off x="4353706" y="2813139"/>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구름 7"/>
          <p:cNvSpPr/>
          <p:nvPr/>
        </p:nvSpPr>
        <p:spPr>
          <a:xfrm>
            <a:off x="4702841" y="3277380"/>
            <a:ext cx="2385753" cy="641406"/>
          </a:xfrm>
          <a:prstGeom prst="cloud">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Entropy pool</a:t>
            </a:r>
            <a:endParaRPr lang="ko-KR" altLang="en-US" dirty="0">
              <a:solidFill>
                <a:sysClr val="windowText" lastClr="000000"/>
              </a:solidFill>
            </a:endParaRPr>
          </a:p>
        </p:txBody>
      </p:sp>
      <p:sp>
        <p:nvSpPr>
          <p:cNvPr id="23" name="직사각형 22"/>
          <p:cNvSpPr/>
          <p:nvPr/>
        </p:nvSpPr>
        <p:spPr>
          <a:xfrm>
            <a:off x="2111433" y="2302235"/>
            <a:ext cx="2053244" cy="556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/dev/</a:t>
            </a:r>
            <a:r>
              <a:rPr lang="en-US" altLang="ko-KR" dirty="0" err="1"/>
              <a:t>urandom</a:t>
            </a:r>
            <a:endParaRPr lang="ko-KR" altLang="en-US" dirty="0"/>
          </a:p>
        </p:txBody>
      </p:sp>
      <p:sp>
        <p:nvSpPr>
          <p:cNvPr id="24" name="아래쪽 화살표 23"/>
          <p:cNvSpPr/>
          <p:nvPr/>
        </p:nvSpPr>
        <p:spPr>
          <a:xfrm rot="13596565">
            <a:off x="4354694" y="3983709"/>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2087177" y="4456107"/>
            <a:ext cx="2053244" cy="556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User ID</a:t>
            </a:r>
            <a:endParaRPr lang="ko-KR" altLang="en-US" dirty="0"/>
          </a:p>
        </p:txBody>
      </p:sp>
      <p:sp>
        <p:nvSpPr>
          <p:cNvPr id="26" name="아래쪽 화살표 25"/>
          <p:cNvSpPr/>
          <p:nvPr/>
        </p:nvSpPr>
        <p:spPr>
          <a:xfrm rot="16200000">
            <a:off x="4048773" y="3424524"/>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직사각형 26"/>
          <p:cNvSpPr/>
          <p:nvPr/>
        </p:nvSpPr>
        <p:spPr>
          <a:xfrm>
            <a:off x="1677112" y="3379171"/>
            <a:ext cx="2053244" cy="556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Process ID</a:t>
            </a:r>
            <a:endParaRPr lang="ko-KR" altLang="en-US" dirty="0"/>
          </a:p>
        </p:txBody>
      </p:sp>
      <p:sp>
        <p:nvSpPr>
          <p:cNvPr id="28" name="직사각형 27"/>
          <p:cNvSpPr/>
          <p:nvPr/>
        </p:nvSpPr>
        <p:spPr>
          <a:xfrm>
            <a:off x="3676219" y="5252629"/>
            <a:ext cx="2053244" cy="556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The current time</a:t>
            </a:r>
            <a:endParaRPr lang="ko-KR" altLang="en-US" dirty="0"/>
          </a:p>
        </p:txBody>
      </p:sp>
      <p:sp>
        <p:nvSpPr>
          <p:cNvPr id="31" name="아래쪽 화살표 30"/>
          <p:cNvSpPr/>
          <p:nvPr/>
        </p:nvSpPr>
        <p:spPr>
          <a:xfrm rot="11449948">
            <a:off x="4962584" y="4284529"/>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p:cNvSpPr/>
          <p:nvPr/>
        </p:nvSpPr>
        <p:spPr>
          <a:xfrm>
            <a:off x="3393586" y="4986512"/>
            <a:ext cx="2618509" cy="11481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595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Factorable RSA in OpenSSL</a:t>
            </a:r>
            <a:endParaRPr lang="ko-KR" altLang="en-US" dirty="0"/>
          </a:p>
        </p:txBody>
      </p:sp>
      <p:sp>
        <p:nvSpPr>
          <p:cNvPr id="5" name="내용 개체 틀 4"/>
          <p:cNvSpPr>
            <a:spLocks noGrp="1"/>
          </p:cNvSpPr>
          <p:nvPr>
            <p:ph sz="half" idx="2"/>
          </p:nvPr>
        </p:nvSpPr>
        <p:spPr/>
        <p:txBody>
          <a:bodyPr/>
          <a:lstStyle/>
          <a:p>
            <a:r>
              <a:rPr lang="en-US" altLang="ko-KR" dirty="0"/>
              <a:t>Same keys</a:t>
            </a:r>
          </a:p>
          <a:p>
            <a:endParaRPr lang="en-US" altLang="ko-KR" dirty="0"/>
          </a:p>
          <a:p>
            <a:endParaRPr lang="en-US" altLang="ko-KR" dirty="0"/>
          </a:p>
          <a:p>
            <a:r>
              <a:rPr lang="en-US" altLang="ko-KR" dirty="0"/>
              <a:t>Different keys</a:t>
            </a:r>
          </a:p>
          <a:p>
            <a:endParaRPr lang="en-US" altLang="ko-KR" dirty="0"/>
          </a:p>
          <a:p>
            <a:endParaRPr lang="en-US" altLang="ko-KR" dirty="0"/>
          </a:p>
          <a:p>
            <a:r>
              <a:rPr lang="en-US" altLang="ko-KR" dirty="0"/>
              <a:t>Same p</a:t>
            </a:r>
          </a:p>
          <a:p>
            <a:endParaRPr lang="en-US" altLang="ko-KR" dirty="0"/>
          </a:p>
          <a:p>
            <a:endParaRPr lang="ko-KR" altLang="en-US" dirty="0"/>
          </a:p>
        </p:txBody>
      </p:sp>
      <p:pic>
        <p:nvPicPr>
          <p:cNvPr id="6" name="그림 5"/>
          <p:cNvPicPr>
            <a:picLocks noChangeAspect="1"/>
          </p:cNvPicPr>
          <p:nvPr/>
        </p:nvPicPr>
        <p:blipFill>
          <a:blip r:embed="rId3"/>
          <a:stretch>
            <a:fillRect/>
          </a:stretch>
        </p:blipFill>
        <p:spPr>
          <a:xfrm>
            <a:off x="2504209" y="1825625"/>
            <a:ext cx="2362200" cy="1038225"/>
          </a:xfrm>
          <a:prstGeom prst="rect">
            <a:avLst/>
          </a:prstGeom>
        </p:spPr>
      </p:pic>
      <p:pic>
        <p:nvPicPr>
          <p:cNvPr id="7" name="그림 6"/>
          <p:cNvPicPr>
            <a:picLocks noChangeAspect="1"/>
          </p:cNvPicPr>
          <p:nvPr/>
        </p:nvPicPr>
        <p:blipFill>
          <a:blip r:embed="rId4"/>
          <a:stretch>
            <a:fillRect/>
          </a:stretch>
        </p:blipFill>
        <p:spPr>
          <a:xfrm>
            <a:off x="2856634" y="3107054"/>
            <a:ext cx="2009775" cy="1009650"/>
          </a:xfrm>
          <a:prstGeom prst="rect">
            <a:avLst/>
          </a:prstGeom>
        </p:spPr>
      </p:pic>
      <p:pic>
        <p:nvPicPr>
          <p:cNvPr id="8" name="그림 7"/>
          <p:cNvPicPr>
            <a:picLocks noChangeAspect="1"/>
          </p:cNvPicPr>
          <p:nvPr/>
        </p:nvPicPr>
        <p:blipFill>
          <a:blip r:embed="rId5"/>
          <a:stretch>
            <a:fillRect/>
          </a:stretch>
        </p:blipFill>
        <p:spPr>
          <a:xfrm>
            <a:off x="2859405" y="4748385"/>
            <a:ext cx="2028825" cy="885825"/>
          </a:xfrm>
          <a:prstGeom prst="rect">
            <a:avLst/>
          </a:prstGeom>
        </p:spPr>
      </p:pic>
    </p:spTree>
    <p:extLst>
      <p:ext uri="{BB962C8B-B14F-4D97-AF65-F5344CB8AC3E}">
        <p14:creationId xmlns:p14="http://schemas.microsoft.com/office/powerpoint/2010/main" val="3215062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a:spLocks noGrp="1"/>
          </p:cNvSpPr>
          <p:nvPr>
            <p:ph idx="1"/>
          </p:nvPr>
        </p:nvSpPr>
        <p:spPr/>
        <p:txBody>
          <a:bodyPr/>
          <a:lstStyle/>
          <a:p>
            <a:r>
              <a:rPr lang="en-US" altLang="ko-KR" dirty="0"/>
              <a:t>If OS had not collected enough entropy when started, it remains its deficiency.</a:t>
            </a:r>
          </a:p>
          <a:p>
            <a:r>
              <a:rPr lang="en-US" altLang="ko-KR" dirty="0"/>
              <a:t>It causes the same ephemeral keys</a:t>
            </a:r>
            <a:endParaRPr lang="ko-KR" altLang="en-US" dirty="0"/>
          </a:p>
        </p:txBody>
      </p:sp>
      <p:sp>
        <p:nvSpPr>
          <p:cNvPr id="2" name="제목 1"/>
          <p:cNvSpPr>
            <a:spLocks noGrp="1"/>
          </p:cNvSpPr>
          <p:nvPr>
            <p:ph type="title"/>
          </p:nvPr>
        </p:nvSpPr>
        <p:spPr/>
        <p:txBody>
          <a:bodyPr/>
          <a:lstStyle/>
          <a:p>
            <a:r>
              <a:rPr lang="en-US" altLang="ko-KR" dirty="0"/>
              <a:t>DSA Signature in </a:t>
            </a:r>
            <a:r>
              <a:rPr lang="en-US" altLang="ko-KR" dirty="0" err="1"/>
              <a:t>Dropbear</a:t>
            </a:r>
            <a:endParaRPr lang="ko-KR" altLang="en-US" dirty="0"/>
          </a:p>
        </p:txBody>
      </p:sp>
    </p:spTree>
    <p:extLst>
      <p:ext uri="{BB962C8B-B14F-4D97-AF65-F5344CB8AC3E}">
        <p14:creationId xmlns:p14="http://schemas.microsoft.com/office/powerpoint/2010/main" val="310089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363393" y="1963413"/>
            <a:ext cx="5465214" cy="3139321"/>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38100" dir="2700000" algn="tl">
                    <a:srgbClr val="000000">
                      <a:alpha val="43137"/>
                    </a:srgbClr>
                  </a:outerShdw>
                </a:effectLst>
              </a:rPr>
              <a:t>Related Work</a:t>
            </a:r>
          </a:p>
          <a:p>
            <a:pPr algn="ctr"/>
            <a:r>
              <a:rPr lang="en-US" altLang="ko-KR" sz="6600" b="1" dirty="0">
                <a:ln w="0"/>
                <a:effectLst>
                  <a:outerShdw blurRad="38100" dist="38100" dir="2700000" algn="tl">
                    <a:srgbClr val="000000">
                      <a:alpha val="43137"/>
                    </a:srgbClr>
                  </a:outerShdw>
                </a:effectLst>
              </a:rPr>
              <a:t>&amp;</a:t>
            </a:r>
          </a:p>
          <a:p>
            <a:pPr algn="ctr"/>
            <a:r>
              <a:rPr lang="en-US" altLang="ko-KR" sz="6600" b="1" cap="none" spc="0" dirty="0">
                <a:ln w="0"/>
                <a:solidFill>
                  <a:schemeClr val="tx1"/>
                </a:solidFill>
                <a:effectLst>
                  <a:outerShdw blurRad="38100" dist="38100" dir="2700000" algn="tl">
                    <a:srgbClr val="000000">
                      <a:alpha val="43137"/>
                    </a:srgbClr>
                  </a:outerShdw>
                </a:effectLst>
              </a:rPr>
              <a:t>Future Work</a:t>
            </a:r>
          </a:p>
        </p:txBody>
      </p:sp>
    </p:spTree>
    <p:extLst>
      <p:ext uri="{BB962C8B-B14F-4D97-AF65-F5344CB8AC3E}">
        <p14:creationId xmlns:p14="http://schemas.microsoft.com/office/powerpoint/2010/main" val="584864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HTTPS Survey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1" name="TextBox 20"/>
          <p:cNvSpPr txBox="1"/>
          <p:nvPr/>
        </p:nvSpPr>
        <p:spPr>
          <a:xfrm>
            <a:off x="2108662" y="2456582"/>
            <a:ext cx="1662546" cy="923330"/>
          </a:xfrm>
          <a:prstGeom prst="rect">
            <a:avLst/>
          </a:prstGeom>
          <a:noFill/>
        </p:spPr>
        <p:txBody>
          <a:bodyPr wrap="square" rtlCol="0">
            <a:spAutoFit/>
          </a:bodyPr>
          <a:lstStyle/>
          <a:p>
            <a:pPr algn="ctr"/>
            <a:r>
              <a:rPr lang="en-US" altLang="ko-KR" dirty="0"/>
              <a:t>Eckersley,</a:t>
            </a:r>
          </a:p>
          <a:p>
            <a:pPr algn="ctr"/>
            <a:r>
              <a:rPr lang="en-US" altLang="ko-KR" dirty="0"/>
              <a:t>Burns</a:t>
            </a:r>
          </a:p>
          <a:p>
            <a:pPr algn="ctr"/>
            <a:r>
              <a:rPr lang="en-US" altLang="ko-KR" dirty="0"/>
              <a:t>(2010)</a:t>
            </a:r>
            <a:endParaRPr lang="ko-KR" altLang="en-US" dirty="0"/>
          </a:p>
        </p:txBody>
      </p:sp>
      <p:sp>
        <p:nvSpPr>
          <p:cNvPr id="23" name="TextBox 22"/>
          <p:cNvSpPr txBox="1"/>
          <p:nvPr/>
        </p:nvSpPr>
        <p:spPr>
          <a:xfrm>
            <a:off x="4112030" y="2693207"/>
            <a:ext cx="1662546" cy="646331"/>
          </a:xfrm>
          <a:prstGeom prst="rect">
            <a:avLst/>
          </a:prstGeom>
          <a:noFill/>
        </p:spPr>
        <p:txBody>
          <a:bodyPr wrap="square" rtlCol="0">
            <a:spAutoFit/>
          </a:bodyPr>
          <a:lstStyle/>
          <a:p>
            <a:pPr algn="ctr"/>
            <a:r>
              <a:rPr lang="en-US" altLang="ko-KR" dirty="0" err="1"/>
              <a:t>Holz</a:t>
            </a:r>
            <a:r>
              <a:rPr lang="en-US" altLang="ko-KR" dirty="0"/>
              <a:t> et al.</a:t>
            </a:r>
          </a:p>
          <a:p>
            <a:pPr algn="ctr"/>
            <a:r>
              <a:rPr lang="en-US" altLang="ko-KR" dirty="0"/>
              <a:t>(2011)</a:t>
            </a:r>
            <a:endParaRPr lang="ko-KR" altLang="en-US" dirty="0"/>
          </a:p>
        </p:txBody>
      </p:sp>
      <p:sp>
        <p:nvSpPr>
          <p:cNvPr id="25" name="TextBox 24"/>
          <p:cNvSpPr txBox="1"/>
          <p:nvPr/>
        </p:nvSpPr>
        <p:spPr>
          <a:xfrm>
            <a:off x="171796" y="2718199"/>
            <a:ext cx="1662546" cy="646331"/>
          </a:xfrm>
          <a:prstGeom prst="rect">
            <a:avLst/>
          </a:prstGeom>
          <a:noFill/>
        </p:spPr>
        <p:txBody>
          <a:bodyPr wrap="square" rtlCol="0">
            <a:spAutoFit/>
          </a:bodyPr>
          <a:lstStyle/>
          <a:p>
            <a:pPr algn="ctr"/>
            <a:r>
              <a:rPr lang="en-US" altLang="ko-KR" dirty="0" err="1"/>
              <a:t>Yilek</a:t>
            </a:r>
            <a:r>
              <a:rPr lang="en-US" altLang="ko-KR" dirty="0"/>
              <a:t> et al.</a:t>
            </a:r>
          </a:p>
          <a:p>
            <a:pPr algn="ctr"/>
            <a:r>
              <a:rPr lang="en-US" altLang="ko-KR" dirty="0"/>
              <a:t>(2009)</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50178"/>
              <a:gd name="adj2" fmla="val -7798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Tracked replacement time for certificates</a:t>
            </a:r>
          </a:p>
          <a:p>
            <a:r>
              <a:rPr lang="en-US" altLang="ko-KR" dirty="0">
                <a:solidFill>
                  <a:schemeClr val="tx1"/>
                </a:solidFill>
              </a:rPr>
              <a:t>affected by </a:t>
            </a:r>
            <a:r>
              <a:rPr lang="en-US" altLang="ko-KR" dirty="0" err="1">
                <a:solidFill>
                  <a:schemeClr val="tx1"/>
                </a:solidFill>
              </a:rPr>
              <a:t>Debian</a:t>
            </a:r>
            <a:r>
              <a:rPr lang="en-US" altLang="ko-KR" dirty="0">
                <a:solidFill>
                  <a:schemeClr val="tx1"/>
                </a:solidFill>
              </a:rPr>
              <a:t> weak key bug</a:t>
            </a:r>
          </a:p>
          <a:p>
            <a:endParaRPr lang="en-US" altLang="ko-KR" dirty="0">
              <a:solidFill>
                <a:schemeClr val="tx1"/>
              </a:solidFill>
            </a:endParaRPr>
          </a:p>
          <a:p>
            <a:r>
              <a:rPr lang="en-US" altLang="ko-KR" dirty="0">
                <a:solidFill>
                  <a:schemeClr val="tx1"/>
                </a:solidFill>
              </a:rPr>
              <a:t>Scanned 50,000 TLS servers over several months</a:t>
            </a:r>
          </a:p>
        </p:txBody>
      </p:sp>
      <p:sp>
        <p:nvSpPr>
          <p:cNvPr id="18" name="TextBox 17"/>
          <p:cNvSpPr txBox="1"/>
          <p:nvPr/>
        </p:nvSpPr>
        <p:spPr>
          <a:xfrm>
            <a:off x="1280160" y="6472842"/>
            <a:ext cx="9351817" cy="430887"/>
          </a:xfrm>
          <a:prstGeom prst="rect">
            <a:avLst/>
          </a:prstGeom>
          <a:noFill/>
        </p:spPr>
        <p:txBody>
          <a:bodyPr wrap="square" rtlCol="0">
            <a:spAutoFit/>
          </a:bodyPr>
          <a:lstStyle/>
          <a:p>
            <a:r>
              <a:rPr lang="en-US" altLang="ko-KR" sz="1100" dirty="0" err="1">
                <a:solidFill>
                  <a:schemeClr val="bg2">
                    <a:lumMod val="50000"/>
                  </a:schemeClr>
                </a:solidFill>
              </a:rPr>
              <a:t>Yilek</a:t>
            </a:r>
            <a:r>
              <a:rPr lang="en-US" altLang="ko-KR" sz="1100" dirty="0">
                <a:solidFill>
                  <a:schemeClr val="bg2">
                    <a:lumMod val="50000"/>
                  </a:schemeClr>
                </a:solidFill>
              </a:rPr>
              <a:t>, Scott, et al. "When private keys are public: results from the 2008 </a:t>
            </a:r>
            <a:r>
              <a:rPr lang="en-US" altLang="ko-KR" sz="1100" dirty="0" err="1">
                <a:solidFill>
                  <a:schemeClr val="bg2">
                    <a:lumMod val="50000"/>
                  </a:schemeClr>
                </a:solidFill>
              </a:rPr>
              <a:t>Debian</a:t>
            </a:r>
            <a:r>
              <a:rPr lang="en-US" altLang="ko-KR" sz="1100" dirty="0">
                <a:solidFill>
                  <a:schemeClr val="bg2">
                    <a:lumMod val="50000"/>
                  </a:schemeClr>
                </a:solidFill>
              </a:rPr>
              <a:t> OpenSSL vulnerability." </a:t>
            </a:r>
            <a:r>
              <a:rPr lang="en-US" altLang="ko-KR" sz="1100" i="1" dirty="0">
                <a:solidFill>
                  <a:schemeClr val="bg2">
                    <a:lumMod val="50000"/>
                  </a:schemeClr>
                </a:solidFill>
              </a:rPr>
              <a:t>Proceedings of the 9th ACM SIGCOMM Conference on Internet Measurement</a:t>
            </a:r>
            <a:r>
              <a:rPr lang="en-US" altLang="ko-KR" sz="1100" dirty="0">
                <a:solidFill>
                  <a:schemeClr val="bg2">
                    <a:lumMod val="50000"/>
                  </a:schemeClr>
                </a:solidFill>
              </a:rPr>
              <a:t>. ACM, 2009.</a:t>
            </a:r>
            <a:endParaRPr lang="ko-KR" altLang="en-US" sz="800" dirty="0">
              <a:solidFill>
                <a:schemeClr val="bg2">
                  <a:lumMod val="50000"/>
                </a:schemeClr>
              </a:solidFill>
            </a:endParaRPr>
          </a:p>
        </p:txBody>
      </p:sp>
      <p:pic>
        <p:nvPicPr>
          <p:cNvPr id="4" name="그림 3"/>
          <p:cNvPicPr>
            <a:picLocks noChangeAspect="1"/>
          </p:cNvPicPr>
          <p:nvPr/>
        </p:nvPicPr>
        <p:blipFill>
          <a:blip r:embed="rId3"/>
          <a:stretch>
            <a:fillRect/>
          </a:stretch>
        </p:blipFill>
        <p:spPr>
          <a:xfrm>
            <a:off x="7015942" y="4295604"/>
            <a:ext cx="3260583" cy="2125948"/>
          </a:xfrm>
          <a:prstGeom prst="rect">
            <a:avLst/>
          </a:prstGeom>
        </p:spPr>
      </p:pic>
      <p:sp>
        <p:nvSpPr>
          <p:cNvPr id="20" name="TextBox 19"/>
          <p:cNvSpPr txBox="1"/>
          <p:nvPr/>
        </p:nvSpPr>
        <p:spPr>
          <a:xfrm>
            <a:off x="6159733"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(2013)</a:t>
            </a:r>
            <a:endParaRPr lang="ko-KR" altLang="en-US" dirty="0"/>
          </a:p>
        </p:txBody>
      </p:sp>
      <p:sp>
        <p:nvSpPr>
          <p:cNvPr id="22" name="TextBox 21"/>
          <p:cNvSpPr txBox="1"/>
          <p:nvPr/>
        </p:nvSpPr>
        <p:spPr>
          <a:xfrm>
            <a:off x="8091057"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(2014)</a:t>
            </a:r>
            <a:endParaRPr lang="ko-KR" altLang="en-US" dirty="0"/>
          </a:p>
        </p:txBody>
      </p:sp>
      <p:sp>
        <p:nvSpPr>
          <p:cNvPr id="24" name="TextBox 23"/>
          <p:cNvSpPr txBox="1"/>
          <p:nvPr/>
        </p:nvSpPr>
        <p:spPr>
          <a:xfrm>
            <a:off x="9978046" y="2693207"/>
            <a:ext cx="1886989" cy="646331"/>
          </a:xfrm>
          <a:prstGeom prst="rect">
            <a:avLst/>
          </a:prstGeom>
          <a:noFill/>
        </p:spPr>
        <p:txBody>
          <a:bodyPr wrap="square" rtlCol="0">
            <a:spAutoFit/>
          </a:bodyPr>
          <a:lstStyle/>
          <a:p>
            <a:pPr algn="ctr"/>
            <a:r>
              <a:rPr lang="en-US" altLang="ko-KR" dirty="0" err="1"/>
              <a:t>Durumeric</a:t>
            </a:r>
            <a:endParaRPr lang="en-US" altLang="ko-KR" dirty="0"/>
          </a:p>
          <a:p>
            <a:pPr algn="ctr"/>
            <a:r>
              <a:rPr lang="en-US" altLang="ko-KR" dirty="0"/>
              <a:t>(2017)</a:t>
            </a:r>
            <a:endParaRPr lang="ko-KR" altLang="en-US" dirty="0"/>
          </a:p>
        </p:txBody>
      </p:sp>
    </p:spTree>
    <p:extLst>
      <p:ext uri="{BB962C8B-B14F-4D97-AF65-F5344CB8AC3E}">
        <p14:creationId xmlns:p14="http://schemas.microsoft.com/office/powerpoint/2010/main" val="322487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1325563"/>
          </a:xfrm>
        </p:spPr>
        <p:txBody>
          <a:bodyPr/>
          <a:lstStyle/>
          <a:p>
            <a:r>
              <a:rPr lang="en-US" altLang="ko-KR" dirty="0"/>
              <a:t>Cryptography and Randomness</a:t>
            </a:r>
            <a:endParaRPr lang="ko-KR" altLang="en-US" dirty="0"/>
          </a:p>
        </p:txBody>
      </p:sp>
      <p:sp>
        <p:nvSpPr>
          <p:cNvPr id="3" name="내용 개체 틀 2"/>
          <p:cNvSpPr>
            <a:spLocks noGrp="1"/>
          </p:cNvSpPr>
          <p:nvPr>
            <p:ph idx="1"/>
          </p:nvPr>
        </p:nvSpPr>
        <p:spPr/>
        <p:txBody>
          <a:bodyPr>
            <a:normAutofit/>
          </a:bodyPr>
          <a:lstStyle/>
          <a:p>
            <a:r>
              <a:rPr lang="en-US" altLang="ko-KR" dirty="0"/>
              <a:t>Cryptography requires good randomness</a:t>
            </a:r>
          </a:p>
          <a:p>
            <a:r>
              <a:rPr lang="en-US" altLang="ko-KR" dirty="0"/>
              <a:t>A key generation needs a good random number generator</a:t>
            </a:r>
            <a:endParaRPr lang="ko-KR" altLang="en-US" dirty="0"/>
          </a:p>
        </p:txBody>
      </p:sp>
      <p:sp>
        <p:nvSpPr>
          <p:cNvPr id="5" name="직사각형 4"/>
          <p:cNvSpPr/>
          <p:nvPr/>
        </p:nvSpPr>
        <p:spPr>
          <a:xfrm>
            <a:off x="2576945" y="4305993"/>
            <a:ext cx="2053244" cy="5569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err="1"/>
              <a:t>KeyGen</a:t>
            </a:r>
            <a:endParaRPr lang="ko-KR" altLang="en-US" dirty="0"/>
          </a:p>
        </p:txBody>
      </p:sp>
      <p:sp>
        <p:nvSpPr>
          <p:cNvPr id="7" name="아래쪽 화살표 6"/>
          <p:cNvSpPr/>
          <p:nvPr/>
        </p:nvSpPr>
        <p:spPr>
          <a:xfrm>
            <a:off x="3466407" y="3664587"/>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아래쪽 화살표 7"/>
          <p:cNvSpPr/>
          <p:nvPr/>
        </p:nvSpPr>
        <p:spPr>
          <a:xfrm>
            <a:off x="3466407" y="5013485"/>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구름 8"/>
          <p:cNvSpPr/>
          <p:nvPr/>
        </p:nvSpPr>
        <p:spPr>
          <a:xfrm>
            <a:off x="2410690" y="2831815"/>
            <a:ext cx="2554830" cy="757503"/>
          </a:xfrm>
          <a:prstGeom prst="cloud">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Randomness</a:t>
            </a:r>
            <a:endParaRPr lang="ko-KR" altLang="en-US" dirty="0">
              <a:solidFill>
                <a:sysClr val="windowText" lastClr="000000"/>
              </a:solidFill>
            </a:endParaRPr>
          </a:p>
        </p:txBody>
      </p:sp>
      <p:sp>
        <p:nvSpPr>
          <p:cNvPr id="10" name="TextBox 9"/>
          <p:cNvSpPr txBox="1"/>
          <p:nvPr/>
        </p:nvSpPr>
        <p:spPr>
          <a:xfrm>
            <a:off x="3187930" y="5530048"/>
            <a:ext cx="906087" cy="369332"/>
          </a:xfrm>
          <a:prstGeom prst="rect">
            <a:avLst/>
          </a:prstGeom>
          <a:noFill/>
        </p:spPr>
        <p:txBody>
          <a:bodyPr wrap="square" rtlCol="0">
            <a:spAutoFit/>
          </a:bodyPr>
          <a:lstStyle/>
          <a:p>
            <a:r>
              <a:rPr lang="en-US" altLang="ko-KR" dirty="0"/>
              <a:t>PK, SK</a:t>
            </a:r>
            <a:endParaRPr lang="ko-KR" altLang="en-US" dirty="0"/>
          </a:p>
        </p:txBody>
      </p:sp>
      <p:sp>
        <p:nvSpPr>
          <p:cNvPr id="11" name="직사각형 10"/>
          <p:cNvSpPr/>
          <p:nvPr/>
        </p:nvSpPr>
        <p:spPr>
          <a:xfrm>
            <a:off x="6092785" y="3791515"/>
            <a:ext cx="1396538" cy="12219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err="1"/>
              <a:t>Enc</a:t>
            </a:r>
            <a:endParaRPr lang="ko-KR" altLang="en-US" dirty="0"/>
          </a:p>
        </p:txBody>
      </p:sp>
      <p:sp>
        <p:nvSpPr>
          <p:cNvPr id="12" name="아래쪽 화살표 11"/>
          <p:cNvSpPr/>
          <p:nvPr/>
        </p:nvSpPr>
        <p:spPr>
          <a:xfrm>
            <a:off x="6616486" y="3268615"/>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아래쪽 화살표 12"/>
          <p:cNvSpPr/>
          <p:nvPr/>
        </p:nvSpPr>
        <p:spPr>
          <a:xfrm rot="16200000">
            <a:off x="5553148" y="4156667"/>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4965520" y="4217834"/>
            <a:ext cx="906087" cy="369332"/>
          </a:xfrm>
          <a:prstGeom prst="rect">
            <a:avLst/>
          </a:prstGeom>
          <a:noFill/>
        </p:spPr>
        <p:txBody>
          <a:bodyPr wrap="square" rtlCol="0">
            <a:spAutoFit/>
          </a:bodyPr>
          <a:lstStyle/>
          <a:p>
            <a:r>
              <a:rPr lang="en-US" altLang="ko-KR" dirty="0"/>
              <a:t>PK</a:t>
            </a:r>
            <a:endParaRPr lang="ko-KR" altLang="en-US" dirty="0"/>
          </a:p>
        </p:txBody>
      </p:sp>
      <p:sp>
        <p:nvSpPr>
          <p:cNvPr id="15" name="TextBox 14"/>
          <p:cNvSpPr txBox="1"/>
          <p:nvPr/>
        </p:nvSpPr>
        <p:spPr>
          <a:xfrm>
            <a:off x="6590160" y="2831815"/>
            <a:ext cx="906087" cy="369332"/>
          </a:xfrm>
          <a:prstGeom prst="rect">
            <a:avLst/>
          </a:prstGeom>
          <a:noFill/>
        </p:spPr>
        <p:txBody>
          <a:bodyPr wrap="square" rtlCol="0">
            <a:spAutoFit/>
          </a:bodyPr>
          <a:lstStyle/>
          <a:p>
            <a:r>
              <a:rPr lang="en-US" altLang="ko-KR" dirty="0"/>
              <a:t>M</a:t>
            </a:r>
            <a:endParaRPr lang="ko-KR" altLang="en-US" dirty="0"/>
          </a:p>
        </p:txBody>
      </p:sp>
      <p:sp>
        <p:nvSpPr>
          <p:cNvPr id="16" name="아래쪽 화살표 15"/>
          <p:cNvSpPr/>
          <p:nvPr/>
        </p:nvSpPr>
        <p:spPr>
          <a:xfrm>
            <a:off x="6616485" y="5097384"/>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6627567" y="5670024"/>
            <a:ext cx="906087" cy="369332"/>
          </a:xfrm>
          <a:prstGeom prst="rect">
            <a:avLst/>
          </a:prstGeom>
          <a:noFill/>
        </p:spPr>
        <p:txBody>
          <a:bodyPr wrap="square" rtlCol="0">
            <a:spAutoFit/>
          </a:bodyPr>
          <a:lstStyle/>
          <a:p>
            <a:r>
              <a:rPr lang="en-US" altLang="ko-KR" dirty="0"/>
              <a:t>C</a:t>
            </a:r>
            <a:endParaRPr lang="ko-KR" altLang="en-US" dirty="0"/>
          </a:p>
        </p:txBody>
      </p:sp>
      <p:sp>
        <p:nvSpPr>
          <p:cNvPr id="18" name="직사각형 17"/>
          <p:cNvSpPr/>
          <p:nvPr/>
        </p:nvSpPr>
        <p:spPr>
          <a:xfrm>
            <a:off x="8869233" y="3775084"/>
            <a:ext cx="1396538" cy="12219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Dec</a:t>
            </a:r>
            <a:endParaRPr lang="ko-KR" altLang="en-US" dirty="0"/>
          </a:p>
        </p:txBody>
      </p:sp>
      <p:sp>
        <p:nvSpPr>
          <p:cNvPr id="19" name="아래쪽 화살표 18"/>
          <p:cNvSpPr/>
          <p:nvPr/>
        </p:nvSpPr>
        <p:spPr>
          <a:xfrm>
            <a:off x="9392934" y="3252184"/>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아래쪽 화살표 19"/>
          <p:cNvSpPr/>
          <p:nvPr/>
        </p:nvSpPr>
        <p:spPr>
          <a:xfrm rot="16200000">
            <a:off x="8329596" y="4140236"/>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7741968" y="4201403"/>
            <a:ext cx="906087" cy="369332"/>
          </a:xfrm>
          <a:prstGeom prst="rect">
            <a:avLst/>
          </a:prstGeom>
          <a:noFill/>
        </p:spPr>
        <p:txBody>
          <a:bodyPr wrap="square" rtlCol="0">
            <a:spAutoFit/>
          </a:bodyPr>
          <a:lstStyle/>
          <a:p>
            <a:r>
              <a:rPr lang="en-US" altLang="ko-KR" dirty="0"/>
              <a:t>SK</a:t>
            </a:r>
            <a:endParaRPr lang="ko-KR" altLang="en-US" dirty="0"/>
          </a:p>
        </p:txBody>
      </p:sp>
      <p:sp>
        <p:nvSpPr>
          <p:cNvPr id="22" name="TextBox 21"/>
          <p:cNvSpPr txBox="1"/>
          <p:nvPr/>
        </p:nvSpPr>
        <p:spPr>
          <a:xfrm>
            <a:off x="9366608" y="2815384"/>
            <a:ext cx="906087" cy="369332"/>
          </a:xfrm>
          <a:prstGeom prst="rect">
            <a:avLst/>
          </a:prstGeom>
          <a:noFill/>
        </p:spPr>
        <p:txBody>
          <a:bodyPr wrap="square" rtlCol="0">
            <a:spAutoFit/>
          </a:bodyPr>
          <a:lstStyle/>
          <a:p>
            <a:r>
              <a:rPr lang="en-US" altLang="ko-KR" dirty="0"/>
              <a:t>C</a:t>
            </a:r>
            <a:endParaRPr lang="ko-KR" altLang="en-US" dirty="0"/>
          </a:p>
        </p:txBody>
      </p:sp>
      <p:sp>
        <p:nvSpPr>
          <p:cNvPr id="23" name="아래쪽 화살표 22"/>
          <p:cNvSpPr/>
          <p:nvPr/>
        </p:nvSpPr>
        <p:spPr>
          <a:xfrm>
            <a:off x="9392933" y="5080953"/>
            <a:ext cx="349135" cy="506469"/>
          </a:xfrm>
          <a:prstGeom prst="downArrow">
            <a:avLst>
              <a:gd name="adj1" fmla="val 26191"/>
              <a:gd name="adj2" fmla="val 547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9404015" y="5653593"/>
            <a:ext cx="906087" cy="369332"/>
          </a:xfrm>
          <a:prstGeom prst="rect">
            <a:avLst/>
          </a:prstGeom>
          <a:noFill/>
        </p:spPr>
        <p:txBody>
          <a:bodyPr wrap="square" rtlCol="0">
            <a:spAutoFit/>
          </a:bodyPr>
          <a:lstStyle/>
          <a:p>
            <a:r>
              <a:rPr lang="en-US" altLang="ko-KR" dirty="0"/>
              <a:t>M</a:t>
            </a:r>
            <a:endParaRPr lang="ko-KR" altLang="en-US" dirty="0"/>
          </a:p>
        </p:txBody>
      </p:sp>
      <p:sp>
        <p:nvSpPr>
          <p:cNvPr id="25" name="L 도형 24"/>
          <p:cNvSpPr/>
          <p:nvPr/>
        </p:nvSpPr>
        <p:spPr>
          <a:xfrm rot="19141834">
            <a:off x="4462049" y="3090657"/>
            <a:ext cx="303661" cy="207185"/>
          </a:xfrm>
          <a:prstGeom prst="corner">
            <a:avLst>
              <a:gd name="adj1" fmla="val 26388"/>
              <a:gd name="adj2" fmla="val 224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2410690" y="5899380"/>
            <a:ext cx="3519055" cy="369332"/>
          </a:xfrm>
          <a:prstGeom prst="rect">
            <a:avLst/>
          </a:prstGeom>
          <a:noFill/>
        </p:spPr>
        <p:txBody>
          <a:bodyPr wrap="square" rtlCol="0">
            <a:spAutoFit/>
          </a:bodyPr>
          <a:lstStyle/>
          <a:p>
            <a:r>
              <a:rPr lang="en-US" altLang="ko-KR" b="1" dirty="0">
                <a:solidFill>
                  <a:srgbClr val="FF0000"/>
                </a:solidFill>
              </a:rPr>
              <a:t>If SK=000…0 or 111…1?</a:t>
            </a:r>
            <a:endParaRPr lang="ko-KR" altLang="en-US" b="1" dirty="0">
              <a:solidFill>
                <a:srgbClr val="FF0000"/>
              </a:solidFill>
            </a:endParaRPr>
          </a:p>
        </p:txBody>
      </p:sp>
    </p:spTree>
    <p:extLst>
      <p:ext uri="{BB962C8B-B14F-4D97-AF65-F5344CB8AC3E}">
        <p14:creationId xmlns:p14="http://schemas.microsoft.com/office/powerpoint/2010/main" val="9448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HTTPS Survey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30440"/>
              <a:gd name="adj2" fmla="val -7685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They built an SSL observatory</a:t>
            </a:r>
          </a:p>
          <a:p>
            <a:r>
              <a:rPr lang="en-US" altLang="ko-KR" dirty="0">
                <a:solidFill>
                  <a:schemeClr val="tx1"/>
                </a:solidFill>
              </a:rPr>
              <a:t>Massive CA certificate survey</a:t>
            </a:r>
          </a:p>
          <a:p>
            <a:r>
              <a:rPr lang="en-US" altLang="ko-KR" dirty="0">
                <a:solidFill>
                  <a:schemeClr val="tx1"/>
                </a:solidFill>
              </a:rPr>
              <a:t>Recorded 1,377,067 valid leaf certs</a:t>
            </a:r>
            <a:endParaRPr lang="ko-KR" altLang="en-US" dirty="0">
              <a:solidFill>
                <a:schemeClr val="tx1"/>
              </a:solidFill>
            </a:endParaRPr>
          </a:p>
        </p:txBody>
      </p:sp>
      <p:pic>
        <p:nvPicPr>
          <p:cNvPr id="32" name="그림 31"/>
          <p:cNvPicPr>
            <a:picLocks noChangeAspect="1"/>
          </p:cNvPicPr>
          <p:nvPr/>
        </p:nvPicPr>
        <p:blipFill rotWithShape="1">
          <a:blip r:embed="rId3"/>
          <a:srcRect r="26507"/>
          <a:stretch/>
        </p:blipFill>
        <p:spPr>
          <a:xfrm>
            <a:off x="5215564" y="4298031"/>
            <a:ext cx="2174451" cy="2044579"/>
          </a:xfrm>
          <a:prstGeom prst="rect">
            <a:avLst/>
          </a:prstGeom>
        </p:spPr>
      </p:pic>
      <p:pic>
        <p:nvPicPr>
          <p:cNvPr id="33" name="그림 32"/>
          <p:cNvPicPr>
            <a:picLocks noChangeAspect="1"/>
          </p:cNvPicPr>
          <p:nvPr/>
        </p:nvPicPr>
        <p:blipFill>
          <a:blip r:embed="rId4"/>
          <a:stretch>
            <a:fillRect/>
          </a:stretch>
        </p:blipFill>
        <p:spPr>
          <a:xfrm>
            <a:off x="7611519" y="4298031"/>
            <a:ext cx="2604823" cy="2045152"/>
          </a:xfrm>
          <a:prstGeom prst="rect">
            <a:avLst/>
          </a:prstGeom>
        </p:spPr>
      </p:pic>
      <p:sp>
        <p:nvSpPr>
          <p:cNvPr id="35" name="TextBox 34"/>
          <p:cNvSpPr txBox="1"/>
          <p:nvPr/>
        </p:nvSpPr>
        <p:spPr>
          <a:xfrm>
            <a:off x="1395152" y="6450676"/>
            <a:ext cx="9401696" cy="276999"/>
          </a:xfrm>
          <a:prstGeom prst="rect">
            <a:avLst/>
          </a:prstGeom>
          <a:noFill/>
        </p:spPr>
        <p:txBody>
          <a:bodyPr wrap="square" rtlCol="0">
            <a:spAutoFit/>
          </a:bodyPr>
          <a:lstStyle/>
          <a:p>
            <a:r>
              <a:rPr lang="en-US" altLang="ko-KR" sz="1200" dirty="0">
                <a:solidFill>
                  <a:schemeClr val="bg2">
                    <a:lumMod val="50000"/>
                  </a:schemeClr>
                </a:solidFill>
              </a:rPr>
              <a:t>Eckersley, Peter, and Jesse Burns. "An observatory for the </a:t>
            </a:r>
            <a:r>
              <a:rPr lang="en-US" altLang="ko-KR" sz="1200" dirty="0" err="1">
                <a:solidFill>
                  <a:schemeClr val="bg2">
                    <a:lumMod val="50000"/>
                  </a:schemeClr>
                </a:solidFill>
              </a:rPr>
              <a:t>SSLiverse</a:t>
            </a:r>
            <a:r>
              <a:rPr lang="en-US" altLang="ko-KR" sz="1200" dirty="0">
                <a:solidFill>
                  <a:schemeClr val="bg2">
                    <a:lumMod val="50000"/>
                  </a:schemeClr>
                </a:solidFill>
              </a:rPr>
              <a:t>." </a:t>
            </a:r>
            <a:r>
              <a:rPr lang="en-US" altLang="ko-KR" sz="1200" i="1" dirty="0">
                <a:solidFill>
                  <a:schemeClr val="bg2">
                    <a:lumMod val="50000"/>
                  </a:schemeClr>
                </a:solidFill>
              </a:rPr>
              <a:t>Talk at </a:t>
            </a:r>
            <a:r>
              <a:rPr lang="en-US" altLang="ko-KR" sz="1200" i="1" dirty="0" err="1">
                <a:solidFill>
                  <a:schemeClr val="bg2">
                    <a:lumMod val="50000"/>
                  </a:schemeClr>
                </a:solidFill>
              </a:rPr>
              <a:t>Defcon</a:t>
            </a:r>
            <a:r>
              <a:rPr lang="en-US" altLang="ko-KR" sz="1200" dirty="0">
                <a:solidFill>
                  <a:schemeClr val="bg2">
                    <a:lumMod val="50000"/>
                  </a:schemeClr>
                </a:solidFill>
              </a:rPr>
              <a:t> 18 (2010).</a:t>
            </a:r>
            <a:endParaRPr lang="ko-KR" altLang="en-US" sz="1200" dirty="0">
              <a:solidFill>
                <a:schemeClr val="bg2">
                  <a:lumMod val="50000"/>
                </a:schemeClr>
              </a:solidFill>
            </a:endParaRPr>
          </a:p>
        </p:txBody>
      </p:sp>
      <p:sp>
        <p:nvSpPr>
          <p:cNvPr id="36" name="TextBox 35"/>
          <p:cNvSpPr txBox="1"/>
          <p:nvPr/>
        </p:nvSpPr>
        <p:spPr>
          <a:xfrm>
            <a:off x="2108662" y="2456582"/>
            <a:ext cx="1662546" cy="923330"/>
          </a:xfrm>
          <a:prstGeom prst="rect">
            <a:avLst/>
          </a:prstGeom>
          <a:noFill/>
        </p:spPr>
        <p:txBody>
          <a:bodyPr wrap="square" rtlCol="0">
            <a:spAutoFit/>
          </a:bodyPr>
          <a:lstStyle/>
          <a:p>
            <a:pPr algn="ctr"/>
            <a:r>
              <a:rPr lang="en-US" altLang="ko-KR" dirty="0"/>
              <a:t>Eckersley,</a:t>
            </a:r>
          </a:p>
          <a:p>
            <a:pPr algn="ctr"/>
            <a:r>
              <a:rPr lang="en-US" altLang="ko-KR" dirty="0"/>
              <a:t>Burns</a:t>
            </a:r>
          </a:p>
          <a:p>
            <a:pPr algn="ctr"/>
            <a:r>
              <a:rPr lang="en-US" altLang="ko-KR" dirty="0"/>
              <a:t>(2010)</a:t>
            </a:r>
            <a:endParaRPr lang="ko-KR" altLang="en-US" dirty="0"/>
          </a:p>
        </p:txBody>
      </p:sp>
      <p:sp>
        <p:nvSpPr>
          <p:cNvPr id="37" name="TextBox 36"/>
          <p:cNvSpPr txBox="1"/>
          <p:nvPr/>
        </p:nvSpPr>
        <p:spPr>
          <a:xfrm>
            <a:off x="4112030" y="2693207"/>
            <a:ext cx="1662546" cy="646331"/>
          </a:xfrm>
          <a:prstGeom prst="rect">
            <a:avLst/>
          </a:prstGeom>
          <a:noFill/>
        </p:spPr>
        <p:txBody>
          <a:bodyPr wrap="square" rtlCol="0">
            <a:spAutoFit/>
          </a:bodyPr>
          <a:lstStyle/>
          <a:p>
            <a:pPr algn="ctr"/>
            <a:r>
              <a:rPr lang="en-US" altLang="ko-KR" dirty="0" err="1"/>
              <a:t>Holz</a:t>
            </a:r>
            <a:r>
              <a:rPr lang="en-US" altLang="ko-KR" dirty="0"/>
              <a:t> et al.</a:t>
            </a:r>
          </a:p>
          <a:p>
            <a:pPr algn="ctr"/>
            <a:r>
              <a:rPr lang="en-US" altLang="ko-KR" dirty="0"/>
              <a:t>(2011)</a:t>
            </a:r>
            <a:endParaRPr lang="ko-KR" altLang="en-US" dirty="0"/>
          </a:p>
        </p:txBody>
      </p:sp>
      <p:sp>
        <p:nvSpPr>
          <p:cNvPr id="38" name="TextBox 37"/>
          <p:cNvSpPr txBox="1"/>
          <p:nvPr/>
        </p:nvSpPr>
        <p:spPr>
          <a:xfrm>
            <a:off x="171796" y="2718199"/>
            <a:ext cx="1662546" cy="646331"/>
          </a:xfrm>
          <a:prstGeom prst="rect">
            <a:avLst/>
          </a:prstGeom>
          <a:noFill/>
        </p:spPr>
        <p:txBody>
          <a:bodyPr wrap="square" rtlCol="0">
            <a:spAutoFit/>
          </a:bodyPr>
          <a:lstStyle/>
          <a:p>
            <a:pPr algn="ctr"/>
            <a:r>
              <a:rPr lang="en-US" altLang="ko-KR" dirty="0" err="1"/>
              <a:t>Yilek</a:t>
            </a:r>
            <a:r>
              <a:rPr lang="en-US" altLang="ko-KR" dirty="0"/>
              <a:t> et al.</a:t>
            </a:r>
          </a:p>
          <a:p>
            <a:pPr algn="ctr"/>
            <a:r>
              <a:rPr lang="en-US" altLang="ko-KR" dirty="0"/>
              <a:t>(2009)</a:t>
            </a:r>
            <a:endParaRPr lang="ko-KR" altLang="en-US" dirty="0"/>
          </a:p>
        </p:txBody>
      </p:sp>
      <p:sp>
        <p:nvSpPr>
          <p:cNvPr id="39" name="TextBox 38"/>
          <p:cNvSpPr txBox="1"/>
          <p:nvPr/>
        </p:nvSpPr>
        <p:spPr>
          <a:xfrm>
            <a:off x="6159733"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(2013)</a:t>
            </a:r>
            <a:endParaRPr lang="ko-KR" altLang="en-US" dirty="0"/>
          </a:p>
        </p:txBody>
      </p:sp>
      <p:sp>
        <p:nvSpPr>
          <p:cNvPr id="40" name="TextBox 39"/>
          <p:cNvSpPr txBox="1"/>
          <p:nvPr/>
        </p:nvSpPr>
        <p:spPr>
          <a:xfrm>
            <a:off x="8091057"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(2014)</a:t>
            </a:r>
            <a:endParaRPr lang="ko-KR" altLang="en-US" dirty="0"/>
          </a:p>
        </p:txBody>
      </p:sp>
      <p:sp>
        <p:nvSpPr>
          <p:cNvPr id="41" name="TextBox 40"/>
          <p:cNvSpPr txBox="1"/>
          <p:nvPr/>
        </p:nvSpPr>
        <p:spPr>
          <a:xfrm>
            <a:off x="9978046" y="2693207"/>
            <a:ext cx="1886989" cy="646331"/>
          </a:xfrm>
          <a:prstGeom prst="rect">
            <a:avLst/>
          </a:prstGeom>
          <a:noFill/>
        </p:spPr>
        <p:txBody>
          <a:bodyPr wrap="square" rtlCol="0">
            <a:spAutoFit/>
          </a:bodyPr>
          <a:lstStyle/>
          <a:p>
            <a:pPr algn="ctr"/>
            <a:r>
              <a:rPr lang="en-US" altLang="ko-KR" dirty="0" err="1"/>
              <a:t>Durumeric</a:t>
            </a:r>
            <a:endParaRPr lang="en-US" altLang="ko-KR" dirty="0"/>
          </a:p>
          <a:p>
            <a:pPr algn="ctr"/>
            <a:r>
              <a:rPr lang="en-US" altLang="ko-KR" dirty="0"/>
              <a:t>(2017)</a:t>
            </a:r>
            <a:endParaRPr lang="ko-KR" altLang="en-US" dirty="0"/>
          </a:p>
        </p:txBody>
      </p:sp>
    </p:spTree>
    <p:extLst>
      <p:ext uri="{BB962C8B-B14F-4D97-AF65-F5344CB8AC3E}">
        <p14:creationId xmlns:p14="http://schemas.microsoft.com/office/powerpoint/2010/main" val="2934042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HTTPS Survey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9741"/>
              <a:gd name="adj2" fmla="val -7761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Scanned popular HTTPS servers</a:t>
            </a:r>
          </a:p>
          <a:p>
            <a:r>
              <a:rPr lang="en-US" altLang="ko-KR" dirty="0">
                <a:solidFill>
                  <a:schemeClr val="tx1"/>
                </a:solidFill>
              </a:rPr>
              <a:t>1.5 year, 1,000,000 certs</a:t>
            </a:r>
          </a:p>
          <a:p>
            <a:r>
              <a:rPr lang="en-US" altLang="ko-KR" dirty="0">
                <a:solidFill>
                  <a:schemeClr val="tx1"/>
                </a:solidFill>
              </a:rPr>
              <a:t>Focusing on CA infrastructure</a:t>
            </a:r>
          </a:p>
          <a:p>
            <a:r>
              <a:rPr lang="en-US" altLang="ko-KR" dirty="0">
                <a:solidFill>
                  <a:schemeClr val="tx1"/>
                </a:solidFill>
              </a:rPr>
              <a:t>Found repeated keys</a:t>
            </a:r>
          </a:p>
        </p:txBody>
      </p:sp>
      <p:pic>
        <p:nvPicPr>
          <p:cNvPr id="2" name="그림 1"/>
          <p:cNvPicPr>
            <a:picLocks noChangeAspect="1"/>
          </p:cNvPicPr>
          <p:nvPr/>
        </p:nvPicPr>
        <p:blipFill>
          <a:blip r:embed="rId3"/>
          <a:stretch>
            <a:fillRect/>
          </a:stretch>
        </p:blipFill>
        <p:spPr>
          <a:xfrm>
            <a:off x="7087987" y="4359994"/>
            <a:ext cx="3238931" cy="1996471"/>
          </a:xfrm>
          <a:prstGeom prst="rect">
            <a:avLst/>
          </a:prstGeom>
        </p:spPr>
      </p:pic>
      <p:sp>
        <p:nvSpPr>
          <p:cNvPr id="4" name="TextBox 3"/>
          <p:cNvSpPr txBox="1"/>
          <p:nvPr/>
        </p:nvSpPr>
        <p:spPr>
          <a:xfrm>
            <a:off x="1280160" y="6472842"/>
            <a:ext cx="9351817" cy="430887"/>
          </a:xfrm>
          <a:prstGeom prst="rect">
            <a:avLst/>
          </a:prstGeom>
          <a:noFill/>
        </p:spPr>
        <p:txBody>
          <a:bodyPr wrap="square" rtlCol="0">
            <a:spAutoFit/>
          </a:bodyPr>
          <a:lstStyle/>
          <a:p>
            <a:r>
              <a:rPr lang="en-US" altLang="ko-KR" sz="1100" dirty="0" err="1">
                <a:solidFill>
                  <a:schemeClr val="bg2">
                    <a:lumMod val="50000"/>
                  </a:schemeClr>
                </a:solidFill>
              </a:rPr>
              <a:t>Holz</a:t>
            </a:r>
            <a:r>
              <a:rPr lang="en-US" altLang="ko-KR" sz="1100" dirty="0">
                <a:solidFill>
                  <a:schemeClr val="bg2">
                    <a:lumMod val="50000"/>
                  </a:schemeClr>
                </a:solidFill>
              </a:rPr>
              <a:t>, Ralph, et al. "The SSL landscape: a thorough analysis of the x. 509 PKI using active and passive measurements." </a:t>
            </a:r>
            <a:r>
              <a:rPr lang="en-US" altLang="ko-KR" sz="1100" i="1" dirty="0">
                <a:solidFill>
                  <a:schemeClr val="bg2">
                    <a:lumMod val="50000"/>
                  </a:schemeClr>
                </a:solidFill>
              </a:rPr>
              <a:t>Proceedings of the 2011 ACM SIGCOMM conference on Internet measurement conference</a:t>
            </a:r>
            <a:r>
              <a:rPr lang="en-US" altLang="ko-KR" sz="1100" dirty="0">
                <a:solidFill>
                  <a:schemeClr val="bg2">
                    <a:lumMod val="50000"/>
                  </a:schemeClr>
                </a:solidFill>
              </a:rPr>
              <a:t>. ACM, 2011.</a:t>
            </a:r>
            <a:endParaRPr lang="ko-KR" altLang="en-US" sz="1100" dirty="0">
              <a:solidFill>
                <a:schemeClr val="bg2">
                  <a:lumMod val="50000"/>
                </a:schemeClr>
              </a:solidFill>
            </a:endParaRPr>
          </a:p>
        </p:txBody>
      </p:sp>
      <p:sp>
        <p:nvSpPr>
          <p:cNvPr id="22" name="TextBox 21"/>
          <p:cNvSpPr txBox="1"/>
          <p:nvPr/>
        </p:nvSpPr>
        <p:spPr>
          <a:xfrm>
            <a:off x="2108662" y="2456582"/>
            <a:ext cx="1662546" cy="923330"/>
          </a:xfrm>
          <a:prstGeom prst="rect">
            <a:avLst/>
          </a:prstGeom>
          <a:noFill/>
        </p:spPr>
        <p:txBody>
          <a:bodyPr wrap="square" rtlCol="0">
            <a:spAutoFit/>
          </a:bodyPr>
          <a:lstStyle/>
          <a:p>
            <a:pPr algn="ctr"/>
            <a:r>
              <a:rPr lang="en-US" altLang="ko-KR" dirty="0"/>
              <a:t>Eckersley,</a:t>
            </a:r>
          </a:p>
          <a:p>
            <a:pPr algn="ctr"/>
            <a:r>
              <a:rPr lang="en-US" altLang="ko-KR" dirty="0"/>
              <a:t>Burns</a:t>
            </a:r>
          </a:p>
          <a:p>
            <a:pPr algn="ctr"/>
            <a:r>
              <a:rPr lang="en-US" altLang="ko-KR" dirty="0"/>
              <a:t>(2010)</a:t>
            </a:r>
            <a:endParaRPr lang="ko-KR" altLang="en-US" dirty="0"/>
          </a:p>
        </p:txBody>
      </p:sp>
      <p:sp>
        <p:nvSpPr>
          <p:cNvPr id="24" name="TextBox 23"/>
          <p:cNvSpPr txBox="1"/>
          <p:nvPr/>
        </p:nvSpPr>
        <p:spPr>
          <a:xfrm>
            <a:off x="4112030" y="2693207"/>
            <a:ext cx="1662546" cy="646331"/>
          </a:xfrm>
          <a:prstGeom prst="rect">
            <a:avLst/>
          </a:prstGeom>
          <a:noFill/>
        </p:spPr>
        <p:txBody>
          <a:bodyPr wrap="square" rtlCol="0">
            <a:spAutoFit/>
          </a:bodyPr>
          <a:lstStyle/>
          <a:p>
            <a:pPr algn="ctr"/>
            <a:r>
              <a:rPr lang="en-US" altLang="ko-KR" dirty="0" err="1"/>
              <a:t>Holz</a:t>
            </a:r>
            <a:r>
              <a:rPr lang="en-US" altLang="ko-KR" dirty="0"/>
              <a:t> et al.</a:t>
            </a:r>
          </a:p>
          <a:p>
            <a:pPr algn="ctr"/>
            <a:r>
              <a:rPr lang="en-US" altLang="ko-KR" dirty="0"/>
              <a:t>(2011)</a:t>
            </a:r>
            <a:endParaRPr lang="ko-KR" altLang="en-US" dirty="0"/>
          </a:p>
        </p:txBody>
      </p:sp>
      <p:sp>
        <p:nvSpPr>
          <p:cNvPr id="26" name="TextBox 25"/>
          <p:cNvSpPr txBox="1"/>
          <p:nvPr/>
        </p:nvSpPr>
        <p:spPr>
          <a:xfrm>
            <a:off x="171796" y="2718199"/>
            <a:ext cx="1662546" cy="646331"/>
          </a:xfrm>
          <a:prstGeom prst="rect">
            <a:avLst/>
          </a:prstGeom>
          <a:noFill/>
        </p:spPr>
        <p:txBody>
          <a:bodyPr wrap="square" rtlCol="0">
            <a:spAutoFit/>
          </a:bodyPr>
          <a:lstStyle/>
          <a:p>
            <a:pPr algn="ctr"/>
            <a:r>
              <a:rPr lang="en-US" altLang="ko-KR" dirty="0" err="1"/>
              <a:t>Yilek</a:t>
            </a:r>
            <a:r>
              <a:rPr lang="en-US" altLang="ko-KR" dirty="0"/>
              <a:t> et al.</a:t>
            </a:r>
          </a:p>
          <a:p>
            <a:pPr algn="ctr"/>
            <a:r>
              <a:rPr lang="en-US" altLang="ko-KR" dirty="0"/>
              <a:t>(2009)</a:t>
            </a:r>
            <a:endParaRPr lang="ko-KR" altLang="en-US" dirty="0"/>
          </a:p>
        </p:txBody>
      </p:sp>
      <p:sp>
        <p:nvSpPr>
          <p:cNvPr id="27" name="TextBox 26"/>
          <p:cNvSpPr txBox="1"/>
          <p:nvPr/>
        </p:nvSpPr>
        <p:spPr>
          <a:xfrm>
            <a:off x="6159733"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(2013)</a:t>
            </a:r>
            <a:endParaRPr lang="ko-KR" altLang="en-US" dirty="0"/>
          </a:p>
        </p:txBody>
      </p:sp>
      <p:sp>
        <p:nvSpPr>
          <p:cNvPr id="28" name="TextBox 27"/>
          <p:cNvSpPr txBox="1"/>
          <p:nvPr/>
        </p:nvSpPr>
        <p:spPr>
          <a:xfrm>
            <a:off x="8091057"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(2014)</a:t>
            </a:r>
            <a:endParaRPr lang="ko-KR" altLang="en-US" dirty="0"/>
          </a:p>
        </p:txBody>
      </p:sp>
      <p:sp>
        <p:nvSpPr>
          <p:cNvPr id="30" name="TextBox 29"/>
          <p:cNvSpPr txBox="1"/>
          <p:nvPr/>
        </p:nvSpPr>
        <p:spPr>
          <a:xfrm>
            <a:off x="9978046" y="2693207"/>
            <a:ext cx="1886989" cy="646331"/>
          </a:xfrm>
          <a:prstGeom prst="rect">
            <a:avLst/>
          </a:prstGeom>
          <a:noFill/>
        </p:spPr>
        <p:txBody>
          <a:bodyPr wrap="square" rtlCol="0">
            <a:spAutoFit/>
          </a:bodyPr>
          <a:lstStyle/>
          <a:p>
            <a:pPr algn="ctr"/>
            <a:r>
              <a:rPr lang="en-US" altLang="ko-KR" dirty="0" err="1"/>
              <a:t>Durumeric</a:t>
            </a:r>
            <a:endParaRPr lang="en-US" altLang="ko-KR" dirty="0"/>
          </a:p>
          <a:p>
            <a:pPr algn="ctr"/>
            <a:r>
              <a:rPr lang="en-US" altLang="ko-KR" dirty="0"/>
              <a:t>(2017)</a:t>
            </a:r>
            <a:endParaRPr lang="ko-KR" altLang="en-US" dirty="0"/>
          </a:p>
        </p:txBody>
      </p:sp>
    </p:spTree>
    <p:extLst>
      <p:ext uri="{BB962C8B-B14F-4D97-AF65-F5344CB8AC3E}">
        <p14:creationId xmlns:p14="http://schemas.microsoft.com/office/powerpoint/2010/main" val="3147715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HTTPS Survey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11656"/>
              <a:gd name="adj2" fmla="val -7572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Introduced </a:t>
            </a:r>
            <a:r>
              <a:rPr lang="en-US" altLang="ko-KR" dirty="0" err="1">
                <a:solidFill>
                  <a:schemeClr val="tx1"/>
                </a:solidFill>
              </a:rPr>
              <a:t>Zmap</a:t>
            </a:r>
            <a:endParaRPr lang="en-US" altLang="ko-KR" dirty="0">
              <a:solidFill>
                <a:schemeClr val="tx1"/>
              </a:solidFill>
            </a:endParaRPr>
          </a:p>
          <a:p>
            <a:r>
              <a:rPr lang="en-US" altLang="ko-KR" dirty="0">
                <a:solidFill>
                  <a:schemeClr val="tx1"/>
                </a:solidFill>
              </a:rPr>
              <a:t>It </a:t>
            </a:r>
            <a:r>
              <a:rPr lang="en-US" altLang="ko-KR" dirty="0" smtClean="0">
                <a:solidFill>
                  <a:schemeClr val="tx1"/>
                </a:solidFill>
              </a:rPr>
              <a:t>scans </a:t>
            </a:r>
            <a:r>
              <a:rPr lang="en-US" altLang="ko-KR" dirty="0">
                <a:solidFill>
                  <a:schemeClr val="tx1"/>
                </a:solidFill>
              </a:rPr>
              <a:t>the entire IPv4 address space in under 45 min with 98% coverage</a:t>
            </a:r>
          </a:p>
          <a:p>
            <a:r>
              <a:rPr lang="en-US" altLang="ko-KR" dirty="0">
                <a:solidFill>
                  <a:schemeClr val="tx1"/>
                </a:solidFill>
              </a:rPr>
              <a:t>By just one machine</a:t>
            </a:r>
          </a:p>
        </p:txBody>
      </p:sp>
      <p:sp>
        <p:nvSpPr>
          <p:cNvPr id="4" name="TextBox 3"/>
          <p:cNvSpPr txBox="1"/>
          <p:nvPr/>
        </p:nvSpPr>
        <p:spPr>
          <a:xfrm>
            <a:off x="1280160" y="6472842"/>
            <a:ext cx="9351817" cy="430887"/>
          </a:xfrm>
          <a:prstGeom prst="rect">
            <a:avLst/>
          </a:prstGeom>
          <a:noFill/>
        </p:spPr>
        <p:txBody>
          <a:bodyPr wrap="square" rtlCol="0">
            <a:spAutoFit/>
          </a:bodyPr>
          <a:lstStyle/>
          <a:p>
            <a:r>
              <a:rPr lang="en-US" altLang="ko-KR" sz="1100" dirty="0" err="1">
                <a:solidFill>
                  <a:schemeClr val="bg2">
                    <a:lumMod val="50000"/>
                  </a:schemeClr>
                </a:solidFill>
              </a:rPr>
              <a:t>Durumeric</a:t>
            </a:r>
            <a:r>
              <a:rPr lang="en-US" altLang="ko-KR" sz="1100" dirty="0">
                <a:solidFill>
                  <a:schemeClr val="bg2">
                    <a:lumMod val="50000"/>
                  </a:schemeClr>
                </a:solidFill>
              </a:rPr>
              <a:t>, </a:t>
            </a:r>
            <a:r>
              <a:rPr lang="en-US" altLang="ko-KR" sz="1100" dirty="0" err="1">
                <a:solidFill>
                  <a:schemeClr val="bg2">
                    <a:lumMod val="50000"/>
                  </a:schemeClr>
                </a:solidFill>
              </a:rPr>
              <a:t>Zakir</a:t>
            </a:r>
            <a:r>
              <a:rPr lang="en-US" altLang="ko-KR" sz="1100" dirty="0">
                <a:solidFill>
                  <a:schemeClr val="bg2">
                    <a:lumMod val="50000"/>
                  </a:schemeClr>
                </a:solidFill>
              </a:rPr>
              <a:t>, Eric </a:t>
            </a:r>
            <a:r>
              <a:rPr lang="en-US" altLang="ko-KR" sz="1100" dirty="0" err="1">
                <a:solidFill>
                  <a:schemeClr val="bg2">
                    <a:lumMod val="50000"/>
                  </a:schemeClr>
                </a:solidFill>
              </a:rPr>
              <a:t>Wustrow</a:t>
            </a:r>
            <a:r>
              <a:rPr lang="en-US" altLang="ko-KR" sz="1100" dirty="0">
                <a:solidFill>
                  <a:schemeClr val="bg2">
                    <a:lumMod val="50000"/>
                  </a:schemeClr>
                </a:solidFill>
              </a:rPr>
              <a:t>, and J. Alex </a:t>
            </a:r>
            <a:r>
              <a:rPr lang="en-US" altLang="ko-KR" sz="1100" dirty="0" err="1">
                <a:solidFill>
                  <a:schemeClr val="bg2">
                    <a:lumMod val="50000"/>
                  </a:schemeClr>
                </a:solidFill>
              </a:rPr>
              <a:t>Halderman</a:t>
            </a:r>
            <a:r>
              <a:rPr lang="en-US" altLang="ko-KR" sz="1100" dirty="0">
                <a:solidFill>
                  <a:schemeClr val="bg2">
                    <a:lumMod val="50000"/>
                  </a:schemeClr>
                </a:solidFill>
              </a:rPr>
              <a:t>. "</a:t>
            </a:r>
            <a:r>
              <a:rPr lang="en-US" altLang="ko-KR" sz="1100" dirty="0" err="1">
                <a:solidFill>
                  <a:schemeClr val="bg2">
                    <a:lumMod val="50000"/>
                  </a:schemeClr>
                </a:solidFill>
              </a:rPr>
              <a:t>ZMap</a:t>
            </a:r>
            <a:r>
              <a:rPr lang="en-US" altLang="ko-KR" sz="1100" dirty="0">
                <a:solidFill>
                  <a:schemeClr val="bg2">
                    <a:lumMod val="50000"/>
                  </a:schemeClr>
                </a:solidFill>
              </a:rPr>
              <a:t>: Fast Internet-wide Scanning and Its Security Applications." USENIX Security Symposium. Vol. 8. 2013.</a:t>
            </a:r>
            <a:endParaRPr lang="ko-KR" altLang="en-US" sz="1100" dirty="0">
              <a:solidFill>
                <a:schemeClr val="bg2">
                  <a:lumMod val="50000"/>
                </a:schemeClr>
              </a:solidFill>
            </a:endParaRPr>
          </a:p>
        </p:txBody>
      </p:sp>
      <p:sp>
        <p:nvSpPr>
          <p:cNvPr id="22" name="TextBox 21"/>
          <p:cNvSpPr txBox="1"/>
          <p:nvPr/>
        </p:nvSpPr>
        <p:spPr>
          <a:xfrm>
            <a:off x="2108662" y="2456582"/>
            <a:ext cx="1662546" cy="923330"/>
          </a:xfrm>
          <a:prstGeom prst="rect">
            <a:avLst/>
          </a:prstGeom>
          <a:noFill/>
        </p:spPr>
        <p:txBody>
          <a:bodyPr wrap="square" rtlCol="0">
            <a:spAutoFit/>
          </a:bodyPr>
          <a:lstStyle/>
          <a:p>
            <a:pPr algn="ctr"/>
            <a:r>
              <a:rPr lang="en-US" altLang="ko-KR" dirty="0"/>
              <a:t>Eckersley,</a:t>
            </a:r>
          </a:p>
          <a:p>
            <a:pPr algn="ctr"/>
            <a:r>
              <a:rPr lang="en-US" altLang="ko-KR" dirty="0"/>
              <a:t>Burns</a:t>
            </a:r>
          </a:p>
          <a:p>
            <a:pPr algn="ctr"/>
            <a:r>
              <a:rPr lang="en-US" altLang="ko-KR" dirty="0"/>
              <a:t>(2010)</a:t>
            </a:r>
            <a:endParaRPr lang="ko-KR" altLang="en-US" dirty="0"/>
          </a:p>
        </p:txBody>
      </p:sp>
      <p:sp>
        <p:nvSpPr>
          <p:cNvPr id="24" name="TextBox 23"/>
          <p:cNvSpPr txBox="1"/>
          <p:nvPr/>
        </p:nvSpPr>
        <p:spPr>
          <a:xfrm>
            <a:off x="4112030" y="2693207"/>
            <a:ext cx="1662546" cy="646331"/>
          </a:xfrm>
          <a:prstGeom prst="rect">
            <a:avLst/>
          </a:prstGeom>
          <a:noFill/>
        </p:spPr>
        <p:txBody>
          <a:bodyPr wrap="square" rtlCol="0">
            <a:spAutoFit/>
          </a:bodyPr>
          <a:lstStyle/>
          <a:p>
            <a:pPr algn="ctr"/>
            <a:r>
              <a:rPr lang="en-US" altLang="ko-KR" dirty="0" err="1"/>
              <a:t>Holz</a:t>
            </a:r>
            <a:r>
              <a:rPr lang="en-US" altLang="ko-KR" dirty="0"/>
              <a:t> et al.</a:t>
            </a:r>
          </a:p>
          <a:p>
            <a:pPr algn="ctr"/>
            <a:r>
              <a:rPr lang="en-US" altLang="ko-KR" dirty="0"/>
              <a:t>(2011)</a:t>
            </a:r>
            <a:endParaRPr lang="ko-KR" altLang="en-US" dirty="0"/>
          </a:p>
        </p:txBody>
      </p:sp>
      <p:sp>
        <p:nvSpPr>
          <p:cNvPr id="26" name="TextBox 25"/>
          <p:cNvSpPr txBox="1"/>
          <p:nvPr/>
        </p:nvSpPr>
        <p:spPr>
          <a:xfrm>
            <a:off x="171796" y="2718199"/>
            <a:ext cx="1662546" cy="646331"/>
          </a:xfrm>
          <a:prstGeom prst="rect">
            <a:avLst/>
          </a:prstGeom>
          <a:noFill/>
        </p:spPr>
        <p:txBody>
          <a:bodyPr wrap="square" rtlCol="0">
            <a:spAutoFit/>
          </a:bodyPr>
          <a:lstStyle/>
          <a:p>
            <a:pPr algn="ctr"/>
            <a:r>
              <a:rPr lang="en-US" altLang="ko-KR" dirty="0" err="1"/>
              <a:t>Yilek</a:t>
            </a:r>
            <a:r>
              <a:rPr lang="en-US" altLang="ko-KR" dirty="0"/>
              <a:t> et al.</a:t>
            </a:r>
          </a:p>
          <a:p>
            <a:pPr algn="ctr"/>
            <a:r>
              <a:rPr lang="en-US" altLang="ko-KR" dirty="0"/>
              <a:t>(2009)</a:t>
            </a:r>
            <a:endParaRPr lang="ko-KR" altLang="en-US" dirty="0"/>
          </a:p>
        </p:txBody>
      </p:sp>
      <p:sp>
        <p:nvSpPr>
          <p:cNvPr id="19" name="TextBox 18"/>
          <p:cNvSpPr txBox="1"/>
          <p:nvPr/>
        </p:nvSpPr>
        <p:spPr>
          <a:xfrm>
            <a:off x="6159733"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(2013)</a:t>
            </a:r>
            <a:endParaRPr lang="ko-KR" altLang="en-US" dirty="0"/>
          </a:p>
        </p:txBody>
      </p:sp>
      <p:sp>
        <p:nvSpPr>
          <p:cNvPr id="20" name="TextBox 19"/>
          <p:cNvSpPr txBox="1"/>
          <p:nvPr/>
        </p:nvSpPr>
        <p:spPr>
          <a:xfrm>
            <a:off x="8091057"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(2014)</a:t>
            </a:r>
            <a:endParaRPr lang="ko-KR" altLang="en-US" dirty="0"/>
          </a:p>
        </p:txBody>
      </p:sp>
      <p:sp>
        <p:nvSpPr>
          <p:cNvPr id="21" name="TextBox 20"/>
          <p:cNvSpPr txBox="1"/>
          <p:nvPr/>
        </p:nvSpPr>
        <p:spPr>
          <a:xfrm>
            <a:off x="9978046" y="2693207"/>
            <a:ext cx="1886989" cy="646331"/>
          </a:xfrm>
          <a:prstGeom prst="rect">
            <a:avLst/>
          </a:prstGeom>
          <a:noFill/>
        </p:spPr>
        <p:txBody>
          <a:bodyPr wrap="square" rtlCol="0">
            <a:spAutoFit/>
          </a:bodyPr>
          <a:lstStyle/>
          <a:p>
            <a:pPr algn="ctr"/>
            <a:r>
              <a:rPr lang="en-US" altLang="ko-KR" dirty="0" err="1"/>
              <a:t>Durumeric</a:t>
            </a:r>
            <a:endParaRPr lang="en-US" altLang="ko-KR" dirty="0"/>
          </a:p>
          <a:p>
            <a:pPr algn="ctr"/>
            <a:r>
              <a:rPr lang="en-US" altLang="ko-KR" dirty="0"/>
              <a:t>(2017)</a:t>
            </a:r>
            <a:endParaRPr lang="ko-KR" altLang="en-US" dirty="0"/>
          </a:p>
        </p:txBody>
      </p:sp>
    </p:spTree>
    <p:extLst>
      <p:ext uri="{BB962C8B-B14F-4D97-AF65-F5344CB8AC3E}">
        <p14:creationId xmlns:p14="http://schemas.microsoft.com/office/powerpoint/2010/main" val="1054336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HTTPS Survey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32617"/>
              <a:gd name="adj2" fmla="val -7648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Survey of Internet-wide scan</a:t>
            </a:r>
          </a:p>
          <a:p>
            <a:r>
              <a:rPr lang="en-US" altLang="ko-KR" dirty="0" err="1">
                <a:solidFill>
                  <a:schemeClr val="tx1"/>
                </a:solidFill>
              </a:rPr>
              <a:t>Zmap</a:t>
            </a:r>
            <a:r>
              <a:rPr lang="en-US" altLang="ko-KR" dirty="0">
                <a:solidFill>
                  <a:schemeClr val="tx1"/>
                </a:solidFill>
              </a:rPr>
              <a:t> shifted the scanning landscape</a:t>
            </a:r>
          </a:p>
          <a:p>
            <a:r>
              <a:rPr lang="en-US" altLang="ko-KR" dirty="0">
                <a:solidFill>
                  <a:schemeClr val="tx1"/>
                </a:solidFill>
              </a:rPr>
              <a:t>Large scanning became common</a:t>
            </a:r>
          </a:p>
        </p:txBody>
      </p:sp>
      <p:sp>
        <p:nvSpPr>
          <p:cNvPr id="4" name="TextBox 3"/>
          <p:cNvSpPr txBox="1"/>
          <p:nvPr/>
        </p:nvSpPr>
        <p:spPr>
          <a:xfrm>
            <a:off x="1280160" y="6472842"/>
            <a:ext cx="9351817" cy="430887"/>
          </a:xfrm>
          <a:prstGeom prst="rect">
            <a:avLst/>
          </a:prstGeom>
          <a:noFill/>
        </p:spPr>
        <p:txBody>
          <a:bodyPr wrap="square" rtlCol="0">
            <a:spAutoFit/>
          </a:bodyPr>
          <a:lstStyle/>
          <a:p>
            <a:r>
              <a:rPr lang="en-US" altLang="ko-KR" sz="1100" dirty="0" err="1">
                <a:solidFill>
                  <a:schemeClr val="bg2">
                    <a:lumMod val="50000"/>
                  </a:schemeClr>
                </a:solidFill>
              </a:rPr>
              <a:t>Durumeric</a:t>
            </a:r>
            <a:r>
              <a:rPr lang="en-US" altLang="ko-KR" sz="1100" dirty="0">
                <a:solidFill>
                  <a:schemeClr val="bg2">
                    <a:lumMod val="50000"/>
                  </a:schemeClr>
                </a:solidFill>
              </a:rPr>
              <a:t>, </a:t>
            </a:r>
            <a:r>
              <a:rPr lang="en-US" altLang="ko-KR" sz="1100" dirty="0" err="1">
                <a:solidFill>
                  <a:schemeClr val="bg2">
                    <a:lumMod val="50000"/>
                  </a:schemeClr>
                </a:solidFill>
              </a:rPr>
              <a:t>Zakir</a:t>
            </a:r>
            <a:r>
              <a:rPr lang="en-US" altLang="ko-KR" sz="1100" dirty="0">
                <a:solidFill>
                  <a:schemeClr val="bg2">
                    <a:lumMod val="50000"/>
                  </a:schemeClr>
                </a:solidFill>
              </a:rPr>
              <a:t>, Michael Bailey, and J. Alex </a:t>
            </a:r>
            <a:r>
              <a:rPr lang="en-US" altLang="ko-KR" sz="1100" dirty="0" err="1">
                <a:solidFill>
                  <a:schemeClr val="bg2">
                    <a:lumMod val="50000"/>
                  </a:schemeClr>
                </a:solidFill>
              </a:rPr>
              <a:t>Halderman</a:t>
            </a:r>
            <a:r>
              <a:rPr lang="en-US" altLang="ko-KR" sz="1100" dirty="0">
                <a:solidFill>
                  <a:schemeClr val="bg2">
                    <a:lumMod val="50000"/>
                  </a:schemeClr>
                </a:solidFill>
              </a:rPr>
              <a:t>. "An Internet-Wide View of Internet-Wide Scanning." USENIX Security Symposium. 2014.</a:t>
            </a:r>
            <a:endParaRPr lang="ko-KR" altLang="en-US" sz="1100" dirty="0">
              <a:solidFill>
                <a:schemeClr val="bg2">
                  <a:lumMod val="50000"/>
                </a:schemeClr>
              </a:solidFill>
            </a:endParaRPr>
          </a:p>
        </p:txBody>
      </p:sp>
      <p:sp>
        <p:nvSpPr>
          <p:cNvPr id="22" name="TextBox 21"/>
          <p:cNvSpPr txBox="1"/>
          <p:nvPr/>
        </p:nvSpPr>
        <p:spPr>
          <a:xfrm>
            <a:off x="2108662" y="2456582"/>
            <a:ext cx="1662546" cy="923330"/>
          </a:xfrm>
          <a:prstGeom prst="rect">
            <a:avLst/>
          </a:prstGeom>
          <a:noFill/>
        </p:spPr>
        <p:txBody>
          <a:bodyPr wrap="square" rtlCol="0">
            <a:spAutoFit/>
          </a:bodyPr>
          <a:lstStyle/>
          <a:p>
            <a:pPr algn="ctr"/>
            <a:r>
              <a:rPr lang="en-US" altLang="ko-KR" dirty="0"/>
              <a:t>Eckersley,</a:t>
            </a:r>
          </a:p>
          <a:p>
            <a:pPr algn="ctr"/>
            <a:r>
              <a:rPr lang="en-US" altLang="ko-KR" dirty="0"/>
              <a:t>Burns</a:t>
            </a:r>
          </a:p>
          <a:p>
            <a:pPr algn="ctr"/>
            <a:r>
              <a:rPr lang="en-US" altLang="ko-KR" dirty="0"/>
              <a:t>(2010)</a:t>
            </a:r>
            <a:endParaRPr lang="ko-KR" altLang="en-US" dirty="0"/>
          </a:p>
        </p:txBody>
      </p:sp>
      <p:sp>
        <p:nvSpPr>
          <p:cNvPr id="24" name="TextBox 23"/>
          <p:cNvSpPr txBox="1"/>
          <p:nvPr/>
        </p:nvSpPr>
        <p:spPr>
          <a:xfrm>
            <a:off x="4112030" y="2693207"/>
            <a:ext cx="1662546" cy="646331"/>
          </a:xfrm>
          <a:prstGeom prst="rect">
            <a:avLst/>
          </a:prstGeom>
          <a:noFill/>
        </p:spPr>
        <p:txBody>
          <a:bodyPr wrap="square" rtlCol="0">
            <a:spAutoFit/>
          </a:bodyPr>
          <a:lstStyle/>
          <a:p>
            <a:pPr algn="ctr"/>
            <a:r>
              <a:rPr lang="en-US" altLang="ko-KR" dirty="0" err="1"/>
              <a:t>Holz</a:t>
            </a:r>
            <a:r>
              <a:rPr lang="en-US" altLang="ko-KR" dirty="0"/>
              <a:t> et al.</a:t>
            </a:r>
          </a:p>
          <a:p>
            <a:pPr algn="ctr"/>
            <a:r>
              <a:rPr lang="en-US" altLang="ko-KR" dirty="0"/>
              <a:t>(2011)</a:t>
            </a:r>
            <a:endParaRPr lang="ko-KR" altLang="en-US" dirty="0"/>
          </a:p>
        </p:txBody>
      </p:sp>
      <p:sp>
        <p:nvSpPr>
          <p:cNvPr id="26" name="TextBox 25"/>
          <p:cNvSpPr txBox="1"/>
          <p:nvPr/>
        </p:nvSpPr>
        <p:spPr>
          <a:xfrm>
            <a:off x="171796" y="2718199"/>
            <a:ext cx="1662546" cy="646331"/>
          </a:xfrm>
          <a:prstGeom prst="rect">
            <a:avLst/>
          </a:prstGeom>
          <a:noFill/>
        </p:spPr>
        <p:txBody>
          <a:bodyPr wrap="square" rtlCol="0">
            <a:spAutoFit/>
          </a:bodyPr>
          <a:lstStyle/>
          <a:p>
            <a:pPr algn="ctr"/>
            <a:r>
              <a:rPr lang="en-US" altLang="ko-KR" dirty="0" err="1"/>
              <a:t>Yilek</a:t>
            </a:r>
            <a:r>
              <a:rPr lang="en-US" altLang="ko-KR" dirty="0"/>
              <a:t> et al.</a:t>
            </a:r>
          </a:p>
          <a:p>
            <a:pPr algn="ctr"/>
            <a:r>
              <a:rPr lang="en-US" altLang="ko-KR" dirty="0"/>
              <a:t>(2009)</a:t>
            </a:r>
            <a:endParaRPr lang="ko-KR" altLang="en-US" dirty="0"/>
          </a:p>
        </p:txBody>
      </p:sp>
      <p:sp>
        <p:nvSpPr>
          <p:cNvPr id="19" name="TextBox 18"/>
          <p:cNvSpPr txBox="1"/>
          <p:nvPr/>
        </p:nvSpPr>
        <p:spPr>
          <a:xfrm>
            <a:off x="6159733"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(2013)</a:t>
            </a:r>
            <a:endParaRPr lang="ko-KR" altLang="en-US" dirty="0"/>
          </a:p>
        </p:txBody>
      </p:sp>
      <p:sp>
        <p:nvSpPr>
          <p:cNvPr id="20" name="TextBox 19"/>
          <p:cNvSpPr txBox="1"/>
          <p:nvPr/>
        </p:nvSpPr>
        <p:spPr>
          <a:xfrm>
            <a:off x="8091057"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(2014)</a:t>
            </a:r>
            <a:endParaRPr lang="ko-KR" altLang="en-US" dirty="0"/>
          </a:p>
        </p:txBody>
      </p:sp>
      <p:sp>
        <p:nvSpPr>
          <p:cNvPr id="21" name="TextBox 20"/>
          <p:cNvSpPr txBox="1"/>
          <p:nvPr/>
        </p:nvSpPr>
        <p:spPr>
          <a:xfrm>
            <a:off x="9978046" y="2693207"/>
            <a:ext cx="1886989" cy="646331"/>
          </a:xfrm>
          <a:prstGeom prst="rect">
            <a:avLst/>
          </a:prstGeom>
          <a:noFill/>
        </p:spPr>
        <p:txBody>
          <a:bodyPr wrap="square" rtlCol="0">
            <a:spAutoFit/>
          </a:bodyPr>
          <a:lstStyle/>
          <a:p>
            <a:pPr algn="ctr"/>
            <a:r>
              <a:rPr lang="en-US" altLang="ko-KR" dirty="0" err="1"/>
              <a:t>Durumeric</a:t>
            </a:r>
            <a:endParaRPr lang="en-US" altLang="ko-KR" dirty="0"/>
          </a:p>
          <a:p>
            <a:pPr algn="ctr"/>
            <a:r>
              <a:rPr lang="en-US" altLang="ko-KR" dirty="0"/>
              <a:t>(2017)</a:t>
            </a:r>
            <a:endParaRPr lang="ko-KR" altLang="en-US" dirty="0"/>
          </a:p>
        </p:txBody>
      </p:sp>
      <p:pic>
        <p:nvPicPr>
          <p:cNvPr id="2" name="그림 1"/>
          <p:cNvPicPr>
            <a:picLocks noChangeAspect="1"/>
          </p:cNvPicPr>
          <p:nvPr/>
        </p:nvPicPr>
        <p:blipFill>
          <a:blip r:embed="rId3"/>
          <a:stretch>
            <a:fillRect/>
          </a:stretch>
        </p:blipFill>
        <p:spPr>
          <a:xfrm>
            <a:off x="6542572" y="4274287"/>
            <a:ext cx="3096969" cy="2145718"/>
          </a:xfrm>
          <a:prstGeom prst="rect">
            <a:avLst/>
          </a:prstGeom>
        </p:spPr>
      </p:pic>
    </p:spTree>
    <p:extLst>
      <p:ext uri="{BB962C8B-B14F-4D97-AF65-F5344CB8AC3E}">
        <p14:creationId xmlns:p14="http://schemas.microsoft.com/office/powerpoint/2010/main" val="2071716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HTTPS Survey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52267"/>
              <a:gd name="adj2" fmla="val -7761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He graduated University of Michigan by this doctoral dissertation</a:t>
            </a:r>
          </a:p>
          <a:p>
            <a:r>
              <a:rPr lang="en-US" altLang="ko-KR" dirty="0">
                <a:solidFill>
                  <a:schemeClr val="tx1"/>
                </a:solidFill>
              </a:rPr>
              <a:t> </a:t>
            </a:r>
          </a:p>
          <a:p>
            <a:endParaRPr lang="en-US" altLang="ko-KR" dirty="0">
              <a:solidFill>
                <a:schemeClr val="tx1"/>
              </a:solidFill>
            </a:endParaRPr>
          </a:p>
          <a:p>
            <a:endParaRPr lang="en-US" altLang="ko-KR" dirty="0">
              <a:solidFill>
                <a:schemeClr val="tx1"/>
              </a:solidFill>
            </a:endParaRPr>
          </a:p>
          <a:p>
            <a:endParaRPr lang="en-US" altLang="ko-KR" dirty="0">
              <a:solidFill>
                <a:schemeClr val="tx1"/>
              </a:solidFill>
            </a:endParaRPr>
          </a:p>
        </p:txBody>
      </p:sp>
      <p:sp>
        <p:nvSpPr>
          <p:cNvPr id="4" name="TextBox 3"/>
          <p:cNvSpPr txBox="1"/>
          <p:nvPr/>
        </p:nvSpPr>
        <p:spPr>
          <a:xfrm>
            <a:off x="1280160" y="6472842"/>
            <a:ext cx="9351817" cy="261610"/>
          </a:xfrm>
          <a:prstGeom prst="rect">
            <a:avLst/>
          </a:prstGeom>
          <a:noFill/>
        </p:spPr>
        <p:txBody>
          <a:bodyPr wrap="square" rtlCol="0">
            <a:spAutoFit/>
          </a:bodyPr>
          <a:lstStyle/>
          <a:p>
            <a:r>
              <a:rPr lang="en-US" altLang="ko-KR" sz="1100" dirty="0" err="1">
                <a:solidFill>
                  <a:schemeClr val="bg2">
                    <a:lumMod val="50000"/>
                  </a:schemeClr>
                </a:solidFill>
              </a:rPr>
              <a:t>Durumeric</a:t>
            </a:r>
            <a:r>
              <a:rPr lang="en-US" altLang="ko-KR" sz="1100" dirty="0">
                <a:solidFill>
                  <a:schemeClr val="bg2">
                    <a:lumMod val="50000"/>
                  </a:schemeClr>
                </a:solidFill>
              </a:rPr>
              <a:t>, </a:t>
            </a:r>
            <a:r>
              <a:rPr lang="en-US" altLang="ko-KR" sz="1100" dirty="0" err="1">
                <a:solidFill>
                  <a:schemeClr val="bg2">
                    <a:lumMod val="50000"/>
                  </a:schemeClr>
                </a:solidFill>
              </a:rPr>
              <a:t>Zakir</a:t>
            </a:r>
            <a:r>
              <a:rPr lang="en-US" altLang="ko-KR" sz="1100" dirty="0">
                <a:solidFill>
                  <a:schemeClr val="bg2">
                    <a:lumMod val="50000"/>
                  </a:schemeClr>
                </a:solidFill>
              </a:rPr>
              <a:t>. "Fast Internet-Wide Scanning: A New Security Perspective." (2017).</a:t>
            </a:r>
            <a:endParaRPr lang="ko-KR" altLang="en-US" sz="1100" dirty="0">
              <a:solidFill>
                <a:schemeClr val="bg2">
                  <a:lumMod val="50000"/>
                </a:schemeClr>
              </a:solidFill>
            </a:endParaRPr>
          </a:p>
        </p:txBody>
      </p:sp>
      <p:sp>
        <p:nvSpPr>
          <p:cNvPr id="22" name="TextBox 21"/>
          <p:cNvSpPr txBox="1"/>
          <p:nvPr/>
        </p:nvSpPr>
        <p:spPr>
          <a:xfrm>
            <a:off x="2108662" y="2456582"/>
            <a:ext cx="1662546" cy="923330"/>
          </a:xfrm>
          <a:prstGeom prst="rect">
            <a:avLst/>
          </a:prstGeom>
          <a:noFill/>
        </p:spPr>
        <p:txBody>
          <a:bodyPr wrap="square" rtlCol="0">
            <a:spAutoFit/>
          </a:bodyPr>
          <a:lstStyle/>
          <a:p>
            <a:pPr algn="ctr"/>
            <a:r>
              <a:rPr lang="en-US" altLang="ko-KR" dirty="0"/>
              <a:t>Eckersley,</a:t>
            </a:r>
          </a:p>
          <a:p>
            <a:pPr algn="ctr"/>
            <a:r>
              <a:rPr lang="en-US" altLang="ko-KR" dirty="0"/>
              <a:t>Burns</a:t>
            </a:r>
          </a:p>
          <a:p>
            <a:pPr algn="ctr"/>
            <a:r>
              <a:rPr lang="en-US" altLang="ko-KR" dirty="0"/>
              <a:t>(2010)</a:t>
            </a:r>
            <a:endParaRPr lang="ko-KR" altLang="en-US" dirty="0"/>
          </a:p>
        </p:txBody>
      </p:sp>
      <p:sp>
        <p:nvSpPr>
          <p:cNvPr id="24" name="TextBox 23"/>
          <p:cNvSpPr txBox="1"/>
          <p:nvPr/>
        </p:nvSpPr>
        <p:spPr>
          <a:xfrm>
            <a:off x="4112030" y="2693207"/>
            <a:ext cx="1662546" cy="646331"/>
          </a:xfrm>
          <a:prstGeom prst="rect">
            <a:avLst/>
          </a:prstGeom>
          <a:noFill/>
        </p:spPr>
        <p:txBody>
          <a:bodyPr wrap="square" rtlCol="0">
            <a:spAutoFit/>
          </a:bodyPr>
          <a:lstStyle/>
          <a:p>
            <a:pPr algn="ctr"/>
            <a:r>
              <a:rPr lang="en-US" altLang="ko-KR" dirty="0" err="1"/>
              <a:t>Holz</a:t>
            </a:r>
            <a:r>
              <a:rPr lang="en-US" altLang="ko-KR" dirty="0"/>
              <a:t> et al.</a:t>
            </a:r>
          </a:p>
          <a:p>
            <a:pPr algn="ctr"/>
            <a:r>
              <a:rPr lang="en-US" altLang="ko-KR" dirty="0"/>
              <a:t>(2011)</a:t>
            </a:r>
            <a:endParaRPr lang="ko-KR" altLang="en-US" dirty="0"/>
          </a:p>
        </p:txBody>
      </p:sp>
      <p:sp>
        <p:nvSpPr>
          <p:cNvPr id="26" name="TextBox 25"/>
          <p:cNvSpPr txBox="1"/>
          <p:nvPr/>
        </p:nvSpPr>
        <p:spPr>
          <a:xfrm>
            <a:off x="171796" y="2718199"/>
            <a:ext cx="1662546" cy="646331"/>
          </a:xfrm>
          <a:prstGeom prst="rect">
            <a:avLst/>
          </a:prstGeom>
          <a:noFill/>
        </p:spPr>
        <p:txBody>
          <a:bodyPr wrap="square" rtlCol="0">
            <a:spAutoFit/>
          </a:bodyPr>
          <a:lstStyle/>
          <a:p>
            <a:pPr algn="ctr"/>
            <a:r>
              <a:rPr lang="en-US" altLang="ko-KR" dirty="0" err="1"/>
              <a:t>Yilek</a:t>
            </a:r>
            <a:r>
              <a:rPr lang="en-US" altLang="ko-KR" dirty="0"/>
              <a:t> et al.</a:t>
            </a:r>
          </a:p>
          <a:p>
            <a:pPr algn="ctr"/>
            <a:r>
              <a:rPr lang="en-US" altLang="ko-KR" dirty="0"/>
              <a:t>(2009)</a:t>
            </a:r>
            <a:endParaRPr lang="ko-KR" altLang="en-US" dirty="0"/>
          </a:p>
        </p:txBody>
      </p:sp>
      <p:sp>
        <p:nvSpPr>
          <p:cNvPr id="19" name="TextBox 18"/>
          <p:cNvSpPr txBox="1"/>
          <p:nvPr/>
        </p:nvSpPr>
        <p:spPr>
          <a:xfrm>
            <a:off x="6159733"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(2013)</a:t>
            </a:r>
            <a:endParaRPr lang="ko-KR" altLang="en-US" dirty="0"/>
          </a:p>
        </p:txBody>
      </p:sp>
      <p:sp>
        <p:nvSpPr>
          <p:cNvPr id="20" name="TextBox 19"/>
          <p:cNvSpPr txBox="1"/>
          <p:nvPr/>
        </p:nvSpPr>
        <p:spPr>
          <a:xfrm>
            <a:off x="8091057" y="2701573"/>
            <a:ext cx="1886989" cy="646331"/>
          </a:xfrm>
          <a:prstGeom prst="rect">
            <a:avLst/>
          </a:prstGeom>
          <a:noFill/>
        </p:spPr>
        <p:txBody>
          <a:bodyPr wrap="square" rtlCol="0">
            <a:spAutoFit/>
          </a:bodyPr>
          <a:lstStyle/>
          <a:p>
            <a:pPr algn="ctr"/>
            <a:r>
              <a:rPr lang="en-US" altLang="ko-KR" dirty="0" err="1"/>
              <a:t>Durumeric</a:t>
            </a:r>
            <a:r>
              <a:rPr lang="en-US" altLang="ko-KR" dirty="0"/>
              <a:t> et al.</a:t>
            </a:r>
          </a:p>
          <a:p>
            <a:pPr algn="ctr"/>
            <a:r>
              <a:rPr lang="en-US" altLang="ko-KR" dirty="0"/>
              <a:t>(2014)</a:t>
            </a:r>
            <a:endParaRPr lang="ko-KR" altLang="en-US" dirty="0"/>
          </a:p>
        </p:txBody>
      </p:sp>
      <p:sp>
        <p:nvSpPr>
          <p:cNvPr id="21" name="TextBox 20"/>
          <p:cNvSpPr txBox="1"/>
          <p:nvPr/>
        </p:nvSpPr>
        <p:spPr>
          <a:xfrm>
            <a:off x="9978046" y="2693207"/>
            <a:ext cx="1886989" cy="646331"/>
          </a:xfrm>
          <a:prstGeom prst="rect">
            <a:avLst/>
          </a:prstGeom>
          <a:noFill/>
        </p:spPr>
        <p:txBody>
          <a:bodyPr wrap="square" rtlCol="0">
            <a:spAutoFit/>
          </a:bodyPr>
          <a:lstStyle/>
          <a:p>
            <a:pPr algn="ctr"/>
            <a:r>
              <a:rPr lang="en-US" altLang="ko-KR" dirty="0" err="1"/>
              <a:t>Durumeric</a:t>
            </a:r>
            <a:endParaRPr lang="en-US" altLang="ko-KR" dirty="0"/>
          </a:p>
          <a:p>
            <a:pPr algn="ctr"/>
            <a:r>
              <a:rPr lang="en-US" altLang="ko-KR" dirty="0"/>
              <a:t>(2017)</a:t>
            </a:r>
            <a:endParaRPr lang="ko-KR" altLang="en-US" dirty="0"/>
          </a:p>
        </p:txBody>
      </p:sp>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872" y="5026190"/>
            <a:ext cx="3090949" cy="1287895"/>
          </a:xfrm>
          <a:prstGeom prst="rect">
            <a:avLst/>
          </a:prstGeom>
        </p:spPr>
      </p:pic>
    </p:spTree>
    <p:extLst>
      <p:ext uri="{BB962C8B-B14F-4D97-AF65-F5344CB8AC3E}">
        <p14:creationId xmlns:p14="http://schemas.microsoft.com/office/powerpoint/2010/main" val="3490401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Weak Entropy and Cryptography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50178"/>
              <a:gd name="adj2" fmla="val -7798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Can compute the private key from a fraction of the bits in ephemeral key</a:t>
            </a:r>
          </a:p>
        </p:txBody>
      </p:sp>
      <p:sp>
        <p:nvSpPr>
          <p:cNvPr id="18" name="TextBox 17"/>
          <p:cNvSpPr txBox="1"/>
          <p:nvPr/>
        </p:nvSpPr>
        <p:spPr>
          <a:xfrm>
            <a:off x="1280160" y="6472842"/>
            <a:ext cx="9351817" cy="430887"/>
          </a:xfrm>
          <a:prstGeom prst="rect">
            <a:avLst/>
          </a:prstGeom>
          <a:noFill/>
        </p:spPr>
        <p:txBody>
          <a:bodyPr wrap="square" rtlCol="0">
            <a:spAutoFit/>
          </a:bodyPr>
          <a:lstStyle/>
          <a:p>
            <a:r>
              <a:rPr lang="en-US" altLang="ko-KR" sz="1100" dirty="0" err="1">
                <a:solidFill>
                  <a:schemeClr val="bg2">
                    <a:lumMod val="50000"/>
                  </a:schemeClr>
                </a:solidFill>
              </a:rPr>
              <a:t>Howgrave</a:t>
            </a:r>
            <a:r>
              <a:rPr lang="en-US" altLang="ko-KR" sz="1100" dirty="0">
                <a:solidFill>
                  <a:schemeClr val="bg2">
                    <a:lumMod val="50000"/>
                  </a:schemeClr>
                </a:solidFill>
              </a:rPr>
              <a:t>-Graham, Nick A., and Nigel P. Smart. "Lattice attacks on digital signature schemes." Designs, Codes and Cryptography 23.3 (2001): 283-290.</a:t>
            </a:r>
            <a:endParaRPr lang="ko-KR" altLang="en-US" sz="800" dirty="0">
              <a:solidFill>
                <a:schemeClr val="bg2">
                  <a:lumMod val="50000"/>
                </a:schemeClr>
              </a:solidFill>
            </a:endParaRPr>
          </a:p>
        </p:txBody>
      </p:sp>
      <p:sp>
        <p:nvSpPr>
          <p:cNvPr id="26" name="TextBox 25"/>
          <p:cNvSpPr txBox="1"/>
          <p:nvPr/>
        </p:nvSpPr>
        <p:spPr>
          <a:xfrm>
            <a:off x="4136968" y="2378343"/>
            <a:ext cx="1662546" cy="923330"/>
          </a:xfrm>
          <a:prstGeom prst="rect">
            <a:avLst/>
          </a:prstGeom>
          <a:noFill/>
        </p:spPr>
        <p:txBody>
          <a:bodyPr wrap="square" rtlCol="0">
            <a:spAutoFit/>
          </a:bodyPr>
          <a:lstStyle/>
          <a:p>
            <a:pPr algn="ctr"/>
            <a:r>
              <a:rPr lang="en-US" altLang="ko-KR" dirty="0" err="1"/>
              <a:t>Ristenpart</a:t>
            </a:r>
            <a:r>
              <a:rPr lang="en-US" altLang="ko-KR" dirty="0"/>
              <a:t>,</a:t>
            </a:r>
          </a:p>
          <a:p>
            <a:pPr algn="ctr"/>
            <a:r>
              <a:rPr lang="en-US" altLang="ko-KR" dirty="0" err="1"/>
              <a:t>Yilek</a:t>
            </a:r>
            <a:endParaRPr lang="en-US" altLang="ko-KR" dirty="0"/>
          </a:p>
          <a:p>
            <a:pPr algn="ctr"/>
            <a:r>
              <a:rPr lang="en-US" altLang="ko-KR" dirty="0"/>
              <a:t>(2010)</a:t>
            </a:r>
            <a:endParaRPr lang="ko-KR" altLang="en-US" dirty="0"/>
          </a:p>
        </p:txBody>
      </p:sp>
      <p:sp>
        <p:nvSpPr>
          <p:cNvPr id="27" name="TextBox 26"/>
          <p:cNvSpPr txBox="1"/>
          <p:nvPr/>
        </p:nvSpPr>
        <p:spPr>
          <a:xfrm>
            <a:off x="167267" y="2607586"/>
            <a:ext cx="2225786" cy="738664"/>
          </a:xfrm>
          <a:prstGeom prst="rect">
            <a:avLst/>
          </a:prstGeom>
          <a:noFill/>
        </p:spPr>
        <p:txBody>
          <a:bodyPr wrap="square" rtlCol="0">
            <a:spAutoFit/>
          </a:bodyPr>
          <a:lstStyle/>
          <a:p>
            <a:pPr algn="ctr"/>
            <a:r>
              <a:rPr lang="en-US" altLang="ko-KR" sz="1400" dirty="0" err="1"/>
              <a:t>Howgrave</a:t>
            </a:r>
            <a:r>
              <a:rPr lang="en-US" altLang="ko-KR" sz="1400" dirty="0"/>
              <a:t>-Graham,</a:t>
            </a:r>
          </a:p>
          <a:p>
            <a:pPr algn="ctr"/>
            <a:r>
              <a:rPr lang="en-US" altLang="ko-KR" sz="1400" dirty="0"/>
              <a:t>Smart</a:t>
            </a:r>
          </a:p>
          <a:p>
            <a:pPr algn="ctr"/>
            <a:r>
              <a:rPr lang="en-US" altLang="ko-KR" sz="1400" dirty="0"/>
              <a:t>(2001)</a:t>
            </a:r>
            <a:endParaRPr lang="ko-KR" altLang="en-US" sz="1400" dirty="0"/>
          </a:p>
        </p:txBody>
      </p:sp>
      <p:sp>
        <p:nvSpPr>
          <p:cNvPr id="28" name="TextBox 27"/>
          <p:cNvSpPr txBox="1"/>
          <p:nvPr/>
        </p:nvSpPr>
        <p:spPr>
          <a:xfrm>
            <a:off x="2104613" y="2419034"/>
            <a:ext cx="1662546" cy="923330"/>
          </a:xfrm>
          <a:prstGeom prst="rect">
            <a:avLst/>
          </a:prstGeom>
          <a:noFill/>
        </p:spPr>
        <p:txBody>
          <a:bodyPr wrap="square" rtlCol="0">
            <a:spAutoFit/>
          </a:bodyPr>
          <a:lstStyle/>
          <a:p>
            <a:pPr algn="ctr"/>
            <a:r>
              <a:rPr lang="en-US" altLang="ko-KR" dirty="0"/>
              <a:t>Bauer,</a:t>
            </a:r>
          </a:p>
          <a:p>
            <a:pPr algn="ctr"/>
            <a:r>
              <a:rPr lang="en-US" altLang="ko-KR" dirty="0"/>
              <a:t>Laurie</a:t>
            </a:r>
          </a:p>
          <a:p>
            <a:pPr algn="ctr"/>
            <a:r>
              <a:rPr lang="en-US" altLang="ko-KR" dirty="0"/>
              <a:t>(2004)</a:t>
            </a:r>
            <a:endParaRPr lang="ko-KR" altLang="en-US" dirty="0"/>
          </a:p>
        </p:txBody>
      </p:sp>
      <p:sp>
        <p:nvSpPr>
          <p:cNvPr id="19" name="TextBox 18"/>
          <p:cNvSpPr txBox="1"/>
          <p:nvPr/>
        </p:nvSpPr>
        <p:spPr>
          <a:xfrm>
            <a:off x="6115398" y="2692797"/>
            <a:ext cx="1835570" cy="646331"/>
          </a:xfrm>
          <a:prstGeom prst="rect">
            <a:avLst/>
          </a:prstGeom>
          <a:noFill/>
        </p:spPr>
        <p:txBody>
          <a:bodyPr wrap="square" rtlCol="0">
            <a:spAutoFit/>
          </a:bodyPr>
          <a:lstStyle/>
          <a:p>
            <a:pPr algn="ctr"/>
            <a:r>
              <a:rPr lang="en-US" altLang="ko-KR" dirty="0"/>
              <a:t>Bernstein et al.</a:t>
            </a:r>
          </a:p>
          <a:p>
            <a:pPr algn="ctr"/>
            <a:r>
              <a:rPr lang="en-US" altLang="ko-KR" dirty="0"/>
              <a:t>(2013)</a:t>
            </a:r>
            <a:endParaRPr lang="ko-KR" altLang="en-US" dirty="0"/>
          </a:p>
        </p:txBody>
      </p:sp>
      <p:sp>
        <p:nvSpPr>
          <p:cNvPr id="20" name="TextBox 19"/>
          <p:cNvSpPr txBox="1"/>
          <p:nvPr/>
        </p:nvSpPr>
        <p:spPr>
          <a:xfrm>
            <a:off x="8082130" y="2673537"/>
            <a:ext cx="1835570" cy="646331"/>
          </a:xfrm>
          <a:prstGeom prst="rect">
            <a:avLst/>
          </a:prstGeom>
          <a:noFill/>
        </p:spPr>
        <p:txBody>
          <a:bodyPr wrap="square" rtlCol="0">
            <a:spAutoFit/>
          </a:bodyPr>
          <a:lstStyle/>
          <a:p>
            <a:pPr algn="ctr"/>
            <a:r>
              <a:rPr lang="en-US" altLang="ko-KR" dirty="0" err="1"/>
              <a:t>Bos</a:t>
            </a:r>
            <a:r>
              <a:rPr lang="en-US" altLang="ko-KR" dirty="0"/>
              <a:t> et al.</a:t>
            </a:r>
          </a:p>
          <a:p>
            <a:pPr algn="ctr"/>
            <a:r>
              <a:rPr lang="en-US" altLang="ko-KR" dirty="0"/>
              <a:t>(2014)</a:t>
            </a:r>
            <a:endParaRPr lang="ko-KR" altLang="en-US" dirty="0"/>
          </a:p>
        </p:txBody>
      </p:sp>
      <p:sp>
        <p:nvSpPr>
          <p:cNvPr id="22" name="TextBox 21"/>
          <p:cNvSpPr txBox="1"/>
          <p:nvPr/>
        </p:nvSpPr>
        <p:spPr>
          <a:xfrm>
            <a:off x="10031596" y="2691041"/>
            <a:ext cx="1835570" cy="646331"/>
          </a:xfrm>
          <a:prstGeom prst="rect">
            <a:avLst/>
          </a:prstGeom>
          <a:noFill/>
        </p:spPr>
        <p:txBody>
          <a:bodyPr wrap="square" rtlCol="0">
            <a:spAutoFit/>
          </a:bodyPr>
          <a:lstStyle/>
          <a:p>
            <a:pPr algn="ctr"/>
            <a:r>
              <a:rPr lang="en-US" altLang="ko-KR" dirty="0" err="1"/>
              <a:t>Boldyreva</a:t>
            </a:r>
            <a:r>
              <a:rPr lang="en-US" altLang="ko-KR" dirty="0"/>
              <a:t> et al.</a:t>
            </a:r>
          </a:p>
          <a:p>
            <a:pPr algn="ctr"/>
            <a:r>
              <a:rPr lang="en-US" altLang="ko-KR" dirty="0"/>
              <a:t>(2017)</a:t>
            </a:r>
            <a:endParaRPr lang="ko-KR" altLang="en-US" dirty="0"/>
          </a:p>
        </p:txBody>
      </p:sp>
    </p:spTree>
    <p:extLst>
      <p:ext uri="{BB962C8B-B14F-4D97-AF65-F5344CB8AC3E}">
        <p14:creationId xmlns:p14="http://schemas.microsoft.com/office/powerpoint/2010/main" val="2214093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Weak Entropy and Cryptography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31056"/>
              <a:gd name="adj2" fmla="val -76793"/>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Computed the pairwise GCDs of 18,000 RSA keys from the PGP web</a:t>
            </a:r>
          </a:p>
        </p:txBody>
      </p:sp>
      <p:sp>
        <p:nvSpPr>
          <p:cNvPr id="18" name="TextBox 17"/>
          <p:cNvSpPr txBox="1"/>
          <p:nvPr/>
        </p:nvSpPr>
        <p:spPr>
          <a:xfrm>
            <a:off x="1280160" y="6472842"/>
            <a:ext cx="9351817" cy="430887"/>
          </a:xfrm>
          <a:prstGeom prst="rect">
            <a:avLst/>
          </a:prstGeom>
          <a:noFill/>
        </p:spPr>
        <p:txBody>
          <a:bodyPr wrap="square" rtlCol="0">
            <a:spAutoFit/>
          </a:bodyPr>
          <a:lstStyle/>
          <a:p>
            <a:r>
              <a:rPr lang="en-US" altLang="ko-KR" sz="1100" dirty="0">
                <a:solidFill>
                  <a:schemeClr val="bg2">
                    <a:lumMod val="50000"/>
                  </a:schemeClr>
                </a:solidFill>
              </a:rPr>
              <a:t>Goldberg, Ian, and David Wagner. "Randomness and the Netscape browser." </a:t>
            </a:r>
            <a:r>
              <a:rPr lang="en-US" altLang="ko-KR" sz="1100" dirty="0" err="1">
                <a:solidFill>
                  <a:schemeClr val="bg2">
                    <a:lumMod val="50000"/>
                  </a:schemeClr>
                </a:solidFill>
              </a:rPr>
              <a:t>Dr</a:t>
            </a:r>
            <a:r>
              <a:rPr lang="en-US" altLang="ko-KR" sz="1100" dirty="0">
                <a:solidFill>
                  <a:schemeClr val="bg2">
                    <a:lumMod val="50000"/>
                  </a:schemeClr>
                </a:solidFill>
              </a:rPr>
              <a:t> Dobb's Journal-Software Tools for the Professional Programmer 21.1 (1996): 66-71.</a:t>
            </a:r>
            <a:endParaRPr lang="ko-KR" altLang="en-US" sz="800" dirty="0">
              <a:solidFill>
                <a:schemeClr val="bg2">
                  <a:lumMod val="50000"/>
                </a:schemeClr>
              </a:solidFill>
            </a:endParaRPr>
          </a:p>
        </p:txBody>
      </p:sp>
      <p:sp>
        <p:nvSpPr>
          <p:cNvPr id="26" name="TextBox 25"/>
          <p:cNvSpPr txBox="1"/>
          <p:nvPr/>
        </p:nvSpPr>
        <p:spPr>
          <a:xfrm>
            <a:off x="4136968" y="2378343"/>
            <a:ext cx="1662546" cy="923330"/>
          </a:xfrm>
          <a:prstGeom prst="rect">
            <a:avLst/>
          </a:prstGeom>
          <a:noFill/>
        </p:spPr>
        <p:txBody>
          <a:bodyPr wrap="square" rtlCol="0">
            <a:spAutoFit/>
          </a:bodyPr>
          <a:lstStyle/>
          <a:p>
            <a:pPr algn="ctr"/>
            <a:r>
              <a:rPr lang="en-US" altLang="ko-KR" dirty="0" err="1"/>
              <a:t>Ristenpart</a:t>
            </a:r>
            <a:r>
              <a:rPr lang="en-US" altLang="ko-KR" dirty="0"/>
              <a:t>,</a:t>
            </a:r>
          </a:p>
          <a:p>
            <a:pPr algn="ctr"/>
            <a:r>
              <a:rPr lang="en-US" altLang="ko-KR" dirty="0" err="1"/>
              <a:t>Yilek</a:t>
            </a:r>
            <a:endParaRPr lang="en-US" altLang="ko-KR" dirty="0"/>
          </a:p>
          <a:p>
            <a:pPr algn="ctr"/>
            <a:r>
              <a:rPr lang="en-US" altLang="ko-KR" dirty="0"/>
              <a:t>(2010)</a:t>
            </a:r>
            <a:endParaRPr lang="ko-KR" altLang="en-US" dirty="0"/>
          </a:p>
        </p:txBody>
      </p:sp>
      <p:sp>
        <p:nvSpPr>
          <p:cNvPr id="27" name="TextBox 26"/>
          <p:cNvSpPr txBox="1"/>
          <p:nvPr/>
        </p:nvSpPr>
        <p:spPr>
          <a:xfrm>
            <a:off x="167267" y="2607586"/>
            <a:ext cx="2225786" cy="738664"/>
          </a:xfrm>
          <a:prstGeom prst="rect">
            <a:avLst/>
          </a:prstGeom>
          <a:noFill/>
        </p:spPr>
        <p:txBody>
          <a:bodyPr wrap="square" rtlCol="0">
            <a:spAutoFit/>
          </a:bodyPr>
          <a:lstStyle/>
          <a:p>
            <a:pPr algn="ctr"/>
            <a:r>
              <a:rPr lang="en-US" altLang="ko-KR" sz="1400" dirty="0" err="1"/>
              <a:t>Howgrave</a:t>
            </a:r>
            <a:r>
              <a:rPr lang="en-US" altLang="ko-KR" sz="1400" dirty="0"/>
              <a:t>-Graham,</a:t>
            </a:r>
          </a:p>
          <a:p>
            <a:pPr algn="ctr"/>
            <a:r>
              <a:rPr lang="en-US" altLang="ko-KR" sz="1400" dirty="0"/>
              <a:t>Smart</a:t>
            </a:r>
          </a:p>
          <a:p>
            <a:pPr algn="ctr"/>
            <a:r>
              <a:rPr lang="en-US" altLang="ko-KR" sz="1400" dirty="0"/>
              <a:t>(2001)</a:t>
            </a:r>
            <a:endParaRPr lang="ko-KR" altLang="en-US" sz="1400" dirty="0"/>
          </a:p>
        </p:txBody>
      </p:sp>
      <p:sp>
        <p:nvSpPr>
          <p:cNvPr id="28" name="TextBox 27"/>
          <p:cNvSpPr txBox="1"/>
          <p:nvPr/>
        </p:nvSpPr>
        <p:spPr>
          <a:xfrm>
            <a:off x="2104613" y="2419034"/>
            <a:ext cx="1662546" cy="923330"/>
          </a:xfrm>
          <a:prstGeom prst="rect">
            <a:avLst/>
          </a:prstGeom>
          <a:noFill/>
        </p:spPr>
        <p:txBody>
          <a:bodyPr wrap="square" rtlCol="0">
            <a:spAutoFit/>
          </a:bodyPr>
          <a:lstStyle/>
          <a:p>
            <a:pPr algn="ctr"/>
            <a:r>
              <a:rPr lang="en-US" altLang="ko-KR" dirty="0"/>
              <a:t>Bauer,</a:t>
            </a:r>
          </a:p>
          <a:p>
            <a:pPr algn="ctr"/>
            <a:r>
              <a:rPr lang="en-US" altLang="ko-KR" dirty="0"/>
              <a:t>Laurie</a:t>
            </a:r>
          </a:p>
          <a:p>
            <a:pPr algn="ctr"/>
            <a:r>
              <a:rPr lang="en-US" altLang="ko-KR" dirty="0"/>
              <a:t>(2004)</a:t>
            </a:r>
            <a:endParaRPr lang="ko-KR" altLang="en-US" dirty="0"/>
          </a:p>
        </p:txBody>
      </p:sp>
      <p:sp>
        <p:nvSpPr>
          <p:cNvPr id="19" name="TextBox 18"/>
          <p:cNvSpPr txBox="1"/>
          <p:nvPr/>
        </p:nvSpPr>
        <p:spPr>
          <a:xfrm>
            <a:off x="6115398" y="2692797"/>
            <a:ext cx="1835570" cy="646331"/>
          </a:xfrm>
          <a:prstGeom prst="rect">
            <a:avLst/>
          </a:prstGeom>
          <a:noFill/>
        </p:spPr>
        <p:txBody>
          <a:bodyPr wrap="square" rtlCol="0">
            <a:spAutoFit/>
          </a:bodyPr>
          <a:lstStyle/>
          <a:p>
            <a:pPr algn="ctr"/>
            <a:r>
              <a:rPr lang="en-US" altLang="ko-KR" dirty="0"/>
              <a:t>Bernstein et al.</a:t>
            </a:r>
          </a:p>
          <a:p>
            <a:pPr algn="ctr"/>
            <a:r>
              <a:rPr lang="en-US" altLang="ko-KR" dirty="0"/>
              <a:t>(2013)</a:t>
            </a:r>
            <a:endParaRPr lang="ko-KR" altLang="en-US" dirty="0"/>
          </a:p>
        </p:txBody>
      </p:sp>
      <p:sp>
        <p:nvSpPr>
          <p:cNvPr id="20" name="TextBox 19"/>
          <p:cNvSpPr txBox="1"/>
          <p:nvPr/>
        </p:nvSpPr>
        <p:spPr>
          <a:xfrm>
            <a:off x="8082130" y="2673537"/>
            <a:ext cx="1835570" cy="646331"/>
          </a:xfrm>
          <a:prstGeom prst="rect">
            <a:avLst/>
          </a:prstGeom>
          <a:noFill/>
        </p:spPr>
        <p:txBody>
          <a:bodyPr wrap="square" rtlCol="0">
            <a:spAutoFit/>
          </a:bodyPr>
          <a:lstStyle/>
          <a:p>
            <a:pPr algn="ctr"/>
            <a:r>
              <a:rPr lang="en-US" altLang="ko-KR" dirty="0" err="1"/>
              <a:t>Bos</a:t>
            </a:r>
            <a:r>
              <a:rPr lang="en-US" altLang="ko-KR" dirty="0"/>
              <a:t> et al.</a:t>
            </a:r>
          </a:p>
          <a:p>
            <a:pPr algn="ctr"/>
            <a:r>
              <a:rPr lang="en-US" altLang="ko-KR" dirty="0"/>
              <a:t>(2014)</a:t>
            </a:r>
            <a:endParaRPr lang="ko-KR" altLang="en-US" dirty="0"/>
          </a:p>
        </p:txBody>
      </p:sp>
      <p:sp>
        <p:nvSpPr>
          <p:cNvPr id="22" name="TextBox 21"/>
          <p:cNvSpPr txBox="1"/>
          <p:nvPr/>
        </p:nvSpPr>
        <p:spPr>
          <a:xfrm>
            <a:off x="10031596" y="2691041"/>
            <a:ext cx="1835570" cy="646331"/>
          </a:xfrm>
          <a:prstGeom prst="rect">
            <a:avLst/>
          </a:prstGeom>
          <a:noFill/>
        </p:spPr>
        <p:txBody>
          <a:bodyPr wrap="square" rtlCol="0">
            <a:spAutoFit/>
          </a:bodyPr>
          <a:lstStyle/>
          <a:p>
            <a:pPr algn="ctr"/>
            <a:r>
              <a:rPr lang="en-US" altLang="ko-KR" dirty="0" err="1"/>
              <a:t>Boldyreva</a:t>
            </a:r>
            <a:r>
              <a:rPr lang="en-US" altLang="ko-KR" dirty="0"/>
              <a:t> et al.</a:t>
            </a:r>
          </a:p>
          <a:p>
            <a:pPr algn="ctr"/>
            <a:r>
              <a:rPr lang="en-US" altLang="ko-KR" dirty="0"/>
              <a:t>(2017)</a:t>
            </a:r>
            <a:endParaRPr lang="ko-KR" altLang="en-US" dirty="0"/>
          </a:p>
        </p:txBody>
      </p:sp>
    </p:spTree>
    <p:extLst>
      <p:ext uri="{BB962C8B-B14F-4D97-AF65-F5344CB8AC3E}">
        <p14:creationId xmlns:p14="http://schemas.microsoft.com/office/powerpoint/2010/main" val="609369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Weak Entropy and Cryptography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9995"/>
              <a:gd name="adj2" fmla="val -75996"/>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Virtual machine reset attack</a:t>
            </a:r>
          </a:p>
          <a:p>
            <a:r>
              <a:rPr lang="en-US" altLang="ko-KR" dirty="0">
                <a:solidFill>
                  <a:schemeClr val="tx1"/>
                </a:solidFill>
              </a:rPr>
              <a:t>Virtual machine is induced to produce the same ephemeral key after reset</a:t>
            </a:r>
          </a:p>
          <a:p>
            <a:r>
              <a:rPr lang="en-US" altLang="ko-KR" dirty="0">
                <a:solidFill>
                  <a:schemeClr val="tx1"/>
                </a:solidFill>
              </a:rPr>
              <a:t>It was fixed by hedged cryptography</a:t>
            </a:r>
          </a:p>
        </p:txBody>
      </p:sp>
      <p:sp>
        <p:nvSpPr>
          <p:cNvPr id="18" name="TextBox 17"/>
          <p:cNvSpPr txBox="1"/>
          <p:nvPr/>
        </p:nvSpPr>
        <p:spPr>
          <a:xfrm>
            <a:off x="1280160" y="6472842"/>
            <a:ext cx="9351817" cy="430887"/>
          </a:xfrm>
          <a:prstGeom prst="rect">
            <a:avLst/>
          </a:prstGeom>
          <a:noFill/>
        </p:spPr>
        <p:txBody>
          <a:bodyPr wrap="square" rtlCol="0">
            <a:spAutoFit/>
          </a:bodyPr>
          <a:lstStyle/>
          <a:p>
            <a:r>
              <a:rPr lang="en-US" altLang="ko-KR" sz="1100" dirty="0" err="1">
                <a:solidFill>
                  <a:schemeClr val="bg2">
                    <a:lumMod val="50000"/>
                  </a:schemeClr>
                </a:solidFill>
              </a:rPr>
              <a:t>Ristenpart</a:t>
            </a:r>
            <a:r>
              <a:rPr lang="en-US" altLang="ko-KR" sz="1100" dirty="0">
                <a:solidFill>
                  <a:schemeClr val="bg2">
                    <a:lumMod val="50000"/>
                  </a:schemeClr>
                </a:solidFill>
              </a:rPr>
              <a:t>, Thomas, and Scott </a:t>
            </a:r>
            <a:r>
              <a:rPr lang="en-US" altLang="ko-KR" sz="1100" dirty="0" err="1">
                <a:solidFill>
                  <a:schemeClr val="bg2">
                    <a:lumMod val="50000"/>
                  </a:schemeClr>
                </a:solidFill>
              </a:rPr>
              <a:t>Yilek</a:t>
            </a:r>
            <a:r>
              <a:rPr lang="en-US" altLang="ko-KR" sz="1100" dirty="0">
                <a:solidFill>
                  <a:schemeClr val="bg2">
                    <a:lumMod val="50000"/>
                  </a:schemeClr>
                </a:solidFill>
              </a:rPr>
              <a:t>. "When Good Randomness Goes Bad: Virtual Machine Reset Vulnerabilities and Hedging Deployed Cryptography." NDSS. 2010.</a:t>
            </a:r>
            <a:endParaRPr lang="ko-KR" altLang="en-US" sz="800" dirty="0">
              <a:solidFill>
                <a:schemeClr val="bg2">
                  <a:lumMod val="50000"/>
                </a:schemeClr>
              </a:solidFill>
            </a:endParaRPr>
          </a:p>
        </p:txBody>
      </p:sp>
      <p:sp>
        <p:nvSpPr>
          <p:cNvPr id="26" name="TextBox 25"/>
          <p:cNvSpPr txBox="1"/>
          <p:nvPr/>
        </p:nvSpPr>
        <p:spPr>
          <a:xfrm>
            <a:off x="4136968" y="2378343"/>
            <a:ext cx="1662546" cy="923330"/>
          </a:xfrm>
          <a:prstGeom prst="rect">
            <a:avLst/>
          </a:prstGeom>
          <a:noFill/>
        </p:spPr>
        <p:txBody>
          <a:bodyPr wrap="square" rtlCol="0">
            <a:spAutoFit/>
          </a:bodyPr>
          <a:lstStyle/>
          <a:p>
            <a:pPr algn="ctr"/>
            <a:r>
              <a:rPr lang="en-US" altLang="ko-KR" dirty="0" err="1"/>
              <a:t>Ristenpart</a:t>
            </a:r>
            <a:r>
              <a:rPr lang="en-US" altLang="ko-KR" dirty="0"/>
              <a:t>,</a:t>
            </a:r>
          </a:p>
          <a:p>
            <a:pPr algn="ctr"/>
            <a:r>
              <a:rPr lang="en-US" altLang="ko-KR" dirty="0" err="1"/>
              <a:t>Yilek</a:t>
            </a:r>
            <a:endParaRPr lang="en-US" altLang="ko-KR" dirty="0"/>
          </a:p>
          <a:p>
            <a:pPr algn="ctr"/>
            <a:r>
              <a:rPr lang="en-US" altLang="ko-KR" dirty="0"/>
              <a:t>(2010)</a:t>
            </a:r>
            <a:endParaRPr lang="ko-KR" altLang="en-US" dirty="0"/>
          </a:p>
        </p:txBody>
      </p:sp>
      <p:sp>
        <p:nvSpPr>
          <p:cNvPr id="27" name="TextBox 26"/>
          <p:cNvSpPr txBox="1"/>
          <p:nvPr/>
        </p:nvSpPr>
        <p:spPr>
          <a:xfrm>
            <a:off x="167267" y="2607586"/>
            <a:ext cx="2225786" cy="738664"/>
          </a:xfrm>
          <a:prstGeom prst="rect">
            <a:avLst/>
          </a:prstGeom>
          <a:noFill/>
        </p:spPr>
        <p:txBody>
          <a:bodyPr wrap="square" rtlCol="0">
            <a:spAutoFit/>
          </a:bodyPr>
          <a:lstStyle/>
          <a:p>
            <a:pPr algn="ctr"/>
            <a:r>
              <a:rPr lang="en-US" altLang="ko-KR" sz="1400" dirty="0" err="1"/>
              <a:t>Howgrave</a:t>
            </a:r>
            <a:r>
              <a:rPr lang="en-US" altLang="ko-KR" sz="1400" dirty="0"/>
              <a:t>-Graham,</a:t>
            </a:r>
          </a:p>
          <a:p>
            <a:pPr algn="ctr"/>
            <a:r>
              <a:rPr lang="en-US" altLang="ko-KR" sz="1400" dirty="0"/>
              <a:t>Smart</a:t>
            </a:r>
          </a:p>
          <a:p>
            <a:pPr algn="ctr"/>
            <a:r>
              <a:rPr lang="en-US" altLang="ko-KR" sz="1400" dirty="0"/>
              <a:t>(2001)</a:t>
            </a:r>
            <a:endParaRPr lang="ko-KR" altLang="en-US" sz="1400" dirty="0"/>
          </a:p>
        </p:txBody>
      </p:sp>
      <p:sp>
        <p:nvSpPr>
          <p:cNvPr id="28" name="TextBox 27"/>
          <p:cNvSpPr txBox="1"/>
          <p:nvPr/>
        </p:nvSpPr>
        <p:spPr>
          <a:xfrm>
            <a:off x="2104613" y="2419034"/>
            <a:ext cx="1662546" cy="923330"/>
          </a:xfrm>
          <a:prstGeom prst="rect">
            <a:avLst/>
          </a:prstGeom>
          <a:noFill/>
        </p:spPr>
        <p:txBody>
          <a:bodyPr wrap="square" rtlCol="0">
            <a:spAutoFit/>
          </a:bodyPr>
          <a:lstStyle/>
          <a:p>
            <a:pPr algn="ctr"/>
            <a:r>
              <a:rPr lang="en-US" altLang="ko-KR" dirty="0"/>
              <a:t>Bauer,</a:t>
            </a:r>
          </a:p>
          <a:p>
            <a:pPr algn="ctr"/>
            <a:r>
              <a:rPr lang="en-US" altLang="ko-KR" dirty="0"/>
              <a:t>Laurie</a:t>
            </a:r>
          </a:p>
          <a:p>
            <a:pPr algn="ctr"/>
            <a:r>
              <a:rPr lang="en-US" altLang="ko-KR" dirty="0"/>
              <a:t>(2004)</a:t>
            </a:r>
            <a:endParaRPr lang="ko-KR" altLang="en-US" dirty="0"/>
          </a:p>
        </p:txBody>
      </p:sp>
      <p:sp>
        <p:nvSpPr>
          <p:cNvPr id="19" name="TextBox 18"/>
          <p:cNvSpPr txBox="1"/>
          <p:nvPr/>
        </p:nvSpPr>
        <p:spPr>
          <a:xfrm>
            <a:off x="6115398" y="2692797"/>
            <a:ext cx="1835570" cy="646331"/>
          </a:xfrm>
          <a:prstGeom prst="rect">
            <a:avLst/>
          </a:prstGeom>
          <a:noFill/>
        </p:spPr>
        <p:txBody>
          <a:bodyPr wrap="square" rtlCol="0">
            <a:spAutoFit/>
          </a:bodyPr>
          <a:lstStyle/>
          <a:p>
            <a:pPr algn="ctr"/>
            <a:r>
              <a:rPr lang="en-US" altLang="ko-KR" dirty="0"/>
              <a:t>Bernstein et al.</a:t>
            </a:r>
          </a:p>
          <a:p>
            <a:pPr algn="ctr"/>
            <a:r>
              <a:rPr lang="en-US" altLang="ko-KR" dirty="0"/>
              <a:t>(2013)</a:t>
            </a:r>
            <a:endParaRPr lang="ko-KR" altLang="en-US" dirty="0"/>
          </a:p>
        </p:txBody>
      </p:sp>
      <p:sp>
        <p:nvSpPr>
          <p:cNvPr id="20" name="TextBox 19"/>
          <p:cNvSpPr txBox="1"/>
          <p:nvPr/>
        </p:nvSpPr>
        <p:spPr>
          <a:xfrm>
            <a:off x="8082130" y="2673537"/>
            <a:ext cx="1835570" cy="646331"/>
          </a:xfrm>
          <a:prstGeom prst="rect">
            <a:avLst/>
          </a:prstGeom>
          <a:noFill/>
        </p:spPr>
        <p:txBody>
          <a:bodyPr wrap="square" rtlCol="0">
            <a:spAutoFit/>
          </a:bodyPr>
          <a:lstStyle/>
          <a:p>
            <a:pPr algn="ctr"/>
            <a:r>
              <a:rPr lang="en-US" altLang="ko-KR" dirty="0" err="1"/>
              <a:t>Bos</a:t>
            </a:r>
            <a:r>
              <a:rPr lang="en-US" altLang="ko-KR" dirty="0"/>
              <a:t> et al.</a:t>
            </a:r>
          </a:p>
          <a:p>
            <a:pPr algn="ctr"/>
            <a:r>
              <a:rPr lang="en-US" altLang="ko-KR" dirty="0"/>
              <a:t>(2014)</a:t>
            </a:r>
            <a:endParaRPr lang="ko-KR" altLang="en-US" dirty="0"/>
          </a:p>
        </p:txBody>
      </p:sp>
      <p:sp>
        <p:nvSpPr>
          <p:cNvPr id="25" name="TextBox 24"/>
          <p:cNvSpPr txBox="1"/>
          <p:nvPr/>
        </p:nvSpPr>
        <p:spPr>
          <a:xfrm>
            <a:off x="10031596" y="2691041"/>
            <a:ext cx="1835570" cy="646331"/>
          </a:xfrm>
          <a:prstGeom prst="rect">
            <a:avLst/>
          </a:prstGeom>
          <a:noFill/>
        </p:spPr>
        <p:txBody>
          <a:bodyPr wrap="square" rtlCol="0">
            <a:spAutoFit/>
          </a:bodyPr>
          <a:lstStyle/>
          <a:p>
            <a:pPr algn="ctr"/>
            <a:r>
              <a:rPr lang="en-US" altLang="ko-KR" dirty="0" err="1"/>
              <a:t>Boldyreva</a:t>
            </a:r>
            <a:r>
              <a:rPr lang="en-US" altLang="ko-KR" dirty="0"/>
              <a:t> et al.</a:t>
            </a:r>
          </a:p>
          <a:p>
            <a:pPr algn="ctr"/>
            <a:r>
              <a:rPr lang="en-US" altLang="ko-KR" dirty="0"/>
              <a:t>(2017)</a:t>
            </a:r>
            <a:endParaRPr lang="ko-KR" altLang="en-US" dirty="0"/>
          </a:p>
        </p:txBody>
      </p:sp>
    </p:spTree>
    <p:extLst>
      <p:ext uri="{BB962C8B-B14F-4D97-AF65-F5344CB8AC3E}">
        <p14:creationId xmlns:p14="http://schemas.microsoft.com/office/powerpoint/2010/main" val="428434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Weak Entropy and Cryptography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11713"/>
              <a:gd name="adj2" fmla="val -76793"/>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Factorize some of the Taiwanese smart card public key</a:t>
            </a:r>
          </a:p>
        </p:txBody>
      </p:sp>
      <p:sp>
        <p:nvSpPr>
          <p:cNvPr id="18" name="TextBox 17"/>
          <p:cNvSpPr txBox="1"/>
          <p:nvPr/>
        </p:nvSpPr>
        <p:spPr>
          <a:xfrm>
            <a:off x="1280160" y="6472842"/>
            <a:ext cx="9351817" cy="430887"/>
          </a:xfrm>
          <a:prstGeom prst="rect">
            <a:avLst/>
          </a:prstGeom>
          <a:noFill/>
        </p:spPr>
        <p:txBody>
          <a:bodyPr wrap="square" rtlCol="0">
            <a:spAutoFit/>
          </a:bodyPr>
          <a:lstStyle/>
          <a:p>
            <a:r>
              <a:rPr lang="en-US" altLang="ko-KR" sz="1100" dirty="0">
                <a:solidFill>
                  <a:schemeClr val="bg2">
                    <a:lumMod val="50000"/>
                  </a:schemeClr>
                </a:solidFill>
              </a:rPr>
              <a:t>Bernstein, Daniel J., et al. "Factoring RSA keys from certified smart cards: Coppersmith in the wild." International Conference on the Theory and Application of Cryptology and Information Security. Springer, Berlin, Heidelberg, 2013.</a:t>
            </a:r>
            <a:endParaRPr lang="ko-KR" altLang="en-US" sz="800" dirty="0">
              <a:solidFill>
                <a:schemeClr val="bg2">
                  <a:lumMod val="50000"/>
                </a:schemeClr>
              </a:solidFill>
            </a:endParaRPr>
          </a:p>
        </p:txBody>
      </p:sp>
      <p:sp>
        <p:nvSpPr>
          <p:cNvPr id="26" name="TextBox 25"/>
          <p:cNvSpPr txBox="1"/>
          <p:nvPr/>
        </p:nvSpPr>
        <p:spPr>
          <a:xfrm>
            <a:off x="4136968" y="2378343"/>
            <a:ext cx="1662546" cy="923330"/>
          </a:xfrm>
          <a:prstGeom prst="rect">
            <a:avLst/>
          </a:prstGeom>
          <a:noFill/>
        </p:spPr>
        <p:txBody>
          <a:bodyPr wrap="square" rtlCol="0">
            <a:spAutoFit/>
          </a:bodyPr>
          <a:lstStyle/>
          <a:p>
            <a:pPr algn="ctr"/>
            <a:r>
              <a:rPr lang="en-US" altLang="ko-KR" dirty="0" err="1"/>
              <a:t>Ristenpart</a:t>
            </a:r>
            <a:r>
              <a:rPr lang="en-US" altLang="ko-KR" dirty="0"/>
              <a:t>,</a:t>
            </a:r>
          </a:p>
          <a:p>
            <a:pPr algn="ctr"/>
            <a:r>
              <a:rPr lang="en-US" altLang="ko-KR" dirty="0" err="1"/>
              <a:t>Yilek</a:t>
            </a:r>
            <a:endParaRPr lang="en-US" altLang="ko-KR" dirty="0"/>
          </a:p>
          <a:p>
            <a:pPr algn="ctr"/>
            <a:r>
              <a:rPr lang="en-US" altLang="ko-KR" dirty="0"/>
              <a:t>(2010)</a:t>
            </a:r>
            <a:endParaRPr lang="ko-KR" altLang="en-US" dirty="0"/>
          </a:p>
        </p:txBody>
      </p:sp>
      <p:sp>
        <p:nvSpPr>
          <p:cNvPr id="27" name="TextBox 26"/>
          <p:cNvSpPr txBox="1"/>
          <p:nvPr/>
        </p:nvSpPr>
        <p:spPr>
          <a:xfrm>
            <a:off x="167267" y="2607586"/>
            <a:ext cx="2225786" cy="738664"/>
          </a:xfrm>
          <a:prstGeom prst="rect">
            <a:avLst/>
          </a:prstGeom>
          <a:noFill/>
        </p:spPr>
        <p:txBody>
          <a:bodyPr wrap="square" rtlCol="0">
            <a:spAutoFit/>
          </a:bodyPr>
          <a:lstStyle/>
          <a:p>
            <a:pPr algn="ctr"/>
            <a:r>
              <a:rPr lang="en-US" altLang="ko-KR" sz="1400" dirty="0" err="1"/>
              <a:t>Howgrave</a:t>
            </a:r>
            <a:r>
              <a:rPr lang="en-US" altLang="ko-KR" sz="1400" dirty="0"/>
              <a:t>-Graham,</a:t>
            </a:r>
          </a:p>
          <a:p>
            <a:pPr algn="ctr"/>
            <a:r>
              <a:rPr lang="en-US" altLang="ko-KR" sz="1400" dirty="0"/>
              <a:t>Smart</a:t>
            </a:r>
          </a:p>
          <a:p>
            <a:pPr algn="ctr"/>
            <a:r>
              <a:rPr lang="en-US" altLang="ko-KR" sz="1400" dirty="0"/>
              <a:t>(2001)</a:t>
            </a:r>
            <a:endParaRPr lang="ko-KR" altLang="en-US" sz="1400" dirty="0"/>
          </a:p>
        </p:txBody>
      </p:sp>
      <p:sp>
        <p:nvSpPr>
          <p:cNvPr id="28" name="TextBox 27"/>
          <p:cNvSpPr txBox="1"/>
          <p:nvPr/>
        </p:nvSpPr>
        <p:spPr>
          <a:xfrm>
            <a:off x="2104613" y="2419034"/>
            <a:ext cx="1662546" cy="923330"/>
          </a:xfrm>
          <a:prstGeom prst="rect">
            <a:avLst/>
          </a:prstGeom>
          <a:noFill/>
        </p:spPr>
        <p:txBody>
          <a:bodyPr wrap="square" rtlCol="0">
            <a:spAutoFit/>
          </a:bodyPr>
          <a:lstStyle/>
          <a:p>
            <a:pPr algn="ctr"/>
            <a:r>
              <a:rPr lang="en-US" altLang="ko-KR" dirty="0"/>
              <a:t>Bauer,</a:t>
            </a:r>
          </a:p>
          <a:p>
            <a:pPr algn="ctr"/>
            <a:r>
              <a:rPr lang="en-US" altLang="ko-KR" dirty="0"/>
              <a:t>Laurie</a:t>
            </a:r>
          </a:p>
          <a:p>
            <a:pPr algn="ctr"/>
            <a:r>
              <a:rPr lang="en-US" altLang="ko-KR" dirty="0"/>
              <a:t>(2004)</a:t>
            </a:r>
            <a:endParaRPr lang="ko-KR" altLang="en-US" dirty="0"/>
          </a:p>
        </p:txBody>
      </p:sp>
      <p:sp>
        <p:nvSpPr>
          <p:cNvPr id="19" name="TextBox 18"/>
          <p:cNvSpPr txBox="1"/>
          <p:nvPr/>
        </p:nvSpPr>
        <p:spPr>
          <a:xfrm>
            <a:off x="6115398" y="2692797"/>
            <a:ext cx="1835570" cy="646331"/>
          </a:xfrm>
          <a:prstGeom prst="rect">
            <a:avLst/>
          </a:prstGeom>
          <a:noFill/>
        </p:spPr>
        <p:txBody>
          <a:bodyPr wrap="square" rtlCol="0">
            <a:spAutoFit/>
          </a:bodyPr>
          <a:lstStyle/>
          <a:p>
            <a:pPr algn="ctr"/>
            <a:r>
              <a:rPr lang="en-US" altLang="ko-KR" dirty="0"/>
              <a:t>Bernstein et al.</a:t>
            </a:r>
          </a:p>
          <a:p>
            <a:pPr algn="ctr"/>
            <a:r>
              <a:rPr lang="en-US" altLang="ko-KR" dirty="0"/>
              <a:t>(2013)</a:t>
            </a:r>
            <a:endParaRPr lang="ko-KR" altLang="en-US" dirty="0"/>
          </a:p>
        </p:txBody>
      </p:sp>
      <p:sp>
        <p:nvSpPr>
          <p:cNvPr id="20" name="TextBox 19"/>
          <p:cNvSpPr txBox="1"/>
          <p:nvPr/>
        </p:nvSpPr>
        <p:spPr>
          <a:xfrm>
            <a:off x="8082130" y="2673537"/>
            <a:ext cx="1835570" cy="646331"/>
          </a:xfrm>
          <a:prstGeom prst="rect">
            <a:avLst/>
          </a:prstGeom>
          <a:noFill/>
        </p:spPr>
        <p:txBody>
          <a:bodyPr wrap="square" rtlCol="0">
            <a:spAutoFit/>
          </a:bodyPr>
          <a:lstStyle/>
          <a:p>
            <a:pPr algn="ctr"/>
            <a:r>
              <a:rPr lang="en-US" altLang="ko-KR" dirty="0" err="1"/>
              <a:t>Bos</a:t>
            </a:r>
            <a:r>
              <a:rPr lang="en-US" altLang="ko-KR" dirty="0"/>
              <a:t> et al.</a:t>
            </a:r>
          </a:p>
          <a:p>
            <a:pPr algn="ctr"/>
            <a:r>
              <a:rPr lang="en-US" altLang="ko-KR" dirty="0"/>
              <a:t>(2014)</a:t>
            </a:r>
            <a:endParaRPr lang="ko-KR" altLang="en-US" dirty="0"/>
          </a:p>
        </p:txBody>
      </p:sp>
      <p:sp>
        <p:nvSpPr>
          <p:cNvPr id="22" name="TextBox 21"/>
          <p:cNvSpPr txBox="1"/>
          <p:nvPr/>
        </p:nvSpPr>
        <p:spPr>
          <a:xfrm>
            <a:off x="10031596" y="2691041"/>
            <a:ext cx="1835570" cy="646331"/>
          </a:xfrm>
          <a:prstGeom prst="rect">
            <a:avLst/>
          </a:prstGeom>
          <a:noFill/>
        </p:spPr>
        <p:txBody>
          <a:bodyPr wrap="square" rtlCol="0">
            <a:spAutoFit/>
          </a:bodyPr>
          <a:lstStyle/>
          <a:p>
            <a:pPr algn="ctr"/>
            <a:r>
              <a:rPr lang="en-US" altLang="ko-KR" dirty="0" err="1"/>
              <a:t>Boldyreva</a:t>
            </a:r>
            <a:r>
              <a:rPr lang="en-US" altLang="ko-KR" dirty="0"/>
              <a:t> et al.</a:t>
            </a:r>
          </a:p>
          <a:p>
            <a:pPr algn="ctr"/>
            <a:r>
              <a:rPr lang="en-US" altLang="ko-KR" dirty="0"/>
              <a:t>(2017)</a:t>
            </a:r>
            <a:endParaRPr lang="ko-KR" altLang="en-US" dirty="0"/>
          </a:p>
        </p:txBody>
      </p:sp>
    </p:spTree>
    <p:extLst>
      <p:ext uri="{BB962C8B-B14F-4D97-AF65-F5344CB8AC3E}">
        <p14:creationId xmlns:p14="http://schemas.microsoft.com/office/powerpoint/2010/main" val="2526590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Weak Entropy and Cryptography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32405"/>
              <a:gd name="adj2" fmla="val -7798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Found many repeated keys in ECDSA</a:t>
            </a:r>
          </a:p>
          <a:p>
            <a:r>
              <a:rPr lang="en-US" altLang="ko-KR" dirty="0">
                <a:solidFill>
                  <a:schemeClr val="tx1"/>
                </a:solidFill>
              </a:rPr>
              <a:t>There are many </a:t>
            </a:r>
            <a:r>
              <a:rPr lang="en-US" altLang="ko-KR" dirty="0">
                <a:solidFill>
                  <a:srgbClr val="FF0000"/>
                </a:solidFill>
              </a:rPr>
              <a:t>Bitcoin</a:t>
            </a:r>
            <a:r>
              <a:rPr lang="en-US" altLang="ko-KR" dirty="0">
                <a:solidFill>
                  <a:schemeClr val="tx1"/>
                </a:solidFill>
              </a:rPr>
              <a:t> signatures which use the same ephemeral key</a:t>
            </a:r>
          </a:p>
        </p:txBody>
      </p:sp>
      <p:sp>
        <p:nvSpPr>
          <p:cNvPr id="18" name="TextBox 17"/>
          <p:cNvSpPr txBox="1"/>
          <p:nvPr/>
        </p:nvSpPr>
        <p:spPr>
          <a:xfrm>
            <a:off x="1280160" y="6472842"/>
            <a:ext cx="9351817" cy="430887"/>
          </a:xfrm>
          <a:prstGeom prst="rect">
            <a:avLst/>
          </a:prstGeom>
          <a:noFill/>
        </p:spPr>
        <p:txBody>
          <a:bodyPr wrap="square" rtlCol="0">
            <a:spAutoFit/>
          </a:bodyPr>
          <a:lstStyle/>
          <a:p>
            <a:r>
              <a:rPr lang="en-US" altLang="ko-KR" sz="1100" dirty="0" err="1">
                <a:solidFill>
                  <a:schemeClr val="bg2">
                    <a:lumMod val="50000"/>
                  </a:schemeClr>
                </a:solidFill>
              </a:rPr>
              <a:t>Bos</a:t>
            </a:r>
            <a:r>
              <a:rPr lang="en-US" altLang="ko-KR" sz="1100" dirty="0">
                <a:solidFill>
                  <a:schemeClr val="bg2">
                    <a:lumMod val="50000"/>
                  </a:schemeClr>
                </a:solidFill>
              </a:rPr>
              <a:t>, </a:t>
            </a:r>
            <a:r>
              <a:rPr lang="en-US" altLang="ko-KR" sz="1100" dirty="0" err="1">
                <a:solidFill>
                  <a:schemeClr val="bg2">
                    <a:lumMod val="50000"/>
                  </a:schemeClr>
                </a:solidFill>
              </a:rPr>
              <a:t>Joppe</a:t>
            </a:r>
            <a:r>
              <a:rPr lang="en-US" altLang="ko-KR" sz="1100" dirty="0">
                <a:solidFill>
                  <a:schemeClr val="bg2">
                    <a:lumMod val="50000"/>
                  </a:schemeClr>
                </a:solidFill>
              </a:rPr>
              <a:t> W., et al. "Elliptic curve cryptography in practice." International Conference on Financial Cryptography and Data Security. Springer, Berlin, Heidelberg, 2014.</a:t>
            </a:r>
            <a:endParaRPr lang="ko-KR" altLang="en-US" sz="800" dirty="0">
              <a:solidFill>
                <a:schemeClr val="bg2">
                  <a:lumMod val="50000"/>
                </a:schemeClr>
              </a:solidFill>
            </a:endParaRPr>
          </a:p>
        </p:txBody>
      </p:sp>
      <p:sp>
        <p:nvSpPr>
          <p:cNvPr id="26" name="TextBox 25"/>
          <p:cNvSpPr txBox="1"/>
          <p:nvPr/>
        </p:nvSpPr>
        <p:spPr>
          <a:xfrm>
            <a:off x="4136968" y="2378343"/>
            <a:ext cx="1662546" cy="923330"/>
          </a:xfrm>
          <a:prstGeom prst="rect">
            <a:avLst/>
          </a:prstGeom>
          <a:noFill/>
        </p:spPr>
        <p:txBody>
          <a:bodyPr wrap="square" rtlCol="0">
            <a:spAutoFit/>
          </a:bodyPr>
          <a:lstStyle/>
          <a:p>
            <a:pPr algn="ctr"/>
            <a:r>
              <a:rPr lang="en-US" altLang="ko-KR" dirty="0" err="1"/>
              <a:t>Ristenpart</a:t>
            </a:r>
            <a:r>
              <a:rPr lang="en-US" altLang="ko-KR" dirty="0"/>
              <a:t>,</a:t>
            </a:r>
          </a:p>
          <a:p>
            <a:pPr algn="ctr"/>
            <a:r>
              <a:rPr lang="en-US" altLang="ko-KR" dirty="0" err="1"/>
              <a:t>Yilek</a:t>
            </a:r>
            <a:endParaRPr lang="en-US" altLang="ko-KR" dirty="0"/>
          </a:p>
          <a:p>
            <a:pPr algn="ctr"/>
            <a:r>
              <a:rPr lang="en-US" altLang="ko-KR" dirty="0"/>
              <a:t>(2010)</a:t>
            </a:r>
            <a:endParaRPr lang="ko-KR" altLang="en-US" dirty="0"/>
          </a:p>
        </p:txBody>
      </p:sp>
      <p:sp>
        <p:nvSpPr>
          <p:cNvPr id="27" name="TextBox 26"/>
          <p:cNvSpPr txBox="1"/>
          <p:nvPr/>
        </p:nvSpPr>
        <p:spPr>
          <a:xfrm>
            <a:off x="167267" y="2607586"/>
            <a:ext cx="2225786" cy="738664"/>
          </a:xfrm>
          <a:prstGeom prst="rect">
            <a:avLst/>
          </a:prstGeom>
          <a:noFill/>
        </p:spPr>
        <p:txBody>
          <a:bodyPr wrap="square" rtlCol="0">
            <a:spAutoFit/>
          </a:bodyPr>
          <a:lstStyle/>
          <a:p>
            <a:pPr algn="ctr"/>
            <a:r>
              <a:rPr lang="en-US" altLang="ko-KR" sz="1400" dirty="0" err="1"/>
              <a:t>Howgrave</a:t>
            </a:r>
            <a:r>
              <a:rPr lang="en-US" altLang="ko-KR" sz="1400" dirty="0"/>
              <a:t>-Graham,</a:t>
            </a:r>
          </a:p>
          <a:p>
            <a:pPr algn="ctr"/>
            <a:r>
              <a:rPr lang="en-US" altLang="ko-KR" sz="1400" dirty="0"/>
              <a:t>Smart</a:t>
            </a:r>
          </a:p>
          <a:p>
            <a:pPr algn="ctr"/>
            <a:r>
              <a:rPr lang="en-US" altLang="ko-KR" sz="1400" dirty="0"/>
              <a:t>(2001)</a:t>
            </a:r>
            <a:endParaRPr lang="ko-KR" altLang="en-US" sz="1400" dirty="0"/>
          </a:p>
        </p:txBody>
      </p:sp>
      <p:sp>
        <p:nvSpPr>
          <p:cNvPr id="28" name="TextBox 27"/>
          <p:cNvSpPr txBox="1"/>
          <p:nvPr/>
        </p:nvSpPr>
        <p:spPr>
          <a:xfrm>
            <a:off x="2104613" y="2419034"/>
            <a:ext cx="1662546" cy="923330"/>
          </a:xfrm>
          <a:prstGeom prst="rect">
            <a:avLst/>
          </a:prstGeom>
          <a:noFill/>
        </p:spPr>
        <p:txBody>
          <a:bodyPr wrap="square" rtlCol="0">
            <a:spAutoFit/>
          </a:bodyPr>
          <a:lstStyle/>
          <a:p>
            <a:pPr algn="ctr"/>
            <a:r>
              <a:rPr lang="en-US" altLang="ko-KR" dirty="0"/>
              <a:t>Bauer,</a:t>
            </a:r>
          </a:p>
          <a:p>
            <a:pPr algn="ctr"/>
            <a:r>
              <a:rPr lang="en-US" altLang="ko-KR" dirty="0"/>
              <a:t>Laurie</a:t>
            </a:r>
          </a:p>
          <a:p>
            <a:pPr algn="ctr"/>
            <a:r>
              <a:rPr lang="en-US" altLang="ko-KR" dirty="0"/>
              <a:t>(2004)</a:t>
            </a:r>
            <a:endParaRPr lang="ko-KR" altLang="en-US" dirty="0"/>
          </a:p>
        </p:txBody>
      </p:sp>
      <p:sp>
        <p:nvSpPr>
          <p:cNvPr id="19" name="TextBox 18"/>
          <p:cNvSpPr txBox="1"/>
          <p:nvPr/>
        </p:nvSpPr>
        <p:spPr>
          <a:xfrm>
            <a:off x="6115398" y="2692797"/>
            <a:ext cx="1835570" cy="646331"/>
          </a:xfrm>
          <a:prstGeom prst="rect">
            <a:avLst/>
          </a:prstGeom>
          <a:noFill/>
        </p:spPr>
        <p:txBody>
          <a:bodyPr wrap="square" rtlCol="0">
            <a:spAutoFit/>
          </a:bodyPr>
          <a:lstStyle/>
          <a:p>
            <a:pPr algn="ctr"/>
            <a:r>
              <a:rPr lang="en-US" altLang="ko-KR" dirty="0"/>
              <a:t>Bernstein et al.</a:t>
            </a:r>
          </a:p>
          <a:p>
            <a:pPr algn="ctr"/>
            <a:r>
              <a:rPr lang="en-US" altLang="ko-KR" dirty="0"/>
              <a:t>(2013)</a:t>
            </a:r>
            <a:endParaRPr lang="ko-KR" altLang="en-US" dirty="0"/>
          </a:p>
        </p:txBody>
      </p:sp>
      <p:sp>
        <p:nvSpPr>
          <p:cNvPr id="20" name="TextBox 19"/>
          <p:cNvSpPr txBox="1"/>
          <p:nvPr/>
        </p:nvSpPr>
        <p:spPr>
          <a:xfrm>
            <a:off x="8082130" y="2673537"/>
            <a:ext cx="1835570" cy="646331"/>
          </a:xfrm>
          <a:prstGeom prst="rect">
            <a:avLst/>
          </a:prstGeom>
          <a:noFill/>
        </p:spPr>
        <p:txBody>
          <a:bodyPr wrap="square" rtlCol="0">
            <a:spAutoFit/>
          </a:bodyPr>
          <a:lstStyle/>
          <a:p>
            <a:pPr algn="ctr"/>
            <a:r>
              <a:rPr lang="en-US" altLang="ko-KR" dirty="0" err="1"/>
              <a:t>Bos</a:t>
            </a:r>
            <a:r>
              <a:rPr lang="en-US" altLang="ko-KR" dirty="0"/>
              <a:t> et al.</a:t>
            </a:r>
          </a:p>
          <a:p>
            <a:pPr algn="ctr"/>
            <a:r>
              <a:rPr lang="en-US" altLang="ko-KR" dirty="0"/>
              <a:t>(2014)</a:t>
            </a:r>
            <a:endParaRPr lang="ko-KR" altLang="en-US" dirty="0"/>
          </a:p>
        </p:txBody>
      </p:sp>
      <p:sp>
        <p:nvSpPr>
          <p:cNvPr id="22" name="TextBox 21"/>
          <p:cNvSpPr txBox="1"/>
          <p:nvPr/>
        </p:nvSpPr>
        <p:spPr>
          <a:xfrm>
            <a:off x="10031596" y="2691041"/>
            <a:ext cx="1835570" cy="646331"/>
          </a:xfrm>
          <a:prstGeom prst="rect">
            <a:avLst/>
          </a:prstGeom>
          <a:noFill/>
        </p:spPr>
        <p:txBody>
          <a:bodyPr wrap="square" rtlCol="0">
            <a:spAutoFit/>
          </a:bodyPr>
          <a:lstStyle/>
          <a:p>
            <a:pPr algn="ctr"/>
            <a:r>
              <a:rPr lang="en-US" altLang="ko-KR" dirty="0" err="1"/>
              <a:t>Boldyreva</a:t>
            </a:r>
            <a:r>
              <a:rPr lang="en-US" altLang="ko-KR" dirty="0"/>
              <a:t> et al.</a:t>
            </a:r>
          </a:p>
          <a:p>
            <a:pPr algn="ctr"/>
            <a:r>
              <a:rPr lang="en-US" altLang="ko-KR" dirty="0"/>
              <a:t>(2017)</a:t>
            </a:r>
            <a:endParaRPr lang="ko-KR" altLang="en-US" dirty="0"/>
          </a:p>
        </p:txBody>
      </p:sp>
    </p:spTree>
    <p:extLst>
      <p:ext uri="{BB962C8B-B14F-4D97-AF65-F5344CB8AC3E}">
        <p14:creationId xmlns:p14="http://schemas.microsoft.com/office/powerpoint/2010/main" val="158985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Headless or embedded devices</a:t>
            </a:r>
          </a:p>
          <a:p>
            <a:r>
              <a:rPr lang="en-US" altLang="ko-KR" dirty="0"/>
              <a:t>Low entropy when just booted</a:t>
            </a:r>
          </a:p>
          <a:p>
            <a:r>
              <a:rPr lang="en-US" altLang="ko-KR" dirty="0"/>
              <a:t>Defective implementation</a:t>
            </a:r>
            <a:endParaRPr lang="ko-KR" altLang="en-US" dirty="0"/>
          </a:p>
        </p:txBody>
      </p:sp>
      <p:sp>
        <p:nvSpPr>
          <p:cNvPr id="3" name="제목 2"/>
          <p:cNvSpPr>
            <a:spLocks noGrp="1"/>
          </p:cNvSpPr>
          <p:nvPr>
            <p:ph type="title"/>
          </p:nvPr>
        </p:nvSpPr>
        <p:spPr/>
        <p:txBody>
          <a:bodyPr/>
          <a:lstStyle/>
          <a:p>
            <a:r>
              <a:rPr lang="en-US" altLang="ko-KR" dirty="0"/>
              <a:t>Not Enough Randomness</a:t>
            </a:r>
            <a:endParaRPr lang="ko-KR" altLang="en-US" dirty="0"/>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720" y="3582786"/>
            <a:ext cx="5772728" cy="2078182"/>
          </a:xfrm>
          <a:prstGeom prst="rect">
            <a:avLst/>
          </a:prstGeom>
        </p:spPr>
      </p:pic>
      <p:grpSp>
        <p:nvGrpSpPr>
          <p:cNvPr id="7" name="그룹 6"/>
          <p:cNvGrpSpPr/>
          <p:nvPr/>
        </p:nvGrpSpPr>
        <p:grpSpPr>
          <a:xfrm>
            <a:off x="1083211" y="1456293"/>
            <a:ext cx="4670474" cy="864876"/>
            <a:chOff x="1083211" y="1456293"/>
            <a:chExt cx="4670474" cy="864876"/>
          </a:xfrm>
        </p:grpSpPr>
        <p:sp>
          <p:nvSpPr>
            <p:cNvPr id="5" name="타원 4"/>
            <p:cNvSpPr/>
            <p:nvPr/>
          </p:nvSpPr>
          <p:spPr>
            <a:xfrm>
              <a:off x="1083211" y="1690688"/>
              <a:ext cx="1631854" cy="6304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2715064" y="1456293"/>
              <a:ext cx="3038621" cy="369332"/>
            </a:xfrm>
            <a:prstGeom prst="rect">
              <a:avLst/>
            </a:prstGeom>
            <a:noFill/>
          </p:spPr>
          <p:txBody>
            <a:bodyPr wrap="square" rtlCol="0">
              <a:spAutoFit/>
            </a:bodyPr>
            <a:lstStyle/>
            <a:p>
              <a:r>
                <a:rPr lang="en-US" altLang="ko-KR" dirty="0" smtClean="0">
                  <a:solidFill>
                    <a:srgbClr val="FF0000"/>
                  </a:solidFill>
                </a:rPr>
                <a:t>System without a monitor</a:t>
              </a:r>
              <a:endParaRPr lang="ko-KR" altLang="en-US" dirty="0">
                <a:solidFill>
                  <a:srgbClr val="FF0000"/>
                </a:solidFill>
              </a:endParaRPr>
            </a:p>
          </p:txBody>
        </p:sp>
      </p:grpSp>
      <p:grpSp>
        <p:nvGrpSpPr>
          <p:cNvPr id="17" name="그룹 16"/>
          <p:cNvGrpSpPr/>
          <p:nvPr/>
        </p:nvGrpSpPr>
        <p:grpSpPr>
          <a:xfrm>
            <a:off x="6457071" y="1969477"/>
            <a:ext cx="2075570" cy="731520"/>
            <a:chOff x="6457071" y="1969477"/>
            <a:chExt cx="2075570" cy="731520"/>
          </a:xfrm>
        </p:grpSpPr>
        <p:sp>
          <p:nvSpPr>
            <p:cNvPr id="15" name="오른쪽 중괄호 14"/>
            <p:cNvSpPr/>
            <p:nvPr/>
          </p:nvSpPr>
          <p:spPr>
            <a:xfrm>
              <a:off x="6457071" y="1969477"/>
              <a:ext cx="196947" cy="73152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6" name="TextBox 15"/>
            <p:cNvSpPr txBox="1"/>
            <p:nvPr/>
          </p:nvSpPr>
          <p:spPr>
            <a:xfrm>
              <a:off x="6717909" y="2164275"/>
              <a:ext cx="1814732" cy="461665"/>
            </a:xfrm>
            <a:prstGeom prst="rect">
              <a:avLst/>
            </a:prstGeom>
            <a:noFill/>
          </p:spPr>
          <p:txBody>
            <a:bodyPr wrap="square" rtlCol="0">
              <a:spAutoFit/>
            </a:bodyPr>
            <a:lstStyle/>
            <a:p>
              <a:r>
                <a:rPr lang="en-US" altLang="ko-KR" sz="2400" dirty="0" smtClean="0">
                  <a:solidFill>
                    <a:srgbClr val="FF0000"/>
                  </a:solidFill>
                </a:rPr>
                <a:t>Focus</a:t>
              </a:r>
              <a:endParaRPr lang="ko-KR" altLang="en-US" sz="2400" dirty="0">
                <a:solidFill>
                  <a:srgbClr val="FF0000"/>
                </a:solidFill>
              </a:endParaRPr>
            </a:p>
          </p:txBody>
        </p:sp>
      </p:grpSp>
      <p:grpSp>
        <p:nvGrpSpPr>
          <p:cNvPr id="11" name="그룹 10"/>
          <p:cNvGrpSpPr/>
          <p:nvPr/>
        </p:nvGrpSpPr>
        <p:grpSpPr>
          <a:xfrm>
            <a:off x="1786597" y="2094119"/>
            <a:ext cx="4670474" cy="864876"/>
            <a:chOff x="1083211" y="1456293"/>
            <a:chExt cx="4670474" cy="864876"/>
          </a:xfrm>
        </p:grpSpPr>
        <p:sp>
          <p:nvSpPr>
            <p:cNvPr id="12" name="타원 11"/>
            <p:cNvSpPr/>
            <p:nvPr/>
          </p:nvSpPr>
          <p:spPr>
            <a:xfrm>
              <a:off x="1083211" y="1690688"/>
              <a:ext cx="1631854" cy="6304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2715064" y="1456293"/>
              <a:ext cx="3038621" cy="369332"/>
            </a:xfrm>
            <a:prstGeom prst="rect">
              <a:avLst/>
            </a:prstGeom>
            <a:noFill/>
          </p:spPr>
          <p:txBody>
            <a:bodyPr wrap="square" rtlCol="0">
              <a:spAutoFit/>
            </a:bodyPr>
            <a:lstStyle/>
            <a:p>
              <a:r>
                <a:rPr lang="en-US" altLang="ko-KR" dirty="0" smtClean="0">
                  <a:solidFill>
                    <a:srgbClr val="FF0000"/>
                  </a:solidFill>
                </a:rPr>
                <a:t>Degree of randomness</a:t>
              </a:r>
              <a:endParaRPr lang="ko-KR" altLang="en-US" dirty="0">
                <a:solidFill>
                  <a:srgbClr val="FF0000"/>
                </a:solidFill>
              </a:endParaRPr>
            </a:p>
          </p:txBody>
        </p:sp>
      </p:grpSp>
    </p:spTree>
    <p:extLst>
      <p:ext uri="{BB962C8B-B14F-4D97-AF65-F5344CB8AC3E}">
        <p14:creationId xmlns:p14="http://schemas.microsoft.com/office/powerpoint/2010/main" val="28347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Weak Entropy and Cryptography</a:t>
            </a:r>
            <a:endParaRPr lang="ko-KR" altLang="en-US" dirty="0"/>
          </a:p>
        </p:txBody>
      </p:sp>
      <p:cxnSp>
        <p:nvCxnSpPr>
          <p:cNvPr id="5" name="직선 연결선 4"/>
          <p:cNvCxnSpPr>
            <a:endCxn id="12" idx="6"/>
          </p:cNvCxnSpPr>
          <p:nvPr/>
        </p:nvCxnSpPr>
        <p:spPr>
          <a:xfrm>
            <a:off x="838200" y="3480908"/>
            <a:ext cx="10306399" cy="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77031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55231"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8883537"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2798619"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4826925"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10911843" y="3364530"/>
            <a:ext cx="232756" cy="232756"/>
          </a:xfrm>
          <a:prstGeom prst="ellipse">
            <a:avLst/>
          </a:prstGeom>
          <a:solidFill>
            <a:schemeClr val="accent1">
              <a:lumMod val="75000"/>
            </a:schemeClr>
          </a:solidFill>
          <a:ln>
            <a:solidFill>
              <a:srgbClr val="004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5799514" y="3214900"/>
            <a:ext cx="315884" cy="532015"/>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126182" y="1459984"/>
            <a:ext cx="1662546" cy="646331"/>
          </a:xfrm>
          <a:prstGeom prst="rect">
            <a:avLst/>
          </a:prstGeom>
          <a:noFill/>
        </p:spPr>
        <p:txBody>
          <a:bodyPr wrap="square" rtlCol="0">
            <a:spAutoFit/>
          </a:bodyPr>
          <a:lstStyle/>
          <a:p>
            <a:pPr algn="ctr"/>
            <a:r>
              <a:rPr lang="en-US" altLang="ko-KR" dirty="0"/>
              <a:t>This work (2012)</a:t>
            </a:r>
            <a:endParaRPr lang="ko-KR" altLang="en-US" dirty="0"/>
          </a:p>
        </p:txBody>
      </p:sp>
      <p:sp>
        <p:nvSpPr>
          <p:cNvPr id="29" name="아래쪽 화살표 28"/>
          <p:cNvSpPr/>
          <p:nvPr/>
        </p:nvSpPr>
        <p:spPr>
          <a:xfrm>
            <a:off x="5744096" y="2145043"/>
            <a:ext cx="426719" cy="977395"/>
          </a:xfrm>
          <a:prstGeom prst="downArrow">
            <a:avLst>
              <a:gd name="adj1" fmla="val 3051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1113904" y="4243617"/>
            <a:ext cx="9518073" cy="2207059"/>
          </a:xfrm>
          <a:prstGeom prst="wedgeRoundRectCallout">
            <a:avLst>
              <a:gd name="adj1" fmla="val 52358"/>
              <a:gd name="adj2" fmla="val -7798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Founded new security notions for real-world situation</a:t>
            </a:r>
          </a:p>
          <a:p>
            <a:r>
              <a:rPr lang="en-US" altLang="ko-KR" dirty="0">
                <a:solidFill>
                  <a:schemeClr val="tx1"/>
                </a:solidFill>
              </a:rPr>
              <a:t>New concept can synthesize fresh random bits by hashing all of inputs</a:t>
            </a:r>
          </a:p>
        </p:txBody>
      </p:sp>
      <p:sp>
        <p:nvSpPr>
          <p:cNvPr id="18" name="TextBox 17"/>
          <p:cNvSpPr txBox="1"/>
          <p:nvPr/>
        </p:nvSpPr>
        <p:spPr>
          <a:xfrm>
            <a:off x="1280160" y="6472842"/>
            <a:ext cx="9351817" cy="430887"/>
          </a:xfrm>
          <a:prstGeom prst="rect">
            <a:avLst/>
          </a:prstGeom>
          <a:noFill/>
        </p:spPr>
        <p:txBody>
          <a:bodyPr wrap="square" rtlCol="0">
            <a:spAutoFit/>
          </a:bodyPr>
          <a:lstStyle/>
          <a:p>
            <a:r>
              <a:rPr lang="en-US" altLang="ko-KR" sz="1100" dirty="0">
                <a:solidFill>
                  <a:schemeClr val="bg2">
                    <a:lumMod val="50000"/>
                  </a:schemeClr>
                </a:solidFill>
              </a:rPr>
              <a:t>Huang, </a:t>
            </a:r>
            <a:r>
              <a:rPr lang="en-US" altLang="ko-KR" sz="1100" dirty="0" err="1">
                <a:solidFill>
                  <a:schemeClr val="bg2">
                    <a:lumMod val="50000"/>
                  </a:schemeClr>
                </a:solidFill>
              </a:rPr>
              <a:t>Zhengan</a:t>
            </a:r>
            <a:r>
              <a:rPr lang="en-US" altLang="ko-KR" sz="1100" dirty="0">
                <a:solidFill>
                  <a:schemeClr val="bg2">
                    <a:lumMod val="50000"/>
                  </a:schemeClr>
                </a:solidFill>
              </a:rPr>
              <a:t>, et al. "Hedged Nonce-Based Public-Key Encryption: Adaptive Security Under Randomness Failures." IACR International Workshop on Public Key Cryptography. Springer, Cham, 2018.</a:t>
            </a:r>
            <a:endParaRPr lang="ko-KR" altLang="en-US" sz="800" dirty="0">
              <a:solidFill>
                <a:schemeClr val="bg2">
                  <a:lumMod val="50000"/>
                </a:schemeClr>
              </a:solidFill>
            </a:endParaRPr>
          </a:p>
        </p:txBody>
      </p:sp>
      <p:sp>
        <p:nvSpPr>
          <p:cNvPr id="26" name="TextBox 25"/>
          <p:cNvSpPr txBox="1"/>
          <p:nvPr/>
        </p:nvSpPr>
        <p:spPr>
          <a:xfrm>
            <a:off x="4136968" y="2378343"/>
            <a:ext cx="1662546" cy="923330"/>
          </a:xfrm>
          <a:prstGeom prst="rect">
            <a:avLst/>
          </a:prstGeom>
          <a:noFill/>
        </p:spPr>
        <p:txBody>
          <a:bodyPr wrap="square" rtlCol="0">
            <a:spAutoFit/>
          </a:bodyPr>
          <a:lstStyle/>
          <a:p>
            <a:pPr algn="ctr"/>
            <a:r>
              <a:rPr lang="en-US" altLang="ko-KR" dirty="0" err="1"/>
              <a:t>Ristenpart</a:t>
            </a:r>
            <a:r>
              <a:rPr lang="en-US" altLang="ko-KR" dirty="0"/>
              <a:t>,</a:t>
            </a:r>
          </a:p>
          <a:p>
            <a:pPr algn="ctr"/>
            <a:r>
              <a:rPr lang="en-US" altLang="ko-KR" dirty="0" err="1"/>
              <a:t>Yilek</a:t>
            </a:r>
            <a:endParaRPr lang="en-US" altLang="ko-KR" dirty="0"/>
          </a:p>
          <a:p>
            <a:pPr algn="ctr"/>
            <a:r>
              <a:rPr lang="en-US" altLang="ko-KR" dirty="0"/>
              <a:t>(2010)</a:t>
            </a:r>
            <a:endParaRPr lang="ko-KR" altLang="en-US" dirty="0"/>
          </a:p>
        </p:txBody>
      </p:sp>
      <p:sp>
        <p:nvSpPr>
          <p:cNvPr id="27" name="TextBox 26"/>
          <p:cNvSpPr txBox="1"/>
          <p:nvPr/>
        </p:nvSpPr>
        <p:spPr>
          <a:xfrm>
            <a:off x="167267" y="2607586"/>
            <a:ext cx="2225786" cy="738664"/>
          </a:xfrm>
          <a:prstGeom prst="rect">
            <a:avLst/>
          </a:prstGeom>
          <a:noFill/>
        </p:spPr>
        <p:txBody>
          <a:bodyPr wrap="square" rtlCol="0">
            <a:spAutoFit/>
          </a:bodyPr>
          <a:lstStyle/>
          <a:p>
            <a:pPr algn="ctr"/>
            <a:r>
              <a:rPr lang="en-US" altLang="ko-KR" sz="1400" dirty="0" err="1"/>
              <a:t>Howgrave</a:t>
            </a:r>
            <a:r>
              <a:rPr lang="en-US" altLang="ko-KR" sz="1400" dirty="0"/>
              <a:t>-Graham,</a:t>
            </a:r>
          </a:p>
          <a:p>
            <a:pPr algn="ctr"/>
            <a:r>
              <a:rPr lang="en-US" altLang="ko-KR" sz="1400" dirty="0"/>
              <a:t>Smart</a:t>
            </a:r>
          </a:p>
          <a:p>
            <a:pPr algn="ctr"/>
            <a:r>
              <a:rPr lang="en-US" altLang="ko-KR" sz="1400" dirty="0"/>
              <a:t>(2001)</a:t>
            </a:r>
            <a:endParaRPr lang="ko-KR" altLang="en-US" sz="1400" dirty="0"/>
          </a:p>
        </p:txBody>
      </p:sp>
      <p:sp>
        <p:nvSpPr>
          <p:cNvPr id="28" name="TextBox 27"/>
          <p:cNvSpPr txBox="1"/>
          <p:nvPr/>
        </p:nvSpPr>
        <p:spPr>
          <a:xfrm>
            <a:off x="2104613" y="2419034"/>
            <a:ext cx="1662546" cy="923330"/>
          </a:xfrm>
          <a:prstGeom prst="rect">
            <a:avLst/>
          </a:prstGeom>
          <a:noFill/>
        </p:spPr>
        <p:txBody>
          <a:bodyPr wrap="square" rtlCol="0">
            <a:spAutoFit/>
          </a:bodyPr>
          <a:lstStyle/>
          <a:p>
            <a:pPr algn="ctr"/>
            <a:r>
              <a:rPr lang="en-US" altLang="ko-KR" dirty="0"/>
              <a:t>Bauer,</a:t>
            </a:r>
          </a:p>
          <a:p>
            <a:pPr algn="ctr"/>
            <a:r>
              <a:rPr lang="en-US" altLang="ko-KR" dirty="0"/>
              <a:t>Laurie</a:t>
            </a:r>
          </a:p>
          <a:p>
            <a:pPr algn="ctr"/>
            <a:r>
              <a:rPr lang="en-US" altLang="ko-KR" dirty="0"/>
              <a:t>(2004)</a:t>
            </a:r>
            <a:endParaRPr lang="ko-KR" altLang="en-US" dirty="0"/>
          </a:p>
        </p:txBody>
      </p:sp>
      <p:sp>
        <p:nvSpPr>
          <p:cNvPr id="19" name="TextBox 18"/>
          <p:cNvSpPr txBox="1"/>
          <p:nvPr/>
        </p:nvSpPr>
        <p:spPr>
          <a:xfrm>
            <a:off x="6115398" y="2692797"/>
            <a:ext cx="1835570" cy="646331"/>
          </a:xfrm>
          <a:prstGeom prst="rect">
            <a:avLst/>
          </a:prstGeom>
          <a:noFill/>
        </p:spPr>
        <p:txBody>
          <a:bodyPr wrap="square" rtlCol="0">
            <a:spAutoFit/>
          </a:bodyPr>
          <a:lstStyle/>
          <a:p>
            <a:pPr algn="ctr"/>
            <a:r>
              <a:rPr lang="en-US" altLang="ko-KR" dirty="0"/>
              <a:t>Bernstein et al.</a:t>
            </a:r>
          </a:p>
          <a:p>
            <a:pPr algn="ctr"/>
            <a:r>
              <a:rPr lang="en-US" altLang="ko-KR" dirty="0"/>
              <a:t>(2013)</a:t>
            </a:r>
            <a:endParaRPr lang="ko-KR" altLang="en-US" dirty="0"/>
          </a:p>
        </p:txBody>
      </p:sp>
      <p:sp>
        <p:nvSpPr>
          <p:cNvPr id="20" name="TextBox 19"/>
          <p:cNvSpPr txBox="1"/>
          <p:nvPr/>
        </p:nvSpPr>
        <p:spPr>
          <a:xfrm>
            <a:off x="8082130" y="2673537"/>
            <a:ext cx="1835570" cy="646331"/>
          </a:xfrm>
          <a:prstGeom prst="rect">
            <a:avLst/>
          </a:prstGeom>
          <a:noFill/>
        </p:spPr>
        <p:txBody>
          <a:bodyPr wrap="square" rtlCol="0">
            <a:spAutoFit/>
          </a:bodyPr>
          <a:lstStyle/>
          <a:p>
            <a:pPr algn="ctr"/>
            <a:r>
              <a:rPr lang="en-US" altLang="ko-KR" dirty="0" err="1"/>
              <a:t>Bos</a:t>
            </a:r>
            <a:r>
              <a:rPr lang="en-US" altLang="ko-KR" dirty="0"/>
              <a:t> et al.</a:t>
            </a:r>
          </a:p>
          <a:p>
            <a:pPr algn="ctr"/>
            <a:r>
              <a:rPr lang="en-US" altLang="ko-KR" dirty="0"/>
              <a:t>(2014)</a:t>
            </a:r>
            <a:endParaRPr lang="ko-KR" altLang="en-US" dirty="0"/>
          </a:p>
        </p:txBody>
      </p:sp>
      <p:sp>
        <p:nvSpPr>
          <p:cNvPr id="21" name="TextBox 20"/>
          <p:cNvSpPr txBox="1"/>
          <p:nvPr/>
        </p:nvSpPr>
        <p:spPr>
          <a:xfrm>
            <a:off x="10031596" y="2691041"/>
            <a:ext cx="1835570" cy="646331"/>
          </a:xfrm>
          <a:prstGeom prst="rect">
            <a:avLst/>
          </a:prstGeom>
          <a:noFill/>
        </p:spPr>
        <p:txBody>
          <a:bodyPr wrap="square" rtlCol="0">
            <a:spAutoFit/>
          </a:bodyPr>
          <a:lstStyle/>
          <a:p>
            <a:pPr algn="ctr"/>
            <a:r>
              <a:rPr lang="en-US" altLang="ko-KR" dirty="0" err="1"/>
              <a:t>Boldyreva</a:t>
            </a:r>
            <a:r>
              <a:rPr lang="en-US" altLang="ko-KR" dirty="0"/>
              <a:t> et al.</a:t>
            </a:r>
          </a:p>
          <a:p>
            <a:pPr algn="ctr"/>
            <a:r>
              <a:rPr lang="en-US" altLang="ko-KR" dirty="0"/>
              <a:t>(2017)</a:t>
            </a:r>
            <a:endParaRPr lang="ko-KR" altLang="en-US" dirty="0"/>
          </a:p>
        </p:txBody>
      </p:sp>
    </p:spTree>
    <p:extLst>
      <p:ext uri="{BB962C8B-B14F-4D97-AF65-F5344CB8AC3E}">
        <p14:creationId xmlns:p14="http://schemas.microsoft.com/office/powerpoint/2010/main" val="1008425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688895" y="2726266"/>
            <a:ext cx="4498347" cy="1107996"/>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641937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More entropy sources</a:t>
            </a:r>
          </a:p>
          <a:p>
            <a:pPr lvl="1"/>
            <a:r>
              <a:rPr lang="en-US" altLang="ko-KR" dirty="0"/>
              <a:t>Add hardware sources</a:t>
            </a:r>
          </a:p>
          <a:p>
            <a:pPr lvl="1"/>
            <a:r>
              <a:rPr lang="en-US" altLang="ko-KR" dirty="0"/>
              <a:t>Kernel collects more aggressively</a:t>
            </a:r>
          </a:p>
          <a:p>
            <a:r>
              <a:rPr lang="en-US" altLang="ko-KR" dirty="0"/>
              <a:t>Better communication between applications and OS</a:t>
            </a:r>
          </a:p>
          <a:p>
            <a:pPr lvl="1"/>
            <a:r>
              <a:rPr lang="en-US" altLang="ko-KR" dirty="0"/>
              <a:t>/dev/</a:t>
            </a:r>
            <a:r>
              <a:rPr lang="en-US" altLang="ko-KR" dirty="0" err="1"/>
              <a:t>urandom</a:t>
            </a:r>
            <a:r>
              <a:rPr lang="en-US" altLang="ko-KR" dirty="0"/>
              <a:t> isn’t providing the service people need</a:t>
            </a:r>
          </a:p>
          <a:p>
            <a:r>
              <a:rPr lang="en-US" altLang="ko-KR" dirty="0"/>
              <a:t>Created public key check service for end users</a:t>
            </a:r>
            <a:endParaRPr lang="ko-KR" altLang="en-US" dirty="0"/>
          </a:p>
        </p:txBody>
      </p:sp>
      <p:sp>
        <p:nvSpPr>
          <p:cNvPr id="3" name="제목 2"/>
          <p:cNvSpPr>
            <a:spLocks noGrp="1"/>
          </p:cNvSpPr>
          <p:nvPr>
            <p:ph type="title"/>
          </p:nvPr>
        </p:nvSpPr>
        <p:spPr/>
        <p:txBody>
          <a:bodyPr/>
          <a:lstStyle/>
          <a:p>
            <a:r>
              <a:rPr lang="en-US" altLang="ko-KR" dirty="0"/>
              <a:t>Defenses</a:t>
            </a:r>
            <a:endParaRPr lang="ko-KR" altLang="en-US" dirty="0"/>
          </a:p>
        </p:txBody>
      </p:sp>
    </p:spTree>
    <p:extLst>
      <p:ext uri="{BB962C8B-B14F-4D97-AF65-F5344CB8AC3E}">
        <p14:creationId xmlns:p14="http://schemas.microsoft.com/office/powerpoint/2010/main" val="3390741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There are a lot of repeated public keys on the Internet</a:t>
            </a:r>
          </a:p>
          <a:p>
            <a:r>
              <a:rPr lang="en-US" altLang="ko-KR" dirty="0"/>
              <a:t>Some of them are vulnerable</a:t>
            </a:r>
          </a:p>
          <a:p>
            <a:pPr lvl="1"/>
            <a:r>
              <a:rPr lang="en-US" altLang="ko-KR" dirty="0"/>
              <a:t>Shared keys (5.6% of TLS, 9.6% of SSH)</a:t>
            </a:r>
          </a:p>
          <a:p>
            <a:pPr lvl="1"/>
            <a:r>
              <a:rPr lang="en-US" altLang="ko-KR" dirty="0"/>
              <a:t>Factorable RSA keys (0.5% of TLS, 0.03% of SSH)</a:t>
            </a:r>
          </a:p>
          <a:p>
            <a:pPr lvl="1"/>
            <a:r>
              <a:rPr lang="en-US" altLang="ko-KR" dirty="0"/>
              <a:t>Repeated DSA randomness (1.0% of SSH)</a:t>
            </a:r>
          </a:p>
          <a:p>
            <a:r>
              <a:rPr lang="en-US" altLang="ko-KR" dirty="0"/>
              <a:t>Secure random number generation is still difficult</a:t>
            </a:r>
            <a:endParaRPr lang="ko-KR" altLang="en-US" dirty="0"/>
          </a:p>
        </p:txBody>
      </p:sp>
      <p:sp>
        <p:nvSpPr>
          <p:cNvPr id="3" name="제목 2"/>
          <p:cNvSpPr>
            <a:spLocks noGrp="1"/>
          </p:cNvSpPr>
          <p:nvPr>
            <p:ph type="title"/>
          </p:nvPr>
        </p:nvSpPr>
        <p:spPr/>
        <p:txBody>
          <a:bodyPr/>
          <a:lstStyle/>
          <a:p>
            <a:r>
              <a:rPr lang="en-US" altLang="ko-KR" dirty="0"/>
              <a:t>Conclusion</a:t>
            </a:r>
            <a:endParaRPr lang="ko-KR" altLang="en-US" dirty="0"/>
          </a:p>
        </p:txBody>
      </p:sp>
    </p:spTree>
    <p:extLst>
      <p:ext uri="{BB962C8B-B14F-4D97-AF65-F5344CB8AC3E}">
        <p14:creationId xmlns:p14="http://schemas.microsoft.com/office/powerpoint/2010/main" val="2810612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smtClean="0"/>
              <a:t>Probably mainly see devices without real-time clocks</a:t>
            </a:r>
          </a:p>
          <a:p>
            <a:pPr lvl="1"/>
            <a:r>
              <a:rPr lang="en-US" altLang="ko-KR" dirty="0" smtClean="0"/>
              <a:t>RTC may mask serious entropy problem</a:t>
            </a:r>
          </a:p>
          <a:p>
            <a:r>
              <a:rPr lang="en-US" altLang="ko-KR" dirty="0" smtClean="0"/>
              <a:t>Possible targeted attack</a:t>
            </a:r>
          </a:p>
          <a:p>
            <a:pPr lvl="1"/>
            <a:r>
              <a:rPr lang="en-US" altLang="ko-KR" dirty="0" smtClean="0"/>
              <a:t>Guess time of first boot and compute key</a:t>
            </a:r>
          </a:p>
          <a:p>
            <a:endParaRPr lang="en-US" altLang="ko-KR" dirty="0" smtClean="0"/>
          </a:p>
        </p:txBody>
      </p:sp>
      <p:sp>
        <p:nvSpPr>
          <p:cNvPr id="3" name="제목 2"/>
          <p:cNvSpPr>
            <a:spLocks noGrp="1"/>
          </p:cNvSpPr>
          <p:nvPr>
            <p:ph type="title"/>
          </p:nvPr>
        </p:nvSpPr>
        <p:spPr/>
        <p:txBody>
          <a:bodyPr/>
          <a:lstStyle/>
          <a:p>
            <a:r>
              <a:rPr lang="en-US" altLang="ko-KR" dirty="0" smtClean="0"/>
              <a:t>Tip of the Iceberg</a:t>
            </a:r>
            <a:endParaRPr lang="ko-KR" altLang="en-US" dirty="0"/>
          </a:p>
        </p:txBody>
      </p:sp>
    </p:spTree>
    <p:extLst>
      <p:ext uri="{BB962C8B-B14F-4D97-AF65-F5344CB8AC3E}">
        <p14:creationId xmlns:p14="http://schemas.microsoft.com/office/powerpoint/2010/main" val="258198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404446" y="0"/>
            <a:ext cx="5691554" cy="3429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For OS developers:</a:t>
            </a:r>
          </a:p>
          <a:p>
            <a:pPr marL="285750" indent="-285750">
              <a:buFont typeface="Arial" panose="020B0604020202020204" pitchFamily="34" charset="0"/>
              <a:buChar char="•"/>
            </a:pPr>
            <a:r>
              <a:rPr lang="en-US" altLang="ko-KR" dirty="0">
                <a:solidFill>
                  <a:schemeClr val="tx1"/>
                </a:solidFill>
              </a:rPr>
              <a:t>OS should maintain a secure </a:t>
            </a:r>
            <a:r>
              <a:rPr lang="en-US" altLang="ko-KR" dirty="0">
                <a:solidFill>
                  <a:srgbClr val="FF0000"/>
                </a:solidFill>
              </a:rPr>
              <a:t>PRNG that refuses to return until enough entropy</a:t>
            </a:r>
          </a:p>
          <a:p>
            <a:pPr marL="285750" indent="-285750">
              <a:buFont typeface="Arial" panose="020B0604020202020204" pitchFamily="34" charset="0"/>
              <a:buChar char="•"/>
            </a:pPr>
            <a:r>
              <a:rPr lang="en-US" altLang="ko-KR" dirty="0">
                <a:solidFill>
                  <a:schemeClr val="tx1"/>
                </a:solidFill>
              </a:rPr>
              <a:t>Communicate entropy </a:t>
            </a:r>
            <a:r>
              <a:rPr lang="en-US" altLang="ko-KR" dirty="0" smtClean="0">
                <a:solidFill>
                  <a:schemeClr val="tx1"/>
                </a:solidFill>
              </a:rPr>
              <a:t>conditions </a:t>
            </a:r>
            <a:r>
              <a:rPr lang="en-US" altLang="ko-KR" dirty="0">
                <a:solidFill>
                  <a:schemeClr val="tx1"/>
                </a:solidFill>
              </a:rPr>
              <a:t>with apps</a:t>
            </a:r>
          </a:p>
          <a:p>
            <a:pPr marL="285750" indent="-285750">
              <a:buFont typeface="Arial" panose="020B0604020202020204" pitchFamily="34" charset="0"/>
              <a:buChar char="•"/>
            </a:pPr>
            <a:r>
              <a:rPr lang="en-US" altLang="ko-KR" dirty="0">
                <a:solidFill>
                  <a:schemeClr val="tx1"/>
                </a:solidFill>
              </a:rPr>
              <a:t>Test RNGs thoroughly on diverse platforms</a:t>
            </a:r>
          </a:p>
          <a:p>
            <a:pPr marL="285750" indent="-285750">
              <a:buFont typeface="Arial" panose="020B0604020202020204" pitchFamily="34" charset="0"/>
              <a:buChar char="•"/>
            </a:pPr>
            <a:endParaRPr lang="ko-KR" altLang="en-US" dirty="0">
              <a:solidFill>
                <a:schemeClr val="tx1"/>
              </a:solidFill>
            </a:endParaRPr>
          </a:p>
        </p:txBody>
      </p:sp>
      <p:sp>
        <p:nvSpPr>
          <p:cNvPr id="6" name="직사각형 5"/>
          <p:cNvSpPr/>
          <p:nvPr/>
        </p:nvSpPr>
        <p:spPr>
          <a:xfrm>
            <a:off x="404446" y="3429000"/>
            <a:ext cx="5691554" cy="3429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For application developers:</a:t>
            </a:r>
          </a:p>
          <a:p>
            <a:pPr marL="285750" indent="-285750">
              <a:buFont typeface="Arial" panose="020B0604020202020204" pitchFamily="34" charset="0"/>
              <a:buChar char="•"/>
            </a:pPr>
            <a:r>
              <a:rPr lang="en-US" altLang="ko-KR" dirty="0">
                <a:solidFill>
                  <a:schemeClr val="tx1"/>
                </a:solidFill>
              </a:rPr>
              <a:t>Generate keys on first use, not on install or first boot</a:t>
            </a:r>
          </a:p>
          <a:p>
            <a:pPr marL="285750" indent="-285750">
              <a:buFont typeface="Arial" panose="020B0604020202020204" pitchFamily="34" charset="0"/>
              <a:buChar char="•"/>
            </a:pPr>
            <a:r>
              <a:rPr lang="en-US" altLang="ko-KR" dirty="0">
                <a:solidFill>
                  <a:schemeClr val="tx1"/>
                </a:solidFill>
              </a:rPr>
              <a:t>Heed warnings from OS and libraries</a:t>
            </a:r>
            <a:endParaRPr lang="ko-KR" altLang="en-US" dirty="0">
              <a:solidFill>
                <a:schemeClr val="tx1"/>
              </a:solidFill>
            </a:endParaRPr>
          </a:p>
        </p:txBody>
      </p:sp>
      <p:sp>
        <p:nvSpPr>
          <p:cNvPr id="7" name="직사각형 6"/>
          <p:cNvSpPr/>
          <p:nvPr/>
        </p:nvSpPr>
        <p:spPr>
          <a:xfrm>
            <a:off x="6090138" y="0"/>
            <a:ext cx="5691554" cy="3429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For library developers:</a:t>
            </a:r>
          </a:p>
          <a:p>
            <a:pPr marL="285750" indent="-285750">
              <a:buFont typeface="Arial" panose="020B0604020202020204" pitchFamily="34" charset="0"/>
              <a:buChar char="•"/>
            </a:pPr>
            <a:r>
              <a:rPr lang="en-US" altLang="ko-KR" dirty="0">
                <a:solidFill>
                  <a:schemeClr val="tx1"/>
                </a:solidFill>
              </a:rPr>
              <a:t>Default to the most secure configuration</a:t>
            </a:r>
          </a:p>
          <a:p>
            <a:pPr marL="285750" indent="-285750">
              <a:buFont typeface="Arial" panose="020B0604020202020204" pitchFamily="34" charset="0"/>
              <a:buChar char="•"/>
            </a:pPr>
            <a:r>
              <a:rPr lang="en-US" altLang="ko-KR" dirty="0">
                <a:solidFill>
                  <a:schemeClr val="tx1"/>
                </a:solidFill>
              </a:rPr>
              <a:t>Crypto libraries can take specific steps to prevent weak entropy</a:t>
            </a:r>
          </a:p>
          <a:p>
            <a:endParaRPr lang="ko-KR" altLang="en-US" dirty="0">
              <a:solidFill>
                <a:schemeClr val="tx1"/>
              </a:solidFill>
            </a:endParaRPr>
          </a:p>
        </p:txBody>
      </p:sp>
      <p:sp>
        <p:nvSpPr>
          <p:cNvPr id="8" name="직사각형 7"/>
          <p:cNvSpPr/>
          <p:nvPr/>
        </p:nvSpPr>
        <p:spPr>
          <a:xfrm>
            <a:off x="6090138" y="3429000"/>
            <a:ext cx="5691554" cy="3429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For security and crypto researchers:</a:t>
            </a:r>
          </a:p>
          <a:p>
            <a:pPr marL="285750" indent="-285750">
              <a:buFont typeface="Arial" panose="020B0604020202020204" pitchFamily="34" charset="0"/>
              <a:buChar char="•"/>
            </a:pPr>
            <a:r>
              <a:rPr lang="en-US" altLang="ko-KR" dirty="0">
                <a:solidFill>
                  <a:schemeClr val="tx1"/>
                </a:solidFill>
              </a:rPr>
              <a:t>Secure randomness remains unsolved in practice</a:t>
            </a:r>
          </a:p>
          <a:p>
            <a:pPr marL="285750" indent="-285750">
              <a:buFont typeface="Arial" panose="020B0604020202020204" pitchFamily="34" charset="0"/>
              <a:buChar char="•"/>
            </a:pPr>
            <a:r>
              <a:rPr lang="en-US" altLang="ko-KR" dirty="0">
                <a:solidFill>
                  <a:schemeClr val="tx1"/>
                </a:solidFill>
              </a:rPr>
              <a:t>More attention on weak entropy condition is needed</a:t>
            </a:r>
            <a:endParaRPr lang="ko-KR" altLang="en-US" dirty="0">
              <a:solidFill>
                <a:schemeClr val="tx1"/>
              </a:solidFill>
            </a:endParaRPr>
          </a:p>
        </p:txBody>
      </p:sp>
    </p:spTree>
    <p:extLst>
      <p:ext uri="{BB962C8B-B14F-4D97-AF65-F5344CB8AC3E}">
        <p14:creationId xmlns:p14="http://schemas.microsoft.com/office/powerpoint/2010/main" val="193118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781185" y="2717954"/>
            <a:ext cx="4230646" cy="1107996"/>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02753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604596" y="2668077"/>
            <a:ext cx="4883068" cy="1107996"/>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38100" dir="2700000" algn="tl">
                    <a:srgbClr val="000000">
                      <a:alpha val="43137"/>
                    </a:srgbClr>
                  </a:outerShdw>
                </a:effectLst>
              </a:rPr>
              <a:t>Background</a:t>
            </a:r>
          </a:p>
        </p:txBody>
      </p:sp>
    </p:spTree>
    <p:extLst>
      <p:ext uri="{BB962C8B-B14F-4D97-AF65-F5344CB8AC3E}">
        <p14:creationId xmlns:p14="http://schemas.microsoft.com/office/powerpoint/2010/main" val="630967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a:t>RSA</a:t>
            </a:r>
            <a:endParaRPr lang="ko-KR" altLang="en-US" dirty="0"/>
          </a:p>
        </p:txBody>
      </p:sp>
      <p:sp>
        <p:nvSpPr>
          <p:cNvPr id="5" name="내용 개체 틀 4"/>
          <p:cNvSpPr>
            <a:spLocks noGrp="1"/>
          </p:cNvSpPr>
          <p:nvPr>
            <p:ph idx="1"/>
          </p:nvPr>
        </p:nvSpPr>
        <p:spPr/>
        <p:txBody>
          <a:bodyPr/>
          <a:lstStyle/>
          <a:p>
            <a:r>
              <a:rPr lang="en-US" altLang="ko-KR" dirty="0"/>
              <a:t> </a:t>
            </a:r>
          </a:p>
          <a:p>
            <a:r>
              <a:rPr lang="en-US" altLang="ko-KR" dirty="0"/>
              <a:t> </a:t>
            </a:r>
          </a:p>
          <a:p>
            <a:r>
              <a:rPr lang="en-US" altLang="ko-KR" dirty="0"/>
              <a:t> </a:t>
            </a:r>
          </a:p>
          <a:p>
            <a:r>
              <a:rPr lang="en-US" altLang="ko-KR" dirty="0"/>
              <a:t> </a:t>
            </a:r>
          </a:p>
          <a:p>
            <a:r>
              <a:rPr lang="en-US" altLang="ko-KR" dirty="0"/>
              <a:t>   </a:t>
            </a:r>
            <a:endParaRPr lang="ko-KR" altLang="en-US" dirty="0"/>
          </a:p>
        </p:txBody>
      </p:sp>
      <p:pic>
        <p:nvPicPr>
          <p:cNvPr id="6" name="그림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234903" y="1916547"/>
            <a:ext cx="1122133" cy="311467"/>
          </a:xfrm>
          <a:prstGeom prst="rect">
            <a:avLst/>
          </a:prstGeom>
        </p:spPr>
      </p:pic>
      <p:pic>
        <p:nvPicPr>
          <p:cNvPr id="9" name="그림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234903" y="2362951"/>
            <a:ext cx="2423466" cy="249600"/>
          </a:xfrm>
          <a:prstGeom prst="rect">
            <a:avLst/>
          </a:prstGeom>
        </p:spPr>
      </p:pic>
      <p:pic>
        <p:nvPicPr>
          <p:cNvPr id="10" name="그림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34903" y="2871516"/>
            <a:ext cx="4100267" cy="352000"/>
          </a:xfrm>
          <a:prstGeom prst="rect">
            <a:avLst/>
          </a:prstGeom>
        </p:spPr>
      </p:pic>
      <p:pic>
        <p:nvPicPr>
          <p:cNvPr id="11" name="그림 10"/>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256541" y="3434306"/>
            <a:ext cx="1190095" cy="251429"/>
          </a:xfrm>
          <a:prstGeom prst="rect">
            <a:avLst/>
          </a:prstGeom>
        </p:spPr>
      </p:pic>
      <p:pic>
        <p:nvPicPr>
          <p:cNvPr id="12" name="그림 1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268922" y="3981821"/>
            <a:ext cx="1298286" cy="251429"/>
          </a:xfrm>
          <a:prstGeom prst="rect">
            <a:avLst/>
          </a:prstGeom>
        </p:spPr>
      </p:pic>
      <p:sp>
        <p:nvSpPr>
          <p:cNvPr id="2" name="TextBox 1"/>
          <p:cNvSpPr txBox="1"/>
          <p:nvPr/>
        </p:nvSpPr>
        <p:spPr>
          <a:xfrm>
            <a:off x="2700997" y="1916547"/>
            <a:ext cx="2743200" cy="369332"/>
          </a:xfrm>
          <a:prstGeom prst="rect">
            <a:avLst/>
          </a:prstGeom>
          <a:noFill/>
        </p:spPr>
        <p:txBody>
          <a:bodyPr wrap="square" rtlCol="0">
            <a:spAutoFit/>
          </a:bodyPr>
          <a:lstStyle/>
          <a:p>
            <a:r>
              <a:rPr lang="en-US" altLang="ko-KR" dirty="0">
                <a:solidFill>
                  <a:srgbClr val="FF0000"/>
                </a:solidFill>
              </a:rPr>
              <a:t>modulus</a:t>
            </a:r>
            <a:endParaRPr lang="ko-KR" altLang="en-US" dirty="0">
              <a:solidFill>
                <a:srgbClr val="FF0000"/>
              </a:solidFill>
            </a:endParaRPr>
          </a:p>
        </p:txBody>
      </p:sp>
    </p:spTree>
    <p:extLst>
      <p:ext uri="{BB962C8B-B14F-4D97-AF65-F5344CB8AC3E}">
        <p14:creationId xmlns:p14="http://schemas.microsoft.com/office/powerpoint/2010/main" val="3259715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It is very hard to find    and    from</a:t>
            </a:r>
          </a:p>
          <a:p>
            <a:r>
              <a:rPr lang="en-US" altLang="ko-KR" dirty="0"/>
              <a:t>But finding the GCD</a:t>
            </a:r>
            <a:r>
              <a:rPr lang="en-US" altLang="ko-KR" baseline="30000" dirty="0"/>
              <a:t>*</a:t>
            </a:r>
            <a:r>
              <a:rPr lang="en-US" altLang="ko-KR" dirty="0"/>
              <a:t> of                  and                  is easy                </a:t>
            </a:r>
          </a:p>
          <a:p>
            <a:r>
              <a:rPr lang="en-US" altLang="ko-KR" dirty="0"/>
              <a:t>We will collect Ns from the Internet and GCD them</a:t>
            </a:r>
            <a:endParaRPr lang="ko-KR" altLang="en-US" dirty="0"/>
          </a:p>
        </p:txBody>
      </p:sp>
      <p:sp>
        <p:nvSpPr>
          <p:cNvPr id="3" name="제목 2"/>
          <p:cNvSpPr>
            <a:spLocks noGrp="1"/>
          </p:cNvSpPr>
          <p:nvPr>
            <p:ph type="title"/>
          </p:nvPr>
        </p:nvSpPr>
        <p:spPr/>
        <p:txBody>
          <a:bodyPr/>
          <a:lstStyle/>
          <a:p>
            <a:r>
              <a:rPr lang="en-US" altLang="ko-KR" dirty="0"/>
              <a:t>RSA</a:t>
            </a:r>
            <a:endParaRPr lang="ko-KR" altLang="en-US" dirty="0"/>
          </a:p>
        </p:txBody>
      </p:sp>
      <p:pic>
        <p:nvPicPr>
          <p:cNvPr id="4" name="그림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651433" y="1991361"/>
            <a:ext cx="187733" cy="226133"/>
          </a:xfrm>
          <a:prstGeom prst="rect">
            <a:avLst/>
          </a:prstGeom>
        </p:spPr>
      </p:pic>
      <p:pic>
        <p:nvPicPr>
          <p:cNvPr id="5" name="그림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648959" y="1991360"/>
            <a:ext cx="147200" cy="226133"/>
          </a:xfrm>
          <a:prstGeom prst="rect">
            <a:avLst/>
          </a:prstGeom>
        </p:spPr>
      </p:pic>
      <p:pic>
        <p:nvPicPr>
          <p:cNvPr id="6" name="그림 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6816967" y="1914339"/>
            <a:ext cx="1122133" cy="311467"/>
          </a:xfrm>
          <a:prstGeom prst="rect">
            <a:avLst/>
          </a:prstGeom>
        </p:spPr>
      </p:pic>
      <p:pic>
        <p:nvPicPr>
          <p:cNvPr id="7" name="그림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079798" y="2416481"/>
            <a:ext cx="1399467" cy="311467"/>
          </a:xfrm>
          <a:prstGeom prst="rect">
            <a:avLst/>
          </a:prstGeom>
        </p:spPr>
      </p:pic>
      <p:pic>
        <p:nvPicPr>
          <p:cNvPr id="9" name="그림 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7292619" y="2416480"/>
            <a:ext cx="1399467" cy="311467"/>
          </a:xfrm>
          <a:prstGeom prst="rect">
            <a:avLst/>
          </a:prstGeom>
        </p:spPr>
      </p:pic>
      <p:sp>
        <p:nvSpPr>
          <p:cNvPr id="10" name="TextBox 9"/>
          <p:cNvSpPr txBox="1"/>
          <p:nvPr/>
        </p:nvSpPr>
        <p:spPr>
          <a:xfrm>
            <a:off x="1070373" y="6311900"/>
            <a:ext cx="9684328" cy="369332"/>
          </a:xfrm>
          <a:prstGeom prst="rect">
            <a:avLst/>
          </a:prstGeom>
          <a:noFill/>
        </p:spPr>
        <p:txBody>
          <a:bodyPr wrap="square" rtlCol="0">
            <a:spAutoFit/>
          </a:bodyPr>
          <a:lstStyle/>
          <a:p>
            <a:r>
              <a:rPr lang="en-US" altLang="ko-KR" dirty="0">
                <a:solidFill>
                  <a:schemeClr val="bg2">
                    <a:lumMod val="50000"/>
                  </a:schemeClr>
                </a:solidFill>
              </a:rPr>
              <a:t>*GCD: Greatest Common Divisor</a:t>
            </a:r>
            <a:endParaRPr lang="ko-KR" altLang="en-US" dirty="0">
              <a:solidFill>
                <a:schemeClr val="bg2">
                  <a:lumMod val="50000"/>
                </a:schemeClr>
              </a:solidFill>
            </a:endParaRPr>
          </a:p>
        </p:txBody>
      </p:sp>
    </p:spTree>
    <p:extLst>
      <p:ext uri="{BB962C8B-B14F-4D97-AF65-F5344CB8AC3E}">
        <p14:creationId xmlns:p14="http://schemas.microsoft.com/office/powerpoint/2010/main" val="174618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Efficiently Computing GCDs</a:t>
            </a:r>
            <a:endParaRPr lang="ko-KR" altLang="en-US" dirty="0"/>
          </a:p>
        </p:txBody>
      </p:sp>
      <p:sp>
        <p:nvSpPr>
          <p:cNvPr id="4" name="내용 개체 틀 3"/>
          <p:cNvSpPr>
            <a:spLocks noGrp="1"/>
          </p:cNvSpPr>
          <p:nvPr>
            <p:ph sz="half" idx="2"/>
          </p:nvPr>
        </p:nvSpPr>
        <p:spPr/>
        <p:txBody>
          <a:bodyPr/>
          <a:lstStyle/>
          <a:p>
            <a:r>
              <a:rPr lang="en-US" altLang="ko-KR" dirty="0"/>
              <a:t>Quasi-linear time algorithm by Bernstein</a:t>
            </a:r>
          </a:p>
          <a:p>
            <a:r>
              <a:rPr lang="en-US" altLang="ko-KR" dirty="0"/>
              <a:t>30 years       5.5 hours </a:t>
            </a:r>
            <a:endParaRPr lang="ko-KR" altLang="en-US" dirty="0"/>
          </a:p>
        </p:txBody>
      </p:sp>
      <p:pic>
        <p:nvPicPr>
          <p:cNvPr id="5" name="그림 4"/>
          <p:cNvPicPr>
            <a:picLocks noChangeAspect="1"/>
          </p:cNvPicPr>
          <p:nvPr/>
        </p:nvPicPr>
        <p:blipFill>
          <a:blip r:embed="rId3"/>
          <a:stretch>
            <a:fillRect/>
          </a:stretch>
        </p:blipFill>
        <p:spPr>
          <a:xfrm>
            <a:off x="1066800" y="1825625"/>
            <a:ext cx="5105400" cy="4314825"/>
          </a:xfrm>
          <a:prstGeom prst="rect">
            <a:avLst/>
          </a:prstGeom>
        </p:spPr>
      </p:pic>
      <p:cxnSp>
        <p:nvCxnSpPr>
          <p:cNvPr id="7" name="직선 화살표 연결선 6"/>
          <p:cNvCxnSpPr/>
          <p:nvPr/>
        </p:nvCxnSpPr>
        <p:spPr>
          <a:xfrm>
            <a:off x="8076451" y="2958852"/>
            <a:ext cx="3574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082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           prime and    is a generator of a subgroup of order  </a:t>
            </a:r>
          </a:p>
          <a:p>
            <a:r>
              <a:rPr lang="en-US" altLang="ko-KR" dirty="0"/>
              <a:t> </a:t>
            </a:r>
          </a:p>
          <a:p>
            <a:r>
              <a:rPr lang="en-US" altLang="ko-KR" dirty="0"/>
              <a:t> PK=</a:t>
            </a:r>
          </a:p>
          <a:p>
            <a:r>
              <a:rPr lang="en-US" altLang="ko-KR" dirty="0"/>
              <a:t> SK= </a:t>
            </a:r>
          </a:p>
          <a:p>
            <a:r>
              <a:rPr lang="en-US" altLang="ko-KR" dirty="0"/>
              <a:t> Signature </a:t>
            </a:r>
          </a:p>
        </p:txBody>
      </p:sp>
      <p:sp>
        <p:nvSpPr>
          <p:cNvPr id="3" name="제목 2"/>
          <p:cNvSpPr>
            <a:spLocks noGrp="1"/>
          </p:cNvSpPr>
          <p:nvPr>
            <p:ph type="title"/>
          </p:nvPr>
        </p:nvSpPr>
        <p:spPr/>
        <p:txBody>
          <a:bodyPr/>
          <a:lstStyle/>
          <a:p>
            <a:r>
              <a:rPr lang="en-US" altLang="ko-KR" dirty="0" smtClean="0"/>
              <a:t>DSA (Digital Signature Algorithm)</a:t>
            </a:r>
            <a:endParaRPr lang="ko-KR" altLang="en-US" dirty="0"/>
          </a:p>
        </p:txBody>
      </p:sp>
      <p:pic>
        <p:nvPicPr>
          <p:cNvPr id="4" name="그림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276464" y="2403540"/>
            <a:ext cx="1898996" cy="272068"/>
          </a:xfrm>
          <a:prstGeom prst="rect">
            <a:avLst/>
          </a:prstGeom>
        </p:spPr>
      </p:pic>
      <p:pic>
        <p:nvPicPr>
          <p:cNvPr id="8" name="그림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301293" y="1974033"/>
            <a:ext cx="671430" cy="212213"/>
          </a:xfrm>
          <a:prstGeom prst="rect">
            <a:avLst/>
          </a:prstGeom>
        </p:spPr>
      </p:pic>
      <p:pic>
        <p:nvPicPr>
          <p:cNvPr id="9" name="그림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903288" y="1983339"/>
            <a:ext cx="164267" cy="228267"/>
          </a:xfrm>
          <a:prstGeom prst="rect">
            <a:avLst/>
          </a:prstGeom>
        </p:spPr>
      </p:pic>
      <p:pic>
        <p:nvPicPr>
          <p:cNvPr id="15" name="그림 14"/>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0453720" y="1966740"/>
            <a:ext cx="124972" cy="191986"/>
          </a:xfrm>
          <a:prstGeom prst="rect">
            <a:avLst/>
          </a:prstGeom>
        </p:spPr>
      </p:pic>
      <p:pic>
        <p:nvPicPr>
          <p:cNvPr id="11" name="그림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027210" y="3010995"/>
            <a:ext cx="166400" cy="228267"/>
          </a:xfrm>
          <a:prstGeom prst="rect">
            <a:avLst/>
          </a:prstGeom>
        </p:spPr>
      </p:pic>
      <p:pic>
        <p:nvPicPr>
          <p:cNvPr id="12" name="그림 11"/>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2014410" y="3511275"/>
            <a:ext cx="179200" cy="160000"/>
          </a:xfrm>
          <a:prstGeom prst="rect">
            <a:avLst/>
          </a:prstGeom>
        </p:spPr>
      </p:pic>
      <p:pic>
        <p:nvPicPr>
          <p:cNvPr id="6" name="그림 5"/>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3047078" y="3715781"/>
            <a:ext cx="4717166" cy="792827"/>
          </a:xfrm>
          <a:prstGeom prst="rect">
            <a:avLst/>
          </a:prstGeom>
        </p:spPr>
      </p:pic>
      <p:sp>
        <p:nvSpPr>
          <p:cNvPr id="7" name="타원 6"/>
          <p:cNvSpPr/>
          <p:nvPr/>
        </p:nvSpPr>
        <p:spPr>
          <a:xfrm>
            <a:off x="4670473" y="4065563"/>
            <a:ext cx="443045" cy="4430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4067555" y="4598050"/>
            <a:ext cx="1774845" cy="369332"/>
          </a:xfrm>
          <a:prstGeom prst="rect">
            <a:avLst/>
          </a:prstGeom>
          <a:noFill/>
        </p:spPr>
        <p:txBody>
          <a:bodyPr wrap="none" rtlCol="0">
            <a:spAutoFit/>
          </a:bodyPr>
          <a:lstStyle/>
          <a:p>
            <a:r>
              <a:rPr lang="en-US" altLang="ko-KR" dirty="0">
                <a:solidFill>
                  <a:srgbClr val="FF0000"/>
                </a:solidFill>
              </a:rPr>
              <a:t>Ephemeral key</a:t>
            </a:r>
            <a:endParaRPr lang="ko-KR" altLang="en-US" dirty="0">
              <a:solidFill>
                <a:srgbClr val="FF0000"/>
              </a:solidFill>
            </a:endParaRPr>
          </a:p>
        </p:txBody>
      </p:sp>
    </p:spTree>
    <p:extLst>
      <p:ext uri="{BB962C8B-B14F-4D97-AF65-F5344CB8AC3E}">
        <p14:creationId xmlns:p14="http://schemas.microsoft.com/office/powerpoint/2010/main" val="31220397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09.4863"/>
  <p:tag name="ORIGINALWIDTH" val="394.4507"/>
  <p:tag name="LATEXADDIN" val="\documentclass{article}&#10;\usepackage{amsmath}&#10;\pagestyle{empty}&#10;\begin{document}&#10;&#10;&#10;$N=pq$&#10;&#10;\end{document}"/>
  <p:tag name="IGUANATEXSIZE" val="28"/>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09.4863"/>
  <p:tag name="ORIGINALWIDTH" val="491.9385"/>
  <p:tag name="LATEXADDIN" val="\documentclass{article}&#10;\usepackage{amsmath}&#10;\pagestyle{empty}&#10;\begin{document}&#10;&#10;&#10;$N_2=p_2q$&#10;&#10;\end{document}"/>
  <p:tag name="IGUANATEXSIZE" val="2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779.9025"/>
  <p:tag name="LATEXADDIN" val="\documentclass{article}&#10;\usepackage{amsmath}&#10;\pagestyle{empty}&#10;\begin{document}&#10;&#10;&#10;$y=g^x \mod p$&#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289.4638"/>
  <p:tag name="LATEXADDIN" val="\documentclass{article}&#10;\usepackage{amsmath}&#10;\pagestyle{empty}&#10;\begin{document}&#10;&#10;$p&gt;q$ &#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57.74276"/>
  <p:tag name="LATEXADDIN" val="\documentclass{article}&#10;\usepackage{amsmath}&#10;\pagestyle{empty}&#10;\begin{document}&#10;&#10;&#10;$g$&#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51.74354"/>
  <p:tag name="LATEXADDIN" val="\documentclass{article}&#10;\usepackage{amsmath}&#10;\pagestyle{empty}&#10;\begin{document}&#10;&#10;$q$&#10;&#10;&#10;\end{document}"/>
  <p:tag name="IGUANATEXSIZE" val="28"/>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58.49268"/>
  <p:tag name="LATEXADDIN" val="\documentclass{article}&#10;\usepackage{amsmath}&#10;\pagestyle{empty}&#10;\begin{document}&#10;&#10;$y$&#10;&#10;&#10;\end{document}"/>
  <p:tag name="IGUANATEXSIZE" val="28"/>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10;\usepackage{amsmath}&#10;\pagestyle{empty}&#10;\begin{document}&#10;&#10;&#10;$x$&#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2221.972"/>
  <p:tag name="LATEXADDIN" val="\documentclass{article}&#10;\usepackage{amsmath}&#10;\pagestyle{empty}&#10;\begin{document}&#10;&#10;$(r,s):&#10;\begin{cases}&#10;&amp;r=g^k\mod p \mod q \\&#10;&amp;s=(k^{-1}(H(m)+xr))\mod q&#10;\end{cases}$&#10;&#10;\end{document}"/>
  <p:tag name="IGUANATEXSIZE" val="28"/>
  <p:tag name="IGUANATEXCURSOR" val="10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58.49268"/>
  <p:tag name="LATEXADDIN" val="\documentclass{article}&#10;\usepackage{amsmath}&#10;\pagestyle{empty}&#10;\begin{document}&#10;&#10;$y$&#10;&#10;&#10;\end{document}"/>
  <p:tag name="IGUANATEXSIZE" val="28"/>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10;\usepackage{amsmath}&#10;\pagestyle{empty}&#10;\begin{document}&#10;&#10;&#10;$x$&#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851.8936"/>
  <p:tag name="LATEXADDIN" val="\documentclass{article}&#10;\usepackage{amsmath}&#10;\pagestyle{empty}&#10;\begin{document}&#10;&#10;&#10;$c=m^e \mod N$&#10;&#10;\end{document}"/>
  <p:tag name="IGUANATEXSIZE" val="2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6.99291"/>
  <p:tag name="LATEXADDIN" val="\documentclass{article}&#10;\usepackage{amsmath}&#10;\pagestyle{empty}&#10;\begin{document}&#10;&#10;$k$&#10;&#10;&#10;\end{document}"/>
  <p:tag name="IGUANATEXSIZE" val="28"/>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542.557"/>
  <p:tag name="LATEXADDIN" val="\documentclass{article}&#10;\usepackage{amsmath}&#10;\pagestyle{empty}&#10;\begin{document}&#10;&#10;$x=r^{-1}(ks-H(m))\mod q$&#10;&#10;&#10;\end{document}"/>
  <p:tag name="IGUANATEXSIZE" val="28"/>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825.272"/>
  <p:tag name="LATEXADDIN" val="\documentclass{article}&#10;\usepackage{amsmath}&#10;\pagestyle{empty}&#10;\begin{document}&#10;&#10;&#10;$k=(H(m_1)-H(m_2))(s_1-s_2)^{-1}$&#10;&#10;\end{document}"/>
  <p:tag name="IGUANATEXSIZE" val="28"/>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66.1417"/>
  <p:tag name="LATEXADDIN" val="\documentclass{article}&#10;\usepackage{amsmath}&#10;\pagestyle{empty}&#10;\begin{document}&#10;&#10;&#10;$\gcd(N_1,N_2)=1$&#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36.4829"/>
  <p:tag name="LATEXADDIN" val="\documentclass{article}&#10;\usepackage{amsmath}&#10;\pagestyle{empty}&#10;\begin{document}&#10;&#10;$N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39.4826"/>
  <p:tag name="LATEXADDIN" val="\documentclass{article}&#10;\usepackage{amsmath}&#10;\pagestyle{empty}&#10;\begin{document}&#10;&#10;$N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108.7364"/>
  <p:tag name="LATEXADDIN" val="\documentclass{article}&#10;\usepackage{amsmath}&#10;\pagestyle{empty}&#10;\begin{document}&#10;&#10;&#10;$p_1$&#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2.2385"/>
  <p:tag name="LATEXADDIN" val="\documentclass{article}&#10;\usepackage{amsmath}&#10;\pagestyle{empty}&#10;\begin{document}&#10;&#10;&#10;$q_1$&#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111.7361"/>
  <p:tag name="LATEXADDIN" val="\documentclass{article}&#10;\usepackage{amsmath}&#10;\pagestyle{empty}&#10;\begin{document}&#10;&#10;&#10;$p_2$&#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23811"/>
  <p:tag name="LATEXADDIN" val="\documentclass{article}&#10;\usepackage{amsmath}&#10;\pagestyle{empty}&#10;\begin{document}&#10;&#10;&#10;$q_2$&#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41.32"/>
  <p:tag name="LATEXADDIN" val="\documentclass{article}&#10;\usepackage{amsmath}&#10;\pagestyle{empty}&#10;\begin{document}&#10;&#10;$ed=1 \mod{(p-1)(q-1)}$&#10;&#10;&#10;\end{document}"/>
  <p:tag name="IGUANATEXSIZE" val="28"/>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66.1417"/>
  <p:tag name="LATEXADDIN" val="\documentclass{article}&#10;\usepackage{amsmath}&#10;\pagestyle{empty}&#10;\begin{document}&#10;&#10;&#10;$\gcd(N_1,N_2)\ne1$&#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65.99173"/>
  <p:tag name="LATEXADDIN" val="\documentclass{article}&#10;\usepackage{amsmath,xcolor}&#10;\pagestyle{empty}&#10;\begin{document}&#10;&#10;&#10;$\color{red} p$&#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2.2385"/>
  <p:tag name="LATEXADDIN" val="\documentclass{article}&#10;\usepackage{amsmath}&#10;\pagestyle{empty}&#10;\begin{document}&#10;&#10;&#10;$q_1$&#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23811"/>
  <p:tag name="LATEXADDIN" val="\documentclass{article}&#10;\usepackage{amsmath}&#10;\pagestyle{empty}&#10;\begin{document}&#10;&#10;&#10;$q_2$&#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65.99173"/>
  <p:tag name="LATEXADDIN" val="\documentclass{article}&#10;\usepackage{amsmath,xcolor}&#10;\pagestyle{empty}&#10;\begin{document}&#10;&#10;&#10;$\color{red} p$&#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36.4829"/>
  <p:tag name="LATEXADDIN" val="\documentclass{article}&#10;\usepackage{amsmath}&#10;\pagestyle{empty}&#10;\begin{document}&#10;&#10;$N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39.4826"/>
  <p:tag name="LATEXADDIN" val="\documentclass{article}&#10;\usepackage{amsmath}&#10;\pagestyle{empty}&#10;\begin{document}&#10;&#10;$N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825.272"/>
  <p:tag name="LATEXADDIN" val="\documentclass{article}&#10;\usepackage{amsmath}&#10;\pagestyle{empty}&#10;\begin{document}&#10;&#10;&#10;$k=(H(m_1)-H(m_2))(s_1-s_2)^{-1}$&#10;&#10;\end{document}"/>
  <p:tag name="IGUANATEXSIZE" val="28"/>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542.557"/>
  <p:tag name="LATEXADDIN" val="\documentclass{article}&#10;\usepackage{amsmath}&#10;\pagestyle{empty}&#10;\begin{document}&#10;&#10;$x=r^{-1}(ks-H(m))\mod q$&#10;&#10;&#10;\end{document}"/>
  <p:tag name="IGUANATEXSIZE" val="28"/>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81.8898"/>
  <p:tag name="LATEXADDIN" val="\documentclass{article}&#10;\usepackage{amsmath,xcolor}&#10;\pagestyle{empty}&#10;\begin{document}&#10;&#10;&#10;$\left(H(m_1),(r_1,s_1)\right)$&#10;&#10;\end{document}"/>
  <p:tag name="IGUANATEXSIZE" val="20"/>
  <p:tag name="IGUANATEXCURSOR" val="119"/>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85.6768"/>
  <p:tag name="LATEXADDIN" val="\documentclass{article}&#10;\usepackage{amsmath}&#10;\pagestyle{empty}&#10;\begin{document}&#10;&#10;PK=$(e,N)$&#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81.8898"/>
  <p:tag name="LATEXADDIN" val="\documentclass{article}&#10;\usepackage{amsmath,xcolor}&#10;\pagestyle{empty}&#10;\begin{document}&#10;&#10;&#10;$\left(H(m_2),(r_2,s_2)\right)$&#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38.9202"/>
  <p:tag name="LATEXADDIN" val="\documentclass{article}&#10;\usepackage{amsmath}&#10;\pagestyle{empty}&#10;\begin{document}&#10;&#10;&#10;SK=$(d,p,q)$&#10;&#10;\end{document}"/>
  <p:tag name="IGUANATEXSIZE" val="20"/>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65.99173"/>
  <p:tag name="LATEXADDIN" val="\documentclass{article}&#10;\usepackage{amsmath}&#10;\pagestyle{empty}&#10;\begin{document}&#10;&#10;$p$&#10;&#10;&#10;\end{document}"/>
  <p:tag name="IGUANATEXSIZE" val="28"/>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51.74354"/>
  <p:tag name="LATEXADDIN" val="\documentclass{article}&#10;\usepackage{amsmath}&#10;\pagestyle{empty}&#10;\begin{document}&#10;&#10;&#10;$q$&#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09.4863"/>
  <p:tag name="ORIGINALWIDTH" val="394.4507"/>
  <p:tag name="LATEXADDIN" val="\documentclass{article}&#10;\usepackage{amsmath}&#10;\pagestyle{empty}&#10;\begin{document}&#10;&#10;$N=pq$&#10;&#10;&#10;\end{document}"/>
  <p:tag name="IGUANATEXSIZE" val="28"/>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9.4863"/>
  <p:tag name="ORIGINALWIDTH" val="491.9385"/>
  <p:tag name="LATEXADDIN" val="\documentclass{article}&#10;\usepackage{amsmath}&#10;\pagestyle{empty}&#10;\begin{document}&#10;&#10;&#10;$N_1=p_1q$&#10;&#10;\end{document}"/>
  <p:tag name="IGUANATEXSIZE" val="2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13">
      <a:majorFont>
        <a:latin typeface="나눔스퀘어 Bold"/>
        <a:ea typeface="나눔스퀘어 Bold"/>
        <a:cs typeface=""/>
      </a:majorFont>
      <a:minorFont>
        <a:latin typeface="나눔스퀘어라운드 Regular"/>
        <a:ea typeface="나눔스퀘어라운드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4143</TotalTime>
  <Words>3805</Words>
  <Application>Microsoft Office PowerPoint</Application>
  <PresentationFormat>와이드스크린</PresentationFormat>
  <Paragraphs>480</Paragraphs>
  <Slides>46</Slides>
  <Notes>45</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46</vt:i4>
      </vt:variant>
    </vt:vector>
  </HeadingPairs>
  <TitlesOfParts>
    <vt:vector size="54" baseType="lpstr">
      <vt:lpstr>나눔스퀘어 Bold</vt:lpstr>
      <vt:lpstr>나눔스퀘어라운드 Bold</vt:lpstr>
      <vt:lpstr>나눔스퀘어라운드 Regular</vt:lpstr>
      <vt:lpstr>맑은 고딕</vt:lpstr>
      <vt:lpstr>Arial</vt:lpstr>
      <vt:lpstr>Cambria Math</vt:lpstr>
      <vt:lpstr>CMU Sans Serif</vt:lpstr>
      <vt:lpstr>1_Office 테마</vt:lpstr>
      <vt:lpstr>Mining Your Ps and Qs: Detection of Widespread Weak Keys in Network Devices</vt:lpstr>
      <vt:lpstr>PowerPoint 프레젠테이션</vt:lpstr>
      <vt:lpstr>Cryptography and Randomness</vt:lpstr>
      <vt:lpstr>Not Enough Randomness</vt:lpstr>
      <vt:lpstr>PowerPoint 프레젠테이션</vt:lpstr>
      <vt:lpstr>RSA</vt:lpstr>
      <vt:lpstr>RSA</vt:lpstr>
      <vt:lpstr>Efficiently Computing GCDs</vt:lpstr>
      <vt:lpstr>DSA (Digital Signature Algorithm)</vt:lpstr>
      <vt:lpstr>DSA</vt:lpstr>
      <vt:lpstr>Bad Randomness &amp; Bad Crypto (RSA)</vt:lpstr>
      <vt:lpstr>Bad Randomness &amp; Bad Crypto (RSA)</vt:lpstr>
      <vt:lpstr>Bad Randomness &amp; Bad Crypto (DSA)</vt:lpstr>
      <vt:lpstr>PowerPoint 프레젠테이션</vt:lpstr>
      <vt:lpstr>Collecting Public Keys</vt:lpstr>
      <vt:lpstr>Repeated Keys</vt:lpstr>
      <vt:lpstr>Repeated Keys</vt:lpstr>
      <vt:lpstr>Vulnerable Repeated Keys</vt:lpstr>
      <vt:lpstr>Vulnerable Repeated Keys</vt:lpstr>
      <vt:lpstr>Summary of Vulnerabilities</vt:lpstr>
      <vt:lpstr>PowerPoint 프레젠테이션</vt:lpstr>
      <vt:lpstr>Linux Entropy Pools</vt:lpstr>
      <vt:lpstr>Linux Weak Entropy</vt:lpstr>
      <vt:lpstr>Boot-Time Entropy Hole</vt:lpstr>
      <vt:lpstr>OpenSSL</vt:lpstr>
      <vt:lpstr>Factorable RSA in OpenSSL</vt:lpstr>
      <vt:lpstr>DSA Signature in Dropbear</vt:lpstr>
      <vt:lpstr>PowerPoint 프레젠테이션</vt:lpstr>
      <vt:lpstr>HTTPS Survey</vt:lpstr>
      <vt:lpstr>HTTPS Survey</vt:lpstr>
      <vt:lpstr>HTTPS Survey</vt:lpstr>
      <vt:lpstr>HTTPS Survey</vt:lpstr>
      <vt:lpstr>HTTPS Survey</vt:lpstr>
      <vt:lpstr>HTTPS Survey</vt:lpstr>
      <vt:lpstr>Weak Entropy and Cryptography</vt:lpstr>
      <vt:lpstr>Weak Entropy and Cryptography</vt:lpstr>
      <vt:lpstr>Weak Entropy and Cryptography</vt:lpstr>
      <vt:lpstr>Weak Entropy and Cryptography</vt:lpstr>
      <vt:lpstr>Weak Entropy and Cryptography</vt:lpstr>
      <vt:lpstr>Weak Entropy and Cryptography</vt:lpstr>
      <vt:lpstr>PowerPoint 프레젠테이션</vt:lpstr>
      <vt:lpstr>Defenses</vt:lpstr>
      <vt:lpstr>Conclusion</vt:lpstr>
      <vt:lpstr>Tip of the Iceberg</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 성광</dc:creator>
  <cp:lastModifiedBy>김 성광</cp:lastModifiedBy>
  <cp:revision>162</cp:revision>
  <dcterms:created xsi:type="dcterms:W3CDTF">2018-07-17T06:13:21Z</dcterms:created>
  <dcterms:modified xsi:type="dcterms:W3CDTF">2018-11-01T03:42:07Z</dcterms:modified>
</cp:coreProperties>
</file>