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320" r:id="rId3"/>
    <p:sldId id="273" r:id="rId4"/>
    <p:sldId id="299" r:id="rId5"/>
    <p:sldId id="301" r:id="rId6"/>
    <p:sldId id="304" r:id="rId7"/>
    <p:sldId id="307" r:id="rId8"/>
    <p:sldId id="294" r:id="rId9"/>
    <p:sldId id="305" r:id="rId10"/>
    <p:sldId id="313" r:id="rId11"/>
    <p:sldId id="309" r:id="rId12"/>
    <p:sldId id="308" r:id="rId13"/>
    <p:sldId id="277" r:id="rId14"/>
    <p:sldId id="298" r:id="rId15"/>
    <p:sldId id="266" r:id="rId16"/>
    <p:sldId id="267" r:id="rId17"/>
    <p:sldId id="310" r:id="rId18"/>
    <p:sldId id="321" r:id="rId19"/>
    <p:sldId id="322" r:id="rId20"/>
    <p:sldId id="317" r:id="rId21"/>
    <p:sldId id="268" r:id="rId22"/>
  </p:sldIdLst>
  <p:sldSz cx="9144000" cy="6858000" type="screen4x3"/>
  <p:notesSz cx="6797675" cy="9928225"/>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7C7A"/>
    <a:srgbClr val="0033CC"/>
    <a:srgbClr val="BBAB87"/>
    <a:srgbClr val="D1C6AE"/>
    <a:srgbClr val="3D3A35"/>
    <a:srgbClr val="00CC66"/>
    <a:srgbClr val="BEB7B1"/>
    <a:srgbClr val="A8E7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63" autoAdjust="0"/>
    <p:restoredTop sz="73492" autoAdjust="0"/>
  </p:normalViewPr>
  <p:slideViewPr>
    <p:cSldViewPr>
      <p:cViewPr varScale="1">
        <p:scale>
          <a:sx n="64" d="100"/>
          <a:sy n="64" d="100"/>
        </p:scale>
        <p:origin x="2218" y="67"/>
      </p:cViewPr>
      <p:guideLst>
        <p:guide orient="horz" pos="2160"/>
        <p:guide pos="2880"/>
      </p:guideLst>
    </p:cSldViewPr>
  </p:slideViewPr>
  <p:notesTextViewPr>
    <p:cViewPr>
      <p:scale>
        <a:sx n="100" d="100"/>
        <a:sy n="100" d="100"/>
      </p:scale>
      <p:origin x="0" y="-317"/>
    </p:cViewPr>
  </p:notesTextViewPr>
  <p:notesViewPr>
    <p:cSldViewPr>
      <p:cViewPr varScale="1">
        <p:scale>
          <a:sx n="56" d="100"/>
          <a:sy n="56" d="100"/>
        </p:scale>
        <p:origin x="214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7B9A6721-32C2-4220-81E0-A1E242FF7CBE}" type="datetimeFigureOut">
              <a:rPr lang="ko-KR" altLang="en-US" smtClean="0"/>
              <a:t>2018-09-18</a:t>
            </a:fld>
            <a:endParaRPr lang="ko-KR" altLang="en-US"/>
          </a:p>
        </p:txBody>
      </p:sp>
      <p:sp>
        <p:nvSpPr>
          <p:cNvPr id="4" name="슬라이드 이미지 개체 틀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745C1924-4F44-4414-A03B-11A6436105B3}" type="slidenum">
              <a:rPr lang="ko-KR" altLang="en-US" smtClean="0"/>
              <a:t>‹#›</a:t>
            </a:fld>
            <a:endParaRPr lang="ko-KR" altLang="en-US"/>
          </a:p>
        </p:txBody>
      </p:sp>
    </p:spTree>
    <p:extLst>
      <p:ext uri="{BB962C8B-B14F-4D97-AF65-F5344CB8AC3E}">
        <p14:creationId xmlns:p14="http://schemas.microsoft.com/office/powerpoint/2010/main" val="3771302069"/>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Hello, I’m a </a:t>
            </a:r>
            <a:r>
              <a:rPr lang="en-US" altLang="ko-KR" baseline="0" dirty="0" err="1" smtClean="0"/>
              <a:t>Jinseob</a:t>
            </a:r>
            <a:r>
              <a:rPr lang="en-US" altLang="ko-KR" baseline="0" dirty="0" smtClean="0"/>
              <a:t> </a:t>
            </a:r>
            <a:r>
              <a:rPr lang="en-US" altLang="ko-KR" baseline="0" dirty="0" err="1" smtClean="0"/>
              <a:t>Jeong</a:t>
            </a:r>
            <a:r>
              <a:rPr lang="en-US" altLang="ko-KR" baseline="0" dirty="0" smtClean="0"/>
              <a:t> and </a:t>
            </a:r>
            <a:r>
              <a:rPr lang="en-US" altLang="ko-KR" baseline="0" dirty="0" err="1" smtClean="0"/>
              <a:t>Ph.D</a:t>
            </a:r>
            <a:r>
              <a:rPr lang="en-US" altLang="ko-KR" baseline="0" dirty="0" smtClean="0"/>
              <a:t> student of system security LAB.</a:t>
            </a:r>
          </a:p>
          <a:p>
            <a:r>
              <a:rPr lang="en-US" altLang="ko-KR" baseline="0" dirty="0" smtClean="0"/>
              <a:t>I will talk about the paper titled “Security Analysis of the </a:t>
            </a:r>
            <a:r>
              <a:rPr lang="en-US" altLang="ko-KR" baseline="0" dirty="0" err="1" smtClean="0"/>
              <a:t>diebold</a:t>
            </a:r>
            <a:r>
              <a:rPr lang="en-US" altLang="ko-KR" baseline="0" dirty="0" smtClean="0"/>
              <a:t> </a:t>
            </a:r>
            <a:r>
              <a:rPr lang="en-US" altLang="ko-KR" baseline="0" dirty="0" err="1" smtClean="0"/>
              <a:t>accuvote-ts</a:t>
            </a:r>
            <a:r>
              <a:rPr lang="en-US" altLang="ko-KR" baseline="0" dirty="0" smtClean="0"/>
              <a:t> voting machine”.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baseline="0" dirty="0" smtClean="0"/>
              <a:t>As you expect, this paper mainly deals with security problem of particular voting machine.</a:t>
            </a:r>
          </a:p>
          <a:p>
            <a:r>
              <a:rPr lang="en-US" altLang="ko-KR" baseline="0" dirty="0" smtClean="0"/>
              <a:t>It is released in September 2006, exactly 12 years ago.</a:t>
            </a:r>
          </a:p>
          <a:p>
            <a:r>
              <a:rPr lang="en-US" altLang="ko-KR" baseline="0" dirty="0" smtClean="0"/>
              <a:t>and published in 2007 at </a:t>
            </a:r>
            <a:r>
              <a:rPr lang="en-US" altLang="ko-KR" dirty="0" err="1" smtClean="0"/>
              <a:t>Usenix</a:t>
            </a:r>
            <a:r>
              <a:rPr lang="en-US" altLang="ko-KR" baseline="0" dirty="0" smtClean="0"/>
              <a:t> </a:t>
            </a:r>
            <a:r>
              <a:rPr lang="en-US" altLang="ko-KR" dirty="0" smtClean="0"/>
              <a:t>Electronic</a:t>
            </a:r>
            <a:r>
              <a:rPr lang="en-US" altLang="ko-KR" baseline="0" dirty="0" smtClean="0"/>
              <a:t> Voting Technology workshop  </a:t>
            </a:r>
          </a:p>
          <a:p>
            <a:r>
              <a:rPr lang="en-US" altLang="ko-KR" dirty="0" smtClean="0"/>
              <a:t>(next)</a:t>
            </a:r>
            <a:endParaRPr lang="ko-KR" altLang="en-US" dirty="0"/>
          </a:p>
        </p:txBody>
      </p:sp>
      <p:sp>
        <p:nvSpPr>
          <p:cNvPr id="4" name="슬라이드 번호 개체 틀 3"/>
          <p:cNvSpPr>
            <a:spLocks noGrp="1"/>
          </p:cNvSpPr>
          <p:nvPr>
            <p:ph type="sldNum" sz="quarter" idx="10"/>
          </p:nvPr>
        </p:nvSpPr>
        <p:spPr/>
        <p:txBody>
          <a:bodyPr/>
          <a:lstStyle/>
          <a:p>
            <a:fld id="{745C1924-4F44-4414-A03B-11A6436105B3}" type="slidenum">
              <a:rPr lang="ko-KR" altLang="en-US" smtClean="0"/>
              <a:t>1</a:t>
            </a:fld>
            <a:endParaRPr lang="ko-KR" altLang="en-US"/>
          </a:p>
        </p:txBody>
      </p:sp>
    </p:spTree>
    <p:extLst>
      <p:ext uri="{BB962C8B-B14F-4D97-AF65-F5344CB8AC3E}">
        <p14:creationId xmlns:p14="http://schemas.microsoft.com/office/powerpoint/2010/main" val="1697394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smtClean="0">
                <a:latin typeface="Adobe 고딕 Std B" pitchFamily="34" charset="-127"/>
                <a:ea typeface="Adobe 고딕 Std B" pitchFamily="34" charset="-127"/>
              </a:rPr>
              <a:t>The attack starts</a:t>
            </a:r>
            <a:r>
              <a:rPr lang="en-US" altLang="ko-KR" sz="1200" baseline="0" dirty="0" smtClean="0">
                <a:latin typeface="Adobe 고딕 Std B" pitchFamily="34" charset="-127"/>
                <a:ea typeface="Adobe 고딕 Std B" pitchFamily="34" charset="-127"/>
              </a:rPr>
              <a:t> from storage element.</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smtClean="0">
                <a:latin typeface="Adobe 고딕 Std B" pitchFamily="34" charset="-127"/>
                <a:ea typeface="Adobe 고딕 Std B" pitchFamily="34" charset="-127"/>
              </a:rPr>
              <a:t>This video</a:t>
            </a:r>
            <a:r>
              <a:rPr lang="en-US" altLang="ko-KR" sz="1200" baseline="0" dirty="0" smtClean="0">
                <a:latin typeface="Adobe 고딕 Std B" pitchFamily="34" charset="-127"/>
                <a:ea typeface="Adobe 고딕 Std B" pitchFamily="34" charset="-127"/>
              </a:rPr>
              <a:t> shows how to access the storage element of voting machine.</a:t>
            </a:r>
          </a:p>
        </p:txBody>
      </p:sp>
      <p:sp>
        <p:nvSpPr>
          <p:cNvPr id="4" name="슬라이드 번호 개체 틀 3"/>
          <p:cNvSpPr>
            <a:spLocks noGrp="1"/>
          </p:cNvSpPr>
          <p:nvPr>
            <p:ph type="sldNum" sz="quarter" idx="10"/>
          </p:nvPr>
        </p:nvSpPr>
        <p:spPr/>
        <p:txBody>
          <a:bodyPr/>
          <a:lstStyle/>
          <a:p>
            <a:fld id="{745C1924-4F44-4414-A03B-11A6436105B3}" type="slidenum">
              <a:rPr lang="ko-KR" altLang="en-US" smtClean="0"/>
              <a:t>10</a:t>
            </a:fld>
            <a:endParaRPr lang="ko-KR" altLang="en-US"/>
          </a:p>
        </p:txBody>
      </p:sp>
    </p:spTree>
    <p:extLst>
      <p:ext uri="{BB962C8B-B14F-4D97-AF65-F5344CB8AC3E}">
        <p14:creationId xmlns:p14="http://schemas.microsoft.com/office/powerpoint/2010/main" val="2474718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smtClean="0">
                <a:latin typeface="Adobe 고딕 Std B" pitchFamily="34" charset="-127"/>
                <a:ea typeface="Adobe 고딕 Std B" pitchFamily="34" charset="-127"/>
              </a:rPr>
              <a:t>//9//</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smtClean="0">
                <a:latin typeface="Adobe 고딕 Std B" pitchFamily="34" charset="-127"/>
                <a:ea typeface="Adobe 고딕 Std B" pitchFamily="34" charset="-127"/>
              </a:rPr>
              <a:t>This is again</a:t>
            </a:r>
            <a:r>
              <a:rPr lang="en-US" altLang="ko-KR" sz="1200" baseline="0" dirty="0" smtClean="0">
                <a:latin typeface="Adobe 고딕 Std B" pitchFamily="34" charset="-127"/>
                <a:ea typeface="Adobe 고딕 Std B" pitchFamily="34" charset="-127"/>
              </a:rPr>
              <a:t> the </a:t>
            </a:r>
            <a:r>
              <a:rPr lang="en-US" altLang="ko-KR" sz="1200" baseline="0" dirty="0" err="1" smtClean="0">
                <a:latin typeface="Adobe 고딕 Std B" pitchFamily="34" charset="-127"/>
                <a:ea typeface="Adobe 고딕 Std B" pitchFamily="34" charset="-127"/>
              </a:rPr>
              <a:t>accuvotes</a:t>
            </a:r>
            <a:r>
              <a:rPr lang="en-US" altLang="ko-KR" sz="1200" baseline="0" dirty="0" smtClean="0">
                <a:latin typeface="Adobe 고딕 Std B" pitchFamily="34" charset="-127"/>
                <a:ea typeface="Adobe 고딕 Std B" pitchFamily="34" charset="-127"/>
              </a:rPr>
              <a:t> mainboard. </a:t>
            </a:r>
            <a:r>
              <a:rPr lang="en-US" altLang="ko-KR" sz="1200" dirty="0" smtClean="0">
                <a:latin typeface="Adobe 고딕 Std B" pitchFamily="34" charset="-127"/>
                <a:ea typeface="Adobe 고딕 Std B" pitchFamily="34" charset="-127"/>
              </a:rPr>
              <a:t>There are two</a:t>
            </a:r>
            <a:r>
              <a:rPr lang="en-US" altLang="ko-KR" sz="1200" baseline="0" dirty="0" smtClean="0">
                <a:latin typeface="Adobe 고딕 Std B" pitchFamily="34" charset="-127"/>
                <a:ea typeface="Adobe 고딕 Std B" pitchFamily="34" charset="-127"/>
              </a:rPr>
              <a:t> channels for injecting malwares. It’s EPROM and Memory card.</a:t>
            </a:r>
          </a:p>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ko-KR" sz="1200" baseline="0" dirty="0" smtClean="0">
              <a:latin typeface="Adobe 고딕 Std B" pitchFamily="34" charset="-127"/>
              <a:ea typeface="Adobe 고딕 Std B" pitchFamily="34" charset="-127"/>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aseline="0" dirty="0" smtClean="0">
                <a:latin typeface="Adobe 고딕 Std B" pitchFamily="34" charset="-127"/>
                <a:ea typeface="Adobe 고딕 Std B" pitchFamily="34" charset="-127"/>
              </a:rPr>
              <a:t>If you are an attacker, what will you choose? Number 1 EPROM and number 2 memory card. Please raise your hand. Number 1 or Number 2??</a:t>
            </a:r>
          </a:p>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ko-KR" sz="1200" baseline="0" dirty="0" smtClean="0">
              <a:latin typeface="Adobe 고딕 Std B" pitchFamily="34" charset="-127"/>
              <a:ea typeface="Adobe 고딕 Std B" pitchFamily="34" charset="-127"/>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aseline="0" dirty="0" smtClean="0">
                <a:latin typeface="Adobe 고딕 Std B" pitchFamily="34" charset="-127"/>
                <a:ea typeface="Adobe 고딕 Std B" pitchFamily="34" charset="-127"/>
              </a:rPr>
              <a:t>(click) </a:t>
            </a:r>
            <a:r>
              <a:rPr lang="en-US" altLang="ko-KR" sz="1200" dirty="0" smtClean="0">
                <a:latin typeface="Adobe 고딕 Std B" pitchFamily="34" charset="-127"/>
                <a:ea typeface="Adobe 고딕 Std B" pitchFamily="34" charset="-127"/>
              </a:rPr>
              <a:t>First</a:t>
            </a:r>
            <a:r>
              <a:rPr lang="en-US" altLang="ko-KR" sz="1200" baseline="0" dirty="0" smtClean="0">
                <a:latin typeface="Adobe 고딕 Std B" pitchFamily="34" charset="-127"/>
                <a:ea typeface="Adobe 고딕 Std B" pitchFamily="34" charset="-127"/>
              </a:rPr>
              <a:t> route is EPROM. Make a malicious EPROM chip and open the machine and replace the EPROM chip and then reboot the machine. But this approach takes several minutes, Because you have to open the whole case to access EPROM.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aseline="0" dirty="0" smtClean="0">
                <a:latin typeface="Adobe 고딕 Std B" pitchFamily="34" charset="-127"/>
                <a:ea typeface="Adobe 고딕 Std B" pitchFamily="34" charset="-127"/>
              </a:rPr>
              <a:t>(click)  So this attack is more difficult to act when another person stays with you.</a:t>
            </a:r>
          </a:p>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ko-KR" sz="1200" baseline="0" dirty="0" smtClean="0">
              <a:latin typeface="Adobe 고딕 Std B" pitchFamily="34" charset="-127"/>
              <a:ea typeface="Adobe 고딕 Std B" pitchFamily="34" charset="-127"/>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aseline="0" dirty="0" smtClean="0">
                <a:latin typeface="Adobe 고딕 Std B" pitchFamily="34" charset="-127"/>
                <a:ea typeface="Adobe 고딕 Std B" pitchFamily="34" charset="-127"/>
              </a:rPr>
              <a:t>The second route is memory card.</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aseline="0" dirty="0" smtClean="0">
                <a:latin typeface="Adobe 고딕 Std B" pitchFamily="34" charset="-127"/>
                <a:ea typeface="Adobe 고딕 Std B" pitchFamily="34" charset="-127"/>
              </a:rPr>
              <a:t>(click) Just open the side door and replace the memory card. </a:t>
            </a:r>
            <a:r>
              <a:rPr lang="en-US" altLang="ko-KR" sz="1200" baseline="0" dirty="0" smtClean="0">
                <a:latin typeface="Adobe 고딕 Std B" pitchFamily="34" charset="-127"/>
                <a:ea typeface="Adobe 고딕 Std B" pitchFamily="34" charset="-127"/>
              </a:rPr>
              <a:t>It looks like a regular operation.</a:t>
            </a:r>
            <a:endParaRPr lang="en-US" altLang="ko-KR" sz="1200" baseline="0" dirty="0" smtClean="0">
              <a:latin typeface="Adobe 고딕 Std B" pitchFamily="34" charset="-127"/>
              <a:ea typeface="Adobe 고딕 Std B" pitchFamily="34" charset="-127"/>
            </a:endParaRPr>
          </a:p>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ko-KR" sz="1200" baseline="0" dirty="0" smtClean="0">
              <a:latin typeface="Adobe 고딕 Std B" pitchFamily="34" charset="-127"/>
              <a:ea typeface="Adobe 고딕 Std B" pitchFamily="34" charset="-127"/>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aseline="0" dirty="0" smtClean="0">
                <a:latin typeface="Adobe 고딕 Std B" pitchFamily="34" charset="-127"/>
                <a:ea typeface="Adobe 고딕 Std B" pitchFamily="34" charset="-127"/>
              </a:rPr>
              <a:t>The more attractive attack approach is the second one. We will go deep into the second attack.</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smtClean="0"/>
              <a:t>(next)</a:t>
            </a:r>
            <a:endParaRPr lang="ko-KR" altLang="en-US" dirty="0" smtClean="0"/>
          </a:p>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ko-KR" sz="1200" baseline="0" dirty="0" smtClean="0">
              <a:latin typeface="Adobe 고딕 Std B" pitchFamily="34" charset="-127"/>
              <a:ea typeface="Adobe 고딕 Std B" pitchFamily="34" charset="-127"/>
            </a:endParaRPr>
          </a:p>
        </p:txBody>
      </p:sp>
      <p:sp>
        <p:nvSpPr>
          <p:cNvPr id="4" name="슬라이드 번호 개체 틀 3"/>
          <p:cNvSpPr>
            <a:spLocks noGrp="1"/>
          </p:cNvSpPr>
          <p:nvPr>
            <p:ph type="sldNum" sz="quarter" idx="10"/>
          </p:nvPr>
        </p:nvSpPr>
        <p:spPr/>
        <p:txBody>
          <a:bodyPr/>
          <a:lstStyle/>
          <a:p>
            <a:fld id="{745C1924-4F44-4414-A03B-11A6436105B3}" type="slidenum">
              <a:rPr lang="ko-KR" altLang="en-US" smtClean="0"/>
              <a:t>11</a:t>
            </a:fld>
            <a:endParaRPr lang="ko-KR" altLang="en-US"/>
          </a:p>
        </p:txBody>
      </p:sp>
    </p:spTree>
    <p:extLst>
      <p:ext uri="{BB962C8B-B14F-4D97-AF65-F5344CB8AC3E}">
        <p14:creationId xmlns:p14="http://schemas.microsoft.com/office/powerpoint/2010/main" val="3998571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Let’s look at more details about boot sequence. </a:t>
            </a:r>
          </a:p>
          <a:p>
            <a:endParaRPr lang="en-US" altLang="ko-KR" baseline="0" dirty="0" smtClean="0"/>
          </a:p>
          <a:p>
            <a:r>
              <a:rPr lang="en-US" altLang="ko-KR" baseline="0" dirty="0" smtClean="0"/>
              <a:t>Initial boot sequence starts from on-board flash memory. The bootloader is copied from on-board flash memory to main memory, RAM. Before starting application, the bootloader looks for memory card containing update files. If there are no update files, bootloader continue to run application program “</a:t>
            </a:r>
            <a:r>
              <a:rPr lang="en-US" altLang="ko-KR" baseline="0" dirty="0" err="1" smtClean="0"/>
              <a:t>Ballotstation</a:t>
            </a:r>
            <a:r>
              <a:rPr lang="en-US" altLang="ko-KR" baseline="0" dirty="0" smtClean="0"/>
              <a:t>”.</a:t>
            </a:r>
          </a:p>
          <a:p>
            <a:endParaRPr lang="en-US" altLang="ko-KR" baseline="0" dirty="0" smtClean="0"/>
          </a:p>
          <a:p>
            <a:r>
              <a:rPr lang="en-US" altLang="ko-KR" baseline="0" dirty="0" smtClean="0"/>
              <a:t>On the other hand, if there are update files, they copy them. It checks for new bootloader, Windows image file, and file system eraser. This process is originally designed to update software. However, in its update process the bootloader checks only file names and does not verify their authenticity.</a:t>
            </a:r>
          </a:p>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ko-KR" baseline="0" dirty="0" smtClean="0"/>
          </a:p>
          <a:p>
            <a:r>
              <a:rPr lang="en-US" altLang="ko-KR" sz="1200" b="0" i="0" kern="1200" dirty="0" smtClean="0">
                <a:solidFill>
                  <a:schemeClr val="tx1"/>
                </a:solidFill>
                <a:effectLst/>
                <a:latin typeface="+mn-lt"/>
                <a:ea typeface="+mn-ea"/>
                <a:cs typeface="+mn-cs"/>
              </a:rPr>
              <a:t>As a result, an attacker can replace these files with malicious programs of the same name.</a:t>
            </a:r>
          </a:p>
          <a:p>
            <a:r>
              <a:rPr lang="en-US" altLang="ko-KR" dirty="0" smtClean="0"/>
              <a:t/>
            </a:r>
            <a:br>
              <a:rPr lang="en-US" altLang="ko-KR" dirty="0" smtClean="0"/>
            </a:br>
            <a:r>
              <a:rPr lang="en-US" altLang="ko-KR" baseline="0" dirty="0" smtClean="0"/>
              <a:t>This story continues in next slide.</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smtClean="0"/>
              <a:t>(next)</a:t>
            </a:r>
            <a:endParaRPr lang="ko-KR" altLang="en-US" dirty="0" smtClean="0"/>
          </a:p>
          <a:p>
            <a:endParaRPr lang="en-US" altLang="ko-KR" baseline="0" dirty="0" smtClean="0"/>
          </a:p>
        </p:txBody>
      </p:sp>
      <p:sp>
        <p:nvSpPr>
          <p:cNvPr id="4" name="슬라이드 번호 개체 틀 3"/>
          <p:cNvSpPr>
            <a:spLocks noGrp="1"/>
          </p:cNvSpPr>
          <p:nvPr>
            <p:ph type="sldNum" sz="quarter" idx="10"/>
          </p:nvPr>
        </p:nvSpPr>
        <p:spPr/>
        <p:txBody>
          <a:bodyPr/>
          <a:lstStyle/>
          <a:p>
            <a:fld id="{745C1924-4F44-4414-A03B-11A6436105B3}" type="slidenum">
              <a:rPr lang="ko-KR" altLang="en-US" smtClean="0"/>
              <a:t>12</a:t>
            </a:fld>
            <a:endParaRPr lang="ko-KR" altLang="en-US"/>
          </a:p>
        </p:txBody>
      </p:sp>
    </p:spTree>
    <p:extLst>
      <p:ext uri="{BB962C8B-B14F-4D97-AF65-F5344CB8AC3E}">
        <p14:creationId xmlns:p14="http://schemas.microsoft.com/office/powerpoint/2010/main" val="3544550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The</a:t>
            </a:r>
            <a:r>
              <a:rPr lang="en-US" altLang="ko-KR" baseline="0" dirty="0" smtClean="0"/>
              <a:t> next step is kernel process.</a:t>
            </a:r>
          </a:p>
          <a:p>
            <a:endParaRPr lang="en-US" altLang="ko-KR" dirty="0" smtClean="0"/>
          </a:p>
          <a:p>
            <a:r>
              <a:rPr lang="en-US" altLang="ko-KR" dirty="0" smtClean="0"/>
              <a:t>After operating</a:t>
            </a:r>
            <a:r>
              <a:rPr lang="en-US" altLang="ko-KR" baseline="0" dirty="0" smtClean="0"/>
              <a:t> system starts, it executes some processes. To launch malware silently, attackers modified “device.exe” and “taskman.exe”</a:t>
            </a:r>
          </a:p>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ko-KR" baseline="0" dirty="0" smtClean="0"/>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baseline="0" dirty="0" smtClean="0"/>
              <a:t>Device.exe which is called “device manger” mounts file system. It normally mounts file system on the on-board flash memory. However attackers modified “device.exe” to mount file system on the root, which means RAM. As you know RAM is volatile memory, so after reboot, no signs of attack remains.</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baseline="0" dirty="0" smtClean="0"/>
              <a:t>(click)</a:t>
            </a:r>
          </a:p>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ko-KR" baseline="0" dirty="0" smtClean="0"/>
          </a:p>
          <a:p>
            <a:r>
              <a:rPr lang="en-US" altLang="ko-KR" baseline="0" dirty="0" smtClean="0"/>
              <a:t>Another kernel process “taskman.exe” normally executes </a:t>
            </a:r>
            <a:r>
              <a:rPr lang="en-US" altLang="ko-KR" baseline="0" dirty="0" err="1" smtClean="0"/>
              <a:t>BallotStation</a:t>
            </a:r>
            <a:r>
              <a:rPr lang="en-US" altLang="ko-KR" baseline="0" dirty="0" smtClean="0"/>
              <a:t> program, however it also has some vulnerabilities. If a memory card exists, taskman.exe invoke windows explorer(</a:t>
            </a:r>
            <a:r>
              <a:rPr lang="en-US" altLang="ko-KR" baseline="0" dirty="0" err="1" smtClean="0"/>
              <a:t>explorer.glb</a:t>
            </a:r>
            <a:r>
              <a:rPr lang="en-US" altLang="ko-KR" baseline="0" dirty="0" smtClean="0"/>
              <a:t>) and also some kinds of script files (*.ins).</a:t>
            </a:r>
          </a:p>
          <a:p>
            <a:r>
              <a:rPr lang="en-US" altLang="ko-KR" baseline="0" dirty="0" smtClean="0"/>
              <a:t>(click)</a:t>
            </a:r>
          </a:p>
          <a:p>
            <a:r>
              <a:rPr lang="en-US" altLang="ko-KR" baseline="0" dirty="0" smtClean="0"/>
              <a:t>“</a:t>
            </a:r>
            <a:r>
              <a:rPr lang="en-US" altLang="ko-KR" baseline="0" dirty="0" err="1" smtClean="0"/>
              <a:t>Explore.glb</a:t>
            </a:r>
            <a:r>
              <a:rPr lang="en-US" altLang="ko-KR" baseline="0" dirty="0" smtClean="0"/>
              <a:t>” and “*.ins” script files are also accepted without authentication. It just check the file name or its extension. </a:t>
            </a:r>
            <a:r>
              <a:rPr lang="en-US" altLang="ko-KR" baseline="0" dirty="0" smtClean="0"/>
              <a:t>If </a:t>
            </a:r>
            <a:r>
              <a:rPr lang="en-US" altLang="ko-KR" baseline="0" dirty="0" smtClean="0"/>
              <a:t>an attacker replaces these </a:t>
            </a:r>
            <a:r>
              <a:rPr lang="en-US" altLang="ko-KR" baseline="0" dirty="0" smtClean="0"/>
              <a:t>also, </a:t>
            </a:r>
            <a:r>
              <a:rPr lang="en-US" altLang="ko-KR" baseline="0" dirty="0" smtClean="0"/>
              <a:t>he can run many combinations of attack what he want.</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smtClean="0"/>
              <a:t>(next)</a:t>
            </a:r>
            <a:endParaRPr lang="ko-KR" altLang="en-US" dirty="0" smtClean="0"/>
          </a:p>
          <a:p>
            <a:endParaRPr lang="en-US" altLang="ko-KR" baseline="0" dirty="0" smtClean="0"/>
          </a:p>
        </p:txBody>
      </p:sp>
      <p:sp>
        <p:nvSpPr>
          <p:cNvPr id="4" name="슬라이드 번호 개체 틀 3"/>
          <p:cNvSpPr>
            <a:spLocks noGrp="1"/>
          </p:cNvSpPr>
          <p:nvPr>
            <p:ph type="sldNum" sz="quarter" idx="10"/>
          </p:nvPr>
        </p:nvSpPr>
        <p:spPr/>
        <p:txBody>
          <a:bodyPr/>
          <a:lstStyle/>
          <a:p>
            <a:fld id="{745C1924-4F44-4414-A03B-11A6436105B3}" type="slidenum">
              <a:rPr lang="ko-KR" altLang="en-US" smtClean="0"/>
              <a:t>13</a:t>
            </a:fld>
            <a:endParaRPr lang="ko-KR" altLang="en-US"/>
          </a:p>
        </p:txBody>
      </p:sp>
    </p:spTree>
    <p:extLst>
      <p:ext uri="{BB962C8B-B14F-4D97-AF65-F5344CB8AC3E}">
        <p14:creationId xmlns:p14="http://schemas.microsoft.com/office/powerpoint/2010/main" val="1066191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//15//</a:t>
            </a:r>
          </a:p>
          <a:p>
            <a:r>
              <a:rPr lang="en-US" altLang="ko-KR" baseline="0" dirty="0" smtClean="0"/>
              <a:t>We are almost done. This is the stealing votes operation.</a:t>
            </a:r>
          </a:p>
          <a:p>
            <a:endParaRPr lang="en-US" altLang="ko-KR" baseline="0" dirty="0" smtClean="0"/>
          </a:p>
          <a:p>
            <a:r>
              <a:rPr lang="en-US" altLang="ko-KR" baseline="0" dirty="0" smtClean="0"/>
              <a:t>The vote stealing attack program suspends normal "</a:t>
            </a:r>
            <a:r>
              <a:rPr lang="en-US" altLang="ko-KR" baseline="0" dirty="0" err="1" smtClean="0"/>
              <a:t>BallotStation</a:t>
            </a:r>
            <a:r>
              <a:rPr lang="en-US" altLang="ko-KR" baseline="0" dirty="0" smtClean="0"/>
              <a:t>" program and open the vote result file.  Before modifying the data it checks some conditions, whether it is a rigged race and whether it is in a election mode and whether new ballot has been cast. If all conditions are passed then malware modifies the results file. After vote stealing it resume the </a:t>
            </a:r>
            <a:r>
              <a:rPr lang="en-US" altLang="ko-KR" baseline="0" dirty="0" err="1" smtClean="0"/>
              <a:t>BallotStation</a:t>
            </a:r>
            <a:r>
              <a:rPr lang="en-US" altLang="ko-KR" baseline="0" dirty="0" smtClean="0"/>
              <a:t>. Malware repeats this process every 15 seconds.</a:t>
            </a:r>
          </a:p>
          <a:p>
            <a:endParaRPr lang="en-US" altLang="ko-KR" baseline="0" dirty="0" smtClean="0"/>
          </a:p>
          <a:p>
            <a:r>
              <a:rPr lang="en-US" altLang="ko-KR" baseline="0" dirty="0" smtClean="0"/>
              <a:t>This is all about the attack. We are now understanding how to access to the important hardware, and how to design a malicious program, and how to inject it. and then what will be happened.</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smtClean="0"/>
              <a:t>(next)</a:t>
            </a:r>
            <a:endParaRPr lang="ko-KR" altLang="en-US" dirty="0" smtClean="0"/>
          </a:p>
          <a:p>
            <a:endParaRPr lang="en-US" altLang="ko-KR" baseline="0" dirty="0" smtClean="0"/>
          </a:p>
        </p:txBody>
      </p:sp>
      <p:sp>
        <p:nvSpPr>
          <p:cNvPr id="4" name="슬라이드 번호 개체 틀 3"/>
          <p:cNvSpPr>
            <a:spLocks noGrp="1"/>
          </p:cNvSpPr>
          <p:nvPr>
            <p:ph type="sldNum" sz="quarter" idx="10"/>
          </p:nvPr>
        </p:nvSpPr>
        <p:spPr/>
        <p:txBody>
          <a:bodyPr/>
          <a:lstStyle/>
          <a:p>
            <a:fld id="{745C1924-4F44-4414-A03B-11A6436105B3}" type="slidenum">
              <a:rPr lang="ko-KR" altLang="en-US" smtClean="0"/>
              <a:t>14</a:t>
            </a:fld>
            <a:endParaRPr lang="ko-KR" altLang="en-US"/>
          </a:p>
        </p:txBody>
      </p:sp>
    </p:spTree>
    <p:extLst>
      <p:ext uri="{BB962C8B-B14F-4D97-AF65-F5344CB8AC3E}">
        <p14:creationId xmlns:p14="http://schemas.microsoft.com/office/powerpoint/2010/main" val="131975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//16//</a:t>
            </a:r>
            <a:r>
              <a:rPr lang="en-US" altLang="ko-KR" baseline="0" dirty="0" smtClean="0"/>
              <a:t>   </a:t>
            </a:r>
          </a:p>
          <a:p>
            <a:r>
              <a:rPr lang="en-US" altLang="ko-KR" baseline="0" dirty="0" smtClean="0"/>
              <a:t>Now It’s time to think about the defense. There are some mitigations. Both Software and Hardware modification is urgent. Software should be redesigned. Digital signature of software and its verification is required. And also software update by authorized person is needed. But only software modification is not perfect.</a:t>
            </a:r>
          </a:p>
          <a:p>
            <a:endParaRPr lang="en-US" altLang="ko-KR" baseline="0" dirty="0" smtClean="0"/>
          </a:p>
          <a:p>
            <a:r>
              <a:rPr lang="en-US" altLang="ko-KR" baseline="0" dirty="0" smtClean="0"/>
              <a:t>Because the storage elements is not tamper-proof hardware. So it must be replaced to the specialized hardware capable of tamper-proof functions.</a:t>
            </a:r>
          </a:p>
          <a:p>
            <a:endParaRPr lang="en-US" altLang="ko-KR" baseline="0" dirty="0" smtClean="0"/>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baseline="0" dirty="0" smtClean="0"/>
              <a:t>As you guess, actually Diebold designers did not take into account serious security issues and relied only on the poor mechanical lock. it was the most tragic point.</a:t>
            </a:r>
          </a:p>
          <a:p>
            <a:endParaRPr lang="en-US" altLang="ko-KR" baseline="0" dirty="0" smtClean="0"/>
          </a:p>
          <a:p>
            <a:r>
              <a:rPr lang="en-US" altLang="ko-KR" baseline="0" dirty="0" smtClean="0"/>
              <a:t>Physical access control also has limitation. We could use tamper-evident sealing to detect footprint of opening the side door. This is the tamper-evident sealing.</a:t>
            </a:r>
          </a:p>
          <a:p>
            <a:r>
              <a:rPr lang="en-US" altLang="ko-KR" baseline="0" dirty="0" smtClean="0"/>
              <a:t>(click) Actually I bring a some this kinds of seal. If you attach once, and after removal some patterns are appeared in the sealing. How about use this tamper-evident sealing on the side locker?? Is it perfect? Maybe not? Why?? </a:t>
            </a:r>
          </a:p>
          <a:p>
            <a:r>
              <a:rPr lang="en-US" altLang="ko-KR" baseline="0" dirty="0" smtClean="0"/>
              <a:t>It makes easy to commit a denial of service. Because the broken seal make the machine’s data </a:t>
            </a:r>
            <a:r>
              <a:rPr lang="en-US" altLang="ko-KR" baseline="0" dirty="0" err="1" smtClean="0"/>
              <a:t>untrustable</a:t>
            </a:r>
            <a:r>
              <a:rPr lang="en-US" altLang="ko-KR" baseline="0" dirty="0" smtClean="0"/>
              <a:t>.  So it has limitation.</a:t>
            </a:r>
          </a:p>
          <a:p>
            <a:r>
              <a:rPr lang="en-US" altLang="ko-KR" baseline="0" dirty="0" smtClean="0"/>
              <a:t>(click)</a:t>
            </a:r>
          </a:p>
          <a:p>
            <a:endParaRPr lang="en-US" altLang="ko-KR" baseline="0" dirty="0" smtClean="0"/>
          </a:p>
          <a:p>
            <a:r>
              <a:rPr lang="en-US" altLang="ko-KR" baseline="0" dirty="0" smtClean="0"/>
              <a:t>Parallel testing means sampling test of voting machine in election mode. However parallel testing is challenging in making simulated voting realistic. Otherwise vote stealing software can distinguish the difference between real vote and simulated vote. This is similar to Volkswagen scandal. </a:t>
            </a:r>
          </a:p>
          <a:p>
            <a:r>
              <a:rPr lang="en-US" altLang="ko-KR" baseline="0" dirty="0" smtClean="0"/>
              <a:t>(click) In Volkswagen’s case, the manufacturer detected the difference between test mode and real driving. So in our case, if there are any difference between simulated voting and real voting, attackers can be exploit it.</a:t>
            </a:r>
          </a:p>
          <a:p>
            <a:r>
              <a:rPr lang="en-US" altLang="ko-KR" baseline="0" dirty="0" smtClean="0"/>
              <a:t>(click) Or if a insider within the pole workers perform a secret knock, this parallel testing can be useless.</a:t>
            </a:r>
          </a:p>
          <a:p>
            <a:endParaRPr lang="en-US" altLang="ko-KR" baseline="0" dirty="0" smtClean="0"/>
          </a:p>
          <a:p>
            <a:r>
              <a:rPr lang="en-US" altLang="ko-KR" baseline="0" dirty="0" smtClean="0"/>
              <a:t>The another mitigation is certification. Actually the Diebold machines were certified successfully. What’s wrong? What happened? The certification was only focused on reliability not security. The authors say that the certification on the security aspect must be stronger.</a:t>
            </a:r>
          </a:p>
          <a:p>
            <a:endParaRPr lang="en-US" altLang="ko-KR" baseline="0" dirty="0" smtClean="0"/>
          </a:p>
          <a:p>
            <a:r>
              <a:rPr lang="en-US" altLang="ko-KR" baseline="0" dirty="0" smtClean="0"/>
              <a:t>Software independent design is also possible. This means making it redundant and double checking. One method is that printout the individual vote, and make each voter to confirm their vote. And then collect the printout votes as conventional paper voting. Stealing both results is extremely difficult. But this approach cancel out the benefit of electronic voting in time and money.</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smtClean="0"/>
              <a:t>(next)</a:t>
            </a:r>
            <a:endParaRPr lang="ko-KR" altLang="en-US" dirty="0" smtClean="0"/>
          </a:p>
          <a:p>
            <a:endParaRPr lang="en-US" altLang="ko-KR" baseline="0" dirty="0" smtClean="0"/>
          </a:p>
        </p:txBody>
      </p:sp>
      <p:sp>
        <p:nvSpPr>
          <p:cNvPr id="4" name="슬라이드 번호 개체 틀 3"/>
          <p:cNvSpPr>
            <a:spLocks noGrp="1"/>
          </p:cNvSpPr>
          <p:nvPr>
            <p:ph type="sldNum" sz="quarter" idx="10"/>
          </p:nvPr>
        </p:nvSpPr>
        <p:spPr/>
        <p:txBody>
          <a:bodyPr/>
          <a:lstStyle/>
          <a:p>
            <a:fld id="{745C1924-4F44-4414-A03B-11A6436105B3}" type="slidenum">
              <a:rPr lang="ko-KR" altLang="en-US" smtClean="0"/>
              <a:t>15</a:t>
            </a:fld>
            <a:endParaRPr lang="ko-KR" altLang="en-US"/>
          </a:p>
        </p:txBody>
      </p:sp>
    </p:spTree>
    <p:extLst>
      <p:ext uri="{BB962C8B-B14F-4D97-AF65-F5344CB8AC3E}">
        <p14:creationId xmlns:p14="http://schemas.microsoft.com/office/powerpoint/2010/main" val="2883707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//18/</a:t>
            </a:r>
          </a:p>
          <a:p>
            <a:r>
              <a:rPr lang="en-US" altLang="ko-KR" dirty="0" smtClean="0"/>
              <a:t>This is conclusion.</a:t>
            </a:r>
          </a:p>
          <a:p>
            <a:r>
              <a:rPr lang="en-US" altLang="ko-KR" dirty="0" smtClean="0"/>
              <a:t>All</a:t>
            </a:r>
            <a:r>
              <a:rPr lang="en-US" altLang="ko-KR" baseline="0" dirty="0" smtClean="0"/>
              <a:t> the aspect of voting machine are studied. </a:t>
            </a:r>
          </a:p>
          <a:p>
            <a:r>
              <a:rPr lang="en-US" altLang="ko-KR" baseline="0" dirty="0" smtClean="0"/>
              <a:t>And actual vote-stealing demonstration is performed.</a:t>
            </a:r>
          </a:p>
          <a:p>
            <a:r>
              <a:rPr lang="en-US" altLang="ko-KR" baseline="0" dirty="0" smtClean="0"/>
              <a:t>So they give </a:t>
            </a:r>
            <a:r>
              <a:rPr lang="en-US" altLang="ko-KR" baseline="0" dirty="0" err="1" smtClean="0"/>
              <a:t>wanring</a:t>
            </a:r>
            <a:r>
              <a:rPr lang="en-US" altLang="ko-KR" baseline="0" dirty="0" smtClean="0"/>
              <a:t> </a:t>
            </a:r>
            <a:r>
              <a:rPr lang="en-US" altLang="ko-KR" baseline="0" dirty="0" smtClean="0"/>
              <a:t>for large scale fraud.</a:t>
            </a:r>
          </a:p>
          <a:p>
            <a:r>
              <a:rPr lang="en-US" altLang="ko-KR" baseline="0" dirty="0" smtClean="0"/>
              <a:t>However to make the voting machine more secure, hardware modification is essential.</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smtClean="0"/>
              <a:t>(next)</a:t>
            </a:r>
            <a:endParaRPr lang="ko-KR" altLang="en-US" dirty="0" smtClean="0"/>
          </a:p>
          <a:p>
            <a:endParaRPr lang="ko-KR" altLang="en-US" dirty="0"/>
          </a:p>
        </p:txBody>
      </p:sp>
      <p:sp>
        <p:nvSpPr>
          <p:cNvPr id="4" name="슬라이드 번호 개체 틀 3"/>
          <p:cNvSpPr>
            <a:spLocks noGrp="1"/>
          </p:cNvSpPr>
          <p:nvPr>
            <p:ph type="sldNum" sz="quarter" idx="10"/>
          </p:nvPr>
        </p:nvSpPr>
        <p:spPr/>
        <p:txBody>
          <a:bodyPr/>
          <a:lstStyle/>
          <a:p>
            <a:fld id="{745C1924-4F44-4414-A03B-11A6436105B3}" type="slidenum">
              <a:rPr lang="ko-KR" altLang="en-US" smtClean="0"/>
              <a:t>16</a:t>
            </a:fld>
            <a:endParaRPr lang="ko-KR" altLang="en-US"/>
          </a:p>
        </p:txBody>
      </p:sp>
    </p:spTree>
    <p:extLst>
      <p:ext uri="{BB962C8B-B14F-4D97-AF65-F5344CB8AC3E}">
        <p14:creationId xmlns:p14="http://schemas.microsoft.com/office/powerpoint/2010/main" val="1354698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//19//</a:t>
            </a:r>
          </a:p>
          <a:p>
            <a:r>
              <a:rPr lang="en-US" altLang="ko-KR" dirty="0" smtClean="0"/>
              <a:t>We can think about</a:t>
            </a:r>
            <a:r>
              <a:rPr lang="en-US" altLang="ko-KR" baseline="0" dirty="0" smtClean="0"/>
              <a:t> the limitation and future work. </a:t>
            </a:r>
          </a:p>
          <a:p>
            <a:endParaRPr lang="en-US" altLang="ko-KR" baseline="0" dirty="0" smtClean="0"/>
          </a:p>
          <a:p>
            <a:r>
              <a:rPr lang="en-US" altLang="ko-KR" dirty="0" smtClean="0"/>
              <a:t>In this paper,</a:t>
            </a:r>
            <a:r>
              <a:rPr lang="en-US" altLang="ko-KR" baseline="0" dirty="0" smtClean="0"/>
              <a:t> the network issues are not handled. The machine transmits the accumulated result to the central tabulator using network or modem. So network problem is another security issue.</a:t>
            </a:r>
          </a:p>
          <a:p>
            <a:endParaRPr lang="en-US" altLang="ko-KR" baseline="0" dirty="0" smtClean="0"/>
          </a:p>
          <a:p>
            <a:r>
              <a:rPr lang="en-US" altLang="ko-KR" baseline="0" dirty="0" smtClean="0">
                <a:solidFill>
                  <a:schemeClr val="tx1"/>
                </a:solidFill>
              </a:rPr>
              <a:t>And this paper mainly deals with storage element and software vulnerability, which is basically pole worker’s responsibility. However the voters also can be a potential attacker. The voter cards are used several times for different voters. If one of the voters have small card copy machine or card re-enable machine in his pocket. Then multiple voting is possible.</a:t>
            </a:r>
          </a:p>
          <a:p>
            <a:endParaRPr lang="en-US" altLang="ko-KR" baseline="0" dirty="0" smtClean="0"/>
          </a:p>
          <a:p>
            <a:r>
              <a:rPr lang="en-US" altLang="ko-KR" baseline="0" dirty="0" smtClean="0"/>
              <a:t>This paper also have limitation,</a:t>
            </a:r>
          </a:p>
          <a:p>
            <a:r>
              <a:rPr lang="en-US" altLang="ko-KR" baseline="0" dirty="0" smtClean="0"/>
              <a:t>(click) as you see in this picture, physical access is not so easy during the vote.</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smtClean="0"/>
              <a:t>(next)</a:t>
            </a:r>
            <a:endParaRPr lang="ko-KR" altLang="en-US" dirty="0" smtClean="0"/>
          </a:p>
          <a:p>
            <a:endParaRPr lang="en-US" altLang="ko-KR" baseline="0" dirty="0" smtClean="0"/>
          </a:p>
          <a:p>
            <a:endParaRPr lang="en-US" altLang="ko-KR" baseline="0" dirty="0" smtClean="0"/>
          </a:p>
          <a:p>
            <a:endParaRPr lang="en-US" altLang="ko-KR" baseline="0" dirty="0" smtClean="0"/>
          </a:p>
        </p:txBody>
      </p:sp>
      <p:sp>
        <p:nvSpPr>
          <p:cNvPr id="4" name="슬라이드 번호 개체 틀 3"/>
          <p:cNvSpPr>
            <a:spLocks noGrp="1"/>
          </p:cNvSpPr>
          <p:nvPr>
            <p:ph type="sldNum" sz="quarter" idx="10"/>
          </p:nvPr>
        </p:nvSpPr>
        <p:spPr/>
        <p:txBody>
          <a:bodyPr/>
          <a:lstStyle/>
          <a:p>
            <a:fld id="{745C1924-4F44-4414-A03B-11A6436105B3}" type="slidenum">
              <a:rPr lang="ko-KR" altLang="en-US" smtClean="0"/>
              <a:t>17</a:t>
            </a:fld>
            <a:endParaRPr lang="ko-KR" altLang="en-US"/>
          </a:p>
        </p:txBody>
      </p:sp>
    </p:spTree>
    <p:extLst>
      <p:ext uri="{BB962C8B-B14F-4D97-AF65-F5344CB8AC3E}">
        <p14:creationId xmlns:p14="http://schemas.microsoft.com/office/powerpoint/2010/main" val="3391778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//21//</a:t>
            </a:r>
          </a:p>
          <a:p>
            <a:r>
              <a:rPr lang="en-US" altLang="ko-KR" dirty="0" smtClean="0"/>
              <a:t>I will show you a more story</a:t>
            </a:r>
            <a:r>
              <a:rPr lang="en-US" altLang="ko-KR" baseline="0" dirty="0" smtClean="0"/>
              <a:t> a</a:t>
            </a:r>
            <a:r>
              <a:rPr lang="en-US" altLang="ko-KR" dirty="0" smtClean="0"/>
              <a:t>bout</a:t>
            </a:r>
            <a:r>
              <a:rPr lang="en-US" altLang="ko-KR" baseline="0" dirty="0" smtClean="0"/>
              <a:t> Diebold.  Diebold was established in 1859. Its major business is Automatic Teller Machine, and had 32% market share in last year. </a:t>
            </a:r>
          </a:p>
          <a:p>
            <a:endParaRPr lang="en-US" altLang="ko-KR" baseline="0" dirty="0" smtClean="0"/>
          </a:p>
          <a:p>
            <a:r>
              <a:rPr lang="en-US" altLang="ko-KR" baseline="0" dirty="0" smtClean="0"/>
              <a:t>Diebold started voting machine business in 2002, after M&amp;A of </a:t>
            </a:r>
            <a:r>
              <a:rPr lang="en-US" altLang="ko-KR" dirty="0" smtClean="0"/>
              <a:t>Global</a:t>
            </a:r>
            <a:r>
              <a:rPr lang="en-US" altLang="ko-KR" baseline="0" dirty="0" smtClean="0"/>
              <a:t> election system. Diebold payed $24.7 million for M&amp;A.</a:t>
            </a:r>
          </a:p>
          <a:p>
            <a:endParaRPr lang="en-US" altLang="ko-KR" baseline="0" dirty="0" smtClean="0"/>
          </a:p>
          <a:p>
            <a:r>
              <a:rPr lang="en-US" altLang="ko-KR" baseline="0" dirty="0" smtClean="0"/>
              <a:t>(click) In 2003, the first major study of these machines was published by Kohno. He acquired </a:t>
            </a:r>
            <a:r>
              <a:rPr lang="en-US" altLang="ko-KR" baseline="0" dirty="0" err="1" smtClean="0"/>
              <a:t>BallotStation</a:t>
            </a:r>
            <a:r>
              <a:rPr lang="en-US" altLang="ko-KR" baseline="0" dirty="0" smtClean="0"/>
              <a:t> source code and found numerous security flaws of it. </a:t>
            </a:r>
          </a:p>
          <a:p>
            <a:endParaRPr lang="en-US" altLang="ko-KR" baseline="0" dirty="0" smtClean="0"/>
          </a:p>
          <a:p>
            <a:r>
              <a:rPr lang="en-US" altLang="ko-KR" baseline="0" dirty="0" smtClean="0"/>
              <a:t>(click) And also in the same year SAIC and RABA also found and confirm the same results.</a:t>
            </a:r>
          </a:p>
          <a:p>
            <a:endParaRPr lang="en-US" altLang="ko-KR" baseline="0" dirty="0" smtClean="0"/>
          </a:p>
          <a:p>
            <a:r>
              <a:rPr lang="en-US" altLang="ko-KR" baseline="0" dirty="0" smtClean="0"/>
              <a:t>(click) And </a:t>
            </a:r>
            <a:r>
              <a:rPr lang="en-US" altLang="ko-KR" baseline="0" dirty="0" err="1" smtClean="0"/>
              <a:t>ohio</a:t>
            </a:r>
            <a:r>
              <a:rPr lang="en-US" altLang="ko-KR" baseline="0" dirty="0" smtClean="0"/>
              <a:t> Compuware studied on DRE and they also found several high risk security problems.</a:t>
            </a:r>
          </a:p>
          <a:p>
            <a:r>
              <a:rPr lang="en-US" altLang="ko-KR" sz="1200" b="0" i="0" kern="1200" dirty="0" smtClean="0">
                <a:solidFill>
                  <a:schemeClr val="tx1"/>
                </a:solidFill>
                <a:effectLst/>
                <a:latin typeface="+mn-lt"/>
                <a:ea typeface="+mn-ea"/>
                <a:cs typeface="+mn-cs"/>
              </a:rPr>
              <a:t>In spite of these findings and many concerns about </a:t>
            </a:r>
            <a:r>
              <a:rPr lang="en-US" altLang="ko-KR" sz="1200" b="0" i="0" kern="1200" dirty="0" err="1" smtClean="0">
                <a:solidFill>
                  <a:schemeClr val="tx1"/>
                </a:solidFill>
                <a:effectLst/>
                <a:latin typeface="+mn-lt"/>
                <a:ea typeface="+mn-ea"/>
                <a:cs typeface="+mn-cs"/>
              </a:rPr>
              <a:t>accuvote’s</a:t>
            </a:r>
            <a:r>
              <a:rPr lang="en-US" altLang="ko-KR" sz="1200" b="0" i="0" kern="1200" dirty="0" smtClean="0">
                <a:solidFill>
                  <a:schemeClr val="tx1"/>
                </a:solidFill>
                <a:effectLst/>
                <a:latin typeface="+mn-lt"/>
                <a:ea typeface="+mn-ea"/>
                <a:cs typeface="+mn-cs"/>
              </a:rPr>
              <a:t> vulnerability, surprisingly</a:t>
            </a:r>
            <a:r>
              <a:rPr lang="en-US" altLang="ko-KR" sz="1200" b="0" i="0" kern="1200" baseline="0" dirty="0" smtClean="0">
                <a:solidFill>
                  <a:schemeClr val="tx1"/>
                </a:solidFill>
                <a:effectLst/>
                <a:latin typeface="+mn-lt"/>
                <a:ea typeface="+mn-ea"/>
                <a:cs typeface="+mn-cs"/>
              </a:rPr>
              <a:t> </a:t>
            </a:r>
            <a:r>
              <a:rPr lang="en-US" altLang="ko-KR" sz="1200" b="0" i="0" kern="1200" dirty="0" smtClean="0">
                <a:solidFill>
                  <a:schemeClr val="tx1"/>
                </a:solidFill>
                <a:effectLst/>
                <a:latin typeface="+mn-lt"/>
                <a:ea typeface="+mn-ea"/>
                <a:cs typeface="+mn-cs"/>
              </a:rPr>
              <a:t>Diebold did not take</a:t>
            </a:r>
            <a:r>
              <a:rPr lang="en-US" altLang="ko-KR" sz="1200" b="0" i="0" kern="1200" baseline="0" dirty="0" smtClean="0">
                <a:solidFill>
                  <a:schemeClr val="tx1"/>
                </a:solidFill>
                <a:effectLst/>
                <a:latin typeface="+mn-lt"/>
                <a:ea typeface="+mn-ea"/>
                <a:cs typeface="+mn-cs"/>
              </a:rPr>
              <a:t> </a:t>
            </a:r>
            <a:r>
              <a:rPr lang="en-US" altLang="ko-KR" sz="1200" b="0" i="0" kern="1200" dirty="0" smtClean="0">
                <a:solidFill>
                  <a:schemeClr val="tx1"/>
                </a:solidFill>
                <a:effectLst/>
                <a:latin typeface="+mn-lt"/>
                <a:ea typeface="+mn-ea"/>
                <a:cs typeface="+mn-cs"/>
              </a:rPr>
              <a:t>any action. </a:t>
            </a:r>
            <a:r>
              <a:rPr lang="en-US" altLang="ko-KR" sz="1200" b="0" i="0" kern="1200" baseline="0" dirty="0" smtClean="0">
                <a:solidFill>
                  <a:schemeClr val="tx1"/>
                </a:solidFill>
                <a:effectLst/>
                <a:latin typeface="+mn-lt"/>
                <a:ea typeface="+mn-ea"/>
                <a:cs typeface="+mn-cs"/>
              </a:rPr>
              <a:t>Actually they denied the reports and kept going their business without any improvement.</a:t>
            </a:r>
            <a:endParaRPr lang="en-US" altLang="ko-KR" baseline="0" dirty="0" smtClean="0"/>
          </a:p>
          <a:p>
            <a:endParaRPr lang="en-US" altLang="ko-KR" baseline="0" dirty="0" smtClean="0"/>
          </a:p>
          <a:p>
            <a:r>
              <a:rPr lang="en-US" altLang="ko-KR" baseline="0" dirty="0" smtClean="0"/>
              <a:t>(click) In2006, Harry </a:t>
            </a:r>
            <a:r>
              <a:rPr lang="en-US" altLang="ko-KR" baseline="0" dirty="0" err="1" smtClean="0"/>
              <a:t>Hursti</a:t>
            </a:r>
            <a:r>
              <a:rPr lang="en-US" altLang="ko-KR" baseline="0" dirty="0" smtClean="0"/>
              <a:t> studied on Diebold </a:t>
            </a:r>
            <a:r>
              <a:rPr lang="en-US" altLang="ko-KR" baseline="0" dirty="0" err="1" smtClean="0"/>
              <a:t>AccuBassic</a:t>
            </a:r>
            <a:r>
              <a:rPr lang="en-US" altLang="ko-KR" baseline="0" dirty="0" smtClean="0"/>
              <a:t> subsystem. They found several new vulnerabilities. </a:t>
            </a:r>
            <a:r>
              <a:rPr lang="en-US" altLang="ko-KR" baseline="0" dirty="0" err="1" smtClean="0"/>
              <a:t>Especially,they</a:t>
            </a:r>
            <a:r>
              <a:rPr lang="en-US" altLang="ko-KR" baseline="0" dirty="0" smtClean="0"/>
              <a:t> succeeded to install malwares by exploiting the update mechanism.</a:t>
            </a:r>
          </a:p>
          <a:p>
            <a:r>
              <a:rPr lang="en-US" altLang="ko-KR" baseline="0" dirty="0" smtClean="0"/>
              <a:t>And finally this paper was released in 2006, </a:t>
            </a:r>
          </a:p>
          <a:p>
            <a:endParaRPr lang="en-US" altLang="ko-KR" baseline="0" dirty="0" smtClean="0"/>
          </a:p>
          <a:p>
            <a:r>
              <a:rPr lang="en-US" altLang="ko-KR" baseline="0" dirty="0" smtClean="0"/>
              <a:t>(click) After this paper the CEO of Diebold resigned in the end.</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smtClean="0"/>
              <a:t>(next)</a:t>
            </a:r>
            <a:endParaRPr lang="ko-KR" altLang="en-US" dirty="0" smtClean="0"/>
          </a:p>
          <a:p>
            <a:endParaRPr lang="en-US" altLang="ko-KR" baseline="0" dirty="0" smtClean="0"/>
          </a:p>
        </p:txBody>
      </p:sp>
      <p:sp>
        <p:nvSpPr>
          <p:cNvPr id="4" name="슬라이드 번호 개체 틀 3"/>
          <p:cNvSpPr>
            <a:spLocks noGrp="1"/>
          </p:cNvSpPr>
          <p:nvPr>
            <p:ph type="sldNum" sz="quarter" idx="10"/>
          </p:nvPr>
        </p:nvSpPr>
        <p:spPr/>
        <p:txBody>
          <a:bodyPr/>
          <a:lstStyle/>
          <a:p>
            <a:fld id="{745C1924-4F44-4414-A03B-11A6436105B3}" type="slidenum">
              <a:rPr lang="ko-KR" altLang="en-US" smtClean="0"/>
              <a:t>18</a:t>
            </a:fld>
            <a:endParaRPr lang="ko-KR" altLang="en-US"/>
          </a:p>
        </p:txBody>
      </p:sp>
    </p:spTree>
    <p:extLst>
      <p:ext uri="{BB962C8B-B14F-4D97-AF65-F5344CB8AC3E}">
        <p14:creationId xmlns:p14="http://schemas.microsoft.com/office/powerpoint/2010/main" val="40614296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baseline="0" dirty="0" smtClean="0"/>
              <a:t>//23//</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baseline="0" dirty="0" smtClean="0"/>
              <a:t>The study continued in 2007.</a:t>
            </a:r>
          </a:p>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ko-KR" baseline="0" dirty="0" smtClean="0"/>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baseline="0" dirty="0" smtClean="0"/>
              <a:t>(click) David Wagner did top to down review and found deep architectural flaws</a:t>
            </a:r>
          </a:p>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ko-KR" baseline="0" dirty="0" smtClean="0"/>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baseline="0" dirty="0" smtClean="0"/>
              <a:t>(click) And </a:t>
            </a:r>
            <a:r>
              <a:rPr lang="en-US" altLang="ko-KR" baseline="0" dirty="0" err="1" smtClean="0"/>
              <a:t>ohio</a:t>
            </a:r>
            <a:r>
              <a:rPr lang="en-US" altLang="ko-KR" baseline="0" dirty="0" smtClean="0"/>
              <a:t> reported that there remains more vulnerabilities.</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baseline="0" dirty="0" smtClean="0"/>
              <a:t>Finally, the government filed a suit $2.6 million, and canceled certification.</a:t>
            </a:r>
          </a:p>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ko-KR" baseline="0" dirty="0" smtClean="0"/>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baseline="0" dirty="0" smtClean="0"/>
              <a:t>(click) In 2008, there was a proposal to sell the entire </a:t>
            </a:r>
            <a:r>
              <a:rPr lang="en-US" altLang="ko-KR" baseline="0" dirty="0" err="1" smtClean="0"/>
              <a:t>DieBold</a:t>
            </a:r>
            <a:r>
              <a:rPr lang="en-US" altLang="ko-KR" baseline="0" dirty="0" smtClean="0"/>
              <a:t> for $ 2.6 billion.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baseline="0" dirty="0" smtClean="0"/>
              <a:t>In 2009 Diebold sold Voting machine </a:t>
            </a:r>
            <a:r>
              <a:rPr lang="en-US" altLang="ko-KR" baseline="0" smtClean="0"/>
              <a:t>business </a:t>
            </a:r>
            <a:r>
              <a:rPr lang="en-US" altLang="ko-KR" baseline="0" smtClean="0"/>
              <a:t>part </a:t>
            </a:r>
            <a:r>
              <a:rPr lang="en-US" altLang="ko-KR" baseline="0" dirty="0" smtClean="0"/>
              <a:t>for only $ 5 million. </a:t>
            </a:r>
          </a:p>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ko-KR" baseline="0" dirty="0" smtClean="0"/>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baseline="0" dirty="0" smtClean="0"/>
              <a:t>(click) Remind that Diebold payed about 5 times of money when they buy </a:t>
            </a:r>
            <a:r>
              <a:rPr lang="en-US" altLang="ko-KR" dirty="0" smtClean="0"/>
              <a:t>Global</a:t>
            </a:r>
            <a:r>
              <a:rPr lang="en-US" altLang="ko-KR" baseline="0" dirty="0" smtClean="0"/>
              <a:t> Election System.</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smtClean="0"/>
              <a:t>(next)</a:t>
            </a:r>
            <a:endParaRPr lang="ko-KR" altLang="en-US" dirty="0" smtClean="0"/>
          </a:p>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ko-KR" baseline="0" dirty="0" smtClean="0"/>
          </a:p>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ko-KR" baseline="0" dirty="0" smtClean="0"/>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baseline="0" dirty="0" smtClean="0"/>
              <a:t>We can get a lesson from this story. </a:t>
            </a:r>
            <a:r>
              <a:rPr lang="en-US" altLang="ko-KR" sz="1200" b="0" i="0" kern="1200" dirty="0" smtClean="0">
                <a:solidFill>
                  <a:schemeClr val="tx1"/>
                </a:solidFill>
                <a:effectLst/>
                <a:latin typeface="+mn-lt"/>
                <a:ea typeface="+mn-ea"/>
                <a:cs typeface="+mn-cs"/>
              </a:rPr>
              <a:t>If you don’t mind</a:t>
            </a:r>
            <a:r>
              <a:rPr lang="en-US" altLang="ko-KR" sz="1200" b="0" i="0" kern="1200" baseline="0" dirty="0" smtClean="0">
                <a:solidFill>
                  <a:schemeClr val="tx1"/>
                </a:solidFill>
                <a:effectLst/>
                <a:latin typeface="+mn-lt"/>
                <a:ea typeface="+mn-ea"/>
                <a:cs typeface="+mn-cs"/>
              </a:rPr>
              <a:t> </a:t>
            </a:r>
            <a:r>
              <a:rPr lang="en-US" altLang="ko-KR" sz="1200" b="0" i="0" kern="1200" dirty="0" smtClean="0">
                <a:solidFill>
                  <a:schemeClr val="tx1"/>
                </a:solidFill>
                <a:effectLst/>
                <a:latin typeface="+mn-lt"/>
                <a:ea typeface="+mn-ea"/>
                <a:cs typeface="+mn-cs"/>
              </a:rPr>
              <a:t>security, no one</a:t>
            </a:r>
            <a:r>
              <a:rPr lang="en-US" altLang="ko-KR" sz="1200" b="0" i="0" kern="1200" baseline="0" dirty="0" smtClean="0">
                <a:solidFill>
                  <a:schemeClr val="tx1"/>
                </a:solidFill>
                <a:effectLst/>
                <a:latin typeface="+mn-lt"/>
                <a:ea typeface="+mn-ea"/>
                <a:cs typeface="+mn-cs"/>
              </a:rPr>
              <a:t> can trust you. You may loose everything.</a:t>
            </a:r>
            <a:endParaRPr lang="ko-KR" altLang="en-US" dirty="0"/>
          </a:p>
        </p:txBody>
      </p:sp>
      <p:sp>
        <p:nvSpPr>
          <p:cNvPr id="4" name="슬라이드 번호 개체 틀 3"/>
          <p:cNvSpPr>
            <a:spLocks noGrp="1"/>
          </p:cNvSpPr>
          <p:nvPr>
            <p:ph type="sldNum" sz="quarter" idx="10"/>
          </p:nvPr>
        </p:nvSpPr>
        <p:spPr/>
        <p:txBody>
          <a:bodyPr/>
          <a:lstStyle/>
          <a:p>
            <a:fld id="{745C1924-4F44-4414-A03B-11A6436105B3}" type="slidenum">
              <a:rPr lang="ko-KR" altLang="en-US" smtClean="0"/>
              <a:t>19</a:t>
            </a:fld>
            <a:endParaRPr lang="ko-KR" altLang="en-US"/>
          </a:p>
        </p:txBody>
      </p:sp>
    </p:spTree>
    <p:extLst>
      <p:ext uri="{BB962C8B-B14F-4D97-AF65-F5344CB8AC3E}">
        <p14:creationId xmlns:p14="http://schemas.microsoft.com/office/powerpoint/2010/main" val="3254458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In November 2006, there were United States general elections. This paper was released in two month before the elections.  Nevertheless the </a:t>
            </a:r>
            <a:r>
              <a:rPr lang="en-US" altLang="ko-KR" baseline="0" dirty="0" err="1" smtClean="0"/>
              <a:t>Accuvote</a:t>
            </a:r>
            <a:r>
              <a:rPr lang="en-US" altLang="ko-KR" baseline="0" dirty="0" smtClean="0"/>
              <a:t>-TS was used in these elections. You will see later that this machine is vulnerable in vote stealing attack. </a:t>
            </a:r>
            <a:r>
              <a:rPr lang="en-US" altLang="ko-KR" sz="1200" b="0" i="0" kern="1200" dirty="0" smtClean="0">
                <a:solidFill>
                  <a:schemeClr val="tx1"/>
                </a:solidFill>
                <a:effectLst/>
                <a:latin typeface="+mn-lt"/>
                <a:ea typeface="+mn-ea"/>
                <a:cs typeface="+mn-cs"/>
              </a:rPr>
              <a:t>If a real attack had taken place?</a:t>
            </a:r>
            <a:r>
              <a:rPr lang="en-US" altLang="ko-KR" sz="1200" b="0" i="0" kern="1200" baseline="0" dirty="0" smtClean="0">
                <a:solidFill>
                  <a:schemeClr val="tx1"/>
                </a:solidFill>
                <a:effectLst/>
                <a:latin typeface="+mn-lt"/>
                <a:ea typeface="+mn-ea"/>
                <a:cs typeface="+mn-cs"/>
              </a:rPr>
              <a:t> How about??</a:t>
            </a:r>
            <a:r>
              <a:rPr lang="en-US" altLang="ko-KR" sz="1200" b="0" i="0" kern="1200" dirty="0" smtClean="0">
                <a:solidFill>
                  <a:schemeClr val="tx1"/>
                </a:solidFill>
                <a:effectLst/>
                <a:latin typeface="+mn-lt"/>
                <a:ea typeface="+mn-ea"/>
                <a:cs typeface="+mn-cs"/>
              </a:rPr>
              <a:t> Of course,</a:t>
            </a:r>
            <a:r>
              <a:rPr lang="en-US" altLang="ko-KR" sz="1200" b="0" i="0" kern="1200" baseline="0" dirty="0" smtClean="0">
                <a:solidFill>
                  <a:schemeClr val="tx1"/>
                </a:solidFill>
                <a:effectLst/>
                <a:latin typeface="+mn-lt"/>
                <a:ea typeface="+mn-ea"/>
                <a:cs typeface="+mn-cs"/>
              </a:rPr>
              <a:t> i</a:t>
            </a:r>
            <a:r>
              <a:rPr lang="en-US" altLang="ko-KR" sz="1200" b="0" i="0" kern="1200" dirty="0" smtClean="0">
                <a:solidFill>
                  <a:schemeClr val="tx1"/>
                </a:solidFill>
                <a:effectLst/>
                <a:latin typeface="+mn-lt"/>
                <a:ea typeface="+mn-ea"/>
                <a:cs typeface="+mn-cs"/>
              </a:rPr>
              <a:t>t would be terrible.</a:t>
            </a:r>
          </a:p>
          <a:p>
            <a:endParaRPr lang="en-US" altLang="ko-KR" sz="1200" b="0" i="0" kern="1200" baseline="0" dirty="0" smtClean="0">
              <a:solidFill>
                <a:schemeClr val="tx1"/>
              </a:solidFill>
              <a:effectLst/>
              <a:latin typeface="+mn-lt"/>
              <a:ea typeface="+mn-ea"/>
              <a:cs typeface="+mn-cs"/>
            </a:endParaRPr>
          </a:p>
          <a:p>
            <a:r>
              <a:rPr lang="en-US" altLang="ko-KR" sz="1200" b="0" i="0" kern="1200" baseline="0" dirty="0" smtClean="0">
                <a:solidFill>
                  <a:schemeClr val="tx1"/>
                </a:solidFill>
                <a:effectLst/>
                <a:latin typeface="+mn-lt"/>
                <a:ea typeface="+mn-ea"/>
                <a:cs typeface="+mn-cs"/>
              </a:rPr>
              <a:t>That’s why, the</a:t>
            </a:r>
            <a:r>
              <a:rPr lang="en-US" altLang="ko-KR" sz="1200" b="0" i="0" kern="1200" dirty="0" smtClean="0">
                <a:solidFill>
                  <a:schemeClr val="tx1"/>
                </a:solidFill>
                <a:effectLst/>
                <a:latin typeface="+mn-lt"/>
                <a:ea typeface="+mn-ea"/>
                <a:cs typeface="+mn-cs"/>
              </a:rPr>
              <a:t> Constitute</a:t>
            </a:r>
            <a:r>
              <a:rPr lang="en-US" altLang="ko-KR" sz="1200" b="0" i="0" kern="1200" baseline="0" dirty="0" smtClean="0">
                <a:solidFill>
                  <a:schemeClr val="tx1"/>
                </a:solidFill>
                <a:effectLst/>
                <a:latin typeface="+mn-lt"/>
                <a:ea typeface="+mn-ea"/>
                <a:cs typeface="+mn-cs"/>
              </a:rPr>
              <a:t> of the United States is based on democracy. So the democracy is the most valuable property of America. If there is any attempt to rig a election, it would be considered as a terrorism to the democracy. The authors wanted to protect the democracy from these attacks.</a:t>
            </a:r>
          </a:p>
          <a:p>
            <a:endParaRPr lang="en-US" altLang="ko-KR" sz="1200" b="0" i="0" kern="1200" baseline="0" dirty="0" smtClean="0">
              <a:solidFill>
                <a:schemeClr val="tx1"/>
              </a:solidFill>
              <a:effectLst/>
              <a:latin typeface="+mn-lt"/>
              <a:ea typeface="+mn-ea"/>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smtClean="0"/>
              <a:t>(</a:t>
            </a:r>
            <a:r>
              <a:rPr lang="en-US" altLang="ko-KR" dirty="0" smtClean="0"/>
              <a:t>next)</a:t>
            </a:r>
            <a:endParaRPr lang="ko-KR" altLang="en-US" dirty="0" smtClean="0"/>
          </a:p>
          <a:p>
            <a:endParaRPr lang="en-US" altLang="ko-KR" baseline="0" dirty="0" smtClean="0"/>
          </a:p>
        </p:txBody>
      </p:sp>
      <p:sp>
        <p:nvSpPr>
          <p:cNvPr id="4" name="슬라이드 번호 개체 틀 3"/>
          <p:cNvSpPr>
            <a:spLocks noGrp="1"/>
          </p:cNvSpPr>
          <p:nvPr>
            <p:ph type="sldNum" sz="quarter" idx="10"/>
          </p:nvPr>
        </p:nvSpPr>
        <p:spPr/>
        <p:txBody>
          <a:bodyPr/>
          <a:lstStyle/>
          <a:p>
            <a:fld id="{745C1924-4F44-4414-A03B-11A6436105B3}" type="slidenum">
              <a:rPr lang="ko-KR" altLang="en-US" smtClean="0"/>
              <a:t>2</a:t>
            </a:fld>
            <a:endParaRPr lang="ko-KR" altLang="en-US"/>
          </a:p>
        </p:txBody>
      </p:sp>
    </p:spTree>
    <p:extLst>
      <p:ext uri="{BB962C8B-B14F-4D97-AF65-F5344CB8AC3E}">
        <p14:creationId xmlns:p14="http://schemas.microsoft.com/office/powerpoint/2010/main" val="8943658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I</a:t>
            </a:r>
            <a:r>
              <a:rPr lang="en-US" altLang="ko-KR" baseline="0" dirty="0" smtClean="0"/>
              <a:t> have additional slide for Korean voting.</a:t>
            </a:r>
          </a:p>
          <a:p>
            <a:endParaRPr lang="en-US" altLang="ko-KR" dirty="0" smtClean="0"/>
          </a:p>
          <a:p>
            <a:r>
              <a:rPr lang="en-US" altLang="ko-KR" baseline="0" dirty="0" smtClean="0"/>
              <a:t>(click) </a:t>
            </a:r>
            <a:r>
              <a:rPr lang="en-US" altLang="ko-KR" dirty="0" smtClean="0"/>
              <a:t>The first example is actually</a:t>
            </a:r>
            <a:r>
              <a:rPr lang="en-US" altLang="ko-KR" baseline="0" dirty="0" smtClean="0"/>
              <a:t> not a electronic voting. Anyway the electronic ballot counters are used in post-election process. This picture shows that legitimate ballot is transferred to unclassified box. I’m not sure it is just an error or evidence of attack. But there have been controversies for a long time. For any reason, we know that high error rates makes the machine </a:t>
            </a:r>
            <a:r>
              <a:rPr lang="en-US" altLang="ko-KR" baseline="0" dirty="0" err="1" smtClean="0"/>
              <a:t>untrustable</a:t>
            </a:r>
            <a:r>
              <a:rPr lang="en-US" altLang="ko-KR" baseline="0" dirty="0" smtClean="0"/>
              <a:t>.</a:t>
            </a:r>
          </a:p>
          <a:p>
            <a:endParaRPr lang="en-US" altLang="ko-KR" baseline="0" dirty="0" smtClean="0"/>
          </a:p>
          <a:p>
            <a:r>
              <a:rPr lang="en-US" altLang="ko-KR" dirty="0" smtClean="0"/>
              <a:t>(click) Mobile voting is widely used in elections</a:t>
            </a:r>
            <a:r>
              <a:rPr lang="en-US" altLang="ko-KR" baseline="0" dirty="0" smtClean="0"/>
              <a:t> of representative of political party. But m</a:t>
            </a:r>
            <a:r>
              <a:rPr lang="en-US" altLang="ko-KR" dirty="0" smtClean="0"/>
              <a:t>obile</a:t>
            </a:r>
            <a:r>
              <a:rPr lang="en-US" altLang="ko-KR" baseline="0" dirty="0" smtClean="0"/>
              <a:t> voting may have voter authentication issues and plus vote selling issues. This article says that the ID number and security code of some voters are transferred to another voter by SMS. That means that proxy voting is possible.</a:t>
            </a:r>
          </a:p>
          <a:p>
            <a:endParaRPr lang="en-US" altLang="ko-KR" baseline="0" dirty="0" smtClean="0"/>
          </a:p>
          <a:p>
            <a:r>
              <a:rPr lang="en-US" altLang="ko-KR" baseline="0" dirty="0" smtClean="0"/>
              <a:t>(click) The last example is that the audience voting system, which is used in famous competition TV program, was messy.</a:t>
            </a:r>
          </a:p>
          <a:p>
            <a:endParaRPr lang="en-US" altLang="ko-KR" baseline="0" dirty="0" smtClean="0"/>
          </a:p>
          <a:p>
            <a:r>
              <a:rPr lang="en-US" altLang="ko-KR" baseline="0" dirty="0" smtClean="0"/>
              <a:t>(click) Security should be a top priority in electronic voting machines. Dou you agree that it is secure nowadays?</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smtClean="0"/>
              <a:t>(next)</a:t>
            </a:r>
            <a:endParaRPr lang="ko-KR" altLang="en-US" smtClean="0"/>
          </a:p>
          <a:p>
            <a:endParaRPr lang="en-US" altLang="ko-KR" baseline="0" dirty="0" smtClean="0"/>
          </a:p>
        </p:txBody>
      </p:sp>
      <p:sp>
        <p:nvSpPr>
          <p:cNvPr id="4" name="슬라이드 번호 개체 틀 3"/>
          <p:cNvSpPr>
            <a:spLocks noGrp="1"/>
          </p:cNvSpPr>
          <p:nvPr>
            <p:ph type="sldNum" sz="quarter" idx="10"/>
          </p:nvPr>
        </p:nvSpPr>
        <p:spPr/>
        <p:txBody>
          <a:bodyPr/>
          <a:lstStyle/>
          <a:p>
            <a:fld id="{745C1924-4F44-4414-A03B-11A6436105B3}" type="slidenum">
              <a:rPr lang="ko-KR" altLang="en-US" smtClean="0"/>
              <a:t>20</a:t>
            </a:fld>
            <a:endParaRPr lang="ko-KR" altLang="en-US"/>
          </a:p>
        </p:txBody>
      </p:sp>
    </p:spTree>
    <p:extLst>
      <p:ext uri="{BB962C8B-B14F-4D97-AF65-F5344CB8AC3E}">
        <p14:creationId xmlns:p14="http://schemas.microsoft.com/office/powerpoint/2010/main" val="1046998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That’s all.</a:t>
            </a:r>
          </a:p>
          <a:p>
            <a:r>
              <a:rPr lang="en-US" altLang="ko-KR" dirty="0" smtClean="0"/>
              <a:t>Any Questions?</a:t>
            </a:r>
            <a:endParaRPr lang="ko-KR" altLang="en-US" dirty="0"/>
          </a:p>
        </p:txBody>
      </p:sp>
      <p:sp>
        <p:nvSpPr>
          <p:cNvPr id="4" name="슬라이드 번호 개체 틀 3"/>
          <p:cNvSpPr>
            <a:spLocks noGrp="1"/>
          </p:cNvSpPr>
          <p:nvPr>
            <p:ph type="sldNum" sz="quarter" idx="10"/>
          </p:nvPr>
        </p:nvSpPr>
        <p:spPr/>
        <p:txBody>
          <a:bodyPr/>
          <a:lstStyle/>
          <a:p>
            <a:fld id="{745C1924-4F44-4414-A03B-11A6436105B3}" type="slidenum">
              <a:rPr lang="ko-KR" altLang="en-US" smtClean="0"/>
              <a:t>21</a:t>
            </a:fld>
            <a:endParaRPr lang="ko-KR" altLang="en-US"/>
          </a:p>
        </p:txBody>
      </p:sp>
    </p:spTree>
    <p:extLst>
      <p:ext uri="{BB962C8B-B14F-4D97-AF65-F5344CB8AC3E}">
        <p14:creationId xmlns:p14="http://schemas.microsoft.com/office/powerpoint/2010/main" val="2694937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There are two types</a:t>
            </a:r>
            <a:r>
              <a:rPr lang="en-US" altLang="ko-KR" baseline="0" dirty="0" smtClean="0"/>
              <a:t> of voting.</a:t>
            </a:r>
          </a:p>
          <a:p>
            <a:endParaRPr lang="en-US" altLang="ko-KR" dirty="0" smtClean="0"/>
          </a:p>
          <a:p>
            <a:r>
              <a:rPr lang="en-US" altLang="ko-KR" dirty="0" smtClean="0"/>
              <a:t>Because this is the graduate</a:t>
            </a:r>
            <a:r>
              <a:rPr lang="en-US" altLang="ko-KR" baseline="0" dirty="0" smtClean="0"/>
              <a:t> class, maybe all of you have ever been to the polling booth. </a:t>
            </a:r>
          </a:p>
          <a:p>
            <a:endParaRPr lang="en-US" altLang="ko-KR" baseline="0" dirty="0" smtClean="0"/>
          </a:p>
          <a:p>
            <a:r>
              <a:rPr lang="en-US" altLang="ko-KR" baseline="0" dirty="0" smtClean="0"/>
              <a:t>You have to focus on this side, not this pretty girl. Today’s topic is electronic voting</a:t>
            </a:r>
            <a:r>
              <a:rPr lang="en-US" altLang="ko-KR" baseline="0" dirty="0" smtClean="0"/>
              <a:t>.</a:t>
            </a:r>
          </a:p>
          <a:p>
            <a:endParaRPr lang="en-US" altLang="ko-KR" baseline="0" dirty="0" smtClean="0"/>
          </a:p>
          <a:p>
            <a:r>
              <a:rPr lang="en-US" altLang="ko-KR" baseline="0" dirty="0" smtClean="0"/>
              <a:t>In Voting Process, Confidentiality and  Integrity, plus availability plus authentication are important.  Actually most of security issues are related and critical. This paper mainly deals with integrity problem of voting machine, and plus some of its availability.</a:t>
            </a:r>
          </a:p>
          <a:p>
            <a:endParaRPr lang="en-US" altLang="ko-KR" baseline="0" dirty="0" smtClean="0"/>
          </a:p>
          <a:p>
            <a:r>
              <a:rPr lang="en-US" altLang="ko-KR" baseline="0" dirty="0" smtClean="0"/>
              <a:t>If there is any possibility that the electronic data is modified by an attacker, can you trust the result?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smtClean="0"/>
              <a:t>(</a:t>
            </a:r>
            <a:r>
              <a:rPr lang="en-US" altLang="ko-KR" dirty="0" smtClean="0"/>
              <a:t>next)</a:t>
            </a:r>
            <a:endParaRPr lang="ko-KR" altLang="en-US" dirty="0" smtClean="0"/>
          </a:p>
          <a:p>
            <a:endParaRPr lang="en-US" altLang="ko-KR" dirty="0" smtClean="0"/>
          </a:p>
        </p:txBody>
      </p:sp>
      <p:sp>
        <p:nvSpPr>
          <p:cNvPr id="4" name="슬라이드 번호 개체 틀 3"/>
          <p:cNvSpPr>
            <a:spLocks noGrp="1"/>
          </p:cNvSpPr>
          <p:nvPr>
            <p:ph type="sldNum" sz="quarter" idx="10"/>
          </p:nvPr>
        </p:nvSpPr>
        <p:spPr/>
        <p:txBody>
          <a:bodyPr/>
          <a:lstStyle/>
          <a:p>
            <a:fld id="{745C1924-4F44-4414-A03B-11A6436105B3}" type="slidenum">
              <a:rPr lang="ko-KR" altLang="en-US" smtClean="0"/>
              <a:t>3</a:t>
            </a:fld>
            <a:endParaRPr lang="ko-KR" altLang="en-US"/>
          </a:p>
        </p:txBody>
      </p:sp>
    </p:spTree>
    <p:extLst>
      <p:ext uri="{BB962C8B-B14F-4D97-AF65-F5344CB8AC3E}">
        <p14:creationId xmlns:p14="http://schemas.microsoft.com/office/powerpoint/2010/main" val="3779890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//2// This is the target machine. I’ll show you some features of the Diebold voting machine in next few slides.</a:t>
            </a:r>
          </a:p>
          <a:p>
            <a:endParaRPr lang="en-US" altLang="ko-KR" baseline="0" dirty="0" smtClean="0"/>
          </a:p>
          <a:p>
            <a:r>
              <a:rPr lang="en-US" altLang="ko-KR" baseline="0" dirty="0" smtClean="0"/>
              <a:t>The system architecture is like this. The machine’s hardware is DRE, Direct Recording Electronic, which is basically a general purpose computer. And Windows CE is an operating system. Here CE means Compact Edition, light weight version, which is designed for handheld devices. And a specialized software is running on windows CE. But even malicious software can also run without detection. </a:t>
            </a:r>
          </a:p>
          <a:p>
            <a:endParaRPr lang="en-US" altLang="ko-KR" baseline="0" dirty="0" smtClean="0"/>
          </a:p>
          <a:p>
            <a:r>
              <a:rPr lang="en-US" altLang="ko-KR" baseline="0" dirty="0" smtClean="0"/>
              <a:t>12 years ago, the most popular windows version was..(Anybody knows?) windows XP, whose security was not great.  Even worse, Windows CE has some features of Windows 95/98.</a:t>
            </a:r>
          </a:p>
          <a:p>
            <a:endParaRPr lang="en-US" altLang="ko-KR" baseline="0" dirty="0" smtClean="0"/>
          </a:p>
          <a:p>
            <a:r>
              <a:rPr lang="en-US" altLang="ko-KR" baseline="0" dirty="0" smtClean="0"/>
              <a:t>(click)The machine’s ID card slot is right here. 3 types of ID cards are used: administrator, voter and supervisor card.</a:t>
            </a:r>
          </a:p>
          <a:p>
            <a:endParaRPr lang="en-US" altLang="ko-KR" baseline="0" dirty="0" smtClean="0"/>
          </a:p>
          <a:p>
            <a:r>
              <a:rPr lang="en-US" altLang="ko-KR" baseline="0" dirty="0" smtClean="0"/>
              <a:t>(click)There’s also memory card slot here, which is covered by side door and the side door has a lock. This memory card is used to update program or store election data. So its access control is very </a:t>
            </a:r>
            <a:r>
              <a:rPr lang="en-US" altLang="ko-KR" baseline="0" dirty="0" err="1" smtClean="0"/>
              <a:t>very</a:t>
            </a:r>
            <a:r>
              <a:rPr lang="en-US" altLang="ko-KR" baseline="0" dirty="0" smtClean="0"/>
              <a:t> important issue. </a:t>
            </a:r>
          </a:p>
          <a:p>
            <a:endParaRPr lang="en-US" altLang="ko-KR" baseline="0" dirty="0" smtClean="0"/>
          </a:p>
          <a:p>
            <a:r>
              <a:rPr lang="en-US" altLang="ko-KR" baseline="0" dirty="0" smtClean="0"/>
              <a:t>However the key of the side door can be found on an open market of furniture shop. By searching alphanumeric number of the key, you can buy the exactly same one.  Or you can copy the key from hardware shop. Even without a key you can also unlock by using simple </a:t>
            </a:r>
            <a:r>
              <a:rPr lang="en-US" altLang="ko-KR" baseline="0" dirty="0" err="1" smtClean="0"/>
              <a:t>locksmithing</a:t>
            </a:r>
            <a:r>
              <a:rPr lang="en-US" altLang="ko-KR" baseline="0" dirty="0" smtClean="0"/>
              <a:t> tool within few seconds. OK, if you don’t have any key or </a:t>
            </a:r>
            <a:r>
              <a:rPr lang="en-US" altLang="ko-KR" baseline="0" dirty="0" err="1" smtClean="0"/>
              <a:t>locksmithing</a:t>
            </a:r>
            <a:r>
              <a:rPr lang="en-US" altLang="ko-KR" baseline="0" dirty="0" smtClean="0"/>
              <a:t> tool, you can use just your screwdriver. Maybe normal screwdriver would be OK, not the star-head shape </a:t>
            </a:r>
            <a:r>
              <a:rPr lang="en-US" altLang="ko-KR" baseline="0" dirty="0" smtClean="0"/>
              <a:t>or </a:t>
            </a:r>
            <a:r>
              <a:rPr lang="en-US" altLang="ko-KR" baseline="0" dirty="0" smtClean="0"/>
              <a:t>triangular head shape something like that. </a:t>
            </a:r>
          </a:p>
          <a:p>
            <a:endParaRPr lang="en-US" altLang="ko-KR" baseline="0" dirty="0" smtClean="0"/>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baseline="0" dirty="0" smtClean="0"/>
              <a:t>Anyway you can access the machine’s hardware. I’ll show you this later again.</a:t>
            </a:r>
          </a:p>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ko-KR" baseline="0" dirty="0" smtClean="0"/>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baseline="0" dirty="0" smtClean="0"/>
              <a:t>Remember that one of the attack scenario is injecting malware by using this memory card.</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smtClean="0"/>
              <a:t>(next)</a:t>
            </a:r>
            <a:endParaRPr lang="ko-KR" altLang="en-US" dirty="0" smtClean="0"/>
          </a:p>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ko-KR" baseline="0" dirty="0" smtClean="0"/>
          </a:p>
        </p:txBody>
      </p:sp>
      <p:sp>
        <p:nvSpPr>
          <p:cNvPr id="4" name="슬라이드 번호 개체 틀 3"/>
          <p:cNvSpPr>
            <a:spLocks noGrp="1"/>
          </p:cNvSpPr>
          <p:nvPr>
            <p:ph type="sldNum" sz="quarter" idx="10"/>
          </p:nvPr>
        </p:nvSpPr>
        <p:spPr/>
        <p:txBody>
          <a:bodyPr/>
          <a:lstStyle/>
          <a:p>
            <a:fld id="{745C1924-4F44-4414-A03B-11A6436105B3}" type="slidenum">
              <a:rPr lang="ko-KR" altLang="en-US" smtClean="0"/>
              <a:t>4</a:t>
            </a:fld>
            <a:endParaRPr lang="ko-KR" altLang="en-US"/>
          </a:p>
        </p:txBody>
      </p:sp>
    </p:spTree>
    <p:extLst>
      <p:ext uri="{BB962C8B-B14F-4D97-AF65-F5344CB8AC3E}">
        <p14:creationId xmlns:p14="http://schemas.microsoft.com/office/powerpoint/2010/main" val="3634850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//3//</a:t>
            </a:r>
          </a:p>
          <a:p>
            <a:r>
              <a:rPr lang="en-US" altLang="ko-KR" dirty="0" smtClean="0"/>
              <a:t>Now let’s go into the machine.  If you have</a:t>
            </a:r>
            <a:r>
              <a:rPr lang="en-US" altLang="ko-KR" baseline="0" dirty="0" smtClean="0"/>
              <a:t> a screwdriver, as I said before, you can access this main board.</a:t>
            </a:r>
          </a:p>
          <a:p>
            <a:endParaRPr lang="en-US" altLang="ko-KR" baseline="0" dirty="0" smtClean="0"/>
          </a:p>
          <a:p>
            <a:r>
              <a:rPr lang="en-US" altLang="ko-KR" baseline="0" dirty="0" smtClean="0"/>
              <a:t>You can see an on-board Flash memory in the green circle. And EPROM in the red circle, and memory card slot and removable memory card in the yellow circle. And jumpers and its configuration table in the blue circle.</a:t>
            </a:r>
          </a:p>
          <a:p>
            <a:endParaRPr lang="en-US" altLang="ko-KR" baseline="0" dirty="0" smtClean="0"/>
          </a:p>
          <a:p>
            <a:r>
              <a:rPr lang="en-US" altLang="ko-KR" baseline="0" dirty="0" smtClean="0"/>
              <a:t>Normally in the default mode, boot sequence starts from this on-board flash memory.(green) Then the bootloader loads operating system Windows CE. and then Windows starts voting program “Diebold </a:t>
            </a:r>
            <a:r>
              <a:rPr lang="en-US" altLang="ko-KR" baseline="0" dirty="0" err="1" smtClean="0"/>
              <a:t>BallotStation</a:t>
            </a:r>
            <a:r>
              <a:rPr lang="en-US" altLang="ko-KR" baseline="0" dirty="0" smtClean="0"/>
              <a:t>” </a:t>
            </a:r>
          </a:p>
          <a:p>
            <a:endParaRPr lang="en-US" altLang="ko-KR" baseline="0" dirty="0" smtClean="0"/>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baseline="0" dirty="0" smtClean="0"/>
              <a:t>By switching this jumpers you can change the booting device. You have three options, boot from on-board flash memory or boot from EPROM, or boot from External flash memory.</a:t>
            </a:r>
          </a:p>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ko-KR" baseline="0" dirty="0" smtClean="0"/>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baseline="0" dirty="0" smtClean="0"/>
              <a:t>At this point, where is “External flash memory”? Anyone knows where it is?? In the yellow circle? In fact, external flash memory is not here, It’s little bit confusing, but the external flash memory is different from the this memory card. External flash memory is not related with today’s attack. So it’s better to forget. </a:t>
            </a:r>
          </a:p>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ko-KR" baseline="0" dirty="0" smtClean="0"/>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baseline="0" dirty="0" smtClean="0"/>
              <a:t>Actually boot from memory card(Yellow) is optional of normal boot sequence.  It is similar to USB booting mode of personal computers. So jumper change is not needed to boot from memory card.</a:t>
            </a:r>
          </a:p>
          <a:p>
            <a:endParaRPr lang="en-US" altLang="ko-KR" baseline="0" dirty="0" smtClean="0"/>
          </a:p>
          <a:p>
            <a:r>
              <a:rPr lang="en-US" altLang="ko-KR" baseline="0" dirty="0" smtClean="0"/>
              <a:t>Anyway this is the whole picture about the </a:t>
            </a:r>
            <a:r>
              <a:rPr lang="en-US" altLang="ko-KR" baseline="0" dirty="0" err="1" smtClean="0"/>
              <a:t>Accuvote’s</a:t>
            </a:r>
            <a:r>
              <a:rPr lang="en-US" altLang="ko-KR" baseline="0" dirty="0" smtClean="0"/>
              <a:t> hardware.</a:t>
            </a:r>
          </a:p>
          <a:p>
            <a:endParaRPr lang="en-US" altLang="ko-KR" baseline="0" dirty="0" smtClean="0"/>
          </a:p>
          <a:p>
            <a:r>
              <a:rPr lang="en-US" altLang="ko-KR" sz="1200" b="0" i="0" kern="1200" dirty="0" smtClean="0">
                <a:solidFill>
                  <a:schemeClr val="tx1"/>
                </a:solidFill>
                <a:effectLst/>
                <a:latin typeface="+mn-lt"/>
                <a:ea typeface="+mn-ea"/>
                <a:cs typeface="+mn-cs"/>
              </a:rPr>
              <a:t>To summarize this page</a:t>
            </a:r>
            <a:r>
              <a:rPr lang="en-US" altLang="ko-KR" baseline="0" dirty="0" smtClean="0"/>
              <a:t>, normal boot starts from on-board flash memory and memory card booting is optional. And to boot from EPROM you have to change the jumper configuration.</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smtClean="0"/>
              <a:t>(next)</a:t>
            </a:r>
            <a:endParaRPr lang="ko-KR" altLang="en-US" dirty="0" smtClean="0"/>
          </a:p>
          <a:p>
            <a:endParaRPr lang="en-US" altLang="ko-KR" baseline="0" dirty="0" smtClean="0"/>
          </a:p>
        </p:txBody>
      </p:sp>
      <p:sp>
        <p:nvSpPr>
          <p:cNvPr id="4" name="슬라이드 번호 개체 틀 3"/>
          <p:cNvSpPr>
            <a:spLocks noGrp="1"/>
          </p:cNvSpPr>
          <p:nvPr>
            <p:ph type="sldNum" sz="quarter" idx="10"/>
          </p:nvPr>
        </p:nvSpPr>
        <p:spPr/>
        <p:txBody>
          <a:bodyPr/>
          <a:lstStyle/>
          <a:p>
            <a:fld id="{745C1924-4F44-4414-A03B-11A6436105B3}" type="slidenum">
              <a:rPr lang="ko-KR" altLang="en-US" smtClean="0"/>
              <a:t>5</a:t>
            </a:fld>
            <a:endParaRPr lang="ko-KR" altLang="en-US"/>
          </a:p>
        </p:txBody>
      </p:sp>
    </p:spTree>
    <p:extLst>
      <p:ext uri="{BB962C8B-B14F-4D97-AF65-F5344CB8AC3E}">
        <p14:creationId xmlns:p14="http://schemas.microsoft.com/office/powerpoint/2010/main" val="454898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//4//</a:t>
            </a:r>
          </a:p>
          <a:p>
            <a:r>
              <a:rPr lang="en-US" altLang="ko-KR" baseline="0" dirty="0" smtClean="0"/>
              <a:t>OK, Let’s go to the software part. This slide shows what operations are provided by “Ballot Station”. It has 4 operation modes, each of them corresponds to the different phase of the election process.</a:t>
            </a:r>
          </a:p>
          <a:p>
            <a:endParaRPr lang="en-US" altLang="ko-KR" baseline="0" dirty="0" smtClean="0"/>
          </a:p>
          <a:p>
            <a:r>
              <a:rPr lang="en-US" altLang="ko-KR" baseline="0" dirty="0" smtClean="0"/>
              <a:t>First, to prepare elections, election definitions are loaded to the machine. Here, the election definition file contains list of races and the list of candidates. </a:t>
            </a:r>
          </a:p>
          <a:p>
            <a:endParaRPr lang="en-US" altLang="ko-KR" baseline="0" dirty="0" smtClean="0"/>
          </a:p>
          <a:p>
            <a:r>
              <a:rPr lang="en-US" altLang="ko-KR" baseline="0" dirty="0" smtClean="0"/>
              <a:t>Second, after election definitions have been installed, </a:t>
            </a:r>
            <a:r>
              <a:rPr lang="en-US" altLang="ko-KR" baseline="0" dirty="0" err="1" smtClean="0"/>
              <a:t>Ballotsation</a:t>
            </a:r>
            <a:r>
              <a:rPr lang="en-US" altLang="ko-KR" baseline="0" dirty="0" smtClean="0"/>
              <a:t> enters pre-lection testing mode. Pole workers perform logic and accuracy test and check tally is correct.</a:t>
            </a:r>
          </a:p>
          <a:p>
            <a:endParaRPr lang="en-US" altLang="ko-KR" baseline="0" dirty="0" smtClean="0"/>
          </a:p>
          <a:p>
            <a:r>
              <a:rPr lang="en-US" altLang="ko-KR" baseline="0" dirty="0" smtClean="0"/>
              <a:t>Third, during elections voters use “voter card” and after voting the voter cards are changed to invalid.  The voting results are stored both on-board flash memory and memory card.</a:t>
            </a:r>
          </a:p>
          <a:p>
            <a:endParaRPr lang="en-US" altLang="ko-KR" baseline="0" dirty="0" smtClean="0"/>
          </a:p>
          <a:p>
            <a:r>
              <a:rPr lang="en-US" altLang="ko-KR" baseline="0" dirty="0" smtClean="0"/>
              <a:t>Finally, to end the election, pole workers insert an “ender card”. Then the software stops election mode and enters post election mode. In post-election mode, pole workers print out the results and compare total numbers of votes and numbers of signed voters in the list. If it does not match, they will suspect a problem. If it is OK, election results are transferred to the central tabulator. </a:t>
            </a:r>
          </a:p>
          <a:p>
            <a:endParaRPr lang="en-US" altLang="ko-KR" baseline="0" dirty="0" smtClean="0"/>
          </a:p>
          <a:p>
            <a:r>
              <a:rPr lang="en-US" altLang="ko-KR" baseline="0" dirty="0" smtClean="0"/>
              <a:t>(click) One of the machine can be operated in accumulator mode, it sums up the result and sends summary to the central machine. </a:t>
            </a:r>
          </a:p>
          <a:p>
            <a:endParaRPr lang="en-US" altLang="ko-KR" baseline="0" dirty="0" smtClean="0"/>
          </a:p>
          <a:p>
            <a:r>
              <a:rPr lang="en-US" altLang="ko-KR" baseline="0" dirty="0" smtClean="0"/>
              <a:t>It was a brief overview of software.</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smtClean="0"/>
              <a:t>(next)</a:t>
            </a:r>
            <a:endParaRPr lang="ko-KR" altLang="en-US" dirty="0" smtClean="0"/>
          </a:p>
          <a:p>
            <a:endParaRPr lang="en-US" altLang="ko-KR" baseline="0" dirty="0" smtClean="0"/>
          </a:p>
          <a:p>
            <a:endParaRPr lang="en-US" altLang="ko-KR" baseline="0" dirty="0" smtClean="0"/>
          </a:p>
        </p:txBody>
      </p:sp>
      <p:sp>
        <p:nvSpPr>
          <p:cNvPr id="4" name="슬라이드 번호 개체 틀 3"/>
          <p:cNvSpPr>
            <a:spLocks noGrp="1"/>
          </p:cNvSpPr>
          <p:nvPr>
            <p:ph type="sldNum" sz="quarter" idx="10"/>
          </p:nvPr>
        </p:nvSpPr>
        <p:spPr/>
        <p:txBody>
          <a:bodyPr/>
          <a:lstStyle/>
          <a:p>
            <a:fld id="{745C1924-4F44-4414-A03B-11A6436105B3}" type="slidenum">
              <a:rPr lang="ko-KR" altLang="en-US" smtClean="0"/>
              <a:t>6</a:t>
            </a:fld>
            <a:endParaRPr lang="ko-KR" altLang="en-US"/>
          </a:p>
        </p:txBody>
      </p:sp>
    </p:spTree>
    <p:extLst>
      <p:ext uri="{BB962C8B-B14F-4D97-AF65-F5344CB8AC3E}">
        <p14:creationId xmlns:p14="http://schemas.microsoft.com/office/powerpoint/2010/main" val="3531428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Now it’s time to break.</a:t>
            </a:r>
          </a:p>
          <a:p>
            <a:r>
              <a:rPr lang="en-US" altLang="ko-KR" baseline="0" dirty="0" smtClean="0"/>
              <a:t>I’ll show you a video.</a:t>
            </a:r>
          </a:p>
          <a:p>
            <a:r>
              <a:rPr lang="en-US" altLang="ko-KR" baseline="0" dirty="0" smtClean="0"/>
              <a:t>It’s almost magic show.</a:t>
            </a:r>
            <a:endParaRPr lang="en-US" altLang="ko-KR" baseline="0" dirty="0" smtClean="0"/>
          </a:p>
        </p:txBody>
      </p:sp>
      <p:sp>
        <p:nvSpPr>
          <p:cNvPr id="4" name="슬라이드 번호 개체 틀 3"/>
          <p:cNvSpPr>
            <a:spLocks noGrp="1"/>
          </p:cNvSpPr>
          <p:nvPr>
            <p:ph type="sldNum" sz="quarter" idx="10"/>
          </p:nvPr>
        </p:nvSpPr>
        <p:spPr/>
        <p:txBody>
          <a:bodyPr/>
          <a:lstStyle/>
          <a:p>
            <a:fld id="{745C1924-4F44-4414-A03B-11A6436105B3}" type="slidenum">
              <a:rPr lang="ko-KR" altLang="en-US" smtClean="0"/>
              <a:t>7</a:t>
            </a:fld>
            <a:endParaRPr lang="ko-KR" altLang="en-US"/>
          </a:p>
        </p:txBody>
      </p:sp>
    </p:spTree>
    <p:extLst>
      <p:ext uri="{BB962C8B-B14F-4D97-AF65-F5344CB8AC3E}">
        <p14:creationId xmlns:p14="http://schemas.microsoft.com/office/powerpoint/2010/main" val="1701151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dirty="0" smtClean="0">
                <a:solidFill>
                  <a:schemeClr val="tx1"/>
                </a:solidFill>
              </a:rPr>
              <a:t>//5//</a:t>
            </a:r>
          </a:p>
          <a:p>
            <a:r>
              <a:rPr lang="en-US" altLang="ko-KR" sz="1200" dirty="0" smtClean="0">
                <a:solidFill>
                  <a:schemeClr val="tx1"/>
                </a:solidFill>
              </a:rPr>
              <a:t>Let’s think about the attackers goal.</a:t>
            </a:r>
            <a:r>
              <a:rPr lang="en-US" altLang="ko-KR" sz="1200" baseline="0" dirty="0" smtClean="0">
                <a:solidFill>
                  <a:schemeClr val="tx1"/>
                </a:solidFill>
              </a:rPr>
              <a:t> </a:t>
            </a:r>
            <a:r>
              <a:rPr lang="en-US" altLang="ko-KR" sz="1200" dirty="0" smtClean="0">
                <a:solidFill>
                  <a:schemeClr val="tx1"/>
                </a:solidFill>
              </a:rPr>
              <a:t>If you want to rig</a:t>
            </a:r>
            <a:r>
              <a:rPr lang="en-US" altLang="ko-KR" sz="1200" baseline="0" dirty="0" smtClean="0">
                <a:solidFill>
                  <a:schemeClr val="tx1"/>
                </a:solidFill>
              </a:rPr>
              <a:t> a elections, what will you do? </a:t>
            </a:r>
            <a:r>
              <a:rPr lang="en-US" altLang="ko-KR" sz="1200" dirty="0" smtClean="0">
                <a:solidFill>
                  <a:schemeClr val="tx1"/>
                </a:solidFill>
              </a:rPr>
              <a:t>Answers</a:t>
            </a:r>
            <a:r>
              <a:rPr lang="en-US" altLang="ko-KR" sz="1200" baseline="0" dirty="0" smtClean="0">
                <a:solidFill>
                  <a:schemeClr val="tx1"/>
                </a:solidFill>
              </a:rPr>
              <a:t> are </a:t>
            </a:r>
            <a:r>
              <a:rPr lang="en-US" altLang="ko-KR" sz="1200" baseline="0" dirty="0" err="1" smtClean="0">
                <a:solidFill>
                  <a:schemeClr val="tx1"/>
                </a:solidFill>
              </a:rPr>
              <a:t>aleady</a:t>
            </a:r>
            <a:r>
              <a:rPr lang="en-US" altLang="ko-KR" sz="1200" baseline="0" dirty="0" smtClean="0">
                <a:solidFill>
                  <a:schemeClr val="tx1"/>
                </a:solidFill>
              </a:rPr>
              <a:t> here. </a:t>
            </a:r>
          </a:p>
          <a:p>
            <a:endParaRPr lang="en-US" altLang="ko-KR" sz="1200" baseline="0" dirty="0" smtClean="0">
              <a:solidFill>
                <a:schemeClr val="tx1"/>
              </a:solidFill>
            </a:endParaRPr>
          </a:p>
          <a:p>
            <a:r>
              <a:rPr lang="en-US" altLang="ko-KR" sz="1200" dirty="0" smtClean="0">
                <a:solidFill>
                  <a:schemeClr val="tx1"/>
                </a:solidFill>
              </a:rPr>
              <a:t>The first one,</a:t>
            </a:r>
            <a:r>
              <a:rPr lang="en-US" altLang="ko-KR" sz="1200" baseline="0" dirty="0" smtClean="0">
                <a:solidFill>
                  <a:schemeClr val="tx1"/>
                </a:solidFill>
              </a:rPr>
              <a:t> as you have seen in the previous video</a:t>
            </a:r>
            <a:r>
              <a:rPr lang="en-US" altLang="ko-KR" sz="1200" dirty="0" smtClean="0">
                <a:solidFill>
                  <a:schemeClr val="tx1"/>
                </a:solidFill>
              </a:rPr>
              <a:t>,</a:t>
            </a:r>
            <a:r>
              <a:rPr lang="en-US" altLang="ko-KR" sz="1200" baseline="0" dirty="0" smtClean="0">
                <a:solidFill>
                  <a:schemeClr val="tx1"/>
                </a:solidFill>
              </a:rPr>
              <a:t> </a:t>
            </a:r>
            <a:r>
              <a:rPr lang="en-US" altLang="ko-KR" sz="1200" dirty="0" smtClean="0">
                <a:solidFill>
                  <a:schemeClr val="tx1"/>
                </a:solidFill>
              </a:rPr>
              <a:t>is vote stealing</a:t>
            </a:r>
            <a:r>
              <a:rPr lang="en-US" altLang="ko-KR" sz="1200" baseline="0" dirty="0" smtClean="0">
                <a:solidFill>
                  <a:schemeClr val="tx1"/>
                </a:solidFill>
              </a:rPr>
              <a:t>. This goal is moving some portions of votes from an opponent to the favored candidate. Then you can flip the result.</a:t>
            </a:r>
          </a:p>
          <a:p>
            <a:r>
              <a:rPr lang="en-US" altLang="ko-KR" sz="1200" baseline="0" dirty="0" smtClean="0">
                <a:solidFill>
                  <a:schemeClr val="tx1"/>
                </a:solidFill>
              </a:rPr>
              <a:t>(click)</a:t>
            </a:r>
          </a:p>
          <a:p>
            <a:endParaRPr lang="en-US" altLang="ko-KR" sz="1200" baseline="0" dirty="0" smtClean="0">
              <a:solidFill>
                <a:schemeClr val="tx1"/>
              </a:solidFill>
            </a:endParaRPr>
          </a:p>
          <a:p>
            <a:r>
              <a:rPr lang="en-US" altLang="ko-KR" sz="1200" baseline="0" dirty="0" smtClean="0">
                <a:solidFill>
                  <a:schemeClr val="tx1"/>
                </a:solidFill>
              </a:rPr>
              <a:t>(click) The another option is denial of service attack. This attack erase all data and make machine inoperable. For example, it can be conducted on republican supported area like this. </a:t>
            </a:r>
          </a:p>
          <a:p>
            <a:r>
              <a:rPr lang="en-US" altLang="ko-KR" sz="1200" baseline="0" dirty="0" smtClean="0">
                <a:solidFill>
                  <a:schemeClr val="tx1"/>
                </a:solidFill>
              </a:rPr>
              <a:t>(click) To avoid detection, this attack can be triggered by a special event or certain time, so before the trigger everything looks normal.</a:t>
            </a:r>
          </a:p>
          <a:p>
            <a:endParaRPr lang="en-US" altLang="ko-KR" sz="1200" baseline="0" dirty="0" smtClean="0">
              <a:solidFill>
                <a:schemeClr val="tx1"/>
              </a:solidFill>
            </a:endParaRPr>
          </a:p>
          <a:p>
            <a:r>
              <a:rPr lang="en-US" altLang="ko-KR" sz="1200" baseline="0" dirty="0" smtClean="0">
                <a:solidFill>
                  <a:schemeClr val="tx1"/>
                </a:solidFill>
              </a:rPr>
              <a:t>These two types of attacks can be implemented as malware. Create your own malware then secretly install it and run in the background. </a:t>
            </a:r>
          </a:p>
          <a:p>
            <a:endParaRPr lang="en-US" altLang="ko-KR" sz="1200" baseline="0" dirty="0" smtClean="0">
              <a:solidFill>
                <a:schemeClr val="tx1"/>
              </a:solidFill>
            </a:endParaRPr>
          </a:p>
          <a:p>
            <a:r>
              <a:rPr lang="en-US" altLang="ko-KR" sz="1200" baseline="0" dirty="0" smtClean="0">
                <a:solidFill>
                  <a:schemeClr val="tx1"/>
                </a:solidFill>
              </a:rPr>
              <a:t>It’s a perfect plan. Wow!</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smtClean="0"/>
              <a:t>(next)</a:t>
            </a:r>
            <a:endParaRPr lang="ko-KR" altLang="en-US" dirty="0" smtClean="0"/>
          </a:p>
          <a:p>
            <a:endParaRPr lang="en-US" altLang="ko-KR" sz="1200" baseline="0" dirty="0" smtClean="0">
              <a:solidFill>
                <a:schemeClr val="tx1"/>
              </a:solidFill>
            </a:endParaRPr>
          </a:p>
        </p:txBody>
      </p:sp>
      <p:sp>
        <p:nvSpPr>
          <p:cNvPr id="4" name="슬라이드 번호 개체 틀 3"/>
          <p:cNvSpPr>
            <a:spLocks noGrp="1"/>
          </p:cNvSpPr>
          <p:nvPr>
            <p:ph type="sldNum" sz="quarter" idx="10"/>
          </p:nvPr>
        </p:nvSpPr>
        <p:spPr/>
        <p:txBody>
          <a:bodyPr/>
          <a:lstStyle/>
          <a:p>
            <a:fld id="{745C1924-4F44-4414-A03B-11A6436105B3}" type="slidenum">
              <a:rPr lang="ko-KR" altLang="en-US" smtClean="0"/>
              <a:t>8</a:t>
            </a:fld>
            <a:endParaRPr lang="ko-KR" altLang="en-US"/>
          </a:p>
        </p:txBody>
      </p:sp>
    </p:spTree>
    <p:extLst>
      <p:ext uri="{BB962C8B-B14F-4D97-AF65-F5344CB8AC3E}">
        <p14:creationId xmlns:p14="http://schemas.microsoft.com/office/powerpoint/2010/main" val="91465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//8//</a:t>
            </a:r>
          </a:p>
          <a:p>
            <a:r>
              <a:rPr lang="en-US" altLang="ko-KR" baseline="0" dirty="0" smtClean="0"/>
              <a:t>To design a malware, we need to know the vulnerability. They have found several vulnerabilities. To install a malware on the target, attacker must access storage element and replace the software with a crafted one.</a:t>
            </a:r>
          </a:p>
          <a:p>
            <a:endParaRPr lang="en-US" altLang="ko-KR" baseline="0" dirty="0" smtClean="0"/>
          </a:p>
          <a:p>
            <a:r>
              <a:rPr lang="en-US" altLang="ko-KR" baseline="0" dirty="0" smtClean="0"/>
              <a:t>First vulnerability, physical access to the motherboard is easy. You can use the key or </a:t>
            </a:r>
            <a:r>
              <a:rPr lang="en-US" altLang="ko-KR" baseline="0" dirty="0" err="1" smtClean="0"/>
              <a:t>locksmithing</a:t>
            </a:r>
            <a:r>
              <a:rPr lang="en-US" altLang="ko-KR" baseline="0" dirty="0" smtClean="0"/>
              <a:t> tool or screwdriver.</a:t>
            </a:r>
          </a:p>
          <a:p>
            <a:endParaRPr lang="en-US" altLang="ko-KR" baseline="0" dirty="0" smtClean="0"/>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baseline="0" dirty="0" smtClean="0"/>
              <a:t>Second, You can change the source of bootloader to what you want You can boot from EPROM or boot from on-board flash memory or boot from memory card.</a:t>
            </a:r>
          </a:p>
          <a:p>
            <a:endParaRPr lang="en-US" altLang="ko-KR" baseline="0" dirty="0" smtClean="0"/>
          </a:p>
          <a:p>
            <a:r>
              <a:rPr lang="en-US" altLang="ko-KR" baseline="0" dirty="0" smtClean="0"/>
              <a:t>Third, No verification.  Fboot.nb0 is bootloader, </a:t>
            </a:r>
            <a:r>
              <a:rPr lang="en-US" altLang="ko-KR" baseline="0" dirty="0" err="1" smtClean="0"/>
              <a:t>nk.bin</a:t>
            </a:r>
            <a:r>
              <a:rPr lang="en-US" altLang="ko-KR" baseline="0" dirty="0" smtClean="0"/>
              <a:t> is kernel image, </a:t>
            </a:r>
            <a:r>
              <a:rPr lang="en-US" altLang="ko-KR" baseline="0" dirty="0" err="1" smtClean="0"/>
              <a:t>ErasFFX.bsq</a:t>
            </a:r>
            <a:r>
              <a:rPr lang="en-US" altLang="ko-KR" baseline="0" dirty="0" smtClean="0"/>
              <a:t> is file system eraser, </a:t>
            </a:r>
            <a:r>
              <a:rPr lang="en-US" altLang="ko-KR" baseline="0" dirty="0" err="1" smtClean="0"/>
              <a:t>explorer.glb</a:t>
            </a:r>
            <a:r>
              <a:rPr lang="en-US" altLang="ko-KR" baseline="0" dirty="0" smtClean="0"/>
              <a:t> is windows explorer and *.ins is script files. When updating these important system files, the bootloader checks only the file names.. It dose not confirm the integrity of contents  </a:t>
            </a:r>
          </a:p>
          <a:p>
            <a:endParaRPr lang="en-US" altLang="ko-KR" baseline="0" dirty="0" smtClean="0"/>
          </a:p>
          <a:p>
            <a:r>
              <a:rPr lang="en-US" altLang="ko-KR" baseline="0" dirty="0" smtClean="0"/>
              <a:t>By exploiting these vulnerability, attackers can inject the modified files into the machine.</a:t>
            </a:r>
          </a:p>
          <a:p>
            <a:endParaRPr lang="en-US" altLang="ko-KR" baseline="0" dirty="0" smtClean="0"/>
          </a:p>
          <a:p>
            <a:r>
              <a:rPr lang="en-US" altLang="ko-KR" baseline="0" dirty="0" smtClean="0"/>
              <a:t>Another vulnerability issue is spreading virus.  Because not all the target machines are connected to network, spreading virus through the memory card is very useful. Consider that the memory card is used to update program or to store election definitions or to collect voting data. So memory cards should be inserted to the machine at least once before the elections and one memory card is used to several machines. This makes self spreading virus to copy itself from the machine to the memory card and also from the memory card to the machine. The number of infected machines will increase over time.</a:t>
            </a:r>
          </a:p>
          <a:p>
            <a:endParaRPr lang="en-US" altLang="ko-KR" baseline="0" dirty="0" smtClean="0"/>
          </a:p>
          <a:p>
            <a:r>
              <a:rPr lang="en-US" altLang="ko-KR" sz="1200" b="0" i="0" kern="1200" dirty="0" smtClean="0">
                <a:solidFill>
                  <a:schemeClr val="tx1"/>
                </a:solidFill>
                <a:effectLst/>
                <a:latin typeface="+mn-lt"/>
                <a:ea typeface="+mn-ea"/>
                <a:cs typeface="+mn-cs"/>
              </a:rPr>
              <a:t>To summarize this page, </a:t>
            </a:r>
            <a:r>
              <a:rPr lang="en-US" altLang="ko-KR" baseline="0" dirty="0" smtClean="0"/>
              <a:t>you can access to memory card and bootloader replace software without verification. And after install once, virus can infect several machines. Oh my God.</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smtClean="0"/>
              <a:t>(next)</a:t>
            </a:r>
            <a:endParaRPr lang="ko-KR" altLang="en-US" dirty="0" smtClean="0"/>
          </a:p>
          <a:p>
            <a:endParaRPr lang="en-US" altLang="ko-KR" baseline="0" dirty="0" smtClean="0"/>
          </a:p>
          <a:p>
            <a:endParaRPr lang="en-US" altLang="ko-KR" baseline="0" dirty="0" smtClean="0"/>
          </a:p>
        </p:txBody>
      </p:sp>
      <p:sp>
        <p:nvSpPr>
          <p:cNvPr id="4" name="슬라이드 번호 개체 틀 3"/>
          <p:cNvSpPr>
            <a:spLocks noGrp="1"/>
          </p:cNvSpPr>
          <p:nvPr>
            <p:ph type="sldNum" sz="quarter" idx="10"/>
          </p:nvPr>
        </p:nvSpPr>
        <p:spPr/>
        <p:txBody>
          <a:bodyPr/>
          <a:lstStyle/>
          <a:p>
            <a:fld id="{745C1924-4F44-4414-A03B-11A6436105B3}" type="slidenum">
              <a:rPr lang="ko-KR" altLang="en-US" smtClean="0"/>
              <a:t>9</a:t>
            </a:fld>
            <a:endParaRPr lang="ko-KR" altLang="en-US"/>
          </a:p>
        </p:txBody>
      </p:sp>
    </p:spTree>
    <p:extLst>
      <p:ext uri="{BB962C8B-B14F-4D97-AF65-F5344CB8AC3E}">
        <p14:creationId xmlns:p14="http://schemas.microsoft.com/office/powerpoint/2010/main" val="1200582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p>
            <a:fld id="{06B2A718-26F1-4EE6-ABCA-26C31C1BDABA}" type="datetimeFigureOut">
              <a:rPr lang="ko-KR" altLang="en-US" smtClean="0"/>
              <a:t>2018-09-18</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76BEB574-C7E4-475A-85E4-49A87E5CE971}" type="slidenum">
              <a:rPr lang="ko-KR" altLang="en-US" smtClean="0"/>
              <a:t>‹#›</a:t>
            </a:fld>
            <a:endParaRPr lang="ko-KR" altLang="en-US"/>
          </a:p>
        </p:txBody>
      </p:sp>
    </p:spTree>
    <p:extLst>
      <p:ext uri="{BB962C8B-B14F-4D97-AF65-F5344CB8AC3E}">
        <p14:creationId xmlns:p14="http://schemas.microsoft.com/office/powerpoint/2010/main" val="1695586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06B2A718-26F1-4EE6-ABCA-26C31C1BDABA}" type="datetimeFigureOut">
              <a:rPr lang="ko-KR" altLang="en-US" smtClean="0"/>
              <a:t>2018-09-18</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76BEB574-C7E4-475A-85E4-49A87E5CE971}" type="slidenum">
              <a:rPr lang="ko-KR" altLang="en-US" smtClean="0"/>
              <a:t>‹#›</a:t>
            </a:fld>
            <a:endParaRPr lang="ko-KR" altLang="en-US"/>
          </a:p>
        </p:txBody>
      </p:sp>
    </p:spTree>
    <p:extLst>
      <p:ext uri="{BB962C8B-B14F-4D97-AF65-F5344CB8AC3E}">
        <p14:creationId xmlns:p14="http://schemas.microsoft.com/office/powerpoint/2010/main" val="687413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06B2A718-26F1-4EE6-ABCA-26C31C1BDABA}" type="datetimeFigureOut">
              <a:rPr lang="ko-KR" altLang="en-US" smtClean="0"/>
              <a:t>2018-09-18</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76BEB574-C7E4-475A-85E4-49A87E5CE971}" type="slidenum">
              <a:rPr lang="ko-KR" altLang="en-US" smtClean="0"/>
              <a:t>‹#›</a:t>
            </a:fld>
            <a:endParaRPr lang="ko-KR" altLang="en-US"/>
          </a:p>
        </p:txBody>
      </p:sp>
    </p:spTree>
    <p:extLst>
      <p:ext uri="{BB962C8B-B14F-4D97-AF65-F5344CB8AC3E}">
        <p14:creationId xmlns:p14="http://schemas.microsoft.com/office/powerpoint/2010/main" val="2571447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06B2A718-26F1-4EE6-ABCA-26C31C1BDABA}" type="datetimeFigureOut">
              <a:rPr lang="ko-KR" altLang="en-US" smtClean="0"/>
              <a:t>2018-09-18</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76BEB574-C7E4-475A-85E4-49A87E5CE971}" type="slidenum">
              <a:rPr lang="ko-KR" altLang="en-US" smtClean="0"/>
              <a:t>‹#›</a:t>
            </a:fld>
            <a:endParaRPr lang="ko-KR" altLang="en-US"/>
          </a:p>
        </p:txBody>
      </p:sp>
    </p:spTree>
    <p:extLst>
      <p:ext uri="{BB962C8B-B14F-4D97-AF65-F5344CB8AC3E}">
        <p14:creationId xmlns:p14="http://schemas.microsoft.com/office/powerpoint/2010/main" val="1598432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p>
            <a:fld id="{06B2A718-26F1-4EE6-ABCA-26C31C1BDABA}" type="datetimeFigureOut">
              <a:rPr lang="ko-KR" altLang="en-US" smtClean="0"/>
              <a:t>2018-09-18</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76BEB574-C7E4-475A-85E4-49A87E5CE971}" type="slidenum">
              <a:rPr lang="ko-KR" altLang="en-US" smtClean="0"/>
              <a:t>‹#›</a:t>
            </a:fld>
            <a:endParaRPr lang="ko-KR" altLang="en-US"/>
          </a:p>
        </p:txBody>
      </p:sp>
    </p:spTree>
    <p:extLst>
      <p:ext uri="{BB962C8B-B14F-4D97-AF65-F5344CB8AC3E}">
        <p14:creationId xmlns:p14="http://schemas.microsoft.com/office/powerpoint/2010/main" val="1337494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p:txBody>
          <a:bodyPr/>
          <a:lstStyle/>
          <a:p>
            <a:fld id="{06B2A718-26F1-4EE6-ABCA-26C31C1BDABA}" type="datetimeFigureOut">
              <a:rPr lang="ko-KR" altLang="en-US" smtClean="0"/>
              <a:t>2018-09-18</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76BEB574-C7E4-475A-85E4-49A87E5CE971}" type="slidenum">
              <a:rPr lang="ko-KR" altLang="en-US" smtClean="0"/>
              <a:t>‹#›</a:t>
            </a:fld>
            <a:endParaRPr lang="ko-KR" altLang="en-US"/>
          </a:p>
        </p:txBody>
      </p:sp>
    </p:spTree>
    <p:extLst>
      <p:ext uri="{BB962C8B-B14F-4D97-AF65-F5344CB8AC3E}">
        <p14:creationId xmlns:p14="http://schemas.microsoft.com/office/powerpoint/2010/main" val="3151659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p>
            <a:fld id="{06B2A718-26F1-4EE6-ABCA-26C31C1BDABA}" type="datetimeFigureOut">
              <a:rPr lang="ko-KR" altLang="en-US" smtClean="0"/>
              <a:t>2018-09-18</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76BEB574-C7E4-475A-85E4-49A87E5CE971}" type="slidenum">
              <a:rPr lang="ko-KR" altLang="en-US" smtClean="0"/>
              <a:t>‹#›</a:t>
            </a:fld>
            <a:endParaRPr lang="ko-KR" altLang="en-US"/>
          </a:p>
        </p:txBody>
      </p:sp>
    </p:spTree>
    <p:extLst>
      <p:ext uri="{BB962C8B-B14F-4D97-AF65-F5344CB8AC3E}">
        <p14:creationId xmlns:p14="http://schemas.microsoft.com/office/powerpoint/2010/main" val="4037272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fld id="{06B2A718-26F1-4EE6-ABCA-26C31C1BDABA}" type="datetimeFigureOut">
              <a:rPr lang="ko-KR" altLang="en-US" smtClean="0"/>
              <a:t>2018-09-18</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76BEB574-C7E4-475A-85E4-49A87E5CE971}" type="slidenum">
              <a:rPr lang="ko-KR" altLang="en-US" smtClean="0"/>
              <a:t>‹#›</a:t>
            </a:fld>
            <a:endParaRPr lang="ko-KR" altLang="en-US"/>
          </a:p>
        </p:txBody>
      </p:sp>
    </p:spTree>
    <p:extLst>
      <p:ext uri="{BB962C8B-B14F-4D97-AF65-F5344CB8AC3E}">
        <p14:creationId xmlns:p14="http://schemas.microsoft.com/office/powerpoint/2010/main" val="831045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06B2A718-26F1-4EE6-ABCA-26C31C1BDABA}" type="datetimeFigureOut">
              <a:rPr lang="ko-KR" altLang="en-US" smtClean="0"/>
              <a:t>2018-09-18</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76BEB574-C7E4-475A-85E4-49A87E5CE971}" type="slidenum">
              <a:rPr lang="ko-KR" altLang="en-US" smtClean="0"/>
              <a:t>‹#›</a:t>
            </a:fld>
            <a:endParaRPr lang="ko-KR" altLang="en-US"/>
          </a:p>
        </p:txBody>
      </p:sp>
    </p:spTree>
    <p:extLst>
      <p:ext uri="{BB962C8B-B14F-4D97-AF65-F5344CB8AC3E}">
        <p14:creationId xmlns:p14="http://schemas.microsoft.com/office/powerpoint/2010/main" val="4186267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06B2A718-26F1-4EE6-ABCA-26C31C1BDABA}" type="datetimeFigureOut">
              <a:rPr lang="ko-KR" altLang="en-US" smtClean="0"/>
              <a:t>2018-09-18</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76BEB574-C7E4-475A-85E4-49A87E5CE971}" type="slidenum">
              <a:rPr lang="ko-KR" altLang="en-US" smtClean="0"/>
              <a:t>‹#›</a:t>
            </a:fld>
            <a:endParaRPr lang="ko-KR" altLang="en-US"/>
          </a:p>
        </p:txBody>
      </p:sp>
    </p:spTree>
    <p:extLst>
      <p:ext uri="{BB962C8B-B14F-4D97-AF65-F5344CB8AC3E}">
        <p14:creationId xmlns:p14="http://schemas.microsoft.com/office/powerpoint/2010/main" val="3319566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06B2A718-26F1-4EE6-ABCA-26C31C1BDABA}" type="datetimeFigureOut">
              <a:rPr lang="ko-KR" altLang="en-US" smtClean="0"/>
              <a:t>2018-09-18</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76BEB574-C7E4-475A-85E4-49A87E5CE971}" type="slidenum">
              <a:rPr lang="ko-KR" altLang="en-US" smtClean="0"/>
              <a:t>‹#›</a:t>
            </a:fld>
            <a:endParaRPr lang="ko-KR" altLang="en-US"/>
          </a:p>
        </p:txBody>
      </p:sp>
    </p:spTree>
    <p:extLst>
      <p:ext uri="{BB962C8B-B14F-4D97-AF65-F5344CB8AC3E}">
        <p14:creationId xmlns:p14="http://schemas.microsoft.com/office/powerpoint/2010/main" val="1759983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B2A718-26F1-4EE6-ABCA-26C31C1BDABA}" type="datetimeFigureOut">
              <a:rPr lang="ko-KR" altLang="en-US" smtClean="0"/>
              <a:t>2018-09-18</a:t>
            </a:fld>
            <a:endParaRPr lang="ko-KR" altLang="en-US"/>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BEB574-C7E4-475A-85E4-49A87E5CE971}" type="slidenum">
              <a:rPr lang="ko-KR" altLang="en-US" smtClean="0"/>
              <a:t>‹#›</a:t>
            </a:fld>
            <a:endParaRPr lang="ko-KR" altLang="en-US"/>
          </a:p>
        </p:txBody>
      </p:sp>
    </p:spTree>
    <p:extLst>
      <p:ext uri="{BB962C8B-B14F-4D97-AF65-F5344CB8AC3E}">
        <p14:creationId xmlns:p14="http://schemas.microsoft.com/office/powerpoint/2010/main" val="42900589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1.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1.wdp"/><Relationship Id="rId5" Type="http://schemas.openxmlformats.org/officeDocument/2006/relationships/image" Target="../media/image1.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2.jpeg"/><Relationship Id="rId3" Type="http://schemas.openxmlformats.org/officeDocument/2006/relationships/image" Target="../media/image12.png"/><Relationship Id="rId7" Type="http://schemas.microsoft.com/office/2007/relationships/hdphoto" Target="../media/hdphoto5.wdp"/><Relationship Id="rId12"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jpeg"/><Relationship Id="rId5" Type="http://schemas.microsoft.com/office/2007/relationships/hdphoto" Target="../media/hdphoto4.wdp"/><Relationship Id="rId10" Type="http://schemas.openxmlformats.org/officeDocument/2006/relationships/image" Target="../media/image15.png"/><Relationship Id="rId4" Type="http://schemas.openxmlformats.org/officeDocument/2006/relationships/image" Target="../media/image11.png"/><Relationship Id="rId9"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jpeg"/><Relationship Id="rId7" Type="http://schemas.microsoft.com/office/2007/relationships/hdphoto" Target="../media/hdphoto10.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15.xml"/><Relationship Id="rId7" Type="http://schemas.openxmlformats.org/officeDocument/2006/relationships/image" Target="../media/image36.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microsoft.com/office/2007/relationships/hdphoto" Target="../media/hdphoto1.wdp"/><Relationship Id="rId4" Type="http://schemas.openxmlformats.org/officeDocument/2006/relationships/image" Target="../media/image1.jpeg"/><Relationship Id="rId9" Type="http://schemas.openxmlformats.org/officeDocument/2006/relationships/image" Target="../media/image37.wmf"/></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8.jpe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7" Type="http://schemas.microsoft.com/office/2007/relationships/hdphoto" Target="../media/hdphoto1.wdp"/><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jpeg"/><Relationship Id="rId7"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microsoft.com/office/2007/relationships/hdphoto" Target="../media/hdphoto11.wdp"/><Relationship Id="rId5" Type="http://schemas.openxmlformats.org/officeDocument/2006/relationships/image" Target="../media/image4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image" Target="../media/image7.png"/><Relationship Id="rId12"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jpeg"/><Relationship Id="rId4" Type="http://schemas.microsoft.com/office/2007/relationships/hdphoto" Target="../media/hdphoto1.wdp"/><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jpeg"/><Relationship Id="rId7" Type="http://schemas.microsoft.com/office/2007/relationships/hdphoto" Target="../media/hdphoto4.wdp"/><Relationship Id="rId12"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11" Type="http://schemas.microsoft.com/office/2007/relationships/hdphoto" Target="../media/hdphoto6.wdp"/><Relationship Id="rId5" Type="http://schemas.openxmlformats.org/officeDocument/2006/relationships/image" Target="../media/image12.png"/><Relationship Id="rId10" Type="http://schemas.openxmlformats.org/officeDocument/2006/relationships/image" Target="../media/image14.png"/><Relationship Id="rId4" Type="http://schemas.microsoft.com/office/2007/relationships/hdphoto" Target="../media/hdphoto1.wdp"/><Relationship Id="rId9"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jpeg"/><Relationship Id="rId7" Type="http://schemas.openxmlformats.org/officeDocument/2006/relationships/image" Target="../media/image18.png"/><Relationship Id="rId12"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image" Target="../media/image20.png"/><Relationship Id="rId4" Type="http://schemas.microsoft.com/office/2007/relationships/hdphoto" Target="../media/hdphoto1.wdp"/><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1.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jpe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8.png"/><Relationship Id="rId4" Type="http://schemas.microsoft.com/office/2007/relationships/hdphoto" Target="../media/hdphoto1.wdp"/><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7" Type="http://schemas.microsoft.com/office/2007/relationships/hdphoto" Target="../media/hdphoto9.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Vote keyboard key Finge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12421" t="392" r="11326" b="-2626"/>
          <a:stretch/>
        </p:blipFill>
        <p:spPr bwMode="auto">
          <a:xfrm>
            <a:off x="-8319" y="8211"/>
            <a:ext cx="9152319" cy="7014074"/>
          </a:xfrm>
          <a:prstGeom prst="rect">
            <a:avLst/>
          </a:prstGeom>
          <a:noFill/>
          <a:extLst>
            <a:ext uri="{909E8E84-426E-40DD-AFC4-6F175D3DCCD1}">
              <a14:hiddenFill xmlns:a14="http://schemas.microsoft.com/office/drawing/2010/main">
                <a:solidFill>
                  <a:srgbClr val="FFFFFF"/>
                </a:solidFill>
              </a14:hiddenFill>
            </a:ext>
          </a:extLst>
        </p:spPr>
      </p:pic>
      <p:sp>
        <p:nvSpPr>
          <p:cNvPr id="11" name="직사각형 10"/>
          <p:cNvSpPr/>
          <p:nvPr/>
        </p:nvSpPr>
        <p:spPr>
          <a:xfrm>
            <a:off x="-8319" y="8211"/>
            <a:ext cx="9152319" cy="6849789"/>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직사각형 1"/>
          <p:cNvSpPr/>
          <p:nvPr/>
        </p:nvSpPr>
        <p:spPr>
          <a:xfrm>
            <a:off x="1138516" y="1139505"/>
            <a:ext cx="6858648" cy="2865559"/>
          </a:xfrm>
          <a:prstGeom prst="rect">
            <a:avLst/>
          </a:prstGeom>
          <a:noFill/>
          <a:ln w="381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3200" b="1" dirty="0" smtClean="0">
                <a:latin typeface="Adobe Fan Heiti Std B" pitchFamily="34" charset="-128"/>
                <a:ea typeface="Adobe Fan Heiti Std B" pitchFamily="34" charset="-128"/>
              </a:rPr>
              <a:t>Security </a:t>
            </a:r>
            <a:r>
              <a:rPr lang="en-US" altLang="ko-KR" sz="3200" b="1" dirty="0">
                <a:latin typeface="Adobe Fan Heiti Std B" pitchFamily="34" charset="-128"/>
                <a:ea typeface="Adobe Fan Heiti Std B" pitchFamily="34" charset="-128"/>
              </a:rPr>
              <a:t>Analysis of </a:t>
            </a:r>
            <a:r>
              <a:rPr lang="en-US" altLang="ko-KR" sz="3200" b="1" dirty="0" smtClean="0">
                <a:latin typeface="Adobe Fan Heiti Std B" pitchFamily="34" charset="-128"/>
                <a:ea typeface="Adobe Fan Heiti Std B" pitchFamily="34" charset="-128"/>
              </a:rPr>
              <a:t>the</a:t>
            </a:r>
          </a:p>
          <a:p>
            <a:pPr algn="ctr"/>
            <a:r>
              <a:rPr lang="en-US" altLang="ko-KR" sz="3200" b="1" dirty="0" smtClean="0">
                <a:latin typeface="Adobe Fan Heiti Std B" pitchFamily="34" charset="-128"/>
                <a:ea typeface="Adobe Fan Heiti Std B" pitchFamily="34" charset="-128"/>
              </a:rPr>
              <a:t> Diebold </a:t>
            </a:r>
            <a:r>
              <a:rPr lang="en-US" altLang="ko-KR" sz="3200" b="1" dirty="0" err="1" smtClean="0">
                <a:latin typeface="Adobe Fan Heiti Std B" pitchFamily="34" charset="-128"/>
                <a:ea typeface="Adobe Fan Heiti Std B" pitchFamily="34" charset="-128"/>
              </a:rPr>
              <a:t>AccuVote</a:t>
            </a:r>
            <a:r>
              <a:rPr lang="en-US" altLang="ko-KR" sz="3200" b="1" dirty="0" smtClean="0">
                <a:latin typeface="Adobe Fan Heiti Std B" pitchFamily="34" charset="-128"/>
                <a:ea typeface="Adobe Fan Heiti Std B" pitchFamily="34" charset="-128"/>
              </a:rPr>
              <a:t>-TS </a:t>
            </a:r>
            <a:r>
              <a:rPr lang="en-US" altLang="ko-KR" sz="3200" b="1" dirty="0">
                <a:latin typeface="Adobe Fan Heiti Std B" pitchFamily="34" charset="-128"/>
                <a:ea typeface="Adobe Fan Heiti Std B" pitchFamily="34" charset="-128"/>
              </a:rPr>
              <a:t>Voting </a:t>
            </a:r>
            <a:r>
              <a:rPr lang="en-US" altLang="ko-KR" sz="3200" b="1" dirty="0" smtClean="0">
                <a:latin typeface="Adobe Fan Heiti Std B" pitchFamily="34" charset="-128"/>
                <a:ea typeface="Adobe Fan Heiti Std B" pitchFamily="34" charset="-128"/>
              </a:rPr>
              <a:t>Machine</a:t>
            </a:r>
            <a:endParaRPr lang="en-US" altLang="ko-KR" sz="2000" dirty="0" smtClean="0">
              <a:latin typeface="Adobe Fan Heiti Std B" pitchFamily="34" charset="-128"/>
              <a:ea typeface="Adobe Fan Heiti Std B" pitchFamily="34" charset="-128"/>
            </a:endParaRPr>
          </a:p>
          <a:p>
            <a:pPr algn="r"/>
            <a:endParaRPr lang="en-US" altLang="ko-KR" dirty="0" smtClean="0">
              <a:latin typeface="Adobe Fan Heiti Std B" pitchFamily="34" charset="-128"/>
              <a:ea typeface="Adobe Fan Heiti Std B" pitchFamily="34" charset="-128"/>
            </a:endParaRPr>
          </a:p>
          <a:p>
            <a:pPr algn="r"/>
            <a:endParaRPr lang="en-US" altLang="ko-KR" dirty="0">
              <a:latin typeface="Adobe Fan Heiti Std B" pitchFamily="34" charset="-128"/>
              <a:ea typeface="Adobe Fan Heiti Std B" pitchFamily="34" charset="-128"/>
            </a:endParaRPr>
          </a:p>
          <a:p>
            <a:pPr algn="r"/>
            <a:r>
              <a:rPr lang="en-US" altLang="ko-KR" b="1" dirty="0" smtClean="0">
                <a:latin typeface="Adobe Fan Heiti Std B" pitchFamily="34" charset="-128"/>
                <a:ea typeface="Adobe Fan Heiti Std B" pitchFamily="34" charset="-128"/>
              </a:rPr>
              <a:t>EVT '07</a:t>
            </a:r>
          </a:p>
          <a:p>
            <a:pPr algn="r"/>
            <a:r>
              <a:rPr lang="en-US" altLang="ko-KR" b="1" dirty="0" smtClean="0">
                <a:latin typeface="Adobe Fan Heiti Std B" pitchFamily="34" charset="-128"/>
                <a:ea typeface="Adobe Fan Heiti Std B" pitchFamily="34" charset="-128"/>
              </a:rPr>
              <a:t>A</a:t>
            </a:r>
            <a:r>
              <a:rPr lang="en-US" altLang="ko-KR" b="1" dirty="0">
                <a:latin typeface="Adobe Fan Heiti Std B" pitchFamily="34" charset="-128"/>
                <a:ea typeface="Adobe Fan Heiti Std B" pitchFamily="34" charset="-128"/>
              </a:rPr>
              <a:t>. Feldman, J. </a:t>
            </a:r>
            <a:r>
              <a:rPr lang="en-US" altLang="ko-KR" b="1" dirty="0" err="1">
                <a:latin typeface="Adobe Fan Heiti Std B" pitchFamily="34" charset="-128"/>
                <a:ea typeface="Adobe Fan Heiti Std B" pitchFamily="34" charset="-128"/>
              </a:rPr>
              <a:t>Halderman</a:t>
            </a:r>
            <a:r>
              <a:rPr lang="en-US" altLang="ko-KR" b="1" dirty="0">
                <a:latin typeface="Adobe Fan Heiti Std B" pitchFamily="34" charset="-128"/>
                <a:ea typeface="Adobe Fan Heiti Std B" pitchFamily="34" charset="-128"/>
              </a:rPr>
              <a:t>, and E. </a:t>
            </a:r>
            <a:r>
              <a:rPr lang="en-US" altLang="ko-KR" b="1" dirty="0" err="1" smtClean="0">
                <a:latin typeface="Adobe Fan Heiti Std B" pitchFamily="34" charset="-128"/>
                <a:ea typeface="Adobe Fan Heiti Std B" pitchFamily="34" charset="-128"/>
              </a:rPr>
              <a:t>Felten</a:t>
            </a:r>
            <a:endParaRPr lang="ko-KR" altLang="en-US" b="1" dirty="0">
              <a:latin typeface="Adobe Fan Heiti Std B" pitchFamily="34" charset="-128"/>
            </a:endParaRPr>
          </a:p>
        </p:txBody>
      </p:sp>
      <p:pic>
        <p:nvPicPr>
          <p:cNvPr id="3074" name="Picture 2" descr="Image result for hackers image vector"/>
          <p:cNvPicPr>
            <a:picLocks noChangeAspect="1" noChangeArrowheads="1"/>
          </p:cNvPicPr>
          <p:nvPr/>
        </p:nvPicPr>
        <p:blipFill>
          <a:blip r:embed="rId5">
            <a:lum bright="70000" contrast="-70000"/>
            <a:extLst>
              <a:ext uri="{BEBA8EAE-BF5A-486C-A8C5-ECC9F3942E4B}">
                <a14:imgProps xmlns:a14="http://schemas.microsoft.com/office/drawing/2010/main">
                  <a14:imgLayer r:embed="rId6">
                    <a14:imgEffect>
                      <a14:backgroundRemoval t="1563" b="94531" l="6250" r="100000">
                        <a14:foregroundMark x1="37500" y1="59375" x2="37500" y2="59375"/>
                        <a14:foregroundMark x1="65625" y1="58594" x2="65625" y2="58594"/>
                      </a14:backgroundRemoval>
                    </a14:imgEffect>
                  </a14:imgLayer>
                </a14:imgProps>
              </a:ext>
              <a:ext uri="{28A0092B-C50C-407E-A947-70E740481C1C}">
                <a14:useLocalDpi xmlns:a14="http://schemas.microsoft.com/office/drawing/2010/main" val="0"/>
              </a:ext>
            </a:extLst>
          </a:blip>
          <a:srcRect/>
          <a:stretch>
            <a:fillRect/>
          </a:stretch>
        </p:blipFill>
        <p:spPr bwMode="auto">
          <a:xfrm>
            <a:off x="4263040" y="4374446"/>
            <a:ext cx="609600" cy="6096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656372" y="5040367"/>
            <a:ext cx="1822936" cy="984885"/>
          </a:xfrm>
          <a:prstGeom prst="rect">
            <a:avLst/>
          </a:prstGeom>
          <a:noFill/>
        </p:spPr>
        <p:txBody>
          <a:bodyPr wrap="none" rtlCol="0">
            <a:spAutoFit/>
          </a:bodyPr>
          <a:lstStyle/>
          <a:p>
            <a:pPr algn="ctr"/>
            <a:r>
              <a:rPr lang="en-US" altLang="ko-KR" sz="2000" dirty="0" smtClean="0">
                <a:solidFill>
                  <a:schemeClr val="bg1"/>
                </a:solidFill>
                <a:ea typeface="Adobe Fan Heiti Std B"/>
              </a:rPr>
              <a:t>Presenter</a:t>
            </a:r>
          </a:p>
          <a:p>
            <a:pPr algn="ctr"/>
            <a:r>
              <a:rPr lang="en-US" altLang="ko-KR" sz="2000" dirty="0" err="1" smtClean="0">
                <a:solidFill>
                  <a:schemeClr val="bg1"/>
                </a:solidFill>
                <a:ea typeface="Adobe Fan Heiti Std B"/>
              </a:rPr>
              <a:t>Jinseob</a:t>
            </a:r>
            <a:r>
              <a:rPr lang="en-US" altLang="ko-KR" sz="2000" dirty="0" smtClean="0">
                <a:solidFill>
                  <a:schemeClr val="bg1"/>
                </a:solidFill>
                <a:ea typeface="Adobe Fan Heiti Std B"/>
              </a:rPr>
              <a:t> </a:t>
            </a:r>
            <a:r>
              <a:rPr lang="en-US" altLang="ko-KR" sz="2000" dirty="0" err="1" smtClean="0">
                <a:solidFill>
                  <a:schemeClr val="bg1"/>
                </a:solidFill>
                <a:ea typeface="Adobe Fan Heiti Std B"/>
              </a:rPr>
              <a:t>Jeong</a:t>
            </a:r>
            <a:endParaRPr lang="en-US" altLang="ko-KR" dirty="0" smtClean="0">
              <a:solidFill>
                <a:schemeClr val="bg1"/>
              </a:solidFill>
              <a:ea typeface="Adobe Fan Heiti Std B"/>
            </a:endParaRPr>
          </a:p>
          <a:p>
            <a:endParaRPr lang="en-US" altLang="ko-KR" dirty="0">
              <a:solidFill>
                <a:schemeClr val="bg1"/>
              </a:solidFill>
              <a:ea typeface="Adobe Fan Heiti Std B"/>
            </a:endParaRPr>
          </a:p>
        </p:txBody>
      </p:sp>
      <p:sp>
        <p:nvSpPr>
          <p:cNvPr id="9" name="TextBox 8"/>
          <p:cNvSpPr txBox="1"/>
          <p:nvPr/>
        </p:nvSpPr>
        <p:spPr>
          <a:xfrm>
            <a:off x="3633068" y="5658734"/>
            <a:ext cx="5534592" cy="1077218"/>
          </a:xfrm>
          <a:prstGeom prst="rect">
            <a:avLst/>
          </a:prstGeom>
          <a:noFill/>
        </p:spPr>
        <p:txBody>
          <a:bodyPr wrap="none" rtlCol="0">
            <a:spAutoFit/>
          </a:bodyPr>
          <a:lstStyle/>
          <a:p>
            <a:endParaRPr lang="en-US" altLang="ko-KR" dirty="0">
              <a:solidFill>
                <a:schemeClr val="bg1"/>
              </a:solidFill>
              <a:ea typeface="Adobe Fan Heiti Std B"/>
            </a:endParaRPr>
          </a:p>
          <a:p>
            <a:endParaRPr lang="en-US" altLang="ko-KR" dirty="0">
              <a:solidFill>
                <a:schemeClr val="bg1"/>
              </a:solidFill>
              <a:ea typeface="Adobe Fan Heiti Std B"/>
            </a:endParaRPr>
          </a:p>
          <a:p>
            <a:r>
              <a:rPr lang="en-US" altLang="ko-KR" sz="1400" dirty="0" smtClean="0">
                <a:solidFill>
                  <a:schemeClr val="bg1"/>
                </a:solidFill>
                <a:ea typeface="Adobe Fan Heiti Std B"/>
              </a:rPr>
              <a:t>This file is originally written by </a:t>
            </a:r>
            <a:r>
              <a:rPr lang="en-US" altLang="ko-KR" sz="1400" dirty="0" err="1" smtClean="0">
                <a:solidFill>
                  <a:schemeClr val="bg1"/>
                </a:solidFill>
                <a:ea typeface="Adobe Fan Heiti Std B"/>
              </a:rPr>
              <a:t>Dawon</a:t>
            </a:r>
            <a:r>
              <a:rPr lang="en-US" altLang="ko-KR" sz="1400" dirty="0" smtClean="0">
                <a:solidFill>
                  <a:schemeClr val="bg1"/>
                </a:solidFill>
                <a:ea typeface="Adobe Fan Heiti Std B"/>
              </a:rPr>
              <a:t> Park and </a:t>
            </a:r>
            <a:r>
              <a:rPr lang="en-US" altLang="ko-KR" sz="1400" dirty="0" err="1" smtClean="0">
                <a:solidFill>
                  <a:schemeClr val="bg1"/>
                </a:solidFill>
                <a:ea typeface="Adobe Fan Heiti Std B"/>
              </a:rPr>
              <a:t>Donhwan</a:t>
            </a:r>
            <a:r>
              <a:rPr lang="en-US" altLang="ko-KR" sz="1400" dirty="0" smtClean="0">
                <a:solidFill>
                  <a:schemeClr val="bg1"/>
                </a:solidFill>
                <a:ea typeface="Adobe Fan Heiti Std B"/>
              </a:rPr>
              <a:t> Kwon, </a:t>
            </a:r>
          </a:p>
          <a:p>
            <a:r>
              <a:rPr lang="en-US" altLang="ko-KR" sz="1400" dirty="0" smtClean="0">
                <a:solidFill>
                  <a:schemeClr val="bg1"/>
                </a:solidFill>
                <a:ea typeface="Adobe Fan Heiti Std B"/>
              </a:rPr>
              <a:t>Revised by </a:t>
            </a:r>
            <a:r>
              <a:rPr lang="en-US" altLang="ko-KR" sz="1400" dirty="0" err="1" smtClean="0">
                <a:solidFill>
                  <a:schemeClr val="bg1"/>
                </a:solidFill>
                <a:ea typeface="Adobe Fan Heiti Std B"/>
              </a:rPr>
              <a:t>Jinseob</a:t>
            </a:r>
            <a:r>
              <a:rPr lang="en-US" altLang="ko-KR" sz="1400" dirty="0" smtClean="0">
                <a:solidFill>
                  <a:schemeClr val="bg1"/>
                </a:solidFill>
                <a:ea typeface="Adobe Fan Heiti Std B"/>
              </a:rPr>
              <a:t> </a:t>
            </a:r>
            <a:r>
              <a:rPr lang="en-US" altLang="ko-KR" sz="1400" dirty="0" err="1" smtClean="0">
                <a:solidFill>
                  <a:schemeClr val="bg1"/>
                </a:solidFill>
                <a:ea typeface="Adobe Fan Heiti Std B"/>
              </a:rPr>
              <a:t>Jeong</a:t>
            </a:r>
            <a:endParaRPr lang="ko-KR" altLang="en-US" sz="1400" dirty="0">
              <a:solidFill>
                <a:schemeClr val="bg1"/>
              </a:solidFill>
            </a:endParaRPr>
          </a:p>
        </p:txBody>
      </p:sp>
    </p:spTree>
    <p:extLst>
      <p:ext uri="{BB962C8B-B14F-4D97-AF65-F5344CB8AC3E}">
        <p14:creationId xmlns:p14="http://schemas.microsoft.com/office/powerpoint/2010/main" val="24103115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Vote keyboard key Finge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l="12421" t="392" r="11326" b="81985"/>
          <a:stretch/>
        </p:blipFill>
        <p:spPr bwMode="auto">
          <a:xfrm>
            <a:off x="-8319" y="-27384"/>
            <a:ext cx="9152319" cy="1209070"/>
          </a:xfrm>
          <a:prstGeom prst="rect">
            <a:avLst/>
          </a:prstGeom>
          <a:noFill/>
          <a:extLst>
            <a:ext uri="{909E8E84-426E-40DD-AFC4-6F175D3DCCD1}">
              <a14:hiddenFill xmlns:a14="http://schemas.microsoft.com/office/drawing/2010/main">
                <a:solidFill>
                  <a:srgbClr val="FFFFFF"/>
                </a:solidFill>
              </a14:hiddenFill>
            </a:ext>
          </a:extLst>
        </p:spPr>
      </p:pic>
      <p:sp>
        <p:nvSpPr>
          <p:cNvPr id="9" name="직사각형 8"/>
          <p:cNvSpPr/>
          <p:nvPr/>
        </p:nvSpPr>
        <p:spPr>
          <a:xfrm>
            <a:off x="219076" y="248692"/>
            <a:ext cx="85724" cy="76944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9" name="TextBox 38"/>
          <p:cNvSpPr txBox="1"/>
          <p:nvPr/>
        </p:nvSpPr>
        <p:spPr>
          <a:xfrm>
            <a:off x="381001" y="249734"/>
            <a:ext cx="7501477" cy="707886"/>
          </a:xfrm>
          <a:prstGeom prst="rect">
            <a:avLst/>
          </a:prstGeom>
          <a:noFill/>
        </p:spPr>
        <p:txBody>
          <a:bodyPr wrap="none" rtlCol="0">
            <a:spAutoFit/>
          </a:bodyPr>
          <a:lstStyle/>
          <a:p>
            <a:r>
              <a:rPr lang="en-US" altLang="ko-KR" sz="4000" b="1" spc="-150" dirty="0" smtClean="0">
                <a:solidFill>
                  <a:schemeClr val="bg1"/>
                </a:solidFill>
                <a:latin typeface="+mj-ea"/>
                <a:ea typeface="+mj-ea"/>
              </a:rPr>
              <a:t>Attack Scenario – </a:t>
            </a:r>
            <a:r>
              <a:rPr lang="en-US" altLang="ko-KR" sz="3200" b="1" spc="-150" dirty="0" smtClean="0">
                <a:solidFill>
                  <a:schemeClr val="bg1"/>
                </a:solidFill>
                <a:latin typeface="+mj-ea"/>
                <a:ea typeface="+mj-ea"/>
              </a:rPr>
              <a:t>installing malware</a:t>
            </a:r>
            <a:endParaRPr lang="ko-KR" altLang="en-US" sz="4000" b="1" spc="-150" dirty="0">
              <a:solidFill>
                <a:schemeClr val="bg1"/>
              </a:solidFill>
              <a:latin typeface="+mj-ea"/>
              <a:ea typeface="+mj-ea"/>
            </a:endParaRPr>
          </a:p>
        </p:txBody>
      </p:sp>
      <p:pic>
        <p:nvPicPr>
          <p:cNvPr id="13" name="accuvote_door_ope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61938" y="1172662"/>
            <a:ext cx="8541759" cy="5694506"/>
          </a:xfrm>
          <a:prstGeom prst="rect">
            <a:avLst/>
          </a:prstGeom>
        </p:spPr>
      </p:pic>
    </p:spTree>
    <p:extLst>
      <p:ext uri="{BB962C8B-B14F-4D97-AF65-F5344CB8AC3E}">
        <p14:creationId xmlns:p14="http://schemas.microsoft.com/office/powerpoint/2010/main" val="38747785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vol="80000">
                <p:cTn id="7" fill="hold" display="0">
                  <p:stCondLst>
                    <p:cond delay="indefinite"/>
                  </p:stCondLst>
                </p:cTn>
                <p:tgtEl>
                  <p:spTgt spid="1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688" y="1333603"/>
            <a:ext cx="5904656" cy="4975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2" name="타원 71"/>
          <p:cNvSpPr/>
          <p:nvPr/>
        </p:nvSpPr>
        <p:spPr>
          <a:xfrm>
            <a:off x="3450352" y="3212976"/>
            <a:ext cx="782545" cy="11759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73" name="직선 연결선 72"/>
          <p:cNvCxnSpPr>
            <a:stCxn id="72" idx="6"/>
            <a:endCxn id="80" idx="2"/>
          </p:cNvCxnSpPr>
          <p:nvPr/>
        </p:nvCxnSpPr>
        <p:spPr>
          <a:xfrm flipV="1">
            <a:off x="4232897" y="2252556"/>
            <a:ext cx="3248466" cy="154837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74" name="타원 73"/>
          <p:cNvSpPr/>
          <p:nvPr/>
        </p:nvSpPr>
        <p:spPr>
          <a:xfrm>
            <a:off x="5220072" y="4182988"/>
            <a:ext cx="1263288" cy="188111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5" name="타원 74"/>
          <p:cNvSpPr/>
          <p:nvPr/>
        </p:nvSpPr>
        <p:spPr>
          <a:xfrm>
            <a:off x="2885336" y="4293096"/>
            <a:ext cx="690921" cy="677967"/>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76" name="직선 연결선 75"/>
          <p:cNvCxnSpPr>
            <a:stCxn id="75" idx="2"/>
          </p:cNvCxnSpPr>
          <p:nvPr/>
        </p:nvCxnSpPr>
        <p:spPr>
          <a:xfrm flipH="1">
            <a:off x="1970456" y="4632080"/>
            <a:ext cx="914880" cy="813144"/>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grpSp>
        <p:nvGrpSpPr>
          <p:cNvPr id="77" name="그룹 76"/>
          <p:cNvGrpSpPr/>
          <p:nvPr/>
        </p:nvGrpSpPr>
        <p:grpSpPr>
          <a:xfrm>
            <a:off x="7452320" y="5185090"/>
            <a:ext cx="1562472" cy="1565378"/>
            <a:chOff x="33173" y="1469867"/>
            <a:chExt cx="1562472" cy="1565378"/>
          </a:xfrm>
        </p:grpSpPr>
        <p:pic>
          <p:nvPicPr>
            <p:cNvPr id="78"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212" b="95758" l="4982" r="93594"/>
                      </a14:imgEffect>
                    </a14:imgLayer>
                  </a14:imgProps>
                </a:ext>
                <a:ext uri="{28A0092B-C50C-407E-A947-70E740481C1C}">
                  <a14:useLocalDpi xmlns:a14="http://schemas.microsoft.com/office/drawing/2010/main" val="0"/>
                </a:ext>
              </a:extLst>
            </a:blip>
            <a:srcRect l="7334" t="9602"/>
            <a:stretch/>
          </p:blipFill>
          <p:spPr bwMode="auto">
            <a:xfrm>
              <a:off x="87130" y="1916832"/>
              <a:ext cx="1508515" cy="86409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79" name="타원 78"/>
            <p:cNvSpPr/>
            <p:nvPr/>
          </p:nvSpPr>
          <p:spPr>
            <a:xfrm>
              <a:off x="33173" y="1469867"/>
              <a:ext cx="1562472" cy="1565378"/>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80" name="타원 79"/>
          <p:cNvSpPr/>
          <p:nvPr/>
        </p:nvSpPr>
        <p:spPr>
          <a:xfrm>
            <a:off x="7481363" y="1469867"/>
            <a:ext cx="1562472" cy="15653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81" name="Picture 4" descr="Image result for eprom"/>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5939" l="0" r="100000"/>
                    </a14:imgEffect>
                  </a14:imgLayer>
                </a14:imgProps>
              </a:ext>
              <a:ext uri="{28A0092B-C50C-407E-A947-70E740481C1C}">
                <a14:useLocalDpi xmlns:a14="http://schemas.microsoft.com/office/drawing/2010/main" val="0"/>
              </a:ext>
            </a:extLst>
          </a:blip>
          <a:srcRect/>
          <a:stretch>
            <a:fillRect/>
          </a:stretch>
        </p:blipFill>
        <p:spPr bwMode="auto">
          <a:xfrm>
            <a:off x="7558706" y="1781317"/>
            <a:ext cx="1446277" cy="1135126"/>
          </a:xfrm>
          <a:prstGeom prst="rect">
            <a:avLst/>
          </a:prstGeom>
          <a:noFill/>
          <a:extLst>
            <a:ext uri="{909E8E84-426E-40DD-AFC4-6F175D3DCCD1}">
              <a14:hiddenFill xmlns:a14="http://schemas.microsoft.com/office/drawing/2010/main">
                <a:solidFill>
                  <a:srgbClr val="FFFFFF"/>
                </a:solidFill>
              </a14:hiddenFill>
            </a:ext>
          </a:extLst>
        </p:spPr>
      </p:pic>
      <p:grpSp>
        <p:nvGrpSpPr>
          <p:cNvPr id="82" name="그룹 81"/>
          <p:cNvGrpSpPr/>
          <p:nvPr/>
        </p:nvGrpSpPr>
        <p:grpSpPr>
          <a:xfrm>
            <a:off x="310605" y="2054700"/>
            <a:ext cx="1423248" cy="1379160"/>
            <a:chOff x="87130" y="3652563"/>
            <a:chExt cx="1423248" cy="1379160"/>
          </a:xfrm>
        </p:grpSpPr>
        <p:sp>
          <p:nvSpPr>
            <p:cNvPr id="83" name="타원 82"/>
            <p:cNvSpPr/>
            <p:nvPr/>
          </p:nvSpPr>
          <p:spPr>
            <a:xfrm>
              <a:off x="87130" y="3652563"/>
              <a:ext cx="1345402" cy="1379160"/>
            </a:xfrm>
            <a:prstGeom prst="ellipse">
              <a:avLst/>
            </a:prstGeom>
            <a:noFill/>
            <a:ln>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84" name="Picture 2" descr="Image result for intel flash memory chip"/>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593" b="97605" l="5281" r="94059"/>
                      </a14:imgEffect>
                    </a14:imgLayer>
                  </a14:imgProps>
                </a:ext>
                <a:ext uri="{28A0092B-C50C-407E-A947-70E740481C1C}">
                  <a14:useLocalDpi xmlns:a14="http://schemas.microsoft.com/office/drawing/2010/main" val="0"/>
                </a:ext>
              </a:extLst>
            </a:blip>
            <a:srcRect/>
            <a:stretch>
              <a:fillRect/>
            </a:stretch>
          </p:blipFill>
          <p:spPr bwMode="auto">
            <a:xfrm>
              <a:off x="107504" y="3955542"/>
              <a:ext cx="1402874" cy="773201"/>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85" name="직선 연결선 84"/>
          <p:cNvCxnSpPr>
            <a:stCxn id="74" idx="6"/>
            <a:endCxn id="79" idx="2"/>
          </p:cNvCxnSpPr>
          <p:nvPr/>
        </p:nvCxnSpPr>
        <p:spPr>
          <a:xfrm>
            <a:off x="6483360" y="5123546"/>
            <a:ext cx="968960" cy="844233"/>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grpSp>
        <p:nvGrpSpPr>
          <p:cNvPr id="86" name="그룹 85"/>
          <p:cNvGrpSpPr/>
          <p:nvPr/>
        </p:nvGrpSpPr>
        <p:grpSpPr>
          <a:xfrm>
            <a:off x="72764" y="4924579"/>
            <a:ext cx="1994520" cy="1888797"/>
            <a:chOff x="7111525" y="4654116"/>
            <a:chExt cx="1994520" cy="1888797"/>
          </a:xfrm>
        </p:grpSpPr>
        <p:pic>
          <p:nvPicPr>
            <p:cNvPr id="87" name="Picture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7541993" y="4667604"/>
              <a:ext cx="1133582" cy="1861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8" name="타원 87"/>
            <p:cNvSpPr/>
            <p:nvPr/>
          </p:nvSpPr>
          <p:spPr>
            <a:xfrm>
              <a:off x="7111525" y="4654116"/>
              <a:ext cx="1994520" cy="1888797"/>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89" name="타원 88"/>
          <p:cNvSpPr/>
          <p:nvPr/>
        </p:nvSpPr>
        <p:spPr>
          <a:xfrm>
            <a:off x="2540536" y="2185708"/>
            <a:ext cx="325928" cy="2611029"/>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90" name="그룹 89"/>
          <p:cNvGrpSpPr/>
          <p:nvPr/>
        </p:nvGrpSpPr>
        <p:grpSpPr>
          <a:xfrm>
            <a:off x="1458977" y="3231887"/>
            <a:ext cx="1786399" cy="951101"/>
            <a:chOff x="1285918" y="3231887"/>
            <a:chExt cx="1786399" cy="951101"/>
          </a:xfrm>
        </p:grpSpPr>
        <p:sp>
          <p:nvSpPr>
            <p:cNvPr id="91" name="타원 90"/>
            <p:cNvSpPr/>
            <p:nvPr/>
          </p:nvSpPr>
          <p:spPr>
            <a:xfrm>
              <a:off x="2578755" y="3678932"/>
              <a:ext cx="493562" cy="504056"/>
            </a:xfrm>
            <a:prstGeom prst="ellipse">
              <a:avLst/>
            </a:prstGeom>
            <a:noFill/>
            <a:ln>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92" name="직선 연결선 91"/>
            <p:cNvCxnSpPr>
              <a:stCxn id="83" idx="5"/>
              <a:endCxn id="91" idx="1"/>
            </p:cNvCxnSpPr>
            <p:nvPr/>
          </p:nvCxnSpPr>
          <p:spPr>
            <a:xfrm>
              <a:off x="1285918" y="3231887"/>
              <a:ext cx="1365117" cy="520862"/>
            </a:xfrm>
            <a:prstGeom prst="line">
              <a:avLst/>
            </a:prstGeom>
            <a:ln>
              <a:solidFill>
                <a:srgbClr val="00CC66"/>
              </a:solidFill>
            </a:ln>
          </p:spPr>
          <p:style>
            <a:lnRef idx="2">
              <a:schemeClr val="accent3"/>
            </a:lnRef>
            <a:fillRef idx="0">
              <a:schemeClr val="accent3"/>
            </a:fillRef>
            <a:effectRef idx="1">
              <a:schemeClr val="accent3"/>
            </a:effectRef>
            <a:fontRef idx="minor">
              <a:schemeClr val="tx1"/>
            </a:fontRef>
          </p:style>
        </p:cxnSp>
      </p:grpSp>
      <p:pic>
        <p:nvPicPr>
          <p:cNvPr id="16" name="Picture 4" descr="Vote keyboard key Finge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rcRect l="12421" t="392" r="11326" b="81985"/>
          <a:stretch/>
        </p:blipFill>
        <p:spPr bwMode="auto">
          <a:xfrm>
            <a:off x="-8319" y="-27384"/>
            <a:ext cx="9152319" cy="1209070"/>
          </a:xfrm>
          <a:prstGeom prst="rect">
            <a:avLst/>
          </a:prstGeom>
          <a:noFill/>
          <a:extLst>
            <a:ext uri="{909E8E84-426E-40DD-AFC4-6F175D3DCCD1}">
              <a14:hiddenFill xmlns:a14="http://schemas.microsoft.com/office/drawing/2010/main">
                <a:solidFill>
                  <a:srgbClr val="FFFFFF"/>
                </a:solidFill>
              </a14:hiddenFill>
            </a:ext>
          </a:extLst>
        </p:spPr>
      </p:pic>
      <p:sp>
        <p:nvSpPr>
          <p:cNvPr id="9" name="직사각형 8"/>
          <p:cNvSpPr/>
          <p:nvPr/>
        </p:nvSpPr>
        <p:spPr>
          <a:xfrm>
            <a:off x="219076" y="248692"/>
            <a:ext cx="85724" cy="76944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9" name="TextBox 38"/>
          <p:cNvSpPr txBox="1"/>
          <p:nvPr/>
        </p:nvSpPr>
        <p:spPr>
          <a:xfrm>
            <a:off x="381001" y="249734"/>
            <a:ext cx="7501477" cy="707886"/>
          </a:xfrm>
          <a:prstGeom prst="rect">
            <a:avLst/>
          </a:prstGeom>
          <a:noFill/>
        </p:spPr>
        <p:txBody>
          <a:bodyPr wrap="none" rtlCol="0">
            <a:spAutoFit/>
          </a:bodyPr>
          <a:lstStyle/>
          <a:p>
            <a:r>
              <a:rPr lang="en-US" altLang="ko-KR" sz="4000" b="1" spc="-150" dirty="0" smtClean="0">
                <a:solidFill>
                  <a:schemeClr val="bg1"/>
                </a:solidFill>
                <a:latin typeface="+mj-ea"/>
                <a:ea typeface="+mj-ea"/>
              </a:rPr>
              <a:t>Attack Scenario – </a:t>
            </a:r>
            <a:r>
              <a:rPr lang="en-US" altLang="ko-KR" sz="3200" b="1" spc="-150" dirty="0" smtClean="0">
                <a:solidFill>
                  <a:schemeClr val="bg1"/>
                </a:solidFill>
                <a:latin typeface="+mj-ea"/>
                <a:ea typeface="+mj-ea"/>
              </a:rPr>
              <a:t>installing malware</a:t>
            </a:r>
            <a:endParaRPr lang="ko-KR" altLang="en-US" sz="4000" b="1" spc="-150" dirty="0">
              <a:solidFill>
                <a:schemeClr val="bg1"/>
              </a:solidFill>
              <a:latin typeface="+mj-ea"/>
              <a:ea typeface="+mj-ea"/>
            </a:endParaRPr>
          </a:p>
        </p:txBody>
      </p:sp>
      <p:grpSp>
        <p:nvGrpSpPr>
          <p:cNvPr id="43" name="그룹 42"/>
          <p:cNvGrpSpPr/>
          <p:nvPr/>
        </p:nvGrpSpPr>
        <p:grpSpPr>
          <a:xfrm>
            <a:off x="4014568" y="946818"/>
            <a:ext cx="3653776" cy="2557168"/>
            <a:chOff x="1182296" y="3269615"/>
            <a:chExt cx="6655162" cy="10873612"/>
          </a:xfrm>
        </p:grpSpPr>
        <p:sp>
          <p:nvSpPr>
            <p:cNvPr id="44" name="직사각형 43"/>
            <p:cNvSpPr/>
            <p:nvPr/>
          </p:nvSpPr>
          <p:spPr>
            <a:xfrm>
              <a:off x="1182296" y="3269615"/>
              <a:ext cx="5805400" cy="10873612"/>
            </a:xfrm>
            <a:prstGeom prst="rect">
              <a:avLst/>
            </a:prstGeom>
            <a:solidFill>
              <a:schemeClr val="bg1"/>
            </a:solidFill>
            <a:ln>
              <a:solidFill>
                <a:srgbClr val="D1C6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solidFill>
                    <a:srgbClr val="FF0000"/>
                  </a:solidFill>
                </a:rPr>
                <a:t>①</a:t>
              </a:r>
              <a:r>
                <a:rPr lang="en-US" altLang="ko-KR" b="1" dirty="0" smtClean="0">
                  <a:solidFill>
                    <a:srgbClr val="FF0000"/>
                  </a:solidFill>
                </a:rPr>
                <a:t> Replace EPROM chip</a:t>
              </a:r>
            </a:p>
            <a:p>
              <a:pPr marL="742950" lvl="1" indent="-285750" algn="just">
                <a:buFontTx/>
                <a:buChar char="-"/>
              </a:pPr>
              <a:r>
                <a:rPr lang="en-US" altLang="ko-KR" b="1" dirty="0" smtClean="0">
                  <a:solidFill>
                    <a:srgbClr val="FF0000"/>
                  </a:solidFill>
                </a:rPr>
                <a:t>Create EPROM chip</a:t>
              </a:r>
            </a:p>
            <a:p>
              <a:pPr marL="742950" lvl="1" indent="-285750" algn="just">
                <a:buFontTx/>
                <a:buChar char="-"/>
              </a:pPr>
              <a:r>
                <a:rPr lang="en-US" altLang="ko-KR" b="1" dirty="0" smtClean="0">
                  <a:solidFill>
                    <a:srgbClr val="FF0000"/>
                  </a:solidFill>
                </a:rPr>
                <a:t>Open the machine</a:t>
              </a:r>
            </a:p>
            <a:p>
              <a:pPr marL="742950" lvl="1" indent="-285750" algn="just">
                <a:buFontTx/>
                <a:buChar char="-"/>
              </a:pPr>
              <a:r>
                <a:rPr lang="en-US" altLang="ko-KR" b="1" dirty="0" smtClean="0">
                  <a:solidFill>
                    <a:srgbClr val="FF0000"/>
                  </a:solidFill>
                </a:rPr>
                <a:t>Install it, and reboot</a:t>
              </a:r>
            </a:p>
            <a:p>
              <a:pPr algn="just"/>
              <a:endParaRPr lang="en-US" altLang="ko-KR" b="1" dirty="0">
                <a:solidFill>
                  <a:srgbClr val="FF0000"/>
                </a:solidFill>
              </a:endParaRPr>
            </a:p>
            <a:p>
              <a:pPr algn="just"/>
              <a:endParaRPr lang="en-US" altLang="ko-KR" b="1" dirty="0" smtClean="0">
                <a:solidFill>
                  <a:srgbClr val="FF0000"/>
                </a:solidFill>
              </a:endParaRPr>
            </a:p>
            <a:p>
              <a:pPr algn="ctr"/>
              <a:endParaRPr lang="en-US" altLang="ko-KR" b="1" dirty="0" smtClean="0">
                <a:solidFill>
                  <a:srgbClr val="FF0000"/>
                </a:solidFill>
              </a:endParaRPr>
            </a:p>
            <a:p>
              <a:pPr algn="ctr"/>
              <a:endParaRPr lang="en-US" altLang="ko-KR" b="1" dirty="0">
                <a:solidFill>
                  <a:srgbClr val="FF0000"/>
                </a:solidFill>
              </a:endParaRPr>
            </a:p>
            <a:p>
              <a:pPr algn="ctr"/>
              <a:endParaRPr lang="en-US" altLang="ko-KR" b="1" dirty="0">
                <a:solidFill>
                  <a:srgbClr val="FF0000"/>
                </a:solidFill>
              </a:endParaRPr>
            </a:p>
          </p:txBody>
        </p:sp>
        <p:cxnSp>
          <p:nvCxnSpPr>
            <p:cNvPr id="45" name="직선 화살표 연결선 44"/>
            <p:cNvCxnSpPr/>
            <p:nvPr/>
          </p:nvCxnSpPr>
          <p:spPr>
            <a:xfrm>
              <a:off x="6987696" y="4863445"/>
              <a:ext cx="849762" cy="1954634"/>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grpSp>
      <p:grpSp>
        <p:nvGrpSpPr>
          <p:cNvPr id="46" name="그룹 45"/>
          <p:cNvGrpSpPr/>
          <p:nvPr/>
        </p:nvGrpSpPr>
        <p:grpSpPr>
          <a:xfrm>
            <a:off x="1913187" y="6070433"/>
            <a:ext cx="2763218" cy="598234"/>
            <a:chOff x="-2233237" y="6061903"/>
            <a:chExt cx="5033057" cy="1282706"/>
          </a:xfrm>
        </p:grpSpPr>
        <p:sp>
          <p:nvSpPr>
            <p:cNvPr id="47" name="직사각형 46"/>
            <p:cNvSpPr/>
            <p:nvPr/>
          </p:nvSpPr>
          <p:spPr>
            <a:xfrm>
              <a:off x="-1736231" y="6061903"/>
              <a:ext cx="4536051" cy="1282706"/>
            </a:xfrm>
            <a:prstGeom prst="rect">
              <a:avLst/>
            </a:prstGeom>
            <a:solidFill>
              <a:schemeClr val="bg1"/>
            </a:solidFill>
            <a:ln>
              <a:solidFill>
                <a:srgbClr val="D1C6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solidFill>
                    <a:srgbClr val="FF0000"/>
                  </a:solidFill>
                </a:rPr>
                <a:t>Determine source of bootloader code</a:t>
              </a:r>
              <a:endParaRPr lang="ko-KR" altLang="en-US" b="1" dirty="0">
                <a:solidFill>
                  <a:srgbClr val="FF0000"/>
                </a:solidFill>
              </a:endParaRPr>
            </a:p>
          </p:txBody>
        </p:sp>
        <p:cxnSp>
          <p:nvCxnSpPr>
            <p:cNvPr id="48" name="직선 화살표 연결선 47"/>
            <p:cNvCxnSpPr>
              <a:stCxn id="47" idx="1"/>
            </p:cNvCxnSpPr>
            <p:nvPr/>
          </p:nvCxnSpPr>
          <p:spPr>
            <a:xfrm flipH="1" flipV="1">
              <a:off x="-2233237" y="6523432"/>
              <a:ext cx="497006" cy="179824"/>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grpSp>
      <p:pic>
        <p:nvPicPr>
          <p:cNvPr id="1026" name="Picture 2" descr="참 쉽죠에 대한 이미지 검색결과"/>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13765" y="1308354"/>
            <a:ext cx="3036063" cy="2049344"/>
          </a:xfrm>
          <a:prstGeom prst="rect">
            <a:avLst/>
          </a:prstGeom>
          <a:noFill/>
          <a:extLst>
            <a:ext uri="{909E8E84-426E-40DD-AFC4-6F175D3DCCD1}">
              <a14:hiddenFill xmlns:a14="http://schemas.microsoft.com/office/drawing/2010/main">
                <a:solidFill>
                  <a:srgbClr val="FFFFFF"/>
                </a:solidFill>
              </a14:hiddenFill>
            </a:ext>
          </a:extLst>
        </p:spPr>
      </p:pic>
      <p:sp>
        <p:nvSpPr>
          <p:cNvPr id="96" name="직사각형 95"/>
          <p:cNvSpPr/>
          <p:nvPr/>
        </p:nvSpPr>
        <p:spPr>
          <a:xfrm>
            <a:off x="6279697" y="4182988"/>
            <a:ext cx="2764138" cy="558502"/>
          </a:xfrm>
          <a:prstGeom prst="rect">
            <a:avLst/>
          </a:prstGeom>
          <a:solidFill>
            <a:schemeClr val="bg1"/>
          </a:solidFill>
          <a:ln>
            <a:solidFill>
              <a:srgbClr val="D1C6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solidFill>
                  <a:srgbClr val="FF0000"/>
                </a:solidFill>
              </a:rPr>
              <a:t>② </a:t>
            </a:r>
            <a:r>
              <a:rPr lang="en-US" altLang="ko-KR" b="1" dirty="0" smtClean="0">
                <a:solidFill>
                  <a:srgbClr val="FF0000"/>
                </a:solidFill>
              </a:rPr>
              <a:t>Insert Memory Card</a:t>
            </a:r>
          </a:p>
        </p:txBody>
      </p:sp>
      <p:cxnSp>
        <p:nvCxnSpPr>
          <p:cNvPr id="97" name="직선 화살표 연결선 96"/>
          <p:cNvCxnSpPr>
            <a:stCxn id="96" idx="2"/>
            <a:endCxn id="79" idx="0"/>
          </p:cNvCxnSpPr>
          <p:nvPr/>
        </p:nvCxnSpPr>
        <p:spPr>
          <a:xfrm>
            <a:off x="7661766" y="4741490"/>
            <a:ext cx="571790" cy="443600"/>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15804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6"/>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그룹 35"/>
          <p:cNvGrpSpPr/>
          <p:nvPr/>
        </p:nvGrpSpPr>
        <p:grpSpPr>
          <a:xfrm>
            <a:off x="-8319" y="-27384"/>
            <a:ext cx="9152319" cy="1209070"/>
            <a:chOff x="-8319" y="-27384"/>
            <a:chExt cx="9152319" cy="1209070"/>
          </a:xfrm>
        </p:grpSpPr>
        <p:pic>
          <p:nvPicPr>
            <p:cNvPr id="37" name="Picture 4" descr="Vote keyboard key Finge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12421" t="392" r="11326" b="81985"/>
            <a:stretch/>
          </p:blipFill>
          <p:spPr bwMode="auto">
            <a:xfrm>
              <a:off x="-8319" y="-27384"/>
              <a:ext cx="9152319" cy="1209070"/>
            </a:xfrm>
            <a:prstGeom prst="rect">
              <a:avLst/>
            </a:prstGeom>
            <a:noFill/>
            <a:extLst>
              <a:ext uri="{909E8E84-426E-40DD-AFC4-6F175D3DCCD1}">
                <a14:hiddenFill xmlns:a14="http://schemas.microsoft.com/office/drawing/2010/main">
                  <a:solidFill>
                    <a:srgbClr val="FFFFFF"/>
                  </a:solidFill>
                </a14:hiddenFill>
              </a:ext>
            </a:extLst>
          </p:spPr>
        </p:pic>
        <p:sp>
          <p:nvSpPr>
            <p:cNvPr id="43" name="직사각형 42"/>
            <p:cNvSpPr/>
            <p:nvPr/>
          </p:nvSpPr>
          <p:spPr>
            <a:xfrm>
              <a:off x="219076" y="248692"/>
              <a:ext cx="85724" cy="76944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53" name="TextBox 52"/>
          <p:cNvSpPr txBox="1"/>
          <p:nvPr/>
        </p:nvSpPr>
        <p:spPr>
          <a:xfrm>
            <a:off x="381001" y="249734"/>
            <a:ext cx="7501477" cy="707886"/>
          </a:xfrm>
          <a:prstGeom prst="rect">
            <a:avLst/>
          </a:prstGeom>
          <a:noFill/>
        </p:spPr>
        <p:txBody>
          <a:bodyPr wrap="none" rtlCol="0">
            <a:spAutoFit/>
          </a:bodyPr>
          <a:lstStyle/>
          <a:p>
            <a:r>
              <a:rPr lang="en-US" altLang="ko-KR" sz="4000" b="1" spc="-150" dirty="0" smtClean="0">
                <a:solidFill>
                  <a:schemeClr val="bg1"/>
                </a:solidFill>
                <a:latin typeface="+mj-ea"/>
                <a:ea typeface="+mj-ea"/>
              </a:rPr>
              <a:t>Attack Scenario – </a:t>
            </a:r>
            <a:r>
              <a:rPr lang="en-US" altLang="ko-KR" sz="3200" b="1" spc="-150" dirty="0">
                <a:solidFill>
                  <a:schemeClr val="bg1"/>
                </a:solidFill>
                <a:latin typeface="+mj-ea"/>
                <a:ea typeface="+mj-ea"/>
              </a:rPr>
              <a:t>installing </a:t>
            </a:r>
            <a:r>
              <a:rPr lang="en-US" altLang="ko-KR" sz="3200" b="1" spc="-150" dirty="0" smtClean="0">
                <a:solidFill>
                  <a:schemeClr val="bg1"/>
                </a:solidFill>
                <a:latin typeface="+mj-ea"/>
                <a:ea typeface="+mj-ea"/>
              </a:rPr>
              <a:t>malware</a:t>
            </a:r>
            <a:endParaRPr lang="ko-KR" altLang="en-US" sz="4000" b="1" spc="-150" dirty="0">
              <a:solidFill>
                <a:schemeClr val="bg1"/>
              </a:solidFill>
              <a:latin typeface="+mj-ea"/>
              <a:ea typeface="+mj-ea"/>
            </a:endParaRPr>
          </a:p>
        </p:txBody>
      </p:sp>
      <p:grpSp>
        <p:nvGrpSpPr>
          <p:cNvPr id="91" name="그룹 90"/>
          <p:cNvGrpSpPr/>
          <p:nvPr/>
        </p:nvGrpSpPr>
        <p:grpSpPr>
          <a:xfrm>
            <a:off x="107504" y="1351331"/>
            <a:ext cx="8873501" cy="4646734"/>
            <a:chOff x="307884" y="1351331"/>
            <a:chExt cx="8873501" cy="4646734"/>
          </a:xfrm>
        </p:grpSpPr>
        <p:sp>
          <p:nvSpPr>
            <p:cNvPr id="92" name="직사각형 91"/>
            <p:cNvSpPr/>
            <p:nvPr/>
          </p:nvSpPr>
          <p:spPr>
            <a:xfrm>
              <a:off x="3608626" y="1397096"/>
              <a:ext cx="2521153" cy="663752"/>
            </a:xfrm>
            <a:prstGeom prst="rect">
              <a:avLst/>
            </a:prstGeom>
            <a:solidFill>
              <a:schemeClr val="tx1">
                <a:lumMod val="65000"/>
                <a:lumOff val="35000"/>
              </a:schemeClr>
            </a:solidFill>
            <a:ln>
              <a:solidFill>
                <a:srgbClr val="7C7C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solidFill>
                    <a:schemeClr val="bg1"/>
                  </a:solidFill>
                </a:rPr>
                <a:t>Bootloader copies itself to RAM</a:t>
              </a:r>
              <a:endParaRPr lang="ko-KR" altLang="en-US" b="1" dirty="0">
                <a:solidFill>
                  <a:schemeClr val="bg1"/>
                </a:solidFill>
              </a:endParaRPr>
            </a:p>
          </p:txBody>
        </p:sp>
        <p:cxnSp>
          <p:nvCxnSpPr>
            <p:cNvPr id="93" name="직선 화살표 연결선 92"/>
            <p:cNvCxnSpPr>
              <a:stCxn id="92" idx="2"/>
            </p:cNvCxnSpPr>
            <p:nvPr/>
          </p:nvCxnSpPr>
          <p:spPr>
            <a:xfrm flipH="1">
              <a:off x="4869202" y="2060848"/>
              <a:ext cx="1"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4" name="직사각형 93"/>
            <p:cNvSpPr/>
            <p:nvPr/>
          </p:nvSpPr>
          <p:spPr>
            <a:xfrm>
              <a:off x="3608625" y="2233028"/>
              <a:ext cx="2521153" cy="663752"/>
            </a:xfrm>
            <a:prstGeom prst="rect">
              <a:avLst/>
            </a:prstGeom>
            <a:solidFill>
              <a:schemeClr val="tx1">
                <a:lumMod val="65000"/>
                <a:lumOff val="35000"/>
              </a:schemeClr>
            </a:solidFill>
            <a:ln>
              <a:solidFill>
                <a:srgbClr val="7C7C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solidFill>
                    <a:schemeClr val="bg1"/>
                  </a:solidFill>
                </a:rPr>
                <a:t>Look for memory card in PC slot</a:t>
              </a:r>
              <a:endParaRPr lang="ko-KR" altLang="en-US" b="1" dirty="0">
                <a:solidFill>
                  <a:schemeClr val="bg1"/>
                </a:solidFill>
              </a:endParaRPr>
            </a:p>
          </p:txBody>
        </p:sp>
        <p:sp>
          <p:nvSpPr>
            <p:cNvPr id="95" name="다이아몬드 94"/>
            <p:cNvSpPr/>
            <p:nvPr/>
          </p:nvSpPr>
          <p:spPr>
            <a:xfrm>
              <a:off x="3537055" y="3075435"/>
              <a:ext cx="2664296" cy="864096"/>
            </a:xfrm>
            <a:prstGeom prst="diamond">
              <a:avLst/>
            </a:prstGeom>
            <a:solidFill>
              <a:schemeClr val="accent1"/>
            </a:solidFill>
            <a:ln>
              <a:solidFill>
                <a:srgbClr val="3D3A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solidFill>
                    <a:schemeClr val="bg1"/>
                  </a:solidFill>
                </a:rPr>
                <a:t>Fboot.nb0</a:t>
              </a:r>
            </a:p>
            <a:p>
              <a:pPr algn="ctr"/>
              <a:r>
                <a:rPr lang="en-US" altLang="ko-KR" b="1" dirty="0" smtClean="0">
                  <a:solidFill>
                    <a:schemeClr val="bg1"/>
                  </a:solidFill>
                </a:rPr>
                <a:t>Exist?</a:t>
              </a:r>
              <a:endParaRPr lang="ko-KR" altLang="en-US" b="1" dirty="0">
                <a:solidFill>
                  <a:schemeClr val="bg1"/>
                </a:solidFill>
              </a:endParaRPr>
            </a:p>
          </p:txBody>
        </p:sp>
        <p:cxnSp>
          <p:nvCxnSpPr>
            <p:cNvPr id="96" name="직선 화살표 연결선 95"/>
            <p:cNvCxnSpPr>
              <a:stCxn id="94" idx="2"/>
              <a:endCxn id="95" idx="0"/>
            </p:cNvCxnSpPr>
            <p:nvPr/>
          </p:nvCxnSpPr>
          <p:spPr>
            <a:xfrm>
              <a:off x="4869202" y="2896780"/>
              <a:ext cx="1" cy="1786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7" name="순서도: 대체 처리 96"/>
            <p:cNvSpPr/>
            <p:nvPr/>
          </p:nvSpPr>
          <p:spPr>
            <a:xfrm>
              <a:off x="307884" y="1351331"/>
              <a:ext cx="2958614" cy="781525"/>
            </a:xfrm>
            <a:prstGeom prst="flowChartAlternateProcess">
              <a:avLst/>
            </a:prstGeom>
            <a:solidFill>
              <a:schemeClr val="tx1">
                <a:lumMod val="65000"/>
                <a:lumOff val="35000"/>
              </a:schemeClr>
            </a:solidFill>
            <a:ln>
              <a:solidFill>
                <a:srgbClr val="7C7C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t>Bootloader in </a:t>
              </a:r>
            </a:p>
            <a:p>
              <a:pPr algn="ctr"/>
              <a:r>
                <a:rPr lang="en-US" altLang="ko-KR" b="1" dirty="0" smtClean="0"/>
                <a:t>On-board flash</a:t>
              </a:r>
              <a:endParaRPr lang="ko-KR" altLang="en-US" b="1" dirty="0"/>
            </a:p>
          </p:txBody>
        </p:sp>
        <p:cxnSp>
          <p:nvCxnSpPr>
            <p:cNvPr id="98" name="직선 화살표 연결선 97"/>
            <p:cNvCxnSpPr>
              <a:stCxn id="97" idx="3"/>
              <a:endCxn id="92" idx="1"/>
            </p:cNvCxnSpPr>
            <p:nvPr/>
          </p:nvCxnSpPr>
          <p:spPr>
            <a:xfrm flipV="1">
              <a:off x="3266498" y="1728972"/>
              <a:ext cx="342128" cy="131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9" name="직선 화살표 연결선 98"/>
            <p:cNvCxnSpPr>
              <a:stCxn id="95" idx="3"/>
            </p:cNvCxnSpPr>
            <p:nvPr/>
          </p:nvCxnSpPr>
          <p:spPr>
            <a:xfrm>
              <a:off x="6201351" y="3507483"/>
              <a:ext cx="45888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0" name="직사각형 99"/>
            <p:cNvSpPr/>
            <p:nvPr/>
          </p:nvSpPr>
          <p:spPr>
            <a:xfrm>
              <a:off x="6660232" y="3140968"/>
              <a:ext cx="2521153" cy="663752"/>
            </a:xfrm>
            <a:prstGeom prst="rect">
              <a:avLst/>
            </a:prstGeom>
            <a:solidFill>
              <a:schemeClr val="tx1">
                <a:lumMod val="65000"/>
                <a:lumOff val="35000"/>
              </a:schemeClr>
            </a:solidFill>
            <a:ln>
              <a:solidFill>
                <a:srgbClr val="7C7C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solidFill>
                    <a:schemeClr val="bg1"/>
                  </a:solidFill>
                </a:rPr>
                <a:t>Copies fboot.nb0</a:t>
              </a:r>
              <a:r>
                <a:rPr lang="ko-KR" altLang="en-US" b="1" dirty="0" smtClean="0">
                  <a:solidFill>
                    <a:schemeClr val="bg1"/>
                  </a:solidFill>
                </a:rPr>
                <a:t> </a:t>
              </a:r>
              <a:r>
                <a:rPr lang="en-US" altLang="ko-KR" b="1" dirty="0" smtClean="0">
                  <a:solidFill>
                    <a:schemeClr val="bg1"/>
                  </a:solidFill>
                </a:rPr>
                <a:t>to</a:t>
              </a:r>
            </a:p>
            <a:p>
              <a:pPr algn="ctr"/>
              <a:r>
                <a:rPr lang="en-US" altLang="ko-KR" b="1" dirty="0" smtClean="0">
                  <a:solidFill>
                    <a:schemeClr val="bg1"/>
                  </a:solidFill>
                </a:rPr>
                <a:t>On-board flash </a:t>
              </a:r>
            </a:p>
          </p:txBody>
        </p:sp>
        <p:sp>
          <p:nvSpPr>
            <p:cNvPr id="101" name="TextBox 100"/>
            <p:cNvSpPr txBox="1"/>
            <p:nvPr/>
          </p:nvSpPr>
          <p:spPr>
            <a:xfrm>
              <a:off x="6201351" y="3126261"/>
              <a:ext cx="324128" cy="369332"/>
            </a:xfrm>
            <a:prstGeom prst="rect">
              <a:avLst/>
            </a:prstGeom>
            <a:noFill/>
          </p:spPr>
          <p:txBody>
            <a:bodyPr wrap="none" rtlCol="0">
              <a:spAutoFit/>
            </a:bodyPr>
            <a:lstStyle/>
            <a:p>
              <a:r>
                <a:rPr lang="en-US" altLang="ko-KR" b="1" dirty="0" smtClean="0">
                  <a:solidFill>
                    <a:srgbClr val="FF0000"/>
                  </a:solidFill>
                </a:rPr>
                <a:t>Y</a:t>
              </a:r>
              <a:endParaRPr lang="ko-KR" altLang="en-US" b="1" dirty="0">
                <a:solidFill>
                  <a:srgbClr val="FF0000"/>
                </a:solidFill>
              </a:endParaRPr>
            </a:p>
          </p:txBody>
        </p:sp>
        <p:cxnSp>
          <p:nvCxnSpPr>
            <p:cNvPr id="102" name="직선 화살표 연결선 101"/>
            <p:cNvCxnSpPr>
              <a:stCxn id="95" idx="2"/>
            </p:cNvCxnSpPr>
            <p:nvPr/>
          </p:nvCxnSpPr>
          <p:spPr>
            <a:xfrm>
              <a:off x="4869203" y="3939531"/>
              <a:ext cx="0" cy="2095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3" name="다이아몬드 102"/>
            <p:cNvSpPr/>
            <p:nvPr/>
          </p:nvSpPr>
          <p:spPr>
            <a:xfrm>
              <a:off x="3537055" y="4077072"/>
              <a:ext cx="2664296" cy="864096"/>
            </a:xfrm>
            <a:prstGeom prst="diamond">
              <a:avLst/>
            </a:prstGeom>
            <a:solidFill>
              <a:schemeClr val="accent1"/>
            </a:solidFill>
            <a:ln>
              <a:solidFill>
                <a:srgbClr val="3D3A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err="1" smtClean="0">
                  <a:solidFill>
                    <a:schemeClr val="bg1"/>
                  </a:solidFill>
                </a:rPr>
                <a:t>Nk.bin</a:t>
              </a:r>
              <a:endParaRPr lang="en-US" altLang="ko-KR" b="1" dirty="0" smtClean="0">
                <a:solidFill>
                  <a:schemeClr val="bg1"/>
                </a:solidFill>
              </a:endParaRPr>
            </a:p>
            <a:p>
              <a:pPr algn="ctr"/>
              <a:r>
                <a:rPr lang="en-US" altLang="ko-KR" b="1" dirty="0" smtClean="0">
                  <a:solidFill>
                    <a:schemeClr val="bg1"/>
                  </a:solidFill>
                </a:rPr>
                <a:t>Exist?</a:t>
              </a:r>
              <a:endParaRPr lang="ko-KR" altLang="en-US" b="1" dirty="0">
                <a:solidFill>
                  <a:schemeClr val="bg1"/>
                </a:solidFill>
              </a:endParaRPr>
            </a:p>
          </p:txBody>
        </p:sp>
        <p:cxnSp>
          <p:nvCxnSpPr>
            <p:cNvPr id="104" name="직선 화살표 연결선 103"/>
            <p:cNvCxnSpPr>
              <a:stCxn id="103" idx="3"/>
              <a:endCxn id="105" idx="1"/>
            </p:cNvCxnSpPr>
            <p:nvPr/>
          </p:nvCxnSpPr>
          <p:spPr>
            <a:xfrm flipV="1">
              <a:off x="6201351" y="4454135"/>
              <a:ext cx="458008" cy="549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5" name="직사각형 104"/>
            <p:cNvSpPr/>
            <p:nvPr/>
          </p:nvSpPr>
          <p:spPr>
            <a:xfrm>
              <a:off x="6659359" y="4122259"/>
              <a:ext cx="2521153" cy="663752"/>
            </a:xfrm>
            <a:prstGeom prst="rect">
              <a:avLst/>
            </a:prstGeom>
            <a:solidFill>
              <a:schemeClr val="tx1">
                <a:lumMod val="65000"/>
                <a:lumOff val="35000"/>
              </a:schemeClr>
            </a:solidFill>
            <a:ln>
              <a:solidFill>
                <a:srgbClr val="7C7C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solidFill>
                    <a:schemeClr val="bg1"/>
                  </a:solidFill>
                </a:rPr>
                <a:t>Replace OS image on</a:t>
              </a:r>
            </a:p>
            <a:p>
              <a:pPr algn="ctr"/>
              <a:r>
                <a:rPr lang="en-US" altLang="ko-KR" b="1" dirty="0" smtClean="0">
                  <a:solidFill>
                    <a:schemeClr val="bg1"/>
                  </a:solidFill>
                </a:rPr>
                <a:t>On-board flash</a:t>
              </a:r>
            </a:p>
          </p:txBody>
        </p:sp>
        <p:sp>
          <p:nvSpPr>
            <p:cNvPr id="106" name="TextBox 105"/>
            <p:cNvSpPr txBox="1"/>
            <p:nvPr/>
          </p:nvSpPr>
          <p:spPr>
            <a:xfrm>
              <a:off x="6200478" y="4077072"/>
              <a:ext cx="324128" cy="369332"/>
            </a:xfrm>
            <a:prstGeom prst="rect">
              <a:avLst/>
            </a:prstGeom>
            <a:noFill/>
          </p:spPr>
          <p:txBody>
            <a:bodyPr wrap="none" rtlCol="0">
              <a:spAutoFit/>
            </a:bodyPr>
            <a:lstStyle/>
            <a:p>
              <a:r>
                <a:rPr lang="en-US" altLang="ko-KR" b="1" dirty="0" smtClean="0">
                  <a:solidFill>
                    <a:srgbClr val="FF0000"/>
                  </a:solidFill>
                </a:rPr>
                <a:t>Y</a:t>
              </a:r>
              <a:endParaRPr lang="ko-KR" altLang="en-US" b="1" dirty="0">
                <a:solidFill>
                  <a:srgbClr val="FF0000"/>
                </a:solidFill>
              </a:endParaRPr>
            </a:p>
          </p:txBody>
        </p:sp>
        <p:sp>
          <p:nvSpPr>
            <p:cNvPr id="107" name="다이아몬드 106"/>
            <p:cNvSpPr/>
            <p:nvPr/>
          </p:nvSpPr>
          <p:spPr>
            <a:xfrm>
              <a:off x="3131840" y="5048261"/>
              <a:ext cx="3393734" cy="864096"/>
            </a:xfrm>
            <a:prstGeom prst="diamond">
              <a:avLst/>
            </a:prstGeom>
            <a:solidFill>
              <a:schemeClr val="accent1"/>
            </a:solidFill>
            <a:ln>
              <a:solidFill>
                <a:srgbClr val="3D3A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err="1" smtClean="0">
                  <a:solidFill>
                    <a:schemeClr val="bg1"/>
                  </a:solidFill>
                </a:rPr>
                <a:t>EraseFFX.bsq</a:t>
              </a:r>
              <a:endParaRPr lang="en-US" altLang="ko-KR" b="1" dirty="0" smtClean="0">
                <a:solidFill>
                  <a:schemeClr val="bg1"/>
                </a:solidFill>
              </a:endParaRPr>
            </a:p>
            <a:p>
              <a:pPr algn="ctr"/>
              <a:r>
                <a:rPr lang="en-US" altLang="ko-KR" b="1" dirty="0" smtClean="0">
                  <a:solidFill>
                    <a:schemeClr val="bg1"/>
                  </a:solidFill>
                </a:rPr>
                <a:t>Exist?</a:t>
              </a:r>
              <a:endParaRPr lang="ko-KR" altLang="en-US" b="1" dirty="0">
                <a:solidFill>
                  <a:schemeClr val="bg1"/>
                </a:solidFill>
              </a:endParaRPr>
            </a:p>
          </p:txBody>
        </p:sp>
        <p:cxnSp>
          <p:nvCxnSpPr>
            <p:cNvPr id="108" name="직선 화살표 연결선 107"/>
            <p:cNvCxnSpPr>
              <a:stCxn id="103" idx="2"/>
              <a:endCxn id="107" idx="0"/>
            </p:cNvCxnSpPr>
            <p:nvPr/>
          </p:nvCxnSpPr>
          <p:spPr>
            <a:xfrm flipH="1">
              <a:off x="4828707" y="4941168"/>
              <a:ext cx="40496" cy="1070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9" name="직선 화살표 연결선 108"/>
            <p:cNvCxnSpPr>
              <a:stCxn id="107" idx="3"/>
              <a:endCxn id="110" idx="1"/>
            </p:cNvCxnSpPr>
            <p:nvPr/>
          </p:nvCxnSpPr>
          <p:spPr>
            <a:xfrm>
              <a:off x="6525574" y="5480309"/>
              <a:ext cx="458257" cy="93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0" name="직사각형 109"/>
            <p:cNvSpPr/>
            <p:nvPr/>
          </p:nvSpPr>
          <p:spPr>
            <a:xfrm>
              <a:off x="6983831" y="4981194"/>
              <a:ext cx="2160169" cy="1016871"/>
            </a:xfrm>
            <a:prstGeom prst="rect">
              <a:avLst/>
            </a:prstGeom>
            <a:solidFill>
              <a:schemeClr val="tx1">
                <a:lumMod val="65000"/>
                <a:lumOff val="35000"/>
              </a:schemeClr>
            </a:solidFill>
            <a:ln>
              <a:solidFill>
                <a:srgbClr val="7C7C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solidFill>
                    <a:schemeClr val="bg1"/>
                  </a:solidFill>
                </a:rPr>
                <a:t>Erase entire file system area of flash</a:t>
              </a:r>
            </a:p>
          </p:txBody>
        </p:sp>
        <p:sp>
          <p:nvSpPr>
            <p:cNvPr id="111" name="TextBox 110"/>
            <p:cNvSpPr txBox="1"/>
            <p:nvPr/>
          </p:nvSpPr>
          <p:spPr>
            <a:xfrm>
              <a:off x="6524950" y="5133726"/>
              <a:ext cx="324128" cy="369332"/>
            </a:xfrm>
            <a:prstGeom prst="rect">
              <a:avLst/>
            </a:prstGeom>
            <a:noFill/>
          </p:spPr>
          <p:txBody>
            <a:bodyPr wrap="none" rtlCol="0">
              <a:spAutoFit/>
            </a:bodyPr>
            <a:lstStyle/>
            <a:p>
              <a:r>
                <a:rPr lang="en-US" altLang="ko-KR" b="1" dirty="0" smtClean="0">
                  <a:solidFill>
                    <a:srgbClr val="FF0000"/>
                  </a:solidFill>
                </a:rPr>
                <a:t>Y</a:t>
              </a:r>
              <a:endParaRPr lang="ko-KR" altLang="en-US" b="1" dirty="0">
                <a:solidFill>
                  <a:srgbClr val="FF0000"/>
                </a:solidFill>
              </a:endParaRPr>
            </a:p>
          </p:txBody>
        </p:sp>
        <p:sp>
          <p:nvSpPr>
            <p:cNvPr id="112" name="왼쪽 중괄호 111"/>
            <p:cNvSpPr/>
            <p:nvPr/>
          </p:nvSpPr>
          <p:spPr>
            <a:xfrm>
              <a:off x="2699792" y="3140968"/>
              <a:ext cx="432048" cy="2826617"/>
            </a:xfrm>
            <a:prstGeom prst="leftBrace">
              <a:avLst/>
            </a:prstGeom>
            <a:ln>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ko-KR" altLang="en-US"/>
            </a:p>
          </p:txBody>
        </p:sp>
        <p:sp>
          <p:nvSpPr>
            <p:cNvPr id="113" name="TextBox 112"/>
            <p:cNvSpPr txBox="1"/>
            <p:nvPr/>
          </p:nvSpPr>
          <p:spPr>
            <a:xfrm>
              <a:off x="555941" y="4046444"/>
              <a:ext cx="2162964" cy="1015663"/>
            </a:xfrm>
            <a:prstGeom prst="rect">
              <a:avLst/>
            </a:prstGeom>
            <a:noFill/>
          </p:spPr>
          <p:txBody>
            <a:bodyPr wrap="none" rtlCol="0">
              <a:spAutoFit/>
            </a:bodyPr>
            <a:lstStyle/>
            <a:p>
              <a:pPr algn="ctr"/>
              <a:r>
                <a:rPr lang="en-US" altLang="ko-KR" sz="2000" b="1" dirty="0" smtClean="0">
                  <a:solidFill>
                    <a:srgbClr val="FF0000"/>
                  </a:solidFill>
                </a:rPr>
                <a:t>Does not verify </a:t>
              </a:r>
            </a:p>
            <a:p>
              <a:pPr algn="ctr"/>
              <a:r>
                <a:rPr lang="en-US" altLang="ko-KR" sz="2000" b="1" dirty="0" smtClean="0">
                  <a:solidFill>
                    <a:srgbClr val="FF0000"/>
                  </a:solidFill>
                </a:rPr>
                <a:t>authenticity </a:t>
              </a:r>
            </a:p>
            <a:p>
              <a:pPr algn="ctr"/>
              <a:r>
                <a:rPr lang="en-US" altLang="ko-KR" sz="2000" b="1" dirty="0" smtClean="0">
                  <a:solidFill>
                    <a:srgbClr val="FF0000"/>
                  </a:solidFill>
                </a:rPr>
                <a:t>of these files</a:t>
              </a:r>
              <a:endParaRPr lang="ko-KR" altLang="en-US" sz="2000" b="1" dirty="0">
                <a:solidFill>
                  <a:srgbClr val="FF0000"/>
                </a:solidFill>
              </a:endParaRPr>
            </a:p>
          </p:txBody>
        </p:sp>
      </p:grpSp>
      <p:sp>
        <p:nvSpPr>
          <p:cNvPr id="114" name="TextBox 113"/>
          <p:cNvSpPr txBox="1"/>
          <p:nvPr/>
        </p:nvSpPr>
        <p:spPr>
          <a:xfrm>
            <a:off x="4860032" y="3779748"/>
            <a:ext cx="369012" cy="369332"/>
          </a:xfrm>
          <a:prstGeom prst="rect">
            <a:avLst/>
          </a:prstGeom>
          <a:noFill/>
        </p:spPr>
        <p:txBody>
          <a:bodyPr wrap="none" rtlCol="0">
            <a:spAutoFit/>
          </a:bodyPr>
          <a:lstStyle/>
          <a:p>
            <a:r>
              <a:rPr lang="en-US" altLang="ko-KR" b="1" dirty="0" smtClean="0">
                <a:solidFill>
                  <a:srgbClr val="002060"/>
                </a:solidFill>
              </a:rPr>
              <a:t>N</a:t>
            </a:r>
            <a:endParaRPr lang="ko-KR" altLang="en-US" b="1" dirty="0">
              <a:solidFill>
                <a:srgbClr val="002060"/>
              </a:solidFill>
            </a:endParaRPr>
          </a:p>
        </p:txBody>
      </p:sp>
      <p:sp>
        <p:nvSpPr>
          <p:cNvPr id="115" name="TextBox 114"/>
          <p:cNvSpPr txBox="1"/>
          <p:nvPr/>
        </p:nvSpPr>
        <p:spPr>
          <a:xfrm>
            <a:off x="4923068" y="4797152"/>
            <a:ext cx="369012" cy="369332"/>
          </a:xfrm>
          <a:prstGeom prst="rect">
            <a:avLst/>
          </a:prstGeom>
          <a:noFill/>
        </p:spPr>
        <p:txBody>
          <a:bodyPr wrap="none" rtlCol="0">
            <a:spAutoFit/>
          </a:bodyPr>
          <a:lstStyle/>
          <a:p>
            <a:r>
              <a:rPr lang="en-US" altLang="ko-KR" b="1" dirty="0" smtClean="0">
                <a:solidFill>
                  <a:srgbClr val="002060"/>
                </a:solidFill>
              </a:rPr>
              <a:t>N</a:t>
            </a:r>
            <a:endParaRPr lang="ko-KR" altLang="en-US" b="1" dirty="0">
              <a:solidFill>
                <a:srgbClr val="002060"/>
              </a:solidFill>
            </a:endParaRPr>
          </a:p>
        </p:txBody>
      </p:sp>
      <p:sp>
        <p:nvSpPr>
          <p:cNvPr id="116" name="TextBox 115"/>
          <p:cNvSpPr txBox="1"/>
          <p:nvPr/>
        </p:nvSpPr>
        <p:spPr>
          <a:xfrm>
            <a:off x="4628327" y="5912357"/>
            <a:ext cx="369012" cy="369332"/>
          </a:xfrm>
          <a:prstGeom prst="rect">
            <a:avLst/>
          </a:prstGeom>
          <a:noFill/>
        </p:spPr>
        <p:txBody>
          <a:bodyPr wrap="none" rtlCol="0">
            <a:spAutoFit/>
          </a:bodyPr>
          <a:lstStyle/>
          <a:p>
            <a:r>
              <a:rPr lang="en-US" altLang="ko-KR" b="1" dirty="0" smtClean="0">
                <a:solidFill>
                  <a:srgbClr val="002060"/>
                </a:solidFill>
              </a:rPr>
              <a:t>N</a:t>
            </a:r>
            <a:endParaRPr lang="ko-KR" altLang="en-US" b="1" dirty="0">
              <a:solidFill>
                <a:srgbClr val="002060"/>
              </a:solidFill>
            </a:endParaRPr>
          </a:p>
        </p:txBody>
      </p:sp>
      <p:cxnSp>
        <p:nvCxnSpPr>
          <p:cNvPr id="117" name="직선 화살표 연결선 116"/>
          <p:cNvCxnSpPr>
            <a:stCxn id="107" idx="2"/>
          </p:cNvCxnSpPr>
          <p:nvPr/>
        </p:nvCxnSpPr>
        <p:spPr>
          <a:xfrm>
            <a:off x="4628327" y="5912357"/>
            <a:ext cx="0" cy="4689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4282128" y="6412686"/>
            <a:ext cx="764953" cy="369332"/>
          </a:xfrm>
          <a:prstGeom prst="rect">
            <a:avLst/>
          </a:prstGeom>
          <a:noFill/>
        </p:spPr>
        <p:txBody>
          <a:bodyPr wrap="none" rtlCol="0">
            <a:spAutoFit/>
          </a:bodyPr>
          <a:lstStyle/>
          <a:p>
            <a:r>
              <a:rPr lang="en-US" altLang="ko-KR" b="1" dirty="0" smtClean="0"/>
              <a:t>Cont.</a:t>
            </a:r>
            <a:endParaRPr lang="ko-KR" altLang="en-US" b="1" dirty="0"/>
          </a:p>
        </p:txBody>
      </p:sp>
    </p:spTree>
    <p:extLst>
      <p:ext uri="{BB962C8B-B14F-4D97-AF65-F5344CB8AC3E}">
        <p14:creationId xmlns:p14="http://schemas.microsoft.com/office/powerpoint/2010/main" val="4747320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직사각형 36"/>
          <p:cNvSpPr/>
          <p:nvPr/>
        </p:nvSpPr>
        <p:spPr>
          <a:xfrm>
            <a:off x="360633" y="1738831"/>
            <a:ext cx="2521153" cy="1041794"/>
          </a:xfrm>
          <a:prstGeom prst="rect">
            <a:avLst/>
          </a:prstGeom>
          <a:solidFill>
            <a:schemeClr val="tx1">
              <a:lumMod val="65000"/>
              <a:lumOff val="35000"/>
            </a:schemeClr>
          </a:solidFill>
          <a:ln>
            <a:solidFill>
              <a:srgbClr val="7C7C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err="1" smtClean="0">
                <a:solidFill>
                  <a:schemeClr val="bg1"/>
                </a:solidFill>
              </a:rPr>
              <a:t>Uncompress</a:t>
            </a:r>
            <a:r>
              <a:rPr lang="en-US" altLang="ko-KR" b="1" dirty="0" smtClean="0">
                <a:solidFill>
                  <a:schemeClr val="bg1"/>
                </a:solidFill>
              </a:rPr>
              <a:t> OS in </a:t>
            </a:r>
          </a:p>
          <a:p>
            <a:pPr algn="ctr"/>
            <a:r>
              <a:rPr lang="en-US" altLang="ko-KR" b="1" dirty="0" smtClean="0">
                <a:solidFill>
                  <a:schemeClr val="bg1"/>
                </a:solidFill>
              </a:rPr>
              <a:t>On-board flash, </a:t>
            </a:r>
          </a:p>
          <a:p>
            <a:pPr algn="ctr"/>
            <a:r>
              <a:rPr lang="en-US" altLang="ko-KR" b="1" dirty="0" smtClean="0">
                <a:solidFill>
                  <a:schemeClr val="bg1"/>
                </a:solidFill>
              </a:rPr>
              <a:t>copy to RAM</a:t>
            </a:r>
            <a:endParaRPr lang="ko-KR" altLang="en-US" b="1" dirty="0">
              <a:solidFill>
                <a:schemeClr val="bg1"/>
              </a:solidFill>
            </a:endParaRPr>
          </a:p>
        </p:txBody>
      </p:sp>
      <p:cxnSp>
        <p:nvCxnSpPr>
          <p:cNvPr id="39" name="직선 화살표 연결선 38"/>
          <p:cNvCxnSpPr>
            <a:stCxn id="37" idx="2"/>
          </p:cNvCxnSpPr>
          <p:nvPr/>
        </p:nvCxnSpPr>
        <p:spPr>
          <a:xfrm>
            <a:off x="1621210" y="2780625"/>
            <a:ext cx="0" cy="1260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직선 화살표 연결선 45"/>
          <p:cNvCxnSpPr/>
          <p:nvPr/>
        </p:nvCxnSpPr>
        <p:spPr>
          <a:xfrm>
            <a:off x="1621209" y="3238515"/>
            <a:ext cx="1" cy="1786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직선 화살표 연결선 5"/>
          <p:cNvCxnSpPr/>
          <p:nvPr/>
        </p:nvCxnSpPr>
        <p:spPr>
          <a:xfrm flipH="1">
            <a:off x="1520227" y="1523421"/>
            <a:ext cx="1" cy="2154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1164347" y="1196752"/>
            <a:ext cx="764953" cy="369332"/>
          </a:xfrm>
          <a:prstGeom prst="rect">
            <a:avLst/>
          </a:prstGeom>
          <a:noFill/>
        </p:spPr>
        <p:txBody>
          <a:bodyPr wrap="none" rtlCol="0">
            <a:spAutoFit/>
          </a:bodyPr>
          <a:lstStyle/>
          <a:p>
            <a:r>
              <a:rPr lang="en-US" altLang="ko-KR" b="1" dirty="0" smtClean="0"/>
              <a:t>Cont.</a:t>
            </a:r>
            <a:endParaRPr lang="ko-KR" altLang="en-US" b="1" dirty="0"/>
          </a:p>
        </p:txBody>
      </p:sp>
      <p:sp>
        <p:nvSpPr>
          <p:cNvPr id="80" name="직사각형 79"/>
          <p:cNvSpPr/>
          <p:nvPr/>
        </p:nvSpPr>
        <p:spPr>
          <a:xfrm>
            <a:off x="340385" y="2906639"/>
            <a:ext cx="2521153" cy="663752"/>
          </a:xfrm>
          <a:prstGeom prst="rect">
            <a:avLst/>
          </a:prstGeom>
          <a:solidFill>
            <a:schemeClr val="tx1">
              <a:lumMod val="65000"/>
              <a:lumOff val="35000"/>
            </a:schemeClr>
          </a:solidFill>
          <a:ln>
            <a:solidFill>
              <a:srgbClr val="7C7C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solidFill>
                  <a:schemeClr val="bg1"/>
                </a:solidFill>
              </a:rPr>
              <a:t>Jump to OS kernel</a:t>
            </a:r>
          </a:p>
        </p:txBody>
      </p:sp>
      <p:sp>
        <p:nvSpPr>
          <p:cNvPr id="81" name="직사각형 80"/>
          <p:cNvSpPr/>
          <p:nvPr/>
        </p:nvSpPr>
        <p:spPr>
          <a:xfrm>
            <a:off x="360632" y="3701352"/>
            <a:ext cx="2521153" cy="663752"/>
          </a:xfrm>
          <a:prstGeom prst="rect">
            <a:avLst/>
          </a:prstGeom>
          <a:solidFill>
            <a:schemeClr val="tx1">
              <a:lumMod val="65000"/>
              <a:lumOff val="35000"/>
            </a:schemeClr>
          </a:solidFill>
          <a:ln>
            <a:solidFill>
              <a:srgbClr val="7C7C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solidFill>
                  <a:schemeClr val="bg1"/>
                </a:solidFill>
              </a:rPr>
              <a:t>Runs Filesys.exe</a:t>
            </a:r>
          </a:p>
        </p:txBody>
      </p:sp>
      <p:cxnSp>
        <p:nvCxnSpPr>
          <p:cNvPr id="11" name="직선 화살표 연결선 10"/>
          <p:cNvCxnSpPr>
            <a:stCxn id="80" idx="2"/>
            <a:endCxn id="81" idx="0"/>
          </p:cNvCxnSpPr>
          <p:nvPr/>
        </p:nvCxnSpPr>
        <p:spPr>
          <a:xfrm>
            <a:off x="1600962" y="3570391"/>
            <a:ext cx="20247" cy="13096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2" name="직사각형 81"/>
          <p:cNvSpPr/>
          <p:nvPr/>
        </p:nvSpPr>
        <p:spPr>
          <a:xfrm>
            <a:off x="350508" y="4517504"/>
            <a:ext cx="2521153" cy="1719808"/>
          </a:xfrm>
          <a:prstGeom prst="rect">
            <a:avLst/>
          </a:prstGeom>
          <a:solidFill>
            <a:schemeClr val="tx1">
              <a:lumMod val="65000"/>
              <a:lumOff val="35000"/>
            </a:schemeClr>
          </a:solidFill>
          <a:ln>
            <a:solidFill>
              <a:srgbClr val="7C7C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solidFill>
                  <a:schemeClr val="bg1"/>
                </a:solidFill>
              </a:rPr>
              <a:t>Runs </a:t>
            </a:r>
          </a:p>
          <a:p>
            <a:pPr algn="ctr"/>
            <a:r>
              <a:rPr lang="en-US" altLang="ko-KR" b="1" dirty="0" smtClean="0">
                <a:solidFill>
                  <a:schemeClr val="bg1"/>
                </a:solidFill>
              </a:rPr>
              <a:t>Shell.exe</a:t>
            </a:r>
          </a:p>
          <a:p>
            <a:pPr algn="ctr"/>
            <a:r>
              <a:rPr lang="en-US" altLang="ko-KR" b="1" dirty="0" smtClean="0">
                <a:solidFill>
                  <a:srgbClr val="FF0000"/>
                </a:solidFill>
              </a:rPr>
              <a:t>Device.exe</a:t>
            </a:r>
          </a:p>
          <a:p>
            <a:pPr algn="ctr"/>
            <a:r>
              <a:rPr lang="en-US" altLang="ko-KR" b="1" dirty="0" smtClean="0">
                <a:solidFill>
                  <a:schemeClr val="bg1"/>
                </a:solidFill>
              </a:rPr>
              <a:t>Gwes.exe</a:t>
            </a:r>
          </a:p>
          <a:p>
            <a:pPr algn="ctr"/>
            <a:r>
              <a:rPr lang="en-US" altLang="ko-KR" b="1" dirty="0" smtClean="0">
                <a:solidFill>
                  <a:srgbClr val="FF0000"/>
                </a:solidFill>
              </a:rPr>
              <a:t>Taskman.exe</a:t>
            </a:r>
          </a:p>
        </p:txBody>
      </p:sp>
      <p:cxnSp>
        <p:nvCxnSpPr>
          <p:cNvPr id="13" name="직선 화살표 연결선 12"/>
          <p:cNvCxnSpPr>
            <a:stCxn id="81" idx="2"/>
            <a:endCxn id="82" idx="0"/>
          </p:cNvCxnSpPr>
          <p:nvPr/>
        </p:nvCxnSpPr>
        <p:spPr>
          <a:xfrm flipH="1">
            <a:off x="1611085" y="4365104"/>
            <a:ext cx="10124"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3" name="직사각형 82"/>
          <p:cNvSpPr/>
          <p:nvPr/>
        </p:nvSpPr>
        <p:spPr>
          <a:xfrm>
            <a:off x="6418244" y="1749075"/>
            <a:ext cx="2123728" cy="887837"/>
          </a:xfrm>
          <a:prstGeom prst="rect">
            <a:avLst/>
          </a:prstGeom>
          <a:solidFill>
            <a:schemeClr val="tx1">
              <a:lumMod val="65000"/>
              <a:lumOff val="35000"/>
            </a:schemeClr>
          </a:solidFill>
          <a:ln>
            <a:solidFill>
              <a:srgbClr val="7C7C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solidFill>
                  <a:schemeClr val="bg1"/>
                </a:solidFill>
              </a:rPr>
              <a:t>Run </a:t>
            </a:r>
            <a:r>
              <a:rPr lang="en-US" altLang="ko-KR" b="1" dirty="0" err="1" smtClean="0">
                <a:solidFill>
                  <a:schemeClr val="bg1"/>
                </a:solidFill>
              </a:rPr>
              <a:t>BallotStation</a:t>
            </a:r>
            <a:endParaRPr lang="en-US" altLang="ko-KR" b="1" dirty="0" smtClean="0">
              <a:solidFill>
                <a:schemeClr val="bg1"/>
              </a:solidFill>
            </a:endParaRPr>
          </a:p>
          <a:p>
            <a:pPr algn="ctr"/>
            <a:r>
              <a:rPr lang="en-US" altLang="ko-KR" b="1" dirty="0" smtClean="0">
                <a:solidFill>
                  <a:schemeClr val="bg1"/>
                </a:solidFill>
              </a:rPr>
              <a:t>(Voting software)</a:t>
            </a:r>
          </a:p>
        </p:txBody>
      </p:sp>
      <p:sp>
        <p:nvSpPr>
          <p:cNvPr id="84" name="다이아몬드 83"/>
          <p:cNvSpPr/>
          <p:nvPr/>
        </p:nvSpPr>
        <p:spPr>
          <a:xfrm>
            <a:off x="3237665" y="1631126"/>
            <a:ext cx="2776125" cy="1149500"/>
          </a:xfrm>
          <a:prstGeom prst="diamond">
            <a:avLst/>
          </a:prstGeom>
          <a:solidFill>
            <a:schemeClr val="accent1"/>
          </a:solidFill>
          <a:ln>
            <a:solidFill>
              <a:srgbClr val="3D3A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solidFill>
                  <a:schemeClr val="bg1"/>
                </a:solidFill>
              </a:rPr>
              <a:t>Removable memory</a:t>
            </a:r>
          </a:p>
          <a:p>
            <a:pPr algn="ctr"/>
            <a:r>
              <a:rPr lang="en-US" altLang="ko-KR" b="1" dirty="0" smtClean="0">
                <a:solidFill>
                  <a:schemeClr val="bg1"/>
                </a:solidFill>
              </a:rPr>
              <a:t>Exist?</a:t>
            </a:r>
            <a:endParaRPr lang="ko-KR" altLang="en-US" b="1" dirty="0">
              <a:solidFill>
                <a:schemeClr val="bg1"/>
              </a:solidFill>
            </a:endParaRPr>
          </a:p>
        </p:txBody>
      </p:sp>
      <p:grpSp>
        <p:nvGrpSpPr>
          <p:cNvPr id="33" name="그룹 32"/>
          <p:cNvGrpSpPr/>
          <p:nvPr/>
        </p:nvGrpSpPr>
        <p:grpSpPr>
          <a:xfrm>
            <a:off x="2383886" y="2205876"/>
            <a:ext cx="853780" cy="3740763"/>
            <a:chOff x="1619674" y="2208538"/>
            <a:chExt cx="1667793" cy="3740763"/>
          </a:xfrm>
        </p:grpSpPr>
        <p:cxnSp>
          <p:nvCxnSpPr>
            <p:cNvPr id="25" name="꺾인 연결선 24"/>
            <p:cNvCxnSpPr>
              <a:endCxn id="84" idx="1"/>
            </p:cNvCxnSpPr>
            <p:nvPr/>
          </p:nvCxnSpPr>
          <p:spPr>
            <a:xfrm rot="5400000" flipH="1" flipV="1">
              <a:off x="1252789" y="3914623"/>
              <a:ext cx="3740763" cy="328593"/>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직선 연결선 31"/>
            <p:cNvCxnSpPr/>
            <p:nvPr/>
          </p:nvCxnSpPr>
          <p:spPr>
            <a:xfrm>
              <a:off x="1619674" y="5949281"/>
              <a:ext cx="1339199" cy="15"/>
            </a:xfrm>
            <a:prstGeom prst="line">
              <a:avLst/>
            </a:prstGeom>
          </p:spPr>
          <p:style>
            <a:lnRef idx="1">
              <a:schemeClr val="accent1"/>
            </a:lnRef>
            <a:fillRef idx="0">
              <a:schemeClr val="accent1"/>
            </a:fillRef>
            <a:effectRef idx="0">
              <a:schemeClr val="accent1"/>
            </a:effectRef>
            <a:fontRef idx="minor">
              <a:schemeClr val="tx1"/>
            </a:fontRef>
          </p:style>
        </p:cxnSp>
      </p:grpSp>
      <p:sp>
        <p:nvSpPr>
          <p:cNvPr id="93" name="TextBox 92"/>
          <p:cNvSpPr txBox="1"/>
          <p:nvPr/>
        </p:nvSpPr>
        <p:spPr>
          <a:xfrm>
            <a:off x="6051097" y="3087873"/>
            <a:ext cx="324128" cy="369332"/>
          </a:xfrm>
          <a:prstGeom prst="rect">
            <a:avLst/>
          </a:prstGeom>
          <a:noFill/>
        </p:spPr>
        <p:txBody>
          <a:bodyPr wrap="none" rtlCol="0">
            <a:spAutoFit/>
          </a:bodyPr>
          <a:lstStyle/>
          <a:p>
            <a:r>
              <a:rPr lang="en-US" altLang="ko-KR" b="1" dirty="0" smtClean="0">
                <a:solidFill>
                  <a:srgbClr val="FF0000"/>
                </a:solidFill>
              </a:rPr>
              <a:t>Y</a:t>
            </a:r>
            <a:endParaRPr lang="ko-KR" altLang="en-US" b="1" dirty="0">
              <a:solidFill>
                <a:srgbClr val="FF0000"/>
              </a:solidFill>
            </a:endParaRPr>
          </a:p>
        </p:txBody>
      </p:sp>
      <p:sp>
        <p:nvSpPr>
          <p:cNvPr id="94" name="직사각형 93"/>
          <p:cNvSpPr/>
          <p:nvPr/>
        </p:nvSpPr>
        <p:spPr>
          <a:xfrm>
            <a:off x="6443335" y="3165481"/>
            <a:ext cx="2521153" cy="663752"/>
          </a:xfrm>
          <a:prstGeom prst="rect">
            <a:avLst/>
          </a:prstGeom>
          <a:solidFill>
            <a:schemeClr val="tx1">
              <a:lumMod val="65000"/>
              <a:lumOff val="35000"/>
            </a:schemeClr>
          </a:solidFill>
          <a:ln>
            <a:solidFill>
              <a:srgbClr val="7C7C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solidFill>
                  <a:schemeClr val="bg1"/>
                </a:solidFill>
              </a:rPr>
              <a:t>Invoke </a:t>
            </a:r>
          </a:p>
          <a:p>
            <a:pPr algn="ctr"/>
            <a:r>
              <a:rPr lang="en-US" altLang="ko-KR" b="1" dirty="0" smtClean="0">
                <a:solidFill>
                  <a:schemeClr val="bg1"/>
                </a:solidFill>
              </a:rPr>
              <a:t>Windows Explorer</a:t>
            </a:r>
          </a:p>
        </p:txBody>
      </p:sp>
      <p:cxnSp>
        <p:nvCxnSpPr>
          <p:cNvPr id="96" name="직선 화살표 연결선 95"/>
          <p:cNvCxnSpPr>
            <a:stCxn id="84" idx="3"/>
            <a:endCxn id="83" idx="1"/>
          </p:cNvCxnSpPr>
          <p:nvPr/>
        </p:nvCxnSpPr>
        <p:spPr>
          <a:xfrm flipV="1">
            <a:off x="6013790" y="2192994"/>
            <a:ext cx="404454" cy="128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5835159" y="1890396"/>
            <a:ext cx="369012" cy="369332"/>
          </a:xfrm>
          <a:prstGeom prst="rect">
            <a:avLst/>
          </a:prstGeom>
          <a:noFill/>
        </p:spPr>
        <p:txBody>
          <a:bodyPr wrap="none" rtlCol="0">
            <a:spAutoFit/>
          </a:bodyPr>
          <a:lstStyle/>
          <a:p>
            <a:r>
              <a:rPr lang="en-US" altLang="ko-KR" b="1" dirty="0" smtClean="0">
                <a:solidFill>
                  <a:srgbClr val="002060"/>
                </a:solidFill>
              </a:rPr>
              <a:t>N</a:t>
            </a:r>
            <a:endParaRPr lang="ko-KR" altLang="en-US" b="1" dirty="0">
              <a:solidFill>
                <a:srgbClr val="002060"/>
              </a:solidFill>
            </a:endParaRPr>
          </a:p>
        </p:txBody>
      </p:sp>
      <p:cxnSp>
        <p:nvCxnSpPr>
          <p:cNvPr id="117" name="직선 화살표 연결선 116"/>
          <p:cNvCxnSpPr>
            <a:stCxn id="84" idx="2"/>
            <a:endCxn id="120" idx="0"/>
          </p:cNvCxnSpPr>
          <p:nvPr/>
        </p:nvCxnSpPr>
        <p:spPr>
          <a:xfrm flipH="1">
            <a:off x="4620255" y="2780626"/>
            <a:ext cx="5473" cy="2846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0" name="다이아몬드 119"/>
          <p:cNvSpPr/>
          <p:nvPr/>
        </p:nvSpPr>
        <p:spPr>
          <a:xfrm>
            <a:off x="3084334" y="3065309"/>
            <a:ext cx="3071842" cy="864096"/>
          </a:xfrm>
          <a:prstGeom prst="diamond">
            <a:avLst/>
          </a:prstGeom>
          <a:solidFill>
            <a:schemeClr val="accent1"/>
          </a:solidFill>
          <a:ln>
            <a:solidFill>
              <a:srgbClr val="3D3A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err="1" smtClean="0">
                <a:solidFill>
                  <a:srgbClr val="FF0000"/>
                </a:solidFill>
              </a:rPr>
              <a:t>Explore.glb</a:t>
            </a:r>
            <a:endParaRPr lang="en-US" altLang="ko-KR" b="1" dirty="0" smtClean="0">
              <a:solidFill>
                <a:srgbClr val="FF0000"/>
              </a:solidFill>
            </a:endParaRPr>
          </a:p>
          <a:p>
            <a:pPr algn="ctr"/>
            <a:r>
              <a:rPr lang="en-US" altLang="ko-KR" b="1" dirty="0" smtClean="0">
                <a:solidFill>
                  <a:schemeClr val="bg1"/>
                </a:solidFill>
              </a:rPr>
              <a:t>Exist?</a:t>
            </a:r>
            <a:endParaRPr lang="ko-KR" altLang="en-US" b="1" dirty="0">
              <a:solidFill>
                <a:schemeClr val="bg1"/>
              </a:solidFill>
            </a:endParaRPr>
          </a:p>
        </p:txBody>
      </p:sp>
      <p:cxnSp>
        <p:nvCxnSpPr>
          <p:cNvPr id="119" name="직선 화살표 연결선 118"/>
          <p:cNvCxnSpPr>
            <a:stCxn id="120" idx="3"/>
            <a:endCxn id="94" idx="1"/>
          </p:cNvCxnSpPr>
          <p:nvPr/>
        </p:nvCxnSpPr>
        <p:spPr>
          <a:xfrm>
            <a:off x="6156176" y="3497357"/>
            <a:ext cx="28715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2" name="직선 화살표 연결선 121"/>
          <p:cNvCxnSpPr>
            <a:stCxn id="120" idx="2"/>
            <a:endCxn id="126" idx="0"/>
          </p:cNvCxnSpPr>
          <p:nvPr/>
        </p:nvCxnSpPr>
        <p:spPr>
          <a:xfrm>
            <a:off x="4620255" y="3929405"/>
            <a:ext cx="0" cy="36369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6" name="다이아몬드 125"/>
          <p:cNvSpPr/>
          <p:nvPr/>
        </p:nvSpPr>
        <p:spPr>
          <a:xfrm>
            <a:off x="3084334" y="4293096"/>
            <a:ext cx="3071842" cy="864096"/>
          </a:xfrm>
          <a:prstGeom prst="diamond">
            <a:avLst/>
          </a:prstGeom>
          <a:solidFill>
            <a:schemeClr val="accent1"/>
          </a:solidFill>
          <a:ln>
            <a:solidFill>
              <a:srgbClr val="3D3A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solidFill>
                  <a:srgbClr val="FF0000"/>
                </a:solidFill>
              </a:rPr>
              <a:t>.ins </a:t>
            </a:r>
            <a:r>
              <a:rPr lang="en-US" altLang="ko-KR" b="1" dirty="0" smtClean="0">
                <a:solidFill>
                  <a:schemeClr val="bg1"/>
                </a:solidFill>
              </a:rPr>
              <a:t>file</a:t>
            </a:r>
          </a:p>
          <a:p>
            <a:pPr algn="ctr"/>
            <a:r>
              <a:rPr lang="en-US" altLang="ko-KR" b="1" dirty="0" smtClean="0">
                <a:solidFill>
                  <a:schemeClr val="bg1"/>
                </a:solidFill>
              </a:rPr>
              <a:t>Exist?</a:t>
            </a:r>
            <a:endParaRPr lang="ko-KR" altLang="en-US" b="1" dirty="0">
              <a:solidFill>
                <a:schemeClr val="bg1"/>
              </a:solidFill>
            </a:endParaRPr>
          </a:p>
        </p:txBody>
      </p:sp>
      <p:sp>
        <p:nvSpPr>
          <p:cNvPr id="127" name="TextBox 126"/>
          <p:cNvSpPr txBox="1"/>
          <p:nvPr/>
        </p:nvSpPr>
        <p:spPr>
          <a:xfrm>
            <a:off x="6013791" y="4437112"/>
            <a:ext cx="324128" cy="369332"/>
          </a:xfrm>
          <a:prstGeom prst="rect">
            <a:avLst/>
          </a:prstGeom>
          <a:noFill/>
        </p:spPr>
        <p:txBody>
          <a:bodyPr wrap="none" rtlCol="0">
            <a:spAutoFit/>
          </a:bodyPr>
          <a:lstStyle/>
          <a:p>
            <a:r>
              <a:rPr lang="en-US" altLang="ko-KR" b="1" dirty="0" smtClean="0">
                <a:solidFill>
                  <a:srgbClr val="FF0000"/>
                </a:solidFill>
              </a:rPr>
              <a:t>Y</a:t>
            </a:r>
            <a:endParaRPr lang="ko-KR" altLang="en-US" b="1" dirty="0">
              <a:solidFill>
                <a:srgbClr val="FF0000"/>
              </a:solidFill>
            </a:endParaRPr>
          </a:p>
        </p:txBody>
      </p:sp>
      <p:sp>
        <p:nvSpPr>
          <p:cNvPr id="128" name="직사각형 127"/>
          <p:cNvSpPr/>
          <p:nvPr/>
        </p:nvSpPr>
        <p:spPr>
          <a:xfrm>
            <a:off x="6443335" y="4437112"/>
            <a:ext cx="2521153" cy="663752"/>
          </a:xfrm>
          <a:prstGeom prst="rect">
            <a:avLst/>
          </a:prstGeom>
          <a:solidFill>
            <a:schemeClr val="tx1">
              <a:lumMod val="65000"/>
              <a:lumOff val="35000"/>
            </a:schemeClr>
          </a:solidFill>
          <a:ln>
            <a:solidFill>
              <a:srgbClr val="7C7C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solidFill>
                  <a:schemeClr val="bg1"/>
                </a:solidFill>
              </a:rPr>
              <a:t>Automate update</a:t>
            </a:r>
          </a:p>
        </p:txBody>
      </p:sp>
      <p:cxnSp>
        <p:nvCxnSpPr>
          <p:cNvPr id="129" name="직선 화살표 연결선 128"/>
          <p:cNvCxnSpPr>
            <a:endCxn id="128" idx="1"/>
          </p:cNvCxnSpPr>
          <p:nvPr/>
        </p:nvCxnSpPr>
        <p:spPr>
          <a:xfrm>
            <a:off x="6051097" y="4748685"/>
            <a:ext cx="392238" cy="203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20" name="그룹 19"/>
          <p:cNvGrpSpPr/>
          <p:nvPr/>
        </p:nvGrpSpPr>
        <p:grpSpPr>
          <a:xfrm>
            <a:off x="2269375" y="5212863"/>
            <a:ext cx="4676834" cy="1200329"/>
            <a:chOff x="2443634" y="5149041"/>
            <a:chExt cx="4676834" cy="1200329"/>
          </a:xfrm>
        </p:grpSpPr>
        <p:cxnSp>
          <p:nvCxnSpPr>
            <p:cNvPr id="18" name="직선 화살표 연결선 17"/>
            <p:cNvCxnSpPr/>
            <p:nvPr/>
          </p:nvCxnSpPr>
          <p:spPr>
            <a:xfrm>
              <a:off x="2443634" y="5305400"/>
              <a:ext cx="122413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644901" y="5149041"/>
              <a:ext cx="3475567" cy="1200329"/>
            </a:xfrm>
            <a:prstGeom prst="rect">
              <a:avLst/>
            </a:prstGeom>
            <a:noFill/>
          </p:spPr>
          <p:txBody>
            <a:bodyPr wrap="none" rtlCol="0">
              <a:spAutoFit/>
            </a:bodyPr>
            <a:lstStyle/>
            <a:p>
              <a:r>
                <a:rPr lang="en-US" altLang="ko-KR" b="1" dirty="0" smtClean="0"/>
                <a:t>Mounting file system</a:t>
              </a:r>
            </a:p>
            <a:p>
              <a:pPr marL="285750" indent="-285750">
                <a:buFont typeface="Arial" panose="020B0604020202020204" pitchFamily="34" charset="0"/>
                <a:buChar char="•"/>
              </a:pPr>
              <a:r>
                <a:rPr lang="en-US" altLang="ko-KR" dirty="0" smtClean="0"/>
                <a:t>On-board flash : \FFX</a:t>
              </a:r>
            </a:p>
            <a:p>
              <a:pPr marL="285750" indent="-285750">
                <a:buFont typeface="Arial" panose="020B0604020202020204" pitchFamily="34" charset="0"/>
                <a:buChar char="•"/>
              </a:pPr>
              <a:r>
                <a:rPr lang="en-US" altLang="ko-KR" dirty="0" smtClean="0"/>
                <a:t>Memory card: \</a:t>
              </a:r>
              <a:r>
                <a:rPr lang="en-US" altLang="ko-KR" dirty="0" err="1" smtClean="0"/>
                <a:t>StorageCard</a:t>
              </a:r>
              <a:endParaRPr lang="en-US" altLang="ko-KR" dirty="0" smtClean="0"/>
            </a:p>
            <a:p>
              <a:pPr marL="285750" indent="-285750">
                <a:buFont typeface="Arial" panose="020B0604020202020204" pitchFamily="34" charset="0"/>
                <a:buChar char="•"/>
              </a:pPr>
              <a:r>
                <a:rPr lang="en-US" altLang="ko-KR" dirty="0" smtClean="0">
                  <a:solidFill>
                    <a:srgbClr val="FF0000"/>
                  </a:solidFill>
                </a:rPr>
                <a:t>RAM(root): \</a:t>
              </a:r>
              <a:endParaRPr lang="ko-KR" altLang="en-US" dirty="0">
                <a:solidFill>
                  <a:srgbClr val="FF0000"/>
                </a:solidFill>
              </a:endParaRPr>
            </a:p>
          </p:txBody>
        </p:sp>
      </p:grpSp>
      <p:grpSp>
        <p:nvGrpSpPr>
          <p:cNvPr id="4098" name="그룹 4097"/>
          <p:cNvGrpSpPr/>
          <p:nvPr/>
        </p:nvGrpSpPr>
        <p:grpSpPr>
          <a:xfrm>
            <a:off x="3171081" y="2996952"/>
            <a:ext cx="4506362" cy="3167788"/>
            <a:chOff x="2737402" y="2996952"/>
            <a:chExt cx="4506362" cy="3167788"/>
          </a:xfrm>
        </p:grpSpPr>
        <p:sp>
          <p:nvSpPr>
            <p:cNvPr id="124" name="타원 123"/>
            <p:cNvSpPr/>
            <p:nvPr/>
          </p:nvSpPr>
          <p:spPr>
            <a:xfrm>
              <a:off x="2770169" y="2996952"/>
              <a:ext cx="2790633" cy="21638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5" name="TextBox 124"/>
            <p:cNvSpPr txBox="1"/>
            <p:nvPr/>
          </p:nvSpPr>
          <p:spPr>
            <a:xfrm>
              <a:off x="2737402" y="5764630"/>
              <a:ext cx="4506362" cy="400110"/>
            </a:xfrm>
            <a:prstGeom prst="rect">
              <a:avLst/>
            </a:prstGeom>
            <a:noFill/>
          </p:spPr>
          <p:txBody>
            <a:bodyPr wrap="none" rtlCol="0">
              <a:spAutoFit/>
            </a:bodyPr>
            <a:lstStyle/>
            <a:p>
              <a:r>
                <a:rPr lang="en-US" altLang="ko-KR" sz="2000" b="1" dirty="0" smtClean="0">
                  <a:solidFill>
                    <a:srgbClr val="FF0000"/>
                  </a:solidFill>
                </a:rPr>
                <a:t> Accept without any authentication</a:t>
              </a:r>
              <a:endParaRPr lang="ko-KR" altLang="en-US" sz="2000" b="1" dirty="0">
                <a:solidFill>
                  <a:srgbClr val="FF0000"/>
                </a:solidFill>
              </a:endParaRPr>
            </a:p>
          </p:txBody>
        </p:sp>
      </p:grpSp>
      <p:grpSp>
        <p:nvGrpSpPr>
          <p:cNvPr id="45" name="그룹 44"/>
          <p:cNvGrpSpPr/>
          <p:nvPr/>
        </p:nvGrpSpPr>
        <p:grpSpPr>
          <a:xfrm>
            <a:off x="-8319" y="-27384"/>
            <a:ext cx="9152319" cy="1209070"/>
            <a:chOff x="-8319" y="-27384"/>
            <a:chExt cx="9152319" cy="1209070"/>
          </a:xfrm>
        </p:grpSpPr>
        <p:pic>
          <p:nvPicPr>
            <p:cNvPr id="47" name="Picture 4" descr="Vote keyboard key Finge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12421" t="392" r="11326" b="81985"/>
            <a:stretch/>
          </p:blipFill>
          <p:spPr bwMode="auto">
            <a:xfrm>
              <a:off x="-8319" y="-27384"/>
              <a:ext cx="9152319" cy="1209070"/>
            </a:xfrm>
            <a:prstGeom prst="rect">
              <a:avLst/>
            </a:prstGeom>
            <a:noFill/>
            <a:extLst>
              <a:ext uri="{909E8E84-426E-40DD-AFC4-6F175D3DCCD1}">
                <a14:hiddenFill xmlns:a14="http://schemas.microsoft.com/office/drawing/2010/main">
                  <a:solidFill>
                    <a:srgbClr val="FFFFFF"/>
                  </a:solidFill>
                </a14:hiddenFill>
              </a:ext>
            </a:extLst>
          </p:spPr>
        </p:pic>
        <p:sp>
          <p:nvSpPr>
            <p:cNvPr id="49" name="직사각형 48"/>
            <p:cNvSpPr/>
            <p:nvPr/>
          </p:nvSpPr>
          <p:spPr>
            <a:xfrm>
              <a:off x="219076" y="248692"/>
              <a:ext cx="85724" cy="76944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40" name="TextBox 39"/>
          <p:cNvSpPr txBox="1"/>
          <p:nvPr/>
        </p:nvSpPr>
        <p:spPr>
          <a:xfrm>
            <a:off x="381001" y="249734"/>
            <a:ext cx="7501477" cy="707886"/>
          </a:xfrm>
          <a:prstGeom prst="rect">
            <a:avLst/>
          </a:prstGeom>
          <a:noFill/>
        </p:spPr>
        <p:txBody>
          <a:bodyPr wrap="none" rtlCol="0">
            <a:spAutoFit/>
          </a:bodyPr>
          <a:lstStyle/>
          <a:p>
            <a:r>
              <a:rPr lang="en-US" altLang="ko-KR" sz="4000" b="1" spc="-150" dirty="0" smtClean="0">
                <a:solidFill>
                  <a:schemeClr val="bg1"/>
                </a:solidFill>
                <a:latin typeface="+mj-ea"/>
                <a:ea typeface="+mj-ea"/>
              </a:rPr>
              <a:t>Attack Scenario – </a:t>
            </a:r>
            <a:r>
              <a:rPr lang="en-US" altLang="ko-KR" sz="3200" b="1" spc="-150" dirty="0">
                <a:solidFill>
                  <a:schemeClr val="bg1"/>
                </a:solidFill>
                <a:latin typeface="+mj-ea"/>
                <a:ea typeface="+mj-ea"/>
              </a:rPr>
              <a:t>installing </a:t>
            </a:r>
            <a:r>
              <a:rPr lang="en-US" altLang="ko-KR" sz="3200" b="1" spc="-150" dirty="0" smtClean="0">
                <a:solidFill>
                  <a:schemeClr val="bg1"/>
                </a:solidFill>
                <a:latin typeface="+mj-ea"/>
                <a:ea typeface="+mj-ea"/>
              </a:rPr>
              <a:t>malware</a:t>
            </a:r>
            <a:endParaRPr lang="ko-KR" altLang="en-US" sz="4000" b="1" spc="-150" dirty="0">
              <a:solidFill>
                <a:schemeClr val="bg1"/>
              </a:solidFill>
              <a:latin typeface="+mj-ea"/>
              <a:ea typeface="+mj-ea"/>
            </a:endParaRPr>
          </a:p>
        </p:txBody>
      </p:sp>
      <p:sp>
        <p:nvSpPr>
          <p:cNvPr id="44" name="TextBox 43"/>
          <p:cNvSpPr txBox="1"/>
          <p:nvPr/>
        </p:nvSpPr>
        <p:spPr>
          <a:xfrm>
            <a:off x="4231875" y="2704204"/>
            <a:ext cx="324128" cy="369332"/>
          </a:xfrm>
          <a:prstGeom prst="rect">
            <a:avLst/>
          </a:prstGeom>
          <a:noFill/>
        </p:spPr>
        <p:txBody>
          <a:bodyPr wrap="none" rtlCol="0">
            <a:spAutoFit/>
          </a:bodyPr>
          <a:lstStyle/>
          <a:p>
            <a:r>
              <a:rPr lang="en-US" altLang="ko-KR" b="1" dirty="0" smtClean="0">
                <a:solidFill>
                  <a:srgbClr val="FF0000"/>
                </a:solidFill>
              </a:rPr>
              <a:t>Y</a:t>
            </a:r>
            <a:endParaRPr lang="ko-KR" altLang="en-US" b="1" dirty="0">
              <a:solidFill>
                <a:srgbClr val="FF0000"/>
              </a:solidFill>
            </a:endParaRPr>
          </a:p>
        </p:txBody>
      </p:sp>
    </p:spTree>
    <p:extLst>
      <p:ext uri="{BB962C8B-B14F-4D97-AF65-F5344CB8AC3E}">
        <p14:creationId xmlns:p14="http://schemas.microsoft.com/office/powerpoint/2010/main" val="61034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ppt_x"/>
                                          </p:val>
                                        </p:tav>
                                        <p:tav tm="100000">
                                          <p:val>
                                            <p:strVal val="#ppt_x"/>
                                          </p:val>
                                        </p:tav>
                                      </p:tavLst>
                                    </p:anim>
                                    <p:anim calcmode="lin" valueType="num">
                                      <p:cBhvr additive="base">
                                        <p:cTn id="12"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Vote keyboard key Finge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12421" t="392" r="11326" b="81985"/>
          <a:stretch/>
        </p:blipFill>
        <p:spPr bwMode="auto">
          <a:xfrm>
            <a:off x="-8319" y="-27384"/>
            <a:ext cx="9152319" cy="1209070"/>
          </a:xfrm>
          <a:prstGeom prst="rect">
            <a:avLst/>
          </a:prstGeom>
          <a:noFill/>
          <a:extLst>
            <a:ext uri="{909E8E84-426E-40DD-AFC4-6F175D3DCCD1}">
              <a14:hiddenFill xmlns:a14="http://schemas.microsoft.com/office/drawing/2010/main">
                <a:solidFill>
                  <a:srgbClr val="FFFFFF"/>
                </a:solidFill>
              </a14:hiddenFill>
            </a:ext>
          </a:extLst>
        </p:spPr>
      </p:pic>
      <p:sp>
        <p:nvSpPr>
          <p:cNvPr id="9" name="직사각형 8"/>
          <p:cNvSpPr/>
          <p:nvPr/>
        </p:nvSpPr>
        <p:spPr>
          <a:xfrm>
            <a:off x="219076" y="248692"/>
            <a:ext cx="85724" cy="76944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직사각형 1"/>
          <p:cNvSpPr/>
          <p:nvPr/>
        </p:nvSpPr>
        <p:spPr>
          <a:xfrm>
            <a:off x="3042940" y="1654076"/>
            <a:ext cx="2082204" cy="754004"/>
          </a:xfrm>
          <a:prstGeom prst="rect">
            <a:avLst/>
          </a:prstGeom>
          <a:solidFill>
            <a:schemeClr val="tx1">
              <a:lumMod val="65000"/>
              <a:lumOff val="35000"/>
            </a:schemeClr>
          </a:solidFill>
          <a:ln>
            <a:solidFill>
              <a:srgbClr val="7C7C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solidFill>
                  <a:schemeClr val="bg1"/>
                </a:solidFill>
              </a:rPr>
              <a:t>Suspend</a:t>
            </a:r>
          </a:p>
          <a:p>
            <a:pPr algn="ctr"/>
            <a:r>
              <a:rPr lang="en-US" altLang="ko-KR" b="1" dirty="0" err="1" smtClean="0">
                <a:solidFill>
                  <a:schemeClr val="bg1"/>
                </a:solidFill>
              </a:rPr>
              <a:t>BallotStation</a:t>
            </a:r>
            <a:endParaRPr lang="ko-KR" altLang="en-US" b="1" dirty="0">
              <a:solidFill>
                <a:schemeClr val="bg1"/>
              </a:solidFill>
            </a:endParaRPr>
          </a:p>
        </p:txBody>
      </p:sp>
      <p:pic>
        <p:nvPicPr>
          <p:cNvPr id="6" name="그림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5144" y="1535525"/>
            <a:ext cx="940264" cy="940264"/>
          </a:xfrm>
          <a:prstGeom prst="rect">
            <a:avLst/>
          </a:prstGeom>
        </p:spPr>
      </p:pic>
      <p:cxnSp>
        <p:nvCxnSpPr>
          <p:cNvPr id="7" name="구부러진 연결선 6"/>
          <p:cNvCxnSpPr>
            <a:stCxn id="6" idx="3"/>
            <a:endCxn id="11" idx="0"/>
          </p:cNvCxnSpPr>
          <p:nvPr/>
        </p:nvCxnSpPr>
        <p:spPr>
          <a:xfrm>
            <a:off x="6065408" y="2005657"/>
            <a:ext cx="1495903" cy="584523"/>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직사각형 10"/>
          <p:cNvSpPr/>
          <p:nvPr/>
        </p:nvSpPr>
        <p:spPr>
          <a:xfrm>
            <a:off x="6715217" y="2590180"/>
            <a:ext cx="1692188" cy="792088"/>
          </a:xfrm>
          <a:prstGeom prst="rect">
            <a:avLst/>
          </a:prstGeom>
          <a:solidFill>
            <a:schemeClr val="tx1">
              <a:lumMod val="65000"/>
              <a:lumOff val="35000"/>
            </a:schemeClr>
          </a:solidFill>
          <a:ln>
            <a:solidFill>
              <a:srgbClr val="7C7C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solidFill>
                  <a:schemeClr val="bg1"/>
                </a:solidFill>
              </a:rPr>
              <a:t>Open</a:t>
            </a:r>
          </a:p>
          <a:p>
            <a:pPr algn="ctr"/>
            <a:r>
              <a:rPr lang="en-US" altLang="ko-KR" b="1" dirty="0" smtClean="0">
                <a:solidFill>
                  <a:schemeClr val="bg1"/>
                </a:solidFill>
              </a:rPr>
              <a:t>Result file</a:t>
            </a:r>
            <a:endParaRPr lang="ko-KR" altLang="en-US" b="1" dirty="0">
              <a:solidFill>
                <a:schemeClr val="bg1"/>
              </a:solidFill>
            </a:endParaRPr>
          </a:p>
        </p:txBody>
      </p:sp>
      <p:sp>
        <p:nvSpPr>
          <p:cNvPr id="21" name="다이아몬드 20"/>
          <p:cNvSpPr/>
          <p:nvPr/>
        </p:nvSpPr>
        <p:spPr>
          <a:xfrm>
            <a:off x="6229163" y="3562288"/>
            <a:ext cx="2664296" cy="864096"/>
          </a:xfrm>
          <a:prstGeom prst="diamond">
            <a:avLst/>
          </a:prstGeom>
          <a:solidFill>
            <a:schemeClr val="accent1"/>
          </a:solidFill>
          <a:ln>
            <a:solidFill>
              <a:srgbClr val="3D3A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solidFill>
                  <a:schemeClr val="bg1"/>
                </a:solidFill>
              </a:rPr>
              <a:t>Rigged race?</a:t>
            </a:r>
            <a:endParaRPr lang="ko-KR" altLang="en-US" b="1" dirty="0">
              <a:solidFill>
                <a:schemeClr val="bg1"/>
              </a:solidFill>
            </a:endParaRPr>
          </a:p>
        </p:txBody>
      </p:sp>
      <p:cxnSp>
        <p:nvCxnSpPr>
          <p:cNvPr id="27" name="직선 화살표 연결선 26"/>
          <p:cNvCxnSpPr>
            <a:stCxn id="11" idx="2"/>
            <a:endCxn id="21" idx="0"/>
          </p:cNvCxnSpPr>
          <p:nvPr/>
        </p:nvCxnSpPr>
        <p:spPr>
          <a:xfrm>
            <a:off x="7561311" y="3382268"/>
            <a:ext cx="0" cy="1800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773020" y="4367732"/>
            <a:ext cx="324128" cy="369332"/>
          </a:xfrm>
          <a:prstGeom prst="rect">
            <a:avLst/>
          </a:prstGeom>
          <a:noFill/>
        </p:spPr>
        <p:txBody>
          <a:bodyPr wrap="none" rtlCol="0">
            <a:spAutoFit/>
          </a:bodyPr>
          <a:lstStyle/>
          <a:p>
            <a:r>
              <a:rPr lang="en-US" altLang="ko-KR" b="1" dirty="0" smtClean="0">
                <a:solidFill>
                  <a:srgbClr val="FF0000"/>
                </a:solidFill>
              </a:rPr>
              <a:t>Y</a:t>
            </a:r>
            <a:endParaRPr lang="ko-KR" altLang="en-US" b="1" dirty="0">
              <a:solidFill>
                <a:srgbClr val="FF0000"/>
              </a:solidFill>
            </a:endParaRPr>
          </a:p>
        </p:txBody>
      </p:sp>
      <p:sp>
        <p:nvSpPr>
          <p:cNvPr id="31" name="직사각형 30"/>
          <p:cNvSpPr/>
          <p:nvPr/>
        </p:nvSpPr>
        <p:spPr>
          <a:xfrm>
            <a:off x="2168378" y="5493661"/>
            <a:ext cx="1692188" cy="792088"/>
          </a:xfrm>
          <a:prstGeom prst="rect">
            <a:avLst/>
          </a:prstGeom>
          <a:solidFill>
            <a:schemeClr val="tx1">
              <a:lumMod val="65000"/>
              <a:lumOff val="35000"/>
            </a:schemeClr>
          </a:solidFill>
          <a:ln>
            <a:solidFill>
              <a:srgbClr val="7C7C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solidFill>
                  <a:schemeClr val="bg1"/>
                </a:solidFill>
              </a:rPr>
              <a:t>Select Candidate</a:t>
            </a:r>
            <a:endParaRPr lang="ko-KR" altLang="en-US" b="1" dirty="0">
              <a:solidFill>
                <a:schemeClr val="bg1"/>
              </a:solidFill>
            </a:endParaRPr>
          </a:p>
        </p:txBody>
      </p:sp>
      <p:sp>
        <p:nvSpPr>
          <p:cNvPr id="33" name="다이아몬드 32"/>
          <p:cNvSpPr/>
          <p:nvPr/>
        </p:nvSpPr>
        <p:spPr>
          <a:xfrm>
            <a:off x="6229163" y="4678412"/>
            <a:ext cx="2664296" cy="864096"/>
          </a:xfrm>
          <a:prstGeom prst="diamond">
            <a:avLst/>
          </a:prstGeom>
          <a:solidFill>
            <a:schemeClr val="accent1"/>
          </a:solidFill>
          <a:ln>
            <a:solidFill>
              <a:srgbClr val="3D3A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solidFill>
                  <a:schemeClr val="bg1"/>
                </a:solidFill>
              </a:rPr>
              <a:t>Election mode?</a:t>
            </a:r>
            <a:endParaRPr lang="ko-KR" altLang="en-US" b="1" dirty="0">
              <a:solidFill>
                <a:schemeClr val="bg1"/>
              </a:solidFill>
            </a:endParaRPr>
          </a:p>
        </p:txBody>
      </p:sp>
      <p:sp>
        <p:nvSpPr>
          <p:cNvPr id="34" name="다이아몬드 33"/>
          <p:cNvSpPr/>
          <p:nvPr/>
        </p:nvSpPr>
        <p:spPr>
          <a:xfrm>
            <a:off x="4313684" y="5453484"/>
            <a:ext cx="2664296" cy="864096"/>
          </a:xfrm>
          <a:prstGeom prst="diamond">
            <a:avLst/>
          </a:prstGeom>
          <a:solidFill>
            <a:schemeClr val="accent1"/>
          </a:solidFill>
          <a:ln>
            <a:solidFill>
              <a:srgbClr val="3D3A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solidFill>
                  <a:schemeClr val="bg1"/>
                </a:solidFill>
              </a:rPr>
              <a:t>New Ballot?</a:t>
            </a:r>
            <a:endParaRPr lang="ko-KR" altLang="en-US" b="1" dirty="0">
              <a:solidFill>
                <a:schemeClr val="bg1"/>
              </a:solidFill>
            </a:endParaRPr>
          </a:p>
        </p:txBody>
      </p:sp>
      <p:sp>
        <p:nvSpPr>
          <p:cNvPr id="35" name="직사각형 34"/>
          <p:cNvSpPr/>
          <p:nvPr/>
        </p:nvSpPr>
        <p:spPr>
          <a:xfrm>
            <a:off x="468755" y="4390380"/>
            <a:ext cx="1692188" cy="792088"/>
          </a:xfrm>
          <a:prstGeom prst="rect">
            <a:avLst/>
          </a:prstGeom>
          <a:solidFill>
            <a:schemeClr val="tx1">
              <a:lumMod val="65000"/>
              <a:lumOff val="35000"/>
            </a:schemeClr>
          </a:solidFill>
          <a:ln>
            <a:solidFill>
              <a:srgbClr val="7C7C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solidFill>
                  <a:schemeClr val="bg1"/>
                </a:solidFill>
              </a:rPr>
              <a:t>Steal Vote</a:t>
            </a:r>
            <a:endParaRPr lang="ko-KR" altLang="en-US" b="1" dirty="0">
              <a:solidFill>
                <a:schemeClr val="bg1"/>
              </a:solidFill>
            </a:endParaRPr>
          </a:p>
        </p:txBody>
      </p:sp>
      <p:sp>
        <p:nvSpPr>
          <p:cNvPr id="37" name="직사각형 36"/>
          <p:cNvSpPr/>
          <p:nvPr/>
        </p:nvSpPr>
        <p:spPr>
          <a:xfrm>
            <a:off x="275148" y="3154734"/>
            <a:ext cx="2082204" cy="754004"/>
          </a:xfrm>
          <a:prstGeom prst="rect">
            <a:avLst/>
          </a:prstGeom>
          <a:solidFill>
            <a:schemeClr val="tx1">
              <a:lumMod val="65000"/>
              <a:lumOff val="35000"/>
            </a:schemeClr>
          </a:solidFill>
          <a:ln>
            <a:solidFill>
              <a:srgbClr val="7C7C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solidFill>
                  <a:schemeClr val="bg1"/>
                </a:solidFill>
              </a:rPr>
              <a:t>Resume </a:t>
            </a:r>
          </a:p>
          <a:p>
            <a:pPr algn="ctr"/>
            <a:r>
              <a:rPr lang="en-US" altLang="ko-KR" b="1" dirty="0" err="1" smtClean="0">
                <a:solidFill>
                  <a:schemeClr val="bg1"/>
                </a:solidFill>
              </a:rPr>
              <a:t>BallotStation</a:t>
            </a:r>
            <a:endParaRPr lang="ko-KR" altLang="en-US" b="1" dirty="0">
              <a:solidFill>
                <a:schemeClr val="bg1"/>
              </a:solidFill>
            </a:endParaRPr>
          </a:p>
        </p:txBody>
      </p:sp>
      <p:pic>
        <p:nvPicPr>
          <p:cNvPr id="38" name="그림 37"/>
          <p:cNvPicPr>
            <a:picLocks noChangeAspect="1"/>
          </p:cNvPicPr>
          <p:nvPr/>
        </p:nvPicPr>
        <p:blipFill>
          <a:blip r:embed="rId6" cstate="print">
            <a:grayscl/>
            <a:extLst>
              <a:ext uri="{BEBA8EAE-BF5A-486C-A8C5-ECC9F3942E4B}">
                <a14:imgProps xmlns:a14="http://schemas.microsoft.com/office/drawing/2010/main">
                  <a14:imgLayer r:embed="rId7">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2357352" y="3075438"/>
            <a:ext cx="813921" cy="813921"/>
          </a:xfrm>
          <a:prstGeom prst="rect">
            <a:avLst/>
          </a:prstGeom>
        </p:spPr>
      </p:pic>
      <p:cxnSp>
        <p:nvCxnSpPr>
          <p:cNvPr id="43" name="직선 화살표 연결선 42"/>
          <p:cNvCxnSpPr>
            <a:stCxn id="21" idx="2"/>
            <a:endCxn id="33" idx="0"/>
          </p:cNvCxnSpPr>
          <p:nvPr/>
        </p:nvCxnSpPr>
        <p:spPr>
          <a:xfrm>
            <a:off x="7561311" y="4426384"/>
            <a:ext cx="0" cy="2520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구부러진 연결선 44"/>
          <p:cNvCxnSpPr>
            <a:stCxn id="33" idx="2"/>
            <a:endCxn id="34" idx="3"/>
          </p:cNvCxnSpPr>
          <p:nvPr/>
        </p:nvCxnSpPr>
        <p:spPr>
          <a:xfrm rot="5400000">
            <a:off x="7098134" y="5422355"/>
            <a:ext cx="343024" cy="583331"/>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285623" y="5700847"/>
            <a:ext cx="324128" cy="369332"/>
          </a:xfrm>
          <a:prstGeom prst="rect">
            <a:avLst/>
          </a:prstGeom>
          <a:noFill/>
        </p:spPr>
        <p:txBody>
          <a:bodyPr wrap="none" rtlCol="0">
            <a:spAutoFit/>
          </a:bodyPr>
          <a:lstStyle/>
          <a:p>
            <a:r>
              <a:rPr lang="en-US" altLang="ko-KR" b="1" dirty="0" smtClean="0">
                <a:solidFill>
                  <a:srgbClr val="FF0000"/>
                </a:solidFill>
              </a:rPr>
              <a:t>Y</a:t>
            </a:r>
            <a:endParaRPr lang="ko-KR" altLang="en-US" b="1" dirty="0">
              <a:solidFill>
                <a:srgbClr val="FF0000"/>
              </a:solidFill>
            </a:endParaRPr>
          </a:p>
        </p:txBody>
      </p:sp>
      <p:cxnSp>
        <p:nvCxnSpPr>
          <p:cNvPr id="48" name="직선 화살표 연결선 47"/>
          <p:cNvCxnSpPr>
            <a:stCxn id="34" idx="1"/>
            <a:endCxn id="31" idx="3"/>
          </p:cNvCxnSpPr>
          <p:nvPr/>
        </p:nvCxnSpPr>
        <p:spPr>
          <a:xfrm flipH="1">
            <a:off x="3860566" y="5885532"/>
            <a:ext cx="453118" cy="41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3917548" y="5886218"/>
            <a:ext cx="324128" cy="369332"/>
          </a:xfrm>
          <a:prstGeom prst="rect">
            <a:avLst/>
          </a:prstGeom>
          <a:noFill/>
        </p:spPr>
        <p:txBody>
          <a:bodyPr wrap="none" rtlCol="0">
            <a:spAutoFit/>
          </a:bodyPr>
          <a:lstStyle/>
          <a:p>
            <a:r>
              <a:rPr lang="en-US" altLang="ko-KR" b="1" dirty="0" smtClean="0">
                <a:solidFill>
                  <a:srgbClr val="FF0000"/>
                </a:solidFill>
              </a:rPr>
              <a:t>Y</a:t>
            </a:r>
            <a:endParaRPr lang="ko-KR" altLang="en-US" b="1" dirty="0">
              <a:solidFill>
                <a:srgbClr val="FF0000"/>
              </a:solidFill>
            </a:endParaRPr>
          </a:p>
        </p:txBody>
      </p:sp>
      <p:cxnSp>
        <p:nvCxnSpPr>
          <p:cNvPr id="59" name="구부러진 연결선 58"/>
          <p:cNvCxnSpPr>
            <a:stCxn id="31" idx="1"/>
            <a:endCxn id="35" idx="2"/>
          </p:cNvCxnSpPr>
          <p:nvPr/>
        </p:nvCxnSpPr>
        <p:spPr>
          <a:xfrm rot="10800000">
            <a:off x="1314850" y="5182469"/>
            <a:ext cx="853529" cy="707237"/>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3" name="직선 화살표 연결선 62"/>
          <p:cNvCxnSpPr>
            <a:stCxn id="35" idx="0"/>
            <a:endCxn id="37" idx="2"/>
          </p:cNvCxnSpPr>
          <p:nvPr/>
        </p:nvCxnSpPr>
        <p:spPr>
          <a:xfrm flipV="1">
            <a:off x="1314849" y="3908738"/>
            <a:ext cx="1401" cy="4816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6" name="구부러진 연결선 65"/>
          <p:cNvCxnSpPr>
            <a:stCxn id="37" idx="0"/>
            <a:endCxn id="2" idx="2"/>
          </p:cNvCxnSpPr>
          <p:nvPr/>
        </p:nvCxnSpPr>
        <p:spPr>
          <a:xfrm rot="5400000" flipH="1" flipV="1">
            <a:off x="2326819" y="1397511"/>
            <a:ext cx="746654" cy="2767792"/>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0" name="직선 화살표 연결선 69"/>
          <p:cNvCxnSpPr>
            <a:stCxn id="21" idx="1"/>
            <a:endCxn id="38" idx="3"/>
          </p:cNvCxnSpPr>
          <p:nvPr/>
        </p:nvCxnSpPr>
        <p:spPr>
          <a:xfrm flipH="1" flipV="1">
            <a:off x="3171273" y="3482399"/>
            <a:ext cx="3057890" cy="5119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1" name="직선 화살표 연결선 70"/>
          <p:cNvCxnSpPr>
            <a:stCxn id="33" idx="1"/>
            <a:endCxn id="38" idx="3"/>
          </p:cNvCxnSpPr>
          <p:nvPr/>
        </p:nvCxnSpPr>
        <p:spPr>
          <a:xfrm flipH="1" flipV="1">
            <a:off x="3171273" y="3482399"/>
            <a:ext cx="3057890" cy="162806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5" name="직선 화살표 연결선 74"/>
          <p:cNvCxnSpPr>
            <a:stCxn id="34" idx="0"/>
            <a:endCxn id="38" idx="3"/>
          </p:cNvCxnSpPr>
          <p:nvPr/>
        </p:nvCxnSpPr>
        <p:spPr>
          <a:xfrm flipH="1" flipV="1">
            <a:off x="3171273" y="3482399"/>
            <a:ext cx="2474559" cy="19710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5391967" y="4988510"/>
            <a:ext cx="369012" cy="369332"/>
          </a:xfrm>
          <a:prstGeom prst="rect">
            <a:avLst/>
          </a:prstGeom>
          <a:noFill/>
        </p:spPr>
        <p:txBody>
          <a:bodyPr wrap="none" rtlCol="0">
            <a:spAutoFit/>
          </a:bodyPr>
          <a:lstStyle/>
          <a:p>
            <a:r>
              <a:rPr lang="en-US" altLang="ko-KR" b="1" dirty="0" smtClean="0">
                <a:solidFill>
                  <a:srgbClr val="002060"/>
                </a:solidFill>
              </a:rPr>
              <a:t>N</a:t>
            </a:r>
            <a:endParaRPr lang="ko-KR" altLang="en-US" b="1" dirty="0">
              <a:solidFill>
                <a:srgbClr val="002060"/>
              </a:solidFill>
            </a:endParaRPr>
          </a:p>
        </p:txBody>
      </p:sp>
      <p:sp>
        <p:nvSpPr>
          <p:cNvPr id="77" name="TextBox 76"/>
          <p:cNvSpPr txBox="1"/>
          <p:nvPr/>
        </p:nvSpPr>
        <p:spPr>
          <a:xfrm>
            <a:off x="5793245" y="4568898"/>
            <a:ext cx="369012" cy="369332"/>
          </a:xfrm>
          <a:prstGeom prst="rect">
            <a:avLst/>
          </a:prstGeom>
          <a:noFill/>
        </p:spPr>
        <p:txBody>
          <a:bodyPr wrap="none" rtlCol="0">
            <a:spAutoFit/>
          </a:bodyPr>
          <a:lstStyle/>
          <a:p>
            <a:r>
              <a:rPr lang="en-US" altLang="ko-KR" b="1" dirty="0" smtClean="0">
                <a:solidFill>
                  <a:srgbClr val="002060"/>
                </a:solidFill>
              </a:rPr>
              <a:t>N</a:t>
            </a:r>
            <a:endParaRPr lang="ko-KR" altLang="en-US" b="1" dirty="0">
              <a:solidFill>
                <a:srgbClr val="002060"/>
              </a:solidFill>
            </a:endParaRPr>
          </a:p>
        </p:txBody>
      </p:sp>
      <p:sp>
        <p:nvSpPr>
          <p:cNvPr id="78" name="TextBox 77"/>
          <p:cNvSpPr txBox="1"/>
          <p:nvPr/>
        </p:nvSpPr>
        <p:spPr>
          <a:xfrm>
            <a:off x="5758388" y="3562288"/>
            <a:ext cx="369012" cy="369332"/>
          </a:xfrm>
          <a:prstGeom prst="rect">
            <a:avLst/>
          </a:prstGeom>
          <a:noFill/>
        </p:spPr>
        <p:txBody>
          <a:bodyPr wrap="none" rtlCol="0">
            <a:spAutoFit/>
          </a:bodyPr>
          <a:lstStyle/>
          <a:p>
            <a:r>
              <a:rPr lang="en-US" altLang="ko-KR" b="1" dirty="0" smtClean="0">
                <a:solidFill>
                  <a:srgbClr val="002060"/>
                </a:solidFill>
              </a:rPr>
              <a:t>N</a:t>
            </a:r>
            <a:endParaRPr lang="ko-KR" altLang="en-US" b="1" dirty="0">
              <a:solidFill>
                <a:srgbClr val="002060"/>
              </a:solidFill>
            </a:endParaRPr>
          </a:p>
        </p:txBody>
      </p:sp>
      <p:sp>
        <p:nvSpPr>
          <p:cNvPr id="5" name="TextBox 4"/>
          <p:cNvSpPr txBox="1"/>
          <p:nvPr/>
        </p:nvSpPr>
        <p:spPr>
          <a:xfrm>
            <a:off x="1851197" y="2796912"/>
            <a:ext cx="831703" cy="369332"/>
          </a:xfrm>
          <a:prstGeom prst="rect">
            <a:avLst/>
          </a:prstGeom>
          <a:noFill/>
        </p:spPr>
        <p:txBody>
          <a:bodyPr wrap="square" rtlCol="0">
            <a:spAutoFit/>
          </a:bodyPr>
          <a:lstStyle/>
          <a:p>
            <a:r>
              <a:rPr lang="en-US" altLang="ko-KR" b="1" dirty="0" smtClean="0">
                <a:solidFill>
                  <a:srgbClr val="00B050"/>
                </a:solidFill>
              </a:rPr>
              <a:t>15sec</a:t>
            </a:r>
            <a:endParaRPr lang="ko-KR" altLang="en-US" b="1" dirty="0">
              <a:solidFill>
                <a:srgbClr val="00B050"/>
              </a:solidFill>
            </a:endParaRPr>
          </a:p>
        </p:txBody>
      </p:sp>
      <p:sp>
        <p:nvSpPr>
          <p:cNvPr id="40" name="TextBox 39"/>
          <p:cNvSpPr txBox="1"/>
          <p:nvPr/>
        </p:nvSpPr>
        <p:spPr>
          <a:xfrm>
            <a:off x="381001" y="249734"/>
            <a:ext cx="6549678" cy="707886"/>
          </a:xfrm>
          <a:prstGeom prst="rect">
            <a:avLst/>
          </a:prstGeom>
          <a:noFill/>
        </p:spPr>
        <p:txBody>
          <a:bodyPr wrap="none" rtlCol="0">
            <a:spAutoFit/>
          </a:bodyPr>
          <a:lstStyle/>
          <a:p>
            <a:r>
              <a:rPr lang="en-US" altLang="ko-KR" sz="4000" b="1" spc="-150" dirty="0" smtClean="0">
                <a:solidFill>
                  <a:schemeClr val="bg1"/>
                </a:solidFill>
                <a:latin typeface="+mj-ea"/>
                <a:ea typeface="+mj-ea"/>
              </a:rPr>
              <a:t>Attack Scenario – </a:t>
            </a:r>
            <a:r>
              <a:rPr lang="en-US" altLang="ko-KR" sz="3200" b="1" spc="-150" dirty="0" smtClean="0">
                <a:solidFill>
                  <a:schemeClr val="bg1"/>
                </a:solidFill>
                <a:latin typeface="+mj-ea"/>
                <a:ea typeface="+mj-ea"/>
              </a:rPr>
              <a:t>stealing vote</a:t>
            </a:r>
            <a:endParaRPr lang="ko-KR" altLang="en-US" sz="4000" b="1" spc="-150" dirty="0">
              <a:solidFill>
                <a:schemeClr val="bg1"/>
              </a:solidFill>
              <a:latin typeface="+mj-ea"/>
              <a:ea typeface="+mj-ea"/>
            </a:endParaRPr>
          </a:p>
        </p:txBody>
      </p:sp>
      <p:sp>
        <p:nvSpPr>
          <p:cNvPr id="39" name="직사각형 38"/>
          <p:cNvSpPr/>
          <p:nvPr/>
        </p:nvSpPr>
        <p:spPr>
          <a:xfrm>
            <a:off x="281200" y="1628022"/>
            <a:ext cx="1692188" cy="792088"/>
          </a:xfrm>
          <a:prstGeom prst="rect">
            <a:avLst/>
          </a:prstGeom>
          <a:solidFill>
            <a:schemeClr val="tx1">
              <a:lumMod val="65000"/>
              <a:lumOff val="35000"/>
            </a:schemeClr>
          </a:solidFill>
          <a:ln>
            <a:solidFill>
              <a:srgbClr val="7C7C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solidFill>
                  <a:schemeClr val="bg1"/>
                </a:solidFill>
              </a:rPr>
              <a:t>Insert a Memory Card</a:t>
            </a:r>
            <a:endParaRPr lang="ko-KR" altLang="en-US" b="1" dirty="0">
              <a:solidFill>
                <a:schemeClr val="bg1"/>
              </a:solidFill>
            </a:endParaRPr>
          </a:p>
        </p:txBody>
      </p:sp>
      <p:cxnSp>
        <p:nvCxnSpPr>
          <p:cNvPr id="41" name="구부러진 연결선 40"/>
          <p:cNvCxnSpPr>
            <a:stCxn id="39" idx="3"/>
            <a:endCxn id="2" idx="1"/>
          </p:cNvCxnSpPr>
          <p:nvPr/>
        </p:nvCxnSpPr>
        <p:spPr>
          <a:xfrm>
            <a:off x="1973388" y="2024066"/>
            <a:ext cx="1069552" cy="7012"/>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pic>
        <p:nvPicPr>
          <p:cNvPr id="3" name="그림 2"/>
          <p:cNvPicPr>
            <a:picLocks noChangeAspect="1"/>
          </p:cNvPicPr>
          <p:nvPr/>
        </p:nvPicPr>
        <p:blipFill>
          <a:blip r:embed="rId8"/>
          <a:stretch>
            <a:fillRect/>
          </a:stretch>
        </p:blipFill>
        <p:spPr>
          <a:xfrm>
            <a:off x="8509681" y="2859263"/>
            <a:ext cx="634319" cy="638259"/>
          </a:xfrm>
          <a:prstGeom prst="rect">
            <a:avLst/>
          </a:prstGeom>
        </p:spPr>
      </p:pic>
      <p:pic>
        <p:nvPicPr>
          <p:cNvPr id="47" name="그림 46"/>
          <p:cNvPicPr>
            <a:picLocks noChangeAspect="1"/>
          </p:cNvPicPr>
          <p:nvPr/>
        </p:nvPicPr>
        <p:blipFill>
          <a:blip r:embed="rId8"/>
          <a:stretch>
            <a:fillRect/>
          </a:stretch>
        </p:blipFill>
        <p:spPr>
          <a:xfrm>
            <a:off x="420316" y="5171628"/>
            <a:ext cx="634319" cy="638259"/>
          </a:xfrm>
          <a:prstGeom prst="rect">
            <a:avLst/>
          </a:prstGeom>
        </p:spPr>
      </p:pic>
      <p:pic>
        <p:nvPicPr>
          <p:cNvPr id="50" name="그림 49"/>
          <p:cNvPicPr>
            <a:picLocks noChangeAspect="1"/>
          </p:cNvPicPr>
          <p:nvPr/>
        </p:nvPicPr>
        <p:blipFill>
          <a:blip r:embed="rId8"/>
          <a:stretch>
            <a:fillRect/>
          </a:stretch>
        </p:blipFill>
        <p:spPr>
          <a:xfrm>
            <a:off x="1424454" y="6070179"/>
            <a:ext cx="634319" cy="638259"/>
          </a:xfrm>
          <a:prstGeom prst="rect">
            <a:avLst/>
          </a:prstGeom>
        </p:spPr>
      </p:pic>
      <p:pic>
        <p:nvPicPr>
          <p:cNvPr id="51" name="그림 50"/>
          <p:cNvPicPr>
            <a:picLocks noChangeAspect="1"/>
          </p:cNvPicPr>
          <p:nvPr/>
        </p:nvPicPr>
        <p:blipFill>
          <a:blip r:embed="rId8"/>
          <a:stretch>
            <a:fillRect/>
          </a:stretch>
        </p:blipFill>
        <p:spPr>
          <a:xfrm>
            <a:off x="6033061" y="1306384"/>
            <a:ext cx="634319" cy="638259"/>
          </a:xfrm>
          <a:prstGeom prst="rect">
            <a:avLst/>
          </a:prstGeom>
        </p:spPr>
      </p:pic>
    </p:spTree>
    <p:extLst>
      <p:ext uri="{BB962C8B-B14F-4D97-AF65-F5344CB8AC3E}">
        <p14:creationId xmlns:p14="http://schemas.microsoft.com/office/powerpoint/2010/main" val="13179449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Vote keyboard key Finge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12421" t="392" r="11326" b="81985"/>
          <a:stretch/>
        </p:blipFill>
        <p:spPr bwMode="auto">
          <a:xfrm>
            <a:off x="-8319" y="-27384"/>
            <a:ext cx="9152319" cy="120907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81001" y="249734"/>
            <a:ext cx="2534668" cy="707886"/>
          </a:xfrm>
          <a:prstGeom prst="rect">
            <a:avLst/>
          </a:prstGeom>
          <a:noFill/>
        </p:spPr>
        <p:txBody>
          <a:bodyPr wrap="none" rtlCol="0">
            <a:spAutoFit/>
          </a:bodyPr>
          <a:lstStyle/>
          <a:p>
            <a:r>
              <a:rPr lang="en-US" altLang="ko-KR" sz="4000" b="1" spc="-150" dirty="0" smtClean="0">
                <a:solidFill>
                  <a:schemeClr val="bg1"/>
                </a:solidFill>
                <a:latin typeface="+mj-ea"/>
                <a:ea typeface="+mj-ea"/>
              </a:rPr>
              <a:t>Mitigation</a:t>
            </a:r>
            <a:endParaRPr lang="ko-KR" altLang="en-US" sz="4000" b="1" spc="-150" dirty="0">
              <a:solidFill>
                <a:schemeClr val="bg1"/>
              </a:solidFill>
              <a:latin typeface="+mj-ea"/>
              <a:ea typeface="+mj-ea"/>
            </a:endParaRPr>
          </a:p>
        </p:txBody>
      </p:sp>
      <p:sp>
        <p:nvSpPr>
          <p:cNvPr id="9" name="직사각형 8"/>
          <p:cNvSpPr/>
          <p:nvPr/>
        </p:nvSpPr>
        <p:spPr>
          <a:xfrm>
            <a:off x="219076" y="248692"/>
            <a:ext cx="85724" cy="76944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TextBox 10"/>
          <p:cNvSpPr txBox="1"/>
          <p:nvPr/>
        </p:nvSpPr>
        <p:spPr>
          <a:xfrm>
            <a:off x="399937" y="1458804"/>
            <a:ext cx="7528023" cy="4247317"/>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US" altLang="ko-KR" sz="2400" dirty="0" smtClean="0">
                <a:latin typeface="Adobe 고딕 Std B" pitchFamily="34" charset="-127"/>
                <a:ea typeface="Adobe 고딕 Std B" pitchFamily="34" charset="-127"/>
              </a:rPr>
              <a:t>S/W &amp; H/W modification</a:t>
            </a:r>
          </a:p>
          <a:p>
            <a:pPr>
              <a:lnSpc>
                <a:spcPct val="150000"/>
              </a:lnSpc>
            </a:pPr>
            <a:r>
              <a:rPr lang="en-US" altLang="ko-KR" sz="2000" dirty="0" smtClean="0">
                <a:latin typeface="Adobe 고딕 Std B" pitchFamily="34" charset="-127"/>
                <a:ea typeface="Adobe 고딕 Std B" pitchFamily="34" charset="-127"/>
              </a:rPr>
              <a:t>    - Code signing &amp; signature verification</a:t>
            </a:r>
          </a:p>
          <a:p>
            <a:pPr>
              <a:lnSpc>
                <a:spcPct val="150000"/>
              </a:lnSpc>
            </a:pPr>
            <a:r>
              <a:rPr lang="en-US" altLang="ko-KR" sz="2000" dirty="0">
                <a:latin typeface="Adobe 고딕 Std B" pitchFamily="34" charset="-127"/>
                <a:ea typeface="Adobe 고딕 Std B" pitchFamily="34" charset="-127"/>
              </a:rPr>
              <a:t> </a:t>
            </a:r>
            <a:r>
              <a:rPr lang="en-US" altLang="ko-KR" sz="2000" dirty="0" smtClean="0">
                <a:latin typeface="Adobe 고딕 Std B" pitchFamily="34" charset="-127"/>
                <a:ea typeface="Adobe 고딕 Std B" pitchFamily="34" charset="-127"/>
              </a:rPr>
              <a:t>   - Person confirm for software updates</a:t>
            </a:r>
          </a:p>
          <a:p>
            <a:pPr>
              <a:lnSpc>
                <a:spcPct val="150000"/>
              </a:lnSpc>
            </a:pPr>
            <a:r>
              <a:rPr lang="en-US" altLang="ko-KR" sz="2000" dirty="0" smtClean="0">
                <a:latin typeface="Adobe 고딕 Std B" pitchFamily="34" charset="-127"/>
                <a:ea typeface="Adobe 고딕 Std B" pitchFamily="34" charset="-127"/>
              </a:rPr>
              <a:t>    - </a:t>
            </a:r>
            <a:r>
              <a:rPr lang="en-US" altLang="ko-KR" sz="2000" dirty="0">
                <a:latin typeface="Adobe 고딕 Std B" pitchFamily="34" charset="-127"/>
                <a:ea typeface="Adobe 고딕 Std B" pitchFamily="34" charset="-127"/>
              </a:rPr>
              <a:t>N</a:t>
            </a:r>
            <a:r>
              <a:rPr lang="en-US" altLang="ko-KR" sz="2000" dirty="0" smtClean="0">
                <a:latin typeface="Adobe 고딕 Std B" pitchFamily="34" charset="-127"/>
                <a:ea typeface="Adobe 고딕 Std B" pitchFamily="34" charset="-127"/>
              </a:rPr>
              <a:t>ot use rewritable storage -&gt; tamper-proof logs, records</a:t>
            </a:r>
          </a:p>
          <a:p>
            <a:pPr marL="342900" indent="-342900">
              <a:lnSpc>
                <a:spcPct val="150000"/>
              </a:lnSpc>
              <a:buFont typeface="Arial" panose="020B0604020202020204" pitchFamily="34" charset="0"/>
              <a:buChar char="•"/>
            </a:pPr>
            <a:r>
              <a:rPr lang="en-US" altLang="ko-KR" sz="2400" dirty="0" smtClean="0">
                <a:latin typeface="Adobe 고딕 Std B" pitchFamily="34" charset="-127"/>
                <a:ea typeface="Adobe 고딕 Std B" pitchFamily="34" charset="-127"/>
              </a:rPr>
              <a:t>Physical access control </a:t>
            </a:r>
            <a:r>
              <a:rPr lang="en-US" altLang="ko-KR" sz="2000" dirty="0" smtClean="0">
                <a:latin typeface="Adobe 고딕 Std B" pitchFamily="34" charset="-127"/>
                <a:ea typeface="Adobe 고딕 Std B" pitchFamily="34" charset="-127"/>
              </a:rPr>
              <a:t>: broken seal cause </a:t>
            </a:r>
            <a:r>
              <a:rPr lang="en-US" altLang="ko-KR" sz="2000" dirty="0" err="1" smtClean="0">
                <a:latin typeface="Adobe 고딕 Std B" pitchFamily="34" charset="-127"/>
                <a:ea typeface="Adobe 고딕 Std B" pitchFamily="34" charset="-127"/>
              </a:rPr>
              <a:t>DoS</a:t>
            </a:r>
            <a:endParaRPr lang="en-US" altLang="ko-KR" sz="2000" dirty="0" smtClean="0">
              <a:latin typeface="Adobe 고딕 Std B" pitchFamily="34" charset="-127"/>
              <a:ea typeface="Adobe 고딕 Std B" pitchFamily="34" charset="-127"/>
            </a:endParaRPr>
          </a:p>
          <a:p>
            <a:pPr marL="342900" indent="-342900">
              <a:lnSpc>
                <a:spcPct val="150000"/>
              </a:lnSpc>
              <a:buFont typeface="Arial" panose="020B0604020202020204" pitchFamily="34" charset="0"/>
              <a:buChar char="•"/>
            </a:pPr>
            <a:r>
              <a:rPr lang="en-US" altLang="ko-KR" sz="2400" dirty="0" smtClean="0">
                <a:latin typeface="Adobe 고딕 Std B" pitchFamily="34" charset="-127"/>
                <a:ea typeface="Adobe 고딕 Std B" pitchFamily="34" charset="-127"/>
              </a:rPr>
              <a:t>Parallel testing </a:t>
            </a:r>
            <a:r>
              <a:rPr lang="en-US" altLang="ko-KR" sz="2000" dirty="0" smtClean="0">
                <a:latin typeface="Adobe 고딕 Std B" pitchFamily="34" charset="-127"/>
                <a:ea typeface="Adobe 고딕 Std B" pitchFamily="34" charset="-127"/>
              </a:rPr>
              <a:t>: simulation pattern, secret knock</a:t>
            </a:r>
          </a:p>
          <a:p>
            <a:pPr marL="342900" indent="-342900">
              <a:lnSpc>
                <a:spcPct val="150000"/>
              </a:lnSpc>
              <a:buFont typeface="Arial" panose="020B0604020202020204" pitchFamily="34" charset="0"/>
              <a:buChar char="•"/>
            </a:pPr>
            <a:r>
              <a:rPr lang="en-US" altLang="ko-KR" sz="2400" dirty="0" smtClean="0">
                <a:latin typeface="Adobe 고딕 Std B" pitchFamily="34" charset="-127"/>
                <a:ea typeface="Adobe 고딕 Std B" pitchFamily="34" charset="-127"/>
              </a:rPr>
              <a:t>Effective certification system </a:t>
            </a:r>
            <a:r>
              <a:rPr lang="en-US" altLang="ko-KR" sz="2000" dirty="0" smtClean="0">
                <a:latin typeface="Adobe 고딕 Std B" pitchFamily="34" charset="-127"/>
                <a:ea typeface="Adobe 고딕 Std B" pitchFamily="34" charset="-127"/>
              </a:rPr>
              <a:t>: Strong Certificatio</a:t>
            </a:r>
            <a:r>
              <a:rPr lang="en-US" altLang="ko-KR" sz="2000" dirty="0">
                <a:latin typeface="Adobe 고딕 Std B" pitchFamily="34" charset="-127"/>
                <a:ea typeface="Adobe 고딕 Std B" pitchFamily="34" charset="-127"/>
              </a:rPr>
              <a:t>n</a:t>
            </a:r>
            <a:endParaRPr lang="en-US" altLang="ko-KR" sz="2000" dirty="0" smtClean="0">
              <a:latin typeface="Adobe 고딕 Std B" pitchFamily="34" charset="-127"/>
              <a:ea typeface="Adobe 고딕 Std B" pitchFamily="34" charset="-127"/>
            </a:endParaRPr>
          </a:p>
          <a:p>
            <a:pPr marL="342900" indent="-342900">
              <a:lnSpc>
                <a:spcPct val="150000"/>
              </a:lnSpc>
              <a:buFont typeface="Arial" panose="020B0604020202020204" pitchFamily="34" charset="0"/>
              <a:buChar char="•"/>
            </a:pPr>
            <a:r>
              <a:rPr lang="en-US" altLang="ko-KR" sz="2400" dirty="0" smtClean="0">
                <a:latin typeface="Adobe 고딕 Std B" pitchFamily="34" charset="-127"/>
                <a:ea typeface="Adobe 고딕 Std B" pitchFamily="34" charset="-127"/>
              </a:rPr>
              <a:t>Software independent design </a:t>
            </a:r>
            <a:r>
              <a:rPr lang="en-US" altLang="ko-KR" sz="2000" smtClean="0">
                <a:latin typeface="Adobe 고딕 Std B" pitchFamily="34" charset="-127"/>
                <a:ea typeface="Adobe 고딕 Std B" pitchFamily="34" charset="-127"/>
              </a:rPr>
              <a:t>: printout </a:t>
            </a:r>
            <a:r>
              <a:rPr lang="en-US" altLang="ko-KR" sz="2000" dirty="0" smtClean="0">
                <a:latin typeface="Adobe 고딕 Std B" pitchFamily="34" charset="-127"/>
                <a:ea typeface="Adobe 고딕 Std B" pitchFamily="34" charset="-127"/>
              </a:rPr>
              <a:t>paper ballot</a:t>
            </a:r>
          </a:p>
        </p:txBody>
      </p:sp>
      <p:graphicFrame>
        <p:nvGraphicFramePr>
          <p:cNvPr id="2" name="개체 1"/>
          <p:cNvGraphicFramePr>
            <a:graphicFrameLocks noChangeAspect="1"/>
          </p:cNvGraphicFramePr>
          <p:nvPr>
            <p:extLst>
              <p:ext uri="{D42A27DB-BD31-4B8C-83A1-F6EECF244321}">
                <p14:modId xmlns:p14="http://schemas.microsoft.com/office/powerpoint/2010/main" val="3334411306"/>
              </p:ext>
            </p:extLst>
          </p:nvPr>
        </p:nvGraphicFramePr>
        <p:xfrm>
          <a:off x="6084168" y="926768"/>
          <a:ext cx="2405504" cy="2072828"/>
        </p:xfrm>
        <a:graphic>
          <a:graphicData uri="http://schemas.openxmlformats.org/presentationml/2006/ole">
            <mc:AlternateContent xmlns:mc="http://schemas.openxmlformats.org/markup-compatibility/2006">
              <mc:Choice xmlns:v="urn:schemas-microsoft-com:vml" Requires="v">
                <p:oleObj spid="_x0000_s1399" name="비트맵 이미지" r:id="rId6" imgW="4476600" imgH="3857760" progId="Paint.Picture">
                  <p:embed/>
                </p:oleObj>
              </mc:Choice>
              <mc:Fallback>
                <p:oleObj name="비트맵 이미지" r:id="rId6" imgW="4476600" imgH="3857760" progId="Paint.Picture">
                  <p:embed/>
                  <p:pic>
                    <p:nvPicPr>
                      <p:cNvPr id="0" name=""/>
                      <p:cNvPicPr/>
                      <p:nvPr/>
                    </p:nvPicPr>
                    <p:blipFill>
                      <a:blip r:embed="rId7"/>
                      <a:stretch>
                        <a:fillRect/>
                      </a:stretch>
                    </p:blipFill>
                    <p:spPr>
                      <a:xfrm>
                        <a:off x="6084168" y="926768"/>
                        <a:ext cx="2405504" cy="2072828"/>
                      </a:xfrm>
                      <a:prstGeom prst="rect">
                        <a:avLst/>
                      </a:prstGeom>
                    </p:spPr>
                  </p:pic>
                </p:oleObj>
              </mc:Fallback>
            </mc:AlternateContent>
          </a:graphicData>
        </a:graphic>
      </p:graphicFrame>
      <p:graphicFrame>
        <p:nvGraphicFramePr>
          <p:cNvPr id="3" name="개체 2"/>
          <p:cNvGraphicFramePr>
            <a:graphicFrameLocks noChangeAspect="1"/>
          </p:cNvGraphicFramePr>
          <p:nvPr>
            <p:extLst>
              <p:ext uri="{D42A27DB-BD31-4B8C-83A1-F6EECF244321}">
                <p14:modId xmlns:p14="http://schemas.microsoft.com/office/powerpoint/2010/main" val="1201832893"/>
              </p:ext>
            </p:extLst>
          </p:nvPr>
        </p:nvGraphicFramePr>
        <p:xfrm>
          <a:off x="6796377" y="4550256"/>
          <a:ext cx="2263165" cy="2296284"/>
        </p:xfrm>
        <a:graphic>
          <a:graphicData uri="http://schemas.openxmlformats.org/presentationml/2006/ole">
            <mc:AlternateContent xmlns:mc="http://schemas.openxmlformats.org/markup-compatibility/2006">
              <mc:Choice xmlns:v="urn:schemas-microsoft-com:vml" Requires="v">
                <p:oleObj spid="_x0000_s1400" name="비트맵 이미지" r:id="rId8" imgW="3905280" imgH="3962520" progId="Paint.Picture">
                  <p:embed/>
                </p:oleObj>
              </mc:Choice>
              <mc:Fallback>
                <p:oleObj name="비트맵 이미지" r:id="rId8" imgW="3905280" imgH="3962520" progId="Paint.Picture">
                  <p:embed/>
                  <p:pic>
                    <p:nvPicPr>
                      <p:cNvPr id="0" name=""/>
                      <p:cNvPicPr/>
                      <p:nvPr/>
                    </p:nvPicPr>
                    <p:blipFill>
                      <a:blip r:embed="rId9"/>
                      <a:stretch>
                        <a:fillRect/>
                      </a:stretch>
                    </p:blipFill>
                    <p:spPr>
                      <a:xfrm>
                        <a:off x="6796377" y="4550256"/>
                        <a:ext cx="2263165" cy="2296284"/>
                      </a:xfrm>
                      <a:prstGeom prst="rect">
                        <a:avLst/>
                      </a:prstGeom>
                    </p:spPr>
                  </p:pic>
                </p:oleObj>
              </mc:Fallback>
            </mc:AlternateContent>
          </a:graphicData>
        </a:graphic>
      </p:graphicFrame>
    </p:spTree>
    <p:extLst>
      <p:ext uri="{BB962C8B-B14F-4D97-AF65-F5344CB8AC3E}">
        <p14:creationId xmlns:p14="http://schemas.microsoft.com/office/powerpoint/2010/main" val="84898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Vote keyboard key Finge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12421" t="392" r="11326" b="81985"/>
          <a:stretch/>
        </p:blipFill>
        <p:spPr bwMode="auto">
          <a:xfrm>
            <a:off x="-8319" y="-27384"/>
            <a:ext cx="9152319" cy="120907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81001" y="249734"/>
            <a:ext cx="2677336" cy="707886"/>
          </a:xfrm>
          <a:prstGeom prst="rect">
            <a:avLst/>
          </a:prstGeom>
          <a:noFill/>
        </p:spPr>
        <p:txBody>
          <a:bodyPr wrap="none" rtlCol="0">
            <a:spAutoFit/>
          </a:bodyPr>
          <a:lstStyle/>
          <a:p>
            <a:r>
              <a:rPr lang="en-US" altLang="ko-KR" sz="4000" b="1" spc="-150" dirty="0" smtClean="0">
                <a:solidFill>
                  <a:schemeClr val="bg1"/>
                </a:solidFill>
                <a:latin typeface="+mj-ea"/>
                <a:ea typeface="+mj-ea"/>
              </a:rPr>
              <a:t>Conclusion</a:t>
            </a:r>
            <a:endParaRPr lang="ko-KR" altLang="en-US" sz="4000" b="1" spc="-150" dirty="0">
              <a:solidFill>
                <a:schemeClr val="bg1"/>
              </a:solidFill>
              <a:latin typeface="+mj-ea"/>
              <a:ea typeface="+mj-ea"/>
            </a:endParaRPr>
          </a:p>
        </p:txBody>
      </p:sp>
      <p:sp>
        <p:nvSpPr>
          <p:cNvPr id="9" name="직사각형 8"/>
          <p:cNvSpPr/>
          <p:nvPr/>
        </p:nvSpPr>
        <p:spPr>
          <a:xfrm>
            <a:off x="219076" y="248692"/>
            <a:ext cx="85724" cy="76944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TextBox 7"/>
          <p:cNvSpPr txBox="1"/>
          <p:nvPr/>
        </p:nvSpPr>
        <p:spPr>
          <a:xfrm>
            <a:off x="399937" y="1748756"/>
            <a:ext cx="8441735" cy="2308324"/>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US" altLang="ko-KR" sz="2400" dirty="0" smtClean="0">
                <a:latin typeface="Adobe 고딕 Std B" pitchFamily="34" charset="-127"/>
                <a:ea typeface="Adobe 고딕 Std B" pitchFamily="34" charset="-127"/>
              </a:rPr>
              <a:t>H/W &amp; S/W encompassing study of a widely used DRE</a:t>
            </a:r>
          </a:p>
          <a:p>
            <a:pPr marL="342900" indent="-342900">
              <a:lnSpc>
                <a:spcPct val="150000"/>
              </a:lnSpc>
              <a:buFont typeface="Arial" panose="020B0604020202020204" pitchFamily="34" charset="0"/>
              <a:buChar char="•"/>
            </a:pPr>
            <a:r>
              <a:rPr lang="en-US" altLang="ko-KR" sz="2400" dirty="0" smtClean="0">
                <a:latin typeface="Adobe 고딕 Std B" pitchFamily="34" charset="-127"/>
                <a:ea typeface="Adobe 고딕 Std B" pitchFamily="34" charset="-127"/>
              </a:rPr>
              <a:t>Demonstration of vote-stealing and virus spreading </a:t>
            </a:r>
          </a:p>
          <a:p>
            <a:pPr marL="342900" indent="-342900">
              <a:lnSpc>
                <a:spcPct val="150000"/>
              </a:lnSpc>
              <a:buFont typeface="Arial" panose="020B0604020202020204" pitchFamily="34" charset="0"/>
              <a:buChar char="•"/>
            </a:pPr>
            <a:r>
              <a:rPr lang="en-US" altLang="ko-KR" sz="2400" dirty="0" smtClean="0">
                <a:latin typeface="Adobe 고딕 Std B" pitchFamily="34" charset="-127"/>
                <a:ea typeface="Adobe 고딕 Std B" pitchFamily="34" charset="-127"/>
              </a:rPr>
              <a:t>Warning for large scale fraud</a:t>
            </a:r>
          </a:p>
          <a:p>
            <a:pPr marL="342900" indent="-342900">
              <a:lnSpc>
                <a:spcPct val="150000"/>
              </a:lnSpc>
              <a:buFont typeface="Arial" panose="020B0604020202020204" pitchFamily="34" charset="0"/>
              <a:buChar char="•"/>
            </a:pPr>
            <a:r>
              <a:rPr lang="en-US" altLang="ko-KR" sz="2400" dirty="0" smtClean="0">
                <a:latin typeface="Adobe 고딕 Std B" pitchFamily="34" charset="-127"/>
                <a:ea typeface="Adobe 고딕 Std B" pitchFamily="34" charset="-127"/>
              </a:rPr>
              <a:t>Proving H/W architecture limitation of the target</a:t>
            </a:r>
          </a:p>
        </p:txBody>
      </p:sp>
    </p:spTree>
    <p:extLst>
      <p:ext uri="{BB962C8B-B14F-4D97-AF65-F5344CB8AC3E}">
        <p14:creationId xmlns:p14="http://schemas.microsoft.com/office/powerpoint/2010/main" val="9255162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Vote keyboard key Finge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12421" t="392" r="11326" b="81985"/>
          <a:stretch/>
        </p:blipFill>
        <p:spPr bwMode="auto">
          <a:xfrm>
            <a:off x="-8319" y="-27384"/>
            <a:ext cx="9152319" cy="120907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81001" y="249734"/>
            <a:ext cx="5952079" cy="707886"/>
          </a:xfrm>
          <a:prstGeom prst="rect">
            <a:avLst/>
          </a:prstGeom>
          <a:noFill/>
        </p:spPr>
        <p:txBody>
          <a:bodyPr wrap="none" rtlCol="0">
            <a:spAutoFit/>
          </a:bodyPr>
          <a:lstStyle/>
          <a:p>
            <a:r>
              <a:rPr lang="en-US" altLang="ko-KR" sz="4000" b="1" spc="-150" dirty="0" smtClean="0">
                <a:solidFill>
                  <a:schemeClr val="bg1"/>
                </a:solidFill>
                <a:latin typeface="+mj-ea"/>
                <a:ea typeface="+mj-ea"/>
              </a:rPr>
              <a:t>Limitation &amp; Future work</a:t>
            </a:r>
            <a:endParaRPr lang="ko-KR" altLang="en-US" sz="4000" b="1" spc="-150" dirty="0">
              <a:solidFill>
                <a:schemeClr val="bg1"/>
              </a:solidFill>
              <a:latin typeface="+mj-ea"/>
              <a:ea typeface="+mj-ea"/>
            </a:endParaRPr>
          </a:p>
        </p:txBody>
      </p:sp>
      <p:sp>
        <p:nvSpPr>
          <p:cNvPr id="9" name="직사각형 8"/>
          <p:cNvSpPr/>
          <p:nvPr/>
        </p:nvSpPr>
        <p:spPr>
          <a:xfrm>
            <a:off x="219076" y="248692"/>
            <a:ext cx="85724" cy="76944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26" name="Picture 2" descr="electronic voting에 대한 이미지 검색결과"/>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712" y="3084800"/>
            <a:ext cx="5092857" cy="3393117"/>
          </a:xfrm>
          <a:prstGeom prst="round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99937" y="1340768"/>
            <a:ext cx="8416086" cy="1754326"/>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US" altLang="ko-KR" sz="2400" dirty="0" smtClean="0">
                <a:latin typeface="Adobe 고딕 Std B" pitchFamily="34" charset="-127"/>
                <a:ea typeface="Adobe 고딕 Std B" pitchFamily="34" charset="-127"/>
              </a:rPr>
              <a:t>General attack idea -&gt; Attack through network</a:t>
            </a:r>
          </a:p>
          <a:p>
            <a:pPr marL="342900" indent="-342900">
              <a:lnSpc>
                <a:spcPct val="150000"/>
              </a:lnSpc>
              <a:buFont typeface="Arial" panose="020B0604020202020204" pitchFamily="34" charset="0"/>
              <a:buChar char="•"/>
            </a:pPr>
            <a:r>
              <a:rPr lang="en-US" altLang="ko-KR" sz="2400" dirty="0" smtClean="0">
                <a:latin typeface="Adobe 고딕 Std B" pitchFamily="34" charset="-127"/>
                <a:ea typeface="Adobe 고딕 Std B" pitchFamily="34" charset="-127"/>
              </a:rPr>
              <a:t>Malicious action of voters </a:t>
            </a:r>
            <a:r>
              <a:rPr lang="en-US" altLang="ko-KR" sz="2000" dirty="0" smtClean="0">
                <a:latin typeface="Adobe 고딕 Std B" pitchFamily="34" charset="-127"/>
                <a:ea typeface="Adobe 고딕 Std B" pitchFamily="34" charset="-127"/>
              </a:rPr>
              <a:t>: copy card or </a:t>
            </a:r>
            <a:r>
              <a:rPr lang="en-US" altLang="ko-KR" sz="2000" dirty="0" smtClean="0">
                <a:latin typeface="Adobe 고딕 Std B" pitchFamily="34" charset="-127"/>
                <a:ea typeface="Adobe 고딕 Std B" pitchFamily="34" charset="-127"/>
              </a:rPr>
              <a:t>re-enable</a:t>
            </a:r>
            <a:r>
              <a:rPr lang="en-US" altLang="ko-KR" sz="2000" dirty="0" smtClean="0">
                <a:latin typeface="Adobe 고딕 Std B" pitchFamily="34" charset="-127"/>
                <a:ea typeface="Adobe 고딕 Std B" pitchFamily="34" charset="-127"/>
              </a:rPr>
              <a:t> </a:t>
            </a:r>
            <a:r>
              <a:rPr lang="en-US" altLang="ko-KR" sz="2000" dirty="0" smtClean="0">
                <a:latin typeface="Adobe 고딕 Std B" pitchFamily="34" charset="-127"/>
                <a:ea typeface="Adobe 고딕 Std B" pitchFamily="34" charset="-127"/>
              </a:rPr>
              <a:t>invalid card</a:t>
            </a:r>
            <a:endParaRPr lang="en-US" altLang="ko-KR" sz="2400" dirty="0" smtClean="0">
              <a:latin typeface="Adobe 고딕 Std B" pitchFamily="34" charset="-127"/>
              <a:ea typeface="Adobe 고딕 Std B" pitchFamily="34" charset="-127"/>
            </a:endParaRPr>
          </a:p>
          <a:p>
            <a:pPr marL="342900" indent="-342900">
              <a:lnSpc>
                <a:spcPct val="150000"/>
              </a:lnSpc>
              <a:buFont typeface="Arial" panose="020B0604020202020204" pitchFamily="34" charset="0"/>
              <a:buChar char="•"/>
            </a:pPr>
            <a:r>
              <a:rPr lang="en-US" altLang="ko-KR" sz="2400" dirty="0">
                <a:latin typeface="Adobe 고딕 Std B" pitchFamily="34" charset="-127"/>
                <a:ea typeface="Adobe 고딕 Std B" pitchFamily="34" charset="-127"/>
              </a:rPr>
              <a:t>Physical access is not so </a:t>
            </a:r>
            <a:r>
              <a:rPr lang="en-US" altLang="ko-KR" sz="2400" dirty="0" smtClean="0">
                <a:latin typeface="Adobe 고딕 Std B" pitchFamily="34" charset="-127"/>
                <a:ea typeface="Adobe 고딕 Std B" pitchFamily="34" charset="-127"/>
              </a:rPr>
              <a:t>easy during voting</a:t>
            </a:r>
            <a:endParaRPr lang="en-US" altLang="ko-KR" sz="2400" dirty="0">
              <a:latin typeface="Adobe 고딕 Std B" pitchFamily="34" charset="-127"/>
              <a:ea typeface="Adobe 고딕 Std B" pitchFamily="34" charset="-127"/>
            </a:endParaRPr>
          </a:p>
        </p:txBody>
      </p:sp>
    </p:spTree>
    <p:extLst>
      <p:ext uri="{BB962C8B-B14F-4D97-AF65-F5344CB8AC3E}">
        <p14:creationId xmlns:p14="http://schemas.microsoft.com/office/powerpoint/2010/main" val="209889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그룹 32"/>
          <p:cNvGrpSpPr/>
          <p:nvPr/>
        </p:nvGrpSpPr>
        <p:grpSpPr>
          <a:xfrm>
            <a:off x="179512" y="1881419"/>
            <a:ext cx="7985832" cy="3528392"/>
            <a:chOff x="402592" y="1772816"/>
            <a:chExt cx="7985832" cy="3528392"/>
          </a:xfrm>
        </p:grpSpPr>
        <p:cxnSp>
          <p:nvCxnSpPr>
            <p:cNvPr id="20" name="직선 연결선 19"/>
            <p:cNvCxnSpPr/>
            <p:nvPr/>
          </p:nvCxnSpPr>
          <p:spPr>
            <a:xfrm>
              <a:off x="402592" y="1772816"/>
              <a:ext cx="7985832" cy="0"/>
            </a:xfrm>
            <a:prstGeom prst="line">
              <a:avLst/>
            </a:prstGeom>
          </p:spPr>
          <p:style>
            <a:lnRef idx="3">
              <a:schemeClr val="dk1"/>
            </a:lnRef>
            <a:fillRef idx="0">
              <a:schemeClr val="dk1"/>
            </a:fillRef>
            <a:effectRef idx="2">
              <a:schemeClr val="dk1"/>
            </a:effectRef>
            <a:fontRef idx="minor">
              <a:schemeClr val="tx1"/>
            </a:fontRef>
          </p:style>
        </p:cxnSp>
        <p:cxnSp>
          <p:nvCxnSpPr>
            <p:cNvPr id="23" name="직선 연결선 22"/>
            <p:cNvCxnSpPr/>
            <p:nvPr/>
          </p:nvCxnSpPr>
          <p:spPr>
            <a:xfrm>
              <a:off x="8388424" y="1772816"/>
              <a:ext cx="0" cy="1656184"/>
            </a:xfrm>
            <a:prstGeom prst="line">
              <a:avLst/>
            </a:prstGeom>
          </p:spPr>
          <p:style>
            <a:lnRef idx="3">
              <a:schemeClr val="dk1"/>
            </a:lnRef>
            <a:fillRef idx="0">
              <a:schemeClr val="dk1"/>
            </a:fillRef>
            <a:effectRef idx="2">
              <a:schemeClr val="dk1"/>
            </a:effectRef>
            <a:fontRef idx="minor">
              <a:schemeClr val="tx1"/>
            </a:fontRef>
          </p:style>
        </p:cxnSp>
        <p:cxnSp>
          <p:nvCxnSpPr>
            <p:cNvPr id="25" name="직선 연결선 24"/>
            <p:cNvCxnSpPr/>
            <p:nvPr/>
          </p:nvCxnSpPr>
          <p:spPr>
            <a:xfrm flipH="1">
              <a:off x="611560" y="3429000"/>
              <a:ext cx="7776864" cy="0"/>
            </a:xfrm>
            <a:prstGeom prst="line">
              <a:avLst/>
            </a:prstGeom>
          </p:spPr>
          <p:style>
            <a:lnRef idx="3">
              <a:schemeClr val="dk1"/>
            </a:lnRef>
            <a:fillRef idx="0">
              <a:schemeClr val="dk1"/>
            </a:fillRef>
            <a:effectRef idx="2">
              <a:schemeClr val="dk1"/>
            </a:effectRef>
            <a:fontRef idx="minor">
              <a:schemeClr val="tx1"/>
            </a:fontRef>
          </p:style>
        </p:cxnSp>
        <p:cxnSp>
          <p:nvCxnSpPr>
            <p:cNvPr id="27" name="직선 연결선 26"/>
            <p:cNvCxnSpPr/>
            <p:nvPr/>
          </p:nvCxnSpPr>
          <p:spPr>
            <a:xfrm>
              <a:off x="611560" y="3429000"/>
              <a:ext cx="0" cy="1872208"/>
            </a:xfrm>
            <a:prstGeom prst="line">
              <a:avLst/>
            </a:prstGeom>
          </p:spPr>
          <p:style>
            <a:lnRef idx="3">
              <a:schemeClr val="dk1"/>
            </a:lnRef>
            <a:fillRef idx="0">
              <a:schemeClr val="dk1"/>
            </a:fillRef>
            <a:effectRef idx="2">
              <a:schemeClr val="dk1"/>
            </a:effectRef>
            <a:fontRef idx="minor">
              <a:schemeClr val="tx1"/>
            </a:fontRef>
          </p:style>
        </p:cxnSp>
        <p:cxnSp>
          <p:nvCxnSpPr>
            <p:cNvPr id="29" name="직선 연결선 28"/>
            <p:cNvCxnSpPr/>
            <p:nvPr/>
          </p:nvCxnSpPr>
          <p:spPr>
            <a:xfrm>
              <a:off x="611560" y="5276679"/>
              <a:ext cx="7776864" cy="0"/>
            </a:xfrm>
            <a:prstGeom prst="line">
              <a:avLst/>
            </a:prstGeom>
          </p:spPr>
          <p:style>
            <a:lnRef idx="3">
              <a:schemeClr val="dk1"/>
            </a:lnRef>
            <a:fillRef idx="0">
              <a:schemeClr val="dk1"/>
            </a:fillRef>
            <a:effectRef idx="2">
              <a:schemeClr val="dk1"/>
            </a:effectRef>
            <a:fontRef idx="minor">
              <a:schemeClr val="tx1"/>
            </a:fontRef>
          </p:style>
        </p:cxnSp>
      </p:grpSp>
      <p:grpSp>
        <p:nvGrpSpPr>
          <p:cNvPr id="5" name="그룹 4"/>
          <p:cNvGrpSpPr/>
          <p:nvPr/>
        </p:nvGrpSpPr>
        <p:grpSpPr>
          <a:xfrm>
            <a:off x="252021" y="1440079"/>
            <a:ext cx="2628292" cy="1728192"/>
            <a:chOff x="252021" y="1440079"/>
            <a:chExt cx="2628292" cy="1728192"/>
          </a:xfrm>
        </p:grpSpPr>
        <p:sp>
          <p:nvSpPr>
            <p:cNvPr id="34" name="타원 33"/>
            <p:cNvSpPr/>
            <p:nvPr/>
          </p:nvSpPr>
          <p:spPr>
            <a:xfrm>
              <a:off x="1396592" y="1809411"/>
              <a:ext cx="144016" cy="144016"/>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5" name="TextBox 34"/>
            <p:cNvSpPr txBox="1"/>
            <p:nvPr/>
          </p:nvSpPr>
          <p:spPr>
            <a:xfrm>
              <a:off x="1146363" y="1440079"/>
              <a:ext cx="521297" cy="369332"/>
            </a:xfrm>
            <a:prstGeom prst="rect">
              <a:avLst/>
            </a:prstGeom>
            <a:noFill/>
          </p:spPr>
          <p:txBody>
            <a:bodyPr wrap="none" rtlCol="0">
              <a:spAutoFit/>
            </a:bodyPr>
            <a:lstStyle/>
            <a:p>
              <a:r>
                <a:rPr lang="en-US" altLang="ko-KR" b="1" dirty="0" smtClean="0"/>
                <a:t>`03</a:t>
              </a:r>
              <a:endParaRPr lang="ko-KR" altLang="en-US" b="1" dirty="0"/>
            </a:p>
          </p:txBody>
        </p:sp>
        <p:sp>
          <p:nvSpPr>
            <p:cNvPr id="37" name="사각형 설명선 36"/>
            <p:cNvSpPr/>
            <p:nvPr/>
          </p:nvSpPr>
          <p:spPr>
            <a:xfrm>
              <a:off x="252021" y="2097443"/>
              <a:ext cx="2628292" cy="1070828"/>
            </a:xfrm>
            <a:prstGeom prst="wedgeRectCallout">
              <a:avLst>
                <a:gd name="adj1" fmla="val -5750"/>
                <a:gd name="adj2" fmla="val -63713"/>
              </a:avLst>
            </a:prstGeom>
            <a:solidFill>
              <a:srgbClr val="D1C6AE"/>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rgbClr val="002060"/>
                  </a:solidFill>
                </a:rPr>
                <a:t>Kohno et al.</a:t>
              </a:r>
            </a:p>
            <a:p>
              <a:pPr algn="ctr"/>
              <a:r>
                <a:rPr lang="en-US" altLang="ko-KR" dirty="0">
                  <a:solidFill>
                    <a:srgbClr val="002060"/>
                  </a:solidFill>
                </a:rPr>
                <a:t>- Numerous security flaws in </a:t>
              </a:r>
              <a:r>
                <a:rPr lang="en-US" altLang="ko-KR" b="1" dirty="0">
                  <a:solidFill>
                    <a:srgbClr val="002060"/>
                  </a:solidFill>
                </a:rPr>
                <a:t>software</a:t>
              </a:r>
              <a:r>
                <a:rPr lang="en-US" altLang="ko-KR" dirty="0">
                  <a:solidFill>
                    <a:srgbClr val="002060"/>
                  </a:solidFill>
                </a:rPr>
                <a:t>.</a:t>
              </a:r>
              <a:endParaRPr lang="ko-KR" altLang="en-US" dirty="0">
                <a:solidFill>
                  <a:srgbClr val="002060"/>
                </a:solidFill>
              </a:endParaRPr>
            </a:p>
          </p:txBody>
        </p:sp>
      </p:grpSp>
      <p:pic>
        <p:nvPicPr>
          <p:cNvPr id="42" name="Picture 2" descr="Image result for running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1328" y="4704955"/>
            <a:ext cx="680327" cy="68032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그룹 5"/>
          <p:cNvGrpSpPr/>
          <p:nvPr/>
        </p:nvGrpSpPr>
        <p:grpSpPr>
          <a:xfrm>
            <a:off x="3902896" y="1449371"/>
            <a:ext cx="4118432" cy="1718900"/>
            <a:chOff x="3902896" y="1449371"/>
            <a:chExt cx="4118432" cy="1718900"/>
          </a:xfrm>
        </p:grpSpPr>
        <p:sp>
          <p:nvSpPr>
            <p:cNvPr id="17" name="타원 16"/>
            <p:cNvSpPr/>
            <p:nvPr/>
          </p:nvSpPr>
          <p:spPr>
            <a:xfrm>
              <a:off x="4996992" y="1809411"/>
              <a:ext cx="144016" cy="144016"/>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17"/>
            <p:cNvSpPr txBox="1"/>
            <p:nvPr/>
          </p:nvSpPr>
          <p:spPr>
            <a:xfrm>
              <a:off x="4708960" y="1449371"/>
              <a:ext cx="521297" cy="369332"/>
            </a:xfrm>
            <a:prstGeom prst="rect">
              <a:avLst/>
            </a:prstGeom>
            <a:noFill/>
          </p:spPr>
          <p:txBody>
            <a:bodyPr wrap="none" rtlCol="0">
              <a:spAutoFit/>
            </a:bodyPr>
            <a:lstStyle/>
            <a:p>
              <a:r>
                <a:rPr lang="en-US" altLang="ko-KR" b="1" dirty="0" smtClean="0"/>
                <a:t>`03</a:t>
              </a:r>
              <a:endParaRPr lang="ko-KR" altLang="en-US" b="1" dirty="0"/>
            </a:p>
          </p:txBody>
        </p:sp>
        <p:sp>
          <p:nvSpPr>
            <p:cNvPr id="19" name="사각형 설명선 18"/>
            <p:cNvSpPr/>
            <p:nvPr/>
          </p:nvSpPr>
          <p:spPr>
            <a:xfrm>
              <a:off x="3902896" y="2097443"/>
              <a:ext cx="4118432" cy="1070828"/>
            </a:xfrm>
            <a:prstGeom prst="wedgeRectCallout">
              <a:avLst>
                <a:gd name="adj1" fmla="val -22976"/>
                <a:gd name="adj2" fmla="val -61137"/>
              </a:avLst>
            </a:prstGeom>
            <a:solidFill>
              <a:srgbClr val="D1C6AE"/>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solidFill>
                    <a:srgbClr val="002060"/>
                  </a:solidFill>
                </a:rPr>
                <a:t>Maryland</a:t>
              </a:r>
              <a:endParaRPr lang="en-US" altLang="ko-KR" dirty="0">
                <a:solidFill>
                  <a:srgbClr val="002060"/>
                </a:solidFill>
              </a:endParaRPr>
            </a:p>
            <a:p>
              <a:pPr marL="285750" indent="-285750" algn="ctr">
                <a:buFontTx/>
                <a:buChar char="-"/>
              </a:pPr>
              <a:r>
                <a:rPr lang="en-US" altLang="ko-KR" dirty="0" smtClean="0">
                  <a:solidFill>
                    <a:srgbClr val="002060"/>
                  </a:solidFill>
                </a:rPr>
                <a:t>SAIC “High risk of compromise”</a:t>
              </a:r>
            </a:p>
            <a:p>
              <a:pPr marL="285750" indent="-285750" algn="ctr">
                <a:buFontTx/>
                <a:buChar char="-"/>
              </a:pPr>
              <a:r>
                <a:rPr lang="en-US" altLang="ko-KR" dirty="0" smtClean="0">
                  <a:solidFill>
                    <a:srgbClr val="002060"/>
                  </a:solidFill>
                </a:rPr>
                <a:t>RABA, confirmed Kohno’s findings.</a:t>
              </a:r>
              <a:endParaRPr lang="ko-KR" altLang="en-US" dirty="0">
                <a:solidFill>
                  <a:srgbClr val="002060"/>
                </a:solidFill>
              </a:endParaRPr>
            </a:p>
          </p:txBody>
        </p:sp>
      </p:grpSp>
      <p:grpSp>
        <p:nvGrpSpPr>
          <p:cNvPr id="7" name="그룹 6"/>
          <p:cNvGrpSpPr/>
          <p:nvPr/>
        </p:nvGrpSpPr>
        <p:grpSpPr>
          <a:xfrm>
            <a:off x="519675" y="3168271"/>
            <a:ext cx="2619654" cy="1651531"/>
            <a:chOff x="519675" y="3168271"/>
            <a:chExt cx="2619654" cy="1651531"/>
          </a:xfrm>
        </p:grpSpPr>
        <p:sp>
          <p:nvSpPr>
            <p:cNvPr id="21" name="TextBox 20"/>
            <p:cNvSpPr txBox="1"/>
            <p:nvPr/>
          </p:nvSpPr>
          <p:spPr>
            <a:xfrm>
              <a:off x="676512" y="3168271"/>
              <a:ext cx="521297" cy="369332"/>
            </a:xfrm>
            <a:prstGeom prst="rect">
              <a:avLst/>
            </a:prstGeom>
            <a:noFill/>
          </p:spPr>
          <p:txBody>
            <a:bodyPr wrap="none" rtlCol="0">
              <a:spAutoFit/>
            </a:bodyPr>
            <a:lstStyle/>
            <a:p>
              <a:r>
                <a:rPr lang="en-US" altLang="ko-KR" b="1" dirty="0" smtClean="0"/>
                <a:t>`03</a:t>
              </a:r>
              <a:endParaRPr lang="ko-KR" altLang="en-US" b="1" dirty="0"/>
            </a:p>
          </p:txBody>
        </p:sp>
        <p:sp>
          <p:nvSpPr>
            <p:cNvPr id="22" name="타원 21"/>
            <p:cNvSpPr/>
            <p:nvPr/>
          </p:nvSpPr>
          <p:spPr>
            <a:xfrm>
              <a:off x="892536" y="3465595"/>
              <a:ext cx="144016" cy="144016"/>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사각형 설명선 23"/>
            <p:cNvSpPr/>
            <p:nvPr/>
          </p:nvSpPr>
          <p:spPr>
            <a:xfrm>
              <a:off x="519675" y="3825635"/>
              <a:ext cx="2619654" cy="994167"/>
            </a:xfrm>
            <a:prstGeom prst="wedgeRectCallout">
              <a:avLst>
                <a:gd name="adj1" fmla="val -33942"/>
                <a:gd name="adj2" fmla="val -71335"/>
              </a:avLst>
            </a:prstGeom>
            <a:solidFill>
              <a:srgbClr val="D1C6AE"/>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solidFill>
                    <a:srgbClr val="002060"/>
                  </a:solidFill>
                </a:rPr>
                <a:t>Ohio, Compuware</a:t>
              </a:r>
              <a:endParaRPr lang="en-US" altLang="ko-KR" dirty="0">
                <a:solidFill>
                  <a:srgbClr val="002060"/>
                </a:solidFill>
              </a:endParaRPr>
            </a:p>
            <a:p>
              <a:pPr algn="ctr"/>
              <a:r>
                <a:rPr lang="en-US" altLang="ko-KR" dirty="0">
                  <a:solidFill>
                    <a:srgbClr val="002060"/>
                  </a:solidFill>
                </a:rPr>
                <a:t>- </a:t>
              </a:r>
              <a:r>
                <a:rPr lang="en-US" altLang="ko-KR" dirty="0" smtClean="0">
                  <a:solidFill>
                    <a:srgbClr val="002060"/>
                  </a:solidFill>
                </a:rPr>
                <a:t>DRE systems high-risk security problems.</a:t>
              </a:r>
              <a:endParaRPr lang="ko-KR" altLang="en-US" dirty="0">
                <a:solidFill>
                  <a:srgbClr val="002060"/>
                </a:solidFill>
              </a:endParaRPr>
            </a:p>
          </p:txBody>
        </p:sp>
      </p:grpSp>
      <p:sp>
        <p:nvSpPr>
          <p:cNvPr id="4" name="왼쪽 화살표 설명선 3"/>
          <p:cNvSpPr/>
          <p:nvPr/>
        </p:nvSpPr>
        <p:spPr>
          <a:xfrm>
            <a:off x="3196792" y="3604965"/>
            <a:ext cx="3024336" cy="1331641"/>
          </a:xfrm>
          <a:prstGeom prst="leftArrowCallout">
            <a:avLst>
              <a:gd name="adj1" fmla="val 23640"/>
              <a:gd name="adj2" fmla="val 11820"/>
              <a:gd name="adj3" fmla="val 25000"/>
              <a:gd name="adj4" fmla="val 82400"/>
            </a:avLst>
          </a:prstGeom>
          <a:noFill/>
          <a:ln>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dirty="0">
                <a:solidFill>
                  <a:schemeClr val="tx1"/>
                </a:solidFill>
              </a:rPr>
              <a:t>“</a:t>
            </a:r>
            <a:r>
              <a:rPr lang="en-US" altLang="ko-KR" dirty="0">
                <a:solidFill>
                  <a:srgbClr val="FF0000"/>
                </a:solidFill>
              </a:rPr>
              <a:t>None </a:t>
            </a:r>
            <a:r>
              <a:rPr lang="en-US" altLang="ko-KR" dirty="0">
                <a:solidFill>
                  <a:schemeClr val="tx1"/>
                </a:solidFill>
              </a:rPr>
              <a:t>of them offered the </a:t>
            </a:r>
            <a:r>
              <a:rPr lang="en-US" altLang="ko-KR" b="1" dirty="0">
                <a:solidFill>
                  <a:srgbClr val="FF0000"/>
                </a:solidFill>
              </a:rPr>
              <a:t>public</a:t>
            </a:r>
            <a:r>
              <a:rPr lang="en-US" altLang="ko-KR" dirty="0">
                <a:solidFill>
                  <a:srgbClr val="FF0000"/>
                </a:solidFill>
              </a:rPr>
              <a:t> </a:t>
            </a:r>
            <a:r>
              <a:rPr lang="en-US" altLang="ko-KR" dirty="0">
                <a:solidFill>
                  <a:schemeClr val="tx1"/>
                </a:solidFill>
              </a:rPr>
              <a:t>a detailed technical </a:t>
            </a:r>
            <a:r>
              <a:rPr lang="en-US" altLang="ko-KR" dirty="0" smtClean="0">
                <a:solidFill>
                  <a:schemeClr val="tx1"/>
                </a:solidFill>
              </a:rPr>
              <a:t>description.”</a:t>
            </a:r>
            <a:endParaRPr lang="ko-KR" altLang="en-US" dirty="0">
              <a:solidFill>
                <a:srgbClr val="FF0000"/>
              </a:solidFill>
            </a:endParaRPr>
          </a:p>
        </p:txBody>
      </p:sp>
      <p:grpSp>
        <p:nvGrpSpPr>
          <p:cNvPr id="8" name="그룹 7"/>
          <p:cNvGrpSpPr/>
          <p:nvPr/>
        </p:nvGrpSpPr>
        <p:grpSpPr>
          <a:xfrm>
            <a:off x="43435" y="4936606"/>
            <a:ext cx="4417783" cy="1804762"/>
            <a:chOff x="43435" y="4936606"/>
            <a:chExt cx="4417783" cy="1804762"/>
          </a:xfrm>
        </p:grpSpPr>
        <p:sp>
          <p:nvSpPr>
            <p:cNvPr id="28" name="타원 27"/>
            <p:cNvSpPr/>
            <p:nvPr/>
          </p:nvSpPr>
          <p:spPr>
            <a:xfrm>
              <a:off x="994421" y="5305938"/>
              <a:ext cx="144016" cy="144016"/>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TextBox 29"/>
            <p:cNvSpPr txBox="1"/>
            <p:nvPr/>
          </p:nvSpPr>
          <p:spPr>
            <a:xfrm>
              <a:off x="816200" y="4936606"/>
              <a:ext cx="521297" cy="369332"/>
            </a:xfrm>
            <a:prstGeom prst="rect">
              <a:avLst/>
            </a:prstGeom>
            <a:noFill/>
          </p:spPr>
          <p:txBody>
            <a:bodyPr wrap="none" rtlCol="0">
              <a:spAutoFit/>
            </a:bodyPr>
            <a:lstStyle/>
            <a:p>
              <a:r>
                <a:rPr lang="en-US" altLang="ko-KR" b="1" dirty="0" smtClean="0"/>
                <a:t>`06</a:t>
              </a:r>
              <a:endParaRPr lang="ko-KR" altLang="en-US" b="1" dirty="0"/>
            </a:p>
          </p:txBody>
        </p:sp>
        <p:sp>
          <p:nvSpPr>
            <p:cNvPr id="31" name="사각형 설명선 30"/>
            <p:cNvSpPr/>
            <p:nvPr/>
          </p:nvSpPr>
          <p:spPr>
            <a:xfrm>
              <a:off x="43435" y="5684404"/>
              <a:ext cx="4417783" cy="1056964"/>
            </a:xfrm>
            <a:prstGeom prst="wedgeRectCallout">
              <a:avLst>
                <a:gd name="adj1" fmla="val -28603"/>
                <a:gd name="adj2" fmla="val -71335"/>
              </a:avLst>
            </a:prstGeom>
            <a:solidFill>
              <a:srgbClr val="D1C6AE"/>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err="1" smtClean="0">
                  <a:solidFill>
                    <a:srgbClr val="002060"/>
                  </a:solidFill>
                </a:rPr>
                <a:t>Harri</a:t>
              </a:r>
              <a:r>
                <a:rPr lang="en-US" altLang="ko-KR" dirty="0" smtClean="0">
                  <a:solidFill>
                    <a:srgbClr val="002060"/>
                  </a:solidFill>
                </a:rPr>
                <a:t> </a:t>
              </a:r>
              <a:r>
                <a:rPr lang="en-US" altLang="ko-KR" dirty="0" err="1" smtClean="0">
                  <a:solidFill>
                    <a:srgbClr val="002060"/>
                  </a:solidFill>
                </a:rPr>
                <a:t>Hursti</a:t>
              </a:r>
              <a:endParaRPr lang="en-US" altLang="ko-KR" dirty="0" smtClean="0">
                <a:solidFill>
                  <a:srgbClr val="002060"/>
                </a:solidFill>
              </a:endParaRPr>
            </a:p>
            <a:p>
              <a:pPr marL="285750" indent="-285750" algn="ctr">
                <a:buFontTx/>
                <a:buChar char="-"/>
              </a:pPr>
              <a:r>
                <a:rPr lang="en-US" altLang="ko-KR" b="1" dirty="0" smtClean="0">
                  <a:solidFill>
                    <a:srgbClr val="002060"/>
                  </a:solidFill>
                </a:rPr>
                <a:t>Hardware &amp; compiled boot-loader</a:t>
              </a:r>
              <a:r>
                <a:rPr lang="en-US" altLang="ko-KR" dirty="0" smtClean="0">
                  <a:solidFill>
                    <a:srgbClr val="002060"/>
                  </a:solidFill>
                </a:rPr>
                <a:t> </a:t>
              </a:r>
            </a:p>
            <a:p>
              <a:pPr marL="285750" indent="-285750" algn="ctr">
                <a:buFontTx/>
                <a:buChar char="-"/>
              </a:pPr>
              <a:r>
                <a:rPr lang="en-US" altLang="ko-KR" dirty="0" smtClean="0">
                  <a:solidFill>
                    <a:srgbClr val="002060"/>
                  </a:solidFill>
                </a:rPr>
                <a:t>Problems with software update</a:t>
              </a:r>
              <a:endParaRPr lang="ko-KR" altLang="en-US" dirty="0">
                <a:solidFill>
                  <a:srgbClr val="002060"/>
                </a:solidFill>
              </a:endParaRPr>
            </a:p>
          </p:txBody>
        </p:sp>
      </p:grpSp>
      <p:grpSp>
        <p:nvGrpSpPr>
          <p:cNvPr id="10" name="그룹 9"/>
          <p:cNvGrpSpPr/>
          <p:nvPr/>
        </p:nvGrpSpPr>
        <p:grpSpPr>
          <a:xfrm>
            <a:off x="4567840" y="4936606"/>
            <a:ext cx="4576160" cy="1804762"/>
            <a:chOff x="4567840" y="4936606"/>
            <a:chExt cx="4576160" cy="1804762"/>
          </a:xfrm>
        </p:grpSpPr>
        <p:sp>
          <p:nvSpPr>
            <p:cNvPr id="32" name="TextBox 31"/>
            <p:cNvSpPr txBox="1"/>
            <p:nvPr/>
          </p:nvSpPr>
          <p:spPr>
            <a:xfrm>
              <a:off x="5848917" y="4936606"/>
              <a:ext cx="521297" cy="369332"/>
            </a:xfrm>
            <a:prstGeom prst="rect">
              <a:avLst/>
            </a:prstGeom>
            <a:noFill/>
          </p:spPr>
          <p:txBody>
            <a:bodyPr wrap="none" rtlCol="0">
              <a:spAutoFit/>
            </a:bodyPr>
            <a:lstStyle/>
            <a:p>
              <a:r>
                <a:rPr lang="en-US" altLang="ko-KR" b="1" dirty="0" smtClean="0"/>
                <a:t>`06</a:t>
              </a:r>
              <a:endParaRPr lang="ko-KR" altLang="en-US" b="1" dirty="0"/>
            </a:p>
          </p:txBody>
        </p:sp>
        <p:sp>
          <p:nvSpPr>
            <p:cNvPr id="36" name="타원 35"/>
            <p:cNvSpPr/>
            <p:nvPr/>
          </p:nvSpPr>
          <p:spPr>
            <a:xfrm>
              <a:off x="6077112" y="5337803"/>
              <a:ext cx="144016" cy="144016"/>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8" name="사각형 설명선 37"/>
            <p:cNvSpPr/>
            <p:nvPr/>
          </p:nvSpPr>
          <p:spPr>
            <a:xfrm>
              <a:off x="4567840" y="5730760"/>
              <a:ext cx="4576160" cy="1010608"/>
            </a:xfrm>
            <a:prstGeom prst="wedgeRectCallout">
              <a:avLst>
                <a:gd name="adj1" fmla="val -16182"/>
                <a:gd name="adj2" fmla="val -76901"/>
              </a:avLst>
            </a:prstGeom>
            <a:solidFill>
              <a:schemeClr val="accent5">
                <a:lumMod val="40000"/>
                <a:lumOff val="6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solidFill>
                    <a:srgbClr val="002060"/>
                  </a:solidFill>
                </a:rPr>
                <a:t>Feldman, </a:t>
              </a:r>
              <a:r>
                <a:rPr lang="en-US" altLang="ko-KR" dirty="0" err="1" smtClean="0">
                  <a:solidFill>
                    <a:srgbClr val="002060"/>
                  </a:solidFill>
                </a:rPr>
                <a:t>Halderman</a:t>
              </a:r>
              <a:r>
                <a:rPr lang="en-US" altLang="ko-KR" dirty="0" smtClean="0">
                  <a:solidFill>
                    <a:srgbClr val="002060"/>
                  </a:solidFill>
                </a:rPr>
                <a:t>, </a:t>
              </a:r>
              <a:r>
                <a:rPr lang="en-US" altLang="ko-KR" dirty="0" err="1" smtClean="0">
                  <a:solidFill>
                    <a:srgbClr val="002060"/>
                  </a:solidFill>
                </a:rPr>
                <a:t>Felten</a:t>
              </a:r>
              <a:endParaRPr lang="en-US" altLang="ko-KR" dirty="0" smtClean="0">
                <a:solidFill>
                  <a:srgbClr val="002060"/>
                </a:solidFill>
              </a:endParaRPr>
            </a:p>
            <a:p>
              <a:pPr marL="285750" indent="-285750" algn="ctr">
                <a:buFontTx/>
                <a:buChar char="-"/>
              </a:pPr>
              <a:r>
                <a:rPr lang="en-US" altLang="ko-KR" dirty="0" smtClean="0">
                  <a:solidFill>
                    <a:srgbClr val="002060"/>
                  </a:solidFill>
                </a:rPr>
                <a:t>Reverse engineer hardware &amp; software</a:t>
              </a:r>
            </a:p>
            <a:p>
              <a:pPr marL="285750" indent="-285750" algn="ctr">
                <a:buFontTx/>
                <a:buChar char="-"/>
              </a:pPr>
              <a:r>
                <a:rPr lang="en-US" altLang="ko-KR" dirty="0" smtClean="0">
                  <a:solidFill>
                    <a:srgbClr val="002060"/>
                  </a:solidFill>
                </a:rPr>
                <a:t>Confirmed earlier studies by </a:t>
              </a:r>
              <a:r>
                <a:rPr lang="en-US" altLang="ko-KR" b="1" dirty="0" smtClean="0">
                  <a:solidFill>
                    <a:srgbClr val="002060"/>
                  </a:solidFill>
                </a:rPr>
                <a:t>demo</a:t>
              </a:r>
            </a:p>
          </p:txBody>
        </p:sp>
      </p:gr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403" y="2258048"/>
            <a:ext cx="8358057" cy="15675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436" y="3949330"/>
            <a:ext cx="6825288" cy="16415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9" name="타원 38"/>
          <p:cNvSpPr/>
          <p:nvPr/>
        </p:nvSpPr>
        <p:spPr>
          <a:xfrm>
            <a:off x="179512" y="1772816"/>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26" name="Picture 2" descr="Image result for running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196752"/>
            <a:ext cx="680327" cy="680327"/>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18255" y="1907540"/>
            <a:ext cx="521297" cy="369332"/>
          </a:xfrm>
          <a:prstGeom prst="rect">
            <a:avLst/>
          </a:prstGeom>
          <a:noFill/>
        </p:spPr>
        <p:txBody>
          <a:bodyPr wrap="none" rtlCol="0">
            <a:spAutoFit/>
          </a:bodyPr>
          <a:lstStyle/>
          <a:p>
            <a:r>
              <a:rPr lang="en-US" altLang="ko-KR" b="1" dirty="0" smtClean="0"/>
              <a:t>`02</a:t>
            </a:r>
            <a:endParaRPr lang="ko-KR" altLang="en-US" b="1" dirty="0"/>
          </a:p>
        </p:txBody>
      </p:sp>
      <p:pic>
        <p:nvPicPr>
          <p:cNvPr id="41" name="Picture 4" descr="Vote keyboard key Finger"/>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l="12421" t="392" r="11326" b="81985"/>
          <a:stretch/>
        </p:blipFill>
        <p:spPr bwMode="auto">
          <a:xfrm>
            <a:off x="-8319" y="-27384"/>
            <a:ext cx="9152319" cy="1209070"/>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381001" y="249734"/>
            <a:ext cx="5885650" cy="707886"/>
          </a:xfrm>
          <a:prstGeom prst="rect">
            <a:avLst/>
          </a:prstGeom>
          <a:noFill/>
        </p:spPr>
        <p:txBody>
          <a:bodyPr wrap="none" rtlCol="0">
            <a:spAutoFit/>
          </a:bodyPr>
          <a:lstStyle/>
          <a:p>
            <a:r>
              <a:rPr lang="en-US" altLang="ko-KR" sz="4000" b="1" spc="-150" dirty="0" smtClean="0">
                <a:solidFill>
                  <a:schemeClr val="bg1"/>
                </a:solidFill>
                <a:latin typeface="+mj-ea"/>
                <a:ea typeface="+mj-ea"/>
              </a:rPr>
              <a:t>Another Story – Diebold </a:t>
            </a:r>
            <a:endParaRPr lang="ko-KR" altLang="en-US" sz="4000" b="1" spc="-150" dirty="0">
              <a:solidFill>
                <a:schemeClr val="bg1"/>
              </a:solidFill>
              <a:latin typeface="+mj-ea"/>
              <a:ea typeface="+mj-ea"/>
            </a:endParaRPr>
          </a:p>
        </p:txBody>
      </p:sp>
      <p:sp>
        <p:nvSpPr>
          <p:cNvPr id="44" name="직사각형 43"/>
          <p:cNvSpPr/>
          <p:nvPr/>
        </p:nvSpPr>
        <p:spPr>
          <a:xfrm>
            <a:off x="219076" y="248692"/>
            <a:ext cx="85724" cy="76944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09291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그룹 32"/>
          <p:cNvGrpSpPr/>
          <p:nvPr/>
        </p:nvGrpSpPr>
        <p:grpSpPr>
          <a:xfrm>
            <a:off x="179512" y="1881419"/>
            <a:ext cx="7985832" cy="3528392"/>
            <a:chOff x="402592" y="1772816"/>
            <a:chExt cx="7985832" cy="3528392"/>
          </a:xfrm>
        </p:grpSpPr>
        <p:cxnSp>
          <p:nvCxnSpPr>
            <p:cNvPr id="20" name="직선 연결선 19"/>
            <p:cNvCxnSpPr/>
            <p:nvPr/>
          </p:nvCxnSpPr>
          <p:spPr>
            <a:xfrm>
              <a:off x="402592" y="1772816"/>
              <a:ext cx="7985832" cy="0"/>
            </a:xfrm>
            <a:prstGeom prst="line">
              <a:avLst/>
            </a:prstGeom>
          </p:spPr>
          <p:style>
            <a:lnRef idx="3">
              <a:schemeClr val="dk1"/>
            </a:lnRef>
            <a:fillRef idx="0">
              <a:schemeClr val="dk1"/>
            </a:fillRef>
            <a:effectRef idx="2">
              <a:schemeClr val="dk1"/>
            </a:effectRef>
            <a:fontRef idx="minor">
              <a:schemeClr val="tx1"/>
            </a:fontRef>
          </p:style>
        </p:cxnSp>
        <p:cxnSp>
          <p:nvCxnSpPr>
            <p:cNvPr id="23" name="직선 연결선 22"/>
            <p:cNvCxnSpPr/>
            <p:nvPr/>
          </p:nvCxnSpPr>
          <p:spPr>
            <a:xfrm>
              <a:off x="8388424" y="1772816"/>
              <a:ext cx="0" cy="1656184"/>
            </a:xfrm>
            <a:prstGeom prst="line">
              <a:avLst/>
            </a:prstGeom>
          </p:spPr>
          <p:style>
            <a:lnRef idx="3">
              <a:schemeClr val="dk1"/>
            </a:lnRef>
            <a:fillRef idx="0">
              <a:schemeClr val="dk1"/>
            </a:fillRef>
            <a:effectRef idx="2">
              <a:schemeClr val="dk1"/>
            </a:effectRef>
            <a:fontRef idx="minor">
              <a:schemeClr val="tx1"/>
            </a:fontRef>
          </p:style>
        </p:cxnSp>
        <p:cxnSp>
          <p:nvCxnSpPr>
            <p:cNvPr id="25" name="직선 연결선 24"/>
            <p:cNvCxnSpPr/>
            <p:nvPr/>
          </p:nvCxnSpPr>
          <p:spPr>
            <a:xfrm flipH="1">
              <a:off x="611560" y="3429000"/>
              <a:ext cx="7776864" cy="0"/>
            </a:xfrm>
            <a:prstGeom prst="line">
              <a:avLst/>
            </a:prstGeom>
          </p:spPr>
          <p:style>
            <a:lnRef idx="3">
              <a:schemeClr val="dk1"/>
            </a:lnRef>
            <a:fillRef idx="0">
              <a:schemeClr val="dk1"/>
            </a:fillRef>
            <a:effectRef idx="2">
              <a:schemeClr val="dk1"/>
            </a:effectRef>
            <a:fontRef idx="minor">
              <a:schemeClr val="tx1"/>
            </a:fontRef>
          </p:style>
        </p:cxnSp>
        <p:cxnSp>
          <p:nvCxnSpPr>
            <p:cNvPr id="27" name="직선 연결선 26"/>
            <p:cNvCxnSpPr/>
            <p:nvPr/>
          </p:nvCxnSpPr>
          <p:spPr>
            <a:xfrm>
              <a:off x="611560" y="3429000"/>
              <a:ext cx="0" cy="1872208"/>
            </a:xfrm>
            <a:prstGeom prst="line">
              <a:avLst/>
            </a:prstGeom>
          </p:spPr>
          <p:style>
            <a:lnRef idx="3">
              <a:schemeClr val="dk1"/>
            </a:lnRef>
            <a:fillRef idx="0">
              <a:schemeClr val="dk1"/>
            </a:fillRef>
            <a:effectRef idx="2">
              <a:schemeClr val="dk1"/>
            </a:effectRef>
            <a:fontRef idx="minor">
              <a:schemeClr val="tx1"/>
            </a:fontRef>
          </p:style>
        </p:cxnSp>
        <p:cxnSp>
          <p:nvCxnSpPr>
            <p:cNvPr id="29" name="직선 연결선 28"/>
            <p:cNvCxnSpPr/>
            <p:nvPr/>
          </p:nvCxnSpPr>
          <p:spPr>
            <a:xfrm>
              <a:off x="611560" y="5276679"/>
              <a:ext cx="7776864" cy="0"/>
            </a:xfrm>
            <a:prstGeom prst="line">
              <a:avLst/>
            </a:prstGeom>
          </p:spPr>
          <p:style>
            <a:lnRef idx="3">
              <a:schemeClr val="dk1"/>
            </a:lnRef>
            <a:fillRef idx="0">
              <a:schemeClr val="dk1"/>
            </a:fillRef>
            <a:effectRef idx="2">
              <a:schemeClr val="dk1"/>
            </a:effectRef>
            <a:fontRef idx="minor">
              <a:schemeClr val="tx1"/>
            </a:fontRef>
          </p:style>
        </p:cxnSp>
      </p:grpSp>
      <p:pic>
        <p:nvPicPr>
          <p:cNvPr id="1026" name="Picture 2" descr="Image result for running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196752"/>
            <a:ext cx="680327" cy="68032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Image result for running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1328" y="4704955"/>
            <a:ext cx="680327" cy="68032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그룹 1"/>
          <p:cNvGrpSpPr/>
          <p:nvPr/>
        </p:nvGrpSpPr>
        <p:grpSpPr>
          <a:xfrm>
            <a:off x="2140969" y="1400442"/>
            <a:ext cx="4660821" cy="1987908"/>
            <a:chOff x="2140969" y="1400442"/>
            <a:chExt cx="4660821" cy="1987908"/>
          </a:xfrm>
        </p:grpSpPr>
        <p:sp>
          <p:nvSpPr>
            <p:cNvPr id="34" name="타원 33"/>
            <p:cNvSpPr/>
            <p:nvPr/>
          </p:nvSpPr>
          <p:spPr>
            <a:xfrm>
              <a:off x="5004048" y="1809411"/>
              <a:ext cx="144016" cy="144016"/>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5" name="TextBox 34"/>
            <p:cNvSpPr txBox="1"/>
            <p:nvPr/>
          </p:nvSpPr>
          <p:spPr>
            <a:xfrm>
              <a:off x="4815407" y="1400442"/>
              <a:ext cx="521297" cy="369332"/>
            </a:xfrm>
            <a:prstGeom prst="rect">
              <a:avLst/>
            </a:prstGeom>
            <a:noFill/>
          </p:spPr>
          <p:txBody>
            <a:bodyPr wrap="none" rtlCol="0">
              <a:spAutoFit/>
            </a:bodyPr>
            <a:lstStyle/>
            <a:p>
              <a:r>
                <a:rPr lang="en-US" altLang="ko-KR" b="1" dirty="0" smtClean="0"/>
                <a:t>`07</a:t>
              </a:r>
              <a:endParaRPr lang="ko-KR" altLang="en-US" b="1" dirty="0"/>
            </a:p>
          </p:txBody>
        </p:sp>
        <p:sp>
          <p:nvSpPr>
            <p:cNvPr id="39" name="사각형 설명선 38"/>
            <p:cNvSpPr/>
            <p:nvPr/>
          </p:nvSpPr>
          <p:spPr>
            <a:xfrm>
              <a:off x="2140969" y="2161134"/>
              <a:ext cx="4660821" cy="1227216"/>
            </a:xfrm>
            <a:prstGeom prst="wedgeRectCallout">
              <a:avLst>
                <a:gd name="adj1" fmla="val 13108"/>
                <a:gd name="adj2" fmla="val -74239"/>
              </a:avLst>
            </a:prstGeom>
            <a:solidFill>
              <a:srgbClr val="D1C6AE"/>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ko-KR" dirty="0" smtClean="0">
                <a:solidFill>
                  <a:srgbClr val="002060"/>
                </a:solidFill>
              </a:endParaRPr>
            </a:p>
            <a:p>
              <a:pPr algn="ctr"/>
              <a:r>
                <a:rPr lang="en-US" altLang="ko-KR" dirty="0" smtClean="0">
                  <a:solidFill>
                    <a:srgbClr val="002060"/>
                  </a:solidFill>
                </a:rPr>
                <a:t>David Wagner, California</a:t>
              </a:r>
            </a:p>
            <a:p>
              <a:pPr marL="285750" indent="-285750" algn="ctr">
                <a:buFontTx/>
                <a:buChar char="-"/>
              </a:pPr>
              <a:r>
                <a:rPr lang="en-US" altLang="ko-KR" b="1" dirty="0" smtClean="0">
                  <a:solidFill>
                    <a:srgbClr val="002060"/>
                  </a:solidFill>
                </a:rPr>
                <a:t>TTBR(Top to Bottom Review)</a:t>
              </a:r>
            </a:p>
            <a:p>
              <a:pPr marL="285750" indent="-285750" algn="ctr">
                <a:buFontTx/>
                <a:buChar char="-"/>
              </a:pPr>
              <a:r>
                <a:rPr lang="en-US" altLang="ko-KR" dirty="0" smtClean="0">
                  <a:solidFill>
                    <a:srgbClr val="002060"/>
                  </a:solidFill>
                </a:rPr>
                <a:t>“Deep architectural flaws”</a:t>
              </a:r>
            </a:p>
            <a:p>
              <a:pPr marL="285750" indent="-285750" algn="ctr">
                <a:buFontTx/>
                <a:buChar char="-"/>
              </a:pPr>
              <a:r>
                <a:rPr lang="en-US" altLang="ko-KR" dirty="0" smtClean="0">
                  <a:solidFill>
                    <a:srgbClr val="002060"/>
                  </a:solidFill>
                </a:rPr>
                <a:t>Buffer overflow, weak cryptography</a:t>
              </a:r>
            </a:p>
            <a:p>
              <a:pPr marL="285750" indent="-285750" algn="ctr">
                <a:buFontTx/>
                <a:buChar char="-"/>
              </a:pPr>
              <a:endParaRPr lang="ko-KR" altLang="en-US" dirty="0">
                <a:solidFill>
                  <a:srgbClr val="002060"/>
                </a:solidFill>
              </a:endParaRPr>
            </a:p>
          </p:txBody>
        </p:sp>
      </p:grpSp>
      <p:grpSp>
        <p:nvGrpSpPr>
          <p:cNvPr id="4" name="그룹 3"/>
          <p:cNvGrpSpPr/>
          <p:nvPr/>
        </p:nvGrpSpPr>
        <p:grpSpPr>
          <a:xfrm>
            <a:off x="519674" y="3068960"/>
            <a:ext cx="3293377" cy="1657076"/>
            <a:chOff x="519674" y="3068960"/>
            <a:chExt cx="3293377" cy="1657076"/>
          </a:xfrm>
        </p:grpSpPr>
        <p:sp>
          <p:nvSpPr>
            <p:cNvPr id="40" name="TextBox 39"/>
            <p:cNvSpPr txBox="1"/>
            <p:nvPr/>
          </p:nvSpPr>
          <p:spPr>
            <a:xfrm>
              <a:off x="1547664" y="3068960"/>
              <a:ext cx="521297" cy="369332"/>
            </a:xfrm>
            <a:prstGeom prst="rect">
              <a:avLst/>
            </a:prstGeom>
            <a:noFill/>
          </p:spPr>
          <p:txBody>
            <a:bodyPr wrap="none" rtlCol="0">
              <a:spAutoFit/>
            </a:bodyPr>
            <a:lstStyle/>
            <a:p>
              <a:r>
                <a:rPr lang="en-US" altLang="ko-KR" b="1" dirty="0" smtClean="0"/>
                <a:t>`07</a:t>
              </a:r>
              <a:endParaRPr lang="ko-KR" altLang="en-US" b="1" dirty="0"/>
            </a:p>
          </p:txBody>
        </p:sp>
        <p:sp>
          <p:nvSpPr>
            <p:cNvPr id="41" name="사각형 설명선 40"/>
            <p:cNvSpPr/>
            <p:nvPr/>
          </p:nvSpPr>
          <p:spPr>
            <a:xfrm>
              <a:off x="519674" y="3810121"/>
              <a:ext cx="3293377" cy="915915"/>
            </a:xfrm>
            <a:prstGeom prst="wedgeRectCallout">
              <a:avLst>
                <a:gd name="adj1" fmla="val -9239"/>
                <a:gd name="adj2" fmla="val -73421"/>
              </a:avLst>
            </a:prstGeom>
            <a:solidFill>
              <a:srgbClr val="D1C6AE"/>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solidFill>
                    <a:srgbClr val="002060"/>
                  </a:solidFill>
                </a:rPr>
                <a:t>Ohio</a:t>
              </a:r>
            </a:p>
            <a:p>
              <a:pPr marL="285750" indent="-285750" algn="ctr">
                <a:buFontTx/>
                <a:buChar char="-"/>
              </a:pPr>
              <a:r>
                <a:rPr lang="en-US" altLang="ko-KR" dirty="0" smtClean="0">
                  <a:solidFill>
                    <a:srgbClr val="002060"/>
                  </a:solidFill>
                </a:rPr>
                <a:t>Project EVEREST</a:t>
              </a:r>
            </a:p>
            <a:p>
              <a:pPr marL="285750" indent="-285750" algn="ctr">
                <a:buFontTx/>
                <a:buChar char="-"/>
              </a:pPr>
              <a:r>
                <a:rPr lang="en-US" altLang="ko-KR" dirty="0" smtClean="0">
                  <a:solidFill>
                    <a:srgbClr val="002060"/>
                  </a:solidFill>
                </a:rPr>
                <a:t>“Yet more vulnerabilities”</a:t>
              </a:r>
            </a:p>
          </p:txBody>
        </p:sp>
        <p:sp>
          <p:nvSpPr>
            <p:cNvPr id="43" name="타원 42"/>
            <p:cNvSpPr/>
            <p:nvPr/>
          </p:nvSpPr>
          <p:spPr>
            <a:xfrm>
              <a:off x="1835696" y="3429000"/>
              <a:ext cx="144016" cy="144016"/>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5" name="그룹 4"/>
          <p:cNvGrpSpPr/>
          <p:nvPr/>
        </p:nvGrpSpPr>
        <p:grpSpPr>
          <a:xfrm>
            <a:off x="388148" y="4860452"/>
            <a:ext cx="3293377" cy="1716711"/>
            <a:chOff x="388148" y="4860452"/>
            <a:chExt cx="3293377" cy="1716711"/>
          </a:xfrm>
        </p:grpSpPr>
        <p:sp>
          <p:nvSpPr>
            <p:cNvPr id="24" name="사각형 설명선 23"/>
            <p:cNvSpPr/>
            <p:nvPr/>
          </p:nvSpPr>
          <p:spPr>
            <a:xfrm>
              <a:off x="388148" y="5661248"/>
              <a:ext cx="3293377" cy="915915"/>
            </a:xfrm>
            <a:prstGeom prst="wedgeRectCallout">
              <a:avLst>
                <a:gd name="adj1" fmla="val -9239"/>
                <a:gd name="adj2" fmla="val -73421"/>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solidFill>
                    <a:srgbClr val="002060"/>
                  </a:solidFill>
                </a:rPr>
                <a:t>Election Systems &amp; Software</a:t>
              </a:r>
            </a:p>
            <a:p>
              <a:pPr algn="ctr"/>
              <a:r>
                <a:rPr lang="en-US" altLang="ko-KR" dirty="0" smtClean="0">
                  <a:solidFill>
                    <a:srgbClr val="002060"/>
                  </a:solidFill>
                </a:rPr>
                <a:t>Take over</a:t>
              </a:r>
            </a:p>
          </p:txBody>
        </p:sp>
        <p:sp>
          <p:nvSpPr>
            <p:cNvPr id="26" name="타원 25"/>
            <p:cNvSpPr/>
            <p:nvPr/>
          </p:nvSpPr>
          <p:spPr>
            <a:xfrm>
              <a:off x="1691680" y="5301208"/>
              <a:ext cx="144016" cy="144016"/>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TextBox 27"/>
            <p:cNvSpPr txBox="1"/>
            <p:nvPr/>
          </p:nvSpPr>
          <p:spPr>
            <a:xfrm>
              <a:off x="1532983" y="4860452"/>
              <a:ext cx="521297" cy="369332"/>
            </a:xfrm>
            <a:prstGeom prst="rect">
              <a:avLst/>
            </a:prstGeom>
            <a:noFill/>
          </p:spPr>
          <p:txBody>
            <a:bodyPr wrap="none" rtlCol="0">
              <a:spAutoFit/>
            </a:bodyPr>
            <a:lstStyle/>
            <a:p>
              <a:r>
                <a:rPr lang="en-US" altLang="ko-KR" b="1" dirty="0" smtClean="0"/>
                <a:t>`09</a:t>
              </a:r>
              <a:endParaRPr lang="ko-KR" altLang="en-US" b="1" dirty="0"/>
            </a:p>
          </p:txBody>
        </p:sp>
      </p:grpSp>
      <p:grpSp>
        <p:nvGrpSpPr>
          <p:cNvPr id="6" name="그룹 5"/>
          <p:cNvGrpSpPr/>
          <p:nvPr/>
        </p:nvGrpSpPr>
        <p:grpSpPr>
          <a:xfrm>
            <a:off x="4879023" y="4880641"/>
            <a:ext cx="3293377" cy="1716711"/>
            <a:chOff x="4879023" y="4880641"/>
            <a:chExt cx="3293377" cy="1716711"/>
          </a:xfrm>
        </p:grpSpPr>
        <p:sp>
          <p:nvSpPr>
            <p:cNvPr id="30" name="사각형 설명선 29"/>
            <p:cNvSpPr/>
            <p:nvPr/>
          </p:nvSpPr>
          <p:spPr>
            <a:xfrm>
              <a:off x="4879023" y="5681437"/>
              <a:ext cx="3293377" cy="915915"/>
            </a:xfrm>
            <a:prstGeom prst="wedgeRectCallout">
              <a:avLst>
                <a:gd name="adj1" fmla="val -9239"/>
                <a:gd name="adj2" fmla="val -73421"/>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solidFill>
                    <a:srgbClr val="002060"/>
                  </a:solidFill>
                </a:rPr>
                <a:t>Dominion Voting System</a:t>
              </a:r>
            </a:p>
            <a:p>
              <a:pPr algn="ctr"/>
              <a:r>
                <a:rPr lang="en-US" altLang="ko-KR" dirty="0" smtClean="0">
                  <a:solidFill>
                    <a:srgbClr val="002060"/>
                  </a:solidFill>
                </a:rPr>
                <a:t>Take over</a:t>
              </a:r>
            </a:p>
          </p:txBody>
        </p:sp>
        <p:sp>
          <p:nvSpPr>
            <p:cNvPr id="31" name="타원 30"/>
            <p:cNvSpPr/>
            <p:nvPr/>
          </p:nvSpPr>
          <p:spPr>
            <a:xfrm>
              <a:off x="6182555" y="5321397"/>
              <a:ext cx="144016" cy="144016"/>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 name="TextBox 31"/>
            <p:cNvSpPr txBox="1"/>
            <p:nvPr/>
          </p:nvSpPr>
          <p:spPr>
            <a:xfrm>
              <a:off x="6023858" y="4880641"/>
              <a:ext cx="521297" cy="369332"/>
            </a:xfrm>
            <a:prstGeom prst="rect">
              <a:avLst/>
            </a:prstGeom>
            <a:noFill/>
          </p:spPr>
          <p:txBody>
            <a:bodyPr wrap="none" rtlCol="0">
              <a:spAutoFit/>
            </a:bodyPr>
            <a:lstStyle/>
            <a:p>
              <a:r>
                <a:rPr lang="en-US" altLang="ko-KR" b="1" dirty="0" smtClean="0"/>
                <a:t>`10</a:t>
              </a:r>
              <a:endParaRPr lang="ko-KR" altLang="en-US" b="1" dirty="0"/>
            </a:p>
          </p:txBody>
        </p:sp>
      </p:grpSp>
      <p:pic>
        <p:nvPicPr>
          <p:cNvPr id="36" name="Picture 4" descr="Vote keyboard key Finge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12421" t="392" r="11326" b="81985"/>
          <a:stretch/>
        </p:blipFill>
        <p:spPr bwMode="auto">
          <a:xfrm>
            <a:off x="-8319" y="-27384"/>
            <a:ext cx="9152319" cy="120907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381001" y="249734"/>
            <a:ext cx="5885650" cy="707886"/>
          </a:xfrm>
          <a:prstGeom prst="rect">
            <a:avLst/>
          </a:prstGeom>
          <a:noFill/>
        </p:spPr>
        <p:txBody>
          <a:bodyPr wrap="none" rtlCol="0">
            <a:spAutoFit/>
          </a:bodyPr>
          <a:lstStyle/>
          <a:p>
            <a:r>
              <a:rPr lang="en-US" altLang="ko-KR" sz="4000" b="1" spc="-150" dirty="0" smtClean="0">
                <a:solidFill>
                  <a:schemeClr val="bg1"/>
                </a:solidFill>
                <a:latin typeface="+mj-ea"/>
                <a:ea typeface="+mj-ea"/>
              </a:rPr>
              <a:t>Another </a:t>
            </a:r>
            <a:r>
              <a:rPr lang="en-US" altLang="ko-KR" sz="4000" b="1" spc="-150" dirty="0">
                <a:solidFill>
                  <a:schemeClr val="bg1"/>
                </a:solidFill>
                <a:latin typeface="+mj-ea"/>
                <a:ea typeface="+mj-ea"/>
              </a:rPr>
              <a:t>Story – Diebold </a:t>
            </a:r>
            <a:endParaRPr lang="ko-KR" altLang="en-US" sz="4000" b="1" spc="-150" dirty="0">
              <a:solidFill>
                <a:schemeClr val="bg1"/>
              </a:solidFill>
              <a:latin typeface="+mj-ea"/>
              <a:ea typeface="+mj-ea"/>
            </a:endParaRPr>
          </a:p>
        </p:txBody>
      </p:sp>
      <p:sp>
        <p:nvSpPr>
          <p:cNvPr id="38" name="직사각형 37"/>
          <p:cNvSpPr/>
          <p:nvPr/>
        </p:nvSpPr>
        <p:spPr>
          <a:xfrm>
            <a:off x="219076" y="248692"/>
            <a:ext cx="85724" cy="76944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83710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1512"/>
            <a:ext cx="9144000" cy="5514975"/>
          </a:xfrm>
          <a:prstGeom prst="rect">
            <a:avLst/>
          </a:prstGeom>
        </p:spPr>
      </p:pic>
      <p:graphicFrame>
        <p:nvGraphicFramePr>
          <p:cNvPr id="3" name="표 2"/>
          <p:cNvGraphicFramePr>
            <a:graphicFrameLocks noGrp="1"/>
          </p:cNvGraphicFramePr>
          <p:nvPr>
            <p:extLst>
              <p:ext uri="{D42A27DB-BD31-4B8C-83A1-F6EECF244321}">
                <p14:modId xmlns:p14="http://schemas.microsoft.com/office/powerpoint/2010/main" val="3987887486"/>
              </p:ext>
            </p:extLst>
          </p:nvPr>
        </p:nvGraphicFramePr>
        <p:xfrm>
          <a:off x="5292080" y="5630227"/>
          <a:ext cx="3725043" cy="1112520"/>
        </p:xfrm>
        <a:graphic>
          <a:graphicData uri="http://schemas.openxmlformats.org/drawingml/2006/table">
            <a:tbl>
              <a:tblPr firstRow="1" bandRow="1">
                <a:tableStyleId>{5C22544A-7EE6-4342-B048-85BDC9FD1C3A}</a:tableStyleId>
              </a:tblPr>
              <a:tblGrid>
                <a:gridCol w="329731">
                  <a:extLst>
                    <a:ext uri="{9D8B030D-6E8A-4147-A177-3AD203B41FA5}">
                      <a16:colId xmlns:a16="http://schemas.microsoft.com/office/drawing/2014/main" val="20000"/>
                    </a:ext>
                  </a:extLst>
                </a:gridCol>
                <a:gridCol w="1379089">
                  <a:extLst>
                    <a:ext uri="{9D8B030D-6E8A-4147-A177-3AD203B41FA5}">
                      <a16:colId xmlns:a16="http://schemas.microsoft.com/office/drawing/2014/main" val="20001"/>
                    </a:ext>
                  </a:extLst>
                </a:gridCol>
                <a:gridCol w="648072">
                  <a:extLst>
                    <a:ext uri="{9D8B030D-6E8A-4147-A177-3AD203B41FA5}">
                      <a16:colId xmlns:a16="http://schemas.microsoft.com/office/drawing/2014/main" val="20002"/>
                    </a:ext>
                  </a:extLst>
                </a:gridCol>
                <a:gridCol w="1368151">
                  <a:extLst>
                    <a:ext uri="{9D8B030D-6E8A-4147-A177-3AD203B41FA5}">
                      <a16:colId xmlns:a16="http://schemas.microsoft.com/office/drawing/2014/main" val="20003"/>
                    </a:ext>
                  </a:extLst>
                </a:gridCol>
              </a:tblGrid>
              <a:tr h="370840">
                <a:tc gridSpan="2">
                  <a:txBody>
                    <a:bodyPr/>
                    <a:lstStyle/>
                    <a:p>
                      <a:pPr latinLnBrk="1"/>
                      <a:r>
                        <a:rPr lang="en-US" altLang="ko-KR" dirty="0" smtClean="0">
                          <a:ea typeface="Adobe 고딕 Std B"/>
                        </a:rPr>
                        <a:t>Party</a:t>
                      </a:r>
                      <a:endParaRPr lang="ko-KR" altLang="en-US" dirty="0">
                        <a:ea typeface="Adobe 고딕 Std B"/>
                      </a:endParaRPr>
                    </a:p>
                  </a:txBody>
                  <a:tcPr>
                    <a:solidFill>
                      <a:schemeClr val="tx2">
                        <a:lumMod val="75000"/>
                      </a:schemeClr>
                    </a:solidFill>
                  </a:tcPr>
                </a:tc>
                <a:tc hMerge="1">
                  <a:txBody>
                    <a:bodyPr/>
                    <a:lstStyle/>
                    <a:p>
                      <a:pPr latinLnBrk="1"/>
                      <a:endParaRPr lang="ko-KR" altLang="en-US" dirty="0"/>
                    </a:p>
                  </a:txBody>
                  <a:tcPr/>
                </a:tc>
                <a:tc>
                  <a:txBody>
                    <a:bodyPr/>
                    <a:lstStyle/>
                    <a:p>
                      <a:pPr latinLnBrk="1"/>
                      <a:r>
                        <a:rPr lang="en-US" altLang="ko-KR" dirty="0" smtClean="0">
                          <a:ea typeface="Adobe 고딕 Std B"/>
                        </a:rPr>
                        <a:t>%</a:t>
                      </a:r>
                      <a:endParaRPr lang="ko-KR" altLang="en-US" dirty="0">
                        <a:ea typeface="Adobe 고딕 Std B"/>
                      </a:endParaRPr>
                    </a:p>
                  </a:txBody>
                  <a:tcPr>
                    <a:solidFill>
                      <a:schemeClr val="tx2">
                        <a:lumMod val="75000"/>
                      </a:schemeClr>
                    </a:solidFill>
                  </a:tcPr>
                </a:tc>
                <a:tc>
                  <a:txBody>
                    <a:bodyPr/>
                    <a:lstStyle/>
                    <a:p>
                      <a:pPr latinLnBrk="1"/>
                      <a:r>
                        <a:rPr lang="en-US" altLang="ko-KR" dirty="0" smtClean="0">
                          <a:ea typeface="Adobe 고딕 Std B"/>
                        </a:rPr>
                        <a:t>Vote</a:t>
                      </a:r>
                      <a:endParaRPr lang="ko-KR" altLang="en-US" dirty="0">
                        <a:ea typeface="Adobe 고딕 Std B"/>
                      </a:endParaRPr>
                    </a:p>
                  </a:txBody>
                  <a:tcPr>
                    <a:solidFill>
                      <a:schemeClr val="tx2">
                        <a:lumMod val="75000"/>
                      </a:schemeClr>
                    </a:solidFill>
                  </a:tcPr>
                </a:tc>
                <a:extLst>
                  <a:ext uri="{0D108BD9-81ED-4DB2-BD59-A6C34878D82A}">
                    <a16:rowId xmlns:a16="http://schemas.microsoft.com/office/drawing/2014/main" val="10000"/>
                  </a:ext>
                </a:extLst>
              </a:tr>
              <a:tr h="370840">
                <a:tc>
                  <a:txBody>
                    <a:bodyPr/>
                    <a:lstStyle/>
                    <a:p>
                      <a:pPr latinLnBrk="1"/>
                      <a:endParaRPr lang="ko-KR" altLang="en-US" dirty="0"/>
                    </a:p>
                  </a:txBody>
                  <a:tcPr>
                    <a:solidFill>
                      <a:srgbClr val="002060"/>
                    </a:solidFill>
                  </a:tcPr>
                </a:tc>
                <a:tc>
                  <a:txBody>
                    <a:bodyPr/>
                    <a:lstStyle/>
                    <a:p>
                      <a:pPr latinLnBrk="1"/>
                      <a:r>
                        <a:rPr lang="en-US" altLang="ko-KR" dirty="0" smtClean="0">
                          <a:ea typeface="Adobe 고딕 Std B"/>
                        </a:rPr>
                        <a:t>Democratic</a:t>
                      </a:r>
                      <a:endParaRPr lang="ko-KR" altLang="en-US" dirty="0">
                        <a:ea typeface="Adobe 고딕 Std B"/>
                      </a:endParaRPr>
                    </a:p>
                  </a:txBody>
                  <a:tcPr/>
                </a:tc>
                <a:tc>
                  <a:txBody>
                    <a:bodyPr/>
                    <a:lstStyle/>
                    <a:p>
                      <a:pPr latinLnBrk="1"/>
                      <a:r>
                        <a:rPr lang="en-US" altLang="ko-KR" dirty="0" smtClean="0">
                          <a:ea typeface="Adobe 고딕 Std B"/>
                        </a:rPr>
                        <a:t>52.3</a:t>
                      </a:r>
                      <a:endParaRPr lang="ko-KR" altLang="en-US" dirty="0">
                        <a:ea typeface="Adobe 고딕 Std B"/>
                      </a:endParaRPr>
                    </a:p>
                  </a:txBody>
                  <a:tcPr/>
                </a:tc>
                <a:tc>
                  <a:txBody>
                    <a:bodyPr/>
                    <a:lstStyle/>
                    <a:p>
                      <a:pPr latinLnBrk="1"/>
                      <a:r>
                        <a:rPr lang="en-US" altLang="ko-KR" dirty="0" smtClean="0">
                          <a:ea typeface="Adobe 고딕 Std B"/>
                        </a:rPr>
                        <a:t>42,338,795</a:t>
                      </a:r>
                      <a:endParaRPr lang="ko-KR" altLang="en-US" dirty="0">
                        <a:ea typeface="Adobe 고딕 Std B"/>
                      </a:endParaRPr>
                    </a:p>
                  </a:txBody>
                  <a:tcPr/>
                </a:tc>
                <a:extLst>
                  <a:ext uri="{0D108BD9-81ED-4DB2-BD59-A6C34878D82A}">
                    <a16:rowId xmlns:a16="http://schemas.microsoft.com/office/drawing/2014/main" val="10001"/>
                  </a:ext>
                </a:extLst>
              </a:tr>
              <a:tr h="370840">
                <a:tc>
                  <a:txBody>
                    <a:bodyPr/>
                    <a:lstStyle/>
                    <a:p>
                      <a:pPr latinLnBrk="1"/>
                      <a:endParaRPr lang="ko-KR" altLang="en-US" dirty="0"/>
                    </a:p>
                  </a:txBody>
                  <a:tcPr>
                    <a:solidFill>
                      <a:srgbClr val="FF0000"/>
                    </a:solidFill>
                  </a:tcPr>
                </a:tc>
                <a:tc>
                  <a:txBody>
                    <a:bodyPr/>
                    <a:lstStyle/>
                    <a:p>
                      <a:pPr latinLnBrk="1"/>
                      <a:r>
                        <a:rPr lang="en-US" altLang="ko-KR" dirty="0" smtClean="0">
                          <a:ea typeface="Adobe 고딕 Std B"/>
                        </a:rPr>
                        <a:t>Republican</a:t>
                      </a:r>
                      <a:endParaRPr lang="ko-KR" altLang="en-US" dirty="0">
                        <a:ea typeface="Adobe 고딕 Std B"/>
                      </a:endParaRPr>
                    </a:p>
                  </a:txBody>
                  <a:tcPr/>
                </a:tc>
                <a:tc>
                  <a:txBody>
                    <a:bodyPr/>
                    <a:lstStyle/>
                    <a:p>
                      <a:pPr latinLnBrk="1"/>
                      <a:r>
                        <a:rPr lang="en-US" altLang="ko-KR" dirty="0" smtClean="0">
                          <a:ea typeface="Adobe 고딕 Std B"/>
                        </a:rPr>
                        <a:t>44.3</a:t>
                      </a:r>
                      <a:endParaRPr lang="ko-KR" altLang="en-US" dirty="0">
                        <a:ea typeface="Adobe 고딕 Std B"/>
                      </a:endParaRPr>
                    </a:p>
                  </a:txBody>
                  <a:tcPr/>
                </a:tc>
                <a:tc>
                  <a:txBody>
                    <a:bodyPr/>
                    <a:lstStyle/>
                    <a:p>
                      <a:pPr latinLnBrk="1"/>
                      <a:r>
                        <a:rPr lang="en-US" altLang="ko-KR" dirty="0" smtClean="0">
                          <a:ea typeface="Adobe 고딕 Std B"/>
                        </a:rPr>
                        <a:t>35,857,334</a:t>
                      </a:r>
                      <a:endParaRPr lang="ko-KR" altLang="en-US" dirty="0">
                        <a:ea typeface="Adobe 고딕 Std B"/>
                      </a:endParaRPr>
                    </a:p>
                  </a:txBody>
                  <a:tcPr/>
                </a:tc>
                <a:extLst>
                  <a:ext uri="{0D108BD9-81ED-4DB2-BD59-A6C34878D82A}">
                    <a16:rowId xmlns:a16="http://schemas.microsoft.com/office/drawing/2014/main" val="10002"/>
                  </a:ext>
                </a:extLst>
              </a:tr>
            </a:tbl>
          </a:graphicData>
        </a:graphic>
      </p:graphicFrame>
      <p:sp>
        <p:nvSpPr>
          <p:cNvPr id="4" name="TextBox 3"/>
          <p:cNvSpPr txBox="1"/>
          <p:nvPr/>
        </p:nvSpPr>
        <p:spPr>
          <a:xfrm>
            <a:off x="1721700" y="260648"/>
            <a:ext cx="5700600" cy="523220"/>
          </a:xfrm>
          <a:prstGeom prst="rect">
            <a:avLst/>
          </a:prstGeom>
          <a:noFill/>
        </p:spPr>
        <p:txBody>
          <a:bodyPr wrap="none" rtlCol="0">
            <a:spAutoFit/>
          </a:bodyPr>
          <a:lstStyle/>
          <a:p>
            <a:r>
              <a:rPr lang="en-US" altLang="ko-KR" sz="2800" dirty="0" smtClean="0">
                <a:latin typeface="Arial Unicode MS" panose="020B0604020202020204" pitchFamily="50" charset="-127"/>
                <a:ea typeface="Arial Unicode MS" panose="020B0604020202020204" pitchFamily="50" charset="-127"/>
                <a:cs typeface="Arial Unicode MS" panose="020B0604020202020204" pitchFamily="50" charset="-127"/>
              </a:rPr>
              <a:t>United States elections, Nov 2006 </a:t>
            </a:r>
            <a:endParaRPr lang="ko-KR" altLang="en-US" sz="2800" dirty="0">
              <a:latin typeface="Arial Unicode MS" panose="020B0604020202020204" pitchFamily="50" charset="-127"/>
              <a:ea typeface="Arial Unicode MS" panose="020B0604020202020204" pitchFamily="50" charset="-127"/>
              <a:cs typeface="Arial Unicode MS" panose="020B0604020202020204" pitchFamily="50" charset="-127"/>
            </a:endParaRPr>
          </a:p>
        </p:txBody>
      </p:sp>
    </p:spTree>
    <p:extLst>
      <p:ext uri="{BB962C8B-B14F-4D97-AF65-F5344CB8AC3E}">
        <p14:creationId xmlns:p14="http://schemas.microsoft.com/office/powerpoint/2010/main" val="38069321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Vote keyboard key Finge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12421" t="392" r="11326" b="81985"/>
          <a:stretch/>
        </p:blipFill>
        <p:spPr bwMode="auto">
          <a:xfrm>
            <a:off x="-8319" y="-27384"/>
            <a:ext cx="9152319" cy="120907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81001" y="249734"/>
            <a:ext cx="6009466" cy="707886"/>
          </a:xfrm>
          <a:prstGeom prst="rect">
            <a:avLst/>
          </a:prstGeom>
          <a:noFill/>
        </p:spPr>
        <p:txBody>
          <a:bodyPr wrap="none" rtlCol="0">
            <a:spAutoFit/>
          </a:bodyPr>
          <a:lstStyle/>
          <a:p>
            <a:r>
              <a:rPr lang="en-US" altLang="ko-KR" sz="4000" b="1" spc="-150" dirty="0" smtClean="0">
                <a:solidFill>
                  <a:schemeClr val="bg1"/>
                </a:solidFill>
                <a:latin typeface="+mj-ea"/>
                <a:ea typeface="+mj-ea"/>
              </a:rPr>
              <a:t>Electronic voting in Korea</a:t>
            </a:r>
            <a:endParaRPr lang="ko-KR" altLang="en-US" sz="4000" b="1" spc="-150" dirty="0">
              <a:solidFill>
                <a:schemeClr val="bg1"/>
              </a:solidFill>
              <a:latin typeface="+mj-ea"/>
              <a:ea typeface="+mj-ea"/>
            </a:endParaRPr>
          </a:p>
        </p:txBody>
      </p:sp>
      <p:sp>
        <p:nvSpPr>
          <p:cNvPr id="17" name="직사각형 16"/>
          <p:cNvSpPr/>
          <p:nvPr/>
        </p:nvSpPr>
        <p:spPr>
          <a:xfrm>
            <a:off x="219076" y="248692"/>
            <a:ext cx="85724" cy="76944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TextBox 1"/>
          <p:cNvSpPr txBox="1"/>
          <p:nvPr/>
        </p:nvSpPr>
        <p:spPr>
          <a:xfrm rot="1580496">
            <a:off x="4748018" y="2078866"/>
            <a:ext cx="3511218" cy="1200329"/>
          </a:xfrm>
          <a:prstGeom prst="rect">
            <a:avLst/>
          </a:prstGeom>
          <a:noFill/>
        </p:spPr>
        <p:txBody>
          <a:bodyPr wrap="none" rtlCol="0">
            <a:spAutoFit/>
          </a:bodyPr>
          <a:lstStyle/>
          <a:p>
            <a:r>
              <a:rPr lang="en-US" altLang="ko-KR" sz="7200" b="1" dirty="0" smtClean="0">
                <a:solidFill>
                  <a:srgbClr val="FF0000"/>
                </a:solidFill>
              </a:rPr>
              <a:t>Secure?</a:t>
            </a:r>
            <a:endParaRPr lang="ko-KR" altLang="en-US" sz="7200" b="1" dirty="0">
              <a:solidFill>
                <a:srgbClr val="FF0000"/>
              </a:solidFill>
            </a:endParaRPr>
          </a:p>
        </p:txBody>
      </p:sp>
      <p:pic>
        <p:nvPicPr>
          <p:cNvPr id="3" name="그림 2"/>
          <p:cNvPicPr>
            <a:picLocks noChangeAspect="1"/>
          </p:cNvPicPr>
          <p:nvPr/>
        </p:nvPicPr>
        <p:blipFill>
          <a:blip r:embed="rId5"/>
          <a:stretch>
            <a:fillRect/>
          </a:stretch>
        </p:blipFill>
        <p:spPr>
          <a:xfrm>
            <a:off x="377553" y="1457762"/>
            <a:ext cx="3820127" cy="2592739"/>
          </a:xfrm>
          <a:prstGeom prst="rect">
            <a:avLst/>
          </a:prstGeom>
        </p:spPr>
      </p:pic>
      <p:grpSp>
        <p:nvGrpSpPr>
          <p:cNvPr id="12" name="그룹 11"/>
          <p:cNvGrpSpPr/>
          <p:nvPr/>
        </p:nvGrpSpPr>
        <p:grpSpPr>
          <a:xfrm>
            <a:off x="175352" y="4235383"/>
            <a:ext cx="8784976" cy="1222975"/>
            <a:chOff x="179512" y="4150241"/>
            <a:chExt cx="8784976" cy="1222975"/>
          </a:xfrm>
        </p:grpSpPr>
        <p:pic>
          <p:nvPicPr>
            <p:cNvPr id="6" name="그림 5"/>
            <p:cNvPicPr>
              <a:picLocks noChangeAspect="1"/>
            </p:cNvPicPr>
            <p:nvPr/>
          </p:nvPicPr>
          <p:blipFill>
            <a:blip r:embed="rId6"/>
            <a:stretch>
              <a:fillRect/>
            </a:stretch>
          </p:blipFill>
          <p:spPr>
            <a:xfrm>
              <a:off x="261938" y="4176375"/>
              <a:ext cx="8081310" cy="393667"/>
            </a:xfrm>
            <a:prstGeom prst="rect">
              <a:avLst/>
            </a:prstGeom>
          </p:spPr>
        </p:pic>
        <p:sp>
          <p:nvSpPr>
            <p:cNvPr id="7" name="TextBox 6"/>
            <p:cNvSpPr txBox="1"/>
            <p:nvPr/>
          </p:nvSpPr>
          <p:spPr>
            <a:xfrm>
              <a:off x="179512" y="4150241"/>
              <a:ext cx="948333" cy="461665"/>
            </a:xfrm>
            <a:prstGeom prst="rect">
              <a:avLst/>
            </a:prstGeom>
            <a:solidFill>
              <a:schemeClr val="bg1"/>
            </a:solidFill>
          </p:spPr>
          <p:txBody>
            <a:bodyPr wrap="square" rtlCol="0" anchor="ctr">
              <a:spAutoFit/>
            </a:bodyPr>
            <a:lstStyle/>
            <a:p>
              <a:pPr algn="ctr"/>
              <a:r>
                <a:rPr lang="en-US" altLang="ko-KR" sz="2400" b="1" dirty="0" smtClean="0"/>
                <a:t>OOO</a:t>
              </a:r>
              <a:endParaRPr lang="ko-KR" altLang="en-US" sz="2400" b="1" dirty="0"/>
            </a:p>
          </p:txBody>
        </p:sp>
        <p:pic>
          <p:nvPicPr>
            <p:cNvPr id="8" name="그림 7"/>
            <p:cNvPicPr>
              <a:picLocks noChangeAspect="1"/>
            </p:cNvPicPr>
            <p:nvPr/>
          </p:nvPicPr>
          <p:blipFill>
            <a:blip r:embed="rId7"/>
            <a:stretch>
              <a:fillRect/>
            </a:stretch>
          </p:blipFill>
          <p:spPr>
            <a:xfrm>
              <a:off x="316880" y="4641947"/>
              <a:ext cx="8515350" cy="571500"/>
            </a:xfrm>
            <a:prstGeom prst="rect">
              <a:avLst/>
            </a:prstGeom>
          </p:spPr>
        </p:pic>
        <p:sp>
          <p:nvSpPr>
            <p:cNvPr id="9" name="직사각형 8"/>
            <p:cNvSpPr/>
            <p:nvPr/>
          </p:nvSpPr>
          <p:spPr>
            <a:xfrm>
              <a:off x="250876" y="4201626"/>
              <a:ext cx="8713612" cy="11715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17"/>
            <p:cNvSpPr txBox="1"/>
            <p:nvPr/>
          </p:nvSpPr>
          <p:spPr>
            <a:xfrm>
              <a:off x="5292080" y="4253026"/>
              <a:ext cx="866961" cy="400110"/>
            </a:xfrm>
            <a:prstGeom prst="rect">
              <a:avLst/>
            </a:prstGeom>
            <a:solidFill>
              <a:schemeClr val="bg1"/>
            </a:solidFill>
          </p:spPr>
          <p:txBody>
            <a:bodyPr wrap="square" rtlCol="0" anchor="t">
              <a:spAutoFit/>
            </a:bodyPr>
            <a:lstStyle/>
            <a:p>
              <a:pPr algn="ctr"/>
              <a:r>
                <a:rPr lang="en-US" altLang="ko-KR" sz="2000" b="1" dirty="0" smtClean="0"/>
                <a:t>OOO</a:t>
              </a:r>
              <a:endParaRPr lang="ko-KR" altLang="en-US" sz="2000" b="1" dirty="0"/>
            </a:p>
          </p:txBody>
        </p:sp>
        <p:cxnSp>
          <p:nvCxnSpPr>
            <p:cNvPr id="11" name="직선 연결선 10"/>
            <p:cNvCxnSpPr/>
            <p:nvPr/>
          </p:nvCxnSpPr>
          <p:spPr>
            <a:xfrm>
              <a:off x="2411760" y="5213447"/>
              <a:ext cx="4968552"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grpSp>
      <p:pic>
        <p:nvPicPr>
          <p:cNvPr id="15" name="그림 14"/>
          <p:cNvPicPr>
            <a:picLocks noChangeAspect="1"/>
          </p:cNvPicPr>
          <p:nvPr/>
        </p:nvPicPr>
        <p:blipFill>
          <a:blip r:embed="rId8"/>
          <a:stretch>
            <a:fillRect/>
          </a:stretch>
        </p:blipFill>
        <p:spPr>
          <a:xfrm>
            <a:off x="243608" y="5680348"/>
            <a:ext cx="7181850" cy="533400"/>
          </a:xfrm>
          <a:prstGeom prst="rect">
            <a:avLst/>
          </a:prstGeom>
          <a:ln w="28575">
            <a:solidFill>
              <a:schemeClr val="tx1"/>
            </a:solidFill>
          </a:ln>
        </p:spPr>
      </p:pic>
    </p:spTree>
    <p:extLst>
      <p:ext uri="{BB962C8B-B14F-4D97-AF65-F5344CB8AC3E}">
        <p14:creationId xmlns:p14="http://schemas.microsoft.com/office/powerpoint/2010/main" val="419715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Vote keyboard key Finge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12421" t="392" r="11326" b="51183"/>
          <a:stretch/>
        </p:blipFill>
        <p:spPr bwMode="auto">
          <a:xfrm>
            <a:off x="-8319" y="8211"/>
            <a:ext cx="9152319" cy="332237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201647" y="2399558"/>
            <a:ext cx="4894289" cy="1862048"/>
          </a:xfrm>
          <a:prstGeom prst="rect">
            <a:avLst/>
          </a:prstGeom>
          <a:noFill/>
        </p:spPr>
        <p:txBody>
          <a:bodyPr wrap="none" rtlCol="0">
            <a:spAutoFit/>
          </a:bodyPr>
          <a:lstStyle/>
          <a:p>
            <a:r>
              <a:rPr lang="en-US" altLang="ko-KR" sz="11500" dirty="0" smtClean="0">
                <a:solidFill>
                  <a:srgbClr val="00B0F0"/>
                </a:solidFill>
                <a:latin typeface="HY크리스탈M" panose="02030600000101010101" pitchFamily="18" charset="-127"/>
                <a:ea typeface="HY크리스탈M" panose="02030600000101010101" pitchFamily="18" charset="-127"/>
              </a:rPr>
              <a:t>Thanks</a:t>
            </a:r>
            <a:endParaRPr lang="ko-KR" altLang="en-US" sz="11500" dirty="0">
              <a:solidFill>
                <a:srgbClr val="00B0F0"/>
              </a:solidFill>
              <a:latin typeface="HY크리스탈M" panose="02030600000101010101" pitchFamily="18" charset="-127"/>
              <a:ea typeface="HY크리스탈M" panose="02030600000101010101" pitchFamily="18" charset="-127"/>
            </a:endParaRPr>
          </a:p>
        </p:txBody>
      </p:sp>
      <p:pic>
        <p:nvPicPr>
          <p:cNvPr id="1026" name="Picture 2" descr="http://postfiles14.naver.net/20160405_157/yooes27_1459850883535O56Sv_JPEG/Screenshot_2016-04-05-18-22-39_edit3.jpg?type=w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89" b="96804" l="9589" r="89954">
                        <a14:foregroundMark x1="52968" y1="39726" x2="52968" y2="39726"/>
                        <a14:foregroundMark x1="50228" y1="34247" x2="50228" y2="34247"/>
                        <a14:foregroundMark x1="33333" y1="56621" x2="33333" y2="56621"/>
                        <a14:foregroundMark x1="54338" y1="76712" x2="54338" y2="76712"/>
                        <a14:foregroundMark x1="69863" y1="50228" x2="69863" y2="50228"/>
                        <a14:foregroundMark x1="67580" y1="38356" x2="67580" y2="38356"/>
                        <a14:foregroundMark x1="59361" y1="33790" x2="59361" y2="33790"/>
                        <a14:foregroundMark x1="50685" y1="48402" x2="50685" y2="48402"/>
                        <a14:foregroundMark x1="34703" y1="40183" x2="34703" y2="40183"/>
                        <a14:foregroundMark x1="39269" y1="78082" x2="39269" y2="78082"/>
                      </a14:backgroundRemoval>
                    </a14:imgEffect>
                  </a14:imgLayer>
                </a14:imgProps>
              </a:ext>
              <a:ext uri="{28A0092B-C50C-407E-A947-70E740481C1C}">
                <a14:useLocalDpi xmlns:a14="http://schemas.microsoft.com/office/drawing/2010/main" val="0"/>
              </a:ext>
            </a:extLst>
          </a:blip>
          <a:srcRect/>
          <a:stretch>
            <a:fillRect/>
          </a:stretch>
        </p:blipFill>
        <p:spPr bwMode="auto">
          <a:xfrm>
            <a:off x="7596336" y="4941168"/>
            <a:ext cx="2085975" cy="2085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9943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Vote keyboard key Finge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12421" t="392" r="11326" b="81985"/>
          <a:stretch/>
        </p:blipFill>
        <p:spPr bwMode="auto">
          <a:xfrm>
            <a:off x="-8319" y="-27384"/>
            <a:ext cx="9152319" cy="120907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81001" y="249734"/>
            <a:ext cx="1666867" cy="707886"/>
          </a:xfrm>
          <a:prstGeom prst="rect">
            <a:avLst/>
          </a:prstGeom>
          <a:noFill/>
        </p:spPr>
        <p:txBody>
          <a:bodyPr wrap="none" rtlCol="0">
            <a:spAutoFit/>
          </a:bodyPr>
          <a:lstStyle/>
          <a:p>
            <a:r>
              <a:rPr lang="en-US" altLang="ko-KR" sz="4000" b="1" spc="-150" dirty="0" smtClean="0">
                <a:solidFill>
                  <a:schemeClr val="bg1"/>
                </a:solidFill>
                <a:latin typeface="+mj-ea"/>
                <a:ea typeface="+mj-ea"/>
              </a:rPr>
              <a:t>Voting</a:t>
            </a:r>
            <a:endParaRPr lang="ko-KR" altLang="en-US" sz="4000" b="1" spc="-150" dirty="0">
              <a:solidFill>
                <a:schemeClr val="bg1"/>
              </a:solidFill>
              <a:latin typeface="+mj-ea"/>
              <a:ea typeface="+mj-ea"/>
            </a:endParaRPr>
          </a:p>
        </p:txBody>
      </p:sp>
      <p:sp>
        <p:nvSpPr>
          <p:cNvPr id="9" name="직사각형 8"/>
          <p:cNvSpPr/>
          <p:nvPr/>
        </p:nvSpPr>
        <p:spPr>
          <a:xfrm>
            <a:off x="219076" y="248692"/>
            <a:ext cx="85724" cy="76944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모서리가 둥근 직사각형 10"/>
          <p:cNvSpPr/>
          <p:nvPr/>
        </p:nvSpPr>
        <p:spPr>
          <a:xfrm>
            <a:off x="5836602" y="1700808"/>
            <a:ext cx="1866607" cy="576064"/>
          </a:xfrm>
          <a:prstGeom prst="round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solidFill>
                  <a:schemeClr val="bg1"/>
                </a:solidFill>
                <a:latin typeface="Adobe Fan Heiti Std B"/>
                <a:ea typeface="Adobe 고딕 Std B"/>
              </a:rPr>
              <a:t>Electronic </a:t>
            </a:r>
          </a:p>
          <a:p>
            <a:pPr algn="ctr"/>
            <a:r>
              <a:rPr lang="en-US" altLang="ko-KR" b="1" dirty="0" smtClean="0">
                <a:solidFill>
                  <a:schemeClr val="bg1"/>
                </a:solidFill>
                <a:latin typeface="Adobe Fan Heiti Std B"/>
                <a:ea typeface="Adobe 고딕 Std B"/>
              </a:rPr>
              <a:t>Voting</a:t>
            </a:r>
            <a:endParaRPr lang="ko-KR" altLang="en-US" b="1" dirty="0">
              <a:solidFill>
                <a:schemeClr val="bg1"/>
              </a:solidFill>
              <a:latin typeface="Adobe Fan Heiti Std B"/>
              <a:ea typeface="Adobe 고딕 Std B"/>
            </a:endParaRPr>
          </a:p>
        </p:txBody>
      </p:sp>
      <p:sp>
        <p:nvSpPr>
          <p:cNvPr id="5" name="모서리가 둥근 직사각형 4"/>
          <p:cNvSpPr/>
          <p:nvPr/>
        </p:nvSpPr>
        <p:spPr>
          <a:xfrm>
            <a:off x="1468550" y="1700808"/>
            <a:ext cx="1866607" cy="576064"/>
          </a:xfrm>
          <a:prstGeom prst="round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solidFill>
                  <a:schemeClr val="bg1"/>
                </a:solidFill>
                <a:latin typeface="Adobe Fan Heiti Std B"/>
                <a:ea typeface="Adobe 고딕 Std B"/>
              </a:rPr>
              <a:t>Paper-based</a:t>
            </a:r>
          </a:p>
          <a:p>
            <a:pPr algn="ctr"/>
            <a:r>
              <a:rPr lang="en-US" altLang="ko-KR" b="1" dirty="0" smtClean="0">
                <a:solidFill>
                  <a:schemeClr val="bg1"/>
                </a:solidFill>
                <a:latin typeface="Adobe Fan Heiti Std B"/>
                <a:ea typeface="Adobe 고딕 Std B"/>
              </a:rPr>
              <a:t>Voting</a:t>
            </a:r>
            <a:endParaRPr lang="ko-KR" altLang="en-US" b="1" dirty="0">
              <a:solidFill>
                <a:schemeClr val="bg1"/>
              </a:solidFill>
              <a:latin typeface="Adobe Fan Heiti Std B"/>
              <a:ea typeface="Adobe 고딕 Std B"/>
            </a:endParaRPr>
          </a:p>
        </p:txBody>
      </p:sp>
      <p:pic>
        <p:nvPicPr>
          <p:cNvPr id="17" name="Picture 4" descr="http://img.yonhapnews.co.kr/etc/inner/KR/2016/08/03/AKR20160803007100075_01_i.jpg"/>
          <p:cNvPicPr>
            <a:picLocks noChangeAspect="1" noChangeArrowheads="1"/>
          </p:cNvPicPr>
          <p:nvPr/>
        </p:nvPicPr>
        <p:blipFill rotWithShape="1">
          <a:blip r:embed="rId5">
            <a:extLst>
              <a:ext uri="{28A0092B-C50C-407E-A947-70E740481C1C}">
                <a14:useLocalDpi xmlns:a14="http://schemas.microsoft.com/office/drawing/2010/main" val="0"/>
              </a:ext>
            </a:extLst>
          </a:blip>
          <a:srcRect l="-222" t="3656" r="34031" b="5671"/>
          <a:stretch/>
        </p:blipFill>
        <p:spPr bwMode="auto">
          <a:xfrm>
            <a:off x="4860032" y="2417564"/>
            <a:ext cx="3819748" cy="3819748"/>
          </a:xfrm>
          <a:prstGeom prst="ellipse">
            <a:avLst/>
          </a:prstGeom>
          <a:noFill/>
          <a:ln>
            <a:solidFill>
              <a:srgbClr val="7C7C7A"/>
            </a:solidFill>
          </a:ln>
          <a:extLst>
            <a:ext uri="{909E8E84-426E-40DD-AFC4-6F175D3DCCD1}">
              <a14:hiddenFill xmlns:a14="http://schemas.microsoft.com/office/drawing/2010/main">
                <a:solidFill>
                  <a:srgbClr val="FFFFFF"/>
                </a:solidFill>
              </a14:hiddenFill>
            </a:ext>
          </a:extLst>
        </p:spPr>
      </p:pic>
      <p:pic>
        <p:nvPicPr>
          <p:cNvPr id="2" name="그림 1"/>
          <p:cNvPicPr>
            <a:picLocks noChangeAspect="1"/>
          </p:cNvPicPr>
          <p:nvPr/>
        </p:nvPicPr>
        <p:blipFill rotWithShape="1">
          <a:blip r:embed="rId6"/>
          <a:srcRect l="12399" r="11439"/>
          <a:stretch/>
        </p:blipFill>
        <p:spPr>
          <a:xfrm>
            <a:off x="491980" y="2417564"/>
            <a:ext cx="3819748" cy="3817076"/>
          </a:xfrm>
          <a:prstGeom prst="ellipse">
            <a:avLst/>
          </a:prstGeom>
          <a:ln w="63500" cap="rnd">
            <a:noFill/>
          </a:ln>
          <a:effectLst>
            <a:outerShdw blurRad="381000" dist="292100" dir="5400000" sx="-80000" sy="-18000" rotWithShape="0">
              <a:schemeClr val="bg1">
                <a:alpha val="22000"/>
              </a:scheme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8209136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Vote keyboard key Finge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12421" t="392" r="11326" b="81985"/>
          <a:stretch/>
        </p:blipFill>
        <p:spPr bwMode="auto">
          <a:xfrm>
            <a:off x="-8319" y="-27384"/>
            <a:ext cx="9152319" cy="120907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81001" y="249734"/>
            <a:ext cx="6792052" cy="707886"/>
          </a:xfrm>
          <a:prstGeom prst="rect">
            <a:avLst/>
          </a:prstGeom>
          <a:noFill/>
        </p:spPr>
        <p:txBody>
          <a:bodyPr wrap="none" rtlCol="0">
            <a:spAutoFit/>
          </a:bodyPr>
          <a:lstStyle/>
          <a:p>
            <a:r>
              <a:rPr lang="en-US" altLang="ko-KR" sz="4000" b="1" spc="-150" dirty="0" err="1" smtClean="0">
                <a:solidFill>
                  <a:schemeClr val="bg1"/>
                </a:solidFill>
                <a:latin typeface="+mj-ea"/>
                <a:ea typeface="+mj-ea"/>
              </a:rPr>
              <a:t>AccuVote</a:t>
            </a:r>
            <a:r>
              <a:rPr lang="en-US" altLang="ko-KR" sz="4000" b="1" spc="-150" dirty="0" smtClean="0">
                <a:solidFill>
                  <a:schemeClr val="bg1"/>
                </a:solidFill>
                <a:latin typeface="+mj-ea"/>
                <a:ea typeface="+mj-ea"/>
              </a:rPr>
              <a:t>-TS Voting Machine</a:t>
            </a:r>
            <a:endParaRPr lang="ko-KR" altLang="en-US" sz="4000" b="1" spc="-150" dirty="0">
              <a:solidFill>
                <a:schemeClr val="bg1"/>
              </a:solidFill>
              <a:latin typeface="+mj-ea"/>
              <a:ea typeface="+mj-ea"/>
            </a:endParaRPr>
          </a:p>
        </p:txBody>
      </p:sp>
      <p:sp>
        <p:nvSpPr>
          <p:cNvPr id="9" name="직사각형 8"/>
          <p:cNvSpPr/>
          <p:nvPr/>
        </p:nvSpPr>
        <p:spPr>
          <a:xfrm>
            <a:off x="219076" y="248692"/>
            <a:ext cx="85724" cy="76944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050" name="Picture 2" descr="Image result for accuvote ts machin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 b="100000" l="5250" r="97000">
                        <a14:backgroundMark x1="21750" y1="86667" x2="21750" y2="86667"/>
                        <a14:backgroundMark x1="36500" y1="93000" x2="36500" y2="93000"/>
                      </a14:backgroundRemoval>
                    </a14:imgEffect>
                  </a14:imgLayer>
                </a14:imgProps>
              </a:ext>
              <a:ext uri="{28A0092B-C50C-407E-A947-70E740481C1C}">
                <a14:useLocalDpi xmlns:a14="http://schemas.microsoft.com/office/drawing/2010/main" val="0"/>
              </a:ext>
            </a:extLst>
          </a:blip>
          <a:srcRect/>
          <a:stretch>
            <a:fillRect/>
          </a:stretch>
        </p:blipFill>
        <p:spPr bwMode="auto">
          <a:xfrm>
            <a:off x="197865" y="1575206"/>
            <a:ext cx="5153721" cy="3843692"/>
          </a:xfrm>
          <a:prstGeom prst="rect">
            <a:avLst/>
          </a:prstGeom>
          <a:noFill/>
          <a:extLst>
            <a:ext uri="{909E8E84-426E-40DD-AFC4-6F175D3DCCD1}">
              <a14:hiddenFill xmlns:a14="http://schemas.microsoft.com/office/drawing/2010/main">
                <a:solidFill>
                  <a:srgbClr val="FFFFFF"/>
                </a:solidFill>
              </a14:hiddenFill>
            </a:ext>
          </a:extLst>
        </p:spPr>
      </p:pic>
      <p:pic>
        <p:nvPicPr>
          <p:cNvPr id="19" name="그림 18"/>
          <p:cNvPicPr>
            <a:picLocks noChangeAspect="1"/>
          </p:cNvPicPr>
          <p:nvPr/>
        </p:nvPicPr>
        <p:blipFill>
          <a:blip r:embed="rId7"/>
          <a:stretch>
            <a:fillRect/>
          </a:stretch>
        </p:blipFill>
        <p:spPr>
          <a:xfrm rot="1366192">
            <a:off x="167717" y="5541587"/>
            <a:ext cx="1406644" cy="889495"/>
          </a:xfrm>
          <a:prstGeom prst="roundRect">
            <a:avLst/>
          </a:prstGeom>
          <a:ln w="6350">
            <a:solidFill>
              <a:schemeClr val="tx1">
                <a:lumMod val="65000"/>
                <a:lumOff val="35000"/>
              </a:schemeClr>
            </a:solidFill>
          </a:ln>
          <a:scene3d>
            <a:camera prst="orthographicFront">
              <a:rot lat="0" lon="0" rev="0"/>
            </a:camera>
            <a:lightRig rig="threePt" dir="t"/>
          </a:scene3d>
        </p:spPr>
      </p:pic>
      <p:pic>
        <p:nvPicPr>
          <p:cNvPr id="7" name="그림 6"/>
          <p:cNvPicPr>
            <a:picLocks noChangeAspect="1"/>
          </p:cNvPicPr>
          <p:nvPr/>
        </p:nvPicPr>
        <p:blipFill rotWithShape="1">
          <a:blip r:embed="rId8">
            <a:extLst>
              <a:ext uri="{28A0092B-C50C-407E-A947-70E740481C1C}">
                <a14:useLocalDpi xmlns:a14="http://schemas.microsoft.com/office/drawing/2010/main" val="0"/>
              </a:ext>
            </a:extLst>
          </a:blip>
          <a:srcRect l="24398" t="26707" r="25066" b="26821"/>
          <a:stretch/>
        </p:blipFill>
        <p:spPr>
          <a:xfrm>
            <a:off x="3779912" y="5425719"/>
            <a:ext cx="1925848" cy="1328171"/>
          </a:xfrm>
          <a:prstGeom prst="rect">
            <a:avLst/>
          </a:prstGeom>
        </p:spPr>
      </p:pic>
      <p:sp>
        <p:nvSpPr>
          <p:cNvPr id="8" name="오른쪽 화살표 7"/>
          <p:cNvSpPr/>
          <p:nvPr/>
        </p:nvSpPr>
        <p:spPr>
          <a:xfrm rot="18256836">
            <a:off x="2591875" y="4767235"/>
            <a:ext cx="702026" cy="576064"/>
          </a:xfrm>
          <a:prstGeom prst="rightArrow">
            <a:avLst/>
          </a:prstGeom>
          <a:solidFill>
            <a:schemeClr val="accent6">
              <a:lumMod val="75000"/>
            </a:schemeClr>
          </a:solidFill>
          <a:ln>
            <a:solidFill>
              <a:schemeClr val="bg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7" name="그림 16"/>
          <p:cNvPicPr>
            <a:picLocks noChangeAspect="1"/>
          </p:cNvPicPr>
          <p:nvPr/>
        </p:nvPicPr>
        <p:blipFill rotWithShape="1">
          <a:blip r:embed="rId9">
            <a:extLst>
              <a:ext uri="{28A0092B-C50C-407E-A947-70E740481C1C}">
                <a14:useLocalDpi xmlns:a14="http://schemas.microsoft.com/office/drawing/2010/main" val="0"/>
              </a:ext>
            </a:extLst>
          </a:blip>
          <a:srcRect l="26612" t="27596" r="25193" b="29564"/>
          <a:stretch/>
        </p:blipFill>
        <p:spPr>
          <a:xfrm>
            <a:off x="1828443" y="5418898"/>
            <a:ext cx="1962270" cy="1308180"/>
          </a:xfrm>
          <a:prstGeom prst="rect">
            <a:avLst/>
          </a:prstGeom>
        </p:spPr>
      </p:pic>
      <p:pic>
        <p:nvPicPr>
          <p:cNvPr id="24" name="Picture 6" descr="http://perfect.cse.lehigh.edu/Photos/Diebold/p4290034.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21029"/>
          <a:stretch/>
        </p:blipFill>
        <p:spPr bwMode="auto">
          <a:xfrm>
            <a:off x="5460099" y="3789040"/>
            <a:ext cx="3072341" cy="1819705"/>
          </a:xfrm>
          <a:prstGeom prst="roundRect">
            <a:avLst/>
          </a:prstGeom>
          <a:noFill/>
          <a:extLst>
            <a:ext uri="{909E8E84-426E-40DD-AFC4-6F175D3DCCD1}">
              <a14:hiddenFill xmlns:a14="http://schemas.microsoft.com/office/drawing/2010/main">
                <a:solidFill>
                  <a:srgbClr val="FFFFFF"/>
                </a:solidFill>
              </a14:hiddenFill>
            </a:ext>
          </a:extLst>
        </p:spPr>
      </p:pic>
      <p:sp>
        <p:nvSpPr>
          <p:cNvPr id="18" name="타원 17"/>
          <p:cNvSpPr/>
          <p:nvPr/>
        </p:nvSpPr>
        <p:spPr>
          <a:xfrm>
            <a:off x="3456270" y="4335187"/>
            <a:ext cx="1464275" cy="432048"/>
          </a:xfrm>
          <a:prstGeom prst="ellipse">
            <a:avLst/>
          </a:prstGeom>
          <a:solidFill>
            <a:schemeClr val="bg1">
              <a:alpha val="0"/>
            </a:schemeClr>
          </a:solidFill>
          <a:ln>
            <a:solidFill>
              <a:srgbClr val="FF0000"/>
            </a:solidFill>
          </a:ln>
          <a:scene3d>
            <a:camera prst="orthographicFront">
              <a:rot lat="0" lon="0" rev="27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오른쪽 화살표 26"/>
          <p:cNvSpPr/>
          <p:nvPr/>
        </p:nvSpPr>
        <p:spPr>
          <a:xfrm>
            <a:off x="4623789" y="4335187"/>
            <a:ext cx="702026" cy="576064"/>
          </a:xfrm>
          <a:prstGeom prst="rightArrow">
            <a:avLst/>
          </a:prstGeom>
          <a:solidFill>
            <a:srgbClr val="FF0000"/>
          </a:solidFill>
          <a:ln>
            <a:solidFill>
              <a:schemeClr val="bg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31" name="그룹 30"/>
          <p:cNvGrpSpPr/>
          <p:nvPr/>
        </p:nvGrpSpPr>
        <p:grpSpPr>
          <a:xfrm>
            <a:off x="5247831" y="1793136"/>
            <a:ext cx="3546257" cy="1735441"/>
            <a:chOff x="2609919" y="4573879"/>
            <a:chExt cx="3546257" cy="1735441"/>
          </a:xfrm>
        </p:grpSpPr>
        <p:sp>
          <p:nvSpPr>
            <p:cNvPr id="32" name="직사각형 31"/>
            <p:cNvSpPr/>
            <p:nvPr/>
          </p:nvSpPr>
          <p:spPr>
            <a:xfrm>
              <a:off x="2609919" y="5694206"/>
              <a:ext cx="3546257" cy="6151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solidFill>
                    <a:schemeClr val="tx1"/>
                  </a:solidFill>
                </a:rPr>
                <a:t>Direct Recording Electronic</a:t>
              </a:r>
            </a:p>
            <a:p>
              <a:pPr algn="ctr"/>
              <a:r>
                <a:rPr lang="en-US" altLang="ko-KR" b="1" dirty="0" smtClean="0">
                  <a:solidFill>
                    <a:schemeClr val="tx1"/>
                  </a:solidFill>
                </a:rPr>
                <a:t>(DRE)</a:t>
              </a:r>
              <a:endParaRPr lang="ko-KR" altLang="en-US" b="1" dirty="0">
                <a:solidFill>
                  <a:schemeClr val="tx1"/>
                </a:solidFill>
              </a:endParaRPr>
            </a:p>
          </p:txBody>
        </p:sp>
        <p:sp>
          <p:nvSpPr>
            <p:cNvPr id="33" name="직사각형 32"/>
            <p:cNvSpPr/>
            <p:nvPr/>
          </p:nvSpPr>
          <p:spPr>
            <a:xfrm>
              <a:off x="2843808" y="5079092"/>
              <a:ext cx="3096344" cy="6151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solidFill>
                    <a:schemeClr val="tx1"/>
                  </a:solidFill>
                </a:rPr>
                <a:t>Windows CE</a:t>
              </a:r>
              <a:endParaRPr lang="ko-KR" altLang="en-US" b="1" dirty="0">
                <a:solidFill>
                  <a:schemeClr val="tx1"/>
                </a:solidFill>
              </a:endParaRPr>
            </a:p>
          </p:txBody>
        </p:sp>
        <p:sp>
          <p:nvSpPr>
            <p:cNvPr id="34" name="직사각형 33"/>
            <p:cNvSpPr/>
            <p:nvPr/>
          </p:nvSpPr>
          <p:spPr>
            <a:xfrm>
              <a:off x="2843808" y="4581128"/>
              <a:ext cx="1512629" cy="4979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solidFill>
                    <a:schemeClr val="tx1"/>
                  </a:solidFill>
                </a:rPr>
                <a:t>Software</a:t>
              </a:r>
              <a:endParaRPr lang="ko-KR" altLang="en-US" b="1" dirty="0">
                <a:solidFill>
                  <a:schemeClr val="tx1"/>
                </a:solidFill>
              </a:endParaRPr>
            </a:p>
          </p:txBody>
        </p:sp>
        <p:sp>
          <p:nvSpPr>
            <p:cNvPr id="35" name="직사각형 34"/>
            <p:cNvSpPr/>
            <p:nvPr/>
          </p:nvSpPr>
          <p:spPr>
            <a:xfrm>
              <a:off x="4371739" y="4573879"/>
              <a:ext cx="1512629" cy="4979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solidFill>
                    <a:srgbClr val="FF0000"/>
                  </a:solidFill>
                </a:rPr>
                <a:t>Software</a:t>
              </a:r>
              <a:endParaRPr lang="ko-KR" altLang="en-US" b="1" dirty="0">
                <a:solidFill>
                  <a:srgbClr val="FF0000"/>
                </a:solidFill>
              </a:endParaRPr>
            </a:p>
          </p:txBody>
        </p:sp>
      </p:grpSp>
      <p:pic>
        <p:nvPicPr>
          <p:cNvPr id="21"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212" b="95758" l="4982" r="93594"/>
                    </a14:imgEffect>
                  </a14:imgLayer>
                </a14:imgProps>
              </a:ext>
              <a:ext uri="{28A0092B-C50C-407E-A947-70E740481C1C}">
                <a14:useLocalDpi xmlns:a14="http://schemas.microsoft.com/office/drawing/2010/main" val="0"/>
              </a:ext>
            </a:extLst>
          </a:blip>
          <a:srcRect l="7334" t="9602"/>
          <a:stretch/>
        </p:blipFill>
        <p:spPr bwMode="auto">
          <a:xfrm>
            <a:off x="7020959" y="5804533"/>
            <a:ext cx="1508515" cy="86409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3" name="오른쪽 화살표 22"/>
          <p:cNvSpPr/>
          <p:nvPr/>
        </p:nvSpPr>
        <p:spPr>
          <a:xfrm rot="16200000">
            <a:off x="7414952" y="5104953"/>
            <a:ext cx="702026" cy="576064"/>
          </a:xfrm>
          <a:prstGeom prst="rightArrow">
            <a:avLst/>
          </a:prstGeom>
          <a:solidFill>
            <a:schemeClr val="accent6">
              <a:lumMod val="75000"/>
            </a:schemeClr>
          </a:solidFill>
          <a:ln>
            <a:solidFill>
              <a:schemeClr val="bg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79036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7"/>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9"/>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8" grpId="0" animBg="1"/>
      <p:bldP spid="27" grpId="1"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Vote keyboard key Finge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12421" t="392" r="11326" b="81985"/>
          <a:stretch/>
        </p:blipFill>
        <p:spPr bwMode="auto">
          <a:xfrm>
            <a:off x="-8319" y="-27384"/>
            <a:ext cx="9152319" cy="120907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81001" y="249734"/>
            <a:ext cx="6792052" cy="707886"/>
          </a:xfrm>
          <a:prstGeom prst="rect">
            <a:avLst/>
          </a:prstGeom>
          <a:noFill/>
        </p:spPr>
        <p:txBody>
          <a:bodyPr wrap="none" rtlCol="0">
            <a:spAutoFit/>
          </a:bodyPr>
          <a:lstStyle/>
          <a:p>
            <a:r>
              <a:rPr lang="en-US" altLang="ko-KR" sz="4000" b="1" spc="-150" dirty="0" err="1" smtClean="0">
                <a:solidFill>
                  <a:schemeClr val="bg1"/>
                </a:solidFill>
                <a:latin typeface="+mj-ea"/>
                <a:ea typeface="+mj-ea"/>
              </a:rPr>
              <a:t>AccuVote</a:t>
            </a:r>
            <a:r>
              <a:rPr lang="en-US" altLang="ko-KR" sz="4000" b="1" spc="-150" dirty="0" smtClean="0">
                <a:solidFill>
                  <a:schemeClr val="bg1"/>
                </a:solidFill>
                <a:latin typeface="+mj-ea"/>
                <a:ea typeface="+mj-ea"/>
              </a:rPr>
              <a:t>-TS Voting Machine</a:t>
            </a:r>
            <a:endParaRPr lang="ko-KR" altLang="en-US" sz="4000" b="1" spc="-150" dirty="0">
              <a:solidFill>
                <a:schemeClr val="bg1"/>
              </a:solidFill>
              <a:latin typeface="+mj-ea"/>
              <a:ea typeface="+mj-ea"/>
            </a:endParaRPr>
          </a:p>
        </p:txBody>
      </p:sp>
      <p:sp>
        <p:nvSpPr>
          <p:cNvPr id="9" name="직사각형 8"/>
          <p:cNvSpPr/>
          <p:nvPr/>
        </p:nvSpPr>
        <p:spPr>
          <a:xfrm>
            <a:off x="219076" y="248692"/>
            <a:ext cx="85724" cy="76944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3688" y="1333603"/>
            <a:ext cx="5904656" cy="4975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타원 20"/>
          <p:cNvSpPr/>
          <p:nvPr/>
        </p:nvSpPr>
        <p:spPr>
          <a:xfrm>
            <a:off x="3450352" y="3212976"/>
            <a:ext cx="782545" cy="11759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22" name="직선 연결선 21"/>
          <p:cNvCxnSpPr>
            <a:stCxn id="21" idx="6"/>
            <a:endCxn id="33" idx="2"/>
          </p:cNvCxnSpPr>
          <p:nvPr/>
        </p:nvCxnSpPr>
        <p:spPr>
          <a:xfrm flipV="1">
            <a:off x="4232897" y="2252556"/>
            <a:ext cx="3248466" cy="154837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타원 22"/>
          <p:cNvSpPr/>
          <p:nvPr/>
        </p:nvSpPr>
        <p:spPr>
          <a:xfrm>
            <a:off x="5220072" y="4182988"/>
            <a:ext cx="1263288" cy="188111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타원 27"/>
          <p:cNvSpPr/>
          <p:nvPr/>
        </p:nvSpPr>
        <p:spPr>
          <a:xfrm>
            <a:off x="2885336" y="4293096"/>
            <a:ext cx="690921" cy="677967"/>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29" name="직선 연결선 28"/>
          <p:cNvCxnSpPr>
            <a:stCxn id="28" idx="2"/>
          </p:cNvCxnSpPr>
          <p:nvPr/>
        </p:nvCxnSpPr>
        <p:spPr>
          <a:xfrm flipH="1">
            <a:off x="1970456" y="4632080"/>
            <a:ext cx="914880" cy="813144"/>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grpSp>
        <p:nvGrpSpPr>
          <p:cNvPr id="30" name="그룹 29"/>
          <p:cNvGrpSpPr/>
          <p:nvPr/>
        </p:nvGrpSpPr>
        <p:grpSpPr>
          <a:xfrm>
            <a:off x="7452320" y="5185090"/>
            <a:ext cx="1562472" cy="1565378"/>
            <a:chOff x="33173" y="1469867"/>
            <a:chExt cx="1562472" cy="1565378"/>
          </a:xfrm>
        </p:grpSpPr>
        <p:pic>
          <p:nvPicPr>
            <p:cNvPr id="31"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212" b="95758" l="4982" r="93594"/>
                      </a14:imgEffect>
                    </a14:imgLayer>
                  </a14:imgProps>
                </a:ext>
                <a:ext uri="{28A0092B-C50C-407E-A947-70E740481C1C}">
                  <a14:useLocalDpi xmlns:a14="http://schemas.microsoft.com/office/drawing/2010/main" val="0"/>
                </a:ext>
              </a:extLst>
            </a:blip>
            <a:srcRect l="7334" t="9602"/>
            <a:stretch/>
          </p:blipFill>
          <p:spPr bwMode="auto">
            <a:xfrm>
              <a:off x="87130" y="1916832"/>
              <a:ext cx="1508515" cy="86409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32" name="타원 31"/>
            <p:cNvSpPr/>
            <p:nvPr/>
          </p:nvSpPr>
          <p:spPr>
            <a:xfrm>
              <a:off x="33173" y="1469867"/>
              <a:ext cx="1562472" cy="1565378"/>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3" name="타원 32"/>
          <p:cNvSpPr/>
          <p:nvPr/>
        </p:nvSpPr>
        <p:spPr>
          <a:xfrm>
            <a:off x="7481363" y="1469867"/>
            <a:ext cx="1562472" cy="15653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4" name="Picture 4" descr="Image result for eprom"/>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5939" l="0" r="100000"/>
                    </a14:imgEffect>
                  </a14:imgLayer>
                </a14:imgProps>
              </a:ext>
              <a:ext uri="{28A0092B-C50C-407E-A947-70E740481C1C}">
                <a14:useLocalDpi xmlns:a14="http://schemas.microsoft.com/office/drawing/2010/main" val="0"/>
              </a:ext>
            </a:extLst>
          </a:blip>
          <a:srcRect/>
          <a:stretch>
            <a:fillRect/>
          </a:stretch>
        </p:blipFill>
        <p:spPr bwMode="auto">
          <a:xfrm>
            <a:off x="7558706" y="1781317"/>
            <a:ext cx="1446277" cy="1135126"/>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그룹 34"/>
          <p:cNvGrpSpPr/>
          <p:nvPr/>
        </p:nvGrpSpPr>
        <p:grpSpPr>
          <a:xfrm>
            <a:off x="310605" y="2054700"/>
            <a:ext cx="1423248" cy="1379160"/>
            <a:chOff x="87130" y="3652563"/>
            <a:chExt cx="1423248" cy="1379160"/>
          </a:xfrm>
        </p:grpSpPr>
        <p:sp>
          <p:nvSpPr>
            <p:cNvPr id="36" name="타원 35"/>
            <p:cNvSpPr/>
            <p:nvPr/>
          </p:nvSpPr>
          <p:spPr>
            <a:xfrm>
              <a:off x="87130" y="3652563"/>
              <a:ext cx="1345402" cy="1379160"/>
            </a:xfrm>
            <a:prstGeom prst="ellipse">
              <a:avLst/>
            </a:prstGeom>
            <a:noFill/>
            <a:ln>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7" name="Picture 2" descr="Image result for intel flash memory chip"/>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3593" b="97605" l="5281" r="94059"/>
                      </a14:imgEffect>
                    </a14:imgLayer>
                  </a14:imgProps>
                </a:ext>
                <a:ext uri="{28A0092B-C50C-407E-A947-70E740481C1C}">
                  <a14:useLocalDpi xmlns:a14="http://schemas.microsoft.com/office/drawing/2010/main" val="0"/>
                </a:ext>
              </a:extLst>
            </a:blip>
            <a:srcRect/>
            <a:stretch>
              <a:fillRect/>
            </a:stretch>
          </p:blipFill>
          <p:spPr bwMode="auto">
            <a:xfrm>
              <a:off x="107504" y="3955542"/>
              <a:ext cx="1402874" cy="773201"/>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8" name="직선 연결선 37"/>
          <p:cNvCxnSpPr>
            <a:stCxn id="23" idx="6"/>
            <a:endCxn id="32" idx="2"/>
          </p:cNvCxnSpPr>
          <p:nvPr/>
        </p:nvCxnSpPr>
        <p:spPr>
          <a:xfrm>
            <a:off x="6483360" y="5123546"/>
            <a:ext cx="968960" cy="844233"/>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grpSp>
        <p:nvGrpSpPr>
          <p:cNvPr id="40" name="그룹 39"/>
          <p:cNvGrpSpPr/>
          <p:nvPr/>
        </p:nvGrpSpPr>
        <p:grpSpPr>
          <a:xfrm>
            <a:off x="72764" y="4924579"/>
            <a:ext cx="1994520" cy="1888797"/>
            <a:chOff x="7111525" y="4654116"/>
            <a:chExt cx="1994520" cy="1888797"/>
          </a:xfrm>
        </p:grpSpPr>
        <p:pic>
          <p:nvPicPr>
            <p:cNvPr id="41" name="Picture 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5400000">
              <a:off x="7541993" y="4667604"/>
              <a:ext cx="1133582" cy="1861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타원 41"/>
            <p:cNvSpPr/>
            <p:nvPr/>
          </p:nvSpPr>
          <p:spPr>
            <a:xfrm>
              <a:off x="7111525" y="4654116"/>
              <a:ext cx="1994520" cy="1888797"/>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9" name="타원 38"/>
          <p:cNvSpPr/>
          <p:nvPr/>
        </p:nvSpPr>
        <p:spPr>
          <a:xfrm>
            <a:off x="2540536" y="2185708"/>
            <a:ext cx="325928" cy="2611029"/>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5" name="그룹 24"/>
          <p:cNvGrpSpPr/>
          <p:nvPr/>
        </p:nvGrpSpPr>
        <p:grpSpPr>
          <a:xfrm>
            <a:off x="1458977" y="3231887"/>
            <a:ext cx="1786399" cy="951101"/>
            <a:chOff x="1285918" y="3231887"/>
            <a:chExt cx="1786399" cy="951101"/>
          </a:xfrm>
        </p:grpSpPr>
        <p:sp>
          <p:nvSpPr>
            <p:cNvPr id="26" name="타원 25"/>
            <p:cNvSpPr/>
            <p:nvPr/>
          </p:nvSpPr>
          <p:spPr>
            <a:xfrm>
              <a:off x="2578755" y="3678932"/>
              <a:ext cx="493562" cy="504056"/>
            </a:xfrm>
            <a:prstGeom prst="ellipse">
              <a:avLst/>
            </a:prstGeom>
            <a:noFill/>
            <a:ln>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27" name="직선 연결선 26"/>
            <p:cNvCxnSpPr>
              <a:stCxn id="36" idx="5"/>
              <a:endCxn id="26" idx="1"/>
            </p:cNvCxnSpPr>
            <p:nvPr/>
          </p:nvCxnSpPr>
          <p:spPr>
            <a:xfrm>
              <a:off x="1285918" y="3231887"/>
              <a:ext cx="1365117" cy="520862"/>
            </a:xfrm>
            <a:prstGeom prst="line">
              <a:avLst/>
            </a:prstGeom>
            <a:ln>
              <a:solidFill>
                <a:srgbClr val="00CC66"/>
              </a:solidFill>
            </a:ln>
          </p:spPr>
          <p:style>
            <a:lnRef idx="2">
              <a:schemeClr val="accent3"/>
            </a:lnRef>
            <a:fillRef idx="0">
              <a:schemeClr val="accent3"/>
            </a:fillRef>
            <a:effectRef idx="1">
              <a:schemeClr val="accent3"/>
            </a:effectRef>
            <a:fontRef idx="minor">
              <a:schemeClr val="tx1"/>
            </a:fontRef>
          </p:style>
        </p:cxnSp>
      </p:grpSp>
    </p:spTree>
    <p:extLst>
      <p:ext uri="{BB962C8B-B14F-4D97-AF65-F5344CB8AC3E}">
        <p14:creationId xmlns:p14="http://schemas.microsoft.com/office/powerpoint/2010/main" val="31970045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Vote keyboard key Finge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12421" t="392" r="11326" b="81985"/>
          <a:stretch/>
        </p:blipFill>
        <p:spPr bwMode="auto">
          <a:xfrm>
            <a:off x="-8319" y="-27384"/>
            <a:ext cx="9152319" cy="120907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81001" y="249734"/>
            <a:ext cx="6792052" cy="707886"/>
          </a:xfrm>
          <a:prstGeom prst="rect">
            <a:avLst/>
          </a:prstGeom>
          <a:noFill/>
        </p:spPr>
        <p:txBody>
          <a:bodyPr wrap="none" rtlCol="0">
            <a:spAutoFit/>
          </a:bodyPr>
          <a:lstStyle/>
          <a:p>
            <a:r>
              <a:rPr lang="en-US" altLang="ko-KR" sz="4000" b="1" spc="-150" dirty="0" err="1" smtClean="0">
                <a:solidFill>
                  <a:schemeClr val="bg1"/>
                </a:solidFill>
                <a:latin typeface="+mj-ea"/>
                <a:ea typeface="+mj-ea"/>
              </a:rPr>
              <a:t>AccuVote</a:t>
            </a:r>
            <a:r>
              <a:rPr lang="en-US" altLang="ko-KR" sz="4000" b="1" spc="-150" dirty="0" smtClean="0">
                <a:solidFill>
                  <a:schemeClr val="bg1"/>
                </a:solidFill>
                <a:latin typeface="+mj-ea"/>
                <a:ea typeface="+mj-ea"/>
              </a:rPr>
              <a:t>-TS Voting Machine</a:t>
            </a:r>
            <a:endParaRPr lang="ko-KR" altLang="en-US" sz="4000" b="1" spc="-150" dirty="0">
              <a:solidFill>
                <a:schemeClr val="bg1"/>
              </a:solidFill>
              <a:latin typeface="+mj-ea"/>
              <a:ea typeface="+mj-ea"/>
            </a:endParaRPr>
          </a:p>
        </p:txBody>
      </p:sp>
      <p:sp>
        <p:nvSpPr>
          <p:cNvPr id="9" name="직사각형 8"/>
          <p:cNvSpPr/>
          <p:nvPr/>
        </p:nvSpPr>
        <p:spPr>
          <a:xfrm>
            <a:off x="219076" y="248692"/>
            <a:ext cx="85724" cy="76944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3" name="한쪽 모서리가 잘린 사각형 42"/>
          <p:cNvSpPr/>
          <p:nvPr/>
        </p:nvSpPr>
        <p:spPr>
          <a:xfrm>
            <a:off x="0" y="4050000"/>
            <a:ext cx="4536000" cy="2808000"/>
          </a:xfrm>
          <a:prstGeom prst="snip1Rect">
            <a:avLst>
              <a:gd name="adj" fmla="val 3990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4" name="한쪽 모서리가 잘린 사각형 43"/>
          <p:cNvSpPr/>
          <p:nvPr/>
        </p:nvSpPr>
        <p:spPr>
          <a:xfrm flipH="1">
            <a:off x="4592045" y="4050000"/>
            <a:ext cx="4536000" cy="2808000"/>
          </a:xfrm>
          <a:prstGeom prst="snip1Rect">
            <a:avLst>
              <a:gd name="adj" fmla="val 399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5" name="한쪽 모서리가 잘린 사각형 44"/>
          <p:cNvSpPr/>
          <p:nvPr/>
        </p:nvSpPr>
        <p:spPr>
          <a:xfrm flipH="1" flipV="1">
            <a:off x="4595878" y="1181686"/>
            <a:ext cx="4536000" cy="2808000"/>
          </a:xfrm>
          <a:prstGeom prst="snip1Rect">
            <a:avLst>
              <a:gd name="adj" fmla="val 3990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6" name="한쪽 모서리가 잘린 사각형 45"/>
          <p:cNvSpPr/>
          <p:nvPr/>
        </p:nvSpPr>
        <p:spPr>
          <a:xfrm flipV="1">
            <a:off x="8566" y="1181686"/>
            <a:ext cx="4536000" cy="2808000"/>
          </a:xfrm>
          <a:prstGeom prst="snip1Rect">
            <a:avLst>
              <a:gd name="adj" fmla="val 399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endParaRPr lang="ko-KR" altLang="en-US" dirty="0"/>
          </a:p>
        </p:txBody>
      </p:sp>
      <p:sp>
        <p:nvSpPr>
          <p:cNvPr id="47" name="직사각형 46"/>
          <p:cNvSpPr/>
          <p:nvPr/>
        </p:nvSpPr>
        <p:spPr>
          <a:xfrm rot="2700000">
            <a:off x="3924596" y="3388243"/>
            <a:ext cx="1273741" cy="1291763"/>
          </a:xfrm>
          <a:prstGeom prst="rect">
            <a:avLst/>
          </a:prstGeom>
          <a:solidFill>
            <a:srgbClr val="D1C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48" name="TextBox 47"/>
          <p:cNvSpPr txBox="1"/>
          <p:nvPr/>
        </p:nvSpPr>
        <p:spPr>
          <a:xfrm>
            <a:off x="4018689" y="3803291"/>
            <a:ext cx="1085554" cy="461665"/>
          </a:xfrm>
          <a:prstGeom prst="rect">
            <a:avLst/>
          </a:prstGeom>
          <a:noFill/>
        </p:spPr>
        <p:txBody>
          <a:bodyPr wrap="none" rtlCol="0">
            <a:spAutoFit/>
          </a:bodyPr>
          <a:lstStyle/>
          <a:p>
            <a:r>
              <a:rPr lang="en-US" altLang="ko-KR" sz="2400" dirty="0" smtClean="0">
                <a:solidFill>
                  <a:srgbClr val="0070C0"/>
                </a:solidFill>
                <a:latin typeface="Adobe 고딕 Std B" pitchFamily="34" charset="-127"/>
                <a:ea typeface="Adobe 고딕 Std B" pitchFamily="34" charset="-127"/>
              </a:rPr>
              <a:t>MODE</a:t>
            </a:r>
            <a:endParaRPr lang="ko-KR" altLang="en-US" sz="2400" dirty="0">
              <a:solidFill>
                <a:srgbClr val="0070C0"/>
              </a:solidFill>
              <a:latin typeface="Adobe 고딕 Std B" pitchFamily="34" charset="-127"/>
              <a:ea typeface="Adobe 고딕 Std B" pitchFamily="34" charset="-127"/>
            </a:endParaRPr>
          </a:p>
        </p:txBody>
      </p:sp>
      <p:sp>
        <p:nvSpPr>
          <p:cNvPr id="49" name="TextBox 48"/>
          <p:cNvSpPr txBox="1"/>
          <p:nvPr/>
        </p:nvSpPr>
        <p:spPr>
          <a:xfrm>
            <a:off x="51277" y="1587737"/>
            <a:ext cx="2225289" cy="461665"/>
          </a:xfrm>
          <a:prstGeom prst="rect">
            <a:avLst/>
          </a:prstGeom>
          <a:noFill/>
        </p:spPr>
        <p:txBody>
          <a:bodyPr wrap="none" rtlCol="0">
            <a:spAutoFit/>
          </a:bodyPr>
          <a:lstStyle/>
          <a:p>
            <a:r>
              <a:rPr lang="en-US" altLang="ko-KR" sz="2400" b="1" dirty="0" smtClean="0">
                <a:solidFill>
                  <a:srgbClr val="0070C0"/>
                </a:solidFill>
                <a:latin typeface="Adobe 고딕 Std B" pitchFamily="34" charset="-127"/>
                <a:ea typeface="Adobe 고딕 Std B" pitchFamily="34" charset="-127"/>
              </a:rPr>
              <a:t>Pre-Download</a:t>
            </a:r>
            <a:endParaRPr lang="ko-KR" altLang="en-US" sz="2400" b="1" dirty="0">
              <a:solidFill>
                <a:srgbClr val="0070C0"/>
              </a:solidFill>
              <a:latin typeface="Adobe 고딕 Std B" pitchFamily="34" charset="-127"/>
              <a:ea typeface="Adobe 고딕 Std B" pitchFamily="34" charset="-127"/>
            </a:endParaRPr>
          </a:p>
        </p:txBody>
      </p:sp>
      <p:sp>
        <p:nvSpPr>
          <p:cNvPr id="50" name="TextBox 49"/>
          <p:cNvSpPr txBox="1"/>
          <p:nvPr/>
        </p:nvSpPr>
        <p:spPr>
          <a:xfrm>
            <a:off x="7198627" y="1587738"/>
            <a:ext cx="1906291" cy="461665"/>
          </a:xfrm>
          <a:prstGeom prst="rect">
            <a:avLst/>
          </a:prstGeom>
          <a:noFill/>
        </p:spPr>
        <p:txBody>
          <a:bodyPr wrap="none" rtlCol="0">
            <a:spAutoFit/>
          </a:bodyPr>
          <a:lstStyle/>
          <a:p>
            <a:r>
              <a:rPr lang="en-US" altLang="ko-KR" sz="2400" b="1" dirty="0" smtClean="0">
                <a:solidFill>
                  <a:srgbClr val="0070C0"/>
                </a:solidFill>
                <a:latin typeface="Adobe 고딕 Std B" pitchFamily="34" charset="-127"/>
                <a:ea typeface="Adobe 고딕 Std B" pitchFamily="34" charset="-127"/>
              </a:rPr>
              <a:t>Pre-Election</a:t>
            </a:r>
            <a:endParaRPr lang="ko-KR" altLang="en-US" sz="2400" b="1" dirty="0">
              <a:solidFill>
                <a:srgbClr val="0070C0"/>
              </a:solidFill>
              <a:latin typeface="Adobe 고딕 Std B" pitchFamily="34" charset="-127"/>
              <a:ea typeface="Adobe 고딕 Std B" pitchFamily="34" charset="-127"/>
            </a:endParaRPr>
          </a:p>
        </p:txBody>
      </p:sp>
      <p:sp>
        <p:nvSpPr>
          <p:cNvPr id="51" name="TextBox 50"/>
          <p:cNvSpPr txBox="1"/>
          <p:nvPr/>
        </p:nvSpPr>
        <p:spPr>
          <a:xfrm>
            <a:off x="24028" y="4402130"/>
            <a:ext cx="1327608" cy="461665"/>
          </a:xfrm>
          <a:prstGeom prst="rect">
            <a:avLst/>
          </a:prstGeom>
          <a:noFill/>
        </p:spPr>
        <p:txBody>
          <a:bodyPr wrap="none" rtlCol="0">
            <a:spAutoFit/>
          </a:bodyPr>
          <a:lstStyle/>
          <a:p>
            <a:r>
              <a:rPr lang="en-US" altLang="ko-KR" sz="2400" b="1" dirty="0" smtClean="0">
                <a:solidFill>
                  <a:srgbClr val="0070C0"/>
                </a:solidFill>
                <a:latin typeface="Adobe 고딕 Std B" pitchFamily="34" charset="-127"/>
                <a:ea typeface="Adobe 고딕 Std B" pitchFamily="34" charset="-127"/>
              </a:rPr>
              <a:t>Election</a:t>
            </a:r>
            <a:endParaRPr lang="ko-KR" altLang="en-US" sz="2400" b="1" dirty="0">
              <a:solidFill>
                <a:srgbClr val="0070C0"/>
              </a:solidFill>
              <a:latin typeface="Adobe 고딕 Std B" pitchFamily="34" charset="-127"/>
              <a:ea typeface="Adobe 고딕 Std B" pitchFamily="34" charset="-127"/>
            </a:endParaRPr>
          </a:p>
        </p:txBody>
      </p:sp>
      <p:sp>
        <p:nvSpPr>
          <p:cNvPr id="52" name="TextBox 51"/>
          <p:cNvSpPr txBox="1"/>
          <p:nvPr/>
        </p:nvSpPr>
        <p:spPr>
          <a:xfrm>
            <a:off x="6903941" y="4402131"/>
            <a:ext cx="2055371" cy="461665"/>
          </a:xfrm>
          <a:prstGeom prst="rect">
            <a:avLst/>
          </a:prstGeom>
          <a:noFill/>
        </p:spPr>
        <p:txBody>
          <a:bodyPr wrap="none" rtlCol="0">
            <a:spAutoFit/>
          </a:bodyPr>
          <a:lstStyle/>
          <a:p>
            <a:r>
              <a:rPr lang="en-US" altLang="ko-KR" sz="2400" b="1" dirty="0" smtClean="0">
                <a:solidFill>
                  <a:schemeClr val="bg1"/>
                </a:solidFill>
                <a:latin typeface="Adobe 고딕 Std B" pitchFamily="34" charset="-127"/>
                <a:ea typeface="Adobe 고딕 Std B" pitchFamily="34" charset="-127"/>
              </a:rPr>
              <a:t>Post-Election</a:t>
            </a:r>
            <a:endParaRPr lang="ko-KR" altLang="en-US" sz="2400" b="1" dirty="0">
              <a:solidFill>
                <a:schemeClr val="bg1"/>
              </a:solidFill>
              <a:latin typeface="Adobe 고딕 Std B" pitchFamily="34" charset="-127"/>
              <a:ea typeface="Adobe 고딕 Std B" pitchFamily="34" charset="-127"/>
            </a:endParaRPr>
          </a:p>
        </p:txBody>
      </p:sp>
      <p:pic>
        <p:nvPicPr>
          <p:cNvPr id="53" name="Picture 2" descr="Image result for download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8000" y="1523631"/>
            <a:ext cx="423226" cy="42322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Image result for test  ic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2372" y="1523631"/>
            <a:ext cx="464824" cy="46482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Image result for 투표 아이콘"/>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281" b="98750" l="3594" r="95625">
                        <a14:foregroundMark x1="21719" y1="18281" x2="21719" y2="18281"/>
                        <a14:foregroundMark x1="49063" y1="27500" x2="49063" y2="27500"/>
                        <a14:foregroundMark x1="60781" y1="62656" x2="60781" y2="62656"/>
                      </a14:backgroundRemoval>
                    </a14:imgEffect>
                  </a14:imgLayer>
                </a14:imgProps>
              </a:ext>
              <a:ext uri="{28A0092B-C50C-407E-A947-70E740481C1C}">
                <a14:useLocalDpi xmlns:a14="http://schemas.microsoft.com/office/drawing/2010/main" val="0"/>
              </a:ext>
            </a:extLst>
          </a:blip>
          <a:srcRect/>
          <a:stretch>
            <a:fillRect/>
          </a:stretch>
        </p:blipFill>
        <p:spPr bwMode="auto">
          <a:xfrm>
            <a:off x="1351636" y="4402130"/>
            <a:ext cx="424992" cy="42499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8" descr="Image result for count ico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02935" y="4315189"/>
            <a:ext cx="598874" cy="598874"/>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p:cNvSpPr txBox="1"/>
          <p:nvPr/>
        </p:nvSpPr>
        <p:spPr>
          <a:xfrm>
            <a:off x="24029" y="2049403"/>
            <a:ext cx="4511972" cy="1323439"/>
          </a:xfrm>
          <a:prstGeom prst="rect">
            <a:avLst/>
          </a:prstGeom>
          <a:noFill/>
        </p:spPr>
        <p:txBody>
          <a:bodyPr wrap="square" rtlCol="0">
            <a:spAutoFit/>
          </a:bodyPr>
          <a:lstStyle/>
          <a:p>
            <a:pPr marL="285750" indent="-285750">
              <a:buFont typeface="Arial" panose="020B0604020202020204" pitchFamily="34" charset="0"/>
              <a:buChar char="•"/>
            </a:pPr>
            <a:r>
              <a:rPr lang="en-US" altLang="ko-KR" sz="2000" dirty="0" smtClean="0"/>
              <a:t>Download a list of </a:t>
            </a:r>
          </a:p>
          <a:p>
            <a:r>
              <a:rPr lang="en-US" altLang="ko-KR" sz="2000" dirty="0"/>
              <a:t> </a:t>
            </a:r>
            <a:r>
              <a:rPr lang="en-US" altLang="ko-KR" sz="2000" dirty="0" smtClean="0"/>
              <a:t>  races and candidates</a:t>
            </a:r>
          </a:p>
          <a:p>
            <a:endParaRPr lang="en-US" altLang="ko-KR" sz="2000" dirty="0" smtClean="0"/>
          </a:p>
          <a:p>
            <a:pPr marL="285750" indent="-285750">
              <a:buFont typeface="Arial" panose="020B0604020202020204" pitchFamily="34" charset="0"/>
              <a:buChar char="•"/>
            </a:pPr>
            <a:r>
              <a:rPr lang="en-US" altLang="ko-KR" sz="2000" dirty="0" smtClean="0"/>
              <a:t>GEMS server software</a:t>
            </a:r>
            <a:endParaRPr lang="ko-KR" altLang="en-US" sz="2000" dirty="0"/>
          </a:p>
        </p:txBody>
      </p:sp>
      <p:sp>
        <p:nvSpPr>
          <p:cNvPr id="58" name="TextBox 57"/>
          <p:cNvSpPr txBox="1"/>
          <p:nvPr/>
        </p:nvSpPr>
        <p:spPr>
          <a:xfrm>
            <a:off x="4860032" y="2060848"/>
            <a:ext cx="4153552" cy="1015663"/>
          </a:xfrm>
          <a:prstGeom prst="rect">
            <a:avLst/>
          </a:prstGeom>
          <a:noFill/>
        </p:spPr>
        <p:txBody>
          <a:bodyPr wrap="square" rtlCol="0">
            <a:spAutoFit/>
          </a:bodyPr>
          <a:lstStyle/>
          <a:p>
            <a:pPr marL="285750" indent="-285750">
              <a:buFont typeface="Arial" panose="020B0604020202020204" pitchFamily="34" charset="0"/>
              <a:buChar char="•"/>
            </a:pPr>
            <a:r>
              <a:rPr lang="en-US" altLang="ko-KR" sz="2000" dirty="0" smtClean="0"/>
              <a:t>Logic and Accuracy testing</a:t>
            </a:r>
          </a:p>
          <a:p>
            <a:endParaRPr lang="en-US" altLang="ko-KR" sz="2000" dirty="0" smtClean="0"/>
          </a:p>
          <a:p>
            <a:pPr marL="285750" indent="-285750">
              <a:buFont typeface="Arial" panose="020B0604020202020204" pitchFamily="34" charset="0"/>
              <a:buChar char="•"/>
            </a:pPr>
            <a:r>
              <a:rPr lang="en-US" altLang="ko-KR" sz="2000" dirty="0" smtClean="0"/>
              <a:t>Checking tally is correct.</a:t>
            </a:r>
            <a:endParaRPr lang="ko-KR" altLang="en-US" sz="2000" dirty="0"/>
          </a:p>
        </p:txBody>
      </p:sp>
      <p:sp>
        <p:nvSpPr>
          <p:cNvPr id="59" name="TextBox 58"/>
          <p:cNvSpPr txBox="1"/>
          <p:nvPr/>
        </p:nvSpPr>
        <p:spPr>
          <a:xfrm>
            <a:off x="51277" y="5085184"/>
            <a:ext cx="4153552" cy="1631216"/>
          </a:xfrm>
          <a:prstGeom prst="rect">
            <a:avLst/>
          </a:prstGeom>
          <a:noFill/>
        </p:spPr>
        <p:txBody>
          <a:bodyPr wrap="square" rtlCol="0">
            <a:spAutoFit/>
          </a:bodyPr>
          <a:lstStyle/>
          <a:p>
            <a:pPr marL="285750" indent="-285750">
              <a:buFont typeface="Arial" panose="020B0604020202020204" pitchFamily="34" charset="0"/>
              <a:buChar char="•"/>
            </a:pPr>
            <a:r>
              <a:rPr lang="en-US" altLang="ko-KR" sz="2000" dirty="0" smtClean="0"/>
              <a:t>Voter access card </a:t>
            </a:r>
          </a:p>
          <a:p>
            <a:r>
              <a:rPr lang="en-US" altLang="ko-KR" sz="2000" dirty="0"/>
              <a:t> </a:t>
            </a:r>
            <a:r>
              <a:rPr lang="en-US" altLang="ko-KR" sz="2000" dirty="0" smtClean="0"/>
              <a:t>  (valid -&gt; invalid)</a:t>
            </a:r>
          </a:p>
          <a:p>
            <a:pPr marL="342900" indent="-342900">
              <a:buFont typeface="Arial" panose="020B0604020202020204" pitchFamily="34" charset="0"/>
              <a:buChar char="•"/>
            </a:pPr>
            <a:endParaRPr lang="en-US" altLang="ko-KR" sz="2000" dirty="0" smtClean="0"/>
          </a:p>
          <a:p>
            <a:pPr marL="342900" indent="-342900">
              <a:buFont typeface="Arial" panose="020B0604020202020204" pitchFamily="34" charset="0"/>
              <a:buChar char="•"/>
            </a:pPr>
            <a:r>
              <a:rPr lang="en-US" altLang="ko-KR" sz="2000" b="1" dirty="0" smtClean="0"/>
              <a:t>On-board Flash memory, </a:t>
            </a:r>
          </a:p>
          <a:p>
            <a:r>
              <a:rPr lang="en-US" altLang="ko-KR" sz="2000" b="1" dirty="0" smtClean="0"/>
              <a:t>    Flash memory card</a:t>
            </a:r>
            <a:endParaRPr lang="ko-KR" altLang="en-US" sz="2000" b="1" dirty="0"/>
          </a:p>
        </p:txBody>
      </p:sp>
      <p:grpSp>
        <p:nvGrpSpPr>
          <p:cNvPr id="60" name="그룹 59"/>
          <p:cNvGrpSpPr/>
          <p:nvPr/>
        </p:nvGrpSpPr>
        <p:grpSpPr>
          <a:xfrm>
            <a:off x="-11046" y="1167075"/>
            <a:ext cx="9237488" cy="3638481"/>
            <a:chOff x="-199477" y="4473799"/>
            <a:chExt cx="9679962" cy="3895839"/>
          </a:xfrm>
        </p:grpSpPr>
        <p:grpSp>
          <p:nvGrpSpPr>
            <p:cNvPr id="61" name="그룹 60"/>
            <p:cNvGrpSpPr/>
            <p:nvPr/>
          </p:nvGrpSpPr>
          <p:grpSpPr>
            <a:xfrm>
              <a:off x="-199477" y="4473799"/>
              <a:ext cx="9679962" cy="3895839"/>
              <a:chOff x="189391" y="1304820"/>
              <a:chExt cx="11859854" cy="3936019"/>
            </a:xfrm>
          </p:grpSpPr>
          <p:sp>
            <p:nvSpPr>
              <p:cNvPr id="63" name="직사각형 62"/>
              <p:cNvSpPr/>
              <p:nvPr/>
            </p:nvSpPr>
            <p:spPr>
              <a:xfrm>
                <a:off x="189391" y="1304820"/>
                <a:ext cx="11750505" cy="3936019"/>
              </a:xfrm>
              <a:prstGeom prst="rect">
                <a:avLst/>
              </a:prstGeom>
              <a:solidFill>
                <a:srgbClr val="BEB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64" name="그룹 63"/>
              <p:cNvGrpSpPr/>
              <p:nvPr/>
            </p:nvGrpSpPr>
            <p:grpSpPr>
              <a:xfrm>
                <a:off x="381001" y="1805152"/>
                <a:ext cx="11668244" cy="3166797"/>
                <a:chOff x="666351" y="3538102"/>
                <a:chExt cx="11668244" cy="3166797"/>
              </a:xfrm>
              <a:noFill/>
            </p:grpSpPr>
            <p:cxnSp>
              <p:nvCxnSpPr>
                <p:cNvPr id="65" name="직선 연결선 64"/>
                <p:cNvCxnSpPr>
                  <a:stCxn id="66" idx="0"/>
                </p:cNvCxnSpPr>
                <p:nvPr/>
              </p:nvCxnSpPr>
              <p:spPr>
                <a:xfrm flipV="1">
                  <a:off x="1269200" y="4726895"/>
                  <a:ext cx="924785" cy="728890"/>
                </a:xfrm>
                <a:prstGeom prst="line">
                  <a:avLst/>
                </a:prstGeom>
                <a:grpFill/>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66" name="그림 65"/>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0833" r="45027"/>
                <a:stretch/>
              </p:blipFill>
              <p:spPr>
                <a:xfrm>
                  <a:off x="666351" y="5455785"/>
                  <a:ext cx="1205697" cy="900495"/>
                </a:xfrm>
                <a:prstGeom prst="rect">
                  <a:avLst/>
                </a:prstGeom>
                <a:grpFill/>
              </p:spPr>
            </p:pic>
            <p:pic>
              <p:nvPicPr>
                <p:cNvPr id="67" name="그림 6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31689" y="3538102"/>
                  <a:ext cx="1219200" cy="1219200"/>
                </a:xfrm>
                <a:prstGeom prst="rect">
                  <a:avLst/>
                </a:prstGeom>
                <a:grpFill/>
              </p:spPr>
            </p:pic>
            <p:pic>
              <p:nvPicPr>
                <p:cNvPr id="68" name="그림 67"/>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0833" r="45027"/>
                <a:stretch/>
              </p:blipFill>
              <p:spPr>
                <a:xfrm>
                  <a:off x="2031689" y="5453855"/>
                  <a:ext cx="1205697" cy="900495"/>
                </a:xfrm>
                <a:prstGeom prst="rect">
                  <a:avLst/>
                </a:prstGeom>
                <a:grpFill/>
              </p:spPr>
            </p:pic>
            <p:pic>
              <p:nvPicPr>
                <p:cNvPr id="69" name="그림 68"/>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0833" r="45027"/>
                <a:stretch/>
              </p:blipFill>
              <p:spPr>
                <a:xfrm>
                  <a:off x="3450630" y="5486192"/>
                  <a:ext cx="1205697" cy="900495"/>
                </a:xfrm>
                <a:prstGeom prst="rect">
                  <a:avLst/>
                </a:prstGeom>
                <a:grpFill/>
              </p:spPr>
            </p:pic>
            <p:cxnSp>
              <p:nvCxnSpPr>
                <p:cNvPr id="70" name="직선 연결선 69"/>
                <p:cNvCxnSpPr>
                  <a:stCxn id="68" idx="0"/>
                </p:cNvCxnSpPr>
                <p:nvPr/>
              </p:nvCxnSpPr>
              <p:spPr>
                <a:xfrm flipV="1">
                  <a:off x="2634538" y="4794214"/>
                  <a:ext cx="0" cy="659641"/>
                </a:xfrm>
                <a:prstGeom prst="line">
                  <a:avLst/>
                </a:prstGeom>
                <a:grpFill/>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1" name="직선 연결선 70"/>
                <p:cNvCxnSpPr>
                  <a:stCxn id="69" idx="0"/>
                </p:cNvCxnSpPr>
                <p:nvPr/>
              </p:nvCxnSpPr>
              <p:spPr>
                <a:xfrm flipH="1" flipV="1">
                  <a:off x="3234731" y="4843104"/>
                  <a:ext cx="818748" cy="643088"/>
                </a:xfrm>
                <a:prstGeom prst="line">
                  <a:avLst/>
                </a:prstGeom>
                <a:grpFill/>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72" name="그림 71"/>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0833" r="45027"/>
                <a:stretch/>
              </p:blipFill>
              <p:spPr>
                <a:xfrm>
                  <a:off x="6891362" y="5084425"/>
                  <a:ext cx="1205696" cy="900495"/>
                </a:xfrm>
                <a:prstGeom prst="rect">
                  <a:avLst/>
                </a:prstGeom>
                <a:grpFill/>
              </p:spPr>
            </p:pic>
            <p:pic>
              <p:nvPicPr>
                <p:cNvPr id="73" name="그림 72"/>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0833" r="45027"/>
                <a:stretch/>
              </p:blipFill>
              <p:spPr>
                <a:xfrm>
                  <a:off x="8824599" y="4521702"/>
                  <a:ext cx="1205697" cy="900495"/>
                </a:xfrm>
                <a:prstGeom prst="rect">
                  <a:avLst/>
                </a:prstGeom>
                <a:grpFill/>
              </p:spPr>
            </p:pic>
            <p:pic>
              <p:nvPicPr>
                <p:cNvPr id="74" name="그림 73"/>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0833" r="45027"/>
                <a:stretch/>
              </p:blipFill>
              <p:spPr>
                <a:xfrm>
                  <a:off x="10829908" y="5068492"/>
                  <a:ext cx="1205697" cy="900495"/>
                </a:xfrm>
                <a:prstGeom prst="rect">
                  <a:avLst/>
                </a:prstGeom>
                <a:grpFill/>
              </p:spPr>
            </p:pic>
            <p:pic>
              <p:nvPicPr>
                <p:cNvPr id="75" name="그림 74"/>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0833" r="45027"/>
                <a:stretch/>
              </p:blipFill>
              <p:spPr>
                <a:xfrm>
                  <a:off x="8871857" y="5804404"/>
                  <a:ext cx="1205697" cy="900495"/>
                </a:xfrm>
                <a:prstGeom prst="rect">
                  <a:avLst/>
                </a:prstGeom>
                <a:grpFill/>
              </p:spPr>
            </p:pic>
            <p:cxnSp>
              <p:nvCxnSpPr>
                <p:cNvPr id="76" name="직선 연결선 75"/>
                <p:cNvCxnSpPr/>
                <p:nvPr/>
              </p:nvCxnSpPr>
              <p:spPr>
                <a:xfrm flipV="1">
                  <a:off x="8048739" y="5196077"/>
                  <a:ext cx="775860" cy="368912"/>
                </a:xfrm>
                <a:prstGeom prst="line">
                  <a:avLst/>
                </a:prstGeom>
                <a:grpFill/>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7" name="직선 연결선 76"/>
                <p:cNvCxnSpPr/>
                <p:nvPr/>
              </p:nvCxnSpPr>
              <p:spPr>
                <a:xfrm flipH="1" flipV="1">
                  <a:off x="9474705" y="5518739"/>
                  <a:ext cx="2032" cy="348888"/>
                </a:xfrm>
                <a:prstGeom prst="line">
                  <a:avLst/>
                </a:prstGeom>
                <a:grpFill/>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8" name="직선 연결선 77"/>
                <p:cNvCxnSpPr/>
                <p:nvPr/>
              </p:nvCxnSpPr>
              <p:spPr>
                <a:xfrm flipH="1" flipV="1">
                  <a:off x="10066876" y="5202765"/>
                  <a:ext cx="690960" cy="251090"/>
                </a:xfrm>
                <a:prstGeom prst="line">
                  <a:avLst/>
                </a:prstGeom>
                <a:grpFill/>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9" name="직선 연결선 78"/>
                <p:cNvCxnSpPr/>
                <p:nvPr/>
              </p:nvCxnSpPr>
              <p:spPr>
                <a:xfrm flipH="1" flipV="1">
                  <a:off x="9420696" y="4204466"/>
                  <a:ext cx="2032" cy="348888"/>
                </a:xfrm>
                <a:prstGeom prst="line">
                  <a:avLst/>
                </a:prstGeom>
                <a:grpFill/>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10412356" y="3875371"/>
                  <a:ext cx="1466748" cy="646331"/>
                </a:xfrm>
                <a:prstGeom prst="rect">
                  <a:avLst/>
                </a:prstGeom>
                <a:grpFill/>
              </p:spPr>
              <p:txBody>
                <a:bodyPr wrap="none" rtlCol="0">
                  <a:spAutoFit/>
                </a:bodyPr>
                <a:lstStyle/>
                <a:p>
                  <a:r>
                    <a:rPr lang="en-US" altLang="ko-KR" dirty="0" smtClean="0">
                      <a:solidFill>
                        <a:schemeClr val="bg1"/>
                      </a:solidFill>
                    </a:rPr>
                    <a:t>accumulator</a:t>
                  </a:r>
                </a:p>
                <a:p>
                  <a:r>
                    <a:rPr lang="en-US" altLang="ko-KR" dirty="0" smtClean="0">
                      <a:solidFill>
                        <a:schemeClr val="bg1"/>
                      </a:solidFill>
                    </a:rPr>
                    <a:t>mode</a:t>
                  </a:r>
                  <a:endParaRPr lang="ko-KR" altLang="en-US" dirty="0">
                    <a:solidFill>
                      <a:schemeClr val="bg1"/>
                    </a:solidFill>
                  </a:endParaRPr>
                </a:p>
              </p:txBody>
            </p:sp>
            <p:sp>
              <p:nvSpPr>
                <p:cNvPr id="81" name="설명선 1 80"/>
                <p:cNvSpPr/>
                <p:nvPr/>
              </p:nvSpPr>
              <p:spPr>
                <a:xfrm>
                  <a:off x="10423127" y="3850106"/>
                  <a:ext cx="1911468" cy="876790"/>
                </a:xfrm>
                <a:prstGeom prst="borderCallout1">
                  <a:avLst>
                    <a:gd name="adj1" fmla="val 54678"/>
                    <a:gd name="adj2" fmla="val -537"/>
                    <a:gd name="adj3" fmla="val 112500"/>
                    <a:gd name="adj4" fmla="val -38333"/>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82" name="TextBox 81"/>
                <p:cNvSpPr txBox="1"/>
                <p:nvPr/>
              </p:nvSpPr>
              <p:spPr>
                <a:xfrm>
                  <a:off x="8276965" y="5422197"/>
                  <a:ext cx="1058688" cy="646331"/>
                </a:xfrm>
                <a:prstGeom prst="rect">
                  <a:avLst/>
                </a:prstGeom>
                <a:grpFill/>
              </p:spPr>
              <p:txBody>
                <a:bodyPr wrap="none" rtlCol="0">
                  <a:spAutoFit/>
                </a:bodyPr>
                <a:lstStyle/>
                <a:p>
                  <a:r>
                    <a:rPr lang="en-US" altLang="ko-KR" dirty="0" smtClean="0">
                      <a:solidFill>
                        <a:schemeClr val="bg1"/>
                      </a:solidFill>
                    </a:rPr>
                    <a:t>memory</a:t>
                  </a:r>
                </a:p>
                <a:p>
                  <a:r>
                    <a:rPr lang="en-US" altLang="ko-KR" dirty="0" smtClean="0">
                      <a:solidFill>
                        <a:schemeClr val="bg1"/>
                      </a:solidFill>
                    </a:rPr>
                    <a:t>card</a:t>
                  </a:r>
                  <a:endParaRPr lang="ko-KR" altLang="en-US" dirty="0">
                    <a:solidFill>
                      <a:schemeClr val="bg1"/>
                    </a:solidFill>
                  </a:endParaRPr>
                </a:p>
              </p:txBody>
            </p:sp>
            <p:sp>
              <p:nvSpPr>
                <p:cNvPr id="83" name="TextBox 82"/>
                <p:cNvSpPr txBox="1"/>
                <p:nvPr/>
              </p:nvSpPr>
              <p:spPr>
                <a:xfrm>
                  <a:off x="5216396" y="3665860"/>
                  <a:ext cx="2277812" cy="998836"/>
                </a:xfrm>
                <a:prstGeom prst="rect">
                  <a:avLst/>
                </a:prstGeom>
                <a:grpFill/>
                <a:ln w="38100">
                  <a:solidFill>
                    <a:schemeClr val="bg1"/>
                  </a:solidFill>
                </a:ln>
              </p:spPr>
              <p:txBody>
                <a:bodyPr wrap="square" rtlCol="0">
                  <a:spAutoFit/>
                </a:bodyPr>
                <a:lstStyle/>
                <a:p>
                  <a:r>
                    <a:rPr lang="en-US" altLang="ko-KR" dirty="0" smtClean="0">
                      <a:solidFill>
                        <a:schemeClr val="bg1"/>
                      </a:solidFill>
                    </a:rPr>
                    <a:t>Local network</a:t>
                  </a:r>
                </a:p>
                <a:p>
                  <a:r>
                    <a:rPr lang="en-US" altLang="ko-KR" dirty="0" smtClean="0">
                      <a:solidFill>
                        <a:schemeClr val="bg1"/>
                      </a:solidFill>
                    </a:rPr>
                    <a:t>Phone line</a:t>
                  </a:r>
                </a:p>
                <a:p>
                  <a:r>
                    <a:rPr lang="en-US" altLang="ko-KR" dirty="0" smtClean="0">
                      <a:solidFill>
                        <a:schemeClr val="bg1"/>
                      </a:solidFill>
                    </a:rPr>
                    <a:t>Serial cable</a:t>
                  </a:r>
                  <a:endParaRPr lang="ko-KR" altLang="en-US" dirty="0">
                    <a:solidFill>
                      <a:schemeClr val="bg1"/>
                    </a:solidFill>
                  </a:endParaRPr>
                </a:p>
              </p:txBody>
            </p:sp>
            <p:cxnSp>
              <p:nvCxnSpPr>
                <p:cNvPr id="84" name="직선 연결선 83"/>
                <p:cNvCxnSpPr>
                  <a:endCxn id="83" idx="1"/>
                </p:cNvCxnSpPr>
                <p:nvPr/>
              </p:nvCxnSpPr>
              <p:spPr>
                <a:xfrm flipV="1">
                  <a:off x="3644104" y="4165278"/>
                  <a:ext cx="1572292" cy="903218"/>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직선 연결선 84"/>
                <p:cNvCxnSpPr>
                  <a:stCxn id="83" idx="3"/>
                </p:cNvCxnSpPr>
                <p:nvPr/>
              </p:nvCxnSpPr>
              <p:spPr>
                <a:xfrm>
                  <a:off x="7494208" y="4165278"/>
                  <a:ext cx="1672942" cy="189122"/>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62" name="그림 6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76182" y="4485876"/>
              <a:ext cx="1219200" cy="1219200"/>
            </a:xfrm>
            <a:prstGeom prst="rect">
              <a:avLst/>
            </a:prstGeom>
            <a:noFill/>
          </p:spPr>
        </p:pic>
      </p:grpSp>
      <p:sp>
        <p:nvSpPr>
          <p:cNvPr id="86" name="TextBox 85"/>
          <p:cNvSpPr txBox="1"/>
          <p:nvPr/>
        </p:nvSpPr>
        <p:spPr>
          <a:xfrm>
            <a:off x="4787102" y="5104382"/>
            <a:ext cx="4153552" cy="707886"/>
          </a:xfrm>
          <a:prstGeom prst="rect">
            <a:avLst/>
          </a:prstGeom>
          <a:noFill/>
        </p:spPr>
        <p:txBody>
          <a:bodyPr wrap="square" rtlCol="0">
            <a:spAutoFit/>
          </a:bodyPr>
          <a:lstStyle/>
          <a:p>
            <a:pPr marL="342900" indent="-342900">
              <a:buFont typeface="Arial" panose="020B0604020202020204" pitchFamily="34" charset="0"/>
              <a:buChar char="•"/>
            </a:pPr>
            <a:r>
              <a:rPr lang="en-US" altLang="ko-KR" sz="2000" dirty="0" smtClean="0"/>
              <a:t>Local network</a:t>
            </a:r>
          </a:p>
          <a:p>
            <a:pPr marL="342900" indent="-342900">
              <a:buFont typeface="Arial" panose="020B0604020202020204" pitchFamily="34" charset="0"/>
              <a:buChar char="•"/>
            </a:pPr>
            <a:r>
              <a:rPr lang="en-US" altLang="ko-KR" sz="2000" b="1" dirty="0" smtClean="0"/>
              <a:t>Accumulator mode</a:t>
            </a:r>
            <a:endParaRPr lang="ko-KR" altLang="en-US" sz="2000" b="1" dirty="0"/>
          </a:p>
        </p:txBody>
      </p:sp>
      <p:pic>
        <p:nvPicPr>
          <p:cNvPr id="2" name="그림 1"/>
          <p:cNvPicPr>
            <a:picLocks noChangeAspect="1"/>
          </p:cNvPicPr>
          <p:nvPr/>
        </p:nvPicPr>
        <p:blipFill rotWithShape="1">
          <a:blip r:embed="rId12" cstate="print">
            <a:extLst>
              <a:ext uri="{28A0092B-C50C-407E-A947-70E740481C1C}">
                <a14:useLocalDpi xmlns:a14="http://schemas.microsoft.com/office/drawing/2010/main" val="0"/>
              </a:ext>
            </a:extLst>
          </a:blip>
          <a:srcRect l="-892" t="14597" r="892" b="16067"/>
          <a:stretch/>
        </p:blipFill>
        <p:spPr>
          <a:xfrm>
            <a:off x="2582873" y="5015011"/>
            <a:ext cx="1435816" cy="995548"/>
          </a:xfrm>
          <a:prstGeom prst="rect">
            <a:avLst/>
          </a:prstGeom>
          <a:noFill/>
        </p:spPr>
      </p:pic>
    </p:spTree>
    <p:extLst>
      <p:ext uri="{BB962C8B-B14F-4D97-AF65-F5344CB8AC3E}">
        <p14:creationId xmlns:p14="http://schemas.microsoft.com/office/powerpoint/2010/main" val="176536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Vote keyboard key Finge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l="12421" t="392" r="11326" b="81985"/>
          <a:stretch/>
        </p:blipFill>
        <p:spPr bwMode="auto">
          <a:xfrm>
            <a:off x="-8319" y="-27384"/>
            <a:ext cx="9152319" cy="120907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81001" y="249734"/>
            <a:ext cx="3584251" cy="707886"/>
          </a:xfrm>
          <a:prstGeom prst="rect">
            <a:avLst/>
          </a:prstGeom>
          <a:noFill/>
        </p:spPr>
        <p:txBody>
          <a:bodyPr wrap="none" rtlCol="0">
            <a:spAutoFit/>
          </a:bodyPr>
          <a:lstStyle/>
          <a:p>
            <a:r>
              <a:rPr lang="en-US" altLang="ko-KR" sz="4000" b="1" spc="-150" dirty="0">
                <a:solidFill>
                  <a:schemeClr val="bg1"/>
                </a:solidFill>
                <a:latin typeface="+mj-ea"/>
              </a:rPr>
              <a:t>Attacker’s Goal</a:t>
            </a:r>
            <a:endParaRPr lang="ko-KR" altLang="en-US" sz="4000" b="1" spc="-150" dirty="0">
              <a:solidFill>
                <a:schemeClr val="bg1"/>
              </a:solidFill>
              <a:latin typeface="+mj-ea"/>
            </a:endParaRPr>
          </a:p>
        </p:txBody>
      </p:sp>
      <p:sp>
        <p:nvSpPr>
          <p:cNvPr id="9" name="직사각형 8"/>
          <p:cNvSpPr/>
          <p:nvPr/>
        </p:nvSpPr>
        <p:spPr>
          <a:xfrm>
            <a:off x="219076" y="248692"/>
            <a:ext cx="85724" cy="76944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 name="accuvote_stealing_vot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04800" y="1181686"/>
            <a:ext cx="8514471" cy="5676314"/>
          </a:xfrm>
          <a:prstGeom prst="rect">
            <a:avLst/>
          </a:prstGeom>
        </p:spPr>
      </p:pic>
    </p:spTree>
    <p:extLst>
      <p:ext uri="{BB962C8B-B14F-4D97-AF65-F5344CB8AC3E}">
        <p14:creationId xmlns:p14="http://schemas.microsoft.com/office/powerpoint/2010/main" val="10043718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Vote keyboard key Finge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12421" t="392" r="11326" b="81985"/>
          <a:stretch/>
        </p:blipFill>
        <p:spPr bwMode="auto">
          <a:xfrm>
            <a:off x="-8319" y="-27384"/>
            <a:ext cx="9152319" cy="120907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81001" y="249734"/>
            <a:ext cx="3584251" cy="707886"/>
          </a:xfrm>
          <a:prstGeom prst="rect">
            <a:avLst/>
          </a:prstGeom>
          <a:noFill/>
        </p:spPr>
        <p:txBody>
          <a:bodyPr wrap="none" rtlCol="0">
            <a:spAutoFit/>
          </a:bodyPr>
          <a:lstStyle/>
          <a:p>
            <a:r>
              <a:rPr lang="en-US" altLang="ko-KR" sz="4000" b="1" spc="-150" dirty="0" smtClean="0">
                <a:solidFill>
                  <a:schemeClr val="bg1"/>
                </a:solidFill>
                <a:latin typeface="+mj-ea"/>
                <a:ea typeface="+mj-ea"/>
              </a:rPr>
              <a:t>Attacker’s Goal</a:t>
            </a:r>
            <a:endParaRPr lang="ko-KR" altLang="en-US" sz="4000" b="1" spc="-150" dirty="0">
              <a:solidFill>
                <a:schemeClr val="bg1"/>
              </a:solidFill>
              <a:latin typeface="+mj-ea"/>
              <a:ea typeface="+mj-ea"/>
            </a:endParaRPr>
          </a:p>
        </p:txBody>
      </p:sp>
      <p:sp>
        <p:nvSpPr>
          <p:cNvPr id="9" name="직사각형 8"/>
          <p:cNvSpPr/>
          <p:nvPr/>
        </p:nvSpPr>
        <p:spPr>
          <a:xfrm>
            <a:off x="219076" y="248692"/>
            <a:ext cx="85724" cy="76944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2" name="그룹 11"/>
          <p:cNvGrpSpPr/>
          <p:nvPr/>
        </p:nvGrpSpPr>
        <p:grpSpPr>
          <a:xfrm>
            <a:off x="3851920" y="1783008"/>
            <a:ext cx="1296144" cy="3024336"/>
            <a:chOff x="3851920" y="1484784"/>
            <a:chExt cx="1296144" cy="3024336"/>
          </a:xfrm>
        </p:grpSpPr>
        <p:pic>
          <p:nvPicPr>
            <p:cNvPr id="1026" name="Picture 2" descr="Image result for sword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1920" y="3212976"/>
              <a:ext cx="1296144" cy="1296144"/>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직선 연결선 12"/>
            <p:cNvCxnSpPr/>
            <p:nvPr/>
          </p:nvCxnSpPr>
          <p:spPr>
            <a:xfrm>
              <a:off x="4499992" y="1484784"/>
              <a:ext cx="0" cy="1728192"/>
            </a:xfrm>
            <a:prstGeom prst="line">
              <a:avLst/>
            </a:prstGeom>
            <a:ln w="4445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그룹 21"/>
          <p:cNvGrpSpPr/>
          <p:nvPr/>
        </p:nvGrpSpPr>
        <p:grpSpPr>
          <a:xfrm>
            <a:off x="971600" y="1556792"/>
            <a:ext cx="2409865" cy="672075"/>
            <a:chOff x="219076" y="1412776"/>
            <a:chExt cx="2409865" cy="672075"/>
          </a:xfrm>
        </p:grpSpPr>
        <p:grpSp>
          <p:nvGrpSpPr>
            <p:cNvPr id="17" name="그룹 16"/>
            <p:cNvGrpSpPr/>
            <p:nvPr/>
          </p:nvGrpSpPr>
          <p:grpSpPr>
            <a:xfrm>
              <a:off x="219076" y="1412776"/>
              <a:ext cx="772999" cy="672075"/>
              <a:chOff x="171150" y="1450504"/>
              <a:chExt cx="1152128" cy="1080120"/>
            </a:xfrm>
          </p:grpSpPr>
          <p:pic>
            <p:nvPicPr>
              <p:cNvPr id="1028" name="Picture 4" descr="Image result for thief ic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3158" y="1450504"/>
                <a:ext cx="1008112" cy="1008112"/>
              </a:xfrm>
              <a:prstGeom prst="rect">
                <a:avLst/>
              </a:prstGeom>
              <a:noFill/>
              <a:extLst>
                <a:ext uri="{909E8E84-426E-40DD-AFC4-6F175D3DCCD1}">
                  <a14:hiddenFill xmlns:a14="http://schemas.microsoft.com/office/drawing/2010/main">
                    <a:solidFill>
                      <a:srgbClr val="FFFFFF"/>
                    </a:solidFill>
                  </a14:hiddenFill>
                </a:ext>
              </a:extLst>
            </p:spPr>
          </p:pic>
          <p:sp>
            <p:nvSpPr>
              <p:cNvPr id="14" name="타원 13"/>
              <p:cNvSpPr/>
              <p:nvPr/>
            </p:nvSpPr>
            <p:spPr>
              <a:xfrm>
                <a:off x="171150" y="1450504"/>
                <a:ext cx="1152128" cy="108012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8" name="TextBox 17"/>
            <p:cNvSpPr txBox="1"/>
            <p:nvPr/>
          </p:nvSpPr>
          <p:spPr>
            <a:xfrm>
              <a:off x="1024014" y="1541745"/>
              <a:ext cx="1604927" cy="369332"/>
            </a:xfrm>
            <a:prstGeom prst="rect">
              <a:avLst/>
            </a:prstGeom>
            <a:noFill/>
          </p:spPr>
          <p:txBody>
            <a:bodyPr wrap="none" rtlCol="0">
              <a:spAutoFit/>
            </a:bodyPr>
            <a:lstStyle/>
            <a:p>
              <a:r>
                <a:rPr lang="en-US" altLang="ko-KR" dirty="0" smtClean="0">
                  <a:solidFill>
                    <a:srgbClr val="00B0F0"/>
                  </a:solidFill>
                  <a:latin typeface="Adobe 고딕 Std B" pitchFamily="34" charset="-127"/>
                  <a:ea typeface="Adobe 고딕 Std B" pitchFamily="34" charset="-127"/>
                </a:rPr>
                <a:t>Vote Stealing</a:t>
              </a:r>
            </a:p>
          </p:txBody>
        </p:sp>
      </p:grpSp>
      <p:grpSp>
        <p:nvGrpSpPr>
          <p:cNvPr id="21" name="그룹 20"/>
          <p:cNvGrpSpPr/>
          <p:nvPr/>
        </p:nvGrpSpPr>
        <p:grpSpPr>
          <a:xfrm>
            <a:off x="5580112" y="1556792"/>
            <a:ext cx="3168352" cy="739963"/>
            <a:chOff x="4703166" y="1402262"/>
            <a:chExt cx="3168352" cy="739963"/>
          </a:xfrm>
        </p:grpSpPr>
        <p:sp>
          <p:nvSpPr>
            <p:cNvPr id="24" name="TextBox 23"/>
            <p:cNvSpPr txBox="1"/>
            <p:nvPr/>
          </p:nvSpPr>
          <p:spPr>
            <a:xfrm>
              <a:off x="5508104" y="1565176"/>
              <a:ext cx="2363414" cy="369332"/>
            </a:xfrm>
            <a:prstGeom prst="rect">
              <a:avLst/>
            </a:prstGeom>
            <a:noFill/>
          </p:spPr>
          <p:txBody>
            <a:bodyPr wrap="square" rtlCol="0">
              <a:spAutoFit/>
            </a:bodyPr>
            <a:lstStyle/>
            <a:p>
              <a:r>
                <a:rPr lang="en-US" altLang="ko-KR" dirty="0" smtClean="0">
                  <a:solidFill>
                    <a:srgbClr val="00B0F0"/>
                  </a:solidFill>
                  <a:latin typeface="Adobe 고딕 Std B" pitchFamily="34" charset="-127"/>
                  <a:ea typeface="Adobe 고딕 Std B" pitchFamily="34" charset="-127"/>
                </a:rPr>
                <a:t>Denial of</a:t>
              </a:r>
              <a:r>
                <a:rPr lang="en-US" altLang="ko-KR" dirty="0">
                  <a:solidFill>
                    <a:srgbClr val="00B0F0"/>
                  </a:solidFill>
                  <a:latin typeface="Adobe 고딕 Std B" pitchFamily="34" charset="-127"/>
                  <a:ea typeface="Adobe 고딕 Std B" pitchFamily="34" charset="-127"/>
                </a:rPr>
                <a:t> </a:t>
              </a:r>
              <a:r>
                <a:rPr lang="en-US" altLang="ko-KR" dirty="0" smtClean="0">
                  <a:solidFill>
                    <a:srgbClr val="00B0F0"/>
                  </a:solidFill>
                  <a:latin typeface="Adobe 고딕 Std B" pitchFamily="34" charset="-127"/>
                  <a:ea typeface="Adobe 고딕 Std B" pitchFamily="34" charset="-127"/>
                </a:rPr>
                <a:t>Service</a:t>
              </a:r>
              <a:endParaRPr lang="ko-KR" altLang="en-US" dirty="0">
                <a:solidFill>
                  <a:srgbClr val="00B0F0"/>
                </a:solidFill>
                <a:latin typeface="Adobe 고딕 Std B" pitchFamily="34" charset="-127"/>
                <a:ea typeface="Adobe 고딕 Std B" pitchFamily="34" charset="-127"/>
              </a:endParaRPr>
            </a:p>
          </p:txBody>
        </p:sp>
        <p:grpSp>
          <p:nvGrpSpPr>
            <p:cNvPr id="19" name="그룹 18"/>
            <p:cNvGrpSpPr/>
            <p:nvPr/>
          </p:nvGrpSpPr>
          <p:grpSpPr>
            <a:xfrm>
              <a:off x="4703166" y="1402262"/>
              <a:ext cx="817086" cy="739963"/>
              <a:chOff x="4703166" y="1402262"/>
              <a:chExt cx="817086" cy="739963"/>
            </a:xfrm>
          </p:grpSpPr>
          <p:sp>
            <p:nvSpPr>
              <p:cNvPr id="23" name="타원 22"/>
              <p:cNvSpPr/>
              <p:nvPr/>
            </p:nvSpPr>
            <p:spPr>
              <a:xfrm>
                <a:off x="4703166" y="1436207"/>
                <a:ext cx="772999" cy="672075"/>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30" name="Picture 6" descr="Image result for denial of service icon"/>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3910" b="85193" l="65764" r="85310"/>
                        </a14:imgEffect>
                      </a14:imgLayer>
                    </a14:imgProps>
                  </a:ext>
                  <a:ext uri="{28A0092B-C50C-407E-A947-70E740481C1C}">
                    <a14:useLocalDpi xmlns:a14="http://schemas.microsoft.com/office/drawing/2010/main" val="0"/>
                  </a:ext>
                </a:extLst>
              </a:blip>
              <a:srcRect l="63321" t="50000" r="12247" b="10897"/>
              <a:stretch/>
            </p:blipFill>
            <p:spPr bwMode="auto">
              <a:xfrm>
                <a:off x="4749685" y="1402262"/>
                <a:ext cx="770567" cy="739963"/>
              </a:xfrm>
              <a:prstGeom prst="rect">
                <a:avLst/>
              </a:prstGeom>
              <a:noFill/>
              <a:extLst>
                <a:ext uri="{909E8E84-426E-40DD-AFC4-6F175D3DCCD1}">
                  <a14:hiddenFill xmlns:a14="http://schemas.microsoft.com/office/drawing/2010/main">
                    <a:solidFill>
                      <a:srgbClr val="FFFFFF"/>
                    </a:solidFill>
                  </a14:hiddenFill>
                </a:ext>
              </a:extLst>
            </p:spPr>
          </p:pic>
        </p:grpSp>
      </p:grpSp>
      <p:cxnSp>
        <p:nvCxnSpPr>
          <p:cNvPr id="29" name="직선 연결선 28"/>
          <p:cNvCxnSpPr/>
          <p:nvPr/>
        </p:nvCxnSpPr>
        <p:spPr>
          <a:xfrm>
            <a:off x="4499992" y="4807344"/>
            <a:ext cx="0" cy="1728192"/>
          </a:xfrm>
          <a:prstGeom prst="line">
            <a:avLst/>
          </a:prstGeom>
          <a:ln w="44450" cap="rnd">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 name="표 1"/>
          <p:cNvGraphicFramePr>
            <a:graphicFrameLocks noGrp="1"/>
          </p:cNvGraphicFramePr>
          <p:nvPr>
            <p:extLst>
              <p:ext uri="{D42A27DB-BD31-4B8C-83A1-F6EECF244321}">
                <p14:modId xmlns:p14="http://schemas.microsoft.com/office/powerpoint/2010/main" val="118651701"/>
              </p:ext>
            </p:extLst>
          </p:nvPr>
        </p:nvGraphicFramePr>
        <p:xfrm>
          <a:off x="342900" y="2491898"/>
          <a:ext cx="3725043" cy="1112520"/>
        </p:xfrm>
        <a:graphic>
          <a:graphicData uri="http://schemas.openxmlformats.org/drawingml/2006/table">
            <a:tbl>
              <a:tblPr firstRow="1" bandRow="1">
                <a:tableStyleId>{5C22544A-7EE6-4342-B048-85BDC9FD1C3A}</a:tableStyleId>
              </a:tblPr>
              <a:tblGrid>
                <a:gridCol w="329731">
                  <a:extLst>
                    <a:ext uri="{9D8B030D-6E8A-4147-A177-3AD203B41FA5}">
                      <a16:colId xmlns:a16="http://schemas.microsoft.com/office/drawing/2014/main" val="20000"/>
                    </a:ext>
                  </a:extLst>
                </a:gridCol>
                <a:gridCol w="1379089">
                  <a:extLst>
                    <a:ext uri="{9D8B030D-6E8A-4147-A177-3AD203B41FA5}">
                      <a16:colId xmlns:a16="http://schemas.microsoft.com/office/drawing/2014/main" val="20001"/>
                    </a:ext>
                  </a:extLst>
                </a:gridCol>
                <a:gridCol w="648072">
                  <a:extLst>
                    <a:ext uri="{9D8B030D-6E8A-4147-A177-3AD203B41FA5}">
                      <a16:colId xmlns:a16="http://schemas.microsoft.com/office/drawing/2014/main" val="20002"/>
                    </a:ext>
                  </a:extLst>
                </a:gridCol>
                <a:gridCol w="1368151">
                  <a:extLst>
                    <a:ext uri="{9D8B030D-6E8A-4147-A177-3AD203B41FA5}">
                      <a16:colId xmlns:a16="http://schemas.microsoft.com/office/drawing/2014/main" val="20003"/>
                    </a:ext>
                  </a:extLst>
                </a:gridCol>
              </a:tblGrid>
              <a:tr h="370840">
                <a:tc gridSpan="2">
                  <a:txBody>
                    <a:bodyPr/>
                    <a:lstStyle/>
                    <a:p>
                      <a:pPr latinLnBrk="1"/>
                      <a:r>
                        <a:rPr lang="en-US" altLang="ko-KR" dirty="0" smtClean="0">
                          <a:ea typeface="Adobe 고딕 Std B"/>
                        </a:rPr>
                        <a:t>Party</a:t>
                      </a:r>
                      <a:endParaRPr lang="ko-KR" altLang="en-US" dirty="0">
                        <a:ea typeface="Adobe 고딕 Std B"/>
                      </a:endParaRPr>
                    </a:p>
                  </a:txBody>
                  <a:tcPr>
                    <a:solidFill>
                      <a:schemeClr val="tx2">
                        <a:lumMod val="75000"/>
                      </a:schemeClr>
                    </a:solidFill>
                  </a:tcPr>
                </a:tc>
                <a:tc hMerge="1">
                  <a:txBody>
                    <a:bodyPr/>
                    <a:lstStyle/>
                    <a:p>
                      <a:pPr latinLnBrk="1"/>
                      <a:endParaRPr lang="ko-KR" altLang="en-US" dirty="0"/>
                    </a:p>
                  </a:txBody>
                  <a:tcPr/>
                </a:tc>
                <a:tc>
                  <a:txBody>
                    <a:bodyPr/>
                    <a:lstStyle/>
                    <a:p>
                      <a:pPr latinLnBrk="1"/>
                      <a:r>
                        <a:rPr lang="en-US" altLang="ko-KR" dirty="0" smtClean="0">
                          <a:ea typeface="Adobe 고딕 Std B"/>
                        </a:rPr>
                        <a:t>%</a:t>
                      </a:r>
                      <a:endParaRPr lang="ko-KR" altLang="en-US" dirty="0">
                        <a:ea typeface="Adobe 고딕 Std B"/>
                      </a:endParaRPr>
                    </a:p>
                  </a:txBody>
                  <a:tcPr>
                    <a:solidFill>
                      <a:schemeClr val="tx2">
                        <a:lumMod val="75000"/>
                      </a:schemeClr>
                    </a:solidFill>
                  </a:tcPr>
                </a:tc>
                <a:tc>
                  <a:txBody>
                    <a:bodyPr/>
                    <a:lstStyle/>
                    <a:p>
                      <a:pPr latinLnBrk="1"/>
                      <a:r>
                        <a:rPr lang="en-US" altLang="ko-KR" dirty="0" smtClean="0">
                          <a:ea typeface="Adobe 고딕 Std B"/>
                        </a:rPr>
                        <a:t>Vote</a:t>
                      </a:r>
                      <a:endParaRPr lang="ko-KR" altLang="en-US" dirty="0">
                        <a:ea typeface="Adobe 고딕 Std B"/>
                      </a:endParaRPr>
                    </a:p>
                  </a:txBody>
                  <a:tcPr>
                    <a:solidFill>
                      <a:schemeClr val="tx2">
                        <a:lumMod val="75000"/>
                      </a:schemeClr>
                    </a:solidFill>
                  </a:tcPr>
                </a:tc>
                <a:extLst>
                  <a:ext uri="{0D108BD9-81ED-4DB2-BD59-A6C34878D82A}">
                    <a16:rowId xmlns:a16="http://schemas.microsoft.com/office/drawing/2014/main" val="10000"/>
                  </a:ext>
                </a:extLst>
              </a:tr>
              <a:tr h="370840">
                <a:tc>
                  <a:txBody>
                    <a:bodyPr/>
                    <a:lstStyle/>
                    <a:p>
                      <a:pPr latinLnBrk="1"/>
                      <a:endParaRPr lang="ko-KR" altLang="en-US" dirty="0"/>
                    </a:p>
                  </a:txBody>
                  <a:tcPr>
                    <a:solidFill>
                      <a:srgbClr val="002060"/>
                    </a:solidFill>
                  </a:tcPr>
                </a:tc>
                <a:tc>
                  <a:txBody>
                    <a:bodyPr/>
                    <a:lstStyle/>
                    <a:p>
                      <a:pPr latinLnBrk="1"/>
                      <a:r>
                        <a:rPr lang="en-US" altLang="ko-KR" dirty="0" smtClean="0">
                          <a:ea typeface="Adobe 고딕 Std B"/>
                        </a:rPr>
                        <a:t>Democratic</a:t>
                      </a:r>
                      <a:endParaRPr lang="ko-KR" altLang="en-US" dirty="0">
                        <a:ea typeface="Adobe 고딕 Std B"/>
                      </a:endParaRPr>
                    </a:p>
                  </a:txBody>
                  <a:tcPr/>
                </a:tc>
                <a:tc>
                  <a:txBody>
                    <a:bodyPr/>
                    <a:lstStyle/>
                    <a:p>
                      <a:pPr latinLnBrk="1"/>
                      <a:r>
                        <a:rPr lang="en-US" altLang="ko-KR" dirty="0" smtClean="0">
                          <a:ea typeface="Adobe 고딕 Std B"/>
                        </a:rPr>
                        <a:t>52.3</a:t>
                      </a:r>
                      <a:endParaRPr lang="ko-KR" altLang="en-US" dirty="0">
                        <a:ea typeface="Adobe 고딕 Std B"/>
                      </a:endParaRPr>
                    </a:p>
                  </a:txBody>
                  <a:tcPr/>
                </a:tc>
                <a:tc>
                  <a:txBody>
                    <a:bodyPr/>
                    <a:lstStyle/>
                    <a:p>
                      <a:pPr latinLnBrk="1"/>
                      <a:r>
                        <a:rPr lang="en-US" altLang="ko-KR" dirty="0" smtClean="0">
                          <a:ea typeface="Adobe 고딕 Std B"/>
                        </a:rPr>
                        <a:t>42,338,795</a:t>
                      </a:r>
                      <a:endParaRPr lang="ko-KR" altLang="en-US" dirty="0">
                        <a:ea typeface="Adobe 고딕 Std B"/>
                      </a:endParaRPr>
                    </a:p>
                  </a:txBody>
                  <a:tcPr/>
                </a:tc>
                <a:extLst>
                  <a:ext uri="{0D108BD9-81ED-4DB2-BD59-A6C34878D82A}">
                    <a16:rowId xmlns:a16="http://schemas.microsoft.com/office/drawing/2014/main" val="10001"/>
                  </a:ext>
                </a:extLst>
              </a:tr>
              <a:tr h="370840">
                <a:tc>
                  <a:txBody>
                    <a:bodyPr/>
                    <a:lstStyle/>
                    <a:p>
                      <a:pPr latinLnBrk="1"/>
                      <a:endParaRPr lang="ko-KR" altLang="en-US" dirty="0"/>
                    </a:p>
                  </a:txBody>
                  <a:tcPr>
                    <a:solidFill>
                      <a:srgbClr val="FF0000"/>
                    </a:solidFill>
                  </a:tcPr>
                </a:tc>
                <a:tc>
                  <a:txBody>
                    <a:bodyPr/>
                    <a:lstStyle/>
                    <a:p>
                      <a:pPr latinLnBrk="1"/>
                      <a:r>
                        <a:rPr lang="en-US" altLang="ko-KR" dirty="0" smtClean="0">
                          <a:ea typeface="Adobe 고딕 Std B"/>
                        </a:rPr>
                        <a:t>Republican</a:t>
                      </a:r>
                      <a:endParaRPr lang="ko-KR" altLang="en-US" dirty="0">
                        <a:ea typeface="Adobe 고딕 Std B"/>
                      </a:endParaRPr>
                    </a:p>
                  </a:txBody>
                  <a:tcPr/>
                </a:tc>
                <a:tc>
                  <a:txBody>
                    <a:bodyPr/>
                    <a:lstStyle/>
                    <a:p>
                      <a:pPr latinLnBrk="1"/>
                      <a:r>
                        <a:rPr lang="en-US" altLang="ko-KR" dirty="0" smtClean="0">
                          <a:ea typeface="Adobe 고딕 Std B"/>
                        </a:rPr>
                        <a:t>44.3</a:t>
                      </a:r>
                      <a:endParaRPr lang="ko-KR" altLang="en-US" dirty="0">
                        <a:ea typeface="Adobe 고딕 Std B"/>
                      </a:endParaRPr>
                    </a:p>
                  </a:txBody>
                  <a:tcPr/>
                </a:tc>
                <a:tc>
                  <a:txBody>
                    <a:bodyPr/>
                    <a:lstStyle/>
                    <a:p>
                      <a:pPr latinLnBrk="1"/>
                      <a:r>
                        <a:rPr lang="en-US" altLang="ko-KR" dirty="0" smtClean="0">
                          <a:ea typeface="Adobe 고딕 Std B"/>
                        </a:rPr>
                        <a:t>35,857,334</a:t>
                      </a:r>
                      <a:endParaRPr lang="ko-KR" altLang="en-US" dirty="0">
                        <a:ea typeface="Adobe 고딕 Std B"/>
                      </a:endParaRPr>
                    </a:p>
                  </a:txBody>
                  <a:tcPr/>
                </a:tc>
                <a:extLst>
                  <a:ext uri="{0D108BD9-81ED-4DB2-BD59-A6C34878D82A}">
                    <a16:rowId xmlns:a16="http://schemas.microsoft.com/office/drawing/2014/main" val="10002"/>
                  </a:ext>
                </a:extLst>
              </a:tr>
            </a:tbl>
          </a:graphicData>
        </a:graphic>
      </p:graphicFrame>
      <p:sp>
        <p:nvSpPr>
          <p:cNvPr id="6" name="아래쪽 화살표 5"/>
          <p:cNvSpPr/>
          <p:nvPr/>
        </p:nvSpPr>
        <p:spPr>
          <a:xfrm>
            <a:off x="1563307" y="3861048"/>
            <a:ext cx="800866" cy="624495"/>
          </a:xfrm>
          <a:prstGeom prst="down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TextBox 6"/>
          <p:cNvSpPr txBox="1"/>
          <p:nvPr/>
        </p:nvSpPr>
        <p:spPr>
          <a:xfrm>
            <a:off x="2280550" y="3950797"/>
            <a:ext cx="1715534" cy="369332"/>
          </a:xfrm>
          <a:prstGeom prst="rect">
            <a:avLst/>
          </a:prstGeom>
          <a:noFill/>
        </p:spPr>
        <p:txBody>
          <a:bodyPr wrap="none" rtlCol="0">
            <a:spAutoFit/>
          </a:bodyPr>
          <a:lstStyle/>
          <a:p>
            <a:r>
              <a:rPr lang="en-US" altLang="ko-KR" b="1" dirty="0">
                <a:solidFill>
                  <a:srgbClr val="C00000"/>
                </a:solidFill>
              </a:rPr>
              <a:t>5% </a:t>
            </a:r>
            <a:r>
              <a:rPr lang="en-US" altLang="ko-KR" dirty="0" smtClean="0"/>
              <a:t>(4,048,777)</a:t>
            </a:r>
            <a:endParaRPr lang="ko-KR" altLang="en-US" dirty="0"/>
          </a:p>
        </p:txBody>
      </p:sp>
      <p:graphicFrame>
        <p:nvGraphicFramePr>
          <p:cNvPr id="27" name="표 26"/>
          <p:cNvGraphicFramePr>
            <a:graphicFrameLocks noGrp="1"/>
          </p:cNvGraphicFramePr>
          <p:nvPr>
            <p:extLst>
              <p:ext uri="{D42A27DB-BD31-4B8C-83A1-F6EECF244321}">
                <p14:modId xmlns:p14="http://schemas.microsoft.com/office/powerpoint/2010/main" val="2704704045"/>
              </p:ext>
            </p:extLst>
          </p:nvPr>
        </p:nvGraphicFramePr>
        <p:xfrm>
          <a:off x="342899" y="4764752"/>
          <a:ext cx="3725043" cy="1112520"/>
        </p:xfrm>
        <a:graphic>
          <a:graphicData uri="http://schemas.openxmlformats.org/drawingml/2006/table">
            <a:tbl>
              <a:tblPr firstRow="1" bandRow="1">
                <a:tableStyleId>{5C22544A-7EE6-4342-B048-85BDC9FD1C3A}</a:tableStyleId>
              </a:tblPr>
              <a:tblGrid>
                <a:gridCol w="329731">
                  <a:extLst>
                    <a:ext uri="{9D8B030D-6E8A-4147-A177-3AD203B41FA5}">
                      <a16:colId xmlns:a16="http://schemas.microsoft.com/office/drawing/2014/main" val="20000"/>
                    </a:ext>
                  </a:extLst>
                </a:gridCol>
                <a:gridCol w="1379089">
                  <a:extLst>
                    <a:ext uri="{9D8B030D-6E8A-4147-A177-3AD203B41FA5}">
                      <a16:colId xmlns:a16="http://schemas.microsoft.com/office/drawing/2014/main" val="20001"/>
                    </a:ext>
                  </a:extLst>
                </a:gridCol>
                <a:gridCol w="648072">
                  <a:extLst>
                    <a:ext uri="{9D8B030D-6E8A-4147-A177-3AD203B41FA5}">
                      <a16:colId xmlns:a16="http://schemas.microsoft.com/office/drawing/2014/main" val="20002"/>
                    </a:ext>
                  </a:extLst>
                </a:gridCol>
                <a:gridCol w="1368151">
                  <a:extLst>
                    <a:ext uri="{9D8B030D-6E8A-4147-A177-3AD203B41FA5}">
                      <a16:colId xmlns:a16="http://schemas.microsoft.com/office/drawing/2014/main" val="20003"/>
                    </a:ext>
                  </a:extLst>
                </a:gridCol>
              </a:tblGrid>
              <a:tr h="370840">
                <a:tc gridSpan="2">
                  <a:txBody>
                    <a:bodyPr/>
                    <a:lstStyle/>
                    <a:p>
                      <a:pPr latinLnBrk="1"/>
                      <a:r>
                        <a:rPr lang="en-US" altLang="ko-KR" dirty="0" smtClean="0">
                          <a:ea typeface="Adobe 고딕 Std B"/>
                        </a:rPr>
                        <a:t>Party</a:t>
                      </a:r>
                      <a:endParaRPr lang="ko-KR" altLang="en-US" dirty="0">
                        <a:ea typeface="Adobe 고딕 Std B"/>
                      </a:endParaRPr>
                    </a:p>
                  </a:txBody>
                  <a:tcPr>
                    <a:solidFill>
                      <a:schemeClr val="tx2">
                        <a:lumMod val="75000"/>
                      </a:schemeClr>
                    </a:solidFill>
                  </a:tcPr>
                </a:tc>
                <a:tc hMerge="1">
                  <a:txBody>
                    <a:bodyPr/>
                    <a:lstStyle/>
                    <a:p>
                      <a:pPr latinLnBrk="1"/>
                      <a:endParaRPr lang="ko-KR" altLang="en-US" dirty="0"/>
                    </a:p>
                  </a:txBody>
                  <a:tcPr/>
                </a:tc>
                <a:tc>
                  <a:txBody>
                    <a:bodyPr/>
                    <a:lstStyle/>
                    <a:p>
                      <a:pPr latinLnBrk="1"/>
                      <a:r>
                        <a:rPr lang="en-US" altLang="ko-KR" dirty="0" smtClean="0">
                          <a:ea typeface="Adobe 고딕 Std B"/>
                        </a:rPr>
                        <a:t>%</a:t>
                      </a:r>
                      <a:endParaRPr lang="ko-KR" altLang="en-US" dirty="0">
                        <a:ea typeface="Adobe 고딕 Std B"/>
                      </a:endParaRPr>
                    </a:p>
                  </a:txBody>
                  <a:tcPr>
                    <a:solidFill>
                      <a:schemeClr val="tx2">
                        <a:lumMod val="75000"/>
                      </a:schemeClr>
                    </a:solidFill>
                  </a:tcPr>
                </a:tc>
                <a:tc>
                  <a:txBody>
                    <a:bodyPr/>
                    <a:lstStyle/>
                    <a:p>
                      <a:pPr latinLnBrk="1"/>
                      <a:r>
                        <a:rPr lang="en-US" altLang="ko-KR" dirty="0" smtClean="0">
                          <a:ea typeface="Adobe 고딕 Std B"/>
                        </a:rPr>
                        <a:t>Vote</a:t>
                      </a:r>
                      <a:endParaRPr lang="ko-KR" altLang="en-US" dirty="0">
                        <a:ea typeface="Adobe 고딕 Std B"/>
                      </a:endParaRPr>
                    </a:p>
                  </a:txBody>
                  <a:tcPr>
                    <a:solidFill>
                      <a:schemeClr val="tx2">
                        <a:lumMod val="75000"/>
                      </a:schemeClr>
                    </a:solidFill>
                  </a:tcPr>
                </a:tc>
                <a:extLst>
                  <a:ext uri="{0D108BD9-81ED-4DB2-BD59-A6C34878D82A}">
                    <a16:rowId xmlns:a16="http://schemas.microsoft.com/office/drawing/2014/main" val="10000"/>
                  </a:ext>
                </a:extLst>
              </a:tr>
              <a:tr h="370840">
                <a:tc>
                  <a:txBody>
                    <a:bodyPr/>
                    <a:lstStyle/>
                    <a:p>
                      <a:pPr latinLnBrk="1"/>
                      <a:endParaRPr lang="ko-KR" altLang="en-US" dirty="0"/>
                    </a:p>
                  </a:txBody>
                  <a:tcPr>
                    <a:solidFill>
                      <a:srgbClr val="002060"/>
                    </a:solidFill>
                  </a:tcPr>
                </a:tc>
                <a:tc>
                  <a:txBody>
                    <a:bodyPr/>
                    <a:lstStyle/>
                    <a:p>
                      <a:pPr latinLnBrk="1"/>
                      <a:r>
                        <a:rPr lang="en-US" altLang="ko-KR" dirty="0" smtClean="0">
                          <a:ea typeface="Adobe 고딕 Std B"/>
                        </a:rPr>
                        <a:t>Democratic</a:t>
                      </a:r>
                      <a:endParaRPr lang="ko-KR" altLang="en-US" dirty="0">
                        <a:ea typeface="Adobe 고딕 Std B"/>
                      </a:endParaRPr>
                    </a:p>
                  </a:txBody>
                  <a:tcPr/>
                </a:tc>
                <a:tc>
                  <a:txBody>
                    <a:bodyPr/>
                    <a:lstStyle/>
                    <a:p>
                      <a:pPr latinLnBrk="1"/>
                      <a:r>
                        <a:rPr lang="en-US" altLang="ko-KR" dirty="0" smtClean="0">
                          <a:ea typeface="Adobe 고딕 Std B"/>
                        </a:rPr>
                        <a:t>47.3</a:t>
                      </a:r>
                      <a:endParaRPr lang="ko-KR" altLang="en-US" dirty="0">
                        <a:ea typeface="Adobe 고딕 Std B"/>
                      </a:endParaRPr>
                    </a:p>
                  </a:txBody>
                  <a:tcPr/>
                </a:tc>
                <a:tc>
                  <a:txBody>
                    <a:bodyPr/>
                    <a:lstStyle/>
                    <a:p>
                      <a:pPr latinLnBrk="1"/>
                      <a:r>
                        <a:rPr lang="en-US" altLang="ko-KR" dirty="0" smtClean="0">
                          <a:ea typeface="Adobe 고딕 Std B"/>
                        </a:rPr>
                        <a:t>38,290,018</a:t>
                      </a:r>
                      <a:endParaRPr lang="ko-KR" altLang="en-US" dirty="0">
                        <a:ea typeface="Adobe 고딕 Std B"/>
                      </a:endParaRPr>
                    </a:p>
                  </a:txBody>
                  <a:tcPr/>
                </a:tc>
                <a:extLst>
                  <a:ext uri="{0D108BD9-81ED-4DB2-BD59-A6C34878D82A}">
                    <a16:rowId xmlns:a16="http://schemas.microsoft.com/office/drawing/2014/main" val="10001"/>
                  </a:ext>
                </a:extLst>
              </a:tr>
              <a:tr h="370840">
                <a:tc>
                  <a:txBody>
                    <a:bodyPr/>
                    <a:lstStyle/>
                    <a:p>
                      <a:pPr latinLnBrk="1"/>
                      <a:endParaRPr lang="ko-KR" altLang="en-US" dirty="0"/>
                    </a:p>
                  </a:txBody>
                  <a:tcPr>
                    <a:solidFill>
                      <a:srgbClr val="FF0000"/>
                    </a:solidFill>
                  </a:tcPr>
                </a:tc>
                <a:tc>
                  <a:txBody>
                    <a:bodyPr/>
                    <a:lstStyle/>
                    <a:p>
                      <a:pPr latinLnBrk="1"/>
                      <a:r>
                        <a:rPr lang="en-US" altLang="ko-KR" dirty="0" smtClean="0">
                          <a:ea typeface="Adobe 고딕 Std B"/>
                        </a:rPr>
                        <a:t>Republican</a:t>
                      </a:r>
                      <a:endParaRPr lang="ko-KR" altLang="en-US" dirty="0">
                        <a:ea typeface="Adobe 고딕 Std B"/>
                      </a:endParaRPr>
                    </a:p>
                  </a:txBody>
                  <a:tcPr/>
                </a:tc>
                <a:tc>
                  <a:txBody>
                    <a:bodyPr/>
                    <a:lstStyle/>
                    <a:p>
                      <a:pPr latinLnBrk="1"/>
                      <a:r>
                        <a:rPr lang="en-US" altLang="ko-KR" dirty="0" smtClean="0">
                          <a:ea typeface="Adobe 고딕 Std B"/>
                        </a:rPr>
                        <a:t>49.3</a:t>
                      </a:r>
                      <a:endParaRPr lang="ko-KR" altLang="en-US" dirty="0">
                        <a:ea typeface="Adobe 고딕 Std B"/>
                      </a:endParaRPr>
                    </a:p>
                  </a:txBody>
                  <a:tcPr/>
                </a:tc>
                <a:tc>
                  <a:txBody>
                    <a:bodyPr/>
                    <a:lstStyle/>
                    <a:p>
                      <a:pPr latinLnBrk="1"/>
                      <a:r>
                        <a:rPr lang="en-US" altLang="ko-KR" dirty="0" smtClean="0">
                          <a:ea typeface="Adobe 고딕 Std B"/>
                        </a:rPr>
                        <a:t>39,906,111</a:t>
                      </a:r>
                      <a:endParaRPr lang="ko-KR" altLang="en-US" dirty="0">
                        <a:ea typeface="Adobe 고딕 Std B"/>
                      </a:endParaRPr>
                    </a:p>
                  </a:txBody>
                  <a:tcPr/>
                </a:tc>
                <a:extLst>
                  <a:ext uri="{0D108BD9-81ED-4DB2-BD59-A6C34878D82A}">
                    <a16:rowId xmlns:a16="http://schemas.microsoft.com/office/drawing/2014/main" val="10002"/>
                  </a:ext>
                </a:extLst>
              </a:tr>
            </a:tbl>
          </a:graphicData>
        </a:graphic>
      </p:graphicFrame>
      <p:graphicFrame>
        <p:nvGraphicFramePr>
          <p:cNvPr id="28" name="표 27"/>
          <p:cNvGraphicFramePr>
            <a:graphicFrameLocks noGrp="1"/>
          </p:cNvGraphicFramePr>
          <p:nvPr>
            <p:extLst>
              <p:ext uri="{D42A27DB-BD31-4B8C-83A1-F6EECF244321}">
                <p14:modId xmlns:p14="http://schemas.microsoft.com/office/powerpoint/2010/main" val="3068722955"/>
              </p:ext>
            </p:extLst>
          </p:nvPr>
        </p:nvGraphicFramePr>
        <p:xfrm>
          <a:off x="342899" y="4764752"/>
          <a:ext cx="3725043" cy="1112520"/>
        </p:xfrm>
        <a:graphic>
          <a:graphicData uri="http://schemas.openxmlformats.org/drawingml/2006/table">
            <a:tbl>
              <a:tblPr firstRow="1" bandRow="1">
                <a:tableStyleId>{5C22544A-7EE6-4342-B048-85BDC9FD1C3A}</a:tableStyleId>
              </a:tblPr>
              <a:tblGrid>
                <a:gridCol w="329731">
                  <a:extLst>
                    <a:ext uri="{9D8B030D-6E8A-4147-A177-3AD203B41FA5}">
                      <a16:colId xmlns:a16="http://schemas.microsoft.com/office/drawing/2014/main" val="20000"/>
                    </a:ext>
                  </a:extLst>
                </a:gridCol>
                <a:gridCol w="1379089">
                  <a:extLst>
                    <a:ext uri="{9D8B030D-6E8A-4147-A177-3AD203B41FA5}">
                      <a16:colId xmlns:a16="http://schemas.microsoft.com/office/drawing/2014/main" val="20001"/>
                    </a:ext>
                  </a:extLst>
                </a:gridCol>
                <a:gridCol w="648072">
                  <a:extLst>
                    <a:ext uri="{9D8B030D-6E8A-4147-A177-3AD203B41FA5}">
                      <a16:colId xmlns:a16="http://schemas.microsoft.com/office/drawing/2014/main" val="20002"/>
                    </a:ext>
                  </a:extLst>
                </a:gridCol>
                <a:gridCol w="1368151">
                  <a:extLst>
                    <a:ext uri="{9D8B030D-6E8A-4147-A177-3AD203B41FA5}">
                      <a16:colId xmlns:a16="http://schemas.microsoft.com/office/drawing/2014/main" val="20003"/>
                    </a:ext>
                  </a:extLst>
                </a:gridCol>
              </a:tblGrid>
              <a:tr h="370840">
                <a:tc gridSpan="2">
                  <a:txBody>
                    <a:bodyPr/>
                    <a:lstStyle/>
                    <a:p>
                      <a:pPr latinLnBrk="1"/>
                      <a:r>
                        <a:rPr lang="en-US" altLang="ko-KR" dirty="0" smtClean="0">
                          <a:ea typeface="Adobe 고딕 Std B"/>
                        </a:rPr>
                        <a:t>Party</a:t>
                      </a:r>
                      <a:endParaRPr lang="ko-KR" altLang="en-US" dirty="0">
                        <a:ea typeface="Adobe 고딕 Std B"/>
                      </a:endParaRPr>
                    </a:p>
                  </a:txBody>
                  <a:tcPr>
                    <a:solidFill>
                      <a:schemeClr val="tx2">
                        <a:lumMod val="75000"/>
                      </a:schemeClr>
                    </a:solidFill>
                  </a:tcPr>
                </a:tc>
                <a:tc hMerge="1">
                  <a:txBody>
                    <a:bodyPr/>
                    <a:lstStyle/>
                    <a:p>
                      <a:pPr latinLnBrk="1"/>
                      <a:endParaRPr lang="ko-KR" altLang="en-US" dirty="0"/>
                    </a:p>
                  </a:txBody>
                  <a:tcPr/>
                </a:tc>
                <a:tc>
                  <a:txBody>
                    <a:bodyPr/>
                    <a:lstStyle/>
                    <a:p>
                      <a:pPr latinLnBrk="1"/>
                      <a:r>
                        <a:rPr lang="en-US" altLang="ko-KR" dirty="0" smtClean="0">
                          <a:ea typeface="Adobe 고딕 Std B"/>
                        </a:rPr>
                        <a:t>%</a:t>
                      </a:r>
                      <a:endParaRPr lang="ko-KR" altLang="en-US" dirty="0">
                        <a:ea typeface="Adobe 고딕 Std B"/>
                      </a:endParaRPr>
                    </a:p>
                  </a:txBody>
                  <a:tcPr>
                    <a:solidFill>
                      <a:schemeClr val="tx2">
                        <a:lumMod val="75000"/>
                      </a:schemeClr>
                    </a:solidFill>
                  </a:tcPr>
                </a:tc>
                <a:tc>
                  <a:txBody>
                    <a:bodyPr/>
                    <a:lstStyle/>
                    <a:p>
                      <a:pPr latinLnBrk="1"/>
                      <a:r>
                        <a:rPr lang="en-US" altLang="ko-KR" dirty="0" smtClean="0">
                          <a:ea typeface="Adobe 고딕 Std B"/>
                        </a:rPr>
                        <a:t>Vote</a:t>
                      </a:r>
                      <a:endParaRPr lang="ko-KR" altLang="en-US" dirty="0">
                        <a:ea typeface="Adobe 고딕 Std B"/>
                      </a:endParaRPr>
                    </a:p>
                  </a:txBody>
                  <a:tcPr>
                    <a:solidFill>
                      <a:schemeClr val="tx2">
                        <a:lumMod val="75000"/>
                      </a:schemeClr>
                    </a:solidFill>
                  </a:tcPr>
                </a:tc>
                <a:extLst>
                  <a:ext uri="{0D108BD9-81ED-4DB2-BD59-A6C34878D82A}">
                    <a16:rowId xmlns:a16="http://schemas.microsoft.com/office/drawing/2014/main" val="10000"/>
                  </a:ext>
                </a:extLst>
              </a:tr>
              <a:tr h="370840">
                <a:tc>
                  <a:txBody>
                    <a:bodyPr/>
                    <a:lstStyle/>
                    <a:p>
                      <a:pPr latinLnBrk="1"/>
                      <a:endParaRPr lang="ko-KR" altLang="en-US" dirty="0"/>
                    </a:p>
                  </a:txBody>
                  <a:tcPr>
                    <a:solidFill>
                      <a:srgbClr val="FF0000"/>
                    </a:solidFill>
                  </a:tcPr>
                </a:tc>
                <a:tc>
                  <a:txBody>
                    <a:bodyPr/>
                    <a:lstStyle/>
                    <a:p>
                      <a:pPr latinLnBrk="1"/>
                      <a:r>
                        <a:rPr lang="en-US" altLang="ko-KR" dirty="0" smtClean="0">
                          <a:ea typeface="Adobe 고딕 Std B"/>
                        </a:rPr>
                        <a:t>Republican</a:t>
                      </a:r>
                      <a:endParaRPr lang="ko-KR" altLang="en-US" dirty="0">
                        <a:ea typeface="Adobe 고딕 Std B"/>
                      </a:endParaRPr>
                    </a:p>
                  </a:txBody>
                  <a:tcPr/>
                </a:tc>
                <a:tc>
                  <a:txBody>
                    <a:bodyPr/>
                    <a:lstStyle/>
                    <a:p>
                      <a:pPr latinLnBrk="1"/>
                      <a:r>
                        <a:rPr lang="en-US" altLang="ko-KR" dirty="0" smtClean="0">
                          <a:ea typeface="Adobe 고딕 Std B"/>
                        </a:rPr>
                        <a:t>49.3</a:t>
                      </a:r>
                      <a:endParaRPr lang="ko-KR" altLang="en-US" dirty="0">
                        <a:ea typeface="Adobe 고딕 Std B"/>
                      </a:endParaRPr>
                    </a:p>
                  </a:txBody>
                  <a:tcPr/>
                </a:tc>
                <a:tc>
                  <a:txBody>
                    <a:bodyPr/>
                    <a:lstStyle/>
                    <a:p>
                      <a:pPr latinLnBrk="1"/>
                      <a:r>
                        <a:rPr lang="en-US" altLang="ko-KR" dirty="0" smtClean="0">
                          <a:ea typeface="Adobe 고딕 Std B"/>
                        </a:rPr>
                        <a:t>39,906,111</a:t>
                      </a:r>
                      <a:endParaRPr lang="ko-KR" altLang="en-US" dirty="0">
                        <a:ea typeface="Adobe 고딕 Std B"/>
                      </a:endParaRPr>
                    </a:p>
                  </a:txBody>
                  <a:tcPr/>
                </a:tc>
                <a:extLst>
                  <a:ext uri="{0D108BD9-81ED-4DB2-BD59-A6C34878D82A}">
                    <a16:rowId xmlns:a16="http://schemas.microsoft.com/office/drawing/2014/main" val="10001"/>
                  </a:ext>
                </a:extLst>
              </a:tr>
              <a:tr h="370840">
                <a:tc>
                  <a:txBody>
                    <a:bodyPr/>
                    <a:lstStyle/>
                    <a:p>
                      <a:pPr latinLnBrk="1"/>
                      <a:endParaRPr lang="ko-KR" altLang="en-US" dirty="0"/>
                    </a:p>
                  </a:txBody>
                  <a:tcPr>
                    <a:solidFill>
                      <a:srgbClr val="002060"/>
                    </a:solidFill>
                  </a:tcPr>
                </a:tc>
                <a:tc>
                  <a:txBody>
                    <a:bodyPr/>
                    <a:lstStyle/>
                    <a:p>
                      <a:pPr latinLnBrk="1"/>
                      <a:r>
                        <a:rPr lang="en-US" altLang="ko-KR" dirty="0" smtClean="0">
                          <a:ea typeface="Adobe 고딕 Std B"/>
                        </a:rPr>
                        <a:t>Democratic</a:t>
                      </a:r>
                      <a:endParaRPr lang="ko-KR" altLang="en-US" dirty="0">
                        <a:ea typeface="Adobe 고딕 Std B"/>
                      </a:endParaRPr>
                    </a:p>
                  </a:txBody>
                  <a:tcPr/>
                </a:tc>
                <a:tc>
                  <a:txBody>
                    <a:bodyPr/>
                    <a:lstStyle/>
                    <a:p>
                      <a:pPr latinLnBrk="1"/>
                      <a:r>
                        <a:rPr lang="en-US" altLang="ko-KR" dirty="0" smtClean="0">
                          <a:ea typeface="Adobe 고딕 Std B"/>
                        </a:rPr>
                        <a:t>47.3</a:t>
                      </a:r>
                      <a:endParaRPr lang="ko-KR" altLang="en-US" dirty="0">
                        <a:ea typeface="Adobe 고딕 Std B"/>
                      </a:endParaRPr>
                    </a:p>
                  </a:txBody>
                  <a:tcPr/>
                </a:tc>
                <a:tc>
                  <a:txBody>
                    <a:bodyPr/>
                    <a:lstStyle/>
                    <a:p>
                      <a:pPr latinLnBrk="1"/>
                      <a:r>
                        <a:rPr lang="en-US" altLang="ko-KR" dirty="0" smtClean="0">
                          <a:ea typeface="Adobe 고딕 Std B"/>
                        </a:rPr>
                        <a:t>38,290,018</a:t>
                      </a:r>
                      <a:endParaRPr lang="ko-KR" altLang="en-US" dirty="0">
                        <a:ea typeface="Adobe 고딕 Std B"/>
                      </a:endParaRPr>
                    </a:p>
                  </a:txBody>
                  <a:tcPr/>
                </a:tc>
                <a:extLst>
                  <a:ext uri="{0D108BD9-81ED-4DB2-BD59-A6C34878D82A}">
                    <a16:rowId xmlns:a16="http://schemas.microsoft.com/office/drawing/2014/main" val="10002"/>
                  </a:ext>
                </a:extLst>
              </a:tr>
            </a:tbl>
          </a:graphicData>
        </a:graphic>
      </p:graphicFrame>
      <p:pic>
        <p:nvPicPr>
          <p:cNvPr id="6146" name="Picture 2" descr="2006 House election results map"/>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76056" y="3140968"/>
            <a:ext cx="3824850" cy="2306863"/>
          </a:xfrm>
          <a:prstGeom prst="rect">
            <a:avLst/>
          </a:prstGeom>
          <a:noFill/>
          <a:extLst>
            <a:ext uri="{909E8E84-426E-40DD-AFC4-6F175D3DCCD1}">
              <a14:hiddenFill xmlns:a14="http://schemas.microsoft.com/office/drawing/2010/main">
                <a:solidFill>
                  <a:srgbClr val="FFFFFF"/>
                </a:solidFill>
              </a14:hiddenFill>
            </a:ext>
          </a:extLst>
        </p:spPr>
      </p:pic>
      <p:pic>
        <p:nvPicPr>
          <p:cNvPr id="8" name="그림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76056" y="3140968"/>
            <a:ext cx="3826800" cy="2308039"/>
          </a:xfrm>
          <a:prstGeom prst="rect">
            <a:avLst/>
          </a:prstGeom>
        </p:spPr>
      </p:pic>
    </p:spTree>
    <p:extLst>
      <p:ext uri="{BB962C8B-B14F-4D97-AF65-F5344CB8AC3E}">
        <p14:creationId xmlns:p14="http://schemas.microsoft.com/office/powerpoint/2010/main" val="402300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Vote keyboard key Finge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12421" t="392" r="11326" b="81985"/>
          <a:stretch/>
        </p:blipFill>
        <p:spPr bwMode="auto">
          <a:xfrm>
            <a:off x="-8319" y="-27384"/>
            <a:ext cx="9152319" cy="120907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81001" y="249734"/>
            <a:ext cx="3008068" cy="707886"/>
          </a:xfrm>
          <a:prstGeom prst="rect">
            <a:avLst/>
          </a:prstGeom>
          <a:noFill/>
        </p:spPr>
        <p:txBody>
          <a:bodyPr wrap="none" rtlCol="0">
            <a:spAutoFit/>
          </a:bodyPr>
          <a:lstStyle/>
          <a:p>
            <a:r>
              <a:rPr lang="en-US" altLang="ko-KR" sz="4000" b="1" spc="-150" dirty="0" smtClean="0">
                <a:solidFill>
                  <a:schemeClr val="bg1"/>
                </a:solidFill>
                <a:latin typeface="+mj-ea"/>
                <a:ea typeface="+mj-ea"/>
              </a:rPr>
              <a:t>Vulnerability</a:t>
            </a:r>
            <a:endParaRPr lang="ko-KR" altLang="en-US" sz="4000" b="1" spc="-150" dirty="0">
              <a:solidFill>
                <a:schemeClr val="bg1"/>
              </a:solidFill>
              <a:latin typeface="+mj-ea"/>
              <a:ea typeface="+mj-ea"/>
            </a:endParaRPr>
          </a:p>
        </p:txBody>
      </p:sp>
      <p:sp>
        <p:nvSpPr>
          <p:cNvPr id="9" name="직사각형 8"/>
          <p:cNvSpPr/>
          <p:nvPr/>
        </p:nvSpPr>
        <p:spPr>
          <a:xfrm>
            <a:off x="219076" y="248692"/>
            <a:ext cx="85724" cy="76944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TextBox 29"/>
          <p:cNvSpPr txBox="1"/>
          <p:nvPr/>
        </p:nvSpPr>
        <p:spPr>
          <a:xfrm>
            <a:off x="842119" y="1791630"/>
            <a:ext cx="7011856" cy="3693319"/>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US" altLang="ko-KR" sz="2400" dirty="0">
                <a:latin typeface="Adobe 고딕 Std B" pitchFamily="34" charset="-127"/>
                <a:ea typeface="Adobe 고딕 Std B" pitchFamily="34" charset="-127"/>
              </a:rPr>
              <a:t>Easy to physically access </a:t>
            </a:r>
            <a:r>
              <a:rPr lang="en-US" altLang="ko-KR" sz="2400" dirty="0" smtClean="0">
                <a:latin typeface="Adobe 고딕 Std B" pitchFamily="34" charset="-127"/>
                <a:ea typeface="Adobe 고딕 Std B" pitchFamily="34" charset="-127"/>
              </a:rPr>
              <a:t>to the motherboard</a:t>
            </a:r>
          </a:p>
          <a:p>
            <a:pPr>
              <a:lnSpc>
                <a:spcPct val="150000"/>
              </a:lnSpc>
            </a:pPr>
            <a:r>
              <a:rPr lang="en-US" altLang="ko-KR" sz="2000" dirty="0" smtClean="0">
                <a:latin typeface="Adobe 고딕 Std B" pitchFamily="34" charset="-127"/>
                <a:ea typeface="Adobe 고딕 Std B" pitchFamily="34" charset="-127"/>
              </a:rPr>
              <a:t>    - EPROM chip, removable memory card, power button</a:t>
            </a:r>
          </a:p>
          <a:p>
            <a:pPr marL="342900" indent="-342900">
              <a:lnSpc>
                <a:spcPct val="150000"/>
              </a:lnSpc>
              <a:buFont typeface="Arial" panose="020B0604020202020204" pitchFamily="34" charset="0"/>
              <a:buChar char="•"/>
            </a:pPr>
            <a:r>
              <a:rPr lang="en-US" altLang="ko-KR" sz="2400" dirty="0" smtClean="0">
                <a:latin typeface="Adobe 고딕 Std B" pitchFamily="34" charset="-127"/>
                <a:ea typeface="Adobe 고딕 Std B" pitchFamily="34" charset="-127"/>
              </a:rPr>
              <a:t>Source </a:t>
            </a:r>
            <a:r>
              <a:rPr lang="en-US" altLang="ko-KR" sz="2400" dirty="0">
                <a:latin typeface="Adobe 고딕 Std B" pitchFamily="34" charset="-127"/>
                <a:ea typeface="Adobe 고딕 Std B" pitchFamily="34" charset="-127"/>
              </a:rPr>
              <a:t>of bootloader </a:t>
            </a:r>
            <a:r>
              <a:rPr lang="en-US" altLang="ko-KR" sz="2400" dirty="0" smtClean="0">
                <a:latin typeface="Adobe 고딕 Std B" pitchFamily="34" charset="-127"/>
                <a:ea typeface="Adobe 고딕 Std B" pitchFamily="34" charset="-127"/>
              </a:rPr>
              <a:t>code is changeable</a:t>
            </a:r>
            <a:endParaRPr lang="en-US" altLang="ko-KR" sz="2400" dirty="0">
              <a:latin typeface="Adobe 고딕 Std B" pitchFamily="34" charset="-127"/>
              <a:ea typeface="Adobe 고딕 Std B" pitchFamily="34" charset="-127"/>
            </a:endParaRPr>
          </a:p>
          <a:p>
            <a:pPr>
              <a:lnSpc>
                <a:spcPct val="150000"/>
              </a:lnSpc>
            </a:pPr>
            <a:r>
              <a:rPr lang="en-US" altLang="ko-KR" sz="2000" dirty="0" smtClean="0">
                <a:latin typeface="Adobe 고딕 Std B" pitchFamily="34" charset="-127"/>
                <a:ea typeface="Adobe 고딕 Std B" pitchFamily="34" charset="-127"/>
              </a:rPr>
              <a:t>    - EPROM chip / On-board flash </a:t>
            </a:r>
            <a:r>
              <a:rPr lang="en-US" altLang="ko-KR" sz="2000" dirty="0">
                <a:latin typeface="Adobe 고딕 Std B" pitchFamily="34" charset="-127"/>
                <a:ea typeface="Adobe 고딕 Std B" pitchFamily="34" charset="-127"/>
              </a:rPr>
              <a:t>memory </a:t>
            </a:r>
            <a:r>
              <a:rPr lang="en-US" altLang="ko-KR" sz="2000" dirty="0" smtClean="0">
                <a:latin typeface="Adobe 고딕 Std B" pitchFamily="34" charset="-127"/>
                <a:ea typeface="Adobe 고딕 Std B" pitchFamily="34" charset="-127"/>
              </a:rPr>
              <a:t>/ Memory card </a:t>
            </a:r>
            <a:endParaRPr lang="en-US" altLang="ko-KR" sz="2000" dirty="0">
              <a:latin typeface="Adobe 고딕 Std B" pitchFamily="34" charset="-127"/>
              <a:ea typeface="Adobe 고딕 Std B" pitchFamily="34" charset="-127"/>
            </a:endParaRPr>
          </a:p>
          <a:p>
            <a:pPr marL="342900" indent="-342900">
              <a:lnSpc>
                <a:spcPct val="150000"/>
              </a:lnSpc>
              <a:buFont typeface="Arial" panose="020B0604020202020204" pitchFamily="34" charset="0"/>
              <a:buChar char="•"/>
            </a:pPr>
            <a:r>
              <a:rPr lang="en-US" altLang="ko-KR" sz="2400" dirty="0" smtClean="0">
                <a:latin typeface="Adobe 고딕 Std B" pitchFamily="34" charset="-127"/>
                <a:ea typeface="Adobe 고딕 Std B" pitchFamily="34" charset="-127"/>
              </a:rPr>
              <a:t>Not verify </a:t>
            </a:r>
            <a:r>
              <a:rPr lang="en-US" altLang="ko-KR" sz="2400" dirty="0">
                <a:latin typeface="Adobe 고딕 Std B" pitchFamily="34" charset="-127"/>
                <a:ea typeface="Adobe 고딕 Std B" pitchFamily="34" charset="-127"/>
              </a:rPr>
              <a:t>authenticity of </a:t>
            </a:r>
            <a:r>
              <a:rPr lang="en-US" altLang="ko-KR" sz="2400" dirty="0" smtClean="0">
                <a:latin typeface="Adobe 고딕 Std B" pitchFamily="34" charset="-127"/>
                <a:ea typeface="Adobe 고딕 Std B" pitchFamily="34" charset="-127"/>
              </a:rPr>
              <a:t>files </a:t>
            </a:r>
            <a:endParaRPr lang="en-US" altLang="ko-KR" sz="2400" dirty="0">
              <a:latin typeface="Adobe 고딕 Std B" pitchFamily="34" charset="-127"/>
              <a:ea typeface="Adobe 고딕 Std B" pitchFamily="34" charset="-127"/>
            </a:endParaRPr>
          </a:p>
          <a:p>
            <a:pPr>
              <a:lnSpc>
                <a:spcPct val="150000"/>
              </a:lnSpc>
            </a:pPr>
            <a:r>
              <a:rPr lang="en-US" altLang="ko-KR" sz="2000" dirty="0" smtClean="0">
                <a:latin typeface="Adobe 고딕 Std B" pitchFamily="34" charset="-127"/>
                <a:ea typeface="Adobe 고딕 Std B" pitchFamily="34" charset="-127"/>
              </a:rPr>
              <a:t>    - fboot.nb0</a:t>
            </a:r>
            <a:r>
              <a:rPr lang="en-US" altLang="ko-KR" sz="2000" dirty="0">
                <a:latin typeface="Adobe 고딕 Std B" pitchFamily="34" charset="-127"/>
                <a:ea typeface="Adobe 고딕 Std B" pitchFamily="34" charset="-127"/>
              </a:rPr>
              <a:t>, </a:t>
            </a:r>
            <a:r>
              <a:rPr lang="en-US" altLang="ko-KR" sz="2000" dirty="0" err="1">
                <a:latin typeface="Adobe 고딕 Std B" pitchFamily="34" charset="-127"/>
                <a:ea typeface="Adobe 고딕 Std B" pitchFamily="34" charset="-127"/>
              </a:rPr>
              <a:t>nk.bin</a:t>
            </a:r>
            <a:r>
              <a:rPr lang="en-US" altLang="ko-KR" sz="2000" dirty="0">
                <a:latin typeface="Adobe 고딕 Std B" pitchFamily="34" charset="-127"/>
                <a:ea typeface="Adobe 고딕 Std B" pitchFamily="34" charset="-127"/>
              </a:rPr>
              <a:t>, </a:t>
            </a:r>
            <a:r>
              <a:rPr lang="en-US" altLang="ko-KR" sz="2000" dirty="0" err="1" smtClean="0">
                <a:latin typeface="Adobe 고딕 Std B" pitchFamily="34" charset="-127"/>
                <a:ea typeface="Adobe 고딕 Std B" pitchFamily="34" charset="-127"/>
              </a:rPr>
              <a:t>EraseFFX.bsq</a:t>
            </a:r>
            <a:r>
              <a:rPr lang="en-US" altLang="ko-KR" sz="2000" dirty="0" smtClean="0">
                <a:latin typeface="Adobe 고딕 Std B" pitchFamily="34" charset="-127"/>
                <a:ea typeface="Adobe 고딕 Std B" pitchFamily="34" charset="-127"/>
              </a:rPr>
              <a:t>, </a:t>
            </a:r>
            <a:r>
              <a:rPr lang="en-US" altLang="ko-KR" sz="2000" dirty="0" err="1">
                <a:latin typeface="Adobe 고딕 Std B" pitchFamily="34" charset="-127"/>
                <a:ea typeface="Adobe 고딕 Std B" pitchFamily="34" charset="-127"/>
              </a:rPr>
              <a:t>explorer.glb</a:t>
            </a:r>
            <a:r>
              <a:rPr lang="en-US" altLang="ko-KR" sz="2000" dirty="0">
                <a:latin typeface="Adobe 고딕 Std B" pitchFamily="34" charset="-127"/>
                <a:ea typeface="Adobe 고딕 Std B" pitchFamily="34" charset="-127"/>
              </a:rPr>
              <a:t>, .ins file </a:t>
            </a:r>
          </a:p>
          <a:p>
            <a:pPr marL="342900" indent="-342900">
              <a:lnSpc>
                <a:spcPct val="150000"/>
              </a:lnSpc>
              <a:buFont typeface="Arial" panose="020B0604020202020204" pitchFamily="34" charset="0"/>
              <a:buChar char="•"/>
            </a:pPr>
            <a:endParaRPr lang="en-US" altLang="ko-KR" sz="2400" dirty="0" smtClean="0">
              <a:latin typeface="Adobe 고딕 Std B" pitchFamily="34" charset="-127"/>
              <a:ea typeface="Adobe 고딕 Std B" pitchFamily="34" charset="-127"/>
            </a:endParaRPr>
          </a:p>
        </p:txBody>
      </p:sp>
      <p:grpSp>
        <p:nvGrpSpPr>
          <p:cNvPr id="31" name="그룹 30"/>
          <p:cNvGrpSpPr/>
          <p:nvPr/>
        </p:nvGrpSpPr>
        <p:grpSpPr>
          <a:xfrm>
            <a:off x="258912" y="5039687"/>
            <a:ext cx="2940789" cy="704334"/>
            <a:chOff x="5070636" y="4068815"/>
            <a:chExt cx="2940789" cy="704334"/>
          </a:xfrm>
        </p:grpSpPr>
        <p:sp>
          <p:nvSpPr>
            <p:cNvPr id="32" name="타원 31"/>
            <p:cNvSpPr/>
            <p:nvPr/>
          </p:nvSpPr>
          <p:spPr>
            <a:xfrm>
              <a:off x="5070636" y="4101074"/>
              <a:ext cx="772999" cy="672075"/>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pic>
          <p:nvPicPr>
            <p:cNvPr id="33" name="Picture 2" descr="Image result for virus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5172" y="4068815"/>
              <a:ext cx="670159" cy="670159"/>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29"/>
            <p:cNvSpPr txBox="1"/>
            <p:nvPr/>
          </p:nvSpPr>
          <p:spPr>
            <a:xfrm>
              <a:off x="6012160" y="4219228"/>
              <a:ext cx="1999265" cy="369332"/>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r>
                <a:rPr lang="en-US" altLang="ko-KR" b="1" dirty="0" smtClean="0">
                  <a:solidFill>
                    <a:srgbClr val="00B0F0"/>
                  </a:solidFill>
                  <a:latin typeface="Adobe 고딕 Std B" pitchFamily="34" charset="-127"/>
                  <a:ea typeface="Adobe 고딕 Std B" pitchFamily="34" charset="-127"/>
                </a:rPr>
                <a:t>Spreading  Virus</a:t>
              </a:r>
              <a:endParaRPr lang="ko-KR" altLang="en-US" b="1" dirty="0">
                <a:solidFill>
                  <a:srgbClr val="00B0F0"/>
                </a:solidFill>
                <a:latin typeface="Adobe 고딕 Std B" pitchFamily="34" charset="-127"/>
                <a:ea typeface="Adobe 고딕 Std B" pitchFamily="34" charset="-127"/>
              </a:endParaRPr>
            </a:p>
          </p:txBody>
        </p:sp>
      </p:grpSp>
      <p:grpSp>
        <p:nvGrpSpPr>
          <p:cNvPr id="38" name="그룹 37"/>
          <p:cNvGrpSpPr/>
          <p:nvPr/>
        </p:nvGrpSpPr>
        <p:grpSpPr>
          <a:xfrm>
            <a:off x="251520" y="1277009"/>
            <a:ext cx="3036969" cy="672075"/>
            <a:chOff x="5070636" y="4101074"/>
            <a:chExt cx="3036969" cy="672075"/>
          </a:xfrm>
        </p:grpSpPr>
        <p:sp>
          <p:nvSpPr>
            <p:cNvPr id="39" name="타원 38"/>
            <p:cNvSpPr/>
            <p:nvPr/>
          </p:nvSpPr>
          <p:spPr>
            <a:xfrm>
              <a:off x="5070636" y="4101074"/>
              <a:ext cx="772999" cy="672075"/>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sp>
          <p:nvSpPr>
            <p:cNvPr id="40" name="TextBox 35"/>
            <p:cNvSpPr txBox="1"/>
            <p:nvPr/>
          </p:nvSpPr>
          <p:spPr>
            <a:xfrm>
              <a:off x="6012160" y="4219228"/>
              <a:ext cx="2095445" cy="369332"/>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r>
                <a:rPr lang="en-US" altLang="ko-KR" b="1" dirty="0" smtClean="0">
                  <a:solidFill>
                    <a:srgbClr val="00B0F0"/>
                  </a:solidFill>
                  <a:latin typeface="Adobe 고딕 Std B" pitchFamily="34" charset="-127"/>
                  <a:ea typeface="Adobe 고딕 Std B" pitchFamily="34" charset="-127"/>
                </a:rPr>
                <a:t>Direct  Installation</a:t>
              </a:r>
              <a:endParaRPr lang="ko-KR" altLang="en-US" b="1" dirty="0">
                <a:solidFill>
                  <a:srgbClr val="00B0F0"/>
                </a:solidFill>
                <a:latin typeface="Adobe 고딕 Std B" pitchFamily="34" charset="-127"/>
                <a:ea typeface="Adobe 고딕 Std B" pitchFamily="34" charset="-127"/>
              </a:endParaRPr>
            </a:p>
          </p:txBody>
        </p:sp>
      </p:grpSp>
      <p:pic>
        <p:nvPicPr>
          <p:cNvPr id="41" name="Picture 4" descr="Image result for punch ico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55333" y1="10667" x2="55333" y2="10667"/>
                        <a14:foregroundMark x1="87333" y1="44667" x2="87333" y2="44667"/>
                        <a14:foregroundMark x1="38000" y1="83333" x2="38000" y2="83333"/>
                        <a14:foregroundMark x1="11333" y1="54667" x2="11333" y2="54667"/>
                        <a14:foregroundMark x1="26667" y1="19333" x2="26667" y2="19333"/>
                        <a14:foregroundMark x1="35333" y1="36000" x2="35333" y2="36000"/>
                        <a14:foregroundMark x1="36667" y1="51333" x2="36667" y2="51333"/>
                        <a14:foregroundMark x1="50000" y1="46000" x2="50000" y2="46000"/>
                        <a14:foregroundMark x1="64000" y1="46000" x2="64000" y2="46000"/>
                      </a14:backgroundRemoval>
                    </a14:imgEffect>
                  </a14:imgLayer>
                </a14:imgProps>
              </a:ext>
              <a:ext uri="{28A0092B-C50C-407E-A947-70E740481C1C}">
                <a14:useLocalDpi xmlns:a14="http://schemas.microsoft.com/office/drawing/2010/main" val="0"/>
              </a:ext>
            </a:extLst>
          </a:blip>
          <a:srcRect/>
          <a:stretch>
            <a:fillRect/>
          </a:stretch>
        </p:blipFill>
        <p:spPr bwMode="auto">
          <a:xfrm>
            <a:off x="296436" y="1277009"/>
            <a:ext cx="683165" cy="68316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842119" y="5589240"/>
            <a:ext cx="7260321" cy="1107996"/>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US" altLang="ko-KR" sz="2400" dirty="0" smtClean="0">
                <a:latin typeface="Adobe 고딕 Std B" pitchFamily="34" charset="-127"/>
                <a:ea typeface="Adobe 고딕 Std B" pitchFamily="34" charset="-127"/>
              </a:rPr>
              <a:t>Removable </a:t>
            </a:r>
            <a:r>
              <a:rPr lang="en-US" altLang="ko-KR" sz="2400" dirty="0">
                <a:latin typeface="Adobe 고딕 Std B" pitchFamily="34" charset="-127"/>
                <a:ea typeface="Adobe 고딕 Std B" pitchFamily="34" charset="-127"/>
              </a:rPr>
              <a:t>memory card can spread out virus </a:t>
            </a:r>
          </a:p>
          <a:p>
            <a:pPr>
              <a:lnSpc>
                <a:spcPct val="150000"/>
              </a:lnSpc>
            </a:pPr>
            <a:r>
              <a:rPr lang="en-US" altLang="ko-KR" sz="2000" dirty="0" smtClean="0">
                <a:latin typeface="Adobe 고딕 Std B" pitchFamily="34" charset="-127"/>
                <a:ea typeface="Adobe 고딕 Std B" pitchFamily="34" charset="-127"/>
              </a:rPr>
              <a:t>    - Used </a:t>
            </a:r>
            <a:r>
              <a:rPr lang="en-US" altLang="ko-KR" sz="2000" dirty="0">
                <a:latin typeface="Adobe 고딕 Std B" pitchFamily="34" charset="-127"/>
                <a:ea typeface="Adobe 고딕 Std B" pitchFamily="34" charset="-127"/>
              </a:rPr>
              <a:t>for multiple machine, rewritable </a:t>
            </a:r>
            <a:r>
              <a:rPr lang="en-US" altLang="ko-KR" sz="2000" dirty="0" smtClean="0">
                <a:latin typeface="Adobe 고딕 Std B" pitchFamily="34" charset="-127"/>
                <a:ea typeface="Adobe 고딕 Std B" pitchFamily="34" charset="-127"/>
              </a:rPr>
              <a:t>memory</a:t>
            </a:r>
            <a:endParaRPr lang="en-US" altLang="ko-KR" sz="2000" dirty="0">
              <a:latin typeface="Adobe 고딕 Std B" pitchFamily="34" charset="-127"/>
              <a:ea typeface="Adobe 고딕 Std B" pitchFamily="34" charset="-127"/>
            </a:endParaRPr>
          </a:p>
        </p:txBody>
      </p:sp>
    </p:spTree>
    <p:extLst>
      <p:ext uri="{BB962C8B-B14F-4D97-AF65-F5344CB8AC3E}">
        <p14:creationId xmlns:p14="http://schemas.microsoft.com/office/powerpoint/2010/main" val="3932644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 Boardroom</Template>
  <TotalTime>15139</TotalTime>
  <Words>4246</Words>
  <Application>Microsoft Office PowerPoint</Application>
  <PresentationFormat>화면 슬라이드 쇼(4:3)</PresentationFormat>
  <Paragraphs>500</Paragraphs>
  <Slides>21</Slides>
  <Notes>21</Notes>
  <HiddenSlides>0</HiddenSlides>
  <MMClips>2</MMClips>
  <ScaleCrop>false</ScaleCrop>
  <HeadingPairs>
    <vt:vector size="8" baseType="variant">
      <vt:variant>
        <vt:lpstr>사용한 글꼴</vt:lpstr>
      </vt:variant>
      <vt:variant>
        <vt:i4>6</vt:i4>
      </vt:variant>
      <vt:variant>
        <vt:lpstr>테마</vt:lpstr>
      </vt:variant>
      <vt:variant>
        <vt:i4>1</vt:i4>
      </vt:variant>
      <vt:variant>
        <vt:lpstr>포함된 OLE 서버</vt:lpstr>
      </vt:variant>
      <vt:variant>
        <vt:i4>1</vt:i4>
      </vt:variant>
      <vt:variant>
        <vt:lpstr>슬라이드 제목</vt:lpstr>
      </vt:variant>
      <vt:variant>
        <vt:i4>21</vt:i4>
      </vt:variant>
    </vt:vector>
  </HeadingPairs>
  <TitlesOfParts>
    <vt:vector size="29" baseType="lpstr">
      <vt:lpstr>Adobe Fan Heiti Std B</vt:lpstr>
      <vt:lpstr>Adobe 고딕 Std B</vt:lpstr>
      <vt:lpstr>Arial Unicode MS</vt:lpstr>
      <vt:lpstr>HY크리스탈M</vt:lpstr>
      <vt:lpstr>맑은 고딕</vt:lpstr>
      <vt:lpstr>Arial</vt:lpstr>
      <vt:lpstr>Office 테마</vt:lpstr>
      <vt:lpstr>비트맵 이미지</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user</dc:creator>
  <cp:lastModifiedBy>deamury</cp:lastModifiedBy>
  <cp:revision>857</cp:revision>
  <cp:lastPrinted>2018-09-16T06:32:46Z</cp:lastPrinted>
  <dcterms:created xsi:type="dcterms:W3CDTF">2016-09-16T08:31:31Z</dcterms:created>
  <dcterms:modified xsi:type="dcterms:W3CDTF">2018-09-18T16:05:26Z</dcterms:modified>
</cp:coreProperties>
</file>