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58" r:id="rId2"/>
    <p:sldMasterId id="2147483648" r:id="rId3"/>
    <p:sldMasterId id="2147483656" r:id="rId4"/>
  </p:sldMasterIdLst>
  <p:notesMasterIdLst>
    <p:notesMasterId r:id="rId43"/>
  </p:notesMasterIdLst>
  <p:sldIdLst>
    <p:sldId id="257" r:id="rId5"/>
    <p:sldId id="259" r:id="rId6"/>
    <p:sldId id="330" r:id="rId7"/>
    <p:sldId id="331" r:id="rId8"/>
    <p:sldId id="305" r:id="rId9"/>
    <p:sldId id="285" r:id="rId10"/>
    <p:sldId id="266" r:id="rId11"/>
    <p:sldId id="306" r:id="rId12"/>
    <p:sldId id="308" r:id="rId13"/>
    <p:sldId id="307" r:id="rId14"/>
    <p:sldId id="309" r:id="rId15"/>
    <p:sldId id="310" r:id="rId16"/>
    <p:sldId id="311" r:id="rId17"/>
    <p:sldId id="332" r:id="rId18"/>
    <p:sldId id="312" r:id="rId19"/>
    <p:sldId id="268" r:id="rId20"/>
    <p:sldId id="313" r:id="rId21"/>
    <p:sldId id="314" r:id="rId22"/>
    <p:sldId id="315" r:id="rId23"/>
    <p:sldId id="291" r:id="rId24"/>
    <p:sldId id="316" r:id="rId25"/>
    <p:sldId id="317" r:id="rId26"/>
    <p:sldId id="318" r:id="rId27"/>
    <p:sldId id="319" r:id="rId28"/>
    <p:sldId id="320" r:id="rId29"/>
    <p:sldId id="321" r:id="rId30"/>
    <p:sldId id="263" r:id="rId31"/>
    <p:sldId id="322" r:id="rId32"/>
    <p:sldId id="323" r:id="rId33"/>
    <p:sldId id="324" r:id="rId34"/>
    <p:sldId id="325" r:id="rId35"/>
    <p:sldId id="282" r:id="rId36"/>
    <p:sldId id="327" r:id="rId37"/>
    <p:sldId id="328" r:id="rId38"/>
    <p:sldId id="329" r:id="rId39"/>
    <p:sldId id="326" r:id="rId40"/>
    <p:sldId id="284" r:id="rId41"/>
    <p:sldId id="265" r:id="rId42"/>
  </p:sldIdLst>
  <p:sldSz cx="12192000" cy="6858000"/>
  <p:notesSz cx="6858000" cy="9144000"/>
  <p:embeddedFontLst>
    <p:embeddedFont>
      <p:font typeface="나눔바른고딕" panose="020B0603020101020101" pitchFamily="50" charset="-127"/>
      <p:regular r:id="rId44"/>
      <p:bold r:id="rId45"/>
    </p:embeddedFont>
    <p:embeddedFont>
      <p:font typeface="나눔스퀘어 Bold" panose="020B0600000101010101" pitchFamily="50" charset="-127"/>
      <p:bold r:id="rId46"/>
    </p:embeddedFont>
    <p:embeddedFont>
      <p:font typeface="나눔스퀘어 ExtraBold" panose="020B0600000101010101" pitchFamily="50" charset="-127"/>
      <p:bold r:id="rId47"/>
    </p:embeddedFont>
    <p:embeddedFont>
      <p:font typeface="맑은 고딕" panose="020B0503020000020004" pitchFamily="50" charset="-127"/>
      <p:regular r:id="rId48"/>
      <p:bold r:id="rId49"/>
    </p:embeddedFont>
    <p:embeddedFont>
      <p:font typeface="나눔바른고딕 Light" panose="020B0603020101020101" pitchFamily="50" charset="-127"/>
      <p:regular r:id="rId50"/>
    </p:embeddedFont>
    <p:embeddedFont>
      <p:font typeface="나눔바른고딕 UltraLight" panose="00000300000000000000" pitchFamily="2" charset="-127"/>
      <p:regular r:id="rId5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g changhun" initials="sc" lastIdx="1" clrIdx="0">
    <p:extLst>
      <p:ext uri="{19B8F6BF-5375-455C-9EA6-DF929625EA0E}">
        <p15:presenceInfo xmlns:p15="http://schemas.microsoft.com/office/powerpoint/2012/main" userId="d591311877f52a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656"/>
    <a:srgbClr val="928173"/>
    <a:srgbClr val="1D1D1D"/>
    <a:srgbClr val="ACC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font" Target="fonts/font2.fntdata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font" Target="fonts/font1.fntdata"/><Relationship Id="rId52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font" Target="fonts/font3.fntdata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7D353-A490-4FCF-85F9-425C84E321B7}" type="datetimeFigureOut">
              <a:rPr lang="ko-KR" altLang="en-US" smtClean="0"/>
              <a:t>2019-10-16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34217-04CC-4C22-B574-5473F45F61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82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647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70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72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67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1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307771" y="1897743"/>
            <a:ext cx="7576458" cy="3062514"/>
          </a:xfrm>
          <a:prstGeom prst="rect">
            <a:avLst/>
          </a:prstGeom>
          <a:noFill/>
          <a:ln w="571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5530928" y="1629300"/>
            <a:ext cx="1130145" cy="108000"/>
            <a:chOff x="5520688" y="1583580"/>
            <a:chExt cx="1130145" cy="108000"/>
          </a:xfrm>
        </p:grpSpPr>
        <p:sp>
          <p:nvSpPr>
            <p:cNvPr id="13" name="타원 12"/>
            <p:cNvSpPr/>
            <p:nvPr/>
          </p:nvSpPr>
          <p:spPr>
            <a:xfrm>
              <a:off x="6031761" y="1583580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6231733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5520688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 userDrawn="1"/>
        </p:nvGrpSpPr>
        <p:grpSpPr>
          <a:xfrm>
            <a:off x="5530928" y="5120699"/>
            <a:ext cx="1130145" cy="108000"/>
            <a:chOff x="5520688" y="1583580"/>
            <a:chExt cx="1130145" cy="108000"/>
          </a:xfrm>
        </p:grpSpPr>
        <p:sp>
          <p:nvSpPr>
            <p:cNvPr id="17" name="타원 16"/>
            <p:cNvSpPr/>
            <p:nvPr/>
          </p:nvSpPr>
          <p:spPr>
            <a:xfrm>
              <a:off x="6031761" y="1583580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6231733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5520688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380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1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4347146" y="1294364"/>
            <a:ext cx="3497708" cy="4501466"/>
          </a:xfrm>
          <a:prstGeom prst="rect">
            <a:avLst/>
          </a:prstGeom>
          <a:noFill/>
          <a:ln w="571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846954"/>
              </a:solidFill>
            </a:endParaRPr>
          </a:p>
        </p:txBody>
      </p:sp>
      <p:grpSp>
        <p:nvGrpSpPr>
          <p:cNvPr id="3" name="그룹 2"/>
          <p:cNvGrpSpPr/>
          <p:nvPr userDrawn="1"/>
        </p:nvGrpSpPr>
        <p:grpSpPr>
          <a:xfrm>
            <a:off x="5841288" y="1086509"/>
            <a:ext cx="509424" cy="48682"/>
            <a:chOff x="5520688" y="1583580"/>
            <a:chExt cx="1130145" cy="108000"/>
          </a:xfrm>
        </p:grpSpPr>
        <p:sp>
          <p:nvSpPr>
            <p:cNvPr id="4" name="타원 3"/>
            <p:cNvSpPr/>
            <p:nvPr/>
          </p:nvSpPr>
          <p:spPr>
            <a:xfrm>
              <a:off x="6031761" y="1583580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연결선 4"/>
            <p:cNvCxnSpPr/>
            <p:nvPr/>
          </p:nvCxnSpPr>
          <p:spPr>
            <a:xfrm>
              <a:off x="6231733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5520688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5841288" y="5979343"/>
            <a:ext cx="509424" cy="48682"/>
            <a:chOff x="5520688" y="1583580"/>
            <a:chExt cx="1130145" cy="108000"/>
          </a:xfrm>
        </p:grpSpPr>
        <p:sp>
          <p:nvSpPr>
            <p:cNvPr id="8" name="타원 7"/>
            <p:cNvSpPr/>
            <p:nvPr/>
          </p:nvSpPr>
          <p:spPr>
            <a:xfrm>
              <a:off x="6031761" y="1583580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6231733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5520688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020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204351" y="408334"/>
            <a:ext cx="11895913" cy="6140457"/>
            <a:chOff x="204351" y="408334"/>
            <a:chExt cx="11895913" cy="6140457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204351" y="461602"/>
              <a:ext cx="11783298" cy="6087189"/>
            </a:xfrm>
            <a:prstGeom prst="roundRect">
              <a:avLst>
                <a:gd name="adj" fmla="val 177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3431123" y="443846"/>
              <a:ext cx="8669141" cy="477939"/>
            </a:xfrm>
            <a:prstGeom prst="roundRect">
              <a:avLst>
                <a:gd name="adj" fmla="val 4844"/>
              </a:avLst>
            </a:prstGeom>
            <a:solidFill>
              <a:srgbClr val="1D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204351" y="408334"/>
              <a:ext cx="4065808" cy="719174"/>
            </a:xfrm>
            <a:prstGeom prst="roundRect">
              <a:avLst>
                <a:gd name="adj" fmla="val 19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 userDrawn="1"/>
        </p:nvGrpSpPr>
        <p:grpSpPr>
          <a:xfrm>
            <a:off x="5530928" y="6656063"/>
            <a:ext cx="1130145" cy="108000"/>
            <a:chOff x="5520688" y="1583580"/>
            <a:chExt cx="1130145" cy="108000"/>
          </a:xfrm>
        </p:grpSpPr>
        <p:sp>
          <p:nvSpPr>
            <p:cNvPr id="11" name="타원 10"/>
            <p:cNvSpPr/>
            <p:nvPr/>
          </p:nvSpPr>
          <p:spPr>
            <a:xfrm>
              <a:off x="6031761" y="1583580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6231733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5520688" y="1637580"/>
              <a:ext cx="419100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99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1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65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674504" y="3138363"/>
            <a:ext cx="484299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3200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IS523 PAPER REVIEW</a:t>
            </a:r>
            <a:endParaRPr lang="ko-KR" altLang="en-US" sz="3200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3893" y="3769013"/>
            <a:ext cx="1664238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ko-KR" sz="1200" spc="100" dirty="0" smtClean="0">
                <a:solidFill>
                  <a:schemeClr val="bg1"/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CHANGHUN SONG</a:t>
            </a:r>
          </a:p>
        </p:txBody>
      </p:sp>
    </p:spTree>
    <p:extLst>
      <p:ext uri="{BB962C8B-B14F-4D97-AF65-F5344CB8AC3E}">
        <p14:creationId xmlns:p14="http://schemas.microsoft.com/office/powerpoint/2010/main" val="11066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404" y="2103117"/>
            <a:ext cx="23744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5 Basic Commands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ACTIVATE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PRECHARGE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REFRESH</a:t>
            </a:r>
            <a:endParaRPr lang="ko-KR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584" y="1676869"/>
            <a:ext cx="3936824" cy="4022593"/>
          </a:xfrm>
          <a:prstGeom prst="rect">
            <a:avLst/>
          </a:prstGeom>
        </p:spPr>
      </p:pic>
      <p:cxnSp>
        <p:nvCxnSpPr>
          <p:cNvPr id="4" name="직선 화살표 연결선 3"/>
          <p:cNvCxnSpPr/>
          <p:nvPr/>
        </p:nvCxnSpPr>
        <p:spPr>
          <a:xfrm flipV="1">
            <a:off x="8794866" y="2576945"/>
            <a:ext cx="0" cy="19451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82325" y="3364868"/>
            <a:ext cx="25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WRITE DATA TO BANK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94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404" y="2103117"/>
            <a:ext cx="23744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5 Basic Commands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ACTIVATE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PRECHARGE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REFRESH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584" y="1676869"/>
            <a:ext cx="3936824" cy="4022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2325" y="3364868"/>
            <a:ext cx="2567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REFRESH ALL CHARGE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35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2201" y="3241964"/>
            <a:ext cx="6447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+mj-lt"/>
              </a:rPr>
              <a:t>WHAT IS ROW HAMMER??</a:t>
            </a:r>
            <a:endParaRPr lang="ko-KR" alt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3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44395"/>
              </p:ext>
            </p:extLst>
          </p:nvPr>
        </p:nvGraphicFramePr>
        <p:xfrm>
          <a:off x="1483360" y="1584190"/>
          <a:ext cx="2864196" cy="39853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4196">
                  <a:extLst>
                    <a:ext uri="{9D8B030D-6E8A-4147-A177-3AD203B41FA5}">
                      <a16:colId xmlns:a16="http://schemas.microsoft.com/office/drawing/2014/main" val="278304347"/>
                    </a:ext>
                  </a:extLst>
                </a:gridCol>
              </a:tblGrid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/>
                        <a:t>ROW 1</a:t>
                      </a:r>
                      <a:endParaRPr lang="ko-KR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5369633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2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62307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3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23190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4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69859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5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11915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6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4895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2107" y="1599207"/>
            <a:ext cx="22229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dirty="0" smtClean="0"/>
              <a:t>ACTIVATE 3</a:t>
            </a:r>
          </a:p>
          <a:p>
            <a:pPr algn="ctr"/>
            <a:endParaRPr lang="en-US" altLang="ko-KR" sz="2800" dirty="0" smtClean="0"/>
          </a:p>
          <a:p>
            <a:pPr algn="ctr"/>
            <a:r>
              <a:rPr lang="en-US" altLang="ko-KR" sz="2800" dirty="0" smtClean="0"/>
              <a:t>WRITE 3</a:t>
            </a:r>
          </a:p>
          <a:p>
            <a:pPr algn="ctr"/>
            <a:endParaRPr lang="en-US" altLang="ko-KR" sz="2800" dirty="0"/>
          </a:p>
          <a:p>
            <a:pPr algn="ctr"/>
            <a:r>
              <a:rPr lang="en-US" altLang="ko-KR" sz="2800" dirty="0" smtClean="0"/>
              <a:t>PRECHARGE</a:t>
            </a:r>
          </a:p>
          <a:p>
            <a:pPr algn="ctr"/>
            <a:endParaRPr lang="en-US" altLang="ko-KR" sz="2800" dirty="0" smtClean="0"/>
          </a:p>
          <a:p>
            <a:pPr algn="ctr"/>
            <a:r>
              <a:rPr lang="en-US" altLang="ko-KR" sz="2800" dirty="0" smtClean="0"/>
              <a:t>REPEAT</a:t>
            </a:r>
          </a:p>
          <a:p>
            <a:pPr algn="ctr"/>
            <a:r>
              <a:rPr lang="en-US" altLang="ko-KR" sz="2800" dirty="0" smtClean="0"/>
              <a:t>…</a:t>
            </a:r>
          </a:p>
          <a:p>
            <a:pPr algn="ctr"/>
            <a:r>
              <a:rPr lang="en-US" altLang="ko-KR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805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69234"/>
              </p:ext>
            </p:extLst>
          </p:nvPr>
        </p:nvGraphicFramePr>
        <p:xfrm>
          <a:off x="3177689" y="1637979"/>
          <a:ext cx="2864196" cy="39853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4196">
                  <a:extLst>
                    <a:ext uri="{9D8B030D-6E8A-4147-A177-3AD203B41FA5}">
                      <a16:colId xmlns:a16="http://schemas.microsoft.com/office/drawing/2014/main" val="278304347"/>
                    </a:ext>
                  </a:extLst>
                </a:gridCol>
              </a:tblGrid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/>
                        <a:t>ROW 1</a:t>
                      </a:r>
                      <a:endParaRPr lang="ko-KR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5369633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2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62307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3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23190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4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69859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5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11915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6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489548"/>
                  </a:ext>
                </a:extLst>
              </a:tr>
            </a:tbl>
          </a:graphicData>
        </a:graphic>
      </p:graphicFrame>
      <p:pic>
        <p:nvPicPr>
          <p:cNvPr id="3074" name="Picture 2" descr="망치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356" y="212513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6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44494" y="247632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400" b="1" dirty="0"/>
              <a:t>code1a</a:t>
            </a:r>
            <a:r>
              <a:rPr lang="en-US" altLang="ko-KR" sz="2400" b="1" dirty="0" smtClean="0"/>
              <a:t>:</a:t>
            </a:r>
          </a:p>
          <a:p>
            <a:endParaRPr lang="en-US" altLang="ko-KR" sz="2400" dirty="0" smtClean="0"/>
          </a:p>
          <a:p>
            <a:r>
              <a:rPr lang="en-US" altLang="ko-KR" sz="2400" b="1" dirty="0" err="1" smtClean="0"/>
              <a:t>mov</a:t>
            </a:r>
            <a:r>
              <a:rPr lang="en-US" altLang="ko-KR" sz="2400" dirty="0" smtClean="0"/>
              <a:t> </a:t>
            </a:r>
            <a:r>
              <a:rPr lang="en-US" altLang="ko-KR" sz="2400" dirty="0">
                <a:solidFill>
                  <a:srgbClr val="FF0000"/>
                </a:solidFill>
              </a:rPr>
              <a:t>(X)</a:t>
            </a:r>
            <a:r>
              <a:rPr lang="en-US" altLang="ko-KR" sz="2400" dirty="0"/>
              <a:t>, %</a:t>
            </a:r>
            <a:r>
              <a:rPr lang="en-US" altLang="ko-KR" sz="2400" dirty="0" err="1"/>
              <a:t>eax</a:t>
            </a:r>
            <a:r>
              <a:rPr lang="en-US" altLang="ko-KR" sz="2400" dirty="0"/>
              <a:t> // Read from address </a:t>
            </a:r>
            <a:r>
              <a:rPr lang="en-US" altLang="ko-KR" sz="2400" dirty="0" smtClean="0"/>
              <a:t>X</a:t>
            </a:r>
          </a:p>
          <a:p>
            <a:r>
              <a:rPr lang="en-US" altLang="ko-KR" sz="2400" b="1" dirty="0" err="1" smtClean="0"/>
              <a:t>mov</a:t>
            </a:r>
            <a:r>
              <a:rPr lang="en-US" altLang="ko-KR" sz="2400" dirty="0" smtClean="0"/>
              <a:t> </a:t>
            </a:r>
            <a:r>
              <a:rPr lang="en-US" altLang="ko-KR" sz="2400" dirty="0">
                <a:solidFill>
                  <a:srgbClr val="0070C0"/>
                </a:solidFill>
              </a:rPr>
              <a:t>(Y)</a:t>
            </a:r>
            <a:r>
              <a:rPr lang="en-US" altLang="ko-KR" sz="2400" dirty="0"/>
              <a:t>, %</a:t>
            </a:r>
            <a:r>
              <a:rPr lang="en-US" altLang="ko-KR" sz="2400" dirty="0" err="1"/>
              <a:t>ebx</a:t>
            </a:r>
            <a:r>
              <a:rPr lang="en-US" altLang="ko-KR" sz="2400" dirty="0"/>
              <a:t> // Read from address </a:t>
            </a:r>
            <a:r>
              <a:rPr lang="en-US" altLang="ko-KR" sz="2400" dirty="0" smtClean="0"/>
              <a:t>Y</a:t>
            </a:r>
          </a:p>
          <a:p>
            <a:r>
              <a:rPr lang="en-US" altLang="ko-KR" sz="2400" b="1" dirty="0" err="1" smtClean="0"/>
              <a:t>clflush</a:t>
            </a:r>
            <a:r>
              <a:rPr lang="en-US" altLang="ko-KR" sz="2400" dirty="0" smtClean="0"/>
              <a:t> </a:t>
            </a:r>
            <a:r>
              <a:rPr lang="en-US" altLang="ko-KR" sz="2400" dirty="0">
                <a:solidFill>
                  <a:srgbClr val="FF0000"/>
                </a:solidFill>
              </a:rPr>
              <a:t>(X)</a:t>
            </a:r>
            <a:r>
              <a:rPr lang="en-US" altLang="ko-KR" sz="2400" dirty="0"/>
              <a:t> // Flush cache for address </a:t>
            </a:r>
            <a:r>
              <a:rPr lang="en-US" altLang="ko-KR" sz="2400" dirty="0" smtClean="0"/>
              <a:t>X</a:t>
            </a:r>
          </a:p>
          <a:p>
            <a:r>
              <a:rPr lang="en-US" altLang="ko-KR" sz="2400" b="1" dirty="0" err="1" smtClean="0"/>
              <a:t>clflush</a:t>
            </a:r>
            <a:r>
              <a:rPr lang="en-US" altLang="ko-KR" sz="2400" dirty="0" smtClean="0"/>
              <a:t> </a:t>
            </a:r>
            <a:r>
              <a:rPr lang="en-US" altLang="ko-KR" sz="2400" dirty="0">
                <a:solidFill>
                  <a:srgbClr val="0070C0"/>
                </a:solidFill>
              </a:rPr>
              <a:t>(Y) </a:t>
            </a:r>
            <a:r>
              <a:rPr lang="en-US" altLang="ko-KR" sz="2400" dirty="0"/>
              <a:t>// Flush cache for address </a:t>
            </a:r>
            <a:r>
              <a:rPr lang="en-US" altLang="ko-KR" sz="2400" dirty="0" smtClean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130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SETTING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265" y="3346315"/>
            <a:ext cx="701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DIFFERENT ROW BUT IN THE SAME BANK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25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SETTING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255" y="1926077"/>
            <a:ext cx="978767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ko-KR" sz="2800" dirty="0" smtClean="0"/>
              <a:t>/</a:t>
            </a:r>
            <a:r>
              <a:rPr lang="en-US" altLang="ko-KR" sz="2800" dirty="0" err="1" smtClean="0"/>
              <a:t>proc</a:t>
            </a:r>
            <a:r>
              <a:rPr lang="en-US" altLang="ko-KR" sz="2800" dirty="0" smtClean="0"/>
              <a:t>/{PID}/</a:t>
            </a:r>
            <a:r>
              <a:rPr lang="en-US" altLang="ko-KR" sz="2800" dirty="0" err="1" smtClean="0"/>
              <a:t>pagemap</a:t>
            </a:r>
            <a:r>
              <a:rPr lang="en-US" altLang="ko-KR" sz="2800" dirty="0" smtClean="0"/>
              <a:t> shows physical address mapping</a:t>
            </a:r>
          </a:p>
          <a:p>
            <a:pPr marL="514350" indent="-514350">
              <a:buAutoNum type="arabicPeriod"/>
            </a:pPr>
            <a:endParaRPr lang="en-US" altLang="ko-KR" sz="2800" dirty="0"/>
          </a:p>
          <a:p>
            <a:pPr marL="514350" indent="-514350">
              <a:buAutoNum type="arabicPeriod"/>
            </a:pPr>
            <a:r>
              <a:rPr lang="en-US" altLang="ko-KR" sz="2800" dirty="0" smtClean="0"/>
              <a:t>“HUGE” Page (More than 2MB)</a:t>
            </a:r>
          </a:p>
          <a:p>
            <a:pPr marL="914400" lvl="1" indent="-457200">
              <a:buFontTx/>
              <a:buChar char="-"/>
            </a:pPr>
            <a:r>
              <a:rPr lang="en-US" altLang="ko-KR" sz="2800" dirty="0" smtClean="0"/>
              <a:t>2MB covers multiple rows in DRAM</a:t>
            </a:r>
          </a:p>
          <a:p>
            <a:pPr marL="914400" lvl="1" indent="-457200">
              <a:buFontTx/>
              <a:buChar char="-"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pPr algn="ctr"/>
            <a:r>
              <a:rPr lang="en-US" altLang="ko-KR" sz="2800" dirty="0" smtClean="0"/>
              <a:t>The attacker picked two addresses Y = X + 8Mbytes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302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SETTING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255" y="1926077"/>
            <a:ext cx="915680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1. PICK random more than 2 address from “HUGE” page</a:t>
            </a:r>
          </a:p>
          <a:p>
            <a:pPr marL="914400" lvl="1" indent="-457200">
              <a:buFontTx/>
              <a:buChar char="-"/>
            </a:pPr>
            <a:endParaRPr lang="en-US" altLang="ko-KR" sz="2800" dirty="0" smtClean="0"/>
          </a:p>
          <a:p>
            <a:r>
              <a:rPr lang="en-US" altLang="ko-KR" sz="2800" dirty="0" smtClean="0"/>
              <a:t>2. Execute row hammer attack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3. Find number of bit flips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4. GET adjacent row set</a:t>
            </a:r>
          </a:p>
        </p:txBody>
      </p:sp>
    </p:spTree>
    <p:extLst>
      <p:ext uri="{BB962C8B-B14F-4D97-AF65-F5344CB8AC3E}">
        <p14:creationId xmlns:p14="http://schemas.microsoft.com/office/powerpoint/2010/main" val="6461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SETTING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6697" y="3551900"/>
            <a:ext cx="404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DOUBLE SIDE ROW HAMMERING</a:t>
            </a:r>
            <a:endParaRPr lang="ko-KR" altLang="en-US" sz="20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34912"/>
              </p:ext>
            </p:extLst>
          </p:nvPr>
        </p:nvGraphicFramePr>
        <p:xfrm>
          <a:off x="7300502" y="1759288"/>
          <a:ext cx="2864196" cy="39853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4196">
                  <a:extLst>
                    <a:ext uri="{9D8B030D-6E8A-4147-A177-3AD203B41FA5}">
                      <a16:colId xmlns:a16="http://schemas.microsoft.com/office/drawing/2014/main" val="278304347"/>
                    </a:ext>
                  </a:extLst>
                </a:gridCol>
              </a:tblGrid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/>
                        <a:t>ROW 1</a:t>
                      </a:r>
                      <a:endParaRPr lang="ko-KR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69633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2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62307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3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23190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4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69859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5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11915"/>
                  </a:ext>
                </a:extLst>
              </a:tr>
              <a:tr h="65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ROW 6</a:t>
                      </a:r>
                      <a:endParaRPr lang="ko-KR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489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2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5178120" y="1638591"/>
            <a:ext cx="183575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b="1" spc="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CONTENTS</a:t>
            </a:r>
            <a:endParaRPr lang="ko-KR" altLang="en-US" sz="2000" b="1" spc="3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5030091" y="2921074"/>
            <a:ext cx="2131819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5030091" y="3556074"/>
            <a:ext cx="2131819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030091" y="4191074"/>
            <a:ext cx="2131819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030091" y="4826074"/>
            <a:ext cx="2131819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59889" y="2382927"/>
            <a:ext cx="18139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b="1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Background</a:t>
            </a:r>
            <a:endParaRPr lang="ko-KR" altLang="en-US" b="1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48981" y="3035918"/>
            <a:ext cx="120257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b="1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Setting</a:t>
            </a:r>
            <a:endParaRPr lang="ko-KR" altLang="en-US" b="1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7544" y="3688909"/>
            <a:ext cx="188545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b="1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Exploitation</a:t>
            </a:r>
            <a:endParaRPr lang="ko-KR" altLang="en-US" b="1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6576" y="4341900"/>
            <a:ext cx="162736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b="1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Mitigation</a:t>
            </a:r>
            <a:endParaRPr lang="ko-KR" altLang="en-US" b="1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052711" y="5461073"/>
            <a:ext cx="2131819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9694" y="4976899"/>
            <a:ext cx="170636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b="1" spc="3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Conclusion</a:t>
            </a:r>
            <a:endParaRPr lang="ko-KR" altLang="en-US" b="1" spc="3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7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Native Client (</a:t>
            </a:r>
            <a:r>
              <a:rPr lang="en-US" altLang="ko-KR" sz="2400" dirty="0" err="1" smtClean="0"/>
              <a:t>NaCl</a:t>
            </a:r>
            <a:r>
              <a:rPr lang="en-US" altLang="ko-KR" sz="2400" dirty="0" smtClean="0"/>
              <a:t>) escape in Sandbox of Chrome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043254" y="3804621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Kernel Privilege Escalation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1005" y="2689584"/>
            <a:ext cx="398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bit flip in validated-to-be-safe code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581005" y="5011991"/>
            <a:ext cx="3846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bit flip in page table entries (PTEs)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67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Native Client (</a:t>
            </a:r>
            <a:r>
              <a:rPr lang="en-US" altLang="ko-KR" sz="2400" dirty="0" err="1" smtClean="0"/>
              <a:t>NaCl</a:t>
            </a:r>
            <a:r>
              <a:rPr lang="en-US" altLang="ko-KR" sz="2400" dirty="0" smtClean="0"/>
              <a:t>) Exploit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43255" y="3042845"/>
            <a:ext cx="8840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err="1"/>
              <a:t>andl</a:t>
            </a:r>
            <a:r>
              <a:rPr lang="en-US" altLang="ko-KR" sz="2400" dirty="0"/>
              <a:t> $~31, %</a:t>
            </a:r>
            <a:r>
              <a:rPr lang="en-US" altLang="ko-KR" sz="2400" dirty="0" err="1"/>
              <a:t>eax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     // </a:t>
            </a:r>
            <a:r>
              <a:rPr lang="en-US" altLang="ko-KR" sz="2400" dirty="0"/>
              <a:t>Truncate address to 32 </a:t>
            </a:r>
            <a:r>
              <a:rPr lang="en-US" altLang="ko-KR" sz="2400" dirty="0" smtClean="0"/>
              <a:t>bits</a:t>
            </a:r>
          </a:p>
          <a:p>
            <a:r>
              <a:rPr lang="en-US" altLang="ko-KR" sz="2400" dirty="0" smtClean="0"/>
              <a:t>		               // </a:t>
            </a:r>
            <a:r>
              <a:rPr lang="en-US" altLang="ko-KR" sz="2400" dirty="0"/>
              <a:t>and mask to be 32-byte-aligned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err="1" smtClean="0"/>
              <a:t>addq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%r15, %</a:t>
            </a:r>
            <a:r>
              <a:rPr lang="en-US" altLang="ko-KR" sz="2400" dirty="0" err="1"/>
              <a:t>rax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   // </a:t>
            </a:r>
            <a:r>
              <a:rPr lang="en-US" altLang="ko-KR" sz="2400" dirty="0"/>
              <a:t>Add %r15, the sandbox </a:t>
            </a:r>
            <a:r>
              <a:rPr lang="en-US" altLang="ko-KR" sz="2400" dirty="0" smtClean="0"/>
              <a:t>base address.</a:t>
            </a:r>
          </a:p>
          <a:p>
            <a:r>
              <a:rPr lang="en-US" altLang="ko-KR" sz="2400" dirty="0" err="1" smtClean="0"/>
              <a:t>jmp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*%</a:t>
            </a:r>
            <a:r>
              <a:rPr lang="en-US" altLang="ko-KR" sz="2400" dirty="0" err="1"/>
              <a:t>rax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                // </a:t>
            </a:r>
            <a:r>
              <a:rPr lang="en-US" altLang="ko-KR" sz="2400" dirty="0"/>
              <a:t>Indirect jump. 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46708" y="5239511"/>
            <a:ext cx="4633140" cy="64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rgbClr val="FF0000"/>
                </a:solidFill>
              </a:rPr>
              <a:t>CHANGE REGISTER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Native Client (</a:t>
            </a:r>
            <a:r>
              <a:rPr lang="en-US" altLang="ko-KR" sz="2400" dirty="0" err="1" smtClean="0"/>
              <a:t>NaCl</a:t>
            </a:r>
            <a:r>
              <a:rPr lang="en-US" altLang="ko-KR" sz="2400" dirty="0" smtClean="0"/>
              <a:t>) Exploit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43255" y="3042845"/>
            <a:ext cx="8840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err="1"/>
              <a:t>andl</a:t>
            </a:r>
            <a:r>
              <a:rPr lang="en-US" altLang="ko-KR" sz="2400" dirty="0"/>
              <a:t> $~31, </a:t>
            </a:r>
            <a:r>
              <a:rPr lang="en-US" altLang="ko-KR" sz="2400" dirty="0">
                <a:solidFill>
                  <a:srgbClr val="FF0000"/>
                </a:solidFill>
              </a:rPr>
              <a:t>%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ecx</a:t>
            </a:r>
            <a:r>
              <a:rPr lang="en-US" altLang="ko-KR" sz="2400" dirty="0" smtClean="0"/>
              <a:t>        // </a:t>
            </a:r>
            <a:r>
              <a:rPr lang="en-US" altLang="ko-KR" sz="2400" dirty="0"/>
              <a:t>Truncate address to 32 </a:t>
            </a:r>
            <a:r>
              <a:rPr lang="en-US" altLang="ko-KR" sz="2400" dirty="0" smtClean="0"/>
              <a:t>bits</a:t>
            </a:r>
          </a:p>
          <a:p>
            <a:r>
              <a:rPr lang="en-US" altLang="ko-KR" sz="2400" dirty="0" smtClean="0"/>
              <a:t>		               // </a:t>
            </a:r>
            <a:r>
              <a:rPr lang="en-US" altLang="ko-KR" sz="2400" dirty="0"/>
              <a:t>and mask to be 32-byte-aligned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err="1" smtClean="0"/>
              <a:t>addq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%r15, %</a:t>
            </a:r>
            <a:r>
              <a:rPr lang="en-US" altLang="ko-KR" sz="2400" dirty="0" err="1"/>
              <a:t>rax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   // </a:t>
            </a:r>
            <a:r>
              <a:rPr lang="en-US" altLang="ko-KR" sz="2400" dirty="0"/>
              <a:t>Add %r15, the sandbox </a:t>
            </a:r>
            <a:r>
              <a:rPr lang="en-US" altLang="ko-KR" sz="2400" dirty="0" smtClean="0"/>
              <a:t>base address.</a:t>
            </a:r>
          </a:p>
          <a:p>
            <a:r>
              <a:rPr lang="en-US" altLang="ko-KR" sz="2400" dirty="0" err="1" smtClean="0"/>
              <a:t>jmp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*%</a:t>
            </a:r>
            <a:r>
              <a:rPr lang="en-US" altLang="ko-KR" sz="2400" dirty="0" err="1"/>
              <a:t>rax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                // </a:t>
            </a:r>
            <a:r>
              <a:rPr lang="en-US" altLang="ko-KR" sz="2400" dirty="0"/>
              <a:t>Indirect jump. 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62724" y="5258967"/>
            <a:ext cx="5666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rgbClr val="FF0000"/>
                </a:solidFill>
              </a:rPr>
              <a:t>SANDBOX ESCAPE</a:t>
            </a:r>
          </a:p>
          <a:p>
            <a:pPr algn="ctr"/>
            <a:r>
              <a:rPr lang="en-US" altLang="ko-KR" sz="3600" dirty="0" smtClean="0">
                <a:solidFill>
                  <a:srgbClr val="FF0000"/>
                </a:solidFill>
              </a:rPr>
              <a:t>13 % Exploitable Bit Flip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Native Client (</a:t>
            </a:r>
            <a:r>
              <a:rPr lang="en-US" altLang="ko-KR" sz="2400" dirty="0" err="1" smtClean="0"/>
              <a:t>NaCl</a:t>
            </a:r>
            <a:r>
              <a:rPr lang="en-US" altLang="ko-KR" sz="2400" dirty="0" smtClean="0"/>
              <a:t>) Exploit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43255" y="2770471"/>
            <a:ext cx="884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dirty="0" smtClean="0"/>
              <a:t>Where??</a:t>
            </a:r>
            <a:endParaRPr lang="ko-KR" altLang="en-US" sz="4800" dirty="0"/>
          </a:p>
        </p:txBody>
      </p:sp>
      <p:sp>
        <p:nvSpPr>
          <p:cNvPr id="2" name="직사각형 1"/>
          <p:cNvSpPr/>
          <p:nvPr/>
        </p:nvSpPr>
        <p:spPr>
          <a:xfrm>
            <a:off x="1162404" y="4022547"/>
            <a:ext cx="3960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/>
              <a:t>movabs</a:t>
            </a:r>
            <a:r>
              <a:rPr lang="en-US" altLang="ko-KR" dirty="0"/>
              <a:t> $0xf4f4f4f4</a:t>
            </a:r>
            <a:r>
              <a:rPr lang="en-US" altLang="ko-KR" dirty="0">
                <a:solidFill>
                  <a:srgbClr val="FF0000"/>
                </a:solidFill>
              </a:rPr>
              <a:t>0ceb050f</a:t>
            </a:r>
            <a:r>
              <a:rPr lang="en-US" altLang="ko-KR" dirty="0"/>
              <a:t>, %</a:t>
            </a:r>
            <a:r>
              <a:rPr lang="en-US" altLang="ko-KR" dirty="0" err="1"/>
              <a:t>rax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162404" y="48957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20ea2: 0f 05 </a:t>
            </a:r>
            <a:r>
              <a:rPr lang="en-US" altLang="ko-KR" dirty="0" err="1" smtClean="0"/>
              <a:t>syscall</a:t>
            </a:r>
            <a:endParaRPr lang="en-US" altLang="ko-KR" dirty="0" smtClean="0"/>
          </a:p>
          <a:p>
            <a:r>
              <a:rPr lang="en-US" altLang="ko-KR" dirty="0" smtClean="0"/>
              <a:t>20ea4</a:t>
            </a:r>
            <a:r>
              <a:rPr lang="en-US" altLang="ko-KR" dirty="0"/>
              <a:t>: </a:t>
            </a:r>
            <a:r>
              <a:rPr lang="en-US" altLang="ko-KR" dirty="0" err="1"/>
              <a:t>eb</a:t>
            </a:r>
            <a:r>
              <a:rPr lang="en-US" altLang="ko-KR" dirty="0"/>
              <a:t> 0c </a:t>
            </a:r>
            <a:r>
              <a:rPr lang="en-US" altLang="ko-KR" dirty="0" err="1"/>
              <a:t>jmp</a:t>
            </a:r>
            <a:r>
              <a:rPr lang="en-US" altLang="ko-KR" dirty="0"/>
              <a:t> ... // Jump to next hidden </a:t>
            </a:r>
            <a:r>
              <a:rPr lang="en-US" altLang="ko-KR" dirty="0" err="1" smtClean="0"/>
              <a:t>instr</a:t>
            </a:r>
            <a:endParaRPr lang="en-US" altLang="ko-KR" dirty="0" smtClean="0"/>
          </a:p>
          <a:p>
            <a:r>
              <a:rPr lang="en-US" altLang="ko-KR" dirty="0" smtClean="0"/>
              <a:t>20ea6</a:t>
            </a:r>
            <a:r>
              <a:rPr lang="en-US" altLang="ko-KR" dirty="0"/>
              <a:t>: f4 </a:t>
            </a:r>
            <a:r>
              <a:rPr lang="en-US" altLang="ko-KR" dirty="0" err="1"/>
              <a:t>hlt</a:t>
            </a:r>
            <a:r>
              <a:rPr lang="en-US" altLang="ko-KR" dirty="0"/>
              <a:t> // Padding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23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Kernel Privilege Escalation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2689584"/>
            <a:ext cx="7496175" cy="1876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9966" y="5107021"/>
            <a:ext cx="69510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Writable Permission bit:</a:t>
            </a:r>
            <a:r>
              <a:rPr lang="en-US" altLang="ko-KR" dirty="0" smtClean="0">
                <a:sym typeface="Wingdings" panose="05000000000000000000" pitchFamily="2" charset="2"/>
              </a:rPr>
              <a:t> 1bit (R/W bit)  2 %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Physical Page Number: 20 bits on 4GB Physical Memory  31%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1036" y="566101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USE THIS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5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Kernel Privilege Escalation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191" y="2486080"/>
            <a:ext cx="2495554" cy="327822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881" y="2486079"/>
            <a:ext cx="2466592" cy="3278221"/>
          </a:xfrm>
          <a:prstGeom prst="rect">
            <a:avLst/>
          </a:prstGeom>
        </p:spPr>
      </p:pic>
      <p:sp>
        <p:nvSpPr>
          <p:cNvPr id="5" name="오른쪽 화살표 4"/>
          <p:cNvSpPr/>
          <p:nvPr/>
        </p:nvSpPr>
        <p:spPr>
          <a:xfrm>
            <a:off x="4865274" y="3852814"/>
            <a:ext cx="1926077" cy="38910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380913" y="3483482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 Flip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7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5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43255" y="1629732"/>
            <a:ext cx="799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Kernel Privilege Escalation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04" y="2486080"/>
            <a:ext cx="2913485" cy="36691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17286" y="4009665"/>
            <a:ext cx="168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Useless bit fli</a:t>
            </a:r>
            <a:r>
              <a:rPr lang="en-US" altLang="ko-KR" dirty="0"/>
              <a:t>p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7" idx="3"/>
          </p:cNvCxnSpPr>
          <p:nvPr/>
        </p:nvCxnSpPr>
        <p:spPr>
          <a:xfrm>
            <a:off x="6198900" y="4194331"/>
            <a:ext cx="525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76229" y="4009665"/>
            <a:ext cx="1978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Fragment the file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6996" y="2486080"/>
            <a:ext cx="2391659" cy="366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Mitigation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4323" y="2071991"/>
            <a:ext cx="391549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b="1" dirty="0" err="1" smtClean="0">
                <a:sym typeface="Wingdings" panose="05000000000000000000" pitchFamily="2" charset="2"/>
              </a:rPr>
              <a:t>NaCL</a:t>
            </a:r>
            <a:endParaRPr lang="en-US" altLang="ko-KR" sz="2000" b="1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- Disallow CLFLUSH instruction</a:t>
            </a: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2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.  Linux Kernel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ECC code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Target Row Refresh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Speedup Refresh Rate</a:t>
            </a:r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67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Mitigation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4323" y="2071991"/>
            <a:ext cx="391549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b="1" dirty="0" err="1" smtClean="0">
                <a:sym typeface="Wingdings" panose="05000000000000000000" pitchFamily="2" charset="2"/>
              </a:rPr>
              <a:t>NaCL</a:t>
            </a:r>
            <a:endParaRPr lang="en-US" altLang="ko-KR" sz="2000" b="1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- Disallow CLFLUSH instruction</a:t>
            </a: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altLang="ko-KR" sz="2000" b="1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.  Linux Kernel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ECC code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Target Row Refresh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Speedup Refresh Rate</a:t>
            </a:r>
            <a:endParaRPr lang="en-US" altLang="ko-KR" dirty="0">
              <a:solidFill>
                <a:schemeClr val="bg1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10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Mitigation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4323" y="2071991"/>
            <a:ext cx="391549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b="1" dirty="0" err="1" smtClean="0">
                <a:sym typeface="Wingdings" panose="05000000000000000000" pitchFamily="2" charset="2"/>
              </a:rPr>
              <a:t>NaCL</a:t>
            </a:r>
            <a:endParaRPr lang="en-US" altLang="ko-KR" sz="2000" b="1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- Disallow CLFLUSH instruction</a:t>
            </a: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 smtClean="0">
              <a:sym typeface="Wingdings" panose="05000000000000000000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9930" y="5184842"/>
            <a:ext cx="7112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SIMPLE SOLUTION </a:t>
            </a:r>
            <a:r>
              <a:rPr lang="en-US" altLang="ko-KR" sz="2000" dirty="0" smtClean="0">
                <a:sym typeface="Wingdings" panose="05000000000000000000" pitchFamily="2" charset="2"/>
              </a:rPr>
              <a:t> Unable to access DRAM consecutively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075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90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Introduction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026" name="Picture 2" descr="bit flip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69" y="1753294"/>
            <a:ext cx="4776662" cy="386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45525" y="5943601"/>
            <a:ext cx="370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IF YOU CAN FLIP ARBITRARY BIT?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85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Mitigation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4323" y="2071991"/>
            <a:ext cx="391549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b="1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NaCL</a:t>
            </a:r>
            <a:endParaRPr lang="en-US" altLang="ko-KR" sz="2000" b="1" dirty="0" smtClean="0">
              <a:solidFill>
                <a:schemeClr val="bg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- Disallow CLFLUSH instruction</a:t>
            </a: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2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.  Linux Kernel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ECC code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Target Row Refresh</a:t>
            </a:r>
          </a:p>
          <a:p>
            <a:pPr marL="742950" lvl="1" indent="-285750">
              <a:buFontTx/>
              <a:buChar char="-"/>
            </a:pPr>
            <a:r>
              <a:rPr lang="en-US" altLang="ko-KR" dirty="0" smtClean="0">
                <a:sym typeface="Wingdings" panose="05000000000000000000" pitchFamily="2" charset="2"/>
              </a:rPr>
              <a:t>Speedup Refresh Rate</a:t>
            </a:r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25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Mitigation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0737" y="1493210"/>
            <a:ext cx="1975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2.  Linux Kernel</a:t>
            </a:r>
            <a:endParaRPr lang="en-US" altLang="ko-KR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74282"/>
              </p:ext>
            </p:extLst>
          </p:nvPr>
        </p:nvGraphicFramePr>
        <p:xfrm>
          <a:off x="1043255" y="2606827"/>
          <a:ext cx="10085187" cy="312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729">
                  <a:extLst>
                    <a:ext uri="{9D8B030D-6E8A-4147-A177-3AD203B41FA5}">
                      <a16:colId xmlns:a16="http://schemas.microsoft.com/office/drawing/2014/main" val="336038077"/>
                    </a:ext>
                  </a:extLst>
                </a:gridCol>
                <a:gridCol w="3361729">
                  <a:extLst>
                    <a:ext uri="{9D8B030D-6E8A-4147-A177-3AD203B41FA5}">
                      <a16:colId xmlns:a16="http://schemas.microsoft.com/office/drawing/2014/main" val="4132377343"/>
                    </a:ext>
                  </a:extLst>
                </a:gridCol>
                <a:gridCol w="3361729">
                  <a:extLst>
                    <a:ext uri="{9D8B030D-6E8A-4147-A177-3AD203B41FA5}">
                      <a16:colId xmlns:a16="http://schemas.microsoft.com/office/drawing/2014/main" val="3577555391"/>
                    </a:ext>
                  </a:extLst>
                </a:gridCol>
              </a:tblGrid>
              <a:tr h="6620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ECC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Code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Target Row Refresh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Speedup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Refresh Rate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00273"/>
                  </a:ext>
                </a:extLst>
              </a:tr>
              <a:tr h="2460735">
                <a:tc>
                  <a:txBody>
                    <a:bodyPr/>
                    <a:lstStyle/>
                    <a:p>
                      <a:pPr marL="285750" indent="-285750" algn="ctr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Expensive</a:t>
                      </a:r>
                    </a:p>
                    <a:p>
                      <a:pPr marL="285750" indent="-285750" algn="ctr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1bit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– correctable</a:t>
                      </a:r>
                    </a:p>
                    <a:p>
                      <a:pPr marL="285750" indent="-285750" algn="ctr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2bit – detectable</a:t>
                      </a:r>
                    </a:p>
                    <a:p>
                      <a:pPr marL="285750" indent="-285750" algn="ctr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&gt; 3bit - undetectable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Refresh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DRAM row from counter threshold</a:t>
                      </a:r>
                    </a:p>
                    <a:p>
                      <a:pPr algn="ctr" latinLnBrk="1"/>
                      <a:endParaRPr lang="en-US" altLang="ko-K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LPDDR4 applied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Speedup Refresh Rate of DRAM</a:t>
                      </a:r>
                    </a:p>
                    <a:p>
                      <a:pPr algn="ctr" latinLnBrk="1"/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BIOS configuration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do this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28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72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Conclusion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3499" y="1847371"/>
            <a:ext cx="125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Current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043255" y="3898669"/>
            <a:ext cx="10486498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043255" y="3898669"/>
            <a:ext cx="1884771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955964" y="3823855"/>
            <a:ext cx="241069" cy="241069"/>
            <a:chOff x="955964" y="3823855"/>
            <a:chExt cx="241069" cy="241069"/>
          </a:xfrm>
        </p:grpSpPr>
        <p:sp>
          <p:nvSpPr>
            <p:cNvPr id="7" name="타원 6"/>
            <p:cNvSpPr/>
            <p:nvPr/>
          </p:nvSpPr>
          <p:spPr>
            <a:xfrm>
              <a:off x="955964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985064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2820232" y="3823855"/>
            <a:ext cx="241069" cy="241069"/>
            <a:chOff x="2741487" y="3823855"/>
            <a:chExt cx="241069" cy="241069"/>
          </a:xfrm>
        </p:grpSpPr>
        <p:sp>
          <p:nvSpPr>
            <p:cNvPr id="12" name="타원 11"/>
            <p:cNvSpPr/>
            <p:nvPr/>
          </p:nvSpPr>
          <p:spPr>
            <a:xfrm>
              <a:off x="2741487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2778900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684500" y="3823855"/>
            <a:ext cx="241069" cy="241069"/>
            <a:chOff x="4654810" y="3823855"/>
            <a:chExt cx="241069" cy="241069"/>
          </a:xfrm>
        </p:grpSpPr>
        <p:sp>
          <p:nvSpPr>
            <p:cNvPr id="14" name="타원 13"/>
            <p:cNvSpPr/>
            <p:nvPr/>
          </p:nvSpPr>
          <p:spPr>
            <a:xfrm>
              <a:off x="4654810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69222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6548768" y="3823855"/>
            <a:ext cx="241069" cy="241069"/>
            <a:chOff x="6568133" y="3823855"/>
            <a:chExt cx="241069" cy="241069"/>
          </a:xfrm>
        </p:grpSpPr>
        <p:sp>
          <p:nvSpPr>
            <p:cNvPr id="16" name="타원 15"/>
            <p:cNvSpPr/>
            <p:nvPr/>
          </p:nvSpPr>
          <p:spPr>
            <a:xfrm>
              <a:off x="6568133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59723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413036" y="3823855"/>
            <a:ext cx="241069" cy="241069"/>
            <a:chOff x="8359529" y="3823855"/>
            <a:chExt cx="241069" cy="241069"/>
          </a:xfrm>
        </p:grpSpPr>
        <p:sp>
          <p:nvSpPr>
            <p:cNvPr id="18" name="타원 17"/>
            <p:cNvSpPr/>
            <p:nvPr/>
          </p:nvSpPr>
          <p:spPr>
            <a:xfrm>
              <a:off x="8359529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405255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10277302" y="3829395"/>
            <a:ext cx="241069" cy="241069"/>
            <a:chOff x="10277302" y="3829395"/>
            <a:chExt cx="241069" cy="241069"/>
          </a:xfrm>
        </p:grpSpPr>
        <p:sp>
          <p:nvSpPr>
            <p:cNvPr id="20" name="타원 19"/>
            <p:cNvSpPr/>
            <p:nvPr/>
          </p:nvSpPr>
          <p:spPr>
            <a:xfrm>
              <a:off x="10277302" y="382939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10306402" y="385987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1" name="사각형 설명선 40"/>
          <p:cNvSpPr/>
          <p:nvPr/>
        </p:nvSpPr>
        <p:spPr>
          <a:xfrm>
            <a:off x="533626" y="279916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Row hammer</a:t>
            </a:r>
          </a:p>
          <a:p>
            <a:pPr algn="ctr"/>
            <a:r>
              <a:rPr lang="en-US" altLang="ko-KR" dirty="0" smtClean="0"/>
              <a:t>(2015)</a:t>
            </a:r>
            <a:endParaRPr lang="ko-KR" altLang="en-US" dirty="0"/>
          </a:p>
        </p:txBody>
      </p:sp>
      <p:sp>
        <p:nvSpPr>
          <p:cNvPr id="43" name="사각형 설명선 42"/>
          <p:cNvSpPr/>
          <p:nvPr/>
        </p:nvSpPr>
        <p:spPr>
          <a:xfrm>
            <a:off x="2412459" y="4442532"/>
            <a:ext cx="1878833" cy="804579"/>
          </a:xfrm>
          <a:prstGeom prst="wedgeRectCallout">
            <a:avLst>
              <a:gd name="adj1" fmla="val -20833"/>
              <a:gd name="adj2" fmla="val -886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DRAMMER</a:t>
            </a:r>
          </a:p>
          <a:p>
            <a:pPr algn="ctr"/>
            <a:r>
              <a:rPr lang="en-US" altLang="ko-KR" dirty="0" smtClean="0"/>
              <a:t>(2016, Android)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90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72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Conclusion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3499" y="1847371"/>
            <a:ext cx="125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Current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043255" y="3898669"/>
            <a:ext cx="10486498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043255" y="3898669"/>
            <a:ext cx="3678658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955964" y="3823855"/>
            <a:ext cx="241069" cy="241069"/>
            <a:chOff x="955964" y="3823855"/>
            <a:chExt cx="241069" cy="241069"/>
          </a:xfrm>
        </p:grpSpPr>
        <p:sp>
          <p:nvSpPr>
            <p:cNvPr id="7" name="타원 6"/>
            <p:cNvSpPr/>
            <p:nvPr/>
          </p:nvSpPr>
          <p:spPr>
            <a:xfrm>
              <a:off x="955964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985064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2820232" y="3823855"/>
            <a:ext cx="241069" cy="241069"/>
            <a:chOff x="2741487" y="3823855"/>
            <a:chExt cx="241069" cy="241069"/>
          </a:xfrm>
        </p:grpSpPr>
        <p:sp>
          <p:nvSpPr>
            <p:cNvPr id="12" name="타원 11"/>
            <p:cNvSpPr/>
            <p:nvPr/>
          </p:nvSpPr>
          <p:spPr>
            <a:xfrm>
              <a:off x="2741487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2778900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684500" y="3823855"/>
            <a:ext cx="241069" cy="241069"/>
            <a:chOff x="4654810" y="3823855"/>
            <a:chExt cx="241069" cy="241069"/>
          </a:xfrm>
        </p:grpSpPr>
        <p:sp>
          <p:nvSpPr>
            <p:cNvPr id="14" name="타원 13"/>
            <p:cNvSpPr/>
            <p:nvPr/>
          </p:nvSpPr>
          <p:spPr>
            <a:xfrm>
              <a:off x="4654810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69222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6548768" y="3823855"/>
            <a:ext cx="241069" cy="241069"/>
            <a:chOff x="6568133" y="3823855"/>
            <a:chExt cx="241069" cy="241069"/>
          </a:xfrm>
        </p:grpSpPr>
        <p:sp>
          <p:nvSpPr>
            <p:cNvPr id="16" name="타원 15"/>
            <p:cNvSpPr/>
            <p:nvPr/>
          </p:nvSpPr>
          <p:spPr>
            <a:xfrm>
              <a:off x="6568133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59723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413036" y="3823855"/>
            <a:ext cx="241069" cy="241069"/>
            <a:chOff x="8359529" y="3823855"/>
            <a:chExt cx="241069" cy="241069"/>
          </a:xfrm>
        </p:grpSpPr>
        <p:sp>
          <p:nvSpPr>
            <p:cNvPr id="18" name="타원 17"/>
            <p:cNvSpPr/>
            <p:nvPr/>
          </p:nvSpPr>
          <p:spPr>
            <a:xfrm>
              <a:off x="8359529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405255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10277302" y="3829395"/>
            <a:ext cx="241069" cy="241069"/>
            <a:chOff x="10277302" y="3829395"/>
            <a:chExt cx="241069" cy="241069"/>
          </a:xfrm>
        </p:grpSpPr>
        <p:sp>
          <p:nvSpPr>
            <p:cNvPr id="20" name="타원 19"/>
            <p:cNvSpPr/>
            <p:nvPr/>
          </p:nvSpPr>
          <p:spPr>
            <a:xfrm>
              <a:off x="10277302" y="382939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10306402" y="385987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사각형 설명선 24"/>
          <p:cNvSpPr/>
          <p:nvPr/>
        </p:nvSpPr>
        <p:spPr>
          <a:xfrm>
            <a:off x="533626" y="279916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Row hammer</a:t>
            </a:r>
          </a:p>
          <a:p>
            <a:pPr algn="ctr"/>
            <a:r>
              <a:rPr lang="en-US" altLang="ko-KR" dirty="0" smtClean="0"/>
              <a:t>(2015)</a:t>
            </a:r>
            <a:endParaRPr lang="ko-KR" altLang="en-US" dirty="0"/>
          </a:p>
        </p:txBody>
      </p:sp>
      <p:sp>
        <p:nvSpPr>
          <p:cNvPr id="26" name="사각형 설명선 25"/>
          <p:cNvSpPr/>
          <p:nvPr/>
        </p:nvSpPr>
        <p:spPr>
          <a:xfrm>
            <a:off x="2412459" y="4442532"/>
            <a:ext cx="1878833" cy="804579"/>
          </a:xfrm>
          <a:prstGeom prst="wedgeRectCallout">
            <a:avLst>
              <a:gd name="adj1" fmla="val -20833"/>
              <a:gd name="adj2" fmla="val -886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DRAMMER</a:t>
            </a:r>
          </a:p>
          <a:p>
            <a:pPr algn="ctr"/>
            <a:r>
              <a:rPr lang="en-US" altLang="ko-KR" dirty="0" smtClean="0"/>
              <a:t>(2016, Android)</a:t>
            </a:r>
            <a:endParaRPr lang="ko-KR" altLang="en-US" dirty="0"/>
          </a:p>
        </p:txBody>
      </p:sp>
      <p:sp>
        <p:nvSpPr>
          <p:cNvPr id="28" name="사각형 설명선 27"/>
          <p:cNvSpPr/>
          <p:nvPr/>
        </p:nvSpPr>
        <p:spPr>
          <a:xfrm>
            <a:off x="4291292" y="276591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SGX-BOMB</a:t>
            </a:r>
          </a:p>
          <a:p>
            <a:pPr algn="ctr"/>
            <a:r>
              <a:rPr lang="en-US" altLang="ko-KR" dirty="0" smtClean="0"/>
              <a:t>(2017, intel SGX)</a:t>
            </a:r>
          </a:p>
        </p:txBody>
      </p:sp>
    </p:spTree>
    <p:extLst>
      <p:ext uri="{BB962C8B-B14F-4D97-AF65-F5344CB8AC3E}">
        <p14:creationId xmlns:p14="http://schemas.microsoft.com/office/powerpoint/2010/main" val="16962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72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Conclusion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3499" y="1847371"/>
            <a:ext cx="125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Current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043255" y="3898669"/>
            <a:ext cx="10486498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043255" y="3898669"/>
            <a:ext cx="5620192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955964" y="3823855"/>
            <a:ext cx="241069" cy="241069"/>
            <a:chOff x="955964" y="3823855"/>
            <a:chExt cx="241069" cy="241069"/>
          </a:xfrm>
        </p:grpSpPr>
        <p:sp>
          <p:nvSpPr>
            <p:cNvPr id="7" name="타원 6"/>
            <p:cNvSpPr/>
            <p:nvPr/>
          </p:nvSpPr>
          <p:spPr>
            <a:xfrm>
              <a:off x="955964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985064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2820232" y="3823855"/>
            <a:ext cx="241069" cy="241069"/>
            <a:chOff x="2741487" y="3823855"/>
            <a:chExt cx="241069" cy="241069"/>
          </a:xfrm>
        </p:grpSpPr>
        <p:sp>
          <p:nvSpPr>
            <p:cNvPr id="12" name="타원 11"/>
            <p:cNvSpPr/>
            <p:nvPr/>
          </p:nvSpPr>
          <p:spPr>
            <a:xfrm>
              <a:off x="2741487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2778900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684500" y="3823855"/>
            <a:ext cx="241069" cy="241069"/>
            <a:chOff x="4654810" y="3823855"/>
            <a:chExt cx="241069" cy="241069"/>
          </a:xfrm>
        </p:grpSpPr>
        <p:sp>
          <p:nvSpPr>
            <p:cNvPr id="14" name="타원 13"/>
            <p:cNvSpPr/>
            <p:nvPr/>
          </p:nvSpPr>
          <p:spPr>
            <a:xfrm>
              <a:off x="4654810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69222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6548768" y="3823855"/>
            <a:ext cx="241069" cy="241069"/>
            <a:chOff x="6568133" y="3823855"/>
            <a:chExt cx="241069" cy="241069"/>
          </a:xfrm>
        </p:grpSpPr>
        <p:sp>
          <p:nvSpPr>
            <p:cNvPr id="16" name="타원 15"/>
            <p:cNvSpPr/>
            <p:nvPr/>
          </p:nvSpPr>
          <p:spPr>
            <a:xfrm>
              <a:off x="6568133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59723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413036" y="3823855"/>
            <a:ext cx="241069" cy="241069"/>
            <a:chOff x="8359529" y="3823855"/>
            <a:chExt cx="241069" cy="241069"/>
          </a:xfrm>
        </p:grpSpPr>
        <p:sp>
          <p:nvSpPr>
            <p:cNvPr id="18" name="타원 17"/>
            <p:cNvSpPr/>
            <p:nvPr/>
          </p:nvSpPr>
          <p:spPr>
            <a:xfrm>
              <a:off x="8359529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405255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10277302" y="3829395"/>
            <a:ext cx="241069" cy="241069"/>
            <a:chOff x="10277302" y="3829395"/>
            <a:chExt cx="241069" cy="241069"/>
          </a:xfrm>
        </p:grpSpPr>
        <p:sp>
          <p:nvSpPr>
            <p:cNvPr id="20" name="타원 19"/>
            <p:cNvSpPr/>
            <p:nvPr/>
          </p:nvSpPr>
          <p:spPr>
            <a:xfrm>
              <a:off x="10277302" y="382939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10306402" y="385987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사각형 설명선 24"/>
          <p:cNvSpPr/>
          <p:nvPr/>
        </p:nvSpPr>
        <p:spPr>
          <a:xfrm>
            <a:off x="533626" y="279916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Row hammer</a:t>
            </a:r>
          </a:p>
          <a:p>
            <a:pPr algn="ctr"/>
            <a:r>
              <a:rPr lang="en-US" altLang="ko-KR" dirty="0" smtClean="0"/>
              <a:t>(2015)</a:t>
            </a:r>
            <a:endParaRPr lang="ko-KR" altLang="en-US" dirty="0"/>
          </a:p>
        </p:txBody>
      </p:sp>
      <p:sp>
        <p:nvSpPr>
          <p:cNvPr id="26" name="사각형 설명선 25"/>
          <p:cNvSpPr/>
          <p:nvPr/>
        </p:nvSpPr>
        <p:spPr>
          <a:xfrm>
            <a:off x="2412459" y="4442532"/>
            <a:ext cx="1878833" cy="804579"/>
          </a:xfrm>
          <a:prstGeom prst="wedgeRectCallout">
            <a:avLst>
              <a:gd name="adj1" fmla="val -20833"/>
              <a:gd name="adj2" fmla="val -886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DRAMMER</a:t>
            </a:r>
          </a:p>
          <a:p>
            <a:pPr algn="ctr"/>
            <a:r>
              <a:rPr lang="en-US" altLang="ko-KR" dirty="0" smtClean="0"/>
              <a:t>(2016, Android)</a:t>
            </a:r>
            <a:endParaRPr lang="ko-KR" altLang="en-US" dirty="0"/>
          </a:p>
        </p:txBody>
      </p:sp>
      <p:sp>
        <p:nvSpPr>
          <p:cNvPr id="28" name="사각형 설명선 27"/>
          <p:cNvSpPr/>
          <p:nvPr/>
        </p:nvSpPr>
        <p:spPr>
          <a:xfrm>
            <a:off x="4291292" y="276591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SGX-BOMB</a:t>
            </a:r>
          </a:p>
          <a:p>
            <a:pPr algn="ctr"/>
            <a:r>
              <a:rPr lang="en-US" altLang="ko-KR" dirty="0" smtClean="0"/>
              <a:t>(2017, intel SGX)</a:t>
            </a:r>
          </a:p>
        </p:txBody>
      </p:sp>
      <p:sp>
        <p:nvSpPr>
          <p:cNvPr id="29" name="사각형 설명선 28"/>
          <p:cNvSpPr/>
          <p:nvPr/>
        </p:nvSpPr>
        <p:spPr>
          <a:xfrm>
            <a:off x="6072848" y="4442532"/>
            <a:ext cx="1878833" cy="804579"/>
          </a:xfrm>
          <a:prstGeom prst="wedgeRectCallout">
            <a:avLst>
              <a:gd name="adj1" fmla="val -19798"/>
              <a:gd name="adj2" fmla="val -8135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SGX-BOMB</a:t>
            </a:r>
          </a:p>
          <a:p>
            <a:pPr algn="ctr"/>
            <a:r>
              <a:rPr lang="en-US" altLang="ko-KR" dirty="0" smtClean="0"/>
              <a:t>(2017, intel SGX)</a:t>
            </a:r>
          </a:p>
        </p:txBody>
      </p:sp>
    </p:spTree>
    <p:extLst>
      <p:ext uri="{BB962C8B-B14F-4D97-AF65-F5344CB8AC3E}">
        <p14:creationId xmlns:p14="http://schemas.microsoft.com/office/powerpoint/2010/main" val="32687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72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Conclusion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3499" y="1847371"/>
            <a:ext cx="125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Current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043255" y="3898669"/>
            <a:ext cx="10486498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043255" y="3898669"/>
            <a:ext cx="7487902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955964" y="3823855"/>
            <a:ext cx="241069" cy="241069"/>
            <a:chOff x="955964" y="3823855"/>
            <a:chExt cx="241069" cy="241069"/>
          </a:xfrm>
        </p:grpSpPr>
        <p:sp>
          <p:nvSpPr>
            <p:cNvPr id="7" name="타원 6"/>
            <p:cNvSpPr/>
            <p:nvPr/>
          </p:nvSpPr>
          <p:spPr>
            <a:xfrm>
              <a:off x="955964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985064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2820232" y="3823855"/>
            <a:ext cx="241069" cy="241069"/>
            <a:chOff x="2741487" y="3823855"/>
            <a:chExt cx="241069" cy="241069"/>
          </a:xfrm>
        </p:grpSpPr>
        <p:sp>
          <p:nvSpPr>
            <p:cNvPr id="12" name="타원 11"/>
            <p:cNvSpPr/>
            <p:nvPr/>
          </p:nvSpPr>
          <p:spPr>
            <a:xfrm>
              <a:off x="2741487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2778900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684500" y="3823855"/>
            <a:ext cx="241069" cy="241069"/>
            <a:chOff x="4654810" y="3823855"/>
            <a:chExt cx="241069" cy="241069"/>
          </a:xfrm>
        </p:grpSpPr>
        <p:sp>
          <p:nvSpPr>
            <p:cNvPr id="14" name="타원 13"/>
            <p:cNvSpPr/>
            <p:nvPr/>
          </p:nvSpPr>
          <p:spPr>
            <a:xfrm>
              <a:off x="4654810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69222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6548768" y="3823855"/>
            <a:ext cx="241069" cy="241069"/>
            <a:chOff x="6568133" y="3823855"/>
            <a:chExt cx="241069" cy="241069"/>
          </a:xfrm>
        </p:grpSpPr>
        <p:sp>
          <p:nvSpPr>
            <p:cNvPr id="16" name="타원 15"/>
            <p:cNvSpPr/>
            <p:nvPr/>
          </p:nvSpPr>
          <p:spPr>
            <a:xfrm>
              <a:off x="6568133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6597233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413036" y="3823855"/>
            <a:ext cx="241069" cy="241069"/>
            <a:chOff x="8359529" y="3823855"/>
            <a:chExt cx="241069" cy="241069"/>
          </a:xfrm>
        </p:grpSpPr>
        <p:sp>
          <p:nvSpPr>
            <p:cNvPr id="18" name="타원 17"/>
            <p:cNvSpPr/>
            <p:nvPr/>
          </p:nvSpPr>
          <p:spPr>
            <a:xfrm>
              <a:off x="8359529" y="382385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8405255" y="385433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10277302" y="3829395"/>
            <a:ext cx="241069" cy="241069"/>
            <a:chOff x="10277302" y="3829395"/>
            <a:chExt cx="241069" cy="241069"/>
          </a:xfrm>
        </p:grpSpPr>
        <p:sp>
          <p:nvSpPr>
            <p:cNvPr id="20" name="타원 19"/>
            <p:cNvSpPr/>
            <p:nvPr/>
          </p:nvSpPr>
          <p:spPr>
            <a:xfrm>
              <a:off x="10277302" y="3829395"/>
              <a:ext cx="241069" cy="24106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10306402" y="3859873"/>
              <a:ext cx="169027" cy="1690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사각형 설명선 24"/>
          <p:cNvSpPr/>
          <p:nvPr/>
        </p:nvSpPr>
        <p:spPr>
          <a:xfrm>
            <a:off x="533626" y="279916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Row hammer</a:t>
            </a:r>
          </a:p>
          <a:p>
            <a:pPr algn="ctr"/>
            <a:r>
              <a:rPr lang="en-US" altLang="ko-KR" dirty="0" smtClean="0"/>
              <a:t>(2015)</a:t>
            </a:r>
            <a:endParaRPr lang="ko-KR" altLang="en-US" dirty="0"/>
          </a:p>
        </p:txBody>
      </p:sp>
      <p:sp>
        <p:nvSpPr>
          <p:cNvPr id="26" name="사각형 설명선 25"/>
          <p:cNvSpPr/>
          <p:nvPr/>
        </p:nvSpPr>
        <p:spPr>
          <a:xfrm>
            <a:off x="2412459" y="4442532"/>
            <a:ext cx="1878833" cy="804579"/>
          </a:xfrm>
          <a:prstGeom prst="wedgeRectCallout">
            <a:avLst>
              <a:gd name="adj1" fmla="val -20833"/>
              <a:gd name="adj2" fmla="val -886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DRAMMER</a:t>
            </a:r>
          </a:p>
          <a:p>
            <a:pPr algn="ctr"/>
            <a:r>
              <a:rPr lang="en-US" altLang="ko-KR" dirty="0" smtClean="0"/>
              <a:t>(2016, Android)</a:t>
            </a:r>
            <a:endParaRPr lang="ko-KR" altLang="en-US" dirty="0"/>
          </a:p>
        </p:txBody>
      </p:sp>
      <p:sp>
        <p:nvSpPr>
          <p:cNvPr id="28" name="사각형 설명선 27"/>
          <p:cNvSpPr/>
          <p:nvPr/>
        </p:nvSpPr>
        <p:spPr>
          <a:xfrm>
            <a:off x="4291292" y="2765910"/>
            <a:ext cx="1878833" cy="680336"/>
          </a:xfrm>
          <a:prstGeom prst="wedgeRectCallout">
            <a:avLst>
              <a:gd name="adj1" fmla="val -20833"/>
              <a:gd name="adj2" fmla="val 858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SGX-BOMB</a:t>
            </a:r>
          </a:p>
          <a:p>
            <a:pPr algn="ctr"/>
            <a:r>
              <a:rPr lang="en-US" altLang="ko-KR" dirty="0" smtClean="0"/>
              <a:t>(2017, intel SGX)</a:t>
            </a:r>
          </a:p>
        </p:txBody>
      </p:sp>
      <p:sp>
        <p:nvSpPr>
          <p:cNvPr id="29" name="사각형 설명선 28"/>
          <p:cNvSpPr/>
          <p:nvPr/>
        </p:nvSpPr>
        <p:spPr>
          <a:xfrm>
            <a:off x="6072848" y="4442532"/>
            <a:ext cx="1878833" cy="804579"/>
          </a:xfrm>
          <a:prstGeom prst="wedgeRectCallout">
            <a:avLst>
              <a:gd name="adj1" fmla="val -19798"/>
              <a:gd name="adj2" fmla="val -8135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SGX-BOMB</a:t>
            </a:r>
          </a:p>
          <a:p>
            <a:pPr algn="ctr"/>
            <a:r>
              <a:rPr lang="en-US" altLang="ko-KR" dirty="0" smtClean="0"/>
              <a:t>(2017, intel SGX)</a:t>
            </a:r>
          </a:p>
        </p:txBody>
      </p:sp>
      <p:sp>
        <p:nvSpPr>
          <p:cNvPr id="31" name="사각형 설명선 30"/>
          <p:cNvSpPr/>
          <p:nvPr/>
        </p:nvSpPr>
        <p:spPr>
          <a:xfrm>
            <a:off x="8000318" y="2703788"/>
            <a:ext cx="1878833" cy="804579"/>
          </a:xfrm>
          <a:prstGeom prst="wedgeRectCallout">
            <a:avLst>
              <a:gd name="adj1" fmla="val -20834"/>
              <a:gd name="adj2" fmla="val 7340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Throw Hammer</a:t>
            </a:r>
          </a:p>
          <a:p>
            <a:pPr algn="ctr"/>
            <a:r>
              <a:rPr lang="en-US" altLang="ko-KR" dirty="0" smtClean="0"/>
              <a:t>(2018, network)</a:t>
            </a:r>
          </a:p>
        </p:txBody>
      </p:sp>
    </p:spTree>
    <p:extLst>
      <p:ext uri="{BB962C8B-B14F-4D97-AF65-F5344CB8AC3E}">
        <p14:creationId xmlns:p14="http://schemas.microsoft.com/office/powerpoint/2010/main" val="28959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72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Conclusion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1796" y="2470826"/>
            <a:ext cx="78409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Software-level sandboxing is easy to bypass using hardware bugs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Bit Flip is enough to privilege escalation exploit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Hardware vendor should aware security issues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185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Q&amp;A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9039" y="2427317"/>
            <a:ext cx="416652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800" dirty="0" smtClean="0"/>
              <a:t>Q&amp;A</a:t>
            </a:r>
            <a:endParaRPr lang="ko-KR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812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5203645" y="2815489"/>
            <a:ext cx="178471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200" spc="300" dirty="0" smtClean="0">
                <a:solidFill>
                  <a:schemeClr val="bg1"/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PONYBUHAGOM</a:t>
            </a:r>
            <a:endParaRPr lang="ko-KR" altLang="en-US" sz="1200" spc="300" dirty="0">
              <a:solidFill>
                <a:schemeClr val="bg1"/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681190" y="3136613"/>
            <a:ext cx="282962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3200" b="1" spc="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sz="3200" b="1" spc="3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347165" y="3769013"/>
            <a:ext cx="349768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200" spc="100" dirty="0" smtClean="0">
                <a:solidFill>
                  <a:schemeClr val="bg1"/>
                </a:solidFill>
                <a:latin typeface="나눔바른고딕 Light" panose="020B0603020101020101" pitchFamily="50" charset="-127"/>
                <a:ea typeface="나눔바른고딕 Light" panose="020B0603020101020101" pitchFamily="50" charset="-127"/>
              </a:rPr>
              <a:t>PONYBUHAGOM.TISTORY.COM/NUMBER</a:t>
            </a:r>
            <a:endParaRPr lang="ko-KR" altLang="en-US" sz="1200" spc="100" dirty="0">
              <a:solidFill>
                <a:schemeClr val="bg1"/>
              </a:solidFill>
              <a:latin typeface="나눔바른고딕 Light" panose="020B0603020101020101" pitchFamily="50" charset="-127"/>
              <a:ea typeface="나눔바른고딕 Light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8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90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Introduction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50" y="2088693"/>
            <a:ext cx="8250700" cy="20652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85999" y="5026471"/>
            <a:ext cx="4220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Writable Permission bit:</a:t>
            </a:r>
            <a:r>
              <a:rPr lang="en-US" altLang="ko-KR" dirty="0" smtClean="0">
                <a:sym typeface="Wingdings" panose="05000000000000000000" pitchFamily="2" charset="2"/>
              </a:rPr>
              <a:t> 1bit (R/W bit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220685" y="3134404"/>
            <a:ext cx="4754880" cy="5101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10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048000" y="372278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dirty="0" smtClean="0"/>
              <a:t>Mark </a:t>
            </a:r>
            <a:r>
              <a:rPr lang="en-US" altLang="ko-KR" dirty="0" err="1"/>
              <a:t>Seaborn</a:t>
            </a:r>
            <a:r>
              <a:rPr lang="en-US" altLang="ko-KR" dirty="0"/>
              <a:t>, sandbox builder and breaker with contributions by Thomas </a:t>
            </a:r>
            <a:r>
              <a:rPr lang="en-US" altLang="ko-KR" dirty="0" err="1"/>
              <a:t>Dullien</a:t>
            </a:r>
            <a:r>
              <a:rPr lang="en-US" altLang="ko-KR" dirty="0"/>
              <a:t>, reverse </a:t>
            </a:r>
            <a:r>
              <a:rPr lang="en-US" altLang="ko-KR" dirty="0" smtClean="0"/>
              <a:t>engineer</a:t>
            </a:r>
          </a:p>
          <a:p>
            <a:endParaRPr lang="en-US" altLang="ko-KR" dirty="0"/>
          </a:p>
          <a:p>
            <a:pPr algn="ctr"/>
            <a:r>
              <a:rPr lang="en-US" altLang="ko-KR" dirty="0" smtClean="0"/>
              <a:t>2015 </a:t>
            </a:r>
            <a:r>
              <a:rPr lang="en-US" altLang="ko-KR" dirty="0" err="1" smtClean="0"/>
              <a:t>Blackhat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1623" y="2493817"/>
            <a:ext cx="902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Exploiting the DRAM </a:t>
            </a:r>
            <a:r>
              <a:rPr lang="en-US" altLang="ko-KR" sz="2400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rowhammer</a:t>
            </a:r>
            <a:r>
              <a:rPr lang="en-US" altLang="ko-KR" sz="2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bug to gain kernel </a:t>
            </a:r>
            <a:r>
              <a:rPr lang="en-US" altLang="ko-KR" sz="2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privileges</a:t>
            </a:r>
            <a:endParaRPr lang="en-US" altLang="ko-KR" sz="2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17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671615" y="2418695"/>
            <a:ext cx="88439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Flipping Bits in Memory Without Accessing Them: An Experimental Study of DRAM Disturbance </a:t>
            </a:r>
            <a:r>
              <a:rPr lang="en-US" altLang="ko-KR" sz="2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Errors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9322" y="3898669"/>
            <a:ext cx="6488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Yoongu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Kim, Ross Daly, </a:t>
            </a:r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Jeremie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Kim, Chris </a:t>
            </a:r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Fallin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Ji </a:t>
            </a:r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Hye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Lee,</a:t>
            </a:r>
          </a:p>
          <a:p>
            <a:pPr algn="ctr"/>
            <a:r>
              <a:rPr lang="en-US" altLang="ko-KR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Donghyuk</a:t>
            </a:r>
            <a:r>
              <a:rPr lang="en-US" altLang="ko-KR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Lee, Chris Wilkerson, Konrad Lai, </a:t>
            </a:r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Onur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Mutlu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4268" y="5295207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2014 ISCA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04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t="2674"/>
          <a:stretch/>
        </p:blipFill>
        <p:spPr>
          <a:xfrm>
            <a:off x="1511538" y="1677876"/>
            <a:ext cx="4139833" cy="2726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747353" y="5050782"/>
            <a:ext cx="214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 MEMORY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5095703" y="1970116"/>
            <a:ext cx="1862050" cy="5153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57753" y="1785450"/>
            <a:ext cx="70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Bank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666" y="2227810"/>
            <a:ext cx="3011740" cy="307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01" y="1596811"/>
            <a:ext cx="3936824" cy="4022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1498" y="2136370"/>
            <a:ext cx="23744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5 Basic Commands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ACTIVATE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PRECHARGE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REFRESH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65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43255" y="569880"/>
            <a:ext cx="187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1D1D1D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Background</a:t>
            </a:r>
            <a:endParaRPr lang="ko-KR" altLang="en-US" sz="2400" dirty="0">
              <a:solidFill>
                <a:srgbClr val="1D1D1D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73" y="311719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spc="-300" dirty="0" smtClean="0">
                <a:solidFill>
                  <a:srgbClr val="1D1D1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5400" spc="-300" dirty="0">
              <a:solidFill>
                <a:srgbClr val="1D1D1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01" y="1596811"/>
            <a:ext cx="3936824" cy="4022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1498" y="2136370"/>
            <a:ext cx="23744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5 Basic Commands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ACTIVATE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PRECHARGE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REFRESH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64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메인, 마무리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세트">
      <a:majorFont>
        <a:latin typeface="나눔스퀘어 Bold"/>
        <a:ea typeface="나눔스퀘어 Bold"/>
        <a:cs typeface=""/>
      </a:majorFont>
      <a:minorFont>
        <a:latin typeface="나눔바른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목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세트">
      <a:majorFont>
        <a:latin typeface="나눔스퀘어 Bold"/>
        <a:ea typeface="나눔스퀘어 Bold"/>
        <a:cs typeface=""/>
      </a:majorFont>
      <a:minorFont>
        <a:latin typeface="나눔바른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내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세트">
      <a:majorFont>
        <a:latin typeface="나눔스퀘어 Bold"/>
        <a:ea typeface="나눔스퀘어 Bold"/>
        <a:cs typeface=""/>
      </a:majorFont>
      <a:minorFont>
        <a:latin typeface="나눔바른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빈화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세트">
      <a:majorFont>
        <a:latin typeface="나눔스퀘어 Bold"/>
        <a:ea typeface="나눔스퀘어 Bold"/>
        <a:cs typeface=""/>
      </a:majorFont>
      <a:minorFont>
        <a:latin typeface="나눔바른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24970</TotalTime>
  <Words>756</Words>
  <Application>Microsoft Office PowerPoint</Application>
  <PresentationFormat>와이드스크린</PresentationFormat>
  <Paragraphs>314</Paragraphs>
  <Slides>38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38</vt:i4>
      </vt:variant>
    </vt:vector>
  </HeadingPairs>
  <TitlesOfParts>
    <vt:vector size="50" baseType="lpstr">
      <vt:lpstr>Wingdings</vt:lpstr>
      <vt:lpstr>나눔바른고딕</vt:lpstr>
      <vt:lpstr>나눔스퀘어 Bold</vt:lpstr>
      <vt:lpstr>나눔스퀘어 ExtraBold</vt:lpstr>
      <vt:lpstr>맑은 고딕</vt:lpstr>
      <vt:lpstr>나눔바른고딕 Light</vt:lpstr>
      <vt:lpstr>Arial</vt:lpstr>
      <vt:lpstr>나눔바른고딕 UltraLight</vt:lpstr>
      <vt:lpstr>메인, 마무리</vt:lpstr>
      <vt:lpstr>목차</vt:lpstr>
      <vt:lpstr>내용</vt:lpstr>
      <vt:lpstr>빈화면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song changhun</cp:lastModifiedBy>
  <cp:revision>153</cp:revision>
  <dcterms:created xsi:type="dcterms:W3CDTF">2017-12-09T13:56:47Z</dcterms:created>
  <dcterms:modified xsi:type="dcterms:W3CDTF">2019-10-17T01:05:09Z</dcterms:modified>
</cp:coreProperties>
</file>